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8288000" cy="10287000"/>
  <p:notesSz cx="6858000" cy="9144000"/>
  <p:embeddedFontLst>
    <p:embeddedFont>
      <p:font typeface="Arimo Bold" panose="020B0604020202020204" charset="0"/>
      <p:regular r:id="rId52"/>
    </p:embeddedFont>
    <p:embeddedFont>
      <p:font typeface="TT Rounds Condensed" panose="020B0604020202020204" charset="0"/>
      <p:regular r:id="rId53"/>
    </p:embeddedFont>
    <p:embeddedFont>
      <p:font typeface="TT Rounds Condensed Bold" panose="020B0604020202020204" charset="0"/>
      <p:regular r:id="rId54"/>
    </p:embeddedFont>
    <p:embeddedFont>
      <p:font typeface="TT Rounds Condensed Bold Italics" panose="020B0604020202020204" charset="0"/>
      <p:regular r:id="rId55"/>
    </p:embeddedFont>
    <p:embeddedFont>
      <p:font typeface="TT Rounds Condensed Italics"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ECEB73-95E7-7BEA-D604-9E255FC04E17}" v="40" dt="2025-01-07T15:24:30.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Laba" userId="S::lelaba@manag-art.com::b0064510-a4c3-4ec2-9c2e-61fdd5982cce" providerId="AD" clId="Web-{A4ECEB73-95E7-7BEA-D604-9E255FC04E17}"/>
    <pc:docChg chg="modSld">
      <pc:chgData name="Le Laba" userId="S::lelaba@manag-art.com::b0064510-a4c3-4ec2-9c2e-61fdd5982cce" providerId="AD" clId="Web-{A4ECEB73-95E7-7BEA-D604-9E255FC04E17}" dt="2025-01-07T15:24:30.583" v="29"/>
      <pc:docMkLst>
        <pc:docMk/>
      </pc:docMkLst>
      <pc:sldChg chg="modSp">
        <pc:chgData name="Le Laba" userId="S::lelaba@manag-art.com::b0064510-a4c3-4ec2-9c2e-61fdd5982cce" providerId="AD" clId="Web-{A4ECEB73-95E7-7BEA-D604-9E255FC04E17}" dt="2025-01-07T15:21:19.203" v="1" actId="14100"/>
        <pc:sldMkLst>
          <pc:docMk/>
          <pc:sldMk cId="0" sldId="256"/>
        </pc:sldMkLst>
        <pc:spChg chg="mod">
          <ac:chgData name="Le Laba" userId="S::lelaba@manag-art.com::b0064510-a4c3-4ec2-9c2e-61fdd5982cce" providerId="AD" clId="Web-{A4ECEB73-95E7-7BEA-D604-9E255FC04E17}" dt="2025-01-07T15:21:19.203" v="1" actId="14100"/>
          <ac:spMkLst>
            <pc:docMk/>
            <pc:sldMk cId="0" sldId="256"/>
            <ac:spMk id="20" creationId="{00000000-0000-0000-0000-000000000000}"/>
          </ac:spMkLst>
        </pc:spChg>
      </pc:sldChg>
      <pc:sldChg chg="modSp">
        <pc:chgData name="Le Laba" userId="S::lelaba@manag-art.com::b0064510-a4c3-4ec2-9c2e-61fdd5982cce" providerId="AD" clId="Web-{A4ECEB73-95E7-7BEA-D604-9E255FC04E17}" dt="2025-01-07T15:21:42.078" v="2" actId="14100"/>
        <pc:sldMkLst>
          <pc:docMk/>
          <pc:sldMk cId="0" sldId="267"/>
        </pc:sldMkLst>
        <pc:spChg chg="mod">
          <ac:chgData name="Le Laba" userId="S::lelaba@manag-art.com::b0064510-a4c3-4ec2-9c2e-61fdd5982cce" providerId="AD" clId="Web-{A4ECEB73-95E7-7BEA-D604-9E255FC04E17}" dt="2025-01-07T15:21:42.078" v="2" actId="14100"/>
          <ac:spMkLst>
            <pc:docMk/>
            <pc:sldMk cId="0" sldId="267"/>
            <ac:spMk id="18" creationId="{00000000-0000-0000-0000-000000000000}"/>
          </ac:spMkLst>
        </pc:spChg>
      </pc:sldChg>
      <pc:sldChg chg="modSp">
        <pc:chgData name="Le Laba" userId="S::lelaba@manag-art.com::b0064510-a4c3-4ec2-9c2e-61fdd5982cce" providerId="AD" clId="Web-{A4ECEB73-95E7-7BEA-D604-9E255FC04E17}" dt="2025-01-07T15:22:50.455" v="9" actId="20577"/>
        <pc:sldMkLst>
          <pc:docMk/>
          <pc:sldMk cId="0" sldId="295"/>
        </pc:sldMkLst>
        <pc:spChg chg="mod">
          <ac:chgData name="Le Laba" userId="S::lelaba@manag-art.com::b0064510-a4c3-4ec2-9c2e-61fdd5982cce" providerId="AD" clId="Web-{A4ECEB73-95E7-7BEA-D604-9E255FC04E17}" dt="2025-01-07T15:22:50.455" v="9" actId="20577"/>
          <ac:spMkLst>
            <pc:docMk/>
            <pc:sldMk cId="0" sldId="295"/>
            <ac:spMk id="13" creationId="{00000000-0000-0000-0000-000000000000}"/>
          </ac:spMkLst>
        </pc:spChg>
      </pc:sldChg>
      <pc:sldChg chg="modSp">
        <pc:chgData name="Le Laba" userId="S::lelaba@manag-art.com::b0064510-a4c3-4ec2-9c2e-61fdd5982cce" providerId="AD" clId="Web-{A4ECEB73-95E7-7BEA-D604-9E255FC04E17}" dt="2025-01-07T15:23:43.035" v="18" actId="20577"/>
        <pc:sldMkLst>
          <pc:docMk/>
          <pc:sldMk cId="0" sldId="296"/>
        </pc:sldMkLst>
        <pc:spChg chg="mod">
          <ac:chgData name="Le Laba" userId="S::lelaba@manag-art.com::b0064510-a4c3-4ec2-9c2e-61fdd5982cce" providerId="AD" clId="Web-{A4ECEB73-95E7-7BEA-D604-9E255FC04E17}" dt="2025-01-07T15:23:43.035" v="18" actId="20577"/>
          <ac:spMkLst>
            <pc:docMk/>
            <pc:sldMk cId="0" sldId="296"/>
            <ac:spMk id="14" creationId="{00000000-0000-0000-0000-000000000000}"/>
          </ac:spMkLst>
        </pc:spChg>
      </pc:sldChg>
      <pc:sldChg chg="modSp">
        <pc:chgData name="Le Laba" userId="S::lelaba@manag-art.com::b0064510-a4c3-4ec2-9c2e-61fdd5982cce" providerId="AD" clId="Web-{A4ECEB73-95E7-7BEA-D604-9E255FC04E17}" dt="2025-01-07T15:23:48.473" v="23" actId="20577"/>
        <pc:sldMkLst>
          <pc:docMk/>
          <pc:sldMk cId="0" sldId="297"/>
        </pc:sldMkLst>
        <pc:spChg chg="mod">
          <ac:chgData name="Le Laba" userId="S::lelaba@manag-art.com::b0064510-a4c3-4ec2-9c2e-61fdd5982cce" providerId="AD" clId="Web-{A4ECEB73-95E7-7BEA-D604-9E255FC04E17}" dt="2025-01-07T15:23:48.473" v="23" actId="20577"/>
          <ac:spMkLst>
            <pc:docMk/>
            <pc:sldMk cId="0" sldId="297"/>
            <ac:spMk id="14" creationId="{00000000-0000-0000-0000-000000000000}"/>
          </ac:spMkLst>
        </pc:spChg>
      </pc:sldChg>
      <pc:sldChg chg="modSp">
        <pc:chgData name="Le Laba" userId="S::lelaba@manag-art.com::b0064510-a4c3-4ec2-9c2e-61fdd5982cce" providerId="AD" clId="Web-{A4ECEB73-95E7-7BEA-D604-9E255FC04E17}" dt="2025-01-07T15:24:07.504" v="28" actId="20577"/>
        <pc:sldMkLst>
          <pc:docMk/>
          <pc:sldMk cId="0" sldId="299"/>
        </pc:sldMkLst>
        <pc:spChg chg="mod">
          <ac:chgData name="Le Laba" userId="S::lelaba@manag-art.com::b0064510-a4c3-4ec2-9c2e-61fdd5982cce" providerId="AD" clId="Web-{A4ECEB73-95E7-7BEA-D604-9E255FC04E17}" dt="2025-01-07T15:24:07.504" v="28" actId="20577"/>
          <ac:spMkLst>
            <pc:docMk/>
            <pc:sldMk cId="0" sldId="299"/>
            <ac:spMk id="14" creationId="{00000000-0000-0000-0000-000000000000}"/>
          </ac:spMkLst>
        </pc:spChg>
      </pc:sldChg>
      <pc:sldChg chg="modSp">
        <pc:chgData name="Le Laba" userId="S::lelaba@manag-art.com::b0064510-a4c3-4ec2-9c2e-61fdd5982cce" providerId="AD" clId="Web-{A4ECEB73-95E7-7BEA-D604-9E255FC04E17}" dt="2025-01-07T15:24:30.583" v="29"/>
        <pc:sldMkLst>
          <pc:docMk/>
          <pc:sldMk cId="0" sldId="304"/>
        </pc:sldMkLst>
        <pc:spChg chg="mod">
          <ac:chgData name="Le Laba" userId="S::lelaba@manag-art.com::b0064510-a4c3-4ec2-9c2e-61fdd5982cce" providerId="AD" clId="Web-{A4ECEB73-95E7-7BEA-D604-9E255FC04E17}" dt="2025-01-07T15:24:30.583" v="29"/>
          <ac:spMkLst>
            <pc:docMk/>
            <pc:sldMk cId="0" sldId="304"/>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9.svg"/><Relationship Id="rId5" Type="http://schemas.openxmlformats.org/officeDocument/2006/relationships/image" Target="../media/image13.svg"/><Relationship Id="rId15" Type="http://schemas.openxmlformats.org/officeDocument/2006/relationships/image" Target="../media/image43.svg"/><Relationship Id="rId10" Type="http://schemas.openxmlformats.org/officeDocument/2006/relationships/image" Target="../media/image38.png"/><Relationship Id="rId19" Type="http://schemas.openxmlformats.org/officeDocument/2006/relationships/image" Target="../media/image4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5.sv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3"/>
            <a:stretch>
              <a:fillRect t="-607363" r="-271"/>
            </a:stretch>
          </a:blipFill>
        </p:spPr>
      </p:sp>
      <p:grpSp>
        <p:nvGrpSpPr>
          <p:cNvPr id="3" name="Group 3"/>
          <p:cNvGrpSpPr/>
          <p:nvPr/>
        </p:nvGrpSpPr>
        <p:grpSpPr>
          <a:xfrm rot="4567512">
            <a:off x="71508" y="3740668"/>
            <a:ext cx="10314291" cy="12474837"/>
            <a:chOff x="0" y="0"/>
            <a:chExt cx="13752388" cy="16633116"/>
          </a:xfrm>
        </p:grpSpPr>
        <p:sp>
          <p:nvSpPr>
            <p:cNvPr id="4" name="Freeform 4"/>
            <p:cNvSpPr/>
            <p:nvPr/>
          </p:nvSpPr>
          <p:spPr>
            <a:xfrm>
              <a:off x="-612140" y="-272288"/>
              <a:ext cx="15293721" cy="17576674"/>
            </a:xfrm>
            <a:custGeom>
              <a:avLst/>
              <a:gdLst/>
              <a:ahLst/>
              <a:cxnLst/>
              <a:rect l="l" t="t" r="r" b="b"/>
              <a:pathLst>
                <a:path w="15293721" h="17576674">
                  <a:moveTo>
                    <a:pt x="8939530" y="662051"/>
                  </a:moveTo>
                  <a:cubicBezTo>
                    <a:pt x="7109714" y="21336"/>
                    <a:pt x="5197983" y="0"/>
                    <a:pt x="3741420" y="1922145"/>
                  </a:cubicBezTo>
                  <a:cubicBezTo>
                    <a:pt x="2330450" y="3780155"/>
                    <a:pt x="973963" y="6780784"/>
                    <a:pt x="682752" y="9258173"/>
                  </a:cubicBezTo>
                  <a:cubicBezTo>
                    <a:pt x="0" y="15035150"/>
                    <a:pt x="4387850" y="17576674"/>
                    <a:pt x="8821166" y="16754349"/>
                  </a:cubicBezTo>
                  <a:cubicBezTo>
                    <a:pt x="13145263" y="15953486"/>
                    <a:pt x="15293721" y="9300845"/>
                    <a:pt x="13982828" y="4559554"/>
                  </a:cubicBezTo>
                  <a:cubicBezTo>
                    <a:pt x="13591413" y="3128645"/>
                    <a:pt x="12453493" y="2455926"/>
                    <a:pt x="11379200" y="1836547"/>
                  </a:cubicBezTo>
                  <a:cubicBezTo>
                    <a:pt x="10605389" y="1387983"/>
                    <a:pt x="9786112" y="960882"/>
                    <a:pt x="8939530" y="661924"/>
                  </a:cubicBezTo>
                  <a:close/>
                </a:path>
              </a:pathLst>
            </a:custGeom>
            <a:solidFill>
              <a:srgbClr val="B6D1E1"/>
            </a:solidFill>
          </p:spPr>
        </p:sp>
      </p:grpSp>
      <p:grpSp>
        <p:nvGrpSpPr>
          <p:cNvPr id="5" name="Group 5"/>
          <p:cNvGrpSpPr/>
          <p:nvPr/>
        </p:nvGrpSpPr>
        <p:grpSpPr>
          <a:xfrm>
            <a:off x="-615710" y="-7458908"/>
            <a:ext cx="13531108" cy="2499387"/>
            <a:chOff x="0" y="0"/>
            <a:chExt cx="18041478" cy="3332516"/>
          </a:xfrm>
        </p:grpSpPr>
        <p:sp>
          <p:nvSpPr>
            <p:cNvPr id="6" name="Freeform 6"/>
            <p:cNvSpPr/>
            <p:nvPr/>
          </p:nvSpPr>
          <p:spPr>
            <a:xfrm>
              <a:off x="0" y="0"/>
              <a:ext cx="18041493" cy="3332480"/>
            </a:xfrm>
            <a:custGeom>
              <a:avLst/>
              <a:gdLst/>
              <a:ahLst/>
              <a:cxnLst/>
              <a:rect l="l" t="t" r="r" b="b"/>
              <a:pathLst>
                <a:path w="18041493" h="3332480">
                  <a:moveTo>
                    <a:pt x="0" y="0"/>
                  </a:moveTo>
                  <a:lnTo>
                    <a:pt x="18041493" y="0"/>
                  </a:lnTo>
                  <a:lnTo>
                    <a:pt x="18041493" y="3332480"/>
                  </a:lnTo>
                  <a:lnTo>
                    <a:pt x="0" y="3332480"/>
                  </a:lnTo>
                  <a:close/>
                </a:path>
              </a:pathLst>
            </a:custGeom>
            <a:solidFill>
              <a:srgbClr val="ECECEC"/>
            </a:solidFill>
          </p:spPr>
        </p:sp>
      </p:grpSp>
      <p:grpSp>
        <p:nvGrpSpPr>
          <p:cNvPr id="7" name="Group 7"/>
          <p:cNvGrpSpPr/>
          <p:nvPr/>
        </p:nvGrpSpPr>
        <p:grpSpPr>
          <a:xfrm>
            <a:off x="9489387" y="8408451"/>
            <a:ext cx="3227916" cy="3328231"/>
            <a:chOff x="0" y="0"/>
            <a:chExt cx="4303888" cy="4437642"/>
          </a:xfrm>
        </p:grpSpPr>
        <p:sp>
          <p:nvSpPr>
            <p:cNvPr id="8" name="Freeform 8"/>
            <p:cNvSpPr/>
            <p:nvPr/>
          </p:nvSpPr>
          <p:spPr>
            <a:xfrm>
              <a:off x="-191643" y="-72644"/>
              <a:ext cx="4786376" cy="4689348"/>
            </a:xfrm>
            <a:custGeom>
              <a:avLst/>
              <a:gdLst/>
              <a:ahLst/>
              <a:cxnLst/>
              <a:rect l="l" t="t" r="r" b="b"/>
              <a:pathLst>
                <a:path w="4786376" h="4689348">
                  <a:moveTo>
                    <a:pt x="2797683" y="176657"/>
                  </a:moveTo>
                  <a:cubicBezTo>
                    <a:pt x="2225040" y="5715"/>
                    <a:pt x="1626870" y="0"/>
                    <a:pt x="1170940" y="512826"/>
                  </a:cubicBezTo>
                  <a:cubicBezTo>
                    <a:pt x="729361" y="1008507"/>
                    <a:pt x="304927" y="1809115"/>
                    <a:pt x="213741" y="2470023"/>
                  </a:cubicBezTo>
                  <a:cubicBezTo>
                    <a:pt x="0" y="4011295"/>
                    <a:pt x="1373251" y="4689348"/>
                    <a:pt x="2760726" y="4470019"/>
                  </a:cubicBezTo>
                  <a:cubicBezTo>
                    <a:pt x="4114038" y="4256405"/>
                    <a:pt x="4786376" y="2481453"/>
                    <a:pt x="4376039" y="1216533"/>
                  </a:cubicBezTo>
                  <a:cubicBezTo>
                    <a:pt x="4253484" y="834771"/>
                    <a:pt x="3897376" y="655320"/>
                    <a:pt x="3561207" y="490093"/>
                  </a:cubicBezTo>
                  <a:cubicBezTo>
                    <a:pt x="3319018" y="370459"/>
                    <a:pt x="3062605" y="256540"/>
                    <a:pt x="2797683" y="176657"/>
                  </a:cubicBezTo>
                  <a:close/>
                </a:path>
              </a:pathLst>
            </a:custGeom>
            <a:solidFill>
              <a:srgbClr val="E6C8C7"/>
            </a:solidFill>
          </p:spPr>
        </p:sp>
      </p:grpSp>
      <p:grpSp>
        <p:nvGrpSpPr>
          <p:cNvPr id="9" name="Group 9"/>
          <p:cNvGrpSpPr/>
          <p:nvPr/>
        </p:nvGrpSpPr>
        <p:grpSpPr>
          <a:xfrm>
            <a:off x="-4627968" y="-2234116"/>
            <a:ext cx="4674636" cy="13970799"/>
            <a:chOff x="0" y="0"/>
            <a:chExt cx="6232848" cy="18627732"/>
          </a:xfrm>
        </p:grpSpPr>
        <p:sp>
          <p:nvSpPr>
            <p:cNvPr id="10" name="Freeform 10"/>
            <p:cNvSpPr/>
            <p:nvPr/>
          </p:nvSpPr>
          <p:spPr>
            <a:xfrm>
              <a:off x="0" y="0"/>
              <a:ext cx="6232906" cy="18627725"/>
            </a:xfrm>
            <a:custGeom>
              <a:avLst/>
              <a:gdLst/>
              <a:ahLst/>
              <a:cxnLst/>
              <a:rect l="l" t="t" r="r" b="b"/>
              <a:pathLst>
                <a:path w="6232906" h="18627725">
                  <a:moveTo>
                    <a:pt x="0" y="0"/>
                  </a:moveTo>
                  <a:lnTo>
                    <a:pt x="6232906" y="0"/>
                  </a:lnTo>
                  <a:lnTo>
                    <a:pt x="6232906" y="18627725"/>
                  </a:lnTo>
                  <a:lnTo>
                    <a:pt x="0" y="18627725"/>
                  </a:lnTo>
                  <a:close/>
                </a:path>
              </a:pathLst>
            </a:custGeom>
            <a:solidFill>
              <a:srgbClr val="ECECEC"/>
            </a:solidFill>
          </p:spPr>
        </p:sp>
      </p:grpSp>
      <p:grpSp>
        <p:nvGrpSpPr>
          <p:cNvPr id="11" name="Group 11"/>
          <p:cNvGrpSpPr/>
          <p:nvPr/>
        </p:nvGrpSpPr>
        <p:grpSpPr>
          <a:xfrm>
            <a:off x="-2850777" y="10332036"/>
            <a:ext cx="22146483" cy="5305084"/>
            <a:chOff x="0" y="0"/>
            <a:chExt cx="29528644" cy="7073446"/>
          </a:xfrm>
        </p:grpSpPr>
        <p:sp>
          <p:nvSpPr>
            <p:cNvPr id="12" name="Freeform 12"/>
            <p:cNvSpPr/>
            <p:nvPr/>
          </p:nvSpPr>
          <p:spPr>
            <a:xfrm>
              <a:off x="0" y="0"/>
              <a:ext cx="29528644" cy="7073392"/>
            </a:xfrm>
            <a:custGeom>
              <a:avLst/>
              <a:gdLst/>
              <a:ahLst/>
              <a:cxnLst/>
              <a:rect l="l" t="t" r="r" b="b"/>
              <a:pathLst>
                <a:path w="29528644" h="7073392">
                  <a:moveTo>
                    <a:pt x="0" y="0"/>
                  </a:moveTo>
                  <a:lnTo>
                    <a:pt x="29528644" y="0"/>
                  </a:lnTo>
                  <a:lnTo>
                    <a:pt x="29528644" y="7073392"/>
                  </a:lnTo>
                  <a:lnTo>
                    <a:pt x="0" y="7073392"/>
                  </a:lnTo>
                  <a:close/>
                </a:path>
              </a:pathLst>
            </a:custGeom>
            <a:solidFill>
              <a:srgbClr val="ECECEC"/>
            </a:solidFill>
          </p:spPr>
        </p:sp>
      </p:grpSp>
      <p:sp>
        <p:nvSpPr>
          <p:cNvPr id="13" name="Freeform 13"/>
          <p:cNvSpPr/>
          <p:nvPr/>
        </p:nvSpPr>
        <p:spPr>
          <a:xfrm>
            <a:off x="833985" y="15082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3"/>
            <a:stretch>
              <a:fillRect l="-30" r="-30"/>
            </a:stretch>
          </a:blipFill>
        </p:spPr>
      </p:sp>
      <p:sp>
        <p:nvSpPr>
          <p:cNvPr id="14" name="Freeform 14" descr="Blue text on a black background  Description automatically generated"/>
          <p:cNvSpPr/>
          <p:nvPr/>
        </p:nvSpPr>
        <p:spPr>
          <a:xfrm>
            <a:off x="13804464" y="8958261"/>
            <a:ext cx="4055768" cy="848750"/>
          </a:xfrm>
          <a:custGeom>
            <a:avLst/>
            <a:gdLst/>
            <a:ahLst/>
            <a:cxnLst/>
            <a:rect l="l" t="t" r="r" b="b"/>
            <a:pathLst>
              <a:path w="4055768" h="848750">
                <a:moveTo>
                  <a:pt x="0" y="0"/>
                </a:moveTo>
                <a:lnTo>
                  <a:pt x="4055768" y="0"/>
                </a:lnTo>
                <a:lnTo>
                  <a:pt x="4055768" y="848749"/>
                </a:lnTo>
                <a:lnTo>
                  <a:pt x="0" y="848749"/>
                </a:lnTo>
                <a:lnTo>
                  <a:pt x="0" y="0"/>
                </a:lnTo>
                <a:close/>
              </a:path>
            </a:pathLst>
          </a:custGeom>
          <a:blipFill>
            <a:blip r:embed="rId4"/>
            <a:stretch>
              <a:fillRect/>
            </a:stretch>
          </a:blipFill>
        </p:spPr>
      </p:sp>
      <p:sp>
        <p:nvSpPr>
          <p:cNvPr id="15" name="Freeform 15" descr="A grey square and blue square with yellow stars  Description automatically generated"/>
          <p:cNvSpPr/>
          <p:nvPr/>
        </p:nvSpPr>
        <p:spPr>
          <a:xfrm>
            <a:off x="13054826" y="8813686"/>
            <a:ext cx="4979230" cy="1300172"/>
          </a:xfrm>
          <a:custGeom>
            <a:avLst/>
            <a:gdLst/>
            <a:ahLst/>
            <a:cxnLst/>
            <a:rect l="l" t="t" r="r" b="b"/>
            <a:pathLst>
              <a:path w="4979230" h="1300172">
                <a:moveTo>
                  <a:pt x="0" y="0"/>
                </a:moveTo>
                <a:lnTo>
                  <a:pt x="4979230" y="0"/>
                </a:lnTo>
                <a:lnTo>
                  <a:pt x="4979230" y="1300172"/>
                </a:lnTo>
                <a:lnTo>
                  <a:pt x="0" y="1300172"/>
                </a:lnTo>
                <a:lnTo>
                  <a:pt x="0" y="0"/>
                </a:lnTo>
                <a:close/>
              </a:path>
            </a:pathLst>
          </a:custGeom>
          <a:blipFill>
            <a:blip r:embed="rId5"/>
            <a:stretch>
              <a:fillRect/>
            </a:stretch>
          </a:blipFill>
        </p:spPr>
      </p:sp>
      <p:grpSp>
        <p:nvGrpSpPr>
          <p:cNvPr id="16" name="Group 16"/>
          <p:cNvGrpSpPr/>
          <p:nvPr/>
        </p:nvGrpSpPr>
        <p:grpSpPr>
          <a:xfrm>
            <a:off x="9658327" y="-804312"/>
            <a:ext cx="9220153" cy="8874478"/>
            <a:chOff x="30480" y="591820"/>
            <a:chExt cx="12736830" cy="12259310"/>
          </a:xfrm>
        </p:grpSpPr>
        <p:sp>
          <p:nvSpPr>
            <p:cNvPr id="17" name="Freeform 17"/>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6"/>
              <a:stretch>
                <a:fillRect l="-7843" r="-26694" b="-587"/>
              </a:stretch>
            </a:blipFill>
          </p:spPr>
        </p:sp>
      </p:grpSp>
      <p:sp>
        <p:nvSpPr>
          <p:cNvPr id="18" name="TextBox 18"/>
          <p:cNvSpPr txBox="1"/>
          <p:nvPr/>
        </p:nvSpPr>
        <p:spPr>
          <a:xfrm>
            <a:off x="1183888" y="6563052"/>
            <a:ext cx="6280502" cy="2465082"/>
          </a:xfrm>
          <a:prstGeom prst="rect">
            <a:avLst/>
          </a:prstGeom>
        </p:spPr>
        <p:txBody>
          <a:bodyPr lIns="0" tIns="0" rIns="0" bIns="0" rtlCol="0" anchor="t">
            <a:spAutoFit/>
          </a:bodyPr>
          <a:lstStyle/>
          <a:p>
            <a:pPr algn="l">
              <a:lnSpc>
                <a:spcPts val="6210"/>
              </a:lnSpc>
            </a:pPr>
            <a:r>
              <a:rPr lang="en-US" sz="8100" b="1" spc="75">
                <a:solidFill>
                  <a:srgbClr val="FFFFFF"/>
                </a:solidFill>
                <a:latin typeface="TT Rounds Condensed Bold"/>
                <a:ea typeface="TT Rounds Condensed Bold"/>
                <a:cs typeface="TT Rounds Condensed Bold"/>
                <a:sym typeface="TT Rounds Condensed Bold"/>
              </a:rPr>
              <a:t>3.4 TECHNIQUES D'ENTRETIEN</a:t>
            </a:r>
          </a:p>
        </p:txBody>
      </p:sp>
      <p:sp>
        <p:nvSpPr>
          <p:cNvPr id="19" name="TextBox 19"/>
          <p:cNvSpPr txBox="1"/>
          <p:nvPr/>
        </p:nvSpPr>
        <p:spPr>
          <a:xfrm>
            <a:off x="1361104" y="9100968"/>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
        <p:nvSpPr>
          <p:cNvPr id="20" name="TextBox 20"/>
          <p:cNvSpPr txBox="1"/>
          <p:nvPr/>
        </p:nvSpPr>
        <p:spPr>
          <a:xfrm>
            <a:off x="849099" y="5433130"/>
            <a:ext cx="8264234" cy="276679"/>
          </a:xfrm>
          <a:prstGeom prst="rect">
            <a:avLst/>
          </a:prstGeom>
          <a:solidFill>
            <a:srgbClr val="84BFA4"/>
          </a:solidFill>
        </p:spPr>
        <p:txBody>
          <a:bodyPr wrap="square" lIns="0" tIns="0" rIns="0" bIns="0" rtlCol="0" anchor="t">
            <a:spAutoFit/>
          </a:bodyPr>
          <a:lstStyle/>
          <a:p>
            <a:pPr algn="l">
              <a:lnSpc>
                <a:spcPts val="2280"/>
              </a:lnSpc>
            </a:pPr>
            <a:r>
              <a:rPr lang="en-US" sz="1900" b="1">
                <a:solidFill>
                  <a:srgbClr val="FFFFFF"/>
                </a:solidFill>
                <a:latin typeface="Arimo Bold"/>
                <a:ea typeface="Arimo Bold"/>
                <a:cs typeface="Arimo Bold"/>
                <a:sym typeface="Arimo Bold"/>
              </a:rPr>
              <a:t>Programme d'employabilité - Compétences pour trouver du travail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908430" y="2519301"/>
            <a:ext cx="16350870" cy="7565332"/>
          </a:xfrm>
          <a:prstGeom prst="rect">
            <a:avLst/>
          </a:prstGeom>
        </p:spPr>
        <p:txBody>
          <a:bodyPr lIns="0" tIns="0" rIns="0" bIns="0" rtlCol="0" anchor="t">
            <a:spAutoFit/>
          </a:bodyPr>
          <a:lstStyle/>
          <a:p>
            <a:pPr algn="just">
              <a:lnSpc>
                <a:spcPts val="3325"/>
              </a:lnSpc>
            </a:pPr>
            <a:r>
              <a:rPr lang="en-US" sz="3100" spc="29">
                <a:solidFill>
                  <a:srgbClr val="382B1B"/>
                </a:solidFill>
                <a:latin typeface="TT Rounds Condensed"/>
                <a:ea typeface="TT Rounds Condensed"/>
                <a:cs typeface="TT Rounds Condensed"/>
                <a:sym typeface="TT Rounds Condensed"/>
              </a:rPr>
              <a:t>Arriver très tôt avec une attitude décontractée, par exemple avec un café à la main et un accompagnateur, peut également créer une impression négative. Cela suggère un manque de compréhension du contexte professionnel et peut être perçu comme non professionnel. Être légèrement en avance, cependant, vous permet de vous ressaisir et de vous préparer mentalement sans la précipitation et la panique d'une arrivée en retard.</a:t>
            </a:r>
          </a:p>
          <a:p>
            <a:pPr algn="just">
              <a:lnSpc>
                <a:spcPts val="3325"/>
              </a:lnSpc>
            </a:pPr>
            <a:r>
              <a:rPr lang="en-US" sz="3100" spc="29">
                <a:solidFill>
                  <a:srgbClr val="382B1B"/>
                </a:solidFill>
                <a:latin typeface="TT Rounds Condensed"/>
                <a:ea typeface="TT Rounds Condensed"/>
                <a:cs typeface="TT Rounds Condensed"/>
                <a:sym typeface="TT Rounds Condensed"/>
              </a:rPr>
              <a:t> </a:t>
            </a:r>
          </a:p>
          <a:p>
            <a:pPr algn="just">
              <a:lnSpc>
                <a:spcPts val="3325"/>
              </a:lnSpc>
            </a:pPr>
            <a:r>
              <a:rPr lang="en-US" sz="3100" spc="29">
                <a:solidFill>
                  <a:srgbClr val="382B1B"/>
                </a:solidFill>
                <a:latin typeface="TT Rounds Condensed"/>
                <a:ea typeface="TT Rounds Condensed"/>
                <a:cs typeface="TT Rounds Condensed"/>
                <a:sym typeface="TT Rounds Condensed"/>
              </a:rPr>
              <a:t>Le respect du temps est le reflet de votre respect pour l'employeur et pour le poste lui-même. La ponctualité communique la responsabilité et le dévouement, des qualités essentielles dans tout contexte professionnel. Arriver en retard non seulement perturbe votre sang-froid, mais donne également un ton négatif à l'entretien, ce qui peut être difficile à surmonter quelles que soient vos qualifications.</a:t>
            </a:r>
          </a:p>
          <a:p>
            <a:pPr algn="just">
              <a:lnSpc>
                <a:spcPts val="3325"/>
              </a:lnSpc>
            </a:pPr>
            <a:r>
              <a:rPr lang="en-US" sz="3100" spc="29">
                <a:solidFill>
                  <a:srgbClr val="382B1B"/>
                </a:solidFill>
                <a:latin typeface="TT Rounds Condensed"/>
                <a:ea typeface="TT Rounds Condensed"/>
                <a:cs typeface="TT Rounds Condensed"/>
                <a:sym typeface="TT Rounds Condensed"/>
              </a:rPr>
              <a:t> </a:t>
            </a:r>
          </a:p>
          <a:p>
            <a:pPr algn="just">
              <a:lnSpc>
                <a:spcPts val="3325"/>
              </a:lnSpc>
            </a:pPr>
            <a:r>
              <a:rPr lang="en-US" sz="3100" spc="29">
                <a:solidFill>
                  <a:srgbClr val="382B1B"/>
                </a:solidFill>
                <a:latin typeface="TT Rounds Condensed"/>
                <a:ea typeface="TT Rounds Condensed"/>
                <a:cs typeface="TT Rounds Condensed"/>
                <a:sym typeface="TT Rounds Condensed"/>
              </a:rPr>
              <a:t>En conclusion, arriver en retard à un entretien d'embauche peut nuire considérablement à vos chances de réussite. Cela indique un manque de sérieux et de professionnalisme qui peut contrebalancer même la meilleure performance en entretien. Par conséquent, il est toujours préférable de prévoir d'arriver quelques minutes plus tôt, ce qui vous permettra d'être calme et serein, prêt à faire une impression positive et durable.</a:t>
            </a:r>
          </a:p>
          <a:p>
            <a:pPr algn="just">
              <a:lnSpc>
                <a:spcPts val="3325"/>
              </a:lnSpc>
            </a:pPr>
            <a:endParaRPr lang="en-US" sz="3100" spc="29">
              <a:solidFill>
                <a:srgbClr val="382B1B"/>
              </a:solidFill>
              <a:latin typeface="TT Rounds Condensed"/>
              <a:ea typeface="TT Rounds Condensed"/>
              <a:cs typeface="TT Rounds Condensed"/>
              <a:sym typeface="TT Rounds Condensed"/>
            </a:endParaRPr>
          </a:p>
        </p:txBody>
      </p:sp>
      <p:sp>
        <p:nvSpPr>
          <p:cNvPr id="8" name="Freeform 8"/>
          <p:cNvSpPr/>
          <p:nvPr/>
        </p:nvSpPr>
        <p:spPr>
          <a:xfrm>
            <a:off x="10395348" y="590538"/>
            <a:ext cx="7892652" cy="1466861"/>
          </a:xfrm>
          <a:custGeom>
            <a:avLst/>
            <a:gdLst/>
            <a:ahLst/>
            <a:cxnLst/>
            <a:rect l="l" t="t" r="r" b="b"/>
            <a:pathLst>
              <a:path w="7892652" h="1466861">
                <a:moveTo>
                  <a:pt x="0" y="0"/>
                </a:moveTo>
                <a:lnTo>
                  <a:pt x="7892652" y="0"/>
                </a:lnTo>
                <a:lnTo>
                  <a:pt x="7892652" y="1466861"/>
                </a:lnTo>
                <a:lnTo>
                  <a:pt x="0" y="1466861"/>
                </a:lnTo>
                <a:lnTo>
                  <a:pt x="0" y="0"/>
                </a:lnTo>
                <a:close/>
              </a:path>
            </a:pathLst>
          </a:custGeom>
          <a:blipFill>
            <a:blip r:embed="rId3"/>
            <a:stretch>
              <a:fillRect t="-158796" r="-1" b="-173467"/>
            </a:stretch>
          </a:blipFill>
        </p:spPr>
      </p:sp>
      <p:grpSp>
        <p:nvGrpSpPr>
          <p:cNvPr id="9" name="Group 9"/>
          <p:cNvGrpSpPr/>
          <p:nvPr/>
        </p:nvGrpSpPr>
        <p:grpSpPr>
          <a:xfrm>
            <a:off x="0" y="577516"/>
            <a:ext cx="18288000" cy="1479884"/>
            <a:chOff x="0" y="0"/>
            <a:chExt cx="24384000" cy="1973178"/>
          </a:xfrm>
        </p:grpSpPr>
        <p:sp>
          <p:nvSpPr>
            <p:cNvPr id="10" name="Freeform 10"/>
            <p:cNvSpPr/>
            <p:nvPr/>
          </p:nvSpPr>
          <p:spPr>
            <a:xfrm>
              <a:off x="0" y="0"/>
              <a:ext cx="24384000" cy="1973199"/>
            </a:xfrm>
            <a:custGeom>
              <a:avLst/>
              <a:gdLst/>
              <a:ahLst/>
              <a:cxnLst/>
              <a:rect l="l" t="t" r="r" b="b"/>
              <a:pathLst>
                <a:path w="24384000" h="1973199">
                  <a:moveTo>
                    <a:pt x="0" y="0"/>
                  </a:moveTo>
                  <a:lnTo>
                    <a:pt x="24384000" y="0"/>
                  </a:lnTo>
                  <a:lnTo>
                    <a:pt x="24384000" y="1973199"/>
                  </a:lnTo>
                  <a:lnTo>
                    <a:pt x="0" y="1973199"/>
                  </a:lnTo>
                  <a:close/>
                </a:path>
              </a:pathLst>
            </a:custGeom>
            <a:gradFill rotWithShape="1">
              <a:gsLst>
                <a:gs pos="55000">
                  <a:srgbClr val="B6D1E1">
                    <a:alpha val="100000"/>
                  </a:srgbClr>
                </a:gs>
                <a:gs pos="82000">
                  <a:srgbClr val="B6D1E1">
                    <a:alpha val="20000"/>
                  </a:srgbClr>
                </a:gs>
                <a:gs pos="96000">
                  <a:srgbClr val="B6D1E1">
                    <a:alpha val="51761"/>
                  </a:srgbClr>
                </a:gs>
              </a:gsLst>
              <a:lin ang="0"/>
            </a:gradFill>
          </p:spPr>
        </p:sp>
      </p:grpSp>
      <p:sp>
        <p:nvSpPr>
          <p:cNvPr id="11" name="TextBox 11"/>
          <p:cNvSpPr txBox="1"/>
          <p:nvPr/>
        </p:nvSpPr>
        <p:spPr>
          <a:xfrm>
            <a:off x="980007" y="1086177"/>
            <a:ext cx="10898777" cy="2382342"/>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Ponctualité</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2" name="Group 12"/>
          <p:cNvGrpSpPr/>
          <p:nvPr/>
        </p:nvGrpSpPr>
        <p:grpSpPr>
          <a:xfrm>
            <a:off x="16302240" y="-745436"/>
            <a:ext cx="2834526" cy="2922616"/>
            <a:chOff x="0" y="0"/>
            <a:chExt cx="3779368" cy="3896822"/>
          </a:xfrm>
        </p:grpSpPr>
        <p:sp>
          <p:nvSpPr>
            <p:cNvPr id="13" name="Freeform 13"/>
            <p:cNvSpPr/>
            <p:nvPr/>
          </p:nvSpPr>
          <p:spPr>
            <a:xfrm>
              <a:off x="-168275" y="-63754"/>
              <a:ext cx="4202938" cy="4117848"/>
            </a:xfrm>
            <a:custGeom>
              <a:avLst/>
              <a:gdLst/>
              <a:ahLst/>
              <a:cxnLst/>
              <a:rect l="l" t="t" r="r" b="b"/>
              <a:pathLst>
                <a:path w="4202938" h="4117848">
                  <a:moveTo>
                    <a:pt x="2456815" y="155067"/>
                  </a:moveTo>
                  <a:cubicBezTo>
                    <a:pt x="1953895" y="4953"/>
                    <a:pt x="1428496" y="0"/>
                    <a:pt x="1028319" y="450215"/>
                  </a:cubicBezTo>
                  <a:cubicBezTo>
                    <a:pt x="640461" y="885571"/>
                    <a:pt x="267716" y="1588516"/>
                    <a:pt x="187706" y="2169033"/>
                  </a:cubicBezTo>
                  <a:cubicBezTo>
                    <a:pt x="0" y="3522472"/>
                    <a:pt x="1205865" y="4117848"/>
                    <a:pt x="2424176" y="3925189"/>
                  </a:cubicBezTo>
                  <a:cubicBezTo>
                    <a:pt x="3612515" y="3737610"/>
                    <a:pt x="4202938" y="2178939"/>
                    <a:pt x="3842639" y="1068197"/>
                  </a:cubicBezTo>
                  <a:cubicBezTo>
                    <a:pt x="3735070" y="732917"/>
                    <a:pt x="3422396" y="575310"/>
                    <a:pt x="3127121" y="430276"/>
                  </a:cubicBezTo>
                  <a:cubicBezTo>
                    <a:pt x="2914523" y="325247"/>
                    <a:pt x="2689352" y="225171"/>
                    <a:pt x="2456688" y="155067"/>
                  </a:cubicBezTo>
                  <a:close/>
                </a:path>
              </a:pathLst>
            </a:custGeom>
            <a:solidFill>
              <a:srgbClr val="E6C8C7">
                <a:alpha val="76863"/>
              </a:srgbClr>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03757"/>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B6D1E1"/>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867992" y="1385707"/>
            <a:ext cx="10581358" cy="4344828"/>
          </a:xfrm>
          <a:prstGeom prst="rect">
            <a:avLst/>
          </a:prstGeom>
        </p:spPr>
        <p:txBody>
          <a:bodyPr lIns="0" tIns="0" rIns="0" bIns="0" rtlCol="0" anchor="t">
            <a:spAutoFit/>
          </a:bodyPr>
          <a:lstStyle/>
          <a:p>
            <a:pPr algn="ctr">
              <a:lnSpc>
                <a:spcPts val="37260"/>
              </a:lnSpc>
            </a:pPr>
            <a:r>
              <a:rPr lang="en-US" sz="34500" spc="322">
                <a:solidFill>
                  <a:srgbClr val="C4DAE7"/>
                </a:solidFill>
                <a:latin typeface="TT Rounds Condensed"/>
                <a:ea typeface="TT Rounds Condensed"/>
                <a:cs typeface="TT Rounds Condensed"/>
                <a:sym typeface="TT Rounds Condensed"/>
              </a:rPr>
              <a:t>02</a:t>
            </a:r>
          </a:p>
        </p:txBody>
      </p:sp>
      <p:sp>
        <p:nvSpPr>
          <p:cNvPr id="12" name="TextBox 12"/>
          <p:cNvSpPr txBox="1"/>
          <p:nvPr/>
        </p:nvSpPr>
        <p:spPr>
          <a:xfrm>
            <a:off x="766087" y="2709967"/>
            <a:ext cx="13056282" cy="6136386"/>
          </a:xfrm>
          <a:prstGeom prst="rect">
            <a:avLst/>
          </a:prstGeom>
        </p:spPr>
        <p:txBody>
          <a:bodyPr lIns="0" tIns="0" rIns="0" bIns="0" rtlCol="0" anchor="t">
            <a:spAutoFit/>
          </a:bodyPr>
          <a:lstStyle/>
          <a:p>
            <a:pPr algn="ctr">
              <a:lnSpc>
                <a:spcPts val="9612"/>
              </a:lnSpc>
            </a:pPr>
            <a:r>
              <a:rPr lang="en-US" sz="8900" b="1" spc="83">
                <a:solidFill>
                  <a:srgbClr val="FFFFFF"/>
                </a:solidFill>
                <a:latin typeface="TT Rounds Condensed Bold"/>
                <a:ea typeface="TT Rounds Condensed Bold"/>
                <a:cs typeface="TT Rounds Condensed Bold"/>
                <a:sym typeface="TT Rounds Condensed Bold"/>
              </a:rPr>
              <a:t>5 conseils pour une communication non verbale lors des entretiens d' embauche</a:t>
            </a:r>
          </a:p>
          <a:p>
            <a:pPr algn="ctr">
              <a:lnSpc>
                <a:spcPts val="9612"/>
              </a:lnSpc>
            </a:pPr>
            <a:endParaRPr lang="en-US" sz="8900" b="1" spc="83">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24811" y="4962160"/>
            <a:ext cx="2638824" cy="5902150"/>
            <a:chOff x="0" y="0"/>
            <a:chExt cx="3518432" cy="7869534"/>
          </a:xfrm>
        </p:grpSpPr>
        <p:sp>
          <p:nvSpPr>
            <p:cNvPr id="8" name="Freeform 8"/>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E6C8C7"/>
            </a:solidFill>
          </p:spPr>
        </p:sp>
      </p:grpSp>
      <p:grpSp>
        <p:nvGrpSpPr>
          <p:cNvPr id="9" name="Group 9"/>
          <p:cNvGrpSpPr/>
          <p:nvPr/>
        </p:nvGrpSpPr>
        <p:grpSpPr>
          <a:xfrm>
            <a:off x="3836096" y="4962160"/>
            <a:ext cx="2638824" cy="5902150"/>
            <a:chOff x="0" y="0"/>
            <a:chExt cx="3518432" cy="7869534"/>
          </a:xfrm>
        </p:grpSpPr>
        <p:sp>
          <p:nvSpPr>
            <p:cNvPr id="10" name="Freeform 10"/>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84BFA4"/>
            </a:solidFill>
          </p:spPr>
        </p:sp>
      </p:grpSp>
      <p:grpSp>
        <p:nvGrpSpPr>
          <p:cNvPr id="11" name="Group 11"/>
          <p:cNvGrpSpPr/>
          <p:nvPr/>
        </p:nvGrpSpPr>
        <p:grpSpPr>
          <a:xfrm>
            <a:off x="7063617" y="4962160"/>
            <a:ext cx="2638824" cy="5902150"/>
            <a:chOff x="0" y="0"/>
            <a:chExt cx="3518432" cy="7869534"/>
          </a:xfrm>
        </p:grpSpPr>
        <p:sp>
          <p:nvSpPr>
            <p:cNvPr id="12" name="Freeform 12"/>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B6D1E1"/>
            </a:solidFill>
          </p:spPr>
        </p:sp>
      </p:grpSp>
      <p:grpSp>
        <p:nvGrpSpPr>
          <p:cNvPr id="13" name="Group 13"/>
          <p:cNvGrpSpPr/>
          <p:nvPr/>
        </p:nvGrpSpPr>
        <p:grpSpPr>
          <a:xfrm>
            <a:off x="10143903" y="4962160"/>
            <a:ext cx="2638824" cy="5902150"/>
            <a:chOff x="0" y="0"/>
            <a:chExt cx="3518432" cy="7869534"/>
          </a:xfrm>
        </p:grpSpPr>
        <p:sp>
          <p:nvSpPr>
            <p:cNvPr id="14" name="Freeform 14"/>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E6C8C7"/>
            </a:solidFill>
          </p:spPr>
        </p:sp>
      </p:grpSp>
      <p:sp>
        <p:nvSpPr>
          <p:cNvPr id="15" name="Freeform 15"/>
          <p:cNvSpPr/>
          <p:nvPr/>
        </p:nvSpPr>
        <p:spPr>
          <a:xfrm>
            <a:off x="11008878" y="5439904"/>
            <a:ext cx="7269295" cy="3452247"/>
          </a:xfrm>
          <a:custGeom>
            <a:avLst/>
            <a:gdLst/>
            <a:ahLst/>
            <a:cxnLst/>
            <a:rect l="l" t="t" r="r" b="b"/>
            <a:pathLst>
              <a:path w="7269295" h="3452247">
                <a:moveTo>
                  <a:pt x="0" y="0"/>
                </a:moveTo>
                <a:lnTo>
                  <a:pt x="7269296" y="0"/>
                </a:lnTo>
                <a:lnTo>
                  <a:pt x="7269296" y="3452248"/>
                </a:lnTo>
                <a:lnTo>
                  <a:pt x="0" y="3452248"/>
                </a:lnTo>
                <a:lnTo>
                  <a:pt x="0" y="0"/>
                </a:lnTo>
                <a:close/>
              </a:path>
            </a:pathLst>
          </a:custGeom>
          <a:blipFill>
            <a:blip r:embed="rId3"/>
            <a:stretch>
              <a:fillRect l="27502" t="-71379" r="-52181" b="-3164"/>
            </a:stretch>
          </a:blipFill>
        </p:spPr>
      </p:sp>
      <p:grpSp>
        <p:nvGrpSpPr>
          <p:cNvPr id="16" name="Group 16"/>
          <p:cNvGrpSpPr/>
          <p:nvPr/>
        </p:nvGrpSpPr>
        <p:grpSpPr>
          <a:xfrm rot="-5400000">
            <a:off x="7400444" y="-1983783"/>
            <a:ext cx="3487119" cy="18288002"/>
            <a:chOff x="0" y="0"/>
            <a:chExt cx="4649492" cy="24384002"/>
          </a:xfrm>
        </p:grpSpPr>
        <p:sp>
          <p:nvSpPr>
            <p:cNvPr id="17" name="Freeform 17"/>
            <p:cNvSpPr/>
            <p:nvPr/>
          </p:nvSpPr>
          <p:spPr>
            <a:xfrm>
              <a:off x="0" y="0"/>
              <a:ext cx="4649470" cy="24384000"/>
            </a:xfrm>
            <a:custGeom>
              <a:avLst/>
              <a:gdLst/>
              <a:ahLst/>
              <a:cxnLst/>
              <a:rect l="l" t="t" r="r" b="b"/>
              <a:pathLst>
                <a:path w="4649470" h="24384000">
                  <a:moveTo>
                    <a:pt x="0" y="0"/>
                  </a:moveTo>
                  <a:lnTo>
                    <a:pt x="4649470" y="0"/>
                  </a:lnTo>
                  <a:lnTo>
                    <a:pt x="4649470" y="24384000"/>
                  </a:lnTo>
                  <a:lnTo>
                    <a:pt x="0" y="24384000"/>
                  </a:lnTo>
                  <a:close/>
                </a:path>
              </a:pathLst>
            </a:custGeom>
            <a:gradFill rotWithShape="1">
              <a:gsLst>
                <a:gs pos="35000">
                  <a:srgbClr val="B6D1E1">
                    <a:alpha val="100000"/>
                  </a:srgbClr>
                </a:gs>
                <a:gs pos="69000">
                  <a:srgbClr val="B6D1E1">
                    <a:alpha val="60000"/>
                  </a:srgbClr>
                </a:gs>
              </a:gsLst>
              <a:lin ang="10800000"/>
            </a:gradFill>
          </p:spPr>
        </p:sp>
      </p:grpSp>
      <p:sp>
        <p:nvSpPr>
          <p:cNvPr id="18" name="TextBox 18"/>
          <p:cNvSpPr txBox="1"/>
          <p:nvPr/>
        </p:nvSpPr>
        <p:spPr>
          <a:xfrm>
            <a:off x="877456" y="955077"/>
            <a:ext cx="12723392" cy="2131994"/>
          </a:xfrm>
          <a:prstGeom prst="rect">
            <a:avLst/>
          </a:prstGeom>
        </p:spPr>
        <p:txBody>
          <a:bodyPr wrap="square" lIns="0" tIns="0" rIns="0" bIns="0" rtlCol="0" anchor="t">
            <a:spAutoFit/>
          </a:bodyPr>
          <a:lstStyle/>
          <a:p>
            <a:pPr algn="l">
              <a:lnSpc>
                <a:spcPts val="5520"/>
              </a:lnSpc>
            </a:pPr>
            <a:r>
              <a:rPr lang="en-US" sz="6000" b="1" spc="56">
                <a:solidFill>
                  <a:srgbClr val="382B1B"/>
                </a:solidFill>
                <a:latin typeface="TT Rounds Condensed Bold"/>
                <a:ea typeface="TT Rounds Condensed Bold"/>
                <a:cs typeface="TT Rounds Condensed Bold"/>
                <a:sym typeface="TT Rounds Condensed Bold"/>
              </a:rPr>
              <a:t>5 conseils pour une communication non verbale lors d'un entretien d'embauche</a:t>
            </a:r>
          </a:p>
          <a:p>
            <a:pPr algn="l">
              <a:lnSpc>
                <a:spcPts val="5520"/>
              </a:lnSpc>
            </a:pPr>
            <a:endParaRPr lang="en-US" sz="6000" b="1" spc="56">
              <a:solidFill>
                <a:srgbClr val="382B1B"/>
              </a:solidFill>
              <a:latin typeface="TT Rounds Condensed Bold"/>
              <a:ea typeface="TT Rounds Condensed Bold"/>
              <a:cs typeface="TT Rounds Condensed Bold"/>
              <a:sym typeface="TT Rounds Condensed Bold"/>
            </a:endParaRPr>
          </a:p>
        </p:txBody>
      </p:sp>
      <p:sp>
        <p:nvSpPr>
          <p:cNvPr id="19" name="AutoShape 19"/>
          <p:cNvSpPr/>
          <p:nvPr/>
        </p:nvSpPr>
        <p:spPr>
          <a:xfrm rot="10788280">
            <a:off x="471332" y="2564890"/>
            <a:ext cx="12573498" cy="0"/>
          </a:xfrm>
          <a:prstGeom prst="line">
            <a:avLst/>
          </a:prstGeom>
          <a:ln w="19050" cap="rnd">
            <a:solidFill>
              <a:srgbClr val="E6C8C7"/>
            </a:solidFill>
            <a:prstDash val="solid"/>
            <a:headEnd type="none" w="sm" len="sm"/>
            <a:tailEnd type="none" w="sm" len="sm"/>
          </a:ln>
        </p:spPr>
      </p:sp>
      <p:sp>
        <p:nvSpPr>
          <p:cNvPr id="20" name="Freeform 20"/>
          <p:cNvSpPr/>
          <p:nvPr/>
        </p:nvSpPr>
        <p:spPr>
          <a:xfrm>
            <a:off x="713184" y="3524694"/>
            <a:ext cx="2638824" cy="5902150"/>
          </a:xfrm>
          <a:custGeom>
            <a:avLst/>
            <a:gdLst/>
            <a:ahLst/>
            <a:cxnLst/>
            <a:rect l="l" t="t" r="r" b="b"/>
            <a:pathLst>
              <a:path w="2638824" h="5902150">
                <a:moveTo>
                  <a:pt x="0" y="0"/>
                </a:moveTo>
                <a:lnTo>
                  <a:pt x="2638824" y="0"/>
                </a:lnTo>
                <a:lnTo>
                  <a:pt x="2638824" y="5902150"/>
                </a:lnTo>
                <a:lnTo>
                  <a:pt x="0" y="5902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Freeform 21"/>
          <p:cNvSpPr/>
          <p:nvPr/>
        </p:nvSpPr>
        <p:spPr>
          <a:xfrm>
            <a:off x="3847266" y="3524694"/>
            <a:ext cx="2638824" cy="5902150"/>
          </a:xfrm>
          <a:custGeom>
            <a:avLst/>
            <a:gdLst/>
            <a:ahLst/>
            <a:cxnLst/>
            <a:rect l="l" t="t" r="r" b="b"/>
            <a:pathLst>
              <a:path w="2638824" h="5902150">
                <a:moveTo>
                  <a:pt x="0" y="0"/>
                </a:moveTo>
                <a:lnTo>
                  <a:pt x="2638824" y="0"/>
                </a:lnTo>
                <a:lnTo>
                  <a:pt x="2638824" y="5902150"/>
                </a:lnTo>
                <a:lnTo>
                  <a:pt x="0" y="59021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a:off x="7050411" y="3524694"/>
            <a:ext cx="2638824" cy="5902150"/>
          </a:xfrm>
          <a:custGeom>
            <a:avLst/>
            <a:gdLst/>
            <a:ahLst/>
            <a:cxnLst/>
            <a:rect l="l" t="t" r="r" b="b"/>
            <a:pathLst>
              <a:path w="2638824" h="5902150">
                <a:moveTo>
                  <a:pt x="0" y="0"/>
                </a:moveTo>
                <a:lnTo>
                  <a:pt x="2638824" y="0"/>
                </a:lnTo>
                <a:lnTo>
                  <a:pt x="2638824" y="5902150"/>
                </a:lnTo>
                <a:lnTo>
                  <a:pt x="0" y="5902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TextBox 23"/>
          <p:cNvSpPr txBox="1"/>
          <p:nvPr/>
        </p:nvSpPr>
        <p:spPr>
          <a:xfrm>
            <a:off x="7078540" y="6200583"/>
            <a:ext cx="2631831"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24" name="TextBox 24"/>
          <p:cNvSpPr txBox="1"/>
          <p:nvPr/>
        </p:nvSpPr>
        <p:spPr>
          <a:xfrm>
            <a:off x="3853906" y="6223070"/>
            <a:ext cx="2631831"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25" name="TextBox 25"/>
          <p:cNvSpPr txBox="1"/>
          <p:nvPr/>
        </p:nvSpPr>
        <p:spPr>
          <a:xfrm>
            <a:off x="719961" y="6245553"/>
            <a:ext cx="2631829" cy="1466834"/>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26" name="Freeform 26"/>
          <p:cNvSpPr/>
          <p:nvPr/>
        </p:nvSpPr>
        <p:spPr>
          <a:xfrm>
            <a:off x="10124530" y="3524694"/>
            <a:ext cx="2638824" cy="5902150"/>
          </a:xfrm>
          <a:custGeom>
            <a:avLst/>
            <a:gdLst/>
            <a:ahLst/>
            <a:cxnLst/>
            <a:rect l="l" t="t" r="r" b="b"/>
            <a:pathLst>
              <a:path w="2638824" h="5902150">
                <a:moveTo>
                  <a:pt x="0" y="0"/>
                </a:moveTo>
                <a:lnTo>
                  <a:pt x="2638825" y="0"/>
                </a:lnTo>
                <a:lnTo>
                  <a:pt x="2638825" y="5902150"/>
                </a:lnTo>
                <a:lnTo>
                  <a:pt x="0" y="5902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TextBox 27"/>
          <p:cNvSpPr txBox="1"/>
          <p:nvPr/>
        </p:nvSpPr>
        <p:spPr>
          <a:xfrm>
            <a:off x="10131307" y="6245552"/>
            <a:ext cx="2631830" cy="1466834"/>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grpSp>
        <p:nvGrpSpPr>
          <p:cNvPr id="28" name="Group 28"/>
          <p:cNvGrpSpPr/>
          <p:nvPr/>
        </p:nvGrpSpPr>
        <p:grpSpPr>
          <a:xfrm>
            <a:off x="13218635" y="4935495"/>
            <a:ext cx="2638824" cy="5902150"/>
            <a:chOff x="0" y="0"/>
            <a:chExt cx="3518432" cy="7869534"/>
          </a:xfrm>
        </p:grpSpPr>
        <p:sp>
          <p:nvSpPr>
            <p:cNvPr id="29" name="Freeform 29"/>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84BFA4"/>
            </a:solidFill>
          </p:spPr>
        </p:sp>
      </p:grpSp>
      <p:sp>
        <p:nvSpPr>
          <p:cNvPr id="30" name="Freeform 30"/>
          <p:cNvSpPr/>
          <p:nvPr/>
        </p:nvSpPr>
        <p:spPr>
          <a:xfrm>
            <a:off x="13229805" y="3498028"/>
            <a:ext cx="2638824" cy="5902150"/>
          </a:xfrm>
          <a:custGeom>
            <a:avLst/>
            <a:gdLst/>
            <a:ahLst/>
            <a:cxnLst/>
            <a:rect l="l" t="t" r="r" b="b"/>
            <a:pathLst>
              <a:path w="2638824" h="5902150">
                <a:moveTo>
                  <a:pt x="0" y="0"/>
                </a:moveTo>
                <a:lnTo>
                  <a:pt x="2638824" y="0"/>
                </a:lnTo>
                <a:lnTo>
                  <a:pt x="2638824" y="5902151"/>
                </a:lnTo>
                <a:lnTo>
                  <a:pt x="0" y="59021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1" name="TextBox 31"/>
          <p:cNvSpPr txBox="1"/>
          <p:nvPr/>
        </p:nvSpPr>
        <p:spPr>
          <a:xfrm>
            <a:off x="13236446" y="6213130"/>
            <a:ext cx="2631831"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32" name="TextBox 32"/>
          <p:cNvSpPr txBox="1"/>
          <p:nvPr/>
        </p:nvSpPr>
        <p:spPr>
          <a:xfrm>
            <a:off x="7076095" y="7429518"/>
            <a:ext cx="2636720" cy="1461135"/>
          </a:xfrm>
          <a:prstGeom prst="rect">
            <a:avLst/>
          </a:prstGeom>
        </p:spPr>
        <p:txBody>
          <a:bodyPr lIns="0" tIns="0" rIns="0" bIns="0" rtlCol="0" anchor="t">
            <a:spAutoFit/>
          </a:bodyPr>
          <a:lstStyle/>
          <a:p>
            <a:pPr algn="ctr">
              <a:lnSpc>
                <a:spcPts val="3750"/>
              </a:lnSpc>
            </a:pPr>
            <a:r>
              <a:rPr lang="en-US" sz="3900" b="1" spc="36">
                <a:solidFill>
                  <a:srgbClr val="FFFFFF"/>
                </a:solidFill>
                <a:latin typeface="TT Rounds Condensed Bold"/>
                <a:ea typeface="TT Rounds Condensed Bold"/>
                <a:cs typeface="TT Rounds Condensed Bold"/>
                <a:sym typeface="TT Rounds Condensed Bold"/>
              </a:rPr>
              <a:t>Ayez confiance !</a:t>
            </a:r>
          </a:p>
          <a:p>
            <a:pPr algn="ctr">
              <a:lnSpc>
                <a:spcPts val="3750"/>
              </a:lnSpc>
            </a:pPr>
            <a:endParaRPr lang="en-US" sz="3900" b="1" spc="36">
              <a:solidFill>
                <a:srgbClr val="FFFFFF"/>
              </a:solidFill>
              <a:latin typeface="TT Rounds Condensed Bold"/>
              <a:ea typeface="TT Rounds Condensed Bold"/>
              <a:cs typeface="TT Rounds Condensed Bold"/>
              <a:sym typeface="TT Rounds Condensed Bold"/>
            </a:endParaRPr>
          </a:p>
        </p:txBody>
      </p:sp>
      <p:sp>
        <p:nvSpPr>
          <p:cNvPr id="33" name="TextBox 33"/>
          <p:cNvSpPr txBox="1"/>
          <p:nvPr/>
        </p:nvSpPr>
        <p:spPr>
          <a:xfrm>
            <a:off x="3851462" y="7429518"/>
            <a:ext cx="2636720" cy="1937385"/>
          </a:xfrm>
          <a:prstGeom prst="rect">
            <a:avLst/>
          </a:prstGeom>
        </p:spPr>
        <p:txBody>
          <a:bodyPr lIns="0" tIns="0" rIns="0" bIns="0" rtlCol="0" anchor="t">
            <a:spAutoFit/>
          </a:bodyPr>
          <a:lstStyle/>
          <a:p>
            <a:pPr algn="ctr">
              <a:lnSpc>
                <a:spcPts val="3750"/>
              </a:lnSpc>
            </a:pPr>
            <a:r>
              <a:rPr lang="en-US" sz="3900" b="1" spc="36">
                <a:solidFill>
                  <a:srgbClr val="FFFFFF"/>
                </a:solidFill>
                <a:latin typeface="TT Rounds Condensed Bold"/>
                <a:ea typeface="TT Rounds Condensed Bold"/>
                <a:cs typeface="TT Rounds Condensed Bold"/>
                <a:sym typeface="TT Rounds Condensed Bold"/>
              </a:rPr>
              <a:t>Soin du physique et vêtements</a:t>
            </a:r>
          </a:p>
          <a:p>
            <a:pPr algn="ctr">
              <a:lnSpc>
                <a:spcPts val="3750"/>
              </a:lnSpc>
            </a:pPr>
            <a:endParaRPr lang="en-US" sz="3900" b="1" spc="36">
              <a:solidFill>
                <a:srgbClr val="FFFFFF"/>
              </a:solidFill>
              <a:latin typeface="TT Rounds Condensed Bold"/>
              <a:ea typeface="TT Rounds Condensed Bold"/>
              <a:cs typeface="TT Rounds Condensed Bold"/>
              <a:sym typeface="TT Rounds Condensed Bold"/>
            </a:endParaRPr>
          </a:p>
        </p:txBody>
      </p:sp>
      <p:sp>
        <p:nvSpPr>
          <p:cNvPr id="34" name="TextBox 34"/>
          <p:cNvSpPr txBox="1"/>
          <p:nvPr/>
        </p:nvSpPr>
        <p:spPr>
          <a:xfrm>
            <a:off x="739999" y="7429518"/>
            <a:ext cx="2636719" cy="1585835"/>
          </a:xfrm>
          <a:prstGeom prst="rect">
            <a:avLst/>
          </a:prstGeom>
        </p:spPr>
        <p:txBody>
          <a:bodyPr lIns="0" tIns="0" rIns="0" bIns="0" rtlCol="0" anchor="t">
            <a:spAutoFit/>
          </a:bodyPr>
          <a:lstStyle/>
          <a:p>
            <a:pPr algn="ctr">
              <a:lnSpc>
                <a:spcPts val="3750"/>
              </a:lnSpc>
            </a:pPr>
            <a:r>
              <a:rPr lang="en-US" sz="3900" b="1" spc="36">
                <a:solidFill>
                  <a:srgbClr val="FFFFFF"/>
                </a:solidFill>
                <a:latin typeface="TT Rounds Condensed Bold"/>
                <a:ea typeface="TT Rounds Condensed Bold"/>
                <a:cs typeface="TT Rounds Condensed Bold"/>
                <a:sym typeface="TT Rounds Condensed Bold"/>
              </a:rPr>
              <a:t>Bonjour!</a:t>
            </a:r>
          </a:p>
          <a:p>
            <a:pPr algn="ctr">
              <a:lnSpc>
                <a:spcPts val="3750"/>
              </a:lnSpc>
            </a:pPr>
            <a:endParaRPr lang="en-US" sz="3900" b="1" spc="36">
              <a:solidFill>
                <a:srgbClr val="FFFFFF"/>
              </a:solidFill>
              <a:latin typeface="TT Rounds Condensed Bold"/>
              <a:ea typeface="TT Rounds Condensed Bold"/>
              <a:cs typeface="TT Rounds Condensed Bold"/>
              <a:sym typeface="TT Rounds Condensed Bold"/>
            </a:endParaRPr>
          </a:p>
        </p:txBody>
      </p:sp>
      <p:sp>
        <p:nvSpPr>
          <p:cNvPr id="35" name="TextBox 35"/>
          <p:cNvSpPr txBox="1"/>
          <p:nvPr/>
        </p:nvSpPr>
        <p:spPr>
          <a:xfrm>
            <a:off x="10151346" y="7429518"/>
            <a:ext cx="2636720" cy="2262879"/>
          </a:xfrm>
          <a:prstGeom prst="rect">
            <a:avLst/>
          </a:prstGeom>
        </p:spPr>
        <p:txBody>
          <a:bodyPr lIns="0" tIns="0" rIns="0" bIns="0" rtlCol="0" anchor="t">
            <a:spAutoFit/>
          </a:bodyPr>
          <a:lstStyle/>
          <a:p>
            <a:pPr algn="ctr">
              <a:lnSpc>
                <a:spcPts val="3750"/>
              </a:lnSpc>
            </a:pPr>
            <a:r>
              <a:rPr lang="en-US" sz="3900" b="1" spc="36">
                <a:solidFill>
                  <a:srgbClr val="FFFFFF"/>
                </a:solidFill>
                <a:latin typeface="TT Rounds Condensed Bold"/>
                <a:ea typeface="TT Rounds Condensed Bold"/>
                <a:cs typeface="TT Rounds Condensed Bold"/>
                <a:sym typeface="TT Rounds Condensed Bold"/>
              </a:rPr>
              <a:t>Respectez l'espace personnel !</a:t>
            </a:r>
          </a:p>
          <a:p>
            <a:pPr algn="ctr">
              <a:lnSpc>
                <a:spcPts val="3750"/>
              </a:lnSpc>
            </a:pPr>
            <a:endParaRPr lang="en-US" sz="3900" b="1" spc="36">
              <a:solidFill>
                <a:srgbClr val="FFFFFF"/>
              </a:solidFill>
              <a:latin typeface="TT Rounds Condensed Bold"/>
              <a:ea typeface="TT Rounds Condensed Bold"/>
              <a:cs typeface="TT Rounds Condensed Bold"/>
              <a:sym typeface="TT Rounds Condensed Bold"/>
            </a:endParaRPr>
          </a:p>
        </p:txBody>
      </p:sp>
      <p:sp>
        <p:nvSpPr>
          <p:cNvPr id="36" name="TextBox 36"/>
          <p:cNvSpPr txBox="1"/>
          <p:nvPr/>
        </p:nvSpPr>
        <p:spPr>
          <a:xfrm>
            <a:off x="13234000" y="7429518"/>
            <a:ext cx="2636720" cy="2379114"/>
          </a:xfrm>
          <a:prstGeom prst="rect">
            <a:avLst/>
          </a:prstGeom>
        </p:spPr>
        <p:txBody>
          <a:bodyPr lIns="0" tIns="0" rIns="0" bIns="0" rtlCol="0" anchor="t">
            <a:spAutoFit/>
          </a:bodyPr>
          <a:lstStyle/>
          <a:p>
            <a:pPr algn="ctr">
              <a:lnSpc>
                <a:spcPts val="3750"/>
              </a:lnSpc>
            </a:pPr>
            <a:r>
              <a:rPr lang="en-US" sz="3900" b="1" spc="36">
                <a:solidFill>
                  <a:srgbClr val="FFFFFF"/>
                </a:solidFill>
                <a:latin typeface="TT Rounds Condensed Bold"/>
                <a:ea typeface="TT Rounds Condensed Bold"/>
                <a:cs typeface="TT Rounds Condensed Bold"/>
                <a:sym typeface="TT Rounds Condensed Bold"/>
              </a:rPr>
              <a:t>N'exagérez pas !</a:t>
            </a:r>
          </a:p>
          <a:p>
            <a:pPr algn="ctr">
              <a:lnSpc>
                <a:spcPts val="3750"/>
              </a:lnSpc>
            </a:pPr>
            <a:endParaRPr lang="en-US" sz="3900" b="1" spc="36">
              <a:solidFill>
                <a:srgbClr val="FFFFFF"/>
              </a:solidFill>
              <a:latin typeface="TT Rounds Condensed Bold"/>
              <a:ea typeface="TT Rounds Condensed Bold"/>
              <a:cs typeface="TT Rounds Condensed Bold"/>
              <a:sym typeface="TT Rounds Condensed Bold"/>
            </a:endParaRPr>
          </a:p>
          <a:p>
            <a:pPr algn="ctr">
              <a:lnSpc>
                <a:spcPts val="3750"/>
              </a:lnSpc>
            </a:pPr>
            <a:endParaRPr lang="en-US" sz="3900" b="1" spc="36">
              <a:solidFill>
                <a:srgbClr val="FFFFFF"/>
              </a:solidFill>
              <a:latin typeface="TT Rounds Condensed Bold"/>
              <a:ea typeface="TT Rounds Condensed Bold"/>
              <a:cs typeface="TT Rounds Condensed Bold"/>
              <a:sym typeface="TT Rounds Condensed Bold"/>
            </a:endParaRPr>
          </a:p>
        </p:txBody>
      </p:sp>
      <p:sp>
        <p:nvSpPr>
          <p:cNvPr id="37" name="Freeform 37" descr="Wave Gesture outline"/>
          <p:cNvSpPr/>
          <p:nvPr/>
        </p:nvSpPr>
        <p:spPr>
          <a:xfrm>
            <a:off x="1196788" y="4155141"/>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8" name="Freeform 38" descr="Suit outline"/>
          <p:cNvSpPr/>
          <p:nvPr/>
        </p:nvSpPr>
        <p:spPr>
          <a:xfrm>
            <a:off x="4424082" y="4134970"/>
            <a:ext cx="1371600" cy="1371600"/>
          </a:xfrm>
          <a:custGeom>
            <a:avLst/>
            <a:gdLst/>
            <a:ahLst/>
            <a:cxnLst/>
            <a:rect l="l" t="t" r="r" b="b"/>
            <a:pathLst>
              <a:path w="1371600" h="1371600">
                <a:moveTo>
                  <a:pt x="0" y="0"/>
                </a:moveTo>
                <a:lnTo>
                  <a:pt x="1371600" y="0"/>
                </a:lnTo>
                <a:lnTo>
                  <a:pt x="1371600" y="1371601"/>
                </a:lnTo>
                <a:lnTo>
                  <a:pt x="0" y="137160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9" name="Freeform 39" descr="Smiling face outline outline"/>
          <p:cNvSpPr/>
          <p:nvPr/>
        </p:nvSpPr>
        <p:spPr>
          <a:xfrm>
            <a:off x="7691718" y="411480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0" name="Freeform 40" descr="Social distancing outline"/>
          <p:cNvSpPr/>
          <p:nvPr/>
        </p:nvSpPr>
        <p:spPr>
          <a:xfrm>
            <a:off x="10697133" y="4134970"/>
            <a:ext cx="1371600" cy="1371600"/>
          </a:xfrm>
          <a:custGeom>
            <a:avLst/>
            <a:gdLst/>
            <a:ahLst/>
            <a:cxnLst/>
            <a:rect l="l" t="t" r="r" b="b"/>
            <a:pathLst>
              <a:path w="1371600" h="1371600">
                <a:moveTo>
                  <a:pt x="0" y="0"/>
                </a:moveTo>
                <a:lnTo>
                  <a:pt x="1371600" y="0"/>
                </a:lnTo>
                <a:lnTo>
                  <a:pt x="1371600" y="1371601"/>
                </a:lnTo>
                <a:lnTo>
                  <a:pt x="0" y="13716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41" name="Freeform 41" descr="Circles with arrows outline"/>
          <p:cNvSpPr/>
          <p:nvPr/>
        </p:nvSpPr>
        <p:spPr>
          <a:xfrm>
            <a:off x="13783231" y="3973604"/>
            <a:ext cx="1573307" cy="1573306"/>
          </a:xfrm>
          <a:custGeom>
            <a:avLst/>
            <a:gdLst/>
            <a:ahLst/>
            <a:cxnLst/>
            <a:rect l="l" t="t" r="r" b="b"/>
            <a:pathLst>
              <a:path w="1573307" h="1573306">
                <a:moveTo>
                  <a:pt x="0" y="0"/>
                </a:moveTo>
                <a:lnTo>
                  <a:pt x="1573307" y="0"/>
                </a:lnTo>
                <a:lnTo>
                  <a:pt x="1573307" y="1573306"/>
                </a:lnTo>
                <a:lnTo>
                  <a:pt x="0" y="157330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409789" y="-416835"/>
            <a:ext cx="2552536" cy="2631862"/>
            <a:chOff x="0" y="0"/>
            <a:chExt cx="3403382" cy="3509150"/>
          </a:xfrm>
        </p:grpSpPr>
        <p:sp>
          <p:nvSpPr>
            <p:cNvPr id="8" name="Freeform 8"/>
            <p:cNvSpPr/>
            <p:nvPr/>
          </p:nvSpPr>
          <p:spPr>
            <a:xfrm>
              <a:off x="-151511" y="-57404"/>
              <a:ext cx="3784854" cy="3708146"/>
            </a:xfrm>
            <a:custGeom>
              <a:avLst/>
              <a:gdLst/>
              <a:ahLst/>
              <a:cxnLst/>
              <a:rect l="l" t="t" r="r" b="b"/>
              <a:pathLst>
                <a:path w="3784854" h="3708146">
                  <a:moveTo>
                    <a:pt x="2212340" y="139573"/>
                  </a:moveTo>
                  <a:cubicBezTo>
                    <a:pt x="1759458" y="4445"/>
                    <a:pt x="1286383" y="0"/>
                    <a:pt x="925957" y="405511"/>
                  </a:cubicBezTo>
                  <a:cubicBezTo>
                    <a:pt x="576707" y="797433"/>
                    <a:pt x="241046" y="1430528"/>
                    <a:pt x="168910" y="1953133"/>
                  </a:cubicBezTo>
                  <a:cubicBezTo>
                    <a:pt x="0" y="3171952"/>
                    <a:pt x="1085850" y="3708146"/>
                    <a:pt x="2183003" y="3534664"/>
                  </a:cubicBezTo>
                  <a:cubicBezTo>
                    <a:pt x="3253105" y="3365754"/>
                    <a:pt x="3784854" y="1962150"/>
                    <a:pt x="3460369" y="961898"/>
                  </a:cubicBezTo>
                  <a:cubicBezTo>
                    <a:pt x="3363468" y="660019"/>
                    <a:pt x="3081909" y="518033"/>
                    <a:pt x="2816098" y="387477"/>
                  </a:cubicBezTo>
                  <a:cubicBezTo>
                    <a:pt x="2624582" y="292862"/>
                    <a:pt x="2421890" y="202692"/>
                    <a:pt x="2212340" y="139700"/>
                  </a:cubicBezTo>
                  <a:close/>
                </a:path>
              </a:pathLst>
            </a:custGeom>
            <a:solidFill>
              <a:srgbClr val="E6C8C7"/>
            </a:solidFill>
          </p:spPr>
        </p:sp>
      </p:grpSp>
      <p:sp>
        <p:nvSpPr>
          <p:cNvPr id="9" name="TextBox 9"/>
          <p:cNvSpPr txBox="1"/>
          <p:nvPr/>
        </p:nvSpPr>
        <p:spPr>
          <a:xfrm>
            <a:off x="5216892" y="2996787"/>
            <a:ext cx="11514263" cy="850416"/>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Bonjour!</a:t>
            </a:r>
          </a:p>
          <a:p>
            <a:pPr algn="l">
              <a:lnSpc>
                <a:spcPts val="6030"/>
              </a:lnSpc>
            </a:pPr>
            <a:endParaRPr lang="en-US" sz="6000" b="1" spc="56">
              <a:solidFill>
                <a:srgbClr val="E6C8C7"/>
              </a:solidFill>
              <a:latin typeface="TT Rounds Condensed Bold"/>
              <a:ea typeface="TT Rounds Condensed Bold"/>
              <a:cs typeface="TT Rounds Condensed Bold"/>
              <a:sym typeface="TT Rounds Condensed Bold"/>
            </a:endParaRPr>
          </a:p>
        </p:txBody>
      </p:sp>
      <p:sp>
        <p:nvSpPr>
          <p:cNvPr id="10" name="TextBox 10"/>
          <p:cNvSpPr txBox="1"/>
          <p:nvPr/>
        </p:nvSpPr>
        <p:spPr>
          <a:xfrm>
            <a:off x="5237064" y="4304283"/>
            <a:ext cx="11150867" cy="2893968"/>
          </a:xfrm>
          <a:prstGeom prst="rect">
            <a:avLst/>
          </a:prstGeom>
        </p:spPr>
        <p:txBody>
          <a:bodyPr lIns="0" tIns="0" rIns="0" bIns="0" rtlCol="0" anchor="t">
            <a:spAutoFit/>
          </a:bodyPr>
          <a:lstStyle/>
          <a:p>
            <a:pPr algn="l">
              <a:lnSpc>
                <a:spcPts val="4140"/>
              </a:lnSpc>
            </a:pPr>
            <a:r>
              <a:rPr lang="en-US" sz="3600" spc="33">
                <a:solidFill>
                  <a:srgbClr val="382B1B"/>
                </a:solidFill>
                <a:latin typeface="TT Rounds Condensed"/>
                <a:ea typeface="TT Rounds Condensed"/>
                <a:cs typeface="TT Rounds Condensed"/>
                <a:sym typeface="TT Rounds Condensed"/>
              </a:rPr>
              <a:t>La première impression est importante. Très importante ! Commencez donc votre entretien d'embauche par une poignée de main confiante et un signe de tête à l'intention des collègues de votre recruteur. Cela vous donnera un avantage immédiat.</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1" name="AutoShape 11"/>
          <p:cNvSpPr/>
          <p:nvPr/>
        </p:nvSpPr>
        <p:spPr>
          <a:xfrm rot="5379524">
            <a:off x="1064859" y="6228303"/>
            <a:ext cx="7196346" cy="0"/>
          </a:xfrm>
          <a:prstGeom prst="line">
            <a:avLst/>
          </a:prstGeom>
          <a:ln w="19050" cap="rnd">
            <a:solidFill>
              <a:srgbClr val="E6C8C7"/>
            </a:solidFill>
            <a:prstDash val="solid"/>
            <a:headEnd type="none" w="sm" len="sm"/>
            <a:tailEnd type="none" w="sm" len="sm"/>
          </a:ln>
        </p:spPr>
      </p:sp>
      <p:sp>
        <p:nvSpPr>
          <p:cNvPr id="12" name="Freeform 12" descr="Wave Gesture outline"/>
          <p:cNvSpPr/>
          <p:nvPr/>
        </p:nvSpPr>
        <p:spPr>
          <a:xfrm>
            <a:off x="430305" y="6051175"/>
            <a:ext cx="3227295" cy="3227295"/>
          </a:xfrm>
          <a:custGeom>
            <a:avLst/>
            <a:gdLst/>
            <a:ahLst/>
            <a:cxnLst/>
            <a:rect l="l" t="t" r="r" b="b"/>
            <a:pathLst>
              <a:path w="3227295" h="3227295">
                <a:moveTo>
                  <a:pt x="0" y="0"/>
                </a:moveTo>
                <a:lnTo>
                  <a:pt x="3227295" y="0"/>
                </a:lnTo>
                <a:lnTo>
                  <a:pt x="3227295" y="3227295"/>
                </a:lnTo>
                <a:lnTo>
                  <a:pt x="0" y="32272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3911681" y="729746"/>
            <a:ext cx="1548753"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5379524">
            <a:off x="1064859" y="6228303"/>
            <a:ext cx="7196346" cy="0"/>
          </a:xfrm>
          <a:prstGeom prst="line">
            <a:avLst/>
          </a:prstGeom>
          <a:ln w="19050" cap="rnd">
            <a:solidFill>
              <a:srgbClr val="84BFA4"/>
            </a:solidFill>
            <a:prstDash val="solid"/>
            <a:headEnd type="none" w="sm" len="sm"/>
            <a:tailEnd type="none" w="sm" len="sm"/>
          </a:ln>
        </p:spPr>
      </p:sp>
      <p:sp>
        <p:nvSpPr>
          <p:cNvPr id="8" name="Freeform 8" descr="Suit outline"/>
          <p:cNvSpPr/>
          <p:nvPr/>
        </p:nvSpPr>
        <p:spPr>
          <a:xfrm>
            <a:off x="894228" y="6172200"/>
            <a:ext cx="3146612" cy="3146612"/>
          </a:xfrm>
          <a:custGeom>
            <a:avLst/>
            <a:gdLst/>
            <a:ahLst/>
            <a:cxnLst/>
            <a:rect l="l" t="t" r="r" b="b"/>
            <a:pathLst>
              <a:path w="3146612" h="3146612">
                <a:moveTo>
                  <a:pt x="0" y="0"/>
                </a:moveTo>
                <a:lnTo>
                  <a:pt x="3146611" y="0"/>
                </a:lnTo>
                <a:lnTo>
                  <a:pt x="3146611" y="3146612"/>
                </a:lnTo>
                <a:lnTo>
                  <a:pt x="0" y="3146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9" name="Group 9"/>
          <p:cNvGrpSpPr/>
          <p:nvPr/>
        </p:nvGrpSpPr>
        <p:grpSpPr>
          <a:xfrm rot="4967076">
            <a:off x="3409789" y="-416835"/>
            <a:ext cx="2552536" cy="2631862"/>
            <a:chOff x="0" y="0"/>
            <a:chExt cx="3403382" cy="3509150"/>
          </a:xfrm>
        </p:grpSpPr>
        <p:sp>
          <p:nvSpPr>
            <p:cNvPr id="10" name="Freeform 10"/>
            <p:cNvSpPr/>
            <p:nvPr/>
          </p:nvSpPr>
          <p:spPr>
            <a:xfrm>
              <a:off x="-151511" y="-57404"/>
              <a:ext cx="3784854" cy="3708146"/>
            </a:xfrm>
            <a:custGeom>
              <a:avLst/>
              <a:gdLst/>
              <a:ahLst/>
              <a:cxnLst/>
              <a:rect l="l" t="t" r="r" b="b"/>
              <a:pathLst>
                <a:path w="3784854" h="3708146">
                  <a:moveTo>
                    <a:pt x="2212340" y="139573"/>
                  </a:moveTo>
                  <a:cubicBezTo>
                    <a:pt x="1759458" y="4445"/>
                    <a:pt x="1286383" y="0"/>
                    <a:pt x="925957" y="405511"/>
                  </a:cubicBezTo>
                  <a:cubicBezTo>
                    <a:pt x="576707" y="797433"/>
                    <a:pt x="241046" y="1430528"/>
                    <a:pt x="168910" y="1953133"/>
                  </a:cubicBezTo>
                  <a:cubicBezTo>
                    <a:pt x="0" y="3171952"/>
                    <a:pt x="1085850" y="3708146"/>
                    <a:pt x="2183003" y="3534664"/>
                  </a:cubicBezTo>
                  <a:cubicBezTo>
                    <a:pt x="3253105" y="3365754"/>
                    <a:pt x="3784854" y="1962150"/>
                    <a:pt x="3460369" y="961898"/>
                  </a:cubicBezTo>
                  <a:cubicBezTo>
                    <a:pt x="3363468" y="660019"/>
                    <a:pt x="3081909" y="518033"/>
                    <a:pt x="2816098" y="387477"/>
                  </a:cubicBezTo>
                  <a:cubicBezTo>
                    <a:pt x="2624582" y="292862"/>
                    <a:pt x="2421890" y="202692"/>
                    <a:pt x="2212340" y="139700"/>
                  </a:cubicBezTo>
                  <a:close/>
                </a:path>
              </a:pathLst>
            </a:custGeom>
            <a:solidFill>
              <a:srgbClr val="84BFA4"/>
            </a:solidFill>
          </p:spPr>
        </p:sp>
      </p:grpSp>
      <p:sp>
        <p:nvSpPr>
          <p:cNvPr id="11" name="TextBox 11"/>
          <p:cNvSpPr txBox="1"/>
          <p:nvPr/>
        </p:nvSpPr>
        <p:spPr>
          <a:xfrm>
            <a:off x="5216892" y="2996787"/>
            <a:ext cx="11514263" cy="2339340"/>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Soin du physique et vêtements</a:t>
            </a: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p:txBody>
      </p:sp>
      <p:sp>
        <p:nvSpPr>
          <p:cNvPr id="12" name="TextBox 12"/>
          <p:cNvSpPr txBox="1"/>
          <p:nvPr/>
        </p:nvSpPr>
        <p:spPr>
          <a:xfrm>
            <a:off x="3911681" y="729746"/>
            <a:ext cx="1548753"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3" name="TextBox 13"/>
          <p:cNvSpPr txBox="1"/>
          <p:nvPr/>
        </p:nvSpPr>
        <p:spPr>
          <a:xfrm>
            <a:off x="5237062" y="4304283"/>
            <a:ext cx="11957690" cy="2893968"/>
          </a:xfrm>
          <a:prstGeom prst="rect">
            <a:avLst/>
          </a:prstGeom>
        </p:spPr>
        <p:txBody>
          <a:bodyPr lIns="0" tIns="0" rIns="0" bIns="0" rtlCol="0" anchor="t">
            <a:spAutoFit/>
          </a:bodyPr>
          <a:lstStyle/>
          <a:p>
            <a:pPr algn="l">
              <a:lnSpc>
                <a:spcPts val="4140"/>
              </a:lnSpc>
            </a:pPr>
            <a:r>
              <a:rPr lang="en-US" sz="3600" spc="33">
                <a:solidFill>
                  <a:srgbClr val="382B1B"/>
                </a:solidFill>
                <a:latin typeface="TT Rounds Condensed"/>
                <a:ea typeface="TT Rounds Condensed"/>
                <a:cs typeface="TT Rounds Condensed"/>
                <a:sym typeface="TT Rounds Condensed"/>
              </a:rPr>
              <a:t>Cela peut paraître évident, mais veillez à avoir une belle apparence. Un bon candidat prend bien soin de lui. Commencez à réfléchir à votre « tenue de scène » quelques jours avant votre entretien. Vous aurez ainsi suffisamment de temps pour briller sur scène sans stress supplémentaire. Choisissez une tenue qui vous va bien, qui correspond au code vestimentaire de l'employeur et qui vous met à l'aise.</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5379524">
            <a:off x="1064859" y="6228303"/>
            <a:ext cx="7196346" cy="0"/>
          </a:xfrm>
          <a:prstGeom prst="line">
            <a:avLst/>
          </a:prstGeom>
          <a:ln w="19050" cap="rnd">
            <a:solidFill>
              <a:srgbClr val="B6D1E1"/>
            </a:solidFill>
            <a:prstDash val="solid"/>
            <a:headEnd type="none" w="sm" len="sm"/>
            <a:tailEnd type="none" w="sm" len="sm"/>
          </a:ln>
        </p:spPr>
      </p:sp>
      <p:sp>
        <p:nvSpPr>
          <p:cNvPr id="8" name="Freeform 8" descr="Smiling face outline outline"/>
          <p:cNvSpPr/>
          <p:nvPr/>
        </p:nvSpPr>
        <p:spPr>
          <a:xfrm>
            <a:off x="1176617" y="6535269"/>
            <a:ext cx="2743202" cy="2743202"/>
          </a:xfrm>
          <a:custGeom>
            <a:avLst/>
            <a:gdLst/>
            <a:ahLst/>
            <a:cxnLst/>
            <a:rect l="l" t="t" r="r" b="b"/>
            <a:pathLst>
              <a:path w="2743202" h="2743202">
                <a:moveTo>
                  <a:pt x="0" y="0"/>
                </a:moveTo>
                <a:lnTo>
                  <a:pt x="2743201" y="0"/>
                </a:lnTo>
                <a:lnTo>
                  <a:pt x="2743201" y="2743201"/>
                </a:lnTo>
                <a:lnTo>
                  <a:pt x="0" y="27432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9" name="Group 9"/>
          <p:cNvGrpSpPr/>
          <p:nvPr/>
        </p:nvGrpSpPr>
        <p:grpSpPr>
          <a:xfrm rot="4967076">
            <a:off x="3409789" y="-416835"/>
            <a:ext cx="2552536" cy="2631862"/>
            <a:chOff x="0" y="0"/>
            <a:chExt cx="3403382" cy="3509150"/>
          </a:xfrm>
        </p:grpSpPr>
        <p:sp>
          <p:nvSpPr>
            <p:cNvPr id="10" name="Freeform 10"/>
            <p:cNvSpPr/>
            <p:nvPr/>
          </p:nvSpPr>
          <p:spPr>
            <a:xfrm>
              <a:off x="-151511" y="-57404"/>
              <a:ext cx="3784854" cy="3708146"/>
            </a:xfrm>
            <a:custGeom>
              <a:avLst/>
              <a:gdLst/>
              <a:ahLst/>
              <a:cxnLst/>
              <a:rect l="l" t="t" r="r" b="b"/>
              <a:pathLst>
                <a:path w="3784854" h="3708146">
                  <a:moveTo>
                    <a:pt x="2212340" y="139573"/>
                  </a:moveTo>
                  <a:cubicBezTo>
                    <a:pt x="1759458" y="4445"/>
                    <a:pt x="1286383" y="0"/>
                    <a:pt x="925957" y="405511"/>
                  </a:cubicBezTo>
                  <a:cubicBezTo>
                    <a:pt x="576707" y="797433"/>
                    <a:pt x="241046" y="1430528"/>
                    <a:pt x="168910" y="1953133"/>
                  </a:cubicBezTo>
                  <a:cubicBezTo>
                    <a:pt x="0" y="3171952"/>
                    <a:pt x="1085850" y="3708146"/>
                    <a:pt x="2183003" y="3534664"/>
                  </a:cubicBezTo>
                  <a:cubicBezTo>
                    <a:pt x="3253105" y="3365754"/>
                    <a:pt x="3784854" y="1962150"/>
                    <a:pt x="3460369" y="961898"/>
                  </a:cubicBezTo>
                  <a:cubicBezTo>
                    <a:pt x="3363468" y="660019"/>
                    <a:pt x="3081909" y="518033"/>
                    <a:pt x="2816098" y="387477"/>
                  </a:cubicBezTo>
                  <a:cubicBezTo>
                    <a:pt x="2624582" y="292862"/>
                    <a:pt x="2421890" y="202692"/>
                    <a:pt x="2212340" y="139700"/>
                  </a:cubicBezTo>
                  <a:close/>
                </a:path>
              </a:pathLst>
            </a:custGeom>
            <a:solidFill>
              <a:srgbClr val="B6D1E1"/>
            </a:solidFill>
          </p:spPr>
        </p:sp>
      </p:grpSp>
      <p:sp>
        <p:nvSpPr>
          <p:cNvPr id="11" name="TextBox 11"/>
          <p:cNvSpPr txBox="1"/>
          <p:nvPr/>
        </p:nvSpPr>
        <p:spPr>
          <a:xfrm>
            <a:off x="5216892" y="2996787"/>
            <a:ext cx="11514263" cy="850416"/>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Ayez confiance !</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2" name="TextBox 12"/>
          <p:cNvSpPr txBox="1"/>
          <p:nvPr/>
        </p:nvSpPr>
        <p:spPr>
          <a:xfrm>
            <a:off x="3911681" y="729746"/>
            <a:ext cx="1548753"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13" name="TextBox 13"/>
          <p:cNvSpPr txBox="1"/>
          <p:nvPr/>
        </p:nvSpPr>
        <p:spPr>
          <a:xfrm>
            <a:off x="5237063" y="4294758"/>
            <a:ext cx="11957690" cy="5565775"/>
          </a:xfrm>
          <a:prstGeom prst="rect">
            <a:avLst/>
          </a:prstGeom>
        </p:spPr>
        <p:txBody>
          <a:bodyPr lIns="0" tIns="0" rIns="0" bIns="0" rtlCol="0" anchor="t">
            <a:spAutoFit/>
          </a:bodyPr>
          <a:lstStyle/>
          <a:p>
            <a:pPr algn="l">
              <a:lnSpc>
                <a:spcPts val="4025"/>
              </a:lnSpc>
            </a:pPr>
            <a:r>
              <a:rPr lang="en-US" sz="3500" spc="32">
                <a:solidFill>
                  <a:srgbClr val="382B1B"/>
                </a:solidFill>
                <a:latin typeface="TT Rounds Condensed"/>
                <a:ea typeface="TT Rounds Condensed"/>
                <a:cs typeface="TT Rounds Condensed"/>
                <a:sym typeface="TT Rounds Condensed"/>
              </a:rPr>
              <a:t>Lors de votre entretien d'embauche, essayez de vous asseoir bien droit, le dos appuyé contre le dossier de votre siège. Essayez d'établir un contact visuel direct. Ne fixez pas les autres et ne regardez pas tout le temps autour de vous. Veillez à donner l'impression que vous êtes attentif et intéressé. Ne restez pas assis dans la même position tout au long de l'entretien. Cela nuirait à la qualité de l'entretien et vous ferait mal au dos ! Vous pouvez facilement changer de position en inclinant par exemple la tête vers la droite. Grâce à ce petit mouvement, vous aurez inconsciemment l'air fiable et professionnel.</a:t>
            </a:r>
          </a:p>
          <a:p>
            <a:pPr algn="l">
              <a:lnSpc>
                <a:spcPts val="4025"/>
              </a:lnSpc>
            </a:pPr>
            <a:endParaRPr lang="en-US" sz="3500" spc="32">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409789" y="-416835"/>
            <a:ext cx="2552536" cy="2631862"/>
            <a:chOff x="0" y="0"/>
            <a:chExt cx="3403382" cy="3509150"/>
          </a:xfrm>
        </p:grpSpPr>
        <p:sp>
          <p:nvSpPr>
            <p:cNvPr id="8" name="Freeform 8"/>
            <p:cNvSpPr/>
            <p:nvPr/>
          </p:nvSpPr>
          <p:spPr>
            <a:xfrm>
              <a:off x="-151511" y="-57404"/>
              <a:ext cx="3784854" cy="3708146"/>
            </a:xfrm>
            <a:custGeom>
              <a:avLst/>
              <a:gdLst/>
              <a:ahLst/>
              <a:cxnLst/>
              <a:rect l="l" t="t" r="r" b="b"/>
              <a:pathLst>
                <a:path w="3784854" h="3708146">
                  <a:moveTo>
                    <a:pt x="2212340" y="139573"/>
                  </a:moveTo>
                  <a:cubicBezTo>
                    <a:pt x="1759458" y="4445"/>
                    <a:pt x="1286383" y="0"/>
                    <a:pt x="925957" y="405511"/>
                  </a:cubicBezTo>
                  <a:cubicBezTo>
                    <a:pt x="576707" y="797433"/>
                    <a:pt x="241046" y="1430528"/>
                    <a:pt x="168910" y="1953133"/>
                  </a:cubicBezTo>
                  <a:cubicBezTo>
                    <a:pt x="0" y="3171952"/>
                    <a:pt x="1085850" y="3708146"/>
                    <a:pt x="2183003" y="3534664"/>
                  </a:cubicBezTo>
                  <a:cubicBezTo>
                    <a:pt x="3253105" y="3365754"/>
                    <a:pt x="3784854" y="1962150"/>
                    <a:pt x="3460369" y="961898"/>
                  </a:cubicBezTo>
                  <a:cubicBezTo>
                    <a:pt x="3363468" y="660019"/>
                    <a:pt x="3081909" y="518033"/>
                    <a:pt x="2816098" y="387477"/>
                  </a:cubicBezTo>
                  <a:cubicBezTo>
                    <a:pt x="2624582" y="292862"/>
                    <a:pt x="2421890" y="202692"/>
                    <a:pt x="2212340" y="139700"/>
                  </a:cubicBezTo>
                  <a:close/>
                </a:path>
              </a:pathLst>
            </a:custGeom>
            <a:solidFill>
              <a:srgbClr val="E6C8C7"/>
            </a:solidFill>
          </p:spPr>
        </p:sp>
      </p:grpSp>
      <p:sp>
        <p:nvSpPr>
          <p:cNvPr id="9" name="TextBox 9"/>
          <p:cNvSpPr txBox="1"/>
          <p:nvPr/>
        </p:nvSpPr>
        <p:spPr>
          <a:xfrm>
            <a:off x="5216892" y="2996787"/>
            <a:ext cx="11514263" cy="850416"/>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Respectez l'espace personnel !</a:t>
            </a:r>
          </a:p>
          <a:p>
            <a:pPr algn="l">
              <a:lnSpc>
                <a:spcPts val="6030"/>
              </a:lnSpc>
            </a:pPr>
            <a:endParaRPr lang="en-US" sz="6000" b="1" spc="56">
              <a:solidFill>
                <a:srgbClr val="E6C8C7"/>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E6C8C7"/>
              </a:solidFill>
              <a:latin typeface="TT Rounds Condensed Bold"/>
              <a:ea typeface="TT Rounds Condensed Bold"/>
              <a:cs typeface="TT Rounds Condensed Bold"/>
              <a:sym typeface="TT Rounds Condensed Bold"/>
            </a:endParaRPr>
          </a:p>
        </p:txBody>
      </p:sp>
      <p:sp>
        <p:nvSpPr>
          <p:cNvPr id="10" name="TextBox 10"/>
          <p:cNvSpPr txBox="1"/>
          <p:nvPr/>
        </p:nvSpPr>
        <p:spPr>
          <a:xfrm>
            <a:off x="5237064" y="4304283"/>
            <a:ext cx="11150867" cy="2893968"/>
          </a:xfrm>
          <a:prstGeom prst="rect">
            <a:avLst/>
          </a:prstGeom>
        </p:spPr>
        <p:txBody>
          <a:bodyPr lIns="0" tIns="0" rIns="0" bIns="0" rtlCol="0" anchor="t">
            <a:spAutoFit/>
          </a:bodyPr>
          <a:lstStyle/>
          <a:p>
            <a:pPr algn="l">
              <a:lnSpc>
                <a:spcPts val="4140"/>
              </a:lnSpc>
            </a:pPr>
            <a:r>
              <a:rPr lang="en-US" sz="3600" spc="33">
                <a:solidFill>
                  <a:srgbClr val="382B1B"/>
                </a:solidFill>
                <a:latin typeface="TT Rounds Condensed"/>
                <a:ea typeface="TT Rounds Condensed"/>
                <a:cs typeface="TT Rounds Condensed"/>
                <a:sym typeface="TT Rounds Condensed"/>
              </a:rPr>
              <a:t>Respectez « l'espace personnel » du recruteur. Vous n'avez pas besoin de convaincre le recruteur en vous penchant le plus près possible de lui. Veillez à ne pas vous asseoir ou vous tenir debout à moins d'un mètre et à moins de trois mètres de votre recruteur.</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1" name="AutoShape 11"/>
          <p:cNvSpPr/>
          <p:nvPr/>
        </p:nvSpPr>
        <p:spPr>
          <a:xfrm rot="5379524">
            <a:off x="1064859" y="6228303"/>
            <a:ext cx="7196346" cy="0"/>
          </a:xfrm>
          <a:prstGeom prst="line">
            <a:avLst/>
          </a:prstGeom>
          <a:ln w="19050" cap="rnd">
            <a:solidFill>
              <a:srgbClr val="E6C8C7"/>
            </a:solidFill>
            <a:prstDash val="solid"/>
            <a:headEnd type="none" w="sm" len="sm"/>
            <a:tailEnd type="none" w="sm" len="sm"/>
          </a:ln>
        </p:spPr>
      </p:sp>
      <p:sp>
        <p:nvSpPr>
          <p:cNvPr id="12" name="TextBox 12"/>
          <p:cNvSpPr txBox="1"/>
          <p:nvPr/>
        </p:nvSpPr>
        <p:spPr>
          <a:xfrm>
            <a:off x="3911681" y="729746"/>
            <a:ext cx="1548753"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3" name="Freeform 13" descr="Social distancing outline"/>
          <p:cNvSpPr/>
          <p:nvPr/>
        </p:nvSpPr>
        <p:spPr>
          <a:xfrm>
            <a:off x="793374" y="6252880"/>
            <a:ext cx="2944907" cy="2944906"/>
          </a:xfrm>
          <a:custGeom>
            <a:avLst/>
            <a:gdLst/>
            <a:ahLst/>
            <a:cxnLst/>
            <a:rect l="l" t="t" r="r" b="b"/>
            <a:pathLst>
              <a:path w="2944907" h="2944906">
                <a:moveTo>
                  <a:pt x="0" y="0"/>
                </a:moveTo>
                <a:lnTo>
                  <a:pt x="2944906" y="0"/>
                </a:lnTo>
                <a:lnTo>
                  <a:pt x="2944906" y="2944907"/>
                </a:lnTo>
                <a:lnTo>
                  <a:pt x="0" y="29449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5379524">
            <a:off x="1064859" y="6228303"/>
            <a:ext cx="7196346" cy="0"/>
          </a:xfrm>
          <a:prstGeom prst="line">
            <a:avLst/>
          </a:prstGeom>
          <a:ln w="19050" cap="rnd">
            <a:solidFill>
              <a:srgbClr val="84BFA4"/>
            </a:solidFill>
            <a:prstDash val="solid"/>
            <a:headEnd type="none" w="sm" len="sm"/>
            <a:tailEnd type="none" w="sm" len="sm"/>
          </a:ln>
        </p:spPr>
      </p:sp>
      <p:grpSp>
        <p:nvGrpSpPr>
          <p:cNvPr id="8" name="Group 8"/>
          <p:cNvGrpSpPr/>
          <p:nvPr/>
        </p:nvGrpSpPr>
        <p:grpSpPr>
          <a:xfrm rot="4967076">
            <a:off x="3409789" y="-416835"/>
            <a:ext cx="2552536" cy="2631862"/>
            <a:chOff x="0" y="0"/>
            <a:chExt cx="3403382" cy="3509150"/>
          </a:xfrm>
        </p:grpSpPr>
        <p:sp>
          <p:nvSpPr>
            <p:cNvPr id="9" name="Freeform 9"/>
            <p:cNvSpPr/>
            <p:nvPr/>
          </p:nvSpPr>
          <p:spPr>
            <a:xfrm>
              <a:off x="-151511" y="-57404"/>
              <a:ext cx="3784854" cy="3708146"/>
            </a:xfrm>
            <a:custGeom>
              <a:avLst/>
              <a:gdLst/>
              <a:ahLst/>
              <a:cxnLst/>
              <a:rect l="l" t="t" r="r" b="b"/>
              <a:pathLst>
                <a:path w="3784854" h="3708146">
                  <a:moveTo>
                    <a:pt x="2212340" y="139573"/>
                  </a:moveTo>
                  <a:cubicBezTo>
                    <a:pt x="1759458" y="4445"/>
                    <a:pt x="1286383" y="0"/>
                    <a:pt x="925957" y="405511"/>
                  </a:cubicBezTo>
                  <a:cubicBezTo>
                    <a:pt x="576707" y="797433"/>
                    <a:pt x="241046" y="1430528"/>
                    <a:pt x="168910" y="1953133"/>
                  </a:cubicBezTo>
                  <a:cubicBezTo>
                    <a:pt x="0" y="3171952"/>
                    <a:pt x="1085850" y="3708146"/>
                    <a:pt x="2183003" y="3534664"/>
                  </a:cubicBezTo>
                  <a:cubicBezTo>
                    <a:pt x="3253105" y="3365754"/>
                    <a:pt x="3784854" y="1962150"/>
                    <a:pt x="3460369" y="961898"/>
                  </a:cubicBezTo>
                  <a:cubicBezTo>
                    <a:pt x="3363468" y="660019"/>
                    <a:pt x="3081909" y="518033"/>
                    <a:pt x="2816098" y="387477"/>
                  </a:cubicBezTo>
                  <a:cubicBezTo>
                    <a:pt x="2624582" y="292862"/>
                    <a:pt x="2421890" y="202692"/>
                    <a:pt x="2212340" y="139700"/>
                  </a:cubicBezTo>
                  <a:close/>
                </a:path>
              </a:pathLst>
            </a:custGeom>
            <a:solidFill>
              <a:srgbClr val="84BFA4"/>
            </a:solidFill>
          </p:spPr>
        </p:sp>
      </p:grpSp>
      <p:sp>
        <p:nvSpPr>
          <p:cNvPr id="10" name="TextBox 10"/>
          <p:cNvSpPr txBox="1"/>
          <p:nvPr/>
        </p:nvSpPr>
        <p:spPr>
          <a:xfrm>
            <a:off x="5216892" y="2996787"/>
            <a:ext cx="11514263" cy="850416"/>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N'exagérez pas !</a:t>
            </a: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p:txBody>
      </p:sp>
      <p:sp>
        <p:nvSpPr>
          <p:cNvPr id="11" name="TextBox 11"/>
          <p:cNvSpPr txBox="1"/>
          <p:nvPr/>
        </p:nvSpPr>
        <p:spPr>
          <a:xfrm>
            <a:off x="3911681" y="729746"/>
            <a:ext cx="1548753"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2" name="TextBox 12"/>
          <p:cNvSpPr txBox="1"/>
          <p:nvPr/>
        </p:nvSpPr>
        <p:spPr>
          <a:xfrm>
            <a:off x="5237062" y="4294758"/>
            <a:ext cx="12199739" cy="5565775"/>
          </a:xfrm>
          <a:prstGeom prst="rect">
            <a:avLst/>
          </a:prstGeom>
        </p:spPr>
        <p:txBody>
          <a:bodyPr lIns="0" tIns="0" rIns="0" bIns="0" rtlCol="0" anchor="t">
            <a:spAutoFit/>
          </a:bodyPr>
          <a:lstStyle/>
          <a:p>
            <a:pPr algn="l">
              <a:lnSpc>
                <a:spcPts val="4025"/>
              </a:lnSpc>
            </a:pPr>
            <a:r>
              <a:rPr lang="en-US" sz="3500" spc="32">
                <a:solidFill>
                  <a:srgbClr val="382B1B"/>
                </a:solidFill>
                <a:latin typeface="TT Rounds Condensed"/>
                <a:ea typeface="TT Rounds Condensed"/>
                <a:cs typeface="TT Rounds Condensed"/>
                <a:sym typeface="TT Rounds Condensed"/>
              </a:rPr>
              <a:t>Veillez à trouver un équilibre entre des mouvements subtils et une posture « rigide ». Essayez de ne pas agiter continuellement les bras et les mains tout au long de l’entretien. Cela est perçu comme dérangeant. Il en va de même pour quelqu’un qui ne bouge pas du tout. Le « miroir » est une façon naturelle de bouger qui vous permet de gagner la confiance de votre recruteur. En imitant le mouvement de votre recruteur de manière subtile et naturelle (jambes croisées, bras sur la table, main sous la tête…) vous lui indiquez que vous êtes d’accord avec lui. Vous pouvez ainsi établir une « connexion » subconsciente.</a:t>
            </a:r>
          </a:p>
          <a:p>
            <a:pPr algn="l">
              <a:lnSpc>
                <a:spcPts val="4025"/>
              </a:lnSpc>
            </a:pPr>
            <a:endParaRPr lang="en-US" sz="3500" spc="32">
              <a:solidFill>
                <a:srgbClr val="382B1B"/>
              </a:solidFill>
              <a:latin typeface="TT Rounds Condensed"/>
              <a:ea typeface="TT Rounds Condensed"/>
              <a:cs typeface="TT Rounds Condensed"/>
              <a:sym typeface="TT Rounds Condensed"/>
            </a:endParaRPr>
          </a:p>
        </p:txBody>
      </p:sp>
      <p:sp>
        <p:nvSpPr>
          <p:cNvPr id="13" name="Freeform 13" descr="Circles with arrows outline"/>
          <p:cNvSpPr/>
          <p:nvPr/>
        </p:nvSpPr>
        <p:spPr>
          <a:xfrm>
            <a:off x="746313" y="6535269"/>
            <a:ext cx="2810430" cy="2810430"/>
          </a:xfrm>
          <a:custGeom>
            <a:avLst/>
            <a:gdLst/>
            <a:ahLst/>
            <a:cxnLst/>
            <a:rect l="l" t="t" r="r" b="b"/>
            <a:pathLst>
              <a:path w="2810430" h="2810430">
                <a:moveTo>
                  <a:pt x="0" y="0"/>
                </a:moveTo>
                <a:lnTo>
                  <a:pt x="2810430" y="0"/>
                </a:lnTo>
                <a:lnTo>
                  <a:pt x="2810430" y="2810430"/>
                </a:lnTo>
                <a:lnTo>
                  <a:pt x="0" y="28104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94059"/>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625617" y="1180109"/>
            <a:ext cx="10581359" cy="4344828"/>
          </a:xfrm>
          <a:prstGeom prst="rect">
            <a:avLst/>
          </a:prstGeom>
        </p:spPr>
        <p:txBody>
          <a:bodyPr lIns="0" tIns="0" rIns="0" bIns="0" rtlCol="0" anchor="t">
            <a:spAutoFit/>
          </a:bodyPr>
          <a:lstStyle/>
          <a:p>
            <a:pPr algn="ctr">
              <a:lnSpc>
                <a:spcPts val="37260"/>
              </a:lnSpc>
            </a:pPr>
            <a:r>
              <a:rPr lang="en-US" sz="34500" spc="322">
                <a:solidFill>
                  <a:srgbClr val="EFDCDC"/>
                </a:solidFill>
                <a:latin typeface="TT Rounds Condensed"/>
                <a:ea typeface="TT Rounds Condensed"/>
                <a:cs typeface="TT Rounds Condensed"/>
                <a:sym typeface="TT Rounds Condensed"/>
              </a:rPr>
              <a:t>03</a:t>
            </a:r>
          </a:p>
        </p:txBody>
      </p:sp>
      <p:sp>
        <p:nvSpPr>
          <p:cNvPr id="12" name="TextBox 12"/>
          <p:cNvSpPr txBox="1"/>
          <p:nvPr/>
        </p:nvSpPr>
        <p:spPr>
          <a:xfrm>
            <a:off x="2018370" y="2510999"/>
            <a:ext cx="10581359" cy="5844542"/>
          </a:xfrm>
          <a:prstGeom prst="rect">
            <a:avLst/>
          </a:prstGeom>
        </p:spPr>
        <p:txBody>
          <a:bodyPr lIns="0" tIns="0" rIns="0" bIns="0" rtlCol="0" anchor="t">
            <a:spAutoFit/>
          </a:bodyPr>
          <a:lstStyle/>
          <a:p>
            <a:pPr algn="ctr">
              <a:lnSpc>
                <a:spcPts val="9180"/>
              </a:lnSpc>
            </a:pPr>
            <a:r>
              <a:rPr lang="en-US" sz="8500" b="1" spc="79">
                <a:solidFill>
                  <a:srgbClr val="FFFFFF"/>
                </a:solidFill>
                <a:latin typeface="TT Rounds Condensed Bold"/>
                <a:ea typeface="TT Rounds Condensed Bold"/>
                <a:cs typeface="TT Rounds Condensed Bold"/>
                <a:sym typeface="TT Rounds Condensed Bold"/>
              </a:rPr>
              <a:t>5 conseils pour une communication verbale lors d'entretiens d'embauche</a:t>
            </a:r>
          </a:p>
          <a:p>
            <a:pPr algn="ctr">
              <a:lnSpc>
                <a:spcPts val="9180"/>
              </a:lnSpc>
            </a:pPr>
            <a:endParaRPr lang="en-US" sz="8500" b="1" spc="79">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24811" y="4962160"/>
            <a:ext cx="2638824" cy="5902150"/>
            <a:chOff x="0" y="0"/>
            <a:chExt cx="3518432" cy="7869534"/>
          </a:xfrm>
        </p:grpSpPr>
        <p:sp>
          <p:nvSpPr>
            <p:cNvPr id="8" name="Freeform 8"/>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E6C8C7"/>
            </a:solidFill>
          </p:spPr>
        </p:sp>
      </p:grpSp>
      <p:grpSp>
        <p:nvGrpSpPr>
          <p:cNvPr id="9" name="Group 9"/>
          <p:cNvGrpSpPr/>
          <p:nvPr/>
        </p:nvGrpSpPr>
        <p:grpSpPr>
          <a:xfrm>
            <a:off x="3836096" y="4962160"/>
            <a:ext cx="2638824" cy="5902150"/>
            <a:chOff x="0" y="0"/>
            <a:chExt cx="3518432" cy="7869534"/>
          </a:xfrm>
        </p:grpSpPr>
        <p:sp>
          <p:nvSpPr>
            <p:cNvPr id="10" name="Freeform 10"/>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84BFA4"/>
            </a:solidFill>
          </p:spPr>
        </p:sp>
      </p:grpSp>
      <p:grpSp>
        <p:nvGrpSpPr>
          <p:cNvPr id="11" name="Group 11"/>
          <p:cNvGrpSpPr/>
          <p:nvPr/>
        </p:nvGrpSpPr>
        <p:grpSpPr>
          <a:xfrm>
            <a:off x="7063617" y="4962160"/>
            <a:ext cx="2638824" cy="5902150"/>
            <a:chOff x="0" y="0"/>
            <a:chExt cx="3518432" cy="7869534"/>
          </a:xfrm>
        </p:grpSpPr>
        <p:sp>
          <p:nvSpPr>
            <p:cNvPr id="12" name="Freeform 12"/>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B6D1E1"/>
            </a:solidFill>
          </p:spPr>
        </p:sp>
      </p:grpSp>
      <p:grpSp>
        <p:nvGrpSpPr>
          <p:cNvPr id="13" name="Group 13"/>
          <p:cNvGrpSpPr/>
          <p:nvPr/>
        </p:nvGrpSpPr>
        <p:grpSpPr>
          <a:xfrm>
            <a:off x="10143903" y="4962160"/>
            <a:ext cx="2638824" cy="5902150"/>
            <a:chOff x="0" y="0"/>
            <a:chExt cx="3518432" cy="7869534"/>
          </a:xfrm>
        </p:grpSpPr>
        <p:sp>
          <p:nvSpPr>
            <p:cNvPr id="14" name="Freeform 14"/>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E6C8C7"/>
            </a:solidFill>
          </p:spPr>
        </p:sp>
      </p:grpSp>
      <p:sp>
        <p:nvSpPr>
          <p:cNvPr id="15" name="Freeform 15"/>
          <p:cNvSpPr/>
          <p:nvPr/>
        </p:nvSpPr>
        <p:spPr>
          <a:xfrm>
            <a:off x="11008878" y="5439904"/>
            <a:ext cx="7269295" cy="3452247"/>
          </a:xfrm>
          <a:custGeom>
            <a:avLst/>
            <a:gdLst/>
            <a:ahLst/>
            <a:cxnLst/>
            <a:rect l="l" t="t" r="r" b="b"/>
            <a:pathLst>
              <a:path w="7269295" h="3452247">
                <a:moveTo>
                  <a:pt x="0" y="0"/>
                </a:moveTo>
                <a:lnTo>
                  <a:pt x="7269296" y="0"/>
                </a:lnTo>
                <a:lnTo>
                  <a:pt x="7269296" y="3452248"/>
                </a:lnTo>
                <a:lnTo>
                  <a:pt x="0" y="3452248"/>
                </a:lnTo>
                <a:lnTo>
                  <a:pt x="0" y="0"/>
                </a:lnTo>
                <a:close/>
              </a:path>
            </a:pathLst>
          </a:custGeom>
          <a:blipFill>
            <a:blip r:embed="rId3"/>
            <a:stretch>
              <a:fillRect l="27502" t="-71379" r="-52181" b="-3164"/>
            </a:stretch>
          </a:blipFill>
        </p:spPr>
      </p:sp>
      <p:grpSp>
        <p:nvGrpSpPr>
          <p:cNvPr id="16" name="Group 16"/>
          <p:cNvGrpSpPr/>
          <p:nvPr/>
        </p:nvGrpSpPr>
        <p:grpSpPr>
          <a:xfrm rot="-5400000">
            <a:off x="7400444" y="-1983783"/>
            <a:ext cx="3487119" cy="18288002"/>
            <a:chOff x="0" y="0"/>
            <a:chExt cx="4649492" cy="24384002"/>
          </a:xfrm>
        </p:grpSpPr>
        <p:sp>
          <p:nvSpPr>
            <p:cNvPr id="17" name="Freeform 17"/>
            <p:cNvSpPr/>
            <p:nvPr/>
          </p:nvSpPr>
          <p:spPr>
            <a:xfrm>
              <a:off x="0" y="0"/>
              <a:ext cx="4649470" cy="24384000"/>
            </a:xfrm>
            <a:custGeom>
              <a:avLst/>
              <a:gdLst/>
              <a:ahLst/>
              <a:cxnLst/>
              <a:rect l="l" t="t" r="r" b="b"/>
              <a:pathLst>
                <a:path w="4649470" h="24384000">
                  <a:moveTo>
                    <a:pt x="0" y="0"/>
                  </a:moveTo>
                  <a:lnTo>
                    <a:pt x="4649470" y="0"/>
                  </a:lnTo>
                  <a:lnTo>
                    <a:pt x="4649470" y="24384000"/>
                  </a:lnTo>
                  <a:lnTo>
                    <a:pt x="0" y="24384000"/>
                  </a:lnTo>
                  <a:close/>
                </a:path>
              </a:pathLst>
            </a:custGeom>
            <a:gradFill rotWithShape="1">
              <a:gsLst>
                <a:gs pos="35000">
                  <a:srgbClr val="B6D1E1">
                    <a:alpha val="100000"/>
                  </a:srgbClr>
                </a:gs>
                <a:gs pos="69000">
                  <a:srgbClr val="B6D1E1">
                    <a:alpha val="60000"/>
                  </a:srgbClr>
                </a:gs>
              </a:gsLst>
              <a:lin ang="10800000"/>
            </a:gradFill>
          </p:spPr>
        </p:sp>
      </p:grpSp>
      <p:sp>
        <p:nvSpPr>
          <p:cNvPr id="18" name="TextBox 18"/>
          <p:cNvSpPr txBox="1"/>
          <p:nvPr/>
        </p:nvSpPr>
        <p:spPr>
          <a:xfrm>
            <a:off x="877456" y="955077"/>
            <a:ext cx="12121814" cy="1263993"/>
          </a:xfrm>
          <a:prstGeom prst="rect">
            <a:avLst/>
          </a:prstGeom>
        </p:spPr>
        <p:txBody>
          <a:bodyPr lIns="0" tIns="0" rIns="0" bIns="0" rtlCol="0" anchor="t">
            <a:spAutoFit/>
          </a:bodyPr>
          <a:lstStyle/>
          <a:p>
            <a:pPr algn="l">
              <a:lnSpc>
                <a:spcPts val="5520"/>
              </a:lnSpc>
            </a:pPr>
            <a:r>
              <a:rPr lang="en-US" sz="6000" b="1" spc="56">
                <a:solidFill>
                  <a:srgbClr val="382B1B"/>
                </a:solidFill>
                <a:latin typeface="TT Rounds Condensed Bold"/>
                <a:ea typeface="TT Rounds Condensed Bold"/>
                <a:cs typeface="TT Rounds Condensed Bold"/>
                <a:sym typeface="TT Rounds Condensed Bold"/>
              </a:rPr>
              <a:t>5 conseils pour une communication verbale lors d'un entretien d'embauche</a:t>
            </a:r>
          </a:p>
          <a:p>
            <a:pPr algn="l">
              <a:lnSpc>
                <a:spcPts val="5520"/>
              </a:lnSpc>
            </a:pPr>
            <a:endParaRPr lang="en-US" sz="6000" b="1" spc="56">
              <a:solidFill>
                <a:srgbClr val="382B1B"/>
              </a:solidFill>
              <a:latin typeface="TT Rounds Condensed Bold"/>
              <a:ea typeface="TT Rounds Condensed Bold"/>
              <a:cs typeface="TT Rounds Condensed Bold"/>
              <a:sym typeface="TT Rounds Condensed Bold"/>
            </a:endParaRPr>
          </a:p>
          <a:p>
            <a:pPr algn="l">
              <a:lnSpc>
                <a:spcPts val="5520"/>
              </a:lnSpc>
            </a:pPr>
            <a:endParaRPr lang="en-US" sz="6000" b="1" spc="56">
              <a:solidFill>
                <a:srgbClr val="382B1B"/>
              </a:solidFill>
              <a:latin typeface="TT Rounds Condensed Bold"/>
              <a:ea typeface="TT Rounds Condensed Bold"/>
              <a:cs typeface="TT Rounds Condensed Bold"/>
              <a:sym typeface="TT Rounds Condensed Bold"/>
            </a:endParaRPr>
          </a:p>
        </p:txBody>
      </p:sp>
      <p:sp>
        <p:nvSpPr>
          <p:cNvPr id="19" name="AutoShape 19"/>
          <p:cNvSpPr/>
          <p:nvPr/>
        </p:nvSpPr>
        <p:spPr>
          <a:xfrm rot="10788280">
            <a:off x="18423156" y="6296450"/>
            <a:ext cx="12573498" cy="0"/>
          </a:xfrm>
          <a:prstGeom prst="line">
            <a:avLst/>
          </a:prstGeom>
          <a:ln w="19050" cap="rnd">
            <a:solidFill>
              <a:srgbClr val="E6C8C7"/>
            </a:solidFill>
            <a:prstDash val="solid"/>
            <a:headEnd type="none" w="sm" len="sm"/>
            <a:tailEnd type="none" w="sm" len="sm"/>
          </a:ln>
        </p:spPr>
      </p:sp>
      <p:sp>
        <p:nvSpPr>
          <p:cNvPr id="20" name="Freeform 20"/>
          <p:cNvSpPr/>
          <p:nvPr/>
        </p:nvSpPr>
        <p:spPr>
          <a:xfrm>
            <a:off x="713184" y="3524694"/>
            <a:ext cx="2638824" cy="5902150"/>
          </a:xfrm>
          <a:custGeom>
            <a:avLst/>
            <a:gdLst/>
            <a:ahLst/>
            <a:cxnLst/>
            <a:rect l="l" t="t" r="r" b="b"/>
            <a:pathLst>
              <a:path w="2638824" h="5902150">
                <a:moveTo>
                  <a:pt x="0" y="0"/>
                </a:moveTo>
                <a:lnTo>
                  <a:pt x="2638824" y="0"/>
                </a:lnTo>
                <a:lnTo>
                  <a:pt x="2638824" y="5902150"/>
                </a:lnTo>
                <a:lnTo>
                  <a:pt x="0" y="5902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Freeform 21"/>
          <p:cNvSpPr/>
          <p:nvPr/>
        </p:nvSpPr>
        <p:spPr>
          <a:xfrm>
            <a:off x="3847266" y="3524694"/>
            <a:ext cx="2638824" cy="5902150"/>
          </a:xfrm>
          <a:custGeom>
            <a:avLst/>
            <a:gdLst/>
            <a:ahLst/>
            <a:cxnLst/>
            <a:rect l="l" t="t" r="r" b="b"/>
            <a:pathLst>
              <a:path w="2638824" h="5902150">
                <a:moveTo>
                  <a:pt x="0" y="0"/>
                </a:moveTo>
                <a:lnTo>
                  <a:pt x="2638824" y="0"/>
                </a:lnTo>
                <a:lnTo>
                  <a:pt x="2638824" y="5902150"/>
                </a:lnTo>
                <a:lnTo>
                  <a:pt x="0" y="59021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a:off x="7050411" y="3524694"/>
            <a:ext cx="2638824" cy="5902150"/>
          </a:xfrm>
          <a:custGeom>
            <a:avLst/>
            <a:gdLst/>
            <a:ahLst/>
            <a:cxnLst/>
            <a:rect l="l" t="t" r="r" b="b"/>
            <a:pathLst>
              <a:path w="2638824" h="5902150">
                <a:moveTo>
                  <a:pt x="0" y="0"/>
                </a:moveTo>
                <a:lnTo>
                  <a:pt x="2638824" y="0"/>
                </a:lnTo>
                <a:lnTo>
                  <a:pt x="2638824" y="5902150"/>
                </a:lnTo>
                <a:lnTo>
                  <a:pt x="0" y="5902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TextBox 23"/>
          <p:cNvSpPr txBox="1"/>
          <p:nvPr/>
        </p:nvSpPr>
        <p:spPr>
          <a:xfrm>
            <a:off x="7078540" y="6200583"/>
            <a:ext cx="2631831"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24" name="TextBox 24"/>
          <p:cNvSpPr txBox="1"/>
          <p:nvPr/>
        </p:nvSpPr>
        <p:spPr>
          <a:xfrm>
            <a:off x="3853906" y="6223070"/>
            <a:ext cx="2631831"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25" name="TextBox 25"/>
          <p:cNvSpPr txBox="1"/>
          <p:nvPr/>
        </p:nvSpPr>
        <p:spPr>
          <a:xfrm>
            <a:off x="719961" y="6245553"/>
            <a:ext cx="2631829" cy="1466834"/>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26" name="Freeform 26"/>
          <p:cNvSpPr/>
          <p:nvPr/>
        </p:nvSpPr>
        <p:spPr>
          <a:xfrm>
            <a:off x="10124530" y="3524694"/>
            <a:ext cx="2638824" cy="5902150"/>
          </a:xfrm>
          <a:custGeom>
            <a:avLst/>
            <a:gdLst/>
            <a:ahLst/>
            <a:cxnLst/>
            <a:rect l="l" t="t" r="r" b="b"/>
            <a:pathLst>
              <a:path w="2638824" h="5902150">
                <a:moveTo>
                  <a:pt x="0" y="0"/>
                </a:moveTo>
                <a:lnTo>
                  <a:pt x="2638825" y="0"/>
                </a:lnTo>
                <a:lnTo>
                  <a:pt x="2638825" y="5902150"/>
                </a:lnTo>
                <a:lnTo>
                  <a:pt x="0" y="5902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TextBox 27"/>
          <p:cNvSpPr txBox="1"/>
          <p:nvPr/>
        </p:nvSpPr>
        <p:spPr>
          <a:xfrm>
            <a:off x="10131307" y="6245552"/>
            <a:ext cx="2631830" cy="1466834"/>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grpSp>
        <p:nvGrpSpPr>
          <p:cNvPr id="28" name="Group 28"/>
          <p:cNvGrpSpPr/>
          <p:nvPr/>
        </p:nvGrpSpPr>
        <p:grpSpPr>
          <a:xfrm>
            <a:off x="13218635" y="4935495"/>
            <a:ext cx="2638824" cy="5902150"/>
            <a:chOff x="0" y="0"/>
            <a:chExt cx="3518432" cy="7869534"/>
          </a:xfrm>
        </p:grpSpPr>
        <p:sp>
          <p:nvSpPr>
            <p:cNvPr id="29" name="Freeform 29"/>
            <p:cNvSpPr/>
            <p:nvPr/>
          </p:nvSpPr>
          <p:spPr>
            <a:xfrm>
              <a:off x="0" y="0"/>
              <a:ext cx="3518408" cy="7869555"/>
            </a:xfrm>
            <a:custGeom>
              <a:avLst/>
              <a:gdLst/>
              <a:ahLst/>
              <a:cxnLst/>
              <a:rect l="l" t="t" r="r" b="b"/>
              <a:pathLst>
                <a:path w="3518408" h="7869555">
                  <a:moveTo>
                    <a:pt x="3515741" y="1640840"/>
                  </a:moveTo>
                  <a:cubicBezTo>
                    <a:pt x="3455797" y="723773"/>
                    <a:pt x="2693924" y="0"/>
                    <a:pt x="1760601" y="0"/>
                  </a:cubicBezTo>
                  <a:cubicBezTo>
                    <a:pt x="827278" y="0"/>
                    <a:pt x="65278" y="723773"/>
                    <a:pt x="5461" y="1640840"/>
                  </a:cubicBezTo>
                  <a:lnTo>
                    <a:pt x="0" y="1640840"/>
                  </a:lnTo>
                  <a:lnTo>
                    <a:pt x="0" y="7869555"/>
                  </a:lnTo>
                  <a:lnTo>
                    <a:pt x="3518408" y="7869555"/>
                  </a:lnTo>
                  <a:lnTo>
                    <a:pt x="3518408" y="1640840"/>
                  </a:lnTo>
                  <a:lnTo>
                    <a:pt x="3512947" y="1640840"/>
                  </a:lnTo>
                  <a:close/>
                </a:path>
              </a:pathLst>
            </a:custGeom>
            <a:solidFill>
              <a:srgbClr val="84BFA4"/>
            </a:solidFill>
          </p:spPr>
        </p:sp>
      </p:grpSp>
      <p:sp>
        <p:nvSpPr>
          <p:cNvPr id="30" name="Freeform 30"/>
          <p:cNvSpPr/>
          <p:nvPr/>
        </p:nvSpPr>
        <p:spPr>
          <a:xfrm>
            <a:off x="13229805" y="3498028"/>
            <a:ext cx="2638824" cy="5902150"/>
          </a:xfrm>
          <a:custGeom>
            <a:avLst/>
            <a:gdLst/>
            <a:ahLst/>
            <a:cxnLst/>
            <a:rect l="l" t="t" r="r" b="b"/>
            <a:pathLst>
              <a:path w="2638824" h="5902150">
                <a:moveTo>
                  <a:pt x="0" y="0"/>
                </a:moveTo>
                <a:lnTo>
                  <a:pt x="2638824" y="0"/>
                </a:lnTo>
                <a:lnTo>
                  <a:pt x="2638824" y="5902151"/>
                </a:lnTo>
                <a:lnTo>
                  <a:pt x="0" y="59021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1" name="TextBox 31"/>
          <p:cNvSpPr txBox="1"/>
          <p:nvPr/>
        </p:nvSpPr>
        <p:spPr>
          <a:xfrm>
            <a:off x="13236446" y="6213130"/>
            <a:ext cx="2631831" cy="1466835"/>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32" name="TextBox 32"/>
          <p:cNvSpPr txBox="1"/>
          <p:nvPr/>
        </p:nvSpPr>
        <p:spPr>
          <a:xfrm>
            <a:off x="7076095" y="7429518"/>
            <a:ext cx="2636720" cy="2983553"/>
          </a:xfrm>
          <a:prstGeom prst="rect">
            <a:avLst/>
          </a:prstGeom>
        </p:spPr>
        <p:txBody>
          <a:bodyPr lIns="0" tIns="0" rIns="0" bIns="0" rtlCol="0" anchor="t">
            <a:spAutoFit/>
          </a:bodyPr>
          <a:lstStyle/>
          <a:p>
            <a:pPr algn="ctr">
              <a:lnSpc>
                <a:spcPts val="3750"/>
              </a:lnSpc>
            </a:pPr>
            <a:r>
              <a:rPr lang="en-US" sz="3900" b="1" spc="36">
                <a:solidFill>
                  <a:srgbClr val="FFFFFF"/>
                </a:solidFill>
                <a:latin typeface="TT Rounds Condensed Bold"/>
                <a:ea typeface="TT Rounds Condensed Bold"/>
                <a:cs typeface="TT Rounds Condensed Bold"/>
                <a:sym typeface="TT Rounds Condensed Bold"/>
              </a:rPr>
              <a:t>Attention ! Vous en savez plus que votre recruteur.</a:t>
            </a:r>
          </a:p>
          <a:p>
            <a:pPr algn="ctr">
              <a:lnSpc>
                <a:spcPts val="3750"/>
              </a:lnSpc>
            </a:pPr>
            <a:endParaRPr lang="en-US" sz="3900" b="1" spc="36">
              <a:solidFill>
                <a:srgbClr val="FFFFFF"/>
              </a:solidFill>
              <a:latin typeface="TT Rounds Condensed Bold"/>
              <a:ea typeface="TT Rounds Condensed Bold"/>
              <a:cs typeface="TT Rounds Condensed Bold"/>
              <a:sym typeface="TT Rounds Condensed Bold"/>
            </a:endParaRPr>
          </a:p>
        </p:txBody>
      </p:sp>
      <p:sp>
        <p:nvSpPr>
          <p:cNvPr id="33" name="TextBox 33"/>
          <p:cNvSpPr txBox="1"/>
          <p:nvPr/>
        </p:nvSpPr>
        <p:spPr>
          <a:xfrm>
            <a:off x="3851462" y="7429518"/>
            <a:ext cx="2636720" cy="2379114"/>
          </a:xfrm>
          <a:prstGeom prst="rect">
            <a:avLst/>
          </a:prstGeom>
        </p:spPr>
        <p:txBody>
          <a:bodyPr lIns="0" tIns="0" rIns="0" bIns="0" rtlCol="0" anchor="t">
            <a:spAutoFit/>
          </a:bodyPr>
          <a:lstStyle/>
          <a:p>
            <a:pPr algn="ctr">
              <a:lnSpc>
                <a:spcPts val="3750"/>
              </a:lnSpc>
            </a:pPr>
            <a:r>
              <a:rPr lang="en-US" sz="3900" b="1" spc="36">
                <a:solidFill>
                  <a:srgbClr val="FFFFFF"/>
                </a:solidFill>
                <a:latin typeface="TT Rounds Condensed Bold"/>
                <a:ea typeface="TT Rounds Condensed Bold"/>
                <a:cs typeface="TT Rounds Condensed Bold"/>
                <a:sym typeface="TT Rounds Condensed Bold"/>
              </a:rPr>
              <a:t>Regardez toujours le bon côté de la vie</a:t>
            </a:r>
          </a:p>
          <a:p>
            <a:pPr algn="ctr">
              <a:lnSpc>
                <a:spcPts val="3750"/>
              </a:lnSpc>
            </a:pPr>
            <a:endParaRPr lang="en-US" sz="3900" b="1" spc="36">
              <a:solidFill>
                <a:srgbClr val="FFFFFF"/>
              </a:solidFill>
              <a:latin typeface="TT Rounds Condensed Bold"/>
              <a:ea typeface="TT Rounds Condensed Bold"/>
              <a:cs typeface="TT Rounds Condensed Bold"/>
              <a:sym typeface="TT Rounds Condensed Bold"/>
            </a:endParaRPr>
          </a:p>
        </p:txBody>
      </p:sp>
      <p:sp>
        <p:nvSpPr>
          <p:cNvPr id="34" name="TextBox 34"/>
          <p:cNvSpPr txBox="1"/>
          <p:nvPr/>
        </p:nvSpPr>
        <p:spPr>
          <a:xfrm>
            <a:off x="739999" y="7429518"/>
            <a:ext cx="2636719" cy="1585835"/>
          </a:xfrm>
          <a:prstGeom prst="rect">
            <a:avLst/>
          </a:prstGeom>
        </p:spPr>
        <p:txBody>
          <a:bodyPr lIns="0" tIns="0" rIns="0" bIns="0" rtlCol="0" anchor="t">
            <a:spAutoFit/>
          </a:bodyPr>
          <a:lstStyle/>
          <a:p>
            <a:pPr algn="ctr">
              <a:lnSpc>
                <a:spcPts val="3750"/>
              </a:lnSpc>
            </a:pPr>
            <a:r>
              <a:rPr lang="en-US" sz="3900" b="1" spc="36">
                <a:solidFill>
                  <a:srgbClr val="FFFFFF"/>
                </a:solidFill>
                <a:latin typeface="TT Rounds Condensed Bold"/>
                <a:ea typeface="TT Rounds Condensed Bold"/>
                <a:cs typeface="TT Rounds Condensed Bold"/>
                <a:sym typeface="TT Rounds Condensed Bold"/>
              </a:rPr>
              <a:t>La voix</a:t>
            </a:r>
          </a:p>
        </p:txBody>
      </p:sp>
      <p:sp>
        <p:nvSpPr>
          <p:cNvPr id="35" name="TextBox 35"/>
          <p:cNvSpPr txBox="1"/>
          <p:nvPr/>
        </p:nvSpPr>
        <p:spPr>
          <a:xfrm>
            <a:off x="10151346" y="7429518"/>
            <a:ext cx="2636720" cy="2315357"/>
          </a:xfrm>
          <a:prstGeom prst="rect">
            <a:avLst/>
          </a:prstGeom>
        </p:spPr>
        <p:txBody>
          <a:bodyPr lIns="0" tIns="0" rIns="0" bIns="0" rtlCol="0" anchor="t">
            <a:spAutoFit/>
          </a:bodyPr>
          <a:lstStyle/>
          <a:p>
            <a:pPr algn="ctr">
              <a:lnSpc>
                <a:spcPts val="3653"/>
              </a:lnSpc>
            </a:pPr>
            <a:r>
              <a:rPr lang="en-US" sz="3800" b="1" spc="35">
                <a:solidFill>
                  <a:srgbClr val="FFFFFF"/>
                </a:solidFill>
                <a:latin typeface="TT Rounds Condensed Bold"/>
                <a:ea typeface="TT Rounds Condensed Bold"/>
                <a:cs typeface="TT Rounds Condensed Bold"/>
                <a:sym typeface="TT Rounds Condensed Bold"/>
              </a:rPr>
              <a:t>Avez-vous des questions à nous poser ?</a:t>
            </a:r>
          </a:p>
          <a:p>
            <a:pPr algn="ctr">
              <a:lnSpc>
                <a:spcPts val="3653"/>
              </a:lnSpc>
            </a:pPr>
            <a:endParaRPr lang="en-US" sz="3800" b="1" spc="35">
              <a:solidFill>
                <a:srgbClr val="FFFFFF"/>
              </a:solidFill>
              <a:latin typeface="TT Rounds Condensed Bold"/>
              <a:ea typeface="TT Rounds Condensed Bold"/>
              <a:cs typeface="TT Rounds Condensed Bold"/>
              <a:sym typeface="TT Rounds Condensed Bold"/>
            </a:endParaRPr>
          </a:p>
        </p:txBody>
      </p:sp>
      <p:sp>
        <p:nvSpPr>
          <p:cNvPr id="36" name="TextBox 36"/>
          <p:cNvSpPr txBox="1"/>
          <p:nvPr/>
        </p:nvSpPr>
        <p:spPr>
          <a:xfrm>
            <a:off x="13234000" y="7429518"/>
            <a:ext cx="2636720" cy="2379114"/>
          </a:xfrm>
          <a:prstGeom prst="rect">
            <a:avLst/>
          </a:prstGeom>
        </p:spPr>
        <p:txBody>
          <a:bodyPr lIns="0" tIns="0" rIns="0" bIns="0" rtlCol="0" anchor="t">
            <a:spAutoFit/>
          </a:bodyPr>
          <a:lstStyle/>
          <a:p>
            <a:pPr algn="ctr">
              <a:lnSpc>
                <a:spcPts val="3750"/>
              </a:lnSpc>
            </a:pPr>
            <a:r>
              <a:rPr lang="en-US" sz="3900" b="1" spc="36">
                <a:solidFill>
                  <a:srgbClr val="FFFFFF"/>
                </a:solidFill>
                <a:latin typeface="TT Rounds Condensed Bold"/>
                <a:ea typeface="TT Rounds Condensed Bold"/>
                <a:cs typeface="TT Rounds Condensed Bold"/>
                <a:sym typeface="TT Rounds Condensed Bold"/>
              </a:rPr>
              <a:t>Merci!</a:t>
            </a:r>
          </a:p>
          <a:p>
            <a:pPr algn="ctr">
              <a:lnSpc>
                <a:spcPts val="3750"/>
              </a:lnSpc>
            </a:pPr>
            <a:endParaRPr lang="en-US" sz="3900" b="1" spc="36">
              <a:solidFill>
                <a:srgbClr val="FFFFFF"/>
              </a:solidFill>
              <a:latin typeface="TT Rounds Condensed Bold"/>
              <a:ea typeface="TT Rounds Condensed Bold"/>
              <a:cs typeface="TT Rounds Condensed Bold"/>
              <a:sym typeface="TT Rounds Condensed Bold"/>
            </a:endParaRPr>
          </a:p>
        </p:txBody>
      </p:sp>
      <p:sp>
        <p:nvSpPr>
          <p:cNvPr id="37" name="Freeform 37" descr="Voice outline"/>
          <p:cNvSpPr/>
          <p:nvPr/>
        </p:nvSpPr>
        <p:spPr>
          <a:xfrm>
            <a:off x="1345827" y="4118160"/>
            <a:ext cx="1501588" cy="1501588"/>
          </a:xfrm>
          <a:custGeom>
            <a:avLst/>
            <a:gdLst/>
            <a:ahLst/>
            <a:cxnLst/>
            <a:rect l="l" t="t" r="r" b="b"/>
            <a:pathLst>
              <a:path w="1501588" h="1501588">
                <a:moveTo>
                  <a:pt x="0" y="0"/>
                </a:moveTo>
                <a:lnTo>
                  <a:pt x="1501589" y="0"/>
                </a:lnTo>
                <a:lnTo>
                  <a:pt x="1501589" y="1501588"/>
                </a:lnTo>
                <a:lnTo>
                  <a:pt x="0" y="15015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8" name="Freeform 38" descr="Dim (Medium Sun) outline"/>
          <p:cNvSpPr/>
          <p:nvPr/>
        </p:nvSpPr>
        <p:spPr>
          <a:xfrm>
            <a:off x="4443134" y="4134969"/>
            <a:ext cx="1501588" cy="1501588"/>
          </a:xfrm>
          <a:custGeom>
            <a:avLst/>
            <a:gdLst/>
            <a:ahLst/>
            <a:cxnLst/>
            <a:rect l="l" t="t" r="r" b="b"/>
            <a:pathLst>
              <a:path w="1501588" h="1501588">
                <a:moveTo>
                  <a:pt x="0" y="0"/>
                </a:moveTo>
                <a:lnTo>
                  <a:pt x="1501588" y="0"/>
                </a:lnTo>
                <a:lnTo>
                  <a:pt x="1501588" y="1501589"/>
                </a:lnTo>
                <a:lnTo>
                  <a:pt x="0" y="150158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9" name="Freeform 39" descr="Lightbulb and gear outline"/>
          <p:cNvSpPr/>
          <p:nvPr/>
        </p:nvSpPr>
        <p:spPr>
          <a:xfrm>
            <a:off x="7676028" y="4036358"/>
            <a:ext cx="1501588" cy="1501588"/>
          </a:xfrm>
          <a:custGeom>
            <a:avLst/>
            <a:gdLst/>
            <a:ahLst/>
            <a:cxnLst/>
            <a:rect l="l" t="t" r="r" b="b"/>
            <a:pathLst>
              <a:path w="1501588" h="1501588">
                <a:moveTo>
                  <a:pt x="0" y="0"/>
                </a:moveTo>
                <a:lnTo>
                  <a:pt x="1501588" y="0"/>
                </a:lnTo>
                <a:lnTo>
                  <a:pt x="1501588" y="1501588"/>
                </a:lnTo>
                <a:lnTo>
                  <a:pt x="0" y="150158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0" name="Freeform 40" descr="Questions outline"/>
          <p:cNvSpPr/>
          <p:nvPr/>
        </p:nvSpPr>
        <p:spPr>
          <a:xfrm>
            <a:off x="10700496" y="4097989"/>
            <a:ext cx="1501588" cy="1501588"/>
          </a:xfrm>
          <a:custGeom>
            <a:avLst/>
            <a:gdLst/>
            <a:ahLst/>
            <a:cxnLst/>
            <a:rect l="l" t="t" r="r" b="b"/>
            <a:pathLst>
              <a:path w="1501588" h="1501588">
                <a:moveTo>
                  <a:pt x="0" y="0"/>
                </a:moveTo>
                <a:lnTo>
                  <a:pt x="1501588" y="0"/>
                </a:lnTo>
                <a:lnTo>
                  <a:pt x="1501588" y="1501589"/>
                </a:lnTo>
                <a:lnTo>
                  <a:pt x="0" y="15015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41" name="Freeform 41" descr="Handshake outline"/>
          <p:cNvSpPr/>
          <p:nvPr/>
        </p:nvSpPr>
        <p:spPr>
          <a:xfrm>
            <a:off x="13812370" y="4140572"/>
            <a:ext cx="1501588" cy="1501588"/>
          </a:xfrm>
          <a:custGeom>
            <a:avLst/>
            <a:gdLst/>
            <a:ahLst/>
            <a:cxnLst/>
            <a:rect l="l" t="t" r="r" b="b"/>
            <a:pathLst>
              <a:path w="1501588" h="1501588">
                <a:moveTo>
                  <a:pt x="0" y="0"/>
                </a:moveTo>
                <a:lnTo>
                  <a:pt x="1501589" y="0"/>
                </a:lnTo>
                <a:lnTo>
                  <a:pt x="1501589" y="1501588"/>
                </a:lnTo>
                <a:lnTo>
                  <a:pt x="0" y="15015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4587078" y="10287000"/>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7947" y="0"/>
            <a:ext cx="7355378" cy="10286998"/>
            <a:chOff x="0" y="0"/>
            <a:chExt cx="9807170" cy="13715998"/>
          </a:xfrm>
        </p:grpSpPr>
        <p:sp>
          <p:nvSpPr>
            <p:cNvPr id="6" name="Freeform 6"/>
            <p:cNvSpPr/>
            <p:nvPr/>
          </p:nvSpPr>
          <p:spPr>
            <a:xfrm>
              <a:off x="0" y="0"/>
              <a:ext cx="9807194" cy="13716000"/>
            </a:xfrm>
            <a:custGeom>
              <a:avLst/>
              <a:gdLst/>
              <a:ahLst/>
              <a:cxnLst/>
              <a:rect l="l" t="t" r="r" b="b"/>
              <a:pathLst>
                <a:path w="9807194" h="13716000">
                  <a:moveTo>
                    <a:pt x="0" y="0"/>
                  </a:moveTo>
                  <a:lnTo>
                    <a:pt x="9807194" y="0"/>
                  </a:lnTo>
                  <a:lnTo>
                    <a:pt x="9807194" y="13716000"/>
                  </a:lnTo>
                  <a:lnTo>
                    <a:pt x="0" y="13716000"/>
                  </a:lnTo>
                  <a:close/>
                </a:path>
              </a:pathLst>
            </a:custGeom>
            <a:solidFill>
              <a:srgbClr val="B6D1E1"/>
            </a:solidFill>
          </p:spPr>
        </p:sp>
      </p:grpSp>
      <p:sp>
        <p:nvSpPr>
          <p:cNvPr id="7" name="TextBox 7"/>
          <p:cNvSpPr txBox="1"/>
          <p:nvPr/>
        </p:nvSpPr>
        <p:spPr>
          <a:xfrm>
            <a:off x="8840235" y="1562133"/>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01</a:t>
            </a:r>
          </a:p>
        </p:txBody>
      </p:sp>
      <p:sp>
        <p:nvSpPr>
          <p:cNvPr id="8" name="TextBox 8"/>
          <p:cNvSpPr txBox="1"/>
          <p:nvPr/>
        </p:nvSpPr>
        <p:spPr>
          <a:xfrm>
            <a:off x="9738838" y="1714205"/>
            <a:ext cx="7024596" cy="4930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Préparation et ponctualité</a:t>
            </a:r>
          </a:p>
        </p:txBody>
      </p:sp>
      <p:sp>
        <p:nvSpPr>
          <p:cNvPr id="9" name="TextBox 9"/>
          <p:cNvSpPr txBox="1"/>
          <p:nvPr/>
        </p:nvSpPr>
        <p:spPr>
          <a:xfrm>
            <a:off x="8840235" y="2597630"/>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02</a:t>
            </a:r>
          </a:p>
        </p:txBody>
      </p:sp>
      <p:sp>
        <p:nvSpPr>
          <p:cNvPr id="10" name="TextBox 10"/>
          <p:cNvSpPr txBox="1"/>
          <p:nvPr/>
        </p:nvSpPr>
        <p:spPr>
          <a:xfrm>
            <a:off x="9738838" y="2695949"/>
            <a:ext cx="7788796" cy="866638"/>
          </a:xfrm>
          <a:prstGeom prst="rect">
            <a:avLst/>
          </a:prstGeom>
        </p:spPr>
        <p:txBody>
          <a:bodyPr lIns="0" tIns="0" rIns="0" bIns="0" rtlCol="0" anchor="t">
            <a:spAutoFit/>
          </a:bodyPr>
          <a:lstStyle/>
          <a:p>
            <a:pPr algn="l">
              <a:lnSpc>
                <a:spcPts val="3569"/>
              </a:lnSpc>
            </a:pPr>
            <a:r>
              <a:rPr lang="en-US" sz="3600" spc="33">
                <a:solidFill>
                  <a:srgbClr val="382B1B"/>
                </a:solidFill>
                <a:latin typeface="TT Rounds Condensed"/>
                <a:ea typeface="TT Rounds Condensed"/>
                <a:cs typeface="TT Rounds Condensed"/>
                <a:sym typeface="TT Rounds Condensed"/>
              </a:rPr>
              <a:t>5 conseils pour une communication non verbale lors d'un entretien d'embauche</a:t>
            </a:r>
          </a:p>
        </p:txBody>
      </p:sp>
      <p:sp>
        <p:nvSpPr>
          <p:cNvPr id="11" name="TextBox 11"/>
          <p:cNvSpPr txBox="1"/>
          <p:nvPr/>
        </p:nvSpPr>
        <p:spPr>
          <a:xfrm>
            <a:off x="650949" y="2091874"/>
            <a:ext cx="7126263" cy="592640"/>
          </a:xfrm>
          <a:prstGeom prst="rect">
            <a:avLst/>
          </a:prstGeom>
        </p:spPr>
        <p:txBody>
          <a:bodyPr lIns="0" tIns="0" rIns="0" bIns="0" rtlCol="0" anchor="t">
            <a:spAutoFit/>
          </a:bodyPr>
          <a:lstStyle/>
          <a:p>
            <a:pPr algn="l">
              <a:lnSpc>
                <a:spcPts val="6900"/>
              </a:lnSpc>
            </a:pPr>
            <a:r>
              <a:rPr lang="en-US" sz="9000" b="1" spc="84">
                <a:solidFill>
                  <a:srgbClr val="FFFFFF"/>
                </a:solidFill>
                <a:latin typeface="TT Rounds Condensed Bold"/>
                <a:ea typeface="TT Rounds Condensed Bold"/>
                <a:cs typeface="TT Rounds Condensed Bold"/>
                <a:sym typeface="TT Rounds Condensed Bold"/>
              </a:rPr>
              <a:t>TECHNIQUES D'ENTRETIEN</a:t>
            </a:r>
          </a:p>
        </p:txBody>
      </p:sp>
      <p:grpSp>
        <p:nvGrpSpPr>
          <p:cNvPr id="12" name="Group 12"/>
          <p:cNvGrpSpPr/>
          <p:nvPr/>
        </p:nvGrpSpPr>
        <p:grpSpPr>
          <a:xfrm>
            <a:off x="3516512" y="6711128"/>
            <a:ext cx="4418454" cy="4555767"/>
            <a:chOff x="0" y="0"/>
            <a:chExt cx="5891272" cy="6074356"/>
          </a:xfrm>
        </p:grpSpPr>
        <p:sp>
          <p:nvSpPr>
            <p:cNvPr id="13" name="Freeform 13"/>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sp>
        <p:nvSpPr>
          <p:cNvPr id="14" name="TextBox 14"/>
          <p:cNvSpPr txBox="1"/>
          <p:nvPr/>
        </p:nvSpPr>
        <p:spPr>
          <a:xfrm>
            <a:off x="8852268" y="3886666"/>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9750873" y="4048362"/>
            <a:ext cx="7024596" cy="866639"/>
          </a:xfrm>
          <a:prstGeom prst="rect">
            <a:avLst/>
          </a:prstGeom>
        </p:spPr>
        <p:txBody>
          <a:bodyPr lIns="0" tIns="0" rIns="0" bIns="0" rtlCol="0" anchor="t">
            <a:spAutoFit/>
          </a:bodyPr>
          <a:lstStyle/>
          <a:p>
            <a:pPr algn="l">
              <a:lnSpc>
                <a:spcPts val="3569"/>
              </a:lnSpc>
            </a:pPr>
            <a:r>
              <a:rPr lang="en-US" sz="3600" spc="33">
                <a:solidFill>
                  <a:srgbClr val="382B1B"/>
                </a:solidFill>
                <a:latin typeface="TT Rounds Condensed"/>
                <a:ea typeface="TT Rounds Condensed"/>
                <a:cs typeface="TT Rounds Condensed"/>
                <a:sym typeface="TT Rounds Condensed"/>
              </a:rPr>
              <a:t>5 conseils pour une communication verbale lors d'entretiens d'embauche</a:t>
            </a:r>
          </a:p>
        </p:txBody>
      </p:sp>
      <p:sp>
        <p:nvSpPr>
          <p:cNvPr id="16" name="TextBox 16"/>
          <p:cNvSpPr txBox="1"/>
          <p:nvPr/>
        </p:nvSpPr>
        <p:spPr>
          <a:xfrm>
            <a:off x="8852268" y="5008978"/>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04</a:t>
            </a:r>
          </a:p>
        </p:txBody>
      </p:sp>
      <p:sp>
        <p:nvSpPr>
          <p:cNvPr id="17" name="TextBox 17"/>
          <p:cNvSpPr txBox="1"/>
          <p:nvPr/>
        </p:nvSpPr>
        <p:spPr>
          <a:xfrm>
            <a:off x="9750873" y="5106191"/>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Exemples de questions d'entretien</a:t>
            </a:r>
          </a:p>
        </p:txBody>
      </p:sp>
      <p:sp>
        <p:nvSpPr>
          <p:cNvPr id="18" name="TextBox 18"/>
          <p:cNvSpPr txBox="1"/>
          <p:nvPr/>
        </p:nvSpPr>
        <p:spPr>
          <a:xfrm>
            <a:off x="9798033" y="5525115"/>
            <a:ext cx="7461267" cy="996315"/>
          </a:xfrm>
          <a:prstGeom prst="rect">
            <a:avLst/>
          </a:prstGeom>
        </p:spPr>
        <p:txBody>
          <a:bodyPr lIns="0" tIns="0" rIns="0" bIns="0" rtlCol="0" anchor="t">
            <a:spAutoFit/>
          </a:bodyPr>
          <a:lstStyle/>
          <a:p>
            <a:pPr algn="l">
              <a:lnSpc>
                <a:spcPts val="9000"/>
              </a:lnSpc>
            </a:pPr>
            <a:r>
              <a:rPr lang="en-US" sz="3600" spc="33">
                <a:solidFill>
                  <a:srgbClr val="382B1B"/>
                </a:solidFill>
                <a:latin typeface="TT Rounds Condensed"/>
                <a:ea typeface="TT Rounds Condensed"/>
                <a:cs typeface="TT Rounds Condensed"/>
                <a:sym typeface="TT Rounds Condensed"/>
              </a:rPr>
              <a:t>Exercice : Test de connaissances</a:t>
            </a:r>
          </a:p>
        </p:txBody>
      </p:sp>
      <p:sp>
        <p:nvSpPr>
          <p:cNvPr id="19" name="Freeform 19"/>
          <p:cNvSpPr/>
          <p:nvPr/>
        </p:nvSpPr>
        <p:spPr>
          <a:xfrm>
            <a:off x="13990060" y="7249564"/>
            <a:ext cx="3920827" cy="826680"/>
          </a:xfrm>
          <a:custGeom>
            <a:avLst/>
            <a:gdLst/>
            <a:ahLst/>
            <a:cxnLst/>
            <a:rect l="l" t="t" r="r" b="b"/>
            <a:pathLst>
              <a:path w="3920827" h="826680">
                <a:moveTo>
                  <a:pt x="0" y="0"/>
                </a:moveTo>
                <a:lnTo>
                  <a:pt x="3920828" y="0"/>
                </a:lnTo>
                <a:lnTo>
                  <a:pt x="3920828" y="826680"/>
                </a:lnTo>
                <a:lnTo>
                  <a:pt x="0" y="826680"/>
                </a:lnTo>
                <a:lnTo>
                  <a:pt x="0" y="0"/>
                </a:lnTo>
                <a:close/>
              </a:path>
            </a:pathLst>
          </a:custGeom>
          <a:blipFill>
            <a:blip r:embed="rId3"/>
            <a:stretch>
              <a:fillRect/>
            </a:stretch>
          </a:blipFill>
        </p:spPr>
      </p:sp>
      <p:sp>
        <p:nvSpPr>
          <p:cNvPr id="20" name="Freeform 20" descr="A close-up of a text  Description automatically generated"/>
          <p:cNvSpPr/>
          <p:nvPr/>
        </p:nvSpPr>
        <p:spPr>
          <a:xfrm>
            <a:off x="10916380" y="8119106"/>
            <a:ext cx="7100655" cy="1251958"/>
          </a:xfrm>
          <a:custGeom>
            <a:avLst/>
            <a:gdLst/>
            <a:ahLst/>
            <a:cxnLst/>
            <a:rect l="l" t="t" r="r" b="b"/>
            <a:pathLst>
              <a:path w="7100655" h="1251958">
                <a:moveTo>
                  <a:pt x="0" y="0"/>
                </a:moveTo>
                <a:lnTo>
                  <a:pt x="7100656" y="0"/>
                </a:lnTo>
                <a:lnTo>
                  <a:pt x="7100656" y="1251958"/>
                </a:lnTo>
                <a:lnTo>
                  <a:pt x="0" y="1251958"/>
                </a:lnTo>
                <a:lnTo>
                  <a:pt x="0" y="0"/>
                </a:lnTo>
                <a:close/>
              </a:path>
            </a:pathLst>
          </a:custGeom>
          <a:blipFill>
            <a:blip r:embed="rId4"/>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409789" y="-416835"/>
            <a:ext cx="2552536" cy="2631862"/>
            <a:chOff x="0" y="0"/>
            <a:chExt cx="3403382" cy="3509150"/>
          </a:xfrm>
        </p:grpSpPr>
        <p:sp>
          <p:nvSpPr>
            <p:cNvPr id="8" name="Freeform 8"/>
            <p:cNvSpPr/>
            <p:nvPr/>
          </p:nvSpPr>
          <p:spPr>
            <a:xfrm>
              <a:off x="-151511" y="-57404"/>
              <a:ext cx="3784854" cy="3708146"/>
            </a:xfrm>
            <a:custGeom>
              <a:avLst/>
              <a:gdLst/>
              <a:ahLst/>
              <a:cxnLst/>
              <a:rect l="l" t="t" r="r" b="b"/>
              <a:pathLst>
                <a:path w="3784854" h="3708146">
                  <a:moveTo>
                    <a:pt x="2212340" y="139573"/>
                  </a:moveTo>
                  <a:cubicBezTo>
                    <a:pt x="1759458" y="4445"/>
                    <a:pt x="1286383" y="0"/>
                    <a:pt x="925957" y="405511"/>
                  </a:cubicBezTo>
                  <a:cubicBezTo>
                    <a:pt x="576707" y="797433"/>
                    <a:pt x="241046" y="1430528"/>
                    <a:pt x="168910" y="1953133"/>
                  </a:cubicBezTo>
                  <a:cubicBezTo>
                    <a:pt x="0" y="3171952"/>
                    <a:pt x="1085850" y="3708146"/>
                    <a:pt x="2183003" y="3534664"/>
                  </a:cubicBezTo>
                  <a:cubicBezTo>
                    <a:pt x="3253105" y="3365754"/>
                    <a:pt x="3784854" y="1962150"/>
                    <a:pt x="3460369" y="961898"/>
                  </a:cubicBezTo>
                  <a:cubicBezTo>
                    <a:pt x="3363468" y="660019"/>
                    <a:pt x="3081909" y="518033"/>
                    <a:pt x="2816098" y="387477"/>
                  </a:cubicBezTo>
                  <a:cubicBezTo>
                    <a:pt x="2624582" y="292862"/>
                    <a:pt x="2421890" y="202692"/>
                    <a:pt x="2212340" y="139700"/>
                  </a:cubicBezTo>
                  <a:close/>
                </a:path>
              </a:pathLst>
            </a:custGeom>
            <a:solidFill>
              <a:srgbClr val="E6C8C7"/>
            </a:solidFill>
          </p:spPr>
        </p:sp>
      </p:grpSp>
      <p:sp>
        <p:nvSpPr>
          <p:cNvPr id="9" name="TextBox 9"/>
          <p:cNvSpPr txBox="1"/>
          <p:nvPr/>
        </p:nvSpPr>
        <p:spPr>
          <a:xfrm>
            <a:off x="5216892" y="2996787"/>
            <a:ext cx="11514263" cy="850416"/>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 La voix »</a:t>
            </a:r>
          </a:p>
          <a:p>
            <a:pPr algn="l">
              <a:lnSpc>
                <a:spcPts val="6030"/>
              </a:lnSpc>
            </a:pPr>
            <a:endParaRPr lang="en-US" sz="6000" b="1" spc="56">
              <a:solidFill>
                <a:srgbClr val="E6C8C7"/>
              </a:solidFill>
              <a:latin typeface="TT Rounds Condensed Bold"/>
              <a:ea typeface="TT Rounds Condensed Bold"/>
              <a:cs typeface="TT Rounds Condensed Bold"/>
              <a:sym typeface="TT Rounds Condensed Bold"/>
            </a:endParaRPr>
          </a:p>
        </p:txBody>
      </p:sp>
      <p:sp>
        <p:nvSpPr>
          <p:cNvPr id="10" name="TextBox 10"/>
          <p:cNvSpPr txBox="1"/>
          <p:nvPr/>
        </p:nvSpPr>
        <p:spPr>
          <a:xfrm>
            <a:off x="5237064" y="4294758"/>
            <a:ext cx="11892696" cy="5060950"/>
          </a:xfrm>
          <a:prstGeom prst="rect">
            <a:avLst/>
          </a:prstGeom>
        </p:spPr>
        <p:txBody>
          <a:bodyPr lIns="0" tIns="0" rIns="0" bIns="0" rtlCol="0" anchor="t">
            <a:spAutoFit/>
          </a:bodyPr>
          <a:lstStyle/>
          <a:p>
            <a:pPr algn="l">
              <a:lnSpc>
                <a:spcPts val="4025"/>
              </a:lnSpc>
            </a:pPr>
            <a:r>
              <a:rPr lang="en-US" sz="3500" spc="32">
                <a:solidFill>
                  <a:srgbClr val="382B1B"/>
                </a:solidFill>
                <a:latin typeface="TT Rounds Condensed"/>
                <a:ea typeface="TT Rounds Condensed"/>
                <a:cs typeface="TT Rounds Condensed"/>
                <a:sym typeface="TT Rounds Condensed"/>
              </a:rPr>
              <a:t>Parlez à un volume clair et soignez votre prononciation, votre intonation et votre rythme. Variez votre intonation et parlez calmement. Concentrez-vous sur votre respiration lorsque vous parlez. Cela évite de donner une impression de précipitation.</a:t>
            </a:r>
          </a:p>
          <a:p>
            <a:pPr algn="l">
              <a:lnSpc>
                <a:spcPts val="4025"/>
              </a:lnSpc>
            </a:pPr>
            <a:r>
              <a:rPr lang="en-US" sz="3500" spc="32">
                <a:solidFill>
                  <a:srgbClr val="382B1B"/>
                </a:solidFill>
                <a:latin typeface="TT Rounds Condensed"/>
                <a:ea typeface="TT Rounds Condensed"/>
                <a:cs typeface="TT Rounds Condensed"/>
                <a:sym typeface="TT Rounds Condensed"/>
              </a:rPr>
              <a:t> </a:t>
            </a:r>
          </a:p>
          <a:p>
            <a:pPr algn="l">
              <a:lnSpc>
                <a:spcPts val="4025"/>
              </a:lnSpc>
            </a:pPr>
            <a:r>
              <a:rPr lang="en-US" sz="3500" spc="32">
                <a:solidFill>
                  <a:srgbClr val="382B1B"/>
                </a:solidFill>
                <a:latin typeface="TT Rounds Condensed"/>
                <a:ea typeface="TT Rounds Condensed"/>
                <a:cs typeface="TT Rounds Condensed"/>
                <a:sym typeface="TT Rounds Condensed"/>
              </a:rPr>
              <a:t>Évitez également les mots de remplissage, tels que « oui », « euh » et « donc », et ne soupirez surtout pas après une question. Utilisez des phrases courtes et simples, terminez vos phrases et respectez la structure de l'entretien d'embauche.</a:t>
            </a:r>
          </a:p>
          <a:p>
            <a:pPr algn="l">
              <a:lnSpc>
                <a:spcPts val="4025"/>
              </a:lnSpc>
            </a:pPr>
            <a:endParaRPr lang="en-US" sz="3500" spc="32">
              <a:solidFill>
                <a:srgbClr val="382B1B"/>
              </a:solidFill>
              <a:latin typeface="TT Rounds Condensed"/>
              <a:ea typeface="TT Rounds Condensed"/>
              <a:cs typeface="TT Rounds Condensed"/>
              <a:sym typeface="TT Rounds Condensed"/>
            </a:endParaRPr>
          </a:p>
        </p:txBody>
      </p:sp>
      <p:sp>
        <p:nvSpPr>
          <p:cNvPr id="11" name="AutoShape 11"/>
          <p:cNvSpPr/>
          <p:nvPr/>
        </p:nvSpPr>
        <p:spPr>
          <a:xfrm rot="5379524">
            <a:off x="1064859" y="6228303"/>
            <a:ext cx="7196346" cy="0"/>
          </a:xfrm>
          <a:prstGeom prst="line">
            <a:avLst/>
          </a:prstGeom>
          <a:ln w="19050" cap="rnd">
            <a:solidFill>
              <a:srgbClr val="E6C8C7"/>
            </a:solidFill>
            <a:prstDash val="solid"/>
            <a:headEnd type="none" w="sm" len="sm"/>
            <a:tailEnd type="none" w="sm" len="sm"/>
          </a:ln>
        </p:spPr>
      </p:sp>
      <p:sp>
        <p:nvSpPr>
          <p:cNvPr id="12" name="TextBox 12"/>
          <p:cNvSpPr txBox="1"/>
          <p:nvPr/>
        </p:nvSpPr>
        <p:spPr>
          <a:xfrm>
            <a:off x="3911681" y="729746"/>
            <a:ext cx="1548753"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13" name="Freeform 13" descr="Voice outline"/>
          <p:cNvSpPr/>
          <p:nvPr/>
        </p:nvSpPr>
        <p:spPr>
          <a:xfrm>
            <a:off x="907677" y="6336927"/>
            <a:ext cx="2768973" cy="2768973"/>
          </a:xfrm>
          <a:custGeom>
            <a:avLst/>
            <a:gdLst/>
            <a:ahLst/>
            <a:cxnLst/>
            <a:rect l="l" t="t" r="r" b="b"/>
            <a:pathLst>
              <a:path w="2768973" h="2768973">
                <a:moveTo>
                  <a:pt x="0" y="0"/>
                </a:moveTo>
                <a:lnTo>
                  <a:pt x="2768973" y="0"/>
                </a:lnTo>
                <a:lnTo>
                  <a:pt x="2768973" y="2768973"/>
                </a:lnTo>
                <a:lnTo>
                  <a:pt x="0" y="27689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5379524">
            <a:off x="1064859" y="6228303"/>
            <a:ext cx="7196346" cy="0"/>
          </a:xfrm>
          <a:prstGeom prst="line">
            <a:avLst/>
          </a:prstGeom>
          <a:ln w="19050" cap="rnd">
            <a:solidFill>
              <a:srgbClr val="84BFA4"/>
            </a:solidFill>
            <a:prstDash val="solid"/>
            <a:headEnd type="none" w="sm" len="sm"/>
            <a:tailEnd type="none" w="sm" len="sm"/>
          </a:ln>
        </p:spPr>
      </p:sp>
      <p:grpSp>
        <p:nvGrpSpPr>
          <p:cNvPr id="8" name="Group 8"/>
          <p:cNvGrpSpPr/>
          <p:nvPr/>
        </p:nvGrpSpPr>
        <p:grpSpPr>
          <a:xfrm rot="4967076">
            <a:off x="3409789" y="-416835"/>
            <a:ext cx="2552536" cy="2631862"/>
            <a:chOff x="0" y="0"/>
            <a:chExt cx="3403382" cy="3509150"/>
          </a:xfrm>
        </p:grpSpPr>
        <p:sp>
          <p:nvSpPr>
            <p:cNvPr id="9" name="Freeform 9"/>
            <p:cNvSpPr/>
            <p:nvPr/>
          </p:nvSpPr>
          <p:spPr>
            <a:xfrm>
              <a:off x="-151511" y="-57404"/>
              <a:ext cx="3784854" cy="3708146"/>
            </a:xfrm>
            <a:custGeom>
              <a:avLst/>
              <a:gdLst/>
              <a:ahLst/>
              <a:cxnLst/>
              <a:rect l="l" t="t" r="r" b="b"/>
              <a:pathLst>
                <a:path w="3784854" h="3708146">
                  <a:moveTo>
                    <a:pt x="2212340" y="139573"/>
                  </a:moveTo>
                  <a:cubicBezTo>
                    <a:pt x="1759458" y="4445"/>
                    <a:pt x="1286383" y="0"/>
                    <a:pt x="925957" y="405511"/>
                  </a:cubicBezTo>
                  <a:cubicBezTo>
                    <a:pt x="576707" y="797433"/>
                    <a:pt x="241046" y="1430528"/>
                    <a:pt x="168910" y="1953133"/>
                  </a:cubicBezTo>
                  <a:cubicBezTo>
                    <a:pt x="0" y="3171952"/>
                    <a:pt x="1085850" y="3708146"/>
                    <a:pt x="2183003" y="3534664"/>
                  </a:cubicBezTo>
                  <a:cubicBezTo>
                    <a:pt x="3253105" y="3365754"/>
                    <a:pt x="3784854" y="1962150"/>
                    <a:pt x="3460369" y="961898"/>
                  </a:cubicBezTo>
                  <a:cubicBezTo>
                    <a:pt x="3363468" y="660019"/>
                    <a:pt x="3081909" y="518033"/>
                    <a:pt x="2816098" y="387477"/>
                  </a:cubicBezTo>
                  <a:cubicBezTo>
                    <a:pt x="2624582" y="292862"/>
                    <a:pt x="2421890" y="202692"/>
                    <a:pt x="2212340" y="139700"/>
                  </a:cubicBezTo>
                  <a:close/>
                </a:path>
              </a:pathLst>
            </a:custGeom>
            <a:solidFill>
              <a:srgbClr val="84BFA4"/>
            </a:solidFill>
          </p:spPr>
        </p:sp>
      </p:grpSp>
      <p:sp>
        <p:nvSpPr>
          <p:cNvPr id="10" name="TextBox 10"/>
          <p:cNvSpPr txBox="1"/>
          <p:nvPr/>
        </p:nvSpPr>
        <p:spPr>
          <a:xfrm>
            <a:off x="5216892" y="2996787"/>
            <a:ext cx="11514263" cy="850416"/>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Il faut toujours regarder le bon côté des choses</a:t>
            </a: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p:txBody>
      </p:sp>
      <p:sp>
        <p:nvSpPr>
          <p:cNvPr id="11" name="TextBox 11"/>
          <p:cNvSpPr txBox="1"/>
          <p:nvPr/>
        </p:nvSpPr>
        <p:spPr>
          <a:xfrm>
            <a:off x="3911681" y="729746"/>
            <a:ext cx="1548753"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2" name="TextBox 12"/>
          <p:cNvSpPr txBox="1"/>
          <p:nvPr/>
        </p:nvSpPr>
        <p:spPr>
          <a:xfrm>
            <a:off x="5223117" y="4793266"/>
            <a:ext cx="11957690" cy="2893968"/>
          </a:xfrm>
          <a:prstGeom prst="rect">
            <a:avLst/>
          </a:prstGeom>
        </p:spPr>
        <p:txBody>
          <a:bodyPr lIns="0" tIns="0" rIns="0" bIns="0" rtlCol="0" anchor="t">
            <a:spAutoFit/>
          </a:bodyPr>
          <a:lstStyle/>
          <a:p>
            <a:pPr algn="l">
              <a:lnSpc>
                <a:spcPts val="4140"/>
              </a:lnSpc>
            </a:pPr>
            <a:r>
              <a:rPr lang="en-US" sz="3600" spc="33">
                <a:solidFill>
                  <a:srgbClr val="382B1B"/>
                </a:solidFill>
                <a:latin typeface="TT Rounds Condensed"/>
                <a:ea typeface="TT Rounds Condensed"/>
                <a:cs typeface="TT Rounds Condensed"/>
                <a:sym typeface="TT Rounds Condensed"/>
              </a:rPr>
              <a:t>Essayez d'être positif lorsque vous racontez votre histoire. Ne racontez pas seulement ce qui n'a pas fonctionné dans vos expériences précédentes, mais discutez également de la manière dont vous avez résolu les problèmes et des leçons que vous en avez tirées. Revenons à la technique STAR. Soyez toujours honnête dans vos réponses et mettez toujours l'accent sur le positif !</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3" name="Freeform 13" descr="Dim (Medium Sun) outline"/>
          <p:cNvSpPr/>
          <p:nvPr/>
        </p:nvSpPr>
        <p:spPr>
          <a:xfrm>
            <a:off x="783292" y="6020919"/>
            <a:ext cx="3332631" cy="3332631"/>
          </a:xfrm>
          <a:custGeom>
            <a:avLst/>
            <a:gdLst/>
            <a:ahLst/>
            <a:cxnLst/>
            <a:rect l="l" t="t" r="r" b="b"/>
            <a:pathLst>
              <a:path w="3332631" h="3332631">
                <a:moveTo>
                  <a:pt x="0" y="0"/>
                </a:moveTo>
                <a:lnTo>
                  <a:pt x="3332632" y="0"/>
                </a:lnTo>
                <a:lnTo>
                  <a:pt x="3332632" y="3332631"/>
                </a:lnTo>
                <a:lnTo>
                  <a:pt x="0" y="33326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5379524">
            <a:off x="1064859" y="6228303"/>
            <a:ext cx="7196346" cy="0"/>
          </a:xfrm>
          <a:prstGeom prst="line">
            <a:avLst/>
          </a:prstGeom>
          <a:ln w="19050" cap="rnd">
            <a:solidFill>
              <a:srgbClr val="B6D1E1"/>
            </a:solidFill>
            <a:prstDash val="solid"/>
            <a:headEnd type="none" w="sm" len="sm"/>
            <a:tailEnd type="none" w="sm" len="sm"/>
          </a:ln>
        </p:spPr>
      </p:sp>
      <p:grpSp>
        <p:nvGrpSpPr>
          <p:cNvPr id="8" name="Group 8"/>
          <p:cNvGrpSpPr/>
          <p:nvPr/>
        </p:nvGrpSpPr>
        <p:grpSpPr>
          <a:xfrm rot="4967076">
            <a:off x="3409789" y="-416835"/>
            <a:ext cx="2552536" cy="2631862"/>
            <a:chOff x="0" y="0"/>
            <a:chExt cx="3403382" cy="3509150"/>
          </a:xfrm>
        </p:grpSpPr>
        <p:sp>
          <p:nvSpPr>
            <p:cNvPr id="9" name="Freeform 9"/>
            <p:cNvSpPr/>
            <p:nvPr/>
          </p:nvSpPr>
          <p:spPr>
            <a:xfrm>
              <a:off x="-151511" y="-57404"/>
              <a:ext cx="3784854" cy="3708146"/>
            </a:xfrm>
            <a:custGeom>
              <a:avLst/>
              <a:gdLst/>
              <a:ahLst/>
              <a:cxnLst/>
              <a:rect l="l" t="t" r="r" b="b"/>
              <a:pathLst>
                <a:path w="3784854" h="3708146">
                  <a:moveTo>
                    <a:pt x="2212340" y="139573"/>
                  </a:moveTo>
                  <a:cubicBezTo>
                    <a:pt x="1759458" y="4445"/>
                    <a:pt x="1286383" y="0"/>
                    <a:pt x="925957" y="405511"/>
                  </a:cubicBezTo>
                  <a:cubicBezTo>
                    <a:pt x="576707" y="797433"/>
                    <a:pt x="241046" y="1430528"/>
                    <a:pt x="168910" y="1953133"/>
                  </a:cubicBezTo>
                  <a:cubicBezTo>
                    <a:pt x="0" y="3171952"/>
                    <a:pt x="1085850" y="3708146"/>
                    <a:pt x="2183003" y="3534664"/>
                  </a:cubicBezTo>
                  <a:cubicBezTo>
                    <a:pt x="3253105" y="3365754"/>
                    <a:pt x="3784854" y="1962150"/>
                    <a:pt x="3460369" y="961898"/>
                  </a:cubicBezTo>
                  <a:cubicBezTo>
                    <a:pt x="3363468" y="660019"/>
                    <a:pt x="3081909" y="518033"/>
                    <a:pt x="2816098" y="387477"/>
                  </a:cubicBezTo>
                  <a:cubicBezTo>
                    <a:pt x="2624582" y="292862"/>
                    <a:pt x="2421890" y="202692"/>
                    <a:pt x="2212340" y="139700"/>
                  </a:cubicBezTo>
                  <a:close/>
                </a:path>
              </a:pathLst>
            </a:custGeom>
            <a:solidFill>
              <a:srgbClr val="B6D1E1"/>
            </a:solidFill>
          </p:spPr>
        </p:sp>
      </p:grpSp>
      <p:sp>
        <p:nvSpPr>
          <p:cNvPr id="10" name="TextBox 10"/>
          <p:cNvSpPr txBox="1"/>
          <p:nvPr/>
        </p:nvSpPr>
        <p:spPr>
          <a:xfrm>
            <a:off x="5216892" y="2853912"/>
            <a:ext cx="11514263" cy="993291"/>
          </a:xfrm>
          <a:prstGeom prst="rect">
            <a:avLst/>
          </a:prstGeom>
        </p:spPr>
        <p:txBody>
          <a:bodyPr lIns="0" tIns="0" rIns="0" bIns="0" rtlCol="0" anchor="t">
            <a:spAutoFit/>
          </a:bodyPr>
          <a:lstStyle/>
          <a:p>
            <a:pPr algn="l">
              <a:lnSpc>
                <a:spcPts val="6030"/>
              </a:lnSpc>
            </a:pPr>
            <a:r>
              <a:rPr lang="en-US" sz="4650" b="1" spc="43">
                <a:solidFill>
                  <a:srgbClr val="B6D1E1"/>
                </a:solidFill>
                <a:latin typeface="TT Rounds Condensed Bold"/>
                <a:ea typeface="TT Rounds Condensed Bold"/>
                <a:cs typeface="TT Rounds Condensed Bold"/>
                <a:sym typeface="TT Rounds Condensed Bold"/>
              </a:rPr>
              <a:t>Attention ! Vous en savez plus que votre recruteur</a:t>
            </a:r>
          </a:p>
          <a:p>
            <a:pPr algn="l">
              <a:lnSpc>
                <a:spcPts val="6030"/>
              </a:lnSpc>
            </a:pPr>
            <a:endParaRPr lang="en-US" sz="4650" b="1" spc="43">
              <a:solidFill>
                <a:srgbClr val="B6D1E1"/>
              </a:solidFill>
              <a:latin typeface="TT Rounds Condensed Bold"/>
              <a:ea typeface="TT Rounds Condensed Bold"/>
              <a:cs typeface="TT Rounds Condensed Bold"/>
              <a:sym typeface="TT Rounds Condensed Bold"/>
            </a:endParaRPr>
          </a:p>
        </p:txBody>
      </p:sp>
      <p:sp>
        <p:nvSpPr>
          <p:cNvPr id="11" name="TextBox 11"/>
          <p:cNvSpPr txBox="1"/>
          <p:nvPr/>
        </p:nvSpPr>
        <p:spPr>
          <a:xfrm>
            <a:off x="3911681" y="729746"/>
            <a:ext cx="1548753"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12" name="TextBox 12"/>
          <p:cNvSpPr txBox="1"/>
          <p:nvPr/>
        </p:nvSpPr>
        <p:spPr>
          <a:xfrm>
            <a:off x="5216892" y="4511785"/>
            <a:ext cx="11957690" cy="2893968"/>
          </a:xfrm>
          <a:prstGeom prst="rect">
            <a:avLst/>
          </a:prstGeom>
        </p:spPr>
        <p:txBody>
          <a:bodyPr lIns="0" tIns="0" rIns="0" bIns="0" rtlCol="0" anchor="t">
            <a:spAutoFit/>
          </a:bodyPr>
          <a:lstStyle/>
          <a:p>
            <a:pPr algn="l">
              <a:lnSpc>
                <a:spcPts val="4140"/>
              </a:lnSpc>
            </a:pPr>
            <a:r>
              <a:rPr lang="en-US" sz="3600" spc="33">
                <a:solidFill>
                  <a:srgbClr val="382B1B"/>
                </a:solidFill>
                <a:latin typeface="TT Rounds Condensed"/>
                <a:ea typeface="TT Rounds Condensed"/>
                <a:cs typeface="TT Rounds Condensed"/>
                <a:sym typeface="TT Rounds Condensed"/>
              </a:rPr>
              <a:t>N'oubliez pas que le recruteur n'a peut-être pas le même parcours que vous. Il ou elle n'a peut-être pas les mêmes connaissances et la même expérience.</a:t>
            </a:r>
          </a:p>
          <a:p>
            <a:pPr algn="l">
              <a:lnSpc>
                <a:spcPts val="4140"/>
              </a:lnSpc>
            </a:pPr>
            <a:r>
              <a:rPr lang="en-US" sz="3600" spc="33">
                <a:solidFill>
                  <a:srgbClr val="382B1B"/>
                </a:solidFill>
                <a:latin typeface="TT Rounds Condensed"/>
                <a:ea typeface="TT Rounds Condensed"/>
                <a:cs typeface="TT Rounds Condensed"/>
                <a:sym typeface="TT Rounds Condensed"/>
              </a:rPr>
              <a:t> </a:t>
            </a:r>
          </a:p>
          <a:p>
            <a:pPr algn="l">
              <a:lnSpc>
                <a:spcPts val="4140"/>
              </a:lnSpc>
            </a:pPr>
            <a:r>
              <a:rPr lang="en-US" sz="3600" spc="33">
                <a:solidFill>
                  <a:srgbClr val="382B1B"/>
                </a:solidFill>
                <a:latin typeface="TT Rounds Condensed"/>
                <a:ea typeface="TT Rounds Condensed"/>
                <a:cs typeface="TT Rounds Condensed"/>
                <a:sym typeface="TT Rounds Condensed"/>
              </a:rPr>
              <a:t>Donnez des réponses complètes mais évitez les petits détails techniques. Faites la distinction entre les questions principales et secondaires. Si quelque chose n'est pas clair, le recruteur posera des questions supplémentaires.</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3" name="Freeform 13" descr="Lightbulb and gear outline"/>
          <p:cNvSpPr/>
          <p:nvPr/>
        </p:nvSpPr>
        <p:spPr>
          <a:xfrm>
            <a:off x="964824" y="6146425"/>
            <a:ext cx="2673726" cy="2673726"/>
          </a:xfrm>
          <a:custGeom>
            <a:avLst/>
            <a:gdLst/>
            <a:ahLst/>
            <a:cxnLst/>
            <a:rect l="l" t="t" r="r" b="b"/>
            <a:pathLst>
              <a:path w="2673726" h="2673726">
                <a:moveTo>
                  <a:pt x="0" y="0"/>
                </a:moveTo>
                <a:lnTo>
                  <a:pt x="2673726" y="0"/>
                </a:lnTo>
                <a:lnTo>
                  <a:pt x="2673726" y="2673727"/>
                </a:lnTo>
                <a:lnTo>
                  <a:pt x="0" y="26737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rot="4967076">
            <a:off x="3409789" y="-416835"/>
            <a:ext cx="2552536" cy="2631862"/>
            <a:chOff x="0" y="0"/>
            <a:chExt cx="3403382" cy="3509150"/>
          </a:xfrm>
        </p:grpSpPr>
        <p:sp>
          <p:nvSpPr>
            <p:cNvPr id="8" name="Freeform 8"/>
            <p:cNvSpPr/>
            <p:nvPr/>
          </p:nvSpPr>
          <p:spPr>
            <a:xfrm>
              <a:off x="-151511" y="-57404"/>
              <a:ext cx="3784854" cy="3708146"/>
            </a:xfrm>
            <a:custGeom>
              <a:avLst/>
              <a:gdLst/>
              <a:ahLst/>
              <a:cxnLst/>
              <a:rect l="l" t="t" r="r" b="b"/>
              <a:pathLst>
                <a:path w="3784854" h="3708146">
                  <a:moveTo>
                    <a:pt x="2212340" y="139573"/>
                  </a:moveTo>
                  <a:cubicBezTo>
                    <a:pt x="1759458" y="4445"/>
                    <a:pt x="1286383" y="0"/>
                    <a:pt x="925957" y="405511"/>
                  </a:cubicBezTo>
                  <a:cubicBezTo>
                    <a:pt x="576707" y="797433"/>
                    <a:pt x="241046" y="1430528"/>
                    <a:pt x="168910" y="1953133"/>
                  </a:cubicBezTo>
                  <a:cubicBezTo>
                    <a:pt x="0" y="3171952"/>
                    <a:pt x="1085850" y="3708146"/>
                    <a:pt x="2183003" y="3534664"/>
                  </a:cubicBezTo>
                  <a:cubicBezTo>
                    <a:pt x="3253105" y="3365754"/>
                    <a:pt x="3784854" y="1962150"/>
                    <a:pt x="3460369" y="961898"/>
                  </a:cubicBezTo>
                  <a:cubicBezTo>
                    <a:pt x="3363468" y="660019"/>
                    <a:pt x="3081909" y="518033"/>
                    <a:pt x="2816098" y="387477"/>
                  </a:cubicBezTo>
                  <a:cubicBezTo>
                    <a:pt x="2624582" y="292862"/>
                    <a:pt x="2421890" y="202692"/>
                    <a:pt x="2212340" y="139700"/>
                  </a:cubicBezTo>
                  <a:close/>
                </a:path>
              </a:pathLst>
            </a:custGeom>
            <a:solidFill>
              <a:srgbClr val="E6C8C7"/>
            </a:solidFill>
          </p:spPr>
        </p:sp>
      </p:grpSp>
      <p:sp>
        <p:nvSpPr>
          <p:cNvPr id="9" name="TextBox 9"/>
          <p:cNvSpPr txBox="1"/>
          <p:nvPr/>
        </p:nvSpPr>
        <p:spPr>
          <a:xfrm>
            <a:off x="5141363" y="2688955"/>
            <a:ext cx="11514263" cy="850416"/>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Avez-vous des questions à nous poser ?</a:t>
            </a:r>
          </a:p>
          <a:p>
            <a:pPr algn="l">
              <a:lnSpc>
                <a:spcPts val="6030"/>
              </a:lnSpc>
            </a:pPr>
            <a:endParaRPr lang="en-US" sz="6000" b="1" spc="56">
              <a:solidFill>
                <a:srgbClr val="E6C8C7"/>
              </a:solidFill>
              <a:latin typeface="TT Rounds Condensed Bold"/>
              <a:ea typeface="TT Rounds Condensed Bold"/>
              <a:cs typeface="TT Rounds Condensed Bold"/>
              <a:sym typeface="TT Rounds Condensed Bold"/>
            </a:endParaRPr>
          </a:p>
        </p:txBody>
      </p:sp>
      <p:sp>
        <p:nvSpPr>
          <p:cNvPr id="10" name="TextBox 10"/>
          <p:cNvSpPr txBox="1"/>
          <p:nvPr/>
        </p:nvSpPr>
        <p:spPr>
          <a:xfrm>
            <a:off x="5252170" y="4518858"/>
            <a:ext cx="11892696" cy="5565775"/>
          </a:xfrm>
          <a:prstGeom prst="rect">
            <a:avLst/>
          </a:prstGeom>
        </p:spPr>
        <p:txBody>
          <a:bodyPr lIns="0" tIns="0" rIns="0" bIns="0" rtlCol="0" anchor="t">
            <a:spAutoFit/>
          </a:bodyPr>
          <a:lstStyle/>
          <a:p>
            <a:pPr algn="l">
              <a:lnSpc>
                <a:spcPts val="4025"/>
              </a:lnSpc>
            </a:pPr>
            <a:r>
              <a:rPr lang="en-US" sz="3500" spc="32">
                <a:solidFill>
                  <a:srgbClr val="382B1B"/>
                </a:solidFill>
                <a:latin typeface="TT Rounds Condensed"/>
                <a:ea typeface="TT Rounds Condensed"/>
                <a:cs typeface="TT Rounds Condensed"/>
                <a:sym typeface="TT Rounds Condensed"/>
              </a:rPr>
              <a:t>Bien sûr, vous avez des questions ! Préparez quelques questions intéressantes sur l'entreprise et votre poste spécifique avant l'entretien d'embauche. Cela soulignera votre intérêt pour l'entreprise et votre poste.</a:t>
            </a:r>
          </a:p>
          <a:p>
            <a:pPr algn="l">
              <a:lnSpc>
                <a:spcPts val="4025"/>
              </a:lnSpc>
            </a:pPr>
            <a:r>
              <a:rPr lang="en-US" sz="3500" spc="32">
                <a:solidFill>
                  <a:srgbClr val="382B1B"/>
                </a:solidFill>
                <a:latin typeface="TT Rounds Condensed"/>
                <a:ea typeface="TT Rounds Condensed"/>
                <a:cs typeface="TT Rounds Condensed"/>
                <a:sym typeface="TT Rounds Condensed"/>
              </a:rPr>
              <a:t> </a:t>
            </a:r>
          </a:p>
          <a:p>
            <a:pPr algn="l">
              <a:lnSpc>
                <a:spcPts val="4025"/>
              </a:lnSpc>
            </a:pPr>
            <a:r>
              <a:rPr lang="en-US" sz="3500" spc="32">
                <a:solidFill>
                  <a:srgbClr val="382B1B"/>
                </a:solidFill>
                <a:latin typeface="TT Rounds Condensed"/>
                <a:ea typeface="TT Rounds Condensed"/>
                <a:cs typeface="TT Rounds Condensed"/>
                <a:sym typeface="TT Rounds Condensed"/>
              </a:rPr>
              <a:t>Essayez d'éviter les questions ouvertes et celles dont vous pourriez trouver la réponse sur le site Web ou ailleurs. Fournissez également des exemples de réponses. De cette façon , vous pourrez faciliter la tâche au recruteur et mettre en avant votre vision.</a:t>
            </a:r>
          </a:p>
          <a:p>
            <a:pPr algn="l">
              <a:lnSpc>
                <a:spcPts val="4025"/>
              </a:lnSpc>
            </a:pPr>
            <a:endParaRPr lang="en-US" sz="3500" spc="32">
              <a:solidFill>
                <a:srgbClr val="382B1B"/>
              </a:solidFill>
              <a:latin typeface="TT Rounds Condensed"/>
              <a:ea typeface="TT Rounds Condensed"/>
              <a:cs typeface="TT Rounds Condensed"/>
              <a:sym typeface="TT Rounds Condensed"/>
            </a:endParaRPr>
          </a:p>
        </p:txBody>
      </p:sp>
      <p:sp>
        <p:nvSpPr>
          <p:cNvPr id="11" name="AutoShape 11"/>
          <p:cNvSpPr/>
          <p:nvPr/>
        </p:nvSpPr>
        <p:spPr>
          <a:xfrm rot="5379524">
            <a:off x="1064859" y="6228303"/>
            <a:ext cx="7196346" cy="0"/>
          </a:xfrm>
          <a:prstGeom prst="line">
            <a:avLst/>
          </a:prstGeom>
          <a:ln w="19050" cap="rnd">
            <a:solidFill>
              <a:srgbClr val="E6C8C7"/>
            </a:solidFill>
            <a:prstDash val="solid"/>
            <a:headEnd type="none" w="sm" len="sm"/>
            <a:tailEnd type="none" w="sm" len="sm"/>
          </a:ln>
        </p:spPr>
      </p:sp>
      <p:sp>
        <p:nvSpPr>
          <p:cNvPr id="12" name="TextBox 12"/>
          <p:cNvSpPr txBox="1"/>
          <p:nvPr/>
        </p:nvSpPr>
        <p:spPr>
          <a:xfrm>
            <a:off x="3911681" y="729746"/>
            <a:ext cx="1548753"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3" name="Freeform 13" descr="Questions outline"/>
          <p:cNvSpPr/>
          <p:nvPr/>
        </p:nvSpPr>
        <p:spPr>
          <a:xfrm>
            <a:off x="571500" y="6174440"/>
            <a:ext cx="3058084" cy="3058084"/>
          </a:xfrm>
          <a:custGeom>
            <a:avLst/>
            <a:gdLst/>
            <a:ahLst/>
            <a:cxnLst/>
            <a:rect l="l" t="t" r="r" b="b"/>
            <a:pathLst>
              <a:path w="3058084" h="3058084">
                <a:moveTo>
                  <a:pt x="0" y="0"/>
                </a:moveTo>
                <a:lnTo>
                  <a:pt x="3058084" y="0"/>
                </a:lnTo>
                <a:lnTo>
                  <a:pt x="3058084" y="3058084"/>
                </a:lnTo>
                <a:lnTo>
                  <a:pt x="0" y="30580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5379524">
            <a:off x="1064859" y="6228303"/>
            <a:ext cx="7196346" cy="0"/>
          </a:xfrm>
          <a:prstGeom prst="line">
            <a:avLst/>
          </a:prstGeom>
          <a:ln w="19050" cap="rnd">
            <a:solidFill>
              <a:srgbClr val="84BFA4"/>
            </a:solidFill>
            <a:prstDash val="solid"/>
            <a:headEnd type="none" w="sm" len="sm"/>
            <a:tailEnd type="none" w="sm" len="sm"/>
          </a:ln>
        </p:spPr>
      </p:sp>
      <p:grpSp>
        <p:nvGrpSpPr>
          <p:cNvPr id="8" name="Group 8"/>
          <p:cNvGrpSpPr/>
          <p:nvPr/>
        </p:nvGrpSpPr>
        <p:grpSpPr>
          <a:xfrm rot="4967076">
            <a:off x="3409789" y="-416835"/>
            <a:ext cx="2552536" cy="2631862"/>
            <a:chOff x="0" y="0"/>
            <a:chExt cx="3403382" cy="3509150"/>
          </a:xfrm>
        </p:grpSpPr>
        <p:sp>
          <p:nvSpPr>
            <p:cNvPr id="9" name="Freeform 9"/>
            <p:cNvSpPr/>
            <p:nvPr/>
          </p:nvSpPr>
          <p:spPr>
            <a:xfrm>
              <a:off x="-151511" y="-57404"/>
              <a:ext cx="3784854" cy="3708146"/>
            </a:xfrm>
            <a:custGeom>
              <a:avLst/>
              <a:gdLst/>
              <a:ahLst/>
              <a:cxnLst/>
              <a:rect l="l" t="t" r="r" b="b"/>
              <a:pathLst>
                <a:path w="3784854" h="3708146">
                  <a:moveTo>
                    <a:pt x="2212340" y="139573"/>
                  </a:moveTo>
                  <a:cubicBezTo>
                    <a:pt x="1759458" y="4445"/>
                    <a:pt x="1286383" y="0"/>
                    <a:pt x="925957" y="405511"/>
                  </a:cubicBezTo>
                  <a:cubicBezTo>
                    <a:pt x="576707" y="797433"/>
                    <a:pt x="241046" y="1430528"/>
                    <a:pt x="168910" y="1953133"/>
                  </a:cubicBezTo>
                  <a:cubicBezTo>
                    <a:pt x="0" y="3171952"/>
                    <a:pt x="1085850" y="3708146"/>
                    <a:pt x="2183003" y="3534664"/>
                  </a:cubicBezTo>
                  <a:cubicBezTo>
                    <a:pt x="3253105" y="3365754"/>
                    <a:pt x="3784854" y="1962150"/>
                    <a:pt x="3460369" y="961898"/>
                  </a:cubicBezTo>
                  <a:cubicBezTo>
                    <a:pt x="3363468" y="660019"/>
                    <a:pt x="3081909" y="518033"/>
                    <a:pt x="2816098" y="387477"/>
                  </a:cubicBezTo>
                  <a:cubicBezTo>
                    <a:pt x="2624582" y="292862"/>
                    <a:pt x="2421890" y="202692"/>
                    <a:pt x="2212340" y="139700"/>
                  </a:cubicBezTo>
                  <a:close/>
                </a:path>
              </a:pathLst>
            </a:custGeom>
            <a:solidFill>
              <a:srgbClr val="84BFA4"/>
            </a:solidFill>
          </p:spPr>
        </p:sp>
      </p:grpSp>
      <p:sp>
        <p:nvSpPr>
          <p:cNvPr id="10" name="TextBox 10"/>
          <p:cNvSpPr txBox="1"/>
          <p:nvPr/>
        </p:nvSpPr>
        <p:spPr>
          <a:xfrm>
            <a:off x="5216892" y="2996787"/>
            <a:ext cx="11514263" cy="850416"/>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Merci!</a:t>
            </a: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p:txBody>
      </p:sp>
      <p:sp>
        <p:nvSpPr>
          <p:cNvPr id="11" name="TextBox 11"/>
          <p:cNvSpPr txBox="1"/>
          <p:nvPr/>
        </p:nvSpPr>
        <p:spPr>
          <a:xfrm>
            <a:off x="3911681" y="729746"/>
            <a:ext cx="1548753"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2" name="TextBox 12"/>
          <p:cNvSpPr txBox="1"/>
          <p:nvPr/>
        </p:nvSpPr>
        <p:spPr>
          <a:xfrm>
            <a:off x="5237062" y="4304283"/>
            <a:ext cx="11957690" cy="2893968"/>
          </a:xfrm>
          <a:prstGeom prst="rect">
            <a:avLst/>
          </a:prstGeom>
        </p:spPr>
        <p:txBody>
          <a:bodyPr lIns="0" tIns="0" rIns="0" bIns="0" rtlCol="0" anchor="t">
            <a:spAutoFit/>
          </a:bodyPr>
          <a:lstStyle/>
          <a:p>
            <a:pPr algn="l">
              <a:lnSpc>
                <a:spcPts val="4140"/>
              </a:lnSpc>
            </a:pPr>
            <a:r>
              <a:rPr lang="en-US" sz="3600" spc="33">
                <a:solidFill>
                  <a:srgbClr val="382B1B"/>
                </a:solidFill>
                <a:latin typeface="TT Rounds Condensed"/>
                <a:ea typeface="TT Rounds Condensed"/>
                <a:cs typeface="TT Rounds Condensed"/>
                <a:sym typeface="TT Rounds Condensed"/>
              </a:rPr>
              <a:t>Remerciez le recruteur pour son invitation et son temps et quittez la salle de façon décente. Sachez que vous pouvez toujours être surveillé, alors gardez votre danse de joie ou vos frustrations pour plus tard.</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p:txBody>
      </p:sp>
      <p:sp>
        <p:nvSpPr>
          <p:cNvPr id="13" name="Freeform 13" descr="Handshake outline"/>
          <p:cNvSpPr/>
          <p:nvPr/>
        </p:nvSpPr>
        <p:spPr>
          <a:xfrm>
            <a:off x="1125070" y="6348130"/>
            <a:ext cx="2780180" cy="2780180"/>
          </a:xfrm>
          <a:custGeom>
            <a:avLst/>
            <a:gdLst/>
            <a:ahLst/>
            <a:cxnLst/>
            <a:rect l="l" t="t" r="r" b="b"/>
            <a:pathLst>
              <a:path w="2780180" h="2780180">
                <a:moveTo>
                  <a:pt x="0" y="0"/>
                </a:moveTo>
                <a:lnTo>
                  <a:pt x="2780180" y="0"/>
                </a:lnTo>
                <a:lnTo>
                  <a:pt x="2780180" y="2780180"/>
                </a:lnTo>
                <a:lnTo>
                  <a:pt x="0" y="27801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12303" y="1541526"/>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04</a:t>
            </a:r>
          </a:p>
        </p:txBody>
      </p:sp>
      <p:sp>
        <p:nvSpPr>
          <p:cNvPr id="12" name="TextBox 12"/>
          <p:cNvSpPr txBox="1"/>
          <p:nvPr/>
        </p:nvSpPr>
        <p:spPr>
          <a:xfrm>
            <a:off x="472517" y="3318979"/>
            <a:ext cx="13460931" cy="3543300"/>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Exemple de Questions en Entretien</a:t>
            </a:r>
          </a:p>
          <a:p>
            <a:pPr algn="ctr">
              <a:lnSpc>
                <a:spcPts val="915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7513128" y="1314423"/>
            <a:ext cx="10226231" cy="7841005"/>
          </a:xfrm>
          <a:prstGeom prst="rect">
            <a:avLst/>
          </a:prstGeom>
        </p:spPr>
        <p:txBody>
          <a:bodyPr lIns="0" tIns="0" rIns="0" bIns="0" rtlCol="0" anchor="t">
            <a:spAutoFit/>
          </a:bodyPr>
          <a:lstStyle/>
          <a:p>
            <a:pPr algn="l">
              <a:lnSpc>
                <a:spcPts val="4320"/>
              </a:lnSpc>
            </a:pPr>
            <a:r>
              <a:rPr lang="en-US" sz="3600" spc="33">
                <a:solidFill>
                  <a:srgbClr val="382B1B"/>
                </a:solidFill>
                <a:latin typeface="TT Rounds Condensed"/>
                <a:ea typeface="TT Rounds Condensed"/>
                <a:cs typeface="TT Rounds Condensed"/>
                <a:sym typeface="TT Rounds Condensed"/>
              </a:rPr>
              <a:t>Bien qu'il n'existe pas de format prédéfini pour chaque entretien d'embauche, certaines questions seront certainement posées. Voici une liste des questions les plus courantes et un guide sur le type de réponses que votre interlocuteur souhaite entendre :</a:t>
            </a:r>
          </a:p>
          <a:p>
            <a:pPr algn="l">
              <a:lnSpc>
                <a:spcPts val="432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Au propos de vous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À propos de vos compétences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L'employeur / l'emploi</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Votre historique de travail</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Travail d'équipe</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Votre personnalité et vos intérêts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Questions insolites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Question de clôture</a:t>
            </a: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p:txBody>
      </p:sp>
      <p:grpSp>
        <p:nvGrpSpPr>
          <p:cNvPr id="8" name="Group 8"/>
          <p:cNvGrpSpPr/>
          <p:nvPr/>
        </p:nvGrpSpPr>
        <p:grpSpPr>
          <a:xfrm rot="4967076">
            <a:off x="-655649" y="-2236694"/>
            <a:ext cx="7300678" cy="7527562"/>
            <a:chOff x="0" y="0"/>
            <a:chExt cx="9734238" cy="10036750"/>
          </a:xfrm>
        </p:grpSpPr>
        <p:sp>
          <p:nvSpPr>
            <p:cNvPr id="9" name="Freeform 9"/>
            <p:cNvSpPr/>
            <p:nvPr/>
          </p:nvSpPr>
          <p:spPr>
            <a:xfrm>
              <a:off x="-433324" y="-164338"/>
              <a:ext cx="10825226" cy="10606151"/>
            </a:xfrm>
            <a:custGeom>
              <a:avLst/>
              <a:gdLst/>
              <a:ahLst/>
              <a:cxnLst/>
              <a:rect l="l" t="t" r="r" b="b"/>
              <a:pathLst>
                <a:path w="10825226" h="10606151">
                  <a:moveTo>
                    <a:pt x="6327648" y="399542"/>
                  </a:moveTo>
                  <a:cubicBezTo>
                    <a:pt x="5032502" y="12954"/>
                    <a:pt x="3679317" y="0"/>
                    <a:pt x="2648331" y="1159891"/>
                  </a:cubicBezTo>
                  <a:cubicBezTo>
                    <a:pt x="1649603" y="2281047"/>
                    <a:pt x="689483" y="4091686"/>
                    <a:pt x="483235" y="5586603"/>
                  </a:cubicBezTo>
                  <a:cubicBezTo>
                    <a:pt x="0" y="9072626"/>
                    <a:pt x="3105785" y="10606151"/>
                    <a:pt x="6243828" y="10109962"/>
                  </a:cubicBezTo>
                  <a:cubicBezTo>
                    <a:pt x="9304528" y="9626727"/>
                    <a:pt x="10825226" y="5612384"/>
                    <a:pt x="9897364" y="2751455"/>
                  </a:cubicBezTo>
                  <a:cubicBezTo>
                    <a:pt x="9620250" y="1887982"/>
                    <a:pt x="8814816" y="1482090"/>
                    <a:pt x="8054467" y="1108329"/>
                  </a:cubicBezTo>
                  <a:cubicBezTo>
                    <a:pt x="7506716" y="837692"/>
                    <a:pt x="6926834" y="580009"/>
                    <a:pt x="6327648" y="399542"/>
                  </a:cubicBezTo>
                  <a:close/>
                </a:path>
              </a:pathLst>
            </a:custGeom>
            <a:solidFill>
              <a:srgbClr val="84BFA4"/>
            </a:solidFill>
          </p:spPr>
        </p:sp>
      </p:grpSp>
      <p:sp>
        <p:nvSpPr>
          <p:cNvPr id="10" name="TextBox 10"/>
          <p:cNvSpPr txBox="1"/>
          <p:nvPr/>
        </p:nvSpPr>
        <p:spPr>
          <a:xfrm>
            <a:off x="1061654" y="897249"/>
            <a:ext cx="4742380" cy="4625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Exemples de questions en entretien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1" name="Group 11"/>
          <p:cNvGrpSpPr/>
          <p:nvPr/>
        </p:nvGrpSpPr>
        <p:grpSpPr>
          <a:xfrm rot="4967076">
            <a:off x="408973" y="3674447"/>
            <a:ext cx="3127660" cy="3224859"/>
            <a:chOff x="0" y="0"/>
            <a:chExt cx="4170214" cy="4299812"/>
          </a:xfrm>
        </p:grpSpPr>
        <p:sp>
          <p:nvSpPr>
            <p:cNvPr id="12" name="Freeform 12"/>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
        <p:nvSpPr>
          <p:cNvPr id="13" name="Freeform 13" descr="Customer review outline"/>
          <p:cNvSpPr/>
          <p:nvPr/>
        </p:nvSpPr>
        <p:spPr>
          <a:xfrm>
            <a:off x="3104146" y="6542417"/>
            <a:ext cx="2760459" cy="2760459"/>
          </a:xfrm>
          <a:custGeom>
            <a:avLst/>
            <a:gdLst/>
            <a:ahLst/>
            <a:cxnLst/>
            <a:rect l="l" t="t" r="r" b="b"/>
            <a:pathLst>
              <a:path w="2760459" h="2760459">
                <a:moveTo>
                  <a:pt x="0" y="0"/>
                </a:moveTo>
                <a:lnTo>
                  <a:pt x="2760459" y="0"/>
                </a:lnTo>
                <a:lnTo>
                  <a:pt x="2760459" y="2760459"/>
                </a:lnTo>
                <a:lnTo>
                  <a:pt x="0" y="27604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4137285" cy="10287000"/>
            <a:chOff x="0" y="0"/>
            <a:chExt cx="5516380" cy="13716000"/>
          </a:xfrm>
        </p:grpSpPr>
        <p:sp>
          <p:nvSpPr>
            <p:cNvPr id="8" name="Freeform 8"/>
            <p:cNvSpPr/>
            <p:nvPr/>
          </p:nvSpPr>
          <p:spPr>
            <a:xfrm>
              <a:off x="0" y="0"/>
              <a:ext cx="5516372" cy="13716000"/>
            </a:xfrm>
            <a:custGeom>
              <a:avLst/>
              <a:gdLst/>
              <a:ahLst/>
              <a:cxnLst/>
              <a:rect l="l" t="t" r="r" b="b"/>
              <a:pathLst>
                <a:path w="5516372" h="13716000">
                  <a:moveTo>
                    <a:pt x="0" y="0"/>
                  </a:moveTo>
                  <a:lnTo>
                    <a:pt x="5516372" y="0"/>
                  </a:lnTo>
                  <a:lnTo>
                    <a:pt x="5516372" y="13716000"/>
                  </a:lnTo>
                  <a:lnTo>
                    <a:pt x="0" y="13716000"/>
                  </a:lnTo>
                  <a:close/>
                </a:path>
              </a:pathLst>
            </a:custGeom>
            <a:solidFill>
              <a:srgbClr val="E6C8C7"/>
            </a:solidFill>
          </p:spPr>
        </p:sp>
      </p:grpSp>
      <p:sp>
        <p:nvSpPr>
          <p:cNvPr id="9" name="TextBox 9"/>
          <p:cNvSpPr txBox="1"/>
          <p:nvPr/>
        </p:nvSpPr>
        <p:spPr>
          <a:xfrm>
            <a:off x="5105652" y="3081228"/>
            <a:ext cx="12480060" cy="6515100"/>
          </a:xfrm>
          <a:prstGeom prst="rect">
            <a:avLst/>
          </a:prstGeom>
        </p:spPr>
        <p:txBody>
          <a:bodyPr lIns="0" tIns="0" rIns="0" bIns="0" rtlCol="0" anchor="t">
            <a:spAutoFit/>
          </a:bodyPr>
          <a:lstStyle/>
          <a:p>
            <a:pPr algn="l">
              <a:lnSpc>
                <a:spcPts val="4320"/>
              </a:lnSpc>
            </a:pPr>
            <a:r>
              <a:rPr lang="en-US" sz="3600" spc="33">
                <a:solidFill>
                  <a:srgbClr val="382B1B"/>
                </a:solidFill>
                <a:latin typeface="TT Rounds Condensed"/>
                <a:ea typeface="TT Rounds Condensed"/>
                <a:cs typeface="TT Rounds Condensed"/>
                <a:sym typeface="TT Rounds Condensed"/>
              </a:rPr>
              <a:t>C'est l'occasion de montrer à quel point vous êtes enthousiaste à l'idée de vous lancer. (Vous devez éviter de paraître trop agressif et trop ambitieux : </a:t>
            </a:r>
            <a:r>
              <a:rPr lang="en-US" sz="3600" i="1" spc="33">
                <a:solidFill>
                  <a:srgbClr val="382B1B"/>
                </a:solidFill>
                <a:latin typeface="TT Rounds Condensed Italics"/>
                <a:ea typeface="TT Rounds Condensed Italics"/>
                <a:cs typeface="TT Rounds Condensed Italics"/>
                <a:sym typeface="TT Rounds Condensed Italics"/>
              </a:rPr>
              <a:t>« Je veux devenir directeur général dans trois ans »). </a:t>
            </a:r>
            <a:r>
              <a:rPr lang="en-US" sz="3600" spc="33">
                <a:solidFill>
                  <a:srgbClr val="382B1B"/>
                </a:solidFill>
                <a:latin typeface="TT Rounds Condensed"/>
                <a:ea typeface="TT Rounds Condensed"/>
                <a:cs typeface="TT Rounds Condensed"/>
                <a:sym typeface="TT Rounds Condensed"/>
              </a:rPr>
              <a:t>Évitez de paraître peu enthousiaste et passif : </a:t>
            </a:r>
            <a:r>
              <a:rPr lang="en-US" sz="3600" i="1" spc="33">
                <a:solidFill>
                  <a:srgbClr val="382B1B"/>
                </a:solidFill>
                <a:latin typeface="TT Rounds Condensed Italics"/>
                <a:ea typeface="TT Rounds Condensed Italics"/>
                <a:cs typeface="TT Rounds Condensed Italics"/>
                <a:sym typeface="TT Rounds Condensed Italics"/>
              </a:rPr>
              <a:t>« Je ne suis pas sûr, je verrai comment ça se passe ».</a:t>
            </a:r>
          </a:p>
          <a:p>
            <a:pPr algn="l">
              <a:lnSpc>
                <a:spcPts val="4320"/>
              </a:lnSpc>
            </a:pPr>
            <a:r>
              <a:rPr lang="en-US" sz="3600" spc="33">
                <a:solidFill>
                  <a:srgbClr val="382B1B"/>
                </a:solidFill>
                <a:latin typeface="TT Rounds Condensed"/>
                <a:ea typeface="TT Rounds Condensed"/>
                <a:cs typeface="TT Rounds Condensed"/>
                <a:sym typeface="TT Rounds Condensed"/>
              </a:rPr>
              <a:t> </a:t>
            </a:r>
          </a:p>
          <a:p>
            <a:pPr algn="l">
              <a:lnSpc>
                <a:spcPts val="4320"/>
              </a:lnSpc>
            </a:pPr>
            <a:r>
              <a:rPr lang="en-US" sz="3600" spc="33">
                <a:solidFill>
                  <a:srgbClr val="382B1B"/>
                </a:solidFill>
                <a:latin typeface="TT Rounds Condensed"/>
                <a:ea typeface="TT Rounds Condensed"/>
                <a:cs typeface="TT Rounds Condensed"/>
                <a:sym typeface="TT Rounds Condensed"/>
              </a:rPr>
              <a:t>Pour éviter cela, vous pouvez parler d'objectifs à court et à long terme. N'oubliez pas que vous êtes à l'entretien pour un emploi précis. Votre objectif à court terme doit donc être d'obtenir cet emploi pour le moment.</a:t>
            </a:r>
          </a:p>
          <a:p>
            <a:pPr algn="l">
              <a:lnSpc>
                <a:spcPts val="4320"/>
              </a:lnSpc>
            </a:pPr>
            <a:r>
              <a:rPr lang="en-US" sz="3600" spc="33">
                <a:solidFill>
                  <a:srgbClr val="382B1B"/>
                </a:solidFill>
                <a:latin typeface="TT Rounds Condensed"/>
                <a:ea typeface="TT Rounds Condensed"/>
                <a:cs typeface="TT Rounds Condensed"/>
                <a:sym typeface="TT Rounds Condensed"/>
              </a:rPr>
              <a:t> </a:t>
            </a:r>
          </a:p>
          <a:p>
            <a:pPr algn="l">
              <a:lnSpc>
                <a:spcPts val="4320"/>
              </a:lnSpc>
            </a:pPr>
            <a:endParaRPr lang="en-US" sz="3600" spc="33">
              <a:solidFill>
                <a:srgbClr val="382B1B"/>
              </a:solidFill>
              <a:latin typeface="TT Rounds Condensed"/>
              <a:ea typeface="TT Rounds Condensed"/>
              <a:cs typeface="TT Rounds Condensed"/>
              <a:sym typeface="TT Rounds Condensed"/>
            </a:endParaRPr>
          </a:p>
        </p:txBody>
      </p:sp>
      <p:sp>
        <p:nvSpPr>
          <p:cNvPr id="10" name="TextBox 10"/>
          <p:cNvSpPr txBox="1"/>
          <p:nvPr/>
        </p:nvSpPr>
        <p:spPr>
          <a:xfrm>
            <a:off x="705638" y="398689"/>
            <a:ext cx="2804310" cy="2239137"/>
          </a:xfrm>
          <a:prstGeom prst="rect">
            <a:avLst/>
          </a:prstGeom>
        </p:spPr>
        <p:txBody>
          <a:bodyPr lIns="0" tIns="0" rIns="0" bIns="0" rtlCol="0" anchor="t">
            <a:spAutoFit/>
          </a:bodyPr>
          <a:lstStyle/>
          <a:p>
            <a:pPr algn="l">
              <a:lnSpc>
                <a:spcPts val="5829"/>
              </a:lnSpc>
            </a:pPr>
            <a:r>
              <a:rPr lang="en-US" sz="5800" b="1" spc="54">
                <a:solidFill>
                  <a:srgbClr val="FFFFFF"/>
                </a:solidFill>
                <a:latin typeface="TT Rounds Condensed Bold"/>
                <a:ea typeface="TT Rounds Condensed Bold"/>
                <a:cs typeface="TT Rounds Condensed Bold"/>
                <a:sym typeface="TT Rounds Condensed Bold"/>
              </a:rPr>
              <a:t>A propos de vous</a:t>
            </a:r>
          </a:p>
          <a:p>
            <a:pPr algn="l">
              <a:lnSpc>
                <a:spcPts val="5829"/>
              </a:lnSpc>
            </a:pPr>
            <a:endParaRPr lang="en-US" sz="5800" b="1" spc="54">
              <a:solidFill>
                <a:srgbClr val="FFFFFF"/>
              </a:solidFill>
              <a:latin typeface="TT Rounds Condensed Bold"/>
              <a:ea typeface="TT Rounds Condensed Bold"/>
              <a:cs typeface="TT Rounds Condensed Bold"/>
              <a:sym typeface="TT Rounds Condensed Bold"/>
            </a:endParaRPr>
          </a:p>
        </p:txBody>
      </p:sp>
      <p:grpSp>
        <p:nvGrpSpPr>
          <p:cNvPr id="11" name="Group 11"/>
          <p:cNvGrpSpPr/>
          <p:nvPr/>
        </p:nvGrpSpPr>
        <p:grpSpPr>
          <a:xfrm rot="4967076">
            <a:off x="1555722" y="6920602"/>
            <a:ext cx="3127661" cy="3224859"/>
            <a:chOff x="0" y="0"/>
            <a:chExt cx="4170214" cy="4299812"/>
          </a:xfrm>
        </p:grpSpPr>
        <p:sp>
          <p:nvSpPr>
            <p:cNvPr id="12" name="Freeform 12"/>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3" name="TextBox 13"/>
          <p:cNvSpPr txBox="1"/>
          <p:nvPr/>
        </p:nvSpPr>
        <p:spPr>
          <a:xfrm>
            <a:off x="5105652" y="849411"/>
            <a:ext cx="12480060" cy="701321"/>
          </a:xfrm>
          <a:prstGeom prst="rect">
            <a:avLst/>
          </a:prstGeom>
        </p:spPr>
        <p:txBody>
          <a:bodyPr lIns="0" tIns="0" rIns="0" bIns="0" rtlCol="0" anchor="t">
            <a:spAutoFit/>
          </a:bodyPr>
          <a:lstStyle/>
          <a:p>
            <a:pPr algn="l">
              <a:lnSpc>
                <a:spcPts val="5400"/>
              </a:lnSpc>
            </a:pPr>
            <a:r>
              <a:rPr lang="en-US" sz="4500" b="1" spc="42">
                <a:solidFill>
                  <a:srgbClr val="84BFA4"/>
                </a:solidFill>
                <a:latin typeface="TT Rounds Condensed Bold"/>
                <a:ea typeface="TT Rounds Condensed Bold"/>
                <a:cs typeface="TT Rounds Condensed Bold"/>
                <a:sym typeface="TT Rounds Condensed Bold"/>
              </a:rPr>
              <a:t>Quels sont vos objectifs ? Ou où vous voyez-vous dans cinq ans ?</a:t>
            </a:r>
          </a:p>
        </p:txBody>
      </p:sp>
      <p:sp>
        <p:nvSpPr>
          <p:cNvPr id="14" name="TextBox 14"/>
          <p:cNvSpPr txBox="1"/>
          <p:nvPr/>
        </p:nvSpPr>
        <p:spPr>
          <a:xfrm>
            <a:off x="705637" y="2915144"/>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4137285" cy="10287000"/>
            <a:chOff x="0" y="0"/>
            <a:chExt cx="5516380" cy="13716000"/>
          </a:xfrm>
        </p:grpSpPr>
        <p:sp>
          <p:nvSpPr>
            <p:cNvPr id="8" name="Freeform 8"/>
            <p:cNvSpPr/>
            <p:nvPr/>
          </p:nvSpPr>
          <p:spPr>
            <a:xfrm>
              <a:off x="0" y="0"/>
              <a:ext cx="5516372" cy="13716000"/>
            </a:xfrm>
            <a:custGeom>
              <a:avLst/>
              <a:gdLst/>
              <a:ahLst/>
              <a:cxnLst/>
              <a:rect l="l" t="t" r="r" b="b"/>
              <a:pathLst>
                <a:path w="5516372" h="13716000">
                  <a:moveTo>
                    <a:pt x="0" y="0"/>
                  </a:moveTo>
                  <a:lnTo>
                    <a:pt x="5516372" y="0"/>
                  </a:lnTo>
                  <a:lnTo>
                    <a:pt x="5516372" y="13716000"/>
                  </a:lnTo>
                  <a:lnTo>
                    <a:pt x="0" y="13716000"/>
                  </a:lnTo>
                  <a:close/>
                </a:path>
              </a:pathLst>
            </a:custGeom>
            <a:solidFill>
              <a:srgbClr val="E6C8C7"/>
            </a:solidFill>
          </p:spPr>
        </p:sp>
      </p:grpSp>
      <p:sp>
        <p:nvSpPr>
          <p:cNvPr id="9" name="TextBox 9"/>
          <p:cNvSpPr txBox="1"/>
          <p:nvPr/>
        </p:nvSpPr>
        <p:spPr>
          <a:xfrm>
            <a:off x="814317" y="829793"/>
            <a:ext cx="2804310" cy="2339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A propos de vous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0" name="Group 10"/>
          <p:cNvGrpSpPr/>
          <p:nvPr/>
        </p:nvGrpSpPr>
        <p:grpSpPr>
          <a:xfrm rot="4967076">
            <a:off x="1555722" y="6920602"/>
            <a:ext cx="3127661" cy="3224859"/>
            <a:chOff x="0" y="0"/>
            <a:chExt cx="4170214" cy="4299812"/>
          </a:xfrm>
        </p:grpSpPr>
        <p:sp>
          <p:nvSpPr>
            <p:cNvPr id="11" name="Freeform 11"/>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2" name="AutoShape 12"/>
          <p:cNvSpPr/>
          <p:nvPr/>
        </p:nvSpPr>
        <p:spPr>
          <a:xfrm rot="12826">
            <a:off x="4655460" y="6893445"/>
            <a:ext cx="11487933" cy="0"/>
          </a:xfrm>
          <a:prstGeom prst="line">
            <a:avLst/>
          </a:prstGeom>
          <a:ln w="19050" cap="rnd">
            <a:solidFill>
              <a:srgbClr val="84BFA4"/>
            </a:solidFill>
            <a:prstDash val="solid"/>
            <a:headEnd type="none" w="sm" len="sm"/>
            <a:tailEnd type="none" w="sm" len="sm"/>
          </a:ln>
        </p:spPr>
      </p:sp>
      <p:sp>
        <p:nvSpPr>
          <p:cNvPr id="13" name="TextBox 13"/>
          <p:cNvSpPr txBox="1"/>
          <p:nvPr/>
        </p:nvSpPr>
        <p:spPr>
          <a:xfrm>
            <a:off x="5105652" y="913121"/>
            <a:ext cx="12480060" cy="9429750"/>
          </a:xfrm>
          <a:prstGeom prst="rect">
            <a:avLst/>
          </a:prstGeom>
        </p:spPr>
        <p:txBody>
          <a:bodyPr lIns="0" tIns="0" rIns="0" bIns="0" rtlCol="0" anchor="t">
            <a:spAutoFit/>
          </a:bodyPr>
          <a:lstStyle/>
          <a:p>
            <a:pPr algn="l">
              <a:lnSpc>
                <a:spcPts val="4200"/>
              </a:lnSpc>
            </a:pPr>
            <a:r>
              <a:rPr lang="en-US" sz="3500" spc="32">
                <a:solidFill>
                  <a:srgbClr val="382B1B"/>
                </a:solidFill>
                <a:latin typeface="TT Rounds Condensed"/>
                <a:ea typeface="TT Rounds Condensed"/>
                <a:cs typeface="TT Rounds Condensed"/>
                <a:sym typeface="TT Rounds Condensed"/>
              </a:rPr>
              <a:t>Parlez du type d'emploi que vous aimeriez occuper et des différentes étapes que vous devrez franchir pour y parvenir, en faisant le lien avec le poste pour lequel vous postulez. Montrez à l'employeur que vous avez de l'ambition et que vous êtes déterminé à tirer le meilleur parti de chaque emploi qui vous est proposé pour arriver là où vous voulez être.</a:t>
            </a:r>
          </a:p>
          <a:p>
            <a:pPr algn="l">
              <a:lnSpc>
                <a:spcPts val="4200"/>
              </a:lnSpc>
            </a:pPr>
            <a:r>
              <a:rPr lang="en-US" sz="3500" spc="32">
                <a:solidFill>
                  <a:srgbClr val="382B1B"/>
                </a:solidFill>
                <a:latin typeface="TT Rounds Condensed"/>
                <a:ea typeface="TT Rounds Condensed"/>
                <a:cs typeface="TT Rounds Condensed"/>
                <a:sym typeface="TT Rounds Condensed"/>
              </a:rPr>
              <a:t> </a:t>
            </a:r>
          </a:p>
          <a:p>
            <a:pPr algn="l">
              <a:lnSpc>
                <a:spcPts val="5280"/>
              </a:lnSpc>
            </a:pPr>
            <a:r>
              <a:rPr lang="en-US" sz="4400" b="1" spc="41">
                <a:solidFill>
                  <a:srgbClr val="84BFA4"/>
                </a:solidFill>
                <a:latin typeface="TT Rounds Condensed Bold"/>
                <a:ea typeface="TT Rounds Condensed Bold"/>
                <a:cs typeface="TT Rounds Condensed Bold"/>
                <a:sym typeface="TT Rounds Condensed Bold"/>
              </a:rPr>
              <a:t>Ce que l'intervieweur veut vraiment savoir :</a:t>
            </a:r>
          </a:p>
          <a:p>
            <a:pPr algn="l">
              <a:lnSpc>
                <a:spcPts val="5280"/>
              </a:lnSpc>
            </a:pPr>
            <a:r>
              <a:rPr lang="en-US" sz="4400" b="1" spc="41">
                <a:solidFill>
                  <a:srgbClr val="84BFA4"/>
                </a:solidFill>
                <a:latin typeface="TT Rounds Condensed Bold"/>
                <a:ea typeface="TT Rounds Condensed Bold"/>
                <a:cs typeface="TT Rounds Condensed Bold"/>
                <a:sym typeface="TT Rounds Condensed Bold"/>
              </a:rPr>
              <a:t>À quel point êtes-vous ambitieux ?</a:t>
            </a:r>
          </a:p>
          <a:p>
            <a:pPr algn="l">
              <a:lnSpc>
                <a:spcPts val="4200"/>
              </a:lnSpc>
            </a:pPr>
            <a:endParaRPr lang="en-US" sz="4400" b="1" spc="41">
              <a:solidFill>
                <a:srgbClr val="84BFA4"/>
              </a:solidFill>
              <a:latin typeface="TT Rounds Condensed Bold"/>
              <a:ea typeface="TT Rounds Condensed Bold"/>
              <a:cs typeface="TT Rounds Condensed Bold"/>
              <a:sym typeface="TT Rounds Condensed Bold"/>
            </a:endParaRPr>
          </a:p>
          <a:p>
            <a:pPr algn="l">
              <a:lnSpc>
                <a:spcPts val="4200"/>
              </a:lnSpc>
            </a:pPr>
            <a:endParaRPr lang="en-US" sz="4400" b="1" spc="41">
              <a:solidFill>
                <a:srgbClr val="84BFA4"/>
              </a:solidFill>
              <a:latin typeface="TT Rounds Condensed Bold"/>
              <a:ea typeface="TT Rounds Condensed Bold"/>
              <a:cs typeface="TT Rounds Condensed Bold"/>
              <a:sym typeface="TT Rounds Condensed Bold"/>
            </a:endParaRPr>
          </a:p>
          <a:p>
            <a:pPr algn="l">
              <a:lnSpc>
                <a:spcPts val="4920"/>
              </a:lnSpc>
            </a:pPr>
            <a:r>
              <a:rPr lang="en-US" sz="4100" spc="38">
                <a:solidFill>
                  <a:srgbClr val="382B1B"/>
                </a:solidFill>
                <a:latin typeface="TT Rounds Condensed"/>
                <a:ea typeface="TT Rounds Condensed"/>
                <a:cs typeface="TT Rounds Condensed"/>
                <a:sym typeface="TT Rounds Condensed"/>
              </a:rPr>
              <a:t> </a:t>
            </a:r>
            <a:r>
              <a:rPr lang="en-US" sz="4100" b="1" spc="38">
                <a:solidFill>
                  <a:srgbClr val="B6D1E1"/>
                </a:solidFill>
                <a:latin typeface="TT Rounds Condensed Bold"/>
                <a:ea typeface="TT Rounds Condensed Bold"/>
                <a:cs typeface="TT Rounds Condensed Bold"/>
                <a:sym typeface="TT Rounds Condensed Bold"/>
              </a:rPr>
              <a:t>Bonne réponse </a:t>
            </a:r>
            <a:r>
              <a:rPr lang="en-US" sz="4100" spc="38">
                <a:solidFill>
                  <a:srgbClr val="B6D1E1"/>
                </a:solidFill>
                <a:latin typeface="TT Rounds Condensed"/>
                <a:ea typeface="TT Rounds Condensed"/>
                <a:cs typeface="TT Rounds Condensed"/>
                <a:sym typeface="TT Rounds Condensed"/>
              </a:rPr>
              <a:t>:</a:t>
            </a:r>
          </a:p>
          <a:p>
            <a:pPr algn="l">
              <a:lnSpc>
                <a:spcPts val="4200"/>
              </a:lnSpc>
            </a:pPr>
            <a:endParaRPr lang="en-US" sz="4100" spc="38">
              <a:solidFill>
                <a:srgbClr val="B6D1E1"/>
              </a:solidFill>
              <a:latin typeface="TT Rounds Condensed"/>
              <a:ea typeface="TT Rounds Condensed"/>
              <a:cs typeface="TT Rounds Condensed"/>
              <a:sym typeface="TT Rounds Condensed"/>
            </a:endParaRPr>
          </a:p>
          <a:p>
            <a:pPr algn="l">
              <a:lnSpc>
                <a:spcPts val="4200"/>
              </a:lnSpc>
            </a:pPr>
            <a:r>
              <a:rPr lang="en-US" sz="3500" spc="32">
                <a:solidFill>
                  <a:srgbClr val="382B1B"/>
                </a:solidFill>
                <a:latin typeface="TT Rounds Condensed"/>
                <a:ea typeface="TT Rounds Condensed"/>
                <a:cs typeface="TT Rounds Condensed"/>
                <a:sym typeface="TT Rounds Condensed"/>
              </a:rPr>
              <a:t>« Mon objectif immédiat est d'obtenir un poste de chef stagiaire, puis de passer les niveaux 2 et 3 des NVQ pour devenir un chef qualifié. »</a:t>
            </a:r>
          </a:p>
          <a:p>
            <a:pPr algn="l">
              <a:lnSpc>
                <a:spcPts val="4200"/>
              </a:lnSpc>
            </a:pPr>
            <a:endParaRPr lang="en-US" sz="3500" spc="32">
              <a:solidFill>
                <a:srgbClr val="382B1B"/>
              </a:solidFill>
              <a:latin typeface="TT Rounds Condensed"/>
              <a:ea typeface="TT Rounds Condensed"/>
              <a:cs typeface="TT Rounds Condensed"/>
              <a:sym typeface="TT Rounds Condensed"/>
            </a:endParaRPr>
          </a:p>
        </p:txBody>
      </p:sp>
      <p:sp>
        <p:nvSpPr>
          <p:cNvPr id="14" name="Freeform 14" descr="Customer review outline"/>
          <p:cNvSpPr/>
          <p:nvPr/>
        </p:nvSpPr>
        <p:spPr>
          <a:xfrm>
            <a:off x="16215610" y="5868648"/>
            <a:ext cx="1512132" cy="1512132"/>
          </a:xfrm>
          <a:custGeom>
            <a:avLst/>
            <a:gdLst/>
            <a:ahLst/>
            <a:cxnLst/>
            <a:rect l="l" t="t" r="r" b="b"/>
            <a:pathLst>
              <a:path w="1512132" h="1512132">
                <a:moveTo>
                  <a:pt x="0" y="0"/>
                </a:moveTo>
                <a:lnTo>
                  <a:pt x="1512132" y="0"/>
                </a:lnTo>
                <a:lnTo>
                  <a:pt x="1512132" y="1512132"/>
                </a:lnTo>
                <a:lnTo>
                  <a:pt x="0" y="1512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716129" y="3369945"/>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B6D1E1"/>
            </a:solidFill>
          </p:spPr>
        </p:sp>
      </p:grpSp>
      <p:sp>
        <p:nvSpPr>
          <p:cNvPr id="9" name="TextBox 9"/>
          <p:cNvSpPr txBox="1"/>
          <p:nvPr/>
        </p:nvSpPr>
        <p:spPr>
          <a:xfrm>
            <a:off x="5432791" y="2121422"/>
            <a:ext cx="12480060" cy="7580712"/>
          </a:xfrm>
          <a:prstGeom prst="rect">
            <a:avLst/>
          </a:prstGeom>
        </p:spPr>
        <p:txBody>
          <a:bodyPr lIns="0" tIns="0" rIns="0" bIns="0" rtlCol="0" anchor="t">
            <a:spAutoFit/>
          </a:bodyPr>
          <a:lstStyle/>
          <a:p>
            <a:pPr algn="l">
              <a:lnSpc>
                <a:spcPts val="4320"/>
              </a:lnSpc>
            </a:pPr>
            <a:r>
              <a:rPr lang="en-US" sz="3600" spc="33">
                <a:solidFill>
                  <a:srgbClr val="382B1B"/>
                </a:solidFill>
                <a:latin typeface="TT Rounds Condensed"/>
                <a:ea typeface="TT Rounds Condensed"/>
                <a:cs typeface="TT Rounds Condensed"/>
                <a:sym typeface="TT Rounds Condensed"/>
              </a:rPr>
              <a:t>Choisissez les trois plus grands atouts qui, selon vous, vous permettront d’obtenir l’emploi et donnez des exemples de la façon dont vous avez utilisé ces atouts dans une situation de travail.</a:t>
            </a:r>
          </a:p>
          <a:p>
            <a:pPr algn="l">
              <a:lnSpc>
                <a:spcPts val="4320"/>
              </a:lnSpc>
            </a:pPr>
            <a:endParaRPr lang="en-US" sz="3600" spc="33">
              <a:solidFill>
                <a:srgbClr val="382B1B"/>
              </a:solidFill>
              <a:latin typeface="TT Rounds Condensed"/>
              <a:ea typeface="TT Rounds Condensed"/>
              <a:cs typeface="TT Rounds Condensed"/>
              <a:sym typeface="TT Rounds Condensed"/>
            </a:endParaRPr>
          </a:p>
          <a:p>
            <a:pPr algn="l">
              <a:lnSpc>
                <a:spcPts val="4320"/>
              </a:lnSpc>
            </a:pPr>
            <a:r>
              <a:rPr lang="en-US" sz="3600" spc="33">
                <a:solidFill>
                  <a:srgbClr val="382B1B"/>
                </a:solidFill>
                <a:latin typeface="TT Rounds Condensed"/>
                <a:ea typeface="TT Rounds Condensed"/>
                <a:cs typeface="TT Rounds Condensed"/>
                <a:sym typeface="TT Rounds Condensed"/>
              </a:rPr>
              <a:t>Il peut s’agir de compétences tangibles, comme la maîtrise d’un langage informatique particulier, ou de compétences intangibles, comme de bonnes aptitudes relationnelles.</a:t>
            </a:r>
          </a:p>
          <a:p>
            <a:pPr algn="l">
              <a:lnSpc>
                <a:spcPts val="4320"/>
              </a:lnSpc>
            </a:pPr>
            <a:endParaRPr lang="en-US" sz="3600" spc="33">
              <a:solidFill>
                <a:srgbClr val="382B1B"/>
              </a:solidFill>
              <a:latin typeface="TT Rounds Condensed"/>
              <a:ea typeface="TT Rounds Condensed"/>
              <a:cs typeface="TT Rounds Condensed"/>
              <a:sym typeface="TT Rounds Condensed"/>
            </a:endParaRPr>
          </a:p>
          <a:p>
            <a:pPr algn="l">
              <a:lnSpc>
                <a:spcPts val="4320"/>
              </a:lnSpc>
            </a:pPr>
            <a:r>
              <a:rPr lang="en-US" sz="3600" spc="33">
                <a:solidFill>
                  <a:srgbClr val="382B1B"/>
                </a:solidFill>
                <a:latin typeface="TT Rounds Condensed"/>
                <a:ea typeface="TT Rounds Condensed"/>
                <a:cs typeface="TT Rounds Condensed"/>
                <a:sym typeface="TT Rounds Condensed"/>
              </a:rPr>
              <a:t>Si vous ne savez pas par où commencer, jetez un œil à la description du poste. Elle contient généralement une section énumérant les exigences du candidat, ce qui devrait vous donner une idée de ce qu'il recherche.</a:t>
            </a:r>
          </a:p>
        </p:txBody>
      </p:sp>
      <p:sp>
        <p:nvSpPr>
          <p:cNvPr id="10" name="TextBox 10"/>
          <p:cNvSpPr txBox="1"/>
          <p:nvPr/>
        </p:nvSpPr>
        <p:spPr>
          <a:xfrm>
            <a:off x="814315" y="829792"/>
            <a:ext cx="3366441" cy="324402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À propos de vos compétences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1" name="Group 11"/>
          <p:cNvGrpSpPr/>
          <p:nvPr/>
        </p:nvGrpSpPr>
        <p:grpSpPr>
          <a:xfrm rot="4967076">
            <a:off x="2072883" y="6920602"/>
            <a:ext cx="3127661" cy="3224859"/>
            <a:chOff x="0" y="0"/>
            <a:chExt cx="4170214" cy="4299812"/>
          </a:xfrm>
        </p:grpSpPr>
        <p:sp>
          <p:nvSpPr>
            <p:cNvPr id="12" name="Freeform 12"/>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3" name="TextBox 13"/>
          <p:cNvSpPr txBox="1"/>
          <p:nvPr/>
        </p:nvSpPr>
        <p:spPr>
          <a:xfrm>
            <a:off x="5105652" y="849411"/>
            <a:ext cx="12480060" cy="701321"/>
          </a:xfrm>
          <a:prstGeom prst="rect">
            <a:avLst/>
          </a:prstGeom>
        </p:spPr>
        <p:txBody>
          <a:bodyPr lIns="0" tIns="0" rIns="0" bIns="0" rtlCol="0" anchor="t">
            <a:spAutoFit/>
          </a:bodyPr>
          <a:lstStyle/>
          <a:p>
            <a:pPr algn="l">
              <a:lnSpc>
                <a:spcPts val="5400"/>
              </a:lnSpc>
            </a:pPr>
            <a:r>
              <a:rPr lang="en-US" sz="4500" b="1" spc="42">
                <a:solidFill>
                  <a:srgbClr val="84BFA4"/>
                </a:solidFill>
                <a:latin typeface="TT Rounds Condensed Bold"/>
                <a:ea typeface="TT Rounds Condensed Bold"/>
                <a:cs typeface="TT Rounds Condensed Bold"/>
                <a:sym typeface="TT Rounds Condensed Bold"/>
              </a:rPr>
              <a:t>Quelles sont vos forces ?</a:t>
            </a:r>
          </a:p>
        </p:txBody>
      </p:sp>
      <p:sp>
        <p:nvSpPr>
          <p:cNvPr id="14" name="TextBox 14"/>
          <p:cNvSpPr txBox="1"/>
          <p:nvPr/>
        </p:nvSpPr>
        <p:spPr>
          <a:xfrm>
            <a:off x="751617" y="4412249"/>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12303" y="1541526"/>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01</a:t>
            </a:r>
          </a:p>
        </p:txBody>
      </p:sp>
      <p:sp>
        <p:nvSpPr>
          <p:cNvPr id="12" name="TextBox 12"/>
          <p:cNvSpPr txBox="1"/>
          <p:nvPr/>
        </p:nvSpPr>
        <p:spPr>
          <a:xfrm>
            <a:off x="380198" y="3167920"/>
            <a:ext cx="13460931" cy="4582953"/>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Préparation et</a:t>
            </a:r>
          </a:p>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Ponctualité</a:t>
            </a:r>
          </a:p>
          <a:p>
            <a:pPr algn="ctr">
              <a:lnSpc>
                <a:spcPts val="915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B6D1E1"/>
            </a:solidFill>
          </p:spPr>
        </p:sp>
      </p:grpSp>
      <p:sp>
        <p:nvSpPr>
          <p:cNvPr id="9" name="TextBox 9"/>
          <p:cNvSpPr txBox="1"/>
          <p:nvPr/>
        </p:nvSpPr>
        <p:spPr>
          <a:xfrm>
            <a:off x="5432791" y="2121422"/>
            <a:ext cx="12480060" cy="8143875"/>
          </a:xfrm>
          <a:prstGeom prst="rect">
            <a:avLst/>
          </a:prstGeom>
        </p:spPr>
        <p:txBody>
          <a:bodyPr lIns="0" tIns="0" rIns="0" bIns="0" rtlCol="0" anchor="t">
            <a:spAutoFit/>
          </a:bodyPr>
          <a:lstStyle/>
          <a:p>
            <a:pPr algn="l">
              <a:lnSpc>
                <a:spcPts val="4320"/>
              </a:lnSpc>
            </a:pPr>
            <a:r>
              <a:rPr lang="en-US" sz="3600" spc="33">
                <a:solidFill>
                  <a:srgbClr val="382B1B"/>
                </a:solidFill>
                <a:latin typeface="TT Rounds Condensed"/>
                <a:ea typeface="TT Rounds Condensed"/>
                <a:cs typeface="TT Rounds Condensed"/>
                <a:sym typeface="TT Rounds Condensed"/>
              </a:rPr>
              <a:t>La question redoutée, à laquelle il est préférable de répondre en choisissant un élément pour lequel vous avez pris des mesures positives pour améliorer vos compétences. Par exemple, si vos compétences informatiques ne sont pas à la hauteur, indiquez-le comme une faiblesse, mais parlez à l'examinateur des cours de formation ou du temps passé en dehors des heures de travail que vous avez mis à profit pour améliorer vos compétences.</a:t>
            </a:r>
          </a:p>
          <a:p>
            <a:pPr algn="l">
              <a:lnSpc>
                <a:spcPts val="4320"/>
              </a:lnSpc>
            </a:pPr>
            <a:endParaRPr lang="en-US" sz="3600" spc="33">
              <a:solidFill>
                <a:srgbClr val="382B1B"/>
              </a:solidFill>
              <a:latin typeface="TT Rounds Condensed"/>
              <a:ea typeface="TT Rounds Condensed"/>
              <a:cs typeface="TT Rounds Condensed"/>
              <a:sym typeface="TT Rounds Condensed"/>
            </a:endParaRPr>
          </a:p>
          <a:p>
            <a:pPr algn="l">
              <a:lnSpc>
                <a:spcPts val="4320"/>
              </a:lnSpc>
            </a:pPr>
            <a:r>
              <a:rPr lang="en-US" sz="3600" spc="33">
                <a:solidFill>
                  <a:srgbClr val="382B1B"/>
                </a:solidFill>
                <a:latin typeface="TT Rounds Condensed"/>
                <a:ea typeface="TT Rounds Condensed"/>
                <a:cs typeface="TT Rounds Condensed"/>
                <a:sym typeface="TT Rounds Condensed"/>
              </a:rPr>
              <a:t>Votre initiative pourrait en réalité être perçue comme une force. Ne dites en aucun cas </a:t>
            </a:r>
            <a:r>
              <a:rPr lang="en-US" sz="3600" i="1" spc="33">
                <a:solidFill>
                  <a:srgbClr val="382B1B"/>
                </a:solidFill>
                <a:latin typeface="TT Rounds Condensed Italics"/>
                <a:ea typeface="TT Rounds Condensed Italics"/>
                <a:cs typeface="TT Rounds Condensed Italics"/>
                <a:sym typeface="TT Rounds Condensed Italics"/>
              </a:rPr>
              <a:t>« je n'ai aucune faiblesse » </a:t>
            </a:r>
            <a:r>
              <a:rPr lang="en-US" sz="3600" spc="33">
                <a:solidFill>
                  <a:srgbClr val="382B1B"/>
                </a:solidFill>
                <a:latin typeface="TT Rounds Condensed"/>
                <a:ea typeface="TT Rounds Condensed"/>
                <a:cs typeface="TT Rounds Condensed"/>
                <a:sym typeface="TT Rounds Condensed"/>
              </a:rPr>
              <a:t>, votre interlocuteur ne vous croira pas, </a:t>
            </a:r>
            <a:r>
              <a:rPr lang="en-US" sz="3600" i="1" spc="33">
                <a:solidFill>
                  <a:srgbClr val="382B1B"/>
                </a:solidFill>
                <a:latin typeface="TT Rounds Condensed Italics"/>
                <a:ea typeface="TT Rounds Condensed Italics"/>
                <a:cs typeface="TT Rounds Condensed Italics"/>
                <a:sym typeface="TT Rounds Condensed Italics"/>
              </a:rPr>
              <a:t>ou « j'ai tendance à trop travailler » </a:t>
            </a:r>
            <a:r>
              <a:rPr lang="en-US" sz="3600" spc="33">
                <a:solidFill>
                  <a:srgbClr val="382B1B"/>
                </a:solidFill>
                <a:latin typeface="TT Rounds Condensed"/>
                <a:ea typeface="TT Rounds Condensed"/>
                <a:cs typeface="TT Rounds Condensed"/>
                <a:sym typeface="TT Rounds Condensed"/>
              </a:rPr>
              <a:t>, ce qui sera perçu comme une façon d'éviter la question.</a:t>
            </a:r>
          </a:p>
          <a:p>
            <a:pPr algn="l">
              <a:lnSpc>
                <a:spcPts val="4320"/>
              </a:lnSpc>
            </a:pPr>
            <a:endParaRPr lang="en-US" sz="3600" spc="33">
              <a:solidFill>
                <a:srgbClr val="382B1B"/>
              </a:solidFill>
              <a:latin typeface="TT Rounds Condensed"/>
              <a:ea typeface="TT Rounds Condensed"/>
              <a:cs typeface="TT Rounds Condensed"/>
              <a:sym typeface="TT Rounds Condensed"/>
            </a:endParaRPr>
          </a:p>
          <a:p>
            <a:pPr algn="l">
              <a:lnSpc>
                <a:spcPts val="4320"/>
              </a:lnSpc>
            </a:pPr>
            <a:endParaRPr lang="en-US" sz="3600" spc="33">
              <a:solidFill>
                <a:srgbClr val="382B1B"/>
              </a:solidFill>
              <a:latin typeface="TT Rounds Condensed"/>
              <a:ea typeface="TT Rounds Condensed"/>
              <a:cs typeface="TT Rounds Condensed"/>
              <a:sym typeface="TT Rounds Condensed"/>
            </a:endParaRPr>
          </a:p>
        </p:txBody>
      </p:sp>
      <p:sp>
        <p:nvSpPr>
          <p:cNvPr id="10" name="TextBox 10"/>
          <p:cNvSpPr txBox="1"/>
          <p:nvPr/>
        </p:nvSpPr>
        <p:spPr>
          <a:xfrm>
            <a:off x="814315" y="829792"/>
            <a:ext cx="3366441" cy="324402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À propos de vos compétences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1" name="TextBox 11"/>
          <p:cNvSpPr txBox="1"/>
          <p:nvPr/>
        </p:nvSpPr>
        <p:spPr>
          <a:xfrm>
            <a:off x="5105652" y="849411"/>
            <a:ext cx="12480060" cy="701321"/>
          </a:xfrm>
          <a:prstGeom prst="rect">
            <a:avLst/>
          </a:prstGeom>
        </p:spPr>
        <p:txBody>
          <a:bodyPr lIns="0" tIns="0" rIns="0" bIns="0" rtlCol="0" anchor="t">
            <a:spAutoFit/>
          </a:bodyPr>
          <a:lstStyle/>
          <a:p>
            <a:pPr algn="l">
              <a:lnSpc>
                <a:spcPts val="5400"/>
              </a:lnSpc>
            </a:pPr>
            <a:r>
              <a:rPr lang="en-US" sz="4500" b="1" spc="42">
                <a:solidFill>
                  <a:srgbClr val="84BFA4"/>
                </a:solidFill>
                <a:latin typeface="TT Rounds Condensed Bold"/>
                <a:ea typeface="TT Rounds Condensed Bold"/>
                <a:cs typeface="TT Rounds Condensed Bold"/>
                <a:sym typeface="TT Rounds Condensed Bold"/>
              </a:rPr>
              <a:t>Quelles sont vos faiblesses ?</a:t>
            </a:r>
          </a:p>
        </p:txBody>
      </p:sp>
      <p:grpSp>
        <p:nvGrpSpPr>
          <p:cNvPr id="12" name="Group 12"/>
          <p:cNvGrpSpPr/>
          <p:nvPr/>
        </p:nvGrpSpPr>
        <p:grpSpPr>
          <a:xfrm rot="4967076">
            <a:off x="2072883" y="6920602"/>
            <a:ext cx="3127661" cy="3224859"/>
            <a:chOff x="0" y="0"/>
            <a:chExt cx="4170214" cy="4299812"/>
          </a:xfrm>
        </p:grpSpPr>
        <p:sp>
          <p:nvSpPr>
            <p:cNvPr id="13" name="Freeform 13"/>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4" name="TextBox 14"/>
          <p:cNvSpPr txBox="1"/>
          <p:nvPr/>
        </p:nvSpPr>
        <p:spPr>
          <a:xfrm>
            <a:off x="751617" y="4412249"/>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B6D1E1"/>
            </a:solidFill>
          </p:spPr>
        </p:sp>
      </p:grpSp>
      <p:sp>
        <p:nvSpPr>
          <p:cNvPr id="9" name="TextBox 9"/>
          <p:cNvSpPr txBox="1"/>
          <p:nvPr/>
        </p:nvSpPr>
        <p:spPr>
          <a:xfrm>
            <a:off x="814315" y="829792"/>
            <a:ext cx="3366441" cy="324402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À propos de vos compétences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AutoShape 10"/>
          <p:cNvSpPr/>
          <p:nvPr/>
        </p:nvSpPr>
        <p:spPr>
          <a:xfrm rot="12978">
            <a:off x="4722916" y="4172730"/>
            <a:ext cx="11353021" cy="0"/>
          </a:xfrm>
          <a:prstGeom prst="line">
            <a:avLst/>
          </a:prstGeom>
          <a:ln w="19050" cap="rnd">
            <a:solidFill>
              <a:srgbClr val="84BFA4"/>
            </a:solidFill>
            <a:prstDash val="solid"/>
            <a:headEnd type="none" w="sm" len="sm"/>
            <a:tailEnd type="none" w="sm" len="sm"/>
          </a:ln>
        </p:spPr>
      </p:sp>
      <p:sp>
        <p:nvSpPr>
          <p:cNvPr id="11" name="TextBox 11"/>
          <p:cNvSpPr txBox="1"/>
          <p:nvPr/>
        </p:nvSpPr>
        <p:spPr>
          <a:xfrm>
            <a:off x="5105652" y="832704"/>
            <a:ext cx="12480060" cy="9867900"/>
          </a:xfrm>
          <a:prstGeom prst="rect">
            <a:avLst/>
          </a:prstGeom>
        </p:spPr>
        <p:txBody>
          <a:bodyPr lIns="0" tIns="0" rIns="0" bIns="0" rtlCol="0" anchor="t">
            <a:spAutoFit/>
          </a:bodyPr>
          <a:lstStyle/>
          <a:p>
            <a:pPr algn="l">
              <a:lnSpc>
                <a:spcPts val="4080"/>
              </a:lnSpc>
            </a:pPr>
            <a:r>
              <a:rPr lang="en-US" sz="3400" spc="31">
                <a:solidFill>
                  <a:srgbClr val="382B1B"/>
                </a:solidFill>
                <a:latin typeface="TT Rounds Condensed"/>
                <a:ea typeface="TT Rounds Condensed"/>
                <a:cs typeface="TT Rounds Condensed"/>
                <a:sym typeface="TT Rounds Condensed"/>
              </a:rPr>
              <a:t>Si on vous demande quelles sont vos faiblesses, n'en énumérez pas trop, mentionnez-en une seule ! Choisissez un défaut mineur qui n'est pas essentiel au poste. Transformez-le en quelque chose de positif, comme la façon dont vous avez travaillé sur ce point. Vous pouvez également le présenter comme une opportunité de développement.</a:t>
            </a:r>
          </a:p>
          <a:p>
            <a:pPr algn="l">
              <a:lnSpc>
                <a:spcPts val="4080"/>
              </a:lnSpc>
            </a:pPr>
            <a:endParaRPr lang="en-US" sz="3400" spc="31">
              <a:solidFill>
                <a:srgbClr val="382B1B"/>
              </a:solidFill>
              <a:latin typeface="TT Rounds Condensed"/>
              <a:ea typeface="TT Rounds Condensed"/>
              <a:cs typeface="TT Rounds Condensed"/>
              <a:sym typeface="TT Rounds Condensed"/>
            </a:endParaRPr>
          </a:p>
          <a:p>
            <a:pPr algn="l">
              <a:lnSpc>
                <a:spcPts val="4080"/>
              </a:lnSpc>
            </a:pPr>
            <a:endParaRPr lang="en-US" sz="3400" spc="31">
              <a:solidFill>
                <a:srgbClr val="382B1B"/>
              </a:solidFill>
              <a:latin typeface="TT Rounds Condensed"/>
              <a:ea typeface="TT Rounds Condensed"/>
              <a:cs typeface="TT Rounds Condensed"/>
              <a:sym typeface="TT Rounds Condensed"/>
            </a:endParaRPr>
          </a:p>
          <a:p>
            <a:pPr algn="l">
              <a:lnSpc>
                <a:spcPts val="4800"/>
              </a:lnSpc>
            </a:pPr>
            <a:r>
              <a:rPr lang="en-US" sz="4000" spc="37">
                <a:solidFill>
                  <a:srgbClr val="382B1B"/>
                </a:solidFill>
                <a:latin typeface="TT Rounds Condensed"/>
                <a:ea typeface="TT Rounds Condensed"/>
                <a:cs typeface="TT Rounds Condensed"/>
                <a:sym typeface="TT Rounds Condensed"/>
              </a:rPr>
              <a:t> </a:t>
            </a:r>
            <a:r>
              <a:rPr lang="en-US" sz="4000" b="1" spc="37">
                <a:solidFill>
                  <a:srgbClr val="B6D1E1"/>
                </a:solidFill>
                <a:latin typeface="TT Rounds Condensed Bold"/>
                <a:ea typeface="TT Rounds Condensed Bold"/>
                <a:cs typeface="TT Rounds Condensed Bold"/>
                <a:sym typeface="TT Rounds Condensed Bold"/>
              </a:rPr>
              <a:t>Bonne réponse </a:t>
            </a:r>
            <a:r>
              <a:rPr lang="en-US" sz="4000" spc="37">
                <a:solidFill>
                  <a:srgbClr val="B6D1E1"/>
                </a:solidFill>
                <a:latin typeface="TT Rounds Condensed"/>
                <a:ea typeface="TT Rounds Condensed"/>
                <a:cs typeface="TT Rounds Condensed"/>
                <a:sym typeface="TT Rounds Condensed"/>
              </a:rPr>
              <a:t>:</a:t>
            </a:r>
          </a:p>
          <a:p>
            <a:pPr algn="l">
              <a:lnSpc>
                <a:spcPts val="4080"/>
              </a:lnSpc>
            </a:pPr>
            <a:endParaRPr lang="en-US" sz="4000" spc="37">
              <a:solidFill>
                <a:srgbClr val="B6D1E1"/>
              </a:solidFill>
              <a:latin typeface="TT Rounds Condensed"/>
              <a:ea typeface="TT Rounds Condensed"/>
              <a:cs typeface="TT Rounds Condensed"/>
              <a:sym typeface="TT Rounds Condensed"/>
            </a:endParaRPr>
          </a:p>
          <a:p>
            <a:pPr algn="l">
              <a:lnSpc>
                <a:spcPts val="4080"/>
              </a:lnSpc>
            </a:pPr>
            <a:r>
              <a:rPr lang="en-US" sz="3400" b="1" i="1" spc="31">
                <a:solidFill>
                  <a:srgbClr val="84BFA4"/>
                </a:solidFill>
                <a:latin typeface="TT Rounds Condensed Bold Italics"/>
                <a:ea typeface="TT Rounds Condensed Bold Italics"/>
                <a:cs typeface="TT Rounds Condensed Bold Italics"/>
                <a:sym typeface="TT Rounds Condensed Bold Italics"/>
              </a:rPr>
              <a:t>Points forts : </a:t>
            </a:r>
            <a:r>
              <a:rPr lang="en-US" sz="3400" i="1" spc="31">
                <a:solidFill>
                  <a:srgbClr val="382B1B"/>
                </a:solidFill>
                <a:latin typeface="TT Rounds Condensed Italics"/>
                <a:ea typeface="TT Rounds Condensed Italics"/>
                <a:cs typeface="TT Rounds Condensed Italics"/>
                <a:sym typeface="TT Rounds Condensed Italics"/>
              </a:rPr>
              <a:t>« Je suis une bonne organisatrice et je planifie tout en détail. J'ai démontré cela lorsqu'on m'a confié un nouveau projet et que j'ai dû le mettre en place à partir de zéro. »</a:t>
            </a:r>
          </a:p>
          <a:p>
            <a:pPr algn="l">
              <a:lnSpc>
                <a:spcPts val="4080"/>
              </a:lnSpc>
            </a:pPr>
            <a:endParaRPr lang="en-US" sz="3400" i="1" spc="31">
              <a:solidFill>
                <a:srgbClr val="382B1B"/>
              </a:solidFill>
              <a:latin typeface="TT Rounds Condensed Italics"/>
              <a:ea typeface="TT Rounds Condensed Italics"/>
              <a:cs typeface="TT Rounds Condensed Italics"/>
              <a:sym typeface="TT Rounds Condensed Italics"/>
            </a:endParaRPr>
          </a:p>
          <a:p>
            <a:pPr algn="l">
              <a:lnSpc>
                <a:spcPts val="4080"/>
              </a:lnSpc>
            </a:pPr>
            <a:r>
              <a:rPr lang="en-US" sz="3400" b="1" i="1" spc="31">
                <a:solidFill>
                  <a:srgbClr val="84BFA4"/>
                </a:solidFill>
                <a:latin typeface="TT Rounds Condensed Bold Italics"/>
                <a:ea typeface="TT Rounds Condensed Bold Italics"/>
                <a:cs typeface="TT Rounds Condensed Bold Italics"/>
                <a:sym typeface="TT Rounds Condensed Bold Italics"/>
              </a:rPr>
              <a:t>Points faibles : </a:t>
            </a:r>
            <a:r>
              <a:rPr lang="en-US" sz="3400" i="1" spc="31">
                <a:solidFill>
                  <a:srgbClr val="382B1B"/>
                </a:solidFill>
                <a:latin typeface="TT Rounds Condensed Italics"/>
                <a:ea typeface="TT Rounds Condensed Italics"/>
                <a:cs typeface="TT Rounds Condensed Italics"/>
                <a:sym typeface="TT Rounds Condensed Italics"/>
              </a:rPr>
              <a:t>« Parfois, je suis trop enthousiaste lorsque je travaille sur un nouveau projet. Mais j'ai appris à m'adapter au rythme des autres et à ne pas foncer. »</a:t>
            </a:r>
          </a:p>
          <a:p>
            <a:pPr algn="l">
              <a:lnSpc>
                <a:spcPts val="4080"/>
              </a:lnSpc>
            </a:pPr>
            <a:endParaRPr lang="en-US" sz="3400" i="1" spc="31">
              <a:solidFill>
                <a:srgbClr val="382B1B"/>
              </a:solidFill>
              <a:latin typeface="TT Rounds Condensed Italics"/>
              <a:ea typeface="TT Rounds Condensed Italics"/>
              <a:cs typeface="TT Rounds Condensed Italics"/>
              <a:sym typeface="TT Rounds Condensed Italics"/>
            </a:endParaRPr>
          </a:p>
          <a:p>
            <a:pPr algn="l">
              <a:lnSpc>
                <a:spcPts val="4080"/>
              </a:lnSpc>
            </a:pPr>
            <a:endParaRPr lang="en-US" sz="3400" i="1" spc="31">
              <a:solidFill>
                <a:srgbClr val="382B1B"/>
              </a:solidFill>
              <a:latin typeface="TT Rounds Condensed Italics"/>
              <a:ea typeface="TT Rounds Condensed Italics"/>
              <a:cs typeface="TT Rounds Condensed Italics"/>
              <a:sym typeface="TT Rounds Condensed Italics"/>
            </a:endParaRPr>
          </a:p>
          <a:p>
            <a:pPr algn="l">
              <a:lnSpc>
                <a:spcPts val="4080"/>
              </a:lnSpc>
            </a:pPr>
            <a:endParaRPr lang="en-US" sz="3400" i="1" spc="31">
              <a:solidFill>
                <a:srgbClr val="382B1B"/>
              </a:solidFill>
              <a:latin typeface="TT Rounds Condensed Italics"/>
              <a:ea typeface="TT Rounds Condensed Italics"/>
              <a:cs typeface="TT Rounds Condensed Italics"/>
              <a:sym typeface="TT Rounds Condensed Italics"/>
            </a:endParaRPr>
          </a:p>
        </p:txBody>
      </p:sp>
      <p:grpSp>
        <p:nvGrpSpPr>
          <p:cNvPr id="12" name="Group 12"/>
          <p:cNvGrpSpPr/>
          <p:nvPr/>
        </p:nvGrpSpPr>
        <p:grpSpPr>
          <a:xfrm rot="4967076">
            <a:off x="1735605" y="7122969"/>
            <a:ext cx="3127661" cy="3224859"/>
            <a:chOff x="0" y="0"/>
            <a:chExt cx="4170214" cy="4299812"/>
          </a:xfrm>
        </p:grpSpPr>
        <p:sp>
          <p:nvSpPr>
            <p:cNvPr id="13" name="Freeform 13"/>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4" name="Freeform 14" descr="Customer review outline"/>
          <p:cNvSpPr/>
          <p:nvPr/>
        </p:nvSpPr>
        <p:spPr>
          <a:xfrm>
            <a:off x="16260582" y="3485212"/>
            <a:ext cx="1512132" cy="1512132"/>
          </a:xfrm>
          <a:custGeom>
            <a:avLst/>
            <a:gdLst/>
            <a:ahLst/>
            <a:cxnLst/>
            <a:rect l="l" t="t" r="r" b="b"/>
            <a:pathLst>
              <a:path w="1512132" h="1512132">
                <a:moveTo>
                  <a:pt x="0" y="0"/>
                </a:moveTo>
                <a:lnTo>
                  <a:pt x="1512132" y="0"/>
                </a:lnTo>
                <a:lnTo>
                  <a:pt x="1512132" y="1512132"/>
                </a:lnTo>
                <a:lnTo>
                  <a:pt x="0" y="1512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751617" y="4412249"/>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B6D1E1"/>
            </a:solidFill>
          </p:spPr>
        </p:sp>
      </p:grpSp>
      <p:sp>
        <p:nvSpPr>
          <p:cNvPr id="9" name="TextBox 9"/>
          <p:cNvSpPr txBox="1"/>
          <p:nvPr/>
        </p:nvSpPr>
        <p:spPr>
          <a:xfrm>
            <a:off x="5105652" y="2914305"/>
            <a:ext cx="12480060" cy="6410325"/>
          </a:xfrm>
          <a:prstGeom prst="rect">
            <a:avLst/>
          </a:prstGeom>
        </p:spPr>
        <p:txBody>
          <a:bodyPr lIns="0" tIns="0" rIns="0" bIns="0" rtlCol="0" anchor="t">
            <a:spAutoFit/>
          </a:bodyPr>
          <a:lstStyle/>
          <a:p>
            <a:pPr algn="l">
              <a:lnSpc>
                <a:spcPts val="4200"/>
              </a:lnSpc>
            </a:pPr>
            <a:r>
              <a:rPr lang="en-US" sz="3500" spc="32">
                <a:solidFill>
                  <a:srgbClr val="382B1B"/>
                </a:solidFill>
                <a:latin typeface="TT Rounds Condensed"/>
                <a:ea typeface="TT Rounds Condensed"/>
                <a:cs typeface="TT Rounds Condensed"/>
                <a:sym typeface="TT Rounds Condensed"/>
              </a:rPr>
              <a:t>Qu’est-ce qui vous rend spécial et quels sont vos principaux atouts ? Vous devriez pouvoir découvrir ce que l’on recherche dans la description du poste </a:t>
            </a:r>
            <a:r>
              <a:rPr lang="en-US" sz="3500" i="1" spc="32">
                <a:solidFill>
                  <a:srgbClr val="382B1B"/>
                </a:solidFill>
                <a:latin typeface="TT Rounds Condensed Italics"/>
                <a:ea typeface="TT Rounds Condensed Italics"/>
                <a:cs typeface="TT Rounds Condensed Italics"/>
                <a:sym typeface="TT Rounds Condensed Italics"/>
              </a:rPr>
              <a:t>. « J’ai une combinaison unique de solides compétences techniques et la capacité de construire des relations clients à long terme » </a:t>
            </a:r>
            <a:r>
              <a:rPr lang="en-US" sz="3500" spc="32">
                <a:solidFill>
                  <a:srgbClr val="382B1B"/>
                </a:solidFill>
                <a:latin typeface="TT Rounds Condensed"/>
                <a:ea typeface="TT Rounds Condensed"/>
                <a:cs typeface="TT Rounds Condensed"/>
                <a:sym typeface="TT Rounds Condensed"/>
              </a:rPr>
              <a:t>est une bonne phrase d’introduction, qui peut ensuite conduire à un exemple plus spécifique de quelque chose que vous avez fait jusqu’à présent dans votre carrière.</a:t>
            </a:r>
          </a:p>
          <a:p>
            <a:pPr algn="l">
              <a:lnSpc>
                <a:spcPts val="4200"/>
              </a:lnSpc>
            </a:pPr>
            <a:endParaRPr lang="en-US" sz="3500" spc="32">
              <a:solidFill>
                <a:srgbClr val="382B1B"/>
              </a:solidFill>
              <a:latin typeface="TT Rounds Condensed"/>
              <a:ea typeface="TT Rounds Condensed"/>
              <a:cs typeface="TT Rounds Condensed"/>
              <a:sym typeface="TT Rounds Condensed"/>
            </a:endParaRPr>
          </a:p>
          <a:p>
            <a:pPr algn="l">
              <a:lnSpc>
                <a:spcPts val="4200"/>
              </a:lnSpc>
            </a:pPr>
            <a:r>
              <a:rPr lang="en-US" sz="3500" spc="32">
                <a:solidFill>
                  <a:srgbClr val="382B1B"/>
                </a:solidFill>
                <a:latin typeface="TT Rounds Condensed"/>
                <a:ea typeface="TT Rounds Condensed"/>
                <a:cs typeface="TT Rounds Condensed"/>
                <a:sym typeface="TT Rounds Condensed"/>
              </a:rPr>
              <a:t>Indiquez votre plus grande réussite et l’avantage qu’elle a apporté à l’entreprise, puis terminez par </a:t>
            </a:r>
            <a:r>
              <a:rPr lang="en-US" sz="3500" i="1" spc="32">
                <a:solidFill>
                  <a:srgbClr val="382B1B"/>
                </a:solidFill>
                <a:latin typeface="TT Rounds Condensed Italics"/>
                <a:ea typeface="TT Rounds Condensed Italics"/>
                <a:cs typeface="TT Rounds Condensed Italics"/>
                <a:sym typeface="TT Rounds Condensed Italics"/>
              </a:rPr>
              <a:t>« Si j’en avais l’occasion, je pourrais apporter ce succès à votre entreprise. »</a:t>
            </a:r>
          </a:p>
          <a:p>
            <a:pPr algn="l">
              <a:lnSpc>
                <a:spcPts val="4200"/>
              </a:lnSpc>
            </a:pPr>
            <a:endParaRPr lang="en-US" sz="3500" i="1" spc="32">
              <a:solidFill>
                <a:srgbClr val="382B1B"/>
              </a:solidFill>
              <a:latin typeface="TT Rounds Condensed Italics"/>
              <a:ea typeface="TT Rounds Condensed Italics"/>
              <a:cs typeface="TT Rounds Condensed Italics"/>
              <a:sym typeface="TT Rounds Condensed Italics"/>
            </a:endParaRPr>
          </a:p>
        </p:txBody>
      </p:sp>
      <p:sp>
        <p:nvSpPr>
          <p:cNvPr id="10" name="TextBox 10"/>
          <p:cNvSpPr txBox="1"/>
          <p:nvPr/>
        </p:nvSpPr>
        <p:spPr>
          <a:xfrm>
            <a:off x="814315" y="829792"/>
            <a:ext cx="3366441" cy="324402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À propos de vos compétences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1" name="TextBox 11"/>
          <p:cNvSpPr txBox="1"/>
          <p:nvPr/>
        </p:nvSpPr>
        <p:spPr>
          <a:xfrm>
            <a:off x="5095513" y="666405"/>
            <a:ext cx="12480060" cy="2066925"/>
          </a:xfrm>
          <a:prstGeom prst="rect">
            <a:avLst/>
          </a:prstGeom>
        </p:spPr>
        <p:txBody>
          <a:bodyPr lIns="0" tIns="0" rIns="0" bIns="0" rtlCol="0" anchor="t">
            <a:spAutoFit/>
          </a:bodyPr>
          <a:lstStyle/>
          <a:p>
            <a:pPr algn="l">
              <a:lnSpc>
                <a:spcPts val="5400"/>
              </a:lnSpc>
            </a:pPr>
            <a:r>
              <a:rPr lang="en-US" sz="4500" b="1" spc="42">
                <a:solidFill>
                  <a:srgbClr val="84BFA4"/>
                </a:solidFill>
                <a:latin typeface="TT Rounds Condensed Bold"/>
                <a:ea typeface="TT Rounds Condensed Bold"/>
                <a:cs typeface="TT Rounds Condensed Bold"/>
                <a:sym typeface="TT Rounds Condensed Bold"/>
              </a:rPr>
              <a:t>Pourquoi devrions-nous vous embaucher ? ou Que pouvez-vous faire pour nous que les autres candidats ne peuvent pas faire ?</a:t>
            </a:r>
          </a:p>
        </p:txBody>
      </p:sp>
      <p:grpSp>
        <p:nvGrpSpPr>
          <p:cNvPr id="12" name="Group 12"/>
          <p:cNvGrpSpPr/>
          <p:nvPr/>
        </p:nvGrpSpPr>
        <p:grpSpPr>
          <a:xfrm rot="4967076">
            <a:off x="1735605" y="7122969"/>
            <a:ext cx="3127661" cy="3224859"/>
            <a:chOff x="0" y="0"/>
            <a:chExt cx="4170214" cy="4299812"/>
          </a:xfrm>
        </p:grpSpPr>
        <p:sp>
          <p:nvSpPr>
            <p:cNvPr id="13" name="Freeform 13"/>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4" name="TextBox 14"/>
          <p:cNvSpPr txBox="1"/>
          <p:nvPr/>
        </p:nvSpPr>
        <p:spPr>
          <a:xfrm>
            <a:off x="751617" y="4412249"/>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B6D1E1"/>
            </a:solidFill>
          </p:spPr>
        </p:sp>
      </p:grpSp>
      <p:sp>
        <p:nvSpPr>
          <p:cNvPr id="9" name="TextBox 9"/>
          <p:cNvSpPr txBox="1"/>
          <p:nvPr/>
        </p:nvSpPr>
        <p:spPr>
          <a:xfrm>
            <a:off x="5105652" y="2923830"/>
            <a:ext cx="12302315" cy="6748757"/>
          </a:xfrm>
          <a:prstGeom prst="rect">
            <a:avLst/>
          </a:prstGeom>
        </p:spPr>
        <p:txBody>
          <a:bodyPr lIns="0" tIns="0" rIns="0" bIns="0" rtlCol="0" anchor="t">
            <a:spAutoFit/>
          </a:bodyPr>
          <a:lstStyle/>
          <a:p>
            <a:pPr algn="l">
              <a:lnSpc>
                <a:spcPts val="4320"/>
              </a:lnSpc>
            </a:pPr>
            <a:r>
              <a:rPr lang="en-US" sz="3600" i="1" spc="33">
                <a:solidFill>
                  <a:srgbClr val="382B1B"/>
                </a:solidFill>
                <a:latin typeface="TT Rounds Condensed Italics"/>
                <a:ea typeface="TT Rounds Condensed Italics"/>
                <a:cs typeface="TT Rounds Condensed Italics"/>
                <a:sym typeface="TT Rounds Condensed Italics"/>
              </a:rPr>
              <a:t>Ce que l’intervieweur veut vraiment savoir : êtes-vous capable de faire le travail ?</a:t>
            </a:r>
          </a:p>
          <a:p>
            <a:pPr algn="l">
              <a:lnSpc>
                <a:spcPts val="4320"/>
              </a:lnSpc>
            </a:pPr>
            <a:r>
              <a:rPr lang="en-US" sz="3600" spc="33">
                <a:solidFill>
                  <a:srgbClr val="382B1B"/>
                </a:solidFill>
                <a:latin typeface="TT Rounds Condensed"/>
                <a:ea typeface="TT Rounds Condensed"/>
                <a:cs typeface="TT Rounds Condensed"/>
                <a:sym typeface="TT Rounds Condensed"/>
              </a:rPr>
              <a:t> </a:t>
            </a:r>
          </a:p>
          <a:p>
            <a:pPr algn="l">
              <a:lnSpc>
                <a:spcPts val="4320"/>
              </a:lnSpc>
            </a:pPr>
            <a:r>
              <a:rPr lang="en-US" sz="3600" spc="33">
                <a:solidFill>
                  <a:srgbClr val="382B1B"/>
                </a:solidFill>
                <a:latin typeface="TT Rounds Condensed"/>
                <a:ea typeface="TT Rounds Condensed"/>
                <a:cs typeface="TT Rounds Condensed"/>
                <a:sym typeface="TT Rounds Condensed"/>
              </a:rPr>
              <a:t>Identifiez vos points forts et mentionnez ceux qui sont pertinents pour le poste pour lequel vous postulez. Il est important de citer des exemples de situations où vous avez utilisé ces compétences. Il ne suffit pas de dire que vous les possédez.</a:t>
            </a:r>
          </a:p>
          <a:p>
            <a:pPr algn="l">
              <a:lnSpc>
                <a:spcPts val="4320"/>
              </a:lnSpc>
            </a:pPr>
            <a:endParaRPr lang="en-US" sz="3600" spc="33">
              <a:solidFill>
                <a:srgbClr val="382B1B"/>
              </a:solidFill>
              <a:latin typeface="TT Rounds Condensed"/>
              <a:ea typeface="TT Rounds Condensed"/>
              <a:cs typeface="TT Rounds Condensed"/>
              <a:sym typeface="TT Rounds Condensed"/>
            </a:endParaRPr>
          </a:p>
        </p:txBody>
      </p:sp>
      <p:sp>
        <p:nvSpPr>
          <p:cNvPr id="10" name="TextBox 10"/>
          <p:cNvSpPr txBox="1"/>
          <p:nvPr/>
        </p:nvSpPr>
        <p:spPr>
          <a:xfrm>
            <a:off x="814315" y="829792"/>
            <a:ext cx="3366441" cy="324402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À propos de vos compétences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1" name="TextBox 11"/>
          <p:cNvSpPr txBox="1"/>
          <p:nvPr/>
        </p:nvSpPr>
        <p:spPr>
          <a:xfrm>
            <a:off x="5105652" y="849411"/>
            <a:ext cx="11711813" cy="701321"/>
          </a:xfrm>
          <a:prstGeom prst="rect">
            <a:avLst/>
          </a:prstGeom>
        </p:spPr>
        <p:txBody>
          <a:bodyPr lIns="0" tIns="0" rIns="0" bIns="0" rtlCol="0" anchor="t">
            <a:spAutoFit/>
          </a:bodyPr>
          <a:lstStyle/>
          <a:p>
            <a:pPr algn="l">
              <a:lnSpc>
                <a:spcPts val="5400"/>
              </a:lnSpc>
            </a:pPr>
            <a:r>
              <a:rPr lang="en-US" sz="4500" b="1" spc="42">
                <a:solidFill>
                  <a:srgbClr val="84BFA4"/>
                </a:solidFill>
                <a:latin typeface="TT Rounds Condensed Bold"/>
                <a:ea typeface="TT Rounds Condensed Bold"/>
                <a:cs typeface="TT Rounds Condensed Bold"/>
                <a:sym typeface="TT Rounds Condensed Bold"/>
              </a:rPr>
              <a:t>Quelles seraient vos meilleures qualités selon vos collègues et amis ?</a:t>
            </a:r>
          </a:p>
        </p:txBody>
      </p:sp>
      <p:grpSp>
        <p:nvGrpSpPr>
          <p:cNvPr id="12" name="Group 12"/>
          <p:cNvGrpSpPr/>
          <p:nvPr/>
        </p:nvGrpSpPr>
        <p:grpSpPr>
          <a:xfrm rot="4967076">
            <a:off x="2837382" y="7280365"/>
            <a:ext cx="3127660" cy="3224859"/>
            <a:chOff x="0" y="0"/>
            <a:chExt cx="4170214" cy="4299812"/>
          </a:xfrm>
        </p:grpSpPr>
        <p:sp>
          <p:nvSpPr>
            <p:cNvPr id="13" name="Freeform 13"/>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4" name="TextBox 14"/>
          <p:cNvSpPr txBox="1"/>
          <p:nvPr/>
        </p:nvSpPr>
        <p:spPr>
          <a:xfrm>
            <a:off x="751617" y="4412249"/>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B6D1E1"/>
            </a:solidFill>
          </p:spPr>
        </p:sp>
      </p:grpSp>
      <p:sp>
        <p:nvSpPr>
          <p:cNvPr id="9" name="TextBox 9"/>
          <p:cNvSpPr txBox="1"/>
          <p:nvPr/>
        </p:nvSpPr>
        <p:spPr>
          <a:xfrm>
            <a:off x="5105652" y="2352177"/>
            <a:ext cx="12184004" cy="7943850"/>
          </a:xfrm>
          <a:prstGeom prst="rect">
            <a:avLst/>
          </a:prstGeom>
        </p:spPr>
        <p:txBody>
          <a:bodyPr lIns="0" tIns="0" rIns="0" bIns="0" rtlCol="0" anchor="t">
            <a:spAutoFit/>
          </a:bodyPr>
          <a:lstStyle/>
          <a:p>
            <a:pPr marL="561025" lvl="2" indent="-187008"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Communication </a:t>
            </a:r>
            <a:r>
              <a:rPr lang="en-US" sz="3100" spc="29">
                <a:solidFill>
                  <a:srgbClr val="382B1B"/>
                </a:solidFill>
                <a:latin typeface="TT Rounds Condensed"/>
                <a:ea typeface="TT Rounds Condensed"/>
                <a:cs typeface="TT Rounds Condensed"/>
                <a:sym typeface="TT Rounds Condensed"/>
              </a:rPr>
              <a:t>– la capacité à s’entendre avec un large éventail de personnes</a:t>
            </a:r>
          </a:p>
          <a:p>
            <a:pPr marL="561025" lvl="2" indent="-187008"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Travail d'équipe </a:t>
            </a:r>
            <a:r>
              <a:rPr lang="en-US" sz="3100" spc="29">
                <a:solidFill>
                  <a:srgbClr val="382B1B"/>
                </a:solidFill>
                <a:latin typeface="TT Rounds Condensed"/>
                <a:ea typeface="TT Rounds Condensed"/>
                <a:cs typeface="TT Rounds Condensed"/>
                <a:sym typeface="TT Rounds Condensed"/>
              </a:rPr>
              <a:t>- la capacité d'être un chef ou un membre d'équipe efficace</a:t>
            </a:r>
          </a:p>
          <a:p>
            <a:pPr marL="561025" lvl="2" indent="-187008"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Compétences informatiques </a:t>
            </a:r>
            <a:r>
              <a:rPr lang="en-US" sz="3100" spc="29">
                <a:solidFill>
                  <a:srgbClr val="382B1B"/>
                </a:solidFill>
                <a:latin typeface="TT Rounds Condensed"/>
                <a:ea typeface="TT Rounds Condensed"/>
                <a:cs typeface="TT Rounds Condensed"/>
                <a:sym typeface="TT Rounds Condensed"/>
              </a:rPr>
              <a:t>: la plupart des emplois de nos jours nécessitent des compétences informatiques</a:t>
            </a:r>
          </a:p>
          <a:p>
            <a:pPr marL="561025" lvl="2" indent="-187008"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Bonne attitude </a:t>
            </a:r>
            <a:r>
              <a:rPr lang="en-US" sz="3100" spc="29">
                <a:solidFill>
                  <a:srgbClr val="382B1B"/>
                </a:solidFill>
                <a:latin typeface="TT Rounds Condensed"/>
                <a:ea typeface="TT Rounds Condensed"/>
                <a:cs typeface="TT Rounds Condensed"/>
                <a:sym typeface="TT Rounds Condensed"/>
              </a:rPr>
              <a:t>- travailleur acharné, honnête, poli, coopératif</a:t>
            </a:r>
          </a:p>
          <a:p>
            <a:pPr marL="561025" lvl="2" indent="-187008"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Résolution de problèmes </a:t>
            </a:r>
            <a:r>
              <a:rPr lang="en-US" sz="3100" spc="29">
                <a:solidFill>
                  <a:srgbClr val="382B1B"/>
                </a:solidFill>
                <a:latin typeface="TT Rounds Condensed"/>
                <a:ea typeface="TT Rounds Condensed"/>
                <a:cs typeface="TT Rounds Condensed"/>
                <a:sym typeface="TT Rounds Condensed"/>
              </a:rPr>
              <a:t>– utiliser votre initiative pour identifier des solutions</a:t>
            </a:r>
          </a:p>
          <a:p>
            <a:pPr marL="561025" lvl="2" indent="-187008"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Enthousiasme </a:t>
            </a:r>
            <a:r>
              <a:rPr lang="en-US" sz="3100" spc="29">
                <a:solidFill>
                  <a:srgbClr val="382B1B"/>
                </a:solidFill>
                <a:latin typeface="TT Rounds Condensed"/>
                <a:ea typeface="TT Rounds Condensed"/>
                <a:cs typeface="TT Rounds Condensed"/>
                <a:sym typeface="TT Rounds Condensed"/>
              </a:rPr>
              <a:t>– les employeurs aiment les personnes positives</a:t>
            </a:r>
          </a:p>
          <a:p>
            <a:pPr marL="561025" lvl="2" indent="-187008"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Apprentissage rapide </a:t>
            </a:r>
            <a:r>
              <a:rPr lang="en-US" sz="3100" spc="29">
                <a:solidFill>
                  <a:srgbClr val="382B1B"/>
                </a:solidFill>
                <a:latin typeface="TT Rounds Condensed"/>
                <a:ea typeface="TT Rounds Condensed"/>
                <a:cs typeface="TT Rounds Condensed"/>
                <a:sym typeface="TT Rounds Condensed"/>
              </a:rPr>
              <a:t>- pour que vous puissiez assumer de nouvelles tâches</a:t>
            </a:r>
          </a:p>
          <a:p>
            <a:pPr marL="561025" lvl="2" indent="-187008"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Détermination </a:t>
            </a:r>
            <a:r>
              <a:rPr lang="en-US" sz="3100" spc="29">
                <a:solidFill>
                  <a:srgbClr val="382B1B"/>
                </a:solidFill>
                <a:latin typeface="TT Rounds Condensed"/>
                <a:ea typeface="TT Rounds Condensed"/>
                <a:cs typeface="TT Rounds Condensed"/>
                <a:sym typeface="TT Rounds Condensed"/>
              </a:rPr>
              <a:t>- montre que vous êtes concentré sur la réalisation des objectifs</a:t>
            </a:r>
          </a:p>
          <a:p>
            <a:pPr marL="561025" lvl="2" indent="-187008" algn="l">
              <a:lnSpc>
                <a:spcPts val="3720"/>
              </a:lnSpc>
              <a:buFont typeface="Arial"/>
              <a:buChar char="⚬"/>
            </a:pPr>
            <a:r>
              <a:rPr lang="en-US" sz="3100" b="1" spc="29">
                <a:solidFill>
                  <a:srgbClr val="382B1B"/>
                </a:solidFill>
                <a:latin typeface="TT Rounds Condensed Bold"/>
                <a:ea typeface="TT Rounds Condensed Bold"/>
                <a:cs typeface="TT Rounds Condensed Bold"/>
                <a:sym typeface="TT Rounds Condensed Bold"/>
              </a:rPr>
              <a:t>Flexibilité </a:t>
            </a:r>
            <a:r>
              <a:rPr lang="en-US" sz="3100" spc="29">
                <a:solidFill>
                  <a:srgbClr val="382B1B"/>
                </a:solidFill>
                <a:latin typeface="TT Rounds Condensed"/>
                <a:ea typeface="TT Rounds Condensed"/>
                <a:cs typeface="TT Rounds Condensed"/>
                <a:sym typeface="TT Rounds Condensed"/>
              </a:rPr>
              <a:t>– effectuer une variété de tâches pour atteindre un objectif commun.</a:t>
            </a:r>
          </a:p>
          <a:p>
            <a:pPr marL="561025" lvl="2" indent="-187008" algn="l">
              <a:lnSpc>
                <a:spcPts val="3720"/>
              </a:lnSpc>
            </a:pPr>
            <a:endParaRPr lang="en-US" sz="3100" spc="29">
              <a:solidFill>
                <a:srgbClr val="382B1B"/>
              </a:solidFill>
              <a:latin typeface="TT Rounds Condensed"/>
              <a:ea typeface="TT Rounds Condensed"/>
              <a:cs typeface="TT Rounds Condensed"/>
              <a:sym typeface="TT Rounds Condensed"/>
            </a:endParaRPr>
          </a:p>
        </p:txBody>
      </p:sp>
      <p:sp>
        <p:nvSpPr>
          <p:cNvPr id="10" name="TextBox 10"/>
          <p:cNvSpPr txBox="1"/>
          <p:nvPr/>
        </p:nvSpPr>
        <p:spPr>
          <a:xfrm>
            <a:off x="814315" y="829792"/>
            <a:ext cx="3366441" cy="324402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À propos de vos compétences</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1" name="TextBox 11"/>
          <p:cNvSpPr txBox="1"/>
          <p:nvPr/>
        </p:nvSpPr>
        <p:spPr>
          <a:xfrm>
            <a:off x="5105652" y="849411"/>
            <a:ext cx="11711813" cy="701321"/>
          </a:xfrm>
          <a:prstGeom prst="rect">
            <a:avLst/>
          </a:prstGeom>
        </p:spPr>
        <p:txBody>
          <a:bodyPr lIns="0" tIns="0" rIns="0" bIns="0" rtlCol="0" anchor="t">
            <a:spAutoFit/>
          </a:bodyPr>
          <a:lstStyle/>
          <a:p>
            <a:pPr algn="l">
              <a:lnSpc>
                <a:spcPts val="5400"/>
              </a:lnSpc>
            </a:pPr>
            <a:r>
              <a:rPr lang="en-US" sz="4500" b="1" spc="42">
                <a:solidFill>
                  <a:srgbClr val="84BFA4"/>
                </a:solidFill>
                <a:latin typeface="TT Rounds Condensed Bold"/>
                <a:ea typeface="TT Rounds Condensed Bold"/>
                <a:cs typeface="TT Rounds Condensed Bold"/>
                <a:sym typeface="TT Rounds Condensed Bold"/>
              </a:rPr>
              <a:t>Les atouts typiques recherchés par les employeurs sont :</a:t>
            </a:r>
          </a:p>
          <a:p>
            <a:pPr algn="l">
              <a:lnSpc>
                <a:spcPts val="5400"/>
              </a:lnSpc>
            </a:pPr>
            <a:endParaRPr lang="en-US" sz="4500" b="1" spc="42">
              <a:solidFill>
                <a:srgbClr val="84BFA4"/>
              </a:solidFill>
              <a:latin typeface="TT Rounds Condensed Bold"/>
              <a:ea typeface="TT Rounds Condensed Bold"/>
              <a:cs typeface="TT Rounds Condensed Bold"/>
              <a:sym typeface="TT Rounds Condensed Bold"/>
            </a:endParaRPr>
          </a:p>
        </p:txBody>
      </p:sp>
      <p:grpSp>
        <p:nvGrpSpPr>
          <p:cNvPr id="12" name="Group 12"/>
          <p:cNvGrpSpPr/>
          <p:nvPr/>
        </p:nvGrpSpPr>
        <p:grpSpPr>
          <a:xfrm rot="4967076">
            <a:off x="1735605" y="7122969"/>
            <a:ext cx="3127661" cy="3224859"/>
            <a:chOff x="0" y="0"/>
            <a:chExt cx="4170214" cy="4299812"/>
          </a:xfrm>
        </p:grpSpPr>
        <p:sp>
          <p:nvSpPr>
            <p:cNvPr id="13" name="Freeform 13"/>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4" name="TextBox 14"/>
          <p:cNvSpPr txBox="1"/>
          <p:nvPr/>
        </p:nvSpPr>
        <p:spPr>
          <a:xfrm>
            <a:off x="751617" y="4412249"/>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84BFA4"/>
            </a:solidFill>
          </p:spPr>
        </p:sp>
      </p:grpSp>
      <p:sp>
        <p:nvSpPr>
          <p:cNvPr id="9" name="TextBox 9"/>
          <p:cNvSpPr txBox="1"/>
          <p:nvPr/>
        </p:nvSpPr>
        <p:spPr>
          <a:xfrm>
            <a:off x="5302028" y="2111897"/>
            <a:ext cx="12480060" cy="5343525"/>
          </a:xfrm>
          <a:prstGeom prst="rect">
            <a:avLst/>
          </a:prstGeom>
        </p:spPr>
        <p:txBody>
          <a:bodyPr lIns="0" tIns="0" rIns="0" bIns="0" rtlCol="0" anchor="t">
            <a:spAutoFit/>
          </a:bodyPr>
          <a:lstStyle/>
          <a:p>
            <a:pPr algn="l">
              <a:lnSpc>
                <a:spcPts val="4200"/>
              </a:lnSpc>
            </a:pPr>
            <a:r>
              <a:rPr lang="en-US" sz="3500" spc="32">
                <a:solidFill>
                  <a:srgbClr val="382B1B"/>
                </a:solidFill>
                <a:latin typeface="TT Rounds Condensed"/>
                <a:ea typeface="TT Rounds Condensed"/>
                <a:cs typeface="TT Rounds Condensed"/>
                <a:sym typeface="TT Rounds Condensed"/>
              </a:rPr>
              <a:t>L'intervieweur attend une réponse qui indique que vous avez réfléchi à la question. Si vous vous êtes bien préparé pour l'entretien, vous devriez avoir une bonne connaissance interne des valeurs de l'entreprise, de sa mission, de ses plans de développement et de ses produits.</a:t>
            </a:r>
          </a:p>
          <a:p>
            <a:pPr algn="l">
              <a:lnSpc>
                <a:spcPts val="4200"/>
              </a:lnSpc>
            </a:pPr>
            <a:endParaRPr lang="en-US" sz="3500" spc="32">
              <a:solidFill>
                <a:srgbClr val="382B1B"/>
              </a:solidFill>
              <a:latin typeface="TT Rounds Condensed"/>
              <a:ea typeface="TT Rounds Condensed"/>
              <a:cs typeface="TT Rounds Condensed"/>
              <a:sym typeface="TT Rounds Condensed"/>
            </a:endParaRPr>
          </a:p>
          <a:p>
            <a:pPr algn="l">
              <a:lnSpc>
                <a:spcPts val="4200"/>
              </a:lnSpc>
            </a:pPr>
            <a:r>
              <a:rPr lang="en-US" sz="3500" spc="32">
                <a:solidFill>
                  <a:srgbClr val="382B1B"/>
                </a:solidFill>
                <a:latin typeface="TT Rounds Condensed"/>
                <a:ea typeface="TT Rounds Condensed"/>
                <a:cs typeface="TT Rounds Condensed"/>
                <a:sym typeface="TT Rounds Condensed"/>
              </a:rPr>
              <a:t>Utilisez ces informations pour décrire comment vos objectifs et votre ambition correspondent à l’éthique de l’entreprise et comment vous seriez ravi d’avoir l’opportunité de travailler pour eux. Ne prononcez jamais la phrase « J’ai juste besoin d’un emploi ».</a:t>
            </a:r>
          </a:p>
        </p:txBody>
      </p:sp>
      <p:sp>
        <p:nvSpPr>
          <p:cNvPr id="10" name="TextBox 10"/>
          <p:cNvSpPr txBox="1"/>
          <p:nvPr/>
        </p:nvSpPr>
        <p:spPr>
          <a:xfrm>
            <a:off x="357027" y="1123950"/>
            <a:ext cx="4043775"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L'employeur / l'emploi</a:t>
            </a:r>
          </a:p>
        </p:txBody>
      </p:sp>
      <p:grpSp>
        <p:nvGrpSpPr>
          <p:cNvPr id="11" name="Group 11"/>
          <p:cNvGrpSpPr/>
          <p:nvPr/>
        </p:nvGrpSpPr>
        <p:grpSpPr>
          <a:xfrm rot="4967076">
            <a:off x="2072883" y="6920602"/>
            <a:ext cx="3127661" cy="3224859"/>
            <a:chOff x="0" y="0"/>
            <a:chExt cx="4170214" cy="4299812"/>
          </a:xfrm>
        </p:grpSpPr>
        <p:sp>
          <p:nvSpPr>
            <p:cNvPr id="12" name="Freeform 12"/>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
        <p:nvSpPr>
          <p:cNvPr id="13" name="TextBox 13"/>
          <p:cNvSpPr txBox="1"/>
          <p:nvPr/>
        </p:nvSpPr>
        <p:spPr>
          <a:xfrm>
            <a:off x="5105652" y="849411"/>
            <a:ext cx="12480060" cy="701321"/>
          </a:xfrm>
          <a:prstGeom prst="rect">
            <a:avLst/>
          </a:prstGeom>
        </p:spPr>
        <p:txBody>
          <a:bodyPr lIns="0" tIns="0" rIns="0" bIns="0" rtlCol="0" anchor="t">
            <a:spAutoFit/>
          </a:bodyPr>
          <a:lstStyle/>
          <a:p>
            <a:pPr algn="l">
              <a:lnSpc>
                <a:spcPts val="5400"/>
              </a:lnSpc>
            </a:pPr>
            <a:r>
              <a:rPr lang="en-US" sz="4500" b="1" spc="42">
                <a:solidFill>
                  <a:srgbClr val="B6D1E1"/>
                </a:solidFill>
                <a:latin typeface="TT Rounds Condensed Bold"/>
                <a:ea typeface="TT Rounds Condensed Bold"/>
                <a:cs typeface="TT Rounds Condensed Bold"/>
                <a:sym typeface="TT Rounds Condensed Bold"/>
              </a:rPr>
              <a:t>Pourquoi voulez-vous travailler ici ?</a:t>
            </a:r>
          </a:p>
        </p:txBody>
      </p:sp>
      <p:sp>
        <p:nvSpPr>
          <p:cNvPr id="14" name="TextBox 14"/>
          <p:cNvSpPr txBox="1"/>
          <p:nvPr/>
        </p:nvSpPr>
        <p:spPr>
          <a:xfrm>
            <a:off x="751617" y="3581427"/>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84BFA4"/>
            </a:solidFill>
          </p:spPr>
        </p:sp>
      </p:grpSp>
      <p:sp>
        <p:nvSpPr>
          <p:cNvPr id="9" name="TextBox 9"/>
          <p:cNvSpPr txBox="1"/>
          <p:nvPr/>
        </p:nvSpPr>
        <p:spPr>
          <a:xfrm>
            <a:off x="5105652" y="3508446"/>
            <a:ext cx="12480060" cy="6164140"/>
          </a:xfrm>
          <a:prstGeom prst="rect">
            <a:avLst/>
          </a:prstGeom>
        </p:spPr>
        <p:txBody>
          <a:bodyPr lIns="0" tIns="0" rIns="0" bIns="0" rtlCol="0" anchor="t">
            <a:spAutoFit/>
          </a:bodyPr>
          <a:lstStyle/>
          <a:p>
            <a:pPr algn="l">
              <a:lnSpc>
                <a:spcPts val="4320"/>
              </a:lnSpc>
            </a:pPr>
            <a:r>
              <a:rPr lang="en-US" sz="3600" spc="33">
                <a:solidFill>
                  <a:srgbClr val="382B1B"/>
                </a:solidFill>
                <a:latin typeface="TT Rounds Condensed"/>
                <a:ea typeface="TT Rounds Condensed"/>
                <a:cs typeface="TT Rounds Condensed"/>
                <a:sym typeface="TT Rounds Condensed"/>
              </a:rPr>
              <a:t>L'intervieweur veut savoir que vous avez fait vos devoirs et que vous connaissez l'entreprise et ses objectifs. Il veut savoir que vous avez bien réfléchi et que vous avez choisi de postuler chez eux pour une bonne raison. Montrez que vous connaissez l'entreprise en ayant à portée de main quelques faits et chiffres, tels que :</a:t>
            </a:r>
          </a:p>
          <a:p>
            <a:pPr marL="651510" lvl="2" indent="-217170" algn="l">
              <a:lnSpc>
                <a:spcPts val="4320"/>
              </a:lnSpc>
              <a:buFont typeface="Arial"/>
              <a:buChar char="⚬"/>
            </a:pPr>
            <a:r>
              <a:rPr lang="en-US" sz="3600" spc="33">
                <a:solidFill>
                  <a:srgbClr val="382B1B"/>
                </a:solidFill>
                <a:latin typeface="TT Rounds Condensed"/>
                <a:ea typeface="TT Rounds Condensed"/>
                <a:cs typeface="TT Rounds Condensed"/>
                <a:sym typeface="TT Rounds Condensed"/>
              </a:rPr>
              <a:t>la taille de l'organisation</a:t>
            </a:r>
          </a:p>
          <a:p>
            <a:pPr marL="651510" lvl="2" indent="-217170" algn="l">
              <a:lnSpc>
                <a:spcPts val="4320"/>
              </a:lnSpc>
              <a:buFont typeface="Arial"/>
              <a:buChar char="⚬"/>
            </a:pPr>
            <a:r>
              <a:rPr lang="en-US" sz="3600" spc="33">
                <a:solidFill>
                  <a:srgbClr val="382B1B"/>
                </a:solidFill>
                <a:latin typeface="TT Rounds Condensed"/>
                <a:ea typeface="TT Rounds Condensed"/>
                <a:cs typeface="TT Rounds Condensed"/>
                <a:sym typeface="TT Rounds Condensed"/>
              </a:rPr>
              <a:t>quel est le produit ou le service</a:t>
            </a:r>
          </a:p>
          <a:p>
            <a:pPr marL="651510" lvl="2" indent="-217170" algn="l">
              <a:lnSpc>
                <a:spcPts val="4320"/>
              </a:lnSpc>
              <a:buFont typeface="Arial"/>
              <a:buChar char="⚬"/>
            </a:pPr>
            <a:r>
              <a:rPr lang="en-US" sz="3600" spc="33">
                <a:solidFill>
                  <a:srgbClr val="382B1B"/>
                </a:solidFill>
                <a:latin typeface="TT Rounds Condensed"/>
                <a:ea typeface="TT Rounds Condensed"/>
                <a:cs typeface="TT Rounds Condensed"/>
                <a:sym typeface="TT Rounds Condensed"/>
              </a:rPr>
              <a:t>dernières évolutions du secteur</a:t>
            </a:r>
          </a:p>
          <a:p>
            <a:pPr marL="651510" lvl="2" indent="-217170" algn="l">
              <a:lnSpc>
                <a:spcPts val="4320"/>
              </a:lnSpc>
              <a:buFont typeface="Arial"/>
              <a:buChar char="⚬"/>
            </a:pPr>
            <a:r>
              <a:rPr lang="en-US" sz="3600" spc="33">
                <a:solidFill>
                  <a:srgbClr val="382B1B"/>
                </a:solidFill>
                <a:latin typeface="TT Rounds Condensed"/>
                <a:ea typeface="TT Rounds Condensed"/>
                <a:cs typeface="TT Rounds Condensed"/>
                <a:sym typeface="TT Rounds Condensed"/>
              </a:rPr>
              <a:t>l'histoire, les objectifs, l'image et la philosophie de l'employeur.</a:t>
            </a:r>
          </a:p>
          <a:p>
            <a:pPr marL="651510" lvl="2" indent="-217170" algn="l">
              <a:lnSpc>
                <a:spcPts val="4320"/>
              </a:lnSpc>
            </a:pPr>
            <a:endParaRPr lang="en-US" sz="3600" spc="33">
              <a:solidFill>
                <a:srgbClr val="382B1B"/>
              </a:solidFill>
              <a:latin typeface="TT Rounds Condensed"/>
              <a:ea typeface="TT Rounds Condensed"/>
              <a:cs typeface="TT Rounds Condensed"/>
              <a:sym typeface="TT Rounds Condensed"/>
            </a:endParaRPr>
          </a:p>
        </p:txBody>
      </p:sp>
      <p:grpSp>
        <p:nvGrpSpPr>
          <p:cNvPr id="10" name="Group 10"/>
          <p:cNvGrpSpPr/>
          <p:nvPr/>
        </p:nvGrpSpPr>
        <p:grpSpPr>
          <a:xfrm rot="4967076">
            <a:off x="1713120" y="6920604"/>
            <a:ext cx="3127661" cy="3224859"/>
            <a:chOff x="0" y="0"/>
            <a:chExt cx="4170214" cy="4299812"/>
          </a:xfrm>
        </p:grpSpPr>
        <p:sp>
          <p:nvSpPr>
            <p:cNvPr id="11" name="Freeform 11"/>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
        <p:nvSpPr>
          <p:cNvPr id="12" name="TextBox 12"/>
          <p:cNvSpPr txBox="1"/>
          <p:nvPr/>
        </p:nvSpPr>
        <p:spPr>
          <a:xfrm>
            <a:off x="5105652" y="849411"/>
            <a:ext cx="12480060" cy="701321"/>
          </a:xfrm>
          <a:prstGeom prst="rect">
            <a:avLst/>
          </a:prstGeom>
        </p:spPr>
        <p:txBody>
          <a:bodyPr lIns="0" tIns="0" rIns="0" bIns="0" rtlCol="0" anchor="t">
            <a:spAutoFit/>
          </a:bodyPr>
          <a:lstStyle/>
          <a:p>
            <a:pPr algn="l">
              <a:lnSpc>
                <a:spcPts val="5400"/>
              </a:lnSpc>
            </a:pPr>
            <a:r>
              <a:rPr lang="en-US" sz="4500" b="1" spc="42">
                <a:solidFill>
                  <a:srgbClr val="B6D1E1"/>
                </a:solidFill>
                <a:latin typeface="TT Rounds Condensed Bold"/>
                <a:ea typeface="TT Rounds Condensed Bold"/>
                <a:cs typeface="TT Rounds Condensed Bold"/>
                <a:sym typeface="TT Rounds Condensed Bold"/>
              </a:rPr>
              <a:t>Que savez-vous de notre entreprise ?</a:t>
            </a:r>
          </a:p>
          <a:p>
            <a:pPr algn="l">
              <a:lnSpc>
                <a:spcPts val="5400"/>
              </a:lnSpc>
            </a:pPr>
            <a:r>
              <a:rPr lang="en-US" sz="4500" b="1" spc="42">
                <a:solidFill>
                  <a:srgbClr val="B6D1E1"/>
                </a:solidFill>
                <a:latin typeface="TT Rounds Condensed Bold"/>
                <a:ea typeface="TT Rounds Condensed Bold"/>
                <a:cs typeface="TT Rounds Condensed Bold"/>
                <a:sym typeface="TT Rounds Condensed Bold"/>
              </a:rPr>
              <a:t>Savez-vous ce que nous faisons ? Pourquoi avez-vous choisi de postuler dans cette entreprise ?</a:t>
            </a:r>
          </a:p>
          <a:p>
            <a:pPr algn="l">
              <a:lnSpc>
                <a:spcPts val="5400"/>
              </a:lnSpc>
            </a:pPr>
            <a:endParaRPr lang="en-US" sz="4500" b="1" spc="42">
              <a:solidFill>
                <a:srgbClr val="B6D1E1"/>
              </a:solidFill>
              <a:latin typeface="TT Rounds Condensed Bold"/>
              <a:ea typeface="TT Rounds Condensed Bold"/>
              <a:cs typeface="TT Rounds Condensed Bold"/>
              <a:sym typeface="TT Rounds Condensed Bold"/>
            </a:endParaRPr>
          </a:p>
        </p:txBody>
      </p:sp>
      <p:sp>
        <p:nvSpPr>
          <p:cNvPr id="13" name="TextBox 13"/>
          <p:cNvSpPr txBox="1"/>
          <p:nvPr/>
        </p:nvSpPr>
        <p:spPr>
          <a:xfrm>
            <a:off x="357027" y="1123950"/>
            <a:ext cx="4043775"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L'employeur / l'emploi</a:t>
            </a:r>
          </a:p>
        </p:txBody>
      </p:sp>
      <p:sp>
        <p:nvSpPr>
          <p:cNvPr id="14" name="TextBox 14"/>
          <p:cNvSpPr txBox="1"/>
          <p:nvPr/>
        </p:nvSpPr>
        <p:spPr>
          <a:xfrm>
            <a:off x="751617" y="3581427"/>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84BFA4"/>
            </a:solidFill>
          </p:spPr>
        </p:sp>
      </p:grpSp>
      <p:grpSp>
        <p:nvGrpSpPr>
          <p:cNvPr id="9" name="Group 9"/>
          <p:cNvGrpSpPr/>
          <p:nvPr/>
        </p:nvGrpSpPr>
        <p:grpSpPr>
          <a:xfrm rot="4967076">
            <a:off x="1713120" y="6920604"/>
            <a:ext cx="3127661" cy="3224859"/>
            <a:chOff x="0" y="0"/>
            <a:chExt cx="4170214" cy="4299812"/>
          </a:xfrm>
        </p:grpSpPr>
        <p:sp>
          <p:nvSpPr>
            <p:cNvPr id="10" name="Freeform 10"/>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
        <p:nvSpPr>
          <p:cNvPr id="11" name="TextBox 11"/>
          <p:cNvSpPr txBox="1"/>
          <p:nvPr/>
        </p:nvSpPr>
        <p:spPr>
          <a:xfrm>
            <a:off x="5105652" y="849411"/>
            <a:ext cx="12480060" cy="701321"/>
          </a:xfrm>
          <a:prstGeom prst="rect">
            <a:avLst/>
          </a:prstGeom>
        </p:spPr>
        <p:txBody>
          <a:bodyPr lIns="0" tIns="0" rIns="0" bIns="0" rtlCol="0" anchor="t">
            <a:spAutoFit/>
          </a:bodyPr>
          <a:lstStyle/>
          <a:p>
            <a:pPr algn="l">
              <a:lnSpc>
                <a:spcPts val="5400"/>
              </a:lnSpc>
            </a:pPr>
            <a:r>
              <a:rPr lang="en-US" sz="4500" b="1" spc="42">
                <a:solidFill>
                  <a:srgbClr val="B6D1E1"/>
                </a:solidFill>
                <a:latin typeface="TT Rounds Condensed Bold"/>
                <a:ea typeface="TT Rounds Condensed Bold"/>
                <a:cs typeface="TT Rounds Condensed Bold"/>
                <a:sym typeface="TT Rounds Condensed Bold"/>
              </a:rPr>
              <a:t>Que pouvez-vous faire pour nous que quelqu'un d'autre ne peut pas faire ?</a:t>
            </a:r>
          </a:p>
          <a:p>
            <a:pPr algn="l">
              <a:lnSpc>
                <a:spcPts val="5400"/>
              </a:lnSpc>
            </a:pPr>
            <a:endParaRPr lang="en-US" sz="4500" b="1" spc="42">
              <a:solidFill>
                <a:srgbClr val="B6D1E1"/>
              </a:solidFill>
              <a:latin typeface="TT Rounds Condensed Bold"/>
              <a:ea typeface="TT Rounds Condensed Bold"/>
              <a:cs typeface="TT Rounds Condensed Bold"/>
              <a:sym typeface="TT Rounds Condensed Bold"/>
            </a:endParaRPr>
          </a:p>
        </p:txBody>
      </p:sp>
      <p:sp>
        <p:nvSpPr>
          <p:cNvPr id="12" name="AutoShape 12"/>
          <p:cNvSpPr/>
          <p:nvPr/>
        </p:nvSpPr>
        <p:spPr>
          <a:xfrm rot="12953">
            <a:off x="4812856" y="5117109"/>
            <a:ext cx="11375508" cy="0"/>
          </a:xfrm>
          <a:prstGeom prst="line">
            <a:avLst/>
          </a:prstGeom>
          <a:ln w="19050" cap="rnd">
            <a:solidFill>
              <a:srgbClr val="84BFA4"/>
            </a:solidFill>
            <a:prstDash val="solid"/>
            <a:headEnd type="none" w="sm" len="sm"/>
            <a:tailEnd type="none" w="sm" len="sm"/>
          </a:ln>
        </p:spPr>
      </p:sp>
      <p:sp>
        <p:nvSpPr>
          <p:cNvPr id="13" name="TextBox 13"/>
          <p:cNvSpPr txBox="1"/>
          <p:nvPr/>
        </p:nvSpPr>
        <p:spPr>
          <a:xfrm>
            <a:off x="5105652" y="2586555"/>
            <a:ext cx="12480060" cy="7810500"/>
          </a:xfrm>
          <a:prstGeom prst="rect">
            <a:avLst/>
          </a:prstGeom>
        </p:spPr>
        <p:txBody>
          <a:bodyPr lIns="0" tIns="0" rIns="0" bIns="0" rtlCol="0" anchor="t">
            <a:spAutoFit/>
          </a:bodyPr>
          <a:lstStyle/>
          <a:p>
            <a:pPr algn="l">
              <a:lnSpc>
                <a:spcPts val="4080"/>
              </a:lnSpc>
            </a:pPr>
            <a:r>
              <a:rPr lang="en-US" sz="3400" spc="31">
                <a:solidFill>
                  <a:srgbClr val="382B1B"/>
                </a:solidFill>
                <a:latin typeface="TT Rounds Condensed"/>
                <a:ea typeface="TT Rounds Condensed"/>
                <a:cs typeface="TT Rounds Condensed"/>
                <a:sym typeface="TT Rounds Condensed"/>
              </a:rPr>
              <a:t>Lorsque vous parlez des raisons pour lesquelles vous souhaitez travailler pour l’employeur, concentrez-vous sur ce que vous pouvez faire pour lui, et non sur ce qu’il peut faire pour vous.</a:t>
            </a:r>
          </a:p>
          <a:p>
            <a:pPr algn="l">
              <a:lnSpc>
                <a:spcPts val="4080"/>
              </a:lnSpc>
            </a:pPr>
            <a:endParaRPr lang="en-US" sz="3400" spc="31">
              <a:solidFill>
                <a:srgbClr val="382B1B"/>
              </a:solidFill>
              <a:latin typeface="TT Rounds Condensed"/>
              <a:ea typeface="TT Rounds Condensed"/>
              <a:cs typeface="TT Rounds Condensed"/>
              <a:sym typeface="TT Rounds Condensed"/>
            </a:endParaRPr>
          </a:p>
          <a:p>
            <a:pPr algn="l">
              <a:lnSpc>
                <a:spcPts val="4080"/>
              </a:lnSpc>
            </a:pPr>
            <a:endParaRPr lang="en-US" sz="3400" spc="31">
              <a:solidFill>
                <a:srgbClr val="382B1B"/>
              </a:solidFill>
              <a:latin typeface="TT Rounds Condensed"/>
              <a:ea typeface="TT Rounds Condensed"/>
              <a:cs typeface="TT Rounds Condensed"/>
              <a:sym typeface="TT Rounds Condensed"/>
            </a:endParaRPr>
          </a:p>
          <a:p>
            <a:pPr algn="l">
              <a:lnSpc>
                <a:spcPts val="4800"/>
              </a:lnSpc>
            </a:pPr>
            <a:r>
              <a:rPr lang="en-US" sz="4000" spc="37">
                <a:solidFill>
                  <a:srgbClr val="382B1B"/>
                </a:solidFill>
                <a:latin typeface="TT Rounds Condensed"/>
                <a:ea typeface="TT Rounds Condensed"/>
                <a:cs typeface="TT Rounds Condensed"/>
                <a:sym typeface="TT Rounds Condensed"/>
              </a:rPr>
              <a:t> </a:t>
            </a:r>
            <a:r>
              <a:rPr lang="en-US" sz="4000" b="1" spc="37">
                <a:solidFill>
                  <a:srgbClr val="B6D1E1"/>
                </a:solidFill>
                <a:latin typeface="TT Rounds Condensed Bold"/>
                <a:ea typeface="TT Rounds Condensed Bold"/>
                <a:cs typeface="TT Rounds Condensed Bold"/>
                <a:sym typeface="TT Rounds Condensed Bold"/>
              </a:rPr>
              <a:t>Bonne réponse </a:t>
            </a:r>
            <a:r>
              <a:rPr lang="en-US" sz="4000" spc="37">
                <a:solidFill>
                  <a:srgbClr val="B6D1E1"/>
                </a:solidFill>
                <a:latin typeface="TT Rounds Condensed"/>
                <a:ea typeface="TT Rounds Condensed"/>
                <a:cs typeface="TT Rounds Condensed"/>
                <a:sym typeface="TT Rounds Condensed"/>
              </a:rPr>
              <a:t>:</a:t>
            </a:r>
          </a:p>
          <a:p>
            <a:pPr algn="l">
              <a:lnSpc>
                <a:spcPts val="4080"/>
              </a:lnSpc>
            </a:pPr>
            <a:endParaRPr lang="en-US" sz="4000" spc="37">
              <a:solidFill>
                <a:srgbClr val="B6D1E1"/>
              </a:solidFill>
              <a:latin typeface="TT Rounds Condensed"/>
              <a:ea typeface="TT Rounds Condensed"/>
              <a:cs typeface="TT Rounds Condensed"/>
              <a:sym typeface="TT Rounds Condensed"/>
            </a:endParaRPr>
          </a:p>
          <a:p>
            <a:pPr algn="l">
              <a:lnSpc>
                <a:spcPts val="4080"/>
              </a:lnSpc>
            </a:pPr>
            <a:endParaRPr lang="en-US" sz="4000" spc="37">
              <a:solidFill>
                <a:srgbClr val="B6D1E1"/>
              </a:solidFill>
              <a:latin typeface="TT Rounds Condensed"/>
              <a:ea typeface="TT Rounds Condensed"/>
              <a:cs typeface="TT Rounds Condensed"/>
              <a:sym typeface="TT Rounds Condensed"/>
            </a:endParaRPr>
          </a:p>
          <a:p>
            <a:pPr algn="l">
              <a:lnSpc>
                <a:spcPts val="4080"/>
              </a:lnSpc>
            </a:pPr>
            <a:r>
              <a:rPr lang="en-US" sz="3400" i="1" spc="31">
                <a:solidFill>
                  <a:srgbClr val="382B1B"/>
                </a:solidFill>
                <a:latin typeface="TT Rounds Condensed Italics"/>
                <a:ea typeface="TT Rounds Condensed Italics"/>
                <a:cs typeface="TT Rounds Condensed Italics"/>
                <a:sym typeface="TT Rounds Condensed Italics"/>
              </a:rPr>
              <a:t>« Smith's est une entreprise respectée, réputée pour son travail de grande qualité, et j'aimerais participer à ce succès. La qualité de mon travail est importante pour moi, je pense donc que je serais au bon endroit. J'ai également entendu dire que vous investissez dans votre personnel en le formant et en le faisant évoluer. »</a:t>
            </a:r>
          </a:p>
          <a:p>
            <a:pPr algn="l">
              <a:lnSpc>
                <a:spcPts val="4080"/>
              </a:lnSpc>
            </a:pPr>
            <a:endParaRPr lang="en-US" sz="3400" i="1" spc="31">
              <a:solidFill>
                <a:srgbClr val="382B1B"/>
              </a:solidFill>
              <a:latin typeface="TT Rounds Condensed Italics"/>
              <a:ea typeface="TT Rounds Condensed Italics"/>
              <a:cs typeface="TT Rounds Condensed Italics"/>
              <a:sym typeface="TT Rounds Condensed Italics"/>
            </a:endParaRPr>
          </a:p>
          <a:p>
            <a:pPr algn="l">
              <a:lnSpc>
                <a:spcPts val="4080"/>
              </a:lnSpc>
            </a:pPr>
            <a:endParaRPr lang="en-US" sz="3400" i="1" spc="31">
              <a:solidFill>
                <a:srgbClr val="382B1B"/>
              </a:solidFill>
              <a:latin typeface="TT Rounds Condensed Italics"/>
              <a:ea typeface="TT Rounds Condensed Italics"/>
              <a:cs typeface="TT Rounds Condensed Italics"/>
              <a:sym typeface="TT Rounds Condensed Italics"/>
            </a:endParaRPr>
          </a:p>
        </p:txBody>
      </p:sp>
      <p:sp>
        <p:nvSpPr>
          <p:cNvPr id="14" name="Freeform 14" descr="Customer review outline"/>
          <p:cNvSpPr/>
          <p:nvPr/>
        </p:nvSpPr>
        <p:spPr>
          <a:xfrm>
            <a:off x="16193126" y="4429593"/>
            <a:ext cx="1512132" cy="1512132"/>
          </a:xfrm>
          <a:custGeom>
            <a:avLst/>
            <a:gdLst/>
            <a:ahLst/>
            <a:cxnLst/>
            <a:rect l="l" t="t" r="r" b="b"/>
            <a:pathLst>
              <a:path w="1512132" h="1512132">
                <a:moveTo>
                  <a:pt x="0" y="0"/>
                </a:moveTo>
                <a:lnTo>
                  <a:pt x="1512132" y="0"/>
                </a:lnTo>
                <a:lnTo>
                  <a:pt x="1512132" y="1512132"/>
                </a:lnTo>
                <a:lnTo>
                  <a:pt x="0" y="1512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751617" y="3581427"/>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
        <p:nvSpPr>
          <p:cNvPr id="16" name="TextBox 16"/>
          <p:cNvSpPr txBox="1"/>
          <p:nvPr/>
        </p:nvSpPr>
        <p:spPr>
          <a:xfrm>
            <a:off x="357027" y="1123950"/>
            <a:ext cx="4043775"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L'employeur / l'emploi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84BFA4"/>
            </a:solidFill>
          </p:spPr>
        </p:sp>
      </p:grpSp>
      <p:grpSp>
        <p:nvGrpSpPr>
          <p:cNvPr id="9" name="Group 9"/>
          <p:cNvGrpSpPr/>
          <p:nvPr/>
        </p:nvGrpSpPr>
        <p:grpSpPr>
          <a:xfrm rot="4967076">
            <a:off x="1713120" y="6920604"/>
            <a:ext cx="3127661" cy="3224859"/>
            <a:chOff x="0" y="0"/>
            <a:chExt cx="4170214" cy="4299812"/>
          </a:xfrm>
        </p:grpSpPr>
        <p:sp>
          <p:nvSpPr>
            <p:cNvPr id="10" name="Freeform 10"/>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
        <p:nvSpPr>
          <p:cNvPr id="11" name="TextBox 11"/>
          <p:cNvSpPr txBox="1"/>
          <p:nvPr/>
        </p:nvSpPr>
        <p:spPr>
          <a:xfrm>
            <a:off x="5105652" y="849411"/>
            <a:ext cx="10002935" cy="701321"/>
          </a:xfrm>
          <a:prstGeom prst="rect">
            <a:avLst/>
          </a:prstGeom>
        </p:spPr>
        <p:txBody>
          <a:bodyPr lIns="0" tIns="0" rIns="0" bIns="0" rtlCol="0" anchor="t">
            <a:spAutoFit/>
          </a:bodyPr>
          <a:lstStyle/>
          <a:p>
            <a:pPr algn="l">
              <a:lnSpc>
                <a:spcPts val="5400"/>
              </a:lnSpc>
            </a:pPr>
            <a:r>
              <a:rPr lang="en-US" sz="4500" b="1" spc="42">
                <a:solidFill>
                  <a:srgbClr val="B6D1E1"/>
                </a:solidFill>
                <a:latin typeface="TT Rounds Condensed Bold"/>
                <a:ea typeface="TT Rounds Condensed Bold"/>
                <a:cs typeface="TT Rounds Condensed Bold"/>
                <a:sym typeface="TT Rounds Condensed Bold"/>
              </a:rPr>
              <a:t>Quelles sont les trois choses positives que votre dernier patron dirait de vous ?</a:t>
            </a:r>
          </a:p>
          <a:p>
            <a:pPr algn="l">
              <a:lnSpc>
                <a:spcPts val="5400"/>
              </a:lnSpc>
            </a:pPr>
            <a:endParaRPr lang="en-US" sz="4500" b="1" spc="42">
              <a:solidFill>
                <a:srgbClr val="B6D1E1"/>
              </a:solidFill>
              <a:latin typeface="TT Rounds Condensed Bold"/>
              <a:ea typeface="TT Rounds Condensed Bold"/>
              <a:cs typeface="TT Rounds Condensed Bold"/>
              <a:sym typeface="TT Rounds Condensed Bold"/>
            </a:endParaRPr>
          </a:p>
        </p:txBody>
      </p:sp>
      <p:sp>
        <p:nvSpPr>
          <p:cNvPr id="12" name="TextBox 12"/>
          <p:cNvSpPr txBox="1"/>
          <p:nvPr/>
        </p:nvSpPr>
        <p:spPr>
          <a:xfrm>
            <a:off x="5105652" y="2856375"/>
            <a:ext cx="12480060" cy="6816213"/>
          </a:xfrm>
          <a:prstGeom prst="rect">
            <a:avLst/>
          </a:prstGeom>
        </p:spPr>
        <p:txBody>
          <a:bodyPr lIns="0" tIns="0" rIns="0" bIns="0" rtlCol="0" anchor="t">
            <a:spAutoFit/>
          </a:bodyPr>
          <a:lstStyle/>
          <a:p>
            <a:pPr algn="l">
              <a:lnSpc>
                <a:spcPts val="4320"/>
              </a:lnSpc>
            </a:pPr>
            <a:r>
              <a:rPr lang="en-US" sz="3600" spc="33">
                <a:solidFill>
                  <a:srgbClr val="382B1B"/>
                </a:solidFill>
                <a:latin typeface="TT Rounds Condensed"/>
                <a:ea typeface="TT Rounds Condensed"/>
                <a:cs typeface="TT Rounds Condensed"/>
                <a:sym typeface="TT Rounds Condensed"/>
              </a:rPr>
              <a:t>C'est le moment idéal pour vous vanter à travers les mots de quelqu'un d'autre. Essayez d'inclure un élément qui montre votre capacité à faire le travail, un élément qui montre votre engagement envers le travail et un élément qui montre que vous êtes une bonne personne à avoir dans une équipe. Par exemple, « </a:t>
            </a:r>
            <a:r>
              <a:rPr lang="en-US" sz="3600" i="1" spc="33">
                <a:solidFill>
                  <a:srgbClr val="382B1B"/>
                </a:solidFill>
                <a:latin typeface="TT Rounds Condensed Italics"/>
                <a:ea typeface="TT Rounds Condensed Italics"/>
                <a:cs typeface="TT Rounds Condensed Italics"/>
                <a:sym typeface="TT Rounds Condensed Italics"/>
              </a:rPr>
              <a:t>Mon patron m'a dit que j'étais le meilleur designer qu'il ait jamais eu. Il sait qu'il peut toujours compter sur moi et il aime mon sens de l'humour. »</a:t>
            </a:r>
          </a:p>
        </p:txBody>
      </p:sp>
      <p:sp>
        <p:nvSpPr>
          <p:cNvPr id="13" name="TextBox 13"/>
          <p:cNvSpPr txBox="1"/>
          <p:nvPr/>
        </p:nvSpPr>
        <p:spPr>
          <a:xfrm>
            <a:off x="357027" y="1123950"/>
            <a:ext cx="4043775"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L'employeur / l'emploi</a:t>
            </a:r>
          </a:p>
        </p:txBody>
      </p:sp>
      <p:sp>
        <p:nvSpPr>
          <p:cNvPr id="14" name="TextBox 14"/>
          <p:cNvSpPr txBox="1"/>
          <p:nvPr/>
        </p:nvSpPr>
        <p:spPr>
          <a:xfrm>
            <a:off x="751617" y="3581427"/>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84BFA4"/>
            </a:solidFill>
          </p:spPr>
        </p:sp>
      </p:grpSp>
      <p:grpSp>
        <p:nvGrpSpPr>
          <p:cNvPr id="9" name="Group 9"/>
          <p:cNvGrpSpPr/>
          <p:nvPr/>
        </p:nvGrpSpPr>
        <p:grpSpPr>
          <a:xfrm rot="4967076">
            <a:off x="1713120" y="6920604"/>
            <a:ext cx="3127661" cy="3224859"/>
            <a:chOff x="0" y="0"/>
            <a:chExt cx="4170214" cy="4299812"/>
          </a:xfrm>
        </p:grpSpPr>
        <p:sp>
          <p:nvSpPr>
            <p:cNvPr id="10" name="Freeform 10"/>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
        <p:nvSpPr>
          <p:cNvPr id="11" name="TextBox 11"/>
          <p:cNvSpPr txBox="1"/>
          <p:nvPr/>
        </p:nvSpPr>
        <p:spPr>
          <a:xfrm>
            <a:off x="5105652" y="849411"/>
            <a:ext cx="10002935" cy="701321"/>
          </a:xfrm>
          <a:prstGeom prst="rect">
            <a:avLst/>
          </a:prstGeom>
        </p:spPr>
        <p:txBody>
          <a:bodyPr lIns="0" tIns="0" rIns="0" bIns="0" rtlCol="0" anchor="t">
            <a:spAutoFit/>
          </a:bodyPr>
          <a:lstStyle/>
          <a:p>
            <a:pPr algn="l">
              <a:lnSpc>
                <a:spcPts val="5400"/>
              </a:lnSpc>
            </a:pPr>
            <a:r>
              <a:rPr lang="en-US" sz="4500" b="1" spc="42">
                <a:solidFill>
                  <a:srgbClr val="B6D1E1"/>
                </a:solidFill>
                <a:latin typeface="TT Rounds Condensed Bold"/>
                <a:ea typeface="TT Rounds Condensed Bold"/>
                <a:cs typeface="TT Rounds Condensed Bold"/>
                <a:sym typeface="TT Rounds Condensed Bold"/>
              </a:rPr>
              <a:t>Quel salaire recherchez-vous ?</a:t>
            </a:r>
          </a:p>
        </p:txBody>
      </p:sp>
      <p:sp>
        <p:nvSpPr>
          <p:cNvPr id="12" name="TextBox 12"/>
          <p:cNvSpPr txBox="1"/>
          <p:nvPr/>
        </p:nvSpPr>
        <p:spPr>
          <a:xfrm>
            <a:off x="5105652" y="2406670"/>
            <a:ext cx="12480060" cy="7265918"/>
          </a:xfrm>
          <a:prstGeom prst="rect">
            <a:avLst/>
          </a:prstGeom>
        </p:spPr>
        <p:txBody>
          <a:bodyPr lIns="0" tIns="0" rIns="0" bIns="0" rtlCol="0" anchor="t">
            <a:spAutoFit/>
          </a:bodyPr>
          <a:lstStyle/>
          <a:p>
            <a:pPr algn="l">
              <a:lnSpc>
                <a:spcPts val="4320"/>
              </a:lnSpc>
            </a:pPr>
            <a:r>
              <a:rPr lang="en-US" sz="3600" spc="33">
                <a:solidFill>
                  <a:srgbClr val="382B1B"/>
                </a:solidFill>
                <a:latin typeface="TT Rounds Condensed"/>
                <a:ea typeface="TT Rounds Condensed"/>
                <a:cs typeface="TT Rounds Condensed"/>
                <a:sym typeface="TT Rounds Condensed"/>
              </a:rPr>
              <a:t>Vous pouvez vous préparer à cette situation en connaissant la valeur d'une personne possédant vos compétences. Essayez de ne pas donner de chiffres précis dans le feu de l'action, car cela pourrait vous mettre dans une mauvaise position lors des négociations ultérieures. Votre interlocuteur comprendra si vous ne souhaitez pas en parler avant que le poste ne vous soit proposé.</a:t>
            </a:r>
          </a:p>
          <a:p>
            <a:pPr algn="l">
              <a:lnSpc>
                <a:spcPts val="4320"/>
              </a:lnSpc>
            </a:pPr>
            <a:endParaRPr lang="en-US" sz="3600" spc="33">
              <a:solidFill>
                <a:srgbClr val="382B1B"/>
              </a:solidFill>
              <a:latin typeface="TT Rounds Condensed"/>
              <a:ea typeface="TT Rounds Condensed"/>
              <a:cs typeface="TT Rounds Condensed"/>
              <a:sym typeface="TT Rounds Condensed"/>
            </a:endParaRPr>
          </a:p>
          <a:p>
            <a:pPr algn="l">
              <a:lnSpc>
                <a:spcPts val="4320"/>
              </a:lnSpc>
            </a:pPr>
            <a:r>
              <a:rPr lang="en-US" sz="3600" spc="33">
                <a:solidFill>
                  <a:srgbClr val="382B1B"/>
                </a:solidFill>
                <a:latin typeface="TT Rounds Condensed"/>
                <a:ea typeface="TT Rounds Condensed"/>
                <a:cs typeface="TT Rounds Condensed"/>
                <a:sym typeface="TT Rounds Condensed"/>
              </a:rPr>
              <a:t>S'ils ont fourni un salaire indicatif avec la description du poste, vous pouvez le mentionner et dire qu'il se situe dans le même domaine que celui que vous recherchez.</a:t>
            </a:r>
          </a:p>
        </p:txBody>
      </p:sp>
      <p:sp>
        <p:nvSpPr>
          <p:cNvPr id="13" name="TextBox 13"/>
          <p:cNvSpPr txBox="1"/>
          <p:nvPr/>
        </p:nvSpPr>
        <p:spPr>
          <a:xfrm>
            <a:off x="751617" y="3581427"/>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
        <p:nvSpPr>
          <p:cNvPr id="14" name="TextBox 14"/>
          <p:cNvSpPr txBox="1"/>
          <p:nvPr/>
        </p:nvSpPr>
        <p:spPr>
          <a:xfrm>
            <a:off x="357027" y="1123950"/>
            <a:ext cx="4043775"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L'employeur / l'emploi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577516"/>
            <a:ext cx="18288000" cy="1479884"/>
            <a:chOff x="0" y="0"/>
            <a:chExt cx="24384000" cy="1973178"/>
          </a:xfrm>
        </p:grpSpPr>
        <p:sp>
          <p:nvSpPr>
            <p:cNvPr id="8" name="Freeform 8"/>
            <p:cNvSpPr/>
            <p:nvPr/>
          </p:nvSpPr>
          <p:spPr>
            <a:xfrm>
              <a:off x="0" y="0"/>
              <a:ext cx="24384000" cy="1973199"/>
            </a:xfrm>
            <a:custGeom>
              <a:avLst/>
              <a:gdLst/>
              <a:ahLst/>
              <a:cxnLst/>
              <a:rect l="l" t="t" r="r" b="b"/>
              <a:pathLst>
                <a:path w="24384000" h="1973199">
                  <a:moveTo>
                    <a:pt x="0" y="0"/>
                  </a:moveTo>
                  <a:lnTo>
                    <a:pt x="24384000" y="0"/>
                  </a:lnTo>
                  <a:lnTo>
                    <a:pt x="24384000" y="1973199"/>
                  </a:lnTo>
                  <a:lnTo>
                    <a:pt x="0" y="1973199"/>
                  </a:lnTo>
                  <a:close/>
                </a:path>
              </a:pathLst>
            </a:custGeom>
            <a:solidFill>
              <a:srgbClr val="B6D1E1"/>
            </a:solidFill>
          </p:spPr>
        </p:sp>
      </p:grpSp>
      <p:sp>
        <p:nvSpPr>
          <p:cNvPr id="9" name="TextBox 9"/>
          <p:cNvSpPr txBox="1"/>
          <p:nvPr/>
        </p:nvSpPr>
        <p:spPr>
          <a:xfrm>
            <a:off x="980007" y="1086177"/>
            <a:ext cx="10898777" cy="2382342"/>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Préparation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7" y="2758968"/>
            <a:ext cx="16149563" cy="6114384"/>
          </a:xfrm>
          <a:prstGeom prst="rect">
            <a:avLst/>
          </a:prstGeom>
        </p:spPr>
        <p:txBody>
          <a:bodyPr lIns="0" tIns="0" rIns="0" bIns="0" rtlCol="0" anchor="t">
            <a:spAutoFit/>
          </a:bodyPr>
          <a:lstStyle/>
          <a:p>
            <a:pPr algn="just">
              <a:lnSpc>
                <a:spcPts val="3540"/>
              </a:lnSpc>
            </a:pPr>
            <a:r>
              <a:rPr lang="en-US" sz="3300" spc="30">
                <a:solidFill>
                  <a:srgbClr val="382B1B"/>
                </a:solidFill>
                <a:latin typeface="TT Rounds Condensed"/>
                <a:ea typeface="TT Rounds Condensed"/>
                <a:cs typeface="TT Rounds Condensed"/>
                <a:sym typeface="TT Rounds Condensed"/>
              </a:rPr>
              <a:t>Bravo pour votre convocation à un entretien ! C'est une belle réussite d'être arrivé jusqu'ici.</a:t>
            </a:r>
          </a:p>
          <a:p>
            <a:pPr algn="just">
              <a:lnSpc>
                <a:spcPts val="3540"/>
              </a:lnSpc>
            </a:pPr>
            <a:endParaRPr lang="en-US" sz="3300" spc="30">
              <a:solidFill>
                <a:srgbClr val="382B1B"/>
              </a:solidFill>
              <a:latin typeface="TT Rounds Condensed"/>
              <a:ea typeface="TT Rounds Condensed"/>
              <a:cs typeface="TT Rounds Condensed"/>
              <a:sym typeface="TT Rounds Condensed"/>
            </a:endParaRPr>
          </a:p>
          <a:p>
            <a:pPr algn="just">
              <a:lnSpc>
                <a:spcPts val="3540"/>
              </a:lnSpc>
            </a:pPr>
            <a:r>
              <a:rPr lang="en-US" sz="3300" spc="30">
                <a:solidFill>
                  <a:srgbClr val="382B1B"/>
                </a:solidFill>
                <a:latin typeface="TT Rounds Condensed"/>
                <a:ea typeface="TT Rounds Condensed"/>
                <a:cs typeface="TT Rounds Condensed"/>
                <a:sym typeface="TT Rounds Condensed"/>
              </a:rPr>
              <a:t>Se préparer à un entretien d’embauche peut être particulièrement difficile pour les femmes migrantes, surtout si elles recherchent des opportunités dans un nouveau pays avec des normes et des attentes culturelles différentes.</a:t>
            </a:r>
          </a:p>
          <a:p>
            <a:pPr algn="just">
              <a:lnSpc>
                <a:spcPts val="3540"/>
              </a:lnSpc>
            </a:pPr>
            <a:endParaRPr lang="en-US" sz="3300" spc="30">
              <a:solidFill>
                <a:srgbClr val="382B1B"/>
              </a:solidFill>
              <a:latin typeface="TT Rounds Condensed"/>
              <a:ea typeface="TT Rounds Condensed"/>
              <a:cs typeface="TT Rounds Condensed"/>
              <a:sym typeface="TT Rounds Condensed"/>
            </a:endParaRPr>
          </a:p>
          <a:p>
            <a:pPr algn="just">
              <a:lnSpc>
                <a:spcPts val="3540"/>
              </a:lnSpc>
            </a:pPr>
            <a:r>
              <a:rPr lang="en-US" sz="3300" spc="30">
                <a:solidFill>
                  <a:srgbClr val="382B1B"/>
                </a:solidFill>
                <a:latin typeface="TT Rounds Condensed"/>
                <a:ea typeface="TT Rounds Condensed"/>
                <a:cs typeface="TT Rounds Condensed"/>
                <a:sym typeface="TT Rounds Condensed"/>
              </a:rPr>
              <a:t>La préparation est la clé du succès. La première étape de la préparation à la recherche consiste donc à effectuer des recherches plus approfondies.</a:t>
            </a:r>
          </a:p>
          <a:p>
            <a:pPr marL="597217" lvl="1" indent="-298609" algn="just">
              <a:lnSpc>
                <a:spcPts val="3540"/>
              </a:lnSpc>
              <a:buFont typeface="Arial"/>
              <a:buChar char="•"/>
            </a:pPr>
            <a:r>
              <a:rPr lang="en-US" sz="3300" spc="30">
                <a:solidFill>
                  <a:srgbClr val="382B1B"/>
                </a:solidFill>
                <a:latin typeface="TT Rounds Condensed"/>
                <a:ea typeface="TT Rounds Condensed"/>
                <a:cs typeface="TT Rounds Condensed"/>
                <a:sym typeface="TT Rounds Condensed"/>
              </a:rPr>
              <a:t>Visitez le site Web de l’entreprise, suivez-la sur les réseaux sociaux et lisez tous les articles de presse ou communiqués de presse récents.</a:t>
            </a:r>
          </a:p>
          <a:p>
            <a:pPr marL="597217" lvl="1" indent="-298609" algn="just">
              <a:lnSpc>
                <a:spcPts val="3540"/>
              </a:lnSpc>
              <a:buFont typeface="Arial"/>
              <a:buChar char="•"/>
            </a:pPr>
            <a:r>
              <a:rPr lang="en-US" sz="3300" spc="30">
                <a:solidFill>
                  <a:srgbClr val="382B1B"/>
                </a:solidFill>
                <a:latin typeface="TT Rounds Condensed"/>
                <a:ea typeface="TT Rounds Condensed"/>
                <a:cs typeface="TT Rounds Condensed"/>
                <a:sym typeface="TT Rounds Condensed"/>
              </a:rPr>
              <a:t>Renseignez-vous sur l’histoire de l’entreprise, sa mission, ses valeurs et les spécificités du poste pour lequel vous postulez.</a:t>
            </a:r>
          </a:p>
          <a:p>
            <a:pPr marL="597217" lvl="1" indent="-298609" algn="just">
              <a:lnSpc>
                <a:spcPts val="3540"/>
              </a:lnSpc>
              <a:buFont typeface="Arial"/>
              <a:buChar char="•"/>
            </a:pPr>
            <a:r>
              <a:rPr lang="en-US" sz="3300" spc="30">
                <a:solidFill>
                  <a:srgbClr val="382B1B"/>
                </a:solidFill>
                <a:latin typeface="TT Rounds Condensed"/>
                <a:ea typeface="TT Rounds Condensed"/>
                <a:cs typeface="TT Rounds Condensed"/>
                <a:sym typeface="TT Rounds Condensed"/>
              </a:rPr>
              <a:t>Essayer de comprendre la culture de l’entreprise et son fonctionnement peut vous aider à aligner vos réponses sur ce qu’ils recherchent chez un candidat.</a:t>
            </a:r>
          </a:p>
          <a:p>
            <a:pPr marL="597217" lvl="1" indent="-298609" algn="just">
              <a:lnSpc>
                <a:spcPts val="3540"/>
              </a:lnSpc>
            </a:pPr>
            <a:endParaRPr lang="en-US" sz="3300" spc="30">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42020" cy="10287000"/>
            <a:chOff x="0" y="0"/>
            <a:chExt cx="6056026" cy="13716000"/>
          </a:xfrm>
        </p:grpSpPr>
        <p:sp>
          <p:nvSpPr>
            <p:cNvPr id="8" name="Freeform 8"/>
            <p:cNvSpPr/>
            <p:nvPr/>
          </p:nvSpPr>
          <p:spPr>
            <a:xfrm>
              <a:off x="0" y="0"/>
              <a:ext cx="6055995" cy="13716000"/>
            </a:xfrm>
            <a:custGeom>
              <a:avLst/>
              <a:gdLst/>
              <a:ahLst/>
              <a:cxnLst/>
              <a:rect l="l" t="t" r="r" b="b"/>
              <a:pathLst>
                <a:path w="6055995" h="13716000">
                  <a:moveTo>
                    <a:pt x="0" y="0"/>
                  </a:moveTo>
                  <a:lnTo>
                    <a:pt x="6055995" y="0"/>
                  </a:lnTo>
                  <a:lnTo>
                    <a:pt x="6055995" y="13716000"/>
                  </a:lnTo>
                  <a:lnTo>
                    <a:pt x="0" y="13716000"/>
                  </a:lnTo>
                  <a:close/>
                </a:path>
              </a:pathLst>
            </a:custGeom>
            <a:solidFill>
              <a:srgbClr val="84BFA4"/>
            </a:solidFill>
          </p:spPr>
        </p:sp>
      </p:grpSp>
      <p:grpSp>
        <p:nvGrpSpPr>
          <p:cNvPr id="9" name="Group 9"/>
          <p:cNvGrpSpPr/>
          <p:nvPr/>
        </p:nvGrpSpPr>
        <p:grpSpPr>
          <a:xfrm rot="4967076">
            <a:off x="1713120" y="6920604"/>
            <a:ext cx="3127661" cy="3224859"/>
            <a:chOff x="0" y="0"/>
            <a:chExt cx="4170214" cy="4299812"/>
          </a:xfrm>
        </p:grpSpPr>
        <p:sp>
          <p:nvSpPr>
            <p:cNvPr id="10" name="Freeform 10"/>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
        <p:nvSpPr>
          <p:cNvPr id="11" name="TextBox 11"/>
          <p:cNvSpPr txBox="1"/>
          <p:nvPr/>
        </p:nvSpPr>
        <p:spPr>
          <a:xfrm>
            <a:off x="5105652" y="849411"/>
            <a:ext cx="11801754" cy="701321"/>
          </a:xfrm>
          <a:prstGeom prst="rect">
            <a:avLst/>
          </a:prstGeom>
        </p:spPr>
        <p:txBody>
          <a:bodyPr lIns="0" tIns="0" rIns="0" bIns="0" rtlCol="0" anchor="t">
            <a:spAutoFit/>
          </a:bodyPr>
          <a:lstStyle/>
          <a:p>
            <a:pPr algn="l">
              <a:lnSpc>
                <a:spcPts val="5400"/>
              </a:lnSpc>
            </a:pPr>
            <a:r>
              <a:rPr lang="en-US" sz="4500" b="1" spc="42">
                <a:solidFill>
                  <a:srgbClr val="B6D1E1"/>
                </a:solidFill>
                <a:latin typeface="TT Rounds Condensed Bold"/>
                <a:ea typeface="TT Rounds Condensed Bold"/>
                <a:cs typeface="TT Rounds Condensed Bold"/>
                <a:sym typeface="TT Rounds Condensed Bold"/>
              </a:rPr>
              <a:t>Quels seront, selon vous, les principaux défis ?</a:t>
            </a:r>
          </a:p>
        </p:txBody>
      </p:sp>
      <p:sp>
        <p:nvSpPr>
          <p:cNvPr id="12" name="AutoShape 12"/>
          <p:cNvSpPr/>
          <p:nvPr/>
        </p:nvSpPr>
        <p:spPr>
          <a:xfrm rot="13241">
            <a:off x="4880310" y="6578650"/>
            <a:ext cx="11128173" cy="0"/>
          </a:xfrm>
          <a:prstGeom prst="line">
            <a:avLst/>
          </a:prstGeom>
          <a:ln w="19050" cap="rnd">
            <a:solidFill>
              <a:srgbClr val="84BFA4"/>
            </a:solidFill>
            <a:prstDash val="solid"/>
            <a:headEnd type="none" w="sm" len="sm"/>
            <a:tailEnd type="none" w="sm" len="sm"/>
          </a:ln>
        </p:spPr>
      </p:sp>
      <p:sp>
        <p:nvSpPr>
          <p:cNvPr id="13" name="TextBox 13"/>
          <p:cNvSpPr txBox="1"/>
          <p:nvPr/>
        </p:nvSpPr>
        <p:spPr>
          <a:xfrm>
            <a:off x="5105652" y="2406670"/>
            <a:ext cx="12480060" cy="8877430"/>
          </a:xfrm>
          <a:prstGeom prst="rect">
            <a:avLst/>
          </a:prstGeom>
        </p:spPr>
        <p:txBody>
          <a:bodyPr lIns="0" tIns="0" rIns="0" bIns="0" rtlCol="0" anchor="t">
            <a:spAutoFit/>
          </a:bodyPr>
          <a:lstStyle/>
          <a:p>
            <a:pPr algn="l">
              <a:lnSpc>
                <a:spcPts val="3960"/>
              </a:lnSpc>
            </a:pPr>
            <a:r>
              <a:rPr lang="en-US" sz="3300" spc="30" dirty="0" err="1">
                <a:solidFill>
                  <a:srgbClr val="382B1B"/>
                </a:solidFill>
                <a:latin typeface="TT Rounds Condensed"/>
                <a:ea typeface="TT Rounds Condensed"/>
                <a:cs typeface="TT Rounds Condensed"/>
                <a:sym typeface="TT Rounds Condensed"/>
              </a:rPr>
              <a:t>L'intervieweur</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veut</a:t>
            </a:r>
            <a:r>
              <a:rPr lang="en-US" sz="3300" spc="30" dirty="0">
                <a:solidFill>
                  <a:srgbClr val="382B1B"/>
                </a:solidFill>
                <a:latin typeface="TT Rounds Condensed"/>
                <a:ea typeface="TT Rounds Condensed"/>
                <a:cs typeface="TT Rounds Condensed"/>
                <a:sym typeface="TT Rounds Condensed"/>
              </a:rPr>
              <a:t> savoir </a:t>
            </a:r>
            <a:r>
              <a:rPr lang="en-US" sz="3300" spc="30" dirty="0" err="1">
                <a:solidFill>
                  <a:srgbClr val="382B1B"/>
                </a:solidFill>
                <a:latin typeface="TT Rounds Condensed"/>
                <a:ea typeface="TT Rounds Condensed"/>
                <a:cs typeface="TT Rounds Condensed"/>
                <a:sym typeface="TT Rounds Condensed"/>
              </a:rPr>
              <a:t>si</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comprenez</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parfaitement</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ce</a:t>
            </a:r>
            <a:r>
              <a:rPr lang="en-US" sz="3300" spc="30" dirty="0">
                <a:solidFill>
                  <a:srgbClr val="382B1B"/>
                </a:solidFill>
                <a:latin typeface="TT Rounds Condensed"/>
                <a:ea typeface="TT Rounds Condensed"/>
                <a:cs typeface="TT Rounds Condensed"/>
                <a:sym typeface="TT Rounds Condensed"/>
              </a:rPr>
              <a:t> que le poste </a:t>
            </a:r>
            <a:r>
              <a:rPr lang="en-US" sz="3300" spc="30" dirty="0" err="1">
                <a:solidFill>
                  <a:srgbClr val="382B1B"/>
                </a:solidFill>
                <a:latin typeface="TT Rounds Condensed"/>
                <a:ea typeface="TT Rounds Condensed"/>
                <a:cs typeface="TT Rounds Condensed"/>
                <a:sym typeface="TT Rounds Condensed"/>
              </a:rPr>
              <a:t>implique</a:t>
            </a:r>
            <a:r>
              <a:rPr lang="en-US" sz="3300" spc="30" dirty="0">
                <a:solidFill>
                  <a:srgbClr val="382B1B"/>
                </a:solidFill>
                <a:latin typeface="TT Rounds Condensed"/>
                <a:ea typeface="TT Rounds Condensed"/>
                <a:cs typeface="TT Rounds Condensed"/>
                <a:sym typeface="TT Rounds Condensed"/>
              </a:rPr>
              <a:t>. Il </a:t>
            </a:r>
            <a:r>
              <a:rPr lang="en-US" sz="3300" spc="30" dirty="0" err="1">
                <a:solidFill>
                  <a:srgbClr val="382B1B"/>
                </a:solidFill>
                <a:latin typeface="TT Rounds Condensed"/>
                <a:ea typeface="TT Rounds Condensed"/>
                <a:cs typeface="TT Rounds Condensed"/>
                <a:sym typeface="TT Rounds Condensed"/>
              </a:rPr>
              <a:t>veut</a:t>
            </a:r>
            <a:r>
              <a:rPr lang="en-US" sz="3300" spc="30" dirty="0">
                <a:solidFill>
                  <a:srgbClr val="382B1B"/>
                </a:solidFill>
                <a:latin typeface="TT Rounds Condensed"/>
                <a:ea typeface="TT Rounds Condensed"/>
                <a:cs typeface="TT Rounds Condensed"/>
                <a:sym typeface="TT Rounds Condensed"/>
              </a:rPr>
              <a:t> savoir </a:t>
            </a:r>
            <a:r>
              <a:rPr lang="en-US" sz="3300" spc="30" dirty="0" err="1">
                <a:solidFill>
                  <a:srgbClr val="382B1B"/>
                </a:solidFill>
                <a:latin typeface="TT Rounds Condensed"/>
                <a:ea typeface="TT Rounds Condensed"/>
                <a:cs typeface="TT Rounds Condensed"/>
                <a:sym typeface="TT Rounds Condensed"/>
              </a:rPr>
              <a:t>pourquoi</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pensez</a:t>
            </a:r>
            <a:r>
              <a:rPr lang="en-US" sz="3300" spc="30" dirty="0">
                <a:solidFill>
                  <a:srgbClr val="382B1B"/>
                </a:solidFill>
                <a:latin typeface="TT Rounds Condensed"/>
                <a:ea typeface="TT Rounds Condensed"/>
                <a:cs typeface="TT Rounds Condensed"/>
                <a:sym typeface="TT Rounds Condensed"/>
              </a:rPr>
              <a:t> que </a:t>
            </a:r>
            <a:r>
              <a:rPr lang="en-US" sz="3300" spc="30" dirty="0" err="1">
                <a:solidFill>
                  <a:srgbClr val="382B1B"/>
                </a:solidFill>
                <a:latin typeface="TT Rounds Condensed"/>
                <a:ea typeface="TT Rounds Condensed"/>
                <a:cs typeface="TT Rounds Condensed"/>
                <a:sym typeface="TT Rounds Condensed"/>
              </a:rPr>
              <a:t>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seriez</a:t>
            </a:r>
            <a:r>
              <a:rPr lang="en-US" sz="3300" spc="30" dirty="0">
                <a:solidFill>
                  <a:srgbClr val="382B1B"/>
                </a:solidFill>
                <a:latin typeface="TT Rounds Condensed"/>
                <a:ea typeface="TT Rounds Condensed"/>
                <a:cs typeface="TT Rounds Condensed"/>
                <a:sym typeface="TT Rounds Condensed"/>
              </a:rPr>
              <a:t> bon dans </a:t>
            </a:r>
            <a:r>
              <a:rPr lang="en-US" sz="3300" spc="30" dirty="0" err="1">
                <a:solidFill>
                  <a:srgbClr val="382B1B"/>
                </a:solidFill>
                <a:latin typeface="TT Rounds Condensed"/>
                <a:ea typeface="TT Rounds Condensed"/>
                <a:cs typeface="TT Rounds Condensed"/>
                <a:sym typeface="TT Rounds Condensed"/>
              </a:rPr>
              <a:t>ce</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domaine</a:t>
            </a:r>
            <a:r>
              <a:rPr lang="en-US" sz="3300" spc="30" dirty="0">
                <a:solidFill>
                  <a:srgbClr val="382B1B"/>
                </a:solidFill>
                <a:latin typeface="TT Rounds Condensed"/>
                <a:ea typeface="TT Rounds Condensed"/>
                <a:cs typeface="TT Rounds Condensed"/>
                <a:sym typeface="TT Rounds Condensed"/>
              </a:rPr>
              <a:t> et comment </a:t>
            </a:r>
            <a:r>
              <a:rPr lang="en-US" sz="3300" spc="30" dirty="0" err="1">
                <a:solidFill>
                  <a:srgbClr val="382B1B"/>
                </a:solidFill>
                <a:latin typeface="TT Rounds Condensed"/>
                <a:ea typeface="TT Rounds Condensed"/>
                <a:cs typeface="TT Rounds Condensed"/>
                <a:sym typeface="TT Rounds Condensed"/>
              </a:rPr>
              <a:t>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aborderiez</a:t>
            </a:r>
            <a:r>
              <a:rPr lang="en-US" sz="3300" spc="30" dirty="0">
                <a:solidFill>
                  <a:srgbClr val="382B1B"/>
                </a:solidFill>
                <a:latin typeface="TT Rounds Condensed"/>
                <a:ea typeface="TT Rounds Condensed"/>
                <a:cs typeface="TT Rounds Condensed"/>
                <a:sym typeface="TT Rounds Condensed"/>
              </a:rPr>
              <a:t> la situation </a:t>
            </a:r>
            <a:r>
              <a:rPr lang="en-US" sz="3300" spc="30" dirty="0" err="1">
                <a:solidFill>
                  <a:srgbClr val="382B1B"/>
                </a:solidFill>
                <a:latin typeface="TT Rounds Condensed"/>
                <a:ea typeface="TT Rounds Condensed"/>
                <a:cs typeface="TT Rounds Condensed"/>
                <a:sym typeface="TT Rounds Condensed"/>
              </a:rPr>
              <a:t>s'il</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proposait</a:t>
            </a:r>
            <a:r>
              <a:rPr lang="en-US" sz="3300" spc="30" dirty="0">
                <a:solidFill>
                  <a:srgbClr val="382B1B"/>
                </a:solidFill>
                <a:latin typeface="TT Rounds Condensed"/>
                <a:ea typeface="TT Rounds Condensed"/>
                <a:cs typeface="TT Rounds Condensed"/>
                <a:sym typeface="TT Rounds Condensed"/>
              </a:rPr>
              <a:t> le poste. Pour bien </a:t>
            </a:r>
            <a:r>
              <a:rPr lang="en-US" sz="3300" spc="30" dirty="0" err="1">
                <a:solidFill>
                  <a:srgbClr val="382B1B"/>
                </a:solidFill>
                <a:latin typeface="TT Rounds Condensed"/>
                <a:ea typeface="TT Rounds Condensed"/>
                <a:cs typeface="TT Rounds Condensed"/>
                <a:sym typeface="TT Rounds Condensed"/>
              </a:rPr>
              <a:t>répondre</a:t>
            </a:r>
            <a:r>
              <a:rPr lang="en-US" sz="3300" spc="30" dirty="0">
                <a:solidFill>
                  <a:srgbClr val="382B1B"/>
                </a:solidFill>
                <a:latin typeface="TT Rounds Condensed"/>
                <a:ea typeface="TT Rounds Condensed"/>
                <a:cs typeface="TT Rounds Condensed"/>
                <a:sym typeface="TT Rounds Condensed"/>
              </a:rPr>
              <a:t> à </a:t>
            </a:r>
            <a:r>
              <a:rPr lang="en-US" sz="3300" spc="30" dirty="0" err="1">
                <a:solidFill>
                  <a:srgbClr val="382B1B"/>
                </a:solidFill>
                <a:latin typeface="TT Rounds Condensed"/>
                <a:ea typeface="TT Rounds Condensed"/>
                <a:cs typeface="TT Rounds Condensed"/>
                <a:sym typeface="TT Rounds Condensed"/>
              </a:rPr>
              <a:t>cette</a:t>
            </a:r>
            <a:r>
              <a:rPr lang="en-US" sz="3300" spc="30" dirty="0">
                <a:solidFill>
                  <a:srgbClr val="382B1B"/>
                </a:solidFill>
                <a:latin typeface="TT Rounds Condensed"/>
                <a:ea typeface="TT Rounds Condensed"/>
                <a:cs typeface="TT Rounds Condensed"/>
                <a:sym typeface="TT Rounds Condensed"/>
              </a:rPr>
              <a:t> question, </a:t>
            </a:r>
            <a:r>
              <a:rPr lang="en-US" sz="3300" spc="30" dirty="0" err="1">
                <a:solidFill>
                  <a:srgbClr val="382B1B"/>
                </a:solidFill>
                <a:latin typeface="TT Rounds Condensed"/>
                <a:ea typeface="TT Rounds Condensed"/>
                <a:cs typeface="TT Rounds Condensed"/>
                <a:sym typeface="TT Rounds Condensed"/>
              </a:rPr>
              <a:t>assurez-vous</a:t>
            </a:r>
            <a:r>
              <a:rPr lang="en-US" sz="3300" spc="30" dirty="0">
                <a:solidFill>
                  <a:srgbClr val="382B1B"/>
                </a:solidFill>
                <a:latin typeface="TT Rounds Condensed"/>
                <a:ea typeface="TT Rounds Condensed"/>
                <a:cs typeface="TT Rounds Condensed"/>
                <a:sym typeface="TT Rounds Condensed"/>
              </a:rPr>
              <a:t> de lire </a:t>
            </a:r>
            <a:r>
              <a:rPr lang="en-US" sz="3300" spc="30" dirty="0" err="1">
                <a:solidFill>
                  <a:srgbClr val="382B1B"/>
                </a:solidFill>
                <a:latin typeface="TT Rounds Condensed"/>
                <a:ea typeface="TT Rounds Condensed"/>
                <a:cs typeface="TT Rounds Condensed"/>
                <a:sym typeface="TT Rounds Condensed"/>
              </a:rPr>
              <a:t>attentivement</a:t>
            </a:r>
            <a:r>
              <a:rPr lang="en-US" sz="3300" spc="30" dirty="0">
                <a:solidFill>
                  <a:srgbClr val="382B1B"/>
                </a:solidFill>
                <a:latin typeface="TT Rounds Condensed"/>
                <a:ea typeface="TT Rounds Condensed"/>
                <a:cs typeface="TT Rounds Condensed"/>
                <a:sym typeface="TT Rounds Condensed"/>
              </a:rPr>
              <a:t> la description du poste et de faire des </a:t>
            </a:r>
            <a:r>
              <a:rPr lang="en-US" sz="3300" spc="30" dirty="0" err="1">
                <a:solidFill>
                  <a:srgbClr val="382B1B"/>
                </a:solidFill>
                <a:latin typeface="TT Rounds Condensed"/>
                <a:ea typeface="TT Rounds Condensed"/>
                <a:cs typeface="TT Rounds Condensed"/>
                <a:sym typeface="TT Rounds Condensed"/>
              </a:rPr>
              <a:t>recherches</a:t>
            </a:r>
            <a:r>
              <a:rPr lang="en-US" sz="3300" spc="30" dirty="0">
                <a:solidFill>
                  <a:srgbClr val="382B1B"/>
                </a:solidFill>
                <a:latin typeface="TT Rounds Condensed"/>
                <a:ea typeface="TT Rounds Condensed"/>
                <a:cs typeface="TT Rounds Condensed"/>
                <a:sym typeface="TT Rounds Condensed"/>
              </a:rPr>
              <a:t> sur le </a:t>
            </a:r>
            <a:r>
              <a:rPr lang="en-US" sz="3300" spc="30" dirty="0" err="1">
                <a:solidFill>
                  <a:srgbClr val="382B1B"/>
                </a:solidFill>
                <a:latin typeface="TT Rounds Condensed"/>
                <a:ea typeface="TT Rounds Condensed"/>
                <a:cs typeface="TT Rounds Condensed"/>
                <a:sym typeface="TT Rounds Condensed"/>
              </a:rPr>
              <a:t>fonctionnement</a:t>
            </a:r>
            <a:r>
              <a:rPr lang="en-US" sz="3300" spc="30" dirty="0">
                <a:solidFill>
                  <a:srgbClr val="382B1B"/>
                </a:solidFill>
                <a:latin typeface="TT Rounds Condensed"/>
                <a:ea typeface="TT Rounds Condensed"/>
                <a:cs typeface="TT Rounds Condensed"/>
                <a:sym typeface="TT Rounds Condensed"/>
              </a:rPr>
              <a:t> de </a:t>
            </a:r>
            <a:r>
              <a:rPr lang="en-US" sz="3300" spc="30" dirty="0" err="1">
                <a:solidFill>
                  <a:srgbClr val="382B1B"/>
                </a:solidFill>
                <a:latin typeface="TT Rounds Condensed"/>
                <a:ea typeface="TT Rounds Condensed"/>
                <a:cs typeface="TT Rounds Condensed"/>
                <a:sym typeface="TT Rounds Condensed"/>
              </a:rPr>
              <a:t>l'organisation</a:t>
            </a:r>
            <a:r>
              <a:rPr lang="en-US" sz="3300" spc="30" dirty="0">
                <a:solidFill>
                  <a:srgbClr val="382B1B"/>
                </a:solidFill>
                <a:latin typeface="TT Rounds Condensed"/>
                <a:ea typeface="TT Rounds Condensed"/>
                <a:cs typeface="TT Rounds Condensed"/>
                <a:sym typeface="TT Rounds Condensed"/>
              </a:rPr>
              <a:t>.</a:t>
            </a: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nSpc>
                <a:spcPts val="4680"/>
              </a:lnSpc>
            </a:pPr>
            <a:r>
              <a:rPr lang="en-US" sz="3900" spc="36" dirty="0">
                <a:solidFill>
                  <a:srgbClr val="382B1B"/>
                </a:solidFill>
                <a:latin typeface="TT Rounds Condensed"/>
                <a:ea typeface="TT Rounds Condensed"/>
                <a:cs typeface="TT Rounds Condensed"/>
                <a:sym typeface="TT Rounds Condensed"/>
              </a:rPr>
              <a:t> </a:t>
            </a:r>
            <a:endParaRPr lang="en-US" sz="3900" spc="36" dirty="0">
              <a:solidFill>
                <a:srgbClr val="382B1B"/>
              </a:solidFill>
              <a:latin typeface="TT Rounds Condensed"/>
              <a:ea typeface="TT Rounds Condensed"/>
              <a:cs typeface="TT Rounds Condensed"/>
              <a:sym typeface="TT Rounds Condensed Bold"/>
            </a:endParaRPr>
          </a:p>
          <a:p>
            <a:pPr algn="l">
              <a:lnSpc>
                <a:spcPts val="4680"/>
              </a:lnSpc>
            </a:pPr>
            <a:r>
              <a:rPr lang="en-US" sz="3900" b="1" spc="36" dirty="0">
                <a:solidFill>
                  <a:srgbClr val="B6D1E1"/>
                </a:solidFill>
                <a:latin typeface="TT Rounds Condensed Bold"/>
                <a:ea typeface="TT Rounds Condensed Bold"/>
                <a:cs typeface="TT Rounds Condensed Bold"/>
                <a:sym typeface="TT Rounds Condensed Bold"/>
              </a:rPr>
              <a:t>Bonne </a:t>
            </a:r>
            <a:r>
              <a:rPr lang="en-US" sz="3900" b="1" spc="36" dirty="0" err="1">
                <a:solidFill>
                  <a:srgbClr val="B6D1E1"/>
                </a:solidFill>
                <a:latin typeface="TT Rounds Condensed Bold"/>
                <a:ea typeface="TT Rounds Condensed Bold"/>
                <a:cs typeface="TT Rounds Condensed Bold"/>
                <a:sym typeface="TT Rounds Condensed Bold"/>
              </a:rPr>
              <a:t>réponse</a:t>
            </a:r>
            <a:r>
              <a:rPr lang="en-US" sz="3900" b="1" spc="36" dirty="0">
                <a:solidFill>
                  <a:srgbClr val="B6D1E1"/>
                </a:solidFill>
                <a:latin typeface="TT Rounds Condensed Bold"/>
                <a:ea typeface="TT Rounds Condensed Bold"/>
                <a:cs typeface="TT Rounds Condensed Bold"/>
                <a:sym typeface="TT Rounds Condensed Bold"/>
              </a:rPr>
              <a:t> </a:t>
            </a:r>
            <a:r>
              <a:rPr lang="en-US" sz="3900" spc="36" dirty="0">
                <a:solidFill>
                  <a:srgbClr val="B6D1E1"/>
                </a:solidFill>
                <a:latin typeface="TT Rounds Condensed"/>
                <a:ea typeface="TT Rounds Condensed"/>
                <a:cs typeface="TT Rounds Condensed"/>
                <a:sym typeface="TT Rounds Condensed"/>
              </a:rPr>
              <a:t>:</a:t>
            </a:r>
            <a:endParaRPr lang="en-US" dirty="0"/>
          </a:p>
          <a:p>
            <a:pPr algn="l">
              <a:lnSpc>
                <a:spcPts val="3960"/>
              </a:lnSpc>
            </a:pPr>
            <a:r>
              <a:rPr lang="en-US" sz="3300" i="1" spc="30" dirty="0">
                <a:solidFill>
                  <a:srgbClr val="382B1B"/>
                </a:solidFill>
                <a:latin typeface="TT Rounds Condensed Italics"/>
                <a:ea typeface="TT Rounds Condensed Italics"/>
                <a:cs typeface="TT Rounds Condensed Italics"/>
                <a:sym typeface="TT Rounds Condensed Italics"/>
              </a:rPr>
              <a:t>« Ma </a:t>
            </a:r>
            <a:r>
              <a:rPr lang="en-US" sz="3300" i="1" spc="30" dirty="0" err="1">
                <a:solidFill>
                  <a:srgbClr val="382B1B"/>
                </a:solidFill>
                <a:latin typeface="TT Rounds Condensed Italics"/>
                <a:ea typeface="TT Rounds Condensed Italics"/>
                <a:cs typeface="TT Rounds Condensed Italics"/>
                <a:sym typeface="TT Rounds Condensed Italics"/>
              </a:rPr>
              <a:t>tâche</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principale</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est</a:t>
            </a:r>
            <a:r>
              <a:rPr lang="en-US" sz="3300" i="1" spc="30" dirty="0">
                <a:solidFill>
                  <a:srgbClr val="382B1B"/>
                </a:solidFill>
                <a:latin typeface="TT Rounds Condensed Italics"/>
                <a:ea typeface="TT Rounds Condensed Italics"/>
                <a:cs typeface="TT Rounds Condensed Italics"/>
                <a:sym typeface="TT Rounds Condensed Italics"/>
              </a:rPr>
              <a:t> de </a:t>
            </a:r>
            <a:r>
              <a:rPr lang="en-US" sz="3300" i="1" spc="30" dirty="0" err="1">
                <a:solidFill>
                  <a:srgbClr val="382B1B"/>
                </a:solidFill>
                <a:latin typeface="TT Rounds Condensed Italics"/>
                <a:ea typeface="TT Rounds Condensed Italics"/>
                <a:cs typeface="TT Rounds Condensed Italics"/>
                <a:sym typeface="TT Rounds Condensed Italics"/>
              </a:rPr>
              <a:t>superviser</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une</a:t>
            </a:r>
            <a:r>
              <a:rPr lang="en-US" sz="3300" i="1" spc="30" dirty="0">
                <a:solidFill>
                  <a:srgbClr val="382B1B"/>
                </a:solidFill>
                <a:latin typeface="TT Rounds Condensed Italics"/>
                <a:ea typeface="TT Rounds Condensed Italics"/>
                <a:cs typeface="TT Rounds Condensed Italics"/>
                <a:sym typeface="TT Rounds Condensed Italics"/>
              </a:rPr>
              <a:t> équipe de </a:t>
            </a:r>
            <a:r>
              <a:rPr lang="en-US" sz="3300" i="1" spc="30" dirty="0" err="1">
                <a:solidFill>
                  <a:srgbClr val="382B1B"/>
                </a:solidFill>
                <a:latin typeface="TT Rounds Condensed Italics"/>
                <a:ea typeface="TT Rounds Condensed Italics"/>
                <a:cs typeface="TT Rounds Condensed Italics"/>
                <a:sym typeface="TT Rounds Condensed Italics"/>
              </a:rPr>
              <a:t>cuisiniers</a:t>
            </a:r>
            <a:r>
              <a:rPr lang="en-US" sz="3300" i="1" spc="30" dirty="0">
                <a:solidFill>
                  <a:srgbClr val="382B1B"/>
                </a:solidFill>
                <a:latin typeface="TT Rounds Condensed Italics"/>
                <a:ea typeface="TT Rounds Condensed Italics"/>
                <a:cs typeface="TT Rounds Condensed Italics"/>
                <a:sym typeface="TT Rounds Condensed Italics"/>
              </a:rPr>
              <a:t> pour </a:t>
            </a:r>
            <a:r>
              <a:rPr lang="en-US" sz="3300" i="1" spc="30" dirty="0" err="1">
                <a:solidFill>
                  <a:srgbClr val="382B1B"/>
                </a:solidFill>
                <a:latin typeface="TT Rounds Condensed Italics"/>
                <a:ea typeface="TT Rounds Condensed Italics"/>
                <a:cs typeface="TT Rounds Condensed Italics"/>
                <a:sym typeface="TT Rounds Condensed Italics"/>
              </a:rPr>
              <a:t>garantir</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qu'ils</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maintiennent</a:t>
            </a:r>
            <a:r>
              <a:rPr lang="en-US" sz="3300" i="1" spc="30" dirty="0">
                <a:solidFill>
                  <a:srgbClr val="382B1B"/>
                </a:solidFill>
                <a:latin typeface="TT Rounds Condensed Italics"/>
                <a:ea typeface="TT Rounds Condensed Italics"/>
                <a:cs typeface="TT Rounds Condensed Italics"/>
                <a:sym typeface="TT Rounds Condensed Italics"/>
              </a:rPr>
              <a:t> un </a:t>
            </a:r>
            <a:r>
              <a:rPr lang="en-US" sz="3300" i="1" spc="30" dirty="0" err="1">
                <a:solidFill>
                  <a:srgbClr val="382B1B"/>
                </a:solidFill>
                <a:latin typeface="TT Rounds Condensed Italics"/>
                <a:ea typeface="TT Rounds Condensed Italics"/>
                <a:cs typeface="TT Rounds Condensed Italics"/>
                <a:sym typeface="TT Rounds Condensed Italics"/>
              </a:rPr>
              <a:t>niveau</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élevé</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C'est</a:t>
            </a:r>
            <a:r>
              <a:rPr lang="en-US" sz="3300" i="1" spc="30" dirty="0">
                <a:solidFill>
                  <a:srgbClr val="382B1B"/>
                </a:solidFill>
                <a:latin typeface="TT Rounds Condensed Italics"/>
                <a:ea typeface="TT Rounds Condensed Italics"/>
                <a:cs typeface="TT Rounds Condensed Italics"/>
                <a:sym typeface="TT Rounds Condensed Italics"/>
              </a:rPr>
              <a:t> ma </a:t>
            </a:r>
            <a:r>
              <a:rPr lang="en-US" sz="3300" i="1" spc="30" dirty="0" err="1">
                <a:solidFill>
                  <a:srgbClr val="382B1B"/>
                </a:solidFill>
                <a:latin typeface="TT Rounds Condensed Italics"/>
                <a:ea typeface="TT Rounds Condensed Italics"/>
                <a:cs typeface="TT Rounds Condensed Italics"/>
                <a:sym typeface="TT Rounds Condensed Italics"/>
              </a:rPr>
              <a:t>responsabilité</a:t>
            </a:r>
            <a:r>
              <a:rPr lang="en-US" sz="3300" i="1" spc="30" dirty="0">
                <a:solidFill>
                  <a:srgbClr val="382B1B"/>
                </a:solidFill>
                <a:latin typeface="TT Rounds Condensed Italics"/>
                <a:ea typeface="TT Rounds Condensed Italics"/>
                <a:cs typeface="TT Rounds Condensed Italics"/>
                <a:sym typeface="TT Rounds Condensed Italics"/>
              </a:rPr>
              <a:t> de les </a:t>
            </a:r>
            <a:r>
              <a:rPr lang="en-US" sz="3300" i="1" spc="30" dirty="0" err="1">
                <a:solidFill>
                  <a:srgbClr val="382B1B"/>
                </a:solidFill>
                <a:latin typeface="TT Rounds Condensed Italics"/>
                <a:ea typeface="TT Rounds Condensed Italics"/>
                <a:cs typeface="TT Rounds Condensed Italics"/>
                <a:sym typeface="TT Rounds Condensed Italics"/>
              </a:rPr>
              <a:t>motiver</a:t>
            </a:r>
            <a:r>
              <a:rPr lang="en-US" sz="3300" i="1" spc="30" dirty="0">
                <a:solidFill>
                  <a:srgbClr val="382B1B"/>
                </a:solidFill>
                <a:latin typeface="TT Rounds Condensed Italics"/>
                <a:ea typeface="TT Rounds Condensed Italics"/>
                <a:cs typeface="TT Rounds Condensed Italics"/>
                <a:sym typeface="TT Rounds Condensed Italics"/>
              </a:rPr>
              <a:t> et de </a:t>
            </a:r>
            <a:r>
              <a:rPr lang="en-US" sz="3300" i="1" spc="30" dirty="0" err="1">
                <a:solidFill>
                  <a:srgbClr val="382B1B"/>
                </a:solidFill>
                <a:latin typeface="TT Rounds Condensed Italics"/>
                <a:ea typeface="TT Rounds Condensed Italics"/>
                <a:cs typeface="TT Rounds Condensed Italics"/>
                <a:sym typeface="TT Rounds Condensed Italics"/>
              </a:rPr>
              <a:t>leur</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transmettre</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mon</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expérience</a:t>
            </a:r>
            <a:r>
              <a:rPr lang="en-US" sz="3300" i="1" spc="30" dirty="0">
                <a:solidFill>
                  <a:srgbClr val="382B1B"/>
                </a:solidFill>
                <a:latin typeface="TT Rounds Condensed Italics"/>
                <a:ea typeface="TT Rounds Condensed Italics"/>
                <a:cs typeface="TT Rounds Condensed Italics"/>
                <a:sym typeface="TT Rounds Condensed Italics"/>
              </a:rPr>
              <a:t> pour </a:t>
            </a:r>
            <a:r>
              <a:rPr lang="en-US" sz="3300" i="1" spc="30" dirty="0" err="1">
                <a:solidFill>
                  <a:srgbClr val="382B1B"/>
                </a:solidFill>
                <a:latin typeface="TT Rounds Condensed Italics"/>
                <a:ea typeface="TT Rounds Condensed Italics"/>
                <a:cs typeface="TT Rounds Condensed Italics"/>
                <a:sym typeface="TT Rounds Condensed Italics"/>
              </a:rPr>
              <a:t>qu'ils</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puissent</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aller</a:t>
            </a:r>
            <a:r>
              <a:rPr lang="en-US" sz="3300" i="1" spc="30" dirty="0">
                <a:solidFill>
                  <a:srgbClr val="382B1B"/>
                </a:solidFill>
                <a:latin typeface="TT Rounds Condensed Italics"/>
                <a:ea typeface="TT Rounds Condensed Italics"/>
                <a:cs typeface="TT Rounds Condensed Italics"/>
                <a:sym typeface="TT Rounds Condensed Italics"/>
              </a:rPr>
              <a:t> plus loin. »</a:t>
            </a:r>
            <a:endParaRPr lang="en-US" sz="3300" i="1" spc="30" dirty="0">
              <a:solidFill>
                <a:srgbClr val="382B1B"/>
              </a:solidFill>
              <a:latin typeface="TT Rounds Condensed Italics"/>
              <a:ea typeface="TT Rounds Condensed Italics"/>
              <a:cs typeface="TT Rounds Condensed Italics"/>
            </a:endParaRPr>
          </a:p>
          <a:p>
            <a:pPr algn="l">
              <a:lnSpc>
                <a:spcPts val="3960"/>
              </a:lnSpc>
            </a:pPr>
            <a:endParaRPr lang="en-US" sz="3300" i="1" spc="30">
              <a:solidFill>
                <a:srgbClr val="382B1B"/>
              </a:solidFill>
              <a:latin typeface="TT Rounds Condensed Italics"/>
              <a:ea typeface="TT Rounds Condensed Italics"/>
              <a:cs typeface="TT Rounds Condensed Italics"/>
              <a:sym typeface="TT Rounds Condensed Italics"/>
            </a:endParaRPr>
          </a:p>
          <a:p>
            <a:pPr algn="l">
              <a:lnSpc>
                <a:spcPts val="3960"/>
              </a:lnSpc>
            </a:pPr>
            <a:endParaRPr lang="en-US" sz="3300" i="1" spc="30">
              <a:solidFill>
                <a:srgbClr val="382B1B"/>
              </a:solidFill>
              <a:latin typeface="TT Rounds Condensed Italics"/>
              <a:ea typeface="TT Rounds Condensed Italics"/>
              <a:cs typeface="TT Rounds Condensed Italics"/>
              <a:sym typeface="TT Rounds Condensed Italics"/>
            </a:endParaRPr>
          </a:p>
          <a:p>
            <a:pPr algn="l">
              <a:lnSpc>
                <a:spcPts val="3960"/>
              </a:lnSpc>
            </a:pPr>
            <a:endParaRPr lang="en-US" sz="3300" i="1" spc="30">
              <a:solidFill>
                <a:srgbClr val="382B1B"/>
              </a:solidFill>
              <a:latin typeface="TT Rounds Condensed Italics"/>
              <a:ea typeface="TT Rounds Condensed Italics"/>
              <a:cs typeface="TT Rounds Condensed Italics"/>
              <a:sym typeface="TT Rounds Condensed Italics"/>
            </a:endParaRPr>
          </a:p>
        </p:txBody>
      </p:sp>
      <p:sp>
        <p:nvSpPr>
          <p:cNvPr id="14" name="Freeform 14" descr="Customer review outline"/>
          <p:cNvSpPr/>
          <p:nvPr/>
        </p:nvSpPr>
        <p:spPr>
          <a:xfrm>
            <a:off x="16170640" y="5508885"/>
            <a:ext cx="1512132" cy="1512132"/>
          </a:xfrm>
          <a:custGeom>
            <a:avLst/>
            <a:gdLst/>
            <a:ahLst/>
            <a:cxnLst/>
            <a:rect l="l" t="t" r="r" b="b"/>
            <a:pathLst>
              <a:path w="1512132" h="1512132">
                <a:moveTo>
                  <a:pt x="0" y="0"/>
                </a:moveTo>
                <a:lnTo>
                  <a:pt x="1512132" y="0"/>
                </a:lnTo>
                <a:lnTo>
                  <a:pt x="1512132" y="1512132"/>
                </a:lnTo>
                <a:lnTo>
                  <a:pt x="0" y="1512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357027" y="1123950"/>
            <a:ext cx="4043775"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L'employeur / l'emploi</a:t>
            </a:r>
          </a:p>
        </p:txBody>
      </p:sp>
      <p:sp>
        <p:nvSpPr>
          <p:cNvPr id="16" name="TextBox 16"/>
          <p:cNvSpPr txBox="1"/>
          <p:nvPr/>
        </p:nvSpPr>
        <p:spPr>
          <a:xfrm>
            <a:off x="751617" y="3581427"/>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4137285" cy="10287000"/>
            <a:chOff x="0" y="0"/>
            <a:chExt cx="5516380" cy="13716000"/>
          </a:xfrm>
        </p:grpSpPr>
        <p:sp>
          <p:nvSpPr>
            <p:cNvPr id="8" name="Freeform 8"/>
            <p:cNvSpPr/>
            <p:nvPr/>
          </p:nvSpPr>
          <p:spPr>
            <a:xfrm>
              <a:off x="0" y="0"/>
              <a:ext cx="5516372" cy="13716000"/>
            </a:xfrm>
            <a:custGeom>
              <a:avLst/>
              <a:gdLst/>
              <a:ahLst/>
              <a:cxnLst/>
              <a:rect l="l" t="t" r="r" b="b"/>
              <a:pathLst>
                <a:path w="5516372" h="13716000">
                  <a:moveTo>
                    <a:pt x="0" y="0"/>
                  </a:moveTo>
                  <a:lnTo>
                    <a:pt x="5516372" y="0"/>
                  </a:lnTo>
                  <a:lnTo>
                    <a:pt x="5516372" y="13716000"/>
                  </a:lnTo>
                  <a:lnTo>
                    <a:pt x="0" y="13716000"/>
                  </a:lnTo>
                  <a:close/>
                </a:path>
              </a:pathLst>
            </a:custGeom>
            <a:solidFill>
              <a:srgbClr val="E6C8C7"/>
            </a:solidFill>
          </p:spPr>
        </p:sp>
      </p:grpSp>
      <p:sp>
        <p:nvSpPr>
          <p:cNvPr id="9" name="TextBox 9"/>
          <p:cNvSpPr txBox="1"/>
          <p:nvPr/>
        </p:nvSpPr>
        <p:spPr>
          <a:xfrm>
            <a:off x="407159" y="860497"/>
            <a:ext cx="3322968" cy="2339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Votre historique de travail</a:t>
            </a:r>
          </a:p>
        </p:txBody>
      </p:sp>
      <p:grpSp>
        <p:nvGrpSpPr>
          <p:cNvPr id="10" name="Group 10"/>
          <p:cNvGrpSpPr/>
          <p:nvPr/>
        </p:nvGrpSpPr>
        <p:grpSpPr>
          <a:xfrm rot="4967076">
            <a:off x="1555722" y="6920602"/>
            <a:ext cx="3127661" cy="3224859"/>
            <a:chOff x="0" y="0"/>
            <a:chExt cx="4170214" cy="4299812"/>
          </a:xfrm>
        </p:grpSpPr>
        <p:sp>
          <p:nvSpPr>
            <p:cNvPr id="11" name="Freeform 11"/>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2" name="AutoShape 12"/>
          <p:cNvSpPr/>
          <p:nvPr/>
        </p:nvSpPr>
        <p:spPr>
          <a:xfrm rot="13241">
            <a:off x="4835340" y="6039004"/>
            <a:ext cx="11128173" cy="0"/>
          </a:xfrm>
          <a:prstGeom prst="line">
            <a:avLst/>
          </a:prstGeom>
          <a:ln w="19050" cap="rnd">
            <a:solidFill>
              <a:srgbClr val="84BFA4"/>
            </a:solidFill>
            <a:prstDash val="solid"/>
            <a:headEnd type="none" w="sm" len="sm"/>
            <a:tailEnd type="none" w="sm" len="sm"/>
          </a:ln>
        </p:spPr>
      </p:sp>
      <p:sp>
        <p:nvSpPr>
          <p:cNvPr id="13" name="Freeform 13" descr="Customer review outline"/>
          <p:cNvSpPr/>
          <p:nvPr/>
        </p:nvSpPr>
        <p:spPr>
          <a:xfrm>
            <a:off x="16125671" y="4969239"/>
            <a:ext cx="1512132" cy="1512132"/>
          </a:xfrm>
          <a:custGeom>
            <a:avLst/>
            <a:gdLst/>
            <a:ahLst/>
            <a:cxnLst/>
            <a:rect l="l" t="t" r="r" b="b"/>
            <a:pathLst>
              <a:path w="1512132" h="1512132">
                <a:moveTo>
                  <a:pt x="0" y="0"/>
                </a:moveTo>
                <a:lnTo>
                  <a:pt x="1512131" y="0"/>
                </a:lnTo>
                <a:lnTo>
                  <a:pt x="1512131" y="1512132"/>
                </a:lnTo>
                <a:lnTo>
                  <a:pt x="0" y="1512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5105652" y="765247"/>
            <a:ext cx="12480060" cy="10147009"/>
          </a:xfrm>
          <a:prstGeom prst="rect">
            <a:avLst/>
          </a:prstGeom>
        </p:spPr>
        <p:txBody>
          <a:bodyPr lIns="0" tIns="0" rIns="0" bIns="0" rtlCol="0" anchor="t">
            <a:spAutoFit/>
          </a:bodyPr>
          <a:lstStyle/>
          <a:p>
            <a:pPr marL="615315" lvl="2" indent="-205105" algn="l">
              <a:lnSpc>
                <a:spcPts val="4080"/>
              </a:lnSpc>
              <a:buFont typeface="Arial"/>
              <a:buChar char="⚬"/>
            </a:pPr>
            <a:r>
              <a:rPr lang="en-US" sz="3400" spc="31" dirty="0" err="1">
                <a:solidFill>
                  <a:srgbClr val="382B1B"/>
                </a:solidFill>
                <a:latin typeface="TT Rounds Condensed"/>
                <a:ea typeface="TT Rounds Condensed"/>
                <a:cs typeface="TT Rounds Condensed"/>
                <a:sym typeface="TT Rounds Condensed"/>
              </a:rPr>
              <a:t>Qu'est-ce</a:t>
            </a:r>
            <a:r>
              <a:rPr lang="en-US" sz="3400" spc="31" dirty="0">
                <a:solidFill>
                  <a:srgbClr val="382B1B"/>
                </a:solidFill>
                <a:latin typeface="TT Rounds Condensed"/>
                <a:ea typeface="TT Rounds Condensed"/>
                <a:cs typeface="TT Rounds Condensed"/>
                <a:sym typeface="TT Rounds Condensed"/>
              </a:rPr>
              <a:t> qui </a:t>
            </a:r>
            <a:r>
              <a:rPr lang="en-US" sz="3400" spc="31" dirty="0" err="1">
                <a:solidFill>
                  <a:srgbClr val="382B1B"/>
                </a:solidFill>
                <a:latin typeface="TT Rounds Condensed"/>
                <a:ea typeface="TT Rounds Condensed"/>
                <a:cs typeface="TT Rounds Condensed"/>
                <a:sym typeface="TT Rounds Condensed"/>
              </a:rPr>
              <a:t>vous</a:t>
            </a:r>
            <a:r>
              <a:rPr lang="en-US" sz="3400" spc="31" dirty="0">
                <a:solidFill>
                  <a:srgbClr val="382B1B"/>
                </a:solidFill>
                <a:latin typeface="TT Rounds Condensed"/>
                <a:ea typeface="TT Rounds Condensed"/>
                <a:cs typeface="TT Rounds Condensed"/>
                <a:sym typeface="TT Rounds Condensed"/>
              </a:rPr>
              <a:t> motive ?</a:t>
            </a:r>
            <a:endParaRPr lang="fr-FR" dirty="0"/>
          </a:p>
          <a:p>
            <a:pPr marL="615315" lvl="2" indent="-205105" algn="l">
              <a:lnSpc>
                <a:spcPts val="4080"/>
              </a:lnSpc>
              <a:buFont typeface="Arial"/>
              <a:buChar char="⚬"/>
            </a:pPr>
            <a:r>
              <a:rPr lang="en-US" sz="3400" spc="31" dirty="0">
                <a:solidFill>
                  <a:srgbClr val="382B1B"/>
                </a:solidFill>
                <a:latin typeface="TT Rounds Condensed"/>
                <a:ea typeface="TT Rounds Condensed"/>
                <a:cs typeface="TT Rounds Condensed"/>
                <a:sym typeface="TT Rounds Condensed"/>
              </a:rPr>
              <a:t>Quelles </a:t>
            </a:r>
            <a:r>
              <a:rPr lang="en-US" sz="3400" spc="31" dirty="0" err="1">
                <a:solidFill>
                  <a:srgbClr val="382B1B"/>
                </a:solidFill>
                <a:latin typeface="TT Rounds Condensed"/>
                <a:ea typeface="TT Rounds Condensed"/>
                <a:cs typeface="TT Rounds Condensed"/>
                <a:sym typeface="TT Rounds Condensed"/>
              </a:rPr>
              <a:t>sont</a:t>
            </a:r>
            <a:r>
              <a:rPr lang="en-US" sz="3400" spc="31" dirty="0">
                <a:solidFill>
                  <a:srgbClr val="382B1B"/>
                </a:solidFill>
                <a:latin typeface="TT Rounds Condensed"/>
                <a:ea typeface="TT Rounds Condensed"/>
                <a:cs typeface="TT Rounds Condensed"/>
                <a:sym typeface="TT Rounds Condensed"/>
              </a:rPr>
              <a:t> les </a:t>
            </a:r>
            <a:r>
              <a:rPr lang="en-US" sz="3400" spc="31" dirty="0" err="1">
                <a:solidFill>
                  <a:srgbClr val="382B1B"/>
                </a:solidFill>
                <a:latin typeface="TT Rounds Condensed"/>
                <a:ea typeface="TT Rounds Condensed"/>
                <a:cs typeface="TT Rounds Condensed"/>
                <a:sym typeface="TT Rounds Condensed"/>
              </a:rPr>
              <a:t>tâches</a:t>
            </a:r>
            <a:r>
              <a:rPr lang="en-US" sz="3400" spc="31" dirty="0">
                <a:solidFill>
                  <a:srgbClr val="382B1B"/>
                </a:solidFill>
                <a:latin typeface="TT Rounds Condensed"/>
                <a:ea typeface="TT Rounds Condensed"/>
                <a:cs typeface="TT Rounds Condensed"/>
                <a:sym typeface="TT Rounds Condensed"/>
              </a:rPr>
              <a:t> qui </a:t>
            </a:r>
            <a:r>
              <a:rPr lang="en-US" sz="3400" spc="31" dirty="0" err="1">
                <a:solidFill>
                  <a:srgbClr val="382B1B"/>
                </a:solidFill>
                <a:latin typeface="TT Rounds Condensed"/>
                <a:ea typeface="TT Rounds Condensed"/>
                <a:cs typeface="TT Rounds Condensed"/>
                <a:sym typeface="TT Rounds Condensed"/>
              </a:rPr>
              <a:t>vous</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procurent</a:t>
            </a:r>
            <a:r>
              <a:rPr lang="en-US" sz="3400" spc="31" dirty="0">
                <a:solidFill>
                  <a:srgbClr val="382B1B"/>
                </a:solidFill>
                <a:latin typeface="TT Rounds Condensed"/>
                <a:ea typeface="TT Rounds Condensed"/>
                <a:cs typeface="TT Rounds Condensed"/>
                <a:sym typeface="TT Rounds Condensed"/>
              </a:rPr>
              <a:t> le plus de satisfaction ?</a:t>
            </a:r>
            <a:endParaRPr lang="en-US" sz="3400" spc="31" dirty="0">
              <a:solidFill>
                <a:srgbClr val="382B1B"/>
              </a:solidFill>
              <a:latin typeface="TT Rounds Condensed"/>
              <a:ea typeface="TT Rounds Condensed"/>
              <a:cs typeface="TT Rounds Condensed"/>
            </a:endParaRPr>
          </a:p>
          <a:p>
            <a:pPr marL="615315" lvl="2" indent="-205105" algn="l">
              <a:lnSpc>
                <a:spcPts val="4080"/>
              </a:lnSpc>
              <a:buFont typeface="Arial"/>
              <a:buChar char="⚬"/>
            </a:pPr>
            <a:r>
              <a:rPr lang="en-US" sz="3400" spc="31" dirty="0">
                <a:solidFill>
                  <a:srgbClr val="382B1B"/>
                </a:solidFill>
                <a:latin typeface="TT Rounds Condensed"/>
                <a:ea typeface="TT Rounds Condensed"/>
                <a:cs typeface="TT Rounds Condensed"/>
                <a:sym typeface="TT Rounds Condensed"/>
              </a:rPr>
              <a:t>Ce que </a:t>
            </a:r>
            <a:r>
              <a:rPr lang="en-US" sz="3400" spc="31" dirty="0" err="1">
                <a:solidFill>
                  <a:srgbClr val="382B1B"/>
                </a:solidFill>
                <a:latin typeface="TT Rounds Condensed"/>
                <a:ea typeface="TT Rounds Condensed"/>
                <a:cs typeface="TT Rounds Condensed"/>
                <a:sym typeface="TT Rounds Condensed"/>
              </a:rPr>
              <a:t>l’intervieweur</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veut</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vraiment</a:t>
            </a:r>
            <a:r>
              <a:rPr lang="en-US" sz="3400" spc="31" dirty="0">
                <a:solidFill>
                  <a:srgbClr val="382B1B"/>
                </a:solidFill>
                <a:latin typeface="TT Rounds Condensed"/>
                <a:ea typeface="TT Rounds Condensed"/>
                <a:cs typeface="TT Rounds Condensed"/>
                <a:sym typeface="TT Rounds Condensed"/>
              </a:rPr>
              <a:t> savoir : </a:t>
            </a:r>
            <a:r>
              <a:rPr lang="en-US" sz="3400" spc="31" dirty="0" err="1">
                <a:solidFill>
                  <a:srgbClr val="382B1B"/>
                </a:solidFill>
                <a:latin typeface="TT Rounds Condensed"/>
                <a:ea typeface="TT Rounds Condensed"/>
                <a:cs typeface="TT Rounds Condensed"/>
                <a:sym typeface="TT Rounds Condensed"/>
              </a:rPr>
              <a:t>Qu’est-ce</a:t>
            </a:r>
            <a:r>
              <a:rPr lang="en-US" sz="3400" spc="31" dirty="0">
                <a:solidFill>
                  <a:srgbClr val="382B1B"/>
                </a:solidFill>
                <a:latin typeface="TT Rounds Condensed"/>
                <a:ea typeface="TT Rounds Condensed"/>
                <a:cs typeface="TT Rounds Condensed"/>
                <a:sym typeface="TT Rounds Condensed"/>
              </a:rPr>
              <a:t> qui </a:t>
            </a:r>
            <a:r>
              <a:rPr lang="en-US" sz="3400" spc="31" dirty="0" err="1">
                <a:solidFill>
                  <a:srgbClr val="382B1B"/>
                </a:solidFill>
                <a:latin typeface="TT Rounds Condensed"/>
                <a:ea typeface="TT Rounds Condensed"/>
                <a:cs typeface="TT Rounds Condensed"/>
                <a:sym typeface="TT Rounds Condensed"/>
              </a:rPr>
              <a:t>vous</a:t>
            </a:r>
            <a:r>
              <a:rPr lang="en-US" sz="3400" spc="31" dirty="0">
                <a:solidFill>
                  <a:srgbClr val="382B1B"/>
                </a:solidFill>
                <a:latin typeface="TT Rounds Condensed"/>
                <a:ea typeface="TT Rounds Condensed"/>
                <a:cs typeface="TT Rounds Condensed"/>
                <a:sym typeface="TT Rounds Condensed"/>
              </a:rPr>
              <a:t> anime ?</a:t>
            </a:r>
            <a:endParaRPr lang="en-US" sz="3400" spc="31" dirty="0">
              <a:solidFill>
                <a:srgbClr val="382B1B"/>
              </a:solidFill>
              <a:latin typeface="TT Rounds Condensed"/>
              <a:ea typeface="TT Rounds Condensed"/>
              <a:cs typeface="TT Rounds Condensed"/>
            </a:endParaRPr>
          </a:p>
          <a:p>
            <a:pPr marL="615315" lvl="2" indent="-205105" algn="l">
              <a:lnSpc>
                <a:spcPts val="4080"/>
              </a:lnSpc>
              <a:buFont typeface="Arial"/>
              <a:buChar char="⚬"/>
            </a:pPr>
            <a:r>
              <a:rPr lang="en-US" sz="3400" spc="31" dirty="0">
                <a:solidFill>
                  <a:srgbClr val="382B1B"/>
                </a:solidFill>
                <a:latin typeface="TT Rounds Condensed"/>
                <a:ea typeface="TT Rounds Condensed"/>
                <a:cs typeface="TT Rounds Condensed"/>
                <a:sym typeface="TT Rounds Condensed"/>
              </a:rPr>
              <a:t>En </a:t>
            </a:r>
            <a:r>
              <a:rPr lang="en-US" sz="3400" spc="31" dirty="0" err="1">
                <a:solidFill>
                  <a:srgbClr val="382B1B"/>
                </a:solidFill>
                <a:latin typeface="TT Rounds Condensed"/>
                <a:ea typeface="TT Rounds Condensed"/>
                <a:cs typeface="TT Rounds Condensed"/>
                <a:sym typeface="TT Rounds Condensed"/>
              </a:rPr>
              <a:t>découvrant</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ce</a:t>
            </a:r>
            <a:r>
              <a:rPr lang="en-US" sz="3400" spc="31" dirty="0">
                <a:solidFill>
                  <a:srgbClr val="382B1B"/>
                </a:solidFill>
                <a:latin typeface="TT Rounds Condensed"/>
                <a:ea typeface="TT Rounds Condensed"/>
                <a:cs typeface="TT Rounds Condensed"/>
                <a:sym typeface="TT Rounds Condensed"/>
              </a:rPr>
              <a:t> qui </a:t>
            </a:r>
            <a:r>
              <a:rPr lang="en-US" sz="3400" spc="31" dirty="0" err="1">
                <a:solidFill>
                  <a:srgbClr val="382B1B"/>
                </a:solidFill>
                <a:latin typeface="TT Rounds Condensed"/>
                <a:ea typeface="TT Rounds Condensed"/>
                <a:cs typeface="TT Rounds Condensed"/>
                <a:sym typeface="TT Rounds Condensed"/>
              </a:rPr>
              <a:t>vous</a:t>
            </a:r>
            <a:r>
              <a:rPr lang="en-US" sz="3400" spc="31" dirty="0">
                <a:solidFill>
                  <a:srgbClr val="382B1B"/>
                </a:solidFill>
                <a:latin typeface="TT Rounds Condensed"/>
                <a:ea typeface="TT Rounds Condensed"/>
                <a:cs typeface="TT Rounds Condensed"/>
                <a:sym typeface="TT Rounds Condensed"/>
              </a:rPr>
              <a:t> motive, </a:t>
            </a:r>
            <a:r>
              <a:rPr lang="en-US" sz="3400" spc="31" dirty="0" err="1">
                <a:solidFill>
                  <a:srgbClr val="382B1B"/>
                </a:solidFill>
                <a:latin typeface="TT Rounds Condensed"/>
                <a:ea typeface="TT Rounds Condensed"/>
                <a:cs typeface="TT Rounds Condensed"/>
                <a:sym typeface="TT Rounds Condensed"/>
              </a:rPr>
              <a:t>l'intervieweur</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peut</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découvrir</a:t>
            </a:r>
            <a:r>
              <a:rPr lang="en-US" sz="3400" spc="31" dirty="0">
                <a:solidFill>
                  <a:srgbClr val="382B1B"/>
                </a:solidFill>
                <a:latin typeface="TT Rounds Condensed"/>
                <a:ea typeface="TT Rounds Condensed"/>
                <a:cs typeface="TT Rounds Condensed"/>
                <a:sym typeface="TT Rounds Condensed"/>
              </a:rPr>
              <a:t> dans </a:t>
            </a:r>
            <a:r>
              <a:rPr lang="en-US" sz="3400" spc="31" dirty="0" err="1">
                <a:solidFill>
                  <a:srgbClr val="382B1B"/>
                </a:solidFill>
                <a:latin typeface="TT Rounds Condensed"/>
                <a:ea typeface="TT Rounds Condensed"/>
                <a:cs typeface="TT Rounds Condensed"/>
                <a:sym typeface="TT Rounds Condensed"/>
              </a:rPr>
              <a:t>quel</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environnement</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vous</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serez</a:t>
            </a:r>
            <a:r>
              <a:rPr lang="en-US" sz="3400" spc="31" dirty="0">
                <a:solidFill>
                  <a:srgbClr val="382B1B"/>
                </a:solidFill>
                <a:latin typeface="TT Rounds Condensed"/>
                <a:ea typeface="TT Rounds Condensed"/>
                <a:cs typeface="TT Rounds Condensed"/>
                <a:sym typeface="TT Rounds Condensed"/>
              </a:rPr>
              <a:t> performant. </a:t>
            </a:r>
            <a:r>
              <a:rPr lang="en-US" sz="3400" spc="31" dirty="0" err="1">
                <a:solidFill>
                  <a:srgbClr val="382B1B"/>
                </a:solidFill>
                <a:latin typeface="TT Rounds Condensed"/>
                <a:ea typeface="TT Rounds Condensed"/>
                <a:cs typeface="TT Rounds Condensed"/>
                <a:sym typeface="TT Rounds Condensed"/>
              </a:rPr>
              <a:t>Essayez</a:t>
            </a:r>
            <a:r>
              <a:rPr lang="en-US" sz="3400" spc="31" dirty="0">
                <a:solidFill>
                  <a:srgbClr val="382B1B"/>
                </a:solidFill>
                <a:latin typeface="TT Rounds Condensed"/>
                <a:ea typeface="TT Rounds Condensed"/>
                <a:cs typeface="TT Rounds Condensed"/>
                <a:sym typeface="TT Rounds Condensed"/>
              </a:rPr>
              <a:t> de </a:t>
            </a:r>
            <a:r>
              <a:rPr lang="en-US" sz="3400" spc="31" dirty="0" err="1">
                <a:solidFill>
                  <a:srgbClr val="382B1B"/>
                </a:solidFill>
                <a:latin typeface="TT Rounds Condensed"/>
                <a:ea typeface="TT Rounds Condensed"/>
                <a:cs typeface="TT Rounds Condensed"/>
                <a:sym typeface="TT Rounds Condensed"/>
              </a:rPr>
              <a:t>penser</a:t>
            </a:r>
            <a:r>
              <a:rPr lang="en-US" sz="3400" spc="31" dirty="0">
                <a:solidFill>
                  <a:srgbClr val="382B1B"/>
                </a:solidFill>
                <a:latin typeface="TT Rounds Condensed"/>
                <a:ea typeface="TT Rounds Condensed"/>
                <a:cs typeface="TT Rounds Condensed"/>
                <a:sym typeface="TT Rounds Condensed"/>
              </a:rPr>
              <a:t> à des </a:t>
            </a:r>
            <a:r>
              <a:rPr lang="en-US" sz="3400" spc="31" dirty="0" err="1">
                <a:solidFill>
                  <a:srgbClr val="382B1B"/>
                </a:solidFill>
                <a:latin typeface="TT Rounds Condensed"/>
                <a:ea typeface="TT Rounds Condensed"/>
                <a:cs typeface="TT Rounds Condensed"/>
                <a:sym typeface="TT Rounds Condensed"/>
              </a:rPr>
              <a:t>exemples</a:t>
            </a:r>
            <a:r>
              <a:rPr lang="en-US" sz="3400" spc="31" dirty="0">
                <a:solidFill>
                  <a:srgbClr val="382B1B"/>
                </a:solidFill>
                <a:latin typeface="TT Rounds Condensed"/>
                <a:ea typeface="TT Rounds Condensed"/>
                <a:cs typeface="TT Rounds Condensed"/>
                <a:sym typeface="TT Rounds Condensed"/>
              </a:rPr>
              <a:t> de </a:t>
            </a:r>
            <a:r>
              <a:rPr lang="en-US" sz="3400" spc="31" dirty="0" err="1">
                <a:solidFill>
                  <a:srgbClr val="382B1B"/>
                </a:solidFill>
                <a:latin typeface="TT Rounds Condensed"/>
                <a:ea typeface="TT Rounds Condensed"/>
                <a:cs typeface="TT Rounds Condensed"/>
                <a:sym typeface="TT Rounds Condensed"/>
              </a:rPr>
              <a:t>tâches</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professionnelles</a:t>
            </a:r>
            <a:r>
              <a:rPr lang="en-US" sz="3400" spc="31" dirty="0">
                <a:solidFill>
                  <a:srgbClr val="382B1B"/>
                </a:solidFill>
                <a:latin typeface="TT Rounds Condensed"/>
                <a:ea typeface="TT Rounds Condensed"/>
                <a:cs typeface="TT Rounds Condensed"/>
                <a:sym typeface="TT Rounds Condensed"/>
              </a:rPr>
              <a:t> qui </a:t>
            </a:r>
            <a:r>
              <a:rPr lang="en-US" sz="3400" spc="31" dirty="0" err="1">
                <a:solidFill>
                  <a:srgbClr val="382B1B"/>
                </a:solidFill>
                <a:latin typeface="TT Rounds Condensed"/>
                <a:ea typeface="TT Rounds Condensed"/>
                <a:cs typeface="TT Rounds Condensed"/>
                <a:sym typeface="TT Rounds Condensed"/>
              </a:rPr>
              <a:t>vous</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ont</a:t>
            </a:r>
            <a:r>
              <a:rPr lang="en-US" sz="3400" spc="31" dirty="0">
                <a:solidFill>
                  <a:srgbClr val="382B1B"/>
                </a:solidFill>
                <a:latin typeface="TT Rounds Condensed"/>
                <a:ea typeface="TT Rounds Condensed"/>
                <a:cs typeface="TT Rounds Condensed"/>
                <a:sym typeface="TT Rounds Condensed"/>
              </a:rPr>
              <a:t> </a:t>
            </a:r>
            <a:r>
              <a:rPr lang="en-US" sz="3400" spc="31" dirty="0" err="1">
                <a:solidFill>
                  <a:srgbClr val="382B1B"/>
                </a:solidFill>
                <a:latin typeface="TT Rounds Condensed"/>
                <a:ea typeface="TT Rounds Condensed"/>
                <a:cs typeface="TT Rounds Condensed"/>
                <a:sym typeface="TT Rounds Condensed"/>
              </a:rPr>
              <a:t>enthousiasmé</a:t>
            </a:r>
            <a:r>
              <a:rPr lang="en-US" sz="3400" spc="31" dirty="0">
                <a:solidFill>
                  <a:srgbClr val="382B1B"/>
                </a:solidFill>
                <a:latin typeface="TT Rounds Condensed"/>
                <a:ea typeface="TT Rounds Condensed"/>
                <a:cs typeface="TT Rounds Condensed"/>
                <a:sym typeface="TT Rounds Condensed"/>
              </a:rPr>
              <a:t>.</a:t>
            </a:r>
            <a:endParaRPr lang="en-US" sz="3400" spc="31" dirty="0">
              <a:solidFill>
                <a:srgbClr val="382B1B"/>
              </a:solidFill>
              <a:latin typeface="TT Rounds Condensed"/>
              <a:ea typeface="TT Rounds Condensed"/>
              <a:cs typeface="TT Rounds Condensed"/>
            </a:endParaRPr>
          </a:p>
          <a:p>
            <a:pPr marL="615315" lvl="2" indent="-205105" algn="l">
              <a:lnSpc>
                <a:spcPts val="4080"/>
              </a:lnSpc>
            </a:pPr>
            <a:endParaRPr lang="en-US" sz="3400" spc="31">
              <a:solidFill>
                <a:srgbClr val="382B1B"/>
              </a:solidFill>
              <a:latin typeface="TT Rounds Condensed"/>
              <a:ea typeface="TT Rounds Condensed"/>
              <a:cs typeface="TT Rounds Condensed"/>
            </a:endParaRPr>
          </a:p>
          <a:p>
            <a:pPr marL="615315" lvl="2" indent="-205105" algn="l">
              <a:lnSpc>
                <a:spcPts val="4080"/>
              </a:lnSpc>
            </a:pPr>
            <a:endParaRPr lang="en-US" sz="3400" spc="31">
              <a:solidFill>
                <a:srgbClr val="382B1B"/>
              </a:solidFill>
              <a:latin typeface="TT Rounds Condensed"/>
              <a:ea typeface="TT Rounds Condensed"/>
              <a:cs typeface="TT Rounds Condensed"/>
            </a:endParaRPr>
          </a:p>
          <a:p>
            <a:pPr marL="723900" lvl="2" indent="-241300">
              <a:lnSpc>
                <a:spcPts val="4800"/>
              </a:lnSpc>
            </a:pPr>
            <a:r>
              <a:rPr lang="en-US" sz="4000" spc="37" dirty="0">
                <a:solidFill>
                  <a:srgbClr val="382B1B"/>
                </a:solidFill>
                <a:latin typeface="TT Rounds Condensed"/>
                <a:ea typeface="TT Rounds Condensed"/>
                <a:cs typeface="TT Rounds Condensed"/>
                <a:sym typeface="TT Rounds Condensed"/>
              </a:rPr>
              <a:t> </a:t>
            </a:r>
            <a:endParaRPr lang="en-US" sz="4000" spc="37" dirty="0">
              <a:solidFill>
                <a:srgbClr val="382B1B"/>
              </a:solidFill>
              <a:latin typeface="TT Rounds Condensed"/>
              <a:ea typeface="TT Rounds Condensed"/>
              <a:cs typeface="TT Rounds Condensed"/>
              <a:sym typeface="TT Rounds Condensed Bold"/>
            </a:endParaRPr>
          </a:p>
          <a:p>
            <a:pPr marL="723900" lvl="2" indent="-241300" algn="l">
              <a:lnSpc>
                <a:spcPts val="4800"/>
              </a:lnSpc>
            </a:pPr>
            <a:r>
              <a:rPr lang="en-US" sz="4000" b="1" spc="37" dirty="0">
                <a:solidFill>
                  <a:srgbClr val="B6D1E1"/>
                </a:solidFill>
                <a:latin typeface="TT Rounds Condensed Bold"/>
                <a:ea typeface="TT Rounds Condensed Bold"/>
                <a:cs typeface="TT Rounds Condensed Bold"/>
                <a:sym typeface="TT Rounds Condensed Bold"/>
              </a:rPr>
              <a:t>Bonne </a:t>
            </a:r>
            <a:r>
              <a:rPr lang="en-US" sz="4000" b="1" spc="37" dirty="0" err="1">
                <a:solidFill>
                  <a:srgbClr val="B6D1E1"/>
                </a:solidFill>
                <a:latin typeface="TT Rounds Condensed Bold"/>
                <a:ea typeface="TT Rounds Condensed Bold"/>
                <a:cs typeface="TT Rounds Condensed Bold"/>
                <a:sym typeface="TT Rounds Condensed Bold"/>
              </a:rPr>
              <a:t>réponse</a:t>
            </a:r>
            <a:r>
              <a:rPr lang="en-US" sz="4000" b="1" spc="37" dirty="0">
                <a:solidFill>
                  <a:srgbClr val="B6D1E1"/>
                </a:solidFill>
                <a:latin typeface="TT Rounds Condensed Bold"/>
                <a:ea typeface="TT Rounds Condensed Bold"/>
                <a:cs typeface="TT Rounds Condensed Bold"/>
                <a:sym typeface="TT Rounds Condensed Bold"/>
              </a:rPr>
              <a:t> </a:t>
            </a:r>
            <a:r>
              <a:rPr lang="en-US" sz="4000" spc="37" dirty="0">
                <a:solidFill>
                  <a:srgbClr val="B6D1E1"/>
                </a:solidFill>
                <a:latin typeface="TT Rounds Condensed"/>
                <a:ea typeface="TT Rounds Condensed"/>
                <a:cs typeface="TT Rounds Condensed"/>
                <a:sym typeface="TT Rounds Condensed"/>
              </a:rPr>
              <a:t>:</a:t>
            </a:r>
            <a:endParaRPr lang="en-US" dirty="0"/>
          </a:p>
          <a:p>
            <a:pPr marL="615315" lvl="2" indent="-205105">
              <a:lnSpc>
                <a:spcPts val="4080"/>
              </a:lnSpc>
            </a:pPr>
            <a:endParaRPr lang="en-US" sz="3400" i="1" spc="31" dirty="0">
              <a:solidFill>
                <a:srgbClr val="382B1B"/>
              </a:solidFill>
              <a:latin typeface="TT Rounds Condensed Italics"/>
              <a:ea typeface="TT Rounds Condensed Italics"/>
              <a:cs typeface="TT Rounds Condensed Italics"/>
              <a:sym typeface="TT Rounds Condensed Italics"/>
            </a:endParaRPr>
          </a:p>
          <a:p>
            <a:pPr marL="615315" lvl="2" indent="-205105" algn="l">
              <a:lnSpc>
                <a:spcPts val="4079"/>
              </a:lnSpc>
            </a:pP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J'aime</a:t>
            </a: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résoudre</a:t>
            </a:r>
            <a:r>
              <a:rPr lang="en-US" sz="3400" i="1" spc="31" dirty="0">
                <a:solidFill>
                  <a:srgbClr val="382B1B"/>
                </a:solidFill>
                <a:latin typeface="TT Rounds Condensed Italics"/>
                <a:ea typeface="TT Rounds Condensed Italics"/>
                <a:cs typeface="TT Rounds Condensed Italics"/>
                <a:sym typeface="TT Rounds Condensed Italics"/>
              </a:rPr>
              <a:t> les </a:t>
            </a:r>
            <a:r>
              <a:rPr lang="en-US" sz="3400" i="1" spc="31" dirty="0" err="1">
                <a:solidFill>
                  <a:srgbClr val="382B1B"/>
                </a:solidFill>
                <a:latin typeface="TT Rounds Condensed Italics"/>
                <a:ea typeface="TT Rounds Condensed Italics"/>
                <a:cs typeface="TT Rounds Condensed Italics"/>
                <a:sym typeface="TT Rounds Condensed Italics"/>
              </a:rPr>
              <a:t>problèmes</a:t>
            </a:r>
            <a:r>
              <a:rPr lang="en-US" sz="3400" i="1" spc="31" dirty="0">
                <a:solidFill>
                  <a:srgbClr val="382B1B"/>
                </a:solidFill>
                <a:latin typeface="TT Rounds Condensed Italics"/>
                <a:ea typeface="TT Rounds Condensed Italics"/>
                <a:cs typeface="TT Rounds Condensed Italics"/>
                <a:sym typeface="TT Rounds Condensed Italics"/>
              </a:rPr>
              <a:t> : </a:t>
            </a:r>
            <a:r>
              <a:rPr lang="en-US" sz="3400" i="1" spc="31" dirty="0" err="1">
                <a:solidFill>
                  <a:srgbClr val="382B1B"/>
                </a:solidFill>
                <a:latin typeface="TT Rounds Condensed Italics"/>
                <a:ea typeface="TT Rounds Condensed Italics"/>
                <a:cs typeface="TT Rounds Condensed Italics"/>
                <a:sym typeface="TT Rounds Condensed Italics"/>
              </a:rPr>
              <a:t>ce</a:t>
            </a:r>
            <a:r>
              <a:rPr lang="en-US" sz="3400" i="1" spc="31" dirty="0">
                <a:solidFill>
                  <a:srgbClr val="382B1B"/>
                </a:solidFill>
                <a:latin typeface="TT Rounds Condensed Italics"/>
                <a:ea typeface="TT Rounds Condensed Italics"/>
                <a:cs typeface="TT Rounds Condensed Italics"/>
                <a:sym typeface="TT Rounds Condensed Italics"/>
              </a:rPr>
              <a:t> point que </a:t>
            </a:r>
            <a:r>
              <a:rPr lang="en-US" sz="3400" i="1" spc="31" dirty="0" err="1">
                <a:solidFill>
                  <a:srgbClr val="382B1B"/>
                </a:solidFill>
                <a:latin typeface="TT Rounds Condensed Italics"/>
                <a:ea typeface="TT Rounds Condensed Italics"/>
                <a:cs typeface="TT Rounds Condensed Italics"/>
                <a:sym typeface="TT Rounds Condensed Italics"/>
              </a:rPr>
              <a:t>vous</a:t>
            </a: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atteignez</a:t>
            </a:r>
            <a:r>
              <a:rPr lang="en-US" sz="3400" i="1" spc="31" dirty="0">
                <a:solidFill>
                  <a:srgbClr val="382B1B"/>
                </a:solidFill>
                <a:latin typeface="TT Rounds Condensed Italics"/>
                <a:ea typeface="TT Rounds Condensed Italics"/>
                <a:cs typeface="TT Rounds Condensed Italics"/>
                <a:sym typeface="TT Rounds Condensed Italics"/>
              </a:rPr>
              <a:t> dans un </a:t>
            </a:r>
            <a:r>
              <a:rPr lang="en-US" sz="3400" i="1" spc="31" dirty="0" err="1">
                <a:solidFill>
                  <a:srgbClr val="382B1B"/>
                </a:solidFill>
                <a:latin typeface="TT Rounds Condensed Italics"/>
                <a:ea typeface="TT Rounds Condensed Italics"/>
                <a:cs typeface="TT Rounds Condensed Italics"/>
                <a:sym typeface="TT Rounds Condensed Italics"/>
              </a:rPr>
              <a:t>projet</a:t>
            </a: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où</a:t>
            </a: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vous</a:t>
            </a: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vous</a:t>
            </a: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retrouvez</a:t>
            </a: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confronté</a:t>
            </a:r>
            <a:r>
              <a:rPr lang="en-US" sz="3400" i="1" spc="31" dirty="0">
                <a:solidFill>
                  <a:srgbClr val="382B1B"/>
                </a:solidFill>
                <a:latin typeface="TT Rounds Condensed Italics"/>
                <a:ea typeface="TT Rounds Condensed Italics"/>
                <a:cs typeface="TT Rounds Condensed Italics"/>
                <a:sym typeface="TT Rounds Condensed Italics"/>
              </a:rPr>
              <a:t> à quelque chose </a:t>
            </a:r>
            <a:r>
              <a:rPr lang="en-US" sz="3400" i="1" spc="31" dirty="0" err="1">
                <a:solidFill>
                  <a:srgbClr val="382B1B"/>
                </a:solidFill>
                <a:latin typeface="TT Rounds Condensed Italics"/>
                <a:ea typeface="TT Rounds Condensed Italics"/>
                <a:cs typeface="TT Rounds Condensed Italics"/>
                <a:sym typeface="TT Rounds Condensed Italics"/>
              </a:rPr>
              <a:t>d'inattendu</a:t>
            </a:r>
            <a:r>
              <a:rPr lang="en-US" sz="3400" i="1" spc="31" dirty="0">
                <a:solidFill>
                  <a:srgbClr val="382B1B"/>
                </a:solidFill>
                <a:latin typeface="TT Rounds Condensed Italics"/>
                <a:ea typeface="TT Rounds Condensed Italics"/>
                <a:cs typeface="TT Rounds Condensed Italics"/>
                <a:sym typeface="TT Rounds Condensed Italics"/>
              </a:rPr>
              <a:t> et </a:t>
            </a:r>
            <a:r>
              <a:rPr lang="en-US" sz="3400" i="1" spc="31" dirty="0" err="1">
                <a:solidFill>
                  <a:srgbClr val="382B1B"/>
                </a:solidFill>
                <a:latin typeface="TT Rounds Condensed Italics"/>
                <a:ea typeface="TT Rounds Condensed Italics"/>
                <a:cs typeface="TT Rounds Condensed Italics"/>
                <a:sym typeface="TT Rounds Condensed Italics"/>
              </a:rPr>
              <a:t>vous</a:t>
            </a: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devez</a:t>
            </a: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penser</a:t>
            </a:r>
            <a:r>
              <a:rPr lang="en-US" sz="3400" i="1" spc="31" dirty="0">
                <a:solidFill>
                  <a:srgbClr val="382B1B"/>
                </a:solidFill>
                <a:latin typeface="TT Rounds Condensed Italics"/>
                <a:ea typeface="TT Rounds Condensed Italics"/>
                <a:cs typeface="TT Rounds Condensed Italics"/>
                <a:sym typeface="TT Rounds Condensed Italics"/>
              </a:rPr>
              <a:t> de manière </a:t>
            </a:r>
            <a:r>
              <a:rPr lang="en-US" sz="3400" i="1" spc="31" dirty="0" err="1">
                <a:solidFill>
                  <a:srgbClr val="382B1B"/>
                </a:solidFill>
                <a:latin typeface="TT Rounds Condensed Italics"/>
                <a:ea typeface="TT Rounds Condensed Italics"/>
                <a:cs typeface="TT Rounds Condensed Italics"/>
                <a:sym typeface="TT Rounds Condensed Italics"/>
              </a:rPr>
              <a:t>créative</a:t>
            </a:r>
            <a:r>
              <a:rPr lang="en-US" sz="3400" i="1" spc="31" dirty="0">
                <a:solidFill>
                  <a:srgbClr val="382B1B"/>
                </a:solidFill>
                <a:latin typeface="TT Rounds Condensed Italics"/>
                <a:ea typeface="TT Rounds Condensed Italics"/>
                <a:cs typeface="TT Rounds Condensed Italics"/>
                <a:sym typeface="TT Rounds Condensed Italics"/>
              </a:rPr>
              <a:t> pour </a:t>
            </a:r>
            <a:r>
              <a:rPr lang="en-US" sz="3400" i="1" spc="31" dirty="0" err="1">
                <a:solidFill>
                  <a:srgbClr val="382B1B"/>
                </a:solidFill>
                <a:latin typeface="TT Rounds Condensed Italics"/>
                <a:ea typeface="TT Rounds Condensed Italics"/>
                <a:cs typeface="TT Rounds Condensed Italics"/>
                <a:sym typeface="TT Rounds Condensed Italics"/>
              </a:rPr>
              <a:t>trouver</a:t>
            </a:r>
            <a:r>
              <a:rPr lang="en-US" sz="3400" i="1" spc="31" dirty="0">
                <a:solidFill>
                  <a:srgbClr val="382B1B"/>
                </a:solidFill>
                <a:latin typeface="TT Rounds Condensed Italics"/>
                <a:ea typeface="TT Rounds Condensed Italics"/>
                <a:cs typeface="TT Rounds Condensed Italics"/>
                <a:sym typeface="TT Rounds Condensed Italics"/>
              </a:rPr>
              <a:t> </a:t>
            </a:r>
            <a:r>
              <a:rPr lang="en-US" sz="3400" i="1" spc="31" dirty="0" err="1">
                <a:solidFill>
                  <a:srgbClr val="382B1B"/>
                </a:solidFill>
                <a:latin typeface="TT Rounds Condensed Italics"/>
                <a:ea typeface="TT Rounds Condensed Italics"/>
                <a:cs typeface="TT Rounds Condensed Italics"/>
                <a:sym typeface="TT Rounds Condensed Italics"/>
              </a:rPr>
              <a:t>une</a:t>
            </a:r>
            <a:r>
              <a:rPr lang="en-US" sz="3400" i="1" spc="31" dirty="0">
                <a:solidFill>
                  <a:srgbClr val="382B1B"/>
                </a:solidFill>
                <a:latin typeface="TT Rounds Condensed Italics"/>
                <a:ea typeface="TT Rounds Condensed Italics"/>
                <a:cs typeface="TT Rounds Condensed Italics"/>
                <a:sym typeface="TT Rounds Condensed Italics"/>
              </a:rPr>
              <a:t> solution. »</a:t>
            </a:r>
            <a:endParaRPr lang="en-US" sz="4000" spc="37">
              <a:solidFill>
                <a:srgbClr val="B6D1E1"/>
              </a:solidFill>
              <a:latin typeface="TT Rounds Condensed"/>
              <a:ea typeface="TT Rounds Condensed Italics"/>
              <a:cs typeface="TT Rounds Condensed Italics"/>
            </a:endParaRPr>
          </a:p>
          <a:p>
            <a:pPr marL="615315" lvl="2" indent="-205105" algn="l">
              <a:lnSpc>
                <a:spcPts val="4080"/>
              </a:lnSpc>
            </a:pPr>
            <a:endParaRPr lang="en-US" sz="3400" i="1" spc="31">
              <a:solidFill>
                <a:srgbClr val="382B1B"/>
              </a:solidFill>
              <a:latin typeface="TT Rounds Condensed Italics"/>
              <a:ea typeface="TT Rounds Condensed Italics"/>
              <a:cs typeface="TT Rounds Condensed Italics"/>
            </a:endParaRPr>
          </a:p>
          <a:p>
            <a:pPr marL="615315" lvl="2" indent="-205105" algn="l">
              <a:lnSpc>
                <a:spcPts val="4080"/>
              </a:lnSpc>
            </a:pPr>
            <a:endParaRPr lang="en-US" sz="3400" i="1" spc="31">
              <a:solidFill>
                <a:srgbClr val="382B1B"/>
              </a:solidFill>
              <a:latin typeface="TT Rounds Condensed Italics"/>
              <a:ea typeface="TT Rounds Condensed Italics"/>
              <a:cs typeface="TT Rounds Condensed Italics"/>
            </a:endParaRPr>
          </a:p>
        </p:txBody>
      </p:sp>
      <p:sp>
        <p:nvSpPr>
          <p:cNvPr id="15" name="TextBox 15"/>
          <p:cNvSpPr txBox="1"/>
          <p:nvPr/>
        </p:nvSpPr>
        <p:spPr>
          <a:xfrm>
            <a:off x="751617" y="3581427"/>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4137285" cy="10287000"/>
            <a:chOff x="0" y="0"/>
            <a:chExt cx="5516380" cy="13716000"/>
          </a:xfrm>
        </p:grpSpPr>
        <p:sp>
          <p:nvSpPr>
            <p:cNvPr id="8" name="Freeform 8"/>
            <p:cNvSpPr/>
            <p:nvPr/>
          </p:nvSpPr>
          <p:spPr>
            <a:xfrm>
              <a:off x="0" y="0"/>
              <a:ext cx="5516372" cy="13716000"/>
            </a:xfrm>
            <a:custGeom>
              <a:avLst/>
              <a:gdLst/>
              <a:ahLst/>
              <a:cxnLst/>
              <a:rect l="l" t="t" r="r" b="b"/>
              <a:pathLst>
                <a:path w="5516372" h="13716000">
                  <a:moveTo>
                    <a:pt x="0" y="0"/>
                  </a:moveTo>
                  <a:lnTo>
                    <a:pt x="5516372" y="0"/>
                  </a:lnTo>
                  <a:lnTo>
                    <a:pt x="5516372" y="13716000"/>
                  </a:lnTo>
                  <a:lnTo>
                    <a:pt x="0" y="13716000"/>
                  </a:lnTo>
                  <a:close/>
                </a:path>
              </a:pathLst>
            </a:custGeom>
            <a:solidFill>
              <a:srgbClr val="B6D1E1"/>
            </a:solidFill>
          </p:spPr>
        </p:sp>
      </p:grpSp>
      <p:sp>
        <p:nvSpPr>
          <p:cNvPr id="9" name="TextBox 9"/>
          <p:cNvSpPr txBox="1"/>
          <p:nvPr/>
        </p:nvSpPr>
        <p:spPr>
          <a:xfrm>
            <a:off x="814317" y="829792"/>
            <a:ext cx="2804310" cy="324402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Travail d'équipe</a:t>
            </a:r>
          </a:p>
        </p:txBody>
      </p:sp>
      <p:grpSp>
        <p:nvGrpSpPr>
          <p:cNvPr id="10" name="Group 10"/>
          <p:cNvGrpSpPr/>
          <p:nvPr/>
        </p:nvGrpSpPr>
        <p:grpSpPr>
          <a:xfrm rot="4967076">
            <a:off x="1555722" y="6920602"/>
            <a:ext cx="3127661" cy="3224859"/>
            <a:chOff x="0" y="0"/>
            <a:chExt cx="4170214" cy="4299812"/>
          </a:xfrm>
        </p:grpSpPr>
        <p:sp>
          <p:nvSpPr>
            <p:cNvPr id="11" name="Freeform 11"/>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2" name="AutoShape 12"/>
          <p:cNvSpPr/>
          <p:nvPr/>
        </p:nvSpPr>
        <p:spPr>
          <a:xfrm rot="13241">
            <a:off x="4835340" y="6039004"/>
            <a:ext cx="11128173" cy="0"/>
          </a:xfrm>
          <a:prstGeom prst="line">
            <a:avLst/>
          </a:prstGeom>
          <a:ln w="19050" cap="rnd">
            <a:solidFill>
              <a:srgbClr val="84BFA4"/>
            </a:solidFill>
            <a:prstDash val="solid"/>
            <a:headEnd type="none" w="sm" len="sm"/>
            <a:tailEnd type="none" w="sm" len="sm"/>
          </a:ln>
        </p:spPr>
      </p:sp>
      <p:sp>
        <p:nvSpPr>
          <p:cNvPr id="13" name="Freeform 13" descr="Customer review outline"/>
          <p:cNvSpPr/>
          <p:nvPr/>
        </p:nvSpPr>
        <p:spPr>
          <a:xfrm>
            <a:off x="16125671" y="4969239"/>
            <a:ext cx="1512132" cy="1512132"/>
          </a:xfrm>
          <a:custGeom>
            <a:avLst/>
            <a:gdLst/>
            <a:ahLst/>
            <a:cxnLst/>
            <a:rect l="l" t="t" r="r" b="b"/>
            <a:pathLst>
              <a:path w="1512132" h="1512132">
                <a:moveTo>
                  <a:pt x="0" y="0"/>
                </a:moveTo>
                <a:lnTo>
                  <a:pt x="1512131" y="0"/>
                </a:lnTo>
                <a:lnTo>
                  <a:pt x="1512131" y="1512132"/>
                </a:lnTo>
                <a:lnTo>
                  <a:pt x="0" y="1512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5105650" y="765248"/>
            <a:ext cx="13090910" cy="10416313"/>
          </a:xfrm>
          <a:prstGeom prst="rect">
            <a:avLst/>
          </a:prstGeom>
        </p:spPr>
        <p:txBody>
          <a:bodyPr lIns="0" tIns="0" rIns="0" bIns="0" rtlCol="0" anchor="t">
            <a:spAutoFit/>
          </a:bodyPr>
          <a:lstStyle/>
          <a:p>
            <a:pPr marL="596900" lvl="2" indent="-198755" algn="l">
              <a:lnSpc>
                <a:spcPts val="3960"/>
              </a:lnSpc>
              <a:buFont typeface="Arial"/>
              <a:buChar char="⚬"/>
            </a:pPr>
            <a:r>
              <a:rPr lang="en-US" sz="3300" spc="30" dirty="0" err="1">
                <a:solidFill>
                  <a:srgbClr val="382B1B"/>
                </a:solidFill>
                <a:latin typeface="TT Rounds Condensed"/>
                <a:ea typeface="TT Rounds Condensed"/>
                <a:cs typeface="TT Rounds Condensed"/>
                <a:sym typeface="TT Rounds Condensed"/>
              </a:rPr>
              <a:t>Qu’est-ce</a:t>
            </a:r>
            <a:r>
              <a:rPr lang="en-US" sz="3300" spc="30" dirty="0">
                <a:solidFill>
                  <a:srgbClr val="382B1B"/>
                </a:solidFill>
                <a:latin typeface="TT Rounds Condensed"/>
                <a:ea typeface="TT Rounds Condensed"/>
                <a:cs typeface="TT Rounds Condensed"/>
                <a:sym typeface="TT Rounds Condensed"/>
              </a:rPr>
              <a:t> qui fait </a:t>
            </a:r>
            <a:r>
              <a:rPr lang="en-US" sz="3300" spc="30" dirty="0" err="1">
                <a:solidFill>
                  <a:srgbClr val="382B1B"/>
                </a:solidFill>
                <a:latin typeface="TT Rounds Condensed"/>
                <a:ea typeface="TT Rounds Condensed"/>
                <a:cs typeface="TT Rounds Condensed"/>
                <a:sym typeface="TT Rounds Condensed"/>
              </a:rPr>
              <a:t>une</a:t>
            </a:r>
            <a:r>
              <a:rPr lang="en-US" sz="3300" spc="30" dirty="0">
                <a:solidFill>
                  <a:srgbClr val="382B1B"/>
                </a:solidFill>
                <a:latin typeface="TT Rounds Condensed"/>
                <a:ea typeface="TT Rounds Condensed"/>
                <a:cs typeface="TT Rounds Condensed"/>
                <a:sym typeface="TT Rounds Condensed"/>
              </a:rPr>
              <a:t> bonne équipe ?</a:t>
            </a:r>
            <a:endParaRPr lang="fr-FR"/>
          </a:p>
          <a:p>
            <a:pPr marL="596900" lvl="2" indent="-198755" algn="l">
              <a:lnSpc>
                <a:spcPts val="3960"/>
              </a:lnSpc>
              <a:buFont typeface="Arial"/>
              <a:buChar char="⚬"/>
            </a:pPr>
            <a:r>
              <a:rPr lang="en-US" sz="3300" spc="30" dirty="0" err="1">
                <a:solidFill>
                  <a:srgbClr val="382B1B"/>
                </a:solidFill>
                <a:latin typeface="TT Rounds Condensed"/>
                <a:ea typeface="TT Rounds Condensed"/>
                <a:cs typeface="TT Rounds Condensed"/>
                <a:sym typeface="TT Rounds Condensed"/>
              </a:rPr>
              <a:t>Qu’est-ce</a:t>
            </a:r>
            <a:r>
              <a:rPr lang="en-US" sz="3300" spc="30" dirty="0">
                <a:solidFill>
                  <a:srgbClr val="382B1B"/>
                </a:solidFill>
                <a:latin typeface="TT Rounds Condensed"/>
                <a:ea typeface="TT Rounds Condensed"/>
                <a:cs typeface="TT Rounds Condensed"/>
                <a:sym typeface="TT Rounds Condensed"/>
              </a:rPr>
              <a:t> qui fait un bon </a:t>
            </a:r>
            <a:r>
              <a:rPr lang="en-US" sz="3300" spc="30" dirty="0" err="1">
                <a:solidFill>
                  <a:srgbClr val="382B1B"/>
                </a:solidFill>
                <a:latin typeface="TT Rounds Condensed"/>
                <a:ea typeface="TT Rounds Condensed"/>
                <a:cs typeface="TT Rounds Condensed"/>
                <a:sym typeface="TT Rounds Condensed"/>
              </a:rPr>
              <a:t>membre</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d’équipe</a:t>
            </a:r>
            <a:r>
              <a:rPr lang="en-US" sz="3300" spc="30" dirty="0">
                <a:solidFill>
                  <a:srgbClr val="382B1B"/>
                </a:solidFill>
                <a:latin typeface="TT Rounds Condensed"/>
                <a:ea typeface="TT Rounds Condensed"/>
                <a:cs typeface="TT Rounds Condensed"/>
                <a:sym typeface="TT Rounds Condensed"/>
              </a:rPr>
              <a:t> ?</a:t>
            </a:r>
            <a:endParaRPr lang="en-US" sz="3300" spc="30" dirty="0">
              <a:solidFill>
                <a:srgbClr val="382B1B"/>
              </a:solidFill>
              <a:latin typeface="TT Rounds Condensed"/>
              <a:ea typeface="TT Rounds Condensed"/>
              <a:cs typeface="TT Rounds Condensed"/>
            </a:endParaRPr>
          </a:p>
          <a:p>
            <a:pPr marL="596900" lvl="2" indent="-198755" algn="l">
              <a:lnSpc>
                <a:spcPts val="3960"/>
              </a:lnSpc>
              <a:buFont typeface="Arial"/>
              <a:buChar char="⚬"/>
            </a:pPr>
            <a:r>
              <a:rPr lang="en-US" sz="3300" spc="30" dirty="0" err="1">
                <a:solidFill>
                  <a:srgbClr val="382B1B"/>
                </a:solidFill>
                <a:latin typeface="TT Rounds Condensed"/>
                <a:ea typeface="TT Rounds Condensed"/>
                <a:cs typeface="TT Rounds Condensed"/>
                <a:sym typeface="TT Rounds Condensed"/>
              </a:rPr>
              <a:t>Qu’est-ce</a:t>
            </a:r>
            <a:r>
              <a:rPr lang="en-US" sz="3300" spc="30" dirty="0">
                <a:solidFill>
                  <a:srgbClr val="382B1B"/>
                </a:solidFill>
                <a:latin typeface="TT Rounds Condensed"/>
                <a:ea typeface="TT Rounds Condensed"/>
                <a:cs typeface="TT Rounds Condensed"/>
                <a:sym typeface="TT Rounds Condensed"/>
              </a:rPr>
              <a:t> qui fait un bon chef </a:t>
            </a:r>
            <a:r>
              <a:rPr lang="en-US" sz="3300" spc="30" dirty="0" err="1">
                <a:solidFill>
                  <a:srgbClr val="382B1B"/>
                </a:solidFill>
                <a:latin typeface="TT Rounds Condensed"/>
                <a:ea typeface="TT Rounds Condensed"/>
                <a:cs typeface="TT Rounds Condensed"/>
                <a:sym typeface="TT Rounds Condensed"/>
              </a:rPr>
              <a:t>d’équipe</a:t>
            </a:r>
            <a:r>
              <a:rPr lang="en-US" sz="3300" spc="30" dirty="0">
                <a:solidFill>
                  <a:srgbClr val="382B1B"/>
                </a:solidFill>
                <a:latin typeface="TT Rounds Condensed"/>
                <a:ea typeface="TT Rounds Condensed"/>
                <a:cs typeface="TT Rounds Condensed"/>
                <a:sym typeface="TT Rounds Condensed"/>
              </a:rPr>
              <a:t> ?</a:t>
            </a:r>
            <a:endParaRPr lang="en-US" sz="3300" spc="30" dirty="0">
              <a:solidFill>
                <a:srgbClr val="382B1B"/>
              </a:solidFill>
              <a:latin typeface="TT Rounds Condensed"/>
              <a:ea typeface="TT Rounds Condensed"/>
              <a:cs typeface="TT Rounds Condensed"/>
            </a:endParaRPr>
          </a:p>
          <a:p>
            <a:pPr marL="596900" lvl="2" indent="-198755" algn="l">
              <a:lnSpc>
                <a:spcPts val="3960"/>
              </a:lnSpc>
              <a:buFont typeface="Arial"/>
              <a:buChar char="⚬"/>
            </a:pPr>
            <a:r>
              <a:rPr lang="en-US" sz="3300" spc="30" dirty="0">
                <a:solidFill>
                  <a:srgbClr val="382B1B"/>
                </a:solidFill>
                <a:latin typeface="TT Rounds Condensed"/>
                <a:ea typeface="TT Rounds Condensed"/>
                <a:cs typeface="TT Rounds Condensed"/>
                <a:sym typeface="TT Rounds Condensed"/>
              </a:rPr>
              <a:t>Ce que </a:t>
            </a:r>
            <a:r>
              <a:rPr lang="en-US" sz="3300" spc="30" dirty="0" err="1">
                <a:solidFill>
                  <a:srgbClr val="382B1B"/>
                </a:solidFill>
                <a:latin typeface="TT Rounds Condensed"/>
                <a:ea typeface="TT Rounds Condensed"/>
                <a:cs typeface="TT Rounds Condensed"/>
                <a:sym typeface="TT Rounds Condensed"/>
              </a:rPr>
              <a:t>l’intervieweur</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veut</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vraiment</a:t>
            </a:r>
            <a:r>
              <a:rPr lang="en-US" sz="3300" spc="30" dirty="0">
                <a:solidFill>
                  <a:srgbClr val="382B1B"/>
                </a:solidFill>
                <a:latin typeface="TT Rounds Condensed"/>
                <a:ea typeface="TT Rounds Condensed"/>
                <a:cs typeface="TT Rounds Condensed"/>
                <a:sym typeface="TT Rounds Condensed"/>
              </a:rPr>
              <a:t> savoir : </a:t>
            </a:r>
            <a:r>
              <a:rPr lang="en-US" sz="3300" spc="30" dirty="0" err="1">
                <a:solidFill>
                  <a:srgbClr val="382B1B"/>
                </a:solidFill>
                <a:latin typeface="TT Rounds Condensed"/>
                <a:ea typeface="TT Rounds Condensed"/>
                <a:cs typeface="TT Rounds Condensed"/>
                <a:sym typeface="TT Rounds Condensed"/>
              </a:rPr>
              <a:t>Pouvez-vous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travailler</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efficacement</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en</a:t>
            </a:r>
            <a:r>
              <a:rPr lang="en-US" sz="3300" spc="30" dirty="0">
                <a:solidFill>
                  <a:srgbClr val="382B1B"/>
                </a:solidFill>
                <a:latin typeface="TT Rounds Condensed"/>
                <a:ea typeface="TT Rounds Condensed"/>
                <a:cs typeface="TT Rounds Condensed"/>
                <a:sym typeface="TT Rounds Condensed"/>
              </a:rPr>
              <a:t> équipe ?</a:t>
            </a:r>
            <a:endParaRPr lang="en-US" sz="3300" spc="30" dirty="0">
              <a:solidFill>
                <a:srgbClr val="382B1B"/>
              </a:solidFill>
              <a:latin typeface="TT Rounds Condensed"/>
              <a:ea typeface="TT Rounds Condensed"/>
              <a:cs typeface="TT Rounds Condensed"/>
            </a:endParaRPr>
          </a:p>
          <a:p>
            <a:pPr marL="596900" lvl="2" indent="-198755" algn="l">
              <a:lnSpc>
                <a:spcPts val="3960"/>
              </a:lnSpc>
              <a:buFont typeface="Arial"/>
              <a:buChar char="⚬"/>
            </a:pPr>
            <a:r>
              <a:rPr lang="en-US" sz="3300" spc="30" dirty="0">
                <a:solidFill>
                  <a:srgbClr val="382B1B"/>
                </a:solidFill>
                <a:latin typeface="TT Rounds Condensed"/>
                <a:ea typeface="TT Rounds Condensed"/>
                <a:cs typeface="TT Rounds Condensed"/>
                <a:sym typeface="TT Rounds Condensed"/>
              </a:rPr>
              <a:t>Les </a:t>
            </a:r>
            <a:r>
              <a:rPr lang="en-US" sz="3300" spc="30" dirty="0" err="1">
                <a:solidFill>
                  <a:srgbClr val="382B1B"/>
                </a:solidFill>
                <a:latin typeface="TT Rounds Condensed"/>
                <a:ea typeface="TT Rounds Condensed"/>
                <a:cs typeface="TT Rounds Condensed"/>
                <a:sym typeface="TT Rounds Condensed"/>
              </a:rPr>
              <a:t>employeurs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accordent</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une</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grande</a:t>
            </a:r>
            <a:r>
              <a:rPr lang="en-US" sz="3300" spc="30" dirty="0">
                <a:solidFill>
                  <a:srgbClr val="382B1B"/>
                </a:solidFill>
                <a:latin typeface="TT Rounds Condensed"/>
                <a:ea typeface="TT Rounds Condensed"/>
                <a:cs typeface="TT Rounds Condensed"/>
                <a:sym typeface="TT Rounds Condensed"/>
              </a:rPr>
              <a:t> importance au travail </a:t>
            </a:r>
            <a:r>
              <a:rPr lang="en-US" sz="3300" spc="30" dirty="0" err="1">
                <a:solidFill>
                  <a:srgbClr val="382B1B"/>
                </a:solidFill>
                <a:latin typeface="TT Rounds Condensed"/>
                <a:ea typeface="TT Rounds Condensed"/>
                <a:cs typeface="TT Rounds Condensed"/>
                <a:sym typeface="TT Rounds Condensed"/>
              </a:rPr>
              <a:t>en</a:t>
            </a:r>
            <a:r>
              <a:rPr lang="en-US" sz="3300" spc="30" dirty="0">
                <a:solidFill>
                  <a:srgbClr val="382B1B"/>
                </a:solidFill>
                <a:latin typeface="TT Rounds Condensed"/>
                <a:ea typeface="TT Rounds Condensed"/>
                <a:cs typeface="TT Rounds Condensed"/>
                <a:sym typeface="TT Rounds Condensed"/>
              </a:rPr>
              <a:t> équipe. </a:t>
            </a:r>
            <a:r>
              <a:rPr lang="en-US" sz="3300" spc="30" dirty="0" err="1">
                <a:solidFill>
                  <a:srgbClr val="382B1B"/>
                </a:solidFill>
                <a:latin typeface="TT Rounds Condensed"/>
                <a:ea typeface="TT Rounds Condensed"/>
                <a:cs typeface="TT Rounds Condensed"/>
                <a:sym typeface="TT Rounds Condensed"/>
              </a:rPr>
              <a:t>Ils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veulent</a:t>
            </a:r>
            <a:r>
              <a:rPr lang="en-US" sz="3300" spc="30" dirty="0">
                <a:solidFill>
                  <a:srgbClr val="382B1B"/>
                </a:solidFill>
                <a:latin typeface="TT Rounds Condensed"/>
                <a:ea typeface="TT Rounds Condensed"/>
                <a:cs typeface="TT Rounds Condensed"/>
                <a:sym typeface="TT Rounds Condensed"/>
              </a:rPr>
              <a:t> savoir que </a:t>
            </a:r>
            <a:r>
              <a:rPr lang="en-US" sz="3300" spc="30" dirty="0" err="1">
                <a:solidFill>
                  <a:srgbClr val="382B1B"/>
                </a:solidFill>
                <a:latin typeface="TT Rounds Condensed"/>
                <a:ea typeface="TT Rounds Condensed"/>
                <a:cs typeface="TT Rounds Condensed"/>
                <a:sym typeface="TT Rounds Condensed"/>
              </a:rPr>
              <a:t>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pouvez</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travailler</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efficacement</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en</a:t>
            </a:r>
            <a:r>
              <a:rPr lang="en-US" sz="3300" spc="30" dirty="0">
                <a:solidFill>
                  <a:srgbClr val="382B1B"/>
                </a:solidFill>
                <a:latin typeface="TT Rounds Condensed"/>
                <a:ea typeface="TT Rounds Condensed"/>
                <a:cs typeface="TT Rounds Condensed"/>
                <a:sym typeface="TT Rounds Condensed"/>
              </a:rPr>
              <a:t> équipe, </a:t>
            </a:r>
            <a:r>
              <a:rPr lang="en-US" sz="3300" spc="30" dirty="0" err="1">
                <a:solidFill>
                  <a:srgbClr val="382B1B"/>
                </a:solidFill>
                <a:latin typeface="TT Rounds Condensed"/>
                <a:ea typeface="TT Rounds Condensed"/>
                <a:cs typeface="TT Rounds Condensed"/>
                <a:sym typeface="TT Rounds Condensed"/>
              </a:rPr>
              <a:t>quel</a:t>
            </a:r>
            <a:r>
              <a:rPr lang="en-US" sz="3300" spc="30" dirty="0">
                <a:solidFill>
                  <a:srgbClr val="382B1B"/>
                </a:solidFill>
                <a:latin typeface="TT Rounds Condensed"/>
                <a:ea typeface="TT Rounds Condensed"/>
                <a:cs typeface="TT Rounds Condensed"/>
                <a:sym typeface="TT Rounds Condensed"/>
              </a:rPr>
              <a:t> que </a:t>
            </a:r>
            <a:r>
              <a:rPr lang="en-US" sz="3300" spc="30" dirty="0" err="1">
                <a:solidFill>
                  <a:srgbClr val="382B1B"/>
                </a:solidFill>
                <a:latin typeface="TT Rounds Condensed"/>
                <a:ea typeface="TT Rounds Condensed"/>
                <a:cs typeface="TT Rounds Condensed"/>
                <a:sym typeface="TT Rounds Condensed"/>
              </a:rPr>
              <a:t>soit</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votre</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rôle</a:t>
            </a:r>
            <a:r>
              <a:rPr lang="en-US" sz="3300" spc="30" dirty="0">
                <a:solidFill>
                  <a:srgbClr val="382B1B"/>
                </a:solidFill>
                <a:latin typeface="TT Rounds Condensed"/>
                <a:ea typeface="TT Rounds Condensed"/>
                <a:cs typeface="TT Rounds Condensed"/>
                <a:sym typeface="TT Rounds Condensed"/>
              </a:rPr>
              <a:t> au sein de </a:t>
            </a:r>
            <a:r>
              <a:rPr lang="en-US" sz="3300" spc="30" dirty="0" err="1">
                <a:solidFill>
                  <a:srgbClr val="382B1B"/>
                </a:solidFill>
                <a:latin typeface="TT Rounds Condensed"/>
                <a:ea typeface="TT Rounds Condensed"/>
                <a:cs typeface="TT Rounds Condensed"/>
                <a:sym typeface="TT Rounds Condensed"/>
              </a:rPr>
              <a:t>celle</a:t>
            </a:r>
            <a:r>
              <a:rPr lang="en-US" sz="3300" spc="30" dirty="0">
                <a:solidFill>
                  <a:srgbClr val="382B1B"/>
                </a:solidFill>
                <a:latin typeface="TT Rounds Condensed"/>
                <a:ea typeface="TT Rounds Condensed"/>
                <a:cs typeface="TT Rounds Condensed"/>
                <a:sym typeface="TT Rounds Condensed"/>
              </a:rPr>
              <a:t>-ci.</a:t>
            </a:r>
            <a:endParaRPr lang="en-US" sz="3300" spc="30" dirty="0">
              <a:solidFill>
                <a:srgbClr val="382B1B"/>
              </a:solidFill>
              <a:latin typeface="TT Rounds Condensed"/>
              <a:ea typeface="TT Rounds Condensed"/>
              <a:cs typeface="TT Rounds Condensed"/>
            </a:endParaRPr>
          </a:p>
          <a:p>
            <a:pPr marL="596900" lvl="2" indent="-198755" algn="l">
              <a:lnSpc>
                <a:spcPts val="3960"/>
              </a:lnSpc>
            </a:pPr>
            <a:endParaRPr lang="en-US" sz="3300" spc="30">
              <a:solidFill>
                <a:srgbClr val="382B1B"/>
              </a:solidFill>
              <a:latin typeface="TT Rounds Condensed"/>
              <a:ea typeface="TT Rounds Condensed"/>
              <a:cs typeface="TT Rounds Condensed"/>
            </a:endParaRPr>
          </a:p>
          <a:p>
            <a:pPr marL="596900" lvl="2" indent="-198755" algn="l">
              <a:lnSpc>
                <a:spcPts val="3960"/>
              </a:lnSpc>
            </a:pPr>
            <a:endParaRPr lang="en-US" sz="3300" spc="30">
              <a:solidFill>
                <a:srgbClr val="382B1B"/>
              </a:solidFill>
              <a:latin typeface="TT Rounds Condensed"/>
              <a:ea typeface="TT Rounds Condensed"/>
              <a:cs typeface="TT Rounds Condensed"/>
            </a:endParaRPr>
          </a:p>
          <a:p>
            <a:pPr marL="705485" lvl="2" indent="-234950">
              <a:lnSpc>
                <a:spcPts val="4680"/>
              </a:lnSpc>
            </a:pPr>
            <a:r>
              <a:rPr lang="en-US" sz="3900" spc="36" dirty="0">
                <a:solidFill>
                  <a:srgbClr val="382B1B"/>
                </a:solidFill>
                <a:latin typeface="TT Rounds Condensed"/>
                <a:ea typeface="TT Rounds Condensed"/>
                <a:cs typeface="TT Rounds Condensed"/>
                <a:sym typeface="TT Rounds Condensed"/>
              </a:rPr>
              <a:t> </a:t>
            </a:r>
            <a:endParaRPr lang="en-US" sz="3900" spc="36" dirty="0">
              <a:solidFill>
                <a:srgbClr val="382B1B"/>
              </a:solidFill>
              <a:latin typeface="TT Rounds Condensed"/>
              <a:ea typeface="TT Rounds Condensed"/>
              <a:cs typeface="TT Rounds Condensed"/>
              <a:sym typeface="TT Rounds Condensed Bold"/>
            </a:endParaRPr>
          </a:p>
          <a:p>
            <a:pPr marL="705485" lvl="2" indent="-234950" algn="l">
              <a:lnSpc>
                <a:spcPts val="4680"/>
              </a:lnSpc>
            </a:pPr>
            <a:r>
              <a:rPr lang="en-US" sz="3900" b="1" spc="36" dirty="0">
                <a:solidFill>
                  <a:srgbClr val="C4DAE7"/>
                </a:solidFill>
                <a:latin typeface="TT Rounds Condensed Bold"/>
                <a:ea typeface="TT Rounds Condensed Bold"/>
                <a:cs typeface="TT Rounds Condensed Bold"/>
                <a:sym typeface="TT Rounds Condensed Bold"/>
              </a:rPr>
              <a:t>Bonne </a:t>
            </a:r>
            <a:r>
              <a:rPr lang="en-US" sz="3900" b="1" spc="36" dirty="0" err="1">
                <a:solidFill>
                  <a:srgbClr val="C4DAE7"/>
                </a:solidFill>
                <a:latin typeface="TT Rounds Condensed Bold"/>
                <a:ea typeface="TT Rounds Condensed Bold"/>
                <a:cs typeface="TT Rounds Condensed Bold"/>
                <a:sym typeface="TT Rounds Condensed Bold"/>
              </a:rPr>
              <a:t>réponse</a:t>
            </a:r>
            <a:r>
              <a:rPr lang="en-US" sz="3900" b="1" spc="36" dirty="0">
                <a:solidFill>
                  <a:srgbClr val="C4DAE7"/>
                </a:solidFill>
                <a:latin typeface="TT Rounds Condensed Bold"/>
                <a:ea typeface="TT Rounds Condensed Bold"/>
                <a:cs typeface="TT Rounds Condensed Bold"/>
                <a:sym typeface="TT Rounds Condensed Bold"/>
              </a:rPr>
              <a:t> </a:t>
            </a:r>
            <a:r>
              <a:rPr lang="en-US" sz="3900" spc="36" dirty="0">
                <a:solidFill>
                  <a:srgbClr val="C4DAE7"/>
                </a:solidFill>
                <a:latin typeface="TT Rounds Condensed"/>
                <a:ea typeface="TT Rounds Condensed"/>
                <a:cs typeface="TT Rounds Condensed"/>
                <a:sym typeface="TT Rounds Condensed"/>
              </a:rPr>
              <a:t>:</a:t>
            </a:r>
            <a:endParaRPr lang="en-US"/>
          </a:p>
          <a:p>
            <a:pPr marL="596900" lvl="2" indent="-198755" algn="l">
              <a:lnSpc>
                <a:spcPts val="3960"/>
              </a:lnSpc>
            </a:pPr>
            <a:endParaRPr lang="en-US" sz="3900" spc="36">
              <a:solidFill>
                <a:srgbClr val="C4DAE7"/>
              </a:solidFill>
              <a:latin typeface="TT Rounds Condensed"/>
              <a:ea typeface="TT Rounds Condensed"/>
              <a:cs typeface="TT Rounds Condensed"/>
            </a:endParaRPr>
          </a:p>
          <a:p>
            <a:pPr marL="596900" lvl="2" indent="-198755" algn="l">
              <a:lnSpc>
                <a:spcPts val="3960"/>
              </a:lnSpc>
            </a:pPr>
            <a:r>
              <a:rPr lang="en-US" sz="3300" i="1" spc="30" dirty="0">
                <a:solidFill>
                  <a:srgbClr val="382B1B"/>
                </a:solidFill>
                <a:latin typeface="TT Rounds Condensed Italics"/>
                <a:ea typeface="TT Rounds Condensed Italics"/>
                <a:cs typeface="TT Rounds Condensed Italics"/>
                <a:sym typeface="TT Rounds Condensed Italics"/>
              </a:rPr>
              <a:t>« Une bonne équipe doit </a:t>
            </a:r>
            <a:r>
              <a:rPr lang="en-US" sz="3300" i="1" spc="30" dirty="0" err="1">
                <a:solidFill>
                  <a:srgbClr val="382B1B"/>
                </a:solidFill>
                <a:latin typeface="TT Rounds Condensed Italics"/>
                <a:ea typeface="TT Rounds Condensed Italics"/>
                <a:cs typeface="TT Rounds Condensed Italics"/>
                <a:sym typeface="TT Rounds Condensed Italics"/>
              </a:rPr>
              <a:t>avoir</a:t>
            </a:r>
            <a:r>
              <a:rPr lang="en-US" sz="3300" i="1" spc="30" dirty="0">
                <a:solidFill>
                  <a:srgbClr val="382B1B"/>
                </a:solidFill>
                <a:latin typeface="TT Rounds Condensed Italics"/>
                <a:ea typeface="TT Rounds Condensed Italics"/>
                <a:cs typeface="TT Rounds Condensed Italics"/>
                <a:sym typeface="TT Rounds Condensed Italics"/>
              </a:rPr>
              <a:t> des </a:t>
            </a:r>
            <a:r>
              <a:rPr lang="en-US" sz="3300" i="1" spc="30" dirty="0" err="1">
                <a:solidFill>
                  <a:srgbClr val="382B1B"/>
                </a:solidFill>
                <a:latin typeface="TT Rounds Condensed Italics"/>
                <a:ea typeface="TT Rounds Condensed Italics"/>
                <a:cs typeface="TT Rounds Condensed Italics"/>
                <a:sym typeface="TT Rounds Condensed Italics"/>
              </a:rPr>
              <a:t>objectifs</a:t>
            </a:r>
            <a:r>
              <a:rPr lang="en-US" sz="3300" i="1" spc="30" dirty="0">
                <a:solidFill>
                  <a:srgbClr val="382B1B"/>
                </a:solidFill>
                <a:latin typeface="TT Rounds Condensed Italics"/>
                <a:ea typeface="TT Rounds Condensed Italics"/>
                <a:cs typeface="TT Rounds Condensed Italics"/>
                <a:sym typeface="TT Rounds Condensed Italics"/>
              </a:rPr>
              <a:t> et des buts </a:t>
            </a:r>
            <a:r>
              <a:rPr lang="en-US" sz="3300" i="1" spc="30" dirty="0" err="1">
                <a:solidFill>
                  <a:srgbClr val="382B1B"/>
                </a:solidFill>
                <a:latin typeface="TT Rounds Condensed Italics"/>
                <a:ea typeface="TT Rounds Condensed Italics"/>
                <a:cs typeface="TT Rounds Condensed Italics"/>
                <a:sym typeface="TT Rounds Condensed Italics"/>
              </a:rPr>
              <a:t>clairs</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ainsi</a:t>
            </a:r>
            <a:r>
              <a:rPr lang="en-US" sz="3300" i="1" spc="30" dirty="0">
                <a:solidFill>
                  <a:srgbClr val="382B1B"/>
                </a:solidFill>
                <a:latin typeface="TT Rounds Condensed Italics"/>
                <a:ea typeface="TT Rounds Condensed Italics"/>
                <a:cs typeface="TT Rounds Condensed Italics"/>
                <a:sym typeface="TT Rounds Condensed Italics"/>
              </a:rPr>
              <a:t> que des </a:t>
            </a:r>
            <a:r>
              <a:rPr lang="en-US" sz="3300" i="1" spc="30" dirty="0" err="1">
                <a:solidFill>
                  <a:srgbClr val="382B1B"/>
                </a:solidFill>
                <a:latin typeface="TT Rounds Condensed Italics"/>
                <a:ea typeface="TT Rounds Condensed Italics"/>
                <a:cs typeface="TT Rounds Condensed Italics"/>
                <a:sym typeface="TT Rounds Condensed Italics"/>
              </a:rPr>
              <a:t>procédures</a:t>
            </a:r>
            <a:r>
              <a:rPr lang="en-US" sz="3300" i="1" spc="30" dirty="0">
                <a:solidFill>
                  <a:srgbClr val="382B1B"/>
                </a:solidFill>
                <a:latin typeface="TT Rounds Condensed Italics"/>
                <a:ea typeface="TT Rounds Condensed Italics"/>
                <a:cs typeface="TT Rounds Condensed Italics"/>
                <a:sym typeface="TT Rounds Condensed Italics"/>
              </a:rPr>
              <a:t> pour les </a:t>
            </a:r>
            <a:r>
              <a:rPr lang="en-US" sz="3300" i="1" spc="30" dirty="0" err="1">
                <a:solidFill>
                  <a:srgbClr val="382B1B"/>
                </a:solidFill>
                <a:latin typeface="TT Rounds Condensed Italics"/>
                <a:ea typeface="TT Rounds Condensed Italics"/>
                <a:cs typeface="TT Rounds Condensed Italics"/>
                <a:sym typeface="TT Rounds Condensed Italics"/>
              </a:rPr>
              <a:t>atteindre</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Chaque</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personne</a:t>
            </a:r>
            <a:r>
              <a:rPr lang="en-US" sz="3300" i="1" spc="30" dirty="0">
                <a:solidFill>
                  <a:srgbClr val="382B1B"/>
                </a:solidFill>
                <a:latin typeface="TT Rounds Condensed Italics"/>
                <a:ea typeface="TT Rounds Condensed Italics"/>
                <a:cs typeface="TT Rounds Condensed Italics"/>
                <a:sym typeface="TT Rounds Condensed Italics"/>
              </a:rPr>
              <a:t> doit savoir </a:t>
            </a:r>
            <a:r>
              <a:rPr lang="en-US" sz="3300" i="1" spc="30" dirty="0" err="1">
                <a:solidFill>
                  <a:srgbClr val="382B1B"/>
                </a:solidFill>
                <a:latin typeface="TT Rounds Condensed Italics"/>
                <a:ea typeface="TT Rounds Condensed Italics"/>
                <a:cs typeface="TT Rounds Condensed Italics"/>
                <a:sym typeface="TT Rounds Condensed Italics"/>
              </a:rPr>
              <a:t>clairement</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quel</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est</a:t>
            </a:r>
            <a:r>
              <a:rPr lang="en-US" sz="3300" i="1" spc="30" dirty="0">
                <a:solidFill>
                  <a:srgbClr val="382B1B"/>
                </a:solidFill>
                <a:latin typeface="TT Rounds Condensed Italics"/>
                <a:ea typeface="TT Rounds Condensed Italics"/>
                <a:cs typeface="TT Rounds Condensed Italics"/>
                <a:sym typeface="TT Rounds Condensed Italics"/>
              </a:rPr>
              <a:t> son </a:t>
            </a:r>
            <a:r>
              <a:rPr lang="en-US" sz="3300" i="1" spc="30" dirty="0" err="1">
                <a:solidFill>
                  <a:srgbClr val="382B1B"/>
                </a:solidFill>
                <a:latin typeface="TT Rounds Condensed Italics"/>
                <a:ea typeface="TT Rounds Condensed Italics"/>
                <a:cs typeface="TT Rounds Condensed Italics"/>
                <a:sym typeface="TT Rounds Condensed Italics"/>
              </a:rPr>
              <a:t>rôle</a:t>
            </a:r>
            <a:r>
              <a:rPr lang="en-US" sz="3300" i="1" spc="30" dirty="0">
                <a:solidFill>
                  <a:srgbClr val="382B1B"/>
                </a:solidFill>
                <a:latin typeface="TT Rounds Condensed Italics"/>
                <a:ea typeface="TT Rounds Condensed Italics"/>
                <a:cs typeface="TT Rounds Condensed Italics"/>
                <a:sym typeface="TT Rounds Condensed Italics"/>
              </a:rPr>
              <a:t> et </a:t>
            </a:r>
            <a:r>
              <a:rPr lang="en-US" sz="3300" i="1" spc="30" dirty="0" err="1">
                <a:solidFill>
                  <a:srgbClr val="382B1B"/>
                </a:solidFill>
                <a:latin typeface="TT Rounds Condensed Italics"/>
                <a:ea typeface="TT Rounds Condensed Italics"/>
                <a:cs typeface="TT Rounds Condensed Italics"/>
                <a:sym typeface="TT Rounds Condensed Italics"/>
              </a:rPr>
              <a:t>ce</a:t>
            </a:r>
            <a:r>
              <a:rPr lang="en-US" sz="3300" i="1" spc="30" dirty="0">
                <a:solidFill>
                  <a:srgbClr val="382B1B"/>
                </a:solidFill>
                <a:latin typeface="TT Rounds Condensed Italics"/>
                <a:ea typeface="TT Rounds Condensed Italics"/>
                <a:cs typeface="TT Rounds Condensed Italics"/>
                <a:sym typeface="TT Rounds Condensed Italics"/>
              </a:rPr>
              <a:t> que </a:t>
            </a:r>
            <a:r>
              <a:rPr lang="en-US" sz="3300" i="1" spc="30" dirty="0" err="1">
                <a:solidFill>
                  <a:srgbClr val="382B1B"/>
                </a:solidFill>
                <a:latin typeface="TT Rounds Condensed Italics"/>
                <a:ea typeface="TT Rounds Condensed Italics"/>
                <a:cs typeface="TT Rounds Condensed Italics"/>
                <a:sym typeface="TT Rounds Condensed Italics"/>
              </a:rPr>
              <a:t>l'on</a:t>
            </a:r>
            <a:r>
              <a:rPr lang="en-US" sz="3300" i="1" spc="30" dirty="0">
                <a:solidFill>
                  <a:srgbClr val="382B1B"/>
                </a:solidFill>
                <a:latin typeface="TT Rounds Condensed Italics"/>
                <a:ea typeface="TT Rounds Condensed Italics"/>
                <a:cs typeface="TT Rounds Condensed Italics"/>
                <a:sym typeface="TT Rounds Condensed Italics"/>
              </a:rPr>
              <a:t> attend </a:t>
            </a:r>
            <a:r>
              <a:rPr lang="en-US" sz="3300" i="1" spc="30" dirty="0" err="1">
                <a:solidFill>
                  <a:srgbClr val="382B1B"/>
                </a:solidFill>
                <a:latin typeface="TT Rounds Condensed Italics"/>
                <a:ea typeface="TT Rounds Condensed Italics"/>
                <a:cs typeface="TT Rounds Condensed Italics"/>
                <a:sym typeface="TT Rounds Condensed Italics"/>
              </a:rPr>
              <a:t>d'elle</a:t>
            </a:r>
            <a:r>
              <a:rPr lang="en-US" sz="3300" i="1" spc="30" dirty="0">
                <a:solidFill>
                  <a:srgbClr val="382B1B"/>
                </a:solidFill>
                <a:latin typeface="TT Rounds Condensed Italics"/>
                <a:ea typeface="TT Rounds Condensed Italics"/>
                <a:cs typeface="TT Rounds Condensed Italics"/>
                <a:sym typeface="TT Rounds Condensed Italics"/>
              </a:rPr>
              <a:t>. Il faut </a:t>
            </a:r>
            <a:r>
              <a:rPr lang="en-US" sz="3300" i="1" spc="30" dirty="0" err="1">
                <a:solidFill>
                  <a:srgbClr val="382B1B"/>
                </a:solidFill>
                <a:latin typeface="TT Rounds Condensed Italics"/>
                <a:ea typeface="TT Rounds Condensed Italics"/>
                <a:cs typeface="TT Rounds Condensed Italics"/>
                <a:sym typeface="TT Rounds Condensed Italics"/>
              </a:rPr>
              <a:t>une</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ouverture</a:t>
            </a:r>
            <a:r>
              <a:rPr lang="en-US" sz="3300" i="1" spc="30" dirty="0">
                <a:solidFill>
                  <a:srgbClr val="382B1B"/>
                </a:solidFill>
                <a:latin typeface="TT Rounds Condensed Italics"/>
                <a:ea typeface="TT Rounds Condensed Italics"/>
                <a:cs typeface="TT Rounds Condensed Italics"/>
                <a:sym typeface="TT Rounds Condensed Italics"/>
              </a:rPr>
              <a:t> d'esprit, de la </a:t>
            </a:r>
            <a:r>
              <a:rPr lang="en-US" sz="3300" i="1" spc="30" dirty="0" err="1">
                <a:solidFill>
                  <a:srgbClr val="382B1B"/>
                </a:solidFill>
                <a:latin typeface="TT Rounds Condensed Italics"/>
                <a:ea typeface="TT Rounds Condensed Italics"/>
                <a:cs typeface="TT Rounds Condensed Italics"/>
                <a:sym typeface="TT Rounds Condensed Italics"/>
              </a:rPr>
              <a:t>confiance</a:t>
            </a:r>
            <a:r>
              <a:rPr lang="en-US" sz="3300" i="1" spc="30" dirty="0">
                <a:solidFill>
                  <a:srgbClr val="382B1B"/>
                </a:solidFill>
                <a:latin typeface="TT Rounds Condensed Italics"/>
                <a:ea typeface="TT Rounds Condensed Italics"/>
                <a:cs typeface="TT Rounds Condensed Italics"/>
                <a:sym typeface="TT Rounds Condensed Italics"/>
              </a:rPr>
              <a:t> et </a:t>
            </a:r>
            <a:r>
              <a:rPr lang="en-US" sz="3300" i="1" spc="30" dirty="0" err="1">
                <a:solidFill>
                  <a:srgbClr val="382B1B"/>
                </a:solidFill>
                <a:latin typeface="TT Rounds Condensed Italics"/>
                <a:ea typeface="TT Rounds Condensed Italics"/>
                <a:cs typeface="TT Rounds Condensed Italics"/>
                <a:sym typeface="TT Rounds Condensed Italics"/>
              </a:rPr>
              <a:t>une</a:t>
            </a:r>
            <a:r>
              <a:rPr lang="en-US" sz="3300" i="1" spc="30" dirty="0">
                <a:solidFill>
                  <a:srgbClr val="382B1B"/>
                </a:solidFill>
                <a:latin typeface="TT Rounds Condensed Italics"/>
                <a:ea typeface="TT Rounds Condensed Italics"/>
                <a:cs typeface="TT Rounds Condensed Italics"/>
                <a:sym typeface="TT Rounds Condensed Italics"/>
              </a:rPr>
              <a:t> communication </a:t>
            </a:r>
            <a:r>
              <a:rPr lang="en-US" sz="3300" i="1" spc="30" dirty="0" err="1">
                <a:solidFill>
                  <a:srgbClr val="382B1B"/>
                </a:solidFill>
                <a:latin typeface="TT Rounds Condensed Italics"/>
                <a:ea typeface="TT Rounds Condensed Italics"/>
                <a:cs typeface="TT Rounds Condensed Italics"/>
                <a:sym typeface="TT Rounds Condensed Italics"/>
              </a:rPr>
              <a:t>claire</a:t>
            </a:r>
            <a:r>
              <a:rPr lang="en-US" sz="3300" i="1" spc="30" dirty="0">
                <a:solidFill>
                  <a:srgbClr val="382B1B"/>
                </a:solidFill>
                <a:latin typeface="TT Rounds Condensed Italics"/>
                <a:ea typeface="TT Rounds Condensed Italics"/>
                <a:cs typeface="TT Rounds Condensed Italics"/>
                <a:sym typeface="TT Rounds Condensed Italics"/>
              </a:rPr>
              <a:t>. »</a:t>
            </a:r>
            <a:endParaRPr lang="en-US" sz="3900" spc="36" dirty="0">
              <a:solidFill>
                <a:srgbClr val="C4DAE7"/>
              </a:solidFill>
              <a:latin typeface="TT Rounds Condensed"/>
              <a:ea typeface="TT Rounds Condensed Italics"/>
              <a:cs typeface="TT Rounds Condensed Italics"/>
            </a:endParaRPr>
          </a:p>
          <a:p>
            <a:pPr marL="596900" lvl="2" indent="-198755" algn="l">
              <a:lnSpc>
                <a:spcPts val="3960"/>
              </a:lnSpc>
            </a:pPr>
            <a:endParaRPr lang="en-US" sz="3300" i="1" spc="30">
              <a:solidFill>
                <a:srgbClr val="382B1B"/>
              </a:solidFill>
              <a:latin typeface="TT Rounds Condensed Italics"/>
              <a:ea typeface="TT Rounds Condensed Italics"/>
              <a:cs typeface="TT Rounds Condensed Italics"/>
            </a:endParaRPr>
          </a:p>
          <a:p>
            <a:pPr marL="596900" lvl="2" indent="-198755" algn="l">
              <a:lnSpc>
                <a:spcPts val="3960"/>
              </a:lnSpc>
            </a:pPr>
            <a:endParaRPr lang="en-US" sz="3300" i="1" spc="30">
              <a:solidFill>
                <a:srgbClr val="382B1B"/>
              </a:solidFill>
              <a:latin typeface="TT Rounds Condensed Italics"/>
              <a:ea typeface="TT Rounds Condensed Italics"/>
              <a:cs typeface="TT Rounds Condensed Italics"/>
            </a:endParaRPr>
          </a:p>
          <a:p>
            <a:pPr marL="596900" lvl="2" indent="-198755" algn="l">
              <a:lnSpc>
                <a:spcPts val="3960"/>
              </a:lnSpc>
            </a:pPr>
            <a:endParaRPr lang="en-US" sz="3300" i="1" spc="30">
              <a:solidFill>
                <a:srgbClr val="382B1B"/>
              </a:solidFill>
              <a:latin typeface="TT Rounds Condensed Italics"/>
              <a:ea typeface="TT Rounds Condensed Italics"/>
              <a:cs typeface="TT Rounds Condensed Italics"/>
            </a:endParaRPr>
          </a:p>
        </p:txBody>
      </p:sp>
      <p:sp>
        <p:nvSpPr>
          <p:cNvPr id="15" name="TextBox 15"/>
          <p:cNvSpPr txBox="1"/>
          <p:nvPr/>
        </p:nvSpPr>
        <p:spPr>
          <a:xfrm>
            <a:off x="751617" y="3581427"/>
            <a:ext cx="3000686" cy="1773555"/>
          </a:xfrm>
          <a:prstGeom prst="rect">
            <a:avLst/>
          </a:prstGeom>
        </p:spPr>
        <p:txBody>
          <a:bodyPr lIns="0" tIns="0" rIns="0" bIns="0" rtlCol="0" anchor="t">
            <a:spAutoFit/>
          </a:bodyPr>
          <a:lstStyle/>
          <a:p>
            <a:pPr algn="l">
              <a:lnSpc>
                <a:spcPts val="3479"/>
              </a:lnSpc>
            </a:pPr>
            <a:r>
              <a:rPr lang="en-US" sz="3600" spc="33">
                <a:solidFill>
                  <a:srgbClr val="FFFFFF"/>
                </a:solidFill>
                <a:latin typeface="TT Rounds Condensed"/>
                <a:ea typeface="TT Rounds Condensed"/>
                <a:cs typeface="TT Rounds Condensed"/>
                <a:sym typeface="TT Rounds Condensed"/>
              </a:rPr>
              <a:t>Questions typiques qu'un recruteur pourrait poser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5014210" cy="10287000"/>
            <a:chOff x="0" y="0"/>
            <a:chExt cx="6685614" cy="13716000"/>
          </a:xfrm>
        </p:grpSpPr>
        <p:sp>
          <p:nvSpPr>
            <p:cNvPr id="8" name="Freeform 8"/>
            <p:cNvSpPr/>
            <p:nvPr/>
          </p:nvSpPr>
          <p:spPr>
            <a:xfrm>
              <a:off x="0" y="0"/>
              <a:ext cx="6685661" cy="13716000"/>
            </a:xfrm>
            <a:custGeom>
              <a:avLst/>
              <a:gdLst/>
              <a:ahLst/>
              <a:cxnLst/>
              <a:rect l="l" t="t" r="r" b="b"/>
              <a:pathLst>
                <a:path w="6685661" h="13716000">
                  <a:moveTo>
                    <a:pt x="0" y="0"/>
                  </a:moveTo>
                  <a:lnTo>
                    <a:pt x="6685661" y="0"/>
                  </a:lnTo>
                  <a:lnTo>
                    <a:pt x="6685661" y="13716000"/>
                  </a:lnTo>
                  <a:lnTo>
                    <a:pt x="0" y="13716000"/>
                  </a:lnTo>
                  <a:close/>
                </a:path>
              </a:pathLst>
            </a:custGeom>
            <a:solidFill>
              <a:srgbClr val="84BFA4"/>
            </a:solidFill>
          </p:spPr>
        </p:sp>
      </p:grpSp>
      <p:sp>
        <p:nvSpPr>
          <p:cNvPr id="9" name="TextBox 9"/>
          <p:cNvSpPr txBox="1"/>
          <p:nvPr/>
        </p:nvSpPr>
        <p:spPr>
          <a:xfrm>
            <a:off x="675426" y="724052"/>
            <a:ext cx="4072944" cy="3101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Votre personnalité et vos intérêts</a:t>
            </a:r>
          </a:p>
        </p:txBody>
      </p:sp>
      <p:grpSp>
        <p:nvGrpSpPr>
          <p:cNvPr id="10" name="Group 10"/>
          <p:cNvGrpSpPr/>
          <p:nvPr/>
        </p:nvGrpSpPr>
        <p:grpSpPr>
          <a:xfrm rot="4967076">
            <a:off x="2724955" y="6920604"/>
            <a:ext cx="3127661" cy="3224859"/>
            <a:chOff x="0" y="0"/>
            <a:chExt cx="4170214" cy="4299812"/>
          </a:xfrm>
        </p:grpSpPr>
        <p:sp>
          <p:nvSpPr>
            <p:cNvPr id="11" name="Freeform 11"/>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
        <p:nvSpPr>
          <p:cNvPr id="12" name="TextBox 12"/>
          <p:cNvSpPr txBox="1"/>
          <p:nvPr/>
        </p:nvSpPr>
        <p:spPr>
          <a:xfrm>
            <a:off x="675426" y="4239163"/>
            <a:ext cx="3181956" cy="2211857"/>
          </a:xfrm>
          <a:prstGeom prst="rect">
            <a:avLst/>
          </a:prstGeom>
        </p:spPr>
        <p:txBody>
          <a:bodyPr lIns="0" tIns="0" rIns="0" bIns="0" rtlCol="0" anchor="t">
            <a:spAutoFit/>
          </a:bodyPr>
          <a:lstStyle/>
          <a:p>
            <a:pPr algn="l">
              <a:lnSpc>
                <a:spcPts val="3477"/>
              </a:lnSpc>
            </a:pPr>
            <a:r>
              <a:rPr lang="en-US" sz="3600" spc="32">
                <a:solidFill>
                  <a:srgbClr val="FFFFFF"/>
                </a:solidFill>
                <a:latin typeface="TT Rounds Condensed"/>
                <a:ea typeface="TT Rounds Condensed"/>
                <a:cs typeface="TT Rounds Condensed"/>
                <a:sym typeface="TT Rounds Condensed"/>
              </a:rPr>
              <a:t>Questions typiques qu'un recruteur pourrait poser :</a:t>
            </a:r>
          </a:p>
          <a:p>
            <a:pPr algn="l">
              <a:lnSpc>
                <a:spcPts val="3479"/>
              </a:lnSpc>
            </a:pPr>
            <a:endParaRPr lang="en-US" sz="3600" spc="32">
              <a:solidFill>
                <a:srgbClr val="FFFFFF"/>
              </a:solidFill>
              <a:latin typeface="TT Rounds Condensed"/>
              <a:ea typeface="TT Rounds Condensed"/>
              <a:cs typeface="TT Rounds Condensed"/>
              <a:sym typeface="TT Rounds Condensed"/>
            </a:endParaRPr>
          </a:p>
        </p:txBody>
      </p:sp>
      <p:sp>
        <p:nvSpPr>
          <p:cNvPr id="13" name="TextBox 13"/>
          <p:cNvSpPr txBox="1"/>
          <p:nvPr/>
        </p:nvSpPr>
        <p:spPr>
          <a:xfrm>
            <a:off x="5556853" y="758804"/>
            <a:ext cx="12461324" cy="9077325"/>
          </a:xfrm>
          <a:prstGeom prst="rect">
            <a:avLst/>
          </a:prstGeom>
        </p:spPr>
        <p:txBody>
          <a:bodyPr lIns="0" tIns="0" rIns="0" bIns="0" rtlCol="0" anchor="t">
            <a:spAutoFit/>
          </a:bodyPr>
          <a:lstStyle/>
          <a:p>
            <a:pPr marL="633413" lvl="2" indent="-211138" algn="l">
              <a:lnSpc>
                <a:spcPts val="4200"/>
              </a:lnSpc>
              <a:buFont typeface="Arial"/>
              <a:buChar char="⚬"/>
            </a:pPr>
            <a:r>
              <a:rPr lang="en-US" sz="3500" spc="32">
                <a:solidFill>
                  <a:srgbClr val="382B1B"/>
                </a:solidFill>
                <a:latin typeface="TT Rounds Condensed"/>
                <a:ea typeface="TT Rounds Condensed"/>
                <a:cs typeface="TT Rounds Condensed"/>
                <a:sym typeface="TT Rounds Condensed"/>
              </a:rPr>
              <a:t>Quel est le dernier film que vous avez vu ou le dernier livre que vous avez lu ?</a:t>
            </a:r>
          </a:p>
          <a:p>
            <a:pPr marL="633413" lvl="2" indent="-211138" algn="l">
              <a:lnSpc>
                <a:spcPts val="4200"/>
              </a:lnSpc>
              <a:buFont typeface="Arial"/>
              <a:buChar char="⚬"/>
            </a:pPr>
            <a:r>
              <a:rPr lang="en-US" sz="3500" spc="32">
                <a:solidFill>
                  <a:srgbClr val="382B1B"/>
                </a:solidFill>
                <a:latin typeface="TT Rounds Condensed"/>
                <a:ea typeface="TT Rounds Condensed"/>
                <a:cs typeface="TT Rounds Condensed"/>
                <a:sym typeface="TT Rounds Condensed"/>
              </a:rPr>
              <a:t>Comment te décrirais-tu ?</a:t>
            </a:r>
          </a:p>
          <a:p>
            <a:pPr marL="633413" lvl="2" indent="-211138" algn="l">
              <a:lnSpc>
                <a:spcPts val="4200"/>
              </a:lnSpc>
              <a:buFont typeface="Arial"/>
              <a:buChar char="⚬"/>
            </a:pPr>
            <a:r>
              <a:rPr lang="en-US" sz="3500" spc="32">
                <a:solidFill>
                  <a:srgbClr val="382B1B"/>
                </a:solidFill>
                <a:latin typeface="TT Rounds Condensed"/>
                <a:ea typeface="TT Rounds Condensed"/>
                <a:cs typeface="TT Rounds Condensed"/>
                <a:sym typeface="TT Rounds Condensed"/>
              </a:rPr>
              <a:t>Comment vos amis vous décriraient-ils ?</a:t>
            </a:r>
          </a:p>
          <a:p>
            <a:pPr marL="633413" lvl="2" indent="-211138" algn="l">
              <a:lnSpc>
                <a:spcPts val="4200"/>
              </a:lnSpc>
              <a:buFont typeface="Arial"/>
              <a:buChar char="⚬"/>
            </a:pPr>
            <a:r>
              <a:rPr lang="en-US" sz="3500" spc="32">
                <a:solidFill>
                  <a:srgbClr val="382B1B"/>
                </a:solidFill>
                <a:latin typeface="TT Rounds Condensed"/>
                <a:ea typeface="TT Rounds Condensed"/>
                <a:cs typeface="TT Rounds Condensed"/>
                <a:sym typeface="TT Rounds Condensed"/>
              </a:rPr>
              <a:t>Ce que l’intervieweur veut vraiment savoir : Êtes-vous une personne équilibrée ?</a:t>
            </a:r>
          </a:p>
          <a:p>
            <a:pPr marL="633413" lvl="2" indent="-211138" algn="l">
              <a:lnSpc>
                <a:spcPts val="4200"/>
              </a:lnSpc>
            </a:pPr>
            <a:endParaRPr lang="en-US" sz="3500" spc="32">
              <a:solidFill>
                <a:srgbClr val="382B1B"/>
              </a:solidFill>
              <a:latin typeface="TT Rounds Condensed"/>
              <a:ea typeface="TT Rounds Condensed"/>
              <a:cs typeface="TT Rounds Condensed"/>
              <a:sym typeface="TT Rounds Condensed"/>
            </a:endParaRPr>
          </a:p>
          <a:p>
            <a:pPr marL="633413" lvl="2" indent="-211138" algn="l">
              <a:lnSpc>
                <a:spcPts val="4200"/>
              </a:lnSpc>
            </a:pPr>
            <a:endParaRPr lang="en-US" sz="3500" spc="32">
              <a:solidFill>
                <a:srgbClr val="382B1B"/>
              </a:solidFill>
              <a:latin typeface="TT Rounds Condensed"/>
              <a:ea typeface="TT Rounds Condensed"/>
              <a:cs typeface="TT Rounds Condensed"/>
              <a:sym typeface="TT Rounds Condensed"/>
            </a:endParaRPr>
          </a:p>
          <a:p>
            <a:pPr marL="633413" lvl="2" indent="-211138" algn="l">
              <a:lnSpc>
                <a:spcPts val="4200"/>
              </a:lnSpc>
            </a:pPr>
            <a:r>
              <a:rPr lang="en-US" sz="3500" spc="32">
                <a:solidFill>
                  <a:srgbClr val="382B1B"/>
                </a:solidFill>
                <a:latin typeface="TT Rounds Condensed"/>
                <a:ea typeface="TT Rounds Condensed"/>
                <a:cs typeface="TT Rounds Condensed"/>
                <a:sym typeface="TT Rounds Condensed"/>
              </a:rPr>
              <a:t>En posant des questions sur votre personnalité, l'employeur souhaite savoir dans quelle mesure vous vous connaissez bien, dans quelle mesure vous avez conscience de vous-même. Avoir conscience de vous-même signifie que vous pouvez vous regarder de manière critique et savoir dans quoi vous excellez et dans quels domaines vous pourriez vous améliorer.</a:t>
            </a:r>
          </a:p>
          <a:p>
            <a:pPr marL="633413" lvl="2" indent="-211138" algn="l">
              <a:lnSpc>
                <a:spcPts val="4200"/>
              </a:lnSpc>
            </a:pPr>
            <a:endParaRPr lang="en-US" sz="3500" spc="32">
              <a:solidFill>
                <a:srgbClr val="382B1B"/>
              </a:solidFill>
              <a:latin typeface="TT Rounds Condensed"/>
              <a:ea typeface="TT Rounds Condensed"/>
              <a:cs typeface="TT Rounds Condensed"/>
              <a:sym typeface="TT Rounds Condensed"/>
            </a:endParaRPr>
          </a:p>
          <a:p>
            <a:pPr marL="633413" lvl="2" indent="-211138" algn="l">
              <a:lnSpc>
                <a:spcPts val="4200"/>
              </a:lnSpc>
            </a:pPr>
            <a:endParaRPr lang="en-US" sz="3500" spc="32">
              <a:solidFill>
                <a:srgbClr val="382B1B"/>
              </a:solidFill>
              <a:latin typeface="TT Rounds Condensed"/>
              <a:ea typeface="TT Rounds Condensed"/>
              <a:cs typeface="TT Rounds Condensed"/>
              <a:sym typeface="TT Rounds Condensed"/>
            </a:endParaRPr>
          </a:p>
          <a:p>
            <a:pPr marL="633413" lvl="2" indent="-211138" algn="l">
              <a:lnSpc>
                <a:spcPts val="4200"/>
              </a:lnSpc>
            </a:pPr>
            <a:endParaRPr lang="en-US" sz="3500" spc="32">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5014210" cy="10287000"/>
            <a:chOff x="0" y="0"/>
            <a:chExt cx="6685614" cy="13716000"/>
          </a:xfrm>
        </p:grpSpPr>
        <p:sp>
          <p:nvSpPr>
            <p:cNvPr id="8" name="Freeform 8"/>
            <p:cNvSpPr/>
            <p:nvPr/>
          </p:nvSpPr>
          <p:spPr>
            <a:xfrm>
              <a:off x="0" y="0"/>
              <a:ext cx="6685661" cy="13716000"/>
            </a:xfrm>
            <a:custGeom>
              <a:avLst/>
              <a:gdLst/>
              <a:ahLst/>
              <a:cxnLst/>
              <a:rect l="l" t="t" r="r" b="b"/>
              <a:pathLst>
                <a:path w="6685661" h="13716000">
                  <a:moveTo>
                    <a:pt x="0" y="0"/>
                  </a:moveTo>
                  <a:lnTo>
                    <a:pt x="6685661" y="0"/>
                  </a:lnTo>
                  <a:lnTo>
                    <a:pt x="6685661" y="13716000"/>
                  </a:lnTo>
                  <a:lnTo>
                    <a:pt x="0" y="13716000"/>
                  </a:lnTo>
                  <a:close/>
                </a:path>
              </a:pathLst>
            </a:custGeom>
            <a:solidFill>
              <a:srgbClr val="84BFA4"/>
            </a:solidFill>
          </p:spPr>
        </p:sp>
      </p:grpSp>
      <p:sp>
        <p:nvSpPr>
          <p:cNvPr id="9" name="TextBox 9"/>
          <p:cNvSpPr txBox="1"/>
          <p:nvPr/>
        </p:nvSpPr>
        <p:spPr>
          <a:xfrm>
            <a:off x="814317" y="829793"/>
            <a:ext cx="4057838" cy="3101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Votre personnalité et vos intérêts</a:t>
            </a:r>
          </a:p>
        </p:txBody>
      </p:sp>
      <p:grpSp>
        <p:nvGrpSpPr>
          <p:cNvPr id="10" name="Group 10"/>
          <p:cNvGrpSpPr/>
          <p:nvPr/>
        </p:nvGrpSpPr>
        <p:grpSpPr>
          <a:xfrm rot="4967076">
            <a:off x="2275249" y="6920604"/>
            <a:ext cx="3127661" cy="3224859"/>
            <a:chOff x="0" y="0"/>
            <a:chExt cx="4170214" cy="4299812"/>
          </a:xfrm>
        </p:grpSpPr>
        <p:sp>
          <p:nvSpPr>
            <p:cNvPr id="11" name="Freeform 11"/>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
        <p:nvSpPr>
          <p:cNvPr id="12" name="AutoShape 12"/>
          <p:cNvSpPr/>
          <p:nvPr/>
        </p:nvSpPr>
        <p:spPr>
          <a:xfrm rot="13827">
            <a:off x="5397469" y="6061490"/>
            <a:ext cx="10655986" cy="0"/>
          </a:xfrm>
          <a:prstGeom prst="line">
            <a:avLst/>
          </a:prstGeom>
          <a:ln w="19050" cap="rnd">
            <a:solidFill>
              <a:srgbClr val="84BFA4"/>
            </a:solidFill>
            <a:prstDash val="solid"/>
            <a:headEnd type="none" w="sm" len="sm"/>
            <a:tailEnd type="none" w="sm" len="sm"/>
          </a:ln>
        </p:spPr>
      </p:sp>
      <p:sp>
        <p:nvSpPr>
          <p:cNvPr id="13" name="Freeform 13" descr="Customer review outline"/>
          <p:cNvSpPr/>
          <p:nvPr/>
        </p:nvSpPr>
        <p:spPr>
          <a:xfrm>
            <a:off x="16125671" y="4969239"/>
            <a:ext cx="1512132" cy="1512132"/>
          </a:xfrm>
          <a:custGeom>
            <a:avLst/>
            <a:gdLst/>
            <a:ahLst/>
            <a:cxnLst/>
            <a:rect l="l" t="t" r="r" b="b"/>
            <a:pathLst>
              <a:path w="1512132" h="1512132">
                <a:moveTo>
                  <a:pt x="0" y="0"/>
                </a:moveTo>
                <a:lnTo>
                  <a:pt x="1512131" y="0"/>
                </a:lnTo>
                <a:lnTo>
                  <a:pt x="1512131" y="1512132"/>
                </a:lnTo>
                <a:lnTo>
                  <a:pt x="0" y="1512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5735236" y="765247"/>
            <a:ext cx="12251462" cy="10929274"/>
          </a:xfrm>
          <a:prstGeom prst="rect">
            <a:avLst/>
          </a:prstGeom>
        </p:spPr>
        <p:txBody>
          <a:bodyPr lIns="0" tIns="0" rIns="0" bIns="0" rtlCol="0" anchor="t">
            <a:spAutoFit/>
          </a:bodyPr>
          <a:lstStyle/>
          <a:p>
            <a:pPr algn="l">
              <a:lnSpc>
                <a:spcPts val="3960"/>
              </a:lnSpc>
            </a:pPr>
            <a:r>
              <a:rPr lang="en-US" sz="3300" spc="30" dirty="0" err="1">
                <a:solidFill>
                  <a:srgbClr val="382B1B"/>
                </a:solidFill>
                <a:latin typeface="TT Rounds Condensed"/>
                <a:ea typeface="TT Rounds Condensed"/>
                <a:cs typeface="TT Rounds Condensed"/>
                <a:sym typeface="TT Rounds Condensed"/>
              </a:rPr>
              <a:t>Lorsque</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choisissez</a:t>
            </a:r>
            <a:r>
              <a:rPr lang="en-US" sz="3300" spc="30" dirty="0">
                <a:solidFill>
                  <a:srgbClr val="382B1B"/>
                </a:solidFill>
                <a:latin typeface="TT Rounds Condensed"/>
                <a:ea typeface="TT Rounds Condensed"/>
                <a:cs typeface="TT Rounds Condensed"/>
                <a:sym typeface="TT Rounds Condensed"/>
              </a:rPr>
              <a:t> des </a:t>
            </a:r>
            <a:r>
              <a:rPr lang="en-US" sz="3300" spc="30" dirty="0" err="1">
                <a:solidFill>
                  <a:srgbClr val="382B1B"/>
                </a:solidFill>
                <a:latin typeface="TT Rounds Condensed"/>
                <a:ea typeface="TT Rounds Condensed"/>
                <a:cs typeface="TT Rounds Condensed"/>
                <a:sym typeface="TT Rounds Condensed"/>
              </a:rPr>
              <a:t>exemples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d'intérêts</a:t>
            </a:r>
            <a:r>
              <a:rPr lang="en-US" sz="3300" spc="30" dirty="0">
                <a:solidFill>
                  <a:srgbClr val="382B1B"/>
                </a:solidFill>
                <a:latin typeface="TT Rounds Condensed"/>
                <a:ea typeface="TT Rounds Condensed"/>
                <a:cs typeface="TT Rounds Condensed"/>
                <a:sym typeface="TT Rounds Condensed"/>
              </a:rPr>
              <a:t> à </a:t>
            </a:r>
            <a:r>
              <a:rPr lang="en-US" sz="3300" spc="30" dirty="0" err="1">
                <a:solidFill>
                  <a:srgbClr val="382B1B"/>
                </a:solidFill>
                <a:latin typeface="TT Rounds Condensed"/>
                <a:ea typeface="TT Rounds Condensed"/>
                <a:cs typeface="TT Rounds Condensed"/>
                <a:sym typeface="TT Rounds Condensed"/>
              </a:rPr>
              <a:t>mentionner</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essayez</a:t>
            </a:r>
            <a:r>
              <a:rPr lang="en-US" sz="3300" spc="30" dirty="0">
                <a:solidFill>
                  <a:srgbClr val="382B1B"/>
                </a:solidFill>
                <a:latin typeface="TT Rounds Condensed"/>
                <a:ea typeface="TT Rounds Condensed"/>
                <a:cs typeface="TT Rounds Condensed"/>
                <a:sym typeface="TT Rounds Condensed"/>
              </a:rPr>
              <a:t> de </a:t>
            </a:r>
            <a:r>
              <a:rPr lang="en-US" sz="3300" spc="30" dirty="0" err="1">
                <a:solidFill>
                  <a:srgbClr val="382B1B"/>
                </a:solidFill>
                <a:latin typeface="TT Rounds Condensed"/>
                <a:ea typeface="TT Rounds Condensed"/>
                <a:cs typeface="TT Rounds Condensed"/>
                <a:sym typeface="TT Rounds Condensed"/>
              </a:rPr>
              <a:t>choisir</a:t>
            </a:r>
            <a:r>
              <a:rPr lang="en-US" sz="3300" spc="30" dirty="0">
                <a:solidFill>
                  <a:srgbClr val="382B1B"/>
                </a:solidFill>
                <a:latin typeface="TT Rounds Condensed"/>
                <a:ea typeface="TT Rounds Condensed"/>
                <a:cs typeface="TT Rounds Condensed"/>
                <a:sym typeface="TT Rounds Condensed"/>
              </a:rPr>
              <a:t> un large </a:t>
            </a:r>
            <a:r>
              <a:rPr lang="en-US" sz="3300" spc="30" dirty="0" err="1">
                <a:solidFill>
                  <a:srgbClr val="382B1B"/>
                </a:solidFill>
                <a:latin typeface="TT Rounds Condensed"/>
                <a:ea typeface="TT Rounds Condensed"/>
                <a:cs typeface="TT Rounds Condensed"/>
                <a:sym typeface="TT Rounds Condensed"/>
              </a:rPr>
              <a:t>éventail</a:t>
            </a:r>
            <a:r>
              <a:rPr lang="en-US" sz="3300" spc="30" dirty="0">
                <a:solidFill>
                  <a:srgbClr val="382B1B"/>
                </a:solidFill>
                <a:latin typeface="TT Rounds Condensed"/>
                <a:ea typeface="TT Rounds Condensed"/>
                <a:cs typeface="TT Rounds Condensed"/>
                <a:sym typeface="TT Rounds Condensed"/>
              </a:rPr>
              <a:t> pour </a:t>
            </a:r>
            <a:r>
              <a:rPr lang="en-US" sz="3300" spc="30" dirty="0" err="1">
                <a:solidFill>
                  <a:srgbClr val="382B1B"/>
                </a:solidFill>
                <a:latin typeface="TT Rounds Condensed"/>
                <a:ea typeface="TT Rounds Condensed"/>
                <a:cs typeface="TT Rounds Condensed"/>
                <a:sym typeface="TT Rounds Condensed"/>
              </a:rPr>
              <a:t>montrer</a:t>
            </a:r>
            <a:r>
              <a:rPr lang="en-US" sz="3300" spc="30" dirty="0">
                <a:solidFill>
                  <a:srgbClr val="382B1B"/>
                </a:solidFill>
                <a:latin typeface="TT Rounds Condensed"/>
                <a:ea typeface="TT Rounds Condensed"/>
                <a:cs typeface="TT Rounds Condensed"/>
                <a:sym typeface="TT Rounds Condensed"/>
              </a:rPr>
              <a:t> que </a:t>
            </a:r>
            <a:r>
              <a:rPr lang="en-US" sz="3300" spc="30" dirty="0" err="1">
                <a:solidFill>
                  <a:srgbClr val="382B1B"/>
                </a:solidFill>
                <a:latin typeface="TT Rounds Condensed"/>
                <a:ea typeface="TT Rounds Condensed"/>
                <a:cs typeface="TT Rounds Condensed"/>
                <a:sym typeface="TT Rounds Condensed"/>
              </a:rPr>
              <a:t>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êtes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équilibré</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Cependant</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lorsque</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citez</a:t>
            </a:r>
            <a:r>
              <a:rPr lang="en-US" sz="3300" spc="30" dirty="0">
                <a:solidFill>
                  <a:srgbClr val="382B1B"/>
                </a:solidFill>
                <a:latin typeface="TT Rounds Condensed"/>
                <a:ea typeface="TT Rounds Condensed"/>
                <a:cs typeface="TT Rounds Condensed"/>
                <a:sym typeface="TT Rounds Condensed"/>
              </a:rPr>
              <a:t> des films </a:t>
            </a:r>
            <a:r>
              <a:rPr lang="en-US" sz="3300" spc="30" dirty="0" err="1">
                <a:solidFill>
                  <a:srgbClr val="382B1B"/>
                </a:solidFill>
                <a:latin typeface="TT Rounds Condensed"/>
                <a:ea typeface="TT Rounds Condensed"/>
                <a:cs typeface="TT Rounds Condensed"/>
                <a:sym typeface="TT Rounds Condensed"/>
              </a:rPr>
              <a:t>ou</a:t>
            </a:r>
            <a:r>
              <a:rPr lang="en-US" sz="3300" spc="30" dirty="0">
                <a:solidFill>
                  <a:srgbClr val="382B1B"/>
                </a:solidFill>
                <a:latin typeface="TT Rounds Condensed"/>
                <a:ea typeface="TT Rounds Condensed"/>
                <a:cs typeface="TT Rounds Condensed"/>
                <a:sym typeface="TT Rounds Condensed"/>
              </a:rPr>
              <a:t> des livres, </a:t>
            </a:r>
            <a:r>
              <a:rPr lang="en-US" sz="3300" spc="30" dirty="0" err="1">
                <a:solidFill>
                  <a:srgbClr val="382B1B"/>
                </a:solidFill>
                <a:latin typeface="TT Rounds Condensed"/>
                <a:ea typeface="TT Rounds Condensed"/>
                <a:cs typeface="TT Rounds Condensed"/>
                <a:sym typeface="TT Rounds Condensed"/>
              </a:rPr>
              <a:t>choisissez</a:t>
            </a:r>
            <a:r>
              <a:rPr lang="en-US" sz="3300" spc="30" dirty="0">
                <a:solidFill>
                  <a:srgbClr val="382B1B"/>
                </a:solidFill>
                <a:latin typeface="TT Rounds Condensed"/>
                <a:ea typeface="TT Rounds Condensed"/>
                <a:cs typeface="TT Rounds Condensed"/>
                <a:sym typeface="TT Rounds Condensed"/>
              </a:rPr>
              <a:t> des </a:t>
            </a:r>
            <a:r>
              <a:rPr lang="en-US" sz="3300" spc="30" dirty="0" err="1">
                <a:solidFill>
                  <a:srgbClr val="382B1B"/>
                </a:solidFill>
                <a:latin typeface="TT Rounds Condensed"/>
                <a:ea typeface="TT Rounds Condensed"/>
                <a:cs typeface="TT Rounds Condensed"/>
                <a:sym typeface="TT Rounds Condensed"/>
              </a:rPr>
              <a:t>classiques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ou</a:t>
            </a:r>
            <a:r>
              <a:rPr lang="en-US" sz="3300" spc="30" dirty="0">
                <a:solidFill>
                  <a:srgbClr val="382B1B"/>
                </a:solidFill>
                <a:latin typeface="TT Rounds Condensed"/>
                <a:ea typeface="TT Rounds Condensed"/>
                <a:cs typeface="TT Rounds Condensed"/>
                <a:sym typeface="TT Rounds Condensed"/>
              </a:rPr>
              <a:t> des </a:t>
            </a:r>
            <a:r>
              <a:rPr lang="en-US" sz="3300" spc="30" dirty="0" err="1">
                <a:solidFill>
                  <a:srgbClr val="382B1B"/>
                </a:solidFill>
                <a:latin typeface="TT Rounds Condensed"/>
                <a:ea typeface="TT Rounds Condensed"/>
                <a:cs typeface="TT Rounds Condensed"/>
                <a:sym typeface="TT Rounds Condensed"/>
              </a:rPr>
              <a:t>ouvrages</a:t>
            </a:r>
            <a:r>
              <a:rPr lang="en-US" sz="3300" spc="30" dirty="0">
                <a:solidFill>
                  <a:srgbClr val="382B1B"/>
                </a:solidFill>
                <a:latin typeface="TT Rounds Condensed"/>
                <a:ea typeface="TT Rounds Condensed"/>
                <a:cs typeface="TT Rounds Condensed"/>
                <a:sym typeface="TT Rounds Condensed"/>
              </a:rPr>
              <a:t> grand public </a:t>
            </a:r>
            <a:r>
              <a:rPr lang="en-US" sz="3300" spc="30" dirty="0" err="1">
                <a:solidFill>
                  <a:srgbClr val="382B1B"/>
                </a:solidFill>
                <a:latin typeface="TT Rounds Condensed"/>
                <a:ea typeface="TT Rounds Condensed"/>
                <a:cs typeface="TT Rounds Condensed"/>
                <a:sym typeface="TT Rounds Condensed"/>
              </a:rPr>
              <a:t>plutôt</a:t>
            </a:r>
            <a:r>
              <a:rPr lang="en-US" sz="3300" spc="30" dirty="0">
                <a:solidFill>
                  <a:srgbClr val="382B1B"/>
                </a:solidFill>
                <a:latin typeface="TT Rounds Condensed"/>
                <a:ea typeface="TT Rounds Condensed"/>
                <a:cs typeface="TT Rounds Condensed"/>
                <a:sym typeface="TT Rounds Condensed"/>
              </a:rPr>
              <a:t> que des </a:t>
            </a:r>
            <a:r>
              <a:rPr lang="en-US" sz="3300" spc="30" dirty="0" err="1">
                <a:solidFill>
                  <a:srgbClr val="382B1B"/>
                </a:solidFill>
                <a:latin typeface="TT Rounds Condensed"/>
                <a:ea typeface="TT Rounds Condensed"/>
                <a:cs typeface="TT Rounds Condensed"/>
                <a:sym typeface="TT Rounds Condensed"/>
              </a:rPr>
              <a:t>ouvrages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obscurs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ou</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extrêmes</a:t>
            </a:r>
            <a:r>
              <a:rPr lang="en-US" sz="3300" spc="30" dirty="0">
                <a:solidFill>
                  <a:srgbClr val="382B1B"/>
                </a:solidFill>
                <a:latin typeface="TT Rounds Condensed"/>
                <a:ea typeface="TT Rounds Condensed"/>
                <a:cs typeface="TT Rounds Condensed"/>
                <a:sym typeface="TT Rounds Condensed"/>
              </a:rPr>
              <a:t>.</a:t>
            </a: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gn="l">
              <a:lnSpc>
                <a:spcPts val="3960"/>
              </a:lnSpc>
            </a:pPr>
            <a:r>
              <a:rPr lang="en-US" sz="3300" spc="30" dirty="0">
                <a:solidFill>
                  <a:srgbClr val="382B1B"/>
                </a:solidFill>
                <a:latin typeface="TT Rounds Condensed"/>
                <a:ea typeface="TT Rounds Condensed"/>
                <a:cs typeface="TT Rounds Condensed"/>
                <a:sym typeface="TT Rounds Condensed"/>
              </a:rPr>
              <a:t>Certains </a:t>
            </a:r>
            <a:r>
              <a:rPr lang="en-US" sz="3300" spc="30" dirty="0" err="1">
                <a:solidFill>
                  <a:srgbClr val="382B1B"/>
                </a:solidFill>
                <a:latin typeface="TT Rounds Condensed"/>
                <a:ea typeface="TT Rounds Condensed"/>
                <a:cs typeface="TT Rounds Condensed"/>
                <a:sym typeface="TT Rounds Condensed"/>
              </a:rPr>
              <a:t>employeurs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s’attendront</a:t>
            </a:r>
            <a:r>
              <a:rPr lang="en-US" sz="3300" spc="30" dirty="0">
                <a:solidFill>
                  <a:srgbClr val="382B1B"/>
                </a:solidFill>
                <a:latin typeface="TT Rounds Condensed"/>
                <a:ea typeface="TT Rounds Condensed"/>
                <a:cs typeface="TT Rounds Condensed"/>
                <a:sym typeface="TT Rounds Condensed"/>
              </a:rPr>
              <a:t> à </a:t>
            </a:r>
            <a:r>
              <a:rPr lang="en-US" sz="3300" spc="30" dirty="0" err="1">
                <a:solidFill>
                  <a:srgbClr val="382B1B"/>
                </a:solidFill>
                <a:latin typeface="TT Rounds Condensed"/>
                <a:ea typeface="TT Rounds Condensed"/>
                <a:cs typeface="TT Rounds Condensed"/>
                <a:sym typeface="TT Rounds Condensed"/>
              </a:rPr>
              <a:t>ce</a:t>
            </a:r>
            <a:r>
              <a:rPr lang="en-US" sz="3300" spc="30" dirty="0">
                <a:solidFill>
                  <a:srgbClr val="382B1B"/>
                </a:solidFill>
                <a:latin typeface="TT Rounds Condensed"/>
                <a:ea typeface="TT Rounds Condensed"/>
                <a:cs typeface="TT Rounds Condensed"/>
                <a:sym typeface="TT Rounds Condensed"/>
              </a:rPr>
              <a:t> que </a:t>
            </a:r>
            <a:r>
              <a:rPr lang="en-US" sz="3300" spc="30" dirty="0" err="1">
                <a:solidFill>
                  <a:srgbClr val="382B1B"/>
                </a:solidFill>
                <a:latin typeface="TT Rounds Condensed"/>
                <a:ea typeface="TT Rounds Condensed"/>
                <a:cs typeface="TT Rounds Condensed"/>
                <a:sym typeface="TT Rounds Condensed"/>
              </a:rPr>
              <a:t>vous</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connaissiez</a:t>
            </a:r>
            <a:r>
              <a:rPr lang="en-US" sz="3300" spc="30" dirty="0">
                <a:solidFill>
                  <a:srgbClr val="382B1B"/>
                </a:solidFill>
                <a:latin typeface="TT Rounds Condensed"/>
                <a:ea typeface="TT Rounds Condensed"/>
                <a:cs typeface="TT Rounds Condensed"/>
                <a:sym typeface="TT Rounds Condensed"/>
              </a:rPr>
              <a:t> </a:t>
            </a:r>
            <a:r>
              <a:rPr lang="en-US" sz="3300" spc="30" dirty="0" err="1">
                <a:solidFill>
                  <a:srgbClr val="382B1B"/>
                </a:solidFill>
                <a:latin typeface="TT Rounds Condensed"/>
                <a:ea typeface="TT Rounds Condensed"/>
                <a:cs typeface="TT Rounds Condensed"/>
                <a:sym typeface="TT Rounds Condensed"/>
              </a:rPr>
              <a:t>l’actualité</a:t>
            </a:r>
            <a:r>
              <a:rPr lang="en-US" sz="3300" spc="30" dirty="0">
                <a:solidFill>
                  <a:srgbClr val="382B1B"/>
                </a:solidFill>
                <a:latin typeface="TT Rounds Condensed"/>
                <a:ea typeface="TT Rounds Condensed"/>
                <a:cs typeface="TT Rounds Condensed"/>
                <a:sym typeface="TT Rounds Condensed"/>
              </a:rPr>
              <a:t> et la culture </a:t>
            </a:r>
            <a:r>
              <a:rPr lang="en-US" sz="3300" spc="30" dirty="0" err="1">
                <a:solidFill>
                  <a:srgbClr val="382B1B"/>
                </a:solidFill>
                <a:latin typeface="TT Rounds Condensed"/>
                <a:ea typeface="TT Rounds Condensed"/>
                <a:cs typeface="TT Rounds Condensed"/>
                <a:sym typeface="TT Rounds Condensed"/>
              </a:rPr>
              <a:t>populaire</a:t>
            </a:r>
            <a:r>
              <a:rPr lang="en-US" sz="3300" spc="30" dirty="0">
                <a:solidFill>
                  <a:srgbClr val="382B1B"/>
                </a:solidFill>
                <a:latin typeface="TT Rounds Condensed"/>
                <a:ea typeface="TT Rounds Condensed"/>
                <a:cs typeface="TT Rounds Condensed"/>
                <a:sym typeface="TT Rounds Condensed"/>
              </a:rPr>
              <a:t> – des </a:t>
            </a:r>
            <a:r>
              <a:rPr lang="en-US" sz="3300" spc="30" dirty="0" err="1">
                <a:solidFill>
                  <a:srgbClr val="382B1B"/>
                </a:solidFill>
                <a:latin typeface="TT Rounds Condensed"/>
                <a:ea typeface="TT Rounds Condensed"/>
                <a:cs typeface="TT Rounds Condensed"/>
                <a:sym typeface="TT Rounds Condensed"/>
              </a:rPr>
              <a:t>emplois</a:t>
            </a:r>
            <a:r>
              <a:rPr lang="en-US" sz="3300" spc="30" dirty="0">
                <a:solidFill>
                  <a:srgbClr val="382B1B"/>
                </a:solidFill>
                <a:latin typeface="TT Rounds Condensed"/>
                <a:ea typeface="TT Rounds Condensed"/>
                <a:cs typeface="TT Rounds Condensed"/>
                <a:sym typeface="TT Rounds Condensed"/>
              </a:rPr>
              <a:t> dans les </a:t>
            </a:r>
            <a:r>
              <a:rPr lang="en-US" sz="3300" spc="30" dirty="0" err="1">
                <a:solidFill>
                  <a:srgbClr val="382B1B"/>
                </a:solidFill>
                <a:latin typeface="TT Rounds Condensed"/>
                <a:ea typeface="TT Rounds Condensed"/>
                <a:cs typeface="TT Rounds Condensed"/>
                <a:sym typeface="TT Rounds Condensed"/>
              </a:rPr>
              <a:t>médias</a:t>
            </a:r>
            <a:r>
              <a:rPr lang="en-US" sz="3300" spc="30" dirty="0">
                <a:solidFill>
                  <a:srgbClr val="382B1B"/>
                </a:solidFill>
                <a:latin typeface="TT Rounds Condensed"/>
                <a:ea typeface="TT Rounds Condensed"/>
                <a:cs typeface="TT Rounds Condensed"/>
                <a:sym typeface="TT Rounds Condensed"/>
              </a:rPr>
              <a:t>, par </a:t>
            </a:r>
            <a:r>
              <a:rPr lang="en-US" sz="3300" spc="30" dirty="0" err="1">
                <a:solidFill>
                  <a:srgbClr val="382B1B"/>
                </a:solidFill>
                <a:latin typeface="TT Rounds Condensed"/>
                <a:ea typeface="TT Rounds Condensed"/>
                <a:cs typeface="TT Rounds Condensed"/>
                <a:sym typeface="TT Rounds Condensed"/>
              </a:rPr>
              <a:t>exemple</a:t>
            </a:r>
            <a:r>
              <a:rPr lang="en-US" sz="3300" spc="30" dirty="0">
                <a:solidFill>
                  <a:srgbClr val="382B1B"/>
                </a:solidFill>
                <a:latin typeface="TT Rounds Condensed"/>
                <a:ea typeface="TT Rounds Condensed"/>
                <a:cs typeface="TT Rounds Condensed"/>
                <a:sym typeface="TT Rounds Condensed"/>
              </a:rPr>
              <a:t>.</a:t>
            </a:r>
            <a:endParaRPr lang="en-US" sz="3300" spc="30" dirty="0">
              <a:solidFill>
                <a:srgbClr val="382B1B"/>
              </a:solidFill>
              <a:latin typeface="TT Rounds Condensed"/>
              <a:ea typeface="TT Rounds Condensed"/>
              <a:cs typeface="TT Rounds Condensed"/>
            </a:endParaRP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nSpc>
                <a:spcPts val="4680"/>
              </a:lnSpc>
            </a:pPr>
            <a:r>
              <a:rPr lang="en-US" sz="3900" spc="36" dirty="0">
                <a:solidFill>
                  <a:srgbClr val="382B1B"/>
                </a:solidFill>
                <a:latin typeface="TT Rounds Condensed"/>
                <a:ea typeface="TT Rounds Condensed"/>
                <a:cs typeface="TT Rounds Condensed"/>
                <a:sym typeface="TT Rounds Condensed"/>
              </a:rPr>
              <a:t> </a:t>
            </a:r>
            <a:endParaRPr lang="en-US" sz="3900" spc="36" dirty="0">
              <a:solidFill>
                <a:srgbClr val="382B1B"/>
              </a:solidFill>
              <a:latin typeface="TT Rounds Condensed"/>
              <a:ea typeface="TT Rounds Condensed"/>
              <a:cs typeface="TT Rounds Condensed"/>
              <a:sym typeface="TT Rounds Condensed Bold"/>
            </a:endParaRPr>
          </a:p>
          <a:p>
            <a:pPr algn="l">
              <a:lnSpc>
                <a:spcPts val="4680"/>
              </a:lnSpc>
            </a:pPr>
            <a:r>
              <a:rPr lang="en-US" sz="3900" b="1" spc="36" dirty="0">
                <a:solidFill>
                  <a:srgbClr val="B6D1E1"/>
                </a:solidFill>
                <a:latin typeface="TT Rounds Condensed Bold"/>
                <a:ea typeface="TT Rounds Condensed Bold"/>
                <a:cs typeface="TT Rounds Condensed Bold"/>
                <a:sym typeface="TT Rounds Condensed Bold"/>
              </a:rPr>
              <a:t>Bonne </a:t>
            </a:r>
            <a:r>
              <a:rPr lang="en-US" sz="3900" b="1" spc="36" dirty="0" err="1">
                <a:solidFill>
                  <a:srgbClr val="B6D1E1"/>
                </a:solidFill>
                <a:latin typeface="TT Rounds Condensed Bold"/>
                <a:ea typeface="TT Rounds Condensed Bold"/>
                <a:cs typeface="TT Rounds Condensed Bold"/>
                <a:sym typeface="TT Rounds Condensed Bold"/>
              </a:rPr>
              <a:t>réponse</a:t>
            </a:r>
            <a:r>
              <a:rPr lang="en-US" sz="3900" b="1" spc="36" dirty="0">
                <a:solidFill>
                  <a:srgbClr val="B6D1E1"/>
                </a:solidFill>
                <a:latin typeface="TT Rounds Condensed Bold"/>
                <a:ea typeface="TT Rounds Condensed Bold"/>
                <a:cs typeface="TT Rounds Condensed Bold"/>
                <a:sym typeface="TT Rounds Condensed Bold"/>
              </a:rPr>
              <a:t> </a:t>
            </a:r>
            <a:r>
              <a:rPr lang="en-US" sz="3900" spc="36" dirty="0">
                <a:solidFill>
                  <a:srgbClr val="B6D1E1"/>
                </a:solidFill>
                <a:latin typeface="TT Rounds Condensed"/>
                <a:ea typeface="TT Rounds Condensed"/>
                <a:cs typeface="TT Rounds Condensed"/>
                <a:sym typeface="TT Rounds Condensed"/>
              </a:rPr>
              <a:t>:</a:t>
            </a:r>
            <a:endParaRPr lang="en-US" dirty="0"/>
          </a:p>
          <a:p>
            <a:pPr algn="l">
              <a:lnSpc>
                <a:spcPts val="3960"/>
              </a:lnSpc>
            </a:pPr>
            <a:endParaRPr lang="en-US" sz="3900" spc="36">
              <a:solidFill>
                <a:srgbClr val="B6D1E1"/>
              </a:solidFill>
              <a:latin typeface="TT Rounds Condensed"/>
              <a:ea typeface="TT Rounds Condensed"/>
              <a:cs typeface="TT Rounds Condensed"/>
              <a:sym typeface="TT Rounds Condensed"/>
            </a:endParaRPr>
          </a:p>
          <a:p>
            <a:pPr algn="l">
              <a:lnSpc>
                <a:spcPts val="3960"/>
              </a:lnSpc>
            </a:pPr>
            <a:r>
              <a:rPr lang="en-US" sz="3300" i="1" spc="30" dirty="0">
                <a:solidFill>
                  <a:srgbClr val="382B1B"/>
                </a:solidFill>
                <a:latin typeface="TT Rounds Condensed Italics"/>
                <a:ea typeface="TT Rounds Condensed Italics"/>
                <a:cs typeface="TT Rounds Condensed Italics"/>
                <a:sym typeface="TT Rounds Condensed Italics"/>
              </a:rPr>
              <a:t>« Dans ma vie </a:t>
            </a:r>
            <a:r>
              <a:rPr lang="en-US" sz="3300" i="1" spc="30" dirty="0" err="1">
                <a:solidFill>
                  <a:srgbClr val="382B1B"/>
                </a:solidFill>
                <a:latin typeface="TT Rounds Condensed Italics"/>
                <a:ea typeface="TT Rounds Condensed Italics"/>
                <a:cs typeface="TT Rounds Condensed Italics"/>
                <a:sym typeface="TT Rounds Condensed Italics"/>
              </a:rPr>
              <a:t>personnelle</a:t>
            </a:r>
            <a:r>
              <a:rPr lang="en-US" sz="3300" i="1" spc="30" dirty="0">
                <a:solidFill>
                  <a:srgbClr val="382B1B"/>
                </a:solidFill>
                <a:latin typeface="TT Rounds Condensed Italics"/>
                <a:ea typeface="TT Rounds Condensed Italics"/>
                <a:cs typeface="TT Rounds Condensed Italics"/>
                <a:sym typeface="TT Rounds Condensed Italics"/>
              </a:rPr>
              <a:t>, je suis </a:t>
            </a:r>
            <a:r>
              <a:rPr lang="en-US" sz="3300" i="1" spc="30" dirty="0" err="1">
                <a:solidFill>
                  <a:srgbClr val="382B1B"/>
                </a:solidFill>
                <a:latin typeface="TT Rounds Condensed Italics"/>
                <a:ea typeface="TT Rounds Condensed Italics"/>
                <a:cs typeface="TT Rounds Condensed Italics"/>
                <a:sym typeface="TT Rounds Condensed Italics"/>
              </a:rPr>
              <a:t>toujours</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en</a:t>
            </a:r>
            <a:r>
              <a:rPr lang="en-US" sz="3300" i="1" spc="30" dirty="0">
                <a:solidFill>
                  <a:srgbClr val="382B1B"/>
                </a:solidFill>
                <a:latin typeface="TT Rounds Condensed Italics"/>
                <a:ea typeface="TT Rounds Condensed Italics"/>
                <a:cs typeface="TT Rounds Condensed Italics"/>
                <a:sym typeface="TT Rounds Condensed Italics"/>
              </a:rPr>
              <a:t> train </a:t>
            </a:r>
            <a:r>
              <a:rPr lang="en-US" sz="3300" i="1" spc="30" dirty="0" err="1">
                <a:solidFill>
                  <a:srgbClr val="382B1B"/>
                </a:solidFill>
                <a:latin typeface="TT Rounds Condensed Italics"/>
                <a:ea typeface="TT Rounds Condensed Italics"/>
                <a:cs typeface="TT Rounds Condensed Italics"/>
                <a:sym typeface="TT Rounds Condensed Italics"/>
              </a:rPr>
              <a:t>d'organiser</a:t>
            </a:r>
            <a:r>
              <a:rPr lang="en-US" sz="3300" i="1" spc="30" dirty="0">
                <a:solidFill>
                  <a:srgbClr val="382B1B"/>
                </a:solidFill>
                <a:latin typeface="TT Rounds Condensed Italics"/>
                <a:ea typeface="TT Rounds Condensed Italics"/>
                <a:cs typeface="TT Rounds Condensed Italics"/>
                <a:sym typeface="TT Rounds Condensed Italics"/>
              </a:rPr>
              <a:t> tout le monde. Les gens se </a:t>
            </a:r>
            <a:r>
              <a:rPr lang="en-US" sz="3300" i="1" spc="30" dirty="0" err="1">
                <a:solidFill>
                  <a:srgbClr val="382B1B"/>
                </a:solidFill>
                <a:latin typeface="TT Rounds Condensed Italics"/>
                <a:ea typeface="TT Rounds Condensed Italics"/>
                <a:cs typeface="TT Rounds Condensed Italics"/>
                <a:sym typeface="TT Rounds Condensed Italics"/>
              </a:rPr>
              <a:t>tournent</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vers</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moi</a:t>
            </a:r>
            <a:r>
              <a:rPr lang="en-US" sz="3300" i="1" spc="30" dirty="0">
                <a:solidFill>
                  <a:srgbClr val="382B1B"/>
                </a:solidFill>
                <a:latin typeface="TT Rounds Condensed Italics"/>
                <a:ea typeface="TT Rounds Condensed Italics"/>
                <a:cs typeface="TT Rounds Condensed Italics"/>
                <a:sym typeface="TT Rounds Condensed Italics"/>
              </a:rPr>
              <a:t> pour </a:t>
            </a:r>
            <a:r>
              <a:rPr lang="en-US" sz="3300" i="1" spc="30" dirty="0" err="1">
                <a:solidFill>
                  <a:srgbClr val="382B1B"/>
                </a:solidFill>
                <a:latin typeface="TT Rounds Condensed Italics"/>
                <a:ea typeface="TT Rounds Condensed Italics"/>
                <a:cs typeface="TT Rounds Condensed Italics"/>
                <a:sym typeface="TT Rounds Condensed Italics"/>
              </a:rPr>
              <a:t>avoir</a:t>
            </a:r>
            <a:r>
              <a:rPr lang="en-US" sz="3300" i="1" spc="30" dirty="0">
                <a:solidFill>
                  <a:srgbClr val="382B1B"/>
                </a:solidFill>
                <a:latin typeface="TT Rounds Condensed Italics"/>
                <a:ea typeface="TT Rounds Condensed Italics"/>
                <a:cs typeface="TT Rounds Condensed Italics"/>
                <a:sym typeface="TT Rounds Condensed Italics"/>
              </a:rPr>
              <a:t> des </a:t>
            </a:r>
            <a:r>
              <a:rPr lang="en-US" sz="3300" i="1" spc="30" dirty="0" err="1">
                <a:solidFill>
                  <a:srgbClr val="382B1B"/>
                </a:solidFill>
                <a:latin typeface="TT Rounds Condensed Italics"/>
                <a:ea typeface="TT Rounds Condensed Italics"/>
                <a:cs typeface="TT Rounds Condensed Italics"/>
                <a:sym typeface="TT Rounds Condensed Italics"/>
              </a:rPr>
              <a:t>idées</a:t>
            </a:r>
            <a:r>
              <a:rPr lang="en-US" sz="3300" i="1" spc="30" dirty="0">
                <a:solidFill>
                  <a:srgbClr val="382B1B"/>
                </a:solidFill>
                <a:latin typeface="TT Rounds Condensed Italics"/>
                <a:ea typeface="TT Rounds Condensed Italics"/>
                <a:cs typeface="TT Rounds Condensed Italics"/>
                <a:sym typeface="TT Rounds Condensed Italics"/>
              </a:rPr>
              <a:t> et des </a:t>
            </a:r>
            <a:r>
              <a:rPr lang="en-US" sz="3300" i="1" spc="30" dirty="0" err="1">
                <a:solidFill>
                  <a:srgbClr val="382B1B"/>
                </a:solidFill>
                <a:latin typeface="TT Rounds Condensed Italics"/>
                <a:ea typeface="TT Rounds Condensed Italics"/>
                <a:cs typeface="TT Rounds Condensed Italics"/>
                <a:sym typeface="TT Rounds Condensed Italics"/>
              </a:rPr>
              <a:t>projets</a:t>
            </a:r>
            <a:r>
              <a:rPr lang="en-US" sz="3300" i="1" spc="30" dirty="0">
                <a:solidFill>
                  <a:srgbClr val="382B1B"/>
                </a:solidFill>
                <a:latin typeface="TT Rounds Condensed Italics"/>
                <a:ea typeface="TT Rounds Condensed Italics"/>
                <a:cs typeface="TT Rounds Condensed Italics"/>
                <a:sym typeface="TT Rounds Condensed Italics"/>
              </a:rPr>
              <a:t>. Je suppose que </a:t>
            </a:r>
            <a:r>
              <a:rPr lang="en-US" sz="3300" i="1" spc="30" dirty="0" err="1">
                <a:solidFill>
                  <a:srgbClr val="382B1B"/>
                </a:solidFill>
                <a:latin typeface="TT Rounds Condensed Italics"/>
                <a:ea typeface="TT Rounds Condensed Italics"/>
                <a:cs typeface="TT Rounds Condensed Italics"/>
                <a:sym typeface="TT Rounds Condensed Italics"/>
              </a:rPr>
              <a:t>d'une</a:t>
            </a:r>
            <a:r>
              <a:rPr lang="en-US" sz="3300" i="1" spc="30" dirty="0">
                <a:solidFill>
                  <a:srgbClr val="382B1B"/>
                </a:solidFill>
                <a:latin typeface="TT Rounds Condensed Italics"/>
                <a:ea typeface="TT Rounds Condensed Italics"/>
                <a:cs typeface="TT Rounds Condensed Italics"/>
                <a:sym typeface="TT Rounds Condensed Italics"/>
              </a:rPr>
              <a:t> </a:t>
            </a:r>
            <a:r>
              <a:rPr lang="en-US" sz="3300" i="1" spc="30" dirty="0" err="1">
                <a:solidFill>
                  <a:srgbClr val="382B1B"/>
                </a:solidFill>
                <a:latin typeface="TT Rounds Condensed Italics"/>
                <a:ea typeface="TT Rounds Condensed Italics"/>
                <a:cs typeface="TT Rounds Condensed Italics"/>
                <a:sym typeface="TT Rounds Condensed Italics"/>
              </a:rPr>
              <a:t>certaine</a:t>
            </a:r>
            <a:r>
              <a:rPr lang="en-US" sz="3300" i="1" spc="30" dirty="0">
                <a:solidFill>
                  <a:srgbClr val="382B1B"/>
                </a:solidFill>
                <a:latin typeface="TT Rounds Condensed Italics"/>
                <a:ea typeface="TT Rounds Condensed Italics"/>
                <a:cs typeface="TT Rounds Condensed Italics"/>
                <a:sym typeface="TT Rounds Condensed Italics"/>
              </a:rPr>
              <a:t> manière, </a:t>
            </a:r>
            <a:r>
              <a:rPr lang="en-US" sz="3300" i="1" spc="30" dirty="0" err="1">
                <a:solidFill>
                  <a:srgbClr val="382B1B"/>
                </a:solidFill>
                <a:latin typeface="TT Rounds Condensed Italics"/>
                <a:ea typeface="TT Rounds Condensed Italics"/>
                <a:cs typeface="TT Rounds Condensed Italics"/>
                <a:sym typeface="TT Rounds Condensed Italics"/>
              </a:rPr>
              <a:t>cela</a:t>
            </a:r>
            <a:r>
              <a:rPr lang="en-US" sz="3300" i="1" spc="30" dirty="0">
                <a:solidFill>
                  <a:srgbClr val="382B1B"/>
                </a:solidFill>
                <a:latin typeface="TT Rounds Condensed Italics"/>
                <a:ea typeface="TT Rounds Condensed Italics"/>
                <a:cs typeface="TT Rounds Condensed Italics"/>
                <a:sym typeface="TT Rounds Condensed Italics"/>
              </a:rPr>
              <a:t> montre que je suis un leader naturel. »</a:t>
            </a:r>
            <a:endParaRPr lang="en-US" sz="3900" spc="36" dirty="0">
              <a:solidFill>
                <a:srgbClr val="B6D1E1"/>
              </a:solidFill>
              <a:latin typeface="TT Rounds Condensed"/>
              <a:ea typeface="TT Rounds Condensed Italics"/>
              <a:cs typeface="TT Rounds Condensed Italics"/>
            </a:endParaRPr>
          </a:p>
          <a:p>
            <a:pPr algn="l">
              <a:lnSpc>
                <a:spcPts val="3960"/>
              </a:lnSpc>
            </a:pPr>
            <a:endParaRPr lang="en-US" sz="3300" i="1" spc="30">
              <a:solidFill>
                <a:srgbClr val="382B1B"/>
              </a:solidFill>
              <a:latin typeface="TT Rounds Condensed Italics"/>
              <a:ea typeface="TT Rounds Condensed Italics"/>
              <a:cs typeface="TT Rounds Condensed Italics"/>
              <a:sym typeface="TT Rounds Condensed Italics"/>
            </a:endParaRPr>
          </a:p>
          <a:p>
            <a:pPr algn="l">
              <a:lnSpc>
                <a:spcPts val="3960"/>
              </a:lnSpc>
            </a:pPr>
            <a:endParaRPr lang="en-US" sz="3300" i="1" spc="30">
              <a:solidFill>
                <a:srgbClr val="382B1B"/>
              </a:solidFill>
              <a:latin typeface="TT Rounds Condensed Italics"/>
              <a:ea typeface="TT Rounds Condensed Italics"/>
              <a:cs typeface="TT Rounds Condensed Italics"/>
              <a:sym typeface="TT Rounds Condensed Italics"/>
            </a:endParaRPr>
          </a:p>
          <a:p>
            <a:pPr algn="l">
              <a:lnSpc>
                <a:spcPts val="3960"/>
              </a:lnSpc>
            </a:pPr>
            <a:endParaRPr lang="en-US" sz="3300" i="1" spc="30">
              <a:solidFill>
                <a:srgbClr val="382B1B"/>
              </a:solidFill>
              <a:latin typeface="TT Rounds Condensed Italics"/>
              <a:ea typeface="TT Rounds Condensed Italics"/>
              <a:cs typeface="TT Rounds Condensed Italics"/>
              <a:sym typeface="TT Rounds Condensed Italics"/>
            </a:endParaRPr>
          </a:p>
          <a:p>
            <a:pPr algn="l">
              <a:lnSpc>
                <a:spcPts val="3960"/>
              </a:lnSpc>
            </a:pPr>
            <a:endParaRPr lang="en-US" sz="3300" i="1" spc="30">
              <a:solidFill>
                <a:srgbClr val="382B1B"/>
              </a:solidFill>
              <a:latin typeface="TT Rounds Condensed Italics"/>
              <a:ea typeface="TT Rounds Condensed Italics"/>
              <a:cs typeface="TT Rounds Condensed Italics"/>
              <a:sym typeface="TT Rounds Condensed Italics"/>
            </a:endParaRPr>
          </a:p>
        </p:txBody>
      </p:sp>
      <p:sp>
        <p:nvSpPr>
          <p:cNvPr id="15" name="TextBox 15"/>
          <p:cNvSpPr txBox="1"/>
          <p:nvPr/>
        </p:nvSpPr>
        <p:spPr>
          <a:xfrm>
            <a:off x="675426" y="4239163"/>
            <a:ext cx="3181956" cy="2211857"/>
          </a:xfrm>
          <a:prstGeom prst="rect">
            <a:avLst/>
          </a:prstGeom>
        </p:spPr>
        <p:txBody>
          <a:bodyPr lIns="0" tIns="0" rIns="0" bIns="0" rtlCol="0" anchor="t">
            <a:spAutoFit/>
          </a:bodyPr>
          <a:lstStyle/>
          <a:p>
            <a:pPr algn="l">
              <a:lnSpc>
                <a:spcPts val="3477"/>
              </a:lnSpc>
            </a:pPr>
            <a:r>
              <a:rPr lang="en-US" sz="3600" spc="32">
                <a:solidFill>
                  <a:srgbClr val="FFFFFF"/>
                </a:solidFill>
                <a:latin typeface="TT Rounds Condensed"/>
                <a:ea typeface="TT Rounds Condensed"/>
                <a:cs typeface="TT Rounds Condensed"/>
                <a:sym typeface="TT Rounds Condensed"/>
              </a:rPr>
              <a:t>Questions typiques qu'un recruteur pourrait poser :</a:t>
            </a:r>
          </a:p>
          <a:p>
            <a:pPr algn="l">
              <a:lnSpc>
                <a:spcPts val="3479"/>
              </a:lnSpc>
            </a:pPr>
            <a:endParaRPr lang="en-US" sz="3600" spc="32">
              <a:solidFill>
                <a:srgbClr val="FFFFFF"/>
              </a:solidFill>
              <a:latin typeface="TT Rounds Condensed"/>
              <a:ea typeface="TT Rounds Condensed"/>
              <a:cs typeface="TT Rounds Condensed"/>
              <a:sym typeface="TT Rounds Condense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564504" cy="10287000"/>
            <a:chOff x="0" y="0"/>
            <a:chExt cx="6086006" cy="13716000"/>
          </a:xfrm>
        </p:grpSpPr>
        <p:sp>
          <p:nvSpPr>
            <p:cNvPr id="8" name="Freeform 8"/>
            <p:cNvSpPr/>
            <p:nvPr/>
          </p:nvSpPr>
          <p:spPr>
            <a:xfrm>
              <a:off x="0" y="0"/>
              <a:ext cx="6085967" cy="13716000"/>
            </a:xfrm>
            <a:custGeom>
              <a:avLst/>
              <a:gdLst/>
              <a:ahLst/>
              <a:cxnLst/>
              <a:rect l="l" t="t" r="r" b="b"/>
              <a:pathLst>
                <a:path w="6085967" h="13716000">
                  <a:moveTo>
                    <a:pt x="0" y="0"/>
                  </a:moveTo>
                  <a:lnTo>
                    <a:pt x="6085967" y="0"/>
                  </a:lnTo>
                  <a:lnTo>
                    <a:pt x="6085967" y="13716000"/>
                  </a:lnTo>
                  <a:lnTo>
                    <a:pt x="0" y="13716000"/>
                  </a:lnTo>
                  <a:close/>
                </a:path>
              </a:pathLst>
            </a:custGeom>
            <a:solidFill>
              <a:srgbClr val="E6C8C7"/>
            </a:solidFill>
          </p:spPr>
        </p:sp>
      </p:grpSp>
      <p:sp>
        <p:nvSpPr>
          <p:cNvPr id="9" name="TextBox 9"/>
          <p:cNvSpPr txBox="1"/>
          <p:nvPr/>
        </p:nvSpPr>
        <p:spPr>
          <a:xfrm>
            <a:off x="140960" y="860497"/>
            <a:ext cx="4259842" cy="157734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Questions inhabituelles</a:t>
            </a:r>
          </a:p>
        </p:txBody>
      </p:sp>
      <p:grpSp>
        <p:nvGrpSpPr>
          <p:cNvPr id="10" name="Group 10"/>
          <p:cNvGrpSpPr/>
          <p:nvPr/>
        </p:nvGrpSpPr>
        <p:grpSpPr>
          <a:xfrm rot="4967076">
            <a:off x="2455132" y="6920602"/>
            <a:ext cx="3127661" cy="3224859"/>
            <a:chOff x="0" y="0"/>
            <a:chExt cx="4170214" cy="4299812"/>
          </a:xfrm>
        </p:grpSpPr>
        <p:sp>
          <p:nvSpPr>
            <p:cNvPr id="11" name="Freeform 11"/>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2" name="TextBox 12"/>
          <p:cNvSpPr txBox="1"/>
          <p:nvPr/>
        </p:nvSpPr>
        <p:spPr>
          <a:xfrm>
            <a:off x="5105652" y="755722"/>
            <a:ext cx="12480060" cy="6943725"/>
          </a:xfrm>
          <a:prstGeom prst="rect">
            <a:avLst/>
          </a:prstGeom>
        </p:spPr>
        <p:txBody>
          <a:bodyPr lIns="0" tIns="0" rIns="0" bIns="0" rtlCol="0" anchor="t">
            <a:spAutoFit/>
          </a:bodyPr>
          <a:lstStyle/>
          <a:p>
            <a:pPr marL="633413" lvl="2" indent="-211138" algn="l">
              <a:lnSpc>
                <a:spcPts val="4200"/>
              </a:lnSpc>
              <a:buFont typeface="Arial"/>
              <a:buChar char="⚬"/>
            </a:pPr>
            <a:r>
              <a:rPr lang="en-US" sz="3500" spc="32">
                <a:solidFill>
                  <a:srgbClr val="382B1B"/>
                </a:solidFill>
                <a:latin typeface="TT Rounds Condensed"/>
                <a:ea typeface="TT Rounds Condensed"/>
                <a:cs typeface="TT Rounds Condensed"/>
                <a:sym typeface="TT Rounds Condensed"/>
              </a:rPr>
              <a:t>Si vous étiez un biscuit, quel type de biscuit seriez-vous ?</a:t>
            </a:r>
          </a:p>
          <a:p>
            <a:pPr marL="633413" lvl="2" indent="-211138" algn="l">
              <a:lnSpc>
                <a:spcPts val="4200"/>
              </a:lnSpc>
              <a:buFont typeface="Arial"/>
              <a:buChar char="⚬"/>
            </a:pPr>
            <a:r>
              <a:rPr lang="en-US" sz="3500" spc="32">
                <a:solidFill>
                  <a:srgbClr val="382B1B"/>
                </a:solidFill>
                <a:latin typeface="TT Rounds Condensed"/>
                <a:ea typeface="TT Rounds Condensed"/>
                <a:cs typeface="TT Rounds Condensed"/>
                <a:sym typeface="TT Rounds Condensed"/>
              </a:rPr>
              <a:t>Si vous étiez un animal, quel type d’animal seriez-vous ?</a:t>
            </a:r>
          </a:p>
          <a:p>
            <a:pPr marL="633413" lvl="2" indent="-211138" algn="l">
              <a:lnSpc>
                <a:spcPts val="4200"/>
              </a:lnSpc>
              <a:buFont typeface="Arial"/>
              <a:buChar char="⚬"/>
            </a:pPr>
            <a:r>
              <a:rPr lang="en-US" sz="3500" spc="32">
                <a:solidFill>
                  <a:srgbClr val="382B1B"/>
                </a:solidFill>
                <a:latin typeface="TT Rounds Condensed"/>
                <a:ea typeface="TT Rounds Condensed"/>
                <a:cs typeface="TT Rounds Condensed"/>
                <a:sym typeface="TT Rounds Condensed"/>
              </a:rPr>
              <a:t>Ce que l’intervieweur veut vraiment savoir : êtes-vous capable de réfléchir sur-le-champ et de proposer une réponse sensée ?</a:t>
            </a:r>
          </a:p>
          <a:p>
            <a:pPr marL="633413" lvl="2" indent="-211138" algn="l">
              <a:lnSpc>
                <a:spcPts val="4200"/>
              </a:lnSpc>
            </a:pPr>
            <a:r>
              <a:rPr lang="en-US" sz="3500" spc="32">
                <a:solidFill>
                  <a:srgbClr val="382B1B"/>
                </a:solidFill>
                <a:latin typeface="TT Rounds Condensed"/>
                <a:ea typeface="TT Rounds Condensed"/>
                <a:cs typeface="TT Rounds Condensed"/>
                <a:sym typeface="TT Rounds Condensed"/>
              </a:rPr>
              <a:t>Vous n'êtes probablement pas préparé à cela, l'intervieweur cherche donc à savoir si vous pouvez réagir rapidement. Prenez votre temps pour répondre à cette question et réfléchissez à quelque chose qui vous ressemble de manière générale, mais qui présente également des aspects positifs que vous pourriez appliquer au monde du travail.</a:t>
            </a:r>
          </a:p>
          <a:p>
            <a:pPr marL="633413" lvl="2" indent="-211138" algn="l">
              <a:lnSpc>
                <a:spcPts val="4200"/>
              </a:lnSpc>
            </a:pPr>
            <a:r>
              <a:rPr lang="en-US" sz="3500" spc="32">
                <a:solidFill>
                  <a:srgbClr val="382B1B"/>
                </a:solidFill>
                <a:latin typeface="TT Rounds Condensed"/>
                <a:ea typeface="TT Rounds Condensed"/>
                <a:cs typeface="TT Rounds Condensed"/>
                <a:sym typeface="TT Rounds Condensed"/>
              </a:rPr>
              <a:t>Il n’y a pas de « bonne réponse », mais préparez-vous à ce genre de questions.</a:t>
            </a:r>
          </a:p>
          <a:p>
            <a:pPr marL="633413" lvl="2" indent="-211138" algn="l">
              <a:lnSpc>
                <a:spcPts val="4200"/>
              </a:lnSpc>
            </a:pPr>
            <a:r>
              <a:rPr lang="en-US" sz="3500" spc="32">
                <a:solidFill>
                  <a:srgbClr val="382B1B"/>
                </a:solidFill>
                <a:latin typeface="TT Rounds Condensed"/>
                <a:ea typeface="TT Rounds Condensed"/>
                <a:cs typeface="TT Rounds Condensed"/>
                <a:sym typeface="TT Rounds Condensed"/>
              </a:rPr>
              <a:t> </a:t>
            </a:r>
          </a:p>
        </p:txBody>
      </p:sp>
      <p:sp>
        <p:nvSpPr>
          <p:cNvPr id="13" name="TextBox 13"/>
          <p:cNvSpPr txBox="1"/>
          <p:nvPr/>
        </p:nvSpPr>
        <p:spPr>
          <a:xfrm>
            <a:off x="675426" y="4239163"/>
            <a:ext cx="3181956" cy="2211857"/>
          </a:xfrm>
          <a:prstGeom prst="rect">
            <a:avLst/>
          </a:prstGeom>
        </p:spPr>
        <p:txBody>
          <a:bodyPr lIns="0" tIns="0" rIns="0" bIns="0" rtlCol="0" anchor="t">
            <a:spAutoFit/>
          </a:bodyPr>
          <a:lstStyle/>
          <a:p>
            <a:pPr algn="l">
              <a:lnSpc>
                <a:spcPts val="3477"/>
              </a:lnSpc>
            </a:pPr>
            <a:r>
              <a:rPr lang="en-US" sz="3600" spc="32">
                <a:solidFill>
                  <a:srgbClr val="FFFFFF"/>
                </a:solidFill>
                <a:latin typeface="TT Rounds Condensed"/>
                <a:ea typeface="TT Rounds Condensed"/>
                <a:cs typeface="TT Rounds Condensed"/>
                <a:sym typeface="TT Rounds Condensed"/>
              </a:rPr>
              <a:t>Questions typiques qu'un recruteur pourrait poser :</a:t>
            </a:r>
          </a:p>
          <a:p>
            <a:pPr algn="l">
              <a:lnSpc>
                <a:spcPts val="3479"/>
              </a:lnSpc>
            </a:pPr>
            <a:endParaRPr lang="en-US" sz="3600" spc="32">
              <a:solidFill>
                <a:srgbClr val="FFFFFF"/>
              </a:solidFill>
              <a:latin typeface="TT Rounds Condensed"/>
              <a:ea typeface="TT Rounds Condensed"/>
              <a:cs typeface="TT Rounds Condensed"/>
              <a:sym typeface="TT Rounds Condense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19050" y="0"/>
            <a:ext cx="4497050" cy="10287000"/>
            <a:chOff x="0" y="0"/>
            <a:chExt cx="5996066" cy="13716000"/>
          </a:xfrm>
        </p:grpSpPr>
        <p:sp>
          <p:nvSpPr>
            <p:cNvPr id="8" name="Freeform 8"/>
            <p:cNvSpPr/>
            <p:nvPr/>
          </p:nvSpPr>
          <p:spPr>
            <a:xfrm>
              <a:off x="0" y="0"/>
              <a:ext cx="5996051" cy="13716000"/>
            </a:xfrm>
            <a:custGeom>
              <a:avLst/>
              <a:gdLst/>
              <a:ahLst/>
              <a:cxnLst/>
              <a:rect l="l" t="t" r="r" b="b"/>
              <a:pathLst>
                <a:path w="5996051" h="13716000">
                  <a:moveTo>
                    <a:pt x="0" y="0"/>
                  </a:moveTo>
                  <a:lnTo>
                    <a:pt x="5996051" y="0"/>
                  </a:lnTo>
                  <a:lnTo>
                    <a:pt x="5996051" y="13716000"/>
                  </a:lnTo>
                  <a:lnTo>
                    <a:pt x="0" y="13716000"/>
                  </a:lnTo>
                  <a:close/>
                </a:path>
              </a:pathLst>
            </a:custGeom>
            <a:solidFill>
              <a:srgbClr val="B6D1E1"/>
            </a:solidFill>
          </p:spPr>
        </p:sp>
      </p:grpSp>
      <p:sp>
        <p:nvSpPr>
          <p:cNvPr id="9" name="TextBox 9"/>
          <p:cNvSpPr txBox="1"/>
          <p:nvPr/>
        </p:nvSpPr>
        <p:spPr>
          <a:xfrm>
            <a:off x="814317" y="829792"/>
            <a:ext cx="3186558" cy="324402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Question de clôture</a:t>
            </a:r>
          </a:p>
        </p:txBody>
      </p:sp>
      <p:grpSp>
        <p:nvGrpSpPr>
          <p:cNvPr id="10" name="Group 10"/>
          <p:cNvGrpSpPr/>
          <p:nvPr/>
        </p:nvGrpSpPr>
        <p:grpSpPr>
          <a:xfrm rot="4967076">
            <a:off x="1555722" y="6920602"/>
            <a:ext cx="3127661" cy="3224859"/>
            <a:chOff x="0" y="0"/>
            <a:chExt cx="4170214" cy="4299812"/>
          </a:xfrm>
        </p:grpSpPr>
        <p:sp>
          <p:nvSpPr>
            <p:cNvPr id="11" name="Freeform 11"/>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84BFA4"/>
            </a:solidFill>
          </p:spPr>
        </p:sp>
      </p:grpSp>
      <p:sp>
        <p:nvSpPr>
          <p:cNvPr id="12" name="TextBox 12"/>
          <p:cNvSpPr txBox="1"/>
          <p:nvPr/>
        </p:nvSpPr>
        <p:spPr>
          <a:xfrm>
            <a:off x="5105650" y="1867024"/>
            <a:ext cx="12656195" cy="7805564"/>
          </a:xfrm>
          <a:prstGeom prst="rect">
            <a:avLst/>
          </a:prstGeom>
        </p:spPr>
        <p:txBody>
          <a:bodyPr lIns="0" tIns="0" rIns="0" bIns="0" rtlCol="0" anchor="t">
            <a:spAutoFit/>
          </a:bodyPr>
          <a:lstStyle/>
          <a:p>
            <a:pPr algn="l">
              <a:lnSpc>
                <a:spcPts val="4320"/>
              </a:lnSpc>
            </a:pPr>
            <a:r>
              <a:rPr lang="en-US" sz="3600" spc="33">
                <a:solidFill>
                  <a:srgbClr val="382B1B"/>
                </a:solidFill>
                <a:latin typeface="TT Rounds Condensed"/>
                <a:ea typeface="TT Rounds Condensed"/>
                <a:cs typeface="TT Rounds Condensed"/>
                <a:sym typeface="TT Rounds Condensed"/>
              </a:rPr>
              <a:t>Vous devez toujours avoir quelques questions à poser à votre interlocuteur pour montrer votre intérêt pour le poste. Préparez un minimum de cinq questions, certaines qui vous donneront plus d'informations sur le poste et d'autres qui approfondiront la culture et les objectifs de l'entreprise.</a:t>
            </a:r>
          </a:p>
          <a:p>
            <a:pPr algn="l">
              <a:lnSpc>
                <a:spcPts val="4320"/>
              </a:lnSpc>
            </a:pPr>
            <a:endParaRPr lang="en-US" sz="3600" spc="33">
              <a:solidFill>
                <a:srgbClr val="382B1B"/>
              </a:solidFill>
              <a:latin typeface="TT Rounds Condensed"/>
              <a:ea typeface="TT Rounds Condensed"/>
              <a:cs typeface="TT Rounds Condensed"/>
              <a:sym typeface="TT Rounds Condensed"/>
            </a:endParaRPr>
          </a:p>
          <a:p>
            <a:pPr algn="l">
              <a:lnSpc>
                <a:spcPts val="4320"/>
              </a:lnSpc>
            </a:pPr>
            <a:r>
              <a:rPr lang="en-US" sz="3600" b="1" spc="33">
                <a:solidFill>
                  <a:srgbClr val="382B1B"/>
                </a:solidFill>
                <a:latin typeface="TT Rounds Condensed Bold"/>
                <a:ea typeface="TT Rounds Condensed Bold"/>
                <a:cs typeface="TT Rounds Condensed Bold"/>
                <a:sym typeface="TT Rounds Condensed Bold"/>
              </a:rPr>
              <a:t>Quelques suggestions:</a:t>
            </a:r>
          </a:p>
          <a:p>
            <a:pPr marL="651510" lvl="2" indent="-217170" algn="l">
              <a:lnSpc>
                <a:spcPts val="4320"/>
              </a:lnSpc>
              <a:buFont typeface="Arial"/>
              <a:buChar char="⚬"/>
            </a:pPr>
            <a:r>
              <a:rPr lang="en-US" sz="3600" spc="33">
                <a:solidFill>
                  <a:srgbClr val="382B1B"/>
                </a:solidFill>
                <a:latin typeface="TT Rounds Condensed"/>
                <a:ea typeface="TT Rounds Condensed"/>
                <a:cs typeface="TT Rounds Condensed"/>
                <a:sym typeface="TT Rounds Condensed"/>
              </a:rPr>
              <a:t>Quelles seront les principales tâches et responsabilités de ce poste ?</a:t>
            </a:r>
          </a:p>
          <a:p>
            <a:pPr marL="651510" lvl="2" indent="-217170" algn="l">
              <a:lnSpc>
                <a:spcPts val="4320"/>
              </a:lnSpc>
              <a:buFont typeface="Arial"/>
              <a:buChar char="⚬"/>
            </a:pPr>
            <a:r>
              <a:rPr lang="en-US" sz="3600" spc="33">
                <a:solidFill>
                  <a:srgbClr val="382B1B"/>
                </a:solidFill>
                <a:latin typeface="TT Rounds Condensed"/>
                <a:ea typeface="TT Rounds Condensed"/>
                <a:cs typeface="TT Rounds Condensed"/>
                <a:sym typeface="TT Rounds Condensed"/>
              </a:rPr>
              <a:t>Que ferais-je le premier jour/la première semaine/le premier mois/la première année ?</a:t>
            </a:r>
          </a:p>
          <a:p>
            <a:pPr marL="651510" lvl="2" indent="-217170" algn="l">
              <a:lnSpc>
                <a:spcPts val="4320"/>
              </a:lnSpc>
              <a:buFont typeface="Arial"/>
              <a:buChar char="⚬"/>
            </a:pPr>
            <a:r>
              <a:rPr lang="en-US" sz="3600" spc="33">
                <a:solidFill>
                  <a:srgbClr val="382B1B"/>
                </a:solidFill>
                <a:latin typeface="TT Rounds Condensed"/>
                <a:ea typeface="TT Rounds Condensed"/>
                <a:cs typeface="TT Rounds Condensed"/>
                <a:sym typeface="TT Rounds Condensed"/>
              </a:rPr>
              <a:t>Ce que l'intervieweur veut vraiment savoir : Savez-vous en quoi consiste le poste ?</a:t>
            </a:r>
          </a:p>
        </p:txBody>
      </p:sp>
      <p:sp>
        <p:nvSpPr>
          <p:cNvPr id="13" name="TextBox 13"/>
          <p:cNvSpPr txBox="1"/>
          <p:nvPr/>
        </p:nvSpPr>
        <p:spPr>
          <a:xfrm>
            <a:off x="5105652" y="849411"/>
            <a:ext cx="11801754" cy="701321"/>
          </a:xfrm>
          <a:prstGeom prst="rect">
            <a:avLst/>
          </a:prstGeom>
        </p:spPr>
        <p:txBody>
          <a:bodyPr lIns="0" tIns="0" rIns="0" bIns="0" rtlCol="0" anchor="t">
            <a:spAutoFit/>
          </a:bodyPr>
          <a:lstStyle/>
          <a:p>
            <a:pPr algn="l">
              <a:lnSpc>
                <a:spcPts val="5400"/>
              </a:lnSpc>
            </a:pPr>
            <a:r>
              <a:rPr lang="en-US" sz="4500" b="1" spc="42">
                <a:solidFill>
                  <a:srgbClr val="84BFA4"/>
                </a:solidFill>
                <a:latin typeface="TT Rounds Condensed Bold"/>
                <a:ea typeface="TT Rounds Condensed Bold"/>
                <a:cs typeface="TT Rounds Condensed Bold"/>
                <a:sym typeface="TT Rounds Condensed Bold"/>
              </a:rPr>
              <a:t>Avez-vous des questions à nous poser ?</a:t>
            </a:r>
          </a:p>
        </p:txBody>
      </p:sp>
      <p:sp>
        <p:nvSpPr>
          <p:cNvPr id="14" name="TextBox 14"/>
          <p:cNvSpPr txBox="1"/>
          <p:nvPr/>
        </p:nvSpPr>
        <p:spPr>
          <a:xfrm>
            <a:off x="675426" y="4239163"/>
            <a:ext cx="3181956" cy="2211857"/>
          </a:xfrm>
          <a:prstGeom prst="rect">
            <a:avLst/>
          </a:prstGeom>
        </p:spPr>
        <p:txBody>
          <a:bodyPr lIns="0" tIns="0" rIns="0" bIns="0" rtlCol="0" anchor="t">
            <a:spAutoFit/>
          </a:bodyPr>
          <a:lstStyle/>
          <a:p>
            <a:pPr algn="l">
              <a:lnSpc>
                <a:spcPts val="3477"/>
              </a:lnSpc>
            </a:pPr>
            <a:r>
              <a:rPr lang="en-US" sz="3600" spc="32">
                <a:solidFill>
                  <a:srgbClr val="FFFFFF"/>
                </a:solidFill>
                <a:latin typeface="TT Rounds Condensed"/>
                <a:ea typeface="TT Rounds Condensed"/>
                <a:cs typeface="TT Rounds Condensed"/>
                <a:sym typeface="TT Rounds Condensed"/>
              </a:rPr>
              <a:t>Questions typiques qu'un recruteur pourrait poser :</a:t>
            </a:r>
          </a:p>
          <a:p>
            <a:pPr algn="l">
              <a:lnSpc>
                <a:spcPts val="3479"/>
              </a:lnSpc>
            </a:pPr>
            <a:endParaRPr lang="en-US" sz="3600" spc="32">
              <a:solidFill>
                <a:srgbClr val="FFFFFF"/>
              </a:solidFill>
              <a:latin typeface="TT Rounds Condensed"/>
              <a:ea typeface="TT Rounds Condensed"/>
              <a:cs typeface="TT Rounds Condensed"/>
              <a:sym typeface="TT Rounds Condense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74650" y="1011589"/>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01</a:t>
            </a:r>
          </a:p>
        </p:txBody>
      </p:sp>
      <p:sp>
        <p:nvSpPr>
          <p:cNvPr id="12" name="TextBox 12"/>
          <p:cNvSpPr txBox="1"/>
          <p:nvPr/>
        </p:nvSpPr>
        <p:spPr>
          <a:xfrm>
            <a:off x="442543" y="2637984"/>
            <a:ext cx="13460931" cy="4705350"/>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Exercice : Test de connaissances – Techniques d’entretien</a:t>
            </a:r>
          </a:p>
          <a:p>
            <a:pPr algn="ctr">
              <a:lnSpc>
                <a:spcPts val="915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529309" y="1502022"/>
            <a:ext cx="16729990" cy="7614805"/>
          </a:xfrm>
          <a:prstGeom prst="rect">
            <a:avLst/>
          </a:prstGeom>
        </p:spPr>
        <p:txBody>
          <a:bodyPr lIns="0" tIns="0" rIns="0" bIns="0" rtlCol="0" anchor="t">
            <a:spAutoFit/>
          </a:bodyPr>
          <a:lstStyle/>
          <a:p>
            <a:pPr algn="just">
              <a:lnSpc>
                <a:spcPts val="3190"/>
              </a:lnSpc>
            </a:pPr>
            <a:r>
              <a:rPr lang="en-US" sz="3000" b="1" spc="28">
                <a:solidFill>
                  <a:srgbClr val="E6C8C7"/>
                </a:solidFill>
                <a:latin typeface="TT Rounds Condensed Bold"/>
                <a:ea typeface="TT Rounds Condensed Bold"/>
                <a:cs typeface="TT Rounds Condensed Bold"/>
                <a:sym typeface="TT Rounds Condensed Bold"/>
              </a:rPr>
              <a:t>01. </a:t>
            </a:r>
            <a:r>
              <a:rPr lang="en-US" sz="3000" spc="28">
                <a:solidFill>
                  <a:srgbClr val="382B1B"/>
                </a:solidFill>
                <a:latin typeface="TT Rounds Condensed"/>
                <a:ea typeface="TT Rounds Condensed"/>
                <a:cs typeface="TT Rounds Condensed"/>
                <a:sym typeface="TT Rounds Condensed"/>
              </a:rPr>
              <a:t>Quel rôle joue le contact visuel dans une communication efficace lors d’un entretien ?</a:t>
            </a:r>
          </a:p>
          <a:p>
            <a:pPr algn="just">
              <a:lnSpc>
                <a:spcPts val="3190"/>
              </a:lnSpc>
            </a:pPr>
            <a:endParaRPr lang="en-US" sz="3000" spc="28">
              <a:solidFill>
                <a:srgbClr val="382B1B"/>
              </a:solidFill>
              <a:latin typeface="TT Rounds Condensed"/>
              <a:ea typeface="TT Rounds Condensed"/>
              <a:cs typeface="TT Rounds Condensed"/>
              <a:sym typeface="TT Rounds Condensed"/>
            </a:endParaRPr>
          </a:p>
          <a:p>
            <a:pPr algn="just">
              <a:lnSpc>
                <a:spcPts val="3190"/>
              </a:lnSpc>
            </a:pPr>
            <a:r>
              <a:rPr lang="en-US" sz="3000" b="1" spc="28">
                <a:solidFill>
                  <a:srgbClr val="C4DAE7"/>
                </a:solidFill>
                <a:latin typeface="TT Rounds Condensed Bold"/>
                <a:ea typeface="TT Rounds Condensed Bold"/>
                <a:cs typeface="TT Rounds Condensed Bold"/>
                <a:sym typeface="TT Rounds Condensed Bold"/>
              </a:rPr>
              <a:t>02. </a:t>
            </a:r>
            <a:r>
              <a:rPr lang="en-US" sz="3000" spc="28">
                <a:solidFill>
                  <a:srgbClr val="382B1B"/>
                </a:solidFill>
                <a:latin typeface="TT Rounds Condensed"/>
                <a:ea typeface="TT Rounds Condensed"/>
                <a:cs typeface="TT Rounds Condensed"/>
                <a:sym typeface="TT Rounds Condensed"/>
              </a:rPr>
              <a:t>Comment votre posture pendant un entretien peut-elle avoir un impact sur la façon dont vous vous êtes perçu par un intervieweur ?</a:t>
            </a:r>
          </a:p>
          <a:p>
            <a:pPr algn="just">
              <a:lnSpc>
                <a:spcPts val="3190"/>
              </a:lnSpc>
            </a:pPr>
            <a:endParaRPr lang="en-US" sz="3000" spc="28">
              <a:solidFill>
                <a:srgbClr val="382B1B"/>
              </a:solidFill>
              <a:latin typeface="TT Rounds Condensed"/>
              <a:ea typeface="TT Rounds Condensed"/>
              <a:cs typeface="TT Rounds Condensed"/>
              <a:sym typeface="TT Rounds Condensed"/>
            </a:endParaRPr>
          </a:p>
          <a:p>
            <a:pPr algn="just">
              <a:lnSpc>
                <a:spcPts val="3190"/>
              </a:lnSpc>
            </a:pPr>
            <a:r>
              <a:rPr lang="en-US" sz="3000" b="1" spc="28">
                <a:solidFill>
                  <a:srgbClr val="84BFA4"/>
                </a:solidFill>
                <a:latin typeface="TT Rounds Condensed Bold"/>
                <a:ea typeface="TT Rounds Condensed Bold"/>
                <a:cs typeface="TT Rounds Condensed Bold"/>
                <a:sym typeface="TT Rounds Condensed Bold"/>
              </a:rPr>
              <a:t>03. </a:t>
            </a:r>
            <a:r>
              <a:rPr lang="en-US" sz="3000" spc="28">
                <a:solidFill>
                  <a:srgbClr val="382B1B"/>
                </a:solidFill>
                <a:latin typeface="TT Rounds Condensed"/>
                <a:ea typeface="TT Rounds Condensed"/>
                <a:cs typeface="TT Rounds Condensed"/>
                <a:sym typeface="TT Rounds Condensed"/>
              </a:rPr>
              <a:t>Comment votre ton de voix et votre hauteur de voix peuvent-ils affecter la manière dont votre message est reçu ?</a:t>
            </a:r>
          </a:p>
          <a:p>
            <a:pPr algn="just">
              <a:lnSpc>
                <a:spcPts val="3190"/>
              </a:lnSpc>
            </a:pPr>
            <a:endParaRPr lang="en-US" sz="3000" spc="28">
              <a:solidFill>
                <a:srgbClr val="382B1B"/>
              </a:solidFill>
              <a:latin typeface="TT Rounds Condensed"/>
              <a:ea typeface="TT Rounds Condensed"/>
              <a:cs typeface="TT Rounds Condensed"/>
              <a:sym typeface="TT Rounds Condensed"/>
            </a:endParaRPr>
          </a:p>
          <a:p>
            <a:pPr algn="just">
              <a:lnSpc>
                <a:spcPts val="3190"/>
              </a:lnSpc>
            </a:pPr>
            <a:r>
              <a:rPr lang="en-US" sz="3000" b="1" spc="28">
                <a:solidFill>
                  <a:srgbClr val="E6C8C7"/>
                </a:solidFill>
                <a:latin typeface="TT Rounds Condensed Bold"/>
                <a:ea typeface="TT Rounds Condensed Bold"/>
                <a:cs typeface="TT Rounds Condensed Bold"/>
                <a:sym typeface="TT Rounds Condensed Bold"/>
              </a:rPr>
              <a:t>04.  </a:t>
            </a:r>
            <a:r>
              <a:rPr lang="en-US" sz="3000" spc="28">
                <a:solidFill>
                  <a:srgbClr val="382B1B"/>
                </a:solidFill>
                <a:latin typeface="TT Rounds Condensed"/>
                <a:ea typeface="TT Rounds Condensed"/>
                <a:cs typeface="TT Rounds Condensed"/>
                <a:sym typeface="TT Rounds Condensed"/>
              </a:rPr>
              <a:t>Comment votre espace personnel joue-t-il un rôle dans la communication non verbale ?</a:t>
            </a:r>
          </a:p>
          <a:p>
            <a:pPr algn="just">
              <a:lnSpc>
                <a:spcPts val="3190"/>
              </a:lnSpc>
            </a:pPr>
            <a:endParaRPr lang="en-US" sz="3000" spc="28">
              <a:solidFill>
                <a:srgbClr val="382B1B"/>
              </a:solidFill>
              <a:latin typeface="TT Rounds Condensed"/>
              <a:ea typeface="TT Rounds Condensed"/>
              <a:cs typeface="TT Rounds Condensed"/>
              <a:sym typeface="TT Rounds Condensed"/>
            </a:endParaRPr>
          </a:p>
          <a:p>
            <a:pPr algn="just">
              <a:lnSpc>
                <a:spcPts val="3190"/>
              </a:lnSpc>
            </a:pPr>
            <a:r>
              <a:rPr lang="en-US" sz="3000" b="1" spc="28">
                <a:solidFill>
                  <a:srgbClr val="B6D1E1"/>
                </a:solidFill>
                <a:latin typeface="TT Rounds Condensed Bold"/>
                <a:ea typeface="TT Rounds Condensed Bold"/>
                <a:cs typeface="TT Rounds Condensed Bold"/>
                <a:sym typeface="TT Rounds Condensed Bold"/>
              </a:rPr>
              <a:t>05.</a:t>
            </a:r>
            <a:r>
              <a:rPr lang="en-US" sz="3000" b="1" spc="28">
                <a:solidFill>
                  <a:srgbClr val="FFFFFF"/>
                </a:solidFill>
                <a:latin typeface="TT Rounds Condensed Bold"/>
                <a:ea typeface="TT Rounds Condensed Bold"/>
                <a:cs typeface="TT Rounds Condensed Bold"/>
                <a:sym typeface="TT Rounds Condensed Bold"/>
              </a:rPr>
              <a:t> </a:t>
            </a:r>
            <a:r>
              <a:rPr lang="en-US" sz="3000" spc="28">
                <a:solidFill>
                  <a:srgbClr val="382B1B"/>
                </a:solidFill>
                <a:latin typeface="TT Rounds Condensed"/>
                <a:ea typeface="TT Rounds Condensed"/>
                <a:cs typeface="TT Rounds Condensed"/>
                <a:sym typeface="TT Rounds Condensed"/>
              </a:rPr>
              <a:t>Quel rôle joue l’apparence (vêtements, hygiène) dans la communication non verbale ?</a:t>
            </a:r>
          </a:p>
          <a:p>
            <a:pPr algn="just">
              <a:lnSpc>
                <a:spcPts val="3190"/>
              </a:lnSpc>
            </a:pPr>
            <a:endParaRPr lang="en-US" sz="3000" spc="28">
              <a:solidFill>
                <a:srgbClr val="382B1B"/>
              </a:solidFill>
              <a:latin typeface="TT Rounds Condensed"/>
              <a:ea typeface="TT Rounds Condensed"/>
              <a:cs typeface="TT Rounds Condensed"/>
              <a:sym typeface="TT Rounds Condensed"/>
            </a:endParaRPr>
          </a:p>
          <a:p>
            <a:pPr algn="just">
              <a:lnSpc>
                <a:spcPts val="3190"/>
              </a:lnSpc>
            </a:pPr>
            <a:r>
              <a:rPr lang="en-US" sz="3000" b="1" spc="28">
                <a:solidFill>
                  <a:srgbClr val="84BFA4"/>
                </a:solidFill>
                <a:latin typeface="TT Rounds Condensed Bold"/>
                <a:ea typeface="TT Rounds Condensed Bold"/>
                <a:cs typeface="TT Rounds Condensed Bold"/>
                <a:sym typeface="TT Rounds Condensed Bold"/>
              </a:rPr>
              <a:t>06.</a:t>
            </a:r>
            <a:r>
              <a:rPr lang="en-US" sz="3000" b="1" spc="28">
                <a:solidFill>
                  <a:srgbClr val="FFFFFF"/>
                </a:solidFill>
                <a:latin typeface="TT Rounds Condensed Bold"/>
                <a:ea typeface="TT Rounds Condensed Bold"/>
                <a:cs typeface="TT Rounds Condensed Bold"/>
                <a:sym typeface="TT Rounds Condensed Bold"/>
              </a:rPr>
              <a:t> </a:t>
            </a:r>
            <a:r>
              <a:rPr lang="en-US" sz="3000" spc="28">
                <a:solidFill>
                  <a:srgbClr val="382B1B"/>
                </a:solidFill>
                <a:latin typeface="TT Rounds Condensed"/>
                <a:ea typeface="TT Rounds Condensed"/>
                <a:cs typeface="TT Rounds Condensed"/>
                <a:sym typeface="TT Rounds Condensed"/>
              </a:rPr>
              <a:t>Pourquoi l’écoute active est-elle importante ?</a:t>
            </a:r>
          </a:p>
          <a:p>
            <a:pPr algn="just">
              <a:lnSpc>
                <a:spcPts val="3190"/>
              </a:lnSpc>
            </a:pPr>
            <a:endParaRPr lang="en-US" sz="3000" spc="28">
              <a:solidFill>
                <a:srgbClr val="382B1B"/>
              </a:solidFill>
              <a:latin typeface="TT Rounds Condensed"/>
              <a:ea typeface="TT Rounds Condensed"/>
              <a:cs typeface="TT Rounds Condensed"/>
              <a:sym typeface="TT Rounds Condensed"/>
            </a:endParaRPr>
          </a:p>
          <a:p>
            <a:pPr algn="just">
              <a:lnSpc>
                <a:spcPts val="3190"/>
              </a:lnSpc>
            </a:pPr>
            <a:r>
              <a:rPr lang="en-US" sz="3000" b="1" spc="28">
                <a:solidFill>
                  <a:srgbClr val="E6C8C7"/>
                </a:solidFill>
                <a:latin typeface="TT Rounds Condensed Bold"/>
                <a:ea typeface="TT Rounds Condensed Bold"/>
                <a:cs typeface="TT Rounds Condensed Bold"/>
                <a:sym typeface="TT Rounds Condensed Bold"/>
              </a:rPr>
              <a:t>07. </a:t>
            </a:r>
            <a:r>
              <a:rPr lang="en-US" sz="3000" spc="28">
                <a:solidFill>
                  <a:srgbClr val="382B1B"/>
                </a:solidFill>
                <a:latin typeface="TT Rounds Condensed"/>
                <a:ea typeface="TT Rounds Condensed"/>
                <a:cs typeface="TT Rounds Condensed"/>
                <a:sym typeface="TT Rounds Condensed"/>
              </a:rPr>
              <a:t>Pourquoi est-il important d’éviter les mots de remplissage comme « euh » ou « comme » lors d’un entretien ?</a:t>
            </a:r>
          </a:p>
          <a:p>
            <a:pPr algn="just">
              <a:lnSpc>
                <a:spcPts val="3190"/>
              </a:lnSpc>
            </a:pPr>
            <a:endParaRPr lang="en-US" sz="3000" spc="28">
              <a:solidFill>
                <a:srgbClr val="382B1B"/>
              </a:solidFill>
              <a:latin typeface="TT Rounds Condensed"/>
              <a:ea typeface="TT Rounds Condensed"/>
              <a:cs typeface="TT Rounds Condensed"/>
              <a:sym typeface="TT Rounds Condensed"/>
            </a:endParaRPr>
          </a:p>
          <a:p>
            <a:pPr algn="just">
              <a:lnSpc>
                <a:spcPts val="3190"/>
              </a:lnSpc>
            </a:pPr>
            <a:r>
              <a:rPr lang="en-US" sz="3000" b="1" spc="28">
                <a:solidFill>
                  <a:srgbClr val="B6D1E1"/>
                </a:solidFill>
                <a:latin typeface="TT Rounds Condensed Bold"/>
                <a:ea typeface="TT Rounds Condensed Bold"/>
                <a:cs typeface="TT Rounds Condensed Bold"/>
                <a:sym typeface="TT Rounds Condensed Bold"/>
              </a:rPr>
              <a:t>08.</a:t>
            </a:r>
            <a:r>
              <a:rPr lang="en-US" sz="3000" b="1" spc="28">
                <a:solidFill>
                  <a:srgbClr val="FFFFFF"/>
                </a:solidFill>
                <a:latin typeface="TT Rounds Condensed Bold"/>
                <a:ea typeface="TT Rounds Condensed Bold"/>
                <a:cs typeface="TT Rounds Condensed Bold"/>
                <a:sym typeface="TT Rounds Condensed Bold"/>
              </a:rPr>
              <a:t> </a:t>
            </a:r>
            <a:r>
              <a:rPr lang="en-US" sz="3000" spc="28">
                <a:solidFill>
                  <a:srgbClr val="382B1B"/>
                </a:solidFill>
                <a:latin typeface="TT Rounds Condensed"/>
                <a:ea typeface="TT Rounds Condensed"/>
                <a:cs typeface="TT Rounds Condensed"/>
                <a:sym typeface="TT Rounds Condensed"/>
              </a:rPr>
              <a:t>Comment le fait de poser des questions réfléchies et préparées a-t-il un impact sur la communication verbale lors d'un entretien ?</a:t>
            </a:r>
          </a:p>
        </p:txBody>
      </p:sp>
      <p:sp>
        <p:nvSpPr>
          <p:cNvPr id="8" name="TextBox 8"/>
          <p:cNvSpPr txBox="1"/>
          <p:nvPr/>
        </p:nvSpPr>
        <p:spPr>
          <a:xfrm>
            <a:off x="1975506" y="-49746"/>
            <a:ext cx="14975962" cy="2055195"/>
          </a:xfrm>
          <a:prstGeom prst="rect">
            <a:avLst/>
          </a:prstGeom>
        </p:spPr>
        <p:txBody>
          <a:bodyPr lIns="0" tIns="0" rIns="0" bIns="0" rtlCol="0" anchor="t">
            <a:spAutoFit/>
          </a:bodyPr>
          <a:lstStyle/>
          <a:p>
            <a:pPr algn="l">
              <a:lnSpc>
                <a:spcPts val="8432"/>
              </a:lnSpc>
            </a:pPr>
            <a:r>
              <a:rPr lang="en-US" sz="4700" b="1" spc="43">
                <a:solidFill>
                  <a:srgbClr val="B6D1E1"/>
                </a:solidFill>
                <a:latin typeface="TT Rounds Condensed Bold"/>
                <a:ea typeface="TT Rounds Condensed Bold"/>
                <a:cs typeface="TT Rounds Condensed Bold"/>
                <a:sym typeface="TT Rounds Condensed Bold"/>
              </a:rPr>
              <a:t>Exercice 1 : Test de connaissances – Techniques d’entretien</a:t>
            </a:r>
          </a:p>
          <a:p>
            <a:pPr algn="l">
              <a:lnSpc>
                <a:spcPts val="8432"/>
              </a:lnSpc>
            </a:pPr>
            <a:endParaRPr lang="en-US" sz="4700" b="1" spc="43">
              <a:solidFill>
                <a:srgbClr val="B6D1E1"/>
              </a:solidFill>
              <a:latin typeface="TT Rounds Condensed Bold"/>
              <a:ea typeface="TT Rounds Condensed Bold"/>
              <a:cs typeface="TT Rounds Condensed Bold"/>
              <a:sym typeface="TT Rounds Condensed Bo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2403345">
            <a:off x="9762147" y="2442954"/>
            <a:ext cx="9288581" cy="9577245"/>
            <a:chOff x="0" y="0"/>
            <a:chExt cx="12384774" cy="12769660"/>
          </a:xfrm>
        </p:grpSpPr>
        <p:sp>
          <p:nvSpPr>
            <p:cNvPr id="4" name="Freeform 4"/>
            <p:cNvSpPr/>
            <p:nvPr/>
          </p:nvSpPr>
          <p:spPr>
            <a:xfrm>
              <a:off x="-551307" y="-209042"/>
              <a:ext cx="13772768" cy="13494005"/>
            </a:xfrm>
            <a:custGeom>
              <a:avLst/>
              <a:gdLst/>
              <a:ahLst/>
              <a:cxnLst/>
              <a:rect l="l" t="t" r="r" b="b"/>
              <a:pathLst>
                <a:path w="13772768" h="13494005">
                  <a:moveTo>
                    <a:pt x="8050530" y="508254"/>
                  </a:moveTo>
                  <a:cubicBezTo>
                    <a:pt x="6402705" y="16383"/>
                    <a:pt x="4681093" y="0"/>
                    <a:pt x="3369437" y="1475613"/>
                  </a:cubicBezTo>
                  <a:cubicBezTo>
                    <a:pt x="2098675" y="2902077"/>
                    <a:pt x="877189" y="5205730"/>
                    <a:pt x="614807" y="7107682"/>
                  </a:cubicBezTo>
                  <a:cubicBezTo>
                    <a:pt x="0" y="11542903"/>
                    <a:pt x="3951478" y="13494005"/>
                    <a:pt x="7943977" y="12862814"/>
                  </a:cubicBezTo>
                  <a:cubicBezTo>
                    <a:pt x="11838051" y="12248007"/>
                    <a:pt x="13772768" y="7140575"/>
                    <a:pt x="12592304" y="3500628"/>
                  </a:cubicBezTo>
                  <a:cubicBezTo>
                    <a:pt x="12239752" y="2402078"/>
                    <a:pt x="11214989" y="1885569"/>
                    <a:pt x="10247630" y="1410081"/>
                  </a:cubicBezTo>
                  <a:cubicBezTo>
                    <a:pt x="9550781" y="1065784"/>
                    <a:pt x="8812911" y="737870"/>
                    <a:pt x="8050530" y="508254"/>
                  </a:cubicBezTo>
                  <a:close/>
                </a:path>
              </a:pathLst>
            </a:custGeom>
            <a:solidFill>
              <a:srgbClr val="B6D1E1"/>
            </a:solidFill>
          </p:spPr>
        </p:sp>
      </p:grpSp>
      <p:grpSp>
        <p:nvGrpSpPr>
          <p:cNvPr id="5" name="Group 5"/>
          <p:cNvGrpSpPr/>
          <p:nvPr/>
        </p:nvGrpSpPr>
        <p:grpSpPr>
          <a:xfrm>
            <a:off x="18288000" y="-69468"/>
            <a:ext cx="4255293" cy="17013080"/>
            <a:chOff x="0" y="0"/>
            <a:chExt cx="5673724" cy="22684106"/>
          </a:xfrm>
        </p:grpSpPr>
        <p:sp>
          <p:nvSpPr>
            <p:cNvPr id="6" name="Freeform 6"/>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sp>
        <p:nvSpPr>
          <p:cNvPr id="7" name="Freeform 7"/>
          <p:cNvSpPr/>
          <p:nvPr/>
        </p:nvSpPr>
        <p:spPr>
          <a:xfrm>
            <a:off x="867018" y="69019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grpSp>
        <p:nvGrpSpPr>
          <p:cNvPr id="8" name="Group 8"/>
          <p:cNvGrpSpPr/>
          <p:nvPr/>
        </p:nvGrpSpPr>
        <p:grpSpPr>
          <a:xfrm>
            <a:off x="-1818780" y="10310727"/>
            <a:ext cx="21361288" cy="2805024"/>
            <a:chOff x="0" y="0"/>
            <a:chExt cx="28481718" cy="3740032"/>
          </a:xfrm>
        </p:grpSpPr>
        <p:sp>
          <p:nvSpPr>
            <p:cNvPr id="9" name="Freeform 9"/>
            <p:cNvSpPr/>
            <p:nvPr/>
          </p:nvSpPr>
          <p:spPr>
            <a:xfrm>
              <a:off x="0" y="0"/>
              <a:ext cx="28481654" cy="3740023"/>
            </a:xfrm>
            <a:custGeom>
              <a:avLst/>
              <a:gdLst/>
              <a:ahLst/>
              <a:cxnLst/>
              <a:rect l="l" t="t" r="r" b="b"/>
              <a:pathLst>
                <a:path w="28481654" h="3740023">
                  <a:moveTo>
                    <a:pt x="0" y="0"/>
                  </a:moveTo>
                  <a:lnTo>
                    <a:pt x="28481654" y="0"/>
                  </a:lnTo>
                  <a:lnTo>
                    <a:pt x="28481654" y="3740023"/>
                  </a:lnTo>
                  <a:lnTo>
                    <a:pt x="0" y="3740023"/>
                  </a:lnTo>
                  <a:close/>
                </a:path>
              </a:pathLst>
            </a:custGeom>
            <a:solidFill>
              <a:srgbClr val="ECECEC"/>
            </a:solidFill>
          </p:spPr>
        </p:sp>
      </p:grpSp>
      <p:sp>
        <p:nvSpPr>
          <p:cNvPr id="10" name="Freeform 10" descr="Blue text on a black background  Description automatically generated"/>
          <p:cNvSpPr/>
          <p:nvPr/>
        </p:nvSpPr>
        <p:spPr>
          <a:xfrm>
            <a:off x="956408" y="8621376"/>
            <a:ext cx="3938402" cy="824188"/>
          </a:xfrm>
          <a:custGeom>
            <a:avLst/>
            <a:gdLst/>
            <a:ahLst/>
            <a:cxnLst/>
            <a:rect l="l" t="t" r="r" b="b"/>
            <a:pathLst>
              <a:path w="3938402" h="824188">
                <a:moveTo>
                  <a:pt x="0" y="0"/>
                </a:moveTo>
                <a:lnTo>
                  <a:pt x="3938401" y="0"/>
                </a:lnTo>
                <a:lnTo>
                  <a:pt x="3938401" y="824188"/>
                </a:lnTo>
                <a:lnTo>
                  <a:pt x="0" y="824188"/>
                </a:lnTo>
                <a:lnTo>
                  <a:pt x="0" y="0"/>
                </a:lnTo>
                <a:close/>
              </a:path>
            </a:pathLst>
          </a:custGeom>
          <a:blipFill>
            <a:blip r:embed="rId3"/>
            <a:stretch>
              <a:fillRect/>
            </a:stretch>
          </a:blipFill>
        </p:spPr>
      </p:sp>
      <p:sp>
        <p:nvSpPr>
          <p:cNvPr id="11" name="TextBox 11"/>
          <p:cNvSpPr txBox="1"/>
          <p:nvPr/>
        </p:nvSpPr>
        <p:spPr>
          <a:xfrm>
            <a:off x="8394055" y="4634445"/>
            <a:ext cx="9787202" cy="726948"/>
          </a:xfrm>
          <a:prstGeom prst="rect">
            <a:avLst/>
          </a:prstGeom>
          <a:solidFill>
            <a:srgbClr val="84BFA4"/>
          </a:solidFill>
        </p:spPr>
        <p:txBody>
          <a:bodyPr lIns="0" tIns="0" rIns="0" bIns="0" rtlCol="0" anchor="t">
            <a:spAutoFit/>
          </a:bodyPr>
          <a:lstStyle/>
          <a:p>
            <a:pPr algn="l">
              <a:lnSpc>
                <a:spcPts val="5616"/>
              </a:lnSpc>
            </a:pPr>
            <a:r>
              <a:rPr lang="en-US" sz="5200" spc="48">
                <a:solidFill>
                  <a:srgbClr val="FFFFFF"/>
                </a:solidFill>
                <a:latin typeface="TT Rounds Condensed"/>
                <a:ea typeface="TT Rounds Condensed"/>
                <a:cs typeface="TT Rounds Condensed"/>
                <a:sym typeface="TT Rounds Condensed"/>
              </a:rPr>
              <a:t>Bravo, vous avez terminé </a:t>
            </a:r>
            <a:r>
              <a:rPr lang="en-US" sz="5200" spc="48">
                <a:solidFill>
                  <a:srgbClr val="84BFA4"/>
                </a:solidFill>
                <a:latin typeface="TT Rounds Condensed"/>
                <a:ea typeface="TT Rounds Condensed"/>
                <a:cs typeface="TT Rounds Condensed"/>
                <a:sym typeface="TT Rounds Condensed"/>
              </a:rPr>
              <a:t>.</a:t>
            </a:r>
          </a:p>
        </p:txBody>
      </p:sp>
      <p:sp>
        <p:nvSpPr>
          <p:cNvPr id="12" name="TextBox 12"/>
          <p:cNvSpPr txBox="1"/>
          <p:nvPr/>
        </p:nvSpPr>
        <p:spPr>
          <a:xfrm>
            <a:off x="10484464" y="6042570"/>
            <a:ext cx="7108256" cy="592639"/>
          </a:xfrm>
          <a:prstGeom prst="rect">
            <a:avLst/>
          </a:prstGeom>
        </p:spPr>
        <p:txBody>
          <a:bodyPr lIns="0" tIns="0" rIns="0" bIns="0" rtlCol="0" anchor="t">
            <a:spAutoFit/>
          </a:bodyPr>
          <a:lstStyle/>
          <a:p>
            <a:pPr algn="l">
              <a:lnSpc>
                <a:spcPts val="6900"/>
              </a:lnSpc>
            </a:pPr>
            <a:r>
              <a:rPr lang="en-US" sz="9000" b="1" spc="84">
                <a:solidFill>
                  <a:srgbClr val="FFFFFF"/>
                </a:solidFill>
                <a:latin typeface="TT Rounds Condensed Bold"/>
                <a:ea typeface="TT Rounds Condensed Bold"/>
                <a:cs typeface="TT Rounds Condensed Bold"/>
                <a:sym typeface="TT Rounds Condensed Bold"/>
              </a:rPr>
              <a:t>3.3 TECHNIQUES D'ENTRETIEN</a:t>
            </a:r>
          </a:p>
        </p:txBody>
      </p:sp>
      <p:sp>
        <p:nvSpPr>
          <p:cNvPr id="13" name="TextBox 13"/>
          <p:cNvSpPr txBox="1"/>
          <p:nvPr/>
        </p:nvSpPr>
        <p:spPr>
          <a:xfrm>
            <a:off x="13407330" y="8653707"/>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577516"/>
            <a:ext cx="18288000" cy="1479884"/>
            <a:chOff x="0" y="0"/>
            <a:chExt cx="24384000" cy="1973178"/>
          </a:xfrm>
        </p:grpSpPr>
        <p:sp>
          <p:nvSpPr>
            <p:cNvPr id="8" name="Freeform 8"/>
            <p:cNvSpPr/>
            <p:nvPr/>
          </p:nvSpPr>
          <p:spPr>
            <a:xfrm>
              <a:off x="0" y="0"/>
              <a:ext cx="24384000" cy="1973199"/>
            </a:xfrm>
            <a:custGeom>
              <a:avLst/>
              <a:gdLst/>
              <a:ahLst/>
              <a:cxnLst/>
              <a:rect l="l" t="t" r="r" b="b"/>
              <a:pathLst>
                <a:path w="24384000" h="1973199">
                  <a:moveTo>
                    <a:pt x="0" y="0"/>
                  </a:moveTo>
                  <a:lnTo>
                    <a:pt x="24384000" y="0"/>
                  </a:lnTo>
                  <a:lnTo>
                    <a:pt x="24384000" y="1973199"/>
                  </a:lnTo>
                  <a:lnTo>
                    <a:pt x="0" y="1973199"/>
                  </a:lnTo>
                  <a:close/>
                </a:path>
              </a:pathLst>
            </a:custGeom>
            <a:solidFill>
              <a:srgbClr val="B6D1E1"/>
            </a:solidFill>
          </p:spPr>
        </p:sp>
      </p:grpSp>
      <p:sp>
        <p:nvSpPr>
          <p:cNvPr id="9" name="TextBox 9"/>
          <p:cNvSpPr txBox="1"/>
          <p:nvPr/>
        </p:nvSpPr>
        <p:spPr>
          <a:xfrm>
            <a:off x="980007" y="1086177"/>
            <a:ext cx="10898777" cy="2382342"/>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Préparation</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8" y="2758968"/>
            <a:ext cx="16149563" cy="6281166"/>
          </a:xfrm>
          <a:prstGeom prst="rect">
            <a:avLst/>
          </a:prstGeom>
        </p:spPr>
        <p:txBody>
          <a:bodyPr lIns="0" tIns="0" rIns="0" bIns="0" rtlCol="0" anchor="t">
            <a:spAutoFit/>
          </a:bodyPr>
          <a:lstStyle/>
          <a:p>
            <a:pPr algn="l">
              <a:lnSpc>
                <a:spcPts val="3564"/>
              </a:lnSpc>
            </a:pPr>
            <a:r>
              <a:rPr lang="en-US" sz="3300" b="1" spc="30">
                <a:solidFill>
                  <a:srgbClr val="086D6E"/>
                </a:solidFill>
                <a:latin typeface="TT Rounds Condensed Bold"/>
                <a:ea typeface="TT Rounds Condensed Bold"/>
                <a:cs typeface="TT Rounds Condensed Bold"/>
                <a:sym typeface="TT Rounds Condensed Bold"/>
              </a:rPr>
              <a:t>Une compréhension plus approfondie du rôle</a:t>
            </a:r>
          </a:p>
          <a:p>
            <a:pPr algn="l">
              <a:lnSpc>
                <a:spcPts val="3564"/>
              </a:lnSpc>
            </a:pPr>
            <a:r>
              <a:rPr lang="en-US" sz="3300" spc="30">
                <a:solidFill>
                  <a:srgbClr val="382B1B"/>
                </a:solidFill>
                <a:latin typeface="TT Rounds Condensed"/>
                <a:ea typeface="TT Rounds Condensed"/>
                <a:cs typeface="TT Rounds Condensed"/>
                <a:sym typeface="TT Rounds Condensed"/>
              </a:rPr>
              <a:t>Lisez attentivement la description du poste pour comprendre les compétences et expériences requises. Réfléchissez à la façon dont votre parcours et vos compétences correspondent à ces exigences et préparez-vous à exprimer cette adéquation lors de votre entretien.</a:t>
            </a:r>
          </a:p>
          <a:p>
            <a:pPr algn="l">
              <a:lnSpc>
                <a:spcPts val="3564"/>
              </a:lnSpc>
            </a:pPr>
            <a:r>
              <a:rPr lang="en-US" sz="3300" b="1" spc="30">
                <a:solidFill>
                  <a:srgbClr val="086D6E"/>
                </a:solidFill>
                <a:latin typeface="TT Rounds Condensed Bold"/>
                <a:ea typeface="TT Rounds Condensed Bold"/>
                <a:cs typeface="TT Rounds Condensed Bold"/>
                <a:sym typeface="TT Rounds Condensed Bold"/>
              </a:rPr>
              <a:t>Préparation </a:t>
            </a:r>
            <a:r>
              <a:rPr lang="en-US" sz="3300" spc="30">
                <a:solidFill>
                  <a:srgbClr val="086D6E"/>
                </a:solidFill>
                <a:latin typeface="TT Rounds Condensed"/>
                <a:ea typeface="TT Rounds Condensed"/>
                <a:cs typeface="TT Rounds Condensed"/>
                <a:sym typeface="TT Rounds Condensed"/>
              </a:rPr>
              <a:t>: </a:t>
            </a:r>
            <a:r>
              <a:rPr lang="en-US" sz="3300" spc="30">
                <a:solidFill>
                  <a:srgbClr val="382B1B"/>
                </a:solidFill>
                <a:latin typeface="TT Rounds Condensed"/>
                <a:ea typeface="TT Rounds Condensed"/>
                <a:cs typeface="TT Rounds Condensed"/>
                <a:sym typeface="TT Rounds Condensed"/>
              </a:rPr>
              <a:t>Énumérez des exemples de votre travail précédent qui démontrent vos qualifications pour cet emploi.</a:t>
            </a:r>
          </a:p>
          <a:p>
            <a:pPr algn="l">
              <a:lnSpc>
                <a:spcPts val="3564"/>
              </a:lnSpc>
            </a:pPr>
            <a:r>
              <a:rPr lang="en-US" sz="3300" b="1" spc="30">
                <a:solidFill>
                  <a:srgbClr val="086D6E"/>
                </a:solidFill>
                <a:latin typeface="TT Rounds Condensed Bold"/>
                <a:ea typeface="TT Rounds Condensed Bold"/>
                <a:cs typeface="TT Rounds Condensed Bold"/>
                <a:sym typeface="TT Rounds Condensed Bold"/>
              </a:rPr>
              <a:t>Pratiquez les questions d'entretien courantes</a:t>
            </a:r>
          </a:p>
          <a:p>
            <a:pPr algn="l">
              <a:lnSpc>
                <a:spcPts val="3564"/>
              </a:lnSpc>
            </a:pPr>
            <a:r>
              <a:rPr lang="en-US" sz="3300" spc="30">
                <a:solidFill>
                  <a:srgbClr val="382B1B"/>
                </a:solidFill>
                <a:latin typeface="TT Rounds Condensed"/>
                <a:ea typeface="TT Rounds Condensed"/>
                <a:cs typeface="TT Rounds Condensed"/>
                <a:sym typeface="TT Rounds Condensed"/>
              </a:rPr>
              <a:t>Préparez des réponses aux questions d’entretien courantes telles que « Parlez-moi de vous », « Quelles sont vos forces et vos faiblesses ? » ou « Pourquoi voulez-vous travailler ici ? »</a:t>
            </a:r>
          </a:p>
          <a:p>
            <a:pPr algn="l">
              <a:lnSpc>
                <a:spcPts val="3564"/>
              </a:lnSpc>
            </a:pPr>
            <a:r>
              <a:rPr lang="en-US" sz="3300" b="1" spc="30">
                <a:solidFill>
                  <a:srgbClr val="086D6E"/>
                </a:solidFill>
                <a:latin typeface="TT Rounds Condensed Bold"/>
                <a:ea typeface="TT Rounds Condensed Bold"/>
                <a:cs typeface="TT Rounds Condensed Bold"/>
                <a:sym typeface="TT Rounds Condensed Bold"/>
              </a:rPr>
              <a:t>Préparation </a:t>
            </a:r>
            <a:r>
              <a:rPr lang="en-US" sz="3300" spc="30">
                <a:solidFill>
                  <a:srgbClr val="086D6E"/>
                </a:solidFill>
                <a:latin typeface="TT Rounds Condensed"/>
                <a:ea typeface="TT Rounds Condensed"/>
                <a:cs typeface="TT Rounds Condensed"/>
                <a:sym typeface="TT Rounds Condensed"/>
              </a:rPr>
              <a:t>: </a:t>
            </a:r>
            <a:r>
              <a:rPr lang="en-US" sz="3300" spc="30">
                <a:solidFill>
                  <a:srgbClr val="382B1B"/>
                </a:solidFill>
                <a:latin typeface="TT Rounds Condensed"/>
                <a:ea typeface="TT Rounds Condensed"/>
                <a:cs typeface="TT Rounds Condensed"/>
                <a:sym typeface="TT Rounds Condensed"/>
              </a:rPr>
              <a:t>Utilisez la méthode STAR (Situation, Tâche, Action, Résultat) pour structurer vos réponses de manière claire et efficace.</a:t>
            </a:r>
          </a:p>
          <a:p>
            <a:pPr algn="l">
              <a:lnSpc>
                <a:spcPts val="3564"/>
              </a:lnSpc>
            </a:pPr>
            <a:endParaRPr lang="en-US" sz="3300" spc="30">
              <a:solidFill>
                <a:srgbClr val="382B1B"/>
              </a:solidFill>
              <a:latin typeface="TT Rounds Condensed"/>
              <a:ea typeface="TT Rounds Condensed"/>
              <a:cs typeface="TT Rounds Condensed"/>
              <a:sym typeface="TT Rounds Condensed"/>
            </a:endParaRPr>
          </a:p>
          <a:p>
            <a:pPr algn="just">
              <a:lnSpc>
                <a:spcPts val="3540"/>
              </a:lnSpc>
            </a:pPr>
            <a:endParaRPr lang="en-US" sz="3300" spc="30">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577516"/>
            <a:ext cx="18288000" cy="1479884"/>
            <a:chOff x="0" y="0"/>
            <a:chExt cx="24384000" cy="1973178"/>
          </a:xfrm>
        </p:grpSpPr>
        <p:sp>
          <p:nvSpPr>
            <p:cNvPr id="8" name="Freeform 8"/>
            <p:cNvSpPr/>
            <p:nvPr/>
          </p:nvSpPr>
          <p:spPr>
            <a:xfrm>
              <a:off x="0" y="0"/>
              <a:ext cx="24384000" cy="1973199"/>
            </a:xfrm>
            <a:custGeom>
              <a:avLst/>
              <a:gdLst/>
              <a:ahLst/>
              <a:cxnLst/>
              <a:rect l="l" t="t" r="r" b="b"/>
              <a:pathLst>
                <a:path w="24384000" h="1973199">
                  <a:moveTo>
                    <a:pt x="0" y="0"/>
                  </a:moveTo>
                  <a:lnTo>
                    <a:pt x="24384000" y="0"/>
                  </a:lnTo>
                  <a:lnTo>
                    <a:pt x="24384000" y="1973199"/>
                  </a:lnTo>
                  <a:lnTo>
                    <a:pt x="0" y="1973199"/>
                  </a:lnTo>
                  <a:close/>
                </a:path>
              </a:pathLst>
            </a:custGeom>
            <a:solidFill>
              <a:srgbClr val="B6D1E1"/>
            </a:solidFill>
          </p:spPr>
        </p:sp>
        <p:sp>
          <p:nvSpPr>
            <p:cNvPr id="9" name="TextBox 9"/>
            <p:cNvSpPr txBox="1"/>
            <p:nvPr/>
          </p:nvSpPr>
          <p:spPr>
            <a:xfrm>
              <a:off x="0" y="0"/>
              <a:ext cx="24384000" cy="1973178"/>
            </a:xfrm>
            <a:prstGeom prst="rect">
              <a:avLst/>
            </a:prstGeom>
          </p:spPr>
          <p:txBody>
            <a:bodyPr lIns="50800" tIns="50800" rIns="50800" bIns="50800" rtlCol="0" anchor="ctr"/>
            <a:lstStyle/>
            <a:p>
              <a:pPr algn="l">
                <a:lnSpc>
                  <a:spcPts val="5759"/>
                </a:lnSpc>
              </a:pPr>
              <a:r>
                <a:rPr lang="en-US" sz="4800" spc="44">
                  <a:solidFill>
                    <a:srgbClr val="FFFFFF"/>
                  </a:solidFill>
                  <a:latin typeface="TT Rounds Condensed"/>
                  <a:ea typeface="TT Rounds Condensed"/>
                  <a:cs typeface="TT Rounds Condensed"/>
                  <a:sym typeface="TT Rounds Condensed"/>
                </a:rPr>
                <a:t>        </a:t>
              </a:r>
              <a:r>
                <a:rPr lang="en-US" sz="4800" b="1" spc="44">
                  <a:solidFill>
                    <a:srgbClr val="FFFFFF"/>
                  </a:solidFill>
                  <a:latin typeface="TT Rounds Condensed Bold"/>
                  <a:ea typeface="TT Rounds Condensed Bold"/>
                  <a:cs typeface="TT Rounds Condensed Bold"/>
                  <a:sym typeface="TT Rounds Condensed Bold"/>
                </a:rPr>
                <a:t>Méthode STAR (Situation, Tâche, Action, Résultat)</a:t>
              </a:r>
            </a:p>
          </p:txBody>
        </p:sp>
      </p:grpSp>
      <p:sp>
        <p:nvSpPr>
          <p:cNvPr id="10" name="TextBox 10"/>
          <p:cNvSpPr txBox="1"/>
          <p:nvPr/>
        </p:nvSpPr>
        <p:spPr>
          <a:xfrm>
            <a:off x="706080" y="2314006"/>
            <a:ext cx="16149563" cy="7889321"/>
          </a:xfrm>
          <a:prstGeom prst="rect">
            <a:avLst/>
          </a:prstGeom>
        </p:spPr>
        <p:txBody>
          <a:bodyPr lIns="0" tIns="0" rIns="0" bIns="0" rtlCol="0" anchor="t">
            <a:spAutoFit/>
          </a:bodyPr>
          <a:lstStyle/>
          <a:p>
            <a:pPr algn="l">
              <a:lnSpc>
                <a:spcPts val="3456"/>
              </a:lnSpc>
            </a:pPr>
            <a:r>
              <a:rPr lang="en-US" sz="3200" b="1" spc="29">
                <a:solidFill>
                  <a:srgbClr val="086D6E"/>
                </a:solidFill>
                <a:latin typeface="TT Rounds Condensed Bold"/>
                <a:ea typeface="TT Rounds Condensed Bold"/>
                <a:cs typeface="TT Rounds Condensed Bold"/>
                <a:sym typeface="TT Rounds Condensed Bold"/>
              </a:rPr>
              <a:t>1. Situation</a:t>
            </a:r>
          </a:p>
          <a:p>
            <a:pPr algn="l">
              <a:lnSpc>
                <a:spcPts val="3456"/>
              </a:lnSpc>
            </a:pPr>
            <a:r>
              <a:rPr lang="en-US" sz="3200" spc="29">
                <a:solidFill>
                  <a:srgbClr val="382B1B"/>
                </a:solidFill>
                <a:latin typeface="TT Rounds Condensed"/>
                <a:ea typeface="TT Rounds Condensed"/>
                <a:cs typeface="TT Rounds Condensed"/>
                <a:sym typeface="TT Rounds Condensed"/>
              </a:rPr>
              <a:t>Commencez votre réponse en définissant le contexte de votre histoire. Décrivez la situation, le moment et le lieu où elle s'est produite. Assurez-vous que votre réponse est pertinente par rapport à la question posée et au poste pour lequel vous postulez. Cette partie prépare le terrain pour votre histoire et doit être brève mais suffisamment détaillée pour que l'intervieweur puisse comprendre le contexte.</a:t>
            </a:r>
          </a:p>
          <a:p>
            <a:pPr algn="l">
              <a:lnSpc>
                <a:spcPts val="3456"/>
              </a:lnSpc>
            </a:pPr>
            <a:r>
              <a:rPr lang="en-US" sz="3200" b="1" spc="29">
                <a:solidFill>
                  <a:srgbClr val="382B1B"/>
                </a:solidFill>
                <a:latin typeface="TT Rounds Condensed Bold"/>
                <a:ea typeface="TT Rounds Condensed Bold"/>
                <a:cs typeface="TT Rounds Condensed Bold"/>
                <a:sym typeface="TT Rounds Condensed Bold"/>
              </a:rPr>
              <a:t>Exemple </a:t>
            </a:r>
            <a:r>
              <a:rPr lang="en-US" sz="3200" spc="29">
                <a:solidFill>
                  <a:srgbClr val="382B1B"/>
                </a:solidFill>
                <a:latin typeface="TT Rounds Condensed"/>
                <a:ea typeface="TT Rounds Condensed"/>
                <a:cs typeface="TT Rounds Condensed"/>
                <a:sym typeface="TT Rounds Condensed"/>
              </a:rPr>
              <a:t>: « Dans mon dernier poste en tant que directeur de restaurant, nous avons été confrontés à un défi de taille lorsque notre principal fournisseur n'a pas réussi à livrer des ingrédients clés juste avant un week-end férié important. »</a:t>
            </a:r>
          </a:p>
          <a:p>
            <a:pPr algn="l">
              <a:lnSpc>
                <a:spcPts val="3456"/>
              </a:lnSpc>
            </a:pPr>
            <a:endParaRPr lang="en-US" sz="3200" spc="29">
              <a:solidFill>
                <a:srgbClr val="382B1B"/>
              </a:solidFill>
              <a:latin typeface="TT Rounds Condensed"/>
              <a:ea typeface="TT Rounds Condensed"/>
              <a:cs typeface="TT Rounds Condensed"/>
              <a:sym typeface="TT Rounds Condensed"/>
            </a:endParaRPr>
          </a:p>
          <a:p>
            <a:pPr algn="l">
              <a:lnSpc>
                <a:spcPts val="3456"/>
              </a:lnSpc>
            </a:pPr>
            <a:r>
              <a:rPr lang="en-US" sz="3200" b="1" spc="29">
                <a:solidFill>
                  <a:srgbClr val="086D6E"/>
                </a:solidFill>
                <a:latin typeface="TT Rounds Condensed Bold"/>
                <a:ea typeface="TT Rounds Condensed Bold"/>
                <a:cs typeface="TT Rounds Condensed Bold"/>
                <a:sym typeface="TT Rounds Condensed Bold"/>
              </a:rPr>
              <a:t>2. Tâche</a:t>
            </a:r>
          </a:p>
          <a:p>
            <a:pPr algn="l">
              <a:lnSpc>
                <a:spcPts val="3456"/>
              </a:lnSpc>
            </a:pPr>
            <a:r>
              <a:rPr lang="en-US" sz="3200" spc="29">
                <a:solidFill>
                  <a:srgbClr val="382B1B"/>
                </a:solidFill>
                <a:latin typeface="TT Rounds Condensed"/>
                <a:ea typeface="TT Rounds Condensed"/>
                <a:cs typeface="TT Rounds Condensed"/>
                <a:sym typeface="TT Rounds Condensed"/>
              </a:rPr>
              <a:t>Ensuite, expliquez la tâche dont vous étiez responsable dans cette situation. Quel était votre rôle ? Quelle était votre tâche ? Cette partie de votre réponse doit clarifier vos responsabilités spécifiques et ce qui était attendu de vous.</a:t>
            </a:r>
          </a:p>
          <a:p>
            <a:pPr algn="l">
              <a:lnSpc>
                <a:spcPts val="3456"/>
              </a:lnSpc>
            </a:pPr>
            <a:r>
              <a:rPr lang="en-US" sz="3200" b="1" spc="29">
                <a:solidFill>
                  <a:srgbClr val="382B1B"/>
                </a:solidFill>
                <a:latin typeface="TT Rounds Condensed Bold"/>
                <a:ea typeface="TT Rounds Condensed Bold"/>
                <a:cs typeface="TT Rounds Condensed Bold"/>
                <a:sym typeface="TT Rounds Condensed Bold"/>
              </a:rPr>
              <a:t>Exemple : </a:t>
            </a:r>
            <a:r>
              <a:rPr lang="en-US" sz="3200" spc="29">
                <a:solidFill>
                  <a:srgbClr val="382B1B"/>
                </a:solidFill>
                <a:latin typeface="TT Rounds Condensed"/>
                <a:ea typeface="TT Rounds Condensed"/>
                <a:cs typeface="TT Rounds Condensed"/>
                <a:sym typeface="TT Rounds Condensed"/>
              </a:rPr>
              <a:t>« J'étais chargé de veiller à ce que la cuisine soit entièrement approvisionnée à tout moment pour faire face à la période de pointe des fêtes, ce qui était essentiel pour maintenir notre service et notre réputation. »</a:t>
            </a:r>
          </a:p>
          <a:p>
            <a:pPr algn="just">
              <a:lnSpc>
                <a:spcPts val="3432"/>
              </a:lnSpc>
            </a:pPr>
            <a:endParaRPr lang="en-US" sz="3200" spc="29">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577516"/>
            <a:ext cx="18288000" cy="1479884"/>
            <a:chOff x="0" y="0"/>
            <a:chExt cx="24384000" cy="1973178"/>
          </a:xfrm>
        </p:grpSpPr>
        <p:sp>
          <p:nvSpPr>
            <p:cNvPr id="8" name="Freeform 8"/>
            <p:cNvSpPr/>
            <p:nvPr/>
          </p:nvSpPr>
          <p:spPr>
            <a:xfrm>
              <a:off x="0" y="0"/>
              <a:ext cx="24384000" cy="1973199"/>
            </a:xfrm>
            <a:custGeom>
              <a:avLst/>
              <a:gdLst/>
              <a:ahLst/>
              <a:cxnLst/>
              <a:rect l="l" t="t" r="r" b="b"/>
              <a:pathLst>
                <a:path w="24384000" h="1973199">
                  <a:moveTo>
                    <a:pt x="0" y="0"/>
                  </a:moveTo>
                  <a:lnTo>
                    <a:pt x="24384000" y="0"/>
                  </a:lnTo>
                  <a:lnTo>
                    <a:pt x="24384000" y="1973199"/>
                  </a:lnTo>
                  <a:lnTo>
                    <a:pt x="0" y="1973199"/>
                  </a:lnTo>
                  <a:close/>
                </a:path>
              </a:pathLst>
            </a:custGeom>
            <a:solidFill>
              <a:srgbClr val="B6D1E1"/>
            </a:solidFill>
          </p:spPr>
        </p:sp>
        <p:sp>
          <p:nvSpPr>
            <p:cNvPr id="9" name="TextBox 9"/>
            <p:cNvSpPr txBox="1"/>
            <p:nvPr/>
          </p:nvSpPr>
          <p:spPr>
            <a:xfrm>
              <a:off x="0" y="0"/>
              <a:ext cx="24384000" cy="1973178"/>
            </a:xfrm>
            <a:prstGeom prst="rect">
              <a:avLst/>
            </a:prstGeom>
          </p:spPr>
          <p:txBody>
            <a:bodyPr lIns="50800" tIns="50800" rIns="50800" bIns="50800" rtlCol="0" anchor="ctr"/>
            <a:lstStyle/>
            <a:p>
              <a:pPr algn="l">
                <a:lnSpc>
                  <a:spcPts val="5759"/>
                </a:lnSpc>
              </a:pPr>
              <a:r>
                <a:rPr lang="en-US" sz="4800" spc="44">
                  <a:solidFill>
                    <a:srgbClr val="FFFFFF"/>
                  </a:solidFill>
                  <a:latin typeface="TT Rounds Condensed"/>
                  <a:ea typeface="TT Rounds Condensed"/>
                  <a:cs typeface="TT Rounds Condensed"/>
                  <a:sym typeface="TT Rounds Condensed"/>
                </a:rPr>
                <a:t>        </a:t>
              </a:r>
              <a:r>
                <a:rPr lang="en-US" sz="4800" b="1" spc="44">
                  <a:solidFill>
                    <a:srgbClr val="FFFFFF"/>
                  </a:solidFill>
                  <a:latin typeface="TT Rounds Condensed Bold"/>
                  <a:ea typeface="TT Rounds Condensed Bold"/>
                  <a:cs typeface="TT Rounds Condensed Bold"/>
                  <a:sym typeface="TT Rounds Condensed Bold"/>
                </a:rPr>
                <a:t>Méthode STAR (Situation, Tâche, Action, Résultat)</a:t>
              </a:r>
            </a:p>
          </p:txBody>
        </p:sp>
      </p:grpSp>
      <p:sp>
        <p:nvSpPr>
          <p:cNvPr id="10" name="TextBox 10"/>
          <p:cNvSpPr txBox="1"/>
          <p:nvPr/>
        </p:nvSpPr>
        <p:spPr>
          <a:xfrm>
            <a:off x="553717" y="2367073"/>
            <a:ext cx="17180566" cy="7459218"/>
          </a:xfrm>
          <a:prstGeom prst="rect">
            <a:avLst/>
          </a:prstGeom>
        </p:spPr>
        <p:txBody>
          <a:bodyPr lIns="0" tIns="0" rIns="0" bIns="0" rtlCol="0" anchor="t">
            <a:spAutoFit/>
          </a:bodyPr>
          <a:lstStyle/>
          <a:p>
            <a:pPr algn="l">
              <a:lnSpc>
                <a:spcPts val="3456"/>
              </a:lnSpc>
            </a:pPr>
            <a:r>
              <a:rPr lang="en-US" sz="3200" b="1" spc="29">
                <a:solidFill>
                  <a:srgbClr val="086D6E"/>
                </a:solidFill>
                <a:latin typeface="TT Rounds Condensed Bold"/>
                <a:ea typeface="TT Rounds Condensed Bold"/>
                <a:cs typeface="TT Rounds Condensed Bold"/>
                <a:sym typeface="TT Rounds Condensed Bold"/>
              </a:rPr>
              <a:t>3. Action</a:t>
            </a:r>
          </a:p>
          <a:p>
            <a:pPr algn="l">
              <a:lnSpc>
                <a:spcPts val="3456"/>
              </a:lnSpc>
            </a:pPr>
            <a:r>
              <a:rPr lang="en-US" sz="3200" spc="29">
                <a:solidFill>
                  <a:srgbClr val="382B1B"/>
                </a:solidFill>
                <a:latin typeface="TT Rounds Condensed"/>
                <a:ea typeface="TT Rounds Condensed"/>
                <a:cs typeface="TT Rounds Condensed"/>
                <a:sym typeface="TT Rounds Condensed"/>
              </a:rPr>
              <a:t>C'est la partie la plus importante de votre réponse. Détaillez les mesures spécifiques que vous avez prises pour gérer la situation ou résoudre le problème. Concentrez-vous sur ce que vous avez fait, plutôt que sur ce que votre équipe ou votre responsable a fait. Profitez de cette occasion pour mettre en valeur vos compétences, vos capacités de résolution de problèmes et votre esprit d'initiative.</a:t>
            </a:r>
          </a:p>
          <a:p>
            <a:pPr algn="l">
              <a:lnSpc>
                <a:spcPts val="3456"/>
              </a:lnSpc>
            </a:pPr>
            <a:r>
              <a:rPr lang="en-US" sz="3200" b="1" spc="29">
                <a:solidFill>
                  <a:srgbClr val="382B1B"/>
                </a:solidFill>
                <a:latin typeface="TT Rounds Condensed Bold"/>
                <a:ea typeface="TT Rounds Condensed Bold"/>
                <a:cs typeface="TT Rounds Condensed Bold"/>
                <a:sym typeface="TT Rounds Condensed Bold"/>
              </a:rPr>
              <a:t>Exemple : </a:t>
            </a:r>
            <a:r>
              <a:rPr lang="en-US" sz="3200" spc="29">
                <a:solidFill>
                  <a:srgbClr val="382B1B"/>
                </a:solidFill>
                <a:latin typeface="TT Rounds Condensed"/>
                <a:ea typeface="TT Rounds Condensed"/>
                <a:cs typeface="TT Rounds Condensed"/>
                <a:sym typeface="TT Rounds Condensed"/>
              </a:rPr>
              <a:t>« J'ai contacté plusieurs fournisseurs locaux et négocié des livraisons rapides des ingrédients manquants. J'ai également réorganisé les équipes de travail pour me préparer à l'afflux inattendu de travail et j'ai veillé à ce que tout le monde soit informé des changements. ».</a:t>
            </a:r>
          </a:p>
          <a:p>
            <a:pPr algn="l">
              <a:lnSpc>
                <a:spcPts val="3456"/>
              </a:lnSpc>
            </a:pPr>
            <a:r>
              <a:rPr lang="en-US" sz="3200" b="1" spc="29">
                <a:solidFill>
                  <a:srgbClr val="086D6E"/>
                </a:solidFill>
                <a:latin typeface="TT Rounds Condensed Bold"/>
                <a:ea typeface="TT Rounds Condensed Bold"/>
                <a:cs typeface="TT Rounds Condensed Bold"/>
                <a:sym typeface="TT Rounds Condensed Bold"/>
              </a:rPr>
              <a:t>4. Résultat</a:t>
            </a:r>
          </a:p>
          <a:p>
            <a:pPr algn="l">
              <a:lnSpc>
                <a:spcPts val="3456"/>
              </a:lnSpc>
            </a:pPr>
            <a:r>
              <a:rPr lang="en-US" sz="3200" spc="29">
                <a:solidFill>
                  <a:srgbClr val="382B1B"/>
                </a:solidFill>
                <a:latin typeface="TT Rounds Condensed"/>
                <a:ea typeface="TT Rounds Condensed"/>
                <a:cs typeface="TT Rounds Condensed"/>
                <a:sym typeface="TT Rounds Condensed"/>
              </a:rPr>
              <a:t>Enfin, expliquez le résultat de vos actions. Qu'est-ce qui s'est passé suite à ce que vous avez fait ? Il est important de souligner l'impact positif de vos actions, comme les améliorations apportées, les problèmes résolus ou ce que vous avez appris. Dans la mesure du possible, quantifiez votre succès avec des chiffres.</a:t>
            </a:r>
          </a:p>
          <a:p>
            <a:pPr algn="l">
              <a:lnSpc>
                <a:spcPts val="3456"/>
              </a:lnSpc>
            </a:pPr>
            <a:r>
              <a:rPr lang="en-US" sz="3200" b="1" spc="29">
                <a:solidFill>
                  <a:srgbClr val="382B1B"/>
                </a:solidFill>
                <a:latin typeface="TT Rounds Condensed Bold"/>
                <a:ea typeface="TT Rounds Condensed Bold"/>
                <a:cs typeface="TT Rounds Condensed Bold"/>
                <a:sym typeface="TT Rounds Condensed Bold"/>
              </a:rPr>
              <a:t>Exemple : </a:t>
            </a:r>
            <a:r>
              <a:rPr lang="en-US" sz="3200" spc="29">
                <a:solidFill>
                  <a:srgbClr val="382B1B"/>
                </a:solidFill>
                <a:latin typeface="TT Rounds Condensed"/>
                <a:ea typeface="TT Rounds Condensed"/>
                <a:cs typeface="TT Rounds Condensed"/>
                <a:sym typeface="TT Rounds Condensed"/>
              </a:rPr>
              <a:t>« Grâce à ces efforts, nous avons pu servir l’intégralité de notre menu tout au long du week-end sans aucun retard. Notre équipe a réussi à gérer un nombre record de clients et nous avons constaté une augmentation de 20 % des ventes par rapport à la même période de l’année précédente.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577516"/>
            <a:ext cx="18288000" cy="1479884"/>
            <a:chOff x="0" y="0"/>
            <a:chExt cx="24384000" cy="1973178"/>
          </a:xfrm>
        </p:grpSpPr>
        <p:sp>
          <p:nvSpPr>
            <p:cNvPr id="8" name="Freeform 8"/>
            <p:cNvSpPr/>
            <p:nvPr/>
          </p:nvSpPr>
          <p:spPr>
            <a:xfrm>
              <a:off x="0" y="0"/>
              <a:ext cx="24384000" cy="1973199"/>
            </a:xfrm>
            <a:custGeom>
              <a:avLst/>
              <a:gdLst/>
              <a:ahLst/>
              <a:cxnLst/>
              <a:rect l="l" t="t" r="r" b="b"/>
              <a:pathLst>
                <a:path w="24384000" h="1973199">
                  <a:moveTo>
                    <a:pt x="0" y="0"/>
                  </a:moveTo>
                  <a:lnTo>
                    <a:pt x="24384000" y="0"/>
                  </a:lnTo>
                  <a:lnTo>
                    <a:pt x="24384000" y="1973199"/>
                  </a:lnTo>
                  <a:lnTo>
                    <a:pt x="0" y="1973199"/>
                  </a:lnTo>
                  <a:close/>
                </a:path>
              </a:pathLst>
            </a:custGeom>
            <a:solidFill>
              <a:srgbClr val="B6D1E1"/>
            </a:solidFill>
          </p:spPr>
        </p:sp>
      </p:grpSp>
      <p:sp>
        <p:nvSpPr>
          <p:cNvPr id="9" name="TextBox 9"/>
          <p:cNvSpPr txBox="1"/>
          <p:nvPr/>
        </p:nvSpPr>
        <p:spPr>
          <a:xfrm>
            <a:off x="980007" y="1086177"/>
            <a:ext cx="10898777" cy="2382342"/>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Ponctualité</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0" name="TextBox 10"/>
          <p:cNvSpPr txBox="1"/>
          <p:nvPr/>
        </p:nvSpPr>
        <p:spPr>
          <a:xfrm>
            <a:off x="991449" y="2754831"/>
            <a:ext cx="10009182" cy="6114384"/>
          </a:xfrm>
          <a:prstGeom prst="rect">
            <a:avLst/>
          </a:prstGeom>
        </p:spPr>
        <p:txBody>
          <a:bodyPr lIns="0" tIns="0" rIns="0" bIns="0" rtlCol="0" anchor="t">
            <a:spAutoFit/>
          </a:bodyPr>
          <a:lstStyle/>
          <a:p>
            <a:pPr algn="just">
              <a:lnSpc>
                <a:spcPts val="3540"/>
              </a:lnSpc>
            </a:pPr>
            <a:r>
              <a:rPr lang="en-US" sz="3300" spc="30">
                <a:solidFill>
                  <a:srgbClr val="382B1B"/>
                </a:solidFill>
                <a:latin typeface="TT Rounds Condensed"/>
                <a:ea typeface="TT Rounds Condensed"/>
                <a:cs typeface="TT Rounds Condensed"/>
                <a:sym typeface="TT Rounds Condensed"/>
              </a:rPr>
              <a:t>La ponctualité est primordiale lors d'un entretien d'embauche. Arriver en retard peut jeter une ombre négative sur votre candidature, ce qui peut faire douter de votre engagement et de votre aptitude à occuper le poste. Un entretien est l'occasion de faire bonne impression. Par conséquent, s'assurer d'être à l'heure est un aspect fondamental de la préparation à l'entretien.</a:t>
            </a:r>
          </a:p>
          <a:p>
            <a:pPr algn="just">
              <a:lnSpc>
                <a:spcPts val="3540"/>
              </a:lnSpc>
            </a:pPr>
            <a:r>
              <a:rPr lang="en-US" sz="3300" spc="30">
                <a:solidFill>
                  <a:srgbClr val="382B1B"/>
                </a:solidFill>
                <a:latin typeface="TT Rounds Condensed"/>
                <a:ea typeface="TT Rounds Condensed"/>
                <a:cs typeface="TT Rounds Condensed"/>
                <a:sym typeface="TT Rounds Condensed"/>
              </a:rPr>
              <a:t> </a:t>
            </a:r>
          </a:p>
          <a:p>
            <a:pPr algn="just">
              <a:lnSpc>
                <a:spcPts val="3540"/>
              </a:lnSpc>
            </a:pPr>
            <a:r>
              <a:rPr lang="en-US" sz="3300" spc="30">
                <a:solidFill>
                  <a:srgbClr val="382B1B"/>
                </a:solidFill>
                <a:latin typeface="TT Rounds Condensed"/>
                <a:ea typeface="TT Rounds Condensed"/>
                <a:cs typeface="TT Rounds Condensed"/>
                <a:sym typeface="TT Rounds Condensed"/>
              </a:rPr>
              <a:t>Quelle que soit votre performance lors de l'entretien, un retard laisse une trace négative sur votre dossier. Même des raisons valables comme les embouteillages, les difficultés de stationnement ou le fait de vous perdre ne vous aideront pas aux yeux de l'examinateur. D'autres candidats ont fait face aux mêmes défis logistiques mais ont réussi à arriver à l'heure.</a:t>
            </a:r>
          </a:p>
        </p:txBody>
      </p:sp>
      <p:grpSp>
        <p:nvGrpSpPr>
          <p:cNvPr id="11" name="Group 11"/>
          <p:cNvGrpSpPr/>
          <p:nvPr/>
        </p:nvGrpSpPr>
        <p:grpSpPr>
          <a:xfrm>
            <a:off x="11560665" y="338022"/>
            <a:ext cx="7124378" cy="7343139"/>
            <a:chOff x="0" y="0"/>
            <a:chExt cx="9499170" cy="9790852"/>
          </a:xfrm>
        </p:grpSpPr>
        <p:sp>
          <p:nvSpPr>
            <p:cNvPr id="12" name="Freeform 12"/>
            <p:cNvSpPr/>
            <p:nvPr/>
          </p:nvSpPr>
          <p:spPr>
            <a:xfrm>
              <a:off x="-422910" y="-2159"/>
              <a:ext cx="10563860" cy="10188194"/>
            </a:xfrm>
            <a:custGeom>
              <a:avLst/>
              <a:gdLst/>
              <a:ahLst/>
              <a:cxnLst/>
              <a:rect l="l" t="t" r="r" b="b"/>
              <a:pathLst>
                <a:path w="10563860" h="10188194">
                  <a:moveTo>
                    <a:pt x="4748657" y="2159"/>
                  </a:moveTo>
                  <a:cubicBezTo>
                    <a:pt x="5218938" y="0"/>
                    <a:pt x="5700903" y="90170"/>
                    <a:pt x="6174867" y="231521"/>
                  </a:cubicBezTo>
                  <a:cubicBezTo>
                    <a:pt x="6759575" y="407543"/>
                    <a:pt x="7325614" y="658876"/>
                    <a:pt x="7860030" y="922909"/>
                  </a:cubicBezTo>
                  <a:cubicBezTo>
                    <a:pt x="8601964" y="1287526"/>
                    <a:pt x="9387967" y="1683512"/>
                    <a:pt x="9658350" y="2525776"/>
                  </a:cubicBezTo>
                  <a:cubicBezTo>
                    <a:pt x="10563860" y="5316601"/>
                    <a:pt x="9079865" y="9232646"/>
                    <a:pt x="6093079" y="9704070"/>
                  </a:cubicBezTo>
                  <a:cubicBezTo>
                    <a:pt x="3030855" y="10188194"/>
                    <a:pt x="0" y="8692134"/>
                    <a:pt x="471678" y="5291582"/>
                  </a:cubicBezTo>
                  <a:cubicBezTo>
                    <a:pt x="672846" y="3833241"/>
                    <a:pt x="1609725" y="2067052"/>
                    <a:pt x="2584450" y="973328"/>
                  </a:cubicBezTo>
                  <a:cubicBezTo>
                    <a:pt x="3213227" y="266192"/>
                    <a:pt x="3964813" y="5842"/>
                    <a:pt x="4748657" y="2159"/>
                  </a:cubicBezTo>
                  <a:close/>
                </a:path>
              </a:pathLst>
            </a:custGeom>
            <a:blipFill>
              <a:blip r:embed="rId3"/>
              <a:stretch>
                <a:fillRect l="-14150" r="-14149"/>
              </a:stretch>
            </a:blipFill>
          </p:spPr>
        </p:sp>
      </p:grpSp>
      <p:sp>
        <p:nvSpPr>
          <p:cNvPr id="13" name="Freeform 13" descr="Alarm clock outline"/>
          <p:cNvSpPr/>
          <p:nvPr/>
        </p:nvSpPr>
        <p:spPr>
          <a:xfrm>
            <a:off x="15137295" y="6932543"/>
            <a:ext cx="2281030" cy="2281031"/>
          </a:xfrm>
          <a:custGeom>
            <a:avLst/>
            <a:gdLst/>
            <a:ahLst/>
            <a:cxnLst/>
            <a:rect l="l" t="t" r="r" b="b"/>
            <a:pathLst>
              <a:path w="2281030" h="2281031">
                <a:moveTo>
                  <a:pt x="0" y="0"/>
                </a:moveTo>
                <a:lnTo>
                  <a:pt x="2281031" y="0"/>
                </a:lnTo>
                <a:lnTo>
                  <a:pt x="2281031" y="2281030"/>
                </a:lnTo>
                <a:lnTo>
                  <a:pt x="0" y="2281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991447" y="2646546"/>
            <a:ext cx="13676721" cy="6222669"/>
          </a:xfrm>
          <a:prstGeom prst="rect">
            <a:avLst/>
          </a:prstGeom>
        </p:spPr>
        <p:txBody>
          <a:bodyPr lIns="0" tIns="0" rIns="0" bIns="0" rtlCol="0" anchor="t">
            <a:spAutoFit/>
          </a:bodyPr>
          <a:lstStyle/>
          <a:p>
            <a:pPr algn="just">
              <a:lnSpc>
                <a:spcPts val="3540"/>
              </a:lnSpc>
            </a:pPr>
            <a:r>
              <a:rPr lang="en-US" sz="3300" spc="30">
                <a:solidFill>
                  <a:srgbClr val="382B1B"/>
                </a:solidFill>
                <a:latin typeface="TT Rounds Condensed"/>
                <a:ea typeface="TT Rounds Condensed"/>
                <a:cs typeface="TT Rounds Condensed"/>
                <a:sym typeface="TT Rounds Condensed"/>
              </a:rPr>
              <a:t>Cette première impression est essentielle dans le processus d’embauche. Même si vous possédez les qualifications et les compétences nécessaires, d’autres candidats les possèdent probablement aussi. Si un candidat tout aussi qualifié fait bonne impression en arrivant à l’heure, il est plus susceptible d’être préféré à vous. La ponctualité est un signe de professionnalisme et de capacité à gérer des tâches simples comme arriver à l’heure, qui sont des qualités essentielles pour tout emploi.</a:t>
            </a:r>
          </a:p>
          <a:p>
            <a:pPr algn="just">
              <a:lnSpc>
                <a:spcPts val="3540"/>
              </a:lnSpc>
            </a:pPr>
            <a:r>
              <a:rPr lang="en-US" sz="3300" spc="30">
                <a:solidFill>
                  <a:srgbClr val="382B1B"/>
                </a:solidFill>
                <a:latin typeface="TT Rounds Condensed"/>
                <a:ea typeface="TT Rounds Condensed"/>
                <a:cs typeface="TT Rounds Condensed"/>
                <a:sym typeface="TT Rounds Condensed"/>
              </a:rPr>
              <a:t> </a:t>
            </a:r>
          </a:p>
          <a:p>
            <a:pPr algn="just">
              <a:lnSpc>
                <a:spcPts val="3540"/>
              </a:lnSpc>
            </a:pPr>
            <a:r>
              <a:rPr lang="en-US" sz="3300" spc="30">
                <a:solidFill>
                  <a:srgbClr val="382B1B"/>
                </a:solidFill>
                <a:latin typeface="TT Rounds Condensed"/>
                <a:ea typeface="TT Rounds Condensed"/>
                <a:cs typeface="TT Rounds Condensed"/>
                <a:sym typeface="TT Rounds Condensed"/>
              </a:rPr>
              <a:t>De plus, arriver en retard peut susciter des inquiétudes quant à votre performance future. Si vous ne pouvez pas arriver à l'heure à un entretien, l'intervieweur pourrait remettre en question votre ponctualité et votre efficacité au travail. Cela suggère une certaine complaisance, comme ne pas avoir anticipé les embouteillages ou ne pas avoir planifié votre itinéraire à l'avance. En démontrant votre capacité à arriver à l'heure, vous montrez que vous respectez le temps de l'employeur et l'opportunité qu'il vous offre.</a:t>
            </a:r>
          </a:p>
        </p:txBody>
      </p:sp>
      <p:sp>
        <p:nvSpPr>
          <p:cNvPr id="8" name="Freeform 8"/>
          <p:cNvSpPr/>
          <p:nvPr/>
        </p:nvSpPr>
        <p:spPr>
          <a:xfrm>
            <a:off x="10395348" y="590538"/>
            <a:ext cx="7892652" cy="1466861"/>
          </a:xfrm>
          <a:custGeom>
            <a:avLst/>
            <a:gdLst/>
            <a:ahLst/>
            <a:cxnLst/>
            <a:rect l="l" t="t" r="r" b="b"/>
            <a:pathLst>
              <a:path w="7892652" h="1466861">
                <a:moveTo>
                  <a:pt x="0" y="0"/>
                </a:moveTo>
                <a:lnTo>
                  <a:pt x="7892652" y="0"/>
                </a:lnTo>
                <a:lnTo>
                  <a:pt x="7892652" y="1466861"/>
                </a:lnTo>
                <a:lnTo>
                  <a:pt x="0" y="1466861"/>
                </a:lnTo>
                <a:lnTo>
                  <a:pt x="0" y="0"/>
                </a:lnTo>
                <a:close/>
              </a:path>
            </a:pathLst>
          </a:custGeom>
          <a:blipFill>
            <a:blip r:embed="rId3"/>
            <a:stretch>
              <a:fillRect t="-158796" r="-1" b="-173467"/>
            </a:stretch>
          </a:blipFill>
        </p:spPr>
      </p:sp>
      <p:grpSp>
        <p:nvGrpSpPr>
          <p:cNvPr id="9" name="Group 9"/>
          <p:cNvGrpSpPr/>
          <p:nvPr/>
        </p:nvGrpSpPr>
        <p:grpSpPr>
          <a:xfrm>
            <a:off x="0" y="577516"/>
            <a:ext cx="18288000" cy="1479884"/>
            <a:chOff x="0" y="0"/>
            <a:chExt cx="24384000" cy="1973178"/>
          </a:xfrm>
        </p:grpSpPr>
        <p:sp>
          <p:nvSpPr>
            <p:cNvPr id="10" name="Freeform 10"/>
            <p:cNvSpPr/>
            <p:nvPr/>
          </p:nvSpPr>
          <p:spPr>
            <a:xfrm>
              <a:off x="0" y="0"/>
              <a:ext cx="24384000" cy="1973199"/>
            </a:xfrm>
            <a:custGeom>
              <a:avLst/>
              <a:gdLst/>
              <a:ahLst/>
              <a:cxnLst/>
              <a:rect l="l" t="t" r="r" b="b"/>
              <a:pathLst>
                <a:path w="24384000" h="1973199">
                  <a:moveTo>
                    <a:pt x="0" y="0"/>
                  </a:moveTo>
                  <a:lnTo>
                    <a:pt x="24384000" y="0"/>
                  </a:lnTo>
                  <a:lnTo>
                    <a:pt x="24384000" y="1973199"/>
                  </a:lnTo>
                  <a:lnTo>
                    <a:pt x="0" y="1973199"/>
                  </a:lnTo>
                  <a:close/>
                </a:path>
              </a:pathLst>
            </a:custGeom>
            <a:gradFill rotWithShape="1">
              <a:gsLst>
                <a:gs pos="55000">
                  <a:srgbClr val="B6D1E1">
                    <a:alpha val="100000"/>
                  </a:srgbClr>
                </a:gs>
                <a:gs pos="82000">
                  <a:srgbClr val="B6D1E1">
                    <a:alpha val="20000"/>
                  </a:srgbClr>
                </a:gs>
                <a:gs pos="96000">
                  <a:srgbClr val="B6D1E1">
                    <a:alpha val="51761"/>
                  </a:srgbClr>
                </a:gs>
              </a:gsLst>
              <a:lin ang="0"/>
            </a:gradFill>
          </p:spPr>
        </p:sp>
      </p:grpSp>
      <p:sp>
        <p:nvSpPr>
          <p:cNvPr id="11" name="TextBox 11"/>
          <p:cNvSpPr txBox="1"/>
          <p:nvPr/>
        </p:nvSpPr>
        <p:spPr>
          <a:xfrm>
            <a:off x="980007" y="1086177"/>
            <a:ext cx="10898777" cy="2382342"/>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Ponctualité</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sp>
        <p:nvSpPr>
          <p:cNvPr id="12" name="Freeform 12" descr="Alarm clock outline"/>
          <p:cNvSpPr/>
          <p:nvPr/>
        </p:nvSpPr>
        <p:spPr>
          <a:xfrm>
            <a:off x="15167112" y="6664186"/>
            <a:ext cx="2281031" cy="2281031"/>
          </a:xfrm>
          <a:custGeom>
            <a:avLst/>
            <a:gdLst/>
            <a:ahLst/>
            <a:cxnLst/>
            <a:rect l="l" t="t" r="r" b="b"/>
            <a:pathLst>
              <a:path w="2281031" h="2281031">
                <a:moveTo>
                  <a:pt x="0" y="0"/>
                </a:moveTo>
                <a:lnTo>
                  <a:pt x="2281030" y="0"/>
                </a:lnTo>
                <a:lnTo>
                  <a:pt x="2281030" y="2281031"/>
                </a:lnTo>
                <a:lnTo>
                  <a:pt x="0" y="2281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3" name="Group 13"/>
          <p:cNvGrpSpPr/>
          <p:nvPr/>
        </p:nvGrpSpPr>
        <p:grpSpPr>
          <a:xfrm>
            <a:off x="16093518" y="1192695"/>
            <a:ext cx="2834526" cy="2922616"/>
            <a:chOff x="0" y="0"/>
            <a:chExt cx="3779368" cy="3896822"/>
          </a:xfrm>
        </p:grpSpPr>
        <p:sp>
          <p:nvSpPr>
            <p:cNvPr id="14" name="Freeform 14"/>
            <p:cNvSpPr/>
            <p:nvPr/>
          </p:nvSpPr>
          <p:spPr>
            <a:xfrm>
              <a:off x="-168275" y="-63754"/>
              <a:ext cx="4202938" cy="4117848"/>
            </a:xfrm>
            <a:custGeom>
              <a:avLst/>
              <a:gdLst/>
              <a:ahLst/>
              <a:cxnLst/>
              <a:rect l="l" t="t" r="r" b="b"/>
              <a:pathLst>
                <a:path w="4202938" h="4117848">
                  <a:moveTo>
                    <a:pt x="2456815" y="155067"/>
                  </a:moveTo>
                  <a:cubicBezTo>
                    <a:pt x="1953895" y="4953"/>
                    <a:pt x="1428496" y="0"/>
                    <a:pt x="1028319" y="450215"/>
                  </a:cubicBezTo>
                  <a:cubicBezTo>
                    <a:pt x="640461" y="885571"/>
                    <a:pt x="267716" y="1588516"/>
                    <a:pt x="187706" y="2169033"/>
                  </a:cubicBezTo>
                  <a:cubicBezTo>
                    <a:pt x="0" y="3522472"/>
                    <a:pt x="1205865" y="4117848"/>
                    <a:pt x="2424176" y="3925189"/>
                  </a:cubicBezTo>
                  <a:cubicBezTo>
                    <a:pt x="3612515" y="3737610"/>
                    <a:pt x="4202938" y="2178939"/>
                    <a:pt x="3842639" y="1068197"/>
                  </a:cubicBezTo>
                  <a:cubicBezTo>
                    <a:pt x="3735070" y="732917"/>
                    <a:pt x="3422396" y="575310"/>
                    <a:pt x="3127121" y="430276"/>
                  </a:cubicBezTo>
                  <a:cubicBezTo>
                    <a:pt x="2914523" y="325247"/>
                    <a:pt x="2689352" y="225171"/>
                    <a:pt x="2456688" y="155067"/>
                  </a:cubicBezTo>
                  <a:close/>
                </a:path>
              </a:pathLst>
            </a:custGeom>
            <a:solidFill>
              <a:srgbClr val="E6C8C7">
                <a:alpha val="76863"/>
              </a:srgbClr>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Personnalisé</PresentationFormat>
  <Paragraphs>0</Paragraphs>
  <Slides>49</Slides>
  <Notes>1</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M3.4 Techniques d'entretien</dc:title>
  <cp:revision>14</cp:revision>
  <dcterms:created xsi:type="dcterms:W3CDTF">2006-08-16T00:00:00Z</dcterms:created>
  <dcterms:modified xsi:type="dcterms:W3CDTF">2025-01-07T15:24:31Z</dcterms:modified>
  <dc:identifier>DAGY5qhT70w</dc:identifier>
</cp:coreProperties>
</file>