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Arimo Bold" panose="020B0604020202020204" charset="0"/>
      <p:regular r:id="rId40"/>
    </p:embeddedFont>
    <p:embeddedFont>
      <p:font typeface="TT Rounds Condensed" panose="020B0604020202020204" charset="0"/>
      <p:regular r:id="rId41"/>
    </p:embeddedFont>
    <p:embeddedFont>
      <p:font typeface="TT Rounds Condensed Bold" panose="020B0604020202020204" charset="0"/>
      <p:regular r:id="rId42"/>
    </p:embeddedFont>
    <p:embeddedFont>
      <p:font typeface="TT Rounds Condensed Bold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a:srgbClr val="E6C9C7"/>
    <a:srgbClr val="C2D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5A0E5-D0E8-B73D-1E5B-7A1E75A4DC0C}" v="39" dt="2025-01-07T15:20:51.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6945A0E5-D0E8-B73D-1E5B-7A1E75A4DC0C}"/>
    <pc:docChg chg="modSld">
      <pc:chgData name="Le Laba" userId="S::lelaba@manag-art.com::b0064510-a4c3-4ec2-9c2e-61fdd5982cce" providerId="AD" clId="Web-{6945A0E5-D0E8-B73D-1E5B-7A1E75A4DC0C}" dt="2025-01-07T15:20:51.850" v="23"/>
      <pc:docMkLst>
        <pc:docMk/>
      </pc:docMkLst>
      <pc:sldChg chg="modSp">
        <pc:chgData name="Le Laba" userId="S::lelaba@manag-art.com::b0064510-a4c3-4ec2-9c2e-61fdd5982cce" providerId="AD" clId="Web-{6945A0E5-D0E8-B73D-1E5B-7A1E75A4DC0C}" dt="2025-01-07T15:15:05.120" v="0"/>
        <pc:sldMkLst>
          <pc:docMk/>
          <pc:sldMk cId="0" sldId="256"/>
        </pc:sldMkLst>
        <pc:spChg chg="mod">
          <ac:chgData name="Le Laba" userId="S::lelaba@manag-art.com::b0064510-a4c3-4ec2-9c2e-61fdd5982cce" providerId="AD" clId="Web-{6945A0E5-D0E8-B73D-1E5B-7A1E75A4DC0C}" dt="2025-01-07T15:15:05.120" v="0"/>
          <ac:spMkLst>
            <pc:docMk/>
            <pc:sldMk cId="0" sldId="256"/>
            <ac:spMk id="20" creationId="{00000000-0000-0000-0000-000000000000}"/>
          </ac:spMkLst>
        </pc:spChg>
      </pc:sldChg>
      <pc:sldChg chg="modSp">
        <pc:chgData name="Le Laba" userId="S::lelaba@manag-art.com::b0064510-a4c3-4ec2-9c2e-61fdd5982cce" providerId="AD" clId="Web-{6945A0E5-D0E8-B73D-1E5B-7A1E75A4DC0C}" dt="2025-01-07T15:16:34.513" v="4"/>
        <pc:sldMkLst>
          <pc:docMk/>
          <pc:sldMk cId="0" sldId="274"/>
        </pc:sldMkLst>
        <pc:spChg chg="mod">
          <ac:chgData name="Le Laba" userId="S::lelaba@manag-art.com::b0064510-a4c3-4ec2-9c2e-61fdd5982cce" providerId="AD" clId="Web-{6945A0E5-D0E8-B73D-1E5B-7A1E75A4DC0C}" dt="2025-01-07T15:16:12.997" v="1"/>
          <ac:spMkLst>
            <pc:docMk/>
            <pc:sldMk cId="0" sldId="274"/>
            <ac:spMk id="13" creationId="{00000000-0000-0000-0000-000000000000}"/>
          </ac:spMkLst>
        </pc:spChg>
        <pc:spChg chg="mod">
          <ac:chgData name="Le Laba" userId="S::lelaba@manag-art.com::b0064510-a4c3-4ec2-9c2e-61fdd5982cce" providerId="AD" clId="Web-{6945A0E5-D0E8-B73D-1E5B-7A1E75A4DC0C}" dt="2025-01-07T15:16:20.482" v="2"/>
          <ac:spMkLst>
            <pc:docMk/>
            <pc:sldMk cId="0" sldId="274"/>
            <ac:spMk id="14" creationId="{00000000-0000-0000-0000-000000000000}"/>
          </ac:spMkLst>
        </pc:spChg>
        <pc:spChg chg="mod">
          <ac:chgData name="Le Laba" userId="S::lelaba@manag-art.com::b0064510-a4c3-4ec2-9c2e-61fdd5982cce" providerId="AD" clId="Web-{6945A0E5-D0E8-B73D-1E5B-7A1E75A4DC0C}" dt="2025-01-07T15:16:28.294" v="3"/>
          <ac:spMkLst>
            <pc:docMk/>
            <pc:sldMk cId="0" sldId="274"/>
            <ac:spMk id="15" creationId="{00000000-0000-0000-0000-000000000000}"/>
          </ac:spMkLst>
        </pc:spChg>
        <pc:spChg chg="mod">
          <ac:chgData name="Le Laba" userId="S::lelaba@manag-art.com::b0064510-a4c3-4ec2-9c2e-61fdd5982cce" providerId="AD" clId="Web-{6945A0E5-D0E8-B73D-1E5B-7A1E75A4DC0C}" dt="2025-01-07T15:16:34.513" v="4"/>
          <ac:spMkLst>
            <pc:docMk/>
            <pc:sldMk cId="0" sldId="274"/>
            <ac:spMk id="16" creationId="{00000000-0000-0000-0000-000000000000}"/>
          </ac:spMkLst>
        </pc:spChg>
      </pc:sldChg>
      <pc:sldChg chg="modSp">
        <pc:chgData name="Le Laba" userId="S::lelaba@manag-art.com::b0064510-a4c3-4ec2-9c2e-61fdd5982cce" providerId="AD" clId="Web-{6945A0E5-D0E8-B73D-1E5B-7A1E75A4DC0C}" dt="2025-01-07T15:17:58.094" v="7" actId="1076"/>
        <pc:sldMkLst>
          <pc:docMk/>
          <pc:sldMk cId="0" sldId="277"/>
        </pc:sldMkLst>
        <pc:spChg chg="mod">
          <ac:chgData name="Le Laba" userId="S::lelaba@manag-art.com::b0064510-a4c3-4ec2-9c2e-61fdd5982cce" providerId="AD" clId="Web-{6945A0E5-D0E8-B73D-1E5B-7A1E75A4DC0C}" dt="2025-01-07T15:17:44.250" v="5"/>
          <ac:spMkLst>
            <pc:docMk/>
            <pc:sldMk cId="0" sldId="277"/>
            <ac:spMk id="8" creationId="{00000000-0000-0000-0000-000000000000}"/>
          </ac:spMkLst>
        </pc:spChg>
        <pc:spChg chg="mod">
          <ac:chgData name="Le Laba" userId="S::lelaba@manag-art.com::b0064510-a4c3-4ec2-9c2e-61fdd5982cce" providerId="AD" clId="Web-{6945A0E5-D0E8-B73D-1E5B-7A1E75A4DC0C}" dt="2025-01-07T15:17:58.094" v="7" actId="1076"/>
          <ac:spMkLst>
            <pc:docMk/>
            <pc:sldMk cId="0" sldId="277"/>
            <ac:spMk id="11" creationId="{00000000-0000-0000-0000-000000000000}"/>
          </ac:spMkLst>
        </pc:spChg>
      </pc:sldChg>
      <pc:sldChg chg="modSp">
        <pc:chgData name="Le Laba" userId="S::lelaba@manag-art.com::b0064510-a4c3-4ec2-9c2e-61fdd5982cce" providerId="AD" clId="Web-{6945A0E5-D0E8-B73D-1E5B-7A1E75A4DC0C}" dt="2025-01-07T15:18:31.892" v="9" actId="14100"/>
        <pc:sldMkLst>
          <pc:docMk/>
          <pc:sldMk cId="0" sldId="278"/>
        </pc:sldMkLst>
        <pc:spChg chg="mod">
          <ac:chgData name="Le Laba" userId="S::lelaba@manag-art.com::b0064510-a4c3-4ec2-9c2e-61fdd5982cce" providerId="AD" clId="Web-{6945A0E5-D0E8-B73D-1E5B-7A1E75A4DC0C}" dt="2025-01-07T15:18:31.892" v="9" actId="14100"/>
          <ac:spMkLst>
            <pc:docMk/>
            <pc:sldMk cId="0" sldId="278"/>
            <ac:spMk id="8" creationId="{00000000-0000-0000-0000-000000000000}"/>
          </ac:spMkLst>
        </pc:spChg>
      </pc:sldChg>
      <pc:sldChg chg="modSp">
        <pc:chgData name="Le Laba" userId="S::lelaba@manag-art.com::b0064510-a4c3-4ec2-9c2e-61fdd5982cce" providerId="AD" clId="Web-{6945A0E5-D0E8-B73D-1E5B-7A1E75A4DC0C}" dt="2025-01-07T15:19:01.549" v="14" actId="14100"/>
        <pc:sldMkLst>
          <pc:docMk/>
          <pc:sldMk cId="0" sldId="279"/>
        </pc:sldMkLst>
        <pc:spChg chg="mod">
          <ac:chgData name="Le Laba" userId="S::lelaba@manag-art.com::b0064510-a4c3-4ec2-9c2e-61fdd5982cce" providerId="AD" clId="Web-{6945A0E5-D0E8-B73D-1E5B-7A1E75A4DC0C}" dt="2025-01-07T15:18:48.471" v="11" actId="14100"/>
          <ac:spMkLst>
            <pc:docMk/>
            <pc:sldMk cId="0" sldId="279"/>
            <ac:spMk id="8" creationId="{00000000-0000-0000-0000-000000000000}"/>
          </ac:spMkLst>
        </pc:spChg>
        <pc:spChg chg="mod">
          <ac:chgData name="Le Laba" userId="S::lelaba@manag-art.com::b0064510-a4c3-4ec2-9c2e-61fdd5982cce" providerId="AD" clId="Web-{6945A0E5-D0E8-B73D-1E5B-7A1E75A4DC0C}" dt="2025-01-07T15:19:01.549" v="14" actId="14100"/>
          <ac:spMkLst>
            <pc:docMk/>
            <pc:sldMk cId="0" sldId="279"/>
            <ac:spMk id="11" creationId="{00000000-0000-0000-0000-000000000000}"/>
          </ac:spMkLst>
        </pc:spChg>
      </pc:sldChg>
      <pc:sldChg chg="modSp">
        <pc:chgData name="Le Laba" userId="S::lelaba@manag-art.com::b0064510-a4c3-4ec2-9c2e-61fdd5982cce" providerId="AD" clId="Web-{6945A0E5-D0E8-B73D-1E5B-7A1E75A4DC0C}" dt="2025-01-07T15:19:22.363" v="18" actId="14100"/>
        <pc:sldMkLst>
          <pc:docMk/>
          <pc:sldMk cId="0" sldId="280"/>
        </pc:sldMkLst>
        <pc:spChg chg="mod">
          <ac:chgData name="Le Laba" userId="S::lelaba@manag-art.com::b0064510-a4c3-4ec2-9c2e-61fdd5982cce" providerId="AD" clId="Web-{6945A0E5-D0E8-B73D-1E5B-7A1E75A4DC0C}" dt="2025-01-07T15:19:13.940" v="16" actId="14100"/>
          <ac:spMkLst>
            <pc:docMk/>
            <pc:sldMk cId="0" sldId="280"/>
            <ac:spMk id="8" creationId="{00000000-0000-0000-0000-000000000000}"/>
          </ac:spMkLst>
        </pc:spChg>
        <pc:spChg chg="mod">
          <ac:chgData name="Le Laba" userId="S::lelaba@manag-art.com::b0064510-a4c3-4ec2-9c2e-61fdd5982cce" providerId="AD" clId="Web-{6945A0E5-D0E8-B73D-1E5B-7A1E75A4DC0C}" dt="2025-01-07T15:19:22.363" v="18" actId="14100"/>
          <ac:spMkLst>
            <pc:docMk/>
            <pc:sldMk cId="0" sldId="280"/>
            <ac:spMk id="11" creationId="{00000000-0000-0000-0000-000000000000}"/>
          </ac:spMkLst>
        </pc:spChg>
      </pc:sldChg>
      <pc:sldChg chg="modSp">
        <pc:chgData name="Le Laba" userId="S::lelaba@manag-art.com::b0064510-a4c3-4ec2-9c2e-61fdd5982cce" providerId="AD" clId="Web-{6945A0E5-D0E8-B73D-1E5B-7A1E75A4DC0C}" dt="2025-01-07T15:19:59.942" v="22" actId="14100"/>
        <pc:sldMkLst>
          <pc:docMk/>
          <pc:sldMk cId="0" sldId="281"/>
        </pc:sldMkLst>
        <pc:spChg chg="mod">
          <ac:chgData name="Le Laba" userId="S::lelaba@manag-art.com::b0064510-a4c3-4ec2-9c2e-61fdd5982cce" providerId="AD" clId="Web-{6945A0E5-D0E8-B73D-1E5B-7A1E75A4DC0C}" dt="2025-01-07T15:19:50.004" v="20" actId="14100"/>
          <ac:spMkLst>
            <pc:docMk/>
            <pc:sldMk cId="0" sldId="281"/>
            <ac:spMk id="8" creationId="{00000000-0000-0000-0000-000000000000}"/>
          </ac:spMkLst>
        </pc:spChg>
        <pc:spChg chg="mod">
          <ac:chgData name="Le Laba" userId="S::lelaba@manag-art.com::b0064510-a4c3-4ec2-9c2e-61fdd5982cce" providerId="AD" clId="Web-{6945A0E5-D0E8-B73D-1E5B-7A1E75A4DC0C}" dt="2025-01-07T15:19:59.942" v="22" actId="14100"/>
          <ac:spMkLst>
            <pc:docMk/>
            <pc:sldMk cId="0" sldId="281"/>
            <ac:spMk id="11" creationId="{00000000-0000-0000-0000-000000000000}"/>
          </ac:spMkLst>
        </pc:spChg>
      </pc:sldChg>
      <pc:sldChg chg="modSp">
        <pc:chgData name="Le Laba" userId="S::lelaba@manag-art.com::b0064510-a4c3-4ec2-9c2e-61fdd5982cce" providerId="AD" clId="Web-{6945A0E5-D0E8-B73D-1E5B-7A1E75A4DC0C}" dt="2025-01-07T15:20:51.850" v="23"/>
        <pc:sldMkLst>
          <pc:docMk/>
          <pc:sldMk cId="0" sldId="293"/>
        </pc:sldMkLst>
        <pc:spChg chg="mod">
          <ac:chgData name="Le Laba" userId="S::lelaba@manag-art.com::b0064510-a4c3-4ec2-9c2e-61fdd5982cce" providerId="AD" clId="Web-{6945A0E5-D0E8-B73D-1E5B-7A1E75A4DC0C}" dt="2025-01-07T15:20:51.850" v="23"/>
          <ac:spMkLst>
            <pc:docMk/>
            <pc:sldMk cId="0" sldId="293"/>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1.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9.png"/><Relationship Id="rId5" Type="http://schemas.openxmlformats.org/officeDocument/2006/relationships/image" Target="../media/image12.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11.svg"/><Relationship Id="rId9" Type="http://schemas.openxmlformats.org/officeDocument/2006/relationships/image" Target="../media/image27.png"/><Relationship Id="rId1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jobb.blocket.se/" TargetMode="External"/><Relationship Id="rId7" Type="http://schemas.openxmlformats.org/officeDocument/2006/relationships/hyperlink" Target="https://irishjobs.i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jobs.ie/" TargetMode="External"/><Relationship Id="rId5" Type="http://schemas.openxmlformats.org/officeDocument/2006/relationships/hyperlink" Target="https://jobbsafari.se/" TargetMode="External"/><Relationship Id="rId4" Type="http://schemas.openxmlformats.org/officeDocument/2006/relationships/hyperlink" Target="https://arbetsformedlingen.se/other-languages/english-engelsk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567512">
            <a:off x="71508" y="3740668"/>
            <a:ext cx="10314291" cy="12474837"/>
            <a:chOff x="0" y="0"/>
            <a:chExt cx="13752388" cy="16633116"/>
          </a:xfrm>
        </p:grpSpPr>
        <p:sp>
          <p:nvSpPr>
            <p:cNvPr id="4" name="Freeform 4"/>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5" name="Group 5"/>
          <p:cNvGrpSpPr/>
          <p:nvPr/>
        </p:nvGrpSpPr>
        <p:grpSpPr>
          <a:xfrm>
            <a:off x="-615710" y="-7458908"/>
            <a:ext cx="13531108" cy="2499387"/>
            <a:chOff x="0" y="0"/>
            <a:chExt cx="18041478" cy="3332516"/>
          </a:xfrm>
        </p:grpSpPr>
        <p:sp>
          <p:nvSpPr>
            <p:cNvPr id="6" name="Freeform 6"/>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7" name="Group 7"/>
          <p:cNvGrpSpPr/>
          <p:nvPr/>
        </p:nvGrpSpPr>
        <p:grpSpPr>
          <a:xfrm>
            <a:off x="9489387" y="8408451"/>
            <a:ext cx="3227916" cy="3328231"/>
            <a:chOff x="0" y="0"/>
            <a:chExt cx="4303888" cy="4437642"/>
          </a:xfrm>
        </p:grpSpPr>
        <p:sp>
          <p:nvSpPr>
            <p:cNvPr id="8" name="Freeform 8"/>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9" name="Group 9"/>
          <p:cNvGrpSpPr/>
          <p:nvPr/>
        </p:nvGrpSpPr>
        <p:grpSpPr>
          <a:xfrm>
            <a:off x="-4627968" y="-2234116"/>
            <a:ext cx="4674636" cy="13970799"/>
            <a:chOff x="0" y="0"/>
            <a:chExt cx="6232848" cy="18627732"/>
          </a:xfrm>
        </p:grpSpPr>
        <p:sp>
          <p:nvSpPr>
            <p:cNvPr id="10" name="Freeform 10"/>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1" name="Group 11"/>
          <p:cNvGrpSpPr/>
          <p:nvPr/>
        </p:nvGrpSpPr>
        <p:grpSpPr>
          <a:xfrm>
            <a:off x="-2850777" y="10332036"/>
            <a:ext cx="22146483" cy="5305084"/>
            <a:chOff x="0" y="0"/>
            <a:chExt cx="29528644" cy="7073446"/>
          </a:xfrm>
        </p:grpSpPr>
        <p:sp>
          <p:nvSpPr>
            <p:cNvPr id="12" name="Freeform 12"/>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3" name="Freeform 13"/>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4" name="Freeform 14" descr="Blue text on a black background  Description automatically generated"/>
          <p:cNvSpPr/>
          <p:nvPr/>
        </p:nvSpPr>
        <p:spPr>
          <a:xfrm>
            <a:off x="13804464" y="8958261"/>
            <a:ext cx="4055768" cy="848750"/>
          </a:xfrm>
          <a:custGeom>
            <a:avLst/>
            <a:gdLst/>
            <a:ahLst/>
            <a:cxnLst/>
            <a:rect l="l" t="t" r="r" b="b"/>
            <a:pathLst>
              <a:path w="4055768" h="848750">
                <a:moveTo>
                  <a:pt x="0" y="0"/>
                </a:moveTo>
                <a:lnTo>
                  <a:pt x="4055768" y="0"/>
                </a:lnTo>
                <a:lnTo>
                  <a:pt x="4055768" y="848749"/>
                </a:lnTo>
                <a:lnTo>
                  <a:pt x="0" y="848749"/>
                </a:lnTo>
                <a:lnTo>
                  <a:pt x="0" y="0"/>
                </a:lnTo>
                <a:close/>
              </a:path>
            </a:pathLst>
          </a:custGeom>
          <a:blipFill>
            <a:blip r:embed="rId3"/>
            <a:stretch>
              <a:fillRect/>
            </a:stretch>
          </a:blipFill>
        </p:spPr>
      </p:sp>
      <p:sp>
        <p:nvSpPr>
          <p:cNvPr id="15" name="Freeform 15" descr="A grey square and blue square with yellow stars  Description automatically generated"/>
          <p:cNvSpPr/>
          <p:nvPr/>
        </p:nvSpPr>
        <p:spPr>
          <a:xfrm>
            <a:off x="13102953" y="8698350"/>
            <a:ext cx="4979230" cy="1300172"/>
          </a:xfrm>
          <a:custGeom>
            <a:avLst/>
            <a:gdLst/>
            <a:ahLst/>
            <a:cxnLst/>
            <a:rect l="l" t="t" r="r" b="b"/>
            <a:pathLst>
              <a:path w="4979230" h="1300172">
                <a:moveTo>
                  <a:pt x="0" y="0"/>
                </a:moveTo>
                <a:lnTo>
                  <a:pt x="4979231" y="0"/>
                </a:lnTo>
                <a:lnTo>
                  <a:pt x="4979231" y="1300171"/>
                </a:lnTo>
                <a:lnTo>
                  <a:pt x="0" y="1300171"/>
                </a:lnTo>
                <a:lnTo>
                  <a:pt x="0" y="0"/>
                </a:lnTo>
                <a:close/>
              </a:path>
            </a:pathLst>
          </a:custGeom>
          <a:blipFill>
            <a:blip r:embed="rId4"/>
            <a:stretch>
              <a:fillRect/>
            </a:stretch>
          </a:blipFill>
        </p:spPr>
      </p:sp>
      <p:grpSp>
        <p:nvGrpSpPr>
          <p:cNvPr id="16" name="Group 16"/>
          <p:cNvGrpSpPr/>
          <p:nvPr/>
        </p:nvGrpSpPr>
        <p:grpSpPr>
          <a:xfrm>
            <a:off x="9144000" y="-1315252"/>
            <a:ext cx="9765952" cy="9765952"/>
            <a:chOff x="0" y="0"/>
            <a:chExt cx="12700000" cy="12700000"/>
          </a:xfrm>
        </p:grpSpPr>
        <p:sp>
          <p:nvSpPr>
            <p:cNvPr id="17" name="Freeform 1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5"/>
              <a:stretch>
                <a:fillRect l="-24014" r="-24017"/>
              </a:stretch>
            </a:blipFill>
          </p:spPr>
        </p:sp>
      </p:grpSp>
      <p:sp>
        <p:nvSpPr>
          <p:cNvPr id="18" name="TextBox 18"/>
          <p:cNvSpPr txBox="1"/>
          <p:nvPr/>
        </p:nvSpPr>
        <p:spPr>
          <a:xfrm>
            <a:off x="1217752" y="5941868"/>
            <a:ext cx="7670246" cy="3406568"/>
          </a:xfrm>
          <a:prstGeom prst="rect">
            <a:avLst/>
          </a:prstGeom>
        </p:spPr>
        <p:txBody>
          <a:bodyPr lIns="0" tIns="0" rIns="0" bIns="0" rtlCol="0" anchor="t">
            <a:spAutoFit/>
          </a:bodyPr>
          <a:lstStyle/>
          <a:p>
            <a:pPr algn="l">
              <a:lnSpc>
                <a:spcPts val="5750"/>
              </a:lnSpc>
            </a:pPr>
            <a:r>
              <a:rPr lang="en-US" sz="3500" b="1" spc="32">
                <a:solidFill>
                  <a:srgbClr val="FFFFFF"/>
                </a:solidFill>
                <a:latin typeface="TT Rounds Condensed Bold"/>
                <a:ea typeface="TT Rounds Condensed Bold"/>
                <a:cs typeface="TT Rounds Condensed Bold"/>
                <a:sym typeface="TT Rounds Condensed Bold"/>
              </a:rPr>
              <a:t>M3.3 </a:t>
            </a:r>
          </a:p>
          <a:p>
            <a:pPr algn="l">
              <a:lnSpc>
                <a:spcPts val="6363"/>
              </a:lnSpc>
            </a:pPr>
            <a:r>
              <a:rPr lang="en-US" sz="8300" b="1" spc="77">
                <a:solidFill>
                  <a:srgbClr val="FFFFFF"/>
                </a:solidFill>
                <a:latin typeface="TT Rounds Condensed Bold"/>
                <a:ea typeface="TT Rounds Condensed Bold"/>
                <a:cs typeface="TT Rounds Condensed Bold"/>
                <a:sym typeface="TT Rounds Condensed Bold"/>
              </a:rPr>
              <a:t>COMPÉTENCES EN RECHERCHE D'EMPLOI</a:t>
            </a:r>
          </a:p>
        </p:txBody>
      </p:sp>
      <p:sp>
        <p:nvSpPr>
          <p:cNvPr id="19" name="TextBox 19"/>
          <p:cNvSpPr txBox="1"/>
          <p:nvPr/>
        </p:nvSpPr>
        <p:spPr>
          <a:xfrm>
            <a:off x="1329172" y="9296400"/>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
        <p:nvSpPr>
          <p:cNvPr id="20" name="TextBox 20"/>
          <p:cNvSpPr txBox="1"/>
          <p:nvPr/>
        </p:nvSpPr>
        <p:spPr>
          <a:xfrm>
            <a:off x="1028700" y="5447766"/>
            <a:ext cx="8048350" cy="314325"/>
          </a:xfrm>
          <a:prstGeom prst="rect">
            <a:avLst/>
          </a:prstGeom>
          <a:solidFill>
            <a:srgbClr val="84BFA4"/>
          </a:solidFill>
        </p:spPr>
        <p:txBody>
          <a:bodyPr lIns="0" tIns="0" rIns="0" bIns="0" rtlCol="0" anchor="t">
            <a:spAutoFit/>
          </a:bodyPr>
          <a:lstStyle/>
          <a:p>
            <a:pPr algn="l">
              <a:lnSpc>
                <a:spcPts val="2400"/>
              </a:lnSpc>
            </a:pPr>
            <a:r>
              <a:rPr lang="en-US" sz="2000" b="1">
                <a:solidFill>
                  <a:srgbClr val="FFFFFF"/>
                </a:solidFill>
                <a:latin typeface="Arimo Bold"/>
                <a:ea typeface="Arimo Bold"/>
                <a:cs typeface="Arimo Bold"/>
                <a:sym typeface="Arimo Bold"/>
              </a:rPr>
              <a:t>Programme d'employabilité - Compétences pour trouver du travail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73616" y="1915097"/>
            <a:ext cx="10581359"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03</a:t>
            </a:r>
          </a:p>
        </p:txBody>
      </p:sp>
      <p:sp>
        <p:nvSpPr>
          <p:cNvPr id="12" name="TextBox 12"/>
          <p:cNvSpPr txBox="1"/>
          <p:nvPr/>
        </p:nvSpPr>
        <p:spPr>
          <a:xfrm>
            <a:off x="2035610" y="3484341"/>
            <a:ext cx="10581359" cy="4640103"/>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Les méthodes d'aujourd'hui</a:t>
            </a: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3664110" y="4384850"/>
            <a:ext cx="2638824" cy="5902150"/>
            <a:chOff x="0" y="0"/>
            <a:chExt cx="3518432" cy="7869534"/>
          </a:xfrm>
        </p:grpSpPr>
        <p:sp>
          <p:nvSpPr>
            <p:cNvPr id="8" name="Freeform 8"/>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84BFA4"/>
            </a:solidFill>
          </p:spPr>
        </p:sp>
      </p:grpSp>
      <p:sp>
        <p:nvSpPr>
          <p:cNvPr id="9" name="TextBox 9"/>
          <p:cNvSpPr txBox="1"/>
          <p:nvPr/>
        </p:nvSpPr>
        <p:spPr>
          <a:xfrm>
            <a:off x="91440" y="1355312"/>
            <a:ext cx="18105120" cy="1049739"/>
          </a:xfrm>
          <a:prstGeom prst="rect">
            <a:avLst/>
          </a:prstGeom>
        </p:spPr>
        <p:txBody>
          <a:bodyPr lIns="0" tIns="0" rIns="0" bIns="0" rtlCol="0" anchor="t">
            <a:spAutoFit/>
          </a:bodyPr>
          <a:lstStyle/>
          <a:p>
            <a:pPr algn="ctr">
              <a:lnSpc>
                <a:spcPts val="4020"/>
              </a:lnSpc>
            </a:pPr>
            <a:r>
              <a:rPr lang="en-US" sz="6000" b="1" spc="56">
                <a:solidFill>
                  <a:srgbClr val="84BFA4"/>
                </a:solidFill>
                <a:latin typeface="TT Rounds Condensed Bold"/>
                <a:ea typeface="TT Rounds Condensed Bold"/>
                <a:cs typeface="TT Rounds Condensed Bold"/>
                <a:sym typeface="TT Rounds Condensed Bold"/>
              </a:rPr>
              <a:t>Les méthodes d'aujourd'hui</a:t>
            </a:r>
          </a:p>
          <a:p>
            <a:pPr algn="l">
              <a:lnSpc>
                <a:spcPts val="402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0" name="AutoShape 10"/>
          <p:cNvSpPr/>
          <p:nvPr/>
        </p:nvSpPr>
        <p:spPr>
          <a:xfrm rot="10780140">
            <a:off x="5325240" y="1985756"/>
            <a:ext cx="7419547" cy="0"/>
          </a:xfrm>
          <a:prstGeom prst="line">
            <a:avLst/>
          </a:prstGeom>
          <a:ln w="19050" cap="rnd">
            <a:solidFill>
              <a:srgbClr val="E6C8C7"/>
            </a:solidFill>
            <a:prstDash val="solid"/>
            <a:headEnd type="none" w="sm" len="sm"/>
            <a:tailEnd type="none" w="sm" len="sm"/>
          </a:ln>
        </p:spPr>
      </p:sp>
      <p:sp>
        <p:nvSpPr>
          <p:cNvPr id="11" name="Freeform 11"/>
          <p:cNvSpPr/>
          <p:nvPr/>
        </p:nvSpPr>
        <p:spPr>
          <a:xfrm>
            <a:off x="3675969"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3682609" y="6171163"/>
            <a:ext cx="2631830"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3" name="TextBox 13"/>
          <p:cNvSpPr txBox="1"/>
          <p:nvPr/>
        </p:nvSpPr>
        <p:spPr>
          <a:xfrm>
            <a:off x="3680164" y="7239565"/>
            <a:ext cx="2636720" cy="2426740"/>
          </a:xfrm>
          <a:prstGeom prst="rect">
            <a:avLst/>
          </a:prstGeom>
        </p:spPr>
        <p:txBody>
          <a:bodyPr lIns="0" tIns="0" rIns="0" bIns="0" rtlCol="0" anchor="t">
            <a:spAutoFit/>
          </a:bodyPr>
          <a:lstStyle/>
          <a:p>
            <a:pPr algn="ctr">
              <a:lnSpc>
                <a:spcPts val="4212"/>
              </a:lnSpc>
            </a:pPr>
            <a:r>
              <a:rPr lang="en-US" sz="3900" b="1" spc="36">
                <a:solidFill>
                  <a:srgbClr val="FFFFFF"/>
                </a:solidFill>
                <a:latin typeface="TT Rounds Condensed Bold"/>
                <a:ea typeface="TT Rounds Condensed Bold"/>
                <a:cs typeface="TT Rounds Condensed Bold"/>
                <a:sym typeface="TT Rounds Condensed Bold"/>
              </a:rPr>
              <a:t>Sites Web d'entreprise</a:t>
            </a:r>
          </a:p>
          <a:p>
            <a:pPr algn="ctr">
              <a:lnSpc>
                <a:spcPts val="4212"/>
              </a:lnSpc>
            </a:pPr>
            <a:endParaRPr lang="en-US" sz="3900" b="1" spc="36">
              <a:solidFill>
                <a:srgbClr val="FFFFFF"/>
              </a:solidFill>
              <a:latin typeface="TT Rounds Condensed Bold"/>
              <a:ea typeface="TT Rounds Condensed Bold"/>
              <a:cs typeface="TT Rounds Condensed Bold"/>
              <a:sym typeface="TT Rounds Condensed Bold"/>
            </a:endParaRPr>
          </a:p>
        </p:txBody>
      </p:sp>
      <p:grpSp>
        <p:nvGrpSpPr>
          <p:cNvPr id="14" name="Group 14"/>
          <p:cNvGrpSpPr/>
          <p:nvPr/>
        </p:nvGrpSpPr>
        <p:grpSpPr>
          <a:xfrm>
            <a:off x="769581" y="4384850"/>
            <a:ext cx="2638824" cy="5902150"/>
            <a:chOff x="0" y="0"/>
            <a:chExt cx="3518432" cy="7869534"/>
          </a:xfrm>
        </p:grpSpPr>
        <p:sp>
          <p:nvSpPr>
            <p:cNvPr id="15" name="Freeform 15"/>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E6C8C7"/>
            </a:solidFill>
          </p:spPr>
        </p:sp>
      </p:grpSp>
      <p:sp>
        <p:nvSpPr>
          <p:cNvPr id="16" name="Freeform 16"/>
          <p:cNvSpPr/>
          <p:nvPr/>
        </p:nvSpPr>
        <p:spPr>
          <a:xfrm>
            <a:off x="781440"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TextBox 17"/>
          <p:cNvSpPr txBox="1"/>
          <p:nvPr/>
        </p:nvSpPr>
        <p:spPr>
          <a:xfrm>
            <a:off x="768480" y="6184227"/>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8" name="TextBox 18"/>
          <p:cNvSpPr txBox="1"/>
          <p:nvPr/>
        </p:nvSpPr>
        <p:spPr>
          <a:xfrm>
            <a:off x="766035" y="7252628"/>
            <a:ext cx="2636719" cy="2426741"/>
          </a:xfrm>
          <a:prstGeom prst="rect">
            <a:avLst/>
          </a:prstGeom>
        </p:spPr>
        <p:txBody>
          <a:bodyPr lIns="0" tIns="0" rIns="0" bIns="0" rtlCol="0" anchor="t">
            <a:spAutoFit/>
          </a:bodyPr>
          <a:lstStyle/>
          <a:p>
            <a:pPr algn="ctr">
              <a:lnSpc>
                <a:spcPts val="4212"/>
              </a:lnSpc>
            </a:pPr>
            <a:r>
              <a:rPr lang="en-US" sz="3900" b="1" spc="36">
                <a:solidFill>
                  <a:srgbClr val="FFFFFF"/>
                </a:solidFill>
                <a:latin typeface="TT Rounds Condensed Bold"/>
                <a:ea typeface="TT Rounds Condensed Bold"/>
                <a:cs typeface="TT Rounds Condensed Bold"/>
                <a:sym typeface="TT Rounds Condensed Bold"/>
              </a:rPr>
              <a:t>Sites d'emploi en ligne</a:t>
            </a:r>
          </a:p>
          <a:p>
            <a:pPr algn="ctr">
              <a:lnSpc>
                <a:spcPts val="4212"/>
              </a:lnSpc>
            </a:pPr>
            <a:endParaRPr lang="en-US" sz="3900" b="1" spc="36">
              <a:solidFill>
                <a:srgbClr val="FFFFFF"/>
              </a:solidFill>
              <a:latin typeface="TT Rounds Condensed Bold"/>
              <a:ea typeface="TT Rounds Condensed Bold"/>
              <a:cs typeface="TT Rounds Condensed Bold"/>
              <a:sym typeface="TT Rounds Condensed Bold"/>
            </a:endParaRPr>
          </a:p>
          <a:p>
            <a:pPr algn="ctr">
              <a:lnSpc>
                <a:spcPts val="4212"/>
              </a:lnSpc>
            </a:pPr>
            <a:endParaRPr lang="en-US" sz="3900" b="1" spc="36">
              <a:solidFill>
                <a:srgbClr val="FFFFFF"/>
              </a:solidFill>
              <a:latin typeface="TT Rounds Condensed Bold"/>
              <a:ea typeface="TT Rounds Condensed Bold"/>
              <a:cs typeface="TT Rounds Condensed Bold"/>
              <a:sym typeface="TT Rounds Condensed Bold"/>
            </a:endParaRPr>
          </a:p>
        </p:txBody>
      </p:sp>
      <p:grpSp>
        <p:nvGrpSpPr>
          <p:cNvPr id="19" name="Group 19"/>
          <p:cNvGrpSpPr/>
          <p:nvPr/>
        </p:nvGrpSpPr>
        <p:grpSpPr>
          <a:xfrm>
            <a:off x="6473178" y="4384850"/>
            <a:ext cx="2638824" cy="5902150"/>
            <a:chOff x="0" y="0"/>
            <a:chExt cx="3518432" cy="7869534"/>
          </a:xfrm>
        </p:grpSpPr>
        <p:sp>
          <p:nvSpPr>
            <p:cNvPr id="20" name="Freeform 20"/>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C2DEEB"/>
            </a:solidFill>
          </p:spPr>
        </p:sp>
      </p:grpSp>
      <p:sp>
        <p:nvSpPr>
          <p:cNvPr id="21" name="Freeform 21"/>
          <p:cNvSpPr/>
          <p:nvPr/>
        </p:nvSpPr>
        <p:spPr>
          <a:xfrm>
            <a:off x="6485037"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TextBox 22"/>
          <p:cNvSpPr txBox="1"/>
          <p:nvPr/>
        </p:nvSpPr>
        <p:spPr>
          <a:xfrm>
            <a:off x="6491677" y="6171163"/>
            <a:ext cx="2631830"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23" name="TextBox 23"/>
          <p:cNvSpPr txBox="1"/>
          <p:nvPr/>
        </p:nvSpPr>
        <p:spPr>
          <a:xfrm>
            <a:off x="6489232" y="7239565"/>
            <a:ext cx="2636720" cy="2426740"/>
          </a:xfrm>
          <a:prstGeom prst="rect">
            <a:avLst/>
          </a:prstGeom>
        </p:spPr>
        <p:txBody>
          <a:bodyPr lIns="0" tIns="0" rIns="0" bIns="0" rtlCol="0" anchor="t">
            <a:spAutoFit/>
          </a:bodyPr>
          <a:lstStyle/>
          <a:p>
            <a:pPr algn="ctr">
              <a:lnSpc>
                <a:spcPts val="4212"/>
              </a:lnSpc>
            </a:pPr>
            <a:r>
              <a:rPr lang="en-US" sz="3900" b="1" spc="36">
                <a:solidFill>
                  <a:srgbClr val="FFFFFF"/>
                </a:solidFill>
                <a:latin typeface="TT Rounds Condensed Bold"/>
                <a:ea typeface="TT Rounds Condensed Bold"/>
                <a:cs typeface="TT Rounds Condensed Bold"/>
                <a:sym typeface="TT Rounds Condensed Bold"/>
              </a:rPr>
              <a:t>Réseaux sociaux</a:t>
            </a:r>
          </a:p>
        </p:txBody>
      </p:sp>
      <p:grpSp>
        <p:nvGrpSpPr>
          <p:cNvPr id="24" name="Group 24"/>
          <p:cNvGrpSpPr/>
          <p:nvPr/>
        </p:nvGrpSpPr>
        <p:grpSpPr>
          <a:xfrm>
            <a:off x="12261795" y="4384850"/>
            <a:ext cx="2638824" cy="5902150"/>
            <a:chOff x="0" y="0"/>
            <a:chExt cx="3518432" cy="7869534"/>
          </a:xfrm>
        </p:grpSpPr>
        <p:sp>
          <p:nvSpPr>
            <p:cNvPr id="25" name="Freeform 25"/>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84BFA4"/>
            </a:solidFill>
          </p:spPr>
        </p:sp>
      </p:grpSp>
      <p:sp>
        <p:nvSpPr>
          <p:cNvPr id="26" name="Freeform 26"/>
          <p:cNvSpPr/>
          <p:nvPr/>
        </p:nvSpPr>
        <p:spPr>
          <a:xfrm>
            <a:off x="12273654"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TextBox 27"/>
          <p:cNvSpPr txBox="1"/>
          <p:nvPr/>
        </p:nvSpPr>
        <p:spPr>
          <a:xfrm>
            <a:off x="12280294" y="6171163"/>
            <a:ext cx="2631830"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28" name="TextBox 28"/>
          <p:cNvSpPr txBox="1"/>
          <p:nvPr/>
        </p:nvSpPr>
        <p:spPr>
          <a:xfrm>
            <a:off x="12277849" y="7239565"/>
            <a:ext cx="2636720" cy="2426740"/>
          </a:xfrm>
          <a:prstGeom prst="rect">
            <a:avLst/>
          </a:prstGeom>
        </p:spPr>
        <p:txBody>
          <a:bodyPr lIns="0" tIns="0" rIns="0" bIns="0" rtlCol="0" anchor="t">
            <a:spAutoFit/>
          </a:bodyPr>
          <a:lstStyle/>
          <a:p>
            <a:pPr algn="ctr">
              <a:lnSpc>
                <a:spcPts val="4212"/>
              </a:lnSpc>
            </a:pPr>
            <a:r>
              <a:rPr lang="en-US" sz="3900" b="1" spc="36">
                <a:solidFill>
                  <a:srgbClr val="FFFFFF"/>
                </a:solidFill>
                <a:latin typeface="TT Rounds Condensed Bold"/>
                <a:ea typeface="TT Rounds Condensed Bold"/>
                <a:cs typeface="TT Rounds Condensed Bold"/>
                <a:sym typeface="TT Rounds Condensed Bold"/>
              </a:rPr>
              <a:t>Sites d'emploi spécialisés</a:t>
            </a:r>
          </a:p>
          <a:p>
            <a:pPr algn="ctr">
              <a:lnSpc>
                <a:spcPts val="4212"/>
              </a:lnSpc>
            </a:pPr>
            <a:endParaRPr lang="en-US" sz="3900" b="1" spc="36">
              <a:solidFill>
                <a:srgbClr val="FFFFFF"/>
              </a:solidFill>
              <a:latin typeface="TT Rounds Condensed Bold"/>
              <a:ea typeface="TT Rounds Condensed Bold"/>
              <a:cs typeface="TT Rounds Condensed Bold"/>
              <a:sym typeface="TT Rounds Condensed Bold"/>
            </a:endParaRPr>
          </a:p>
        </p:txBody>
      </p:sp>
      <p:grpSp>
        <p:nvGrpSpPr>
          <p:cNvPr id="29" name="Group 29"/>
          <p:cNvGrpSpPr/>
          <p:nvPr/>
        </p:nvGrpSpPr>
        <p:grpSpPr>
          <a:xfrm>
            <a:off x="9367266" y="4384850"/>
            <a:ext cx="2638824" cy="5902150"/>
            <a:chOff x="0" y="0"/>
            <a:chExt cx="3518432" cy="7869534"/>
          </a:xfrm>
        </p:grpSpPr>
        <p:sp>
          <p:nvSpPr>
            <p:cNvPr id="30" name="Freeform 30"/>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E6C8C7"/>
            </a:solidFill>
          </p:spPr>
        </p:sp>
      </p:grpSp>
      <p:sp>
        <p:nvSpPr>
          <p:cNvPr id="31" name="Freeform 31"/>
          <p:cNvSpPr/>
          <p:nvPr/>
        </p:nvSpPr>
        <p:spPr>
          <a:xfrm>
            <a:off x="9379125"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 name="TextBox 32"/>
          <p:cNvSpPr txBox="1"/>
          <p:nvPr/>
        </p:nvSpPr>
        <p:spPr>
          <a:xfrm>
            <a:off x="9366165" y="6184227"/>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33" name="TextBox 33"/>
          <p:cNvSpPr txBox="1"/>
          <p:nvPr/>
        </p:nvSpPr>
        <p:spPr>
          <a:xfrm>
            <a:off x="9363720" y="7252628"/>
            <a:ext cx="2636720" cy="2426741"/>
          </a:xfrm>
          <a:prstGeom prst="rect">
            <a:avLst/>
          </a:prstGeom>
        </p:spPr>
        <p:txBody>
          <a:bodyPr lIns="0" tIns="0" rIns="0" bIns="0" rtlCol="0" anchor="t">
            <a:spAutoFit/>
          </a:bodyPr>
          <a:lstStyle/>
          <a:p>
            <a:pPr algn="ctr">
              <a:lnSpc>
                <a:spcPts val="4212"/>
              </a:lnSpc>
            </a:pPr>
            <a:r>
              <a:rPr lang="en-US" sz="3900" b="1" spc="36">
                <a:solidFill>
                  <a:srgbClr val="FFFFFF"/>
                </a:solidFill>
                <a:latin typeface="TT Rounds Condensed Bold"/>
                <a:ea typeface="TT Rounds Condensed Bold"/>
                <a:cs typeface="TT Rounds Condensed Bold"/>
                <a:sym typeface="TT Rounds Condensed Bold"/>
              </a:rPr>
              <a:t>Réseautage en ligne</a:t>
            </a:r>
          </a:p>
          <a:p>
            <a:pPr algn="ctr">
              <a:lnSpc>
                <a:spcPts val="4212"/>
              </a:lnSpc>
            </a:pPr>
            <a:endParaRPr lang="en-US" sz="3900" b="1" spc="36">
              <a:solidFill>
                <a:srgbClr val="FFFFFF"/>
              </a:solidFill>
              <a:latin typeface="TT Rounds Condensed Bold"/>
              <a:ea typeface="TT Rounds Condensed Bold"/>
              <a:cs typeface="TT Rounds Condensed Bold"/>
              <a:sym typeface="TT Rounds Condensed Bold"/>
            </a:endParaRPr>
          </a:p>
        </p:txBody>
      </p:sp>
      <p:grpSp>
        <p:nvGrpSpPr>
          <p:cNvPr id="34" name="Group 34"/>
          <p:cNvGrpSpPr/>
          <p:nvPr/>
        </p:nvGrpSpPr>
        <p:grpSpPr>
          <a:xfrm>
            <a:off x="15070863" y="4384850"/>
            <a:ext cx="2638824" cy="5902150"/>
            <a:chOff x="0" y="0"/>
            <a:chExt cx="3518432" cy="7869534"/>
          </a:xfrm>
        </p:grpSpPr>
        <p:sp>
          <p:nvSpPr>
            <p:cNvPr id="35" name="Freeform 35"/>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C2DEEB"/>
            </a:solidFill>
          </p:spPr>
        </p:sp>
      </p:grpSp>
      <p:sp>
        <p:nvSpPr>
          <p:cNvPr id="36" name="Freeform 36"/>
          <p:cNvSpPr/>
          <p:nvPr/>
        </p:nvSpPr>
        <p:spPr>
          <a:xfrm>
            <a:off x="15082722"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7" name="TextBox 37"/>
          <p:cNvSpPr txBox="1"/>
          <p:nvPr/>
        </p:nvSpPr>
        <p:spPr>
          <a:xfrm>
            <a:off x="15089362" y="6171163"/>
            <a:ext cx="2631830"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06</a:t>
            </a:r>
          </a:p>
        </p:txBody>
      </p:sp>
      <p:sp>
        <p:nvSpPr>
          <p:cNvPr id="38" name="TextBox 38"/>
          <p:cNvSpPr txBox="1"/>
          <p:nvPr/>
        </p:nvSpPr>
        <p:spPr>
          <a:xfrm>
            <a:off x="15086918" y="7239565"/>
            <a:ext cx="2636720" cy="2426740"/>
          </a:xfrm>
          <a:prstGeom prst="rect">
            <a:avLst/>
          </a:prstGeom>
        </p:spPr>
        <p:txBody>
          <a:bodyPr lIns="0" tIns="0" rIns="0" bIns="0" rtlCol="0" anchor="t">
            <a:spAutoFit/>
          </a:bodyPr>
          <a:lstStyle/>
          <a:p>
            <a:pPr algn="ctr">
              <a:lnSpc>
                <a:spcPts val="4212"/>
              </a:lnSpc>
            </a:pPr>
            <a:r>
              <a:rPr lang="en-US" sz="3900" b="1" spc="36">
                <a:solidFill>
                  <a:srgbClr val="FFFFFF"/>
                </a:solidFill>
                <a:latin typeface="TT Rounds Condensed Bold"/>
                <a:ea typeface="TT Rounds Condensed Bold"/>
                <a:cs typeface="TT Rounds Condensed Bold"/>
                <a:sym typeface="TT Rounds Condensed Bold"/>
              </a:rPr>
              <a:t>Applications mobiles</a:t>
            </a:r>
          </a:p>
        </p:txBody>
      </p:sp>
      <p:sp>
        <p:nvSpPr>
          <p:cNvPr id="39" name="Freeform 39" descr="Online Network outline"/>
          <p:cNvSpPr/>
          <p:nvPr/>
        </p:nvSpPr>
        <p:spPr>
          <a:xfrm>
            <a:off x="15618416" y="3597542"/>
            <a:ext cx="1702876" cy="1702877"/>
          </a:xfrm>
          <a:custGeom>
            <a:avLst/>
            <a:gdLst/>
            <a:ahLst/>
            <a:cxnLst/>
            <a:rect l="l" t="t" r="r" b="b"/>
            <a:pathLst>
              <a:path w="1702876" h="1702877">
                <a:moveTo>
                  <a:pt x="0" y="0"/>
                </a:moveTo>
                <a:lnTo>
                  <a:pt x="1702876" y="0"/>
                </a:lnTo>
                <a:lnTo>
                  <a:pt x="1702876" y="1702876"/>
                </a:lnTo>
                <a:lnTo>
                  <a:pt x="0" y="17028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0" name="Freeform 40" descr="Internet outline"/>
          <p:cNvSpPr/>
          <p:nvPr/>
        </p:nvSpPr>
        <p:spPr>
          <a:xfrm>
            <a:off x="12921710" y="37835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1" name="Freeform 41" descr="Social network outline"/>
          <p:cNvSpPr/>
          <p:nvPr/>
        </p:nvSpPr>
        <p:spPr>
          <a:xfrm>
            <a:off x="7179590" y="369053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2" name="Freeform 42" descr="Web design outline"/>
          <p:cNvSpPr/>
          <p:nvPr/>
        </p:nvSpPr>
        <p:spPr>
          <a:xfrm>
            <a:off x="4296904" y="3667287"/>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43" name="Freeform 43" descr="Work from home desk outline"/>
          <p:cNvSpPr/>
          <p:nvPr/>
        </p:nvSpPr>
        <p:spPr>
          <a:xfrm>
            <a:off x="1414221" y="3760275"/>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44" name="Freeform 44" descr="Social distancing outline"/>
          <p:cNvSpPr/>
          <p:nvPr/>
        </p:nvSpPr>
        <p:spPr>
          <a:xfrm>
            <a:off x="10039028" y="373703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E6C8C7"/>
            </a:solidFill>
          </p:spPr>
        </p:sp>
      </p:grpSp>
      <p:sp>
        <p:nvSpPr>
          <p:cNvPr id="9" name="TextBox 9"/>
          <p:cNvSpPr txBox="1"/>
          <p:nvPr/>
        </p:nvSpPr>
        <p:spPr>
          <a:xfrm>
            <a:off x="5216892" y="3380028"/>
            <a:ext cx="11514263" cy="1130754"/>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Sites d'emploi en ligne</a:t>
            </a: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1" name="TextBox 11"/>
          <p:cNvSpPr txBox="1"/>
          <p:nvPr/>
        </p:nvSpPr>
        <p:spPr>
          <a:xfrm>
            <a:off x="5145539" y="5013821"/>
            <a:ext cx="12690911"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Les sites Web comme Indeed, Monster et Glassdoor sont devenus parmi les plateformes les plus populaires auprès des demandeurs d'emploi. Ces sites regroupent des offres d'emploi provenant de diverses sources, permettant aux utilisateurs de rechercher des emplois par lieu, secteur d'activité et mot-clé. Ils incluent souvent des outils permettant de télécharger des CV, de définir des alertes d'emploi et de postuler directement via la plateforme.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E6C8C7"/>
            </a:solidFill>
            <a:prstDash val="solid"/>
            <a:headEnd type="none" w="sm" len="sm"/>
            <a:tailEnd type="none" w="sm" len="sm"/>
          </a:ln>
        </p:spPr>
      </p:sp>
      <p:sp>
        <p:nvSpPr>
          <p:cNvPr id="13" name="Freeform 13" descr="Work from home desk outline"/>
          <p:cNvSpPr/>
          <p:nvPr/>
        </p:nvSpPr>
        <p:spPr>
          <a:xfrm>
            <a:off x="956826" y="5654556"/>
            <a:ext cx="2917944" cy="2917944"/>
          </a:xfrm>
          <a:custGeom>
            <a:avLst/>
            <a:gdLst/>
            <a:ahLst/>
            <a:cxnLst/>
            <a:rect l="l" t="t" r="r" b="b"/>
            <a:pathLst>
              <a:path w="2917944" h="2917944">
                <a:moveTo>
                  <a:pt x="0" y="0"/>
                </a:moveTo>
                <a:lnTo>
                  <a:pt x="2917944" y="0"/>
                </a:lnTo>
                <a:lnTo>
                  <a:pt x="2917944" y="2917944"/>
                </a:lnTo>
                <a:lnTo>
                  <a:pt x="0" y="29179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84BFA4"/>
            </a:solidFill>
          </p:spPr>
        </p:sp>
      </p:grpSp>
      <p:sp>
        <p:nvSpPr>
          <p:cNvPr id="9" name="TextBox 9"/>
          <p:cNvSpPr txBox="1"/>
          <p:nvPr/>
        </p:nvSpPr>
        <p:spPr>
          <a:xfrm>
            <a:off x="5216892" y="3380028"/>
            <a:ext cx="11514263" cy="1130754"/>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Sites Web d'entreprise</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1" name="TextBox 11"/>
          <p:cNvSpPr txBox="1"/>
          <p:nvPr/>
        </p:nvSpPr>
        <p:spPr>
          <a:xfrm>
            <a:off x="5145539" y="5106216"/>
            <a:ext cx="12690911"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De nombreuses organisations publient leurs offres d'emploi directement sur leur site Internet. Cette méthode peut être particulièrement efficace pour les candidats qui ciblent des entreprises ou des secteurs spécifiques. En consultant les pages carrière des entreprises qui les intéressent, les chercheurs d'emploi ont accès aux offres les plus récentes et les plus pertinentes.</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84BFA4"/>
            </a:solidFill>
            <a:prstDash val="solid"/>
            <a:headEnd type="none" w="sm" len="sm"/>
            <a:tailEnd type="none" w="sm" len="sm"/>
          </a:ln>
        </p:spPr>
      </p:sp>
      <p:sp>
        <p:nvSpPr>
          <p:cNvPr id="13" name="Freeform 13" descr="Web design outline"/>
          <p:cNvSpPr/>
          <p:nvPr/>
        </p:nvSpPr>
        <p:spPr>
          <a:xfrm>
            <a:off x="753410" y="6515100"/>
            <a:ext cx="2581632" cy="2581632"/>
          </a:xfrm>
          <a:custGeom>
            <a:avLst/>
            <a:gdLst/>
            <a:ahLst/>
            <a:cxnLst/>
            <a:rect l="l" t="t" r="r" b="b"/>
            <a:pathLst>
              <a:path w="2581632" h="2581632">
                <a:moveTo>
                  <a:pt x="0" y="0"/>
                </a:moveTo>
                <a:lnTo>
                  <a:pt x="2581632" y="0"/>
                </a:lnTo>
                <a:lnTo>
                  <a:pt x="2581632" y="2581632"/>
                </a:lnTo>
                <a:lnTo>
                  <a:pt x="0" y="25816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C2DEEB"/>
            </a:solidFill>
          </p:spPr>
        </p:sp>
      </p:grpSp>
      <p:sp>
        <p:nvSpPr>
          <p:cNvPr id="9" name="TextBox 9"/>
          <p:cNvSpPr txBox="1"/>
          <p:nvPr/>
        </p:nvSpPr>
        <p:spPr>
          <a:xfrm>
            <a:off x="5216892" y="3380028"/>
            <a:ext cx="11514263" cy="1130754"/>
          </a:xfrm>
          <a:prstGeom prst="rect">
            <a:avLst/>
          </a:prstGeom>
        </p:spPr>
        <p:txBody>
          <a:bodyPr lIns="0" tIns="0" rIns="0" bIns="0" rtlCol="0" anchor="t">
            <a:spAutoFit/>
          </a:bodyPr>
          <a:lstStyle/>
          <a:p>
            <a:pPr algn="l">
              <a:lnSpc>
                <a:spcPts val="6030"/>
              </a:lnSpc>
            </a:pPr>
            <a:r>
              <a:rPr lang="en-US" sz="6000" b="1" spc="56">
                <a:solidFill>
                  <a:srgbClr val="C2DEEB"/>
                </a:solidFill>
                <a:latin typeface="TT Rounds Condensed Bold"/>
                <a:ea typeface="TT Rounds Condensed Bold"/>
                <a:cs typeface="TT Rounds Condensed Bold"/>
                <a:sym typeface="TT Rounds Condensed Bold"/>
              </a:rPr>
              <a:t>Réseaux sociaux</a:t>
            </a:r>
          </a:p>
          <a:p>
            <a:pPr algn="l">
              <a:lnSpc>
                <a:spcPts val="6030"/>
              </a:lnSpc>
            </a:pPr>
            <a:endParaRPr lang="en-US" sz="6000" b="1" spc="56">
              <a:solidFill>
                <a:srgbClr val="C2DEEB"/>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C2DEEB"/>
              </a:solidFill>
              <a:latin typeface="TT Rounds Condensed Bold"/>
              <a:ea typeface="TT Rounds Condensed Bold"/>
              <a:cs typeface="TT Rounds Condensed Bold"/>
              <a:sym typeface="TT Rounds Condensed Bold"/>
            </a:endParaRP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1" name="TextBox 11"/>
          <p:cNvSpPr txBox="1"/>
          <p:nvPr/>
        </p:nvSpPr>
        <p:spPr>
          <a:xfrm>
            <a:off x="5216892" y="5013821"/>
            <a:ext cx="12690911"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LinkedIn est un outil puissant pour le réseautage professionnel et la recherche d'emploi. Il permet aux utilisateurs d'entrer en contact avec des professionnels du secteur, de rejoindre des groupes, de suivre des entreprises et de postuler à des emplois. D'autres plateformes de médias sociaux comme Twitter et Facebook proposent également des fonctionnalités de recherche d'emploi et peuvent être utiles pour réseauter et découvrir des opportunités d'emploi.</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C2DEEB"/>
            </a:solidFill>
            <a:prstDash val="solid"/>
            <a:headEnd type="none" w="sm" len="sm"/>
            <a:tailEnd type="none" w="sm" len="sm"/>
          </a:ln>
        </p:spPr>
      </p:sp>
      <p:sp>
        <p:nvSpPr>
          <p:cNvPr id="13" name="Freeform 13" descr="Social network outline"/>
          <p:cNvSpPr/>
          <p:nvPr/>
        </p:nvSpPr>
        <p:spPr>
          <a:xfrm>
            <a:off x="822960" y="5622206"/>
            <a:ext cx="3052004" cy="3052004"/>
          </a:xfrm>
          <a:custGeom>
            <a:avLst/>
            <a:gdLst/>
            <a:ahLst/>
            <a:cxnLst/>
            <a:rect l="l" t="t" r="r" b="b"/>
            <a:pathLst>
              <a:path w="3052004" h="3052004">
                <a:moveTo>
                  <a:pt x="0" y="0"/>
                </a:moveTo>
                <a:lnTo>
                  <a:pt x="3052004" y="0"/>
                </a:lnTo>
                <a:lnTo>
                  <a:pt x="3052004" y="3052003"/>
                </a:lnTo>
                <a:lnTo>
                  <a:pt x="0" y="3052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E6C8C7"/>
            </a:solidFill>
          </p:spPr>
        </p:sp>
      </p:grpSp>
      <p:sp>
        <p:nvSpPr>
          <p:cNvPr id="9" name="TextBox 9"/>
          <p:cNvSpPr txBox="1"/>
          <p:nvPr/>
        </p:nvSpPr>
        <p:spPr>
          <a:xfrm>
            <a:off x="5216892" y="3380028"/>
            <a:ext cx="11514263" cy="1130754"/>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Réseautage en ligne</a:t>
            </a: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1" name="TextBox 11"/>
          <p:cNvSpPr txBox="1"/>
          <p:nvPr/>
        </p:nvSpPr>
        <p:spPr>
          <a:xfrm>
            <a:off x="5216892" y="5013821"/>
            <a:ext cx="12690911"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Les webinaires, les salons de l'emploi virtuels et les groupes professionnels en ligne offrent aux demandeurs d'emploi des possibilités supplémentaires de réseautage et d'information sur les opportunités d'emploi. Ces plateformes facilitent les relations avec les leaders du secteur et les employeurs potentiels, ce qui conduit souvent à des recommandations et à des opportunités d'emploi qui ne sont peut-être pas annoncées publiquement.</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E6C8C7"/>
            </a:solidFill>
            <a:prstDash val="solid"/>
            <a:headEnd type="none" w="sm" len="sm"/>
            <a:tailEnd type="none" w="sm" len="sm"/>
          </a:ln>
        </p:spPr>
      </p:sp>
      <p:sp>
        <p:nvSpPr>
          <p:cNvPr id="13" name="Freeform 13" descr="Social distancing outline"/>
          <p:cNvSpPr/>
          <p:nvPr/>
        </p:nvSpPr>
        <p:spPr>
          <a:xfrm>
            <a:off x="974841" y="6060807"/>
            <a:ext cx="2762768" cy="2762767"/>
          </a:xfrm>
          <a:custGeom>
            <a:avLst/>
            <a:gdLst/>
            <a:ahLst/>
            <a:cxnLst/>
            <a:rect l="l" t="t" r="r" b="b"/>
            <a:pathLst>
              <a:path w="2762768" h="2762767">
                <a:moveTo>
                  <a:pt x="0" y="0"/>
                </a:moveTo>
                <a:lnTo>
                  <a:pt x="2762768" y="0"/>
                </a:lnTo>
                <a:lnTo>
                  <a:pt x="2762768" y="2762767"/>
                </a:lnTo>
                <a:lnTo>
                  <a:pt x="0" y="27627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84BFA4"/>
            </a:solidFill>
          </p:spPr>
        </p:sp>
      </p:grpSp>
      <p:sp>
        <p:nvSpPr>
          <p:cNvPr id="9" name="TextBox 9"/>
          <p:cNvSpPr txBox="1"/>
          <p:nvPr/>
        </p:nvSpPr>
        <p:spPr>
          <a:xfrm>
            <a:off x="5216892" y="3380028"/>
            <a:ext cx="11514263" cy="1130754"/>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Sites d'emploi spécialisés</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1" name="TextBox 11"/>
          <p:cNvSpPr txBox="1"/>
          <p:nvPr/>
        </p:nvSpPr>
        <p:spPr>
          <a:xfrm>
            <a:off x="5216892" y="5013821"/>
            <a:ext cx="12213858"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Certains domaines disposent de sites d'emploi spécialisés qui s'adressent spécifiquement à leur secteur. Par exemple, Stack Overflow Jobs pour les postes techniques ou Mediabistro pour les postes liés aux médias et à la communication. Ces sites peuvent fournir des offres d'emploi plus ciblées et des ressources spécifiques à un parcours professionnel particulier.</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84BFA4"/>
            </a:solidFill>
            <a:prstDash val="solid"/>
            <a:headEnd type="none" w="sm" len="sm"/>
            <a:tailEnd type="none" w="sm" len="sm"/>
          </a:ln>
        </p:spPr>
      </p:sp>
      <p:sp>
        <p:nvSpPr>
          <p:cNvPr id="13" name="Freeform 13" descr="Internet outline"/>
          <p:cNvSpPr/>
          <p:nvPr/>
        </p:nvSpPr>
        <p:spPr>
          <a:xfrm>
            <a:off x="840003" y="5835303"/>
            <a:ext cx="2863316" cy="2863316"/>
          </a:xfrm>
          <a:custGeom>
            <a:avLst/>
            <a:gdLst/>
            <a:ahLst/>
            <a:cxnLst/>
            <a:rect l="l" t="t" r="r" b="b"/>
            <a:pathLst>
              <a:path w="2863316" h="2863316">
                <a:moveTo>
                  <a:pt x="0" y="0"/>
                </a:moveTo>
                <a:lnTo>
                  <a:pt x="2863315" y="0"/>
                </a:lnTo>
                <a:lnTo>
                  <a:pt x="2863315" y="2863315"/>
                </a:lnTo>
                <a:lnTo>
                  <a:pt x="0" y="28633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C2DEEB"/>
            </a:solidFill>
          </p:spPr>
        </p:sp>
      </p:grpSp>
      <p:sp>
        <p:nvSpPr>
          <p:cNvPr id="9" name="TextBox 9"/>
          <p:cNvSpPr txBox="1"/>
          <p:nvPr/>
        </p:nvSpPr>
        <p:spPr>
          <a:xfrm>
            <a:off x="5216892" y="3380028"/>
            <a:ext cx="11514263" cy="1130754"/>
          </a:xfrm>
          <a:prstGeom prst="rect">
            <a:avLst/>
          </a:prstGeom>
        </p:spPr>
        <p:txBody>
          <a:bodyPr lIns="0" tIns="0" rIns="0" bIns="0" rtlCol="0" anchor="t">
            <a:spAutoFit/>
          </a:bodyPr>
          <a:lstStyle/>
          <a:p>
            <a:pPr algn="l">
              <a:lnSpc>
                <a:spcPts val="6030"/>
              </a:lnSpc>
            </a:pPr>
            <a:r>
              <a:rPr lang="en-US" sz="6000" b="1" spc="56">
                <a:solidFill>
                  <a:srgbClr val="C2DEEB"/>
                </a:solidFill>
                <a:latin typeface="TT Rounds Condensed Bold"/>
                <a:ea typeface="TT Rounds Condensed Bold"/>
                <a:cs typeface="TT Rounds Condensed Bold"/>
                <a:sym typeface="TT Rounds Condensed Bold"/>
              </a:rPr>
              <a:t>Applications mobiles</a:t>
            </a:r>
          </a:p>
          <a:p>
            <a:pPr algn="l">
              <a:lnSpc>
                <a:spcPts val="6030"/>
              </a:lnSpc>
            </a:pPr>
            <a:endParaRPr lang="en-US" sz="6000" b="1" spc="56">
              <a:solidFill>
                <a:srgbClr val="C2DEEB"/>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C2DEEB"/>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C2DEEB"/>
              </a:solidFill>
              <a:latin typeface="TT Rounds Condensed Bold"/>
              <a:ea typeface="TT Rounds Condensed Bold"/>
              <a:cs typeface="TT Rounds Condensed Bold"/>
              <a:sym typeface="TT Rounds Condensed Bold"/>
            </a:endParaRP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06</a:t>
            </a:r>
          </a:p>
        </p:txBody>
      </p:sp>
      <p:sp>
        <p:nvSpPr>
          <p:cNvPr id="11" name="TextBox 11"/>
          <p:cNvSpPr txBox="1"/>
          <p:nvPr/>
        </p:nvSpPr>
        <p:spPr>
          <a:xfrm>
            <a:off x="5216892" y="5082813"/>
            <a:ext cx="12690911"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Les applications de recherche d'emploi comme LinkedIn, Glassdoor et Indeed offrent la possibilité de rechercher un emploi en déplacement. Les utilisateurs peuvent configurer des alertes, recevoir des notifications de nouvelles offres d'emploi et postuler en quelques clics sur leur smartphone.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C2DEEB"/>
            </a:solidFill>
            <a:prstDash val="solid"/>
            <a:headEnd type="none" w="sm" len="sm"/>
            <a:tailEnd type="none" w="sm" len="sm"/>
          </a:ln>
        </p:spPr>
      </p:sp>
      <p:sp>
        <p:nvSpPr>
          <p:cNvPr id="13" name="Freeform 13" descr="Online Network outline"/>
          <p:cNvSpPr/>
          <p:nvPr/>
        </p:nvSpPr>
        <p:spPr>
          <a:xfrm>
            <a:off x="831967" y="5209172"/>
            <a:ext cx="2739035" cy="2739034"/>
          </a:xfrm>
          <a:custGeom>
            <a:avLst/>
            <a:gdLst/>
            <a:ahLst/>
            <a:cxnLst/>
            <a:rect l="l" t="t" r="r" b="b"/>
            <a:pathLst>
              <a:path w="2739035" h="2739034">
                <a:moveTo>
                  <a:pt x="0" y="0"/>
                </a:moveTo>
                <a:lnTo>
                  <a:pt x="2739035" y="0"/>
                </a:lnTo>
                <a:lnTo>
                  <a:pt x="2739035" y="2739034"/>
                </a:lnTo>
                <a:lnTo>
                  <a:pt x="0" y="27390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892747" y="893453"/>
            <a:ext cx="9840147" cy="8932838"/>
          </a:xfrm>
          <a:prstGeom prst="rect">
            <a:avLst/>
          </a:prstGeom>
        </p:spPr>
        <p:txBody>
          <a:bodyPr lIns="0" tIns="0" rIns="0" bIns="0" rtlCol="0" anchor="t">
            <a:spAutoFit/>
          </a:bodyPr>
          <a:lstStyle/>
          <a:p>
            <a:pPr algn="l">
              <a:lnSpc>
                <a:spcPts val="3927"/>
              </a:lnSpc>
            </a:pPr>
            <a:r>
              <a:rPr lang="en-US" sz="3700" spc="34">
                <a:solidFill>
                  <a:srgbClr val="382B1B"/>
                </a:solidFill>
                <a:latin typeface="TT Rounds Condensed"/>
                <a:ea typeface="TT Rounds Condensed"/>
                <a:cs typeface="TT Rounds Condensed"/>
                <a:sym typeface="TT Rounds Condensed"/>
              </a:rPr>
              <a:t>L'intégration de la technologie dans le processus de recherche d'emploi a considérablement élargi les possibilités offertes aux demandeurs d'emploi. Si les méthodes traditionnelles comme les journaux et les agences de recrutement restent utiles, Internet a ouvert une multitude de ressources qui rendent la recherche d'emploi plus accessible et plus efficace.</a:t>
            </a:r>
          </a:p>
          <a:p>
            <a:pPr algn="l">
              <a:lnSpc>
                <a:spcPts val="3927"/>
              </a:lnSpc>
            </a:pPr>
            <a:endParaRPr lang="en-US" sz="3700" spc="34">
              <a:solidFill>
                <a:srgbClr val="382B1B"/>
              </a:solidFill>
              <a:latin typeface="TT Rounds Condensed"/>
              <a:ea typeface="TT Rounds Condensed"/>
              <a:cs typeface="TT Rounds Condensed"/>
              <a:sym typeface="TT Rounds Condensed"/>
            </a:endParaRPr>
          </a:p>
          <a:p>
            <a:pPr algn="l">
              <a:lnSpc>
                <a:spcPts val="3927"/>
              </a:lnSpc>
            </a:pPr>
            <a:r>
              <a:rPr lang="en-US" sz="3700" spc="34">
                <a:solidFill>
                  <a:srgbClr val="382B1B"/>
                </a:solidFill>
                <a:latin typeface="TT Rounds Condensed"/>
                <a:ea typeface="TT Rounds Condensed"/>
                <a:cs typeface="TT Rounds Condensed"/>
                <a:sym typeface="TT Rounds Condensed"/>
              </a:rPr>
              <a:t>En tirant parti d’une combinaison de ces méthodes traditionnelles et modernes, les demandeurs d’emploi peuvent augmenter leurs chances de trouver l’opportunité adaptée à leurs compétences et à leurs objectifs de carrière.</a:t>
            </a:r>
          </a:p>
          <a:p>
            <a:pPr algn="l">
              <a:lnSpc>
                <a:spcPts val="3927"/>
              </a:lnSpc>
            </a:pPr>
            <a:endParaRPr lang="en-US" sz="3700" spc="34">
              <a:solidFill>
                <a:srgbClr val="382B1B"/>
              </a:solidFill>
              <a:latin typeface="TT Rounds Condensed"/>
              <a:ea typeface="TT Rounds Condensed"/>
              <a:cs typeface="TT Rounds Condensed"/>
              <a:sym typeface="TT Rounds Condensed"/>
            </a:endParaRPr>
          </a:p>
          <a:p>
            <a:pPr algn="l">
              <a:lnSpc>
                <a:spcPts val="3927"/>
              </a:lnSpc>
            </a:pPr>
            <a:r>
              <a:rPr lang="en-US" sz="3700" spc="34">
                <a:solidFill>
                  <a:srgbClr val="382B1B"/>
                </a:solidFill>
                <a:latin typeface="TT Rounds Condensed"/>
                <a:ea typeface="TT Rounds Condensed"/>
                <a:cs typeface="TT Rounds Condensed"/>
                <a:sym typeface="TT Rounds Condensed"/>
              </a:rPr>
              <a:t>Regardons quelques sites Web pour commencer votre recherche…</a:t>
            </a:r>
          </a:p>
          <a:p>
            <a:pPr algn="l">
              <a:lnSpc>
                <a:spcPts val="3927"/>
              </a:lnSpc>
            </a:pPr>
            <a:endParaRPr lang="en-US" sz="3700" spc="34">
              <a:solidFill>
                <a:srgbClr val="382B1B"/>
              </a:solidFill>
              <a:latin typeface="TT Rounds Condensed"/>
              <a:ea typeface="TT Rounds Condensed"/>
              <a:cs typeface="TT Rounds Condensed"/>
              <a:sym typeface="TT Rounds Condensed"/>
            </a:endParaRPr>
          </a:p>
        </p:txBody>
      </p:sp>
      <p:grpSp>
        <p:nvGrpSpPr>
          <p:cNvPr id="8" name="Group 8"/>
          <p:cNvGrpSpPr/>
          <p:nvPr/>
        </p:nvGrpSpPr>
        <p:grpSpPr>
          <a:xfrm>
            <a:off x="11903656" y="-385194"/>
            <a:ext cx="7100364" cy="7336742"/>
            <a:chOff x="0" y="0"/>
            <a:chExt cx="9467152" cy="9782322"/>
          </a:xfrm>
        </p:grpSpPr>
        <p:sp>
          <p:nvSpPr>
            <p:cNvPr id="9" name="Freeform 9"/>
            <p:cNvSpPr/>
            <p:nvPr/>
          </p:nvSpPr>
          <p:spPr>
            <a:xfrm>
              <a:off x="-421894" y="-3175"/>
              <a:ext cx="10525633" cy="10179050"/>
            </a:xfrm>
            <a:custGeom>
              <a:avLst/>
              <a:gdLst/>
              <a:ahLst/>
              <a:cxnLst/>
              <a:rect l="l" t="t" r="r" b="b"/>
              <a:pathLst>
                <a:path w="10525633" h="10179050">
                  <a:moveTo>
                    <a:pt x="4740529" y="3302"/>
                  </a:moveTo>
                  <a:cubicBezTo>
                    <a:pt x="5208778" y="0"/>
                    <a:pt x="5688203" y="89662"/>
                    <a:pt x="6160135" y="233299"/>
                  </a:cubicBezTo>
                  <a:cubicBezTo>
                    <a:pt x="6740017" y="408432"/>
                    <a:pt x="7308977" y="660019"/>
                    <a:pt x="7834122" y="933577"/>
                  </a:cubicBezTo>
                  <a:cubicBezTo>
                    <a:pt x="8578088" y="1294638"/>
                    <a:pt x="9354947" y="1688592"/>
                    <a:pt x="9628505" y="2530983"/>
                  </a:cubicBezTo>
                  <a:cubicBezTo>
                    <a:pt x="10525633" y="5321046"/>
                    <a:pt x="9048622" y="9227058"/>
                    <a:pt x="6072505" y="9697593"/>
                  </a:cubicBezTo>
                  <a:cubicBezTo>
                    <a:pt x="3019806" y="10179050"/>
                    <a:pt x="0" y="8680069"/>
                    <a:pt x="470535" y="5288153"/>
                  </a:cubicBezTo>
                  <a:cubicBezTo>
                    <a:pt x="678434" y="3832987"/>
                    <a:pt x="1608455" y="2071370"/>
                    <a:pt x="2582291" y="977265"/>
                  </a:cubicBezTo>
                  <a:cubicBezTo>
                    <a:pt x="3211449" y="272923"/>
                    <a:pt x="3960241" y="8763"/>
                    <a:pt x="4740529" y="3302"/>
                  </a:cubicBezTo>
                  <a:close/>
                </a:path>
              </a:pathLst>
            </a:custGeom>
            <a:blipFill>
              <a:blip r:embed="rId3"/>
              <a:stretch>
                <a:fillRect l="-25961" r="-25962"/>
              </a:stretch>
            </a:blipFill>
          </p:spPr>
        </p:sp>
      </p:grpSp>
      <p:grpSp>
        <p:nvGrpSpPr>
          <p:cNvPr id="10" name="Group 10"/>
          <p:cNvGrpSpPr/>
          <p:nvPr/>
        </p:nvGrpSpPr>
        <p:grpSpPr>
          <a:xfrm>
            <a:off x="15632176" y="5212288"/>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47115">
            <a:off x="-21596" y="1776681"/>
            <a:ext cx="2786392" cy="0"/>
          </a:xfrm>
          <a:prstGeom prst="line">
            <a:avLst/>
          </a:prstGeom>
          <a:ln w="19050" cap="rnd">
            <a:solidFill>
              <a:srgbClr val="E6C8C7"/>
            </a:solidFill>
            <a:prstDash val="solid"/>
            <a:headEnd type="none" w="sm" len="sm"/>
            <a:tailEnd type="none" w="sm" len="sm"/>
          </a:ln>
        </p:spPr>
      </p:sp>
      <p:sp>
        <p:nvSpPr>
          <p:cNvPr id="8" name="AutoShape 8"/>
          <p:cNvSpPr/>
          <p:nvPr/>
        </p:nvSpPr>
        <p:spPr>
          <a:xfrm rot="10747115">
            <a:off x="-21596" y="4551510"/>
            <a:ext cx="2786392" cy="0"/>
          </a:xfrm>
          <a:prstGeom prst="line">
            <a:avLst/>
          </a:prstGeom>
          <a:ln w="19050" cap="rnd">
            <a:solidFill>
              <a:srgbClr val="94C7B0"/>
            </a:solidFill>
            <a:prstDash val="solid"/>
            <a:headEnd type="none" w="sm" len="sm"/>
            <a:tailEnd type="none" w="sm" len="sm"/>
          </a:ln>
        </p:spPr>
      </p:sp>
      <p:sp>
        <p:nvSpPr>
          <p:cNvPr id="9" name="AutoShape 9"/>
          <p:cNvSpPr/>
          <p:nvPr/>
        </p:nvSpPr>
        <p:spPr>
          <a:xfrm rot="10747115">
            <a:off x="-21596" y="5444607"/>
            <a:ext cx="2786392" cy="0"/>
          </a:xfrm>
          <a:prstGeom prst="line">
            <a:avLst/>
          </a:prstGeom>
          <a:ln w="19050" cap="rnd">
            <a:solidFill>
              <a:srgbClr val="C2DEEB"/>
            </a:solidFill>
            <a:prstDash val="solid"/>
            <a:headEnd type="none" w="sm" len="sm"/>
            <a:tailEnd type="none" w="sm" len="sm"/>
          </a:ln>
        </p:spPr>
      </p:sp>
      <p:sp>
        <p:nvSpPr>
          <p:cNvPr id="10" name="TextBox 10"/>
          <p:cNvSpPr txBox="1"/>
          <p:nvPr/>
        </p:nvSpPr>
        <p:spPr>
          <a:xfrm>
            <a:off x="5183283" y="1232098"/>
            <a:ext cx="16587788" cy="2383155"/>
          </a:xfrm>
          <a:prstGeom prst="rect">
            <a:avLst/>
          </a:prstGeom>
        </p:spPr>
        <p:txBody>
          <a:bodyPr lIns="0" tIns="0" rIns="0" bIns="0" rtlCol="0" anchor="t">
            <a:spAutoFit/>
          </a:bodyPr>
          <a:lstStyle/>
          <a:p>
            <a:pPr algn="just">
              <a:lnSpc>
                <a:spcPts val="6480"/>
              </a:lnSpc>
            </a:pPr>
            <a:r>
              <a:rPr lang="en-US" sz="3600" u="sng" spc="33">
                <a:solidFill>
                  <a:srgbClr val="382B1B"/>
                </a:solidFill>
                <a:latin typeface="TT Rounds Condensed"/>
                <a:ea typeface="TT Rounds Condensed"/>
                <a:cs typeface="TT Rounds Condensed"/>
                <a:sym typeface="TT Rounds Condensed"/>
                <a:hlinkClick r:id="rId3" tooltip="https://jobb.blocket.se/"/>
              </a:rPr>
              <a:t>https://jobb.blocket.se/</a:t>
            </a:r>
          </a:p>
          <a:p>
            <a:pPr algn="just">
              <a:lnSpc>
                <a:spcPts val="6480"/>
              </a:lnSpc>
            </a:pPr>
            <a:r>
              <a:rPr lang="en-US" sz="3600" u="sng" spc="33">
                <a:solidFill>
                  <a:srgbClr val="382B1B"/>
                </a:solidFill>
                <a:latin typeface="TT Rounds Condensed"/>
                <a:ea typeface="TT Rounds Condensed"/>
                <a:cs typeface="TT Rounds Condensed"/>
                <a:sym typeface="TT Rounds Condensed"/>
                <a:hlinkClick r:id="rId4" tooltip="https://arbetsformedlingen.se/other-languages/english-engelska"/>
              </a:rPr>
              <a:t>https://arbetsformedlingen.se/other-linguals/english-engelska</a:t>
            </a:r>
          </a:p>
          <a:p>
            <a:pPr algn="just">
              <a:lnSpc>
                <a:spcPts val="6480"/>
              </a:lnSpc>
            </a:pPr>
            <a:r>
              <a:rPr lang="en-US" sz="3600" u="sng" spc="33">
                <a:solidFill>
                  <a:srgbClr val="382B1B"/>
                </a:solidFill>
                <a:latin typeface="TT Rounds Condensed"/>
                <a:ea typeface="TT Rounds Condensed"/>
                <a:cs typeface="TT Rounds Condensed"/>
                <a:sym typeface="TT Rounds Condensed"/>
                <a:hlinkClick r:id="rId5" tooltip="https://jobbsafari.se/"/>
              </a:rPr>
              <a:t>https://jobbsafari.se/</a:t>
            </a:r>
          </a:p>
        </p:txBody>
      </p:sp>
      <p:sp>
        <p:nvSpPr>
          <p:cNvPr id="11" name="AutoShape 11"/>
          <p:cNvSpPr/>
          <p:nvPr/>
        </p:nvSpPr>
        <p:spPr>
          <a:xfrm rot="10747115">
            <a:off x="-111562" y="7978378"/>
            <a:ext cx="2786392" cy="0"/>
          </a:xfrm>
          <a:prstGeom prst="line">
            <a:avLst/>
          </a:prstGeom>
          <a:ln w="19050" cap="rnd">
            <a:solidFill>
              <a:srgbClr val="E6C8C7"/>
            </a:solidFill>
            <a:prstDash val="solid"/>
            <a:headEnd type="none" w="sm" len="sm"/>
            <a:tailEnd type="none" w="sm" len="sm"/>
          </a:ln>
        </p:spPr>
      </p:sp>
      <p:sp>
        <p:nvSpPr>
          <p:cNvPr id="12" name="TextBox 12"/>
          <p:cNvSpPr txBox="1"/>
          <p:nvPr/>
        </p:nvSpPr>
        <p:spPr>
          <a:xfrm>
            <a:off x="5183283" y="7412355"/>
            <a:ext cx="12780951" cy="2383155"/>
          </a:xfrm>
          <a:prstGeom prst="rect">
            <a:avLst/>
          </a:prstGeom>
        </p:spPr>
        <p:txBody>
          <a:bodyPr lIns="0" tIns="0" rIns="0" bIns="0" rtlCol="0" anchor="t">
            <a:spAutoFit/>
          </a:bodyPr>
          <a:lstStyle/>
          <a:p>
            <a:pPr algn="just">
              <a:lnSpc>
                <a:spcPts val="6480"/>
              </a:lnSpc>
            </a:pPr>
            <a:r>
              <a:rPr lang="en-US" sz="3600" u="sng" spc="33">
                <a:solidFill>
                  <a:srgbClr val="382B1B"/>
                </a:solidFill>
                <a:latin typeface="TT Rounds Condensed"/>
                <a:ea typeface="TT Rounds Condensed"/>
                <a:cs typeface="TT Rounds Condensed"/>
                <a:sym typeface="TT Rounds Condensed"/>
                <a:hlinkClick r:id="rId6" tooltip="https://jobs.ie/"/>
              </a:rPr>
              <a:t>https://Jobs.ie/</a:t>
            </a:r>
          </a:p>
          <a:p>
            <a:pPr algn="just">
              <a:lnSpc>
                <a:spcPts val="6480"/>
              </a:lnSpc>
            </a:pPr>
            <a:r>
              <a:rPr lang="en-US" sz="3600" u="sng" spc="33">
                <a:solidFill>
                  <a:srgbClr val="382B1B"/>
                </a:solidFill>
                <a:latin typeface="TT Rounds Condensed"/>
                <a:ea typeface="TT Rounds Condensed"/>
                <a:cs typeface="TT Rounds Condensed"/>
                <a:sym typeface="TT Rounds Condensed"/>
                <a:hlinkClick r:id="rId7" tooltip="https://irishjobs.ie/"/>
              </a:rPr>
              <a:t>https://irishjobs.ie/</a:t>
            </a:r>
          </a:p>
          <a:p>
            <a:pPr algn="just">
              <a:lnSpc>
                <a:spcPts val="6480"/>
              </a:lnSpc>
            </a:pPr>
            <a:r>
              <a:rPr lang="en-US" sz="3600" spc="33">
                <a:solidFill>
                  <a:srgbClr val="382B1B"/>
                </a:solidFill>
                <a:latin typeface="TT Rounds Condensed"/>
                <a:ea typeface="TT Rounds Condensed"/>
                <a:cs typeface="TT Rounds Condensed"/>
                <a:sym typeface="TT Rounds Condensed"/>
              </a:rPr>
              <a:t>https://www.caterer.com/</a:t>
            </a:r>
          </a:p>
        </p:txBody>
      </p:sp>
      <p:sp>
        <p:nvSpPr>
          <p:cNvPr id="13" name="TextBox 13"/>
          <p:cNvSpPr txBox="1"/>
          <p:nvPr/>
        </p:nvSpPr>
        <p:spPr>
          <a:xfrm>
            <a:off x="2947144" y="1532218"/>
            <a:ext cx="1547032" cy="512738"/>
          </a:xfrm>
          <a:prstGeom prst="rect">
            <a:avLst/>
          </a:prstGeom>
          <a:solidFill>
            <a:srgbClr val="E6C9C7"/>
          </a:solidFill>
        </p:spPr>
        <p:txBody>
          <a:bodyPr lIns="0" tIns="0" rIns="0" bIns="0" rtlCol="0" anchor="t">
            <a:spAutoFit/>
          </a:bodyPr>
          <a:lstStyle/>
          <a:p>
            <a:pPr algn="l">
              <a:lnSpc>
                <a:spcPts val="3927"/>
              </a:lnSpc>
            </a:pPr>
            <a:r>
              <a:rPr lang="en-US" sz="3700" spc="34">
                <a:solidFill>
                  <a:srgbClr val="FFFFFF"/>
                </a:solidFill>
                <a:latin typeface="TT Rounds Condensed"/>
                <a:ea typeface="TT Rounds Condensed"/>
                <a:cs typeface="TT Rounds Condensed"/>
                <a:sym typeface="TT Rounds Condensed"/>
              </a:rPr>
              <a:t>Suéde </a:t>
            </a:r>
          </a:p>
        </p:txBody>
      </p:sp>
      <p:sp>
        <p:nvSpPr>
          <p:cNvPr id="14" name="TextBox 14"/>
          <p:cNvSpPr txBox="1"/>
          <p:nvPr/>
        </p:nvSpPr>
        <p:spPr>
          <a:xfrm>
            <a:off x="2947144" y="4307047"/>
            <a:ext cx="1547032" cy="512738"/>
          </a:xfrm>
          <a:prstGeom prst="rect">
            <a:avLst/>
          </a:prstGeom>
          <a:solidFill>
            <a:srgbClr val="84BFA4"/>
          </a:solidFill>
        </p:spPr>
        <p:txBody>
          <a:bodyPr lIns="0" tIns="0" rIns="0" bIns="0" rtlCol="0" anchor="t">
            <a:spAutoFit/>
          </a:bodyPr>
          <a:lstStyle/>
          <a:p>
            <a:pPr algn="l">
              <a:lnSpc>
                <a:spcPts val="3927"/>
              </a:lnSpc>
            </a:pPr>
            <a:r>
              <a:rPr lang="en-US" sz="3700" spc="34">
                <a:solidFill>
                  <a:srgbClr val="FFFFFF"/>
                </a:solidFill>
                <a:latin typeface="TT Rounds Condensed"/>
                <a:ea typeface="TT Rounds Condensed"/>
                <a:cs typeface="TT Rounds Condensed"/>
                <a:sym typeface="TT Rounds Condensed"/>
              </a:rPr>
              <a:t>France</a:t>
            </a:r>
          </a:p>
        </p:txBody>
      </p:sp>
      <p:sp>
        <p:nvSpPr>
          <p:cNvPr id="15" name="TextBox 15"/>
          <p:cNvSpPr txBox="1"/>
          <p:nvPr/>
        </p:nvSpPr>
        <p:spPr>
          <a:xfrm>
            <a:off x="2947144" y="5200144"/>
            <a:ext cx="1939784" cy="512738"/>
          </a:xfrm>
          <a:prstGeom prst="rect">
            <a:avLst/>
          </a:prstGeom>
          <a:solidFill>
            <a:srgbClr val="C2DEEC"/>
          </a:solidFill>
        </p:spPr>
        <p:txBody>
          <a:bodyPr lIns="0" tIns="0" rIns="0" bIns="0" rtlCol="0" anchor="t">
            <a:spAutoFit/>
          </a:bodyPr>
          <a:lstStyle/>
          <a:p>
            <a:pPr algn="l">
              <a:lnSpc>
                <a:spcPts val="3927"/>
              </a:lnSpc>
            </a:pPr>
            <a:r>
              <a:rPr lang="en-US" sz="3700" spc="34">
                <a:solidFill>
                  <a:srgbClr val="FFFFFF"/>
                </a:solidFill>
                <a:latin typeface="TT Rounds Condensed"/>
                <a:ea typeface="TT Rounds Condensed"/>
                <a:cs typeface="TT Rounds Condensed"/>
                <a:sym typeface="TT Rounds Condensed"/>
              </a:rPr>
              <a:t>Pays-Bas</a:t>
            </a:r>
          </a:p>
        </p:txBody>
      </p:sp>
      <p:sp>
        <p:nvSpPr>
          <p:cNvPr id="16" name="TextBox 16"/>
          <p:cNvSpPr txBox="1"/>
          <p:nvPr/>
        </p:nvSpPr>
        <p:spPr>
          <a:xfrm>
            <a:off x="2764631" y="7690787"/>
            <a:ext cx="1547032" cy="512738"/>
          </a:xfrm>
          <a:prstGeom prst="rect">
            <a:avLst/>
          </a:prstGeom>
          <a:solidFill>
            <a:srgbClr val="E6C9C7"/>
          </a:solidFill>
        </p:spPr>
        <p:txBody>
          <a:bodyPr lIns="0" tIns="0" rIns="0" bIns="0" rtlCol="0" anchor="t">
            <a:spAutoFit/>
          </a:bodyPr>
          <a:lstStyle/>
          <a:p>
            <a:pPr algn="l">
              <a:lnSpc>
                <a:spcPts val="3927"/>
              </a:lnSpc>
            </a:pPr>
            <a:r>
              <a:rPr lang="en-US" sz="3700" spc="34">
                <a:solidFill>
                  <a:srgbClr val="FFFFFF"/>
                </a:solidFill>
                <a:latin typeface="TT Rounds Condensed"/>
                <a:ea typeface="TT Rounds Condensed"/>
                <a:cs typeface="TT Rounds Condensed"/>
                <a:sym typeface="TT Rounds Condensed"/>
              </a:rPr>
              <a:t>Irlande</a:t>
            </a:r>
          </a:p>
        </p:txBody>
      </p:sp>
      <p:sp>
        <p:nvSpPr>
          <p:cNvPr id="17" name="TextBox 17"/>
          <p:cNvSpPr txBox="1"/>
          <p:nvPr/>
        </p:nvSpPr>
        <p:spPr>
          <a:xfrm>
            <a:off x="5183283" y="4059397"/>
            <a:ext cx="16587788" cy="744855"/>
          </a:xfrm>
          <a:prstGeom prst="rect">
            <a:avLst/>
          </a:prstGeom>
        </p:spPr>
        <p:txBody>
          <a:bodyPr lIns="0" tIns="0" rIns="0" bIns="0" rtlCol="0" anchor="t">
            <a:spAutoFit/>
          </a:bodyPr>
          <a:lstStyle/>
          <a:p>
            <a:pPr algn="just">
              <a:lnSpc>
                <a:spcPts val="6480"/>
              </a:lnSpc>
            </a:pPr>
            <a:r>
              <a:rPr lang="en-US" sz="3600" u="sng" spc="33">
                <a:solidFill>
                  <a:srgbClr val="382B1B"/>
                </a:solidFill>
                <a:latin typeface="TT Rounds Condensed"/>
                <a:ea typeface="TT Rounds Condensed"/>
                <a:cs typeface="TT Rounds Condensed"/>
                <a:sym typeface="TT Rounds Condensed"/>
              </a:rPr>
              <a:t>https://www.francetravail.fr/accueil/ </a:t>
            </a:r>
          </a:p>
        </p:txBody>
      </p:sp>
      <p:sp>
        <p:nvSpPr>
          <p:cNvPr id="18" name="TextBox 18"/>
          <p:cNvSpPr txBox="1"/>
          <p:nvPr/>
        </p:nvSpPr>
        <p:spPr>
          <a:xfrm>
            <a:off x="5183283" y="4943475"/>
            <a:ext cx="16587788" cy="2383155"/>
          </a:xfrm>
          <a:prstGeom prst="rect">
            <a:avLst/>
          </a:prstGeom>
        </p:spPr>
        <p:txBody>
          <a:bodyPr lIns="0" tIns="0" rIns="0" bIns="0" rtlCol="0" anchor="t">
            <a:spAutoFit/>
          </a:bodyPr>
          <a:lstStyle/>
          <a:p>
            <a:pPr algn="just">
              <a:lnSpc>
                <a:spcPts val="6480"/>
              </a:lnSpc>
            </a:pPr>
            <a:r>
              <a:rPr lang="en-US" sz="3600" u="sng" spc="32">
                <a:solidFill>
                  <a:srgbClr val="382B1B"/>
                </a:solidFill>
                <a:latin typeface="TT Rounds Condensed"/>
                <a:ea typeface="TT Rounds Condensed"/>
                <a:cs typeface="TT Rounds Condensed"/>
                <a:sym typeface="TT Rounds Condensed"/>
              </a:rPr>
              <a:t>https://www.nationalevacaturebank.nl/</a:t>
            </a:r>
          </a:p>
          <a:p>
            <a:pPr algn="just">
              <a:lnSpc>
                <a:spcPts val="6480"/>
              </a:lnSpc>
            </a:pPr>
            <a:r>
              <a:rPr lang="en-US" sz="3600" u="sng" spc="33">
                <a:solidFill>
                  <a:srgbClr val="382B1B"/>
                </a:solidFill>
                <a:latin typeface="TT Rounds Condensed"/>
                <a:ea typeface="TT Rounds Condensed"/>
                <a:cs typeface="TT Rounds Condensed"/>
                <a:sym typeface="TT Rounds Condensed"/>
              </a:rPr>
              <a:t>https://www.idibu.com/network/nationale-vacaturebank/ https://www.monsterboard.nl/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4587078" y="10287000"/>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7948" y="0"/>
            <a:ext cx="6657546" cy="10286998"/>
            <a:chOff x="0" y="0"/>
            <a:chExt cx="8876728" cy="13715998"/>
          </a:xfrm>
        </p:grpSpPr>
        <p:sp>
          <p:nvSpPr>
            <p:cNvPr id="6" name="Freeform 6"/>
            <p:cNvSpPr/>
            <p:nvPr/>
          </p:nvSpPr>
          <p:spPr>
            <a:xfrm>
              <a:off x="0" y="0"/>
              <a:ext cx="8876665" cy="13716000"/>
            </a:xfrm>
            <a:custGeom>
              <a:avLst/>
              <a:gdLst/>
              <a:ahLst/>
              <a:cxnLst/>
              <a:rect l="l" t="t" r="r" b="b"/>
              <a:pathLst>
                <a:path w="8876665" h="13716000">
                  <a:moveTo>
                    <a:pt x="0" y="0"/>
                  </a:moveTo>
                  <a:lnTo>
                    <a:pt x="8876665" y="0"/>
                  </a:lnTo>
                  <a:lnTo>
                    <a:pt x="8876665" y="13716000"/>
                  </a:lnTo>
                  <a:lnTo>
                    <a:pt x="0" y="13716000"/>
                  </a:lnTo>
                  <a:close/>
                </a:path>
              </a:pathLst>
            </a:custGeom>
            <a:solidFill>
              <a:srgbClr val="B6D1E1"/>
            </a:solidFill>
          </p:spPr>
        </p:sp>
      </p:grpSp>
      <p:sp>
        <p:nvSpPr>
          <p:cNvPr id="7" name="TextBox 7"/>
          <p:cNvSpPr txBox="1"/>
          <p:nvPr/>
        </p:nvSpPr>
        <p:spPr>
          <a:xfrm>
            <a:off x="8479287" y="1706512"/>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01</a:t>
            </a:r>
          </a:p>
        </p:txBody>
      </p:sp>
      <p:sp>
        <p:nvSpPr>
          <p:cNvPr id="8" name="TextBox 8"/>
          <p:cNvSpPr txBox="1"/>
          <p:nvPr/>
        </p:nvSpPr>
        <p:spPr>
          <a:xfrm>
            <a:off x="9546334" y="1830553"/>
            <a:ext cx="702459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La Recherche d'emploi aujourd'hui</a:t>
            </a:r>
          </a:p>
        </p:txBody>
      </p:sp>
      <p:sp>
        <p:nvSpPr>
          <p:cNvPr id="9" name="TextBox 9"/>
          <p:cNvSpPr txBox="1"/>
          <p:nvPr/>
        </p:nvSpPr>
        <p:spPr>
          <a:xfrm>
            <a:off x="8479287" y="2728571"/>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02</a:t>
            </a:r>
          </a:p>
        </p:txBody>
      </p:sp>
      <p:sp>
        <p:nvSpPr>
          <p:cNvPr id="10" name="TextBox 10"/>
          <p:cNvSpPr txBox="1"/>
          <p:nvPr/>
        </p:nvSpPr>
        <p:spPr>
          <a:xfrm>
            <a:off x="9546335" y="2752193"/>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Méthodes Traditionnelles</a:t>
            </a:r>
          </a:p>
        </p:txBody>
      </p:sp>
      <p:sp>
        <p:nvSpPr>
          <p:cNvPr id="11" name="TextBox 11"/>
          <p:cNvSpPr txBox="1"/>
          <p:nvPr/>
        </p:nvSpPr>
        <p:spPr>
          <a:xfrm>
            <a:off x="255059" y="2402098"/>
            <a:ext cx="6163326" cy="2128330"/>
          </a:xfrm>
          <a:prstGeom prst="rect">
            <a:avLst/>
          </a:prstGeom>
        </p:spPr>
        <p:txBody>
          <a:bodyPr lIns="0" tIns="0" rIns="0" bIns="0" rtlCol="0" anchor="t">
            <a:spAutoFit/>
          </a:bodyPr>
          <a:lstStyle/>
          <a:p>
            <a:pPr algn="l">
              <a:lnSpc>
                <a:spcPts val="5366"/>
              </a:lnSpc>
            </a:pPr>
            <a:r>
              <a:rPr lang="en-US" sz="7000" b="1" spc="65">
                <a:solidFill>
                  <a:srgbClr val="FFFFFF"/>
                </a:solidFill>
                <a:latin typeface="TT Rounds Condensed Bold"/>
                <a:ea typeface="TT Rounds Condensed Bold"/>
                <a:cs typeface="TT Rounds Condensed Bold"/>
                <a:sym typeface="TT Rounds Condensed Bold"/>
              </a:rPr>
              <a:t>COMPÉTENCES EN RECHERCHE D’EMPLOI</a:t>
            </a:r>
          </a:p>
        </p:txBody>
      </p:sp>
      <p:grpSp>
        <p:nvGrpSpPr>
          <p:cNvPr id="12" name="Group 12"/>
          <p:cNvGrpSpPr/>
          <p:nvPr/>
        </p:nvGrpSpPr>
        <p:grpSpPr>
          <a:xfrm>
            <a:off x="3684954" y="6277990"/>
            <a:ext cx="4418454" cy="4555767"/>
            <a:chOff x="0" y="0"/>
            <a:chExt cx="5891272" cy="6074356"/>
          </a:xfrm>
        </p:grpSpPr>
        <p:sp>
          <p:nvSpPr>
            <p:cNvPr id="13" name="Freeform 13"/>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
        <p:nvSpPr>
          <p:cNvPr id="14" name="TextBox 14"/>
          <p:cNvSpPr txBox="1"/>
          <p:nvPr/>
        </p:nvSpPr>
        <p:spPr>
          <a:xfrm>
            <a:off x="8479287" y="3750630"/>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9546335" y="3797739"/>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Les méthodes d'aujourd'hui</a:t>
            </a:r>
          </a:p>
        </p:txBody>
      </p:sp>
      <p:sp>
        <p:nvSpPr>
          <p:cNvPr id="16" name="TextBox 16"/>
          <p:cNvSpPr txBox="1"/>
          <p:nvPr/>
        </p:nvSpPr>
        <p:spPr>
          <a:xfrm>
            <a:off x="8467256" y="4797377"/>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04</a:t>
            </a:r>
          </a:p>
        </p:txBody>
      </p:sp>
      <p:sp>
        <p:nvSpPr>
          <p:cNvPr id="17" name="TextBox 17"/>
          <p:cNvSpPr txBox="1"/>
          <p:nvPr/>
        </p:nvSpPr>
        <p:spPr>
          <a:xfrm>
            <a:off x="9546335" y="4843614"/>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Conseils pour la recherche d'emploi</a:t>
            </a:r>
          </a:p>
        </p:txBody>
      </p:sp>
      <p:sp>
        <p:nvSpPr>
          <p:cNvPr id="18" name="TextBox 18"/>
          <p:cNvSpPr txBox="1"/>
          <p:nvPr/>
        </p:nvSpPr>
        <p:spPr>
          <a:xfrm>
            <a:off x="9546335" y="5949780"/>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Exercices</a:t>
            </a:r>
          </a:p>
        </p:txBody>
      </p:sp>
      <p:sp>
        <p:nvSpPr>
          <p:cNvPr id="19" name="Freeform 19"/>
          <p:cNvSpPr/>
          <p:nvPr/>
        </p:nvSpPr>
        <p:spPr>
          <a:xfrm>
            <a:off x="13954925" y="7100978"/>
            <a:ext cx="3710592" cy="782353"/>
          </a:xfrm>
          <a:custGeom>
            <a:avLst/>
            <a:gdLst/>
            <a:ahLst/>
            <a:cxnLst/>
            <a:rect l="l" t="t" r="r" b="b"/>
            <a:pathLst>
              <a:path w="3710592" h="782353">
                <a:moveTo>
                  <a:pt x="0" y="0"/>
                </a:moveTo>
                <a:lnTo>
                  <a:pt x="3710591" y="0"/>
                </a:lnTo>
                <a:lnTo>
                  <a:pt x="3710591" y="782353"/>
                </a:lnTo>
                <a:lnTo>
                  <a:pt x="0" y="782353"/>
                </a:lnTo>
                <a:lnTo>
                  <a:pt x="0" y="0"/>
                </a:lnTo>
                <a:close/>
              </a:path>
            </a:pathLst>
          </a:custGeom>
          <a:blipFill>
            <a:blip r:embed="rId3"/>
            <a:stretch>
              <a:fillRect/>
            </a:stretch>
          </a:blipFill>
        </p:spPr>
      </p:sp>
      <p:sp>
        <p:nvSpPr>
          <p:cNvPr id="20" name="Freeform 20" descr="A close-up of a text  Description automatically generated"/>
          <p:cNvSpPr/>
          <p:nvPr/>
        </p:nvSpPr>
        <p:spPr>
          <a:xfrm>
            <a:off x="11091192" y="8337214"/>
            <a:ext cx="6466228" cy="1140099"/>
          </a:xfrm>
          <a:custGeom>
            <a:avLst/>
            <a:gdLst/>
            <a:ahLst/>
            <a:cxnLst/>
            <a:rect l="l" t="t" r="r" b="b"/>
            <a:pathLst>
              <a:path w="6466228" h="1140099">
                <a:moveTo>
                  <a:pt x="0" y="0"/>
                </a:moveTo>
                <a:lnTo>
                  <a:pt x="6466228" y="0"/>
                </a:lnTo>
                <a:lnTo>
                  <a:pt x="6466228" y="1140100"/>
                </a:lnTo>
                <a:lnTo>
                  <a:pt x="0" y="1140100"/>
                </a:lnTo>
                <a:lnTo>
                  <a:pt x="0" y="0"/>
                </a:lnTo>
                <a:close/>
              </a:path>
            </a:pathLst>
          </a:custGeom>
          <a:blipFill>
            <a:blip r:embed="rId4"/>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04</a:t>
            </a:r>
          </a:p>
        </p:txBody>
      </p:sp>
      <p:sp>
        <p:nvSpPr>
          <p:cNvPr id="12" name="TextBox 12"/>
          <p:cNvSpPr txBox="1"/>
          <p:nvPr/>
        </p:nvSpPr>
        <p:spPr>
          <a:xfrm>
            <a:off x="380198" y="3167920"/>
            <a:ext cx="13460931" cy="4582953"/>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Conseils pour la recherche d'emploi</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490112" y="3522882"/>
            <a:ext cx="9616630" cy="2474835"/>
          </a:xfrm>
          <a:prstGeom prst="rect">
            <a:avLst/>
          </a:prstGeom>
        </p:spPr>
        <p:txBody>
          <a:bodyPr lIns="0" tIns="0" rIns="0" bIns="0" rtlCol="0" anchor="t">
            <a:spAutoFit/>
          </a:bodyPr>
          <a:lstStyle/>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Clarifiez vos objectifs de carrière</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Exploitez les sites d'emploi en ligne et les sites Web des entreprises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Réseautez efficacement</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Préparez-vous soigneusement aux entretiens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Utilisez les agences d'emploi et les recruteurs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Restez organisé</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Améliorez vos compétences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Suivi</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Restez positif et persévérant</a:t>
            </a: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p:txBody>
      </p:sp>
      <p:sp>
        <p:nvSpPr>
          <p:cNvPr id="8" name="TextBox 8"/>
          <p:cNvSpPr txBox="1"/>
          <p:nvPr/>
        </p:nvSpPr>
        <p:spPr>
          <a:xfrm>
            <a:off x="1336040" y="1039494"/>
            <a:ext cx="14295120" cy="2028825"/>
          </a:xfrm>
          <a:prstGeom prst="rect">
            <a:avLst/>
          </a:prstGeom>
        </p:spPr>
        <p:txBody>
          <a:bodyPr lIns="0" tIns="0" rIns="0" bIns="0" rtlCol="0" anchor="t">
            <a:spAutoFit/>
          </a:bodyPr>
          <a:lstStyle/>
          <a:p>
            <a:pPr algn="l">
              <a:lnSpc>
                <a:spcPts val="4020"/>
              </a:lnSpc>
            </a:pPr>
            <a:r>
              <a:rPr lang="en-US" sz="3600" spc="33">
                <a:solidFill>
                  <a:srgbClr val="382B1B"/>
                </a:solidFill>
                <a:latin typeface="TT Rounds Condensed"/>
                <a:ea typeface="TT Rounds Condensed"/>
                <a:cs typeface="TT Rounds Condensed"/>
                <a:sym typeface="TT Rounds Condensed"/>
              </a:rPr>
              <a:t>Naviguer sur le marché du travail peut être difficile, mais avec une approche stratégique, vous pouvez augmenter considérablement vos chances de décrocher le bon poste. Voici quelques exemples de</a:t>
            </a:r>
            <a:r>
              <a:rPr lang="en-US" sz="3600" spc="33">
                <a:solidFill>
                  <a:srgbClr val="FFFFFF"/>
                </a:solidFill>
                <a:latin typeface="TT Rounds Condensed"/>
                <a:ea typeface="TT Rounds Condensed"/>
                <a:cs typeface="TT Rounds Condensed"/>
                <a:sym typeface="TT Rounds Condensed"/>
              </a:rPr>
              <a:t> </a:t>
            </a:r>
            <a:r>
              <a:rPr lang="en-US" sz="3600" spc="33">
                <a:solidFill>
                  <a:srgbClr val="B6D1E1"/>
                </a:solidFill>
                <a:latin typeface="TT Rounds Condensed"/>
                <a:ea typeface="TT Rounds Condensed"/>
                <a:cs typeface="TT Rounds Condensed"/>
                <a:sym typeface="TT Rounds Condensed"/>
              </a:rPr>
              <a:t>conseils essentiels pour améliorer votre recherche d'emploi </a:t>
            </a:r>
            <a:r>
              <a:rPr lang="en-US" sz="3600" spc="33">
                <a:solidFill>
                  <a:srgbClr val="382B1B"/>
                </a:solidFill>
                <a:latin typeface="TT Rounds Condensed"/>
                <a:ea typeface="TT Rounds Condensed"/>
                <a:cs typeface="TT Rounds Condensed"/>
                <a:sym typeface="TT Rounds Condensed"/>
              </a:rPr>
              <a:t>:</a:t>
            </a:r>
          </a:p>
        </p:txBody>
      </p:sp>
      <p:grpSp>
        <p:nvGrpSpPr>
          <p:cNvPr id="9" name="Group 9"/>
          <p:cNvGrpSpPr/>
          <p:nvPr/>
        </p:nvGrpSpPr>
        <p:grpSpPr>
          <a:xfrm>
            <a:off x="10490228" y="2773106"/>
            <a:ext cx="8355090" cy="8614742"/>
            <a:chOff x="0" y="0"/>
            <a:chExt cx="11140120" cy="11486322"/>
          </a:xfrm>
        </p:grpSpPr>
        <p:sp>
          <p:nvSpPr>
            <p:cNvPr id="10" name="Freeform 10"/>
            <p:cNvSpPr/>
            <p:nvPr/>
          </p:nvSpPr>
          <p:spPr>
            <a:xfrm>
              <a:off x="-495935" y="-188087"/>
              <a:ext cx="12388723" cy="12137898"/>
            </a:xfrm>
            <a:custGeom>
              <a:avLst/>
              <a:gdLst/>
              <a:ahLst/>
              <a:cxnLst/>
              <a:rect l="l" t="t" r="r" b="b"/>
              <a:pathLst>
                <a:path w="12388723" h="12137898">
                  <a:moveTo>
                    <a:pt x="7241540" y="457200"/>
                  </a:moveTo>
                  <a:cubicBezTo>
                    <a:pt x="5759323" y="14732"/>
                    <a:pt x="4210685" y="0"/>
                    <a:pt x="3030855" y="1327404"/>
                  </a:cubicBezTo>
                  <a:cubicBezTo>
                    <a:pt x="1887855" y="2610485"/>
                    <a:pt x="789051" y="4682617"/>
                    <a:pt x="553085" y="6393434"/>
                  </a:cubicBezTo>
                  <a:cubicBezTo>
                    <a:pt x="0" y="10382885"/>
                    <a:pt x="3554349" y="12137898"/>
                    <a:pt x="7145655" y="11570081"/>
                  </a:cubicBezTo>
                  <a:cubicBezTo>
                    <a:pt x="10648442" y="11016996"/>
                    <a:pt x="12388723" y="6422898"/>
                    <a:pt x="11326876" y="3148711"/>
                  </a:cubicBezTo>
                  <a:cubicBezTo>
                    <a:pt x="11009757" y="2160524"/>
                    <a:pt x="10087991" y="1695958"/>
                    <a:pt x="9217787" y="1268349"/>
                  </a:cubicBezTo>
                  <a:cubicBezTo>
                    <a:pt x="8591042" y="958596"/>
                    <a:pt x="7927340" y="663702"/>
                    <a:pt x="7241540" y="457200"/>
                  </a:cubicBezTo>
                  <a:close/>
                </a:path>
              </a:pathLst>
            </a:custGeom>
            <a:blipFill>
              <a:blip r:embed="rId3"/>
              <a:stretch>
                <a:fillRect l="-18940" r="-18940"/>
              </a:stretch>
            </a:blipFill>
          </p:spPr>
        </p:sp>
      </p:grpSp>
      <p:grpSp>
        <p:nvGrpSpPr>
          <p:cNvPr id="11" name="Group 11"/>
          <p:cNvGrpSpPr/>
          <p:nvPr/>
        </p:nvGrpSpPr>
        <p:grpSpPr>
          <a:xfrm rot="4967076">
            <a:off x="8309451" y="7662249"/>
            <a:ext cx="3127661" cy="3224859"/>
            <a:chOff x="0" y="0"/>
            <a:chExt cx="4170214" cy="4299812"/>
          </a:xfrm>
        </p:grpSpPr>
        <p:sp>
          <p:nvSpPr>
            <p:cNvPr id="12" name="Freeform 12"/>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grpSp>
        <p:nvGrpSpPr>
          <p:cNvPr id="13" name="Group 13"/>
          <p:cNvGrpSpPr/>
          <p:nvPr/>
        </p:nvGrpSpPr>
        <p:grpSpPr>
          <a:xfrm>
            <a:off x="11771577" y="7792600"/>
            <a:ext cx="4753658" cy="748607"/>
            <a:chOff x="0" y="0"/>
            <a:chExt cx="4788816" cy="754144"/>
          </a:xfrm>
        </p:grpSpPr>
        <p:sp>
          <p:nvSpPr>
            <p:cNvPr id="14" name="Freeform 14"/>
            <p:cNvSpPr/>
            <p:nvPr/>
          </p:nvSpPr>
          <p:spPr>
            <a:xfrm>
              <a:off x="0" y="0"/>
              <a:ext cx="4788789" cy="754126"/>
            </a:xfrm>
            <a:custGeom>
              <a:avLst/>
              <a:gdLst/>
              <a:ahLst/>
              <a:cxnLst/>
              <a:rect l="l" t="t" r="r" b="b"/>
              <a:pathLst>
                <a:path w="4788789" h="754126">
                  <a:moveTo>
                    <a:pt x="0" y="0"/>
                  </a:moveTo>
                  <a:lnTo>
                    <a:pt x="4788789" y="0"/>
                  </a:lnTo>
                  <a:lnTo>
                    <a:pt x="4788789" y="754126"/>
                  </a:lnTo>
                  <a:lnTo>
                    <a:pt x="0" y="754126"/>
                  </a:lnTo>
                  <a:close/>
                </a:path>
              </a:pathLst>
            </a:custGeom>
            <a:solidFill>
              <a:srgbClr val="FFFFFF"/>
            </a:solidFill>
          </p:spPr>
        </p:sp>
      </p:grpSp>
      <p:sp>
        <p:nvSpPr>
          <p:cNvPr id="15" name="TextBox 15"/>
          <p:cNvSpPr txBox="1"/>
          <p:nvPr/>
        </p:nvSpPr>
        <p:spPr>
          <a:xfrm>
            <a:off x="11771577" y="7835780"/>
            <a:ext cx="5065204" cy="1011236"/>
          </a:xfrm>
          <a:prstGeom prst="rect">
            <a:avLst/>
          </a:prstGeom>
        </p:spPr>
        <p:txBody>
          <a:bodyPr lIns="0" tIns="0" rIns="0" bIns="0" rtlCol="0" anchor="t">
            <a:spAutoFit/>
          </a:bodyPr>
          <a:lstStyle/>
          <a:p>
            <a:pPr algn="l">
              <a:lnSpc>
                <a:spcPts val="4187"/>
              </a:lnSpc>
            </a:pPr>
            <a:r>
              <a:rPr lang="en-US" sz="2500" spc="23">
                <a:solidFill>
                  <a:srgbClr val="382B1B"/>
                </a:solidFill>
                <a:latin typeface="TT Rounds Condensed"/>
                <a:ea typeface="TT Rounds Condensed"/>
                <a:cs typeface="TT Rounds Condensed"/>
                <a:sym typeface="TT Rounds Condensed"/>
              </a:rPr>
              <a:t>Conseils pour la recherche d'emploi</a:t>
            </a:r>
          </a:p>
          <a:p>
            <a:pPr algn="l">
              <a:lnSpc>
                <a:spcPts val="4187"/>
              </a:lnSpc>
            </a:pPr>
            <a:endParaRPr lang="en-US" sz="2500" spc="2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47115">
            <a:off x="-21596" y="1266877"/>
            <a:ext cx="2786392" cy="0"/>
          </a:xfrm>
          <a:prstGeom prst="line">
            <a:avLst/>
          </a:prstGeom>
          <a:ln w="19050" cap="rnd">
            <a:solidFill>
              <a:srgbClr val="94C7B0"/>
            </a:solidFill>
            <a:prstDash val="solid"/>
            <a:headEnd type="none" w="sm" len="sm"/>
            <a:tailEnd type="none" w="sm" len="sm"/>
          </a:ln>
        </p:spPr>
      </p:sp>
      <p:sp>
        <p:nvSpPr>
          <p:cNvPr id="8" name="TextBox 8"/>
          <p:cNvSpPr txBox="1"/>
          <p:nvPr/>
        </p:nvSpPr>
        <p:spPr>
          <a:xfrm>
            <a:off x="1430390" y="590616"/>
            <a:ext cx="16587788" cy="880110"/>
          </a:xfrm>
          <a:prstGeom prst="rect">
            <a:avLst/>
          </a:prstGeom>
          <a:solidFill>
            <a:srgbClr val="84BFA4"/>
          </a:solidFill>
        </p:spPr>
        <p:txBody>
          <a:bodyPr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1. Clarifiez vos objectifs de carrière </a:t>
            </a:r>
            <a:r>
              <a:rPr lang="en-US" sz="4200" b="1" spc="39">
                <a:solidFill>
                  <a:srgbClr val="84BFA4"/>
                </a:solidFill>
                <a:latin typeface="TT Rounds Condensed Bold"/>
                <a:ea typeface="TT Rounds Condensed Bold"/>
                <a:cs typeface="TT Rounds Condensed Bold"/>
                <a:sym typeface="TT Rounds Condensed Bold"/>
              </a:rPr>
              <a:t>:</a:t>
            </a:r>
            <a:r>
              <a:rPr lang="en-US" sz="4200" spc="39">
                <a:solidFill>
                  <a:srgbClr val="382B1B"/>
                </a:solidFill>
                <a:latin typeface="TT Rounds Condensed"/>
                <a:ea typeface="TT Rounds Condensed"/>
                <a:cs typeface="TT Rounds Condensed"/>
                <a:sym typeface="TT Rounds Condensed"/>
              </a:rPr>
              <a:t>  </a:t>
            </a:r>
          </a:p>
        </p:txBody>
      </p:sp>
      <p:sp>
        <p:nvSpPr>
          <p:cNvPr id="9" name="TextBox 9"/>
          <p:cNvSpPr txBox="1"/>
          <p:nvPr/>
        </p:nvSpPr>
        <p:spPr>
          <a:xfrm>
            <a:off x="1082040" y="2076422"/>
            <a:ext cx="16225521" cy="2714625"/>
          </a:xfrm>
          <a:prstGeom prst="rect">
            <a:avLst/>
          </a:prstGeom>
        </p:spPr>
        <p:txBody>
          <a:bodyPr lIns="0" tIns="0" rIns="0" bIns="0" rtlCol="0" anchor="t">
            <a:spAutoFit/>
          </a:bodyPr>
          <a:lstStyle/>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Identifiez vos points forts et vos centres d’intérêt : </a:t>
            </a:r>
            <a:r>
              <a:rPr lang="en-US" sz="3600" spc="33">
                <a:solidFill>
                  <a:srgbClr val="382B1B"/>
                </a:solidFill>
                <a:latin typeface="TT Rounds Condensed"/>
                <a:ea typeface="TT Rounds Condensed"/>
                <a:cs typeface="TT Rounds Condensed"/>
                <a:sym typeface="TT Rounds Condensed"/>
              </a:rPr>
              <a:t>Identifiez ce que vous faites bien et ce que vous aimez faire. Cela vous aidera à cibler les emplois qui vous conviennent.</a:t>
            </a:r>
          </a:p>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Fixez des objectifs clairs : </a:t>
            </a:r>
            <a:r>
              <a:rPr lang="en-US" sz="3600" spc="33">
                <a:solidFill>
                  <a:srgbClr val="382B1B"/>
                </a:solidFill>
                <a:latin typeface="TT Rounds Condensed"/>
                <a:ea typeface="TT Rounds Condensed"/>
                <a:cs typeface="TT Rounds Condensed"/>
                <a:sym typeface="TT Rounds Condensed"/>
              </a:rPr>
              <a:t>Déterminez le type de poste, le secteur et la culture d’entreprise que vous recherchez.</a:t>
            </a:r>
          </a:p>
        </p:txBody>
      </p:sp>
      <p:sp>
        <p:nvSpPr>
          <p:cNvPr id="10" name="AutoShape 10"/>
          <p:cNvSpPr/>
          <p:nvPr/>
        </p:nvSpPr>
        <p:spPr>
          <a:xfrm rot="10747115">
            <a:off x="-97796" y="5381678"/>
            <a:ext cx="2786392" cy="0"/>
          </a:xfrm>
          <a:prstGeom prst="line">
            <a:avLst/>
          </a:prstGeom>
          <a:ln w="19050" cap="rnd">
            <a:solidFill>
              <a:srgbClr val="B6D1E1"/>
            </a:solidFill>
            <a:prstDash val="solid"/>
            <a:headEnd type="none" w="sm" len="sm"/>
            <a:tailEnd type="none" w="sm" len="sm"/>
          </a:ln>
        </p:spPr>
      </p:sp>
      <p:sp>
        <p:nvSpPr>
          <p:cNvPr id="11" name="TextBox 11"/>
          <p:cNvSpPr txBox="1"/>
          <p:nvPr/>
        </p:nvSpPr>
        <p:spPr>
          <a:xfrm>
            <a:off x="1082040" y="4949017"/>
            <a:ext cx="16587788" cy="880110"/>
          </a:xfrm>
          <a:prstGeom prst="rect">
            <a:avLst/>
          </a:prstGeom>
          <a:solidFill>
            <a:srgbClr val="C2DEEC"/>
          </a:solidFill>
        </p:spPr>
        <p:txBody>
          <a:bodyPr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2. Exploitez les sites d'emploi en ligne et les sites Web des entreprises </a:t>
            </a:r>
            <a:r>
              <a:rPr lang="en-US" sz="4200" b="1" spc="39">
                <a:solidFill>
                  <a:srgbClr val="B6D1E1"/>
                </a:solidFill>
                <a:latin typeface="TT Rounds Condensed Bold"/>
                <a:ea typeface="TT Rounds Condensed Bold"/>
                <a:cs typeface="TT Rounds Condensed Bold"/>
                <a:sym typeface="TT Rounds Condensed Bold"/>
              </a:rPr>
              <a:t>:</a:t>
            </a:r>
            <a:r>
              <a:rPr lang="en-US" sz="4200" b="1" spc="39">
                <a:solidFill>
                  <a:srgbClr val="84BFA4"/>
                </a:solidFill>
                <a:latin typeface="TT Rounds Condensed Bold"/>
                <a:ea typeface="TT Rounds Condensed Bold"/>
                <a:cs typeface="TT Rounds Condensed Bold"/>
                <a:sym typeface="TT Rounds Condensed Bold"/>
              </a:rPr>
              <a:t> </a:t>
            </a:r>
            <a:r>
              <a:rPr lang="en-US" sz="4200" spc="39">
                <a:solidFill>
                  <a:srgbClr val="382B1B"/>
                </a:solidFill>
                <a:latin typeface="TT Rounds Condensed"/>
                <a:ea typeface="TT Rounds Condensed"/>
                <a:cs typeface="TT Rounds Condensed"/>
                <a:sym typeface="TT Rounds Condensed"/>
              </a:rPr>
              <a:t>  </a:t>
            </a:r>
          </a:p>
        </p:txBody>
      </p:sp>
      <p:sp>
        <p:nvSpPr>
          <p:cNvPr id="12" name="TextBox 12"/>
          <p:cNvSpPr txBox="1"/>
          <p:nvPr/>
        </p:nvSpPr>
        <p:spPr>
          <a:xfrm>
            <a:off x="930311" y="6115692"/>
            <a:ext cx="16225521" cy="3800475"/>
          </a:xfrm>
          <a:prstGeom prst="rect">
            <a:avLst/>
          </a:prstGeom>
        </p:spPr>
        <p:txBody>
          <a:bodyPr lIns="0" tIns="0" rIns="0" bIns="0" rtlCol="0" anchor="t">
            <a:spAutoFit/>
          </a:bodyPr>
          <a:lstStyle/>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Utilisez les moteurs de recherche d'emploi : </a:t>
            </a:r>
            <a:r>
              <a:rPr lang="en-US" sz="3600" spc="33">
                <a:solidFill>
                  <a:srgbClr val="382B1B"/>
                </a:solidFill>
                <a:latin typeface="TT Rounds Condensed"/>
                <a:ea typeface="TT Rounds Condensed"/>
                <a:cs typeface="TT Rounds Condensed"/>
                <a:sym typeface="TT Rounds Condensed"/>
              </a:rPr>
              <a:t>Consultez régulièrement des plateformes comme Indeed, Glassdoor et LinkedIn pour connaître les nouvelles offres d'emploi.</a:t>
            </a:r>
          </a:p>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Visitez les pages carrière des entreprises </a:t>
            </a:r>
            <a:r>
              <a:rPr lang="en-US" sz="3600" spc="33">
                <a:solidFill>
                  <a:srgbClr val="382B1B"/>
                </a:solidFill>
                <a:latin typeface="TT Rounds Condensed"/>
                <a:ea typeface="TT Rounds Condensed"/>
                <a:cs typeface="TT Rounds Condensed"/>
                <a:sym typeface="TT Rounds Condensed"/>
              </a:rPr>
              <a:t>: Accédez directement aux sites Web des entreprises qui vous intéressent et explorez leurs sections carrière pour connaître les offres d'emploi.</a:t>
            </a: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47115">
            <a:off x="-21596" y="1266877"/>
            <a:ext cx="2786392" cy="0"/>
          </a:xfrm>
          <a:prstGeom prst="line">
            <a:avLst/>
          </a:prstGeom>
          <a:ln w="19050" cap="rnd">
            <a:solidFill>
              <a:srgbClr val="E6C8C7"/>
            </a:solidFill>
            <a:prstDash val="solid"/>
            <a:headEnd type="none" w="sm" len="sm"/>
            <a:tailEnd type="none" w="sm" len="sm"/>
          </a:ln>
        </p:spPr>
      </p:sp>
      <p:sp>
        <p:nvSpPr>
          <p:cNvPr id="8" name="TextBox 8"/>
          <p:cNvSpPr txBox="1"/>
          <p:nvPr/>
        </p:nvSpPr>
        <p:spPr>
          <a:xfrm>
            <a:off x="1075372" y="384612"/>
            <a:ext cx="8065420" cy="865622"/>
          </a:xfrm>
          <a:prstGeom prst="rect">
            <a:avLst/>
          </a:prstGeom>
          <a:solidFill>
            <a:srgbClr val="E6C9C7"/>
          </a:solidFill>
        </p:spPr>
        <p:txBody>
          <a:bodyPr wrap="square"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3. Réseautez efficacement </a:t>
            </a:r>
            <a:r>
              <a:rPr lang="en-US" sz="4200" b="1" spc="39">
                <a:solidFill>
                  <a:srgbClr val="E6C8C7"/>
                </a:solidFill>
                <a:latin typeface="TT Rounds Condensed Bold"/>
                <a:ea typeface="TT Rounds Condensed Bold"/>
                <a:cs typeface="TT Rounds Condensed Bold"/>
                <a:sym typeface="TT Rounds Condensed Bold"/>
              </a:rPr>
              <a:t>:</a:t>
            </a:r>
            <a:r>
              <a:rPr lang="en-US" sz="4200" b="1" spc="39">
                <a:solidFill>
                  <a:srgbClr val="84BFA4"/>
                </a:solidFill>
                <a:latin typeface="TT Rounds Condensed Bold"/>
                <a:ea typeface="TT Rounds Condensed Bold"/>
                <a:cs typeface="TT Rounds Condensed Bold"/>
                <a:sym typeface="TT Rounds Condensed Bold"/>
              </a:rPr>
              <a:t> </a:t>
            </a:r>
            <a:r>
              <a:rPr lang="en-US" sz="4200" spc="39">
                <a:solidFill>
                  <a:srgbClr val="382B1B"/>
                </a:solidFill>
                <a:latin typeface="TT Rounds Condensed"/>
                <a:ea typeface="TT Rounds Condensed"/>
                <a:cs typeface="TT Rounds Condensed"/>
                <a:sym typeface="TT Rounds Condensed"/>
              </a:rPr>
              <a:t>  </a:t>
            </a:r>
          </a:p>
        </p:txBody>
      </p:sp>
      <p:sp>
        <p:nvSpPr>
          <p:cNvPr id="9" name="TextBox 9"/>
          <p:cNvSpPr txBox="1"/>
          <p:nvPr/>
        </p:nvSpPr>
        <p:spPr>
          <a:xfrm>
            <a:off x="885664" y="1852725"/>
            <a:ext cx="7792720" cy="8420100"/>
          </a:xfrm>
          <a:prstGeom prst="rect">
            <a:avLst/>
          </a:prstGeom>
        </p:spPr>
        <p:txBody>
          <a:bodyPr lIns="0" tIns="0" rIns="0" bIns="0" rtlCol="0" anchor="t">
            <a:spAutoFit/>
          </a:bodyPr>
          <a:lstStyle/>
          <a:p>
            <a:pPr marL="597219" lvl="1" indent="-298609" algn="l">
              <a:lnSpc>
                <a:spcPts val="3960"/>
              </a:lnSpc>
              <a:buFont typeface="Arial"/>
              <a:buChar char="•"/>
            </a:pPr>
            <a:r>
              <a:rPr lang="en-US" sz="3300" b="1" spc="30">
                <a:solidFill>
                  <a:srgbClr val="382B1B"/>
                </a:solidFill>
                <a:latin typeface="TT Rounds Condensed Bold"/>
                <a:ea typeface="TT Rounds Condensed Bold"/>
                <a:cs typeface="TT Rounds Condensed Bold"/>
                <a:sym typeface="TT Rounds Condensed Bold"/>
              </a:rPr>
              <a:t>Utilisez LinkedIn : </a:t>
            </a:r>
            <a:r>
              <a:rPr lang="en-US" sz="3300" spc="30">
                <a:solidFill>
                  <a:srgbClr val="382B1B"/>
                </a:solidFill>
                <a:latin typeface="TT Rounds Condensed"/>
                <a:ea typeface="TT Rounds Condensed"/>
                <a:cs typeface="TT Rounds Condensed"/>
                <a:sym typeface="TT Rounds Condensed"/>
              </a:rPr>
              <a:t>Connectez-vous avec des professionnels de votre secteur, rejoignez des groupes pertinents et participez à des discussions pour augmenter votre visibilité.</a:t>
            </a:r>
          </a:p>
          <a:p>
            <a:pPr marL="597219" lvl="1" indent="-298609" algn="l">
              <a:lnSpc>
                <a:spcPts val="3960"/>
              </a:lnSpc>
              <a:buFont typeface="Arial"/>
              <a:buChar char="•"/>
            </a:pPr>
            <a:r>
              <a:rPr lang="en-US" sz="3300" b="1" spc="30">
                <a:solidFill>
                  <a:srgbClr val="382B1B"/>
                </a:solidFill>
                <a:latin typeface="TT Rounds Condensed Bold"/>
                <a:ea typeface="TT Rounds Condensed Bold"/>
                <a:cs typeface="TT Rounds Condensed Bold"/>
                <a:sym typeface="TT Rounds Condensed Bold"/>
              </a:rPr>
              <a:t>Participez à des événements de réseautage : </a:t>
            </a:r>
            <a:r>
              <a:rPr lang="en-US" sz="3300" spc="30">
                <a:solidFill>
                  <a:srgbClr val="382B1B"/>
                </a:solidFill>
                <a:latin typeface="TT Rounds Condensed"/>
                <a:ea typeface="TT Rounds Condensed"/>
                <a:cs typeface="TT Rounds Condensed"/>
                <a:sym typeface="TT Rounds Condensed"/>
              </a:rPr>
              <a:t>Participez à des événements sectoriels, à des webinaires et à des salons de l'emploi pour rencontrer des employeurs potentiels et en savoir plus sur les opportunités d'emploi.</a:t>
            </a:r>
          </a:p>
          <a:p>
            <a:pPr marL="597219" lvl="1" indent="-298609" algn="l">
              <a:lnSpc>
                <a:spcPts val="3960"/>
              </a:lnSpc>
              <a:buFont typeface="Arial"/>
              <a:buChar char="•"/>
            </a:pPr>
            <a:r>
              <a:rPr lang="en-US" sz="3300" b="1" spc="30">
                <a:solidFill>
                  <a:srgbClr val="382B1B"/>
                </a:solidFill>
                <a:latin typeface="TT Rounds Condensed Bold"/>
                <a:ea typeface="TT Rounds Condensed Bold"/>
                <a:cs typeface="TT Rounds Condensed Bold"/>
                <a:sym typeface="TT Rounds Condensed Bold"/>
              </a:rPr>
              <a:t>Entretiens d’information </a:t>
            </a:r>
            <a:r>
              <a:rPr lang="en-US" sz="3300" spc="30">
                <a:solidFill>
                  <a:srgbClr val="382B1B"/>
                </a:solidFill>
                <a:latin typeface="TT Rounds Condensed"/>
                <a:ea typeface="TT Rounds Condensed"/>
                <a:cs typeface="TT Rounds Condensed"/>
                <a:sym typeface="TT Rounds Condensed"/>
              </a:rPr>
              <a:t>: Contactez des professionnels dans le domaine de votre choix pour des entretiens d’information afin d’obtenir des informations et des conseils.</a:t>
            </a:r>
          </a:p>
          <a:p>
            <a:pPr marL="597219" lvl="1" indent="-298609" algn="l">
              <a:lnSpc>
                <a:spcPts val="3960"/>
              </a:lnSpc>
            </a:pPr>
            <a:endParaRPr lang="en-US" sz="3300" spc="30">
              <a:solidFill>
                <a:srgbClr val="382B1B"/>
              </a:solidFill>
              <a:latin typeface="TT Rounds Condensed"/>
              <a:ea typeface="TT Rounds Condensed"/>
              <a:cs typeface="TT Rounds Condensed"/>
              <a:sym typeface="TT Rounds Condensed"/>
            </a:endParaRPr>
          </a:p>
        </p:txBody>
      </p:sp>
      <p:grpSp>
        <p:nvGrpSpPr>
          <p:cNvPr id="10" name="Group 10"/>
          <p:cNvGrpSpPr/>
          <p:nvPr/>
        </p:nvGrpSpPr>
        <p:grpSpPr>
          <a:xfrm>
            <a:off x="10827252" y="378098"/>
            <a:ext cx="8355090" cy="8614741"/>
            <a:chOff x="0" y="0"/>
            <a:chExt cx="11140120" cy="11486322"/>
          </a:xfrm>
        </p:grpSpPr>
        <p:sp>
          <p:nvSpPr>
            <p:cNvPr id="11" name="Freeform 11"/>
            <p:cNvSpPr/>
            <p:nvPr/>
          </p:nvSpPr>
          <p:spPr>
            <a:xfrm>
              <a:off x="-495935" y="-188087"/>
              <a:ext cx="12388723" cy="12137898"/>
            </a:xfrm>
            <a:custGeom>
              <a:avLst/>
              <a:gdLst/>
              <a:ahLst/>
              <a:cxnLst/>
              <a:rect l="l" t="t" r="r" b="b"/>
              <a:pathLst>
                <a:path w="12388723" h="12137898">
                  <a:moveTo>
                    <a:pt x="7241540" y="457200"/>
                  </a:moveTo>
                  <a:cubicBezTo>
                    <a:pt x="5759323" y="14732"/>
                    <a:pt x="4210685" y="0"/>
                    <a:pt x="3030855" y="1327404"/>
                  </a:cubicBezTo>
                  <a:cubicBezTo>
                    <a:pt x="1887855" y="2610485"/>
                    <a:pt x="789051" y="4682617"/>
                    <a:pt x="553085" y="6393434"/>
                  </a:cubicBezTo>
                  <a:cubicBezTo>
                    <a:pt x="0" y="10382885"/>
                    <a:pt x="3554349" y="12137898"/>
                    <a:pt x="7145655" y="11570081"/>
                  </a:cubicBezTo>
                  <a:cubicBezTo>
                    <a:pt x="10648442" y="11016996"/>
                    <a:pt x="12388723" y="6422898"/>
                    <a:pt x="11326876" y="3148711"/>
                  </a:cubicBezTo>
                  <a:cubicBezTo>
                    <a:pt x="11009757" y="2160524"/>
                    <a:pt x="10087991" y="1695958"/>
                    <a:pt x="9217787" y="1268349"/>
                  </a:cubicBezTo>
                  <a:cubicBezTo>
                    <a:pt x="8591042" y="958596"/>
                    <a:pt x="7927340" y="663702"/>
                    <a:pt x="7241540" y="457200"/>
                  </a:cubicBezTo>
                  <a:close/>
                </a:path>
              </a:pathLst>
            </a:custGeom>
            <a:blipFill>
              <a:blip r:embed="rId3"/>
              <a:stretch>
                <a:fillRect l="-40026" r="-40025"/>
              </a:stretch>
            </a:blipFill>
          </p:spPr>
        </p:sp>
      </p:grpSp>
      <p:grpSp>
        <p:nvGrpSpPr>
          <p:cNvPr id="12" name="Group 12"/>
          <p:cNvGrpSpPr/>
          <p:nvPr/>
        </p:nvGrpSpPr>
        <p:grpSpPr>
          <a:xfrm rot="4967076">
            <a:off x="10265251" y="6366851"/>
            <a:ext cx="3127661" cy="3224859"/>
            <a:chOff x="0" y="0"/>
            <a:chExt cx="4170214" cy="4299812"/>
          </a:xfrm>
        </p:grpSpPr>
        <p:sp>
          <p:nvSpPr>
            <p:cNvPr id="13" name="Freeform 13"/>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47115">
            <a:off x="-97796" y="1292277"/>
            <a:ext cx="2786392" cy="0"/>
          </a:xfrm>
          <a:prstGeom prst="line">
            <a:avLst/>
          </a:prstGeom>
          <a:ln w="19050" cap="rnd">
            <a:solidFill>
              <a:srgbClr val="94C7B0"/>
            </a:solidFill>
            <a:prstDash val="solid"/>
            <a:headEnd type="none" w="sm" len="sm"/>
            <a:tailEnd type="none" w="sm" len="sm"/>
          </a:ln>
        </p:spPr>
      </p:sp>
      <p:sp>
        <p:nvSpPr>
          <p:cNvPr id="8" name="TextBox 8"/>
          <p:cNvSpPr txBox="1"/>
          <p:nvPr/>
        </p:nvSpPr>
        <p:spPr>
          <a:xfrm>
            <a:off x="1303973" y="602586"/>
            <a:ext cx="12196262" cy="865622"/>
          </a:xfrm>
          <a:prstGeom prst="rect">
            <a:avLst/>
          </a:prstGeom>
          <a:solidFill>
            <a:srgbClr val="84BFA4"/>
          </a:solidFill>
        </p:spPr>
        <p:txBody>
          <a:bodyPr wrap="square"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4. Préparez-vous soigneusement aux entretiens </a:t>
            </a:r>
            <a:r>
              <a:rPr lang="en-US" sz="4200" b="1" spc="39">
                <a:solidFill>
                  <a:srgbClr val="84BFA4"/>
                </a:solidFill>
                <a:latin typeface="TT Rounds Condensed Bold"/>
                <a:ea typeface="TT Rounds Condensed Bold"/>
                <a:cs typeface="TT Rounds Condensed Bold"/>
                <a:sym typeface="TT Rounds Condensed Bold"/>
              </a:rPr>
              <a:t>:</a:t>
            </a:r>
            <a:r>
              <a:rPr lang="en-US" sz="4200" spc="39">
                <a:solidFill>
                  <a:srgbClr val="382B1B"/>
                </a:solidFill>
                <a:latin typeface="TT Rounds Condensed"/>
                <a:ea typeface="TT Rounds Condensed"/>
                <a:cs typeface="TT Rounds Condensed"/>
                <a:sym typeface="TT Rounds Condensed"/>
              </a:rPr>
              <a:t>  </a:t>
            </a:r>
          </a:p>
        </p:txBody>
      </p:sp>
      <p:sp>
        <p:nvSpPr>
          <p:cNvPr id="9" name="TextBox 9"/>
          <p:cNvSpPr txBox="1"/>
          <p:nvPr/>
        </p:nvSpPr>
        <p:spPr>
          <a:xfrm>
            <a:off x="926305" y="1956343"/>
            <a:ext cx="16885922" cy="4210050"/>
          </a:xfrm>
          <a:prstGeom prst="rect">
            <a:avLst/>
          </a:prstGeom>
        </p:spPr>
        <p:txBody>
          <a:bodyPr lIns="0" tIns="0" rIns="0" bIns="0" rtlCol="0" anchor="t">
            <a:spAutoFit/>
          </a:bodyPr>
          <a:lstStyle/>
          <a:p>
            <a:pPr marL="561025" lvl="1" indent="-280512"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Faites des recherches sur l'entreprise : </a:t>
            </a:r>
            <a:r>
              <a:rPr lang="en-US" sz="3100" spc="29">
                <a:solidFill>
                  <a:srgbClr val="382B1B"/>
                </a:solidFill>
                <a:latin typeface="TT Rounds Condensed"/>
                <a:ea typeface="TT Rounds Condensed"/>
                <a:cs typeface="TT Rounds Condensed"/>
                <a:sym typeface="TT Rounds Condensed"/>
              </a:rPr>
              <a:t>comprenez la mission, les valeurs, les produits et les concurrents de l'entreprise. Ces connaissances vous aideront à répondre aux questions plus efficacement et à montrer un réel intérêt.</a:t>
            </a:r>
          </a:p>
          <a:p>
            <a:pPr marL="561025" lvl="1" indent="-280512"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Pratiquez les questions d'entrevue courantes : </a:t>
            </a:r>
            <a:r>
              <a:rPr lang="en-US" sz="3100" spc="29">
                <a:solidFill>
                  <a:srgbClr val="382B1B"/>
                </a:solidFill>
                <a:latin typeface="TT Rounds Condensed"/>
                <a:ea typeface="TT Rounds Condensed"/>
                <a:cs typeface="TT Rounds Condensed"/>
                <a:sym typeface="TT Rounds Condensed"/>
              </a:rPr>
              <a:t>préparez des réponses aux questions courantes et pratiquez les questions comportementales en utilisant la méthode STAR (Situation, Tâche, Action, Résultat).</a:t>
            </a:r>
          </a:p>
          <a:p>
            <a:pPr marL="561025" lvl="1" indent="-280512"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Habillez-vous de manière appropriée : </a:t>
            </a:r>
            <a:r>
              <a:rPr lang="en-US" sz="3100" spc="29">
                <a:solidFill>
                  <a:srgbClr val="382B1B"/>
                </a:solidFill>
                <a:latin typeface="TT Rounds Condensed"/>
                <a:ea typeface="TT Rounds Condensed"/>
                <a:cs typeface="TT Rounds Condensed"/>
                <a:sym typeface="TT Rounds Condensed"/>
              </a:rPr>
              <a:t>choisissez une tenue professionnelle qui convient à la culture de l'entreprise.</a:t>
            </a:r>
          </a:p>
          <a:p>
            <a:pPr marL="561025" lvl="1" indent="-280512" algn="l">
              <a:lnSpc>
                <a:spcPts val="3720"/>
              </a:lnSpc>
            </a:pPr>
            <a:endParaRPr lang="en-US" sz="3100" spc="29">
              <a:solidFill>
                <a:srgbClr val="382B1B"/>
              </a:solidFill>
              <a:latin typeface="TT Rounds Condensed"/>
              <a:ea typeface="TT Rounds Condensed"/>
              <a:cs typeface="TT Rounds Condensed"/>
              <a:sym typeface="TT Rounds Condensed"/>
            </a:endParaRPr>
          </a:p>
        </p:txBody>
      </p:sp>
      <p:sp>
        <p:nvSpPr>
          <p:cNvPr id="10" name="AutoShape 10"/>
          <p:cNvSpPr/>
          <p:nvPr/>
        </p:nvSpPr>
        <p:spPr>
          <a:xfrm rot="10747115">
            <a:off x="-21596" y="6372702"/>
            <a:ext cx="2786392" cy="0"/>
          </a:xfrm>
          <a:prstGeom prst="line">
            <a:avLst/>
          </a:prstGeom>
          <a:ln w="19050" cap="rnd">
            <a:solidFill>
              <a:srgbClr val="B6D1E1"/>
            </a:solidFill>
            <a:prstDash val="solid"/>
            <a:headEnd type="none" w="sm" len="sm"/>
            <a:tailEnd type="none" w="sm" len="sm"/>
          </a:ln>
        </p:spPr>
      </p:sp>
      <p:sp>
        <p:nvSpPr>
          <p:cNvPr id="11" name="TextBox 11"/>
          <p:cNvSpPr txBox="1"/>
          <p:nvPr/>
        </p:nvSpPr>
        <p:spPr>
          <a:xfrm>
            <a:off x="1304649" y="5796916"/>
            <a:ext cx="13619999" cy="865622"/>
          </a:xfrm>
          <a:prstGeom prst="rect">
            <a:avLst/>
          </a:prstGeom>
          <a:solidFill>
            <a:srgbClr val="C2DEEC"/>
          </a:solidFill>
        </p:spPr>
        <p:txBody>
          <a:bodyPr wrap="square"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5. Utilisez les agences de recrutement et les recruteurs </a:t>
            </a:r>
            <a:r>
              <a:rPr lang="en-US" sz="4200" b="1" spc="39">
                <a:solidFill>
                  <a:srgbClr val="B6D1E1"/>
                </a:solidFill>
                <a:latin typeface="TT Rounds Condensed Bold"/>
                <a:ea typeface="TT Rounds Condensed Bold"/>
                <a:cs typeface="TT Rounds Condensed Bold"/>
                <a:sym typeface="TT Rounds Condensed Bold"/>
              </a:rPr>
              <a:t>:</a:t>
            </a:r>
            <a:r>
              <a:rPr lang="en-US" sz="4200" b="1" spc="39">
                <a:solidFill>
                  <a:srgbClr val="84BFA4"/>
                </a:solidFill>
                <a:latin typeface="TT Rounds Condensed Bold"/>
                <a:ea typeface="TT Rounds Condensed Bold"/>
                <a:cs typeface="TT Rounds Condensed Bold"/>
                <a:sym typeface="TT Rounds Condensed Bold"/>
              </a:rPr>
              <a:t> </a:t>
            </a:r>
            <a:r>
              <a:rPr lang="en-US" sz="4200" spc="39">
                <a:solidFill>
                  <a:srgbClr val="382B1B"/>
                </a:solidFill>
                <a:latin typeface="TT Rounds Condensed"/>
                <a:ea typeface="TT Rounds Condensed"/>
                <a:cs typeface="TT Rounds Condensed"/>
                <a:sym typeface="TT Rounds Condensed"/>
              </a:rPr>
              <a:t>  </a:t>
            </a:r>
          </a:p>
        </p:txBody>
      </p:sp>
      <p:sp>
        <p:nvSpPr>
          <p:cNvPr id="12" name="TextBox 12"/>
          <p:cNvSpPr txBox="1"/>
          <p:nvPr/>
        </p:nvSpPr>
        <p:spPr>
          <a:xfrm>
            <a:off x="926306" y="7153276"/>
            <a:ext cx="16885922" cy="3209925"/>
          </a:xfrm>
          <a:prstGeom prst="rect">
            <a:avLst/>
          </a:prstGeom>
        </p:spPr>
        <p:txBody>
          <a:bodyPr lIns="0" tIns="0" rIns="0" bIns="0" rtlCol="0" anchor="t">
            <a:spAutoFit/>
          </a:bodyPr>
          <a:lstStyle/>
          <a:p>
            <a:pPr marL="542928" lvl="1" indent="-271464" algn="l">
              <a:lnSpc>
                <a:spcPts val="3600"/>
              </a:lnSpc>
              <a:buFont typeface="Arial"/>
              <a:buChar char="•"/>
            </a:pPr>
            <a:r>
              <a:rPr lang="en-US" sz="3000" b="1" spc="28">
                <a:solidFill>
                  <a:srgbClr val="382B1B"/>
                </a:solidFill>
                <a:latin typeface="TT Rounds Condensed Bold"/>
                <a:ea typeface="TT Rounds Condensed Bold"/>
                <a:cs typeface="TT Rounds Condensed Bold"/>
                <a:sym typeface="TT Rounds Condensed Bold"/>
              </a:rPr>
              <a:t>Inscrivez-vous auprès d'agences : </a:t>
            </a:r>
            <a:r>
              <a:rPr lang="en-US" sz="3000" spc="28">
                <a:solidFill>
                  <a:srgbClr val="382B1B"/>
                </a:solidFill>
                <a:latin typeface="TT Rounds Condensed"/>
                <a:ea typeface="TT Rounds Condensed"/>
                <a:cs typeface="TT Rounds Condensed"/>
                <a:sym typeface="TT Rounds Condensed"/>
              </a:rPr>
              <a:t>Inscrivez-vous auprès d'agences de recrutement réputées et spécialisées dans votre domaine. Elles peuvent vous donner accès à des offres d'emploi exclusives et vous offrir des conseils précieux.</a:t>
            </a:r>
          </a:p>
          <a:p>
            <a:pPr marL="542928" lvl="1" indent="-271464" algn="l">
              <a:lnSpc>
                <a:spcPts val="3600"/>
              </a:lnSpc>
              <a:buFont typeface="Arial"/>
              <a:buChar char="•"/>
            </a:pPr>
            <a:r>
              <a:rPr lang="en-US" sz="3000" b="1" spc="28">
                <a:solidFill>
                  <a:srgbClr val="382B1B"/>
                </a:solidFill>
                <a:latin typeface="TT Rounds Condensed Bold"/>
                <a:ea typeface="TT Rounds Condensed Bold"/>
                <a:cs typeface="TT Rounds Condensed Bold"/>
                <a:sym typeface="TT Rounds Condensed Bold"/>
              </a:rPr>
              <a:t>Travaillez avec des recruteurs : </a:t>
            </a:r>
            <a:r>
              <a:rPr lang="en-US" sz="3000" spc="28">
                <a:solidFill>
                  <a:srgbClr val="382B1B"/>
                </a:solidFill>
                <a:latin typeface="TT Rounds Condensed"/>
                <a:ea typeface="TT Rounds Condensed"/>
                <a:cs typeface="TT Rounds Condensed"/>
                <a:sym typeface="TT Rounds Condensed"/>
              </a:rPr>
              <a:t>établissez des relations avec des recruteurs qui peuvent vous mettre en contact avec des employeurs potentiels et vous fournir des commentaires sur votre CV et vos performances lors des entretiens.</a:t>
            </a:r>
          </a:p>
          <a:p>
            <a:pPr marL="542928" lvl="1" indent="-271464" algn="l">
              <a:lnSpc>
                <a:spcPts val="3600"/>
              </a:lnSpc>
            </a:pPr>
            <a:endParaRPr lang="en-US" sz="3000" spc="28">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47115">
            <a:off x="-21596" y="1266877"/>
            <a:ext cx="2786392" cy="0"/>
          </a:xfrm>
          <a:prstGeom prst="line">
            <a:avLst/>
          </a:prstGeom>
          <a:ln w="19050" cap="rnd">
            <a:solidFill>
              <a:srgbClr val="E6C8C7"/>
            </a:solidFill>
            <a:prstDash val="solid"/>
            <a:headEnd type="none" w="sm" len="sm"/>
            <a:tailEnd type="none" w="sm" len="sm"/>
          </a:ln>
        </p:spPr>
      </p:sp>
      <p:sp>
        <p:nvSpPr>
          <p:cNvPr id="8" name="TextBox 8"/>
          <p:cNvSpPr txBox="1"/>
          <p:nvPr/>
        </p:nvSpPr>
        <p:spPr>
          <a:xfrm>
            <a:off x="1599949" y="691091"/>
            <a:ext cx="12136104" cy="880110"/>
          </a:xfrm>
          <a:prstGeom prst="rect">
            <a:avLst/>
          </a:prstGeom>
          <a:solidFill>
            <a:srgbClr val="E6C9C7"/>
          </a:solidFill>
        </p:spPr>
        <p:txBody>
          <a:bodyPr wrap="square"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6. Restez organisé </a:t>
            </a:r>
            <a:r>
              <a:rPr lang="en-US" sz="4200" b="1" spc="39">
                <a:solidFill>
                  <a:srgbClr val="E6C8C7"/>
                </a:solidFill>
                <a:latin typeface="TT Rounds Condensed Bold"/>
                <a:ea typeface="TT Rounds Condensed Bold"/>
                <a:cs typeface="TT Rounds Condensed Bold"/>
                <a:sym typeface="TT Rounds Condensed Bold"/>
              </a:rPr>
              <a:t>:</a:t>
            </a:r>
            <a:r>
              <a:rPr lang="en-US" sz="4200" b="1" spc="39">
                <a:solidFill>
                  <a:srgbClr val="84BFA4"/>
                </a:solidFill>
                <a:latin typeface="TT Rounds Condensed Bold"/>
                <a:ea typeface="TT Rounds Condensed Bold"/>
                <a:cs typeface="TT Rounds Condensed Bold"/>
                <a:sym typeface="TT Rounds Condensed Bold"/>
              </a:rPr>
              <a:t> </a:t>
            </a:r>
            <a:r>
              <a:rPr lang="en-US" sz="4200" spc="39">
                <a:solidFill>
                  <a:srgbClr val="382B1B"/>
                </a:solidFill>
                <a:latin typeface="TT Rounds Condensed"/>
                <a:ea typeface="TT Rounds Condensed"/>
                <a:cs typeface="TT Rounds Condensed"/>
                <a:sym typeface="TT Rounds Condensed"/>
              </a:rPr>
              <a:t>  </a:t>
            </a:r>
          </a:p>
        </p:txBody>
      </p:sp>
      <p:sp>
        <p:nvSpPr>
          <p:cNvPr id="9" name="TextBox 9"/>
          <p:cNvSpPr txBox="1"/>
          <p:nvPr/>
        </p:nvSpPr>
        <p:spPr>
          <a:xfrm>
            <a:off x="523123" y="1979824"/>
            <a:ext cx="14193521" cy="2971800"/>
          </a:xfrm>
          <a:prstGeom prst="rect">
            <a:avLst/>
          </a:prstGeom>
        </p:spPr>
        <p:txBody>
          <a:bodyPr lIns="0" tIns="0" rIns="0" bIns="0" rtlCol="0" anchor="t">
            <a:spAutoFit/>
          </a:bodyPr>
          <a:lstStyle/>
          <a:p>
            <a:pPr marL="597219" lvl="1" indent="-298609" algn="l">
              <a:lnSpc>
                <a:spcPts val="3960"/>
              </a:lnSpc>
              <a:buFont typeface="Arial"/>
              <a:buChar char="•"/>
            </a:pPr>
            <a:r>
              <a:rPr lang="en-US" sz="3300" b="1" spc="30">
                <a:solidFill>
                  <a:srgbClr val="382B1B"/>
                </a:solidFill>
                <a:latin typeface="TT Rounds Condensed Bold"/>
                <a:ea typeface="TT Rounds Condensed Bold"/>
                <a:cs typeface="TT Rounds Condensed Bold"/>
                <a:sym typeface="TT Rounds Condensed Bold"/>
              </a:rPr>
              <a:t>Suivez vos candidatures : </a:t>
            </a:r>
            <a:r>
              <a:rPr lang="en-US" sz="3300" spc="30">
                <a:solidFill>
                  <a:srgbClr val="382B1B"/>
                </a:solidFill>
                <a:latin typeface="TT Rounds Condensed"/>
                <a:ea typeface="TT Rounds Condensed"/>
                <a:cs typeface="TT Rounds Condensed"/>
                <a:sym typeface="TT Rounds Condensed"/>
              </a:rPr>
              <a:t>conservez un enregistrement détaillé des emplois pour lesquels vous postulez, y compris les dates, les contacts et les actions de suivi.</a:t>
            </a:r>
          </a:p>
          <a:p>
            <a:pPr marL="597219" lvl="1" indent="-298609" algn="l">
              <a:lnSpc>
                <a:spcPts val="3960"/>
              </a:lnSpc>
              <a:buFont typeface="Arial"/>
              <a:buChar char="•"/>
            </a:pPr>
            <a:r>
              <a:rPr lang="en-US" sz="3300" b="1" spc="30">
                <a:solidFill>
                  <a:srgbClr val="382B1B"/>
                </a:solidFill>
                <a:latin typeface="TT Rounds Condensed Bold"/>
                <a:ea typeface="TT Rounds Condensed Bold"/>
                <a:cs typeface="TT Rounds Condensed Bold"/>
                <a:sym typeface="TT Rounds Condensed Bold"/>
              </a:rPr>
              <a:t>Fixez-vous des objectifs et des délais : </a:t>
            </a:r>
            <a:r>
              <a:rPr lang="en-US" sz="3300" spc="30">
                <a:solidFill>
                  <a:srgbClr val="382B1B"/>
                </a:solidFill>
                <a:latin typeface="TT Rounds Condensed"/>
                <a:ea typeface="TT Rounds Condensed"/>
                <a:cs typeface="TT Rounds Condensed"/>
                <a:sym typeface="TT Rounds Condensed"/>
              </a:rPr>
              <a:t>établissez des objectifs quotidiens ou hebdomadaires pour vos activités de recherche d’emploi et respectez-les.</a:t>
            </a:r>
          </a:p>
          <a:p>
            <a:pPr marL="597219" lvl="1" indent="-298609" algn="l">
              <a:lnSpc>
                <a:spcPts val="3960"/>
              </a:lnSpc>
            </a:pPr>
            <a:endParaRPr lang="en-US" sz="3300" spc="30">
              <a:solidFill>
                <a:srgbClr val="382B1B"/>
              </a:solidFill>
              <a:latin typeface="TT Rounds Condensed"/>
              <a:ea typeface="TT Rounds Condensed"/>
              <a:cs typeface="TT Rounds Condensed"/>
              <a:sym typeface="TT Rounds Condensed"/>
            </a:endParaRPr>
          </a:p>
        </p:txBody>
      </p:sp>
      <p:sp>
        <p:nvSpPr>
          <p:cNvPr id="10" name="AutoShape 10"/>
          <p:cNvSpPr/>
          <p:nvPr/>
        </p:nvSpPr>
        <p:spPr>
          <a:xfrm rot="10747115">
            <a:off x="-123196" y="5381678"/>
            <a:ext cx="2786392" cy="0"/>
          </a:xfrm>
          <a:prstGeom prst="line">
            <a:avLst/>
          </a:prstGeom>
          <a:ln w="19050" cap="rnd">
            <a:solidFill>
              <a:srgbClr val="94C7B0"/>
            </a:solidFill>
            <a:prstDash val="solid"/>
            <a:headEnd type="none" w="sm" len="sm"/>
            <a:tailEnd type="none" w="sm" len="sm"/>
          </a:ln>
        </p:spPr>
      </p:sp>
      <p:sp>
        <p:nvSpPr>
          <p:cNvPr id="11" name="TextBox 11"/>
          <p:cNvSpPr txBox="1"/>
          <p:nvPr/>
        </p:nvSpPr>
        <p:spPr>
          <a:xfrm>
            <a:off x="1608219" y="4805891"/>
            <a:ext cx="12136104" cy="880110"/>
          </a:xfrm>
          <a:prstGeom prst="rect">
            <a:avLst/>
          </a:prstGeom>
          <a:solidFill>
            <a:srgbClr val="84BFA4"/>
          </a:solidFill>
        </p:spPr>
        <p:txBody>
          <a:bodyPr wrap="square"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7. Améliorez vos compétences </a:t>
            </a:r>
            <a:r>
              <a:rPr lang="en-US" sz="4200" b="1" spc="39">
                <a:solidFill>
                  <a:srgbClr val="84BFA4"/>
                </a:solidFill>
                <a:latin typeface="TT Rounds Condensed Bold"/>
                <a:ea typeface="TT Rounds Condensed Bold"/>
                <a:cs typeface="TT Rounds Condensed Bold"/>
                <a:sym typeface="TT Rounds Condensed Bold"/>
              </a:rPr>
              <a:t>:</a:t>
            </a:r>
            <a:r>
              <a:rPr lang="en-US" sz="4200" spc="39">
                <a:solidFill>
                  <a:srgbClr val="382B1B"/>
                </a:solidFill>
                <a:latin typeface="TT Rounds Condensed"/>
                <a:ea typeface="TT Rounds Condensed"/>
                <a:cs typeface="TT Rounds Condensed"/>
                <a:sym typeface="TT Rounds Condensed"/>
              </a:rPr>
              <a:t>  </a:t>
            </a:r>
          </a:p>
        </p:txBody>
      </p:sp>
      <p:sp>
        <p:nvSpPr>
          <p:cNvPr id="12" name="TextBox 12"/>
          <p:cNvSpPr txBox="1"/>
          <p:nvPr/>
        </p:nvSpPr>
        <p:spPr>
          <a:xfrm>
            <a:off x="523123" y="6304441"/>
            <a:ext cx="14477122" cy="3086100"/>
          </a:xfrm>
          <a:prstGeom prst="rect">
            <a:avLst/>
          </a:prstGeom>
        </p:spPr>
        <p:txBody>
          <a:bodyPr lIns="0" tIns="0" rIns="0" bIns="0" rtlCol="0" anchor="t">
            <a:spAutoFit/>
          </a:bodyPr>
          <a:lstStyle/>
          <a:p>
            <a:pPr marL="615316" lvl="1" indent="-307658" algn="l">
              <a:lnSpc>
                <a:spcPts val="4080"/>
              </a:lnSpc>
              <a:buFont typeface="Arial"/>
              <a:buChar char="•"/>
            </a:pPr>
            <a:r>
              <a:rPr lang="en-US" sz="3400" b="1" spc="31">
                <a:solidFill>
                  <a:srgbClr val="382B1B"/>
                </a:solidFill>
                <a:latin typeface="TT Rounds Condensed Bold"/>
                <a:ea typeface="TT Rounds Condensed Bold"/>
                <a:cs typeface="TT Rounds Condensed Bold"/>
                <a:sym typeface="TT Rounds Condensed Bold"/>
              </a:rPr>
              <a:t>Suivez des cours et obtenez des certifications : </a:t>
            </a:r>
            <a:r>
              <a:rPr lang="en-US" sz="3400" spc="31">
                <a:solidFill>
                  <a:srgbClr val="382B1B"/>
                </a:solidFill>
                <a:latin typeface="TT Rounds Condensed"/>
                <a:ea typeface="TT Rounds Condensed"/>
                <a:cs typeface="TT Rounds Condensed"/>
                <a:sym typeface="TT Rounds Condensed"/>
              </a:rPr>
              <a:t>inscrivez-vous à des cours en ligne ou obtenez des certifications pertinentes à votre domaine pour améliorer vos qualifications.</a:t>
            </a:r>
          </a:p>
          <a:p>
            <a:pPr marL="615316" lvl="1" indent="-307658" algn="l">
              <a:lnSpc>
                <a:spcPts val="4080"/>
              </a:lnSpc>
              <a:buFont typeface="Arial"/>
              <a:buChar char="•"/>
            </a:pPr>
            <a:r>
              <a:rPr lang="en-US" sz="3400" b="1" spc="31">
                <a:solidFill>
                  <a:srgbClr val="382B1B"/>
                </a:solidFill>
                <a:latin typeface="TT Rounds Condensed Bold"/>
                <a:ea typeface="TT Rounds Condensed Bold"/>
                <a:cs typeface="TT Rounds Condensed Bold"/>
                <a:sym typeface="TT Rounds Condensed Bold"/>
              </a:rPr>
              <a:t>Restez informé : </a:t>
            </a:r>
            <a:r>
              <a:rPr lang="en-US" sz="3400" spc="31">
                <a:solidFill>
                  <a:srgbClr val="382B1B"/>
                </a:solidFill>
                <a:latin typeface="TT Rounds Condensed"/>
                <a:ea typeface="TT Rounds Condensed"/>
                <a:cs typeface="TT Rounds Condensed"/>
                <a:sym typeface="TT Rounds Condensed"/>
              </a:rPr>
              <a:t>restez au courant des tendances et des développements de l’industrie pour rester compétitif.</a:t>
            </a:r>
          </a:p>
          <a:p>
            <a:pPr marL="615316" lvl="1" indent="-307658" algn="l">
              <a:lnSpc>
                <a:spcPts val="4080"/>
              </a:lnSpc>
            </a:pPr>
            <a:endParaRPr lang="en-US" sz="3400" spc="31">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47115">
            <a:off x="-173996" y="1165702"/>
            <a:ext cx="2786392" cy="0"/>
          </a:xfrm>
          <a:prstGeom prst="line">
            <a:avLst/>
          </a:prstGeom>
          <a:ln w="19050" cap="rnd">
            <a:solidFill>
              <a:srgbClr val="B6D1E1"/>
            </a:solidFill>
            <a:prstDash val="solid"/>
            <a:headEnd type="none" w="sm" len="sm"/>
            <a:tailEnd type="none" w="sm" len="sm"/>
          </a:ln>
        </p:spPr>
      </p:sp>
      <p:sp>
        <p:nvSpPr>
          <p:cNvPr id="8" name="TextBox 8"/>
          <p:cNvSpPr txBox="1"/>
          <p:nvPr/>
        </p:nvSpPr>
        <p:spPr>
          <a:xfrm>
            <a:off x="1700212" y="589916"/>
            <a:ext cx="6902367" cy="880110"/>
          </a:xfrm>
          <a:prstGeom prst="rect">
            <a:avLst/>
          </a:prstGeom>
          <a:solidFill>
            <a:srgbClr val="C2DEEC"/>
          </a:solidFill>
        </p:spPr>
        <p:txBody>
          <a:bodyPr wrap="square"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8. Suivi </a:t>
            </a:r>
            <a:r>
              <a:rPr lang="en-US" sz="4200" b="1" spc="39">
                <a:solidFill>
                  <a:srgbClr val="B6D1E1"/>
                </a:solidFill>
                <a:latin typeface="TT Rounds Condensed Bold"/>
                <a:ea typeface="TT Rounds Condensed Bold"/>
                <a:cs typeface="TT Rounds Condensed Bold"/>
                <a:sym typeface="TT Rounds Condensed Bold"/>
              </a:rPr>
              <a:t>:</a:t>
            </a:r>
            <a:r>
              <a:rPr lang="en-US" sz="4200" b="1" spc="39">
                <a:solidFill>
                  <a:srgbClr val="84BFA4"/>
                </a:solidFill>
                <a:latin typeface="TT Rounds Condensed Bold"/>
                <a:ea typeface="TT Rounds Condensed Bold"/>
                <a:cs typeface="TT Rounds Condensed Bold"/>
                <a:sym typeface="TT Rounds Condensed Bold"/>
              </a:rPr>
              <a:t> </a:t>
            </a:r>
            <a:r>
              <a:rPr lang="en-US" sz="4200" spc="39">
                <a:solidFill>
                  <a:srgbClr val="382B1B"/>
                </a:solidFill>
                <a:latin typeface="TT Rounds Condensed"/>
                <a:ea typeface="TT Rounds Condensed"/>
                <a:cs typeface="TT Rounds Condensed"/>
                <a:sym typeface="TT Rounds Condensed"/>
              </a:rPr>
              <a:t>  </a:t>
            </a:r>
          </a:p>
        </p:txBody>
      </p:sp>
      <p:sp>
        <p:nvSpPr>
          <p:cNvPr id="9" name="TextBox 9"/>
          <p:cNvSpPr txBox="1"/>
          <p:nvPr/>
        </p:nvSpPr>
        <p:spPr>
          <a:xfrm>
            <a:off x="929639" y="1975247"/>
            <a:ext cx="14295122" cy="2474835"/>
          </a:xfrm>
          <a:prstGeom prst="rect">
            <a:avLst/>
          </a:prstGeom>
        </p:spPr>
        <p:txBody>
          <a:bodyPr lIns="0" tIns="0" rIns="0" bIns="0" rtlCol="0" anchor="t">
            <a:spAutoFit/>
          </a:bodyPr>
          <a:lstStyle/>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Envoyez des notes de remerciement : </a:t>
            </a:r>
            <a:r>
              <a:rPr lang="en-US" sz="3600" spc="33">
                <a:solidFill>
                  <a:srgbClr val="382B1B"/>
                </a:solidFill>
                <a:latin typeface="TT Rounds Condensed"/>
                <a:ea typeface="TT Rounds Condensed"/>
                <a:cs typeface="TT Rounds Condensed"/>
                <a:sym typeface="TT Rounds Condensed"/>
              </a:rPr>
              <a:t>après les entretiens, envoyez des e-mails de remerciement personnalisés pour exprimer votre appréciation pour l'opportunité et réitérer votre intérêt pour le poste.</a:t>
            </a:r>
          </a:p>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Suivi des candidatures : </a:t>
            </a:r>
            <a:r>
              <a:rPr lang="en-US" sz="3600" spc="33">
                <a:solidFill>
                  <a:srgbClr val="382B1B"/>
                </a:solidFill>
                <a:latin typeface="TT Rounds Condensed"/>
                <a:ea typeface="TT Rounds Condensed"/>
                <a:cs typeface="TT Rounds Condensed"/>
                <a:sym typeface="TT Rounds Condensed"/>
              </a:rPr>
              <a:t>Si vous n'avez pas reçu de réponse après un délai raisonnable, faites un suivi en posant une question polie sur le statut de votre candidature.</a:t>
            </a: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p:txBody>
      </p:sp>
      <p:sp>
        <p:nvSpPr>
          <p:cNvPr id="10" name="AutoShape 10"/>
          <p:cNvSpPr/>
          <p:nvPr/>
        </p:nvSpPr>
        <p:spPr>
          <a:xfrm rot="10747115">
            <a:off x="-46997" y="5762676"/>
            <a:ext cx="2786392" cy="0"/>
          </a:xfrm>
          <a:prstGeom prst="line">
            <a:avLst/>
          </a:prstGeom>
          <a:ln w="19050" cap="rnd">
            <a:solidFill>
              <a:srgbClr val="E6C8C7"/>
            </a:solidFill>
            <a:prstDash val="solid"/>
            <a:headEnd type="none" w="sm" len="sm"/>
            <a:tailEnd type="none" w="sm" len="sm"/>
          </a:ln>
        </p:spPr>
      </p:sp>
      <p:sp>
        <p:nvSpPr>
          <p:cNvPr id="11" name="TextBox 11"/>
          <p:cNvSpPr txBox="1"/>
          <p:nvPr/>
        </p:nvSpPr>
        <p:spPr>
          <a:xfrm>
            <a:off x="1700212" y="5307546"/>
            <a:ext cx="8285999" cy="880110"/>
          </a:xfrm>
          <a:prstGeom prst="rect">
            <a:avLst/>
          </a:prstGeom>
          <a:solidFill>
            <a:srgbClr val="E6C9C7"/>
          </a:solidFill>
        </p:spPr>
        <p:txBody>
          <a:bodyPr wrap="square" lIns="0" tIns="0" rIns="0" bIns="0" rtlCol="0" anchor="t">
            <a:spAutoFit/>
          </a:bodyPr>
          <a:lstStyle/>
          <a:p>
            <a:pPr algn="just">
              <a:lnSpc>
                <a:spcPts val="7560"/>
              </a:lnSpc>
            </a:pPr>
            <a:r>
              <a:rPr lang="en-US" sz="4200" b="1" spc="39">
                <a:solidFill>
                  <a:srgbClr val="FFFFFF"/>
                </a:solidFill>
                <a:latin typeface="TT Rounds Condensed Bold"/>
                <a:ea typeface="TT Rounds Condensed Bold"/>
                <a:cs typeface="TT Rounds Condensed Bold"/>
                <a:sym typeface="TT Rounds Condensed Bold"/>
              </a:rPr>
              <a:t> 9. Restez positif et persévérant </a:t>
            </a:r>
            <a:r>
              <a:rPr lang="en-US" sz="4200" b="1" spc="39">
                <a:solidFill>
                  <a:srgbClr val="E6C8C7"/>
                </a:solidFill>
                <a:latin typeface="TT Rounds Condensed Bold"/>
                <a:ea typeface="TT Rounds Condensed Bold"/>
                <a:cs typeface="TT Rounds Condensed Bold"/>
                <a:sym typeface="TT Rounds Condensed Bold"/>
              </a:rPr>
              <a:t>:</a:t>
            </a:r>
            <a:r>
              <a:rPr lang="en-US" sz="4200" b="1" spc="39">
                <a:solidFill>
                  <a:srgbClr val="84BFA4"/>
                </a:solidFill>
                <a:latin typeface="TT Rounds Condensed Bold"/>
                <a:ea typeface="TT Rounds Condensed Bold"/>
                <a:cs typeface="TT Rounds Condensed Bold"/>
                <a:sym typeface="TT Rounds Condensed Bold"/>
              </a:rPr>
              <a:t> </a:t>
            </a:r>
            <a:r>
              <a:rPr lang="en-US" sz="4200" spc="39">
                <a:solidFill>
                  <a:srgbClr val="382B1B"/>
                </a:solidFill>
                <a:latin typeface="TT Rounds Condensed"/>
                <a:ea typeface="TT Rounds Condensed"/>
                <a:cs typeface="TT Rounds Condensed"/>
                <a:sym typeface="TT Rounds Condensed"/>
              </a:rPr>
              <a:t>  </a:t>
            </a:r>
          </a:p>
        </p:txBody>
      </p:sp>
      <p:sp>
        <p:nvSpPr>
          <p:cNvPr id="12" name="TextBox 12"/>
          <p:cNvSpPr txBox="1"/>
          <p:nvPr/>
        </p:nvSpPr>
        <p:spPr>
          <a:xfrm>
            <a:off x="1056639" y="6572220"/>
            <a:ext cx="14193521" cy="2474835"/>
          </a:xfrm>
          <a:prstGeom prst="rect">
            <a:avLst/>
          </a:prstGeom>
        </p:spPr>
        <p:txBody>
          <a:bodyPr lIns="0" tIns="0" rIns="0" bIns="0" rtlCol="0" anchor="t">
            <a:spAutoFit/>
          </a:bodyPr>
          <a:lstStyle/>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Maintenez une attitude positive : </a:t>
            </a:r>
            <a:r>
              <a:rPr lang="en-US" sz="3600" spc="33">
                <a:solidFill>
                  <a:srgbClr val="382B1B"/>
                </a:solidFill>
                <a:latin typeface="TT Rounds Condensed"/>
                <a:ea typeface="TT Rounds Condensed"/>
                <a:cs typeface="TT Rounds Condensed"/>
                <a:sym typeface="TT Rounds Condensed"/>
              </a:rPr>
              <a:t>la recherche d’emploi peut être un processus long, mais rester positif et motivé est essentiel.</a:t>
            </a:r>
          </a:p>
          <a:p>
            <a:pPr marL="651510" lvl="1" indent="-325755" algn="l">
              <a:lnSpc>
                <a:spcPts val="432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Soyez persévérant : </a:t>
            </a:r>
            <a:r>
              <a:rPr lang="en-US" sz="3600" spc="33">
                <a:solidFill>
                  <a:srgbClr val="382B1B"/>
                </a:solidFill>
                <a:latin typeface="TT Rounds Condensed"/>
                <a:ea typeface="TT Rounds Condensed"/>
                <a:cs typeface="TT Rounds Condensed"/>
                <a:sym typeface="TT Rounds Condensed"/>
              </a:rPr>
              <a:t>ne vous laissez pas décourager par les refus. Continuez à postuler et à affiner votre approche en fonction des commentaires et des expériences.</a:t>
            </a: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2260600" y="1290722"/>
            <a:ext cx="16003956" cy="6756398"/>
          </a:xfrm>
          <a:custGeom>
            <a:avLst/>
            <a:gdLst/>
            <a:ahLst/>
            <a:cxnLst/>
            <a:rect l="l" t="t" r="r" b="b"/>
            <a:pathLst>
              <a:path w="16003956" h="6756398">
                <a:moveTo>
                  <a:pt x="0" y="0"/>
                </a:moveTo>
                <a:lnTo>
                  <a:pt x="16003956" y="0"/>
                </a:lnTo>
                <a:lnTo>
                  <a:pt x="16003956" y="6756397"/>
                </a:lnTo>
                <a:lnTo>
                  <a:pt x="0" y="6756397"/>
                </a:lnTo>
                <a:lnTo>
                  <a:pt x="0" y="0"/>
                </a:lnTo>
                <a:close/>
              </a:path>
            </a:pathLst>
          </a:custGeom>
          <a:blipFill>
            <a:blip r:embed="rId3"/>
            <a:stretch>
              <a:fillRect l="-15394" b="-11043"/>
            </a:stretch>
          </a:blipFill>
        </p:spPr>
      </p:sp>
      <p:grpSp>
        <p:nvGrpSpPr>
          <p:cNvPr id="8" name="Group 8"/>
          <p:cNvGrpSpPr/>
          <p:nvPr/>
        </p:nvGrpSpPr>
        <p:grpSpPr>
          <a:xfrm rot="-5400000">
            <a:off x="5753103" y="-4487780"/>
            <a:ext cx="6781799" cy="18287998"/>
            <a:chOff x="0" y="0"/>
            <a:chExt cx="9042398" cy="24383998"/>
          </a:xfrm>
        </p:grpSpPr>
        <p:sp>
          <p:nvSpPr>
            <p:cNvPr id="9" name="Freeform 9"/>
            <p:cNvSpPr/>
            <p:nvPr/>
          </p:nvSpPr>
          <p:spPr>
            <a:xfrm>
              <a:off x="0" y="0"/>
              <a:ext cx="9042400" cy="24384000"/>
            </a:xfrm>
            <a:custGeom>
              <a:avLst/>
              <a:gdLst/>
              <a:ahLst/>
              <a:cxnLst/>
              <a:rect l="l" t="t" r="r" b="b"/>
              <a:pathLst>
                <a:path w="9042400" h="24384000">
                  <a:moveTo>
                    <a:pt x="0" y="0"/>
                  </a:moveTo>
                  <a:lnTo>
                    <a:pt x="9042400" y="0"/>
                  </a:lnTo>
                  <a:lnTo>
                    <a:pt x="9042400" y="24384000"/>
                  </a:lnTo>
                  <a:lnTo>
                    <a:pt x="0" y="24384000"/>
                  </a:lnTo>
                  <a:close/>
                </a:path>
              </a:pathLst>
            </a:custGeom>
            <a:gradFill rotWithShape="1">
              <a:gsLst>
                <a:gs pos="0">
                  <a:srgbClr val="B6D1E1">
                    <a:alpha val="100000"/>
                  </a:srgbClr>
                </a:gs>
                <a:gs pos="50000">
                  <a:srgbClr val="B6D1E1">
                    <a:alpha val="100000"/>
                  </a:srgbClr>
                </a:gs>
                <a:gs pos="100000">
                  <a:srgbClr val="B6D1E1">
                    <a:alpha val="40000"/>
                  </a:srgbClr>
                </a:gs>
              </a:gsLst>
              <a:lin ang="5400000"/>
            </a:gradFill>
          </p:spPr>
        </p:sp>
      </p:grpSp>
      <p:grpSp>
        <p:nvGrpSpPr>
          <p:cNvPr id="10" name="Group 10"/>
          <p:cNvGrpSpPr/>
          <p:nvPr/>
        </p:nvGrpSpPr>
        <p:grpSpPr>
          <a:xfrm>
            <a:off x="5167377" y="5766410"/>
            <a:ext cx="3842379" cy="3961791"/>
            <a:chOff x="0" y="0"/>
            <a:chExt cx="5123172" cy="5282388"/>
          </a:xfrm>
        </p:grpSpPr>
        <p:sp>
          <p:nvSpPr>
            <p:cNvPr id="11" name="Freeform 11"/>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2" name="TextBox 12"/>
          <p:cNvSpPr txBox="1"/>
          <p:nvPr/>
        </p:nvSpPr>
        <p:spPr>
          <a:xfrm>
            <a:off x="490453" y="2421987"/>
            <a:ext cx="7688767" cy="4171849"/>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En appliquant ces conseils, vous pouvez rationaliser votre processus de recherche d’emploi et le rendre plus efficace. L’essentiel est de rester actif, organisé et flexible dans la poursuite de vos objectifs de carrière.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01</a:t>
            </a:r>
          </a:p>
        </p:txBody>
      </p:sp>
      <p:sp>
        <p:nvSpPr>
          <p:cNvPr id="12" name="TextBox 12"/>
          <p:cNvSpPr txBox="1"/>
          <p:nvPr/>
        </p:nvSpPr>
        <p:spPr>
          <a:xfrm>
            <a:off x="380198" y="3167920"/>
            <a:ext cx="13460931" cy="4582953"/>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Exercice 1 : Test de connaissances</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68146" y="416243"/>
            <a:ext cx="16729990" cy="9264015"/>
          </a:xfrm>
          <a:prstGeom prst="rect">
            <a:avLst/>
          </a:prstGeom>
        </p:spPr>
        <p:txBody>
          <a:bodyPr lIns="0" tIns="0" rIns="0" bIns="0" rtlCol="0" anchor="t">
            <a:spAutoFit/>
          </a:bodyPr>
          <a:lstStyle/>
          <a:p>
            <a:pPr algn="just">
              <a:lnSpc>
                <a:spcPts val="5850"/>
              </a:lnSpc>
            </a:pPr>
            <a:r>
              <a:rPr lang="en-US" sz="3250" b="1" spc="30">
                <a:solidFill>
                  <a:srgbClr val="E6C8C7"/>
                </a:solidFill>
                <a:latin typeface="TT Rounds Condensed Bold"/>
                <a:ea typeface="TT Rounds Condensed Bold"/>
                <a:cs typeface="TT Rounds Condensed Bold"/>
                <a:sym typeface="TT Rounds Condensed Bold"/>
              </a:rPr>
              <a:t>01. Laquelle des méthodes suivantes est considérée comme une méthode traditionnelle de recherche d’emploi ?</a:t>
            </a:r>
          </a:p>
          <a:p>
            <a:pPr marL="669291" lvl="1" indent="-334646" algn="just">
              <a:lnSpc>
                <a:spcPts val="5580"/>
              </a:lnSpc>
              <a:buFont typeface="Arial"/>
              <a:buChar char="•"/>
            </a:pPr>
            <a:r>
              <a:rPr lang="en-US" sz="3100" spc="27">
                <a:solidFill>
                  <a:srgbClr val="382B1B"/>
                </a:solidFill>
                <a:latin typeface="TT Rounds Condensed"/>
                <a:ea typeface="TT Rounds Condensed"/>
                <a:cs typeface="TT Rounds Condensed"/>
                <a:sym typeface="TT Rounds Condensed"/>
              </a:rPr>
              <a:t>LinkedIn</a:t>
            </a:r>
          </a:p>
          <a:p>
            <a:pPr marL="669291" lvl="1" indent="-334646" algn="just">
              <a:lnSpc>
                <a:spcPts val="5580"/>
              </a:lnSpc>
              <a:buFont typeface="Arial"/>
              <a:buChar char="•"/>
            </a:pPr>
            <a:r>
              <a:rPr lang="en-US" sz="3100" spc="27">
                <a:solidFill>
                  <a:srgbClr val="382B1B"/>
                </a:solidFill>
                <a:latin typeface="TT Rounds Condensed"/>
                <a:ea typeface="TT Rounds Condensed"/>
                <a:cs typeface="TT Rounds Condensed"/>
                <a:sym typeface="TT Rounds Condensed"/>
              </a:rPr>
              <a:t>Agences d'emploi</a:t>
            </a:r>
          </a:p>
          <a:p>
            <a:pPr marL="669291" lvl="1" indent="-334646" algn="just">
              <a:lnSpc>
                <a:spcPts val="5580"/>
              </a:lnSpc>
              <a:buFont typeface="Arial"/>
              <a:buChar char="•"/>
            </a:pPr>
            <a:r>
              <a:rPr lang="en-US" sz="3100" spc="27">
                <a:solidFill>
                  <a:srgbClr val="382B1B"/>
                </a:solidFill>
                <a:latin typeface="TT Rounds Condensed"/>
                <a:ea typeface="TT Rounds Condensed"/>
                <a:cs typeface="TT Rounds Condensed"/>
                <a:sym typeface="TT Rounds Condensed"/>
              </a:rPr>
              <a:t>Sites d'emploi en ligne</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Applications mobiles</a:t>
            </a:r>
          </a:p>
          <a:p>
            <a:pPr algn="just">
              <a:lnSpc>
                <a:spcPts val="5580"/>
              </a:lnSpc>
            </a:pPr>
            <a:r>
              <a:rPr lang="en-US" sz="3100" spc="29">
                <a:solidFill>
                  <a:srgbClr val="382B1B"/>
                </a:solidFill>
                <a:latin typeface="TT Rounds Condensed"/>
                <a:ea typeface="TT Rounds Condensed"/>
                <a:cs typeface="TT Rounds Condensed"/>
                <a:sym typeface="TT Rounds Condensed"/>
              </a:rPr>
              <a:t> </a:t>
            </a:r>
          </a:p>
          <a:p>
            <a:pPr algn="just">
              <a:lnSpc>
                <a:spcPts val="5850"/>
              </a:lnSpc>
            </a:pPr>
            <a:r>
              <a:rPr lang="en-US" sz="3250" b="1" spc="30">
                <a:solidFill>
                  <a:srgbClr val="84BFA4"/>
                </a:solidFill>
                <a:latin typeface="TT Rounds Condensed Bold"/>
                <a:ea typeface="TT Rounds Condensed Bold"/>
                <a:cs typeface="TT Rounds Condensed Bold"/>
                <a:sym typeface="TT Rounds Condensed Bold"/>
              </a:rPr>
              <a:t>02. Quel est le but principal d’une agence de recrutement dans le processus de recherche d’emploi ?</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Fournir des offres d'emploi en ligne</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Aider les candidats à peaufiner leur CV et à les associer à des emplois adaptés</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Créer des sites d'emploi</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Connecter les candidats aux ressources pédagogiques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01</a:t>
            </a:r>
          </a:p>
        </p:txBody>
      </p:sp>
      <p:sp>
        <p:nvSpPr>
          <p:cNvPr id="12" name="TextBox 12"/>
          <p:cNvSpPr txBox="1"/>
          <p:nvPr/>
        </p:nvSpPr>
        <p:spPr>
          <a:xfrm>
            <a:off x="380197" y="3167920"/>
            <a:ext cx="13460931" cy="2381250"/>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La recherche d’emploi aujourd’hui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529309" y="103415"/>
            <a:ext cx="16729990" cy="9671684"/>
          </a:xfrm>
          <a:prstGeom prst="rect">
            <a:avLst/>
          </a:prstGeom>
        </p:spPr>
        <p:txBody>
          <a:bodyPr lIns="0" tIns="0" rIns="0" bIns="0" rtlCol="0" anchor="t">
            <a:spAutoFit/>
          </a:bodyPr>
          <a:lstStyle/>
          <a:p>
            <a:pPr algn="just">
              <a:lnSpc>
                <a:spcPts val="5670"/>
              </a:lnSpc>
            </a:pPr>
            <a:r>
              <a:rPr lang="en-US" sz="3150" b="1" spc="29">
                <a:solidFill>
                  <a:srgbClr val="B6D1E1"/>
                </a:solidFill>
                <a:latin typeface="TT Rounds Condensed Bold"/>
                <a:ea typeface="TT Rounds Condensed Bold"/>
                <a:cs typeface="TT Rounds Condensed Bold"/>
                <a:sym typeface="TT Rounds Condensed Bold"/>
              </a:rPr>
              <a:t>03. Quelle plateforme de médias sociaux est principalement utilisée pour le réseautage professionnel ?</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Facebook</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Twitter</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LinkedIn</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Instagram</a:t>
            </a:r>
          </a:p>
          <a:p>
            <a:pPr algn="just">
              <a:lnSpc>
                <a:spcPts val="5400"/>
              </a:lnSpc>
            </a:pPr>
            <a:endParaRPr lang="en-US" sz="3000" spc="28">
              <a:solidFill>
                <a:srgbClr val="382B1B"/>
              </a:solidFill>
              <a:latin typeface="TT Rounds Condensed"/>
              <a:ea typeface="TT Rounds Condensed"/>
              <a:cs typeface="TT Rounds Condensed"/>
              <a:sym typeface="TT Rounds Condensed"/>
            </a:endParaRPr>
          </a:p>
          <a:p>
            <a:pPr algn="just">
              <a:lnSpc>
                <a:spcPts val="5670"/>
              </a:lnSpc>
            </a:pPr>
            <a:r>
              <a:rPr lang="en-US" sz="3150" b="1" spc="29">
                <a:solidFill>
                  <a:srgbClr val="E6C8C7"/>
                </a:solidFill>
                <a:latin typeface="TT Rounds Condensed Bold"/>
                <a:ea typeface="TT Rounds Condensed Bold"/>
                <a:cs typeface="TT Rounds Condensed Bold"/>
                <a:sym typeface="TT Rounds Condensed Bold"/>
              </a:rPr>
              <a:t>04. Pourquoi est-il important de consulter le site Web officiel d'une entreprise lors de la recherche d'emploi ? </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Il offre un aperçu de l'organigramme de l'entreprise</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Il répertorie les offres d'emploi les plus récentes et les plus pertinentes spécifiques à cette entreprise</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Il vous permet de vous connecter avec d'anciens employés</a:t>
            </a:r>
          </a:p>
          <a:p>
            <a:pPr marL="647702" lvl="1" indent="-323851" algn="just">
              <a:lnSpc>
                <a:spcPts val="5400"/>
              </a:lnSpc>
              <a:buFont typeface="Arial"/>
              <a:buChar char="•"/>
            </a:pPr>
            <a:r>
              <a:rPr lang="en-US" sz="3000" spc="28">
                <a:solidFill>
                  <a:srgbClr val="382B1B"/>
                </a:solidFill>
                <a:latin typeface="TT Rounds Condensed"/>
                <a:ea typeface="TT Rounds Condensed"/>
                <a:cs typeface="TT Rounds Condensed"/>
                <a:sym typeface="TT Rounds Condensed"/>
              </a:rPr>
              <a:t>Il fournit des liens vers les médias sociaux pour le réseautage</a:t>
            </a:r>
          </a:p>
          <a:p>
            <a:pPr algn="just">
              <a:lnSpc>
                <a:spcPts val="5400"/>
              </a:lnSpc>
            </a:pPr>
            <a:endParaRPr lang="en-US" sz="3000" spc="28">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37934" y="241947"/>
            <a:ext cx="16729990" cy="10572750"/>
          </a:xfrm>
          <a:prstGeom prst="rect">
            <a:avLst/>
          </a:prstGeom>
        </p:spPr>
        <p:txBody>
          <a:bodyPr lIns="0" tIns="0" rIns="0" bIns="0" rtlCol="0" anchor="t">
            <a:spAutoFit/>
          </a:bodyPr>
          <a:lstStyle/>
          <a:p>
            <a:pPr algn="just">
              <a:lnSpc>
                <a:spcPts val="6210"/>
              </a:lnSpc>
            </a:pPr>
            <a:r>
              <a:rPr lang="en-US" sz="3450" b="1" spc="31">
                <a:solidFill>
                  <a:srgbClr val="94C7B0"/>
                </a:solidFill>
                <a:latin typeface="TT Rounds Condensed Bold"/>
                <a:ea typeface="TT Rounds Condensed Bold"/>
                <a:cs typeface="TT Rounds Condensed Bold"/>
                <a:sym typeface="TT Rounds Condensed Bold"/>
              </a:rPr>
              <a:t>05. Quelle méthode traditionnelle est encore efficace pour les marchés du travail locaux ?</a:t>
            </a:r>
          </a:p>
          <a:p>
            <a:pPr marL="744855" lvl="1" indent="-372428" algn="just">
              <a:lnSpc>
                <a:spcPts val="6210"/>
              </a:lnSpc>
              <a:buFont typeface="Arial"/>
              <a:buChar char="•"/>
            </a:pPr>
            <a:r>
              <a:rPr lang="en-US" sz="3450" spc="32">
                <a:solidFill>
                  <a:srgbClr val="382B1B"/>
                </a:solidFill>
                <a:latin typeface="TT Rounds Condensed"/>
                <a:ea typeface="TT Rounds Condensed"/>
                <a:cs typeface="TT Rounds Condensed"/>
                <a:sym typeface="TT Rounds Condensed"/>
              </a:rPr>
              <a:t>Applications mobiles</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Webinaires</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Journaux</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Salons de l'emploi virtuels</a:t>
            </a:r>
          </a:p>
          <a:p>
            <a:pPr algn="just">
              <a:lnSpc>
                <a:spcPts val="5940"/>
              </a:lnSpc>
            </a:pPr>
            <a:endParaRPr lang="en-US" sz="3300" spc="30">
              <a:solidFill>
                <a:srgbClr val="382B1B"/>
              </a:solidFill>
              <a:latin typeface="TT Rounds Condensed"/>
              <a:ea typeface="TT Rounds Condensed"/>
              <a:cs typeface="TT Rounds Condensed"/>
              <a:sym typeface="TT Rounds Condensed"/>
            </a:endParaRPr>
          </a:p>
          <a:p>
            <a:pPr algn="just">
              <a:lnSpc>
                <a:spcPts val="6210"/>
              </a:lnSpc>
            </a:pPr>
            <a:r>
              <a:rPr lang="en-US" sz="3450" b="1" spc="32">
                <a:solidFill>
                  <a:srgbClr val="B6D1E1"/>
                </a:solidFill>
                <a:latin typeface="TT Rounds Condensed Bold"/>
                <a:ea typeface="TT Rounds Condensed Bold"/>
                <a:cs typeface="TT Rounds Condensed Bold"/>
                <a:sym typeface="TT Rounds Condensed Bold"/>
              </a:rPr>
              <a:t>06. Que devez-vous faire avant de postuler à un emploi publié sur les réseaux sociaux ?</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Commentez la publication pour vous démarquer</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Communiquez directement avec le responsable du recrutement</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Vérifier la légitimité de l'offre d'emploi</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Aimez et partagez les publications de l'entreprise</a:t>
            </a:r>
          </a:p>
          <a:p>
            <a:pPr algn="just">
              <a:lnSpc>
                <a:spcPts val="5940"/>
              </a:lnSpc>
            </a:pPr>
            <a:endParaRPr lang="en-US" sz="3300" spc="30">
              <a:solidFill>
                <a:srgbClr val="382B1B"/>
              </a:solidFill>
              <a:latin typeface="TT Rounds Condensed"/>
              <a:ea typeface="TT Rounds Condensed"/>
              <a:cs typeface="TT Rounds Condensed"/>
              <a:sym typeface="TT Rounds Condensed"/>
            </a:endParaRPr>
          </a:p>
          <a:p>
            <a:pPr algn="just">
              <a:lnSpc>
                <a:spcPts val="5940"/>
              </a:lnSpc>
            </a:pPr>
            <a:endParaRPr lang="en-US" sz="3300" spc="30">
              <a:solidFill>
                <a:srgbClr val="382B1B"/>
              </a:solidFill>
              <a:latin typeface="TT Rounds Condensed"/>
              <a:ea typeface="TT Rounds Condensed"/>
              <a:cs typeface="TT Rounds Condensed"/>
              <a:sym typeface="TT Rounds Condensed"/>
            </a:endParaRPr>
          </a:p>
          <a:p>
            <a:pPr algn="just">
              <a:lnSpc>
                <a:spcPts val="5940"/>
              </a:lnSpc>
            </a:pPr>
            <a:endParaRPr lang="en-US" sz="3300" spc="30">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423505" y="468181"/>
            <a:ext cx="16729990" cy="6861810"/>
          </a:xfrm>
          <a:prstGeom prst="rect">
            <a:avLst/>
          </a:prstGeom>
        </p:spPr>
        <p:txBody>
          <a:bodyPr lIns="0" tIns="0" rIns="0" bIns="0" rtlCol="0" anchor="t">
            <a:spAutoFit/>
          </a:bodyPr>
          <a:lstStyle/>
          <a:p>
            <a:pPr algn="just">
              <a:lnSpc>
                <a:spcPts val="6210"/>
              </a:lnSpc>
            </a:pPr>
            <a:r>
              <a:rPr lang="en-US" sz="3450" b="1" spc="32">
                <a:solidFill>
                  <a:srgbClr val="E6C8C7"/>
                </a:solidFill>
                <a:latin typeface="TT Rounds Condensed Bold"/>
                <a:ea typeface="TT Rounds Condensed Bold"/>
                <a:cs typeface="TT Rounds Condensed Bold"/>
                <a:sym typeface="TT Rounds Condensed Bold"/>
              </a:rPr>
              <a:t>07. Quelle méthode de recherche d'emploi moderne est particulièrement utile pour découvrir des opportunités d'emploi non annoncées ?</a:t>
            </a:r>
          </a:p>
          <a:p>
            <a:pPr algn="just">
              <a:lnSpc>
                <a:spcPts val="6210"/>
              </a:lnSpc>
            </a:pPr>
            <a:endParaRPr lang="en-US" sz="3450" b="1" spc="32">
              <a:solidFill>
                <a:srgbClr val="E6C8C7"/>
              </a:solidFill>
              <a:latin typeface="TT Rounds Condensed Bold"/>
              <a:ea typeface="TT Rounds Condensed Bold"/>
              <a:cs typeface="TT Rounds Condensed Bold"/>
              <a:sym typeface="TT Rounds Condensed Bold"/>
            </a:endParaRP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Sites d'emploi en ligne</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Webinaires et salons de carrière virtuels</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Agences d'emploi</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Journaux</a:t>
            </a:r>
          </a:p>
          <a:p>
            <a:pPr algn="just">
              <a:lnSpc>
                <a:spcPts val="6210"/>
              </a:lnSpc>
            </a:pPr>
            <a:endParaRPr lang="en-US" sz="3300" spc="30">
              <a:solidFill>
                <a:srgbClr val="382B1B"/>
              </a:solidFill>
              <a:latin typeface="TT Rounds Condensed"/>
              <a:ea typeface="TT Rounds Condensed"/>
              <a:cs typeface="TT Rounds Condensed"/>
              <a:sym typeface="TT Rounds Condensed"/>
            </a:endParaRPr>
          </a:p>
          <a:p>
            <a:pPr algn="just">
              <a:lnSpc>
                <a:spcPts val="6210"/>
              </a:lnSpc>
            </a:pPr>
            <a:endParaRPr lang="en-US" sz="3300" spc="30">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02</a:t>
            </a:r>
          </a:p>
        </p:txBody>
      </p:sp>
      <p:sp>
        <p:nvSpPr>
          <p:cNvPr id="12" name="TextBox 12"/>
          <p:cNvSpPr txBox="1"/>
          <p:nvPr/>
        </p:nvSpPr>
        <p:spPr>
          <a:xfrm>
            <a:off x="630529" y="3131372"/>
            <a:ext cx="13056282" cy="4582953"/>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Exercice 2 : Test de connaissances</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17352" y="271575"/>
            <a:ext cx="16941948" cy="10001250"/>
          </a:xfrm>
          <a:prstGeom prst="rect">
            <a:avLst/>
          </a:prstGeom>
        </p:spPr>
        <p:txBody>
          <a:bodyPr lIns="0" tIns="0" rIns="0" bIns="0" rtlCol="0" anchor="t">
            <a:spAutoFit/>
          </a:bodyPr>
          <a:lstStyle/>
          <a:p>
            <a:pPr algn="just">
              <a:lnSpc>
                <a:spcPts val="5850"/>
              </a:lnSpc>
            </a:pPr>
            <a:r>
              <a:rPr lang="en-US" sz="3250" b="1" spc="30">
                <a:solidFill>
                  <a:srgbClr val="E6C8C7"/>
                </a:solidFill>
                <a:latin typeface="TT Rounds Condensed Bold"/>
                <a:ea typeface="TT Rounds Condensed Bold"/>
                <a:cs typeface="TT Rounds Condensed Bold"/>
                <a:sym typeface="TT Rounds Condensed Bold"/>
              </a:rPr>
              <a:t>01. Quel est l’un des principaux avantages de clarifier vos objectifs de carrière avant de commencer une recherche d'emploi ? </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Cela aide à créer un CV</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Il vous permet de cibler les emplois qui correspondent à vos points forts et à vos intérêts</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Il garantit une offre d'emploi</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Il donne accès à des offres d'emploi exclusives</a:t>
            </a:r>
          </a:p>
          <a:p>
            <a:pPr algn="just">
              <a:lnSpc>
                <a:spcPts val="5580"/>
              </a:lnSpc>
            </a:pPr>
            <a:r>
              <a:rPr lang="en-US" sz="3100" spc="29">
                <a:solidFill>
                  <a:srgbClr val="382B1B"/>
                </a:solidFill>
                <a:latin typeface="TT Rounds Condensed"/>
                <a:ea typeface="TT Rounds Condensed"/>
                <a:cs typeface="TT Rounds Condensed"/>
                <a:sym typeface="TT Rounds Condensed"/>
              </a:rPr>
              <a:t> </a:t>
            </a:r>
          </a:p>
          <a:p>
            <a:pPr algn="just">
              <a:lnSpc>
                <a:spcPts val="5850"/>
              </a:lnSpc>
            </a:pPr>
            <a:r>
              <a:rPr lang="en-US" sz="3250" b="1" spc="30">
                <a:solidFill>
                  <a:srgbClr val="84BFA4"/>
                </a:solidFill>
                <a:latin typeface="TT Rounds Condensed Bold"/>
                <a:ea typeface="TT Rounds Condensed Bold"/>
                <a:cs typeface="TT Rounds Condensed Bold"/>
                <a:sym typeface="TT Rounds Condensed Bold"/>
              </a:rPr>
              <a:t>02. Quelle plateforme est la meilleure pour consulter régulièrement les offres d’emploi provenant de diverses sources ?</a:t>
            </a:r>
          </a:p>
          <a:p>
            <a:pPr marL="669291" lvl="1" indent="-334646" algn="just">
              <a:lnSpc>
                <a:spcPts val="5580"/>
              </a:lnSpc>
              <a:buFont typeface="Arial"/>
              <a:buChar char="•"/>
            </a:pPr>
            <a:r>
              <a:rPr lang="en-US" sz="3100" spc="27">
                <a:solidFill>
                  <a:srgbClr val="382B1B"/>
                </a:solidFill>
                <a:latin typeface="TT Rounds Condensed"/>
                <a:ea typeface="TT Rounds Condensed"/>
                <a:cs typeface="TT Rounds Condensed"/>
                <a:sym typeface="TT Rounds Condensed"/>
              </a:rPr>
              <a:t>LinkedIn</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Glassdoor</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Indeed</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Pages carrières de l'entreprise</a:t>
            </a:r>
          </a:p>
          <a:p>
            <a:pPr algn="just">
              <a:lnSpc>
                <a:spcPts val="5850"/>
              </a:lnSpc>
            </a:pPr>
            <a:endParaRPr lang="en-US" sz="3100" spc="29">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13068" y="492188"/>
            <a:ext cx="17263455" cy="9930765"/>
          </a:xfrm>
          <a:prstGeom prst="rect">
            <a:avLst/>
          </a:prstGeom>
        </p:spPr>
        <p:txBody>
          <a:bodyPr lIns="0" tIns="0" rIns="0" bIns="0" rtlCol="0" anchor="t">
            <a:spAutoFit/>
          </a:bodyPr>
          <a:lstStyle/>
          <a:p>
            <a:pPr algn="just">
              <a:lnSpc>
                <a:spcPts val="5850"/>
              </a:lnSpc>
            </a:pPr>
            <a:r>
              <a:rPr lang="en-US" sz="3250" b="1" spc="30">
                <a:solidFill>
                  <a:srgbClr val="B6D1E1"/>
                </a:solidFill>
                <a:latin typeface="TT Rounds Condensed Bold"/>
                <a:ea typeface="TT Rounds Condensed Bold"/>
                <a:cs typeface="TT Rounds Condensed Bold"/>
                <a:sym typeface="TT Rounds Condensed Bold"/>
              </a:rPr>
              <a:t>03. Pourquoi est-il important de faire des recherches sur une entreprise avant un entretien ?</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Pour connaître l'emplacement de leur bureau</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Comprendre leur mission, leurs valeurs et leurs concurrents</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Pour obtenir leurs coordonnées</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Pour déterminer leur échelle salariale</a:t>
            </a:r>
          </a:p>
          <a:p>
            <a:pPr algn="just">
              <a:lnSpc>
                <a:spcPts val="5580"/>
              </a:lnSpc>
            </a:pPr>
            <a:endParaRPr lang="en-US" sz="3100" spc="29">
              <a:solidFill>
                <a:srgbClr val="382B1B"/>
              </a:solidFill>
              <a:latin typeface="TT Rounds Condensed"/>
              <a:ea typeface="TT Rounds Condensed"/>
              <a:cs typeface="TT Rounds Condensed"/>
              <a:sym typeface="TT Rounds Condensed"/>
            </a:endParaRPr>
          </a:p>
          <a:p>
            <a:pPr algn="just">
              <a:lnSpc>
                <a:spcPts val="5850"/>
              </a:lnSpc>
            </a:pPr>
            <a:r>
              <a:rPr lang="en-US" sz="3250" b="1" spc="30">
                <a:solidFill>
                  <a:srgbClr val="E6C8C7"/>
                </a:solidFill>
                <a:latin typeface="TT Rounds Condensed Bold"/>
                <a:ea typeface="TT Rounds Condensed Bold"/>
                <a:cs typeface="TT Rounds Condensed Bold"/>
                <a:sym typeface="TT Rounds Condensed Bold"/>
              </a:rPr>
              <a:t>04. Quel type d'outil de recherche d'emploi peut donner accès à des offres d'emploi exclusives et un accompagnement personnalisé ? </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Sites d'emploi en ligne</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Pages carrières de l'entreprise</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Agences d'emploi et recruteurs</a:t>
            </a:r>
          </a:p>
          <a:p>
            <a:pPr marL="669291" lvl="1" indent="-334646" algn="just">
              <a:lnSpc>
                <a:spcPts val="5580"/>
              </a:lnSpc>
              <a:buFont typeface="Arial"/>
              <a:buChar char="•"/>
            </a:pPr>
            <a:r>
              <a:rPr lang="en-US" sz="3100" spc="29">
                <a:solidFill>
                  <a:srgbClr val="382B1B"/>
                </a:solidFill>
                <a:latin typeface="TT Rounds Condensed"/>
                <a:ea typeface="TT Rounds Condensed"/>
                <a:cs typeface="TT Rounds Condensed"/>
                <a:sym typeface="TT Rounds Condensed"/>
              </a:rPr>
              <a:t>Plateformes de médias sociaux</a:t>
            </a:r>
          </a:p>
          <a:p>
            <a:pPr algn="just">
              <a:lnSpc>
                <a:spcPts val="5580"/>
              </a:lnSpc>
            </a:pPr>
            <a:endParaRPr lang="en-US" sz="3100" spc="29">
              <a:solidFill>
                <a:srgbClr val="382B1B"/>
              </a:solidFill>
              <a:latin typeface="TT Rounds Condensed"/>
              <a:ea typeface="TT Rounds Condensed"/>
              <a:cs typeface="TT Rounds Condensed"/>
              <a:sym typeface="TT Rounds Condensed"/>
            </a:endParaRPr>
          </a:p>
          <a:p>
            <a:pPr algn="just">
              <a:lnSpc>
                <a:spcPts val="5580"/>
              </a:lnSpc>
            </a:pPr>
            <a:endParaRPr lang="en-US" sz="3100" spc="29">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529309" y="434621"/>
            <a:ext cx="16729990" cy="10199370"/>
          </a:xfrm>
          <a:prstGeom prst="rect">
            <a:avLst/>
          </a:prstGeom>
        </p:spPr>
        <p:txBody>
          <a:bodyPr lIns="0" tIns="0" rIns="0" bIns="0" rtlCol="0" anchor="t">
            <a:spAutoFit/>
          </a:bodyPr>
          <a:lstStyle/>
          <a:p>
            <a:pPr algn="just">
              <a:lnSpc>
                <a:spcPts val="6030"/>
              </a:lnSpc>
            </a:pPr>
            <a:r>
              <a:rPr lang="en-US" sz="3350" b="1" spc="31">
                <a:solidFill>
                  <a:srgbClr val="84BFA4"/>
                </a:solidFill>
                <a:latin typeface="TT Rounds Condensed Bold"/>
                <a:ea typeface="TT Rounds Condensed Bold"/>
                <a:cs typeface="TT Rounds Condensed Bold"/>
                <a:sym typeface="TT Rounds Condensed Bold"/>
              </a:rPr>
              <a:t>05. Comment pouvez-vous rester efficacement organisé pendant votre recherche d'emploi ? </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Tenez un registre détaillé des candidatures et fixez-vous des objectifs</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Fiez-vous uniquement à votre mémoire pour les suivis</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Utilisez un seul job board pour toutes les candidatures</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Postuler à des emplois de manière sporadique</a:t>
            </a:r>
          </a:p>
          <a:p>
            <a:pPr algn="just">
              <a:lnSpc>
                <a:spcPts val="5760"/>
              </a:lnSpc>
            </a:pPr>
            <a:endParaRPr lang="en-US" sz="3200" spc="29">
              <a:solidFill>
                <a:srgbClr val="382B1B"/>
              </a:solidFill>
              <a:latin typeface="TT Rounds Condensed"/>
              <a:ea typeface="TT Rounds Condensed"/>
              <a:cs typeface="TT Rounds Condensed"/>
              <a:sym typeface="TT Rounds Condensed"/>
            </a:endParaRPr>
          </a:p>
          <a:p>
            <a:pPr algn="just">
              <a:lnSpc>
                <a:spcPts val="6030"/>
              </a:lnSpc>
            </a:pPr>
            <a:r>
              <a:rPr lang="en-US" sz="3350" b="1" spc="31">
                <a:solidFill>
                  <a:srgbClr val="B6D1E1"/>
                </a:solidFill>
                <a:latin typeface="TT Rounds Condensed Bold"/>
                <a:ea typeface="TT Rounds Condensed Bold"/>
                <a:cs typeface="TT Rounds Condensed Bold"/>
                <a:sym typeface="TT Rounds Condensed Bold"/>
              </a:rPr>
              <a:t>06. Quelle est l'approche recommandée pour améliorer vos qualifications et</a:t>
            </a:r>
          </a:p>
          <a:p>
            <a:pPr algn="just">
              <a:lnSpc>
                <a:spcPts val="6030"/>
              </a:lnSpc>
            </a:pPr>
            <a:r>
              <a:rPr lang="en-US" sz="3350" b="1" spc="31">
                <a:solidFill>
                  <a:srgbClr val="B6D1E1"/>
                </a:solidFill>
                <a:latin typeface="TT Rounds Condensed Bold"/>
                <a:ea typeface="TT Rounds Condensed Bold"/>
                <a:cs typeface="TT Rounds Condensed Bold"/>
                <a:sym typeface="TT Rounds Condensed Bold"/>
              </a:rPr>
              <a:t>rester compétitif dans votre domaine ? </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S’appuyer uniquement sur les qualifications passées</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Inscrivez-vous à des cours en ligne pertinents et obtenez des certifications</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Évitez d’apprendre de nouvelles compétences</a:t>
            </a:r>
          </a:p>
          <a:p>
            <a:pPr marL="690881" lvl="1" indent="-345440" algn="just">
              <a:lnSpc>
                <a:spcPts val="5760"/>
              </a:lnSpc>
              <a:buFont typeface="Arial"/>
              <a:buChar char="•"/>
            </a:pPr>
            <a:r>
              <a:rPr lang="en-US" sz="3200" spc="29">
                <a:solidFill>
                  <a:srgbClr val="382B1B"/>
                </a:solidFill>
                <a:latin typeface="TT Rounds Condensed"/>
                <a:ea typeface="TT Rounds Condensed"/>
                <a:cs typeface="TT Rounds Condensed"/>
                <a:sym typeface="TT Rounds Condensed"/>
              </a:rPr>
              <a:t>Se concentrer uniquement sur les candidatures à un emploi</a:t>
            </a:r>
          </a:p>
          <a:p>
            <a:pPr algn="just">
              <a:lnSpc>
                <a:spcPts val="5760"/>
              </a:lnSpc>
            </a:pPr>
            <a:endParaRPr lang="en-US" sz="3200" spc="29">
              <a:solidFill>
                <a:srgbClr val="382B1B"/>
              </a:solidFill>
              <a:latin typeface="TT Rounds Condensed"/>
              <a:ea typeface="TT Rounds Condensed"/>
              <a:cs typeface="TT Rounds Condensed"/>
              <a:sym typeface="TT Rounds Condensed"/>
            </a:endParaRPr>
          </a:p>
          <a:p>
            <a:pPr algn="just">
              <a:lnSpc>
                <a:spcPts val="5760"/>
              </a:lnSpc>
            </a:pPr>
            <a:endParaRPr lang="en-US" sz="3200" spc="29">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529309" y="694769"/>
            <a:ext cx="16729990" cy="7534275"/>
          </a:xfrm>
          <a:prstGeom prst="rect">
            <a:avLst/>
          </a:prstGeom>
        </p:spPr>
        <p:txBody>
          <a:bodyPr lIns="0" tIns="0" rIns="0" bIns="0" rtlCol="0" anchor="t">
            <a:spAutoFit/>
          </a:bodyPr>
          <a:lstStyle/>
          <a:p>
            <a:pPr algn="just">
              <a:lnSpc>
                <a:spcPts val="6210"/>
              </a:lnSpc>
            </a:pPr>
            <a:r>
              <a:rPr lang="en-US" sz="3450" b="1" spc="32">
                <a:solidFill>
                  <a:srgbClr val="E6C8C7"/>
                </a:solidFill>
                <a:latin typeface="TT Rounds Condensed Bold"/>
                <a:ea typeface="TT Rounds Condensed Bold"/>
                <a:cs typeface="TT Rounds Condensed Bold"/>
                <a:sym typeface="TT Rounds Condensed Bold"/>
              </a:rPr>
              <a:t>07. Que devez-vous faire si vous n'avez pas reçu de réponse d'un employeur après une période raisonnable ? </a:t>
            </a:r>
          </a:p>
          <a:p>
            <a:pPr algn="just">
              <a:lnSpc>
                <a:spcPts val="5940"/>
              </a:lnSpc>
            </a:pPr>
            <a:endParaRPr lang="en-US" sz="3450" b="1" spc="32">
              <a:solidFill>
                <a:srgbClr val="E6C8C7"/>
              </a:solidFill>
              <a:latin typeface="TT Rounds Condensed Bold"/>
              <a:ea typeface="TT Rounds Condensed Bold"/>
              <a:cs typeface="TT Rounds Condensed Bold"/>
              <a:sym typeface="TT Rounds Condensed Bold"/>
            </a:endParaRP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Envoyez une demande de suivi polie</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Ignorer la demande et passer à autre chose</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Contacter l'entreprise via les réseaux sociaux</a:t>
            </a:r>
          </a:p>
          <a:p>
            <a:pPr marL="712470" lvl="1" indent="-356235" algn="just">
              <a:lnSpc>
                <a:spcPts val="5940"/>
              </a:lnSpc>
              <a:buFont typeface="Arial"/>
              <a:buChar char="•"/>
            </a:pPr>
            <a:r>
              <a:rPr lang="en-US" sz="3300" spc="30">
                <a:solidFill>
                  <a:srgbClr val="382B1B"/>
                </a:solidFill>
                <a:latin typeface="TT Rounds Condensed"/>
                <a:ea typeface="TT Rounds Condensed"/>
                <a:cs typeface="TT Rounds Condensed"/>
                <a:sym typeface="TT Rounds Condensed"/>
              </a:rPr>
              <a:t>Supposer que la candidature n’a pas abouti et arrêter de postuler</a:t>
            </a:r>
          </a:p>
          <a:p>
            <a:pPr algn="just">
              <a:lnSpc>
                <a:spcPts val="5940"/>
              </a:lnSpc>
            </a:pPr>
            <a:endParaRPr lang="en-US" sz="3300" spc="30">
              <a:solidFill>
                <a:srgbClr val="382B1B"/>
              </a:solidFill>
              <a:latin typeface="TT Rounds Condensed"/>
              <a:ea typeface="TT Rounds Condensed"/>
              <a:cs typeface="TT Rounds Condensed"/>
              <a:sym typeface="TT Rounds Condensed"/>
            </a:endParaRPr>
          </a:p>
          <a:p>
            <a:pPr algn="just">
              <a:lnSpc>
                <a:spcPts val="5940"/>
              </a:lnSpc>
            </a:pPr>
            <a:endParaRPr lang="en-US" sz="3300" spc="30">
              <a:solidFill>
                <a:srgbClr val="382B1B"/>
              </a:solidFill>
              <a:latin typeface="TT Rounds Condensed"/>
              <a:ea typeface="TT Rounds Condensed"/>
              <a:cs typeface="TT Rounds Condensed"/>
              <a:sym typeface="TT Rounds Condensed"/>
            </a:endParaRPr>
          </a:p>
          <a:p>
            <a:pPr algn="just">
              <a:lnSpc>
                <a:spcPts val="5940"/>
              </a:lnSpc>
            </a:pPr>
            <a:endParaRPr lang="en-US" sz="3300" spc="30">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Freeform 10" descr="Blue text on a black background  Description automatically generated"/>
          <p:cNvSpPr/>
          <p:nvPr/>
        </p:nvSpPr>
        <p:spPr>
          <a:xfrm>
            <a:off x="956408" y="8621376"/>
            <a:ext cx="3938402" cy="824188"/>
          </a:xfrm>
          <a:custGeom>
            <a:avLst/>
            <a:gdLst/>
            <a:ahLst/>
            <a:cxnLst/>
            <a:rect l="l" t="t" r="r" b="b"/>
            <a:pathLst>
              <a:path w="3938402" h="824188">
                <a:moveTo>
                  <a:pt x="0" y="0"/>
                </a:moveTo>
                <a:lnTo>
                  <a:pt x="3938401" y="0"/>
                </a:lnTo>
                <a:lnTo>
                  <a:pt x="3938401" y="824188"/>
                </a:lnTo>
                <a:lnTo>
                  <a:pt x="0" y="824188"/>
                </a:lnTo>
                <a:lnTo>
                  <a:pt x="0" y="0"/>
                </a:lnTo>
                <a:close/>
              </a:path>
            </a:pathLst>
          </a:custGeom>
          <a:blipFill>
            <a:blip r:embed="rId3"/>
            <a:stretch>
              <a:fillRect/>
            </a:stretch>
          </a:blipFill>
        </p:spPr>
      </p:sp>
      <p:sp>
        <p:nvSpPr>
          <p:cNvPr id="11" name="TextBox 11"/>
          <p:cNvSpPr txBox="1"/>
          <p:nvPr/>
        </p:nvSpPr>
        <p:spPr>
          <a:xfrm>
            <a:off x="8062623" y="4369663"/>
            <a:ext cx="9747530" cy="758571"/>
          </a:xfrm>
          <a:prstGeom prst="rect">
            <a:avLst/>
          </a:prstGeom>
          <a:solidFill>
            <a:srgbClr val="84BFA4"/>
          </a:solidFill>
        </p:spPr>
        <p:txBody>
          <a:bodyPr lIns="0" tIns="0" rIns="0" bIns="0" rtlCol="0" anchor="t">
            <a:spAutoFit/>
          </a:bodyPr>
          <a:lstStyle/>
          <a:p>
            <a:pPr algn="l">
              <a:lnSpc>
                <a:spcPts val="5832"/>
              </a:lnSpc>
            </a:pPr>
            <a:r>
              <a:rPr lang="en-US" sz="5400" spc="50">
                <a:solidFill>
                  <a:srgbClr val="FFFFFF"/>
                </a:solidFill>
                <a:latin typeface="TT Rounds Condensed"/>
                <a:ea typeface="TT Rounds Condensed"/>
                <a:cs typeface="TT Rounds Condensed"/>
                <a:sym typeface="TT Rounds Condensed"/>
              </a:rPr>
              <a:t>Bravo, vous avez terminé </a:t>
            </a:r>
            <a:r>
              <a:rPr lang="en-US" sz="5400" spc="50">
                <a:solidFill>
                  <a:srgbClr val="84BFA4"/>
                </a:solidFill>
                <a:latin typeface="TT Rounds Condensed"/>
                <a:ea typeface="TT Rounds Condensed"/>
                <a:cs typeface="TT Rounds Condensed"/>
                <a:sym typeface="TT Rounds Condensed"/>
              </a:rPr>
              <a:t>.</a:t>
            </a:r>
          </a:p>
        </p:txBody>
      </p:sp>
      <p:sp>
        <p:nvSpPr>
          <p:cNvPr id="12" name="TextBox 12"/>
          <p:cNvSpPr txBox="1"/>
          <p:nvPr/>
        </p:nvSpPr>
        <p:spPr>
          <a:xfrm>
            <a:off x="11205049" y="5599635"/>
            <a:ext cx="5724624" cy="3384148"/>
          </a:xfrm>
          <a:prstGeom prst="rect">
            <a:avLst/>
          </a:prstGeom>
        </p:spPr>
        <p:txBody>
          <a:bodyPr lIns="0" tIns="0" rIns="0" bIns="0" rtlCol="0" anchor="t">
            <a:spAutoFit/>
          </a:bodyPr>
          <a:lstStyle/>
          <a:p>
            <a:pPr algn="l">
              <a:lnSpc>
                <a:spcPts val="5213"/>
              </a:lnSpc>
            </a:pPr>
            <a:r>
              <a:rPr lang="en-US" sz="6800" b="1" spc="63">
                <a:solidFill>
                  <a:srgbClr val="FFFFFF"/>
                </a:solidFill>
                <a:latin typeface="TT Rounds Condensed Bold"/>
                <a:ea typeface="TT Rounds Condensed Bold"/>
                <a:cs typeface="TT Rounds Condensed Bold"/>
                <a:sym typeface="TT Rounds Condensed Bold"/>
              </a:rPr>
              <a:t>M3.2</a:t>
            </a:r>
          </a:p>
          <a:p>
            <a:pPr algn="l">
              <a:lnSpc>
                <a:spcPts val="5213"/>
              </a:lnSpc>
            </a:pPr>
            <a:r>
              <a:rPr lang="en-US" sz="6800" b="1" spc="63">
                <a:solidFill>
                  <a:srgbClr val="FFFFFF"/>
                </a:solidFill>
                <a:latin typeface="TT Rounds Condensed Bold"/>
                <a:ea typeface="TT Rounds Condensed Bold"/>
                <a:cs typeface="TT Rounds Condensed Bold"/>
                <a:sym typeface="TT Rounds Condensed Bold"/>
              </a:rPr>
              <a:t>COMPÉTENCES EN RECHERCHE D'EMPLOI</a:t>
            </a:r>
          </a:p>
        </p:txBody>
      </p:sp>
      <p:sp>
        <p:nvSpPr>
          <p:cNvPr id="13" name="TextBox 13"/>
          <p:cNvSpPr txBox="1"/>
          <p:nvPr/>
        </p:nvSpPr>
        <p:spPr>
          <a:xfrm>
            <a:off x="13558389" y="9103414"/>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1013538" y="964518"/>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Aperçu de la recherche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8" name="TextBox 8"/>
          <p:cNvSpPr txBox="1"/>
          <p:nvPr/>
        </p:nvSpPr>
        <p:spPr>
          <a:xfrm>
            <a:off x="1061666" y="2326706"/>
            <a:ext cx="16437062" cy="7468870"/>
          </a:xfrm>
          <a:prstGeom prst="rect">
            <a:avLst/>
          </a:prstGeom>
        </p:spPr>
        <p:txBody>
          <a:bodyPr lIns="0" tIns="0" rIns="0" bIns="0" rtlCol="0" anchor="t">
            <a:spAutoFit/>
          </a:bodyPr>
          <a:lstStyle/>
          <a:p>
            <a:pPr algn="l">
              <a:lnSpc>
                <a:spcPts val="3680"/>
              </a:lnSpc>
            </a:pPr>
            <a:r>
              <a:rPr lang="en-US" sz="3200" spc="29">
                <a:solidFill>
                  <a:srgbClr val="382B1B"/>
                </a:solidFill>
                <a:latin typeface="TT Rounds Condensed"/>
                <a:ea typeface="TT Rounds Condensed"/>
                <a:cs typeface="TT Rounds Condensed"/>
                <a:sym typeface="TT Rounds Condensed"/>
              </a:rPr>
              <a:t>Naviguer sur le marché du travail nécessite une approche stratégique et éclairée. En comprenant et en mettant en œuvre des stratégies de recherche d'emploi efficaces, vous pouvez augmenter vos chances de trouver le poste qui vous convient. Ce module a fourni des informations précieuses sur les méthodes de recherche d'emploi traditionnelles et modernes, notamment sur l'importance de clarifier les objectifs de carrière, de tirer parti des plateformes en ligne, de réseauter efficacement, de se préparer minutieusement aux entretiens et de rester organisé tout au long du processus.</a:t>
            </a:r>
          </a:p>
          <a:p>
            <a:pPr algn="l">
              <a:lnSpc>
                <a:spcPts val="3680"/>
              </a:lnSpc>
            </a:pPr>
            <a:r>
              <a:rPr lang="en-US" sz="3200" spc="29">
                <a:solidFill>
                  <a:srgbClr val="382B1B"/>
                </a:solidFill>
                <a:latin typeface="TT Rounds Condensed"/>
                <a:ea typeface="TT Rounds Condensed"/>
                <a:cs typeface="TT Rounds Condensed"/>
                <a:sym typeface="TT Rounds Condensed"/>
              </a:rPr>
              <a:t> </a:t>
            </a:r>
          </a:p>
          <a:p>
            <a:pPr algn="l">
              <a:lnSpc>
                <a:spcPts val="3680"/>
              </a:lnSpc>
            </a:pPr>
            <a:r>
              <a:rPr lang="en-US" sz="3200" spc="29">
                <a:solidFill>
                  <a:srgbClr val="382B1B"/>
                </a:solidFill>
                <a:latin typeface="TT Rounds Condensed"/>
                <a:ea typeface="TT Rounds Condensed"/>
                <a:cs typeface="TT Rounds Condensed"/>
                <a:sym typeface="TT Rounds Condensed"/>
              </a:rPr>
              <a:t>L’application de ces conseils et techniques vous permettra non seulement de rationaliser votre recherche d’emploi, mais aussi d’accroître votre confiance et votre efficacité dans la poursuite de vos objectifs de carrière. N’oubliez pas que la clé d’une recherche d’emploi réussie est une combinaison de persévérance, d’adaptabilité et d’engagement proactif avec les ressources disponibles. En améliorant continuellement vos compétences, en vous tenant au courant des tendances du secteur et en gardant une attitude positive, vous pouvez naviguer sur le marché du travail plus efficacement et réaliser vos aspirations professionnelles.</a:t>
            </a:r>
          </a:p>
          <a:p>
            <a:pPr algn="l">
              <a:lnSpc>
                <a:spcPts val="3680"/>
              </a:lnSpc>
            </a:pPr>
            <a:endParaRPr lang="en-US" sz="3200" spc="29">
              <a:solidFill>
                <a:srgbClr val="382B1B"/>
              </a:solidFill>
              <a:latin typeface="TT Rounds Condensed"/>
              <a:ea typeface="TT Rounds Condensed"/>
              <a:cs typeface="TT Rounds Condensed"/>
              <a:sym typeface="TT Rounds Condensed"/>
            </a:endParaRPr>
          </a:p>
        </p:txBody>
      </p:sp>
      <p:sp>
        <p:nvSpPr>
          <p:cNvPr id="9" name="AutoShape 9"/>
          <p:cNvSpPr/>
          <p:nvPr/>
        </p:nvSpPr>
        <p:spPr>
          <a:xfrm rot="10764460">
            <a:off x="928661" y="1885834"/>
            <a:ext cx="4146142" cy="0"/>
          </a:xfrm>
          <a:prstGeom prst="line">
            <a:avLst/>
          </a:prstGeom>
          <a:ln w="19050" cap="rnd">
            <a:solidFill>
              <a:srgbClr val="94C7B0"/>
            </a:solidFill>
            <a:prstDash val="solid"/>
            <a:headEnd type="none" w="sm" len="sm"/>
            <a:tailEnd type="none" w="sm" len="sm"/>
          </a:ln>
        </p:spPr>
      </p:sp>
      <p:grpSp>
        <p:nvGrpSpPr>
          <p:cNvPr id="10" name="Group 10"/>
          <p:cNvGrpSpPr/>
          <p:nvPr/>
        </p:nvGrpSpPr>
        <p:grpSpPr>
          <a:xfrm>
            <a:off x="14356344" y="-1050315"/>
            <a:ext cx="2951193" cy="3042909"/>
            <a:chOff x="0" y="0"/>
            <a:chExt cx="3934924" cy="4057212"/>
          </a:xfrm>
        </p:grpSpPr>
        <p:sp>
          <p:nvSpPr>
            <p:cNvPr id="11" name="Freeform 11"/>
            <p:cNvSpPr/>
            <p:nvPr/>
          </p:nvSpPr>
          <p:spPr>
            <a:xfrm>
              <a:off x="-175133" y="-66421"/>
              <a:ext cx="4375912" cy="4287393"/>
            </a:xfrm>
            <a:custGeom>
              <a:avLst/>
              <a:gdLst/>
              <a:ahLst/>
              <a:cxnLst/>
              <a:rect l="l" t="t" r="r" b="b"/>
              <a:pathLst>
                <a:path w="4375912" h="4287393">
                  <a:moveTo>
                    <a:pt x="2557780" y="161544"/>
                  </a:moveTo>
                  <a:cubicBezTo>
                    <a:pt x="2034286" y="5207"/>
                    <a:pt x="1487297" y="0"/>
                    <a:pt x="1070483" y="468884"/>
                  </a:cubicBezTo>
                  <a:cubicBezTo>
                    <a:pt x="666750" y="922020"/>
                    <a:pt x="278638" y="1654048"/>
                    <a:pt x="195326" y="2258314"/>
                  </a:cubicBezTo>
                  <a:cubicBezTo>
                    <a:pt x="0" y="3667506"/>
                    <a:pt x="1255395" y="4287393"/>
                    <a:pt x="2523998" y="4086860"/>
                  </a:cubicBezTo>
                  <a:cubicBezTo>
                    <a:pt x="3761232" y="3891534"/>
                    <a:pt x="4375912" y="2268728"/>
                    <a:pt x="4000881" y="1112266"/>
                  </a:cubicBezTo>
                  <a:cubicBezTo>
                    <a:pt x="3888867" y="763270"/>
                    <a:pt x="3563239" y="599186"/>
                    <a:pt x="3255899" y="448056"/>
                  </a:cubicBezTo>
                  <a:cubicBezTo>
                    <a:pt x="3034538" y="338709"/>
                    <a:pt x="2800096" y="234442"/>
                    <a:pt x="2557780" y="161544"/>
                  </a:cubicBezTo>
                  <a:close/>
                </a:path>
              </a:pathLst>
            </a:custGeom>
            <a:solidFill>
              <a:srgbClr val="E6C8C7">
                <a:alpha val="76863"/>
              </a:srgbClr>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12744" y="4042611"/>
            <a:ext cx="18275256" cy="6244389"/>
          </a:xfrm>
          <a:custGeom>
            <a:avLst/>
            <a:gdLst/>
            <a:ahLst/>
            <a:cxnLst/>
            <a:rect l="l" t="t" r="r" b="b"/>
            <a:pathLst>
              <a:path w="18275256" h="6244389">
                <a:moveTo>
                  <a:pt x="0" y="0"/>
                </a:moveTo>
                <a:lnTo>
                  <a:pt x="18275256" y="0"/>
                </a:lnTo>
                <a:lnTo>
                  <a:pt x="18275256" y="6244389"/>
                </a:lnTo>
                <a:lnTo>
                  <a:pt x="0" y="62443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553590" y="6472228"/>
            <a:ext cx="10049664" cy="3427095"/>
          </a:xfrm>
          <a:prstGeom prst="rect">
            <a:avLst/>
          </a:prstGeom>
        </p:spPr>
        <p:txBody>
          <a:bodyPr lIns="0" tIns="0" rIns="0" bIns="0" rtlCol="0" anchor="t">
            <a:spAutoFit/>
          </a:bodyPr>
          <a:lstStyle/>
          <a:p>
            <a:pPr algn="l">
              <a:lnSpc>
                <a:spcPts val="3869"/>
              </a:lnSpc>
            </a:pPr>
            <a:r>
              <a:rPr lang="en-US" sz="3900" spc="36">
                <a:solidFill>
                  <a:srgbClr val="FFFFFF"/>
                </a:solidFill>
                <a:latin typeface="TT Rounds Condensed"/>
                <a:ea typeface="TT Rounds Condensed"/>
                <a:cs typeface="TT Rounds Condensed"/>
                <a:sym typeface="TT Rounds Condensed"/>
              </a:rPr>
              <a:t>Bien que les canaux traditionnels tels que les journaux et les agences de recrutement jouent toujours un rôle, Internet a considérablement élargi le paysage, fournissant de nombreuses ressources et outils pour rationaliser et améliorer les recherches d’emploi.</a:t>
            </a:r>
          </a:p>
          <a:p>
            <a:pPr algn="l">
              <a:lnSpc>
                <a:spcPts val="3869"/>
              </a:lnSpc>
            </a:pPr>
            <a:endParaRPr lang="en-US" sz="3900" spc="36">
              <a:solidFill>
                <a:srgbClr val="FFFFFF"/>
              </a:solidFill>
              <a:latin typeface="TT Rounds Condensed"/>
              <a:ea typeface="TT Rounds Condensed"/>
              <a:cs typeface="TT Rounds Condensed"/>
              <a:sym typeface="TT Rounds Condensed"/>
            </a:endParaRPr>
          </a:p>
        </p:txBody>
      </p:sp>
      <p:sp>
        <p:nvSpPr>
          <p:cNvPr id="9" name="TextBox 9"/>
          <p:cNvSpPr txBox="1"/>
          <p:nvPr/>
        </p:nvSpPr>
        <p:spPr>
          <a:xfrm>
            <a:off x="1674999" y="1180197"/>
            <a:ext cx="10553898" cy="2092137"/>
          </a:xfrm>
          <a:prstGeom prst="rect">
            <a:avLst/>
          </a:prstGeom>
        </p:spPr>
        <p:txBody>
          <a:bodyPr lIns="0" tIns="0" rIns="0" bIns="0" rtlCol="0" anchor="t">
            <a:spAutoFit/>
          </a:bodyPr>
          <a:lstStyle/>
          <a:p>
            <a:pPr algn="l">
              <a:lnSpc>
                <a:spcPts val="4020"/>
              </a:lnSpc>
            </a:pPr>
            <a:r>
              <a:rPr lang="en-US" sz="4500" b="1" i="1" spc="42">
                <a:solidFill>
                  <a:srgbClr val="84BFA4"/>
                </a:solidFill>
                <a:latin typeface="TT Rounds Condensed Bold Italics"/>
                <a:ea typeface="TT Rounds Condensed Bold Italics"/>
                <a:cs typeface="TT Rounds Condensed Bold Italics"/>
                <a:sym typeface="TT Rounds Condensed Bold Italics"/>
              </a:rPr>
              <a:t>La technologie a changé le processus de recherche d’emploi, offrant une variété de plateformes et de méthodes pour trouver un emploi.</a:t>
            </a:r>
          </a:p>
        </p:txBody>
      </p:sp>
      <p:sp>
        <p:nvSpPr>
          <p:cNvPr id="10" name="AutoShape 10"/>
          <p:cNvSpPr/>
          <p:nvPr/>
        </p:nvSpPr>
        <p:spPr>
          <a:xfrm rot="5349403">
            <a:off x="-185702" y="2121147"/>
            <a:ext cx="2912378" cy="0"/>
          </a:xfrm>
          <a:prstGeom prst="line">
            <a:avLst/>
          </a:prstGeom>
          <a:ln w="19050" cap="rnd">
            <a:solidFill>
              <a:srgbClr val="B6D1E1"/>
            </a:solidFill>
            <a:prstDash val="solid"/>
            <a:headEnd type="none" w="sm" len="sm"/>
            <a:tailEnd type="none" w="sm" len="sm"/>
          </a:ln>
        </p:spPr>
      </p:sp>
      <p:grpSp>
        <p:nvGrpSpPr>
          <p:cNvPr id="11" name="Group 11"/>
          <p:cNvGrpSpPr/>
          <p:nvPr/>
        </p:nvGrpSpPr>
        <p:grpSpPr>
          <a:xfrm>
            <a:off x="12103768" y="1852863"/>
            <a:ext cx="7363896" cy="7590012"/>
            <a:chOff x="0" y="0"/>
            <a:chExt cx="9818528" cy="10120016"/>
          </a:xfrm>
        </p:grpSpPr>
        <p:sp>
          <p:nvSpPr>
            <p:cNvPr id="12" name="Freeform 12"/>
            <p:cNvSpPr/>
            <p:nvPr/>
          </p:nvSpPr>
          <p:spPr>
            <a:xfrm>
              <a:off x="-437007" y="-2286"/>
              <a:ext cx="10918825" cy="10530713"/>
            </a:xfrm>
            <a:custGeom>
              <a:avLst/>
              <a:gdLst/>
              <a:ahLst/>
              <a:cxnLst/>
              <a:rect l="l" t="t" r="r" b="b"/>
              <a:pathLst>
                <a:path w="10918825" h="10530713">
                  <a:moveTo>
                    <a:pt x="4908169" y="2286"/>
                  </a:moveTo>
                  <a:cubicBezTo>
                    <a:pt x="5394325" y="0"/>
                    <a:pt x="5892419" y="93218"/>
                    <a:pt x="6382258" y="239395"/>
                  </a:cubicBezTo>
                  <a:cubicBezTo>
                    <a:pt x="6986778" y="421386"/>
                    <a:pt x="7571740" y="681228"/>
                    <a:pt x="8124190" y="954024"/>
                  </a:cubicBezTo>
                  <a:cubicBezTo>
                    <a:pt x="8891143" y="1330833"/>
                    <a:pt x="9703562" y="1740154"/>
                    <a:pt x="9982962" y="2610739"/>
                  </a:cubicBezTo>
                  <a:cubicBezTo>
                    <a:pt x="10918825" y="5495417"/>
                    <a:pt x="9385046" y="9543034"/>
                    <a:pt x="6297803" y="10030333"/>
                  </a:cubicBezTo>
                  <a:cubicBezTo>
                    <a:pt x="3132582" y="10530713"/>
                    <a:pt x="0" y="8984488"/>
                    <a:pt x="487426" y="5469509"/>
                  </a:cubicBezTo>
                  <a:cubicBezTo>
                    <a:pt x="695325" y="3962273"/>
                    <a:pt x="1663827" y="2136521"/>
                    <a:pt x="2671191" y="1006094"/>
                  </a:cubicBezTo>
                  <a:cubicBezTo>
                    <a:pt x="3321177" y="275209"/>
                    <a:pt x="4098036" y="6096"/>
                    <a:pt x="4908169" y="2286"/>
                  </a:cubicBezTo>
                  <a:close/>
                </a:path>
              </a:pathLst>
            </a:custGeom>
            <a:blipFill>
              <a:blip r:embed="rId5"/>
              <a:stretch>
                <a:fillRect l="-31133" r="-31133"/>
              </a:stretch>
            </a:blipFill>
          </p:spPr>
        </p:sp>
      </p:grpSp>
      <p:grpSp>
        <p:nvGrpSpPr>
          <p:cNvPr id="13" name="Group 13"/>
          <p:cNvGrpSpPr/>
          <p:nvPr/>
        </p:nvGrpSpPr>
        <p:grpSpPr>
          <a:xfrm>
            <a:off x="15848260" y="673768"/>
            <a:ext cx="2951193" cy="3042909"/>
            <a:chOff x="0" y="0"/>
            <a:chExt cx="3934924" cy="4057212"/>
          </a:xfrm>
        </p:grpSpPr>
        <p:sp>
          <p:nvSpPr>
            <p:cNvPr id="14" name="Freeform 14"/>
            <p:cNvSpPr/>
            <p:nvPr/>
          </p:nvSpPr>
          <p:spPr>
            <a:xfrm>
              <a:off x="-175133" y="-66421"/>
              <a:ext cx="4375912" cy="4287393"/>
            </a:xfrm>
            <a:custGeom>
              <a:avLst/>
              <a:gdLst/>
              <a:ahLst/>
              <a:cxnLst/>
              <a:rect l="l" t="t" r="r" b="b"/>
              <a:pathLst>
                <a:path w="4375912" h="4287393">
                  <a:moveTo>
                    <a:pt x="2557780" y="161544"/>
                  </a:moveTo>
                  <a:cubicBezTo>
                    <a:pt x="2034286" y="5207"/>
                    <a:pt x="1487297" y="0"/>
                    <a:pt x="1070483" y="468884"/>
                  </a:cubicBezTo>
                  <a:cubicBezTo>
                    <a:pt x="666750" y="922020"/>
                    <a:pt x="278638" y="1654048"/>
                    <a:pt x="195326" y="2258314"/>
                  </a:cubicBezTo>
                  <a:cubicBezTo>
                    <a:pt x="0" y="3667506"/>
                    <a:pt x="1255395" y="4287393"/>
                    <a:pt x="2523998" y="4086860"/>
                  </a:cubicBezTo>
                  <a:cubicBezTo>
                    <a:pt x="3761232" y="3891534"/>
                    <a:pt x="4375912" y="2268728"/>
                    <a:pt x="4000881" y="1112266"/>
                  </a:cubicBezTo>
                  <a:cubicBezTo>
                    <a:pt x="3888867" y="763270"/>
                    <a:pt x="3563239" y="599186"/>
                    <a:pt x="3255899" y="448056"/>
                  </a:cubicBezTo>
                  <a:cubicBezTo>
                    <a:pt x="3034538" y="338709"/>
                    <a:pt x="2800096" y="234442"/>
                    <a:pt x="2557780" y="161544"/>
                  </a:cubicBezTo>
                  <a:close/>
                </a:path>
              </a:pathLst>
            </a:custGeom>
            <a:solidFill>
              <a:srgbClr val="E6C8C7">
                <a:alpha val="76863"/>
              </a:srgbClr>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02</a:t>
            </a:r>
          </a:p>
        </p:txBody>
      </p:sp>
      <p:sp>
        <p:nvSpPr>
          <p:cNvPr id="12" name="TextBox 12"/>
          <p:cNvSpPr txBox="1"/>
          <p:nvPr/>
        </p:nvSpPr>
        <p:spPr>
          <a:xfrm>
            <a:off x="630529" y="3074222"/>
            <a:ext cx="13056282" cy="1270635"/>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Méthodes Traditionnelles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03940" y="9679368"/>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4268544" y="4384850"/>
            <a:ext cx="2638824" cy="5902150"/>
            <a:chOff x="0" y="0"/>
            <a:chExt cx="3518432" cy="7869534"/>
          </a:xfrm>
        </p:grpSpPr>
        <p:sp>
          <p:nvSpPr>
            <p:cNvPr id="8" name="Freeform 8"/>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84BFA4"/>
            </a:solidFill>
          </p:spPr>
        </p:sp>
      </p:grpSp>
      <p:sp>
        <p:nvSpPr>
          <p:cNvPr id="9" name="TextBox 9"/>
          <p:cNvSpPr txBox="1"/>
          <p:nvPr/>
        </p:nvSpPr>
        <p:spPr>
          <a:xfrm>
            <a:off x="652048" y="1314450"/>
            <a:ext cx="10910552" cy="1049739"/>
          </a:xfrm>
          <a:prstGeom prst="rect">
            <a:avLst/>
          </a:prstGeom>
        </p:spPr>
        <p:txBody>
          <a:bodyPr lIns="0" tIns="0" rIns="0" bIns="0" rtlCol="0" anchor="t">
            <a:spAutoFit/>
          </a:bodyPr>
          <a:lstStyle/>
          <a:p>
            <a:pPr algn="l">
              <a:lnSpc>
                <a:spcPts val="4020"/>
              </a:lnSpc>
            </a:pPr>
            <a:r>
              <a:rPr lang="en-US" sz="6000" b="1" spc="56">
                <a:solidFill>
                  <a:srgbClr val="84BFA4"/>
                </a:solidFill>
                <a:latin typeface="TT Rounds Condensed Bold"/>
                <a:ea typeface="TT Rounds Condensed Bold"/>
                <a:cs typeface="TT Rounds Condensed Bold"/>
                <a:sym typeface="TT Rounds Condensed Bold"/>
              </a:rPr>
              <a:t>Méthodes traditionnelles</a:t>
            </a:r>
          </a:p>
          <a:p>
            <a:pPr algn="l">
              <a:lnSpc>
                <a:spcPts val="402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0" name="AutoShape 10"/>
          <p:cNvSpPr/>
          <p:nvPr/>
        </p:nvSpPr>
        <p:spPr>
          <a:xfrm rot="10780140">
            <a:off x="396779" y="1939260"/>
            <a:ext cx="7419547" cy="0"/>
          </a:xfrm>
          <a:prstGeom prst="line">
            <a:avLst/>
          </a:prstGeom>
          <a:ln w="19050" cap="rnd">
            <a:solidFill>
              <a:srgbClr val="E6C8C7"/>
            </a:solidFill>
            <a:prstDash val="solid"/>
            <a:headEnd type="none" w="sm" len="sm"/>
            <a:tailEnd type="none" w="sm" len="sm"/>
          </a:ln>
        </p:spPr>
      </p:sp>
      <p:sp>
        <p:nvSpPr>
          <p:cNvPr id="11" name="Freeform 11"/>
          <p:cNvSpPr/>
          <p:nvPr/>
        </p:nvSpPr>
        <p:spPr>
          <a:xfrm>
            <a:off x="4280403"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4287043" y="6171163"/>
            <a:ext cx="2631830"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3" name="TextBox 13"/>
          <p:cNvSpPr txBox="1"/>
          <p:nvPr/>
        </p:nvSpPr>
        <p:spPr>
          <a:xfrm>
            <a:off x="4284599" y="7249090"/>
            <a:ext cx="2636720" cy="1464564"/>
          </a:xfrm>
          <a:prstGeom prst="rect">
            <a:avLst/>
          </a:prstGeom>
        </p:spPr>
        <p:txBody>
          <a:bodyPr lIns="0" tIns="0" rIns="0" bIns="0" rtlCol="0" anchor="t">
            <a:spAutoFit/>
          </a:bodyPr>
          <a:lstStyle/>
          <a:p>
            <a:pPr algn="ctr">
              <a:lnSpc>
                <a:spcPts val="3888"/>
              </a:lnSpc>
            </a:pPr>
            <a:r>
              <a:rPr lang="en-US" sz="3600" b="1" spc="33">
                <a:solidFill>
                  <a:srgbClr val="FFFFFF"/>
                </a:solidFill>
                <a:latin typeface="TT Rounds Condensed Bold"/>
                <a:ea typeface="TT Rounds Condensed Bold"/>
                <a:cs typeface="TT Rounds Condensed Bold"/>
                <a:sym typeface="TT Rounds Condensed Bold"/>
              </a:rPr>
              <a:t>Agences de recrutement</a:t>
            </a:r>
          </a:p>
          <a:p>
            <a:pPr algn="ctr">
              <a:lnSpc>
                <a:spcPts val="3888"/>
              </a:lnSpc>
            </a:pPr>
            <a:endParaRPr lang="en-US" sz="3600" b="1" spc="33">
              <a:solidFill>
                <a:srgbClr val="FFFFFF"/>
              </a:solidFill>
              <a:latin typeface="TT Rounds Condensed Bold"/>
              <a:ea typeface="TT Rounds Condensed Bold"/>
              <a:cs typeface="TT Rounds Condensed Bold"/>
              <a:sym typeface="TT Rounds Condensed Bold"/>
            </a:endParaRPr>
          </a:p>
        </p:txBody>
      </p:sp>
      <p:grpSp>
        <p:nvGrpSpPr>
          <p:cNvPr id="14" name="Group 14"/>
          <p:cNvGrpSpPr/>
          <p:nvPr/>
        </p:nvGrpSpPr>
        <p:grpSpPr>
          <a:xfrm>
            <a:off x="1048550" y="4384850"/>
            <a:ext cx="2638824" cy="5902150"/>
            <a:chOff x="0" y="0"/>
            <a:chExt cx="3518432" cy="7869534"/>
          </a:xfrm>
        </p:grpSpPr>
        <p:sp>
          <p:nvSpPr>
            <p:cNvPr id="15" name="Freeform 15"/>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E6C8C7"/>
            </a:solidFill>
          </p:spPr>
        </p:sp>
      </p:grpSp>
      <p:sp>
        <p:nvSpPr>
          <p:cNvPr id="16" name="Freeform 16"/>
          <p:cNvSpPr/>
          <p:nvPr/>
        </p:nvSpPr>
        <p:spPr>
          <a:xfrm>
            <a:off x="1060408" y="3139683"/>
            <a:ext cx="2638824" cy="5902151"/>
          </a:xfrm>
          <a:custGeom>
            <a:avLst/>
            <a:gdLst/>
            <a:ahLst/>
            <a:cxnLst/>
            <a:rect l="l" t="t" r="r" b="b"/>
            <a:pathLst>
              <a:path w="2638824" h="5902151">
                <a:moveTo>
                  <a:pt x="0" y="0"/>
                </a:moveTo>
                <a:lnTo>
                  <a:pt x="2638824" y="0"/>
                </a:lnTo>
                <a:lnTo>
                  <a:pt x="2638824" y="5902151"/>
                </a:lnTo>
                <a:lnTo>
                  <a:pt x="0" y="59021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descr="Newspaper outline"/>
          <p:cNvSpPr/>
          <p:nvPr/>
        </p:nvSpPr>
        <p:spPr>
          <a:xfrm>
            <a:off x="1639388" y="3724737"/>
            <a:ext cx="1586910" cy="1586910"/>
          </a:xfrm>
          <a:custGeom>
            <a:avLst/>
            <a:gdLst/>
            <a:ahLst/>
            <a:cxnLst/>
            <a:rect l="l" t="t" r="r" b="b"/>
            <a:pathLst>
              <a:path w="1586910" h="1586910">
                <a:moveTo>
                  <a:pt x="0" y="0"/>
                </a:moveTo>
                <a:lnTo>
                  <a:pt x="1586910" y="0"/>
                </a:lnTo>
                <a:lnTo>
                  <a:pt x="1586910" y="1586910"/>
                </a:lnTo>
                <a:lnTo>
                  <a:pt x="0" y="1586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TextBox 18"/>
          <p:cNvSpPr txBox="1"/>
          <p:nvPr/>
        </p:nvSpPr>
        <p:spPr>
          <a:xfrm>
            <a:off x="1047448" y="6184227"/>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9" name="TextBox 19"/>
          <p:cNvSpPr txBox="1"/>
          <p:nvPr/>
        </p:nvSpPr>
        <p:spPr>
          <a:xfrm>
            <a:off x="1045003" y="7252628"/>
            <a:ext cx="2636720" cy="2426741"/>
          </a:xfrm>
          <a:prstGeom prst="rect">
            <a:avLst/>
          </a:prstGeom>
        </p:spPr>
        <p:txBody>
          <a:bodyPr lIns="0" tIns="0" rIns="0" bIns="0" rtlCol="0" anchor="t">
            <a:spAutoFit/>
          </a:bodyPr>
          <a:lstStyle/>
          <a:p>
            <a:pPr algn="ctr">
              <a:lnSpc>
                <a:spcPts val="4212"/>
              </a:lnSpc>
            </a:pPr>
            <a:r>
              <a:rPr lang="en-US" sz="3900" b="1" spc="36">
                <a:solidFill>
                  <a:srgbClr val="FFFFFF"/>
                </a:solidFill>
                <a:latin typeface="TT Rounds Condensed Bold"/>
                <a:ea typeface="TT Rounds Condensed Bold"/>
                <a:cs typeface="TT Rounds Condensed Bold"/>
                <a:sym typeface="TT Rounds Condensed Bold"/>
              </a:rPr>
              <a:t>Journal</a:t>
            </a:r>
          </a:p>
          <a:p>
            <a:pPr algn="ctr">
              <a:lnSpc>
                <a:spcPts val="4212"/>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20" name="Freeform 20" descr="Office worker male outline"/>
          <p:cNvSpPr/>
          <p:nvPr/>
        </p:nvSpPr>
        <p:spPr>
          <a:xfrm>
            <a:off x="4833256" y="3664131"/>
            <a:ext cx="1577342" cy="1577342"/>
          </a:xfrm>
          <a:custGeom>
            <a:avLst/>
            <a:gdLst/>
            <a:ahLst/>
            <a:cxnLst/>
            <a:rect l="l" t="t" r="r" b="b"/>
            <a:pathLst>
              <a:path w="1577342" h="1577342">
                <a:moveTo>
                  <a:pt x="0" y="0"/>
                </a:moveTo>
                <a:lnTo>
                  <a:pt x="1577342" y="0"/>
                </a:lnTo>
                <a:lnTo>
                  <a:pt x="1577342" y="1577341"/>
                </a:lnTo>
                <a:lnTo>
                  <a:pt x="0" y="15773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a:off x="8810787" y="743917"/>
            <a:ext cx="10470897" cy="8973519"/>
          </a:xfrm>
          <a:custGeom>
            <a:avLst/>
            <a:gdLst/>
            <a:ahLst/>
            <a:cxnLst/>
            <a:rect l="l" t="t" r="r" b="b"/>
            <a:pathLst>
              <a:path w="10470897" h="8973519">
                <a:moveTo>
                  <a:pt x="0" y="0"/>
                </a:moveTo>
                <a:lnTo>
                  <a:pt x="10470897" y="0"/>
                </a:lnTo>
                <a:lnTo>
                  <a:pt x="10470897" y="8973519"/>
                </a:lnTo>
                <a:lnTo>
                  <a:pt x="0" y="89735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2" name="Group 22"/>
          <p:cNvGrpSpPr/>
          <p:nvPr/>
        </p:nvGrpSpPr>
        <p:grpSpPr>
          <a:xfrm>
            <a:off x="8830158" y="740043"/>
            <a:ext cx="10470897" cy="8973519"/>
            <a:chOff x="0" y="0"/>
            <a:chExt cx="13961196" cy="11964692"/>
          </a:xfrm>
        </p:grpSpPr>
        <p:sp>
          <p:nvSpPr>
            <p:cNvPr id="23" name="Freeform 23"/>
            <p:cNvSpPr/>
            <p:nvPr/>
          </p:nvSpPr>
          <p:spPr>
            <a:xfrm>
              <a:off x="-621411" y="-2667"/>
              <a:ext cx="15525876" cy="12450191"/>
            </a:xfrm>
            <a:custGeom>
              <a:avLst/>
              <a:gdLst/>
              <a:ahLst/>
              <a:cxnLst/>
              <a:rect l="l" t="t" r="r" b="b"/>
              <a:pathLst>
                <a:path w="15525876" h="12450191">
                  <a:moveTo>
                    <a:pt x="6979158" y="2667"/>
                  </a:moveTo>
                  <a:cubicBezTo>
                    <a:pt x="7670419" y="0"/>
                    <a:pt x="8378698" y="110109"/>
                    <a:pt x="9075293" y="282956"/>
                  </a:cubicBezTo>
                  <a:cubicBezTo>
                    <a:pt x="9934575" y="498094"/>
                    <a:pt x="10766425" y="805307"/>
                    <a:pt x="11551920" y="1128014"/>
                  </a:cubicBezTo>
                  <a:cubicBezTo>
                    <a:pt x="12642469" y="1573530"/>
                    <a:pt x="13797661" y="2057400"/>
                    <a:pt x="14195044" y="3086735"/>
                  </a:cubicBezTo>
                  <a:cubicBezTo>
                    <a:pt x="15525876" y="6497193"/>
                    <a:pt x="13344779" y="11282680"/>
                    <a:pt x="8955024" y="11858753"/>
                  </a:cubicBezTo>
                  <a:cubicBezTo>
                    <a:pt x="4454398" y="12450191"/>
                    <a:pt x="0" y="10622026"/>
                    <a:pt x="693039" y="6466459"/>
                  </a:cubicBezTo>
                  <a:cubicBezTo>
                    <a:pt x="988822" y="4684395"/>
                    <a:pt x="2365756" y="2525903"/>
                    <a:pt x="3798189" y="1189355"/>
                  </a:cubicBezTo>
                  <a:cubicBezTo>
                    <a:pt x="4722368" y="325247"/>
                    <a:pt x="5827014" y="7239"/>
                    <a:pt x="6979158" y="2667"/>
                  </a:cubicBezTo>
                  <a:close/>
                </a:path>
              </a:pathLst>
            </a:custGeom>
            <a:blipFill>
              <a:blip r:embed="rId13"/>
              <a:stretch>
                <a:fillRect l="-4371" r="-4371"/>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E6C8C7"/>
            </a:solidFill>
          </p:spPr>
        </p:sp>
      </p:grpSp>
      <p:sp>
        <p:nvSpPr>
          <p:cNvPr id="9" name="TextBox 9"/>
          <p:cNvSpPr txBox="1"/>
          <p:nvPr/>
        </p:nvSpPr>
        <p:spPr>
          <a:xfrm>
            <a:off x="5216892" y="3380028"/>
            <a:ext cx="11514263" cy="1130754"/>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Journaux</a:t>
            </a: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1" name="TextBox 11"/>
          <p:cNvSpPr txBox="1"/>
          <p:nvPr/>
        </p:nvSpPr>
        <p:spPr>
          <a:xfrm>
            <a:off x="5216892" y="5381729"/>
            <a:ext cx="12690911"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Pendant de nombreuses années, les journaux ont été une source principale d'offres d'emploi. Malgré l'essor des médias numériques, les journaux offrent toujours de précieuses opportunités, notamment sur les marchés du travail locaux. Les sections d'annonces classées et les suppléments d'emploi dédiés peuvent fournir des pistes sur les offres d'emploi dans des zones géographiques ou des secteurs spécifiques.</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E6C8C7"/>
            </a:solidFill>
            <a:prstDash val="solid"/>
            <a:headEnd type="none" w="sm" len="sm"/>
            <a:tailEnd type="none" w="sm" len="sm"/>
          </a:ln>
        </p:spPr>
      </p:sp>
      <p:sp>
        <p:nvSpPr>
          <p:cNvPr id="13" name="Freeform 13" descr="Newspaper outline"/>
          <p:cNvSpPr/>
          <p:nvPr/>
        </p:nvSpPr>
        <p:spPr>
          <a:xfrm>
            <a:off x="534735" y="5718874"/>
            <a:ext cx="3487118" cy="3487117"/>
          </a:xfrm>
          <a:custGeom>
            <a:avLst/>
            <a:gdLst/>
            <a:ahLst/>
            <a:cxnLst/>
            <a:rect l="l" t="t" r="r" b="b"/>
            <a:pathLst>
              <a:path w="3487118" h="3487117">
                <a:moveTo>
                  <a:pt x="0" y="0"/>
                </a:moveTo>
                <a:lnTo>
                  <a:pt x="3487118" y="0"/>
                </a:lnTo>
                <a:lnTo>
                  <a:pt x="3487118" y="3487118"/>
                </a:lnTo>
                <a:lnTo>
                  <a:pt x="0" y="3487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114900" y="-859639"/>
            <a:ext cx="3188820" cy="3287920"/>
            <a:chOff x="0" y="0"/>
            <a:chExt cx="4251760" cy="4383894"/>
          </a:xfrm>
        </p:grpSpPr>
        <p:sp>
          <p:nvSpPr>
            <p:cNvPr id="8" name="Freeform 8"/>
            <p:cNvSpPr/>
            <p:nvPr/>
          </p:nvSpPr>
          <p:spPr>
            <a:xfrm>
              <a:off x="-189230" y="-71755"/>
              <a:ext cx="4728210" cy="4632579"/>
            </a:xfrm>
            <a:custGeom>
              <a:avLst/>
              <a:gdLst/>
              <a:ahLst/>
              <a:cxnLst/>
              <a:rect l="l" t="t" r="r" b="b"/>
              <a:pathLst>
                <a:path w="4728210" h="4632579">
                  <a:moveTo>
                    <a:pt x="2763774" y="174498"/>
                  </a:moveTo>
                  <a:cubicBezTo>
                    <a:pt x="2197989" y="5588"/>
                    <a:pt x="1607058" y="0"/>
                    <a:pt x="1156716" y="506603"/>
                  </a:cubicBezTo>
                  <a:cubicBezTo>
                    <a:pt x="720471" y="996315"/>
                    <a:pt x="301117" y="1787144"/>
                    <a:pt x="211074" y="2440178"/>
                  </a:cubicBezTo>
                  <a:cubicBezTo>
                    <a:pt x="0" y="3962781"/>
                    <a:pt x="1356487" y="4632579"/>
                    <a:pt x="2727198" y="4415790"/>
                  </a:cubicBezTo>
                  <a:cubicBezTo>
                    <a:pt x="4064000" y="4204716"/>
                    <a:pt x="4728210" y="2451354"/>
                    <a:pt x="4322953" y="1201801"/>
                  </a:cubicBezTo>
                  <a:cubicBezTo>
                    <a:pt x="4201922" y="824611"/>
                    <a:pt x="3850132" y="647319"/>
                    <a:pt x="3518027" y="484124"/>
                  </a:cubicBezTo>
                  <a:cubicBezTo>
                    <a:pt x="3278759" y="365887"/>
                    <a:pt x="3025521" y="253365"/>
                    <a:pt x="2763774" y="174498"/>
                  </a:cubicBezTo>
                  <a:close/>
                </a:path>
              </a:pathLst>
            </a:custGeom>
            <a:solidFill>
              <a:srgbClr val="84BFA4"/>
            </a:solidFill>
          </p:spPr>
        </p:sp>
      </p:grpSp>
      <p:sp>
        <p:nvSpPr>
          <p:cNvPr id="9" name="TextBox 9"/>
          <p:cNvSpPr txBox="1"/>
          <p:nvPr/>
        </p:nvSpPr>
        <p:spPr>
          <a:xfrm>
            <a:off x="5216892" y="3380028"/>
            <a:ext cx="11514263" cy="1577340"/>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Agences de recrutement</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0" name="TextBox 10"/>
          <p:cNvSpPr txBox="1"/>
          <p:nvPr/>
        </p:nvSpPr>
        <p:spPr>
          <a:xfrm>
            <a:off x="4151258" y="689406"/>
            <a:ext cx="1548753" cy="1118097"/>
          </a:xfrm>
          <a:prstGeom prst="rect">
            <a:avLst/>
          </a:prstGeom>
        </p:spPr>
        <p:txBody>
          <a:bodyPr lIns="0" tIns="0" rIns="0" bIns="0" rtlCol="0" anchor="t">
            <a:spAutoFit/>
          </a:bodyPr>
          <a:lstStyle/>
          <a:p>
            <a:pPr algn="l">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1" name="TextBox 11"/>
          <p:cNvSpPr txBox="1"/>
          <p:nvPr/>
        </p:nvSpPr>
        <p:spPr>
          <a:xfrm>
            <a:off x="5216892" y="5013821"/>
            <a:ext cx="12690911" cy="2865393"/>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Les agences de recrutement continuent d'être des intermédiaires efficaces entre les demandeurs d'emploi et les employeurs. Ces agences ont souvent établi des relations avec les entreprises et ont accès à des offres d'emploi exclusives. Elles fournissent une assistance personnalisée, en aidant les candidats à peaufiner leur CV, à se préparer aux entretiens et à faire correspondre leurs compétences aux opportunités d'emploi appropriées.</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2" name="AutoShape 12"/>
          <p:cNvSpPr/>
          <p:nvPr/>
        </p:nvSpPr>
        <p:spPr>
          <a:xfrm rot="5379524">
            <a:off x="1064859" y="6228303"/>
            <a:ext cx="7196346" cy="0"/>
          </a:xfrm>
          <a:prstGeom prst="line">
            <a:avLst/>
          </a:prstGeom>
          <a:ln w="19050" cap="rnd">
            <a:solidFill>
              <a:srgbClr val="84BFA4"/>
            </a:solidFill>
            <a:prstDash val="solid"/>
            <a:headEnd type="none" w="sm" len="sm"/>
            <a:tailEnd type="none" w="sm" len="sm"/>
          </a:ln>
        </p:spPr>
      </p:sp>
      <p:sp>
        <p:nvSpPr>
          <p:cNvPr id="13" name="Freeform 13" descr="Office worker male outline"/>
          <p:cNvSpPr/>
          <p:nvPr/>
        </p:nvSpPr>
        <p:spPr>
          <a:xfrm>
            <a:off x="868736" y="5742122"/>
            <a:ext cx="3115160" cy="3115160"/>
          </a:xfrm>
          <a:custGeom>
            <a:avLst/>
            <a:gdLst/>
            <a:ahLst/>
            <a:cxnLst/>
            <a:rect l="l" t="t" r="r" b="b"/>
            <a:pathLst>
              <a:path w="3115160" h="3115160">
                <a:moveTo>
                  <a:pt x="0" y="0"/>
                </a:moveTo>
                <a:lnTo>
                  <a:pt x="3115159" y="0"/>
                </a:lnTo>
                <a:lnTo>
                  <a:pt x="3115159" y="3115159"/>
                </a:lnTo>
                <a:lnTo>
                  <a:pt x="0" y="31151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M3.3 Compétences en recherche d'emploi</dc:title>
  <cp:revision>22</cp:revision>
  <dcterms:created xsi:type="dcterms:W3CDTF">2006-08-16T00:00:00Z</dcterms:created>
  <dcterms:modified xsi:type="dcterms:W3CDTF">2025-01-07T15:20:52Z</dcterms:modified>
  <dc:identifier>DAGYzilaNdk</dc:identifier>
</cp:coreProperties>
</file>