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Arimo" panose="020B0604020202020204" charset="0"/>
      <p:regular r:id="rId43"/>
    </p:embeddedFont>
    <p:embeddedFont>
      <p:font typeface="Arimo Bold" panose="020B0604020202020204" charset="0"/>
      <p:regular r:id="rId44"/>
    </p:embeddedFont>
    <p:embeddedFont>
      <p:font typeface="TT Rounds Condensed" panose="020B0604020202020204" charset="0"/>
      <p:regular r:id="rId45"/>
    </p:embeddedFont>
    <p:embeddedFont>
      <p:font typeface="TT Rounds Condensed Bold" panose="020B0604020202020204" charset="0"/>
      <p:regular r:id="rId46"/>
    </p:embeddedFont>
    <p:embeddedFont>
      <p:font typeface="TT Rounds Condensed Italic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BF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0802F4-413E-D3D7-350D-EB3D848FC52F}" v="4" dt="2025-01-07T15:14:46.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Laba" userId="S::lelaba@manag-art.com::b0064510-a4c3-4ec2-9c2e-61fdd5982cce" providerId="AD" clId="Web-{510802F4-413E-D3D7-350D-EB3D848FC52F}"/>
    <pc:docChg chg="modSld">
      <pc:chgData name="Le Laba" userId="S::lelaba@manag-art.com::b0064510-a4c3-4ec2-9c2e-61fdd5982cce" providerId="AD" clId="Web-{510802F4-413E-D3D7-350D-EB3D848FC52F}" dt="2025-01-07T15:14:46.045" v="2"/>
      <pc:docMkLst>
        <pc:docMk/>
      </pc:docMkLst>
      <pc:sldChg chg="modSp">
        <pc:chgData name="Le Laba" userId="S::lelaba@manag-art.com::b0064510-a4c3-4ec2-9c2e-61fdd5982cce" providerId="AD" clId="Web-{510802F4-413E-D3D7-350D-EB3D848FC52F}" dt="2025-01-07T15:13:53.793" v="1" actId="14100"/>
        <pc:sldMkLst>
          <pc:docMk/>
          <pc:sldMk cId="0" sldId="256"/>
        </pc:sldMkLst>
        <pc:spChg chg="mod">
          <ac:chgData name="Le Laba" userId="S::lelaba@manag-art.com::b0064510-a4c3-4ec2-9c2e-61fdd5982cce" providerId="AD" clId="Web-{510802F4-413E-D3D7-350D-EB3D848FC52F}" dt="2025-01-07T15:13:53.793" v="1" actId="14100"/>
          <ac:spMkLst>
            <pc:docMk/>
            <pc:sldMk cId="0" sldId="256"/>
            <ac:spMk id="20" creationId="{00000000-0000-0000-0000-000000000000}"/>
          </ac:spMkLst>
        </pc:spChg>
      </pc:sldChg>
      <pc:sldChg chg="modSp">
        <pc:chgData name="Le Laba" userId="S::lelaba@manag-art.com::b0064510-a4c3-4ec2-9c2e-61fdd5982cce" providerId="AD" clId="Web-{510802F4-413E-D3D7-350D-EB3D848FC52F}" dt="2025-01-07T15:14:46.045" v="2"/>
        <pc:sldMkLst>
          <pc:docMk/>
          <pc:sldMk cId="0" sldId="296"/>
        </pc:sldMkLst>
        <pc:spChg chg="mod">
          <ac:chgData name="Le Laba" userId="S::lelaba@manag-art.com::b0064510-a4c3-4ec2-9c2e-61fdd5982cce" providerId="AD" clId="Web-{510802F4-413E-D3D7-350D-EB3D848FC52F}" dt="2025-01-07T15:14:46.045" v="2"/>
          <ac:spMkLst>
            <pc:docMk/>
            <pc:sldMk cId="0" sldId="296"/>
            <ac:spMk id="11"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barclayslifeskills.com/i-want-help-applying-for-jobs/school/cv-builder" TargetMode="External"/><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bestonlineresume.com/" TargetMode="External"/><Relationship Id="rId5" Type="http://schemas.openxmlformats.org/officeDocument/2006/relationships/hyperlink" Target="https://www.livecareer.com/n" TargetMode="External"/><Relationship Id="rId4" Type="http://schemas.openxmlformats.org/officeDocument/2006/relationships/hyperlink" Target="https://novoresume.co.u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1.svg"/><Relationship Id="rId3" Type="http://schemas.openxmlformats.org/officeDocument/2006/relationships/image" Target="../media/image47.png"/><Relationship Id="rId7" Type="http://schemas.openxmlformats.org/officeDocument/2006/relationships/image" Target="../media/image32.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9.svg"/><Relationship Id="rId5" Type="http://schemas.openxmlformats.org/officeDocument/2006/relationships/image" Target="../media/image30.sv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7.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9.svg"/><Relationship Id="rId3" Type="http://schemas.openxmlformats.org/officeDocument/2006/relationships/image" Target="../media/image47.png"/><Relationship Id="rId7" Type="http://schemas.openxmlformats.org/officeDocument/2006/relationships/image" Target="../media/image32.svg"/><Relationship Id="rId12"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18.svg"/><Relationship Id="rId5" Type="http://schemas.openxmlformats.org/officeDocument/2006/relationships/image" Target="../media/image30.svg"/><Relationship Id="rId15" Type="http://schemas.openxmlformats.org/officeDocument/2006/relationships/image" Target="../media/image71.svg"/><Relationship Id="rId10"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7.sv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sv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sv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567512">
            <a:off x="71508" y="3740668"/>
            <a:ext cx="10314291" cy="12474837"/>
            <a:chOff x="0" y="0"/>
            <a:chExt cx="13752388" cy="16633116"/>
          </a:xfrm>
        </p:grpSpPr>
        <p:sp>
          <p:nvSpPr>
            <p:cNvPr id="4" name="Freeform 4"/>
            <p:cNvSpPr/>
            <p:nvPr/>
          </p:nvSpPr>
          <p:spPr>
            <a:xfrm>
              <a:off x="-612140" y="-272288"/>
              <a:ext cx="15293721" cy="17576674"/>
            </a:xfrm>
            <a:custGeom>
              <a:avLst/>
              <a:gdLst/>
              <a:ahLst/>
              <a:cxnLst/>
              <a:rect l="l" t="t" r="r" b="b"/>
              <a:pathLst>
                <a:path w="15293721" h="17576674">
                  <a:moveTo>
                    <a:pt x="8939530" y="662051"/>
                  </a:moveTo>
                  <a:cubicBezTo>
                    <a:pt x="7109714" y="21336"/>
                    <a:pt x="5197983" y="0"/>
                    <a:pt x="3741420" y="1922145"/>
                  </a:cubicBezTo>
                  <a:cubicBezTo>
                    <a:pt x="2330450" y="3780155"/>
                    <a:pt x="973963" y="6780784"/>
                    <a:pt x="682752" y="9258173"/>
                  </a:cubicBezTo>
                  <a:cubicBezTo>
                    <a:pt x="0" y="15035150"/>
                    <a:pt x="4387850" y="17576674"/>
                    <a:pt x="8821166" y="16754349"/>
                  </a:cubicBezTo>
                  <a:cubicBezTo>
                    <a:pt x="13145263" y="15953486"/>
                    <a:pt x="15293721" y="9300845"/>
                    <a:pt x="13982828" y="4559554"/>
                  </a:cubicBezTo>
                  <a:cubicBezTo>
                    <a:pt x="13591413" y="3128645"/>
                    <a:pt x="12453493" y="2455926"/>
                    <a:pt x="11379200" y="1836547"/>
                  </a:cubicBezTo>
                  <a:cubicBezTo>
                    <a:pt x="10605389" y="1387983"/>
                    <a:pt x="9786112" y="960882"/>
                    <a:pt x="8939530" y="661924"/>
                  </a:cubicBezTo>
                  <a:close/>
                </a:path>
              </a:pathLst>
            </a:custGeom>
            <a:solidFill>
              <a:srgbClr val="B6D1E1"/>
            </a:solidFill>
          </p:spPr>
        </p:sp>
      </p:grpSp>
      <p:grpSp>
        <p:nvGrpSpPr>
          <p:cNvPr id="5" name="Group 5"/>
          <p:cNvGrpSpPr/>
          <p:nvPr/>
        </p:nvGrpSpPr>
        <p:grpSpPr>
          <a:xfrm>
            <a:off x="-615710" y="-7458908"/>
            <a:ext cx="13531108" cy="2499387"/>
            <a:chOff x="0" y="0"/>
            <a:chExt cx="18041478" cy="3332516"/>
          </a:xfrm>
        </p:grpSpPr>
        <p:sp>
          <p:nvSpPr>
            <p:cNvPr id="6" name="Freeform 6"/>
            <p:cNvSpPr/>
            <p:nvPr/>
          </p:nvSpPr>
          <p:spPr>
            <a:xfrm>
              <a:off x="0" y="0"/>
              <a:ext cx="18041493" cy="3332480"/>
            </a:xfrm>
            <a:custGeom>
              <a:avLst/>
              <a:gdLst/>
              <a:ahLst/>
              <a:cxnLst/>
              <a:rect l="l" t="t" r="r" b="b"/>
              <a:pathLst>
                <a:path w="18041493" h="3332480">
                  <a:moveTo>
                    <a:pt x="0" y="0"/>
                  </a:moveTo>
                  <a:lnTo>
                    <a:pt x="18041493" y="0"/>
                  </a:lnTo>
                  <a:lnTo>
                    <a:pt x="18041493" y="3332480"/>
                  </a:lnTo>
                  <a:lnTo>
                    <a:pt x="0" y="3332480"/>
                  </a:lnTo>
                  <a:close/>
                </a:path>
              </a:pathLst>
            </a:custGeom>
            <a:solidFill>
              <a:srgbClr val="ECECEC"/>
            </a:solidFill>
          </p:spPr>
        </p:sp>
      </p:grpSp>
      <p:grpSp>
        <p:nvGrpSpPr>
          <p:cNvPr id="7" name="Group 7"/>
          <p:cNvGrpSpPr/>
          <p:nvPr/>
        </p:nvGrpSpPr>
        <p:grpSpPr>
          <a:xfrm>
            <a:off x="9489387" y="8408451"/>
            <a:ext cx="3227916" cy="3328231"/>
            <a:chOff x="0" y="0"/>
            <a:chExt cx="4303888" cy="4437642"/>
          </a:xfrm>
        </p:grpSpPr>
        <p:sp>
          <p:nvSpPr>
            <p:cNvPr id="8" name="Freeform 8"/>
            <p:cNvSpPr/>
            <p:nvPr/>
          </p:nvSpPr>
          <p:spPr>
            <a:xfrm>
              <a:off x="-191643" y="-72644"/>
              <a:ext cx="4786376" cy="4689348"/>
            </a:xfrm>
            <a:custGeom>
              <a:avLst/>
              <a:gdLst/>
              <a:ahLst/>
              <a:cxnLst/>
              <a:rect l="l" t="t" r="r" b="b"/>
              <a:pathLst>
                <a:path w="4786376" h="4689348">
                  <a:moveTo>
                    <a:pt x="2797683" y="176657"/>
                  </a:moveTo>
                  <a:cubicBezTo>
                    <a:pt x="2225040" y="5715"/>
                    <a:pt x="1626870" y="0"/>
                    <a:pt x="1170940" y="512826"/>
                  </a:cubicBezTo>
                  <a:cubicBezTo>
                    <a:pt x="729361" y="1008507"/>
                    <a:pt x="304927" y="1809115"/>
                    <a:pt x="213741" y="2470023"/>
                  </a:cubicBezTo>
                  <a:cubicBezTo>
                    <a:pt x="0" y="4011295"/>
                    <a:pt x="1373251" y="4689348"/>
                    <a:pt x="2760726" y="4470019"/>
                  </a:cubicBezTo>
                  <a:cubicBezTo>
                    <a:pt x="4114038" y="4256405"/>
                    <a:pt x="4786376" y="2481453"/>
                    <a:pt x="4376039" y="1216533"/>
                  </a:cubicBezTo>
                  <a:cubicBezTo>
                    <a:pt x="4253484" y="834771"/>
                    <a:pt x="3897376" y="655320"/>
                    <a:pt x="3561207" y="490093"/>
                  </a:cubicBezTo>
                  <a:cubicBezTo>
                    <a:pt x="3319018" y="370459"/>
                    <a:pt x="3062605" y="256540"/>
                    <a:pt x="2797683" y="176657"/>
                  </a:cubicBezTo>
                  <a:close/>
                </a:path>
              </a:pathLst>
            </a:custGeom>
            <a:solidFill>
              <a:srgbClr val="E6C8C7"/>
            </a:solidFill>
          </p:spPr>
        </p:sp>
      </p:grpSp>
      <p:grpSp>
        <p:nvGrpSpPr>
          <p:cNvPr id="9" name="Group 9"/>
          <p:cNvGrpSpPr/>
          <p:nvPr/>
        </p:nvGrpSpPr>
        <p:grpSpPr>
          <a:xfrm>
            <a:off x="-4627968" y="-2234116"/>
            <a:ext cx="4674636" cy="13970799"/>
            <a:chOff x="0" y="0"/>
            <a:chExt cx="6232848" cy="18627732"/>
          </a:xfrm>
        </p:grpSpPr>
        <p:sp>
          <p:nvSpPr>
            <p:cNvPr id="10" name="Freeform 10"/>
            <p:cNvSpPr/>
            <p:nvPr/>
          </p:nvSpPr>
          <p:spPr>
            <a:xfrm>
              <a:off x="0" y="0"/>
              <a:ext cx="6232906" cy="18627725"/>
            </a:xfrm>
            <a:custGeom>
              <a:avLst/>
              <a:gdLst/>
              <a:ahLst/>
              <a:cxnLst/>
              <a:rect l="l" t="t" r="r" b="b"/>
              <a:pathLst>
                <a:path w="6232906" h="18627725">
                  <a:moveTo>
                    <a:pt x="0" y="0"/>
                  </a:moveTo>
                  <a:lnTo>
                    <a:pt x="6232906" y="0"/>
                  </a:lnTo>
                  <a:lnTo>
                    <a:pt x="6232906" y="18627725"/>
                  </a:lnTo>
                  <a:lnTo>
                    <a:pt x="0" y="18627725"/>
                  </a:lnTo>
                  <a:close/>
                </a:path>
              </a:pathLst>
            </a:custGeom>
            <a:solidFill>
              <a:srgbClr val="ECECEC"/>
            </a:solidFill>
          </p:spPr>
        </p:sp>
      </p:grpSp>
      <p:grpSp>
        <p:nvGrpSpPr>
          <p:cNvPr id="11" name="Group 11"/>
          <p:cNvGrpSpPr/>
          <p:nvPr/>
        </p:nvGrpSpPr>
        <p:grpSpPr>
          <a:xfrm>
            <a:off x="-2850777" y="10332036"/>
            <a:ext cx="22146483" cy="5305084"/>
            <a:chOff x="0" y="0"/>
            <a:chExt cx="29528644" cy="7073446"/>
          </a:xfrm>
        </p:grpSpPr>
        <p:sp>
          <p:nvSpPr>
            <p:cNvPr id="12" name="Freeform 12"/>
            <p:cNvSpPr/>
            <p:nvPr/>
          </p:nvSpPr>
          <p:spPr>
            <a:xfrm>
              <a:off x="0" y="0"/>
              <a:ext cx="29528644" cy="7073392"/>
            </a:xfrm>
            <a:custGeom>
              <a:avLst/>
              <a:gdLst/>
              <a:ahLst/>
              <a:cxnLst/>
              <a:rect l="l" t="t" r="r" b="b"/>
              <a:pathLst>
                <a:path w="29528644" h="7073392">
                  <a:moveTo>
                    <a:pt x="0" y="0"/>
                  </a:moveTo>
                  <a:lnTo>
                    <a:pt x="29528644" y="0"/>
                  </a:lnTo>
                  <a:lnTo>
                    <a:pt x="29528644" y="7073392"/>
                  </a:lnTo>
                  <a:lnTo>
                    <a:pt x="0" y="7073392"/>
                  </a:lnTo>
                  <a:close/>
                </a:path>
              </a:pathLst>
            </a:custGeom>
            <a:solidFill>
              <a:srgbClr val="ECECEC"/>
            </a:solidFill>
          </p:spPr>
        </p:sp>
      </p:grpSp>
      <p:sp>
        <p:nvSpPr>
          <p:cNvPr id="13" name="Freeform 13"/>
          <p:cNvSpPr/>
          <p:nvPr/>
        </p:nvSpPr>
        <p:spPr>
          <a:xfrm>
            <a:off x="833985" y="150825"/>
            <a:ext cx="6159441" cy="4453305"/>
          </a:xfrm>
          <a:custGeom>
            <a:avLst/>
            <a:gdLst/>
            <a:ahLst/>
            <a:cxnLst/>
            <a:rect l="l" t="t" r="r" b="b"/>
            <a:pathLst>
              <a:path w="6159441" h="4453305">
                <a:moveTo>
                  <a:pt x="0" y="0"/>
                </a:moveTo>
                <a:lnTo>
                  <a:pt x="6159441" y="0"/>
                </a:lnTo>
                <a:lnTo>
                  <a:pt x="6159441" y="4453305"/>
                </a:lnTo>
                <a:lnTo>
                  <a:pt x="0" y="4453305"/>
                </a:lnTo>
                <a:lnTo>
                  <a:pt x="0" y="0"/>
                </a:lnTo>
                <a:close/>
              </a:path>
            </a:pathLst>
          </a:custGeom>
          <a:blipFill>
            <a:blip r:embed="rId2"/>
            <a:stretch>
              <a:fillRect l="-30" r="-30"/>
            </a:stretch>
          </a:blipFill>
        </p:spPr>
      </p:sp>
      <p:sp>
        <p:nvSpPr>
          <p:cNvPr id="14" name="Freeform 14" descr="Blue text on a black background  Description automatically generated"/>
          <p:cNvSpPr/>
          <p:nvPr/>
        </p:nvSpPr>
        <p:spPr>
          <a:xfrm>
            <a:off x="13804464" y="8958261"/>
            <a:ext cx="4055768" cy="848750"/>
          </a:xfrm>
          <a:custGeom>
            <a:avLst/>
            <a:gdLst/>
            <a:ahLst/>
            <a:cxnLst/>
            <a:rect l="l" t="t" r="r" b="b"/>
            <a:pathLst>
              <a:path w="4055768" h="848750">
                <a:moveTo>
                  <a:pt x="0" y="0"/>
                </a:moveTo>
                <a:lnTo>
                  <a:pt x="4055768" y="0"/>
                </a:lnTo>
                <a:lnTo>
                  <a:pt x="4055768" y="848749"/>
                </a:lnTo>
                <a:lnTo>
                  <a:pt x="0" y="848749"/>
                </a:lnTo>
                <a:lnTo>
                  <a:pt x="0" y="0"/>
                </a:lnTo>
                <a:close/>
              </a:path>
            </a:pathLst>
          </a:custGeom>
          <a:blipFill>
            <a:blip r:embed="rId3"/>
            <a:stretch>
              <a:fillRect/>
            </a:stretch>
          </a:blipFill>
        </p:spPr>
      </p:sp>
      <p:sp>
        <p:nvSpPr>
          <p:cNvPr id="15" name="TextBox 15"/>
          <p:cNvSpPr txBox="1"/>
          <p:nvPr/>
        </p:nvSpPr>
        <p:spPr>
          <a:xfrm>
            <a:off x="1135764" y="6365530"/>
            <a:ext cx="7683714" cy="2918460"/>
          </a:xfrm>
          <a:prstGeom prst="rect">
            <a:avLst/>
          </a:prstGeom>
        </p:spPr>
        <p:txBody>
          <a:bodyPr lIns="0" tIns="0" rIns="0" bIns="0" rtlCol="0" anchor="t">
            <a:spAutoFit/>
          </a:bodyPr>
          <a:lstStyle/>
          <a:p>
            <a:pPr algn="l">
              <a:lnSpc>
                <a:spcPts val="6900"/>
              </a:lnSpc>
            </a:pPr>
            <a:r>
              <a:rPr lang="en-US" sz="4800" b="1" spc="44">
                <a:solidFill>
                  <a:srgbClr val="FFFFFF"/>
                </a:solidFill>
                <a:latin typeface="TT Rounds Condensed Bold"/>
                <a:ea typeface="TT Rounds Condensed Bold"/>
                <a:cs typeface="TT Rounds Condensed Bold"/>
                <a:sym typeface="TT Rounds Condensed Bold"/>
              </a:rPr>
              <a:t>M3.2 </a:t>
            </a:r>
          </a:p>
          <a:p>
            <a:pPr algn="l">
              <a:lnSpc>
                <a:spcPts val="6900"/>
              </a:lnSpc>
            </a:pPr>
            <a:r>
              <a:rPr lang="en-US" sz="9000" b="1" spc="84">
                <a:solidFill>
                  <a:srgbClr val="FFFFFF"/>
                </a:solidFill>
                <a:latin typeface="TT Rounds Condensed Bold"/>
                <a:ea typeface="TT Rounds Condensed Bold"/>
                <a:cs typeface="TT Rounds Condensed Bold"/>
                <a:sym typeface="TT Rounds Condensed Bold"/>
              </a:rPr>
              <a:t>Rédaction de CV</a:t>
            </a:r>
          </a:p>
        </p:txBody>
      </p:sp>
      <p:sp>
        <p:nvSpPr>
          <p:cNvPr id="16" name="Freeform 16" descr="A grey square and blue square with yellow stars  Description automatically generated"/>
          <p:cNvSpPr/>
          <p:nvPr/>
        </p:nvSpPr>
        <p:spPr>
          <a:xfrm>
            <a:off x="12866980" y="8775525"/>
            <a:ext cx="4979231" cy="1300172"/>
          </a:xfrm>
          <a:custGeom>
            <a:avLst/>
            <a:gdLst/>
            <a:ahLst/>
            <a:cxnLst/>
            <a:rect l="l" t="t" r="r" b="b"/>
            <a:pathLst>
              <a:path w="4979231" h="1300172">
                <a:moveTo>
                  <a:pt x="0" y="0"/>
                </a:moveTo>
                <a:lnTo>
                  <a:pt x="4979231" y="0"/>
                </a:lnTo>
                <a:lnTo>
                  <a:pt x="4979231" y="1300171"/>
                </a:lnTo>
                <a:lnTo>
                  <a:pt x="0" y="1300171"/>
                </a:lnTo>
                <a:lnTo>
                  <a:pt x="0" y="0"/>
                </a:lnTo>
                <a:close/>
              </a:path>
            </a:pathLst>
          </a:custGeom>
          <a:blipFill>
            <a:blip r:embed="rId4"/>
            <a:stretch>
              <a:fillRect/>
            </a:stretch>
          </a:blipFill>
        </p:spPr>
      </p:sp>
      <p:grpSp>
        <p:nvGrpSpPr>
          <p:cNvPr id="17" name="Group 17"/>
          <p:cNvGrpSpPr/>
          <p:nvPr/>
        </p:nvGrpSpPr>
        <p:grpSpPr>
          <a:xfrm>
            <a:off x="10007335" y="-1083378"/>
            <a:ext cx="8967954" cy="8967954"/>
            <a:chOff x="0" y="0"/>
            <a:chExt cx="12700000" cy="12700000"/>
          </a:xfrm>
        </p:grpSpPr>
        <p:sp>
          <p:nvSpPr>
            <p:cNvPr id="18" name="Freeform 1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5"/>
              <a:stretch>
                <a:fillRect l="-30027" r="-30028"/>
              </a:stretch>
            </a:blipFill>
          </p:spPr>
        </p:sp>
      </p:grpSp>
      <p:sp>
        <p:nvSpPr>
          <p:cNvPr id="19" name="TextBox 19"/>
          <p:cNvSpPr txBox="1"/>
          <p:nvPr/>
        </p:nvSpPr>
        <p:spPr>
          <a:xfrm>
            <a:off x="1361104" y="9100968"/>
            <a:ext cx="5664254" cy="967170"/>
          </a:xfrm>
          <a:prstGeom prst="rect">
            <a:avLst/>
          </a:prstGeom>
        </p:spPr>
        <p:txBody>
          <a:bodyPr lIns="0" tIns="0" rIns="0" bIns="0" rtlCol="0" anchor="t">
            <a:spAutoFit/>
          </a:bodyPr>
          <a:lstStyle/>
          <a:p>
            <a:pPr algn="l">
              <a:lnSpc>
                <a:spcPts val="4536"/>
              </a:lnSpc>
            </a:pPr>
            <a:r>
              <a:rPr lang="en-US" sz="4200" b="1" spc="39">
                <a:solidFill>
                  <a:srgbClr val="FFFFFF"/>
                </a:solidFill>
                <a:latin typeface="TT Rounds Condensed Bold"/>
                <a:ea typeface="TT Rounds Condensed Bold"/>
                <a:cs typeface="TT Rounds Condensed Bold"/>
                <a:sym typeface="TT Rounds Condensed Bold"/>
              </a:rPr>
              <a:t>www.3kitchens.eu</a:t>
            </a:r>
          </a:p>
        </p:txBody>
      </p:sp>
      <p:sp>
        <p:nvSpPr>
          <p:cNvPr id="20" name="TextBox 20"/>
          <p:cNvSpPr txBox="1"/>
          <p:nvPr/>
        </p:nvSpPr>
        <p:spPr>
          <a:xfrm>
            <a:off x="833985" y="5906544"/>
            <a:ext cx="8501460" cy="256480"/>
          </a:xfrm>
          <a:prstGeom prst="rect">
            <a:avLst/>
          </a:prstGeom>
          <a:solidFill>
            <a:srgbClr val="84BFA4"/>
          </a:solidFill>
        </p:spPr>
        <p:txBody>
          <a:bodyPr wrap="square" lIns="0" tIns="0" rIns="0" bIns="0" rtlCol="0" anchor="t">
            <a:spAutoFit/>
          </a:bodyPr>
          <a:lstStyle/>
          <a:p>
            <a:pPr algn="l">
              <a:lnSpc>
                <a:spcPts val="2040"/>
              </a:lnSpc>
            </a:pPr>
            <a:r>
              <a:rPr lang="en-US" sz="1700" b="1">
                <a:solidFill>
                  <a:srgbClr val="FFFFFF"/>
                </a:solidFill>
                <a:latin typeface="Arimo Bold"/>
                <a:ea typeface="Arimo Bold"/>
                <a:cs typeface="Arimo Bold"/>
                <a:sym typeface="Arimo Bold"/>
              </a:rPr>
              <a:t>Programme d'employabilité - Des compétences pour trouver du travail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652092" y="3369953"/>
            <a:ext cx="11607208" cy="6456338"/>
          </a:xfrm>
          <a:prstGeom prst="rect">
            <a:avLst/>
          </a:prstGeom>
        </p:spPr>
        <p:txBody>
          <a:bodyPr lIns="0" tIns="0" rIns="0" bIns="0" rtlCol="0" anchor="t">
            <a:spAutoFit/>
          </a:bodyPr>
          <a:lstStyle/>
          <a:p>
            <a:pPr algn="l">
              <a:lnSpc>
                <a:spcPts val="3927"/>
              </a:lnSpc>
            </a:pPr>
            <a:r>
              <a:rPr lang="en-US" sz="3700" spc="34">
                <a:solidFill>
                  <a:srgbClr val="382B1B"/>
                </a:solidFill>
                <a:latin typeface="TT Rounds Condensed"/>
                <a:ea typeface="TT Rounds Condensed"/>
                <a:cs typeface="TT Rounds Condensed"/>
                <a:sym typeface="TT Rounds Condensed"/>
              </a:rPr>
              <a:t>Les indices se trouvent dans la candidature, alors lisez les détails du début à la fin. Prenez des notes et créez des puces, en soulignant tout ce que vous pouvez satisfaire et tout ce que vous ne pouvez pas. Dans les domaines où vous avez des lacunes, comblez les vides en adaptant les compétences que vous possédez. </a:t>
            </a:r>
          </a:p>
          <a:p>
            <a:pPr algn="l">
              <a:lnSpc>
                <a:spcPts val="3927"/>
              </a:lnSpc>
            </a:pPr>
            <a:endParaRPr lang="en-US" sz="3700" spc="34">
              <a:solidFill>
                <a:srgbClr val="382B1B"/>
              </a:solidFill>
              <a:latin typeface="TT Rounds Condensed"/>
              <a:ea typeface="TT Rounds Condensed"/>
              <a:cs typeface="TT Rounds Condensed"/>
              <a:sym typeface="TT Rounds Condensed"/>
            </a:endParaRPr>
          </a:p>
          <a:p>
            <a:pPr algn="l">
              <a:lnSpc>
                <a:spcPts val="3927"/>
              </a:lnSpc>
            </a:pPr>
            <a:r>
              <a:rPr lang="en-US" sz="3700" spc="34">
                <a:solidFill>
                  <a:srgbClr val="382B1B"/>
                </a:solidFill>
                <a:latin typeface="TT Rounds Condensed"/>
                <a:ea typeface="TT Rounds Condensed"/>
                <a:cs typeface="TT Rounds Condensed"/>
                <a:sym typeface="TT Rounds Condensed"/>
              </a:rPr>
              <a:t>Par exemple, si l'emploi en question requiert une expérience dans la vente, vous devriez faire part de tout travail dans le secteur de la vente au détail que vous avez effectué, même si c'était à temps partiel. Vous démontrerez ainsi les compétences que vous possédez et leur transférabilité.</a:t>
            </a:r>
          </a:p>
          <a:p>
            <a:pPr algn="l">
              <a:lnSpc>
                <a:spcPts val="3927"/>
              </a:lnSpc>
            </a:pPr>
            <a:endParaRPr lang="en-US" sz="3700" spc="34">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B6D1E1"/>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Comprendre la description du poste</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E6C8C7"/>
            </a:solidFill>
          </p:spPr>
        </p:sp>
      </p:grpSp>
      <p:sp>
        <p:nvSpPr>
          <p:cNvPr id="9" name="TextBox 9"/>
          <p:cNvSpPr txBox="1"/>
          <p:nvPr/>
        </p:nvSpPr>
        <p:spPr>
          <a:xfrm>
            <a:off x="5637476" y="2818452"/>
            <a:ext cx="11714259" cy="6077097"/>
          </a:xfrm>
          <a:prstGeom prst="rect">
            <a:avLst/>
          </a:prstGeom>
        </p:spPr>
        <p:txBody>
          <a:bodyPr lIns="0" tIns="0" rIns="0" bIns="0" rtlCol="0" anchor="t">
            <a:spAutoFit/>
          </a:bodyPr>
          <a:lstStyle/>
          <a:p>
            <a:pPr algn="l">
              <a:lnSpc>
                <a:spcPts val="4033"/>
              </a:lnSpc>
            </a:pPr>
            <a:r>
              <a:rPr lang="en-US" sz="3800" spc="35">
                <a:solidFill>
                  <a:srgbClr val="382B1B"/>
                </a:solidFill>
                <a:latin typeface="TT Rounds Condensed"/>
                <a:ea typeface="TT Rounds Condensed"/>
                <a:cs typeface="TT Rounds Condensed"/>
                <a:sym typeface="TT Rounds Condensed"/>
              </a:rPr>
              <a:t>Une fois que vous avez déterminé ce que le poste implique et comment vous pouvez répondre à chaque exigence, créez un CV spécifique pour ce poste. Rappelez-vous qu'il n'existe pas de CV générique. Chaque CV que vous envoyez à un employé potentiel doit être adapté à ce poste. Ne soyez donc pas paresseux et n'espérez pas qu'un CV général fonctionnera, car ce ne sera pas le cas.</a:t>
            </a:r>
          </a:p>
          <a:p>
            <a:pPr algn="l">
              <a:lnSpc>
                <a:spcPts val="4033"/>
              </a:lnSpc>
            </a:pPr>
            <a:r>
              <a:rPr lang="en-US" sz="3800" spc="35">
                <a:solidFill>
                  <a:srgbClr val="382B1B"/>
                </a:solidFill>
                <a:latin typeface="TT Rounds Condensed"/>
                <a:ea typeface="TT Rounds Condensed"/>
                <a:cs typeface="TT Rounds Condensed"/>
                <a:sym typeface="TT Rounds Condensed"/>
              </a:rPr>
              <a:t> </a:t>
            </a:r>
          </a:p>
          <a:p>
            <a:pPr algn="l">
              <a:lnSpc>
                <a:spcPts val="4033"/>
              </a:lnSpc>
            </a:pPr>
            <a:r>
              <a:rPr lang="en-US" sz="3800" spc="35">
                <a:solidFill>
                  <a:srgbClr val="382B1B"/>
                </a:solidFill>
                <a:latin typeface="TT Rounds Condensed"/>
                <a:ea typeface="TT Rounds Condensed"/>
                <a:cs typeface="TT Rounds Condensed"/>
                <a:sym typeface="TT Rounds Condensed"/>
              </a:rPr>
              <a:t>Créez un CV unique pour chaque emploi auquel vous postulez. Il n'est pas nécessaire de le réécrire entièrement, il suffit d'adapter les détails pour qu'ils soient pertinents.</a:t>
            </a:r>
          </a:p>
          <a:p>
            <a:pPr algn="l">
              <a:lnSpc>
                <a:spcPts val="4033"/>
              </a:lnSpc>
            </a:pPr>
            <a:endParaRPr lang="en-US" sz="3800" spc="35">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Adapter le CV au poste à pourvoir</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05</a:t>
            </a:r>
          </a:p>
        </p:txBody>
      </p:sp>
      <p:sp>
        <p:nvSpPr>
          <p:cNvPr id="17" name="Freeform 17" descr="Signature outline"/>
          <p:cNvSpPr/>
          <p:nvPr/>
        </p:nvSpPr>
        <p:spPr>
          <a:xfrm>
            <a:off x="2949315" y="6799914"/>
            <a:ext cx="1997439" cy="1997439"/>
          </a:xfrm>
          <a:custGeom>
            <a:avLst/>
            <a:gdLst/>
            <a:ahLst/>
            <a:cxnLst/>
            <a:rect l="l" t="t" r="r" b="b"/>
            <a:pathLst>
              <a:path w="1997439" h="1997439">
                <a:moveTo>
                  <a:pt x="0" y="0"/>
                </a:moveTo>
                <a:lnTo>
                  <a:pt x="1997439" y="0"/>
                </a:lnTo>
                <a:lnTo>
                  <a:pt x="1997439" y="1997439"/>
                </a:lnTo>
                <a:lnTo>
                  <a:pt x="0" y="19974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84BFA4"/>
            </a:solidFill>
          </p:spPr>
        </p:sp>
      </p:grpSp>
      <p:sp>
        <p:nvSpPr>
          <p:cNvPr id="9" name="TextBox 9"/>
          <p:cNvSpPr txBox="1"/>
          <p:nvPr/>
        </p:nvSpPr>
        <p:spPr>
          <a:xfrm>
            <a:off x="5618499" y="3244370"/>
            <a:ext cx="11714259" cy="6581922"/>
          </a:xfrm>
          <a:prstGeom prst="rect">
            <a:avLst/>
          </a:prstGeom>
        </p:spPr>
        <p:txBody>
          <a:bodyPr lIns="0" tIns="0" rIns="0" bIns="0" rtlCol="0" anchor="t">
            <a:spAutoFit/>
          </a:bodyPr>
          <a:lstStyle/>
          <a:p>
            <a:pPr algn="l">
              <a:lnSpc>
                <a:spcPts val="4033"/>
              </a:lnSpc>
            </a:pPr>
            <a:r>
              <a:rPr lang="en-US" sz="3800" spc="35">
                <a:solidFill>
                  <a:srgbClr val="382B1B"/>
                </a:solidFill>
                <a:latin typeface="TT Rounds Condensed"/>
                <a:ea typeface="TT Rounds Condensed"/>
                <a:cs typeface="TT Rounds Condensed"/>
                <a:sym typeface="TT Rounds Condensed"/>
              </a:rPr>
              <a:t>Dans la section "compétences" de votre CV, n'oubliez pas de mentionner les compétences clés qui peuvent vous aider à vous démarquer. Il peut s'agir de compétences en matière de communication, de compétences numériques, de travail en équipe, de résolution de problèmes et, bien sûr, d'aptitude à parler une langue étrangère. </a:t>
            </a:r>
          </a:p>
          <a:p>
            <a:pPr algn="l">
              <a:lnSpc>
                <a:spcPts val="4033"/>
              </a:lnSpc>
            </a:pPr>
            <a:endParaRPr lang="en-US" sz="3800" spc="35">
              <a:solidFill>
                <a:srgbClr val="382B1B"/>
              </a:solidFill>
              <a:latin typeface="TT Rounds Condensed"/>
              <a:ea typeface="TT Rounds Condensed"/>
              <a:cs typeface="TT Rounds Condensed"/>
              <a:sym typeface="TT Rounds Condensed"/>
            </a:endParaRPr>
          </a:p>
          <a:p>
            <a:pPr algn="l">
              <a:lnSpc>
                <a:spcPts val="4033"/>
              </a:lnSpc>
            </a:pPr>
            <a:r>
              <a:rPr lang="en-US" sz="3800" spc="35">
                <a:solidFill>
                  <a:srgbClr val="382B1B"/>
                </a:solidFill>
                <a:latin typeface="TT Rounds Condensed"/>
                <a:ea typeface="TT Rounds Condensed"/>
                <a:cs typeface="TT Rounds Condensed"/>
                <a:sym typeface="TT Rounds Condensed"/>
              </a:rPr>
              <a:t>Les compétences peuvent surgir des endroits les plus improbables, alors réfléchissez vraiment à ce que vous avez fait pour développer vos propres compétences, même si vous prenez des exemples de participation à un groupe bénévole local - tout cela est pertinent.</a:t>
            </a:r>
          </a:p>
          <a:p>
            <a:pPr algn="l">
              <a:lnSpc>
                <a:spcPts val="4033"/>
              </a:lnSpc>
            </a:pPr>
            <a:endParaRPr lang="en-US" sz="3800" spc="35">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E6C8C7"/>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84BFA4"/>
            </a:solidFill>
          </p:spPr>
        </p:sp>
      </p:grpSp>
      <p:sp>
        <p:nvSpPr>
          <p:cNvPr id="15" name="TextBox 15"/>
          <p:cNvSpPr txBox="1"/>
          <p:nvPr/>
        </p:nvSpPr>
        <p:spPr>
          <a:xfrm>
            <a:off x="5618499" y="1403474"/>
            <a:ext cx="11335671" cy="786128"/>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Tirer le meilleur parti des compétences</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06</a:t>
            </a:r>
          </a:p>
        </p:txBody>
      </p:sp>
      <p:sp>
        <p:nvSpPr>
          <p:cNvPr id="17" name="Freeform 17" descr="Users outline"/>
          <p:cNvSpPr/>
          <p:nvPr/>
        </p:nvSpPr>
        <p:spPr>
          <a:xfrm>
            <a:off x="2788170" y="7362044"/>
            <a:ext cx="2113614" cy="2113614"/>
          </a:xfrm>
          <a:custGeom>
            <a:avLst/>
            <a:gdLst/>
            <a:ahLst/>
            <a:cxnLst/>
            <a:rect l="l" t="t" r="r" b="b"/>
            <a:pathLst>
              <a:path w="2113614" h="2113614">
                <a:moveTo>
                  <a:pt x="0" y="0"/>
                </a:moveTo>
                <a:lnTo>
                  <a:pt x="2113614" y="0"/>
                </a:lnTo>
                <a:lnTo>
                  <a:pt x="2113614" y="2113614"/>
                </a:lnTo>
                <a:lnTo>
                  <a:pt x="0" y="2113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481996" y="2694270"/>
            <a:ext cx="12056914" cy="6683180"/>
          </a:xfrm>
          <a:prstGeom prst="rect">
            <a:avLst/>
          </a:prstGeom>
        </p:spPr>
        <p:txBody>
          <a:bodyPr lIns="0" tIns="0" rIns="0" bIns="0" rtlCol="0" anchor="t">
            <a:spAutoFit/>
          </a:bodyPr>
          <a:lstStyle/>
          <a:p>
            <a:pPr marL="651511" lvl="1" indent="-325756" algn="l">
              <a:lnSpc>
                <a:spcPts val="3821"/>
              </a:lnSpc>
              <a:buFont typeface="Arial"/>
              <a:buChar char="•"/>
            </a:pPr>
            <a:r>
              <a:rPr lang="en-US" sz="3600" spc="33">
                <a:solidFill>
                  <a:srgbClr val="382B1B"/>
                </a:solidFill>
                <a:latin typeface="TT Rounds Condensed"/>
                <a:ea typeface="TT Rounds Condensed"/>
                <a:cs typeface="TT Rounds Condensed"/>
                <a:sym typeface="TT Rounds Condensed"/>
              </a:rPr>
              <a:t>Dans cette section, mettez en évidence les éléments qui démontrent les compétences que vous avez acquises et que les employeurs recherchent. Décrivez des exemples de postes à responsabilités, de travail en équipe ou tout ce qui montre que vous pouvez faire preuve d'initiative. </a:t>
            </a:r>
          </a:p>
          <a:p>
            <a:pPr marL="651511" lvl="1" indent="-325756" algn="l">
              <a:lnSpc>
                <a:spcPts val="3821"/>
              </a:lnSpc>
            </a:pPr>
            <a:endParaRPr lang="en-US" sz="3600" spc="33">
              <a:solidFill>
                <a:srgbClr val="382B1B"/>
              </a:solidFill>
              <a:latin typeface="TT Rounds Condensed"/>
              <a:ea typeface="TT Rounds Condensed"/>
              <a:cs typeface="TT Rounds Condensed"/>
              <a:sym typeface="TT Rounds Condensed"/>
            </a:endParaRPr>
          </a:p>
          <a:p>
            <a:pPr marL="651511" lvl="1" indent="-325756" algn="l">
              <a:lnSpc>
                <a:spcPts val="3821"/>
              </a:lnSpc>
              <a:buFont typeface="Arial"/>
              <a:buChar char="•"/>
            </a:pPr>
            <a:r>
              <a:rPr lang="en-US" sz="3600" spc="33">
                <a:solidFill>
                  <a:srgbClr val="382B1B"/>
                </a:solidFill>
                <a:latin typeface="TT Rounds Condensed"/>
                <a:ea typeface="TT Rounds Condensed"/>
                <a:cs typeface="TT Rounds Condensed"/>
                <a:sym typeface="TT Rounds Condensed"/>
              </a:rPr>
              <a:t>Incluez tout ce qui montre à quel point vous êtes diversifié, intéressé et compétent. N'incluez pas d'intérêts passifs comme regarder la télévision ou des passe-temps solitaires qui peuvent être perçus comme un manque de compétences relationnelles. Donnez l'impression d'être vraiment intéressant. Si vous êtes membre d'un club ou d'une organisation, mentionnez-le ici.</a:t>
            </a:r>
          </a:p>
          <a:p>
            <a:pPr marL="651511" lvl="1" indent="-325756" algn="l">
              <a:lnSpc>
                <a:spcPts val="3821"/>
              </a:lnSpc>
            </a:pPr>
            <a:endParaRPr lang="en-US" sz="3600" spc="33">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B6D1E1"/>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Tirer le meilleur parti des intérêts</a:t>
            </a: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07</a:t>
            </a:r>
          </a:p>
        </p:txBody>
      </p:sp>
      <p:sp>
        <p:nvSpPr>
          <p:cNvPr id="17" name="Freeform 17" descr="Sparkling Heart outline"/>
          <p:cNvSpPr/>
          <p:nvPr/>
        </p:nvSpPr>
        <p:spPr>
          <a:xfrm>
            <a:off x="2932449" y="7204648"/>
            <a:ext cx="2059273" cy="2059273"/>
          </a:xfrm>
          <a:custGeom>
            <a:avLst/>
            <a:gdLst/>
            <a:ahLst/>
            <a:cxnLst/>
            <a:rect l="l" t="t" r="r" b="b"/>
            <a:pathLst>
              <a:path w="2059273" h="2059273">
                <a:moveTo>
                  <a:pt x="0" y="0"/>
                </a:moveTo>
                <a:lnTo>
                  <a:pt x="2059273" y="0"/>
                </a:lnTo>
                <a:lnTo>
                  <a:pt x="2059273" y="2059274"/>
                </a:lnTo>
                <a:lnTo>
                  <a:pt x="0" y="20592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E6C8C7"/>
            </a:solidFill>
          </p:spPr>
        </p:sp>
      </p:grpSp>
      <p:sp>
        <p:nvSpPr>
          <p:cNvPr id="9" name="TextBox 9"/>
          <p:cNvSpPr txBox="1"/>
          <p:nvPr/>
        </p:nvSpPr>
        <p:spPr>
          <a:xfrm>
            <a:off x="5618499" y="3319723"/>
            <a:ext cx="11714259" cy="5961038"/>
          </a:xfrm>
          <a:prstGeom prst="rect">
            <a:avLst/>
          </a:prstGeom>
        </p:spPr>
        <p:txBody>
          <a:bodyPr lIns="0" tIns="0" rIns="0" bIns="0" rtlCol="0" anchor="t">
            <a:spAutoFit/>
          </a:bodyPr>
          <a:lstStyle/>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Les employeurs consacrent plus de temps à cette section qu'à toute autre partie d'un CV, alors mettez en valeur toute l'expérience professionnelle que vous avez acquise.</a:t>
            </a:r>
          </a:p>
          <a:p>
            <a:pPr marL="669608" lvl="1" indent="-334804" algn="l">
              <a:lnSpc>
                <a:spcPts val="3927"/>
              </a:lnSpc>
            </a:pPr>
            <a:endParaRPr lang="en-US" sz="3700" spc="34">
              <a:solidFill>
                <a:srgbClr val="382B1B"/>
              </a:solidFill>
              <a:latin typeface="TT Rounds Condensed"/>
              <a:ea typeface="TT Rounds Condensed"/>
              <a:cs typeface="TT Rounds Condensed"/>
              <a:sym typeface="TT Rounds Condensed"/>
            </a:endParaRP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Mentionnez tous les emplois que vous avez occupés, y compris les emplois à temps partiel, l'expérience professionnelle et le travail bénévole. N'oubliez pas d'inclure les stages effectués à l'école ou à l'université. Mettez en évidence les compétences et l'expérience précieuses que vous avez acquises dans le cadre de vos emplois antérieurs ; chaque chose en son temps.</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Tirer le meilleur parti de l'expérience</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E6C8C7"/>
            </a:solidFill>
          </p:spPr>
        </p:sp>
      </p:grpSp>
      <p:sp>
        <p:nvSpPr>
          <p:cNvPr id="9" name="TextBox 9"/>
          <p:cNvSpPr txBox="1"/>
          <p:nvPr/>
        </p:nvSpPr>
        <p:spPr>
          <a:xfrm>
            <a:off x="5095983" y="3024082"/>
            <a:ext cx="12380703" cy="6552321"/>
          </a:xfrm>
          <a:prstGeom prst="rect">
            <a:avLst/>
          </a:prstGeom>
        </p:spPr>
        <p:txBody>
          <a:bodyPr lIns="0" tIns="0" rIns="0" bIns="0" rtlCol="0" anchor="t">
            <a:spAutoFit/>
          </a:bodyPr>
          <a:lstStyle/>
          <a:p>
            <a:pPr marL="579123" lvl="1" indent="-289562" algn="l">
              <a:lnSpc>
                <a:spcPts val="3396"/>
              </a:lnSpc>
              <a:buFont typeface="Arial"/>
              <a:buChar char="•"/>
            </a:pPr>
            <a:r>
              <a:rPr lang="en-US" sz="3200" spc="29">
                <a:solidFill>
                  <a:srgbClr val="382B1B"/>
                </a:solidFill>
                <a:latin typeface="TT Rounds Condensed"/>
                <a:ea typeface="TT Rounds Condensed"/>
                <a:cs typeface="TT Rounds Condensed"/>
                <a:sym typeface="TT Rounds Condensed"/>
              </a:rPr>
              <a:t>Utilisez un langage affirmatif et positif dans les sections consacrées aux antécédents professionnels et à l'expérience, comme "développé", "organisé" ou "réalisé". Essayez de faire le lien entre les compétences que vous avez acquises et le poste pour lequel vous postulez. Par exemple : "L'expérience professionnelle a consisté à travailler dans un centre d'appels : </a:t>
            </a:r>
            <a:r>
              <a:rPr lang="en-US" sz="3200" i="1" spc="29">
                <a:solidFill>
                  <a:srgbClr val="382B1B"/>
                </a:solidFill>
                <a:latin typeface="TT Rounds Condensed Italics"/>
                <a:ea typeface="TT Rounds Condensed Italics"/>
                <a:cs typeface="TT Rounds Condensed Italics"/>
                <a:sym typeface="TT Rounds Condensed Italics"/>
              </a:rPr>
              <a:t>"L'expérience professionnelle impliquait de travailler en équipe" ou "Ce poste impliquait de la planification, de l'organisation et du leadership car j'étais responsable d'une équipe de personnes".</a:t>
            </a:r>
          </a:p>
          <a:p>
            <a:pPr marL="579123" lvl="1" indent="-289562" algn="l">
              <a:lnSpc>
                <a:spcPts val="3840"/>
              </a:lnSpc>
            </a:pPr>
            <a:endParaRPr lang="en-US" sz="3200" i="1" spc="29">
              <a:solidFill>
                <a:srgbClr val="382B1B"/>
              </a:solidFill>
              <a:latin typeface="TT Rounds Condensed Italics"/>
              <a:ea typeface="TT Rounds Condensed Italics"/>
              <a:cs typeface="TT Rounds Condensed Italics"/>
              <a:sym typeface="TT Rounds Condensed Italics"/>
            </a:endParaRPr>
          </a:p>
          <a:p>
            <a:pPr marL="579123" lvl="1" indent="-289562" algn="l">
              <a:lnSpc>
                <a:spcPts val="3396"/>
              </a:lnSpc>
              <a:buFont typeface="Arial"/>
              <a:buChar char="•"/>
            </a:pPr>
            <a:r>
              <a:rPr lang="en-US" sz="3200" spc="29">
                <a:solidFill>
                  <a:srgbClr val="382B1B"/>
                </a:solidFill>
                <a:latin typeface="TT Rounds Condensed"/>
                <a:ea typeface="TT Rounds Condensed"/>
                <a:cs typeface="TT Rounds Condensed"/>
                <a:sym typeface="TT Rounds Condensed"/>
              </a:rPr>
              <a:t>Indiquez d'abord votre emploi ou stage le plus récent. Indiquez le nom de l'employeur, le titre du poste et les dates de début et de fin.</a:t>
            </a:r>
          </a:p>
          <a:p>
            <a:pPr marL="579123" lvl="1" indent="-289562" algn="l">
              <a:lnSpc>
                <a:spcPts val="3840"/>
              </a:lnSpc>
            </a:pPr>
            <a:endParaRPr lang="en-US" sz="3200" spc="29">
              <a:solidFill>
                <a:srgbClr val="382B1B"/>
              </a:solidFill>
              <a:latin typeface="TT Rounds Condensed"/>
              <a:ea typeface="TT Rounds Condensed"/>
              <a:cs typeface="TT Rounds Condensed"/>
              <a:sym typeface="TT Rounds Condensed"/>
            </a:endParaRPr>
          </a:p>
          <a:p>
            <a:pPr marL="579123" lvl="1" indent="-289562" algn="l">
              <a:lnSpc>
                <a:spcPts val="3396"/>
              </a:lnSpc>
              <a:buFont typeface="Arial"/>
              <a:buChar char="•"/>
            </a:pPr>
            <a:r>
              <a:rPr lang="en-US" sz="3200" spc="29">
                <a:solidFill>
                  <a:srgbClr val="382B1B"/>
                </a:solidFill>
                <a:latin typeface="TT Rounds Condensed"/>
                <a:ea typeface="TT Rounds Condensed"/>
                <a:cs typeface="TT Rounds Condensed"/>
                <a:sym typeface="TT Rounds Condensed"/>
              </a:rPr>
              <a:t> Décrivez brièvement vos tâches dans le cadre de l'emploi ou du stage et soyez positif quant à vos réalisations et aux compétences acquises.</a:t>
            </a:r>
          </a:p>
          <a:p>
            <a:pPr marL="579123" lvl="1" indent="-289562" algn="l">
              <a:lnSpc>
                <a:spcPts val="3396"/>
              </a:lnSpc>
            </a:pPr>
            <a:endParaRPr lang="en-US" sz="3200" spc="29">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03474"/>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Tirer le meilleur parti de l'expérience</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84BFA4"/>
            </a:solidFill>
          </p:spPr>
        </p:sp>
      </p:grpSp>
      <p:sp>
        <p:nvSpPr>
          <p:cNvPr id="9" name="TextBox 9"/>
          <p:cNvSpPr txBox="1"/>
          <p:nvPr/>
        </p:nvSpPr>
        <p:spPr>
          <a:xfrm>
            <a:off x="5637476" y="2818452"/>
            <a:ext cx="11517268" cy="6951638"/>
          </a:xfrm>
          <a:prstGeom prst="rect">
            <a:avLst/>
          </a:prstGeom>
        </p:spPr>
        <p:txBody>
          <a:bodyPr lIns="0" tIns="0" rIns="0" bIns="0" rtlCol="0" anchor="t">
            <a:spAutoFit/>
          </a:bodyPr>
          <a:lstStyle/>
          <a:p>
            <a:pPr algn="l">
              <a:lnSpc>
                <a:spcPts val="3927"/>
              </a:lnSpc>
            </a:pPr>
            <a:r>
              <a:rPr lang="en-US" sz="3700" spc="34">
                <a:solidFill>
                  <a:srgbClr val="382B1B"/>
                </a:solidFill>
                <a:latin typeface="TT Rounds Condensed"/>
                <a:ea typeface="TT Rounds Condensed"/>
                <a:cs typeface="TT Rounds Condensed"/>
                <a:sym typeface="TT Rounds Condensed"/>
              </a:rPr>
              <a:t>Les références doivent provenir d'une personne qui vous a déjà employé et qui peut se porter garante de vos compétences et de votre expérience. Si vous n'avez jamais travaillé auparavant, vous pouvez utiliser un professeur ou un tuteur comme personne de référence. Votre deuxième personne de référence peut être un ami de la famille ou un voisin (mais pas un parent), le personnel d'un emploi ou d'un stage, des personnes avec lesquelles vous faites du bénévolat ou des animateurs de clubs de jeunes.</a:t>
            </a:r>
          </a:p>
          <a:p>
            <a:pPr algn="l">
              <a:lnSpc>
                <a:spcPts val="3927"/>
              </a:lnSpc>
            </a:pPr>
            <a:r>
              <a:rPr lang="en-US" sz="3700" spc="34">
                <a:solidFill>
                  <a:srgbClr val="382B1B"/>
                </a:solidFill>
                <a:latin typeface="TT Rounds Condensed"/>
                <a:ea typeface="TT Rounds Condensed"/>
                <a:cs typeface="TT Rounds Condensed"/>
                <a:sym typeface="TT Rounds Condensed"/>
              </a:rPr>
              <a:t> </a:t>
            </a:r>
          </a:p>
          <a:p>
            <a:pPr algn="l">
              <a:lnSpc>
                <a:spcPts val="3927"/>
              </a:lnSpc>
            </a:pPr>
            <a:r>
              <a:rPr lang="en-US" sz="3700" spc="34">
                <a:solidFill>
                  <a:srgbClr val="382B1B"/>
                </a:solidFill>
                <a:latin typeface="TT Rounds Condensed"/>
                <a:ea typeface="TT Rounds Condensed"/>
                <a:cs typeface="TT Rounds Condensed"/>
                <a:sym typeface="TT Rounds Condensed"/>
              </a:rPr>
              <a:t>Les références renseignent l'employeur sur vos capacités et votre caractère, par exemple si vous êtes fiable et si vous travaillez bien avec les autres.</a:t>
            </a:r>
          </a:p>
          <a:p>
            <a:pPr algn="l">
              <a:lnSpc>
                <a:spcPts val="3927"/>
              </a:lnSpc>
            </a:pPr>
            <a:r>
              <a:rPr lang="en-US" sz="3700" spc="34">
                <a:solidFill>
                  <a:srgbClr val="382B1B"/>
                </a:solidFill>
                <a:latin typeface="TT Rounds Condensed"/>
                <a:ea typeface="TT Rounds Condensed"/>
                <a:cs typeface="TT Rounds Condensed"/>
                <a:sym typeface="TT Rounds Condensed"/>
              </a:rPr>
              <a:t> </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E6C8C7"/>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84BFA4"/>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Références incluses</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09</a:t>
            </a:r>
          </a:p>
        </p:txBody>
      </p:sp>
      <p:sp>
        <p:nvSpPr>
          <p:cNvPr id="17" name="Freeform 17" descr="Contract outline"/>
          <p:cNvSpPr/>
          <p:nvPr/>
        </p:nvSpPr>
        <p:spPr>
          <a:xfrm>
            <a:off x="2881858" y="7249618"/>
            <a:ext cx="2019924" cy="2019924"/>
          </a:xfrm>
          <a:custGeom>
            <a:avLst/>
            <a:gdLst/>
            <a:ahLst/>
            <a:cxnLst/>
            <a:rect l="l" t="t" r="r" b="b"/>
            <a:pathLst>
              <a:path w="2019924" h="2019924">
                <a:moveTo>
                  <a:pt x="0" y="0"/>
                </a:moveTo>
                <a:lnTo>
                  <a:pt x="2019924" y="0"/>
                </a:lnTo>
                <a:lnTo>
                  <a:pt x="2019924" y="2019924"/>
                </a:lnTo>
                <a:lnTo>
                  <a:pt x="0" y="2019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84BFA4"/>
            </a:solidFill>
          </p:spPr>
        </p:sp>
      </p:grpSp>
      <p:sp>
        <p:nvSpPr>
          <p:cNvPr id="9" name="TextBox 9"/>
          <p:cNvSpPr txBox="1"/>
          <p:nvPr/>
        </p:nvSpPr>
        <p:spPr>
          <a:xfrm>
            <a:off x="5637476" y="2818452"/>
            <a:ext cx="11247446" cy="4549629"/>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 Indiquez l'adresse, le numéro de téléphone et l'adresse électronique (s'ils en ont une) des deux personnes de référence, ainsi que leur fonction ou leur lien de parenté avec vous. </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r>
              <a:rPr lang="en-US" sz="3900" spc="36">
                <a:solidFill>
                  <a:srgbClr val="382B1B"/>
                </a:solidFill>
                <a:latin typeface="TT Rounds Condensed"/>
                <a:ea typeface="TT Rounds Condensed"/>
                <a:cs typeface="TT Rounds Condensed"/>
                <a:sym typeface="TT Rounds Condensed"/>
              </a:rPr>
              <a:t>Par exemple, un enseignant, un superviseur de stage ou un voisin.</a:t>
            </a:r>
          </a:p>
          <a:p>
            <a:pPr algn="l">
              <a:lnSpc>
                <a:spcPts val="4140"/>
              </a:lnSpc>
            </a:pPr>
            <a:r>
              <a:rPr lang="en-US" sz="3900" spc="36">
                <a:solidFill>
                  <a:srgbClr val="382B1B"/>
                </a:solidFill>
                <a:latin typeface="TT Rounds Condensed"/>
                <a:ea typeface="TT Rounds Condensed"/>
                <a:cs typeface="TT Rounds Condensed"/>
                <a:sym typeface="TT Rounds Condensed"/>
              </a:rPr>
              <a:t> </a:t>
            </a:r>
          </a:p>
          <a:p>
            <a:pPr algn="l">
              <a:lnSpc>
                <a:spcPts val="4140"/>
              </a:lnSpc>
            </a:pPr>
            <a:r>
              <a:rPr lang="en-US" sz="3900" spc="36">
                <a:solidFill>
                  <a:srgbClr val="382B1B"/>
                </a:solidFill>
                <a:latin typeface="TT Rounds Condensed"/>
                <a:ea typeface="TT Rounds Condensed"/>
                <a:cs typeface="TT Rounds Condensed"/>
                <a:sym typeface="TT Rounds Condensed"/>
              </a:rPr>
              <a:t>Vérifiez au préalable auprès de toute personne que vous souhaitez inscrire sur la liste des personnes de référence qu'elle est disposée à donner une référence si on la lui demande.</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E6C8C7"/>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84BFA4"/>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Références incluses</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09</a:t>
            </a:r>
          </a:p>
        </p:txBody>
      </p:sp>
      <p:sp>
        <p:nvSpPr>
          <p:cNvPr id="17" name="Freeform 17" descr="Contract outline"/>
          <p:cNvSpPr/>
          <p:nvPr/>
        </p:nvSpPr>
        <p:spPr>
          <a:xfrm>
            <a:off x="2881858" y="7249618"/>
            <a:ext cx="2019924" cy="2019924"/>
          </a:xfrm>
          <a:custGeom>
            <a:avLst/>
            <a:gdLst/>
            <a:ahLst/>
            <a:cxnLst/>
            <a:rect l="l" t="t" r="r" b="b"/>
            <a:pathLst>
              <a:path w="2019924" h="2019924">
                <a:moveTo>
                  <a:pt x="0" y="0"/>
                </a:moveTo>
                <a:lnTo>
                  <a:pt x="2019924" y="0"/>
                </a:lnTo>
                <a:lnTo>
                  <a:pt x="2019924" y="2019924"/>
                </a:lnTo>
                <a:lnTo>
                  <a:pt x="0" y="20199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618499" y="2694270"/>
            <a:ext cx="11809576" cy="6683180"/>
          </a:xfrm>
          <a:prstGeom prst="rect">
            <a:avLst/>
          </a:prstGeom>
        </p:spPr>
        <p:txBody>
          <a:bodyPr lIns="0" tIns="0" rIns="0" bIns="0" rtlCol="0" anchor="t">
            <a:spAutoFit/>
          </a:bodyPr>
          <a:lstStyle/>
          <a:p>
            <a:pPr algn="l">
              <a:lnSpc>
                <a:spcPts val="3821"/>
              </a:lnSpc>
            </a:pPr>
            <a:r>
              <a:rPr lang="en-US" sz="3600" spc="33">
                <a:solidFill>
                  <a:srgbClr val="382B1B"/>
                </a:solidFill>
                <a:latin typeface="TT Rounds Condensed"/>
                <a:ea typeface="TT Rounds Condensed"/>
                <a:cs typeface="TT Rounds Condensed"/>
                <a:sym typeface="TT Rounds Condensed"/>
              </a:rPr>
              <a:t>Il est essentiel de revoir régulièrement votre CV et d'y ajouter toute nouvelle compétence ou expérience manquante. Par exemple, si vous venez de faire du bénévolat ou de travailler sur un nouveau projet, assurez-vous qu'ils figurent sur votre CV. Les employeurs potentiels sont toujours impressionnés par les candidats qui font un effort supplémentaire pour améliorer leurs compétences et leur expérience.</a:t>
            </a:r>
          </a:p>
          <a:p>
            <a:pPr algn="l">
              <a:lnSpc>
                <a:spcPts val="3821"/>
              </a:lnSpc>
            </a:pPr>
            <a:r>
              <a:rPr lang="en-US" sz="3600" spc="33">
                <a:solidFill>
                  <a:srgbClr val="382B1B"/>
                </a:solidFill>
                <a:latin typeface="TT Rounds Condensed"/>
                <a:ea typeface="TT Rounds Condensed"/>
                <a:cs typeface="TT Rounds Condensed"/>
                <a:sym typeface="TT Rounds Condensed"/>
              </a:rPr>
              <a:t> </a:t>
            </a:r>
          </a:p>
          <a:p>
            <a:pPr algn="l">
              <a:lnSpc>
                <a:spcPts val="3821"/>
              </a:lnSpc>
            </a:pPr>
            <a:r>
              <a:rPr lang="en-US" sz="3600" b="1" spc="33">
                <a:solidFill>
                  <a:srgbClr val="382B1B"/>
                </a:solidFill>
                <a:latin typeface="TT Rounds Condensed Bold"/>
                <a:ea typeface="TT Rounds Condensed Bold"/>
                <a:cs typeface="TT Rounds Condensed Bold"/>
                <a:sym typeface="TT Rounds Condensed Bold"/>
              </a:rPr>
              <a:t>Données personnelles</a:t>
            </a:r>
          </a:p>
          <a:p>
            <a:pPr algn="l">
              <a:lnSpc>
                <a:spcPts val="3821"/>
              </a:lnSpc>
            </a:pPr>
            <a:r>
              <a:rPr lang="en-US" sz="3600" spc="33">
                <a:solidFill>
                  <a:srgbClr val="382B1B"/>
                </a:solidFill>
                <a:latin typeface="TT Rounds Condensed"/>
                <a:ea typeface="TT Rounds Condensed"/>
                <a:cs typeface="TT Rounds Condensed"/>
                <a:sym typeface="TT Rounds Condensed"/>
              </a:rPr>
              <a:t>Mettez votre nom en gras ou en caractères plus grands en haut du CV. Faites suivre par vos coordonnées : votre adresse, vos numéros de téléphone et votre adresse électronique, si vous en avez une. Vous pouvez également ajouter votre date de naissance, mais ce n'est pas indispensable</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B6D1E1"/>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Maintenez votre CV à jour</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10</a:t>
            </a:r>
          </a:p>
        </p:txBody>
      </p:sp>
      <p:sp>
        <p:nvSpPr>
          <p:cNvPr id="17" name="Freeform 17" descr="Repeat outline"/>
          <p:cNvSpPr/>
          <p:nvPr/>
        </p:nvSpPr>
        <p:spPr>
          <a:xfrm>
            <a:off x="2977419" y="6919834"/>
            <a:ext cx="1995565" cy="1995566"/>
          </a:xfrm>
          <a:custGeom>
            <a:avLst/>
            <a:gdLst/>
            <a:ahLst/>
            <a:cxnLst/>
            <a:rect l="l" t="t" r="r" b="b"/>
            <a:pathLst>
              <a:path w="1995565" h="1995566">
                <a:moveTo>
                  <a:pt x="0" y="0"/>
                </a:moveTo>
                <a:lnTo>
                  <a:pt x="1995565" y="0"/>
                </a:lnTo>
                <a:lnTo>
                  <a:pt x="1995565" y="1995566"/>
                </a:lnTo>
                <a:lnTo>
                  <a:pt x="0" y="1995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637476" y="2818452"/>
            <a:ext cx="11607208" cy="7591572"/>
          </a:xfrm>
          <a:prstGeom prst="rect">
            <a:avLst/>
          </a:prstGeom>
        </p:spPr>
        <p:txBody>
          <a:bodyPr lIns="0" tIns="0" rIns="0" bIns="0" rtlCol="0" anchor="t">
            <a:spAutoFit/>
          </a:bodyPr>
          <a:lstStyle/>
          <a:p>
            <a:pPr algn="l">
              <a:lnSpc>
                <a:spcPts val="4033"/>
              </a:lnSpc>
            </a:pPr>
            <a:r>
              <a:rPr lang="en-US" sz="3800" b="1" spc="35">
                <a:solidFill>
                  <a:srgbClr val="382B1B"/>
                </a:solidFill>
                <a:latin typeface="TT Rounds Condensed Bold"/>
                <a:ea typeface="TT Rounds Condensed Bold"/>
                <a:cs typeface="TT Rounds Condensed Bold"/>
                <a:sym typeface="TT Rounds Condensed Bold"/>
              </a:rPr>
              <a:t>Profil personnel / déclaration personnelle</a:t>
            </a:r>
          </a:p>
          <a:p>
            <a:pPr algn="l">
              <a:lnSpc>
                <a:spcPts val="4033"/>
              </a:lnSpc>
            </a:pPr>
            <a:r>
              <a:rPr lang="en-US" sz="3800" spc="35">
                <a:solidFill>
                  <a:srgbClr val="382B1B"/>
                </a:solidFill>
                <a:latin typeface="TT Rounds Condensed"/>
                <a:ea typeface="TT Rounds Condensed"/>
                <a:cs typeface="TT Rounds Condensed"/>
                <a:sym typeface="TT Rounds Condensed"/>
              </a:rPr>
              <a:t>La plupart des CV modernes contiennent un profil personnel, qui est un résumé de vos compétences et de vos réalisations, de ce que vous faites actuellement et de vos objectifs professionnels futurs.</a:t>
            </a:r>
          </a:p>
          <a:p>
            <a:pPr algn="l">
              <a:lnSpc>
                <a:spcPts val="4033"/>
              </a:lnSpc>
            </a:pPr>
            <a:r>
              <a:rPr lang="en-US" sz="3800" spc="35">
                <a:solidFill>
                  <a:srgbClr val="382B1B"/>
                </a:solidFill>
                <a:latin typeface="TT Rounds Condensed"/>
                <a:ea typeface="TT Rounds Condensed"/>
                <a:cs typeface="TT Rounds Condensed"/>
                <a:sym typeface="TT Rounds Condensed"/>
              </a:rPr>
              <a:t> </a:t>
            </a:r>
          </a:p>
          <a:p>
            <a:pPr algn="l">
              <a:lnSpc>
                <a:spcPts val="4033"/>
              </a:lnSpc>
            </a:pPr>
            <a:r>
              <a:rPr lang="en-US" sz="3800" spc="35">
                <a:solidFill>
                  <a:srgbClr val="382B1B"/>
                </a:solidFill>
                <a:latin typeface="TT Rounds Condensed"/>
                <a:ea typeface="TT Rounds Condensed"/>
                <a:cs typeface="TT Rounds Condensed"/>
                <a:sym typeface="TT Rounds Condensed"/>
              </a:rPr>
              <a:t>C'est l'occasion de vous "vendre" à un employeur et de lui expliquer en quoi vos compétences, votre expérience et vos centres d'intérêt peuvent lui être utiles.</a:t>
            </a:r>
          </a:p>
          <a:p>
            <a:pPr algn="l">
              <a:lnSpc>
                <a:spcPts val="4033"/>
              </a:lnSpc>
            </a:pPr>
            <a:r>
              <a:rPr lang="en-US" sz="3800" spc="35">
                <a:solidFill>
                  <a:srgbClr val="382B1B"/>
                </a:solidFill>
                <a:latin typeface="TT Rounds Condensed"/>
                <a:ea typeface="TT Rounds Condensed"/>
                <a:cs typeface="TT Rounds Condensed"/>
                <a:sym typeface="TT Rounds Condensed"/>
              </a:rPr>
              <a:t> </a:t>
            </a:r>
          </a:p>
          <a:p>
            <a:pPr algn="l">
              <a:lnSpc>
                <a:spcPts val="4033"/>
              </a:lnSpc>
            </a:pPr>
            <a:r>
              <a:rPr lang="en-US" sz="3800" spc="35">
                <a:solidFill>
                  <a:srgbClr val="382B1B"/>
                </a:solidFill>
                <a:latin typeface="TT Rounds Condensed"/>
                <a:ea typeface="TT Rounds Condensed"/>
                <a:cs typeface="TT Rounds Condensed"/>
                <a:sym typeface="TT Rounds Condensed"/>
              </a:rPr>
              <a:t>Si vous avez sauvegardé une copie de votre CV, vous pouvez modifier votre profil personnel en fonction de l'emploi auquel vous postulez.</a:t>
            </a:r>
          </a:p>
          <a:p>
            <a:pPr algn="l">
              <a:lnSpc>
                <a:spcPts val="4033"/>
              </a:lnSpc>
            </a:pPr>
            <a:r>
              <a:rPr lang="en-US" sz="3800" spc="35">
                <a:solidFill>
                  <a:srgbClr val="382B1B"/>
                </a:solidFill>
                <a:latin typeface="TT Rounds Condensed"/>
                <a:ea typeface="TT Rounds Condensed"/>
                <a:cs typeface="TT Rounds Condensed"/>
                <a:sym typeface="TT Rounds Condensed"/>
              </a:rPr>
              <a:t> </a:t>
            </a:r>
          </a:p>
          <a:p>
            <a:pPr algn="l">
              <a:lnSpc>
                <a:spcPts val="4033"/>
              </a:lnSpc>
            </a:pPr>
            <a:endParaRPr lang="en-US" sz="3800" spc="35">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B6D1E1"/>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Maintenez votre CV à jour</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10</a:t>
            </a:r>
          </a:p>
        </p:txBody>
      </p:sp>
      <p:sp>
        <p:nvSpPr>
          <p:cNvPr id="17" name="Freeform 17" descr="Repeat outline"/>
          <p:cNvSpPr/>
          <p:nvPr/>
        </p:nvSpPr>
        <p:spPr>
          <a:xfrm>
            <a:off x="2977419" y="6919834"/>
            <a:ext cx="1995565" cy="1995566"/>
          </a:xfrm>
          <a:custGeom>
            <a:avLst/>
            <a:gdLst/>
            <a:ahLst/>
            <a:cxnLst/>
            <a:rect l="l" t="t" r="r" b="b"/>
            <a:pathLst>
              <a:path w="1995565" h="1995566">
                <a:moveTo>
                  <a:pt x="0" y="0"/>
                </a:moveTo>
                <a:lnTo>
                  <a:pt x="1995565" y="0"/>
                </a:lnTo>
                <a:lnTo>
                  <a:pt x="1995565" y="1995566"/>
                </a:lnTo>
                <a:lnTo>
                  <a:pt x="0" y="1995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7947" y="1"/>
            <a:ext cx="8277634" cy="10287000"/>
            <a:chOff x="0" y="0"/>
            <a:chExt cx="11036846" cy="13716000"/>
          </a:xfrm>
        </p:grpSpPr>
        <p:sp>
          <p:nvSpPr>
            <p:cNvPr id="4" name="Freeform 4"/>
            <p:cNvSpPr/>
            <p:nvPr/>
          </p:nvSpPr>
          <p:spPr>
            <a:xfrm>
              <a:off x="0" y="0"/>
              <a:ext cx="11036808" cy="13716000"/>
            </a:xfrm>
            <a:custGeom>
              <a:avLst/>
              <a:gdLst/>
              <a:ahLst/>
              <a:cxnLst/>
              <a:rect l="l" t="t" r="r" b="b"/>
              <a:pathLst>
                <a:path w="11036808" h="13716000">
                  <a:moveTo>
                    <a:pt x="0" y="0"/>
                  </a:moveTo>
                  <a:lnTo>
                    <a:pt x="11036808" y="0"/>
                  </a:lnTo>
                  <a:lnTo>
                    <a:pt x="11036808" y="13716000"/>
                  </a:lnTo>
                  <a:lnTo>
                    <a:pt x="0" y="13716000"/>
                  </a:lnTo>
                  <a:close/>
                </a:path>
              </a:pathLst>
            </a:custGeom>
            <a:solidFill>
              <a:srgbClr val="B6D1E1"/>
            </a:solidFill>
          </p:spPr>
        </p:sp>
      </p:grpSp>
      <p:grpSp>
        <p:nvGrpSpPr>
          <p:cNvPr id="5" name="Group 5"/>
          <p:cNvGrpSpPr/>
          <p:nvPr/>
        </p:nvGrpSpPr>
        <p:grpSpPr>
          <a:xfrm>
            <a:off x="4719666" y="7433022"/>
            <a:ext cx="4418454" cy="4555767"/>
            <a:chOff x="0" y="0"/>
            <a:chExt cx="5891272" cy="6074356"/>
          </a:xfrm>
        </p:grpSpPr>
        <p:sp>
          <p:nvSpPr>
            <p:cNvPr id="6" name="Freeform 6"/>
            <p:cNvSpPr/>
            <p:nvPr/>
          </p:nvSpPr>
          <p:spPr>
            <a:xfrm>
              <a:off x="-262255" y="-99441"/>
              <a:ext cx="6551549" cy="6418961"/>
            </a:xfrm>
            <a:custGeom>
              <a:avLst/>
              <a:gdLst/>
              <a:ahLst/>
              <a:cxnLst/>
              <a:rect l="l" t="t" r="r" b="b"/>
              <a:pathLst>
                <a:path w="6551549" h="6418961">
                  <a:moveTo>
                    <a:pt x="3829558" y="241808"/>
                  </a:moveTo>
                  <a:cubicBezTo>
                    <a:pt x="3045714" y="7747"/>
                    <a:pt x="2226691" y="0"/>
                    <a:pt x="1602740" y="701929"/>
                  </a:cubicBezTo>
                  <a:cubicBezTo>
                    <a:pt x="998347" y="1380490"/>
                    <a:pt x="417322" y="2476373"/>
                    <a:pt x="292481" y="3381121"/>
                  </a:cubicBezTo>
                  <a:cubicBezTo>
                    <a:pt x="0" y="5490845"/>
                    <a:pt x="1879727" y="6418961"/>
                    <a:pt x="3778885" y="6118606"/>
                  </a:cubicBezTo>
                  <a:cubicBezTo>
                    <a:pt x="5631180" y="5826125"/>
                    <a:pt x="6551549" y="3396615"/>
                    <a:pt x="5989955" y="1665224"/>
                  </a:cubicBezTo>
                  <a:cubicBezTo>
                    <a:pt x="5822315" y="1142619"/>
                    <a:pt x="5334762" y="897001"/>
                    <a:pt x="4874641" y="670814"/>
                  </a:cubicBezTo>
                  <a:cubicBezTo>
                    <a:pt x="4543171" y="506984"/>
                    <a:pt x="4192143" y="351028"/>
                    <a:pt x="3829558" y="241808"/>
                  </a:cubicBezTo>
                  <a:close/>
                </a:path>
              </a:pathLst>
            </a:custGeom>
            <a:solidFill>
              <a:srgbClr val="E6C8C7"/>
            </a:solidFill>
          </p:spPr>
        </p:sp>
      </p:grpSp>
      <p:grpSp>
        <p:nvGrpSpPr>
          <p:cNvPr id="7" name="Group 7"/>
          <p:cNvGrpSpPr/>
          <p:nvPr/>
        </p:nvGrpSpPr>
        <p:grpSpPr>
          <a:xfrm>
            <a:off x="-4587078" y="10287000"/>
            <a:ext cx="24222254" cy="2679813"/>
            <a:chOff x="0" y="0"/>
            <a:chExt cx="32296338" cy="3573084"/>
          </a:xfrm>
        </p:grpSpPr>
        <p:sp>
          <p:nvSpPr>
            <p:cNvPr id="8" name="Freeform 8"/>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sp>
        <p:nvSpPr>
          <p:cNvPr id="9" name="TextBox 9"/>
          <p:cNvSpPr txBox="1"/>
          <p:nvPr/>
        </p:nvSpPr>
        <p:spPr>
          <a:xfrm>
            <a:off x="9074852" y="2356218"/>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01</a:t>
            </a:r>
          </a:p>
        </p:txBody>
      </p:sp>
      <p:sp>
        <p:nvSpPr>
          <p:cNvPr id="10" name="TextBox 10"/>
          <p:cNvSpPr txBox="1"/>
          <p:nvPr/>
        </p:nvSpPr>
        <p:spPr>
          <a:xfrm>
            <a:off x="10147917" y="2346693"/>
            <a:ext cx="7024596" cy="895214"/>
          </a:xfrm>
          <a:prstGeom prst="rect">
            <a:avLst/>
          </a:prstGeom>
        </p:spPr>
        <p:txBody>
          <a:bodyPr lIns="0" tIns="0" rIns="0" bIns="0" rtlCol="0" anchor="t">
            <a:spAutoFit/>
          </a:bodyPr>
          <a:lstStyle/>
          <a:p>
            <a:pPr algn="l">
              <a:lnSpc>
                <a:spcPts val="3888"/>
              </a:lnSpc>
            </a:pPr>
            <a:r>
              <a:rPr lang="en-US" sz="3600" spc="33">
                <a:solidFill>
                  <a:srgbClr val="382B1B"/>
                </a:solidFill>
                <a:latin typeface="TT Rounds Condensed"/>
                <a:ea typeface="TT Rounds Condensed"/>
                <a:cs typeface="TT Rounds Condensed"/>
                <a:sym typeface="TT Rounds Condensed"/>
              </a:rPr>
              <a:t>Qu'est-ce qu'un CV et pourquoi en ai-je besoin ? </a:t>
            </a:r>
          </a:p>
        </p:txBody>
      </p:sp>
      <p:sp>
        <p:nvSpPr>
          <p:cNvPr id="11" name="TextBox 11"/>
          <p:cNvSpPr txBox="1"/>
          <p:nvPr/>
        </p:nvSpPr>
        <p:spPr>
          <a:xfrm>
            <a:off x="9074852" y="3423903"/>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02</a:t>
            </a:r>
          </a:p>
        </p:txBody>
      </p:sp>
      <p:sp>
        <p:nvSpPr>
          <p:cNvPr id="12" name="TextBox 12"/>
          <p:cNvSpPr txBox="1"/>
          <p:nvPr/>
        </p:nvSpPr>
        <p:spPr>
          <a:xfrm>
            <a:off x="10147917" y="3437575"/>
            <a:ext cx="7024596" cy="571195"/>
          </a:xfrm>
          <a:prstGeom prst="rect">
            <a:avLst/>
          </a:prstGeom>
        </p:spPr>
        <p:txBody>
          <a:bodyPr lIns="0" tIns="0" rIns="0" bIns="0" rtlCol="0" anchor="t">
            <a:spAutoFit/>
          </a:bodyPr>
          <a:lstStyle/>
          <a:p>
            <a:pPr algn="l">
              <a:lnSpc>
                <a:spcPts val="4622"/>
              </a:lnSpc>
            </a:pPr>
            <a:r>
              <a:rPr lang="en-US" sz="3600" spc="33">
                <a:solidFill>
                  <a:srgbClr val="382B1B"/>
                </a:solidFill>
                <a:latin typeface="TT Rounds Condensed"/>
                <a:ea typeface="TT Rounds Condensed"/>
                <a:cs typeface="TT Rounds Condensed"/>
                <a:sym typeface="TT Rounds Condensed"/>
              </a:rPr>
              <a:t>Conseils pour un bon CV</a:t>
            </a:r>
          </a:p>
        </p:txBody>
      </p:sp>
      <p:sp>
        <p:nvSpPr>
          <p:cNvPr id="13" name="TextBox 13"/>
          <p:cNvSpPr txBox="1"/>
          <p:nvPr/>
        </p:nvSpPr>
        <p:spPr>
          <a:xfrm>
            <a:off x="9074852" y="4491584"/>
            <a:ext cx="867700" cy="885687"/>
          </a:xfrm>
          <a:prstGeom prst="rect">
            <a:avLst/>
          </a:prstGeom>
        </p:spPr>
        <p:txBody>
          <a:bodyPr lIns="0" tIns="0" rIns="0" bIns="0" rtlCol="0" anchor="t">
            <a:spAutoFit/>
          </a:bodyPr>
          <a:lstStyle/>
          <a:p>
            <a:pPr algn="l">
              <a:lnSpc>
                <a:spcPts val="5184"/>
              </a:lnSpc>
            </a:pPr>
            <a:r>
              <a:rPr lang="en-US" sz="4800" b="1" spc="44">
                <a:solidFill>
                  <a:srgbClr val="84BFA4"/>
                </a:solidFill>
                <a:latin typeface="TT Rounds Condensed Bold"/>
                <a:ea typeface="TT Rounds Condensed Bold"/>
                <a:cs typeface="TT Rounds Condensed Bold"/>
                <a:sym typeface="TT Rounds Condensed Bold"/>
              </a:rPr>
              <a:t>03</a:t>
            </a:r>
          </a:p>
        </p:txBody>
      </p:sp>
      <p:sp>
        <p:nvSpPr>
          <p:cNvPr id="14" name="TextBox 14"/>
          <p:cNvSpPr txBox="1"/>
          <p:nvPr/>
        </p:nvSpPr>
        <p:spPr>
          <a:xfrm>
            <a:off x="10147917" y="4508047"/>
            <a:ext cx="7024596" cy="571195"/>
          </a:xfrm>
          <a:prstGeom prst="rect">
            <a:avLst/>
          </a:prstGeom>
        </p:spPr>
        <p:txBody>
          <a:bodyPr lIns="0" tIns="0" rIns="0" bIns="0" rtlCol="0" anchor="t">
            <a:spAutoFit/>
          </a:bodyPr>
          <a:lstStyle/>
          <a:p>
            <a:pPr algn="l">
              <a:lnSpc>
                <a:spcPts val="4622"/>
              </a:lnSpc>
            </a:pPr>
            <a:r>
              <a:rPr lang="en-US" sz="3600" spc="33">
                <a:solidFill>
                  <a:srgbClr val="382B1B"/>
                </a:solidFill>
                <a:latin typeface="TT Rounds Condensed"/>
                <a:ea typeface="TT Rounds Condensed"/>
                <a:cs typeface="TT Rounds Condensed"/>
                <a:sym typeface="TT Rounds Condensed"/>
              </a:rPr>
              <a:t>Références et arbitres</a:t>
            </a:r>
          </a:p>
        </p:txBody>
      </p:sp>
      <p:sp>
        <p:nvSpPr>
          <p:cNvPr id="15" name="TextBox 15"/>
          <p:cNvSpPr txBox="1"/>
          <p:nvPr/>
        </p:nvSpPr>
        <p:spPr>
          <a:xfrm>
            <a:off x="843456" y="2711751"/>
            <a:ext cx="6085437" cy="2665521"/>
          </a:xfrm>
          <a:prstGeom prst="rect">
            <a:avLst/>
          </a:prstGeom>
        </p:spPr>
        <p:txBody>
          <a:bodyPr lIns="0" tIns="0" rIns="0" bIns="0" rtlCol="0" anchor="t">
            <a:spAutoFit/>
          </a:bodyPr>
          <a:lstStyle/>
          <a:p>
            <a:pPr algn="l">
              <a:lnSpc>
                <a:spcPts val="6746"/>
              </a:lnSpc>
            </a:pPr>
            <a:r>
              <a:rPr lang="en-US" sz="8800" b="1" spc="82">
                <a:solidFill>
                  <a:srgbClr val="FFFFFF"/>
                </a:solidFill>
                <a:latin typeface="TT Rounds Condensed Bold"/>
                <a:ea typeface="TT Rounds Condensed Bold"/>
                <a:cs typeface="TT Rounds Condensed Bold"/>
                <a:sym typeface="TT Rounds Condensed Bold"/>
              </a:rPr>
              <a:t>Module de rédaction de CV</a:t>
            </a:r>
          </a:p>
        </p:txBody>
      </p:sp>
      <p:sp>
        <p:nvSpPr>
          <p:cNvPr id="16" name="Freeform 16" descr="A close-up of a text  Description automatically generated"/>
          <p:cNvSpPr/>
          <p:nvPr/>
        </p:nvSpPr>
        <p:spPr>
          <a:xfrm>
            <a:off x="11439028" y="8033652"/>
            <a:ext cx="6643992" cy="1171441"/>
          </a:xfrm>
          <a:custGeom>
            <a:avLst/>
            <a:gdLst/>
            <a:ahLst/>
            <a:cxnLst/>
            <a:rect l="l" t="t" r="r" b="b"/>
            <a:pathLst>
              <a:path w="6643992" h="1171441">
                <a:moveTo>
                  <a:pt x="0" y="0"/>
                </a:moveTo>
                <a:lnTo>
                  <a:pt x="6643992" y="0"/>
                </a:lnTo>
                <a:lnTo>
                  <a:pt x="6643992" y="1171442"/>
                </a:lnTo>
                <a:lnTo>
                  <a:pt x="0" y="1171442"/>
                </a:lnTo>
                <a:lnTo>
                  <a:pt x="0" y="0"/>
                </a:lnTo>
                <a:close/>
              </a:path>
            </a:pathLst>
          </a:custGeom>
          <a:blipFill>
            <a:blip r:embed="rId3"/>
            <a:stretch>
              <a:fillRect/>
            </a:stretch>
          </a:blipFill>
        </p:spPr>
      </p:sp>
      <p:sp>
        <p:nvSpPr>
          <p:cNvPr id="17" name="Freeform 17"/>
          <p:cNvSpPr/>
          <p:nvPr/>
        </p:nvSpPr>
        <p:spPr>
          <a:xfrm>
            <a:off x="14201278" y="7057096"/>
            <a:ext cx="3881742" cy="818439"/>
          </a:xfrm>
          <a:custGeom>
            <a:avLst/>
            <a:gdLst/>
            <a:ahLst/>
            <a:cxnLst/>
            <a:rect l="l" t="t" r="r" b="b"/>
            <a:pathLst>
              <a:path w="3881742" h="818439">
                <a:moveTo>
                  <a:pt x="0" y="0"/>
                </a:moveTo>
                <a:lnTo>
                  <a:pt x="3881742" y="0"/>
                </a:lnTo>
                <a:lnTo>
                  <a:pt x="3881742" y="818439"/>
                </a:lnTo>
                <a:lnTo>
                  <a:pt x="0" y="818439"/>
                </a:lnTo>
                <a:lnTo>
                  <a:pt x="0" y="0"/>
                </a:lnTo>
                <a:close/>
              </a:path>
            </a:pathLst>
          </a:custGeom>
          <a:blipFill>
            <a:blip r:embed="rId4"/>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637476" y="2818452"/>
            <a:ext cx="11607208" cy="6307455"/>
          </a:xfrm>
          <a:prstGeom prst="rect">
            <a:avLst/>
          </a:prstGeom>
        </p:spPr>
        <p:txBody>
          <a:bodyPr lIns="0" tIns="0" rIns="0" bIns="0" rtlCol="0" anchor="t">
            <a:spAutoFit/>
          </a:bodyPr>
          <a:lstStyle/>
          <a:p>
            <a:pPr algn="l">
              <a:lnSpc>
                <a:spcPts val="4140"/>
              </a:lnSpc>
            </a:pPr>
            <a:r>
              <a:rPr lang="en-US" sz="3900" b="1" spc="36">
                <a:solidFill>
                  <a:srgbClr val="382B1B"/>
                </a:solidFill>
                <a:latin typeface="TT Rounds Condensed Bold"/>
                <a:ea typeface="TT Rounds Condensed Bold"/>
                <a:cs typeface="TT Rounds Condensed Bold"/>
                <a:sym typeface="TT Rounds Condensed Bold"/>
              </a:rPr>
              <a:t>Éducation et qualifications</a:t>
            </a:r>
          </a:p>
          <a:p>
            <a:pPr algn="l">
              <a:lnSpc>
                <a:spcPts val="4140"/>
              </a:lnSpc>
            </a:pPr>
            <a:r>
              <a:rPr lang="en-US" sz="3900" spc="36">
                <a:solidFill>
                  <a:srgbClr val="382B1B"/>
                </a:solidFill>
                <a:latin typeface="TT Rounds Condensed"/>
                <a:ea typeface="TT Rounds Condensed"/>
                <a:cs typeface="TT Rounds Condensed"/>
                <a:sym typeface="TT Rounds Condensed"/>
              </a:rPr>
              <a:t>Commencez par vos qualifications les plus récentes. Vous devez indiquer les matières que vous avez étudiées, même si vous n'avez pas passé ou réussi d'examen, surtout si la matière est en rapport avec l'emploi auquel vous postulez.</a:t>
            </a:r>
          </a:p>
          <a:p>
            <a:pPr algn="l">
              <a:lnSpc>
                <a:spcPts val="4140"/>
              </a:lnSpc>
            </a:pPr>
            <a:r>
              <a:rPr lang="en-US" sz="3900" spc="36">
                <a:solidFill>
                  <a:srgbClr val="382B1B"/>
                </a:solidFill>
                <a:latin typeface="TT Rounds Condensed"/>
                <a:ea typeface="TT Rounds Condensed"/>
                <a:cs typeface="TT Rounds Condensed"/>
                <a:sym typeface="TT Rounds Condensed"/>
              </a:rPr>
              <a:t> </a:t>
            </a:r>
          </a:p>
          <a:p>
            <a:pPr algn="l">
              <a:lnSpc>
                <a:spcPts val="4140"/>
              </a:lnSpc>
            </a:pPr>
            <a:r>
              <a:rPr lang="en-US" sz="3900" spc="36">
                <a:solidFill>
                  <a:srgbClr val="382B1B"/>
                </a:solidFill>
                <a:latin typeface="TT Rounds Condensed"/>
                <a:ea typeface="TT Rounds Condensed"/>
                <a:cs typeface="TT Rounds Condensed"/>
                <a:sym typeface="TT Rounds Condensed"/>
              </a:rPr>
              <a:t>Si vous avez obtenu des distinctions ou des prix dans certaines matières, mentionnez-le également. </a:t>
            </a:r>
          </a:p>
          <a:p>
            <a:pPr algn="l">
              <a:lnSpc>
                <a:spcPts val="4140"/>
              </a:lnSpc>
            </a:pPr>
            <a:r>
              <a:rPr lang="en-US" sz="3900" spc="36">
                <a:solidFill>
                  <a:srgbClr val="382B1B"/>
                </a:solidFill>
                <a:latin typeface="TT Rounds Condensed"/>
                <a:ea typeface="TT Rounds Condensed"/>
                <a:cs typeface="TT Rounds Condensed"/>
                <a:sym typeface="TT Rounds Condensed"/>
              </a:rPr>
              <a:t> </a:t>
            </a:r>
          </a:p>
          <a:p>
            <a:pPr algn="l">
              <a:lnSpc>
                <a:spcPts val="4140"/>
              </a:lnSpc>
            </a:pPr>
            <a:r>
              <a:rPr lang="en-US" sz="3900" spc="36">
                <a:solidFill>
                  <a:srgbClr val="382B1B"/>
                </a:solidFill>
                <a:latin typeface="TT Rounds Condensed"/>
                <a:ea typeface="TT Rounds Condensed"/>
                <a:cs typeface="TT Rounds Condensed"/>
                <a:sym typeface="TT Rounds Condensed"/>
              </a:rPr>
              <a:t>Assurez-vous que toutes les informations sont correctes et précises, sans fautes d'orthographe. </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B6D1E1"/>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Maintenez votre CV à jour</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10</a:t>
            </a:r>
          </a:p>
        </p:txBody>
      </p:sp>
      <p:sp>
        <p:nvSpPr>
          <p:cNvPr id="17" name="Freeform 17" descr="Repeat outline"/>
          <p:cNvSpPr/>
          <p:nvPr/>
        </p:nvSpPr>
        <p:spPr>
          <a:xfrm>
            <a:off x="2977419" y="6919834"/>
            <a:ext cx="1995565" cy="1995566"/>
          </a:xfrm>
          <a:custGeom>
            <a:avLst/>
            <a:gdLst/>
            <a:ahLst/>
            <a:cxnLst/>
            <a:rect l="l" t="t" r="r" b="b"/>
            <a:pathLst>
              <a:path w="1995565" h="1995566">
                <a:moveTo>
                  <a:pt x="0" y="0"/>
                </a:moveTo>
                <a:lnTo>
                  <a:pt x="1995565" y="0"/>
                </a:lnTo>
                <a:lnTo>
                  <a:pt x="1995565" y="1995566"/>
                </a:lnTo>
                <a:lnTo>
                  <a:pt x="0" y="1995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637476" y="2789877"/>
            <a:ext cx="11607208" cy="4578204"/>
          </a:xfrm>
          <a:prstGeom prst="rect">
            <a:avLst/>
          </a:prstGeom>
        </p:spPr>
        <p:txBody>
          <a:bodyPr lIns="0" tIns="0" rIns="0" bIns="0" rtlCol="0" anchor="t">
            <a:spAutoFit/>
          </a:bodyPr>
          <a:lstStyle/>
          <a:p>
            <a:pPr marL="651510" lvl="1" indent="-325755" algn="l">
              <a:lnSpc>
                <a:spcPts val="3888"/>
              </a:lnSpc>
              <a:buFont typeface="Arial"/>
              <a:buChar char="•"/>
            </a:pPr>
            <a:r>
              <a:rPr lang="en-US" sz="3600" u="sng">
                <a:solidFill>
                  <a:srgbClr val="87A66E"/>
                </a:solidFill>
                <a:latin typeface="Arimo"/>
                <a:ea typeface="Arimo"/>
                <a:cs typeface="Arimo"/>
                <a:sym typeface="Arimo"/>
                <a:hlinkClick r:id="rId3" tooltip="https://barclayslifeskills.com/i-want-help-applying-for-jobs/school/cv-builder"/>
              </a:rPr>
              <a:t>https://barclayslifeskills.com/i-want-help-applying-for-jobs/school/cv-builder/</a:t>
            </a:r>
          </a:p>
          <a:p>
            <a:pPr marL="651510" lvl="1" indent="-325755" algn="l">
              <a:lnSpc>
                <a:spcPts val="3888"/>
              </a:lnSpc>
              <a:buFont typeface="Arial"/>
              <a:buChar char="•"/>
            </a:pPr>
            <a:r>
              <a:rPr lang="en-US" sz="3600" u="sng">
                <a:solidFill>
                  <a:srgbClr val="87A66E"/>
                </a:solidFill>
                <a:latin typeface="Arimo"/>
                <a:ea typeface="Arimo"/>
                <a:cs typeface="Arimo"/>
                <a:sym typeface="Arimo"/>
                <a:hlinkClick r:id="rId4" tooltip="https://novoresume.co.uk/"/>
              </a:rPr>
              <a:t>https://novoresume.co.uk/</a:t>
            </a:r>
          </a:p>
          <a:p>
            <a:pPr marL="651510" lvl="1" indent="-325755" algn="l">
              <a:lnSpc>
                <a:spcPts val="3888"/>
              </a:lnSpc>
              <a:buFont typeface="Arial"/>
              <a:buChar char="•"/>
            </a:pPr>
            <a:r>
              <a:rPr lang="en-US" sz="3600" u="sng">
                <a:solidFill>
                  <a:srgbClr val="87A66E"/>
                </a:solidFill>
                <a:latin typeface="Arimo"/>
                <a:ea typeface="Arimo"/>
                <a:cs typeface="Arimo"/>
                <a:sym typeface="Arimo"/>
                <a:hlinkClick r:id="rId5" tooltip="https://www.livecareer.com/n"/>
              </a:rPr>
              <a:t>https://www.livecareer.com/</a:t>
            </a:r>
          </a:p>
          <a:p>
            <a:pPr marL="651510" lvl="1" indent="-325755" algn="l">
              <a:lnSpc>
                <a:spcPts val="3888"/>
              </a:lnSpc>
              <a:buFont typeface="Arial"/>
              <a:buChar char="•"/>
            </a:pPr>
            <a:r>
              <a:rPr lang="en-US" sz="3600" u="sng">
                <a:solidFill>
                  <a:srgbClr val="87A66E"/>
                </a:solidFill>
                <a:latin typeface="Arimo"/>
                <a:ea typeface="Arimo"/>
                <a:cs typeface="Arimo"/>
                <a:sym typeface="Arimo"/>
                <a:hlinkClick r:id="rId6" tooltip="https://bestonlineresume.com/"/>
              </a:rPr>
              <a:t>https://bestonlineresume.com/ </a:t>
            </a: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B6D1E1"/>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Utilisez ces outils pour vous aider</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10</a:t>
            </a:r>
          </a:p>
        </p:txBody>
      </p:sp>
      <p:sp>
        <p:nvSpPr>
          <p:cNvPr id="17" name="Freeform 17" descr="Repeat outline"/>
          <p:cNvSpPr/>
          <p:nvPr/>
        </p:nvSpPr>
        <p:spPr>
          <a:xfrm>
            <a:off x="2977419" y="6919834"/>
            <a:ext cx="1995565" cy="1995566"/>
          </a:xfrm>
          <a:custGeom>
            <a:avLst/>
            <a:gdLst/>
            <a:ahLst/>
            <a:cxnLst/>
            <a:rect l="l" t="t" r="r" b="b"/>
            <a:pathLst>
              <a:path w="1995565" h="1995566">
                <a:moveTo>
                  <a:pt x="0" y="0"/>
                </a:moveTo>
                <a:lnTo>
                  <a:pt x="1995565" y="0"/>
                </a:lnTo>
                <a:lnTo>
                  <a:pt x="1995565" y="1995566"/>
                </a:lnTo>
                <a:lnTo>
                  <a:pt x="0" y="19955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5" y="-6594059"/>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E6C8C7"/>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1858822" y="1608983"/>
            <a:ext cx="10581358" cy="4344828"/>
          </a:xfrm>
          <a:prstGeom prst="rect">
            <a:avLst/>
          </a:prstGeom>
        </p:spPr>
        <p:txBody>
          <a:bodyPr lIns="0" tIns="0" rIns="0" bIns="0" rtlCol="0" anchor="t">
            <a:spAutoFit/>
          </a:bodyPr>
          <a:lstStyle/>
          <a:p>
            <a:pPr algn="ctr">
              <a:lnSpc>
                <a:spcPts val="37260"/>
              </a:lnSpc>
            </a:pPr>
            <a:r>
              <a:rPr lang="en-US" sz="34500" spc="322">
                <a:solidFill>
                  <a:srgbClr val="EFDCDC"/>
                </a:solidFill>
                <a:latin typeface="TT Rounds Condensed"/>
                <a:ea typeface="TT Rounds Condensed"/>
                <a:cs typeface="TT Rounds Condensed"/>
                <a:sym typeface="TT Rounds Condensed"/>
              </a:rPr>
              <a:t>03</a:t>
            </a:r>
          </a:p>
        </p:txBody>
      </p:sp>
      <p:sp>
        <p:nvSpPr>
          <p:cNvPr id="12" name="TextBox 12"/>
          <p:cNvSpPr txBox="1"/>
          <p:nvPr/>
        </p:nvSpPr>
        <p:spPr>
          <a:xfrm>
            <a:off x="1920816" y="3178227"/>
            <a:ext cx="10581359" cy="4956810"/>
          </a:xfrm>
          <a:prstGeom prst="rect">
            <a:avLst/>
          </a:prstGeom>
        </p:spPr>
        <p:txBody>
          <a:bodyPr lIns="0" tIns="0" rIns="0" bIns="0" rtlCol="0" anchor="t">
            <a:spAutoFit/>
          </a:bodyPr>
          <a:lstStyle/>
          <a:p>
            <a:pPr algn="ctr">
              <a:lnSpc>
                <a:spcPts val="9720"/>
              </a:lnSpc>
            </a:pPr>
            <a:r>
              <a:rPr lang="en-US" sz="9000" b="1" spc="84">
                <a:solidFill>
                  <a:srgbClr val="FFFFFF"/>
                </a:solidFill>
                <a:latin typeface="TT Rounds Condensed Bold"/>
                <a:ea typeface="TT Rounds Condensed Bold"/>
                <a:cs typeface="TT Rounds Condensed Bold"/>
                <a:sym typeface="TT Rounds Condensed Bold"/>
              </a:rPr>
              <a:t>Références et Référents</a:t>
            </a:r>
          </a:p>
          <a:p>
            <a:pPr algn="ctr">
              <a:lnSpc>
                <a:spcPts val="9720"/>
              </a:lnSpc>
            </a:pPr>
            <a:endParaRPr lang="en-US" sz="9000" b="1" spc="84">
              <a:solidFill>
                <a:srgbClr val="FFFFFF"/>
              </a:solidFill>
              <a:latin typeface="TT Rounds Condensed Bold"/>
              <a:ea typeface="TT Rounds Condensed Bold"/>
              <a:cs typeface="TT Rounds Condensed Bold"/>
              <a:sym typeface="TT Rounds Condensed Bold"/>
            </a:endParaRPr>
          </a:p>
          <a:p>
            <a:pPr algn="ctr">
              <a:lnSpc>
                <a:spcPts val="9720"/>
              </a:lnSpc>
            </a:pPr>
            <a:endParaRPr lang="en-US" sz="9000" b="1" spc="84">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50286" y="10272825"/>
            <a:ext cx="24222254" cy="2679813"/>
            <a:chOff x="0" y="0"/>
            <a:chExt cx="32296338" cy="3573084"/>
          </a:xfrm>
        </p:grpSpPr>
        <p:sp>
          <p:nvSpPr>
            <p:cNvPr id="3" name="Freeform 3"/>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4" name="Group 4"/>
          <p:cNvGrpSpPr/>
          <p:nvPr/>
        </p:nvGrpSpPr>
        <p:grpSpPr>
          <a:xfrm>
            <a:off x="18288000" y="293914"/>
            <a:ext cx="3890916" cy="13573124"/>
            <a:chOff x="0" y="0"/>
            <a:chExt cx="5187888" cy="18097498"/>
          </a:xfrm>
        </p:grpSpPr>
        <p:sp>
          <p:nvSpPr>
            <p:cNvPr id="5" name="Freeform 5"/>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6" name="Group 6"/>
          <p:cNvGrpSpPr/>
          <p:nvPr/>
        </p:nvGrpSpPr>
        <p:grpSpPr>
          <a:xfrm>
            <a:off x="-17559" y="2245192"/>
            <a:ext cx="7442616" cy="8353272"/>
            <a:chOff x="0" y="0"/>
            <a:chExt cx="9923488" cy="11137696"/>
          </a:xfrm>
        </p:grpSpPr>
        <p:sp>
          <p:nvSpPr>
            <p:cNvPr id="7" name="Freeform 7"/>
            <p:cNvSpPr/>
            <p:nvPr/>
          </p:nvSpPr>
          <p:spPr>
            <a:xfrm>
              <a:off x="0" y="0"/>
              <a:ext cx="9923526" cy="11137646"/>
            </a:xfrm>
            <a:custGeom>
              <a:avLst/>
              <a:gdLst/>
              <a:ahLst/>
              <a:cxnLst/>
              <a:rect l="l" t="t" r="r" b="b"/>
              <a:pathLst>
                <a:path w="9923526" h="11137646">
                  <a:moveTo>
                    <a:pt x="0" y="0"/>
                  </a:moveTo>
                  <a:lnTo>
                    <a:pt x="9923526" y="0"/>
                  </a:lnTo>
                  <a:lnTo>
                    <a:pt x="9923526" y="11137646"/>
                  </a:lnTo>
                  <a:lnTo>
                    <a:pt x="0" y="11137646"/>
                  </a:lnTo>
                  <a:close/>
                </a:path>
              </a:pathLst>
            </a:custGeom>
            <a:gradFill rotWithShape="1">
              <a:gsLst>
                <a:gs pos="35000">
                  <a:srgbClr val="B6D1E1">
                    <a:alpha val="100000"/>
                  </a:srgbClr>
                </a:gs>
                <a:gs pos="69000">
                  <a:srgbClr val="B6D1E1">
                    <a:alpha val="60000"/>
                  </a:srgbClr>
                </a:gs>
              </a:gsLst>
              <a:lin ang="5400000"/>
            </a:gradFill>
          </p:spPr>
        </p:sp>
      </p:grpSp>
      <p:sp>
        <p:nvSpPr>
          <p:cNvPr id="8" name="TextBox 8"/>
          <p:cNvSpPr txBox="1"/>
          <p:nvPr/>
        </p:nvSpPr>
        <p:spPr>
          <a:xfrm>
            <a:off x="8405942" y="2261654"/>
            <a:ext cx="8752131" cy="1411605"/>
          </a:xfrm>
          <a:prstGeom prst="rect">
            <a:avLst/>
          </a:prstGeom>
        </p:spPr>
        <p:txBody>
          <a:bodyPr lIns="0" tIns="0" rIns="0" bIns="0" rtlCol="0" anchor="t">
            <a:spAutoFit/>
          </a:bodyPr>
          <a:lstStyle/>
          <a:p>
            <a:pPr algn="ctr">
              <a:lnSpc>
                <a:spcPts val="3719"/>
              </a:lnSpc>
            </a:pPr>
            <a:r>
              <a:rPr lang="en-US" sz="3300" spc="30">
                <a:solidFill>
                  <a:srgbClr val="382B1B"/>
                </a:solidFill>
                <a:latin typeface="TT Rounds Condensed"/>
                <a:ea typeface="TT Rounds Condensed"/>
                <a:cs typeface="TT Rounds Condensed"/>
                <a:sym typeface="TT Rounds Condensed"/>
              </a:rPr>
              <a:t>Voici un aperçu des plus courants </a:t>
            </a:r>
          </a:p>
          <a:p>
            <a:pPr algn="ctr">
              <a:lnSpc>
                <a:spcPts val="3719"/>
              </a:lnSpc>
            </a:pPr>
            <a:r>
              <a:rPr lang="en-US" sz="3300" spc="30">
                <a:solidFill>
                  <a:srgbClr val="382B1B"/>
                </a:solidFill>
                <a:latin typeface="TT Rounds Condensed"/>
                <a:ea typeface="TT Rounds Condensed"/>
                <a:cs typeface="TT Rounds Condensed"/>
                <a:sym typeface="TT Rounds Condensed"/>
              </a:rPr>
              <a:t>les types de références et de référents qui </a:t>
            </a:r>
          </a:p>
          <a:p>
            <a:pPr algn="ctr">
              <a:lnSpc>
                <a:spcPts val="3719"/>
              </a:lnSpc>
            </a:pPr>
            <a:r>
              <a:rPr lang="en-US" sz="3300" spc="30">
                <a:solidFill>
                  <a:srgbClr val="382B1B"/>
                </a:solidFill>
                <a:latin typeface="TT Rounds Condensed"/>
                <a:ea typeface="TT Rounds Condensed"/>
                <a:cs typeface="TT Rounds Condensed"/>
                <a:sym typeface="TT Rounds Condensed"/>
              </a:rPr>
              <a:t>peut vous aider dans votre carrière :</a:t>
            </a:r>
          </a:p>
        </p:txBody>
      </p:sp>
      <p:sp>
        <p:nvSpPr>
          <p:cNvPr id="9" name="TextBox 9"/>
          <p:cNvSpPr txBox="1"/>
          <p:nvPr/>
        </p:nvSpPr>
        <p:spPr>
          <a:xfrm>
            <a:off x="8316646" y="1347723"/>
            <a:ext cx="9085877" cy="1068705"/>
          </a:xfrm>
          <a:prstGeom prst="rect">
            <a:avLst/>
          </a:prstGeom>
        </p:spPr>
        <p:txBody>
          <a:bodyPr lIns="0" tIns="0" rIns="0" bIns="0" rtlCol="0" anchor="t">
            <a:spAutoFit/>
          </a:bodyPr>
          <a:lstStyle/>
          <a:p>
            <a:pPr algn="ctr">
              <a:lnSpc>
                <a:spcPts val="4020"/>
              </a:lnSpc>
            </a:pPr>
            <a:r>
              <a:rPr lang="en-US" sz="4800" b="1" spc="44">
                <a:solidFill>
                  <a:srgbClr val="84BFA4"/>
                </a:solidFill>
                <a:latin typeface="TT Rounds Condensed Bold"/>
                <a:ea typeface="TT Rounds Condensed Bold"/>
                <a:cs typeface="TT Rounds Condensed Bold"/>
                <a:sym typeface="TT Rounds Condensed Bold"/>
              </a:rPr>
              <a:t>Types de références et de référents</a:t>
            </a:r>
          </a:p>
          <a:p>
            <a:pPr algn="ctr">
              <a:lnSpc>
                <a:spcPts val="4020"/>
              </a:lnSpc>
            </a:pPr>
            <a:endParaRPr lang="en-US" sz="4800" b="1" spc="44">
              <a:solidFill>
                <a:srgbClr val="84BFA4"/>
              </a:solidFill>
              <a:latin typeface="TT Rounds Condensed Bold"/>
              <a:ea typeface="TT Rounds Condensed Bold"/>
              <a:cs typeface="TT Rounds Condensed Bold"/>
              <a:sym typeface="TT Rounds Condensed Bold"/>
            </a:endParaRPr>
          </a:p>
        </p:txBody>
      </p:sp>
      <p:sp>
        <p:nvSpPr>
          <p:cNvPr id="10" name="AutoShape 10"/>
          <p:cNvSpPr/>
          <p:nvPr/>
        </p:nvSpPr>
        <p:spPr>
          <a:xfrm rot="10784054">
            <a:off x="8161441" y="1962507"/>
            <a:ext cx="9241133" cy="0"/>
          </a:xfrm>
          <a:prstGeom prst="line">
            <a:avLst/>
          </a:prstGeom>
          <a:ln w="19050" cap="rnd">
            <a:solidFill>
              <a:srgbClr val="E6C8C7"/>
            </a:solidFill>
            <a:prstDash val="solid"/>
            <a:headEnd type="none" w="sm" len="sm"/>
            <a:tailEnd type="none" w="sm" len="sm"/>
          </a:ln>
        </p:spPr>
      </p:sp>
      <p:sp>
        <p:nvSpPr>
          <p:cNvPr id="11" name="Freeform 11"/>
          <p:cNvSpPr/>
          <p:nvPr/>
        </p:nvSpPr>
        <p:spPr>
          <a:xfrm>
            <a:off x="8315102" y="4384850"/>
            <a:ext cx="2638824" cy="5902150"/>
          </a:xfrm>
          <a:custGeom>
            <a:avLst/>
            <a:gdLst/>
            <a:ahLst/>
            <a:cxnLst/>
            <a:rect l="l" t="t" r="r" b="b"/>
            <a:pathLst>
              <a:path w="2638824" h="5902150">
                <a:moveTo>
                  <a:pt x="0" y="0"/>
                </a:moveTo>
                <a:lnTo>
                  <a:pt x="2638824" y="0"/>
                </a:lnTo>
                <a:lnTo>
                  <a:pt x="2638824" y="5902150"/>
                </a:lnTo>
                <a:lnTo>
                  <a:pt x="0" y="59021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1449183" y="4384850"/>
            <a:ext cx="2638824" cy="5902150"/>
          </a:xfrm>
          <a:custGeom>
            <a:avLst/>
            <a:gdLst/>
            <a:ahLst/>
            <a:cxnLst/>
            <a:rect l="l" t="t" r="r" b="b"/>
            <a:pathLst>
              <a:path w="2638824" h="5902150">
                <a:moveTo>
                  <a:pt x="0" y="0"/>
                </a:moveTo>
                <a:lnTo>
                  <a:pt x="2638825" y="0"/>
                </a:lnTo>
                <a:lnTo>
                  <a:pt x="2638825" y="5902150"/>
                </a:lnTo>
                <a:lnTo>
                  <a:pt x="0" y="5902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4652328" y="4384850"/>
            <a:ext cx="2638824" cy="5902150"/>
          </a:xfrm>
          <a:custGeom>
            <a:avLst/>
            <a:gdLst/>
            <a:ahLst/>
            <a:cxnLst/>
            <a:rect l="l" t="t" r="r" b="b"/>
            <a:pathLst>
              <a:path w="2638824" h="5902150">
                <a:moveTo>
                  <a:pt x="0" y="0"/>
                </a:moveTo>
                <a:lnTo>
                  <a:pt x="2638824" y="0"/>
                </a:lnTo>
                <a:lnTo>
                  <a:pt x="2638824" y="5902150"/>
                </a:lnTo>
                <a:lnTo>
                  <a:pt x="0" y="59021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5332831" y="4829382"/>
            <a:ext cx="1221221" cy="1646368"/>
          </a:xfrm>
          <a:custGeom>
            <a:avLst/>
            <a:gdLst/>
            <a:ahLst/>
            <a:cxnLst/>
            <a:rect l="l" t="t" r="r" b="b"/>
            <a:pathLst>
              <a:path w="1221221" h="1646368">
                <a:moveTo>
                  <a:pt x="0" y="0"/>
                </a:moveTo>
                <a:lnTo>
                  <a:pt x="1221220" y="0"/>
                </a:lnTo>
                <a:lnTo>
                  <a:pt x="1221220" y="1646368"/>
                </a:lnTo>
                <a:lnTo>
                  <a:pt x="0" y="16463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1862405" y="5081666"/>
            <a:ext cx="1879277" cy="1340163"/>
          </a:xfrm>
          <a:custGeom>
            <a:avLst/>
            <a:gdLst/>
            <a:ahLst/>
            <a:cxnLst/>
            <a:rect l="l" t="t" r="r" b="b"/>
            <a:pathLst>
              <a:path w="1879277" h="1340163">
                <a:moveTo>
                  <a:pt x="0" y="0"/>
                </a:moveTo>
                <a:lnTo>
                  <a:pt x="1879277" y="0"/>
                </a:lnTo>
                <a:lnTo>
                  <a:pt x="1879277" y="1340162"/>
                </a:lnTo>
                <a:lnTo>
                  <a:pt x="0" y="134016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a:off x="8800441" y="4927438"/>
            <a:ext cx="1648617" cy="1648617"/>
          </a:xfrm>
          <a:custGeom>
            <a:avLst/>
            <a:gdLst/>
            <a:ahLst/>
            <a:cxnLst/>
            <a:rect l="l" t="t" r="r" b="b"/>
            <a:pathLst>
              <a:path w="1648617" h="1648617">
                <a:moveTo>
                  <a:pt x="0" y="0"/>
                </a:moveTo>
                <a:lnTo>
                  <a:pt x="1648617" y="0"/>
                </a:lnTo>
                <a:lnTo>
                  <a:pt x="1648617" y="1648617"/>
                </a:lnTo>
                <a:lnTo>
                  <a:pt x="0" y="16486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7"/>
          <p:cNvSpPr txBox="1"/>
          <p:nvPr/>
        </p:nvSpPr>
        <p:spPr>
          <a:xfrm>
            <a:off x="712654" y="2628088"/>
            <a:ext cx="5829052" cy="2924194"/>
          </a:xfrm>
          <a:prstGeom prst="rect">
            <a:avLst/>
          </a:prstGeom>
        </p:spPr>
        <p:txBody>
          <a:bodyPr lIns="0" tIns="0" rIns="0" bIns="0" rtlCol="0" anchor="t">
            <a:spAutoFit/>
          </a:bodyPr>
          <a:lstStyle/>
          <a:p>
            <a:pPr algn="l">
              <a:lnSpc>
                <a:spcPts val="3719"/>
              </a:lnSpc>
            </a:pPr>
            <a:r>
              <a:rPr lang="en-US" sz="3300" spc="30">
                <a:solidFill>
                  <a:srgbClr val="FFFFFF"/>
                </a:solidFill>
                <a:latin typeface="TT Rounds Condensed"/>
                <a:ea typeface="TT Rounds Condensed"/>
                <a:cs typeface="TT Rounds Condensed"/>
                <a:sym typeface="TT Rounds Condensed"/>
              </a:rPr>
              <a:t>En règle générale, un employeur n'est pas tenu de fournir des références professionnelles, mais s'il le fait, celles-ci doivent être justes et exactes. Vous pouvez contester une référence que vous jugez injuste ou trompeuse.</a:t>
            </a:r>
          </a:p>
          <a:p>
            <a:pPr algn="l">
              <a:lnSpc>
                <a:spcPts val="3719"/>
              </a:lnSpc>
            </a:pPr>
            <a:endParaRPr lang="en-US" sz="3300" spc="30">
              <a:solidFill>
                <a:srgbClr val="FFFFFF"/>
              </a:solidFill>
              <a:latin typeface="TT Rounds Condensed"/>
              <a:ea typeface="TT Rounds Condensed"/>
              <a:cs typeface="TT Rounds Condensed"/>
              <a:sym typeface="TT Rounds Condensed"/>
            </a:endParaRPr>
          </a:p>
        </p:txBody>
      </p:sp>
      <p:sp>
        <p:nvSpPr>
          <p:cNvPr id="18" name="TextBox 18"/>
          <p:cNvSpPr txBox="1"/>
          <p:nvPr/>
        </p:nvSpPr>
        <p:spPr>
          <a:xfrm>
            <a:off x="565166" y="894375"/>
            <a:ext cx="4793434" cy="2061210"/>
          </a:xfrm>
          <a:prstGeom prst="rect">
            <a:avLst/>
          </a:prstGeom>
        </p:spPr>
        <p:txBody>
          <a:bodyPr lIns="0" tIns="0" rIns="0" bIns="0" rtlCol="0" anchor="t">
            <a:spAutoFit/>
          </a:bodyPr>
          <a:lstStyle/>
          <a:p>
            <a:pPr algn="l">
              <a:lnSpc>
                <a:spcPts val="5520"/>
              </a:lnSpc>
            </a:pPr>
            <a:r>
              <a:rPr lang="en-US" sz="6000" b="1" spc="56">
                <a:solidFill>
                  <a:srgbClr val="FFFFFF"/>
                </a:solidFill>
                <a:latin typeface="TT Rounds Condensed Bold"/>
                <a:ea typeface="TT Rounds Condensed Bold"/>
                <a:cs typeface="TT Rounds Condensed Bold"/>
                <a:sym typeface="TT Rounds Condensed Bold"/>
              </a:rPr>
              <a:t> </a:t>
            </a:r>
            <a:r>
              <a:rPr lang="en-US" sz="6000" b="1" spc="56">
                <a:solidFill>
                  <a:srgbClr val="94C7B0"/>
                </a:solidFill>
                <a:latin typeface="TT Rounds Condensed Bold"/>
                <a:ea typeface="TT Rounds Condensed Bold"/>
                <a:cs typeface="TT Rounds Condensed Bold"/>
                <a:sym typeface="TT Rounds Condensed Bold"/>
              </a:rPr>
              <a:t>Références</a:t>
            </a:r>
          </a:p>
          <a:p>
            <a:pPr algn="l">
              <a:lnSpc>
                <a:spcPts val="5520"/>
              </a:lnSpc>
            </a:pPr>
            <a:r>
              <a:rPr lang="en-US" sz="6000" b="1" spc="56">
                <a:solidFill>
                  <a:srgbClr val="94C7B0"/>
                </a:solidFill>
                <a:latin typeface="TT Rounds Condensed Bold"/>
                <a:ea typeface="TT Rounds Condensed Bold"/>
                <a:cs typeface="TT Rounds Condensed Bold"/>
                <a:sym typeface="TT Rounds Condensed Bold"/>
              </a:rPr>
              <a:t> et référents</a:t>
            </a:r>
          </a:p>
          <a:p>
            <a:pPr algn="l">
              <a:lnSpc>
                <a:spcPts val="4020"/>
              </a:lnSpc>
            </a:pPr>
            <a:endParaRPr lang="en-US" sz="6000" b="1" spc="56">
              <a:solidFill>
                <a:srgbClr val="94C7B0"/>
              </a:solidFill>
              <a:latin typeface="TT Rounds Condensed Bold"/>
              <a:ea typeface="TT Rounds Condensed Bold"/>
              <a:cs typeface="TT Rounds Condensed Bold"/>
              <a:sym typeface="TT Rounds Condensed Bold"/>
            </a:endParaRPr>
          </a:p>
        </p:txBody>
      </p:sp>
      <p:sp>
        <p:nvSpPr>
          <p:cNvPr id="19" name="TextBox 19"/>
          <p:cNvSpPr txBox="1"/>
          <p:nvPr/>
        </p:nvSpPr>
        <p:spPr>
          <a:xfrm>
            <a:off x="14680458" y="7060737"/>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20" name="TextBox 20"/>
          <p:cNvSpPr txBox="1"/>
          <p:nvPr/>
        </p:nvSpPr>
        <p:spPr>
          <a:xfrm>
            <a:off x="14678013" y="8151625"/>
            <a:ext cx="2636720" cy="2239241"/>
          </a:xfrm>
          <a:prstGeom prst="rect">
            <a:avLst/>
          </a:prstGeom>
        </p:spPr>
        <p:txBody>
          <a:bodyPr lIns="0" tIns="0" rIns="0" bIns="0" rtlCol="0" anchor="t">
            <a:spAutoFit/>
          </a:bodyPr>
          <a:lstStyle/>
          <a:p>
            <a:pPr algn="ctr">
              <a:lnSpc>
                <a:spcPts val="2978"/>
              </a:lnSpc>
            </a:pPr>
            <a:r>
              <a:rPr lang="en-US" sz="2800" b="1" spc="26">
                <a:solidFill>
                  <a:srgbClr val="FFFFFF"/>
                </a:solidFill>
                <a:latin typeface="TT Rounds Condensed Bold"/>
                <a:ea typeface="TT Rounds Condensed Bold"/>
                <a:cs typeface="TT Rounds Condensed Bold"/>
                <a:sym typeface="TT Rounds Condensed Bold"/>
              </a:rPr>
              <a:t>Références personnelles ou de moralité et personnes de référence</a:t>
            </a:r>
          </a:p>
          <a:p>
            <a:pPr algn="ctr">
              <a:lnSpc>
                <a:spcPts val="2978"/>
              </a:lnSpc>
            </a:pPr>
            <a:endParaRPr lang="en-US" sz="2800" b="1" spc="26">
              <a:solidFill>
                <a:srgbClr val="FFFFFF"/>
              </a:solidFill>
              <a:latin typeface="TT Rounds Condensed Bold"/>
              <a:ea typeface="TT Rounds Condensed Bold"/>
              <a:cs typeface="TT Rounds Condensed Bold"/>
              <a:sym typeface="TT Rounds Condensed Bold"/>
            </a:endParaRPr>
          </a:p>
        </p:txBody>
      </p:sp>
      <p:sp>
        <p:nvSpPr>
          <p:cNvPr id="21" name="TextBox 21"/>
          <p:cNvSpPr txBox="1"/>
          <p:nvPr/>
        </p:nvSpPr>
        <p:spPr>
          <a:xfrm>
            <a:off x="11455824" y="7083225"/>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22" name="TextBox 22"/>
          <p:cNvSpPr txBox="1"/>
          <p:nvPr/>
        </p:nvSpPr>
        <p:spPr>
          <a:xfrm>
            <a:off x="11453379" y="8151628"/>
            <a:ext cx="2636720" cy="1633460"/>
          </a:xfrm>
          <a:prstGeom prst="rect">
            <a:avLst/>
          </a:prstGeom>
        </p:spPr>
        <p:txBody>
          <a:bodyPr lIns="0" tIns="0" rIns="0" bIns="0" rtlCol="0" anchor="t">
            <a:spAutoFit/>
          </a:bodyPr>
          <a:lstStyle/>
          <a:p>
            <a:pPr algn="ctr">
              <a:lnSpc>
                <a:spcPts val="3564"/>
              </a:lnSpc>
            </a:pPr>
            <a:r>
              <a:rPr lang="en-US" sz="3300" b="1" spc="30">
                <a:solidFill>
                  <a:srgbClr val="FFFFFF"/>
                </a:solidFill>
                <a:latin typeface="TT Rounds Condensed Bold"/>
                <a:ea typeface="TT Rounds Condensed Bold"/>
                <a:cs typeface="TT Rounds Condensed Bold"/>
                <a:sym typeface="TT Rounds Condensed Bold"/>
              </a:rPr>
              <a:t>Références académiques et référents</a:t>
            </a:r>
          </a:p>
          <a:p>
            <a:pPr algn="ctr">
              <a:lnSpc>
                <a:spcPts val="3564"/>
              </a:lnSpc>
            </a:pPr>
            <a:endParaRPr lang="en-US" sz="3300" b="1" spc="30">
              <a:solidFill>
                <a:srgbClr val="FFFFFF"/>
              </a:solidFill>
              <a:latin typeface="TT Rounds Condensed Bold"/>
              <a:ea typeface="TT Rounds Condensed Bold"/>
              <a:cs typeface="TT Rounds Condensed Bold"/>
              <a:sym typeface="TT Rounds Condensed Bold"/>
            </a:endParaRPr>
          </a:p>
        </p:txBody>
      </p:sp>
      <p:sp>
        <p:nvSpPr>
          <p:cNvPr id="23" name="TextBox 23"/>
          <p:cNvSpPr txBox="1"/>
          <p:nvPr/>
        </p:nvSpPr>
        <p:spPr>
          <a:xfrm>
            <a:off x="8321878" y="7105708"/>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24" name="TextBox 24"/>
          <p:cNvSpPr txBox="1"/>
          <p:nvPr/>
        </p:nvSpPr>
        <p:spPr>
          <a:xfrm>
            <a:off x="8217510" y="8248570"/>
            <a:ext cx="2840566" cy="1577721"/>
          </a:xfrm>
          <a:prstGeom prst="rect">
            <a:avLst/>
          </a:prstGeom>
        </p:spPr>
        <p:txBody>
          <a:bodyPr lIns="0" tIns="0" rIns="0" bIns="0" rtlCol="0" anchor="t">
            <a:spAutoFit/>
          </a:bodyPr>
          <a:lstStyle/>
          <a:p>
            <a:pPr algn="ctr">
              <a:lnSpc>
                <a:spcPts val="3132"/>
              </a:lnSpc>
            </a:pPr>
            <a:r>
              <a:rPr lang="en-US" sz="2900" b="1" spc="27">
                <a:solidFill>
                  <a:srgbClr val="FFFFFF"/>
                </a:solidFill>
                <a:latin typeface="TT Rounds Condensed Bold"/>
                <a:ea typeface="TT Rounds Condensed Bold"/>
                <a:cs typeface="TT Rounds Condensed Bold"/>
                <a:sym typeface="TT Rounds Condensed Bold"/>
              </a:rPr>
              <a:t>Références professionnelles et référents</a:t>
            </a:r>
          </a:p>
          <a:p>
            <a:pPr algn="ctr">
              <a:lnSpc>
                <a:spcPts val="3132"/>
              </a:lnSpc>
            </a:pPr>
            <a:endParaRPr lang="en-US" sz="2900" b="1" spc="27">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4727132" y="-979956"/>
            <a:ext cx="3188820" cy="3287921"/>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E6C8C7"/>
            </a:solidFill>
          </p:spPr>
        </p:sp>
      </p:grpSp>
      <p:sp>
        <p:nvSpPr>
          <p:cNvPr id="9" name="TextBox 9"/>
          <p:cNvSpPr txBox="1"/>
          <p:nvPr/>
        </p:nvSpPr>
        <p:spPr>
          <a:xfrm>
            <a:off x="6966043" y="2816959"/>
            <a:ext cx="7459818" cy="3215106"/>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Références professionnelles et référents</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10" name="TextBox 10"/>
          <p:cNvSpPr txBox="1"/>
          <p:nvPr/>
        </p:nvSpPr>
        <p:spPr>
          <a:xfrm>
            <a:off x="5763489" y="569090"/>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11" name="TextBox 11"/>
          <p:cNvSpPr txBox="1"/>
          <p:nvPr/>
        </p:nvSpPr>
        <p:spPr>
          <a:xfrm>
            <a:off x="6966043" y="5381729"/>
            <a:ext cx="10920549"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Une référence professionnelle confirme à votre employeur potentiel ce que vous dites de vos réalisations professionnelles, de votre formation, de votre expérience, de vos habitudes, de vos compétences et de votre caractère. Elle peut avoir travaillé avec vous dans un cadre professionnel en tant que responsable, mentor, contact professionnel ou collègue. </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2677090" y="6107986"/>
            <a:ext cx="7196346" cy="0"/>
          </a:xfrm>
          <a:prstGeom prst="line">
            <a:avLst/>
          </a:prstGeom>
          <a:ln w="19050" cap="rnd">
            <a:solidFill>
              <a:srgbClr val="E6C8C7"/>
            </a:solidFill>
            <a:prstDash val="solid"/>
            <a:headEnd type="none" w="sm" len="sm"/>
            <a:tailEnd type="none" w="sm" len="sm"/>
          </a:ln>
        </p:spPr>
      </p:sp>
      <p:sp>
        <p:nvSpPr>
          <p:cNvPr id="13" name="Freeform 13"/>
          <p:cNvSpPr/>
          <p:nvPr/>
        </p:nvSpPr>
        <p:spPr>
          <a:xfrm>
            <a:off x="764498" y="5059179"/>
            <a:ext cx="4922262" cy="3592020"/>
          </a:xfrm>
          <a:custGeom>
            <a:avLst/>
            <a:gdLst/>
            <a:ahLst/>
            <a:cxnLst/>
            <a:rect l="l" t="t" r="r" b="b"/>
            <a:pathLst>
              <a:path w="4922262" h="3592020">
                <a:moveTo>
                  <a:pt x="0" y="0"/>
                </a:moveTo>
                <a:lnTo>
                  <a:pt x="4922262" y="0"/>
                </a:lnTo>
                <a:lnTo>
                  <a:pt x="4922262" y="3592020"/>
                </a:lnTo>
                <a:lnTo>
                  <a:pt x="0" y="35920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4727132" y="-979956"/>
            <a:ext cx="3188820" cy="3287921"/>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84BFA4"/>
            </a:solidFill>
          </p:spPr>
        </p:sp>
      </p:grpSp>
      <p:sp>
        <p:nvSpPr>
          <p:cNvPr id="9" name="TextBox 9"/>
          <p:cNvSpPr txBox="1"/>
          <p:nvPr/>
        </p:nvSpPr>
        <p:spPr>
          <a:xfrm>
            <a:off x="7011015" y="2720908"/>
            <a:ext cx="7459818" cy="3101340"/>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Références académiques et référents</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0" name="TextBox 10"/>
          <p:cNvSpPr txBox="1"/>
          <p:nvPr/>
        </p:nvSpPr>
        <p:spPr>
          <a:xfrm>
            <a:off x="5763489" y="569090"/>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11" name="TextBox 11"/>
          <p:cNvSpPr txBox="1"/>
          <p:nvPr/>
        </p:nvSpPr>
        <p:spPr>
          <a:xfrm>
            <a:off x="7011015" y="5269302"/>
            <a:ext cx="10920549" cy="4778180"/>
          </a:xfrm>
          <a:prstGeom prst="rect">
            <a:avLst/>
          </a:prstGeom>
        </p:spPr>
        <p:txBody>
          <a:bodyPr lIns="0" tIns="0" rIns="0" bIns="0" rtlCol="0" anchor="t">
            <a:spAutoFit/>
          </a:bodyPr>
          <a:lstStyle/>
          <a:p>
            <a:pPr algn="l">
              <a:lnSpc>
                <a:spcPts val="3821"/>
              </a:lnSpc>
            </a:pPr>
            <a:r>
              <a:rPr lang="en-US" sz="3600" spc="33">
                <a:solidFill>
                  <a:srgbClr val="382B1B"/>
                </a:solidFill>
                <a:latin typeface="TT Rounds Condensed"/>
                <a:ea typeface="TT Rounds Condensed"/>
                <a:cs typeface="TT Rounds Condensed"/>
                <a:sym typeface="TT Rounds Condensed"/>
              </a:rPr>
              <a:t>Une référence académique confirme à votre employeur potentiel ce que vous avez dit de votre formation et de votre expérience. Si vos diplômes vous permettent d'augmenter vos chances d'obtenir un emploi, il est utile de fournir des références académiques. Les enseignants du secondaire, les professeurs d'université, les conseillers du personnel et les personnes qui peuvent confirmer vos résultats scolaires sont les meilleurs référents académiques.</a:t>
            </a:r>
          </a:p>
          <a:p>
            <a:pPr algn="l">
              <a:lnSpc>
                <a:spcPts val="3821"/>
              </a:lnSpc>
            </a:pPr>
            <a:endParaRPr lang="en-US" sz="3600" spc="33">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2677090" y="6107986"/>
            <a:ext cx="7196346" cy="0"/>
          </a:xfrm>
          <a:prstGeom prst="line">
            <a:avLst/>
          </a:prstGeom>
          <a:ln w="19050" cap="rnd">
            <a:solidFill>
              <a:srgbClr val="94C7B0"/>
            </a:solidFill>
            <a:prstDash val="solid"/>
            <a:headEnd type="none" w="sm" len="sm"/>
            <a:tailEnd type="none" w="sm" len="sm"/>
          </a:ln>
        </p:spPr>
      </p:sp>
      <p:sp>
        <p:nvSpPr>
          <p:cNvPr id="13" name="Freeform 13"/>
          <p:cNvSpPr/>
          <p:nvPr/>
        </p:nvSpPr>
        <p:spPr>
          <a:xfrm>
            <a:off x="809470" y="4355524"/>
            <a:ext cx="4789356" cy="3415419"/>
          </a:xfrm>
          <a:custGeom>
            <a:avLst/>
            <a:gdLst/>
            <a:ahLst/>
            <a:cxnLst/>
            <a:rect l="l" t="t" r="r" b="b"/>
            <a:pathLst>
              <a:path w="4789356" h="3415419">
                <a:moveTo>
                  <a:pt x="0" y="0"/>
                </a:moveTo>
                <a:lnTo>
                  <a:pt x="4789356" y="0"/>
                </a:lnTo>
                <a:lnTo>
                  <a:pt x="4789356" y="3415420"/>
                </a:lnTo>
                <a:lnTo>
                  <a:pt x="0" y="3415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4727132" y="-979956"/>
            <a:ext cx="3188820" cy="3287921"/>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B6D1E1"/>
            </a:solidFill>
          </p:spPr>
        </p:sp>
      </p:grpSp>
      <p:sp>
        <p:nvSpPr>
          <p:cNvPr id="9" name="TextBox 9"/>
          <p:cNvSpPr txBox="1"/>
          <p:nvPr/>
        </p:nvSpPr>
        <p:spPr>
          <a:xfrm>
            <a:off x="7064152" y="2906655"/>
            <a:ext cx="10867412" cy="2186559"/>
          </a:xfrm>
          <a:prstGeom prst="rect">
            <a:avLst/>
          </a:prstGeom>
        </p:spPr>
        <p:txBody>
          <a:bodyPr lIns="0" tIns="0" rIns="0" bIns="0" rtlCol="0" anchor="t">
            <a:spAutoFit/>
          </a:bodyPr>
          <a:lstStyle/>
          <a:p>
            <a:pPr algn="l">
              <a:lnSpc>
                <a:spcPts val="5628"/>
              </a:lnSpc>
            </a:pPr>
            <a:r>
              <a:rPr lang="en-US" sz="5600" b="1" spc="52">
                <a:solidFill>
                  <a:srgbClr val="B6D1E1"/>
                </a:solidFill>
                <a:latin typeface="TT Rounds Condensed Bold"/>
                <a:ea typeface="TT Rounds Condensed Bold"/>
                <a:cs typeface="TT Rounds Condensed Bold"/>
                <a:sym typeface="TT Rounds Condensed Bold"/>
              </a:rPr>
              <a:t>Références personnelles ou de moralité et personnes de référence</a:t>
            </a:r>
          </a:p>
          <a:p>
            <a:pPr algn="l">
              <a:lnSpc>
                <a:spcPts val="5628"/>
              </a:lnSpc>
            </a:pPr>
            <a:endParaRPr lang="en-US" sz="5600" b="1" spc="52">
              <a:solidFill>
                <a:srgbClr val="B6D1E1"/>
              </a:solidFill>
              <a:latin typeface="TT Rounds Condensed Bold"/>
              <a:ea typeface="TT Rounds Condensed Bold"/>
              <a:cs typeface="TT Rounds Condensed Bold"/>
              <a:sym typeface="TT Rounds Condensed Bold"/>
            </a:endParaRPr>
          </a:p>
        </p:txBody>
      </p:sp>
      <p:sp>
        <p:nvSpPr>
          <p:cNvPr id="10" name="TextBox 10"/>
          <p:cNvSpPr txBox="1"/>
          <p:nvPr/>
        </p:nvSpPr>
        <p:spPr>
          <a:xfrm>
            <a:off x="5763489" y="569090"/>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11" name="TextBox 11"/>
          <p:cNvSpPr txBox="1"/>
          <p:nvPr/>
        </p:nvSpPr>
        <p:spPr>
          <a:xfrm>
            <a:off x="7011015" y="4887052"/>
            <a:ext cx="10920549" cy="5254430"/>
          </a:xfrm>
          <a:prstGeom prst="rect">
            <a:avLst/>
          </a:prstGeom>
        </p:spPr>
        <p:txBody>
          <a:bodyPr lIns="0" tIns="0" rIns="0" bIns="0" rtlCol="0" anchor="t">
            <a:spAutoFit/>
          </a:bodyPr>
          <a:lstStyle/>
          <a:p>
            <a:pPr algn="l">
              <a:lnSpc>
                <a:spcPts val="3821"/>
              </a:lnSpc>
            </a:pPr>
            <a:r>
              <a:rPr lang="en-US" sz="3600" spc="33">
                <a:solidFill>
                  <a:srgbClr val="382B1B"/>
                </a:solidFill>
                <a:latin typeface="TT Rounds Condensed"/>
                <a:ea typeface="TT Rounds Condensed"/>
                <a:cs typeface="TT Rounds Condensed"/>
                <a:sym typeface="TT Rounds Condensed"/>
              </a:rPr>
              <a:t>Les références personnelles sont utilisées lorsque vous n'avez pas d'expérience professionnelle ou que votre dernier emploi remonte à un certain temps. Un ami, un dirigeant de la communauté, un voisin ou un dirigeant de la communauté ou de la religion peuvent servir de références personnelles. Choisissez des personnes qui vous connaissent bien pour parler de vos qualités. Il est utile que votre référent de moralité soit un membre respectable de la société, car sa réputation peut donner un coup de pouce à votre CV.</a:t>
            </a:r>
          </a:p>
          <a:p>
            <a:pPr algn="l">
              <a:lnSpc>
                <a:spcPts val="3821"/>
              </a:lnSpc>
            </a:pPr>
            <a:endParaRPr lang="en-US" sz="3600" spc="33">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2677090" y="6107986"/>
            <a:ext cx="7196346" cy="0"/>
          </a:xfrm>
          <a:prstGeom prst="line">
            <a:avLst/>
          </a:prstGeom>
          <a:ln w="19050" cap="rnd">
            <a:solidFill>
              <a:srgbClr val="B6D1E1"/>
            </a:solidFill>
            <a:prstDash val="solid"/>
            <a:headEnd type="none" w="sm" len="sm"/>
            <a:tailEnd type="none" w="sm" len="sm"/>
          </a:ln>
        </p:spPr>
      </p:sp>
      <p:sp>
        <p:nvSpPr>
          <p:cNvPr id="13" name="Freeform 13"/>
          <p:cNvSpPr/>
          <p:nvPr/>
        </p:nvSpPr>
        <p:spPr>
          <a:xfrm>
            <a:off x="1257066" y="5096518"/>
            <a:ext cx="2857734" cy="3852608"/>
          </a:xfrm>
          <a:custGeom>
            <a:avLst/>
            <a:gdLst/>
            <a:ahLst/>
            <a:cxnLst/>
            <a:rect l="l" t="t" r="r" b="b"/>
            <a:pathLst>
              <a:path w="2857734" h="3852608">
                <a:moveTo>
                  <a:pt x="0" y="0"/>
                </a:moveTo>
                <a:lnTo>
                  <a:pt x="2857734" y="0"/>
                </a:lnTo>
                <a:lnTo>
                  <a:pt x="2857734" y="3852608"/>
                </a:lnTo>
                <a:lnTo>
                  <a:pt x="0" y="38526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724811" y="4962160"/>
            <a:ext cx="2638824" cy="5902150"/>
            <a:chOff x="0" y="0"/>
            <a:chExt cx="3518432" cy="7869534"/>
          </a:xfrm>
        </p:grpSpPr>
        <p:sp>
          <p:nvSpPr>
            <p:cNvPr id="8" name="Freeform 8"/>
            <p:cNvSpPr/>
            <p:nvPr/>
          </p:nvSpPr>
          <p:spPr>
            <a:xfrm>
              <a:off x="0" y="0"/>
              <a:ext cx="3518408" cy="7869555"/>
            </a:xfrm>
            <a:custGeom>
              <a:avLst/>
              <a:gdLst/>
              <a:ahLst/>
              <a:cxnLst/>
              <a:rect l="l" t="t" r="r" b="b"/>
              <a:pathLst>
                <a:path w="3518408" h="7869555">
                  <a:moveTo>
                    <a:pt x="3515741" y="1640840"/>
                  </a:moveTo>
                  <a:cubicBezTo>
                    <a:pt x="3455797" y="723773"/>
                    <a:pt x="2693924" y="0"/>
                    <a:pt x="1760601" y="0"/>
                  </a:cubicBezTo>
                  <a:cubicBezTo>
                    <a:pt x="827278" y="0"/>
                    <a:pt x="65278" y="723773"/>
                    <a:pt x="5461" y="1640840"/>
                  </a:cubicBezTo>
                  <a:lnTo>
                    <a:pt x="0" y="1640840"/>
                  </a:lnTo>
                  <a:lnTo>
                    <a:pt x="0" y="7869555"/>
                  </a:lnTo>
                  <a:lnTo>
                    <a:pt x="3518408" y="7869555"/>
                  </a:lnTo>
                  <a:lnTo>
                    <a:pt x="3518408" y="1640840"/>
                  </a:lnTo>
                  <a:lnTo>
                    <a:pt x="3512947" y="1640840"/>
                  </a:lnTo>
                  <a:close/>
                </a:path>
              </a:pathLst>
            </a:custGeom>
            <a:solidFill>
              <a:srgbClr val="E6C8C7"/>
            </a:solidFill>
          </p:spPr>
        </p:sp>
      </p:grpSp>
      <p:grpSp>
        <p:nvGrpSpPr>
          <p:cNvPr id="9" name="Group 9"/>
          <p:cNvGrpSpPr/>
          <p:nvPr/>
        </p:nvGrpSpPr>
        <p:grpSpPr>
          <a:xfrm>
            <a:off x="3836096" y="4962160"/>
            <a:ext cx="2638824" cy="5902150"/>
            <a:chOff x="0" y="0"/>
            <a:chExt cx="3518432" cy="7869534"/>
          </a:xfrm>
        </p:grpSpPr>
        <p:sp>
          <p:nvSpPr>
            <p:cNvPr id="10" name="Freeform 10"/>
            <p:cNvSpPr/>
            <p:nvPr/>
          </p:nvSpPr>
          <p:spPr>
            <a:xfrm>
              <a:off x="0" y="0"/>
              <a:ext cx="3518408" cy="7869555"/>
            </a:xfrm>
            <a:custGeom>
              <a:avLst/>
              <a:gdLst/>
              <a:ahLst/>
              <a:cxnLst/>
              <a:rect l="l" t="t" r="r" b="b"/>
              <a:pathLst>
                <a:path w="3518408" h="7869555">
                  <a:moveTo>
                    <a:pt x="3515741" y="1640840"/>
                  </a:moveTo>
                  <a:cubicBezTo>
                    <a:pt x="3455797" y="723773"/>
                    <a:pt x="2693924" y="0"/>
                    <a:pt x="1760601" y="0"/>
                  </a:cubicBezTo>
                  <a:cubicBezTo>
                    <a:pt x="827278" y="0"/>
                    <a:pt x="65278" y="723773"/>
                    <a:pt x="5461" y="1640840"/>
                  </a:cubicBezTo>
                  <a:lnTo>
                    <a:pt x="0" y="1640840"/>
                  </a:lnTo>
                  <a:lnTo>
                    <a:pt x="0" y="7869555"/>
                  </a:lnTo>
                  <a:lnTo>
                    <a:pt x="3518408" y="7869555"/>
                  </a:lnTo>
                  <a:lnTo>
                    <a:pt x="3518408" y="1640840"/>
                  </a:lnTo>
                  <a:lnTo>
                    <a:pt x="3512947" y="1640840"/>
                  </a:lnTo>
                  <a:close/>
                </a:path>
              </a:pathLst>
            </a:custGeom>
            <a:solidFill>
              <a:srgbClr val="84BFA4"/>
            </a:solidFill>
          </p:spPr>
        </p:sp>
      </p:grpSp>
      <p:grpSp>
        <p:nvGrpSpPr>
          <p:cNvPr id="11" name="Group 11"/>
          <p:cNvGrpSpPr/>
          <p:nvPr/>
        </p:nvGrpSpPr>
        <p:grpSpPr>
          <a:xfrm>
            <a:off x="7063617" y="4962160"/>
            <a:ext cx="2638824" cy="5902150"/>
            <a:chOff x="0" y="0"/>
            <a:chExt cx="3518432" cy="7869534"/>
          </a:xfrm>
        </p:grpSpPr>
        <p:sp>
          <p:nvSpPr>
            <p:cNvPr id="12" name="Freeform 12"/>
            <p:cNvSpPr/>
            <p:nvPr/>
          </p:nvSpPr>
          <p:spPr>
            <a:xfrm>
              <a:off x="0" y="0"/>
              <a:ext cx="3518408" cy="7869555"/>
            </a:xfrm>
            <a:custGeom>
              <a:avLst/>
              <a:gdLst/>
              <a:ahLst/>
              <a:cxnLst/>
              <a:rect l="l" t="t" r="r" b="b"/>
              <a:pathLst>
                <a:path w="3518408" h="7869555">
                  <a:moveTo>
                    <a:pt x="3515741" y="1640840"/>
                  </a:moveTo>
                  <a:cubicBezTo>
                    <a:pt x="3455797" y="723773"/>
                    <a:pt x="2693924" y="0"/>
                    <a:pt x="1760601" y="0"/>
                  </a:cubicBezTo>
                  <a:cubicBezTo>
                    <a:pt x="827278" y="0"/>
                    <a:pt x="65278" y="723773"/>
                    <a:pt x="5461" y="1640840"/>
                  </a:cubicBezTo>
                  <a:lnTo>
                    <a:pt x="0" y="1640840"/>
                  </a:lnTo>
                  <a:lnTo>
                    <a:pt x="0" y="7869555"/>
                  </a:lnTo>
                  <a:lnTo>
                    <a:pt x="3518408" y="7869555"/>
                  </a:lnTo>
                  <a:lnTo>
                    <a:pt x="3518408" y="1640840"/>
                  </a:lnTo>
                  <a:lnTo>
                    <a:pt x="3512947" y="1640840"/>
                  </a:lnTo>
                  <a:close/>
                </a:path>
              </a:pathLst>
            </a:custGeom>
            <a:solidFill>
              <a:srgbClr val="B6D1E1"/>
            </a:solidFill>
          </p:spPr>
        </p:sp>
      </p:grpSp>
      <p:grpSp>
        <p:nvGrpSpPr>
          <p:cNvPr id="13" name="Group 13"/>
          <p:cNvGrpSpPr/>
          <p:nvPr/>
        </p:nvGrpSpPr>
        <p:grpSpPr>
          <a:xfrm>
            <a:off x="10143903" y="4962160"/>
            <a:ext cx="2638824" cy="5902150"/>
            <a:chOff x="0" y="0"/>
            <a:chExt cx="3518432" cy="7869534"/>
          </a:xfrm>
        </p:grpSpPr>
        <p:sp>
          <p:nvSpPr>
            <p:cNvPr id="14" name="Freeform 14"/>
            <p:cNvSpPr/>
            <p:nvPr/>
          </p:nvSpPr>
          <p:spPr>
            <a:xfrm>
              <a:off x="0" y="0"/>
              <a:ext cx="3518408" cy="7869555"/>
            </a:xfrm>
            <a:custGeom>
              <a:avLst/>
              <a:gdLst/>
              <a:ahLst/>
              <a:cxnLst/>
              <a:rect l="l" t="t" r="r" b="b"/>
              <a:pathLst>
                <a:path w="3518408" h="7869555">
                  <a:moveTo>
                    <a:pt x="3515741" y="1640840"/>
                  </a:moveTo>
                  <a:cubicBezTo>
                    <a:pt x="3455797" y="723773"/>
                    <a:pt x="2693924" y="0"/>
                    <a:pt x="1760601" y="0"/>
                  </a:cubicBezTo>
                  <a:cubicBezTo>
                    <a:pt x="827278" y="0"/>
                    <a:pt x="65278" y="723773"/>
                    <a:pt x="5461" y="1640840"/>
                  </a:cubicBezTo>
                  <a:lnTo>
                    <a:pt x="0" y="1640840"/>
                  </a:lnTo>
                  <a:lnTo>
                    <a:pt x="0" y="7869555"/>
                  </a:lnTo>
                  <a:lnTo>
                    <a:pt x="3518408" y="7869555"/>
                  </a:lnTo>
                  <a:lnTo>
                    <a:pt x="3518408" y="1640840"/>
                  </a:lnTo>
                  <a:lnTo>
                    <a:pt x="3512947" y="1640840"/>
                  </a:lnTo>
                  <a:close/>
                </a:path>
              </a:pathLst>
            </a:custGeom>
            <a:solidFill>
              <a:srgbClr val="E6C8C7"/>
            </a:solidFill>
          </p:spPr>
        </p:sp>
      </p:grpSp>
      <p:sp>
        <p:nvSpPr>
          <p:cNvPr id="15" name="Freeform 15"/>
          <p:cNvSpPr/>
          <p:nvPr/>
        </p:nvSpPr>
        <p:spPr>
          <a:xfrm>
            <a:off x="11008878" y="5439904"/>
            <a:ext cx="7269295" cy="3452247"/>
          </a:xfrm>
          <a:custGeom>
            <a:avLst/>
            <a:gdLst/>
            <a:ahLst/>
            <a:cxnLst/>
            <a:rect l="l" t="t" r="r" b="b"/>
            <a:pathLst>
              <a:path w="7269295" h="3452247">
                <a:moveTo>
                  <a:pt x="0" y="0"/>
                </a:moveTo>
                <a:lnTo>
                  <a:pt x="7269296" y="0"/>
                </a:lnTo>
                <a:lnTo>
                  <a:pt x="7269296" y="3452248"/>
                </a:lnTo>
                <a:lnTo>
                  <a:pt x="0" y="3452248"/>
                </a:lnTo>
                <a:lnTo>
                  <a:pt x="0" y="0"/>
                </a:lnTo>
                <a:close/>
              </a:path>
            </a:pathLst>
          </a:custGeom>
          <a:blipFill>
            <a:blip r:embed="rId3"/>
            <a:stretch>
              <a:fillRect l="27502" t="-71379" r="-52181" b="-3164"/>
            </a:stretch>
          </a:blipFill>
        </p:spPr>
      </p:sp>
      <p:grpSp>
        <p:nvGrpSpPr>
          <p:cNvPr id="16" name="Group 16"/>
          <p:cNvGrpSpPr/>
          <p:nvPr/>
        </p:nvGrpSpPr>
        <p:grpSpPr>
          <a:xfrm rot="-5400000">
            <a:off x="7400444" y="-1983783"/>
            <a:ext cx="3487119" cy="18288002"/>
            <a:chOff x="0" y="0"/>
            <a:chExt cx="4649492" cy="24384002"/>
          </a:xfrm>
        </p:grpSpPr>
        <p:sp>
          <p:nvSpPr>
            <p:cNvPr id="17" name="Freeform 17"/>
            <p:cNvSpPr/>
            <p:nvPr/>
          </p:nvSpPr>
          <p:spPr>
            <a:xfrm>
              <a:off x="0" y="0"/>
              <a:ext cx="4649470" cy="24384000"/>
            </a:xfrm>
            <a:custGeom>
              <a:avLst/>
              <a:gdLst/>
              <a:ahLst/>
              <a:cxnLst/>
              <a:rect l="l" t="t" r="r" b="b"/>
              <a:pathLst>
                <a:path w="4649470" h="24384000">
                  <a:moveTo>
                    <a:pt x="0" y="0"/>
                  </a:moveTo>
                  <a:lnTo>
                    <a:pt x="4649470" y="0"/>
                  </a:lnTo>
                  <a:lnTo>
                    <a:pt x="4649470" y="24384000"/>
                  </a:lnTo>
                  <a:lnTo>
                    <a:pt x="0" y="24384000"/>
                  </a:lnTo>
                  <a:close/>
                </a:path>
              </a:pathLst>
            </a:custGeom>
            <a:gradFill rotWithShape="1">
              <a:gsLst>
                <a:gs pos="35000">
                  <a:srgbClr val="B6D1E1">
                    <a:alpha val="100000"/>
                  </a:srgbClr>
                </a:gs>
                <a:gs pos="69000">
                  <a:srgbClr val="B6D1E1">
                    <a:alpha val="60000"/>
                  </a:srgbClr>
                </a:gs>
              </a:gsLst>
              <a:lin ang="10800000"/>
            </a:gradFill>
          </p:spPr>
        </p:sp>
      </p:grpSp>
      <p:sp>
        <p:nvSpPr>
          <p:cNvPr id="18" name="TextBox 18"/>
          <p:cNvSpPr txBox="1"/>
          <p:nvPr/>
        </p:nvSpPr>
        <p:spPr>
          <a:xfrm>
            <a:off x="966753" y="1959436"/>
            <a:ext cx="16400648" cy="2605653"/>
          </a:xfrm>
          <a:prstGeom prst="rect">
            <a:avLst/>
          </a:prstGeom>
        </p:spPr>
        <p:txBody>
          <a:bodyPr lIns="0" tIns="0" rIns="0" bIns="0" rtlCol="0" anchor="t">
            <a:spAutoFit/>
          </a:bodyPr>
          <a:lstStyle/>
          <a:p>
            <a:pPr algn="l">
              <a:lnSpc>
                <a:spcPts val="3719"/>
              </a:lnSpc>
            </a:pPr>
            <a:r>
              <a:rPr lang="en-US" sz="3300" spc="30">
                <a:solidFill>
                  <a:srgbClr val="382B1B"/>
                </a:solidFill>
                <a:latin typeface="TT Rounds Condensed"/>
                <a:ea typeface="TT Rounds Condensed"/>
                <a:cs typeface="TT Rounds Condensed"/>
                <a:sym typeface="TT Rounds Condensed"/>
              </a:rPr>
              <a:t>Obtenir des recommandations de personnes qui correspondent à votre poste vous donne un avantage sur les autres candidats. Nous verrons ici comment identifier les bonnes références à inclure dans votre CV.</a:t>
            </a:r>
          </a:p>
          <a:p>
            <a:pPr algn="ctr">
              <a:lnSpc>
                <a:spcPts val="3719"/>
              </a:lnSpc>
            </a:pPr>
            <a:endParaRPr lang="en-US" sz="3300" spc="30">
              <a:solidFill>
                <a:srgbClr val="382B1B"/>
              </a:solidFill>
              <a:latin typeface="TT Rounds Condensed"/>
              <a:ea typeface="TT Rounds Condensed"/>
              <a:cs typeface="TT Rounds Condensed"/>
              <a:sym typeface="TT Rounds Condensed"/>
            </a:endParaRPr>
          </a:p>
        </p:txBody>
      </p:sp>
      <p:sp>
        <p:nvSpPr>
          <p:cNvPr id="19" name="TextBox 19"/>
          <p:cNvSpPr txBox="1"/>
          <p:nvPr/>
        </p:nvSpPr>
        <p:spPr>
          <a:xfrm>
            <a:off x="877458" y="1045506"/>
            <a:ext cx="11885679" cy="563880"/>
          </a:xfrm>
          <a:prstGeom prst="rect">
            <a:avLst/>
          </a:prstGeom>
        </p:spPr>
        <p:txBody>
          <a:bodyPr lIns="0" tIns="0" rIns="0" bIns="0" rtlCol="0" anchor="t">
            <a:spAutoFit/>
          </a:bodyPr>
          <a:lstStyle/>
          <a:p>
            <a:pPr algn="l">
              <a:lnSpc>
                <a:spcPts val="4020"/>
              </a:lnSpc>
            </a:pPr>
            <a:r>
              <a:rPr lang="en-US" sz="4800" b="1" spc="44">
                <a:solidFill>
                  <a:srgbClr val="84BFA4"/>
                </a:solidFill>
                <a:latin typeface="TT Rounds Condensed Bold"/>
                <a:ea typeface="TT Rounds Condensed Bold"/>
                <a:cs typeface="TT Rounds Condensed Bold"/>
                <a:sym typeface="TT Rounds Condensed Bold"/>
              </a:rPr>
              <a:t>Comment identifier le bon type de référents ?</a:t>
            </a:r>
          </a:p>
        </p:txBody>
      </p:sp>
      <p:sp>
        <p:nvSpPr>
          <p:cNvPr id="20" name="AutoShape 20"/>
          <p:cNvSpPr/>
          <p:nvPr/>
        </p:nvSpPr>
        <p:spPr>
          <a:xfrm rot="10788280">
            <a:off x="350309" y="1637043"/>
            <a:ext cx="12573498" cy="0"/>
          </a:xfrm>
          <a:prstGeom prst="line">
            <a:avLst/>
          </a:prstGeom>
          <a:ln w="19050" cap="rnd">
            <a:solidFill>
              <a:srgbClr val="E6C8C7"/>
            </a:solidFill>
            <a:prstDash val="solid"/>
            <a:headEnd type="none" w="sm" len="sm"/>
            <a:tailEnd type="none" w="sm" len="sm"/>
          </a:ln>
        </p:spPr>
      </p:sp>
      <p:sp>
        <p:nvSpPr>
          <p:cNvPr id="21" name="Freeform 21"/>
          <p:cNvSpPr/>
          <p:nvPr/>
        </p:nvSpPr>
        <p:spPr>
          <a:xfrm>
            <a:off x="713184" y="3524694"/>
            <a:ext cx="2638824" cy="5902150"/>
          </a:xfrm>
          <a:custGeom>
            <a:avLst/>
            <a:gdLst/>
            <a:ahLst/>
            <a:cxnLst/>
            <a:rect l="l" t="t" r="r" b="b"/>
            <a:pathLst>
              <a:path w="2638824" h="5902150">
                <a:moveTo>
                  <a:pt x="0" y="0"/>
                </a:moveTo>
                <a:lnTo>
                  <a:pt x="2638824" y="0"/>
                </a:lnTo>
                <a:lnTo>
                  <a:pt x="2638824" y="5902150"/>
                </a:lnTo>
                <a:lnTo>
                  <a:pt x="0" y="5902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a:off x="3847266" y="3524694"/>
            <a:ext cx="2638824" cy="5902150"/>
          </a:xfrm>
          <a:custGeom>
            <a:avLst/>
            <a:gdLst/>
            <a:ahLst/>
            <a:cxnLst/>
            <a:rect l="l" t="t" r="r" b="b"/>
            <a:pathLst>
              <a:path w="2638824" h="5902150">
                <a:moveTo>
                  <a:pt x="0" y="0"/>
                </a:moveTo>
                <a:lnTo>
                  <a:pt x="2638824" y="0"/>
                </a:lnTo>
                <a:lnTo>
                  <a:pt x="2638824" y="5902150"/>
                </a:lnTo>
                <a:lnTo>
                  <a:pt x="0" y="59021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7050411" y="3524694"/>
            <a:ext cx="2638824" cy="5902150"/>
          </a:xfrm>
          <a:custGeom>
            <a:avLst/>
            <a:gdLst/>
            <a:ahLst/>
            <a:cxnLst/>
            <a:rect l="l" t="t" r="r" b="b"/>
            <a:pathLst>
              <a:path w="2638824" h="5902150">
                <a:moveTo>
                  <a:pt x="0" y="0"/>
                </a:moveTo>
                <a:lnTo>
                  <a:pt x="2638824" y="0"/>
                </a:lnTo>
                <a:lnTo>
                  <a:pt x="2638824" y="5902150"/>
                </a:lnTo>
                <a:lnTo>
                  <a:pt x="0" y="5902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TextBox 24"/>
          <p:cNvSpPr txBox="1"/>
          <p:nvPr/>
        </p:nvSpPr>
        <p:spPr>
          <a:xfrm>
            <a:off x="7078540" y="6200583"/>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25" name="TextBox 25"/>
          <p:cNvSpPr txBox="1"/>
          <p:nvPr/>
        </p:nvSpPr>
        <p:spPr>
          <a:xfrm>
            <a:off x="7076095" y="7291472"/>
            <a:ext cx="2636720" cy="3031177"/>
          </a:xfrm>
          <a:prstGeom prst="rect">
            <a:avLst/>
          </a:prstGeom>
        </p:spPr>
        <p:txBody>
          <a:bodyPr lIns="0" tIns="0" rIns="0" bIns="0" rtlCol="0" anchor="t">
            <a:spAutoFit/>
          </a:bodyPr>
          <a:lstStyle/>
          <a:p>
            <a:pPr algn="ctr">
              <a:lnSpc>
                <a:spcPts val="3510"/>
              </a:lnSpc>
            </a:pPr>
            <a:r>
              <a:rPr lang="en-US" sz="3300" b="1" spc="30">
                <a:solidFill>
                  <a:srgbClr val="FFFFFF"/>
                </a:solidFill>
                <a:latin typeface="TT Rounds Condensed Bold"/>
                <a:ea typeface="TT Rounds Condensed Bold"/>
                <a:cs typeface="TT Rounds Condensed Bold"/>
                <a:sym typeface="TT Rounds Condensed Bold"/>
              </a:rPr>
              <a:t>Réfléchissez à qui peut donner les meilleures réponses</a:t>
            </a:r>
          </a:p>
          <a:p>
            <a:pPr algn="ctr">
              <a:lnSpc>
                <a:spcPts val="3510"/>
              </a:lnSpc>
            </a:pPr>
            <a:endParaRPr lang="en-US" sz="3300" b="1" spc="30">
              <a:solidFill>
                <a:srgbClr val="FFFFFF"/>
              </a:solidFill>
              <a:latin typeface="TT Rounds Condensed Bold"/>
              <a:ea typeface="TT Rounds Condensed Bold"/>
              <a:cs typeface="TT Rounds Condensed Bold"/>
              <a:sym typeface="TT Rounds Condensed Bold"/>
            </a:endParaRPr>
          </a:p>
        </p:txBody>
      </p:sp>
      <p:sp>
        <p:nvSpPr>
          <p:cNvPr id="26" name="TextBox 26"/>
          <p:cNvSpPr txBox="1"/>
          <p:nvPr/>
        </p:nvSpPr>
        <p:spPr>
          <a:xfrm>
            <a:off x="3853906" y="6223070"/>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27" name="TextBox 27"/>
          <p:cNvSpPr txBox="1"/>
          <p:nvPr/>
        </p:nvSpPr>
        <p:spPr>
          <a:xfrm>
            <a:off x="3851462" y="7291472"/>
            <a:ext cx="2636720" cy="2426740"/>
          </a:xfrm>
          <a:prstGeom prst="rect">
            <a:avLst/>
          </a:prstGeom>
        </p:spPr>
        <p:txBody>
          <a:bodyPr lIns="0" tIns="0" rIns="0" bIns="0" rtlCol="0" anchor="t">
            <a:spAutoFit/>
          </a:bodyPr>
          <a:lstStyle/>
          <a:p>
            <a:pPr algn="ctr">
              <a:lnSpc>
                <a:spcPts val="3564"/>
              </a:lnSpc>
            </a:pPr>
            <a:r>
              <a:rPr lang="en-US" sz="3300" b="1" spc="30">
                <a:solidFill>
                  <a:srgbClr val="FFFFFF"/>
                </a:solidFill>
                <a:latin typeface="TT Rounds Condensed Bold"/>
                <a:ea typeface="TT Rounds Condensed Bold"/>
                <a:cs typeface="TT Rounds Condensed Bold"/>
                <a:sym typeface="TT Rounds Condensed Bold"/>
              </a:rPr>
              <a:t>Déterminer quelles sont les références les plus pertinentes</a:t>
            </a:r>
          </a:p>
          <a:p>
            <a:pPr algn="ctr">
              <a:lnSpc>
                <a:spcPts val="3564"/>
              </a:lnSpc>
            </a:pPr>
            <a:endParaRPr lang="en-US" sz="3300" b="1" spc="30">
              <a:solidFill>
                <a:srgbClr val="FFFFFF"/>
              </a:solidFill>
              <a:latin typeface="TT Rounds Condensed Bold"/>
              <a:ea typeface="TT Rounds Condensed Bold"/>
              <a:cs typeface="TT Rounds Condensed Bold"/>
              <a:sym typeface="TT Rounds Condensed Bold"/>
            </a:endParaRPr>
          </a:p>
        </p:txBody>
      </p:sp>
      <p:sp>
        <p:nvSpPr>
          <p:cNvPr id="28" name="TextBox 28"/>
          <p:cNvSpPr txBox="1"/>
          <p:nvPr/>
        </p:nvSpPr>
        <p:spPr>
          <a:xfrm>
            <a:off x="719961" y="6245553"/>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29" name="TextBox 29"/>
          <p:cNvSpPr txBox="1"/>
          <p:nvPr/>
        </p:nvSpPr>
        <p:spPr>
          <a:xfrm>
            <a:off x="740000" y="7291470"/>
            <a:ext cx="2636719" cy="1633459"/>
          </a:xfrm>
          <a:prstGeom prst="rect">
            <a:avLst/>
          </a:prstGeom>
        </p:spPr>
        <p:txBody>
          <a:bodyPr lIns="0" tIns="0" rIns="0" bIns="0" rtlCol="0" anchor="t">
            <a:spAutoFit/>
          </a:bodyPr>
          <a:lstStyle/>
          <a:p>
            <a:pPr algn="ctr">
              <a:lnSpc>
                <a:spcPts val="3564"/>
              </a:lnSpc>
            </a:pPr>
            <a:r>
              <a:rPr lang="en-US" sz="3300" b="1" spc="30">
                <a:solidFill>
                  <a:srgbClr val="FFFFFF"/>
                </a:solidFill>
                <a:latin typeface="TT Rounds Condensed Bold"/>
                <a:ea typeface="TT Rounds Condensed Bold"/>
                <a:cs typeface="TT Rounds Condensed Bold"/>
                <a:sym typeface="TT Rounds Condensed Bold"/>
              </a:rPr>
              <a:t>Dresser une liste de références possibles</a:t>
            </a:r>
          </a:p>
          <a:p>
            <a:pPr algn="ctr">
              <a:lnSpc>
                <a:spcPts val="3564"/>
              </a:lnSpc>
            </a:pPr>
            <a:endParaRPr lang="en-US" sz="3300" b="1" spc="30">
              <a:solidFill>
                <a:srgbClr val="FFFFFF"/>
              </a:solidFill>
              <a:latin typeface="TT Rounds Condensed Bold"/>
              <a:ea typeface="TT Rounds Condensed Bold"/>
              <a:cs typeface="TT Rounds Condensed Bold"/>
              <a:sym typeface="TT Rounds Condensed Bold"/>
            </a:endParaRPr>
          </a:p>
        </p:txBody>
      </p:sp>
      <p:sp>
        <p:nvSpPr>
          <p:cNvPr id="30" name="Freeform 30"/>
          <p:cNvSpPr/>
          <p:nvPr/>
        </p:nvSpPr>
        <p:spPr>
          <a:xfrm>
            <a:off x="10124530" y="3524694"/>
            <a:ext cx="2638824" cy="5902150"/>
          </a:xfrm>
          <a:custGeom>
            <a:avLst/>
            <a:gdLst/>
            <a:ahLst/>
            <a:cxnLst/>
            <a:rect l="l" t="t" r="r" b="b"/>
            <a:pathLst>
              <a:path w="2638824" h="5902150">
                <a:moveTo>
                  <a:pt x="0" y="0"/>
                </a:moveTo>
                <a:lnTo>
                  <a:pt x="2638825" y="0"/>
                </a:lnTo>
                <a:lnTo>
                  <a:pt x="2638825" y="5902150"/>
                </a:lnTo>
                <a:lnTo>
                  <a:pt x="0" y="5902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TextBox 31"/>
          <p:cNvSpPr txBox="1"/>
          <p:nvPr/>
        </p:nvSpPr>
        <p:spPr>
          <a:xfrm>
            <a:off x="10131307" y="6245552"/>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32" name="TextBox 32"/>
          <p:cNvSpPr txBox="1"/>
          <p:nvPr/>
        </p:nvSpPr>
        <p:spPr>
          <a:xfrm>
            <a:off x="10151347" y="7291468"/>
            <a:ext cx="2636719" cy="2310504"/>
          </a:xfrm>
          <a:prstGeom prst="rect">
            <a:avLst/>
          </a:prstGeom>
        </p:spPr>
        <p:txBody>
          <a:bodyPr lIns="0" tIns="0" rIns="0" bIns="0" rtlCol="0" anchor="t">
            <a:spAutoFit/>
          </a:bodyPr>
          <a:lstStyle/>
          <a:p>
            <a:pPr algn="ctr">
              <a:lnSpc>
                <a:spcPts val="3564"/>
              </a:lnSpc>
            </a:pPr>
            <a:r>
              <a:rPr lang="en-US" sz="3300" b="1" spc="30">
                <a:solidFill>
                  <a:srgbClr val="FFFFFF"/>
                </a:solidFill>
                <a:latin typeface="TT Rounds Condensed Bold"/>
                <a:ea typeface="TT Rounds Condensed Bold"/>
                <a:cs typeface="TT Rounds Condensed Bold"/>
                <a:sym typeface="TT Rounds Condensed Bold"/>
              </a:rPr>
              <a:t>Pensez à votre relation avec un référent potentiel</a:t>
            </a:r>
          </a:p>
          <a:p>
            <a:pPr algn="ctr">
              <a:lnSpc>
                <a:spcPts val="3564"/>
              </a:lnSpc>
            </a:pPr>
            <a:endParaRPr lang="en-US" sz="3300" b="1" spc="30">
              <a:solidFill>
                <a:srgbClr val="FFFFFF"/>
              </a:solidFill>
              <a:latin typeface="TT Rounds Condensed Bold"/>
              <a:ea typeface="TT Rounds Condensed Bold"/>
              <a:cs typeface="TT Rounds Condensed Bold"/>
              <a:sym typeface="TT Rounds Condensed Bold"/>
            </a:endParaRPr>
          </a:p>
        </p:txBody>
      </p:sp>
      <p:sp>
        <p:nvSpPr>
          <p:cNvPr id="33" name="Freeform 33" descr="Clipboard Ticked outline"/>
          <p:cNvSpPr/>
          <p:nvPr/>
        </p:nvSpPr>
        <p:spPr>
          <a:xfrm>
            <a:off x="1216959" y="3899646"/>
            <a:ext cx="1667436" cy="1667436"/>
          </a:xfrm>
          <a:custGeom>
            <a:avLst/>
            <a:gdLst/>
            <a:ahLst/>
            <a:cxnLst/>
            <a:rect l="l" t="t" r="r" b="b"/>
            <a:pathLst>
              <a:path w="1667436" h="1667436">
                <a:moveTo>
                  <a:pt x="0" y="0"/>
                </a:moveTo>
                <a:lnTo>
                  <a:pt x="1667436" y="0"/>
                </a:lnTo>
                <a:lnTo>
                  <a:pt x="1667436" y="1667436"/>
                </a:lnTo>
                <a:lnTo>
                  <a:pt x="0" y="16674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4" name="Freeform 34" descr="Magnifying glass outline"/>
          <p:cNvSpPr/>
          <p:nvPr/>
        </p:nvSpPr>
        <p:spPr>
          <a:xfrm>
            <a:off x="4343398" y="4020668"/>
            <a:ext cx="1667436" cy="1667436"/>
          </a:xfrm>
          <a:custGeom>
            <a:avLst/>
            <a:gdLst/>
            <a:ahLst/>
            <a:cxnLst/>
            <a:rect l="l" t="t" r="r" b="b"/>
            <a:pathLst>
              <a:path w="1667436" h="1667436">
                <a:moveTo>
                  <a:pt x="0" y="0"/>
                </a:moveTo>
                <a:lnTo>
                  <a:pt x="1667436" y="0"/>
                </a:lnTo>
                <a:lnTo>
                  <a:pt x="1667436" y="1667436"/>
                </a:lnTo>
                <a:lnTo>
                  <a:pt x="0" y="166743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5" name="Freeform 35" descr="Customer review outline"/>
          <p:cNvSpPr/>
          <p:nvPr/>
        </p:nvSpPr>
        <p:spPr>
          <a:xfrm>
            <a:off x="7570694" y="4101351"/>
            <a:ext cx="1667436" cy="1667436"/>
          </a:xfrm>
          <a:custGeom>
            <a:avLst/>
            <a:gdLst/>
            <a:ahLst/>
            <a:cxnLst/>
            <a:rect l="l" t="t" r="r" b="b"/>
            <a:pathLst>
              <a:path w="1667436" h="1667436">
                <a:moveTo>
                  <a:pt x="0" y="0"/>
                </a:moveTo>
                <a:lnTo>
                  <a:pt x="1667436" y="0"/>
                </a:lnTo>
                <a:lnTo>
                  <a:pt x="1667436" y="1667436"/>
                </a:lnTo>
                <a:lnTo>
                  <a:pt x="0" y="166743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6" name="Freeform 36" descr="Connections outline"/>
          <p:cNvSpPr/>
          <p:nvPr/>
        </p:nvSpPr>
        <p:spPr>
          <a:xfrm>
            <a:off x="10616451" y="4040839"/>
            <a:ext cx="1667436" cy="1667436"/>
          </a:xfrm>
          <a:custGeom>
            <a:avLst/>
            <a:gdLst/>
            <a:ahLst/>
            <a:cxnLst/>
            <a:rect l="l" t="t" r="r" b="b"/>
            <a:pathLst>
              <a:path w="1667436" h="1667436">
                <a:moveTo>
                  <a:pt x="0" y="0"/>
                </a:moveTo>
                <a:lnTo>
                  <a:pt x="1667436" y="0"/>
                </a:lnTo>
                <a:lnTo>
                  <a:pt x="1667436" y="1667436"/>
                </a:lnTo>
                <a:lnTo>
                  <a:pt x="0" y="16674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3114900" y="-859639"/>
            <a:ext cx="3188820" cy="3287920"/>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E6C8C7"/>
            </a:solidFill>
          </p:spPr>
        </p:sp>
      </p:grpSp>
      <p:sp>
        <p:nvSpPr>
          <p:cNvPr id="9" name="TextBox 9"/>
          <p:cNvSpPr txBox="1"/>
          <p:nvPr/>
        </p:nvSpPr>
        <p:spPr>
          <a:xfrm>
            <a:off x="5216892" y="3380028"/>
            <a:ext cx="11514263" cy="3215106"/>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Dresser une liste de références possibles</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10" name="TextBox 10"/>
          <p:cNvSpPr txBox="1"/>
          <p:nvPr/>
        </p:nvSpPr>
        <p:spPr>
          <a:xfrm>
            <a:off x="4151258" y="689406"/>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11" name="TextBox 11"/>
          <p:cNvSpPr txBox="1"/>
          <p:nvPr/>
        </p:nvSpPr>
        <p:spPr>
          <a:xfrm>
            <a:off x="5216892" y="5381729"/>
            <a:ext cx="12690911"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Dressez une liste des personnes que vous connaissez et qui peuvent vous servir de référents potentiels. Cette liste peut contenir des personnes qui sont prêtes à donner des recommandations positives à votre employeur. Il peut s'agir de personnes ayant une bonne carrière dans la profession qu'elles ont choisie. La qualité des références fournies peut déterminer l'issue de votre candidature.</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1064859" y="6228303"/>
            <a:ext cx="7196346" cy="0"/>
          </a:xfrm>
          <a:prstGeom prst="line">
            <a:avLst/>
          </a:prstGeom>
          <a:ln w="19050" cap="rnd">
            <a:solidFill>
              <a:srgbClr val="E6C8C7"/>
            </a:solidFill>
            <a:prstDash val="solid"/>
            <a:headEnd type="none" w="sm" len="sm"/>
            <a:tailEnd type="none" w="sm" len="sm"/>
          </a:ln>
        </p:spPr>
      </p:sp>
      <p:sp>
        <p:nvSpPr>
          <p:cNvPr id="13" name="Freeform 13" descr="Clipboard Ticked outline"/>
          <p:cNvSpPr/>
          <p:nvPr/>
        </p:nvSpPr>
        <p:spPr>
          <a:xfrm>
            <a:off x="0" y="5287880"/>
            <a:ext cx="4152900" cy="4152900"/>
          </a:xfrm>
          <a:custGeom>
            <a:avLst/>
            <a:gdLst/>
            <a:ahLst/>
            <a:cxnLst/>
            <a:rect l="l" t="t" r="r" b="b"/>
            <a:pathLst>
              <a:path w="4152900" h="4152900">
                <a:moveTo>
                  <a:pt x="0" y="0"/>
                </a:moveTo>
                <a:lnTo>
                  <a:pt x="4152900" y="0"/>
                </a:lnTo>
                <a:lnTo>
                  <a:pt x="4152900" y="4152900"/>
                </a:lnTo>
                <a:lnTo>
                  <a:pt x="0" y="4152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3114900" y="-859639"/>
            <a:ext cx="3188820" cy="3287920"/>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84BFA4"/>
            </a:solidFill>
          </p:spPr>
        </p:sp>
      </p:grpSp>
      <p:sp>
        <p:nvSpPr>
          <p:cNvPr id="9" name="TextBox 9"/>
          <p:cNvSpPr txBox="1"/>
          <p:nvPr/>
        </p:nvSpPr>
        <p:spPr>
          <a:xfrm>
            <a:off x="5216892" y="3237153"/>
            <a:ext cx="11514263" cy="1553821"/>
          </a:xfrm>
          <a:prstGeom prst="rect">
            <a:avLst/>
          </a:prstGeom>
        </p:spPr>
        <p:txBody>
          <a:bodyPr lIns="0" tIns="0" rIns="0" bIns="0" rtlCol="0" anchor="t">
            <a:spAutoFit/>
          </a:bodyPr>
          <a:lstStyle/>
          <a:p>
            <a:pPr algn="l">
              <a:lnSpc>
                <a:spcPts val="6030"/>
              </a:lnSpc>
            </a:pPr>
            <a:r>
              <a:rPr lang="en-US" sz="4650" b="1" spc="43">
                <a:solidFill>
                  <a:srgbClr val="84BFA4"/>
                </a:solidFill>
                <a:latin typeface="TT Rounds Condensed Bold"/>
                <a:ea typeface="TT Rounds Condensed Bold"/>
                <a:cs typeface="TT Rounds Condensed Bold"/>
                <a:sym typeface="TT Rounds Condensed Bold"/>
              </a:rPr>
              <a:t>Réfléchissez aux références les plus pertinentes :</a:t>
            </a:r>
          </a:p>
        </p:txBody>
      </p:sp>
      <p:sp>
        <p:nvSpPr>
          <p:cNvPr id="10" name="TextBox 10"/>
          <p:cNvSpPr txBox="1"/>
          <p:nvPr/>
        </p:nvSpPr>
        <p:spPr>
          <a:xfrm>
            <a:off x="4151258" y="689406"/>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11" name="TextBox 11"/>
          <p:cNvSpPr txBox="1"/>
          <p:nvPr/>
        </p:nvSpPr>
        <p:spPr>
          <a:xfrm>
            <a:off x="5216892" y="5017187"/>
            <a:ext cx="12690911" cy="4970438"/>
          </a:xfrm>
          <a:prstGeom prst="rect">
            <a:avLst/>
          </a:prstGeom>
        </p:spPr>
        <p:txBody>
          <a:bodyPr lIns="0" tIns="0" rIns="0" bIns="0" rtlCol="0" anchor="t">
            <a:spAutoFit/>
          </a:bodyPr>
          <a:lstStyle/>
          <a:p>
            <a:pPr algn="l">
              <a:lnSpc>
                <a:spcPts val="3927"/>
              </a:lnSpc>
            </a:pPr>
            <a:r>
              <a:rPr lang="en-US" sz="3700" spc="34">
                <a:solidFill>
                  <a:srgbClr val="382B1B"/>
                </a:solidFill>
                <a:latin typeface="TT Rounds Condensed"/>
                <a:ea typeface="TT Rounds Condensed"/>
                <a:cs typeface="TT Rounds Condensed"/>
                <a:sym typeface="TT Rounds Condensed"/>
              </a:rPr>
              <a:t>Lorsque vous choisissez vos référents, pensez à sélectionner des personnes qui peuvent mettre en valeur vos points forts auprès d'employeurs potentiels. Pour augmenter vos chances d'obtenir un emploi, vous avez besoin de référents qui.. :</a:t>
            </a: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vous connaissent</a:t>
            </a: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sont conscients de votre expérience professionnelle, de votre éthique de travail, de votre éducation, de vos qualifications et de vos compétences</a:t>
            </a: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sont prêts à se porter garants de vos références</a:t>
            </a:r>
          </a:p>
          <a:p>
            <a:pPr marL="669608" lvl="1" indent="-334804" algn="l">
              <a:lnSpc>
                <a:spcPts val="3927"/>
              </a:lnSpc>
            </a:pPr>
            <a:endParaRPr lang="en-US" sz="3700" spc="34">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1064859" y="6228303"/>
            <a:ext cx="7196346" cy="0"/>
          </a:xfrm>
          <a:prstGeom prst="line">
            <a:avLst/>
          </a:prstGeom>
          <a:ln w="19050" cap="rnd">
            <a:solidFill>
              <a:srgbClr val="84BFA4"/>
            </a:solidFill>
            <a:prstDash val="solid"/>
            <a:headEnd type="none" w="sm" len="sm"/>
            <a:tailEnd type="none" w="sm" len="sm"/>
          </a:ln>
        </p:spPr>
      </p:sp>
      <p:sp>
        <p:nvSpPr>
          <p:cNvPr id="13" name="Freeform 13" descr="Magnifying glass outline"/>
          <p:cNvSpPr/>
          <p:nvPr/>
        </p:nvSpPr>
        <p:spPr>
          <a:xfrm>
            <a:off x="526552" y="5627943"/>
            <a:ext cx="3347614" cy="3347615"/>
          </a:xfrm>
          <a:custGeom>
            <a:avLst/>
            <a:gdLst/>
            <a:ahLst/>
            <a:cxnLst/>
            <a:rect l="l" t="t" r="r" b="b"/>
            <a:pathLst>
              <a:path w="3347614" h="3347615">
                <a:moveTo>
                  <a:pt x="0" y="0"/>
                </a:moveTo>
                <a:lnTo>
                  <a:pt x="3347615" y="0"/>
                </a:lnTo>
                <a:lnTo>
                  <a:pt x="3347615" y="3347615"/>
                </a:lnTo>
                <a:lnTo>
                  <a:pt x="0" y="3347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4" y="-6594058"/>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84BFA4"/>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1912303" y="1541526"/>
            <a:ext cx="10581359" cy="4344828"/>
          </a:xfrm>
          <a:prstGeom prst="rect">
            <a:avLst/>
          </a:prstGeom>
        </p:spPr>
        <p:txBody>
          <a:bodyPr lIns="0" tIns="0" rIns="0" bIns="0" rtlCol="0" anchor="t">
            <a:spAutoFit/>
          </a:bodyPr>
          <a:lstStyle/>
          <a:p>
            <a:pPr algn="ctr">
              <a:lnSpc>
                <a:spcPts val="37260"/>
              </a:lnSpc>
            </a:pPr>
            <a:r>
              <a:rPr lang="en-US" sz="34500" spc="322">
                <a:solidFill>
                  <a:srgbClr val="94C7B0"/>
                </a:solidFill>
                <a:latin typeface="TT Rounds Condensed"/>
                <a:ea typeface="TT Rounds Condensed"/>
                <a:cs typeface="TT Rounds Condensed"/>
                <a:sym typeface="TT Rounds Condensed"/>
              </a:rPr>
              <a:t>01</a:t>
            </a:r>
          </a:p>
        </p:txBody>
      </p:sp>
      <p:sp>
        <p:nvSpPr>
          <p:cNvPr id="12" name="TextBox 12"/>
          <p:cNvSpPr txBox="1"/>
          <p:nvPr/>
        </p:nvSpPr>
        <p:spPr>
          <a:xfrm>
            <a:off x="1912303" y="2939320"/>
            <a:ext cx="10581359" cy="4212488"/>
          </a:xfrm>
          <a:prstGeom prst="rect">
            <a:avLst/>
          </a:prstGeom>
        </p:spPr>
        <p:txBody>
          <a:bodyPr lIns="0" tIns="0" rIns="0" bIns="0" rtlCol="0" anchor="t">
            <a:spAutoFit/>
          </a:bodyPr>
          <a:lstStyle/>
          <a:p>
            <a:pPr algn="ctr">
              <a:lnSpc>
                <a:spcPts val="11170"/>
              </a:lnSpc>
            </a:pPr>
            <a:r>
              <a:rPr lang="en-US" sz="8700" b="1" spc="81">
                <a:solidFill>
                  <a:srgbClr val="FFFFFF"/>
                </a:solidFill>
                <a:latin typeface="TT Rounds Condensed Bold"/>
                <a:ea typeface="TT Rounds Condensed Bold"/>
                <a:cs typeface="TT Rounds Condensed Bold"/>
                <a:sym typeface="TT Rounds Condensed Bold"/>
              </a:rPr>
              <a:t>Qu'est-ce qu'un CV et pourquoi en ai-je besoin ?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3114900" y="-859639"/>
            <a:ext cx="3188820" cy="3287920"/>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B6D1E1"/>
            </a:solidFill>
          </p:spPr>
        </p:sp>
      </p:grpSp>
      <p:sp>
        <p:nvSpPr>
          <p:cNvPr id="9" name="TextBox 9"/>
          <p:cNvSpPr txBox="1"/>
          <p:nvPr/>
        </p:nvSpPr>
        <p:spPr>
          <a:xfrm>
            <a:off x="5216892" y="2996021"/>
            <a:ext cx="11514263" cy="1506196"/>
          </a:xfrm>
          <a:prstGeom prst="rect">
            <a:avLst/>
          </a:prstGeom>
        </p:spPr>
        <p:txBody>
          <a:bodyPr lIns="0" tIns="0" rIns="0" bIns="0" rtlCol="0" anchor="t">
            <a:spAutoFit/>
          </a:bodyPr>
          <a:lstStyle/>
          <a:p>
            <a:pPr algn="l">
              <a:lnSpc>
                <a:spcPts val="6029"/>
              </a:lnSpc>
            </a:pPr>
            <a:r>
              <a:rPr lang="en-US" sz="5100" b="1" spc="47">
                <a:solidFill>
                  <a:srgbClr val="B6D1E1"/>
                </a:solidFill>
                <a:latin typeface="TT Rounds Condensed Bold"/>
                <a:ea typeface="TT Rounds Condensed Bold"/>
                <a:cs typeface="TT Rounds Condensed Bold"/>
                <a:sym typeface="TT Rounds Condensed Bold"/>
              </a:rPr>
              <a:t>Réfléchissez à qui peut donner les meilleures réponses</a:t>
            </a:r>
          </a:p>
          <a:p>
            <a:pPr algn="l">
              <a:lnSpc>
                <a:spcPts val="6029"/>
              </a:lnSpc>
            </a:pPr>
            <a:endParaRPr lang="en-US" sz="5100" b="1" spc="47">
              <a:solidFill>
                <a:srgbClr val="B6D1E1"/>
              </a:solidFill>
              <a:latin typeface="TT Rounds Condensed Bold"/>
              <a:ea typeface="TT Rounds Condensed Bold"/>
              <a:cs typeface="TT Rounds Condensed Bold"/>
              <a:sym typeface="TT Rounds Condensed Bold"/>
            </a:endParaRPr>
          </a:p>
        </p:txBody>
      </p:sp>
      <p:sp>
        <p:nvSpPr>
          <p:cNvPr id="10" name="TextBox 10"/>
          <p:cNvSpPr txBox="1"/>
          <p:nvPr/>
        </p:nvSpPr>
        <p:spPr>
          <a:xfrm>
            <a:off x="4151258" y="689406"/>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11" name="TextBox 11"/>
          <p:cNvSpPr txBox="1"/>
          <p:nvPr/>
        </p:nvSpPr>
        <p:spPr>
          <a:xfrm>
            <a:off x="5216892" y="4659834"/>
            <a:ext cx="12690911" cy="5465738"/>
          </a:xfrm>
          <a:prstGeom prst="rect">
            <a:avLst/>
          </a:prstGeom>
        </p:spPr>
        <p:txBody>
          <a:bodyPr lIns="0" tIns="0" rIns="0" bIns="0" rtlCol="0" anchor="t">
            <a:spAutoFit/>
          </a:bodyPr>
          <a:lstStyle/>
          <a:p>
            <a:pPr algn="l">
              <a:lnSpc>
                <a:spcPts val="3927"/>
              </a:lnSpc>
            </a:pPr>
            <a:r>
              <a:rPr lang="en-US" sz="3700" spc="34">
                <a:solidFill>
                  <a:srgbClr val="382B1B"/>
                </a:solidFill>
                <a:latin typeface="TT Rounds Condensed"/>
                <a:ea typeface="TT Rounds Condensed"/>
                <a:cs typeface="TT Rounds Condensed"/>
                <a:sym typeface="TT Rounds Condensed"/>
              </a:rPr>
              <a:t>Réfléchissez à la personne la mieux placée pour répondre aux types de questions qu'un employeur potentiel peut poser, par exemple :</a:t>
            </a: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Comment connaissez-vous cette personne ?</a:t>
            </a: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Que pouvez-vous me dire sur leurs compétences, leurs aptitudes, leur éthique professionnelle, leur ponctualité, leur caractère personnel et leur comportement avec les autres ?</a:t>
            </a: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Puis-je travailler avec cette personne ?</a:t>
            </a:r>
          </a:p>
          <a:p>
            <a:pPr marL="669608" lvl="1" indent="-334804" algn="l">
              <a:lnSpc>
                <a:spcPts val="3927"/>
              </a:lnSpc>
              <a:buFont typeface="Arial"/>
              <a:buChar char="•"/>
            </a:pPr>
            <a:r>
              <a:rPr lang="en-US" sz="3700" spc="34">
                <a:solidFill>
                  <a:srgbClr val="382B1B"/>
                </a:solidFill>
                <a:latin typeface="TT Rounds Condensed"/>
                <a:ea typeface="TT Rounds Condensed"/>
                <a:cs typeface="TT Rounds Condensed"/>
                <a:sym typeface="TT Rounds Condensed"/>
              </a:rPr>
              <a:t>Qu'est-ce qui fait de lui le candidat idéal pour ce poste et notre organisation ?</a:t>
            </a:r>
          </a:p>
          <a:p>
            <a:pPr marL="669608" lvl="1" indent="-334804" algn="l">
              <a:lnSpc>
                <a:spcPts val="3927"/>
              </a:lnSpc>
            </a:pPr>
            <a:endParaRPr lang="en-US" sz="3700" spc="34">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1064859" y="6228303"/>
            <a:ext cx="7196346" cy="0"/>
          </a:xfrm>
          <a:prstGeom prst="line">
            <a:avLst/>
          </a:prstGeom>
          <a:ln w="19050" cap="rnd">
            <a:solidFill>
              <a:srgbClr val="B6D1E1"/>
            </a:solidFill>
            <a:prstDash val="solid"/>
            <a:headEnd type="none" w="sm" len="sm"/>
            <a:tailEnd type="none" w="sm" len="sm"/>
          </a:ln>
        </p:spPr>
      </p:sp>
      <p:sp>
        <p:nvSpPr>
          <p:cNvPr id="13" name="Freeform 13" descr="Customer review outline"/>
          <p:cNvSpPr/>
          <p:nvPr/>
        </p:nvSpPr>
        <p:spPr>
          <a:xfrm>
            <a:off x="995080" y="6433355"/>
            <a:ext cx="2903149" cy="2903150"/>
          </a:xfrm>
          <a:custGeom>
            <a:avLst/>
            <a:gdLst/>
            <a:ahLst/>
            <a:cxnLst/>
            <a:rect l="l" t="t" r="r" b="b"/>
            <a:pathLst>
              <a:path w="2903149" h="2903150">
                <a:moveTo>
                  <a:pt x="0" y="0"/>
                </a:moveTo>
                <a:lnTo>
                  <a:pt x="2903150" y="0"/>
                </a:lnTo>
                <a:lnTo>
                  <a:pt x="2903150" y="2903149"/>
                </a:lnTo>
                <a:lnTo>
                  <a:pt x="0" y="29031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3114900" y="-859639"/>
            <a:ext cx="3188820" cy="3287920"/>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E6C8C7"/>
            </a:solidFill>
          </p:spPr>
        </p:sp>
      </p:grpSp>
      <p:sp>
        <p:nvSpPr>
          <p:cNvPr id="9" name="TextBox 9"/>
          <p:cNvSpPr txBox="1"/>
          <p:nvPr/>
        </p:nvSpPr>
        <p:spPr>
          <a:xfrm>
            <a:off x="5216892" y="3091271"/>
            <a:ext cx="12185584" cy="1844084"/>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Pensez à votre relation avec un référent potentiel</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10" name="TextBox 10"/>
          <p:cNvSpPr txBox="1"/>
          <p:nvPr/>
        </p:nvSpPr>
        <p:spPr>
          <a:xfrm>
            <a:off x="4151258" y="689406"/>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04</a:t>
            </a:r>
          </a:p>
        </p:txBody>
      </p:sp>
      <p:sp>
        <p:nvSpPr>
          <p:cNvPr id="11" name="TextBox 11"/>
          <p:cNvSpPr txBox="1"/>
          <p:nvPr/>
        </p:nvSpPr>
        <p:spPr>
          <a:xfrm>
            <a:off x="5216892" y="5122545"/>
            <a:ext cx="12690911" cy="2402682"/>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Considérez les aspects suivants de votre relation avec les personnes de référence potentielles :</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Depuis combien de temps travaillez-vous avec eux ?</a:t>
            </a:r>
          </a:p>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Quelle a été la qualité de vos relations de travail avec eux ?</a:t>
            </a:r>
          </a:p>
          <a:p>
            <a:pPr marL="705802" lvl="1" indent="-352901" algn="l">
              <a:lnSpc>
                <a:spcPts val="4140"/>
              </a:lnSpc>
              <a:buFont typeface="Arial"/>
              <a:buChar char="•"/>
            </a:pPr>
            <a:r>
              <a:rPr lang="en-US" sz="3900" spc="36">
                <a:solidFill>
                  <a:srgbClr val="382B1B"/>
                </a:solidFill>
                <a:latin typeface="TT Rounds Condensed"/>
                <a:ea typeface="TT Rounds Condensed"/>
                <a:cs typeface="TT Rounds Condensed"/>
                <a:sym typeface="TT Rounds Condensed"/>
              </a:rPr>
              <a:t>Comment vont-ils expliquer vos qualités à votre futur employeur ?</a:t>
            </a:r>
          </a:p>
          <a:p>
            <a:pPr marL="705802" lvl="1" indent="-352901"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1064859" y="6228303"/>
            <a:ext cx="7196346" cy="0"/>
          </a:xfrm>
          <a:prstGeom prst="line">
            <a:avLst/>
          </a:prstGeom>
          <a:ln w="19050" cap="rnd">
            <a:solidFill>
              <a:srgbClr val="E6C8C7"/>
            </a:solidFill>
            <a:prstDash val="solid"/>
            <a:headEnd type="none" w="sm" len="sm"/>
            <a:tailEnd type="none" w="sm" len="sm"/>
          </a:ln>
        </p:spPr>
      </p:sp>
      <p:sp>
        <p:nvSpPr>
          <p:cNvPr id="13" name="Freeform 13" descr="Connections outline"/>
          <p:cNvSpPr/>
          <p:nvPr/>
        </p:nvSpPr>
        <p:spPr>
          <a:xfrm>
            <a:off x="967124" y="6603211"/>
            <a:ext cx="2810792" cy="2810792"/>
          </a:xfrm>
          <a:custGeom>
            <a:avLst/>
            <a:gdLst/>
            <a:ahLst/>
            <a:cxnLst/>
            <a:rect l="l" t="t" r="r" b="b"/>
            <a:pathLst>
              <a:path w="2810792" h="2810792">
                <a:moveTo>
                  <a:pt x="0" y="0"/>
                </a:moveTo>
                <a:lnTo>
                  <a:pt x="2810791" y="0"/>
                </a:lnTo>
                <a:lnTo>
                  <a:pt x="2810791" y="2810792"/>
                </a:lnTo>
                <a:lnTo>
                  <a:pt x="0" y="28107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7117882" y="3805273"/>
            <a:ext cx="10501163" cy="6070600"/>
          </a:xfrm>
          <a:prstGeom prst="rect">
            <a:avLst/>
          </a:prstGeom>
        </p:spPr>
        <p:txBody>
          <a:bodyPr lIns="0" tIns="0" rIns="0" bIns="0" rtlCol="0" anchor="t">
            <a:spAutoFit/>
          </a:bodyPr>
          <a:lstStyle/>
          <a:p>
            <a:pPr marL="633413" lvl="1" indent="-316706" algn="l">
              <a:lnSpc>
                <a:spcPts val="4025"/>
              </a:lnSpc>
              <a:buFont typeface="Arial"/>
              <a:buChar char="•"/>
            </a:pPr>
            <a:r>
              <a:rPr lang="en-US" sz="3500" b="1" spc="32">
                <a:solidFill>
                  <a:srgbClr val="382B1B"/>
                </a:solidFill>
                <a:latin typeface="TT Rounds Condensed Bold"/>
                <a:ea typeface="TT Rounds Condensed Bold"/>
                <a:cs typeface="TT Rounds Condensed Bold"/>
                <a:sym typeface="TT Rounds Condensed Bold"/>
              </a:rPr>
              <a:t>Pour confirmer la crédibilité des antécédents professionnels : </a:t>
            </a:r>
            <a:r>
              <a:rPr lang="en-US" sz="3500" spc="32">
                <a:solidFill>
                  <a:srgbClr val="382B1B"/>
                </a:solidFill>
                <a:latin typeface="TT Rounds Condensed"/>
                <a:ea typeface="TT Rounds Condensed"/>
                <a:cs typeface="TT Rounds Condensed"/>
                <a:sym typeface="TT Rounds Condensed"/>
              </a:rPr>
              <a:t>Les références donnent plus de crédibilité à votre CV car elles montrent que vous avez suffisamment confiance en vos antécédents professionnels pour que des personnes se portent garantes de vous et de votre aptitude.</a:t>
            </a:r>
          </a:p>
          <a:p>
            <a:pPr marL="633413" lvl="1" indent="-316706" algn="l">
              <a:lnSpc>
                <a:spcPts val="4025"/>
              </a:lnSpc>
              <a:buFont typeface="Arial"/>
              <a:buChar char="•"/>
            </a:pPr>
            <a:r>
              <a:rPr lang="en-US" sz="3500" b="1" spc="32">
                <a:solidFill>
                  <a:srgbClr val="382B1B"/>
                </a:solidFill>
                <a:latin typeface="TT Rounds Condensed Bold"/>
                <a:ea typeface="TT Rounds Condensed Bold"/>
                <a:cs typeface="TT Rounds Condensed Bold"/>
                <a:sym typeface="TT Rounds Condensed Bold"/>
              </a:rPr>
              <a:t>Confirmer l'existence d'une bonne relation entre vous et vos anciens employeurs </a:t>
            </a:r>
            <a:r>
              <a:rPr lang="en-US" sz="3500" spc="32">
                <a:solidFill>
                  <a:srgbClr val="382B1B"/>
                </a:solidFill>
                <a:latin typeface="TT Rounds Condensed"/>
                <a:ea typeface="TT Rounds Condensed"/>
                <a:cs typeface="TT Rounds Condensed"/>
                <a:sym typeface="TT Rounds Condensed"/>
              </a:rPr>
              <a:t>: Les références donnent également l'impression que vous n'avez rien à cacher (comme de mauvais antécédents ou personne ne voulant vous recommander).</a:t>
            </a:r>
          </a:p>
          <a:p>
            <a:pPr marL="633413" lvl="1" indent="-316706" algn="l">
              <a:lnSpc>
                <a:spcPts val="4025"/>
              </a:lnSpc>
            </a:pPr>
            <a:endParaRPr lang="en-US" sz="3500" spc="32">
              <a:solidFill>
                <a:srgbClr val="382B1B"/>
              </a:solidFill>
              <a:latin typeface="TT Rounds Condensed"/>
              <a:ea typeface="TT Rounds Condensed"/>
              <a:cs typeface="TT Rounds Condensed"/>
              <a:sym typeface="TT Rounds Condensed"/>
            </a:endParaRPr>
          </a:p>
        </p:txBody>
      </p:sp>
      <p:sp>
        <p:nvSpPr>
          <p:cNvPr id="8" name="AutoShape 8"/>
          <p:cNvSpPr/>
          <p:nvPr/>
        </p:nvSpPr>
        <p:spPr>
          <a:xfrm rot="5374029">
            <a:off x="3888463" y="6415338"/>
            <a:ext cx="5673802" cy="0"/>
          </a:xfrm>
          <a:prstGeom prst="line">
            <a:avLst/>
          </a:prstGeom>
          <a:ln w="19050" cap="rnd">
            <a:solidFill>
              <a:srgbClr val="94C7B0"/>
            </a:solidFill>
            <a:prstDash val="solid"/>
            <a:headEnd type="none" w="sm" len="sm"/>
            <a:tailEnd type="none" w="sm" len="sm"/>
          </a:ln>
        </p:spPr>
      </p:sp>
      <p:grpSp>
        <p:nvGrpSpPr>
          <p:cNvPr id="9" name="Group 9"/>
          <p:cNvGrpSpPr/>
          <p:nvPr/>
        </p:nvGrpSpPr>
        <p:grpSpPr>
          <a:xfrm rot="4305856">
            <a:off x="-393286" y="-2317784"/>
            <a:ext cx="5711246" cy="5888738"/>
            <a:chOff x="0" y="0"/>
            <a:chExt cx="7614994" cy="7851650"/>
          </a:xfrm>
        </p:grpSpPr>
        <p:sp>
          <p:nvSpPr>
            <p:cNvPr id="10" name="Freeform 10"/>
            <p:cNvSpPr/>
            <p:nvPr/>
          </p:nvSpPr>
          <p:spPr>
            <a:xfrm>
              <a:off x="-338963" y="-128524"/>
              <a:ext cx="8468361" cy="8297037"/>
            </a:xfrm>
            <a:custGeom>
              <a:avLst/>
              <a:gdLst/>
              <a:ahLst/>
              <a:cxnLst/>
              <a:rect l="l" t="t" r="r" b="b"/>
              <a:pathLst>
                <a:path w="8468361" h="8297037">
                  <a:moveTo>
                    <a:pt x="4949952" y="312547"/>
                  </a:moveTo>
                  <a:cubicBezTo>
                    <a:pt x="3936746" y="10033"/>
                    <a:pt x="2878201" y="0"/>
                    <a:pt x="2071751" y="907288"/>
                  </a:cubicBezTo>
                  <a:cubicBezTo>
                    <a:pt x="1290447" y="1784350"/>
                    <a:pt x="539369" y="3200908"/>
                    <a:pt x="378079" y="4370324"/>
                  </a:cubicBezTo>
                  <a:cubicBezTo>
                    <a:pt x="0" y="7097395"/>
                    <a:pt x="2429637" y="8297037"/>
                    <a:pt x="4884420" y="7908925"/>
                  </a:cubicBezTo>
                  <a:cubicBezTo>
                    <a:pt x="7278751" y="7530846"/>
                    <a:pt x="8468361" y="4390517"/>
                    <a:pt x="7742555" y="2152396"/>
                  </a:cubicBezTo>
                  <a:cubicBezTo>
                    <a:pt x="7525766" y="1476883"/>
                    <a:pt x="6895719" y="1159383"/>
                    <a:pt x="6300851" y="867029"/>
                  </a:cubicBezTo>
                  <a:cubicBezTo>
                    <a:pt x="5872353" y="655320"/>
                    <a:pt x="5418709" y="453644"/>
                    <a:pt x="4949952" y="312547"/>
                  </a:cubicBezTo>
                  <a:close/>
                </a:path>
              </a:pathLst>
            </a:custGeom>
            <a:solidFill>
              <a:srgbClr val="B6D1E1"/>
            </a:solidFill>
          </p:spPr>
        </p:sp>
      </p:grpSp>
      <p:sp>
        <p:nvSpPr>
          <p:cNvPr id="11" name="Freeform 11"/>
          <p:cNvSpPr/>
          <p:nvPr/>
        </p:nvSpPr>
        <p:spPr>
          <a:xfrm>
            <a:off x="15592882" y="761475"/>
            <a:ext cx="1618239" cy="2347305"/>
          </a:xfrm>
          <a:custGeom>
            <a:avLst/>
            <a:gdLst/>
            <a:ahLst/>
            <a:cxnLst/>
            <a:rect l="l" t="t" r="r" b="b"/>
            <a:pathLst>
              <a:path w="1618239" h="2347305">
                <a:moveTo>
                  <a:pt x="0" y="0"/>
                </a:moveTo>
                <a:lnTo>
                  <a:pt x="1618240" y="0"/>
                </a:lnTo>
                <a:lnTo>
                  <a:pt x="1618240" y="2347305"/>
                </a:lnTo>
                <a:lnTo>
                  <a:pt x="0" y="23473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2"/>
          <p:cNvGrpSpPr/>
          <p:nvPr/>
        </p:nvGrpSpPr>
        <p:grpSpPr>
          <a:xfrm rot="4305856">
            <a:off x="4575526" y="-1234658"/>
            <a:ext cx="2394885" cy="2469312"/>
            <a:chOff x="0" y="0"/>
            <a:chExt cx="3193180" cy="3292416"/>
          </a:xfrm>
        </p:grpSpPr>
        <p:sp>
          <p:nvSpPr>
            <p:cNvPr id="13" name="Freeform 13"/>
            <p:cNvSpPr/>
            <p:nvPr/>
          </p:nvSpPr>
          <p:spPr>
            <a:xfrm>
              <a:off x="-142113" y="-53848"/>
              <a:ext cx="3551047" cy="3479165"/>
            </a:xfrm>
            <a:custGeom>
              <a:avLst/>
              <a:gdLst/>
              <a:ahLst/>
              <a:cxnLst/>
              <a:rect l="l" t="t" r="r" b="b"/>
              <a:pathLst>
                <a:path w="3551047" h="3479165">
                  <a:moveTo>
                    <a:pt x="2075688" y="130937"/>
                  </a:moveTo>
                  <a:cubicBezTo>
                    <a:pt x="1650746" y="4191"/>
                    <a:pt x="1206881" y="0"/>
                    <a:pt x="868680" y="380365"/>
                  </a:cubicBezTo>
                  <a:cubicBezTo>
                    <a:pt x="541020" y="748157"/>
                    <a:pt x="226187" y="1342136"/>
                    <a:pt x="158496" y="1832610"/>
                  </a:cubicBezTo>
                  <a:cubicBezTo>
                    <a:pt x="0" y="2976118"/>
                    <a:pt x="1018794" y="3479165"/>
                    <a:pt x="2048129" y="3316351"/>
                  </a:cubicBezTo>
                  <a:cubicBezTo>
                    <a:pt x="3052191" y="3157855"/>
                    <a:pt x="3551047" y="1840992"/>
                    <a:pt x="3246628" y="902462"/>
                  </a:cubicBezTo>
                  <a:cubicBezTo>
                    <a:pt x="3155696" y="619252"/>
                    <a:pt x="2891536" y="486029"/>
                    <a:pt x="2642108" y="363474"/>
                  </a:cubicBezTo>
                  <a:cubicBezTo>
                    <a:pt x="2462403" y="274701"/>
                    <a:pt x="2272157" y="190119"/>
                    <a:pt x="2075688" y="130937"/>
                  </a:cubicBezTo>
                  <a:close/>
                </a:path>
              </a:pathLst>
            </a:custGeom>
            <a:solidFill>
              <a:srgbClr val="E6C8C7"/>
            </a:solidFill>
          </p:spPr>
        </p:sp>
      </p:grpSp>
      <p:sp>
        <p:nvSpPr>
          <p:cNvPr id="14" name="Freeform 14"/>
          <p:cNvSpPr/>
          <p:nvPr/>
        </p:nvSpPr>
        <p:spPr>
          <a:xfrm>
            <a:off x="15276115" y="761475"/>
            <a:ext cx="2251773" cy="2251773"/>
          </a:xfrm>
          <a:custGeom>
            <a:avLst/>
            <a:gdLst/>
            <a:ahLst/>
            <a:cxnLst/>
            <a:rect l="l" t="t" r="r" b="b"/>
            <a:pathLst>
              <a:path w="2251773" h="2251773">
                <a:moveTo>
                  <a:pt x="0" y="0"/>
                </a:moveTo>
                <a:lnTo>
                  <a:pt x="2251774" y="0"/>
                </a:lnTo>
                <a:lnTo>
                  <a:pt x="2251774" y="2251773"/>
                </a:lnTo>
                <a:lnTo>
                  <a:pt x="0" y="22517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800630" y="449279"/>
            <a:ext cx="3720184" cy="2804542"/>
          </a:xfrm>
          <a:prstGeom prst="rect">
            <a:avLst/>
          </a:prstGeom>
        </p:spPr>
        <p:txBody>
          <a:bodyPr lIns="0" tIns="0" rIns="0" bIns="0" rtlCol="0" anchor="t">
            <a:spAutoFit/>
          </a:bodyPr>
          <a:lstStyle/>
          <a:p>
            <a:pPr algn="l">
              <a:lnSpc>
                <a:spcPts val="4422"/>
              </a:lnSpc>
            </a:pPr>
            <a:r>
              <a:rPr lang="en-US" sz="4400" b="1" spc="41">
                <a:solidFill>
                  <a:srgbClr val="FFFFFF"/>
                </a:solidFill>
                <a:latin typeface="TT Rounds Condensed Bold"/>
                <a:ea typeface="TT Rounds Condensed Bold"/>
                <a:cs typeface="TT Rounds Condensed Bold"/>
                <a:sym typeface="TT Rounds Condensed Bold"/>
              </a:rPr>
              <a:t>Pourquoi les références sont-elles importantes ?</a:t>
            </a:r>
          </a:p>
          <a:p>
            <a:pPr algn="l">
              <a:lnSpc>
                <a:spcPts val="4422"/>
              </a:lnSpc>
            </a:pPr>
            <a:endParaRPr lang="en-US" sz="4400" b="1" spc="41">
              <a:solidFill>
                <a:srgbClr val="FFFFFF"/>
              </a:solidFill>
              <a:latin typeface="TT Rounds Condensed Bold"/>
              <a:ea typeface="TT Rounds Condensed Bold"/>
              <a:cs typeface="TT Rounds Condensed Bold"/>
              <a:sym typeface="TT Rounds Condensed Bold"/>
            </a:endParaRPr>
          </a:p>
        </p:txBody>
      </p:sp>
      <p:sp>
        <p:nvSpPr>
          <p:cNvPr id="16" name="TextBox 16"/>
          <p:cNvSpPr txBox="1"/>
          <p:nvPr/>
        </p:nvSpPr>
        <p:spPr>
          <a:xfrm>
            <a:off x="625378" y="3814798"/>
            <a:ext cx="5683983" cy="2893968"/>
          </a:xfrm>
          <a:prstGeom prst="rect">
            <a:avLst/>
          </a:prstGeom>
        </p:spPr>
        <p:txBody>
          <a:bodyPr lIns="0" tIns="0" rIns="0" bIns="0" rtlCol="0" anchor="t">
            <a:spAutoFit/>
          </a:bodyPr>
          <a:lstStyle/>
          <a:p>
            <a:pPr algn="l">
              <a:lnSpc>
                <a:spcPts val="4140"/>
              </a:lnSpc>
            </a:pPr>
            <a:r>
              <a:rPr lang="en-US" sz="3600" spc="33">
                <a:solidFill>
                  <a:srgbClr val="382B1B"/>
                </a:solidFill>
                <a:latin typeface="TT Rounds Condensed"/>
                <a:ea typeface="TT Rounds Condensed"/>
                <a:cs typeface="TT Rounds Condensed"/>
                <a:sym typeface="TT Rounds Condensed"/>
              </a:rPr>
              <a:t>Les références peuvent avoir un impact significatif sur la décision d'un employeur potentiel de vous embaucher. Les principales raisons pour lesquelles les références sont importantes sont décrites ci-dessous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724811" y="4962160"/>
            <a:ext cx="2638824" cy="5902150"/>
            <a:chOff x="0" y="0"/>
            <a:chExt cx="3518432" cy="7869534"/>
          </a:xfrm>
        </p:grpSpPr>
        <p:sp>
          <p:nvSpPr>
            <p:cNvPr id="8" name="Freeform 8"/>
            <p:cNvSpPr/>
            <p:nvPr/>
          </p:nvSpPr>
          <p:spPr>
            <a:xfrm>
              <a:off x="0" y="0"/>
              <a:ext cx="3518408" cy="7869555"/>
            </a:xfrm>
            <a:custGeom>
              <a:avLst/>
              <a:gdLst/>
              <a:ahLst/>
              <a:cxnLst/>
              <a:rect l="l" t="t" r="r" b="b"/>
              <a:pathLst>
                <a:path w="3518408" h="7869555">
                  <a:moveTo>
                    <a:pt x="3515741" y="1640840"/>
                  </a:moveTo>
                  <a:cubicBezTo>
                    <a:pt x="3455797" y="723773"/>
                    <a:pt x="2693924" y="0"/>
                    <a:pt x="1760601" y="0"/>
                  </a:cubicBezTo>
                  <a:cubicBezTo>
                    <a:pt x="827278" y="0"/>
                    <a:pt x="65278" y="723773"/>
                    <a:pt x="5461" y="1640840"/>
                  </a:cubicBezTo>
                  <a:lnTo>
                    <a:pt x="0" y="1640840"/>
                  </a:lnTo>
                  <a:lnTo>
                    <a:pt x="0" y="7869555"/>
                  </a:lnTo>
                  <a:lnTo>
                    <a:pt x="3518408" y="7869555"/>
                  </a:lnTo>
                  <a:lnTo>
                    <a:pt x="3518408" y="1640840"/>
                  </a:lnTo>
                  <a:lnTo>
                    <a:pt x="3512947" y="1640840"/>
                  </a:lnTo>
                  <a:close/>
                </a:path>
              </a:pathLst>
            </a:custGeom>
            <a:solidFill>
              <a:srgbClr val="E6C8C7"/>
            </a:solidFill>
          </p:spPr>
        </p:sp>
      </p:grpSp>
      <p:grpSp>
        <p:nvGrpSpPr>
          <p:cNvPr id="9" name="Group 9"/>
          <p:cNvGrpSpPr/>
          <p:nvPr/>
        </p:nvGrpSpPr>
        <p:grpSpPr>
          <a:xfrm>
            <a:off x="3836096" y="4962160"/>
            <a:ext cx="2638824" cy="5902150"/>
            <a:chOff x="0" y="0"/>
            <a:chExt cx="3518432" cy="7869534"/>
          </a:xfrm>
        </p:grpSpPr>
        <p:sp>
          <p:nvSpPr>
            <p:cNvPr id="10" name="Freeform 10"/>
            <p:cNvSpPr/>
            <p:nvPr/>
          </p:nvSpPr>
          <p:spPr>
            <a:xfrm>
              <a:off x="0" y="0"/>
              <a:ext cx="3518408" cy="7869555"/>
            </a:xfrm>
            <a:custGeom>
              <a:avLst/>
              <a:gdLst/>
              <a:ahLst/>
              <a:cxnLst/>
              <a:rect l="l" t="t" r="r" b="b"/>
              <a:pathLst>
                <a:path w="3518408" h="7869555">
                  <a:moveTo>
                    <a:pt x="3515741" y="1640840"/>
                  </a:moveTo>
                  <a:cubicBezTo>
                    <a:pt x="3455797" y="723773"/>
                    <a:pt x="2693924" y="0"/>
                    <a:pt x="1760601" y="0"/>
                  </a:cubicBezTo>
                  <a:cubicBezTo>
                    <a:pt x="827278" y="0"/>
                    <a:pt x="65278" y="723773"/>
                    <a:pt x="5461" y="1640840"/>
                  </a:cubicBezTo>
                  <a:lnTo>
                    <a:pt x="0" y="1640840"/>
                  </a:lnTo>
                  <a:lnTo>
                    <a:pt x="0" y="7869555"/>
                  </a:lnTo>
                  <a:lnTo>
                    <a:pt x="3518408" y="7869555"/>
                  </a:lnTo>
                  <a:lnTo>
                    <a:pt x="3518408" y="1640840"/>
                  </a:lnTo>
                  <a:lnTo>
                    <a:pt x="3512947" y="1640840"/>
                  </a:lnTo>
                  <a:close/>
                </a:path>
              </a:pathLst>
            </a:custGeom>
            <a:solidFill>
              <a:srgbClr val="84BFA4"/>
            </a:solidFill>
          </p:spPr>
        </p:sp>
      </p:grpSp>
      <p:grpSp>
        <p:nvGrpSpPr>
          <p:cNvPr id="11" name="Group 11"/>
          <p:cNvGrpSpPr/>
          <p:nvPr/>
        </p:nvGrpSpPr>
        <p:grpSpPr>
          <a:xfrm>
            <a:off x="7063617" y="4962160"/>
            <a:ext cx="2638824" cy="5902150"/>
            <a:chOff x="0" y="0"/>
            <a:chExt cx="3518432" cy="7869534"/>
          </a:xfrm>
        </p:grpSpPr>
        <p:sp>
          <p:nvSpPr>
            <p:cNvPr id="12" name="Freeform 12"/>
            <p:cNvSpPr/>
            <p:nvPr/>
          </p:nvSpPr>
          <p:spPr>
            <a:xfrm>
              <a:off x="0" y="0"/>
              <a:ext cx="3518408" cy="7869555"/>
            </a:xfrm>
            <a:custGeom>
              <a:avLst/>
              <a:gdLst/>
              <a:ahLst/>
              <a:cxnLst/>
              <a:rect l="l" t="t" r="r" b="b"/>
              <a:pathLst>
                <a:path w="3518408" h="7869555">
                  <a:moveTo>
                    <a:pt x="3515741" y="1640840"/>
                  </a:moveTo>
                  <a:cubicBezTo>
                    <a:pt x="3455797" y="723773"/>
                    <a:pt x="2693924" y="0"/>
                    <a:pt x="1760601" y="0"/>
                  </a:cubicBezTo>
                  <a:cubicBezTo>
                    <a:pt x="827278" y="0"/>
                    <a:pt x="65278" y="723773"/>
                    <a:pt x="5461" y="1640840"/>
                  </a:cubicBezTo>
                  <a:lnTo>
                    <a:pt x="0" y="1640840"/>
                  </a:lnTo>
                  <a:lnTo>
                    <a:pt x="0" y="7869555"/>
                  </a:lnTo>
                  <a:lnTo>
                    <a:pt x="3518408" y="7869555"/>
                  </a:lnTo>
                  <a:lnTo>
                    <a:pt x="3518408" y="1640840"/>
                  </a:lnTo>
                  <a:lnTo>
                    <a:pt x="3512947" y="1640840"/>
                  </a:lnTo>
                  <a:close/>
                </a:path>
              </a:pathLst>
            </a:custGeom>
            <a:solidFill>
              <a:srgbClr val="B6D1E1"/>
            </a:solidFill>
          </p:spPr>
        </p:sp>
      </p:grpSp>
      <p:sp>
        <p:nvSpPr>
          <p:cNvPr id="13" name="Freeform 13"/>
          <p:cNvSpPr/>
          <p:nvPr/>
        </p:nvSpPr>
        <p:spPr>
          <a:xfrm>
            <a:off x="7964907" y="5439904"/>
            <a:ext cx="10313268" cy="3452247"/>
          </a:xfrm>
          <a:custGeom>
            <a:avLst/>
            <a:gdLst/>
            <a:ahLst/>
            <a:cxnLst/>
            <a:rect l="l" t="t" r="r" b="b"/>
            <a:pathLst>
              <a:path w="10313268" h="3452247">
                <a:moveTo>
                  <a:pt x="0" y="0"/>
                </a:moveTo>
                <a:lnTo>
                  <a:pt x="10313268" y="0"/>
                </a:lnTo>
                <a:lnTo>
                  <a:pt x="10313268" y="3452248"/>
                </a:lnTo>
                <a:lnTo>
                  <a:pt x="0" y="3452248"/>
                </a:lnTo>
                <a:lnTo>
                  <a:pt x="0" y="0"/>
                </a:lnTo>
                <a:close/>
              </a:path>
            </a:pathLst>
          </a:custGeom>
          <a:blipFill>
            <a:blip r:embed="rId3"/>
            <a:stretch>
              <a:fillRect l="14233" t="-45823" r="-14233" b="-52794"/>
            </a:stretch>
          </a:blipFill>
        </p:spPr>
      </p:sp>
      <p:grpSp>
        <p:nvGrpSpPr>
          <p:cNvPr id="14" name="Group 14"/>
          <p:cNvGrpSpPr/>
          <p:nvPr/>
        </p:nvGrpSpPr>
        <p:grpSpPr>
          <a:xfrm rot="-5400000">
            <a:off x="7400445" y="-1983782"/>
            <a:ext cx="3487119" cy="18287998"/>
            <a:chOff x="0" y="0"/>
            <a:chExt cx="4649492" cy="24383998"/>
          </a:xfrm>
        </p:grpSpPr>
        <p:sp>
          <p:nvSpPr>
            <p:cNvPr id="15" name="Freeform 15"/>
            <p:cNvSpPr/>
            <p:nvPr/>
          </p:nvSpPr>
          <p:spPr>
            <a:xfrm>
              <a:off x="0" y="0"/>
              <a:ext cx="4649470" cy="24384000"/>
            </a:xfrm>
            <a:custGeom>
              <a:avLst/>
              <a:gdLst/>
              <a:ahLst/>
              <a:cxnLst/>
              <a:rect l="l" t="t" r="r" b="b"/>
              <a:pathLst>
                <a:path w="4649470" h="24384000">
                  <a:moveTo>
                    <a:pt x="0" y="0"/>
                  </a:moveTo>
                  <a:lnTo>
                    <a:pt x="4649470" y="0"/>
                  </a:lnTo>
                  <a:lnTo>
                    <a:pt x="4649470" y="24384000"/>
                  </a:lnTo>
                  <a:lnTo>
                    <a:pt x="0" y="24384000"/>
                  </a:lnTo>
                  <a:close/>
                </a:path>
              </a:pathLst>
            </a:custGeom>
            <a:gradFill rotWithShape="1">
              <a:gsLst>
                <a:gs pos="35000">
                  <a:srgbClr val="B6D1E1">
                    <a:alpha val="100000"/>
                  </a:srgbClr>
                </a:gs>
                <a:gs pos="69000">
                  <a:srgbClr val="B6D1E1">
                    <a:alpha val="60000"/>
                  </a:srgbClr>
                </a:gs>
              </a:gsLst>
              <a:lin ang="10800000"/>
            </a:gradFill>
          </p:spPr>
        </p:sp>
      </p:grpSp>
      <p:sp>
        <p:nvSpPr>
          <p:cNvPr id="16" name="TextBox 16"/>
          <p:cNvSpPr txBox="1"/>
          <p:nvPr/>
        </p:nvSpPr>
        <p:spPr>
          <a:xfrm>
            <a:off x="966754" y="1959436"/>
            <a:ext cx="9962733" cy="2605653"/>
          </a:xfrm>
          <a:prstGeom prst="rect">
            <a:avLst/>
          </a:prstGeom>
        </p:spPr>
        <p:txBody>
          <a:bodyPr lIns="0" tIns="0" rIns="0" bIns="0" rtlCol="0" anchor="t">
            <a:spAutoFit/>
          </a:bodyPr>
          <a:lstStyle/>
          <a:p>
            <a:pPr algn="l">
              <a:lnSpc>
                <a:spcPts val="3719"/>
              </a:lnSpc>
            </a:pPr>
            <a:r>
              <a:rPr lang="en-US" sz="3300" spc="30">
                <a:solidFill>
                  <a:srgbClr val="382B1B"/>
                </a:solidFill>
                <a:latin typeface="TT Rounds Condensed"/>
                <a:ea typeface="TT Rounds Condensed"/>
                <a:cs typeface="TT Rounds Condensed"/>
                <a:sym typeface="TT Rounds Condensed"/>
              </a:rPr>
              <a:t>Voici les étapes à suivre pour fournir une liste de références à un employeur potentiel :</a:t>
            </a:r>
          </a:p>
          <a:p>
            <a:pPr algn="l">
              <a:lnSpc>
                <a:spcPts val="3719"/>
              </a:lnSpc>
            </a:pPr>
            <a:endParaRPr lang="en-US" sz="3300" spc="30">
              <a:solidFill>
                <a:srgbClr val="382B1B"/>
              </a:solidFill>
              <a:latin typeface="TT Rounds Condensed"/>
              <a:ea typeface="TT Rounds Condensed"/>
              <a:cs typeface="TT Rounds Condensed"/>
              <a:sym typeface="TT Rounds Condensed"/>
            </a:endParaRPr>
          </a:p>
          <a:p>
            <a:pPr algn="ctr">
              <a:lnSpc>
                <a:spcPts val="3719"/>
              </a:lnSpc>
            </a:pPr>
            <a:endParaRPr lang="en-US" sz="3300" spc="30">
              <a:solidFill>
                <a:srgbClr val="382B1B"/>
              </a:solidFill>
              <a:latin typeface="TT Rounds Condensed"/>
              <a:ea typeface="TT Rounds Condensed"/>
              <a:cs typeface="TT Rounds Condensed"/>
              <a:sym typeface="TT Rounds Condensed"/>
            </a:endParaRPr>
          </a:p>
        </p:txBody>
      </p:sp>
      <p:sp>
        <p:nvSpPr>
          <p:cNvPr id="17" name="TextBox 17"/>
          <p:cNvSpPr txBox="1"/>
          <p:nvPr/>
        </p:nvSpPr>
        <p:spPr>
          <a:xfrm>
            <a:off x="877458" y="1045506"/>
            <a:ext cx="10910552" cy="1173564"/>
          </a:xfrm>
          <a:prstGeom prst="rect">
            <a:avLst/>
          </a:prstGeom>
        </p:spPr>
        <p:txBody>
          <a:bodyPr lIns="0" tIns="0" rIns="0" bIns="0" rtlCol="0" anchor="t">
            <a:spAutoFit/>
          </a:bodyPr>
          <a:lstStyle/>
          <a:p>
            <a:pPr algn="l">
              <a:lnSpc>
                <a:spcPts val="4020"/>
              </a:lnSpc>
            </a:pPr>
            <a:r>
              <a:rPr lang="en-US" sz="4800" b="1" spc="44">
                <a:solidFill>
                  <a:srgbClr val="84BFA4"/>
                </a:solidFill>
                <a:latin typeface="TT Rounds Condensed Bold"/>
                <a:ea typeface="TT Rounds Condensed Bold"/>
                <a:cs typeface="TT Rounds Condensed Bold"/>
                <a:sym typeface="TT Rounds Condensed Bold"/>
              </a:rPr>
              <a:t>Comment fournir vos références</a:t>
            </a:r>
          </a:p>
          <a:p>
            <a:pPr algn="l">
              <a:lnSpc>
                <a:spcPts val="4020"/>
              </a:lnSpc>
            </a:pPr>
            <a:endParaRPr lang="en-US" sz="4800" b="1" spc="44">
              <a:solidFill>
                <a:srgbClr val="84BFA4"/>
              </a:solidFill>
              <a:latin typeface="TT Rounds Condensed Bold"/>
              <a:ea typeface="TT Rounds Condensed Bold"/>
              <a:cs typeface="TT Rounds Condensed Bold"/>
              <a:sym typeface="TT Rounds Condensed Bold"/>
            </a:endParaRPr>
          </a:p>
        </p:txBody>
      </p:sp>
      <p:sp>
        <p:nvSpPr>
          <p:cNvPr id="18" name="AutoShape 18"/>
          <p:cNvSpPr/>
          <p:nvPr/>
        </p:nvSpPr>
        <p:spPr>
          <a:xfrm rot="10788280">
            <a:off x="350309" y="1637043"/>
            <a:ext cx="12573498" cy="0"/>
          </a:xfrm>
          <a:prstGeom prst="line">
            <a:avLst/>
          </a:prstGeom>
          <a:ln w="19050" cap="rnd">
            <a:solidFill>
              <a:srgbClr val="E6C8C7"/>
            </a:solidFill>
            <a:prstDash val="solid"/>
            <a:headEnd type="none" w="sm" len="sm"/>
            <a:tailEnd type="none" w="sm" len="sm"/>
          </a:ln>
        </p:spPr>
      </p:sp>
      <p:sp>
        <p:nvSpPr>
          <p:cNvPr id="19" name="Freeform 19"/>
          <p:cNvSpPr/>
          <p:nvPr/>
        </p:nvSpPr>
        <p:spPr>
          <a:xfrm>
            <a:off x="713184" y="3524694"/>
            <a:ext cx="2638824" cy="5902150"/>
          </a:xfrm>
          <a:custGeom>
            <a:avLst/>
            <a:gdLst/>
            <a:ahLst/>
            <a:cxnLst/>
            <a:rect l="l" t="t" r="r" b="b"/>
            <a:pathLst>
              <a:path w="2638824" h="5902150">
                <a:moveTo>
                  <a:pt x="0" y="0"/>
                </a:moveTo>
                <a:lnTo>
                  <a:pt x="2638824" y="0"/>
                </a:lnTo>
                <a:lnTo>
                  <a:pt x="2638824" y="5902150"/>
                </a:lnTo>
                <a:lnTo>
                  <a:pt x="0" y="59021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3847266" y="3524694"/>
            <a:ext cx="2638824" cy="5902150"/>
          </a:xfrm>
          <a:custGeom>
            <a:avLst/>
            <a:gdLst/>
            <a:ahLst/>
            <a:cxnLst/>
            <a:rect l="l" t="t" r="r" b="b"/>
            <a:pathLst>
              <a:path w="2638824" h="5902150">
                <a:moveTo>
                  <a:pt x="0" y="0"/>
                </a:moveTo>
                <a:lnTo>
                  <a:pt x="2638824" y="0"/>
                </a:lnTo>
                <a:lnTo>
                  <a:pt x="2638824" y="5902150"/>
                </a:lnTo>
                <a:lnTo>
                  <a:pt x="0" y="59021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7050411" y="3524694"/>
            <a:ext cx="2638824" cy="5902150"/>
          </a:xfrm>
          <a:custGeom>
            <a:avLst/>
            <a:gdLst/>
            <a:ahLst/>
            <a:cxnLst/>
            <a:rect l="l" t="t" r="r" b="b"/>
            <a:pathLst>
              <a:path w="2638824" h="5902150">
                <a:moveTo>
                  <a:pt x="0" y="0"/>
                </a:moveTo>
                <a:lnTo>
                  <a:pt x="2638824" y="0"/>
                </a:lnTo>
                <a:lnTo>
                  <a:pt x="2638824" y="5902150"/>
                </a:lnTo>
                <a:lnTo>
                  <a:pt x="0" y="59021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TextBox 22"/>
          <p:cNvSpPr txBox="1"/>
          <p:nvPr/>
        </p:nvSpPr>
        <p:spPr>
          <a:xfrm>
            <a:off x="7078540" y="6200583"/>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23" name="TextBox 23"/>
          <p:cNvSpPr txBox="1"/>
          <p:nvPr/>
        </p:nvSpPr>
        <p:spPr>
          <a:xfrm>
            <a:off x="7076095" y="7291472"/>
            <a:ext cx="2636720" cy="3031177"/>
          </a:xfrm>
          <a:prstGeom prst="rect">
            <a:avLst/>
          </a:prstGeom>
        </p:spPr>
        <p:txBody>
          <a:bodyPr lIns="0" tIns="0" rIns="0" bIns="0" rtlCol="0" anchor="t">
            <a:spAutoFit/>
          </a:bodyPr>
          <a:lstStyle/>
          <a:p>
            <a:pPr algn="ctr">
              <a:lnSpc>
                <a:spcPts val="3510"/>
              </a:lnSpc>
            </a:pPr>
            <a:r>
              <a:rPr lang="en-US" sz="3300" b="1" spc="30">
                <a:solidFill>
                  <a:srgbClr val="FFFFFF"/>
                </a:solidFill>
                <a:latin typeface="TT Rounds Condensed Bold"/>
                <a:ea typeface="TT Rounds Condensed Bold"/>
                <a:cs typeface="TT Rounds Condensed Bold"/>
                <a:sym typeface="TT Rounds Condensed Bold"/>
              </a:rPr>
              <a:t>Sachez qu'il n'est pas obligatoire de fournir des références dans votre CV </a:t>
            </a:r>
          </a:p>
        </p:txBody>
      </p:sp>
      <p:sp>
        <p:nvSpPr>
          <p:cNvPr id="24" name="TextBox 24"/>
          <p:cNvSpPr txBox="1"/>
          <p:nvPr/>
        </p:nvSpPr>
        <p:spPr>
          <a:xfrm>
            <a:off x="3853906" y="6223070"/>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25" name="TextBox 25"/>
          <p:cNvSpPr txBox="1"/>
          <p:nvPr/>
        </p:nvSpPr>
        <p:spPr>
          <a:xfrm>
            <a:off x="3851462" y="7291472"/>
            <a:ext cx="2636720" cy="1325118"/>
          </a:xfrm>
          <a:prstGeom prst="rect">
            <a:avLst/>
          </a:prstGeom>
        </p:spPr>
        <p:txBody>
          <a:bodyPr lIns="0" tIns="0" rIns="0" bIns="0" rtlCol="0" anchor="t">
            <a:spAutoFit/>
          </a:bodyPr>
          <a:lstStyle/>
          <a:p>
            <a:pPr algn="ctr">
              <a:lnSpc>
                <a:spcPts val="3456"/>
              </a:lnSpc>
            </a:pPr>
            <a:r>
              <a:rPr lang="en-US" sz="3200" b="1" spc="29">
                <a:solidFill>
                  <a:srgbClr val="FFFFFF"/>
                </a:solidFill>
                <a:latin typeface="TT Rounds Condensed Bold"/>
                <a:ea typeface="TT Rounds Condensed Bold"/>
                <a:cs typeface="TT Rounds Condensed Bold"/>
                <a:sym typeface="TT Rounds Condensed Bold"/>
              </a:rPr>
              <a:t>Écrivez-les par ordre d'importance </a:t>
            </a:r>
          </a:p>
        </p:txBody>
      </p:sp>
      <p:sp>
        <p:nvSpPr>
          <p:cNvPr id="26" name="TextBox 26"/>
          <p:cNvSpPr txBox="1"/>
          <p:nvPr/>
        </p:nvSpPr>
        <p:spPr>
          <a:xfrm>
            <a:off x="719961" y="6245553"/>
            <a:ext cx="2631830" cy="1466834"/>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27" name="TextBox 27"/>
          <p:cNvSpPr txBox="1"/>
          <p:nvPr/>
        </p:nvSpPr>
        <p:spPr>
          <a:xfrm>
            <a:off x="740000" y="7291470"/>
            <a:ext cx="2636719" cy="1633459"/>
          </a:xfrm>
          <a:prstGeom prst="rect">
            <a:avLst/>
          </a:prstGeom>
        </p:spPr>
        <p:txBody>
          <a:bodyPr lIns="0" tIns="0" rIns="0" bIns="0" rtlCol="0" anchor="t">
            <a:spAutoFit/>
          </a:bodyPr>
          <a:lstStyle/>
          <a:p>
            <a:pPr algn="ctr">
              <a:lnSpc>
                <a:spcPts val="3564"/>
              </a:lnSpc>
            </a:pPr>
            <a:r>
              <a:rPr lang="en-US" sz="3300" b="1" spc="30">
                <a:solidFill>
                  <a:srgbClr val="FFFFFF"/>
                </a:solidFill>
                <a:latin typeface="TT Rounds Condensed Bold"/>
                <a:ea typeface="TT Rounds Condensed Bold"/>
                <a:cs typeface="TT Rounds Condensed Bold"/>
                <a:sym typeface="TT Rounds Condensed Bold"/>
              </a:rPr>
              <a:t>Rédigez vos références avec clarté </a:t>
            </a:r>
          </a:p>
        </p:txBody>
      </p:sp>
      <p:sp>
        <p:nvSpPr>
          <p:cNvPr id="28" name="Freeform 28" descr="Signature outline"/>
          <p:cNvSpPr/>
          <p:nvPr/>
        </p:nvSpPr>
        <p:spPr>
          <a:xfrm>
            <a:off x="1407694" y="4060658"/>
            <a:ext cx="1576137" cy="1576137"/>
          </a:xfrm>
          <a:custGeom>
            <a:avLst/>
            <a:gdLst/>
            <a:ahLst/>
            <a:cxnLst/>
            <a:rect l="l" t="t" r="r" b="b"/>
            <a:pathLst>
              <a:path w="1576137" h="1576137">
                <a:moveTo>
                  <a:pt x="0" y="0"/>
                </a:moveTo>
                <a:lnTo>
                  <a:pt x="1576137" y="0"/>
                </a:lnTo>
                <a:lnTo>
                  <a:pt x="1576137" y="1576136"/>
                </a:lnTo>
                <a:lnTo>
                  <a:pt x="0" y="15761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Freeform 29" descr="List outline"/>
          <p:cNvSpPr/>
          <p:nvPr/>
        </p:nvSpPr>
        <p:spPr>
          <a:xfrm>
            <a:off x="4415589" y="4084721"/>
            <a:ext cx="1576137" cy="1576137"/>
          </a:xfrm>
          <a:custGeom>
            <a:avLst/>
            <a:gdLst/>
            <a:ahLst/>
            <a:cxnLst/>
            <a:rect l="l" t="t" r="r" b="b"/>
            <a:pathLst>
              <a:path w="1576137" h="1576137">
                <a:moveTo>
                  <a:pt x="0" y="0"/>
                </a:moveTo>
                <a:lnTo>
                  <a:pt x="1576137" y="0"/>
                </a:lnTo>
                <a:lnTo>
                  <a:pt x="1576137" y="1576137"/>
                </a:lnTo>
                <a:lnTo>
                  <a:pt x="0" y="157613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Freeform 30" descr="No sign outline"/>
          <p:cNvSpPr/>
          <p:nvPr/>
        </p:nvSpPr>
        <p:spPr>
          <a:xfrm>
            <a:off x="7471608" y="3964404"/>
            <a:ext cx="1816768" cy="1816768"/>
          </a:xfrm>
          <a:custGeom>
            <a:avLst/>
            <a:gdLst/>
            <a:ahLst/>
            <a:cxnLst/>
            <a:rect l="l" t="t" r="r" b="b"/>
            <a:pathLst>
              <a:path w="1816768" h="1816768">
                <a:moveTo>
                  <a:pt x="0" y="0"/>
                </a:moveTo>
                <a:lnTo>
                  <a:pt x="1816768" y="0"/>
                </a:lnTo>
                <a:lnTo>
                  <a:pt x="1816768" y="1816768"/>
                </a:lnTo>
                <a:lnTo>
                  <a:pt x="0" y="18167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3114900" y="-859639"/>
            <a:ext cx="3188820" cy="3287920"/>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E6C8C7"/>
            </a:solidFill>
          </p:spPr>
        </p:sp>
      </p:grpSp>
      <p:sp>
        <p:nvSpPr>
          <p:cNvPr id="9" name="TextBox 9"/>
          <p:cNvSpPr txBox="1"/>
          <p:nvPr/>
        </p:nvSpPr>
        <p:spPr>
          <a:xfrm>
            <a:off x="5216892" y="3380028"/>
            <a:ext cx="11514263" cy="1194378"/>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Rédigez vos références avec clarté </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10" name="TextBox 10"/>
          <p:cNvSpPr txBox="1"/>
          <p:nvPr/>
        </p:nvSpPr>
        <p:spPr>
          <a:xfrm>
            <a:off x="4151258" y="689406"/>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11" name="TextBox 11"/>
          <p:cNvSpPr txBox="1"/>
          <p:nvPr/>
        </p:nvSpPr>
        <p:spPr>
          <a:xfrm>
            <a:off x="5194032" y="5195763"/>
            <a:ext cx="12065268"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Rédigez votre liste de personnes de référence sur une page séparée ou au bas de votre CV. Pour plus de clarté, séparez les coordonnées de chaque personne de référence par un interligne. Veillez à indiquer le titre officiel de votre personne de référence à côté de son nom. Décrivez la relation avec votre référent, par exemple : "Ancien manager".</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1064859" y="6228303"/>
            <a:ext cx="7196346" cy="0"/>
          </a:xfrm>
          <a:prstGeom prst="line">
            <a:avLst/>
          </a:prstGeom>
          <a:ln w="19050" cap="rnd">
            <a:solidFill>
              <a:srgbClr val="E6C8C7"/>
            </a:solidFill>
            <a:prstDash val="solid"/>
            <a:headEnd type="none" w="sm" len="sm"/>
            <a:tailEnd type="none" w="sm" len="sm"/>
          </a:ln>
        </p:spPr>
      </p:sp>
      <p:sp>
        <p:nvSpPr>
          <p:cNvPr id="13" name="Freeform 13" descr="Signature outline"/>
          <p:cNvSpPr/>
          <p:nvPr/>
        </p:nvSpPr>
        <p:spPr>
          <a:xfrm>
            <a:off x="1118937" y="6731667"/>
            <a:ext cx="2658978" cy="2658978"/>
          </a:xfrm>
          <a:custGeom>
            <a:avLst/>
            <a:gdLst/>
            <a:ahLst/>
            <a:cxnLst/>
            <a:rect l="l" t="t" r="r" b="b"/>
            <a:pathLst>
              <a:path w="2658978" h="2658978">
                <a:moveTo>
                  <a:pt x="0" y="0"/>
                </a:moveTo>
                <a:lnTo>
                  <a:pt x="2658978" y="0"/>
                </a:lnTo>
                <a:lnTo>
                  <a:pt x="2658978" y="2658978"/>
                </a:lnTo>
                <a:lnTo>
                  <a:pt x="0" y="2658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3114900" y="-859639"/>
            <a:ext cx="3188820" cy="3287920"/>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84BFA4"/>
            </a:solidFill>
          </p:spPr>
        </p:sp>
      </p:grpSp>
      <p:sp>
        <p:nvSpPr>
          <p:cNvPr id="9" name="TextBox 9"/>
          <p:cNvSpPr txBox="1"/>
          <p:nvPr/>
        </p:nvSpPr>
        <p:spPr>
          <a:xfrm>
            <a:off x="5216892" y="3380028"/>
            <a:ext cx="11514263" cy="119437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Écrivez-les par ordre d'importance </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0" name="TextBox 10"/>
          <p:cNvSpPr txBox="1"/>
          <p:nvPr/>
        </p:nvSpPr>
        <p:spPr>
          <a:xfrm>
            <a:off x="4151258" y="689406"/>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11" name="TextBox 11"/>
          <p:cNvSpPr txBox="1"/>
          <p:nvPr/>
        </p:nvSpPr>
        <p:spPr>
          <a:xfrm>
            <a:off x="5216892" y="5191125"/>
            <a:ext cx="11223056"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Dressez la liste de vos références par ordre décroissant, en commençant par la personne qui, selon vous, peut vous donner la recommandation la plus positive. Essayez d'inclure au moins deux personnes de référence. Si vous postulez à un poste de haut niveau, disposez de cinq à six références pour appuyer votre candidature.</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1064859" y="6228303"/>
            <a:ext cx="7196346" cy="0"/>
          </a:xfrm>
          <a:prstGeom prst="line">
            <a:avLst/>
          </a:prstGeom>
          <a:ln w="19050" cap="rnd">
            <a:solidFill>
              <a:srgbClr val="84BFA4"/>
            </a:solidFill>
            <a:prstDash val="solid"/>
            <a:headEnd type="none" w="sm" len="sm"/>
            <a:tailEnd type="none" w="sm" len="sm"/>
          </a:ln>
        </p:spPr>
      </p:sp>
      <p:sp>
        <p:nvSpPr>
          <p:cNvPr id="13" name="Freeform 13" descr="List outline"/>
          <p:cNvSpPr/>
          <p:nvPr/>
        </p:nvSpPr>
        <p:spPr>
          <a:xfrm>
            <a:off x="1046748" y="6394784"/>
            <a:ext cx="2923674" cy="2923674"/>
          </a:xfrm>
          <a:custGeom>
            <a:avLst/>
            <a:gdLst/>
            <a:ahLst/>
            <a:cxnLst/>
            <a:rect l="l" t="t" r="r" b="b"/>
            <a:pathLst>
              <a:path w="2923674" h="2923674">
                <a:moveTo>
                  <a:pt x="0" y="0"/>
                </a:moveTo>
                <a:lnTo>
                  <a:pt x="2923674" y="0"/>
                </a:lnTo>
                <a:lnTo>
                  <a:pt x="2923674" y="2923674"/>
                </a:lnTo>
                <a:lnTo>
                  <a:pt x="0" y="29236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rot="4967076">
            <a:off x="3114900" y="-859639"/>
            <a:ext cx="3188820" cy="3287920"/>
            <a:chOff x="0" y="0"/>
            <a:chExt cx="4251760" cy="4383894"/>
          </a:xfrm>
        </p:grpSpPr>
        <p:sp>
          <p:nvSpPr>
            <p:cNvPr id="8" name="Freeform 8"/>
            <p:cNvSpPr/>
            <p:nvPr/>
          </p:nvSpPr>
          <p:spPr>
            <a:xfrm>
              <a:off x="-189230" y="-71755"/>
              <a:ext cx="4728210" cy="4632579"/>
            </a:xfrm>
            <a:custGeom>
              <a:avLst/>
              <a:gdLst/>
              <a:ahLst/>
              <a:cxnLst/>
              <a:rect l="l" t="t" r="r" b="b"/>
              <a:pathLst>
                <a:path w="4728210" h="4632579">
                  <a:moveTo>
                    <a:pt x="2763774" y="174498"/>
                  </a:moveTo>
                  <a:cubicBezTo>
                    <a:pt x="2197989" y="5588"/>
                    <a:pt x="1607058" y="0"/>
                    <a:pt x="1156716" y="506603"/>
                  </a:cubicBezTo>
                  <a:cubicBezTo>
                    <a:pt x="720471" y="996315"/>
                    <a:pt x="301117" y="1787144"/>
                    <a:pt x="211074" y="2440178"/>
                  </a:cubicBezTo>
                  <a:cubicBezTo>
                    <a:pt x="0" y="3962781"/>
                    <a:pt x="1356487" y="4632579"/>
                    <a:pt x="2727198" y="4415790"/>
                  </a:cubicBezTo>
                  <a:cubicBezTo>
                    <a:pt x="4064000" y="4204716"/>
                    <a:pt x="4728210" y="2451354"/>
                    <a:pt x="4322953" y="1201801"/>
                  </a:cubicBezTo>
                  <a:cubicBezTo>
                    <a:pt x="4201922" y="824611"/>
                    <a:pt x="3850132" y="647319"/>
                    <a:pt x="3518027" y="484124"/>
                  </a:cubicBezTo>
                  <a:cubicBezTo>
                    <a:pt x="3278759" y="365887"/>
                    <a:pt x="3025521" y="253365"/>
                    <a:pt x="2763774" y="174498"/>
                  </a:cubicBezTo>
                  <a:close/>
                </a:path>
              </a:pathLst>
            </a:custGeom>
            <a:solidFill>
              <a:srgbClr val="B6D1E1"/>
            </a:solidFill>
          </p:spPr>
        </p:sp>
      </p:grpSp>
      <p:sp>
        <p:nvSpPr>
          <p:cNvPr id="9" name="TextBox 9"/>
          <p:cNvSpPr txBox="1"/>
          <p:nvPr/>
        </p:nvSpPr>
        <p:spPr>
          <a:xfrm>
            <a:off x="5216892" y="3380028"/>
            <a:ext cx="11776511" cy="1555326"/>
          </a:xfrm>
          <a:prstGeom prst="rect">
            <a:avLst/>
          </a:prstGeom>
        </p:spPr>
        <p:txBody>
          <a:bodyPr lIns="0" tIns="0" rIns="0" bIns="0" rtlCol="0" anchor="t">
            <a:spAutoFit/>
          </a:bodyPr>
          <a:lstStyle/>
          <a:p>
            <a:pPr algn="l">
              <a:lnSpc>
                <a:spcPts val="6030"/>
              </a:lnSpc>
            </a:pPr>
            <a:r>
              <a:rPr lang="en-US" sz="6000" b="1" spc="56">
                <a:solidFill>
                  <a:srgbClr val="B6D1E1"/>
                </a:solidFill>
                <a:latin typeface="TT Rounds Condensed Bold"/>
                <a:ea typeface="TT Rounds Condensed Bold"/>
                <a:cs typeface="TT Rounds Condensed Bold"/>
                <a:sym typeface="TT Rounds Condensed Bold"/>
              </a:rPr>
              <a:t>Sachez qu'il n'est pas obligatoire de fournir des références dans votre CV </a:t>
            </a:r>
          </a:p>
        </p:txBody>
      </p:sp>
      <p:sp>
        <p:nvSpPr>
          <p:cNvPr id="10" name="TextBox 10"/>
          <p:cNvSpPr txBox="1"/>
          <p:nvPr/>
        </p:nvSpPr>
        <p:spPr>
          <a:xfrm>
            <a:off x="4151258" y="689406"/>
            <a:ext cx="1548753" cy="1118097"/>
          </a:xfrm>
          <a:prstGeom prst="rect">
            <a:avLst/>
          </a:prstGeom>
        </p:spPr>
        <p:txBody>
          <a:bodyPr lIns="0" tIns="0" rIns="0" bIns="0" rtlCol="0" anchor="t">
            <a:spAutoFit/>
          </a:bodyPr>
          <a:lstStyle/>
          <a:p>
            <a:pPr algn="l">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11" name="TextBox 11"/>
          <p:cNvSpPr txBox="1"/>
          <p:nvPr/>
        </p:nvSpPr>
        <p:spPr>
          <a:xfrm>
            <a:off x="5216894" y="5381729"/>
            <a:ext cx="11223056" cy="2865393"/>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Il n'est pas obligatoire d'inclure des références dans votre CV. Vous pouvez attendre qu'un employeur potentiel vous demande directement des références. Si vous ne savez pas qui prendre comme référence, vous pouvez écrire "Références disponibles sur demande" au bas de votre CV.</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2" name="AutoShape 12"/>
          <p:cNvSpPr/>
          <p:nvPr/>
        </p:nvSpPr>
        <p:spPr>
          <a:xfrm rot="5379524">
            <a:off x="1064859" y="6228303"/>
            <a:ext cx="7196346" cy="0"/>
          </a:xfrm>
          <a:prstGeom prst="line">
            <a:avLst/>
          </a:prstGeom>
          <a:ln w="19050" cap="rnd">
            <a:solidFill>
              <a:srgbClr val="B6D1E1"/>
            </a:solidFill>
            <a:prstDash val="solid"/>
            <a:headEnd type="none" w="sm" len="sm"/>
            <a:tailEnd type="none" w="sm" len="sm"/>
          </a:ln>
        </p:spPr>
      </p:sp>
      <p:sp>
        <p:nvSpPr>
          <p:cNvPr id="13" name="Freeform 13" descr="No sign outline"/>
          <p:cNvSpPr/>
          <p:nvPr/>
        </p:nvSpPr>
        <p:spPr>
          <a:xfrm>
            <a:off x="854240" y="6226339"/>
            <a:ext cx="2947740" cy="2947740"/>
          </a:xfrm>
          <a:custGeom>
            <a:avLst/>
            <a:gdLst/>
            <a:ahLst/>
            <a:cxnLst/>
            <a:rect l="l" t="t" r="r" b="b"/>
            <a:pathLst>
              <a:path w="2947740" h="2947740">
                <a:moveTo>
                  <a:pt x="0" y="0"/>
                </a:moveTo>
                <a:lnTo>
                  <a:pt x="2947740" y="0"/>
                </a:lnTo>
                <a:lnTo>
                  <a:pt x="2947740" y="2947741"/>
                </a:lnTo>
                <a:lnTo>
                  <a:pt x="0" y="2947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1287111" y="1484188"/>
            <a:ext cx="9618310" cy="2382342"/>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Quand fournir des références</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8" name="TextBox 8"/>
          <p:cNvSpPr txBox="1"/>
          <p:nvPr/>
        </p:nvSpPr>
        <p:spPr>
          <a:xfrm>
            <a:off x="1028700" y="3306849"/>
            <a:ext cx="13588732" cy="6070600"/>
          </a:xfrm>
          <a:prstGeom prst="rect">
            <a:avLst/>
          </a:prstGeom>
        </p:spPr>
        <p:txBody>
          <a:bodyPr lIns="0" tIns="0" rIns="0" bIns="0" rtlCol="0" anchor="t">
            <a:spAutoFit/>
          </a:bodyPr>
          <a:lstStyle/>
          <a:p>
            <a:pPr algn="l">
              <a:lnSpc>
                <a:spcPts val="4025"/>
              </a:lnSpc>
            </a:pPr>
            <a:r>
              <a:rPr lang="en-US" sz="3500" spc="32">
                <a:solidFill>
                  <a:srgbClr val="382B1B"/>
                </a:solidFill>
                <a:latin typeface="TT Rounds Condensed"/>
                <a:ea typeface="TT Rounds Condensed"/>
                <a:cs typeface="TT Rounds Condensed"/>
                <a:sym typeface="TT Rounds Condensed"/>
              </a:rPr>
              <a:t>Il se peut que l'on vous demande de présenter vos références au moment où vous postulez à un emploi ou au cours de la procédure de candidature. L'employeur peut également demander votre lettre de motivation, votre CV et vos références dans le cadre de la procédure de candidature. Souvent, les employeurs potentiels préfèrent contacter eux-mêmes les personnes de référence pour être sûrs d'obtenir une réponse objective.</a:t>
            </a:r>
          </a:p>
          <a:p>
            <a:pPr algn="l">
              <a:lnSpc>
                <a:spcPts val="4025"/>
              </a:lnSpc>
            </a:pPr>
            <a:endParaRPr lang="en-US" sz="3500" spc="32">
              <a:solidFill>
                <a:srgbClr val="382B1B"/>
              </a:solidFill>
              <a:latin typeface="TT Rounds Condensed"/>
              <a:ea typeface="TT Rounds Condensed"/>
              <a:cs typeface="TT Rounds Condensed"/>
              <a:sym typeface="TT Rounds Condensed"/>
            </a:endParaRPr>
          </a:p>
          <a:p>
            <a:pPr algn="l">
              <a:lnSpc>
                <a:spcPts val="4025"/>
              </a:lnSpc>
            </a:pPr>
            <a:r>
              <a:rPr lang="en-US" sz="3500" spc="32">
                <a:solidFill>
                  <a:srgbClr val="382B1B"/>
                </a:solidFill>
                <a:latin typeface="TT Rounds Condensed"/>
                <a:ea typeface="TT Rounds Condensed"/>
                <a:cs typeface="TT Rounds Condensed"/>
                <a:sym typeface="TT Rounds Condensed"/>
              </a:rPr>
              <a:t>Vous devez toujours avoir vos références déjà préparées et prêtes à être présentées sur demande. Apportez une copie des coordonnées de vos personnes de référence pour les donner aux entreprises lors de votre entretien, si elles vous le demandent.</a:t>
            </a:r>
          </a:p>
          <a:p>
            <a:pPr algn="l">
              <a:lnSpc>
                <a:spcPts val="4025"/>
              </a:lnSpc>
            </a:pPr>
            <a:endParaRPr lang="en-US" sz="3500" spc="32">
              <a:solidFill>
                <a:srgbClr val="382B1B"/>
              </a:solidFill>
              <a:latin typeface="TT Rounds Condensed"/>
              <a:ea typeface="TT Rounds Condensed"/>
              <a:cs typeface="TT Rounds Condensed"/>
              <a:sym typeface="TT Rounds Condensed"/>
            </a:endParaRPr>
          </a:p>
        </p:txBody>
      </p:sp>
      <p:sp>
        <p:nvSpPr>
          <p:cNvPr id="9" name="AutoShape 9"/>
          <p:cNvSpPr/>
          <p:nvPr/>
        </p:nvSpPr>
        <p:spPr>
          <a:xfrm rot="10788496">
            <a:off x="688106" y="2703982"/>
            <a:ext cx="12808729" cy="0"/>
          </a:xfrm>
          <a:prstGeom prst="line">
            <a:avLst/>
          </a:prstGeom>
          <a:ln w="19050" cap="rnd">
            <a:solidFill>
              <a:srgbClr val="94C7B0"/>
            </a:solidFill>
            <a:prstDash val="solid"/>
            <a:headEnd type="none" w="sm" len="sm"/>
            <a:tailEnd type="none" w="sm" len="sm"/>
          </a:ln>
        </p:spPr>
      </p:sp>
      <p:grpSp>
        <p:nvGrpSpPr>
          <p:cNvPr id="10" name="Group 10"/>
          <p:cNvGrpSpPr/>
          <p:nvPr/>
        </p:nvGrpSpPr>
        <p:grpSpPr>
          <a:xfrm>
            <a:off x="16248411" y="5101390"/>
            <a:ext cx="3531502" cy="3641253"/>
            <a:chOff x="0" y="0"/>
            <a:chExt cx="4708670" cy="4855004"/>
          </a:xfrm>
        </p:grpSpPr>
        <p:sp>
          <p:nvSpPr>
            <p:cNvPr id="11" name="Freeform 11"/>
            <p:cNvSpPr/>
            <p:nvPr/>
          </p:nvSpPr>
          <p:spPr>
            <a:xfrm>
              <a:off x="-209550" y="-79502"/>
              <a:ext cx="5236337" cy="5130419"/>
            </a:xfrm>
            <a:custGeom>
              <a:avLst/>
              <a:gdLst/>
              <a:ahLst/>
              <a:cxnLst/>
              <a:rect l="l" t="t" r="r" b="b"/>
              <a:pathLst>
                <a:path w="5236337" h="5130419">
                  <a:moveTo>
                    <a:pt x="3060700" y="193294"/>
                  </a:moveTo>
                  <a:cubicBezTo>
                    <a:pt x="2434209" y="6223"/>
                    <a:pt x="1779651" y="0"/>
                    <a:pt x="1281049" y="561086"/>
                  </a:cubicBezTo>
                  <a:cubicBezTo>
                    <a:pt x="797814" y="1103376"/>
                    <a:pt x="333502" y="1979295"/>
                    <a:pt x="233680" y="2702433"/>
                  </a:cubicBezTo>
                  <a:cubicBezTo>
                    <a:pt x="0" y="4388612"/>
                    <a:pt x="1502283" y="5130419"/>
                    <a:pt x="3020187" y="4890389"/>
                  </a:cubicBezTo>
                  <a:cubicBezTo>
                    <a:pt x="4500753" y="4656582"/>
                    <a:pt x="5236337" y="2714752"/>
                    <a:pt x="4787519" y="1330833"/>
                  </a:cubicBezTo>
                  <a:cubicBezTo>
                    <a:pt x="4653534" y="913130"/>
                    <a:pt x="4263898" y="716788"/>
                    <a:pt x="3896106" y="536067"/>
                  </a:cubicBezTo>
                  <a:cubicBezTo>
                    <a:pt x="3631184" y="405130"/>
                    <a:pt x="3350641" y="280543"/>
                    <a:pt x="3060827" y="193167"/>
                  </a:cubicBezTo>
                  <a:close/>
                </a:path>
              </a:pathLst>
            </a:custGeom>
            <a:solidFill>
              <a:srgbClr val="84BFA4">
                <a:alpha val="76863"/>
              </a:srgbClr>
            </a:solidFill>
          </p:spPr>
        </p:sp>
      </p:grpSp>
      <p:sp>
        <p:nvSpPr>
          <p:cNvPr id="12" name="Freeform 12"/>
          <p:cNvSpPr/>
          <p:nvPr/>
        </p:nvSpPr>
        <p:spPr>
          <a:xfrm>
            <a:off x="15588100" y="756693"/>
            <a:ext cx="1627803" cy="2356869"/>
          </a:xfrm>
          <a:custGeom>
            <a:avLst/>
            <a:gdLst/>
            <a:ahLst/>
            <a:cxnLst/>
            <a:rect l="l" t="t" r="r" b="b"/>
            <a:pathLst>
              <a:path w="1627803" h="2356869">
                <a:moveTo>
                  <a:pt x="0" y="0"/>
                </a:moveTo>
                <a:lnTo>
                  <a:pt x="1627803" y="0"/>
                </a:lnTo>
                <a:lnTo>
                  <a:pt x="1627803" y="2356869"/>
                </a:lnTo>
                <a:lnTo>
                  <a:pt x="0" y="23568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1263048" y="1002926"/>
            <a:ext cx="9618310" cy="2382342"/>
          </a:xfrm>
          <a:prstGeom prst="rect">
            <a:avLst/>
          </a:prstGeom>
        </p:spPr>
        <p:txBody>
          <a:bodyPr lIns="0" tIns="0" rIns="0" bIns="0" rtlCol="0" anchor="t">
            <a:spAutoFit/>
          </a:bodyPr>
          <a:lstStyle/>
          <a:p>
            <a:pPr algn="l">
              <a:lnSpc>
                <a:spcPts val="6030"/>
              </a:lnSpc>
            </a:pPr>
            <a:r>
              <a:rPr lang="en-US" sz="6000" b="1" spc="56">
                <a:solidFill>
                  <a:srgbClr val="B6D1E1"/>
                </a:solidFill>
                <a:latin typeface="TT Rounds Condensed Bold"/>
                <a:ea typeface="TT Rounds Condensed Bold"/>
                <a:cs typeface="TT Rounds Condensed Bold"/>
                <a:sym typeface="TT Rounds Condensed Bold"/>
              </a:rPr>
              <a:t>Conseils sur les références</a:t>
            </a:r>
          </a:p>
          <a:p>
            <a:pPr algn="l">
              <a:lnSpc>
                <a:spcPts val="6030"/>
              </a:lnSpc>
            </a:pPr>
            <a:endParaRPr lang="en-US" sz="6000" b="1" spc="56">
              <a:solidFill>
                <a:srgbClr val="B6D1E1"/>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B6D1E1"/>
              </a:solidFill>
              <a:latin typeface="TT Rounds Condensed Bold"/>
              <a:ea typeface="TT Rounds Condensed Bold"/>
              <a:cs typeface="TT Rounds Condensed Bold"/>
              <a:sym typeface="TT Rounds Condensed Bold"/>
            </a:endParaRPr>
          </a:p>
        </p:txBody>
      </p:sp>
      <p:sp>
        <p:nvSpPr>
          <p:cNvPr id="8" name="TextBox 8"/>
          <p:cNvSpPr txBox="1"/>
          <p:nvPr/>
        </p:nvSpPr>
        <p:spPr>
          <a:xfrm>
            <a:off x="1028700" y="2335960"/>
            <a:ext cx="15080649" cy="7936865"/>
          </a:xfrm>
          <a:prstGeom prst="rect">
            <a:avLst/>
          </a:prstGeom>
        </p:spPr>
        <p:txBody>
          <a:bodyPr lIns="0" tIns="0" rIns="0" bIns="0" rtlCol="0" anchor="t">
            <a:spAutoFit/>
          </a:bodyPr>
          <a:lstStyle/>
          <a:p>
            <a:pPr algn="l">
              <a:lnSpc>
                <a:spcPts val="3910"/>
              </a:lnSpc>
            </a:pPr>
            <a:r>
              <a:rPr lang="en-US" sz="3400" spc="31">
                <a:solidFill>
                  <a:srgbClr val="382B1B"/>
                </a:solidFill>
                <a:latin typeface="TT Rounds Condensed"/>
                <a:ea typeface="TT Rounds Condensed"/>
                <a:cs typeface="TT Rounds Condensed"/>
                <a:sym typeface="TT Rounds Condensed"/>
              </a:rPr>
              <a:t>Suivez ces étapes simples lorsque vous demandez une référence :</a:t>
            </a:r>
          </a:p>
          <a:p>
            <a:pPr algn="l">
              <a:lnSpc>
                <a:spcPts val="3910"/>
              </a:lnSpc>
            </a:pPr>
            <a:endParaRPr lang="en-US" sz="3400" spc="31">
              <a:solidFill>
                <a:srgbClr val="382B1B"/>
              </a:solidFill>
              <a:latin typeface="TT Rounds Condensed"/>
              <a:ea typeface="TT Rounds Condensed"/>
              <a:cs typeface="TT Rounds Condensed"/>
              <a:sym typeface="TT Rounds Condensed"/>
            </a:endParaRPr>
          </a:p>
          <a:p>
            <a:pPr marL="615316" lvl="1" indent="-307658" algn="l">
              <a:lnSpc>
                <a:spcPts val="3910"/>
              </a:lnSpc>
              <a:buFont typeface="Arial"/>
              <a:buChar char="•"/>
            </a:pPr>
            <a:r>
              <a:rPr lang="en-US" sz="3400" b="1" spc="31">
                <a:solidFill>
                  <a:srgbClr val="382B1B"/>
                </a:solidFill>
                <a:latin typeface="TT Rounds Condensed Bold"/>
                <a:ea typeface="TT Rounds Condensed Bold"/>
                <a:cs typeface="TT Rounds Condensed Bold"/>
                <a:sym typeface="TT Rounds Condensed Bold"/>
              </a:rPr>
              <a:t>Demandez l'autorisation : </a:t>
            </a:r>
            <a:r>
              <a:rPr lang="en-US" sz="3400" spc="31">
                <a:solidFill>
                  <a:srgbClr val="382B1B"/>
                </a:solidFill>
                <a:latin typeface="TT Rounds Condensed"/>
                <a:ea typeface="TT Rounds Condensed"/>
                <a:cs typeface="TT Rounds Condensed"/>
                <a:sym typeface="TT Rounds Condensed"/>
              </a:rPr>
              <a:t>Demandez la permission à vos personnes de référence avant d'inscrire leur nom sur votre liste de références. Cela leur permet de penser à vos meilleures compétences et réalisations avant que votre futur employeur ne les contacte.</a:t>
            </a:r>
          </a:p>
          <a:p>
            <a:pPr marL="615316" lvl="1" indent="-307658" algn="l">
              <a:lnSpc>
                <a:spcPts val="3910"/>
              </a:lnSpc>
              <a:buFont typeface="Arial"/>
              <a:buChar char="•"/>
            </a:pPr>
            <a:r>
              <a:rPr lang="en-US" sz="3400" b="1" spc="31">
                <a:solidFill>
                  <a:srgbClr val="382B1B"/>
                </a:solidFill>
                <a:latin typeface="TT Rounds Condensed Bold"/>
                <a:ea typeface="TT Rounds Condensed Bold"/>
                <a:cs typeface="TT Rounds Condensed Bold"/>
                <a:sym typeface="TT Rounds Condensed Bold"/>
              </a:rPr>
              <a:t>Informez vos référents du poste pour lequel vous postulez : </a:t>
            </a:r>
            <a:r>
              <a:rPr lang="en-US" sz="3400" spc="31">
                <a:solidFill>
                  <a:srgbClr val="382B1B"/>
                </a:solidFill>
                <a:latin typeface="TT Rounds Condensed"/>
                <a:ea typeface="TT Rounds Condensed"/>
                <a:cs typeface="TT Rounds Condensed"/>
                <a:sym typeface="TT Rounds Condensed"/>
              </a:rPr>
              <a:t>Vous pouvez donner à vos référents potentiels votre CV et la description du poste afin qu'ils puissent se préparer avant d'être contactés. En les informant à l'avance, vous les aidez à identifier les compétences et les qualités qui vous distinguent des autres candidats.</a:t>
            </a:r>
          </a:p>
          <a:p>
            <a:pPr marL="615316" lvl="1" indent="-307658" algn="l">
              <a:lnSpc>
                <a:spcPts val="3910"/>
              </a:lnSpc>
              <a:buFont typeface="Arial"/>
              <a:buChar char="•"/>
            </a:pPr>
            <a:r>
              <a:rPr lang="en-US" sz="3400" b="1" spc="31">
                <a:solidFill>
                  <a:srgbClr val="382B1B"/>
                </a:solidFill>
                <a:latin typeface="TT Rounds Condensed Bold"/>
                <a:ea typeface="TT Rounds Condensed Bold"/>
                <a:cs typeface="TT Rounds Condensed Bold"/>
                <a:sym typeface="TT Rounds Condensed Bold"/>
              </a:rPr>
              <a:t>Rappelez vos références académiques : </a:t>
            </a:r>
            <a:r>
              <a:rPr lang="en-US" sz="3400" spc="31">
                <a:solidFill>
                  <a:srgbClr val="382B1B"/>
                </a:solidFill>
                <a:latin typeface="TT Rounds Condensed"/>
                <a:ea typeface="TT Rounds Condensed"/>
                <a:cs typeface="TT Rounds Condensed"/>
                <a:sym typeface="TT Rounds Condensed"/>
              </a:rPr>
              <a:t>Si vous savez que vos références académiques sont votre point fort, rappelez à vos professeurs les cours et les projets que vous avez suivis, les notes que vous avez obtenues et les compétences que vous avez acquises.</a:t>
            </a:r>
          </a:p>
          <a:p>
            <a:pPr marL="615316" lvl="1" indent="-307658" algn="l">
              <a:lnSpc>
                <a:spcPts val="3910"/>
              </a:lnSpc>
            </a:pPr>
            <a:endParaRPr lang="en-US" sz="3400" spc="31">
              <a:solidFill>
                <a:srgbClr val="382B1B"/>
              </a:solidFill>
              <a:latin typeface="TT Rounds Condensed"/>
              <a:ea typeface="TT Rounds Condensed"/>
              <a:cs typeface="TT Rounds Condensed"/>
              <a:sym typeface="TT Rounds Condensed"/>
            </a:endParaRPr>
          </a:p>
        </p:txBody>
      </p:sp>
      <p:sp>
        <p:nvSpPr>
          <p:cNvPr id="9" name="AutoShape 9"/>
          <p:cNvSpPr/>
          <p:nvPr/>
        </p:nvSpPr>
        <p:spPr>
          <a:xfrm rot="10790945">
            <a:off x="664051" y="1933962"/>
            <a:ext cx="16273808" cy="0"/>
          </a:xfrm>
          <a:prstGeom prst="line">
            <a:avLst/>
          </a:prstGeom>
          <a:ln w="19050" cap="rnd">
            <a:solidFill>
              <a:srgbClr val="94C7B0"/>
            </a:solidFill>
            <a:prstDash val="solid"/>
            <a:headEnd type="none" w="sm" len="sm"/>
            <a:tailEnd type="none" w="sm" len="sm"/>
          </a:ln>
        </p:spPr>
      </p:sp>
      <p:grpSp>
        <p:nvGrpSpPr>
          <p:cNvPr id="10" name="Group 10"/>
          <p:cNvGrpSpPr/>
          <p:nvPr/>
        </p:nvGrpSpPr>
        <p:grpSpPr>
          <a:xfrm>
            <a:off x="16849989" y="4427622"/>
            <a:ext cx="3531502" cy="3641253"/>
            <a:chOff x="0" y="0"/>
            <a:chExt cx="4708670" cy="4855004"/>
          </a:xfrm>
        </p:grpSpPr>
        <p:sp>
          <p:nvSpPr>
            <p:cNvPr id="11" name="Freeform 11"/>
            <p:cNvSpPr/>
            <p:nvPr/>
          </p:nvSpPr>
          <p:spPr>
            <a:xfrm>
              <a:off x="-209550" y="-79502"/>
              <a:ext cx="5236337" cy="5130419"/>
            </a:xfrm>
            <a:custGeom>
              <a:avLst/>
              <a:gdLst/>
              <a:ahLst/>
              <a:cxnLst/>
              <a:rect l="l" t="t" r="r" b="b"/>
              <a:pathLst>
                <a:path w="5236337" h="5130419">
                  <a:moveTo>
                    <a:pt x="3060700" y="193294"/>
                  </a:moveTo>
                  <a:cubicBezTo>
                    <a:pt x="2434209" y="6223"/>
                    <a:pt x="1779651" y="0"/>
                    <a:pt x="1281049" y="561086"/>
                  </a:cubicBezTo>
                  <a:cubicBezTo>
                    <a:pt x="797814" y="1103376"/>
                    <a:pt x="333502" y="1979295"/>
                    <a:pt x="233680" y="2702433"/>
                  </a:cubicBezTo>
                  <a:cubicBezTo>
                    <a:pt x="0" y="4388612"/>
                    <a:pt x="1502283" y="5130419"/>
                    <a:pt x="3020187" y="4890389"/>
                  </a:cubicBezTo>
                  <a:cubicBezTo>
                    <a:pt x="4500753" y="4656582"/>
                    <a:pt x="5236337" y="2714752"/>
                    <a:pt x="4787519" y="1330833"/>
                  </a:cubicBezTo>
                  <a:cubicBezTo>
                    <a:pt x="4653534" y="913130"/>
                    <a:pt x="4263898" y="716788"/>
                    <a:pt x="3896106" y="536067"/>
                  </a:cubicBezTo>
                  <a:cubicBezTo>
                    <a:pt x="3631184" y="405130"/>
                    <a:pt x="3350641" y="280543"/>
                    <a:pt x="3060827" y="193167"/>
                  </a:cubicBezTo>
                  <a:close/>
                </a:path>
              </a:pathLst>
            </a:custGeom>
            <a:solidFill>
              <a:srgbClr val="B6D1E1">
                <a:alpha val="76863"/>
              </a:srgbClr>
            </a:solidFill>
          </p:spPr>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1263048" y="1002926"/>
            <a:ext cx="9618310" cy="2382342"/>
          </a:xfrm>
          <a:prstGeom prst="rect">
            <a:avLst/>
          </a:prstGeom>
        </p:spPr>
        <p:txBody>
          <a:bodyPr lIns="0" tIns="0" rIns="0" bIns="0" rtlCol="0" anchor="t">
            <a:spAutoFit/>
          </a:bodyPr>
          <a:lstStyle/>
          <a:p>
            <a:pPr algn="l">
              <a:lnSpc>
                <a:spcPts val="6030"/>
              </a:lnSpc>
            </a:pPr>
            <a:r>
              <a:rPr lang="en-US" sz="6000" b="1" spc="56">
                <a:solidFill>
                  <a:srgbClr val="B6D1E1"/>
                </a:solidFill>
                <a:latin typeface="TT Rounds Condensed Bold"/>
                <a:ea typeface="TT Rounds Condensed Bold"/>
                <a:cs typeface="TT Rounds Condensed Bold"/>
                <a:sym typeface="TT Rounds Condensed Bold"/>
              </a:rPr>
              <a:t>Conseils sur les références</a:t>
            </a:r>
          </a:p>
          <a:p>
            <a:pPr algn="l">
              <a:lnSpc>
                <a:spcPts val="6030"/>
              </a:lnSpc>
            </a:pPr>
            <a:endParaRPr lang="en-US" sz="6000" b="1" spc="56">
              <a:solidFill>
                <a:srgbClr val="B6D1E1"/>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B6D1E1"/>
              </a:solidFill>
              <a:latin typeface="TT Rounds Condensed Bold"/>
              <a:ea typeface="TT Rounds Condensed Bold"/>
              <a:cs typeface="TT Rounds Condensed Bold"/>
              <a:sym typeface="TT Rounds Condensed Bold"/>
            </a:endParaRPr>
          </a:p>
        </p:txBody>
      </p:sp>
      <p:sp>
        <p:nvSpPr>
          <p:cNvPr id="8" name="TextBox 8"/>
          <p:cNvSpPr txBox="1"/>
          <p:nvPr/>
        </p:nvSpPr>
        <p:spPr>
          <a:xfrm>
            <a:off x="1028700" y="2422294"/>
            <a:ext cx="15080649" cy="7145655"/>
          </a:xfrm>
          <a:prstGeom prst="rect">
            <a:avLst/>
          </a:prstGeom>
        </p:spPr>
        <p:txBody>
          <a:bodyPr lIns="0" tIns="0" rIns="0" bIns="0" rtlCol="0" anchor="t">
            <a:spAutoFit/>
          </a:bodyPr>
          <a:lstStyle/>
          <a:p>
            <a:pPr marL="597219" lvl="1" indent="-298609" algn="l">
              <a:lnSpc>
                <a:spcPts val="3795"/>
              </a:lnSpc>
              <a:buFont typeface="Arial"/>
              <a:buChar char="•"/>
            </a:pPr>
            <a:r>
              <a:rPr lang="en-US" sz="3300" b="1" spc="30">
                <a:solidFill>
                  <a:srgbClr val="382B1B"/>
                </a:solidFill>
                <a:latin typeface="TT Rounds Condensed Bold"/>
                <a:ea typeface="TT Rounds Condensed Bold"/>
                <a:cs typeface="TT Rounds Condensed Bold"/>
                <a:sym typeface="TT Rounds Condensed Bold"/>
              </a:rPr>
              <a:t>Donnez à vos référents la liberté de choisir : </a:t>
            </a:r>
            <a:r>
              <a:rPr lang="en-US" sz="3300" spc="30">
                <a:solidFill>
                  <a:srgbClr val="382B1B"/>
                </a:solidFill>
                <a:latin typeface="TT Rounds Condensed"/>
                <a:ea typeface="TT Rounds Condensed"/>
                <a:cs typeface="TT Rounds Condensed"/>
                <a:sym typeface="TT Rounds Condensed"/>
              </a:rPr>
              <a:t>Donner à vos référents la possibilité de renoncer à fournir une référence peut vous éviter une situation potentiellement embarrassante. Ne forcez pas vos référents à donner des recommandations pour éviter qu'ils n'en donnent une mauvaise, ce qui pourrait s'avérer contre-productif.</a:t>
            </a:r>
          </a:p>
          <a:p>
            <a:pPr marL="597219" lvl="1" indent="-298609" algn="l">
              <a:lnSpc>
                <a:spcPts val="3795"/>
              </a:lnSpc>
              <a:buFont typeface="Arial"/>
              <a:buChar char="•"/>
            </a:pPr>
            <a:r>
              <a:rPr lang="en-US" sz="3300" b="1" spc="30">
                <a:solidFill>
                  <a:srgbClr val="382B1B"/>
                </a:solidFill>
                <a:latin typeface="TT Rounds Condensed Bold"/>
                <a:ea typeface="TT Rounds Condensed Bold"/>
                <a:cs typeface="TT Rounds Condensed Bold"/>
                <a:sym typeface="TT Rounds Condensed Bold"/>
              </a:rPr>
              <a:t>Protégez la vie privée de vos répondants : </a:t>
            </a:r>
            <a:r>
              <a:rPr lang="en-US" sz="3300" spc="30">
                <a:solidFill>
                  <a:srgbClr val="382B1B"/>
                </a:solidFill>
                <a:latin typeface="TT Rounds Condensed"/>
                <a:ea typeface="TT Rounds Condensed"/>
                <a:cs typeface="TT Rounds Condensed"/>
                <a:sym typeface="TT Rounds Condensed"/>
              </a:rPr>
              <a:t>Ne communiquez pas les adresses, numéros ou courriels privés de vos personnes de référence. Utilisez plutôt l'adresse, l'adresse électronique et le numéro de téléphone de votre lieu de travail, le cas échéant.</a:t>
            </a:r>
          </a:p>
          <a:p>
            <a:pPr marL="597219" lvl="1" indent="-298609" algn="l">
              <a:lnSpc>
                <a:spcPts val="3795"/>
              </a:lnSpc>
              <a:buFont typeface="Arial"/>
              <a:buChar char="•"/>
            </a:pPr>
            <a:r>
              <a:rPr lang="en-US" sz="3300" b="1" spc="30">
                <a:solidFill>
                  <a:srgbClr val="382B1B"/>
                </a:solidFill>
                <a:latin typeface="TT Rounds Condensed Bold"/>
                <a:ea typeface="TT Rounds Condensed Bold"/>
                <a:cs typeface="TT Rounds Condensed Bold"/>
                <a:sym typeface="TT Rounds Condensed Bold"/>
              </a:rPr>
              <a:t>Faites preuve de gratitude : </a:t>
            </a:r>
            <a:r>
              <a:rPr lang="en-US" sz="3300" spc="30">
                <a:solidFill>
                  <a:srgbClr val="382B1B"/>
                </a:solidFill>
                <a:latin typeface="TT Rounds Condensed"/>
                <a:ea typeface="TT Rounds Condensed"/>
                <a:cs typeface="TT Rounds Condensed"/>
                <a:sym typeface="TT Rounds Condensed"/>
              </a:rPr>
              <a:t>Il est important que vous remerciez vos répondants d'avoir accepté de communiquer vos qualités positives à vos employeurs. Il est essentiel que vous leur fassiez comprendre que vous appréciez leur soutien positif et que vous êtes prêt à leur rendre la pareille à l'avenir.</a:t>
            </a:r>
          </a:p>
          <a:p>
            <a:pPr marL="597219" lvl="1" indent="-298609" algn="l">
              <a:lnSpc>
                <a:spcPts val="3795"/>
              </a:lnSpc>
              <a:buFont typeface="Arial"/>
              <a:buChar char="•"/>
            </a:pPr>
            <a:r>
              <a:rPr lang="en-US" sz="3300" b="1" spc="30">
                <a:solidFill>
                  <a:srgbClr val="382B1B"/>
                </a:solidFill>
                <a:latin typeface="TT Rounds Condensed Bold"/>
                <a:ea typeface="TT Rounds Condensed Bold"/>
                <a:cs typeface="TT Rounds Condensed Bold"/>
                <a:sym typeface="TT Rounds Condensed Bold"/>
              </a:rPr>
              <a:t>Informez-les de l'état d'avancement de l'emploi </a:t>
            </a:r>
            <a:r>
              <a:rPr lang="en-US" sz="3300" spc="30">
                <a:solidFill>
                  <a:srgbClr val="382B1B"/>
                </a:solidFill>
                <a:latin typeface="TT Rounds Condensed"/>
                <a:ea typeface="TT Rounds Condensed"/>
                <a:cs typeface="TT Rounds Condensed"/>
                <a:sym typeface="TT Rounds Condensed"/>
              </a:rPr>
              <a:t>: Il est important que vous les teniez au courant de l'état d'avancement de votre demande d'emploi.</a:t>
            </a:r>
          </a:p>
          <a:p>
            <a:pPr marL="597219" lvl="1" indent="-298609" algn="l">
              <a:lnSpc>
                <a:spcPts val="3795"/>
              </a:lnSpc>
            </a:pPr>
            <a:endParaRPr lang="en-US" sz="3300" spc="30">
              <a:solidFill>
                <a:srgbClr val="382B1B"/>
              </a:solidFill>
              <a:latin typeface="TT Rounds Condensed"/>
              <a:ea typeface="TT Rounds Condensed"/>
              <a:cs typeface="TT Rounds Condensed"/>
              <a:sym typeface="TT Rounds Condensed"/>
            </a:endParaRPr>
          </a:p>
        </p:txBody>
      </p:sp>
      <p:sp>
        <p:nvSpPr>
          <p:cNvPr id="9" name="AutoShape 9"/>
          <p:cNvSpPr/>
          <p:nvPr/>
        </p:nvSpPr>
        <p:spPr>
          <a:xfrm rot="10790945">
            <a:off x="664051" y="1933962"/>
            <a:ext cx="16273808" cy="0"/>
          </a:xfrm>
          <a:prstGeom prst="line">
            <a:avLst/>
          </a:prstGeom>
          <a:ln w="19050" cap="rnd">
            <a:solidFill>
              <a:srgbClr val="94C7B0"/>
            </a:solidFill>
            <a:prstDash val="solid"/>
            <a:headEnd type="none" w="sm" len="sm"/>
            <a:tailEnd type="none" w="sm" len="sm"/>
          </a:ln>
        </p:spPr>
      </p:sp>
      <p:grpSp>
        <p:nvGrpSpPr>
          <p:cNvPr id="10" name="Group 10"/>
          <p:cNvGrpSpPr/>
          <p:nvPr/>
        </p:nvGrpSpPr>
        <p:grpSpPr>
          <a:xfrm>
            <a:off x="16849989" y="4427622"/>
            <a:ext cx="3531502" cy="3641253"/>
            <a:chOff x="0" y="0"/>
            <a:chExt cx="4708670" cy="4855004"/>
          </a:xfrm>
        </p:grpSpPr>
        <p:sp>
          <p:nvSpPr>
            <p:cNvPr id="11" name="Freeform 11"/>
            <p:cNvSpPr/>
            <p:nvPr/>
          </p:nvSpPr>
          <p:spPr>
            <a:xfrm>
              <a:off x="-209550" y="-79502"/>
              <a:ext cx="5236337" cy="5130419"/>
            </a:xfrm>
            <a:custGeom>
              <a:avLst/>
              <a:gdLst/>
              <a:ahLst/>
              <a:cxnLst/>
              <a:rect l="l" t="t" r="r" b="b"/>
              <a:pathLst>
                <a:path w="5236337" h="5130419">
                  <a:moveTo>
                    <a:pt x="3060700" y="193294"/>
                  </a:moveTo>
                  <a:cubicBezTo>
                    <a:pt x="2434209" y="6223"/>
                    <a:pt x="1779651" y="0"/>
                    <a:pt x="1281049" y="561086"/>
                  </a:cubicBezTo>
                  <a:cubicBezTo>
                    <a:pt x="797814" y="1103376"/>
                    <a:pt x="333502" y="1979295"/>
                    <a:pt x="233680" y="2702433"/>
                  </a:cubicBezTo>
                  <a:cubicBezTo>
                    <a:pt x="0" y="4388612"/>
                    <a:pt x="1502283" y="5130419"/>
                    <a:pt x="3020187" y="4890389"/>
                  </a:cubicBezTo>
                  <a:cubicBezTo>
                    <a:pt x="4500753" y="4656582"/>
                    <a:pt x="5236337" y="2714752"/>
                    <a:pt x="4787519" y="1330833"/>
                  </a:cubicBezTo>
                  <a:cubicBezTo>
                    <a:pt x="4653534" y="913130"/>
                    <a:pt x="4263898" y="716788"/>
                    <a:pt x="3896106" y="536067"/>
                  </a:cubicBezTo>
                  <a:cubicBezTo>
                    <a:pt x="3631184" y="405130"/>
                    <a:pt x="3350641" y="280543"/>
                    <a:pt x="3060827" y="193167"/>
                  </a:cubicBezTo>
                  <a:close/>
                </a:path>
              </a:pathLst>
            </a:custGeom>
            <a:solidFill>
              <a:srgbClr val="B6D1E1">
                <a:alpha val="76863"/>
              </a:srgbClr>
            </a:solid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Freeform 7"/>
          <p:cNvSpPr/>
          <p:nvPr/>
        </p:nvSpPr>
        <p:spPr>
          <a:xfrm>
            <a:off x="0" y="-19050"/>
            <a:ext cx="18275256" cy="5014210"/>
          </a:xfrm>
          <a:custGeom>
            <a:avLst/>
            <a:gdLst/>
            <a:ahLst/>
            <a:cxnLst/>
            <a:rect l="l" t="t" r="r" b="b"/>
            <a:pathLst>
              <a:path w="18275256" h="5014210">
                <a:moveTo>
                  <a:pt x="0" y="0"/>
                </a:moveTo>
                <a:lnTo>
                  <a:pt x="18275256" y="0"/>
                </a:lnTo>
                <a:lnTo>
                  <a:pt x="18275256" y="5014210"/>
                </a:lnTo>
                <a:lnTo>
                  <a:pt x="0" y="50142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3501815" y="5450702"/>
            <a:ext cx="10382332" cy="4391083"/>
          </a:xfrm>
          <a:prstGeom prst="rect">
            <a:avLst/>
          </a:prstGeom>
        </p:spPr>
        <p:txBody>
          <a:bodyPr lIns="0" tIns="0" rIns="0" bIns="0" rtlCol="0" anchor="t">
            <a:spAutoFit/>
          </a:bodyPr>
          <a:lstStyle/>
          <a:p>
            <a:pPr algn="l">
              <a:lnSpc>
                <a:spcPts val="3494"/>
              </a:lnSpc>
            </a:pPr>
            <a:r>
              <a:rPr lang="en-US" sz="3100" spc="29">
                <a:solidFill>
                  <a:srgbClr val="382B1B"/>
                </a:solidFill>
                <a:latin typeface="TT Rounds Condensed"/>
                <a:ea typeface="TT Rounds Condensed"/>
                <a:cs typeface="TT Rounds Condensed"/>
                <a:sym typeface="TT Rounds Condensed"/>
              </a:rPr>
              <a:t>Un CV bien rédigé et bien présenté est un bon moyen de montrer aux employeurs que vous possédez les compétences et l'expérience dont ils ont besoin et que vous êtes fait pour le poste. L'obtention d'un entretien dépend souvent de la qualité de votre CV.</a:t>
            </a:r>
          </a:p>
          <a:p>
            <a:pPr algn="l">
              <a:lnSpc>
                <a:spcPts val="3494"/>
              </a:lnSpc>
            </a:pPr>
            <a:r>
              <a:rPr lang="en-US" sz="3100" spc="29">
                <a:solidFill>
                  <a:srgbClr val="382B1B"/>
                </a:solidFill>
                <a:latin typeface="TT Rounds Condensed"/>
                <a:ea typeface="TT Rounds Condensed"/>
                <a:cs typeface="TT Rounds Condensed"/>
                <a:sym typeface="TT Rounds Condensed"/>
              </a:rPr>
              <a:t> </a:t>
            </a:r>
          </a:p>
          <a:p>
            <a:pPr algn="l">
              <a:lnSpc>
                <a:spcPts val="3494"/>
              </a:lnSpc>
            </a:pPr>
            <a:r>
              <a:rPr lang="en-US" sz="3100" spc="29">
                <a:solidFill>
                  <a:srgbClr val="382B1B"/>
                </a:solidFill>
                <a:latin typeface="TT Rounds Condensed"/>
                <a:ea typeface="TT Rounds Condensed"/>
                <a:cs typeface="TT Rounds Condensed"/>
                <a:sym typeface="TT Rounds Condensed"/>
              </a:rPr>
              <a:t>Il existe de nombreuses façons différentes de présenter un CV, mais il y a des éléments fondamentaux qu'ils doivent tous contenir.</a:t>
            </a:r>
          </a:p>
          <a:p>
            <a:pPr algn="l">
              <a:lnSpc>
                <a:spcPts val="3494"/>
              </a:lnSpc>
            </a:pPr>
            <a:endParaRPr lang="en-US" sz="3100" spc="29">
              <a:solidFill>
                <a:srgbClr val="382B1B"/>
              </a:solidFill>
              <a:latin typeface="TT Rounds Condensed"/>
              <a:ea typeface="TT Rounds Condensed"/>
              <a:cs typeface="TT Rounds Condensed"/>
              <a:sym typeface="TT Rounds Condensed"/>
            </a:endParaRPr>
          </a:p>
        </p:txBody>
      </p:sp>
      <p:sp>
        <p:nvSpPr>
          <p:cNvPr id="9" name="TextBox 9"/>
          <p:cNvSpPr txBox="1"/>
          <p:nvPr/>
        </p:nvSpPr>
        <p:spPr>
          <a:xfrm>
            <a:off x="556555" y="5895300"/>
            <a:ext cx="2370047" cy="2583180"/>
          </a:xfrm>
          <a:prstGeom prst="rect">
            <a:avLst/>
          </a:prstGeom>
        </p:spPr>
        <p:txBody>
          <a:bodyPr lIns="0" tIns="0" rIns="0" bIns="0" rtlCol="0" anchor="t">
            <a:spAutoFit/>
          </a:bodyPr>
          <a:lstStyle/>
          <a:p>
            <a:pPr algn="l">
              <a:lnSpc>
                <a:spcPts val="4020"/>
              </a:lnSpc>
            </a:pPr>
            <a:r>
              <a:rPr lang="en-US" sz="4800" b="1" spc="44">
                <a:solidFill>
                  <a:srgbClr val="84BFA4"/>
                </a:solidFill>
                <a:latin typeface="TT Rounds Condensed Bold"/>
                <a:ea typeface="TT Rounds Condensed Bold"/>
                <a:cs typeface="TT Rounds Condensed Bold"/>
                <a:sym typeface="TT Rounds Condensed Bold"/>
              </a:rPr>
              <a:t>Pourquoi </a:t>
            </a:r>
          </a:p>
          <a:p>
            <a:pPr algn="l">
              <a:lnSpc>
                <a:spcPts val="4020"/>
              </a:lnSpc>
            </a:pPr>
            <a:r>
              <a:rPr lang="en-US" sz="4800" b="1" spc="44">
                <a:solidFill>
                  <a:srgbClr val="84BFA4"/>
                </a:solidFill>
                <a:latin typeface="TT Rounds Condensed Bold"/>
                <a:ea typeface="TT Rounds Condensed Bold"/>
                <a:cs typeface="TT Rounds Condensed Bold"/>
                <a:sym typeface="TT Rounds Condensed Bold"/>
              </a:rPr>
              <a:t>j'ai besoin </a:t>
            </a:r>
          </a:p>
          <a:p>
            <a:pPr algn="l">
              <a:lnSpc>
                <a:spcPts val="4020"/>
              </a:lnSpc>
            </a:pPr>
            <a:r>
              <a:rPr lang="en-US" sz="4800" b="1" spc="44">
                <a:solidFill>
                  <a:srgbClr val="84BFA4"/>
                </a:solidFill>
                <a:latin typeface="TT Rounds Condensed Bold"/>
                <a:ea typeface="TT Rounds Condensed Bold"/>
                <a:cs typeface="TT Rounds Condensed Bold"/>
                <a:sym typeface="TT Rounds Condensed Bold"/>
              </a:rPr>
              <a:t>un CV ?</a:t>
            </a:r>
          </a:p>
          <a:p>
            <a:pPr algn="l">
              <a:lnSpc>
                <a:spcPts val="4020"/>
              </a:lnSpc>
            </a:pPr>
            <a:endParaRPr lang="en-US" sz="4800" b="1" spc="44">
              <a:solidFill>
                <a:srgbClr val="84BFA4"/>
              </a:solidFill>
              <a:latin typeface="TT Rounds Condensed Bold"/>
              <a:ea typeface="TT Rounds Condensed Bold"/>
              <a:cs typeface="TT Rounds Condensed Bold"/>
              <a:sym typeface="TT Rounds Condensed Bold"/>
            </a:endParaRPr>
          </a:p>
        </p:txBody>
      </p:sp>
      <p:sp>
        <p:nvSpPr>
          <p:cNvPr id="10" name="AutoShape 10"/>
          <p:cNvSpPr/>
          <p:nvPr/>
        </p:nvSpPr>
        <p:spPr>
          <a:xfrm rot="5360851">
            <a:off x="1331682" y="7304007"/>
            <a:ext cx="3764004" cy="0"/>
          </a:xfrm>
          <a:prstGeom prst="line">
            <a:avLst/>
          </a:prstGeom>
          <a:ln w="19050" cap="rnd">
            <a:solidFill>
              <a:srgbClr val="B6D1E1"/>
            </a:solidFill>
            <a:prstDash val="solid"/>
            <a:headEnd type="none" w="sm" len="sm"/>
            <a:tailEnd type="none" w="sm" len="sm"/>
          </a:ln>
        </p:spPr>
      </p:sp>
      <p:sp>
        <p:nvSpPr>
          <p:cNvPr id="11" name="TextBox 11"/>
          <p:cNvSpPr txBox="1"/>
          <p:nvPr/>
        </p:nvSpPr>
        <p:spPr>
          <a:xfrm>
            <a:off x="3467613" y="889945"/>
            <a:ext cx="9786455" cy="3514783"/>
          </a:xfrm>
          <a:prstGeom prst="rect">
            <a:avLst/>
          </a:prstGeom>
        </p:spPr>
        <p:txBody>
          <a:bodyPr lIns="0" tIns="0" rIns="0" bIns="0" rtlCol="0" anchor="t">
            <a:spAutoFit/>
          </a:bodyPr>
          <a:lstStyle/>
          <a:p>
            <a:pPr algn="l">
              <a:lnSpc>
                <a:spcPts val="3494"/>
              </a:lnSpc>
            </a:pPr>
            <a:r>
              <a:rPr lang="en-US" sz="3100" b="1" spc="29">
                <a:solidFill>
                  <a:srgbClr val="FFFFFF"/>
                </a:solidFill>
                <a:latin typeface="TT Rounds Condensed Bold"/>
                <a:ea typeface="TT Rounds Condensed Bold"/>
                <a:cs typeface="TT Rounds Condensed Bold"/>
                <a:sym typeface="TT Rounds Condensed Bold"/>
              </a:rPr>
              <a:t> </a:t>
            </a:r>
            <a:r>
              <a:rPr lang="en-US" sz="3100" b="1" spc="29">
                <a:solidFill>
                  <a:srgbClr val="84BFA4"/>
                </a:solidFill>
                <a:latin typeface="TT Rounds Condensed Bold"/>
                <a:ea typeface="TT Rounds Condensed Bold"/>
                <a:cs typeface="TT Rounds Condensed Bold"/>
                <a:sym typeface="TT Rounds Condensed Bold"/>
              </a:rPr>
              <a:t>Un CV (Curriculum Vitae)</a:t>
            </a:r>
            <a:r>
              <a:rPr lang="en-US" sz="3100" spc="29">
                <a:solidFill>
                  <a:srgbClr val="FFFFFF"/>
                </a:solidFill>
                <a:latin typeface="TT Rounds Condensed"/>
                <a:ea typeface="TT Rounds Condensed"/>
                <a:cs typeface="TT Rounds Condensed"/>
                <a:sym typeface="TT Rounds Condensed"/>
              </a:rPr>
              <a:t>, donne des détails sur vos informations personnelles, vos qualifications, vos compétences, votre expérience et vos antécédents professionnels. C'est l'un des outils les plus importants que vous puissiez utiliser dans votre recherche d'emploi, car il indique à un employeur potentiel tout ce qu'il doit savoir sur vous.</a:t>
            </a:r>
          </a:p>
          <a:p>
            <a:pPr algn="l">
              <a:lnSpc>
                <a:spcPts val="3494"/>
              </a:lnSpc>
            </a:pPr>
            <a:endParaRPr lang="en-US" sz="3100" spc="29">
              <a:solidFill>
                <a:srgbClr val="FFFFFF"/>
              </a:solidFill>
              <a:latin typeface="TT Rounds Condensed"/>
              <a:ea typeface="TT Rounds Condensed"/>
              <a:cs typeface="TT Rounds Condensed"/>
              <a:sym typeface="TT Rounds Condensed"/>
            </a:endParaRPr>
          </a:p>
        </p:txBody>
      </p:sp>
      <p:sp>
        <p:nvSpPr>
          <p:cNvPr id="12" name="TextBox 12"/>
          <p:cNvSpPr txBox="1"/>
          <p:nvPr/>
        </p:nvSpPr>
        <p:spPr>
          <a:xfrm>
            <a:off x="534070" y="1109691"/>
            <a:ext cx="2230116" cy="2276453"/>
          </a:xfrm>
          <a:prstGeom prst="rect">
            <a:avLst/>
          </a:prstGeom>
        </p:spPr>
        <p:txBody>
          <a:bodyPr lIns="0" tIns="0" rIns="0" bIns="0" rtlCol="0" anchor="t">
            <a:spAutoFit/>
          </a:bodyPr>
          <a:lstStyle/>
          <a:p>
            <a:pPr algn="l">
              <a:lnSpc>
                <a:spcPts val="4020"/>
              </a:lnSpc>
            </a:pPr>
            <a:r>
              <a:rPr lang="en-US" sz="4800" b="1" spc="44">
                <a:solidFill>
                  <a:srgbClr val="FFFFFF"/>
                </a:solidFill>
                <a:latin typeface="TT Rounds Condensed Bold"/>
                <a:ea typeface="TT Rounds Condensed Bold"/>
                <a:cs typeface="TT Rounds Condensed Bold"/>
                <a:sym typeface="TT Rounds Condensed Bold"/>
              </a:rPr>
              <a:t>Qu'est-ce qu'un CV ?</a:t>
            </a:r>
          </a:p>
          <a:p>
            <a:pPr algn="l">
              <a:lnSpc>
                <a:spcPts val="4020"/>
              </a:lnSpc>
            </a:pPr>
            <a:endParaRPr lang="en-US" sz="4800" b="1" spc="44">
              <a:solidFill>
                <a:srgbClr val="FFFFFF"/>
              </a:solidFill>
              <a:latin typeface="TT Rounds Condensed Bold"/>
              <a:ea typeface="TT Rounds Condensed Bold"/>
              <a:cs typeface="TT Rounds Condensed Bold"/>
              <a:sym typeface="TT Rounds Condensed Bold"/>
            </a:endParaRPr>
          </a:p>
        </p:txBody>
      </p:sp>
      <p:sp>
        <p:nvSpPr>
          <p:cNvPr id="13" name="AutoShape 13"/>
          <p:cNvSpPr/>
          <p:nvPr/>
        </p:nvSpPr>
        <p:spPr>
          <a:xfrm rot="5349403">
            <a:off x="1986095" y="2317401"/>
            <a:ext cx="2912378" cy="0"/>
          </a:xfrm>
          <a:prstGeom prst="line">
            <a:avLst/>
          </a:prstGeom>
          <a:ln w="19050" cap="rnd">
            <a:solidFill>
              <a:srgbClr val="B6D1E1"/>
            </a:solidFill>
            <a:prstDash val="solid"/>
            <a:headEnd type="none" w="sm" len="sm"/>
            <a:tailEnd type="none" w="sm" len="sm"/>
          </a:ln>
        </p:spPr>
      </p:sp>
      <p:sp>
        <p:nvSpPr>
          <p:cNvPr id="14" name="AutoShape 14"/>
          <p:cNvSpPr/>
          <p:nvPr/>
        </p:nvSpPr>
        <p:spPr>
          <a:xfrm rot="5349403">
            <a:off x="1738757" y="2339886"/>
            <a:ext cx="2912378" cy="0"/>
          </a:xfrm>
          <a:prstGeom prst="line">
            <a:avLst/>
          </a:prstGeom>
          <a:ln w="19050" cap="rnd">
            <a:solidFill>
              <a:srgbClr val="84BFA4"/>
            </a:solidFill>
            <a:prstDash val="solid"/>
            <a:headEnd type="none" w="sm" len="sm"/>
            <a:tailEnd type="none" w="sm" len="sm"/>
          </a:ln>
        </p:spPr>
      </p:sp>
      <p:grpSp>
        <p:nvGrpSpPr>
          <p:cNvPr id="15" name="Group 15"/>
          <p:cNvGrpSpPr/>
          <p:nvPr/>
        </p:nvGrpSpPr>
        <p:grpSpPr>
          <a:xfrm>
            <a:off x="13397717" y="-179883"/>
            <a:ext cx="6343940" cy="6538737"/>
            <a:chOff x="0" y="0"/>
            <a:chExt cx="8458586" cy="8718316"/>
          </a:xfrm>
        </p:grpSpPr>
        <p:sp>
          <p:nvSpPr>
            <p:cNvPr id="16" name="Freeform 16"/>
            <p:cNvSpPr/>
            <p:nvPr/>
          </p:nvSpPr>
          <p:spPr>
            <a:xfrm>
              <a:off x="-376555" y="-1905"/>
              <a:ext cx="9406636" cy="9072118"/>
            </a:xfrm>
            <a:custGeom>
              <a:avLst/>
              <a:gdLst/>
              <a:ahLst/>
              <a:cxnLst/>
              <a:rect l="l" t="t" r="r" b="b"/>
              <a:pathLst>
                <a:path w="9406636" h="9072118">
                  <a:moveTo>
                    <a:pt x="4228465" y="1905"/>
                  </a:moveTo>
                  <a:cubicBezTo>
                    <a:pt x="4647311" y="0"/>
                    <a:pt x="5076317" y="80264"/>
                    <a:pt x="5498465" y="206121"/>
                  </a:cubicBezTo>
                  <a:cubicBezTo>
                    <a:pt x="6019165" y="362839"/>
                    <a:pt x="6523101" y="586740"/>
                    <a:pt x="6998970" y="821817"/>
                  </a:cubicBezTo>
                  <a:cubicBezTo>
                    <a:pt x="7659624" y="1146429"/>
                    <a:pt x="8359521" y="1499108"/>
                    <a:pt x="8600313" y="2249043"/>
                  </a:cubicBezTo>
                  <a:cubicBezTo>
                    <a:pt x="9406636" y="4734179"/>
                    <a:pt x="8085201" y="8221218"/>
                    <a:pt x="5425567" y="8640953"/>
                  </a:cubicBezTo>
                  <a:cubicBezTo>
                    <a:pt x="2698877" y="9072118"/>
                    <a:pt x="0" y="7739888"/>
                    <a:pt x="419989" y="4711954"/>
                  </a:cubicBezTo>
                  <a:cubicBezTo>
                    <a:pt x="599186" y="3413379"/>
                    <a:pt x="1433449" y="1840611"/>
                    <a:pt x="2301240" y="866648"/>
                  </a:cubicBezTo>
                  <a:cubicBezTo>
                    <a:pt x="2861183" y="236982"/>
                    <a:pt x="3530473" y="5207"/>
                    <a:pt x="4228465" y="1905"/>
                  </a:cubicBezTo>
                  <a:close/>
                </a:path>
              </a:pathLst>
            </a:custGeom>
            <a:blipFill>
              <a:blip r:embed="rId5"/>
              <a:stretch>
                <a:fillRect l="-36647" r="-36647"/>
              </a:stretch>
            </a:blipFill>
          </p:spPr>
        </p:sp>
      </p:grpSp>
      <p:grpSp>
        <p:nvGrpSpPr>
          <p:cNvPr id="17" name="Group 17"/>
          <p:cNvGrpSpPr/>
          <p:nvPr/>
        </p:nvGrpSpPr>
        <p:grpSpPr>
          <a:xfrm>
            <a:off x="15977871" y="4991726"/>
            <a:ext cx="2951193" cy="3042909"/>
            <a:chOff x="0" y="0"/>
            <a:chExt cx="3934924" cy="4057212"/>
          </a:xfrm>
        </p:grpSpPr>
        <p:sp>
          <p:nvSpPr>
            <p:cNvPr id="18" name="Freeform 18"/>
            <p:cNvSpPr/>
            <p:nvPr/>
          </p:nvSpPr>
          <p:spPr>
            <a:xfrm>
              <a:off x="-175133" y="-66421"/>
              <a:ext cx="4375912" cy="4287393"/>
            </a:xfrm>
            <a:custGeom>
              <a:avLst/>
              <a:gdLst/>
              <a:ahLst/>
              <a:cxnLst/>
              <a:rect l="l" t="t" r="r" b="b"/>
              <a:pathLst>
                <a:path w="4375912" h="4287393">
                  <a:moveTo>
                    <a:pt x="2557780" y="161544"/>
                  </a:moveTo>
                  <a:cubicBezTo>
                    <a:pt x="2034286" y="5207"/>
                    <a:pt x="1487297" y="0"/>
                    <a:pt x="1070483" y="468884"/>
                  </a:cubicBezTo>
                  <a:cubicBezTo>
                    <a:pt x="666750" y="922020"/>
                    <a:pt x="278638" y="1654048"/>
                    <a:pt x="195326" y="2258314"/>
                  </a:cubicBezTo>
                  <a:cubicBezTo>
                    <a:pt x="0" y="3667506"/>
                    <a:pt x="1255395" y="4287393"/>
                    <a:pt x="2523998" y="4086860"/>
                  </a:cubicBezTo>
                  <a:cubicBezTo>
                    <a:pt x="3761232" y="3891534"/>
                    <a:pt x="4375912" y="2268728"/>
                    <a:pt x="4000881" y="1112266"/>
                  </a:cubicBezTo>
                  <a:cubicBezTo>
                    <a:pt x="3888867" y="763270"/>
                    <a:pt x="3563239" y="599186"/>
                    <a:pt x="3255899" y="448056"/>
                  </a:cubicBezTo>
                  <a:cubicBezTo>
                    <a:pt x="3034538" y="338709"/>
                    <a:pt x="2800096" y="234442"/>
                    <a:pt x="2557780" y="161544"/>
                  </a:cubicBezTo>
                  <a:close/>
                </a:path>
              </a:pathLst>
            </a:custGeom>
            <a:solidFill>
              <a:srgbClr val="E6C8C7">
                <a:alpha val="76863"/>
              </a:srgbClr>
            </a:solidFill>
          </p:spPr>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TextBox 7"/>
          <p:cNvSpPr txBox="1"/>
          <p:nvPr/>
        </p:nvSpPr>
        <p:spPr>
          <a:xfrm>
            <a:off x="8337618" y="1339809"/>
            <a:ext cx="8107551" cy="3101340"/>
          </a:xfrm>
          <a:prstGeom prst="rect">
            <a:avLst/>
          </a:prstGeom>
        </p:spPr>
        <p:txBody>
          <a:bodyPr lIns="0" tIns="0" rIns="0" bIns="0" rtlCol="0" anchor="t">
            <a:spAutoFit/>
          </a:bodyPr>
          <a:lstStyle/>
          <a:p>
            <a:pPr algn="l">
              <a:lnSpc>
                <a:spcPts val="6030"/>
              </a:lnSpc>
            </a:pPr>
            <a:r>
              <a:rPr lang="en-US" sz="6000" b="1" spc="56">
                <a:solidFill>
                  <a:srgbClr val="E6C8C7"/>
                </a:solidFill>
                <a:latin typeface="TT Rounds Condensed Bold"/>
                <a:ea typeface="TT Rounds Condensed Bold"/>
                <a:cs typeface="TT Rounds Condensed Bold"/>
                <a:sym typeface="TT Rounds Condensed Bold"/>
              </a:rPr>
              <a:t>Que faire quand on n'a pas de référent ?</a:t>
            </a: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E6C8C7"/>
              </a:solidFill>
              <a:latin typeface="TT Rounds Condensed Bold"/>
              <a:ea typeface="TT Rounds Condensed Bold"/>
              <a:cs typeface="TT Rounds Condensed Bold"/>
              <a:sym typeface="TT Rounds Condensed Bold"/>
            </a:endParaRPr>
          </a:p>
        </p:txBody>
      </p:sp>
      <p:sp>
        <p:nvSpPr>
          <p:cNvPr id="8" name="TextBox 8"/>
          <p:cNvSpPr txBox="1"/>
          <p:nvPr/>
        </p:nvSpPr>
        <p:spPr>
          <a:xfrm>
            <a:off x="8337618" y="3633136"/>
            <a:ext cx="8318900" cy="6193155"/>
          </a:xfrm>
          <a:prstGeom prst="rect">
            <a:avLst/>
          </a:prstGeom>
        </p:spPr>
        <p:txBody>
          <a:bodyPr lIns="0" tIns="0" rIns="0" bIns="0" rtlCol="0" anchor="t">
            <a:spAutoFit/>
          </a:bodyPr>
          <a:lstStyle/>
          <a:p>
            <a:pPr algn="l">
              <a:lnSpc>
                <a:spcPts val="3795"/>
              </a:lnSpc>
            </a:pPr>
            <a:r>
              <a:rPr lang="en-US" sz="3300" spc="30">
                <a:solidFill>
                  <a:srgbClr val="382B1B"/>
                </a:solidFill>
                <a:latin typeface="TT Rounds Condensed"/>
                <a:ea typeface="TT Rounds Condensed"/>
                <a:cs typeface="TT Rounds Condensed"/>
                <a:sym typeface="TT Rounds Condensed"/>
              </a:rPr>
              <a:t>Si vous ne trouvez personne pour se porter garant de vous, donnez une explication raisonnable. Certaines organisations ne vérifient pas les références car elles peuvent utiliser l'internet et les médias sociaux pour rechercher des candidats. </a:t>
            </a:r>
          </a:p>
          <a:p>
            <a:pPr algn="l">
              <a:lnSpc>
                <a:spcPts val="3795"/>
              </a:lnSpc>
            </a:pPr>
            <a:endParaRPr lang="en-US" sz="3300" spc="30">
              <a:solidFill>
                <a:srgbClr val="382B1B"/>
              </a:solidFill>
              <a:latin typeface="TT Rounds Condensed"/>
              <a:ea typeface="TT Rounds Condensed"/>
              <a:cs typeface="TT Rounds Condensed"/>
              <a:sym typeface="TT Rounds Condensed"/>
            </a:endParaRPr>
          </a:p>
          <a:p>
            <a:pPr algn="l">
              <a:lnSpc>
                <a:spcPts val="3795"/>
              </a:lnSpc>
            </a:pPr>
            <a:r>
              <a:rPr lang="en-US" sz="3300" spc="30">
                <a:solidFill>
                  <a:srgbClr val="382B1B"/>
                </a:solidFill>
                <a:latin typeface="TT Rounds Condensed"/>
                <a:ea typeface="TT Rounds Condensed"/>
                <a:cs typeface="TT Rounds Condensed"/>
                <a:sym typeface="TT Rounds Condensed"/>
              </a:rPr>
              <a:t>Étant donné que de nombreuses organisations effectuent des recherches en ligne sur vous, veillez à fournir des informations utiles sur vos profils en ligne, par exemple LINKEDIN, qui est très utile à cet égard. </a:t>
            </a:r>
          </a:p>
          <a:p>
            <a:pPr algn="l">
              <a:lnSpc>
                <a:spcPts val="3795"/>
              </a:lnSpc>
            </a:pPr>
            <a:endParaRPr lang="en-US" sz="3300" spc="30">
              <a:solidFill>
                <a:srgbClr val="382B1B"/>
              </a:solidFill>
              <a:latin typeface="TT Rounds Condensed"/>
              <a:ea typeface="TT Rounds Condensed"/>
              <a:cs typeface="TT Rounds Condensed"/>
              <a:sym typeface="TT Rounds Condensed"/>
            </a:endParaRPr>
          </a:p>
        </p:txBody>
      </p:sp>
      <p:sp>
        <p:nvSpPr>
          <p:cNvPr id="9" name="AutoShape 9"/>
          <p:cNvSpPr/>
          <p:nvPr/>
        </p:nvSpPr>
        <p:spPr>
          <a:xfrm rot="10783328">
            <a:off x="7714533" y="3281498"/>
            <a:ext cx="8838339" cy="0"/>
          </a:xfrm>
          <a:prstGeom prst="line">
            <a:avLst/>
          </a:prstGeom>
          <a:ln w="19050" cap="rnd">
            <a:solidFill>
              <a:srgbClr val="94C7B0"/>
            </a:solidFill>
            <a:prstDash val="solid"/>
            <a:headEnd type="none" w="sm" len="sm"/>
            <a:tailEnd type="none" w="sm" len="sm"/>
          </a:ln>
        </p:spPr>
      </p:sp>
      <p:sp>
        <p:nvSpPr>
          <p:cNvPr id="10" name="Freeform 10"/>
          <p:cNvSpPr/>
          <p:nvPr/>
        </p:nvSpPr>
        <p:spPr>
          <a:xfrm>
            <a:off x="1676964" y="6492309"/>
            <a:ext cx="2505293" cy="2509090"/>
          </a:xfrm>
          <a:custGeom>
            <a:avLst/>
            <a:gdLst/>
            <a:ahLst/>
            <a:cxnLst/>
            <a:rect l="l" t="t" r="r" b="b"/>
            <a:pathLst>
              <a:path w="2505293" h="2509090">
                <a:moveTo>
                  <a:pt x="0" y="0"/>
                </a:moveTo>
                <a:lnTo>
                  <a:pt x="2505293" y="0"/>
                </a:lnTo>
                <a:lnTo>
                  <a:pt x="2505293" y="2509091"/>
                </a:lnTo>
                <a:lnTo>
                  <a:pt x="0" y="2509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1" name="Group 11"/>
          <p:cNvGrpSpPr/>
          <p:nvPr/>
        </p:nvGrpSpPr>
        <p:grpSpPr>
          <a:xfrm>
            <a:off x="-1452002" y="-1375995"/>
            <a:ext cx="7100364" cy="7336742"/>
            <a:chOff x="0" y="0"/>
            <a:chExt cx="9467152" cy="9782322"/>
          </a:xfrm>
        </p:grpSpPr>
        <p:sp>
          <p:nvSpPr>
            <p:cNvPr id="12" name="Freeform 12"/>
            <p:cNvSpPr/>
            <p:nvPr/>
          </p:nvSpPr>
          <p:spPr>
            <a:xfrm>
              <a:off x="-421894" y="-3175"/>
              <a:ext cx="10525633" cy="10179050"/>
            </a:xfrm>
            <a:custGeom>
              <a:avLst/>
              <a:gdLst/>
              <a:ahLst/>
              <a:cxnLst/>
              <a:rect l="l" t="t" r="r" b="b"/>
              <a:pathLst>
                <a:path w="10525633" h="10179050">
                  <a:moveTo>
                    <a:pt x="4740529" y="3302"/>
                  </a:moveTo>
                  <a:cubicBezTo>
                    <a:pt x="5208778" y="0"/>
                    <a:pt x="5688203" y="89662"/>
                    <a:pt x="6160135" y="233299"/>
                  </a:cubicBezTo>
                  <a:cubicBezTo>
                    <a:pt x="6740017" y="408432"/>
                    <a:pt x="7308977" y="660019"/>
                    <a:pt x="7834122" y="933577"/>
                  </a:cubicBezTo>
                  <a:cubicBezTo>
                    <a:pt x="8578088" y="1294638"/>
                    <a:pt x="9354947" y="1688592"/>
                    <a:pt x="9628505" y="2530983"/>
                  </a:cubicBezTo>
                  <a:cubicBezTo>
                    <a:pt x="10525633" y="5321046"/>
                    <a:pt x="9048622" y="9227058"/>
                    <a:pt x="6072505" y="9697593"/>
                  </a:cubicBezTo>
                  <a:cubicBezTo>
                    <a:pt x="3019806" y="10179050"/>
                    <a:pt x="0" y="8680069"/>
                    <a:pt x="470535" y="5288153"/>
                  </a:cubicBezTo>
                  <a:cubicBezTo>
                    <a:pt x="678434" y="3832987"/>
                    <a:pt x="1608455" y="2071370"/>
                    <a:pt x="2582291" y="977265"/>
                  </a:cubicBezTo>
                  <a:cubicBezTo>
                    <a:pt x="3211449" y="272923"/>
                    <a:pt x="3960241" y="8763"/>
                    <a:pt x="4740529" y="3302"/>
                  </a:cubicBezTo>
                  <a:close/>
                </a:path>
              </a:pathLst>
            </a:custGeom>
            <a:blipFill>
              <a:blip r:embed="rId5"/>
              <a:stretch>
                <a:fillRect l="-6178" r="-6179"/>
              </a:stretch>
            </a:blipFill>
          </p:spPr>
        </p:sp>
      </p:grpSp>
      <p:grpSp>
        <p:nvGrpSpPr>
          <p:cNvPr id="13" name="Group 13"/>
          <p:cNvGrpSpPr/>
          <p:nvPr/>
        </p:nvGrpSpPr>
        <p:grpSpPr>
          <a:xfrm>
            <a:off x="3480880" y="-1980896"/>
            <a:ext cx="3842379" cy="3961791"/>
            <a:chOff x="0" y="0"/>
            <a:chExt cx="5123172" cy="5282388"/>
          </a:xfrm>
        </p:grpSpPr>
        <p:sp>
          <p:nvSpPr>
            <p:cNvPr id="14" name="Freeform 14"/>
            <p:cNvSpPr/>
            <p:nvPr/>
          </p:nvSpPr>
          <p:spPr>
            <a:xfrm>
              <a:off x="-228092" y="-86487"/>
              <a:ext cx="5697347" cy="5582031"/>
            </a:xfrm>
            <a:custGeom>
              <a:avLst/>
              <a:gdLst/>
              <a:ahLst/>
              <a:cxnLst/>
              <a:rect l="l" t="t" r="r" b="b"/>
              <a:pathLst>
                <a:path w="5697347" h="5582031">
                  <a:moveTo>
                    <a:pt x="3330321" y="210312"/>
                  </a:moveTo>
                  <a:cubicBezTo>
                    <a:pt x="2648585" y="6731"/>
                    <a:pt x="1936496" y="0"/>
                    <a:pt x="1393825" y="610489"/>
                  </a:cubicBezTo>
                  <a:cubicBezTo>
                    <a:pt x="868172" y="1200531"/>
                    <a:pt x="362839" y="2153412"/>
                    <a:pt x="254381" y="2940304"/>
                  </a:cubicBezTo>
                  <a:cubicBezTo>
                    <a:pt x="0" y="4774946"/>
                    <a:pt x="1634617" y="5582031"/>
                    <a:pt x="3286125" y="5320919"/>
                  </a:cubicBezTo>
                  <a:cubicBezTo>
                    <a:pt x="4896993" y="5066538"/>
                    <a:pt x="5697347" y="2953766"/>
                    <a:pt x="5209032" y="1448054"/>
                  </a:cubicBezTo>
                  <a:cubicBezTo>
                    <a:pt x="5063236" y="993648"/>
                    <a:pt x="4639310" y="780034"/>
                    <a:pt x="4239133" y="583311"/>
                  </a:cubicBezTo>
                  <a:cubicBezTo>
                    <a:pt x="3950843" y="440817"/>
                    <a:pt x="3645662" y="305181"/>
                    <a:pt x="3330321" y="210312"/>
                  </a:cubicBezTo>
                  <a:close/>
                </a:path>
              </a:pathLst>
            </a:custGeom>
            <a:solidFill>
              <a:srgbClr val="84BFA4">
                <a:alpha val="76863"/>
              </a:srgbClr>
            </a:solidFill>
          </p:spPr>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2403345">
            <a:off x="9762147" y="2442954"/>
            <a:ext cx="9288581" cy="9577245"/>
            <a:chOff x="0" y="0"/>
            <a:chExt cx="12384774" cy="12769660"/>
          </a:xfrm>
        </p:grpSpPr>
        <p:sp>
          <p:nvSpPr>
            <p:cNvPr id="4" name="Freeform 4"/>
            <p:cNvSpPr/>
            <p:nvPr/>
          </p:nvSpPr>
          <p:spPr>
            <a:xfrm>
              <a:off x="-551307" y="-209042"/>
              <a:ext cx="13772768" cy="13494005"/>
            </a:xfrm>
            <a:custGeom>
              <a:avLst/>
              <a:gdLst/>
              <a:ahLst/>
              <a:cxnLst/>
              <a:rect l="l" t="t" r="r" b="b"/>
              <a:pathLst>
                <a:path w="13772768" h="13494005">
                  <a:moveTo>
                    <a:pt x="8050530" y="508254"/>
                  </a:moveTo>
                  <a:cubicBezTo>
                    <a:pt x="6402705" y="16383"/>
                    <a:pt x="4681093" y="0"/>
                    <a:pt x="3369437" y="1475613"/>
                  </a:cubicBezTo>
                  <a:cubicBezTo>
                    <a:pt x="2098675" y="2902077"/>
                    <a:pt x="877189" y="5205730"/>
                    <a:pt x="614807" y="7107682"/>
                  </a:cubicBezTo>
                  <a:cubicBezTo>
                    <a:pt x="0" y="11542903"/>
                    <a:pt x="3951478" y="13494005"/>
                    <a:pt x="7943977" y="12862814"/>
                  </a:cubicBezTo>
                  <a:cubicBezTo>
                    <a:pt x="11838051" y="12248007"/>
                    <a:pt x="13772768" y="7140575"/>
                    <a:pt x="12592304" y="3500628"/>
                  </a:cubicBezTo>
                  <a:cubicBezTo>
                    <a:pt x="12239752" y="2402078"/>
                    <a:pt x="11214989" y="1885569"/>
                    <a:pt x="10247630" y="1410081"/>
                  </a:cubicBezTo>
                  <a:cubicBezTo>
                    <a:pt x="9550781" y="1065784"/>
                    <a:pt x="8812911" y="737870"/>
                    <a:pt x="8050530" y="508254"/>
                  </a:cubicBezTo>
                  <a:close/>
                </a:path>
              </a:pathLst>
            </a:custGeom>
            <a:solidFill>
              <a:srgbClr val="B6D1E1"/>
            </a:solidFill>
          </p:spPr>
        </p:sp>
      </p:grpSp>
      <p:grpSp>
        <p:nvGrpSpPr>
          <p:cNvPr id="5" name="Group 5"/>
          <p:cNvGrpSpPr/>
          <p:nvPr/>
        </p:nvGrpSpPr>
        <p:grpSpPr>
          <a:xfrm>
            <a:off x="18288000" y="-69468"/>
            <a:ext cx="4255293" cy="17013080"/>
            <a:chOff x="0" y="0"/>
            <a:chExt cx="5673724" cy="22684106"/>
          </a:xfrm>
        </p:grpSpPr>
        <p:sp>
          <p:nvSpPr>
            <p:cNvPr id="6" name="Freeform 6"/>
            <p:cNvSpPr/>
            <p:nvPr/>
          </p:nvSpPr>
          <p:spPr>
            <a:xfrm>
              <a:off x="0" y="0"/>
              <a:ext cx="5673725" cy="22684105"/>
            </a:xfrm>
            <a:custGeom>
              <a:avLst/>
              <a:gdLst/>
              <a:ahLst/>
              <a:cxnLst/>
              <a:rect l="l" t="t" r="r" b="b"/>
              <a:pathLst>
                <a:path w="5673725" h="22684105">
                  <a:moveTo>
                    <a:pt x="0" y="0"/>
                  </a:moveTo>
                  <a:lnTo>
                    <a:pt x="5673725" y="0"/>
                  </a:lnTo>
                  <a:lnTo>
                    <a:pt x="5673725" y="22684105"/>
                  </a:lnTo>
                  <a:lnTo>
                    <a:pt x="0" y="22684105"/>
                  </a:lnTo>
                  <a:close/>
                </a:path>
              </a:pathLst>
            </a:custGeom>
            <a:solidFill>
              <a:srgbClr val="ECECEC"/>
            </a:solidFill>
          </p:spPr>
        </p:sp>
      </p:grpSp>
      <p:sp>
        <p:nvSpPr>
          <p:cNvPr id="7" name="Freeform 7"/>
          <p:cNvSpPr/>
          <p:nvPr/>
        </p:nvSpPr>
        <p:spPr>
          <a:xfrm>
            <a:off x="867018" y="690195"/>
            <a:ext cx="6159441" cy="4453305"/>
          </a:xfrm>
          <a:custGeom>
            <a:avLst/>
            <a:gdLst/>
            <a:ahLst/>
            <a:cxnLst/>
            <a:rect l="l" t="t" r="r" b="b"/>
            <a:pathLst>
              <a:path w="6159441" h="4453305">
                <a:moveTo>
                  <a:pt x="0" y="0"/>
                </a:moveTo>
                <a:lnTo>
                  <a:pt x="6159441" y="0"/>
                </a:lnTo>
                <a:lnTo>
                  <a:pt x="6159441" y="4453305"/>
                </a:lnTo>
                <a:lnTo>
                  <a:pt x="0" y="4453305"/>
                </a:lnTo>
                <a:lnTo>
                  <a:pt x="0" y="0"/>
                </a:lnTo>
                <a:close/>
              </a:path>
            </a:pathLst>
          </a:custGeom>
          <a:blipFill>
            <a:blip r:embed="rId2"/>
            <a:stretch>
              <a:fillRect l="-30" r="-30"/>
            </a:stretch>
          </a:blipFill>
        </p:spPr>
      </p:sp>
      <p:grpSp>
        <p:nvGrpSpPr>
          <p:cNvPr id="8" name="Group 8"/>
          <p:cNvGrpSpPr/>
          <p:nvPr/>
        </p:nvGrpSpPr>
        <p:grpSpPr>
          <a:xfrm>
            <a:off x="-1818780" y="10310727"/>
            <a:ext cx="21361288" cy="2805024"/>
            <a:chOff x="0" y="0"/>
            <a:chExt cx="28481718" cy="3740032"/>
          </a:xfrm>
        </p:grpSpPr>
        <p:sp>
          <p:nvSpPr>
            <p:cNvPr id="9" name="Freeform 9"/>
            <p:cNvSpPr/>
            <p:nvPr/>
          </p:nvSpPr>
          <p:spPr>
            <a:xfrm>
              <a:off x="0" y="0"/>
              <a:ext cx="28481654" cy="3740023"/>
            </a:xfrm>
            <a:custGeom>
              <a:avLst/>
              <a:gdLst/>
              <a:ahLst/>
              <a:cxnLst/>
              <a:rect l="l" t="t" r="r" b="b"/>
              <a:pathLst>
                <a:path w="28481654" h="3740023">
                  <a:moveTo>
                    <a:pt x="0" y="0"/>
                  </a:moveTo>
                  <a:lnTo>
                    <a:pt x="28481654" y="0"/>
                  </a:lnTo>
                  <a:lnTo>
                    <a:pt x="28481654" y="3740023"/>
                  </a:lnTo>
                  <a:lnTo>
                    <a:pt x="0" y="3740023"/>
                  </a:lnTo>
                  <a:close/>
                </a:path>
              </a:pathLst>
            </a:custGeom>
            <a:solidFill>
              <a:srgbClr val="ECECEC"/>
            </a:solidFill>
          </p:spPr>
        </p:sp>
      </p:grpSp>
      <p:sp>
        <p:nvSpPr>
          <p:cNvPr id="10" name="Freeform 10" descr="Blue text on a black background  Description automatically generated"/>
          <p:cNvSpPr/>
          <p:nvPr/>
        </p:nvSpPr>
        <p:spPr>
          <a:xfrm>
            <a:off x="956408" y="8621376"/>
            <a:ext cx="3938402" cy="824188"/>
          </a:xfrm>
          <a:custGeom>
            <a:avLst/>
            <a:gdLst/>
            <a:ahLst/>
            <a:cxnLst/>
            <a:rect l="l" t="t" r="r" b="b"/>
            <a:pathLst>
              <a:path w="3938402" h="824188">
                <a:moveTo>
                  <a:pt x="0" y="0"/>
                </a:moveTo>
                <a:lnTo>
                  <a:pt x="3938401" y="0"/>
                </a:lnTo>
                <a:lnTo>
                  <a:pt x="3938401" y="824188"/>
                </a:lnTo>
                <a:lnTo>
                  <a:pt x="0" y="824188"/>
                </a:lnTo>
                <a:lnTo>
                  <a:pt x="0" y="0"/>
                </a:lnTo>
                <a:close/>
              </a:path>
            </a:pathLst>
          </a:custGeom>
          <a:blipFill>
            <a:blip r:embed="rId3"/>
            <a:stretch>
              <a:fillRect/>
            </a:stretch>
          </a:blipFill>
        </p:spPr>
      </p:sp>
      <p:sp>
        <p:nvSpPr>
          <p:cNvPr id="11" name="TextBox 11"/>
          <p:cNvSpPr txBox="1"/>
          <p:nvPr/>
        </p:nvSpPr>
        <p:spPr>
          <a:xfrm>
            <a:off x="8213002" y="4170218"/>
            <a:ext cx="6854024" cy="1491996"/>
          </a:xfrm>
          <a:prstGeom prst="rect">
            <a:avLst/>
          </a:prstGeom>
          <a:solidFill>
            <a:srgbClr val="84BFA4"/>
          </a:solidFill>
        </p:spPr>
        <p:txBody>
          <a:bodyPr lIns="0" tIns="0" rIns="0" bIns="0" rtlCol="0" anchor="t">
            <a:spAutoFit/>
          </a:bodyPr>
          <a:lstStyle/>
          <a:p>
            <a:pPr algn="l">
              <a:lnSpc>
                <a:spcPts val="5832"/>
              </a:lnSpc>
            </a:pPr>
            <a:r>
              <a:rPr lang="en-US" sz="5400" spc="50">
                <a:solidFill>
                  <a:srgbClr val="FFFFFF"/>
                </a:solidFill>
                <a:latin typeface="TT Rounds Condensed"/>
                <a:ea typeface="TT Rounds Condensed"/>
                <a:cs typeface="TT Rounds Condensed"/>
                <a:sym typeface="TT Rounds Condensed"/>
              </a:rPr>
              <a:t> Bravo, vous avez terminé</a:t>
            </a:r>
            <a:r>
              <a:rPr lang="en-US" sz="5400" spc="50">
                <a:solidFill>
                  <a:srgbClr val="84BFA4"/>
                </a:solidFill>
                <a:latin typeface="TT Rounds Condensed"/>
                <a:ea typeface="TT Rounds Condensed"/>
                <a:cs typeface="TT Rounds Condensed"/>
                <a:sym typeface="TT Rounds Condensed"/>
              </a:rPr>
              <a:t>.</a:t>
            </a:r>
          </a:p>
        </p:txBody>
      </p:sp>
      <p:sp>
        <p:nvSpPr>
          <p:cNvPr id="12" name="TextBox 12"/>
          <p:cNvSpPr txBox="1"/>
          <p:nvPr/>
        </p:nvSpPr>
        <p:spPr>
          <a:xfrm>
            <a:off x="11091516" y="6252764"/>
            <a:ext cx="6796930" cy="592639"/>
          </a:xfrm>
          <a:prstGeom prst="rect">
            <a:avLst/>
          </a:prstGeom>
        </p:spPr>
        <p:txBody>
          <a:bodyPr lIns="0" tIns="0" rIns="0" bIns="0" rtlCol="0" anchor="t">
            <a:spAutoFit/>
          </a:bodyPr>
          <a:lstStyle/>
          <a:p>
            <a:pPr algn="l">
              <a:lnSpc>
                <a:spcPts val="6900"/>
              </a:lnSpc>
            </a:pPr>
            <a:r>
              <a:rPr lang="en-US" sz="9000" b="1" spc="84">
                <a:solidFill>
                  <a:srgbClr val="FFFFFF"/>
                </a:solidFill>
                <a:latin typeface="TT Rounds Condensed Bold"/>
                <a:ea typeface="TT Rounds Condensed Bold"/>
                <a:cs typeface="TT Rounds Condensed Bold"/>
                <a:sym typeface="TT Rounds Condensed Bold"/>
              </a:rPr>
              <a:t>Rédaction de CV</a:t>
            </a:r>
          </a:p>
        </p:txBody>
      </p:sp>
      <p:sp>
        <p:nvSpPr>
          <p:cNvPr id="13" name="TextBox 13"/>
          <p:cNvSpPr txBox="1"/>
          <p:nvPr/>
        </p:nvSpPr>
        <p:spPr>
          <a:xfrm>
            <a:off x="13407330" y="8653707"/>
            <a:ext cx="5664254" cy="967170"/>
          </a:xfrm>
          <a:prstGeom prst="rect">
            <a:avLst/>
          </a:prstGeom>
        </p:spPr>
        <p:txBody>
          <a:bodyPr lIns="0" tIns="0" rIns="0" bIns="0" rtlCol="0" anchor="t">
            <a:spAutoFit/>
          </a:bodyPr>
          <a:lstStyle/>
          <a:p>
            <a:pPr algn="l">
              <a:lnSpc>
                <a:spcPts val="4536"/>
              </a:lnSpc>
            </a:pPr>
            <a:r>
              <a:rPr lang="en-US" sz="4200" b="1" spc="39">
                <a:solidFill>
                  <a:srgbClr val="FFFFFF"/>
                </a:solidFill>
                <a:latin typeface="TT Rounds Condensed Bold"/>
                <a:ea typeface="TT Rounds Condensed Bold"/>
                <a:cs typeface="TT Rounds Condensed Bold"/>
                <a:sym typeface="TT Rounds Condensed Bold"/>
              </a:rPr>
              <a:t>www.3kitchens.eu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rot="4220027">
            <a:off x="-813105" y="-6503757"/>
            <a:ext cx="15496457" cy="15978039"/>
            <a:chOff x="0" y="0"/>
            <a:chExt cx="20661942" cy="21304052"/>
          </a:xfrm>
        </p:grpSpPr>
        <p:sp>
          <p:nvSpPr>
            <p:cNvPr id="4" name="Freeform 4"/>
            <p:cNvSpPr/>
            <p:nvPr/>
          </p:nvSpPr>
          <p:spPr>
            <a:xfrm>
              <a:off x="-919734" y="-348742"/>
              <a:ext cx="22977729" cy="22512529"/>
            </a:xfrm>
            <a:custGeom>
              <a:avLst/>
              <a:gdLst/>
              <a:ahLst/>
              <a:cxnLst/>
              <a:rect l="l" t="t" r="r" b="b"/>
              <a:pathLst>
                <a:path w="22977729" h="22512529">
                  <a:moveTo>
                    <a:pt x="13431012" y="847979"/>
                  </a:moveTo>
                  <a:cubicBezTo>
                    <a:pt x="10681843" y="27305"/>
                    <a:pt x="7809611" y="0"/>
                    <a:pt x="5621274" y="2461895"/>
                  </a:cubicBezTo>
                  <a:cubicBezTo>
                    <a:pt x="3501263" y="4841621"/>
                    <a:pt x="1463421" y="8684895"/>
                    <a:pt x="1025779" y="11858117"/>
                  </a:cubicBezTo>
                  <a:cubicBezTo>
                    <a:pt x="0" y="19257391"/>
                    <a:pt x="6592443" y="22512529"/>
                    <a:pt x="13253211" y="21459444"/>
                  </a:cubicBezTo>
                  <a:cubicBezTo>
                    <a:pt x="19749896" y="20433665"/>
                    <a:pt x="22977729" y="11912854"/>
                    <a:pt x="21008213" y="5840095"/>
                  </a:cubicBezTo>
                  <a:cubicBezTo>
                    <a:pt x="20420076" y="4007358"/>
                    <a:pt x="18710402" y="3145663"/>
                    <a:pt x="17096486" y="2352421"/>
                  </a:cubicBezTo>
                  <a:cubicBezTo>
                    <a:pt x="15933928" y="1778000"/>
                    <a:pt x="14702917" y="1230884"/>
                    <a:pt x="13431011" y="847979"/>
                  </a:cubicBezTo>
                  <a:close/>
                </a:path>
              </a:pathLst>
            </a:custGeom>
            <a:solidFill>
              <a:srgbClr val="B6D1E1"/>
            </a:solidFill>
          </p:spPr>
        </p:sp>
      </p:grpSp>
      <p:grpSp>
        <p:nvGrpSpPr>
          <p:cNvPr id="5" name="Group 5"/>
          <p:cNvGrpSpPr/>
          <p:nvPr/>
        </p:nvGrpSpPr>
        <p:grpSpPr>
          <a:xfrm>
            <a:off x="-4020693" y="-9152968"/>
            <a:ext cx="24222254" cy="9152970"/>
            <a:chOff x="0" y="0"/>
            <a:chExt cx="32296338" cy="12203960"/>
          </a:xfrm>
        </p:grpSpPr>
        <p:sp>
          <p:nvSpPr>
            <p:cNvPr id="6" name="Freeform 6"/>
            <p:cNvSpPr/>
            <p:nvPr/>
          </p:nvSpPr>
          <p:spPr>
            <a:xfrm>
              <a:off x="0" y="0"/>
              <a:ext cx="32296354" cy="12203938"/>
            </a:xfrm>
            <a:custGeom>
              <a:avLst/>
              <a:gdLst/>
              <a:ahLst/>
              <a:cxnLst/>
              <a:rect l="l" t="t" r="r" b="b"/>
              <a:pathLst>
                <a:path w="32296354" h="12203938">
                  <a:moveTo>
                    <a:pt x="0" y="0"/>
                  </a:moveTo>
                  <a:lnTo>
                    <a:pt x="32296354" y="0"/>
                  </a:lnTo>
                  <a:lnTo>
                    <a:pt x="32296354" y="12203938"/>
                  </a:lnTo>
                  <a:lnTo>
                    <a:pt x="0" y="12203938"/>
                  </a:lnTo>
                  <a:close/>
                </a:path>
              </a:pathLst>
            </a:custGeom>
            <a:solidFill>
              <a:srgbClr val="ECECEC"/>
            </a:solidFill>
          </p:spPr>
        </p:sp>
      </p:grpSp>
      <p:grpSp>
        <p:nvGrpSpPr>
          <p:cNvPr id="7" name="Group 7"/>
          <p:cNvGrpSpPr/>
          <p:nvPr/>
        </p:nvGrpSpPr>
        <p:grpSpPr>
          <a:xfrm>
            <a:off x="-5506732" y="10286998"/>
            <a:ext cx="24222254" cy="3289541"/>
            <a:chOff x="0" y="0"/>
            <a:chExt cx="32296338" cy="4386054"/>
          </a:xfrm>
        </p:grpSpPr>
        <p:sp>
          <p:nvSpPr>
            <p:cNvPr id="8" name="Freeform 8"/>
            <p:cNvSpPr/>
            <p:nvPr/>
          </p:nvSpPr>
          <p:spPr>
            <a:xfrm>
              <a:off x="0" y="0"/>
              <a:ext cx="32296354" cy="4386072"/>
            </a:xfrm>
            <a:custGeom>
              <a:avLst/>
              <a:gdLst/>
              <a:ahLst/>
              <a:cxnLst/>
              <a:rect l="l" t="t" r="r" b="b"/>
              <a:pathLst>
                <a:path w="32296354" h="4386072">
                  <a:moveTo>
                    <a:pt x="0" y="0"/>
                  </a:moveTo>
                  <a:lnTo>
                    <a:pt x="32296354" y="0"/>
                  </a:lnTo>
                  <a:lnTo>
                    <a:pt x="32296354" y="4386072"/>
                  </a:lnTo>
                  <a:lnTo>
                    <a:pt x="0" y="4386072"/>
                  </a:lnTo>
                  <a:close/>
                </a:path>
              </a:pathLst>
            </a:custGeom>
            <a:solidFill>
              <a:srgbClr val="ECECEC"/>
            </a:solidFill>
          </p:spPr>
        </p:sp>
      </p:grpSp>
      <p:grpSp>
        <p:nvGrpSpPr>
          <p:cNvPr id="9" name="Group 9"/>
          <p:cNvGrpSpPr/>
          <p:nvPr/>
        </p:nvGrpSpPr>
        <p:grpSpPr>
          <a:xfrm>
            <a:off x="-4481700" y="-1211763"/>
            <a:ext cx="4481700" cy="17113854"/>
            <a:chOff x="0" y="0"/>
            <a:chExt cx="5975600" cy="22818472"/>
          </a:xfrm>
        </p:grpSpPr>
        <p:sp>
          <p:nvSpPr>
            <p:cNvPr id="10" name="Freeform 10"/>
            <p:cNvSpPr/>
            <p:nvPr/>
          </p:nvSpPr>
          <p:spPr>
            <a:xfrm>
              <a:off x="0" y="0"/>
              <a:ext cx="5975604" cy="22818471"/>
            </a:xfrm>
            <a:custGeom>
              <a:avLst/>
              <a:gdLst/>
              <a:ahLst/>
              <a:cxnLst/>
              <a:rect l="l" t="t" r="r" b="b"/>
              <a:pathLst>
                <a:path w="5975604" h="22818471">
                  <a:moveTo>
                    <a:pt x="0" y="0"/>
                  </a:moveTo>
                  <a:lnTo>
                    <a:pt x="5975604" y="0"/>
                  </a:lnTo>
                  <a:lnTo>
                    <a:pt x="5975604" y="22818471"/>
                  </a:lnTo>
                  <a:lnTo>
                    <a:pt x="0" y="22818471"/>
                  </a:lnTo>
                  <a:close/>
                </a:path>
              </a:pathLst>
            </a:custGeom>
            <a:solidFill>
              <a:srgbClr val="ECECEC"/>
            </a:solidFill>
          </p:spPr>
        </p:sp>
      </p:grpSp>
      <p:sp>
        <p:nvSpPr>
          <p:cNvPr id="11" name="TextBox 11"/>
          <p:cNvSpPr txBox="1"/>
          <p:nvPr/>
        </p:nvSpPr>
        <p:spPr>
          <a:xfrm>
            <a:off x="1251720" y="1361645"/>
            <a:ext cx="10581359" cy="4344828"/>
          </a:xfrm>
          <a:prstGeom prst="rect">
            <a:avLst/>
          </a:prstGeom>
        </p:spPr>
        <p:txBody>
          <a:bodyPr lIns="0" tIns="0" rIns="0" bIns="0" rtlCol="0" anchor="t">
            <a:spAutoFit/>
          </a:bodyPr>
          <a:lstStyle/>
          <a:p>
            <a:pPr algn="ctr">
              <a:lnSpc>
                <a:spcPts val="37260"/>
              </a:lnSpc>
            </a:pPr>
            <a:r>
              <a:rPr lang="en-US" sz="34500" spc="322">
                <a:solidFill>
                  <a:srgbClr val="C4DAE7"/>
                </a:solidFill>
                <a:latin typeface="TT Rounds Condensed"/>
                <a:ea typeface="TT Rounds Condensed"/>
                <a:cs typeface="TT Rounds Condensed"/>
                <a:sym typeface="TT Rounds Condensed"/>
              </a:rPr>
              <a:t>02</a:t>
            </a:r>
          </a:p>
        </p:txBody>
      </p:sp>
      <p:sp>
        <p:nvSpPr>
          <p:cNvPr id="12" name="TextBox 12"/>
          <p:cNvSpPr txBox="1"/>
          <p:nvPr/>
        </p:nvSpPr>
        <p:spPr>
          <a:xfrm>
            <a:off x="1015540" y="3050158"/>
            <a:ext cx="13056282" cy="4640103"/>
          </a:xfrm>
          <a:prstGeom prst="rect">
            <a:avLst/>
          </a:prstGeom>
        </p:spPr>
        <p:txBody>
          <a:bodyPr lIns="0" tIns="0" rIns="0" bIns="0" rtlCol="0" anchor="t">
            <a:spAutoFit/>
          </a:bodyPr>
          <a:lstStyle/>
          <a:p>
            <a:pPr algn="ctr">
              <a:lnSpc>
                <a:spcPts val="9720"/>
              </a:lnSpc>
            </a:pPr>
            <a:r>
              <a:rPr lang="en-US" sz="9000" b="1" spc="84">
                <a:solidFill>
                  <a:srgbClr val="FFFFFF"/>
                </a:solidFill>
                <a:latin typeface="TT Rounds Condensed Bold"/>
                <a:ea typeface="TT Rounds Condensed Bold"/>
                <a:cs typeface="TT Rounds Condensed Bold"/>
                <a:sym typeface="TT Rounds Condensed Bold"/>
              </a:rPr>
              <a:t>Conseils pour un bon CV</a:t>
            </a:r>
          </a:p>
          <a:p>
            <a:pPr algn="ctr">
              <a:lnSpc>
                <a:spcPts val="9720"/>
              </a:lnSpc>
            </a:pPr>
            <a:endParaRPr lang="en-US" sz="9000" b="1" spc="84">
              <a:solidFill>
                <a:srgbClr val="FFFFFF"/>
              </a:solidFill>
              <a:latin typeface="TT Rounds Condensed Bold"/>
              <a:ea typeface="TT Rounds Condensed Bold"/>
              <a:cs typeface="TT Rounds Condensed Bold"/>
              <a:sym typeface="TT Rounds Condensed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sp>
        <p:nvSpPr>
          <p:cNvPr id="7" name="Freeform 7"/>
          <p:cNvSpPr/>
          <p:nvPr/>
        </p:nvSpPr>
        <p:spPr>
          <a:xfrm>
            <a:off x="0" y="2878110"/>
            <a:ext cx="6039730" cy="7408888"/>
          </a:xfrm>
          <a:custGeom>
            <a:avLst/>
            <a:gdLst/>
            <a:ahLst/>
            <a:cxnLst/>
            <a:rect l="l" t="t" r="r" b="b"/>
            <a:pathLst>
              <a:path w="6039730" h="7408888">
                <a:moveTo>
                  <a:pt x="0" y="0"/>
                </a:moveTo>
                <a:lnTo>
                  <a:pt x="6039730" y="0"/>
                </a:lnTo>
                <a:lnTo>
                  <a:pt x="6039730" y="7408888"/>
                </a:lnTo>
                <a:lnTo>
                  <a:pt x="0" y="7408888"/>
                </a:lnTo>
                <a:lnTo>
                  <a:pt x="0" y="0"/>
                </a:lnTo>
                <a:close/>
              </a:path>
            </a:pathLst>
          </a:custGeom>
          <a:blipFill>
            <a:blip r:embed="rId3"/>
            <a:stretch>
              <a:fillRect l="-62137" r="-62137"/>
            </a:stretch>
          </a:blipFill>
        </p:spPr>
      </p:sp>
      <p:grpSp>
        <p:nvGrpSpPr>
          <p:cNvPr id="8" name="Group 8"/>
          <p:cNvGrpSpPr/>
          <p:nvPr/>
        </p:nvGrpSpPr>
        <p:grpSpPr>
          <a:xfrm>
            <a:off x="0" y="1236687"/>
            <a:ext cx="5958590" cy="9050313"/>
            <a:chOff x="0" y="0"/>
            <a:chExt cx="7944786" cy="12067084"/>
          </a:xfrm>
        </p:grpSpPr>
        <p:sp>
          <p:nvSpPr>
            <p:cNvPr id="9" name="Freeform 9"/>
            <p:cNvSpPr/>
            <p:nvPr/>
          </p:nvSpPr>
          <p:spPr>
            <a:xfrm>
              <a:off x="0" y="0"/>
              <a:ext cx="7944739" cy="12067032"/>
            </a:xfrm>
            <a:custGeom>
              <a:avLst/>
              <a:gdLst/>
              <a:ahLst/>
              <a:cxnLst/>
              <a:rect l="l" t="t" r="r" b="b"/>
              <a:pathLst>
                <a:path w="7944739" h="12067032">
                  <a:moveTo>
                    <a:pt x="0" y="0"/>
                  </a:moveTo>
                  <a:lnTo>
                    <a:pt x="7944739" y="0"/>
                  </a:lnTo>
                  <a:lnTo>
                    <a:pt x="7944739" y="12067032"/>
                  </a:lnTo>
                  <a:lnTo>
                    <a:pt x="0" y="12067032"/>
                  </a:lnTo>
                  <a:close/>
                </a:path>
              </a:pathLst>
            </a:custGeom>
            <a:solidFill>
              <a:srgbClr val="B6D1E1">
                <a:alpha val="25882"/>
              </a:srgbClr>
            </a:solidFill>
          </p:spPr>
        </p:sp>
      </p:grpSp>
      <p:sp>
        <p:nvSpPr>
          <p:cNvPr id="10" name="TextBox 10"/>
          <p:cNvSpPr txBox="1"/>
          <p:nvPr/>
        </p:nvSpPr>
        <p:spPr>
          <a:xfrm>
            <a:off x="7465004" y="1386615"/>
            <a:ext cx="9779680" cy="2474835"/>
          </a:xfrm>
          <a:prstGeom prst="rect">
            <a:avLst/>
          </a:prstGeom>
        </p:spPr>
        <p:txBody>
          <a:bodyPr lIns="0" tIns="0" rIns="0" bIns="0" rtlCol="0" anchor="t">
            <a:spAutoFit/>
          </a:bodyPr>
          <a:lstStyle/>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Les principes de base doivent être respectés</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La présentation est essentielle</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Ne pas dépasser deux pages A4</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Comprendre la description du poste</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Adapter le CV au poste à pourvoir</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Tirer le meilleur parti des compétences</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Tirer le meilleur parti des intérêts</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Tirer le meilleur parti de l'expérience</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Y compris les références</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Maintenez votre CV à jour</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Profil personnel / déclaration personnelle</a:t>
            </a:r>
          </a:p>
          <a:p>
            <a:pPr marL="651510" lvl="1" indent="-325755" algn="l">
              <a:lnSpc>
                <a:spcPts val="4320"/>
              </a:lnSpc>
              <a:buAutoNum type="arabicPeriod"/>
            </a:pPr>
            <a:r>
              <a:rPr lang="en-US" sz="3600" spc="33">
                <a:solidFill>
                  <a:srgbClr val="382B1B"/>
                </a:solidFill>
                <a:latin typeface="TT Rounds Condensed"/>
                <a:ea typeface="TT Rounds Condensed"/>
                <a:cs typeface="TT Rounds Condensed"/>
                <a:sym typeface="TT Rounds Condensed"/>
              </a:rPr>
              <a:t>Éducation et qualifications</a:t>
            </a:r>
          </a:p>
        </p:txBody>
      </p:sp>
      <p:grpSp>
        <p:nvGrpSpPr>
          <p:cNvPr id="11" name="Group 11"/>
          <p:cNvGrpSpPr/>
          <p:nvPr/>
        </p:nvGrpSpPr>
        <p:grpSpPr>
          <a:xfrm rot="4967076">
            <a:off x="-230007" y="-1964840"/>
            <a:ext cx="6395421" cy="6594173"/>
            <a:chOff x="0" y="0"/>
            <a:chExt cx="8527228" cy="8792230"/>
          </a:xfrm>
        </p:grpSpPr>
        <p:sp>
          <p:nvSpPr>
            <p:cNvPr id="12" name="Freeform 12"/>
            <p:cNvSpPr/>
            <p:nvPr/>
          </p:nvSpPr>
          <p:spPr>
            <a:xfrm>
              <a:off x="-379603" y="-143891"/>
              <a:ext cx="9482963" cy="9290939"/>
            </a:xfrm>
            <a:custGeom>
              <a:avLst/>
              <a:gdLst/>
              <a:ahLst/>
              <a:cxnLst/>
              <a:rect l="l" t="t" r="r" b="b"/>
              <a:pathLst>
                <a:path w="9482963" h="9290939">
                  <a:moveTo>
                    <a:pt x="5543042" y="349885"/>
                  </a:moveTo>
                  <a:cubicBezTo>
                    <a:pt x="4408424" y="11176"/>
                    <a:pt x="3223133" y="0"/>
                    <a:pt x="2319909" y="1016000"/>
                  </a:cubicBezTo>
                  <a:cubicBezTo>
                    <a:pt x="1445006" y="1998091"/>
                    <a:pt x="604012" y="3584321"/>
                    <a:pt x="423291" y="4893818"/>
                  </a:cubicBezTo>
                  <a:cubicBezTo>
                    <a:pt x="0" y="7947533"/>
                    <a:pt x="2720721" y="9290939"/>
                    <a:pt x="5469636" y="8856345"/>
                  </a:cubicBezTo>
                  <a:cubicBezTo>
                    <a:pt x="8150860" y="8432927"/>
                    <a:pt x="9482963" y="4916424"/>
                    <a:pt x="8670163" y="2410206"/>
                  </a:cubicBezTo>
                  <a:cubicBezTo>
                    <a:pt x="8427466" y="1653794"/>
                    <a:pt x="7721854" y="1298194"/>
                    <a:pt x="7055739" y="970788"/>
                  </a:cubicBezTo>
                  <a:cubicBezTo>
                    <a:pt x="6575933" y="733679"/>
                    <a:pt x="6067933" y="508000"/>
                    <a:pt x="5543042" y="349885"/>
                  </a:cubicBezTo>
                  <a:close/>
                </a:path>
              </a:pathLst>
            </a:custGeom>
            <a:solidFill>
              <a:srgbClr val="84BFA4"/>
            </a:solidFill>
          </p:spPr>
        </p:sp>
      </p:grpSp>
      <p:sp>
        <p:nvSpPr>
          <p:cNvPr id="13" name="TextBox 13"/>
          <p:cNvSpPr txBox="1"/>
          <p:nvPr/>
        </p:nvSpPr>
        <p:spPr>
          <a:xfrm>
            <a:off x="1061654" y="897249"/>
            <a:ext cx="3973542" cy="2233669"/>
          </a:xfrm>
          <a:prstGeom prst="rect">
            <a:avLst/>
          </a:prstGeom>
        </p:spPr>
        <p:txBody>
          <a:bodyPr lIns="0" tIns="0" rIns="0" bIns="0" rtlCol="0" anchor="t">
            <a:spAutoFit/>
          </a:bodyPr>
          <a:lstStyle/>
          <a:p>
            <a:pPr algn="l">
              <a:lnSpc>
                <a:spcPts val="6030"/>
              </a:lnSpc>
            </a:pPr>
            <a:r>
              <a:rPr lang="en-US" sz="6000" b="1" spc="56">
                <a:solidFill>
                  <a:srgbClr val="FFFFFF"/>
                </a:solidFill>
                <a:latin typeface="TT Rounds Condensed Bold"/>
                <a:ea typeface="TT Rounds Condensed Bold"/>
                <a:cs typeface="TT Rounds Condensed Bold"/>
                <a:sym typeface="TT Rounds Condensed Bold"/>
              </a:rPr>
              <a:t>Conseils pour un bon CV</a:t>
            </a:r>
          </a:p>
          <a:p>
            <a:pPr algn="l">
              <a:lnSpc>
                <a:spcPts val="6030"/>
              </a:lnSpc>
            </a:pPr>
            <a:endParaRPr lang="en-US" sz="6000" b="1" spc="56">
              <a:solidFill>
                <a:srgbClr val="FFFFFF"/>
              </a:solidFill>
              <a:latin typeface="TT Rounds Condensed Bold"/>
              <a:ea typeface="TT Rounds Condensed Bold"/>
              <a:cs typeface="TT Rounds Condensed Bold"/>
              <a:sym typeface="TT Rounds Condensed Bold"/>
            </a:endParaRPr>
          </a:p>
          <a:p>
            <a:pPr algn="l">
              <a:lnSpc>
                <a:spcPts val="6030"/>
              </a:lnSpc>
            </a:pPr>
            <a:endParaRPr lang="en-US" sz="6000" b="1" spc="56">
              <a:solidFill>
                <a:srgbClr val="FFFFFF"/>
              </a:solidFill>
              <a:latin typeface="TT Rounds Condensed Bold"/>
              <a:ea typeface="TT Rounds Condensed Bold"/>
              <a:cs typeface="TT Rounds Condensed Bold"/>
              <a:sym typeface="TT Rounds Condensed Bold"/>
            </a:endParaRPr>
          </a:p>
        </p:txBody>
      </p:sp>
      <p:grpSp>
        <p:nvGrpSpPr>
          <p:cNvPr id="14" name="Group 14"/>
          <p:cNvGrpSpPr/>
          <p:nvPr/>
        </p:nvGrpSpPr>
        <p:grpSpPr>
          <a:xfrm rot="4967076">
            <a:off x="3224364" y="2230654"/>
            <a:ext cx="3127660" cy="3224859"/>
            <a:chOff x="0" y="0"/>
            <a:chExt cx="4170214" cy="4299812"/>
          </a:xfrm>
        </p:grpSpPr>
        <p:sp>
          <p:nvSpPr>
            <p:cNvPr id="15" name="Freeform 15"/>
            <p:cNvSpPr/>
            <p:nvPr/>
          </p:nvSpPr>
          <p:spPr>
            <a:xfrm>
              <a:off x="-185674" y="-70358"/>
              <a:ext cx="4637532" cy="4543679"/>
            </a:xfrm>
            <a:custGeom>
              <a:avLst/>
              <a:gdLst/>
              <a:ahLst/>
              <a:cxnLst/>
              <a:rect l="l" t="t" r="r" b="b"/>
              <a:pathLst>
                <a:path w="4637532" h="4543679">
                  <a:moveTo>
                    <a:pt x="2710815" y="171069"/>
                  </a:moveTo>
                  <a:cubicBezTo>
                    <a:pt x="2155952" y="5461"/>
                    <a:pt x="1576324" y="0"/>
                    <a:pt x="1134618" y="496824"/>
                  </a:cubicBezTo>
                  <a:cubicBezTo>
                    <a:pt x="706755" y="977138"/>
                    <a:pt x="295402" y="1752854"/>
                    <a:pt x="207010" y="2393315"/>
                  </a:cubicBezTo>
                  <a:cubicBezTo>
                    <a:pt x="0" y="3886708"/>
                    <a:pt x="1330579" y="4543679"/>
                    <a:pt x="2674874" y="4331081"/>
                  </a:cubicBezTo>
                  <a:cubicBezTo>
                    <a:pt x="3986149" y="4124071"/>
                    <a:pt x="4637532" y="2404237"/>
                    <a:pt x="4240022" y="1178687"/>
                  </a:cubicBezTo>
                  <a:cubicBezTo>
                    <a:pt x="4121277" y="808736"/>
                    <a:pt x="3776218" y="634873"/>
                    <a:pt x="3450463" y="474726"/>
                  </a:cubicBezTo>
                  <a:cubicBezTo>
                    <a:pt x="3215767" y="358775"/>
                    <a:pt x="2967355" y="248412"/>
                    <a:pt x="2710688" y="171069"/>
                  </a:cubicBezTo>
                  <a:close/>
                </a:path>
              </a:pathLst>
            </a:custGeom>
            <a:solidFill>
              <a:srgbClr val="B6D1E1"/>
            </a:solid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B6D1E1"/>
            </a:solidFill>
          </p:spPr>
        </p:sp>
      </p:grpSp>
      <p:sp>
        <p:nvSpPr>
          <p:cNvPr id="9" name="TextBox 9"/>
          <p:cNvSpPr txBox="1"/>
          <p:nvPr/>
        </p:nvSpPr>
        <p:spPr>
          <a:xfrm>
            <a:off x="5631774" y="3300438"/>
            <a:ext cx="11714259" cy="4549629"/>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Il n'y a pas de bonne ou de mauvaise façon de rédiger un CV, mais il y a quelques sections communes à couvrir. </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a:p>
            <a:pPr algn="l">
              <a:lnSpc>
                <a:spcPts val="4140"/>
              </a:lnSpc>
            </a:pPr>
            <a:r>
              <a:rPr lang="en-US" sz="3900" spc="36">
                <a:solidFill>
                  <a:srgbClr val="382B1B"/>
                </a:solidFill>
                <a:latin typeface="TT Rounds Condensed"/>
                <a:ea typeface="TT Rounds Condensed"/>
                <a:cs typeface="TT Rounds Condensed"/>
                <a:sym typeface="TT Rounds Condensed"/>
              </a:rPr>
              <a:t>Il s'agit notamment des informations suivantes : informations personnelles et coordonnées ; formation et qualifications ; historique et/ou expérience professionnelle ; compétences pertinentes pour l'emploi en question ; intérêts, réalisations ou passe-temps personnels ; et quelques références.</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B6D1E1"/>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Les principes de base doivent être respectés</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01</a:t>
            </a:r>
          </a:p>
        </p:txBody>
      </p:sp>
      <p:sp>
        <p:nvSpPr>
          <p:cNvPr id="17" name="Freeform 17" descr="Badge Tick1 outline"/>
          <p:cNvSpPr/>
          <p:nvPr/>
        </p:nvSpPr>
        <p:spPr>
          <a:xfrm>
            <a:off x="2926830" y="7137192"/>
            <a:ext cx="1952469" cy="1952469"/>
          </a:xfrm>
          <a:custGeom>
            <a:avLst/>
            <a:gdLst/>
            <a:ahLst/>
            <a:cxnLst/>
            <a:rect l="l" t="t" r="r" b="b"/>
            <a:pathLst>
              <a:path w="1952469" h="1952469">
                <a:moveTo>
                  <a:pt x="0" y="0"/>
                </a:moveTo>
                <a:lnTo>
                  <a:pt x="1952469" y="0"/>
                </a:lnTo>
                <a:lnTo>
                  <a:pt x="1952469" y="1952469"/>
                </a:lnTo>
                <a:lnTo>
                  <a:pt x="0" y="19524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E6C8C7"/>
            </a:solidFill>
          </p:spPr>
        </p:sp>
      </p:grpSp>
      <p:sp>
        <p:nvSpPr>
          <p:cNvPr id="9" name="TextBox 9"/>
          <p:cNvSpPr txBox="1"/>
          <p:nvPr/>
        </p:nvSpPr>
        <p:spPr>
          <a:xfrm>
            <a:off x="5637476" y="2818452"/>
            <a:ext cx="11714259" cy="4549629"/>
          </a:xfrm>
          <a:prstGeom prst="rect">
            <a:avLst/>
          </a:prstGeom>
        </p:spPr>
        <p:txBody>
          <a:bodyPr lIns="0" tIns="0" rIns="0" bIns="0" rtlCol="0" anchor="t">
            <a:spAutoFit/>
          </a:bodyPr>
          <a:lstStyle/>
          <a:p>
            <a:pPr algn="l">
              <a:lnSpc>
                <a:spcPts val="4140"/>
              </a:lnSpc>
            </a:pPr>
            <a:r>
              <a:rPr lang="en-US" sz="3900" spc="36">
                <a:solidFill>
                  <a:srgbClr val="382B1B"/>
                </a:solidFill>
                <a:latin typeface="TT Rounds Condensed"/>
                <a:ea typeface="TT Rounds Condensed"/>
                <a:cs typeface="TT Rounds Condensed"/>
                <a:sym typeface="TT Rounds Condensed"/>
              </a:rPr>
              <a:t>Un CV réussi est toujours présenté avec soin et clarté, et imprimé sur du papier blanc propre et net. La mise en page doit toujours être propre et bien structurée, et les CV ne doivent jamais être froissés ou pliés. Utilisez donc une enveloppe A4 pour envoyer vos candidatures.</a:t>
            </a:r>
          </a:p>
          <a:p>
            <a:pPr algn="l">
              <a:lnSpc>
                <a:spcPts val="4140"/>
              </a:lnSpc>
            </a:pPr>
            <a:r>
              <a:rPr lang="en-US" sz="3900" spc="36">
                <a:solidFill>
                  <a:srgbClr val="382B1B"/>
                </a:solidFill>
                <a:latin typeface="TT Rounds Condensed"/>
                <a:ea typeface="TT Rounds Condensed"/>
                <a:cs typeface="TT Rounds Condensed"/>
                <a:sym typeface="TT Rounds Condensed"/>
              </a:rPr>
              <a:t> </a:t>
            </a:r>
          </a:p>
          <a:p>
            <a:pPr algn="l">
              <a:lnSpc>
                <a:spcPts val="4140"/>
              </a:lnSpc>
            </a:pPr>
            <a:r>
              <a:rPr lang="en-US" sz="3900" spc="36">
                <a:solidFill>
                  <a:srgbClr val="382B1B"/>
                </a:solidFill>
                <a:latin typeface="TT Rounds Condensed"/>
                <a:ea typeface="TT Rounds Condensed"/>
                <a:cs typeface="TT Rounds Condensed"/>
                <a:sym typeface="TT Rounds Condensed"/>
              </a:rPr>
              <a:t>N'oubliez jamais le point névralgique du CV, la partie centrale supérieure de la première page, où l'œil du recruteur se porte naturellement, et veillez donc à y faire figurer vos informations les plus importantes.</a:t>
            </a:r>
          </a:p>
          <a:p>
            <a:pPr algn="l">
              <a:lnSpc>
                <a:spcPts val="4140"/>
              </a:lnSpc>
            </a:pPr>
            <a:endParaRPr lang="en-US" sz="3900" spc="36">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84BFA4"/>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E6C8C7"/>
            </a:solidFill>
          </p:spPr>
        </p:sp>
      </p:grpSp>
      <p:sp>
        <p:nvSpPr>
          <p:cNvPr id="15" name="TextBox 15"/>
          <p:cNvSpPr txBox="1"/>
          <p:nvPr/>
        </p:nvSpPr>
        <p:spPr>
          <a:xfrm>
            <a:off x="5618499" y="1493907"/>
            <a:ext cx="11335671" cy="786128"/>
          </a:xfrm>
          <a:prstGeom prst="rect">
            <a:avLst/>
          </a:prstGeom>
        </p:spPr>
        <p:txBody>
          <a:bodyPr lIns="0" tIns="0" rIns="0" bIns="0" rtlCol="0" anchor="t">
            <a:spAutoFit/>
          </a:bodyPr>
          <a:lstStyle/>
          <a:p>
            <a:pPr algn="l">
              <a:lnSpc>
                <a:spcPts val="6030"/>
              </a:lnSpc>
            </a:pPr>
            <a:r>
              <a:rPr lang="en-US" sz="6000" b="1" spc="56">
                <a:solidFill>
                  <a:srgbClr val="84BFA4"/>
                </a:solidFill>
                <a:latin typeface="TT Rounds Condensed Bold"/>
                <a:ea typeface="TT Rounds Condensed Bold"/>
                <a:cs typeface="TT Rounds Condensed Bold"/>
                <a:sym typeface="TT Rounds Condensed Bold"/>
              </a:rPr>
              <a:t>La présentation est essentielle</a:t>
            </a:r>
          </a:p>
          <a:p>
            <a:pPr algn="l">
              <a:lnSpc>
                <a:spcPts val="6030"/>
              </a:lnSpc>
            </a:pPr>
            <a:endParaRPr lang="en-US" sz="6000" b="1" spc="56">
              <a:solidFill>
                <a:srgbClr val="84BFA4"/>
              </a:solidFill>
              <a:latin typeface="TT Rounds Condensed Bold"/>
              <a:ea typeface="TT Rounds Condensed Bold"/>
              <a:cs typeface="TT Rounds Condensed Bold"/>
              <a:sym typeface="TT Rounds Condensed Bold"/>
            </a:endParaRP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02</a:t>
            </a:r>
          </a:p>
        </p:txBody>
      </p:sp>
      <p:sp>
        <p:nvSpPr>
          <p:cNvPr id="17" name="Freeform 17" descr="Key outline"/>
          <p:cNvSpPr/>
          <p:nvPr/>
        </p:nvSpPr>
        <p:spPr>
          <a:xfrm rot="-2286626">
            <a:off x="2471877" y="6706571"/>
            <a:ext cx="2820513" cy="2820513"/>
          </a:xfrm>
          <a:custGeom>
            <a:avLst/>
            <a:gdLst/>
            <a:ahLst/>
            <a:cxnLst/>
            <a:rect l="l" t="t" r="r" b="b"/>
            <a:pathLst>
              <a:path w="2820513" h="2820513">
                <a:moveTo>
                  <a:pt x="0" y="0"/>
                </a:moveTo>
                <a:lnTo>
                  <a:pt x="2820513" y="0"/>
                </a:lnTo>
                <a:lnTo>
                  <a:pt x="2820513" y="2820513"/>
                </a:lnTo>
                <a:lnTo>
                  <a:pt x="0" y="28205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73728" y="9567949"/>
            <a:ext cx="5044449" cy="516684"/>
          </a:xfrm>
          <a:custGeom>
            <a:avLst/>
            <a:gdLst/>
            <a:ahLst/>
            <a:cxnLst/>
            <a:rect l="l" t="t" r="r" b="b"/>
            <a:pathLst>
              <a:path w="5044449" h="516684">
                <a:moveTo>
                  <a:pt x="0" y="0"/>
                </a:moveTo>
                <a:lnTo>
                  <a:pt x="5044449" y="0"/>
                </a:lnTo>
                <a:lnTo>
                  <a:pt x="5044449" y="516684"/>
                </a:lnTo>
                <a:lnTo>
                  <a:pt x="0" y="516684"/>
                </a:lnTo>
                <a:lnTo>
                  <a:pt x="0" y="0"/>
                </a:lnTo>
                <a:close/>
              </a:path>
            </a:pathLst>
          </a:custGeom>
          <a:blipFill>
            <a:blip r:embed="rId2"/>
            <a:stretch>
              <a:fillRect t="-607363" r="-271"/>
            </a:stretch>
          </a:blipFill>
        </p:spPr>
      </p:sp>
      <p:grpSp>
        <p:nvGrpSpPr>
          <p:cNvPr id="3" name="Group 3"/>
          <p:cNvGrpSpPr/>
          <p:nvPr/>
        </p:nvGrpSpPr>
        <p:grpSpPr>
          <a:xfrm>
            <a:off x="-3750286" y="10272825"/>
            <a:ext cx="24222254" cy="2679813"/>
            <a:chOff x="0" y="0"/>
            <a:chExt cx="32296338" cy="3573084"/>
          </a:xfrm>
        </p:grpSpPr>
        <p:sp>
          <p:nvSpPr>
            <p:cNvPr id="4" name="Freeform 4"/>
            <p:cNvSpPr/>
            <p:nvPr/>
          </p:nvSpPr>
          <p:spPr>
            <a:xfrm>
              <a:off x="0" y="0"/>
              <a:ext cx="32296354" cy="3573145"/>
            </a:xfrm>
            <a:custGeom>
              <a:avLst/>
              <a:gdLst/>
              <a:ahLst/>
              <a:cxnLst/>
              <a:rect l="l" t="t" r="r" b="b"/>
              <a:pathLst>
                <a:path w="32296354" h="3573145">
                  <a:moveTo>
                    <a:pt x="0" y="0"/>
                  </a:moveTo>
                  <a:lnTo>
                    <a:pt x="32296354" y="0"/>
                  </a:lnTo>
                  <a:lnTo>
                    <a:pt x="32296354" y="3573145"/>
                  </a:lnTo>
                  <a:lnTo>
                    <a:pt x="0" y="3573145"/>
                  </a:lnTo>
                  <a:close/>
                </a:path>
              </a:pathLst>
            </a:custGeom>
            <a:solidFill>
              <a:srgbClr val="ECECEC"/>
            </a:solidFill>
          </p:spPr>
        </p:sp>
      </p:grpSp>
      <p:grpSp>
        <p:nvGrpSpPr>
          <p:cNvPr id="5" name="Group 5"/>
          <p:cNvGrpSpPr/>
          <p:nvPr/>
        </p:nvGrpSpPr>
        <p:grpSpPr>
          <a:xfrm>
            <a:off x="18288000" y="293914"/>
            <a:ext cx="3890916" cy="13573124"/>
            <a:chOff x="0" y="0"/>
            <a:chExt cx="5187888" cy="18097498"/>
          </a:xfrm>
        </p:grpSpPr>
        <p:sp>
          <p:nvSpPr>
            <p:cNvPr id="6" name="Freeform 6"/>
            <p:cNvSpPr/>
            <p:nvPr/>
          </p:nvSpPr>
          <p:spPr>
            <a:xfrm>
              <a:off x="0" y="0"/>
              <a:ext cx="5187950" cy="18097500"/>
            </a:xfrm>
            <a:custGeom>
              <a:avLst/>
              <a:gdLst/>
              <a:ahLst/>
              <a:cxnLst/>
              <a:rect l="l" t="t" r="r" b="b"/>
              <a:pathLst>
                <a:path w="5187950" h="18097500">
                  <a:moveTo>
                    <a:pt x="0" y="0"/>
                  </a:moveTo>
                  <a:lnTo>
                    <a:pt x="5187950" y="0"/>
                  </a:lnTo>
                  <a:lnTo>
                    <a:pt x="5187950" y="18097500"/>
                  </a:lnTo>
                  <a:lnTo>
                    <a:pt x="0" y="18097500"/>
                  </a:lnTo>
                  <a:close/>
                </a:path>
              </a:pathLst>
            </a:custGeom>
            <a:solidFill>
              <a:srgbClr val="ECECEC"/>
            </a:solidFill>
          </p:spPr>
        </p:sp>
      </p:grpSp>
      <p:grpSp>
        <p:nvGrpSpPr>
          <p:cNvPr id="7" name="Group 7"/>
          <p:cNvGrpSpPr/>
          <p:nvPr/>
        </p:nvGrpSpPr>
        <p:grpSpPr>
          <a:xfrm>
            <a:off x="0" y="0"/>
            <a:ext cx="2176670" cy="10287000"/>
            <a:chOff x="0" y="0"/>
            <a:chExt cx="2902226" cy="13716000"/>
          </a:xfrm>
        </p:grpSpPr>
        <p:sp>
          <p:nvSpPr>
            <p:cNvPr id="8" name="Freeform 8"/>
            <p:cNvSpPr/>
            <p:nvPr/>
          </p:nvSpPr>
          <p:spPr>
            <a:xfrm>
              <a:off x="0" y="0"/>
              <a:ext cx="2902204" cy="13716000"/>
            </a:xfrm>
            <a:custGeom>
              <a:avLst/>
              <a:gdLst/>
              <a:ahLst/>
              <a:cxnLst/>
              <a:rect l="l" t="t" r="r" b="b"/>
              <a:pathLst>
                <a:path w="2902204" h="13716000">
                  <a:moveTo>
                    <a:pt x="0" y="0"/>
                  </a:moveTo>
                  <a:lnTo>
                    <a:pt x="2902204" y="0"/>
                  </a:lnTo>
                  <a:lnTo>
                    <a:pt x="2902204" y="13716000"/>
                  </a:lnTo>
                  <a:lnTo>
                    <a:pt x="0" y="13716000"/>
                  </a:lnTo>
                  <a:close/>
                </a:path>
              </a:pathLst>
            </a:custGeom>
            <a:solidFill>
              <a:srgbClr val="84BFA4"/>
            </a:solidFill>
          </p:spPr>
        </p:sp>
      </p:grpSp>
      <p:sp>
        <p:nvSpPr>
          <p:cNvPr id="9" name="TextBox 9"/>
          <p:cNvSpPr txBox="1"/>
          <p:nvPr/>
        </p:nvSpPr>
        <p:spPr>
          <a:xfrm>
            <a:off x="5637476" y="2808927"/>
            <a:ext cx="11714259" cy="7024321"/>
          </a:xfrm>
          <a:prstGeom prst="rect">
            <a:avLst/>
          </a:prstGeom>
        </p:spPr>
        <p:txBody>
          <a:bodyPr lIns="0" tIns="0" rIns="0" bIns="0" rtlCol="0" anchor="t">
            <a:spAutoFit/>
          </a:bodyPr>
          <a:lstStyle/>
          <a:p>
            <a:pPr algn="l">
              <a:lnSpc>
                <a:spcPts val="3715"/>
              </a:lnSpc>
            </a:pPr>
            <a:r>
              <a:rPr lang="en-US" sz="3500" spc="32">
                <a:solidFill>
                  <a:srgbClr val="382B1B"/>
                </a:solidFill>
                <a:latin typeface="TT Rounds Condensed"/>
                <a:ea typeface="TT Rounds Condensed"/>
                <a:cs typeface="TT Rounds Condensed"/>
                <a:sym typeface="TT Rounds Condensed"/>
              </a:rPr>
              <a:t>Un bon CV est clair, concis et met l'accent sur tous les points nécessaires sans perdre de temps. Il n'est pas nécessaire d'avoir des pages et des pages de papier, il suffit de faire court et agréable. </a:t>
            </a:r>
          </a:p>
          <a:p>
            <a:pPr algn="l">
              <a:lnSpc>
                <a:spcPts val="3715"/>
              </a:lnSpc>
            </a:pPr>
            <a:r>
              <a:rPr lang="en-US" sz="3500" spc="32">
                <a:solidFill>
                  <a:srgbClr val="382B1B"/>
                </a:solidFill>
                <a:latin typeface="TT Rounds Condensed"/>
                <a:ea typeface="TT Rounds Condensed"/>
                <a:cs typeface="TT Rounds Condensed"/>
                <a:sym typeface="TT Rounds Condensed"/>
              </a:rPr>
              <a:t> </a:t>
            </a:r>
          </a:p>
          <a:p>
            <a:pPr algn="l">
              <a:lnSpc>
                <a:spcPts val="3715"/>
              </a:lnSpc>
            </a:pPr>
            <a:r>
              <a:rPr lang="en-US" sz="3500" spc="32">
                <a:solidFill>
                  <a:srgbClr val="382B1B"/>
                </a:solidFill>
                <a:latin typeface="TT Rounds Condensed"/>
                <a:ea typeface="TT Rounds Condensed"/>
                <a:cs typeface="TT Rounds Condensed"/>
                <a:sym typeface="TT Rounds Condensed"/>
              </a:rPr>
              <a:t>Un CV rassure un employeur potentiel ; c'est l'occasion de cocher les bonnes cases et, si tout est satisfaisant, les chances d'obtenir un entretien d'embauche sont meilleures. </a:t>
            </a:r>
          </a:p>
          <a:p>
            <a:pPr algn="l">
              <a:lnSpc>
                <a:spcPts val="3715"/>
              </a:lnSpc>
            </a:pPr>
            <a:r>
              <a:rPr lang="en-US" sz="3500" spc="32">
                <a:solidFill>
                  <a:srgbClr val="382B1B"/>
                </a:solidFill>
                <a:latin typeface="TT Rounds Condensed"/>
                <a:ea typeface="TT Rounds Condensed"/>
                <a:cs typeface="TT Rounds Condensed"/>
                <a:sym typeface="TT Rounds Condensed"/>
              </a:rPr>
              <a:t> </a:t>
            </a:r>
          </a:p>
          <a:p>
            <a:pPr algn="l">
              <a:lnSpc>
                <a:spcPts val="3715"/>
              </a:lnSpc>
            </a:pPr>
            <a:r>
              <a:rPr lang="en-US" sz="3500" spc="32">
                <a:solidFill>
                  <a:srgbClr val="382B1B"/>
                </a:solidFill>
                <a:latin typeface="TT Rounds Condensed"/>
                <a:ea typeface="TT Rounds Condensed"/>
                <a:cs typeface="TT Rounds Condensed"/>
                <a:sym typeface="TT Rounds Condensed"/>
              </a:rPr>
              <a:t>Les employeurs reçoivent en permanence des dizaines de CV, il est donc peu probable qu'ils les lisent tous d'un bout à l'autre. La plupart d'entre eux porteront un jugement sur un CV en quelques secondes, c'est pourquoi il convient de s'en tenir à un maximum de deux pages de papier A4.</a:t>
            </a:r>
          </a:p>
          <a:p>
            <a:pPr algn="l">
              <a:lnSpc>
                <a:spcPts val="3715"/>
              </a:lnSpc>
            </a:pPr>
            <a:endParaRPr lang="en-US" sz="3500" spc="32">
              <a:solidFill>
                <a:srgbClr val="382B1B"/>
              </a:solidFill>
              <a:latin typeface="TT Rounds Condensed"/>
              <a:ea typeface="TT Rounds Condensed"/>
              <a:cs typeface="TT Rounds Condensed"/>
              <a:sym typeface="TT Rounds Condensed"/>
            </a:endParaRPr>
          </a:p>
        </p:txBody>
      </p:sp>
      <p:sp>
        <p:nvSpPr>
          <p:cNvPr id="10" name="AutoShape 10"/>
          <p:cNvSpPr/>
          <p:nvPr/>
        </p:nvSpPr>
        <p:spPr>
          <a:xfrm rot="10752760">
            <a:off x="2755979" y="1768122"/>
            <a:ext cx="2079544" cy="0"/>
          </a:xfrm>
          <a:prstGeom prst="line">
            <a:avLst/>
          </a:prstGeom>
          <a:ln w="19050" cap="rnd">
            <a:solidFill>
              <a:srgbClr val="382B1B"/>
            </a:solidFill>
            <a:prstDash val="solid"/>
            <a:headEnd type="none" w="sm" len="sm"/>
            <a:tailEnd type="none" w="sm" len="sm"/>
          </a:ln>
        </p:spPr>
      </p:sp>
      <p:grpSp>
        <p:nvGrpSpPr>
          <p:cNvPr id="11" name="Group 11"/>
          <p:cNvGrpSpPr/>
          <p:nvPr/>
        </p:nvGrpSpPr>
        <p:grpSpPr>
          <a:xfrm>
            <a:off x="693590" y="633399"/>
            <a:ext cx="2163783" cy="2231028"/>
            <a:chOff x="0" y="0"/>
            <a:chExt cx="2885044" cy="2974704"/>
          </a:xfrm>
        </p:grpSpPr>
        <p:sp>
          <p:nvSpPr>
            <p:cNvPr id="12" name="Freeform 12"/>
            <p:cNvSpPr/>
            <p:nvPr/>
          </p:nvSpPr>
          <p:spPr>
            <a:xfrm>
              <a:off x="-128397" y="-48641"/>
              <a:ext cx="3208401" cy="3143377"/>
            </a:xfrm>
            <a:custGeom>
              <a:avLst/>
              <a:gdLst/>
              <a:ahLst/>
              <a:cxnLst/>
              <a:rect l="l" t="t" r="r" b="b"/>
              <a:pathLst>
                <a:path w="3208401" h="3143377">
                  <a:moveTo>
                    <a:pt x="1875409" y="118364"/>
                  </a:moveTo>
                  <a:cubicBezTo>
                    <a:pt x="1491488" y="3810"/>
                    <a:pt x="1090549" y="0"/>
                    <a:pt x="784987" y="343662"/>
                  </a:cubicBezTo>
                  <a:cubicBezTo>
                    <a:pt x="488823" y="676021"/>
                    <a:pt x="204343" y="1212596"/>
                    <a:pt x="143256" y="1655699"/>
                  </a:cubicBezTo>
                  <a:cubicBezTo>
                    <a:pt x="0" y="2688844"/>
                    <a:pt x="920496" y="3143377"/>
                    <a:pt x="1850517" y="2996311"/>
                  </a:cubicBezTo>
                  <a:cubicBezTo>
                    <a:pt x="2757678" y="2853055"/>
                    <a:pt x="3208401" y="1663319"/>
                    <a:pt x="2933319" y="815340"/>
                  </a:cubicBezTo>
                  <a:cubicBezTo>
                    <a:pt x="2851150" y="559435"/>
                    <a:pt x="2612517" y="439166"/>
                    <a:pt x="2387092" y="328295"/>
                  </a:cubicBezTo>
                  <a:cubicBezTo>
                    <a:pt x="2224786" y="248031"/>
                    <a:pt x="2052828" y="171704"/>
                    <a:pt x="1875282" y="118237"/>
                  </a:cubicBezTo>
                  <a:close/>
                </a:path>
              </a:pathLst>
            </a:custGeom>
            <a:solidFill>
              <a:srgbClr val="E6C8C7"/>
            </a:solidFill>
          </p:spPr>
        </p:sp>
      </p:grpSp>
      <p:grpSp>
        <p:nvGrpSpPr>
          <p:cNvPr id="13" name="Group 13"/>
          <p:cNvGrpSpPr/>
          <p:nvPr/>
        </p:nvGrpSpPr>
        <p:grpSpPr>
          <a:xfrm>
            <a:off x="4714850" y="1597884"/>
            <a:ext cx="359523" cy="359523"/>
            <a:chOff x="0" y="0"/>
            <a:chExt cx="479364" cy="479364"/>
          </a:xfrm>
        </p:grpSpPr>
        <p:sp>
          <p:nvSpPr>
            <p:cNvPr id="14" name="Freeform 14"/>
            <p:cNvSpPr/>
            <p:nvPr/>
          </p:nvSpPr>
          <p:spPr>
            <a:xfrm>
              <a:off x="0" y="0"/>
              <a:ext cx="479425" cy="479425"/>
            </a:xfrm>
            <a:custGeom>
              <a:avLst/>
              <a:gdLst/>
              <a:ahLst/>
              <a:cxnLst/>
              <a:rect l="l" t="t" r="r" b="b"/>
              <a:pathLst>
                <a:path w="479425" h="479425">
                  <a:moveTo>
                    <a:pt x="0" y="239649"/>
                  </a:moveTo>
                  <a:cubicBezTo>
                    <a:pt x="0" y="107315"/>
                    <a:pt x="107315" y="0"/>
                    <a:pt x="239649" y="0"/>
                  </a:cubicBezTo>
                  <a:cubicBezTo>
                    <a:pt x="371983" y="0"/>
                    <a:pt x="479425" y="107315"/>
                    <a:pt x="479425" y="239649"/>
                  </a:cubicBezTo>
                  <a:cubicBezTo>
                    <a:pt x="479425" y="371983"/>
                    <a:pt x="372110" y="479425"/>
                    <a:pt x="239649" y="479425"/>
                  </a:cubicBezTo>
                  <a:cubicBezTo>
                    <a:pt x="107188" y="479425"/>
                    <a:pt x="0" y="372110"/>
                    <a:pt x="0" y="239649"/>
                  </a:cubicBezTo>
                  <a:close/>
                </a:path>
              </a:pathLst>
            </a:custGeom>
            <a:solidFill>
              <a:srgbClr val="84BFA4"/>
            </a:solidFill>
          </p:spPr>
        </p:sp>
      </p:grpSp>
      <p:sp>
        <p:nvSpPr>
          <p:cNvPr id="15" name="TextBox 15"/>
          <p:cNvSpPr txBox="1"/>
          <p:nvPr/>
        </p:nvSpPr>
        <p:spPr>
          <a:xfrm>
            <a:off x="5618499" y="1446282"/>
            <a:ext cx="11335671" cy="833753"/>
          </a:xfrm>
          <a:prstGeom prst="rect">
            <a:avLst/>
          </a:prstGeom>
        </p:spPr>
        <p:txBody>
          <a:bodyPr lIns="0" tIns="0" rIns="0" bIns="0" rtlCol="0" anchor="t">
            <a:spAutoFit/>
          </a:bodyPr>
          <a:lstStyle/>
          <a:p>
            <a:pPr algn="l">
              <a:lnSpc>
                <a:spcPts val="6030"/>
              </a:lnSpc>
            </a:pPr>
            <a:r>
              <a:rPr lang="en-US" sz="5550" b="1" spc="51">
                <a:solidFill>
                  <a:srgbClr val="E6C8C7"/>
                </a:solidFill>
                <a:latin typeface="TT Rounds Condensed Bold"/>
                <a:ea typeface="TT Rounds Condensed Bold"/>
                <a:cs typeface="TT Rounds Condensed Bold"/>
                <a:sym typeface="TT Rounds Condensed Bold"/>
              </a:rPr>
              <a:t>Ne pas dépasser deux pages A4</a:t>
            </a:r>
          </a:p>
        </p:txBody>
      </p:sp>
      <p:sp>
        <p:nvSpPr>
          <p:cNvPr id="16" name="TextBox 16"/>
          <p:cNvSpPr txBox="1"/>
          <p:nvPr/>
        </p:nvSpPr>
        <p:spPr>
          <a:xfrm>
            <a:off x="767304" y="1246707"/>
            <a:ext cx="2137180" cy="1118097"/>
          </a:xfrm>
          <a:prstGeom prst="rect">
            <a:avLst/>
          </a:prstGeom>
        </p:spPr>
        <p:txBody>
          <a:bodyPr lIns="0" tIns="0" rIns="0" bIns="0" rtlCol="0" anchor="t">
            <a:spAutoFit/>
          </a:bodyPr>
          <a:lstStyle/>
          <a:p>
            <a:pPr algn="ctr">
              <a:lnSpc>
                <a:spcPts val="8100"/>
              </a:lnSpc>
            </a:pPr>
            <a:r>
              <a:rPr lang="en-US" sz="7500" b="1" spc="70">
                <a:solidFill>
                  <a:srgbClr val="FFFFFF"/>
                </a:solidFill>
                <a:latin typeface="TT Rounds Condensed Bold"/>
                <a:ea typeface="TT Rounds Condensed Bold"/>
                <a:cs typeface="TT Rounds Condensed Bold"/>
                <a:sym typeface="TT Rounds Condensed Bold"/>
              </a:rPr>
              <a:t>03</a:t>
            </a:r>
          </a:p>
        </p:txBody>
      </p:sp>
      <p:sp>
        <p:nvSpPr>
          <p:cNvPr id="17" name="Freeform 17" descr="Document outline"/>
          <p:cNvSpPr/>
          <p:nvPr/>
        </p:nvSpPr>
        <p:spPr>
          <a:xfrm>
            <a:off x="2634520" y="6934824"/>
            <a:ext cx="2199807" cy="2199807"/>
          </a:xfrm>
          <a:custGeom>
            <a:avLst/>
            <a:gdLst/>
            <a:ahLst/>
            <a:cxnLst/>
            <a:rect l="l" t="t" r="r" b="b"/>
            <a:pathLst>
              <a:path w="2199807" h="2199807">
                <a:moveTo>
                  <a:pt x="0" y="0"/>
                </a:moveTo>
                <a:lnTo>
                  <a:pt x="2199808" y="0"/>
                </a:lnTo>
                <a:lnTo>
                  <a:pt x="2199808" y="2199807"/>
                </a:lnTo>
                <a:lnTo>
                  <a:pt x="0" y="21998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Personnalisé</PresentationFormat>
  <Paragraphs>0</Paragraphs>
  <Slides>41</Slides>
  <Notes>0</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M3.2 Rédaction de CV</dc:title>
  <cp:revision>5</cp:revision>
  <dcterms:created xsi:type="dcterms:W3CDTF">2006-08-16T00:00:00Z</dcterms:created>
  <dcterms:modified xsi:type="dcterms:W3CDTF">2025-01-07T15:14:46Z</dcterms:modified>
  <dc:identifier>DAGY-b9liqg</dc:identifier>
</cp:coreProperties>
</file>