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TT Rounds Condensed" panose="020B0604020202020204" charset="0"/>
      <p:regular r:id="rId41"/>
    </p:embeddedFont>
    <p:embeddedFont>
      <p:font typeface="TT Rounds Condensed 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5D540-2B93-468B-7CB0-05E27F81FFCA}" v="18" dt="2025-01-07T15:13:15.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2675D540-2B93-468B-7CB0-05E27F81FFCA}"/>
    <pc:docChg chg="modSld">
      <pc:chgData name="Le Laba" userId="S::lelaba@manag-art.com::b0064510-a4c3-4ec2-9c2e-61fdd5982cce" providerId="AD" clId="Web-{2675D540-2B93-468B-7CB0-05E27F81FFCA}" dt="2025-01-07T15:13:15.688" v="16"/>
      <pc:docMkLst>
        <pc:docMk/>
      </pc:docMkLst>
      <pc:sldChg chg="modSp">
        <pc:chgData name="Le Laba" userId="S::lelaba@manag-art.com::b0064510-a4c3-4ec2-9c2e-61fdd5982cce" providerId="AD" clId="Web-{2675D540-2B93-468B-7CB0-05E27F81FFCA}" dt="2025-01-07T15:09:37.960" v="0"/>
        <pc:sldMkLst>
          <pc:docMk/>
          <pc:sldMk cId="0" sldId="265"/>
        </pc:sldMkLst>
        <pc:spChg chg="mod">
          <ac:chgData name="Le Laba" userId="S::lelaba@manag-art.com::b0064510-a4c3-4ec2-9c2e-61fdd5982cce" providerId="AD" clId="Web-{2675D540-2B93-468B-7CB0-05E27F81FFCA}" dt="2025-01-07T15:09:37.960" v="0"/>
          <ac:spMkLst>
            <pc:docMk/>
            <pc:sldMk cId="0" sldId="265"/>
            <ac:spMk id="17" creationId="{00000000-0000-0000-0000-000000000000}"/>
          </ac:spMkLst>
        </pc:spChg>
      </pc:sldChg>
      <pc:sldChg chg="modSp">
        <pc:chgData name="Le Laba" userId="S::lelaba@manag-art.com::b0064510-a4c3-4ec2-9c2e-61fdd5982cce" providerId="AD" clId="Web-{2675D540-2B93-468B-7CB0-05E27F81FFCA}" dt="2025-01-07T15:09:51.820" v="1"/>
        <pc:sldMkLst>
          <pc:docMk/>
          <pc:sldMk cId="0" sldId="266"/>
        </pc:sldMkLst>
        <pc:spChg chg="mod">
          <ac:chgData name="Le Laba" userId="S::lelaba@manag-art.com::b0064510-a4c3-4ec2-9c2e-61fdd5982cce" providerId="AD" clId="Web-{2675D540-2B93-468B-7CB0-05E27F81FFCA}" dt="2025-01-07T15:09:51.820" v="1"/>
          <ac:spMkLst>
            <pc:docMk/>
            <pc:sldMk cId="0" sldId="266"/>
            <ac:spMk id="18" creationId="{00000000-0000-0000-0000-000000000000}"/>
          </ac:spMkLst>
        </pc:spChg>
      </pc:sldChg>
      <pc:sldChg chg="modSp">
        <pc:chgData name="Le Laba" userId="S::lelaba@manag-art.com::b0064510-a4c3-4ec2-9c2e-61fdd5982cce" providerId="AD" clId="Web-{2675D540-2B93-468B-7CB0-05E27F81FFCA}" dt="2025-01-07T15:09:59.274" v="2"/>
        <pc:sldMkLst>
          <pc:docMk/>
          <pc:sldMk cId="0" sldId="267"/>
        </pc:sldMkLst>
        <pc:spChg chg="mod">
          <ac:chgData name="Le Laba" userId="S::lelaba@manag-art.com::b0064510-a4c3-4ec2-9c2e-61fdd5982cce" providerId="AD" clId="Web-{2675D540-2B93-468B-7CB0-05E27F81FFCA}" dt="2025-01-07T15:09:59.274" v="2"/>
          <ac:spMkLst>
            <pc:docMk/>
            <pc:sldMk cId="0" sldId="267"/>
            <ac:spMk id="18" creationId="{00000000-0000-0000-0000-000000000000}"/>
          </ac:spMkLst>
        </pc:spChg>
      </pc:sldChg>
      <pc:sldChg chg="modSp">
        <pc:chgData name="Le Laba" userId="S::lelaba@manag-art.com::b0064510-a4c3-4ec2-9c2e-61fdd5982cce" providerId="AD" clId="Web-{2675D540-2B93-468B-7CB0-05E27F81FFCA}" dt="2025-01-07T15:10:10.336" v="3"/>
        <pc:sldMkLst>
          <pc:docMk/>
          <pc:sldMk cId="0" sldId="268"/>
        </pc:sldMkLst>
        <pc:spChg chg="mod">
          <ac:chgData name="Le Laba" userId="S::lelaba@manag-art.com::b0064510-a4c3-4ec2-9c2e-61fdd5982cce" providerId="AD" clId="Web-{2675D540-2B93-468B-7CB0-05E27F81FFCA}" dt="2025-01-07T15:10:10.336" v="3"/>
          <ac:spMkLst>
            <pc:docMk/>
            <pc:sldMk cId="0" sldId="268"/>
            <ac:spMk id="18" creationId="{00000000-0000-0000-0000-000000000000}"/>
          </ac:spMkLst>
        </pc:spChg>
      </pc:sldChg>
      <pc:sldChg chg="modSp">
        <pc:chgData name="Le Laba" userId="S::lelaba@manag-art.com::b0064510-a4c3-4ec2-9c2e-61fdd5982cce" providerId="AD" clId="Web-{2675D540-2B93-468B-7CB0-05E27F81FFCA}" dt="2025-01-07T15:10:19.040" v="4"/>
        <pc:sldMkLst>
          <pc:docMk/>
          <pc:sldMk cId="0" sldId="269"/>
        </pc:sldMkLst>
        <pc:spChg chg="mod">
          <ac:chgData name="Le Laba" userId="S::lelaba@manag-art.com::b0064510-a4c3-4ec2-9c2e-61fdd5982cce" providerId="AD" clId="Web-{2675D540-2B93-468B-7CB0-05E27F81FFCA}" dt="2025-01-07T15:10:19.040" v="4"/>
          <ac:spMkLst>
            <pc:docMk/>
            <pc:sldMk cId="0" sldId="269"/>
            <ac:spMk id="18" creationId="{00000000-0000-0000-0000-000000000000}"/>
          </ac:spMkLst>
        </pc:spChg>
      </pc:sldChg>
      <pc:sldChg chg="modSp">
        <pc:chgData name="Le Laba" userId="S::lelaba@manag-art.com::b0064510-a4c3-4ec2-9c2e-61fdd5982cce" providerId="AD" clId="Web-{2675D540-2B93-468B-7CB0-05E27F81FFCA}" dt="2025-01-07T15:10:36.494" v="5"/>
        <pc:sldMkLst>
          <pc:docMk/>
          <pc:sldMk cId="0" sldId="270"/>
        </pc:sldMkLst>
        <pc:spChg chg="mod">
          <ac:chgData name="Le Laba" userId="S::lelaba@manag-art.com::b0064510-a4c3-4ec2-9c2e-61fdd5982cce" providerId="AD" clId="Web-{2675D540-2B93-468B-7CB0-05E27F81FFCA}" dt="2025-01-07T15:10:36.494" v="5"/>
          <ac:spMkLst>
            <pc:docMk/>
            <pc:sldMk cId="0" sldId="270"/>
            <ac:spMk id="18" creationId="{00000000-0000-0000-0000-000000000000}"/>
          </ac:spMkLst>
        </pc:spChg>
      </pc:sldChg>
      <pc:sldChg chg="modSp">
        <pc:chgData name="Le Laba" userId="S::lelaba@manag-art.com::b0064510-a4c3-4ec2-9c2e-61fdd5982cce" providerId="AD" clId="Web-{2675D540-2B93-468B-7CB0-05E27F81FFCA}" dt="2025-01-07T15:10:48.104" v="6"/>
        <pc:sldMkLst>
          <pc:docMk/>
          <pc:sldMk cId="0" sldId="271"/>
        </pc:sldMkLst>
        <pc:spChg chg="mod">
          <ac:chgData name="Le Laba" userId="S::lelaba@manag-art.com::b0064510-a4c3-4ec2-9c2e-61fdd5982cce" providerId="AD" clId="Web-{2675D540-2B93-468B-7CB0-05E27F81FFCA}" dt="2025-01-07T15:10:48.104" v="6"/>
          <ac:spMkLst>
            <pc:docMk/>
            <pc:sldMk cId="0" sldId="271"/>
            <ac:spMk id="18" creationId="{00000000-0000-0000-0000-000000000000}"/>
          </ac:spMkLst>
        </pc:spChg>
      </pc:sldChg>
      <pc:sldChg chg="modSp">
        <pc:chgData name="Le Laba" userId="S::lelaba@manag-art.com::b0064510-a4c3-4ec2-9c2e-61fdd5982cce" providerId="AD" clId="Web-{2675D540-2B93-468B-7CB0-05E27F81FFCA}" dt="2025-01-07T15:10:53.557" v="7"/>
        <pc:sldMkLst>
          <pc:docMk/>
          <pc:sldMk cId="0" sldId="272"/>
        </pc:sldMkLst>
        <pc:spChg chg="mod">
          <ac:chgData name="Le Laba" userId="S::lelaba@manag-art.com::b0064510-a4c3-4ec2-9c2e-61fdd5982cce" providerId="AD" clId="Web-{2675D540-2B93-468B-7CB0-05E27F81FFCA}" dt="2025-01-07T15:10:53.557" v="7"/>
          <ac:spMkLst>
            <pc:docMk/>
            <pc:sldMk cId="0" sldId="272"/>
            <ac:spMk id="18" creationId="{00000000-0000-0000-0000-000000000000}"/>
          </ac:spMkLst>
        </pc:spChg>
      </pc:sldChg>
      <pc:sldChg chg="modSp">
        <pc:chgData name="Le Laba" userId="S::lelaba@manag-art.com::b0064510-a4c3-4ec2-9c2e-61fdd5982cce" providerId="AD" clId="Web-{2675D540-2B93-468B-7CB0-05E27F81FFCA}" dt="2025-01-07T15:11:49.825" v="8"/>
        <pc:sldMkLst>
          <pc:docMk/>
          <pc:sldMk cId="0" sldId="284"/>
        </pc:sldMkLst>
        <pc:spChg chg="mod">
          <ac:chgData name="Le Laba" userId="S::lelaba@manag-art.com::b0064510-a4c3-4ec2-9c2e-61fdd5982cce" providerId="AD" clId="Web-{2675D540-2B93-468B-7CB0-05E27F81FFCA}" dt="2025-01-07T15:11:49.825" v="8"/>
          <ac:spMkLst>
            <pc:docMk/>
            <pc:sldMk cId="0" sldId="284"/>
            <ac:spMk id="18" creationId="{00000000-0000-0000-0000-000000000000}"/>
          </ac:spMkLst>
        </pc:spChg>
      </pc:sldChg>
      <pc:sldChg chg="modSp">
        <pc:chgData name="Le Laba" userId="S::lelaba@manag-art.com::b0064510-a4c3-4ec2-9c2e-61fdd5982cce" providerId="AD" clId="Web-{2675D540-2B93-468B-7CB0-05E27F81FFCA}" dt="2025-01-07T15:12:02.419" v="9"/>
        <pc:sldMkLst>
          <pc:docMk/>
          <pc:sldMk cId="0" sldId="285"/>
        </pc:sldMkLst>
        <pc:spChg chg="mod">
          <ac:chgData name="Le Laba" userId="S::lelaba@manag-art.com::b0064510-a4c3-4ec2-9c2e-61fdd5982cce" providerId="AD" clId="Web-{2675D540-2B93-468B-7CB0-05E27F81FFCA}" dt="2025-01-07T15:12:02.419" v="9"/>
          <ac:spMkLst>
            <pc:docMk/>
            <pc:sldMk cId="0" sldId="285"/>
            <ac:spMk id="18" creationId="{00000000-0000-0000-0000-000000000000}"/>
          </ac:spMkLst>
        </pc:spChg>
      </pc:sldChg>
      <pc:sldChg chg="modSp">
        <pc:chgData name="Le Laba" userId="S::lelaba@manag-art.com::b0064510-a4c3-4ec2-9c2e-61fdd5982cce" providerId="AD" clId="Web-{2675D540-2B93-468B-7CB0-05E27F81FFCA}" dt="2025-01-07T15:12:18.138" v="10"/>
        <pc:sldMkLst>
          <pc:docMk/>
          <pc:sldMk cId="0" sldId="286"/>
        </pc:sldMkLst>
        <pc:spChg chg="mod">
          <ac:chgData name="Le Laba" userId="S::lelaba@manag-art.com::b0064510-a4c3-4ec2-9c2e-61fdd5982cce" providerId="AD" clId="Web-{2675D540-2B93-468B-7CB0-05E27F81FFCA}" dt="2025-01-07T15:12:18.138" v="10"/>
          <ac:spMkLst>
            <pc:docMk/>
            <pc:sldMk cId="0" sldId="286"/>
            <ac:spMk id="18" creationId="{00000000-0000-0000-0000-000000000000}"/>
          </ac:spMkLst>
        </pc:spChg>
      </pc:sldChg>
      <pc:sldChg chg="modSp">
        <pc:chgData name="Le Laba" userId="S::lelaba@manag-art.com::b0064510-a4c3-4ec2-9c2e-61fdd5982cce" providerId="AD" clId="Web-{2675D540-2B93-468B-7CB0-05E27F81FFCA}" dt="2025-01-07T15:12:25.607" v="11"/>
        <pc:sldMkLst>
          <pc:docMk/>
          <pc:sldMk cId="0" sldId="287"/>
        </pc:sldMkLst>
        <pc:spChg chg="mod">
          <ac:chgData name="Le Laba" userId="S::lelaba@manag-art.com::b0064510-a4c3-4ec2-9c2e-61fdd5982cce" providerId="AD" clId="Web-{2675D540-2B93-468B-7CB0-05E27F81FFCA}" dt="2025-01-07T15:12:25.607" v="11"/>
          <ac:spMkLst>
            <pc:docMk/>
            <pc:sldMk cId="0" sldId="287"/>
            <ac:spMk id="18" creationId="{00000000-0000-0000-0000-000000000000}"/>
          </ac:spMkLst>
        </pc:spChg>
      </pc:sldChg>
      <pc:sldChg chg="modSp">
        <pc:chgData name="Le Laba" userId="S::lelaba@manag-art.com::b0064510-a4c3-4ec2-9c2e-61fdd5982cce" providerId="AD" clId="Web-{2675D540-2B93-468B-7CB0-05E27F81FFCA}" dt="2025-01-07T15:12:36.108" v="12"/>
        <pc:sldMkLst>
          <pc:docMk/>
          <pc:sldMk cId="0" sldId="289"/>
        </pc:sldMkLst>
        <pc:spChg chg="mod">
          <ac:chgData name="Le Laba" userId="S::lelaba@manag-art.com::b0064510-a4c3-4ec2-9c2e-61fdd5982cce" providerId="AD" clId="Web-{2675D540-2B93-468B-7CB0-05E27F81FFCA}" dt="2025-01-07T15:12:36.108" v="12"/>
          <ac:spMkLst>
            <pc:docMk/>
            <pc:sldMk cId="0" sldId="289"/>
            <ac:spMk id="18" creationId="{00000000-0000-0000-0000-000000000000}"/>
          </ac:spMkLst>
        </pc:spChg>
      </pc:sldChg>
      <pc:sldChg chg="modSp">
        <pc:chgData name="Le Laba" userId="S::lelaba@manag-art.com::b0064510-a4c3-4ec2-9c2e-61fdd5982cce" providerId="AD" clId="Web-{2675D540-2B93-468B-7CB0-05E27F81FFCA}" dt="2025-01-07T15:12:48.233" v="13"/>
        <pc:sldMkLst>
          <pc:docMk/>
          <pc:sldMk cId="0" sldId="290"/>
        </pc:sldMkLst>
        <pc:spChg chg="mod">
          <ac:chgData name="Le Laba" userId="S::lelaba@manag-art.com::b0064510-a4c3-4ec2-9c2e-61fdd5982cce" providerId="AD" clId="Web-{2675D540-2B93-468B-7CB0-05E27F81FFCA}" dt="2025-01-07T15:12:48.233" v="13"/>
          <ac:spMkLst>
            <pc:docMk/>
            <pc:sldMk cId="0" sldId="290"/>
            <ac:spMk id="17" creationId="{00000000-0000-0000-0000-000000000000}"/>
          </ac:spMkLst>
        </pc:spChg>
      </pc:sldChg>
      <pc:sldChg chg="modSp">
        <pc:chgData name="Le Laba" userId="S::lelaba@manag-art.com::b0064510-a4c3-4ec2-9c2e-61fdd5982cce" providerId="AD" clId="Web-{2675D540-2B93-468B-7CB0-05E27F81FFCA}" dt="2025-01-07T15:12:55.280" v="14"/>
        <pc:sldMkLst>
          <pc:docMk/>
          <pc:sldMk cId="0" sldId="291"/>
        </pc:sldMkLst>
        <pc:spChg chg="mod">
          <ac:chgData name="Le Laba" userId="S::lelaba@manag-art.com::b0064510-a4c3-4ec2-9c2e-61fdd5982cce" providerId="AD" clId="Web-{2675D540-2B93-468B-7CB0-05E27F81FFCA}" dt="2025-01-07T15:12:55.280" v="14"/>
          <ac:spMkLst>
            <pc:docMk/>
            <pc:sldMk cId="0" sldId="291"/>
            <ac:spMk id="17" creationId="{00000000-0000-0000-0000-000000000000}"/>
          </ac:spMkLst>
        </pc:spChg>
      </pc:sldChg>
      <pc:sldChg chg="modSp">
        <pc:chgData name="Le Laba" userId="S::lelaba@manag-art.com::b0064510-a4c3-4ec2-9c2e-61fdd5982cce" providerId="AD" clId="Web-{2675D540-2B93-468B-7CB0-05E27F81FFCA}" dt="2025-01-07T15:13:02.265" v="15"/>
        <pc:sldMkLst>
          <pc:docMk/>
          <pc:sldMk cId="0" sldId="292"/>
        </pc:sldMkLst>
        <pc:spChg chg="mod">
          <ac:chgData name="Le Laba" userId="S::lelaba@manag-art.com::b0064510-a4c3-4ec2-9c2e-61fdd5982cce" providerId="AD" clId="Web-{2675D540-2B93-468B-7CB0-05E27F81FFCA}" dt="2025-01-07T15:13:02.265" v="15"/>
          <ac:spMkLst>
            <pc:docMk/>
            <pc:sldMk cId="0" sldId="292"/>
            <ac:spMk id="17" creationId="{00000000-0000-0000-0000-000000000000}"/>
          </ac:spMkLst>
        </pc:spChg>
      </pc:sldChg>
      <pc:sldChg chg="modSp">
        <pc:chgData name="Le Laba" userId="S::lelaba@manag-art.com::b0064510-a4c3-4ec2-9c2e-61fdd5982cce" providerId="AD" clId="Web-{2675D540-2B93-468B-7CB0-05E27F81FFCA}" dt="2025-01-07T15:13:15.688" v="16"/>
        <pc:sldMkLst>
          <pc:docMk/>
          <pc:sldMk cId="0" sldId="294"/>
        </pc:sldMkLst>
        <pc:spChg chg="mod">
          <ac:chgData name="Le Laba" userId="S::lelaba@manag-art.com::b0064510-a4c3-4ec2-9c2e-61fdd5982cce" providerId="AD" clId="Web-{2675D540-2B93-468B-7CB0-05E27F81FFCA}" dt="2025-01-07T15:13:15.688" v="16"/>
          <ac:spMkLst>
            <pc:docMk/>
            <pc:sldMk cId="0" sldId="294"/>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567512">
            <a:off x="71508" y="3740668"/>
            <a:ext cx="10314291" cy="12474837"/>
            <a:chOff x="0" y="0"/>
            <a:chExt cx="13752388" cy="16633116"/>
          </a:xfrm>
        </p:grpSpPr>
        <p:sp>
          <p:nvSpPr>
            <p:cNvPr id="3" name="Freeform 3"/>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4" name="Group 4"/>
          <p:cNvGrpSpPr/>
          <p:nvPr/>
        </p:nvGrpSpPr>
        <p:grpSpPr>
          <a:xfrm>
            <a:off x="-615710" y="-7458908"/>
            <a:ext cx="13531108" cy="2499387"/>
            <a:chOff x="0" y="0"/>
            <a:chExt cx="18041478" cy="3332516"/>
          </a:xfrm>
        </p:grpSpPr>
        <p:sp>
          <p:nvSpPr>
            <p:cNvPr id="5" name="Freeform 5"/>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6" name="Group 6"/>
          <p:cNvGrpSpPr/>
          <p:nvPr/>
        </p:nvGrpSpPr>
        <p:grpSpPr>
          <a:xfrm>
            <a:off x="9489387" y="8408451"/>
            <a:ext cx="3227916" cy="3328231"/>
            <a:chOff x="0" y="0"/>
            <a:chExt cx="4303888" cy="4437642"/>
          </a:xfrm>
        </p:grpSpPr>
        <p:sp>
          <p:nvSpPr>
            <p:cNvPr id="7" name="Freeform 7"/>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8" name="Group 8"/>
          <p:cNvGrpSpPr/>
          <p:nvPr/>
        </p:nvGrpSpPr>
        <p:grpSpPr>
          <a:xfrm>
            <a:off x="-4627968" y="-2234116"/>
            <a:ext cx="4674636" cy="13970799"/>
            <a:chOff x="0" y="0"/>
            <a:chExt cx="6232848" cy="18627732"/>
          </a:xfrm>
        </p:grpSpPr>
        <p:sp>
          <p:nvSpPr>
            <p:cNvPr id="9" name="Freeform 9"/>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0" name="Group 10"/>
          <p:cNvGrpSpPr/>
          <p:nvPr/>
        </p:nvGrpSpPr>
        <p:grpSpPr>
          <a:xfrm>
            <a:off x="-2850777" y="10332036"/>
            <a:ext cx="22146483" cy="5305084"/>
            <a:chOff x="0" y="0"/>
            <a:chExt cx="29528644" cy="7073446"/>
          </a:xfrm>
        </p:grpSpPr>
        <p:sp>
          <p:nvSpPr>
            <p:cNvPr id="11" name="Freeform 11"/>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2" name="Freeform 12"/>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3" name="Freeform 13" descr="Blue text on a black background  Description automatically generated"/>
          <p:cNvSpPr/>
          <p:nvPr/>
        </p:nvSpPr>
        <p:spPr>
          <a:xfrm>
            <a:off x="13877344" y="9062868"/>
            <a:ext cx="4055768" cy="848750"/>
          </a:xfrm>
          <a:custGeom>
            <a:avLst/>
            <a:gdLst/>
            <a:ahLst/>
            <a:cxnLst/>
            <a:rect l="l" t="t" r="r" b="b"/>
            <a:pathLst>
              <a:path w="4055768" h="848750">
                <a:moveTo>
                  <a:pt x="0" y="0"/>
                </a:moveTo>
                <a:lnTo>
                  <a:pt x="4055767" y="0"/>
                </a:lnTo>
                <a:lnTo>
                  <a:pt x="4055767" y="848750"/>
                </a:lnTo>
                <a:lnTo>
                  <a:pt x="0" y="848750"/>
                </a:lnTo>
                <a:lnTo>
                  <a:pt x="0" y="0"/>
                </a:lnTo>
                <a:close/>
              </a:path>
            </a:pathLst>
          </a:custGeom>
          <a:blipFill>
            <a:blip r:embed="rId3"/>
            <a:stretch>
              <a:fillRect/>
            </a:stretch>
          </a:blipFill>
        </p:spPr>
      </p:sp>
      <p:sp>
        <p:nvSpPr>
          <p:cNvPr id="14" name="TextBox 14"/>
          <p:cNvSpPr txBox="1"/>
          <p:nvPr/>
        </p:nvSpPr>
        <p:spPr>
          <a:xfrm>
            <a:off x="1211643" y="6343287"/>
            <a:ext cx="8277744" cy="2762250"/>
          </a:xfrm>
          <a:prstGeom prst="rect">
            <a:avLst/>
          </a:prstGeom>
        </p:spPr>
        <p:txBody>
          <a:bodyPr lIns="0" tIns="0" rIns="0" bIns="0" rtlCol="0" anchor="t">
            <a:spAutoFit/>
          </a:bodyPr>
          <a:lstStyle/>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M3.1 OPPORTUNITÉS D'EMPLOI</a:t>
            </a:r>
          </a:p>
        </p:txBody>
      </p:sp>
      <p:sp>
        <p:nvSpPr>
          <p:cNvPr id="15" name="TextBox 15"/>
          <p:cNvSpPr txBox="1"/>
          <p:nvPr/>
        </p:nvSpPr>
        <p:spPr>
          <a:xfrm>
            <a:off x="1361104" y="9100968"/>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grpSp>
        <p:nvGrpSpPr>
          <p:cNvPr id="16" name="Group 16"/>
          <p:cNvGrpSpPr/>
          <p:nvPr/>
        </p:nvGrpSpPr>
        <p:grpSpPr>
          <a:xfrm>
            <a:off x="8616056" y="-24160"/>
            <a:ext cx="9663599" cy="8277758"/>
            <a:chOff x="0" y="0"/>
            <a:chExt cx="12884798" cy="11037010"/>
          </a:xfrm>
        </p:grpSpPr>
        <p:sp>
          <p:nvSpPr>
            <p:cNvPr id="17" name="Freeform 17"/>
            <p:cNvSpPr/>
            <p:nvPr/>
          </p:nvSpPr>
          <p:spPr>
            <a:xfrm>
              <a:off x="-724662" y="0"/>
              <a:ext cx="13609448" cy="11704574"/>
            </a:xfrm>
            <a:custGeom>
              <a:avLst/>
              <a:gdLst/>
              <a:ahLst/>
              <a:cxnLst/>
              <a:rect l="l" t="t" r="r" b="b"/>
              <a:pathLst>
                <a:path w="13609448" h="11704574">
                  <a:moveTo>
                    <a:pt x="1912493" y="0"/>
                  </a:moveTo>
                  <a:lnTo>
                    <a:pt x="13609448" y="0"/>
                  </a:lnTo>
                  <a:lnTo>
                    <a:pt x="13609448" y="9452229"/>
                  </a:lnTo>
                  <a:lnTo>
                    <a:pt x="13415010" y="9609710"/>
                  </a:lnTo>
                  <a:cubicBezTo>
                    <a:pt x="12557760" y="10260076"/>
                    <a:pt x="11561318" y="10712704"/>
                    <a:pt x="10441686" y="10886948"/>
                  </a:cubicBezTo>
                  <a:cubicBezTo>
                    <a:pt x="5193919" y="11704574"/>
                    <a:pt x="0" y="9177274"/>
                    <a:pt x="808228" y="3432429"/>
                  </a:cubicBezTo>
                  <a:cubicBezTo>
                    <a:pt x="937514" y="2508631"/>
                    <a:pt x="1244092" y="1511554"/>
                    <a:pt x="1664970" y="528701"/>
                  </a:cubicBezTo>
                  <a:close/>
                </a:path>
              </a:pathLst>
            </a:custGeom>
            <a:solidFill>
              <a:srgbClr val="F2F2F2"/>
            </a:solidFill>
          </p:spPr>
        </p:sp>
      </p:grpSp>
      <p:grpSp>
        <p:nvGrpSpPr>
          <p:cNvPr id="18" name="Group 18"/>
          <p:cNvGrpSpPr/>
          <p:nvPr/>
        </p:nvGrpSpPr>
        <p:grpSpPr>
          <a:xfrm>
            <a:off x="9144000" y="-19050"/>
            <a:ext cx="9466688" cy="8043454"/>
            <a:chOff x="0" y="0"/>
            <a:chExt cx="12622250" cy="10724606"/>
          </a:xfrm>
        </p:grpSpPr>
        <p:sp>
          <p:nvSpPr>
            <p:cNvPr id="19" name="Freeform 19"/>
            <p:cNvSpPr/>
            <p:nvPr/>
          </p:nvSpPr>
          <p:spPr>
            <a:xfrm>
              <a:off x="-561848" y="-2413"/>
              <a:ext cx="14036929" cy="11159871"/>
            </a:xfrm>
            <a:custGeom>
              <a:avLst/>
              <a:gdLst/>
              <a:ahLst/>
              <a:cxnLst/>
              <a:rect l="l" t="t" r="r" b="b"/>
              <a:pathLst>
                <a:path w="14036929" h="11159871">
                  <a:moveTo>
                    <a:pt x="6309741" y="2413"/>
                  </a:moveTo>
                  <a:cubicBezTo>
                    <a:pt x="6934708" y="0"/>
                    <a:pt x="7575042" y="98806"/>
                    <a:pt x="8204835" y="253619"/>
                  </a:cubicBezTo>
                  <a:cubicBezTo>
                    <a:pt x="8981948" y="446532"/>
                    <a:pt x="9733915" y="721868"/>
                    <a:pt x="10444099" y="1011047"/>
                  </a:cubicBezTo>
                  <a:cubicBezTo>
                    <a:pt x="11430000" y="1410335"/>
                    <a:pt x="12474448" y="1844167"/>
                    <a:pt x="12833731" y="2766822"/>
                  </a:cubicBezTo>
                  <a:cubicBezTo>
                    <a:pt x="14036929" y="5823839"/>
                    <a:pt x="12065000" y="10113264"/>
                    <a:pt x="8096250" y="10629646"/>
                  </a:cubicBezTo>
                  <a:cubicBezTo>
                    <a:pt x="4027170" y="11159871"/>
                    <a:pt x="0" y="9521190"/>
                    <a:pt x="626618" y="5796280"/>
                  </a:cubicBezTo>
                  <a:cubicBezTo>
                    <a:pt x="893953" y="4198874"/>
                    <a:pt x="2138934" y="2264156"/>
                    <a:pt x="3433953" y="1066165"/>
                  </a:cubicBezTo>
                  <a:cubicBezTo>
                    <a:pt x="4269486" y="291592"/>
                    <a:pt x="5268214" y="6477"/>
                    <a:pt x="6309741" y="2413"/>
                  </a:cubicBezTo>
                  <a:close/>
                </a:path>
              </a:pathLst>
            </a:custGeom>
            <a:blipFill>
              <a:blip r:embed="rId4"/>
              <a:stretch>
                <a:fillRect l="-24394" r="-24393"/>
              </a:stretch>
            </a:blip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08845"/>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
        <p:nvSpPr>
          <p:cNvPr id="18" name="TextBox 18"/>
          <p:cNvSpPr txBox="1"/>
          <p:nvPr/>
        </p:nvSpPr>
        <p:spPr>
          <a:xfrm>
            <a:off x="2237014" y="2862406"/>
            <a:ext cx="15874638" cy="6800850"/>
          </a:xfrm>
          <a:prstGeom prst="rect">
            <a:avLst/>
          </a:prstGeom>
        </p:spPr>
        <p:txBody>
          <a:bodyPr lIns="0" tIns="0" rIns="0" bIns="0" rtlCol="0" anchor="t">
            <a:spAutoFit/>
          </a:bodyPr>
          <a:lstStyle/>
          <a:p>
            <a:pPr algn="l">
              <a:lnSpc>
                <a:spcPts val="3840"/>
              </a:lnSpc>
            </a:pPr>
            <a:r>
              <a:rPr lang="en-US" sz="3200" b="1" spc="29">
                <a:solidFill>
                  <a:srgbClr val="84BFA4"/>
                </a:solidFill>
                <a:latin typeface="TT Rounds Condensed Bold"/>
                <a:ea typeface="TT Rounds Condensed Bold"/>
                <a:cs typeface="TT Rounds Condensed Bold"/>
                <a:sym typeface="TT Rounds Condensed Bold"/>
              </a:rPr>
              <a:t>Préparateur de commandes</a:t>
            </a:r>
            <a:r>
              <a:rPr lang="en-US" sz="3200" b="1" spc="29">
                <a:solidFill>
                  <a:srgbClr val="FFFFFF"/>
                </a:solidFill>
                <a:latin typeface="TT Rounds Condensed Bold"/>
                <a:ea typeface="TT Rounds Condensed Bold"/>
                <a:cs typeface="TT Rounds Condensed Bold"/>
                <a:sym typeface="TT Rounds Condensed Bold"/>
              </a:rPr>
              <a:t> </a:t>
            </a:r>
            <a:r>
              <a:rPr lang="en-US" sz="3200" spc="29">
                <a:solidFill>
                  <a:srgbClr val="086D6E"/>
                </a:solidFill>
                <a:latin typeface="TT Rounds Condensed"/>
                <a:ea typeface="TT Rounds Condensed"/>
                <a:cs typeface="TT Rounds Condensed"/>
                <a:sym typeface="TT Rounds Condensed"/>
              </a:rPr>
              <a:t>: </a:t>
            </a:r>
            <a:r>
              <a:rPr lang="en-US" sz="3200" spc="29">
                <a:solidFill>
                  <a:srgbClr val="382B1B"/>
                </a:solidFill>
                <a:latin typeface="TT Rounds Condensed"/>
                <a:ea typeface="TT Rounds Condensed"/>
                <a:cs typeface="TT Rounds Condensed"/>
                <a:sym typeface="TT Rounds Condensed"/>
              </a:rPr>
              <a:t>S'occuper de la préparation préliminaire des aliments et de la manipulation des ingrédients.</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Rôle : </a:t>
            </a:r>
            <a:r>
              <a:rPr lang="en-US" sz="3200" spc="29">
                <a:solidFill>
                  <a:srgbClr val="382B1B"/>
                </a:solidFill>
                <a:latin typeface="TT Rounds Condensed"/>
                <a:ea typeface="TT Rounds Condensed"/>
                <a:cs typeface="TT Rounds Condensed"/>
                <a:sym typeface="TT Rounds Condensed"/>
              </a:rPr>
              <a:t>Se concentre sur la préparation préliminaire des aliments, comme le lavage, le hachage, la marinade et l'assaisonnement </a:t>
            </a:r>
            <a:r>
              <a:rPr lang="en-US" sz="3200" spc="29">
                <a:solidFill>
                  <a:srgbClr val="086D6E"/>
                </a:solidFill>
                <a:latin typeface="TT Rounds Condensed"/>
                <a:ea typeface="TT Rounds Condensed"/>
                <a:cs typeface="TT Rounds Condensed"/>
                <a:sym typeface="TT Rounds Condensed"/>
              </a:rPr>
              <a:t>.</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Expérience requise : </a:t>
            </a:r>
            <a:r>
              <a:rPr lang="en-US" sz="3200" spc="29">
                <a:solidFill>
                  <a:srgbClr val="382B1B"/>
                </a:solidFill>
                <a:latin typeface="TT Rounds Condensed"/>
                <a:ea typeface="TT Rounds Condensed"/>
                <a:cs typeface="TT Rounds Condensed"/>
                <a:sym typeface="TT Rounds Condensed"/>
              </a:rPr>
              <a:t>Souvent débutant, avec peu ou pas d'expérience préalable requise. Une connaissance de base de la sécurité alimentaire et de la manipulation est bénéfique. La formation est généralement dispensée sur le terrain.</a:t>
            </a:r>
          </a:p>
          <a:p>
            <a:pPr algn="l">
              <a:lnSpc>
                <a:spcPts val="3840"/>
              </a:lnSpc>
            </a:pPr>
            <a:endParaRPr lang="en-US" sz="3200" spc="29">
              <a:solidFill>
                <a:srgbClr val="382B1B"/>
              </a:solidFill>
              <a:latin typeface="TT Rounds Condensed"/>
              <a:ea typeface="TT Rounds Condensed"/>
              <a:cs typeface="TT Rounds Condensed"/>
              <a:sym typeface="TT Rounds Condensed"/>
            </a:endParaRPr>
          </a:p>
          <a:p>
            <a:pPr algn="l">
              <a:lnSpc>
                <a:spcPts val="3840"/>
              </a:lnSpc>
            </a:pPr>
            <a:r>
              <a:rPr lang="en-US" sz="3200" b="1" spc="29">
                <a:solidFill>
                  <a:srgbClr val="2CA5A6"/>
                </a:solidFill>
                <a:latin typeface="TT Rounds Condensed Bold"/>
                <a:ea typeface="TT Rounds Condensed Bold"/>
                <a:cs typeface="TT Rounds Condensed Bold"/>
                <a:sym typeface="TT Rounds Condensed Bold"/>
              </a:rPr>
              <a:t>Cuisinier </a:t>
            </a:r>
            <a:r>
              <a:rPr lang="en-US" sz="3200" spc="29">
                <a:solidFill>
                  <a:srgbClr val="84BFA4"/>
                </a:solidFill>
                <a:latin typeface="TT Rounds Condensed"/>
                <a:ea typeface="TT Rounds Condensed"/>
                <a:cs typeface="TT Rounds Condensed"/>
                <a:sym typeface="TT Rounds Condensed"/>
              </a:rPr>
              <a:t>:</a:t>
            </a:r>
            <a:r>
              <a:rPr lang="en-US" sz="3200" spc="29">
                <a:solidFill>
                  <a:srgbClr val="FFFFFF"/>
                </a:solidFill>
                <a:latin typeface="TT Rounds Condensed"/>
                <a:ea typeface="TT Rounds Condensed"/>
                <a:cs typeface="TT Rounds Condensed"/>
                <a:sym typeface="TT Rounds Condensed"/>
              </a:rPr>
              <a:t> </a:t>
            </a:r>
            <a:r>
              <a:rPr lang="en-US" sz="3200" spc="29">
                <a:solidFill>
                  <a:srgbClr val="382B1B"/>
                </a:solidFill>
                <a:latin typeface="TT Rounds Condensed"/>
                <a:ea typeface="TT Rounds Condensed"/>
                <a:cs typeface="TT Rounds Condensed"/>
                <a:sym typeface="TT Rounds Condensed"/>
              </a:rPr>
              <a:t>Préparation de types spécifiques de plats dans un restaurant</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Rôle : </a:t>
            </a:r>
            <a:r>
              <a:rPr lang="en-US" sz="3200" spc="29">
                <a:solidFill>
                  <a:srgbClr val="382B1B"/>
                </a:solidFill>
                <a:latin typeface="TT Rounds Condensed"/>
                <a:ea typeface="TT Rounds Condensed"/>
                <a:cs typeface="TT Rounds Condensed"/>
                <a:sym typeface="TT Rounds Condensed"/>
              </a:rPr>
              <a:t>Responsable de la cuisson et de l'assemblage des plats selon les recettes et les spécifications du restaurant.</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Expérience requise : </a:t>
            </a:r>
            <a:r>
              <a:rPr lang="en-US" sz="3200" spc="29">
                <a:solidFill>
                  <a:srgbClr val="382B1B"/>
                </a:solidFill>
                <a:latin typeface="TT Rounds Condensed"/>
                <a:ea typeface="TT Rounds Condensed"/>
                <a:cs typeface="TT Rounds Condensed"/>
                <a:sym typeface="TT Rounds Condensed"/>
              </a:rPr>
              <a:t>En général, une certaine expérience en cuisine est requise, généralement 1 à 2 ans. Une expérience dans différents postes (par exemple, griller, faire sauter, frire) peut être requise en fonction de la taille et du type de restaurant.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946329"/>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148840" y="2777088"/>
            <a:ext cx="15678695" cy="8782050"/>
          </a:xfrm>
          <a:prstGeom prst="rect">
            <a:avLst/>
          </a:prstGeom>
        </p:spPr>
        <p:txBody>
          <a:bodyPr lIns="0" tIns="0" rIns="0" bIns="0" rtlCol="0" anchor="t">
            <a:spAutoFit/>
          </a:bodyPr>
          <a:lstStyle/>
          <a:p>
            <a:pPr algn="l">
              <a:lnSpc>
                <a:spcPts val="3960"/>
              </a:lnSpc>
            </a:pPr>
            <a:r>
              <a:rPr lang="en-US" sz="3300" b="1" spc="30">
                <a:solidFill>
                  <a:srgbClr val="A9C8D6"/>
                </a:solidFill>
                <a:latin typeface="TT Rounds Condensed Bold"/>
                <a:ea typeface="TT Rounds Condensed Bold"/>
                <a:cs typeface="TT Rounds Condensed Bold"/>
                <a:sym typeface="TT Rounds Condensed Bold"/>
              </a:rPr>
              <a:t>Chef Pâtissier</a:t>
            </a:r>
            <a:r>
              <a:rPr lang="en-US" sz="3300" b="1" spc="30">
                <a:solidFill>
                  <a:srgbClr val="382B1B"/>
                </a:solidFill>
                <a:latin typeface="TT Rounds Condensed Bold"/>
                <a:ea typeface="TT Rounds Condensed Bold"/>
                <a:cs typeface="TT Rounds Condensed Bold"/>
                <a:sym typeface="TT Rounds Condensed Bold"/>
              </a:rPr>
              <a:t> </a:t>
            </a:r>
            <a:r>
              <a:rPr lang="en-US" sz="3300" spc="30">
                <a:solidFill>
                  <a:srgbClr val="382B1B"/>
                </a:solidFill>
                <a:latin typeface="TT Rounds Condensed"/>
                <a:ea typeface="TT Rounds Condensed"/>
                <a:cs typeface="TT Rounds Condensed"/>
                <a:sym typeface="TT Rounds Condensed"/>
              </a:rPr>
              <a:t>: Spécialisé dans les desserts, pâtisseries et autres produits de boulangerie.</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Rôle:</a:t>
            </a:r>
            <a:r>
              <a:rPr lang="en-US" sz="3300" b="1" spc="30">
                <a:solidFill>
                  <a:srgbClr val="382B1B"/>
                </a:solidFill>
                <a:latin typeface="TT Rounds Condensed Bold"/>
                <a:ea typeface="TT Rounds Condensed Bold"/>
                <a:cs typeface="TT Rounds Condensed Bold"/>
                <a:sym typeface="TT Rounds Condensed Bold"/>
              </a:rPr>
              <a:t> </a:t>
            </a:r>
            <a:r>
              <a:rPr lang="en-US" sz="3300" spc="30">
                <a:solidFill>
                  <a:srgbClr val="382B1B"/>
                </a:solidFill>
                <a:latin typeface="TT Rounds Condensed"/>
                <a:ea typeface="TT Rounds Condensed"/>
                <a:cs typeface="TT Rounds Condensed"/>
                <a:sym typeface="TT Rounds Condensed"/>
              </a:rPr>
              <a:t>Un pâtissier se consacre à l'art de la pâtisserie, de la confection de desserts et de la confiserie.</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Expérience requise : </a:t>
            </a:r>
            <a:r>
              <a:rPr lang="en-US" sz="3300" spc="30">
                <a:solidFill>
                  <a:srgbClr val="382B1B"/>
                </a:solidFill>
                <a:latin typeface="TT Rounds Condensed"/>
                <a:ea typeface="TT Rounds Condensed"/>
                <a:cs typeface="TT Rounds Condensed"/>
                <a:sym typeface="TT Rounds Condensed"/>
              </a:rPr>
              <a:t>Une formation formelle en pâtisserie est très bénéfique, souvent dans une école culinaire. Plusieurs années d'expérience en boulangerie ou en pâtisserie sont généralement requises, avec une solide compréhension de la science de la boulangerie et de la présentation artistique.</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r>
              <a:rPr lang="en-US" sz="3300" b="1" spc="30">
                <a:solidFill>
                  <a:srgbClr val="E6C8C7"/>
                </a:solidFill>
                <a:latin typeface="TT Rounds Condensed Bold"/>
                <a:ea typeface="TT Rounds Condensed Bold"/>
                <a:cs typeface="TT Rounds Condensed Bold"/>
                <a:sym typeface="TT Rounds Condensed Bold"/>
              </a:rPr>
              <a:t>Sous-chef</a:t>
            </a:r>
            <a:r>
              <a:rPr lang="en-US" sz="3300" b="1" spc="30">
                <a:solidFill>
                  <a:srgbClr val="382B1B"/>
                </a:solidFill>
                <a:latin typeface="TT Rounds Condensed Bold"/>
                <a:ea typeface="TT Rounds Condensed Bold"/>
                <a:cs typeface="TT Rounds Condensed Bold"/>
                <a:sym typeface="TT Rounds Condensed Bold"/>
              </a:rPr>
              <a:t> </a:t>
            </a:r>
            <a:r>
              <a:rPr lang="en-US" sz="3300" spc="30">
                <a:solidFill>
                  <a:srgbClr val="382B1B"/>
                </a:solidFill>
                <a:latin typeface="TT Rounds Condensed"/>
                <a:ea typeface="TT Rounds Condensed"/>
                <a:cs typeface="TT Rounds Condensed"/>
                <a:sym typeface="TT Rounds Condensed"/>
              </a:rPr>
              <a:t>: Assister le chef de cuisine et gérer les activités de cuisine</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Rôle </a:t>
            </a:r>
            <a:r>
              <a:rPr lang="en-US" sz="3300" spc="30">
                <a:solidFill>
                  <a:srgbClr val="086D6E"/>
                </a:solidFill>
                <a:latin typeface="TT Rounds Condensed"/>
                <a:ea typeface="TT Rounds Condensed"/>
                <a:cs typeface="TT Rounds Condensed"/>
                <a:sym typeface="TT Rounds Condensed"/>
              </a:rPr>
              <a:t>: </a:t>
            </a:r>
            <a:r>
              <a:rPr lang="en-US" sz="3300" spc="30">
                <a:solidFill>
                  <a:srgbClr val="382B1B"/>
                </a:solidFill>
                <a:latin typeface="TT Rounds Condensed"/>
                <a:ea typeface="TT Rounds Condensed"/>
                <a:cs typeface="TT Rounds Condensed"/>
                <a:sym typeface="TT Rounds Condensed"/>
              </a:rPr>
              <a:t>Agit comme commandant en second dans la cuisine, dirigeant le personnel de cuisine et s'occupant des tâches administratives en l'absence du chef cuisinier.</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Expérience requise </a:t>
            </a:r>
            <a:r>
              <a:rPr lang="en-US" sz="3300" spc="30">
                <a:solidFill>
                  <a:srgbClr val="086D6E"/>
                </a:solidFill>
                <a:latin typeface="TT Rounds Condensed"/>
                <a:ea typeface="TT Rounds Condensed"/>
                <a:cs typeface="TT Rounds Condensed"/>
                <a:sym typeface="TT Rounds Condensed"/>
              </a:rPr>
              <a:t>: </a:t>
            </a:r>
            <a:r>
              <a:rPr lang="en-US" sz="3300" spc="30">
                <a:solidFill>
                  <a:srgbClr val="382B1B"/>
                </a:solidFill>
                <a:latin typeface="TT Rounds Condensed"/>
                <a:ea typeface="TT Rounds Condensed"/>
                <a:cs typeface="TT Rounds Condensed"/>
                <a:sym typeface="TT Rounds Condensed"/>
              </a:rPr>
              <a:t>Nécessite généralement plusieurs années d'expérience culinaire, dont au moins une partie dans un rôle de supervision ou de gestion. Une formation culinaire formelle peut également être avantageuse.</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marL="434341" lvl="1" indent="-217171" algn="l">
              <a:lnSpc>
                <a:spcPts val="2880"/>
              </a:lnSpc>
              <a:buFont typeface="Arial"/>
              <a:buChar char="•"/>
            </a:pPr>
            <a:r>
              <a:rPr lang="en-US" sz="2400" spc="22">
                <a:solidFill>
                  <a:srgbClr val="086D6E"/>
                </a:solidFill>
                <a:latin typeface="TT Rounds Condensed"/>
                <a:ea typeface="TT Rounds Condensed"/>
                <a:cs typeface="TT Rounds Condensed"/>
                <a:sym typeface="TT Rounds Condensed"/>
              </a:rPr>
              <a:t>.</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23133"/>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140324" y="2856885"/>
            <a:ext cx="15678695" cy="6448425"/>
          </a:xfrm>
          <a:prstGeom prst="rect">
            <a:avLst/>
          </a:prstGeom>
        </p:spPr>
        <p:txBody>
          <a:bodyPr lIns="0" tIns="0" rIns="0" bIns="0" rtlCol="0" anchor="t">
            <a:spAutoFit/>
          </a:bodyPr>
          <a:lstStyle/>
          <a:p>
            <a:pPr algn="l">
              <a:lnSpc>
                <a:spcPts val="3600"/>
              </a:lnSpc>
            </a:pPr>
            <a:r>
              <a:rPr lang="en-US" sz="3000" b="1" spc="28">
                <a:solidFill>
                  <a:srgbClr val="84BFA4"/>
                </a:solidFill>
                <a:latin typeface="TT Rounds Condensed Bold"/>
                <a:ea typeface="TT Rounds Condensed Bold"/>
                <a:cs typeface="TT Rounds Condensed Bold"/>
                <a:sym typeface="TT Rounds Condensed Bold"/>
              </a:rPr>
              <a:t>Chef de Station (Chef de Partie ) </a:t>
            </a:r>
            <a:r>
              <a:rPr lang="en-US" sz="3000" spc="28">
                <a:solidFill>
                  <a:srgbClr val="84BFA4"/>
                </a:solidFill>
                <a:latin typeface="TT Rounds Condensed"/>
                <a:ea typeface="TT Rounds Condensed"/>
                <a:cs typeface="TT Rounds Condensed"/>
                <a:sym typeface="TT Rounds Condensed"/>
              </a:rPr>
              <a:t>:</a:t>
            </a:r>
          </a:p>
          <a:p>
            <a:pPr algn="l">
              <a:lnSpc>
                <a:spcPts val="3600"/>
              </a:lnSpc>
            </a:pPr>
            <a:r>
              <a:rPr lang="en-US" sz="3000" b="1" spc="28">
                <a:solidFill>
                  <a:srgbClr val="086D6E"/>
                </a:solidFill>
                <a:latin typeface="TT Rounds Condensed Bold"/>
                <a:ea typeface="TT Rounds Condensed Bold"/>
                <a:cs typeface="TT Rounds Condensed Bold"/>
                <a:sym typeface="TT Rounds Condensed Bold"/>
              </a:rPr>
              <a:t>Rôle </a:t>
            </a:r>
            <a:r>
              <a:rPr lang="en-US" sz="3000" spc="28">
                <a:solidFill>
                  <a:srgbClr val="086D6E"/>
                </a:solidFill>
                <a:latin typeface="TT Rounds Condensed"/>
                <a:ea typeface="TT Rounds Condensed"/>
                <a:cs typeface="TT Rounds Condensed"/>
                <a:sym typeface="TT Rounds Condensed"/>
              </a:rPr>
              <a:t>: </a:t>
            </a:r>
            <a:r>
              <a:rPr lang="en-US" sz="3000" spc="28">
                <a:solidFill>
                  <a:srgbClr val="382B1B"/>
                </a:solidFill>
                <a:latin typeface="TT Rounds Condensed"/>
                <a:ea typeface="TT Rounds Condensed"/>
                <a:cs typeface="TT Rounds Condensed"/>
                <a:sym typeface="TT Rounds Condensed"/>
              </a:rPr>
              <a:t>Chaque chef de poste gère une zone de production spécifique dans la cuisine. Les postes courants comprennent les postes de grillades, de sautés, de sauces et de légumes. Ils sont responsables de la préparation et de l'organisation de leur partie spécifique du plat.</a:t>
            </a:r>
          </a:p>
          <a:p>
            <a:pPr algn="l">
              <a:lnSpc>
                <a:spcPts val="3600"/>
              </a:lnSpc>
            </a:pPr>
            <a:r>
              <a:rPr lang="en-US" sz="3000" b="1" spc="28">
                <a:solidFill>
                  <a:srgbClr val="086D6E"/>
                </a:solidFill>
                <a:latin typeface="TT Rounds Condensed Bold"/>
                <a:ea typeface="TT Rounds Condensed Bold"/>
                <a:cs typeface="TT Rounds Condensed Bold"/>
                <a:sym typeface="TT Rounds Condensed Bold"/>
              </a:rPr>
              <a:t>Expérience requise </a:t>
            </a:r>
            <a:r>
              <a:rPr lang="en-US" sz="3000" spc="28">
                <a:solidFill>
                  <a:srgbClr val="086D6E"/>
                </a:solidFill>
                <a:latin typeface="TT Rounds Condensed"/>
                <a:ea typeface="TT Rounds Condensed"/>
                <a:cs typeface="TT Rounds Condensed"/>
                <a:sym typeface="TT Rounds Condensed"/>
              </a:rPr>
              <a:t>: </a:t>
            </a:r>
            <a:r>
              <a:rPr lang="en-US" sz="3000" spc="28">
                <a:solidFill>
                  <a:srgbClr val="382B1B"/>
                </a:solidFill>
                <a:latin typeface="TT Rounds Condensed"/>
                <a:ea typeface="TT Rounds Condensed"/>
                <a:cs typeface="TT Rounds Condensed"/>
                <a:sym typeface="TT Rounds Condensed"/>
              </a:rPr>
              <a:t>Les chefs de cuisine ont généralement plusieurs années d'expérience dans une cuisine professionnelle. Une expertise dans les techniques propres à leur poste est essentielle.</a:t>
            </a:r>
          </a:p>
          <a:p>
            <a:pPr algn="l">
              <a:lnSpc>
                <a:spcPts val="3960"/>
              </a:lnSpc>
            </a:pPr>
            <a:endParaRPr lang="en-US" sz="3000" spc="28">
              <a:solidFill>
                <a:srgbClr val="382B1B"/>
              </a:solidFill>
              <a:latin typeface="TT Rounds Condensed"/>
              <a:ea typeface="TT Rounds Condensed"/>
              <a:cs typeface="TT Rounds Condensed"/>
              <a:sym typeface="TT Rounds Condensed"/>
            </a:endParaRPr>
          </a:p>
          <a:p>
            <a:pPr algn="l">
              <a:lnSpc>
                <a:spcPts val="3600"/>
              </a:lnSpc>
            </a:pPr>
            <a:r>
              <a:rPr lang="en-US" sz="3000" b="1" spc="28">
                <a:solidFill>
                  <a:srgbClr val="A9C8D6"/>
                </a:solidFill>
                <a:latin typeface="TT Rounds Condensed Bold"/>
                <a:ea typeface="TT Rounds Condensed Bold"/>
                <a:cs typeface="TT Rounds Condensed Bold"/>
                <a:sym typeface="TT Rounds Condensed Bold"/>
              </a:rPr>
              <a:t>Expediter (ou Pass Manager) </a:t>
            </a:r>
            <a:r>
              <a:rPr lang="en-US" sz="3000" spc="28">
                <a:solidFill>
                  <a:srgbClr val="A9C8D6"/>
                </a:solidFill>
                <a:latin typeface="TT Rounds Condensed"/>
                <a:ea typeface="TT Rounds Condensed"/>
                <a:cs typeface="TT Rounds Condensed"/>
                <a:sym typeface="TT Rounds Condensed"/>
              </a:rPr>
              <a:t>:</a:t>
            </a:r>
          </a:p>
          <a:p>
            <a:pPr algn="l">
              <a:lnSpc>
                <a:spcPts val="3600"/>
              </a:lnSpc>
            </a:pPr>
            <a:r>
              <a:rPr lang="en-US" sz="3000" b="1" spc="28">
                <a:solidFill>
                  <a:srgbClr val="086D6E"/>
                </a:solidFill>
                <a:latin typeface="TT Rounds Condensed Bold"/>
                <a:ea typeface="TT Rounds Condensed Bold"/>
                <a:cs typeface="TT Rounds Condensed Bold"/>
                <a:sym typeface="TT Rounds Condensed Bold"/>
              </a:rPr>
              <a:t>Rôle </a:t>
            </a:r>
            <a:r>
              <a:rPr lang="en-US" sz="3000" spc="28">
                <a:solidFill>
                  <a:srgbClr val="086D6E"/>
                </a:solidFill>
                <a:latin typeface="TT Rounds Condensed"/>
                <a:ea typeface="TT Rounds Condensed"/>
                <a:cs typeface="TT Rounds Condensed"/>
                <a:sym typeface="TT Rounds Condensed"/>
              </a:rPr>
              <a:t>: </a:t>
            </a:r>
            <a:r>
              <a:rPr lang="en-US" sz="3000" spc="28">
                <a:solidFill>
                  <a:srgbClr val="382B1B"/>
                </a:solidFill>
                <a:latin typeface="TT Rounds Condensed"/>
                <a:ea typeface="TT Rounds Condensed"/>
                <a:cs typeface="TT Rounds Condensed"/>
                <a:sym typeface="TT Rounds Condensed"/>
              </a:rPr>
              <a:t>L'expéditeur sert de lien de communication entre le personnel de cuisine et le personnel de salle. Il s'assure que les plats sont correctement préparés, qu'ils répondent aux normes de qualité et qu'ils sont envoyés aux clients rapidement.</a:t>
            </a:r>
          </a:p>
          <a:p>
            <a:pPr algn="l">
              <a:lnSpc>
                <a:spcPts val="3600"/>
              </a:lnSpc>
            </a:pPr>
            <a:r>
              <a:rPr lang="en-US" sz="3000" b="1" spc="28">
                <a:solidFill>
                  <a:srgbClr val="086D6E"/>
                </a:solidFill>
                <a:latin typeface="TT Rounds Condensed Bold"/>
                <a:ea typeface="TT Rounds Condensed Bold"/>
                <a:cs typeface="TT Rounds Condensed Bold"/>
                <a:sym typeface="TT Rounds Condensed Bold"/>
              </a:rPr>
              <a:t>Expérience requise </a:t>
            </a:r>
            <a:r>
              <a:rPr lang="en-US" sz="3000" spc="28">
                <a:solidFill>
                  <a:srgbClr val="086D6E"/>
                </a:solidFill>
                <a:latin typeface="TT Rounds Condensed"/>
                <a:ea typeface="TT Rounds Condensed"/>
                <a:cs typeface="TT Rounds Condensed"/>
                <a:sym typeface="TT Rounds Condensed"/>
              </a:rPr>
              <a:t>: </a:t>
            </a:r>
            <a:r>
              <a:rPr lang="en-US" sz="3000" spc="28">
                <a:solidFill>
                  <a:srgbClr val="382B1B"/>
                </a:solidFill>
                <a:latin typeface="TT Rounds Condensed"/>
                <a:ea typeface="TT Rounds Condensed"/>
                <a:cs typeface="TT Rounds Condensed"/>
                <a:sym typeface="TT Rounds Condensed"/>
              </a:rPr>
              <a:t>Exige d'excellentes compétences en communication et une bonne compréhension des opérations en cuisine et en salle à manger. Une expérience en cuisine et en service à la clientèle peut être bénéfique.</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23133"/>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021478" y="2985240"/>
            <a:ext cx="15806058" cy="5657850"/>
          </a:xfrm>
          <a:prstGeom prst="rect">
            <a:avLst/>
          </a:prstGeom>
        </p:spPr>
        <p:txBody>
          <a:bodyPr lIns="0" tIns="0" rIns="0" bIns="0" rtlCol="0" anchor="t">
            <a:spAutoFit/>
          </a:bodyPr>
          <a:lstStyle/>
          <a:p>
            <a:pPr algn="l">
              <a:lnSpc>
                <a:spcPts val="4080"/>
              </a:lnSpc>
            </a:pPr>
            <a:r>
              <a:rPr lang="en-US" sz="3400" b="1" spc="31">
                <a:solidFill>
                  <a:srgbClr val="E6C8C7"/>
                </a:solidFill>
                <a:latin typeface="TT Rounds Condensed Bold"/>
                <a:ea typeface="TT Rounds Condensed Bold"/>
                <a:cs typeface="TT Rounds Condensed Bold"/>
                <a:sym typeface="TT Rounds Condensed Bold"/>
              </a:rPr>
              <a:t>Chef/Chef de cuisine : </a:t>
            </a:r>
            <a:r>
              <a:rPr lang="en-US" sz="3400" spc="31">
                <a:solidFill>
                  <a:srgbClr val="382B1B"/>
                </a:solidFill>
                <a:latin typeface="TT Rounds Condensed"/>
                <a:ea typeface="TT Rounds Condensed"/>
                <a:cs typeface="TT Rounds Condensed"/>
                <a:sym typeface="TT Rounds Condensed"/>
              </a:rPr>
              <a:t>Superviser les opérations de la cuisine, élaborer les menus et gérer le personnel de cuisine.</a:t>
            </a:r>
          </a:p>
          <a:p>
            <a:pPr algn="l">
              <a:lnSpc>
                <a:spcPts val="4080"/>
              </a:lnSpc>
            </a:pPr>
            <a:r>
              <a:rPr lang="en-US" sz="3400" b="1" spc="31">
                <a:solidFill>
                  <a:srgbClr val="086D6E"/>
                </a:solidFill>
                <a:latin typeface="TT Rounds Condensed Bold"/>
                <a:ea typeface="TT Rounds Condensed Bold"/>
                <a:cs typeface="TT Rounds Condensed Bold"/>
                <a:sym typeface="TT Rounds Condensed Bold"/>
              </a:rPr>
              <a:t>Rôle : </a:t>
            </a:r>
            <a:r>
              <a:rPr lang="en-US" sz="3400" spc="31">
                <a:solidFill>
                  <a:srgbClr val="382B1B"/>
                </a:solidFill>
                <a:latin typeface="TT Rounds Condensed"/>
                <a:ea typeface="TT Rounds Condensed"/>
                <a:cs typeface="TT Rounds Condensed"/>
                <a:sym typeface="TT Rounds Condensed"/>
              </a:rPr>
              <a:t>Superviser tous les aspects du fonctionnement de la cuisine, y compris la création des menus, l'inventaire, la gestion du personnel de cuisine et le respect des réglementations en matière de santé et de sécurité.</a:t>
            </a:r>
          </a:p>
          <a:p>
            <a:pPr algn="l">
              <a:lnSpc>
                <a:spcPts val="4080"/>
              </a:lnSpc>
            </a:pPr>
            <a:r>
              <a:rPr lang="en-US" sz="3400" b="1" spc="31">
                <a:solidFill>
                  <a:srgbClr val="086D6E"/>
                </a:solidFill>
                <a:latin typeface="TT Rounds Condensed Bold"/>
                <a:ea typeface="TT Rounds Condensed Bold"/>
                <a:cs typeface="TT Rounds Condensed Bold"/>
                <a:sym typeface="TT Rounds Condensed Bold"/>
              </a:rPr>
              <a:t>Expérience requise : </a:t>
            </a:r>
            <a:r>
              <a:rPr lang="en-US" sz="3400" spc="31">
                <a:solidFill>
                  <a:srgbClr val="382B1B"/>
                </a:solidFill>
                <a:latin typeface="TT Rounds Condensed"/>
                <a:ea typeface="TT Rounds Condensed"/>
                <a:cs typeface="TT Rounds Condensed"/>
                <a:sym typeface="TT Rounds Condensed"/>
              </a:rPr>
              <a:t>Une vaste expérience dans le domaine culinaire est nécessaire, souvent de 5 à 10 ans, dont plusieurs années dans un rôle de direction. Une compréhension approfondie de tous les aspects de la préparation des aliments et de la gestion de la cuisine, ainsi que de solides compétences en leadership, sont essentielles. La formation en école culinaire, bien que non obligatoire, est souvent considérée favorablement.</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08845"/>
            <a:ext cx="11335671" cy="1577340"/>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076643" y="2937101"/>
            <a:ext cx="15806058" cy="8115300"/>
          </a:xfrm>
          <a:prstGeom prst="rect">
            <a:avLst/>
          </a:prstGeom>
        </p:spPr>
        <p:txBody>
          <a:bodyPr lIns="0" tIns="0" rIns="0" bIns="0" rtlCol="0" anchor="t">
            <a:spAutoFit/>
          </a:bodyPr>
          <a:lstStyle/>
          <a:p>
            <a:pPr algn="l">
              <a:lnSpc>
                <a:spcPts val="3840"/>
              </a:lnSpc>
            </a:pPr>
            <a:r>
              <a:rPr lang="en-US" sz="3200" b="1" spc="29">
                <a:solidFill>
                  <a:srgbClr val="94C7B0"/>
                </a:solidFill>
                <a:latin typeface="TT Rounds Condensed Bold"/>
                <a:ea typeface="TT Rounds Condensed Bold"/>
                <a:cs typeface="TT Rounds Condensed Bold"/>
                <a:sym typeface="TT Rounds Condensed Bold"/>
              </a:rPr>
              <a:t>Plongeur:</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Rôle : </a:t>
            </a:r>
            <a:r>
              <a:rPr lang="en-US" sz="3200" spc="29">
                <a:solidFill>
                  <a:srgbClr val="382B1B"/>
                </a:solidFill>
                <a:latin typeface="TT Rounds Condensed"/>
                <a:ea typeface="TT Rounds Condensed"/>
                <a:cs typeface="TT Rounds Condensed"/>
                <a:sym typeface="TT Rounds Condensed"/>
              </a:rPr>
              <a:t>Responsable du nettoyage de la vaisselle et des ustensiles de cuisine, du maintien de la propreté de la cuisine et, occasionnellement, de l'aide aux tâches de base de préparation des aliments.</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Expérience requise : </a:t>
            </a:r>
            <a:r>
              <a:rPr lang="en-US" sz="3200" spc="29">
                <a:solidFill>
                  <a:srgbClr val="382B1B"/>
                </a:solidFill>
                <a:latin typeface="TT Rounds Condensed"/>
                <a:ea typeface="TT Rounds Condensed"/>
                <a:cs typeface="TT Rounds Condensed"/>
                <a:sym typeface="TT Rounds Condensed"/>
              </a:rPr>
              <a:t>Niveau d'entrée ; aucune expérience préalable n'est requise. Une formation en cours d'emploi est généralement offerte.</a:t>
            </a:r>
          </a:p>
          <a:p>
            <a:pPr algn="l">
              <a:lnSpc>
                <a:spcPts val="3840"/>
              </a:lnSpc>
            </a:pPr>
            <a:endParaRPr lang="en-US" sz="3200" spc="29">
              <a:solidFill>
                <a:srgbClr val="382B1B"/>
              </a:solidFill>
              <a:latin typeface="TT Rounds Condensed"/>
              <a:ea typeface="TT Rounds Condensed"/>
              <a:cs typeface="TT Rounds Condensed"/>
              <a:sym typeface="TT Rounds Condensed"/>
            </a:endParaRPr>
          </a:p>
          <a:p>
            <a:pPr algn="l">
              <a:lnSpc>
                <a:spcPts val="3840"/>
              </a:lnSpc>
            </a:pPr>
            <a:r>
              <a:rPr lang="en-US" sz="3200" b="1" spc="29">
                <a:solidFill>
                  <a:srgbClr val="B6D1E1"/>
                </a:solidFill>
                <a:latin typeface="TT Rounds Condensed Bold"/>
                <a:ea typeface="TT Rounds Condensed Bold"/>
                <a:cs typeface="TT Rounds Condensed Bold"/>
                <a:sym typeface="TT Rounds Condensed Bold"/>
              </a:rPr>
              <a:t>Agent de Salle :</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Rôle : </a:t>
            </a:r>
            <a:r>
              <a:rPr lang="en-US" sz="3200" spc="29">
                <a:solidFill>
                  <a:srgbClr val="382B1B"/>
                </a:solidFill>
                <a:latin typeface="TT Rounds Condensed"/>
                <a:ea typeface="TT Rounds Condensed"/>
                <a:cs typeface="TT Rounds Condensed"/>
                <a:sym typeface="TT Rounds Condensed"/>
              </a:rPr>
              <a:t>Aide dans la salle à manger en débarrassant, nettoyant et remettant en place les tables, en soutenant les serveurs et en aidant à maintenir un environnement de restauration bien rangé.</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Expérience requise </a:t>
            </a:r>
            <a:r>
              <a:rPr lang="en-US" sz="3200" spc="29">
                <a:solidFill>
                  <a:srgbClr val="086D6E"/>
                </a:solidFill>
                <a:latin typeface="TT Rounds Condensed"/>
                <a:ea typeface="TT Rounds Condensed"/>
                <a:cs typeface="TT Rounds Condensed"/>
                <a:sym typeface="TT Rounds Condensed"/>
              </a:rPr>
              <a:t>: </a:t>
            </a:r>
            <a:r>
              <a:rPr lang="en-US" sz="3200" spc="29">
                <a:solidFill>
                  <a:srgbClr val="382B1B"/>
                </a:solidFill>
                <a:latin typeface="TT Rounds Condensed"/>
                <a:ea typeface="TT Rounds Condensed"/>
                <a:cs typeface="TT Rounds Condensed"/>
                <a:sym typeface="TT Rounds Condensed"/>
              </a:rPr>
              <a:t>Niveau d'entrée ; aucune expérience formelle n'est requise. L'efficacité et une bonne endurance physique sont importantes</a:t>
            </a:r>
          </a:p>
          <a:p>
            <a:pPr algn="l">
              <a:lnSpc>
                <a:spcPts val="3840"/>
              </a:lnSpc>
            </a:pPr>
            <a:endParaRPr lang="en-US" sz="3200" spc="29">
              <a:solidFill>
                <a:srgbClr val="382B1B"/>
              </a:solidFill>
              <a:latin typeface="TT Rounds Condensed"/>
              <a:ea typeface="TT Rounds Condensed"/>
              <a:cs typeface="TT Rounds Condensed"/>
              <a:sym typeface="TT Rounds Condensed"/>
            </a:endParaRPr>
          </a:p>
          <a:p>
            <a:pPr algn="l">
              <a:lnSpc>
                <a:spcPts val="3840"/>
              </a:lnSpc>
            </a:pPr>
            <a:endParaRPr lang="en-US" sz="3200" spc="29">
              <a:solidFill>
                <a:srgbClr val="382B1B"/>
              </a:solidFill>
              <a:latin typeface="TT Rounds Condensed"/>
              <a:ea typeface="TT Rounds Condensed"/>
              <a:cs typeface="TT Rounds Condensed"/>
              <a:sym typeface="TT Rounds Condensed"/>
            </a:endParaRPr>
          </a:p>
          <a:p>
            <a:pPr algn="l">
              <a:lnSpc>
                <a:spcPts val="3840"/>
              </a:lnSpc>
            </a:pPr>
            <a:endParaRPr lang="en-US" sz="3200" spc="29">
              <a:solidFill>
                <a:srgbClr val="382B1B"/>
              </a:solidFill>
              <a:latin typeface="TT Rounds Condensed"/>
              <a:ea typeface="TT Rounds Condensed"/>
              <a:cs typeface="TT Rounds Condensed"/>
              <a:sym typeface="TT Rounds Condensed"/>
            </a:endParaRPr>
          </a:p>
          <a:p>
            <a:pPr marL="416244" lvl="1" indent="-208122" algn="l">
              <a:lnSpc>
                <a:spcPts val="2760"/>
              </a:lnSpc>
              <a:buFont typeface="Arial"/>
              <a:buChar char="•"/>
            </a:pPr>
            <a:r>
              <a:rPr lang="en-US" sz="2300" spc="21">
                <a:solidFill>
                  <a:srgbClr val="086D6E"/>
                </a:solidFill>
                <a:latin typeface="TT Rounds Condensed"/>
                <a:ea typeface="TT Rounds Condensed"/>
                <a:cs typeface="TT Rounds Condensed"/>
                <a:sym typeface="TT Rounds Condensed"/>
              </a:rPr>
              <a:t>.</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51163" y="1008845"/>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021478" y="2985240"/>
            <a:ext cx="15806058" cy="6438900"/>
          </a:xfrm>
          <a:prstGeom prst="rect">
            <a:avLst/>
          </a:prstGeom>
        </p:spPr>
        <p:txBody>
          <a:bodyPr lIns="0" tIns="0" rIns="0" bIns="0" rtlCol="0" anchor="t">
            <a:spAutoFit/>
          </a:bodyPr>
          <a:lstStyle/>
          <a:p>
            <a:pPr algn="l">
              <a:lnSpc>
                <a:spcPts val="3960"/>
              </a:lnSpc>
            </a:pPr>
            <a:r>
              <a:rPr lang="en-US" sz="3300" b="1" spc="30">
                <a:solidFill>
                  <a:srgbClr val="E6C8C7"/>
                </a:solidFill>
                <a:latin typeface="TT Rounds Condensed Bold"/>
                <a:ea typeface="TT Rounds Condensed Bold"/>
                <a:cs typeface="TT Rounds Condensed Bold"/>
                <a:sym typeface="TT Rounds Condensed Bold"/>
              </a:rPr>
              <a:t>Personnel de service/Serveur :</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Rôle </a:t>
            </a:r>
            <a:r>
              <a:rPr lang="en-US" sz="3300" spc="30">
                <a:solidFill>
                  <a:srgbClr val="086D6E"/>
                </a:solidFill>
                <a:latin typeface="TT Rounds Condensed"/>
                <a:ea typeface="TT Rounds Condensed"/>
                <a:cs typeface="TT Rounds Condensed"/>
                <a:sym typeface="TT Rounds Condensed"/>
              </a:rPr>
              <a:t>: </a:t>
            </a:r>
            <a:r>
              <a:rPr lang="en-US" sz="3300" spc="30">
                <a:solidFill>
                  <a:srgbClr val="382B1B"/>
                </a:solidFill>
                <a:latin typeface="TT Rounds Condensed"/>
                <a:ea typeface="TT Rounds Condensed"/>
                <a:cs typeface="TT Rounds Condensed"/>
                <a:sym typeface="TT Rounds Condensed"/>
              </a:rPr>
              <a:t>Agit comme contact principal pour les clients, est chargé de prendre les commandes, de servir la nourriture et les boissons et de garantir une expérience culinaire agréable.</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Expérience requise : </a:t>
            </a:r>
            <a:r>
              <a:rPr lang="en-US" sz="3300" spc="30">
                <a:solidFill>
                  <a:srgbClr val="382B1B"/>
                </a:solidFill>
                <a:latin typeface="TT Rounds Condensed"/>
                <a:ea typeface="TT Rounds Condensed"/>
                <a:cs typeface="TT Rounds Condensed"/>
                <a:sym typeface="TT Rounds Condensed"/>
              </a:rPr>
              <a:t>Souvent débutant ; une expérience préalable du service client est un avantage. Nécessite de bonnes compétences en communication, de la patience et la capacité à effectuer plusieurs tâches à la fois.</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r>
              <a:rPr lang="en-US" sz="3300" b="1" spc="30">
                <a:solidFill>
                  <a:srgbClr val="B6D1E1"/>
                </a:solidFill>
                <a:latin typeface="TT Rounds Condensed Bold"/>
                <a:ea typeface="TT Rounds Condensed Bold"/>
                <a:cs typeface="TT Rounds Condensed Bold"/>
                <a:sym typeface="TT Rounds Condensed Bold"/>
              </a:rPr>
              <a:t>Barman :</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Rôle : </a:t>
            </a:r>
            <a:r>
              <a:rPr lang="en-US" sz="3300" spc="30">
                <a:solidFill>
                  <a:srgbClr val="382B1B"/>
                </a:solidFill>
                <a:latin typeface="TT Rounds Condensed"/>
                <a:ea typeface="TT Rounds Condensed"/>
                <a:cs typeface="TT Rounds Condensed"/>
                <a:sym typeface="TT Rounds Condensed"/>
              </a:rPr>
              <a:t>Mélange et sert les boissons au bar, gère l'inventaire et maintient le bar propre et organisé.</a:t>
            </a:r>
          </a:p>
          <a:p>
            <a:pPr algn="l">
              <a:lnSpc>
                <a:spcPts val="3960"/>
              </a:lnSpc>
            </a:pPr>
            <a:r>
              <a:rPr lang="en-US" sz="3300" b="1" spc="30">
                <a:solidFill>
                  <a:srgbClr val="086D6E"/>
                </a:solidFill>
                <a:latin typeface="TT Rounds Condensed Bold"/>
                <a:ea typeface="TT Rounds Condensed Bold"/>
                <a:cs typeface="TT Rounds Condensed Bold"/>
                <a:sym typeface="TT Rounds Condensed Bold"/>
              </a:rPr>
              <a:t>Expérience requise : </a:t>
            </a:r>
            <a:r>
              <a:rPr lang="en-US" sz="3300" spc="30">
                <a:solidFill>
                  <a:srgbClr val="382B1B"/>
                </a:solidFill>
                <a:latin typeface="TT Rounds Condensed"/>
                <a:ea typeface="TT Rounds Condensed"/>
                <a:cs typeface="TT Rounds Condensed"/>
                <a:sym typeface="TT Rounds Condensed"/>
              </a:rPr>
              <a:t>Une expérience préalable en tant que barman ou barback peut être requise. La connaissance des recettes de boissons, les compétences en matière de service à la clientèle et la capacité à gérer les périodes de pointe sont essentielles.</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51163" y="1008845"/>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021478" y="2985240"/>
            <a:ext cx="15806058" cy="6315075"/>
          </a:xfrm>
          <a:prstGeom prst="rect">
            <a:avLst/>
          </a:prstGeom>
        </p:spPr>
        <p:txBody>
          <a:bodyPr lIns="0" tIns="0" rIns="0" bIns="0" rtlCol="0" anchor="t">
            <a:spAutoFit/>
          </a:bodyPr>
          <a:lstStyle/>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Superviseur (souvent appelé superviseur de quart ou superviseur d'étage):</a:t>
            </a:r>
            <a:r>
              <a:rPr lang="en-US" sz="3200" b="1" spc="29">
                <a:solidFill>
                  <a:srgbClr val="FFFFFF"/>
                </a:solidFill>
                <a:latin typeface="TT Rounds Condensed Bold"/>
                <a:ea typeface="TT Rounds Condensed Bold"/>
                <a:cs typeface="TT Rounds Condensed Bold"/>
                <a:sym typeface="TT Rounds Condensed Bold"/>
              </a:rPr>
              <a:t>) </a:t>
            </a:r>
            <a:r>
              <a:rPr lang="en-US" sz="3200" spc="29">
                <a:solidFill>
                  <a:srgbClr val="FFFFFF"/>
                </a:solidFill>
                <a:latin typeface="TT Rounds Condensed"/>
                <a:ea typeface="TT Rounds Condensed"/>
                <a:cs typeface="TT Rounds Condensed"/>
                <a:sym typeface="TT Rounds Condensed"/>
              </a:rPr>
              <a:t>:</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Rôle </a:t>
            </a:r>
            <a:r>
              <a:rPr lang="en-US" sz="3200" spc="29">
                <a:solidFill>
                  <a:srgbClr val="086D6E"/>
                </a:solidFill>
                <a:latin typeface="TT Rounds Condensed"/>
                <a:ea typeface="TT Rounds Condensed"/>
                <a:cs typeface="TT Rounds Condensed"/>
                <a:sym typeface="TT Rounds Condensed"/>
              </a:rPr>
              <a:t>: Les superviseurs gèrent le personnel et les opérations pendant les temps de travail qui leur sont assignés. Ils sont chargés de superviser les activités quotidiennes d'un restaurant ou d'un établissement d'accueil, en veillant à ce que tout se déroule sans heurts et efficacement. Les superviseurs surveillent les performances du personnel, gèrent les problèmes de service à la clientèle et assurent le respect des normes de sécurité et d'hygiène. Ils jouent également un rôle clé dans la formation des nouveaux employés et peuvent aider à la planification et à la gestion des stocks.</a:t>
            </a:r>
          </a:p>
          <a:p>
            <a:pPr algn="l">
              <a:lnSpc>
                <a:spcPts val="3840"/>
              </a:lnSpc>
            </a:pPr>
            <a:r>
              <a:rPr lang="en-US" sz="3200" b="1" spc="29">
                <a:solidFill>
                  <a:srgbClr val="086D6E"/>
                </a:solidFill>
                <a:latin typeface="TT Rounds Condensed Bold"/>
                <a:ea typeface="TT Rounds Condensed Bold"/>
                <a:cs typeface="TT Rounds Condensed Bold"/>
                <a:sym typeface="TT Rounds Condensed Bold"/>
              </a:rPr>
              <a:t>Expérience requise </a:t>
            </a:r>
            <a:r>
              <a:rPr lang="en-US" sz="3200" spc="29">
                <a:solidFill>
                  <a:srgbClr val="086D6E"/>
                </a:solidFill>
                <a:latin typeface="TT Rounds Condensed"/>
                <a:ea typeface="TT Rounds Condensed"/>
                <a:cs typeface="TT Rounds Condensed"/>
                <a:sym typeface="TT Rounds Condensed"/>
              </a:rPr>
              <a:t>: Ce poste requiert généralement une expérience préalable dans le secteur, idéalement dans un rôle impliquant le service à la clientèle ou la gestion du personnel. Des compétences de communication efficaces, la capacité à résoudre les conflits, des qualités de leadership et une bonne compréhension des opérations de restauration sont essentielles pour ce poste.</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65384"/>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021478" y="2975715"/>
            <a:ext cx="15806058" cy="6543675"/>
          </a:xfrm>
          <a:prstGeom prst="rect">
            <a:avLst/>
          </a:prstGeom>
        </p:spPr>
        <p:txBody>
          <a:bodyPr lIns="0" tIns="0" rIns="0" bIns="0" rtlCol="0" anchor="t">
            <a:spAutoFit/>
          </a:bodyPr>
          <a:lstStyle/>
          <a:p>
            <a:pPr algn="l">
              <a:lnSpc>
                <a:spcPts val="3720"/>
              </a:lnSpc>
            </a:pPr>
            <a:r>
              <a:rPr lang="en-US" sz="3100" b="1" spc="29">
                <a:solidFill>
                  <a:srgbClr val="A9C8D6"/>
                </a:solidFill>
                <a:latin typeface="TT Rounds Condensed Bold"/>
                <a:ea typeface="TT Rounds Condensed Bold"/>
                <a:cs typeface="TT Rounds Condensed Bold"/>
                <a:sym typeface="TT Rounds Condensed Bold"/>
              </a:rPr>
              <a:t>Responsable de la restauration et des boissons :</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Rôle : </a:t>
            </a:r>
            <a:r>
              <a:rPr lang="en-US" sz="3100" spc="29">
                <a:solidFill>
                  <a:srgbClr val="382B1B"/>
                </a:solidFill>
                <a:latin typeface="TT Rounds Condensed"/>
                <a:ea typeface="TT Rounds Condensed"/>
                <a:cs typeface="TT Rounds Condensed"/>
                <a:sym typeface="TT Rounds Condensed"/>
              </a:rPr>
              <a:t>Gère les opérations de restauration et de boissons dans les hôtels, les centres de villégiature ou les entreprises, en se concentrant sur l'inventaire, la création de menus et le respect des réglementations sanitaires.</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Expérience requise : </a:t>
            </a:r>
            <a:r>
              <a:rPr lang="en-US" sz="3100" spc="29">
                <a:solidFill>
                  <a:srgbClr val="382B1B"/>
                </a:solidFill>
                <a:latin typeface="TT Rounds Condensed"/>
                <a:ea typeface="TT Rounds Condensed"/>
                <a:cs typeface="TT Rounds Condensed"/>
                <a:sym typeface="TT Rounds Condensed"/>
              </a:rPr>
              <a:t>Exige une expérience en gestion de services alimentaires ou dans un rôle similaire, avec des compétences en budgétisation financière, en gestion du personnel et en service à la clientèle.</a:t>
            </a:r>
          </a:p>
          <a:p>
            <a:pPr algn="l">
              <a:lnSpc>
                <a:spcPts val="3720"/>
              </a:lnSpc>
            </a:pPr>
            <a:endParaRPr lang="en-US" sz="3100" spc="29">
              <a:solidFill>
                <a:srgbClr val="382B1B"/>
              </a:solidFill>
              <a:latin typeface="TT Rounds Condensed"/>
              <a:ea typeface="TT Rounds Condensed"/>
              <a:cs typeface="TT Rounds Condensed"/>
              <a:sym typeface="TT Rounds Condensed"/>
            </a:endParaRPr>
          </a:p>
          <a:p>
            <a:pPr algn="l">
              <a:lnSpc>
                <a:spcPts val="3720"/>
              </a:lnSpc>
            </a:pPr>
            <a:r>
              <a:rPr lang="en-US" sz="3100" b="1" spc="29">
                <a:solidFill>
                  <a:srgbClr val="E6C8C7"/>
                </a:solidFill>
                <a:latin typeface="TT Rounds Condensed Bold"/>
                <a:ea typeface="TT Rounds Condensed Bold"/>
                <a:cs typeface="TT Rounds Condensed Bold"/>
                <a:sym typeface="TT Rounds Condensed Bold"/>
              </a:rPr>
              <a:t>Directeur du restaurant :</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Rôle </a:t>
            </a:r>
            <a:r>
              <a:rPr lang="en-US" sz="3100" spc="29">
                <a:solidFill>
                  <a:srgbClr val="382B1B"/>
                </a:solidFill>
                <a:latin typeface="TT Rounds Condensed"/>
                <a:ea typeface="TT Rounds Condensed"/>
                <a:cs typeface="TT Rounds Condensed"/>
                <a:sym typeface="TT Rounds Condensed"/>
              </a:rPr>
              <a:t>: Supervise tous les aspects des opérations du restaurant, y compris la gestion du personnel, la satisfaction des clients et la gestion financière.</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Expérience requise : </a:t>
            </a:r>
            <a:r>
              <a:rPr lang="en-US" sz="3100" spc="29">
                <a:solidFill>
                  <a:srgbClr val="382B1B"/>
                </a:solidFill>
                <a:latin typeface="TT Rounds Condensed"/>
                <a:ea typeface="TT Rounds Condensed"/>
                <a:cs typeface="TT Rounds Condensed"/>
                <a:sym typeface="TT Rounds Condensed"/>
              </a:rPr>
              <a:t>Plusieurs années d'expérience dans le domaine de l'hôtellerie sont requises, souvent en passant par des postes de serveur ou d'assistant de direction. De solides compétences en leadership et en communication, ainsi qu'un sens des affaires, sont essentiels.</a:t>
            </a:r>
          </a:p>
        </p:txBody>
      </p:sp>
      <p:sp>
        <p:nvSpPr>
          <p:cNvPr id="18" name="TextBox 18"/>
          <p:cNvSpPr txBox="1"/>
          <p:nvPr/>
        </p:nvSpPr>
        <p:spPr>
          <a:xfrm>
            <a:off x="5092151" y="1961057"/>
            <a:ext cx="11628993" cy="590550"/>
          </a:xfrm>
          <a:prstGeom prst="rect">
            <a:avLst/>
          </a:prstGeom>
          <a:solidFill>
            <a:srgbClr val="84BFA4"/>
          </a:solidFill>
        </p:spPr>
        <p:txBody>
          <a:bodyPr lIns="0" tIns="0" rIns="0" bIns="0" rtlCol="0" anchor="t">
            <a:spAutoFit/>
          </a:bodyPr>
          <a:lstStyle/>
          <a:p>
            <a:pPr algn="l">
              <a:lnSpc>
                <a:spcPts val="4680"/>
              </a:lnSpc>
            </a:pPr>
            <a:r>
              <a:rPr lang="en-US" sz="3900" b="1" spc="36">
                <a:solidFill>
                  <a:srgbClr val="FFFFFF"/>
                </a:solidFill>
                <a:latin typeface="TT Rounds Condensed Bold"/>
                <a:ea typeface="TT Rounds Condensed Bold"/>
                <a:cs typeface="TT Rounds Condensed Bold"/>
                <a:sym typeface="TT Rounds Condensed Bold"/>
              </a:rPr>
              <a:t>Rôles culinaires et expérience requise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37420"/>
            <a:ext cx="11335671" cy="1577340"/>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grpSp>
        <p:nvGrpSpPr>
          <p:cNvPr id="17" name="Group 17"/>
          <p:cNvGrpSpPr/>
          <p:nvPr/>
        </p:nvGrpSpPr>
        <p:grpSpPr>
          <a:xfrm>
            <a:off x="3794511" y="1851512"/>
            <a:ext cx="13350489" cy="784830"/>
            <a:chOff x="0" y="0"/>
            <a:chExt cx="17800652" cy="1046440"/>
          </a:xfrm>
        </p:grpSpPr>
        <p:sp>
          <p:nvSpPr>
            <p:cNvPr id="18" name="Freeform 18"/>
            <p:cNvSpPr/>
            <p:nvPr/>
          </p:nvSpPr>
          <p:spPr>
            <a:xfrm>
              <a:off x="0" y="0"/>
              <a:ext cx="17800701" cy="1046480"/>
            </a:xfrm>
            <a:custGeom>
              <a:avLst/>
              <a:gdLst/>
              <a:ahLst/>
              <a:cxnLst/>
              <a:rect l="l" t="t" r="r" b="b"/>
              <a:pathLst>
                <a:path w="17800701" h="1046480">
                  <a:moveTo>
                    <a:pt x="0" y="0"/>
                  </a:moveTo>
                  <a:lnTo>
                    <a:pt x="17800701" y="0"/>
                  </a:lnTo>
                  <a:lnTo>
                    <a:pt x="17800701" y="1046480"/>
                  </a:lnTo>
                  <a:lnTo>
                    <a:pt x="0" y="1046480"/>
                  </a:lnTo>
                  <a:close/>
                </a:path>
              </a:pathLst>
            </a:custGeom>
            <a:solidFill>
              <a:srgbClr val="086D6E"/>
            </a:solidFill>
          </p:spPr>
        </p:sp>
        <p:sp>
          <p:nvSpPr>
            <p:cNvPr id="19" name="TextBox 19"/>
            <p:cNvSpPr txBox="1"/>
            <p:nvPr/>
          </p:nvSpPr>
          <p:spPr>
            <a:xfrm>
              <a:off x="0" y="-9525"/>
              <a:ext cx="17800652" cy="1055965"/>
            </a:xfrm>
            <a:prstGeom prst="rect">
              <a:avLst/>
            </a:prstGeom>
          </p:spPr>
          <p:txBody>
            <a:bodyPr lIns="50800" tIns="50800" rIns="50800" bIns="50800" rtlCol="0" anchor="t"/>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Rôles dans la production alimentaire et expérience requise</a:t>
              </a:r>
              <a:r>
                <a:rPr lang="en-US" sz="4200" b="1" spc="39">
                  <a:solidFill>
                    <a:srgbClr val="84BFA4"/>
                  </a:solidFill>
                  <a:latin typeface="TT Rounds Condensed Bold"/>
                  <a:ea typeface="TT Rounds Condensed Bold"/>
                  <a:cs typeface="TT Rounds Condensed Bold"/>
                  <a:sym typeface="TT Rounds Condensed Bold"/>
                </a:rPr>
                <a:t> </a:t>
              </a:r>
            </a:p>
          </p:txBody>
        </p:sp>
      </p:grpSp>
      <p:sp>
        <p:nvSpPr>
          <p:cNvPr id="20" name="TextBox 20"/>
          <p:cNvSpPr txBox="1"/>
          <p:nvPr/>
        </p:nvSpPr>
        <p:spPr>
          <a:xfrm>
            <a:off x="2106034" y="2779217"/>
            <a:ext cx="15747275" cy="7448550"/>
          </a:xfrm>
          <a:prstGeom prst="rect">
            <a:avLst/>
          </a:prstGeom>
        </p:spPr>
        <p:txBody>
          <a:bodyPr lIns="0" tIns="0" rIns="0" bIns="0" rtlCol="0" anchor="t">
            <a:spAutoFit/>
          </a:bodyPr>
          <a:lstStyle/>
          <a:p>
            <a:pPr algn="l">
              <a:lnSpc>
                <a:spcPts val="3480"/>
              </a:lnSpc>
            </a:pPr>
            <a:r>
              <a:rPr lang="en-US" sz="2900" b="1" spc="27">
                <a:solidFill>
                  <a:srgbClr val="94C7B0"/>
                </a:solidFill>
                <a:latin typeface="TT Rounds Condensed Bold"/>
                <a:ea typeface="TT Rounds Condensed Bold"/>
                <a:cs typeface="TT Rounds Condensed Bold"/>
                <a:sym typeface="TT Rounds Condensed Bold"/>
              </a:rPr>
              <a:t>Agent de production alimentaire :</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Fonction : </a:t>
            </a:r>
            <a:r>
              <a:rPr lang="en-US" sz="2900" spc="27">
                <a:solidFill>
                  <a:srgbClr val="382B1B"/>
                </a:solidFill>
                <a:latin typeface="TT Rounds Condensed"/>
                <a:ea typeface="TT Rounds Condensed"/>
                <a:cs typeface="TT Rounds Condensed"/>
                <a:sym typeface="TT Rounds Condensed"/>
              </a:rPr>
              <a:t>Travaille sur la chaîne de production et effectue des tâches telles que la préparation des ingrédients, l'assemblage des produits et l'emballage des produits finis. Les opérateurs s'assurent que les opérations sont effectuées de manière efficace et sûre, dans le respect des normes d'hygiène et de santé.</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Expérience requise : </a:t>
            </a:r>
            <a:r>
              <a:rPr lang="en-US" sz="2900" spc="27">
                <a:solidFill>
                  <a:srgbClr val="382B1B"/>
                </a:solidFill>
                <a:latin typeface="TT Rounds Condensed"/>
                <a:ea typeface="TT Rounds Condensed"/>
                <a:cs typeface="TT Rounds Condensed"/>
                <a:sym typeface="TT Rounds Condensed"/>
              </a:rPr>
              <a:t>Généralement débutant ; aucune expérience préalable spécifique n'est requise, bien qu'une connaissance des réglementations en matière de manipulation et de sécurité des aliments soit bénéfique. La formation est généralement dispensée sur le lieu de travail.</a:t>
            </a:r>
          </a:p>
          <a:p>
            <a:pPr algn="l">
              <a:lnSpc>
                <a:spcPts val="3480"/>
              </a:lnSpc>
            </a:pPr>
            <a:endParaRPr lang="en-US" sz="2900" spc="27">
              <a:solidFill>
                <a:srgbClr val="382B1B"/>
              </a:solidFill>
              <a:latin typeface="TT Rounds Condensed"/>
              <a:ea typeface="TT Rounds Condensed"/>
              <a:cs typeface="TT Rounds Condensed"/>
              <a:sym typeface="TT Rounds Condensed"/>
            </a:endParaRPr>
          </a:p>
          <a:p>
            <a:pPr algn="l">
              <a:lnSpc>
                <a:spcPts val="3480"/>
              </a:lnSpc>
            </a:pPr>
            <a:r>
              <a:rPr lang="en-US" sz="2900" b="1" spc="27">
                <a:solidFill>
                  <a:srgbClr val="94C7B0"/>
                </a:solidFill>
                <a:latin typeface="TT Rounds Condensed Bold"/>
                <a:ea typeface="TT Rounds Condensed Bold"/>
                <a:cs typeface="TT Rounds Condensed Bold"/>
                <a:sym typeface="TT Rounds Condensed Bold"/>
              </a:rPr>
              <a:t>Superviseur de production </a:t>
            </a:r>
            <a:r>
              <a:rPr lang="en-US" sz="2900" spc="27">
                <a:solidFill>
                  <a:srgbClr val="94C7B0"/>
                </a:solidFill>
                <a:latin typeface="TT Rounds Condensed"/>
                <a:ea typeface="TT Rounds Condensed"/>
                <a:cs typeface="TT Rounds Condensed"/>
                <a:sym typeface="TT Rounds Condensed"/>
              </a:rPr>
              <a:t>:</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Rôle </a:t>
            </a:r>
            <a:r>
              <a:rPr lang="en-US" sz="2900" spc="27">
                <a:solidFill>
                  <a:srgbClr val="086D6E"/>
                </a:solidFill>
                <a:latin typeface="TT Rounds Condensed"/>
                <a:ea typeface="TT Rounds Condensed"/>
                <a:cs typeface="TT Rounds Condensed"/>
                <a:sym typeface="TT Rounds Condensed"/>
              </a:rPr>
              <a:t>: </a:t>
            </a:r>
            <a:r>
              <a:rPr lang="en-US" sz="2900" spc="27">
                <a:solidFill>
                  <a:srgbClr val="382B1B"/>
                </a:solidFill>
                <a:latin typeface="TT Rounds Condensed"/>
                <a:ea typeface="TT Rounds Condensed"/>
                <a:cs typeface="TT Rounds Condensed"/>
                <a:sym typeface="TT Rounds Condensed"/>
              </a:rPr>
              <a:t>Superviser les opérations quotidiennes des lignes de production alimentaire. Cela comprend la gestion du personnel de production, la planification des quarts de travail, le respect des objectifs de production et des normes de sécurité, et la résolution des problèmes de production.</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Expérience requise </a:t>
            </a:r>
            <a:r>
              <a:rPr lang="en-US" sz="2900" spc="27">
                <a:solidFill>
                  <a:srgbClr val="086D6E"/>
                </a:solidFill>
                <a:latin typeface="TT Rounds Condensed"/>
                <a:ea typeface="TT Rounds Condensed"/>
                <a:cs typeface="TT Rounds Condensed"/>
                <a:sym typeface="TT Rounds Condensed"/>
              </a:rPr>
              <a:t>: </a:t>
            </a:r>
            <a:r>
              <a:rPr lang="en-US" sz="2900" spc="27">
                <a:solidFill>
                  <a:srgbClr val="382B1B"/>
                </a:solidFill>
                <a:latin typeface="TT Rounds Condensed"/>
                <a:ea typeface="TT Rounds Condensed"/>
                <a:cs typeface="TT Rounds Condensed"/>
                <a:sym typeface="TT Rounds Condensed"/>
              </a:rPr>
              <a:t>Plusieurs années d'expérience en milieu de production sont requises, ainsi qu'une formation pertinente. Des compétences en leadership et la capacité à travailler sous pression sont essentielles.</a:t>
            </a:r>
          </a:p>
          <a:p>
            <a:pPr algn="l">
              <a:lnSpc>
                <a:spcPts val="3480"/>
              </a:lnSpc>
            </a:pPr>
            <a:endParaRPr lang="en-US" sz="2900" spc="27">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51163" y="989184"/>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sp>
        <p:nvSpPr>
          <p:cNvPr id="17" name="TextBox 17"/>
          <p:cNvSpPr txBox="1"/>
          <p:nvPr/>
        </p:nvSpPr>
        <p:spPr>
          <a:xfrm>
            <a:off x="2270902" y="2944621"/>
            <a:ext cx="15747275" cy="6543675"/>
          </a:xfrm>
          <a:prstGeom prst="rect">
            <a:avLst/>
          </a:prstGeom>
        </p:spPr>
        <p:txBody>
          <a:bodyPr lIns="0" tIns="0" rIns="0" bIns="0" rtlCol="0" anchor="t">
            <a:spAutoFit/>
          </a:bodyPr>
          <a:lstStyle/>
          <a:p>
            <a:pPr algn="l">
              <a:lnSpc>
                <a:spcPts val="3720"/>
              </a:lnSpc>
            </a:pPr>
            <a:r>
              <a:rPr lang="en-US" sz="3100" b="1" spc="29">
                <a:solidFill>
                  <a:srgbClr val="2CA5A6"/>
                </a:solidFill>
                <a:latin typeface="TT Rounds Condensed Bold"/>
                <a:ea typeface="TT Rounds Condensed Bold"/>
                <a:cs typeface="TT Rounds Condensed Bold"/>
                <a:sym typeface="TT Rounds Condensed Bold"/>
              </a:rPr>
              <a:t>Gestionnaire d'inventaire :</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Rôle : </a:t>
            </a:r>
            <a:r>
              <a:rPr lang="en-US" sz="3100" spc="29">
                <a:solidFill>
                  <a:srgbClr val="382B1B"/>
                </a:solidFill>
                <a:latin typeface="TT Rounds Condensed"/>
                <a:ea typeface="TT Rounds Condensed"/>
                <a:cs typeface="TT Rounds Condensed"/>
                <a:sym typeface="TT Rounds Condensed"/>
              </a:rPr>
              <a:t>Gère les niveaux de stock, commande les fournitures et s'assure que les ingrédients et matériaux nécessaires sont toujours disponibles pour la production sans gaspillage excessif.</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Expérience requise </a:t>
            </a:r>
            <a:r>
              <a:rPr lang="en-US" sz="3100" spc="29">
                <a:solidFill>
                  <a:srgbClr val="382B1B"/>
                </a:solidFill>
                <a:latin typeface="TT Rounds Condensed"/>
                <a:ea typeface="TT Rounds Condensed"/>
                <a:cs typeface="TT Rounds Condensed"/>
                <a:sym typeface="TT Rounds Condensed"/>
              </a:rPr>
              <a:t>: Exige des compétences organisationnelles et de l’expérience en gestion et en systèmes d’inventaire ou d’entrepôt.</a:t>
            </a:r>
          </a:p>
          <a:p>
            <a:pPr algn="l">
              <a:lnSpc>
                <a:spcPts val="3720"/>
              </a:lnSpc>
            </a:pPr>
            <a:endParaRPr lang="en-US" sz="3100" spc="29">
              <a:solidFill>
                <a:srgbClr val="382B1B"/>
              </a:solidFill>
              <a:latin typeface="TT Rounds Condensed"/>
              <a:ea typeface="TT Rounds Condensed"/>
              <a:cs typeface="TT Rounds Condensed"/>
              <a:sym typeface="TT Rounds Condensed"/>
            </a:endParaRPr>
          </a:p>
          <a:p>
            <a:pPr algn="l">
              <a:lnSpc>
                <a:spcPts val="3720"/>
              </a:lnSpc>
            </a:pPr>
            <a:endParaRPr lang="en-US" sz="3100" spc="29">
              <a:solidFill>
                <a:srgbClr val="382B1B"/>
              </a:solidFill>
              <a:latin typeface="TT Rounds Condensed"/>
              <a:ea typeface="TT Rounds Condensed"/>
              <a:cs typeface="TT Rounds Condensed"/>
              <a:sym typeface="TT Rounds Condensed"/>
            </a:endParaRPr>
          </a:p>
          <a:p>
            <a:pPr algn="l">
              <a:lnSpc>
                <a:spcPts val="3720"/>
              </a:lnSpc>
            </a:pPr>
            <a:r>
              <a:rPr lang="en-US" sz="3100" b="1" spc="29">
                <a:solidFill>
                  <a:srgbClr val="2CA5A6"/>
                </a:solidFill>
                <a:latin typeface="TT Rounds Condensed Bold"/>
                <a:ea typeface="TT Rounds Condensed Bold"/>
                <a:cs typeface="TT Rounds Condensed Bold"/>
                <a:sym typeface="TT Rounds Condensed Bold"/>
              </a:rPr>
              <a:t>Directeur d'usine </a:t>
            </a:r>
            <a:r>
              <a:rPr lang="en-US" sz="3100" spc="29">
                <a:solidFill>
                  <a:srgbClr val="2CA5A6"/>
                </a:solidFill>
                <a:latin typeface="TT Rounds Condensed"/>
                <a:ea typeface="TT Rounds Condensed"/>
                <a:cs typeface="TT Rounds Condensed"/>
                <a:sym typeface="TT Rounds Condensed"/>
              </a:rPr>
              <a:t>:</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Rôle </a:t>
            </a:r>
            <a:r>
              <a:rPr lang="en-US" sz="3100" spc="29">
                <a:solidFill>
                  <a:srgbClr val="086D6E"/>
                </a:solidFill>
                <a:latin typeface="TT Rounds Condensed"/>
                <a:ea typeface="TT Rounds Condensed"/>
                <a:cs typeface="TT Rounds Condensed"/>
                <a:sym typeface="TT Rounds Condensed"/>
              </a:rPr>
              <a:t>: </a:t>
            </a:r>
            <a:r>
              <a:rPr lang="en-US" sz="3100" spc="29">
                <a:solidFill>
                  <a:srgbClr val="382B1B"/>
                </a:solidFill>
                <a:latin typeface="TT Rounds Condensed"/>
                <a:ea typeface="TT Rounds Condensed"/>
                <a:cs typeface="TT Rounds Condensed"/>
                <a:sym typeface="TT Rounds Condensed"/>
              </a:rPr>
              <a:t>Gère toutes les opérations au sein d'une usine ou d'un site de fabrication de produits alimentaires. Cela comprend la supervision du processus de production, la gestion du personnel, la garantie du respect des normes de sécurité et l'atteinte des objectifs de production.</a:t>
            </a:r>
          </a:p>
          <a:p>
            <a:pPr algn="l">
              <a:lnSpc>
                <a:spcPts val="3720"/>
              </a:lnSpc>
            </a:pPr>
            <a:r>
              <a:rPr lang="en-US" sz="3100" b="1" spc="29">
                <a:solidFill>
                  <a:srgbClr val="086D6E"/>
                </a:solidFill>
                <a:latin typeface="TT Rounds Condensed Bold"/>
                <a:ea typeface="TT Rounds Condensed Bold"/>
                <a:cs typeface="TT Rounds Condensed Bold"/>
                <a:sym typeface="TT Rounds Condensed Bold"/>
              </a:rPr>
              <a:t>Expérience requise </a:t>
            </a:r>
            <a:r>
              <a:rPr lang="en-US" sz="3100" spc="29">
                <a:solidFill>
                  <a:srgbClr val="086D6E"/>
                </a:solidFill>
                <a:latin typeface="TT Rounds Condensed"/>
                <a:ea typeface="TT Rounds Condensed"/>
                <a:cs typeface="TT Rounds Condensed"/>
                <a:sym typeface="TT Rounds Condensed"/>
              </a:rPr>
              <a:t>: </a:t>
            </a:r>
            <a:r>
              <a:rPr lang="en-US" sz="3100" spc="29">
                <a:solidFill>
                  <a:srgbClr val="382B1B"/>
                </a:solidFill>
                <a:latin typeface="TT Rounds Condensed"/>
                <a:ea typeface="TT Rounds Condensed"/>
                <a:cs typeface="TT Rounds Condensed"/>
                <a:sym typeface="TT Rounds Condensed"/>
              </a:rPr>
              <a:t>Exige généralement une expérience significative en gestion de fabrication, de solides compétences en leadership et une compréhension approfondie des flux de production.</a:t>
            </a:r>
          </a:p>
          <a:p>
            <a:pPr algn="l">
              <a:lnSpc>
                <a:spcPts val="3720"/>
              </a:lnSpc>
            </a:pPr>
            <a:endParaRPr lang="en-US" sz="3100" spc="29">
              <a:solidFill>
                <a:srgbClr val="382B1B"/>
              </a:solidFill>
              <a:latin typeface="TT Rounds Condensed"/>
              <a:ea typeface="TT Rounds Condensed"/>
              <a:cs typeface="TT Rounds Condensed"/>
              <a:sym typeface="TT Rounds Condensed"/>
            </a:endParaRPr>
          </a:p>
        </p:txBody>
      </p:sp>
      <p:grpSp>
        <p:nvGrpSpPr>
          <p:cNvPr id="18" name="Group 18"/>
          <p:cNvGrpSpPr/>
          <p:nvPr/>
        </p:nvGrpSpPr>
        <p:grpSpPr>
          <a:xfrm>
            <a:off x="3794511" y="1851512"/>
            <a:ext cx="13350489" cy="784830"/>
            <a:chOff x="0" y="0"/>
            <a:chExt cx="17800652" cy="1046440"/>
          </a:xfrm>
        </p:grpSpPr>
        <p:sp>
          <p:nvSpPr>
            <p:cNvPr id="19" name="Freeform 19"/>
            <p:cNvSpPr/>
            <p:nvPr/>
          </p:nvSpPr>
          <p:spPr>
            <a:xfrm>
              <a:off x="0" y="0"/>
              <a:ext cx="17800701" cy="1046480"/>
            </a:xfrm>
            <a:custGeom>
              <a:avLst/>
              <a:gdLst/>
              <a:ahLst/>
              <a:cxnLst/>
              <a:rect l="l" t="t" r="r" b="b"/>
              <a:pathLst>
                <a:path w="17800701" h="1046480">
                  <a:moveTo>
                    <a:pt x="0" y="0"/>
                  </a:moveTo>
                  <a:lnTo>
                    <a:pt x="17800701" y="0"/>
                  </a:lnTo>
                  <a:lnTo>
                    <a:pt x="17800701" y="1046480"/>
                  </a:lnTo>
                  <a:lnTo>
                    <a:pt x="0" y="1046480"/>
                  </a:lnTo>
                  <a:close/>
                </a:path>
              </a:pathLst>
            </a:custGeom>
            <a:solidFill>
              <a:srgbClr val="086D6E"/>
            </a:solidFill>
          </p:spPr>
        </p:sp>
        <p:sp>
          <p:nvSpPr>
            <p:cNvPr id="20" name="TextBox 20"/>
            <p:cNvSpPr txBox="1"/>
            <p:nvPr/>
          </p:nvSpPr>
          <p:spPr>
            <a:xfrm>
              <a:off x="0" y="-9525"/>
              <a:ext cx="17800652" cy="1055965"/>
            </a:xfrm>
            <a:prstGeom prst="rect">
              <a:avLst/>
            </a:prstGeom>
          </p:spPr>
          <p:txBody>
            <a:bodyPr lIns="50800" tIns="50800" rIns="50800" bIns="50800" rtlCol="0" anchor="t"/>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Rôles dans la production alimentaire et expérience requise</a:t>
              </a:r>
              <a:r>
                <a:rPr lang="en-US" sz="4200" b="1" spc="39">
                  <a:solidFill>
                    <a:srgbClr val="84BFA4"/>
                  </a:solidFill>
                  <a:latin typeface="TT Rounds Condensed Bold"/>
                  <a:ea typeface="TT Rounds Condensed Bold"/>
                  <a:cs typeface="TT Rounds Condensed Bold"/>
                  <a:sym typeface="TT Rounds Condensed Bold"/>
                </a:rPr>
                <a:t>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0" y="0"/>
            <a:ext cx="18275256" cy="6160170"/>
          </a:xfrm>
          <a:custGeom>
            <a:avLst/>
            <a:gdLst/>
            <a:ahLst/>
            <a:cxnLst/>
            <a:rect l="l" t="t" r="r" b="b"/>
            <a:pathLst>
              <a:path w="18275256" h="6160170">
                <a:moveTo>
                  <a:pt x="0" y="0"/>
                </a:moveTo>
                <a:lnTo>
                  <a:pt x="18275256" y="0"/>
                </a:lnTo>
                <a:lnTo>
                  <a:pt x="18275256" y="6160170"/>
                </a:lnTo>
                <a:lnTo>
                  <a:pt x="0" y="6160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532274" y="6249556"/>
            <a:ext cx="13068906" cy="3952933"/>
          </a:xfrm>
          <a:prstGeom prst="rect">
            <a:avLst/>
          </a:prstGeom>
        </p:spPr>
        <p:txBody>
          <a:bodyPr lIns="0" tIns="0" rIns="0" bIns="0" rtlCol="0" anchor="t">
            <a:spAutoFit/>
          </a:bodyPr>
          <a:lstStyle/>
          <a:p>
            <a:pPr algn="l">
              <a:lnSpc>
                <a:spcPts val="3494"/>
              </a:lnSpc>
            </a:pPr>
            <a:r>
              <a:rPr lang="en-US" sz="3100" spc="29">
                <a:solidFill>
                  <a:srgbClr val="382B1B"/>
                </a:solidFill>
                <a:latin typeface="TT Rounds Condensed"/>
                <a:ea typeface="TT Rounds Condensed"/>
                <a:cs typeface="TT Rounds Condensed"/>
                <a:sym typeface="TT Rounds Condensed"/>
              </a:rPr>
              <a:t>L’accent est mis sur des mesures pratiques et réalisables qui s’appuient sur les compétences techniques, les compétences d’auto-amélioration et d’autres compétences professionnelles couvertes dans le programme d’employabilité plus large.</a:t>
            </a:r>
          </a:p>
          <a:p>
            <a:pPr algn="l">
              <a:lnSpc>
                <a:spcPts val="3494"/>
              </a:lnSpc>
            </a:pPr>
            <a:endParaRPr lang="en-US" sz="3100" spc="29">
              <a:solidFill>
                <a:srgbClr val="382B1B"/>
              </a:solidFill>
              <a:latin typeface="TT Rounds Condensed"/>
              <a:ea typeface="TT Rounds Condensed"/>
              <a:cs typeface="TT Rounds Condensed"/>
              <a:sym typeface="TT Rounds Condensed"/>
            </a:endParaRPr>
          </a:p>
          <a:p>
            <a:pPr algn="l">
              <a:lnSpc>
                <a:spcPts val="3494"/>
              </a:lnSpc>
            </a:pPr>
            <a:r>
              <a:rPr lang="en-US" sz="3100" spc="29">
                <a:solidFill>
                  <a:srgbClr val="382B1B"/>
                </a:solidFill>
                <a:latin typeface="TT Rounds Condensed"/>
                <a:ea typeface="TT Rounds Condensed"/>
                <a:cs typeface="TT Rounds Condensed"/>
                <a:sym typeface="TT Rounds Condensed"/>
              </a:rPr>
              <a:t>Il est divisé en cinq sections principales : Aperçu de l’industrie alimentaire, Identification des opportunités, Surmonter les obstacles, Comprendre la culture du lieu de travail et Adaptation à différents environnements de travail.</a:t>
            </a:r>
          </a:p>
          <a:p>
            <a:pPr algn="l">
              <a:lnSpc>
                <a:spcPts val="3494"/>
              </a:lnSpc>
            </a:pPr>
            <a:endParaRPr lang="en-US" sz="3100" spc="29">
              <a:solidFill>
                <a:srgbClr val="382B1B"/>
              </a:solidFill>
              <a:latin typeface="TT Rounds Condensed"/>
              <a:ea typeface="TT Rounds Condensed"/>
              <a:cs typeface="TT Rounds Condensed"/>
              <a:sym typeface="TT Rounds Condensed"/>
            </a:endParaRPr>
          </a:p>
        </p:txBody>
      </p:sp>
      <p:sp>
        <p:nvSpPr>
          <p:cNvPr id="9" name="TextBox 9"/>
          <p:cNvSpPr txBox="1"/>
          <p:nvPr/>
        </p:nvSpPr>
        <p:spPr>
          <a:xfrm>
            <a:off x="1028700" y="387124"/>
            <a:ext cx="11165438" cy="4010025"/>
          </a:xfrm>
          <a:prstGeom prst="rect">
            <a:avLst/>
          </a:prstGeom>
        </p:spPr>
        <p:txBody>
          <a:bodyPr lIns="0" tIns="0" rIns="0" bIns="0" rtlCol="0" anchor="t">
            <a:spAutoFit/>
          </a:bodyPr>
          <a:lstStyle/>
          <a:p>
            <a:pPr algn="l">
              <a:lnSpc>
                <a:spcPts val="5280"/>
              </a:lnSpc>
            </a:pPr>
            <a:r>
              <a:rPr lang="en-US" sz="4400" b="1" spc="41">
                <a:solidFill>
                  <a:srgbClr val="FFFFFF"/>
                </a:solidFill>
                <a:latin typeface="TT Rounds Condensed Bold"/>
                <a:ea typeface="TT Rounds Condensed Bold"/>
                <a:cs typeface="TT Rounds Condensed Bold"/>
                <a:sym typeface="TT Rounds Condensed Bold"/>
              </a:rPr>
              <a:t>Ce module vise à fournir aux formateurs pour adultes le contenu et les stratégies nécessaires pour guider les femmes migrantes dans l’identification et la sécurisation des </a:t>
            </a:r>
            <a:r>
              <a:rPr lang="en-US" sz="4400" b="1" spc="41">
                <a:solidFill>
                  <a:srgbClr val="ECECEC"/>
                </a:solidFill>
                <a:latin typeface="TT Rounds Condensed Bold"/>
                <a:ea typeface="TT Rounds Condensed Bold"/>
                <a:cs typeface="TT Rounds Condensed Bold"/>
                <a:sym typeface="TT Rounds Condensed Bold"/>
              </a:rPr>
              <a:t>opportunités d’emploi au sein de l’industrie alimentaire. </a:t>
            </a:r>
          </a:p>
        </p:txBody>
      </p:sp>
      <p:grpSp>
        <p:nvGrpSpPr>
          <p:cNvPr id="10" name="Group 10"/>
          <p:cNvGrpSpPr/>
          <p:nvPr/>
        </p:nvGrpSpPr>
        <p:grpSpPr>
          <a:xfrm>
            <a:off x="12266748" y="0"/>
            <a:ext cx="6343939" cy="6538737"/>
            <a:chOff x="0" y="0"/>
            <a:chExt cx="8458586" cy="8718316"/>
          </a:xfrm>
        </p:grpSpPr>
        <p:sp>
          <p:nvSpPr>
            <p:cNvPr id="11" name="Freeform 11"/>
            <p:cNvSpPr/>
            <p:nvPr/>
          </p:nvSpPr>
          <p:spPr>
            <a:xfrm>
              <a:off x="-376555" y="-1905"/>
              <a:ext cx="9406636" cy="9072118"/>
            </a:xfrm>
            <a:custGeom>
              <a:avLst/>
              <a:gdLst/>
              <a:ahLst/>
              <a:cxnLst/>
              <a:rect l="l" t="t" r="r" b="b"/>
              <a:pathLst>
                <a:path w="9406636" h="9072118">
                  <a:moveTo>
                    <a:pt x="4228465" y="1905"/>
                  </a:moveTo>
                  <a:cubicBezTo>
                    <a:pt x="4647311" y="0"/>
                    <a:pt x="5076317" y="80264"/>
                    <a:pt x="5498465" y="206121"/>
                  </a:cubicBezTo>
                  <a:cubicBezTo>
                    <a:pt x="6019165" y="362839"/>
                    <a:pt x="6523101" y="586740"/>
                    <a:pt x="6998970" y="821817"/>
                  </a:cubicBezTo>
                  <a:cubicBezTo>
                    <a:pt x="7659624" y="1146429"/>
                    <a:pt x="8359521" y="1499108"/>
                    <a:pt x="8600313" y="2249043"/>
                  </a:cubicBezTo>
                  <a:cubicBezTo>
                    <a:pt x="9406636" y="4734179"/>
                    <a:pt x="8085201" y="8221218"/>
                    <a:pt x="5425567" y="8640953"/>
                  </a:cubicBezTo>
                  <a:cubicBezTo>
                    <a:pt x="2698877" y="9072118"/>
                    <a:pt x="0" y="7739888"/>
                    <a:pt x="419989" y="4711954"/>
                  </a:cubicBezTo>
                  <a:cubicBezTo>
                    <a:pt x="599186" y="3413379"/>
                    <a:pt x="1433449" y="1840611"/>
                    <a:pt x="2301240" y="866648"/>
                  </a:cubicBezTo>
                  <a:cubicBezTo>
                    <a:pt x="2861183" y="236982"/>
                    <a:pt x="3530473" y="5207"/>
                    <a:pt x="4228465" y="1905"/>
                  </a:cubicBezTo>
                  <a:close/>
                </a:path>
              </a:pathLst>
            </a:custGeom>
            <a:blipFill>
              <a:blip r:embed="rId5"/>
              <a:stretch>
                <a:fillRect l="-40246" r="-40245"/>
              </a:stretch>
            </a:blipFill>
          </p:spPr>
        </p:sp>
      </p:grpSp>
      <p:grpSp>
        <p:nvGrpSpPr>
          <p:cNvPr id="12" name="Group 12"/>
          <p:cNvGrpSpPr/>
          <p:nvPr/>
        </p:nvGrpSpPr>
        <p:grpSpPr>
          <a:xfrm>
            <a:off x="15977871" y="4991726"/>
            <a:ext cx="2951193" cy="3042909"/>
            <a:chOff x="0" y="0"/>
            <a:chExt cx="3934924" cy="4057212"/>
          </a:xfrm>
        </p:grpSpPr>
        <p:sp>
          <p:nvSpPr>
            <p:cNvPr id="13" name="Freeform 13"/>
            <p:cNvSpPr/>
            <p:nvPr/>
          </p:nvSpPr>
          <p:spPr>
            <a:xfrm>
              <a:off x="-175133" y="-66421"/>
              <a:ext cx="4375912" cy="4287393"/>
            </a:xfrm>
            <a:custGeom>
              <a:avLst/>
              <a:gdLst/>
              <a:ahLst/>
              <a:cxnLst/>
              <a:rect l="l" t="t" r="r" b="b"/>
              <a:pathLst>
                <a:path w="4375912" h="4287393">
                  <a:moveTo>
                    <a:pt x="2557780" y="161544"/>
                  </a:moveTo>
                  <a:cubicBezTo>
                    <a:pt x="2034286" y="5207"/>
                    <a:pt x="1487297" y="0"/>
                    <a:pt x="1070483" y="468884"/>
                  </a:cubicBezTo>
                  <a:cubicBezTo>
                    <a:pt x="666750" y="922020"/>
                    <a:pt x="278638" y="1654048"/>
                    <a:pt x="195326" y="2258314"/>
                  </a:cubicBezTo>
                  <a:cubicBezTo>
                    <a:pt x="0" y="3667506"/>
                    <a:pt x="1255395" y="4287393"/>
                    <a:pt x="2523998" y="4086860"/>
                  </a:cubicBezTo>
                  <a:cubicBezTo>
                    <a:pt x="3761232" y="3891534"/>
                    <a:pt x="4375912" y="2268728"/>
                    <a:pt x="4000881" y="1112266"/>
                  </a:cubicBezTo>
                  <a:cubicBezTo>
                    <a:pt x="3888867" y="763270"/>
                    <a:pt x="3563239" y="599186"/>
                    <a:pt x="3255899" y="448056"/>
                  </a:cubicBezTo>
                  <a:cubicBezTo>
                    <a:pt x="3034538" y="338709"/>
                    <a:pt x="2800096" y="234442"/>
                    <a:pt x="2557780" y="161544"/>
                  </a:cubicBezTo>
                  <a:close/>
                </a:path>
              </a:pathLst>
            </a:custGeom>
            <a:solidFill>
              <a:srgbClr val="B6D1E1">
                <a:alpha val="76863"/>
              </a:srgbClr>
            </a:solid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4" name="TextBox 14"/>
          <p:cNvSpPr txBox="1"/>
          <p:nvPr/>
        </p:nvSpPr>
        <p:spPr>
          <a:xfrm>
            <a:off x="3898788" y="1008234"/>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Identifier les opportunités d'emploi</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AutoShape 16"/>
          <p:cNvSpPr/>
          <p:nvPr/>
        </p:nvSpPr>
        <p:spPr>
          <a:xfrm rot="10789599">
            <a:off x="3479725" y="2220363"/>
            <a:ext cx="14168000" cy="0"/>
          </a:xfrm>
          <a:prstGeom prst="line">
            <a:avLst/>
          </a:prstGeom>
          <a:ln w="19050" cap="rnd">
            <a:solidFill>
              <a:srgbClr val="94C7B0"/>
            </a:solidFill>
            <a:prstDash val="solid"/>
            <a:headEnd type="none" w="sm" len="sm"/>
            <a:tailEnd type="none" w="sm" len="sm"/>
          </a:ln>
        </p:spPr>
      </p:sp>
      <p:grpSp>
        <p:nvGrpSpPr>
          <p:cNvPr id="17" name="Group 17"/>
          <p:cNvGrpSpPr/>
          <p:nvPr/>
        </p:nvGrpSpPr>
        <p:grpSpPr>
          <a:xfrm>
            <a:off x="3794511" y="1851512"/>
            <a:ext cx="13350489" cy="784830"/>
            <a:chOff x="0" y="0"/>
            <a:chExt cx="17800652" cy="1046440"/>
          </a:xfrm>
        </p:grpSpPr>
        <p:sp>
          <p:nvSpPr>
            <p:cNvPr id="18" name="Freeform 18"/>
            <p:cNvSpPr/>
            <p:nvPr/>
          </p:nvSpPr>
          <p:spPr>
            <a:xfrm>
              <a:off x="0" y="0"/>
              <a:ext cx="17800701" cy="1046480"/>
            </a:xfrm>
            <a:custGeom>
              <a:avLst/>
              <a:gdLst/>
              <a:ahLst/>
              <a:cxnLst/>
              <a:rect l="l" t="t" r="r" b="b"/>
              <a:pathLst>
                <a:path w="17800701" h="1046480">
                  <a:moveTo>
                    <a:pt x="0" y="0"/>
                  </a:moveTo>
                  <a:lnTo>
                    <a:pt x="17800701" y="0"/>
                  </a:lnTo>
                  <a:lnTo>
                    <a:pt x="17800701" y="1046480"/>
                  </a:lnTo>
                  <a:lnTo>
                    <a:pt x="0" y="1046480"/>
                  </a:lnTo>
                  <a:close/>
                </a:path>
              </a:pathLst>
            </a:custGeom>
            <a:solidFill>
              <a:srgbClr val="086D6E"/>
            </a:solidFill>
          </p:spPr>
        </p:sp>
        <p:sp>
          <p:nvSpPr>
            <p:cNvPr id="19" name="TextBox 19"/>
            <p:cNvSpPr txBox="1"/>
            <p:nvPr/>
          </p:nvSpPr>
          <p:spPr>
            <a:xfrm>
              <a:off x="0" y="-9525"/>
              <a:ext cx="17800652" cy="1055965"/>
            </a:xfrm>
            <a:prstGeom prst="rect">
              <a:avLst/>
            </a:prstGeom>
          </p:spPr>
          <p:txBody>
            <a:bodyPr lIns="50800" tIns="50800" rIns="50800" bIns="50800" rtlCol="0" anchor="t"/>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Rôles dans la production alimentaire et expérience requise</a:t>
              </a:r>
              <a:r>
                <a:rPr lang="en-US" sz="4200" b="1" spc="39">
                  <a:solidFill>
                    <a:srgbClr val="84BFA4"/>
                  </a:solidFill>
                  <a:latin typeface="TT Rounds Condensed Bold"/>
                  <a:ea typeface="TT Rounds Condensed Bold"/>
                  <a:cs typeface="TT Rounds Condensed Bold"/>
                  <a:sym typeface="TT Rounds Condensed Bold"/>
                </a:rPr>
                <a:t> </a:t>
              </a:r>
            </a:p>
          </p:txBody>
        </p:sp>
      </p:grpSp>
      <p:sp>
        <p:nvSpPr>
          <p:cNvPr id="20" name="TextBox 20"/>
          <p:cNvSpPr txBox="1"/>
          <p:nvPr/>
        </p:nvSpPr>
        <p:spPr>
          <a:xfrm>
            <a:off x="2106034" y="2941142"/>
            <a:ext cx="15747275" cy="6572250"/>
          </a:xfrm>
          <a:prstGeom prst="rect">
            <a:avLst/>
          </a:prstGeom>
        </p:spPr>
        <p:txBody>
          <a:bodyPr lIns="0" tIns="0" rIns="0" bIns="0" rtlCol="0" anchor="t">
            <a:spAutoFit/>
          </a:bodyPr>
          <a:lstStyle/>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Spécialiste en approvisionnement :</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Rôle </a:t>
            </a:r>
            <a:r>
              <a:rPr lang="en-US" sz="2900" spc="27">
                <a:solidFill>
                  <a:srgbClr val="382B1B"/>
                </a:solidFill>
                <a:latin typeface="TT Rounds Condensed"/>
                <a:ea typeface="TT Rounds Condensed"/>
                <a:cs typeface="TT Rounds Condensed"/>
                <a:sym typeface="TT Rounds Condensed"/>
              </a:rPr>
              <a:t>: Approvisionnement des matières premières, des ingrédients et autres fournitures nécessaires à la production. Cela implique de négocier avec les fournisseurs, de gérer les contrats et d'entretenir les relations avec les vendeurs.</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Expérience requise : </a:t>
            </a:r>
            <a:r>
              <a:rPr lang="en-US" sz="2900" spc="27">
                <a:solidFill>
                  <a:srgbClr val="382B1B"/>
                </a:solidFill>
                <a:latin typeface="TT Rounds Condensed"/>
                <a:ea typeface="TT Rounds Condensed"/>
                <a:cs typeface="TT Rounds Condensed"/>
                <a:sym typeface="TT Rounds Condensed"/>
              </a:rPr>
              <a:t>Exige généralement une expérience en matière d’achats ou d’approvisionnement, avec de solides compétences en négociation et une compréhension du marché de l’approvisionnement.</a:t>
            </a:r>
          </a:p>
          <a:p>
            <a:pPr algn="l">
              <a:lnSpc>
                <a:spcPts val="3480"/>
              </a:lnSpc>
            </a:pPr>
            <a:endParaRPr lang="en-US" sz="2900" spc="27">
              <a:solidFill>
                <a:srgbClr val="382B1B"/>
              </a:solidFill>
              <a:latin typeface="TT Rounds Condensed"/>
              <a:ea typeface="TT Rounds Condensed"/>
              <a:cs typeface="TT Rounds Condensed"/>
              <a:sym typeface="TT Rounds Condensed"/>
            </a:endParaRP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Responsable de la sécurité alimentaire :</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Rôle : </a:t>
            </a:r>
            <a:r>
              <a:rPr lang="en-US" sz="2900" spc="27">
                <a:solidFill>
                  <a:srgbClr val="382B1B"/>
                </a:solidFill>
                <a:latin typeface="TT Rounds Condensed"/>
                <a:ea typeface="TT Rounds Condensed"/>
                <a:cs typeface="TT Rounds Condensed"/>
                <a:sym typeface="TT Rounds Condensed"/>
              </a:rPr>
              <a:t>S'assurer que tous les aspects de la production alimentaire sont conformes aux normes réglementaires de sécurité alimentaire. Cela comprend l'élaboration et l'application des politiques de l'entreprise, la réalisation d'audits de sécurité et la formation du personnel aux pratiques de conformité.</a:t>
            </a:r>
          </a:p>
          <a:p>
            <a:pPr algn="l">
              <a:lnSpc>
                <a:spcPts val="3480"/>
              </a:lnSpc>
            </a:pPr>
            <a:r>
              <a:rPr lang="en-US" sz="2900" b="1" spc="27">
                <a:solidFill>
                  <a:srgbClr val="086D6E"/>
                </a:solidFill>
                <a:latin typeface="TT Rounds Condensed Bold"/>
                <a:ea typeface="TT Rounds Condensed Bold"/>
                <a:cs typeface="TT Rounds Condensed Bold"/>
                <a:sym typeface="TT Rounds Condensed Bold"/>
              </a:rPr>
              <a:t>Expérience requise </a:t>
            </a:r>
            <a:r>
              <a:rPr lang="en-US" sz="2900" spc="27">
                <a:solidFill>
                  <a:srgbClr val="382B1B"/>
                </a:solidFill>
                <a:latin typeface="TT Rounds Condensed"/>
                <a:ea typeface="TT Rounds Condensed"/>
                <a:cs typeface="TT Rounds Condensed"/>
                <a:sym typeface="TT Rounds Condensed"/>
              </a:rPr>
              <a:t>: Exige une formation en sciences alimentaires ou dans un domaine connexe, ainsi que des certifications en sécurité alimentaire et une expérience dans la gestion des protocoles de sécurité.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4" name="TextBox 14"/>
          <p:cNvSpPr txBox="1"/>
          <p:nvPr/>
        </p:nvSpPr>
        <p:spPr>
          <a:xfrm>
            <a:off x="3885951" y="923410"/>
            <a:ext cx="11335671" cy="782683"/>
          </a:xfrm>
          <a:prstGeom prst="rect">
            <a:avLst/>
          </a:prstGeom>
        </p:spPr>
        <p:txBody>
          <a:bodyPr lIns="0" tIns="0" rIns="0" bIns="0" rtlCol="0" anchor="t">
            <a:spAutoFit/>
          </a:bodyPr>
          <a:lstStyle/>
          <a:p>
            <a:pPr algn="l">
              <a:lnSpc>
                <a:spcPts val="6317"/>
              </a:lnSpc>
            </a:pPr>
            <a:r>
              <a:rPr lang="en-US" sz="4399" b="1" spc="41">
                <a:solidFill>
                  <a:srgbClr val="84BFA4"/>
                </a:solidFill>
                <a:latin typeface="TT Rounds Condensed Bold"/>
                <a:ea typeface="TT Rounds Condensed Bold"/>
                <a:cs typeface="TT Rounds Condensed Bold"/>
                <a:sym typeface="TT Rounds Condensed Bold"/>
              </a:rPr>
              <a:t>Alignez vos compétences</a:t>
            </a: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6" name="TextBox 16"/>
          <p:cNvSpPr txBox="1"/>
          <p:nvPr/>
        </p:nvSpPr>
        <p:spPr>
          <a:xfrm>
            <a:off x="2527973" y="2053891"/>
            <a:ext cx="15144447" cy="7772400"/>
          </a:xfrm>
          <a:prstGeom prst="rect">
            <a:avLst/>
          </a:prstGeom>
        </p:spPr>
        <p:txBody>
          <a:bodyPr lIns="0" tIns="0" rIns="0" bIns="0" rtlCol="0" anchor="t">
            <a:spAutoFit/>
          </a:bodyPr>
          <a:lstStyle/>
          <a:p>
            <a:pPr algn="l">
              <a:lnSpc>
                <a:spcPts val="3840"/>
              </a:lnSpc>
            </a:pPr>
            <a:r>
              <a:rPr lang="en-US" sz="3200" spc="29">
                <a:solidFill>
                  <a:srgbClr val="382B1B"/>
                </a:solidFill>
                <a:latin typeface="TT Rounds Condensed"/>
                <a:ea typeface="TT Rounds Condensed"/>
                <a:cs typeface="TT Rounds Condensed"/>
                <a:sym typeface="TT Rounds Condensed"/>
              </a:rPr>
              <a:t>Il est clair que nous n'avons fait qu'effleurer la surface de la myriade d'opportunités d'emploi disponibles dans le monde de l'alimentation et de la cuisine. L'industrie est vaste et diversifiée, offrant des postes qui répondent à un large éventail de compétences et d'intérêts,</a:t>
            </a:r>
          </a:p>
          <a:p>
            <a:pPr algn="l">
              <a:lnSpc>
                <a:spcPts val="3840"/>
              </a:lnSpc>
            </a:pPr>
            <a:endParaRPr lang="en-US" sz="3200" spc="29">
              <a:solidFill>
                <a:srgbClr val="382B1B"/>
              </a:solidFill>
              <a:latin typeface="TT Rounds Condensed"/>
              <a:ea typeface="TT Rounds Condensed"/>
              <a:cs typeface="TT Rounds Condensed"/>
              <a:sym typeface="TT Rounds Condensed"/>
            </a:endParaRPr>
          </a:p>
          <a:p>
            <a:pPr marL="579120" lvl="1" indent="-289560" algn="l">
              <a:lnSpc>
                <a:spcPts val="3840"/>
              </a:lnSpc>
              <a:buFont typeface="Arial"/>
              <a:buChar char="•"/>
            </a:pPr>
            <a:r>
              <a:rPr lang="en-US" sz="3200" spc="29">
                <a:solidFill>
                  <a:srgbClr val="382B1B"/>
                </a:solidFill>
                <a:latin typeface="TT Rounds Condensed"/>
                <a:ea typeface="TT Rounds Condensed"/>
                <a:cs typeface="TT Rounds Condensed"/>
                <a:sym typeface="TT Rounds Condensed"/>
              </a:rPr>
              <a:t>Si vous envisagez une carrière dans ce domaine dynamique, il est important d’aligner vos compétences actuelles avec les opportunités d’emploi potentielles.</a:t>
            </a:r>
          </a:p>
          <a:p>
            <a:pPr marL="579120" lvl="1" indent="-289560" algn="l">
              <a:lnSpc>
                <a:spcPts val="3840"/>
              </a:lnSpc>
              <a:buFont typeface="Arial"/>
              <a:buChar char="•"/>
            </a:pPr>
            <a:r>
              <a:rPr lang="en-US" sz="3200" spc="29">
                <a:solidFill>
                  <a:srgbClr val="382B1B"/>
                </a:solidFill>
                <a:latin typeface="TT Rounds Condensed"/>
                <a:ea typeface="TT Rounds Condensed"/>
                <a:cs typeface="TT Rounds Condensed"/>
                <a:sym typeface="TT Rounds Condensed"/>
              </a:rPr>
              <a:t>Identifiez les domaines dans lesquels vos compétences peuvent briller et ceux dans lesquels elles pourraient nécessiter d’être améliorées.</a:t>
            </a:r>
          </a:p>
          <a:p>
            <a:pPr marL="579120" lvl="1" indent="-289560" algn="l">
              <a:lnSpc>
                <a:spcPts val="3840"/>
              </a:lnSpc>
              <a:buFont typeface="Arial"/>
              <a:buChar char="•"/>
            </a:pPr>
            <a:r>
              <a:rPr lang="en-US" sz="3200" spc="29">
                <a:solidFill>
                  <a:srgbClr val="382B1B"/>
                </a:solidFill>
                <a:latin typeface="TT Rounds Condensed"/>
                <a:ea typeface="TT Rounds Condensed"/>
                <a:cs typeface="TT Rounds Condensed"/>
                <a:sym typeface="TT Rounds Condensed"/>
              </a:rPr>
              <a:t>La reconversion ou le perfectionnement peuvent s’avérer très utiles. Pensez à obtenir des certifications pertinentes, une formation complémentaire ou un enseignement complémentaire pour obtenir les qualifications requises pour ces postes.</a:t>
            </a:r>
          </a:p>
          <a:p>
            <a:pPr marL="579120" lvl="1" indent="-289560" algn="l">
              <a:lnSpc>
                <a:spcPts val="3840"/>
              </a:lnSpc>
            </a:pPr>
            <a:endParaRPr lang="en-US" sz="3200" spc="29">
              <a:solidFill>
                <a:srgbClr val="382B1B"/>
              </a:solidFill>
              <a:latin typeface="TT Rounds Condensed"/>
              <a:ea typeface="TT Rounds Condensed"/>
              <a:cs typeface="TT Rounds Condensed"/>
              <a:sym typeface="TT Rounds Condensed"/>
            </a:endParaRPr>
          </a:p>
          <a:p>
            <a:pPr marL="579120" lvl="1" indent="-289560" algn="l">
              <a:lnSpc>
                <a:spcPts val="3840"/>
              </a:lnSpc>
            </a:pPr>
            <a:r>
              <a:rPr lang="en-US" sz="3200" spc="29">
                <a:solidFill>
                  <a:srgbClr val="382B1B"/>
                </a:solidFill>
                <a:latin typeface="TT Rounds Condensed"/>
                <a:ea typeface="TT Rounds Condensed"/>
                <a:cs typeface="TT Rounds Condensed"/>
                <a:sym typeface="TT Rounds Condensed"/>
              </a:rPr>
              <a:t>Que vous débutiez ou que vous cherchiez à changer de carrière, il y a une place pour vous dans l'industrie alimentaire.</a:t>
            </a:r>
          </a:p>
          <a:p>
            <a:pPr marL="579120" lvl="1" indent="-289560" algn="l">
              <a:lnSpc>
                <a:spcPts val="3840"/>
              </a:lnSpc>
            </a:pPr>
            <a:endParaRPr lang="en-US" sz="3200" spc="29">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58822" y="1608983"/>
            <a:ext cx="10581358"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03</a:t>
            </a:r>
          </a:p>
        </p:txBody>
      </p:sp>
      <p:sp>
        <p:nvSpPr>
          <p:cNvPr id="12" name="TextBox 12"/>
          <p:cNvSpPr txBox="1"/>
          <p:nvPr/>
        </p:nvSpPr>
        <p:spPr>
          <a:xfrm>
            <a:off x="1944879" y="3274480"/>
            <a:ext cx="10581359" cy="2499360"/>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Surmonter les barrières à l’emploi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E6C8C7"/>
            </a:solidFill>
          </p:spPr>
        </p:sp>
      </p:grpSp>
      <p:sp>
        <p:nvSpPr>
          <p:cNvPr id="12" name="TextBox 12"/>
          <p:cNvSpPr txBox="1"/>
          <p:nvPr/>
        </p:nvSpPr>
        <p:spPr>
          <a:xfrm>
            <a:off x="2598094" y="2253793"/>
            <a:ext cx="15165804" cy="7294522"/>
          </a:xfrm>
          <a:prstGeom prst="rect">
            <a:avLst/>
          </a:prstGeom>
        </p:spPr>
        <p:txBody>
          <a:bodyPr lIns="0" tIns="0" rIns="0" bIns="0" rtlCol="0" anchor="t">
            <a:spAutoFit/>
          </a:bodyPr>
          <a:lstStyle/>
          <a:p>
            <a:pPr algn="l">
              <a:lnSpc>
                <a:spcPts val="3762"/>
              </a:lnSpc>
            </a:pPr>
            <a:r>
              <a:rPr lang="en-US" sz="3000" spc="27">
                <a:solidFill>
                  <a:srgbClr val="382B1B"/>
                </a:solidFill>
                <a:latin typeface="TT Rounds Condensed"/>
                <a:ea typeface="TT Rounds Condensed"/>
                <a:cs typeface="TT Rounds Condensed"/>
                <a:sym typeface="TT Rounds Condensed"/>
              </a:rPr>
              <a:t>Les femmes migrantes sont souvent confrontées à un ensemble de défis particuliers lorsqu’elles recherchent un emploi, qui peuvent aller des barrières culturelles et linguistiques à un accès limité aux réseaux professionnels et à une méconnaissance des marchés du travail locaux.</a:t>
            </a:r>
          </a:p>
          <a:p>
            <a:pPr algn="l">
              <a:lnSpc>
                <a:spcPts val="3763"/>
              </a:lnSpc>
            </a:pPr>
            <a:endParaRPr lang="en-US" sz="3000" spc="27">
              <a:solidFill>
                <a:srgbClr val="382B1B"/>
              </a:solidFill>
              <a:latin typeface="TT Rounds Condensed"/>
              <a:ea typeface="TT Rounds Condensed"/>
              <a:cs typeface="TT Rounds Condensed"/>
              <a:sym typeface="TT Rounds Condensed"/>
            </a:endParaRPr>
          </a:p>
          <a:p>
            <a:pPr algn="l">
              <a:lnSpc>
                <a:spcPts val="3240"/>
              </a:lnSpc>
            </a:pPr>
            <a:r>
              <a:rPr lang="en-US" sz="3000" b="1" spc="28">
                <a:solidFill>
                  <a:srgbClr val="84BFA4"/>
                </a:solidFill>
                <a:latin typeface="TT Rounds Condensed Bold"/>
                <a:ea typeface="TT Rounds Condensed Bold"/>
                <a:cs typeface="TT Rounds Condensed Bold"/>
                <a:sym typeface="TT Rounds Condensed Bold"/>
              </a:rPr>
              <a:t>Les défis auxquels sont confrontées les femmes migrantes</a:t>
            </a:r>
          </a:p>
          <a:p>
            <a:pPr marL="542926" lvl="1" indent="-271463" algn="l">
              <a:lnSpc>
                <a:spcPts val="3240"/>
              </a:lnSpc>
              <a:buAutoNum type="arabicPeriod"/>
            </a:pPr>
            <a:r>
              <a:rPr lang="en-US" sz="3000" b="1" spc="28">
                <a:solidFill>
                  <a:srgbClr val="000000"/>
                </a:solidFill>
                <a:latin typeface="TT Rounds Condensed Bold"/>
                <a:ea typeface="TT Rounds Condensed Bold"/>
                <a:cs typeface="TT Rounds Condensed Bold"/>
                <a:sym typeface="TT Rounds Condensed Bold"/>
              </a:rPr>
              <a:t>Reconnaissance des qualifications </a:t>
            </a:r>
            <a:r>
              <a:rPr lang="en-US" sz="3000" spc="28">
                <a:solidFill>
                  <a:srgbClr val="000000"/>
                </a:solidFill>
                <a:latin typeface="TT Rounds Condensed"/>
                <a:ea typeface="TT Rounds Condensed"/>
                <a:cs typeface="TT Rounds Condensed"/>
                <a:sym typeface="TT Rounds Condensed"/>
              </a:rPr>
              <a:t>: Les diplômes et l’expérience obtenus dans d’autres pays peuvent ne pas être facilement reconnus ou valorisés, ce qui limite l’accès à des postes correspondant à leurs compétences et à leurs expériences.</a:t>
            </a:r>
          </a:p>
          <a:p>
            <a:pPr marL="542926" lvl="1" indent="-271463" algn="l">
              <a:lnSpc>
                <a:spcPts val="3240"/>
              </a:lnSpc>
              <a:buAutoNum type="arabicPeriod"/>
            </a:pPr>
            <a:r>
              <a:rPr lang="en-US" sz="3000" b="1" spc="28">
                <a:solidFill>
                  <a:srgbClr val="000000"/>
                </a:solidFill>
                <a:latin typeface="TT Rounds Condensed Bold"/>
                <a:ea typeface="TT Rounds Condensed Bold"/>
                <a:cs typeface="TT Rounds Condensed Bold"/>
                <a:sym typeface="TT Rounds Condensed Bold"/>
              </a:rPr>
              <a:t>Barrières linguistiques </a:t>
            </a:r>
            <a:r>
              <a:rPr lang="en-US" sz="3000" spc="28">
                <a:solidFill>
                  <a:srgbClr val="000000"/>
                </a:solidFill>
                <a:latin typeface="TT Rounds Condensed"/>
                <a:ea typeface="TT Rounds Condensed"/>
                <a:cs typeface="TT Rounds Condensed"/>
                <a:sym typeface="TT Rounds Condensed"/>
              </a:rPr>
              <a:t>: Une maîtrise limitée de la langue locale peut restreindre les opportunités d’emploi et rendre difficile une communication efficace lors des entretiens d’embauche et sur le lieu de travail.</a:t>
            </a:r>
          </a:p>
          <a:p>
            <a:pPr marL="542926" lvl="1" indent="-271463" algn="l">
              <a:lnSpc>
                <a:spcPts val="3240"/>
              </a:lnSpc>
              <a:buAutoNum type="arabicPeriod"/>
            </a:pPr>
            <a:r>
              <a:rPr lang="en-US" sz="3000" b="1" spc="28">
                <a:solidFill>
                  <a:srgbClr val="000000"/>
                </a:solidFill>
                <a:latin typeface="TT Rounds Condensed Bold"/>
                <a:ea typeface="TT Rounds Condensed Bold"/>
                <a:cs typeface="TT Rounds Condensed Bold"/>
                <a:sym typeface="TT Rounds Condensed Bold"/>
              </a:rPr>
              <a:t>Différences culturelles </a:t>
            </a:r>
            <a:r>
              <a:rPr lang="en-US" sz="3000" spc="28">
                <a:solidFill>
                  <a:srgbClr val="000000"/>
                </a:solidFill>
                <a:latin typeface="TT Rounds Condensed"/>
                <a:ea typeface="TT Rounds Condensed"/>
                <a:cs typeface="TT Rounds Condensed"/>
                <a:sym typeface="TT Rounds Condensed"/>
              </a:rPr>
              <a:t>: Les différences dans les normes culturelles et l’étiquette sur le lieu de travail peuvent entraîner des malentendus et des problèmes d’intégration sur le lieu de travail.</a:t>
            </a:r>
          </a:p>
          <a:p>
            <a:pPr marL="542926" lvl="1" indent="-271463" algn="l">
              <a:lnSpc>
                <a:spcPts val="3240"/>
              </a:lnSpc>
              <a:buAutoNum type="arabicPeriod"/>
            </a:pPr>
            <a:r>
              <a:rPr lang="en-US" sz="3000" b="1" spc="28">
                <a:solidFill>
                  <a:srgbClr val="000000"/>
                </a:solidFill>
                <a:latin typeface="TT Rounds Condensed Bold"/>
                <a:ea typeface="TT Rounds Condensed Bold"/>
                <a:cs typeface="TT Rounds Condensed Bold"/>
                <a:sym typeface="TT Rounds Condensed Bold"/>
              </a:rPr>
              <a:t>Accès limité aux réseaux </a:t>
            </a:r>
            <a:r>
              <a:rPr lang="en-US" sz="3000" spc="28">
                <a:solidFill>
                  <a:srgbClr val="000000"/>
                </a:solidFill>
                <a:latin typeface="TT Rounds Condensed"/>
                <a:ea typeface="TT Rounds Condensed"/>
                <a:cs typeface="TT Rounds Condensed"/>
                <a:sym typeface="TT Rounds Condensed"/>
              </a:rPr>
              <a:t>: les femmes migrantes manquent souvent de réseaux professionnels locaux qui peuvent être utiles pour trouver des opportunités d’emploi.</a:t>
            </a:r>
          </a:p>
          <a:p>
            <a:pPr marL="542926" lvl="1" indent="-271463" algn="l">
              <a:lnSpc>
                <a:spcPts val="3763"/>
              </a:lnSpc>
            </a:pPr>
            <a:endParaRPr lang="en-US" sz="3000" spc="28">
              <a:solidFill>
                <a:srgbClr val="000000"/>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3885951" y="1085335"/>
            <a:ext cx="11335671" cy="1556385"/>
          </a:xfrm>
          <a:prstGeom prst="rect">
            <a:avLst/>
          </a:prstGeom>
        </p:spPr>
        <p:txBody>
          <a:bodyPr lIns="0" tIns="0" rIns="0" bIns="0" rtlCol="0" anchor="t">
            <a:spAutoFit/>
          </a:bodyPr>
          <a:lstStyle/>
          <a:p>
            <a:pPr algn="l">
              <a:lnSpc>
                <a:spcPts val="6030"/>
              </a:lnSpc>
            </a:pPr>
            <a:r>
              <a:rPr lang="en-US" sz="5550" b="1" spc="51">
                <a:solidFill>
                  <a:srgbClr val="E6C8C7"/>
                </a:solidFill>
                <a:latin typeface="TT Rounds Condensed Bold"/>
                <a:ea typeface="TT Rounds Condensed Bold"/>
                <a:cs typeface="TT Rounds Condensed Bold"/>
                <a:sym typeface="TT Rounds Condensed Bold"/>
              </a:rPr>
              <a:t>Surmonter les barrières à l’emploi</a:t>
            </a:r>
          </a:p>
          <a:p>
            <a:pPr algn="l">
              <a:lnSpc>
                <a:spcPts val="6030"/>
              </a:lnSpc>
            </a:pPr>
            <a:endParaRPr lang="en-US" sz="5550" b="1" spc="51">
              <a:solidFill>
                <a:srgbClr val="E6C8C7"/>
              </a:solidFill>
              <a:latin typeface="TT Rounds Condensed Bold"/>
              <a:ea typeface="TT Rounds Condensed Bold"/>
              <a:cs typeface="TT Rounds Condensed Bold"/>
              <a:sym typeface="TT Rounds Condensed Bold"/>
            </a:endParaRPr>
          </a:p>
        </p:txBody>
      </p:sp>
      <p:sp>
        <p:nvSpPr>
          <p:cNvPr id="16" name="TextBox 16"/>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E6C8C7"/>
            </a:solidFill>
          </p:spPr>
        </p:sp>
      </p:grpSp>
      <p:sp>
        <p:nvSpPr>
          <p:cNvPr id="12" name="TextBox 12"/>
          <p:cNvSpPr txBox="1"/>
          <p:nvPr/>
        </p:nvSpPr>
        <p:spPr>
          <a:xfrm>
            <a:off x="2423222" y="2090083"/>
            <a:ext cx="15165804" cy="8863549"/>
          </a:xfrm>
          <a:prstGeom prst="rect">
            <a:avLst/>
          </a:prstGeom>
        </p:spPr>
        <p:txBody>
          <a:bodyPr lIns="0" tIns="0" rIns="0" bIns="0" rtlCol="0" anchor="t">
            <a:spAutoFit/>
          </a:bodyPr>
          <a:lstStyle/>
          <a:p>
            <a:pPr algn="l">
              <a:lnSpc>
                <a:spcPts val="3671"/>
              </a:lnSpc>
            </a:pPr>
            <a:r>
              <a:rPr lang="en-US" sz="3399" b="1" spc="31">
                <a:solidFill>
                  <a:srgbClr val="94C7B0"/>
                </a:solidFill>
                <a:latin typeface="TT Rounds Condensed Bold"/>
                <a:ea typeface="TT Rounds Condensed Bold"/>
                <a:cs typeface="TT Rounds Condensed Bold"/>
                <a:sym typeface="TT Rounds Condensed Bold"/>
              </a:rPr>
              <a:t>Les défis auxquels sont confrontées les femmes migrantes</a:t>
            </a:r>
          </a:p>
          <a:p>
            <a:pPr algn="l">
              <a:lnSpc>
                <a:spcPts val="3456"/>
              </a:lnSpc>
            </a:pPr>
            <a:endParaRPr lang="en-US" sz="3399" b="1" spc="31">
              <a:solidFill>
                <a:srgbClr val="94C7B0"/>
              </a:solidFill>
              <a:latin typeface="TT Rounds Condensed Bold"/>
              <a:ea typeface="TT Rounds Condensed Bold"/>
              <a:cs typeface="TT Rounds Condensed Bold"/>
              <a:sym typeface="TT Rounds Condensed Bold"/>
            </a:endParaRPr>
          </a:p>
          <a:p>
            <a:pPr algn="l">
              <a:lnSpc>
                <a:spcPts val="3456"/>
              </a:lnSpc>
            </a:pPr>
            <a:r>
              <a:rPr lang="en-US" sz="3200" b="1" spc="29">
                <a:solidFill>
                  <a:srgbClr val="000000"/>
                </a:solidFill>
                <a:latin typeface="TT Rounds Condensed Bold"/>
                <a:ea typeface="TT Rounds Condensed Bold"/>
                <a:cs typeface="TT Rounds Condensed Bold"/>
                <a:sym typeface="TT Rounds Condensed Bold"/>
              </a:rPr>
              <a:t>5. Obstacles juridiques et administratifs </a:t>
            </a:r>
            <a:r>
              <a:rPr lang="en-US" sz="3200" spc="29">
                <a:solidFill>
                  <a:srgbClr val="000000"/>
                </a:solidFill>
                <a:latin typeface="TT Rounds Condensed"/>
                <a:ea typeface="TT Rounds Condensed"/>
                <a:cs typeface="TT Rounds Condensed"/>
                <a:sym typeface="TT Rounds Condensed"/>
              </a:rPr>
              <a:t>: S’y retrouver dans les visas, les permis de travail et les lois locales sur l’emploi peut être complexe et décourageant.</a:t>
            </a:r>
          </a:p>
          <a:p>
            <a:pPr algn="l">
              <a:lnSpc>
                <a:spcPts val="3456"/>
              </a:lnSpc>
            </a:pPr>
            <a:r>
              <a:rPr lang="en-US" sz="3200" b="1" spc="29">
                <a:solidFill>
                  <a:srgbClr val="000000"/>
                </a:solidFill>
                <a:latin typeface="TT Rounds Condensed Bold"/>
                <a:ea typeface="TT Rounds Condensed Bold"/>
                <a:cs typeface="TT Rounds Condensed Bold"/>
                <a:sym typeface="TT Rounds Condensed Bold"/>
              </a:rPr>
              <a:t>6. Discrimination </a:t>
            </a:r>
            <a:r>
              <a:rPr lang="en-US" sz="3200" spc="29">
                <a:solidFill>
                  <a:srgbClr val="000000"/>
                </a:solidFill>
                <a:latin typeface="TT Rounds Condensed"/>
                <a:ea typeface="TT Rounds Condensed"/>
                <a:cs typeface="TT Rounds Condensed"/>
                <a:sym typeface="TT Rounds Condensed"/>
              </a:rPr>
              <a:t>: Les femmes migrantes peuvent être confrontées à des discriminations fondées sur le sexe, l’origine ethnique ou le statut d’immigrant, ce qui peut avoir un impact sur leurs perspectives d’emploi et leurs expériences professionnelles.</a:t>
            </a:r>
          </a:p>
          <a:p>
            <a:pPr algn="l">
              <a:lnSpc>
                <a:spcPts val="3456"/>
              </a:lnSpc>
            </a:pPr>
            <a:endParaRPr lang="en-US" sz="3200" spc="29">
              <a:solidFill>
                <a:srgbClr val="000000"/>
              </a:solidFill>
              <a:latin typeface="TT Rounds Condensed"/>
              <a:ea typeface="TT Rounds Condensed"/>
              <a:cs typeface="TT Rounds Condensed"/>
              <a:sym typeface="TT Rounds Condensed"/>
            </a:endParaRPr>
          </a:p>
          <a:p>
            <a:pPr algn="l">
              <a:lnSpc>
                <a:spcPts val="3671"/>
              </a:lnSpc>
            </a:pPr>
            <a:r>
              <a:rPr lang="en-US" sz="3399" b="1" spc="30">
                <a:solidFill>
                  <a:srgbClr val="B6D1E1"/>
                </a:solidFill>
                <a:latin typeface="TT Rounds Condensed Bold"/>
                <a:ea typeface="TT Rounds Condensed Bold"/>
                <a:cs typeface="TT Rounds Condensed Bold"/>
                <a:sym typeface="TT Rounds Condensed Bold"/>
              </a:rPr>
              <a:t>Quelques moyens de surmonter ces obstacles</a:t>
            </a:r>
          </a:p>
          <a:p>
            <a:pPr algn="l">
              <a:lnSpc>
                <a:spcPts val="3671"/>
              </a:lnSpc>
            </a:pPr>
            <a:endParaRPr lang="en-US" sz="3399" b="1" spc="30">
              <a:solidFill>
                <a:srgbClr val="B6D1E1"/>
              </a:solidFill>
              <a:latin typeface="TT Rounds Condensed Bold"/>
              <a:ea typeface="TT Rounds Condensed Bold"/>
              <a:cs typeface="TT Rounds Condensed Bold"/>
              <a:sym typeface="TT Rounds Condensed Bold"/>
            </a:endParaRPr>
          </a:p>
          <a:p>
            <a:pPr marL="579120" lvl="1" indent="-289560" algn="l">
              <a:lnSpc>
                <a:spcPts val="3456"/>
              </a:lnSpc>
              <a:buAutoNum type="arabicPeriod"/>
            </a:pPr>
            <a:r>
              <a:rPr lang="en-US" sz="3200" b="1" spc="29">
                <a:solidFill>
                  <a:srgbClr val="000000"/>
                </a:solidFill>
                <a:latin typeface="TT Rounds Condensed Bold"/>
                <a:ea typeface="TT Rounds Condensed Bold"/>
                <a:cs typeface="TT Rounds Condensed Bold"/>
                <a:sym typeface="TT Rounds Condensed Bold"/>
              </a:rPr>
              <a:t>Aide à la reconnaissance des qualifications </a:t>
            </a:r>
            <a:r>
              <a:rPr lang="en-US" sz="3200" spc="29">
                <a:solidFill>
                  <a:srgbClr val="000000"/>
                </a:solidFill>
                <a:latin typeface="TT Rounds Condensed"/>
                <a:ea typeface="TT Rounds Condensed"/>
                <a:cs typeface="TT Rounds Condensed"/>
                <a:sym typeface="TT Rounds Condensed"/>
              </a:rPr>
              <a:t>: Demander conseil et assistance aux agences pour l'emploi locales ou aux organisations de soutien aux migrants peut vous aider à comprendre comment faire reconnaître vos qualifications étrangères.</a:t>
            </a:r>
          </a:p>
          <a:p>
            <a:pPr marL="579120" lvl="1" indent="-289560" algn="l">
              <a:lnSpc>
                <a:spcPts val="3456"/>
              </a:lnSpc>
              <a:buAutoNum type="arabicPeriod"/>
            </a:pPr>
            <a:r>
              <a:rPr lang="en-US" sz="3200" b="1" spc="29">
                <a:solidFill>
                  <a:srgbClr val="000000"/>
                </a:solidFill>
                <a:latin typeface="TT Rounds Condensed Bold"/>
                <a:ea typeface="TT Rounds Condensed Bold"/>
                <a:cs typeface="TT Rounds Condensed Bold"/>
                <a:sym typeface="TT Rounds Condensed Bold"/>
              </a:rPr>
              <a:t>Amélioration des compétences linguistiques </a:t>
            </a:r>
            <a:r>
              <a:rPr lang="en-US" sz="3200" spc="29">
                <a:solidFill>
                  <a:srgbClr val="000000"/>
                </a:solidFill>
                <a:latin typeface="TT Rounds Condensed"/>
                <a:ea typeface="TT Rounds Condensed"/>
                <a:cs typeface="TT Rounds Condensed"/>
                <a:sym typeface="TT Rounds Condensed"/>
              </a:rPr>
              <a:t>: Participer à des cours de langue ou à des programmes communautaires conçus pour améliorer la maîtrise de la langue peut améliorer considérablement les compétences en communication et les perspectives d’emploi.</a:t>
            </a:r>
          </a:p>
          <a:p>
            <a:pPr marL="579120" lvl="1" indent="-289560" algn="l">
              <a:lnSpc>
                <a:spcPts val="3456"/>
              </a:lnSpc>
            </a:pPr>
            <a:endParaRPr lang="en-US" sz="3200" spc="29">
              <a:solidFill>
                <a:srgbClr val="000000"/>
              </a:solidFill>
              <a:latin typeface="TT Rounds Condensed"/>
              <a:ea typeface="TT Rounds Condensed"/>
              <a:cs typeface="TT Rounds Condensed"/>
              <a:sym typeface="TT Rounds Condensed"/>
            </a:endParaRPr>
          </a:p>
          <a:p>
            <a:pPr marL="579120" lvl="1" indent="-289560" algn="l">
              <a:lnSpc>
                <a:spcPts val="3456"/>
              </a:lnSpc>
            </a:pPr>
            <a:endParaRPr lang="en-US" sz="3200" spc="29">
              <a:solidFill>
                <a:srgbClr val="000000"/>
              </a:solidFill>
              <a:latin typeface="TT Rounds Condensed"/>
              <a:ea typeface="TT Rounds Condensed"/>
              <a:cs typeface="TT Rounds Condensed"/>
              <a:sym typeface="TT Rounds Condensed"/>
            </a:endParaRPr>
          </a:p>
          <a:p>
            <a:pPr marL="579120" lvl="1" indent="-289560" algn="l">
              <a:lnSpc>
                <a:spcPts val="4014"/>
              </a:lnSpc>
            </a:pPr>
            <a:endParaRPr lang="en-US" sz="3200" spc="29">
              <a:solidFill>
                <a:srgbClr val="000000"/>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3885951" y="1085335"/>
            <a:ext cx="11335671" cy="794385"/>
          </a:xfrm>
          <a:prstGeom prst="rect">
            <a:avLst/>
          </a:prstGeom>
        </p:spPr>
        <p:txBody>
          <a:bodyPr lIns="0" tIns="0" rIns="0" bIns="0" rtlCol="0" anchor="t">
            <a:spAutoFit/>
          </a:bodyPr>
          <a:lstStyle/>
          <a:p>
            <a:pPr algn="l">
              <a:lnSpc>
                <a:spcPts val="6030"/>
              </a:lnSpc>
            </a:pPr>
            <a:r>
              <a:rPr lang="en-US" sz="5550" b="1" spc="51">
                <a:solidFill>
                  <a:srgbClr val="E6C8C7"/>
                </a:solidFill>
                <a:latin typeface="TT Rounds Condensed Bold"/>
                <a:ea typeface="TT Rounds Condensed Bold"/>
                <a:cs typeface="TT Rounds Condensed Bold"/>
                <a:sym typeface="TT Rounds Condensed Bold"/>
              </a:rPr>
              <a:t>Surmonter les barrières à l’emploi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E6C8C7"/>
            </a:solidFill>
          </p:spPr>
        </p:sp>
      </p:grpSp>
      <p:sp>
        <p:nvSpPr>
          <p:cNvPr id="12" name="TextBox 12"/>
          <p:cNvSpPr txBox="1"/>
          <p:nvPr/>
        </p:nvSpPr>
        <p:spPr>
          <a:xfrm>
            <a:off x="2423221" y="2090084"/>
            <a:ext cx="14862147" cy="8311792"/>
          </a:xfrm>
          <a:prstGeom prst="rect">
            <a:avLst/>
          </a:prstGeom>
        </p:spPr>
        <p:txBody>
          <a:bodyPr lIns="0" tIns="0" rIns="0" bIns="0" rtlCol="0" anchor="t">
            <a:spAutoFit/>
          </a:bodyPr>
          <a:lstStyle/>
          <a:p>
            <a:pPr algn="l">
              <a:lnSpc>
                <a:spcPts val="3671"/>
              </a:lnSpc>
            </a:pPr>
            <a:r>
              <a:rPr lang="en-US" sz="3399" b="1" spc="30">
                <a:solidFill>
                  <a:srgbClr val="B6D1E1"/>
                </a:solidFill>
                <a:latin typeface="TT Rounds Condensed Bold"/>
                <a:ea typeface="TT Rounds Condensed Bold"/>
                <a:cs typeface="TT Rounds Condensed Bold"/>
                <a:sym typeface="TT Rounds Condensed Bold"/>
              </a:rPr>
              <a:t>Quelques moyens de surmonter ces obstacles</a:t>
            </a:r>
          </a:p>
          <a:p>
            <a:pPr algn="l">
              <a:lnSpc>
                <a:spcPts val="3456"/>
              </a:lnSpc>
            </a:pPr>
            <a:endParaRPr lang="en-US" sz="3399" b="1" spc="30">
              <a:solidFill>
                <a:srgbClr val="B6D1E1"/>
              </a:solidFill>
              <a:latin typeface="TT Rounds Condensed Bold"/>
              <a:ea typeface="TT Rounds Condensed Bold"/>
              <a:cs typeface="TT Rounds Condensed Bold"/>
              <a:sym typeface="TT Rounds Condensed Bold"/>
            </a:endParaRPr>
          </a:p>
          <a:p>
            <a:pPr algn="l">
              <a:lnSpc>
                <a:spcPts val="3240"/>
              </a:lnSpc>
            </a:pPr>
            <a:r>
              <a:rPr lang="en-US" sz="3000" b="1" spc="28">
                <a:solidFill>
                  <a:srgbClr val="000000"/>
                </a:solidFill>
                <a:latin typeface="TT Rounds Condensed Bold"/>
                <a:ea typeface="TT Rounds Condensed Bold"/>
                <a:cs typeface="TT Rounds Condensed Bold"/>
                <a:sym typeface="TT Rounds Condensed Bold"/>
              </a:rPr>
              <a:t>3. Améliorez vos compétences. </a:t>
            </a:r>
            <a:r>
              <a:rPr lang="en-US" sz="3000" spc="28">
                <a:solidFill>
                  <a:srgbClr val="000000"/>
                </a:solidFill>
                <a:latin typeface="TT Rounds Condensed"/>
                <a:ea typeface="TT Rounds Condensed"/>
                <a:cs typeface="TT Rounds Condensed"/>
                <a:sym typeface="TT Rounds Condensed"/>
              </a:rPr>
              <a:t>Identifiez vos compétences actuelles et déterminez les domaines à améliorer. Tenez compte à la fois des compétences techniques, comme des techniques de cuisson spécifiques ou la connaissance des réglementations en matière de sécurité alimentaire, et des compétences générales, comme les capacités de communication et de leadership. Clarifiez vos objectifs de carrière. Comprendre vos objectifs vous aidera à adapter vos efforts de perfectionnement pour qu'ils soient plus efficaces.</a:t>
            </a:r>
          </a:p>
          <a:p>
            <a:pPr marL="542926" lvl="1" indent="-271463" algn="l">
              <a:lnSpc>
                <a:spcPts val="3240"/>
              </a:lnSpc>
              <a:buFont typeface="Arial"/>
              <a:buChar char="•"/>
            </a:pPr>
            <a:r>
              <a:rPr lang="en-US" sz="3000" b="1" spc="28">
                <a:solidFill>
                  <a:srgbClr val="000000"/>
                </a:solidFill>
                <a:latin typeface="TT Rounds Condensed Bold"/>
                <a:ea typeface="TT Rounds Condensed Bold"/>
                <a:cs typeface="TT Rounds Condensed Bold"/>
                <a:sym typeface="TT Rounds Condensed Bold"/>
              </a:rPr>
              <a:t>Recherchez des compétences et des certifications pertinentes. </a:t>
            </a:r>
            <a:r>
              <a:rPr lang="en-US" sz="3000" spc="28">
                <a:solidFill>
                  <a:srgbClr val="000000"/>
                </a:solidFill>
                <a:latin typeface="TT Rounds Condensed"/>
                <a:ea typeface="TT Rounds Condensed"/>
                <a:cs typeface="TT Rounds Condensed"/>
                <a:sym typeface="TT Rounds Condensed"/>
              </a:rPr>
              <a:t>Recherchez des certifications qui peuvent renforcer votre crédibilité et montrer votre engagement envers votre profession. Par exemple, les certifications en sécurité alimentaire et les cours d'arts culinaires peuvent être bénéfiques.</a:t>
            </a:r>
          </a:p>
          <a:p>
            <a:pPr marL="542926" lvl="1" indent="-271463" algn="l">
              <a:lnSpc>
                <a:spcPts val="3240"/>
              </a:lnSpc>
              <a:buFont typeface="Arial"/>
              <a:buChar char="•"/>
            </a:pPr>
            <a:r>
              <a:rPr lang="en-US" sz="3000" b="1" spc="28">
                <a:solidFill>
                  <a:srgbClr val="000000"/>
                </a:solidFill>
                <a:latin typeface="TT Rounds Condensed Bold"/>
                <a:ea typeface="TT Rounds Condensed Bold"/>
                <a:cs typeface="TT Rounds Condensed Bold"/>
                <a:sym typeface="TT Rounds Condensed Bold"/>
              </a:rPr>
              <a:t>Éducation formelle : </a:t>
            </a:r>
            <a:r>
              <a:rPr lang="en-US" sz="3000" spc="28">
                <a:solidFill>
                  <a:srgbClr val="000000"/>
                </a:solidFill>
                <a:latin typeface="TT Rounds Condensed"/>
                <a:ea typeface="TT Rounds Condensed"/>
                <a:cs typeface="TT Rounds Condensed"/>
                <a:sym typeface="TT Rounds Condensed"/>
              </a:rPr>
              <a:t>Envisagez de vous inscrire dans des écoles culinaires ou des cours qui proposent une formation avancée dans les domaines que vous souhaitez améliorer. De nombreuses institutions proposent des cours à temps partiel ou du soir.</a:t>
            </a:r>
          </a:p>
          <a:p>
            <a:pPr marL="542926" lvl="1" indent="-271463" algn="l">
              <a:lnSpc>
                <a:spcPts val="3240"/>
              </a:lnSpc>
              <a:buFont typeface="Arial"/>
              <a:buChar char="•"/>
            </a:pPr>
            <a:r>
              <a:rPr lang="en-US" sz="3000" b="1" spc="28">
                <a:solidFill>
                  <a:srgbClr val="000000"/>
                </a:solidFill>
                <a:latin typeface="TT Rounds Condensed Bold"/>
                <a:ea typeface="TT Rounds Condensed Bold"/>
                <a:cs typeface="TT Rounds Condensed Bold"/>
                <a:sym typeface="TT Rounds Condensed Bold"/>
              </a:rPr>
              <a:t>Apprentissage en ligne : </a:t>
            </a:r>
            <a:r>
              <a:rPr lang="en-US" sz="3000" spc="28">
                <a:solidFill>
                  <a:srgbClr val="000000"/>
                </a:solidFill>
                <a:latin typeface="TT Rounds Condensed"/>
                <a:ea typeface="TT Rounds Condensed"/>
                <a:cs typeface="TT Rounds Condensed"/>
                <a:sym typeface="TT Rounds Condensed"/>
              </a:rPr>
              <a:t>Utilisez des plateformes en ligne qui proposent des cours sur des sujets pertinents. Des sites Web comme Coursera, Udemy ou des plateformes de formation sectorielles peuvent être des ressources précieuses.</a:t>
            </a:r>
          </a:p>
          <a:p>
            <a:pPr marL="542926" lvl="1" indent="-271463" algn="l">
              <a:lnSpc>
                <a:spcPts val="3240"/>
              </a:lnSpc>
            </a:pPr>
            <a:endParaRPr lang="en-US" sz="3000" spc="28">
              <a:solidFill>
                <a:srgbClr val="000000"/>
              </a:solidFill>
              <a:latin typeface="TT Rounds Condensed"/>
              <a:ea typeface="TT Rounds Condensed"/>
              <a:cs typeface="TT Rounds Condensed"/>
              <a:sym typeface="TT Rounds Condensed"/>
            </a:endParaRPr>
          </a:p>
          <a:p>
            <a:pPr marL="542926" lvl="1" indent="-271463" algn="l">
              <a:lnSpc>
                <a:spcPts val="3763"/>
              </a:lnSpc>
            </a:pPr>
            <a:endParaRPr lang="en-US" sz="3000" spc="28">
              <a:solidFill>
                <a:srgbClr val="000000"/>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3885951" y="1085335"/>
            <a:ext cx="11335671" cy="794385"/>
          </a:xfrm>
          <a:prstGeom prst="rect">
            <a:avLst/>
          </a:prstGeom>
        </p:spPr>
        <p:txBody>
          <a:bodyPr lIns="0" tIns="0" rIns="0" bIns="0" rtlCol="0" anchor="t">
            <a:spAutoFit/>
          </a:bodyPr>
          <a:lstStyle/>
          <a:p>
            <a:pPr algn="l">
              <a:lnSpc>
                <a:spcPts val="6030"/>
              </a:lnSpc>
            </a:pPr>
            <a:r>
              <a:rPr lang="en-US" sz="5550" b="1" spc="51">
                <a:solidFill>
                  <a:srgbClr val="E6C8C7"/>
                </a:solidFill>
                <a:latin typeface="TT Rounds Condensed Bold"/>
                <a:ea typeface="TT Rounds Condensed Bold"/>
                <a:cs typeface="TT Rounds Condensed Bold"/>
                <a:sym typeface="TT Rounds Condensed Bold"/>
              </a:rPr>
              <a:t>Surmonter les barrières à l’emploi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E6C8C7"/>
            </a:solidFill>
          </p:spPr>
        </p:sp>
      </p:grpSp>
      <p:sp>
        <p:nvSpPr>
          <p:cNvPr id="12" name="TextBox 12"/>
          <p:cNvSpPr txBox="1"/>
          <p:nvPr/>
        </p:nvSpPr>
        <p:spPr>
          <a:xfrm>
            <a:off x="2900981" y="2193721"/>
            <a:ext cx="14862147" cy="6766941"/>
          </a:xfrm>
          <a:prstGeom prst="rect">
            <a:avLst/>
          </a:prstGeom>
        </p:spPr>
        <p:txBody>
          <a:bodyPr lIns="0" tIns="0" rIns="0" bIns="0" rtlCol="0" anchor="t">
            <a:spAutoFit/>
          </a:bodyPr>
          <a:lstStyle/>
          <a:p>
            <a:pPr algn="l">
              <a:lnSpc>
                <a:spcPts val="3564"/>
              </a:lnSpc>
            </a:pPr>
            <a:r>
              <a:rPr lang="en-US" sz="3300" b="1" spc="30">
                <a:solidFill>
                  <a:srgbClr val="A9C8D6"/>
                </a:solidFill>
                <a:latin typeface="TT Rounds Condensed Bold"/>
                <a:ea typeface="TT Rounds Condensed Bold"/>
                <a:cs typeface="TT Rounds Condensed Bold"/>
                <a:sym typeface="TT Rounds Condensed Bold"/>
              </a:rPr>
              <a:t>Quelques moyens de surmonter ces obstacles</a:t>
            </a:r>
          </a:p>
          <a:p>
            <a:pPr algn="l">
              <a:lnSpc>
                <a:spcPts val="3564"/>
              </a:lnSpc>
            </a:pPr>
            <a:endParaRPr lang="en-US" sz="3300" b="1" spc="30">
              <a:solidFill>
                <a:srgbClr val="A9C8D6"/>
              </a:solidFill>
              <a:latin typeface="TT Rounds Condensed Bold"/>
              <a:ea typeface="TT Rounds Condensed Bold"/>
              <a:cs typeface="TT Rounds Condensed Bold"/>
              <a:sym typeface="TT Rounds Condensed Bold"/>
            </a:endParaRPr>
          </a:p>
          <a:p>
            <a:pPr algn="l">
              <a:lnSpc>
                <a:spcPts val="3564"/>
              </a:lnSpc>
            </a:pPr>
            <a:r>
              <a:rPr lang="en-US" sz="3300" b="1" spc="30">
                <a:solidFill>
                  <a:srgbClr val="000000"/>
                </a:solidFill>
                <a:latin typeface="TT Rounds Condensed Bold"/>
                <a:ea typeface="TT Rounds Condensed Bold"/>
                <a:cs typeface="TT Rounds Condensed Bold"/>
                <a:sym typeface="TT Rounds Condensed Bold"/>
              </a:rPr>
              <a:t>4. Programmes d’intégration culturelle </a:t>
            </a:r>
            <a:r>
              <a:rPr lang="en-US" sz="3300" spc="30">
                <a:solidFill>
                  <a:srgbClr val="000000"/>
                </a:solidFill>
                <a:latin typeface="TT Rounds Condensed"/>
                <a:ea typeface="TT Rounds Condensed"/>
                <a:cs typeface="TT Rounds Condensed"/>
                <a:sym typeface="TT Rounds Condensed"/>
              </a:rPr>
              <a:t>: La participation à des ateliers ou à des séances d’orientation qui expliquent les normes culturelles locales et les pratiques en milieu de travail peut aider à réduire les malentendus culturels et à améliorer l’intégration.</a:t>
            </a:r>
          </a:p>
          <a:p>
            <a:pPr algn="l">
              <a:lnSpc>
                <a:spcPts val="3564"/>
              </a:lnSpc>
            </a:pPr>
            <a:r>
              <a:rPr lang="en-US" sz="3300" b="1" spc="30">
                <a:solidFill>
                  <a:srgbClr val="000000"/>
                </a:solidFill>
                <a:latin typeface="TT Rounds Condensed Bold"/>
                <a:ea typeface="TT Rounds Condensed Bold"/>
                <a:cs typeface="TT Rounds Condensed Bold"/>
                <a:sym typeface="TT Rounds Condensed Bold"/>
              </a:rPr>
              <a:t>5. Créer des réseaux </a:t>
            </a:r>
            <a:r>
              <a:rPr lang="en-US" sz="3300" spc="30">
                <a:solidFill>
                  <a:srgbClr val="000000"/>
                </a:solidFill>
                <a:latin typeface="TT Rounds Condensed"/>
                <a:ea typeface="TT Rounds Condensed"/>
                <a:cs typeface="TT Rounds Condensed"/>
                <a:sym typeface="TT Rounds Condensed"/>
              </a:rPr>
              <a:t>: Rejoindre des groupes communautaires axés sur les femmes, des associations culinaires et alimentaires et participer à des événements de réseautage peut aider à créer des liens locaux. Les plateformes en ligne comme LinkedIn peuvent également être une ressource précieuse.</a:t>
            </a:r>
          </a:p>
          <a:p>
            <a:pPr algn="l">
              <a:lnSpc>
                <a:spcPts val="3564"/>
              </a:lnSpc>
            </a:pPr>
            <a:r>
              <a:rPr lang="en-US" sz="3300" b="1" spc="30">
                <a:solidFill>
                  <a:srgbClr val="000000"/>
                </a:solidFill>
                <a:latin typeface="TT Rounds Condensed Bold"/>
                <a:ea typeface="TT Rounds Condensed Bold"/>
                <a:cs typeface="TT Rounds Condensed Bold"/>
                <a:sym typeface="TT Rounds Condensed Bold"/>
              </a:rPr>
              <a:t>6. Comprendre les droits légaux </a:t>
            </a:r>
            <a:r>
              <a:rPr lang="en-US" sz="3300" spc="30">
                <a:solidFill>
                  <a:srgbClr val="000000"/>
                </a:solidFill>
                <a:latin typeface="TT Rounds Condensed"/>
                <a:ea typeface="TT Rounds Condensed"/>
                <a:cs typeface="TT Rounds Condensed"/>
                <a:sym typeface="TT Rounds Condensed"/>
              </a:rPr>
              <a:t>: Se familiariser avec les lois du pays d’accueil sur l’emploi, les réglementations en matière de visas et les droits des travailleurs peut permettre aux femmes migrantes de surmonter plus efficacement les obstacles administratifs.</a:t>
            </a:r>
          </a:p>
          <a:p>
            <a:pPr algn="l">
              <a:lnSpc>
                <a:spcPts val="4140"/>
              </a:lnSpc>
            </a:pPr>
            <a:endParaRPr lang="en-US" sz="3300" spc="30">
              <a:solidFill>
                <a:srgbClr val="000000"/>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3885951" y="1085335"/>
            <a:ext cx="11335671" cy="794385"/>
          </a:xfrm>
          <a:prstGeom prst="rect">
            <a:avLst/>
          </a:prstGeom>
        </p:spPr>
        <p:txBody>
          <a:bodyPr lIns="0" tIns="0" rIns="0" bIns="0" rtlCol="0" anchor="t">
            <a:spAutoFit/>
          </a:bodyPr>
          <a:lstStyle/>
          <a:p>
            <a:pPr algn="l">
              <a:lnSpc>
                <a:spcPts val="6030"/>
              </a:lnSpc>
            </a:pPr>
            <a:r>
              <a:rPr lang="en-US" sz="5550" b="1" spc="51">
                <a:solidFill>
                  <a:srgbClr val="E6C8C7"/>
                </a:solidFill>
                <a:latin typeface="TT Rounds Condensed Bold"/>
                <a:ea typeface="TT Rounds Condensed Bold"/>
                <a:cs typeface="TT Rounds Condensed Bold"/>
                <a:sym typeface="TT Rounds Condensed Bold"/>
              </a:rPr>
              <a:t>Surmonter les barrières à l’emploi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E6C8C7"/>
            </a:solidFill>
          </p:spPr>
        </p:sp>
      </p:grpSp>
      <p:sp>
        <p:nvSpPr>
          <p:cNvPr id="12" name="TextBox 12"/>
          <p:cNvSpPr txBox="1"/>
          <p:nvPr/>
        </p:nvSpPr>
        <p:spPr>
          <a:xfrm>
            <a:off x="2818429" y="2161135"/>
            <a:ext cx="14862147" cy="5871591"/>
          </a:xfrm>
          <a:prstGeom prst="rect">
            <a:avLst/>
          </a:prstGeom>
        </p:spPr>
        <p:txBody>
          <a:bodyPr lIns="0" tIns="0" rIns="0" bIns="0" rtlCol="0" anchor="t">
            <a:spAutoFit/>
          </a:bodyPr>
          <a:lstStyle/>
          <a:p>
            <a:pPr algn="l">
              <a:lnSpc>
                <a:spcPts val="3564"/>
              </a:lnSpc>
            </a:pPr>
            <a:r>
              <a:rPr lang="en-US" sz="3300" b="1" spc="30">
                <a:solidFill>
                  <a:srgbClr val="A9C8D6"/>
                </a:solidFill>
                <a:latin typeface="TT Rounds Condensed Bold"/>
                <a:ea typeface="TT Rounds Condensed Bold"/>
                <a:cs typeface="TT Rounds Condensed Bold"/>
                <a:sym typeface="TT Rounds Condensed Bold"/>
              </a:rPr>
              <a:t>Quelques moyens de surmonter ces obstacles</a:t>
            </a:r>
          </a:p>
          <a:p>
            <a:pPr algn="l">
              <a:lnSpc>
                <a:spcPts val="3564"/>
              </a:lnSpc>
            </a:pPr>
            <a:r>
              <a:rPr lang="en-US" sz="3300" b="1" spc="30">
                <a:solidFill>
                  <a:srgbClr val="000000"/>
                </a:solidFill>
                <a:latin typeface="TT Rounds Condensed Bold"/>
                <a:ea typeface="TT Rounds Condensed Bold"/>
                <a:cs typeface="TT Rounds Condensed Bold"/>
                <a:sym typeface="TT Rounds Condensed Bold"/>
              </a:rPr>
              <a:t>7. Rechercher des employeurs qui vous soutiennent </a:t>
            </a:r>
            <a:r>
              <a:rPr lang="en-US" sz="3300" spc="30">
                <a:solidFill>
                  <a:srgbClr val="000000"/>
                </a:solidFill>
                <a:latin typeface="TT Rounds Condensed"/>
                <a:ea typeface="TT Rounds Condensed"/>
                <a:cs typeface="TT Rounds Condensed"/>
                <a:sym typeface="TT Rounds Condensed"/>
              </a:rPr>
              <a:t>: Cibler des employeurs reconnus pour leur diversité et leur inclusion peut améliorer vos chances de trouver un environnement de travail favorable. Certaines entreprises peuvent également proposer des stages ou des programmes de mentorat visant à intégrer les travailleurs migrants.</a:t>
            </a:r>
          </a:p>
          <a:p>
            <a:pPr algn="l">
              <a:lnSpc>
                <a:spcPts val="3564"/>
              </a:lnSpc>
            </a:pPr>
            <a:r>
              <a:rPr lang="en-US" sz="3300" b="1" spc="30">
                <a:solidFill>
                  <a:srgbClr val="000000"/>
                </a:solidFill>
                <a:latin typeface="TT Rounds Condensed Bold"/>
                <a:ea typeface="TT Rounds Condensed Bold"/>
                <a:cs typeface="TT Rounds Condensed Bold"/>
                <a:sym typeface="TT Rounds Condensed Bold"/>
              </a:rPr>
              <a:t>8. Utilisation des services de soutien </a:t>
            </a:r>
            <a:r>
              <a:rPr lang="en-US" sz="3300" spc="30">
                <a:solidFill>
                  <a:srgbClr val="000000"/>
                </a:solidFill>
                <a:latin typeface="TT Rounds Condensed"/>
                <a:ea typeface="TT Rounds Condensed"/>
                <a:cs typeface="TT Rounds Condensed"/>
                <a:sym typeface="TT Rounds Condensed"/>
              </a:rPr>
              <a:t>: De nombreuses communautés offrent des services adaptés pour aider les migrants, notamment une aide à la recherche d’emploi, des ateliers de rédaction de CV et des cours de préparation aux entretiens.</a:t>
            </a:r>
          </a:p>
          <a:p>
            <a:pPr algn="l">
              <a:lnSpc>
                <a:spcPts val="3564"/>
              </a:lnSpc>
            </a:pPr>
            <a:r>
              <a:rPr lang="en-US" sz="3300" b="1" spc="30">
                <a:solidFill>
                  <a:srgbClr val="000000"/>
                </a:solidFill>
                <a:latin typeface="TT Rounds Condensed Bold"/>
                <a:ea typeface="TT Rounds Condensed Bold"/>
                <a:cs typeface="TT Rounds Condensed Bold"/>
                <a:sym typeface="TT Rounds Condensed Bold"/>
              </a:rPr>
              <a:t>9. Groupes de défense et de soutien </a:t>
            </a:r>
            <a:r>
              <a:rPr lang="en-US" sz="3300" spc="30">
                <a:solidFill>
                  <a:srgbClr val="000000"/>
                </a:solidFill>
                <a:latin typeface="TT Rounds Condensed"/>
                <a:ea typeface="TT Rounds Condensed"/>
                <a:cs typeface="TT Rounds Condensed"/>
                <a:sym typeface="TT Rounds Condensed"/>
              </a:rPr>
              <a:t>: Se connecter avec des groupes de défense et d'autres organisations qui soutiennent les droits des migrants peut fournir des ressources supplémentaires et une communauté de soutien</a:t>
            </a:r>
          </a:p>
          <a:p>
            <a:pPr algn="l">
              <a:lnSpc>
                <a:spcPts val="4140"/>
              </a:lnSpc>
            </a:pPr>
            <a:endParaRPr lang="en-US" sz="3300" spc="30">
              <a:solidFill>
                <a:srgbClr val="000000"/>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3885951" y="1085335"/>
            <a:ext cx="11335671" cy="794385"/>
          </a:xfrm>
          <a:prstGeom prst="rect">
            <a:avLst/>
          </a:prstGeom>
        </p:spPr>
        <p:txBody>
          <a:bodyPr lIns="0" tIns="0" rIns="0" bIns="0" rtlCol="0" anchor="t">
            <a:spAutoFit/>
          </a:bodyPr>
          <a:lstStyle/>
          <a:p>
            <a:pPr algn="l">
              <a:lnSpc>
                <a:spcPts val="6030"/>
              </a:lnSpc>
            </a:pPr>
            <a:r>
              <a:rPr lang="en-US" sz="5550" b="1" spc="51">
                <a:solidFill>
                  <a:srgbClr val="E6C8C7"/>
                </a:solidFill>
                <a:latin typeface="TT Rounds Condensed Bold"/>
                <a:ea typeface="TT Rounds Condensed Bold"/>
                <a:cs typeface="TT Rounds Condensed Bold"/>
                <a:sym typeface="TT Rounds Condensed Bold"/>
              </a:rPr>
              <a:t>Surmonter les barrières à l’emploi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04</a:t>
            </a:r>
          </a:p>
        </p:txBody>
      </p:sp>
      <p:sp>
        <p:nvSpPr>
          <p:cNvPr id="12" name="TextBox 12"/>
          <p:cNvSpPr txBox="1"/>
          <p:nvPr/>
        </p:nvSpPr>
        <p:spPr>
          <a:xfrm>
            <a:off x="380198" y="3167920"/>
            <a:ext cx="13460931"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L’importance de la culture d’entreprise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201172" y="2901573"/>
            <a:ext cx="15753724" cy="6725285"/>
          </a:xfrm>
          <a:prstGeom prst="rect">
            <a:avLst/>
          </a:prstGeom>
        </p:spPr>
        <p:txBody>
          <a:bodyPr lIns="0" tIns="0" rIns="0" bIns="0" rtlCol="0" anchor="t">
            <a:spAutoFit/>
          </a:bodyPr>
          <a:lstStyle/>
          <a:p>
            <a:pPr algn="l">
              <a:lnSpc>
                <a:spcPts val="3565"/>
              </a:lnSpc>
            </a:pPr>
            <a:r>
              <a:rPr lang="en-US" sz="3100" spc="29">
                <a:solidFill>
                  <a:srgbClr val="382B1B"/>
                </a:solidFill>
                <a:latin typeface="TT Rounds Condensed"/>
                <a:ea typeface="TT Rounds Condensed"/>
                <a:cs typeface="TT Rounds Condensed"/>
                <a:sym typeface="TT Rounds Condensed"/>
              </a:rPr>
              <a:t>Comprendre et s'adapter à la culture du lieu de travail dans un nouveau pays n'est pas chose aisée, car de nombreuses variables entrent en jeu. Il faut savoir naviguer entre des couches complexes de nouvelles normes sociales, de nouveaux styles de communication et d'attentes professionnelles, qui peuvent tous avoir une influence significative sur l'expérience professionnelle et les possibilités d'avancement. Examinons les domaines clés :</a:t>
            </a:r>
          </a:p>
          <a:p>
            <a:pPr algn="l">
              <a:lnSpc>
                <a:spcPts val="3565"/>
              </a:lnSpc>
            </a:pPr>
            <a:endParaRPr lang="en-US" sz="3100" spc="29">
              <a:solidFill>
                <a:srgbClr val="382B1B"/>
              </a:solidFill>
              <a:latin typeface="TT Rounds Condensed"/>
              <a:ea typeface="TT Rounds Condensed"/>
              <a:cs typeface="TT Rounds Condensed"/>
              <a:sym typeface="TT Rounds Condensed"/>
            </a:endParaRPr>
          </a:p>
          <a:p>
            <a:pPr marL="561025" lvl="1" indent="-280512" algn="l">
              <a:lnSpc>
                <a:spcPts val="3565"/>
              </a:lnSpc>
              <a:buAutoNum type="arabicPeriod"/>
            </a:pPr>
            <a:r>
              <a:rPr lang="en-US" sz="3100" b="1" spc="29">
                <a:solidFill>
                  <a:srgbClr val="A9C8D6"/>
                </a:solidFill>
                <a:latin typeface="TT Rounds Condensed Bold"/>
                <a:ea typeface="TT Rounds Condensed Bold"/>
                <a:cs typeface="TT Rounds Condensed Bold"/>
                <a:sym typeface="TT Rounds Condensed Bold"/>
              </a:rPr>
              <a:t>Styles de communication :</a:t>
            </a:r>
          </a:p>
          <a:p>
            <a:pPr marL="561025" lvl="1" indent="-280512" algn="l">
              <a:lnSpc>
                <a:spcPts val="3565"/>
              </a:lnSpc>
            </a:pPr>
            <a:r>
              <a:rPr lang="en-US" sz="3100" spc="29">
                <a:solidFill>
                  <a:srgbClr val="382B1B"/>
                </a:solidFill>
                <a:latin typeface="TT Rounds Condensed"/>
                <a:ea typeface="TT Rounds Condensed"/>
                <a:cs typeface="TT Rounds Condensed"/>
                <a:sym typeface="TT Rounds Condensed"/>
              </a:rPr>
              <a:t>Pour une femme migrante, il peut être difficile de comprendre les subtilités de la communication dans un nouveau lieu de travail. Les différentes cultures ont des normes différentes en matière de franchise, de formalité et d’expression des désaccords. Par exemple, dans certaines cultures, la critique directe est courante et n’est pas prise personnellement, tandis que dans d’autres, la communication indirecte est préférée pour maintenir l’harmonie et la transparence. Des malentendus dans ces domaines peuvent survenir.</a:t>
            </a:r>
          </a:p>
          <a:p>
            <a:pPr marL="561025" lvl="1" indent="-280512" algn="l">
              <a:lnSpc>
                <a:spcPts val="3565"/>
              </a:lnSpc>
            </a:pPr>
            <a:endParaRPr lang="en-US" sz="3100" spc="29">
              <a:solidFill>
                <a:srgbClr val="382B1B"/>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3885951" y="1085335"/>
            <a:ext cx="12770727" cy="1556385"/>
          </a:xfrm>
          <a:prstGeom prst="rect">
            <a:avLst/>
          </a:prstGeom>
        </p:spPr>
        <p:txBody>
          <a:bodyPr lIns="0" tIns="0" rIns="0" bIns="0" rtlCol="0" anchor="t">
            <a:spAutoFit/>
          </a:bodyPr>
          <a:lstStyle/>
          <a:p>
            <a:pPr algn="l">
              <a:lnSpc>
                <a:spcPts val="6030"/>
              </a:lnSpc>
            </a:pPr>
            <a:r>
              <a:rPr lang="en-US" sz="5550" b="1" spc="51">
                <a:solidFill>
                  <a:srgbClr val="84BFA4"/>
                </a:solidFill>
                <a:latin typeface="TT Rounds Condensed Bold"/>
                <a:ea typeface="TT Rounds Condensed Bold"/>
                <a:cs typeface="TT Rounds Condensed Bold"/>
                <a:sym typeface="TT Rounds Condensed Bold"/>
              </a:rPr>
              <a:t>L’importance de la culture d’entreprise</a:t>
            </a:r>
          </a:p>
          <a:p>
            <a:pPr algn="l">
              <a:lnSpc>
                <a:spcPts val="6030"/>
              </a:lnSpc>
            </a:pPr>
            <a:endParaRPr lang="en-US" sz="5550" b="1" spc="51">
              <a:solidFill>
                <a:srgbClr val="84BFA4"/>
              </a:solidFill>
              <a:latin typeface="TT Rounds Condensed Bold"/>
              <a:ea typeface="TT Rounds Condensed Bold"/>
              <a:cs typeface="TT Rounds Condensed Bold"/>
              <a:sym typeface="TT Rounds Condensed Bold"/>
            </a:endParaRPr>
          </a:p>
        </p:txBody>
      </p:sp>
      <p:sp>
        <p:nvSpPr>
          <p:cNvPr id="16" name="TextBox 16"/>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7" name="AutoShape 17"/>
          <p:cNvSpPr/>
          <p:nvPr/>
        </p:nvSpPr>
        <p:spPr>
          <a:xfrm rot="10789599">
            <a:off x="3773047" y="2267538"/>
            <a:ext cx="14168000"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2787359" y="1977303"/>
            <a:ext cx="15136503" cy="476250"/>
          </a:xfrm>
          <a:prstGeom prst="rect">
            <a:avLst/>
          </a:prstGeom>
          <a:solidFill>
            <a:srgbClr val="84BFA4"/>
          </a:solidFill>
        </p:spPr>
        <p:txBody>
          <a:bodyPr lIns="0" tIns="0" rIns="0" bIns="0" rtlCol="0" anchor="t">
            <a:spAutoFit/>
          </a:bodyPr>
          <a:lstStyle/>
          <a:p>
            <a:pPr algn="l">
              <a:lnSpc>
                <a:spcPts val="3720"/>
              </a:lnSpc>
            </a:pPr>
            <a:r>
              <a:rPr lang="en-US" sz="3100" b="1" spc="29">
                <a:solidFill>
                  <a:srgbClr val="FFFFFF"/>
                </a:solidFill>
                <a:latin typeface="TT Rounds Condensed Bold"/>
                <a:ea typeface="TT Rounds Condensed Bold"/>
                <a:cs typeface="TT Rounds Condensed Bold"/>
                <a:sym typeface="TT Rounds Condensed Bold"/>
              </a:rPr>
              <a:t> La culture d’entreprise a un impact sur la satisfaction au travail et l’évolution de carrière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4587078" y="10287000"/>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7947" y="1155032"/>
            <a:ext cx="18280053" cy="2069432"/>
            <a:chOff x="0" y="0"/>
            <a:chExt cx="24373404" cy="2759242"/>
          </a:xfrm>
        </p:grpSpPr>
        <p:sp>
          <p:nvSpPr>
            <p:cNvPr id="6" name="Freeform 6"/>
            <p:cNvSpPr/>
            <p:nvPr/>
          </p:nvSpPr>
          <p:spPr>
            <a:xfrm>
              <a:off x="0" y="0"/>
              <a:ext cx="24373460" cy="2759202"/>
            </a:xfrm>
            <a:custGeom>
              <a:avLst/>
              <a:gdLst/>
              <a:ahLst/>
              <a:cxnLst/>
              <a:rect l="l" t="t" r="r" b="b"/>
              <a:pathLst>
                <a:path w="24373460" h="2759202">
                  <a:moveTo>
                    <a:pt x="0" y="0"/>
                  </a:moveTo>
                  <a:lnTo>
                    <a:pt x="24373460" y="0"/>
                  </a:lnTo>
                  <a:lnTo>
                    <a:pt x="24373460" y="2759202"/>
                  </a:lnTo>
                  <a:lnTo>
                    <a:pt x="0" y="2759202"/>
                  </a:lnTo>
                  <a:close/>
                </a:path>
              </a:pathLst>
            </a:custGeom>
            <a:solidFill>
              <a:srgbClr val="B6D1E1"/>
            </a:solidFill>
          </p:spPr>
        </p:sp>
      </p:grpSp>
      <p:grpSp>
        <p:nvGrpSpPr>
          <p:cNvPr id="7" name="Group 7"/>
          <p:cNvGrpSpPr/>
          <p:nvPr/>
        </p:nvGrpSpPr>
        <p:grpSpPr>
          <a:xfrm>
            <a:off x="14248678" y="-844706"/>
            <a:ext cx="4418454" cy="4555767"/>
            <a:chOff x="0" y="0"/>
            <a:chExt cx="5891272" cy="6074356"/>
          </a:xfrm>
        </p:grpSpPr>
        <p:sp>
          <p:nvSpPr>
            <p:cNvPr id="8" name="Freeform 8"/>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
        <p:nvSpPr>
          <p:cNvPr id="9" name="Freeform 9"/>
          <p:cNvSpPr/>
          <p:nvPr/>
        </p:nvSpPr>
        <p:spPr>
          <a:xfrm>
            <a:off x="1028700" y="8631915"/>
            <a:ext cx="2660040" cy="760011"/>
          </a:xfrm>
          <a:custGeom>
            <a:avLst/>
            <a:gdLst/>
            <a:ahLst/>
            <a:cxnLst/>
            <a:rect l="l" t="t" r="r" b="b"/>
            <a:pathLst>
              <a:path w="2660040" h="760011">
                <a:moveTo>
                  <a:pt x="0" y="0"/>
                </a:moveTo>
                <a:lnTo>
                  <a:pt x="2660040" y="0"/>
                </a:lnTo>
                <a:lnTo>
                  <a:pt x="2660040" y="760011"/>
                </a:lnTo>
                <a:lnTo>
                  <a:pt x="0" y="760011"/>
                </a:lnTo>
                <a:lnTo>
                  <a:pt x="0" y="0"/>
                </a:lnTo>
                <a:close/>
              </a:path>
            </a:pathLst>
          </a:custGeom>
          <a:blipFill>
            <a:blip r:embed="rId3"/>
            <a:stretch>
              <a:fillRect/>
            </a:stretch>
          </a:blipFill>
        </p:spPr>
      </p:sp>
      <p:sp>
        <p:nvSpPr>
          <p:cNvPr id="10" name="TextBox 10"/>
          <p:cNvSpPr txBox="1"/>
          <p:nvPr/>
        </p:nvSpPr>
        <p:spPr>
          <a:xfrm>
            <a:off x="730950" y="4160955"/>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11" name="TextBox 11"/>
          <p:cNvSpPr txBox="1"/>
          <p:nvPr/>
        </p:nvSpPr>
        <p:spPr>
          <a:xfrm>
            <a:off x="1797998" y="4297880"/>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Aperçu de l'industrie alimentaire</a:t>
            </a:r>
          </a:p>
        </p:txBody>
      </p:sp>
      <p:sp>
        <p:nvSpPr>
          <p:cNvPr id="12" name="TextBox 12"/>
          <p:cNvSpPr txBox="1"/>
          <p:nvPr/>
        </p:nvSpPr>
        <p:spPr>
          <a:xfrm>
            <a:off x="730950" y="5206452"/>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1797998" y="5257619"/>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Identifier les opportunités d'emploi</a:t>
            </a:r>
          </a:p>
        </p:txBody>
      </p:sp>
      <p:sp>
        <p:nvSpPr>
          <p:cNvPr id="14" name="TextBox 14"/>
          <p:cNvSpPr txBox="1"/>
          <p:nvPr/>
        </p:nvSpPr>
        <p:spPr>
          <a:xfrm>
            <a:off x="730950" y="6251949"/>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797998" y="6296497"/>
            <a:ext cx="8529908"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Surmonter les obstacles à l’emploi</a:t>
            </a:r>
          </a:p>
        </p:txBody>
      </p:sp>
      <p:sp>
        <p:nvSpPr>
          <p:cNvPr id="16" name="TextBox 16"/>
          <p:cNvSpPr txBox="1"/>
          <p:nvPr/>
        </p:nvSpPr>
        <p:spPr>
          <a:xfrm>
            <a:off x="819392" y="2188126"/>
            <a:ext cx="12636726" cy="592640"/>
          </a:xfrm>
          <a:prstGeom prst="rect">
            <a:avLst/>
          </a:prstGeom>
        </p:spPr>
        <p:txBody>
          <a:bodyPr lIns="0" tIns="0" rIns="0" bIns="0" rtlCol="0" anchor="t">
            <a:spAutoFit/>
          </a:bodyPr>
          <a:lstStyle/>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OFFRES D'EMPLOI</a:t>
            </a:r>
          </a:p>
        </p:txBody>
      </p:sp>
      <p:sp>
        <p:nvSpPr>
          <p:cNvPr id="17" name="TextBox 17"/>
          <p:cNvSpPr txBox="1"/>
          <p:nvPr/>
        </p:nvSpPr>
        <p:spPr>
          <a:xfrm>
            <a:off x="9153054" y="4217362"/>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04</a:t>
            </a:r>
          </a:p>
        </p:txBody>
      </p:sp>
      <p:sp>
        <p:nvSpPr>
          <p:cNvPr id="18" name="TextBox 18"/>
          <p:cNvSpPr txBox="1"/>
          <p:nvPr/>
        </p:nvSpPr>
        <p:spPr>
          <a:xfrm>
            <a:off x="10220101" y="4330225"/>
            <a:ext cx="753128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L’importance de la culture d’entreprise</a:t>
            </a:r>
          </a:p>
        </p:txBody>
      </p:sp>
      <p:sp>
        <p:nvSpPr>
          <p:cNvPr id="19" name="TextBox 19"/>
          <p:cNvSpPr txBox="1"/>
          <p:nvPr/>
        </p:nvSpPr>
        <p:spPr>
          <a:xfrm>
            <a:off x="9153054" y="5262860"/>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05</a:t>
            </a:r>
          </a:p>
        </p:txBody>
      </p:sp>
      <p:sp>
        <p:nvSpPr>
          <p:cNvPr id="20" name="TextBox 20"/>
          <p:cNvSpPr txBox="1"/>
          <p:nvPr/>
        </p:nvSpPr>
        <p:spPr>
          <a:xfrm>
            <a:off x="10220101" y="5125227"/>
            <a:ext cx="8349433" cy="1152220"/>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S'adapter à différents environnements de travail</a:t>
            </a:r>
          </a:p>
        </p:txBody>
      </p:sp>
      <p:sp>
        <p:nvSpPr>
          <p:cNvPr id="21" name="TextBox 21"/>
          <p:cNvSpPr txBox="1"/>
          <p:nvPr/>
        </p:nvSpPr>
        <p:spPr>
          <a:xfrm>
            <a:off x="9153054" y="6308354"/>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06</a:t>
            </a:r>
          </a:p>
        </p:txBody>
      </p:sp>
      <p:sp>
        <p:nvSpPr>
          <p:cNvPr id="22" name="TextBox 22"/>
          <p:cNvSpPr txBox="1"/>
          <p:nvPr/>
        </p:nvSpPr>
        <p:spPr>
          <a:xfrm>
            <a:off x="10220101" y="6339620"/>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Conclusion</a:t>
            </a:r>
          </a:p>
        </p:txBody>
      </p:sp>
      <p:sp>
        <p:nvSpPr>
          <p:cNvPr id="23" name="TextBox 23"/>
          <p:cNvSpPr txBox="1"/>
          <p:nvPr/>
        </p:nvSpPr>
        <p:spPr>
          <a:xfrm>
            <a:off x="4025146" y="8715606"/>
            <a:ext cx="4711388" cy="583104"/>
          </a:xfrm>
          <a:prstGeom prst="rect">
            <a:avLst/>
          </a:prstGeom>
        </p:spPr>
        <p:txBody>
          <a:bodyPr lIns="0" tIns="0" rIns="0" bIns="0" rtlCol="0" anchor="t">
            <a:spAutoFit/>
          </a:bodyPr>
          <a:lstStyle/>
          <a:p>
            <a:pPr algn="just">
              <a:lnSpc>
                <a:spcPts val="1260"/>
              </a:lnSpc>
            </a:pPr>
            <a:r>
              <a:rPr lang="en-US" sz="1050" spc="9">
                <a:solidFill>
                  <a:srgbClr val="262626"/>
                </a:solidFill>
                <a:latin typeface="TT Rounds Condensed"/>
                <a:ea typeface="TT Rounds Condensed"/>
                <a:cs typeface="TT Rounds Condensed"/>
                <a:sym typeface="TT Rounds Condensed"/>
              </a:rPr>
              <a:t>Ce programme a été financé avec le soutien de la Commission européenne. L'auteur est seul responsable de cette publication (communication) et la Commission décline toute responsabilité quant à l'usage qui pourrait être fait des informations qui y sont contenues.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563668" y="3222978"/>
            <a:ext cx="15136503" cy="6307455"/>
          </a:xfrm>
          <a:prstGeom prst="rect">
            <a:avLst/>
          </a:prstGeom>
        </p:spPr>
        <p:txBody>
          <a:bodyPr lIns="0" tIns="0" rIns="0" bIns="0" rtlCol="0" anchor="t">
            <a:spAutoFit/>
          </a:bodyPr>
          <a:lstStyle/>
          <a:p>
            <a:pPr algn="l">
              <a:lnSpc>
                <a:spcPts val="4140"/>
              </a:lnSpc>
            </a:pPr>
            <a:r>
              <a:rPr lang="en-US" sz="3900" b="1" spc="36">
                <a:solidFill>
                  <a:srgbClr val="A9C8D6"/>
                </a:solidFill>
                <a:latin typeface="TT Rounds Condensed Bold"/>
                <a:ea typeface="TT Rounds Condensed Bold"/>
                <a:cs typeface="TT Rounds Condensed Bold"/>
                <a:sym typeface="TT Rounds Condensed Bold"/>
              </a:rPr>
              <a:t>2. Interactions sociales :</a:t>
            </a:r>
          </a:p>
          <a:p>
            <a:pPr algn="l">
              <a:lnSpc>
                <a:spcPts val="4140"/>
              </a:lnSpc>
            </a:pPr>
            <a:r>
              <a:rPr lang="en-US" sz="3900" spc="36">
                <a:solidFill>
                  <a:srgbClr val="382B1B"/>
                </a:solidFill>
                <a:latin typeface="TT Rounds Condensed"/>
                <a:ea typeface="TT Rounds Condensed"/>
                <a:cs typeface="TT Rounds Condensed"/>
                <a:sym typeface="TT Rounds Condensed"/>
              </a:rPr>
              <a:t>Les normes sociales et les interactions sur le lieu de travail peuvent différer considérablement d’un pays à l’autre. Cela va des discussions informelles aux réunions plus structurées. Comprendre ces interactions est essentiel pour établir des relations avec les collègues, ce qui peut affecter le travail d’équipe et le soutien au sein de l’entreprise. Par exemple, dans certains lieux de travail, les déjeuners d’équipe ou les pauses café peuvent être courants, et le fait de ne pas y participer peut conduire par inadvertance à être exclu des réseaux informels et des processus décisionnels.</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3885951" y="1085335"/>
            <a:ext cx="12770727" cy="1556385"/>
          </a:xfrm>
          <a:prstGeom prst="rect">
            <a:avLst/>
          </a:prstGeom>
        </p:spPr>
        <p:txBody>
          <a:bodyPr lIns="0" tIns="0" rIns="0" bIns="0" rtlCol="0" anchor="t">
            <a:spAutoFit/>
          </a:bodyPr>
          <a:lstStyle/>
          <a:p>
            <a:pPr algn="l">
              <a:lnSpc>
                <a:spcPts val="6030"/>
              </a:lnSpc>
            </a:pPr>
            <a:r>
              <a:rPr lang="en-US" sz="5550" b="1" spc="51">
                <a:solidFill>
                  <a:srgbClr val="84BFA4"/>
                </a:solidFill>
                <a:latin typeface="TT Rounds Condensed Bold"/>
                <a:ea typeface="TT Rounds Condensed Bold"/>
                <a:cs typeface="TT Rounds Condensed Bold"/>
                <a:sym typeface="TT Rounds Condensed Bold"/>
              </a:rPr>
              <a:t>L’importance de la culture d’entreprise</a:t>
            </a:r>
          </a:p>
          <a:p>
            <a:pPr algn="l">
              <a:lnSpc>
                <a:spcPts val="6030"/>
              </a:lnSpc>
            </a:pPr>
            <a:endParaRPr lang="en-US" sz="5550" b="1" spc="51">
              <a:solidFill>
                <a:srgbClr val="84BFA4"/>
              </a:solidFill>
              <a:latin typeface="TT Rounds Condensed Bold"/>
              <a:ea typeface="TT Rounds Condensed Bold"/>
              <a:cs typeface="TT Rounds Condensed Bold"/>
              <a:sym typeface="TT Rounds Condensed Bold"/>
            </a:endParaRPr>
          </a:p>
        </p:txBody>
      </p:sp>
      <p:sp>
        <p:nvSpPr>
          <p:cNvPr id="17" name="AutoShape 17"/>
          <p:cNvSpPr/>
          <p:nvPr/>
        </p:nvSpPr>
        <p:spPr>
          <a:xfrm rot="10789599">
            <a:off x="3773047" y="2267538"/>
            <a:ext cx="14168000"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2787359" y="1977303"/>
            <a:ext cx="15136503" cy="476250"/>
          </a:xfrm>
          <a:prstGeom prst="rect">
            <a:avLst/>
          </a:prstGeom>
          <a:solidFill>
            <a:srgbClr val="84BFA4"/>
          </a:solidFill>
        </p:spPr>
        <p:txBody>
          <a:bodyPr lIns="0" tIns="0" rIns="0" bIns="0" rtlCol="0" anchor="t">
            <a:spAutoFit/>
          </a:bodyPr>
          <a:lstStyle/>
          <a:p>
            <a:pPr algn="l">
              <a:lnSpc>
                <a:spcPts val="3720"/>
              </a:lnSpc>
            </a:pPr>
            <a:r>
              <a:rPr lang="en-US" sz="3100" b="1" spc="29">
                <a:solidFill>
                  <a:srgbClr val="FFFFFF"/>
                </a:solidFill>
                <a:latin typeface="TT Rounds Condensed Bold"/>
                <a:ea typeface="TT Rounds Condensed Bold"/>
                <a:cs typeface="TT Rounds Condensed Bold"/>
                <a:sym typeface="TT Rounds Condensed Bold"/>
              </a:rPr>
              <a:t> La culture d’entreprise a un impact sur la satisfaction au travail et l’évolution de carrière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563668" y="2959655"/>
            <a:ext cx="15136503" cy="6307455"/>
          </a:xfrm>
          <a:prstGeom prst="rect">
            <a:avLst/>
          </a:prstGeom>
        </p:spPr>
        <p:txBody>
          <a:bodyPr lIns="0" tIns="0" rIns="0" bIns="0" rtlCol="0" anchor="t">
            <a:spAutoFit/>
          </a:bodyPr>
          <a:lstStyle/>
          <a:p>
            <a:pPr algn="l">
              <a:lnSpc>
                <a:spcPts val="4140"/>
              </a:lnSpc>
            </a:pPr>
            <a:r>
              <a:rPr lang="en-US" sz="3900" b="1" spc="36">
                <a:solidFill>
                  <a:srgbClr val="A9C8D6"/>
                </a:solidFill>
                <a:latin typeface="TT Rounds Condensed Bold"/>
                <a:ea typeface="TT Rounds Condensed Bold"/>
                <a:cs typeface="TT Rounds Condensed Bold"/>
                <a:sym typeface="TT Rounds Condensed Bold"/>
              </a:rPr>
              <a:t>3. Structures hiérarchiques :</a:t>
            </a:r>
          </a:p>
          <a:p>
            <a:pPr algn="l">
              <a:lnSpc>
                <a:spcPts val="4140"/>
              </a:lnSpc>
            </a:pPr>
            <a:r>
              <a:rPr lang="en-US" sz="3900" spc="36">
                <a:solidFill>
                  <a:srgbClr val="382B1B"/>
                </a:solidFill>
                <a:latin typeface="TT Rounds Condensed"/>
                <a:ea typeface="TT Rounds Condensed"/>
                <a:cs typeface="TT Rounds Condensed"/>
                <a:sym typeface="TT Rounds Condensed"/>
              </a:rPr>
              <a:t>La satisfaction au travail des femmes migrantes peut être profondément influencée par un environnement favorable qui valorise la diversité et offre une communication claire qui peut améliorer la satisfaction au travail en lui permettant de se sentir valorisée et incluse.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a:p>
            <a:pPr algn="l">
              <a:lnSpc>
                <a:spcPts val="4140"/>
              </a:lnSpc>
            </a:pPr>
            <a:r>
              <a:rPr lang="en-US" sz="3900" spc="36">
                <a:solidFill>
                  <a:srgbClr val="382B1B"/>
                </a:solidFill>
                <a:latin typeface="TT Rounds Condensed"/>
                <a:ea typeface="TT Rounds Condensed"/>
                <a:cs typeface="TT Rounds Condensed"/>
                <a:sym typeface="TT Rounds Condensed"/>
              </a:rPr>
              <a:t>La dynamique du lieu de travail varie considérablement selon les cultures. Dans certains pays, les hiérarchies sont rigides et les instructions doivent être suivies sans poser de questions, alors que dans d'autres, la participation de tous les niveaux est encouragée et la structure peut être plus fluide.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3885951" y="1085335"/>
            <a:ext cx="12770727" cy="1556385"/>
          </a:xfrm>
          <a:prstGeom prst="rect">
            <a:avLst/>
          </a:prstGeom>
        </p:spPr>
        <p:txBody>
          <a:bodyPr lIns="0" tIns="0" rIns="0" bIns="0" rtlCol="0" anchor="t">
            <a:spAutoFit/>
          </a:bodyPr>
          <a:lstStyle/>
          <a:p>
            <a:pPr algn="l">
              <a:lnSpc>
                <a:spcPts val="6030"/>
              </a:lnSpc>
            </a:pPr>
            <a:r>
              <a:rPr lang="en-US" sz="5550" b="1" spc="51">
                <a:solidFill>
                  <a:srgbClr val="84BFA4"/>
                </a:solidFill>
                <a:latin typeface="TT Rounds Condensed Bold"/>
                <a:ea typeface="TT Rounds Condensed Bold"/>
                <a:cs typeface="TT Rounds Condensed Bold"/>
                <a:sym typeface="TT Rounds Condensed Bold"/>
              </a:rPr>
              <a:t>L’importance de la culture d’entreprise</a:t>
            </a:r>
          </a:p>
          <a:p>
            <a:pPr algn="l">
              <a:lnSpc>
                <a:spcPts val="6030"/>
              </a:lnSpc>
            </a:pPr>
            <a:endParaRPr lang="en-US" sz="5550" b="1" spc="51">
              <a:solidFill>
                <a:srgbClr val="84BFA4"/>
              </a:solidFill>
              <a:latin typeface="TT Rounds Condensed Bold"/>
              <a:ea typeface="TT Rounds Condensed Bold"/>
              <a:cs typeface="TT Rounds Condensed Bold"/>
              <a:sym typeface="TT Rounds Condensed Bold"/>
            </a:endParaRPr>
          </a:p>
        </p:txBody>
      </p:sp>
      <p:sp>
        <p:nvSpPr>
          <p:cNvPr id="17" name="AutoShape 17"/>
          <p:cNvSpPr/>
          <p:nvPr/>
        </p:nvSpPr>
        <p:spPr>
          <a:xfrm rot="10789599">
            <a:off x="3773047" y="2267538"/>
            <a:ext cx="14168000"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2787359" y="1977303"/>
            <a:ext cx="15136503" cy="476250"/>
          </a:xfrm>
          <a:prstGeom prst="rect">
            <a:avLst/>
          </a:prstGeom>
          <a:solidFill>
            <a:srgbClr val="84BFA4"/>
          </a:solidFill>
        </p:spPr>
        <p:txBody>
          <a:bodyPr lIns="0" tIns="0" rIns="0" bIns="0" rtlCol="0" anchor="t">
            <a:spAutoFit/>
          </a:bodyPr>
          <a:lstStyle/>
          <a:p>
            <a:pPr algn="l">
              <a:lnSpc>
                <a:spcPts val="3720"/>
              </a:lnSpc>
            </a:pPr>
            <a:r>
              <a:rPr lang="en-US" sz="3100" b="1" spc="29">
                <a:solidFill>
                  <a:srgbClr val="FFFFFF"/>
                </a:solidFill>
                <a:latin typeface="TT Rounds Condensed Bold"/>
                <a:ea typeface="TT Rounds Condensed Bold"/>
                <a:cs typeface="TT Rounds Condensed Bold"/>
                <a:sym typeface="TT Rounds Condensed Bold"/>
              </a:rPr>
              <a:t> La culture d’entreprise a un impact sur la satisfaction au travail et l’évolution de carrière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563668" y="2959655"/>
            <a:ext cx="15136503" cy="5259705"/>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Soyez ouvert à</a:t>
            </a:r>
          </a:p>
          <a:p>
            <a:pPr marL="705802" lvl="1" indent="-352901" algn="l">
              <a:lnSpc>
                <a:spcPts val="4140"/>
              </a:lnSpc>
              <a:buFont typeface="Arial"/>
              <a:buChar char="•"/>
            </a:pPr>
            <a:r>
              <a:rPr lang="en-US" sz="3900" b="1" spc="36">
                <a:solidFill>
                  <a:srgbClr val="382B1B"/>
                </a:solidFill>
                <a:latin typeface="TT Rounds Condensed Bold"/>
                <a:ea typeface="TT Rounds Condensed Bold"/>
                <a:cs typeface="TT Rounds Condensed Bold"/>
                <a:sym typeface="TT Rounds Condensed Bold"/>
              </a:rPr>
              <a:t>La Communication ouverte : </a:t>
            </a:r>
            <a:r>
              <a:rPr lang="en-US" sz="3900" spc="36">
                <a:solidFill>
                  <a:srgbClr val="382B1B"/>
                </a:solidFill>
                <a:latin typeface="TT Rounds Condensed"/>
                <a:ea typeface="TT Rounds Condensed"/>
                <a:cs typeface="TT Rounds Condensed"/>
                <a:sym typeface="TT Rounds Condensed"/>
              </a:rPr>
              <a:t>rechercher activement des éclaircissements sur les normes et les attentes peut aider à éviter les malentendus.</a:t>
            </a:r>
          </a:p>
          <a:p>
            <a:pPr marL="705802" lvl="1" indent="-352901" algn="l">
              <a:lnSpc>
                <a:spcPts val="4140"/>
              </a:lnSpc>
              <a:buFont typeface="Arial"/>
              <a:buChar char="•"/>
            </a:pPr>
            <a:r>
              <a:rPr lang="en-US" sz="3900" b="1" spc="36">
                <a:solidFill>
                  <a:srgbClr val="000000"/>
                </a:solidFill>
                <a:latin typeface="TT Rounds Condensed Bold"/>
                <a:ea typeface="TT Rounds Condensed Bold"/>
                <a:cs typeface="TT Rounds Condensed Bold"/>
                <a:sym typeface="TT Rounds Condensed Bold"/>
              </a:rPr>
              <a:t>La d</a:t>
            </a:r>
            <a:r>
              <a:rPr lang="en-US" sz="3900" b="1" spc="36">
                <a:solidFill>
                  <a:srgbClr val="382B1B"/>
                </a:solidFill>
                <a:latin typeface="TT Rounds Condensed Bold"/>
                <a:ea typeface="TT Rounds Condensed Bold"/>
                <a:cs typeface="TT Rounds Condensed Bold"/>
                <a:sym typeface="TT Rounds Condensed Bold"/>
              </a:rPr>
              <a:t>éfense de soi : </a:t>
            </a:r>
            <a:r>
              <a:rPr lang="en-US" sz="3900" spc="36">
                <a:solidFill>
                  <a:srgbClr val="382B1B"/>
                </a:solidFill>
                <a:latin typeface="TT Rounds Condensed"/>
                <a:ea typeface="TT Rounds Condensed"/>
                <a:cs typeface="TT Rounds Condensed"/>
                <a:sym typeface="TT Rounds Condensed"/>
              </a:rPr>
              <a:t>Comprendre ses droits sur le lieu de travail et se défendre lorsqu’il existe des différences de traitement ou des possibilités d’avancement.</a:t>
            </a:r>
          </a:p>
          <a:p>
            <a:pPr marL="705802" lvl="1" indent="-352901" algn="l">
              <a:lnSpc>
                <a:spcPts val="4140"/>
              </a:lnSpc>
              <a:buFont typeface="Arial"/>
              <a:buChar char="•"/>
            </a:pPr>
            <a:r>
              <a:rPr lang="en-US" sz="3900" b="1" spc="36">
                <a:solidFill>
                  <a:srgbClr val="382B1B"/>
                </a:solidFill>
                <a:latin typeface="TT Rounds Condensed Bold"/>
                <a:ea typeface="TT Rounds Condensed Bold"/>
                <a:cs typeface="TT Rounds Condensed Bold"/>
                <a:sym typeface="TT Rounds Condensed Bold"/>
              </a:rPr>
              <a:t>Les échange culturels : </a:t>
            </a:r>
            <a:r>
              <a:rPr lang="en-US" sz="3900" spc="36">
                <a:solidFill>
                  <a:srgbClr val="382B1B"/>
                </a:solidFill>
                <a:latin typeface="TT Rounds Condensed"/>
                <a:ea typeface="TT Rounds Condensed"/>
                <a:cs typeface="TT Rounds Condensed"/>
                <a:sym typeface="TT Rounds Condensed"/>
              </a:rPr>
              <a:t>Partager ses propres perspectives culturelles peut enrichir la diversité du lieu de travail, créant des environnements plus inclusifs et innovants.</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3885951" y="1085335"/>
            <a:ext cx="12770727" cy="1556385"/>
          </a:xfrm>
          <a:prstGeom prst="rect">
            <a:avLst/>
          </a:prstGeom>
        </p:spPr>
        <p:txBody>
          <a:bodyPr lIns="0" tIns="0" rIns="0" bIns="0" rtlCol="0" anchor="t">
            <a:spAutoFit/>
          </a:bodyPr>
          <a:lstStyle/>
          <a:p>
            <a:pPr algn="l">
              <a:lnSpc>
                <a:spcPts val="6030"/>
              </a:lnSpc>
            </a:pPr>
            <a:r>
              <a:rPr lang="en-US" sz="5550" b="1" spc="51">
                <a:solidFill>
                  <a:srgbClr val="84BFA4"/>
                </a:solidFill>
                <a:latin typeface="TT Rounds Condensed Bold"/>
                <a:ea typeface="TT Rounds Condensed Bold"/>
                <a:cs typeface="TT Rounds Condensed Bold"/>
                <a:sym typeface="TT Rounds Condensed Bold"/>
              </a:rPr>
              <a:t>L’importance de la culture d’entreprise</a:t>
            </a:r>
          </a:p>
          <a:p>
            <a:pPr algn="l">
              <a:lnSpc>
                <a:spcPts val="6030"/>
              </a:lnSpc>
            </a:pPr>
            <a:endParaRPr lang="en-US" sz="5550" b="1" spc="51">
              <a:solidFill>
                <a:srgbClr val="84BFA4"/>
              </a:solidFill>
              <a:latin typeface="TT Rounds Condensed Bold"/>
              <a:ea typeface="TT Rounds Condensed Bold"/>
              <a:cs typeface="TT Rounds Condensed Bold"/>
              <a:sym typeface="TT Rounds Condensed Bold"/>
            </a:endParaRPr>
          </a:p>
        </p:txBody>
      </p:sp>
      <p:sp>
        <p:nvSpPr>
          <p:cNvPr id="17" name="AutoShape 17"/>
          <p:cNvSpPr/>
          <p:nvPr/>
        </p:nvSpPr>
        <p:spPr>
          <a:xfrm rot="10789599">
            <a:off x="3773047" y="2267538"/>
            <a:ext cx="14168000"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2787359" y="1977303"/>
            <a:ext cx="15136503" cy="476250"/>
          </a:xfrm>
          <a:prstGeom prst="rect">
            <a:avLst/>
          </a:prstGeom>
          <a:solidFill>
            <a:srgbClr val="84BFA4"/>
          </a:solidFill>
        </p:spPr>
        <p:txBody>
          <a:bodyPr lIns="0" tIns="0" rIns="0" bIns="0" rtlCol="0" anchor="t">
            <a:spAutoFit/>
          </a:bodyPr>
          <a:lstStyle/>
          <a:p>
            <a:pPr algn="l">
              <a:lnSpc>
                <a:spcPts val="3720"/>
              </a:lnSpc>
            </a:pPr>
            <a:r>
              <a:rPr lang="en-US" sz="3100" b="1" spc="29">
                <a:solidFill>
                  <a:srgbClr val="FFFFFF"/>
                </a:solidFill>
                <a:latin typeface="TT Rounds Condensed Bold"/>
                <a:ea typeface="TT Rounds Condensed Bold"/>
                <a:cs typeface="TT Rounds Condensed Bold"/>
                <a:sym typeface="TT Rounds Condensed Bold"/>
              </a:rPr>
              <a:t> La culture d’entreprise a un impact sur la satisfaction au travail et l’évolution de carrière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05</a:t>
            </a:r>
          </a:p>
        </p:txBody>
      </p:sp>
      <p:sp>
        <p:nvSpPr>
          <p:cNvPr id="12" name="TextBox 12"/>
          <p:cNvSpPr txBox="1"/>
          <p:nvPr/>
        </p:nvSpPr>
        <p:spPr>
          <a:xfrm>
            <a:off x="630529" y="3074222"/>
            <a:ext cx="13056282" cy="3728085"/>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S'adapter à différents environnements de travail</a:t>
            </a: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sp>
        <p:nvSpPr>
          <p:cNvPr id="12" name="TextBox 12"/>
          <p:cNvSpPr txBox="1"/>
          <p:nvPr/>
        </p:nvSpPr>
        <p:spPr>
          <a:xfrm>
            <a:off x="2124326" y="3072136"/>
            <a:ext cx="14829882" cy="6557596"/>
          </a:xfrm>
          <a:prstGeom prst="rect">
            <a:avLst/>
          </a:prstGeom>
        </p:spPr>
        <p:txBody>
          <a:bodyPr lIns="0" tIns="0" rIns="0" bIns="0" rtlCol="0" anchor="t">
            <a:spAutoFit/>
          </a:bodyPr>
          <a:lstStyle/>
          <a:p>
            <a:pPr marL="633414" lvl="1" indent="-316707" algn="l">
              <a:lnSpc>
                <a:spcPts val="3715"/>
              </a:lnSpc>
              <a:buAutoNum type="arabicPeriod"/>
            </a:pPr>
            <a:r>
              <a:rPr lang="en-US" sz="3500" spc="32">
                <a:solidFill>
                  <a:srgbClr val="382B1B"/>
                </a:solidFill>
                <a:latin typeface="TT Rounds Condensed"/>
                <a:ea typeface="TT Rounds Condensed"/>
                <a:cs typeface="TT Rounds Condensed"/>
                <a:sym typeface="TT Rounds Condensed"/>
              </a:rPr>
              <a:t>Prenez le temps d’observer et d’apprendre les règles et les attentes informelles de votre nouveau lieu de travail. Observez la façon dont les collègues interagissent, dont les décisions sont prises et dont les conflits sont résolus.</a:t>
            </a:r>
          </a:p>
          <a:p>
            <a:pPr marL="633414" lvl="1" indent="-316707" algn="l">
              <a:lnSpc>
                <a:spcPts val="3715"/>
              </a:lnSpc>
              <a:buAutoNum type="arabicPeriod"/>
            </a:pPr>
            <a:r>
              <a:rPr lang="en-US" sz="3500" spc="32">
                <a:solidFill>
                  <a:srgbClr val="382B1B"/>
                </a:solidFill>
                <a:latin typeface="TT Rounds Condensed"/>
                <a:ea typeface="TT Rounds Condensed"/>
                <a:cs typeface="TT Rounds Condensed"/>
                <a:sym typeface="TT Rounds Condensed"/>
              </a:rPr>
              <a:t>Interagissez avec vos collègues pour en savoir plus sur la culture du lieu de travail, y compris les règles ou préférences tacites concernant la communication et le travail d’équipe.</a:t>
            </a:r>
          </a:p>
          <a:p>
            <a:pPr marL="633414" lvl="1" indent="-316707" algn="l">
              <a:lnSpc>
                <a:spcPts val="3715"/>
              </a:lnSpc>
              <a:buAutoNum type="arabicPeriod"/>
            </a:pPr>
            <a:r>
              <a:rPr lang="en-US" sz="3500" spc="32">
                <a:solidFill>
                  <a:srgbClr val="382B1B"/>
                </a:solidFill>
                <a:latin typeface="TT Rounds Condensed"/>
                <a:ea typeface="TT Rounds Condensed"/>
                <a:cs typeface="TT Rounds Condensed"/>
                <a:sym typeface="TT Rounds Condensed"/>
              </a:rPr>
              <a:t>Comprendre la structure de la cuisine ou du lieu de travail. Reconnaître les rôles et les niveaux d'autorité, du chef cuisinier au personnel de service, et adapter vos interactions en conséquence.</a:t>
            </a:r>
          </a:p>
          <a:p>
            <a:pPr marL="633414" lvl="1" indent="-316707" algn="l">
              <a:lnSpc>
                <a:spcPts val="3715"/>
              </a:lnSpc>
              <a:buAutoNum type="arabicPeriod"/>
            </a:pPr>
            <a:r>
              <a:rPr lang="en-US" sz="3500" spc="32">
                <a:solidFill>
                  <a:srgbClr val="382B1B"/>
                </a:solidFill>
                <a:latin typeface="TT Rounds Condensed"/>
                <a:ea typeface="TT Rounds Condensed"/>
                <a:cs typeface="TT Rounds Condensed"/>
                <a:sym typeface="TT Rounds Condensed"/>
              </a:rPr>
              <a:t>Si vous travaillez dans une langue étrangère, investissez du temps dans l'amélioration de vos compétences linguistiques en rapport avec le domaine culinaire. Cela peut inclure des termes culinaires spécifiques et des expressions courantes utilisées dans les cuisines.</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3885949" y="1037711"/>
            <a:ext cx="13729293" cy="1535430"/>
          </a:xfrm>
          <a:prstGeom prst="rect">
            <a:avLst/>
          </a:prstGeom>
        </p:spPr>
        <p:txBody>
          <a:bodyPr lIns="0" tIns="0" rIns="0" bIns="0" rtlCol="0" anchor="t">
            <a:spAutoFit/>
          </a:bodyPr>
          <a:lstStyle/>
          <a:p>
            <a:pPr algn="l">
              <a:lnSpc>
                <a:spcPts val="6029"/>
              </a:lnSpc>
            </a:pPr>
            <a:r>
              <a:rPr lang="en-US" sz="5100" b="1" spc="47">
                <a:solidFill>
                  <a:srgbClr val="B6D1E1"/>
                </a:solidFill>
                <a:latin typeface="TT Rounds Condensed Bold"/>
                <a:ea typeface="TT Rounds Condensed Bold"/>
                <a:cs typeface="TT Rounds Condensed Bold"/>
                <a:sym typeface="TT Rounds Condensed Bold"/>
              </a:rPr>
              <a:t>S'adapter à différents environnements de travail</a:t>
            </a:r>
          </a:p>
          <a:p>
            <a:pPr algn="l">
              <a:lnSpc>
                <a:spcPts val="6029"/>
              </a:lnSpc>
            </a:pPr>
            <a:endParaRPr lang="en-US" sz="5100" b="1" spc="47">
              <a:solidFill>
                <a:srgbClr val="B6D1E1"/>
              </a:solidFill>
              <a:latin typeface="TT Rounds Condensed Bold"/>
              <a:ea typeface="TT Rounds Condensed Bold"/>
              <a:cs typeface="TT Rounds Condensed Bold"/>
              <a:sym typeface="TT Rounds Condensed Bold"/>
            </a:endParaRPr>
          </a:p>
        </p:txBody>
      </p:sp>
      <p:sp>
        <p:nvSpPr>
          <p:cNvPr id="16" name="TextBox 16"/>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7" name="AutoShape 17"/>
          <p:cNvSpPr/>
          <p:nvPr/>
        </p:nvSpPr>
        <p:spPr>
          <a:xfrm rot="10789599">
            <a:off x="3861910" y="2350462"/>
            <a:ext cx="14168000" cy="0"/>
          </a:xfrm>
          <a:prstGeom prst="line">
            <a:avLst/>
          </a:prstGeom>
          <a:ln w="19050" cap="rnd">
            <a:solidFill>
              <a:srgbClr val="94C7B0"/>
            </a:solidFill>
            <a:prstDash val="solid"/>
            <a:headEnd type="none" w="sm" len="sm"/>
            <a:tailEnd type="none" w="sm" len="sm"/>
          </a:ln>
        </p:spPr>
      </p:sp>
      <p:sp>
        <p:nvSpPr>
          <p:cNvPr id="18" name="TextBox 18"/>
          <p:cNvSpPr txBox="1"/>
          <p:nvPr/>
        </p:nvSpPr>
        <p:spPr>
          <a:xfrm>
            <a:off x="3885950" y="2003767"/>
            <a:ext cx="10649745" cy="647700"/>
          </a:xfrm>
          <a:prstGeom prst="rect">
            <a:avLst/>
          </a:prstGeom>
          <a:solidFill>
            <a:srgbClr val="84BFA4"/>
          </a:solidFill>
        </p:spPr>
        <p:txBody>
          <a:bodyPr lIns="0" tIns="0" rIns="0" bIns="0" rtlCol="0" anchor="t">
            <a:spAutoFit/>
          </a:bodyPr>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Quelques idées qui vous aideront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sp>
        <p:nvSpPr>
          <p:cNvPr id="12" name="TextBox 12"/>
          <p:cNvSpPr txBox="1"/>
          <p:nvPr/>
        </p:nvSpPr>
        <p:spPr>
          <a:xfrm>
            <a:off x="2305595" y="3030526"/>
            <a:ext cx="15277010" cy="5965404"/>
          </a:xfrm>
          <a:prstGeom prst="rect">
            <a:avLst/>
          </a:prstGeom>
        </p:spPr>
        <p:txBody>
          <a:bodyPr lIns="0" tIns="0" rIns="0" bIns="0" rtlCol="0" anchor="t">
            <a:spAutoFit/>
          </a:bodyPr>
          <a:lstStyle/>
          <a:p>
            <a:pPr algn="l">
              <a:lnSpc>
                <a:spcPts val="3607"/>
              </a:lnSpc>
            </a:pPr>
            <a:r>
              <a:rPr lang="en-US" sz="3400" spc="30">
                <a:solidFill>
                  <a:srgbClr val="C4DAE7"/>
                </a:solidFill>
                <a:latin typeface="TT Rounds Condensed"/>
                <a:ea typeface="TT Rounds Condensed"/>
                <a:cs typeface="TT Rounds Condensed"/>
                <a:sym typeface="TT Rounds Condensed"/>
              </a:rPr>
              <a:t>4.</a:t>
            </a:r>
            <a:r>
              <a:rPr lang="en-US" sz="3400" spc="30">
                <a:solidFill>
                  <a:srgbClr val="382B1B"/>
                </a:solidFill>
                <a:latin typeface="TT Rounds Condensed"/>
                <a:ea typeface="TT Rounds Condensed"/>
                <a:cs typeface="TT Rounds Condensed"/>
                <a:sym typeface="TT Rounds Condensed"/>
              </a:rPr>
              <a:t>Utilisez des outils d’apprentissage des langues, des cours ou des applications conçus pour l’industrie culinaire pour accélérer votre processus d’apprentissage.</a:t>
            </a:r>
          </a:p>
          <a:p>
            <a:pPr algn="l">
              <a:lnSpc>
                <a:spcPts val="3609"/>
              </a:lnSpc>
            </a:pPr>
            <a:r>
              <a:rPr lang="en-US" sz="3400" spc="31">
                <a:solidFill>
                  <a:srgbClr val="C4DAE7"/>
                </a:solidFill>
                <a:latin typeface="TT Rounds Condensed"/>
                <a:ea typeface="TT Rounds Condensed"/>
                <a:cs typeface="TT Rounds Condensed"/>
                <a:sym typeface="TT Rounds Condensed"/>
              </a:rPr>
              <a:t>5.</a:t>
            </a:r>
            <a:r>
              <a:rPr lang="en-US" sz="3400" spc="31">
                <a:solidFill>
                  <a:srgbClr val="382B1B"/>
                </a:solidFill>
                <a:latin typeface="TT Rounds Condensed"/>
                <a:ea typeface="TT Rounds Condensed"/>
                <a:cs typeface="TT Rounds Condensed"/>
                <a:sym typeface="TT Rounds Condensed"/>
              </a:rPr>
              <a:t>Pratiquez une communication claire en vérifiant les instructions et en les répétant si nécessaire pour vous assurer de leur compréhension. Soyez proactif en demandant des éclaircissements pour éviter les erreurs dues à une mauvaise communication.</a:t>
            </a:r>
          </a:p>
          <a:p>
            <a:pPr algn="l">
              <a:lnSpc>
                <a:spcPts val="3609"/>
              </a:lnSpc>
            </a:pPr>
            <a:r>
              <a:rPr lang="en-US" sz="3400" spc="31">
                <a:solidFill>
                  <a:srgbClr val="B6D1E1"/>
                </a:solidFill>
                <a:latin typeface="TT Rounds Condensed"/>
                <a:ea typeface="TT Rounds Condensed"/>
                <a:cs typeface="TT Rounds Condensed"/>
                <a:sym typeface="TT Rounds Condensed"/>
              </a:rPr>
              <a:t>6.</a:t>
            </a:r>
            <a:r>
              <a:rPr lang="en-US" sz="3400" spc="31">
                <a:solidFill>
                  <a:srgbClr val="382B1B"/>
                </a:solidFill>
                <a:latin typeface="TT Rounds Condensed"/>
                <a:ea typeface="TT Rounds Condensed"/>
                <a:cs typeface="TT Rounds Condensed"/>
                <a:sym typeface="TT Rounds Condensed"/>
              </a:rPr>
              <a:t>Établissez des relations avec des collègues à tous les niveaux. Cela vous aidera à vous habituer au nouvel environnement et vous ouvrira des portes pour l'avancement de votre carrière.</a:t>
            </a:r>
          </a:p>
          <a:p>
            <a:pPr algn="l">
              <a:lnSpc>
                <a:spcPts val="3609"/>
              </a:lnSpc>
            </a:pPr>
            <a:r>
              <a:rPr lang="en-US" sz="3400" spc="31">
                <a:solidFill>
                  <a:srgbClr val="B6D1E1"/>
                </a:solidFill>
                <a:latin typeface="TT Rounds Condensed"/>
                <a:ea typeface="TT Rounds Condensed"/>
                <a:cs typeface="TT Rounds Condensed"/>
                <a:sym typeface="TT Rounds Condensed"/>
              </a:rPr>
              <a:t>7.</a:t>
            </a:r>
            <a:r>
              <a:rPr lang="en-US" sz="3400" spc="31">
                <a:solidFill>
                  <a:srgbClr val="382B1B"/>
                </a:solidFill>
                <a:latin typeface="TT Rounds Condensed"/>
                <a:ea typeface="TT Rounds Condensed"/>
                <a:cs typeface="TT Rounds Condensed"/>
                <a:sym typeface="TT Rounds Condensed"/>
              </a:rPr>
              <a:t>Participez à des ateliers et événements culinaires pour élargir votre réseau.</a:t>
            </a:r>
          </a:p>
          <a:p>
            <a:pPr algn="l">
              <a:lnSpc>
                <a:spcPts val="3609"/>
              </a:lnSpc>
            </a:pPr>
            <a:r>
              <a:rPr lang="en-US" sz="3400" spc="31">
                <a:solidFill>
                  <a:srgbClr val="B6D1E1"/>
                </a:solidFill>
                <a:latin typeface="TT Rounds Condensed"/>
                <a:ea typeface="TT Rounds Condensed"/>
                <a:cs typeface="TT Rounds Condensed"/>
                <a:sym typeface="TT Rounds Condensed"/>
              </a:rPr>
              <a:t>8.</a:t>
            </a:r>
            <a:r>
              <a:rPr lang="en-US" sz="3400" spc="31">
                <a:solidFill>
                  <a:srgbClr val="382B1B"/>
                </a:solidFill>
                <a:latin typeface="TT Rounds Condensed"/>
                <a:ea typeface="TT Rounds Condensed"/>
                <a:cs typeface="TT Rounds Condensed"/>
                <a:sym typeface="TT Rounds Condensed"/>
              </a:rPr>
              <a:t>Recherchez un mentor au sein de l’industrie qui pourra vous fournir des conseils et un soutien pour vous aider à vous orienter dans votre nouvel environnement. Un mentor peut également vous aider à combler les écarts culturels et vous offrir des idées pour faire progresser votre carrière dans l’industrie alimentaire.</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6" name="TextBox 16"/>
          <p:cNvSpPr txBox="1"/>
          <p:nvPr/>
        </p:nvSpPr>
        <p:spPr>
          <a:xfrm>
            <a:off x="3885949" y="1037711"/>
            <a:ext cx="13729293" cy="1535430"/>
          </a:xfrm>
          <a:prstGeom prst="rect">
            <a:avLst/>
          </a:prstGeom>
        </p:spPr>
        <p:txBody>
          <a:bodyPr lIns="0" tIns="0" rIns="0" bIns="0" rtlCol="0" anchor="t">
            <a:spAutoFit/>
          </a:bodyPr>
          <a:lstStyle/>
          <a:p>
            <a:pPr algn="l">
              <a:lnSpc>
                <a:spcPts val="6029"/>
              </a:lnSpc>
            </a:pPr>
            <a:r>
              <a:rPr lang="en-US" sz="5100" b="1" spc="47">
                <a:solidFill>
                  <a:srgbClr val="B6D1E1"/>
                </a:solidFill>
                <a:latin typeface="TT Rounds Condensed Bold"/>
                <a:ea typeface="TT Rounds Condensed Bold"/>
                <a:cs typeface="TT Rounds Condensed Bold"/>
                <a:sym typeface="TT Rounds Condensed Bold"/>
              </a:rPr>
              <a:t>S'adapter à différents environnements de travail</a:t>
            </a:r>
          </a:p>
          <a:p>
            <a:pPr algn="l">
              <a:lnSpc>
                <a:spcPts val="6029"/>
              </a:lnSpc>
            </a:pPr>
            <a:endParaRPr lang="en-US" sz="5100" b="1" spc="47">
              <a:solidFill>
                <a:srgbClr val="B6D1E1"/>
              </a:solidFill>
              <a:latin typeface="TT Rounds Condensed Bold"/>
              <a:ea typeface="TT Rounds Condensed Bold"/>
              <a:cs typeface="TT Rounds Condensed Bold"/>
              <a:sym typeface="TT Rounds Condensed Bold"/>
            </a:endParaRPr>
          </a:p>
        </p:txBody>
      </p:sp>
      <p:sp>
        <p:nvSpPr>
          <p:cNvPr id="17" name="TextBox 17"/>
          <p:cNvSpPr txBox="1"/>
          <p:nvPr/>
        </p:nvSpPr>
        <p:spPr>
          <a:xfrm>
            <a:off x="3885950" y="2003767"/>
            <a:ext cx="10649745" cy="647700"/>
          </a:xfrm>
          <a:prstGeom prst="rect">
            <a:avLst/>
          </a:prstGeom>
          <a:solidFill>
            <a:srgbClr val="84BFA4"/>
          </a:solidFill>
        </p:spPr>
        <p:txBody>
          <a:bodyPr lIns="0" tIns="0" rIns="0" bIns="0" rtlCol="0" anchor="t">
            <a:spAutoFit/>
          </a:bodyPr>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Quelques idées qui vous aideront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sp>
        <p:nvSpPr>
          <p:cNvPr id="12" name="TextBox 12"/>
          <p:cNvSpPr txBox="1"/>
          <p:nvPr/>
        </p:nvSpPr>
        <p:spPr>
          <a:xfrm>
            <a:off x="2305596" y="3030526"/>
            <a:ext cx="14829882" cy="6557716"/>
          </a:xfrm>
          <a:prstGeom prst="rect">
            <a:avLst/>
          </a:prstGeom>
        </p:spPr>
        <p:txBody>
          <a:bodyPr lIns="0" tIns="0" rIns="0" bIns="0" rtlCol="0" anchor="t">
            <a:spAutoFit/>
          </a:bodyPr>
          <a:lstStyle/>
          <a:p>
            <a:pPr algn="l">
              <a:lnSpc>
                <a:spcPts val="3713"/>
              </a:lnSpc>
            </a:pPr>
            <a:r>
              <a:rPr lang="en-US" sz="3500" spc="31">
                <a:solidFill>
                  <a:srgbClr val="B6D1E1"/>
                </a:solidFill>
                <a:latin typeface="TT Rounds Condensed"/>
                <a:ea typeface="TT Rounds Condensed"/>
                <a:cs typeface="TT Rounds Condensed"/>
                <a:sym typeface="TT Rounds Condensed"/>
              </a:rPr>
              <a:t>9. </a:t>
            </a:r>
            <a:r>
              <a:rPr lang="en-US" sz="3500" spc="31">
                <a:solidFill>
                  <a:srgbClr val="382B1B"/>
                </a:solidFill>
                <a:latin typeface="TT Rounds Condensed"/>
                <a:ea typeface="TT Rounds Condensed"/>
                <a:cs typeface="TT Rounds Condensed"/>
                <a:sym typeface="TT Rounds Condensed"/>
              </a:rPr>
              <a:t>Montrez votre volonté d'apprendre de chaque expérience, qu'il s'agisse d'une nouvelle technique de cuisson ou de la compréhension de la dynamique du lieu de travail. Acceptez la diversité des pratiques et des traditions culinaires que vous rencontrez.</a:t>
            </a:r>
          </a:p>
          <a:p>
            <a:pPr algn="l">
              <a:lnSpc>
                <a:spcPts val="3715"/>
              </a:lnSpc>
            </a:pPr>
            <a:r>
              <a:rPr lang="en-US" sz="3500" spc="32">
                <a:solidFill>
                  <a:srgbClr val="C4DAE7"/>
                </a:solidFill>
                <a:latin typeface="TT Rounds Condensed"/>
                <a:ea typeface="TT Rounds Condensed"/>
                <a:cs typeface="TT Rounds Condensed"/>
                <a:sym typeface="TT Rounds Condensed"/>
              </a:rPr>
              <a:t>10.</a:t>
            </a:r>
            <a:r>
              <a:rPr lang="en-US" sz="3500" spc="32">
                <a:solidFill>
                  <a:srgbClr val="382B1B"/>
                </a:solidFill>
                <a:latin typeface="TT Rounds Condensed"/>
                <a:ea typeface="TT Rounds Condensed"/>
                <a:cs typeface="TT Rounds Condensed"/>
                <a:sym typeface="TT Rounds Condensed"/>
              </a:rPr>
              <a:t>Si vous le pouvez, adaptez-vous à différents rôles et tâches selon les besoins. La flexibilité est très appréciée dans le secteur alimentaire en constante évolution.</a:t>
            </a:r>
          </a:p>
          <a:p>
            <a:pPr algn="l">
              <a:lnSpc>
                <a:spcPts val="3715"/>
              </a:lnSpc>
            </a:pPr>
            <a:r>
              <a:rPr lang="en-US" sz="3500" spc="32">
                <a:solidFill>
                  <a:srgbClr val="C4DAE7"/>
                </a:solidFill>
                <a:latin typeface="TT Rounds Condensed"/>
                <a:ea typeface="TT Rounds Condensed"/>
                <a:cs typeface="TT Rounds Condensed"/>
                <a:sym typeface="TT Rounds Condensed"/>
              </a:rPr>
              <a:t>11.</a:t>
            </a:r>
            <a:r>
              <a:rPr lang="en-US" sz="3500" spc="32">
                <a:solidFill>
                  <a:srgbClr val="382B1B"/>
                </a:solidFill>
                <a:latin typeface="TT Rounds Condensed"/>
                <a:ea typeface="TT Rounds Condensed"/>
                <a:cs typeface="TT Rounds Condensed"/>
                <a:sym typeface="TT Rounds Condensed"/>
              </a:rPr>
              <a:t>Développez des moyens de gérer le stress dans les situations de haute pression courantes dans les cuisines, telles que les techniques de respiration profonde, l’organisation et le maintien d’une attitude positive.</a:t>
            </a:r>
          </a:p>
          <a:p>
            <a:pPr algn="l">
              <a:lnSpc>
                <a:spcPts val="3715"/>
              </a:lnSpc>
            </a:pPr>
            <a:r>
              <a:rPr lang="en-US" sz="3500" spc="32">
                <a:solidFill>
                  <a:srgbClr val="C4DAE7"/>
                </a:solidFill>
                <a:latin typeface="TT Rounds Condensed"/>
                <a:ea typeface="TT Rounds Condensed"/>
                <a:cs typeface="TT Rounds Condensed"/>
                <a:sym typeface="TT Rounds Condensed"/>
              </a:rPr>
              <a:t>12.</a:t>
            </a:r>
            <a:r>
              <a:rPr lang="en-US" sz="3500" spc="32">
                <a:solidFill>
                  <a:srgbClr val="382B1B"/>
                </a:solidFill>
                <a:latin typeface="TT Rounds Condensed"/>
                <a:ea typeface="TT Rounds Condensed"/>
                <a:cs typeface="TT Rounds Condensed"/>
                <a:sym typeface="TT Rounds Condensed"/>
              </a:rPr>
              <a:t>Défendez l’inclusion et les pratiques équitables. Encouragez la diversité en partageant vos perspectives culturelles et vos connaissances culinaires uniques. Cela peut améliorer la diversité de l’offre culinaire et contribuer à un environnement de travail plus inclusif.</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6" name="TextBox 16"/>
          <p:cNvSpPr txBox="1"/>
          <p:nvPr/>
        </p:nvSpPr>
        <p:spPr>
          <a:xfrm>
            <a:off x="3885949" y="1037711"/>
            <a:ext cx="13729293" cy="1535430"/>
          </a:xfrm>
          <a:prstGeom prst="rect">
            <a:avLst/>
          </a:prstGeom>
        </p:spPr>
        <p:txBody>
          <a:bodyPr lIns="0" tIns="0" rIns="0" bIns="0" rtlCol="0" anchor="t">
            <a:spAutoFit/>
          </a:bodyPr>
          <a:lstStyle/>
          <a:p>
            <a:pPr algn="l">
              <a:lnSpc>
                <a:spcPts val="6029"/>
              </a:lnSpc>
            </a:pPr>
            <a:r>
              <a:rPr lang="en-US" sz="5100" b="1" spc="47">
                <a:solidFill>
                  <a:srgbClr val="B6D1E1"/>
                </a:solidFill>
                <a:latin typeface="TT Rounds Condensed Bold"/>
                <a:ea typeface="TT Rounds Condensed Bold"/>
                <a:cs typeface="TT Rounds Condensed Bold"/>
                <a:sym typeface="TT Rounds Condensed Bold"/>
              </a:rPr>
              <a:t>S'adapter à différents environnements de travail</a:t>
            </a:r>
          </a:p>
          <a:p>
            <a:pPr algn="l">
              <a:lnSpc>
                <a:spcPts val="6029"/>
              </a:lnSpc>
            </a:pPr>
            <a:endParaRPr lang="en-US" sz="5100" b="1" spc="47">
              <a:solidFill>
                <a:srgbClr val="B6D1E1"/>
              </a:solidFill>
              <a:latin typeface="TT Rounds Condensed Bold"/>
              <a:ea typeface="TT Rounds Condensed Bold"/>
              <a:cs typeface="TT Rounds Condensed Bold"/>
              <a:sym typeface="TT Rounds Condensed Bold"/>
            </a:endParaRPr>
          </a:p>
        </p:txBody>
      </p:sp>
      <p:sp>
        <p:nvSpPr>
          <p:cNvPr id="17" name="TextBox 17"/>
          <p:cNvSpPr txBox="1"/>
          <p:nvPr/>
        </p:nvSpPr>
        <p:spPr>
          <a:xfrm>
            <a:off x="3885950" y="2003767"/>
            <a:ext cx="10649745" cy="647700"/>
          </a:xfrm>
          <a:prstGeom prst="rect">
            <a:avLst/>
          </a:prstGeom>
          <a:solidFill>
            <a:srgbClr val="84BFA4"/>
          </a:solidFill>
        </p:spPr>
        <p:txBody>
          <a:bodyPr lIns="0" tIns="0" rIns="0" bIns="0" rtlCol="0" anchor="t">
            <a:spAutoFit/>
          </a:bodyPr>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Quelques idées qui vous aideront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84BFA4"/>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B6D1E1"/>
            </a:solidFill>
          </p:spPr>
        </p:sp>
      </p:grpSp>
      <p:sp>
        <p:nvSpPr>
          <p:cNvPr id="12" name="TextBox 12"/>
          <p:cNvSpPr txBox="1"/>
          <p:nvPr/>
        </p:nvSpPr>
        <p:spPr>
          <a:xfrm>
            <a:off x="2094981" y="3318218"/>
            <a:ext cx="14829882" cy="4057797"/>
          </a:xfrm>
          <a:prstGeom prst="rect">
            <a:avLst/>
          </a:prstGeom>
        </p:spPr>
        <p:txBody>
          <a:bodyPr lIns="0" tIns="0" rIns="0" bIns="0" rtlCol="0" anchor="t">
            <a:spAutoFit/>
          </a:bodyPr>
          <a:lstStyle/>
          <a:p>
            <a:pPr algn="l">
              <a:lnSpc>
                <a:spcPts val="4033"/>
              </a:lnSpc>
            </a:pPr>
            <a:r>
              <a:rPr lang="en-US" sz="3800" spc="35">
                <a:solidFill>
                  <a:srgbClr val="B6D1E1"/>
                </a:solidFill>
                <a:latin typeface="TT Rounds Condensed"/>
                <a:ea typeface="TT Rounds Condensed"/>
                <a:cs typeface="TT Rounds Condensed"/>
                <a:sym typeface="TT Rounds Condensed"/>
              </a:rPr>
              <a:t>13. </a:t>
            </a:r>
            <a:r>
              <a:rPr lang="en-US" sz="3800" spc="35">
                <a:solidFill>
                  <a:srgbClr val="382B1B"/>
                </a:solidFill>
                <a:latin typeface="TT Rounds Condensed"/>
                <a:ea typeface="TT Rounds Condensed"/>
                <a:cs typeface="TT Rounds Condensed"/>
                <a:sym typeface="TT Rounds Condensed"/>
              </a:rPr>
              <a:t>Sensibilisez les autres aux avantages de la diversité et de l’inclusion dans l’industrie culinaire, ce qui peut conduire à des équipes plus innovantes et collaboratives.</a:t>
            </a:r>
          </a:p>
          <a:p>
            <a:pPr algn="l">
              <a:lnSpc>
                <a:spcPts val="4033"/>
              </a:lnSpc>
            </a:pPr>
            <a:r>
              <a:rPr lang="en-US" sz="3800" spc="35">
                <a:solidFill>
                  <a:srgbClr val="B6D1E1"/>
                </a:solidFill>
                <a:latin typeface="TT Rounds Condensed"/>
                <a:ea typeface="TT Rounds Condensed"/>
                <a:cs typeface="TT Rounds Condensed"/>
                <a:sym typeface="TT Rounds Condensed"/>
              </a:rPr>
              <a:t>14. </a:t>
            </a:r>
            <a:r>
              <a:rPr lang="en-US" sz="3800" spc="35">
                <a:solidFill>
                  <a:srgbClr val="382B1B"/>
                </a:solidFill>
                <a:latin typeface="TT Rounds Condensed"/>
                <a:ea typeface="TT Rounds Condensed"/>
                <a:cs typeface="TT Rounds Condensed"/>
                <a:sym typeface="TT Rounds Condensed"/>
              </a:rPr>
              <a:t>Informez-vous sur vos droits en tant qu'employé dans le contexte local, notamment sur les lois relatives aux salaires équitables, les horaires de travail et les politiques anti-discrimination. N'hésitez pas à demander l'aide des services juridiques ou d'aide aux migrants si vous rencontrez des problèmes sur votre lieu de travail liés aux droits et à la discrimination.</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84BFA4"/>
            </a:solidFill>
          </p:spPr>
        </p:sp>
      </p:gr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6" name="TextBox 16"/>
          <p:cNvSpPr txBox="1"/>
          <p:nvPr/>
        </p:nvSpPr>
        <p:spPr>
          <a:xfrm>
            <a:off x="3885949" y="1037711"/>
            <a:ext cx="13729293" cy="1535430"/>
          </a:xfrm>
          <a:prstGeom prst="rect">
            <a:avLst/>
          </a:prstGeom>
        </p:spPr>
        <p:txBody>
          <a:bodyPr lIns="0" tIns="0" rIns="0" bIns="0" rtlCol="0" anchor="t">
            <a:spAutoFit/>
          </a:bodyPr>
          <a:lstStyle/>
          <a:p>
            <a:pPr algn="l">
              <a:lnSpc>
                <a:spcPts val="6029"/>
              </a:lnSpc>
            </a:pPr>
            <a:r>
              <a:rPr lang="en-US" sz="5100" b="1" spc="47">
                <a:solidFill>
                  <a:srgbClr val="B6D1E1"/>
                </a:solidFill>
                <a:latin typeface="TT Rounds Condensed Bold"/>
                <a:ea typeface="TT Rounds Condensed Bold"/>
                <a:cs typeface="TT Rounds Condensed Bold"/>
                <a:sym typeface="TT Rounds Condensed Bold"/>
              </a:rPr>
              <a:t>S'adapter à différents environnements de travail</a:t>
            </a:r>
          </a:p>
          <a:p>
            <a:pPr algn="l">
              <a:lnSpc>
                <a:spcPts val="6029"/>
              </a:lnSpc>
            </a:pPr>
            <a:endParaRPr lang="en-US" sz="5100" b="1" spc="47">
              <a:solidFill>
                <a:srgbClr val="B6D1E1"/>
              </a:solidFill>
              <a:latin typeface="TT Rounds Condensed Bold"/>
              <a:ea typeface="TT Rounds Condensed Bold"/>
              <a:cs typeface="TT Rounds Condensed Bold"/>
              <a:sym typeface="TT Rounds Condensed Bold"/>
            </a:endParaRPr>
          </a:p>
        </p:txBody>
      </p:sp>
      <p:sp>
        <p:nvSpPr>
          <p:cNvPr id="17" name="TextBox 17"/>
          <p:cNvSpPr txBox="1"/>
          <p:nvPr/>
        </p:nvSpPr>
        <p:spPr>
          <a:xfrm>
            <a:off x="3885950" y="2003767"/>
            <a:ext cx="10649745" cy="647700"/>
          </a:xfrm>
          <a:prstGeom prst="rect">
            <a:avLst/>
          </a:prstGeom>
          <a:solidFill>
            <a:srgbClr val="84BFA4"/>
          </a:solidFill>
        </p:spPr>
        <p:txBody>
          <a:bodyPr lIns="0" tIns="0" rIns="0" bIns="0" rtlCol="0" anchor="t">
            <a:spAutoFit/>
          </a:bodyPr>
          <a:lstStyle/>
          <a:p>
            <a:pPr algn="l">
              <a:lnSpc>
                <a:spcPts val="5040"/>
              </a:lnSpc>
            </a:pPr>
            <a:r>
              <a:rPr lang="en-US" sz="4200" b="1" spc="39">
                <a:solidFill>
                  <a:srgbClr val="FFFFFF"/>
                </a:solidFill>
                <a:latin typeface="TT Rounds Condensed Bold"/>
                <a:ea typeface="TT Rounds Condensed Bold"/>
                <a:cs typeface="TT Rounds Condensed Bold"/>
                <a:sym typeface="TT Rounds Condensed Bold"/>
              </a:rPr>
              <a:t>Quelques idées qui vous aideront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7808229" y="1532315"/>
            <a:ext cx="8107551" cy="2382342"/>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Conclusion</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TextBox 8"/>
          <p:cNvSpPr txBox="1"/>
          <p:nvPr/>
        </p:nvSpPr>
        <p:spPr>
          <a:xfrm>
            <a:off x="7560921" y="3358046"/>
            <a:ext cx="10008155" cy="5060950"/>
          </a:xfrm>
          <a:prstGeom prst="rect">
            <a:avLst/>
          </a:prstGeom>
        </p:spPr>
        <p:txBody>
          <a:bodyPr lIns="0" tIns="0" rIns="0" bIns="0" rtlCol="0" anchor="t">
            <a:spAutoFit/>
          </a:bodyPr>
          <a:lstStyle/>
          <a:p>
            <a:pPr algn="l">
              <a:lnSpc>
                <a:spcPts val="4025"/>
              </a:lnSpc>
            </a:pPr>
            <a:r>
              <a:rPr lang="en-US" sz="3500" spc="32">
                <a:solidFill>
                  <a:srgbClr val="382B1B"/>
                </a:solidFill>
                <a:latin typeface="TT Rounds Condensed"/>
                <a:ea typeface="TT Rounds Condensed"/>
                <a:cs typeface="TT Rounds Condensed"/>
                <a:sym typeface="TT Rounds Condensed"/>
              </a:rPr>
              <a:t>L’industrie culinaire/alimentaire offre aux femmes migrantes de nombreuses possibilités de mettre à profit leurs compétences et leur culture. En dotant les participantes des connaissances et des outils décrits dans ce module, les formateurs d’adultes peuvent leur permettre de rechercher et de conserver en toute confiance un emploi dans ce secteur dynamique et les aider à s’intégrer avec succès dans leur environnement de travail, ouvrant ainsi la voie à une réussite professionnelle à long terme.</a:t>
            </a:r>
          </a:p>
        </p:txBody>
      </p:sp>
      <p:sp>
        <p:nvSpPr>
          <p:cNvPr id="9" name="AutoShape 9"/>
          <p:cNvSpPr/>
          <p:nvPr/>
        </p:nvSpPr>
        <p:spPr>
          <a:xfrm rot="10785601">
            <a:off x="7137025" y="2752108"/>
            <a:ext cx="10233988" cy="0"/>
          </a:xfrm>
          <a:prstGeom prst="line">
            <a:avLst/>
          </a:prstGeom>
          <a:ln w="19050" cap="rnd">
            <a:solidFill>
              <a:srgbClr val="94C7B0"/>
            </a:solidFill>
            <a:prstDash val="solid"/>
            <a:headEnd type="none" w="sm" len="sm"/>
            <a:tailEnd type="none" w="sm" len="sm"/>
          </a:ln>
        </p:spPr>
      </p:sp>
      <p:grpSp>
        <p:nvGrpSpPr>
          <p:cNvPr id="10" name="Group 10"/>
          <p:cNvGrpSpPr/>
          <p:nvPr/>
        </p:nvGrpSpPr>
        <p:grpSpPr>
          <a:xfrm>
            <a:off x="-994802" y="573120"/>
            <a:ext cx="7100364" cy="7336742"/>
            <a:chOff x="0" y="0"/>
            <a:chExt cx="9467152" cy="9782322"/>
          </a:xfrm>
        </p:grpSpPr>
        <p:sp>
          <p:nvSpPr>
            <p:cNvPr id="11" name="Freeform 11"/>
            <p:cNvSpPr/>
            <p:nvPr/>
          </p:nvSpPr>
          <p:spPr>
            <a:xfrm>
              <a:off x="-421894" y="-3175"/>
              <a:ext cx="10525633" cy="10179050"/>
            </a:xfrm>
            <a:custGeom>
              <a:avLst/>
              <a:gdLst/>
              <a:ahLst/>
              <a:cxnLst/>
              <a:rect l="l" t="t" r="r" b="b"/>
              <a:pathLst>
                <a:path w="10525633" h="10179050">
                  <a:moveTo>
                    <a:pt x="4740529" y="3302"/>
                  </a:moveTo>
                  <a:cubicBezTo>
                    <a:pt x="5208778" y="0"/>
                    <a:pt x="5688203" y="89662"/>
                    <a:pt x="6160135" y="233299"/>
                  </a:cubicBezTo>
                  <a:cubicBezTo>
                    <a:pt x="6740017" y="408432"/>
                    <a:pt x="7308977" y="660019"/>
                    <a:pt x="7834122" y="933577"/>
                  </a:cubicBezTo>
                  <a:cubicBezTo>
                    <a:pt x="8578088" y="1294638"/>
                    <a:pt x="9354947" y="1688592"/>
                    <a:pt x="9628505" y="2530983"/>
                  </a:cubicBezTo>
                  <a:cubicBezTo>
                    <a:pt x="10525633" y="5321046"/>
                    <a:pt x="9048622" y="9227058"/>
                    <a:pt x="6072505" y="9697593"/>
                  </a:cubicBezTo>
                  <a:cubicBezTo>
                    <a:pt x="3019806" y="10179050"/>
                    <a:pt x="0" y="8680069"/>
                    <a:pt x="470535" y="5288153"/>
                  </a:cubicBezTo>
                  <a:cubicBezTo>
                    <a:pt x="678434" y="3832987"/>
                    <a:pt x="1608455" y="2071370"/>
                    <a:pt x="2582291" y="977265"/>
                  </a:cubicBezTo>
                  <a:cubicBezTo>
                    <a:pt x="3211449" y="272923"/>
                    <a:pt x="3960241" y="8763"/>
                    <a:pt x="4740529" y="3302"/>
                  </a:cubicBezTo>
                  <a:close/>
                </a:path>
              </a:pathLst>
            </a:custGeom>
            <a:blipFill>
              <a:blip r:embed="rId3"/>
              <a:stretch>
                <a:fillRect l="-29669" r="-29670"/>
              </a:stretch>
            </a:blipFill>
          </p:spPr>
        </p:sp>
      </p:grpSp>
      <p:grpSp>
        <p:nvGrpSpPr>
          <p:cNvPr id="12" name="Group 12"/>
          <p:cNvGrpSpPr/>
          <p:nvPr/>
        </p:nvGrpSpPr>
        <p:grpSpPr>
          <a:xfrm>
            <a:off x="2999618" y="5286180"/>
            <a:ext cx="3842379" cy="3961791"/>
            <a:chOff x="0" y="0"/>
            <a:chExt cx="5123172" cy="5282388"/>
          </a:xfrm>
        </p:grpSpPr>
        <p:sp>
          <p:nvSpPr>
            <p:cNvPr id="13" name="Freeform 13"/>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Freeform 10" descr="Blue text on a black background  Description automatically generated"/>
          <p:cNvSpPr/>
          <p:nvPr/>
        </p:nvSpPr>
        <p:spPr>
          <a:xfrm>
            <a:off x="956408" y="8621376"/>
            <a:ext cx="3938402" cy="824188"/>
          </a:xfrm>
          <a:custGeom>
            <a:avLst/>
            <a:gdLst/>
            <a:ahLst/>
            <a:cxnLst/>
            <a:rect l="l" t="t" r="r" b="b"/>
            <a:pathLst>
              <a:path w="3938402" h="824188">
                <a:moveTo>
                  <a:pt x="0" y="0"/>
                </a:moveTo>
                <a:lnTo>
                  <a:pt x="3938401" y="0"/>
                </a:lnTo>
                <a:lnTo>
                  <a:pt x="3938401" y="824188"/>
                </a:lnTo>
                <a:lnTo>
                  <a:pt x="0" y="824188"/>
                </a:lnTo>
                <a:lnTo>
                  <a:pt x="0" y="0"/>
                </a:lnTo>
                <a:close/>
              </a:path>
            </a:pathLst>
          </a:custGeom>
          <a:blipFill>
            <a:blip r:embed="rId3"/>
            <a:stretch>
              <a:fillRect/>
            </a:stretch>
          </a:blipFill>
        </p:spPr>
      </p:sp>
      <p:sp>
        <p:nvSpPr>
          <p:cNvPr id="11" name="TextBox 11"/>
          <p:cNvSpPr txBox="1"/>
          <p:nvPr/>
        </p:nvSpPr>
        <p:spPr>
          <a:xfrm>
            <a:off x="8062623" y="4575403"/>
            <a:ext cx="6854024" cy="758571"/>
          </a:xfrm>
          <a:prstGeom prst="rect">
            <a:avLst/>
          </a:prstGeom>
          <a:solidFill>
            <a:srgbClr val="84BFA4"/>
          </a:solidFill>
        </p:spPr>
        <p:txBody>
          <a:bodyPr lIns="0" tIns="0" rIns="0" bIns="0" rtlCol="0" anchor="t">
            <a:spAutoFit/>
          </a:bodyPr>
          <a:lstStyle/>
          <a:p>
            <a:pPr algn="l">
              <a:lnSpc>
                <a:spcPts val="5832"/>
              </a:lnSpc>
            </a:pPr>
            <a:r>
              <a:rPr lang="en-US" sz="5400" spc="50">
                <a:solidFill>
                  <a:srgbClr val="FFFFFF"/>
                </a:solidFill>
                <a:latin typeface="TT Rounds Condensed"/>
                <a:ea typeface="TT Rounds Condensed"/>
                <a:cs typeface="TT Rounds Condensed"/>
                <a:sym typeface="TT Rounds Condensed"/>
              </a:rPr>
              <a:t>Vous avez terminé </a:t>
            </a:r>
            <a:r>
              <a:rPr lang="en-US" sz="5400" spc="50">
                <a:solidFill>
                  <a:srgbClr val="84BFA4"/>
                </a:solidFill>
                <a:latin typeface="TT Rounds Condensed"/>
                <a:ea typeface="TT Rounds Condensed"/>
                <a:cs typeface="TT Rounds Condensed"/>
                <a:sym typeface="TT Rounds Condensed"/>
              </a:rPr>
              <a:t>.</a:t>
            </a:r>
          </a:p>
        </p:txBody>
      </p:sp>
      <p:sp>
        <p:nvSpPr>
          <p:cNvPr id="12" name="TextBox 12"/>
          <p:cNvSpPr txBox="1"/>
          <p:nvPr/>
        </p:nvSpPr>
        <p:spPr>
          <a:xfrm>
            <a:off x="9981399" y="6252764"/>
            <a:ext cx="7907049" cy="1885950"/>
          </a:xfrm>
          <a:prstGeom prst="rect">
            <a:avLst/>
          </a:prstGeom>
        </p:spPr>
        <p:txBody>
          <a:bodyPr lIns="0" tIns="0" rIns="0" bIns="0" rtlCol="0" anchor="t">
            <a:spAutoFit/>
          </a:bodyPr>
          <a:lstStyle/>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OPPORTUNITÉS D’EMPLOI</a:t>
            </a:r>
          </a:p>
        </p:txBody>
      </p:sp>
      <p:sp>
        <p:nvSpPr>
          <p:cNvPr id="13" name="TextBox 13"/>
          <p:cNvSpPr txBox="1"/>
          <p:nvPr/>
        </p:nvSpPr>
        <p:spPr>
          <a:xfrm>
            <a:off x="13407330" y="8653707"/>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472517" y="3671078"/>
            <a:ext cx="13460931" cy="3543300"/>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Aperçu de l’industrie alimentaire</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973454" y="2045001"/>
            <a:ext cx="14423006" cy="1760466"/>
          </a:xfrm>
          <a:prstGeom prst="rect">
            <a:avLst/>
          </a:prstGeom>
        </p:spPr>
        <p:txBody>
          <a:bodyPr lIns="0" tIns="0" rIns="0" bIns="0" rtlCol="0" anchor="t">
            <a:spAutoFit/>
          </a:bodyPr>
          <a:lstStyle/>
          <a:p>
            <a:pPr algn="l">
              <a:lnSpc>
                <a:spcPts val="4140"/>
              </a:lnSpc>
            </a:pPr>
            <a:r>
              <a:rPr lang="en-US" sz="3600" spc="33">
                <a:solidFill>
                  <a:srgbClr val="382B1B"/>
                </a:solidFill>
                <a:latin typeface="TT Rounds Condensed"/>
                <a:ea typeface="TT Rounds Condensed"/>
                <a:cs typeface="TT Rounds Condensed"/>
                <a:sym typeface="TT Rounds Condensed"/>
              </a:rPr>
              <a:t>Apprenons à mieux comprendre les diverses opportunités disponibles dans le secteur alimentaire et culinaire. Nous aborderons les rôles essentiels tels que les cuisiniers, les assistants de cuisine et les directeurs de services alimentaires, ainsi que les postes traditionnels tels que les chefs, les sous-chefs et les pâtissiers. Nous examinerons également les carrières innovantes dans les domaines de la technologie alimentaire, de la durabilité et de l'éducation culinaire.</a:t>
            </a:r>
          </a:p>
          <a:p>
            <a:pPr algn="l">
              <a:lnSpc>
                <a:spcPts val="4140"/>
              </a:lnSpc>
            </a:pPr>
            <a:endParaRPr lang="en-US" sz="3600" spc="33">
              <a:solidFill>
                <a:srgbClr val="382B1B"/>
              </a:solidFill>
              <a:latin typeface="TT Rounds Condensed"/>
              <a:ea typeface="TT Rounds Condensed"/>
              <a:cs typeface="TT Rounds Condensed"/>
              <a:sym typeface="TT Rounds Condensed"/>
            </a:endParaRPr>
          </a:p>
          <a:p>
            <a:pPr algn="l">
              <a:lnSpc>
                <a:spcPts val="4140"/>
              </a:lnSpc>
            </a:pPr>
            <a:r>
              <a:rPr lang="en-US" sz="3600" spc="33">
                <a:solidFill>
                  <a:srgbClr val="382B1B"/>
                </a:solidFill>
                <a:latin typeface="TT Rounds Condensed"/>
                <a:ea typeface="TT Rounds Condensed"/>
                <a:cs typeface="TT Rounds Condensed"/>
                <a:sym typeface="TT Rounds Condensed"/>
              </a:rPr>
              <a:t>En comprenant les différents parcours disponibles, vous pourrez découvrir celui qui vous convient le mieux, de la cuisine pratique à la gestion en coulisses. Ce module est conçu pour inspirer et informer ceux qui cherchent à réussir leur carrière dans le monde culinaire, quel que soit leur point de départ.</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3885951" y="932935"/>
            <a:ext cx="11335671" cy="986153"/>
          </a:xfrm>
          <a:prstGeom prst="rect">
            <a:avLst/>
          </a:prstGeom>
        </p:spPr>
        <p:txBody>
          <a:bodyPr lIns="0" tIns="0" rIns="0" bIns="0" rtlCol="0" anchor="t">
            <a:spAutoFit/>
          </a:bodyPr>
          <a:lstStyle/>
          <a:p>
            <a:pPr algn="l">
              <a:lnSpc>
                <a:spcPts val="6030"/>
              </a:lnSpc>
            </a:pPr>
            <a:r>
              <a:rPr lang="en-US" sz="4200" b="1" spc="39">
                <a:solidFill>
                  <a:srgbClr val="84BFA4"/>
                </a:solidFill>
                <a:latin typeface="TT Rounds Condensed Bold"/>
                <a:ea typeface="TT Rounds Condensed Bold"/>
                <a:cs typeface="TT Rounds Condensed Bold"/>
                <a:sym typeface="TT Rounds Condensed Bold"/>
              </a:rPr>
              <a:t>Aperçu de l'industrie alimentaire</a:t>
            </a:r>
          </a:p>
        </p:txBody>
      </p:sp>
      <p:sp>
        <p:nvSpPr>
          <p:cNvPr id="16" name="TextBox 16"/>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670130" y="1928923"/>
            <a:ext cx="14423006" cy="7897368"/>
          </a:xfrm>
          <a:prstGeom prst="rect">
            <a:avLst/>
          </a:prstGeom>
        </p:spPr>
        <p:txBody>
          <a:bodyPr lIns="0" tIns="0" rIns="0" bIns="0" rtlCol="0" anchor="t">
            <a:spAutoFit/>
          </a:bodyPr>
          <a:lstStyle/>
          <a:p>
            <a:pPr algn="l">
              <a:lnSpc>
                <a:spcPts val="3456"/>
              </a:lnSpc>
            </a:pPr>
            <a:r>
              <a:rPr lang="en-US" sz="3200" spc="28">
                <a:solidFill>
                  <a:srgbClr val="382B1B"/>
                </a:solidFill>
                <a:latin typeface="TT Rounds Condensed"/>
                <a:ea typeface="TT Rounds Condensed"/>
                <a:cs typeface="TT Rounds Condensed"/>
                <a:sym typeface="TT Rounds Condensed"/>
              </a:rPr>
              <a:t>L’industrie alimentaire est en constante évolution, poussée par les préférences changeantes des consommateurs et les changements sociétaux. Voici quelques-unes des tendances actuelles qui soulignent la demande croissante d’offres culinaires diversifiées, qui montrent à leur tour où les emplois émergent :</a:t>
            </a:r>
          </a:p>
          <a:p>
            <a:pPr algn="l">
              <a:lnSpc>
                <a:spcPts val="3456"/>
              </a:lnSpc>
            </a:pPr>
            <a:endParaRPr lang="en-US" sz="3200" spc="28">
              <a:solidFill>
                <a:srgbClr val="382B1B"/>
              </a:solidFill>
              <a:latin typeface="TT Rounds Condensed"/>
              <a:ea typeface="TT Rounds Condensed"/>
              <a:cs typeface="TT Rounds Condensed"/>
              <a:sym typeface="TT Rounds Condensed"/>
            </a:endParaRPr>
          </a:p>
          <a:p>
            <a:pPr algn="l">
              <a:lnSpc>
                <a:spcPts val="3456"/>
              </a:lnSpc>
            </a:pPr>
            <a:r>
              <a:rPr lang="en-US" sz="3200" b="1" spc="28">
                <a:solidFill>
                  <a:srgbClr val="382B1B"/>
                </a:solidFill>
                <a:latin typeface="TT Rounds Condensed Bold"/>
                <a:ea typeface="TT Rounds Condensed Bold"/>
                <a:cs typeface="TT Rounds Condensed Bold"/>
                <a:sym typeface="TT Rounds Condensed Bold"/>
              </a:rPr>
              <a:t>1. Cuisines ethniques et authenticité </a:t>
            </a:r>
            <a:r>
              <a:rPr lang="en-US" sz="3200" spc="28">
                <a:solidFill>
                  <a:srgbClr val="382B1B"/>
                </a:solidFill>
                <a:latin typeface="TT Rounds Condensed"/>
                <a:ea typeface="TT Rounds Condensed"/>
                <a:cs typeface="TT Rounds Condensed"/>
                <a:sym typeface="TT Rounds Condensed"/>
              </a:rPr>
              <a:t>: les consommateurs recherchent de plus en plus des expériences authentiques, ce qui entraîne une forte demande de cuisines traditionnelles et ethniques. Les restaurants et les services de restauration qui proposent des représentations authentiques de diverses cultures gagnent en popularité. Cette tendance ne se limite pas aux repas au restaurant, car les consommateurs recherchent également des ingrédients et des recettes pour recréer ces plats à la maison. </a:t>
            </a:r>
          </a:p>
          <a:p>
            <a:pPr algn="l">
              <a:lnSpc>
                <a:spcPts val="3456"/>
              </a:lnSpc>
            </a:pPr>
            <a:endParaRPr lang="en-US" sz="3200" spc="28">
              <a:solidFill>
                <a:srgbClr val="382B1B"/>
              </a:solidFill>
              <a:latin typeface="TT Rounds Condensed"/>
              <a:ea typeface="TT Rounds Condensed"/>
              <a:cs typeface="TT Rounds Condensed"/>
              <a:sym typeface="TT Rounds Condensed"/>
            </a:endParaRPr>
          </a:p>
          <a:p>
            <a:pPr algn="l">
              <a:lnSpc>
                <a:spcPts val="3456"/>
              </a:lnSpc>
            </a:pPr>
            <a:r>
              <a:rPr lang="en-US" sz="3200" b="1" spc="29">
                <a:solidFill>
                  <a:srgbClr val="382B1B"/>
                </a:solidFill>
                <a:latin typeface="TT Rounds Condensed Bold"/>
                <a:ea typeface="TT Rounds Condensed Bold"/>
                <a:cs typeface="TT Rounds Condensed Bold"/>
                <a:sym typeface="TT Rounds Condensed Bold"/>
              </a:rPr>
              <a:t>2.</a:t>
            </a:r>
            <a:r>
              <a:rPr lang="en-US" sz="3200" spc="29">
                <a:solidFill>
                  <a:srgbClr val="382B1B"/>
                </a:solidFill>
                <a:latin typeface="TT Rounds Condensed"/>
                <a:ea typeface="TT Rounds Condensed"/>
                <a:cs typeface="TT Rounds Condensed"/>
                <a:sym typeface="TT Rounds Condensed"/>
              </a:rPr>
              <a:t> </a:t>
            </a:r>
            <a:r>
              <a:rPr lang="en-US" sz="3200" b="1" spc="29">
                <a:solidFill>
                  <a:srgbClr val="382B1B"/>
                </a:solidFill>
                <a:latin typeface="TT Rounds Condensed Bold"/>
                <a:ea typeface="TT Rounds Condensed Bold"/>
                <a:cs typeface="TT Rounds Condensed Bold"/>
                <a:sym typeface="TT Rounds Condensed Bold"/>
              </a:rPr>
              <a:t>Alternatives à base de plantes </a:t>
            </a:r>
            <a:r>
              <a:rPr lang="en-US" sz="3200" spc="29">
                <a:solidFill>
                  <a:srgbClr val="382B1B"/>
                </a:solidFill>
                <a:latin typeface="TT Rounds Condensed"/>
                <a:ea typeface="TT Rounds Condensed"/>
                <a:cs typeface="TT Rounds Condensed"/>
                <a:sym typeface="TT Rounds Condensed"/>
              </a:rPr>
              <a:t>: L’essor du véganisme et les préoccupations en matière de santé et de durabilité ont stimulé la croissance des options alimentaires à base de plantes. Cela va au-delà des simples substituts de viande pour inclure des alternatives sans produits laitiers et sans œufs, qui deviennent de plus en plus courantes dans les supermarchés et les restaurants.</a:t>
            </a: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3885951" y="932935"/>
            <a:ext cx="11335671" cy="986153"/>
          </a:xfrm>
          <a:prstGeom prst="rect">
            <a:avLst/>
          </a:prstGeom>
        </p:spPr>
        <p:txBody>
          <a:bodyPr lIns="0" tIns="0" rIns="0" bIns="0" rtlCol="0" anchor="t">
            <a:spAutoFit/>
          </a:bodyPr>
          <a:lstStyle/>
          <a:p>
            <a:pPr algn="l">
              <a:lnSpc>
                <a:spcPts val="6030"/>
              </a:lnSpc>
            </a:pPr>
            <a:r>
              <a:rPr lang="en-US" sz="4200" b="1" spc="39">
                <a:solidFill>
                  <a:srgbClr val="84BFA4"/>
                </a:solidFill>
                <a:latin typeface="TT Rounds Condensed Bold"/>
                <a:ea typeface="TT Rounds Condensed Bold"/>
                <a:cs typeface="TT Rounds Condensed Bold"/>
                <a:sym typeface="TT Rounds Condensed Bold"/>
              </a:rPr>
              <a:t>Aperçu de l'industrie alimentaire</a:t>
            </a:r>
          </a:p>
        </p:txBody>
      </p:sp>
      <p:sp>
        <p:nvSpPr>
          <p:cNvPr id="16" name="TextBox 16"/>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sp>
        <p:nvSpPr>
          <p:cNvPr id="12" name="TextBox 12"/>
          <p:cNvSpPr txBox="1"/>
          <p:nvPr/>
        </p:nvSpPr>
        <p:spPr>
          <a:xfrm>
            <a:off x="2632216" y="1947663"/>
            <a:ext cx="14423006" cy="8400669"/>
          </a:xfrm>
          <a:prstGeom prst="rect">
            <a:avLst/>
          </a:prstGeom>
        </p:spPr>
        <p:txBody>
          <a:bodyPr lIns="0" tIns="0" rIns="0" bIns="0" rtlCol="0" anchor="t">
            <a:spAutoFit/>
          </a:bodyPr>
          <a:lstStyle/>
          <a:p>
            <a:pPr algn="l">
              <a:lnSpc>
                <a:spcPts val="3348"/>
              </a:lnSpc>
            </a:pPr>
            <a:r>
              <a:rPr lang="en-US" sz="3100" b="1" spc="29">
                <a:solidFill>
                  <a:srgbClr val="382B1B"/>
                </a:solidFill>
                <a:latin typeface="TT Rounds Condensed Bold"/>
                <a:ea typeface="TT Rounds Condensed Bold"/>
                <a:cs typeface="TT Rounds Condensed Bold"/>
                <a:sym typeface="TT Rounds Condensed Bold"/>
              </a:rPr>
              <a:t>3. Aliments santé et bien-être : </a:t>
            </a:r>
            <a:r>
              <a:rPr lang="en-US" sz="3100" spc="29">
                <a:solidFill>
                  <a:srgbClr val="382B1B"/>
                </a:solidFill>
                <a:latin typeface="TT Rounds Condensed"/>
                <a:ea typeface="TT Rounds Condensed"/>
                <a:cs typeface="TT Rounds Condensed"/>
                <a:sym typeface="TT Rounds Condensed"/>
              </a:rPr>
              <a:t>l’accent étant mis de plus en plus sur la santé, le bien-être et la nutrition, les consommateurs recherchent des aliments qui favorisent un mode de vie sain sans compromettre le goût. Cela comprend des aliments fonctionnels enrichis en protéines, vitamines et minéraux, ainsi que des options qui répondent aux restrictions alimentaires telles que les régimes sans gluten, cétogène et paléo.</a:t>
            </a:r>
          </a:p>
          <a:p>
            <a:pPr algn="l">
              <a:lnSpc>
                <a:spcPts val="3348"/>
              </a:lnSpc>
            </a:pPr>
            <a:endParaRPr lang="en-US" sz="3100" spc="29">
              <a:solidFill>
                <a:srgbClr val="382B1B"/>
              </a:solidFill>
              <a:latin typeface="TT Rounds Condensed"/>
              <a:ea typeface="TT Rounds Condensed"/>
              <a:cs typeface="TT Rounds Condensed"/>
              <a:sym typeface="TT Rounds Condensed"/>
            </a:endParaRPr>
          </a:p>
          <a:p>
            <a:pPr algn="l">
              <a:lnSpc>
                <a:spcPts val="3348"/>
              </a:lnSpc>
            </a:pPr>
            <a:r>
              <a:rPr lang="en-US" sz="3100" b="1" spc="27">
                <a:solidFill>
                  <a:srgbClr val="382B1B"/>
                </a:solidFill>
                <a:latin typeface="TT Rounds Condensed Bold"/>
                <a:ea typeface="TT Rounds Condensed Bold"/>
                <a:cs typeface="TT Rounds Condensed Bold"/>
                <a:sym typeface="TT Rounds Condensed Bold"/>
              </a:rPr>
              <a:t>4. Aliments fermentés et bons pour la santé intestinale </a:t>
            </a:r>
            <a:r>
              <a:rPr lang="en-US" sz="3100" spc="27">
                <a:solidFill>
                  <a:srgbClr val="382B1B"/>
                </a:solidFill>
                <a:latin typeface="TT Rounds Condensed"/>
                <a:ea typeface="TT Rounds Condensed"/>
                <a:cs typeface="TT Rounds Condensed"/>
                <a:sym typeface="TT Rounds Condensed"/>
              </a:rPr>
              <a:t>: Les aliments fermentés connaissent un regain de popularité en raison de leurs bienfaits pour la santé, notamment pour la santé intestinale. Des produits comme le kombucha, le kimchi, la choucroute et le kéfir sont de plus en plus courants dans les magasins et sur les menus, car les consommateurs sont de plus en plus conscients de l'importance de la santé digestive </a:t>
            </a:r>
            <a:r>
              <a:rPr lang="en-US" sz="3100" spc="27">
                <a:solidFill>
                  <a:srgbClr val="086D6E"/>
                </a:solidFill>
                <a:latin typeface="TT Rounds Condensed"/>
                <a:ea typeface="TT Rounds Condensed"/>
                <a:cs typeface="TT Rounds Condensed"/>
                <a:sym typeface="TT Rounds Condensed"/>
              </a:rPr>
              <a:t>.</a:t>
            </a:r>
          </a:p>
          <a:p>
            <a:pPr algn="l">
              <a:lnSpc>
                <a:spcPts val="3348"/>
              </a:lnSpc>
            </a:pPr>
            <a:endParaRPr lang="en-US" sz="3100" spc="27">
              <a:solidFill>
                <a:srgbClr val="086D6E"/>
              </a:solidFill>
              <a:latin typeface="TT Rounds Condensed"/>
              <a:ea typeface="TT Rounds Condensed"/>
              <a:cs typeface="TT Rounds Condensed"/>
              <a:sym typeface="TT Rounds Condensed"/>
            </a:endParaRPr>
          </a:p>
          <a:p>
            <a:pPr algn="l">
              <a:lnSpc>
                <a:spcPts val="3348"/>
              </a:lnSpc>
            </a:pPr>
            <a:r>
              <a:rPr lang="en-US" sz="3100" b="1" spc="29">
                <a:solidFill>
                  <a:srgbClr val="382B1B"/>
                </a:solidFill>
                <a:latin typeface="TT Rounds Condensed Bold"/>
                <a:ea typeface="TT Rounds Condensed Bold"/>
                <a:cs typeface="TT Rounds Condensed Bold"/>
                <a:sym typeface="TT Rounds Condensed Bold"/>
              </a:rPr>
              <a:t>5. Approvisionnement local et durable : </a:t>
            </a:r>
            <a:r>
              <a:rPr lang="en-US" sz="3100" spc="29">
                <a:solidFill>
                  <a:srgbClr val="382B1B"/>
                </a:solidFill>
                <a:latin typeface="TT Rounds Condensed"/>
                <a:ea typeface="TT Rounds Condensed"/>
                <a:cs typeface="TT Rounds Condensed"/>
                <a:sym typeface="TT Rounds Condensed"/>
              </a:rPr>
              <a:t>Le mouvement de la ferme à la table continue d’influencer l’industrie alimentaire, avec une forte préférence des consommateurs pour les produits d’origine locale et cultivés de manière durable. Cette tendance se traduit par une demande de produits biologiques, mais aussi par un intérêt pour la connaissance de l’origine des aliments, de leur impact environnemental et des pratiques éthiques des fournisseurs.</a:t>
            </a:r>
          </a:p>
          <a:p>
            <a:pPr algn="l">
              <a:lnSpc>
                <a:spcPts val="3348"/>
              </a:lnSpc>
            </a:pPr>
            <a:endParaRPr lang="en-US" sz="3100" spc="29">
              <a:solidFill>
                <a:srgbClr val="382B1B"/>
              </a:solidFill>
              <a:latin typeface="TT Rounds Condensed"/>
              <a:ea typeface="TT Rounds Condensed"/>
              <a:cs typeface="TT Rounds Condensed"/>
              <a:sym typeface="TT Rounds Condensed"/>
            </a:endParaRPr>
          </a:p>
        </p:txBody>
      </p:sp>
      <p:grpSp>
        <p:nvGrpSpPr>
          <p:cNvPr id="13" name="Group 13"/>
          <p:cNvGrpSpPr/>
          <p:nvPr/>
        </p:nvGrpSpPr>
        <p:grpSpPr>
          <a:xfrm>
            <a:off x="212327" y="320578"/>
            <a:ext cx="2163783" cy="2231028"/>
            <a:chOff x="0" y="0"/>
            <a:chExt cx="2885044" cy="2974704"/>
          </a:xfrm>
        </p:grpSpPr>
        <p:sp>
          <p:nvSpPr>
            <p:cNvPr id="14" name="Freeform 14"/>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5" name="TextBox 15"/>
          <p:cNvSpPr txBox="1"/>
          <p:nvPr/>
        </p:nvSpPr>
        <p:spPr>
          <a:xfrm>
            <a:off x="3885951" y="932935"/>
            <a:ext cx="11335671" cy="986153"/>
          </a:xfrm>
          <a:prstGeom prst="rect">
            <a:avLst/>
          </a:prstGeom>
        </p:spPr>
        <p:txBody>
          <a:bodyPr lIns="0" tIns="0" rIns="0" bIns="0" rtlCol="0" anchor="t">
            <a:spAutoFit/>
          </a:bodyPr>
          <a:lstStyle/>
          <a:p>
            <a:pPr algn="l">
              <a:lnSpc>
                <a:spcPts val="6030"/>
              </a:lnSpc>
            </a:pPr>
            <a:r>
              <a:rPr lang="en-US" sz="4200" b="1" spc="39">
                <a:solidFill>
                  <a:srgbClr val="84BFA4"/>
                </a:solidFill>
                <a:latin typeface="TT Rounds Condensed Bold"/>
                <a:ea typeface="TT Rounds Condensed Bold"/>
                <a:cs typeface="TT Rounds Condensed Bold"/>
                <a:sym typeface="TT Rounds Condensed Bold"/>
              </a:rPr>
              <a:t>Aperçu de l'industrie alimentaire</a:t>
            </a:r>
          </a:p>
        </p:txBody>
      </p:sp>
      <p:sp>
        <p:nvSpPr>
          <p:cNvPr id="16" name="TextBox 16"/>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52760">
            <a:off x="999370" y="1359046"/>
            <a:ext cx="2079544"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2958240" y="1188810"/>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671344" cy="10287000"/>
            <a:chOff x="0" y="0"/>
            <a:chExt cx="2228458" cy="13716000"/>
          </a:xfrm>
        </p:grpSpPr>
        <p:sp>
          <p:nvSpPr>
            <p:cNvPr id="11" name="Freeform 11"/>
            <p:cNvSpPr/>
            <p:nvPr/>
          </p:nvSpPr>
          <p:spPr>
            <a:xfrm>
              <a:off x="0" y="0"/>
              <a:ext cx="2228469" cy="13716000"/>
            </a:xfrm>
            <a:custGeom>
              <a:avLst/>
              <a:gdLst/>
              <a:ahLst/>
              <a:cxnLst/>
              <a:rect l="l" t="t" r="r" b="b"/>
              <a:pathLst>
                <a:path w="2228469" h="13716000">
                  <a:moveTo>
                    <a:pt x="0" y="0"/>
                  </a:moveTo>
                  <a:lnTo>
                    <a:pt x="2228469" y="0"/>
                  </a:lnTo>
                  <a:lnTo>
                    <a:pt x="2228469" y="13716000"/>
                  </a:lnTo>
                  <a:lnTo>
                    <a:pt x="0" y="13716000"/>
                  </a:lnTo>
                  <a:close/>
                </a:path>
              </a:pathLst>
            </a:custGeom>
            <a:solidFill>
              <a:srgbClr val="84BFA4"/>
            </a:solidFill>
          </p:spPr>
        </p:sp>
      </p:grpSp>
      <p:grpSp>
        <p:nvGrpSpPr>
          <p:cNvPr id="12" name="Group 12"/>
          <p:cNvGrpSpPr/>
          <p:nvPr/>
        </p:nvGrpSpPr>
        <p:grpSpPr>
          <a:xfrm>
            <a:off x="212327" y="320578"/>
            <a:ext cx="2163783" cy="2231028"/>
            <a:chOff x="0" y="0"/>
            <a:chExt cx="2885044" cy="2974704"/>
          </a:xfrm>
        </p:grpSpPr>
        <p:sp>
          <p:nvSpPr>
            <p:cNvPr id="13" name="Freeform 13"/>
            <p:cNvSpPr/>
            <p:nvPr/>
          </p:nvSpPr>
          <p:spPr>
            <a:xfrm>
              <a:off x="-128397" y="-48641"/>
              <a:ext cx="3208401" cy="3143377"/>
            </a:xfrm>
            <a:custGeom>
              <a:avLst/>
              <a:gdLst/>
              <a:ahLst/>
              <a:cxnLst/>
              <a:rect l="l" t="t" r="r" b="b"/>
              <a:pathLst>
                <a:path w="3208401" h="3143377">
                  <a:moveTo>
                    <a:pt x="1875409" y="118364"/>
                  </a:moveTo>
                  <a:cubicBezTo>
                    <a:pt x="1491488" y="3810"/>
                    <a:pt x="1090549" y="0"/>
                    <a:pt x="784987" y="343662"/>
                  </a:cubicBezTo>
                  <a:cubicBezTo>
                    <a:pt x="488823" y="676021"/>
                    <a:pt x="204343" y="1212596"/>
                    <a:pt x="143256" y="1655699"/>
                  </a:cubicBezTo>
                  <a:cubicBezTo>
                    <a:pt x="0" y="2688844"/>
                    <a:pt x="920496" y="3143377"/>
                    <a:pt x="1850517" y="2996311"/>
                  </a:cubicBezTo>
                  <a:cubicBezTo>
                    <a:pt x="2757678" y="2853055"/>
                    <a:pt x="3208401" y="1663319"/>
                    <a:pt x="2933319" y="815340"/>
                  </a:cubicBezTo>
                  <a:cubicBezTo>
                    <a:pt x="2851150" y="559435"/>
                    <a:pt x="2612517" y="439166"/>
                    <a:pt x="2387092" y="328295"/>
                  </a:cubicBezTo>
                  <a:cubicBezTo>
                    <a:pt x="2224786" y="248031"/>
                    <a:pt x="2052828" y="171704"/>
                    <a:pt x="1875282" y="118237"/>
                  </a:cubicBezTo>
                  <a:close/>
                </a:path>
              </a:pathLst>
            </a:custGeom>
            <a:solidFill>
              <a:srgbClr val="B6D1E1"/>
            </a:solidFill>
          </p:spPr>
        </p:sp>
      </p:grpSp>
      <p:sp>
        <p:nvSpPr>
          <p:cNvPr id="14" name="TextBox 14"/>
          <p:cNvSpPr txBox="1"/>
          <p:nvPr/>
        </p:nvSpPr>
        <p:spPr>
          <a:xfrm>
            <a:off x="3885951" y="932935"/>
            <a:ext cx="11335671" cy="986153"/>
          </a:xfrm>
          <a:prstGeom prst="rect">
            <a:avLst/>
          </a:prstGeom>
        </p:spPr>
        <p:txBody>
          <a:bodyPr lIns="0" tIns="0" rIns="0" bIns="0" rtlCol="0" anchor="t">
            <a:spAutoFit/>
          </a:bodyPr>
          <a:lstStyle/>
          <a:p>
            <a:pPr algn="l">
              <a:lnSpc>
                <a:spcPts val="6030"/>
              </a:lnSpc>
            </a:pPr>
            <a:r>
              <a:rPr lang="en-US" sz="4200" b="1" spc="39">
                <a:solidFill>
                  <a:srgbClr val="84BFA4"/>
                </a:solidFill>
                <a:latin typeface="TT Rounds Condensed Bold"/>
                <a:ea typeface="TT Rounds Condensed Bold"/>
                <a:cs typeface="TT Rounds Condensed Bold"/>
                <a:sym typeface="TT Rounds Condensed Bold"/>
              </a:rPr>
              <a:t>Aperçu de l'industrie alimentaire</a:t>
            </a:r>
          </a:p>
        </p:txBody>
      </p:sp>
      <p:sp>
        <p:nvSpPr>
          <p:cNvPr id="15" name="TextBox 15"/>
          <p:cNvSpPr txBox="1"/>
          <p:nvPr/>
        </p:nvSpPr>
        <p:spPr>
          <a:xfrm>
            <a:off x="286041" y="933886"/>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6" name="TextBox 16"/>
          <p:cNvSpPr txBox="1"/>
          <p:nvPr/>
        </p:nvSpPr>
        <p:spPr>
          <a:xfrm>
            <a:off x="2485275" y="2433074"/>
            <a:ext cx="14279680" cy="7429500"/>
          </a:xfrm>
          <a:prstGeom prst="rect">
            <a:avLst/>
          </a:prstGeom>
        </p:spPr>
        <p:txBody>
          <a:bodyPr lIns="0" tIns="0" rIns="0" bIns="0" rtlCol="0" anchor="t">
            <a:spAutoFit/>
          </a:bodyPr>
          <a:lstStyle/>
          <a:p>
            <a:pPr algn="l">
              <a:lnSpc>
                <a:spcPts val="3960"/>
              </a:lnSpc>
            </a:pPr>
            <a:r>
              <a:rPr lang="en-US" sz="3300" b="1" spc="30">
                <a:solidFill>
                  <a:srgbClr val="382B1B"/>
                </a:solidFill>
                <a:latin typeface="TT Rounds Condensed Bold"/>
                <a:ea typeface="TT Rounds Condensed Bold"/>
                <a:cs typeface="TT Rounds Condensed Bold"/>
                <a:sym typeface="TT Rounds Condensed Bold"/>
              </a:rPr>
              <a:t>6. Saveurs mondiales, touche locale </a:t>
            </a:r>
            <a:r>
              <a:rPr lang="en-US" sz="3300" spc="30">
                <a:solidFill>
                  <a:srgbClr val="382B1B"/>
                </a:solidFill>
                <a:latin typeface="TT Rounds Condensed"/>
                <a:ea typeface="TT Rounds Condensed"/>
                <a:cs typeface="TT Rounds Condensed"/>
                <a:sym typeface="TT Rounds Condensed"/>
              </a:rPr>
              <a:t>: les chefs et les entreprises agroalimentaires mélangent les saveurs mondiales avec des ingrédients locaux pour créer des plats innovants et passionnants. Cette approche de fusion répond aux palais aventureux des consommateurs modernes qui aiment explorer de nouvelles saveurs tout en soutenant les économies locales.</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960"/>
              </a:lnSpc>
            </a:pPr>
            <a:r>
              <a:rPr lang="en-US" sz="3300" b="1" spc="30">
                <a:solidFill>
                  <a:srgbClr val="382B1B"/>
                </a:solidFill>
                <a:latin typeface="TT Rounds Condensed Bold"/>
                <a:ea typeface="TT Rounds Condensed Bold"/>
                <a:cs typeface="TT Rounds Condensed Bold"/>
                <a:sym typeface="TT Rounds Condensed Bold"/>
              </a:rPr>
              <a:t>7. Innovations technologiques dans le secteur alimentaire : </a:t>
            </a:r>
            <a:r>
              <a:rPr lang="en-US" sz="3300" spc="30">
                <a:solidFill>
                  <a:srgbClr val="382B1B"/>
                </a:solidFill>
                <a:latin typeface="TT Rounds Condensed"/>
                <a:ea typeface="TT Rounds Condensed"/>
                <a:cs typeface="TT Rounds Condensed"/>
                <a:sym typeface="TT Rounds Condensed"/>
              </a:rPr>
              <a:t>les avancées technologiques façonnent profondément l’industrie alimentaire. De la viande cultivée en laboratoire à l’impression alimentaire en 3D, en passant par l’IA dans la transformation des aliments et la blockchain pour la traçabilité des aliments, la technologie permet une production alimentaire plus efficace, plus sûre et plus personnalisée.</a:t>
            </a:r>
          </a:p>
          <a:p>
            <a:pPr marL="597217" lvl="1" indent="-298609" algn="l">
              <a:lnSpc>
                <a:spcPts val="3960"/>
              </a:lnSpc>
            </a:pPr>
            <a:endParaRPr lang="en-US" sz="3300" spc="30">
              <a:solidFill>
                <a:srgbClr val="382B1B"/>
              </a:solidFill>
              <a:latin typeface="TT Rounds Condensed"/>
              <a:ea typeface="TT Rounds Condensed"/>
              <a:cs typeface="TT Rounds Condensed"/>
              <a:sym typeface="TT Rounds Condensed"/>
            </a:endParaRPr>
          </a:p>
          <a:p>
            <a:pPr marL="597217" lvl="1" indent="-298609" algn="l">
              <a:lnSpc>
                <a:spcPts val="3960"/>
              </a:lnSpc>
            </a:pPr>
            <a:endParaRPr lang="en-US" sz="3300" spc="30">
              <a:solidFill>
                <a:srgbClr val="382B1B"/>
              </a:solidFill>
              <a:latin typeface="TT Rounds Condensed"/>
              <a:ea typeface="TT Rounds Condensed"/>
              <a:cs typeface="TT Rounds Condensed"/>
              <a:sym typeface="TT Rounds Condensed"/>
            </a:endParaRPr>
          </a:p>
          <a:p>
            <a:pPr marL="597217" lvl="1" indent="-298609" algn="l">
              <a:lnSpc>
                <a:spcPts val="3960"/>
              </a:lnSpc>
            </a:pPr>
            <a:endParaRPr lang="en-US" sz="3300" spc="30">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630529" y="3074222"/>
            <a:ext cx="13056282" cy="4640103"/>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Identifier les opportunités d'emploi</a:t>
            </a: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M3.1 Opportunités d'emploi</dc:title>
  <cp:revision>17</cp:revision>
  <dcterms:created xsi:type="dcterms:W3CDTF">2006-08-16T00:00:00Z</dcterms:created>
  <dcterms:modified xsi:type="dcterms:W3CDTF">2025-01-07T15:13:20Z</dcterms:modified>
  <dc:identifier>DAGYa8Cng2E</dc:identifier>
</cp:coreProperties>
</file>