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18288000" cy="10287000"/>
  <p:notesSz cx="6858000" cy="9144000"/>
  <p:embeddedFontLst>
    <p:embeddedFont>
      <p:font typeface="Arimo" panose="020B0604020202020204" charset="0"/>
      <p:regular r:id="rId41"/>
    </p:embeddedFont>
    <p:embeddedFont>
      <p:font typeface="Arimo Bold" panose="020B0604020202020204" charset="0"/>
      <p:regular r:id="rId42"/>
    </p:embeddedFont>
    <p:embeddedFont>
      <p:font typeface="TT Rounds Condensed" panose="020B0604020202020204" charset="0"/>
      <p:regular r:id="rId43"/>
    </p:embeddedFont>
    <p:embeddedFont>
      <p:font typeface="TT Rounds Condensed Bold" panose="020B0604020202020204" charset="0"/>
      <p:regular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4BF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22DC6F-A7F6-6B62-7CE1-E97AA4F37B6F}" v="3" dt="2025-01-07T15:06:03.3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 Laba" userId="S::lelaba@manag-art.com::b0064510-a4c3-4ec2-9c2e-61fdd5982cce" providerId="AD" clId="Web-{9022DC6F-A7F6-6B62-7CE1-E97AA4F37B6F}"/>
    <pc:docChg chg="modSld">
      <pc:chgData name="Le Laba" userId="S::lelaba@manag-art.com::b0064510-a4c3-4ec2-9c2e-61fdd5982cce" providerId="AD" clId="Web-{9022DC6F-A7F6-6B62-7CE1-E97AA4F37B6F}" dt="2025-01-07T15:06:03.247" v="1"/>
      <pc:docMkLst>
        <pc:docMk/>
      </pc:docMkLst>
      <pc:sldChg chg="modSp">
        <pc:chgData name="Le Laba" userId="S::lelaba@manag-art.com::b0064510-a4c3-4ec2-9c2e-61fdd5982cce" providerId="AD" clId="Web-{9022DC6F-A7F6-6B62-7CE1-E97AA4F37B6F}" dt="2025-01-07T15:06:03.247" v="1"/>
        <pc:sldMkLst>
          <pc:docMk/>
          <pc:sldMk cId="0" sldId="256"/>
        </pc:sldMkLst>
        <pc:spChg chg="mod">
          <ac:chgData name="Le Laba" userId="S::lelaba@manag-art.com::b0064510-a4c3-4ec2-9c2e-61fdd5982cce" providerId="AD" clId="Web-{9022DC6F-A7F6-6B62-7CE1-E97AA4F37B6F}" dt="2025-01-07T15:06:03.247" v="1"/>
          <ac:spMkLst>
            <pc:docMk/>
            <pc:sldMk cId="0" sldId="256"/>
            <ac:spMk id="20"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eur-lex.europa.eu/legal-content/EN/TXT/?uri=CELEX%3A32006L0054" TargetMode="Externa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hyperlink" Target="https://eur-lex.europa.eu/legal-content/EN/TXT/?uri=CELEX%3A32012L0029" TargetMode="Externa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eur-lex.europa.eu/legal-content/EN/TXT/?uri=CELEX%3A32019L1158" TargetMode="Externa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s://www.migrantwomennetwork.org/"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www.wave-network.org/"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solidaritefemmes.org/"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s://www.mamacash.org/"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jamstalldhetsmyndigheten.se/en"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hyperlink" Target="https://www.immigrantcouncil.ie/" TargetMode="External"/><Relationship Id="rId4" Type="http://schemas.openxmlformats.org/officeDocument/2006/relationships/hyperlink" Target="https://www.nwci.ie/" TargetMode="External"/></Relationships>
</file>

<file path=ppt/slides/_rels/slide3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22.sv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rot="4567512">
            <a:off x="71508" y="3740668"/>
            <a:ext cx="10314291" cy="12474837"/>
            <a:chOff x="0" y="0"/>
            <a:chExt cx="13752388" cy="16633116"/>
          </a:xfrm>
        </p:grpSpPr>
        <p:sp>
          <p:nvSpPr>
            <p:cNvPr id="4" name="Freeform 4"/>
            <p:cNvSpPr/>
            <p:nvPr/>
          </p:nvSpPr>
          <p:spPr>
            <a:xfrm>
              <a:off x="-612140" y="-272288"/>
              <a:ext cx="15293721" cy="17576674"/>
            </a:xfrm>
            <a:custGeom>
              <a:avLst/>
              <a:gdLst/>
              <a:ahLst/>
              <a:cxnLst/>
              <a:rect l="l" t="t" r="r" b="b"/>
              <a:pathLst>
                <a:path w="15293721" h="17576674">
                  <a:moveTo>
                    <a:pt x="8939530" y="662051"/>
                  </a:moveTo>
                  <a:cubicBezTo>
                    <a:pt x="7109714" y="21336"/>
                    <a:pt x="5197983" y="0"/>
                    <a:pt x="3741420" y="1922145"/>
                  </a:cubicBezTo>
                  <a:cubicBezTo>
                    <a:pt x="2330450" y="3780155"/>
                    <a:pt x="973963" y="6780784"/>
                    <a:pt x="682752" y="9258173"/>
                  </a:cubicBezTo>
                  <a:cubicBezTo>
                    <a:pt x="0" y="15035150"/>
                    <a:pt x="4387850" y="17576674"/>
                    <a:pt x="8821166" y="16754349"/>
                  </a:cubicBezTo>
                  <a:cubicBezTo>
                    <a:pt x="13145263" y="15953486"/>
                    <a:pt x="15293721" y="9300845"/>
                    <a:pt x="13982828" y="4559554"/>
                  </a:cubicBezTo>
                  <a:cubicBezTo>
                    <a:pt x="13591413" y="3128645"/>
                    <a:pt x="12453493" y="2455926"/>
                    <a:pt x="11379200" y="1836547"/>
                  </a:cubicBezTo>
                  <a:cubicBezTo>
                    <a:pt x="10605389" y="1387983"/>
                    <a:pt x="9786112" y="960882"/>
                    <a:pt x="8939530" y="661924"/>
                  </a:cubicBezTo>
                  <a:close/>
                </a:path>
              </a:pathLst>
            </a:custGeom>
            <a:solidFill>
              <a:srgbClr val="B6D1E1"/>
            </a:solidFill>
          </p:spPr>
        </p:sp>
      </p:grpSp>
      <p:grpSp>
        <p:nvGrpSpPr>
          <p:cNvPr id="5" name="Group 5"/>
          <p:cNvGrpSpPr/>
          <p:nvPr/>
        </p:nvGrpSpPr>
        <p:grpSpPr>
          <a:xfrm>
            <a:off x="-615710" y="-7458908"/>
            <a:ext cx="13531108" cy="2499387"/>
            <a:chOff x="0" y="0"/>
            <a:chExt cx="18041478" cy="3332516"/>
          </a:xfrm>
        </p:grpSpPr>
        <p:sp>
          <p:nvSpPr>
            <p:cNvPr id="6" name="Freeform 6"/>
            <p:cNvSpPr/>
            <p:nvPr/>
          </p:nvSpPr>
          <p:spPr>
            <a:xfrm>
              <a:off x="0" y="0"/>
              <a:ext cx="18041493" cy="3332480"/>
            </a:xfrm>
            <a:custGeom>
              <a:avLst/>
              <a:gdLst/>
              <a:ahLst/>
              <a:cxnLst/>
              <a:rect l="l" t="t" r="r" b="b"/>
              <a:pathLst>
                <a:path w="18041493" h="3332480">
                  <a:moveTo>
                    <a:pt x="0" y="0"/>
                  </a:moveTo>
                  <a:lnTo>
                    <a:pt x="18041493" y="0"/>
                  </a:lnTo>
                  <a:lnTo>
                    <a:pt x="18041493" y="3332480"/>
                  </a:lnTo>
                  <a:lnTo>
                    <a:pt x="0" y="3332480"/>
                  </a:lnTo>
                  <a:close/>
                </a:path>
              </a:pathLst>
            </a:custGeom>
            <a:solidFill>
              <a:srgbClr val="ECECEC"/>
            </a:solidFill>
          </p:spPr>
        </p:sp>
      </p:grpSp>
      <p:grpSp>
        <p:nvGrpSpPr>
          <p:cNvPr id="7" name="Group 7"/>
          <p:cNvGrpSpPr/>
          <p:nvPr/>
        </p:nvGrpSpPr>
        <p:grpSpPr>
          <a:xfrm>
            <a:off x="9489387" y="8408451"/>
            <a:ext cx="3227916" cy="3328231"/>
            <a:chOff x="0" y="0"/>
            <a:chExt cx="4303888" cy="4437642"/>
          </a:xfrm>
        </p:grpSpPr>
        <p:sp>
          <p:nvSpPr>
            <p:cNvPr id="8" name="Freeform 8"/>
            <p:cNvSpPr/>
            <p:nvPr/>
          </p:nvSpPr>
          <p:spPr>
            <a:xfrm>
              <a:off x="-191643" y="-72644"/>
              <a:ext cx="4786376" cy="4689348"/>
            </a:xfrm>
            <a:custGeom>
              <a:avLst/>
              <a:gdLst/>
              <a:ahLst/>
              <a:cxnLst/>
              <a:rect l="l" t="t" r="r" b="b"/>
              <a:pathLst>
                <a:path w="4786376" h="4689348">
                  <a:moveTo>
                    <a:pt x="2797683" y="176657"/>
                  </a:moveTo>
                  <a:cubicBezTo>
                    <a:pt x="2225040" y="5715"/>
                    <a:pt x="1626870" y="0"/>
                    <a:pt x="1170940" y="512826"/>
                  </a:cubicBezTo>
                  <a:cubicBezTo>
                    <a:pt x="729361" y="1008507"/>
                    <a:pt x="304927" y="1809115"/>
                    <a:pt x="213741" y="2470023"/>
                  </a:cubicBezTo>
                  <a:cubicBezTo>
                    <a:pt x="0" y="4011295"/>
                    <a:pt x="1373251" y="4689348"/>
                    <a:pt x="2760726" y="4470019"/>
                  </a:cubicBezTo>
                  <a:cubicBezTo>
                    <a:pt x="4114038" y="4256405"/>
                    <a:pt x="4786376" y="2481453"/>
                    <a:pt x="4376039" y="1216533"/>
                  </a:cubicBezTo>
                  <a:cubicBezTo>
                    <a:pt x="4253484" y="834771"/>
                    <a:pt x="3897376" y="655320"/>
                    <a:pt x="3561207" y="490093"/>
                  </a:cubicBezTo>
                  <a:cubicBezTo>
                    <a:pt x="3319018" y="370459"/>
                    <a:pt x="3062605" y="256540"/>
                    <a:pt x="2797683" y="176657"/>
                  </a:cubicBezTo>
                  <a:close/>
                </a:path>
              </a:pathLst>
            </a:custGeom>
            <a:solidFill>
              <a:srgbClr val="E6C8C7"/>
            </a:solidFill>
          </p:spPr>
        </p:sp>
      </p:grpSp>
      <p:grpSp>
        <p:nvGrpSpPr>
          <p:cNvPr id="9" name="Group 9"/>
          <p:cNvGrpSpPr/>
          <p:nvPr/>
        </p:nvGrpSpPr>
        <p:grpSpPr>
          <a:xfrm>
            <a:off x="-4627968" y="-2234116"/>
            <a:ext cx="4674636" cy="13970799"/>
            <a:chOff x="0" y="0"/>
            <a:chExt cx="6232848" cy="18627732"/>
          </a:xfrm>
        </p:grpSpPr>
        <p:sp>
          <p:nvSpPr>
            <p:cNvPr id="10" name="Freeform 10"/>
            <p:cNvSpPr/>
            <p:nvPr/>
          </p:nvSpPr>
          <p:spPr>
            <a:xfrm>
              <a:off x="0" y="0"/>
              <a:ext cx="6232906" cy="18627725"/>
            </a:xfrm>
            <a:custGeom>
              <a:avLst/>
              <a:gdLst/>
              <a:ahLst/>
              <a:cxnLst/>
              <a:rect l="l" t="t" r="r" b="b"/>
              <a:pathLst>
                <a:path w="6232906" h="18627725">
                  <a:moveTo>
                    <a:pt x="0" y="0"/>
                  </a:moveTo>
                  <a:lnTo>
                    <a:pt x="6232906" y="0"/>
                  </a:lnTo>
                  <a:lnTo>
                    <a:pt x="6232906" y="18627725"/>
                  </a:lnTo>
                  <a:lnTo>
                    <a:pt x="0" y="18627725"/>
                  </a:lnTo>
                  <a:close/>
                </a:path>
              </a:pathLst>
            </a:custGeom>
            <a:solidFill>
              <a:srgbClr val="ECECEC"/>
            </a:solidFill>
          </p:spPr>
        </p:sp>
      </p:grpSp>
      <p:grpSp>
        <p:nvGrpSpPr>
          <p:cNvPr id="11" name="Group 11"/>
          <p:cNvGrpSpPr/>
          <p:nvPr/>
        </p:nvGrpSpPr>
        <p:grpSpPr>
          <a:xfrm>
            <a:off x="-2850777" y="10332036"/>
            <a:ext cx="22146483" cy="5305084"/>
            <a:chOff x="0" y="0"/>
            <a:chExt cx="29528644" cy="7073446"/>
          </a:xfrm>
        </p:grpSpPr>
        <p:sp>
          <p:nvSpPr>
            <p:cNvPr id="12" name="Freeform 12"/>
            <p:cNvSpPr/>
            <p:nvPr/>
          </p:nvSpPr>
          <p:spPr>
            <a:xfrm>
              <a:off x="0" y="0"/>
              <a:ext cx="29528644" cy="7073392"/>
            </a:xfrm>
            <a:custGeom>
              <a:avLst/>
              <a:gdLst/>
              <a:ahLst/>
              <a:cxnLst/>
              <a:rect l="l" t="t" r="r" b="b"/>
              <a:pathLst>
                <a:path w="29528644" h="7073392">
                  <a:moveTo>
                    <a:pt x="0" y="0"/>
                  </a:moveTo>
                  <a:lnTo>
                    <a:pt x="29528644" y="0"/>
                  </a:lnTo>
                  <a:lnTo>
                    <a:pt x="29528644" y="7073392"/>
                  </a:lnTo>
                  <a:lnTo>
                    <a:pt x="0" y="7073392"/>
                  </a:lnTo>
                  <a:close/>
                </a:path>
              </a:pathLst>
            </a:custGeom>
            <a:solidFill>
              <a:srgbClr val="ECECEC"/>
            </a:solidFill>
          </p:spPr>
        </p:sp>
      </p:grpSp>
      <p:sp>
        <p:nvSpPr>
          <p:cNvPr id="13" name="Freeform 13"/>
          <p:cNvSpPr/>
          <p:nvPr/>
        </p:nvSpPr>
        <p:spPr>
          <a:xfrm>
            <a:off x="833985" y="150825"/>
            <a:ext cx="6159441" cy="4453305"/>
          </a:xfrm>
          <a:custGeom>
            <a:avLst/>
            <a:gdLst/>
            <a:ahLst/>
            <a:cxnLst/>
            <a:rect l="l" t="t" r="r" b="b"/>
            <a:pathLst>
              <a:path w="6159441" h="4453305">
                <a:moveTo>
                  <a:pt x="0" y="0"/>
                </a:moveTo>
                <a:lnTo>
                  <a:pt x="6159441" y="0"/>
                </a:lnTo>
                <a:lnTo>
                  <a:pt x="6159441" y="4453305"/>
                </a:lnTo>
                <a:lnTo>
                  <a:pt x="0" y="4453305"/>
                </a:lnTo>
                <a:lnTo>
                  <a:pt x="0" y="0"/>
                </a:lnTo>
                <a:close/>
              </a:path>
            </a:pathLst>
          </a:custGeom>
          <a:blipFill>
            <a:blip r:embed="rId2"/>
            <a:stretch>
              <a:fillRect l="-30" r="-30"/>
            </a:stretch>
          </a:blipFill>
        </p:spPr>
      </p:sp>
      <p:sp>
        <p:nvSpPr>
          <p:cNvPr id="14" name="Freeform 14" descr="Blue text on a black background  Description automatically generated"/>
          <p:cNvSpPr/>
          <p:nvPr/>
        </p:nvSpPr>
        <p:spPr>
          <a:xfrm>
            <a:off x="13804464" y="8833449"/>
            <a:ext cx="4652192" cy="973563"/>
          </a:xfrm>
          <a:custGeom>
            <a:avLst/>
            <a:gdLst/>
            <a:ahLst/>
            <a:cxnLst/>
            <a:rect l="l" t="t" r="r" b="b"/>
            <a:pathLst>
              <a:path w="4652192" h="973563">
                <a:moveTo>
                  <a:pt x="0" y="0"/>
                </a:moveTo>
                <a:lnTo>
                  <a:pt x="4652192" y="0"/>
                </a:lnTo>
                <a:lnTo>
                  <a:pt x="4652192" y="973563"/>
                </a:lnTo>
                <a:lnTo>
                  <a:pt x="0" y="973563"/>
                </a:lnTo>
                <a:lnTo>
                  <a:pt x="0" y="0"/>
                </a:lnTo>
                <a:close/>
              </a:path>
            </a:pathLst>
          </a:custGeom>
          <a:blipFill>
            <a:blip r:embed="rId3"/>
            <a:stretch>
              <a:fillRect/>
            </a:stretch>
          </a:blipFill>
        </p:spPr>
      </p:sp>
      <p:sp>
        <p:nvSpPr>
          <p:cNvPr id="15" name="TextBox 15"/>
          <p:cNvSpPr txBox="1"/>
          <p:nvPr/>
        </p:nvSpPr>
        <p:spPr>
          <a:xfrm>
            <a:off x="1220051" y="6231015"/>
            <a:ext cx="8471263" cy="868864"/>
          </a:xfrm>
          <a:prstGeom prst="rect">
            <a:avLst/>
          </a:prstGeom>
        </p:spPr>
        <p:txBody>
          <a:bodyPr lIns="0" tIns="0" rIns="0" bIns="0" rtlCol="0" anchor="t">
            <a:spAutoFit/>
          </a:bodyPr>
          <a:lstStyle/>
          <a:p>
            <a:pPr algn="l">
              <a:lnSpc>
                <a:spcPts val="6900"/>
              </a:lnSpc>
            </a:pPr>
            <a:r>
              <a:rPr lang="en-US" sz="6600" b="1" spc="61">
                <a:solidFill>
                  <a:srgbClr val="FFFFFF"/>
                </a:solidFill>
                <a:latin typeface="TT Rounds Condensed Bold"/>
                <a:ea typeface="TT Rounds Condensed Bold"/>
                <a:cs typeface="TT Rounds Condensed Bold"/>
                <a:sym typeface="TT Rounds Condensed Bold"/>
              </a:rPr>
              <a:t>M2.5 </a:t>
            </a:r>
          </a:p>
          <a:p>
            <a:pPr algn="l">
              <a:lnSpc>
                <a:spcPts val="6900"/>
              </a:lnSpc>
            </a:pPr>
            <a:r>
              <a:rPr lang="en-US" sz="9000" b="1" spc="84">
                <a:solidFill>
                  <a:srgbClr val="FFFFFF"/>
                </a:solidFill>
                <a:latin typeface="TT Rounds Condensed Bold"/>
                <a:ea typeface="TT Rounds Condensed Bold"/>
                <a:cs typeface="TT Rounds Condensed Bold"/>
                <a:sym typeface="TT Rounds Condensed Bold"/>
              </a:rPr>
              <a:t>Surmonter le sexisme</a:t>
            </a:r>
          </a:p>
        </p:txBody>
      </p:sp>
      <p:sp>
        <p:nvSpPr>
          <p:cNvPr id="16" name="Freeform 16"/>
          <p:cNvSpPr/>
          <p:nvPr/>
        </p:nvSpPr>
        <p:spPr>
          <a:xfrm>
            <a:off x="12893524" y="8664236"/>
            <a:ext cx="5273706" cy="1378354"/>
          </a:xfrm>
          <a:custGeom>
            <a:avLst/>
            <a:gdLst/>
            <a:ahLst/>
            <a:cxnLst/>
            <a:rect l="l" t="t" r="r" b="b"/>
            <a:pathLst>
              <a:path w="5273706" h="1378354">
                <a:moveTo>
                  <a:pt x="0" y="0"/>
                </a:moveTo>
                <a:lnTo>
                  <a:pt x="5273706" y="0"/>
                </a:lnTo>
                <a:lnTo>
                  <a:pt x="5273706" y="1378354"/>
                </a:lnTo>
                <a:lnTo>
                  <a:pt x="0" y="1378354"/>
                </a:lnTo>
                <a:lnTo>
                  <a:pt x="0" y="0"/>
                </a:lnTo>
                <a:close/>
              </a:path>
            </a:pathLst>
          </a:custGeom>
          <a:blipFill>
            <a:blip r:embed="rId4"/>
            <a:stretch>
              <a:fillRect/>
            </a:stretch>
          </a:blipFill>
        </p:spPr>
      </p:sp>
      <p:grpSp>
        <p:nvGrpSpPr>
          <p:cNvPr id="17" name="Group 17"/>
          <p:cNvGrpSpPr/>
          <p:nvPr/>
        </p:nvGrpSpPr>
        <p:grpSpPr>
          <a:xfrm>
            <a:off x="9813440" y="-888812"/>
            <a:ext cx="8902875" cy="8902875"/>
            <a:chOff x="0" y="0"/>
            <a:chExt cx="12700000" cy="12700000"/>
          </a:xfrm>
        </p:grpSpPr>
        <p:sp>
          <p:nvSpPr>
            <p:cNvPr id="18" name="Freeform 18"/>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20" y="11470640"/>
                  </a:cubicBezTo>
                  <a:cubicBezTo>
                    <a:pt x="9123680" y="11334750"/>
                    <a:pt x="10237470" y="10519410"/>
                    <a:pt x="11071860" y="9767570"/>
                  </a:cubicBezTo>
                  <a:cubicBezTo>
                    <a:pt x="11625580" y="9268460"/>
                    <a:pt x="11971020" y="8576310"/>
                    <a:pt x="12202160" y="7867650"/>
                  </a:cubicBezTo>
                  <a:cubicBezTo>
                    <a:pt x="13009880" y="5401310"/>
                    <a:pt x="12348210" y="2322830"/>
                    <a:pt x="10152380" y="938530"/>
                  </a:cubicBezTo>
                  <a:close/>
                </a:path>
              </a:pathLst>
            </a:custGeom>
            <a:blipFill>
              <a:blip r:embed="rId5"/>
              <a:stretch>
                <a:fillRect l="-19637" r="-19637" b="-35"/>
              </a:stretch>
            </a:blipFill>
          </p:spPr>
        </p:sp>
      </p:grpSp>
      <p:sp>
        <p:nvSpPr>
          <p:cNvPr id="19" name="TextBox 19"/>
          <p:cNvSpPr txBox="1"/>
          <p:nvPr/>
        </p:nvSpPr>
        <p:spPr>
          <a:xfrm>
            <a:off x="1361106" y="9100968"/>
            <a:ext cx="5664254" cy="967170"/>
          </a:xfrm>
          <a:prstGeom prst="rect">
            <a:avLst/>
          </a:prstGeom>
        </p:spPr>
        <p:txBody>
          <a:bodyPr lIns="0" tIns="0" rIns="0" bIns="0" rtlCol="0" anchor="t">
            <a:spAutoFit/>
          </a:bodyPr>
          <a:lstStyle/>
          <a:p>
            <a:pPr algn="l">
              <a:lnSpc>
                <a:spcPts val="4536"/>
              </a:lnSpc>
            </a:pPr>
            <a:r>
              <a:rPr lang="en-US" sz="4200" b="1" spc="39">
                <a:solidFill>
                  <a:srgbClr val="FFFFFF"/>
                </a:solidFill>
                <a:latin typeface="TT Rounds Condensed Bold"/>
                <a:ea typeface="TT Rounds Condensed Bold"/>
                <a:cs typeface="TT Rounds Condensed Bold"/>
                <a:sym typeface="TT Rounds Condensed Bold"/>
              </a:rPr>
              <a:t>www.3kitchens.eu</a:t>
            </a:r>
          </a:p>
        </p:txBody>
      </p:sp>
      <p:sp>
        <p:nvSpPr>
          <p:cNvPr id="20" name="TextBox 20"/>
          <p:cNvSpPr txBox="1"/>
          <p:nvPr/>
        </p:nvSpPr>
        <p:spPr>
          <a:xfrm>
            <a:off x="1817398" y="5133975"/>
            <a:ext cx="5906891" cy="733425"/>
          </a:xfrm>
          <a:prstGeom prst="rect">
            <a:avLst/>
          </a:prstGeom>
          <a:solidFill>
            <a:srgbClr val="84BFA4"/>
          </a:solidFill>
        </p:spPr>
        <p:txBody>
          <a:bodyPr wrap="square" lIns="0" tIns="0" rIns="0" bIns="0" rtlCol="0" anchor="t">
            <a:spAutoFit/>
          </a:bodyPr>
          <a:lstStyle/>
          <a:p>
            <a:pPr algn="l">
              <a:lnSpc>
                <a:spcPts val="2879"/>
              </a:lnSpc>
            </a:pPr>
            <a:r>
              <a:rPr lang="en-US" sz="2400" b="1" spc="22">
                <a:solidFill>
                  <a:srgbClr val="FFFFFF"/>
                </a:solidFill>
                <a:latin typeface="TT Rounds Condensed Bold"/>
                <a:ea typeface="TT Rounds Condensed Bold"/>
                <a:cs typeface="TT Rounds Condensed Bold"/>
                <a:sym typeface="TT Rounds Condensed Bold"/>
              </a:rPr>
              <a:t>Programme d'employabilité - Compétences dans l'industrie alimentaire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21339" y="0"/>
            <a:ext cx="18309339" cy="3859562"/>
            <a:chOff x="0" y="0"/>
            <a:chExt cx="24412452" cy="5146082"/>
          </a:xfrm>
        </p:grpSpPr>
        <p:sp>
          <p:nvSpPr>
            <p:cNvPr id="4" name="Freeform 4"/>
            <p:cNvSpPr/>
            <p:nvPr/>
          </p:nvSpPr>
          <p:spPr>
            <a:xfrm>
              <a:off x="0" y="0"/>
              <a:ext cx="24412448" cy="5146040"/>
            </a:xfrm>
            <a:custGeom>
              <a:avLst/>
              <a:gdLst/>
              <a:ahLst/>
              <a:cxnLst/>
              <a:rect l="l" t="t" r="r" b="b"/>
              <a:pathLst>
                <a:path w="24412448" h="5146040">
                  <a:moveTo>
                    <a:pt x="0" y="0"/>
                  </a:moveTo>
                  <a:lnTo>
                    <a:pt x="24412448" y="0"/>
                  </a:lnTo>
                  <a:lnTo>
                    <a:pt x="24412448" y="5146040"/>
                  </a:lnTo>
                  <a:lnTo>
                    <a:pt x="0" y="5146040"/>
                  </a:lnTo>
                  <a:close/>
                </a:path>
              </a:pathLst>
            </a:custGeom>
            <a:solidFill>
              <a:srgbClr val="B6D1E1"/>
            </a:solidFill>
          </p:spPr>
        </p:sp>
      </p:grpSp>
      <p:grpSp>
        <p:nvGrpSpPr>
          <p:cNvPr id="5" name="Group 5"/>
          <p:cNvGrpSpPr/>
          <p:nvPr/>
        </p:nvGrpSpPr>
        <p:grpSpPr>
          <a:xfrm>
            <a:off x="-1485652" y="-1315089"/>
            <a:ext cx="7218337" cy="7442661"/>
            <a:chOff x="0" y="0"/>
            <a:chExt cx="9624450" cy="9923548"/>
          </a:xfrm>
        </p:grpSpPr>
        <p:sp>
          <p:nvSpPr>
            <p:cNvPr id="6" name="Freeform 6"/>
            <p:cNvSpPr/>
            <p:nvPr/>
          </p:nvSpPr>
          <p:spPr>
            <a:xfrm>
              <a:off x="-428371" y="-162433"/>
              <a:ext cx="10703052" cy="10486517"/>
            </a:xfrm>
            <a:custGeom>
              <a:avLst/>
              <a:gdLst/>
              <a:ahLst/>
              <a:cxnLst/>
              <a:rect l="l" t="t" r="r" b="b"/>
              <a:pathLst>
                <a:path w="10703052" h="10486517">
                  <a:moveTo>
                    <a:pt x="6256147" y="394970"/>
                  </a:moveTo>
                  <a:cubicBezTo>
                    <a:pt x="4975606" y="12700"/>
                    <a:pt x="3637788" y="0"/>
                    <a:pt x="2618359" y="1146683"/>
                  </a:cubicBezTo>
                  <a:cubicBezTo>
                    <a:pt x="1630934" y="2255266"/>
                    <a:pt x="681609" y="4045458"/>
                    <a:pt x="477774" y="5523484"/>
                  </a:cubicBezTo>
                  <a:cubicBezTo>
                    <a:pt x="0" y="8970137"/>
                    <a:pt x="3070733" y="10486517"/>
                    <a:pt x="6173343" y="9995916"/>
                  </a:cubicBezTo>
                  <a:cubicBezTo>
                    <a:pt x="9199499" y="9518142"/>
                    <a:pt x="10703052" y="5549011"/>
                    <a:pt x="9785604" y="2720340"/>
                  </a:cubicBezTo>
                  <a:cubicBezTo>
                    <a:pt x="9511665" y="1866646"/>
                    <a:pt x="8715248" y="1465326"/>
                    <a:pt x="7963535" y="1095756"/>
                  </a:cubicBezTo>
                  <a:cubicBezTo>
                    <a:pt x="7422007" y="828167"/>
                    <a:pt x="6848602" y="573405"/>
                    <a:pt x="6256147" y="394970"/>
                  </a:cubicBezTo>
                  <a:close/>
                </a:path>
              </a:pathLst>
            </a:custGeom>
            <a:solidFill>
              <a:srgbClr val="E6C8C7"/>
            </a:solidFill>
          </p:spPr>
        </p:sp>
      </p:grpSp>
      <p:grpSp>
        <p:nvGrpSpPr>
          <p:cNvPr id="7" name="Group 7"/>
          <p:cNvGrpSpPr/>
          <p:nvPr/>
        </p:nvGrpSpPr>
        <p:grpSpPr>
          <a:xfrm>
            <a:off x="-4481700" y="-623024"/>
            <a:ext cx="4481700" cy="17113854"/>
            <a:chOff x="0" y="0"/>
            <a:chExt cx="5975600" cy="22818472"/>
          </a:xfrm>
        </p:grpSpPr>
        <p:sp>
          <p:nvSpPr>
            <p:cNvPr id="8" name="Freeform 8"/>
            <p:cNvSpPr/>
            <p:nvPr/>
          </p:nvSpPr>
          <p:spPr>
            <a:xfrm>
              <a:off x="0" y="0"/>
              <a:ext cx="5975604" cy="22818471"/>
            </a:xfrm>
            <a:custGeom>
              <a:avLst/>
              <a:gdLst/>
              <a:ahLst/>
              <a:cxnLst/>
              <a:rect l="l" t="t" r="r" b="b"/>
              <a:pathLst>
                <a:path w="5975604" h="22818471">
                  <a:moveTo>
                    <a:pt x="0" y="0"/>
                  </a:moveTo>
                  <a:lnTo>
                    <a:pt x="5975604" y="0"/>
                  </a:lnTo>
                  <a:lnTo>
                    <a:pt x="5975604" y="22818471"/>
                  </a:lnTo>
                  <a:lnTo>
                    <a:pt x="0" y="22818471"/>
                  </a:lnTo>
                  <a:close/>
                </a:path>
              </a:pathLst>
            </a:custGeom>
            <a:solidFill>
              <a:srgbClr val="ECECEC"/>
            </a:solidFill>
          </p:spPr>
        </p:sp>
      </p:grpSp>
      <p:grpSp>
        <p:nvGrpSpPr>
          <p:cNvPr id="9" name="Group 9"/>
          <p:cNvGrpSpPr/>
          <p:nvPr/>
        </p:nvGrpSpPr>
        <p:grpSpPr>
          <a:xfrm>
            <a:off x="-3696476" y="-8068852"/>
            <a:ext cx="24222254" cy="8068852"/>
            <a:chOff x="0" y="0"/>
            <a:chExt cx="32296338" cy="10758470"/>
          </a:xfrm>
        </p:grpSpPr>
        <p:sp>
          <p:nvSpPr>
            <p:cNvPr id="10" name="Freeform 10"/>
            <p:cNvSpPr/>
            <p:nvPr/>
          </p:nvSpPr>
          <p:spPr>
            <a:xfrm>
              <a:off x="0" y="0"/>
              <a:ext cx="32296354" cy="10758424"/>
            </a:xfrm>
            <a:custGeom>
              <a:avLst/>
              <a:gdLst/>
              <a:ahLst/>
              <a:cxnLst/>
              <a:rect l="l" t="t" r="r" b="b"/>
              <a:pathLst>
                <a:path w="32296354" h="10758424">
                  <a:moveTo>
                    <a:pt x="0" y="0"/>
                  </a:moveTo>
                  <a:lnTo>
                    <a:pt x="32296354" y="0"/>
                  </a:lnTo>
                  <a:lnTo>
                    <a:pt x="32296354" y="10758424"/>
                  </a:lnTo>
                  <a:lnTo>
                    <a:pt x="0" y="10758424"/>
                  </a:lnTo>
                  <a:close/>
                </a:path>
              </a:pathLst>
            </a:custGeom>
            <a:solidFill>
              <a:srgbClr val="ECECEC"/>
            </a:solidFill>
          </p:spPr>
        </p:sp>
      </p:grpSp>
      <p:grpSp>
        <p:nvGrpSpPr>
          <p:cNvPr id="11" name="Group 11"/>
          <p:cNvGrpSpPr/>
          <p:nvPr/>
        </p:nvGrpSpPr>
        <p:grpSpPr>
          <a:xfrm>
            <a:off x="519790" y="3773237"/>
            <a:ext cx="6199144" cy="5966730"/>
            <a:chOff x="30480" y="591820"/>
            <a:chExt cx="12736830" cy="12259310"/>
          </a:xfrm>
        </p:grpSpPr>
        <p:sp>
          <p:nvSpPr>
            <p:cNvPr id="12" name="Freeform 12" descr="A few women in a kitchen  Description automatically generated"/>
            <p:cNvSpPr/>
            <p:nvPr/>
          </p:nvSpPr>
          <p:spPr>
            <a:xfrm>
              <a:off x="0" y="0"/>
              <a:ext cx="12736830" cy="12259310"/>
            </a:xfrm>
            <a:custGeom>
              <a:avLst/>
              <a:gdLst/>
              <a:ahLst/>
              <a:cxnLst/>
              <a:rect l="l" t="t" r="r" b="b"/>
              <a:pathLst>
                <a:path w="12736830" h="1225931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blipFill>
              <a:blip r:embed="rId3"/>
              <a:stretch>
                <a:fillRect l="-12242" r="-12242" b="-2"/>
              </a:stretch>
            </a:blipFill>
          </p:spPr>
        </p:sp>
      </p:grpSp>
      <p:sp>
        <p:nvSpPr>
          <p:cNvPr id="13" name="TextBox 13"/>
          <p:cNvSpPr txBox="1"/>
          <p:nvPr/>
        </p:nvSpPr>
        <p:spPr>
          <a:xfrm>
            <a:off x="7933420" y="954734"/>
            <a:ext cx="9426225" cy="2439789"/>
          </a:xfrm>
          <a:prstGeom prst="rect">
            <a:avLst/>
          </a:prstGeom>
        </p:spPr>
        <p:txBody>
          <a:bodyPr lIns="0" tIns="0" rIns="0" bIns="0" rtlCol="0" anchor="t">
            <a:spAutoFit/>
          </a:bodyPr>
          <a:lstStyle/>
          <a:p>
            <a:pPr algn="l">
              <a:lnSpc>
                <a:spcPts val="5832"/>
              </a:lnSpc>
            </a:pPr>
            <a:r>
              <a:rPr lang="en-US" sz="5400" spc="50">
                <a:solidFill>
                  <a:srgbClr val="FFFFFF"/>
                </a:solidFill>
                <a:latin typeface="TT Rounds Condensed"/>
                <a:ea typeface="TT Rounds Condensed"/>
                <a:cs typeface="TT Rounds Condensed"/>
                <a:sym typeface="TT Rounds Condensed"/>
              </a:rPr>
              <a:t>Quiz : Comprendre le sexisme dans la cuisine</a:t>
            </a:r>
          </a:p>
          <a:p>
            <a:pPr algn="l">
              <a:lnSpc>
                <a:spcPts val="5832"/>
              </a:lnSpc>
            </a:pPr>
            <a:endParaRPr lang="en-US" sz="5400" spc="50">
              <a:solidFill>
                <a:srgbClr val="FFFFFF"/>
              </a:solidFill>
              <a:latin typeface="TT Rounds Condensed"/>
              <a:ea typeface="TT Rounds Condensed"/>
              <a:cs typeface="TT Rounds Condensed"/>
              <a:sym typeface="TT Rounds Condense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603904" y="2000964"/>
            <a:ext cx="1207050" cy="51165"/>
            <a:chOff x="0" y="0"/>
            <a:chExt cx="1609400" cy="68220"/>
          </a:xfrm>
        </p:grpSpPr>
        <p:sp>
          <p:nvSpPr>
            <p:cNvPr id="4" name="Freeform 4"/>
            <p:cNvSpPr/>
            <p:nvPr/>
          </p:nvSpPr>
          <p:spPr>
            <a:xfrm>
              <a:off x="12700" y="12700"/>
              <a:ext cx="1583944" cy="42799"/>
            </a:xfrm>
            <a:custGeom>
              <a:avLst/>
              <a:gdLst/>
              <a:ahLst/>
              <a:cxnLst/>
              <a:rect l="l" t="t" r="r" b="b"/>
              <a:pathLst>
                <a:path w="1583944" h="42799">
                  <a:moveTo>
                    <a:pt x="0" y="0"/>
                  </a:moveTo>
                  <a:lnTo>
                    <a:pt x="1583944" y="0"/>
                  </a:lnTo>
                  <a:lnTo>
                    <a:pt x="1583944" y="42799"/>
                  </a:lnTo>
                  <a:lnTo>
                    <a:pt x="0" y="42799"/>
                  </a:lnTo>
                  <a:close/>
                </a:path>
              </a:pathLst>
            </a:custGeom>
            <a:solidFill>
              <a:srgbClr val="B6D1E1"/>
            </a:solidFill>
          </p:spPr>
        </p:sp>
        <p:sp>
          <p:nvSpPr>
            <p:cNvPr id="5" name="Freeform 5"/>
            <p:cNvSpPr/>
            <p:nvPr/>
          </p:nvSpPr>
          <p:spPr>
            <a:xfrm>
              <a:off x="0" y="0"/>
              <a:ext cx="1609344" cy="68199"/>
            </a:xfrm>
            <a:custGeom>
              <a:avLst/>
              <a:gdLst/>
              <a:ahLst/>
              <a:cxnLst/>
              <a:rect l="l" t="t" r="r" b="b"/>
              <a:pathLst>
                <a:path w="1609344" h="68199">
                  <a:moveTo>
                    <a:pt x="12700" y="0"/>
                  </a:moveTo>
                  <a:lnTo>
                    <a:pt x="1596644" y="0"/>
                  </a:lnTo>
                  <a:cubicBezTo>
                    <a:pt x="1603629" y="0"/>
                    <a:pt x="1609344" y="5715"/>
                    <a:pt x="1609344" y="12700"/>
                  </a:cubicBezTo>
                  <a:lnTo>
                    <a:pt x="1609344" y="55499"/>
                  </a:lnTo>
                  <a:cubicBezTo>
                    <a:pt x="1609344" y="62484"/>
                    <a:pt x="1603629" y="68199"/>
                    <a:pt x="1596644" y="68199"/>
                  </a:cubicBezTo>
                  <a:lnTo>
                    <a:pt x="12700" y="68199"/>
                  </a:lnTo>
                  <a:cubicBezTo>
                    <a:pt x="5715" y="68199"/>
                    <a:pt x="0" y="62484"/>
                    <a:pt x="0" y="55499"/>
                  </a:cubicBezTo>
                  <a:lnTo>
                    <a:pt x="0" y="12700"/>
                  </a:lnTo>
                  <a:cubicBezTo>
                    <a:pt x="0" y="5715"/>
                    <a:pt x="5715" y="0"/>
                    <a:pt x="12700" y="0"/>
                  </a:cubicBezTo>
                  <a:moveTo>
                    <a:pt x="12700" y="25400"/>
                  </a:moveTo>
                  <a:lnTo>
                    <a:pt x="12700" y="12700"/>
                  </a:lnTo>
                  <a:lnTo>
                    <a:pt x="25400" y="12700"/>
                  </a:lnTo>
                  <a:lnTo>
                    <a:pt x="25400" y="55499"/>
                  </a:lnTo>
                  <a:lnTo>
                    <a:pt x="12700" y="55499"/>
                  </a:lnTo>
                  <a:lnTo>
                    <a:pt x="12700" y="42799"/>
                  </a:lnTo>
                  <a:lnTo>
                    <a:pt x="1596644" y="42799"/>
                  </a:lnTo>
                  <a:lnTo>
                    <a:pt x="1596644" y="55499"/>
                  </a:lnTo>
                  <a:lnTo>
                    <a:pt x="1583944" y="55499"/>
                  </a:lnTo>
                  <a:lnTo>
                    <a:pt x="1583944" y="12700"/>
                  </a:lnTo>
                  <a:lnTo>
                    <a:pt x="1596644" y="12700"/>
                  </a:lnTo>
                  <a:lnTo>
                    <a:pt x="1596644" y="25400"/>
                  </a:lnTo>
                  <a:lnTo>
                    <a:pt x="12700" y="25400"/>
                  </a:lnTo>
                  <a:close/>
                </a:path>
              </a:pathLst>
            </a:custGeom>
            <a:solidFill>
              <a:srgbClr val="B6D1E1"/>
            </a:solidFill>
          </p:spPr>
        </p:sp>
      </p:grpSp>
      <p:grpSp>
        <p:nvGrpSpPr>
          <p:cNvPr id="6" name="Group 6"/>
          <p:cNvGrpSpPr/>
          <p:nvPr/>
        </p:nvGrpSpPr>
        <p:grpSpPr>
          <a:xfrm>
            <a:off x="12427577" y="-161668"/>
            <a:ext cx="6807466" cy="7019022"/>
            <a:chOff x="0" y="0"/>
            <a:chExt cx="9076622" cy="9358696"/>
          </a:xfrm>
        </p:grpSpPr>
        <p:sp>
          <p:nvSpPr>
            <p:cNvPr id="7" name="Freeform 7"/>
            <p:cNvSpPr/>
            <p:nvPr/>
          </p:nvSpPr>
          <p:spPr>
            <a:xfrm>
              <a:off x="-403987" y="-153162"/>
              <a:ext cx="10093833" cy="9889490"/>
            </a:xfrm>
            <a:custGeom>
              <a:avLst/>
              <a:gdLst/>
              <a:ahLst/>
              <a:cxnLst/>
              <a:rect l="l" t="t" r="r" b="b"/>
              <a:pathLst>
                <a:path w="10093833" h="9889490">
                  <a:moveTo>
                    <a:pt x="5900039" y="372491"/>
                  </a:moveTo>
                  <a:cubicBezTo>
                    <a:pt x="4692396" y="11938"/>
                    <a:pt x="3430651" y="0"/>
                    <a:pt x="2469388" y="1081405"/>
                  </a:cubicBezTo>
                  <a:cubicBezTo>
                    <a:pt x="1538097" y="2126869"/>
                    <a:pt x="642874" y="3815207"/>
                    <a:pt x="450596" y="5209159"/>
                  </a:cubicBezTo>
                  <a:cubicBezTo>
                    <a:pt x="0" y="8459597"/>
                    <a:pt x="2895981" y="9889490"/>
                    <a:pt x="5821934" y="9426956"/>
                  </a:cubicBezTo>
                  <a:cubicBezTo>
                    <a:pt x="8675878" y="8976233"/>
                    <a:pt x="10093833" y="5233162"/>
                    <a:pt x="9228582" y="2565527"/>
                  </a:cubicBezTo>
                  <a:cubicBezTo>
                    <a:pt x="8970263" y="1760474"/>
                    <a:pt x="8219186" y="1381887"/>
                    <a:pt x="7510272" y="1033399"/>
                  </a:cubicBezTo>
                  <a:cubicBezTo>
                    <a:pt x="6999605" y="781050"/>
                    <a:pt x="6458839" y="540766"/>
                    <a:pt x="5900039" y="372491"/>
                  </a:cubicBezTo>
                  <a:close/>
                </a:path>
              </a:pathLst>
            </a:custGeom>
            <a:solidFill>
              <a:srgbClr val="B6D1E1"/>
            </a:solidFill>
          </p:spPr>
        </p:sp>
      </p:grpSp>
      <p:grpSp>
        <p:nvGrpSpPr>
          <p:cNvPr id="8" name="Group 8"/>
          <p:cNvGrpSpPr/>
          <p:nvPr/>
        </p:nvGrpSpPr>
        <p:grpSpPr>
          <a:xfrm>
            <a:off x="18336876" y="-1079256"/>
            <a:ext cx="4481700" cy="17113854"/>
            <a:chOff x="0" y="0"/>
            <a:chExt cx="5975600" cy="22818472"/>
          </a:xfrm>
        </p:grpSpPr>
        <p:sp>
          <p:nvSpPr>
            <p:cNvPr id="9" name="Freeform 9"/>
            <p:cNvSpPr/>
            <p:nvPr/>
          </p:nvSpPr>
          <p:spPr>
            <a:xfrm>
              <a:off x="0" y="0"/>
              <a:ext cx="5975604" cy="22818471"/>
            </a:xfrm>
            <a:custGeom>
              <a:avLst/>
              <a:gdLst/>
              <a:ahLst/>
              <a:cxnLst/>
              <a:rect l="l" t="t" r="r" b="b"/>
              <a:pathLst>
                <a:path w="5975604" h="22818471">
                  <a:moveTo>
                    <a:pt x="0" y="0"/>
                  </a:moveTo>
                  <a:lnTo>
                    <a:pt x="5975604" y="0"/>
                  </a:lnTo>
                  <a:lnTo>
                    <a:pt x="5975604" y="22818471"/>
                  </a:lnTo>
                  <a:lnTo>
                    <a:pt x="0" y="22818471"/>
                  </a:lnTo>
                  <a:close/>
                </a:path>
              </a:pathLst>
            </a:custGeom>
            <a:solidFill>
              <a:srgbClr val="ECECEC"/>
            </a:solidFill>
          </p:spPr>
        </p:sp>
      </p:grpSp>
      <p:grpSp>
        <p:nvGrpSpPr>
          <p:cNvPr id="10" name="Group 10"/>
          <p:cNvGrpSpPr/>
          <p:nvPr/>
        </p:nvGrpSpPr>
        <p:grpSpPr>
          <a:xfrm>
            <a:off x="-3696476" y="-1699574"/>
            <a:ext cx="24222254" cy="1699574"/>
            <a:chOff x="0" y="0"/>
            <a:chExt cx="32296338" cy="2266098"/>
          </a:xfrm>
        </p:grpSpPr>
        <p:sp>
          <p:nvSpPr>
            <p:cNvPr id="11" name="Freeform 11"/>
            <p:cNvSpPr/>
            <p:nvPr/>
          </p:nvSpPr>
          <p:spPr>
            <a:xfrm>
              <a:off x="0" y="0"/>
              <a:ext cx="32296354" cy="2266061"/>
            </a:xfrm>
            <a:custGeom>
              <a:avLst/>
              <a:gdLst/>
              <a:ahLst/>
              <a:cxnLst/>
              <a:rect l="l" t="t" r="r" b="b"/>
              <a:pathLst>
                <a:path w="32296354" h="2266061">
                  <a:moveTo>
                    <a:pt x="0" y="0"/>
                  </a:moveTo>
                  <a:lnTo>
                    <a:pt x="32296354" y="0"/>
                  </a:lnTo>
                  <a:lnTo>
                    <a:pt x="32296354" y="2266061"/>
                  </a:lnTo>
                  <a:lnTo>
                    <a:pt x="0" y="2266061"/>
                  </a:lnTo>
                  <a:close/>
                </a:path>
              </a:pathLst>
            </a:custGeom>
            <a:solidFill>
              <a:srgbClr val="ECECEC"/>
            </a:solidFill>
          </p:spPr>
        </p:sp>
      </p:grpSp>
      <p:grpSp>
        <p:nvGrpSpPr>
          <p:cNvPr id="12" name="Group 12"/>
          <p:cNvGrpSpPr/>
          <p:nvPr/>
        </p:nvGrpSpPr>
        <p:grpSpPr>
          <a:xfrm>
            <a:off x="10362259" y="2209479"/>
            <a:ext cx="6526851" cy="6526851"/>
            <a:chOff x="0" y="0"/>
            <a:chExt cx="12700000" cy="12700000"/>
          </a:xfrm>
        </p:grpSpPr>
        <p:sp>
          <p:nvSpPr>
            <p:cNvPr id="13" name="Freeform 13" descr="A group of people in a kitchen  Description automatically generated"/>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20" y="11470640"/>
                  </a:cubicBezTo>
                  <a:cubicBezTo>
                    <a:pt x="9123680" y="11334750"/>
                    <a:pt x="10237470" y="10519410"/>
                    <a:pt x="11071860" y="9767570"/>
                  </a:cubicBezTo>
                  <a:cubicBezTo>
                    <a:pt x="11625580" y="9268460"/>
                    <a:pt x="11971020" y="8576310"/>
                    <a:pt x="12202160" y="7867650"/>
                  </a:cubicBezTo>
                  <a:cubicBezTo>
                    <a:pt x="13009880" y="5401310"/>
                    <a:pt x="12348210" y="2322830"/>
                    <a:pt x="10152380" y="938530"/>
                  </a:cubicBezTo>
                  <a:close/>
                </a:path>
              </a:pathLst>
            </a:custGeom>
            <a:blipFill>
              <a:blip r:embed="rId3"/>
              <a:stretch>
                <a:fillRect l="-32511" r="-32511" b="-1"/>
              </a:stretch>
            </a:blipFill>
          </p:spPr>
        </p:sp>
      </p:grpSp>
      <p:sp>
        <p:nvSpPr>
          <p:cNvPr id="14" name="TextBox 14"/>
          <p:cNvSpPr txBox="1"/>
          <p:nvPr/>
        </p:nvSpPr>
        <p:spPr>
          <a:xfrm>
            <a:off x="718033" y="4310172"/>
            <a:ext cx="8652510" cy="4426158"/>
          </a:xfrm>
          <a:prstGeom prst="rect">
            <a:avLst/>
          </a:prstGeom>
        </p:spPr>
        <p:txBody>
          <a:bodyPr lIns="0" tIns="0" rIns="0" bIns="0" rtlCol="0" anchor="t">
            <a:spAutoFit/>
          </a:bodyPr>
          <a:lstStyle/>
          <a:p>
            <a:pPr algn="l">
              <a:lnSpc>
                <a:spcPts val="3888"/>
              </a:lnSpc>
            </a:pPr>
            <a:r>
              <a:rPr lang="en-US" sz="3600" b="1" spc="33">
                <a:solidFill>
                  <a:srgbClr val="382B1B"/>
                </a:solidFill>
                <a:latin typeface="TT Rounds Condensed Bold"/>
                <a:ea typeface="TT Rounds Condensed Bold"/>
                <a:cs typeface="TT Rounds Condensed Bold"/>
                <a:sym typeface="TT Rounds Condensed Bold"/>
              </a:rPr>
              <a:t>Quel est un exemple d'inégalité de traitement dans la cuisine ?</a:t>
            </a:r>
          </a:p>
          <a:p>
            <a:pPr algn="l">
              <a:lnSpc>
                <a:spcPts val="3888"/>
              </a:lnSpc>
            </a:pPr>
            <a:r>
              <a:rPr lang="en-US" sz="3600" spc="33">
                <a:solidFill>
                  <a:srgbClr val="382B1B"/>
                </a:solidFill>
                <a:latin typeface="TT Rounds Condensed"/>
                <a:ea typeface="TT Rounds Condensed"/>
                <a:cs typeface="TT Rounds Condensed"/>
                <a:sym typeface="TT Rounds Condensed"/>
              </a:rPr>
              <a:t>a) Les femmes ont moins de possibilités d'avancement</a:t>
            </a:r>
          </a:p>
          <a:p>
            <a:pPr algn="l">
              <a:lnSpc>
                <a:spcPts val="3888"/>
              </a:lnSpc>
            </a:pPr>
            <a:r>
              <a:rPr lang="en-US" sz="3600" spc="33">
                <a:solidFill>
                  <a:srgbClr val="382B1B"/>
                </a:solidFill>
                <a:latin typeface="TT Rounds Condensed"/>
                <a:ea typeface="TT Rounds Condensed"/>
                <a:cs typeface="TT Rounds Condensed"/>
                <a:sym typeface="TT Rounds Condensed"/>
              </a:rPr>
              <a:t>b) Répartition égale des tâches entre tous les membres du personnel</a:t>
            </a:r>
          </a:p>
          <a:p>
            <a:pPr algn="l">
              <a:lnSpc>
                <a:spcPts val="3888"/>
              </a:lnSpc>
            </a:pPr>
            <a:r>
              <a:rPr lang="en-US" sz="3600" spc="33">
                <a:solidFill>
                  <a:srgbClr val="382B1B"/>
                </a:solidFill>
                <a:latin typeface="TT Rounds Condensed"/>
                <a:ea typeface="TT Rounds Condensed"/>
                <a:cs typeface="TT Rounds Condensed"/>
                <a:sym typeface="TT Rounds Condensed"/>
              </a:rPr>
              <a:t>c) Les hommes reçoivent des tâches moins importantes</a:t>
            </a:r>
          </a:p>
        </p:txBody>
      </p:sp>
      <p:sp>
        <p:nvSpPr>
          <p:cNvPr id="15" name="TextBox 15"/>
          <p:cNvSpPr txBox="1"/>
          <p:nvPr/>
        </p:nvSpPr>
        <p:spPr>
          <a:xfrm>
            <a:off x="718033" y="1283783"/>
            <a:ext cx="7444858" cy="1923418"/>
          </a:xfrm>
          <a:prstGeom prst="rect">
            <a:avLst/>
          </a:prstGeom>
        </p:spPr>
        <p:txBody>
          <a:bodyPr lIns="0" tIns="0" rIns="0" bIns="0" rtlCol="0" anchor="t">
            <a:spAutoFit/>
          </a:bodyPr>
          <a:lstStyle/>
          <a:p>
            <a:pPr algn="l">
              <a:lnSpc>
                <a:spcPts val="5832"/>
              </a:lnSpc>
            </a:pPr>
            <a:r>
              <a:rPr lang="en-US" sz="5400" spc="50">
                <a:solidFill>
                  <a:srgbClr val="382B1B"/>
                </a:solidFill>
                <a:latin typeface="TT Rounds Condensed"/>
                <a:ea typeface="TT Rounds Condensed"/>
                <a:cs typeface="TT Rounds Condensed"/>
                <a:sym typeface="TT Rounds Condensed"/>
              </a:rPr>
              <a:t>Question 1 :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603904" y="2000964"/>
            <a:ext cx="1207050" cy="51165"/>
            <a:chOff x="0" y="0"/>
            <a:chExt cx="1609400" cy="68220"/>
          </a:xfrm>
        </p:grpSpPr>
        <p:sp>
          <p:nvSpPr>
            <p:cNvPr id="4" name="Freeform 4"/>
            <p:cNvSpPr/>
            <p:nvPr/>
          </p:nvSpPr>
          <p:spPr>
            <a:xfrm>
              <a:off x="12700" y="12700"/>
              <a:ext cx="1583944" cy="42799"/>
            </a:xfrm>
            <a:custGeom>
              <a:avLst/>
              <a:gdLst/>
              <a:ahLst/>
              <a:cxnLst/>
              <a:rect l="l" t="t" r="r" b="b"/>
              <a:pathLst>
                <a:path w="1583944" h="42799">
                  <a:moveTo>
                    <a:pt x="0" y="0"/>
                  </a:moveTo>
                  <a:lnTo>
                    <a:pt x="1583944" y="0"/>
                  </a:lnTo>
                  <a:lnTo>
                    <a:pt x="1583944" y="42799"/>
                  </a:lnTo>
                  <a:lnTo>
                    <a:pt x="0" y="42799"/>
                  </a:lnTo>
                  <a:close/>
                </a:path>
              </a:pathLst>
            </a:custGeom>
            <a:solidFill>
              <a:srgbClr val="B6D1E1"/>
            </a:solidFill>
          </p:spPr>
        </p:sp>
        <p:sp>
          <p:nvSpPr>
            <p:cNvPr id="5" name="Freeform 5"/>
            <p:cNvSpPr/>
            <p:nvPr/>
          </p:nvSpPr>
          <p:spPr>
            <a:xfrm>
              <a:off x="0" y="0"/>
              <a:ext cx="1609344" cy="68199"/>
            </a:xfrm>
            <a:custGeom>
              <a:avLst/>
              <a:gdLst/>
              <a:ahLst/>
              <a:cxnLst/>
              <a:rect l="l" t="t" r="r" b="b"/>
              <a:pathLst>
                <a:path w="1609344" h="68199">
                  <a:moveTo>
                    <a:pt x="12700" y="0"/>
                  </a:moveTo>
                  <a:lnTo>
                    <a:pt x="1596644" y="0"/>
                  </a:lnTo>
                  <a:cubicBezTo>
                    <a:pt x="1603629" y="0"/>
                    <a:pt x="1609344" y="5715"/>
                    <a:pt x="1609344" y="12700"/>
                  </a:cubicBezTo>
                  <a:lnTo>
                    <a:pt x="1609344" y="55499"/>
                  </a:lnTo>
                  <a:cubicBezTo>
                    <a:pt x="1609344" y="62484"/>
                    <a:pt x="1603629" y="68199"/>
                    <a:pt x="1596644" y="68199"/>
                  </a:cubicBezTo>
                  <a:lnTo>
                    <a:pt x="12700" y="68199"/>
                  </a:lnTo>
                  <a:cubicBezTo>
                    <a:pt x="5715" y="68199"/>
                    <a:pt x="0" y="62484"/>
                    <a:pt x="0" y="55499"/>
                  </a:cubicBezTo>
                  <a:lnTo>
                    <a:pt x="0" y="12700"/>
                  </a:lnTo>
                  <a:cubicBezTo>
                    <a:pt x="0" y="5715"/>
                    <a:pt x="5715" y="0"/>
                    <a:pt x="12700" y="0"/>
                  </a:cubicBezTo>
                  <a:moveTo>
                    <a:pt x="12700" y="25400"/>
                  </a:moveTo>
                  <a:lnTo>
                    <a:pt x="12700" y="12700"/>
                  </a:lnTo>
                  <a:lnTo>
                    <a:pt x="25400" y="12700"/>
                  </a:lnTo>
                  <a:lnTo>
                    <a:pt x="25400" y="55499"/>
                  </a:lnTo>
                  <a:lnTo>
                    <a:pt x="12700" y="55499"/>
                  </a:lnTo>
                  <a:lnTo>
                    <a:pt x="12700" y="42799"/>
                  </a:lnTo>
                  <a:lnTo>
                    <a:pt x="1596644" y="42799"/>
                  </a:lnTo>
                  <a:lnTo>
                    <a:pt x="1596644" y="55499"/>
                  </a:lnTo>
                  <a:lnTo>
                    <a:pt x="1583944" y="55499"/>
                  </a:lnTo>
                  <a:lnTo>
                    <a:pt x="1583944" y="12700"/>
                  </a:lnTo>
                  <a:lnTo>
                    <a:pt x="1596644" y="12700"/>
                  </a:lnTo>
                  <a:lnTo>
                    <a:pt x="1596644" y="25400"/>
                  </a:lnTo>
                  <a:lnTo>
                    <a:pt x="12700" y="25400"/>
                  </a:lnTo>
                  <a:close/>
                </a:path>
              </a:pathLst>
            </a:custGeom>
            <a:solidFill>
              <a:srgbClr val="B6D1E1"/>
            </a:solidFill>
          </p:spPr>
        </p:sp>
      </p:grpSp>
      <p:grpSp>
        <p:nvGrpSpPr>
          <p:cNvPr id="6" name="Group 6"/>
          <p:cNvGrpSpPr/>
          <p:nvPr/>
        </p:nvGrpSpPr>
        <p:grpSpPr>
          <a:xfrm>
            <a:off x="12427577" y="-161668"/>
            <a:ext cx="6807466" cy="7019022"/>
            <a:chOff x="0" y="0"/>
            <a:chExt cx="9076622" cy="9358696"/>
          </a:xfrm>
        </p:grpSpPr>
        <p:sp>
          <p:nvSpPr>
            <p:cNvPr id="7" name="Freeform 7"/>
            <p:cNvSpPr/>
            <p:nvPr/>
          </p:nvSpPr>
          <p:spPr>
            <a:xfrm>
              <a:off x="-403987" y="-153162"/>
              <a:ext cx="10093833" cy="9889490"/>
            </a:xfrm>
            <a:custGeom>
              <a:avLst/>
              <a:gdLst/>
              <a:ahLst/>
              <a:cxnLst/>
              <a:rect l="l" t="t" r="r" b="b"/>
              <a:pathLst>
                <a:path w="10093833" h="9889490">
                  <a:moveTo>
                    <a:pt x="5900039" y="372491"/>
                  </a:moveTo>
                  <a:cubicBezTo>
                    <a:pt x="4692396" y="11938"/>
                    <a:pt x="3430651" y="0"/>
                    <a:pt x="2469388" y="1081405"/>
                  </a:cubicBezTo>
                  <a:cubicBezTo>
                    <a:pt x="1538097" y="2126869"/>
                    <a:pt x="642874" y="3815207"/>
                    <a:pt x="450596" y="5209159"/>
                  </a:cubicBezTo>
                  <a:cubicBezTo>
                    <a:pt x="0" y="8459597"/>
                    <a:pt x="2895981" y="9889490"/>
                    <a:pt x="5821934" y="9426956"/>
                  </a:cubicBezTo>
                  <a:cubicBezTo>
                    <a:pt x="8675878" y="8976233"/>
                    <a:pt x="10093833" y="5233162"/>
                    <a:pt x="9228582" y="2565527"/>
                  </a:cubicBezTo>
                  <a:cubicBezTo>
                    <a:pt x="8970263" y="1760474"/>
                    <a:pt x="8219186" y="1381887"/>
                    <a:pt x="7510272" y="1033399"/>
                  </a:cubicBezTo>
                  <a:cubicBezTo>
                    <a:pt x="6999605" y="781050"/>
                    <a:pt x="6458839" y="540766"/>
                    <a:pt x="5900039" y="372491"/>
                  </a:cubicBezTo>
                  <a:close/>
                </a:path>
              </a:pathLst>
            </a:custGeom>
            <a:solidFill>
              <a:srgbClr val="B6D1E1"/>
            </a:solidFill>
          </p:spPr>
        </p:sp>
      </p:grpSp>
      <p:grpSp>
        <p:nvGrpSpPr>
          <p:cNvPr id="8" name="Group 8"/>
          <p:cNvGrpSpPr/>
          <p:nvPr/>
        </p:nvGrpSpPr>
        <p:grpSpPr>
          <a:xfrm>
            <a:off x="18336876" y="-1079256"/>
            <a:ext cx="4481700" cy="17113854"/>
            <a:chOff x="0" y="0"/>
            <a:chExt cx="5975600" cy="22818472"/>
          </a:xfrm>
        </p:grpSpPr>
        <p:sp>
          <p:nvSpPr>
            <p:cNvPr id="9" name="Freeform 9"/>
            <p:cNvSpPr/>
            <p:nvPr/>
          </p:nvSpPr>
          <p:spPr>
            <a:xfrm>
              <a:off x="0" y="0"/>
              <a:ext cx="5975604" cy="22818471"/>
            </a:xfrm>
            <a:custGeom>
              <a:avLst/>
              <a:gdLst/>
              <a:ahLst/>
              <a:cxnLst/>
              <a:rect l="l" t="t" r="r" b="b"/>
              <a:pathLst>
                <a:path w="5975604" h="22818471">
                  <a:moveTo>
                    <a:pt x="0" y="0"/>
                  </a:moveTo>
                  <a:lnTo>
                    <a:pt x="5975604" y="0"/>
                  </a:lnTo>
                  <a:lnTo>
                    <a:pt x="5975604" y="22818471"/>
                  </a:lnTo>
                  <a:lnTo>
                    <a:pt x="0" y="22818471"/>
                  </a:lnTo>
                  <a:close/>
                </a:path>
              </a:pathLst>
            </a:custGeom>
            <a:solidFill>
              <a:srgbClr val="ECECEC"/>
            </a:solidFill>
          </p:spPr>
        </p:sp>
      </p:grpSp>
      <p:grpSp>
        <p:nvGrpSpPr>
          <p:cNvPr id="10" name="Group 10"/>
          <p:cNvGrpSpPr/>
          <p:nvPr/>
        </p:nvGrpSpPr>
        <p:grpSpPr>
          <a:xfrm>
            <a:off x="-3696476" y="-1699574"/>
            <a:ext cx="24222254" cy="1699574"/>
            <a:chOff x="0" y="0"/>
            <a:chExt cx="32296338" cy="2266098"/>
          </a:xfrm>
        </p:grpSpPr>
        <p:sp>
          <p:nvSpPr>
            <p:cNvPr id="11" name="Freeform 11"/>
            <p:cNvSpPr/>
            <p:nvPr/>
          </p:nvSpPr>
          <p:spPr>
            <a:xfrm>
              <a:off x="0" y="0"/>
              <a:ext cx="32296354" cy="2266061"/>
            </a:xfrm>
            <a:custGeom>
              <a:avLst/>
              <a:gdLst/>
              <a:ahLst/>
              <a:cxnLst/>
              <a:rect l="l" t="t" r="r" b="b"/>
              <a:pathLst>
                <a:path w="32296354" h="2266061">
                  <a:moveTo>
                    <a:pt x="0" y="0"/>
                  </a:moveTo>
                  <a:lnTo>
                    <a:pt x="32296354" y="0"/>
                  </a:lnTo>
                  <a:lnTo>
                    <a:pt x="32296354" y="2266061"/>
                  </a:lnTo>
                  <a:lnTo>
                    <a:pt x="0" y="2266061"/>
                  </a:lnTo>
                  <a:close/>
                </a:path>
              </a:pathLst>
            </a:custGeom>
            <a:solidFill>
              <a:srgbClr val="ECECEC"/>
            </a:solidFill>
          </p:spPr>
        </p:sp>
      </p:grpSp>
      <p:sp>
        <p:nvSpPr>
          <p:cNvPr id="12" name="TextBox 12"/>
          <p:cNvSpPr txBox="1"/>
          <p:nvPr/>
        </p:nvSpPr>
        <p:spPr>
          <a:xfrm>
            <a:off x="718033" y="4310172"/>
            <a:ext cx="8652510" cy="4426158"/>
          </a:xfrm>
          <a:prstGeom prst="rect">
            <a:avLst/>
          </a:prstGeom>
        </p:spPr>
        <p:txBody>
          <a:bodyPr lIns="0" tIns="0" rIns="0" bIns="0" rtlCol="0" anchor="t">
            <a:spAutoFit/>
          </a:bodyPr>
          <a:lstStyle/>
          <a:p>
            <a:pPr algn="l">
              <a:lnSpc>
                <a:spcPts val="3888"/>
              </a:lnSpc>
            </a:pPr>
            <a:r>
              <a:rPr lang="en-US" sz="3600" b="1" spc="33">
                <a:solidFill>
                  <a:srgbClr val="382B1B"/>
                </a:solidFill>
                <a:latin typeface="TT Rounds Condensed Bold"/>
                <a:ea typeface="TT Rounds Condensed Bold"/>
                <a:cs typeface="TT Rounds Condensed Bold"/>
                <a:sym typeface="TT Rounds Condensed Bold"/>
              </a:rPr>
              <a:t>Quel est un exemple d'inégalité de traitement dans la cuisine ?</a:t>
            </a:r>
          </a:p>
          <a:p>
            <a:pPr algn="l">
              <a:lnSpc>
                <a:spcPts val="3888"/>
              </a:lnSpc>
            </a:pPr>
            <a:r>
              <a:rPr lang="en-US" sz="3600" spc="33">
                <a:solidFill>
                  <a:srgbClr val="382B1B"/>
                </a:solidFill>
                <a:latin typeface="TT Rounds Condensed"/>
                <a:ea typeface="TT Rounds Condensed"/>
                <a:cs typeface="TT Rounds Condensed"/>
                <a:sym typeface="TT Rounds Condensed"/>
              </a:rPr>
              <a:t>Réponse : a) Les femmes ont moins d'opportunités de progresser</a:t>
            </a:r>
          </a:p>
        </p:txBody>
      </p:sp>
      <p:sp>
        <p:nvSpPr>
          <p:cNvPr id="13" name="TextBox 13"/>
          <p:cNvSpPr txBox="1"/>
          <p:nvPr/>
        </p:nvSpPr>
        <p:spPr>
          <a:xfrm>
            <a:off x="718033" y="1283783"/>
            <a:ext cx="7444858" cy="1923418"/>
          </a:xfrm>
          <a:prstGeom prst="rect">
            <a:avLst/>
          </a:prstGeom>
        </p:spPr>
        <p:txBody>
          <a:bodyPr lIns="0" tIns="0" rIns="0" bIns="0" rtlCol="0" anchor="t">
            <a:spAutoFit/>
          </a:bodyPr>
          <a:lstStyle/>
          <a:p>
            <a:pPr algn="l">
              <a:lnSpc>
                <a:spcPts val="5832"/>
              </a:lnSpc>
            </a:pPr>
            <a:r>
              <a:rPr lang="en-US" sz="5400" spc="50">
                <a:solidFill>
                  <a:srgbClr val="382B1B"/>
                </a:solidFill>
                <a:latin typeface="TT Rounds Condensed"/>
                <a:ea typeface="TT Rounds Condensed"/>
                <a:cs typeface="TT Rounds Condensed"/>
                <a:sym typeface="TT Rounds Condensed"/>
              </a:rPr>
              <a:t>Réponse à la question 1 : </a:t>
            </a:r>
          </a:p>
        </p:txBody>
      </p:sp>
      <p:grpSp>
        <p:nvGrpSpPr>
          <p:cNvPr id="14" name="Group 14"/>
          <p:cNvGrpSpPr/>
          <p:nvPr/>
        </p:nvGrpSpPr>
        <p:grpSpPr>
          <a:xfrm>
            <a:off x="10362259" y="2209479"/>
            <a:ext cx="6526851" cy="6526851"/>
            <a:chOff x="0" y="0"/>
            <a:chExt cx="12700000" cy="12700000"/>
          </a:xfrm>
        </p:grpSpPr>
        <p:sp>
          <p:nvSpPr>
            <p:cNvPr id="15" name="Freeform 15" descr="A group of people in a kitchen  Description automatically generated"/>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20" y="11470640"/>
                  </a:cubicBezTo>
                  <a:cubicBezTo>
                    <a:pt x="9123680" y="11334750"/>
                    <a:pt x="10237470" y="10519410"/>
                    <a:pt x="11071860" y="9767570"/>
                  </a:cubicBezTo>
                  <a:cubicBezTo>
                    <a:pt x="11625580" y="9268460"/>
                    <a:pt x="11971020" y="8576310"/>
                    <a:pt x="12202160" y="7867650"/>
                  </a:cubicBezTo>
                  <a:cubicBezTo>
                    <a:pt x="13009880" y="5401310"/>
                    <a:pt x="12348210" y="2322830"/>
                    <a:pt x="10152380" y="938530"/>
                  </a:cubicBezTo>
                  <a:close/>
                </a:path>
              </a:pathLst>
            </a:custGeom>
            <a:blipFill>
              <a:blip r:embed="rId3"/>
              <a:stretch>
                <a:fillRect l="-32511" r="-32511" b="-1"/>
              </a:stretch>
            </a:blipFill>
          </p:spPr>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603904" y="2000964"/>
            <a:ext cx="1207050" cy="51165"/>
            <a:chOff x="0" y="0"/>
            <a:chExt cx="1609400" cy="68220"/>
          </a:xfrm>
        </p:grpSpPr>
        <p:sp>
          <p:nvSpPr>
            <p:cNvPr id="4" name="Freeform 4"/>
            <p:cNvSpPr/>
            <p:nvPr/>
          </p:nvSpPr>
          <p:spPr>
            <a:xfrm>
              <a:off x="12700" y="12700"/>
              <a:ext cx="1583944" cy="42799"/>
            </a:xfrm>
            <a:custGeom>
              <a:avLst/>
              <a:gdLst/>
              <a:ahLst/>
              <a:cxnLst/>
              <a:rect l="l" t="t" r="r" b="b"/>
              <a:pathLst>
                <a:path w="1583944" h="42799">
                  <a:moveTo>
                    <a:pt x="0" y="0"/>
                  </a:moveTo>
                  <a:lnTo>
                    <a:pt x="1583944" y="0"/>
                  </a:lnTo>
                  <a:lnTo>
                    <a:pt x="1583944" y="42799"/>
                  </a:lnTo>
                  <a:lnTo>
                    <a:pt x="0" y="42799"/>
                  </a:lnTo>
                  <a:close/>
                </a:path>
              </a:pathLst>
            </a:custGeom>
            <a:solidFill>
              <a:srgbClr val="B6D1E1"/>
            </a:solidFill>
          </p:spPr>
        </p:sp>
        <p:sp>
          <p:nvSpPr>
            <p:cNvPr id="5" name="Freeform 5"/>
            <p:cNvSpPr/>
            <p:nvPr/>
          </p:nvSpPr>
          <p:spPr>
            <a:xfrm>
              <a:off x="0" y="0"/>
              <a:ext cx="1609344" cy="68199"/>
            </a:xfrm>
            <a:custGeom>
              <a:avLst/>
              <a:gdLst/>
              <a:ahLst/>
              <a:cxnLst/>
              <a:rect l="l" t="t" r="r" b="b"/>
              <a:pathLst>
                <a:path w="1609344" h="68199">
                  <a:moveTo>
                    <a:pt x="12700" y="0"/>
                  </a:moveTo>
                  <a:lnTo>
                    <a:pt x="1596644" y="0"/>
                  </a:lnTo>
                  <a:cubicBezTo>
                    <a:pt x="1603629" y="0"/>
                    <a:pt x="1609344" y="5715"/>
                    <a:pt x="1609344" y="12700"/>
                  </a:cubicBezTo>
                  <a:lnTo>
                    <a:pt x="1609344" y="55499"/>
                  </a:lnTo>
                  <a:cubicBezTo>
                    <a:pt x="1609344" y="62484"/>
                    <a:pt x="1603629" y="68199"/>
                    <a:pt x="1596644" y="68199"/>
                  </a:cubicBezTo>
                  <a:lnTo>
                    <a:pt x="12700" y="68199"/>
                  </a:lnTo>
                  <a:cubicBezTo>
                    <a:pt x="5715" y="68199"/>
                    <a:pt x="0" y="62484"/>
                    <a:pt x="0" y="55499"/>
                  </a:cubicBezTo>
                  <a:lnTo>
                    <a:pt x="0" y="12700"/>
                  </a:lnTo>
                  <a:cubicBezTo>
                    <a:pt x="0" y="5715"/>
                    <a:pt x="5715" y="0"/>
                    <a:pt x="12700" y="0"/>
                  </a:cubicBezTo>
                  <a:moveTo>
                    <a:pt x="12700" y="25400"/>
                  </a:moveTo>
                  <a:lnTo>
                    <a:pt x="12700" y="12700"/>
                  </a:lnTo>
                  <a:lnTo>
                    <a:pt x="25400" y="12700"/>
                  </a:lnTo>
                  <a:lnTo>
                    <a:pt x="25400" y="55499"/>
                  </a:lnTo>
                  <a:lnTo>
                    <a:pt x="12700" y="55499"/>
                  </a:lnTo>
                  <a:lnTo>
                    <a:pt x="12700" y="42799"/>
                  </a:lnTo>
                  <a:lnTo>
                    <a:pt x="1596644" y="42799"/>
                  </a:lnTo>
                  <a:lnTo>
                    <a:pt x="1596644" y="55499"/>
                  </a:lnTo>
                  <a:lnTo>
                    <a:pt x="1583944" y="55499"/>
                  </a:lnTo>
                  <a:lnTo>
                    <a:pt x="1583944" y="12700"/>
                  </a:lnTo>
                  <a:lnTo>
                    <a:pt x="1596644" y="12700"/>
                  </a:lnTo>
                  <a:lnTo>
                    <a:pt x="1596644" y="25400"/>
                  </a:lnTo>
                  <a:lnTo>
                    <a:pt x="12700" y="25400"/>
                  </a:lnTo>
                  <a:close/>
                </a:path>
              </a:pathLst>
            </a:custGeom>
            <a:solidFill>
              <a:srgbClr val="B6D1E1"/>
            </a:solidFill>
          </p:spPr>
        </p:sp>
      </p:grpSp>
      <p:grpSp>
        <p:nvGrpSpPr>
          <p:cNvPr id="6" name="Group 6"/>
          <p:cNvGrpSpPr/>
          <p:nvPr/>
        </p:nvGrpSpPr>
        <p:grpSpPr>
          <a:xfrm>
            <a:off x="12427577" y="-161668"/>
            <a:ext cx="6807466" cy="7019022"/>
            <a:chOff x="0" y="0"/>
            <a:chExt cx="9076622" cy="9358696"/>
          </a:xfrm>
        </p:grpSpPr>
        <p:sp>
          <p:nvSpPr>
            <p:cNvPr id="7" name="Freeform 7"/>
            <p:cNvSpPr/>
            <p:nvPr/>
          </p:nvSpPr>
          <p:spPr>
            <a:xfrm>
              <a:off x="-403987" y="-153162"/>
              <a:ext cx="10093833" cy="9889490"/>
            </a:xfrm>
            <a:custGeom>
              <a:avLst/>
              <a:gdLst/>
              <a:ahLst/>
              <a:cxnLst/>
              <a:rect l="l" t="t" r="r" b="b"/>
              <a:pathLst>
                <a:path w="10093833" h="9889490">
                  <a:moveTo>
                    <a:pt x="5900039" y="372491"/>
                  </a:moveTo>
                  <a:cubicBezTo>
                    <a:pt x="4692396" y="11938"/>
                    <a:pt x="3430651" y="0"/>
                    <a:pt x="2469388" y="1081405"/>
                  </a:cubicBezTo>
                  <a:cubicBezTo>
                    <a:pt x="1538097" y="2126869"/>
                    <a:pt x="642874" y="3815207"/>
                    <a:pt x="450596" y="5209159"/>
                  </a:cubicBezTo>
                  <a:cubicBezTo>
                    <a:pt x="0" y="8459597"/>
                    <a:pt x="2895981" y="9889490"/>
                    <a:pt x="5821934" y="9426956"/>
                  </a:cubicBezTo>
                  <a:cubicBezTo>
                    <a:pt x="8675878" y="8976233"/>
                    <a:pt x="10093833" y="5233162"/>
                    <a:pt x="9228582" y="2565527"/>
                  </a:cubicBezTo>
                  <a:cubicBezTo>
                    <a:pt x="8970263" y="1760474"/>
                    <a:pt x="8219186" y="1381887"/>
                    <a:pt x="7510272" y="1033399"/>
                  </a:cubicBezTo>
                  <a:cubicBezTo>
                    <a:pt x="6999605" y="781050"/>
                    <a:pt x="6458839" y="540766"/>
                    <a:pt x="5900039" y="372491"/>
                  </a:cubicBezTo>
                  <a:close/>
                </a:path>
              </a:pathLst>
            </a:custGeom>
            <a:solidFill>
              <a:srgbClr val="B6D1E1"/>
            </a:solidFill>
          </p:spPr>
        </p:sp>
      </p:grpSp>
      <p:grpSp>
        <p:nvGrpSpPr>
          <p:cNvPr id="8" name="Group 8"/>
          <p:cNvGrpSpPr/>
          <p:nvPr/>
        </p:nvGrpSpPr>
        <p:grpSpPr>
          <a:xfrm>
            <a:off x="18336876" y="-1079256"/>
            <a:ext cx="4481700" cy="17113854"/>
            <a:chOff x="0" y="0"/>
            <a:chExt cx="5975600" cy="22818472"/>
          </a:xfrm>
        </p:grpSpPr>
        <p:sp>
          <p:nvSpPr>
            <p:cNvPr id="9" name="Freeform 9"/>
            <p:cNvSpPr/>
            <p:nvPr/>
          </p:nvSpPr>
          <p:spPr>
            <a:xfrm>
              <a:off x="0" y="0"/>
              <a:ext cx="5975604" cy="22818471"/>
            </a:xfrm>
            <a:custGeom>
              <a:avLst/>
              <a:gdLst/>
              <a:ahLst/>
              <a:cxnLst/>
              <a:rect l="l" t="t" r="r" b="b"/>
              <a:pathLst>
                <a:path w="5975604" h="22818471">
                  <a:moveTo>
                    <a:pt x="0" y="0"/>
                  </a:moveTo>
                  <a:lnTo>
                    <a:pt x="5975604" y="0"/>
                  </a:lnTo>
                  <a:lnTo>
                    <a:pt x="5975604" y="22818471"/>
                  </a:lnTo>
                  <a:lnTo>
                    <a:pt x="0" y="22818471"/>
                  </a:lnTo>
                  <a:close/>
                </a:path>
              </a:pathLst>
            </a:custGeom>
            <a:solidFill>
              <a:srgbClr val="ECECEC"/>
            </a:solidFill>
          </p:spPr>
        </p:sp>
      </p:grpSp>
      <p:grpSp>
        <p:nvGrpSpPr>
          <p:cNvPr id="10" name="Group 10"/>
          <p:cNvGrpSpPr/>
          <p:nvPr/>
        </p:nvGrpSpPr>
        <p:grpSpPr>
          <a:xfrm>
            <a:off x="-3696476" y="-1699574"/>
            <a:ext cx="24222254" cy="1699574"/>
            <a:chOff x="0" y="0"/>
            <a:chExt cx="32296338" cy="2266098"/>
          </a:xfrm>
        </p:grpSpPr>
        <p:sp>
          <p:nvSpPr>
            <p:cNvPr id="11" name="Freeform 11"/>
            <p:cNvSpPr/>
            <p:nvPr/>
          </p:nvSpPr>
          <p:spPr>
            <a:xfrm>
              <a:off x="0" y="0"/>
              <a:ext cx="32296354" cy="2266061"/>
            </a:xfrm>
            <a:custGeom>
              <a:avLst/>
              <a:gdLst/>
              <a:ahLst/>
              <a:cxnLst/>
              <a:rect l="l" t="t" r="r" b="b"/>
              <a:pathLst>
                <a:path w="32296354" h="2266061">
                  <a:moveTo>
                    <a:pt x="0" y="0"/>
                  </a:moveTo>
                  <a:lnTo>
                    <a:pt x="32296354" y="0"/>
                  </a:lnTo>
                  <a:lnTo>
                    <a:pt x="32296354" y="2266061"/>
                  </a:lnTo>
                  <a:lnTo>
                    <a:pt x="0" y="2266061"/>
                  </a:lnTo>
                  <a:close/>
                </a:path>
              </a:pathLst>
            </a:custGeom>
            <a:solidFill>
              <a:srgbClr val="ECECEC"/>
            </a:solidFill>
          </p:spPr>
        </p:sp>
      </p:grpSp>
      <p:grpSp>
        <p:nvGrpSpPr>
          <p:cNvPr id="12" name="Group 12"/>
          <p:cNvGrpSpPr/>
          <p:nvPr/>
        </p:nvGrpSpPr>
        <p:grpSpPr>
          <a:xfrm>
            <a:off x="10104089" y="1891322"/>
            <a:ext cx="6757712" cy="6504357"/>
            <a:chOff x="30480" y="591820"/>
            <a:chExt cx="12736830" cy="12259310"/>
          </a:xfrm>
        </p:grpSpPr>
        <p:sp>
          <p:nvSpPr>
            <p:cNvPr id="13" name="Freeform 13"/>
            <p:cNvSpPr/>
            <p:nvPr/>
          </p:nvSpPr>
          <p:spPr>
            <a:xfrm>
              <a:off x="0" y="0"/>
              <a:ext cx="12736830" cy="12259310"/>
            </a:xfrm>
            <a:custGeom>
              <a:avLst/>
              <a:gdLst/>
              <a:ahLst/>
              <a:cxnLst/>
              <a:rect l="l" t="t" r="r" b="b"/>
              <a:pathLst>
                <a:path w="12736830" h="1225931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blipFill>
              <a:blip r:embed="rId3"/>
              <a:stretch>
                <a:fillRect l="-62608" r="-516" b="-381"/>
              </a:stretch>
            </a:blipFill>
          </p:spPr>
        </p:sp>
      </p:grpSp>
      <p:sp>
        <p:nvSpPr>
          <p:cNvPr id="14" name="TextBox 14"/>
          <p:cNvSpPr txBox="1"/>
          <p:nvPr/>
        </p:nvSpPr>
        <p:spPr>
          <a:xfrm>
            <a:off x="718033" y="4310172"/>
            <a:ext cx="8652510" cy="5176728"/>
          </a:xfrm>
          <a:prstGeom prst="rect">
            <a:avLst/>
          </a:prstGeom>
        </p:spPr>
        <p:txBody>
          <a:bodyPr lIns="0" tIns="0" rIns="0" bIns="0" rtlCol="0" anchor="t">
            <a:spAutoFit/>
          </a:bodyPr>
          <a:lstStyle/>
          <a:p>
            <a:pPr algn="l">
              <a:lnSpc>
                <a:spcPts val="3888"/>
              </a:lnSpc>
            </a:pPr>
            <a:r>
              <a:rPr lang="en-US" sz="3600" spc="33">
                <a:solidFill>
                  <a:srgbClr val="382B1B"/>
                </a:solidFill>
                <a:latin typeface="TT Rounds Condensed"/>
                <a:ea typeface="TT Rounds Condensed"/>
                <a:cs typeface="TT Rounds Condensed"/>
                <a:sym typeface="TT Rounds Condensed"/>
              </a:rPr>
              <a:t>Comment pouvez-vous répondre à un commentaire inapproprié ?</a:t>
            </a:r>
          </a:p>
          <a:p>
            <a:pPr algn="l">
              <a:lnSpc>
                <a:spcPts val="3888"/>
              </a:lnSpc>
            </a:pPr>
            <a:r>
              <a:rPr lang="en-US" sz="3600" spc="33">
                <a:solidFill>
                  <a:srgbClr val="382B1B"/>
                </a:solidFill>
                <a:latin typeface="TT Rounds Condensed"/>
                <a:ea typeface="TT Rounds Condensed"/>
                <a:cs typeface="TT Rounds Condensed"/>
                <a:sym typeface="TT Rounds Condensed"/>
              </a:rPr>
              <a:t>a) Garder le silence et l'ignorer</a:t>
            </a:r>
          </a:p>
          <a:p>
            <a:pPr algn="l">
              <a:lnSpc>
                <a:spcPts val="3888"/>
              </a:lnSpc>
            </a:pPr>
            <a:r>
              <a:rPr lang="en-US" sz="3600" spc="33">
                <a:solidFill>
                  <a:srgbClr val="382B1B"/>
                </a:solidFill>
                <a:latin typeface="TT Rounds Condensed"/>
                <a:ea typeface="TT Rounds Condensed"/>
                <a:cs typeface="TT Rounds Condensed"/>
                <a:sym typeface="TT Rounds Condensed"/>
              </a:rPr>
              <a:t>b) lui demander poliment de cesser son commentaire déplacé</a:t>
            </a:r>
          </a:p>
          <a:p>
            <a:pPr algn="l">
              <a:lnSpc>
                <a:spcPts val="3888"/>
              </a:lnSpc>
            </a:pPr>
            <a:r>
              <a:rPr lang="en-US" sz="3600" spc="33">
                <a:solidFill>
                  <a:srgbClr val="382B1B"/>
                </a:solidFill>
                <a:latin typeface="TT Rounds Condensed"/>
                <a:ea typeface="TT Rounds Condensed"/>
                <a:cs typeface="TT Rounds Condensed"/>
                <a:sym typeface="TT Rounds Condensed"/>
              </a:rPr>
              <a:t>c) Faire un commentaire inapproprié similaire en retour</a:t>
            </a:r>
          </a:p>
          <a:p>
            <a:pPr algn="l">
              <a:lnSpc>
                <a:spcPts val="3888"/>
              </a:lnSpc>
            </a:pPr>
            <a:endParaRPr lang="en-US" sz="3600" spc="33">
              <a:solidFill>
                <a:srgbClr val="382B1B"/>
              </a:solidFill>
              <a:latin typeface="TT Rounds Condensed"/>
              <a:ea typeface="TT Rounds Condensed"/>
              <a:cs typeface="TT Rounds Condensed"/>
              <a:sym typeface="TT Rounds Condensed"/>
            </a:endParaRPr>
          </a:p>
          <a:p>
            <a:pPr algn="l">
              <a:lnSpc>
                <a:spcPts val="3888"/>
              </a:lnSpc>
            </a:pPr>
            <a:endParaRPr lang="en-US" sz="3600" spc="33">
              <a:solidFill>
                <a:srgbClr val="382B1B"/>
              </a:solidFill>
              <a:latin typeface="TT Rounds Condensed"/>
              <a:ea typeface="TT Rounds Condensed"/>
              <a:cs typeface="TT Rounds Condensed"/>
              <a:sym typeface="TT Rounds Condensed"/>
            </a:endParaRPr>
          </a:p>
        </p:txBody>
      </p:sp>
      <p:sp>
        <p:nvSpPr>
          <p:cNvPr id="15" name="TextBox 15"/>
          <p:cNvSpPr txBox="1"/>
          <p:nvPr/>
        </p:nvSpPr>
        <p:spPr>
          <a:xfrm>
            <a:off x="603904" y="1312557"/>
            <a:ext cx="7444858" cy="1923418"/>
          </a:xfrm>
          <a:prstGeom prst="rect">
            <a:avLst/>
          </a:prstGeom>
        </p:spPr>
        <p:txBody>
          <a:bodyPr lIns="0" tIns="0" rIns="0" bIns="0" rtlCol="0" anchor="t">
            <a:spAutoFit/>
          </a:bodyPr>
          <a:lstStyle/>
          <a:p>
            <a:pPr algn="l">
              <a:lnSpc>
                <a:spcPts val="5832"/>
              </a:lnSpc>
            </a:pPr>
            <a:r>
              <a:rPr lang="en-US" sz="5400" spc="50">
                <a:solidFill>
                  <a:srgbClr val="382B1B"/>
                </a:solidFill>
                <a:latin typeface="TT Rounds Condensed"/>
                <a:ea typeface="TT Rounds Condensed"/>
                <a:cs typeface="TT Rounds Condensed"/>
                <a:sym typeface="TT Rounds Condensed"/>
              </a:rPr>
              <a:t>Question 2 :</a:t>
            </a:r>
          </a:p>
          <a:p>
            <a:pPr algn="l">
              <a:lnSpc>
                <a:spcPts val="5832"/>
              </a:lnSpc>
            </a:pPr>
            <a:r>
              <a:rPr lang="en-US" sz="5400" spc="50">
                <a:solidFill>
                  <a:srgbClr val="382B1B"/>
                </a:solidFill>
                <a:latin typeface="TT Rounds Condensed"/>
                <a:ea typeface="TT Rounds Condensed"/>
                <a:cs typeface="TT Rounds Condensed"/>
                <a:sym typeface="TT Rounds Condensed"/>
              </a:rPr>
              <a:t>Commentaire inapproprié</a:t>
            </a:r>
          </a:p>
          <a:p>
            <a:pPr algn="l">
              <a:lnSpc>
                <a:spcPts val="5832"/>
              </a:lnSpc>
            </a:pPr>
            <a:endParaRPr lang="en-US" sz="5400" spc="50">
              <a:solidFill>
                <a:srgbClr val="382B1B"/>
              </a:solidFill>
              <a:latin typeface="TT Rounds Condensed"/>
              <a:ea typeface="TT Rounds Condensed"/>
              <a:cs typeface="TT Rounds Condensed"/>
              <a:sym typeface="TT Rounds Condense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603904" y="2000964"/>
            <a:ext cx="1207050" cy="51165"/>
            <a:chOff x="0" y="0"/>
            <a:chExt cx="1609400" cy="68220"/>
          </a:xfrm>
        </p:grpSpPr>
        <p:sp>
          <p:nvSpPr>
            <p:cNvPr id="4" name="Freeform 4"/>
            <p:cNvSpPr/>
            <p:nvPr/>
          </p:nvSpPr>
          <p:spPr>
            <a:xfrm>
              <a:off x="12700" y="12700"/>
              <a:ext cx="1583944" cy="42799"/>
            </a:xfrm>
            <a:custGeom>
              <a:avLst/>
              <a:gdLst/>
              <a:ahLst/>
              <a:cxnLst/>
              <a:rect l="l" t="t" r="r" b="b"/>
              <a:pathLst>
                <a:path w="1583944" h="42799">
                  <a:moveTo>
                    <a:pt x="0" y="0"/>
                  </a:moveTo>
                  <a:lnTo>
                    <a:pt x="1583944" y="0"/>
                  </a:lnTo>
                  <a:lnTo>
                    <a:pt x="1583944" y="42799"/>
                  </a:lnTo>
                  <a:lnTo>
                    <a:pt x="0" y="42799"/>
                  </a:lnTo>
                  <a:close/>
                </a:path>
              </a:pathLst>
            </a:custGeom>
            <a:solidFill>
              <a:srgbClr val="B6D1E1"/>
            </a:solidFill>
          </p:spPr>
        </p:sp>
        <p:sp>
          <p:nvSpPr>
            <p:cNvPr id="5" name="Freeform 5"/>
            <p:cNvSpPr/>
            <p:nvPr/>
          </p:nvSpPr>
          <p:spPr>
            <a:xfrm>
              <a:off x="0" y="0"/>
              <a:ext cx="1609344" cy="68199"/>
            </a:xfrm>
            <a:custGeom>
              <a:avLst/>
              <a:gdLst/>
              <a:ahLst/>
              <a:cxnLst/>
              <a:rect l="l" t="t" r="r" b="b"/>
              <a:pathLst>
                <a:path w="1609344" h="68199">
                  <a:moveTo>
                    <a:pt x="12700" y="0"/>
                  </a:moveTo>
                  <a:lnTo>
                    <a:pt x="1596644" y="0"/>
                  </a:lnTo>
                  <a:cubicBezTo>
                    <a:pt x="1603629" y="0"/>
                    <a:pt x="1609344" y="5715"/>
                    <a:pt x="1609344" y="12700"/>
                  </a:cubicBezTo>
                  <a:lnTo>
                    <a:pt x="1609344" y="55499"/>
                  </a:lnTo>
                  <a:cubicBezTo>
                    <a:pt x="1609344" y="62484"/>
                    <a:pt x="1603629" y="68199"/>
                    <a:pt x="1596644" y="68199"/>
                  </a:cubicBezTo>
                  <a:lnTo>
                    <a:pt x="12700" y="68199"/>
                  </a:lnTo>
                  <a:cubicBezTo>
                    <a:pt x="5715" y="68199"/>
                    <a:pt x="0" y="62484"/>
                    <a:pt x="0" y="55499"/>
                  </a:cubicBezTo>
                  <a:lnTo>
                    <a:pt x="0" y="12700"/>
                  </a:lnTo>
                  <a:cubicBezTo>
                    <a:pt x="0" y="5715"/>
                    <a:pt x="5715" y="0"/>
                    <a:pt x="12700" y="0"/>
                  </a:cubicBezTo>
                  <a:moveTo>
                    <a:pt x="12700" y="25400"/>
                  </a:moveTo>
                  <a:lnTo>
                    <a:pt x="12700" y="12700"/>
                  </a:lnTo>
                  <a:lnTo>
                    <a:pt x="25400" y="12700"/>
                  </a:lnTo>
                  <a:lnTo>
                    <a:pt x="25400" y="55499"/>
                  </a:lnTo>
                  <a:lnTo>
                    <a:pt x="12700" y="55499"/>
                  </a:lnTo>
                  <a:lnTo>
                    <a:pt x="12700" y="42799"/>
                  </a:lnTo>
                  <a:lnTo>
                    <a:pt x="1596644" y="42799"/>
                  </a:lnTo>
                  <a:lnTo>
                    <a:pt x="1596644" y="55499"/>
                  </a:lnTo>
                  <a:lnTo>
                    <a:pt x="1583944" y="55499"/>
                  </a:lnTo>
                  <a:lnTo>
                    <a:pt x="1583944" y="12700"/>
                  </a:lnTo>
                  <a:lnTo>
                    <a:pt x="1596644" y="12700"/>
                  </a:lnTo>
                  <a:lnTo>
                    <a:pt x="1596644" y="25400"/>
                  </a:lnTo>
                  <a:lnTo>
                    <a:pt x="12700" y="25400"/>
                  </a:lnTo>
                  <a:close/>
                </a:path>
              </a:pathLst>
            </a:custGeom>
            <a:solidFill>
              <a:srgbClr val="B6D1E1"/>
            </a:solidFill>
          </p:spPr>
        </p:sp>
      </p:grpSp>
      <p:grpSp>
        <p:nvGrpSpPr>
          <p:cNvPr id="6" name="Group 6"/>
          <p:cNvGrpSpPr/>
          <p:nvPr/>
        </p:nvGrpSpPr>
        <p:grpSpPr>
          <a:xfrm>
            <a:off x="12427577" y="-161668"/>
            <a:ext cx="6807466" cy="7019022"/>
            <a:chOff x="0" y="0"/>
            <a:chExt cx="9076622" cy="9358696"/>
          </a:xfrm>
        </p:grpSpPr>
        <p:sp>
          <p:nvSpPr>
            <p:cNvPr id="7" name="Freeform 7"/>
            <p:cNvSpPr/>
            <p:nvPr/>
          </p:nvSpPr>
          <p:spPr>
            <a:xfrm>
              <a:off x="-403987" y="-153162"/>
              <a:ext cx="10093833" cy="9889490"/>
            </a:xfrm>
            <a:custGeom>
              <a:avLst/>
              <a:gdLst/>
              <a:ahLst/>
              <a:cxnLst/>
              <a:rect l="l" t="t" r="r" b="b"/>
              <a:pathLst>
                <a:path w="10093833" h="9889490">
                  <a:moveTo>
                    <a:pt x="5900039" y="372491"/>
                  </a:moveTo>
                  <a:cubicBezTo>
                    <a:pt x="4692396" y="11938"/>
                    <a:pt x="3430651" y="0"/>
                    <a:pt x="2469388" y="1081405"/>
                  </a:cubicBezTo>
                  <a:cubicBezTo>
                    <a:pt x="1538097" y="2126869"/>
                    <a:pt x="642874" y="3815207"/>
                    <a:pt x="450596" y="5209159"/>
                  </a:cubicBezTo>
                  <a:cubicBezTo>
                    <a:pt x="0" y="8459597"/>
                    <a:pt x="2895981" y="9889490"/>
                    <a:pt x="5821934" y="9426956"/>
                  </a:cubicBezTo>
                  <a:cubicBezTo>
                    <a:pt x="8675878" y="8976233"/>
                    <a:pt x="10093833" y="5233162"/>
                    <a:pt x="9228582" y="2565527"/>
                  </a:cubicBezTo>
                  <a:cubicBezTo>
                    <a:pt x="8970263" y="1760474"/>
                    <a:pt x="8219186" y="1381887"/>
                    <a:pt x="7510272" y="1033399"/>
                  </a:cubicBezTo>
                  <a:cubicBezTo>
                    <a:pt x="6999605" y="781050"/>
                    <a:pt x="6458839" y="540766"/>
                    <a:pt x="5900039" y="372491"/>
                  </a:cubicBezTo>
                  <a:close/>
                </a:path>
              </a:pathLst>
            </a:custGeom>
            <a:solidFill>
              <a:srgbClr val="B6D1E1"/>
            </a:solidFill>
          </p:spPr>
        </p:sp>
      </p:grpSp>
      <p:grpSp>
        <p:nvGrpSpPr>
          <p:cNvPr id="8" name="Group 8"/>
          <p:cNvGrpSpPr/>
          <p:nvPr/>
        </p:nvGrpSpPr>
        <p:grpSpPr>
          <a:xfrm>
            <a:off x="18336876" y="-1079256"/>
            <a:ext cx="4481700" cy="17113854"/>
            <a:chOff x="0" y="0"/>
            <a:chExt cx="5975600" cy="22818472"/>
          </a:xfrm>
        </p:grpSpPr>
        <p:sp>
          <p:nvSpPr>
            <p:cNvPr id="9" name="Freeform 9"/>
            <p:cNvSpPr/>
            <p:nvPr/>
          </p:nvSpPr>
          <p:spPr>
            <a:xfrm>
              <a:off x="0" y="0"/>
              <a:ext cx="5975604" cy="22818471"/>
            </a:xfrm>
            <a:custGeom>
              <a:avLst/>
              <a:gdLst/>
              <a:ahLst/>
              <a:cxnLst/>
              <a:rect l="l" t="t" r="r" b="b"/>
              <a:pathLst>
                <a:path w="5975604" h="22818471">
                  <a:moveTo>
                    <a:pt x="0" y="0"/>
                  </a:moveTo>
                  <a:lnTo>
                    <a:pt x="5975604" y="0"/>
                  </a:lnTo>
                  <a:lnTo>
                    <a:pt x="5975604" y="22818471"/>
                  </a:lnTo>
                  <a:lnTo>
                    <a:pt x="0" y="22818471"/>
                  </a:lnTo>
                  <a:close/>
                </a:path>
              </a:pathLst>
            </a:custGeom>
            <a:solidFill>
              <a:srgbClr val="ECECEC"/>
            </a:solidFill>
          </p:spPr>
        </p:sp>
      </p:grpSp>
      <p:grpSp>
        <p:nvGrpSpPr>
          <p:cNvPr id="10" name="Group 10"/>
          <p:cNvGrpSpPr/>
          <p:nvPr/>
        </p:nvGrpSpPr>
        <p:grpSpPr>
          <a:xfrm>
            <a:off x="-3696476" y="-1699574"/>
            <a:ext cx="24222254" cy="1699574"/>
            <a:chOff x="0" y="0"/>
            <a:chExt cx="32296338" cy="2266098"/>
          </a:xfrm>
        </p:grpSpPr>
        <p:sp>
          <p:nvSpPr>
            <p:cNvPr id="11" name="Freeform 11"/>
            <p:cNvSpPr/>
            <p:nvPr/>
          </p:nvSpPr>
          <p:spPr>
            <a:xfrm>
              <a:off x="0" y="0"/>
              <a:ext cx="32296354" cy="2266061"/>
            </a:xfrm>
            <a:custGeom>
              <a:avLst/>
              <a:gdLst/>
              <a:ahLst/>
              <a:cxnLst/>
              <a:rect l="l" t="t" r="r" b="b"/>
              <a:pathLst>
                <a:path w="32296354" h="2266061">
                  <a:moveTo>
                    <a:pt x="0" y="0"/>
                  </a:moveTo>
                  <a:lnTo>
                    <a:pt x="32296354" y="0"/>
                  </a:lnTo>
                  <a:lnTo>
                    <a:pt x="32296354" y="2266061"/>
                  </a:lnTo>
                  <a:lnTo>
                    <a:pt x="0" y="2266061"/>
                  </a:lnTo>
                  <a:close/>
                </a:path>
              </a:pathLst>
            </a:custGeom>
            <a:solidFill>
              <a:srgbClr val="ECECEC"/>
            </a:solidFill>
          </p:spPr>
        </p:sp>
      </p:grpSp>
      <p:sp>
        <p:nvSpPr>
          <p:cNvPr id="12" name="TextBox 12"/>
          <p:cNvSpPr txBox="1"/>
          <p:nvPr/>
        </p:nvSpPr>
        <p:spPr>
          <a:xfrm>
            <a:off x="718033" y="3956490"/>
            <a:ext cx="8652510" cy="5176728"/>
          </a:xfrm>
          <a:prstGeom prst="rect">
            <a:avLst/>
          </a:prstGeom>
        </p:spPr>
        <p:txBody>
          <a:bodyPr lIns="0" tIns="0" rIns="0" bIns="0" rtlCol="0" anchor="t">
            <a:spAutoFit/>
          </a:bodyPr>
          <a:lstStyle/>
          <a:p>
            <a:pPr algn="l">
              <a:lnSpc>
                <a:spcPts val="3888"/>
              </a:lnSpc>
            </a:pPr>
            <a:r>
              <a:rPr lang="en-US" sz="3600" spc="33">
                <a:solidFill>
                  <a:srgbClr val="382B1B"/>
                </a:solidFill>
                <a:latin typeface="TT Rounds Condensed"/>
                <a:ea typeface="TT Rounds Condensed"/>
                <a:cs typeface="TT Rounds Condensed"/>
                <a:sym typeface="TT Rounds Condensed"/>
              </a:rPr>
              <a:t>Réponse : b) Demandez-lui poliment de cesser son commentaire déplacé.</a:t>
            </a:r>
          </a:p>
          <a:p>
            <a:pPr algn="l">
              <a:lnSpc>
                <a:spcPts val="3888"/>
              </a:lnSpc>
            </a:pPr>
            <a:endParaRPr lang="en-US" sz="3600" spc="33">
              <a:solidFill>
                <a:srgbClr val="382B1B"/>
              </a:solidFill>
              <a:latin typeface="TT Rounds Condensed"/>
              <a:ea typeface="TT Rounds Condensed"/>
              <a:cs typeface="TT Rounds Condensed"/>
              <a:sym typeface="TT Rounds Condensed"/>
            </a:endParaRPr>
          </a:p>
        </p:txBody>
      </p:sp>
      <p:sp>
        <p:nvSpPr>
          <p:cNvPr id="13" name="TextBox 13"/>
          <p:cNvSpPr txBox="1"/>
          <p:nvPr/>
        </p:nvSpPr>
        <p:spPr>
          <a:xfrm>
            <a:off x="718033" y="1283783"/>
            <a:ext cx="7444858" cy="1923418"/>
          </a:xfrm>
          <a:prstGeom prst="rect">
            <a:avLst/>
          </a:prstGeom>
        </p:spPr>
        <p:txBody>
          <a:bodyPr lIns="0" tIns="0" rIns="0" bIns="0" rtlCol="0" anchor="t">
            <a:spAutoFit/>
          </a:bodyPr>
          <a:lstStyle/>
          <a:p>
            <a:pPr algn="l">
              <a:lnSpc>
                <a:spcPts val="5832"/>
              </a:lnSpc>
            </a:pPr>
            <a:r>
              <a:rPr lang="en-US" sz="5400" spc="50">
                <a:solidFill>
                  <a:srgbClr val="382B1B"/>
                </a:solidFill>
                <a:latin typeface="TT Rounds Condensed"/>
                <a:ea typeface="TT Rounds Condensed"/>
                <a:cs typeface="TT Rounds Condensed"/>
                <a:sym typeface="TT Rounds Condensed"/>
              </a:rPr>
              <a:t>Réponse à la question 2 :</a:t>
            </a:r>
          </a:p>
          <a:p>
            <a:pPr algn="l">
              <a:lnSpc>
                <a:spcPts val="5832"/>
              </a:lnSpc>
            </a:pPr>
            <a:r>
              <a:rPr lang="en-US" sz="5400" spc="50">
                <a:solidFill>
                  <a:srgbClr val="382B1B"/>
                </a:solidFill>
                <a:latin typeface="TT Rounds Condensed"/>
                <a:ea typeface="TT Rounds Condensed"/>
                <a:cs typeface="TT Rounds Condensed"/>
                <a:sym typeface="TT Rounds Condensed"/>
              </a:rPr>
              <a:t>Commentaire inapproprié</a:t>
            </a:r>
          </a:p>
          <a:p>
            <a:pPr algn="l">
              <a:lnSpc>
                <a:spcPts val="5832"/>
              </a:lnSpc>
            </a:pPr>
            <a:endParaRPr lang="en-US" sz="5400" spc="50">
              <a:solidFill>
                <a:srgbClr val="382B1B"/>
              </a:solidFill>
              <a:latin typeface="TT Rounds Condensed"/>
              <a:ea typeface="TT Rounds Condensed"/>
              <a:cs typeface="TT Rounds Condensed"/>
              <a:sym typeface="TT Rounds Condensed"/>
            </a:endParaRPr>
          </a:p>
        </p:txBody>
      </p:sp>
      <p:grpSp>
        <p:nvGrpSpPr>
          <p:cNvPr id="14" name="Group 14"/>
          <p:cNvGrpSpPr/>
          <p:nvPr/>
        </p:nvGrpSpPr>
        <p:grpSpPr>
          <a:xfrm>
            <a:off x="10104089" y="1891322"/>
            <a:ext cx="6757712" cy="6504357"/>
            <a:chOff x="30480" y="591820"/>
            <a:chExt cx="12736830" cy="12259310"/>
          </a:xfrm>
        </p:grpSpPr>
        <p:sp>
          <p:nvSpPr>
            <p:cNvPr id="15" name="Freeform 15"/>
            <p:cNvSpPr/>
            <p:nvPr/>
          </p:nvSpPr>
          <p:spPr>
            <a:xfrm>
              <a:off x="0" y="0"/>
              <a:ext cx="12736830" cy="12259310"/>
            </a:xfrm>
            <a:custGeom>
              <a:avLst/>
              <a:gdLst/>
              <a:ahLst/>
              <a:cxnLst/>
              <a:rect l="l" t="t" r="r" b="b"/>
              <a:pathLst>
                <a:path w="12736830" h="1225931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blipFill>
              <a:blip r:embed="rId3"/>
              <a:stretch>
                <a:fillRect l="-62608" r="-516" b="-381"/>
              </a:stretch>
            </a:blipFill>
          </p:spPr>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603904" y="2000964"/>
            <a:ext cx="1207050" cy="51165"/>
            <a:chOff x="0" y="0"/>
            <a:chExt cx="1609400" cy="68220"/>
          </a:xfrm>
        </p:grpSpPr>
        <p:sp>
          <p:nvSpPr>
            <p:cNvPr id="4" name="Freeform 4"/>
            <p:cNvSpPr/>
            <p:nvPr/>
          </p:nvSpPr>
          <p:spPr>
            <a:xfrm>
              <a:off x="12700" y="12700"/>
              <a:ext cx="1583944" cy="42799"/>
            </a:xfrm>
            <a:custGeom>
              <a:avLst/>
              <a:gdLst/>
              <a:ahLst/>
              <a:cxnLst/>
              <a:rect l="l" t="t" r="r" b="b"/>
              <a:pathLst>
                <a:path w="1583944" h="42799">
                  <a:moveTo>
                    <a:pt x="0" y="0"/>
                  </a:moveTo>
                  <a:lnTo>
                    <a:pt x="1583944" y="0"/>
                  </a:lnTo>
                  <a:lnTo>
                    <a:pt x="1583944" y="42799"/>
                  </a:lnTo>
                  <a:lnTo>
                    <a:pt x="0" y="42799"/>
                  </a:lnTo>
                  <a:close/>
                </a:path>
              </a:pathLst>
            </a:custGeom>
            <a:solidFill>
              <a:srgbClr val="B6D1E1"/>
            </a:solidFill>
          </p:spPr>
        </p:sp>
        <p:sp>
          <p:nvSpPr>
            <p:cNvPr id="5" name="Freeform 5"/>
            <p:cNvSpPr/>
            <p:nvPr/>
          </p:nvSpPr>
          <p:spPr>
            <a:xfrm>
              <a:off x="0" y="0"/>
              <a:ext cx="1609344" cy="68199"/>
            </a:xfrm>
            <a:custGeom>
              <a:avLst/>
              <a:gdLst/>
              <a:ahLst/>
              <a:cxnLst/>
              <a:rect l="l" t="t" r="r" b="b"/>
              <a:pathLst>
                <a:path w="1609344" h="68199">
                  <a:moveTo>
                    <a:pt x="12700" y="0"/>
                  </a:moveTo>
                  <a:lnTo>
                    <a:pt x="1596644" y="0"/>
                  </a:lnTo>
                  <a:cubicBezTo>
                    <a:pt x="1603629" y="0"/>
                    <a:pt x="1609344" y="5715"/>
                    <a:pt x="1609344" y="12700"/>
                  </a:cubicBezTo>
                  <a:lnTo>
                    <a:pt x="1609344" y="55499"/>
                  </a:lnTo>
                  <a:cubicBezTo>
                    <a:pt x="1609344" y="62484"/>
                    <a:pt x="1603629" y="68199"/>
                    <a:pt x="1596644" y="68199"/>
                  </a:cubicBezTo>
                  <a:lnTo>
                    <a:pt x="12700" y="68199"/>
                  </a:lnTo>
                  <a:cubicBezTo>
                    <a:pt x="5715" y="68199"/>
                    <a:pt x="0" y="62484"/>
                    <a:pt x="0" y="55499"/>
                  </a:cubicBezTo>
                  <a:lnTo>
                    <a:pt x="0" y="12700"/>
                  </a:lnTo>
                  <a:cubicBezTo>
                    <a:pt x="0" y="5715"/>
                    <a:pt x="5715" y="0"/>
                    <a:pt x="12700" y="0"/>
                  </a:cubicBezTo>
                  <a:moveTo>
                    <a:pt x="12700" y="25400"/>
                  </a:moveTo>
                  <a:lnTo>
                    <a:pt x="12700" y="12700"/>
                  </a:lnTo>
                  <a:lnTo>
                    <a:pt x="25400" y="12700"/>
                  </a:lnTo>
                  <a:lnTo>
                    <a:pt x="25400" y="55499"/>
                  </a:lnTo>
                  <a:lnTo>
                    <a:pt x="12700" y="55499"/>
                  </a:lnTo>
                  <a:lnTo>
                    <a:pt x="12700" y="42799"/>
                  </a:lnTo>
                  <a:lnTo>
                    <a:pt x="1596644" y="42799"/>
                  </a:lnTo>
                  <a:lnTo>
                    <a:pt x="1596644" y="55499"/>
                  </a:lnTo>
                  <a:lnTo>
                    <a:pt x="1583944" y="55499"/>
                  </a:lnTo>
                  <a:lnTo>
                    <a:pt x="1583944" y="12700"/>
                  </a:lnTo>
                  <a:lnTo>
                    <a:pt x="1596644" y="12700"/>
                  </a:lnTo>
                  <a:lnTo>
                    <a:pt x="1596644" y="25400"/>
                  </a:lnTo>
                  <a:lnTo>
                    <a:pt x="12700" y="25400"/>
                  </a:lnTo>
                  <a:close/>
                </a:path>
              </a:pathLst>
            </a:custGeom>
            <a:solidFill>
              <a:srgbClr val="B6D1E1"/>
            </a:solidFill>
          </p:spPr>
        </p:sp>
      </p:grpSp>
      <p:grpSp>
        <p:nvGrpSpPr>
          <p:cNvPr id="6" name="Group 6"/>
          <p:cNvGrpSpPr/>
          <p:nvPr/>
        </p:nvGrpSpPr>
        <p:grpSpPr>
          <a:xfrm>
            <a:off x="12427577" y="-161668"/>
            <a:ext cx="6807466" cy="7019022"/>
            <a:chOff x="0" y="0"/>
            <a:chExt cx="9076622" cy="9358696"/>
          </a:xfrm>
        </p:grpSpPr>
        <p:sp>
          <p:nvSpPr>
            <p:cNvPr id="7" name="Freeform 7"/>
            <p:cNvSpPr/>
            <p:nvPr/>
          </p:nvSpPr>
          <p:spPr>
            <a:xfrm>
              <a:off x="-403987" y="-153162"/>
              <a:ext cx="10093833" cy="9889490"/>
            </a:xfrm>
            <a:custGeom>
              <a:avLst/>
              <a:gdLst/>
              <a:ahLst/>
              <a:cxnLst/>
              <a:rect l="l" t="t" r="r" b="b"/>
              <a:pathLst>
                <a:path w="10093833" h="9889490">
                  <a:moveTo>
                    <a:pt x="5900039" y="372491"/>
                  </a:moveTo>
                  <a:cubicBezTo>
                    <a:pt x="4692396" y="11938"/>
                    <a:pt x="3430651" y="0"/>
                    <a:pt x="2469388" y="1081405"/>
                  </a:cubicBezTo>
                  <a:cubicBezTo>
                    <a:pt x="1538097" y="2126869"/>
                    <a:pt x="642874" y="3815207"/>
                    <a:pt x="450596" y="5209159"/>
                  </a:cubicBezTo>
                  <a:cubicBezTo>
                    <a:pt x="0" y="8459597"/>
                    <a:pt x="2895981" y="9889490"/>
                    <a:pt x="5821934" y="9426956"/>
                  </a:cubicBezTo>
                  <a:cubicBezTo>
                    <a:pt x="8675878" y="8976233"/>
                    <a:pt x="10093833" y="5233162"/>
                    <a:pt x="9228582" y="2565527"/>
                  </a:cubicBezTo>
                  <a:cubicBezTo>
                    <a:pt x="8970263" y="1760474"/>
                    <a:pt x="8219186" y="1381887"/>
                    <a:pt x="7510272" y="1033399"/>
                  </a:cubicBezTo>
                  <a:cubicBezTo>
                    <a:pt x="6999605" y="781050"/>
                    <a:pt x="6458839" y="540766"/>
                    <a:pt x="5900039" y="372491"/>
                  </a:cubicBezTo>
                  <a:close/>
                </a:path>
              </a:pathLst>
            </a:custGeom>
            <a:solidFill>
              <a:srgbClr val="B6D1E1"/>
            </a:solidFill>
          </p:spPr>
        </p:sp>
      </p:grpSp>
      <p:grpSp>
        <p:nvGrpSpPr>
          <p:cNvPr id="8" name="Group 8"/>
          <p:cNvGrpSpPr/>
          <p:nvPr/>
        </p:nvGrpSpPr>
        <p:grpSpPr>
          <a:xfrm>
            <a:off x="18336876" y="-1079256"/>
            <a:ext cx="4481700" cy="17113854"/>
            <a:chOff x="0" y="0"/>
            <a:chExt cx="5975600" cy="22818472"/>
          </a:xfrm>
        </p:grpSpPr>
        <p:sp>
          <p:nvSpPr>
            <p:cNvPr id="9" name="Freeform 9"/>
            <p:cNvSpPr/>
            <p:nvPr/>
          </p:nvSpPr>
          <p:spPr>
            <a:xfrm>
              <a:off x="0" y="0"/>
              <a:ext cx="5975604" cy="22818471"/>
            </a:xfrm>
            <a:custGeom>
              <a:avLst/>
              <a:gdLst/>
              <a:ahLst/>
              <a:cxnLst/>
              <a:rect l="l" t="t" r="r" b="b"/>
              <a:pathLst>
                <a:path w="5975604" h="22818471">
                  <a:moveTo>
                    <a:pt x="0" y="0"/>
                  </a:moveTo>
                  <a:lnTo>
                    <a:pt x="5975604" y="0"/>
                  </a:lnTo>
                  <a:lnTo>
                    <a:pt x="5975604" y="22818471"/>
                  </a:lnTo>
                  <a:lnTo>
                    <a:pt x="0" y="22818471"/>
                  </a:lnTo>
                  <a:close/>
                </a:path>
              </a:pathLst>
            </a:custGeom>
            <a:solidFill>
              <a:srgbClr val="ECECEC"/>
            </a:solidFill>
          </p:spPr>
        </p:sp>
      </p:grpSp>
      <p:grpSp>
        <p:nvGrpSpPr>
          <p:cNvPr id="10" name="Group 10"/>
          <p:cNvGrpSpPr/>
          <p:nvPr/>
        </p:nvGrpSpPr>
        <p:grpSpPr>
          <a:xfrm>
            <a:off x="-3696476" y="-1699574"/>
            <a:ext cx="24222254" cy="1699574"/>
            <a:chOff x="0" y="0"/>
            <a:chExt cx="32296338" cy="2266098"/>
          </a:xfrm>
        </p:grpSpPr>
        <p:sp>
          <p:nvSpPr>
            <p:cNvPr id="11" name="Freeform 11"/>
            <p:cNvSpPr/>
            <p:nvPr/>
          </p:nvSpPr>
          <p:spPr>
            <a:xfrm>
              <a:off x="0" y="0"/>
              <a:ext cx="32296354" cy="2266061"/>
            </a:xfrm>
            <a:custGeom>
              <a:avLst/>
              <a:gdLst/>
              <a:ahLst/>
              <a:cxnLst/>
              <a:rect l="l" t="t" r="r" b="b"/>
              <a:pathLst>
                <a:path w="32296354" h="2266061">
                  <a:moveTo>
                    <a:pt x="0" y="0"/>
                  </a:moveTo>
                  <a:lnTo>
                    <a:pt x="32296354" y="0"/>
                  </a:lnTo>
                  <a:lnTo>
                    <a:pt x="32296354" y="2266061"/>
                  </a:lnTo>
                  <a:lnTo>
                    <a:pt x="0" y="2266061"/>
                  </a:lnTo>
                  <a:close/>
                </a:path>
              </a:pathLst>
            </a:custGeom>
            <a:solidFill>
              <a:srgbClr val="ECECEC"/>
            </a:solidFill>
          </p:spPr>
        </p:sp>
      </p:grpSp>
      <p:grpSp>
        <p:nvGrpSpPr>
          <p:cNvPr id="12" name="Group 12"/>
          <p:cNvGrpSpPr/>
          <p:nvPr/>
        </p:nvGrpSpPr>
        <p:grpSpPr>
          <a:xfrm>
            <a:off x="9871359" y="2052129"/>
            <a:ext cx="6757050" cy="6757050"/>
            <a:chOff x="0" y="0"/>
            <a:chExt cx="12700000" cy="12700000"/>
          </a:xfrm>
        </p:grpSpPr>
        <p:sp>
          <p:nvSpPr>
            <p:cNvPr id="13" name="Freeform 13"/>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20" y="11470640"/>
                  </a:cubicBezTo>
                  <a:cubicBezTo>
                    <a:pt x="9123680" y="11334750"/>
                    <a:pt x="10237470" y="10519410"/>
                    <a:pt x="11071860" y="9767570"/>
                  </a:cubicBezTo>
                  <a:cubicBezTo>
                    <a:pt x="11625580" y="9268460"/>
                    <a:pt x="11971020" y="8576310"/>
                    <a:pt x="12202160" y="7867650"/>
                  </a:cubicBezTo>
                  <a:cubicBezTo>
                    <a:pt x="13009880" y="5401310"/>
                    <a:pt x="12348210" y="2322830"/>
                    <a:pt x="10152380" y="938530"/>
                  </a:cubicBezTo>
                  <a:close/>
                </a:path>
              </a:pathLst>
            </a:custGeom>
            <a:blipFill>
              <a:blip r:embed="rId3"/>
              <a:stretch>
                <a:fillRect l="-45078" t="-2066" b="-2137"/>
              </a:stretch>
            </a:blipFill>
          </p:spPr>
        </p:sp>
      </p:grpSp>
      <p:sp>
        <p:nvSpPr>
          <p:cNvPr id="14" name="TextBox 14"/>
          <p:cNvSpPr txBox="1"/>
          <p:nvPr/>
        </p:nvSpPr>
        <p:spPr>
          <a:xfrm>
            <a:off x="718033" y="4008036"/>
            <a:ext cx="8652510" cy="5073858"/>
          </a:xfrm>
          <a:prstGeom prst="rect">
            <a:avLst/>
          </a:prstGeom>
        </p:spPr>
        <p:txBody>
          <a:bodyPr lIns="0" tIns="0" rIns="0" bIns="0" rtlCol="0" anchor="t">
            <a:spAutoFit/>
          </a:bodyPr>
          <a:lstStyle/>
          <a:p>
            <a:pPr algn="l">
              <a:lnSpc>
                <a:spcPts val="3888"/>
              </a:lnSpc>
            </a:pPr>
            <a:r>
              <a:rPr lang="en-US" sz="3600" spc="33">
                <a:solidFill>
                  <a:srgbClr val="382B1B"/>
                </a:solidFill>
                <a:latin typeface="TT Rounds Condensed"/>
                <a:ea typeface="TT Rounds Condensed"/>
                <a:cs typeface="TT Rounds Condensed"/>
                <a:sym typeface="TT Rounds Condensed"/>
              </a:rPr>
              <a:t>Que faire si vous êtes exclu de réunions importantes ?</a:t>
            </a:r>
          </a:p>
          <a:p>
            <a:pPr algn="l">
              <a:lnSpc>
                <a:spcPts val="3888"/>
              </a:lnSpc>
            </a:pPr>
            <a:r>
              <a:rPr lang="en-US" sz="3600" spc="33">
                <a:solidFill>
                  <a:srgbClr val="382B1B"/>
                </a:solidFill>
                <a:latin typeface="TT Rounds Condensed"/>
                <a:ea typeface="TT Rounds Condensed"/>
                <a:cs typeface="TT Rounds Condensed"/>
                <a:sym typeface="TT Rounds Condensed"/>
              </a:rPr>
              <a:t>a) Se plaindre à ses collègues</a:t>
            </a:r>
          </a:p>
          <a:p>
            <a:pPr algn="l">
              <a:lnSpc>
                <a:spcPts val="3888"/>
              </a:lnSpc>
            </a:pPr>
            <a:r>
              <a:rPr lang="en-US" sz="3600" spc="33">
                <a:solidFill>
                  <a:srgbClr val="382B1B"/>
                </a:solidFill>
                <a:latin typeface="TT Rounds Condensed"/>
                <a:ea typeface="TT Rounds Condensed"/>
                <a:cs typeface="TT Rounds Condensed"/>
                <a:sym typeface="TT Rounds Condensed"/>
              </a:rPr>
              <a:t>b) Parlez à votre supérieur hiérarchique de la possibilité d'être inclus.</a:t>
            </a:r>
          </a:p>
          <a:p>
            <a:pPr algn="l">
              <a:lnSpc>
                <a:spcPts val="3888"/>
              </a:lnSpc>
            </a:pPr>
            <a:r>
              <a:rPr lang="en-US" sz="3600" spc="33">
                <a:solidFill>
                  <a:srgbClr val="382B1B"/>
                </a:solidFill>
                <a:latin typeface="TT Rounds Condensed"/>
                <a:ea typeface="TT Rounds Condensed"/>
                <a:cs typeface="TT Rounds Condensed"/>
                <a:sym typeface="TT Rounds Condensed"/>
              </a:rPr>
              <a:t>c) Cesser complètement d'assister aux réunions </a:t>
            </a:r>
          </a:p>
        </p:txBody>
      </p:sp>
      <p:sp>
        <p:nvSpPr>
          <p:cNvPr id="15" name="TextBox 15"/>
          <p:cNvSpPr txBox="1"/>
          <p:nvPr/>
        </p:nvSpPr>
        <p:spPr>
          <a:xfrm>
            <a:off x="718033" y="1283783"/>
            <a:ext cx="7444858" cy="1923418"/>
          </a:xfrm>
          <a:prstGeom prst="rect">
            <a:avLst/>
          </a:prstGeom>
        </p:spPr>
        <p:txBody>
          <a:bodyPr lIns="0" tIns="0" rIns="0" bIns="0" rtlCol="0" anchor="t">
            <a:spAutoFit/>
          </a:bodyPr>
          <a:lstStyle/>
          <a:p>
            <a:pPr algn="l">
              <a:lnSpc>
                <a:spcPts val="5832"/>
              </a:lnSpc>
            </a:pPr>
            <a:r>
              <a:rPr lang="en-US" sz="5400" spc="50">
                <a:solidFill>
                  <a:srgbClr val="382B1B"/>
                </a:solidFill>
                <a:latin typeface="TT Rounds Condensed"/>
                <a:ea typeface="TT Rounds Condensed"/>
                <a:cs typeface="TT Rounds Condensed"/>
                <a:sym typeface="TT Rounds Condensed"/>
              </a:rPr>
              <a:t>Question 3 : </a:t>
            </a:r>
          </a:p>
          <a:p>
            <a:pPr algn="l">
              <a:lnSpc>
                <a:spcPts val="5832"/>
              </a:lnSpc>
            </a:pPr>
            <a:r>
              <a:rPr lang="en-US" sz="5400" spc="50">
                <a:solidFill>
                  <a:srgbClr val="382B1B"/>
                </a:solidFill>
                <a:latin typeface="TT Rounds Condensed"/>
                <a:ea typeface="TT Rounds Condensed"/>
                <a:cs typeface="TT Rounds Condensed"/>
                <a:sym typeface="TT Rounds Condensed"/>
              </a:rPr>
              <a:t>Exclusion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603904" y="2000964"/>
            <a:ext cx="1207050" cy="51165"/>
            <a:chOff x="0" y="0"/>
            <a:chExt cx="1609400" cy="68220"/>
          </a:xfrm>
        </p:grpSpPr>
        <p:sp>
          <p:nvSpPr>
            <p:cNvPr id="4" name="Freeform 4"/>
            <p:cNvSpPr/>
            <p:nvPr/>
          </p:nvSpPr>
          <p:spPr>
            <a:xfrm>
              <a:off x="12700" y="12700"/>
              <a:ext cx="1583944" cy="42799"/>
            </a:xfrm>
            <a:custGeom>
              <a:avLst/>
              <a:gdLst/>
              <a:ahLst/>
              <a:cxnLst/>
              <a:rect l="l" t="t" r="r" b="b"/>
              <a:pathLst>
                <a:path w="1583944" h="42799">
                  <a:moveTo>
                    <a:pt x="0" y="0"/>
                  </a:moveTo>
                  <a:lnTo>
                    <a:pt x="1583944" y="0"/>
                  </a:lnTo>
                  <a:lnTo>
                    <a:pt x="1583944" y="42799"/>
                  </a:lnTo>
                  <a:lnTo>
                    <a:pt x="0" y="42799"/>
                  </a:lnTo>
                  <a:close/>
                </a:path>
              </a:pathLst>
            </a:custGeom>
            <a:solidFill>
              <a:srgbClr val="B6D1E1"/>
            </a:solidFill>
          </p:spPr>
        </p:sp>
        <p:sp>
          <p:nvSpPr>
            <p:cNvPr id="5" name="Freeform 5"/>
            <p:cNvSpPr/>
            <p:nvPr/>
          </p:nvSpPr>
          <p:spPr>
            <a:xfrm>
              <a:off x="0" y="0"/>
              <a:ext cx="1609344" cy="68199"/>
            </a:xfrm>
            <a:custGeom>
              <a:avLst/>
              <a:gdLst/>
              <a:ahLst/>
              <a:cxnLst/>
              <a:rect l="l" t="t" r="r" b="b"/>
              <a:pathLst>
                <a:path w="1609344" h="68199">
                  <a:moveTo>
                    <a:pt x="12700" y="0"/>
                  </a:moveTo>
                  <a:lnTo>
                    <a:pt x="1596644" y="0"/>
                  </a:lnTo>
                  <a:cubicBezTo>
                    <a:pt x="1603629" y="0"/>
                    <a:pt x="1609344" y="5715"/>
                    <a:pt x="1609344" y="12700"/>
                  </a:cubicBezTo>
                  <a:lnTo>
                    <a:pt x="1609344" y="55499"/>
                  </a:lnTo>
                  <a:cubicBezTo>
                    <a:pt x="1609344" y="62484"/>
                    <a:pt x="1603629" y="68199"/>
                    <a:pt x="1596644" y="68199"/>
                  </a:cubicBezTo>
                  <a:lnTo>
                    <a:pt x="12700" y="68199"/>
                  </a:lnTo>
                  <a:cubicBezTo>
                    <a:pt x="5715" y="68199"/>
                    <a:pt x="0" y="62484"/>
                    <a:pt x="0" y="55499"/>
                  </a:cubicBezTo>
                  <a:lnTo>
                    <a:pt x="0" y="12700"/>
                  </a:lnTo>
                  <a:cubicBezTo>
                    <a:pt x="0" y="5715"/>
                    <a:pt x="5715" y="0"/>
                    <a:pt x="12700" y="0"/>
                  </a:cubicBezTo>
                  <a:moveTo>
                    <a:pt x="12700" y="25400"/>
                  </a:moveTo>
                  <a:lnTo>
                    <a:pt x="12700" y="12700"/>
                  </a:lnTo>
                  <a:lnTo>
                    <a:pt x="25400" y="12700"/>
                  </a:lnTo>
                  <a:lnTo>
                    <a:pt x="25400" y="55499"/>
                  </a:lnTo>
                  <a:lnTo>
                    <a:pt x="12700" y="55499"/>
                  </a:lnTo>
                  <a:lnTo>
                    <a:pt x="12700" y="42799"/>
                  </a:lnTo>
                  <a:lnTo>
                    <a:pt x="1596644" y="42799"/>
                  </a:lnTo>
                  <a:lnTo>
                    <a:pt x="1596644" y="55499"/>
                  </a:lnTo>
                  <a:lnTo>
                    <a:pt x="1583944" y="55499"/>
                  </a:lnTo>
                  <a:lnTo>
                    <a:pt x="1583944" y="12700"/>
                  </a:lnTo>
                  <a:lnTo>
                    <a:pt x="1596644" y="12700"/>
                  </a:lnTo>
                  <a:lnTo>
                    <a:pt x="1596644" y="25400"/>
                  </a:lnTo>
                  <a:lnTo>
                    <a:pt x="12700" y="25400"/>
                  </a:lnTo>
                  <a:close/>
                </a:path>
              </a:pathLst>
            </a:custGeom>
            <a:solidFill>
              <a:srgbClr val="B6D1E1"/>
            </a:solidFill>
          </p:spPr>
        </p:sp>
      </p:grpSp>
      <p:grpSp>
        <p:nvGrpSpPr>
          <p:cNvPr id="6" name="Group 6"/>
          <p:cNvGrpSpPr/>
          <p:nvPr/>
        </p:nvGrpSpPr>
        <p:grpSpPr>
          <a:xfrm>
            <a:off x="12427577" y="-161668"/>
            <a:ext cx="6807466" cy="7019022"/>
            <a:chOff x="0" y="0"/>
            <a:chExt cx="9076622" cy="9358696"/>
          </a:xfrm>
        </p:grpSpPr>
        <p:sp>
          <p:nvSpPr>
            <p:cNvPr id="7" name="Freeform 7"/>
            <p:cNvSpPr/>
            <p:nvPr/>
          </p:nvSpPr>
          <p:spPr>
            <a:xfrm>
              <a:off x="-403987" y="-153162"/>
              <a:ext cx="10093833" cy="9889490"/>
            </a:xfrm>
            <a:custGeom>
              <a:avLst/>
              <a:gdLst/>
              <a:ahLst/>
              <a:cxnLst/>
              <a:rect l="l" t="t" r="r" b="b"/>
              <a:pathLst>
                <a:path w="10093833" h="9889490">
                  <a:moveTo>
                    <a:pt x="5900039" y="372491"/>
                  </a:moveTo>
                  <a:cubicBezTo>
                    <a:pt x="4692396" y="11938"/>
                    <a:pt x="3430651" y="0"/>
                    <a:pt x="2469388" y="1081405"/>
                  </a:cubicBezTo>
                  <a:cubicBezTo>
                    <a:pt x="1538097" y="2126869"/>
                    <a:pt x="642874" y="3815207"/>
                    <a:pt x="450596" y="5209159"/>
                  </a:cubicBezTo>
                  <a:cubicBezTo>
                    <a:pt x="0" y="8459597"/>
                    <a:pt x="2895981" y="9889490"/>
                    <a:pt x="5821934" y="9426956"/>
                  </a:cubicBezTo>
                  <a:cubicBezTo>
                    <a:pt x="8675878" y="8976233"/>
                    <a:pt x="10093833" y="5233162"/>
                    <a:pt x="9228582" y="2565527"/>
                  </a:cubicBezTo>
                  <a:cubicBezTo>
                    <a:pt x="8970263" y="1760474"/>
                    <a:pt x="8219186" y="1381887"/>
                    <a:pt x="7510272" y="1033399"/>
                  </a:cubicBezTo>
                  <a:cubicBezTo>
                    <a:pt x="6999605" y="781050"/>
                    <a:pt x="6458839" y="540766"/>
                    <a:pt x="5900039" y="372491"/>
                  </a:cubicBezTo>
                  <a:close/>
                </a:path>
              </a:pathLst>
            </a:custGeom>
            <a:solidFill>
              <a:srgbClr val="B6D1E1"/>
            </a:solidFill>
          </p:spPr>
        </p:sp>
      </p:grpSp>
      <p:grpSp>
        <p:nvGrpSpPr>
          <p:cNvPr id="8" name="Group 8"/>
          <p:cNvGrpSpPr/>
          <p:nvPr/>
        </p:nvGrpSpPr>
        <p:grpSpPr>
          <a:xfrm>
            <a:off x="18336876" y="-1079256"/>
            <a:ext cx="4481700" cy="17113854"/>
            <a:chOff x="0" y="0"/>
            <a:chExt cx="5975600" cy="22818472"/>
          </a:xfrm>
        </p:grpSpPr>
        <p:sp>
          <p:nvSpPr>
            <p:cNvPr id="9" name="Freeform 9"/>
            <p:cNvSpPr/>
            <p:nvPr/>
          </p:nvSpPr>
          <p:spPr>
            <a:xfrm>
              <a:off x="0" y="0"/>
              <a:ext cx="5975604" cy="22818471"/>
            </a:xfrm>
            <a:custGeom>
              <a:avLst/>
              <a:gdLst/>
              <a:ahLst/>
              <a:cxnLst/>
              <a:rect l="l" t="t" r="r" b="b"/>
              <a:pathLst>
                <a:path w="5975604" h="22818471">
                  <a:moveTo>
                    <a:pt x="0" y="0"/>
                  </a:moveTo>
                  <a:lnTo>
                    <a:pt x="5975604" y="0"/>
                  </a:lnTo>
                  <a:lnTo>
                    <a:pt x="5975604" y="22818471"/>
                  </a:lnTo>
                  <a:lnTo>
                    <a:pt x="0" y="22818471"/>
                  </a:lnTo>
                  <a:close/>
                </a:path>
              </a:pathLst>
            </a:custGeom>
            <a:solidFill>
              <a:srgbClr val="ECECEC"/>
            </a:solidFill>
          </p:spPr>
        </p:sp>
      </p:grpSp>
      <p:grpSp>
        <p:nvGrpSpPr>
          <p:cNvPr id="10" name="Group 10"/>
          <p:cNvGrpSpPr/>
          <p:nvPr/>
        </p:nvGrpSpPr>
        <p:grpSpPr>
          <a:xfrm>
            <a:off x="-3696476" y="-1699574"/>
            <a:ext cx="24222254" cy="1699574"/>
            <a:chOff x="0" y="0"/>
            <a:chExt cx="32296338" cy="2266098"/>
          </a:xfrm>
        </p:grpSpPr>
        <p:sp>
          <p:nvSpPr>
            <p:cNvPr id="11" name="Freeform 11"/>
            <p:cNvSpPr/>
            <p:nvPr/>
          </p:nvSpPr>
          <p:spPr>
            <a:xfrm>
              <a:off x="0" y="0"/>
              <a:ext cx="32296354" cy="2266061"/>
            </a:xfrm>
            <a:custGeom>
              <a:avLst/>
              <a:gdLst/>
              <a:ahLst/>
              <a:cxnLst/>
              <a:rect l="l" t="t" r="r" b="b"/>
              <a:pathLst>
                <a:path w="32296354" h="2266061">
                  <a:moveTo>
                    <a:pt x="0" y="0"/>
                  </a:moveTo>
                  <a:lnTo>
                    <a:pt x="32296354" y="0"/>
                  </a:lnTo>
                  <a:lnTo>
                    <a:pt x="32296354" y="2266061"/>
                  </a:lnTo>
                  <a:lnTo>
                    <a:pt x="0" y="2266061"/>
                  </a:lnTo>
                  <a:close/>
                </a:path>
              </a:pathLst>
            </a:custGeom>
            <a:solidFill>
              <a:srgbClr val="ECECEC"/>
            </a:solidFill>
          </p:spPr>
        </p:sp>
      </p:grpSp>
      <p:sp>
        <p:nvSpPr>
          <p:cNvPr id="12" name="TextBox 12"/>
          <p:cNvSpPr txBox="1"/>
          <p:nvPr/>
        </p:nvSpPr>
        <p:spPr>
          <a:xfrm>
            <a:off x="718033" y="4310172"/>
            <a:ext cx="8652510" cy="5073858"/>
          </a:xfrm>
          <a:prstGeom prst="rect">
            <a:avLst/>
          </a:prstGeom>
        </p:spPr>
        <p:txBody>
          <a:bodyPr lIns="0" tIns="0" rIns="0" bIns="0" rtlCol="0" anchor="t">
            <a:spAutoFit/>
          </a:bodyPr>
          <a:lstStyle/>
          <a:p>
            <a:pPr algn="l">
              <a:lnSpc>
                <a:spcPts val="3888"/>
              </a:lnSpc>
            </a:pPr>
            <a:r>
              <a:rPr lang="en-US" sz="3600" spc="33">
                <a:solidFill>
                  <a:srgbClr val="382B1B"/>
                </a:solidFill>
                <a:latin typeface="TT Rounds Condensed"/>
                <a:ea typeface="TT Rounds Condensed"/>
                <a:cs typeface="TT Rounds Condensed"/>
                <a:sym typeface="TT Rounds Condensed"/>
              </a:rPr>
              <a:t>Réponse : b) Parlez à votre supérieur de la possibilité d'être inclus.</a:t>
            </a:r>
          </a:p>
          <a:p>
            <a:pPr algn="l">
              <a:lnSpc>
                <a:spcPts val="3888"/>
              </a:lnSpc>
            </a:pPr>
            <a:endParaRPr lang="en-US" sz="3600" spc="33">
              <a:solidFill>
                <a:srgbClr val="382B1B"/>
              </a:solidFill>
              <a:latin typeface="TT Rounds Condensed"/>
              <a:ea typeface="TT Rounds Condensed"/>
              <a:cs typeface="TT Rounds Condensed"/>
              <a:sym typeface="TT Rounds Condensed"/>
            </a:endParaRPr>
          </a:p>
        </p:txBody>
      </p:sp>
      <p:sp>
        <p:nvSpPr>
          <p:cNvPr id="13" name="TextBox 13"/>
          <p:cNvSpPr txBox="1"/>
          <p:nvPr/>
        </p:nvSpPr>
        <p:spPr>
          <a:xfrm>
            <a:off x="718033" y="1283783"/>
            <a:ext cx="7444858" cy="1923418"/>
          </a:xfrm>
          <a:prstGeom prst="rect">
            <a:avLst/>
          </a:prstGeom>
        </p:spPr>
        <p:txBody>
          <a:bodyPr lIns="0" tIns="0" rIns="0" bIns="0" rtlCol="0" anchor="t">
            <a:spAutoFit/>
          </a:bodyPr>
          <a:lstStyle/>
          <a:p>
            <a:pPr algn="l">
              <a:lnSpc>
                <a:spcPts val="5832"/>
              </a:lnSpc>
            </a:pPr>
            <a:r>
              <a:rPr lang="en-US" sz="5400" spc="50">
                <a:solidFill>
                  <a:srgbClr val="382B1B"/>
                </a:solidFill>
                <a:latin typeface="TT Rounds Condensed"/>
                <a:ea typeface="TT Rounds Condensed"/>
                <a:cs typeface="TT Rounds Condensed"/>
                <a:sym typeface="TT Rounds Condensed"/>
              </a:rPr>
              <a:t>Réponse à la question 3 : </a:t>
            </a:r>
          </a:p>
          <a:p>
            <a:pPr algn="l">
              <a:lnSpc>
                <a:spcPts val="5832"/>
              </a:lnSpc>
            </a:pPr>
            <a:r>
              <a:rPr lang="en-US" sz="5400" spc="50">
                <a:solidFill>
                  <a:srgbClr val="382B1B"/>
                </a:solidFill>
                <a:latin typeface="TT Rounds Condensed"/>
                <a:ea typeface="TT Rounds Condensed"/>
                <a:cs typeface="TT Rounds Condensed"/>
                <a:sym typeface="TT Rounds Condensed"/>
              </a:rPr>
              <a:t>Exclusion</a:t>
            </a:r>
          </a:p>
        </p:txBody>
      </p:sp>
      <p:grpSp>
        <p:nvGrpSpPr>
          <p:cNvPr id="14" name="Group 14"/>
          <p:cNvGrpSpPr/>
          <p:nvPr/>
        </p:nvGrpSpPr>
        <p:grpSpPr>
          <a:xfrm>
            <a:off x="9871359" y="2052129"/>
            <a:ext cx="6757050" cy="6757050"/>
            <a:chOff x="0" y="0"/>
            <a:chExt cx="12700000" cy="12700000"/>
          </a:xfrm>
        </p:grpSpPr>
        <p:sp>
          <p:nvSpPr>
            <p:cNvPr id="15" name="Freeform 15"/>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20" y="11470640"/>
                  </a:cubicBezTo>
                  <a:cubicBezTo>
                    <a:pt x="9123680" y="11334750"/>
                    <a:pt x="10237470" y="10519410"/>
                    <a:pt x="11071860" y="9767570"/>
                  </a:cubicBezTo>
                  <a:cubicBezTo>
                    <a:pt x="11625580" y="9268460"/>
                    <a:pt x="11971020" y="8576310"/>
                    <a:pt x="12202160" y="7867650"/>
                  </a:cubicBezTo>
                  <a:cubicBezTo>
                    <a:pt x="13009880" y="5401310"/>
                    <a:pt x="12348210" y="2322830"/>
                    <a:pt x="10152380" y="938530"/>
                  </a:cubicBezTo>
                  <a:close/>
                </a:path>
              </a:pathLst>
            </a:custGeom>
            <a:blipFill>
              <a:blip r:embed="rId3"/>
              <a:stretch>
                <a:fillRect l="-45078" t="-2066" b="-2137"/>
              </a:stretch>
            </a:blipFill>
          </p:spPr>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rot="4220027">
            <a:off x="-1801857" y="-6814548"/>
            <a:ext cx="17233297" cy="16884397"/>
            <a:chOff x="0" y="0"/>
            <a:chExt cx="22977729" cy="22512529"/>
          </a:xfrm>
        </p:grpSpPr>
        <p:sp>
          <p:nvSpPr>
            <p:cNvPr id="4" name="Freeform 4"/>
            <p:cNvSpPr/>
            <p:nvPr/>
          </p:nvSpPr>
          <p:spPr>
            <a:xfrm>
              <a:off x="0" y="0"/>
              <a:ext cx="22977731" cy="22512528"/>
            </a:xfrm>
            <a:custGeom>
              <a:avLst/>
              <a:gdLst/>
              <a:ahLst/>
              <a:cxnLst/>
              <a:rect l="l" t="t" r="r" b="b"/>
              <a:pathLst>
                <a:path w="22977731" h="22512528">
                  <a:moveTo>
                    <a:pt x="13431013" y="847979"/>
                  </a:moveTo>
                  <a:cubicBezTo>
                    <a:pt x="10681843" y="27305"/>
                    <a:pt x="7809611" y="0"/>
                    <a:pt x="5621274" y="2461895"/>
                  </a:cubicBezTo>
                  <a:cubicBezTo>
                    <a:pt x="3501263" y="4841621"/>
                    <a:pt x="1463421" y="8684895"/>
                    <a:pt x="1025779" y="11858117"/>
                  </a:cubicBezTo>
                  <a:cubicBezTo>
                    <a:pt x="0" y="19257390"/>
                    <a:pt x="6592443" y="22512528"/>
                    <a:pt x="13253213" y="21459444"/>
                  </a:cubicBezTo>
                  <a:cubicBezTo>
                    <a:pt x="19749898" y="20433664"/>
                    <a:pt x="22977731" y="11912853"/>
                    <a:pt x="21008214" y="5840095"/>
                  </a:cubicBezTo>
                  <a:cubicBezTo>
                    <a:pt x="20420078" y="4007358"/>
                    <a:pt x="18710404" y="3145663"/>
                    <a:pt x="17096487" y="2352421"/>
                  </a:cubicBezTo>
                  <a:cubicBezTo>
                    <a:pt x="15933928" y="1778000"/>
                    <a:pt x="14702918" y="1230884"/>
                    <a:pt x="13431013" y="847979"/>
                  </a:cubicBezTo>
                  <a:close/>
                </a:path>
              </a:pathLst>
            </a:custGeom>
            <a:solidFill>
              <a:srgbClr val="E6C8C7"/>
            </a:solidFill>
          </p:spPr>
        </p:sp>
      </p:grpSp>
      <p:grpSp>
        <p:nvGrpSpPr>
          <p:cNvPr id="5" name="Group 5"/>
          <p:cNvGrpSpPr/>
          <p:nvPr/>
        </p:nvGrpSpPr>
        <p:grpSpPr>
          <a:xfrm>
            <a:off x="-4020693" y="-9152968"/>
            <a:ext cx="24222266" cy="9152954"/>
            <a:chOff x="0" y="0"/>
            <a:chExt cx="32296354" cy="12203938"/>
          </a:xfrm>
        </p:grpSpPr>
        <p:sp>
          <p:nvSpPr>
            <p:cNvPr id="6" name="Freeform 6"/>
            <p:cNvSpPr/>
            <p:nvPr/>
          </p:nvSpPr>
          <p:spPr>
            <a:xfrm>
              <a:off x="0" y="0"/>
              <a:ext cx="32296354" cy="12203938"/>
            </a:xfrm>
            <a:custGeom>
              <a:avLst/>
              <a:gdLst/>
              <a:ahLst/>
              <a:cxnLst/>
              <a:rect l="l" t="t" r="r" b="b"/>
              <a:pathLst>
                <a:path w="32296354" h="12203938">
                  <a:moveTo>
                    <a:pt x="0" y="0"/>
                  </a:moveTo>
                  <a:lnTo>
                    <a:pt x="32296354" y="0"/>
                  </a:lnTo>
                  <a:lnTo>
                    <a:pt x="32296354" y="12203938"/>
                  </a:lnTo>
                  <a:lnTo>
                    <a:pt x="0" y="12203938"/>
                  </a:lnTo>
                  <a:close/>
                </a:path>
              </a:pathLst>
            </a:custGeom>
            <a:solidFill>
              <a:srgbClr val="ECECEC"/>
            </a:solidFill>
          </p:spPr>
        </p:sp>
      </p:grpSp>
      <p:grpSp>
        <p:nvGrpSpPr>
          <p:cNvPr id="7" name="Group 7"/>
          <p:cNvGrpSpPr/>
          <p:nvPr/>
        </p:nvGrpSpPr>
        <p:grpSpPr>
          <a:xfrm>
            <a:off x="-5506732" y="10286998"/>
            <a:ext cx="24222266" cy="3289554"/>
            <a:chOff x="0" y="0"/>
            <a:chExt cx="32296354" cy="4386072"/>
          </a:xfrm>
        </p:grpSpPr>
        <p:sp>
          <p:nvSpPr>
            <p:cNvPr id="8" name="Freeform 8"/>
            <p:cNvSpPr/>
            <p:nvPr/>
          </p:nvSpPr>
          <p:spPr>
            <a:xfrm>
              <a:off x="0" y="0"/>
              <a:ext cx="32296354" cy="4386072"/>
            </a:xfrm>
            <a:custGeom>
              <a:avLst/>
              <a:gdLst/>
              <a:ahLst/>
              <a:cxnLst/>
              <a:rect l="l" t="t" r="r" b="b"/>
              <a:pathLst>
                <a:path w="32296354" h="4386072">
                  <a:moveTo>
                    <a:pt x="0" y="0"/>
                  </a:moveTo>
                  <a:lnTo>
                    <a:pt x="32296354" y="0"/>
                  </a:lnTo>
                  <a:lnTo>
                    <a:pt x="32296354" y="4386072"/>
                  </a:lnTo>
                  <a:lnTo>
                    <a:pt x="0" y="4386072"/>
                  </a:lnTo>
                  <a:close/>
                </a:path>
              </a:pathLst>
            </a:custGeom>
            <a:solidFill>
              <a:srgbClr val="ECECEC"/>
            </a:solidFill>
          </p:spPr>
        </p:sp>
      </p:grpSp>
      <p:grpSp>
        <p:nvGrpSpPr>
          <p:cNvPr id="9" name="Group 9"/>
          <p:cNvGrpSpPr/>
          <p:nvPr/>
        </p:nvGrpSpPr>
        <p:grpSpPr>
          <a:xfrm>
            <a:off x="-4481700" y="-1211763"/>
            <a:ext cx="4481703" cy="17113853"/>
            <a:chOff x="0" y="0"/>
            <a:chExt cx="5975604" cy="22818471"/>
          </a:xfrm>
        </p:grpSpPr>
        <p:sp>
          <p:nvSpPr>
            <p:cNvPr id="10" name="Freeform 10"/>
            <p:cNvSpPr/>
            <p:nvPr/>
          </p:nvSpPr>
          <p:spPr>
            <a:xfrm>
              <a:off x="0" y="0"/>
              <a:ext cx="5975604" cy="22818471"/>
            </a:xfrm>
            <a:custGeom>
              <a:avLst/>
              <a:gdLst/>
              <a:ahLst/>
              <a:cxnLst/>
              <a:rect l="l" t="t" r="r" b="b"/>
              <a:pathLst>
                <a:path w="5975604" h="22818471">
                  <a:moveTo>
                    <a:pt x="0" y="0"/>
                  </a:moveTo>
                  <a:lnTo>
                    <a:pt x="5975604" y="0"/>
                  </a:lnTo>
                  <a:lnTo>
                    <a:pt x="5975604" y="22818471"/>
                  </a:lnTo>
                  <a:lnTo>
                    <a:pt x="0" y="22818471"/>
                  </a:lnTo>
                  <a:close/>
                </a:path>
              </a:pathLst>
            </a:custGeom>
            <a:solidFill>
              <a:srgbClr val="ECECEC"/>
            </a:solidFill>
          </p:spPr>
        </p:sp>
      </p:grpSp>
      <p:sp>
        <p:nvSpPr>
          <p:cNvPr id="11" name="TextBox 11"/>
          <p:cNvSpPr txBox="1"/>
          <p:nvPr/>
        </p:nvSpPr>
        <p:spPr>
          <a:xfrm>
            <a:off x="1251722" y="1752170"/>
            <a:ext cx="10581358" cy="4380012"/>
          </a:xfrm>
          <a:prstGeom prst="rect">
            <a:avLst/>
          </a:prstGeom>
        </p:spPr>
        <p:txBody>
          <a:bodyPr lIns="0" tIns="0" rIns="0" bIns="0" rtlCol="0" anchor="t">
            <a:spAutoFit/>
          </a:bodyPr>
          <a:lstStyle/>
          <a:p>
            <a:pPr algn="ctr">
              <a:lnSpc>
                <a:spcPts val="37261"/>
              </a:lnSpc>
            </a:pPr>
            <a:r>
              <a:rPr lang="en-US" sz="34501" spc="322">
                <a:solidFill>
                  <a:srgbClr val="DDA9A7"/>
                </a:solidFill>
                <a:latin typeface="TT Rounds Condensed"/>
                <a:ea typeface="TT Rounds Condensed"/>
                <a:cs typeface="TT Rounds Condensed"/>
                <a:sym typeface="TT Rounds Condensed"/>
              </a:rPr>
              <a:t>02</a:t>
            </a:r>
          </a:p>
        </p:txBody>
      </p:sp>
      <p:sp>
        <p:nvSpPr>
          <p:cNvPr id="12" name="TextBox 12"/>
          <p:cNvSpPr txBox="1"/>
          <p:nvPr/>
        </p:nvSpPr>
        <p:spPr>
          <a:xfrm>
            <a:off x="1313714" y="2949939"/>
            <a:ext cx="10581358" cy="1674093"/>
          </a:xfrm>
          <a:prstGeom prst="rect">
            <a:avLst/>
          </a:prstGeom>
        </p:spPr>
        <p:txBody>
          <a:bodyPr lIns="0" tIns="0" rIns="0" bIns="0" rtlCol="0" anchor="t">
            <a:spAutoFit/>
          </a:bodyPr>
          <a:lstStyle/>
          <a:p>
            <a:pPr algn="ctr">
              <a:lnSpc>
                <a:spcPts val="6804"/>
              </a:lnSpc>
            </a:pPr>
            <a:r>
              <a:rPr lang="en-US" sz="6300" b="1" spc="114">
                <a:solidFill>
                  <a:srgbClr val="000000"/>
                </a:solidFill>
                <a:latin typeface="TT Rounds Condensed Bold"/>
                <a:ea typeface="TT Rounds Condensed Bold"/>
                <a:cs typeface="TT Rounds Condensed Bold"/>
                <a:sym typeface="TT Rounds Condensed Bold"/>
              </a:rPr>
              <a:t>Vos droits pour lutter contre le sexisme sur le lieu de travail</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603904" y="2000964"/>
            <a:ext cx="1207050" cy="51165"/>
            <a:chOff x="0" y="0"/>
            <a:chExt cx="1609400" cy="68220"/>
          </a:xfrm>
        </p:grpSpPr>
        <p:sp>
          <p:nvSpPr>
            <p:cNvPr id="4" name="Freeform 4"/>
            <p:cNvSpPr/>
            <p:nvPr/>
          </p:nvSpPr>
          <p:spPr>
            <a:xfrm>
              <a:off x="12700" y="12700"/>
              <a:ext cx="1583944" cy="42799"/>
            </a:xfrm>
            <a:custGeom>
              <a:avLst/>
              <a:gdLst/>
              <a:ahLst/>
              <a:cxnLst/>
              <a:rect l="l" t="t" r="r" b="b"/>
              <a:pathLst>
                <a:path w="1583944" h="42799">
                  <a:moveTo>
                    <a:pt x="0" y="0"/>
                  </a:moveTo>
                  <a:lnTo>
                    <a:pt x="1583944" y="0"/>
                  </a:lnTo>
                  <a:lnTo>
                    <a:pt x="1583944" y="42799"/>
                  </a:lnTo>
                  <a:lnTo>
                    <a:pt x="0" y="42799"/>
                  </a:lnTo>
                  <a:close/>
                </a:path>
              </a:pathLst>
            </a:custGeom>
            <a:solidFill>
              <a:srgbClr val="B6D1E1"/>
            </a:solidFill>
          </p:spPr>
        </p:sp>
        <p:sp>
          <p:nvSpPr>
            <p:cNvPr id="5" name="Freeform 5"/>
            <p:cNvSpPr/>
            <p:nvPr/>
          </p:nvSpPr>
          <p:spPr>
            <a:xfrm>
              <a:off x="0" y="0"/>
              <a:ext cx="1609344" cy="68199"/>
            </a:xfrm>
            <a:custGeom>
              <a:avLst/>
              <a:gdLst/>
              <a:ahLst/>
              <a:cxnLst/>
              <a:rect l="l" t="t" r="r" b="b"/>
              <a:pathLst>
                <a:path w="1609344" h="68199">
                  <a:moveTo>
                    <a:pt x="12700" y="0"/>
                  </a:moveTo>
                  <a:lnTo>
                    <a:pt x="1596644" y="0"/>
                  </a:lnTo>
                  <a:cubicBezTo>
                    <a:pt x="1603629" y="0"/>
                    <a:pt x="1609344" y="5715"/>
                    <a:pt x="1609344" y="12700"/>
                  </a:cubicBezTo>
                  <a:lnTo>
                    <a:pt x="1609344" y="55499"/>
                  </a:lnTo>
                  <a:cubicBezTo>
                    <a:pt x="1609344" y="62484"/>
                    <a:pt x="1603629" y="68199"/>
                    <a:pt x="1596644" y="68199"/>
                  </a:cubicBezTo>
                  <a:lnTo>
                    <a:pt x="12700" y="68199"/>
                  </a:lnTo>
                  <a:cubicBezTo>
                    <a:pt x="5715" y="68199"/>
                    <a:pt x="0" y="62484"/>
                    <a:pt x="0" y="55499"/>
                  </a:cubicBezTo>
                  <a:lnTo>
                    <a:pt x="0" y="12700"/>
                  </a:lnTo>
                  <a:cubicBezTo>
                    <a:pt x="0" y="5715"/>
                    <a:pt x="5715" y="0"/>
                    <a:pt x="12700" y="0"/>
                  </a:cubicBezTo>
                  <a:moveTo>
                    <a:pt x="12700" y="25400"/>
                  </a:moveTo>
                  <a:lnTo>
                    <a:pt x="12700" y="12700"/>
                  </a:lnTo>
                  <a:lnTo>
                    <a:pt x="25400" y="12700"/>
                  </a:lnTo>
                  <a:lnTo>
                    <a:pt x="25400" y="55499"/>
                  </a:lnTo>
                  <a:lnTo>
                    <a:pt x="12700" y="55499"/>
                  </a:lnTo>
                  <a:lnTo>
                    <a:pt x="12700" y="42799"/>
                  </a:lnTo>
                  <a:lnTo>
                    <a:pt x="1596644" y="42799"/>
                  </a:lnTo>
                  <a:lnTo>
                    <a:pt x="1596644" y="55499"/>
                  </a:lnTo>
                  <a:lnTo>
                    <a:pt x="1583944" y="55499"/>
                  </a:lnTo>
                  <a:lnTo>
                    <a:pt x="1583944" y="12700"/>
                  </a:lnTo>
                  <a:lnTo>
                    <a:pt x="1596644" y="12700"/>
                  </a:lnTo>
                  <a:lnTo>
                    <a:pt x="1596644" y="25400"/>
                  </a:lnTo>
                  <a:lnTo>
                    <a:pt x="12700" y="25400"/>
                  </a:lnTo>
                  <a:close/>
                </a:path>
              </a:pathLst>
            </a:custGeom>
            <a:solidFill>
              <a:srgbClr val="B6D1E1"/>
            </a:solidFill>
          </p:spPr>
        </p:sp>
      </p:grpSp>
      <p:grpSp>
        <p:nvGrpSpPr>
          <p:cNvPr id="6" name="Group 6"/>
          <p:cNvGrpSpPr/>
          <p:nvPr/>
        </p:nvGrpSpPr>
        <p:grpSpPr>
          <a:xfrm>
            <a:off x="-1734906" y="4023556"/>
            <a:ext cx="7191894" cy="7191894"/>
            <a:chOff x="0" y="0"/>
            <a:chExt cx="9589192" cy="9589192"/>
          </a:xfrm>
        </p:grpSpPr>
        <p:sp>
          <p:nvSpPr>
            <p:cNvPr id="7" name="Freeform 7"/>
            <p:cNvSpPr/>
            <p:nvPr/>
          </p:nvSpPr>
          <p:spPr>
            <a:xfrm>
              <a:off x="0" y="0"/>
              <a:ext cx="9589135" cy="9589135"/>
            </a:xfrm>
            <a:custGeom>
              <a:avLst/>
              <a:gdLst/>
              <a:ahLst/>
              <a:cxnLst/>
              <a:rect l="l" t="t" r="r" b="b"/>
              <a:pathLst>
                <a:path w="9589135" h="9589135">
                  <a:moveTo>
                    <a:pt x="0" y="4794631"/>
                  </a:moveTo>
                  <a:cubicBezTo>
                    <a:pt x="0" y="2146554"/>
                    <a:pt x="2146554" y="0"/>
                    <a:pt x="4794631" y="0"/>
                  </a:cubicBezTo>
                  <a:cubicBezTo>
                    <a:pt x="7442708" y="0"/>
                    <a:pt x="9589135" y="2146554"/>
                    <a:pt x="9589135" y="4794631"/>
                  </a:cubicBezTo>
                  <a:cubicBezTo>
                    <a:pt x="9589135" y="7442708"/>
                    <a:pt x="7442581" y="9589135"/>
                    <a:pt x="4794631" y="9589135"/>
                  </a:cubicBezTo>
                  <a:cubicBezTo>
                    <a:pt x="2146681" y="9589135"/>
                    <a:pt x="0" y="7442581"/>
                    <a:pt x="0" y="4794631"/>
                  </a:cubicBezTo>
                  <a:close/>
                </a:path>
              </a:pathLst>
            </a:custGeom>
            <a:solidFill>
              <a:srgbClr val="E6C8C7"/>
            </a:solidFill>
          </p:spPr>
        </p:sp>
      </p:grpSp>
      <p:grpSp>
        <p:nvGrpSpPr>
          <p:cNvPr id="8" name="Group 8"/>
          <p:cNvGrpSpPr/>
          <p:nvPr/>
        </p:nvGrpSpPr>
        <p:grpSpPr>
          <a:xfrm>
            <a:off x="1485214" y="2321407"/>
            <a:ext cx="7246543" cy="7246543"/>
            <a:chOff x="0" y="0"/>
            <a:chExt cx="12700000" cy="12700000"/>
          </a:xfrm>
        </p:grpSpPr>
        <p:sp>
          <p:nvSpPr>
            <p:cNvPr id="9" name="Freeform 9"/>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20" y="11470640"/>
                  </a:cubicBezTo>
                  <a:cubicBezTo>
                    <a:pt x="9123680" y="11334750"/>
                    <a:pt x="10237470" y="10519410"/>
                    <a:pt x="11071860" y="9767570"/>
                  </a:cubicBezTo>
                  <a:cubicBezTo>
                    <a:pt x="11625580" y="9268460"/>
                    <a:pt x="11971020" y="8576310"/>
                    <a:pt x="12202160" y="7867650"/>
                  </a:cubicBezTo>
                  <a:cubicBezTo>
                    <a:pt x="13009880" y="5401310"/>
                    <a:pt x="12348210" y="2322830"/>
                    <a:pt x="10152380" y="938530"/>
                  </a:cubicBezTo>
                  <a:close/>
                </a:path>
              </a:pathLst>
            </a:custGeom>
            <a:blipFill>
              <a:blip r:embed="rId3"/>
              <a:stretch>
                <a:fillRect l="-19612" r="-19613"/>
              </a:stretch>
            </a:blipFill>
          </p:spPr>
        </p:sp>
      </p:grpSp>
      <p:sp>
        <p:nvSpPr>
          <p:cNvPr id="10" name="TextBox 10"/>
          <p:cNvSpPr txBox="1"/>
          <p:nvPr/>
        </p:nvSpPr>
        <p:spPr>
          <a:xfrm>
            <a:off x="9368187" y="2780034"/>
            <a:ext cx="7891113" cy="5350764"/>
          </a:xfrm>
          <a:prstGeom prst="rect">
            <a:avLst/>
          </a:prstGeom>
        </p:spPr>
        <p:txBody>
          <a:bodyPr lIns="0" tIns="0" rIns="0" bIns="0" rtlCol="0" anchor="t">
            <a:spAutoFit/>
          </a:bodyPr>
          <a:lstStyle/>
          <a:p>
            <a:pPr algn="l">
              <a:lnSpc>
                <a:spcPts val="3888"/>
              </a:lnSpc>
            </a:pPr>
            <a:r>
              <a:rPr lang="en-US" sz="3600" spc="33">
                <a:solidFill>
                  <a:srgbClr val="382B1B"/>
                </a:solidFill>
                <a:latin typeface="TT Rounds Condensed"/>
                <a:ea typeface="TT Rounds Condensed"/>
                <a:cs typeface="TT Rounds Condensed"/>
                <a:sym typeface="TT Rounds Condensed"/>
              </a:rPr>
              <a:t>Dans tous les pays de l'UE, des lois et des règlements sont en place pour vous protéger du sexisme et de la discrimination sur le lieu de travail. </a:t>
            </a:r>
          </a:p>
          <a:p>
            <a:pPr algn="l">
              <a:lnSpc>
                <a:spcPts val="3888"/>
              </a:lnSpc>
            </a:pPr>
            <a:r>
              <a:rPr lang="en-US" sz="3600" spc="33">
                <a:solidFill>
                  <a:srgbClr val="382B1B"/>
                </a:solidFill>
                <a:latin typeface="TT Rounds Condensed"/>
                <a:ea typeface="TT Rounds Condensed"/>
                <a:cs typeface="TT Rounds Condensed"/>
                <a:sym typeface="TT Rounds Condensed"/>
              </a:rPr>
              <a:t>Vous trouverez dans les prochaines diapositives des exemples de lois et de directives créées pour vous protéger.</a:t>
            </a:r>
          </a:p>
          <a:p>
            <a:pPr algn="l">
              <a:lnSpc>
                <a:spcPts val="3888"/>
              </a:lnSpc>
            </a:pPr>
            <a:r>
              <a:rPr lang="en-US" sz="3600" spc="33">
                <a:solidFill>
                  <a:srgbClr val="382B1B"/>
                </a:solidFill>
                <a:latin typeface="TT Rounds Condensed"/>
                <a:ea typeface="TT Rounds Condensed"/>
                <a:cs typeface="TT Rounds Condensed"/>
                <a:sym typeface="TT Rounds Condensed"/>
              </a:rPr>
              <a:t>Ce cadre juridique sert de bouclier et vous permet de défendre vos intérêts et ceux des autres dans l'industrie culinaire.</a:t>
            </a:r>
          </a:p>
          <a:p>
            <a:pPr algn="l">
              <a:lnSpc>
                <a:spcPts val="3888"/>
              </a:lnSpc>
            </a:pPr>
            <a:endParaRPr lang="en-US" sz="3600" spc="33">
              <a:solidFill>
                <a:srgbClr val="382B1B"/>
              </a:solidFill>
              <a:latin typeface="TT Rounds Condensed"/>
              <a:ea typeface="TT Rounds Condensed"/>
              <a:cs typeface="TT Rounds Condensed"/>
              <a:sym typeface="TT Rounds Condensed"/>
            </a:endParaRPr>
          </a:p>
        </p:txBody>
      </p:sp>
      <p:sp>
        <p:nvSpPr>
          <p:cNvPr id="11" name="TextBox 11"/>
          <p:cNvSpPr txBox="1"/>
          <p:nvPr/>
        </p:nvSpPr>
        <p:spPr>
          <a:xfrm>
            <a:off x="818542" y="548145"/>
            <a:ext cx="16650917" cy="1356512"/>
          </a:xfrm>
          <a:prstGeom prst="rect">
            <a:avLst/>
          </a:prstGeom>
        </p:spPr>
        <p:txBody>
          <a:bodyPr lIns="0" tIns="0" rIns="0" bIns="0" rtlCol="0" anchor="t">
            <a:spAutoFit/>
          </a:bodyPr>
          <a:lstStyle/>
          <a:p>
            <a:pPr algn="l">
              <a:lnSpc>
                <a:spcPts val="5248"/>
              </a:lnSpc>
            </a:pPr>
            <a:r>
              <a:rPr lang="en-US" sz="5400" spc="50">
                <a:solidFill>
                  <a:srgbClr val="382B1B"/>
                </a:solidFill>
                <a:latin typeface="TT Rounds Condensed"/>
                <a:ea typeface="TT Rounds Condensed"/>
                <a:cs typeface="TT Rounds Condensed"/>
                <a:sym typeface="TT Rounds Condensed"/>
              </a:rPr>
              <a:t>Vos droits pour lutter contre le sexisme sur le lieu de travail</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rot="4220027">
            <a:off x="-7008693" y="-12932966"/>
            <a:ext cx="17233298" cy="16884398"/>
            <a:chOff x="0" y="0"/>
            <a:chExt cx="22977730" cy="22512530"/>
          </a:xfrm>
        </p:grpSpPr>
        <p:sp>
          <p:nvSpPr>
            <p:cNvPr id="4" name="Freeform 4"/>
            <p:cNvSpPr/>
            <p:nvPr/>
          </p:nvSpPr>
          <p:spPr>
            <a:xfrm>
              <a:off x="0" y="0"/>
              <a:ext cx="22977731" cy="22512528"/>
            </a:xfrm>
            <a:custGeom>
              <a:avLst/>
              <a:gdLst/>
              <a:ahLst/>
              <a:cxnLst/>
              <a:rect l="l" t="t" r="r" b="b"/>
              <a:pathLst>
                <a:path w="22977731" h="22512528">
                  <a:moveTo>
                    <a:pt x="13431013" y="847979"/>
                  </a:moveTo>
                  <a:cubicBezTo>
                    <a:pt x="10681843" y="27305"/>
                    <a:pt x="7809611" y="0"/>
                    <a:pt x="5621274" y="2461895"/>
                  </a:cubicBezTo>
                  <a:cubicBezTo>
                    <a:pt x="3501263" y="4841621"/>
                    <a:pt x="1463421" y="8684895"/>
                    <a:pt x="1025779" y="11858117"/>
                  </a:cubicBezTo>
                  <a:cubicBezTo>
                    <a:pt x="0" y="19257390"/>
                    <a:pt x="6592443" y="22512528"/>
                    <a:pt x="13253213" y="21459444"/>
                  </a:cubicBezTo>
                  <a:cubicBezTo>
                    <a:pt x="19749898" y="20433664"/>
                    <a:pt x="22977731" y="11912853"/>
                    <a:pt x="21008214" y="5840095"/>
                  </a:cubicBezTo>
                  <a:cubicBezTo>
                    <a:pt x="20420078" y="4007358"/>
                    <a:pt x="18710404" y="3145663"/>
                    <a:pt x="17096487" y="2352421"/>
                  </a:cubicBezTo>
                  <a:cubicBezTo>
                    <a:pt x="15933928" y="1778000"/>
                    <a:pt x="14702918" y="1230884"/>
                    <a:pt x="13431013" y="847979"/>
                  </a:cubicBezTo>
                  <a:close/>
                </a:path>
              </a:pathLst>
            </a:custGeom>
            <a:solidFill>
              <a:srgbClr val="E6C8C7"/>
            </a:solidFill>
          </p:spPr>
        </p:sp>
      </p:grpSp>
      <p:sp>
        <p:nvSpPr>
          <p:cNvPr id="5" name="TextBox 5"/>
          <p:cNvSpPr txBox="1"/>
          <p:nvPr/>
        </p:nvSpPr>
        <p:spPr>
          <a:xfrm>
            <a:off x="818540" y="3211554"/>
            <a:ext cx="16650918" cy="8692896"/>
          </a:xfrm>
          <a:prstGeom prst="rect">
            <a:avLst/>
          </a:prstGeom>
        </p:spPr>
        <p:txBody>
          <a:bodyPr lIns="0" tIns="0" rIns="0" bIns="0" rtlCol="0" anchor="t">
            <a:spAutoFit/>
          </a:bodyPr>
          <a:lstStyle/>
          <a:p>
            <a:pPr algn="l">
              <a:lnSpc>
                <a:spcPts val="4692"/>
              </a:lnSpc>
            </a:pPr>
            <a:r>
              <a:rPr lang="en-US" sz="3400" b="1" spc="31">
                <a:solidFill>
                  <a:srgbClr val="434343"/>
                </a:solidFill>
                <a:latin typeface="TT Rounds Condensed Bold"/>
                <a:ea typeface="TT Rounds Condensed Bold"/>
                <a:cs typeface="TT Rounds Condensed Bold"/>
                <a:sym typeface="TT Rounds Condensed Bold"/>
              </a:rPr>
              <a:t>La directive sur l'égalité entre les hommes et les femmes </a:t>
            </a:r>
            <a:r>
              <a:rPr lang="en-US" sz="3400" u="sng" spc="31">
                <a:solidFill>
                  <a:srgbClr val="87A66E"/>
                </a:solidFill>
                <a:latin typeface="TT Rounds Condensed"/>
                <a:ea typeface="TT Rounds Condensed"/>
                <a:cs typeface="TT Rounds Condensed"/>
                <a:sym typeface="TT Rounds Condensed"/>
                <a:hlinkClick r:id="rId3" tooltip="https://eur-lex.europa.eu/legal-content/EN/TXT/?uri=CELEX%3A32006L0054"/>
              </a:rPr>
              <a:t>La directive sur l'égalité entre les hommes et les femmes</a:t>
            </a:r>
          </a:p>
          <a:p>
            <a:pPr algn="l">
              <a:lnSpc>
                <a:spcPts val="4692"/>
              </a:lnSpc>
            </a:pPr>
            <a:r>
              <a:rPr lang="en-US" sz="3400" spc="31">
                <a:solidFill>
                  <a:srgbClr val="382B1B"/>
                </a:solidFill>
                <a:latin typeface="TT Rounds Condensed"/>
                <a:ea typeface="TT Rounds Condensed"/>
                <a:cs typeface="TT Rounds Condensed"/>
                <a:sym typeface="TT Rounds Condensed"/>
              </a:rPr>
              <a:t>La directive sur l'égalité entre les hommes et les femmes (2006/54/CE) garantit l'égalité de traitement entre les hommes et les femmes au travail, notamment en ce qui concerne les possibilités d'emploi, les promotions et les conditions de travail. Elle met fin à tout traitement inéquitable fondé sur le sexe, notamment en matière de rémunération.</a:t>
            </a:r>
          </a:p>
          <a:p>
            <a:pPr algn="l">
              <a:lnSpc>
                <a:spcPts val="4692"/>
              </a:lnSpc>
            </a:pPr>
            <a:r>
              <a:rPr lang="en-US" sz="3400" spc="31">
                <a:solidFill>
                  <a:srgbClr val="382B1B"/>
                </a:solidFill>
                <a:latin typeface="TT Rounds Condensed"/>
                <a:ea typeface="TT Rounds Condensed"/>
                <a:cs typeface="TT Rounds Condensed"/>
                <a:sym typeface="TT Rounds Condensed"/>
              </a:rPr>
              <a:t> </a:t>
            </a:r>
          </a:p>
          <a:p>
            <a:pPr algn="l">
              <a:lnSpc>
                <a:spcPts val="4692"/>
              </a:lnSpc>
            </a:pPr>
            <a:r>
              <a:rPr lang="en-US" sz="3400" spc="31">
                <a:solidFill>
                  <a:srgbClr val="382B1B"/>
                </a:solidFill>
                <a:latin typeface="TT Rounds Condensed"/>
                <a:ea typeface="TT Rounds Condensed"/>
                <a:cs typeface="TT Rounds Condensed"/>
                <a:sym typeface="TT Rounds Condensed"/>
              </a:rPr>
              <a:t>En connaissant cette directive, vous pouvez reconnaître si vous êtes traitée injustement par rapport à vos collègues masculins. Elle vous permet de contester les pratiques injustes et de demander justice pour toute inégalité fondée sur le sexe au travail.</a:t>
            </a:r>
          </a:p>
          <a:p>
            <a:pPr algn="l">
              <a:lnSpc>
                <a:spcPts val="3672"/>
              </a:lnSpc>
            </a:pPr>
            <a:endParaRPr lang="en-US" sz="3400" spc="31">
              <a:solidFill>
                <a:srgbClr val="382B1B"/>
              </a:solidFill>
              <a:latin typeface="TT Rounds Condensed"/>
              <a:ea typeface="TT Rounds Condensed"/>
              <a:cs typeface="TT Rounds Condensed"/>
              <a:sym typeface="TT Rounds Condensed"/>
            </a:endParaRPr>
          </a:p>
          <a:p>
            <a:pPr algn="l">
              <a:lnSpc>
                <a:spcPts val="3672"/>
              </a:lnSpc>
            </a:pPr>
            <a:endParaRPr lang="en-US" sz="3400" spc="31">
              <a:solidFill>
                <a:srgbClr val="382B1B"/>
              </a:solidFill>
              <a:latin typeface="TT Rounds Condensed"/>
              <a:ea typeface="TT Rounds Condensed"/>
              <a:cs typeface="TT Rounds Condensed"/>
              <a:sym typeface="TT Rounds Condensed"/>
            </a:endParaRPr>
          </a:p>
          <a:p>
            <a:pPr algn="l">
              <a:lnSpc>
                <a:spcPts val="3672"/>
              </a:lnSpc>
            </a:pPr>
            <a:endParaRPr lang="en-US" sz="3400" spc="31">
              <a:solidFill>
                <a:srgbClr val="382B1B"/>
              </a:solidFill>
              <a:latin typeface="TT Rounds Condensed"/>
              <a:ea typeface="TT Rounds Condensed"/>
              <a:cs typeface="TT Rounds Condensed"/>
              <a:sym typeface="TT Rounds Condensed"/>
            </a:endParaRPr>
          </a:p>
          <a:p>
            <a:pPr algn="l">
              <a:lnSpc>
                <a:spcPts val="3672"/>
              </a:lnSpc>
            </a:pPr>
            <a:endParaRPr lang="en-US" sz="3400" spc="31">
              <a:solidFill>
                <a:srgbClr val="382B1B"/>
              </a:solidFill>
              <a:latin typeface="TT Rounds Condensed"/>
              <a:ea typeface="TT Rounds Condensed"/>
              <a:cs typeface="TT Rounds Condensed"/>
              <a:sym typeface="TT Rounds Condensed"/>
            </a:endParaRPr>
          </a:p>
          <a:p>
            <a:pPr algn="l">
              <a:lnSpc>
                <a:spcPts val="3672"/>
              </a:lnSpc>
            </a:pPr>
            <a:endParaRPr lang="en-US" sz="3400" spc="31">
              <a:solidFill>
                <a:srgbClr val="382B1B"/>
              </a:solidFill>
              <a:latin typeface="TT Rounds Condensed"/>
              <a:ea typeface="TT Rounds Condensed"/>
              <a:cs typeface="TT Rounds Condensed"/>
              <a:sym typeface="TT Rounds Condensed"/>
            </a:endParaRPr>
          </a:p>
          <a:p>
            <a:pPr algn="l">
              <a:lnSpc>
                <a:spcPts val="3672"/>
              </a:lnSpc>
            </a:pPr>
            <a:endParaRPr lang="en-US" sz="3400" spc="31">
              <a:solidFill>
                <a:srgbClr val="382B1B"/>
              </a:solidFill>
              <a:latin typeface="TT Rounds Condensed"/>
              <a:ea typeface="TT Rounds Condensed"/>
              <a:cs typeface="TT Rounds Condensed"/>
              <a:sym typeface="TT Rounds Condensed"/>
            </a:endParaRPr>
          </a:p>
        </p:txBody>
      </p:sp>
      <p:sp>
        <p:nvSpPr>
          <p:cNvPr id="6" name="TextBox 6"/>
          <p:cNvSpPr txBox="1"/>
          <p:nvPr/>
        </p:nvSpPr>
        <p:spPr>
          <a:xfrm>
            <a:off x="818542" y="636955"/>
            <a:ext cx="16650917" cy="667592"/>
          </a:xfrm>
          <a:prstGeom prst="rect">
            <a:avLst/>
          </a:prstGeom>
        </p:spPr>
        <p:txBody>
          <a:bodyPr lIns="0" tIns="0" rIns="0" bIns="0" rtlCol="0" anchor="t">
            <a:spAutoFit/>
          </a:bodyPr>
          <a:lstStyle/>
          <a:p>
            <a:pPr algn="l">
              <a:lnSpc>
                <a:spcPts val="5248"/>
              </a:lnSpc>
            </a:pPr>
            <a:r>
              <a:rPr lang="en-US" sz="5400" spc="50">
                <a:solidFill>
                  <a:srgbClr val="382B1B"/>
                </a:solidFill>
                <a:latin typeface="TT Rounds Condensed"/>
                <a:ea typeface="TT Rounds Condensed"/>
                <a:cs typeface="TT Rounds Condensed"/>
                <a:sym typeface="TT Rounds Condensed"/>
              </a:rPr>
              <a:t>Vos droits pour lutter contre le sexisme sur le lieu de travail</a:t>
            </a:r>
          </a:p>
        </p:txBody>
      </p:sp>
      <p:grpSp>
        <p:nvGrpSpPr>
          <p:cNvPr id="7" name="Group 7"/>
          <p:cNvGrpSpPr/>
          <p:nvPr/>
        </p:nvGrpSpPr>
        <p:grpSpPr>
          <a:xfrm>
            <a:off x="603904" y="2000964"/>
            <a:ext cx="1207050" cy="51165"/>
            <a:chOff x="0" y="0"/>
            <a:chExt cx="1609400" cy="68220"/>
          </a:xfrm>
        </p:grpSpPr>
        <p:sp>
          <p:nvSpPr>
            <p:cNvPr id="8" name="Freeform 8"/>
            <p:cNvSpPr/>
            <p:nvPr/>
          </p:nvSpPr>
          <p:spPr>
            <a:xfrm>
              <a:off x="12700" y="12700"/>
              <a:ext cx="1583944" cy="42799"/>
            </a:xfrm>
            <a:custGeom>
              <a:avLst/>
              <a:gdLst/>
              <a:ahLst/>
              <a:cxnLst/>
              <a:rect l="l" t="t" r="r" b="b"/>
              <a:pathLst>
                <a:path w="1583944" h="42799">
                  <a:moveTo>
                    <a:pt x="0" y="0"/>
                  </a:moveTo>
                  <a:lnTo>
                    <a:pt x="1583944" y="0"/>
                  </a:lnTo>
                  <a:lnTo>
                    <a:pt x="1583944" y="42799"/>
                  </a:lnTo>
                  <a:lnTo>
                    <a:pt x="0" y="42799"/>
                  </a:lnTo>
                  <a:close/>
                </a:path>
              </a:pathLst>
            </a:custGeom>
            <a:solidFill>
              <a:srgbClr val="B6D1E1"/>
            </a:solidFill>
          </p:spPr>
        </p:sp>
        <p:sp>
          <p:nvSpPr>
            <p:cNvPr id="9" name="Freeform 9"/>
            <p:cNvSpPr/>
            <p:nvPr/>
          </p:nvSpPr>
          <p:spPr>
            <a:xfrm>
              <a:off x="0" y="0"/>
              <a:ext cx="1609344" cy="68199"/>
            </a:xfrm>
            <a:custGeom>
              <a:avLst/>
              <a:gdLst/>
              <a:ahLst/>
              <a:cxnLst/>
              <a:rect l="l" t="t" r="r" b="b"/>
              <a:pathLst>
                <a:path w="1609344" h="68199">
                  <a:moveTo>
                    <a:pt x="12700" y="0"/>
                  </a:moveTo>
                  <a:lnTo>
                    <a:pt x="1596644" y="0"/>
                  </a:lnTo>
                  <a:cubicBezTo>
                    <a:pt x="1603629" y="0"/>
                    <a:pt x="1609344" y="5715"/>
                    <a:pt x="1609344" y="12700"/>
                  </a:cubicBezTo>
                  <a:lnTo>
                    <a:pt x="1609344" y="55499"/>
                  </a:lnTo>
                  <a:cubicBezTo>
                    <a:pt x="1609344" y="62484"/>
                    <a:pt x="1603629" y="68199"/>
                    <a:pt x="1596644" y="68199"/>
                  </a:cubicBezTo>
                  <a:lnTo>
                    <a:pt x="12700" y="68199"/>
                  </a:lnTo>
                  <a:cubicBezTo>
                    <a:pt x="5715" y="68199"/>
                    <a:pt x="0" y="62484"/>
                    <a:pt x="0" y="55499"/>
                  </a:cubicBezTo>
                  <a:lnTo>
                    <a:pt x="0" y="12700"/>
                  </a:lnTo>
                  <a:cubicBezTo>
                    <a:pt x="0" y="5715"/>
                    <a:pt x="5715" y="0"/>
                    <a:pt x="12700" y="0"/>
                  </a:cubicBezTo>
                  <a:moveTo>
                    <a:pt x="12700" y="25400"/>
                  </a:moveTo>
                  <a:lnTo>
                    <a:pt x="12700" y="12700"/>
                  </a:lnTo>
                  <a:lnTo>
                    <a:pt x="25400" y="12700"/>
                  </a:lnTo>
                  <a:lnTo>
                    <a:pt x="25400" y="55499"/>
                  </a:lnTo>
                  <a:lnTo>
                    <a:pt x="12700" y="55499"/>
                  </a:lnTo>
                  <a:lnTo>
                    <a:pt x="12700" y="42799"/>
                  </a:lnTo>
                  <a:lnTo>
                    <a:pt x="1596644" y="42799"/>
                  </a:lnTo>
                  <a:lnTo>
                    <a:pt x="1596644" y="55499"/>
                  </a:lnTo>
                  <a:lnTo>
                    <a:pt x="1583944" y="55499"/>
                  </a:lnTo>
                  <a:lnTo>
                    <a:pt x="1583944" y="12700"/>
                  </a:lnTo>
                  <a:lnTo>
                    <a:pt x="1596644" y="12700"/>
                  </a:lnTo>
                  <a:lnTo>
                    <a:pt x="1596644" y="25400"/>
                  </a:lnTo>
                  <a:lnTo>
                    <a:pt x="12700" y="25400"/>
                  </a:lnTo>
                  <a:close/>
                </a:path>
              </a:pathLst>
            </a:custGeom>
            <a:solidFill>
              <a:srgbClr val="B6D1E1"/>
            </a:solidFill>
          </p:spPr>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7947" y="1"/>
            <a:ext cx="8277606" cy="10287000"/>
            <a:chOff x="0" y="0"/>
            <a:chExt cx="11036808" cy="13716000"/>
          </a:xfrm>
        </p:grpSpPr>
        <p:sp>
          <p:nvSpPr>
            <p:cNvPr id="4" name="Freeform 4"/>
            <p:cNvSpPr/>
            <p:nvPr/>
          </p:nvSpPr>
          <p:spPr>
            <a:xfrm>
              <a:off x="0" y="0"/>
              <a:ext cx="11036808" cy="13716000"/>
            </a:xfrm>
            <a:custGeom>
              <a:avLst/>
              <a:gdLst/>
              <a:ahLst/>
              <a:cxnLst/>
              <a:rect l="l" t="t" r="r" b="b"/>
              <a:pathLst>
                <a:path w="11036808" h="13716000">
                  <a:moveTo>
                    <a:pt x="0" y="0"/>
                  </a:moveTo>
                  <a:lnTo>
                    <a:pt x="11036808" y="0"/>
                  </a:lnTo>
                  <a:lnTo>
                    <a:pt x="11036808" y="13716000"/>
                  </a:lnTo>
                  <a:lnTo>
                    <a:pt x="0" y="13716000"/>
                  </a:lnTo>
                  <a:close/>
                </a:path>
              </a:pathLst>
            </a:custGeom>
            <a:solidFill>
              <a:srgbClr val="B6D1E1"/>
            </a:solidFill>
          </p:spPr>
        </p:sp>
      </p:grpSp>
      <p:grpSp>
        <p:nvGrpSpPr>
          <p:cNvPr id="5" name="Group 5"/>
          <p:cNvGrpSpPr/>
          <p:nvPr/>
        </p:nvGrpSpPr>
        <p:grpSpPr>
          <a:xfrm>
            <a:off x="4522975" y="7358441"/>
            <a:ext cx="4913662" cy="4814221"/>
            <a:chOff x="0" y="0"/>
            <a:chExt cx="6551549" cy="6418961"/>
          </a:xfrm>
        </p:grpSpPr>
        <p:sp>
          <p:nvSpPr>
            <p:cNvPr id="6" name="Freeform 6"/>
            <p:cNvSpPr/>
            <p:nvPr/>
          </p:nvSpPr>
          <p:spPr>
            <a:xfrm>
              <a:off x="0" y="0"/>
              <a:ext cx="6551549" cy="6418961"/>
            </a:xfrm>
            <a:custGeom>
              <a:avLst/>
              <a:gdLst/>
              <a:ahLst/>
              <a:cxnLst/>
              <a:rect l="l" t="t" r="r" b="b"/>
              <a:pathLst>
                <a:path w="6551549" h="6418961">
                  <a:moveTo>
                    <a:pt x="3829558" y="241808"/>
                  </a:moveTo>
                  <a:cubicBezTo>
                    <a:pt x="3045714" y="7747"/>
                    <a:pt x="2226691" y="0"/>
                    <a:pt x="1602740" y="701929"/>
                  </a:cubicBezTo>
                  <a:cubicBezTo>
                    <a:pt x="998347" y="1380490"/>
                    <a:pt x="417322" y="2476373"/>
                    <a:pt x="292481" y="3381121"/>
                  </a:cubicBezTo>
                  <a:cubicBezTo>
                    <a:pt x="0" y="5490845"/>
                    <a:pt x="1879727" y="6418961"/>
                    <a:pt x="3778885" y="6118606"/>
                  </a:cubicBezTo>
                  <a:cubicBezTo>
                    <a:pt x="5631180" y="5826125"/>
                    <a:pt x="6551549" y="3396615"/>
                    <a:pt x="5989955" y="1665224"/>
                  </a:cubicBezTo>
                  <a:cubicBezTo>
                    <a:pt x="5822315" y="1142619"/>
                    <a:pt x="5334762" y="897001"/>
                    <a:pt x="4874641" y="670814"/>
                  </a:cubicBezTo>
                  <a:cubicBezTo>
                    <a:pt x="4543171" y="506984"/>
                    <a:pt x="4192143" y="351028"/>
                    <a:pt x="3829558" y="241808"/>
                  </a:cubicBezTo>
                  <a:close/>
                </a:path>
              </a:pathLst>
            </a:custGeom>
            <a:solidFill>
              <a:srgbClr val="E6C8C7"/>
            </a:solidFill>
          </p:spPr>
        </p:sp>
      </p:grpSp>
      <p:grpSp>
        <p:nvGrpSpPr>
          <p:cNvPr id="7" name="Group 7"/>
          <p:cNvGrpSpPr/>
          <p:nvPr/>
        </p:nvGrpSpPr>
        <p:grpSpPr>
          <a:xfrm>
            <a:off x="-4587078" y="10287000"/>
            <a:ext cx="24222266" cy="2679859"/>
            <a:chOff x="0" y="0"/>
            <a:chExt cx="32296354" cy="3573145"/>
          </a:xfrm>
        </p:grpSpPr>
        <p:sp>
          <p:nvSpPr>
            <p:cNvPr id="8" name="Freeform 8"/>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sp>
        <p:nvSpPr>
          <p:cNvPr id="9" name="TextBox 9"/>
          <p:cNvSpPr txBox="1"/>
          <p:nvPr/>
        </p:nvSpPr>
        <p:spPr>
          <a:xfrm>
            <a:off x="1012185" y="1243365"/>
            <a:ext cx="11038450" cy="1184040"/>
          </a:xfrm>
          <a:prstGeom prst="rect">
            <a:avLst/>
          </a:prstGeom>
        </p:spPr>
        <p:txBody>
          <a:bodyPr lIns="0" tIns="0" rIns="0" bIns="0" rtlCol="0" anchor="t">
            <a:spAutoFit/>
          </a:bodyPr>
          <a:lstStyle/>
          <a:p>
            <a:pPr algn="l">
              <a:lnSpc>
                <a:spcPts val="10083"/>
              </a:lnSpc>
            </a:pPr>
            <a:r>
              <a:rPr lang="en-US" sz="9336" b="1" spc="174">
                <a:solidFill>
                  <a:srgbClr val="FFFFFF"/>
                </a:solidFill>
                <a:latin typeface="TT Rounds Condensed Bold"/>
                <a:ea typeface="TT Rounds Condensed Bold"/>
                <a:cs typeface="TT Rounds Condensed Bold"/>
                <a:sym typeface="TT Rounds Condensed Bold"/>
              </a:rPr>
              <a:t>Contenu</a:t>
            </a:r>
          </a:p>
        </p:txBody>
      </p:sp>
      <p:sp>
        <p:nvSpPr>
          <p:cNvPr id="10" name="TextBox 10"/>
          <p:cNvSpPr txBox="1"/>
          <p:nvPr/>
        </p:nvSpPr>
        <p:spPr>
          <a:xfrm>
            <a:off x="9547042" y="1000234"/>
            <a:ext cx="867701" cy="635162"/>
          </a:xfrm>
          <a:prstGeom prst="rect">
            <a:avLst/>
          </a:prstGeom>
        </p:spPr>
        <p:txBody>
          <a:bodyPr lIns="0" tIns="0" rIns="0" bIns="0" rtlCol="0" anchor="t">
            <a:spAutoFit/>
          </a:bodyPr>
          <a:lstStyle/>
          <a:p>
            <a:pPr algn="l">
              <a:lnSpc>
                <a:spcPts val="5184"/>
              </a:lnSpc>
            </a:pPr>
            <a:r>
              <a:rPr lang="en-US" sz="4800" b="1" spc="43">
                <a:solidFill>
                  <a:srgbClr val="84BFA4"/>
                </a:solidFill>
                <a:latin typeface="Arimo Bold"/>
                <a:ea typeface="Arimo Bold"/>
                <a:cs typeface="Arimo Bold"/>
                <a:sym typeface="Arimo Bold"/>
              </a:rPr>
              <a:t>01</a:t>
            </a:r>
          </a:p>
        </p:txBody>
      </p:sp>
      <p:sp>
        <p:nvSpPr>
          <p:cNvPr id="11" name="TextBox 11"/>
          <p:cNvSpPr txBox="1"/>
          <p:nvPr/>
        </p:nvSpPr>
        <p:spPr>
          <a:xfrm>
            <a:off x="10629344" y="1184715"/>
            <a:ext cx="7024596" cy="394619"/>
          </a:xfrm>
          <a:prstGeom prst="rect">
            <a:avLst/>
          </a:prstGeom>
        </p:spPr>
        <p:txBody>
          <a:bodyPr lIns="0" tIns="0" rIns="0" bIns="0" rtlCol="0" anchor="t">
            <a:spAutoFit/>
          </a:bodyPr>
          <a:lstStyle/>
          <a:p>
            <a:pPr algn="l">
              <a:lnSpc>
                <a:spcPts val="3240"/>
              </a:lnSpc>
            </a:pPr>
            <a:r>
              <a:rPr lang="en-US" sz="3000" spc="55">
                <a:solidFill>
                  <a:srgbClr val="382B1B"/>
                </a:solidFill>
                <a:latin typeface="TT Rounds Condensed"/>
                <a:ea typeface="TT Rounds Condensed"/>
                <a:cs typeface="TT Rounds Condensed"/>
                <a:sym typeface="TT Rounds Condensed"/>
              </a:rPr>
              <a:t>Comprendre le sexisme dans la cuisine</a:t>
            </a:r>
          </a:p>
        </p:txBody>
      </p:sp>
      <p:sp>
        <p:nvSpPr>
          <p:cNvPr id="12" name="TextBox 12"/>
          <p:cNvSpPr txBox="1"/>
          <p:nvPr/>
        </p:nvSpPr>
        <p:spPr>
          <a:xfrm>
            <a:off x="9547042" y="2067920"/>
            <a:ext cx="867701" cy="635162"/>
          </a:xfrm>
          <a:prstGeom prst="rect">
            <a:avLst/>
          </a:prstGeom>
        </p:spPr>
        <p:txBody>
          <a:bodyPr lIns="0" tIns="0" rIns="0" bIns="0" rtlCol="0" anchor="t">
            <a:spAutoFit/>
          </a:bodyPr>
          <a:lstStyle/>
          <a:p>
            <a:pPr algn="l">
              <a:lnSpc>
                <a:spcPts val="5184"/>
              </a:lnSpc>
            </a:pPr>
            <a:r>
              <a:rPr lang="en-US" sz="4800" b="1" spc="43">
                <a:solidFill>
                  <a:srgbClr val="84BFA4"/>
                </a:solidFill>
                <a:latin typeface="Arimo Bold"/>
                <a:ea typeface="Arimo Bold"/>
                <a:cs typeface="Arimo Bold"/>
                <a:sym typeface="Arimo Bold"/>
              </a:rPr>
              <a:t>02</a:t>
            </a:r>
          </a:p>
        </p:txBody>
      </p:sp>
      <p:sp>
        <p:nvSpPr>
          <p:cNvPr id="13" name="TextBox 13"/>
          <p:cNvSpPr txBox="1"/>
          <p:nvPr/>
        </p:nvSpPr>
        <p:spPr>
          <a:xfrm>
            <a:off x="10629344" y="2199377"/>
            <a:ext cx="7024596" cy="410680"/>
          </a:xfrm>
          <a:prstGeom prst="rect">
            <a:avLst/>
          </a:prstGeom>
        </p:spPr>
        <p:txBody>
          <a:bodyPr lIns="0" tIns="0" rIns="0" bIns="0" rtlCol="0" anchor="t">
            <a:spAutoFit/>
          </a:bodyPr>
          <a:lstStyle/>
          <a:p>
            <a:pPr algn="l">
              <a:lnSpc>
                <a:spcPts val="3240"/>
              </a:lnSpc>
            </a:pPr>
            <a:r>
              <a:rPr lang="en-US" sz="3000" spc="56">
                <a:solidFill>
                  <a:srgbClr val="382B1B"/>
                </a:solidFill>
                <a:latin typeface="TT Rounds Condensed"/>
                <a:ea typeface="TT Rounds Condensed"/>
                <a:cs typeface="TT Rounds Condensed"/>
                <a:sym typeface="TT Rounds Condensed"/>
              </a:rPr>
              <a:t>Vos droits face au sexisme sur le lieu de travail</a:t>
            </a:r>
          </a:p>
        </p:txBody>
      </p:sp>
      <p:sp>
        <p:nvSpPr>
          <p:cNvPr id="14" name="TextBox 14"/>
          <p:cNvSpPr txBox="1"/>
          <p:nvPr/>
        </p:nvSpPr>
        <p:spPr>
          <a:xfrm>
            <a:off x="9547042" y="3135598"/>
            <a:ext cx="867701" cy="635162"/>
          </a:xfrm>
          <a:prstGeom prst="rect">
            <a:avLst/>
          </a:prstGeom>
        </p:spPr>
        <p:txBody>
          <a:bodyPr lIns="0" tIns="0" rIns="0" bIns="0" rtlCol="0" anchor="t">
            <a:spAutoFit/>
          </a:bodyPr>
          <a:lstStyle/>
          <a:p>
            <a:pPr algn="l">
              <a:lnSpc>
                <a:spcPts val="5184"/>
              </a:lnSpc>
            </a:pPr>
            <a:r>
              <a:rPr lang="en-US" sz="4800" b="1" spc="43">
                <a:solidFill>
                  <a:srgbClr val="84BFA4"/>
                </a:solidFill>
                <a:latin typeface="Arimo Bold"/>
                <a:ea typeface="Arimo Bold"/>
                <a:cs typeface="Arimo Bold"/>
                <a:sym typeface="Arimo Bold"/>
              </a:rPr>
              <a:t>03</a:t>
            </a:r>
          </a:p>
        </p:txBody>
      </p:sp>
      <p:sp>
        <p:nvSpPr>
          <p:cNvPr id="15" name="TextBox 15"/>
          <p:cNvSpPr txBox="1"/>
          <p:nvPr/>
        </p:nvSpPr>
        <p:spPr>
          <a:xfrm>
            <a:off x="10620108" y="3267076"/>
            <a:ext cx="7024596" cy="394618"/>
          </a:xfrm>
          <a:prstGeom prst="rect">
            <a:avLst/>
          </a:prstGeom>
        </p:spPr>
        <p:txBody>
          <a:bodyPr lIns="0" tIns="0" rIns="0" bIns="0" rtlCol="0" anchor="t">
            <a:spAutoFit/>
          </a:bodyPr>
          <a:lstStyle/>
          <a:p>
            <a:pPr algn="l">
              <a:lnSpc>
                <a:spcPts val="3240"/>
              </a:lnSpc>
            </a:pPr>
            <a:r>
              <a:rPr lang="en-US" sz="3000" spc="56">
                <a:solidFill>
                  <a:srgbClr val="382B1B"/>
                </a:solidFill>
                <a:latin typeface="TT Rounds Condensed"/>
                <a:ea typeface="TT Rounds Condensed"/>
                <a:cs typeface="TT Rounds Condensed"/>
                <a:sym typeface="TT Rounds Condensed"/>
              </a:rPr>
              <a:t>Réseaux de soutien</a:t>
            </a:r>
          </a:p>
        </p:txBody>
      </p:sp>
      <p:sp>
        <p:nvSpPr>
          <p:cNvPr id="16" name="Freeform 16"/>
          <p:cNvSpPr/>
          <p:nvPr/>
        </p:nvSpPr>
        <p:spPr>
          <a:xfrm>
            <a:off x="10570818" y="8120586"/>
            <a:ext cx="2269246" cy="478455"/>
          </a:xfrm>
          <a:custGeom>
            <a:avLst/>
            <a:gdLst/>
            <a:ahLst/>
            <a:cxnLst/>
            <a:rect l="l" t="t" r="r" b="b"/>
            <a:pathLst>
              <a:path w="2269246" h="478455">
                <a:moveTo>
                  <a:pt x="0" y="0"/>
                </a:moveTo>
                <a:lnTo>
                  <a:pt x="2269246" y="0"/>
                </a:lnTo>
                <a:lnTo>
                  <a:pt x="2269246" y="478455"/>
                </a:lnTo>
                <a:lnTo>
                  <a:pt x="0" y="478455"/>
                </a:lnTo>
                <a:lnTo>
                  <a:pt x="0" y="0"/>
                </a:lnTo>
                <a:close/>
              </a:path>
            </a:pathLst>
          </a:custGeom>
          <a:blipFill>
            <a:blip r:embed="rId3"/>
            <a:stretch>
              <a:fillRect/>
            </a:stretch>
          </a:blipFill>
        </p:spPr>
      </p:sp>
      <p:sp>
        <p:nvSpPr>
          <p:cNvPr id="17" name="Freeform 17" descr="A close-up of a text  Description automatically generated"/>
          <p:cNvSpPr/>
          <p:nvPr/>
        </p:nvSpPr>
        <p:spPr>
          <a:xfrm>
            <a:off x="12726148" y="7873713"/>
            <a:ext cx="5259802" cy="927387"/>
          </a:xfrm>
          <a:custGeom>
            <a:avLst/>
            <a:gdLst/>
            <a:ahLst/>
            <a:cxnLst/>
            <a:rect l="l" t="t" r="r" b="b"/>
            <a:pathLst>
              <a:path w="5259802" h="927387">
                <a:moveTo>
                  <a:pt x="0" y="0"/>
                </a:moveTo>
                <a:lnTo>
                  <a:pt x="5259803" y="0"/>
                </a:lnTo>
                <a:lnTo>
                  <a:pt x="5259803" y="927387"/>
                </a:lnTo>
                <a:lnTo>
                  <a:pt x="0" y="927387"/>
                </a:lnTo>
                <a:lnTo>
                  <a:pt x="0" y="0"/>
                </a:lnTo>
                <a:close/>
              </a:path>
            </a:pathLst>
          </a:custGeom>
          <a:blipFill>
            <a:blip r:embed="rId4"/>
            <a:stretch>
              <a:fillRect/>
            </a:stretch>
          </a:blipFill>
        </p:spPr>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rot="4220027">
            <a:off x="-7008693" y="-12932966"/>
            <a:ext cx="17233298" cy="16884398"/>
            <a:chOff x="0" y="0"/>
            <a:chExt cx="22977730" cy="22512530"/>
          </a:xfrm>
        </p:grpSpPr>
        <p:sp>
          <p:nvSpPr>
            <p:cNvPr id="4" name="Freeform 4"/>
            <p:cNvSpPr/>
            <p:nvPr/>
          </p:nvSpPr>
          <p:spPr>
            <a:xfrm>
              <a:off x="0" y="0"/>
              <a:ext cx="22977731" cy="22512528"/>
            </a:xfrm>
            <a:custGeom>
              <a:avLst/>
              <a:gdLst/>
              <a:ahLst/>
              <a:cxnLst/>
              <a:rect l="l" t="t" r="r" b="b"/>
              <a:pathLst>
                <a:path w="22977731" h="22512528">
                  <a:moveTo>
                    <a:pt x="13431013" y="847979"/>
                  </a:moveTo>
                  <a:cubicBezTo>
                    <a:pt x="10681843" y="27305"/>
                    <a:pt x="7809611" y="0"/>
                    <a:pt x="5621274" y="2461895"/>
                  </a:cubicBezTo>
                  <a:cubicBezTo>
                    <a:pt x="3501263" y="4841621"/>
                    <a:pt x="1463421" y="8684895"/>
                    <a:pt x="1025779" y="11858117"/>
                  </a:cubicBezTo>
                  <a:cubicBezTo>
                    <a:pt x="0" y="19257390"/>
                    <a:pt x="6592443" y="22512528"/>
                    <a:pt x="13253213" y="21459444"/>
                  </a:cubicBezTo>
                  <a:cubicBezTo>
                    <a:pt x="19749898" y="20433664"/>
                    <a:pt x="22977731" y="11912853"/>
                    <a:pt x="21008214" y="5840095"/>
                  </a:cubicBezTo>
                  <a:cubicBezTo>
                    <a:pt x="20420078" y="4007358"/>
                    <a:pt x="18710404" y="3145663"/>
                    <a:pt x="17096487" y="2352421"/>
                  </a:cubicBezTo>
                  <a:cubicBezTo>
                    <a:pt x="15933928" y="1778000"/>
                    <a:pt x="14702918" y="1230884"/>
                    <a:pt x="13431013" y="847979"/>
                  </a:cubicBezTo>
                  <a:close/>
                </a:path>
              </a:pathLst>
            </a:custGeom>
            <a:solidFill>
              <a:srgbClr val="E6C8C7"/>
            </a:solidFill>
          </p:spPr>
        </p:sp>
      </p:grpSp>
      <p:sp>
        <p:nvSpPr>
          <p:cNvPr id="5" name="TextBox 5"/>
          <p:cNvSpPr txBox="1"/>
          <p:nvPr/>
        </p:nvSpPr>
        <p:spPr>
          <a:xfrm>
            <a:off x="818542" y="3194984"/>
            <a:ext cx="16650918" cy="6481689"/>
          </a:xfrm>
          <a:prstGeom prst="rect">
            <a:avLst/>
          </a:prstGeom>
        </p:spPr>
        <p:txBody>
          <a:bodyPr lIns="0" tIns="0" rIns="0" bIns="0" rtlCol="0" anchor="t">
            <a:spAutoFit/>
          </a:bodyPr>
          <a:lstStyle/>
          <a:p>
            <a:pPr algn="l">
              <a:lnSpc>
                <a:spcPts val="4967"/>
              </a:lnSpc>
            </a:pPr>
            <a:r>
              <a:rPr lang="en-US" sz="3600" b="1" spc="33">
                <a:solidFill>
                  <a:srgbClr val="434343"/>
                </a:solidFill>
                <a:latin typeface="TT Rounds Condensed Bold"/>
                <a:ea typeface="TT Rounds Condensed Bold"/>
                <a:cs typeface="TT Rounds Condensed Bold"/>
                <a:sym typeface="TT Rounds Condensed Bold"/>
              </a:rPr>
              <a:t>La directive sur les droits des victimes</a:t>
            </a:r>
          </a:p>
          <a:p>
            <a:pPr algn="l">
              <a:lnSpc>
                <a:spcPts val="4967"/>
              </a:lnSpc>
            </a:pPr>
            <a:r>
              <a:rPr lang="en-US" sz="3600" u="sng" spc="33">
                <a:solidFill>
                  <a:srgbClr val="87A66E"/>
                </a:solidFill>
                <a:latin typeface="TT Rounds Condensed"/>
                <a:ea typeface="TT Rounds Condensed"/>
                <a:cs typeface="TT Rounds Condensed"/>
                <a:sym typeface="TT Rounds Condensed"/>
                <a:hlinkClick r:id="rId3" tooltip="https://eur-lex.europa.eu/legal-content/EN/TXT/?uri=CELEX%3A32012L0029"/>
              </a:rPr>
              <a:t>La directive sur les droits des victimes </a:t>
            </a:r>
            <a:r>
              <a:rPr lang="en-US" sz="3600" spc="33">
                <a:solidFill>
                  <a:srgbClr val="382B1B"/>
                </a:solidFill>
                <a:latin typeface="TT Rounds Condensed"/>
                <a:ea typeface="TT Rounds Condensed"/>
                <a:cs typeface="TT Rounds Condensed"/>
                <a:sym typeface="TT Rounds Condensed"/>
              </a:rPr>
              <a:t>(2012/29/UE) établit des règles pour soutenir et protéger les victimes de la criminalité, en veillant à ce qu'elles soient traitées avec respect. Cela inclut les victimes de violence sexiste et de harcèlement au travail.</a:t>
            </a:r>
          </a:p>
          <a:p>
            <a:pPr algn="l">
              <a:lnSpc>
                <a:spcPts val="4967"/>
              </a:lnSpc>
            </a:pPr>
            <a:r>
              <a:rPr lang="en-US" sz="3600" spc="33">
                <a:solidFill>
                  <a:srgbClr val="382B1B"/>
                </a:solidFill>
                <a:latin typeface="TT Rounds Condensed"/>
                <a:ea typeface="TT Rounds Condensed"/>
                <a:cs typeface="TT Rounds Condensed"/>
                <a:sym typeface="TT Rounds Condensed"/>
              </a:rPr>
              <a:t>Si vous avez été victime de sexisme ou de harcèlement dans l'industrie culinaire, cette directive vous aide à obtenir le soutien et la protection nécessaires. Elle garantit également l'accès à la justice et donne des lignes directrices aux employeurs sur le traitement de ces questions.</a:t>
            </a:r>
          </a:p>
          <a:p>
            <a:pPr algn="l">
              <a:lnSpc>
                <a:spcPts val="3888"/>
              </a:lnSpc>
            </a:pPr>
            <a:endParaRPr lang="en-US" sz="3600" spc="33">
              <a:solidFill>
                <a:srgbClr val="382B1B"/>
              </a:solidFill>
              <a:latin typeface="TT Rounds Condensed"/>
              <a:ea typeface="TT Rounds Condensed"/>
              <a:cs typeface="TT Rounds Condensed"/>
              <a:sym typeface="TT Rounds Condensed"/>
            </a:endParaRPr>
          </a:p>
          <a:p>
            <a:pPr algn="l">
              <a:lnSpc>
                <a:spcPts val="3888"/>
              </a:lnSpc>
            </a:pPr>
            <a:endParaRPr lang="en-US" sz="3600" spc="33">
              <a:solidFill>
                <a:srgbClr val="382B1B"/>
              </a:solidFill>
              <a:latin typeface="TT Rounds Condensed"/>
              <a:ea typeface="TT Rounds Condensed"/>
              <a:cs typeface="TT Rounds Condensed"/>
              <a:sym typeface="TT Rounds Condensed"/>
            </a:endParaRPr>
          </a:p>
          <a:p>
            <a:pPr algn="l">
              <a:lnSpc>
                <a:spcPts val="3888"/>
              </a:lnSpc>
            </a:pPr>
            <a:endParaRPr lang="en-US" sz="3600" spc="33">
              <a:solidFill>
                <a:srgbClr val="382B1B"/>
              </a:solidFill>
              <a:latin typeface="TT Rounds Condensed"/>
              <a:ea typeface="TT Rounds Condensed"/>
              <a:cs typeface="TT Rounds Condensed"/>
              <a:sym typeface="TT Rounds Condensed"/>
            </a:endParaRPr>
          </a:p>
          <a:p>
            <a:pPr algn="l">
              <a:lnSpc>
                <a:spcPts val="3888"/>
              </a:lnSpc>
            </a:pPr>
            <a:endParaRPr lang="en-US" sz="3600" spc="33">
              <a:solidFill>
                <a:srgbClr val="382B1B"/>
              </a:solidFill>
              <a:latin typeface="TT Rounds Condensed"/>
              <a:ea typeface="TT Rounds Condensed"/>
              <a:cs typeface="TT Rounds Condensed"/>
              <a:sym typeface="TT Rounds Condensed"/>
            </a:endParaRPr>
          </a:p>
          <a:p>
            <a:pPr algn="l">
              <a:lnSpc>
                <a:spcPts val="3888"/>
              </a:lnSpc>
            </a:pPr>
            <a:endParaRPr lang="en-US" sz="3600" spc="33">
              <a:solidFill>
                <a:srgbClr val="382B1B"/>
              </a:solidFill>
              <a:latin typeface="TT Rounds Condensed"/>
              <a:ea typeface="TT Rounds Condensed"/>
              <a:cs typeface="TT Rounds Condensed"/>
              <a:sym typeface="TT Rounds Condensed"/>
            </a:endParaRPr>
          </a:p>
          <a:p>
            <a:pPr algn="l">
              <a:lnSpc>
                <a:spcPts val="3888"/>
              </a:lnSpc>
            </a:pPr>
            <a:endParaRPr lang="en-US" sz="3600" spc="33">
              <a:solidFill>
                <a:srgbClr val="382B1B"/>
              </a:solidFill>
              <a:latin typeface="TT Rounds Condensed"/>
              <a:ea typeface="TT Rounds Condensed"/>
              <a:cs typeface="TT Rounds Condensed"/>
              <a:sym typeface="TT Rounds Condensed"/>
            </a:endParaRPr>
          </a:p>
        </p:txBody>
      </p:sp>
      <p:sp>
        <p:nvSpPr>
          <p:cNvPr id="6" name="TextBox 6"/>
          <p:cNvSpPr txBox="1"/>
          <p:nvPr/>
        </p:nvSpPr>
        <p:spPr>
          <a:xfrm>
            <a:off x="818543" y="579405"/>
            <a:ext cx="16650917" cy="667592"/>
          </a:xfrm>
          <a:prstGeom prst="rect">
            <a:avLst/>
          </a:prstGeom>
        </p:spPr>
        <p:txBody>
          <a:bodyPr lIns="0" tIns="0" rIns="0" bIns="0" rtlCol="0" anchor="t">
            <a:spAutoFit/>
          </a:bodyPr>
          <a:lstStyle/>
          <a:p>
            <a:pPr algn="l">
              <a:lnSpc>
                <a:spcPts val="5248"/>
              </a:lnSpc>
            </a:pPr>
            <a:r>
              <a:rPr lang="en-US" sz="5400" spc="50">
                <a:solidFill>
                  <a:srgbClr val="382B1B"/>
                </a:solidFill>
                <a:latin typeface="TT Rounds Condensed"/>
                <a:ea typeface="TT Rounds Condensed"/>
                <a:cs typeface="TT Rounds Condensed"/>
                <a:sym typeface="TT Rounds Condensed"/>
              </a:rPr>
              <a:t>Vos droits pour lutter contre le sexisme sur le lieu de travail</a:t>
            </a:r>
          </a:p>
        </p:txBody>
      </p:sp>
      <p:grpSp>
        <p:nvGrpSpPr>
          <p:cNvPr id="7" name="Group 7"/>
          <p:cNvGrpSpPr/>
          <p:nvPr/>
        </p:nvGrpSpPr>
        <p:grpSpPr>
          <a:xfrm>
            <a:off x="603904" y="2000964"/>
            <a:ext cx="1207050" cy="51165"/>
            <a:chOff x="0" y="0"/>
            <a:chExt cx="1609400" cy="68220"/>
          </a:xfrm>
        </p:grpSpPr>
        <p:sp>
          <p:nvSpPr>
            <p:cNvPr id="8" name="Freeform 8"/>
            <p:cNvSpPr/>
            <p:nvPr/>
          </p:nvSpPr>
          <p:spPr>
            <a:xfrm>
              <a:off x="12700" y="12700"/>
              <a:ext cx="1583944" cy="42799"/>
            </a:xfrm>
            <a:custGeom>
              <a:avLst/>
              <a:gdLst/>
              <a:ahLst/>
              <a:cxnLst/>
              <a:rect l="l" t="t" r="r" b="b"/>
              <a:pathLst>
                <a:path w="1583944" h="42799">
                  <a:moveTo>
                    <a:pt x="0" y="0"/>
                  </a:moveTo>
                  <a:lnTo>
                    <a:pt x="1583944" y="0"/>
                  </a:lnTo>
                  <a:lnTo>
                    <a:pt x="1583944" y="42799"/>
                  </a:lnTo>
                  <a:lnTo>
                    <a:pt x="0" y="42799"/>
                  </a:lnTo>
                  <a:close/>
                </a:path>
              </a:pathLst>
            </a:custGeom>
            <a:solidFill>
              <a:srgbClr val="B6D1E1"/>
            </a:solidFill>
          </p:spPr>
        </p:sp>
        <p:sp>
          <p:nvSpPr>
            <p:cNvPr id="9" name="Freeform 9"/>
            <p:cNvSpPr/>
            <p:nvPr/>
          </p:nvSpPr>
          <p:spPr>
            <a:xfrm>
              <a:off x="0" y="0"/>
              <a:ext cx="1609344" cy="68199"/>
            </a:xfrm>
            <a:custGeom>
              <a:avLst/>
              <a:gdLst/>
              <a:ahLst/>
              <a:cxnLst/>
              <a:rect l="l" t="t" r="r" b="b"/>
              <a:pathLst>
                <a:path w="1609344" h="68199">
                  <a:moveTo>
                    <a:pt x="12700" y="0"/>
                  </a:moveTo>
                  <a:lnTo>
                    <a:pt x="1596644" y="0"/>
                  </a:lnTo>
                  <a:cubicBezTo>
                    <a:pt x="1603629" y="0"/>
                    <a:pt x="1609344" y="5715"/>
                    <a:pt x="1609344" y="12700"/>
                  </a:cubicBezTo>
                  <a:lnTo>
                    <a:pt x="1609344" y="55499"/>
                  </a:lnTo>
                  <a:cubicBezTo>
                    <a:pt x="1609344" y="62484"/>
                    <a:pt x="1603629" y="68199"/>
                    <a:pt x="1596644" y="68199"/>
                  </a:cubicBezTo>
                  <a:lnTo>
                    <a:pt x="12700" y="68199"/>
                  </a:lnTo>
                  <a:cubicBezTo>
                    <a:pt x="5715" y="68199"/>
                    <a:pt x="0" y="62484"/>
                    <a:pt x="0" y="55499"/>
                  </a:cubicBezTo>
                  <a:lnTo>
                    <a:pt x="0" y="12700"/>
                  </a:lnTo>
                  <a:cubicBezTo>
                    <a:pt x="0" y="5715"/>
                    <a:pt x="5715" y="0"/>
                    <a:pt x="12700" y="0"/>
                  </a:cubicBezTo>
                  <a:moveTo>
                    <a:pt x="12700" y="25400"/>
                  </a:moveTo>
                  <a:lnTo>
                    <a:pt x="12700" y="12700"/>
                  </a:lnTo>
                  <a:lnTo>
                    <a:pt x="25400" y="12700"/>
                  </a:lnTo>
                  <a:lnTo>
                    <a:pt x="25400" y="55499"/>
                  </a:lnTo>
                  <a:lnTo>
                    <a:pt x="12700" y="55499"/>
                  </a:lnTo>
                  <a:lnTo>
                    <a:pt x="12700" y="42799"/>
                  </a:lnTo>
                  <a:lnTo>
                    <a:pt x="1596644" y="42799"/>
                  </a:lnTo>
                  <a:lnTo>
                    <a:pt x="1596644" y="55499"/>
                  </a:lnTo>
                  <a:lnTo>
                    <a:pt x="1583944" y="55499"/>
                  </a:lnTo>
                  <a:lnTo>
                    <a:pt x="1583944" y="12700"/>
                  </a:lnTo>
                  <a:lnTo>
                    <a:pt x="1596644" y="12700"/>
                  </a:lnTo>
                  <a:lnTo>
                    <a:pt x="1596644" y="25400"/>
                  </a:lnTo>
                  <a:lnTo>
                    <a:pt x="12700" y="25400"/>
                  </a:lnTo>
                  <a:close/>
                </a:path>
              </a:pathLst>
            </a:custGeom>
            <a:solidFill>
              <a:srgbClr val="B6D1E1"/>
            </a:solidFill>
          </p:spPr>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rot="4220027">
            <a:off x="-7008693" y="-12932966"/>
            <a:ext cx="17233298" cy="16884398"/>
            <a:chOff x="0" y="0"/>
            <a:chExt cx="22977730" cy="22512530"/>
          </a:xfrm>
        </p:grpSpPr>
        <p:sp>
          <p:nvSpPr>
            <p:cNvPr id="4" name="Freeform 4"/>
            <p:cNvSpPr/>
            <p:nvPr/>
          </p:nvSpPr>
          <p:spPr>
            <a:xfrm>
              <a:off x="0" y="0"/>
              <a:ext cx="22977731" cy="22512528"/>
            </a:xfrm>
            <a:custGeom>
              <a:avLst/>
              <a:gdLst/>
              <a:ahLst/>
              <a:cxnLst/>
              <a:rect l="l" t="t" r="r" b="b"/>
              <a:pathLst>
                <a:path w="22977731" h="22512528">
                  <a:moveTo>
                    <a:pt x="13431013" y="847979"/>
                  </a:moveTo>
                  <a:cubicBezTo>
                    <a:pt x="10681843" y="27305"/>
                    <a:pt x="7809611" y="0"/>
                    <a:pt x="5621274" y="2461895"/>
                  </a:cubicBezTo>
                  <a:cubicBezTo>
                    <a:pt x="3501263" y="4841621"/>
                    <a:pt x="1463421" y="8684895"/>
                    <a:pt x="1025779" y="11858117"/>
                  </a:cubicBezTo>
                  <a:cubicBezTo>
                    <a:pt x="0" y="19257390"/>
                    <a:pt x="6592443" y="22512528"/>
                    <a:pt x="13253213" y="21459444"/>
                  </a:cubicBezTo>
                  <a:cubicBezTo>
                    <a:pt x="19749898" y="20433664"/>
                    <a:pt x="22977731" y="11912853"/>
                    <a:pt x="21008214" y="5840095"/>
                  </a:cubicBezTo>
                  <a:cubicBezTo>
                    <a:pt x="20420078" y="4007358"/>
                    <a:pt x="18710404" y="3145663"/>
                    <a:pt x="17096487" y="2352421"/>
                  </a:cubicBezTo>
                  <a:cubicBezTo>
                    <a:pt x="15933928" y="1778000"/>
                    <a:pt x="14702918" y="1230884"/>
                    <a:pt x="13431013" y="847979"/>
                  </a:cubicBezTo>
                  <a:close/>
                </a:path>
              </a:pathLst>
            </a:custGeom>
            <a:solidFill>
              <a:srgbClr val="E6C8C7"/>
            </a:solidFill>
          </p:spPr>
        </p:sp>
      </p:grpSp>
      <p:sp>
        <p:nvSpPr>
          <p:cNvPr id="5" name="TextBox 5"/>
          <p:cNvSpPr txBox="1"/>
          <p:nvPr/>
        </p:nvSpPr>
        <p:spPr>
          <a:xfrm>
            <a:off x="818540" y="3194984"/>
            <a:ext cx="16650918" cy="6481689"/>
          </a:xfrm>
          <a:prstGeom prst="rect">
            <a:avLst/>
          </a:prstGeom>
        </p:spPr>
        <p:txBody>
          <a:bodyPr lIns="0" tIns="0" rIns="0" bIns="0" rtlCol="0" anchor="t">
            <a:spAutoFit/>
          </a:bodyPr>
          <a:lstStyle/>
          <a:p>
            <a:pPr algn="l">
              <a:lnSpc>
                <a:spcPts val="4967"/>
              </a:lnSpc>
            </a:pPr>
            <a:r>
              <a:rPr lang="en-US" sz="3600" b="1" spc="33">
                <a:solidFill>
                  <a:srgbClr val="434343"/>
                </a:solidFill>
                <a:latin typeface="TT Rounds Condensed Bold"/>
                <a:ea typeface="TT Rounds Condensed Bold"/>
                <a:cs typeface="TT Rounds Condensed Bold"/>
                <a:sym typeface="TT Rounds Condensed Bold"/>
              </a:rPr>
              <a:t>La directive sur l'équilibre entre vie professionnelle et vie privée</a:t>
            </a:r>
          </a:p>
          <a:p>
            <a:pPr algn="l">
              <a:lnSpc>
                <a:spcPts val="4967"/>
              </a:lnSpc>
            </a:pPr>
            <a:r>
              <a:rPr lang="en-US" sz="3600" u="sng" spc="33">
                <a:solidFill>
                  <a:srgbClr val="87A66E"/>
                </a:solidFill>
                <a:latin typeface="TT Rounds Condensed"/>
                <a:ea typeface="TT Rounds Condensed"/>
                <a:cs typeface="TT Rounds Condensed"/>
                <a:sym typeface="TT Rounds Condensed"/>
                <a:hlinkClick r:id="rId3" tooltip="https://eur-lex.europa.eu/legal-content/EN/TXT/?uri=CELEX%3A32019L1158"/>
              </a:rPr>
              <a:t>La directive sur l'équilibre entre vie professionnelle et vie privée </a:t>
            </a:r>
            <a:r>
              <a:rPr lang="en-US" sz="3600" spc="33">
                <a:solidFill>
                  <a:srgbClr val="382B1B"/>
                </a:solidFill>
                <a:latin typeface="TT Rounds Condensed"/>
                <a:ea typeface="TT Rounds Condensed"/>
                <a:cs typeface="TT Rounds Condensed"/>
                <a:sym typeface="TT Rounds Condensed"/>
              </a:rPr>
              <a:t>(2019/1158) vise à améliorer l'accès aux congés familiaux et aux formules de travail flexibles. Elle reconnaît les défis auxquels sont confrontés les parents et les aidants qui travaillent, en promouvant l'égalité des chances et de traitement sur le marché du travail.</a:t>
            </a:r>
          </a:p>
          <a:p>
            <a:pPr algn="l">
              <a:lnSpc>
                <a:spcPts val="4967"/>
              </a:lnSpc>
            </a:pPr>
            <a:r>
              <a:rPr lang="en-US" sz="3600" spc="33">
                <a:solidFill>
                  <a:srgbClr val="382B1B"/>
                </a:solidFill>
                <a:latin typeface="TT Rounds Condensed"/>
                <a:ea typeface="TT Rounds Condensed"/>
                <a:cs typeface="TT Rounds Condensed"/>
                <a:sym typeface="TT Rounds Condensed"/>
              </a:rPr>
              <a:t> </a:t>
            </a:r>
          </a:p>
          <a:p>
            <a:pPr algn="l">
              <a:lnSpc>
                <a:spcPts val="4967"/>
              </a:lnSpc>
            </a:pPr>
            <a:r>
              <a:rPr lang="en-US" sz="3600" spc="33">
                <a:solidFill>
                  <a:srgbClr val="382B1B"/>
                </a:solidFill>
                <a:latin typeface="TT Rounds Condensed"/>
                <a:ea typeface="TT Rounds Condensed"/>
                <a:cs typeface="TT Rounds Condensed"/>
                <a:sym typeface="TT Rounds Condensed"/>
              </a:rPr>
              <a:t>Cette directive vous aide, en particulier si vous jonglez avec plusieurs rôles. Elle soutient votre droit à demander des horaires de travail flexibles et à prendre des congés pour raisons familiales sans craindre la discrimination ou la perte de votre emploi.</a:t>
            </a:r>
          </a:p>
          <a:p>
            <a:pPr algn="l">
              <a:lnSpc>
                <a:spcPts val="3888"/>
              </a:lnSpc>
            </a:pPr>
            <a:endParaRPr lang="en-US" sz="3600" spc="33">
              <a:solidFill>
                <a:srgbClr val="382B1B"/>
              </a:solidFill>
              <a:latin typeface="TT Rounds Condensed"/>
              <a:ea typeface="TT Rounds Condensed"/>
              <a:cs typeface="TT Rounds Condensed"/>
              <a:sym typeface="TT Rounds Condensed"/>
            </a:endParaRPr>
          </a:p>
          <a:p>
            <a:pPr algn="l">
              <a:lnSpc>
                <a:spcPts val="3888"/>
              </a:lnSpc>
            </a:pPr>
            <a:endParaRPr lang="en-US" sz="3600" spc="33">
              <a:solidFill>
                <a:srgbClr val="382B1B"/>
              </a:solidFill>
              <a:latin typeface="TT Rounds Condensed"/>
              <a:ea typeface="TT Rounds Condensed"/>
              <a:cs typeface="TT Rounds Condensed"/>
              <a:sym typeface="TT Rounds Condensed"/>
            </a:endParaRPr>
          </a:p>
          <a:p>
            <a:pPr algn="l">
              <a:lnSpc>
                <a:spcPts val="3888"/>
              </a:lnSpc>
            </a:pPr>
            <a:endParaRPr lang="en-US" sz="3600" spc="33">
              <a:solidFill>
                <a:srgbClr val="382B1B"/>
              </a:solidFill>
              <a:latin typeface="TT Rounds Condensed"/>
              <a:ea typeface="TT Rounds Condensed"/>
              <a:cs typeface="TT Rounds Condensed"/>
              <a:sym typeface="TT Rounds Condensed"/>
            </a:endParaRPr>
          </a:p>
          <a:p>
            <a:pPr algn="l">
              <a:lnSpc>
                <a:spcPts val="3888"/>
              </a:lnSpc>
            </a:pPr>
            <a:endParaRPr lang="en-US" sz="3600" spc="33">
              <a:solidFill>
                <a:srgbClr val="382B1B"/>
              </a:solidFill>
              <a:latin typeface="TT Rounds Condensed"/>
              <a:ea typeface="TT Rounds Condensed"/>
              <a:cs typeface="TT Rounds Condensed"/>
              <a:sym typeface="TT Rounds Condensed"/>
            </a:endParaRPr>
          </a:p>
          <a:p>
            <a:pPr algn="l">
              <a:lnSpc>
                <a:spcPts val="3888"/>
              </a:lnSpc>
            </a:pPr>
            <a:endParaRPr lang="en-US" sz="3600" spc="33">
              <a:solidFill>
                <a:srgbClr val="382B1B"/>
              </a:solidFill>
              <a:latin typeface="TT Rounds Condensed"/>
              <a:ea typeface="TT Rounds Condensed"/>
              <a:cs typeface="TT Rounds Condensed"/>
              <a:sym typeface="TT Rounds Condensed"/>
            </a:endParaRPr>
          </a:p>
        </p:txBody>
      </p:sp>
      <p:sp>
        <p:nvSpPr>
          <p:cNvPr id="6" name="TextBox 6"/>
          <p:cNvSpPr txBox="1"/>
          <p:nvPr/>
        </p:nvSpPr>
        <p:spPr>
          <a:xfrm>
            <a:off x="818542" y="636955"/>
            <a:ext cx="16650917" cy="667592"/>
          </a:xfrm>
          <a:prstGeom prst="rect">
            <a:avLst/>
          </a:prstGeom>
        </p:spPr>
        <p:txBody>
          <a:bodyPr lIns="0" tIns="0" rIns="0" bIns="0" rtlCol="0" anchor="t">
            <a:spAutoFit/>
          </a:bodyPr>
          <a:lstStyle/>
          <a:p>
            <a:pPr algn="l">
              <a:lnSpc>
                <a:spcPts val="5248"/>
              </a:lnSpc>
            </a:pPr>
            <a:r>
              <a:rPr lang="en-US" sz="5400" spc="50">
                <a:solidFill>
                  <a:srgbClr val="382B1B"/>
                </a:solidFill>
                <a:latin typeface="TT Rounds Condensed"/>
                <a:ea typeface="TT Rounds Condensed"/>
                <a:cs typeface="TT Rounds Condensed"/>
                <a:sym typeface="TT Rounds Condensed"/>
              </a:rPr>
              <a:t>Vos droits pour lutter contre le sexisme sur le lieu de travail</a:t>
            </a:r>
          </a:p>
        </p:txBody>
      </p:sp>
      <p:grpSp>
        <p:nvGrpSpPr>
          <p:cNvPr id="7" name="Group 7"/>
          <p:cNvGrpSpPr/>
          <p:nvPr/>
        </p:nvGrpSpPr>
        <p:grpSpPr>
          <a:xfrm>
            <a:off x="603904" y="2000964"/>
            <a:ext cx="1207050" cy="51165"/>
            <a:chOff x="0" y="0"/>
            <a:chExt cx="1609400" cy="68220"/>
          </a:xfrm>
        </p:grpSpPr>
        <p:sp>
          <p:nvSpPr>
            <p:cNvPr id="8" name="Freeform 8"/>
            <p:cNvSpPr/>
            <p:nvPr/>
          </p:nvSpPr>
          <p:spPr>
            <a:xfrm>
              <a:off x="12700" y="12700"/>
              <a:ext cx="1583944" cy="42799"/>
            </a:xfrm>
            <a:custGeom>
              <a:avLst/>
              <a:gdLst/>
              <a:ahLst/>
              <a:cxnLst/>
              <a:rect l="l" t="t" r="r" b="b"/>
              <a:pathLst>
                <a:path w="1583944" h="42799">
                  <a:moveTo>
                    <a:pt x="0" y="0"/>
                  </a:moveTo>
                  <a:lnTo>
                    <a:pt x="1583944" y="0"/>
                  </a:lnTo>
                  <a:lnTo>
                    <a:pt x="1583944" y="42799"/>
                  </a:lnTo>
                  <a:lnTo>
                    <a:pt x="0" y="42799"/>
                  </a:lnTo>
                  <a:close/>
                </a:path>
              </a:pathLst>
            </a:custGeom>
            <a:solidFill>
              <a:srgbClr val="B6D1E1"/>
            </a:solidFill>
          </p:spPr>
        </p:sp>
        <p:sp>
          <p:nvSpPr>
            <p:cNvPr id="9" name="Freeform 9"/>
            <p:cNvSpPr/>
            <p:nvPr/>
          </p:nvSpPr>
          <p:spPr>
            <a:xfrm>
              <a:off x="0" y="0"/>
              <a:ext cx="1609344" cy="68199"/>
            </a:xfrm>
            <a:custGeom>
              <a:avLst/>
              <a:gdLst/>
              <a:ahLst/>
              <a:cxnLst/>
              <a:rect l="l" t="t" r="r" b="b"/>
              <a:pathLst>
                <a:path w="1609344" h="68199">
                  <a:moveTo>
                    <a:pt x="12700" y="0"/>
                  </a:moveTo>
                  <a:lnTo>
                    <a:pt x="1596644" y="0"/>
                  </a:lnTo>
                  <a:cubicBezTo>
                    <a:pt x="1603629" y="0"/>
                    <a:pt x="1609344" y="5715"/>
                    <a:pt x="1609344" y="12700"/>
                  </a:cubicBezTo>
                  <a:lnTo>
                    <a:pt x="1609344" y="55499"/>
                  </a:lnTo>
                  <a:cubicBezTo>
                    <a:pt x="1609344" y="62484"/>
                    <a:pt x="1603629" y="68199"/>
                    <a:pt x="1596644" y="68199"/>
                  </a:cubicBezTo>
                  <a:lnTo>
                    <a:pt x="12700" y="68199"/>
                  </a:lnTo>
                  <a:cubicBezTo>
                    <a:pt x="5715" y="68199"/>
                    <a:pt x="0" y="62484"/>
                    <a:pt x="0" y="55499"/>
                  </a:cubicBezTo>
                  <a:lnTo>
                    <a:pt x="0" y="12700"/>
                  </a:lnTo>
                  <a:cubicBezTo>
                    <a:pt x="0" y="5715"/>
                    <a:pt x="5715" y="0"/>
                    <a:pt x="12700" y="0"/>
                  </a:cubicBezTo>
                  <a:moveTo>
                    <a:pt x="12700" y="25400"/>
                  </a:moveTo>
                  <a:lnTo>
                    <a:pt x="12700" y="12700"/>
                  </a:lnTo>
                  <a:lnTo>
                    <a:pt x="25400" y="12700"/>
                  </a:lnTo>
                  <a:lnTo>
                    <a:pt x="25400" y="55499"/>
                  </a:lnTo>
                  <a:lnTo>
                    <a:pt x="12700" y="55499"/>
                  </a:lnTo>
                  <a:lnTo>
                    <a:pt x="12700" y="42799"/>
                  </a:lnTo>
                  <a:lnTo>
                    <a:pt x="1596644" y="42799"/>
                  </a:lnTo>
                  <a:lnTo>
                    <a:pt x="1596644" y="55499"/>
                  </a:lnTo>
                  <a:lnTo>
                    <a:pt x="1583944" y="55499"/>
                  </a:lnTo>
                  <a:lnTo>
                    <a:pt x="1583944" y="12700"/>
                  </a:lnTo>
                  <a:lnTo>
                    <a:pt x="1596644" y="12700"/>
                  </a:lnTo>
                  <a:lnTo>
                    <a:pt x="1596644" y="25400"/>
                  </a:lnTo>
                  <a:lnTo>
                    <a:pt x="12700" y="25400"/>
                  </a:lnTo>
                  <a:close/>
                </a:path>
              </a:pathLst>
            </a:custGeom>
            <a:solidFill>
              <a:srgbClr val="B6D1E1"/>
            </a:solidFill>
          </p:spPr>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rot="4220027">
            <a:off x="-7008693" y="-12932966"/>
            <a:ext cx="17233298" cy="16884398"/>
            <a:chOff x="0" y="0"/>
            <a:chExt cx="22977730" cy="22512530"/>
          </a:xfrm>
        </p:grpSpPr>
        <p:sp>
          <p:nvSpPr>
            <p:cNvPr id="4" name="Freeform 4"/>
            <p:cNvSpPr/>
            <p:nvPr/>
          </p:nvSpPr>
          <p:spPr>
            <a:xfrm>
              <a:off x="0" y="0"/>
              <a:ext cx="22977731" cy="22512528"/>
            </a:xfrm>
            <a:custGeom>
              <a:avLst/>
              <a:gdLst/>
              <a:ahLst/>
              <a:cxnLst/>
              <a:rect l="l" t="t" r="r" b="b"/>
              <a:pathLst>
                <a:path w="22977731" h="22512528">
                  <a:moveTo>
                    <a:pt x="13431013" y="847979"/>
                  </a:moveTo>
                  <a:cubicBezTo>
                    <a:pt x="10681843" y="27305"/>
                    <a:pt x="7809611" y="0"/>
                    <a:pt x="5621274" y="2461895"/>
                  </a:cubicBezTo>
                  <a:cubicBezTo>
                    <a:pt x="3501263" y="4841621"/>
                    <a:pt x="1463421" y="8684895"/>
                    <a:pt x="1025779" y="11858117"/>
                  </a:cubicBezTo>
                  <a:cubicBezTo>
                    <a:pt x="0" y="19257390"/>
                    <a:pt x="6592443" y="22512528"/>
                    <a:pt x="13253213" y="21459444"/>
                  </a:cubicBezTo>
                  <a:cubicBezTo>
                    <a:pt x="19749898" y="20433664"/>
                    <a:pt x="22977731" y="11912853"/>
                    <a:pt x="21008214" y="5840095"/>
                  </a:cubicBezTo>
                  <a:cubicBezTo>
                    <a:pt x="20420078" y="4007358"/>
                    <a:pt x="18710404" y="3145663"/>
                    <a:pt x="17096487" y="2352421"/>
                  </a:cubicBezTo>
                  <a:cubicBezTo>
                    <a:pt x="15933928" y="1778000"/>
                    <a:pt x="14702918" y="1230884"/>
                    <a:pt x="13431013" y="847979"/>
                  </a:cubicBezTo>
                  <a:close/>
                </a:path>
              </a:pathLst>
            </a:custGeom>
            <a:solidFill>
              <a:srgbClr val="E6C8C7"/>
            </a:solidFill>
          </p:spPr>
        </p:sp>
      </p:grpSp>
      <p:sp>
        <p:nvSpPr>
          <p:cNvPr id="5" name="TextBox 5"/>
          <p:cNvSpPr txBox="1"/>
          <p:nvPr/>
        </p:nvSpPr>
        <p:spPr>
          <a:xfrm>
            <a:off x="699039" y="3194984"/>
            <a:ext cx="16650918" cy="7501509"/>
          </a:xfrm>
          <a:prstGeom prst="rect">
            <a:avLst/>
          </a:prstGeom>
        </p:spPr>
        <p:txBody>
          <a:bodyPr lIns="0" tIns="0" rIns="0" bIns="0" rtlCol="0" anchor="t">
            <a:spAutoFit/>
          </a:bodyPr>
          <a:lstStyle/>
          <a:p>
            <a:pPr algn="l">
              <a:lnSpc>
                <a:spcPts val="4967"/>
              </a:lnSpc>
            </a:pPr>
            <a:r>
              <a:rPr lang="en-US" sz="3600" b="1" spc="33">
                <a:solidFill>
                  <a:srgbClr val="434343"/>
                </a:solidFill>
                <a:latin typeface="TT Rounds Condensed Bold"/>
                <a:ea typeface="TT Rounds Condensed Bold"/>
                <a:cs typeface="TT Rounds Condensed Bold"/>
                <a:sym typeface="TT Rounds Condensed Bold"/>
              </a:rPr>
              <a:t>Politiques en matière de harcèlement</a:t>
            </a:r>
          </a:p>
          <a:p>
            <a:pPr algn="l">
              <a:lnSpc>
                <a:spcPts val="4967"/>
              </a:lnSpc>
            </a:pPr>
            <a:r>
              <a:rPr lang="en-US" sz="3600" spc="33">
                <a:solidFill>
                  <a:srgbClr val="434343"/>
                </a:solidFill>
                <a:latin typeface="TT Rounds Condensed"/>
                <a:ea typeface="TT Rounds Condensed"/>
                <a:cs typeface="TT Rounds Condensed"/>
                <a:sym typeface="TT Rounds Condensed"/>
              </a:rPr>
              <a:t>Votre employeur doit avoir des politiques qui vous protègent contre le harcèlement. Ces politiques doivent définir clairement ce qui constitue du harcèlement et indiquer les étapes à suivre pour le signaler.</a:t>
            </a:r>
          </a:p>
          <a:p>
            <a:pPr algn="l">
              <a:lnSpc>
                <a:spcPts val="4967"/>
              </a:lnSpc>
            </a:pPr>
            <a:r>
              <a:rPr lang="en-US" sz="3600" spc="32">
                <a:solidFill>
                  <a:srgbClr val="434343"/>
                </a:solidFill>
                <a:latin typeface="TT Rounds Condensed"/>
                <a:ea typeface="TT Rounds Condensed"/>
                <a:cs typeface="TT Rounds Condensed"/>
                <a:sym typeface="TT Rounds Condensed"/>
              </a:rPr>
              <a:t>Familiarisez-vous avec les politiques de votre lieu de travail en matière de discrimination et de harcèlement.</a:t>
            </a:r>
          </a:p>
          <a:p>
            <a:pPr algn="l">
              <a:lnSpc>
                <a:spcPts val="4967"/>
              </a:lnSpc>
            </a:pPr>
            <a:endParaRPr lang="en-US" sz="3600" spc="32">
              <a:solidFill>
                <a:srgbClr val="434343"/>
              </a:solidFill>
              <a:latin typeface="TT Rounds Condensed"/>
              <a:ea typeface="TT Rounds Condensed"/>
              <a:cs typeface="TT Rounds Condensed"/>
              <a:sym typeface="TT Rounds Condensed"/>
            </a:endParaRPr>
          </a:p>
          <a:p>
            <a:pPr marL="651510" lvl="1" indent="-325755" algn="l">
              <a:lnSpc>
                <a:spcPts val="4967"/>
              </a:lnSpc>
              <a:buFont typeface="Arial"/>
              <a:buChar char="•"/>
            </a:pPr>
            <a:r>
              <a:rPr lang="en-US" sz="3600" spc="33">
                <a:solidFill>
                  <a:srgbClr val="434343"/>
                </a:solidFill>
                <a:latin typeface="TT Rounds Condensed"/>
                <a:ea typeface="TT Rounds Condensed"/>
                <a:cs typeface="TT Rounds Condensed"/>
                <a:sym typeface="TT Rounds Condensed"/>
              </a:rPr>
              <a:t> Demander à l'employeur/aux RH une copie du manuel de l'employé</a:t>
            </a:r>
          </a:p>
          <a:p>
            <a:pPr marL="651510" lvl="1" indent="-325755" algn="l">
              <a:lnSpc>
                <a:spcPts val="3888"/>
              </a:lnSpc>
            </a:pPr>
            <a:endParaRPr lang="en-US" sz="3600" spc="33">
              <a:solidFill>
                <a:srgbClr val="434343"/>
              </a:solidFill>
              <a:latin typeface="TT Rounds Condensed"/>
              <a:ea typeface="TT Rounds Condensed"/>
              <a:cs typeface="TT Rounds Condensed"/>
              <a:sym typeface="TT Rounds Condensed"/>
            </a:endParaRPr>
          </a:p>
          <a:p>
            <a:pPr marL="651510" lvl="1" indent="-325755" algn="l">
              <a:lnSpc>
                <a:spcPts val="3888"/>
              </a:lnSpc>
            </a:pPr>
            <a:endParaRPr lang="en-US" sz="3600" spc="33">
              <a:solidFill>
                <a:srgbClr val="434343"/>
              </a:solidFill>
              <a:latin typeface="TT Rounds Condensed"/>
              <a:ea typeface="TT Rounds Condensed"/>
              <a:cs typeface="TT Rounds Condensed"/>
              <a:sym typeface="TT Rounds Condensed"/>
            </a:endParaRPr>
          </a:p>
          <a:p>
            <a:pPr marL="651510" lvl="1" indent="-325755" algn="l">
              <a:lnSpc>
                <a:spcPts val="3888"/>
              </a:lnSpc>
            </a:pPr>
            <a:endParaRPr lang="en-US" sz="3600" spc="33">
              <a:solidFill>
                <a:srgbClr val="434343"/>
              </a:solidFill>
              <a:latin typeface="TT Rounds Condensed"/>
              <a:ea typeface="TT Rounds Condensed"/>
              <a:cs typeface="TT Rounds Condensed"/>
              <a:sym typeface="TT Rounds Condensed"/>
            </a:endParaRPr>
          </a:p>
          <a:p>
            <a:pPr marL="651510" lvl="1" indent="-325755" algn="l">
              <a:lnSpc>
                <a:spcPts val="3888"/>
              </a:lnSpc>
            </a:pPr>
            <a:endParaRPr lang="en-US" sz="3600" spc="33">
              <a:solidFill>
                <a:srgbClr val="434343"/>
              </a:solidFill>
              <a:latin typeface="TT Rounds Condensed"/>
              <a:ea typeface="TT Rounds Condensed"/>
              <a:cs typeface="TT Rounds Condensed"/>
              <a:sym typeface="TT Rounds Condensed"/>
            </a:endParaRPr>
          </a:p>
          <a:p>
            <a:pPr marL="651510" lvl="1" indent="-325755" algn="l">
              <a:lnSpc>
                <a:spcPts val="3888"/>
              </a:lnSpc>
            </a:pPr>
            <a:endParaRPr lang="en-US" sz="3600" spc="33">
              <a:solidFill>
                <a:srgbClr val="434343"/>
              </a:solidFill>
              <a:latin typeface="TT Rounds Condensed"/>
              <a:ea typeface="TT Rounds Condensed"/>
              <a:cs typeface="TT Rounds Condensed"/>
              <a:sym typeface="TT Rounds Condensed"/>
            </a:endParaRPr>
          </a:p>
        </p:txBody>
      </p:sp>
      <p:sp>
        <p:nvSpPr>
          <p:cNvPr id="6" name="TextBox 6"/>
          <p:cNvSpPr txBox="1"/>
          <p:nvPr/>
        </p:nvSpPr>
        <p:spPr>
          <a:xfrm>
            <a:off x="886077" y="1124478"/>
            <a:ext cx="16650917" cy="667592"/>
          </a:xfrm>
          <a:prstGeom prst="rect">
            <a:avLst/>
          </a:prstGeom>
        </p:spPr>
        <p:txBody>
          <a:bodyPr lIns="0" tIns="0" rIns="0" bIns="0" rtlCol="0" anchor="t">
            <a:spAutoFit/>
          </a:bodyPr>
          <a:lstStyle/>
          <a:p>
            <a:pPr algn="l">
              <a:lnSpc>
                <a:spcPts val="5248"/>
              </a:lnSpc>
            </a:pPr>
            <a:r>
              <a:rPr lang="en-US" sz="5400" spc="50">
                <a:solidFill>
                  <a:srgbClr val="382B1B"/>
                </a:solidFill>
                <a:latin typeface="TT Rounds Condensed"/>
                <a:ea typeface="TT Rounds Condensed"/>
                <a:cs typeface="TT Rounds Condensed"/>
                <a:sym typeface="TT Rounds Condensed"/>
              </a:rPr>
              <a:t>Vos droits face au sexisme sur le lieu de travail</a:t>
            </a:r>
          </a:p>
        </p:txBody>
      </p:sp>
      <p:grpSp>
        <p:nvGrpSpPr>
          <p:cNvPr id="7" name="Group 7"/>
          <p:cNvGrpSpPr/>
          <p:nvPr/>
        </p:nvGrpSpPr>
        <p:grpSpPr>
          <a:xfrm>
            <a:off x="603904" y="2000964"/>
            <a:ext cx="1207050" cy="51165"/>
            <a:chOff x="0" y="0"/>
            <a:chExt cx="1609400" cy="68220"/>
          </a:xfrm>
        </p:grpSpPr>
        <p:sp>
          <p:nvSpPr>
            <p:cNvPr id="8" name="Freeform 8"/>
            <p:cNvSpPr/>
            <p:nvPr/>
          </p:nvSpPr>
          <p:spPr>
            <a:xfrm>
              <a:off x="12700" y="12700"/>
              <a:ext cx="1583944" cy="42799"/>
            </a:xfrm>
            <a:custGeom>
              <a:avLst/>
              <a:gdLst/>
              <a:ahLst/>
              <a:cxnLst/>
              <a:rect l="l" t="t" r="r" b="b"/>
              <a:pathLst>
                <a:path w="1583944" h="42799">
                  <a:moveTo>
                    <a:pt x="0" y="0"/>
                  </a:moveTo>
                  <a:lnTo>
                    <a:pt x="1583944" y="0"/>
                  </a:lnTo>
                  <a:lnTo>
                    <a:pt x="1583944" y="42799"/>
                  </a:lnTo>
                  <a:lnTo>
                    <a:pt x="0" y="42799"/>
                  </a:lnTo>
                  <a:close/>
                </a:path>
              </a:pathLst>
            </a:custGeom>
            <a:solidFill>
              <a:srgbClr val="B6D1E1"/>
            </a:solidFill>
          </p:spPr>
        </p:sp>
        <p:sp>
          <p:nvSpPr>
            <p:cNvPr id="9" name="Freeform 9"/>
            <p:cNvSpPr/>
            <p:nvPr/>
          </p:nvSpPr>
          <p:spPr>
            <a:xfrm>
              <a:off x="0" y="0"/>
              <a:ext cx="1609344" cy="68199"/>
            </a:xfrm>
            <a:custGeom>
              <a:avLst/>
              <a:gdLst/>
              <a:ahLst/>
              <a:cxnLst/>
              <a:rect l="l" t="t" r="r" b="b"/>
              <a:pathLst>
                <a:path w="1609344" h="68199">
                  <a:moveTo>
                    <a:pt x="12700" y="0"/>
                  </a:moveTo>
                  <a:lnTo>
                    <a:pt x="1596644" y="0"/>
                  </a:lnTo>
                  <a:cubicBezTo>
                    <a:pt x="1603629" y="0"/>
                    <a:pt x="1609344" y="5715"/>
                    <a:pt x="1609344" y="12700"/>
                  </a:cubicBezTo>
                  <a:lnTo>
                    <a:pt x="1609344" y="55499"/>
                  </a:lnTo>
                  <a:cubicBezTo>
                    <a:pt x="1609344" y="62484"/>
                    <a:pt x="1603629" y="68199"/>
                    <a:pt x="1596644" y="68199"/>
                  </a:cubicBezTo>
                  <a:lnTo>
                    <a:pt x="12700" y="68199"/>
                  </a:lnTo>
                  <a:cubicBezTo>
                    <a:pt x="5715" y="68199"/>
                    <a:pt x="0" y="62484"/>
                    <a:pt x="0" y="55499"/>
                  </a:cubicBezTo>
                  <a:lnTo>
                    <a:pt x="0" y="12700"/>
                  </a:lnTo>
                  <a:cubicBezTo>
                    <a:pt x="0" y="5715"/>
                    <a:pt x="5715" y="0"/>
                    <a:pt x="12700" y="0"/>
                  </a:cubicBezTo>
                  <a:moveTo>
                    <a:pt x="12700" y="25400"/>
                  </a:moveTo>
                  <a:lnTo>
                    <a:pt x="12700" y="12700"/>
                  </a:lnTo>
                  <a:lnTo>
                    <a:pt x="25400" y="12700"/>
                  </a:lnTo>
                  <a:lnTo>
                    <a:pt x="25400" y="55499"/>
                  </a:lnTo>
                  <a:lnTo>
                    <a:pt x="12700" y="55499"/>
                  </a:lnTo>
                  <a:lnTo>
                    <a:pt x="12700" y="42799"/>
                  </a:lnTo>
                  <a:lnTo>
                    <a:pt x="1596644" y="42799"/>
                  </a:lnTo>
                  <a:lnTo>
                    <a:pt x="1596644" y="55499"/>
                  </a:lnTo>
                  <a:lnTo>
                    <a:pt x="1583944" y="55499"/>
                  </a:lnTo>
                  <a:lnTo>
                    <a:pt x="1583944" y="12700"/>
                  </a:lnTo>
                  <a:lnTo>
                    <a:pt x="1596644" y="12700"/>
                  </a:lnTo>
                  <a:lnTo>
                    <a:pt x="1596644" y="25400"/>
                  </a:lnTo>
                  <a:lnTo>
                    <a:pt x="12700" y="25400"/>
                  </a:lnTo>
                  <a:close/>
                </a:path>
              </a:pathLst>
            </a:custGeom>
            <a:solidFill>
              <a:srgbClr val="B6D1E1"/>
            </a:solidFill>
          </p:spPr>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rot="4220027">
            <a:off x="-6663636" y="-12372249"/>
            <a:ext cx="17233298" cy="16884398"/>
            <a:chOff x="0" y="0"/>
            <a:chExt cx="22977730" cy="22512530"/>
          </a:xfrm>
        </p:grpSpPr>
        <p:sp>
          <p:nvSpPr>
            <p:cNvPr id="4" name="Freeform 4"/>
            <p:cNvSpPr/>
            <p:nvPr/>
          </p:nvSpPr>
          <p:spPr>
            <a:xfrm>
              <a:off x="0" y="0"/>
              <a:ext cx="22977731" cy="22512528"/>
            </a:xfrm>
            <a:custGeom>
              <a:avLst/>
              <a:gdLst/>
              <a:ahLst/>
              <a:cxnLst/>
              <a:rect l="l" t="t" r="r" b="b"/>
              <a:pathLst>
                <a:path w="22977731" h="22512528">
                  <a:moveTo>
                    <a:pt x="13431013" y="847979"/>
                  </a:moveTo>
                  <a:cubicBezTo>
                    <a:pt x="10681843" y="27305"/>
                    <a:pt x="7809611" y="0"/>
                    <a:pt x="5621274" y="2461895"/>
                  </a:cubicBezTo>
                  <a:cubicBezTo>
                    <a:pt x="3501263" y="4841621"/>
                    <a:pt x="1463421" y="8684895"/>
                    <a:pt x="1025779" y="11858117"/>
                  </a:cubicBezTo>
                  <a:cubicBezTo>
                    <a:pt x="0" y="19257390"/>
                    <a:pt x="6592443" y="22512528"/>
                    <a:pt x="13253213" y="21459444"/>
                  </a:cubicBezTo>
                  <a:cubicBezTo>
                    <a:pt x="19749898" y="20433664"/>
                    <a:pt x="22977731" y="11912853"/>
                    <a:pt x="21008214" y="5840095"/>
                  </a:cubicBezTo>
                  <a:cubicBezTo>
                    <a:pt x="20420078" y="4007358"/>
                    <a:pt x="18710404" y="3145663"/>
                    <a:pt x="17096487" y="2352421"/>
                  </a:cubicBezTo>
                  <a:cubicBezTo>
                    <a:pt x="15933928" y="1778000"/>
                    <a:pt x="14702918" y="1230884"/>
                    <a:pt x="13431013" y="847979"/>
                  </a:cubicBezTo>
                  <a:close/>
                </a:path>
              </a:pathLst>
            </a:custGeom>
            <a:solidFill>
              <a:srgbClr val="E6C8C7"/>
            </a:solidFill>
          </p:spPr>
        </p:sp>
      </p:grpSp>
      <p:sp>
        <p:nvSpPr>
          <p:cNvPr id="5" name="TextBox 5"/>
          <p:cNvSpPr txBox="1"/>
          <p:nvPr/>
        </p:nvSpPr>
        <p:spPr>
          <a:xfrm>
            <a:off x="713426" y="3602944"/>
            <a:ext cx="16650918" cy="6481689"/>
          </a:xfrm>
          <a:prstGeom prst="rect">
            <a:avLst/>
          </a:prstGeom>
        </p:spPr>
        <p:txBody>
          <a:bodyPr lIns="0" tIns="0" rIns="0" bIns="0" rtlCol="0" anchor="t">
            <a:spAutoFit/>
          </a:bodyPr>
          <a:lstStyle/>
          <a:p>
            <a:pPr algn="l">
              <a:lnSpc>
                <a:spcPts val="4967"/>
              </a:lnSpc>
            </a:pPr>
            <a:r>
              <a:rPr lang="en-US" sz="3600" b="1" spc="33">
                <a:solidFill>
                  <a:srgbClr val="434343"/>
                </a:solidFill>
                <a:latin typeface="TT Rounds Condensed Bold"/>
                <a:ea typeface="TT Rounds Condensed Bold"/>
                <a:cs typeface="TT Rounds Condensed Bold"/>
                <a:sym typeface="TT Rounds Condensed Bold"/>
              </a:rPr>
              <a:t>Mécanismes de notification</a:t>
            </a:r>
          </a:p>
          <a:p>
            <a:pPr algn="l">
              <a:lnSpc>
                <a:spcPts val="4967"/>
              </a:lnSpc>
            </a:pPr>
            <a:r>
              <a:rPr lang="en-US" sz="3600" spc="33">
                <a:solidFill>
                  <a:srgbClr val="434343"/>
                </a:solidFill>
                <a:latin typeface="TT Rounds Condensed"/>
                <a:ea typeface="TT Rounds Condensed"/>
                <a:cs typeface="TT Rounds Condensed"/>
                <a:sym typeface="TT Rounds Condensed"/>
              </a:rPr>
              <a:t>Notez les incidents, y compris les dates, les heures et les détails de ce qui s'est passé. Cela peut s'avérer crucial si vous devez fournir des preuves à l'appui de vos demandes.</a:t>
            </a:r>
          </a:p>
          <a:p>
            <a:pPr algn="l">
              <a:lnSpc>
                <a:spcPts val="4967"/>
              </a:lnSpc>
            </a:pPr>
            <a:r>
              <a:rPr lang="en-US" sz="3600" spc="33">
                <a:solidFill>
                  <a:srgbClr val="434343"/>
                </a:solidFill>
                <a:latin typeface="TT Rounds Condensed"/>
                <a:ea typeface="TT Rounds Condensed"/>
                <a:cs typeface="TT Rounds Condensed"/>
                <a:sym typeface="TT Rounds Condensed"/>
              </a:rPr>
              <a:t>Il doit exister une procédure claire pour signaler les incidents de discrimination ou de harcèlement. Il peut s'agir de contacter l'employeur, de s'adresser à un responsable de la conformité désigné et de remplir un formulaire de signalement. </a:t>
            </a:r>
          </a:p>
          <a:p>
            <a:pPr algn="l">
              <a:lnSpc>
                <a:spcPts val="4967"/>
              </a:lnSpc>
            </a:pPr>
            <a:r>
              <a:rPr lang="en-US" sz="3600" spc="33">
                <a:solidFill>
                  <a:srgbClr val="434343"/>
                </a:solidFill>
                <a:latin typeface="TT Rounds Condensed"/>
                <a:ea typeface="TT Rounds Condensed"/>
                <a:cs typeface="TT Rounds Condensed"/>
                <a:sym typeface="TT Rounds Condensed"/>
              </a:rPr>
              <a:t>Si vous êtes victime ou témoin de sexisme, signalez-le à votre employeur/au service des ressources humaines ou à un supérieur hiérarchique de confiance. Expliquez clairement ce qui s'est passé et donnez autant de détails que possible.</a:t>
            </a:r>
          </a:p>
          <a:p>
            <a:pPr algn="l">
              <a:lnSpc>
                <a:spcPts val="3888"/>
              </a:lnSpc>
            </a:pPr>
            <a:endParaRPr lang="en-US" sz="3600" spc="33">
              <a:solidFill>
                <a:srgbClr val="434343"/>
              </a:solidFill>
              <a:latin typeface="TT Rounds Condensed"/>
              <a:ea typeface="TT Rounds Condensed"/>
              <a:cs typeface="TT Rounds Condensed"/>
              <a:sym typeface="TT Rounds Condensed"/>
            </a:endParaRPr>
          </a:p>
          <a:p>
            <a:pPr algn="l">
              <a:lnSpc>
                <a:spcPts val="3888"/>
              </a:lnSpc>
            </a:pPr>
            <a:endParaRPr lang="en-US" sz="3600" spc="33">
              <a:solidFill>
                <a:srgbClr val="434343"/>
              </a:solidFill>
              <a:latin typeface="TT Rounds Condensed"/>
              <a:ea typeface="TT Rounds Condensed"/>
              <a:cs typeface="TT Rounds Condensed"/>
              <a:sym typeface="TT Rounds Condensed"/>
            </a:endParaRPr>
          </a:p>
          <a:p>
            <a:pPr algn="l">
              <a:lnSpc>
                <a:spcPts val="3888"/>
              </a:lnSpc>
            </a:pPr>
            <a:endParaRPr lang="en-US" sz="3600" spc="33">
              <a:solidFill>
                <a:srgbClr val="434343"/>
              </a:solidFill>
              <a:latin typeface="TT Rounds Condensed"/>
              <a:ea typeface="TT Rounds Condensed"/>
              <a:cs typeface="TT Rounds Condensed"/>
              <a:sym typeface="TT Rounds Condensed"/>
            </a:endParaRPr>
          </a:p>
          <a:p>
            <a:pPr algn="l">
              <a:lnSpc>
                <a:spcPts val="3888"/>
              </a:lnSpc>
            </a:pPr>
            <a:endParaRPr lang="en-US" sz="3600" spc="33">
              <a:solidFill>
                <a:srgbClr val="434343"/>
              </a:solidFill>
              <a:latin typeface="TT Rounds Condensed"/>
              <a:ea typeface="TT Rounds Condensed"/>
              <a:cs typeface="TT Rounds Condensed"/>
              <a:sym typeface="TT Rounds Condensed"/>
            </a:endParaRPr>
          </a:p>
        </p:txBody>
      </p:sp>
      <p:sp>
        <p:nvSpPr>
          <p:cNvPr id="6" name="TextBox 6"/>
          <p:cNvSpPr txBox="1"/>
          <p:nvPr/>
        </p:nvSpPr>
        <p:spPr>
          <a:xfrm>
            <a:off x="886077" y="1124478"/>
            <a:ext cx="16650917" cy="667592"/>
          </a:xfrm>
          <a:prstGeom prst="rect">
            <a:avLst/>
          </a:prstGeom>
        </p:spPr>
        <p:txBody>
          <a:bodyPr lIns="0" tIns="0" rIns="0" bIns="0" rtlCol="0" anchor="t">
            <a:spAutoFit/>
          </a:bodyPr>
          <a:lstStyle/>
          <a:p>
            <a:pPr algn="l">
              <a:lnSpc>
                <a:spcPts val="5248"/>
              </a:lnSpc>
            </a:pPr>
            <a:r>
              <a:rPr lang="en-US" sz="5400" spc="50">
                <a:solidFill>
                  <a:srgbClr val="382B1B"/>
                </a:solidFill>
                <a:latin typeface="TT Rounds Condensed"/>
                <a:ea typeface="TT Rounds Condensed"/>
                <a:cs typeface="TT Rounds Condensed"/>
                <a:sym typeface="TT Rounds Condensed"/>
              </a:rPr>
              <a:t>Vos droits face au sexisme sur le lieu de travail</a:t>
            </a:r>
          </a:p>
        </p:txBody>
      </p:sp>
      <p:grpSp>
        <p:nvGrpSpPr>
          <p:cNvPr id="7" name="Group 7"/>
          <p:cNvGrpSpPr/>
          <p:nvPr/>
        </p:nvGrpSpPr>
        <p:grpSpPr>
          <a:xfrm>
            <a:off x="603904" y="2000964"/>
            <a:ext cx="1207050" cy="51165"/>
            <a:chOff x="0" y="0"/>
            <a:chExt cx="1609400" cy="68220"/>
          </a:xfrm>
        </p:grpSpPr>
        <p:sp>
          <p:nvSpPr>
            <p:cNvPr id="8" name="Freeform 8"/>
            <p:cNvSpPr/>
            <p:nvPr/>
          </p:nvSpPr>
          <p:spPr>
            <a:xfrm>
              <a:off x="12700" y="12700"/>
              <a:ext cx="1583944" cy="42799"/>
            </a:xfrm>
            <a:custGeom>
              <a:avLst/>
              <a:gdLst/>
              <a:ahLst/>
              <a:cxnLst/>
              <a:rect l="l" t="t" r="r" b="b"/>
              <a:pathLst>
                <a:path w="1583944" h="42799">
                  <a:moveTo>
                    <a:pt x="0" y="0"/>
                  </a:moveTo>
                  <a:lnTo>
                    <a:pt x="1583944" y="0"/>
                  </a:lnTo>
                  <a:lnTo>
                    <a:pt x="1583944" y="42799"/>
                  </a:lnTo>
                  <a:lnTo>
                    <a:pt x="0" y="42799"/>
                  </a:lnTo>
                  <a:close/>
                </a:path>
              </a:pathLst>
            </a:custGeom>
            <a:solidFill>
              <a:srgbClr val="B6D1E1"/>
            </a:solidFill>
          </p:spPr>
        </p:sp>
        <p:sp>
          <p:nvSpPr>
            <p:cNvPr id="9" name="Freeform 9"/>
            <p:cNvSpPr/>
            <p:nvPr/>
          </p:nvSpPr>
          <p:spPr>
            <a:xfrm>
              <a:off x="0" y="0"/>
              <a:ext cx="1609344" cy="68199"/>
            </a:xfrm>
            <a:custGeom>
              <a:avLst/>
              <a:gdLst/>
              <a:ahLst/>
              <a:cxnLst/>
              <a:rect l="l" t="t" r="r" b="b"/>
              <a:pathLst>
                <a:path w="1609344" h="68199">
                  <a:moveTo>
                    <a:pt x="12700" y="0"/>
                  </a:moveTo>
                  <a:lnTo>
                    <a:pt x="1596644" y="0"/>
                  </a:lnTo>
                  <a:cubicBezTo>
                    <a:pt x="1603629" y="0"/>
                    <a:pt x="1609344" y="5715"/>
                    <a:pt x="1609344" y="12700"/>
                  </a:cubicBezTo>
                  <a:lnTo>
                    <a:pt x="1609344" y="55499"/>
                  </a:lnTo>
                  <a:cubicBezTo>
                    <a:pt x="1609344" y="62484"/>
                    <a:pt x="1603629" y="68199"/>
                    <a:pt x="1596644" y="68199"/>
                  </a:cubicBezTo>
                  <a:lnTo>
                    <a:pt x="12700" y="68199"/>
                  </a:lnTo>
                  <a:cubicBezTo>
                    <a:pt x="5715" y="68199"/>
                    <a:pt x="0" y="62484"/>
                    <a:pt x="0" y="55499"/>
                  </a:cubicBezTo>
                  <a:lnTo>
                    <a:pt x="0" y="12700"/>
                  </a:lnTo>
                  <a:cubicBezTo>
                    <a:pt x="0" y="5715"/>
                    <a:pt x="5715" y="0"/>
                    <a:pt x="12700" y="0"/>
                  </a:cubicBezTo>
                  <a:moveTo>
                    <a:pt x="12700" y="25400"/>
                  </a:moveTo>
                  <a:lnTo>
                    <a:pt x="12700" y="12700"/>
                  </a:lnTo>
                  <a:lnTo>
                    <a:pt x="25400" y="12700"/>
                  </a:lnTo>
                  <a:lnTo>
                    <a:pt x="25400" y="55499"/>
                  </a:lnTo>
                  <a:lnTo>
                    <a:pt x="12700" y="55499"/>
                  </a:lnTo>
                  <a:lnTo>
                    <a:pt x="12700" y="42799"/>
                  </a:lnTo>
                  <a:lnTo>
                    <a:pt x="1596644" y="42799"/>
                  </a:lnTo>
                  <a:lnTo>
                    <a:pt x="1596644" y="55499"/>
                  </a:lnTo>
                  <a:lnTo>
                    <a:pt x="1583944" y="55499"/>
                  </a:lnTo>
                  <a:lnTo>
                    <a:pt x="1583944" y="12700"/>
                  </a:lnTo>
                  <a:lnTo>
                    <a:pt x="1596644" y="12700"/>
                  </a:lnTo>
                  <a:lnTo>
                    <a:pt x="1596644" y="25400"/>
                  </a:lnTo>
                  <a:lnTo>
                    <a:pt x="12700" y="25400"/>
                  </a:lnTo>
                  <a:close/>
                </a:path>
              </a:pathLst>
            </a:custGeom>
            <a:solidFill>
              <a:srgbClr val="B6D1E1"/>
            </a:solidFill>
          </p:spPr>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rot="4220027">
            <a:off x="-813104" y="-6594058"/>
            <a:ext cx="15496457" cy="15978039"/>
            <a:chOff x="0" y="0"/>
            <a:chExt cx="20661942" cy="21304052"/>
          </a:xfrm>
        </p:grpSpPr>
        <p:sp>
          <p:nvSpPr>
            <p:cNvPr id="4" name="Freeform 4"/>
            <p:cNvSpPr/>
            <p:nvPr/>
          </p:nvSpPr>
          <p:spPr>
            <a:xfrm>
              <a:off x="-919734" y="-348742"/>
              <a:ext cx="22977729" cy="22512529"/>
            </a:xfrm>
            <a:custGeom>
              <a:avLst/>
              <a:gdLst/>
              <a:ahLst/>
              <a:cxnLst/>
              <a:rect l="l" t="t" r="r" b="b"/>
              <a:pathLst>
                <a:path w="22977729" h="22512529">
                  <a:moveTo>
                    <a:pt x="13431012" y="847979"/>
                  </a:moveTo>
                  <a:cubicBezTo>
                    <a:pt x="10681843" y="27305"/>
                    <a:pt x="7809611" y="0"/>
                    <a:pt x="5621274" y="2461895"/>
                  </a:cubicBezTo>
                  <a:cubicBezTo>
                    <a:pt x="3501263" y="4841621"/>
                    <a:pt x="1463421" y="8684895"/>
                    <a:pt x="1025779" y="11858117"/>
                  </a:cubicBezTo>
                  <a:cubicBezTo>
                    <a:pt x="0" y="19257391"/>
                    <a:pt x="6592443" y="22512529"/>
                    <a:pt x="13253211" y="21459444"/>
                  </a:cubicBezTo>
                  <a:cubicBezTo>
                    <a:pt x="19749896" y="20433665"/>
                    <a:pt x="22977729" y="11912854"/>
                    <a:pt x="21008213" y="5840095"/>
                  </a:cubicBezTo>
                  <a:cubicBezTo>
                    <a:pt x="20420076" y="4007358"/>
                    <a:pt x="18710402" y="3145663"/>
                    <a:pt x="17096486" y="2352421"/>
                  </a:cubicBezTo>
                  <a:cubicBezTo>
                    <a:pt x="15933928" y="1778000"/>
                    <a:pt x="14702917" y="1230884"/>
                    <a:pt x="13431011" y="847979"/>
                  </a:cubicBezTo>
                  <a:close/>
                </a:path>
              </a:pathLst>
            </a:custGeom>
            <a:solidFill>
              <a:srgbClr val="84BFA4"/>
            </a:solidFill>
          </p:spPr>
        </p:sp>
      </p:grpSp>
      <p:grpSp>
        <p:nvGrpSpPr>
          <p:cNvPr id="5" name="Group 5"/>
          <p:cNvGrpSpPr/>
          <p:nvPr/>
        </p:nvGrpSpPr>
        <p:grpSpPr>
          <a:xfrm>
            <a:off x="-4020693" y="-9152968"/>
            <a:ext cx="24222254" cy="9152970"/>
            <a:chOff x="0" y="0"/>
            <a:chExt cx="32296338" cy="12203960"/>
          </a:xfrm>
        </p:grpSpPr>
        <p:sp>
          <p:nvSpPr>
            <p:cNvPr id="6" name="Freeform 6"/>
            <p:cNvSpPr/>
            <p:nvPr/>
          </p:nvSpPr>
          <p:spPr>
            <a:xfrm>
              <a:off x="0" y="0"/>
              <a:ext cx="32296354" cy="12203938"/>
            </a:xfrm>
            <a:custGeom>
              <a:avLst/>
              <a:gdLst/>
              <a:ahLst/>
              <a:cxnLst/>
              <a:rect l="l" t="t" r="r" b="b"/>
              <a:pathLst>
                <a:path w="32296354" h="12203938">
                  <a:moveTo>
                    <a:pt x="0" y="0"/>
                  </a:moveTo>
                  <a:lnTo>
                    <a:pt x="32296354" y="0"/>
                  </a:lnTo>
                  <a:lnTo>
                    <a:pt x="32296354" y="12203938"/>
                  </a:lnTo>
                  <a:lnTo>
                    <a:pt x="0" y="12203938"/>
                  </a:lnTo>
                  <a:close/>
                </a:path>
              </a:pathLst>
            </a:custGeom>
            <a:solidFill>
              <a:srgbClr val="ECECEC"/>
            </a:solidFill>
          </p:spPr>
        </p:sp>
      </p:grpSp>
      <p:grpSp>
        <p:nvGrpSpPr>
          <p:cNvPr id="7" name="Group 7"/>
          <p:cNvGrpSpPr/>
          <p:nvPr/>
        </p:nvGrpSpPr>
        <p:grpSpPr>
          <a:xfrm>
            <a:off x="-5506732" y="10286998"/>
            <a:ext cx="24222254" cy="3289541"/>
            <a:chOff x="0" y="0"/>
            <a:chExt cx="32296338" cy="4386054"/>
          </a:xfrm>
        </p:grpSpPr>
        <p:sp>
          <p:nvSpPr>
            <p:cNvPr id="8" name="Freeform 8"/>
            <p:cNvSpPr/>
            <p:nvPr/>
          </p:nvSpPr>
          <p:spPr>
            <a:xfrm>
              <a:off x="0" y="0"/>
              <a:ext cx="32296354" cy="4386072"/>
            </a:xfrm>
            <a:custGeom>
              <a:avLst/>
              <a:gdLst/>
              <a:ahLst/>
              <a:cxnLst/>
              <a:rect l="l" t="t" r="r" b="b"/>
              <a:pathLst>
                <a:path w="32296354" h="4386072">
                  <a:moveTo>
                    <a:pt x="0" y="0"/>
                  </a:moveTo>
                  <a:lnTo>
                    <a:pt x="32296354" y="0"/>
                  </a:lnTo>
                  <a:lnTo>
                    <a:pt x="32296354" y="4386072"/>
                  </a:lnTo>
                  <a:lnTo>
                    <a:pt x="0" y="4386072"/>
                  </a:lnTo>
                  <a:close/>
                </a:path>
              </a:pathLst>
            </a:custGeom>
            <a:solidFill>
              <a:srgbClr val="ECECEC"/>
            </a:solidFill>
          </p:spPr>
        </p:sp>
      </p:grpSp>
      <p:grpSp>
        <p:nvGrpSpPr>
          <p:cNvPr id="9" name="Group 9"/>
          <p:cNvGrpSpPr/>
          <p:nvPr/>
        </p:nvGrpSpPr>
        <p:grpSpPr>
          <a:xfrm>
            <a:off x="-4481700" y="-1211763"/>
            <a:ext cx="4481700" cy="17113854"/>
            <a:chOff x="0" y="0"/>
            <a:chExt cx="5975600" cy="22818472"/>
          </a:xfrm>
        </p:grpSpPr>
        <p:sp>
          <p:nvSpPr>
            <p:cNvPr id="10" name="Freeform 10"/>
            <p:cNvSpPr/>
            <p:nvPr/>
          </p:nvSpPr>
          <p:spPr>
            <a:xfrm>
              <a:off x="0" y="0"/>
              <a:ext cx="5975604" cy="22818471"/>
            </a:xfrm>
            <a:custGeom>
              <a:avLst/>
              <a:gdLst/>
              <a:ahLst/>
              <a:cxnLst/>
              <a:rect l="l" t="t" r="r" b="b"/>
              <a:pathLst>
                <a:path w="5975604" h="22818471">
                  <a:moveTo>
                    <a:pt x="0" y="0"/>
                  </a:moveTo>
                  <a:lnTo>
                    <a:pt x="5975604" y="0"/>
                  </a:lnTo>
                  <a:lnTo>
                    <a:pt x="5975604" y="22818471"/>
                  </a:lnTo>
                  <a:lnTo>
                    <a:pt x="0" y="22818471"/>
                  </a:lnTo>
                  <a:close/>
                </a:path>
              </a:pathLst>
            </a:custGeom>
            <a:solidFill>
              <a:srgbClr val="ECECEC"/>
            </a:solidFill>
          </p:spPr>
        </p:sp>
      </p:grpSp>
      <p:sp>
        <p:nvSpPr>
          <p:cNvPr id="11" name="TextBox 11"/>
          <p:cNvSpPr txBox="1"/>
          <p:nvPr/>
        </p:nvSpPr>
        <p:spPr>
          <a:xfrm>
            <a:off x="1313713" y="2892789"/>
            <a:ext cx="10581358" cy="4678203"/>
          </a:xfrm>
          <a:prstGeom prst="rect">
            <a:avLst/>
          </a:prstGeom>
        </p:spPr>
        <p:txBody>
          <a:bodyPr lIns="0" tIns="0" rIns="0" bIns="0" rtlCol="0" anchor="t">
            <a:spAutoFit/>
          </a:bodyPr>
          <a:lstStyle/>
          <a:p>
            <a:pPr algn="ctr">
              <a:lnSpc>
                <a:spcPts val="6804"/>
              </a:lnSpc>
            </a:pPr>
            <a:r>
              <a:rPr lang="en-US" sz="6300" b="1" spc="58">
                <a:solidFill>
                  <a:srgbClr val="FFFFFF"/>
                </a:solidFill>
                <a:latin typeface="TT Rounds Condensed Bold"/>
                <a:ea typeface="TT Rounds Condensed Bold"/>
                <a:cs typeface="TT Rounds Condensed Bold"/>
                <a:sym typeface="TT Rounds Condensed Bold"/>
              </a:rPr>
              <a:t>QUIZ</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603904" y="2000964"/>
            <a:ext cx="1207050" cy="51165"/>
            <a:chOff x="0" y="0"/>
            <a:chExt cx="1609400" cy="68220"/>
          </a:xfrm>
        </p:grpSpPr>
        <p:sp>
          <p:nvSpPr>
            <p:cNvPr id="4" name="Freeform 4"/>
            <p:cNvSpPr/>
            <p:nvPr/>
          </p:nvSpPr>
          <p:spPr>
            <a:xfrm>
              <a:off x="12700" y="12700"/>
              <a:ext cx="1583944" cy="42799"/>
            </a:xfrm>
            <a:custGeom>
              <a:avLst/>
              <a:gdLst/>
              <a:ahLst/>
              <a:cxnLst/>
              <a:rect l="l" t="t" r="r" b="b"/>
              <a:pathLst>
                <a:path w="1583944" h="42799">
                  <a:moveTo>
                    <a:pt x="0" y="0"/>
                  </a:moveTo>
                  <a:lnTo>
                    <a:pt x="1583944" y="0"/>
                  </a:lnTo>
                  <a:lnTo>
                    <a:pt x="1583944" y="42799"/>
                  </a:lnTo>
                  <a:lnTo>
                    <a:pt x="0" y="42799"/>
                  </a:lnTo>
                  <a:close/>
                </a:path>
              </a:pathLst>
            </a:custGeom>
            <a:solidFill>
              <a:srgbClr val="B6D1E1"/>
            </a:solidFill>
          </p:spPr>
        </p:sp>
        <p:sp>
          <p:nvSpPr>
            <p:cNvPr id="5" name="Freeform 5"/>
            <p:cNvSpPr/>
            <p:nvPr/>
          </p:nvSpPr>
          <p:spPr>
            <a:xfrm>
              <a:off x="0" y="0"/>
              <a:ext cx="1609344" cy="68199"/>
            </a:xfrm>
            <a:custGeom>
              <a:avLst/>
              <a:gdLst/>
              <a:ahLst/>
              <a:cxnLst/>
              <a:rect l="l" t="t" r="r" b="b"/>
              <a:pathLst>
                <a:path w="1609344" h="68199">
                  <a:moveTo>
                    <a:pt x="12700" y="0"/>
                  </a:moveTo>
                  <a:lnTo>
                    <a:pt x="1596644" y="0"/>
                  </a:lnTo>
                  <a:cubicBezTo>
                    <a:pt x="1603629" y="0"/>
                    <a:pt x="1609344" y="5715"/>
                    <a:pt x="1609344" y="12700"/>
                  </a:cubicBezTo>
                  <a:lnTo>
                    <a:pt x="1609344" y="55499"/>
                  </a:lnTo>
                  <a:cubicBezTo>
                    <a:pt x="1609344" y="62484"/>
                    <a:pt x="1603629" y="68199"/>
                    <a:pt x="1596644" y="68199"/>
                  </a:cubicBezTo>
                  <a:lnTo>
                    <a:pt x="12700" y="68199"/>
                  </a:lnTo>
                  <a:cubicBezTo>
                    <a:pt x="5715" y="68199"/>
                    <a:pt x="0" y="62484"/>
                    <a:pt x="0" y="55499"/>
                  </a:cubicBezTo>
                  <a:lnTo>
                    <a:pt x="0" y="12700"/>
                  </a:lnTo>
                  <a:cubicBezTo>
                    <a:pt x="0" y="5715"/>
                    <a:pt x="5715" y="0"/>
                    <a:pt x="12700" y="0"/>
                  </a:cubicBezTo>
                  <a:moveTo>
                    <a:pt x="12700" y="25400"/>
                  </a:moveTo>
                  <a:lnTo>
                    <a:pt x="12700" y="12700"/>
                  </a:lnTo>
                  <a:lnTo>
                    <a:pt x="25400" y="12700"/>
                  </a:lnTo>
                  <a:lnTo>
                    <a:pt x="25400" y="55499"/>
                  </a:lnTo>
                  <a:lnTo>
                    <a:pt x="12700" y="55499"/>
                  </a:lnTo>
                  <a:lnTo>
                    <a:pt x="12700" y="42799"/>
                  </a:lnTo>
                  <a:lnTo>
                    <a:pt x="1596644" y="42799"/>
                  </a:lnTo>
                  <a:lnTo>
                    <a:pt x="1596644" y="55499"/>
                  </a:lnTo>
                  <a:lnTo>
                    <a:pt x="1583944" y="55499"/>
                  </a:lnTo>
                  <a:lnTo>
                    <a:pt x="1583944" y="12700"/>
                  </a:lnTo>
                  <a:lnTo>
                    <a:pt x="1596644" y="12700"/>
                  </a:lnTo>
                  <a:lnTo>
                    <a:pt x="1596644" y="25400"/>
                  </a:lnTo>
                  <a:lnTo>
                    <a:pt x="12700" y="25400"/>
                  </a:lnTo>
                  <a:close/>
                </a:path>
              </a:pathLst>
            </a:custGeom>
            <a:solidFill>
              <a:srgbClr val="B6D1E1"/>
            </a:solidFill>
          </p:spPr>
        </p:sp>
      </p:grpSp>
      <p:grpSp>
        <p:nvGrpSpPr>
          <p:cNvPr id="6" name="Group 6"/>
          <p:cNvGrpSpPr/>
          <p:nvPr/>
        </p:nvGrpSpPr>
        <p:grpSpPr>
          <a:xfrm>
            <a:off x="12427577" y="-161668"/>
            <a:ext cx="6807466" cy="7019022"/>
            <a:chOff x="0" y="0"/>
            <a:chExt cx="9076622" cy="9358696"/>
          </a:xfrm>
        </p:grpSpPr>
        <p:sp>
          <p:nvSpPr>
            <p:cNvPr id="7" name="Freeform 7"/>
            <p:cNvSpPr/>
            <p:nvPr/>
          </p:nvSpPr>
          <p:spPr>
            <a:xfrm>
              <a:off x="-403987" y="-153162"/>
              <a:ext cx="10093833" cy="9889490"/>
            </a:xfrm>
            <a:custGeom>
              <a:avLst/>
              <a:gdLst/>
              <a:ahLst/>
              <a:cxnLst/>
              <a:rect l="l" t="t" r="r" b="b"/>
              <a:pathLst>
                <a:path w="10093833" h="9889490">
                  <a:moveTo>
                    <a:pt x="5900039" y="372491"/>
                  </a:moveTo>
                  <a:cubicBezTo>
                    <a:pt x="4692396" y="11938"/>
                    <a:pt x="3430651" y="0"/>
                    <a:pt x="2469388" y="1081405"/>
                  </a:cubicBezTo>
                  <a:cubicBezTo>
                    <a:pt x="1538097" y="2126869"/>
                    <a:pt x="642874" y="3815207"/>
                    <a:pt x="450596" y="5209159"/>
                  </a:cubicBezTo>
                  <a:cubicBezTo>
                    <a:pt x="0" y="8459597"/>
                    <a:pt x="2895981" y="9889490"/>
                    <a:pt x="5821934" y="9426956"/>
                  </a:cubicBezTo>
                  <a:cubicBezTo>
                    <a:pt x="8675878" y="8976233"/>
                    <a:pt x="10093833" y="5233162"/>
                    <a:pt x="9228582" y="2565527"/>
                  </a:cubicBezTo>
                  <a:cubicBezTo>
                    <a:pt x="8970263" y="1760474"/>
                    <a:pt x="8219186" y="1381887"/>
                    <a:pt x="7510272" y="1033399"/>
                  </a:cubicBezTo>
                  <a:cubicBezTo>
                    <a:pt x="6999605" y="781050"/>
                    <a:pt x="6458839" y="540766"/>
                    <a:pt x="5900039" y="372491"/>
                  </a:cubicBezTo>
                  <a:close/>
                </a:path>
              </a:pathLst>
            </a:custGeom>
            <a:solidFill>
              <a:srgbClr val="B6D1E1"/>
            </a:solidFill>
          </p:spPr>
        </p:sp>
      </p:grpSp>
      <p:grpSp>
        <p:nvGrpSpPr>
          <p:cNvPr id="8" name="Group 8"/>
          <p:cNvGrpSpPr/>
          <p:nvPr/>
        </p:nvGrpSpPr>
        <p:grpSpPr>
          <a:xfrm>
            <a:off x="18336876" y="-1079256"/>
            <a:ext cx="4481700" cy="17113854"/>
            <a:chOff x="0" y="0"/>
            <a:chExt cx="5975600" cy="22818472"/>
          </a:xfrm>
        </p:grpSpPr>
        <p:sp>
          <p:nvSpPr>
            <p:cNvPr id="9" name="Freeform 9"/>
            <p:cNvSpPr/>
            <p:nvPr/>
          </p:nvSpPr>
          <p:spPr>
            <a:xfrm>
              <a:off x="0" y="0"/>
              <a:ext cx="5975604" cy="22818471"/>
            </a:xfrm>
            <a:custGeom>
              <a:avLst/>
              <a:gdLst/>
              <a:ahLst/>
              <a:cxnLst/>
              <a:rect l="l" t="t" r="r" b="b"/>
              <a:pathLst>
                <a:path w="5975604" h="22818471">
                  <a:moveTo>
                    <a:pt x="0" y="0"/>
                  </a:moveTo>
                  <a:lnTo>
                    <a:pt x="5975604" y="0"/>
                  </a:lnTo>
                  <a:lnTo>
                    <a:pt x="5975604" y="22818471"/>
                  </a:lnTo>
                  <a:lnTo>
                    <a:pt x="0" y="22818471"/>
                  </a:lnTo>
                  <a:close/>
                </a:path>
              </a:pathLst>
            </a:custGeom>
            <a:solidFill>
              <a:srgbClr val="ECECEC"/>
            </a:solidFill>
          </p:spPr>
        </p:sp>
      </p:grpSp>
      <p:grpSp>
        <p:nvGrpSpPr>
          <p:cNvPr id="10" name="Group 10"/>
          <p:cNvGrpSpPr/>
          <p:nvPr/>
        </p:nvGrpSpPr>
        <p:grpSpPr>
          <a:xfrm>
            <a:off x="-3696476" y="-1699574"/>
            <a:ext cx="24222254" cy="1699574"/>
            <a:chOff x="0" y="0"/>
            <a:chExt cx="32296338" cy="2266098"/>
          </a:xfrm>
        </p:grpSpPr>
        <p:sp>
          <p:nvSpPr>
            <p:cNvPr id="11" name="Freeform 11"/>
            <p:cNvSpPr/>
            <p:nvPr/>
          </p:nvSpPr>
          <p:spPr>
            <a:xfrm>
              <a:off x="0" y="0"/>
              <a:ext cx="32296354" cy="2266061"/>
            </a:xfrm>
            <a:custGeom>
              <a:avLst/>
              <a:gdLst/>
              <a:ahLst/>
              <a:cxnLst/>
              <a:rect l="l" t="t" r="r" b="b"/>
              <a:pathLst>
                <a:path w="32296354" h="2266061">
                  <a:moveTo>
                    <a:pt x="0" y="0"/>
                  </a:moveTo>
                  <a:lnTo>
                    <a:pt x="32296354" y="0"/>
                  </a:lnTo>
                  <a:lnTo>
                    <a:pt x="32296354" y="2266061"/>
                  </a:lnTo>
                  <a:lnTo>
                    <a:pt x="0" y="2266061"/>
                  </a:lnTo>
                  <a:close/>
                </a:path>
              </a:pathLst>
            </a:custGeom>
            <a:solidFill>
              <a:srgbClr val="ECECEC"/>
            </a:solidFill>
          </p:spPr>
        </p:sp>
      </p:grpSp>
      <p:grpSp>
        <p:nvGrpSpPr>
          <p:cNvPr id="12" name="Group 12"/>
          <p:cNvGrpSpPr/>
          <p:nvPr/>
        </p:nvGrpSpPr>
        <p:grpSpPr>
          <a:xfrm>
            <a:off x="9441488" y="1743689"/>
            <a:ext cx="7064479" cy="6799623"/>
            <a:chOff x="30480" y="591820"/>
            <a:chExt cx="12736830" cy="12259310"/>
          </a:xfrm>
        </p:grpSpPr>
        <p:sp>
          <p:nvSpPr>
            <p:cNvPr id="13" name="Freeform 13" descr="A group of people in a kitchen  Description automatically generated"/>
            <p:cNvSpPr/>
            <p:nvPr/>
          </p:nvSpPr>
          <p:spPr>
            <a:xfrm>
              <a:off x="0" y="0"/>
              <a:ext cx="12736830" cy="12259310"/>
            </a:xfrm>
            <a:custGeom>
              <a:avLst/>
              <a:gdLst/>
              <a:ahLst/>
              <a:cxnLst/>
              <a:rect l="l" t="t" r="r" b="b"/>
              <a:pathLst>
                <a:path w="12736830" h="1225931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blipFill>
              <a:blip r:embed="rId3"/>
              <a:stretch>
                <a:fillRect l="-31861" r="-31861" b="-1"/>
              </a:stretch>
            </a:blipFill>
          </p:spPr>
        </p:sp>
      </p:grpSp>
      <p:sp>
        <p:nvSpPr>
          <p:cNvPr id="14" name="TextBox 14"/>
          <p:cNvSpPr txBox="1"/>
          <p:nvPr/>
        </p:nvSpPr>
        <p:spPr>
          <a:xfrm>
            <a:off x="604762" y="2830536"/>
            <a:ext cx="8652510" cy="7094220"/>
          </a:xfrm>
          <a:prstGeom prst="rect">
            <a:avLst/>
          </a:prstGeom>
        </p:spPr>
        <p:txBody>
          <a:bodyPr lIns="0" tIns="0" rIns="0" bIns="0" rtlCol="0" anchor="t">
            <a:spAutoFit/>
          </a:bodyPr>
          <a:lstStyle/>
          <a:p>
            <a:pPr algn="l">
              <a:lnSpc>
                <a:spcPts val="4212"/>
              </a:lnSpc>
            </a:pPr>
            <a:r>
              <a:rPr lang="en-US" sz="3900" spc="36">
                <a:solidFill>
                  <a:srgbClr val="382B1B"/>
                </a:solidFill>
                <a:latin typeface="TT Rounds Condensed"/>
                <a:ea typeface="TT Rounds Condensed"/>
                <a:cs typeface="TT Rounds Condensed"/>
                <a:sym typeface="TT Rounds Condensed"/>
              </a:rPr>
              <a:t>1 . Sur quoi porte la directive sur l'égalité entre les femmes et les hommes (2006/54/CE) ?</a:t>
            </a:r>
          </a:p>
          <a:p>
            <a:pPr algn="l">
              <a:lnSpc>
                <a:spcPts val="3888"/>
              </a:lnSpc>
            </a:pPr>
            <a:endParaRPr lang="en-US" sz="3900" spc="36">
              <a:solidFill>
                <a:srgbClr val="382B1B"/>
              </a:solidFill>
              <a:latin typeface="TT Rounds Condensed"/>
              <a:ea typeface="TT Rounds Condensed"/>
              <a:cs typeface="TT Rounds Condensed"/>
              <a:sym typeface="TT Rounds Condensed"/>
            </a:endParaRPr>
          </a:p>
          <a:p>
            <a:pPr algn="l">
              <a:lnSpc>
                <a:spcPts val="3888"/>
              </a:lnSpc>
            </a:pPr>
            <a:r>
              <a:rPr lang="en-US" sz="3600" spc="33">
                <a:solidFill>
                  <a:srgbClr val="382B1B"/>
                </a:solidFill>
                <a:latin typeface="TT Rounds Condensed"/>
                <a:ea typeface="TT Rounds Condensed"/>
                <a:cs typeface="TT Rounds Condensed"/>
                <a:sym typeface="TT Rounds Condensed"/>
              </a:rPr>
              <a:t>a) Garantir l'égalité de traitement entre les hommes et les femmes au travail</a:t>
            </a:r>
          </a:p>
          <a:p>
            <a:pPr algn="l">
              <a:lnSpc>
                <a:spcPts val="3888"/>
              </a:lnSpc>
            </a:pPr>
            <a:r>
              <a:rPr lang="en-US" sz="3600" spc="33">
                <a:solidFill>
                  <a:srgbClr val="382B1B"/>
                </a:solidFill>
                <a:latin typeface="TT Rounds Condensed"/>
                <a:ea typeface="TT Rounds Condensed"/>
                <a:cs typeface="TT Rounds Condensed"/>
                <a:sym typeface="TT Rounds Condensed"/>
              </a:rPr>
              <a:t>b) Protection contre la violence au travail</a:t>
            </a:r>
          </a:p>
          <a:p>
            <a:pPr algn="l">
              <a:lnSpc>
                <a:spcPts val="3888"/>
              </a:lnSpc>
            </a:pPr>
            <a:r>
              <a:rPr lang="en-US" sz="3600" spc="33">
                <a:solidFill>
                  <a:srgbClr val="382B1B"/>
                </a:solidFill>
                <a:latin typeface="TT Rounds Condensed"/>
                <a:ea typeface="TT Rounds Condensed"/>
                <a:cs typeface="TT Rounds Condensed"/>
                <a:sym typeface="TT Rounds Condensed"/>
              </a:rPr>
              <a:t>c) Fournir un congé de maternité</a:t>
            </a:r>
          </a:p>
          <a:p>
            <a:pPr algn="l">
              <a:lnSpc>
                <a:spcPts val="3888"/>
              </a:lnSpc>
            </a:pPr>
            <a:r>
              <a:rPr lang="en-US" sz="3600" spc="33">
                <a:solidFill>
                  <a:srgbClr val="382B1B"/>
                </a:solidFill>
                <a:latin typeface="TT Rounds Condensed"/>
                <a:ea typeface="TT Rounds Condensed"/>
                <a:cs typeface="TT Rounds Condensed"/>
                <a:sym typeface="TT Rounds Condensed"/>
              </a:rPr>
              <a:t>d) Promouvoir des modalités de travail flexibles</a:t>
            </a:r>
          </a:p>
          <a:p>
            <a:pPr algn="l">
              <a:lnSpc>
                <a:spcPts val="3888"/>
              </a:lnSpc>
            </a:pPr>
            <a:endParaRPr lang="en-US" sz="3600" spc="33">
              <a:solidFill>
                <a:srgbClr val="382B1B"/>
              </a:solidFill>
              <a:latin typeface="TT Rounds Condensed"/>
              <a:ea typeface="TT Rounds Condensed"/>
              <a:cs typeface="TT Rounds Condensed"/>
              <a:sym typeface="TT Rounds Condensed"/>
            </a:endParaRPr>
          </a:p>
          <a:p>
            <a:pPr algn="l">
              <a:lnSpc>
                <a:spcPts val="3888"/>
              </a:lnSpc>
            </a:pPr>
            <a:endParaRPr lang="en-US" sz="3600" spc="33">
              <a:solidFill>
                <a:srgbClr val="382B1B"/>
              </a:solidFill>
              <a:latin typeface="TT Rounds Condensed"/>
              <a:ea typeface="TT Rounds Condensed"/>
              <a:cs typeface="TT Rounds Condensed"/>
              <a:sym typeface="TT Rounds Condensed"/>
            </a:endParaRPr>
          </a:p>
        </p:txBody>
      </p:sp>
      <p:sp>
        <p:nvSpPr>
          <p:cNvPr id="15" name="TextBox 15"/>
          <p:cNvSpPr txBox="1"/>
          <p:nvPr/>
        </p:nvSpPr>
        <p:spPr>
          <a:xfrm>
            <a:off x="718033" y="1085850"/>
            <a:ext cx="8425967" cy="758571"/>
          </a:xfrm>
          <a:prstGeom prst="rect">
            <a:avLst/>
          </a:prstGeom>
        </p:spPr>
        <p:txBody>
          <a:bodyPr lIns="0" tIns="0" rIns="0" bIns="0" rtlCol="0" anchor="t">
            <a:spAutoFit/>
          </a:bodyPr>
          <a:lstStyle/>
          <a:p>
            <a:pPr algn="l">
              <a:lnSpc>
                <a:spcPts val="5832"/>
              </a:lnSpc>
            </a:pPr>
            <a:r>
              <a:rPr lang="en-US" sz="5400" spc="50">
                <a:solidFill>
                  <a:srgbClr val="382B1B"/>
                </a:solidFill>
                <a:latin typeface="TT Rounds Condensed"/>
                <a:ea typeface="TT Rounds Condensed"/>
                <a:cs typeface="TT Rounds Condensed"/>
                <a:sym typeface="TT Rounds Condensed"/>
              </a:rPr>
              <a:t>Question à choix multiples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603904" y="2000964"/>
            <a:ext cx="1207050" cy="51165"/>
            <a:chOff x="0" y="0"/>
            <a:chExt cx="1609400" cy="68220"/>
          </a:xfrm>
        </p:grpSpPr>
        <p:sp>
          <p:nvSpPr>
            <p:cNvPr id="4" name="Freeform 4"/>
            <p:cNvSpPr/>
            <p:nvPr/>
          </p:nvSpPr>
          <p:spPr>
            <a:xfrm>
              <a:off x="12700" y="12700"/>
              <a:ext cx="1583944" cy="42799"/>
            </a:xfrm>
            <a:custGeom>
              <a:avLst/>
              <a:gdLst/>
              <a:ahLst/>
              <a:cxnLst/>
              <a:rect l="l" t="t" r="r" b="b"/>
              <a:pathLst>
                <a:path w="1583944" h="42799">
                  <a:moveTo>
                    <a:pt x="0" y="0"/>
                  </a:moveTo>
                  <a:lnTo>
                    <a:pt x="1583944" y="0"/>
                  </a:lnTo>
                  <a:lnTo>
                    <a:pt x="1583944" y="42799"/>
                  </a:lnTo>
                  <a:lnTo>
                    <a:pt x="0" y="42799"/>
                  </a:lnTo>
                  <a:close/>
                </a:path>
              </a:pathLst>
            </a:custGeom>
            <a:solidFill>
              <a:srgbClr val="B6D1E1"/>
            </a:solidFill>
          </p:spPr>
        </p:sp>
        <p:sp>
          <p:nvSpPr>
            <p:cNvPr id="5" name="Freeform 5"/>
            <p:cNvSpPr/>
            <p:nvPr/>
          </p:nvSpPr>
          <p:spPr>
            <a:xfrm>
              <a:off x="0" y="0"/>
              <a:ext cx="1609344" cy="68199"/>
            </a:xfrm>
            <a:custGeom>
              <a:avLst/>
              <a:gdLst/>
              <a:ahLst/>
              <a:cxnLst/>
              <a:rect l="l" t="t" r="r" b="b"/>
              <a:pathLst>
                <a:path w="1609344" h="68199">
                  <a:moveTo>
                    <a:pt x="12700" y="0"/>
                  </a:moveTo>
                  <a:lnTo>
                    <a:pt x="1596644" y="0"/>
                  </a:lnTo>
                  <a:cubicBezTo>
                    <a:pt x="1603629" y="0"/>
                    <a:pt x="1609344" y="5715"/>
                    <a:pt x="1609344" y="12700"/>
                  </a:cubicBezTo>
                  <a:lnTo>
                    <a:pt x="1609344" y="55499"/>
                  </a:lnTo>
                  <a:cubicBezTo>
                    <a:pt x="1609344" y="62484"/>
                    <a:pt x="1603629" y="68199"/>
                    <a:pt x="1596644" y="68199"/>
                  </a:cubicBezTo>
                  <a:lnTo>
                    <a:pt x="12700" y="68199"/>
                  </a:lnTo>
                  <a:cubicBezTo>
                    <a:pt x="5715" y="68199"/>
                    <a:pt x="0" y="62484"/>
                    <a:pt x="0" y="55499"/>
                  </a:cubicBezTo>
                  <a:lnTo>
                    <a:pt x="0" y="12700"/>
                  </a:lnTo>
                  <a:cubicBezTo>
                    <a:pt x="0" y="5715"/>
                    <a:pt x="5715" y="0"/>
                    <a:pt x="12700" y="0"/>
                  </a:cubicBezTo>
                  <a:moveTo>
                    <a:pt x="12700" y="25400"/>
                  </a:moveTo>
                  <a:lnTo>
                    <a:pt x="12700" y="12700"/>
                  </a:lnTo>
                  <a:lnTo>
                    <a:pt x="25400" y="12700"/>
                  </a:lnTo>
                  <a:lnTo>
                    <a:pt x="25400" y="55499"/>
                  </a:lnTo>
                  <a:lnTo>
                    <a:pt x="12700" y="55499"/>
                  </a:lnTo>
                  <a:lnTo>
                    <a:pt x="12700" y="42799"/>
                  </a:lnTo>
                  <a:lnTo>
                    <a:pt x="1596644" y="42799"/>
                  </a:lnTo>
                  <a:lnTo>
                    <a:pt x="1596644" y="55499"/>
                  </a:lnTo>
                  <a:lnTo>
                    <a:pt x="1583944" y="55499"/>
                  </a:lnTo>
                  <a:lnTo>
                    <a:pt x="1583944" y="12700"/>
                  </a:lnTo>
                  <a:lnTo>
                    <a:pt x="1596644" y="12700"/>
                  </a:lnTo>
                  <a:lnTo>
                    <a:pt x="1596644" y="25400"/>
                  </a:lnTo>
                  <a:lnTo>
                    <a:pt x="12700" y="25400"/>
                  </a:lnTo>
                  <a:close/>
                </a:path>
              </a:pathLst>
            </a:custGeom>
            <a:solidFill>
              <a:srgbClr val="B6D1E1"/>
            </a:solidFill>
          </p:spPr>
        </p:sp>
      </p:grpSp>
      <p:grpSp>
        <p:nvGrpSpPr>
          <p:cNvPr id="6" name="Group 6"/>
          <p:cNvGrpSpPr/>
          <p:nvPr/>
        </p:nvGrpSpPr>
        <p:grpSpPr>
          <a:xfrm>
            <a:off x="12427577" y="-161668"/>
            <a:ext cx="6807466" cy="7019022"/>
            <a:chOff x="0" y="0"/>
            <a:chExt cx="9076622" cy="9358696"/>
          </a:xfrm>
        </p:grpSpPr>
        <p:sp>
          <p:nvSpPr>
            <p:cNvPr id="7" name="Freeform 7"/>
            <p:cNvSpPr/>
            <p:nvPr/>
          </p:nvSpPr>
          <p:spPr>
            <a:xfrm>
              <a:off x="-403987" y="-153162"/>
              <a:ext cx="10093833" cy="9889490"/>
            </a:xfrm>
            <a:custGeom>
              <a:avLst/>
              <a:gdLst/>
              <a:ahLst/>
              <a:cxnLst/>
              <a:rect l="l" t="t" r="r" b="b"/>
              <a:pathLst>
                <a:path w="10093833" h="9889490">
                  <a:moveTo>
                    <a:pt x="5900039" y="372491"/>
                  </a:moveTo>
                  <a:cubicBezTo>
                    <a:pt x="4692396" y="11938"/>
                    <a:pt x="3430651" y="0"/>
                    <a:pt x="2469388" y="1081405"/>
                  </a:cubicBezTo>
                  <a:cubicBezTo>
                    <a:pt x="1538097" y="2126869"/>
                    <a:pt x="642874" y="3815207"/>
                    <a:pt x="450596" y="5209159"/>
                  </a:cubicBezTo>
                  <a:cubicBezTo>
                    <a:pt x="0" y="8459597"/>
                    <a:pt x="2895981" y="9889490"/>
                    <a:pt x="5821934" y="9426956"/>
                  </a:cubicBezTo>
                  <a:cubicBezTo>
                    <a:pt x="8675878" y="8976233"/>
                    <a:pt x="10093833" y="5233162"/>
                    <a:pt x="9228582" y="2565527"/>
                  </a:cubicBezTo>
                  <a:cubicBezTo>
                    <a:pt x="8970263" y="1760474"/>
                    <a:pt x="8219186" y="1381887"/>
                    <a:pt x="7510272" y="1033399"/>
                  </a:cubicBezTo>
                  <a:cubicBezTo>
                    <a:pt x="6999605" y="781050"/>
                    <a:pt x="6458839" y="540766"/>
                    <a:pt x="5900039" y="372491"/>
                  </a:cubicBezTo>
                  <a:close/>
                </a:path>
              </a:pathLst>
            </a:custGeom>
            <a:solidFill>
              <a:srgbClr val="B6D1E1"/>
            </a:solidFill>
          </p:spPr>
        </p:sp>
      </p:grpSp>
      <p:grpSp>
        <p:nvGrpSpPr>
          <p:cNvPr id="8" name="Group 8"/>
          <p:cNvGrpSpPr/>
          <p:nvPr/>
        </p:nvGrpSpPr>
        <p:grpSpPr>
          <a:xfrm>
            <a:off x="18336876" y="-1079256"/>
            <a:ext cx="4481700" cy="17113854"/>
            <a:chOff x="0" y="0"/>
            <a:chExt cx="5975600" cy="22818472"/>
          </a:xfrm>
        </p:grpSpPr>
        <p:sp>
          <p:nvSpPr>
            <p:cNvPr id="9" name="Freeform 9"/>
            <p:cNvSpPr/>
            <p:nvPr/>
          </p:nvSpPr>
          <p:spPr>
            <a:xfrm>
              <a:off x="0" y="0"/>
              <a:ext cx="5975604" cy="22818471"/>
            </a:xfrm>
            <a:custGeom>
              <a:avLst/>
              <a:gdLst/>
              <a:ahLst/>
              <a:cxnLst/>
              <a:rect l="l" t="t" r="r" b="b"/>
              <a:pathLst>
                <a:path w="5975604" h="22818471">
                  <a:moveTo>
                    <a:pt x="0" y="0"/>
                  </a:moveTo>
                  <a:lnTo>
                    <a:pt x="5975604" y="0"/>
                  </a:lnTo>
                  <a:lnTo>
                    <a:pt x="5975604" y="22818471"/>
                  </a:lnTo>
                  <a:lnTo>
                    <a:pt x="0" y="22818471"/>
                  </a:lnTo>
                  <a:close/>
                </a:path>
              </a:pathLst>
            </a:custGeom>
            <a:solidFill>
              <a:srgbClr val="ECECEC"/>
            </a:solidFill>
          </p:spPr>
        </p:sp>
      </p:grpSp>
      <p:grpSp>
        <p:nvGrpSpPr>
          <p:cNvPr id="10" name="Group 10"/>
          <p:cNvGrpSpPr/>
          <p:nvPr/>
        </p:nvGrpSpPr>
        <p:grpSpPr>
          <a:xfrm>
            <a:off x="-3696476" y="-1699574"/>
            <a:ext cx="24222254" cy="1699574"/>
            <a:chOff x="0" y="0"/>
            <a:chExt cx="32296338" cy="2266098"/>
          </a:xfrm>
        </p:grpSpPr>
        <p:sp>
          <p:nvSpPr>
            <p:cNvPr id="11" name="Freeform 11"/>
            <p:cNvSpPr/>
            <p:nvPr/>
          </p:nvSpPr>
          <p:spPr>
            <a:xfrm>
              <a:off x="0" y="0"/>
              <a:ext cx="32296354" cy="2266061"/>
            </a:xfrm>
            <a:custGeom>
              <a:avLst/>
              <a:gdLst/>
              <a:ahLst/>
              <a:cxnLst/>
              <a:rect l="l" t="t" r="r" b="b"/>
              <a:pathLst>
                <a:path w="32296354" h="2266061">
                  <a:moveTo>
                    <a:pt x="0" y="0"/>
                  </a:moveTo>
                  <a:lnTo>
                    <a:pt x="32296354" y="0"/>
                  </a:lnTo>
                  <a:lnTo>
                    <a:pt x="32296354" y="2266061"/>
                  </a:lnTo>
                  <a:lnTo>
                    <a:pt x="0" y="2266061"/>
                  </a:lnTo>
                  <a:close/>
                </a:path>
              </a:pathLst>
            </a:custGeom>
            <a:solidFill>
              <a:srgbClr val="ECECEC"/>
            </a:solidFill>
          </p:spPr>
        </p:sp>
      </p:grpSp>
      <p:sp>
        <p:nvSpPr>
          <p:cNvPr id="12" name="TextBox 12"/>
          <p:cNvSpPr txBox="1"/>
          <p:nvPr/>
        </p:nvSpPr>
        <p:spPr>
          <a:xfrm>
            <a:off x="718033" y="3156585"/>
            <a:ext cx="8652510" cy="7084695"/>
          </a:xfrm>
          <a:prstGeom prst="rect">
            <a:avLst/>
          </a:prstGeom>
        </p:spPr>
        <p:txBody>
          <a:bodyPr lIns="0" tIns="0" rIns="0" bIns="0" rtlCol="0" anchor="t">
            <a:spAutoFit/>
          </a:bodyPr>
          <a:lstStyle/>
          <a:p>
            <a:pPr algn="l">
              <a:lnSpc>
                <a:spcPts val="3888"/>
              </a:lnSpc>
            </a:pPr>
            <a:r>
              <a:rPr lang="en-US" sz="3600" spc="33">
                <a:solidFill>
                  <a:srgbClr val="382B1B"/>
                </a:solidFill>
                <a:latin typeface="TT Rounds Condensed"/>
                <a:ea typeface="TT Rounds Condensed"/>
                <a:cs typeface="TT Rounds Condensed"/>
                <a:sym typeface="TT Rounds Condensed"/>
              </a:rPr>
              <a:t>1 . Sur quoi porte la directive sur l'égalité entre les femmes et les hommes (2006/54/CE) ?</a:t>
            </a:r>
          </a:p>
          <a:p>
            <a:pPr algn="l">
              <a:lnSpc>
                <a:spcPts val="3888"/>
              </a:lnSpc>
            </a:pPr>
            <a:endParaRPr lang="en-US" sz="3600" spc="33">
              <a:solidFill>
                <a:srgbClr val="382B1B"/>
              </a:solidFill>
              <a:latin typeface="TT Rounds Condensed"/>
              <a:ea typeface="TT Rounds Condensed"/>
              <a:cs typeface="TT Rounds Condensed"/>
              <a:sym typeface="TT Rounds Condensed"/>
            </a:endParaRPr>
          </a:p>
          <a:p>
            <a:pPr algn="l">
              <a:lnSpc>
                <a:spcPts val="3888"/>
              </a:lnSpc>
            </a:pPr>
            <a:r>
              <a:rPr lang="en-US" sz="3600" spc="33">
                <a:solidFill>
                  <a:srgbClr val="382B1B"/>
                </a:solidFill>
                <a:latin typeface="TT Rounds Condensed"/>
                <a:ea typeface="TT Rounds Condensed"/>
                <a:cs typeface="TT Rounds Condensed"/>
                <a:sym typeface="TT Rounds Condensed"/>
              </a:rPr>
              <a:t>Réponse : a) Garantir l'égalité de traitement entre les hommes et les femmes au travail</a:t>
            </a:r>
          </a:p>
        </p:txBody>
      </p:sp>
      <p:sp>
        <p:nvSpPr>
          <p:cNvPr id="13" name="TextBox 13"/>
          <p:cNvSpPr txBox="1"/>
          <p:nvPr/>
        </p:nvSpPr>
        <p:spPr>
          <a:xfrm>
            <a:off x="718033" y="1118995"/>
            <a:ext cx="7444858" cy="758571"/>
          </a:xfrm>
          <a:prstGeom prst="rect">
            <a:avLst/>
          </a:prstGeom>
        </p:spPr>
        <p:txBody>
          <a:bodyPr lIns="0" tIns="0" rIns="0" bIns="0" rtlCol="0" anchor="t">
            <a:spAutoFit/>
          </a:bodyPr>
          <a:lstStyle/>
          <a:p>
            <a:pPr algn="l">
              <a:lnSpc>
                <a:spcPts val="5832"/>
              </a:lnSpc>
            </a:pPr>
            <a:r>
              <a:rPr lang="en-US" sz="5400" spc="50">
                <a:solidFill>
                  <a:srgbClr val="382B1B"/>
                </a:solidFill>
                <a:latin typeface="TT Rounds Condensed"/>
                <a:ea typeface="TT Rounds Condensed"/>
                <a:cs typeface="TT Rounds Condensed"/>
                <a:sym typeface="TT Rounds Condensed"/>
              </a:rPr>
              <a:t>Réponse</a:t>
            </a:r>
          </a:p>
        </p:txBody>
      </p:sp>
      <p:grpSp>
        <p:nvGrpSpPr>
          <p:cNvPr id="14" name="Group 14"/>
          <p:cNvGrpSpPr/>
          <p:nvPr/>
        </p:nvGrpSpPr>
        <p:grpSpPr>
          <a:xfrm>
            <a:off x="9441488" y="1743689"/>
            <a:ext cx="7064479" cy="6799623"/>
            <a:chOff x="30480" y="591820"/>
            <a:chExt cx="12736830" cy="12259310"/>
          </a:xfrm>
        </p:grpSpPr>
        <p:sp>
          <p:nvSpPr>
            <p:cNvPr id="15" name="Freeform 15" descr="A group of people in a kitchen  Description automatically generated"/>
            <p:cNvSpPr/>
            <p:nvPr/>
          </p:nvSpPr>
          <p:spPr>
            <a:xfrm>
              <a:off x="0" y="0"/>
              <a:ext cx="12736830" cy="12259310"/>
            </a:xfrm>
            <a:custGeom>
              <a:avLst/>
              <a:gdLst/>
              <a:ahLst/>
              <a:cxnLst/>
              <a:rect l="l" t="t" r="r" b="b"/>
              <a:pathLst>
                <a:path w="12736830" h="1225931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blipFill>
              <a:blip r:embed="rId3"/>
              <a:stretch>
                <a:fillRect l="-31861" r="-31861" b="-1"/>
              </a:stretch>
            </a:blipFill>
          </p:spPr>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603904" y="2000964"/>
            <a:ext cx="1207050" cy="51165"/>
            <a:chOff x="0" y="0"/>
            <a:chExt cx="1609400" cy="68220"/>
          </a:xfrm>
        </p:grpSpPr>
        <p:sp>
          <p:nvSpPr>
            <p:cNvPr id="4" name="Freeform 4"/>
            <p:cNvSpPr/>
            <p:nvPr/>
          </p:nvSpPr>
          <p:spPr>
            <a:xfrm>
              <a:off x="12700" y="12700"/>
              <a:ext cx="1583944" cy="42799"/>
            </a:xfrm>
            <a:custGeom>
              <a:avLst/>
              <a:gdLst/>
              <a:ahLst/>
              <a:cxnLst/>
              <a:rect l="l" t="t" r="r" b="b"/>
              <a:pathLst>
                <a:path w="1583944" h="42799">
                  <a:moveTo>
                    <a:pt x="0" y="0"/>
                  </a:moveTo>
                  <a:lnTo>
                    <a:pt x="1583944" y="0"/>
                  </a:lnTo>
                  <a:lnTo>
                    <a:pt x="1583944" y="42799"/>
                  </a:lnTo>
                  <a:lnTo>
                    <a:pt x="0" y="42799"/>
                  </a:lnTo>
                  <a:close/>
                </a:path>
              </a:pathLst>
            </a:custGeom>
            <a:solidFill>
              <a:srgbClr val="B6D1E1"/>
            </a:solidFill>
          </p:spPr>
        </p:sp>
        <p:sp>
          <p:nvSpPr>
            <p:cNvPr id="5" name="Freeform 5"/>
            <p:cNvSpPr/>
            <p:nvPr/>
          </p:nvSpPr>
          <p:spPr>
            <a:xfrm>
              <a:off x="0" y="0"/>
              <a:ext cx="1609344" cy="68199"/>
            </a:xfrm>
            <a:custGeom>
              <a:avLst/>
              <a:gdLst/>
              <a:ahLst/>
              <a:cxnLst/>
              <a:rect l="l" t="t" r="r" b="b"/>
              <a:pathLst>
                <a:path w="1609344" h="68199">
                  <a:moveTo>
                    <a:pt x="12700" y="0"/>
                  </a:moveTo>
                  <a:lnTo>
                    <a:pt x="1596644" y="0"/>
                  </a:lnTo>
                  <a:cubicBezTo>
                    <a:pt x="1603629" y="0"/>
                    <a:pt x="1609344" y="5715"/>
                    <a:pt x="1609344" y="12700"/>
                  </a:cubicBezTo>
                  <a:lnTo>
                    <a:pt x="1609344" y="55499"/>
                  </a:lnTo>
                  <a:cubicBezTo>
                    <a:pt x="1609344" y="62484"/>
                    <a:pt x="1603629" y="68199"/>
                    <a:pt x="1596644" y="68199"/>
                  </a:cubicBezTo>
                  <a:lnTo>
                    <a:pt x="12700" y="68199"/>
                  </a:lnTo>
                  <a:cubicBezTo>
                    <a:pt x="5715" y="68199"/>
                    <a:pt x="0" y="62484"/>
                    <a:pt x="0" y="55499"/>
                  </a:cubicBezTo>
                  <a:lnTo>
                    <a:pt x="0" y="12700"/>
                  </a:lnTo>
                  <a:cubicBezTo>
                    <a:pt x="0" y="5715"/>
                    <a:pt x="5715" y="0"/>
                    <a:pt x="12700" y="0"/>
                  </a:cubicBezTo>
                  <a:moveTo>
                    <a:pt x="12700" y="25400"/>
                  </a:moveTo>
                  <a:lnTo>
                    <a:pt x="12700" y="12700"/>
                  </a:lnTo>
                  <a:lnTo>
                    <a:pt x="25400" y="12700"/>
                  </a:lnTo>
                  <a:lnTo>
                    <a:pt x="25400" y="55499"/>
                  </a:lnTo>
                  <a:lnTo>
                    <a:pt x="12700" y="55499"/>
                  </a:lnTo>
                  <a:lnTo>
                    <a:pt x="12700" y="42799"/>
                  </a:lnTo>
                  <a:lnTo>
                    <a:pt x="1596644" y="42799"/>
                  </a:lnTo>
                  <a:lnTo>
                    <a:pt x="1596644" y="55499"/>
                  </a:lnTo>
                  <a:lnTo>
                    <a:pt x="1583944" y="55499"/>
                  </a:lnTo>
                  <a:lnTo>
                    <a:pt x="1583944" y="12700"/>
                  </a:lnTo>
                  <a:lnTo>
                    <a:pt x="1596644" y="12700"/>
                  </a:lnTo>
                  <a:lnTo>
                    <a:pt x="1596644" y="25400"/>
                  </a:lnTo>
                  <a:lnTo>
                    <a:pt x="12700" y="25400"/>
                  </a:lnTo>
                  <a:close/>
                </a:path>
              </a:pathLst>
            </a:custGeom>
            <a:solidFill>
              <a:srgbClr val="B6D1E1"/>
            </a:solidFill>
          </p:spPr>
        </p:sp>
      </p:grpSp>
      <p:grpSp>
        <p:nvGrpSpPr>
          <p:cNvPr id="6" name="Group 6"/>
          <p:cNvGrpSpPr/>
          <p:nvPr/>
        </p:nvGrpSpPr>
        <p:grpSpPr>
          <a:xfrm>
            <a:off x="12427577" y="-161668"/>
            <a:ext cx="6807466" cy="7019022"/>
            <a:chOff x="0" y="0"/>
            <a:chExt cx="9076622" cy="9358696"/>
          </a:xfrm>
        </p:grpSpPr>
        <p:sp>
          <p:nvSpPr>
            <p:cNvPr id="7" name="Freeform 7"/>
            <p:cNvSpPr/>
            <p:nvPr/>
          </p:nvSpPr>
          <p:spPr>
            <a:xfrm>
              <a:off x="-403987" y="-153162"/>
              <a:ext cx="10093833" cy="9889490"/>
            </a:xfrm>
            <a:custGeom>
              <a:avLst/>
              <a:gdLst/>
              <a:ahLst/>
              <a:cxnLst/>
              <a:rect l="l" t="t" r="r" b="b"/>
              <a:pathLst>
                <a:path w="10093833" h="9889490">
                  <a:moveTo>
                    <a:pt x="5900039" y="372491"/>
                  </a:moveTo>
                  <a:cubicBezTo>
                    <a:pt x="4692396" y="11938"/>
                    <a:pt x="3430651" y="0"/>
                    <a:pt x="2469388" y="1081405"/>
                  </a:cubicBezTo>
                  <a:cubicBezTo>
                    <a:pt x="1538097" y="2126869"/>
                    <a:pt x="642874" y="3815207"/>
                    <a:pt x="450596" y="5209159"/>
                  </a:cubicBezTo>
                  <a:cubicBezTo>
                    <a:pt x="0" y="8459597"/>
                    <a:pt x="2895981" y="9889490"/>
                    <a:pt x="5821934" y="9426956"/>
                  </a:cubicBezTo>
                  <a:cubicBezTo>
                    <a:pt x="8675878" y="8976233"/>
                    <a:pt x="10093833" y="5233162"/>
                    <a:pt x="9228582" y="2565527"/>
                  </a:cubicBezTo>
                  <a:cubicBezTo>
                    <a:pt x="8970263" y="1760474"/>
                    <a:pt x="8219186" y="1381887"/>
                    <a:pt x="7510272" y="1033399"/>
                  </a:cubicBezTo>
                  <a:cubicBezTo>
                    <a:pt x="6999605" y="781050"/>
                    <a:pt x="6458839" y="540766"/>
                    <a:pt x="5900039" y="372491"/>
                  </a:cubicBezTo>
                  <a:close/>
                </a:path>
              </a:pathLst>
            </a:custGeom>
            <a:solidFill>
              <a:srgbClr val="B6D1E1"/>
            </a:solidFill>
          </p:spPr>
        </p:sp>
      </p:grpSp>
      <p:grpSp>
        <p:nvGrpSpPr>
          <p:cNvPr id="8" name="Group 8"/>
          <p:cNvGrpSpPr/>
          <p:nvPr/>
        </p:nvGrpSpPr>
        <p:grpSpPr>
          <a:xfrm>
            <a:off x="18336876" y="-1079256"/>
            <a:ext cx="4481700" cy="17113854"/>
            <a:chOff x="0" y="0"/>
            <a:chExt cx="5975600" cy="22818472"/>
          </a:xfrm>
        </p:grpSpPr>
        <p:sp>
          <p:nvSpPr>
            <p:cNvPr id="9" name="Freeform 9"/>
            <p:cNvSpPr/>
            <p:nvPr/>
          </p:nvSpPr>
          <p:spPr>
            <a:xfrm>
              <a:off x="0" y="0"/>
              <a:ext cx="5975604" cy="22818471"/>
            </a:xfrm>
            <a:custGeom>
              <a:avLst/>
              <a:gdLst/>
              <a:ahLst/>
              <a:cxnLst/>
              <a:rect l="l" t="t" r="r" b="b"/>
              <a:pathLst>
                <a:path w="5975604" h="22818471">
                  <a:moveTo>
                    <a:pt x="0" y="0"/>
                  </a:moveTo>
                  <a:lnTo>
                    <a:pt x="5975604" y="0"/>
                  </a:lnTo>
                  <a:lnTo>
                    <a:pt x="5975604" y="22818471"/>
                  </a:lnTo>
                  <a:lnTo>
                    <a:pt x="0" y="22818471"/>
                  </a:lnTo>
                  <a:close/>
                </a:path>
              </a:pathLst>
            </a:custGeom>
            <a:solidFill>
              <a:srgbClr val="ECECEC"/>
            </a:solidFill>
          </p:spPr>
        </p:sp>
      </p:grpSp>
      <p:grpSp>
        <p:nvGrpSpPr>
          <p:cNvPr id="10" name="Group 10"/>
          <p:cNvGrpSpPr/>
          <p:nvPr/>
        </p:nvGrpSpPr>
        <p:grpSpPr>
          <a:xfrm>
            <a:off x="-3696476" y="-1699574"/>
            <a:ext cx="24222254" cy="1699574"/>
            <a:chOff x="0" y="0"/>
            <a:chExt cx="32296338" cy="2266098"/>
          </a:xfrm>
        </p:grpSpPr>
        <p:sp>
          <p:nvSpPr>
            <p:cNvPr id="11" name="Freeform 11"/>
            <p:cNvSpPr/>
            <p:nvPr/>
          </p:nvSpPr>
          <p:spPr>
            <a:xfrm>
              <a:off x="0" y="0"/>
              <a:ext cx="32296354" cy="2266061"/>
            </a:xfrm>
            <a:custGeom>
              <a:avLst/>
              <a:gdLst/>
              <a:ahLst/>
              <a:cxnLst/>
              <a:rect l="l" t="t" r="r" b="b"/>
              <a:pathLst>
                <a:path w="32296354" h="2266061">
                  <a:moveTo>
                    <a:pt x="0" y="0"/>
                  </a:moveTo>
                  <a:lnTo>
                    <a:pt x="32296354" y="0"/>
                  </a:lnTo>
                  <a:lnTo>
                    <a:pt x="32296354" y="2266061"/>
                  </a:lnTo>
                  <a:lnTo>
                    <a:pt x="0" y="2266061"/>
                  </a:lnTo>
                  <a:close/>
                </a:path>
              </a:pathLst>
            </a:custGeom>
            <a:solidFill>
              <a:srgbClr val="ECECEC"/>
            </a:solidFill>
          </p:spPr>
        </p:sp>
      </p:grpSp>
      <p:grpSp>
        <p:nvGrpSpPr>
          <p:cNvPr id="12" name="Group 12"/>
          <p:cNvGrpSpPr/>
          <p:nvPr/>
        </p:nvGrpSpPr>
        <p:grpSpPr>
          <a:xfrm>
            <a:off x="10375698" y="1687030"/>
            <a:ext cx="6661080" cy="6661080"/>
            <a:chOff x="0" y="0"/>
            <a:chExt cx="12700000" cy="12700000"/>
          </a:xfrm>
        </p:grpSpPr>
        <p:sp>
          <p:nvSpPr>
            <p:cNvPr id="13" name="Freeform 13"/>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20" y="11470640"/>
                  </a:cubicBezTo>
                  <a:cubicBezTo>
                    <a:pt x="9123680" y="11334750"/>
                    <a:pt x="10237470" y="10519410"/>
                    <a:pt x="11071860" y="9767570"/>
                  </a:cubicBezTo>
                  <a:cubicBezTo>
                    <a:pt x="11625580" y="9268460"/>
                    <a:pt x="11971020" y="8576310"/>
                    <a:pt x="12202160" y="7867650"/>
                  </a:cubicBezTo>
                  <a:cubicBezTo>
                    <a:pt x="13009880" y="5401310"/>
                    <a:pt x="12348210" y="2322830"/>
                    <a:pt x="10152380" y="938530"/>
                  </a:cubicBezTo>
                  <a:close/>
                </a:path>
              </a:pathLst>
            </a:custGeom>
            <a:blipFill>
              <a:blip r:embed="rId3"/>
              <a:stretch>
                <a:fillRect l="-63502" r="-917" b="-381"/>
              </a:stretch>
            </a:blipFill>
          </p:spPr>
        </p:sp>
      </p:grpSp>
      <p:sp>
        <p:nvSpPr>
          <p:cNvPr id="14" name="TextBox 14"/>
          <p:cNvSpPr txBox="1"/>
          <p:nvPr/>
        </p:nvSpPr>
        <p:spPr>
          <a:xfrm>
            <a:off x="718033" y="3147060"/>
            <a:ext cx="8652510" cy="7094220"/>
          </a:xfrm>
          <a:prstGeom prst="rect">
            <a:avLst/>
          </a:prstGeom>
        </p:spPr>
        <p:txBody>
          <a:bodyPr lIns="0" tIns="0" rIns="0" bIns="0" rtlCol="0" anchor="t">
            <a:spAutoFit/>
          </a:bodyPr>
          <a:lstStyle/>
          <a:p>
            <a:pPr algn="l">
              <a:lnSpc>
                <a:spcPts val="4212"/>
              </a:lnSpc>
            </a:pPr>
            <a:r>
              <a:rPr lang="en-US" sz="3900" spc="36">
                <a:solidFill>
                  <a:srgbClr val="382B1B"/>
                </a:solidFill>
                <a:latin typeface="TT Rounds Condensed"/>
                <a:ea typeface="TT Rounds Condensed"/>
                <a:cs typeface="TT Rounds Condensed"/>
                <a:sym typeface="TT Rounds Condensed"/>
              </a:rPr>
              <a:t>2. Que garantit la directive sur les droits des victimes (2012/29/UE) ?</a:t>
            </a:r>
          </a:p>
          <a:p>
            <a:pPr algn="l">
              <a:lnSpc>
                <a:spcPts val="3888"/>
              </a:lnSpc>
            </a:pPr>
            <a:endParaRPr lang="en-US" sz="3900" spc="36">
              <a:solidFill>
                <a:srgbClr val="382B1B"/>
              </a:solidFill>
              <a:latin typeface="TT Rounds Condensed"/>
              <a:ea typeface="TT Rounds Condensed"/>
              <a:cs typeface="TT Rounds Condensed"/>
              <a:sym typeface="TT Rounds Condensed"/>
            </a:endParaRPr>
          </a:p>
          <a:p>
            <a:pPr algn="l">
              <a:lnSpc>
                <a:spcPts val="3888"/>
              </a:lnSpc>
            </a:pPr>
            <a:r>
              <a:rPr lang="en-US" sz="3600" spc="33">
                <a:solidFill>
                  <a:srgbClr val="382B1B"/>
                </a:solidFill>
                <a:latin typeface="TT Rounds Condensed"/>
                <a:ea typeface="TT Rounds Condensed"/>
                <a:cs typeface="TT Rounds Condensed"/>
                <a:sym typeface="TT Rounds Condensed"/>
              </a:rPr>
              <a:t>a) Accès à la justice et soutien aux victimes de la criminalité</a:t>
            </a:r>
          </a:p>
          <a:p>
            <a:pPr algn="l">
              <a:lnSpc>
                <a:spcPts val="3888"/>
              </a:lnSpc>
            </a:pPr>
            <a:r>
              <a:rPr lang="en-US" sz="3600" spc="33">
                <a:solidFill>
                  <a:srgbClr val="382B1B"/>
                </a:solidFill>
                <a:latin typeface="TT Rounds Condensed"/>
                <a:ea typeface="TT Rounds Condensed"/>
                <a:cs typeface="TT Rounds Condensed"/>
                <a:sym typeface="TT Rounds Condensed"/>
              </a:rPr>
              <a:t>b) A travail égal, salaire égal</a:t>
            </a:r>
          </a:p>
          <a:p>
            <a:pPr algn="l">
              <a:lnSpc>
                <a:spcPts val="3888"/>
              </a:lnSpc>
            </a:pPr>
            <a:r>
              <a:rPr lang="en-US" sz="3600" spc="33">
                <a:solidFill>
                  <a:srgbClr val="382B1B"/>
                </a:solidFill>
                <a:latin typeface="TT Rounds Condensed"/>
                <a:ea typeface="TT Rounds Condensed"/>
                <a:cs typeface="TT Rounds Condensed"/>
                <a:sym typeface="TT Rounds Condensed"/>
              </a:rPr>
              <a:t>c) L'égalité des sexes dans les promotions</a:t>
            </a:r>
          </a:p>
          <a:p>
            <a:pPr algn="l">
              <a:lnSpc>
                <a:spcPts val="3888"/>
              </a:lnSpc>
            </a:pPr>
            <a:r>
              <a:rPr lang="en-US" sz="3600" spc="33">
                <a:solidFill>
                  <a:srgbClr val="382B1B"/>
                </a:solidFill>
                <a:latin typeface="TT Rounds Condensed"/>
                <a:ea typeface="TT Rounds Condensed"/>
                <a:cs typeface="TT Rounds Condensed"/>
                <a:sym typeface="TT Rounds Condensed"/>
              </a:rPr>
              <a:t>d) Disponibilité de congés pour raisons familiales</a:t>
            </a:r>
          </a:p>
        </p:txBody>
      </p:sp>
      <p:sp>
        <p:nvSpPr>
          <p:cNvPr id="15" name="TextBox 15"/>
          <p:cNvSpPr txBox="1"/>
          <p:nvPr/>
        </p:nvSpPr>
        <p:spPr>
          <a:xfrm>
            <a:off x="718034" y="1203770"/>
            <a:ext cx="8854827" cy="758571"/>
          </a:xfrm>
          <a:prstGeom prst="rect">
            <a:avLst/>
          </a:prstGeom>
        </p:spPr>
        <p:txBody>
          <a:bodyPr lIns="0" tIns="0" rIns="0" bIns="0" rtlCol="0" anchor="t">
            <a:spAutoFit/>
          </a:bodyPr>
          <a:lstStyle/>
          <a:p>
            <a:pPr algn="l">
              <a:lnSpc>
                <a:spcPts val="5832"/>
              </a:lnSpc>
            </a:pPr>
            <a:r>
              <a:rPr lang="en-US" sz="5400" spc="50">
                <a:solidFill>
                  <a:srgbClr val="382B1B"/>
                </a:solidFill>
                <a:latin typeface="TT Rounds Condensed"/>
                <a:ea typeface="TT Rounds Condensed"/>
                <a:cs typeface="TT Rounds Condensed"/>
                <a:sym typeface="TT Rounds Condensed"/>
              </a:rPr>
              <a:t>Question à choix multiples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603904" y="2000964"/>
            <a:ext cx="1207050" cy="51165"/>
            <a:chOff x="0" y="0"/>
            <a:chExt cx="1609400" cy="68220"/>
          </a:xfrm>
        </p:grpSpPr>
        <p:sp>
          <p:nvSpPr>
            <p:cNvPr id="4" name="Freeform 4"/>
            <p:cNvSpPr/>
            <p:nvPr/>
          </p:nvSpPr>
          <p:spPr>
            <a:xfrm>
              <a:off x="12700" y="12700"/>
              <a:ext cx="1583944" cy="42799"/>
            </a:xfrm>
            <a:custGeom>
              <a:avLst/>
              <a:gdLst/>
              <a:ahLst/>
              <a:cxnLst/>
              <a:rect l="l" t="t" r="r" b="b"/>
              <a:pathLst>
                <a:path w="1583944" h="42799">
                  <a:moveTo>
                    <a:pt x="0" y="0"/>
                  </a:moveTo>
                  <a:lnTo>
                    <a:pt x="1583944" y="0"/>
                  </a:lnTo>
                  <a:lnTo>
                    <a:pt x="1583944" y="42799"/>
                  </a:lnTo>
                  <a:lnTo>
                    <a:pt x="0" y="42799"/>
                  </a:lnTo>
                  <a:close/>
                </a:path>
              </a:pathLst>
            </a:custGeom>
            <a:solidFill>
              <a:srgbClr val="B6D1E1"/>
            </a:solidFill>
          </p:spPr>
        </p:sp>
        <p:sp>
          <p:nvSpPr>
            <p:cNvPr id="5" name="Freeform 5"/>
            <p:cNvSpPr/>
            <p:nvPr/>
          </p:nvSpPr>
          <p:spPr>
            <a:xfrm>
              <a:off x="0" y="0"/>
              <a:ext cx="1609344" cy="68199"/>
            </a:xfrm>
            <a:custGeom>
              <a:avLst/>
              <a:gdLst/>
              <a:ahLst/>
              <a:cxnLst/>
              <a:rect l="l" t="t" r="r" b="b"/>
              <a:pathLst>
                <a:path w="1609344" h="68199">
                  <a:moveTo>
                    <a:pt x="12700" y="0"/>
                  </a:moveTo>
                  <a:lnTo>
                    <a:pt x="1596644" y="0"/>
                  </a:lnTo>
                  <a:cubicBezTo>
                    <a:pt x="1603629" y="0"/>
                    <a:pt x="1609344" y="5715"/>
                    <a:pt x="1609344" y="12700"/>
                  </a:cubicBezTo>
                  <a:lnTo>
                    <a:pt x="1609344" y="55499"/>
                  </a:lnTo>
                  <a:cubicBezTo>
                    <a:pt x="1609344" y="62484"/>
                    <a:pt x="1603629" y="68199"/>
                    <a:pt x="1596644" y="68199"/>
                  </a:cubicBezTo>
                  <a:lnTo>
                    <a:pt x="12700" y="68199"/>
                  </a:lnTo>
                  <a:cubicBezTo>
                    <a:pt x="5715" y="68199"/>
                    <a:pt x="0" y="62484"/>
                    <a:pt x="0" y="55499"/>
                  </a:cubicBezTo>
                  <a:lnTo>
                    <a:pt x="0" y="12700"/>
                  </a:lnTo>
                  <a:cubicBezTo>
                    <a:pt x="0" y="5715"/>
                    <a:pt x="5715" y="0"/>
                    <a:pt x="12700" y="0"/>
                  </a:cubicBezTo>
                  <a:moveTo>
                    <a:pt x="12700" y="25400"/>
                  </a:moveTo>
                  <a:lnTo>
                    <a:pt x="12700" y="12700"/>
                  </a:lnTo>
                  <a:lnTo>
                    <a:pt x="25400" y="12700"/>
                  </a:lnTo>
                  <a:lnTo>
                    <a:pt x="25400" y="55499"/>
                  </a:lnTo>
                  <a:lnTo>
                    <a:pt x="12700" y="55499"/>
                  </a:lnTo>
                  <a:lnTo>
                    <a:pt x="12700" y="42799"/>
                  </a:lnTo>
                  <a:lnTo>
                    <a:pt x="1596644" y="42799"/>
                  </a:lnTo>
                  <a:lnTo>
                    <a:pt x="1596644" y="55499"/>
                  </a:lnTo>
                  <a:lnTo>
                    <a:pt x="1583944" y="55499"/>
                  </a:lnTo>
                  <a:lnTo>
                    <a:pt x="1583944" y="12700"/>
                  </a:lnTo>
                  <a:lnTo>
                    <a:pt x="1596644" y="12700"/>
                  </a:lnTo>
                  <a:lnTo>
                    <a:pt x="1596644" y="25400"/>
                  </a:lnTo>
                  <a:lnTo>
                    <a:pt x="12700" y="25400"/>
                  </a:lnTo>
                  <a:close/>
                </a:path>
              </a:pathLst>
            </a:custGeom>
            <a:solidFill>
              <a:srgbClr val="B6D1E1"/>
            </a:solidFill>
          </p:spPr>
        </p:sp>
      </p:grpSp>
      <p:grpSp>
        <p:nvGrpSpPr>
          <p:cNvPr id="6" name="Group 6"/>
          <p:cNvGrpSpPr/>
          <p:nvPr/>
        </p:nvGrpSpPr>
        <p:grpSpPr>
          <a:xfrm>
            <a:off x="12427577" y="-161668"/>
            <a:ext cx="6807466" cy="7019022"/>
            <a:chOff x="0" y="0"/>
            <a:chExt cx="9076622" cy="9358696"/>
          </a:xfrm>
        </p:grpSpPr>
        <p:sp>
          <p:nvSpPr>
            <p:cNvPr id="7" name="Freeform 7"/>
            <p:cNvSpPr/>
            <p:nvPr/>
          </p:nvSpPr>
          <p:spPr>
            <a:xfrm>
              <a:off x="-403987" y="-153162"/>
              <a:ext cx="10093833" cy="9889490"/>
            </a:xfrm>
            <a:custGeom>
              <a:avLst/>
              <a:gdLst/>
              <a:ahLst/>
              <a:cxnLst/>
              <a:rect l="l" t="t" r="r" b="b"/>
              <a:pathLst>
                <a:path w="10093833" h="9889490">
                  <a:moveTo>
                    <a:pt x="5900039" y="372491"/>
                  </a:moveTo>
                  <a:cubicBezTo>
                    <a:pt x="4692396" y="11938"/>
                    <a:pt x="3430651" y="0"/>
                    <a:pt x="2469388" y="1081405"/>
                  </a:cubicBezTo>
                  <a:cubicBezTo>
                    <a:pt x="1538097" y="2126869"/>
                    <a:pt x="642874" y="3815207"/>
                    <a:pt x="450596" y="5209159"/>
                  </a:cubicBezTo>
                  <a:cubicBezTo>
                    <a:pt x="0" y="8459597"/>
                    <a:pt x="2895981" y="9889490"/>
                    <a:pt x="5821934" y="9426956"/>
                  </a:cubicBezTo>
                  <a:cubicBezTo>
                    <a:pt x="8675878" y="8976233"/>
                    <a:pt x="10093833" y="5233162"/>
                    <a:pt x="9228582" y="2565527"/>
                  </a:cubicBezTo>
                  <a:cubicBezTo>
                    <a:pt x="8970263" y="1760474"/>
                    <a:pt x="8219186" y="1381887"/>
                    <a:pt x="7510272" y="1033399"/>
                  </a:cubicBezTo>
                  <a:cubicBezTo>
                    <a:pt x="6999605" y="781050"/>
                    <a:pt x="6458839" y="540766"/>
                    <a:pt x="5900039" y="372491"/>
                  </a:cubicBezTo>
                  <a:close/>
                </a:path>
              </a:pathLst>
            </a:custGeom>
            <a:solidFill>
              <a:srgbClr val="B6D1E1"/>
            </a:solidFill>
          </p:spPr>
        </p:sp>
      </p:grpSp>
      <p:grpSp>
        <p:nvGrpSpPr>
          <p:cNvPr id="8" name="Group 8"/>
          <p:cNvGrpSpPr/>
          <p:nvPr/>
        </p:nvGrpSpPr>
        <p:grpSpPr>
          <a:xfrm>
            <a:off x="18336876" y="-1079256"/>
            <a:ext cx="4481700" cy="17113854"/>
            <a:chOff x="0" y="0"/>
            <a:chExt cx="5975600" cy="22818472"/>
          </a:xfrm>
        </p:grpSpPr>
        <p:sp>
          <p:nvSpPr>
            <p:cNvPr id="9" name="Freeform 9"/>
            <p:cNvSpPr/>
            <p:nvPr/>
          </p:nvSpPr>
          <p:spPr>
            <a:xfrm>
              <a:off x="0" y="0"/>
              <a:ext cx="5975604" cy="22818471"/>
            </a:xfrm>
            <a:custGeom>
              <a:avLst/>
              <a:gdLst/>
              <a:ahLst/>
              <a:cxnLst/>
              <a:rect l="l" t="t" r="r" b="b"/>
              <a:pathLst>
                <a:path w="5975604" h="22818471">
                  <a:moveTo>
                    <a:pt x="0" y="0"/>
                  </a:moveTo>
                  <a:lnTo>
                    <a:pt x="5975604" y="0"/>
                  </a:lnTo>
                  <a:lnTo>
                    <a:pt x="5975604" y="22818471"/>
                  </a:lnTo>
                  <a:lnTo>
                    <a:pt x="0" y="22818471"/>
                  </a:lnTo>
                  <a:close/>
                </a:path>
              </a:pathLst>
            </a:custGeom>
            <a:solidFill>
              <a:srgbClr val="ECECEC"/>
            </a:solidFill>
          </p:spPr>
        </p:sp>
      </p:grpSp>
      <p:grpSp>
        <p:nvGrpSpPr>
          <p:cNvPr id="10" name="Group 10"/>
          <p:cNvGrpSpPr/>
          <p:nvPr/>
        </p:nvGrpSpPr>
        <p:grpSpPr>
          <a:xfrm>
            <a:off x="-3696476" y="-1699574"/>
            <a:ext cx="24222254" cy="1699574"/>
            <a:chOff x="0" y="0"/>
            <a:chExt cx="32296338" cy="2266098"/>
          </a:xfrm>
        </p:grpSpPr>
        <p:sp>
          <p:nvSpPr>
            <p:cNvPr id="11" name="Freeform 11"/>
            <p:cNvSpPr/>
            <p:nvPr/>
          </p:nvSpPr>
          <p:spPr>
            <a:xfrm>
              <a:off x="0" y="0"/>
              <a:ext cx="32296354" cy="2266061"/>
            </a:xfrm>
            <a:custGeom>
              <a:avLst/>
              <a:gdLst/>
              <a:ahLst/>
              <a:cxnLst/>
              <a:rect l="l" t="t" r="r" b="b"/>
              <a:pathLst>
                <a:path w="32296354" h="2266061">
                  <a:moveTo>
                    <a:pt x="0" y="0"/>
                  </a:moveTo>
                  <a:lnTo>
                    <a:pt x="32296354" y="0"/>
                  </a:lnTo>
                  <a:lnTo>
                    <a:pt x="32296354" y="2266061"/>
                  </a:lnTo>
                  <a:lnTo>
                    <a:pt x="0" y="2266061"/>
                  </a:lnTo>
                  <a:close/>
                </a:path>
              </a:pathLst>
            </a:custGeom>
            <a:solidFill>
              <a:srgbClr val="ECECEC"/>
            </a:solidFill>
          </p:spPr>
        </p:sp>
      </p:grpSp>
      <p:sp>
        <p:nvSpPr>
          <p:cNvPr id="12" name="TextBox 12"/>
          <p:cNvSpPr txBox="1"/>
          <p:nvPr/>
        </p:nvSpPr>
        <p:spPr>
          <a:xfrm>
            <a:off x="718033" y="3147060"/>
            <a:ext cx="8652510" cy="7094220"/>
          </a:xfrm>
          <a:prstGeom prst="rect">
            <a:avLst/>
          </a:prstGeom>
        </p:spPr>
        <p:txBody>
          <a:bodyPr lIns="0" tIns="0" rIns="0" bIns="0" rtlCol="0" anchor="t">
            <a:spAutoFit/>
          </a:bodyPr>
          <a:lstStyle/>
          <a:p>
            <a:pPr algn="l">
              <a:lnSpc>
                <a:spcPts val="4212"/>
              </a:lnSpc>
            </a:pPr>
            <a:r>
              <a:rPr lang="en-US" sz="3900" spc="36">
                <a:solidFill>
                  <a:srgbClr val="382B1B"/>
                </a:solidFill>
                <a:latin typeface="TT Rounds Condensed"/>
                <a:ea typeface="TT Rounds Condensed"/>
                <a:cs typeface="TT Rounds Condensed"/>
                <a:sym typeface="TT Rounds Condensed"/>
              </a:rPr>
              <a:t>2. Que garantit la directive sur les droits des victimes (2012/29/UE) ?</a:t>
            </a:r>
          </a:p>
          <a:p>
            <a:pPr algn="l">
              <a:lnSpc>
                <a:spcPts val="3888"/>
              </a:lnSpc>
            </a:pPr>
            <a:endParaRPr lang="en-US" sz="3900" spc="36">
              <a:solidFill>
                <a:srgbClr val="382B1B"/>
              </a:solidFill>
              <a:latin typeface="TT Rounds Condensed"/>
              <a:ea typeface="TT Rounds Condensed"/>
              <a:cs typeface="TT Rounds Condensed"/>
              <a:sym typeface="TT Rounds Condensed"/>
            </a:endParaRPr>
          </a:p>
          <a:p>
            <a:pPr algn="l">
              <a:lnSpc>
                <a:spcPts val="3888"/>
              </a:lnSpc>
            </a:pPr>
            <a:r>
              <a:rPr lang="en-US" sz="3600" spc="33">
                <a:solidFill>
                  <a:srgbClr val="382B1B"/>
                </a:solidFill>
                <a:latin typeface="TT Rounds Condensed"/>
                <a:ea typeface="TT Rounds Condensed"/>
                <a:cs typeface="TT Rounds Condensed"/>
                <a:sym typeface="TT Rounds Condensed"/>
              </a:rPr>
              <a:t>Réponse : a) Accès à la justice et soutien aux victimes de la criminalité</a:t>
            </a:r>
          </a:p>
        </p:txBody>
      </p:sp>
      <p:sp>
        <p:nvSpPr>
          <p:cNvPr id="13" name="TextBox 13"/>
          <p:cNvSpPr txBox="1"/>
          <p:nvPr/>
        </p:nvSpPr>
        <p:spPr>
          <a:xfrm>
            <a:off x="718033" y="1203770"/>
            <a:ext cx="7444858" cy="758571"/>
          </a:xfrm>
          <a:prstGeom prst="rect">
            <a:avLst/>
          </a:prstGeom>
        </p:spPr>
        <p:txBody>
          <a:bodyPr lIns="0" tIns="0" rIns="0" bIns="0" rtlCol="0" anchor="t">
            <a:spAutoFit/>
          </a:bodyPr>
          <a:lstStyle/>
          <a:p>
            <a:pPr algn="l">
              <a:lnSpc>
                <a:spcPts val="5832"/>
              </a:lnSpc>
            </a:pPr>
            <a:r>
              <a:rPr lang="en-US" sz="5400" spc="50">
                <a:solidFill>
                  <a:srgbClr val="382B1B"/>
                </a:solidFill>
                <a:latin typeface="TT Rounds Condensed"/>
                <a:ea typeface="TT Rounds Condensed"/>
                <a:cs typeface="TT Rounds Condensed"/>
                <a:sym typeface="TT Rounds Condensed"/>
              </a:rPr>
              <a:t>Réponse </a:t>
            </a:r>
          </a:p>
        </p:txBody>
      </p:sp>
      <p:grpSp>
        <p:nvGrpSpPr>
          <p:cNvPr id="14" name="Group 14"/>
          <p:cNvGrpSpPr/>
          <p:nvPr/>
        </p:nvGrpSpPr>
        <p:grpSpPr>
          <a:xfrm>
            <a:off x="10375698" y="1687030"/>
            <a:ext cx="6661080" cy="6661080"/>
            <a:chOff x="0" y="0"/>
            <a:chExt cx="12700000" cy="12700000"/>
          </a:xfrm>
        </p:grpSpPr>
        <p:sp>
          <p:nvSpPr>
            <p:cNvPr id="15" name="Freeform 15"/>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20" y="11470640"/>
                  </a:cubicBezTo>
                  <a:cubicBezTo>
                    <a:pt x="9123680" y="11334750"/>
                    <a:pt x="10237470" y="10519410"/>
                    <a:pt x="11071860" y="9767570"/>
                  </a:cubicBezTo>
                  <a:cubicBezTo>
                    <a:pt x="11625580" y="9268460"/>
                    <a:pt x="11971020" y="8576310"/>
                    <a:pt x="12202160" y="7867650"/>
                  </a:cubicBezTo>
                  <a:cubicBezTo>
                    <a:pt x="13009880" y="5401310"/>
                    <a:pt x="12348210" y="2322830"/>
                    <a:pt x="10152380" y="938530"/>
                  </a:cubicBezTo>
                  <a:close/>
                </a:path>
              </a:pathLst>
            </a:custGeom>
            <a:blipFill>
              <a:blip r:embed="rId3"/>
              <a:stretch>
                <a:fillRect l="-63502" r="-917" b="-381"/>
              </a:stretch>
            </a:blipFill>
          </p:spPr>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603904" y="2000964"/>
            <a:ext cx="1207050" cy="51165"/>
            <a:chOff x="0" y="0"/>
            <a:chExt cx="1609400" cy="68220"/>
          </a:xfrm>
        </p:grpSpPr>
        <p:sp>
          <p:nvSpPr>
            <p:cNvPr id="4" name="Freeform 4"/>
            <p:cNvSpPr/>
            <p:nvPr/>
          </p:nvSpPr>
          <p:spPr>
            <a:xfrm>
              <a:off x="12700" y="12700"/>
              <a:ext cx="1583944" cy="42799"/>
            </a:xfrm>
            <a:custGeom>
              <a:avLst/>
              <a:gdLst/>
              <a:ahLst/>
              <a:cxnLst/>
              <a:rect l="l" t="t" r="r" b="b"/>
              <a:pathLst>
                <a:path w="1583944" h="42799">
                  <a:moveTo>
                    <a:pt x="0" y="0"/>
                  </a:moveTo>
                  <a:lnTo>
                    <a:pt x="1583944" y="0"/>
                  </a:lnTo>
                  <a:lnTo>
                    <a:pt x="1583944" y="42799"/>
                  </a:lnTo>
                  <a:lnTo>
                    <a:pt x="0" y="42799"/>
                  </a:lnTo>
                  <a:close/>
                </a:path>
              </a:pathLst>
            </a:custGeom>
            <a:solidFill>
              <a:srgbClr val="B6D1E1"/>
            </a:solidFill>
          </p:spPr>
        </p:sp>
        <p:sp>
          <p:nvSpPr>
            <p:cNvPr id="5" name="Freeform 5"/>
            <p:cNvSpPr/>
            <p:nvPr/>
          </p:nvSpPr>
          <p:spPr>
            <a:xfrm>
              <a:off x="0" y="0"/>
              <a:ext cx="1609344" cy="68199"/>
            </a:xfrm>
            <a:custGeom>
              <a:avLst/>
              <a:gdLst/>
              <a:ahLst/>
              <a:cxnLst/>
              <a:rect l="l" t="t" r="r" b="b"/>
              <a:pathLst>
                <a:path w="1609344" h="68199">
                  <a:moveTo>
                    <a:pt x="12700" y="0"/>
                  </a:moveTo>
                  <a:lnTo>
                    <a:pt x="1596644" y="0"/>
                  </a:lnTo>
                  <a:cubicBezTo>
                    <a:pt x="1603629" y="0"/>
                    <a:pt x="1609344" y="5715"/>
                    <a:pt x="1609344" y="12700"/>
                  </a:cubicBezTo>
                  <a:lnTo>
                    <a:pt x="1609344" y="55499"/>
                  </a:lnTo>
                  <a:cubicBezTo>
                    <a:pt x="1609344" y="62484"/>
                    <a:pt x="1603629" y="68199"/>
                    <a:pt x="1596644" y="68199"/>
                  </a:cubicBezTo>
                  <a:lnTo>
                    <a:pt x="12700" y="68199"/>
                  </a:lnTo>
                  <a:cubicBezTo>
                    <a:pt x="5715" y="68199"/>
                    <a:pt x="0" y="62484"/>
                    <a:pt x="0" y="55499"/>
                  </a:cubicBezTo>
                  <a:lnTo>
                    <a:pt x="0" y="12700"/>
                  </a:lnTo>
                  <a:cubicBezTo>
                    <a:pt x="0" y="5715"/>
                    <a:pt x="5715" y="0"/>
                    <a:pt x="12700" y="0"/>
                  </a:cubicBezTo>
                  <a:moveTo>
                    <a:pt x="12700" y="25400"/>
                  </a:moveTo>
                  <a:lnTo>
                    <a:pt x="12700" y="12700"/>
                  </a:lnTo>
                  <a:lnTo>
                    <a:pt x="25400" y="12700"/>
                  </a:lnTo>
                  <a:lnTo>
                    <a:pt x="25400" y="55499"/>
                  </a:lnTo>
                  <a:lnTo>
                    <a:pt x="12700" y="55499"/>
                  </a:lnTo>
                  <a:lnTo>
                    <a:pt x="12700" y="42799"/>
                  </a:lnTo>
                  <a:lnTo>
                    <a:pt x="1596644" y="42799"/>
                  </a:lnTo>
                  <a:lnTo>
                    <a:pt x="1596644" y="55499"/>
                  </a:lnTo>
                  <a:lnTo>
                    <a:pt x="1583944" y="55499"/>
                  </a:lnTo>
                  <a:lnTo>
                    <a:pt x="1583944" y="12700"/>
                  </a:lnTo>
                  <a:lnTo>
                    <a:pt x="1596644" y="12700"/>
                  </a:lnTo>
                  <a:lnTo>
                    <a:pt x="1596644" y="25400"/>
                  </a:lnTo>
                  <a:lnTo>
                    <a:pt x="12700" y="25400"/>
                  </a:lnTo>
                  <a:close/>
                </a:path>
              </a:pathLst>
            </a:custGeom>
            <a:solidFill>
              <a:srgbClr val="B6D1E1"/>
            </a:solidFill>
          </p:spPr>
        </p:sp>
      </p:grpSp>
      <p:grpSp>
        <p:nvGrpSpPr>
          <p:cNvPr id="6" name="Group 6"/>
          <p:cNvGrpSpPr/>
          <p:nvPr/>
        </p:nvGrpSpPr>
        <p:grpSpPr>
          <a:xfrm>
            <a:off x="12427577" y="-161668"/>
            <a:ext cx="6807466" cy="7019022"/>
            <a:chOff x="0" y="0"/>
            <a:chExt cx="9076622" cy="9358696"/>
          </a:xfrm>
        </p:grpSpPr>
        <p:sp>
          <p:nvSpPr>
            <p:cNvPr id="7" name="Freeform 7"/>
            <p:cNvSpPr/>
            <p:nvPr/>
          </p:nvSpPr>
          <p:spPr>
            <a:xfrm>
              <a:off x="-403987" y="-153162"/>
              <a:ext cx="10093833" cy="9889490"/>
            </a:xfrm>
            <a:custGeom>
              <a:avLst/>
              <a:gdLst/>
              <a:ahLst/>
              <a:cxnLst/>
              <a:rect l="l" t="t" r="r" b="b"/>
              <a:pathLst>
                <a:path w="10093833" h="9889490">
                  <a:moveTo>
                    <a:pt x="5900039" y="372491"/>
                  </a:moveTo>
                  <a:cubicBezTo>
                    <a:pt x="4692396" y="11938"/>
                    <a:pt x="3430651" y="0"/>
                    <a:pt x="2469388" y="1081405"/>
                  </a:cubicBezTo>
                  <a:cubicBezTo>
                    <a:pt x="1538097" y="2126869"/>
                    <a:pt x="642874" y="3815207"/>
                    <a:pt x="450596" y="5209159"/>
                  </a:cubicBezTo>
                  <a:cubicBezTo>
                    <a:pt x="0" y="8459597"/>
                    <a:pt x="2895981" y="9889490"/>
                    <a:pt x="5821934" y="9426956"/>
                  </a:cubicBezTo>
                  <a:cubicBezTo>
                    <a:pt x="8675878" y="8976233"/>
                    <a:pt x="10093833" y="5233162"/>
                    <a:pt x="9228582" y="2565527"/>
                  </a:cubicBezTo>
                  <a:cubicBezTo>
                    <a:pt x="8970263" y="1760474"/>
                    <a:pt x="8219186" y="1381887"/>
                    <a:pt x="7510272" y="1033399"/>
                  </a:cubicBezTo>
                  <a:cubicBezTo>
                    <a:pt x="6999605" y="781050"/>
                    <a:pt x="6458839" y="540766"/>
                    <a:pt x="5900039" y="372491"/>
                  </a:cubicBezTo>
                  <a:close/>
                </a:path>
              </a:pathLst>
            </a:custGeom>
            <a:solidFill>
              <a:srgbClr val="B6D1E1"/>
            </a:solidFill>
          </p:spPr>
        </p:sp>
      </p:grpSp>
      <p:grpSp>
        <p:nvGrpSpPr>
          <p:cNvPr id="8" name="Group 8"/>
          <p:cNvGrpSpPr/>
          <p:nvPr/>
        </p:nvGrpSpPr>
        <p:grpSpPr>
          <a:xfrm>
            <a:off x="18336876" y="-1079256"/>
            <a:ext cx="4481700" cy="17113854"/>
            <a:chOff x="0" y="0"/>
            <a:chExt cx="5975600" cy="22818472"/>
          </a:xfrm>
        </p:grpSpPr>
        <p:sp>
          <p:nvSpPr>
            <p:cNvPr id="9" name="Freeform 9"/>
            <p:cNvSpPr/>
            <p:nvPr/>
          </p:nvSpPr>
          <p:spPr>
            <a:xfrm>
              <a:off x="0" y="0"/>
              <a:ext cx="5975604" cy="22818471"/>
            </a:xfrm>
            <a:custGeom>
              <a:avLst/>
              <a:gdLst/>
              <a:ahLst/>
              <a:cxnLst/>
              <a:rect l="l" t="t" r="r" b="b"/>
              <a:pathLst>
                <a:path w="5975604" h="22818471">
                  <a:moveTo>
                    <a:pt x="0" y="0"/>
                  </a:moveTo>
                  <a:lnTo>
                    <a:pt x="5975604" y="0"/>
                  </a:lnTo>
                  <a:lnTo>
                    <a:pt x="5975604" y="22818471"/>
                  </a:lnTo>
                  <a:lnTo>
                    <a:pt x="0" y="22818471"/>
                  </a:lnTo>
                  <a:close/>
                </a:path>
              </a:pathLst>
            </a:custGeom>
            <a:solidFill>
              <a:srgbClr val="ECECEC"/>
            </a:solidFill>
          </p:spPr>
        </p:sp>
      </p:grpSp>
      <p:grpSp>
        <p:nvGrpSpPr>
          <p:cNvPr id="10" name="Group 10"/>
          <p:cNvGrpSpPr/>
          <p:nvPr/>
        </p:nvGrpSpPr>
        <p:grpSpPr>
          <a:xfrm>
            <a:off x="-3696476" y="-1699574"/>
            <a:ext cx="24222254" cy="1699574"/>
            <a:chOff x="0" y="0"/>
            <a:chExt cx="32296338" cy="2266098"/>
          </a:xfrm>
        </p:grpSpPr>
        <p:sp>
          <p:nvSpPr>
            <p:cNvPr id="11" name="Freeform 11"/>
            <p:cNvSpPr/>
            <p:nvPr/>
          </p:nvSpPr>
          <p:spPr>
            <a:xfrm>
              <a:off x="0" y="0"/>
              <a:ext cx="32296354" cy="2266061"/>
            </a:xfrm>
            <a:custGeom>
              <a:avLst/>
              <a:gdLst/>
              <a:ahLst/>
              <a:cxnLst/>
              <a:rect l="l" t="t" r="r" b="b"/>
              <a:pathLst>
                <a:path w="32296354" h="2266061">
                  <a:moveTo>
                    <a:pt x="0" y="0"/>
                  </a:moveTo>
                  <a:lnTo>
                    <a:pt x="32296354" y="0"/>
                  </a:lnTo>
                  <a:lnTo>
                    <a:pt x="32296354" y="2266061"/>
                  </a:lnTo>
                  <a:lnTo>
                    <a:pt x="0" y="2266061"/>
                  </a:lnTo>
                  <a:close/>
                </a:path>
              </a:pathLst>
            </a:custGeom>
            <a:solidFill>
              <a:srgbClr val="ECECEC"/>
            </a:solidFill>
          </p:spPr>
        </p:sp>
      </p:grpSp>
      <p:sp>
        <p:nvSpPr>
          <p:cNvPr id="12" name="TextBox 12"/>
          <p:cNvSpPr txBox="1"/>
          <p:nvPr/>
        </p:nvSpPr>
        <p:spPr>
          <a:xfrm>
            <a:off x="718033" y="3147060"/>
            <a:ext cx="8652510" cy="7094220"/>
          </a:xfrm>
          <a:prstGeom prst="rect">
            <a:avLst/>
          </a:prstGeom>
        </p:spPr>
        <p:txBody>
          <a:bodyPr lIns="0" tIns="0" rIns="0" bIns="0" rtlCol="0" anchor="t">
            <a:spAutoFit/>
          </a:bodyPr>
          <a:lstStyle/>
          <a:p>
            <a:pPr algn="l">
              <a:lnSpc>
                <a:spcPts val="4212"/>
              </a:lnSpc>
            </a:pPr>
            <a:r>
              <a:rPr lang="en-US" sz="3900" spc="36">
                <a:solidFill>
                  <a:srgbClr val="382B1B"/>
                </a:solidFill>
                <a:latin typeface="TT Rounds Condensed"/>
                <a:ea typeface="TT Rounds Condensed"/>
                <a:cs typeface="TT Rounds Condensed"/>
                <a:sym typeface="TT Rounds Condensed"/>
              </a:rPr>
              <a:t>3. Quel est l'objectif de la directive sur l'équilibre entre vie professionnelle et vie privée (2019/1158) ?</a:t>
            </a:r>
          </a:p>
          <a:p>
            <a:pPr algn="l">
              <a:lnSpc>
                <a:spcPts val="3888"/>
              </a:lnSpc>
            </a:pPr>
            <a:endParaRPr lang="en-US" sz="3900" spc="36">
              <a:solidFill>
                <a:srgbClr val="382B1B"/>
              </a:solidFill>
              <a:latin typeface="TT Rounds Condensed"/>
              <a:ea typeface="TT Rounds Condensed"/>
              <a:cs typeface="TT Rounds Condensed"/>
              <a:sym typeface="TT Rounds Condensed"/>
            </a:endParaRPr>
          </a:p>
          <a:p>
            <a:pPr algn="l">
              <a:lnSpc>
                <a:spcPts val="3888"/>
              </a:lnSpc>
            </a:pPr>
            <a:r>
              <a:rPr lang="en-US" sz="3600" spc="33">
                <a:solidFill>
                  <a:srgbClr val="382B1B"/>
                </a:solidFill>
                <a:latin typeface="TT Rounds Condensed"/>
                <a:ea typeface="TT Rounds Condensed"/>
                <a:cs typeface="TT Rounds Condensed"/>
                <a:sym typeface="TT Rounds Condensed"/>
              </a:rPr>
              <a:t>a) Mettre fin à la violence sexiste</a:t>
            </a:r>
          </a:p>
          <a:p>
            <a:pPr algn="l">
              <a:lnSpc>
                <a:spcPts val="3888"/>
              </a:lnSpc>
            </a:pPr>
            <a:r>
              <a:rPr lang="en-US" sz="3600" spc="33">
                <a:solidFill>
                  <a:srgbClr val="382B1B"/>
                </a:solidFill>
                <a:latin typeface="TT Rounds Condensed"/>
                <a:ea typeface="TT Rounds Condensed"/>
                <a:cs typeface="TT Rounds Condensed"/>
                <a:sym typeface="TT Rounds Condensed"/>
              </a:rPr>
              <a:t>b) Améliorer l'accès aux congés familiaux et aux formules de travail flexibles</a:t>
            </a:r>
          </a:p>
          <a:p>
            <a:pPr algn="l">
              <a:lnSpc>
                <a:spcPts val="3888"/>
              </a:lnSpc>
            </a:pPr>
            <a:r>
              <a:rPr lang="en-US" sz="3600" spc="33">
                <a:solidFill>
                  <a:srgbClr val="382B1B"/>
                </a:solidFill>
                <a:latin typeface="TT Rounds Condensed"/>
                <a:ea typeface="TT Rounds Condensed"/>
                <a:cs typeface="TT Rounds Condensed"/>
                <a:sym typeface="TT Rounds Condensed"/>
              </a:rPr>
              <a:t>c) Garantir l'égalité de rémunération</a:t>
            </a:r>
          </a:p>
          <a:p>
            <a:pPr algn="l">
              <a:lnSpc>
                <a:spcPts val="3888"/>
              </a:lnSpc>
            </a:pPr>
            <a:r>
              <a:rPr lang="en-US" sz="3600" spc="33">
                <a:solidFill>
                  <a:srgbClr val="382B1B"/>
                </a:solidFill>
                <a:latin typeface="TT Rounds Condensed"/>
                <a:ea typeface="TT Rounds Condensed"/>
                <a:cs typeface="TT Rounds Condensed"/>
                <a:sym typeface="TT Rounds Condensed"/>
              </a:rPr>
              <a:t>d) Proposer des programmes de formation</a:t>
            </a:r>
          </a:p>
        </p:txBody>
      </p:sp>
      <p:grpSp>
        <p:nvGrpSpPr>
          <p:cNvPr id="13" name="Group 13"/>
          <p:cNvGrpSpPr/>
          <p:nvPr/>
        </p:nvGrpSpPr>
        <p:grpSpPr>
          <a:xfrm>
            <a:off x="9892146" y="1554480"/>
            <a:ext cx="6687310" cy="6687310"/>
            <a:chOff x="0" y="0"/>
            <a:chExt cx="12700000" cy="12700000"/>
          </a:xfrm>
        </p:grpSpPr>
        <p:sp>
          <p:nvSpPr>
            <p:cNvPr id="14" name="Freeform 14"/>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20" y="11470640"/>
                  </a:cubicBezTo>
                  <a:cubicBezTo>
                    <a:pt x="9123680" y="11334750"/>
                    <a:pt x="10237470" y="10519410"/>
                    <a:pt x="11071860" y="9767570"/>
                  </a:cubicBezTo>
                  <a:cubicBezTo>
                    <a:pt x="11625580" y="9268460"/>
                    <a:pt x="11971020" y="8576310"/>
                    <a:pt x="12202160" y="7867650"/>
                  </a:cubicBezTo>
                  <a:cubicBezTo>
                    <a:pt x="13009880" y="5401310"/>
                    <a:pt x="12348210" y="2322830"/>
                    <a:pt x="10152380" y="938530"/>
                  </a:cubicBezTo>
                  <a:close/>
                </a:path>
              </a:pathLst>
            </a:custGeom>
            <a:blipFill>
              <a:blip r:embed="rId3"/>
              <a:stretch>
                <a:fillRect l="-45078" t="-2066" b="-2137"/>
              </a:stretch>
            </a:blipFill>
          </p:spPr>
        </p:sp>
      </p:grpSp>
      <p:sp>
        <p:nvSpPr>
          <p:cNvPr id="15" name="TextBox 15"/>
          <p:cNvSpPr txBox="1"/>
          <p:nvPr/>
        </p:nvSpPr>
        <p:spPr>
          <a:xfrm>
            <a:off x="603904" y="1203770"/>
            <a:ext cx="7934031" cy="758571"/>
          </a:xfrm>
          <a:prstGeom prst="rect">
            <a:avLst/>
          </a:prstGeom>
        </p:spPr>
        <p:txBody>
          <a:bodyPr lIns="0" tIns="0" rIns="0" bIns="0" rtlCol="0" anchor="t">
            <a:spAutoFit/>
          </a:bodyPr>
          <a:lstStyle/>
          <a:p>
            <a:pPr algn="l">
              <a:lnSpc>
                <a:spcPts val="5832"/>
              </a:lnSpc>
            </a:pPr>
            <a:r>
              <a:rPr lang="en-US" sz="5400" spc="50">
                <a:solidFill>
                  <a:srgbClr val="382B1B"/>
                </a:solidFill>
                <a:latin typeface="TT Rounds Condensed"/>
                <a:ea typeface="TT Rounds Condensed"/>
                <a:cs typeface="TT Rounds Condensed"/>
                <a:sym typeface="TT Rounds Condensed"/>
              </a:rPr>
              <a:t>Question à choix multiples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rot="4220027">
            <a:off x="-1801857" y="-6814548"/>
            <a:ext cx="17233297" cy="16884397"/>
            <a:chOff x="0" y="0"/>
            <a:chExt cx="22977729" cy="22512529"/>
          </a:xfrm>
        </p:grpSpPr>
        <p:sp>
          <p:nvSpPr>
            <p:cNvPr id="4" name="Freeform 4"/>
            <p:cNvSpPr/>
            <p:nvPr/>
          </p:nvSpPr>
          <p:spPr>
            <a:xfrm>
              <a:off x="0" y="0"/>
              <a:ext cx="22977731" cy="22512528"/>
            </a:xfrm>
            <a:custGeom>
              <a:avLst/>
              <a:gdLst/>
              <a:ahLst/>
              <a:cxnLst/>
              <a:rect l="l" t="t" r="r" b="b"/>
              <a:pathLst>
                <a:path w="22977731" h="22512528">
                  <a:moveTo>
                    <a:pt x="13431013" y="847979"/>
                  </a:moveTo>
                  <a:cubicBezTo>
                    <a:pt x="10681843" y="27305"/>
                    <a:pt x="7809611" y="0"/>
                    <a:pt x="5621274" y="2461895"/>
                  </a:cubicBezTo>
                  <a:cubicBezTo>
                    <a:pt x="3501263" y="4841621"/>
                    <a:pt x="1463421" y="8684895"/>
                    <a:pt x="1025779" y="11858117"/>
                  </a:cubicBezTo>
                  <a:cubicBezTo>
                    <a:pt x="0" y="19257390"/>
                    <a:pt x="6592443" y="22512528"/>
                    <a:pt x="13253213" y="21459444"/>
                  </a:cubicBezTo>
                  <a:cubicBezTo>
                    <a:pt x="19749898" y="20433664"/>
                    <a:pt x="22977731" y="11912853"/>
                    <a:pt x="21008214" y="5840095"/>
                  </a:cubicBezTo>
                  <a:cubicBezTo>
                    <a:pt x="20420078" y="4007358"/>
                    <a:pt x="18710404" y="3145663"/>
                    <a:pt x="17096487" y="2352421"/>
                  </a:cubicBezTo>
                  <a:cubicBezTo>
                    <a:pt x="15933928" y="1778000"/>
                    <a:pt x="14702918" y="1230884"/>
                    <a:pt x="13431013" y="847979"/>
                  </a:cubicBezTo>
                  <a:close/>
                </a:path>
              </a:pathLst>
            </a:custGeom>
            <a:solidFill>
              <a:srgbClr val="E6C8C7"/>
            </a:solidFill>
          </p:spPr>
        </p:sp>
      </p:grpSp>
      <p:grpSp>
        <p:nvGrpSpPr>
          <p:cNvPr id="5" name="Group 5"/>
          <p:cNvGrpSpPr/>
          <p:nvPr/>
        </p:nvGrpSpPr>
        <p:grpSpPr>
          <a:xfrm>
            <a:off x="-4020693" y="-9152968"/>
            <a:ext cx="24222266" cy="9152954"/>
            <a:chOff x="0" y="0"/>
            <a:chExt cx="32296354" cy="12203938"/>
          </a:xfrm>
        </p:grpSpPr>
        <p:sp>
          <p:nvSpPr>
            <p:cNvPr id="6" name="Freeform 6"/>
            <p:cNvSpPr/>
            <p:nvPr/>
          </p:nvSpPr>
          <p:spPr>
            <a:xfrm>
              <a:off x="0" y="0"/>
              <a:ext cx="32296354" cy="12203938"/>
            </a:xfrm>
            <a:custGeom>
              <a:avLst/>
              <a:gdLst/>
              <a:ahLst/>
              <a:cxnLst/>
              <a:rect l="l" t="t" r="r" b="b"/>
              <a:pathLst>
                <a:path w="32296354" h="12203938">
                  <a:moveTo>
                    <a:pt x="0" y="0"/>
                  </a:moveTo>
                  <a:lnTo>
                    <a:pt x="32296354" y="0"/>
                  </a:lnTo>
                  <a:lnTo>
                    <a:pt x="32296354" y="12203938"/>
                  </a:lnTo>
                  <a:lnTo>
                    <a:pt x="0" y="12203938"/>
                  </a:lnTo>
                  <a:close/>
                </a:path>
              </a:pathLst>
            </a:custGeom>
            <a:solidFill>
              <a:srgbClr val="ECECEC"/>
            </a:solidFill>
          </p:spPr>
        </p:sp>
      </p:grpSp>
      <p:grpSp>
        <p:nvGrpSpPr>
          <p:cNvPr id="7" name="Group 7"/>
          <p:cNvGrpSpPr/>
          <p:nvPr/>
        </p:nvGrpSpPr>
        <p:grpSpPr>
          <a:xfrm>
            <a:off x="-5506732" y="10286998"/>
            <a:ext cx="24222266" cy="3289554"/>
            <a:chOff x="0" y="0"/>
            <a:chExt cx="32296354" cy="4386072"/>
          </a:xfrm>
        </p:grpSpPr>
        <p:sp>
          <p:nvSpPr>
            <p:cNvPr id="8" name="Freeform 8"/>
            <p:cNvSpPr/>
            <p:nvPr/>
          </p:nvSpPr>
          <p:spPr>
            <a:xfrm>
              <a:off x="0" y="0"/>
              <a:ext cx="32296354" cy="4386072"/>
            </a:xfrm>
            <a:custGeom>
              <a:avLst/>
              <a:gdLst/>
              <a:ahLst/>
              <a:cxnLst/>
              <a:rect l="l" t="t" r="r" b="b"/>
              <a:pathLst>
                <a:path w="32296354" h="4386072">
                  <a:moveTo>
                    <a:pt x="0" y="0"/>
                  </a:moveTo>
                  <a:lnTo>
                    <a:pt x="32296354" y="0"/>
                  </a:lnTo>
                  <a:lnTo>
                    <a:pt x="32296354" y="4386072"/>
                  </a:lnTo>
                  <a:lnTo>
                    <a:pt x="0" y="4386072"/>
                  </a:lnTo>
                  <a:close/>
                </a:path>
              </a:pathLst>
            </a:custGeom>
            <a:solidFill>
              <a:srgbClr val="ECECEC"/>
            </a:solidFill>
          </p:spPr>
        </p:sp>
      </p:grpSp>
      <p:grpSp>
        <p:nvGrpSpPr>
          <p:cNvPr id="9" name="Group 9"/>
          <p:cNvGrpSpPr/>
          <p:nvPr/>
        </p:nvGrpSpPr>
        <p:grpSpPr>
          <a:xfrm>
            <a:off x="-4481700" y="-1211763"/>
            <a:ext cx="4481703" cy="17113853"/>
            <a:chOff x="0" y="0"/>
            <a:chExt cx="5975604" cy="22818471"/>
          </a:xfrm>
        </p:grpSpPr>
        <p:sp>
          <p:nvSpPr>
            <p:cNvPr id="10" name="Freeform 10"/>
            <p:cNvSpPr/>
            <p:nvPr/>
          </p:nvSpPr>
          <p:spPr>
            <a:xfrm>
              <a:off x="0" y="0"/>
              <a:ext cx="5975604" cy="22818471"/>
            </a:xfrm>
            <a:custGeom>
              <a:avLst/>
              <a:gdLst/>
              <a:ahLst/>
              <a:cxnLst/>
              <a:rect l="l" t="t" r="r" b="b"/>
              <a:pathLst>
                <a:path w="5975604" h="22818471">
                  <a:moveTo>
                    <a:pt x="0" y="0"/>
                  </a:moveTo>
                  <a:lnTo>
                    <a:pt x="5975604" y="0"/>
                  </a:lnTo>
                  <a:lnTo>
                    <a:pt x="5975604" y="22818471"/>
                  </a:lnTo>
                  <a:lnTo>
                    <a:pt x="0" y="22818471"/>
                  </a:lnTo>
                  <a:close/>
                </a:path>
              </a:pathLst>
            </a:custGeom>
            <a:solidFill>
              <a:srgbClr val="ECECEC"/>
            </a:solidFill>
          </p:spPr>
        </p:sp>
      </p:grpSp>
      <p:sp>
        <p:nvSpPr>
          <p:cNvPr id="11" name="TextBox 11"/>
          <p:cNvSpPr txBox="1"/>
          <p:nvPr/>
        </p:nvSpPr>
        <p:spPr>
          <a:xfrm>
            <a:off x="1251722" y="1752170"/>
            <a:ext cx="10581358" cy="4380012"/>
          </a:xfrm>
          <a:prstGeom prst="rect">
            <a:avLst/>
          </a:prstGeom>
        </p:spPr>
        <p:txBody>
          <a:bodyPr lIns="0" tIns="0" rIns="0" bIns="0" rtlCol="0" anchor="t">
            <a:spAutoFit/>
          </a:bodyPr>
          <a:lstStyle/>
          <a:p>
            <a:pPr algn="ctr">
              <a:lnSpc>
                <a:spcPts val="37261"/>
              </a:lnSpc>
            </a:pPr>
            <a:r>
              <a:rPr lang="en-US" sz="34501" spc="645">
                <a:solidFill>
                  <a:srgbClr val="DDA9A7"/>
                </a:solidFill>
                <a:latin typeface="TT Rounds Condensed"/>
                <a:ea typeface="TT Rounds Condensed"/>
                <a:cs typeface="TT Rounds Condensed"/>
                <a:sym typeface="TT Rounds Condensed"/>
              </a:rPr>
              <a:t>01</a:t>
            </a:r>
          </a:p>
        </p:txBody>
      </p:sp>
      <p:sp>
        <p:nvSpPr>
          <p:cNvPr id="12" name="TextBox 12"/>
          <p:cNvSpPr txBox="1"/>
          <p:nvPr/>
        </p:nvSpPr>
        <p:spPr>
          <a:xfrm>
            <a:off x="1313714" y="2949939"/>
            <a:ext cx="10581358" cy="1674093"/>
          </a:xfrm>
          <a:prstGeom prst="rect">
            <a:avLst/>
          </a:prstGeom>
        </p:spPr>
        <p:txBody>
          <a:bodyPr lIns="0" tIns="0" rIns="0" bIns="0" rtlCol="0" anchor="t">
            <a:spAutoFit/>
          </a:bodyPr>
          <a:lstStyle/>
          <a:p>
            <a:pPr algn="ctr">
              <a:lnSpc>
                <a:spcPts val="6804"/>
              </a:lnSpc>
            </a:pPr>
            <a:r>
              <a:rPr lang="en-US" sz="6300" b="1" spc="114">
                <a:solidFill>
                  <a:srgbClr val="000000"/>
                </a:solidFill>
                <a:latin typeface="TT Rounds Condensed Bold"/>
                <a:ea typeface="TT Rounds Condensed Bold"/>
                <a:cs typeface="TT Rounds Condensed Bold"/>
                <a:sym typeface="TT Rounds Condensed Bold"/>
              </a:rPr>
              <a:t>Comprendre le sexisme dans la cuisine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603904" y="2000964"/>
            <a:ext cx="1207050" cy="51165"/>
            <a:chOff x="0" y="0"/>
            <a:chExt cx="1609400" cy="68220"/>
          </a:xfrm>
        </p:grpSpPr>
        <p:sp>
          <p:nvSpPr>
            <p:cNvPr id="4" name="Freeform 4"/>
            <p:cNvSpPr/>
            <p:nvPr/>
          </p:nvSpPr>
          <p:spPr>
            <a:xfrm>
              <a:off x="12700" y="12700"/>
              <a:ext cx="1583944" cy="42799"/>
            </a:xfrm>
            <a:custGeom>
              <a:avLst/>
              <a:gdLst/>
              <a:ahLst/>
              <a:cxnLst/>
              <a:rect l="l" t="t" r="r" b="b"/>
              <a:pathLst>
                <a:path w="1583944" h="42799">
                  <a:moveTo>
                    <a:pt x="0" y="0"/>
                  </a:moveTo>
                  <a:lnTo>
                    <a:pt x="1583944" y="0"/>
                  </a:lnTo>
                  <a:lnTo>
                    <a:pt x="1583944" y="42799"/>
                  </a:lnTo>
                  <a:lnTo>
                    <a:pt x="0" y="42799"/>
                  </a:lnTo>
                  <a:close/>
                </a:path>
              </a:pathLst>
            </a:custGeom>
            <a:solidFill>
              <a:srgbClr val="B6D1E1"/>
            </a:solidFill>
          </p:spPr>
        </p:sp>
        <p:sp>
          <p:nvSpPr>
            <p:cNvPr id="5" name="Freeform 5"/>
            <p:cNvSpPr/>
            <p:nvPr/>
          </p:nvSpPr>
          <p:spPr>
            <a:xfrm>
              <a:off x="0" y="0"/>
              <a:ext cx="1609344" cy="68199"/>
            </a:xfrm>
            <a:custGeom>
              <a:avLst/>
              <a:gdLst/>
              <a:ahLst/>
              <a:cxnLst/>
              <a:rect l="l" t="t" r="r" b="b"/>
              <a:pathLst>
                <a:path w="1609344" h="68199">
                  <a:moveTo>
                    <a:pt x="12700" y="0"/>
                  </a:moveTo>
                  <a:lnTo>
                    <a:pt x="1596644" y="0"/>
                  </a:lnTo>
                  <a:cubicBezTo>
                    <a:pt x="1603629" y="0"/>
                    <a:pt x="1609344" y="5715"/>
                    <a:pt x="1609344" y="12700"/>
                  </a:cubicBezTo>
                  <a:lnTo>
                    <a:pt x="1609344" y="55499"/>
                  </a:lnTo>
                  <a:cubicBezTo>
                    <a:pt x="1609344" y="62484"/>
                    <a:pt x="1603629" y="68199"/>
                    <a:pt x="1596644" y="68199"/>
                  </a:cubicBezTo>
                  <a:lnTo>
                    <a:pt x="12700" y="68199"/>
                  </a:lnTo>
                  <a:cubicBezTo>
                    <a:pt x="5715" y="68199"/>
                    <a:pt x="0" y="62484"/>
                    <a:pt x="0" y="55499"/>
                  </a:cubicBezTo>
                  <a:lnTo>
                    <a:pt x="0" y="12700"/>
                  </a:lnTo>
                  <a:cubicBezTo>
                    <a:pt x="0" y="5715"/>
                    <a:pt x="5715" y="0"/>
                    <a:pt x="12700" y="0"/>
                  </a:cubicBezTo>
                  <a:moveTo>
                    <a:pt x="12700" y="25400"/>
                  </a:moveTo>
                  <a:lnTo>
                    <a:pt x="12700" y="12700"/>
                  </a:lnTo>
                  <a:lnTo>
                    <a:pt x="25400" y="12700"/>
                  </a:lnTo>
                  <a:lnTo>
                    <a:pt x="25400" y="55499"/>
                  </a:lnTo>
                  <a:lnTo>
                    <a:pt x="12700" y="55499"/>
                  </a:lnTo>
                  <a:lnTo>
                    <a:pt x="12700" y="42799"/>
                  </a:lnTo>
                  <a:lnTo>
                    <a:pt x="1596644" y="42799"/>
                  </a:lnTo>
                  <a:lnTo>
                    <a:pt x="1596644" y="55499"/>
                  </a:lnTo>
                  <a:lnTo>
                    <a:pt x="1583944" y="55499"/>
                  </a:lnTo>
                  <a:lnTo>
                    <a:pt x="1583944" y="12700"/>
                  </a:lnTo>
                  <a:lnTo>
                    <a:pt x="1596644" y="12700"/>
                  </a:lnTo>
                  <a:lnTo>
                    <a:pt x="1596644" y="25400"/>
                  </a:lnTo>
                  <a:lnTo>
                    <a:pt x="12700" y="25400"/>
                  </a:lnTo>
                  <a:close/>
                </a:path>
              </a:pathLst>
            </a:custGeom>
            <a:solidFill>
              <a:srgbClr val="B6D1E1"/>
            </a:solidFill>
          </p:spPr>
        </p:sp>
      </p:grpSp>
      <p:grpSp>
        <p:nvGrpSpPr>
          <p:cNvPr id="6" name="Group 6"/>
          <p:cNvGrpSpPr/>
          <p:nvPr/>
        </p:nvGrpSpPr>
        <p:grpSpPr>
          <a:xfrm>
            <a:off x="12427577" y="-161668"/>
            <a:ext cx="6807466" cy="7019022"/>
            <a:chOff x="0" y="0"/>
            <a:chExt cx="9076622" cy="9358696"/>
          </a:xfrm>
        </p:grpSpPr>
        <p:sp>
          <p:nvSpPr>
            <p:cNvPr id="7" name="Freeform 7"/>
            <p:cNvSpPr/>
            <p:nvPr/>
          </p:nvSpPr>
          <p:spPr>
            <a:xfrm>
              <a:off x="-403987" y="-153162"/>
              <a:ext cx="10093833" cy="9889490"/>
            </a:xfrm>
            <a:custGeom>
              <a:avLst/>
              <a:gdLst/>
              <a:ahLst/>
              <a:cxnLst/>
              <a:rect l="l" t="t" r="r" b="b"/>
              <a:pathLst>
                <a:path w="10093833" h="9889490">
                  <a:moveTo>
                    <a:pt x="5900039" y="372491"/>
                  </a:moveTo>
                  <a:cubicBezTo>
                    <a:pt x="4692396" y="11938"/>
                    <a:pt x="3430651" y="0"/>
                    <a:pt x="2469388" y="1081405"/>
                  </a:cubicBezTo>
                  <a:cubicBezTo>
                    <a:pt x="1538097" y="2126869"/>
                    <a:pt x="642874" y="3815207"/>
                    <a:pt x="450596" y="5209159"/>
                  </a:cubicBezTo>
                  <a:cubicBezTo>
                    <a:pt x="0" y="8459597"/>
                    <a:pt x="2895981" y="9889490"/>
                    <a:pt x="5821934" y="9426956"/>
                  </a:cubicBezTo>
                  <a:cubicBezTo>
                    <a:pt x="8675878" y="8976233"/>
                    <a:pt x="10093833" y="5233162"/>
                    <a:pt x="9228582" y="2565527"/>
                  </a:cubicBezTo>
                  <a:cubicBezTo>
                    <a:pt x="8970263" y="1760474"/>
                    <a:pt x="8219186" y="1381887"/>
                    <a:pt x="7510272" y="1033399"/>
                  </a:cubicBezTo>
                  <a:cubicBezTo>
                    <a:pt x="6999605" y="781050"/>
                    <a:pt x="6458839" y="540766"/>
                    <a:pt x="5900039" y="372491"/>
                  </a:cubicBezTo>
                  <a:close/>
                </a:path>
              </a:pathLst>
            </a:custGeom>
            <a:solidFill>
              <a:srgbClr val="B6D1E1"/>
            </a:solidFill>
          </p:spPr>
        </p:sp>
      </p:grpSp>
      <p:grpSp>
        <p:nvGrpSpPr>
          <p:cNvPr id="8" name="Group 8"/>
          <p:cNvGrpSpPr/>
          <p:nvPr/>
        </p:nvGrpSpPr>
        <p:grpSpPr>
          <a:xfrm>
            <a:off x="18336876" y="-1079256"/>
            <a:ext cx="4481700" cy="17113854"/>
            <a:chOff x="0" y="0"/>
            <a:chExt cx="5975600" cy="22818472"/>
          </a:xfrm>
        </p:grpSpPr>
        <p:sp>
          <p:nvSpPr>
            <p:cNvPr id="9" name="Freeform 9"/>
            <p:cNvSpPr/>
            <p:nvPr/>
          </p:nvSpPr>
          <p:spPr>
            <a:xfrm>
              <a:off x="0" y="0"/>
              <a:ext cx="5975604" cy="22818471"/>
            </a:xfrm>
            <a:custGeom>
              <a:avLst/>
              <a:gdLst/>
              <a:ahLst/>
              <a:cxnLst/>
              <a:rect l="l" t="t" r="r" b="b"/>
              <a:pathLst>
                <a:path w="5975604" h="22818471">
                  <a:moveTo>
                    <a:pt x="0" y="0"/>
                  </a:moveTo>
                  <a:lnTo>
                    <a:pt x="5975604" y="0"/>
                  </a:lnTo>
                  <a:lnTo>
                    <a:pt x="5975604" y="22818471"/>
                  </a:lnTo>
                  <a:lnTo>
                    <a:pt x="0" y="22818471"/>
                  </a:lnTo>
                  <a:close/>
                </a:path>
              </a:pathLst>
            </a:custGeom>
            <a:solidFill>
              <a:srgbClr val="ECECEC"/>
            </a:solidFill>
          </p:spPr>
        </p:sp>
      </p:grpSp>
      <p:grpSp>
        <p:nvGrpSpPr>
          <p:cNvPr id="10" name="Group 10"/>
          <p:cNvGrpSpPr/>
          <p:nvPr/>
        </p:nvGrpSpPr>
        <p:grpSpPr>
          <a:xfrm>
            <a:off x="-3696476" y="-1699574"/>
            <a:ext cx="24222254" cy="1699574"/>
            <a:chOff x="0" y="0"/>
            <a:chExt cx="32296338" cy="2266098"/>
          </a:xfrm>
        </p:grpSpPr>
        <p:sp>
          <p:nvSpPr>
            <p:cNvPr id="11" name="Freeform 11"/>
            <p:cNvSpPr/>
            <p:nvPr/>
          </p:nvSpPr>
          <p:spPr>
            <a:xfrm>
              <a:off x="0" y="0"/>
              <a:ext cx="32296354" cy="2266061"/>
            </a:xfrm>
            <a:custGeom>
              <a:avLst/>
              <a:gdLst/>
              <a:ahLst/>
              <a:cxnLst/>
              <a:rect l="l" t="t" r="r" b="b"/>
              <a:pathLst>
                <a:path w="32296354" h="2266061">
                  <a:moveTo>
                    <a:pt x="0" y="0"/>
                  </a:moveTo>
                  <a:lnTo>
                    <a:pt x="32296354" y="0"/>
                  </a:lnTo>
                  <a:lnTo>
                    <a:pt x="32296354" y="2266061"/>
                  </a:lnTo>
                  <a:lnTo>
                    <a:pt x="0" y="2266061"/>
                  </a:lnTo>
                  <a:close/>
                </a:path>
              </a:pathLst>
            </a:custGeom>
            <a:solidFill>
              <a:srgbClr val="ECECEC"/>
            </a:solidFill>
          </p:spPr>
        </p:sp>
      </p:grpSp>
      <p:grpSp>
        <p:nvGrpSpPr>
          <p:cNvPr id="12" name="Group 12"/>
          <p:cNvGrpSpPr/>
          <p:nvPr/>
        </p:nvGrpSpPr>
        <p:grpSpPr>
          <a:xfrm>
            <a:off x="9778643" y="1226633"/>
            <a:ext cx="6390171" cy="6390171"/>
            <a:chOff x="0" y="0"/>
            <a:chExt cx="12700000" cy="12700000"/>
          </a:xfrm>
        </p:grpSpPr>
        <p:sp>
          <p:nvSpPr>
            <p:cNvPr id="13" name="Freeform 13"/>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20" y="11470640"/>
                  </a:cubicBezTo>
                  <a:cubicBezTo>
                    <a:pt x="9123680" y="11334750"/>
                    <a:pt x="10237470" y="10519410"/>
                    <a:pt x="11071860" y="9767570"/>
                  </a:cubicBezTo>
                  <a:cubicBezTo>
                    <a:pt x="11625580" y="9268460"/>
                    <a:pt x="11971020" y="8576310"/>
                    <a:pt x="12202160" y="7867650"/>
                  </a:cubicBezTo>
                  <a:cubicBezTo>
                    <a:pt x="13009880" y="5401310"/>
                    <a:pt x="12348210" y="2322830"/>
                    <a:pt x="10152380" y="938530"/>
                  </a:cubicBezTo>
                  <a:close/>
                </a:path>
              </a:pathLst>
            </a:custGeom>
            <a:blipFill>
              <a:blip r:embed="rId3"/>
              <a:stretch>
                <a:fillRect l="-45078" t="-2066" b="-2137"/>
              </a:stretch>
            </a:blipFill>
          </p:spPr>
        </p:sp>
      </p:grpSp>
      <p:sp>
        <p:nvSpPr>
          <p:cNvPr id="14" name="TextBox 14"/>
          <p:cNvSpPr txBox="1"/>
          <p:nvPr/>
        </p:nvSpPr>
        <p:spPr>
          <a:xfrm>
            <a:off x="286411" y="2990414"/>
            <a:ext cx="8652510" cy="7094220"/>
          </a:xfrm>
          <a:prstGeom prst="rect">
            <a:avLst/>
          </a:prstGeom>
        </p:spPr>
        <p:txBody>
          <a:bodyPr lIns="0" tIns="0" rIns="0" bIns="0" rtlCol="0" anchor="t">
            <a:spAutoFit/>
          </a:bodyPr>
          <a:lstStyle/>
          <a:p>
            <a:pPr algn="l">
              <a:lnSpc>
                <a:spcPts val="4212"/>
              </a:lnSpc>
            </a:pPr>
            <a:r>
              <a:rPr lang="en-US" sz="3900" spc="36">
                <a:solidFill>
                  <a:srgbClr val="382B1B"/>
                </a:solidFill>
                <a:latin typeface="TT Rounds Condensed"/>
                <a:ea typeface="TT Rounds Condensed"/>
                <a:cs typeface="TT Rounds Condensed"/>
                <a:sym typeface="TT Rounds Condensed"/>
              </a:rPr>
              <a:t>3. Quel est l'objectif de la directive sur l'équilibre entre vie professionnelle et vie privée (2019/1158) ?</a:t>
            </a:r>
          </a:p>
          <a:p>
            <a:pPr algn="l">
              <a:lnSpc>
                <a:spcPts val="4212"/>
              </a:lnSpc>
            </a:pPr>
            <a:endParaRPr lang="en-US" sz="3900" spc="36">
              <a:solidFill>
                <a:srgbClr val="382B1B"/>
              </a:solidFill>
              <a:latin typeface="TT Rounds Condensed"/>
              <a:ea typeface="TT Rounds Condensed"/>
              <a:cs typeface="TT Rounds Condensed"/>
              <a:sym typeface="TT Rounds Condensed"/>
            </a:endParaRPr>
          </a:p>
          <a:p>
            <a:pPr algn="l">
              <a:lnSpc>
                <a:spcPts val="3888"/>
              </a:lnSpc>
            </a:pPr>
            <a:r>
              <a:rPr lang="en-US" sz="3600" spc="33">
                <a:solidFill>
                  <a:srgbClr val="382B1B"/>
                </a:solidFill>
                <a:latin typeface="TT Rounds Condensed"/>
                <a:ea typeface="TT Rounds Condensed"/>
                <a:cs typeface="TT Rounds Condensed"/>
                <a:sym typeface="TT Rounds Condensed"/>
              </a:rPr>
              <a:t>Réponse : b) Améliorer l'accès aux congés familiaux et aux formules de travail flexibles</a:t>
            </a:r>
          </a:p>
        </p:txBody>
      </p:sp>
      <p:sp>
        <p:nvSpPr>
          <p:cNvPr id="15" name="TextBox 15"/>
          <p:cNvSpPr txBox="1"/>
          <p:nvPr/>
        </p:nvSpPr>
        <p:spPr>
          <a:xfrm>
            <a:off x="603904" y="1125446"/>
            <a:ext cx="7444858" cy="758571"/>
          </a:xfrm>
          <a:prstGeom prst="rect">
            <a:avLst/>
          </a:prstGeom>
        </p:spPr>
        <p:txBody>
          <a:bodyPr lIns="0" tIns="0" rIns="0" bIns="0" rtlCol="0" anchor="t">
            <a:spAutoFit/>
          </a:bodyPr>
          <a:lstStyle/>
          <a:p>
            <a:pPr algn="l">
              <a:lnSpc>
                <a:spcPts val="5832"/>
              </a:lnSpc>
            </a:pPr>
            <a:r>
              <a:rPr lang="en-US" sz="5400" spc="50">
                <a:solidFill>
                  <a:srgbClr val="382B1B"/>
                </a:solidFill>
                <a:latin typeface="TT Rounds Condensed"/>
                <a:ea typeface="TT Rounds Condensed"/>
                <a:cs typeface="TT Rounds Condensed"/>
                <a:sym typeface="TT Rounds Condensed"/>
              </a:rPr>
              <a:t>Réponse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603904" y="2000964"/>
            <a:ext cx="1207050" cy="51165"/>
            <a:chOff x="0" y="0"/>
            <a:chExt cx="1609400" cy="68220"/>
          </a:xfrm>
        </p:grpSpPr>
        <p:sp>
          <p:nvSpPr>
            <p:cNvPr id="4" name="Freeform 4"/>
            <p:cNvSpPr/>
            <p:nvPr/>
          </p:nvSpPr>
          <p:spPr>
            <a:xfrm>
              <a:off x="12700" y="12700"/>
              <a:ext cx="1583944" cy="42799"/>
            </a:xfrm>
            <a:custGeom>
              <a:avLst/>
              <a:gdLst/>
              <a:ahLst/>
              <a:cxnLst/>
              <a:rect l="l" t="t" r="r" b="b"/>
              <a:pathLst>
                <a:path w="1583944" h="42799">
                  <a:moveTo>
                    <a:pt x="0" y="0"/>
                  </a:moveTo>
                  <a:lnTo>
                    <a:pt x="1583944" y="0"/>
                  </a:lnTo>
                  <a:lnTo>
                    <a:pt x="1583944" y="42799"/>
                  </a:lnTo>
                  <a:lnTo>
                    <a:pt x="0" y="42799"/>
                  </a:lnTo>
                  <a:close/>
                </a:path>
              </a:pathLst>
            </a:custGeom>
            <a:solidFill>
              <a:srgbClr val="B6D1E1"/>
            </a:solidFill>
          </p:spPr>
        </p:sp>
        <p:sp>
          <p:nvSpPr>
            <p:cNvPr id="5" name="Freeform 5"/>
            <p:cNvSpPr/>
            <p:nvPr/>
          </p:nvSpPr>
          <p:spPr>
            <a:xfrm>
              <a:off x="0" y="0"/>
              <a:ext cx="1609344" cy="68199"/>
            </a:xfrm>
            <a:custGeom>
              <a:avLst/>
              <a:gdLst/>
              <a:ahLst/>
              <a:cxnLst/>
              <a:rect l="l" t="t" r="r" b="b"/>
              <a:pathLst>
                <a:path w="1609344" h="68199">
                  <a:moveTo>
                    <a:pt x="12700" y="0"/>
                  </a:moveTo>
                  <a:lnTo>
                    <a:pt x="1596644" y="0"/>
                  </a:lnTo>
                  <a:cubicBezTo>
                    <a:pt x="1603629" y="0"/>
                    <a:pt x="1609344" y="5715"/>
                    <a:pt x="1609344" y="12700"/>
                  </a:cubicBezTo>
                  <a:lnTo>
                    <a:pt x="1609344" y="55499"/>
                  </a:lnTo>
                  <a:cubicBezTo>
                    <a:pt x="1609344" y="62484"/>
                    <a:pt x="1603629" y="68199"/>
                    <a:pt x="1596644" y="68199"/>
                  </a:cubicBezTo>
                  <a:lnTo>
                    <a:pt x="12700" y="68199"/>
                  </a:lnTo>
                  <a:cubicBezTo>
                    <a:pt x="5715" y="68199"/>
                    <a:pt x="0" y="62484"/>
                    <a:pt x="0" y="55499"/>
                  </a:cubicBezTo>
                  <a:lnTo>
                    <a:pt x="0" y="12700"/>
                  </a:lnTo>
                  <a:cubicBezTo>
                    <a:pt x="0" y="5715"/>
                    <a:pt x="5715" y="0"/>
                    <a:pt x="12700" y="0"/>
                  </a:cubicBezTo>
                  <a:moveTo>
                    <a:pt x="12700" y="25400"/>
                  </a:moveTo>
                  <a:lnTo>
                    <a:pt x="12700" y="12700"/>
                  </a:lnTo>
                  <a:lnTo>
                    <a:pt x="25400" y="12700"/>
                  </a:lnTo>
                  <a:lnTo>
                    <a:pt x="25400" y="55499"/>
                  </a:lnTo>
                  <a:lnTo>
                    <a:pt x="12700" y="55499"/>
                  </a:lnTo>
                  <a:lnTo>
                    <a:pt x="12700" y="42799"/>
                  </a:lnTo>
                  <a:lnTo>
                    <a:pt x="1596644" y="42799"/>
                  </a:lnTo>
                  <a:lnTo>
                    <a:pt x="1596644" y="55499"/>
                  </a:lnTo>
                  <a:lnTo>
                    <a:pt x="1583944" y="55499"/>
                  </a:lnTo>
                  <a:lnTo>
                    <a:pt x="1583944" y="12700"/>
                  </a:lnTo>
                  <a:lnTo>
                    <a:pt x="1596644" y="12700"/>
                  </a:lnTo>
                  <a:lnTo>
                    <a:pt x="1596644" y="25400"/>
                  </a:lnTo>
                  <a:lnTo>
                    <a:pt x="12700" y="25400"/>
                  </a:lnTo>
                  <a:close/>
                </a:path>
              </a:pathLst>
            </a:custGeom>
            <a:solidFill>
              <a:srgbClr val="B6D1E1"/>
            </a:solidFill>
          </p:spPr>
        </p:sp>
      </p:grpSp>
      <p:grpSp>
        <p:nvGrpSpPr>
          <p:cNvPr id="6" name="Group 6"/>
          <p:cNvGrpSpPr/>
          <p:nvPr/>
        </p:nvGrpSpPr>
        <p:grpSpPr>
          <a:xfrm>
            <a:off x="12427577" y="-161668"/>
            <a:ext cx="6807466" cy="7019022"/>
            <a:chOff x="0" y="0"/>
            <a:chExt cx="9076622" cy="9358696"/>
          </a:xfrm>
        </p:grpSpPr>
        <p:sp>
          <p:nvSpPr>
            <p:cNvPr id="7" name="Freeform 7"/>
            <p:cNvSpPr/>
            <p:nvPr/>
          </p:nvSpPr>
          <p:spPr>
            <a:xfrm>
              <a:off x="-403987" y="-153162"/>
              <a:ext cx="10093833" cy="9889490"/>
            </a:xfrm>
            <a:custGeom>
              <a:avLst/>
              <a:gdLst/>
              <a:ahLst/>
              <a:cxnLst/>
              <a:rect l="l" t="t" r="r" b="b"/>
              <a:pathLst>
                <a:path w="10093833" h="9889490">
                  <a:moveTo>
                    <a:pt x="5900039" y="372491"/>
                  </a:moveTo>
                  <a:cubicBezTo>
                    <a:pt x="4692396" y="11938"/>
                    <a:pt x="3430651" y="0"/>
                    <a:pt x="2469388" y="1081405"/>
                  </a:cubicBezTo>
                  <a:cubicBezTo>
                    <a:pt x="1538097" y="2126869"/>
                    <a:pt x="642874" y="3815207"/>
                    <a:pt x="450596" y="5209159"/>
                  </a:cubicBezTo>
                  <a:cubicBezTo>
                    <a:pt x="0" y="8459597"/>
                    <a:pt x="2895981" y="9889490"/>
                    <a:pt x="5821934" y="9426956"/>
                  </a:cubicBezTo>
                  <a:cubicBezTo>
                    <a:pt x="8675878" y="8976233"/>
                    <a:pt x="10093833" y="5233162"/>
                    <a:pt x="9228582" y="2565527"/>
                  </a:cubicBezTo>
                  <a:cubicBezTo>
                    <a:pt x="8970263" y="1760474"/>
                    <a:pt x="8219186" y="1381887"/>
                    <a:pt x="7510272" y="1033399"/>
                  </a:cubicBezTo>
                  <a:cubicBezTo>
                    <a:pt x="6999605" y="781050"/>
                    <a:pt x="6458839" y="540766"/>
                    <a:pt x="5900039" y="372491"/>
                  </a:cubicBezTo>
                  <a:close/>
                </a:path>
              </a:pathLst>
            </a:custGeom>
            <a:solidFill>
              <a:srgbClr val="B6D1E1"/>
            </a:solidFill>
          </p:spPr>
        </p:sp>
      </p:grpSp>
      <p:grpSp>
        <p:nvGrpSpPr>
          <p:cNvPr id="8" name="Group 8"/>
          <p:cNvGrpSpPr/>
          <p:nvPr/>
        </p:nvGrpSpPr>
        <p:grpSpPr>
          <a:xfrm>
            <a:off x="18336876" y="-1079256"/>
            <a:ext cx="4481700" cy="17113854"/>
            <a:chOff x="0" y="0"/>
            <a:chExt cx="5975600" cy="22818472"/>
          </a:xfrm>
        </p:grpSpPr>
        <p:sp>
          <p:nvSpPr>
            <p:cNvPr id="9" name="Freeform 9"/>
            <p:cNvSpPr/>
            <p:nvPr/>
          </p:nvSpPr>
          <p:spPr>
            <a:xfrm>
              <a:off x="0" y="0"/>
              <a:ext cx="5975604" cy="22818471"/>
            </a:xfrm>
            <a:custGeom>
              <a:avLst/>
              <a:gdLst/>
              <a:ahLst/>
              <a:cxnLst/>
              <a:rect l="l" t="t" r="r" b="b"/>
              <a:pathLst>
                <a:path w="5975604" h="22818471">
                  <a:moveTo>
                    <a:pt x="0" y="0"/>
                  </a:moveTo>
                  <a:lnTo>
                    <a:pt x="5975604" y="0"/>
                  </a:lnTo>
                  <a:lnTo>
                    <a:pt x="5975604" y="22818471"/>
                  </a:lnTo>
                  <a:lnTo>
                    <a:pt x="0" y="22818471"/>
                  </a:lnTo>
                  <a:close/>
                </a:path>
              </a:pathLst>
            </a:custGeom>
            <a:solidFill>
              <a:srgbClr val="ECECEC"/>
            </a:solidFill>
          </p:spPr>
        </p:sp>
      </p:grpSp>
      <p:grpSp>
        <p:nvGrpSpPr>
          <p:cNvPr id="10" name="Group 10"/>
          <p:cNvGrpSpPr/>
          <p:nvPr/>
        </p:nvGrpSpPr>
        <p:grpSpPr>
          <a:xfrm>
            <a:off x="-3696476" y="-1699574"/>
            <a:ext cx="24222254" cy="1699574"/>
            <a:chOff x="0" y="0"/>
            <a:chExt cx="32296338" cy="2266098"/>
          </a:xfrm>
        </p:grpSpPr>
        <p:sp>
          <p:nvSpPr>
            <p:cNvPr id="11" name="Freeform 11"/>
            <p:cNvSpPr/>
            <p:nvPr/>
          </p:nvSpPr>
          <p:spPr>
            <a:xfrm>
              <a:off x="0" y="0"/>
              <a:ext cx="32296354" cy="2266061"/>
            </a:xfrm>
            <a:custGeom>
              <a:avLst/>
              <a:gdLst/>
              <a:ahLst/>
              <a:cxnLst/>
              <a:rect l="l" t="t" r="r" b="b"/>
              <a:pathLst>
                <a:path w="32296354" h="2266061">
                  <a:moveTo>
                    <a:pt x="0" y="0"/>
                  </a:moveTo>
                  <a:lnTo>
                    <a:pt x="32296354" y="0"/>
                  </a:lnTo>
                  <a:lnTo>
                    <a:pt x="32296354" y="2266061"/>
                  </a:lnTo>
                  <a:lnTo>
                    <a:pt x="0" y="2266061"/>
                  </a:lnTo>
                  <a:close/>
                </a:path>
              </a:pathLst>
            </a:custGeom>
            <a:solidFill>
              <a:srgbClr val="ECECEC"/>
            </a:solidFill>
          </p:spPr>
        </p:sp>
      </p:grpSp>
      <p:grpSp>
        <p:nvGrpSpPr>
          <p:cNvPr id="12" name="Group 12"/>
          <p:cNvGrpSpPr/>
          <p:nvPr/>
        </p:nvGrpSpPr>
        <p:grpSpPr>
          <a:xfrm>
            <a:off x="10079617" y="1551660"/>
            <a:ext cx="7179683" cy="6910508"/>
            <a:chOff x="30480" y="591820"/>
            <a:chExt cx="12736830" cy="12259310"/>
          </a:xfrm>
        </p:grpSpPr>
        <p:sp>
          <p:nvSpPr>
            <p:cNvPr id="13" name="Freeform 13"/>
            <p:cNvSpPr/>
            <p:nvPr/>
          </p:nvSpPr>
          <p:spPr>
            <a:xfrm>
              <a:off x="0" y="0"/>
              <a:ext cx="12736830" cy="12259310"/>
            </a:xfrm>
            <a:custGeom>
              <a:avLst/>
              <a:gdLst/>
              <a:ahLst/>
              <a:cxnLst/>
              <a:rect l="l" t="t" r="r" b="b"/>
              <a:pathLst>
                <a:path w="12736830" h="1225931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blipFill>
              <a:blip r:embed="rId3"/>
              <a:stretch>
                <a:fillRect l="-19064" r="-19064"/>
              </a:stretch>
            </a:blipFill>
          </p:spPr>
        </p:sp>
      </p:grpSp>
      <p:sp>
        <p:nvSpPr>
          <p:cNvPr id="14" name="TextBox 14"/>
          <p:cNvSpPr txBox="1"/>
          <p:nvPr/>
        </p:nvSpPr>
        <p:spPr>
          <a:xfrm>
            <a:off x="491490" y="2844924"/>
            <a:ext cx="8652510" cy="7094220"/>
          </a:xfrm>
          <a:prstGeom prst="rect">
            <a:avLst/>
          </a:prstGeom>
        </p:spPr>
        <p:txBody>
          <a:bodyPr lIns="0" tIns="0" rIns="0" bIns="0" rtlCol="0" anchor="t">
            <a:spAutoFit/>
          </a:bodyPr>
          <a:lstStyle/>
          <a:p>
            <a:pPr algn="l">
              <a:lnSpc>
                <a:spcPts val="4212"/>
              </a:lnSpc>
            </a:pPr>
            <a:r>
              <a:rPr lang="en-US" sz="3900" spc="36">
                <a:solidFill>
                  <a:srgbClr val="382B1B"/>
                </a:solidFill>
                <a:latin typeface="TT Rounds Condensed"/>
                <a:ea typeface="TT Rounds Condensed"/>
                <a:cs typeface="TT Rounds Condensed"/>
                <a:sym typeface="TT Rounds Condensed"/>
              </a:rPr>
              <a:t>4. Laquelle des mesures suivantes doit être prise si vous êtes victime de discrimination ou de harcèlement au travail ?</a:t>
            </a:r>
          </a:p>
          <a:p>
            <a:pPr algn="l">
              <a:lnSpc>
                <a:spcPts val="3888"/>
              </a:lnSpc>
            </a:pPr>
            <a:endParaRPr lang="en-US" sz="3900" spc="36">
              <a:solidFill>
                <a:srgbClr val="382B1B"/>
              </a:solidFill>
              <a:latin typeface="TT Rounds Condensed"/>
              <a:ea typeface="TT Rounds Condensed"/>
              <a:cs typeface="TT Rounds Condensed"/>
              <a:sym typeface="TT Rounds Condensed"/>
            </a:endParaRPr>
          </a:p>
          <a:p>
            <a:pPr algn="l">
              <a:lnSpc>
                <a:spcPts val="3888"/>
              </a:lnSpc>
            </a:pPr>
            <a:r>
              <a:rPr lang="en-US" sz="3600" spc="33">
                <a:solidFill>
                  <a:srgbClr val="382B1B"/>
                </a:solidFill>
                <a:latin typeface="TT Rounds Condensed"/>
                <a:ea typeface="TT Rounds Condensed"/>
                <a:cs typeface="TT Rounds Condensed"/>
                <a:sym typeface="TT Rounds Condensed"/>
              </a:rPr>
              <a:t>a) Ignorer l'incident</a:t>
            </a:r>
          </a:p>
          <a:p>
            <a:pPr algn="l">
              <a:lnSpc>
                <a:spcPts val="3888"/>
              </a:lnSpc>
            </a:pPr>
            <a:r>
              <a:rPr lang="en-US" sz="3600" spc="33">
                <a:solidFill>
                  <a:srgbClr val="382B1B"/>
                </a:solidFill>
                <a:latin typeface="TT Rounds Condensed"/>
                <a:ea typeface="TT Rounds Condensed"/>
                <a:cs typeface="TT Rounds Condensed"/>
                <a:sym typeface="TT Rounds Condensed"/>
              </a:rPr>
              <a:t>b) Signalez l'incident à votre service des ressources humaines ou à un supérieur hiérarchique de confiance</a:t>
            </a:r>
          </a:p>
          <a:p>
            <a:pPr algn="l">
              <a:lnSpc>
                <a:spcPts val="3888"/>
              </a:lnSpc>
            </a:pPr>
            <a:r>
              <a:rPr lang="en-US" sz="3600" spc="33">
                <a:solidFill>
                  <a:srgbClr val="382B1B"/>
                </a:solidFill>
                <a:latin typeface="TT Rounds Condensed"/>
                <a:ea typeface="TT Rounds Condensed"/>
                <a:cs typeface="TT Rounds Condensed"/>
                <a:sym typeface="TT Rounds Condensed"/>
              </a:rPr>
              <a:t>c) Se plaindre à des collègues</a:t>
            </a:r>
          </a:p>
          <a:p>
            <a:pPr algn="l">
              <a:lnSpc>
                <a:spcPts val="3888"/>
              </a:lnSpc>
            </a:pPr>
            <a:r>
              <a:rPr lang="en-US" sz="3600" spc="33">
                <a:solidFill>
                  <a:srgbClr val="382B1B"/>
                </a:solidFill>
                <a:latin typeface="TT Rounds Condensed"/>
                <a:ea typeface="TT Rounds Condensed"/>
                <a:cs typeface="TT Rounds Condensed"/>
                <a:sym typeface="TT Rounds Condensed"/>
              </a:rPr>
              <a:t>d) Quitter son emploi</a:t>
            </a:r>
          </a:p>
        </p:txBody>
      </p:sp>
      <p:sp>
        <p:nvSpPr>
          <p:cNvPr id="15" name="TextBox 15"/>
          <p:cNvSpPr txBox="1"/>
          <p:nvPr/>
        </p:nvSpPr>
        <p:spPr>
          <a:xfrm>
            <a:off x="603904" y="1085850"/>
            <a:ext cx="7444858" cy="758571"/>
          </a:xfrm>
          <a:prstGeom prst="rect">
            <a:avLst/>
          </a:prstGeom>
        </p:spPr>
        <p:txBody>
          <a:bodyPr lIns="0" tIns="0" rIns="0" bIns="0" rtlCol="0" anchor="t">
            <a:spAutoFit/>
          </a:bodyPr>
          <a:lstStyle/>
          <a:p>
            <a:pPr algn="l">
              <a:lnSpc>
                <a:spcPts val="5832"/>
              </a:lnSpc>
            </a:pPr>
            <a:r>
              <a:rPr lang="en-US" sz="5400" spc="50">
                <a:solidFill>
                  <a:srgbClr val="382B1B"/>
                </a:solidFill>
                <a:latin typeface="TT Rounds Condensed"/>
                <a:ea typeface="TT Rounds Condensed"/>
                <a:cs typeface="TT Rounds Condensed"/>
                <a:sym typeface="TT Rounds Condensed"/>
              </a:rPr>
              <a:t>Question à choix multiples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603904" y="2000964"/>
            <a:ext cx="1207050" cy="51165"/>
            <a:chOff x="0" y="0"/>
            <a:chExt cx="1609400" cy="68220"/>
          </a:xfrm>
        </p:grpSpPr>
        <p:sp>
          <p:nvSpPr>
            <p:cNvPr id="4" name="Freeform 4"/>
            <p:cNvSpPr/>
            <p:nvPr/>
          </p:nvSpPr>
          <p:spPr>
            <a:xfrm>
              <a:off x="12700" y="12700"/>
              <a:ext cx="1583944" cy="42799"/>
            </a:xfrm>
            <a:custGeom>
              <a:avLst/>
              <a:gdLst/>
              <a:ahLst/>
              <a:cxnLst/>
              <a:rect l="l" t="t" r="r" b="b"/>
              <a:pathLst>
                <a:path w="1583944" h="42799">
                  <a:moveTo>
                    <a:pt x="0" y="0"/>
                  </a:moveTo>
                  <a:lnTo>
                    <a:pt x="1583944" y="0"/>
                  </a:lnTo>
                  <a:lnTo>
                    <a:pt x="1583944" y="42799"/>
                  </a:lnTo>
                  <a:lnTo>
                    <a:pt x="0" y="42799"/>
                  </a:lnTo>
                  <a:close/>
                </a:path>
              </a:pathLst>
            </a:custGeom>
            <a:solidFill>
              <a:srgbClr val="B6D1E1"/>
            </a:solidFill>
          </p:spPr>
        </p:sp>
        <p:sp>
          <p:nvSpPr>
            <p:cNvPr id="5" name="Freeform 5"/>
            <p:cNvSpPr/>
            <p:nvPr/>
          </p:nvSpPr>
          <p:spPr>
            <a:xfrm>
              <a:off x="0" y="0"/>
              <a:ext cx="1609344" cy="68199"/>
            </a:xfrm>
            <a:custGeom>
              <a:avLst/>
              <a:gdLst/>
              <a:ahLst/>
              <a:cxnLst/>
              <a:rect l="l" t="t" r="r" b="b"/>
              <a:pathLst>
                <a:path w="1609344" h="68199">
                  <a:moveTo>
                    <a:pt x="12700" y="0"/>
                  </a:moveTo>
                  <a:lnTo>
                    <a:pt x="1596644" y="0"/>
                  </a:lnTo>
                  <a:cubicBezTo>
                    <a:pt x="1603629" y="0"/>
                    <a:pt x="1609344" y="5715"/>
                    <a:pt x="1609344" y="12700"/>
                  </a:cubicBezTo>
                  <a:lnTo>
                    <a:pt x="1609344" y="55499"/>
                  </a:lnTo>
                  <a:cubicBezTo>
                    <a:pt x="1609344" y="62484"/>
                    <a:pt x="1603629" y="68199"/>
                    <a:pt x="1596644" y="68199"/>
                  </a:cubicBezTo>
                  <a:lnTo>
                    <a:pt x="12700" y="68199"/>
                  </a:lnTo>
                  <a:cubicBezTo>
                    <a:pt x="5715" y="68199"/>
                    <a:pt x="0" y="62484"/>
                    <a:pt x="0" y="55499"/>
                  </a:cubicBezTo>
                  <a:lnTo>
                    <a:pt x="0" y="12700"/>
                  </a:lnTo>
                  <a:cubicBezTo>
                    <a:pt x="0" y="5715"/>
                    <a:pt x="5715" y="0"/>
                    <a:pt x="12700" y="0"/>
                  </a:cubicBezTo>
                  <a:moveTo>
                    <a:pt x="12700" y="25400"/>
                  </a:moveTo>
                  <a:lnTo>
                    <a:pt x="12700" y="12700"/>
                  </a:lnTo>
                  <a:lnTo>
                    <a:pt x="25400" y="12700"/>
                  </a:lnTo>
                  <a:lnTo>
                    <a:pt x="25400" y="55499"/>
                  </a:lnTo>
                  <a:lnTo>
                    <a:pt x="12700" y="55499"/>
                  </a:lnTo>
                  <a:lnTo>
                    <a:pt x="12700" y="42799"/>
                  </a:lnTo>
                  <a:lnTo>
                    <a:pt x="1596644" y="42799"/>
                  </a:lnTo>
                  <a:lnTo>
                    <a:pt x="1596644" y="55499"/>
                  </a:lnTo>
                  <a:lnTo>
                    <a:pt x="1583944" y="55499"/>
                  </a:lnTo>
                  <a:lnTo>
                    <a:pt x="1583944" y="12700"/>
                  </a:lnTo>
                  <a:lnTo>
                    <a:pt x="1596644" y="12700"/>
                  </a:lnTo>
                  <a:lnTo>
                    <a:pt x="1596644" y="25400"/>
                  </a:lnTo>
                  <a:lnTo>
                    <a:pt x="12700" y="25400"/>
                  </a:lnTo>
                  <a:close/>
                </a:path>
              </a:pathLst>
            </a:custGeom>
            <a:solidFill>
              <a:srgbClr val="B6D1E1"/>
            </a:solidFill>
          </p:spPr>
        </p:sp>
      </p:grpSp>
      <p:grpSp>
        <p:nvGrpSpPr>
          <p:cNvPr id="6" name="Group 6"/>
          <p:cNvGrpSpPr/>
          <p:nvPr/>
        </p:nvGrpSpPr>
        <p:grpSpPr>
          <a:xfrm>
            <a:off x="12427577" y="-161668"/>
            <a:ext cx="6807466" cy="7019022"/>
            <a:chOff x="0" y="0"/>
            <a:chExt cx="9076622" cy="9358696"/>
          </a:xfrm>
        </p:grpSpPr>
        <p:sp>
          <p:nvSpPr>
            <p:cNvPr id="7" name="Freeform 7"/>
            <p:cNvSpPr/>
            <p:nvPr/>
          </p:nvSpPr>
          <p:spPr>
            <a:xfrm>
              <a:off x="-403987" y="-153162"/>
              <a:ext cx="10093833" cy="9889490"/>
            </a:xfrm>
            <a:custGeom>
              <a:avLst/>
              <a:gdLst/>
              <a:ahLst/>
              <a:cxnLst/>
              <a:rect l="l" t="t" r="r" b="b"/>
              <a:pathLst>
                <a:path w="10093833" h="9889490">
                  <a:moveTo>
                    <a:pt x="5900039" y="372491"/>
                  </a:moveTo>
                  <a:cubicBezTo>
                    <a:pt x="4692396" y="11938"/>
                    <a:pt x="3430651" y="0"/>
                    <a:pt x="2469388" y="1081405"/>
                  </a:cubicBezTo>
                  <a:cubicBezTo>
                    <a:pt x="1538097" y="2126869"/>
                    <a:pt x="642874" y="3815207"/>
                    <a:pt x="450596" y="5209159"/>
                  </a:cubicBezTo>
                  <a:cubicBezTo>
                    <a:pt x="0" y="8459597"/>
                    <a:pt x="2895981" y="9889490"/>
                    <a:pt x="5821934" y="9426956"/>
                  </a:cubicBezTo>
                  <a:cubicBezTo>
                    <a:pt x="8675878" y="8976233"/>
                    <a:pt x="10093833" y="5233162"/>
                    <a:pt x="9228582" y="2565527"/>
                  </a:cubicBezTo>
                  <a:cubicBezTo>
                    <a:pt x="8970263" y="1760474"/>
                    <a:pt x="8219186" y="1381887"/>
                    <a:pt x="7510272" y="1033399"/>
                  </a:cubicBezTo>
                  <a:cubicBezTo>
                    <a:pt x="6999605" y="781050"/>
                    <a:pt x="6458839" y="540766"/>
                    <a:pt x="5900039" y="372491"/>
                  </a:cubicBezTo>
                  <a:close/>
                </a:path>
              </a:pathLst>
            </a:custGeom>
            <a:solidFill>
              <a:srgbClr val="B6D1E1"/>
            </a:solidFill>
          </p:spPr>
        </p:sp>
      </p:grpSp>
      <p:grpSp>
        <p:nvGrpSpPr>
          <p:cNvPr id="8" name="Group 8"/>
          <p:cNvGrpSpPr/>
          <p:nvPr/>
        </p:nvGrpSpPr>
        <p:grpSpPr>
          <a:xfrm>
            <a:off x="18336876" y="-1079256"/>
            <a:ext cx="4481700" cy="17113854"/>
            <a:chOff x="0" y="0"/>
            <a:chExt cx="5975600" cy="22818472"/>
          </a:xfrm>
        </p:grpSpPr>
        <p:sp>
          <p:nvSpPr>
            <p:cNvPr id="9" name="Freeform 9"/>
            <p:cNvSpPr/>
            <p:nvPr/>
          </p:nvSpPr>
          <p:spPr>
            <a:xfrm>
              <a:off x="0" y="0"/>
              <a:ext cx="5975604" cy="22818471"/>
            </a:xfrm>
            <a:custGeom>
              <a:avLst/>
              <a:gdLst/>
              <a:ahLst/>
              <a:cxnLst/>
              <a:rect l="l" t="t" r="r" b="b"/>
              <a:pathLst>
                <a:path w="5975604" h="22818471">
                  <a:moveTo>
                    <a:pt x="0" y="0"/>
                  </a:moveTo>
                  <a:lnTo>
                    <a:pt x="5975604" y="0"/>
                  </a:lnTo>
                  <a:lnTo>
                    <a:pt x="5975604" y="22818471"/>
                  </a:lnTo>
                  <a:lnTo>
                    <a:pt x="0" y="22818471"/>
                  </a:lnTo>
                  <a:close/>
                </a:path>
              </a:pathLst>
            </a:custGeom>
            <a:solidFill>
              <a:srgbClr val="ECECEC"/>
            </a:solidFill>
          </p:spPr>
        </p:sp>
      </p:grpSp>
      <p:grpSp>
        <p:nvGrpSpPr>
          <p:cNvPr id="10" name="Group 10"/>
          <p:cNvGrpSpPr/>
          <p:nvPr/>
        </p:nvGrpSpPr>
        <p:grpSpPr>
          <a:xfrm>
            <a:off x="-3696476" y="-1699574"/>
            <a:ext cx="24222254" cy="1699574"/>
            <a:chOff x="0" y="0"/>
            <a:chExt cx="32296338" cy="2266098"/>
          </a:xfrm>
        </p:grpSpPr>
        <p:sp>
          <p:nvSpPr>
            <p:cNvPr id="11" name="Freeform 11"/>
            <p:cNvSpPr/>
            <p:nvPr/>
          </p:nvSpPr>
          <p:spPr>
            <a:xfrm>
              <a:off x="0" y="0"/>
              <a:ext cx="32296354" cy="2266061"/>
            </a:xfrm>
            <a:custGeom>
              <a:avLst/>
              <a:gdLst/>
              <a:ahLst/>
              <a:cxnLst/>
              <a:rect l="l" t="t" r="r" b="b"/>
              <a:pathLst>
                <a:path w="32296354" h="2266061">
                  <a:moveTo>
                    <a:pt x="0" y="0"/>
                  </a:moveTo>
                  <a:lnTo>
                    <a:pt x="32296354" y="0"/>
                  </a:lnTo>
                  <a:lnTo>
                    <a:pt x="32296354" y="2266061"/>
                  </a:lnTo>
                  <a:lnTo>
                    <a:pt x="0" y="2266061"/>
                  </a:lnTo>
                  <a:close/>
                </a:path>
              </a:pathLst>
            </a:custGeom>
            <a:solidFill>
              <a:srgbClr val="ECECEC"/>
            </a:solidFill>
          </p:spPr>
        </p:sp>
      </p:grpSp>
      <p:sp>
        <p:nvSpPr>
          <p:cNvPr id="12" name="TextBox 12"/>
          <p:cNvSpPr txBox="1"/>
          <p:nvPr/>
        </p:nvSpPr>
        <p:spPr>
          <a:xfrm>
            <a:off x="718033" y="3147060"/>
            <a:ext cx="8652510" cy="7094220"/>
          </a:xfrm>
          <a:prstGeom prst="rect">
            <a:avLst/>
          </a:prstGeom>
        </p:spPr>
        <p:txBody>
          <a:bodyPr lIns="0" tIns="0" rIns="0" bIns="0" rtlCol="0" anchor="t">
            <a:spAutoFit/>
          </a:bodyPr>
          <a:lstStyle/>
          <a:p>
            <a:pPr algn="l">
              <a:lnSpc>
                <a:spcPts val="4212"/>
              </a:lnSpc>
            </a:pPr>
            <a:r>
              <a:rPr lang="en-US" sz="3900" spc="36">
                <a:solidFill>
                  <a:srgbClr val="382B1B"/>
                </a:solidFill>
                <a:latin typeface="TT Rounds Condensed"/>
                <a:ea typeface="TT Rounds Condensed"/>
                <a:cs typeface="TT Rounds Condensed"/>
                <a:sym typeface="TT Rounds Condensed"/>
              </a:rPr>
              <a:t>4. Laquelle des mesures suivantes doit être prise si vous êtes victime de discrimination ou de harcèlement au travail ?</a:t>
            </a:r>
          </a:p>
          <a:p>
            <a:pPr algn="l">
              <a:lnSpc>
                <a:spcPts val="3888"/>
              </a:lnSpc>
            </a:pPr>
            <a:endParaRPr lang="en-US" sz="3900" spc="36">
              <a:solidFill>
                <a:srgbClr val="382B1B"/>
              </a:solidFill>
              <a:latin typeface="TT Rounds Condensed"/>
              <a:ea typeface="TT Rounds Condensed"/>
              <a:cs typeface="TT Rounds Condensed"/>
              <a:sym typeface="TT Rounds Condensed"/>
            </a:endParaRPr>
          </a:p>
          <a:p>
            <a:pPr algn="l">
              <a:lnSpc>
                <a:spcPts val="3888"/>
              </a:lnSpc>
            </a:pPr>
            <a:r>
              <a:rPr lang="en-US" sz="3600" spc="33">
                <a:solidFill>
                  <a:srgbClr val="382B1B"/>
                </a:solidFill>
                <a:latin typeface="TT Rounds Condensed"/>
                <a:ea typeface="TT Rounds Condensed"/>
                <a:cs typeface="TT Rounds Condensed"/>
                <a:sym typeface="TT Rounds Condensed"/>
              </a:rPr>
              <a:t>Réponse : b) Signalez l'incident à votre département des ressources humaines ou à un supérieur hiérarchique de confiance.</a:t>
            </a:r>
          </a:p>
        </p:txBody>
      </p:sp>
      <p:sp>
        <p:nvSpPr>
          <p:cNvPr id="13" name="TextBox 13"/>
          <p:cNvSpPr txBox="1"/>
          <p:nvPr/>
        </p:nvSpPr>
        <p:spPr>
          <a:xfrm>
            <a:off x="718033" y="1203770"/>
            <a:ext cx="7444858" cy="758571"/>
          </a:xfrm>
          <a:prstGeom prst="rect">
            <a:avLst/>
          </a:prstGeom>
        </p:spPr>
        <p:txBody>
          <a:bodyPr lIns="0" tIns="0" rIns="0" bIns="0" rtlCol="0" anchor="t">
            <a:spAutoFit/>
          </a:bodyPr>
          <a:lstStyle/>
          <a:p>
            <a:pPr algn="l">
              <a:lnSpc>
                <a:spcPts val="5832"/>
              </a:lnSpc>
            </a:pPr>
            <a:r>
              <a:rPr lang="en-US" sz="5400" spc="50">
                <a:solidFill>
                  <a:srgbClr val="382B1B"/>
                </a:solidFill>
                <a:latin typeface="TT Rounds Condensed"/>
                <a:ea typeface="TT Rounds Condensed"/>
                <a:cs typeface="TT Rounds Condensed"/>
                <a:sym typeface="TT Rounds Condensed"/>
              </a:rPr>
              <a:t>Réponse </a:t>
            </a:r>
          </a:p>
        </p:txBody>
      </p:sp>
      <p:grpSp>
        <p:nvGrpSpPr>
          <p:cNvPr id="14" name="Group 14"/>
          <p:cNvGrpSpPr/>
          <p:nvPr/>
        </p:nvGrpSpPr>
        <p:grpSpPr>
          <a:xfrm>
            <a:off x="10079617" y="1551660"/>
            <a:ext cx="7179683" cy="6910508"/>
            <a:chOff x="30480" y="591820"/>
            <a:chExt cx="12736830" cy="12259310"/>
          </a:xfrm>
        </p:grpSpPr>
        <p:sp>
          <p:nvSpPr>
            <p:cNvPr id="15" name="Freeform 15"/>
            <p:cNvSpPr/>
            <p:nvPr/>
          </p:nvSpPr>
          <p:spPr>
            <a:xfrm>
              <a:off x="0" y="0"/>
              <a:ext cx="12736830" cy="12259310"/>
            </a:xfrm>
            <a:custGeom>
              <a:avLst/>
              <a:gdLst/>
              <a:ahLst/>
              <a:cxnLst/>
              <a:rect l="l" t="t" r="r" b="b"/>
              <a:pathLst>
                <a:path w="12736830" h="1225931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blipFill>
              <a:blip r:embed="rId3"/>
              <a:stretch>
                <a:fillRect l="-19064" r="-19064"/>
              </a:stretch>
            </a:blipFill>
          </p:spPr>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603904" y="2000964"/>
            <a:ext cx="1207050" cy="51165"/>
            <a:chOff x="0" y="0"/>
            <a:chExt cx="1609400" cy="68220"/>
          </a:xfrm>
        </p:grpSpPr>
        <p:sp>
          <p:nvSpPr>
            <p:cNvPr id="4" name="Freeform 4"/>
            <p:cNvSpPr/>
            <p:nvPr/>
          </p:nvSpPr>
          <p:spPr>
            <a:xfrm>
              <a:off x="12700" y="12700"/>
              <a:ext cx="1583944" cy="42799"/>
            </a:xfrm>
            <a:custGeom>
              <a:avLst/>
              <a:gdLst/>
              <a:ahLst/>
              <a:cxnLst/>
              <a:rect l="l" t="t" r="r" b="b"/>
              <a:pathLst>
                <a:path w="1583944" h="42799">
                  <a:moveTo>
                    <a:pt x="0" y="0"/>
                  </a:moveTo>
                  <a:lnTo>
                    <a:pt x="1583944" y="0"/>
                  </a:lnTo>
                  <a:lnTo>
                    <a:pt x="1583944" y="42799"/>
                  </a:lnTo>
                  <a:lnTo>
                    <a:pt x="0" y="42799"/>
                  </a:lnTo>
                  <a:close/>
                </a:path>
              </a:pathLst>
            </a:custGeom>
            <a:solidFill>
              <a:srgbClr val="B6D1E1"/>
            </a:solidFill>
          </p:spPr>
        </p:sp>
        <p:sp>
          <p:nvSpPr>
            <p:cNvPr id="5" name="Freeform 5"/>
            <p:cNvSpPr/>
            <p:nvPr/>
          </p:nvSpPr>
          <p:spPr>
            <a:xfrm>
              <a:off x="0" y="0"/>
              <a:ext cx="1609344" cy="68199"/>
            </a:xfrm>
            <a:custGeom>
              <a:avLst/>
              <a:gdLst/>
              <a:ahLst/>
              <a:cxnLst/>
              <a:rect l="l" t="t" r="r" b="b"/>
              <a:pathLst>
                <a:path w="1609344" h="68199">
                  <a:moveTo>
                    <a:pt x="12700" y="0"/>
                  </a:moveTo>
                  <a:lnTo>
                    <a:pt x="1596644" y="0"/>
                  </a:lnTo>
                  <a:cubicBezTo>
                    <a:pt x="1603629" y="0"/>
                    <a:pt x="1609344" y="5715"/>
                    <a:pt x="1609344" y="12700"/>
                  </a:cubicBezTo>
                  <a:lnTo>
                    <a:pt x="1609344" y="55499"/>
                  </a:lnTo>
                  <a:cubicBezTo>
                    <a:pt x="1609344" y="62484"/>
                    <a:pt x="1603629" y="68199"/>
                    <a:pt x="1596644" y="68199"/>
                  </a:cubicBezTo>
                  <a:lnTo>
                    <a:pt x="12700" y="68199"/>
                  </a:lnTo>
                  <a:cubicBezTo>
                    <a:pt x="5715" y="68199"/>
                    <a:pt x="0" y="62484"/>
                    <a:pt x="0" y="55499"/>
                  </a:cubicBezTo>
                  <a:lnTo>
                    <a:pt x="0" y="12700"/>
                  </a:lnTo>
                  <a:cubicBezTo>
                    <a:pt x="0" y="5715"/>
                    <a:pt x="5715" y="0"/>
                    <a:pt x="12700" y="0"/>
                  </a:cubicBezTo>
                  <a:moveTo>
                    <a:pt x="12700" y="25400"/>
                  </a:moveTo>
                  <a:lnTo>
                    <a:pt x="12700" y="12700"/>
                  </a:lnTo>
                  <a:lnTo>
                    <a:pt x="25400" y="12700"/>
                  </a:lnTo>
                  <a:lnTo>
                    <a:pt x="25400" y="55499"/>
                  </a:lnTo>
                  <a:lnTo>
                    <a:pt x="12700" y="55499"/>
                  </a:lnTo>
                  <a:lnTo>
                    <a:pt x="12700" y="42799"/>
                  </a:lnTo>
                  <a:lnTo>
                    <a:pt x="1596644" y="42799"/>
                  </a:lnTo>
                  <a:lnTo>
                    <a:pt x="1596644" y="55499"/>
                  </a:lnTo>
                  <a:lnTo>
                    <a:pt x="1583944" y="55499"/>
                  </a:lnTo>
                  <a:lnTo>
                    <a:pt x="1583944" y="12700"/>
                  </a:lnTo>
                  <a:lnTo>
                    <a:pt x="1596644" y="12700"/>
                  </a:lnTo>
                  <a:lnTo>
                    <a:pt x="1596644" y="25400"/>
                  </a:lnTo>
                  <a:lnTo>
                    <a:pt x="12700" y="25400"/>
                  </a:lnTo>
                  <a:close/>
                </a:path>
              </a:pathLst>
            </a:custGeom>
            <a:solidFill>
              <a:srgbClr val="B6D1E1"/>
            </a:solidFill>
          </p:spPr>
        </p:sp>
      </p:grpSp>
      <p:grpSp>
        <p:nvGrpSpPr>
          <p:cNvPr id="6" name="Group 6"/>
          <p:cNvGrpSpPr/>
          <p:nvPr/>
        </p:nvGrpSpPr>
        <p:grpSpPr>
          <a:xfrm>
            <a:off x="12427577" y="-161668"/>
            <a:ext cx="6807466" cy="7019022"/>
            <a:chOff x="0" y="0"/>
            <a:chExt cx="9076622" cy="9358696"/>
          </a:xfrm>
        </p:grpSpPr>
        <p:sp>
          <p:nvSpPr>
            <p:cNvPr id="7" name="Freeform 7"/>
            <p:cNvSpPr/>
            <p:nvPr/>
          </p:nvSpPr>
          <p:spPr>
            <a:xfrm>
              <a:off x="-403987" y="-153162"/>
              <a:ext cx="10093833" cy="9889490"/>
            </a:xfrm>
            <a:custGeom>
              <a:avLst/>
              <a:gdLst/>
              <a:ahLst/>
              <a:cxnLst/>
              <a:rect l="l" t="t" r="r" b="b"/>
              <a:pathLst>
                <a:path w="10093833" h="9889490">
                  <a:moveTo>
                    <a:pt x="5900039" y="372491"/>
                  </a:moveTo>
                  <a:cubicBezTo>
                    <a:pt x="4692396" y="11938"/>
                    <a:pt x="3430651" y="0"/>
                    <a:pt x="2469388" y="1081405"/>
                  </a:cubicBezTo>
                  <a:cubicBezTo>
                    <a:pt x="1538097" y="2126869"/>
                    <a:pt x="642874" y="3815207"/>
                    <a:pt x="450596" y="5209159"/>
                  </a:cubicBezTo>
                  <a:cubicBezTo>
                    <a:pt x="0" y="8459597"/>
                    <a:pt x="2895981" y="9889490"/>
                    <a:pt x="5821934" y="9426956"/>
                  </a:cubicBezTo>
                  <a:cubicBezTo>
                    <a:pt x="8675878" y="8976233"/>
                    <a:pt x="10093833" y="5233162"/>
                    <a:pt x="9228582" y="2565527"/>
                  </a:cubicBezTo>
                  <a:cubicBezTo>
                    <a:pt x="8970263" y="1760474"/>
                    <a:pt x="8219186" y="1381887"/>
                    <a:pt x="7510272" y="1033399"/>
                  </a:cubicBezTo>
                  <a:cubicBezTo>
                    <a:pt x="6999605" y="781050"/>
                    <a:pt x="6458839" y="540766"/>
                    <a:pt x="5900039" y="372491"/>
                  </a:cubicBezTo>
                  <a:close/>
                </a:path>
              </a:pathLst>
            </a:custGeom>
            <a:solidFill>
              <a:srgbClr val="B6D1E1"/>
            </a:solidFill>
          </p:spPr>
        </p:sp>
      </p:grpSp>
      <p:grpSp>
        <p:nvGrpSpPr>
          <p:cNvPr id="8" name="Group 8"/>
          <p:cNvGrpSpPr/>
          <p:nvPr/>
        </p:nvGrpSpPr>
        <p:grpSpPr>
          <a:xfrm>
            <a:off x="18336876" y="-1079256"/>
            <a:ext cx="4481700" cy="17113854"/>
            <a:chOff x="0" y="0"/>
            <a:chExt cx="5975600" cy="22818472"/>
          </a:xfrm>
        </p:grpSpPr>
        <p:sp>
          <p:nvSpPr>
            <p:cNvPr id="9" name="Freeform 9"/>
            <p:cNvSpPr/>
            <p:nvPr/>
          </p:nvSpPr>
          <p:spPr>
            <a:xfrm>
              <a:off x="0" y="0"/>
              <a:ext cx="5975604" cy="22818471"/>
            </a:xfrm>
            <a:custGeom>
              <a:avLst/>
              <a:gdLst/>
              <a:ahLst/>
              <a:cxnLst/>
              <a:rect l="l" t="t" r="r" b="b"/>
              <a:pathLst>
                <a:path w="5975604" h="22818471">
                  <a:moveTo>
                    <a:pt x="0" y="0"/>
                  </a:moveTo>
                  <a:lnTo>
                    <a:pt x="5975604" y="0"/>
                  </a:lnTo>
                  <a:lnTo>
                    <a:pt x="5975604" y="22818471"/>
                  </a:lnTo>
                  <a:lnTo>
                    <a:pt x="0" y="22818471"/>
                  </a:lnTo>
                  <a:close/>
                </a:path>
              </a:pathLst>
            </a:custGeom>
            <a:solidFill>
              <a:srgbClr val="ECECEC"/>
            </a:solidFill>
          </p:spPr>
        </p:sp>
      </p:grpSp>
      <p:grpSp>
        <p:nvGrpSpPr>
          <p:cNvPr id="10" name="Group 10"/>
          <p:cNvGrpSpPr/>
          <p:nvPr/>
        </p:nvGrpSpPr>
        <p:grpSpPr>
          <a:xfrm>
            <a:off x="-3696476" y="-1699574"/>
            <a:ext cx="24222254" cy="1699574"/>
            <a:chOff x="0" y="0"/>
            <a:chExt cx="32296338" cy="2266098"/>
          </a:xfrm>
        </p:grpSpPr>
        <p:sp>
          <p:nvSpPr>
            <p:cNvPr id="11" name="Freeform 11"/>
            <p:cNvSpPr/>
            <p:nvPr/>
          </p:nvSpPr>
          <p:spPr>
            <a:xfrm>
              <a:off x="0" y="0"/>
              <a:ext cx="32296354" cy="2266061"/>
            </a:xfrm>
            <a:custGeom>
              <a:avLst/>
              <a:gdLst/>
              <a:ahLst/>
              <a:cxnLst/>
              <a:rect l="l" t="t" r="r" b="b"/>
              <a:pathLst>
                <a:path w="32296354" h="2266061">
                  <a:moveTo>
                    <a:pt x="0" y="0"/>
                  </a:moveTo>
                  <a:lnTo>
                    <a:pt x="32296354" y="0"/>
                  </a:lnTo>
                  <a:lnTo>
                    <a:pt x="32296354" y="2266061"/>
                  </a:lnTo>
                  <a:lnTo>
                    <a:pt x="0" y="2266061"/>
                  </a:lnTo>
                  <a:close/>
                </a:path>
              </a:pathLst>
            </a:custGeom>
            <a:solidFill>
              <a:srgbClr val="ECECEC"/>
            </a:solidFill>
          </p:spPr>
        </p:sp>
      </p:grpSp>
      <p:grpSp>
        <p:nvGrpSpPr>
          <p:cNvPr id="12" name="Group 12"/>
          <p:cNvGrpSpPr/>
          <p:nvPr/>
        </p:nvGrpSpPr>
        <p:grpSpPr>
          <a:xfrm>
            <a:off x="10376772" y="2026547"/>
            <a:ext cx="6882528" cy="6624493"/>
            <a:chOff x="30480" y="591820"/>
            <a:chExt cx="12736830" cy="12259310"/>
          </a:xfrm>
        </p:grpSpPr>
        <p:sp>
          <p:nvSpPr>
            <p:cNvPr id="13" name="Freeform 13"/>
            <p:cNvSpPr/>
            <p:nvPr/>
          </p:nvSpPr>
          <p:spPr>
            <a:xfrm>
              <a:off x="0" y="0"/>
              <a:ext cx="12736830" cy="12259310"/>
            </a:xfrm>
            <a:custGeom>
              <a:avLst/>
              <a:gdLst/>
              <a:ahLst/>
              <a:cxnLst/>
              <a:rect l="l" t="t" r="r" b="b"/>
              <a:pathLst>
                <a:path w="12736830" h="1225931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blipFill>
              <a:blip r:embed="rId3"/>
              <a:stretch>
                <a:fillRect l="-19064" r="-19064"/>
              </a:stretch>
            </a:blipFill>
          </p:spPr>
        </p:sp>
      </p:grpSp>
      <p:sp>
        <p:nvSpPr>
          <p:cNvPr id="14" name="TextBox 14"/>
          <p:cNvSpPr txBox="1"/>
          <p:nvPr/>
        </p:nvSpPr>
        <p:spPr>
          <a:xfrm>
            <a:off x="718033" y="3147060"/>
            <a:ext cx="8652510" cy="7094220"/>
          </a:xfrm>
          <a:prstGeom prst="rect">
            <a:avLst/>
          </a:prstGeom>
        </p:spPr>
        <p:txBody>
          <a:bodyPr lIns="0" tIns="0" rIns="0" bIns="0" rtlCol="0" anchor="t">
            <a:spAutoFit/>
          </a:bodyPr>
          <a:lstStyle/>
          <a:p>
            <a:pPr algn="l">
              <a:lnSpc>
                <a:spcPts val="4212"/>
              </a:lnSpc>
            </a:pPr>
            <a:r>
              <a:rPr lang="en-US" sz="3900" spc="36">
                <a:solidFill>
                  <a:srgbClr val="382B1B"/>
                </a:solidFill>
                <a:latin typeface="TT Rounds Condensed"/>
                <a:ea typeface="TT Rounds Condensed"/>
                <a:cs typeface="TT Rounds Condensed"/>
                <a:sym typeface="TT Rounds Condensed"/>
              </a:rPr>
              <a:t>5. Pourquoi est-il important de consigner les incidents de discrimination ou de harcèlement ?</a:t>
            </a:r>
          </a:p>
          <a:p>
            <a:pPr algn="l">
              <a:lnSpc>
                <a:spcPts val="3888"/>
              </a:lnSpc>
            </a:pPr>
            <a:endParaRPr lang="en-US" sz="3900" spc="36">
              <a:solidFill>
                <a:srgbClr val="382B1B"/>
              </a:solidFill>
              <a:latin typeface="TT Rounds Condensed"/>
              <a:ea typeface="TT Rounds Condensed"/>
              <a:cs typeface="TT Rounds Condensed"/>
              <a:sym typeface="TT Rounds Condensed"/>
            </a:endParaRPr>
          </a:p>
          <a:p>
            <a:pPr algn="l">
              <a:lnSpc>
                <a:spcPts val="3888"/>
              </a:lnSpc>
            </a:pPr>
            <a:r>
              <a:rPr lang="en-US" sz="3600" spc="33">
                <a:solidFill>
                  <a:srgbClr val="382B1B"/>
                </a:solidFill>
                <a:latin typeface="TT Rounds Condensed"/>
                <a:ea typeface="TT Rounds Condensed"/>
                <a:cs typeface="TT Rounds Condensed"/>
                <a:sym typeface="TT Rounds Condensed"/>
              </a:rPr>
              <a:t>a) Informer vos collègues</a:t>
            </a:r>
          </a:p>
          <a:p>
            <a:pPr algn="l">
              <a:lnSpc>
                <a:spcPts val="3888"/>
              </a:lnSpc>
            </a:pPr>
            <a:r>
              <a:rPr lang="en-US" sz="3600" spc="33">
                <a:solidFill>
                  <a:srgbClr val="382B1B"/>
                </a:solidFill>
                <a:latin typeface="TT Rounds Condensed"/>
                <a:ea typeface="TT Rounds Condensed"/>
                <a:cs typeface="TT Rounds Condensed"/>
                <a:sym typeface="TT Rounds Condensed"/>
              </a:rPr>
              <a:t>b) Fournir des preuves à l'appui de vos affirmations</a:t>
            </a:r>
          </a:p>
          <a:p>
            <a:pPr algn="l">
              <a:lnSpc>
                <a:spcPts val="3888"/>
              </a:lnSpc>
            </a:pPr>
            <a:r>
              <a:rPr lang="en-US" sz="3600" spc="33">
                <a:solidFill>
                  <a:srgbClr val="382B1B"/>
                </a:solidFill>
                <a:latin typeface="TT Rounds Condensed"/>
                <a:ea typeface="TT Rounds Condensed"/>
                <a:cs typeface="TT Rounds Condensed"/>
                <a:sym typeface="TT Rounds Condensed"/>
              </a:rPr>
              <a:t>c) Rédiger un article de blog</a:t>
            </a:r>
          </a:p>
          <a:p>
            <a:pPr algn="l">
              <a:lnSpc>
                <a:spcPts val="3888"/>
              </a:lnSpc>
            </a:pPr>
            <a:r>
              <a:rPr lang="en-US" sz="3600" spc="33">
                <a:solidFill>
                  <a:srgbClr val="382B1B"/>
                </a:solidFill>
                <a:latin typeface="TT Rounds Condensed"/>
                <a:ea typeface="TT Rounds Condensed"/>
                <a:cs typeface="TT Rounds Condensed"/>
                <a:sym typeface="TT Rounds Condensed"/>
              </a:rPr>
              <a:t>d) Intenter une action en justice</a:t>
            </a:r>
          </a:p>
          <a:p>
            <a:pPr algn="l">
              <a:lnSpc>
                <a:spcPts val="3888"/>
              </a:lnSpc>
            </a:pPr>
            <a:endParaRPr lang="en-US" sz="3600" spc="33">
              <a:solidFill>
                <a:srgbClr val="382B1B"/>
              </a:solidFill>
              <a:latin typeface="TT Rounds Condensed"/>
              <a:ea typeface="TT Rounds Condensed"/>
              <a:cs typeface="TT Rounds Condensed"/>
              <a:sym typeface="TT Rounds Condensed"/>
            </a:endParaRPr>
          </a:p>
        </p:txBody>
      </p:sp>
      <p:sp>
        <p:nvSpPr>
          <p:cNvPr id="15" name="TextBox 15"/>
          <p:cNvSpPr txBox="1"/>
          <p:nvPr/>
        </p:nvSpPr>
        <p:spPr>
          <a:xfrm>
            <a:off x="718033" y="1283783"/>
            <a:ext cx="7444858" cy="758571"/>
          </a:xfrm>
          <a:prstGeom prst="rect">
            <a:avLst/>
          </a:prstGeom>
        </p:spPr>
        <p:txBody>
          <a:bodyPr lIns="0" tIns="0" rIns="0" bIns="0" rtlCol="0" anchor="t">
            <a:spAutoFit/>
          </a:bodyPr>
          <a:lstStyle/>
          <a:p>
            <a:pPr algn="l">
              <a:lnSpc>
                <a:spcPts val="5832"/>
              </a:lnSpc>
            </a:pPr>
            <a:r>
              <a:rPr lang="en-US" sz="5400" spc="50">
                <a:solidFill>
                  <a:srgbClr val="382B1B"/>
                </a:solidFill>
                <a:latin typeface="TT Rounds Condensed"/>
                <a:ea typeface="TT Rounds Condensed"/>
                <a:cs typeface="TT Rounds Condensed"/>
                <a:sym typeface="TT Rounds Condensed"/>
              </a:rPr>
              <a:t>Question à choix multiples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603904" y="2000964"/>
            <a:ext cx="1207050" cy="51165"/>
            <a:chOff x="0" y="0"/>
            <a:chExt cx="1609400" cy="68220"/>
          </a:xfrm>
        </p:grpSpPr>
        <p:sp>
          <p:nvSpPr>
            <p:cNvPr id="4" name="Freeform 4"/>
            <p:cNvSpPr/>
            <p:nvPr/>
          </p:nvSpPr>
          <p:spPr>
            <a:xfrm>
              <a:off x="12700" y="12700"/>
              <a:ext cx="1583944" cy="42799"/>
            </a:xfrm>
            <a:custGeom>
              <a:avLst/>
              <a:gdLst/>
              <a:ahLst/>
              <a:cxnLst/>
              <a:rect l="l" t="t" r="r" b="b"/>
              <a:pathLst>
                <a:path w="1583944" h="42799">
                  <a:moveTo>
                    <a:pt x="0" y="0"/>
                  </a:moveTo>
                  <a:lnTo>
                    <a:pt x="1583944" y="0"/>
                  </a:lnTo>
                  <a:lnTo>
                    <a:pt x="1583944" y="42799"/>
                  </a:lnTo>
                  <a:lnTo>
                    <a:pt x="0" y="42799"/>
                  </a:lnTo>
                  <a:close/>
                </a:path>
              </a:pathLst>
            </a:custGeom>
            <a:solidFill>
              <a:srgbClr val="B6D1E1"/>
            </a:solidFill>
          </p:spPr>
        </p:sp>
        <p:sp>
          <p:nvSpPr>
            <p:cNvPr id="5" name="Freeform 5"/>
            <p:cNvSpPr/>
            <p:nvPr/>
          </p:nvSpPr>
          <p:spPr>
            <a:xfrm>
              <a:off x="0" y="0"/>
              <a:ext cx="1609344" cy="68199"/>
            </a:xfrm>
            <a:custGeom>
              <a:avLst/>
              <a:gdLst/>
              <a:ahLst/>
              <a:cxnLst/>
              <a:rect l="l" t="t" r="r" b="b"/>
              <a:pathLst>
                <a:path w="1609344" h="68199">
                  <a:moveTo>
                    <a:pt x="12700" y="0"/>
                  </a:moveTo>
                  <a:lnTo>
                    <a:pt x="1596644" y="0"/>
                  </a:lnTo>
                  <a:cubicBezTo>
                    <a:pt x="1603629" y="0"/>
                    <a:pt x="1609344" y="5715"/>
                    <a:pt x="1609344" y="12700"/>
                  </a:cubicBezTo>
                  <a:lnTo>
                    <a:pt x="1609344" y="55499"/>
                  </a:lnTo>
                  <a:cubicBezTo>
                    <a:pt x="1609344" y="62484"/>
                    <a:pt x="1603629" y="68199"/>
                    <a:pt x="1596644" y="68199"/>
                  </a:cubicBezTo>
                  <a:lnTo>
                    <a:pt x="12700" y="68199"/>
                  </a:lnTo>
                  <a:cubicBezTo>
                    <a:pt x="5715" y="68199"/>
                    <a:pt x="0" y="62484"/>
                    <a:pt x="0" y="55499"/>
                  </a:cubicBezTo>
                  <a:lnTo>
                    <a:pt x="0" y="12700"/>
                  </a:lnTo>
                  <a:cubicBezTo>
                    <a:pt x="0" y="5715"/>
                    <a:pt x="5715" y="0"/>
                    <a:pt x="12700" y="0"/>
                  </a:cubicBezTo>
                  <a:moveTo>
                    <a:pt x="12700" y="25400"/>
                  </a:moveTo>
                  <a:lnTo>
                    <a:pt x="12700" y="12700"/>
                  </a:lnTo>
                  <a:lnTo>
                    <a:pt x="25400" y="12700"/>
                  </a:lnTo>
                  <a:lnTo>
                    <a:pt x="25400" y="55499"/>
                  </a:lnTo>
                  <a:lnTo>
                    <a:pt x="12700" y="55499"/>
                  </a:lnTo>
                  <a:lnTo>
                    <a:pt x="12700" y="42799"/>
                  </a:lnTo>
                  <a:lnTo>
                    <a:pt x="1596644" y="42799"/>
                  </a:lnTo>
                  <a:lnTo>
                    <a:pt x="1596644" y="55499"/>
                  </a:lnTo>
                  <a:lnTo>
                    <a:pt x="1583944" y="55499"/>
                  </a:lnTo>
                  <a:lnTo>
                    <a:pt x="1583944" y="12700"/>
                  </a:lnTo>
                  <a:lnTo>
                    <a:pt x="1596644" y="12700"/>
                  </a:lnTo>
                  <a:lnTo>
                    <a:pt x="1596644" y="25400"/>
                  </a:lnTo>
                  <a:lnTo>
                    <a:pt x="12700" y="25400"/>
                  </a:lnTo>
                  <a:close/>
                </a:path>
              </a:pathLst>
            </a:custGeom>
            <a:solidFill>
              <a:srgbClr val="B6D1E1"/>
            </a:solidFill>
          </p:spPr>
        </p:sp>
      </p:grpSp>
      <p:grpSp>
        <p:nvGrpSpPr>
          <p:cNvPr id="6" name="Group 6"/>
          <p:cNvGrpSpPr/>
          <p:nvPr/>
        </p:nvGrpSpPr>
        <p:grpSpPr>
          <a:xfrm>
            <a:off x="12427577" y="-161668"/>
            <a:ext cx="6807466" cy="7019022"/>
            <a:chOff x="0" y="0"/>
            <a:chExt cx="9076622" cy="9358696"/>
          </a:xfrm>
        </p:grpSpPr>
        <p:sp>
          <p:nvSpPr>
            <p:cNvPr id="7" name="Freeform 7"/>
            <p:cNvSpPr/>
            <p:nvPr/>
          </p:nvSpPr>
          <p:spPr>
            <a:xfrm>
              <a:off x="-403987" y="-153162"/>
              <a:ext cx="10093833" cy="9889490"/>
            </a:xfrm>
            <a:custGeom>
              <a:avLst/>
              <a:gdLst/>
              <a:ahLst/>
              <a:cxnLst/>
              <a:rect l="l" t="t" r="r" b="b"/>
              <a:pathLst>
                <a:path w="10093833" h="9889490">
                  <a:moveTo>
                    <a:pt x="5900039" y="372491"/>
                  </a:moveTo>
                  <a:cubicBezTo>
                    <a:pt x="4692396" y="11938"/>
                    <a:pt x="3430651" y="0"/>
                    <a:pt x="2469388" y="1081405"/>
                  </a:cubicBezTo>
                  <a:cubicBezTo>
                    <a:pt x="1538097" y="2126869"/>
                    <a:pt x="642874" y="3815207"/>
                    <a:pt x="450596" y="5209159"/>
                  </a:cubicBezTo>
                  <a:cubicBezTo>
                    <a:pt x="0" y="8459597"/>
                    <a:pt x="2895981" y="9889490"/>
                    <a:pt x="5821934" y="9426956"/>
                  </a:cubicBezTo>
                  <a:cubicBezTo>
                    <a:pt x="8675878" y="8976233"/>
                    <a:pt x="10093833" y="5233162"/>
                    <a:pt x="9228582" y="2565527"/>
                  </a:cubicBezTo>
                  <a:cubicBezTo>
                    <a:pt x="8970263" y="1760474"/>
                    <a:pt x="8219186" y="1381887"/>
                    <a:pt x="7510272" y="1033399"/>
                  </a:cubicBezTo>
                  <a:cubicBezTo>
                    <a:pt x="6999605" y="781050"/>
                    <a:pt x="6458839" y="540766"/>
                    <a:pt x="5900039" y="372491"/>
                  </a:cubicBezTo>
                  <a:close/>
                </a:path>
              </a:pathLst>
            </a:custGeom>
            <a:solidFill>
              <a:srgbClr val="B6D1E1"/>
            </a:solidFill>
          </p:spPr>
        </p:sp>
      </p:grpSp>
      <p:grpSp>
        <p:nvGrpSpPr>
          <p:cNvPr id="8" name="Group 8"/>
          <p:cNvGrpSpPr/>
          <p:nvPr/>
        </p:nvGrpSpPr>
        <p:grpSpPr>
          <a:xfrm>
            <a:off x="18336876" y="-1079256"/>
            <a:ext cx="4481700" cy="17113854"/>
            <a:chOff x="0" y="0"/>
            <a:chExt cx="5975600" cy="22818472"/>
          </a:xfrm>
        </p:grpSpPr>
        <p:sp>
          <p:nvSpPr>
            <p:cNvPr id="9" name="Freeform 9"/>
            <p:cNvSpPr/>
            <p:nvPr/>
          </p:nvSpPr>
          <p:spPr>
            <a:xfrm>
              <a:off x="0" y="0"/>
              <a:ext cx="5975604" cy="22818471"/>
            </a:xfrm>
            <a:custGeom>
              <a:avLst/>
              <a:gdLst/>
              <a:ahLst/>
              <a:cxnLst/>
              <a:rect l="l" t="t" r="r" b="b"/>
              <a:pathLst>
                <a:path w="5975604" h="22818471">
                  <a:moveTo>
                    <a:pt x="0" y="0"/>
                  </a:moveTo>
                  <a:lnTo>
                    <a:pt x="5975604" y="0"/>
                  </a:lnTo>
                  <a:lnTo>
                    <a:pt x="5975604" y="22818471"/>
                  </a:lnTo>
                  <a:lnTo>
                    <a:pt x="0" y="22818471"/>
                  </a:lnTo>
                  <a:close/>
                </a:path>
              </a:pathLst>
            </a:custGeom>
            <a:solidFill>
              <a:srgbClr val="ECECEC"/>
            </a:solidFill>
          </p:spPr>
        </p:sp>
      </p:grpSp>
      <p:grpSp>
        <p:nvGrpSpPr>
          <p:cNvPr id="10" name="Group 10"/>
          <p:cNvGrpSpPr/>
          <p:nvPr/>
        </p:nvGrpSpPr>
        <p:grpSpPr>
          <a:xfrm>
            <a:off x="-3696476" y="-1699574"/>
            <a:ext cx="24222254" cy="1699574"/>
            <a:chOff x="0" y="0"/>
            <a:chExt cx="32296338" cy="2266098"/>
          </a:xfrm>
        </p:grpSpPr>
        <p:sp>
          <p:nvSpPr>
            <p:cNvPr id="11" name="Freeform 11"/>
            <p:cNvSpPr/>
            <p:nvPr/>
          </p:nvSpPr>
          <p:spPr>
            <a:xfrm>
              <a:off x="0" y="0"/>
              <a:ext cx="32296354" cy="2266061"/>
            </a:xfrm>
            <a:custGeom>
              <a:avLst/>
              <a:gdLst/>
              <a:ahLst/>
              <a:cxnLst/>
              <a:rect l="l" t="t" r="r" b="b"/>
              <a:pathLst>
                <a:path w="32296354" h="2266061">
                  <a:moveTo>
                    <a:pt x="0" y="0"/>
                  </a:moveTo>
                  <a:lnTo>
                    <a:pt x="32296354" y="0"/>
                  </a:lnTo>
                  <a:lnTo>
                    <a:pt x="32296354" y="2266061"/>
                  </a:lnTo>
                  <a:lnTo>
                    <a:pt x="0" y="2266061"/>
                  </a:lnTo>
                  <a:close/>
                </a:path>
              </a:pathLst>
            </a:custGeom>
            <a:solidFill>
              <a:srgbClr val="ECECEC"/>
            </a:solidFill>
          </p:spPr>
        </p:sp>
      </p:grpSp>
      <p:sp>
        <p:nvSpPr>
          <p:cNvPr id="12" name="TextBox 12"/>
          <p:cNvSpPr txBox="1"/>
          <p:nvPr/>
        </p:nvSpPr>
        <p:spPr>
          <a:xfrm>
            <a:off x="718033" y="3147060"/>
            <a:ext cx="8652510" cy="7094220"/>
          </a:xfrm>
          <a:prstGeom prst="rect">
            <a:avLst/>
          </a:prstGeom>
        </p:spPr>
        <p:txBody>
          <a:bodyPr lIns="0" tIns="0" rIns="0" bIns="0" rtlCol="0" anchor="t">
            <a:spAutoFit/>
          </a:bodyPr>
          <a:lstStyle/>
          <a:p>
            <a:pPr algn="l">
              <a:lnSpc>
                <a:spcPts val="4212"/>
              </a:lnSpc>
            </a:pPr>
            <a:r>
              <a:rPr lang="en-US" sz="3900" spc="36">
                <a:solidFill>
                  <a:srgbClr val="382B1B"/>
                </a:solidFill>
                <a:latin typeface="TT Rounds Condensed"/>
                <a:ea typeface="TT Rounds Condensed"/>
                <a:cs typeface="TT Rounds Condensed"/>
                <a:sym typeface="TT Rounds Condensed"/>
              </a:rPr>
              <a:t>5. Pourquoi est-il important de consigner les incidents de discrimination ou de harcèlement ?</a:t>
            </a:r>
          </a:p>
          <a:p>
            <a:pPr algn="l">
              <a:lnSpc>
                <a:spcPts val="4212"/>
              </a:lnSpc>
            </a:pPr>
            <a:endParaRPr lang="en-US" sz="3900" spc="36">
              <a:solidFill>
                <a:srgbClr val="382B1B"/>
              </a:solidFill>
              <a:latin typeface="TT Rounds Condensed"/>
              <a:ea typeface="TT Rounds Condensed"/>
              <a:cs typeface="TT Rounds Condensed"/>
              <a:sym typeface="TT Rounds Condensed"/>
            </a:endParaRPr>
          </a:p>
          <a:p>
            <a:pPr algn="l">
              <a:lnSpc>
                <a:spcPts val="3888"/>
              </a:lnSpc>
            </a:pPr>
            <a:r>
              <a:rPr lang="en-US" sz="3600" spc="33">
                <a:solidFill>
                  <a:srgbClr val="382B1B"/>
                </a:solidFill>
                <a:latin typeface="TT Rounds Condensed"/>
                <a:ea typeface="TT Rounds Condensed"/>
                <a:cs typeface="TT Rounds Condensed"/>
                <a:sym typeface="TT Rounds Condensed"/>
              </a:rPr>
              <a:t>Réponse : b) Fournir des preuves à l'appui de vos affirmations</a:t>
            </a:r>
          </a:p>
        </p:txBody>
      </p:sp>
      <p:sp>
        <p:nvSpPr>
          <p:cNvPr id="13" name="TextBox 13"/>
          <p:cNvSpPr txBox="1"/>
          <p:nvPr/>
        </p:nvSpPr>
        <p:spPr>
          <a:xfrm>
            <a:off x="718033" y="1203770"/>
            <a:ext cx="7444858" cy="758571"/>
          </a:xfrm>
          <a:prstGeom prst="rect">
            <a:avLst/>
          </a:prstGeom>
        </p:spPr>
        <p:txBody>
          <a:bodyPr lIns="0" tIns="0" rIns="0" bIns="0" rtlCol="0" anchor="t">
            <a:spAutoFit/>
          </a:bodyPr>
          <a:lstStyle/>
          <a:p>
            <a:pPr algn="l">
              <a:lnSpc>
                <a:spcPts val="5832"/>
              </a:lnSpc>
            </a:pPr>
            <a:r>
              <a:rPr lang="en-US" sz="5400" spc="50">
                <a:solidFill>
                  <a:srgbClr val="382B1B"/>
                </a:solidFill>
                <a:latin typeface="TT Rounds Condensed"/>
                <a:ea typeface="TT Rounds Condensed"/>
                <a:cs typeface="TT Rounds Condensed"/>
                <a:sym typeface="TT Rounds Condensed"/>
              </a:rPr>
              <a:t>Réponse</a:t>
            </a:r>
          </a:p>
        </p:txBody>
      </p:sp>
      <p:grpSp>
        <p:nvGrpSpPr>
          <p:cNvPr id="14" name="Group 14"/>
          <p:cNvGrpSpPr/>
          <p:nvPr/>
        </p:nvGrpSpPr>
        <p:grpSpPr>
          <a:xfrm>
            <a:off x="10376772" y="2026547"/>
            <a:ext cx="6882528" cy="6624493"/>
            <a:chOff x="30480" y="591820"/>
            <a:chExt cx="12736830" cy="12259310"/>
          </a:xfrm>
        </p:grpSpPr>
        <p:sp>
          <p:nvSpPr>
            <p:cNvPr id="15" name="Freeform 15"/>
            <p:cNvSpPr/>
            <p:nvPr/>
          </p:nvSpPr>
          <p:spPr>
            <a:xfrm>
              <a:off x="0" y="0"/>
              <a:ext cx="12736830" cy="12259310"/>
            </a:xfrm>
            <a:custGeom>
              <a:avLst/>
              <a:gdLst/>
              <a:ahLst/>
              <a:cxnLst/>
              <a:rect l="l" t="t" r="r" b="b"/>
              <a:pathLst>
                <a:path w="12736830" h="1225931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blipFill>
              <a:blip r:embed="rId3"/>
              <a:stretch>
                <a:fillRect l="-19064" r="-19064"/>
              </a:stretch>
            </a:blipFill>
          </p:spPr>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rot="4220027">
            <a:off x="-1801857" y="-6814548"/>
            <a:ext cx="17233297" cy="16884397"/>
            <a:chOff x="0" y="0"/>
            <a:chExt cx="22977729" cy="22512529"/>
          </a:xfrm>
        </p:grpSpPr>
        <p:sp>
          <p:nvSpPr>
            <p:cNvPr id="4" name="Freeform 4"/>
            <p:cNvSpPr/>
            <p:nvPr/>
          </p:nvSpPr>
          <p:spPr>
            <a:xfrm>
              <a:off x="0" y="0"/>
              <a:ext cx="22977731" cy="22512528"/>
            </a:xfrm>
            <a:custGeom>
              <a:avLst/>
              <a:gdLst/>
              <a:ahLst/>
              <a:cxnLst/>
              <a:rect l="l" t="t" r="r" b="b"/>
              <a:pathLst>
                <a:path w="22977731" h="22512528">
                  <a:moveTo>
                    <a:pt x="13431013" y="847979"/>
                  </a:moveTo>
                  <a:cubicBezTo>
                    <a:pt x="10681843" y="27305"/>
                    <a:pt x="7809611" y="0"/>
                    <a:pt x="5621274" y="2461895"/>
                  </a:cubicBezTo>
                  <a:cubicBezTo>
                    <a:pt x="3501263" y="4841621"/>
                    <a:pt x="1463421" y="8684895"/>
                    <a:pt x="1025779" y="11858117"/>
                  </a:cubicBezTo>
                  <a:cubicBezTo>
                    <a:pt x="0" y="19257390"/>
                    <a:pt x="6592443" y="22512528"/>
                    <a:pt x="13253213" y="21459444"/>
                  </a:cubicBezTo>
                  <a:cubicBezTo>
                    <a:pt x="19749898" y="20433664"/>
                    <a:pt x="22977731" y="11912853"/>
                    <a:pt x="21008214" y="5840095"/>
                  </a:cubicBezTo>
                  <a:cubicBezTo>
                    <a:pt x="20420078" y="4007358"/>
                    <a:pt x="18710404" y="3145663"/>
                    <a:pt x="17096487" y="2352421"/>
                  </a:cubicBezTo>
                  <a:cubicBezTo>
                    <a:pt x="15933928" y="1778000"/>
                    <a:pt x="14702918" y="1230884"/>
                    <a:pt x="13431013" y="847979"/>
                  </a:cubicBezTo>
                  <a:close/>
                </a:path>
              </a:pathLst>
            </a:custGeom>
            <a:solidFill>
              <a:srgbClr val="E6C8C7"/>
            </a:solidFill>
          </p:spPr>
        </p:sp>
      </p:grpSp>
      <p:grpSp>
        <p:nvGrpSpPr>
          <p:cNvPr id="5" name="Group 5"/>
          <p:cNvGrpSpPr/>
          <p:nvPr/>
        </p:nvGrpSpPr>
        <p:grpSpPr>
          <a:xfrm>
            <a:off x="-4020693" y="-9152968"/>
            <a:ext cx="24222266" cy="9152954"/>
            <a:chOff x="0" y="0"/>
            <a:chExt cx="32296354" cy="12203938"/>
          </a:xfrm>
        </p:grpSpPr>
        <p:sp>
          <p:nvSpPr>
            <p:cNvPr id="6" name="Freeform 6"/>
            <p:cNvSpPr/>
            <p:nvPr/>
          </p:nvSpPr>
          <p:spPr>
            <a:xfrm>
              <a:off x="0" y="0"/>
              <a:ext cx="32296354" cy="12203938"/>
            </a:xfrm>
            <a:custGeom>
              <a:avLst/>
              <a:gdLst/>
              <a:ahLst/>
              <a:cxnLst/>
              <a:rect l="l" t="t" r="r" b="b"/>
              <a:pathLst>
                <a:path w="32296354" h="12203938">
                  <a:moveTo>
                    <a:pt x="0" y="0"/>
                  </a:moveTo>
                  <a:lnTo>
                    <a:pt x="32296354" y="0"/>
                  </a:lnTo>
                  <a:lnTo>
                    <a:pt x="32296354" y="12203938"/>
                  </a:lnTo>
                  <a:lnTo>
                    <a:pt x="0" y="12203938"/>
                  </a:lnTo>
                  <a:close/>
                </a:path>
              </a:pathLst>
            </a:custGeom>
            <a:solidFill>
              <a:srgbClr val="ECECEC"/>
            </a:solidFill>
          </p:spPr>
        </p:sp>
      </p:grpSp>
      <p:grpSp>
        <p:nvGrpSpPr>
          <p:cNvPr id="7" name="Group 7"/>
          <p:cNvGrpSpPr/>
          <p:nvPr/>
        </p:nvGrpSpPr>
        <p:grpSpPr>
          <a:xfrm>
            <a:off x="-5506732" y="10286998"/>
            <a:ext cx="24222266" cy="3289554"/>
            <a:chOff x="0" y="0"/>
            <a:chExt cx="32296354" cy="4386072"/>
          </a:xfrm>
        </p:grpSpPr>
        <p:sp>
          <p:nvSpPr>
            <p:cNvPr id="8" name="Freeform 8"/>
            <p:cNvSpPr/>
            <p:nvPr/>
          </p:nvSpPr>
          <p:spPr>
            <a:xfrm>
              <a:off x="0" y="0"/>
              <a:ext cx="32296354" cy="4386072"/>
            </a:xfrm>
            <a:custGeom>
              <a:avLst/>
              <a:gdLst/>
              <a:ahLst/>
              <a:cxnLst/>
              <a:rect l="l" t="t" r="r" b="b"/>
              <a:pathLst>
                <a:path w="32296354" h="4386072">
                  <a:moveTo>
                    <a:pt x="0" y="0"/>
                  </a:moveTo>
                  <a:lnTo>
                    <a:pt x="32296354" y="0"/>
                  </a:lnTo>
                  <a:lnTo>
                    <a:pt x="32296354" y="4386072"/>
                  </a:lnTo>
                  <a:lnTo>
                    <a:pt x="0" y="4386072"/>
                  </a:lnTo>
                  <a:close/>
                </a:path>
              </a:pathLst>
            </a:custGeom>
            <a:solidFill>
              <a:srgbClr val="ECECEC"/>
            </a:solidFill>
          </p:spPr>
        </p:sp>
      </p:grpSp>
      <p:grpSp>
        <p:nvGrpSpPr>
          <p:cNvPr id="9" name="Group 9"/>
          <p:cNvGrpSpPr/>
          <p:nvPr/>
        </p:nvGrpSpPr>
        <p:grpSpPr>
          <a:xfrm>
            <a:off x="-4481700" y="-1211763"/>
            <a:ext cx="4481703" cy="17113853"/>
            <a:chOff x="0" y="0"/>
            <a:chExt cx="5975604" cy="22818471"/>
          </a:xfrm>
        </p:grpSpPr>
        <p:sp>
          <p:nvSpPr>
            <p:cNvPr id="10" name="Freeform 10"/>
            <p:cNvSpPr/>
            <p:nvPr/>
          </p:nvSpPr>
          <p:spPr>
            <a:xfrm>
              <a:off x="0" y="0"/>
              <a:ext cx="5975604" cy="22818471"/>
            </a:xfrm>
            <a:custGeom>
              <a:avLst/>
              <a:gdLst/>
              <a:ahLst/>
              <a:cxnLst/>
              <a:rect l="l" t="t" r="r" b="b"/>
              <a:pathLst>
                <a:path w="5975604" h="22818471">
                  <a:moveTo>
                    <a:pt x="0" y="0"/>
                  </a:moveTo>
                  <a:lnTo>
                    <a:pt x="5975604" y="0"/>
                  </a:lnTo>
                  <a:lnTo>
                    <a:pt x="5975604" y="22818471"/>
                  </a:lnTo>
                  <a:lnTo>
                    <a:pt x="0" y="22818471"/>
                  </a:lnTo>
                  <a:close/>
                </a:path>
              </a:pathLst>
            </a:custGeom>
            <a:solidFill>
              <a:srgbClr val="ECECEC"/>
            </a:solidFill>
          </p:spPr>
        </p:sp>
      </p:grpSp>
      <p:grpSp>
        <p:nvGrpSpPr>
          <p:cNvPr id="11" name="Group 11"/>
          <p:cNvGrpSpPr/>
          <p:nvPr/>
        </p:nvGrpSpPr>
        <p:grpSpPr>
          <a:xfrm>
            <a:off x="11330631" y="1028700"/>
            <a:ext cx="7499147" cy="7217995"/>
            <a:chOff x="30480" y="591820"/>
            <a:chExt cx="12736830" cy="12259310"/>
          </a:xfrm>
        </p:grpSpPr>
        <p:sp>
          <p:nvSpPr>
            <p:cNvPr id="12" name="Freeform 12"/>
            <p:cNvSpPr/>
            <p:nvPr/>
          </p:nvSpPr>
          <p:spPr>
            <a:xfrm>
              <a:off x="0" y="0"/>
              <a:ext cx="12736830" cy="12259310"/>
            </a:xfrm>
            <a:custGeom>
              <a:avLst/>
              <a:gdLst/>
              <a:ahLst/>
              <a:cxnLst/>
              <a:rect l="l" t="t" r="r" b="b"/>
              <a:pathLst>
                <a:path w="12736830" h="1225931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blipFill>
              <a:blip r:embed="rId3"/>
              <a:stretch>
                <a:fillRect l="-62608" r="-516" b="-381"/>
              </a:stretch>
            </a:blipFill>
          </p:spPr>
        </p:sp>
      </p:grpSp>
      <p:sp>
        <p:nvSpPr>
          <p:cNvPr id="13" name="TextBox 13"/>
          <p:cNvSpPr txBox="1"/>
          <p:nvPr/>
        </p:nvSpPr>
        <p:spPr>
          <a:xfrm>
            <a:off x="1251722" y="1752170"/>
            <a:ext cx="10581358" cy="4380012"/>
          </a:xfrm>
          <a:prstGeom prst="rect">
            <a:avLst/>
          </a:prstGeom>
        </p:spPr>
        <p:txBody>
          <a:bodyPr lIns="0" tIns="0" rIns="0" bIns="0" rtlCol="0" anchor="t">
            <a:spAutoFit/>
          </a:bodyPr>
          <a:lstStyle/>
          <a:p>
            <a:pPr algn="ctr">
              <a:lnSpc>
                <a:spcPts val="37261"/>
              </a:lnSpc>
            </a:pPr>
            <a:r>
              <a:rPr lang="en-US" sz="34501" spc="322">
                <a:solidFill>
                  <a:srgbClr val="DDA9A7"/>
                </a:solidFill>
                <a:latin typeface="TT Rounds Condensed"/>
                <a:ea typeface="TT Rounds Condensed"/>
                <a:cs typeface="TT Rounds Condensed"/>
                <a:sym typeface="TT Rounds Condensed"/>
              </a:rPr>
              <a:t>03</a:t>
            </a:r>
          </a:p>
        </p:txBody>
      </p:sp>
      <p:sp>
        <p:nvSpPr>
          <p:cNvPr id="14" name="TextBox 14"/>
          <p:cNvSpPr txBox="1"/>
          <p:nvPr/>
        </p:nvSpPr>
        <p:spPr>
          <a:xfrm>
            <a:off x="1313714" y="2949939"/>
            <a:ext cx="10581358" cy="808471"/>
          </a:xfrm>
          <a:prstGeom prst="rect">
            <a:avLst/>
          </a:prstGeom>
        </p:spPr>
        <p:txBody>
          <a:bodyPr lIns="0" tIns="0" rIns="0" bIns="0" rtlCol="0" anchor="t">
            <a:spAutoFit/>
          </a:bodyPr>
          <a:lstStyle/>
          <a:p>
            <a:pPr algn="ctr">
              <a:lnSpc>
                <a:spcPts val="6804"/>
              </a:lnSpc>
            </a:pPr>
            <a:r>
              <a:rPr lang="en-US" sz="6300" b="1" spc="114">
                <a:solidFill>
                  <a:srgbClr val="000000"/>
                </a:solidFill>
                <a:latin typeface="TT Rounds Condensed Bold"/>
                <a:ea typeface="TT Rounds Condensed Bold"/>
                <a:cs typeface="TT Rounds Condensed Bold"/>
                <a:sym typeface="TT Rounds Condensed Bold"/>
              </a:rPr>
              <a:t>Réseaux de soutien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sp>
        <p:nvSpPr>
          <p:cNvPr id="3" name="TextBox 3"/>
          <p:cNvSpPr txBox="1"/>
          <p:nvPr/>
        </p:nvSpPr>
        <p:spPr>
          <a:xfrm>
            <a:off x="886075" y="2362695"/>
            <a:ext cx="16650918" cy="8598408"/>
          </a:xfrm>
          <a:prstGeom prst="rect">
            <a:avLst/>
          </a:prstGeom>
        </p:spPr>
        <p:txBody>
          <a:bodyPr lIns="0" tIns="0" rIns="0" bIns="0" rtlCol="0" anchor="t">
            <a:spAutoFit/>
          </a:bodyPr>
          <a:lstStyle/>
          <a:p>
            <a:pPr algn="l">
              <a:lnSpc>
                <a:spcPts val="4416"/>
              </a:lnSpc>
            </a:pPr>
            <a:r>
              <a:rPr lang="en-US" sz="3200" spc="29">
                <a:solidFill>
                  <a:srgbClr val="434343"/>
                </a:solidFill>
                <a:latin typeface="TT Rounds Condensed"/>
                <a:ea typeface="TT Rounds Condensed"/>
                <a:cs typeface="TT Rounds Condensed"/>
                <a:sym typeface="TT Rounds Condensed"/>
              </a:rPr>
              <a:t>Faire partie de réseaux peut vous aider à vous rappeler que vous n'êtes pas seul et qu'il existe des ressources pour vous soutenir. En effet, vous pouvez contacter des organisations locales et en ligne, ainsi que des personnes extérieures à votre lieu de travail, afin d'avoir un point de vue extérieur.</a:t>
            </a:r>
          </a:p>
          <a:p>
            <a:pPr algn="l">
              <a:lnSpc>
                <a:spcPts val="4416"/>
              </a:lnSpc>
            </a:pPr>
            <a:r>
              <a:rPr lang="en-US" sz="3200" spc="29">
                <a:solidFill>
                  <a:srgbClr val="434343"/>
                </a:solidFill>
                <a:latin typeface="TT Rounds Condensed"/>
                <a:ea typeface="TT Rounds Condensed"/>
                <a:cs typeface="TT Rounds Condensed"/>
                <a:sym typeface="TT Rounds Condensed"/>
              </a:rPr>
              <a:t> Vous pouvez rejoindre des </a:t>
            </a:r>
            <a:r>
              <a:rPr lang="en-US" sz="3200" spc="29">
                <a:solidFill>
                  <a:srgbClr val="382B1B"/>
                </a:solidFill>
                <a:latin typeface="TT Rounds Condensed"/>
                <a:ea typeface="TT Rounds Condensed"/>
                <a:cs typeface="TT Rounds Condensed"/>
                <a:sym typeface="TT Rounds Condensed"/>
              </a:rPr>
              <a:t>réseaux tels que </a:t>
            </a:r>
            <a:r>
              <a:rPr lang="en-US" sz="3200" spc="29">
                <a:solidFill>
                  <a:srgbClr val="434343"/>
                </a:solidFill>
                <a:latin typeface="TT Rounds Condensed"/>
                <a:ea typeface="TT Rounds Condensed"/>
                <a:cs typeface="TT Rounds Condensed"/>
                <a:sym typeface="TT Rounds Condensed"/>
              </a:rPr>
              <a:t>le Réseau européen des femmes migrantes (ENoMW) pour renforcer vos droits. Ce réseau vise à vous donner les moyens d'agir par le biais de la défense des droits, de la mise en réseau et du renforcement des capacités. Cliquez et consultez le </a:t>
            </a:r>
            <a:r>
              <a:rPr lang="en-US" sz="3200" b="1" u="sng" spc="29">
                <a:solidFill>
                  <a:srgbClr val="434343"/>
                </a:solidFill>
                <a:latin typeface="TT Rounds Condensed Bold"/>
                <a:ea typeface="TT Rounds Condensed Bold"/>
                <a:cs typeface="TT Rounds Condensed Bold"/>
                <a:sym typeface="TT Rounds Condensed Bold"/>
                <a:hlinkClick r:id="rId3" tooltip="https://www.migrantwomennetwork.org/"/>
              </a:rPr>
              <a:t>site web de l'ENoMW</a:t>
            </a:r>
            <a:r>
              <a:rPr lang="en-US" sz="3200" spc="29">
                <a:solidFill>
                  <a:srgbClr val="434343"/>
                </a:solidFill>
                <a:latin typeface="TT Rounds Condensed"/>
                <a:ea typeface="TT Rounds Condensed"/>
                <a:cs typeface="TT Rounds Condensed"/>
                <a:sym typeface="TT Rounds Condensed"/>
              </a:rPr>
              <a:t>.</a:t>
            </a:r>
          </a:p>
          <a:p>
            <a:pPr algn="l">
              <a:lnSpc>
                <a:spcPts val="3840"/>
              </a:lnSpc>
            </a:pPr>
            <a:endParaRPr lang="en-US" sz="3200" spc="29">
              <a:solidFill>
                <a:srgbClr val="434343"/>
              </a:solidFill>
              <a:latin typeface="TT Rounds Condensed"/>
              <a:ea typeface="TT Rounds Condensed"/>
              <a:cs typeface="TT Rounds Condensed"/>
              <a:sym typeface="TT Rounds Condensed"/>
            </a:endParaRPr>
          </a:p>
          <a:p>
            <a:pPr algn="l">
              <a:lnSpc>
                <a:spcPts val="3840"/>
              </a:lnSpc>
            </a:pPr>
            <a:r>
              <a:rPr lang="en-US" sz="3200" spc="29">
                <a:solidFill>
                  <a:srgbClr val="434343"/>
                </a:solidFill>
                <a:latin typeface="TT Rounds Condensed"/>
                <a:ea typeface="TT Rounds Condensed"/>
                <a:cs typeface="TT Rounds Condensed"/>
                <a:sym typeface="TT Rounds Condensed"/>
              </a:rPr>
              <a:t>Si vous avez besoin de services de soutien, tels qu'une ligne d'assistance téléphonique, des conseils et une assistance juridique, vous pouvez contacter le réseau Women Against Violence Europe (</a:t>
            </a:r>
            <a:r>
              <a:rPr lang="en-US" sz="3200" b="1" u="sng" spc="29">
                <a:solidFill>
                  <a:srgbClr val="434343"/>
                </a:solidFill>
                <a:latin typeface="TT Rounds Condensed Bold"/>
                <a:ea typeface="TT Rounds Condensed Bold"/>
                <a:cs typeface="TT Rounds Condensed Bold"/>
                <a:sym typeface="TT Rounds Condensed Bold"/>
                <a:hlinkClick r:id="rId4" tooltip="http://www.wave-network.org/"/>
              </a:rPr>
              <a:t>WAVE</a:t>
            </a:r>
            <a:r>
              <a:rPr lang="en-US" sz="3200" spc="29">
                <a:solidFill>
                  <a:srgbClr val="434343"/>
                </a:solidFill>
                <a:latin typeface="TT Rounds Condensed"/>
                <a:ea typeface="TT Rounds Condensed"/>
                <a:cs typeface="TT Rounds Condensed"/>
                <a:sym typeface="TT Rounds Condensed"/>
              </a:rPr>
              <a:t>).</a:t>
            </a:r>
          </a:p>
          <a:p>
            <a:pPr algn="l">
              <a:lnSpc>
                <a:spcPts val="3456"/>
              </a:lnSpc>
            </a:pPr>
            <a:endParaRPr lang="en-US" sz="3200" spc="29">
              <a:solidFill>
                <a:srgbClr val="434343"/>
              </a:solidFill>
              <a:latin typeface="TT Rounds Condensed"/>
              <a:ea typeface="TT Rounds Condensed"/>
              <a:cs typeface="TT Rounds Condensed"/>
              <a:sym typeface="TT Rounds Condensed"/>
            </a:endParaRPr>
          </a:p>
          <a:p>
            <a:pPr algn="l">
              <a:lnSpc>
                <a:spcPts val="3456"/>
              </a:lnSpc>
            </a:pPr>
            <a:endParaRPr lang="en-US" sz="3200" spc="29">
              <a:solidFill>
                <a:srgbClr val="434343"/>
              </a:solidFill>
              <a:latin typeface="TT Rounds Condensed"/>
              <a:ea typeface="TT Rounds Condensed"/>
              <a:cs typeface="TT Rounds Condensed"/>
              <a:sym typeface="TT Rounds Condensed"/>
            </a:endParaRPr>
          </a:p>
          <a:p>
            <a:pPr algn="l">
              <a:lnSpc>
                <a:spcPts val="3456"/>
              </a:lnSpc>
            </a:pPr>
            <a:endParaRPr lang="en-US" sz="3200" spc="29">
              <a:solidFill>
                <a:srgbClr val="434343"/>
              </a:solidFill>
              <a:latin typeface="TT Rounds Condensed"/>
              <a:ea typeface="TT Rounds Condensed"/>
              <a:cs typeface="TT Rounds Condensed"/>
              <a:sym typeface="TT Rounds Condensed"/>
            </a:endParaRPr>
          </a:p>
          <a:p>
            <a:pPr algn="l">
              <a:lnSpc>
                <a:spcPts val="3456"/>
              </a:lnSpc>
            </a:pPr>
            <a:endParaRPr lang="en-US" sz="3200" spc="29">
              <a:solidFill>
                <a:srgbClr val="434343"/>
              </a:solidFill>
              <a:latin typeface="TT Rounds Condensed"/>
              <a:ea typeface="TT Rounds Condensed"/>
              <a:cs typeface="TT Rounds Condensed"/>
              <a:sym typeface="TT Rounds Condensed"/>
            </a:endParaRPr>
          </a:p>
          <a:p>
            <a:pPr algn="l">
              <a:lnSpc>
                <a:spcPts val="3456"/>
              </a:lnSpc>
            </a:pPr>
            <a:endParaRPr lang="en-US" sz="3200" spc="29">
              <a:solidFill>
                <a:srgbClr val="434343"/>
              </a:solidFill>
              <a:latin typeface="TT Rounds Condensed"/>
              <a:ea typeface="TT Rounds Condensed"/>
              <a:cs typeface="TT Rounds Condensed"/>
              <a:sym typeface="TT Rounds Condensed"/>
            </a:endParaRPr>
          </a:p>
        </p:txBody>
      </p:sp>
      <p:sp>
        <p:nvSpPr>
          <p:cNvPr id="4" name="TextBox 4"/>
          <p:cNvSpPr txBox="1"/>
          <p:nvPr/>
        </p:nvSpPr>
        <p:spPr>
          <a:xfrm>
            <a:off x="886077" y="1124478"/>
            <a:ext cx="16650917" cy="667592"/>
          </a:xfrm>
          <a:prstGeom prst="rect">
            <a:avLst/>
          </a:prstGeom>
        </p:spPr>
        <p:txBody>
          <a:bodyPr lIns="0" tIns="0" rIns="0" bIns="0" rtlCol="0" anchor="t">
            <a:spAutoFit/>
          </a:bodyPr>
          <a:lstStyle/>
          <a:p>
            <a:pPr algn="l">
              <a:lnSpc>
                <a:spcPts val="5248"/>
              </a:lnSpc>
            </a:pPr>
            <a:r>
              <a:rPr lang="en-US" sz="5400" spc="50">
                <a:solidFill>
                  <a:srgbClr val="382B1B"/>
                </a:solidFill>
                <a:latin typeface="TT Rounds Condensed"/>
                <a:ea typeface="TT Rounds Condensed"/>
                <a:cs typeface="TT Rounds Condensed"/>
                <a:sym typeface="TT Rounds Condensed"/>
              </a:rPr>
              <a:t>Réseaux de soutien</a:t>
            </a:r>
          </a:p>
        </p:txBody>
      </p:sp>
      <p:grpSp>
        <p:nvGrpSpPr>
          <p:cNvPr id="5" name="Group 5"/>
          <p:cNvGrpSpPr/>
          <p:nvPr/>
        </p:nvGrpSpPr>
        <p:grpSpPr>
          <a:xfrm>
            <a:off x="603904" y="2000964"/>
            <a:ext cx="1207050" cy="51165"/>
            <a:chOff x="0" y="0"/>
            <a:chExt cx="1609400" cy="68220"/>
          </a:xfrm>
        </p:grpSpPr>
        <p:sp>
          <p:nvSpPr>
            <p:cNvPr id="6" name="Freeform 6"/>
            <p:cNvSpPr/>
            <p:nvPr/>
          </p:nvSpPr>
          <p:spPr>
            <a:xfrm>
              <a:off x="12700" y="12700"/>
              <a:ext cx="1583944" cy="42799"/>
            </a:xfrm>
            <a:custGeom>
              <a:avLst/>
              <a:gdLst/>
              <a:ahLst/>
              <a:cxnLst/>
              <a:rect l="l" t="t" r="r" b="b"/>
              <a:pathLst>
                <a:path w="1583944" h="42799">
                  <a:moveTo>
                    <a:pt x="0" y="0"/>
                  </a:moveTo>
                  <a:lnTo>
                    <a:pt x="1583944" y="0"/>
                  </a:lnTo>
                  <a:lnTo>
                    <a:pt x="1583944" y="42799"/>
                  </a:lnTo>
                  <a:lnTo>
                    <a:pt x="0" y="42799"/>
                  </a:lnTo>
                  <a:close/>
                </a:path>
              </a:pathLst>
            </a:custGeom>
            <a:solidFill>
              <a:srgbClr val="B6D1E1"/>
            </a:solidFill>
          </p:spPr>
        </p:sp>
        <p:sp>
          <p:nvSpPr>
            <p:cNvPr id="7" name="Freeform 7"/>
            <p:cNvSpPr/>
            <p:nvPr/>
          </p:nvSpPr>
          <p:spPr>
            <a:xfrm>
              <a:off x="0" y="0"/>
              <a:ext cx="1609344" cy="68199"/>
            </a:xfrm>
            <a:custGeom>
              <a:avLst/>
              <a:gdLst/>
              <a:ahLst/>
              <a:cxnLst/>
              <a:rect l="l" t="t" r="r" b="b"/>
              <a:pathLst>
                <a:path w="1609344" h="68199">
                  <a:moveTo>
                    <a:pt x="12700" y="0"/>
                  </a:moveTo>
                  <a:lnTo>
                    <a:pt x="1596644" y="0"/>
                  </a:lnTo>
                  <a:cubicBezTo>
                    <a:pt x="1603629" y="0"/>
                    <a:pt x="1609344" y="5715"/>
                    <a:pt x="1609344" y="12700"/>
                  </a:cubicBezTo>
                  <a:lnTo>
                    <a:pt x="1609344" y="55499"/>
                  </a:lnTo>
                  <a:cubicBezTo>
                    <a:pt x="1609344" y="62484"/>
                    <a:pt x="1603629" y="68199"/>
                    <a:pt x="1596644" y="68199"/>
                  </a:cubicBezTo>
                  <a:lnTo>
                    <a:pt x="12700" y="68199"/>
                  </a:lnTo>
                  <a:cubicBezTo>
                    <a:pt x="5715" y="68199"/>
                    <a:pt x="0" y="62484"/>
                    <a:pt x="0" y="55499"/>
                  </a:cubicBezTo>
                  <a:lnTo>
                    <a:pt x="0" y="12700"/>
                  </a:lnTo>
                  <a:cubicBezTo>
                    <a:pt x="0" y="5715"/>
                    <a:pt x="5715" y="0"/>
                    <a:pt x="12700" y="0"/>
                  </a:cubicBezTo>
                  <a:moveTo>
                    <a:pt x="12700" y="25400"/>
                  </a:moveTo>
                  <a:lnTo>
                    <a:pt x="12700" y="12700"/>
                  </a:lnTo>
                  <a:lnTo>
                    <a:pt x="25400" y="12700"/>
                  </a:lnTo>
                  <a:lnTo>
                    <a:pt x="25400" y="55499"/>
                  </a:lnTo>
                  <a:lnTo>
                    <a:pt x="12700" y="55499"/>
                  </a:lnTo>
                  <a:lnTo>
                    <a:pt x="12700" y="42799"/>
                  </a:lnTo>
                  <a:lnTo>
                    <a:pt x="1596644" y="42799"/>
                  </a:lnTo>
                  <a:lnTo>
                    <a:pt x="1596644" y="55499"/>
                  </a:lnTo>
                  <a:lnTo>
                    <a:pt x="1583944" y="55499"/>
                  </a:lnTo>
                  <a:lnTo>
                    <a:pt x="1583944" y="12700"/>
                  </a:lnTo>
                  <a:lnTo>
                    <a:pt x="1596644" y="12700"/>
                  </a:lnTo>
                  <a:lnTo>
                    <a:pt x="1596644" y="25400"/>
                  </a:lnTo>
                  <a:lnTo>
                    <a:pt x="12700" y="25400"/>
                  </a:lnTo>
                  <a:close/>
                </a:path>
              </a:pathLst>
            </a:custGeom>
            <a:solidFill>
              <a:srgbClr val="B6D1E1"/>
            </a:solidFill>
          </p:spPr>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sp>
        <p:nvSpPr>
          <p:cNvPr id="3" name="TextBox 3"/>
          <p:cNvSpPr txBox="1"/>
          <p:nvPr/>
        </p:nvSpPr>
        <p:spPr>
          <a:xfrm>
            <a:off x="818542" y="2540620"/>
            <a:ext cx="16650918" cy="5044059"/>
          </a:xfrm>
          <a:prstGeom prst="rect">
            <a:avLst/>
          </a:prstGeom>
        </p:spPr>
        <p:txBody>
          <a:bodyPr lIns="0" tIns="0" rIns="0" bIns="0" rtlCol="0" anchor="t">
            <a:spAutoFit/>
          </a:bodyPr>
          <a:lstStyle/>
          <a:p>
            <a:pPr algn="l">
              <a:lnSpc>
                <a:spcPts val="4967"/>
              </a:lnSpc>
            </a:pPr>
            <a:r>
              <a:rPr lang="en-US" sz="3600" spc="33">
                <a:solidFill>
                  <a:srgbClr val="434343"/>
                </a:solidFill>
                <a:latin typeface="TT Rounds Condensed"/>
                <a:ea typeface="TT Rounds Condensed"/>
                <a:cs typeface="TT Rounds Condensed"/>
                <a:sym typeface="TT Rounds Condensed"/>
              </a:rPr>
              <a:t>En outre, vous trouverez ci-dessous une liste de réseaux que vous pouvez contacter,</a:t>
            </a:r>
          </a:p>
          <a:p>
            <a:pPr marL="651510" lvl="1" indent="-325755" algn="l">
              <a:lnSpc>
                <a:spcPts val="3888"/>
              </a:lnSpc>
              <a:buFont typeface="Arial"/>
              <a:buChar char="•"/>
            </a:pPr>
            <a:r>
              <a:rPr lang="en-US" sz="3600" b="1" spc="33">
                <a:solidFill>
                  <a:srgbClr val="2A2E34"/>
                </a:solidFill>
                <a:latin typeface="Arimo Bold"/>
                <a:ea typeface="Arimo Bold"/>
                <a:cs typeface="Arimo Bold"/>
                <a:sym typeface="Arimo Bold"/>
              </a:rPr>
              <a:t>La France</a:t>
            </a:r>
          </a:p>
          <a:p>
            <a:pPr marL="651510" lvl="1" indent="-325755" algn="l">
              <a:lnSpc>
                <a:spcPts val="3888"/>
              </a:lnSpc>
            </a:pPr>
            <a:r>
              <a:rPr lang="en-US" sz="3600" b="1" spc="33">
                <a:solidFill>
                  <a:srgbClr val="2A2E34"/>
                </a:solidFill>
                <a:latin typeface="Arimo Bold"/>
                <a:ea typeface="Arimo Bold"/>
                <a:cs typeface="Arimo Bold"/>
                <a:sym typeface="Arimo Bold"/>
              </a:rPr>
              <a:t>Fédération Nationale Solidarité Femmes (FNSF</a:t>
            </a:r>
            <a:r>
              <a:rPr lang="en-US" sz="3600" spc="33">
                <a:solidFill>
                  <a:srgbClr val="2A2E34"/>
                </a:solidFill>
                <a:latin typeface="Arimo"/>
                <a:ea typeface="Arimo"/>
                <a:cs typeface="Arimo"/>
                <a:sym typeface="Arimo"/>
              </a:rPr>
              <a:t>) : Cette organisation coordonne un réseau de centres d'hébergement et de services d'aide aux femmes victimes de violences. </a:t>
            </a:r>
            <a:r>
              <a:rPr lang="en-US" sz="3600" u="sng" spc="33">
                <a:solidFill>
                  <a:srgbClr val="87A66E"/>
                </a:solidFill>
                <a:latin typeface="Arimo"/>
                <a:ea typeface="Arimo"/>
                <a:cs typeface="Arimo"/>
                <a:sym typeface="Arimo"/>
                <a:hlinkClick r:id="rId3" tooltip="https://www.solidaritefemmes.org/"/>
              </a:rPr>
              <a:t>Visiter FNSF</a:t>
            </a:r>
          </a:p>
          <a:p>
            <a:pPr marL="651510" lvl="1" indent="-325755" algn="l">
              <a:lnSpc>
                <a:spcPts val="3888"/>
              </a:lnSpc>
            </a:pPr>
            <a:endParaRPr lang="en-US" sz="3600" u="sng" spc="33">
              <a:solidFill>
                <a:srgbClr val="87A66E"/>
              </a:solidFill>
              <a:latin typeface="Arimo"/>
              <a:ea typeface="Arimo"/>
              <a:cs typeface="Arimo"/>
              <a:sym typeface="Arimo"/>
              <a:hlinkClick r:id="rId3" tooltip="https://www.solidaritefemmes.org/"/>
            </a:endParaRPr>
          </a:p>
          <a:p>
            <a:pPr marL="651510" lvl="1" indent="-325755" algn="l">
              <a:lnSpc>
                <a:spcPts val="3888"/>
              </a:lnSpc>
              <a:buFont typeface="Arial"/>
              <a:buChar char="•"/>
            </a:pPr>
            <a:r>
              <a:rPr lang="en-US" sz="3600" b="1" spc="33">
                <a:solidFill>
                  <a:srgbClr val="2A2E34"/>
                </a:solidFill>
                <a:latin typeface="Arimo Bold"/>
                <a:ea typeface="Arimo Bold"/>
                <a:cs typeface="Arimo Bold"/>
                <a:sym typeface="Arimo Bold"/>
              </a:rPr>
              <a:t>Pays-Bas</a:t>
            </a:r>
          </a:p>
          <a:p>
            <a:pPr marL="651510" lvl="1" indent="-325755" algn="l">
              <a:lnSpc>
                <a:spcPts val="3888"/>
              </a:lnSpc>
            </a:pPr>
            <a:r>
              <a:rPr lang="en-US" sz="3600" b="1" spc="33">
                <a:solidFill>
                  <a:srgbClr val="2A2E34"/>
                </a:solidFill>
                <a:latin typeface="Arimo Bold"/>
                <a:ea typeface="Arimo Bold"/>
                <a:cs typeface="Arimo Bold"/>
                <a:sym typeface="Arimo Bold"/>
              </a:rPr>
              <a:t>Mama Cash </a:t>
            </a:r>
            <a:r>
              <a:rPr lang="en-US" sz="3600" spc="33">
                <a:solidFill>
                  <a:srgbClr val="2A2E34"/>
                </a:solidFill>
                <a:latin typeface="Arimo"/>
                <a:ea typeface="Arimo"/>
                <a:cs typeface="Arimo"/>
                <a:sym typeface="Arimo"/>
              </a:rPr>
              <a:t>: Finance et soutient les groupes féministes et de défense des droits de la femme qui travaillent sur des questions telles que la violence et la discrimination fondées sur le sexe. </a:t>
            </a:r>
            <a:r>
              <a:rPr lang="en-US" sz="3600" u="sng" spc="33">
                <a:solidFill>
                  <a:srgbClr val="87A66E"/>
                </a:solidFill>
                <a:latin typeface="Arimo"/>
                <a:ea typeface="Arimo"/>
                <a:cs typeface="Arimo"/>
                <a:sym typeface="Arimo"/>
                <a:hlinkClick r:id="rId4" tooltip="https://www.mamacash.org/"/>
              </a:rPr>
              <a:t>Visiter Mama Cash</a:t>
            </a:r>
          </a:p>
        </p:txBody>
      </p:sp>
      <p:sp>
        <p:nvSpPr>
          <p:cNvPr id="4" name="TextBox 4"/>
          <p:cNvSpPr txBox="1"/>
          <p:nvPr/>
        </p:nvSpPr>
        <p:spPr>
          <a:xfrm>
            <a:off x="818542" y="1143000"/>
            <a:ext cx="16650917" cy="667592"/>
          </a:xfrm>
          <a:prstGeom prst="rect">
            <a:avLst/>
          </a:prstGeom>
        </p:spPr>
        <p:txBody>
          <a:bodyPr lIns="0" tIns="0" rIns="0" bIns="0" rtlCol="0" anchor="t">
            <a:spAutoFit/>
          </a:bodyPr>
          <a:lstStyle/>
          <a:p>
            <a:pPr algn="l">
              <a:lnSpc>
                <a:spcPts val="5248"/>
              </a:lnSpc>
            </a:pPr>
            <a:r>
              <a:rPr lang="en-US" sz="5400" spc="50">
                <a:solidFill>
                  <a:srgbClr val="382B1B"/>
                </a:solidFill>
                <a:latin typeface="TT Rounds Condensed"/>
                <a:ea typeface="TT Rounds Condensed"/>
                <a:cs typeface="TT Rounds Condensed"/>
                <a:sym typeface="TT Rounds Condensed"/>
              </a:rPr>
              <a:t>Réseaux de soutien</a:t>
            </a:r>
          </a:p>
        </p:txBody>
      </p:sp>
      <p:grpSp>
        <p:nvGrpSpPr>
          <p:cNvPr id="5" name="Group 5"/>
          <p:cNvGrpSpPr/>
          <p:nvPr/>
        </p:nvGrpSpPr>
        <p:grpSpPr>
          <a:xfrm>
            <a:off x="603904" y="2000964"/>
            <a:ext cx="1207050" cy="51165"/>
            <a:chOff x="0" y="0"/>
            <a:chExt cx="1609400" cy="68220"/>
          </a:xfrm>
        </p:grpSpPr>
        <p:sp>
          <p:nvSpPr>
            <p:cNvPr id="6" name="Freeform 6"/>
            <p:cNvSpPr/>
            <p:nvPr/>
          </p:nvSpPr>
          <p:spPr>
            <a:xfrm>
              <a:off x="12700" y="12700"/>
              <a:ext cx="1583944" cy="42799"/>
            </a:xfrm>
            <a:custGeom>
              <a:avLst/>
              <a:gdLst/>
              <a:ahLst/>
              <a:cxnLst/>
              <a:rect l="l" t="t" r="r" b="b"/>
              <a:pathLst>
                <a:path w="1583944" h="42799">
                  <a:moveTo>
                    <a:pt x="0" y="0"/>
                  </a:moveTo>
                  <a:lnTo>
                    <a:pt x="1583944" y="0"/>
                  </a:lnTo>
                  <a:lnTo>
                    <a:pt x="1583944" y="42799"/>
                  </a:lnTo>
                  <a:lnTo>
                    <a:pt x="0" y="42799"/>
                  </a:lnTo>
                  <a:close/>
                </a:path>
              </a:pathLst>
            </a:custGeom>
            <a:solidFill>
              <a:srgbClr val="B6D1E1"/>
            </a:solidFill>
          </p:spPr>
        </p:sp>
        <p:sp>
          <p:nvSpPr>
            <p:cNvPr id="7" name="Freeform 7"/>
            <p:cNvSpPr/>
            <p:nvPr/>
          </p:nvSpPr>
          <p:spPr>
            <a:xfrm>
              <a:off x="0" y="0"/>
              <a:ext cx="1609344" cy="68199"/>
            </a:xfrm>
            <a:custGeom>
              <a:avLst/>
              <a:gdLst/>
              <a:ahLst/>
              <a:cxnLst/>
              <a:rect l="l" t="t" r="r" b="b"/>
              <a:pathLst>
                <a:path w="1609344" h="68199">
                  <a:moveTo>
                    <a:pt x="12700" y="0"/>
                  </a:moveTo>
                  <a:lnTo>
                    <a:pt x="1596644" y="0"/>
                  </a:lnTo>
                  <a:cubicBezTo>
                    <a:pt x="1603629" y="0"/>
                    <a:pt x="1609344" y="5715"/>
                    <a:pt x="1609344" y="12700"/>
                  </a:cubicBezTo>
                  <a:lnTo>
                    <a:pt x="1609344" y="55499"/>
                  </a:lnTo>
                  <a:cubicBezTo>
                    <a:pt x="1609344" y="62484"/>
                    <a:pt x="1603629" y="68199"/>
                    <a:pt x="1596644" y="68199"/>
                  </a:cubicBezTo>
                  <a:lnTo>
                    <a:pt x="12700" y="68199"/>
                  </a:lnTo>
                  <a:cubicBezTo>
                    <a:pt x="5715" y="68199"/>
                    <a:pt x="0" y="62484"/>
                    <a:pt x="0" y="55499"/>
                  </a:cubicBezTo>
                  <a:lnTo>
                    <a:pt x="0" y="12700"/>
                  </a:lnTo>
                  <a:cubicBezTo>
                    <a:pt x="0" y="5715"/>
                    <a:pt x="5715" y="0"/>
                    <a:pt x="12700" y="0"/>
                  </a:cubicBezTo>
                  <a:moveTo>
                    <a:pt x="12700" y="25400"/>
                  </a:moveTo>
                  <a:lnTo>
                    <a:pt x="12700" y="12700"/>
                  </a:lnTo>
                  <a:lnTo>
                    <a:pt x="25400" y="12700"/>
                  </a:lnTo>
                  <a:lnTo>
                    <a:pt x="25400" y="55499"/>
                  </a:lnTo>
                  <a:lnTo>
                    <a:pt x="12700" y="55499"/>
                  </a:lnTo>
                  <a:lnTo>
                    <a:pt x="12700" y="42799"/>
                  </a:lnTo>
                  <a:lnTo>
                    <a:pt x="1596644" y="42799"/>
                  </a:lnTo>
                  <a:lnTo>
                    <a:pt x="1596644" y="55499"/>
                  </a:lnTo>
                  <a:lnTo>
                    <a:pt x="1583944" y="55499"/>
                  </a:lnTo>
                  <a:lnTo>
                    <a:pt x="1583944" y="12700"/>
                  </a:lnTo>
                  <a:lnTo>
                    <a:pt x="1596644" y="12700"/>
                  </a:lnTo>
                  <a:lnTo>
                    <a:pt x="1596644" y="25400"/>
                  </a:lnTo>
                  <a:lnTo>
                    <a:pt x="12700" y="25400"/>
                  </a:lnTo>
                  <a:close/>
                </a:path>
              </a:pathLst>
            </a:custGeom>
            <a:solidFill>
              <a:srgbClr val="B6D1E1"/>
            </a:solidFill>
          </p:spPr>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sp>
        <p:nvSpPr>
          <p:cNvPr id="3" name="TextBox 3"/>
          <p:cNvSpPr txBox="1"/>
          <p:nvPr/>
        </p:nvSpPr>
        <p:spPr>
          <a:xfrm>
            <a:off x="886075" y="2438895"/>
            <a:ext cx="16650918" cy="8606790"/>
          </a:xfrm>
          <a:prstGeom prst="rect">
            <a:avLst/>
          </a:prstGeom>
        </p:spPr>
        <p:txBody>
          <a:bodyPr lIns="0" tIns="0" rIns="0" bIns="0" rtlCol="0" anchor="t">
            <a:spAutoFit/>
          </a:bodyPr>
          <a:lstStyle/>
          <a:p>
            <a:pPr algn="l">
              <a:lnSpc>
                <a:spcPts val="3780"/>
              </a:lnSpc>
            </a:pPr>
            <a:r>
              <a:rPr lang="en-US" sz="3500" b="1">
                <a:solidFill>
                  <a:srgbClr val="2A2E34"/>
                </a:solidFill>
                <a:latin typeface="Arimo Bold"/>
                <a:ea typeface="Arimo Bold"/>
                <a:cs typeface="Arimo Bold"/>
                <a:sym typeface="Arimo Bold"/>
              </a:rPr>
              <a:t>Suède</a:t>
            </a:r>
          </a:p>
          <a:p>
            <a:pPr marL="633413" lvl="1" indent="-316706" algn="l">
              <a:lnSpc>
                <a:spcPts val="3780"/>
              </a:lnSpc>
              <a:buFont typeface="Arial"/>
              <a:buChar char="•"/>
            </a:pPr>
            <a:r>
              <a:rPr lang="en-US" sz="3500" b="1">
                <a:solidFill>
                  <a:srgbClr val="2A2E34"/>
                </a:solidFill>
                <a:latin typeface="Arimo Bold"/>
                <a:ea typeface="Arimo Bold"/>
                <a:cs typeface="Arimo Bold"/>
                <a:sym typeface="Arimo Bold"/>
              </a:rPr>
              <a:t>Agence suédoise pour l'égalité des sexes </a:t>
            </a:r>
            <a:r>
              <a:rPr lang="en-US" sz="3500">
                <a:solidFill>
                  <a:srgbClr val="2A2E34"/>
                </a:solidFill>
                <a:latin typeface="Arimo"/>
                <a:ea typeface="Arimo"/>
                <a:cs typeface="Arimo"/>
                <a:sym typeface="Arimo"/>
              </a:rPr>
              <a:t>: Promeut l'égalité des sexes dans tous les domaines de la société et veille à ce que la perspective de l'égalité des sexes soit prise en compte dans l'élaboration des politiques. </a:t>
            </a:r>
            <a:r>
              <a:rPr lang="en-US" sz="3500" u="sng">
                <a:solidFill>
                  <a:srgbClr val="87A66E"/>
                </a:solidFill>
                <a:latin typeface="Arimo"/>
                <a:ea typeface="Arimo"/>
                <a:cs typeface="Arimo"/>
                <a:sym typeface="Arimo"/>
                <a:hlinkClick r:id="rId3" tooltip="https://www.jamstalldhetsmyndigheten.se/en"/>
              </a:rPr>
              <a:t>Site web de l'Agence pour l'égalité entre les femmes et les hommes</a:t>
            </a:r>
          </a:p>
          <a:p>
            <a:pPr marL="633413" lvl="1" indent="-316706" algn="l">
              <a:lnSpc>
                <a:spcPts val="3780"/>
              </a:lnSpc>
            </a:pPr>
            <a:endParaRPr lang="en-US" sz="3500" u="sng">
              <a:solidFill>
                <a:srgbClr val="87A66E"/>
              </a:solidFill>
              <a:latin typeface="Arimo"/>
              <a:ea typeface="Arimo"/>
              <a:cs typeface="Arimo"/>
              <a:sym typeface="Arimo"/>
              <a:hlinkClick r:id="rId3" tooltip="https://www.jamstalldhetsmyndigheten.se/en"/>
            </a:endParaRPr>
          </a:p>
          <a:p>
            <a:pPr marL="633413" lvl="1" indent="-316706" algn="l">
              <a:lnSpc>
                <a:spcPts val="3780"/>
              </a:lnSpc>
            </a:pPr>
            <a:r>
              <a:rPr lang="en-US" sz="3500" b="1">
                <a:solidFill>
                  <a:srgbClr val="2A2E34"/>
                </a:solidFill>
                <a:latin typeface="Arimo Bold"/>
                <a:ea typeface="Arimo Bold"/>
                <a:cs typeface="Arimo Bold"/>
                <a:sym typeface="Arimo Bold"/>
              </a:rPr>
              <a:t>Irlande</a:t>
            </a:r>
          </a:p>
          <a:p>
            <a:pPr marL="633413" lvl="1" indent="-316706" algn="l">
              <a:lnSpc>
                <a:spcPts val="3780"/>
              </a:lnSpc>
              <a:buFont typeface="Arial"/>
              <a:buChar char="•"/>
            </a:pPr>
            <a:r>
              <a:rPr lang="en-US" sz="3500" b="1">
                <a:solidFill>
                  <a:srgbClr val="2A2E34"/>
                </a:solidFill>
                <a:latin typeface="Arimo Bold"/>
                <a:ea typeface="Arimo Bold"/>
                <a:cs typeface="Arimo Bold"/>
                <a:sym typeface="Arimo Bold"/>
              </a:rPr>
              <a:t>Conseil national des femmes d'Irlande (NWC</a:t>
            </a:r>
            <a:r>
              <a:rPr lang="en-US" sz="3500">
                <a:solidFill>
                  <a:srgbClr val="2A2E34"/>
                </a:solidFill>
                <a:latin typeface="Arimo"/>
                <a:ea typeface="Arimo"/>
                <a:cs typeface="Arimo"/>
                <a:sym typeface="Arimo"/>
              </a:rPr>
              <a:t>) : Mène des campagnes de sensibilisation et de lutte contre le sexisme, y compris les attaques sexistes et racistes ciblées contre les femmes dans la vie publique. </a:t>
            </a:r>
            <a:r>
              <a:rPr lang="en-US" sz="3500" u="sng">
                <a:solidFill>
                  <a:srgbClr val="87A66E"/>
                </a:solidFill>
                <a:latin typeface="Arimo"/>
                <a:ea typeface="Arimo"/>
                <a:cs typeface="Arimo"/>
                <a:sym typeface="Arimo"/>
                <a:hlinkClick r:id="rId4" tooltip="https://www.nwci.ie/"/>
              </a:rPr>
              <a:t>Site web du NWC</a:t>
            </a:r>
          </a:p>
          <a:p>
            <a:pPr marL="633413" lvl="1" indent="-316706" algn="l">
              <a:lnSpc>
                <a:spcPts val="3780"/>
              </a:lnSpc>
              <a:buFont typeface="Arial"/>
              <a:buChar char="•"/>
            </a:pPr>
            <a:r>
              <a:rPr lang="en-US" sz="3500" b="1">
                <a:solidFill>
                  <a:srgbClr val="2A2E34"/>
                </a:solidFill>
                <a:latin typeface="Arimo Bold"/>
                <a:ea typeface="Arimo Bold"/>
                <a:cs typeface="Arimo Bold"/>
                <a:sym typeface="Arimo Bold"/>
              </a:rPr>
              <a:t>Conseil des immigrés d'Irlande </a:t>
            </a:r>
            <a:r>
              <a:rPr lang="en-US" sz="3500">
                <a:solidFill>
                  <a:srgbClr val="2A2E34"/>
                </a:solidFill>
                <a:latin typeface="Arimo"/>
                <a:ea typeface="Arimo"/>
                <a:cs typeface="Arimo"/>
                <a:sym typeface="Arimo"/>
              </a:rPr>
              <a:t>: Fournit des services juridiques et mène des campagnes d'intégration et de politique en faveur des femmes migrantes victimes de la traite, y compris celles qui sont exploitées dans l'industrie du sexe ou dans le cadre de mariages forcés. </a:t>
            </a:r>
            <a:r>
              <a:rPr lang="en-US" sz="3500" u="sng">
                <a:solidFill>
                  <a:srgbClr val="87A66E"/>
                </a:solidFill>
                <a:latin typeface="Arimo"/>
                <a:ea typeface="Arimo"/>
                <a:cs typeface="Arimo"/>
                <a:sym typeface="Arimo"/>
                <a:hlinkClick r:id="rId5" tooltip="https://www.immigrantcouncil.ie/"/>
              </a:rPr>
              <a:t>Site web du Conseil des immigrés d'Irlande</a:t>
            </a:r>
          </a:p>
          <a:p>
            <a:pPr marL="633413" lvl="1" indent="-316706" algn="l">
              <a:lnSpc>
                <a:spcPts val="3780"/>
              </a:lnSpc>
            </a:pPr>
            <a:endParaRPr lang="en-US" sz="3500" u="sng">
              <a:solidFill>
                <a:srgbClr val="87A66E"/>
              </a:solidFill>
              <a:latin typeface="Arimo"/>
              <a:ea typeface="Arimo"/>
              <a:cs typeface="Arimo"/>
              <a:sym typeface="Arimo"/>
              <a:hlinkClick r:id="rId5" tooltip="https://www.immigrantcouncil.ie/"/>
            </a:endParaRPr>
          </a:p>
          <a:p>
            <a:pPr marL="633413" lvl="1" indent="-316706" algn="l">
              <a:lnSpc>
                <a:spcPts val="3780"/>
              </a:lnSpc>
            </a:pPr>
            <a:endParaRPr lang="en-US" sz="3500" u="sng">
              <a:solidFill>
                <a:srgbClr val="87A66E"/>
              </a:solidFill>
              <a:latin typeface="Arimo"/>
              <a:ea typeface="Arimo"/>
              <a:cs typeface="Arimo"/>
              <a:sym typeface="Arimo"/>
              <a:hlinkClick r:id="rId5" tooltip="https://www.immigrantcouncil.ie/"/>
            </a:endParaRPr>
          </a:p>
          <a:p>
            <a:pPr marL="633413" lvl="1" indent="-316706" algn="l">
              <a:lnSpc>
                <a:spcPts val="3780"/>
              </a:lnSpc>
            </a:pPr>
            <a:endParaRPr lang="en-US" sz="3500" u="sng">
              <a:solidFill>
                <a:srgbClr val="87A66E"/>
              </a:solidFill>
              <a:latin typeface="Arimo"/>
              <a:ea typeface="Arimo"/>
              <a:cs typeface="Arimo"/>
              <a:sym typeface="Arimo"/>
              <a:hlinkClick r:id="rId5" tooltip="https://www.immigrantcouncil.ie/"/>
            </a:endParaRPr>
          </a:p>
          <a:p>
            <a:pPr marL="633413" lvl="1" indent="-316706" algn="l">
              <a:lnSpc>
                <a:spcPts val="3780"/>
              </a:lnSpc>
            </a:pPr>
            <a:endParaRPr lang="en-US" sz="3500" u="sng">
              <a:solidFill>
                <a:srgbClr val="87A66E"/>
              </a:solidFill>
              <a:latin typeface="Arimo"/>
              <a:ea typeface="Arimo"/>
              <a:cs typeface="Arimo"/>
              <a:sym typeface="Arimo"/>
              <a:hlinkClick r:id="rId5" tooltip="https://www.immigrantcouncil.ie/"/>
            </a:endParaRPr>
          </a:p>
        </p:txBody>
      </p:sp>
      <p:sp>
        <p:nvSpPr>
          <p:cNvPr id="4" name="TextBox 4"/>
          <p:cNvSpPr txBox="1"/>
          <p:nvPr/>
        </p:nvSpPr>
        <p:spPr>
          <a:xfrm>
            <a:off x="886077" y="1124478"/>
            <a:ext cx="16650917" cy="667592"/>
          </a:xfrm>
          <a:prstGeom prst="rect">
            <a:avLst/>
          </a:prstGeom>
        </p:spPr>
        <p:txBody>
          <a:bodyPr lIns="0" tIns="0" rIns="0" bIns="0" rtlCol="0" anchor="t">
            <a:spAutoFit/>
          </a:bodyPr>
          <a:lstStyle/>
          <a:p>
            <a:pPr algn="l">
              <a:lnSpc>
                <a:spcPts val="5248"/>
              </a:lnSpc>
            </a:pPr>
            <a:r>
              <a:rPr lang="en-US" sz="5400" spc="50">
                <a:solidFill>
                  <a:srgbClr val="382B1B"/>
                </a:solidFill>
                <a:latin typeface="TT Rounds Condensed"/>
                <a:ea typeface="TT Rounds Condensed"/>
                <a:cs typeface="TT Rounds Condensed"/>
                <a:sym typeface="TT Rounds Condensed"/>
              </a:rPr>
              <a:t>Réseaux de soutien</a:t>
            </a:r>
          </a:p>
        </p:txBody>
      </p:sp>
      <p:grpSp>
        <p:nvGrpSpPr>
          <p:cNvPr id="5" name="Group 5"/>
          <p:cNvGrpSpPr/>
          <p:nvPr/>
        </p:nvGrpSpPr>
        <p:grpSpPr>
          <a:xfrm>
            <a:off x="603904" y="2000964"/>
            <a:ext cx="1207050" cy="51165"/>
            <a:chOff x="0" y="0"/>
            <a:chExt cx="1609400" cy="68220"/>
          </a:xfrm>
        </p:grpSpPr>
        <p:sp>
          <p:nvSpPr>
            <p:cNvPr id="6" name="Freeform 6"/>
            <p:cNvSpPr/>
            <p:nvPr/>
          </p:nvSpPr>
          <p:spPr>
            <a:xfrm>
              <a:off x="12700" y="12700"/>
              <a:ext cx="1583944" cy="42799"/>
            </a:xfrm>
            <a:custGeom>
              <a:avLst/>
              <a:gdLst/>
              <a:ahLst/>
              <a:cxnLst/>
              <a:rect l="l" t="t" r="r" b="b"/>
              <a:pathLst>
                <a:path w="1583944" h="42799">
                  <a:moveTo>
                    <a:pt x="0" y="0"/>
                  </a:moveTo>
                  <a:lnTo>
                    <a:pt x="1583944" y="0"/>
                  </a:lnTo>
                  <a:lnTo>
                    <a:pt x="1583944" y="42799"/>
                  </a:lnTo>
                  <a:lnTo>
                    <a:pt x="0" y="42799"/>
                  </a:lnTo>
                  <a:close/>
                </a:path>
              </a:pathLst>
            </a:custGeom>
            <a:solidFill>
              <a:srgbClr val="B6D1E1"/>
            </a:solidFill>
          </p:spPr>
        </p:sp>
        <p:sp>
          <p:nvSpPr>
            <p:cNvPr id="7" name="Freeform 7"/>
            <p:cNvSpPr/>
            <p:nvPr/>
          </p:nvSpPr>
          <p:spPr>
            <a:xfrm>
              <a:off x="0" y="0"/>
              <a:ext cx="1609344" cy="68199"/>
            </a:xfrm>
            <a:custGeom>
              <a:avLst/>
              <a:gdLst/>
              <a:ahLst/>
              <a:cxnLst/>
              <a:rect l="l" t="t" r="r" b="b"/>
              <a:pathLst>
                <a:path w="1609344" h="68199">
                  <a:moveTo>
                    <a:pt x="12700" y="0"/>
                  </a:moveTo>
                  <a:lnTo>
                    <a:pt x="1596644" y="0"/>
                  </a:lnTo>
                  <a:cubicBezTo>
                    <a:pt x="1603629" y="0"/>
                    <a:pt x="1609344" y="5715"/>
                    <a:pt x="1609344" y="12700"/>
                  </a:cubicBezTo>
                  <a:lnTo>
                    <a:pt x="1609344" y="55499"/>
                  </a:lnTo>
                  <a:cubicBezTo>
                    <a:pt x="1609344" y="62484"/>
                    <a:pt x="1603629" y="68199"/>
                    <a:pt x="1596644" y="68199"/>
                  </a:cubicBezTo>
                  <a:lnTo>
                    <a:pt x="12700" y="68199"/>
                  </a:lnTo>
                  <a:cubicBezTo>
                    <a:pt x="5715" y="68199"/>
                    <a:pt x="0" y="62484"/>
                    <a:pt x="0" y="55499"/>
                  </a:cubicBezTo>
                  <a:lnTo>
                    <a:pt x="0" y="12700"/>
                  </a:lnTo>
                  <a:cubicBezTo>
                    <a:pt x="0" y="5715"/>
                    <a:pt x="5715" y="0"/>
                    <a:pt x="12700" y="0"/>
                  </a:cubicBezTo>
                  <a:moveTo>
                    <a:pt x="12700" y="25400"/>
                  </a:moveTo>
                  <a:lnTo>
                    <a:pt x="12700" y="12700"/>
                  </a:lnTo>
                  <a:lnTo>
                    <a:pt x="25400" y="12700"/>
                  </a:lnTo>
                  <a:lnTo>
                    <a:pt x="25400" y="55499"/>
                  </a:lnTo>
                  <a:lnTo>
                    <a:pt x="12700" y="55499"/>
                  </a:lnTo>
                  <a:lnTo>
                    <a:pt x="12700" y="42799"/>
                  </a:lnTo>
                  <a:lnTo>
                    <a:pt x="1596644" y="42799"/>
                  </a:lnTo>
                  <a:lnTo>
                    <a:pt x="1596644" y="55499"/>
                  </a:lnTo>
                  <a:lnTo>
                    <a:pt x="1583944" y="55499"/>
                  </a:lnTo>
                  <a:lnTo>
                    <a:pt x="1583944" y="12700"/>
                  </a:lnTo>
                  <a:lnTo>
                    <a:pt x="1596644" y="12700"/>
                  </a:lnTo>
                  <a:lnTo>
                    <a:pt x="1596644" y="25400"/>
                  </a:lnTo>
                  <a:lnTo>
                    <a:pt x="12700" y="25400"/>
                  </a:lnTo>
                  <a:close/>
                </a:path>
              </a:pathLst>
            </a:custGeom>
            <a:solidFill>
              <a:srgbClr val="B6D1E1"/>
            </a:solidFill>
          </p:spPr>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rot="2403345">
            <a:off x="9762147" y="2442954"/>
            <a:ext cx="9288581" cy="9577245"/>
            <a:chOff x="0" y="0"/>
            <a:chExt cx="12384774" cy="12769660"/>
          </a:xfrm>
        </p:grpSpPr>
        <p:sp>
          <p:nvSpPr>
            <p:cNvPr id="4" name="Freeform 4"/>
            <p:cNvSpPr/>
            <p:nvPr/>
          </p:nvSpPr>
          <p:spPr>
            <a:xfrm>
              <a:off x="-551307" y="-209042"/>
              <a:ext cx="13772768" cy="13494005"/>
            </a:xfrm>
            <a:custGeom>
              <a:avLst/>
              <a:gdLst/>
              <a:ahLst/>
              <a:cxnLst/>
              <a:rect l="l" t="t" r="r" b="b"/>
              <a:pathLst>
                <a:path w="13772768" h="13494005">
                  <a:moveTo>
                    <a:pt x="8050530" y="508254"/>
                  </a:moveTo>
                  <a:cubicBezTo>
                    <a:pt x="6402705" y="16383"/>
                    <a:pt x="4681093" y="0"/>
                    <a:pt x="3369437" y="1475613"/>
                  </a:cubicBezTo>
                  <a:cubicBezTo>
                    <a:pt x="2098675" y="2902077"/>
                    <a:pt x="877189" y="5205730"/>
                    <a:pt x="614807" y="7107682"/>
                  </a:cubicBezTo>
                  <a:cubicBezTo>
                    <a:pt x="0" y="11542903"/>
                    <a:pt x="3951478" y="13494005"/>
                    <a:pt x="7943977" y="12862814"/>
                  </a:cubicBezTo>
                  <a:cubicBezTo>
                    <a:pt x="11838051" y="12248007"/>
                    <a:pt x="13772768" y="7140575"/>
                    <a:pt x="12592304" y="3500628"/>
                  </a:cubicBezTo>
                  <a:cubicBezTo>
                    <a:pt x="12239752" y="2402078"/>
                    <a:pt x="11214989" y="1885569"/>
                    <a:pt x="10247630" y="1410081"/>
                  </a:cubicBezTo>
                  <a:cubicBezTo>
                    <a:pt x="9550781" y="1065784"/>
                    <a:pt x="8812911" y="737870"/>
                    <a:pt x="8050530" y="508254"/>
                  </a:cubicBezTo>
                  <a:close/>
                </a:path>
              </a:pathLst>
            </a:custGeom>
            <a:solidFill>
              <a:srgbClr val="B6D1E1"/>
            </a:solidFill>
          </p:spPr>
        </p:sp>
      </p:grpSp>
      <p:grpSp>
        <p:nvGrpSpPr>
          <p:cNvPr id="5" name="Group 5"/>
          <p:cNvGrpSpPr/>
          <p:nvPr/>
        </p:nvGrpSpPr>
        <p:grpSpPr>
          <a:xfrm>
            <a:off x="18288000" y="-69468"/>
            <a:ext cx="4255293" cy="17013080"/>
            <a:chOff x="0" y="0"/>
            <a:chExt cx="5673724" cy="22684106"/>
          </a:xfrm>
        </p:grpSpPr>
        <p:sp>
          <p:nvSpPr>
            <p:cNvPr id="6" name="Freeform 6"/>
            <p:cNvSpPr/>
            <p:nvPr/>
          </p:nvSpPr>
          <p:spPr>
            <a:xfrm>
              <a:off x="0" y="0"/>
              <a:ext cx="5673725" cy="22684105"/>
            </a:xfrm>
            <a:custGeom>
              <a:avLst/>
              <a:gdLst/>
              <a:ahLst/>
              <a:cxnLst/>
              <a:rect l="l" t="t" r="r" b="b"/>
              <a:pathLst>
                <a:path w="5673725" h="22684105">
                  <a:moveTo>
                    <a:pt x="0" y="0"/>
                  </a:moveTo>
                  <a:lnTo>
                    <a:pt x="5673725" y="0"/>
                  </a:lnTo>
                  <a:lnTo>
                    <a:pt x="5673725" y="22684105"/>
                  </a:lnTo>
                  <a:lnTo>
                    <a:pt x="0" y="22684105"/>
                  </a:lnTo>
                  <a:close/>
                </a:path>
              </a:pathLst>
            </a:custGeom>
            <a:solidFill>
              <a:srgbClr val="ECECEC"/>
            </a:solidFill>
          </p:spPr>
        </p:sp>
      </p:grpSp>
      <p:sp>
        <p:nvSpPr>
          <p:cNvPr id="7" name="Freeform 7"/>
          <p:cNvSpPr/>
          <p:nvPr/>
        </p:nvSpPr>
        <p:spPr>
          <a:xfrm>
            <a:off x="867018" y="690195"/>
            <a:ext cx="6159441" cy="4453305"/>
          </a:xfrm>
          <a:custGeom>
            <a:avLst/>
            <a:gdLst/>
            <a:ahLst/>
            <a:cxnLst/>
            <a:rect l="l" t="t" r="r" b="b"/>
            <a:pathLst>
              <a:path w="6159441" h="4453305">
                <a:moveTo>
                  <a:pt x="0" y="0"/>
                </a:moveTo>
                <a:lnTo>
                  <a:pt x="6159441" y="0"/>
                </a:lnTo>
                <a:lnTo>
                  <a:pt x="6159441" y="4453305"/>
                </a:lnTo>
                <a:lnTo>
                  <a:pt x="0" y="4453305"/>
                </a:lnTo>
                <a:lnTo>
                  <a:pt x="0" y="0"/>
                </a:lnTo>
                <a:close/>
              </a:path>
            </a:pathLst>
          </a:custGeom>
          <a:blipFill>
            <a:blip r:embed="rId2"/>
            <a:stretch>
              <a:fillRect l="-30" r="-30"/>
            </a:stretch>
          </a:blipFill>
        </p:spPr>
      </p:sp>
      <p:grpSp>
        <p:nvGrpSpPr>
          <p:cNvPr id="8" name="Group 8"/>
          <p:cNvGrpSpPr/>
          <p:nvPr/>
        </p:nvGrpSpPr>
        <p:grpSpPr>
          <a:xfrm>
            <a:off x="-1818780" y="10310727"/>
            <a:ext cx="21361288" cy="2805024"/>
            <a:chOff x="0" y="0"/>
            <a:chExt cx="28481718" cy="3740032"/>
          </a:xfrm>
        </p:grpSpPr>
        <p:sp>
          <p:nvSpPr>
            <p:cNvPr id="9" name="Freeform 9"/>
            <p:cNvSpPr/>
            <p:nvPr/>
          </p:nvSpPr>
          <p:spPr>
            <a:xfrm>
              <a:off x="0" y="0"/>
              <a:ext cx="28481654" cy="3740023"/>
            </a:xfrm>
            <a:custGeom>
              <a:avLst/>
              <a:gdLst/>
              <a:ahLst/>
              <a:cxnLst/>
              <a:rect l="l" t="t" r="r" b="b"/>
              <a:pathLst>
                <a:path w="28481654" h="3740023">
                  <a:moveTo>
                    <a:pt x="0" y="0"/>
                  </a:moveTo>
                  <a:lnTo>
                    <a:pt x="28481654" y="0"/>
                  </a:lnTo>
                  <a:lnTo>
                    <a:pt x="28481654" y="3740023"/>
                  </a:lnTo>
                  <a:lnTo>
                    <a:pt x="0" y="3740023"/>
                  </a:lnTo>
                  <a:close/>
                </a:path>
              </a:pathLst>
            </a:custGeom>
            <a:solidFill>
              <a:srgbClr val="ECECEC"/>
            </a:solidFill>
          </p:spPr>
        </p:sp>
      </p:grpSp>
      <p:sp>
        <p:nvSpPr>
          <p:cNvPr id="10" name="Freeform 10" descr="Blue text on a black background  Description automatically generated"/>
          <p:cNvSpPr/>
          <p:nvPr/>
        </p:nvSpPr>
        <p:spPr>
          <a:xfrm>
            <a:off x="5429016" y="8472290"/>
            <a:ext cx="3938402" cy="824188"/>
          </a:xfrm>
          <a:custGeom>
            <a:avLst/>
            <a:gdLst/>
            <a:ahLst/>
            <a:cxnLst/>
            <a:rect l="l" t="t" r="r" b="b"/>
            <a:pathLst>
              <a:path w="3938402" h="824188">
                <a:moveTo>
                  <a:pt x="0" y="0"/>
                </a:moveTo>
                <a:lnTo>
                  <a:pt x="3938402" y="0"/>
                </a:lnTo>
                <a:lnTo>
                  <a:pt x="3938402" y="824188"/>
                </a:lnTo>
                <a:lnTo>
                  <a:pt x="0" y="824188"/>
                </a:lnTo>
                <a:lnTo>
                  <a:pt x="0" y="0"/>
                </a:lnTo>
                <a:close/>
              </a:path>
            </a:pathLst>
          </a:custGeom>
          <a:blipFill>
            <a:blip r:embed="rId3"/>
            <a:stretch>
              <a:fillRect/>
            </a:stretch>
          </a:blipFill>
        </p:spPr>
      </p:sp>
      <p:sp>
        <p:nvSpPr>
          <p:cNvPr id="11" name="TextBox 11"/>
          <p:cNvSpPr txBox="1"/>
          <p:nvPr/>
        </p:nvSpPr>
        <p:spPr>
          <a:xfrm>
            <a:off x="1109908" y="8455798"/>
            <a:ext cx="5664254" cy="967170"/>
          </a:xfrm>
          <a:prstGeom prst="rect">
            <a:avLst/>
          </a:prstGeom>
        </p:spPr>
        <p:txBody>
          <a:bodyPr lIns="0" tIns="0" rIns="0" bIns="0" rtlCol="0" anchor="t">
            <a:spAutoFit/>
          </a:bodyPr>
          <a:lstStyle/>
          <a:p>
            <a:pPr algn="l">
              <a:lnSpc>
                <a:spcPts val="4536"/>
              </a:lnSpc>
            </a:pPr>
            <a:r>
              <a:rPr lang="en-US" sz="4200" b="1" spc="39">
                <a:solidFill>
                  <a:srgbClr val="382B1B"/>
                </a:solidFill>
                <a:latin typeface="TT Rounds Condensed Bold"/>
                <a:ea typeface="TT Rounds Condensed Bold"/>
                <a:cs typeface="TT Rounds Condensed Bold"/>
                <a:sym typeface="TT Rounds Condensed Bold"/>
              </a:rPr>
              <a:t>www.3kitchens.eu</a:t>
            </a:r>
          </a:p>
        </p:txBody>
      </p:sp>
      <p:sp>
        <p:nvSpPr>
          <p:cNvPr id="12" name="TextBox 12"/>
          <p:cNvSpPr txBox="1"/>
          <p:nvPr/>
        </p:nvSpPr>
        <p:spPr>
          <a:xfrm>
            <a:off x="12333727" y="5871027"/>
            <a:ext cx="4610348" cy="1088247"/>
          </a:xfrm>
          <a:prstGeom prst="rect">
            <a:avLst/>
          </a:prstGeom>
        </p:spPr>
        <p:txBody>
          <a:bodyPr lIns="0" tIns="0" rIns="0" bIns="0" rtlCol="0" anchor="t">
            <a:spAutoFit/>
          </a:bodyPr>
          <a:lstStyle/>
          <a:p>
            <a:pPr algn="r">
              <a:lnSpc>
                <a:spcPts val="8100"/>
              </a:lnSpc>
            </a:pPr>
            <a:r>
              <a:rPr lang="en-US" sz="7500" b="1" spc="70">
                <a:solidFill>
                  <a:srgbClr val="FFFFFF"/>
                </a:solidFill>
                <a:latin typeface="TT Rounds Condensed Bold"/>
                <a:ea typeface="TT Rounds Condensed Bold"/>
                <a:cs typeface="TT Rounds Condensed Bold"/>
                <a:sym typeface="TT Rounds Condensed Bold"/>
              </a:rPr>
              <a:t>Merci de votre attention.</a:t>
            </a:r>
          </a:p>
        </p:txBody>
      </p:sp>
      <p:sp>
        <p:nvSpPr>
          <p:cNvPr id="13" name="Freeform 13"/>
          <p:cNvSpPr/>
          <p:nvPr/>
        </p:nvSpPr>
        <p:spPr>
          <a:xfrm>
            <a:off x="15304179" y="761932"/>
            <a:ext cx="912457" cy="912457"/>
          </a:xfrm>
          <a:custGeom>
            <a:avLst/>
            <a:gdLst/>
            <a:ahLst/>
            <a:cxnLst/>
            <a:rect l="l" t="t" r="r" b="b"/>
            <a:pathLst>
              <a:path w="912457" h="912457">
                <a:moveTo>
                  <a:pt x="0" y="0"/>
                </a:moveTo>
                <a:lnTo>
                  <a:pt x="912457" y="0"/>
                </a:lnTo>
                <a:lnTo>
                  <a:pt x="912457" y="912458"/>
                </a:lnTo>
                <a:lnTo>
                  <a:pt x="0" y="9124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4" name="Freeform 14"/>
          <p:cNvSpPr/>
          <p:nvPr/>
        </p:nvSpPr>
        <p:spPr>
          <a:xfrm>
            <a:off x="14324310" y="761932"/>
            <a:ext cx="912457" cy="913133"/>
          </a:xfrm>
          <a:custGeom>
            <a:avLst/>
            <a:gdLst/>
            <a:ahLst/>
            <a:cxnLst/>
            <a:rect l="l" t="t" r="r" b="b"/>
            <a:pathLst>
              <a:path w="912457" h="913133">
                <a:moveTo>
                  <a:pt x="0" y="0"/>
                </a:moveTo>
                <a:lnTo>
                  <a:pt x="912458" y="0"/>
                </a:lnTo>
                <a:lnTo>
                  <a:pt x="912458" y="913133"/>
                </a:lnTo>
                <a:lnTo>
                  <a:pt x="0" y="91313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15" name="Group 15"/>
          <p:cNvGrpSpPr/>
          <p:nvPr/>
        </p:nvGrpSpPr>
        <p:grpSpPr>
          <a:xfrm>
            <a:off x="16284050" y="761933"/>
            <a:ext cx="912458" cy="912458"/>
            <a:chOff x="0" y="0"/>
            <a:chExt cx="1216610" cy="1216610"/>
          </a:xfrm>
        </p:grpSpPr>
        <p:sp>
          <p:nvSpPr>
            <p:cNvPr id="16" name="Freeform 16"/>
            <p:cNvSpPr/>
            <p:nvPr/>
          </p:nvSpPr>
          <p:spPr>
            <a:xfrm>
              <a:off x="0" y="0"/>
              <a:ext cx="1216660" cy="1216660"/>
            </a:xfrm>
            <a:custGeom>
              <a:avLst/>
              <a:gdLst/>
              <a:ahLst/>
              <a:cxnLst/>
              <a:rect l="l" t="t" r="r" b="b"/>
              <a:pathLst>
                <a:path w="1216660" h="1216660">
                  <a:moveTo>
                    <a:pt x="1216660" y="608330"/>
                  </a:moveTo>
                  <a:cubicBezTo>
                    <a:pt x="1216660" y="944245"/>
                    <a:pt x="944372" y="1216660"/>
                    <a:pt x="608330" y="1216660"/>
                  </a:cubicBezTo>
                  <a:cubicBezTo>
                    <a:pt x="272288" y="1216660"/>
                    <a:pt x="0" y="944245"/>
                    <a:pt x="0" y="608330"/>
                  </a:cubicBezTo>
                  <a:cubicBezTo>
                    <a:pt x="0" y="272415"/>
                    <a:pt x="272288" y="0"/>
                    <a:pt x="608330" y="0"/>
                  </a:cubicBezTo>
                  <a:cubicBezTo>
                    <a:pt x="944372" y="0"/>
                    <a:pt x="1216660" y="272288"/>
                    <a:pt x="1216660" y="608330"/>
                  </a:cubicBezTo>
                  <a:close/>
                </a:path>
              </a:pathLst>
            </a:custGeom>
            <a:solidFill>
              <a:srgbClr val="84BFA4"/>
            </a:solidFill>
          </p:spPr>
        </p:sp>
      </p:grpSp>
      <p:sp>
        <p:nvSpPr>
          <p:cNvPr id="17" name="Freeform 17" descr="World with solid fill"/>
          <p:cNvSpPr/>
          <p:nvPr/>
        </p:nvSpPr>
        <p:spPr>
          <a:xfrm>
            <a:off x="16363358" y="843013"/>
            <a:ext cx="753840" cy="750296"/>
          </a:xfrm>
          <a:custGeom>
            <a:avLst/>
            <a:gdLst/>
            <a:ahLst/>
            <a:cxnLst/>
            <a:rect l="l" t="t" r="r" b="b"/>
            <a:pathLst>
              <a:path w="753840" h="750296">
                <a:moveTo>
                  <a:pt x="0" y="0"/>
                </a:moveTo>
                <a:lnTo>
                  <a:pt x="753840" y="0"/>
                </a:lnTo>
                <a:lnTo>
                  <a:pt x="753840" y="750296"/>
                </a:lnTo>
                <a:lnTo>
                  <a:pt x="0" y="750296"/>
                </a:lnTo>
                <a:lnTo>
                  <a:pt x="0" y="0"/>
                </a:lnTo>
                <a:close/>
              </a:path>
            </a:pathLst>
          </a:custGeom>
          <a:blipFill>
            <a:blip r:embed="rId8">
              <a:extLst>
                <a:ext uri="{96DAC541-7B7A-43D3-8B79-37D633B846F1}">
                  <asvg:svgBlip xmlns:asvg="http://schemas.microsoft.com/office/drawing/2016/SVG/main" r:embed="rId9"/>
                </a:ext>
              </a:extLst>
            </a:blip>
            <a:stretch>
              <a:fillRect t="-236" b="-236"/>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603904" y="2000964"/>
            <a:ext cx="1207050" cy="51165"/>
            <a:chOff x="0" y="0"/>
            <a:chExt cx="1609400" cy="68220"/>
          </a:xfrm>
        </p:grpSpPr>
        <p:sp>
          <p:nvSpPr>
            <p:cNvPr id="4" name="Freeform 4"/>
            <p:cNvSpPr/>
            <p:nvPr/>
          </p:nvSpPr>
          <p:spPr>
            <a:xfrm>
              <a:off x="12700" y="12700"/>
              <a:ext cx="1583944" cy="42799"/>
            </a:xfrm>
            <a:custGeom>
              <a:avLst/>
              <a:gdLst/>
              <a:ahLst/>
              <a:cxnLst/>
              <a:rect l="l" t="t" r="r" b="b"/>
              <a:pathLst>
                <a:path w="1583944" h="42799">
                  <a:moveTo>
                    <a:pt x="0" y="0"/>
                  </a:moveTo>
                  <a:lnTo>
                    <a:pt x="1583944" y="0"/>
                  </a:lnTo>
                  <a:lnTo>
                    <a:pt x="1583944" y="42799"/>
                  </a:lnTo>
                  <a:lnTo>
                    <a:pt x="0" y="42799"/>
                  </a:lnTo>
                  <a:close/>
                </a:path>
              </a:pathLst>
            </a:custGeom>
            <a:solidFill>
              <a:srgbClr val="B6D1E1"/>
            </a:solidFill>
          </p:spPr>
        </p:sp>
        <p:sp>
          <p:nvSpPr>
            <p:cNvPr id="5" name="Freeform 5"/>
            <p:cNvSpPr/>
            <p:nvPr/>
          </p:nvSpPr>
          <p:spPr>
            <a:xfrm>
              <a:off x="0" y="0"/>
              <a:ext cx="1609344" cy="68199"/>
            </a:xfrm>
            <a:custGeom>
              <a:avLst/>
              <a:gdLst/>
              <a:ahLst/>
              <a:cxnLst/>
              <a:rect l="l" t="t" r="r" b="b"/>
              <a:pathLst>
                <a:path w="1609344" h="68199">
                  <a:moveTo>
                    <a:pt x="12700" y="0"/>
                  </a:moveTo>
                  <a:lnTo>
                    <a:pt x="1596644" y="0"/>
                  </a:lnTo>
                  <a:cubicBezTo>
                    <a:pt x="1603629" y="0"/>
                    <a:pt x="1609344" y="5715"/>
                    <a:pt x="1609344" y="12700"/>
                  </a:cubicBezTo>
                  <a:lnTo>
                    <a:pt x="1609344" y="55499"/>
                  </a:lnTo>
                  <a:cubicBezTo>
                    <a:pt x="1609344" y="62484"/>
                    <a:pt x="1603629" y="68199"/>
                    <a:pt x="1596644" y="68199"/>
                  </a:cubicBezTo>
                  <a:lnTo>
                    <a:pt x="12700" y="68199"/>
                  </a:lnTo>
                  <a:cubicBezTo>
                    <a:pt x="5715" y="68199"/>
                    <a:pt x="0" y="62484"/>
                    <a:pt x="0" y="55499"/>
                  </a:cubicBezTo>
                  <a:lnTo>
                    <a:pt x="0" y="12700"/>
                  </a:lnTo>
                  <a:cubicBezTo>
                    <a:pt x="0" y="5715"/>
                    <a:pt x="5715" y="0"/>
                    <a:pt x="12700" y="0"/>
                  </a:cubicBezTo>
                  <a:moveTo>
                    <a:pt x="12700" y="25400"/>
                  </a:moveTo>
                  <a:lnTo>
                    <a:pt x="12700" y="12700"/>
                  </a:lnTo>
                  <a:lnTo>
                    <a:pt x="25400" y="12700"/>
                  </a:lnTo>
                  <a:lnTo>
                    <a:pt x="25400" y="55499"/>
                  </a:lnTo>
                  <a:lnTo>
                    <a:pt x="12700" y="55499"/>
                  </a:lnTo>
                  <a:lnTo>
                    <a:pt x="12700" y="42799"/>
                  </a:lnTo>
                  <a:lnTo>
                    <a:pt x="1596644" y="42799"/>
                  </a:lnTo>
                  <a:lnTo>
                    <a:pt x="1596644" y="55499"/>
                  </a:lnTo>
                  <a:lnTo>
                    <a:pt x="1583944" y="55499"/>
                  </a:lnTo>
                  <a:lnTo>
                    <a:pt x="1583944" y="12700"/>
                  </a:lnTo>
                  <a:lnTo>
                    <a:pt x="1596644" y="12700"/>
                  </a:lnTo>
                  <a:lnTo>
                    <a:pt x="1596644" y="25400"/>
                  </a:lnTo>
                  <a:lnTo>
                    <a:pt x="12700" y="25400"/>
                  </a:lnTo>
                  <a:close/>
                </a:path>
              </a:pathLst>
            </a:custGeom>
            <a:solidFill>
              <a:srgbClr val="B6D1E1"/>
            </a:solidFill>
          </p:spPr>
        </p:sp>
      </p:grpSp>
      <p:grpSp>
        <p:nvGrpSpPr>
          <p:cNvPr id="6" name="Group 6"/>
          <p:cNvGrpSpPr/>
          <p:nvPr/>
        </p:nvGrpSpPr>
        <p:grpSpPr>
          <a:xfrm>
            <a:off x="9900237" y="592399"/>
            <a:ext cx="8240581" cy="8240581"/>
            <a:chOff x="0" y="0"/>
            <a:chExt cx="12700000" cy="12700000"/>
          </a:xfrm>
        </p:grpSpPr>
        <p:sp>
          <p:nvSpPr>
            <p:cNvPr id="7" name="Freeform 7"/>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20" y="11470640"/>
                  </a:cubicBezTo>
                  <a:cubicBezTo>
                    <a:pt x="9123680" y="11334750"/>
                    <a:pt x="10237470" y="10519410"/>
                    <a:pt x="11071860" y="9767570"/>
                  </a:cubicBezTo>
                  <a:cubicBezTo>
                    <a:pt x="11625580" y="9268460"/>
                    <a:pt x="11971020" y="8576310"/>
                    <a:pt x="12202160" y="7867650"/>
                  </a:cubicBezTo>
                  <a:cubicBezTo>
                    <a:pt x="13009880" y="5401310"/>
                    <a:pt x="12348210" y="2322830"/>
                    <a:pt x="10152380" y="938530"/>
                  </a:cubicBezTo>
                  <a:close/>
                </a:path>
              </a:pathLst>
            </a:custGeom>
            <a:blipFill>
              <a:blip r:embed="rId3"/>
              <a:stretch>
                <a:fillRect l="-45078" t="-2066" b="-2137"/>
              </a:stretch>
            </a:blipFill>
          </p:spPr>
        </p:sp>
      </p:grpSp>
      <p:sp>
        <p:nvSpPr>
          <p:cNvPr id="8" name="TextBox 8"/>
          <p:cNvSpPr txBox="1"/>
          <p:nvPr/>
        </p:nvSpPr>
        <p:spPr>
          <a:xfrm>
            <a:off x="603903" y="2271204"/>
            <a:ext cx="9094909" cy="7779639"/>
          </a:xfrm>
          <a:prstGeom prst="rect">
            <a:avLst/>
          </a:prstGeom>
        </p:spPr>
        <p:txBody>
          <a:bodyPr lIns="0" tIns="0" rIns="0" bIns="0" rtlCol="0" anchor="t">
            <a:spAutoFit/>
          </a:bodyPr>
          <a:lstStyle/>
          <a:p>
            <a:pPr algn="l">
              <a:lnSpc>
                <a:spcPts val="3888"/>
              </a:lnSpc>
            </a:pPr>
            <a:r>
              <a:rPr lang="en-US" sz="3600" spc="33">
                <a:solidFill>
                  <a:srgbClr val="382B1B"/>
                </a:solidFill>
                <a:latin typeface="TT Rounds Condensed"/>
                <a:ea typeface="TT Rounds Condensed"/>
                <a:cs typeface="TT Rounds Condensed"/>
                <a:sym typeface="TT Rounds Condensed"/>
              </a:rPr>
              <a:t>Dans ce module sensible, nous explorerons ce qu'est le sexisme dans la cuisine, nous fournirons des exemples pratiques et nous proposerons des stratégies pour gérer ces situations de manière efficace. </a:t>
            </a:r>
          </a:p>
          <a:p>
            <a:pPr algn="l">
              <a:lnSpc>
                <a:spcPts val="3888"/>
              </a:lnSpc>
            </a:pPr>
            <a:r>
              <a:rPr lang="en-US" sz="3600" spc="32">
                <a:solidFill>
                  <a:srgbClr val="382B1B"/>
                </a:solidFill>
                <a:latin typeface="TT Rounds Condensed"/>
                <a:ea typeface="TT Rounds Condensed"/>
                <a:cs typeface="TT Rounds Condensed"/>
                <a:sym typeface="TT Rounds Condensed"/>
              </a:rPr>
              <a:t>  </a:t>
            </a:r>
          </a:p>
          <a:p>
            <a:pPr algn="l">
              <a:lnSpc>
                <a:spcPts val="3888"/>
              </a:lnSpc>
            </a:pPr>
            <a:r>
              <a:rPr lang="en-US" sz="3600" spc="33">
                <a:solidFill>
                  <a:srgbClr val="382B1B"/>
                </a:solidFill>
                <a:latin typeface="TT Rounds Condensed"/>
                <a:ea typeface="TT Rounds Condensed"/>
                <a:cs typeface="TT Rounds Condensed"/>
                <a:sym typeface="TT Rounds Condensed"/>
              </a:rPr>
              <a:t>Le sexisme dans l'industrie culinaire peut se manifester de diverses manières insidieuses. L'objectif de ce module est de vous aider à reconnaître ces comportements et à y remédier.</a:t>
            </a:r>
          </a:p>
          <a:p>
            <a:pPr algn="l">
              <a:lnSpc>
                <a:spcPts val="3888"/>
              </a:lnSpc>
            </a:pPr>
            <a:endParaRPr lang="en-US" sz="3600" spc="33">
              <a:solidFill>
                <a:srgbClr val="382B1B"/>
              </a:solidFill>
              <a:latin typeface="TT Rounds Condensed"/>
              <a:ea typeface="TT Rounds Condensed"/>
              <a:cs typeface="TT Rounds Condensed"/>
              <a:sym typeface="TT Rounds Condensed"/>
            </a:endParaRPr>
          </a:p>
          <a:p>
            <a:pPr algn="l">
              <a:lnSpc>
                <a:spcPts val="3888"/>
              </a:lnSpc>
            </a:pPr>
            <a:r>
              <a:rPr lang="en-US" sz="3600" spc="33">
                <a:solidFill>
                  <a:srgbClr val="382B1B"/>
                </a:solidFill>
                <a:latin typeface="TT Rounds Condensed"/>
                <a:ea typeface="TT Rounds Condensed"/>
                <a:cs typeface="TT Rounds Condensed"/>
                <a:sym typeface="TT Rounds Condensed"/>
              </a:rPr>
              <a:t>Nous aborderons également le cadre juridique en place pour vous protéger. Chaque section comprend un quiz pour tester vos connaissances,</a:t>
            </a:r>
          </a:p>
          <a:p>
            <a:pPr algn="l">
              <a:lnSpc>
                <a:spcPts val="3888"/>
              </a:lnSpc>
            </a:pPr>
            <a:endParaRPr lang="en-US" sz="3600" spc="33">
              <a:solidFill>
                <a:srgbClr val="382B1B"/>
              </a:solidFill>
              <a:latin typeface="TT Rounds Condensed"/>
              <a:ea typeface="TT Rounds Condensed"/>
              <a:cs typeface="TT Rounds Condensed"/>
              <a:sym typeface="TT Rounds Condensed"/>
            </a:endParaRPr>
          </a:p>
        </p:txBody>
      </p:sp>
      <p:sp>
        <p:nvSpPr>
          <p:cNvPr id="9" name="TextBox 9"/>
          <p:cNvSpPr txBox="1"/>
          <p:nvPr/>
        </p:nvSpPr>
        <p:spPr>
          <a:xfrm>
            <a:off x="603905" y="520969"/>
            <a:ext cx="9094908" cy="1312621"/>
          </a:xfrm>
          <a:prstGeom prst="rect">
            <a:avLst/>
          </a:prstGeom>
        </p:spPr>
        <p:txBody>
          <a:bodyPr lIns="0" tIns="0" rIns="0" bIns="0" rtlCol="0" anchor="t">
            <a:spAutoFit/>
          </a:bodyPr>
          <a:lstStyle/>
          <a:p>
            <a:pPr algn="l">
              <a:lnSpc>
                <a:spcPts val="5054"/>
              </a:lnSpc>
            </a:pPr>
            <a:r>
              <a:rPr lang="en-US" sz="5200" spc="48">
                <a:solidFill>
                  <a:srgbClr val="382B1B"/>
                </a:solidFill>
                <a:latin typeface="TT Rounds Condensed"/>
                <a:ea typeface="TT Rounds Condensed"/>
                <a:cs typeface="TT Rounds Condensed"/>
                <a:sym typeface="TT Rounds Condensed"/>
              </a:rPr>
              <a:t>Comprendre le sexisme dans la cuisine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sp>
        <p:nvSpPr>
          <p:cNvPr id="3" name="AutoShape 3"/>
          <p:cNvSpPr/>
          <p:nvPr/>
        </p:nvSpPr>
        <p:spPr>
          <a:xfrm rot="5390471">
            <a:off x="2012119" y="5092059"/>
            <a:ext cx="10308952" cy="0"/>
          </a:xfrm>
          <a:prstGeom prst="line">
            <a:avLst/>
          </a:prstGeom>
          <a:ln w="19050" cap="rnd">
            <a:solidFill>
              <a:srgbClr val="84BFA4"/>
            </a:solidFill>
            <a:prstDash val="solid"/>
            <a:headEnd type="none" w="sm" len="sm"/>
            <a:tailEnd type="none" w="sm" len="sm"/>
          </a:ln>
        </p:spPr>
      </p:sp>
      <p:grpSp>
        <p:nvGrpSpPr>
          <p:cNvPr id="4" name="Group 4"/>
          <p:cNvGrpSpPr/>
          <p:nvPr/>
        </p:nvGrpSpPr>
        <p:grpSpPr>
          <a:xfrm>
            <a:off x="6027177" y="621170"/>
            <a:ext cx="2679858" cy="2763139"/>
            <a:chOff x="0" y="0"/>
            <a:chExt cx="3573144" cy="3684186"/>
          </a:xfrm>
        </p:grpSpPr>
        <p:sp>
          <p:nvSpPr>
            <p:cNvPr id="5" name="Freeform 5"/>
            <p:cNvSpPr/>
            <p:nvPr/>
          </p:nvSpPr>
          <p:spPr>
            <a:xfrm>
              <a:off x="-159004" y="-60325"/>
              <a:ext cx="3973576" cy="3893185"/>
            </a:xfrm>
            <a:custGeom>
              <a:avLst/>
              <a:gdLst/>
              <a:ahLst/>
              <a:cxnLst/>
              <a:rect l="l" t="t" r="r" b="b"/>
              <a:pathLst>
                <a:path w="3973576" h="3893185">
                  <a:moveTo>
                    <a:pt x="2322576" y="146685"/>
                  </a:moveTo>
                  <a:cubicBezTo>
                    <a:pt x="1847215" y="4699"/>
                    <a:pt x="1350518" y="0"/>
                    <a:pt x="972058" y="425704"/>
                  </a:cubicBezTo>
                  <a:cubicBezTo>
                    <a:pt x="605409" y="837311"/>
                    <a:pt x="252984" y="1501902"/>
                    <a:pt x="177292" y="2050669"/>
                  </a:cubicBezTo>
                  <a:cubicBezTo>
                    <a:pt x="0" y="3330321"/>
                    <a:pt x="1139952" y="3893185"/>
                    <a:pt x="2291842" y="3711067"/>
                  </a:cubicBezTo>
                  <a:cubicBezTo>
                    <a:pt x="3415284" y="3533648"/>
                    <a:pt x="3973576" y="2060194"/>
                    <a:pt x="3632962" y="1009904"/>
                  </a:cubicBezTo>
                  <a:cubicBezTo>
                    <a:pt x="3531235" y="692912"/>
                    <a:pt x="3235579" y="543941"/>
                    <a:pt x="2956560" y="406781"/>
                  </a:cubicBezTo>
                  <a:cubicBezTo>
                    <a:pt x="2755519" y="307467"/>
                    <a:pt x="2542667" y="212852"/>
                    <a:pt x="2322703" y="146558"/>
                  </a:cubicBezTo>
                  <a:close/>
                </a:path>
              </a:pathLst>
            </a:custGeom>
            <a:solidFill>
              <a:srgbClr val="E6C8C7"/>
            </a:solidFill>
          </p:spPr>
        </p:sp>
      </p:grpSp>
      <p:sp>
        <p:nvSpPr>
          <p:cNvPr id="6" name="TextBox 6"/>
          <p:cNvSpPr txBox="1"/>
          <p:nvPr/>
        </p:nvSpPr>
        <p:spPr>
          <a:xfrm>
            <a:off x="9235440" y="1453215"/>
            <a:ext cx="7882818" cy="6183414"/>
          </a:xfrm>
          <a:prstGeom prst="rect">
            <a:avLst/>
          </a:prstGeom>
        </p:spPr>
        <p:txBody>
          <a:bodyPr lIns="0" tIns="0" rIns="0" bIns="0" rtlCol="0" anchor="t">
            <a:spAutoFit/>
          </a:bodyPr>
          <a:lstStyle/>
          <a:p>
            <a:pPr algn="l">
              <a:lnSpc>
                <a:spcPts val="3888"/>
              </a:lnSpc>
            </a:pPr>
            <a:r>
              <a:rPr lang="en-US" sz="3600" spc="33">
                <a:solidFill>
                  <a:srgbClr val="382B1B"/>
                </a:solidFill>
                <a:latin typeface="TT Rounds Condensed"/>
                <a:ea typeface="TT Rounds Condensed"/>
                <a:cs typeface="TT Rounds Condensed"/>
                <a:sym typeface="TT Rounds Condensed"/>
              </a:rPr>
              <a:t>Les femmes peuvent se voir confier des tâches moins importantes ou avoir moins de possibilités d'avancement que leurs collègues masculins. </a:t>
            </a:r>
          </a:p>
          <a:p>
            <a:pPr algn="l">
              <a:lnSpc>
                <a:spcPts val="3888"/>
              </a:lnSpc>
            </a:pPr>
            <a:r>
              <a:rPr lang="en-US" sz="3600" spc="33">
                <a:solidFill>
                  <a:srgbClr val="382B1B"/>
                </a:solidFill>
                <a:latin typeface="TT Rounds Condensed"/>
                <a:ea typeface="TT Rounds Condensed"/>
                <a:cs typeface="TT Rounds Condensed"/>
                <a:sym typeface="TT Rounds Condensed"/>
              </a:rPr>
              <a:t>Par exemple, alors que les hommes peuvent être affectés aux postes de gril ou de sauté, les femmes peuvent être reléguées au poste de salade, qui peut être perçu comme moins prestigieux ou moins stimulant.</a:t>
            </a:r>
          </a:p>
        </p:txBody>
      </p:sp>
      <p:sp>
        <p:nvSpPr>
          <p:cNvPr id="7" name="TextBox 7"/>
          <p:cNvSpPr txBox="1"/>
          <p:nvPr/>
        </p:nvSpPr>
        <p:spPr>
          <a:xfrm>
            <a:off x="548624" y="1066292"/>
            <a:ext cx="5399214" cy="8211566"/>
          </a:xfrm>
          <a:prstGeom prst="rect">
            <a:avLst/>
          </a:prstGeom>
        </p:spPr>
        <p:txBody>
          <a:bodyPr lIns="0" tIns="0" rIns="0" bIns="0" rtlCol="0" anchor="t">
            <a:spAutoFit/>
          </a:bodyPr>
          <a:lstStyle/>
          <a:p>
            <a:pPr algn="l">
              <a:lnSpc>
                <a:spcPts val="5832"/>
              </a:lnSpc>
            </a:pPr>
            <a:r>
              <a:rPr lang="en-US" sz="5400" b="1" spc="50">
                <a:solidFill>
                  <a:srgbClr val="382B1B"/>
                </a:solidFill>
                <a:latin typeface="TT Rounds Condensed Bold"/>
                <a:ea typeface="TT Rounds Condensed Bold"/>
                <a:cs typeface="TT Rounds Condensed Bold"/>
                <a:sym typeface="TT Rounds Condensed Bold"/>
              </a:rPr>
              <a:t>Comprendre le sexisme dans la cuisine</a:t>
            </a:r>
          </a:p>
          <a:p>
            <a:pPr algn="l">
              <a:lnSpc>
                <a:spcPts val="5832"/>
              </a:lnSpc>
            </a:pPr>
            <a:endParaRPr lang="en-US" sz="5400" b="1" spc="50">
              <a:solidFill>
                <a:srgbClr val="382B1B"/>
              </a:solidFill>
              <a:latin typeface="TT Rounds Condensed Bold"/>
              <a:ea typeface="TT Rounds Condensed Bold"/>
              <a:cs typeface="TT Rounds Condensed Bold"/>
              <a:sym typeface="TT Rounds Condensed Bold"/>
            </a:endParaRPr>
          </a:p>
          <a:p>
            <a:pPr algn="l">
              <a:lnSpc>
                <a:spcPts val="5832"/>
              </a:lnSpc>
            </a:pPr>
            <a:r>
              <a:rPr lang="en-US" sz="5400" spc="50">
                <a:solidFill>
                  <a:srgbClr val="382B1B"/>
                </a:solidFill>
                <a:latin typeface="TT Rounds Condensed"/>
                <a:ea typeface="TT Rounds Condensed"/>
                <a:cs typeface="TT Rounds Condensed"/>
                <a:sym typeface="TT Rounds Condensed"/>
              </a:rPr>
              <a:t>Inégalité de traitement</a:t>
            </a:r>
          </a:p>
        </p:txBody>
      </p:sp>
      <p:sp>
        <p:nvSpPr>
          <p:cNvPr id="8" name="TextBox 8"/>
          <p:cNvSpPr txBox="1"/>
          <p:nvPr/>
        </p:nvSpPr>
        <p:spPr>
          <a:xfrm>
            <a:off x="6588414" y="1462740"/>
            <a:ext cx="1548753" cy="1137147"/>
          </a:xfrm>
          <a:prstGeom prst="rect">
            <a:avLst/>
          </a:prstGeom>
        </p:spPr>
        <p:txBody>
          <a:bodyPr lIns="0" tIns="0" rIns="0" bIns="0" rtlCol="0" anchor="t">
            <a:spAutoFit/>
          </a:bodyPr>
          <a:lstStyle/>
          <a:p>
            <a:pPr algn="ctr">
              <a:lnSpc>
                <a:spcPts val="5832"/>
              </a:lnSpc>
            </a:pPr>
            <a:r>
              <a:rPr lang="en-US" sz="5400" b="1" spc="50">
                <a:solidFill>
                  <a:srgbClr val="FFFFFF"/>
                </a:solidFill>
                <a:latin typeface="TT Rounds Condensed Bold"/>
                <a:ea typeface="TT Rounds Condensed Bold"/>
                <a:cs typeface="TT Rounds Condensed Bold"/>
                <a:sym typeface="TT Rounds Condensed Bold"/>
              </a:rPr>
              <a:t>01</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sp>
        <p:nvSpPr>
          <p:cNvPr id="3" name="AutoShape 3"/>
          <p:cNvSpPr/>
          <p:nvPr/>
        </p:nvSpPr>
        <p:spPr>
          <a:xfrm rot="5390471">
            <a:off x="2012119" y="5092059"/>
            <a:ext cx="10308952" cy="0"/>
          </a:xfrm>
          <a:prstGeom prst="line">
            <a:avLst/>
          </a:prstGeom>
          <a:ln w="19050" cap="rnd">
            <a:solidFill>
              <a:srgbClr val="84BFA4"/>
            </a:solidFill>
            <a:prstDash val="solid"/>
            <a:headEnd type="none" w="sm" len="sm"/>
            <a:tailEnd type="none" w="sm" len="sm"/>
          </a:ln>
        </p:spPr>
      </p:sp>
      <p:grpSp>
        <p:nvGrpSpPr>
          <p:cNvPr id="4" name="Group 4"/>
          <p:cNvGrpSpPr/>
          <p:nvPr/>
        </p:nvGrpSpPr>
        <p:grpSpPr>
          <a:xfrm>
            <a:off x="6027177" y="621170"/>
            <a:ext cx="2679858" cy="2763139"/>
            <a:chOff x="0" y="0"/>
            <a:chExt cx="3573144" cy="3684186"/>
          </a:xfrm>
        </p:grpSpPr>
        <p:sp>
          <p:nvSpPr>
            <p:cNvPr id="5" name="Freeform 5"/>
            <p:cNvSpPr/>
            <p:nvPr/>
          </p:nvSpPr>
          <p:spPr>
            <a:xfrm>
              <a:off x="-159004" y="-60325"/>
              <a:ext cx="3973576" cy="3893185"/>
            </a:xfrm>
            <a:custGeom>
              <a:avLst/>
              <a:gdLst/>
              <a:ahLst/>
              <a:cxnLst/>
              <a:rect l="l" t="t" r="r" b="b"/>
              <a:pathLst>
                <a:path w="3973576" h="3893185">
                  <a:moveTo>
                    <a:pt x="2322576" y="146685"/>
                  </a:moveTo>
                  <a:cubicBezTo>
                    <a:pt x="1847215" y="4699"/>
                    <a:pt x="1350518" y="0"/>
                    <a:pt x="972058" y="425704"/>
                  </a:cubicBezTo>
                  <a:cubicBezTo>
                    <a:pt x="605409" y="837311"/>
                    <a:pt x="252984" y="1501902"/>
                    <a:pt x="177292" y="2050669"/>
                  </a:cubicBezTo>
                  <a:cubicBezTo>
                    <a:pt x="0" y="3330321"/>
                    <a:pt x="1139952" y="3893185"/>
                    <a:pt x="2291842" y="3711067"/>
                  </a:cubicBezTo>
                  <a:cubicBezTo>
                    <a:pt x="3415284" y="3533648"/>
                    <a:pt x="3973576" y="2060194"/>
                    <a:pt x="3632962" y="1009904"/>
                  </a:cubicBezTo>
                  <a:cubicBezTo>
                    <a:pt x="3531235" y="692912"/>
                    <a:pt x="3235579" y="543941"/>
                    <a:pt x="2956560" y="406781"/>
                  </a:cubicBezTo>
                  <a:cubicBezTo>
                    <a:pt x="2755519" y="307467"/>
                    <a:pt x="2542667" y="212852"/>
                    <a:pt x="2322703" y="146558"/>
                  </a:cubicBezTo>
                  <a:close/>
                </a:path>
              </a:pathLst>
            </a:custGeom>
            <a:solidFill>
              <a:srgbClr val="E6C8C7"/>
            </a:solidFill>
          </p:spPr>
        </p:sp>
      </p:grpSp>
      <p:sp>
        <p:nvSpPr>
          <p:cNvPr id="6" name="TextBox 6"/>
          <p:cNvSpPr txBox="1"/>
          <p:nvPr/>
        </p:nvSpPr>
        <p:spPr>
          <a:xfrm>
            <a:off x="9235440" y="1453215"/>
            <a:ext cx="7515514" cy="6183414"/>
          </a:xfrm>
          <a:prstGeom prst="rect">
            <a:avLst/>
          </a:prstGeom>
        </p:spPr>
        <p:txBody>
          <a:bodyPr lIns="0" tIns="0" rIns="0" bIns="0" rtlCol="0" anchor="t">
            <a:spAutoFit/>
          </a:bodyPr>
          <a:lstStyle/>
          <a:p>
            <a:pPr algn="l">
              <a:lnSpc>
                <a:spcPts val="3888"/>
              </a:lnSpc>
            </a:pPr>
            <a:r>
              <a:rPr lang="en-US" sz="3600" spc="33">
                <a:solidFill>
                  <a:srgbClr val="382B1B"/>
                </a:solidFill>
                <a:latin typeface="TT Rounds Condensed"/>
                <a:ea typeface="TT Rounds Condensed"/>
                <a:cs typeface="TT Rounds Condensed"/>
                <a:sym typeface="TT Rounds Condensed"/>
              </a:rPr>
              <a:t>Comment y faire face : </a:t>
            </a:r>
          </a:p>
          <a:p>
            <a:pPr algn="l">
              <a:lnSpc>
                <a:spcPts val="3888"/>
              </a:lnSpc>
            </a:pPr>
            <a:r>
              <a:rPr lang="en-US" sz="3600" b="1" spc="33">
                <a:solidFill>
                  <a:srgbClr val="382B1B"/>
                </a:solidFill>
                <a:latin typeface="TT Rounds Condensed Bold"/>
                <a:ea typeface="TT Rounds Condensed Bold"/>
                <a:cs typeface="TT Rounds Condensed Bold"/>
                <a:sym typeface="TT Rounds Condensed Bold"/>
              </a:rPr>
              <a:t>	En faisant votre propre promotion : </a:t>
            </a:r>
          </a:p>
          <a:p>
            <a:pPr algn="l">
              <a:lnSpc>
                <a:spcPts val="3888"/>
              </a:lnSpc>
            </a:pPr>
            <a:r>
              <a:rPr lang="en-US" sz="3600" spc="33">
                <a:solidFill>
                  <a:srgbClr val="382B1B"/>
                </a:solidFill>
                <a:latin typeface="TT Rounds Condensed"/>
                <a:ea typeface="TT Rounds Condensed"/>
                <a:cs typeface="TT Rounds Condensed"/>
                <a:sym typeface="TT Rounds Condensed"/>
              </a:rPr>
              <a:t>Si l'on vous confie des tâches moins stimulantes que celles de vos collègues masculins, vous devez le dire. </a:t>
            </a:r>
          </a:p>
          <a:p>
            <a:pPr algn="l">
              <a:lnSpc>
                <a:spcPts val="3888"/>
              </a:lnSpc>
            </a:pPr>
            <a:r>
              <a:rPr lang="en-US" sz="3600" spc="33">
                <a:solidFill>
                  <a:srgbClr val="382B1B"/>
                </a:solidFill>
                <a:latin typeface="TT Rounds Condensed"/>
                <a:ea typeface="TT Rounds Condensed"/>
                <a:cs typeface="TT Rounds Condensed"/>
                <a:sym typeface="TT Rounds Condensed"/>
              </a:rPr>
              <a:t>Demandez poliment à votre supérieur de vous confier davantage de responsabilités et expliquez-lui comment vous pouvez les assumer. </a:t>
            </a:r>
          </a:p>
          <a:p>
            <a:pPr algn="l">
              <a:lnSpc>
                <a:spcPts val="3888"/>
              </a:lnSpc>
            </a:pPr>
            <a:r>
              <a:rPr lang="en-US" sz="3600" spc="33">
                <a:solidFill>
                  <a:srgbClr val="382B1B"/>
                </a:solidFill>
                <a:latin typeface="TT Rounds Condensed"/>
                <a:ea typeface="TT Rounds Condensed"/>
                <a:cs typeface="TT Rounds Condensed"/>
                <a:sym typeface="TT Rounds Condensed"/>
              </a:rPr>
              <a:t>Vous pourriez dire : "J'ai remarqué que je travaillais au poste des salades depuis un certain temps. J'ai confiance en mes compétences et j'aimerais avoir l'occasion de travailler au poste des grillades".</a:t>
            </a:r>
          </a:p>
          <a:p>
            <a:pPr algn="l">
              <a:lnSpc>
                <a:spcPts val="3888"/>
              </a:lnSpc>
            </a:pPr>
            <a:endParaRPr lang="en-US" sz="3600" spc="33">
              <a:solidFill>
                <a:srgbClr val="382B1B"/>
              </a:solidFill>
              <a:latin typeface="TT Rounds Condensed"/>
              <a:ea typeface="TT Rounds Condensed"/>
              <a:cs typeface="TT Rounds Condensed"/>
              <a:sym typeface="TT Rounds Condensed"/>
            </a:endParaRPr>
          </a:p>
        </p:txBody>
      </p:sp>
      <p:sp>
        <p:nvSpPr>
          <p:cNvPr id="7" name="TextBox 7"/>
          <p:cNvSpPr txBox="1"/>
          <p:nvPr/>
        </p:nvSpPr>
        <p:spPr>
          <a:xfrm>
            <a:off x="548624" y="1066292"/>
            <a:ext cx="5399214" cy="8211566"/>
          </a:xfrm>
          <a:prstGeom prst="rect">
            <a:avLst/>
          </a:prstGeom>
        </p:spPr>
        <p:txBody>
          <a:bodyPr lIns="0" tIns="0" rIns="0" bIns="0" rtlCol="0" anchor="t">
            <a:spAutoFit/>
          </a:bodyPr>
          <a:lstStyle/>
          <a:p>
            <a:pPr algn="l">
              <a:lnSpc>
                <a:spcPts val="5832"/>
              </a:lnSpc>
            </a:pPr>
            <a:r>
              <a:rPr lang="en-US" sz="5400" b="1" spc="50">
                <a:solidFill>
                  <a:srgbClr val="382B1B"/>
                </a:solidFill>
                <a:latin typeface="TT Rounds Condensed Bold"/>
                <a:ea typeface="TT Rounds Condensed Bold"/>
                <a:cs typeface="TT Rounds Condensed Bold"/>
                <a:sym typeface="TT Rounds Condensed Bold"/>
              </a:rPr>
              <a:t>Comprendre le sexisme dans la cuisine</a:t>
            </a:r>
          </a:p>
          <a:p>
            <a:pPr algn="l">
              <a:lnSpc>
                <a:spcPts val="5832"/>
              </a:lnSpc>
            </a:pPr>
            <a:endParaRPr lang="en-US" sz="5400" b="1" spc="50">
              <a:solidFill>
                <a:srgbClr val="382B1B"/>
              </a:solidFill>
              <a:latin typeface="TT Rounds Condensed Bold"/>
              <a:ea typeface="TT Rounds Condensed Bold"/>
              <a:cs typeface="TT Rounds Condensed Bold"/>
              <a:sym typeface="TT Rounds Condensed Bold"/>
            </a:endParaRPr>
          </a:p>
          <a:p>
            <a:pPr algn="l">
              <a:lnSpc>
                <a:spcPts val="5832"/>
              </a:lnSpc>
            </a:pPr>
            <a:r>
              <a:rPr lang="en-US" sz="5400" spc="50">
                <a:solidFill>
                  <a:srgbClr val="382B1B"/>
                </a:solidFill>
                <a:latin typeface="TT Rounds Condensed"/>
                <a:ea typeface="TT Rounds Condensed"/>
                <a:cs typeface="TT Rounds Condensed"/>
                <a:sym typeface="TT Rounds Condensed"/>
              </a:rPr>
              <a:t>Inégalité de traitement</a:t>
            </a:r>
          </a:p>
        </p:txBody>
      </p:sp>
      <p:sp>
        <p:nvSpPr>
          <p:cNvPr id="8" name="TextBox 8"/>
          <p:cNvSpPr txBox="1"/>
          <p:nvPr/>
        </p:nvSpPr>
        <p:spPr>
          <a:xfrm>
            <a:off x="6588414" y="1462740"/>
            <a:ext cx="1548753" cy="1137147"/>
          </a:xfrm>
          <a:prstGeom prst="rect">
            <a:avLst/>
          </a:prstGeom>
        </p:spPr>
        <p:txBody>
          <a:bodyPr lIns="0" tIns="0" rIns="0" bIns="0" rtlCol="0" anchor="t">
            <a:spAutoFit/>
          </a:bodyPr>
          <a:lstStyle/>
          <a:p>
            <a:pPr algn="ctr">
              <a:lnSpc>
                <a:spcPts val="5832"/>
              </a:lnSpc>
            </a:pPr>
            <a:r>
              <a:rPr lang="en-US" sz="5400" b="1" spc="50">
                <a:solidFill>
                  <a:srgbClr val="FFFFFF"/>
                </a:solidFill>
                <a:latin typeface="TT Rounds Condensed Bold"/>
                <a:ea typeface="TT Rounds Condensed Bold"/>
                <a:cs typeface="TT Rounds Condensed Bold"/>
                <a:sym typeface="TT Rounds Condensed Bold"/>
              </a:rPr>
              <a:t>01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sp>
        <p:nvSpPr>
          <p:cNvPr id="3" name="AutoShape 3"/>
          <p:cNvSpPr/>
          <p:nvPr/>
        </p:nvSpPr>
        <p:spPr>
          <a:xfrm rot="5390471">
            <a:off x="2012119" y="5092059"/>
            <a:ext cx="10308952" cy="0"/>
          </a:xfrm>
          <a:prstGeom prst="line">
            <a:avLst/>
          </a:prstGeom>
          <a:ln w="19050" cap="rnd">
            <a:solidFill>
              <a:srgbClr val="84BFA4"/>
            </a:solidFill>
            <a:prstDash val="solid"/>
            <a:headEnd type="none" w="sm" len="sm"/>
            <a:tailEnd type="none" w="sm" len="sm"/>
          </a:ln>
        </p:spPr>
      </p:sp>
      <p:grpSp>
        <p:nvGrpSpPr>
          <p:cNvPr id="4" name="Group 4"/>
          <p:cNvGrpSpPr/>
          <p:nvPr/>
        </p:nvGrpSpPr>
        <p:grpSpPr>
          <a:xfrm>
            <a:off x="6027177" y="621170"/>
            <a:ext cx="2679858" cy="2763139"/>
            <a:chOff x="0" y="0"/>
            <a:chExt cx="3573144" cy="3684186"/>
          </a:xfrm>
        </p:grpSpPr>
        <p:sp>
          <p:nvSpPr>
            <p:cNvPr id="5" name="Freeform 5"/>
            <p:cNvSpPr/>
            <p:nvPr/>
          </p:nvSpPr>
          <p:spPr>
            <a:xfrm>
              <a:off x="-159004" y="-60325"/>
              <a:ext cx="3973576" cy="3893185"/>
            </a:xfrm>
            <a:custGeom>
              <a:avLst/>
              <a:gdLst/>
              <a:ahLst/>
              <a:cxnLst/>
              <a:rect l="l" t="t" r="r" b="b"/>
              <a:pathLst>
                <a:path w="3973576" h="3893185">
                  <a:moveTo>
                    <a:pt x="2322576" y="146685"/>
                  </a:moveTo>
                  <a:cubicBezTo>
                    <a:pt x="1847215" y="4699"/>
                    <a:pt x="1350518" y="0"/>
                    <a:pt x="972058" y="425704"/>
                  </a:cubicBezTo>
                  <a:cubicBezTo>
                    <a:pt x="605409" y="837311"/>
                    <a:pt x="252984" y="1501902"/>
                    <a:pt x="177292" y="2050669"/>
                  </a:cubicBezTo>
                  <a:cubicBezTo>
                    <a:pt x="0" y="3330321"/>
                    <a:pt x="1139952" y="3893185"/>
                    <a:pt x="2291842" y="3711067"/>
                  </a:cubicBezTo>
                  <a:cubicBezTo>
                    <a:pt x="3415284" y="3533648"/>
                    <a:pt x="3973576" y="2060194"/>
                    <a:pt x="3632962" y="1009904"/>
                  </a:cubicBezTo>
                  <a:cubicBezTo>
                    <a:pt x="3531235" y="692912"/>
                    <a:pt x="3235579" y="543941"/>
                    <a:pt x="2956560" y="406781"/>
                  </a:cubicBezTo>
                  <a:cubicBezTo>
                    <a:pt x="2755519" y="307467"/>
                    <a:pt x="2542667" y="212852"/>
                    <a:pt x="2322703" y="146558"/>
                  </a:cubicBezTo>
                  <a:close/>
                </a:path>
              </a:pathLst>
            </a:custGeom>
            <a:solidFill>
              <a:srgbClr val="E6C8C7"/>
            </a:solidFill>
          </p:spPr>
        </p:sp>
      </p:grpSp>
      <p:sp>
        <p:nvSpPr>
          <p:cNvPr id="6" name="TextBox 6"/>
          <p:cNvSpPr txBox="1"/>
          <p:nvPr/>
        </p:nvSpPr>
        <p:spPr>
          <a:xfrm>
            <a:off x="9235440" y="1453215"/>
            <a:ext cx="7515514" cy="6183414"/>
          </a:xfrm>
          <a:prstGeom prst="rect">
            <a:avLst/>
          </a:prstGeom>
        </p:spPr>
        <p:txBody>
          <a:bodyPr lIns="0" tIns="0" rIns="0" bIns="0" rtlCol="0" anchor="t">
            <a:spAutoFit/>
          </a:bodyPr>
          <a:lstStyle/>
          <a:p>
            <a:pPr algn="l">
              <a:lnSpc>
                <a:spcPts val="3888"/>
              </a:lnSpc>
            </a:pPr>
            <a:r>
              <a:rPr lang="en-US" sz="3600" spc="33">
                <a:solidFill>
                  <a:srgbClr val="382B1B"/>
                </a:solidFill>
                <a:latin typeface="TT Rounds Condensed"/>
                <a:ea typeface="TT Rounds Condensed"/>
                <a:cs typeface="TT Rounds Condensed"/>
                <a:sym typeface="TT Rounds Condensed"/>
              </a:rPr>
              <a:t>Les commentaires sur l'apparence ou les capacités d'une femme en fonction de son sexe sont malheureusement courants. </a:t>
            </a:r>
          </a:p>
          <a:p>
            <a:pPr algn="l">
              <a:lnSpc>
                <a:spcPts val="3888"/>
              </a:lnSpc>
            </a:pPr>
            <a:endParaRPr lang="en-US" sz="3600" spc="33">
              <a:solidFill>
                <a:srgbClr val="382B1B"/>
              </a:solidFill>
              <a:latin typeface="TT Rounds Condensed"/>
              <a:ea typeface="TT Rounds Condensed"/>
              <a:cs typeface="TT Rounds Condensed"/>
              <a:sym typeface="TT Rounds Condensed"/>
            </a:endParaRPr>
          </a:p>
          <a:p>
            <a:pPr algn="l">
              <a:lnSpc>
                <a:spcPts val="3888"/>
              </a:lnSpc>
            </a:pPr>
            <a:r>
              <a:rPr lang="en-US" sz="3600" spc="33">
                <a:solidFill>
                  <a:srgbClr val="382B1B"/>
                </a:solidFill>
                <a:latin typeface="TT Rounds Condensed"/>
                <a:ea typeface="TT Rounds Condensed"/>
                <a:cs typeface="TT Rounds Condensed"/>
                <a:sym typeface="TT Rounds Condensed"/>
              </a:rPr>
              <a:t>Par exemple, un chef cuisinier pourrait vous dire : "Tu es sûre que tu peux t'occuper de ça ? C'est assez lourd pour une fille", sous-entendant que les femmes ne sont pas assez fortes pour certaines tâches.</a:t>
            </a:r>
          </a:p>
          <a:p>
            <a:pPr algn="l">
              <a:lnSpc>
                <a:spcPts val="3888"/>
              </a:lnSpc>
            </a:pPr>
            <a:endParaRPr lang="en-US" sz="3600" spc="33">
              <a:solidFill>
                <a:srgbClr val="382B1B"/>
              </a:solidFill>
              <a:latin typeface="TT Rounds Condensed"/>
              <a:ea typeface="TT Rounds Condensed"/>
              <a:cs typeface="TT Rounds Condensed"/>
              <a:sym typeface="TT Rounds Condensed"/>
            </a:endParaRPr>
          </a:p>
        </p:txBody>
      </p:sp>
      <p:sp>
        <p:nvSpPr>
          <p:cNvPr id="7" name="TextBox 7"/>
          <p:cNvSpPr txBox="1"/>
          <p:nvPr/>
        </p:nvSpPr>
        <p:spPr>
          <a:xfrm>
            <a:off x="548624" y="1066292"/>
            <a:ext cx="5399214" cy="8211566"/>
          </a:xfrm>
          <a:prstGeom prst="rect">
            <a:avLst/>
          </a:prstGeom>
        </p:spPr>
        <p:txBody>
          <a:bodyPr lIns="0" tIns="0" rIns="0" bIns="0" rtlCol="0" anchor="t">
            <a:spAutoFit/>
          </a:bodyPr>
          <a:lstStyle/>
          <a:p>
            <a:pPr algn="l">
              <a:lnSpc>
                <a:spcPts val="5832"/>
              </a:lnSpc>
            </a:pPr>
            <a:r>
              <a:rPr lang="en-US" sz="5400" b="1" spc="50">
                <a:solidFill>
                  <a:srgbClr val="382B1B"/>
                </a:solidFill>
                <a:latin typeface="TT Rounds Condensed Bold"/>
                <a:ea typeface="TT Rounds Condensed Bold"/>
                <a:cs typeface="TT Rounds Condensed Bold"/>
                <a:sym typeface="TT Rounds Condensed Bold"/>
              </a:rPr>
              <a:t>Comprendre le sexisme dans la cuisine</a:t>
            </a:r>
          </a:p>
          <a:p>
            <a:pPr algn="l">
              <a:lnSpc>
                <a:spcPts val="5832"/>
              </a:lnSpc>
            </a:pPr>
            <a:endParaRPr lang="en-US" sz="5400" b="1" spc="50">
              <a:solidFill>
                <a:srgbClr val="382B1B"/>
              </a:solidFill>
              <a:latin typeface="TT Rounds Condensed Bold"/>
              <a:ea typeface="TT Rounds Condensed Bold"/>
              <a:cs typeface="TT Rounds Condensed Bold"/>
              <a:sym typeface="TT Rounds Condensed Bold"/>
            </a:endParaRPr>
          </a:p>
          <a:p>
            <a:pPr algn="l">
              <a:lnSpc>
                <a:spcPts val="5832"/>
              </a:lnSpc>
            </a:pPr>
            <a:r>
              <a:rPr lang="en-US" sz="5400" spc="50">
                <a:solidFill>
                  <a:srgbClr val="382B1B"/>
                </a:solidFill>
                <a:latin typeface="TT Rounds Condensed"/>
                <a:ea typeface="TT Rounds Condensed"/>
                <a:cs typeface="TT Rounds Condensed"/>
                <a:sym typeface="TT Rounds Condensed"/>
              </a:rPr>
              <a:t>Commentaires inappropriés</a:t>
            </a:r>
          </a:p>
        </p:txBody>
      </p:sp>
      <p:sp>
        <p:nvSpPr>
          <p:cNvPr id="8" name="TextBox 8"/>
          <p:cNvSpPr txBox="1"/>
          <p:nvPr/>
        </p:nvSpPr>
        <p:spPr>
          <a:xfrm>
            <a:off x="6588414" y="1462740"/>
            <a:ext cx="1548753" cy="1137147"/>
          </a:xfrm>
          <a:prstGeom prst="rect">
            <a:avLst/>
          </a:prstGeom>
        </p:spPr>
        <p:txBody>
          <a:bodyPr lIns="0" tIns="0" rIns="0" bIns="0" rtlCol="0" anchor="t">
            <a:spAutoFit/>
          </a:bodyPr>
          <a:lstStyle/>
          <a:p>
            <a:pPr algn="ctr">
              <a:lnSpc>
                <a:spcPts val="5832"/>
              </a:lnSpc>
            </a:pPr>
            <a:r>
              <a:rPr lang="en-US" sz="5400" b="1" spc="50">
                <a:solidFill>
                  <a:srgbClr val="FFFFFF"/>
                </a:solidFill>
                <a:latin typeface="TT Rounds Condensed Bold"/>
                <a:ea typeface="TT Rounds Condensed Bold"/>
                <a:cs typeface="TT Rounds Condensed Bold"/>
                <a:sym typeface="TT Rounds Condensed Bold"/>
              </a:rPr>
              <a:t>02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sp>
        <p:nvSpPr>
          <p:cNvPr id="3" name="AutoShape 3"/>
          <p:cNvSpPr/>
          <p:nvPr/>
        </p:nvSpPr>
        <p:spPr>
          <a:xfrm rot="5390471">
            <a:off x="2012119" y="5092059"/>
            <a:ext cx="10308952" cy="0"/>
          </a:xfrm>
          <a:prstGeom prst="line">
            <a:avLst/>
          </a:prstGeom>
          <a:ln w="19050" cap="rnd">
            <a:solidFill>
              <a:srgbClr val="84BFA4"/>
            </a:solidFill>
            <a:prstDash val="solid"/>
            <a:headEnd type="none" w="sm" len="sm"/>
            <a:tailEnd type="none" w="sm" len="sm"/>
          </a:ln>
        </p:spPr>
      </p:sp>
      <p:grpSp>
        <p:nvGrpSpPr>
          <p:cNvPr id="4" name="Group 4"/>
          <p:cNvGrpSpPr/>
          <p:nvPr/>
        </p:nvGrpSpPr>
        <p:grpSpPr>
          <a:xfrm>
            <a:off x="6027177" y="621170"/>
            <a:ext cx="2679858" cy="2763139"/>
            <a:chOff x="0" y="0"/>
            <a:chExt cx="3573144" cy="3684186"/>
          </a:xfrm>
        </p:grpSpPr>
        <p:sp>
          <p:nvSpPr>
            <p:cNvPr id="5" name="Freeform 5"/>
            <p:cNvSpPr/>
            <p:nvPr/>
          </p:nvSpPr>
          <p:spPr>
            <a:xfrm>
              <a:off x="-159004" y="-60325"/>
              <a:ext cx="3973576" cy="3893185"/>
            </a:xfrm>
            <a:custGeom>
              <a:avLst/>
              <a:gdLst/>
              <a:ahLst/>
              <a:cxnLst/>
              <a:rect l="l" t="t" r="r" b="b"/>
              <a:pathLst>
                <a:path w="3973576" h="3893185">
                  <a:moveTo>
                    <a:pt x="2322576" y="146685"/>
                  </a:moveTo>
                  <a:cubicBezTo>
                    <a:pt x="1847215" y="4699"/>
                    <a:pt x="1350518" y="0"/>
                    <a:pt x="972058" y="425704"/>
                  </a:cubicBezTo>
                  <a:cubicBezTo>
                    <a:pt x="605409" y="837311"/>
                    <a:pt x="252984" y="1501902"/>
                    <a:pt x="177292" y="2050669"/>
                  </a:cubicBezTo>
                  <a:cubicBezTo>
                    <a:pt x="0" y="3330321"/>
                    <a:pt x="1139952" y="3893185"/>
                    <a:pt x="2291842" y="3711067"/>
                  </a:cubicBezTo>
                  <a:cubicBezTo>
                    <a:pt x="3415284" y="3533648"/>
                    <a:pt x="3973576" y="2060194"/>
                    <a:pt x="3632962" y="1009904"/>
                  </a:cubicBezTo>
                  <a:cubicBezTo>
                    <a:pt x="3531235" y="692912"/>
                    <a:pt x="3235579" y="543941"/>
                    <a:pt x="2956560" y="406781"/>
                  </a:cubicBezTo>
                  <a:cubicBezTo>
                    <a:pt x="2755519" y="307467"/>
                    <a:pt x="2542667" y="212852"/>
                    <a:pt x="2322703" y="146558"/>
                  </a:cubicBezTo>
                  <a:close/>
                </a:path>
              </a:pathLst>
            </a:custGeom>
            <a:solidFill>
              <a:srgbClr val="E6C8C7"/>
            </a:solidFill>
          </p:spPr>
        </p:sp>
      </p:grpSp>
      <p:sp>
        <p:nvSpPr>
          <p:cNvPr id="6" name="TextBox 6"/>
          <p:cNvSpPr txBox="1"/>
          <p:nvPr/>
        </p:nvSpPr>
        <p:spPr>
          <a:xfrm>
            <a:off x="9235440" y="1453215"/>
            <a:ext cx="7788876" cy="7293864"/>
          </a:xfrm>
          <a:prstGeom prst="rect">
            <a:avLst/>
          </a:prstGeom>
        </p:spPr>
        <p:txBody>
          <a:bodyPr lIns="0" tIns="0" rIns="0" bIns="0" rtlCol="0" anchor="t">
            <a:spAutoFit/>
          </a:bodyPr>
          <a:lstStyle/>
          <a:p>
            <a:pPr algn="l">
              <a:lnSpc>
                <a:spcPts val="3888"/>
              </a:lnSpc>
            </a:pPr>
            <a:r>
              <a:rPr lang="en-US" sz="3600" spc="32">
                <a:solidFill>
                  <a:srgbClr val="382B1B"/>
                </a:solidFill>
                <a:latin typeface="TT Rounds Condensed"/>
                <a:ea typeface="TT Rounds Condensed"/>
                <a:cs typeface="TT Rounds Condensed"/>
                <a:sym typeface="TT Rounds Condensed"/>
              </a:rPr>
              <a:t>Comment y faire face : </a:t>
            </a:r>
          </a:p>
          <a:p>
            <a:pPr algn="l">
              <a:lnSpc>
                <a:spcPts val="3888"/>
              </a:lnSpc>
            </a:pPr>
            <a:endParaRPr lang="en-US" sz="3600" spc="32">
              <a:solidFill>
                <a:srgbClr val="382B1B"/>
              </a:solidFill>
              <a:latin typeface="TT Rounds Condensed"/>
              <a:ea typeface="TT Rounds Condensed"/>
              <a:cs typeface="TT Rounds Condensed"/>
              <a:sym typeface="TT Rounds Condensed"/>
            </a:endParaRPr>
          </a:p>
          <a:p>
            <a:pPr algn="l">
              <a:lnSpc>
                <a:spcPts val="3888"/>
              </a:lnSpc>
            </a:pPr>
            <a:r>
              <a:rPr lang="en-US" sz="3600" spc="33">
                <a:solidFill>
                  <a:srgbClr val="382B1B"/>
                </a:solidFill>
                <a:latin typeface="TT Rounds Condensed"/>
                <a:ea typeface="TT Rounds Condensed"/>
                <a:cs typeface="TT Rounds Condensed"/>
                <a:sym typeface="TT Rounds Condensed"/>
              </a:rPr>
              <a:t>- Réponse au commentaire :</a:t>
            </a:r>
          </a:p>
          <a:p>
            <a:pPr algn="l">
              <a:lnSpc>
                <a:spcPts val="3888"/>
              </a:lnSpc>
            </a:pPr>
            <a:r>
              <a:rPr lang="en-US" sz="3600" spc="33">
                <a:solidFill>
                  <a:srgbClr val="382B1B"/>
                </a:solidFill>
                <a:latin typeface="TT Rounds Condensed"/>
                <a:ea typeface="TT Rounds Condensed"/>
                <a:cs typeface="TT Rounds Condensed"/>
                <a:sym typeface="TT Rounds Condensed"/>
              </a:rPr>
              <a:t>Si quelqu'un fait ce genre de commentaire, vous pouvez répondre en disant : "Ce commentaire n'est pas approprié et me met mal à l'aise. Arrêtez, s'il vous plaît". </a:t>
            </a:r>
          </a:p>
          <a:p>
            <a:pPr algn="l">
              <a:lnSpc>
                <a:spcPts val="3888"/>
              </a:lnSpc>
            </a:pPr>
            <a:endParaRPr lang="en-US" sz="3600" spc="33">
              <a:solidFill>
                <a:srgbClr val="382B1B"/>
              </a:solidFill>
              <a:latin typeface="TT Rounds Condensed"/>
              <a:ea typeface="TT Rounds Condensed"/>
              <a:cs typeface="TT Rounds Condensed"/>
              <a:sym typeface="TT Rounds Condensed"/>
            </a:endParaRPr>
          </a:p>
          <a:p>
            <a:pPr algn="l">
              <a:lnSpc>
                <a:spcPts val="3888"/>
              </a:lnSpc>
            </a:pPr>
            <a:r>
              <a:rPr lang="en-US" sz="3600" spc="33">
                <a:solidFill>
                  <a:srgbClr val="382B1B"/>
                </a:solidFill>
                <a:latin typeface="TT Rounds Condensed"/>
                <a:ea typeface="TT Rounds Condensed"/>
                <a:cs typeface="TT Rounds Condensed"/>
                <a:sym typeface="TT Rounds Condensed"/>
              </a:rPr>
              <a:t>Par ailleurs, si un collègue vous dit : "Tu es plutôt douée pour une fille", vous pouvez répondre : "Je préférerais que vous jugiez mon travail en fonction de sa qualité, et non de mon sexe".</a:t>
            </a:r>
          </a:p>
          <a:p>
            <a:pPr algn="l">
              <a:lnSpc>
                <a:spcPts val="3888"/>
              </a:lnSpc>
            </a:pPr>
            <a:endParaRPr lang="en-US" sz="3600" spc="33">
              <a:solidFill>
                <a:srgbClr val="382B1B"/>
              </a:solidFill>
              <a:latin typeface="TT Rounds Condensed"/>
              <a:ea typeface="TT Rounds Condensed"/>
              <a:cs typeface="TT Rounds Condensed"/>
              <a:sym typeface="TT Rounds Condensed"/>
            </a:endParaRPr>
          </a:p>
        </p:txBody>
      </p:sp>
      <p:sp>
        <p:nvSpPr>
          <p:cNvPr id="7" name="TextBox 7"/>
          <p:cNvSpPr txBox="1"/>
          <p:nvPr/>
        </p:nvSpPr>
        <p:spPr>
          <a:xfrm>
            <a:off x="548624" y="1066292"/>
            <a:ext cx="5399214" cy="8211566"/>
          </a:xfrm>
          <a:prstGeom prst="rect">
            <a:avLst/>
          </a:prstGeom>
        </p:spPr>
        <p:txBody>
          <a:bodyPr lIns="0" tIns="0" rIns="0" bIns="0" rtlCol="0" anchor="t">
            <a:spAutoFit/>
          </a:bodyPr>
          <a:lstStyle/>
          <a:p>
            <a:pPr algn="l">
              <a:lnSpc>
                <a:spcPts val="5832"/>
              </a:lnSpc>
            </a:pPr>
            <a:r>
              <a:rPr lang="en-US" sz="5400" b="1" spc="50">
                <a:solidFill>
                  <a:srgbClr val="382B1B"/>
                </a:solidFill>
                <a:latin typeface="TT Rounds Condensed Bold"/>
                <a:ea typeface="TT Rounds Condensed Bold"/>
                <a:cs typeface="TT Rounds Condensed Bold"/>
                <a:sym typeface="TT Rounds Condensed Bold"/>
              </a:rPr>
              <a:t>Comprendre le sexisme dans la cuisine</a:t>
            </a:r>
          </a:p>
          <a:p>
            <a:pPr algn="l">
              <a:lnSpc>
                <a:spcPts val="5832"/>
              </a:lnSpc>
            </a:pPr>
            <a:endParaRPr lang="en-US" sz="5400" b="1" spc="50">
              <a:solidFill>
                <a:srgbClr val="382B1B"/>
              </a:solidFill>
              <a:latin typeface="TT Rounds Condensed Bold"/>
              <a:ea typeface="TT Rounds Condensed Bold"/>
              <a:cs typeface="TT Rounds Condensed Bold"/>
              <a:sym typeface="TT Rounds Condensed Bold"/>
            </a:endParaRPr>
          </a:p>
          <a:p>
            <a:pPr algn="l">
              <a:lnSpc>
                <a:spcPts val="5832"/>
              </a:lnSpc>
            </a:pPr>
            <a:r>
              <a:rPr lang="en-US" sz="5400" spc="50">
                <a:solidFill>
                  <a:srgbClr val="382B1B"/>
                </a:solidFill>
                <a:latin typeface="TT Rounds Condensed"/>
                <a:ea typeface="TT Rounds Condensed"/>
                <a:cs typeface="TT Rounds Condensed"/>
                <a:sym typeface="TT Rounds Condensed"/>
              </a:rPr>
              <a:t>Commentaires inappropriés</a:t>
            </a:r>
          </a:p>
        </p:txBody>
      </p:sp>
      <p:sp>
        <p:nvSpPr>
          <p:cNvPr id="8" name="TextBox 8"/>
          <p:cNvSpPr txBox="1"/>
          <p:nvPr/>
        </p:nvSpPr>
        <p:spPr>
          <a:xfrm>
            <a:off x="6588414" y="1462740"/>
            <a:ext cx="1548753" cy="1137147"/>
          </a:xfrm>
          <a:prstGeom prst="rect">
            <a:avLst/>
          </a:prstGeom>
        </p:spPr>
        <p:txBody>
          <a:bodyPr lIns="0" tIns="0" rIns="0" bIns="0" rtlCol="0" anchor="t">
            <a:spAutoFit/>
          </a:bodyPr>
          <a:lstStyle/>
          <a:p>
            <a:pPr algn="ctr">
              <a:lnSpc>
                <a:spcPts val="5832"/>
              </a:lnSpc>
            </a:pPr>
            <a:r>
              <a:rPr lang="en-US" sz="5400" b="1" spc="50">
                <a:solidFill>
                  <a:srgbClr val="FFFFFF"/>
                </a:solidFill>
                <a:latin typeface="TT Rounds Condensed Bold"/>
                <a:ea typeface="TT Rounds Condensed Bold"/>
                <a:cs typeface="TT Rounds Condensed Bold"/>
                <a:sym typeface="TT Rounds Condensed Bold"/>
              </a:rPr>
              <a:t>02</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sp>
        <p:nvSpPr>
          <p:cNvPr id="3" name="AutoShape 3"/>
          <p:cNvSpPr/>
          <p:nvPr/>
        </p:nvSpPr>
        <p:spPr>
          <a:xfrm rot="5390471">
            <a:off x="2012119" y="5092059"/>
            <a:ext cx="10308952" cy="0"/>
          </a:xfrm>
          <a:prstGeom prst="line">
            <a:avLst/>
          </a:prstGeom>
          <a:ln w="19050" cap="rnd">
            <a:solidFill>
              <a:srgbClr val="84BFA4"/>
            </a:solidFill>
            <a:prstDash val="solid"/>
            <a:headEnd type="none" w="sm" len="sm"/>
            <a:tailEnd type="none" w="sm" len="sm"/>
          </a:ln>
        </p:spPr>
      </p:sp>
      <p:grpSp>
        <p:nvGrpSpPr>
          <p:cNvPr id="4" name="Group 4"/>
          <p:cNvGrpSpPr/>
          <p:nvPr/>
        </p:nvGrpSpPr>
        <p:grpSpPr>
          <a:xfrm>
            <a:off x="6027177" y="621170"/>
            <a:ext cx="2679858" cy="2763139"/>
            <a:chOff x="0" y="0"/>
            <a:chExt cx="3573144" cy="3684186"/>
          </a:xfrm>
        </p:grpSpPr>
        <p:sp>
          <p:nvSpPr>
            <p:cNvPr id="5" name="Freeform 5"/>
            <p:cNvSpPr/>
            <p:nvPr/>
          </p:nvSpPr>
          <p:spPr>
            <a:xfrm>
              <a:off x="-159004" y="-60325"/>
              <a:ext cx="3973576" cy="3893185"/>
            </a:xfrm>
            <a:custGeom>
              <a:avLst/>
              <a:gdLst/>
              <a:ahLst/>
              <a:cxnLst/>
              <a:rect l="l" t="t" r="r" b="b"/>
              <a:pathLst>
                <a:path w="3973576" h="3893185">
                  <a:moveTo>
                    <a:pt x="2322576" y="146685"/>
                  </a:moveTo>
                  <a:cubicBezTo>
                    <a:pt x="1847215" y="4699"/>
                    <a:pt x="1350518" y="0"/>
                    <a:pt x="972058" y="425704"/>
                  </a:cubicBezTo>
                  <a:cubicBezTo>
                    <a:pt x="605409" y="837311"/>
                    <a:pt x="252984" y="1501902"/>
                    <a:pt x="177292" y="2050669"/>
                  </a:cubicBezTo>
                  <a:cubicBezTo>
                    <a:pt x="0" y="3330321"/>
                    <a:pt x="1139952" y="3893185"/>
                    <a:pt x="2291842" y="3711067"/>
                  </a:cubicBezTo>
                  <a:cubicBezTo>
                    <a:pt x="3415284" y="3533648"/>
                    <a:pt x="3973576" y="2060194"/>
                    <a:pt x="3632962" y="1009904"/>
                  </a:cubicBezTo>
                  <a:cubicBezTo>
                    <a:pt x="3531235" y="692912"/>
                    <a:pt x="3235579" y="543941"/>
                    <a:pt x="2956560" y="406781"/>
                  </a:cubicBezTo>
                  <a:cubicBezTo>
                    <a:pt x="2755519" y="307467"/>
                    <a:pt x="2542667" y="212852"/>
                    <a:pt x="2322703" y="146558"/>
                  </a:cubicBezTo>
                  <a:close/>
                </a:path>
              </a:pathLst>
            </a:custGeom>
            <a:solidFill>
              <a:srgbClr val="E6C8C7"/>
            </a:solidFill>
          </p:spPr>
        </p:sp>
      </p:grpSp>
      <p:sp>
        <p:nvSpPr>
          <p:cNvPr id="6" name="TextBox 6"/>
          <p:cNvSpPr txBox="1"/>
          <p:nvPr/>
        </p:nvSpPr>
        <p:spPr>
          <a:xfrm>
            <a:off x="8823960" y="659269"/>
            <a:ext cx="8435340" cy="9413367"/>
          </a:xfrm>
          <a:prstGeom prst="rect">
            <a:avLst/>
          </a:prstGeom>
        </p:spPr>
        <p:txBody>
          <a:bodyPr lIns="0" tIns="0" rIns="0" bIns="0" rtlCol="0" anchor="t">
            <a:spAutoFit/>
          </a:bodyPr>
          <a:lstStyle/>
          <a:p>
            <a:pPr algn="l">
              <a:lnSpc>
                <a:spcPts val="3564"/>
              </a:lnSpc>
            </a:pPr>
            <a:r>
              <a:rPr lang="en-US" sz="3300" spc="29">
                <a:solidFill>
                  <a:srgbClr val="382B1B"/>
                </a:solidFill>
                <a:latin typeface="TT Rounds Condensed"/>
                <a:ea typeface="TT Rounds Condensed"/>
                <a:cs typeface="TT Rounds Condensed"/>
                <a:sym typeface="TT Rounds Condensed"/>
              </a:rPr>
              <a:t>Le fait d'être exclue des réunions d'équipe ou des événements sociaux de réseautage peut avoir un impact sur la carrière d'une femme.</a:t>
            </a:r>
          </a:p>
          <a:p>
            <a:pPr algn="l">
              <a:lnSpc>
                <a:spcPts val="3564"/>
              </a:lnSpc>
            </a:pPr>
            <a:endParaRPr lang="en-US" sz="3300" spc="29">
              <a:solidFill>
                <a:srgbClr val="382B1B"/>
              </a:solidFill>
              <a:latin typeface="TT Rounds Condensed"/>
              <a:ea typeface="TT Rounds Condensed"/>
              <a:cs typeface="TT Rounds Condensed"/>
              <a:sym typeface="TT Rounds Condensed"/>
            </a:endParaRPr>
          </a:p>
          <a:p>
            <a:pPr algn="l">
              <a:lnSpc>
                <a:spcPts val="3564"/>
              </a:lnSpc>
            </a:pPr>
            <a:r>
              <a:rPr lang="en-US" sz="3300" spc="29">
                <a:solidFill>
                  <a:srgbClr val="382B1B"/>
                </a:solidFill>
                <a:latin typeface="TT Rounds Condensed"/>
                <a:ea typeface="TT Rounds Condensed"/>
                <a:cs typeface="TT Rounds Condensed"/>
                <a:sym typeface="TT Rounds Condensed"/>
              </a:rPr>
              <a:t>Cela peut paraître anodin, mais les boissons ou les événements sociaux organisés après le travail sont essentiels pour développer votre réseau et mieux connaître vos collègues. Mais peut-être que cela ne fait pas partie de votre culture. Si c'est le cas  </a:t>
            </a:r>
          </a:p>
          <a:p>
            <a:pPr algn="l">
              <a:lnSpc>
                <a:spcPts val="3564"/>
              </a:lnSpc>
            </a:pPr>
            <a:endParaRPr lang="en-US" sz="3300" spc="29">
              <a:solidFill>
                <a:srgbClr val="382B1B"/>
              </a:solidFill>
              <a:latin typeface="TT Rounds Condensed"/>
              <a:ea typeface="TT Rounds Condensed"/>
              <a:cs typeface="TT Rounds Condensed"/>
              <a:sym typeface="TT Rounds Condensed"/>
            </a:endParaRPr>
          </a:p>
          <a:p>
            <a:pPr algn="l">
              <a:lnSpc>
                <a:spcPts val="3564"/>
              </a:lnSpc>
            </a:pPr>
            <a:r>
              <a:rPr lang="en-US" sz="3300" spc="29">
                <a:solidFill>
                  <a:srgbClr val="382B1B"/>
                </a:solidFill>
                <a:latin typeface="TT Rounds Condensed"/>
                <a:ea typeface="TT Rounds Condensed"/>
                <a:cs typeface="TT Rounds Condensed"/>
                <a:sym typeface="TT Rounds Condensed"/>
              </a:rPr>
              <a:t>Comment y faire face :</a:t>
            </a:r>
          </a:p>
          <a:p>
            <a:pPr algn="l">
              <a:lnSpc>
                <a:spcPts val="3564"/>
              </a:lnSpc>
            </a:pPr>
            <a:endParaRPr lang="en-US" sz="3300" spc="29">
              <a:solidFill>
                <a:srgbClr val="382B1B"/>
              </a:solidFill>
              <a:latin typeface="TT Rounds Condensed"/>
              <a:ea typeface="TT Rounds Condensed"/>
              <a:cs typeface="TT Rounds Condensed"/>
              <a:sym typeface="TT Rounds Condensed"/>
            </a:endParaRPr>
          </a:p>
          <a:p>
            <a:pPr algn="l">
              <a:lnSpc>
                <a:spcPts val="3564"/>
              </a:lnSpc>
            </a:pPr>
            <a:r>
              <a:rPr lang="en-US" sz="3300" spc="30">
                <a:solidFill>
                  <a:srgbClr val="382B1B"/>
                </a:solidFill>
                <a:latin typeface="TT Rounds Condensed"/>
                <a:ea typeface="TT Rounds Condensed"/>
                <a:cs typeface="TT Rounds Condensed"/>
                <a:sym typeface="TT Rounds Condensed"/>
              </a:rPr>
              <a:t>Exprimez votre désir d'être inclus à votre supérieur ou aux RH, en mettant l'accent sur la manière dont votre participation est bénéfique pour l'équipe. Vous pourriez dire : "Je pense que ma contribution pourrait être précieuse. Pouvons-nous faire en sorte que je sois inclus dans les discussions futures ?"</a:t>
            </a:r>
          </a:p>
          <a:p>
            <a:pPr algn="l">
              <a:lnSpc>
                <a:spcPts val="3564"/>
              </a:lnSpc>
            </a:pPr>
            <a:endParaRPr lang="en-US" sz="3300" spc="30">
              <a:solidFill>
                <a:srgbClr val="382B1B"/>
              </a:solidFill>
              <a:latin typeface="TT Rounds Condensed"/>
              <a:ea typeface="TT Rounds Condensed"/>
              <a:cs typeface="TT Rounds Condensed"/>
              <a:sym typeface="TT Rounds Condensed"/>
            </a:endParaRPr>
          </a:p>
        </p:txBody>
      </p:sp>
      <p:sp>
        <p:nvSpPr>
          <p:cNvPr id="7" name="TextBox 7"/>
          <p:cNvSpPr txBox="1"/>
          <p:nvPr/>
        </p:nvSpPr>
        <p:spPr>
          <a:xfrm>
            <a:off x="548624" y="1066292"/>
            <a:ext cx="5399214" cy="8211566"/>
          </a:xfrm>
          <a:prstGeom prst="rect">
            <a:avLst/>
          </a:prstGeom>
        </p:spPr>
        <p:txBody>
          <a:bodyPr lIns="0" tIns="0" rIns="0" bIns="0" rtlCol="0" anchor="t">
            <a:spAutoFit/>
          </a:bodyPr>
          <a:lstStyle/>
          <a:p>
            <a:pPr algn="l">
              <a:lnSpc>
                <a:spcPts val="5832"/>
              </a:lnSpc>
            </a:pPr>
            <a:r>
              <a:rPr lang="en-US" sz="5400" b="1" spc="50">
                <a:solidFill>
                  <a:srgbClr val="382B1B"/>
                </a:solidFill>
                <a:latin typeface="TT Rounds Condensed Bold"/>
                <a:ea typeface="TT Rounds Condensed Bold"/>
                <a:cs typeface="TT Rounds Condensed Bold"/>
                <a:sym typeface="TT Rounds Condensed Bold"/>
              </a:rPr>
              <a:t>Comprendre le sexisme dans la cuisine</a:t>
            </a:r>
          </a:p>
          <a:p>
            <a:pPr algn="l">
              <a:lnSpc>
                <a:spcPts val="5832"/>
              </a:lnSpc>
            </a:pPr>
            <a:endParaRPr lang="en-US" sz="5400" b="1" spc="50">
              <a:solidFill>
                <a:srgbClr val="382B1B"/>
              </a:solidFill>
              <a:latin typeface="TT Rounds Condensed Bold"/>
              <a:ea typeface="TT Rounds Condensed Bold"/>
              <a:cs typeface="TT Rounds Condensed Bold"/>
              <a:sym typeface="TT Rounds Condensed Bold"/>
            </a:endParaRPr>
          </a:p>
          <a:p>
            <a:pPr algn="l">
              <a:lnSpc>
                <a:spcPts val="5832"/>
              </a:lnSpc>
            </a:pPr>
            <a:r>
              <a:rPr lang="en-US" sz="5400" spc="50">
                <a:solidFill>
                  <a:srgbClr val="382B1B"/>
                </a:solidFill>
                <a:latin typeface="TT Rounds Condensed"/>
                <a:ea typeface="TT Rounds Condensed"/>
                <a:cs typeface="TT Rounds Condensed"/>
                <a:sym typeface="TT Rounds Condensed"/>
              </a:rPr>
              <a:t>Exclusion</a:t>
            </a:r>
          </a:p>
        </p:txBody>
      </p:sp>
      <p:sp>
        <p:nvSpPr>
          <p:cNvPr id="8" name="TextBox 8"/>
          <p:cNvSpPr txBox="1"/>
          <p:nvPr/>
        </p:nvSpPr>
        <p:spPr>
          <a:xfrm>
            <a:off x="6588414" y="1462740"/>
            <a:ext cx="1548753" cy="1137147"/>
          </a:xfrm>
          <a:prstGeom prst="rect">
            <a:avLst/>
          </a:prstGeom>
        </p:spPr>
        <p:txBody>
          <a:bodyPr lIns="0" tIns="0" rIns="0" bIns="0" rtlCol="0" anchor="t">
            <a:spAutoFit/>
          </a:bodyPr>
          <a:lstStyle/>
          <a:p>
            <a:pPr algn="ctr">
              <a:lnSpc>
                <a:spcPts val="5832"/>
              </a:lnSpc>
            </a:pPr>
            <a:r>
              <a:rPr lang="en-US" sz="5400" b="1" spc="50">
                <a:solidFill>
                  <a:srgbClr val="FFFFFF"/>
                </a:solidFill>
                <a:latin typeface="TT Rounds Condensed Bold"/>
                <a:ea typeface="TT Rounds Condensed Bold"/>
                <a:cs typeface="TT Rounds Condensed Bold"/>
                <a:sym typeface="TT Rounds Condensed Bold"/>
              </a:rPr>
              <a:t>03</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Personnalisé</PresentationFormat>
  <Paragraphs>0</Paragraphs>
  <Slides>39</Slides>
  <Notes>0</Notes>
  <HiddenSlides>0</HiddenSlides>
  <MMClips>0</MMClips>
  <ScaleCrop>false</ScaleCrop>
  <HeadingPairs>
    <vt:vector size="4" baseType="variant">
      <vt:variant>
        <vt:lpstr>Thème</vt:lpstr>
      </vt:variant>
      <vt:variant>
        <vt:i4>1</vt:i4>
      </vt:variant>
      <vt:variant>
        <vt:lpstr>Titres des diapositives</vt:lpstr>
      </vt:variant>
      <vt:variant>
        <vt:i4>39</vt:i4>
      </vt:variant>
    </vt:vector>
  </HeadingPairs>
  <TitlesOfParts>
    <vt:vector size="40" baseType="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M2.5 Surmonter le Sexisme </dc:title>
  <cp:revision>3</cp:revision>
  <dcterms:created xsi:type="dcterms:W3CDTF">2006-08-16T00:00:00Z</dcterms:created>
  <dcterms:modified xsi:type="dcterms:W3CDTF">2025-01-07T15:06:03Z</dcterms:modified>
  <dc:identifier>DAGY_toYw_c</dc:identifier>
</cp:coreProperties>
</file>