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Arimo Bold" panose="020B0604020202020204" charset="0"/>
      <p:regular r:id="rId28"/>
    </p:embeddedFont>
    <p:embeddedFont>
      <p:font typeface="TT Rounds Condensed" panose="020B0604020202020204" charset="0"/>
      <p:regular r:id="rId29"/>
    </p:embeddedFont>
    <p:embeddedFont>
      <p:font typeface="TT Rounds Condensed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CB99E-74A4-7869-92E4-508E2818F7B7}" v="5" dt="2025-01-07T15:05:22.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Laba" userId="S::lelaba@manag-art.com::b0064510-a4c3-4ec2-9c2e-61fdd5982cce" providerId="AD" clId="Web-{83DCB99E-74A4-7869-92E4-508E2818F7B7}"/>
    <pc:docChg chg="modSld">
      <pc:chgData name="Le Laba" userId="S::lelaba@manag-art.com::b0064510-a4c3-4ec2-9c2e-61fdd5982cce" providerId="AD" clId="Web-{83DCB99E-74A4-7869-92E4-508E2818F7B7}" dt="2025-01-07T15:05:22.389" v="3"/>
      <pc:docMkLst>
        <pc:docMk/>
      </pc:docMkLst>
      <pc:sldChg chg="modSp">
        <pc:chgData name="Le Laba" userId="S::lelaba@manag-art.com::b0064510-a4c3-4ec2-9c2e-61fdd5982cce" providerId="AD" clId="Web-{83DCB99E-74A4-7869-92E4-508E2818F7B7}" dt="2025-01-07T15:04:36.966" v="2" actId="1076"/>
        <pc:sldMkLst>
          <pc:docMk/>
          <pc:sldMk cId="0" sldId="256"/>
        </pc:sldMkLst>
        <pc:spChg chg="mod">
          <ac:chgData name="Le Laba" userId="S::lelaba@manag-art.com::b0064510-a4c3-4ec2-9c2e-61fdd5982cce" providerId="AD" clId="Web-{83DCB99E-74A4-7869-92E4-508E2818F7B7}" dt="2025-01-07T15:04:36.966" v="2" actId="1076"/>
          <ac:spMkLst>
            <pc:docMk/>
            <pc:sldMk cId="0" sldId="256"/>
            <ac:spMk id="19" creationId="{00000000-0000-0000-0000-000000000000}"/>
          </ac:spMkLst>
        </pc:spChg>
      </pc:sldChg>
      <pc:sldChg chg="modSp">
        <pc:chgData name="Le Laba" userId="S::lelaba@manag-art.com::b0064510-a4c3-4ec2-9c2e-61fdd5982cce" providerId="AD" clId="Web-{83DCB99E-74A4-7869-92E4-508E2818F7B7}" dt="2025-01-07T15:05:22.389" v="3"/>
        <pc:sldMkLst>
          <pc:docMk/>
          <pc:sldMk cId="0" sldId="281"/>
        </pc:sldMkLst>
        <pc:spChg chg="mod">
          <ac:chgData name="Le Laba" userId="S::lelaba@manag-art.com::b0064510-a4c3-4ec2-9c2e-61fdd5982cce" providerId="AD" clId="Web-{83DCB99E-74A4-7869-92E4-508E2818F7B7}" dt="2025-01-07T15:05:22.389" v="3"/>
          <ac:spMkLst>
            <pc:docMk/>
            <pc:sldMk cId="0" sldId="281"/>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youtube.com/watch?v=HfVEYhhu084" TargetMode="Externa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youtube.com/watch?v=9BfMd0HZt1g" TargetMode="Externa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ted.com/playlists/226/before_public_speaking" TargetMode="Externa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567512">
            <a:off x="71508" y="3740668"/>
            <a:ext cx="10314291" cy="12474837"/>
            <a:chOff x="0" y="0"/>
            <a:chExt cx="13752388" cy="16633116"/>
          </a:xfrm>
        </p:grpSpPr>
        <p:sp>
          <p:nvSpPr>
            <p:cNvPr id="4" name="Freeform 4"/>
            <p:cNvSpPr/>
            <p:nvPr/>
          </p:nvSpPr>
          <p:spPr>
            <a:xfrm>
              <a:off x="-612140" y="-272288"/>
              <a:ext cx="15293721" cy="17576674"/>
            </a:xfrm>
            <a:custGeom>
              <a:avLst/>
              <a:gdLst/>
              <a:ahLst/>
              <a:cxnLst/>
              <a:rect l="l" t="t" r="r" b="b"/>
              <a:pathLst>
                <a:path w="15293721" h="17576674">
                  <a:moveTo>
                    <a:pt x="8939530" y="662051"/>
                  </a:moveTo>
                  <a:cubicBezTo>
                    <a:pt x="7109714" y="21336"/>
                    <a:pt x="5197983" y="0"/>
                    <a:pt x="3741420" y="1922145"/>
                  </a:cubicBezTo>
                  <a:cubicBezTo>
                    <a:pt x="2330450" y="3780155"/>
                    <a:pt x="973963" y="6780784"/>
                    <a:pt x="682752" y="9258173"/>
                  </a:cubicBezTo>
                  <a:cubicBezTo>
                    <a:pt x="0" y="15035150"/>
                    <a:pt x="4387850" y="17576674"/>
                    <a:pt x="8821166" y="16754349"/>
                  </a:cubicBezTo>
                  <a:cubicBezTo>
                    <a:pt x="13145263" y="15953486"/>
                    <a:pt x="15293721" y="9300845"/>
                    <a:pt x="13982828" y="4559554"/>
                  </a:cubicBezTo>
                  <a:cubicBezTo>
                    <a:pt x="13591413" y="3128645"/>
                    <a:pt x="12453493" y="2455926"/>
                    <a:pt x="11379200" y="1836547"/>
                  </a:cubicBezTo>
                  <a:cubicBezTo>
                    <a:pt x="10605389" y="1387983"/>
                    <a:pt x="9786112" y="960882"/>
                    <a:pt x="8939530" y="661924"/>
                  </a:cubicBezTo>
                  <a:close/>
                </a:path>
              </a:pathLst>
            </a:custGeom>
            <a:solidFill>
              <a:srgbClr val="B6D1E1"/>
            </a:solidFill>
          </p:spPr>
        </p:sp>
      </p:grpSp>
      <p:grpSp>
        <p:nvGrpSpPr>
          <p:cNvPr id="5" name="Group 5"/>
          <p:cNvGrpSpPr/>
          <p:nvPr/>
        </p:nvGrpSpPr>
        <p:grpSpPr>
          <a:xfrm>
            <a:off x="-615710" y="-7458908"/>
            <a:ext cx="13531108" cy="2499387"/>
            <a:chOff x="0" y="0"/>
            <a:chExt cx="18041478" cy="3332516"/>
          </a:xfrm>
        </p:grpSpPr>
        <p:sp>
          <p:nvSpPr>
            <p:cNvPr id="6" name="Freeform 6"/>
            <p:cNvSpPr/>
            <p:nvPr/>
          </p:nvSpPr>
          <p:spPr>
            <a:xfrm>
              <a:off x="0" y="0"/>
              <a:ext cx="18041493" cy="3332480"/>
            </a:xfrm>
            <a:custGeom>
              <a:avLst/>
              <a:gdLst/>
              <a:ahLst/>
              <a:cxnLst/>
              <a:rect l="l" t="t" r="r" b="b"/>
              <a:pathLst>
                <a:path w="18041493" h="3332480">
                  <a:moveTo>
                    <a:pt x="0" y="0"/>
                  </a:moveTo>
                  <a:lnTo>
                    <a:pt x="18041493" y="0"/>
                  </a:lnTo>
                  <a:lnTo>
                    <a:pt x="18041493" y="3332480"/>
                  </a:lnTo>
                  <a:lnTo>
                    <a:pt x="0" y="3332480"/>
                  </a:lnTo>
                  <a:close/>
                </a:path>
              </a:pathLst>
            </a:custGeom>
            <a:solidFill>
              <a:srgbClr val="ECECEC"/>
            </a:solidFill>
          </p:spPr>
        </p:sp>
      </p:grpSp>
      <p:grpSp>
        <p:nvGrpSpPr>
          <p:cNvPr id="7" name="Group 7"/>
          <p:cNvGrpSpPr/>
          <p:nvPr/>
        </p:nvGrpSpPr>
        <p:grpSpPr>
          <a:xfrm>
            <a:off x="9489387" y="8408451"/>
            <a:ext cx="3227916" cy="3328231"/>
            <a:chOff x="0" y="0"/>
            <a:chExt cx="4303888" cy="4437642"/>
          </a:xfrm>
        </p:grpSpPr>
        <p:sp>
          <p:nvSpPr>
            <p:cNvPr id="8" name="Freeform 8"/>
            <p:cNvSpPr/>
            <p:nvPr/>
          </p:nvSpPr>
          <p:spPr>
            <a:xfrm>
              <a:off x="-191643" y="-72644"/>
              <a:ext cx="4786376" cy="4689348"/>
            </a:xfrm>
            <a:custGeom>
              <a:avLst/>
              <a:gdLst/>
              <a:ahLst/>
              <a:cxnLst/>
              <a:rect l="l" t="t" r="r" b="b"/>
              <a:pathLst>
                <a:path w="4786376" h="4689348">
                  <a:moveTo>
                    <a:pt x="2797683" y="176657"/>
                  </a:moveTo>
                  <a:cubicBezTo>
                    <a:pt x="2225040" y="5715"/>
                    <a:pt x="1626870" y="0"/>
                    <a:pt x="1170940" y="512826"/>
                  </a:cubicBezTo>
                  <a:cubicBezTo>
                    <a:pt x="729361" y="1008507"/>
                    <a:pt x="304927" y="1809115"/>
                    <a:pt x="213741" y="2470023"/>
                  </a:cubicBezTo>
                  <a:cubicBezTo>
                    <a:pt x="0" y="4011295"/>
                    <a:pt x="1373251" y="4689348"/>
                    <a:pt x="2760726" y="4470019"/>
                  </a:cubicBezTo>
                  <a:cubicBezTo>
                    <a:pt x="4114038" y="4256405"/>
                    <a:pt x="4786376" y="2481453"/>
                    <a:pt x="4376039" y="1216533"/>
                  </a:cubicBezTo>
                  <a:cubicBezTo>
                    <a:pt x="4253484" y="834771"/>
                    <a:pt x="3897376" y="655320"/>
                    <a:pt x="3561207" y="490093"/>
                  </a:cubicBezTo>
                  <a:cubicBezTo>
                    <a:pt x="3319018" y="370459"/>
                    <a:pt x="3062605" y="256540"/>
                    <a:pt x="2797683" y="176657"/>
                  </a:cubicBezTo>
                  <a:close/>
                </a:path>
              </a:pathLst>
            </a:custGeom>
            <a:solidFill>
              <a:srgbClr val="E6C8C7"/>
            </a:solidFill>
          </p:spPr>
        </p:sp>
      </p:grpSp>
      <p:grpSp>
        <p:nvGrpSpPr>
          <p:cNvPr id="9" name="Group 9"/>
          <p:cNvGrpSpPr/>
          <p:nvPr/>
        </p:nvGrpSpPr>
        <p:grpSpPr>
          <a:xfrm>
            <a:off x="-4627968" y="-2234116"/>
            <a:ext cx="4674636" cy="13970799"/>
            <a:chOff x="0" y="0"/>
            <a:chExt cx="6232848" cy="18627732"/>
          </a:xfrm>
        </p:grpSpPr>
        <p:sp>
          <p:nvSpPr>
            <p:cNvPr id="10" name="Freeform 10"/>
            <p:cNvSpPr/>
            <p:nvPr/>
          </p:nvSpPr>
          <p:spPr>
            <a:xfrm>
              <a:off x="0" y="0"/>
              <a:ext cx="6232906" cy="18627725"/>
            </a:xfrm>
            <a:custGeom>
              <a:avLst/>
              <a:gdLst/>
              <a:ahLst/>
              <a:cxnLst/>
              <a:rect l="l" t="t" r="r" b="b"/>
              <a:pathLst>
                <a:path w="6232906" h="18627725">
                  <a:moveTo>
                    <a:pt x="0" y="0"/>
                  </a:moveTo>
                  <a:lnTo>
                    <a:pt x="6232906" y="0"/>
                  </a:lnTo>
                  <a:lnTo>
                    <a:pt x="6232906" y="18627725"/>
                  </a:lnTo>
                  <a:lnTo>
                    <a:pt x="0" y="18627725"/>
                  </a:lnTo>
                  <a:close/>
                </a:path>
              </a:pathLst>
            </a:custGeom>
            <a:solidFill>
              <a:srgbClr val="ECECEC"/>
            </a:solidFill>
          </p:spPr>
        </p:sp>
      </p:grpSp>
      <p:grpSp>
        <p:nvGrpSpPr>
          <p:cNvPr id="11" name="Group 11"/>
          <p:cNvGrpSpPr/>
          <p:nvPr/>
        </p:nvGrpSpPr>
        <p:grpSpPr>
          <a:xfrm>
            <a:off x="-2850777" y="10332036"/>
            <a:ext cx="22146483" cy="5305084"/>
            <a:chOff x="0" y="0"/>
            <a:chExt cx="29528644" cy="7073446"/>
          </a:xfrm>
        </p:grpSpPr>
        <p:sp>
          <p:nvSpPr>
            <p:cNvPr id="12" name="Freeform 12"/>
            <p:cNvSpPr/>
            <p:nvPr/>
          </p:nvSpPr>
          <p:spPr>
            <a:xfrm>
              <a:off x="0" y="0"/>
              <a:ext cx="29528644" cy="7073392"/>
            </a:xfrm>
            <a:custGeom>
              <a:avLst/>
              <a:gdLst/>
              <a:ahLst/>
              <a:cxnLst/>
              <a:rect l="l" t="t" r="r" b="b"/>
              <a:pathLst>
                <a:path w="29528644" h="7073392">
                  <a:moveTo>
                    <a:pt x="0" y="0"/>
                  </a:moveTo>
                  <a:lnTo>
                    <a:pt x="29528644" y="0"/>
                  </a:lnTo>
                  <a:lnTo>
                    <a:pt x="29528644" y="7073392"/>
                  </a:lnTo>
                  <a:lnTo>
                    <a:pt x="0" y="7073392"/>
                  </a:lnTo>
                  <a:close/>
                </a:path>
              </a:pathLst>
            </a:custGeom>
            <a:solidFill>
              <a:srgbClr val="ECECEC"/>
            </a:solidFill>
          </p:spPr>
        </p:sp>
      </p:grpSp>
      <p:sp>
        <p:nvSpPr>
          <p:cNvPr id="13" name="Freeform 13"/>
          <p:cNvSpPr/>
          <p:nvPr/>
        </p:nvSpPr>
        <p:spPr>
          <a:xfrm>
            <a:off x="833985" y="15082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sp>
        <p:nvSpPr>
          <p:cNvPr id="14" name="TextBox 14"/>
          <p:cNvSpPr txBox="1"/>
          <p:nvPr/>
        </p:nvSpPr>
        <p:spPr>
          <a:xfrm>
            <a:off x="513145" y="6252993"/>
            <a:ext cx="8976242" cy="2543175"/>
          </a:xfrm>
          <a:prstGeom prst="rect">
            <a:avLst/>
          </a:prstGeom>
        </p:spPr>
        <p:txBody>
          <a:bodyPr lIns="0" tIns="0" rIns="0" bIns="0" rtlCol="0" anchor="t">
            <a:spAutoFit/>
          </a:bodyPr>
          <a:lstStyle/>
          <a:p>
            <a:pPr algn="l">
              <a:lnSpc>
                <a:spcPts val="6240"/>
              </a:lnSpc>
            </a:pPr>
            <a:r>
              <a:rPr lang="en-US" sz="5200" b="1" spc="48">
                <a:solidFill>
                  <a:srgbClr val="FFFFFF"/>
                </a:solidFill>
                <a:latin typeface="TT Rounds Condensed Bold"/>
                <a:ea typeface="TT Rounds Condensed Bold"/>
                <a:cs typeface="TT Rounds Condensed Bold"/>
                <a:sym typeface="TT Rounds Condensed Bold"/>
              </a:rPr>
              <a:t>M2.4 </a:t>
            </a:r>
          </a:p>
          <a:p>
            <a:pPr algn="l">
              <a:lnSpc>
                <a:spcPts val="6960"/>
              </a:lnSpc>
            </a:pPr>
            <a:r>
              <a:rPr lang="en-US" sz="5800" b="1" spc="54">
                <a:solidFill>
                  <a:srgbClr val="FFFFFF"/>
                </a:solidFill>
                <a:latin typeface="TT Rounds Condensed Bold"/>
                <a:ea typeface="TT Rounds Condensed Bold"/>
                <a:cs typeface="TT Rounds Condensed Bold"/>
                <a:sym typeface="TT Rounds Condensed Bold"/>
              </a:rPr>
              <a:t>COMPÉTENCES EN PRISE DE PAROLE EN PUBLIC</a:t>
            </a:r>
          </a:p>
        </p:txBody>
      </p:sp>
      <p:sp>
        <p:nvSpPr>
          <p:cNvPr id="15" name="Freeform 15" descr="A grey square and blue square with yellow stars  Description automatically generated"/>
          <p:cNvSpPr/>
          <p:nvPr/>
        </p:nvSpPr>
        <p:spPr>
          <a:xfrm>
            <a:off x="12849598" y="8796470"/>
            <a:ext cx="4979230" cy="1300172"/>
          </a:xfrm>
          <a:custGeom>
            <a:avLst/>
            <a:gdLst/>
            <a:ahLst/>
            <a:cxnLst/>
            <a:rect l="l" t="t" r="r" b="b"/>
            <a:pathLst>
              <a:path w="4979230" h="1300172">
                <a:moveTo>
                  <a:pt x="0" y="0"/>
                </a:moveTo>
                <a:lnTo>
                  <a:pt x="4979231" y="0"/>
                </a:lnTo>
                <a:lnTo>
                  <a:pt x="4979231" y="1300171"/>
                </a:lnTo>
                <a:lnTo>
                  <a:pt x="0" y="1300171"/>
                </a:lnTo>
                <a:lnTo>
                  <a:pt x="0" y="0"/>
                </a:lnTo>
                <a:close/>
              </a:path>
            </a:pathLst>
          </a:custGeom>
          <a:blipFill>
            <a:blip r:embed="rId3"/>
            <a:stretch>
              <a:fillRect/>
            </a:stretch>
          </a:blipFill>
        </p:spPr>
      </p:sp>
      <p:grpSp>
        <p:nvGrpSpPr>
          <p:cNvPr id="16" name="Group 16"/>
          <p:cNvGrpSpPr/>
          <p:nvPr/>
        </p:nvGrpSpPr>
        <p:grpSpPr>
          <a:xfrm>
            <a:off x="9211705" y="-645671"/>
            <a:ext cx="8806472" cy="8806472"/>
            <a:chOff x="0" y="0"/>
            <a:chExt cx="12700000" cy="12700000"/>
          </a:xfrm>
        </p:grpSpPr>
        <p:sp>
          <p:nvSpPr>
            <p:cNvPr id="17" name="Freeform 1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20" y="11470640"/>
                  </a:cubicBezTo>
                  <a:cubicBezTo>
                    <a:pt x="9123680" y="11334750"/>
                    <a:pt x="10237470" y="10519410"/>
                    <a:pt x="11071860" y="9767570"/>
                  </a:cubicBezTo>
                  <a:cubicBezTo>
                    <a:pt x="11625580" y="9268460"/>
                    <a:pt x="11971020" y="8576310"/>
                    <a:pt x="12202160" y="7867650"/>
                  </a:cubicBezTo>
                  <a:cubicBezTo>
                    <a:pt x="13009880" y="5401310"/>
                    <a:pt x="12348210" y="2322830"/>
                    <a:pt x="10152380" y="938530"/>
                  </a:cubicBezTo>
                  <a:close/>
                </a:path>
              </a:pathLst>
            </a:custGeom>
            <a:blipFill>
              <a:blip r:embed="rId4"/>
              <a:stretch>
                <a:fillRect l="-16232" r="-16234"/>
              </a:stretch>
            </a:blipFill>
          </p:spPr>
        </p:sp>
      </p:grpSp>
      <p:sp>
        <p:nvSpPr>
          <p:cNvPr id="18" name="TextBox 18"/>
          <p:cNvSpPr txBox="1"/>
          <p:nvPr/>
        </p:nvSpPr>
        <p:spPr>
          <a:xfrm>
            <a:off x="1081579" y="9129471"/>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
        <p:nvSpPr>
          <p:cNvPr id="19" name="TextBox 19"/>
          <p:cNvSpPr txBox="1"/>
          <p:nvPr/>
        </p:nvSpPr>
        <p:spPr>
          <a:xfrm>
            <a:off x="515237" y="5492013"/>
            <a:ext cx="8364043" cy="320601"/>
          </a:xfrm>
          <a:prstGeom prst="rect">
            <a:avLst/>
          </a:prstGeom>
          <a:solidFill>
            <a:srgbClr val="84BFA4"/>
          </a:solidFill>
        </p:spPr>
        <p:txBody>
          <a:bodyPr wrap="square" lIns="0" tIns="0" rIns="0" bIns="0" rtlCol="0" anchor="t">
            <a:spAutoFit/>
          </a:bodyPr>
          <a:lstStyle/>
          <a:p>
            <a:pPr algn="l">
              <a:lnSpc>
                <a:spcPts val="2520"/>
              </a:lnSpc>
            </a:pPr>
            <a:r>
              <a:rPr lang="en-US" sz="2100" b="1">
                <a:solidFill>
                  <a:srgbClr val="FFFFFF"/>
                </a:solidFill>
                <a:latin typeface="Arimo Bold"/>
                <a:ea typeface="Arimo Bold"/>
                <a:cs typeface="Arimo Bold"/>
                <a:sym typeface="Arimo Bold"/>
              </a:rPr>
              <a:t>Programme d'employabilité - Compétences d'auto-amélioration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1719470" cy="10287000"/>
            <a:chOff x="0" y="0"/>
            <a:chExt cx="2292626" cy="13716000"/>
          </a:xfrm>
        </p:grpSpPr>
        <p:sp>
          <p:nvSpPr>
            <p:cNvPr id="8" name="Freeform 8"/>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E6C8C7"/>
            </a:solidFill>
          </p:spPr>
        </p:sp>
      </p:grpSp>
      <p:sp>
        <p:nvSpPr>
          <p:cNvPr id="9" name="TextBox 9"/>
          <p:cNvSpPr txBox="1"/>
          <p:nvPr/>
        </p:nvSpPr>
        <p:spPr>
          <a:xfrm>
            <a:off x="5733727" y="2038909"/>
            <a:ext cx="12053756" cy="3290521"/>
          </a:xfrm>
          <a:prstGeom prst="rect">
            <a:avLst/>
          </a:prstGeom>
        </p:spPr>
        <p:txBody>
          <a:bodyPr lIns="0" tIns="0" rIns="0" bIns="0" rtlCol="0" anchor="t">
            <a:spAutoFit/>
          </a:bodyPr>
          <a:lstStyle/>
          <a:p>
            <a:pPr marL="633414" lvl="2" indent="-211138" algn="l">
              <a:lnSpc>
                <a:spcPts val="3715"/>
              </a:lnSpc>
              <a:buFont typeface="Arial"/>
              <a:buChar char="⚬"/>
            </a:pPr>
            <a:r>
              <a:rPr lang="en-US" sz="3500" spc="32">
                <a:solidFill>
                  <a:srgbClr val="382B1B"/>
                </a:solidFill>
                <a:latin typeface="TT Rounds Condensed"/>
                <a:ea typeface="TT Rounds Condensed"/>
                <a:cs typeface="TT Rounds Condensed"/>
                <a:sym typeface="TT Rounds Condensed"/>
              </a:rPr>
              <a:t>Utilisez des diapositives, des graphiques ou des accessoires pour appuyer votre message. Assurez-vous que les éléments visuels sont clairs et pertinents par rapport à votre discours.</a:t>
            </a:r>
          </a:p>
          <a:p>
            <a:pPr marL="633414" lvl="2" indent="-211138" algn="l">
              <a:lnSpc>
                <a:spcPts val="3715"/>
              </a:lnSpc>
              <a:buFont typeface="Arial"/>
              <a:buChar char="⚬"/>
            </a:pPr>
            <a:r>
              <a:rPr lang="en-US" sz="3500" spc="32">
                <a:solidFill>
                  <a:srgbClr val="382B1B"/>
                </a:solidFill>
                <a:latin typeface="TT Rounds Condensed"/>
                <a:ea typeface="TT Rounds Condensed"/>
                <a:cs typeface="TT Rounds Condensed"/>
                <a:sym typeface="TT Rounds Condensed"/>
              </a:rPr>
              <a:t>Ne surchargez pas les diapositives avec du texte ou des images. Utilisez des puces et des graphiques simples pour améliorer la compréhension.</a:t>
            </a:r>
          </a:p>
          <a:p>
            <a:pPr marL="633414" lvl="2" indent="-211138" algn="l">
              <a:lnSpc>
                <a:spcPts val="3715"/>
              </a:lnSpc>
            </a:pPr>
            <a:endParaRPr lang="en-US" sz="3500" spc="32">
              <a:solidFill>
                <a:srgbClr val="382B1B"/>
              </a:solidFill>
              <a:latin typeface="TT Rounds Condensed"/>
              <a:ea typeface="TT Rounds Condensed"/>
              <a:cs typeface="TT Rounds Condensed"/>
              <a:sym typeface="TT Rounds Condensed"/>
            </a:endParaRPr>
          </a:p>
        </p:txBody>
      </p:sp>
      <p:sp>
        <p:nvSpPr>
          <p:cNvPr id="10" name="AutoShape 10"/>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11" name="Group 11"/>
          <p:cNvGrpSpPr/>
          <p:nvPr/>
        </p:nvGrpSpPr>
        <p:grpSpPr>
          <a:xfrm>
            <a:off x="4883282" y="1201732"/>
            <a:ext cx="359523" cy="359523"/>
            <a:chOff x="0" y="0"/>
            <a:chExt cx="479364" cy="479364"/>
          </a:xfrm>
        </p:grpSpPr>
        <p:sp>
          <p:nvSpPr>
            <p:cNvPr id="12" name="Freeform 12"/>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13" name="TextBox 13"/>
          <p:cNvSpPr txBox="1"/>
          <p:nvPr/>
        </p:nvSpPr>
        <p:spPr>
          <a:xfrm>
            <a:off x="5714751" y="1132960"/>
            <a:ext cx="11335671" cy="786128"/>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Utilisation d'aides visuelles</a:t>
            </a:r>
          </a:p>
        </p:txBody>
      </p:sp>
      <p:grpSp>
        <p:nvGrpSpPr>
          <p:cNvPr id="14" name="Group 14"/>
          <p:cNvGrpSpPr/>
          <p:nvPr/>
        </p:nvGrpSpPr>
        <p:grpSpPr>
          <a:xfrm>
            <a:off x="483770" y="348912"/>
            <a:ext cx="1913710" cy="1973184"/>
            <a:chOff x="0" y="0"/>
            <a:chExt cx="2551614" cy="2630912"/>
          </a:xfrm>
        </p:grpSpPr>
        <p:sp>
          <p:nvSpPr>
            <p:cNvPr id="15" name="Freeform 15"/>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84BFA4"/>
            </a:solidFill>
          </p:spPr>
        </p:sp>
      </p:grpSp>
      <p:sp>
        <p:nvSpPr>
          <p:cNvPr id="16" name="TextBox 16"/>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07</a:t>
            </a:r>
          </a:p>
        </p:txBody>
      </p:sp>
      <p:sp>
        <p:nvSpPr>
          <p:cNvPr id="17" name="TextBox 17"/>
          <p:cNvSpPr txBox="1"/>
          <p:nvPr/>
        </p:nvSpPr>
        <p:spPr>
          <a:xfrm>
            <a:off x="5649507" y="5886511"/>
            <a:ext cx="12137976" cy="3484538"/>
          </a:xfrm>
          <a:prstGeom prst="rect">
            <a:avLst/>
          </a:prstGeom>
        </p:spPr>
        <p:txBody>
          <a:bodyPr lIns="0" tIns="0" rIns="0" bIns="0" rtlCol="0" anchor="t">
            <a:spAutoFit/>
          </a:bodyPr>
          <a:lstStyle/>
          <a:p>
            <a:pPr marL="669608" lvl="2" indent="-223203" algn="l">
              <a:lnSpc>
                <a:spcPts val="3927"/>
              </a:lnSpc>
              <a:buFont typeface="Arial"/>
              <a:buChar char="⚬"/>
            </a:pPr>
            <a:r>
              <a:rPr lang="en-US" sz="3700" spc="34">
                <a:solidFill>
                  <a:srgbClr val="382B1B"/>
                </a:solidFill>
                <a:latin typeface="TT Rounds Condensed"/>
                <a:ea typeface="TT Rounds Condensed"/>
                <a:cs typeface="TT Rounds Condensed"/>
                <a:sym typeface="TT Rounds Condensed"/>
              </a:rPr>
              <a:t>Encouragez l’interaction du public en posant des questions ou en invitant à faire des commentaires.</a:t>
            </a:r>
          </a:p>
          <a:p>
            <a:pPr marL="669608" lvl="2" indent="-223203" algn="l">
              <a:lnSpc>
                <a:spcPts val="3927"/>
              </a:lnSpc>
              <a:buFont typeface="Arial"/>
              <a:buChar char="⚬"/>
            </a:pPr>
            <a:r>
              <a:rPr lang="en-US" sz="3700" spc="34">
                <a:solidFill>
                  <a:srgbClr val="382B1B"/>
                </a:solidFill>
                <a:latin typeface="TT Rounds Condensed"/>
                <a:ea typeface="TT Rounds Condensed"/>
                <a:cs typeface="TT Rounds Condensed"/>
                <a:sym typeface="TT Rounds Condensed"/>
              </a:rPr>
              <a:t>Les histoires personnelles peuvent rendre votre discours plus pertinent et engageant.</a:t>
            </a:r>
          </a:p>
          <a:p>
            <a:pPr marL="669608" lvl="2" indent="-223203" algn="l">
              <a:lnSpc>
                <a:spcPts val="3927"/>
              </a:lnSpc>
              <a:buFont typeface="Arial"/>
              <a:buChar char="⚬"/>
            </a:pPr>
            <a:r>
              <a:rPr lang="en-US" sz="3700" spc="34">
                <a:solidFill>
                  <a:srgbClr val="382B1B"/>
                </a:solidFill>
                <a:latin typeface="TT Rounds Condensed"/>
                <a:ea typeface="TT Rounds Condensed"/>
                <a:cs typeface="TT Rounds Condensed"/>
                <a:sym typeface="TT Rounds Condensed"/>
              </a:rPr>
              <a:t>Si possible, adressez-vous aux personnes par leur nom pour créer un lien plus personnel.</a:t>
            </a:r>
          </a:p>
          <a:p>
            <a:pPr marL="669608" lvl="2" indent="-223203" algn="l">
              <a:lnSpc>
                <a:spcPts val="3927"/>
              </a:lnSpc>
            </a:pPr>
            <a:endParaRPr lang="en-US" sz="3700" spc="34">
              <a:solidFill>
                <a:srgbClr val="382B1B"/>
              </a:solidFill>
              <a:latin typeface="TT Rounds Condensed"/>
              <a:ea typeface="TT Rounds Condensed"/>
              <a:cs typeface="TT Rounds Condensed"/>
              <a:sym typeface="TT Rounds Condensed"/>
            </a:endParaRPr>
          </a:p>
        </p:txBody>
      </p:sp>
      <p:sp>
        <p:nvSpPr>
          <p:cNvPr id="18" name="AutoShape 18"/>
          <p:cNvSpPr/>
          <p:nvPr/>
        </p:nvSpPr>
        <p:spPr>
          <a:xfrm rot="10767089">
            <a:off x="1934761" y="5210046"/>
            <a:ext cx="2984945" cy="0"/>
          </a:xfrm>
          <a:prstGeom prst="line">
            <a:avLst/>
          </a:prstGeom>
          <a:ln w="19050" cap="rnd">
            <a:solidFill>
              <a:srgbClr val="382B1B"/>
            </a:solidFill>
            <a:prstDash val="solid"/>
            <a:headEnd type="none" w="sm" len="sm"/>
            <a:tailEnd type="none" w="sm" len="sm"/>
          </a:ln>
        </p:spPr>
      </p:sp>
      <p:grpSp>
        <p:nvGrpSpPr>
          <p:cNvPr id="19" name="Group 19"/>
          <p:cNvGrpSpPr/>
          <p:nvPr/>
        </p:nvGrpSpPr>
        <p:grpSpPr>
          <a:xfrm>
            <a:off x="4799061" y="5039810"/>
            <a:ext cx="359523" cy="359523"/>
            <a:chOff x="0" y="0"/>
            <a:chExt cx="479364" cy="479364"/>
          </a:xfrm>
        </p:grpSpPr>
        <p:sp>
          <p:nvSpPr>
            <p:cNvPr id="20" name="Freeform 20"/>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21" name="TextBox 21"/>
          <p:cNvSpPr txBox="1"/>
          <p:nvPr/>
        </p:nvSpPr>
        <p:spPr>
          <a:xfrm>
            <a:off x="5630530" y="4971038"/>
            <a:ext cx="11335671" cy="786128"/>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Engagez-vous et interagissez</a:t>
            </a:r>
          </a:p>
        </p:txBody>
      </p:sp>
      <p:grpSp>
        <p:nvGrpSpPr>
          <p:cNvPr id="22" name="Group 22"/>
          <p:cNvGrpSpPr/>
          <p:nvPr/>
        </p:nvGrpSpPr>
        <p:grpSpPr>
          <a:xfrm>
            <a:off x="399549" y="4186989"/>
            <a:ext cx="1913710" cy="1973184"/>
            <a:chOff x="0" y="0"/>
            <a:chExt cx="2551614" cy="2630912"/>
          </a:xfrm>
        </p:grpSpPr>
        <p:sp>
          <p:nvSpPr>
            <p:cNvPr id="23" name="Freeform 23"/>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84BFA4"/>
            </a:solidFill>
          </p:spPr>
        </p:sp>
      </p:grpSp>
      <p:sp>
        <p:nvSpPr>
          <p:cNvPr id="24" name="TextBox 24"/>
          <p:cNvSpPr txBox="1"/>
          <p:nvPr/>
        </p:nvSpPr>
        <p:spPr>
          <a:xfrm>
            <a:off x="274010" y="4820090"/>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08</a:t>
            </a:r>
          </a:p>
        </p:txBody>
      </p:sp>
      <p:grpSp>
        <p:nvGrpSpPr>
          <p:cNvPr id="25" name="Group 25"/>
          <p:cNvGrpSpPr/>
          <p:nvPr/>
        </p:nvGrpSpPr>
        <p:grpSpPr>
          <a:xfrm>
            <a:off x="3031958" y="842211"/>
            <a:ext cx="1251285" cy="6256420"/>
            <a:chOff x="0" y="0"/>
            <a:chExt cx="1668380" cy="8341894"/>
          </a:xfrm>
        </p:grpSpPr>
        <p:sp>
          <p:nvSpPr>
            <p:cNvPr id="26" name="Freeform 26"/>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sp>
        <p:nvSpPr>
          <p:cNvPr id="27" name="Freeform 27" descr="Illustrator outline"/>
          <p:cNvSpPr/>
          <p:nvPr/>
        </p:nvSpPr>
        <p:spPr>
          <a:xfrm>
            <a:off x="2995863" y="848225"/>
            <a:ext cx="1371600" cy="1371600"/>
          </a:xfrm>
          <a:custGeom>
            <a:avLst/>
            <a:gdLst/>
            <a:ahLst/>
            <a:cxnLst/>
            <a:rect l="l" t="t" r="r" b="b"/>
            <a:pathLst>
              <a:path w="1371600" h="1371600">
                <a:moveTo>
                  <a:pt x="0" y="0"/>
                </a:moveTo>
                <a:lnTo>
                  <a:pt x="1371600" y="0"/>
                </a:lnTo>
                <a:lnTo>
                  <a:pt x="1371600" y="1371599"/>
                </a:lnTo>
                <a:lnTo>
                  <a:pt x="0" y="13715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descr="Touchscreen outline"/>
          <p:cNvSpPr/>
          <p:nvPr/>
        </p:nvSpPr>
        <p:spPr>
          <a:xfrm>
            <a:off x="2947737" y="4578016"/>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4883282" y="1201732"/>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10" name="AutoShape 10"/>
          <p:cNvSpPr/>
          <p:nvPr/>
        </p:nvSpPr>
        <p:spPr>
          <a:xfrm rot="10767089">
            <a:off x="1910698" y="6581646"/>
            <a:ext cx="2984945" cy="0"/>
          </a:xfrm>
          <a:prstGeom prst="line">
            <a:avLst/>
          </a:prstGeom>
          <a:ln w="19050" cap="rnd">
            <a:solidFill>
              <a:srgbClr val="382B1B"/>
            </a:solidFill>
            <a:prstDash val="solid"/>
            <a:headEnd type="none" w="sm" len="sm"/>
            <a:tailEnd type="none" w="sm" len="sm"/>
          </a:ln>
        </p:spPr>
      </p:sp>
      <p:grpSp>
        <p:nvGrpSpPr>
          <p:cNvPr id="11" name="Group 11"/>
          <p:cNvGrpSpPr/>
          <p:nvPr/>
        </p:nvGrpSpPr>
        <p:grpSpPr>
          <a:xfrm>
            <a:off x="4774998" y="6411410"/>
            <a:ext cx="359523" cy="359523"/>
            <a:chOff x="0" y="0"/>
            <a:chExt cx="479364" cy="479364"/>
          </a:xfrm>
        </p:grpSpPr>
        <p:sp>
          <p:nvSpPr>
            <p:cNvPr id="12" name="Freeform 12"/>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3" name="Group 13"/>
          <p:cNvGrpSpPr/>
          <p:nvPr/>
        </p:nvGrpSpPr>
        <p:grpSpPr>
          <a:xfrm>
            <a:off x="3031958" y="842211"/>
            <a:ext cx="1251285" cy="6256420"/>
            <a:chOff x="0" y="0"/>
            <a:chExt cx="1668380" cy="8341894"/>
          </a:xfrm>
        </p:grpSpPr>
        <p:sp>
          <p:nvSpPr>
            <p:cNvPr id="14" name="Freeform 14"/>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grpSp>
        <p:nvGrpSpPr>
          <p:cNvPr id="15" name="Group 15"/>
          <p:cNvGrpSpPr/>
          <p:nvPr/>
        </p:nvGrpSpPr>
        <p:grpSpPr>
          <a:xfrm>
            <a:off x="0" y="0"/>
            <a:ext cx="1719470" cy="10287000"/>
            <a:chOff x="0" y="0"/>
            <a:chExt cx="2292626" cy="13716000"/>
          </a:xfrm>
        </p:grpSpPr>
        <p:sp>
          <p:nvSpPr>
            <p:cNvPr id="16" name="Freeform 16"/>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84BFA4"/>
            </a:solidFill>
          </p:spPr>
        </p:sp>
      </p:grpSp>
      <p:sp>
        <p:nvSpPr>
          <p:cNvPr id="17" name="TextBox 17"/>
          <p:cNvSpPr txBox="1"/>
          <p:nvPr/>
        </p:nvSpPr>
        <p:spPr>
          <a:xfrm>
            <a:off x="5685600" y="2048435"/>
            <a:ext cx="11765000" cy="2718480"/>
          </a:xfrm>
          <a:prstGeom prst="rect">
            <a:avLst/>
          </a:prstGeom>
        </p:spPr>
        <p:txBody>
          <a:bodyPr lIns="0" tIns="0" rIns="0" bIns="0" rtlCol="0" anchor="t">
            <a:spAutoFit/>
          </a:bodyPr>
          <a:lstStyle/>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Anticipez les questions potentielles et préparez des réponses réfléchies.</a:t>
            </a:r>
          </a:p>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Gérez les questions ou les commentaires inattendus avec calme et professionnalisme. Si vous ne connaissez pas la réponse, vous pouvez l'admettre et proposer d'y répondre plus tard.</a:t>
            </a:r>
          </a:p>
          <a:p>
            <a:pPr marL="705802" lvl="2" indent="-235268"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8" name="TextBox 18"/>
          <p:cNvSpPr txBox="1"/>
          <p:nvPr/>
        </p:nvSpPr>
        <p:spPr>
          <a:xfrm>
            <a:off x="5666625" y="1142485"/>
            <a:ext cx="12351552" cy="772287"/>
          </a:xfrm>
          <a:prstGeom prst="rect">
            <a:avLst/>
          </a:prstGeom>
        </p:spPr>
        <p:txBody>
          <a:bodyPr lIns="0" tIns="0" rIns="0" bIns="0" rtlCol="0" anchor="t">
            <a:spAutoFit/>
          </a:bodyPr>
          <a:lstStyle/>
          <a:p>
            <a:pPr algn="l">
              <a:lnSpc>
                <a:spcPts val="5829"/>
              </a:lnSpc>
            </a:pPr>
            <a:r>
              <a:rPr lang="en-US" sz="5800" b="1" spc="54">
                <a:solidFill>
                  <a:srgbClr val="B6D1E1"/>
                </a:solidFill>
                <a:latin typeface="TT Rounds Condensed Bold"/>
                <a:ea typeface="TT Rounds Condensed Bold"/>
                <a:cs typeface="TT Rounds Condensed Bold"/>
                <a:sym typeface="TT Rounds Condensed Bold"/>
              </a:rPr>
              <a:t>Gérer les questions et les commentaires</a:t>
            </a:r>
          </a:p>
        </p:txBody>
      </p:sp>
      <p:grpSp>
        <p:nvGrpSpPr>
          <p:cNvPr id="19" name="Group 19"/>
          <p:cNvGrpSpPr/>
          <p:nvPr/>
        </p:nvGrpSpPr>
        <p:grpSpPr>
          <a:xfrm>
            <a:off x="483770" y="348912"/>
            <a:ext cx="1913710" cy="1973184"/>
            <a:chOff x="0" y="0"/>
            <a:chExt cx="2551614" cy="2630912"/>
          </a:xfrm>
        </p:grpSpPr>
        <p:sp>
          <p:nvSpPr>
            <p:cNvPr id="20" name="Freeform 20"/>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B6D1E1"/>
            </a:solidFill>
          </p:spPr>
        </p:sp>
      </p:grpSp>
      <p:sp>
        <p:nvSpPr>
          <p:cNvPr id="21" name="TextBox 21"/>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09</a:t>
            </a:r>
          </a:p>
        </p:txBody>
      </p:sp>
      <p:sp>
        <p:nvSpPr>
          <p:cNvPr id="22" name="TextBox 22"/>
          <p:cNvSpPr txBox="1"/>
          <p:nvPr/>
        </p:nvSpPr>
        <p:spPr>
          <a:xfrm>
            <a:off x="5601381" y="7209981"/>
            <a:ext cx="12137976" cy="2116455"/>
          </a:xfrm>
          <a:prstGeom prst="rect">
            <a:avLst/>
          </a:prstGeom>
        </p:spPr>
        <p:txBody>
          <a:bodyPr lIns="0" tIns="0" rIns="0" bIns="0" rtlCol="0" anchor="t">
            <a:spAutoFit/>
          </a:bodyPr>
          <a:lstStyle/>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Demandez des commentaires constructifs à vos pairs ou à vos mentors pour identifier les domaines à améliorer.</a:t>
            </a:r>
          </a:p>
          <a:p>
            <a:pPr marL="705802" lvl="2" indent="-235268"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23" name="TextBox 23"/>
          <p:cNvSpPr txBox="1"/>
          <p:nvPr/>
        </p:nvSpPr>
        <p:spPr>
          <a:xfrm>
            <a:off x="5582404" y="6294507"/>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Amélioration continue</a:t>
            </a:r>
          </a:p>
        </p:txBody>
      </p:sp>
      <p:grpSp>
        <p:nvGrpSpPr>
          <p:cNvPr id="24" name="Group 24"/>
          <p:cNvGrpSpPr/>
          <p:nvPr/>
        </p:nvGrpSpPr>
        <p:grpSpPr>
          <a:xfrm>
            <a:off x="399549" y="5510458"/>
            <a:ext cx="1913710" cy="1973184"/>
            <a:chOff x="0" y="0"/>
            <a:chExt cx="2551614" cy="2630912"/>
          </a:xfrm>
        </p:grpSpPr>
        <p:sp>
          <p:nvSpPr>
            <p:cNvPr id="25" name="Freeform 25"/>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B6D1E1"/>
            </a:solidFill>
          </p:spPr>
        </p:sp>
      </p:grpSp>
      <p:sp>
        <p:nvSpPr>
          <p:cNvPr id="26" name="TextBox 26"/>
          <p:cNvSpPr txBox="1"/>
          <p:nvPr/>
        </p:nvSpPr>
        <p:spPr>
          <a:xfrm>
            <a:off x="274010" y="6143559"/>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10</a:t>
            </a:r>
          </a:p>
        </p:txBody>
      </p:sp>
      <p:sp>
        <p:nvSpPr>
          <p:cNvPr id="27" name="Freeform 27" descr="Badge Question Mark outline"/>
          <p:cNvSpPr/>
          <p:nvPr/>
        </p:nvSpPr>
        <p:spPr>
          <a:xfrm>
            <a:off x="2971800" y="703848"/>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descr="Escalator Up outline"/>
          <p:cNvSpPr/>
          <p:nvPr/>
        </p:nvSpPr>
        <p:spPr>
          <a:xfrm>
            <a:off x="2899611" y="5853363"/>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1109793" y="783609"/>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Compétences essentielles pour parler en public</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8" name="TextBox 8"/>
          <p:cNvSpPr txBox="1"/>
          <p:nvPr/>
        </p:nvSpPr>
        <p:spPr>
          <a:xfrm>
            <a:off x="1109793" y="2998926"/>
            <a:ext cx="10661902" cy="2706449"/>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En développant ces compétences de prise de parole en public et en vous exerçant régulièrement, vous pouvez devenir un orateur plus confiant et plus efficace. La capacité à communiquer clairement et de manière convaincante devant un public est un outil puissant qui peut ouvrir de nombreuses portes dans votre vie personnelle et professionnelle.</a:t>
            </a:r>
          </a:p>
          <a:p>
            <a:pPr algn="l">
              <a:lnSpc>
                <a:spcPts val="4140"/>
              </a:lnSpc>
            </a:pPr>
            <a:r>
              <a:rPr lang="en-US" sz="3900" spc="36">
                <a:solidFill>
                  <a:srgbClr val="382B1B"/>
                </a:solidFill>
                <a:latin typeface="TT Rounds Condensed"/>
                <a:ea typeface="TT Rounds Condensed"/>
                <a:cs typeface="TT Rounds Condensed"/>
                <a:sym typeface="TT Rounds Condensed"/>
              </a:rPr>
              <a:t> </a:t>
            </a:r>
          </a:p>
        </p:txBody>
      </p:sp>
      <p:grpSp>
        <p:nvGrpSpPr>
          <p:cNvPr id="9" name="Group 9"/>
          <p:cNvGrpSpPr/>
          <p:nvPr/>
        </p:nvGrpSpPr>
        <p:grpSpPr>
          <a:xfrm>
            <a:off x="12047433" y="2065036"/>
            <a:ext cx="7100364" cy="7336742"/>
            <a:chOff x="0" y="0"/>
            <a:chExt cx="9467152" cy="9782322"/>
          </a:xfrm>
        </p:grpSpPr>
        <p:sp>
          <p:nvSpPr>
            <p:cNvPr id="10" name="Freeform 10"/>
            <p:cNvSpPr/>
            <p:nvPr/>
          </p:nvSpPr>
          <p:spPr>
            <a:xfrm>
              <a:off x="-421894" y="-3175"/>
              <a:ext cx="10525633" cy="10179050"/>
            </a:xfrm>
            <a:custGeom>
              <a:avLst/>
              <a:gdLst/>
              <a:ahLst/>
              <a:cxnLst/>
              <a:rect l="l" t="t" r="r" b="b"/>
              <a:pathLst>
                <a:path w="10525633" h="10179050">
                  <a:moveTo>
                    <a:pt x="4740529" y="3302"/>
                  </a:moveTo>
                  <a:cubicBezTo>
                    <a:pt x="5208778" y="0"/>
                    <a:pt x="5688203" y="89662"/>
                    <a:pt x="6160135" y="233299"/>
                  </a:cubicBezTo>
                  <a:cubicBezTo>
                    <a:pt x="6740017" y="408432"/>
                    <a:pt x="7308977" y="660019"/>
                    <a:pt x="7834122" y="933577"/>
                  </a:cubicBezTo>
                  <a:cubicBezTo>
                    <a:pt x="8578088" y="1294638"/>
                    <a:pt x="9354947" y="1688592"/>
                    <a:pt x="9628505" y="2530983"/>
                  </a:cubicBezTo>
                  <a:cubicBezTo>
                    <a:pt x="10525633" y="5321046"/>
                    <a:pt x="9048622" y="9227058"/>
                    <a:pt x="6072505" y="9697593"/>
                  </a:cubicBezTo>
                  <a:cubicBezTo>
                    <a:pt x="3019806" y="10179050"/>
                    <a:pt x="0" y="8680069"/>
                    <a:pt x="470535" y="5288153"/>
                  </a:cubicBezTo>
                  <a:cubicBezTo>
                    <a:pt x="678434" y="3832987"/>
                    <a:pt x="1608455" y="2071370"/>
                    <a:pt x="2582291" y="977265"/>
                  </a:cubicBezTo>
                  <a:cubicBezTo>
                    <a:pt x="3211449" y="272923"/>
                    <a:pt x="3960241" y="8763"/>
                    <a:pt x="4740529" y="3302"/>
                  </a:cubicBezTo>
                  <a:close/>
                </a:path>
              </a:pathLst>
            </a:custGeom>
            <a:blipFill>
              <a:blip r:embed="rId3"/>
              <a:stretch>
                <a:fillRect l="-27782" r="-27783"/>
              </a:stretch>
            </a:blipFill>
          </p:spPr>
        </p:sp>
      </p:grpSp>
      <p:grpSp>
        <p:nvGrpSpPr>
          <p:cNvPr id="11" name="Group 11"/>
          <p:cNvGrpSpPr/>
          <p:nvPr/>
        </p:nvGrpSpPr>
        <p:grpSpPr>
          <a:xfrm>
            <a:off x="9809493" y="6325209"/>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3" name="AutoShape 13"/>
          <p:cNvSpPr/>
          <p:nvPr/>
        </p:nvSpPr>
        <p:spPr>
          <a:xfrm rot="10786279">
            <a:off x="976857" y="2415225"/>
            <a:ext cx="10739310" cy="0"/>
          </a:xfrm>
          <a:prstGeom prst="line">
            <a:avLst/>
          </a:prstGeom>
          <a:ln w="19050" cap="rnd">
            <a:solidFill>
              <a:srgbClr val="94C7B0"/>
            </a:solidFill>
            <a:prstDash val="solid"/>
            <a:headEnd type="none" w="sm" len="sm"/>
            <a:tailEnd type="none" w="sm" len="sm"/>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03757"/>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B6D1E1"/>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867992" y="1385707"/>
            <a:ext cx="10581358" cy="4344828"/>
          </a:xfrm>
          <a:prstGeom prst="rect">
            <a:avLst/>
          </a:prstGeom>
        </p:spPr>
        <p:txBody>
          <a:bodyPr lIns="0" tIns="0" rIns="0" bIns="0" rtlCol="0" anchor="t">
            <a:spAutoFit/>
          </a:bodyPr>
          <a:lstStyle/>
          <a:p>
            <a:pPr algn="ctr">
              <a:lnSpc>
                <a:spcPts val="37260"/>
              </a:lnSpc>
            </a:pPr>
            <a:r>
              <a:rPr lang="en-US" sz="34500" spc="322">
                <a:solidFill>
                  <a:srgbClr val="C4DAE7"/>
                </a:solidFill>
                <a:latin typeface="TT Rounds Condensed"/>
                <a:ea typeface="TT Rounds Condensed"/>
                <a:cs typeface="TT Rounds Condensed"/>
                <a:sym typeface="TT Rounds Condensed"/>
              </a:rPr>
              <a:t>02</a:t>
            </a:r>
          </a:p>
        </p:txBody>
      </p:sp>
      <p:sp>
        <p:nvSpPr>
          <p:cNvPr id="12" name="TextBox 12"/>
          <p:cNvSpPr txBox="1"/>
          <p:nvPr/>
        </p:nvSpPr>
        <p:spPr>
          <a:xfrm>
            <a:off x="630529" y="3074222"/>
            <a:ext cx="13056282" cy="4640103"/>
          </a:xfrm>
          <a:prstGeom prst="rect">
            <a:avLst/>
          </a:prstGeom>
        </p:spPr>
        <p:txBody>
          <a:bodyPr lIns="0" tIns="0" rIns="0" bIns="0" rtlCol="0" anchor="t">
            <a:spAutoFit/>
          </a:bodyPr>
          <a:lstStyle/>
          <a:p>
            <a:pPr algn="ctr">
              <a:lnSpc>
                <a:spcPts val="9720"/>
              </a:lnSpc>
            </a:pPr>
            <a:r>
              <a:rPr lang="en-US" sz="9000" b="1" spc="84">
                <a:solidFill>
                  <a:srgbClr val="FFFFFF"/>
                </a:solidFill>
                <a:latin typeface="TT Rounds Condensed Bold"/>
                <a:ea typeface="TT Rounds Condensed Bold"/>
                <a:cs typeface="TT Rounds Condensed Bold"/>
                <a:sym typeface="TT Rounds Condensed Bold"/>
              </a:rPr>
              <a:t>Quelques stratégies pour vous aider</a:t>
            </a: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6598730" y="2036318"/>
            <a:ext cx="11597831" cy="2474835"/>
          </a:xfrm>
          <a:prstGeom prst="rect">
            <a:avLst/>
          </a:prstGeom>
        </p:spPr>
        <p:txBody>
          <a:bodyPr lIns="0" tIns="0" rIns="0" bIns="0" rtlCol="0" anchor="t">
            <a:spAutoFit/>
          </a:bodyPr>
          <a:lstStyle/>
          <a:p>
            <a:pPr algn="l">
              <a:lnSpc>
                <a:spcPts val="4320"/>
              </a:lnSpc>
            </a:pPr>
            <a:endParaRPr/>
          </a:p>
          <a:p>
            <a:pPr algn="l">
              <a:lnSpc>
                <a:spcPts val="4320"/>
              </a:lnSpc>
            </a:pPr>
            <a:endParaRP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Respirer</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Admettez que vous êtes nerveux</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Utilisez un minimum de notes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Familiarisez-vous avec « La Pause »</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Soyez conscient de vos gestes de la main</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Bougez un peu, mais pas trop</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Incorporer des invites visuelles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Entraînez-vous, entraînez-vous, entraînez-vous… Puis entraînez-vous encore</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Enregistrez-vous en train de parler</a:t>
            </a: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p:txBody>
      </p:sp>
      <p:grpSp>
        <p:nvGrpSpPr>
          <p:cNvPr id="8" name="Group 8"/>
          <p:cNvGrpSpPr/>
          <p:nvPr/>
        </p:nvGrpSpPr>
        <p:grpSpPr>
          <a:xfrm rot="4967076">
            <a:off x="-1185038" y="-2645766"/>
            <a:ext cx="7300679" cy="7527562"/>
            <a:chOff x="0" y="0"/>
            <a:chExt cx="9734238" cy="10036750"/>
          </a:xfrm>
        </p:grpSpPr>
        <p:sp>
          <p:nvSpPr>
            <p:cNvPr id="9" name="Freeform 9"/>
            <p:cNvSpPr/>
            <p:nvPr/>
          </p:nvSpPr>
          <p:spPr>
            <a:xfrm>
              <a:off x="-433324" y="-164338"/>
              <a:ext cx="10825226" cy="10606151"/>
            </a:xfrm>
            <a:custGeom>
              <a:avLst/>
              <a:gdLst/>
              <a:ahLst/>
              <a:cxnLst/>
              <a:rect l="l" t="t" r="r" b="b"/>
              <a:pathLst>
                <a:path w="10825226" h="10606151">
                  <a:moveTo>
                    <a:pt x="6327648" y="399542"/>
                  </a:moveTo>
                  <a:cubicBezTo>
                    <a:pt x="5032502" y="12954"/>
                    <a:pt x="3679317" y="0"/>
                    <a:pt x="2648331" y="1159891"/>
                  </a:cubicBezTo>
                  <a:cubicBezTo>
                    <a:pt x="1649603" y="2281047"/>
                    <a:pt x="689483" y="4091686"/>
                    <a:pt x="483235" y="5586603"/>
                  </a:cubicBezTo>
                  <a:cubicBezTo>
                    <a:pt x="0" y="9072626"/>
                    <a:pt x="3105785" y="10606151"/>
                    <a:pt x="6243828" y="10109962"/>
                  </a:cubicBezTo>
                  <a:cubicBezTo>
                    <a:pt x="9304528" y="9626727"/>
                    <a:pt x="10825226" y="5612384"/>
                    <a:pt x="9897364" y="2751455"/>
                  </a:cubicBezTo>
                  <a:cubicBezTo>
                    <a:pt x="9620250" y="1887982"/>
                    <a:pt x="8814816" y="1482090"/>
                    <a:pt x="8054467" y="1108329"/>
                  </a:cubicBezTo>
                  <a:cubicBezTo>
                    <a:pt x="7506716" y="837692"/>
                    <a:pt x="6926834" y="580009"/>
                    <a:pt x="6327648" y="399542"/>
                  </a:cubicBezTo>
                  <a:close/>
                </a:path>
              </a:pathLst>
            </a:custGeom>
            <a:solidFill>
              <a:srgbClr val="B6D1E1"/>
            </a:solidFill>
          </p:spPr>
        </p:sp>
      </p:grpSp>
      <p:sp>
        <p:nvSpPr>
          <p:cNvPr id="10" name="TextBox 10"/>
          <p:cNvSpPr txBox="1"/>
          <p:nvPr/>
        </p:nvSpPr>
        <p:spPr>
          <a:xfrm>
            <a:off x="1061654" y="897249"/>
            <a:ext cx="3779854" cy="324402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Quelques stratégies pour vous aider</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1" name="Group 11"/>
          <p:cNvGrpSpPr/>
          <p:nvPr/>
        </p:nvGrpSpPr>
        <p:grpSpPr>
          <a:xfrm rot="4967076">
            <a:off x="697731" y="3794763"/>
            <a:ext cx="3127660" cy="3224859"/>
            <a:chOff x="0" y="0"/>
            <a:chExt cx="4170214" cy="4299812"/>
          </a:xfrm>
        </p:grpSpPr>
        <p:sp>
          <p:nvSpPr>
            <p:cNvPr id="12" name="Freeform 12"/>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E6C8C7"/>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1719470" cy="10287000"/>
            <a:chOff x="0" y="0"/>
            <a:chExt cx="2292626" cy="13716000"/>
          </a:xfrm>
        </p:grpSpPr>
        <p:sp>
          <p:nvSpPr>
            <p:cNvPr id="8" name="Freeform 8"/>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E6C8C7"/>
            </a:solidFill>
          </p:spPr>
        </p:sp>
      </p:grpSp>
      <p:sp>
        <p:nvSpPr>
          <p:cNvPr id="9" name="TextBox 9"/>
          <p:cNvSpPr txBox="1"/>
          <p:nvPr/>
        </p:nvSpPr>
        <p:spPr>
          <a:xfrm>
            <a:off x="5733728" y="2048435"/>
            <a:ext cx="11764995" cy="2718480"/>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Lorsque vous êtes nerveux, votre rythme cardiaque s'accélère, vous commencez à transpirer et si vous ne faites pas attention, vous pouvez facilement vous retrouver en crise d'angoisse. Pour vous aider à contrôler toutes ces réactions, prenez quelques minutes avant de prononcer votre discours pour fermer les yeux et prendre quelques respirations profondes. Calmez votre corps afin de pouvoir entrer sur scène (ou dans la salle de parole) avec un certain niveau de paix et sans vous sentir frénétique.</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0" name="AutoShape 10"/>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11" name="Group 11"/>
          <p:cNvGrpSpPr/>
          <p:nvPr/>
        </p:nvGrpSpPr>
        <p:grpSpPr>
          <a:xfrm>
            <a:off x="4883282" y="1201732"/>
            <a:ext cx="359523" cy="359523"/>
            <a:chOff x="0" y="0"/>
            <a:chExt cx="479364" cy="479364"/>
          </a:xfrm>
        </p:grpSpPr>
        <p:sp>
          <p:nvSpPr>
            <p:cNvPr id="12" name="Freeform 12"/>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13" name="TextBox 13"/>
          <p:cNvSpPr txBox="1"/>
          <p:nvPr/>
        </p:nvSpPr>
        <p:spPr>
          <a:xfrm>
            <a:off x="5714751" y="1132960"/>
            <a:ext cx="11335671" cy="786128"/>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Respirer</a:t>
            </a:r>
          </a:p>
        </p:txBody>
      </p:sp>
      <p:grpSp>
        <p:nvGrpSpPr>
          <p:cNvPr id="14" name="Group 14"/>
          <p:cNvGrpSpPr/>
          <p:nvPr/>
        </p:nvGrpSpPr>
        <p:grpSpPr>
          <a:xfrm>
            <a:off x="483770" y="348912"/>
            <a:ext cx="1913710" cy="1973184"/>
            <a:chOff x="0" y="0"/>
            <a:chExt cx="2551614" cy="2630912"/>
          </a:xfrm>
        </p:grpSpPr>
        <p:sp>
          <p:nvSpPr>
            <p:cNvPr id="15" name="Freeform 15"/>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84BFA4"/>
            </a:solidFill>
          </p:spPr>
        </p:sp>
      </p:grpSp>
      <p:sp>
        <p:nvSpPr>
          <p:cNvPr id="16" name="TextBox 16"/>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grpSp>
        <p:nvGrpSpPr>
          <p:cNvPr id="17" name="Group 17"/>
          <p:cNvGrpSpPr/>
          <p:nvPr/>
        </p:nvGrpSpPr>
        <p:grpSpPr>
          <a:xfrm>
            <a:off x="3031958" y="842211"/>
            <a:ext cx="1251285" cy="6256420"/>
            <a:chOff x="0" y="0"/>
            <a:chExt cx="1668380" cy="8341894"/>
          </a:xfrm>
        </p:grpSpPr>
        <p:sp>
          <p:nvSpPr>
            <p:cNvPr id="18" name="Freeform 18"/>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sp>
        <p:nvSpPr>
          <p:cNvPr id="19" name="Freeform 19" descr="Nose outline"/>
          <p:cNvSpPr/>
          <p:nvPr/>
        </p:nvSpPr>
        <p:spPr>
          <a:xfrm>
            <a:off x="3068052" y="751972"/>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4883282" y="1201732"/>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10" name="AutoShape 10"/>
          <p:cNvSpPr/>
          <p:nvPr/>
        </p:nvSpPr>
        <p:spPr>
          <a:xfrm rot="10767089">
            <a:off x="1910698" y="4969414"/>
            <a:ext cx="2984945" cy="0"/>
          </a:xfrm>
          <a:prstGeom prst="line">
            <a:avLst/>
          </a:prstGeom>
          <a:ln w="19050" cap="rnd">
            <a:solidFill>
              <a:srgbClr val="382B1B"/>
            </a:solidFill>
            <a:prstDash val="solid"/>
            <a:headEnd type="none" w="sm" len="sm"/>
            <a:tailEnd type="none" w="sm" len="sm"/>
          </a:ln>
        </p:spPr>
      </p:sp>
      <p:grpSp>
        <p:nvGrpSpPr>
          <p:cNvPr id="11" name="Group 11"/>
          <p:cNvGrpSpPr/>
          <p:nvPr/>
        </p:nvGrpSpPr>
        <p:grpSpPr>
          <a:xfrm>
            <a:off x="4774998" y="4799178"/>
            <a:ext cx="359523" cy="359523"/>
            <a:chOff x="0" y="0"/>
            <a:chExt cx="479364" cy="479364"/>
          </a:xfrm>
        </p:grpSpPr>
        <p:sp>
          <p:nvSpPr>
            <p:cNvPr id="12" name="Freeform 12"/>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3" name="Group 13"/>
          <p:cNvGrpSpPr/>
          <p:nvPr/>
        </p:nvGrpSpPr>
        <p:grpSpPr>
          <a:xfrm>
            <a:off x="3031958" y="842211"/>
            <a:ext cx="1251285" cy="6256420"/>
            <a:chOff x="0" y="0"/>
            <a:chExt cx="1668380" cy="8341894"/>
          </a:xfrm>
        </p:grpSpPr>
        <p:sp>
          <p:nvSpPr>
            <p:cNvPr id="14" name="Freeform 14"/>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grpSp>
        <p:nvGrpSpPr>
          <p:cNvPr id="15" name="Group 15"/>
          <p:cNvGrpSpPr/>
          <p:nvPr/>
        </p:nvGrpSpPr>
        <p:grpSpPr>
          <a:xfrm>
            <a:off x="0" y="0"/>
            <a:ext cx="1719470" cy="10287000"/>
            <a:chOff x="0" y="0"/>
            <a:chExt cx="2292626" cy="13716000"/>
          </a:xfrm>
        </p:grpSpPr>
        <p:sp>
          <p:nvSpPr>
            <p:cNvPr id="16" name="Freeform 16"/>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84BFA4"/>
            </a:solidFill>
          </p:spPr>
        </p:sp>
      </p:grpSp>
      <p:sp>
        <p:nvSpPr>
          <p:cNvPr id="17" name="TextBox 17"/>
          <p:cNvSpPr txBox="1"/>
          <p:nvPr/>
        </p:nvSpPr>
        <p:spPr>
          <a:xfrm>
            <a:off x="5685600" y="2048435"/>
            <a:ext cx="11765000" cy="2718480"/>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Même l'orateur le plus expérimenté peut se sentir nerveux sur scène. Plus vous essayez de cacher cette nervosité, plus elle sera évidente.</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8" name="TextBox 18"/>
          <p:cNvSpPr txBox="1"/>
          <p:nvPr/>
        </p:nvSpPr>
        <p:spPr>
          <a:xfrm>
            <a:off x="5666625" y="1132960"/>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Admettez que vous êtes nerveux</a:t>
            </a:r>
          </a:p>
        </p:txBody>
      </p:sp>
      <p:grpSp>
        <p:nvGrpSpPr>
          <p:cNvPr id="19" name="Group 19"/>
          <p:cNvGrpSpPr/>
          <p:nvPr/>
        </p:nvGrpSpPr>
        <p:grpSpPr>
          <a:xfrm>
            <a:off x="483770" y="348912"/>
            <a:ext cx="1913710" cy="1973184"/>
            <a:chOff x="0" y="0"/>
            <a:chExt cx="2551614" cy="2630912"/>
          </a:xfrm>
        </p:grpSpPr>
        <p:sp>
          <p:nvSpPr>
            <p:cNvPr id="20" name="Freeform 20"/>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B6D1E1"/>
            </a:solidFill>
          </p:spPr>
        </p:sp>
      </p:grpSp>
      <p:sp>
        <p:nvSpPr>
          <p:cNvPr id="21" name="TextBox 21"/>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sp>
        <p:nvSpPr>
          <p:cNvPr id="22" name="TextBox 22"/>
          <p:cNvSpPr txBox="1"/>
          <p:nvPr/>
        </p:nvSpPr>
        <p:spPr>
          <a:xfrm>
            <a:off x="5601381" y="5597749"/>
            <a:ext cx="12137976" cy="2718480"/>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Si parler en public vous rend anxieux, vous pouvez avoir envie d'écrire votre discours mot pour mot afin de pouvoir le relire si vous oubliez votre déclaration suivante. Si vous lisez un script, vous perdrez votre auditoire. Au lieu de cela, limitez vos notes au minimum, en utilisant seulement un ou deux mots pour chaque point que vous souhaitez aborder. Cela vous aidera à rester à votre place sans nuire à votre auditoire.</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23" name="TextBox 23"/>
          <p:cNvSpPr txBox="1"/>
          <p:nvPr/>
        </p:nvSpPr>
        <p:spPr>
          <a:xfrm>
            <a:off x="5582404" y="4682276"/>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Utilisez un minimum de notes</a:t>
            </a:r>
          </a:p>
        </p:txBody>
      </p:sp>
      <p:grpSp>
        <p:nvGrpSpPr>
          <p:cNvPr id="24" name="Group 24"/>
          <p:cNvGrpSpPr/>
          <p:nvPr/>
        </p:nvGrpSpPr>
        <p:grpSpPr>
          <a:xfrm>
            <a:off x="399549" y="3898227"/>
            <a:ext cx="1913710" cy="1973184"/>
            <a:chOff x="0" y="0"/>
            <a:chExt cx="2551614" cy="2630912"/>
          </a:xfrm>
        </p:grpSpPr>
        <p:sp>
          <p:nvSpPr>
            <p:cNvPr id="25" name="Freeform 25"/>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B6D1E1"/>
            </a:solidFill>
          </p:spPr>
        </p:sp>
      </p:grpSp>
      <p:sp>
        <p:nvSpPr>
          <p:cNvPr id="26" name="TextBox 26"/>
          <p:cNvSpPr txBox="1"/>
          <p:nvPr/>
        </p:nvSpPr>
        <p:spPr>
          <a:xfrm>
            <a:off x="274010" y="4531328"/>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27" name="Freeform 27" descr="Nervous face outline with solid fill"/>
          <p:cNvSpPr/>
          <p:nvPr/>
        </p:nvSpPr>
        <p:spPr>
          <a:xfrm>
            <a:off x="2971801" y="703848"/>
            <a:ext cx="1371600" cy="1371600"/>
          </a:xfrm>
          <a:custGeom>
            <a:avLst/>
            <a:gdLst/>
            <a:ahLst/>
            <a:cxnLst/>
            <a:rect l="l" t="t" r="r" b="b"/>
            <a:pathLst>
              <a:path w="1371600" h="1371600">
                <a:moveTo>
                  <a:pt x="0" y="0"/>
                </a:moveTo>
                <a:lnTo>
                  <a:pt x="1371601" y="0"/>
                </a:lnTo>
                <a:lnTo>
                  <a:pt x="1371601"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descr="Clipboard outline"/>
          <p:cNvSpPr/>
          <p:nvPr/>
        </p:nvSpPr>
        <p:spPr>
          <a:xfrm>
            <a:off x="2947737" y="4241132"/>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4883282" y="1201732"/>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3031958" y="842211"/>
            <a:ext cx="1251285" cy="6256420"/>
            <a:chOff x="0" y="0"/>
            <a:chExt cx="1668380" cy="8341894"/>
          </a:xfrm>
        </p:grpSpPr>
        <p:sp>
          <p:nvSpPr>
            <p:cNvPr id="11" name="Freeform 11"/>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grpSp>
        <p:nvGrpSpPr>
          <p:cNvPr id="12" name="Group 12"/>
          <p:cNvGrpSpPr/>
          <p:nvPr/>
        </p:nvGrpSpPr>
        <p:grpSpPr>
          <a:xfrm>
            <a:off x="0" y="0"/>
            <a:ext cx="1719470" cy="10287000"/>
            <a:chOff x="0" y="0"/>
            <a:chExt cx="2292626" cy="13716000"/>
          </a:xfrm>
        </p:grpSpPr>
        <p:sp>
          <p:nvSpPr>
            <p:cNvPr id="13" name="Freeform 13"/>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B6D1E1"/>
            </a:solidFill>
          </p:spPr>
        </p:sp>
      </p:grpSp>
      <p:sp>
        <p:nvSpPr>
          <p:cNvPr id="14" name="TextBox 14"/>
          <p:cNvSpPr txBox="1"/>
          <p:nvPr/>
        </p:nvSpPr>
        <p:spPr>
          <a:xfrm>
            <a:off x="5637474" y="2962835"/>
            <a:ext cx="11765000" cy="2718480"/>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L'une des plus grandes distractions est lorsqu'un orateur répète constamment « euh » ou « hum ». Une pause bien chronométrée dans le discours peut même être utilisée pour renforcer un point, en le laissant s'imprégner de l'esprit de l'auditoire avant de passer au sujet suivant. Apprenez à vous sentir plus à l'aise avec cette pause et vous deviendrez un meilleur orateur en public.</a:t>
            </a:r>
          </a:p>
        </p:txBody>
      </p:sp>
      <p:sp>
        <p:nvSpPr>
          <p:cNvPr id="15" name="TextBox 15"/>
          <p:cNvSpPr txBox="1"/>
          <p:nvPr/>
        </p:nvSpPr>
        <p:spPr>
          <a:xfrm>
            <a:off x="5666624" y="1132960"/>
            <a:ext cx="7476673" cy="2238288"/>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Familiarisez-vous avec « La Pause »</a:t>
            </a:r>
          </a:p>
        </p:txBody>
      </p:sp>
      <p:grpSp>
        <p:nvGrpSpPr>
          <p:cNvPr id="16" name="Group 16"/>
          <p:cNvGrpSpPr/>
          <p:nvPr/>
        </p:nvGrpSpPr>
        <p:grpSpPr>
          <a:xfrm>
            <a:off x="483770" y="348912"/>
            <a:ext cx="1913710" cy="1973184"/>
            <a:chOff x="0" y="0"/>
            <a:chExt cx="2551614" cy="2630912"/>
          </a:xfrm>
        </p:grpSpPr>
        <p:sp>
          <p:nvSpPr>
            <p:cNvPr id="17" name="Freeform 17"/>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E6C8C7"/>
            </a:solidFill>
          </p:spPr>
        </p:sp>
      </p:grpSp>
      <p:sp>
        <p:nvSpPr>
          <p:cNvPr id="18" name="TextBox 18"/>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19" name="Freeform 19" descr="Pause outline"/>
          <p:cNvSpPr/>
          <p:nvPr/>
        </p:nvSpPr>
        <p:spPr>
          <a:xfrm>
            <a:off x="2947737" y="80010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67089">
            <a:off x="1910698" y="6701961"/>
            <a:ext cx="2984945"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4774998" y="6531724"/>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0" y="0"/>
            <a:ext cx="1719470" cy="10287000"/>
            <a:chOff x="0" y="0"/>
            <a:chExt cx="2292626" cy="13716000"/>
          </a:xfrm>
        </p:grpSpPr>
        <p:sp>
          <p:nvSpPr>
            <p:cNvPr id="11" name="Freeform 11"/>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E6C8C7"/>
            </a:solidFill>
          </p:spPr>
        </p:sp>
      </p:grpSp>
      <p:sp>
        <p:nvSpPr>
          <p:cNvPr id="12" name="TextBox 12"/>
          <p:cNvSpPr txBox="1"/>
          <p:nvPr/>
        </p:nvSpPr>
        <p:spPr>
          <a:xfrm>
            <a:off x="5733728" y="2048435"/>
            <a:ext cx="11764995" cy="2718480"/>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Avez-vous déjà parlé à quelqu'un qui était tout énervé et qui a remarqué que ses mains volaient follement ? Certaines personnes parlent naturellement avec leurs mains. Bien que certains mouvements des mains soient un excellent moyen de souligner certains points, il est également important de ne pas laisser ces mouvements vous distraire de ce que vous essayez de dire. Faites donc attention à vos mains lorsque vous parlez.</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3" name="AutoShape 13"/>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14" name="Group 14"/>
          <p:cNvGrpSpPr/>
          <p:nvPr/>
        </p:nvGrpSpPr>
        <p:grpSpPr>
          <a:xfrm>
            <a:off x="4883282" y="1201732"/>
            <a:ext cx="359523" cy="359523"/>
            <a:chOff x="0" y="0"/>
            <a:chExt cx="479364" cy="479364"/>
          </a:xfrm>
        </p:grpSpPr>
        <p:sp>
          <p:nvSpPr>
            <p:cNvPr id="15" name="Freeform 15"/>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16" name="TextBox 16"/>
          <p:cNvSpPr txBox="1"/>
          <p:nvPr/>
        </p:nvSpPr>
        <p:spPr>
          <a:xfrm>
            <a:off x="5714751" y="1123436"/>
            <a:ext cx="11335671" cy="1335977"/>
          </a:xfrm>
          <a:prstGeom prst="rect">
            <a:avLst/>
          </a:prstGeom>
        </p:spPr>
        <p:txBody>
          <a:bodyPr lIns="0" tIns="0" rIns="0" bIns="0" rtlCol="0" anchor="t">
            <a:spAutoFit/>
          </a:bodyPr>
          <a:lstStyle/>
          <a:p>
            <a:pPr algn="l">
              <a:lnSpc>
                <a:spcPts val="5125"/>
              </a:lnSpc>
            </a:pPr>
            <a:r>
              <a:rPr lang="en-US" sz="5100" b="1" spc="47">
                <a:solidFill>
                  <a:srgbClr val="84BFA4"/>
                </a:solidFill>
                <a:latin typeface="TT Rounds Condensed Bold"/>
                <a:ea typeface="TT Rounds Condensed Bold"/>
                <a:cs typeface="TT Rounds Condensed Bold"/>
                <a:sym typeface="TT Rounds Condensed Bold"/>
              </a:rPr>
              <a:t>Soyez conscient de votre geste de la main</a:t>
            </a:r>
          </a:p>
          <a:p>
            <a:pPr algn="l">
              <a:lnSpc>
                <a:spcPts val="5125"/>
              </a:lnSpc>
            </a:pPr>
            <a:endParaRPr lang="en-US" sz="5100" b="1" spc="47">
              <a:solidFill>
                <a:srgbClr val="84BFA4"/>
              </a:solidFill>
              <a:latin typeface="TT Rounds Condensed Bold"/>
              <a:ea typeface="TT Rounds Condensed Bold"/>
              <a:cs typeface="TT Rounds Condensed Bold"/>
              <a:sym typeface="TT Rounds Condensed Bold"/>
            </a:endParaRPr>
          </a:p>
        </p:txBody>
      </p:sp>
      <p:grpSp>
        <p:nvGrpSpPr>
          <p:cNvPr id="17" name="Group 17"/>
          <p:cNvGrpSpPr/>
          <p:nvPr/>
        </p:nvGrpSpPr>
        <p:grpSpPr>
          <a:xfrm>
            <a:off x="483770" y="348912"/>
            <a:ext cx="1913710" cy="1973184"/>
            <a:chOff x="0" y="0"/>
            <a:chExt cx="2551614" cy="2630912"/>
          </a:xfrm>
        </p:grpSpPr>
        <p:sp>
          <p:nvSpPr>
            <p:cNvPr id="18" name="Freeform 18"/>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84BFA4"/>
            </a:solidFill>
          </p:spPr>
        </p:sp>
      </p:grpSp>
      <p:sp>
        <p:nvSpPr>
          <p:cNvPr id="19" name="TextBox 19"/>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grpSp>
        <p:nvGrpSpPr>
          <p:cNvPr id="20" name="Group 20"/>
          <p:cNvGrpSpPr/>
          <p:nvPr/>
        </p:nvGrpSpPr>
        <p:grpSpPr>
          <a:xfrm>
            <a:off x="3031958" y="842211"/>
            <a:ext cx="1251285" cy="6256420"/>
            <a:chOff x="0" y="0"/>
            <a:chExt cx="1668380" cy="8341894"/>
          </a:xfrm>
        </p:grpSpPr>
        <p:sp>
          <p:nvSpPr>
            <p:cNvPr id="21" name="Freeform 21"/>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sp>
        <p:nvSpPr>
          <p:cNvPr id="22" name="TextBox 22"/>
          <p:cNvSpPr txBox="1"/>
          <p:nvPr/>
        </p:nvSpPr>
        <p:spPr>
          <a:xfrm>
            <a:off x="5601381" y="7330296"/>
            <a:ext cx="12137976" cy="2718480"/>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Les gens ont tendance à faire les cent pas lorsqu'ils sont nerveux. Si c'est votre cas, vous avez peut-être tendance à marcher d'un côté à l'autre de la scène lorsque vous parlez en public.</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23" name="TextBox 23"/>
          <p:cNvSpPr txBox="1"/>
          <p:nvPr/>
        </p:nvSpPr>
        <p:spPr>
          <a:xfrm>
            <a:off x="5582404" y="6367197"/>
            <a:ext cx="11335671" cy="731469"/>
          </a:xfrm>
          <a:prstGeom prst="rect">
            <a:avLst/>
          </a:prstGeom>
        </p:spPr>
        <p:txBody>
          <a:bodyPr lIns="0" tIns="0" rIns="0" bIns="0" rtlCol="0" anchor="t">
            <a:spAutoFit/>
          </a:bodyPr>
          <a:lstStyle/>
          <a:p>
            <a:pPr algn="l">
              <a:lnSpc>
                <a:spcPts val="5595"/>
              </a:lnSpc>
            </a:pPr>
            <a:r>
              <a:rPr lang="en-US" sz="5150" b="1" spc="48">
                <a:solidFill>
                  <a:srgbClr val="84BFA4"/>
                </a:solidFill>
                <a:latin typeface="TT Rounds Condensed Bold"/>
                <a:ea typeface="TT Rounds Condensed Bold"/>
                <a:cs typeface="TT Rounds Condensed Bold"/>
                <a:sym typeface="TT Rounds Condensed Bold"/>
              </a:rPr>
              <a:t>Bougez un peu, mais pas trop</a:t>
            </a:r>
          </a:p>
        </p:txBody>
      </p:sp>
      <p:grpSp>
        <p:nvGrpSpPr>
          <p:cNvPr id="24" name="Group 24"/>
          <p:cNvGrpSpPr/>
          <p:nvPr/>
        </p:nvGrpSpPr>
        <p:grpSpPr>
          <a:xfrm>
            <a:off x="399549" y="5630774"/>
            <a:ext cx="1913710" cy="1973184"/>
            <a:chOff x="0" y="0"/>
            <a:chExt cx="2551614" cy="2630912"/>
          </a:xfrm>
        </p:grpSpPr>
        <p:sp>
          <p:nvSpPr>
            <p:cNvPr id="25" name="Freeform 25"/>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84BFA4"/>
            </a:solidFill>
          </p:spPr>
        </p:sp>
      </p:grpSp>
      <p:sp>
        <p:nvSpPr>
          <p:cNvPr id="26" name="TextBox 26"/>
          <p:cNvSpPr txBox="1"/>
          <p:nvPr/>
        </p:nvSpPr>
        <p:spPr>
          <a:xfrm>
            <a:off x="274010" y="6263874"/>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06</a:t>
            </a:r>
          </a:p>
        </p:txBody>
      </p:sp>
      <p:sp>
        <p:nvSpPr>
          <p:cNvPr id="27" name="Freeform 27" descr="Sign language outline"/>
          <p:cNvSpPr/>
          <p:nvPr/>
        </p:nvSpPr>
        <p:spPr>
          <a:xfrm>
            <a:off x="2971800" y="583532"/>
            <a:ext cx="1558089" cy="1558089"/>
          </a:xfrm>
          <a:custGeom>
            <a:avLst/>
            <a:gdLst/>
            <a:ahLst/>
            <a:cxnLst/>
            <a:rect l="l" t="t" r="r" b="b"/>
            <a:pathLst>
              <a:path w="1558089" h="1558089">
                <a:moveTo>
                  <a:pt x="0" y="0"/>
                </a:moveTo>
                <a:lnTo>
                  <a:pt x="1558089" y="0"/>
                </a:lnTo>
                <a:lnTo>
                  <a:pt x="1558089" y="1558088"/>
                </a:lnTo>
                <a:lnTo>
                  <a:pt x="0" y="1558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descr="Transfer with solid fill"/>
          <p:cNvSpPr/>
          <p:nvPr/>
        </p:nvSpPr>
        <p:spPr>
          <a:xfrm>
            <a:off x="3140242" y="6304546"/>
            <a:ext cx="1064795" cy="1064795"/>
          </a:xfrm>
          <a:custGeom>
            <a:avLst/>
            <a:gdLst/>
            <a:ahLst/>
            <a:cxnLst/>
            <a:rect l="l" t="t" r="r" b="b"/>
            <a:pathLst>
              <a:path w="1064795" h="1064795">
                <a:moveTo>
                  <a:pt x="0" y="0"/>
                </a:moveTo>
                <a:lnTo>
                  <a:pt x="1064795" y="0"/>
                </a:lnTo>
                <a:lnTo>
                  <a:pt x="1064795" y="1064795"/>
                </a:lnTo>
                <a:lnTo>
                  <a:pt x="0" y="10647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4883282" y="1201732"/>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10" name="AutoShape 10"/>
          <p:cNvSpPr/>
          <p:nvPr/>
        </p:nvSpPr>
        <p:spPr>
          <a:xfrm rot="10767089">
            <a:off x="1910698" y="5787556"/>
            <a:ext cx="2984945" cy="0"/>
          </a:xfrm>
          <a:prstGeom prst="line">
            <a:avLst/>
          </a:prstGeom>
          <a:ln w="19050" cap="rnd">
            <a:solidFill>
              <a:srgbClr val="382B1B"/>
            </a:solidFill>
            <a:prstDash val="solid"/>
            <a:headEnd type="none" w="sm" len="sm"/>
            <a:tailEnd type="none" w="sm" len="sm"/>
          </a:ln>
        </p:spPr>
      </p:sp>
      <p:grpSp>
        <p:nvGrpSpPr>
          <p:cNvPr id="11" name="Group 11"/>
          <p:cNvGrpSpPr/>
          <p:nvPr/>
        </p:nvGrpSpPr>
        <p:grpSpPr>
          <a:xfrm>
            <a:off x="4774998" y="5617320"/>
            <a:ext cx="359523" cy="359523"/>
            <a:chOff x="0" y="0"/>
            <a:chExt cx="479364" cy="479364"/>
          </a:xfrm>
        </p:grpSpPr>
        <p:sp>
          <p:nvSpPr>
            <p:cNvPr id="12" name="Freeform 12"/>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3" name="Group 13"/>
          <p:cNvGrpSpPr/>
          <p:nvPr/>
        </p:nvGrpSpPr>
        <p:grpSpPr>
          <a:xfrm>
            <a:off x="3031958" y="842211"/>
            <a:ext cx="1251285" cy="6256420"/>
            <a:chOff x="0" y="0"/>
            <a:chExt cx="1668380" cy="8341894"/>
          </a:xfrm>
        </p:grpSpPr>
        <p:sp>
          <p:nvSpPr>
            <p:cNvPr id="14" name="Freeform 14"/>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grpSp>
        <p:nvGrpSpPr>
          <p:cNvPr id="15" name="Group 15"/>
          <p:cNvGrpSpPr/>
          <p:nvPr/>
        </p:nvGrpSpPr>
        <p:grpSpPr>
          <a:xfrm>
            <a:off x="0" y="0"/>
            <a:ext cx="1719470" cy="10287000"/>
            <a:chOff x="0" y="0"/>
            <a:chExt cx="2292626" cy="13716000"/>
          </a:xfrm>
        </p:grpSpPr>
        <p:sp>
          <p:nvSpPr>
            <p:cNvPr id="16" name="Freeform 16"/>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84BFA4"/>
            </a:solidFill>
          </p:spPr>
        </p:sp>
      </p:grpSp>
      <p:grpSp>
        <p:nvGrpSpPr>
          <p:cNvPr id="17" name="Group 17"/>
          <p:cNvGrpSpPr/>
          <p:nvPr/>
        </p:nvGrpSpPr>
        <p:grpSpPr>
          <a:xfrm>
            <a:off x="483770" y="348912"/>
            <a:ext cx="1913710" cy="1973184"/>
            <a:chOff x="0" y="0"/>
            <a:chExt cx="2551614" cy="2630912"/>
          </a:xfrm>
        </p:grpSpPr>
        <p:sp>
          <p:nvSpPr>
            <p:cNvPr id="18" name="Freeform 18"/>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B6D1E1"/>
            </a:solidFill>
          </p:spPr>
        </p:sp>
      </p:grpSp>
      <p:grpSp>
        <p:nvGrpSpPr>
          <p:cNvPr id="19" name="Group 19"/>
          <p:cNvGrpSpPr/>
          <p:nvPr/>
        </p:nvGrpSpPr>
        <p:grpSpPr>
          <a:xfrm>
            <a:off x="399549" y="4716369"/>
            <a:ext cx="1913710" cy="1973184"/>
            <a:chOff x="0" y="0"/>
            <a:chExt cx="2551614" cy="2630912"/>
          </a:xfrm>
        </p:grpSpPr>
        <p:sp>
          <p:nvSpPr>
            <p:cNvPr id="20" name="Freeform 20"/>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B6D1E1"/>
            </a:solidFill>
          </p:spPr>
        </p:sp>
      </p:grpSp>
      <p:sp>
        <p:nvSpPr>
          <p:cNvPr id="21" name="Freeform 21" descr="Eye outline"/>
          <p:cNvSpPr/>
          <p:nvPr/>
        </p:nvSpPr>
        <p:spPr>
          <a:xfrm>
            <a:off x="2947737" y="655722"/>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22"/>
          <p:cNvSpPr/>
          <p:nvPr/>
        </p:nvSpPr>
        <p:spPr>
          <a:xfrm>
            <a:off x="3032049" y="5081025"/>
            <a:ext cx="1385469" cy="1385832"/>
          </a:xfrm>
          <a:custGeom>
            <a:avLst/>
            <a:gdLst/>
            <a:ahLst/>
            <a:cxnLst/>
            <a:rect l="l" t="t" r="r" b="b"/>
            <a:pathLst>
              <a:path w="1385469" h="1385832">
                <a:moveTo>
                  <a:pt x="0" y="0"/>
                </a:moveTo>
                <a:lnTo>
                  <a:pt x="1385469" y="0"/>
                </a:lnTo>
                <a:lnTo>
                  <a:pt x="1385469" y="1385832"/>
                </a:lnTo>
                <a:lnTo>
                  <a:pt x="0" y="13858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Freeform 23"/>
          <p:cNvSpPr/>
          <p:nvPr/>
        </p:nvSpPr>
        <p:spPr>
          <a:xfrm>
            <a:off x="3119616" y="5273270"/>
            <a:ext cx="1210335" cy="952864"/>
          </a:xfrm>
          <a:custGeom>
            <a:avLst/>
            <a:gdLst/>
            <a:ahLst/>
            <a:cxnLst/>
            <a:rect l="l" t="t" r="r" b="b"/>
            <a:pathLst>
              <a:path w="1210335" h="952864">
                <a:moveTo>
                  <a:pt x="0" y="0"/>
                </a:moveTo>
                <a:lnTo>
                  <a:pt x="1210335" y="0"/>
                </a:lnTo>
                <a:lnTo>
                  <a:pt x="1210335" y="952863"/>
                </a:lnTo>
                <a:lnTo>
                  <a:pt x="0" y="9528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4" name="TextBox 24"/>
          <p:cNvSpPr txBox="1"/>
          <p:nvPr/>
        </p:nvSpPr>
        <p:spPr>
          <a:xfrm>
            <a:off x="5685600" y="2048435"/>
            <a:ext cx="11765000" cy="2718480"/>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Si l'idée d'attirer tous les regards sur vous vous rend nerveux, les aides visuelles sont un bon moyen de détourner l'attention du public tout en restant dans le sujet. Ces aides visuelles peuvent inclure des diapositives.</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25" name="TextBox 25"/>
          <p:cNvSpPr txBox="1"/>
          <p:nvPr/>
        </p:nvSpPr>
        <p:spPr>
          <a:xfrm>
            <a:off x="5666625" y="1132960"/>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Incorporer des invites visuelles</a:t>
            </a:r>
          </a:p>
        </p:txBody>
      </p:sp>
      <p:sp>
        <p:nvSpPr>
          <p:cNvPr id="26" name="TextBox 26"/>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07</a:t>
            </a:r>
          </a:p>
        </p:txBody>
      </p:sp>
      <p:sp>
        <p:nvSpPr>
          <p:cNvPr id="27" name="TextBox 27"/>
          <p:cNvSpPr txBox="1"/>
          <p:nvPr/>
        </p:nvSpPr>
        <p:spPr>
          <a:xfrm>
            <a:off x="5666625" y="7998092"/>
            <a:ext cx="12137976" cy="2568042"/>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Une façon de surmonter votre nervosité est de pratiquer, pratiquer et pratiquer encore.</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28" name="TextBox 28"/>
          <p:cNvSpPr txBox="1"/>
          <p:nvPr/>
        </p:nvSpPr>
        <p:spPr>
          <a:xfrm>
            <a:off x="5582404" y="5509942"/>
            <a:ext cx="11335671" cy="2931986"/>
          </a:xfrm>
          <a:prstGeom prst="rect">
            <a:avLst/>
          </a:prstGeom>
        </p:spPr>
        <p:txBody>
          <a:bodyPr lIns="0" tIns="0" rIns="0" bIns="0" rtlCol="0" anchor="t">
            <a:spAutoFit/>
          </a:bodyPr>
          <a:lstStyle/>
          <a:p>
            <a:pPr algn="l">
              <a:lnSpc>
                <a:spcPts val="5728"/>
              </a:lnSpc>
            </a:pPr>
            <a:r>
              <a:rPr lang="en-US" sz="5700" b="1" spc="53">
                <a:solidFill>
                  <a:srgbClr val="B6D1E1"/>
                </a:solidFill>
                <a:latin typeface="TT Rounds Condensed Bold"/>
                <a:ea typeface="TT Rounds Condensed Bold"/>
                <a:cs typeface="TT Rounds Condensed Bold"/>
                <a:sym typeface="TT Rounds Condensed Bold"/>
              </a:rPr>
              <a:t>Entraînez-vous, entraînez-vous, entraînez-vous…</a:t>
            </a:r>
          </a:p>
          <a:p>
            <a:pPr algn="l">
              <a:lnSpc>
                <a:spcPts val="5728"/>
              </a:lnSpc>
            </a:pPr>
            <a:r>
              <a:rPr lang="en-US" sz="5700" b="1" spc="53">
                <a:solidFill>
                  <a:srgbClr val="B6D1E1"/>
                </a:solidFill>
                <a:latin typeface="TT Rounds Condensed Bold"/>
                <a:ea typeface="TT Rounds Condensed Bold"/>
                <a:cs typeface="TT Rounds Condensed Bold"/>
                <a:sym typeface="TT Rounds Condensed Bold"/>
              </a:rPr>
              <a:t>Ensuite, pratiquez encore un peu</a:t>
            </a:r>
          </a:p>
          <a:p>
            <a:pPr algn="l">
              <a:lnSpc>
                <a:spcPts val="5728"/>
              </a:lnSpc>
            </a:pPr>
            <a:endParaRPr lang="en-US" sz="5700" b="1" spc="53">
              <a:solidFill>
                <a:srgbClr val="B6D1E1"/>
              </a:solidFill>
              <a:latin typeface="TT Rounds Condensed Bold"/>
              <a:ea typeface="TT Rounds Condensed Bold"/>
              <a:cs typeface="TT Rounds Condensed Bold"/>
              <a:sym typeface="TT Rounds Condensed Bold"/>
            </a:endParaRPr>
          </a:p>
        </p:txBody>
      </p:sp>
      <p:sp>
        <p:nvSpPr>
          <p:cNvPr id="29" name="TextBox 29"/>
          <p:cNvSpPr txBox="1"/>
          <p:nvPr/>
        </p:nvSpPr>
        <p:spPr>
          <a:xfrm>
            <a:off x="274010" y="5349470"/>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Freeform 7"/>
          <p:cNvSpPr/>
          <p:nvPr/>
        </p:nvSpPr>
        <p:spPr>
          <a:xfrm>
            <a:off x="12744" y="0"/>
            <a:ext cx="18275256" cy="5973048"/>
          </a:xfrm>
          <a:custGeom>
            <a:avLst/>
            <a:gdLst/>
            <a:ahLst/>
            <a:cxnLst/>
            <a:rect l="l" t="t" r="r" b="b"/>
            <a:pathLst>
              <a:path w="18275256" h="5973048">
                <a:moveTo>
                  <a:pt x="0" y="0"/>
                </a:moveTo>
                <a:lnTo>
                  <a:pt x="18275256" y="0"/>
                </a:lnTo>
                <a:lnTo>
                  <a:pt x="18275256" y="5973048"/>
                </a:lnTo>
                <a:lnTo>
                  <a:pt x="0" y="59730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393433" y="673629"/>
            <a:ext cx="10692097" cy="3631366"/>
          </a:xfrm>
          <a:prstGeom prst="rect">
            <a:avLst/>
          </a:prstGeom>
        </p:spPr>
        <p:txBody>
          <a:bodyPr lIns="0" tIns="0" rIns="0" bIns="0" rtlCol="0" anchor="t">
            <a:spAutoFit/>
          </a:bodyPr>
          <a:lstStyle/>
          <a:p>
            <a:pPr algn="l">
              <a:lnSpc>
                <a:spcPts val="4796"/>
              </a:lnSpc>
            </a:pPr>
            <a:r>
              <a:rPr lang="en-US" sz="4825" spc="45">
                <a:solidFill>
                  <a:srgbClr val="FFFFFF"/>
                </a:solidFill>
                <a:latin typeface="TT Rounds Condensed"/>
                <a:ea typeface="TT Rounds Condensed"/>
                <a:cs typeface="TT Rounds Condensed"/>
                <a:sym typeface="TT Rounds Condensed"/>
              </a:rPr>
              <a:t>Ce plan de module aide les participants à comprendre les compétences fondamentales de </a:t>
            </a:r>
            <a:r>
              <a:rPr lang="en-US" sz="4825" spc="45">
                <a:solidFill>
                  <a:srgbClr val="84BFA4"/>
                </a:solidFill>
                <a:latin typeface="TT Rounds Condensed"/>
                <a:ea typeface="TT Rounds Condensed"/>
                <a:cs typeface="TT Rounds Condensed"/>
                <a:sym typeface="TT Rounds Condensed"/>
              </a:rPr>
              <a:t>prise de parole en public</a:t>
            </a:r>
            <a:r>
              <a:rPr lang="en-US" sz="4825" spc="45">
                <a:solidFill>
                  <a:srgbClr val="FFFFFF"/>
                </a:solidFill>
                <a:latin typeface="TT Rounds Condensed"/>
                <a:ea typeface="TT Rounds Condensed"/>
                <a:cs typeface="TT Rounds Condensed"/>
                <a:sym typeface="TT Rounds Condensed"/>
              </a:rPr>
              <a:t> tout en offrant des conseils pratiques et des activités pour améliorer leur confiance et leur efficacité.</a:t>
            </a:r>
          </a:p>
        </p:txBody>
      </p:sp>
      <p:sp>
        <p:nvSpPr>
          <p:cNvPr id="9" name="AutoShape 9"/>
          <p:cNvSpPr/>
          <p:nvPr/>
        </p:nvSpPr>
        <p:spPr>
          <a:xfrm rot="5349403">
            <a:off x="-41324" y="7800052"/>
            <a:ext cx="2912378" cy="0"/>
          </a:xfrm>
          <a:prstGeom prst="line">
            <a:avLst/>
          </a:prstGeom>
          <a:ln w="19050" cap="rnd">
            <a:solidFill>
              <a:srgbClr val="B6D1E1"/>
            </a:solidFill>
            <a:prstDash val="solid"/>
            <a:headEnd type="none" w="sm" len="sm"/>
            <a:tailEnd type="none" w="sm" len="sm"/>
          </a:ln>
        </p:spPr>
      </p:sp>
      <p:grpSp>
        <p:nvGrpSpPr>
          <p:cNvPr id="10" name="Group 10"/>
          <p:cNvGrpSpPr/>
          <p:nvPr/>
        </p:nvGrpSpPr>
        <p:grpSpPr>
          <a:xfrm>
            <a:off x="12618399" y="443573"/>
            <a:ext cx="6343940" cy="6538737"/>
            <a:chOff x="0" y="0"/>
            <a:chExt cx="8458586" cy="8718316"/>
          </a:xfrm>
        </p:grpSpPr>
        <p:sp>
          <p:nvSpPr>
            <p:cNvPr id="11" name="Freeform 11"/>
            <p:cNvSpPr/>
            <p:nvPr/>
          </p:nvSpPr>
          <p:spPr>
            <a:xfrm>
              <a:off x="-376555" y="-1905"/>
              <a:ext cx="9406636" cy="9072118"/>
            </a:xfrm>
            <a:custGeom>
              <a:avLst/>
              <a:gdLst/>
              <a:ahLst/>
              <a:cxnLst/>
              <a:rect l="l" t="t" r="r" b="b"/>
              <a:pathLst>
                <a:path w="9406636" h="9072118">
                  <a:moveTo>
                    <a:pt x="4228465" y="1905"/>
                  </a:moveTo>
                  <a:cubicBezTo>
                    <a:pt x="4647311" y="0"/>
                    <a:pt x="5076317" y="80264"/>
                    <a:pt x="5498465" y="206121"/>
                  </a:cubicBezTo>
                  <a:cubicBezTo>
                    <a:pt x="6019165" y="362839"/>
                    <a:pt x="6523101" y="586740"/>
                    <a:pt x="6998970" y="821817"/>
                  </a:cubicBezTo>
                  <a:cubicBezTo>
                    <a:pt x="7659624" y="1146429"/>
                    <a:pt x="8359521" y="1499108"/>
                    <a:pt x="8600313" y="2249043"/>
                  </a:cubicBezTo>
                  <a:cubicBezTo>
                    <a:pt x="9406636" y="4734179"/>
                    <a:pt x="8085201" y="8221218"/>
                    <a:pt x="5425567" y="8640953"/>
                  </a:cubicBezTo>
                  <a:cubicBezTo>
                    <a:pt x="2698877" y="9072118"/>
                    <a:pt x="0" y="7739888"/>
                    <a:pt x="419989" y="4711954"/>
                  </a:cubicBezTo>
                  <a:cubicBezTo>
                    <a:pt x="599186" y="3413379"/>
                    <a:pt x="1433449" y="1840611"/>
                    <a:pt x="2301240" y="866648"/>
                  </a:cubicBezTo>
                  <a:cubicBezTo>
                    <a:pt x="2861183" y="236982"/>
                    <a:pt x="3530473" y="5207"/>
                    <a:pt x="4228465" y="1905"/>
                  </a:cubicBezTo>
                  <a:close/>
                </a:path>
              </a:pathLst>
            </a:custGeom>
            <a:blipFill>
              <a:blip r:embed="rId5"/>
              <a:stretch>
                <a:fillRect l="-25250" r="-25250"/>
              </a:stretch>
            </a:blipFill>
          </p:spPr>
        </p:sp>
      </p:grpSp>
      <p:grpSp>
        <p:nvGrpSpPr>
          <p:cNvPr id="12" name="Group 12"/>
          <p:cNvGrpSpPr/>
          <p:nvPr/>
        </p:nvGrpSpPr>
        <p:grpSpPr>
          <a:xfrm>
            <a:off x="12359101" y="5446738"/>
            <a:ext cx="2951193" cy="3042909"/>
            <a:chOff x="0" y="0"/>
            <a:chExt cx="3934924" cy="4057212"/>
          </a:xfrm>
        </p:grpSpPr>
        <p:sp>
          <p:nvSpPr>
            <p:cNvPr id="13" name="Freeform 13"/>
            <p:cNvSpPr/>
            <p:nvPr/>
          </p:nvSpPr>
          <p:spPr>
            <a:xfrm>
              <a:off x="-175133" y="-66421"/>
              <a:ext cx="4375912" cy="4287393"/>
            </a:xfrm>
            <a:custGeom>
              <a:avLst/>
              <a:gdLst/>
              <a:ahLst/>
              <a:cxnLst/>
              <a:rect l="l" t="t" r="r" b="b"/>
              <a:pathLst>
                <a:path w="4375912" h="4287393">
                  <a:moveTo>
                    <a:pt x="2557780" y="161544"/>
                  </a:moveTo>
                  <a:cubicBezTo>
                    <a:pt x="2034286" y="5207"/>
                    <a:pt x="1487297" y="0"/>
                    <a:pt x="1070483" y="468884"/>
                  </a:cubicBezTo>
                  <a:cubicBezTo>
                    <a:pt x="666750" y="922020"/>
                    <a:pt x="278638" y="1654048"/>
                    <a:pt x="195326" y="2258314"/>
                  </a:cubicBezTo>
                  <a:cubicBezTo>
                    <a:pt x="0" y="3667506"/>
                    <a:pt x="1255395" y="4287393"/>
                    <a:pt x="2523998" y="4086860"/>
                  </a:cubicBezTo>
                  <a:cubicBezTo>
                    <a:pt x="3761232" y="3891534"/>
                    <a:pt x="4375912" y="2268728"/>
                    <a:pt x="4000881" y="1112266"/>
                  </a:cubicBezTo>
                  <a:cubicBezTo>
                    <a:pt x="3888867" y="763270"/>
                    <a:pt x="3563239" y="599186"/>
                    <a:pt x="3255899" y="448056"/>
                  </a:cubicBezTo>
                  <a:cubicBezTo>
                    <a:pt x="3034538" y="338709"/>
                    <a:pt x="2800096" y="234442"/>
                    <a:pt x="2557780" y="161544"/>
                  </a:cubicBezTo>
                  <a:close/>
                </a:path>
              </a:pathLst>
            </a:custGeom>
            <a:solidFill>
              <a:srgbClr val="E6C8C7">
                <a:alpha val="76863"/>
              </a:srgbClr>
            </a:solidFill>
          </p:spPr>
        </p:sp>
      </p:grpSp>
      <p:sp>
        <p:nvSpPr>
          <p:cNvPr id="14" name="Freeform 14"/>
          <p:cNvSpPr/>
          <p:nvPr/>
        </p:nvSpPr>
        <p:spPr>
          <a:xfrm>
            <a:off x="1919564" y="8724919"/>
            <a:ext cx="2371428" cy="500000"/>
          </a:xfrm>
          <a:custGeom>
            <a:avLst/>
            <a:gdLst/>
            <a:ahLst/>
            <a:cxnLst/>
            <a:rect l="l" t="t" r="r" b="b"/>
            <a:pathLst>
              <a:path w="2371428" h="500000">
                <a:moveTo>
                  <a:pt x="0" y="0"/>
                </a:moveTo>
                <a:lnTo>
                  <a:pt x="2371428" y="0"/>
                </a:lnTo>
                <a:lnTo>
                  <a:pt x="2371428" y="500000"/>
                </a:lnTo>
                <a:lnTo>
                  <a:pt x="0" y="500000"/>
                </a:lnTo>
                <a:lnTo>
                  <a:pt x="0" y="0"/>
                </a:lnTo>
                <a:close/>
              </a:path>
            </a:pathLst>
          </a:custGeom>
          <a:blipFill>
            <a:blip r:embed="rId6"/>
            <a:stretch>
              <a:fillRect/>
            </a:stretch>
          </a:blipFill>
        </p:spPr>
      </p:sp>
      <p:sp>
        <p:nvSpPr>
          <p:cNvPr id="15" name="Freeform 15" descr="A close-up of a text  Description automatically generated"/>
          <p:cNvSpPr/>
          <p:nvPr/>
        </p:nvSpPr>
        <p:spPr>
          <a:xfrm>
            <a:off x="4606692" y="8383834"/>
            <a:ext cx="5429289" cy="957270"/>
          </a:xfrm>
          <a:custGeom>
            <a:avLst/>
            <a:gdLst/>
            <a:ahLst/>
            <a:cxnLst/>
            <a:rect l="l" t="t" r="r" b="b"/>
            <a:pathLst>
              <a:path w="5429289" h="957270">
                <a:moveTo>
                  <a:pt x="0" y="0"/>
                </a:moveTo>
                <a:lnTo>
                  <a:pt x="5429289" y="0"/>
                </a:lnTo>
                <a:lnTo>
                  <a:pt x="5429289" y="957271"/>
                </a:lnTo>
                <a:lnTo>
                  <a:pt x="0" y="957271"/>
                </a:lnTo>
                <a:lnTo>
                  <a:pt x="0" y="0"/>
                </a:lnTo>
                <a:close/>
              </a:path>
            </a:pathLst>
          </a:custGeom>
          <a:blipFill>
            <a:blip r:embed="rId7"/>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4883282" y="1201732"/>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0" name="Group 10"/>
          <p:cNvGrpSpPr/>
          <p:nvPr/>
        </p:nvGrpSpPr>
        <p:grpSpPr>
          <a:xfrm>
            <a:off x="3031958" y="842211"/>
            <a:ext cx="1251285" cy="6256420"/>
            <a:chOff x="0" y="0"/>
            <a:chExt cx="1668380" cy="8341894"/>
          </a:xfrm>
        </p:grpSpPr>
        <p:sp>
          <p:nvSpPr>
            <p:cNvPr id="11" name="Freeform 11"/>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grpSp>
        <p:nvGrpSpPr>
          <p:cNvPr id="12" name="Group 12"/>
          <p:cNvGrpSpPr/>
          <p:nvPr/>
        </p:nvGrpSpPr>
        <p:grpSpPr>
          <a:xfrm>
            <a:off x="0" y="0"/>
            <a:ext cx="1719470" cy="10287000"/>
            <a:chOff x="0" y="0"/>
            <a:chExt cx="2292626" cy="13716000"/>
          </a:xfrm>
        </p:grpSpPr>
        <p:sp>
          <p:nvSpPr>
            <p:cNvPr id="13" name="Freeform 13"/>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B6D1E1"/>
            </a:solidFill>
          </p:spPr>
        </p:sp>
      </p:grpSp>
      <p:sp>
        <p:nvSpPr>
          <p:cNvPr id="14" name="TextBox 14"/>
          <p:cNvSpPr txBox="1"/>
          <p:nvPr/>
        </p:nvSpPr>
        <p:spPr>
          <a:xfrm>
            <a:off x="5637476" y="2692165"/>
            <a:ext cx="9791823" cy="2989149"/>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Ce dernier conseil pour parler en public est destiné à vous aider à reconnaître l'image que vous donnez à un public. Lorsque vous vous enregistrez et que vous regardez votre discours, vous remarquerez peut-être que vous faites des choses dont vous n'aviez même pas conscience. Cela vous donne l'occasion de corriger ces problèmes avant de vous retrouver devant un public en direct.</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5" name="TextBox 15"/>
          <p:cNvSpPr txBox="1"/>
          <p:nvPr/>
        </p:nvSpPr>
        <p:spPr>
          <a:xfrm>
            <a:off x="5666624" y="1132960"/>
            <a:ext cx="9618294" cy="2238288"/>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Enregistrez-vous en train de parler</a:t>
            </a:r>
          </a:p>
          <a:p>
            <a:pPr algn="l">
              <a:lnSpc>
                <a:spcPts val="6030"/>
              </a:lnSpc>
            </a:pPr>
            <a:endParaRPr lang="en-US" sz="6000" b="1" spc="56">
              <a:solidFill>
                <a:srgbClr val="E6C8C7"/>
              </a:solidFill>
              <a:latin typeface="TT Rounds Condensed Bold"/>
              <a:ea typeface="TT Rounds Condensed Bold"/>
              <a:cs typeface="TT Rounds Condensed Bold"/>
              <a:sym typeface="TT Rounds Condensed Bold"/>
            </a:endParaRPr>
          </a:p>
        </p:txBody>
      </p:sp>
      <p:grpSp>
        <p:nvGrpSpPr>
          <p:cNvPr id="16" name="Group 16"/>
          <p:cNvGrpSpPr/>
          <p:nvPr/>
        </p:nvGrpSpPr>
        <p:grpSpPr>
          <a:xfrm>
            <a:off x="483770" y="348912"/>
            <a:ext cx="1913710" cy="1973184"/>
            <a:chOff x="0" y="0"/>
            <a:chExt cx="2551614" cy="2630912"/>
          </a:xfrm>
        </p:grpSpPr>
        <p:sp>
          <p:nvSpPr>
            <p:cNvPr id="17" name="Freeform 17"/>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E6C8C7"/>
            </a:solidFill>
          </p:spPr>
        </p:sp>
      </p:grpSp>
      <p:sp>
        <p:nvSpPr>
          <p:cNvPr id="18" name="TextBox 18"/>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09</a:t>
            </a:r>
          </a:p>
        </p:txBody>
      </p:sp>
      <p:sp>
        <p:nvSpPr>
          <p:cNvPr id="19" name="Freeform 19" descr="Radio microphone outline"/>
          <p:cNvSpPr/>
          <p:nvPr/>
        </p:nvSpPr>
        <p:spPr>
          <a:xfrm>
            <a:off x="2923672" y="715880"/>
            <a:ext cx="1431758" cy="1431758"/>
          </a:xfrm>
          <a:custGeom>
            <a:avLst/>
            <a:gdLst/>
            <a:ahLst/>
            <a:cxnLst/>
            <a:rect l="l" t="t" r="r" b="b"/>
            <a:pathLst>
              <a:path w="1431758" h="1431758">
                <a:moveTo>
                  <a:pt x="0" y="0"/>
                </a:moveTo>
                <a:lnTo>
                  <a:pt x="1431758" y="0"/>
                </a:lnTo>
                <a:lnTo>
                  <a:pt x="1431758" y="1431757"/>
                </a:lnTo>
                <a:lnTo>
                  <a:pt x="0" y="14317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720033" y="1281274"/>
            <a:ext cx="12412152" cy="2339340"/>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Parler en public est une peur courante</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8" name="TextBox 8"/>
          <p:cNvSpPr txBox="1"/>
          <p:nvPr/>
        </p:nvSpPr>
        <p:spPr>
          <a:xfrm>
            <a:off x="1109794" y="2998926"/>
            <a:ext cx="8496219" cy="2706449"/>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La bonne nouvelle, c'est que cette peur ne doit pas vous empêcher de prononcer un discours remarquable. Ces conseils de prise de parole en public peuvent vous aider à vous sentir plus calme tout en vous permettant de mieux communiquer avec votre public... ce qui fera de vous un orateur public plus percutant.</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a:p>
            <a:pPr algn="l">
              <a:lnSpc>
                <a:spcPts val="4140"/>
              </a:lnSpc>
            </a:pPr>
            <a:r>
              <a:rPr lang="en-US" sz="3900" spc="36">
                <a:solidFill>
                  <a:srgbClr val="382B1B"/>
                </a:solidFill>
                <a:latin typeface="TT Rounds Condensed"/>
                <a:ea typeface="TT Rounds Condensed"/>
                <a:cs typeface="TT Rounds Condensed"/>
                <a:sym typeface="TT Rounds Condensed"/>
              </a:rPr>
              <a:t> </a:t>
            </a:r>
          </a:p>
        </p:txBody>
      </p:sp>
      <p:grpSp>
        <p:nvGrpSpPr>
          <p:cNvPr id="9" name="Group 9"/>
          <p:cNvGrpSpPr/>
          <p:nvPr/>
        </p:nvGrpSpPr>
        <p:grpSpPr>
          <a:xfrm>
            <a:off x="12143686" y="1295016"/>
            <a:ext cx="7100364" cy="7336742"/>
            <a:chOff x="0" y="0"/>
            <a:chExt cx="9467152" cy="9782322"/>
          </a:xfrm>
        </p:grpSpPr>
        <p:sp>
          <p:nvSpPr>
            <p:cNvPr id="10" name="Freeform 10"/>
            <p:cNvSpPr/>
            <p:nvPr/>
          </p:nvSpPr>
          <p:spPr>
            <a:xfrm>
              <a:off x="-421894" y="-3175"/>
              <a:ext cx="10525633" cy="10179050"/>
            </a:xfrm>
            <a:custGeom>
              <a:avLst/>
              <a:gdLst/>
              <a:ahLst/>
              <a:cxnLst/>
              <a:rect l="l" t="t" r="r" b="b"/>
              <a:pathLst>
                <a:path w="10525633" h="10179050">
                  <a:moveTo>
                    <a:pt x="4740529" y="3302"/>
                  </a:moveTo>
                  <a:cubicBezTo>
                    <a:pt x="5208778" y="0"/>
                    <a:pt x="5688203" y="89662"/>
                    <a:pt x="6160135" y="233299"/>
                  </a:cubicBezTo>
                  <a:cubicBezTo>
                    <a:pt x="6740017" y="408432"/>
                    <a:pt x="7308977" y="660019"/>
                    <a:pt x="7834122" y="933577"/>
                  </a:cubicBezTo>
                  <a:cubicBezTo>
                    <a:pt x="8578088" y="1294638"/>
                    <a:pt x="9354947" y="1688592"/>
                    <a:pt x="9628505" y="2530983"/>
                  </a:cubicBezTo>
                  <a:cubicBezTo>
                    <a:pt x="10525633" y="5321046"/>
                    <a:pt x="9048622" y="9227058"/>
                    <a:pt x="6072505" y="9697593"/>
                  </a:cubicBezTo>
                  <a:cubicBezTo>
                    <a:pt x="3019806" y="10179050"/>
                    <a:pt x="0" y="8680069"/>
                    <a:pt x="470535" y="5288153"/>
                  </a:cubicBezTo>
                  <a:cubicBezTo>
                    <a:pt x="678434" y="3832987"/>
                    <a:pt x="1608455" y="2071370"/>
                    <a:pt x="2582291" y="977265"/>
                  </a:cubicBezTo>
                  <a:cubicBezTo>
                    <a:pt x="3211449" y="272923"/>
                    <a:pt x="3960241" y="8763"/>
                    <a:pt x="4740529" y="3302"/>
                  </a:cubicBezTo>
                  <a:close/>
                </a:path>
              </a:pathLst>
            </a:custGeom>
            <a:blipFill>
              <a:blip r:embed="rId3"/>
              <a:stretch>
                <a:fillRect l="-36991" r="-36993"/>
              </a:stretch>
            </a:blipFill>
          </p:spPr>
        </p:sp>
      </p:grpSp>
      <p:grpSp>
        <p:nvGrpSpPr>
          <p:cNvPr id="11" name="Group 11"/>
          <p:cNvGrpSpPr/>
          <p:nvPr/>
        </p:nvGrpSpPr>
        <p:grpSpPr>
          <a:xfrm>
            <a:off x="9905746" y="5555188"/>
            <a:ext cx="3842379" cy="3961791"/>
            <a:chOff x="0" y="0"/>
            <a:chExt cx="5123172" cy="5282388"/>
          </a:xfrm>
        </p:grpSpPr>
        <p:sp>
          <p:nvSpPr>
            <p:cNvPr id="12" name="Freeform 12"/>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3" name="AutoShape 13"/>
          <p:cNvSpPr/>
          <p:nvPr/>
        </p:nvSpPr>
        <p:spPr>
          <a:xfrm rot="10786279">
            <a:off x="976857" y="2415225"/>
            <a:ext cx="10739310" cy="0"/>
          </a:xfrm>
          <a:prstGeom prst="line">
            <a:avLst/>
          </a:prstGeom>
          <a:ln w="19050" cap="rnd">
            <a:solidFill>
              <a:srgbClr val="94C7B0"/>
            </a:solidFill>
            <a:prstDash val="solid"/>
            <a:headEnd type="none" w="sm" len="sm"/>
            <a:tailEnd type="none" w="sm" len="sm"/>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5" y="-6594059"/>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73616" y="1915097"/>
            <a:ext cx="10581359" cy="4344828"/>
          </a:xfrm>
          <a:prstGeom prst="rect">
            <a:avLst/>
          </a:prstGeom>
        </p:spPr>
        <p:txBody>
          <a:bodyPr lIns="0" tIns="0" rIns="0" bIns="0" rtlCol="0" anchor="t">
            <a:spAutoFit/>
          </a:bodyPr>
          <a:lstStyle/>
          <a:p>
            <a:pPr algn="ctr">
              <a:lnSpc>
                <a:spcPts val="37260"/>
              </a:lnSpc>
            </a:pPr>
            <a:r>
              <a:rPr lang="en-US" sz="34500" spc="322">
                <a:solidFill>
                  <a:srgbClr val="EFDCDC"/>
                </a:solidFill>
                <a:latin typeface="TT Rounds Condensed"/>
                <a:ea typeface="TT Rounds Condensed"/>
                <a:cs typeface="TT Rounds Condensed"/>
                <a:sym typeface="TT Rounds Condensed"/>
              </a:rPr>
              <a:t>03</a:t>
            </a:r>
          </a:p>
        </p:txBody>
      </p:sp>
      <p:sp>
        <p:nvSpPr>
          <p:cNvPr id="12" name="TextBox 12"/>
          <p:cNvSpPr txBox="1"/>
          <p:nvPr/>
        </p:nvSpPr>
        <p:spPr>
          <a:xfrm>
            <a:off x="2035610" y="3484341"/>
            <a:ext cx="10581359" cy="4640103"/>
          </a:xfrm>
          <a:prstGeom prst="rect">
            <a:avLst/>
          </a:prstGeom>
        </p:spPr>
        <p:txBody>
          <a:bodyPr lIns="0" tIns="0" rIns="0" bIns="0" rtlCol="0" anchor="t">
            <a:spAutoFit/>
          </a:bodyPr>
          <a:lstStyle/>
          <a:p>
            <a:pPr algn="ctr">
              <a:lnSpc>
                <a:spcPts val="9720"/>
              </a:lnSpc>
            </a:pPr>
            <a:r>
              <a:rPr lang="en-US" sz="9000" b="1" spc="84">
                <a:solidFill>
                  <a:srgbClr val="FFFFFF"/>
                </a:solidFill>
                <a:latin typeface="TT Rounds Condensed Bold"/>
                <a:ea typeface="TT Rounds Condensed Bold"/>
                <a:cs typeface="TT Rounds Condensed Bold"/>
                <a:sym typeface="TT Rounds Condensed Bold"/>
              </a:rPr>
              <a:t>Vidéos utiles</a:t>
            </a: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a:p>
            <a:pPr algn="ctr">
              <a:lnSpc>
                <a:spcPts val="972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1177156" y="1398889"/>
            <a:ext cx="4155972" cy="2382342"/>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Vidéos utiles</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8" name="AutoShape 8"/>
          <p:cNvSpPr/>
          <p:nvPr/>
        </p:nvSpPr>
        <p:spPr>
          <a:xfrm rot="10769730">
            <a:off x="784303" y="2511478"/>
            <a:ext cx="4868002" cy="0"/>
          </a:xfrm>
          <a:prstGeom prst="line">
            <a:avLst/>
          </a:prstGeom>
          <a:ln w="19050" cap="rnd">
            <a:solidFill>
              <a:srgbClr val="94C7B0"/>
            </a:solidFill>
            <a:prstDash val="solid"/>
            <a:headEnd type="none" w="sm" len="sm"/>
            <a:tailEnd type="none" w="sm" len="sm"/>
          </a:ln>
        </p:spPr>
      </p:sp>
      <p:sp>
        <p:nvSpPr>
          <p:cNvPr id="9" name="Freeform 9"/>
          <p:cNvSpPr/>
          <p:nvPr/>
        </p:nvSpPr>
        <p:spPr>
          <a:xfrm flipH="1">
            <a:off x="4644192" y="588524"/>
            <a:ext cx="13643808" cy="9698476"/>
          </a:xfrm>
          <a:custGeom>
            <a:avLst/>
            <a:gdLst/>
            <a:ahLst/>
            <a:cxnLst/>
            <a:rect l="l" t="t" r="r" b="b"/>
            <a:pathLst>
              <a:path w="13643808" h="9698476">
                <a:moveTo>
                  <a:pt x="13643808" y="0"/>
                </a:moveTo>
                <a:lnTo>
                  <a:pt x="0" y="0"/>
                </a:lnTo>
                <a:lnTo>
                  <a:pt x="0" y="9698476"/>
                </a:lnTo>
                <a:lnTo>
                  <a:pt x="13643808" y="9698476"/>
                </a:lnTo>
                <a:lnTo>
                  <a:pt x="13643808" y="0"/>
                </a:lnTo>
                <a:close/>
              </a:path>
            </a:pathLst>
          </a:custGeom>
          <a:blipFill>
            <a:blip r:embed="rId3"/>
            <a:stretch>
              <a:fillRect l="-4530" t="-4443" b="-2470"/>
            </a:stretch>
          </a:blipFill>
        </p:spPr>
      </p:sp>
      <p:sp>
        <p:nvSpPr>
          <p:cNvPr id="10" name="Freeform 10"/>
          <p:cNvSpPr/>
          <p:nvPr/>
        </p:nvSpPr>
        <p:spPr>
          <a:xfrm>
            <a:off x="6665494" y="1130967"/>
            <a:ext cx="10130589" cy="6409312"/>
          </a:xfrm>
          <a:custGeom>
            <a:avLst/>
            <a:gdLst/>
            <a:ahLst/>
            <a:cxnLst/>
            <a:rect l="l" t="t" r="r" b="b"/>
            <a:pathLst>
              <a:path w="10130589" h="6409312">
                <a:moveTo>
                  <a:pt x="0" y="0"/>
                </a:moveTo>
                <a:lnTo>
                  <a:pt x="10130590" y="0"/>
                </a:lnTo>
                <a:lnTo>
                  <a:pt x="10130590" y="6409313"/>
                </a:lnTo>
                <a:lnTo>
                  <a:pt x="0" y="6409313"/>
                </a:lnTo>
                <a:lnTo>
                  <a:pt x="0" y="0"/>
                </a:lnTo>
                <a:close/>
              </a:path>
            </a:pathLst>
          </a:custGeom>
          <a:blipFill>
            <a:blip r:embed="rId4"/>
            <a:stretch>
              <a:fillRect l="475" t="-1414" r="-475" b="-11925"/>
            </a:stretch>
          </a:blipFill>
        </p:spPr>
      </p:sp>
      <p:grpSp>
        <p:nvGrpSpPr>
          <p:cNvPr id="11" name="Group 11"/>
          <p:cNvGrpSpPr/>
          <p:nvPr/>
        </p:nvGrpSpPr>
        <p:grpSpPr>
          <a:xfrm>
            <a:off x="4547937" y="4572000"/>
            <a:ext cx="2622883" cy="2622884"/>
            <a:chOff x="0" y="0"/>
            <a:chExt cx="3497178" cy="3497178"/>
          </a:xfrm>
        </p:grpSpPr>
        <p:sp>
          <p:nvSpPr>
            <p:cNvPr id="12" name="Freeform 12"/>
            <p:cNvSpPr/>
            <p:nvPr/>
          </p:nvSpPr>
          <p:spPr>
            <a:xfrm>
              <a:off x="0" y="0"/>
              <a:ext cx="3497199" cy="3497199"/>
            </a:xfrm>
            <a:custGeom>
              <a:avLst/>
              <a:gdLst/>
              <a:ahLst/>
              <a:cxnLst/>
              <a:rect l="l" t="t" r="r" b="b"/>
              <a:pathLst>
                <a:path w="3497199" h="3497199">
                  <a:moveTo>
                    <a:pt x="0" y="1748536"/>
                  </a:moveTo>
                  <a:cubicBezTo>
                    <a:pt x="0" y="782828"/>
                    <a:pt x="782828" y="0"/>
                    <a:pt x="1748536" y="0"/>
                  </a:cubicBezTo>
                  <a:cubicBezTo>
                    <a:pt x="2714244" y="0"/>
                    <a:pt x="3497199" y="782828"/>
                    <a:pt x="3497199" y="1748536"/>
                  </a:cubicBezTo>
                  <a:cubicBezTo>
                    <a:pt x="3497199" y="2714244"/>
                    <a:pt x="2714371" y="3497199"/>
                    <a:pt x="1748536" y="3497199"/>
                  </a:cubicBezTo>
                  <a:cubicBezTo>
                    <a:pt x="782701" y="3497199"/>
                    <a:pt x="0" y="2714371"/>
                    <a:pt x="0" y="1748536"/>
                  </a:cubicBezTo>
                  <a:close/>
                </a:path>
              </a:pathLst>
            </a:custGeom>
            <a:solidFill>
              <a:srgbClr val="84BFA4"/>
            </a:solidFill>
          </p:spPr>
        </p:sp>
      </p:grpSp>
      <p:sp>
        <p:nvSpPr>
          <p:cNvPr id="13" name="TextBox 13"/>
          <p:cNvSpPr txBox="1"/>
          <p:nvPr/>
        </p:nvSpPr>
        <p:spPr>
          <a:xfrm>
            <a:off x="4689778" y="5411240"/>
            <a:ext cx="2339202" cy="1087279"/>
          </a:xfrm>
          <a:prstGeom prst="rect">
            <a:avLst/>
          </a:prstGeom>
        </p:spPr>
        <p:txBody>
          <a:bodyPr lIns="0" tIns="0" rIns="0" bIns="0" rtlCol="0" anchor="t">
            <a:spAutoFit/>
          </a:bodyPr>
          <a:lstStyle/>
          <a:p>
            <a:pPr algn="ctr">
              <a:lnSpc>
                <a:spcPts val="4053"/>
              </a:lnSpc>
            </a:pPr>
            <a:r>
              <a:rPr lang="en-US" sz="4700" spc="43">
                <a:solidFill>
                  <a:srgbClr val="FFFFFF"/>
                </a:solidFill>
                <a:latin typeface="TT Rounds Condensed"/>
                <a:ea typeface="TT Rounds Condensed"/>
                <a:cs typeface="TT Rounds Condensed"/>
                <a:sym typeface="TT Rounds Condensed"/>
              </a:rPr>
              <a:t>Cliquez pour </a:t>
            </a:r>
            <a:r>
              <a:rPr lang="en-US" sz="4700" u="sng" spc="43">
                <a:solidFill>
                  <a:srgbClr val="FFFFFF"/>
                </a:solidFill>
                <a:latin typeface="TT Rounds Condensed"/>
                <a:ea typeface="TT Rounds Condensed"/>
                <a:cs typeface="TT Rounds Condensed"/>
                <a:sym typeface="TT Rounds Condensed"/>
                <a:hlinkClick r:id="rId5" tooltip="https://www.youtube.com/watch?v=HfVEYhhu084"/>
              </a:rPr>
              <a:t>voir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1214276" y="1398889"/>
            <a:ext cx="4155972" cy="2382342"/>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Vidéos utiles</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8" name="AutoShape 8"/>
          <p:cNvSpPr/>
          <p:nvPr/>
        </p:nvSpPr>
        <p:spPr>
          <a:xfrm rot="10769730">
            <a:off x="784303" y="2511478"/>
            <a:ext cx="4868002" cy="0"/>
          </a:xfrm>
          <a:prstGeom prst="line">
            <a:avLst/>
          </a:prstGeom>
          <a:ln w="19050" cap="rnd">
            <a:solidFill>
              <a:srgbClr val="94C7B0"/>
            </a:solidFill>
            <a:prstDash val="solid"/>
            <a:headEnd type="none" w="sm" len="sm"/>
            <a:tailEnd type="none" w="sm" len="sm"/>
          </a:ln>
        </p:spPr>
      </p:sp>
      <p:sp>
        <p:nvSpPr>
          <p:cNvPr id="9" name="Freeform 9"/>
          <p:cNvSpPr/>
          <p:nvPr/>
        </p:nvSpPr>
        <p:spPr>
          <a:xfrm flipH="1">
            <a:off x="4644192" y="588524"/>
            <a:ext cx="13643808" cy="9698476"/>
          </a:xfrm>
          <a:custGeom>
            <a:avLst/>
            <a:gdLst/>
            <a:ahLst/>
            <a:cxnLst/>
            <a:rect l="l" t="t" r="r" b="b"/>
            <a:pathLst>
              <a:path w="13643808" h="9698476">
                <a:moveTo>
                  <a:pt x="13643808" y="0"/>
                </a:moveTo>
                <a:lnTo>
                  <a:pt x="0" y="0"/>
                </a:lnTo>
                <a:lnTo>
                  <a:pt x="0" y="9698476"/>
                </a:lnTo>
                <a:lnTo>
                  <a:pt x="13643808" y="9698476"/>
                </a:lnTo>
                <a:lnTo>
                  <a:pt x="13643808" y="0"/>
                </a:lnTo>
                <a:close/>
              </a:path>
            </a:pathLst>
          </a:custGeom>
          <a:blipFill>
            <a:blip r:embed="rId3"/>
            <a:stretch>
              <a:fillRect l="-4530" t="-4443" b="-2470"/>
            </a:stretch>
          </a:blipFill>
        </p:spPr>
      </p:sp>
      <p:sp>
        <p:nvSpPr>
          <p:cNvPr id="10" name="Freeform 10"/>
          <p:cNvSpPr/>
          <p:nvPr/>
        </p:nvSpPr>
        <p:spPr>
          <a:xfrm>
            <a:off x="6593306" y="1238752"/>
            <a:ext cx="10301037" cy="6437396"/>
          </a:xfrm>
          <a:custGeom>
            <a:avLst/>
            <a:gdLst/>
            <a:ahLst/>
            <a:cxnLst/>
            <a:rect l="l" t="t" r="r" b="b"/>
            <a:pathLst>
              <a:path w="10301037" h="6437396">
                <a:moveTo>
                  <a:pt x="0" y="0"/>
                </a:moveTo>
                <a:lnTo>
                  <a:pt x="10301036" y="0"/>
                </a:lnTo>
                <a:lnTo>
                  <a:pt x="10301036" y="6437396"/>
                </a:lnTo>
                <a:lnTo>
                  <a:pt x="0" y="6437396"/>
                </a:lnTo>
                <a:lnTo>
                  <a:pt x="0" y="0"/>
                </a:lnTo>
                <a:close/>
              </a:path>
            </a:pathLst>
          </a:custGeom>
          <a:blipFill>
            <a:blip r:embed="rId4"/>
            <a:stretch>
              <a:fillRect l="-295" r="-295"/>
            </a:stretch>
          </a:blipFill>
        </p:spPr>
      </p:sp>
      <p:grpSp>
        <p:nvGrpSpPr>
          <p:cNvPr id="11" name="Group 11"/>
          <p:cNvGrpSpPr/>
          <p:nvPr/>
        </p:nvGrpSpPr>
        <p:grpSpPr>
          <a:xfrm>
            <a:off x="4547937" y="4572000"/>
            <a:ext cx="2622883" cy="2622884"/>
            <a:chOff x="0" y="0"/>
            <a:chExt cx="3497178" cy="3497178"/>
          </a:xfrm>
        </p:grpSpPr>
        <p:sp>
          <p:nvSpPr>
            <p:cNvPr id="12" name="Freeform 12"/>
            <p:cNvSpPr/>
            <p:nvPr/>
          </p:nvSpPr>
          <p:spPr>
            <a:xfrm>
              <a:off x="0" y="0"/>
              <a:ext cx="3497199" cy="3497199"/>
            </a:xfrm>
            <a:custGeom>
              <a:avLst/>
              <a:gdLst/>
              <a:ahLst/>
              <a:cxnLst/>
              <a:rect l="l" t="t" r="r" b="b"/>
              <a:pathLst>
                <a:path w="3497199" h="3497199">
                  <a:moveTo>
                    <a:pt x="0" y="1748536"/>
                  </a:moveTo>
                  <a:cubicBezTo>
                    <a:pt x="0" y="782828"/>
                    <a:pt x="782828" y="0"/>
                    <a:pt x="1748536" y="0"/>
                  </a:cubicBezTo>
                  <a:cubicBezTo>
                    <a:pt x="2714244" y="0"/>
                    <a:pt x="3497199" y="782828"/>
                    <a:pt x="3497199" y="1748536"/>
                  </a:cubicBezTo>
                  <a:cubicBezTo>
                    <a:pt x="3497199" y="2714244"/>
                    <a:pt x="2714371" y="3497199"/>
                    <a:pt x="1748536" y="3497199"/>
                  </a:cubicBezTo>
                  <a:cubicBezTo>
                    <a:pt x="782701" y="3497199"/>
                    <a:pt x="0" y="2714371"/>
                    <a:pt x="0" y="1748536"/>
                  </a:cubicBezTo>
                  <a:close/>
                </a:path>
              </a:pathLst>
            </a:custGeom>
            <a:solidFill>
              <a:srgbClr val="84BFA4"/>
            </a:solidFill>
          </p:spPr>
        </p:sp>
      </p:grpSp>
      <p:sp>
        <p:nvSpPr>
          <p:cNvPr id="13" name="TextBox 13"/>
          <p:cNvSpPr txBox="1"/>
          <p:nvPr/>
        </p:nvSpPr>
        <p:spPr>
          <a:xfrm>
            <a:off x="4689778" y="5432433"/>
            <a:ext cx="2339202" cy="1044893"/>
          </a:xfrm>
          <a:prstGeom prst="rect">
            <a:avLst/>
          </a:prstGeom>
        </p:spPr>
        <p:txBody>
          <a:bodyPr lIns="0" tIns="0" rIns="0" bIns="0" rtlCol="0" anchor="t">
            <a:spAutoFit/>
          </a:bodyPr>
          <a:lstStyle/>
          <a:p>
            <a:pPr algn="ctr">
              <a:lnSpc>
                <a:spcPts val="3967"/>
              </a:lnSpc>
            </a:pPr>
            <a:r>
              <a:rPr lang="en-US" sz="4600" spc="43">
                <a:solidFill>
                  <a:srgbClr val="FFFFFF"/>
                </a:solidFill>
                <a:latin typeface="TT Rounds Condensed"/>
                <a:ea typeface="TT Rounds Condensed"/>
                <a:cs typeface="TT Rounds Condensed"/>
                <a:sym typeface="TT Rounds Condensed"/>
              </a:rPr>
              <a:t>Cliquez pour </a:t>
            </a:r>
            <a:r>
              <a:rPr lang="en-US" sz="4600" b="1" u="sng" spc="43">
                <a:solidFill>
                  <a:srgbClr val="FFFFFF"/>
                </a:solidFill>
                <a:latin typeface="TT Rounds Condensed Bold"/>
                <a:ea typeface="TT Rounds Condensed Bold"/>
                <a:cs typeface="TT Rounds Condensed Bold"/>
                <a:sym typeface="TT Rounds Condensed Bold"/>
                <a:hlinkClick r:id="rId5" tooltip="https://www.youtube.com/watch?v=9BfMd0HZt1g"/>
              </a:rPr>
              <a:t>voir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1232836" y="1548720"/>
            <a:ext cx="4155972" cy="2382342"/>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Vidéos utiles</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8" name="AutoShape 8"/>
          <p:cNvSpPr/>
          <p:nvPr/>
        </p:nvSpPr>
        <p:spPr>
          <a:xfrm rot="10769730">
            <a:off x="784303" y="2511478"/>
            <a:ext cx="4868002" cy="0"/>
          </a:xfrm>
          <a:prstGeom prst="line">
            <a:avLst/>
          </a:prstGeom>
          <a:ln w="19050" cap="rnd">
            <a:solidFill>
              <a:srgbClr val="94C7B0"/>
            </a:solidFill>
            <a:prstDash val="solid"/>
            <a:headEnd type="none" w="sm" len="sm"/>
            <a:tailEnd type="none" w="sm" len="sm"/>
          </a:ln>
        </p:spPr>
      </p:sp>
      <p:sp>
        <p:nvSpPr>
          <p:cNvPr id="9" name="Freeform 9"/>
          <p:cNvSpPr/>
          <p:nvPr/>
        </p:nvSpPr>
        <p:spPr>
          <a:xfrm flipH="1">
            <a:off x="4644192" y="588524"/>
            <a:ext cx="13643808" cy="9698476"/>
          </a:xfrm>
          <a:custGeom>
            <a:avLst/>
            <a:gdLst/>
            <a:ahLst/>
            <a:cxnLst/>
            <a:rect l="l" t="t" r="r" b="b"/>
            <a:pathLst>
              <a:path w="13643808" h="9698476">
                <a:moveTo>
                  <a:pt x="13643808" y="0"/>
                </a:moveTo>
                <a:lnTo>
                  <a:pt x="0" y="0"/>
                </a:lnTo>
                <a:lnTo>
                  <a:pt x="0" y="9698476"/>
                </a:lnTo>
                <a:lnTo>
                  <a:pt x="13643808" y="9698476"/>
                </a:lnTo>
                <a:lnTo>
                  <a:pt x="13643808" y="0"/>
                </a:lnTo>
                <a:close/>
              </a:path>
            </a:pathLst>
          </a:custGeom>
          <a:blipFill>
            <a:blip r:embed="rId3"/>
            <a:stretch>
              <a:fillRect l="-4530" t="-4443" b="-2470"/>
            </a:stretch>
          </a:blipFill>
        </p:spPr>
      </p:sp>
      <p:sp>
        <p:nvSpPr>
          <p:cNvPr id="10" name="Freeform 10"/>
          <p:cNvSpPr/>
          <p:nvPr/>
        </p:nvSpPr>
        <p:spPr>
          <a:xfrm>
            <a:off x="6665494" y="1251284"/>
            <a:ext cx="10147035" cy="6328611"/>
          </a:xfrm>
          <a:custGeom>
            <a:avLst/>
            <a:gdLst/>
            <a:ahLst/>
            <a:cxnLst/>
            <a:rect l="l" t="t" r="r" b="b"/>
            <a:pathLst>
              <a:path w="10147035" h="6328611">
                <a:moveTo>
                  <a:pt x="0" y="0"/>
                </a:moveTo>
                <a:lnTo>
                  <a:pt x="10147036" y="0"/>
                </a:lnTo>
                <a:lnTo>
                  <a:pt x="10147036" y="6328610"/>
                </a:lnTo>
                <a:lnTo>
                  <a:pt x="0" y="6328610"/>
                </a:lnTo>
                <a:lnTo>
                  <a:pt x="0" y="0"/>
                </a:lnTo>
                <a:close/>
              </a:path>
            </a:pathLst>
          </a:custGeom>
          <a:blipFill>
            <a:blip r:embed="rId4"/>
            <a:stretch>
              <a:fillRect l="-7601" t="1900" r="-8198" b="-9505"/>
            </a:stretch>
          </a:blipFill>
        </p:spPr>
      </p:sp>
      <p:grpSp>
        <p:nvGrpSpPr>
          <p:cNvPr id="11" name="Group 11"/>
          <p:cNvGrpSpPr/>
          <p:nvPr/>
        </p:nvGrpSpPr>
        <p:grpSpPr>
          <a:xfrm>
            <a:off x="4547937" y="4572000"/>
            <a:ext cx="2622883" cy="2622884"/>
            <a:chOff x="0" y="0"/>
            <a:chExt cx="3497178" cy="3497178"/>
          </a:xfrm>
        </p:grpSpPr>
        <p:sp>
          <p:nvSpPr>
            <p:cNvPr id="12" name="Freeform 12"/>
            <p:cNvSpPr/>
            <p:nvPr/>
          </p:nvSpPr>
          <p:spPr>
            <a:xfrm>
              <a:off x="0" y="0"/>
              <a:ext cx="3497199" cy="3497199"/>
            </a:xfrm>
            <a:custGeom>
              <a:avLst/>
              <a:gdLst/>
              <a:ahLst/>
              <a:cxnLst/>
              <a:rect l="l" t="t" r="r" b="b"/>
              <a:pathLst>
                <a:path w="3497199" h="3497199">
                  <a:moveTo>
                    <a:pt x="0" y="1748536"/>
                  </a:moveTo>
                  <a:cubicBezTo>
                    <a:pt x="0" y="782828"/>
                    <a:pt x="782828" y="0"/>
                    <a:pt x="1748536" y="0"/>
                  </a:cubicBezTo>
                  <a:cubicBezTo>
                    <a:pt x="2714244" y="0"/>
                    <a:pt x="3497199" y="782828"/>
                    <a:pt x="3497199" y="1748536"/>
                  </a:cubicBezTo>
                  <a:cubicBezTo>
                    <a:pt x="3497199" y="2714244"/>
                    <a:pt x="2714371" y="3497199"/>
                    <a:pt x="1748536" y="3497199"/>
                  </a:cubicBezTo>
                  <a:cubicBezTo>
                    <a:pt x="782701" y="3497199"/>
                    <a:pt x="0" y="2714371"/>
                    <a:pt x="0" y="1748536"/>
                  </a:cubicBezTo>
                  <a:close/>
                </a:path>
              </a:pathLst>
            </a:custGeom>
            <a:solidFill>
              <a:srgbClr val="84BFA4"/>
            </a:solidFill>
          </p:spPr>
        </p:sp>
      </p:grpSp>
      <p:sp>
        <p:nvSpPr>
          <p:cNvPr id="13" name="TextBox 13"/>
          <p:cNvSpPr txBox="1"/>
          <p:nvPr/>
        </p:nvSpPr>
        <p:spPr>
          <a:xfrm>
            <a:off x="4689778" y="5432433"/>
            <a:ext cx="2339202" cy="1044893"/>
          </a:xfrm>
          <a:prstGeom prst="rect">
            <a:avLst/>
          </a:prstGeom>
        </p:spPr>
        <p:txBody>
          <a:bodyPr lIns="0" tIns="0" rIns="0" bIns="0" rtlCol="0" anchor="t">
            <a:spAutoFit/>
          </a:bodyPr>
          <a:lstStyle/>
          <a:p>
            <a:pPr algn="ctr">
              <a:lnSpc>
                <a:spcPts val="3967"/>
              </a:lnSpc>
            </a:pPr>
            <a:r>
              <a:rPr lang="en-US" sz="4600" spc="43">
                <a:solidFill>
                  <a:srgbClr val="FFFFFF"/>
                </a:solidFill>
                <a:latin typeface="TT Rounds Condensed"/>
                <a:ea typeface="TT Rounds Condensed"/>
                <a:cs typeface="TT Rounds Condensed"/>
                <a:sym typeface="TT Rounds Condensed"/>
              </a:rPr>
              <a:t>Cliquez pour </a:t>
            </a:r>
            <a:r>
              <a:rPr lang="en-US" sz="4600" b="1" u="sng" spc="43">
                <a:solidFill>
                  <a:srgbClr val="FFFFFF"/>
                </a:solidFill>
                <a:latin typeface="TT Rounds Condensed Bold"/>
                <a:ea typeface="TT Rounds Condensed Bold"/>
                <a:cs typeface="TT Rounds Condensed Bold"/>
                <a:sym typeface="TT Rounds Condensed Bold"/>
                <a:hlinkClick r:id="rId5" tooltip="https://www.ted.com/playlists/226/before_public_speaking"/>
              </a:rPr>
              <a:t>voir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2403345">
            <a:off x="9762147" y="2442954"/>
            <a:ext cx="9288581" cy="9577245"/>
            <a:chOff x="0" y="0"/>
            <a:chExt cx="12384774" cy="12769660"/>
          </a:xfrm>
        </p:grpSpPr>
        <p:sp>
          <p:nvSpPr>
            <p:cNvPr id="4" name="Freeform 4"/>
            <p:cNvSpPr/>
            <p:nvPr/>
          </p:nvSpPr>
          <p:spPr>
            <a:xfrm>
              <a:off x="-551307" y="-209042"/>
              <a:ext cx="13772768" cy="13494005"/>
            </a:xfrm>
            <a:custGeom>
              <a:avLst/>
              <a:gdLst/>
              <a:ahLst/>
              <a:cxnLst/>
              <a:rect l="l" t="t" r="r" b="b"/>
              <a:pathLst>
                <a:path w="13772768" h="13494005">
                  <a:moveTo>
                    <a:pt x="8050530" y="508254"/>
                  </a:moveTo>
                  <a:cubicBezTo>
                    <a:pt x="6402705" y="16383"/>
                    <a:pt x="4681093" y="0"/>
                    <a:pt x="3369437" y="1475613"/>
                  </a:cubicBezTo>
                  <a:cubicBezTo>
                    <a:pt x="2098675" y="2902077"/>
                    <a:pt x="877189" y="5205730"/>
                    <a:pt x="614807" y="7107682"/>
                  </a:cubicBezTo>
                  <a:cubicBezTo>
                    <a:pt x="0" y="11542903"/>
                    <a:pt x="3951478" y="13494005"/>
                    <a:pt x="7943977" y="12862814"/>
                  </a:cubicBezTo>
                  <a:cubicBezTo>
                    <a:pt x="11838051" y="12248007"/>
                    <a:pt x="13772768" y="7140575"/>
                    <a:pt x="12592304" y="3500628"/>
                  </a:cubicBezTo>
                  <a:cubicBezTo>
                    <a:pt x="12239752" y="2402078"/>
                    <a:pt x="11214989" y="1885569"/>
                    <a:pt x="10247630" y="1410081"/>
                  </a:cubicBezTo>
                  <a:cubicBezTo>
                    <a:pt x="9550781" y="1065784"/>
                    <a:pt x="8812911" y="737870"/>
                    <a:pt x="8050530" y="508254"/>
                  </a:cubicBezTo>
                  <a:close/>
                </a:path>
              </a:pathLst>
            </a:custGeom>
            <a:solidFill>
              <a:srgbClr val="B6D1E1"/>
            </a:solidFill>
          </p:spPr>
        </p:sp>
      </p:grpSp>
      <p:grpSp>
        <p:nvGrpSpPr>
          <p:cNvPr id="5" name="Group 5"/>
          <p:cNvGrpSpPr/>
          <p:nvPr/>
        </p:nvGrpSpPr>
        <p:grpSpPr>
          <a:xfrm>
            <a:off x="18288000" y="-69468"/>
            <a:ext cx="4255293" cy="17013080"/>
            <a:chOff x="0" y="0"/>
            <a:chExt cx="5673724" cy="22684106"/>
          </a:xfrm>
        </p:grpSpPr>
        <p:sp>
          <p:nvSpPr>
            <p:cNvPr id="6" name="Freeform 6"/>
            <p:cNvSpPr/>
            <p:nvPr/>
          </p:nvSpPr>
          <p:spPr>
            <a:xfrm>
              <a:off x="0" y="0"/>
              <a:ext cx="5673725" cy="22684105"/>
            </a:xfrm>
            <a:custGeom>
              <a:avLst/>
              <a:gdLst/>
              <a:ahLst/>
              <a:cxnLst/>
              <a:rect l="l" t="t" r="r" b="b"/>
              <a:pathLst>
                <a:path w="5673725" h="22684105">
                  <a:moveTo>
                    <a:pt x="0" y="0"/>
                  </a:moveTo>
                  <a:lnTo>
                    <a:pt x="5673725" y="0"/>
                  </a:lnTo>
                  <a:lnTo>
                    <a:pt x="5673725" y="22684105"/>
                  </a:lnTo>
                  <a:lnTo>
                    <a:pt x="0" y="22684105"/>
                  </a:lnTo>
                  <a:close/>
                </a:path>
              </a:pathLst>
            </a:custGeom>
            <a:solidFill>
              <a:srgbClr val="ECECEC"/>
            </a:solidFill>
          </p:spPr>
        </p:sp>
      </p:grpSp>
      <p:sp>
        <p:nvSpPr>
          <p:cNvPr id="7" name="Freeform 7"/>
          <p:cNvSpPr/>
          <p:nvPr/>
        </p:nvSpPr>
        <p:spPr>
          <a:xfrm>
            <a:off x="867018" y="690195"/>
            <a:ext cx="6159441" cy="4453305"/>
          </a:xfrm>
          <a:custGeom>
            <a:avLst/>
            <a:gdLst/>
            <a:ahLst/>
            <a:cxnLst/>
            <a:rect l="l" t="t" r="r" b="b"/>
            <a:pathLst>
              <a:path w="6159441" h="4453305">
                <a:moveTo>
                  <a:pt x="0" y="0"/>
                </a:moveTo>
                <a:lnTo>
                  <a:pt x="6159441" y="0"/>
                </a:lnTo>
                <a:lnTo>
                  <a:pt x="6159441" y="4453305"/>
                </a:lnTo>
                <a:lnTo>
                  <a:pt x="0" y="4453305"/>
                </a:lnTo>
                <a:lnTo>
                  <a:pt x="0" y="0"/>
                </a:lnTo>
                <a:close/>
              </a:path>
            </a:pathLst>
          </a:custGeom>
          <a:blipFill>
            <a:blip r:embed="rId2"/>
            <a:stretch>
              <a:fillRect l="-30" r="-30"/>
            </a:stretch>
          </a:blipFill>
        </p:spPr>
      </p:sp>
      <p:grpSp>
        <p:nvGrpSpPr>
          <p:cNvPr id="8" name="Group 8"/>
          <p:cNvGrpSpPr/>
          <p:nvPr/>
        </p:nvGrpSpPr>
        <p:grpSpPr>
          <a:xfrm>
            <a:off x="-1818780" y="10310727"/>
            <a:ext cx="21361288" cy="2805024"/>
            <a:chOff x="0" y="0"/>
            <a:chExt cx="28481718" cy="3740032"/>
          </a:xfrm>
        </p:grpSpPr>
        <p:sp>
          <p:nvSpPr>
            <p:cNvPr id="9" name="Freeform 9"/>
            <p:cNvSpPr/>
            <p:nvPr/>
          </p:nvSpPr>
          <p:spPr>
            <a:xfrm>
              <a:off x="0" y="0"/>
              <a:ext cx="28481654" cy="3740023"/>
            </a:xfrm>
            <a:custGeom>
              <a:avLst/>
              <a:gdLst/>
              <a:ahLst/>
              <a:cxnLst/>
              <a:rect l="l" t="t" r="r" b="b"/>
              <a:pathLst>
                <a:path w="28481654" h="3740023">
                  <a:moveTo>
                    <a:pt x="0" y="0"/>
                  </a:moveTo>
                  <a:lnTo>
                    <a:pt x="28481654" y="0"/>
                  </a:lnTo>
                  <a:lnTo>
                    <a:pt x="28481654" y="3740023"/>
                  </a:lnTo>
                  <a:lnTo>
                    <a:pt x="0" y="3740023"/>
                  </a:lnTo>
                  <a:close/>
                </a:path>
              </a:pathLst>
            </a:custGeom>
            <a:solidFill>
              <a:srgbClr val="ECECEC"/>
            </a:solidFill>
          </p:spPr>
        </p:sp>
      </p:grpSp>
      <p:sp>
        <p:nvSpPr>
          <p:cNvPr id="10" name="TextBox 10"/>
          <p:cNvSpPr txBox="1"/>
          <p:nvPr/>
        </p:nvSpPr>
        <p:spPr>
          <a:xfrm>
            <a:off x="8062623" y="4575403"/>
            <a:ext cx="9731968" cy="758571"/>
          </a:xfrm>
          <a:prstGeom prst="rect">
            <a:avLst/>
          </a:prstGeom>
          <a:solidFill>
            <a:srgbClr val="84BFA4"/>
          </a:solidFill>
        </p:spPr>
        <p:txBody>
          <a:bodyPr lIns="0" tIns="0" rIns="0" bIns="0" rtlCol="0" anchor="t">
            <a:spAutoFit/>
          </a:bodyPr>
          <a:lstStyle/>
          <a:p>
            <a:pPr algn="l">
              <a:lnSpc>
                <a:spcPts val="5832"/>
              </a:lnSpc>
            </a:pPr>
            <a:r>
              <a:rPr lang="en-US" sz="5400" spc="50">
                <a:solidFill>
                  <a:srgbClr val="FFFFFF"/>
                </a:solidFill>
                <a:latin typeface="TT Rounds Condensed"/>
                <a:ea typeface="TT Rounds Condensed"/>
                <a:cs typeface="TT Rounds Condensed"/>
                <a:sym typeface="TT Rounds Condensed"/>
              </a:rPr>
              <a:t>Bravo, vous avez terminé </a:t>
            </a:r>
            <a:r>
              <a:rPr lang="en-US" sz="5400" spc="50">
                <a:solidFill>
                  <a:srgbClr val="84BFA4"/>
                </a:solidFill>
                <a:latin typeface="TT Rounds Condensed"/>
                <a:ea typeface="TT Rounds Condensed"/>
                <a:cs typeface="TT Rounds Condensed"/>
                <a:sym typeface="TT Rounds Condensed"/>
              </a:rPr>
              <a:t>.</a:t>
            </a:r>
          </a:p>
        </p:txBody>
      </p:sp>
      <p:sp>
        <p:nvSpPr>
          <p:cNvPr id="11" name="TextBox 11"/>
          <p:cNvSpPr txBox="1"/>
          <p:nvPr/>
        </p:nvSpPr>
        <p:spPr>
          <a:xfrm>
            <a:off x="10446905" y="5809034"/>
            <a:ext cx="7108256" cy="3005768"/>
          </a:xfrm>
          <a:prstGeom prst="rect">
            <a:avLst/>
          </a:prstGeom>
        </p:spPr>
        <p:txBody>
          <a:bodyPr lIns="0" tIns="0" rIns="0" bIns="0" rtlCol="0" anchor="t">
            <a:spAutoFit/>
          </a:bodyPr>
          <a:lstStyle/>
          <a:p>
            <a:pPr algn="l">
              <a:lnSpc>
                <a:spcPts val="5792"/>
              </a:lnSpc>
            </a:pPr>
            <a:r>
              <a:rPr lang="en-US" sz="6800" b="1" spc="63">
                <a:solidFill>
                  <a:srgbClr val="FFFFFF"/>
                </a:solidFill>
                <a:latin typeface="TT Rounds Condensed Bold"/>
                <a:ea typeface="TT Rounds Condensed Bold"/>
                <a:cs typeface="TT Rounds Condensed Bold"/>
                <a:sym typeface="TT Rounds Condensed Bold"/>
              </a:rPr>
              <a:t>M2.4 COMPÉTENCES EN PRISE DE PAROLE EN PUBLIC</a:t>
            </a:r>
          </a:p>
        </p:txBody>
      </p:sp>
      <p:sp>
        <p:nvSpPr>
          <p:cNvPr id="12" name="TextBox 12"/>
          <p:cNvSpPr txBox="1"/>
          <p:nvPr/>
        </p:nvSpPr>
        <p:spPr>
          <a:xfrm>
            <a:off x="13407330" y="8860504"/>
            <a:ext cx="5664254" cy="967170"/>
          </a:xfrm>
          <a:prstGeom prst="rect">
            <a:avLst/>
          </a:prstGeom>
        </p:spPr>
        <p:txBody>
          <a:bodyPr lIns="0" tIns="0" rIns="0" bIns="0" rtlCol="0" anchor="t">
            <a:spAutoFit/>
          </a:bodyPr>
          <a:lstStyle/>
          <a:p>
            <a:pPr algn="l">
              <a:lnSpc>
                <a:spcPts val="4536"/>
              </a:lnSpc>
            </a:pPr>
            <a:r>
              <a:rPr lang="en-US" sz="4200" spc="39">
                <a:solidFill>
                  <a:srgbClr val="FFFFFF"/>
                </a:solidFill>
                <a:latin typeface="TT Rounds Condensed"/>
                <a:ea typeface="TT Rounds Condensed"/>
                <a:cs typeface="TT Rounds Condensed"/>
                <a:sym typeface="TT Rounds Condensed"/>
              </a:rPr>
              <a:t>www.3kitchens.eu</a:t>
            </a:r>
            <a:r>
              <a:rPr lang="en-US" sz="4200" b="1" spc="39">
                <a:solidFill>
                  <a:srgbClr val="FFFFFF"/>
                </a:solidFill>
                <a:latin typeface="TT Rounds Condensed Bold"/>
                <a:ea typeface="TT Rounds Condensed Bold"/>
                <a:cs typeface="TT Rounds Condensed Bold"/>
                <a:sym typeface="TT Rounds Condensed Bold"/>
              </a:rPr>
              <a:t>​</a:t>
            </a:r>
            <a:r>
              <a:rPr lang="en-US" sz="4200" spc="39">
                <a:solidFill>
                  <a:srgbClr val="FFFFFF"/>
                </a:solidFill>
                <a:latin typeface="TT Rounds Condensed"/>
                <a:ea typeface="TT Rounds Condensed"/>
                <a:cs typeface="TT Rounds Condensed"/>
                <a:sym typeface="TT Rounds Condensed"/>
              </a:rPr>
              <a:t>​</a:t>
            </a:r>
          </a:p>
        </p:txBody>
      </p:sp>
      <p:sp>
        <p:nvSpPr>
          <p:cNvPr id="13" name="Freeform 13"/>
          <p:cNvSpPr/>
          <p:nvPr/>
        </p:nvSpPr>
        <p:spPr>
          <a:xfrm>
            <a:off x="1275188" y="8569887"/>
            <a:ext cx="3581583" cy="755152"/>
          </a:xfrm>
          <a:custGeom>
            <a:avLst/>
            <a:gdLst/>
            <a:ahLst/>
            <a:cxnLst/>
            <a:rect l="l" t="t" r="r" b="b"/>
            <a:pathLst>
              <a:path w="3581583" h="755152">
                <a:moveTo>
                  <a:pt x="0" y="0"/>
                </a:moveTo>
                <a:lnTo>
                  <a:pt x="3581582" y="0"/>
                </a:lnTo>
                <a:lnTo>
                  <a:pt x="3581582" y="755152"/>
                </a:lnTo>
                <a:lnTo>
                  <a:pt x="0" y="755152"/>
                </a:lnTo>
                <a:lnTo>
                  <a:pt x="0" y="0"/>
                </a:lnTo>
                <a:close/>
              </a:path>
            </a:pathLst>
          </a:custGeom>
          <a:blipFill>
            <a:blip r:embed="rId3"/>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4587078" y="10287000"/>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7948" y="0"/>
            <a:ext cx="6657546" cy="10286998"/>
            <a:chOff x="0" y="0"/>
            <a:chExt cx="8876728" cy="13715998"/>
          </a:xfrm>
        </p:grpSpPr>
        <p:sp>
          <p:nvSpPr>
            <p:cNvPr id="6" name="Freeform 6"/>
            <p:cNvSpPr/>
            <p:nvPr/>
          </p:nvSpPr>
          <p:spPr>
            <a:xfrm>
              <a:off x="0" y="0"/>
              <a:ext cx="8876665" cy="13716000"/>
            </a:xfrm>
            <a:custGeom>
              <a:avLst/>
              <a:gdLst/>
              <a:ahLst/>
              <a:cxnLst/>
              <a:rect l="l" t="t" r="r" b="b"/>
              <a:pathLst>
                <a:path w="8876665" h="13716000">
                  <a:moveTo>
                    <a:pt x="0" y="0"/>
                  </a:moveTo>
                  <a:lnTo>
                    <a:pt x="8876665" y="0"/>
                  </a:lnTo>
                  <a:lnTo>
                    <a:pt x="8876665" y="13716000"/>
                  </a:lnTo>
                  <a:lnTo>
                    <a:pt x="0" y="13716000"/>
                  </a:lnTo>
                  <a:close/>
                </a:path>
              </a:pathLst>
            </a:custGeom>
            <a:solidFill>
              <a:srgbClr val="B6D1E1"/>
            </a:solidFill>
          </p:spPr>
        </p:sp>
      </p:grpSp>
      <p:sp>
        <p:nvSpPr>
          <p:cNvPr id="7" name="TextBox 7"/>
          <p:cNvSpPr txBox="1"/>
          <p:nvPr/>
        </p:nvSpPr>
        <p:spPr>
          <a:xfrm>
            <a:off x="8479287" y="1706512"/>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01</a:t>
            </a:r>
          </a:p>
        </p:txBody>
      </p:sp>
      <p:sp>
        <p:nvSpPr>
          <p:cNvPr id="8" name="TextBox 8"/>
          <p:cNvSpPr txBox="1"/>
          <p:nvPr/>
        </p:nvSpPr>
        <p:spPr>
          <a:xfrm>
            <a:off x="9546334" y="1655200"/>
            <a:ext cx="7024596" cy="978789"/>
          </a:xfrm>
          <a:prstGeom prst="rect">
            <a:avLst/>
          </a:prstGeom>
        </p:spPr>
        <p:txBody>
          <a:bodyPr lIns="0" tIns="0" rIns="0" bIns="0" rtlCol="0" anchor="t">
            <a:spAutoFit/>
          </a:bodyPr>
          <a:lstStyle/>
          <a:p>
            <a:pPr algn="l">
              <a:lnSpc>
                <a:spcPts val="3888"/>
              </a:lnSpc>
            </a:pPr>
            <a:r>
              <a:rPr lang="en-US" sz="3600" spc="33">
                <a:solidFill>
                  <a:srgbClr val="382B1B"/>
                </a:solidFill>
                <a:latin typeface="TT Rounds Condensed"/>
                <a:ea typeface="TT Rounds Condensed"/>
                <a:cs typeface="TT Rounds Condensed"/>
                <a:sym typeface="TT Rounds Condensed"/>
              </a:rPr>
              <a:t>Compétences essentielles pour parler en public</a:t>
            </a:r>
          </a:p>
        </p:txBody>
      </p:sp>
      <p:sp>
        <p:nvSpPr>
          <p:cNvPr id="9" name="TextBox 9"/>
          <p:cNvSpPr txBox="1"/>
          <p:nvPr/>
        </p:nvSpPr>
        <p:spPr>
          <a:xfrm>
            <a:off x="8479287" y="2728571"/>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02</a:t>
            </a:r>
          </a:p>
        </p:txBody>
      </p:sp>
      <p:sp>
        <p:nvSpPr>
          <p:cNvPr id="10" name="TextBox 10"/>
          <p:cNvSpPr txBox="1"/>
          <p:nvPr/>
        </p:nvSpPr>
        <p:spPr>
          <a:xfrm>
            <a:off x="9546334" y="2752191"/>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Quelques stratégies pour vous aider​​</a:t>
            </a:r>
          </a:p>
        </p:txBody>
      </p:sp>
      <p:sp>
        <p:nvSpPr>
          <p:cNvPr id="11" name="TextBox 11"/>
          <p:cNvSpPr txBox="1"/>
          <p:nvPr/>
        </p:nvSpPr>
        <p:spPr>
          <a:xfrm>
            <a:off x="819392" y="2188126"/>
            <a:ext cx="7126263" cy="592640"/>
          </a:xfrm>
          <a:prstGeom prst="rect">
            <a:avLst/>
          </a:prstGeom>
        </p:spPr>
        <p:txBody>
          <a:bodyPr lIns="0" tIns="0" rIns="0" bIns="0" rtlCol="0" anchor="t">
            <a:spAutoFit/>
          </a:bodyPr>
          <a:lstStyle/>
          <a:p>
            <a:pPr algn="l">
              <a:lnSpc>
                <a:spcPts val="6900"/>
              </a:lnSpc>
            </a:pPr>
            <a:r>
              <a:rPr lang="en-US" sz="9000" b="1" spc="84">
                <a:solidFill>
                  <a:srgbClr val="FFFFFF"/>
                </a:solidFill>
                <a:latin typeface="TT Rounds Condensed Bold"/>
                <a:ea typeface="TT Rounds Condensed Bold"/>
                <a:cs typeface="TT Rounds Condensed Bold"/>
                <a:sym typeface="TT Rounds Condensed Bold"/>
              </a:rPr>
              <a:t>ART ORATOIRE</a:t>
            </a:r>
          </a:p>
        </p:txBody>
      </p:sp>
      <p:grpSp>
        <p:nvGrpSpPr>
          <p:cNvPr id="12" name="Group 12"/>
          <p:cNvGrpSpPr/>
          <p:nvPr/>
        </p:nvGrpSpPr>
        <p:grpSpPr>
          <a:xfrm>
            <a:off x="3684954" y="6277990"/>
            <a:ext cx="4418454" cy="4555767"/>
            <a:chOff x="0" y="0"/>
            <a:chExt cx="5891272" cy="6074356"/>
          </a:xfrm>
        </p:grpSpPr>
        <p:sp>
          <p:nvSpPr>
            <p:cNvPr id="13" name="Freeform 13"/>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sp>
      </p:grpSp>
      <p:sp>
        <p:nvSpPr>
          <p:cNvPr id="14" name="TextBox 14"/>
          <p:cNvSpPr txBox="1"/>
          <p:nvPr/>
        </p:nvSpPr>
        <p:spPr>
          <a:xfrm>
            <a:off x="8479287" y="3750630"/>
            <a:ext cx="867700" cy="885687"/>
          </a:xfrm>
          <a:prstGeom prst="rect">
            <a:avLst/>
          </a:prstGeom>
        </p:spPr>
        <p:txBody>
          <a:bodyPr lIns="0" tIns="0" rIns="0" bIns="0" rtlCol="0" anchor="t">
            <a:spAutoFit/>
          </a:bodyPr>
          <a:lstStyle/>
          <a:p>
            <a:pPr algn="l">
              <a:lnSpc>
                <a:spcPts val="5184"/>
              </a:lnSpc>
            </a:pPr>
            <a:r>
              <a:rPr lang="en-US" sz="4800" b="1" spc="44">
                <a:solidFill>
                  <a:srgbClr val="84BFA4"/>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9546334" y="3774992"/>
            <a:ext cx="7024596" cy="571195"/>
          </a:xfrm>
          <a:prstGeom prst="rect">
            <a:avLst/>
          </a:prstGeom>
        </p:spPr>
        <p:txBody>
          <a:bodyPr lIns="0" tIns="0" rIns="0" bIns="0" rtlCol="0" anchor="t">
            <a:spAutoFit/>
          </a:bodyPr>
          <a:lstStyle/>
          <a:p>
            <a:pPr algn="l">
              <a:lnSpc>
                <a:spcPts val="4622"/>
              </a:lnSpc>
            </a:pPr>
            <a:r>
              <a:rPr lang="en-US" sz="3600" spc="33">
                <a:solidFill>
                  <a:srgbClr val="382B1B"/>
                </a:solidFill>
                <a:latin typeface="TT Rounds Condensed"/>
                <a:ea typeface="TT Rounds Condensed"/>
                <a:cs typeface="TT Rounds Condensed"/>
                <a:sym typeface="TT Rounds Condensed"/>
              </a:rPr>
              <a:t>Vidéos utiles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rot="4220027">
            <a:off x="-813104" y="-6594058"/>
            <a:ext cx="15496457" cy="15978039"/>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84BFA4"/>
            </a:solidFill>
          </p:spPr>
        </p:sp>
      </p:grpSp>
      <p:grpSp>
        <p:nvGrpSpPr>
          <p:cNvPr id="5" name="Group 5"/>
          <p:cNvGrpSpPr/>
          <p:nvPr/>
        </p:nvGrpSpPr>
        <p:grpSpPr>
          <a:xfrm>
            <a:off x="-4020693" y="-9152968"/>
            <a:ext cx="24222254" cy="915297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sp>
      </p:grpSp>
      <p:grpSp>
        <p:nvGrpSpPr>
          <p:cNvPr id="7" name="Group 7"/>
          <p:cNvGrpSpPr/>
          <p:nvPr/>
        </p:nvGrpSpPr>
        <p:grpSpPr>
          <a:xfrm>
            <a:off x="-5506732" y="10286998"/>
            <a:ext cx="24222254" cy="3289541"/>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sp>
      </p:grpSp>
      <p:grpSp>
        <p:nvGrpSpPr>
          <p:cNvPr id="9" name="Group 9"/>
          <p:cNvGrpSpPr/>
          <p:nvPr/>
        </p:nvGrpSpPr>
        <p:grpSpPr>
          <a:xfrm>
            <a:off x="-4481700" y="-1211763"/>
            <a:ext cx="4481700" cy="17113854"/>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sp>
      </p:grpSp>
      <p:sp>
        <p:nvSpPr>
          <p:cNvPr id="11" name="TextBox 11"/>
          <p:cNvSpPr txBox="1"/>
          <p:nvPr/>
        </p:nvSpPr>
        <p:spPr>
          <a:xfrm>
            <a:off x="1912303" y="1541526"/>
            <a:ext cx="10581359" cy="4344828"/>
          </a:xfrm>
          <a:prstGeom prst="rect">
            <a:avLst/>
          </a:prstGeom>
        </p:spPr>
        <p:txBody>
          <a:bodyPr lIns="0" tIns="0" rIns="0" bIns="0" rtlCol="0" anchor="t">
            <a:spAutoFit/>
          </a:bodyPr>
          <a:lstStyle/>
          <a:p>
            <a:pPr algn="ctr">
              <a:lnSpc>
                <a:spcPts val="37260"/>
              </a:lnSpc>
            </a:pPr>
            <a:r>
              <a:rPr lang="en-US" sz="34500" spc="322">
                <a:solidFill>
                  <a:srgbClr val="94C7B0"/>
                </a:solidFill>
                <a:latin typeface="TT Rounds Condensed"/>
                <a:ea typeface="TT Rounds Condensed"/>
                <a:cs typeface="TT Rounds Condensed"/>
                <a:sym typeface="TT Rounds Condensed"/>
              </a:rPr>
              <a:t>01</a:t>
            </a:r>
          </a:p>
        </p:txBody>
      </p:sp>
      <p:sp>
        <p:nvSpPr>
          <p:cNvPr id="12" name="TextBox 12"/>
          <p:cNvSpPr txBox="1"/>
          <p:nvPr/>
        </p:nvSpPr>
        <p:spPr>
          <a:xfrm>
            <a:off x="380198" y="3167920"/>
            <a:ext cx="13460931" cy="4582953"/>
          </a:xfrm>
          <a:prstGeom prst="rect">
            <a:avLst/>
          </a:prstGeom>
        </p:spPr>
        <p:txBody>
          <a:bodyPr lIns="0" tIns="0" rIns="0" bIns="0" rtlCol="0" anchor="t">
            <a:spAutoFit/>
          </a:bodyPr>
          <a:lstStyle/>
          <a:p>
            <a:pPr algn="ctr">
              <a:lnSpc>
                <a:spcPts val="9150"/>
              </a:lnSpc>
            </a:pPr>
            <a:r>
              <a:rPr lang="en-US" sz="9000" b="1" spc="84">
                <a:solidFill>
                  <a:srgbClr val="FFFFFF"/>
                </a:solidFill>
                <a:latin typeface="TT Rounds Condensed Bold"/>
                <a:ea typeface="TT Rounds Condensed Bold"/>
                <a:cs typeface="TT Rounds Condensed Bold"/>
                <a:sym typeface="TT Rounds Condensed Bold"/>
              </a:rPr>
              <a:t>Compétences essentielles pour parler en public</a:t>
            </a:r>
          </a:p>
          <a:p>
            <a:pPr algn="ctr">
              <a:lnSpc>
                <a:spcPts val="9150"/>
              </a:lnSpc>
            </a:pPr>
            <a:endParaRPr lang="en-US" sz="9000" b="1" spc="84">
              <a:solidFill>
                <a:srgbClr val="FFFFFF"/>
              </a:solidFill>
              <a:latin typeface="TT Rounds Condensed Bold"/>
              <a:ea typeface="TT Rounds Condensed Bold"/>
              <a:cs typeface="TT Rounds Condensed Bold"/>
              <a:sym typeface="TT Rounds Condensed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Freeform 7"/>
          <p:cNvSpPr/>
          <p:nvPr/>
        </p:nvSpPr>
        <p:spPr>
          <a:xfrm>
            <a:off x="-982770" y="537026"/>
            <a:ext cx="7100364" cy="7336742"/>
          </a:xfrm>
          <a:custGeom>
            <a:avLst/>
            <a:gdLst/>
            <a:ahLst/>
            <a:cxnLst/>
            <a:rect l="l" t="t" r="r" b="b"/>
            <a:pathLst>
              <a:path w="7100364" h="7336742">
                <a:moveTo>
                  <a:pt x="0" y="0"/>
                </a:moveTo>
                <a:lnTo>
                  <a:pt x="7100364" y="0"/>
                </a:lnTo>
                <a:lnTo>
                  <a:pt x="7100364" y="7336741"/>
                </a:lnTo>
                <a:lnTo>
                  <a:pt x="0" y="73367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6860889" y="1123950"/>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Compétences essentielles pour parler en public</a:t>
            </a: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a:p>
            <a:pPr algn="l">
              <a:lnSpc>
                <a:spcPts val="6030"/>
              </a:lnSpc>
            </a:pPr>
            <a:endParaRPr lang="en-US" sz="6000" b="1" spc="56">
              <a:solidFill>
                <a:srgbClr val="B6D1E1"/>
              </a:solidFill>
              <a:latin typeface="TT Rounds Condensed Bold"/>
              <a:ea typeface="TT Rounds Condensed Bold"/>
              <a:cs typeface="TT Rounds Condensed Bold"/>
              <a:sym typeface="TT Rounds Condensed Bold"/>
            </a:endParaRPr>
          </a:p>
        </p:txBody>
      </p:sp>
      <p:sp>
        <p:nvSpPr>
          <p:cNvPr id="9" name="TextBox 9"/>
          <p:cNvSpPr txBox="1"/>
          <p:nvPr/>
        </p:nvSpPr>
        <p:spPr>
          <a:xfrm>
            <a:off x="6860889" y="3383935"/>
            <a:ext cx="10661902" cy="2706448"/>
          </a:xfrm>
          <a:prstGeom prst="rect">
            <a:avLst/>
          </a:prstGeom>
        </p:spPr>
        <p:txBody>
          <a:bodyPr lIns="0" tIns="0" rIns="0" bIns="0" rtlCol="0" anchor="t">
            <a:spAutoFit/>
          </a:bodyPr>
          <a:lstStyle/>
          <a:p>
            <a:pPr algn="l">
              <a:lnSpc>
                <a:spcPts val="4140"/>
              </a:lnSpc>
            </a:pPr>
            <a:r>
              <a:rPr lang="en-US" sz="3900" spc="36">
                <a:solidFill>
                  <a:srgbClr val="382B1B"/>
                </a:solidFill>
                <a:latin typeface="TT Rounds Condensed"/>
                <a:ea typeface="TT Rounds Condensed"/>
                <a:cs typeface="TT Rounds Condensed"/>
                <a:sym typeface="TT Rounds Condensed"/>
              </a:rPr>
              <a:t>Parler en public est une compétence précieuse qui peut améliorer votre vie personnelle et professionnelle.</a:t>
            </a:r>
          </a:p>
          <a:p>
            <a:pPr algn="l">
              <a:lnSpc>
                <a:spcPts val="4140"/>
              </a:lnSpc>
            </a:pPr>
            <a:endParaRPr lang="en-US" sz="3900" spc="36">
              <a:solidFill>
                <a:srgbClr val="382B1B"/>
              </a:solidFill>
              <a:latin typeface="TT Rounds Condensed"/>
              <a:ea typeface="TT Rounds Condensed"/>
              <a:cs typeface="TT Rounds Condensed"/>
              <a:sym typeface="TT Rounds Condensed"/>
            </a:endParaRPr>
          </a:p>
          <a:p>
            <a:pPr algn="l">
              <a:lnSpc>
                <a:spcPts val="4140"/>
              </a:lnSpc>
            </a:pPr>
            <a:r>
              <a:rPr lang="en-US" sz="3900" spc="36">
                <a:solidFill>
                  <a:srgbClr val="382B1B"/>
                </a:solidFill>
                <a:latin typeface="TT Rounds Condensed"/>
                <a:ea typeface="TT Rounds Condensed"/>
                <a:cs typeface="TT Rounds Condensed"/>
                <a:sym typeface="TT Rounds Condensed"/>
              </a:rPr>
              <a:t>Que vous parliez en public ou non, les compétences acquises amélioreront vos capacités de communication et renforceront également votre confiance, vous aideront à réseauter efficacement et même à partager vos histoires et votre héritage culinaires.</a:t>
            </a:r>
          </a:p>
        </p:txBody>
      </p:sp>
      <p:grpSp>
        <p:nvGrpSpPr>
          <p:cNvPr id="10" name="Group 10"/>
          <p:cNvGrpSpPr/>
          <p:nvPr/>
        </p:nvGrpSpPr>
        <p:grpSpPr>
          <a:xfrm>
            <a:off x="-994800" y="500931"/>
            <a:ext cx="7100364" cy="7336742"/>
            <a:chOff x="0" y="0"/>
            <a:chExt cx="9467152" cy="9782322"/>
          </a:xfrm>
        </p:grpSpPr>
        <p:sp>
          <p:nvSpPr>
            <p:cNvPr id="11" name="Freeform 11"/>
            <p:cNvSpPr/>
            <p:nvPr/>
          </p:nvSpPr>
          <p:spPr>
            <a:xfrm>
              <a:off x="-421894" y="-3175"/>
              <a:ext cx="10525633" cy="10179050"/>
            </a:xfrm>
            <a:custGeom>
              <a:avLst/>
              <a:gdLst/>
              <a:ahLst/>
              <a:cxnLst/>
              <a:rect l="l" t="t" r="r" b="b"/>
              <a:pathLst>
                <a:path w="10525633" h="10179050">
                  <a:moveTo>
                    <a:pt x="4740529" y="3302"/>
                  </a:moveTo>
                  <a:cubicBezTo>
                    <a:pt x="5208778" y="0"/>
                    <a:pt x="5688203" y="89662"/>
                    <a:pt x="6160135" y="233299"/>
                  </a:cubicBezTo>
                  <a:cubicBezTo>
                    <a:pt x="6740017" y="408432"/>
                    <a:pt x="7308977" y="660019"/>
                    <a:pt x="7834122" y="933577"/>
                  </a:cubicBezTo>
                  <a:cubicBezTo>
                    <a:pt x="8578088" y="1294638"/>
                    <a:pt x="9354947" y="1688592"/>
                    <a:pt x="9628505" y="2530983"/>
                  </a:cubicBezTo>
                  <a:cubicBezTo>
                    <a:pt x="10525633" y="5321046"/>
                    <a:pt x="9048622" y="9227058"/>
                    <a:pt x="6072505" y="9697593"/>
                  </a:cubicBezTo>
                  <a:cubicBezTo>
                    <a:pt x="3019806" y="10179050"/>
                    <a:pt x="0" y="8680069"/>
                    <a:pt x="470535" y="5288153"/>
                  </a:cubicBezTo>
                  <a:cubicBezTo>
                    <a:pt x="678434" y="3832987"/>
                    <a:pt x="1608455" y="2071370"/>
                    <a:pt x="2582291" y="977265"/>
                  </a:cubicBezTo>
                  <a:cubicBezTo>
                    <a:pt x="3211449" y="272923"/>
                    <a:pt x="3960241" y="8763"/>
                    <a:pt x="4740529" y="3302"/>
                  </a:cubicBezTo>
                  <a:close/>
                </a:path>
              </a:pathLst>
            </a:custGeom>
            <a:blipFill>
              <a:blip r:embed="rId5"/>
              <a:stretch>
                <a:fillRect l="-12096" r="-12097"/>
              </a:stretch>
            </a:blipFill>
          </p:spPr>
        </p:sp>
      </p:grpSp>
      <p:grpSp>
        <p:nvGrpSpPr>
          <p:cNvPr id="12" name="Group 12"/>
          <p:cNvGrpSpPr/>
          <p:nvPr/>
        </p:nvGrpSpPr>
        <p:grpSpPr>
          <a:xfrm>
            <a:off x="2470229" y="6056202"/>
            <a:ext cx="3842379" cy="3961791"/>
            <a:chOff x="0" y="0"/>
            <a:chExt cx="5123172" cy="5282388"/>
          </a:xfrm>
        </p:grpSpPr>
        <p:sp>
          <p:nvSpPr>
            <p:cNvPr id="13" name="Freeform 13"/>
            <p:cNvSpPr/>
            <p:nvPr/>
          </p:nvSpPr>
          <p:spPr>
            <a:xfrm>
              <a:off x="-228092" y="-86487"/>
              <a:ext cx="5697347" cy="5582031"/>
            </a:xfrm>
            <a:custGeom>
              <a:avLst/>
              <a:gdLst/>
              <a:ahLst/>
              <a:cxnLst/>
              <a:rect l="l" t="t" r="r" b="b"/>
              <a:pathLst>
                <a:path w="5697347" h="5582031">
                  <a:moveTo>
                    <a:pt x="3330321" y="210312"/>
                  </a:moveTo>
                  <a:cubicBezTo>
                    <a:pt x="2648585" y="6731"/>
                    <a:pt x="1936496" y="0"/>
                    <a:pt x="1393825" y="610489"/>
                  </a:cubicBezTo>
                  <a:cubicBezTo>
                    <a:pt x="868172" y="1200531"/>
                    <a:pt x="362839" y="2153412"/>
                    <a:pt x="254381" y="2940304"/>
                  </a:cubicBezTo>
                  <a:cubicBezTo>
                    <a:pt x="0" y="4774946"/>
                    <a:pt x="1634617" y="5582031"/>
                    <a:pt x="3286125" y="5320919"/>
                  </a:cubicBezTo>
                  <a:cubicBezTo>
                    <a:pt x="4896993" y="5066538"/>
                    <a:pt x="5697347" y="2953766"/>
                    <a:pt x="5209032" y="1448054"/>
                  </a:cubicBezTo>
                  <a:cubicBezTo>
                    <a:pt x="5063236" y="993648"/>
                    <a:pt x="4639310" y="780034"/>
                    <a:pt x="4239133" y="583311"/>
                  </a:cubicBezTo>
                  <a:cubicBezTo>
                    <a:pt x="3950843" y="440817"/>
                    <a:pt x="3645662" y="305181"/>
                    <a:pt x="3330321" y="210312"/>
                  </a:cubicBezTo>
                  <a:close/>
                </a:path>
              </a:pathLst>
            </a:custGeom>
            <a:solidFill>
              <a:srgbClr val="B6D1E1">
                <a:alpha val="76863"/>
              </a:srgbClr>
            </a:solidFill>
          </p:spPr>
        </p:sp>
      </p:grpSp>
      <p:sp>
        <p:nvSpPr>
          <p:cNvPr id="14" name="AutoShape 14"/>
          <p:cNvSpPr/>
          <p:nvPr/>
        </p:nvSpPr>
        <p:spPr>
          <a:xfrm rot="10786279">
            <a:off x="6727953" y="2800234"/>
            <a:ext cx="10739310" cy="0"/>
          </a:xfrm>
          <a:prstGeom prst="line">
            <a:avLst/>
          </a:prstGeom>
          <a:ln w="19050" cap="rnd">
            <a:solidFill>
              <a:srgbClr val="94C7B0"/>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TextBox 7"/>
          <p:cNvSpPr txBox="1"/>
          <p:nvPr/>
        </p:nvSpPr>
        <p:spPr>
          <a:xfrm>
            <a:off x="7513130" y="1314425"/>
            <a:ext cx="10105914" cy="8286750"/>
          </a:xfrm>
          <a:prstGeom prst="rect">
            <a:avLst/>
          </a:prstGeom>
        </p:spPr>
        <p:txBody>
          <a:bodyPr lIns="0" tIns="0" rIns="0" bIns="0" rtlCol="0" anchor="t">
            <a:spAutoFit/>
          </a:bodyPr>
          <a:lstStyle/>
          <a:p>
            <a:pPr algn="l">
              <a:lnSpc>
                <a:spcPts val="4680"/>
              </a:lnSpc>
            </a:pPr>
            <a:r>
              <a:rPr lang="en-US" sz="3900" spc="36">
                <a:solidFill>
                  <a:srgbClr val="382B1B"/>
                </a:solidFill>
                <a:latin typeface="TT Rounds Condensed"/>
                <a:ea typeface="TT Rounds Condensed"/>
                <a:cs typeface="TT Rounds Condensed"/>
                <a:sym typeface="TT Rounds Condensed"/>
              </a:rPr>
              <a:t>Voici quelques </a:t>
            </a:r>
            <a:r>
              <a:rPr lang="en-US" sz="3900" b="1" spc="36">
                <a:solidFill>
                  <a:srgbClr val="84BFA4"/>
                </a:solidFill>
                <a:latin typeface="TT Rounds Condensed Bold"/>
                <a:ea typeface="TT Rounds Condensed Bold"/>
                <a:cs typeface="TT Rounds Condensed Bold"/>
                <a:sym typeface="TT Rounds Condensed Bold"/>
              </a:rPr>
              <a:t>compétences et conseils essentiels </a:t>
            </a:r>
            <a:r>
              <a:rPr lang="en-US" sz="3900" spc="36">
                <a:solidFill>
                  <a:srgbClr val="382B1B"/>
                </a:solidFill>
                <a:latin typeface="TT Rounds Condensed"/>
                <a:ea typeface="TT Rounds Condensed"/>
                <a:cs typeface="TT Rounds Condensed"/>
                <a:sym typeface="TT Rounds Condensed"/>
              </a:rPr>
              <a:t>pour devenir un orateur public confiant et engageant :</a:t>
            </a:r>
          </a:p>
          <a:p>
            <a:pPr algn="l">
              <a:lnSpc>
                <a:spcPts val="4320"/>
              </a:lnSpc>
            </a:pPr>
            <a:endParaRPr lang="en-US" sz="3900" spc="36">
              <a:solidFill>
                <a:srgbClr val="382B1B"/>
              </a:solidFill>
              <a:latin typeface="TT Rounds Condensed"/>
              <a:ea typeface="TT Rounds Condensed"/>
              <a:cs typeface="TT Rounds Condensed"/>
              <a:sym typeface="TT Rounds Condensed"/>
            </a:endParaRP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Connaissez votre public</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Structurez votre discours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Pratique et préparation</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Communication efficace</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Langage corporel</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Surmonter la nervosité</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Utilisation d'aides visuelles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Engagez-vous et interagissez</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Gérer les questions et les commentaires</a:t>
            </a:r>
          </a:p>
          <a:p>
            <a:pPr marL="651510" lvl="1" indent="-325755" algn="l">
              <a:lnSpc>
                <a:spcPts val="4320"/>
              </a:lnSpc>
              <a:buAutoNum type="arabicPeriod"/>
            </a:pPr>
            <a:r>
              <a:rPr lang="en-US" sz="3600" spc="33">
                <a:solidFill>
                  <a:srgbClr val="382B1B"/>
                </a:solidFill>
                <a:latin typeface="TT Rounds Condensed"/>
                <a:ea typeface="TT Rounds Condensed"/>
                <a:cs typeface="TT Rounds Condensed"/>
                <a:sym typeface="TT Rounds Condensed"/>
              </a:rPr>
              <a:t>Amélioration continue</a:t>
            </a:r>
          </a:p>
          <a:p>
            <a:pPr marL="651510" lvl="1" indent="-325755" algn="l">
              <a:lnSpc>
                <a:spcPts val="4320"/>
              </a:lnSpc>
            </a:pPr>
            <a:endParaRPr lang="en-US" sz="3600" spc="33">
              <a:solidFill>
                <a:srgbClr val="382B1B"/>
              </a:solidFill>
              <a:latin typeface="TT Rounds Condensed"/>
              <a:ea typeface="TT Rounds Condensed"/>
              <a:cs typeface="TT Rounds Condensed"/>
              <a:sym typeface="TT Rounds Condensed"/>
            </a:endParaRPr>
          </a:p>
        </p:txBody>
      </p:sp>
      <p:grpSp>
        <p:nvGrpSpPr>
          <p:cNvPr id="8" name="Group 8"/>
          <p:cNvGrpSpPr/>
          <p:nvPr/>
        </p:nvGrpSpPr>
        <p:grpSpPr>
          <a:xfrm rot="4967076">
            <a:off x="-655649" y="-2236694"/>
            <a:ext cx="7300678" cy="7527562"/>
            <a:chOff x="0" y="0"/>
            <a:chExt cx="9734238" cy="10036750"/>
          </a:xfrm>
        </p:grpSpPr>
        <p:sp>
          <p:nvSpPr>
            <p:cNvPr id="9" name="Freeform 9"/>
            <p:cNvSpPr/>
            <p:nvPr/>
          </p:nvSpPr>
          <p:spPr>
            <a:xfrm>
              <a:off x="-433324" y="-164338"/>
              <a:ext cx="10825226" cy="10606151"/>
            </a:xfrm>
            <a:custGeom>
              <a:avLst/>
              <a:gdLst/>
              <a:ahLst/>
              <a:cxnLst/>
              <a:rect l="l" t="t" r="r" b="b"/>
              <a:pathLst>
                <a:path w="10825226" h="10606151">
                  <a:moveTo>
                    <a:pt x="6327648" y="399542"/>
                  </a:moveTo>
                  <a:cubicBezTo>
                    <a:pt x="5032502" y="12954"/>
                    <a:pt x="3679317" y="0"/>
                    <a:pt x="2648331" y="1159891"/>
                  </a:cubicBezTo>
                  <a:cubicBezTo>
                    <a:pt x="1649603" y="2281047"/>
                    <a:pt x="689483" y="4091686"/>
                    <a:pt x="483235" y="5586603"/>
                  </a:cubicBezTo>
                  <a:cubicBezTo>
                    <a:pt x="0" y="9072626"/>
                    <a:pt x="3105785" y="10606151"/>
                    <a:pt x="6243828" y="10109962"/>
                  </a:cubicBezTo>
                  <a:cubicBezTo>
                    <a:pt x="9304528" y="9626727"/>
                    <a:pt x="10825226" y="5612384"/>
                    <a:pt x="9897364" y="2751455"/>
                  </a:cubicBezTo>
                  <a:cubicBezTo>
                    <a:pt x="9620250" y="1887982"/>
                    <a:pt x="8814816" y="1482090"/>
                    <a:pt x="8054467" y="1108329"/>
                  </a:cubicBezTo>
                  <a:cubicBezTo>
                    <a:pt x="7506716" y="837692"/>
                    <a:pt x="6926834" y="580009"/>
                    <a:pt x="6327648" y="399542"/>
                  </a:cubicBezTo>
                  <a:close/>
                </a:path>
              </a:pathLst>
            </a:custGeom>
            <a:solidFill>
              <a:srgbClr val="84BFA4"/>
            </a:solidFill>
          </p:spPr>
        </p:sp>
      </p:grpSp>
      <p:sp>
        <p:nvSpPr>
          <p:cNvPr id="10" name="TextBox 10"/>
          <p:cNvSpPr txBox="1"/>
          <p:nvPr/>
        </p:nvSpPr>
        <p:spPr>
          <a:xfrm>
            <a:off x="1028700" y="545239"/>
            <a:ext cx="4742380" cy="3244020"/>
          </a:xfrm>
          <a:prstGeom prst="rect">
            <a:avLst/>
          </a:prstGeom>
        </p:spPr>
        <p:txBody>
          <a:bodyPr lIns="0" tIns="0" rIns="0" bIns="0" rtlCol="0" anchor="t">
            <a:spAutoFit/>
          </a:bodyPr>
          <a:lstStyle/>
          <a:p>
            <a:pPr algn="l">
              <a:lnSpc>
                <a:spcPts val="6030"/>
              </a:lnSpc>
            </a:pPr>
            <a:r>
              <a:rPr lang="en-US" sz="6000" b="1" spc="56">
                <a:solidFill>
                  <a:srgbClr val="FFFFFF"/>
                </a:solidFill>
                <a:latin typeface="TT Rounds Condensed Bold"/>
                <a:ea typeface="TT Rounds Condensed Bold"/>
                <a:cs typeface="TT Rounds Condensed Bold"/>
                <a:sym typeface="TT Rounds Condensed Bold"/>
              </a:rPr>
              <a:t>Compétences essentielles pour parler en public</a:t>
            </a:r>
          </a:p>
          <a:p>
            <a:pPr algn="l">
              <a:lnSpc>
                <a:spcPts val="6030"/>
              </a:lnSpc>
            </a:pPr>
            <a:endParaRPr lang="en-US" sz="6000" b="1" spc="56">
              <a:solidFill>
                <a:srgbClr val="FFFFFF"/>
              </a:solidFill>
              <a:latin typeface="TT Rounds Condensed Bold"/>
              <a:ea typeface="TT Rounds Condensed Bold"/>
              <a:cs typeface="TT Rounds Condensed Bold"/>
              <a:sym typeface="TT Rounds Condensed Bold"/>
            </a:endParaRPr>
          </a:p>
        </p:txBody>
      </p:sp>
      <p:grpSp>
        <p:nvGrpSpPr>
          <p:cNvPr id="11" name="Group 11"/>
          <p:cNvGrpSpPr/>
          <p:nvPr/>
        </p:nvGrpSpPr>
        <p:grpSpPr>
          <a:xfrm rot="4967076">
            <a:off x="408973" y="3674447"/>
            <a:ext cx="3127660" cy="3224859"/>
            <a:chOff x="0" y="0"/>
            <a:chExt cx="4170214" cy="4299812"/>
          </a:xfrm>
        </p:grpSpPr>
        <p:sp>
          <p:nvSpPr>
            <p:cNvPr id="12" name="Freeform 12"/>
            <p:cNvSpPr/>
            <p:nvPr/>
          </p:nvSpPr>
          <p:spPr>
            <a:xfrm>
              <a:off x="-185674" y="-70358"/>
              <a:ext cx="4637532" cy="4543679"/>
            </a:xfrm>
            <a:custGeom>
              <a:avLst/>
              <a:gdLst/>
              <a:ahLst/>
              <a:cxnLst/>
              <a:rect l="l" t="t" r="r" b="b"/>
              <a:pathLst>
                <a:path w="4637532" h="4543679">
                  <a:moveTo>
                    <a:pt x="2710815" y="171069"/>
                  </a:moveTo>
                  <a:cubicBezTo>
                    <a:pt x="2155952" y="5461"/>
                    <a:pt x="1576324" y="0"/>
                    <a:pt x="1134618" y="496824"/>
                  </a:cubicBezTo>
                  <a:cubicBezTo>
                    <a:pt x="706755" y="977138"/>
                    <a:pt x="295402" y="1752854"/>
                    <a:pt x="207010" y="2393315"/>
                  </a:cubicBezTo>
                  <a:cubicBezTo>
                    <a:pt x="0" y="3886708"/>
                    <a:pt x="1330579" y="4543679"/>
                    <a:pt x="2674874" y="4331081"/>
                  </a:cubicBezTo>
                  <a:cubicBezTo>
                    <a:pt x="3986149" y="4124071"/>
                    <a:pt x="4637532" y="2404237"/>
                    <a:pt x="4240022" y="1178687"/>
                  </a:cubicBezTo>
                  <a:cubicBezTo>
                    <a:pt x="4121277" y="808736"/>
                    <a:pt x="3776218" y="634873"/>
                    <a:pt x="3450463" y="474726"/>
                  </a:cubicBezTo>
                  <a:cubicBezTo>
                    <a:pt x="3215767" y="358775"/>
                    <a:pt x="2967355" y="248412"/>
                    <a:pt x="2710688" y="171069"/>
                  </a:cubicBezTo>
                  <a:close/>
                </a:path>
              </a:pathLst>
            </a:custGeom>
            <a:solidFill>
              <a:srgbClr val="B6D1E1"/>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grpSp>
        <p:nvGrpSpPr>
          <p:cNvPr id="7" name="Group 7"/>
          <p:cNvGrpSpPr/>
          <p:nvPr/>
        </p:nvGrpSpPr>
        <p:grpSpPr>
          <a:xfrm>
            <a:off x="0" y="0"/>
            <a:ext cx="1719470" cy="10287000"/>
            <a:chOff x="0" y="0"/>
            <a:chExt cx="2292626" cy="13716000"/>
          </a:xfrm>
        </p:grpSpPr>
        <p:sp>
          <p:nvSpPr>
            <p:cNvPr id="8" name="Freeform 8"/>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E6C8C7"/>
            </a:solidFill>
          </p:spPr>
        </p:sp>
      </p:grpSp>
      <p:sp>
        <p:nvSpPr>
          <p:cNvPr id="9" name="TextBox 9"/>
          <p:cNvSpPr txBox="1"/>
          <p:nvPr/>
        </p:nvSpPr>
        <p:spPr>
          <a:xfrm>
            <a:off x="5733728" y="2048435"/>
            <a:ext cx="11764995" cy="2718480"/>
          </a:xfrm>
          <a:prstGeom prst="rect">
            <a:avLst/>
          </a:prstGeom>
        </p:spPr>
        <p:txBody>
          <a:bodyPr lIns="0" tIns="0" rIns="0" bIns="0" rtlCol="0" anchor="t">
            <a:spAutoFit/>
          </a:bodyPr>
          <a:lstStyle/>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Adaptez votre message pour communiquer avec votre public.</a:t>
            </a:r>
          </a:p>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Posez des questions, encouragez la participation et établissez un contact visuel pour créer une connexion avec vos auditeurs.</a:t>
            </a:r>
          </a:p>
          <a:p>
            <a:pPr marL="705802" lvl="2" indent="-235268"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0" name="AutoShape 10"/>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11" name="Group 11"/>
          <p:cNvGrpSpPr/>
          <p:nvPr/>
        </p:nvGrpSpPr>
        <p:grpSpPr>
          <a:xfrm>
            <a:off x="4883282" y="1201732"/>
            <a:ext cx="359523" cy="359523"/>
            <a:chOff x="0" y="0"/>
            <a:chExt cx="479364" cy="479364"/>
          </a:xfrm>
        </p:grpSpPr>
        <p:sp>
          <p:nvSpPr>
            <p:cNvPr id="12" name="Freeform 12"/>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13" name="TextBox 13"/>
          <p:cNvSpPr txBox="1"/>
          <p:nvPr/>
        </p:nvSpPr>
        <p:spPr>
          <a:xfrm>
            <a:off x="5714751" y="1132960"/>
            <a:ext cx="11335671" cy="786128"/>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Connaissez votre public</a:t>
            </a:r>
          </a:p>
          <a:p>
            <a:pPr algn="l">
              <a:lnSpc>
                <a:spcPts val="6030"/>
              </a:lnSpc>
            </a:pPr>
            <a:endParaRPr lang="en-US" sz="6000" b="1" spc="56">
              <a:solidFill>
                <a:srgbClr val="84BFA4"/>
              </a:solidFill>
              <a:latin typeface="TT Rounds Condensed Bold"/>
              <a:ea typeface="TT Rounds Condensed Bold"/>
              <a:cs typeface="TT Rounds Condensed Bold"/>
              <a:sym typeface="TT Rounds Condensed Bold"/>
            </a:endParaRPr>
          </a:p>
        </p:txBody>
      </p:sp>
      <p:grpSp>
        <p:nvGrpSpPr>
          <p:cNvPr id="14" name="Group 14"/>
          <p:cNvGrpSpPr/>
          <p:nvPr/>
        </p:nvGrpSpPr>
        <p:grpSpPr>
          <a:xfrm>
            <a:off x="483770" y="348912"/>
            <a:ext cx="1913710" cy="1973184"/>
            <a:chOff x="0" y="0"/>
            <a:chExt cx="2551614" cy="2630912"/>
          </a:xfrm>
        </p:grpSpPr>
        <p:sp>
          <p:nvSpPr>
            <p:cNvPr id="15" name="Freeform 15"/>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84BFA4"/>
            </a:solidFill>
          </p:spPr>
        </p:sp>
      </p:grpSp>
      <p:sp>
        <p:nvSpPr>
          <p:cNvPr id="16" name="TextBox 16"/>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01</a:t>
            </a:r>
          </a:p>
        </p:txBody>
      </p:sp>
      <p:sp>
        <p:nvSpPr>
          <p:cNvPr id="17" name="TextBox 17"/>
          <p:cNvSpPr txBox="1"/>
          <p:nvPr/>
        </p:nvSpPr>
        <p:spPr>
          <a:xfrm>
            <a:off x="5649507" y="5886512"/>
            <a:ext cx="12137976" cy="4057797"/>
          </a:xfrm>
          <a:prstGeom prst="rect">
            <a:avLst/>
          </a:prstGeom>
        </p:spPr>
        <p:txBody>
          <a:bodyPr lIns="0" tIns="0" rIns="0" bIns="0" rtlCol="0" anchor="t">
            <a:spAutoFit/>
          </a:bodyPr>
          <a:lstStyle/>
          <a:p>
            <a:pPr marL="687705" lvl="2" indent="-229235" algn="l">
              <a:lnSpc>
                <a:spcPts val="4033"/>
              </a:lnSpc>
              <a:buFont typeface="Arial"/>
              <a:buChar char="⚬"/>
            </a:pPr>
            <a:r>
              <a:rPr lang="en-US" sz="3800" spc="35">
                <a:solidFill>
                  <a:srgbClr val="382B1B"/>
                </a:solidFill>
                <a:latin typeface="TT Rounds Condensed"/>
                <a:ea typeface="TT Rounds Condensed"/>
                <a:cs typeface="TT Rounds Condensed"/>
                <a:sym typeface="TT Rounds Condensed"/>
              </a:rPr>
              <a:t>Commencez par une introduction percutante qui attire l'attention. Présentez les principaux points que vous allez aborder.</a:t>
            </a:r>
          </a:p>
          <a:p>
            <a:pPr marL="687705" lvl="2" indent="-229235" algn="l">
              <a:lnSpc>
                <a:spcPts val="4033"/>
              </a:lnSpc>
              <a:buFont typeface="Arial"/>
              <a:buChar char="⚬"/>
            </a:pPr>
            <a:r>
              <a:rPr lang="en-US" sz="3800" spc="35">
                <a:solidFill>
                  <a:srgbClr val="382B1B"/>
                </a:solidFill>
                <a:latin typeface="TT Rounds Condensed"/>
                <a:ea typeface="TT Rounds Condensed"/>
                <a:cs typeface="TT Rounds Condensed"/>
                <a:sym typeface="TT Rounds Condensed"/>
              </a:rPr>
              <a:t>Utilisez des transitions claires pour guider votre public tout au long de votre discours.</a:t>
            </a:r>
          </a:p>
          <a:p>
            <a:pPr marL="687705" lvl="2" indent="-229235" algn="l">
              <a:lnSpc>
                <a:spcPts val="4033"/>
              </a:lnSpc>
              <a:buFont typeface="Arial"/>
              <a:buChar char="⚬"/>
            </a:pPr>
            <a:r>
              <a:rPr lang="en-US" sz="3800" spc="35">
                <a:solidFill>
                  <a:srgbClr val="382B1B"/>
                </a:solidFill>
                <a:latin typeface="TT Rounds Condensed"/>
                <a:ea typeface="TT Rounds Condensed"/>
                <a:cs typeface="TT Rounds Condensed"/>
                <a:sym typeface="TT Rounds Condensed"/>
              </a:rPr>
              <a:t>Résumez vos points clés et terminez par une déclaration de clôture mémorable qui renforce votre message.</a:t>
            </a:r>
          </a:p>
          <a:p>
            <a:pPr marL="687705" lvl="2" indent="-229235" algn="l">
              <a:lnSpc>
                <a:spcPts val="4033"/>
              </a:lnSpc>
            </a:pPr>
            <a:endParaRPr lang="en-US" sz="3800" spc="35">
              <a:solidFill>
                <a:srgbClr val="382B1B"/>
              </a:solidFill>
              <a:latin typeface="TT Rounds Condensed"/>
              <a:ea typeface="TT Rounds Condensed"/>
              <a:cs typeface="TT Rounds Condensed"/>
              <a:sym typeface="TT Rounds Condensed"/>
            </a:endParaRPr>
          </a:p>
        </p:txBody>
      </p:sp>
      <p:sp>
        <p:nvSpPr>
          <p:cNvPr id="18" name="AutoShape 18"/>
          <p:cNvSpPr/>
          <p:nvPr/>
        </p:nvSpPr>
        <p:spPr>
          <a:xfrm rot="10767089">
            <a:off x="1934761" y="5210046"/>
            <a:ext cx="2984945" cy="0"/>
          </a:xfrm>
          <a:prstGeom prst="line">
            <a:avLst/>
          </a:prstGeom>
          <a:ln w="19050" cap="rnd">
            <a:solidFill>
              <a:srgbClr val="382B1B"/>
            </a:solidFill>
            <a:prstDash val="solid"/>
            <a:headEnd type="none" w="sm" len="sm"/>
            <a:tailEnd type="none" w="sm" len="sm"/>
          </a:ln>
        </p:spPr>
      </p:sp>
      <p:grpSp>
        <p:nvGrpSpPr>
          <p:cNvPr id="19" name="Group 19"/>
          <p:cNvGrpSpPr/>
          <p:nvPr/>
        </p:nvGrpSpPr>
        <p:grpSpPr>
          <a:xfrm>
            <a:off x="4799061" y="5039810"/>
            <a:ext cx="359523" cy="359523"/>
            <a:chOff x="0" y="0"/>
            <a:chExt cx="479364" cy="479364"/>
          </a:xfrm>
        </p:grpSpPr>
        <p:sp>
          <p:nvSpPr>
            <p:cNvPr id="20" name="Freeform 20"/>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21" name="TextBox 21"/>
          <p:cNvSpPr txBox="1"/>
          <p:nvPr/>
        </p:nvSpPr>
        <p:spPr>
          <a:xfrm>
            <a:off x="5630530" y="4971038"/>
            <a:ext cx="11335671" cy="786128"/>
          </a:xfrm>
          <a:prstGeom prst="rect">
            <a:avLst/>
          </a:prstGeom>
        </p:spPr>
        <p:txBody>
          <a:bodyPr lIns="0" tIns="0" rIns="0" bIns="0" rtlCol="0" anchor="t">
            <a:spAutoFit/>
          </a:bodyPr>
          <a:lstStyle/>
          <a:p>
            <a:pPr algn="l">
              <a:lnSpc>
                <a:spcPts val="6030"/>
              </a:lnSpc>
            </a:pPr>
            <a:r>
              <a:rPr lang="en-US" sz="6000" b="1" spc="56">
                <a:solidFill>
                  <a:srgbClr val="84BFA4"/>
                </a:solidFill>
                <a:latin typeface="TT Rounds Condensed Bold"/>
                <a:ea typeface="TT Rounds Condensed Bold"/>
                <a:cs typeface="TT Rounds Condensed Bold"/>
                <a:sym typeface="TT Rounds Condensed Bold"/>
              </a:rPr>
              <a:t>Structurez votre discours</a:t>
            </a:r>
          </a:p>
        </p:txBody>
      </p:sp>
      <p:grpSp>
        <p:nvGrpSpPr>
          <p:cNvPr id="22" name="Group 22"/>
          <p:cNvGrpSpPr/>
          <p:nvPr/>
        </p:nvGrpSpPr>
        <p:grpSpPr>
          <a:xfrm>
            <a:off x="399549" y="4186989"/>
            <a:ext cx="1913710" cy="1973184"/>
            <a:chOff x="0" y="0"/>
            <a:chExt cx="2551614" cy="2630912"/>
          </a:xfrm>
        </p:grpSpPr>
        <p:sp>
          <p:nvSpPr>
            <p:cNvPr id="23" name="Freeform 23"/>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84BFA4"/>
            </a:solidFill>
          </p:spPr>
        </p:sp>
      </p:grpSp>
      <p:sp>
        <p:nvSpPr>
          <p:cNvPr id="24" name="TextBox 24"/>
          <p:cNvSpPr txBox="1"/>
          <p:nvPr/>
        </p:nvSpPr>
        <p:spPr>
          <a:xfrm>
            <a:off x="274010" y="4820090"/>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02</a:t>
            </a:r>
          </a:p>
        </p:txBody>
      </p:sp>
      <p:grpSp>
        <p:nvGrpSpPr>
          <p:cNvPr id="25" name="Group 25"/>
          <p:cNvGrpSpPr/>
          <p:nvPr/>
        </p:nvGrpSpPr>
        <p:grpSpPr>
          <a:xfrm>
            <a:off x="3031958" y="842211"/>
            <a:ext cx="1251285" cy="6256420"/>
            <a:chOff x="0" y="0"/>
            <a:chExt cx="1668380" cy="8341894"/>
          </a:xfrm>
        </p:grpSpPr>
        <p:sp>
          <p:nvSpPr>
            <p:cNvPr id="26" name="Freeform 26"/>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sp>
        <p:nvSpPr>
          <p:cNvPr id="27" name="Freeform 27" descr="Target Audience outline"/>
          <p:cNvSpPr/>
          <p:nvPr/>
        </p:nvSpPr>
        <p:spPr>
          <a:xfrm>
            <a:off x="2977817" y="739943"/>
            <a:ext cx="1401677" cy="1401677"/>
          </a:xfrm>
          <a:custGeom>
            <a:avLst/>
            <a:gdLst/>
            <a:ahLst/>
            <a:cxnLst/>
            <a:rect l="l" t="t" r="r" b="b"/>
            <a:pathLst>
              <a:path w="1401677" h="1401677">
                <a:moveTo>
                  <a:pt x="0" y="0"/>
                </a:moveTo>
                <a:lnTo>
                  <a:pt x="1401676" y="0"/>
                </a:lnTo>
                <a:lnTo>
                  <a:pt x="1401676" y="1401676"/>
                </a:lnTo>
                <a:lnTo>
                  <a:pt x="0" y="14016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descr="Speech outline"/>
          <p:cNvSpPr/>
          <p:nvPr/>
        </p:nvSpPr>
        <p:spPr>
          <a:xfrm>
            <a:off x="2977818" y="4638176"/>
            <a:ext cx="1401677" cy="1401676"/>
          </a:xfrm>
          <a:custGeom>
            <a:avLst/>
            <a:gdLst/>
            <a:ahLst/>
            <a:cxnLst/>
            <a:rect l="l" t="t" r="r" b="b"/>
            <a:pathLst>
              <a:path w="1401677" h="1401676">
                <a:moveTo>
                  <a:pt x="0" y="0"/>
                </a:moveTo>
                <a:lnTo>
                  <a:pt x="1401676" y="0"/>
                </a:lnTo>
                <a:lnTo>
                  <a:pt x="1401676" y="1401676"/>
                </a:lnTo>
                <a:lnTo>
                  <a:pt x="0" y="14016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4883282" y="1201732"/>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10" name="AutoShape 10"/>
          <p:cNvSpPr/>
          <p:nvPr/>
        </p:nvSpPr>
        <p:spPr>
          <a:xfrm rot="10767089">
            <a:off x="1910698" y="6581646"/>
            <a:ext cx="2984945" cy="0"/>
          </a:xfrm>
          <a:prstGeom prst="line">
            <a:avLst/>
          </a:prstGeom>
          <a:ln w="19050" cap="rnd">
            <a:solidFill>
              <a:srgbClr val="382B1B"/>
            </a:solidFill>
            <a:prstDash val="solid"/>
            <a:headEnd type="none" w="sm" len="sm"/>
            <a:tailEnd type="none" w="sm" len="sm"/>
          </a:ln>
        </p:spPr>
      </p:sp>
      <p:grpSp>
        <p:nvGrpSpPr>
          <p:cNvPr id="11" name="Group 11"/>
          <p:cNvGrpSpPr/>
          <p:nvPr/>
        </p:nvGrpSpPr>
        <p:grpSpPr>
          <a:xfrm>
            <a:off x="4774998" y="6411410"/>
            <a:ext cx="359523" cy="359523"/>
            <a:chOff x="0" y="0"/>
            <a:chExt cx="479364" cy="479364"/>
          </a:xfrm>
        </p:grpSpPr>
        <p:sp>
          <p:nvSpPr>
            <p:cNvPr id="12" name="Freeform 12"/>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3" name="Group 13"/>
          <p:cNvGrpSpPr/>
          <p:nvPr/>
        </p:nvGrpSpPr>
        <p:grpSpPr>
          <a:xfrm>
            <a:off x="3031958" y="842211"/>
            <a:ext cx="1251285" cy="6256420"/>
            <a:chOff x="0" y="0"/>
            <a:chExt cx="1668380" cy="8341894"/>
          </a:xfrm>
        </p:grpSpPr>
        <p:sp>
          <p:nvSpPr>
            <p:cNvPr id="14" name="Freeform 14"/>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grpSp>
        <p:nvGrpSpPr>
          <p:cNvPr id="15" name="Group 15"/>
          <p:cNvGrpSpPr/>
          <p:nvPr/>
        </p:nvGrpSpPr>
        <p:grpSpPr>
          <a:xfrm>
            <a:off x="0" y="0"/>
            <a:ext cx="1719470" cy="10287000"/>
            <a:chOff x="0" y="0"/>
            <a:chExt cx="2292626" cy="13716000"/>
          </a:xfrm>
        </p:grpSpPr>
        <p:sp>
          <p:nvSpPr>
            <p:cNvPr id="16" name="Freeform 16"/>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84BFA4"/>
            </a:solidFill>
          </p:spPr>
        </p:sp>
      </p:grpSp>
      <p:sp>
        <p:nvSpPr>
          <p:cNvPr id="17" name="TextBox 17"/>
          <p:cNvSpPr txBox="1"/>
          <p:nvPr/>
        </p:nvSpPr>
        <p:spPr>
          <a:xfrm>
            <a:off x="5685600" y="2048435"/>
            <a:ext cx="11765000" cy="2718480"/>
          </a:xfrm>
          <a:prstGeom prst="rect">
            <a:avLst/>
          </a:prstGeom>
        </p:spPr>
        <p:txBody>
          <a:bodyPr lIns="0" tIns="0" rIns="0" bIns="0" rtlCol="0" anchor="t">
            <a:spAutoFit/>
          </a:bodyPr>
          <a:lstStyle/>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Entraînez-vous à prononcer votre discours plusieurs fois. Cela vous aidera à vous familiariser avec le contenu et à améliorer votre prononciation.</a:t>
            </a:r>
          </a:p>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Assurez-vous que votre discours respecte le temps imparti. Entraînez-vous à bien rythmer votre discours pour éviter de parler trop vite ou trop lentement.</a:t>
            </a:r>
          </a:p>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Utilisez de brèves notes ou un plan pour rester sur la bonne voie sans les lire directement.</a:t>
            </a:r>
          </a:p>
          <a:p>
            <a:pPr marL="705802" lvl="2" indent="-235268"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18" name="TextBox 18"/>
          <p:cNvSpPr txBox="1"/>
          <p:nvPr/>
        </p:nvSpPr>
        <p:spPr>
          <a:xfrm>
            <a:off x="5666625" y="1132960"/>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Pratique et préparation</a:t>
            </a:r>
          </a:p>
        </p:txBody>
      </p:sp>
      <p:grpSp>
        <p:nvGrpSpPr>
          <p:cNvPr id="19" name="Group 19"/>
          <p:cNvGrpSpPr/>
          <p:nvPr/>
        </p:nvGrpSpPr>
        <p:grpSpPr>
          <a:xfrm>
            <a:off x="483770" y="348912"/>
            <a:ext cx="1913710" cy="1973184"/>
            <a:chOff x="0" y="0"/>
            <a:chExt cx="2551614" cy="2630912"/>
          </a:xfrm>
        </p:grpSpPr>
        <p:sp>
          <p:nvSpPr>
            <p:cNvPr id="20" name="Freeform 20"/>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B6D1E1"/>
            </a:solidFill>
          </p:spPr>
        </p:sp>
      </p:grpSp>
      <p:sp>
        <p:nvSpPr>
          <p:cNvPr id="21" name="TextBox 21"/>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03</a:t>
            </a:r>
          </a:p>
        </p:txBody>
      </p:sp>
      <p:sp>
        <p:nvSpPr>
          <p:cNvPr id="22" name="TextBox 22"/>
          <p:cNvSpPr txBox="1"/>
          <p:nvPr/>
        </p:nvSpPr>
        <p:spPr>
          <a:xfrm>
            <a:off x="5601381" y="7209981"/>
            <a:ext cx="12137976" cy="2718480"/>
          </a:xfrm>
          <a:prstGeom prst="rect">
            <a:avLst/>
          </a:prstGeom>
        </p:spPr>
        <p:txBody>
          <a:bodyPr lIns="0" tIns="0" rIns="0" bIns="0" rtlCol="0" anchor="t">
            <a:spAutoFit/>
          </a:bodyPr>
          <a:lstStyle/>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Parlez clairement et évitez d'utiliser un jargon inutile. Gardez votre message concis et précis.</a:t>
            </a:r>
          </a:p>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Variez votre hauteur, votre ton et votre volume pour maintenir l’intérêt et souligner les points clés.</a:t>
            </a:r>
          </a:p>
          <a:p>
            <a:pPr marL="705802" lvl="2" indent="-235268"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23" name="TextBox 23"/>
          <p:cNvSpPr txBox="1"/>
          <p:nvPr/>
        </p:nvSpPr>
        <p:spPr>
          <a:xfrm>
            <a:off x="5582404" y="6294507"/>
            <a:ext cx="11335671" cy="786128"/>
          </a:xfrm>
          <a:prstGeom prst="rect">
            <a:avLst/>
          </a:prstGeom>
        </p:spPr>
        <p:txBody>
          <a:bodyPr lIns="0" tIns="0" rIns="0" bIns="0" rtlCol="0" anchor="t">
            <a:spAutoFit/>
          </a:bodyPr>
          <a:lstStyle/>
          <a:p>
            <a:pPr algn="l">
              <a:lnSpc>
                <a:spcPts val="6030"/>
              </a:lnSpc>
            </a:pPr>
            <a:r>
              <a:rPr lang="en-US" sz="6000" b="1" spc="56">
                <a:solidFill>
                  <a:srgbClr val="B6D1E1"/>
                </a:solidFill>
                <a:latin typeface="TT Rounds Condensed Bold"/>
                <a:ea typeface="TT Rounds Condensed Bold"/>
                <a:cs typeface="TT Rounds Condensed Bold"/>
                <a:sym typeface="TT Rounds Condensed Bold"/>
              </a:rPr>
              <a:t>Communication efficace</a:t>
            </a:r>
          </a:p>
        </p:txBody>
      </p:sp>
      <p:grpSp>
        <p:nvGrpSpPr>
          <p:cNvPr id="24" name="Group 24"/>
          <p:cNvGrpSpPr/>
          <p:nvPr/>
        </p:nvGrpSpPr>
        <p:grpSpPr>
          <a:xfrm>
            <a:off x="399549" y="5510458"/>
            <a:ext cx="1913710" cy="1973184"/>
            <a:chOff x="0" y="0"/>
            <a:chExt cx="2551614" cy="2630912"/>
          </a:xfrm>
        </p:grpSpPr>
        <p:sp>
          <p:nvSpPr>
            <p:cNvPr id="25" name="Freeform 25"/>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B6D1E1"/>
            </a:solidFill>
          </p:spPr>
        </p:sp>
      </p:grpSp>
      <p:sp>
        <p:nvSpPr>
          <p:cNvPr id="26" name="TextBox 26"/>
          <p:cNvSpPr txBox="1"/>
          <p:nvPr/>
        </p:nvSpPr>
        <p:spPr>
          <a:xfrm>
            <a:off x="274010" y="6143559"/>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04</a:t>
            </a:r>
          </a:p>
        </p:txBody>
      </p:sp>
      <p:sp>
        <p:nvSpPr>
          <p:cNvPr id="27" name="Freeform 27" descr="Clipboard Ticked outline"/>
          <p:cNvSpPr/>
          <p:nvPr/>
        </p:nvSpPr>
        <p:spPr>
          <a:xfrm>
            <a:off x="2875545" y="788066"/>
            <a:ext cx="1552077" cy="1552077"/>
          </a:xfrm>
          <a:custGeom>
            <a:avLst/>
            <a:gdLst/>
            <a:ahLst/>
            <a:cxnLst/>
            <a:rect l="l" t="t" r="r" b="b"/>
            <a:pathLst>
              <a:path w="1552077" h="1552077">
                <a:moveTo>
                  <a:pt x="0" y="0"/>
                </a:moveTo>
                <a:lnTo>
                  <a:pt x="1552077" y="0"/>
                </a:lnTo>
                <a:lnTo>
                  <a:pt x="1552077" y="1552076"/>
                </a:lnTo>
                <a:lnTo>
                  <a:pt x="0" y="1552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descr="Marketing outline"/>
          <p:cNvSpPr/>
          <p:nvPr/>
        </p:nvSpPr>
        <p:spPr>
          <a:xfrm>
            <a:off x="2995862" y="5865392"/>
            <a:ext cx="1552077" cy="1552077"/>
          </a:xfrm>
          <a:custGeom>
            <a:avLst/>
            <a:gdLst/>
            <a:ahLst/>
            <a:cxnLst/>
            <a:rect l="l" t="t" r="r" b="b"/>
            <a:pathLst>
              <a:path w="1552077" h="1552077">
                <a:moveTo>
                  <a:pt x="0" y="0"/>
                </a:moveTo>
                <a:lnTo>
                  <a:pt x="1552076" y="0"/>
                </a:lnTo>
                <a:lnTo>
                  <a:pt x="1552076" y="1552076"/>
                </a:lnTo>
                <a:lnTo>
                  <a:pt x="0" y="15520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73728" y="9567949"/>
            <a:ext cx="5044449" cy="516684"/>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sp>
      <p:grpSp>
        <p:nvGrpSpPr>
          <p:cNvPr id="3" name="Group 3"/>
          <p:cNvGrpSpPr/>
          <p:nvPr/>
        </p:nvGrpSpPr>
        <p:grpSpPr>
          <a:xfrm>
            <a:off x="-3750286" y="10272825"/>
            <a:ext cx="24222254" cy="2679813"/>
            <a:chOff x="0" y="0"/>
            <a:chExt cx="32296338" cy="3573084"/>
          </a:xfrm>
        </p:grpSpPr>
        <p:sp>
          <p:nvSpPr>
            <p:cNvPr id="4" name="Freeform 4"/>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sp>
      </p:grpSp>
      <p:grpSp>
        <p:nvGrpSpPr>
          <p:cNvPr id="5" name="Group 5"/>
          <p:cNvGrpSpPr/>
          <p:nvPr/>
        </p:nvGrpSpPr>
        <p:grpSpPr>
          <a:xfrm>
            <a:off x="18288000" y="293914"/>
            <a:ext cx="3890916" cy="13573124"/>
            <a:chOff x="0" y="0"/>
            <a:chExt cx="5187888" cy="18097498"/>
          </a:xfrm>
        </p:grpSpPr>
        <p:sp>
          <p:nvSpPr>
            <p:cNvPr id="6" name="Freeform 6"/>
            <p:cNvSpPr/>
            <p:nvPr/>
          </p:nvSpPr>
          <p:spPr>
            <a:xfrm>
              <a:off x="0" y="0"/>
              <a:ext cx="5187950" cy="18097500"/>
            </a:xfrm>
            <a:custGeom>
              <a:avLst/>
              <a:gdLst/>
              <a:ahLst/>
              <a:cxnLst/>
              <a:rect l="l" t="t" r="r" b="b"/>
              <a:pathLst>
                <a:path w="5187950" h="18097500">
                  <a:moveTo>
                    <a:pt x="0" y="0"/>
                  </a:moveTo>
                  <a:lnTo>
                    <a:pt x="5187950" y="0"/>
                  </a:lnTo>
                  <a:lnTo>
                    <a:pt x="5187950" y="18097500"/>
                  </a:lnTo>
                  <a:lnTo>
                    <a:pt x="0" y="18097500"/>
                  </a:lnTo>
                  <a:close/>
                </a:path>
              </a:pathLst>
            </a:custGeom>
            <a:solidFill>
              <a:srgbClr val="ECECEC"/>
            </a:solidFill>
          </p:spPr>
        </p:sp>
      </p:grpSp>
      <p:sp>
        <p:nvSpPr>
          <p:cNvPr id="7" name="AutoShape 7"/>
          <p:cNvSpPr/>
          <p:nvPr/>
        </p:nvSpPr>
        <p:spPr>
          <a:xfrm rot="10766686">
            <a:off x="2055075" y="1371969"/>
            <a:ext cx="2948852" cy="0"/>
          </a:xfrm>
          <a:prstGeom prst="line">
            <a:avLst/>
          </a:prstGeom>
          <a:ln w="19050" cap="rnd">
            <a:solidFill>
              <a:srgbClr val="382B1B"/>
            </a:solidFill>
            <a:prstDash val="solid"/>
            <a:headEnd type="none" w="sm" len="sm"/>
            <a:tailEnd type="none" w="sm" len="sm"/>
          </a:ln>
        </p:spPr>
      </p:sp>
      <p:grpSp>
        <p:nvGrpSpPr>
          <p:cNvPr id="8" name="Group 8"/>
          <p:cNvGrpSpPr/>
          <p:nvPr/>
        </p:nvGrpSpPr>
        <p:grpSpPr>
          <a:xfrm>
            <a:off x="4883282" y="1201732"/>
            <a:ext cx="359523" cy="359523"/>
            <a:chOff x="0" y="0"/>
            <a:chExt cx="479364" cy="479364"/>
          </a:xfrm>
        </p:grpSpPr>
        <p:sp>
          <p:nvSpPr>
            <p:cNvPr id="9" name="Freeform 9"/>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sp>
        <p:nvSpPr>
          <p:cNvPr id="10" name="AutoShape 10"/>
          <p:cNvSpPr/>
          <p:nvPr/>
        </p:nvSpPr>
        <p:spPr>
          <a:xfrm rot="10767089">
            <a:off x="1910698" y="6581646"/>
            <a:ext cx="2984945" cy="0"/>
          </a:xfrm>
          <a:prstGeom prst="line">
            <a:avLst/>
          </a:prstGeom>
          <a:ln w="19050" cap="rnd">
            <a:solidFill>
              <a:srgbClr val="382B1B"/>
            </a:solidFill>
            <a:prstDash val="solid"/>
            <a:headEnd type="none" w="sm" len="sm"/>
            <a:tailEnd type="none" w="sm" len="sm"/>
          </a:ln>
        </p:spPr>
      </p:sp>
      <p:grpSp>
        <p:nvGrpSpPr>
          <p:cNvPr id="11" name="Group 11"/>
          <p:cNvGrpSpPr/>
          <p:nvPr/>
        </p:nvGrpSpPr>
        <p:grpSpPr>
          <a:xfrm>
            <a:off x="4774998" y="6411410"/>
            <a:ext cx="359523" cy="359523"/>
            <a:chOff x="0" y="0"/>
            <a:chExt cx="479364" cy="479364"/>
          </a:xfrm>
        </p:grpSpPr>
        <p:sp>
          <p:nvSpPr>
            <p:cNvPr id="12" name="Freeform 12"/>
            <p:cNvSpPr/>
            <p:nvPr/>
          </p:nvSpPr>
          <p:spPr>
            <a:xfrm>
              <a:off x="0" y="0"/>
              <a:ext cx="479425" cy="479425"/>
            </a:xfrm>
            <a:custGeom>
              <a:avLst/>
              <a:gdLst/>
              <a:ahLst/>
              <a:cxnLst/>
              <a:rect l="l" t="t" r="r" b="b"/>
              <a:pathLst>
                <a:path w="479425" h="479425">
                  <a:moveTo>
                    <a:pt x="0" y="239649"/>
                  </a:moveTo>
                  <a:cubicBezTo>
                    <a:pt x="0" y="107315"/>
                    <a:pt x="107315" y="0"/>
                    <a:pt x="239649" y="0"/>
                  </a:cubicBezTo>
                  <a:cubicBezTo>
                    <a:pt x="371983" y="0"/>
                    <a:pt x="479425" y="107315"/>
                    <a:pt x="479425" y="239649"/>
                  </a:cubicBezTo>
                  <a:cubicBezTo>
                    <a:pt x="479425" y="371983"/>
                    <a:pt x="372110" y="479425"/>
                    <a:pt x="239649" y="479425"/>
                  </a:cubicBezTo>
                  <a:cubicBezTo>
                    <a:pt x="107188" y="479425"/>
                    <a:pt x="0" y="372110"/>
                    <a:pt x="0" y="239649"/>
                  </a:cubicBezTo>
                  <a:close/>
                </a:path>
              </a:pathLst>
            </a:custGeom>
            <a:solidFill>
              <a:srgbClr val="B6D1E1"/>
            </a:solidFill>
          </p:spPr>
        </p:sp>
      </p:grpSp>
      <p:grpSp>
        <p:nvGrpSpPr>
          <p:cNvPr id="13" name="Group 13"/>
          <p:cNvGrpSpPr/>
          <p:nvPr/>
        </p:nvGrpSpPr>
        <p:grpSpPr>
          <a:xfrm>
            <a:off x="3031958" y="842211"/>
            <a:ext cx="1251285" cy="6256420"/>
            <a:chOff x="0" y="0"/>
            <a:chExt cx="1668380" cy="8341894"/>
          </a:xfrm>
        </p:grpSpPr>
        <p:sp>
          <p:nvSpPr>
            <p:cNvPr id="14" name="Freeform 14"/>
            <p:cNvSpPr/>
            <p:nvPr/>
          </p:nvSpPr>
          <p:spPr>
            <a:xfrm>
              <a:off x="0" y="0"/>
              <a:ext cx="1668399" cy="8341868"/>
            </a:xfrm>
            <a:custGeom>
              <a:avLst/>
              <a:gdLst/>
              <a:ahLst/>
              <a:cxnLst/>
              <a:rect l="l" t="t" r="r" b="b"/>
              <a:pathLst>
                <a:path w="1668399" h="8341868">
                  <a:moveTo>
                    <a:pt x="0" y="0"/>
                  </a:moveTo>
                  <a:lnTo>
                    <a:pt x="1668399" y="0"/>
                  </a:lnTo>
                  <a:lnTo>
                    <a:pt x="1668399" y="8341868"/>
                  </a:lnTo>
                  <a:lnTo>
                    <a:pt x="0" y="8341868"/>
                  </a:lnTo>
                  <a:close/>
                </a:path>
              </a:pathLst>
            </a:custGeom>
            <a:solidFill>
              <a:srgbClr val="FFFFFF"/>
            </a:solidFill>
          </p:spPr>
        </p:sp>
      </p:grpSp>
      <p:grpSp>
        <p:nvGrpSpPr>
          <p:cNvPr id="15" name="Group 15"/>
          <p:cNvGrpSpPr/>
          <p:nvPr/>
        </p:nvGrpSpPr>
        <p:grpSpPr>
          <a:xfrm>
            <a:off x="0" y="0"/>
            <a:ext cx="1719470" cy="10287000"/>
            <a:chOff x="0" y="0"/>
            <a:chExt cx="2292626" cy="13716000"/>
          </a:xfrm>
        </p:grpSpPr>
        <p:sp>
          <p:nvSpPr>
            <p:cNvPr id="16" name="Freeform 16"/>
            <p:cNvSpPr/>
            <p:nvPr/>
          </p:nvSpPr>
          <p:spPr>
            <a:xfrm>
              <a:off x="0" y="0"/>
              <a:ext cx="2292604" cy="13716000"/>
            </a:xfrm>
            <a:custGeom>
              <a:avLst/>
              <a:gdLst/>
              <a:ahLst/>
              <a:cxnLst/>
              <a:rect l="l" t="t" r="r" b="b"/>
              <a:pathLst>
                <a:path w="2292604" h="13716000">
                  <a:moveTo>
                    <a:pt x="0" y="0"/>
                  </a:moveTo>
                  <a:lnTo>
                    <a:pt x="2292604" y="0"/>
                  </a:lnTo>
                  <a:lnTo>
                    <a:pt x="2292604" y="13716000"/>
                  </a:lnTo>
                  <a:lnTo>
                    <a:pt x="0" y="13716000"/>
                  </a:lnTo>
                  <a:close/>
                </a:path>
              </a:pathLst>
            </a:custGeom>
            <a:solidFill>
              <a:srgbClr val="B6D1E1"/>
            </a:solidFill>
          </p:spPr>
        </p:sp>
      </p:grpSp>
      <p:sp>
        <p:nvSpPr>
          <p:cNvPr id="17" name="TextBox 17"/>
          <p:cNvSpPr txBox="1"/>
          <p:nvPr/>
        </p:nvSpPr>
        <p:spPr>
          <a:xfrm>
            <a:off x="5685600" y="2048435"/>
            <a:ext cx="12191880" cy="4475138"/>
          </a:xfrm>
          <a:prstGeom prst="rect">
            <a:avLst/>
          </a:prstGeom>
        </p:spPr>
        <p:txBody>
          <a:bodyPr lIns="0" tIns="0" rIns="0" bIns="0" rtlCol="0" anchor="t">
            <a:spAutoFit/>
          </a:bodyPr>
          <a:lstStyle/>
          <a:p>
            <a:pPr marL="669608" lvl="2" indent="-223203" algn="l">
              <a:lnSpc>
                <a:spcPts val="3927"/>
              </a:lnSpc>
              <a:buFont typeface="Arial"/>
              <a:buChar char="⚬"/>
            </a:pPr>
            <a:r>
              <a:rPr lang="en-US" sz="3700" spc="34">
                <a:solidFill>
                  <a:srgbClr val="382B1B"/>
                </a:solidFill>
                <a:latin typeface="TT Rounds Condensed"/>
                <a:ea typeface="TT Rounds Condensed"/>
                <a:cs typeface="TT Rounds Condensed"/>
                <a:sym typeface="TT Rounds Condensed"/>
              </a:rPr>
              <a:t>Tenez-vous droit, les épaules en arrière, et évitez de bouger. Une posture confiante transmet autorité et confiance.</a:t>
            </a:r>
          </a:p>
          <a:p>
            <a:pPr marL="669608" lvl="2" indent="-223203" algn="l">
              <a:lnSpc>
                <a:spcPts val="3927"/>
              </a:lnSpc>
              <a:buFont typeface="Arial"/>
              <a:buChar char="⚬"/>
            </a:pPr>
            <a:r>
              <a:rPr lang="en-US" sz="3700" spc="34">
                <a:solidFill>
                  <a:srgbClr val="382B1B"/>
                </a:solidFill>
                <a:latin typeface="TT Rounds Condensed"/>
                <a:ea typeface="TT Rounds Condensed"/>
                <a:cs typeface="TT Rounds Condensed"/>
                <a:sym typeface="TT Rounds Condensed"/>
              </a:rPr>
              <a:t>Utilisez des gestes naturels pour souligner certains points. Évitez d'utiliser trop de gestes, qui peuvent être gênants.</a:t>
            </a:r>
          </a:p>
          <a:p>
            <a:pPr marL="669608" lvl="2" indent="-223203" algn="l">
              <a:lnSpc>
                <a:spcPts val="3927"/>
              </a:lnSpc>
              <a:buFont typeface="Arial"/>
              <a:buChar char="⚬"/>
            </a:pPr>
            <a:r>
              <a:rPr lang="en-US" sz="3700" spc="34">
                <a:solidFill>
                  <a:srgbClr val="382B1B"/>
                </a:solidFill>
                <a:latin typeface="TT Rounds Condensed"/>
                <a:ea typeface="TT Rounds Condensed"/>
                <a:cs typeface="TT Rounds Condensed"/>
                <a:sym typeface="TT Rounds Condensed"/>
              </a:rPr>
              <a:t>Utilisez des expressions faciales appropriées pour transmettre des émotions et vous connecter avec votre public.</a:t>
            </a:r>
          </a:p>
          <a:p>
            <a:pPr marL="669608" lvl="2" indent="-223203" algn="l">
              <a:lnSpc>
                <a:spcPts val="3927"/>
              </a:lnSpc>
            </a:pPr>
            <a:endParaRPr lang="en-US" sz="3700" spc="34">
              <a:solidFill>
                <a:srgbClr val="382B1B"/>
              </a:solidFill>
              <a:latin typeface="TT Rounds Condensed"/>
              <a:ea typeface="TT Rounds Condensed"/>
              <a:cs typeface="TT Rounds Condensed"/>
              <a:sym typeface="TT Rounds Condensed"/>
            </a:endParaRPr>
          </a:p>
        </p:txBody>
      </p:sp>
      <p:sp>
        <p:nvSpPr>
          <p:cNvPr id="18" name="TextBox 18"/>
          <p:cNvSpPr txBox="1"/>
          <p:nvPr/>
        </p:nvSpPr>
        <p:spPr>
          <a:xfrm>
            <a:off x="5666625" y="1132960"/>
            <a:ext cx="11335671" cy="786128"/>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Langage corporel</a:t>
            </a:r>
          </a:p>
        </p:txBody>
      </p:sp>
      <p:grpSp>
        <p:nvGrpSpPr>
          <p:cNvPr id="19" name="Group 19"/>
          <p:cNvGrpSpPr/>
          <p:nvPr/>
        </p:nvGrpSpPr>
        <p:grpSpPr>
          <a:xfrm>
            <a:off x="483770" y="348912"/>
            <a:ext cx="1913710" cy="1973184"/>
            <a:chOff x="0" y="0"/>
            <a:chExt cx="2551614" cy="2630912"/>
          </a:xfrm>
        </p:grpSpPr>
        <p:sp>
          <p:nvSpPr>
            <p:cNvPr id="20" name="Freeform 20"/>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E6C8C7"/>
            </a:solidFill>
          </p:spPr>
        </p:sp>
      </p:grpSp>
      <p:sp>
        <p:nvSpPr>
          <p:cNvPr id="21" name="TextBox 21"/>
          <p:cNvSpPr txBox="1"/>
          <p:nvPr/>
        </p:nvSpPr>
        <p:spPr>
          <a:xfrm>
            <a:off x="358230" y="982012"/>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05</a:t>
            </a:r>
          </a:p>
        </p:txBody>
      </p:sp>
      <p:sp>
        <p:nvSpPr>
          <p:cNvPr id="22" name="TextBox 22"/>
          <p:cNvSpPr txBox="1"/>
          <p:nvPr/>
        </p:nvSpPr>
        <p:spPr>
          <a:xfrm>
            <a:off x="5601381" y="7209981"/>
            <a:ext cx="12137976" cy="2718480"/>
          </a:xfrm>
          <a:prstGeom prst="rect">
            <a:avLst/>
          </a:prstGeom>
        </p:spPr>
        <p:txBody>
          <a:bodyPr lIns="0" tIns="0" rIns="0" bIns="0" rtlCol="0" anchor="t">
            <a:spAutoFit/>
          </a:bodyPr>
          <a:lstStyle/>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Pratiquez des exercices de respiration profonde pour calmer vos nerfs avant de parler.</a:t>
            </a:r>
          </a:p>
          <a:p>
            <a:pPr marL="705802" lvl="2" indent="-235268" algn="l">
              <a:lnSpc>
                <a:spcPts val="4140"/>
              </a:lnSpc>
              <a:buFont typeface="Arial"/>
              <a:buChar char="⚬"/>
            </a:pPr>
            <a:r>
              <a:rPr lang="en-US" sz="3900" spc="36">
                <a:solidFill>
                  <a:srgbClr val="382B1B"/>
                </a:solidFill>
                <a:latin typeface="TT Rounds Condensed"/>
                <a:ea typeface="TT Rounds Condensed"/>
                <a:cs typeface="TT Rounds Condensed"/>
                <a:sym typeface="TT Rounds Condensed"/>
              </a:rPr>
              <a:t>Développez votre confiance en vous exerçant dans des environnements plus petits et moins intimidants devant un public plus large.</a:t>
            </a:r>
          </a:p>
          <a:p>
            <a:pPr marL="705802" lvl="2" indent="-235268" algn="l">
              <a:lnSpc>
                <a:spcPts val="4140"/>
              </a:lnSpc>
            </a:pPr>
            <a:endParaRPr lang="en-US" sz="3900" spc="36">
              <a:solidFill>
                <a:srgbClr val="382B1B"/>
              </a:solidFill>
              <a:latin typeface="TT Rounds Condensed"/>
              <a:ea typeface="TT Rounds Condensed"/>
              <a:cs typeface="TT Rounds Condensed"/>
              <a:sym typeface="TT Rounds Condensed"/>
            </a:endParaRPr>
          </a:p>
        </p:txBody>
      </p:sp>
      <p:sp>
        <p:nvSpPr>
          <p:cNvPr id="23" name="TextBox 23"/>
          <p:cNvSpPr txBox="1"/>
          <p:nvPr/>
        </p:nvSpPr>
        <p:spPr>
          <a:xfrm>
            <a:off x="5582404" y="6294507"/>
            <a:ext cx="11335671" cy="786128"/>
          </a:xfrm>
          <a:prstGeom prst="rect">
            <a:avLst/>
          </a:prstGeom>
        </p:spPr>
        <p:txBody>
          <a:bodyPr lIns="0" tIns="0" rIns="0" bIns="0" rtlCol="0" anchor="t">
            <a:spAutoFit/>
          </a:bodyPr>
          <a:lstStyle/>
          <a:p>
            <a:pPr algn="l">
              <a:lnSpc>
                <a:spcPts val="6030"/>
              </a:lnSpc>
            </a:pPr>
            <a:r>
              <a:rPr lang="en-US" sz="6000" b="1" spc="56">
                <a:solidFill>
                  <a:srgbClr val="E6C8C7"/>
                </a:solidFill>
                <a:latin typeface="TT Rounds Condensed Bold"/>
                <a:ea typeface="TT Rounds Condensed Bold"/>
                <a:cs typeface="TT Rounds Condensed Bold"/>
                <a:sym typeface="TT Rounds Condensed Bold"/>
              </a:rPr>
              <a:t>Surmonter la nervosité</a:t>
            </a:r>
          </a:p>
        </p:txBody>
      </p:sp>
      <p:grpSp>
        <p:nvGrpSpPr>
          <p:cNvPr id="24" name="Group 24"/>
          <p:cNvGrpSpPr/>
          <p:nvPr/>
        </p:nvGrpSpPr>
        <p:grpSpPr>
          <a:xfrm>
            <a:off x="399549" y="5510458"/>
            <a:ext cx="1913710" cy="1973184"/>
            <a:chOff x="0" y="0"/>
            <a:chExt cx="2551614" cy="2630912"/>
          </a:xfrm>
        </p:grpSpPr>
        <p:sp>
          <p:nvSpPr>
            <p:cNvPr id="25" name="Freeform 25"/>
            <p:cNvSpPr/>
            <p:nvPr/>
          </p:nvSpPr>
          <p:spPr>
            <a:xfrm>
              <a:off x="-113538" y="-43053"/>
              <a:ext cx="2837561" cy="2780157"/>
            </a:xfrm>
            <a:custGeom>
              <a:avLst/>
              <a:gdLst/>
              <a:ahLst/>
              <a:cxnLst/>
              <a:rect l="l" t="t" r="r" b="b"/>
              <a:pathLst>
                <a:path w="2837561" h="2780157">
                  <a:moveTo>
                    <a:pt x="1658620" y="104648"/>
                  </a:moveTo>
                  <a:cubicBezTo>
                    <a:pt x="1319149" y="3302"/>
                    <a:pt x="964438" y="0"/>
                    <a:pt x="694182" y="304038"/>
                  </a:cubicBezTo>
                  <a:cubicBezTo>
                    <a:pt x="432308" y="597916"/>
                    <a:pt x="180721" y="1072515"/>
                    <a:pt x="126619" y="1464437"/>
                  </a:cubicBezTo>
                  <a:cubicBezTo>
                    <a:pt x="0" y="2378202"/>
                    <a:pt x="814070" y="2780157"/>
                    <a:pt x="1636649" y="2650109"/>
                  </a:cubicBezTo>
                  <a:cubicBezTo>
                    <a:pt x="2438908" y="2523490"/>
                    <a:pt x="2837561" y="1471168"/>
                    <a:pt x="2594356" y="721233"/>
                  </a:cubicBezTo>
                  <a:cubicBezTo>
                    <a:pt x="2521712" y="494919"/>
                    <a:pt x="2310638" y="388493"/>
                    <a:pt x="2111248" y="290576"/>
                  </a:cubicBezTo>
                  <a:cubicBezTo>
                    <a:pt x="1967738" y="219583"/>
                    <a:pt x="1815719" y="152019"/>
                    <a:pt x="1658620" y="104648"/>
                  </a:cubicBezTo>
                  <a:close/>
                </a:path>
              </a:pathLst>
            </a:custGeom>
            <a:solidFill>
              <a:srgbClr val="E6C8C7"/>
            </a:solidFill>
          </p:spPr>
        </p:sp>
      </p:grpSp>
      <p:sp>
        <p:nvSpPr>
          <p:cNvPr id="26" name="TextBox 26"/>
          <p:cNvSpPr txBox="1"/>
          <p:nvPr/>
        </p:nvSpPr>
        <p:spPr>
          <a:xfrm>
            <a:off x="274010" y="6143559"/>
            <a:ext cx="2137180" cy="1118097"/>
          </a:xfrm>
          <a:prstGeom prst="rect">
            <a:avLst/>
          </a:prstGeom>
        </p:spPr>
        <p:txBody>
          <a:bodyPr lIns="0" tIns="0" rIns="0" bIns="0" rtlCol="0" anchor="t">
            <a:spAutoFit/>
          </a:bodyPr>
          <a:lstStyle/>
          <a:p>
            <a:pPr algn="ctr">
              <a:lnSpc>
                <a:spcPts val="8100"/>
              </a:lnSpc>
            </a:pPr>
            <a:r>
              <a:rPr lang="en-US" sz="7500" b="1" spc="70">
                <a:solidFill>
                  <a:srgbClr val="FFFFFF"/>
                </a:solidFill>
                <a:latin typeface="TT Rounds Condensed Bold"/>
                <a:ea typeface="TT Rounds Condensed Bold"/>
                <a:cs typeface="TT Rounds Condensed Bold"/>
                <a:sym typeface="TT Rounds Condensed Bold"/>
              </a:rPr>
              <a:t>06</a:t>
            </a:r>
          </a:p>
        </p:txBody>
      </p:sp>
      <p:sp>
        <p:nvSpPr>
          <p:cNvPr id="27" name="Freeform 27" descr="Grinning face outline outline"/>
          <p:cNvSpPr/>
          <p:nvPr/>
        </p:nvSpPr>
        <p:spPr>
          <a:xfrm>
            <a:off x="2947736" y="776037"/>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8" name="Freeform 28" descr="Nervous face outline with solid fill"/>
          <p:cNvSpPr/>
          <p:nvPr/>
        </p:nvSpPr>
        <p:spPr>
          <a:xfrm>
            <a:off x="3019928" y="582930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Personnalisé</PresentationFormat>
  <Paragraphs>0</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M2.4 Compétences en Prise de Parole en Public FR</dc:title>
  <cp:revision>5</cp:revision>
  <dcterms:created xsi:type="dcterms:W3CDTF">2006-08-16T00:00:00Z</dcterms:created>
  <dcterms:modified xsi:type="dcterms:W3CDTF">2025-01-07T15:05:22Z</dcterms:modified>
  <dc:identifier>DAGYaDj__v8</dc:identifier>
</cp:coreProperties>
</file>