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rimo Bold" panose="020B0604020202020204" charset="0"/>
      <p:regular r:id="rId21"/>
    </p:embeddedFont>
    <p:embeddedFont>
      <p:font typeface="TT Rounds Condensed" panose="020B0604020202020204" charset="0"/>
      <p:regular r:id="rId22"/>
    </p:embeddedFont>
    <p:embeddedFont>
      <p:font typeface="TT Rounds Condensed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EC07DA-2A04-DC2A-48B9-D6138540FCD9}" v="2" dt="2025-01-07T15:03:25.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Laba" userId="S::lelaba@manag-art.com::b0064510-a4c3-4ec2-9c2e-61fdd5982cce" providerId="AD" clId="Web-{F0EC07DA-2A04-DC2A-48B9-D6138540FCD9}"/>
    <pc:docChg chg="modSld">
      <pc:chgData name="Le Laba" userId="S::lelaba@manag-art.com::b0064510-a4c3-4ec2-9c2e-61fdd5982cce" providerId="AD" clId="Web-{F0EC07DA-2A04-DC2A-48B9-D6138540FCD9}" dt="2025-01-07T15:03:25.566" v="0"/>
      <pc:docMkLst>
        <pc:docMk/>
      </pc:docMkLst>
      <pc:sldChg chg="modSp">
        <pc:chgData name="Le Laba" userId="S::lelaba@manag-art.com::b0064510-a4c3-4ec2-9c2e-61fdd5982cce" providerId="AD" clId="Web-{F0EC07DA-2A04-DC2A-48B9-D6138540FCD9}" dt="2025-01-07T15:03:25.566" v="0"/>
        <pc:sldMkLst>
          <pc:docMk/>
          <pc:sldMk cId="0" sldId="256"/>
        </pc:sldMkLst>
        <pc:spChg chg="mod">
          <ac:chgData name="Le Laba" userId="S::lelaba@manag-art.com::b0064510-a4c3-4ec2-9c2e-61fdd5982cce" providerId="AD" clId="Web-{F0EC07DA-2A04-DC2A-48B9-D6138540FCD9}" dt="2025-01-07T15:03:25.566" v="0"/>
          <ac:spMkLst>
            <pc:docMk/>
            <pc:sldMk cId="0" sldId="256"/>
            <ac:spMk id="2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lmmagazine.eu/working-in-restaurants-helps-migrant-women-thrive/"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weareaiw.org/blog/where-are-they-no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567512">
            <a:off x="71508" y="3740668"/>
            <a:ext cx="10314291" cy="12474837"/>
            <a:chOff x="0" y="0"/>
            <a:chExt cx="13752388" cy="16633116"/>
          </a:xfrm>
        </p:grpSpPr>
        <p:sp>
          <p:nvSpPr>
            <p:cNvPr id="4" name="Freeform 4"/>
            <p:cNvSpPr/>
            <p:nvPr/>
          </p:nvSpPr>
          <p:spPr>
            <a:xfrm>
              <a:off x="-612140" y="-272288"/>
              <a:ext cx="15293721" cy="17576674"/>
            </a:xfrm>
            <a:custGeom>
              <a:avLst/>
              <a:gdLst/>
              <a:ahLst/>
              <a:cxnLst/>
              <a:rect l="l" t="t" r="r" b="b"/>
              <a:pathLst>
                <a:path w="15293721" h="17576674">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id="5" name="Group 5"/>
          <p:cNvGrpSpPr/>
          <p:nvPr/>
        </p:nvGrpSpPr>
        <p:grpSpPr>
          <a:xfrm>
            <a:off x="-615710" y="-7458908"/>
            <a:ext cx="13531108" cy="2499387"/>
            <a:chOff x="0" y="0"/>
            <a:chExt cx="18041478" cy="3332516"/>
          </a:xfrm>
        </p:grpSpPr>
        <p:sp>
          <p:nvSpPr>
            <p:cNvPr id="6" name="Freeform 6"/>
            <p:cNvSpPr/>
            <p:nvPr/>
          </p:nvSpPr>
          <p:spPr>
            <a:xfrm>
              <a:off x="0" y="0"/>
              <a:ext cx="18041493" cy="3332480"/>
            </a:xfrm>
            <a:custGeom>
              <a:avLst/>
              <a:gdLst/>
              <a:ahLst/>
              <a:cxnLst/>
              <a:rect l="l" t="t" r="r" b="b"/>
              <a:pathLst>
                <a:path w="18041493" h="3332480">
                  <a:moveTo>
                    <a:pt x="0" y="0"/>
                  </a:moveTo>
                  <a:lnTo>
                    <a:pt x="18041493" y="0"/>
                  </a:lnTo>
                  <a:lnTo>
                    <a:pt x="18041493" y="3332480"/>
                  </a:lnTo>
                  <a:lnTo>
                    <a:pt x="0" y="3332480"/>
                  </a:lnTo>
                  <a:close/>
                </a:path>
              </a:pathLst>
            </a:custGeom>
            <a:solidFill>
              <a:srgbClr val="ECECEC"/>
            </a:solidFill>
          </p:spPr>
        </p:sp>
      </p:grpSp>
      <p:grpSp>
        <p:nvGrpSpPr>
          <p:cNvPr id="7" name="Group 7"/>
          <p:cNvGrpSpPr/>
          <p:nvPr/>
        </p:nvGrpSpPr>
        <p:grpSpPr>
          <a:xfrm>
            <a:off x="9489387" y="8408451"/>
            <a:ext cx="3227916" cy="3328231"/>
            <a:chOff x="0" y="0"/>
            <a:chExt cx="4303888" cy="4437642"/>
          </a:xfrm>
        </p:grpSpPr>
        <p:sp>
          <p:nvSpPr>
            <p:cNvPr id="8" name="Freeform 8"/>
            <p:cNvSpPr/>
            <p:nvPr/>
          </p:nvSpPr>
          <p:spPr>
            <a:xfrm>
              <a:off x="-191643" y="-72644"/>
              <a:ext cx="4786376" cy="4689348"/>
            </a:xfrm>
            <a:custGeom>
              <a:avLst/>
              <a:gdLst/>
              <a:ahLst/>
              <a:cxnLst/>
              <a:rect l="l" t="t" r="r" b="b"/>
              <a:pathLst>
                <a:path w="4786376" h="4689348">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id="9" name="Group 9"/>
          <p:cNvGrpSpPr/>
          <p:nvPr/>
        </p:nvGrpSpPr>
        <p:grpSpPr>
          <a:xfrm>
            <a:off x="-4627968" y="-2234116"/>
            <a:ext cx="4674636" cy="13970799"/>
            <a:chOff x="0" y="0"/>
            <a:chExt cx="6232848" cy="18627732"/>
          </a:xfrm>
        </p:grpSpPr>
        <p:sp>
          <p:nvSpPr>
            <p:cNvPr id="10" name="Freeform 10"/>
            <p:cNvSpPr/>
            <p:nvPr/>
          </p:nvSpPr>
          <p:spPr>
            <a:xfrm>
              <a:off x="0" y="0"/>
              <a:ext cx="6232906" cy="18627725"/>
            </a:xfrm>
            <a:custGeom>
              <a:avLst/>
              <a:gdLst/>
              <a:ahLst/>
              <a:cxnLst/>
              <a:rect l="l" t="t" r="r" b="b"/>
              <a:pathLst>
                <a:path w="6232906" h="18627725">
                  <a:moveTo>
                    <a:pt x="0" y="0"/>
                  </a:moveTo>
                  <a:lnTo>
                    <a:pt x="6232906" y="0"/>
                  </a:lnTo>
                  <a:lnTo>
                    <a:pt x="6232906" y="18627725"/>
                  </a:lnTo>
                  <a:lnTo>
                    <a:pt x="0" y="18627725"/>
                  </a:lnTo>
                  <a:close/>
                </a:path>
              </a:pathLst>
            </a:custGeom>
            <a:solidFill>
              <a:srgbClr val="ECECEC"/>
            </a:solidFill>
          </p:spPr>
        </p:sp>
      </p:grpSp>
      <p:grpSp>
        <p:nvGrpSpPr>
          <p:cNvPr id="11" name="Group 11"/>
          <p:cNvGrpSpPr/>
          <p:nvPr/>
        </p:nvGrpSpPr>
        <p:grpSpPr>
          <a:xfrm>
            <a:off x="-2850777" y="10332036"/>
            <a:ext cx="22146483" cy="5305084"/>
            <a:chOff x="0" y="0"/>
            <a:chExt cx="29528644" cy="7073446"/>
          </a:xfrm>
        </p:grpSpPr>
        <p:sp>
          <p:nvSpPr>
            <p:cNvPr id="12" name="Freeform 12"/>
            <p:cNvSpPr/>
            <p:nvPr/>
          </p:nvSpPr>
          <p:spPr>
            <a:xfrm>
              <a:off x="0" y="0"/>
              <a:ext cx="29528644" cy="7073392"/>
            </a:xfrm>
            <a:custGeom>
              <a:avLst/>
              <a:gdLst/>
              <a:ahLst/>
              <a:cxnLst/>
              <a:rect l="l" t="t" r="r" b="b"/>
              <a:pathLst>
                <a:path w="29528644" h="7073392">
                  <a:moveTo>
                    <a:pt x="0" y="0"/>
                  </a:moveTo>
                  <a:lnTo>
                    <a:pt x="29528644" y="0"/>
                  </a:lnTo>
                  <a:lnTo>
                    <a:pt x="29528644" y="7073392"/>
                  </a:lnTo>
                  <a:lnTo>
                    <a:pt x="0" y="7073392"/>
                  </a:lnTo>
                  <a:close/>
                </a:path>
              </a:pathLst>
            </a:custGeom>
            <a:solidFill>
              <a:srgbClr val="ECECEC"/>
            </a:solidFill>
          </p:spPr>
        </p:sp>
      </p:grpSp>
      <p:sp>
        <p:nvSpPr>
          <p:cNvPr id="13" name="Freeform 13"/>
          <p:cNvSpPr/>
          <p:nvPr/>
        </p:nvSpPr>
        <p:spPr>
          <a:xfrm>
            <a:off x="833985" y="15082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sp>
        <p:nvSpPr>
          <p:cNvPr id="14" name="Freeform 14" descr="Blue text on a black background  Description automatically generated"/>
          <p:cNvSpPr/>
          <p:nvPr/>
        </p:nvSpPr>
        <p:spPr>
          <a:xfrm>
            <a:off x="13804464" y="8833449"/>
            <a:ext cx="4652192" cy="973563"/>
          </a:xfrm>
          <a:custGeom>
            <a:avLst/>
            <a:gdLst/>
            <a:ahLst/>
            <a:cxnLst/>
            <a:rect l="l" t="t" r="r" b="b"/>
            <a:pathLst>
              <a:path w="4652192" h="973563">
                <a:moveTo>
                  <a:pt x="0" y="0"/>
                </a:moveTo>
                <a:lnTo>
                  <a:pt x="4652192" y="0"/>
                </a:lnTo>
                <a:lnTo>
                  <a:pt x="4652192" y="973563"/>
                </a:lnTo>
                <a:lnTo>
                  <a:pt x="0" y="973563"/>
                </a:lnTo>
                <a:lnTo>
                  <a:pt x="0" y="0"/>
                </a:lnTo>
                <a:close/>
              </a:path>
            </a:pathLst>
          </a:custGeom>
          <a:blipFill>
            <a:blip r:embed="rId3"/>
            <a:stretch>
              <a:fillRect/>
            </a:stretch>
          </a:blipFill>
        </p:spPr>
      </p:sp>
      <p:sp>
        <p:nvSpPr>
          <p:cNvPr id="15" name="TextBox 15"/>
          <p:cNvSpPr txBox="1"/>
          <p:nvPr/>
        </p:nvSpPr>
        <p:spPr>
          <a:xfrm>
            <a:off x="1227513" y="6662638"/>
            <a:ext cx="8471263" cy="868864"/>
          </a:xfrm>
          <a:prstGeom prst="rect">
            <a:avLst/>
          </a:prstGeom>
        </p:spPr>
        <p:txBody>
          <a:bodyPr lIns="0" tIns="0" rIns="0" bIns="0" rtlCol="0" anchor="t">
            <a:spAutoFit/>
          </a:bodyPr>
          <a:lstStyle/>
          <a:p>
            <a:pPr algn="l">
              <a:lnSpc>
                <a:spcPts val="6900"/>
              </a:lnSpc>
            </a:pPr>
            <a:r>
              <a:rPr lang="en-US" sz="6600" b="1" spc="61">
                <a:solidFill>
                  <a:srgbClr val="FFFFFF"/>
                </a:solidFill>
                <a:latin typeface="TT Rounds Condensed Bold"/>
                <a:ea typeface="TT Rounds Condensed Bold"/>
                <a:cs typeface="TT Rounds Condensed Bold"/>
                <a:sym typeface="TT Rounds Condensed Bold"/>
              </a:rPr>
              <a:t>M2.3 </a:t>
            </a:r>
          </a:p>
          <a:p>
            <a:pPr algn="l">
              <a:lnSpc>
                <a:spcPts val="6900"/>
              </a:lnSpc>
            </a:pPr>
            <a:r>
              <a:rPr lang="en-US" sz="9000" b="1" spc="84">
                <a:solidFill>
                  <a:srgbClr val="FFFFFF"/>
                </a:solidFill>
                <a:latin typeface="TT Rounds Condensed Bold"/>
                <a:ea typeface="TT Rounds Condensed Bold"/>
                <a:cs typeface="TT Rounds Condensed Bold"/>
                <a:sym typeface="TT Rounds Condensed Bold"/>
              </a:rPr>
              <a:t>Mentorat</a:t>
            </a:r>
          </a:p>
        </p:txBody>
      </p:sp>
      <p:sp>
        <p:nvSpPr>
          <p:cNvPr id="16" name="Freeform 16"/>
          <p:cNvSpPr/>
          <p:nvPr/>
        </p:nvSpPr>
        <p:spPr>
          <a:xfrm>
            <a:off x="12893524" y="8670999"/>
            <a:ext cx="5247826" cy="1371591"/>
          </a:xfrm>
          <a:custGeom>
            <a:avLst/>
            <a:gdLst/>
            <a:ahLst/>
            <a:cxnLst/>
            <a:rect l="l" t="t" r="r" b="b"/>
            <a:pathLst>
              <a:path w="5247826" h="1371591">
                <a:moveTo>
                  <a:pt x="0" y="0"/>
                </a:moveTo>
                <a:lnTo>
                  <a:pt x="5247827" y="0"/>
                </a:lnTo>
                <a:lnTo>
                  <a:pt x="5247827" y="1371591"/>
                </a:lnTo>
                <a:lnTo>
                  <a:pt x="0" y="1371591"/>
                </a:lnTo>
                <a:lnTo>
                  <a:pt x="0" y="0"/>
                </a:lnTo>
                <a:close/>
              </a:path>
            </a:pathLst>
          </a:custGeom>
          <a:blipFill>
            <a:blip r:embed="rId4"/>
            <a:stretch>
              <a:fillRect/>
            </a:stretch>
          </a:blipFill>
        </p:spPr>
      </p:sp>
      <p:grpSp>
        <p:nvGrpSpPr>
          <p:cNvPr id="17" name="Group 17"/>
          <p:cNvGrpSpPr/>
          <p:nvPr/>
        </p:nvGrpSpPr>
        <p:grpSpPr>
          <a:xfrm>
            <a:off x="9310461" y="-1245341"/>
            <a:ext cx="9442036" cy="9442036"/>
            <a:chOff x="0" y="0"/>
            <a:chExt cx="12700000" cy="12700000"/>
          </a:xfrm>
        </p:grpSpPr>
        <p:sp>
          <p:nvSpPr>
            <p:cNvPr id="18" name="Freeform 18"/>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5"/>
              <a:stretch>
                <a:fillRect l="-19637" r="-19637" b="-35"/>
              </a:stretch>
            </a:blipFill>
          </p:spPr>
        </p:sp>
      </p:grpSp>
      <p:sp>
        <p:nvSpPr>
          <p:cNvPr id="19" name="TextBox 19"/>
          <p:cNvSpPr txBox="1"/>
          <p:nvPr/>
        </p:nvSpPr>
        <p:spPr>
          <a:xfrm>
            <a:off x="1361106" y="9100968"/>
            <a:ext cx="5664254" cy="967170"/>
          </a:xfrm>
          <a:prstGeom prst="rect">
            <a:avLst/>
          </a:prstGeom>
        </p:spPr>
        <p:txBody>
          <a:bodyPr lIns="0" tIns="0" rIns="0" bIns="0" rtlCol="0" anchor="t">
            <a:spAutoFit/>
          </a:bodyPr>
          <a:lstStyle/>
          <a:p>
            <a:pPr algn="l">
              <a:lnSpc>
                <a:spcPts val="4536"/>
              </a:lnSpc>
            </a:pPr>
            <a:r>
              <a:rPr lang="en-US" sz="4200" b="1" spc="39">
                <a:solidFill>
                  <a:srgbClr val="FFFFFF"/>
                </a:solidFill>
                <a:latin typeface="TT Rounds Condensed Bold"/>
                <a:ea typeface="TT Rounds Condensed Bold"/>
                <a:cs typeface="TT Rounds Condensed Bold"/>
                <a:sym typeface="TT Rounds Condensed Bold"/>
              </a:rPr>
              <a:t>www.3kitchens.eu</a:t>
            </a:r>
          </a:p>
        </p:txBody>
      </p:sp>
      <p:sp>
        <p:nvSpPr>
          <p:cNvPr id="20" name="TextBox 20"/>
          <p:cNvSpPr txBox="1"/>
          <p:nvPr/>
        </p:nvSpPr>
        <p:spPr>
          <a:xfrm>
            <a:off x="1227513" y="5510680"/>
            <a:ext cx="7792038" cy="695325"/>
          </a:xfrm>
          <a:prstGeom prst="rect">
            <a:avLst/>
          </a:prstGeom>
          <a:solidFill>
            <a:srgbClr val="84BFA4"/>
          </a:solidFill>
        </p:spPr>
        <p:txBody>
          <a:bodyPr lIns="0" tIns="0" rIns="0" bIns="0" rtlCol="0" anchor="t">
            <a:spAutoFit/>
          </a:bodyPr>
          <a:lstStyle/>
          <a:p>
            <a:pPr algn="l">
              <a:lnSpc>
                <a:spcPts val="2760"/>
              </a:lnSpc>
            </a:pPr>
            <a:r>
              <a:rPr lang="en-US" sz="2300" b="1" spc="21">
                <a:solidFill>
                  <a:srgbClr val="FFFFFF"/>
                </a:solidFill>
                <a:latin typeface="TT Rounds Condensed Bold"/>
                <a:ea typeface="TT Rounds Condensed Bold"/>
                <a:cs typeface="TT Rounds Condensed Bold"/>
                <a:sym typeface="TT Rounds Condensed Bold"/>
              </a:rPr>
              <a:t>Programme d'employabilité - Industrie alimentaire </a:t>
            </a:r>
          </a:p>
          <a:p>
            <a:pPr algn="l">
              <a:lnSpc>
                <a:spcPts val="2760"/>
              </a:lnSpc>
            </a:pPr>
            <a:r>
              <a:rPr lang="en-US" sz="2300" b="1" spc="21">
                <a:solidFill>
                  <a:srgbClr val="FFFFFF"/>
                </a:solidFill>
                <a:latin typeface="TT Rounds Condensed Bold"/>
                <a:ea typeface="TT Rounds Condensed Bold"/>
                <a:cs typeface="TT Rounds Condensed Bold"/>
                <a:sym typeface="TT Rounds Condensed Bold"/>
              </a:rPr>
              <a:t>Compétences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515514"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L'industrie culinaire peut être stressante. En tant que femme migrante, elle peut être extrêmement solitaire. Avoir un mentor qui offre un soutien émotionnel peut faire une énorme différence.  </a:t>
            </a:r>
          </a:p>
          <a:p>
            <a:pPr algn="l">
              <a:lnSpc>
                <a:spcPts val="3888"/>
              </a:lnSpc>
            </a:pPr>
            <a:r>
              <a:rPr lang="en-US" sz="3600" spc="33">
                <a:solidFill>
                  <a:srgbClr val="382B1B"/>
                </a:solidFill>
                <a:latin typeface="TT Rounds Condensed"/>
                <a:ea typeface="TT Rounds Condensed"/>
                <a:cs typeface="TT Rounds Condensed"/>
                <a:sym typeface="TT Rounds Condensed"/>
              </a:rPr>
              <a:t>Même si votre mentor n'est pas votre thérapeute, le fait de pouvoir partager vos expériences peut réduire votre isolement.</a:t>
            </a:r>
          </a:p>
          <a:p>
            <a:pPr algn="l">
              <a:lnSpc>
                <a:spcPts val="3888"/>
              </a:lnSpc>
            </a:pPr>
            <a:r>
              <a:rPr lang="en-US" sz="3600" spc="33">
                <a:solidFill>
                  <a:srgbClr val="382B1B"/>
                </a:solidFill>
                <a:latin typeface="TT Rounds Condensed"/>
                <a:ea typeface="TT Rounds Condensed"/>
                <a:cs typeface="TT Rounds Condensed"/>
                <a:sym typeface="TT Rounds Condensed"/>
              </a:rPr>
              <a:t> Ils peuvent vous écouter, vous encourager et vous aider à gérer le stress ou les difficultés liées au travail.</a:t>
            </a: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Avantages du mentorat</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r>
              <a:rPr lang="en-US" sz="5400" spc="50">
                <a:solidFill>
                  <a:srgbClr val="382B1B"/>
                </a:solidFill>
                <a:latin typeface="TT Rounds Condensed"/>
                <a:ea typeface="TT Rounds Condensed"/>
                <a:cs typeface="TT Rounds Condensed"/>
                <a:sym typeface="TT Rounds Condensed"/>
              </a:rPr>
              <a:t>Soutien émotionnel</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06</a:t>
            </a:r>
          </a:p>
        </p:txBody>
      </p:sp>
      <p:grpSp>
        <p:nvGrpSpPr>
          <p:cNvPr id="9" name="Group 9"/>
          <p:cNvGrpSpPr/>
          <p:nvPr/>
        </p:nvGrpSpPr>
        <p:grpSpPr>
          <a:xfrm>
            <a:off x="1028700" y="2599887"/>
            <a:ext cx="4564680" cy="4393544"/>
            <a:chOff x="30480" y="591820"/>
            <a:chExt cx="12736830" cy="12259310"/>
          </a:xfrm>
        </p:grpSpPr>
        <p:sp>
          <p:nvSpPr>
            <p:cNvPr id="10" name="Freeform 10"/>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5078" t="-2480" b="-2551"/>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1801857" y="-6814548"/>
            <a:ext cx="17233297" cy="16884397"/>
            <a:chOff x="0" y="0"/>
            <a:chExt cx="22977729" cy="22512529"/>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id="5" name="Group 5"/>
          <p:cNvGrpSpPr/>
          <p:nvPr/>
        </p:nvGrpSpPr>
        <p:grpSpPr>
          <a:xfrm>
            <a:off x="-4020693" y="-9152968"/>
            <a:ext cx="24222266" cy="9152954"/>
            <a:chOff x="0" y="0"/>
            <a:chExt cx="32296354" cy="12203938"/>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66" cy="3289554"/>
            <a:chOff x="0" y="0"/>
            <a:chExt cx="32296354" cy="4386072"/>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3" cy="17113853"/>
            <a:chOff x="0" y="0"/>
            <a:chExt cx="5975604" cy="22818471"/>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251722" y="1752170"/>
            <a:ext cx="10581358" cy="4380012"/>
          </a:xfrm>
          <a:prstGeom prst="rect">
            <a:avLst/>
          </a:prstGeom>
        </p:spPr>
        <p:txBody>
          <a:bodyPr lIns="0" tIns="0" rIns="0" bIns="0" rtlCol="0" anchor="t">
            <a:spAutoFit/>
          </a:bodyPr>
          <a:lstStyle/>
          <a:p>
            <a:pPr algn="ctr">
              <a:lnSpc>
                <a:spcPts val="37261"/>
              </a:lnSpc>
            </a:pPr>
            <a:r>
              <a:rPr lang="en-US" sz="34501" spc="645">
                <a:solidFill>
                  <a:srgbClr val="DDA9A7"/>
                </a:solidFill>
                <a:latin typeface="TT Rounds Condensed"/>
                <a:ea typeface="TT Rounds Condensed"/>
                <a:cs typeface="TT Rounds Condensed"/>
                <a:sym typeface="TT Rounds Condensed"/>
              </a:rPr>
              <a:t>02</a:t>
            </a:r>
          </a:p>
        </p:txBody>
      </p:sp>
      <p:sp>
        <p:nvSpPr>
          <p:cNvPr id="12" name="TextBox 12"/>
          <p:cNvSpPr txBox="1"/>
          <p:nvPr/>
        </p:nvSpPr>
        <p:spPr>
          <a:xfrm>
            <a:off x="1025036" y="3182853"/>
            <a:ext cx="10581358" cy="808471"/>
          </a:xfrm>
          <a:prstGeom prst="rect">
            <a:avLst/>
          </a:prstGeom>
        </p:spPr>
        <p:txBody>
          <a:bodyPr lIns="0" tIns="0" rIns="0" bIns="0" rtlCol="0" anchor="t">
            <a:spAutoFit/>
          </a:bodyPr>
          <a:lstStyle/>
          <a:p>
            <a:pPr algn="ctr">
              <a:lnSpc>
                <a:spcPts val="6804"/>
              </a:lnSpc>
            </a:pPr>
            <a:r>
              <a:rPr lang="en-US" sz="6300" b="1" spc="114">
                <a:solidFill>
                  <a:srgbClr val="000000"/>
                </a:solidFill>
                <a:latin typeface="TT Rounds Condensed Bold"/>
                <a:ea typeface="TT Rounds Condensed Bold"/>
                <a:cs typeface="TT Rounds Condensed Bold"/>
                <a:sym typeface="TT Rounds Condensed Bold"/>
              </a:rPr>
              <a:t>Comment trouver un mentor</a:t>
            </a:r>
          </a:p>
        </p:txBody>
      </p:sp>
      <p:grpSp>
        <p:nvGrpSpPr>
          <p:cNvPr id="13" name="Group 13"/>
          <p:cNvGrpSpPr/>
          <p:nvPr/>
        </p:nvGrpSpPr>
        <p:grpSpPr>
          <a:xfrm>
            <a:off x="11442961" y="1123728"/>
            <a:ext cx="6221436" cy="6221436"/>
            <a:chOff x="0" y="0"/>
            <a:chExt cx="12700000" cy="12700000"/>
          </a:xfrm>
        </p:grpSpPr>
        <p:sp>
          <p:nvSpPr>
            <p:cNvPr id="14"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63502" r="-917" b="-381"/>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923088"/>
            <a:ext cx="8229965"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Trouver le bon mentor peut faire une grande différence dans votre recherche d'emploi. Pour trouver la bonne personne, vous devez :</a:t>
            </a:r>
          </a:p>
          <a:p>
            <a:pPr marL="651510" lvl="1" indent="-325755" algn="l">
              <a:lnSpc>
                <a:spcPts val="3888"/>
              </a:lnSpc>
              <a:buFont typeface="Arial"/>
              <a:buChar char="•"/>
            </a:pPr>
            <a:r>
              <a:rPr lang="en-US" sz="3600" spc="33">
                <a:solidFill>
                  <a:srgbClr val="382B1B"/>
                </a:solidFill>
                <a:latin typeface="TT Rounds Condensed"/>
                <a:ea typeface="TT Rounds Condensed"/>
                <a:cs typeface="TT Rounds Condensed"/>
                <a:sym typeface="TT Rounds Condensed"/>
              </a:rPr>
              <a:t>Réfléchissez à vos objectifs et au type de conseils dont vous avez besoin. Si votre objectif est de trouver un emploi de chef de cuisine dans un restaurant, il est essentiel d'avoir un mentor ayant l'expérience des restaurants locaux.</a:t>
            </a:r>
          </a:p>
          <a:p>
            <a:pPr marL="651510" lvl="1" indent="-325755" algn="l">
              <a:lnSpc>
                <a:spcPts val="3888"/>
              </a:lnSpc>
              <a:buFont typeface="Arial"/>
              <a:buChar char="•"/>
            </a:pPr>
            <a:r>
              <a:rPr lang="en-US" sz="3600" spc="33">
                <a:solidFill>
                  <a:srgbClr val="382B1B"/>
                </a:solidFill>
                <a:latin typeface="TT Rounds Condensed"/>
                <a:ea typeface="TT Rounds Condensed"/>
                <a:cs typeface="TT Rounds Condensed"/>
                <a:sym typeface="TT Rounds Condensed"/>
              </a:rPr>
              <a:t>Utilisez les avantages mentionnés au début du module pour définir vos besoins.</a:t>
            </a:r>
          </a:p>
          <a:p>
            <a:pPr marL="651510" lvl="1" indent="-325755" algn="l">
              <a:lnSpc>
                <a:spcPts val="3888"/>
              </a:lnSpc>
            </a:pPr>
            <a:r>
              <a:rPr lang="en-US" sz="3600" spc="33">
                <a:solidFill>
                  <a:srgbClr val="382B1B"/>
                </a:solidFill>
                <a:latin typeface="TT Rounds Condensed"/>
                <a:ea typeface="TT Rounds Condensed"/>
                <a:cs typeface="TT Rounds Condensed"/>
                <a:sym typeface="TT Rounds Condensed"/>
              </a:rPr>
              <a:t>	</a:t>
            </a: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Comment trouver un mentor</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Identifiez vos objectifs</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01</a:t>
            </a:r>
          </a:p>
        </p:txBody>
      </p:sp>
      <p:grpSp>
        <p:nvGrpSpPr>
          <p:cNvPr id="9" name="Group 9"/>
          <p:cNvGrpSpPr/>
          <p:nvPr/>
        </p:nvGrpSpPr>
        <p:grpSpPr>
          <a:xfrm>
            <a:off x="1257169" y="2237260"/>
            <a:ext cx="4690668" cy="4690668"/>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63502" r="-917" b="-381"/>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8783235" y="536010"/>
            <a:ext cx="8689044" cy="6183414"/>
          </a:xfrm>
          <a:prstGeom prst="rect">
            <a:avLst/>
          </a:prstGeom>
        </p:spPr>
        <p:txBody>
          <a:bodyPr lIns="0" tIns="0" rIns="0" bIns="0" rtlCol="0" anchor="t">
            <a:spAutoFit/>
          </a:bodyPr>
          <a:lstStyle/>
          <a:p>
            <a:pPr marL="651510" lvl="1" indent="-325755" algn="l">
              <a:lnSpc>
                <a:spcPts val="3888"/>
              </a:lnSpc>
              <a:buFont typeface="Arial"/>
              <a:buChar char="•"/>
            </a:pPr>
            <a:r>
              <a:rPr lang="en-US" sz="3600" spc="33">
                <a:solidFill>
                  <a:srgbClr val="382B1B"/>
                </a:solidFill>
                <a:latin typeface="TT Rounds Condensed"/>
                <a:ea typeface="TT Rounds Condensed"/>
                <a:cs typeface="TT Rounds Condensed"/>
                <a:sym typeface="TT Rounds Condensed"/>
              </a:rPr>
              <a:t>Contactez des professionnels et des organisations à but non lucratif dans le domaine culinaire correspondant à vos objectifs. Explorez vos réseaux existants. Il peut s'agir de collègues, de professeurs d'écoles culinaires ou de membres d'associations professionnelles. Souvent, un mentor potentiel se trouve déjà dans votre cercle, attendant d'être sollicité.</a:t>
            </a:r>
          </a:p>
          <a:p>
            <a:pPr marL="651510" lvl="1" indent="-325755" algn="l">
              <a:lnSpc>
                <a:spcPts val="3888"/>
              </a:lnSpc>
              <a:buFont typeface="Arial"/>
              <a:buChar char="•"/>
            </a:pPr>
            <a:r>
              <a:rPr lang="en-US" sz="3600" spc="33">
                <a:solidFill>
                  <a:srgbClr val="382B1B"/>
                </a:solidFill>
                <a:latin typeface="TT Rounds Condensed"/>
                <a:ea typeface="TT Rounds Condensed"/>
                <a:cs typeface="TT Rounds Condensed"/>
                <a:sym typeface="TT Rounds Condensed"/>
              </a:rPr>
              <a:t>Assister à des événements culinaires tels que le Refugee Food Festival à Bordeaux ou Taste Leitrim en Irlande.</a:t>
            </a:r>
          </a:p>
          <a:p>
            <a:pPr marL="651510" lvl="1" indent="-325755" algn="l">
              <a:lnSpc>
                <a:spcPts val="3888"/>
              </a:lnSpc>
              <a:buFont typeface="Arial"/>
              <a:buChar char="•"/>
            </a:pPr>
            <a:r>
              <a:rPr lang="en-US" sz="3600" spc="33">
                <a:solidFill>
                  <a:srgbClr val="382B1B"/>
                </a:solidFill>
                <a:latin typeface="TT Rounds Condensed"/>
                <a:ea typeface="TT Rounds Condensed"/>
                <a:cs typeface="TT Rounds Condensed"/>
                <a:sym typeface="TT Rounds Condensed"/>
              </a:rPr>
              <a:t> Rejoignez des associations pour rencontrer de nouvelles personnes. </a:t>
            </a:r>
          </a:p>
          <a:p>
            <a:pPr marL="651510" lvl="1" indent="-325755" algn="l">
              <a:lnSpc>
                <a:spcPts val="3888"/>
              </a:lnSpc>
              <a:buFont typeface="Arial"/>
              <a:buChar char="•"/>
            </a:pPr>
            <a:r>
              <a:rPr lang="en-US" sz="3600" spc="33">
                <a:solidFill>
                  <a:srgbClr val="382B1B"/>
                </a:solidFill>
                <a:latin typeface="TT Rounds Condensed"/>
                <a:ea typeface="TT Rounds Condensed"/>
                <a:cs typeface="TT Rounds Condensed"/>
                <a:sym typeface="TT Rounds Condensed"/>
              </a:rPr>
              <a:t>Utilisez les plateformes de médias sociaux : LinkedIn et Instagram peuvent être des outils efficaces pour entrer en contact avec les leaders du secteur. </a:t>
            </a: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Comment trouver un mentor</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Utilisez votre réseau</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02</a:t>
            </a:r>
          </a:p>
        </p:txBody>
      </p:sp>
      <p:grpSp>
        <p:nvGrpSpPr>
          <p:cNvPr id="9" name="Group 9"/>
          <p:cNvGrpSpPr/>
          <p:nvPr/>
        </p:nvGrpSpPr>
        <p:grpSpPr>
          <a:xfrm>
            <a:off x="1257169" y="2237260"/>
            <a:ext cx="4690668" cy="4690668"/>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63502" r="-917" b="-381"/>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117635" y="620157"/>
            <a:ext cx="8756361"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Il est temps de faire preuve d'audace ! </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1 - Suivez et dialoguez avec des professionnels dont la carrière vous inspire</a:t>
            </a:r>
          </a:p>
          <a:p>
            <a:pPr algn="l">
              <a:lnSpc>
                <a:spcPts val="3888"/>
              </a:lnSpc>
            </a:pPr>
            <a:r>
              <a:rPr lang="en-US" sz="3600" spc="33">
                <a:solidFill>
                  <a:srgbClr val="382B1B"/>
                </a:solidFill>
                <a:latin typeface="TT Rounds Condensed"/>
                <a:ea typeface="TT Rounds Condensed"/>
                <a:cs typeface="TT Rounds Condensed"/>
                <a:sym typeface="TT Rounds Condensed"/>
              </a:rPr>
              <a:t>2. Invitez les personnes que vous avez identifiées à prendre un café. Commencez par une brève réunion.</a:t>
            </a:r>
          </a:p>
          <a:p>
            <a:pPr algn="l">
              <a:lnSpc>
                <a:spcPts val="3888"/>
              </a:lnSpc>
            </a:pPr>
            <a:r>
              <a:rPr lang="en-US" sz="3600" spc="33">
                <a:solidFill>
                  <a:srgbClr val="382B1B"/>
                </a:solidFill>
                <a:latin typeface="TT Rounds Condensed"/>
                <a:ea typeface="TT Rounds Condensed"/>
                <a:cs typeface="TT Rounds Condensed"/>
                <a:sym typeface="TT Rounds Condensed"/>
              </a:rPr>
              <a:t>3. Expliquez pourquoi vous les admirez.</a:t>
            </a:r>
          </a:p>
          <a:p>
            <a:pPr algn="l">
              <a:lnSpc>
                <a:spcPts val="3888"/>
              </a:lnSpc>
            </a:pPr>
            <a:r>
              <a:rPr lang="en-US" sz="3600" spc="33">
                <a:solidFill>
                  <a:srgbClr val="382B1B"/>
                </a:solidFill>
                <a:latin typeface="TT Rounds Condensed"/>
                <a:ea typeface="TT Rounds Condensed"/>
                <a:cs typeface="TT Rounds Condensed"/>
                <a:sym typeface="TT Rounds Condensed"/>
              </a:rPr>
              <a:t>4- Expliquez comment leurs conseils pourraient vous aider et comment le fait de partager leurs expériences avec vous pourrait leur être bénéfique à eux aussi. </a:t>
            </a:r>
          </a:p>
          <a:p>
            <a:pPr algn="l">
              <a:lnSpc>
                <a:spcPts val="3888"/>
              </a:lnSpc>
            </a:pPr>
            <a:r>
              <a:rPr lang="en-US" sz="3600" spc="33">
                <a:solidFill>
                  <a:srgbClr val="382B1B"/>
                </a:solidFill>
                <a:latin typeface="TT Rounds Condensed"/>
                <a:ea typeface="TT Rounds Condensed"/>
                <a:cs typeface="TT Rounds Condensed"/>
                <a:sym typeface="TT Rounds Condensed"/>
              </a:rPr>
              <a:t>Tout le monde n'aura pas le temps ou l'envie de devenir mentor, et ce n'est pas grave. Si quelqu'un refuse, remerciez-le d'avoir pris en compte votre demande et passez à autre chose. Restez positif dans votre approche et poursuivez votre recherche.</a:t>
            </a: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Comment trouver un mentor</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Être proactif</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03</a:t>
            </a:r>
          </a:p>
        </p:txBody>
      </p:sp>
      <p:grpSp>
        <p:nvGrpSpPr>
          <p:cNvPr id="9" name="Group 9"/>
          <p:cNvGrpSpPr/>
          <p:nvPr/>
        </p:nvGrpSpPr>
        <p:grpSpPr>
          <a:xfrm>
            <a:off x="1257169" y="2237260"/>
            <a:ext cx="4690668" cy="4690668"/>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3"/>
              <a:stretch>
                <a:fillRect l="-63502" r="-917" b="-381"/>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8377699"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En outre, vous pouvez envisager un programme de mentorat formel comme Three Kitchens ou des organisations à but non lucratif qui peuvent vous mettre en relation avec un mentor en fonction de vos objectifs et de vos besoins.</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En outre, des projets tels que Promo Femme en France et l'</a:t>
            </a:r>
            <a:r>
              <a:rPr lang="en-US" sz="3600" u="sng" spc="33">
                <a:solidFill>
                  <a:srgbClr val="87A66E"/>
                </a:solidFill>
                <a:latin typeface="TT Rounds Condensed"/>
                <a:ea typeface="TT Rounds Condensed"/>
                <a:cs typeface="TT Rounds Condensed"/>
                <a:sym typeface="TT Rounds Condensed"/>
                <a:hlinkClick r:id="rId3" tooltip="https://elmmagazine.eu/working-in-restaurants-helps-migrant-women-thrive/"/>
              </a:rPr>
              <a:t>Association pour l'intégration des femmes </a:t>
            </a:r>
            <a:r>
              <a:rPr lang="en-US" sz="3600" spc="33">
                <a:solidFill>
                  <a:srgbClr val="000000"/>
                </a:solidFill>
                <a:latin typeface="TT Rounds Condensed"/>
                <a:ea typeface="TT Rounds Condensed"/>
                <a:cs typeface="TT Rounds Condensed"/>
                <a:sym typeface="TT Rounds Condensed"/>
              </a:rPr>
              <a:t>en Italie (lire plus </a:t>
            </a:r>
            <a:r>
              <a:rPr lang="en-US" sz="3600" u="sng" spc="33">
                <a:solidFill>
                  <a:srgbClr val="87A66E"/>
                </a:solidFill>
                <a:latin typeface="TT Rounds Condensed"/>
                <a:ea typeface="TT Rounds Condensed"/>
                <a:cs typeface="TT Rounds Condensed"/>
                <a:sym typeface="TT Rounds Condensed"/>
                <a:hlinkClick r:id="rId4" tooltip="https://www.weareaiw.org/blog/where-are-they-now"/>
              </a:rPr>
              <a:t>Où sont-elles maintenant ? Le parcours de Juliet après le programme de formation culinaire - AIW</a:t>
            </a:r>
            <a:r>
              <a:rPr lang="en-US" sz="3600" spc="33">
                <a:solidFill>
                  <a:srgbClr val="382B1B"/>
                </a:solidFill>
                <a:latin typeface="TT Rounds Condensed"/>
                <a:ea typeface="TT Rounds Condensed"/>
                <a:cs typeface="TT Rounds Condensed"/>
                <a:sym typeface="TT Rounds Condensed"/>
              </a:rPr>
              <a:t>) mettent en relation les femmes migrantes et les organisations culinaires.   </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7" name="TextBox 7"/>
          <p:cNvSpPr txBox="1"/>
          <p:nvPr/>
        </p:nvSpPr>
        <p:spPr>
          <a:xfrm>
            <a:off x="548624" y="1066292"/>
            <a:ext cx="5399214" cy="890587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Comment trouver un mentor</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Rechercher des programmes formels</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04</a:t>
            </a:r>
          </a:p>
        </p:txBody>
      </p:sp>
      <p:grpSp>
        <p:nvGrpSpPr>
          <p:cNvPr id="9" name="Group 9"/>
          <p:cNvGrpSpPr/>
          <p:nvPr/>
        </p:nvGrpSpPr>
        <p:grpSpPr>
          <a:xfrm>
            <a:off x="1257169" y="2237260"/>
            <a:ext cx="4690668" cy="4690668"/>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5"/>
              <a:stretch>
                <a:fillRect l="-63502" r="-917" b="-381"/>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1801857" y="-6814548"/>
            <a:ext cx="17233297" cy="16884397"/>
            <a:chOff x="0" y="0"/>
            <a:chExt cx="22977729" cy="22512529"/>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id="5" name="Group 5"/>
          <p:cNvGrpSpPr/>
          <p:nvPr/>
        </p:nvGrpSpPr>
        <p:grpSpPr>
          <a:xfrm>
            <a:off x="-4020693" y="-9152968"/>
            <a:ext cx="24222266" cy="9152954"/>
            <a:chOff x="0" y="0"/>
            <a:chExt cx="32296354" cy="12203938"/>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66" cy="3289554"/>
            <a:chOff x="0" y="0"/>
            <a:chExt cx="32296354" cy="4386072"/>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3" cy="17113853"/>
            <a:chOff x="0" y="0"/>
            <a:chExt cx="5975604" cy="22818471"/>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251722" y="1752170"/>
            <a:ext cx="10581358" cy="4380012"/>
          </a:xfrm>
          <a:prstGeom prst="rect">
            <a:avLst/>
          </a:prstGeom>
        </p:spPr>
        <p:txBody>
          <a:bodyPr lIns="0" tIns="0" rIns="0" bIns="0" rtlCol="0" anchor="t">
            <a:spAutoFit/>
          </a:bodyPr>
          <a:lstStyle/>
          <a:p>
            <a:pPr algn="ctr">
              <a:lnSpc>
                <a:spcPts val="37261"/>
              </a:lnSpc>
            </a:pPr>
            <a:r>
              <a:rPr lang="en-US" sz="34501" spc="645">
                <a:solidFill>
                  <a:srgbClr val="DDA9A7"/>
                </a:solidFill>
                <a:latin typeface="TT Rounds Condensed"/>
                <a:ea typeface="TT Rounds Condensed"/>
                <a:cs typeface="TT Rounds Condensed"/>
                <a:sym typeface="TT Rounds Condensed"/>
              </a:rPr>
              <a:t>03</a:t>
            </a:r>
          </a:p>
        </p:txBody>
      </p:sp>
      <p:sp>
        <p:nvSpPr>
          <p:cNvPr id="12" name="TextBox 12"/>
          <p:cNvSpPr txBox="1"/>
          <p:nvPr/>
        </p:nvSpPr>
        <p:spPr>
          <a:xfrm>
            <a:off x="1313721" y="3065038"/>
            <a:ext cx="10581358" cy="1753362"/>
          </a:xfrm>
          <a:prstGeom prst="rect">
            <a:avLst/>
          </a:prstGeom>
        </p:spPr>
        <p:txBody>
          <a:bodyPr lIns="0" tIns="0" rIns="0" bIns="0" rtlCol="0" anchor="t">
            <a:spAutoFit/>
          </a:bodyPr>
          <a:lstStyle/>
          <a:p>
            <a:pPr algn="ctr">
              <a:lnSpc>
                <a:spcPts val="6804"/>
              </a:lnSpc>
            </a:pPr>
            <a:r>
              <a:rPr lang="en-US" sz="6300" b="1" spc="114">
                <a:solidFill>
                  <a:srgbClr val="000000"/>
                </a:solidFill>
                <a:latin typeface="TT Rounds Condensed Bold"/>
                <a:ea typeface="TT Rounds Condensed Bold"/>
                <a:cs typeface="TT Rounds Condensed Bold"/>
                <a:sym typeface="TT Rounds Condensed Bold"/>
              </a:rPr>
              <a:t> Programme de mentorat de Three Kitchens</a:t>
            </a:r>
          </a:p>
        </p:txBody>
      </p:sp>
      <p:grpSp>
        <p:nvGrpSpPr>
          <p:cNvPr id="13" name="Group 13"/>
          <p:cNvGrpSpPr/>
          <p:nvPr/>
        </p:nvGrpSpPr>
        <p:grpSpPr>
          <a:xfrm>
            <a:off x="11256989" y="1756784"/>
            <a:ext cx="6761188" cy="6773416"/>
            <a:chOff x="687070" y="247650"/>
            <a:chExt cx="12377895" cy="12400280"/>
          </a:xfrm>
        </p:grpSpPr>
        <p:sp>
          <p:nvSpPr>
            <p:cNvPr id="14" name="Freeform 14"/>
            <p:cNvSpPr/>
            <p:nvPr/>
          </p:nvSpPr>
          <p:spPr>
            <a:xfrm>
              <a:off x="0" y="0"/>
              <a:ext cx="12302099" cy="12400280"/>
            </a:xfrm>
            <a:custGeom>
              <a:avLst/>
              <a:gdLst/>
              <a:ahLst/>
              <a:cxnLst/>
              <a:rect l="l" t="t" r="r" b="b"/>
              <a:pathLst>
                <a:path w="12302099" h="12400280">
                  <a:moveTo>
                    <a:pt x="10155920" y="1497330"/>
                  </a:moveTo>
                  <a:cubicBezTo>
                    <a:pt x="9665203" y="972820"/>
                    <a:pt x="9067319" y="508000"/>
                    <a:pt x="8352396" y="252730"/>
                  </a:cubicBezTo>
                  <a:cubicBezTo>
                    <a:pt x="7843349" y="71120"/>
                    <a:pt x="7289178" y="0"/>
                    <a:pt x="6740647" y="6350"/>
                  </a:cubicBezTo>
                  <a:cubicBezTo>
                    <a:pt x="4425257" y="36830"/>
                    <a:pt x="2319971" y="1490980"/>
                    <a:pt x="1355460" y="3346450"/>
                  </a:cubicBezTo>
                  <a:cubicBezTo>
                    <a:pt x="527050" y="4977130"/>
                    <a:pt x="0" y="7792720"/>
                    <a:pt x="680720" y="9457690"/>
                  </a:cubicBezTo>
                  <a:cubicBezTo>
                    <a:pt x="1434425" y="11122660"/>
                    <a:pt x="2699289" y="12005310"/>
                    <a:pt x="4641002" y="12081510"/>
                  </a:cubicBezTo>
                  <a:cubicBezTo>
                    <a:pt x="7698108" y="12400280"/>
                    <a:pt x="10014910" y="10502900"/>
                    <a:pt x="11158504" y="8309610"/>
                  </a:cubicBezTo>
                  <a:cubicBezTo>
                    <a:pt x="12302099" y="6116320"/>
                    <a:pt x="11895989" y="3361690"/>
                    <a:pt x="10155920" y="1497330"/>
                  </a:cubicBezTo>
                  <a:close/>
                </a:path>
              </a:pathLst>
            </a:custGeom>
            <a:blipFill>
              <a:blip r:embed="rId3"/>
              <a:stretch>
                <a:fillRect l="-3855" t="-26175" r="-3114" b="-25442"/>
              </a:stretch>
            </a:blip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Le programme de mentorat </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Structure du programme</a:t>
            </a:r>
          </a:p>
        </p:txBody>
      </p:sp>
      <p:grpSp>
        <p:nvGrpSpPr>
          <p:cNvPr id="7" name="Group 7"/>
          <p:cNvGrpSpPr/>
          <p:nvPr/>
        </p:nvGrpSpPr>
        <p:grpSpPr>
          <a:xfrm>
            <a:off x="1028700" y="2715363"/>
            <a:ext cx="4604731" cy="4432093"/>
            <a:chOff x="30480" y="591820"/>
            <a:chExt cx="12736830" cy="12259310"/>
          </a:xfrm>
        </p:grpSpPr>
        <p:sp>
          <p:nvSpPr>
            <p:cNvPr id="8" name="Freeform 8" descr="A group of people in a kitchen  Description automatically generated"/>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r="-31861" b="-1"/>
              </a:stretch>
            </a:blipFill>
          </p:spPr>
        </p:sp>
      </p:grpSp>
      <p:sp>
        <p:nvSpPr>
          <p:cNvPr id="9" name="TextBox 9"/>
          <p:cNvSpPr txBox="1"/>
          <p:nvPr/>
        </p:nvSpPr>
        <p:spPr>
          <a:xfrm>
            <a:off x="9235440" y="1453215"/>
            <a:ext cx="8209404"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Le programme de mentorat Three Kitchens est destiné aux femmes migrantes intéressées par l'industrie culinaire. Voici un bref aperçu du programme et des modalités d'inscription :</a:t>
            </a:r>
          </a:p>
          <a:p>
            <a:pPr algn="l">
              <a:lnSpc>
                <a:spcPts val="3888"/>
              </a:lnSpc>
            </a:pPr>
            <a:r>
              <a:rPr lang="en-US" sz="3600" spc="33">
                <a:solidFill>
                  <a:srgbClr val="382B1B"/>
                </a:solidFill>
                <a:latin typeface="TT Rounds Condensed"/>
                <a:ea typeface="TT Rounds Condensed"/>
                <a:cs typeface="TT Rounds Condensed"/>
                <a:sym typeface="TT Rounds Condensed"/>
              </a:rPr>
              <a:t>- Réunions individuelles : </a:t>
            </a:r>
          </a:p>
          <a:p>
            <a:pPr algn="l">
              <a:lnSpc>
                <a:spcPts val="3888"/>
              </a:lnSpc>
            </a:pPr>
            <a:r>
              <a:rPr lang="en-US" sz="3600" spc="33">
                <a:solidFill>
                  <a:srgbClr val="382B1B"/>
                </a:solidFill>
                <a:latin typeface="TT Rounds Condensed"/>
                <a:ea typeface="TT Rounds Condensed"/>
                <a:cs typeface="TT Rounds Condensed"/>
                <a:sym typeface="TT Rounds Condensed"/>
              </a:rPr>
              <a:t>Des réunions régulières entre les mentors et les mentorés pour fixer des objectifs, discuter des défis et suivre les progrès.</a:t>
            </a:r>
          </a:p>
          <a:p>
            <a:pPr algn="l">
              <a:lnSpc>
                <a:spcPts val="3888"/>
              </a:lnSpc>
            </a:pPr>
            <a:r>
              <a:rPr lang="en-US" sz="3600" spc="33">
                <a:solidFill>
                  <a:srgbClr val="382B1B"/>
                </a:solidFill>
                <a:latin typeface="TT Rounds Condensed"/>
                <a:ea typeface="TT Rounds Condensed"/>
                <a:cs typeface="TT Rounds Condensed"/>
                <a:sym typeface="TT Rounds Condensed"/>
              </a:rPr>
              <a:t>-Événement de clôture : </a:t>
            </a:r>
          </a:p>
          <a:p>
            <a:pPr algn="l">
              <a:lnSpc>
                <a:spcPts val="3888"/>
              </a:lnSpc>
            </a:pPr>
            <a:r>
              <a:rPr lang="en-US" sz="3600" spc="33">
                <a:solidFill>
                  <a:srgbClr val="382B1B"/>
                </a:solidFill>
                <a:latin typeface="TT Rounds Condensed"/>
                <a:ea typeface="TT Rounds Condensed"/>
                <a:cs typeface="TT Rounds Condensed"/>
                <a:sym typeface="TT Rounds Condensed"/>
              </a:rPr>
              <a:t>Un événement final pour faire le point sur les réalisations et fournir un retour d'information.</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10" name="TextBox 10"/>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515514" cy="6808089"/>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Pour participer au programme de mentorat de Three Kitchens, vous devez être basé en France, en Suède, en Irlande ou aux Pays-Bas. Contactez votre coordinateur local de Three Kitchens. Elle vous guidera tout au long du processus et vous assurera une expérience harmonieuse et positive.</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En participant au programme de mentorat Three Kitchens, vous acquerrez des compétences, des connaissances et un soutien précieux pour réussir dans l'industrie culinaire. </a:t>
            </a: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Le programme de mentorat </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Comment s'inscrire</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03</a:t>
            </a:r>
          </a:p>
        </p:txBody>
      </p:sp>
      <p:grpSp>
        <p:nvGrpSpPr>
          <p:cNvPr id="9" name="Group 9"/>
          <p:cNvGrpSpPr/>
          <p:nvPr/>
        </p:nvGrpSpPr>
        <p:grpSpPr>
          <a:xfrm>
            <a:off x="1028700" y="2715363"/>
            <a:ext cx="4604731" cy="4432093"/>
            <a:chOff x="30480" y="591820"/>
            <a:chExt cx="12736830" cy="12259310"/>
          </a:xfrm>
        </p:grpSpPr>
        <p:sp>
          <p:nvSpPr>
            <p:cNvPr id="10" name="Freeform 10" descr="A group of people in a kitchen  Description automatically generated"/>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31861" r="-31861" b="-1"/>
              </a:stretch>
            </a:blip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2403345">
            <a:off x="9762147" y="2442954"/>
            <a:ext cx="9288581" cy="9577245"/>
            <a:chOff x="0" y="0"/>
            <a:chExt cx="12384774" cy="12769660"/>
          </a:xfrm>
        </p:grpSpPr>
        <p:sp>
          <p:nvSpPr>
            <p:cNvPr id="4" name="Freeform 4"/>
            <p:cNvSpPr/>
            <p:nvPr/>
          </p:nvSpPr>
          <p:spPr>
            <a:xfrm>
              <a:off x="-551307" y="-209042"/>
              <a:ext cx="13772768" cy="13494005"/>
            </a:xfrm>
            <a:custGeom>
              <a:avLst/>
              <a:gdLst/>
              <a:ahLst/>
              <a:cxnLst/>
              <a:rect l="l" t="t" r="r" b="b"/>
              <a:pathLst>
                <a:path w="13772768" h="13494005">
                  <a:moveTo>
                    <a:pt x="8050530" y="508254"/>
                  </a:moveTo>
                  <a:cubicBezTo>
                    <a:pt x="6402705" y="16383"/>
                    <a:pt x="4681093" y="0"/>
                    <a:pt x="3369437" y="1475613"/>
                  </a:cubicBezTo>
                  <a:cubicBezTo>
                    <a:pt x="2098675" y="2902077"/>
                    <a:pt x="877189" y="5205730"/>
                    <a:pt x="614807" y="7107682"/>
                  </a:cubicBezTo>
                  <a:cubicBezTo>
                    <a:pt x="0" y="11542903"/>
                    <a:pt x="3951478" y="13494005"/>
                    <a:pt x="7943977" y="12862814"/>
                  </a:cubicBezTo>
                  <a:cubicBezTo>
                    <a:pt x="11838051" y="12248007"/>
                    <a:pt x="13772768" y="7140575"/>
                    <a:pt x="12592304" y="3500628"/>
                  </a:cubicBezTo>
                  <a:cubicBezTo>
                    <a:pt x="12239752" y="2402078"/>
                    <a:pt x="11214989" y="1885569"/>
                    <a:pt x="10247630" y="1410081"/>
                  </a:cubicBezTo>
                  <a:cubicBezTo>
                    <a:pt x="9550781" y="1065784"/>
                    <a:pt x="8812911" y="737870"/>
                    <a:pt x="8050530" y="508254"/>
                  </a:cubicBezTo>
                  <a:close/>
                </a:path>
              </a:pathLst>
            </a:custGeom>
            <a:solidFill>
              <a:srgbClr val="B6D1E1"/>
            </a:solidFill>
          </p:spPr>
        </p:sp>
      </p:grpSp>
      <p:grpSp>
        <p:nvGrpSpPr>
          <p:cNvPr id="5" name="Group 5"/>
          <p:cNvGrpSpPr/>
          <p:nvPr/>
        </p:nvGrpSpPr>
        <p:grpSpPr>
          <a:xfrm>
            <a:off x="18288000" y="-69468"/>
            <a:ext cx="4255293" cy="17013080"/>
            <a:chOff x="0" y="0"/>
            <a:chExt cx="5673724" cy="22684106"/>
          </a:xfrm>
        </p:grpSpPr>
        <p:sp>
          <p:nvSpPr>
            <p:cNvPr id="6" name="Freeform 6"/>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sp>
        <p:nvSpPr>
          <p:cNvPr id="7" name="Freeform 7"/>
          <p:cNvSpPr/>
          <p:nvPr/>
        </p:nvSpPr>
        <p:spPr>
          <a:xfrm>
            <a:off x="867018" y="69019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grpSp>
        <p:nvGrpSpPr>
          <p:cNvPr id="8" name="Group 8"/>
          <p:cNvGrpSpPr/>
          <p:nvPr/>
        </p:nvGrpSpPr>
        <p:grpSpPr>
          <a:xfrm>
            <a:off x="-1818780" y="10310727"/>
            <a:ext cx="21361288" cy="2805024"/>
            <a:chOff x="0" y="0"/>
            <a:chExt cx="28481718" cy="3740032"/>
          </a:xfrm>
        </p:grpSpPr>
        <p:sp>
          <p:nvSpPr>
            <p:cNvPr id="9" name="Freeform 9"/>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sp>
        <p:nvSpPr>
          <p:cNvPr id="10" name="Freeform 10" descr="Blue text on a black background  Description automatically generated"/>
          <p:cNvSpPr/>
          <p:nvPr/>
        </p:nvSpPr>
        <p:spPr>
          <a:xfrm>
            <a:off x="5429016" y="8472290"/>
            <a:ext cx="3938402" cy="824188"/>
          </a:xfrm>
          <a:custGeom>
            <a:avLst/>
            <a:gdLst/>
            <a:ahLst/>
            <a:cxnLst/>
            <a:rect l="l" t="t" r="r" b="b"/>
            <a:pathLst>
              <a:path w="3938402" h="824188">
                <a:moveTo>
                  <a:pt x="0" y="0"/>
                </a:moveTo>
                <a:lnTo>
                  <a:pt x="3938402" y="0"/>
                </a:lnTo>
                <a:lnTo>
                  <a:pt x="3938402" y="824188"/>
                </a:lnTo>
                <a:lnTo>
                  <a:pt x="0" y="824188"/>
                </a:lnTo>
                <a:lnTo>
                  <a:pt x="0" y="0"/>
                </a:lnTo>
                <a:close/>
              </a:path>
            </a:pathLst>
          </a:custGeom>
          <a:blipFill>
            <a:blip r:embed="rId3"/>
            <a:stretch>
              <a:fillRect/>
            </a:stretch>
          </a:blipFill>
        </p:spPr>
      </p:sp>
      <p:sp>
        <p:nvSpPr>
          <p:cNvPr id="11" name="TextBox 11"/>
          <p:cNvSpPr txBox="1"/>
          <p:nvPr/>
        </p:nvSpPr>
        <p:spPr>
          <a:xfrm>
            <a:off x="1109908" y="8455798"/>
            <a:ext cx="5664254" cy="967170"/>
          </a:xfrm>
          <a:prstGeom prst="rect">
            <a:avLst/>
          </a:prstGeom>
        </p:spPr>
        <p:txBody>
          <a:bodyPr lIns="0" tIns="0" rIns="0" bIns="0" rtlCol="0" anchor="t">
            <a:spAutoFit/>
          </a:bodyPr>
          <a:lstStyle/>
          <a:p>
            <a:pPr algn="l">
              <a:lnSpc>
                <a:spcPts val="4536"/>
              </a:lnSpc>
            </a:pPr>
            <a:r>
              <a:rPr lang="en-US" sz="4200" b="1" spc="39">
                <a:solidFill>
                  <a:srgbClr val="382B1B"/>
                </a:solidFill>
                <a:latin typeface="TT Rounds Condensed Bold"/>
                <a:ea typeface="TT Rounds Condensed Bold"/>
                <a:cs typeface="TT Rounds Condensed Bold"/>
                <a:sym typeface="TT Rounds Condensed Bold"/>
              </a:rPr>
              <a:t>www.3kitchens.eu</a:t>
            </a:r>
          </a:p>
        </p:txBody>
      </p:sp>
      <p:sp>
        <p:nvSpPr>
          <p:cNvPr id="12" name="TextBox 12"/>
          <p:cNvSpPr txBox="1"/>
          <p:nvPr/>
        </p:nvSpPr>
        <p:spPr>
          <a:xfrm>
            <a:off x="12648952" y="5971739"/>
            <a:ext cx="4610348" cy="1088247"/>
          </a:xfrm>
          <a:prstGeom prst="rect">
            <a:avLst/>
          </a:prstGeom>
        </p:spPr>
        <p:txBody>
          <a:bodyPr lIns="0" tIns="0" rIns="0" bIns="0" rtlCol="0" anchor="t">
            <a:spAutoFit/>
          </a:bodyPr>
          <a:lstStyle/>
          <a:p>
            <a:pPr algn="r">
              <a:lnSpc>
                <a:spcPts val="8100"/>
              </a:lnSpc>
            </a:pPr>
            <a:r>
              <a:rPr lang="en-US" sz="7500" b="1" spc="70">
                <a:solidFill>
                  <a:srgbClr val="FFFFFF"/>
                </a:solidFill>
                <a:latin typeface="TT Rounds Condensed Bold"/>
                <a:ea typeface="TT Rounds Condensed Bold"/>
                <a:cs typeface="TT Rounds Condensed Bold"/>
                <a:sym typeface="TT Rounds Condensed Bold"/>
              </a:rPr>
              <a:t>Merci de votre attention.</a:t>
            </a:r>
          </a:p>
        </p:txBody>
      </p:sp>
      <p:sp>
        <p:nvSpPr>
          <p:cNvPr id="13" name="Freeform 13"/>
          <p:cNvSpPr/>
          <p:nvPr/>
        </p:nvSpPr>
        <p:spPr>
          <a:xfrm>
            <a:off x="15304179" y="761932"/>
            <a:ext cx="912457" cy="912457"/>
          </a:xfrm>
          <a:custGeom>
            <a:avLst/>
            <a:gdLst/>
            <a:ahLst/>
            <a:cxnLst/>
            <a:rect l="l" t="t" r="r" b="b"/>
            <a:pathLst>
              <a:path w="912457" h="912457">
                <a:moveTo>
                  <a:pt x="0" y="0"/>
                </a:moveTo>
                <a:lnTo>
                  <a:pt x="912457" y="0"/>
                </a:lnTo>
                <a:lnTo>
                  <a:pt x="912457" y="912458"/>
                </a:lnTo>
                <a:lnTo>
                  <a:pt x="0" y="9124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4324310" y="761932"/>
            <a:ext cx="912457" cy="913133"/>
          </a:xfrm>
          <a:custGeom>
            <a:avLst/>
            <a:gdLst/>
            <a:ahLst/>
            <a:cxnLst/>
            <a:rect l="l" t="t" r="r" b="b"/>
            <a:pathLst>
              <a:path w="912457" h="913133">
                <a:moveTo>
                  <a:pt x="0" y="0"/>
                </a:moveTo>
                <a:lnTo>
                  <a:pt x="912458" y="0"/>
                </a:lnTo>
                <a:lnTo>
                  <a:pt x="912458" y="913133"/>
                </a:lnTo>
                <a:lnTo>
                  <a:pt x="0" y="9131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5" name="Group 15"/>
          <p:cNvGrpSpPr/>
          <p:nvPr/>
        </p:nvGrpSpPr>
        <p:grpSpPr>
          <a:xfrm>
            <a:off x="16284050" y="761933"/>
            <a:ext cx="912458" cy="912458"/>
            <a:chOff x="0" y="0"/>
            <a:chExt cx="1216610" cy="1216610"/>
          </a:xfrm>
        </p:grpSpPr>
        <p:sp>
          <p:nvSpPr>
            <p:cNvPr id="16" name="Freeform 16"/>
            <p:cNvSpPr/>
            <p:nvPr/>
          </p:nvSpPr>
          <p:spPr>
            <a:xfrm>
              <a:off x="0" y="0"/>
              <a:ext cx="1216660" cy="1216660"/>
            </a:xfrm>
            <a:custGeom>
              <a:avLst/>
              <a:gdLst/>
              <a:ahLst/>
              <a:cxnLst/>
              <a:rect l="l" t="t" r="r" b="b"/>
              <a:pathLst>
                <a:path w="1216660" h="1216660">
                  <a:moveTo>
                    <a:pt x="1216660" y="608330"/>
                  </a:moveTo>
                  <a:cubicBezTo>
                    <a:pt x="1216660" y="944245"/>
                    <a:pt x="944372" y="1216660"/>
                    <a:pt x="608330" y="1216660"/>
                  </a:cubicBezTo>
                  <a:cubicBezTo>
                    <a:pt x="272288" y="1216660"/>
                    <a:pt x="0" y="944245"/>
                    <a:pt x="0" y="608330"/>
                  </a:cubicBezTo>
                  <a:cubicBezTo>
                    <a:pt x="0" y="272415"/>
                    <a:pt x="272288" y="0"/>
                    <a:pt x="608330" y="0"/>
                  </a:cubicBezTo>
                  <a:cubicBezTo>
                    <a:pt x="944372" y="0"/>
                    <a:pt x="1216660" y="272288"/>
                    <a:pt x="1216660" y="608330"/>
                  </a:cubicBezTo>
                  <a:close/>
                </a:path>
              </a:pathLst>
            </a:custGeom>
            <a:solidFill>
              <a:srgbClr val="84BFA4"/>
            </a:solidFill>
          </p:spPr>
        </p:sp>
      </p:grpSp>
      <p:sp>
        <p:nvSpPr>
          <p:cNvPr id="17" name="Freeform 17" descr="World with solid fill"/>
          <p:cNvSpPr/>
          <p:nvPr/>
        </p:nvSpPr>
        <p:spPr>
          <a:xfrm>
            <a:off x="16363358" y="843013"/>
            <a:ext cx="753840" cy="750296"/>
          </a:xfrm>
          <a:custGeom>
            <a:avLst/>
            <a:gdLst/>
            <a:ahLst/>
            <a:cxnLst/>
            <a:rect l="l" t="t" r="r" b="b"/>
            <a:pathLst>
              <a:path w="753840" h="750296">
                <a:moveTo>
                  <a:pt x="0" y="0"/>
                </a:moveTo>
                <a:lnTo>
                  <a:pt x="753840" y="0"/>
                </a:lnTo>
                <a:lnTo>
                  <a:pt x="753840" y="750296"/>
                </a:lnTo>
                <a:lnTo>
                  <a:pt x="0" y="750296"/>
                </a:lnTo>
                <a:lnTo>
                  <a:pt x="0" y="0"/>
                </a:lnTo>
                <a:close/>
              </a:path>
            </a:pathLst>
          </a:custGeom>
          <a:blipFill>
            <a:blip r:embed="rId8">
              <a:extLst>
                <a:ext uri="{96DAC541-7B7A-43D3-8B79-37D633B846F1}">
                  <asvg:svgBlip xmlns:asvg="http://schemas.microsoft.com/office/drawing/2016/SVG/main" r:embed="rId9"/>
                </a:ext>
              </a:extLst>
            </a:blip>
            <a:stretch>
              <a:fillRect t="-236" b="-236"/>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7947" y="1"/>
            <a:ext cx="8277606" cy="10287000"/>
            <a:chOff x="0" y="0"/>
            <a:chExt cx="11036808" cy="13716000"/>
          </a:xfrm>
        </p:grpSpPr>
        <p:sp>
          <p:nvSpPr>
            <p:cNvPr id="4" name="Freeform 4"/>
            <p:cNvSpPr/>
            <p:nvPr/>
          </p:nvSpPr>
          <p:spPr>
            <a:xfrm>
              <a:off x="0" y="0"/>
              <a:ext cx="11036808" cy="13716000"/>
            </a:xfrm>
            <a:custGeom>
              <a:avLst/>
              <a:gdLst/>
              <a:ahLst/>
              <a:cxnLst/>
              <a:rect l="l" t="t" r="r" b="b"/>
              <a:pathLst>
                <a:path w="11036808" h="13716000">
                  <a:moveTo>
                    <a:pt x="0" y="0"/>
                  </a:moveTo>
                  <a:lnTo>
                    <a:pt x="11036808" y="0"/>
                  </a:lnTo>
                  <a:lnTo>
                    <a:pt x="11036808" y="13716000"/>
                  </a:lnTo>
                  <a:lnTo>
                    <a:pt x="0" y="13716000"/>
                  </a:lnTo>
                  <a:close/>
                </a:path>
              </a:pathLst>
            </a:custGeom>
            <a:solidFill>
              <a:srgbClr val="B6D1E1"/>
            </a:solidFill>
          </p:spPr>
        </p:sp>
      </p:grpSp>
      <p:grpSp>
        <p:nvGrpSpPr>
          <p:cNvPr id="5" name="Group 5"/>
          <p:cNvGrpSpPr/>
          <p:nvPr/>
        </p:nvGrpSpPr>
        <p:grpSpPr>
          <a:xfrm>
            <a:off x="4522975" y="7358441"/>
            <a:ext cx="4913662" cy="4814221"/>
            <a:chOff x="0" y="0"/>
            <a:chExt cx="6551549" cy="6418961"/>
          </a:xfrm>
        </p:grpSpPr>
        <p:sp>
          <p:nvSpPr>
            <p:cNvPr id="6" name="Freeform 6"/>
            <p:cNvSpPr/>
            <p:nvPr/>
          </p:nvSpPr>
          <p:spPr>
            <a:xfrm>
              <a:off x="0" y="0"/>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grpSp>
        <p:nvGrpSpPr>
          <p:cNvPr id="7" name="Group 7"/>
          <p:cNvGrpSpPr/>
          <p:nvPr/>
        </p:nvGrpSpPr>
        <p:grpSpPr>
          <a:xfrm>
            <a:off x="-4587078" y="10287000"/>
            <a:ext cx="24222266" cy="2679859"/>
            <a:chOff x="0" y="0"/>
            <a:chExt cx="32296354" cy="3573145"/>
          </a:xfrm>
        </p:grpSpPr>
        <p:sp>
          <p:nvSpPr>
            <p:cNvPr id="8" name="Freeform 8"/>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sp>
        <p:nvSpPr>
          <p:cNvPr id="9" name="TextBox 9"/>
          <p:cNvSpPr txBox="1"/>
          <p:nvPr/>
        </p:nvSpPr>
        <p:spPr>
          <a:xfrm>
            <a:off x="1012185" y="1243365"/>
            <a:ext cx="11038450" cy="1184040"/>
          </a:xfrm>
          <a:prstGeom prst="rect">
            <a:avLst/>
          </a:prstGeom>
        </p:spPr>
        <p:txBody>
          <a:bodyPr lIns="0" tIns="0" rIns="0" bIns="0" rtlCol="0" anchor="t">
            <a:spAutoFit/>
          </a:bodyPr>
          <a:lstStyle/>
          <a:p>
            <a:pPr algn="l">
              <a:lnSpc>
                <a:spcPts val="10083"/>
              </a:lnSpc>
            </a:pPr>
            <a:r>
              <a:rPr lang="en-US" sz="9336" b="1" spc="174">
                <a:solidFill>
                  <a:srgbClr val="FFFFFF"/>
                </a:solidFill>
                <a:latin typeface="TT Rounds Condensed Bold"/>
                <a:ea typeface="TT Rounds Condensed Bold"/>
                <a:cs typeface="TT Rounds Condensed Bold"/>
                <a:sym typeface="TT Rounds Condensed Bold"/>
              </a:rPr>
              <a:t>Contenu</a:t>
            </a:r>
          </a:p>
        </p:txBody>
      </p:sp>
      <p:sp>
        <p:nvSpPr>
          <p:cNvPr id="10" name="TextBox 10"/>
          <p:cNvSpPr txBox="1"/>
          <p:nvPr/>
        </p:nvSpPr>
        <p:spPr>
          <a:xfrm>
            <a:off x="9547042" y="1000234"/>
            <a:ext cx="867701" cy="635162"/>
          </a:xfrm>
          <a:prstGeom prst="rect">
            <a:avLst/>
          </a:prstGeom>
        </p:spPr>
        <p:txBody>
          <a:bodyPr lIns="0" tIns="0" rIns="0" bIns="0" rtlCol="0" anchor="t">
            <a:spAutoFit/>
          </a:bodyPr>
          <a:lstStyle/>
          <a:p>
            <a:pPr algn="l">
              <a:lnSpc>
                <a:spcPts val="5184"/>
              </a:lnSpc>
            </a:pPr>
            <a:r>
              <a:rPr lang="en-US" sz="4800" b="1" spc="43">
                <a:solidFill>
                  <a:srgbClr val="84BFA4"/>
                </a:solidFill>
                <a:latin typeface="Arimo Bold"/>
                <a:ea typeface="Arimo Bold"/>
                <a:cs typeface="Arimo Bold"/>
                <a:sym typeface="Arimo Bold"/>
              </a:rPr>
              <a:t>01</a:t>
            </a:r>
          </a:p>
        </p:txBody>
      </p:sp>
      <p:sp>
        <p:nvSpPr>
          <p:cNvPr id="11" name="TextBox 11"/>
          <p:cNvSpPr txBox="1"/>
          <p:nvPr/>
        </p:nvSpPr>
        <p:spPr>
          <a:xfrm>
            <a:off x="10629344" y="990103"/>
            <a:ext cx="7024596" cy="817811"/>
          </a:xfrm>
          <a:prstGeom prst="rect">
            <a:avLst/>
          </a:prstGeom>
        </p:spPr>
        <p:txBody>
          <a:bodyPr lIns="0" tIns="0" rIns="0" bIns="0" rtlCol="0" anchor="t">
            <a:spAutoFit/>
          </a:bodyPr>
          <a:lstStyle/>
          <a:p>
            <a:pPr algn="l">
              <a:lnSpc>
                <a:spcPts val="3240"/>
              </a:lnSpc>
            </a:pPr>
            <a:r>
              <a:rPr lang="en-US" sz="3000" spc="55">
                <a:solidFill>
                  <a:srgbClr val="382B1B"/>
                </a:solidFill>
                <a:latin typeface="TT Rounds Condensed"/>
                <a:ea typeface="TT Rounds Condensed"/>
                <a:cs typeface="TT Rounds Condensed"/>
                <a:sym typeface="TT Rounds Condensed"/>
              </a:rPr>
              <a:t>Avantages du mentorat pour les femmes dans l'industrie culinaire</a:t>
            </a:r>
          </a:p>
        </p:txBody>
      </p:sp>
      <p:sp>
        <p:nvSpPr>
          <p:cNvPr id="12" name="TextBox 12"/>
          <p:cNvSpPr txBox="1"/>
          <p:nvPr/>
        </p:nvSpPr>
        <p:spPr>
          <a:xfrm>
            <a:off x="9547042" y="2200332"/>
            <a:ext cx="867701" cy="635161"/>
          </a:xfrm>
          <a:prstGeom prst="rect">
            <a:avLst/>
          </a:prstGeom>
        </p:spPr>
        <p:txBody>
          <a:bodyPr lIns="0" tIns="0" rIns="0" bIns="0" rtlCol="0" anchor="t">
            <a:spAutoFit/>
          </a:bodyPr>
          <a:lstStyle/>
          <a:p>
            <a:pPr algn="l">
              <a:lnSpc>
                <a:spcPts val="5184"/>
              </a:lnSpc>
            </a:pPr>
            <a:r>
              <a:rPr lang="en-US" sz="4800" b="1" spc="43">
                <a:solidFill>
                  <a:srgbClr val="84BFA4"/>
                </a:solidFill>
                <a:latin typeface="Arimo Bold"/>
                <a:ea typeface="Arimo Bold"/>
                <a:cs typeface="Arimo Bold"/>
                <a:sym typeface="Arimo Bold"/>
              </a:rPr>
              <a:t>02</a:t>
            </a:r>
          </a:p>
        </p:txBody>
      </p:sp>
      <p:sp>
        <p:nvSpPr>
          <p:cNvPr id="13" name="TextBox 13"/>
          <p:cNvSpPr txBox="1"/>
          <p:nvPr/>
        </p:nvSpPr>
        <p:spPr>
          <a:xfrm>
            <a:off x="10629344" y="2331789"/>
            <a:ext cx="7024596" cy="410680"/>
          </a:xfrm>
          <a:prstGeom prst="rect">
            <a:avLst/>
          </a:prstGeom>
        </p:spPr>
        <p:txBody>
          <a:bodyPr lIns="0" tIns="0" rIns="0" bIns="0" rtlCol="0" anchor="t">
            <a:spAutoFit/>
          </a:bodyPr>
          <a:lstStyle/>
          <a:p>
            <a:pPr algn="l">
              <a:lnSpc>
                <a:spcPts val="3240"/>
              </a:lnSpc>
            </a:pPr>
            <a:r>
              <a:rPr lang="en-US" sz="3000" spc="56">
                <a:solidFill>
                  <a:srgbClr val="382B1B"/>
                </a:solidFill>
                <a:latin typeface="TT Rounds Condensed"/>
                <a:ea typeface="TT Rounds Condensed"/>
                <a:cs typeface="TT Rounds Condensed"/>
                <a:sym typeface="TT Rounds Condensed"/>
              </a:rPr>
              <a:t>Comment trouver un mentor</a:t>
            </a:r>
          </a:p>
        </p:txBody>
      </p:sp>
      <p:sp>
        <p:nvSpPr>
          <p:cNvPr id="14" name="TextBox 14"/>
          <p:cNvSpPr txBox="1"/>
          <p:nvPr/>
        </p:nvSpPr>
        <p:spPr>
          <a:xfrm>
            <a:off x="9547042" y="3135598"/>
            <a:ext cx="867701" cy="635162"/>
          </a:xfrm>
          <a:prstGeom prst="rect">
            <a:avLst/>
          </a:prstGeom>
        </p:spPr>
        <p:txBody>
          <a:bodyPr lIns="0" tIns="0" rIns="0" bIns="0" rtlCol="0" anchor="t">
            <a:spAutoFit/>
          </a:bodyPr>
          <a:lstStyle/>
          <a:p>
            <a:pPr algn="l">
              <a:lnSpc>
                <a:spcPts val="5184"/>
              </a:lnSpc>
            </a:pPr>
            <a:r>
              <a:rPr lang="en-US" sz="4800" b="1" spc="43">
                <a:solidFill>
                  <a:srgbClr val="84BFA4"/>
                </a:solidFill>
                <a:latin typeface="Arimo Bold"/>
                <a:ea typeface="Arimo Bold"/>
                <a:cs typeface="Arimo Bold"/>
                <a:sym typeface="Arimo Bold"/>
              </a:rPr>
              <a:t>03</a:t>
            </a:r>
          </a:p>
        </p:txBody>
      </p:sp>
      <p:sp>
        <p:nvSpPr>
          <p:cNvPr id="15" name="TextBox 15"/>
          <p:cNvSpPr txBox="1"/>
          <p:nvPr/>
        </p:nvSpPr>
        <p:spPr>
          <a:xfrm>
            <a:off x="10620108" y="3267076"/>
            <a:ext cx="7024596" cy="426720"/>
          </a:xfrm>
          <a:prstGeom prst="rect">
            <a:avLst/>
          </a:prstGeom>
        </p:spPr>
        <p:txBody>
          <a:bodyPr lIns="0" tIns="0" rIns="0" bIns="0" rtlCol="0" anchor="t">
            <a:spAutoFit/>
          </a:bodyPr>
          <a:lstStyle/>
          <a:p>
            <a:pPr algn="l">
              <a:lnSpc>
                <a:spcPts val="3240"/>
              </a:lnSpc>
            </a:pPr>
            <a:r>
              <a:rPr lang="en-US" sz="3000" spc="56">
                <a:solidFill>
                  <a:srgbClr val="382B1B"/>
                </a:solidFill>
                <a:latin typeface="TT Rounds Condensed"/>
                <a:ea typeface="TT Rounds Condensed"/>
                <a:cs typeface="TT Rounds Condensed"/>
                <a:sym typeface="TT Rounds Condensed"/>
              </a:rPr>
              <a:t>Programme de mentorat de 3 Kitchens</a:t>
            </a:r>
          </a:p>
        </p:txBody>
      </p:sp>
      <p:sp>
        <p:nvSpPr>
          <p:cNvPr id="16" name="Freeform 16"/>
          <p:cNvSpPr/>
          <p:nvPr/>
        </p:nvSpPr>
        <p:spPr>
          <a:xfrm>
            <a:off x="10570818" y="8120586"/>
            <a:ext cx="2269246" cy="478455"/>
          </a:xfrm>
          <a:custGeom>
            <a:avLst/>
            <a:gdLst/>
            <a:ahLst/>
            <a:cxnLst/>
            <a:rect l="l" t="t" r="r" b="b"/>
            <a:pathLst>
              <a:path w="2269246" h="478455">
                <a:moveTo>
                  <a:pt x="0" y="0"/>
                </a:moveTo>
                <a:lnTo>
                  <a:pt x="2269246" y="0"/>
                </a:lnTo>
                <a:lnTo>
                  <a:pt x="2269246" y="478455"/>
                </a:lnTo>
                <a:lnTo>
                  <a:pt x="0" y="478455"/>
                </a:lnTo>
                <a:lnTo>
                  <a:pt x="0" y="0"/>
                </a:lnTo>
                <a:close/>
              </a:path>
            </a:pathLst>
          </a:custGeom>
          <a:blipFill>
            <a:blip r:embed="rId3"/>
            <a:stretch>
              <a:fillRect/>
            </a:stretch>
          </a:blipFill>
        </p:spPr>
      </p:sp>
      <p:sp>
        <p:nvSpPr>
          <p:cNvPr id="17" name="Freeform 17" descr="A close-up of a text  Description automatically generated"/>
          <p:cNvSpPr/>
          <p:nvPr/>
        </p:nvSpPr>
        <p:spPr>
          <a:xfrm>
            <a:off x="12726148" y="7873713"/>
            <a:ext cx="5259802" cy="927387"/>
          </a:xfrm>
          <a:custGeom>
            <a:avLst/>
            <a:gdLst/>
            <a:ahLst/>
            <a:cxnLst/>
            <a:rect l="l" t="t" r="r" b="b"/>
            <a:pathLst>
              <a:path w="5259802" h="927387">
                <a:moveTo>
                  <a:pt x="0" y="0"/>
                </a:moveTo>
                <a:lnTo>
                  <a:pt x="5259803" y="0"/>
                </a:lnTo>
                <a:lnTo>
                  <a:pt x="5259803" y="927387"/>
                </a:lnTo>
                <a:lnTo>
                  <a:pt x="0" y="927387"/>
                </a:lnTo>
                <a:lnTo>
                  <a:pt x="0" y="0"/>
                </a:lnTo>
                <a:close/>
              </a:path>
            </a:pathLst>
          </a:custGeom>
          <a:blipFill>
            <a:blip r:embed="rId4"/>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1801857" y="-6814548"/>
            <a:ext cx="17233297" cy="16884397"/>
            <a:chOff x="0" y="0"/>
            <a:chExt cx="22977729" cy="22512529"/>
          </a:xfrm>
        </p:grpSpPr>
        <p:sp>
          <p:nvSpPr>
            <p:cNvPr id="4" name="Freeform 4"/>
            <p:cNvSpPr/>
            <p:nvPr/>
          </p:nvSpPr>
          <p:spPr>
            <a:xfrm>
              <a:off x="0" y="0"/>
              <a:ext cx="22977731" cy="22512528"/>
            </a:xfrm>
            <a:custGeom>
              <a:avLst/>
              <a:gdLst/>
              <a:ahLst/>
              <a:cxnLst/>
              <a:rect l="l" t="t" r="r" b="b"/>
              <a:pathLst>
                <a:path w="22977731" h="22512528">
                  <a:moveTo>
                    <a:pt x="13431013" y="847979"/>
                  </a:moveTo>
                  <a:cubicBezTo>
                    <a:pt x="10681843" y="27305"/>
                    <a:pt x="7809611" y="0"/>
                    <a:pt x="5621274" y="2461895"/>
                  </a:cubicBezTo>
                  <a:cubicBezTo>
                    <a:pt x="3501263" y="4841621"/>
                    <a:pt x="1463421" y="8684895"/>
                    <a:pt x="1025779" y="11858117"/>
                  </a:cubicBezTo>
                  <a:cubicBezTo>
                    <a:pt x="0" y="19257390"/>
                    <a:pt x="6592443" y="22512528"/>
                    <a:pt x="13253213" y="21459444"/>
                  </a:cubicBezTo>
                  <a:cubicBezTo>
                    <a:pt x="19749898" y="20433664"/>
                    <a:pt x="22977731" y="11912853"/>
                    <a:pt x="21008214" y="5840095"/>
                  </a:cubicBezTo>
                  <a:cubicBezTo>
                    <a:pt x="20420078" y="4007358"/>
                    <a:pt x="18710404" y="3145663"/>
                    <a:pt x="17096487" y="2352421"/>
                  </a:cubicBezTo>
                  <a:cubicBezTo>
                    <a:pt x="15933928" y="1778000"/>
                    <a:pt x="14702918" y="1230884"/>
                    <a:pt x="13431013" y="847979"/>
                  </a:cubicBezTo>
                  <a:close/>
                </a:path>
              </a:pathLst>
            </a:custGeom>
            <a:solidFill>
              <a:srgbClr val="E6C8C7"/>
            </a:solidFill>
          </p:spPr>
        </p:sp>
      </p:grpSp>
      <p:grpSp>
        <p:nvGrpSpPr>
          <p:cNvPr id="5" name="Group 5"/>
          <p:cNvGrpSpPr/>
          <p:nvPr/>
        </p:nvGrpSpPr>
        <p:grpSpPr>
          <a:xfrm>
            <a:off x="-4020693" y="-9152968"/>
            <a:ext cx="24222266" cy="9152954"/>
            <a:chOff x="0" y="0"/>
            <a:chExt cx="32296354" cy="12203938"/>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66" cy="3289554"/>
            <a:chOff x="0" y="0"/>
            <a:chExt cx="32296354" cy="4386072"/>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3" cy="17113853"/>
            <a:chOff x="0" y="0"/>
            <a:chExt cx="5975604" cy="22818471"/>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251722" y="1752170"/>
            <a:ext cx="10581358" cy="4380012"/>
          </a:xfrm>
          <a:prstGeom prst="rect">
            <a:avLst/>
          </a:prstGeom>
        </p:spPr>
        <p:txBody>
          <a:bodyPr lIns="0" tIns="0" rIns="0" bIns="0" rtlCol="0" anchor="t">
            <a:spAutoFit/>
          </a:bodyPr>
          <a:lstStyle/>
          <a:p>
            <a:pPr algn="ctr">
              <a:lnSpc>
                <a:spcPts val="37261"/>
              </a:lnSpc>
            </a:pPr>
            <a:r>
              <a:rPr lang="en-US" sz="34501" spc="645">
                <a:solidFill>
                  <a:srgbClr val="DDA9A7"/>
                </a:solidFill>
                <a:latin typeface="TT Rounds Condensed"/>
                <a:ea typeface="TT Rounds Condensed"/>
                <a:cs typeface="TT Rounds Condensed"/>
                <a:sym typeface="TT Rounds Condensed"/>
              </a:rPr>
              <a:t>01</a:t>
            </a:r>
          </a:p>
        </p:txBody>
      </p:sp>
      <p:sp>
        <p:nvSpPr>
          <p:cNvPr id="12" name="TextBox 12"/>
          <p:cNvSpPr txBox="1"/>
          <p:nvPr/>
        </p:nvSpPr>
        <p:spPr>
          <a:xfrm>
            <a:off x="1313714" y="2949939"/>
            <a:ext cx="10581358" cy="2539714"/>
          </a:xfrm>
          <a:prstGeom prst="rect">
            <a:avLst/>
          </a:prstGeom>
        </p:spPr>
        <p:txBody>
          <a:bodyPr lIns="0" tIns="0" rIns="0" bIns="0" rtlCol="0" anchor="t">
            <a:spAutoFit/>
          </a:bodyPr>
          <a:lstStyle/>
          <a:p>
            <a:pPr algn="ctr">
              <a:lnSpc>
                <a:spcPts val="6804"/>
              </a:lnSpc>
            </a:pPr>
            <a:r>
              <a:rPr lang="en-US" sz="6300" b="1" spc="114">
                <a:solidFill>
                  <a:srgbClr val="000000"/>
                </a:solidFill>
                <a:latin typeface="TT Rounds Condensed Bold"/>
                <a:ea typeface="TT Rounds Condensed Bold"/>
                <a:cs typeface="TT Rounds Condensed Bold"/>
                <a:sym typeface="TT Rounds Condensed Bold"/>
              </a:rPr>
              <a:t>Les avantages du mentorat pour les femmes dans l'industrie culinaire</a:t>
            </a:r>
          </a:p>
        </p:txBody>
      </p:sp>
      <p:grpSp>
        <p:nvGrpSpPr>
          <p:cNvPr id="13" name="Group 13"/>
          <p:cNvGrpSpPr/>
          <p:nvPr/>
        </p:nvGrpSpPr>
        <p:grpSpPr>
          <a:xfrm>
            <a:off x="11189485" y="1729159"/>
            <a:ext cx="6736987" cy="6484408"/>
            <a:chOff x="30480" y="591820"/>
            <a:chExt cx="12736830" cy="12259310"/>
          </a:xfrm>
        </p:grpSpPr>
        <p:sp>
          <p:nvSpPr>
            <p:cNvPr id="14" name="Freeform 14"/>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5078" t="-2480" b="-2551"/>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TextBox 3"/>
          <p:cNvSpPr txBox="1"/>
          <p:nvPr/>
        </p:nvSpPr>
        <p:spPr>
          <a:xfrm>
            <a:off x="818541" y="2881386"/>
            <a:ext cx="16650918" cy="4864989"/>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Si on navigue seul dans l'industrie culinaire, le mentorat offre de nombreux avantages, tant sur le plan personnel que professionnel. </a:t>
            </a:r>
          </a:p>
          <a:p>
            <a:pPr algn="l">
              <a:lnSpc>
                <a:spcPts val="3888"/>
              </a:lnSpc>
            </a:pPr>
            <a:r>
              <a:rPr lang="en-US" sz="3600" spc="33">
                <a:solidFill>
                  <a:srgbClr val="382B1B"/>
                </a:solidFill>
                <a:latin typeface="TT Rounds Condensed"/>
                <a:ea typeface="TT Rounds Condensed"/>
                <a:cs typeface="TT Rounds Condensed"/>
                <a:sym typeface="TT Rounds Condensed"/>
              </a:rPr>
              <a:t>Le mentorat peut être un outil puissant dans votre parcours d'employabilité, en particulier dans un domaine aussi dynamique que l'industrie culinaire. </a:t>
            </a:r>
          </a:p>
          <a:p>
            <a:pPr algn="l">
              <a:lnSpc>
                <a:spcPts val="3888"/>
              </a:lnSpc>
            </a:pPr>
            <a:r>
              <a:rPr lang="en-US" sz="3600" spc="33">
                <a:solidFill>
                  <a:srgbClr val="382B1B"/>
                </a:solidFill>
                <a:latin typeface="TT Rounds Condensed"/>
                <a:ea typeface="TT Rounds Condensed"/>
                <a:cs typeface="TT Rounds Condensed"/>
                <a:sym typeface="TT Rounds Condensed"/>
              </a:rPr>
              <a:t>En entrant en contact avec des femmes migrantes expérimentées qui peuvent vous soutenir par le biais du mentorat, vous pouvez acquérir des connaissances précieuses, développer de nouvelles compétences et construire un réseau de soutien qui vous aidera à surmonter les difficultés et à atteindre vos objectifs en matière d'employabilité. </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4" name="TextBox 4"/>
          <p:cNvSpPr txBox="1"/>
          <p:nvPr/>
        </p:nvSpPr>
        <p:spPr>
          <a:xfrm>
            <a:off x="818541" y="694904"/>
            <a:ext cx="16650917" cy="724742"/>
          </a:xfrm>
          <a:prstGeom prst="rect">
            <a:avLst/>
          </a:prstGeom>
        </p:spPr>
        <p:txBody>
          <a:bodyPr lIns="0" tIns="0" rIns="0" bIns="0" rtlCol="0" anchor="t">
            <a:spAutoFit/>
          </a:bodyPr>
          <a:lstStyle/>
          <a:p>
            <a:pPr algn="l">
              <a:lnSpc>
                <a:spcPts val="5394"/>
              </a:lnSpc>
            </a:pPr>
            <a:r>
              <a:rPr lang="en-US" sz="4995" spc="46">
                <a:solidFill>
                  <a:srgbClr val="382B1B"/>
                </a:solidFill>
                <a:latin typeface="TT Rounds Condensed"/>
                <a:ea typeface="TT Rounds Condensed"/>
                <a:cs typeface="TT Rounds Condensed"/>
                <a:sym typeface="TT Rounds Condensed"/>
              </a:rPr>
              <a:t>Les avantages du mentorat pour les femmes dans l'industrie culinaire</a:t>
            </a:r>
          </a:p>
        </p:txBody>
      </p:sp>
      <p:grpSp>
        <p:nvGrpSpPr>
          <p:cNvPr id="5" name="Group 5"/>
          <p:cNvGrpSpPr/>
          <p:nvPr/>
        </p:nvGrpSpPr>
        <p:grpSpPr>
          <a:xfrm>
            <a:off x="603904" y="2000964"/>
            <a:ext cx="1207050" cy="51165"/>
            <a:chOff x="0" y="0"/>
            <a:chExt cx="1609400" cy="68220"/>
          </a:xfrm>
        </p:grpSpPr>
        <p:sp>
          <p:nvSpPr>
            <p:cNvPr id="6" name="Freeform 6"/>
            <p:cNvSpPr/>
            <p:nvPr/>
          </p:nvSpPr>
          <p:spPr>
            <a:xfrm>
              <a:off x="12700" y="12700"/>
              <a:ext cx="1583944" cy="42799"/>
            </a:xfrm>
            <a:custGeom>
              <a:avLst/>
              <a:gdLst/>
              <a:ahLst/>
              <a:cxnLst/>
              <a:rect l="l" t="t" r="r" b="b"/>
              <a:pathLst>
                <a:path w="1583944" h="42799">
                  <a:moveTo>
                    <a:pt x="0" y="0"/>
                  </a:moveTo>
                  <a:lnTo>
                    <a:pt x="1583944" y="0"/>
                  </a:lnTo>
                  <a:lnTo>
                    <a:pt x="1583944" y="42799"/>
                  </a:lnTo>
                  <a:lnTo>
                    <a:pt x="0" y="42799"/>
                  </a:lnTo>
                  <a:close/>
                </a:path>
              </a:pathLst>
            </a:custGeom>
            <a:solidFill>
              <a:srgbClr val="B6D1E1"/>
            </a:solidFill>
          </p:spPr>
        </p:sp>
        <p:sp>
          <p:nvSpPr>
            <p:cNvPr id="7" name="Freeform 7"/>
            <p:cNvSpPr/>
            <p:nvPr/>
          </p:nvSpPr>
          <p:spPr>
            <a:xfrm>
              <a:off x="0" y="0"/>
              <a:ext cx="1609344" cy="68199"/>
            </a:xfrm>
            <a:custGeom>
              <a:avLst/>
              <a:gdLst/>
              <a:ahLst/>
              <a:cxnLst/>
              <a:rect l="l" t="t" r="r" b="b"/>
              <a:pathLst>
                <a:path w="1609344" h="68199">
                  <a:moveTo>
                    <a:pt x="12700" y="0"/>
                  </a:moveTo>
                  <a:lnTo>
                    <a:pt x="1596644" y="0"/>
                  </a:lnTo>
                  <a:cubicBezTo>
                    <a:pt x="1603629" y="0"/>
                    <a:pt x="1609344" y="5715"/>
                    <a:pt x="1609344" y="12700"/>
                  </a:cubicBezTo>
                  <a:lnTo>
                    <a:pt x="1609344" y="55499"/>
                  </a:lnTo>
                  <a:cubicBezTo>
                    <a:pt x="1609344" y="62484"/>
                    <a:pt x="1603629" y="68199"/>
                    <a:pt x="1596644" y="68199"/>
                  </a:cubicBezTo>
                  <a:lnTo>
                    <a:pt x="12700" y="68199"/>
                  </a:lnTo>
                  <a:cubicBezTo>
                    <a:pt x="5715" y="68199"/>
                    <a:pt x="0" y="62484"/>
                    <a:pt x="0" y="55499"/>
                  </a:cubicBezTo>
                  <a:lnTo>
                    <a:pt x="0" y="12700"/>
                  </a:lnTo>
                  <a:cubicBezTo>
                    <a:pt x="0" y="5715"/>
                    <a:pt x="5715" y="0"/>
                    <a:pt x="12700" y="0"/>
                  </a:cubicBezTo>
                  <a:moveTo>
                    <a:pt x="12700" y="25400"/>
                  </a:moveTo>
                  <a:lnTo>
                    <a:pt x="12700" y="12700"/>
                  </a:lnTo>
                  <a:lnTo>
                    <a:pt x="25400" y="12700"/>
                  </a:lnTo>
                  <a:lnTo>
                    <a:pt x="25400" y="55499"/>
                  </a:lnTo>
                  <a:lnTo>
                    <a:pt x="12700" y="55499"/>
                  </a:lnTo>
                  <a:lnTo>
                    <a:pt x="12700" y="42799"/>
                  </a:lnTo>
                  <a:lnTo>
                    <a:pt x="1596644" y="42799"/>
                  </a:lnTo>
                  <a:lnTo>
                    <a:pt x="1596644" y="55499"/>
                  </a:lnTo>
                  <a:lnTo>
                    <a:pt x="1583944" y="55499"/>
                  </a:lnTo>
                  <a:lnTo>
                    <a:pt x="1583944" y="12700"/>
                  </a:lnTo>
                  <a:lnTo>
                    <a:pt x="1596644" y="12700"/>
                  </a:lnTo>
                  <a:lnTo>
                    <a:pt x="1596644" y="25400"/>
                  </a:lnTo>
                  <a:lnTo>
                    <a:pt x="12700" y="25400"/>
                  </a:lnTo>
                  <a:close/>
                </a:path>
              </a:pathLst>
            </a:custGeom>
            <a:solidFill>
              <a:srgbClr val="B6D1E1"/>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515514" cy="6183414"/>
          </a:xfrm>
          <a:prstGeom prst="rect">
            <a:avLst/>
          </a:prstGeom>
        </p:spPr>
        <p:txBody>
          <a:bodyPr lIns="0" tIns="0" rIns="0" bIns="0" rtlCol="0" anchor="t">
            <a:spAutoFit/>
          </a:bodyPr>
          <a:lstStyle/>
          <a:p>
            <a:pPr algn="l">
              <a:lnSpc>
                <a:spcPts val="3888"/>
              </a:lnSpc>
            </a:pPr>
            <a:endParaRPr/>
          </a:p>
          <a:p>
            <a:pPr algn="l">
              <a:lnSpc>
                <a:spcPts val="3888"/>
              </a:lnSpc>
            </a:pPr>
            <a:r>
              <a:rPr lang="en-US" sz="3600" spc="33">
                <a:solidFill>
                  <a:srgbClr val="382B1B"/>
                </a:solidFill>
                <a:latin typeface="TT Rounds Condensed"/>
                <a:ea typeface="TT Rounds Condensed"/>
                <a:cs typeface="TT Rounds Condensed"/>
                <a:sym typeface="TT Rounds Condensed"/>
              </a:rPr>
              <a:t>Un mentor vous offre l'orientation et les conseils d'une personne qui a été à votre place. Il peut vous donner des conseils pratiques et partager son expérience pour vous aider à naviguer dans les méandres de l'industrie culinaire en tant que femme migrante.</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7" name="TextBox 7"/>
          <p:cNvSpPr txBox="1"/>
          <p:nvPr/>
        </p:nvSpPr>
        <p:spPr>
          <a:xfrm>
            <a:off x="548624" y="1066292"/>
            <a:ext cx="5399214" cy="8921541"/>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Avantages du mentorat</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Orientation et conseils</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01</a:t>
            </a:r>
          </a:p>
        </p:txBody>
      </p:sp>
      <p:grpSp>
        <p:nvGrpSpPr>
          <p:cNvPr id="9" name="Group 9"/>
          <p:cNvGrpSpPr/>
          <p:nvPr/>
        </p:nvGrpSpPr>
        <p:grpSpPr>
          <a:xfrm>
            <a:off x="1028700" y="2599887"/>
            <a:ext cx="4564680" cy="4393544"/>
            <a:chOff x="30480" y="591820"/>
            <a:chExt cx="12736830" cy="12259310"/>
          </a:xfrm>
        </p:grpSpPr>
        <p:sp>
          <p:nvSpPr>
            <p:cNvPr id="10" name="Freeform 10"/>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5078" t="-2480" b="-2551"/>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548624" y="1066292"/>
            <a:ext cx="5399214" cy="8697910"/>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Avantages du mentorat</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Développement des compétences</a:t>
            </a:r>
          </a:p>
        </p:txBody>
      </p:sp>
      <p:grpSp>
        <p:nvGrpSpPr>
          <p:cNvPr id="7" name="Group 7"/>
          <p:cNvGrpSpPr/>
          <p:nvPr/>
        </p:nvGrpSpPr>
        <p:grpSpPr>
          <a:xfrm>
            <a:off x="948353" y="2599887"/>
            <a:ext cx="4599755" cy="4427304"/>
            <a:chOff x="30480" y="591820"/>
            <a:chExt cx="12736830" cy="12259310"/>
          </a:xfrm>
        </p:grpSpPr>
        <p:sp>
          <p:nvSpPr>
            <p:cNvPr id="8" name="Freeform 8"/>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083" r="-19083"/>
              </a:stretch>
            </a:blipFill>
          </p:spPr>
        </p:sp>
      </p:grpSp>
      <p:sp>
        <p:nvSpPr>
          <p:cNvPr id="9" name="TextBox 9"/>
          <p:cNvSpPr txBox="1"/>
          <p:nvPr/>
        </p:nvSpPr>
        <p:spPr>
          <a:xfrm>
            <a:off x="9235440" y="1453215"/>
            <a:ext cx="7515514"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Les occasions de développer de nouvelles compétences et d'améliorer celles qui existent déjà sont nombreuses lorsque vous travaillez avec un mentor. </a:t>
            </a:r>
          </a:p>
          <a:p>
            <a:pPr algn="l">
              <a:lnSpc>
                <a:spcPts val="3888"/>
              </a:lnSpc>
            </a:pPr>
            <a:r>
              <a:rPr lang="en-US" sz="3600" spc="33">
                <a:solidFill>
                  <a:srgbClr val="382B1B"/>
                </a:solidFill>
                <a:latin typeface="TT Rounds Condensed"/>
                <a:ea typeface="TT Rounds Condensed"/>
                <a:cs typeface="TT Rounds Condensed"/>
                <a:sym typeface="TT Rounds Condensed"/>
              </a:rPr>
              <a:t>Ils peuvent vous faire découvrir de nouvelles techniques, recettes et tendances culinaires, vous aidant ainsi à rester à la pointe dans votre domaine.</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10" name="TextBox 10"/>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515514"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Votre mentor peut vous présenter à de nombreuses personnes importantes dans le secteur, comme des fournisseurs, des chefs, des entreprises alimentaires et des propriétaires de restaurants. C'est un excellent moyen d'établir des contacts et de trouver des possibilités d'emploi, surtout si vous êtes nouveau dans la région. </a:t>
            </a:r>
          </a:p>
          <a:p>
            <a:pPr algn="l">
              <a:lnSpc>
                <a:spcPts val="3888"/>
              </a:lnSpc>
            </a:pPr>
            <a:r>
              <a:rPr lang="en-US" sz="3600" spc="33">
                <a:solidFill>
                  <a:srgbClr val="382B1B"/>
                </a:solidFill>
                <a:latin typeface="TT Rounds Condensed"/>
                <a:ea typeface="TT Rounds Condensed"/>
                <a:cs typeface="TT Rounds Condensed"/>
                <a:sym typeface="TT Rounds Condensed"/>
              </a:rPr>
              <a:t>Votre mentor peut vous présenter des contacts dans le secteur et vous ouvrir des portes qui, autrement, resteraient fermées.</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7" name="TextBox 7"/>
          <p:cNvSpPr txBox="1"/>
          <p:nvPr/>
        </p:nvSpPr>
        <p:spPr>
          <a:xfrm>
            <a:off x="548624" y="1066292"/>
            <a:ext cx="5399214" cy="8936450"/>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Avantages du mentorat</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Possibilités de mise en réseau</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03</a:t>
            </a:r>
          </a:p>
        </p:txBody>
      </p:sp>
      <p:grpSp>
        <p:nvGrpSpPr>
          <p:cNvPr id="9" name="Group 9"/>
          <p:cNvGrpSpPr/>
          <p:nvPr/>
        </p:nvGrpSpPr>
        <p:grpSpPr>
          <a:xfrm>
            <a:off x="1028700" y="2599887"/>
            <a:ext cx="4564680" cy="4393544"/>
            <a:chOff x="30480" y="591820"/>
            <a:chExt cx="12736830" cy="12259310"/>
          </a:xfrm>
        </p:grpSpPr>
        <p:sp>
          <p:nvSpPr>
            <p:cNvPr id="10" name="Freeform 10"/>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5078" t="-2480" b="-2551"/>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515514"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Le fait d'avoir une femme pour mentor peut renforcer votre confiance et votre motivation à poursuivre vos objectifs. </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Le fait de savoir que quelqu'un vous soutient peut vous donner le courage de relever de nouveaux défis et de viser l'excellence.</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Cette stimulation peut vous permettre de vous sentir plus à l'aise et de vous affirmer au travail, ce qui vous conduira à une carrière plus gratifiante.</a:t>
            </a:r>
          </a:p>
        </p:txBody>
      </p:sp>
      <p:sp>
        <p:nvSpPr>
          <p:cNvPr id="7" name="TextBox 7"/>
          <p:cNvSpPr txBox="1"/>
          <p:nvPr/>
        </p:nvSpPr>
        <p:spPr>
          <a:xfrm>
            <a:off x="548624" y="1066292"/>
            <a:ext cx="5399214" cy="8211566"/>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Avantages du mentorat</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Confiance</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04</a:t>
            </a:r>
          </a:p>
        </p:txBody>
      </p:sp>
      <p:grpSp>
        <p:nvGrpSpPr>
          <p:cNvPr id="9" name="Group 9"/>
          <p:cNvGrpSpPr/>
          <p:nvPr/>
        </p:nvGrpSpPr>
        <p:grpSpPr>
          <a:xfrm>
            <a:off x="1028700" y="2599887"/>
            <a:ext cx="4564680" cy="4393544"/>
            <a:chOff x="30480" y="591820"/>
            <a:chExt cx="12736830" cy="12259310"/>
          </a:xfrm>
        </p:grpSpPr>
        <p:sp>
          <p:nvSpPr>
            <p:cNvPr id="10" name="Freeform 10"/>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5078" t="-2480" b="-2551"/>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sp>
        <p:nvSpPr>
          <p:cNvPr id="3" name="AutoShape 3"/>
          <p:cNvSpPr/>
          <p:nvPr/>
        </p:nvSpPr>
        <p:spPr>
          <a:xfrm rot="5390471">
            <a:off x="2012119" y="5092059"/>
            <a:ext cx="10308952" cy="0"/>
          </a:xfrm>
          <a:prstGeom prst="line">
            <a:avLst/>
          </a:prstGeom>
          <a:ln w="19050" cap="rnd">
            <a:solidFill>
              <a:srgbClr val="84BFA4"/>
            </a:solidFill>
            <a:prstDash val="solid"/>
            <a:headEnd type="none" w="sm" len="sm"/>
            <a:tailEnd type="none" w="sm" len="sm"/>
          </a:ln>
        </p:spPr>
      </p:sp>
      <p:grpSp>
        <p:nvGrpSpPr>
          <p:cNvPr id="4" name="Group 4"/>
          <p:cNvGrpSpPr/>
          <p:nvPr/>
        </p:nvGrpSpPr>
        <p:grpSpPr>
          <a:xfrm>
            <a:off x="6027177" y="621170"/>
            <a:ext cx="2679858" cy="2763139"/>
            <a:chOff x="0" y="0"/>
            <a:chExt cx="3573144" cy="3684186"/>
          </a:xfrm>
        </p:grpSpPr>
        <p:sp>
          <p:nvSpPr>
            <p:cNvPr id="5" name="Freeform 5"/>
            <p:cNvSpPr/>
            <p:nvPr/>
          </p:nvSpPr>
          <p:spPr>
            <a:xfrm>
              <a:off x="-159004" y="-60325"/>
              <a:ext cx="3973576" cy="3893185"/>
            </a:xfrm>
            <a:custGeom>
              <a:avLst/>
              <a:gdLst/>
              <a:ahLst/>
              <a:cxnLst/>
              <a:rect l="l" t="t" r="r" b="b"/>
              <a:pathLst>
                <a:path w="3973576" h="3893185">
                  <a:moveTo>
                    <a:pt x="2322576" y="146685"/>
                  </a:moveTo>
                  <a:cubicBezTo>
                    <a:pt x="1847215" y="4699"/>
                    <a:pt x="1350518" y="0"/>
                    <a:pt x="972058" y="425704"/>
                  </a:cubicBezTo>
                  <a:cubicBezTo>
                    <a:pt x="605409" y="837311"/>
                    <a:pt x="252984" y="1501902"/>
                    <a:pt x="177292" y="2050669"/>
                  </a:cubicBezTo>
                  <a:cubicBezTo>
                    <a:pt x="0" y="3330321"/>
                    <a:pt x="1139952" y="3893185"/>
                    <a:pt x="2291842" y="3711067"/>
                  </a:cubicBezTo>
                  <a:cubicBezTo>
                    <a:pt x="3415284" y="3533648"/>
                    <a:pt x="3973576" y="2060194"/>
                    <a:pt x="3632962" y="1009904"/>
                  </a:cubicBezTo>
                  <a:cubicBezTo>
                    <a:pt x="3531235" y="692912"/>
                    <a:pt x="3235579" y="543941"/>
                    <a:pt x="2956560" y="406781"/>
                  </a:cubicBezTo>
                  <a:cubicBezTo>
                    <a:pt x="2755519" y="307467"/>
                    <a:pt x="2542667" y="212852"/>
                    <a:pt x="2322703" y="146558"/>
                  </a:cubicBezTo>
                  <a:close/>
                </a:path>
              </a:pathLst>
            </a:custGeom>
            <a:solidFill>
              <a:srgbClr val="E6C8C7"/>
            </a:solidFill>
          </p:spPr>
        </p:sp>
      </p:grpSp>
      <p:sp>
        <p:nvSpPr>
          <p:cNvPr id="6" name="TextBox 6"/>
          <p:cNvSpPr txBox="1"/>
          <p:nvPr/>
        </p:nvSpPr>
        <p:spPr>
          <a:xfrm>
            <a:off x="9235440" y="1453215"/>
            <a:ext cx="7515514" cy="61834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Un mentor peut vous aider à définir clairement vos objectifs et vos progrès en matière d'emploi. </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Ils peuvent vous donner un aperçu des carrières possibles et vous aider à identifier les étapes nécessaires à la réalisation de vos ambitions.</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a:p>
            <a:pPr algn="l">
              <a:lnSpc>
                <a:spcPts val="3888"/>
              </a:lnSpc>
            </a:pPr>
            <a:r>
              <a:rPr lang="en-US" sz="3600" spc="33">
                <a:solidFill>
                  <a:srgbClr val="382B1B"/>
                </a:solidFill>
                <a:latin typeface="TT Rounds Condensed"/>
                <a:ea typeface="TT Rounds Condensed"/>
                <a:cs typeface="TT Rounds Condensed"/>
                <a:sym typeface="TT Rounds Condensed"/>
              </a:rPr>
              <a:t>En vous aidant à fixer des objectifs réalisables, le mentor vous encourage à rester sur la bonne voie, en veillant à ce que vous continuiez à grandir et à évoluer dans votre carrière.</a:t>
            </a:r>
          </a:p>
          <a:p>
            <a:pPr algn="l">
              <a:lnSpc>
                <a:spcPts val="3888"/>
              </a:lnSpc>
            </a:pPr>
            <a:endParaRPr lang="en-US" sz="3600" spc="33">
              <a:solidFill>
                <a:srgbClr val="382B1B"/>
              </a:solidFill>
              <a:latin typeface="TT Rounds Condensed"/>
              <a:ea typeface="TT Rounds Condensed"/>
              <a:cs typeface="TT Rounds Condensed"/>
              <a:sym typeface="TT Rounds Condensed"/>
            </a:endParaRPr>
          </a:p>
        </p:txBody>
      </p:sp>
      <p:sp>
        <p:nvSpPr>
          <p:cNvPr id="7" name="TextBox 7"/>
          <p:cNvSpPr txBox="1"/>
          <p:nvPr/>
        </p:nvSpPr>
        <p:spPr>
          <a:xfrm>
            <a:off x="548624" y="1066292"/>
            <a:ext cx="5399214" cy="8772453"/>
          </a:xfrm>
          <a:prstGeom prst="rect">
            <a:avLst/>
          </a:prstGeom>
        </p:spPr>
        <p:txBody>
          <a:bodyPr lIns="0" tIns="0" rIns="0" bIns="0" rtlCol="0" anchor="t">
            <a:spAutoFit/>
          </a:bodyPr>
          <a:lstStyle/>
          <a:p>
            <a:pPr algn="l">
              <a:lnSpc>
                <a:spcPts val="5832"/>
              </a:lnSpc>
            </a:pPr>
            <a:r>
              <a:rPr lang="en-US" sz="5400" b="1" spc="50">
                <a:solidFill>
                  <a:srgbClr val="382B1B"/>
                </a:solidFill>
                <a:latin typeface="TT Rounds Condensed Bold"/>
                <a:ea typeface="TT Rounds Condensed Bold"/>
                <a:cs typeface="TT Rounds Condensed Bold"/>
                <a:sym typeface="TT Rounds Condensed Bold"/>
              </a:rPr>
              <a:t>Avantages du mentorat</a:t>
            </a: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l">
              <a:lnSpc>
                <a:spcPts val="5832"/>
              </a:lnSpc>
            </a:pPr>
            <a:endParaRPr lang="en-US" sz="5400" b="1" spc="50">
              <a:solidFill>
                <a:srgbClr val="382B1B"/>
              </a:solidFill>
              <a:latin typeface="TT Rounds Condensed Bold"/>
              <a:ea typeface="TT Rounds Condensed Bold"/>
              <a:cs typeface="TT Rounds Condensed Bold"/>
              <a:sym typeface="TT Rounds Condensed Bold"/>
            </a:endParaRPr>
          </a:p>
          <a:p>
            <a:pPr algn="ctr">
              <a:lnSpc>
                <a:spcPts val="5832"/>
              </a:lnSpc>
            </a:pPr>
            <a:r>
              <a:rPr lang="en-US" sz="5400" spc="50">
                <a:solidFill>
                  <a:srgbClr val="382B1B"/>
                </a:solidFill>
                <a:latin typeface="TT Rounds Condensed"/>
                <a:ea typeface="TT Rounds Condensed"/>
                <a:cs typeface="TT Rounds Condensed"/>
                <a:sym typeface="TT Rounds Condensed"/>
              </a:rPr>
              <a:t>Objectifs et planification de carrière</a:t>
            </a:r>
          </a:p>
        </p:txBody>
      </p:sp>
      <p:sp>
        <p:nvSpPr>
          <p:cNvPr id="8" name="TextBox 8"/>
          <p:cNvSpPr txBox="1"/>
          <p:nvPr/>
        </p:nvSpPr>
        <p:spPr>
          <a:xfrm>
            <a:off x="6588414" y="1462740"/>
            <a:ext cx="1548753" cy="1137147"/>
          </a:xfrm>
          <a:prstGeom prst="rect">
            <a:avLst/>
          </a:prstGeom>
        </p:spPr>
        <p:txBody>
          <a:bodyPr lIns="0" tIns="0" rIns="0" bIns="0" rtlCol="0" anchor="t">
            <a:spAutoFit/>
          </a:bodyPr>
          <a:lstStyle/>
          <a:p>
            <a:pPr algn="ctr">
              <a:lnSpc>
                <a:spcPts val="5832"/>
              </a:lnSpc>
            </a:pPr>
            <a:r>
              <a:rPr lang="en-US" sz="5400" b="1" spc="50">
                <a:solidFill>
                  <a:srgbClr val="FFFFFF"/>
                </a:solidFill>
                <a:latin typeface="TT Rounds Condensed Bold"/>
                <a:ea typeface="TT Rounds Condensed Bold"/>
                <a:cs typeface="TT Rounds Condensed Bold"/>
                <a:sym typeface="TT Rounds Condensed Bold"/>
              </a:rPr>
              <a:t>05</a:t>
            </a:r>
          </a:p>
        </p:txBody>
      </p:sp>
      <p:grpSp>
        <p:nvGrpSpPr>
          <p:cNvPr id="9" name="Group 9"/>
          <p:cNvGrpSpPr/>
          <p:nvPr/>
        </p:nvGrpSpPr>
        <p:grpSpPr>
          <a:xfrm>
            <a:off x="1028700" y="2599887"/>
            <a:ext cx="4564680" cy="4393544"/>
            <a:chOff x="30480" y="591820"/>
            <a:chExt cx="12736830" cy="12259310"/>
          </a:xfrm>
        </p:grpSpPr>
        <p:sp>
          <p:nvSpPr>
            <p:cNvPr id="10" name="Freeform 10"/>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5078" t="-2480" b="-2551"/>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Personnalisé</PresentationFormat>
  <Paragraphs>0</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M2.3 Mentorat</dc:title>
  <cp:revision>2</cp:revision>
  <dcterms:created xsi:type="dcterms:W3CDTF">2006-08-16T00:00:00Z</dcterms:created>
  <dcterms:modified xsi:type="dcterms:W3CDTF">2025-01-07T15:03:25Z</dcterms:modified>
  <dc:identifier>DAGY-Uvr7w0</dc:identifier>
</cp:coreProperties>
</file>