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8288000" cy="10287000"/>
  <p:notesSz cx="6858000" cy="9144000"/>
  <p:embeddedFontLst>
    <p:embeddedFont>
      <p:font typeface="Arial Bold" panose="020B0704020202020204" pitchFamily="34" charset="0"/>
      <p:regular r:id="rId49"/>
      <p:bold r:id="rId50"/>
    </p:embeddedFont>
    <p:embeddedFont>
      <p:font typeface="Arimo Bold" panose="020B0604020202020204" charset="0"/>
      <p:regular r:id="rId51"/>
    </p:embeddedFont>
    <p:embeddedFont>
      <p:font typeface="TT Rounds Condensed" panose="020B0604020202020204" charset="0"/>
      <p:regular r:id="rId52"/>
    </p:embeddedFont>
    <p:embeddedFont>
      <p:font typeface="TT Rounds Condensed Bold" panose="020B0604020202020204" charset="0"/>
      <p:regular r:id="rId53"/>
    </p:embeddedFont>
    <p:embeddedFont>
      <p:font typeface="TT Rounds Condensed Bold Italics"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C8358-8CA2-5086-416B-56E842930400}" v="5" dt="2025-01-07T15:02:47.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5BEC8358-8CA2-5086-416B-56E842930400}"/>
    <pc:docChg chg="modSld">
      <pc:chgData name="Le Laba" userId="S::lelaba@manag-art.com::b0064510-a4c3-4ec2-9c2e-61fdd5982cce" providerId="AD" clId="Web-{5BEC8358-8CA2-5086-416B-56E842930400}" dt="2025-01-07T15:02:47.515" v="3"/>
      <pc:docMkLst>
        <pc:docMk/>
      </pc:docMkLst>
      <pc:sldChg chg="modSp">
        <pc:chgData name="Le Laba" userId="S::lelaba@manag-art.com::b0064510-a4c3-4ec2-9c2e-61fdd5982cce" providerId="AD" clId="Web-{5BEC8358-8CA2-5086-416B-56E842930400}" dt="2025-01-07T15:01:42.278" v="2" actId="14100"/>
        <pc:sldMkLst>
          <pc:docMk/>
          <pc:sldMk cId="0" sldId="256"/>
        </pc:sldMkLst>
        <pc:spChg chg="mod">
          <ac:chgData name="Le Laba" userId="S::lelaba@manag-art.com::b0064510-a4c3-4ec2-9c2e-61fdd5982cce" providerId="AD" clId="Web-{5BEC8358-8CA2-5086-416B-56E842930400}" dt="2025-01-07T15:01:42.278" v="2" actId="14100"/>
          <ac:spMkLst>
            <pc:docMk/>
            <pc:sldMk cId="0" sldId="256"/>
            <ac:spMk id="17" creationId="{00000000-0000-0000-0000-000000000000}"/>
          </ac:spMkLst>
        </pc:spChg>
      </pc:sldChg>
      <pc:sldChg chg="modSp">
        <pc:chgData name="Le Laba" userId="S::lelaba@manag-art.com::b0064510-a4c3-4ec2-9c2e-61fdd5982cce" providerId="AD" clId="Web-{5BEC8358-8CA2-5086-416B-56E842930400}" dt="2025-01-07T15:02:47.515" v="3"/>
        <pc:sldMkLst>
          <pc:docMk/>
          <pc:sldMk cId="0" sldId="302"/>
        </pc:sldMkLst>
        <pc:spChg chg="mod">
          <ac:chgData name="Le Laba" userId="S::lelaba@manag-art.com::b0064510-a4c3-4ec2-9c2e-61fdd5982cce" providerId="AD" clId="Web-{5BEC8358-8CA2-5086-416B-56E842930400}" dt="2025-01-07T15:02:47.515" v="3"/>
          <ac:spMkLst>
            <pc:docMk/>
            <pc:sldMk cId="0" sldId="302"/>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hyperlink" Target="https://play.google.com/store/apps/details?id=co.loona&amp;hl=en-US&amp;pli=1"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youtube.com/watch?v=e0f9wa2SUX0" TargetMode="Externa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youtube.com/watch?v=XFnIlUY5W_k" TargetMode="Externa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sv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Freeform 3" descr="A person smiling while cooking  Description automatically generated"/>
          <p:cNvSpPr/>
          <p:nvPr/>
        </p:nvSpPr>
        <p:spPr>
          <a:xfrm>
            <a:off x="9489387" y="-263511"/>
            <a:ext cx="9663112" cy="8277225"/>
          </a:xfrm>
          <a:custGeom>
            <a:avLst/>
            <a:gdLst/>
            <a:ahLst/>
            <a:cxnLst/>
            <a:rect l="l" t="t" r="r" b="b"/>
            <a:pathLst>
              <a:path w="9663112" h="8277225">
                <a:moveTo>
                  <a:pt x="0" y="0"/>
                </a:moveTo>
                <a:lnTo>
                  <a:pt x="9663113" y="0"/>
                </a:lnTo>
                <a:lnTo>
                  <a:pt x="9663113" y="8277225"/>
                </a:lnTo>
                <a:lnTo>
                  <a:pt x="0" y="8277225"/>
                </a:lnTo>
                <a:lnTo>
                  <a:pt x="0" y="0"/>
                </a:lnTo>
                <a:close/>
              </a:path>
            </a:pathLst>
          </a:custGeom>
          <a:blipFill>
            <a:blip r:embed="rId3"/>
            <a:stretch>
              <a:fillRect t="-10138" b="-10138"/>
            </a:stretch>
          </a:blipFill>
        </p:spPr>
      </p:sp>
      <p:grpSp>
        <p:nvGrpSpPr>
          <p:cNvPr id="4" name="Group 4"/>
          <p:cNvGrpSpPr/>
          <p:nvPr/>
        </p:nvGrpSpPr>
        <p:grpSpPr>
          <a:xfrm rot="4567512">
            <a:off x="71508" y="3740668"/>
            <a:ext cx="10314291" cy="12474837"/>
            <a:chOff x="0" y="0"/>
            <a:chExt cx="13752388" cy="16633116"/>
          </a:xfrm>
        </p:grpSpPr>
        <p:sp>
          <p:nvSpPr>
            <p:cNvPr id="5" name="Freeform 5"/>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6" name="Group 6"/>
          <p:cNvGrpSpPr/>
          <p:nvPr/>
        </p:nvGrpSpPr>
        <p:grpSpPr>
          <a:xfrm>
            <a:off x="-615710" y="-7458908"/>
            <a:ext cx="13531108" cy="2499387"/>
            <a:chOff x="0" y="0"/>
            <a:chExt cx="18041478" cy="3332516"/>
          </a:xfrm>
        </p:grpSpPr>
        <p:sp>
          <p:nvSpPr>
            <p:cNvPr id="7" name="Freeform 7"/>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8" name="Group 8"/>
          <p:cNvGrpSpPr/>
          <p:nvPr/>
        </p:nvGrpSpPr>
        <p:grpSpPr>
          <a:xfrm>
            <a:off x="9489387" y="8408451"/>
            <a:ext cx="3227916" cy="3328231"/>
            <a:chOff x="0" y="0"/>
            <a:chExt cx="4303888" cy="4437642"/>
          </a:xfrm>
        </p:grpSpPr>
        <p:sp>
          <p:nvSpPr>
            <p:cNvPr id="9" name="Freeform 9"/>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10" name="Group 10"/>
          <p:cNvGrpSpPr/>
          <p:nvPr/>
        </p:nvGrpSpPr>
        <p:grpSpPr>
          <a:xfrm>
            <a:off x="-4627968" y="-2234116"/>
            <a:ext cx="4674636" cy="13970799"/>
            <a:chOff x="0" y="0"/>
            <a:chExt cx="6232848" cy="18627732"/>
          </a:xfrm>
        </p:grpSpPr>
        <p:sp>
          <p:nvSpPr>
            <p:cNvPr id="11" name="Freeform 11"/>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2" name="Group 12"/>
          <p:cNvGrpSpPr/>
          <p:nvPr/>
        </p:nvGrpSpPr>
        <p:grpSpPr>
          <a:xfrm>
            <a:off x="-2850777" y="10332036"/>
            <a:ext cx="22146483" cy="5305084"/>
            <a:chOff x="0" y="0"/>
            <a:chExt cx="29528644" cy="7073446"/>
          </a:xfrm>
        </p:grpSpPr>
        <p:sp>
          <p:nvSpPr>
            <p:cNvPr id="13" name="Freeform 13"/>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4" name="Freeform 14"/>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5" name="TextBox 15"/>
          <p:cNvSpPr txBox="1"/>
          <p:nvPr/>
        </p:nvSpPr>
        <p:spPr>
          <a:xfrm>
            <a:off x="1397212" y="5972050"/>
            <a:ext cx="8500905" cy="3595899"/>
          </a:xfrm>
          <a:prstGeom prst="rect">
            <a:avLst/>
          </a:prstGeom>
        </p:spPr>
        <p:txBody>
          <a:bodyPr lIns="0" tIns="0" rIns="0" bIns="0" rtlCol="0" anchor="t">
            <a:spAutoFit/>
          </a:bodyPr>
          <a:lstStyle/>
          <a:p>
            <a:pPr algn="l">
              <a:lnSpc>
                <a:spcPts val="6995"/>
              </a:lnSpc>
            </a:pPr>
            <a:r>
              <a:rPr lang="en-US" sz="7299" b="1" spc="68">
                <a:solidFill>
                  <a:srgbClr val="FFFFFF"/>
                </a:solidFill>
                <a:latin typeface="TT Rounds Condensed Bold"/>
                <a:ea typeface="TT Rounds Condensed Bold"/>
                <a:cs typeface="TT Rounds Condensed Bold"/>
                <a:sym typeface="TT Rounds Condensed Bold"/>
              </a:rPr>
              <a:t>M2.2</a:t>
            </a:r>
          </a:p>
          <a:p>
            <a:pPr algn="l">
              <a:lnSpc>
                <a:spcPts val="6995"/>
              </a:lnSpc>
            </a:pPr>
            <a:r>
              <a:rPr lang="en-US" sz="7299" b="1" spc="68">
                <a:solidFill>
                  <a:srgbClr val="FFFFFF"/>
                </a:solidFill>
                <a:latin typeface="TT Rounds Condensed Bold"/>
                <a:ea typeface="TT Rounds Condensed Bold"/>
                <a:cs typeface="TT Rounds Condensed Bold"/>
                <a:sym typeface="TT Rounds Condensed Bold"/>
              </a:rPr>
              <a:t>Équilibre personnel, Santé et Autogestion</a:t>
            </a:r>
          </a:p>
          <a:p>
            <a:pPr algn="l">
              <a:lnSpc>
                <a:spcPts val="6995"/>
              </a:lnSpc>
            </a:pPr>
            <a:endParaRPr lang="en-US" sz="7299" b="1" spc="68">
              <a:solidFill>
                <a:srgbClr val="FFFFFF"/>
              </a:solidFill>
              <a:latin typeface="TT Rounds Condensed Bold"/>
              <a:ea typeface="TT Rounds Condensed Bold"/>
              <a:cs typeface="TT Rounds Condensed Bold"/>
              <a:sym typeface="TT Rounds Condensed Bold"/>
            </a:endParaRPr>
          </a:p>
        </p:txBody>
      </p:sp>
      <p:sp>
        <p:nvSpPr>
          <p:cNvPr id="16" name="TextBox 16"/>
          <p:cNvSpPr txBox="1"/>
          <p:nvPr/>
        </p:nvSpPr>
        <p:spPr>
          <a:xfrm>
            <a:off x="1492521" y="9361756"/>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
        <p:nvSpPr>
          <p:cNvPr id="17" name="TextBox 17"/>
          <p:cNvSpPr txBox="1"/>
          <p:nvPr/>
        </p:nvSpPr>
        <p:spPr>
          <a:xfrm>
            <a:off x="424230" y="5130290"/>
            <a:ext cx="8721585" cy="333425"/>
          </a:xfrm>
          <a:prstGeom prst="rect">
            <a:avLst/>
          </a:prstGeom>
          <a:solidFill>
            <a:srgbClr val="84BFA4"/>
          </a:solidFill>
        </p:spPr>
        <p:txBody>
          <a:bodyPr wrap="square" lIns="0" tIns="0" rIns="0" bIns="0" rtlCol="0" anchor="t">
            <a:spAutoFit/>
          </a:bodyPr>
          <a:lstStyle/>
          <a:p>
            <a:pPr algn="l">
              <a:lnSpc>
                <a:spcPts val="2640"/>
              </a:lnSpc>
            </a:pPr>
            <a:r>
              <a:rPr lang="en-US" sz="2200" b="1">
                <a:solidFill>
                  <a:srgbClr val="FFFFFF"/>
                </a:solidFill>
                <a:latin typeface="Arimo Bold"/>
                <a:ea typeface="Arimo Bold"/>
                <a:cs typeface="Arimo Bold"/>
                <a:sym typeface="Arimo Bold"/>
              </a:rPr>
              <a:t>Programme d'employabilité - Compétences d'auto-amélioration</a:t>
            </a:r>
          </a:p>
        </p:txBody>
      </p:sp>
      <p:sp>
        <p:nvSpPr>
          <p:cNvPr id="18" name="Freeform 18" descr="A grey square and blue square with yellow stars  Description automatically generated"/>
          <p:cNvSpPr/>
          <p:nvPr/>
        </p:nvSpPr>
        <p:spPr>
          <a:xfrm>
            <a:off x="12952548" y="8800414"/>
            <a:ext cx="4979230" cy="1300172"/>
          </a:xfrm>
          <a:custGeom>
            <a:avLst/>
            <a:gdLst/>
            <a:ahLst/>
            <a:cxnLst/>
            <a:rect l="l" t="t" r="r" b="b"/>
            <a:pathLst>
              <a:path w="4979230" h="1300172">
                <a:moveTo>
                  <a:pt x="0" y="0"/>
                </a:moveTo>
                <a:lnTo>
                  <a:pt x="4979230" y="0"/>
                </a:lnTo>
                <a:lnTo>
                  <a:pt x="4979230" y="1300172"/>
                </a:lnTo>
                <a:lnTo>
                  <a:pt x="0" y="1300172"/>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2253003" y="1361645"/>
            <a:ext cx="10581359"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02</a:t>
            </a:r>
          </a:p>
        </p:txBody>
      </p:sp>
      <p:sp>
        <p:nvSpPr>
          <p:cNvPr id="12" name="TextBox 12"/>
          <p:cNvSpPr txBox="1"/>
          <p:nvPr/>
        </p:nvSpPr>
        <p:spPr>
          <a:xfrm>
            <a:off x="1015540" y="3050158"/>
            <a:ext cx="13056282" cy="4640103"/>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Exercice physique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Exercice physique</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3882250" cy="677227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Pourquoi faire de l’exercice ?</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Notre corps est fait pour bouger. Cela s'applique à tous les âges. Faire plus d'exercice et rester moins assis apporte de nombreux effets positifs. Vous vous sentirez mieux et augmenterez vos chances de vivre longtemps si vous êtes physiquement actif.</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De nombreuses maladies et affections peuvent être améliorées grâce à l'exercice. L'exercice peut également soulager la douleur et améliorer votre humeur. Il n'est jamais trop tard pour commencer à faire de l'exercice.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982241" y="-1008561"/>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Freeform 13" descr="Dance steps outline"/>
          <p:cNvSpPr/>
          <p:nvPr/>
        </p:nvSpPr>
        <p:spPr>
          <a:xfrm>
            <a:off x="15512141" y="7200898"/>
            <a:ext cx="1910443" cy="1910443"/>
          </a:xfrm>
          <a:custGeom>
            <a:avLst/>
            <a:gdLst/>
            <a:ahLst/>
            <a:cxnLst/>
            <a:rect l="l" t="t" r="r" b="b"/>
            <a:pathLst>
              <a:path w="1910443" h="1910443">
                <a:moveTo>
                  <a:pt x="0" y="0"/>
                </a:moveTo>
                <a:lnTo>
                  <a:pt x="1910443" y="0"/>
                </a:lnTo>
                <a:lnTo>
                  <a:pt x="1910443" y="1910444"/>
                </a:lnTo>
                <a:lnTo>
                  <a:pt x="0" y="1910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AutoShape 14"/>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Exercice physique</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4396600" cy="677227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A quelle fréquence et quel genre ?</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Les adultes doivent faire de l'exercice tous les jours. Une bonne façon de faire est de faire une marche rapide pendant 30 minutes, cinq fois par semaine. D'autres bonnes options incluent la danse, la course à pied ou la fréquentation d'une salle de sport.</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Votre santé s’améliorera si vous entraînez vos muscles – deux fois par semaine est une bonne fréquence. Il est également important de faire des exercices d’équilibre, en particulier pour les personnes de plus de 65 ans.</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1" name="Freeform 11" descr="Dance steps outline"/>
          <p:cNvSpPr/>
          <p:nvPr/>
        </p:nvSpPr>
        <p:spPr>
          <a:xfrm>
            <a:off x="15512141" y="7200898"/>
            <a:ext cx="1910443" cy="1910443"/>
          </a:xfrm>
          <a:custGeom>
            <a:avLst/>
            <a:gdLst/>
            <a:ahLst/>
            <a:cxnLst/>
            <a:rect l="l" t="t" r="r" b="b"/>
            <a:pathLst>
              <a:path w="1910443" h="1910443">
                <a:moveTo>
                  <a:pt x="0" y="0"/>
                </a:moveTo>
                <a:lnTo>
                  <a:pt x="1910443" y="0"/>
                </a:lnTo>
                <a:lnTo>
                  <a:pt x="1910443" y="1910444"/>
                </a:lnTo>
                <a:lnTo>
                  <a:pt x="0" y="1910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AutoShape 12"/>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2090980" y="1263673"/>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03</a:t>
            </a:r>
          </a:p>
        </p:txBody>
      </p:sp>
      <p:sp>
        <p:nvSpPr>
          <p:cNvPr id="12" name="TextBox 12"/>
          <p:cNvSpPr txBox="1"/>
          <p:nvPr/>
        </p:nvSpPr>
        <p:spPr>
          <a:xfrm>
            <a:off x="2090980" y="2661468"/>
            <a:ext cx="10581359" cy="4811553"/>
          </a:xfrm>
          <a:prstGeom prst="rect">
            <a:avLst/>
          </a:prstGeom>
        </p:spPr>
        <p:txBody>
          <a:bodyPr lIns="0" tIns="0" rIns="0" bIns="0" rtlCol="0" anchor="t">
            <a:spAutoFit/>
          </a:bodyPr>
          <a:lstStyle/>
          <a:p>
            <a:pPr algn="ctr">
              <a:lnSpc>
                <a:spcPts val="9720"/>
              </a:lnSpc>
            </a:pPr>
            <a:r>
              <a:rPr lang="en-US" sz="9000" b="1">
                <a:solidFill>
                  <a:srgbClr val="FFFFFF"/>
                </a:solidFill>
                <a:latin typeface="Arial Bold"/>
                <a:ea typeface="Arial Bold"/>
                <a:cs typeface="Arial Bold"/>
                <a:sym typeface="Arial Bold"/>
              </a:rPr>
              <a:t>Dormir</a:t>
            </a:r>
          </a:p>
          <a:p>
            <a:pPr algn="ctr">
              <a:lnSpc>
                <a:spcPts val="9720"/>
              </a:lnSpc>
            </a:pPr>
            <a:endParaRPr lang="en-US" sz="9000" b="1">
              <a:solidFill>
                <a:srgbClr val="FFFFFF"/>
              </a:solidFill>
              <a:latin typeface="Arial Bold"/>
              <a:ea typeface="Arial Bold"/>
              <a:cs typeface="Arial Bold"/>
              <a:sym typeface="Arial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Dormir</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4" y="3406269"/>
            <a:ext cx="13367900" cy="5462946"/>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Pourquoi dormir ?</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Il est important de bien dormir pour se sentir bien. Un adulte a normalement besoin de dormir entre six et neuf heures par jour.</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Si vous avez du mal à dormir, cela peut être dû à de nombreux facteurs différents, comme l’anxiété et le stress, le tabagisme, l’alcool, le ronflement ou la maladie.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565863" y="-132261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Freeform 13" descr="Snooze outline"/>
          <p:cNvSpPr/>
          <p:nvPr/>
        </p:nvSpPr>
        <p:spPr>
          <a:xfrm>
            <a:off x="15601396" y="7211554"/>
            <a:ext cx="1853293" cy="1853294"/>
          </a:xfrm>
          <a:custGeom>
            <a:avLst/>
            <a:gdLst/>
            <a:ahLst/>
            <a:cxnLst/>
            <a:rect l="l" t="t" r="r" b="b"/>
            <a:pathLst>
              <a:path w="1853293" h="1853294">
                <a:moveTo>
                  <a:pt x="0" y="0"/>
                </a:moveTo>
                <a:lnTo>
                  <a:pt x="1853294" y="0"/>
                </a:lnTo>
                <a:lnTo>
                  <a:pt x="1853294" y="1853294"/>
                </a:lnTo>
                <a:lnTo>
                  <a:pt x="0" y="1853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AutoShape 14"/>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Dormir</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804833" y="2829281"/>
            <a:ext cx="14620536" cy="8848408"/>
          </a:xfrm>
          <a:prstGeom prst="rect">
            <a:avLst/>
          </a:prstGeom>
        </p:spPr>
        <p:txBody>
          <a:bodyPr lIns="0" tIns="0" rIns="0" bIns="0" rtlCol="0" anchor="t">
            <a:spAutoFit/>
          </a:bodyPr>
          <a:lstStyle/>
          <a:p>
            <a:pPr algn="l">
              <a:lnSpc>
                <a:spcPts val="3795"/>
              </a:lnSpc>
            </a:pPr>
            <a:r>
              <a:rPr lang="en-US" sz="4400" b="1" i="1" spc="41">
                <a:solidFill>
                  <a:srgbClr val="B6D1E1"/>
                </a:solidFill>
                <a:latin typeface="TT Rounds Condensed Bold Italics"/>
                <a:ea typeface="TT Rounds Condensed Bold Italics"/>
                <a:cs typeface="TT Rounds Condensed Bold Italics"/>
                <a:sym typeface="TT Rounds Condensed Bold Italics"/>
              </a:rPr>
              <a:t>Comment puis-je améliorer mon sommeil ?</a:t>
            </a:r>
          </a:p>
          <a:p>
            <a:pPr algn="l">
              <a:lnSpc>
                <a:spcPts val="3680"/>
              </a:lnSpc>
            </a:pPr>
            <a:endParaRPr lang="en-US" sz="4400" b="1" i="1" spc="41">
              <a:solidFill>
                <a:srgbClr val="B6D1E1"/>
              </a:solidFill>
              <a:latin typeface="TT Rounds Condensed Bold Italics"/>
              <a:ea typeface="TT Rounds Condensed Bold Italics"/>
              <a:cs typeface="TT Rounds Condensed Bold Italics"/>
              <a:sym typeface="TT Rounds Condensed Bold Italics"/>
            </a:endParaRPr>
          </a:p>
          <a:p>
            <a:pPr algn="l">
              <a:lnSpc>
                <a:spcPts val="3680"/>
              </a:lnSpc>
            </a:pPr>
            <a:r>
              <a:rPr lang="en-US" sz="3200" spc="29">
                <a:solidFill>
                  <a:srgbClr val="382B1B"/>
                </a:solidFill>
                <a:latin typeface="TT Rounds Condensed"/>
                <a:ea typeface="TT Rounds Condensed"/>
                <a:cs typeface="TT Rounds Condensed"/>
                <a:sym typeface="TT Rounds Condensed"/>
              </a:rPr>
              <a:t>Vous pouvez améliorer votre sommeil si la pièce dans laquelle vous dormez est sombre, calme et fraîche. Vous pourrez peut-être trouver plus facile de dormir si vous ne mangez pas juste avant d'aller au lit. Et évitez la technologie pendant au moins une heure avant de vous coucher.</a:t>
            </a:r>
          </a:p>
          <a:p>
            <a:pPr algn="l">
              <a:lnSpc>
                <a:spcPts val="3680"/>
              </a:lnSpc>
            </a:pPr>
            <a:endParaRPr lang="en-US" sz="3200" spc="29">
              <a:solidFill>
                <a:srgbClr val="382B1B"/>
              </a:solidFill>
              <a:latin typeface="TT Rounds Condensed"/>
              <a:ea typeface="TT Rounds Condensed"/>
              <a:cs typeface="TT Rounds Condensed"/>
              <a:sym typeface="TT Rounds Condensed"/>
            </a:endParaRPr>
          </a:p>
          <a:p>
            <a:pPr algn="l">
              <a:lnSpc>
                <a:spcPts val="3680"/>
              </a:lnSpc>
            </a:pPr>
            <a:r>
              <a:rPr lang="en-US" sz="3200" spc="29">
                <a:solidFill>
                  <a:srgbClr val="382B1B"/>
                </a:solidFill>
                <a:latin typeface="TT Rounds Condensed"/>
                <a:ea typeface="TT Rounds Condensed"/>
                <a:cs typeface="TT Rounds Condensed"/>
                <a:sym typeface="TT Rounds Condensed"/>
              </a:rPr>
              <a:t>Si vous vous couchez et vous levez à peu près à la même heure chaque jour, cela pourrait également améliorer votre sommeil.</a:t>
            </a:r>
          </a:p>
          <a:p>
            <a:pPr algn="l">
              <a:lnSpc>
                <a:spcPts val="3680"/>
              </a:lnSpc>
            </a:pPr>
            <a:endParaRPr lang="en-US" sz="3200" spc="29">
              <a:solidFill>
                <a:srgbClr val="382B1B"/>
              </a:solidFill>
              <a:latin typeface="TT Rounds Condensed"/>
              <a:ea typeface="TT Rounds Condensed"/>
              <a:cs typeface="TT Rounds Condensed"/>
              <a:sym typeface="TT Rounds Condensed"/>
            </a:endParaRPr>
          </a:p>
          <a:p>
            <a:pPr algn="l">
              <a:lnSpc>
                <a:spcPts val="3680"/>
              </a:lnSpc>
            </a:pPr>
            <a:r>
              <a:rPr lang="en-US" sz="3200" spc="29">
                <a:solidFill>
                  <a:srgbClr val="382B1B"/>
                </a:solidFill>
                <a:latin typeface="TT Rounds Condensed"/>
                <a:ea typeface="TT Rounds Condensed"/>
                <a:cs typeface="TT Rounds Condensed"/>
                <a:sym typeface="TT Rounds Condensed"/>
              </a:rPr>
              <a:t>Les exercices de relaxation peuvent également vous aider lorsque vous avez des difficultés à dormir. Il existe également des applications qui peuvent vous aider – consultez les versions gratuites comme </a:t>
            </a:r>
            <a:r>
              <a:rPr lang="en-US" sz="3200" u="sng" spc="29">
                <a:solidFill>
                  <a:srgbClr val="87A66E"/>
                </a:solidFill>
                <a:latin typeface="TT Rounds Condensed"/>
                <a:ea typeface="TT Rounds Condensed"/>
                <a:cs typeface="TT Rounds Condensed"/>
                <a:sym typeface="TT Rounds Condensed"/>
                <a:hlinkClick r:id="rId3" tooltip="https://play.google.com/store/apps/details?id=co.loona&amp;hl=en-US&amp;pli=1"/>
              </a:rPr>
              <a:t>Loóna : Bedtime relax &amp; Sleep - Apps sur Google Play </a:t>
            </a:r>
            <a:r>
              <a:rPr lang="en-US" sz="3200" spc="29">
                <a:solidFill>
                  <a:srgbClr val="086D6E"/>
                </a:solidFill>
                <a:latin typeface="TT Rounds Condensed"/>
                <a:ea typeface="TT Rounds Condensed"/>
                <a:cs typeface="TT Rounds Condensed"/>
                <a:sym typeface="TT Rounds Condensed"/>
              </a:rPr>
              <a:t>. </a:t>
            </a:r>
            <a:r>
              <a:rPr lang="en-US" sz="3200" spc="29">
                <a:solidFill>
                  <a:srgbClr val="382B1B"/>
                </a:solidFill>
                <a:latin typeface="TT Rounds Condensed"/>
                <a:ea typeface="TT Rounds Condensed"/>
                <a:cs typeface="TT Rounds Condensed"/>
                <a:sym typeface="TT Rounds Condensed"/>
              </a:rPr>
              <a:t>Si vos problèmes de sommeil persistent pendant une longue période, il peut être judicieux de consulter un médecin.</a:t>
            </a:r>
          </a:p>
          <a:p>
            <a:pPr algn="l">
              <a:lnSpc>
                <a:spcPts val="3680"/>
              </a:lnSpc>
            </a:pPr>
            <a:endParaRPr lang="en-US" sz="3200" spc="29">
              <a:solidFill>
                <a:srgbClr val="382B1B"/>
              </a:solidFill>
              <a:latin typeface="TT Rounds Condensed"/>
              <a:ea typeface="TT Rounds Condensed"/>
              <a:cs typeface="TT Rounds Condensed"/>
              <a:sym typeface="TT Rounds Condensed"/>
            </a:endParaRPr>
          </a:p>
          <a:p>
            <a:pPr algn="l">
              <a:lnSpc>
                <a:spcPts val="3680"/>
              </a:lnSpc>
            </a:pPr>
            <a:r>
              <a:rPr lang="en-US" sz="3200" spc="29">
                <a:solidFill>
                  <a:srgbClr val="382B1B"/>
                </a:solidFill>
                <a:latin typeface="TT Rounds Condensed"/>
                <a:ea typeface="TT Rounds Condensed"/>
                <a:cs typeface="TT Rounds Condensed"/>
                <a:sym typeface="TT Rounds Condensed"/>
              </a:rPr>
              <a:t>.</a:t>
            </a:r>
          </a:p>
          <a:p>
            <a:pPr algn="l">
              <a:lnSpc>
                <a:spcPts val="3680"/>
              </a:lnSpc>
            </a:pPr>
            <a:endParaRPr lang="en-US" sz="3200" spc="29">
              <a:solidFill>
                <a:srgbClr val="382B1B"/>
              </a:solidFill>
              <a:latin typeface="TT Rounds Condensed"/>
              <a:ea typeface="TT Rounds Condensed"/>
              <a:cs typeface="TT Rounds Condensed"/>
              <a:sym typeface="TT Rounds Condensed"/>
            </a:endParaRPr>
          </a:p>
          <a:p>
            <a:pPr algn="l">
              <a:lnSpc>
                <a:spcPts val="3680"/>
              </a:lnSpc>
            </a:pPr>
            <a:endParaRPr lang="en-US" sz="3200" spc="29">
              <a:solidFill>
                <a:srgbClr val="382B1B"/>
              </a:solidFill>
              <a:latin typeface="TT Rounds Condensed"/>
              <a:ea typeface="TT Rounds Condensed"/>
              <a:cs typeface="TT Rounds Condensed"/>
              <a:sym typeface="TT Rounds Condensed"/>
            </a:endParaRPr>
          </a:p>
        </p:txBody>
      </p:sp>
      <p:sp>
        <p:nvSpPr>
          <p:cNvPr id="11" name="Freeform 11" descr="Snooze outline"/>
          <p:cNvSpPr/>
          <p:nvPr/>
        </p:nvSpPr>
        <p:spPr>
          <a:xfrm>
            <a:off x="15438664" y="7258050"/>
            <a:ext cx="1853293" cy="1853293"/>
          </a:xfrm>
          <a:custGeom>
            <a:avLst/>
            <a:gdLst/>
            <a:ahLst/>
            <a:cxnLst/>
            <a:rect l="l" t="t" r="r" b="b"/>
            <a:pathLst>
              <a:path w="1853293" h="1853293">
                <a:moveTo>
                  <a:pt x="0" y="0"/>
                </a:moveTo>
                <a:lnTo>
                  <a:pt x="1853294" y="0"/>
                </a:lnTo>
                <a:lnTo>
                  <a:pt x="1853294" y="1853294"/>
                </a:lnTo>
                <a:lnTo>
                  <a:pt x="0" y="18532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AutoShape 12"/>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Réflexion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2094271" cy="5747385"/>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Questions pour réfléchir et discuter</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Quelles sont vos habitudes alimentaires et de boisson aujourd’hui ?</a:t>
            </a: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Pouvez-vous changer l’une d’entre elles pour améliorer votre santé ?</a:t>
            </a: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1" name="Freeform 11" descr="Snooze outline"/>
          <p:cNvSpPr/>
          <p:nvPr/>
        </p:nvSpPr>
        <p:spPr>
          <a:xfrm>
            <a:off x="15601396" y="7211554"/>
            <a:ext cx="1853293" cy="1853294"/>
          </a:xfrm>
          <a:custGeom>
            <a:avLst/>
            <a:gdLst/>
            <a:ahLst/>
            <a:cxnLst/>
            <a:rect l="l" t="t" r="r" b="b"/>
            <a:pathLst>
              <a:path w="1853293" h="1853294">
                <a:moveTo>
                  <a:pt x="0" y="0"/>
                </a:moveTo>
                <a:lnTo>
                  <a:pt x="1853294" y="0"/>
                </a:lnTo>
                <a:lnTo>
                  <a:pt x="1853294" y="1853294"/>
                </a:lnTo>
                <a:lnTo>
                  <a:pt x="0" y="1853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AutoShape 12"/>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3" name="Freeform 13" descr="Badge Question Mark outline"/>
          <p:cNvSpPr/>
          <p:nvPr/>
        </p:nvSpPr>
        <p:spPr>
          <a:xfrm>
            <a:off x="14711490" y="6815934"/>
            <a:ext cx="1200150" cy="1200150"/>
          </a:xfrm>
          <a:custGeom>
            <a:avLst/>
            <a:gdLst/>
            <a:ahLst/>
            <a:cxnLst/>
            <a:rect l="l" t="t" r="r" b="b"/>
            <a:pathLst>
              <a:path w="1200150" h="1200150">
                <a:moveTo>
                  <a:pt x="0" y="0"/>
                </a:moveTo>
                <a:lnTo>
                  <a:pt x="1200150" y="0"/>
                </a:lnTo>
                <a:lnTo>
                  <a:pt x="1200150" y="1200150"/>
                </a:lnTo>
                <a:lnTo>
                  <a:pt x="0" y="1200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2193608" y="1361645"/>
            <a:ext cx="10581359"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04</a:t>
            </a:r>
          </a:p>
        </p:txBody>
      </p:sp>
      <p:sp>
        <p:nvSpPr>
          <p:cNvPr id="12" name="TextBox 12"/>
          <p:cNvSpPr txBox="1"/>
          <p:nvPr/>
        </p:nvSpPr>
        <p:spPr>
          <a:xfrm>
            <a:off x="2914277" y="2864270"/>
            <a:ext cx="9860689" cy="3899535"/>
          </a:xfrm>
          <a:prstGeom prst="rect">
            <a:avLst/>
          </a:prstGeom>
        </p:spPr>
        <p:txBody>
          <a:bodyPr lIns="0" tIns="0" rIns="0" bIns="0" rtlCol="0" anchor="t">
            <a:spAutoFit/>
          </a:bodyPr>
          <a:lstStyle/>
          <a:p>
            <a:pPr algn="ctr">
              <a:lnSpc>
                <a:spcPts val="9720"/>
              </a:lnSpc>
            </a:pPr>
            <a:r>
              <a:rPr lang="en-US" sz="9000" b="1">
                <a:solidFill>
                  <a:srgbClr val="FFFFFF"/>
                </a:solidFill>
                <a:latin typeface="Arial Bold"/>
                <a:ea typeface="Arial Bold"/>
                <a:cs typeface="Arial Bold"/>
                <a:sym typeface="Arial Bold"/>
              </a:rPr>
              <a:t>Alcool, drogues et tabac</a:t>
            </a:r>
          </a:p>
          <a:p>
            <a:pPr algn="ctr">
              <a:lnSpc>
                <a:spcPts val="9720"/>
              </a:lnSpc>
            </a:pPr>
            <a:endParaRPr lang="en-US" sz="9000" b="1">
              <a:solidFill>
                <a:srgbClr val="FFFFFF"/>
              </a:solidFill>
              <a:latin typeface="Arial Bold"/>
              <a:ea typeface="Arial Bold"/>
              <a:cs typeface="Arial Bold"/>
              <a:sym typeface="Arial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Alcool, drogues et tabac</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991446" y="3406269"/>
            <a:ext cx="14303294" cy="5462946"/>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Alcool</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Boire de l’alcool pendant une longue période peut entraîner une dépression, de l’anxiété et des problèmes de sommeil.</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Si vous buvez beaucoup d'alcool, vous risquez de devenir dépendant. Vous risquez également de développer des maladies ou des blessures.</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Smoking outline"/>
          <p:cNvSpPr/>
          <p:nvPr/>
        </p:nvSpPr>
        <p:spPr>
          <a:xfrm rot="-2226332">
            <a:off x="15855042" y="7233558"/>
            <a:ext cx="1559379" cy="1559379"/>
          </a:xfrm>
          <a:custGeom>
            <a:avLst/>
            <a:gdLst/>
            <a:ahLst/>
            <a:cxnLst/>
            <a:rect l="l" t="t" r="r" b="b"/>
            <a:pathLst>
              <a:path w="1559379" h="1559379">
                <a:moveTo>
                  <a:pt x="0" y="0"/>
                </a:moveTo>
                <a:lnTo>
                  <a:pt x="1559379" y="0"/>
                </a:lnTo>
                <a:lnTo>
                  <a:pt x="1559379" y="1559379"/>
                </a:lnTo>
                <a:lnTo>
                  <a:pt x="0" y="1559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descr="Champagne outline"/>
          <p:cNvSpPr/>
          <p:nvPr/>
        </p:nvSpPr>
        <p:spPr>
          <a:xfrm>
            <a:off x="14826342" y="693148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Alcool, drogues et tabac</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2981827" cy="5462946"/>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Cigarettes</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Le tabagisme peut provoquer de nombreuses maladies et entraîner une mort prématurée. Le cancer, les maladies pulmonaires, les maladies cardiovasculaires et les ulcères sont quelques-unes des maladies que vous pouvez contracter en fumant. Lorsque vous êtes dans la même pièce qu'une personne qui fume, vous inhalez également sa fumée. C'est ce qu'on appelle le tabagisme passif et vous risquez de contracter les mêmes maladies que si vous fumiez vous-même.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2" name="Freeform 12" descr="Smoking outline"/>
          <p:cNvSpPr/>
          <p:nvPr/>
        </p:nvSpPr>
        <p:spPr>
          <a:xfrm rot="-2226332">
            <a:off x="15855042" y="7233558"/>
            <a:ext cx="1559379" cy="1559379"/>
          </a:xfrm>
          <a:custGeom>
            <a:avLst/>
            <a:gdLst/>
            <a:ahLst/>
            <a:cxnLst/>
            <a:rect l="l" t="t" r="r" b="b"/>
            <a:pathLst>
              <a:path w="1559379" h="1559379">
                <a:moveTo>
                  <a:pt x="0" y="0"/>
                </a:moveTo>
                <a:lnTo>
                  <a:pt x="1559379" y="0"/>
                </a:lnTo>
                <a:lnTo>
                  <a:pt x="1559379" y="1559379"/>
                </a:lnTo>
                <a:lnTo>
                  <a:pt x="0" y="1559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descr="Champagne outline"/>
          <p:cNvSpPr/>
          <p:nvPr/>
        </p:nvSpPr>
        <p:spPr>
          <a:xfrm>
            <a:off x="14826342" y="693148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0" y="4313952"/>
            <a:ext cx="18275256" cy="5973048"/>
          </a:xfrm>
          <a:custGeom>
            <a:avLst/>
            <a:gdLst/>
            <a:ahLst/>
            <a:cxnLst/>
            <a:rect l="l" t="t" r="r" b="b"/>
            <a:pathLst>
              <a:path w="18275256" h="5973048">
                <a:moveTo>
                  <a:pt x="0" y="0"/>
                </a:moveTo>
                <a:lnTo>
                  <a:pt x="18275256" y="0"/>
                </a:lnTo>
                <a:lnTo>
                  <a:pt x="18275256" y="5973048"/>
                </a:lnTo>
                <a:lnTo>
                  <a:pt x="0" y="59730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4759920" y="4743654"/>
            <a:ext cx="3842379" cy="3961791"/>
            <a:chOff x="0" y="0"/>
            <a:chExt cx="5123172" cy="5282388"/>
          </a:xfrm>
        </p:grpSpPr>
        <p:sp>
          <p:nvSpPr>
            <p:cNvPr id="9" name="Freeform 9"/>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0" name="TextBox 10"/>
          <p:cNvSpPr txBox="1"/>
          <p:nvPr/>
        </p:nvSpPr>
        <p:spPr>
          <a:xfrm>
            <a:off x="1028700" y="6799548"/>
            <a:ext cx="12928271" cy="2577902"/>
          </a:xfrm>
          <a:prstGeom prst="rect">
            <a:avLst/>
          </a:prstGeom>
        </p:spPr>
        <p:txBody>
          <a:bodyPr lIns="0" tIns="0" rIns="0" bIns="0" rtlCol="0" anchor="t">
            <a:spAutoFit/>
          </a:bodyPr>
          <a:lstStyle/>
          <a:p>
            <a:pPr algn="l">
              <a:lnSpc>
                <a:spcPts val="3719"/>
              </a:lnSpc>
            </a:pPr>
            <a:r>
              <a:rPr lang="en-US" sz="3600" spc="33">
                <a:solidFill>
                  <a:srgbClr val="FFFFFF"/>
                </a:solidFill>
                <a:latin typeface="TT Rounds Condensed"/>
                <a:ea typeface="TT Rounds Condensed"/>
                <a:cs typeface="TT Rounds Condensed"/>
                <a:sym typeface="TT Rounds Condensed"/>
              </a:rPr>
              <a:t>Nous explorons l'équilibre personnel en termes de santé physique et mentale et ce qui influence votre santé. Nous examinons les effets nocifs de l'alcool, des drogues et du tabac ainsi que les effets positifs du sommeil, de l'exercice et d'une alimentation saine. Utilisez-le pour prendre des mesures ciblées pour prendre soin de vous et de votre environnement proche.</a:t>
            </a:r>
          </a:p>
          <a:p>
            <a:pPr algn="l">
              <a:lnSpc>
                <a:spcPts val="3719"/>
              </a:lnSpc>
            </a:pPr>
            <a:endParaRPr lang="en-US" sz="3600" spc="33">
              <a:solidFill>
                <a:srgbClr val="FFFFFF"/>
              </a:solidFill>
              <a:latin typeface="TT Rounds Condensed"/>
              <a:ea typeface="TT Rounds Condensed"/>
              <a:cs typeface="TT Rounds Condensed"/>
              <a:sym typeface="TT Rounds Condensed"/>
            </a:endParaRPr>
          </a:p>
        </p:txBody>
      </p:sp>
      <p:sp>
        <p:nvSpPr>
          <p:cNvPr id="11" name="TextBox 11"/>
          <p:cNvSpPr txBox="1"/>
          <p:nvPr/>
        </p:nvSpPr>
        <p:spPr>
          <a:xfrm>
            <a:off x="1596319" y="1747020"/>
            <a:ext cx="14253795" cy="1565910"/>
          </a:xfrm>
          <a:prstGeom prst="rect">
            <a:avLst/>
          </a:prstGeom>
        </p:spPr>
        <p:txBody>
          <a:bodyPr lIns="0" tIns="0" rIns="0" bIns="0" rtlCol="0" anchor="t">
            <a:spAutoFit/>
          </a:bodyPr>
          <a:lstStyle/>
          <a:p>
            <a:pPr algn="l">
              <a:lnSpc>
                <a:spcPts val="4020"/>
              </a:lnSpc>
            </a:pPr>
            <a:r>
              <a:rPr lang="en-US" sz="4500" b="1" i="1" spc="42">
                <a:solidFill>
                  <a:srgbClr val="84BFA4"/>
                </a:solidFill>
                <a:latin typeface="TT Rounds Condensed Bold Italics"/>
                <a:ea typeface="TT Rounds Condensed Bold Italics"/>
                <a:cs typeface="TT Rounds Condensed Bold Italics"/>
                <a:sym typeface="TT Rounds Condensed Bold Italics"/>
              </a:rPr>
              <a:t>Ce module offre un apprentissage et une réflexion sur l’amélioration de l’équilibre personnel, de la santé et de l’autogestion.</a:t>
            </a:r>
          </a:p>
        </p:txBody>
      </p:sp>
      <p:sp>
        <p:nvSpPr>
          <p:cNvPr id="12" name="AutoShape 12"/>
          <p:cNvSpPr/>
          <p:nvPr/>
        </p:nvSpPr>
        <p:spPr>
          <a:xfrm rot="5349403">
            <a:off x="-274562" y="2568612"/>
            <a:ext cx="2912378"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Alcool, drogues et tabac</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699386" y="3037113"/>
            <a:ext cx="12981827" cy="991552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Narguilé ou chichas et snus</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La fumée des narguilés ou des chichas contient des substances toxiques, tout comme la fumée des cigarettes. Elle peut créer une dépendance et provoquer des cancers et des maladies pulmonaires. Étant donné que le tabac utilisé dans les narguilés ou les chichas est sucré, de nombreuses personnes pensent qu'il est moins nocif, mais ce n'est pas le cas.</a:t>
            </a:r>
          </a:p>
          <a:p>
            <a:pPr algn="l">
              <a:lnSpc>
                <a:spcPts val="4140"/>
              </a:lnSpc>
            </a:pPr>
            <a:r>
              <a:rPr lang="en-US" sz="3600" spc="33">
                <a:solidFill>
                  <a:srgbClr val="382B1B"/>
                </a:solidFill>
                <a:latin typeface="TT Rounds Condensed"/>
                <a:ea typeface="TT Rounds Condensed"/>
                <a:cs typeface="TT Rounds Condensed"/>
                <a:sym typeface="TT Rounds Condensed"/>
              </a:rPr>
              <a:t>Le snus est du tabac que l'on place sous la lèvre. Il peut provoquer des blessures et des maladies de la bouche et peut entraîner le cancer.</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2" name="Freeform 12" descr="Smoking outline"/>
          <p:cNvSpPr/>
          <p:nvPr/>
        </p:nvSpPr>
        <p:spPr>
          <a:xfrm rot="-2226332">
            <a:off x="15855042" y="7233558"/>
            <a:ext cx="1559379" cy="1559379"/>
          </a:xfrm>
          <a:custGeom>
            <a:avLst/>
            <a:gdLst/>
            <a:ahLst/>
            <a:cxnLst/>
            <a:rect l="l" t="t" r="r" b="b"/>
            <a:pathLst>
              <a:path w="1559379" h="1559379">
                <a:moveTo>
                  <a:pt x="0" y="0"/>
                </a:moveTo>
                <a:lnTo>
                  <a:pt x="1559379" y="0"/>
                </a:lnTo>
                <a:lnTo>
                  <a:pt x="1559379" y="1559379"/>
                </a:lnTo>
                <a:lnTo>
                  <a:pt x="0" y="1559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descr="Champagne outline"/>
          <p:cNvSpPr/>
          <p:nvPr/>
        </p:nvSpPr>
        <p:spPr>
          <a:xfrm>
            <a:off x="14826342" y="693148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Alcool, drogues et tabac</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2981827" cy="5462946"/>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Cigarettes électroniques</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Une e-cigarette/vape est une cigarette électronique composée d'un embout buccal, d'une batterie, d'un élément chauffant et d'un e-liquide. La cigarette électronique est un moyen d'absorber de la nicotine sans fumer de tabac, mais contient plusieurs autres substances en plus de la nicotine qui peuvent nuire à votre santé.</a:t>
            </a:r>
          </a:p>
          <a:p>
            <a:pPr algn="l">
              <a:lnSpc>
                <a:spcPts val="4140"/>
              </a:lnSpc>
            </a:pPr>
            <a:r>
              <a:rPr lang="en-US" sz="3600" spc="33">
                <a:solidFill>
                  <a:srgbClr val="382B1B"/>
                </a:solidFill>
                <a:latin typeface="TT Rounds Condensed"/>
                <a:ea typeface="TT Rounds Condensed"/>
                <a:cs typeface="TT Rounds Condensed"/>
                <a:sym typeface="TT Rounds Condensed"/>
              </a:rPr>
              <a:t>Fumer des cigarettes électroniques affecte vos voies respiratoires, nuit à la santé de votre bouche et augmente le risque de maladie cardiaque.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2" name="Freeform 12" descr="Smoking outline"/>
          <p:cNvSpPr/>
          <p:nvPr/>
        </p:nvSpPr>
        <p:spPr>
          <a:xfrm rot="-2226332">
            <a:off x="15855042" y="7233558"/>
            <a:ext cx="1559379" cy="1559379"/>
          </a:xfrm>
          <a:custGeom>
            <a:avLst/>
            <a:gdLst/>
            <a:ahLst/>
            <a:cxnLst/>
            <a:rect l="l" t="t" r="r" b="b"/>
            <a:pathLst>
              <a:path w="1559379" h="1559379">
                <a:moveTo>
                  <a:pt x="0" y="0"/>
                </a:moveTo>
                <a:lnTo>
                  <a:pt x="1559379" y="0"/>
                </a:lnTo>
                <a:lnTo>
                  <a:pt x="1559379" y="1559379"/>
                </a:lnTo>
                <a:lnTo>
                  <a:pt x="0" y="1559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descr="Champagne outline"/>
          <p:cNvSpPr/>
          <p:nvPr/>
        </p:nvSpPr>
        <p:spPr>
          <a:xfrm>
            <a:off x="14826342" y="693148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Alcool, drogues et tabac</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9572700" cy="7319010"/>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Questions pour réfléchir​</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Avez-vous d’autres habitudes qui pourraient être nocives pour votre santé ?</a:t>
            </a: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Pouvez-vous changer l’un d’entre eux pour améliorer votre santé ?</a:t>
            </a: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2" name="Freeform 12" descr="Smoking outline"/>
          <p:cNvSpPr/>
          <p:nvPr/>
        </p:nvSpPr>
        <p:spPr>
          <a:xfrm rot="-2226332">
            <a:off x="15855042" y="7233558"/>
            <a:ext cx="1559379" cy="1559379"/>
          </a:xfrm>
          <a:custGeom>
            <a:avLst/>
            <a:gdLst/>
            <a:ahLst/>
            <a:cxnLst/>
            <a:rect l="l" t="t" r="r" b="b"/>
            <a:pathLst>
              <a:path w="1559379" h="1559379">
                <a:moveTo>
                  <a:pt x="0" y="0"/>
                </a:moveTo>
                <a:lnTo>
                  <a:pt x="1559379" y="0"/>
                </a:lnTo>
                <a:lnTo>
                  <a:pt x="1559379" y="1559379"/>
                </a:lnTo>
                <a:lnTo>
                  <a:pt x="0" y="1559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descr="Champagne outline"/>
          <p:cNvSpPr/>
          <p:nvPr/>
        </p:nvSpPr>
        <p:spPr>
          <a:xfrm>
            <a:off x="14826342" y="693148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descr="Badge Question Mark outline"/>
          <p:cNvSpPr/>
          <p:nvPr/>
        </p:nvSpPr>
        <p:spPr>
          <a:xfrm>
            <a:off x="14442069" y="6056655"/>
            <a:ext cx="1200150" cy="1200150"/>
          </a:xfrm>
          <a:custGeom>
            <a:avLst/>
            <a:gdLst/>
            <a:ahLst/>
            <a:cxnLst/>
            <a:rect l="l" t="t" r="r" b="b"/>
            <a:pathLst>
              <a:path w="1200150" h="1200150">
                <a:moveTo>
                  <a:pt x="0" y="0"/>
                </a:moveTo>
                <a:lnTo>
                  <a:pt x="1200150" y="0"/>
                </a:lnTo>
                <a:lnTo>
                  <a:pt x="1200150" y="1200150"/>
                </a:lnTo>
                <a:lnTo>
                  <a:pt x="0" y="1200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2253003" y="1361645"/>
            <a:ext cx="10581359"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05</a:t>
            </a:r>
          </a:p>
        </p:txBody>
      </p:sp>
      <p:sp>
        <p:nvSpPr>
          <p:cNvPr id="12" name="TextBox 12"/>
          <p:cNvSpPr txBox="1"/>
          <p:nvPr/>
        </p:nvSpPr>
        <p:spPr>
          <a:xfrm>
            <a:off x="1015540" y="3021583"/>
            <a:ext cx="13056282" cy="4668678"/>
          </a:xfrm>
          <a:prstGeom prst="rect">
            <a:avLst/>
          </a:prstGeom>
        </p:spPr>
        <p:txBody>
          <a:bodyPr lIns="0" tIns="0" rIns="0" bIns="0" rtlCol="0" anchor="t">
            <a:spAutoFit/>
          </a:bodyPr>
          <a:lstStyle/>
          <a:p>
            <a:pPr algn="ctr">
              <a:lnSpc>
                <a:spcPts val="10050"/>
              </a:lnSpc>
            </a:pPr>
            <a:r>
              <a:rPr lang="en-US" sz="9000" b="1" spc="84">
                <a:solidFill>
                  <a:srgbClr val="FFFFFF"/>
                </a:solidFill>
                <a:latin typeface="TT Rounds Condensed Bold"/>
                <a:ea typeface="TT Rounds Condensed Bold"/>
                <a:cs typeface="TT Rounds Condensed Bold"/>
                <a:sym typeface="TT Rounds Condensed Bold"/>
              </a:rPr>
              <a:t>Stress et événements traumatiques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003255" y="1487846"/>
            <a:ext cx="11970473"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Stress et événements traumatiques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3882250" cy="7296150"/>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Le Stress</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S'installer dans un nouveau pays est un changement important. Peut-être avez-vous été contraint de fuir votre pays d'origine. Il est normal de se sentir anxieux, triste ou stressé.</a:t>
            </a:r>
          </a:p>
          <a:p>
            <a:pPr algn="l">
              <a:lnSpc>
                <a:spcPts val="4140"/>
              </a:lnSpc>
            </a:pPr>
            <a:r>
              <a:rPr lang="en-US" sz="3600" spc="33">
                <a:solidFill>
                  <a:srgbClr val="382B1B"/>
                </a:solidFill>
                <a:latin typeface="TT Rounds Condensed"/>
                <a:ea typeface="TT Rounds Condensed"/>
                <a:cs typeface="TT Rounds Condensed"/>
                <a:sym typeface="TT Rounds Condensed"/>
              </a:rPr>
              <a:t>Le stress n’est pas toujours mauvais, il peut aussi être bénéfique. Il peut vous donner une force supplémentaire pour faire face à des situations difficiles. Mais être stressé pendant une longue période peut être mauvais pour votre santé. Si vous vous sentez stressé, il est bon d’essayer de comprendre pourquoi. Si c’est le cas, vous pouvez également essayer de changer votre situation.</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982241" y="-1008561"/>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
        <p:nvSpPr>
          <p:cNvPr id="14" name="Freeform 14" descr="Worried face outline outline"/>
          <p:cNvSpPr/>
          <p:nvPr/>
        </p:nvSpPr>
        <p:spPr>
          <a:xfrm>
            <a:off x="15389678" y="7111092"/>
            <a:ext cx="1877787" cy="1877787"/>
          </a:xfrm>
          <a:custGeom>
            <a:avLst/>
            <a:gdLst/>
            <a:ahLst/>
            <a:cxnLst/>
            <a:rect l="l" t="t" r="r" b="b"/>
            <a:pathLst>
              <a:path w="1877787" h="1877787">
                <a:moveTo>
                  <a:pt x="0" y="0"/>
                </a:moveTo>
                <a:lnTo>
                  <a:pt x="1877786" y="0"/>
                </a:lnTo>
                <a:lnTo>
                  <a:pt x="1877786" y="1877787"/>
                </a:lnTo>
                <a:lnTo>
                  <a:pt x="0" y="18777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197962" y="1471620"/>
            <a:ext cx="13675733"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Stress et événements traumatiques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3882250" cy="572452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Le Stress</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Trop de stress peut vous empêcher de dormir et vous rendre triste. Il peut également vous empêcher de vous concentrer, détériorer votre mémoire et provoquer des problèmes d'estomac, des maux de tête ou des douleurs dans d'autres parties de votre corps. Un stress important sur une longue période peut conduire à la dépression.</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982241" y="-1008561"/>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
        <p:nvSpPr>
          <p:cNvPr id="14" name="Freeform 14" descr="Worried face outline outline"/>
          <p:cNvSpPr/>
          <p:nvPr/>
        </p:nvSpPr>
        <p:spPr>
          <a:xfrm>
            <a:off x="15389678" y="7111092"/>
            <a:ext cx="1877787" cy="1877787"/>
          </a:xfrm>
          <a:custGeom>
            <a:avLst/>
            <a:gdLst/>
            <a:ahLst/>
            <a:cxnLst/>
            <a:rect l="l" t="t" r="r" b="b"/>
            <a:pathLst>
              <a:path w="1877787" h="1877787">
                <a:moveTo>
                  <a:pt x="0" y="0"/>
                </a:moveTo>
                <a:lnTo>
                  <a:pt x="1877786" y="0"/>
                </a:lnTo>
                <a:lnTo>
                  <a:pt x="1877786" y="1877787"/>
                </a:lnTo>
                <a:lnTo>
                  <a:pt x="0" y="18777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003255" y="1487846"/>
            <a:ext cx="13235260"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Stress et événements traumatiques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780513" y="3364293"/>
            <a:ext cx="14102685" cy="8560514"/>
          </a:xfrm>
          <a:prstGeom prst="rect">
            <a:avLst/>
          </a:prstGeom>
        </p:spPr>
        <p:txBody>
          <a:bodyPr lIns="0" tIns="0" rIns="0" bIns="0" rtlCol="0" anchor="t">
            <a:spAutoFit/>
          </a:bodyPr>
          <a:lstStyle/>
          <a:p>
            <a:pPr algn="l">
              <a:lnSpc>
                <a:spcPts val="4053"/>
              </a:lnSpc>
            </a:pPr>
            <a:r>
              <a:rPr lang="en-US" sz="4700" b="1" i="1" spc="43">
                <a:solidFill>
                  <a:srgbClr val="84BFA4"/>
                </a:solidFill>
                <a:latin typeface="TT Rounds Condensed Bold Italics"/>
                <a:ea typeface="TT Rounds Condensed Bold Italics"/>
                <a:cs typeface="TT Rounds Condensed Bold Italics"/>
                <a:sym typeface="TT Rounds Condensed Bold Italics"/>
              </a:rPr>
              <a:t>Événements traumatiques</a:t>
            </a:r>
          </a:p>
          <a:p>
            <a:pPr algn="l">
              <a:lnSpc>
                <a:spcPts val="4025"/>
              </a:lnSpc>
            </a:pPr>
            <a:endParaRPr lang="en-US" sz="4700" b="1" i="1" spc="43">
              <a:solidFill>
                <a:srgbClr val="84BFA4"/>
              </a:solidFill>
              <a:latin typeface="TT Rounds Condensed Bold Italics"/>
              <a:ea typeface="TT Rounds Condensed Bold Italics"/>
              <a:cs typeface="TT Rounds Condensed Bold Italics"/>
              <a:sym typeface="TT Rounds Condensed Bold Italics"/>
            </a:endParaRPr>
          </a:p>
          <a:p>
            <a:pPr algn="l">
              <a:lnSpc>
                <a:spcPts val="4025"/>
              </a:lnSpc>
            </a:pPr>
            <a:r>
              <a:rPr lang="en-US" sz="3500" spc="32">
                <a:solidFill>
                  <a:srgbClr val="382B1B"/>
                </a:solidFill>
                <a:latin typeface="TT Rounds Condensed"/>
                <a:ea typeface="TT Rounds Condensed"/>
                <a:cs typeface="TT Rounds Condensed"/>
                <a:sym typeface="TT Rounds Condensed"/>
              </a:rPr>
              <a:t>Si vous avez vécu ou vu des événements effrayants, comme des accidents, la guerre ou des violences sexuelles ou physiques, vous pouvez faire des cauchemars, avoir des difficultés de concentration ou devenir irritable. Ce trouble est connu sous le nom de trouble de stress post-traumatique, ou TSPT. Si vous souffrez de TSPT, il est fréquent que vous ayez des souvenirs récurrents et intenses de ce qui s'est passé, c'est ce qu'on appelle des flashbacks. Vous pouvez avoir l'impression de revivre la situation effrayante. Avec le bon traitement, de nombreuses personnes atteintes de TSPT se rétablissent. Contactez un centre de soins médicaux si vous avez vécu des événements terribles et que vous ne vous sentez pas bien.</a:t>
            </a: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982241" y="-1008561"/>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
        <p:nvSpPr>
          <p:cNvPr id="14" name="Freeform 14" descr="Worried face outline outline"/>
          <p:cNvSpPr/>
          <p:nvPr/>
        </p:nvSpPr>
        <p:spPr>
          <a:xfrm>
            <a:off x="15389678" y="7111092"/>
            <a:ext cx="1877787" cy="1877787"/>
          </a:xfrm>
          <a:custGeom>
            <a:avLst/>
            <a:gdLst/>
            <a:ahLst/>
            <a:cxnLst/>
            <a:rect l="l" t="t" r="r" b="b"/>
            <a:pathLst>
              <a:path w="1877787" h="1877787">
                <a:moveTo>
                  <a:pt x="0" y="0"/>
                </a:moveTo>
                <a:lnTo>
                  <a:pt x="1877786" y="0"/>
                </a:lnTo>
                <a:lnTo>
                  <a:pt x="1877786" y="1877787"/>
                </a:lnTo>
                <a:lnTo>
                  <a:pt x="0" y="18777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003255" y="1487846"/>
            <a:ext cx="12229274"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Stress et événements traumatiques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4102685" cy="3105150"/>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Traiter avec des souvenirs difficiles</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Avoir des souvenirs difficiles de la guerre ou de la fuite de son pays peut affecter votre santé. Vous pouvez avoir du mal à vous concentrer et à dormir. Ce sont des problèmes qui ont un impact sur votre vie quotidienne, même s'ils ne sont pas faciles à résoudre.</a:t>
            </a:r>
          </a:p>
        </p:txBody>
      </p:sp>
      <p:grpSp>
        <p:nvGrpSpPr>
          <p:cNvPr id="11" name="Group 11"/>
          <p:cNvGrpSpPr/>
          <p:nvPr/>
        </p:nvGrpSpPr>
        <p:grpSpPr>
          <a:xfrm>
            <a:off x="15982241" y="-1008561"/>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
        <p:nvSpPr>
          <p:cNvPr id="14" name="Freeform 14" descr="Worried face outline outline"/>
          <p:cNvSpPr/>
          <p:nvPr/>
        </p:nvSpPr>
        <p:spPr>
          <a:xfrm>
            <a:off x="15389678" y="7111092"/>
            <a:ext cx="1877787" cy="1877787"/>
          </a:xfrm>
          <a:custGeom>
            <a:avLst/>
            <a:gdLst/>
            <a:ahLst/>
            <a:cxnLst/>
            <a:rect l="l" t="t" r="r" b="b"/>
            <a:pathLst>
              <a:path w="1877787" h="1877787">
                <a:moveTo>
                  <a:pt x="0" y="0"/>
                </a:moveTo>
                <a:lnTo>
                  <a:pt x="1877786" y="0"/>
                </a:lnTo>
                <a:lnTo>
                  <a:pt x="1877786" y="1877787"/>
                </a:lnTo>
                <a:lnTo>
                  <a:pt x="0" y="18777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003255" y="1487846"/>
            <a:ext cx="1247265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Stress et événements traumatiques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4102685" cy="991552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Des choses que vous pouvez faire </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Essayez de voir d'autres personnes.</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Essayez d’avoir un emploi du temps pour vos journées : levez-vous à la même heure tous les jours et prenez le petit-déjeuner, le déjeuner et le dîner.</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Ne regardez pas de films ou de clips vidéo de guerre et de violence.</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Ne regardez pas trop souvent les informations de votre pays d’origine, surtout le soir.</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N'utilisez pas votre ordinateur et ne regardez pas la télévision juste avant d'aller vous coucher. Cela rendrait l'endormissement plus difficile.</a:t>
            </a: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982241" y="-1008561"/>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
        <p:nvSpPr>
          <p:cNvPr id="14" name="Freeform 14" descr="Worried face outline outline"/>
          <p:cNvSpPr/>
          <p:nvPr/>
        </p:nvSpPr>
        <p:spPr>
          <a:xfrm>
            <a:off x="15389678" y="7111092"/>
            <a:ext cx="1877787" cy="1877787"/>
          </a:xfrm>
          <a:custGeom>
            <a:avLst/>
            <a:gdLst/>
            <a:ahLst/>
            <a:cxnLst/>
            <a:rect l="l" t="t" r="r" b="b"/>
            <a:pathLst>
              <a:path w="1877787" h="1877787">
                <a:moveTo>
                  <a:pt x="0" y="0"/>
                </a:moveTo>
                <a:lnTo>
                  <a:pt x="1877786" y="0"/>
                </a:lnTo>
                <a:lnTo>
                  <a:pt x="1877786" y="1877787"/>
                </a:lnTo>
                <a:lnTo>
                  <a:pt x="0" y="18777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B6D1E1"/>
            </a:solidFill>
          </p:spPr>
        </p:sp>
      </p:grpSp>
      <p:sp>
        <p:nvSpPr>
          <p:cNvPr id="9" name="TextBox 9"/>
          <p:cNvSpPr txBox="1"/>
          <p:nvPr/>
        </p:nvSpPr>
        <p:spPr>
          <a:xfrm>
            <a:off x="1003255" y="1487846"/>
            <a:ext cx="1372202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Stress et événements traumatiques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6" y="3406269"/>
            <a:ext cx="14102685" cy="782002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Des choses que vous pouvez faire</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Parlez à un professionnel dont le travail consiste à écouter ce à quoi vous pensez.</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Cela ne fonctionnera peut-être pas tout de suite, mais après un certain temps, cela pourra fonctionner.</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Vous n’oublierez pas les événements, mais les pensées à leur sujet deviendront moins difficiles.</a:t>
            </a: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982241" y="-1008561"/>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
        <p:nvSpPr>
          <p:cNvPr id="14" name="Freeform 14" descr="Stacked Rocks with solid fill"/>
          <p:cNvSpPr/>
          <p:nvPr/>
        </p:nvSpPr>
        <p:spPr>
          <a:xfrm>
            <a:off x="15705735" y="7241721"/>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7947" y="1"/>
            <a:ext cx="8277634" cy="10287000"/>
            <a:chOff x="0" y="0"/>
            <a:chExt cx="11036846" cy="13716000"/>
          </a:xfrm>
        </p:grpSpPr>
        <p:sp>
          <p:nvSpPr>
            <p:cNvPr id="4" name="Freeform 4"/>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sp>
      </p:grpSp>
      <p:grpSp>
        <p:nvGrpSpPr>
          <p:cNvPr id="5" name="Group 5"/>
          <p:cNvGrpSpPr/>
          <p:nvPr/>
        </p:nvGrpSpPr>
        <p:grpSpPr>
          <a:xfrm>
            <a:off x="4719666" y="7433022"/>
            <a:ext cx="4418454" cy="4555767"/>
            <a:chOff x="0" y="0"/>
            <a:chExt cx="5891272" cy="6074356"/>
          </a:xfrm>
        </p:grpSpPr>
        <p:sp>
          <p:nvSpPr>
            <p:cNvPr id="6" name="Freeform 6"/>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grpSp>
        <p:nvGrpSpPr>
          <p:cNvPr id="7" name="Group 7"/>
          <p:cNvGrpSpPr/>
          <p:nvPr/>
        </p:nvGrpSpPr>
        <p:grpSpPr>
          <a:xfrm>
            <a:off x="-4587078" y="10287000"/>
            <a:ext cx="24222254" cy="2679813"/>
            <a:chOff x="0" y="0"/>
            <a:chExt cx="32296338" cy="3573084"/>
          </a:xfrm>
        </p:grpSpPr>
        <p:sp>
          <p:nvSpPr>
            <p:cNvPr id="8" name="Freeform 8"/>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sp>
        <p:nvSpPr>
          <p:cNvPr id="9" name="TextBox 9"/>
          <p:cNvSpPr txBox="1"/>
          <p:nvPr/>
        </p:nvSpPr>
        <p:spPr>
          <a:xfrm>
            <a:off x="1012184" y="1090965"/>
            <a:ext cx="6384796" cy="2958846"/>
          </a:xfrm>
          <a:prstGeom prst="rect">
            <a:avLst/>
          </a:prstGeom>
        </p:spPr>
        <p:txBody>
          <a:bodyPr lIns="0" tIns="0" rIns="0" bIns="0" rtlCol="0" anchor="t">
            <a:spAutoFit/>
          </a:bodyPr>
          <a:lstStyle/>
          <a:p>
            <a:pPr algn="l">
              <a:lnSpc>
                <a:spcPts val="5832"/>
              </a:lnSpc>
            </a:pPr>
            <a:r>
              <a:rPr lang="en-US" sz="5400" b="1" spc="50">
                <a:solidFill>
                  <a:srgbClr val="FFFFFF"/>
                </a:solidFill>
                <a:latin typeface="TT Rounds Condensed Bold"/>
                <a:ea typeface="TT Rounds Condensed Bold"/>
                <a:cs typeface="TT Rounds Condensed Bold"/>
                <a:sym typeface="TT Rounds Condensed Bold"/>
              </a:rPr>
              <a:t>Équilibre personnel, Santé et Autogestion</a:t>
            </a:r>
          </a:p>
          <a:p>
            <a:pPr algn="l">
              <a:lnSpc>
                <a:spcPts val="5832"/>
              </a:lnSpc>
            </a:pPr>
            <a:endParaRPr lang="en-US" sz="5400" b="1" spc="50">
              <a:solidFill>
                <a:srgbClr val="FFFFFF"/>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337815" y="659916"/>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01</a:t>
            </a:r>
          </a:p>
        </p:txBody>
      </p:sp>
      <p:sp>
        <p:nvSpPr>
          <p:cNvPr id="11" name="TextBox 11"/>
          <p:cNvSpPr txBox="1"/>
          <p:nvPr/>
        </p:nvSpPr>
        <p:spPr>
          <a:xfrm>
            <a:off x="10410880" y="698127"/>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Santé – Habitudes alimentaires</a:t>
            </a:r>
          </a:p>
        </p:txBody>
      </p:sp>
      <p:sp>
        <p:nvSpPr>
          <p:cNvPr id="12" name="TextBox 12"/>
          <p:cNvSpPr txBox="1"/>
          <p:nvPr/>
        </p:nvSpPr>
        <p:spPr>
          <a:xfrm>
            <a:off x="9337815" y="1751004"/>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02</a:t>
            </a:r>
          </a:p>
        </p:txBody>
      </p:sp>
      <p:sp>
        <p:nvSpPr>
          <p:cNvPr id="13" name="TextBox 13"/>
          <p:cNvSpPr txBox="1"/>
          <p:nvPr/>
        </p:nvSpPr>
        <p:spPr>
          <a:xfrm>
            <a:off x="10410880" y="1847654"/>
            <a:ext cx="702459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Santé – Exercice physique</a:t>
            </a:r>
          </a:p>
        </p:txBody>
      </p:sp>
      <p:sp>
        <p:nvSpPr>
          <p:cNvPr id="14" name="TextBox 14"/>
          <p:cNvSpPr txBox="1"/>
          <p:nvPr/>
        </p:nvSpPr>
        <p:spPr>
          <a:xfrm>
            <a:off x="9337815" y="2842092"/>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10410880" y="2879950"/>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Santé - Sommeil</a:t>
            </a:r>
          </a:p>
        </p:txBody>
      </p:sp>
      <p:sp>
        <p:nvSpPr>
          <p:cNvPr id="16" name="TextBox 16"/>
          <p:cNvSpPr txBox="1"/>
          <p:nvPr/>
        </p:nvSpPr>
        <p:spPr>
          <a:xfrm>
            <a:off x="9337815" y="3933180"/>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04</a:t>
            </a:r>
          </a:p>
        </p:txBody>
      </p:sp>
      <p:sp>
        <p:nvSpPr>
          <p:cNvPr id="17" name="TextBox 17"/>
          <p:cNvSpPr txBox="1"/>
          <p:nvPr/>
        </p:nvSpPr>
        <p:spPr>
          <a:xfrm>
            <a:off x="10410880" y="3994071"/>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Santé – Alcool</a:t>
            </a:r>
          </a:p>
        </p:txBody>
      </p:sp>
      <p:sp>
        <p:nvSpPr>
          <p:cNvPr id="18" name="TextBox 18"/>
          <p:cNvSpPr txBox="1"/>
          <p:nvPr/>
        </p:nvSpPr>
        <p:spPr>
          <a:xfrm>
            <a:off x="9337815" y="5024268"/>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05</a:t>
            </a:r>
          </a:p>
        </p:txBody>
      </p:sp>
      <p:sp>
        <p:nvSpPr>
          <p:cNvPr id="19" name="TextBox 19"/>
          <p:cNvSpPr txBox="1"/>
          <p:nvPr/>
        </p:nvSpPr>
        <p:spPr>
          <a:xfrm>
            <a:off x="9337815" y="6115356"/>
            <a:ext cx="867701" cy="718903"/>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06</a:t>
            </a:r>
          </a:p>
        </p:txBody>
      </p:sp>
      <p:sp>
        <p:nvSpPr>
          <p:cNvPr id="20" name="TextBox 20"/>
          <p:cNvSpPr txBox="1"/>
          <p:nvPr/>
        </p:nvSpPr>
        <p:spPr>
          <a:xfrm>
            <a:off x="10410880" y="5975569"/>
            <a:ext cx="7235715" cy="1152220"/>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Comment puis- je améliorer ma santé mentale ?</a:t>
            </a:r>
          </a:p>
        </p:txBody>
      </p:sp>
      <p:sp>
        <p:nvSpPr>
          <p:cNvPr id="21" name="TextBox 21"/>
          <p:cNvSpPr txBox="1"/>
          <p:nvPr/>
        </p:nvSpPr>
        <p:spPr>
          <a:xfrm>
            <a:off x="10410880" y="5146291"/>
            <a:ext cx="702459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Stress et événements traumatiques</a:t>
            </a:r>
          </a:p>
        </p:txBody>
      </p:sp>
      <p:sp>
        <p:nvSpPr>
          <p:cNvPr id="22" name="TextBox 22"/>
          <p:cNvSpPr txBox="1"/>
          <p:nvPr/>
        </p:nvSpPr>
        <p:spPr>
          <a:xfrm>
            <a:off x="9340650" y="7235294"/>
            <a:ext cx="867701" cy="718903"/>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07</a:t>
            </a:r>
          </a:p>
        </p:txBody>
      </p:sp>
      <p:sp>
        <p:nvSpPr>
          <p:cNvPr id="23" name="TextBox 23"/>
          <p:cNvSpPr txBox="1"/>
          <p:nvPr/>
        </p:nvSpPr>
        <p:spPr>
          <a:xfrm>
            <a:off x="10410880" y="7266286"/>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Autogestion et autonomisation</a:t>
            </a:r>
          </a:p>
        </p:txBody>
      </p:sp>
      <p:sp>
        <p:nvSpPr>
          <p:cNvPr id="24" name="Freeform 24"/>
          <p:cNvSpPr/>
          <p:nvPr/>
        </p:nvSpPr>
        <p:spPr>
          <a:xfrm>
            <a:off x="9771664" y="8555620"/>
            <a:ext cx="2371428" cy="500000"/>
          </a:xfrm>
          <a:custGeom>
            <a:avLst/>
            <a:gdLst/>
            <a:ahLst/>
            <a:cxnLst/>
            <a:rect l="l" t="t" r="r" b="b"/>
            <a:pathLst>
              <a:path w="2371428" h="500000">
                <a:moveTo>
                  <a:pt x="0" y="0"/>
                </a:moveTo>
                <a:lnTo>
                  <a:pt x="2371428" y="0"/>
                </a:lnTo>
                <a:lnTo>
                  <a:pt x="2371428" y="500000"/>
                </a:lnTo>
                <a:lnTo>
                  <a:pt x="0" y="500000"/>
                </a:lnTo>
                <a:lnTo>
                  <a:pt x="0" y="0"/>
                </a:lnTo>
                <a:close/>
              </a:path>
            </a:pathLst>
          </a:custGeom>
          <a:blipFill>
            <a:blip r:embed="rId3"/>
            <a:stretch>
              <a:fillRect/>
            </a:stretch>
          </a:blipFill>
        </p:spPr>
      </p:sp>
      <p:sp>
        <p:nvSpPr>
          <p:cNvPr id="25" name="Freeform 25" descr="A close-up of a text  Description automatically generated"/>
          <p:cNvSpPr/>
          <p:nvPr/>
        </p:nvSpPr>
        <p:spPr>
          <a:xfrm>
            <a:off x="12307640" y="8333002"/>
            <a:ext cx="5541821" cy="977110"/>
          </a:xfrm>
          <a:custGeom>
            <a:avLst/>
            <a:gdLst/>
            <a:ahLst/>
            <a:cxnLst/>
            <a:rect l="l" t="t" r="r" b="b"/>
            <a:pathLst>
              <a:path w="5541821" h="977110">
                <a:moveTo>
                  <a:pt x="0" y="0"/>
                </a:moveTo>
                <a:lnTo>
                  <a:pt x="5541820" y="0"/>
                </a:lnTo>
                <a:lnTo>
                  <a:pt x="5541820" y="977111"/>
                </a:lnTo>
                <a:lnTo>
                  <a:pt x="0" y="977111"/>
                </a:lnTo>
                <a:lnTo>
                  <a:pt x="0" y="0"/>
                </a:lnTo>
                <a:close/>
              </a:path>
            </a:pathLst>
          </a:custGeom>
          <a:blipFill>
            <a:blip r:embed="rId4"/>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2090980" y="1263673"/>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06</a:t>
            </a:r>
          </a:p>
        </p:txBody>
      </p:sp>
      <p:sp>
        <p:nvSpPr>
          <p:cNvPr id="12" name="TextBox 12"/>
          <p:cNvSpPr txBox="1"/>
          <p:nvPr/>
        </p:nvSpPr>
        <p:spPr>
          <a:xfrm>
            <a:off x="2090980" y="2661468"/>
            <a:ext cx="10581359" cy="4811553"/>
          </a:xfrm>
          <a:prstGeom prst="rect">
            <a:avLst/>
          </a:prstGeom>
        </p:spPr>
        <p:txBody>
          <a:bodyPr lIns="0" tIns="0" rIns="0" bIns="0" rtlCol="0" anchor="t">
            <a:spAutoFit/>
          </a:bodyPr>
          <a:lstStyle/>
          <a:p>
            <a:pPr algn="ctr">
              <a:lnSpc>
                <a:spcPts val="9720"/>
              </a:lnSpc>
            </a:pPr>
            <a:r>
              <a:rPr lang="en-US" sz="9000" b="1">
                <a:solidFill>
                  <a:srgbClr val="FFFFFF"/>
                </a:solidFill>
                <a:latin typeface="Arial Bold"/>
                <a:ea typeface="Arial Bold"/>
                <a:cs typeface="Arial Bold"/>
                <a:sym typeface="Arial Bold"/>
              </a:rPr>
              <a:t>Comment puis-je améliorer ma santé mentale?</a:t>
            </a:r>
          </a:p>
          <a:p>
            <a:pPr algn="ctr">
              <a:lnSpc>
                <a:spcPts val="9720"/>
              </a:lnSpc>
            </a:pPr>
            <a:endParaRPr lang="en-US" sz="9000" b="1">
              <a:solidFill>
                <a:srgbClr val="FFFFFF"/>
              </a:solidFill>
              <a:latin typeface="Arial Bold"/>
              <a:ea typeface="Arial Bold"/>
              <a:cs typeface="Arial Bold"/>
              <a:sym typeface="Arial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5" y="1392596"/>
            <a:ext cx="13040553" cy="2297430"/>
          </a:xfrm>
          <a:prstGeom prst="rect">
            <a:avLst/>
          </a:prstGeom>
        </p:spPr>
        <p:txBody>
          <a:bodyPr lIns="0" tIns="0" rIns="0" bIns="0" rtlCol="0" anchor="t">
            <a:spAutoFit/>
          </a:bodyPr>
          <a:lstStyle/>
          <a:p>
            <a:pPr algn="l">
              <a:lnSpc>
                <a:spcPts val="6029"/>
              </a:lnSpc>
            </a:pPr>
            <a:r>
              <a:rPr lang="en-US" sz="5100" b="1" spc="47">
                <a:solidFill>
                  <a:srgbClr val="FFFFFF"/>
                </a:solidFill>
                <a:latin typeface="TT Rounds Condensed Bold"/>
                <a:ea typeface="TT Rounds Condensed Bold"/>
                <a:cs typeface="TT Rounds Condensed Bold"/>
                <a:sym typeface="TT Rounds Condensed Bold"/>
              </a:rPr>
              <a:t>Comment puis-je améliorer ma santé mentale?</a:t>
            </a: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4" y="3272919"/>
            <a:ext cx="13367900" cy="5596296"/>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Il existe de nombreuses choses que vous pouvez faire pour vous sentir mieux. Il est important de bien dormir, de bien manger et de pratiquer une activité physique tous les jours.</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565863" y="-132261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Head with gears outline"/>
          <p:cNvSpPr/>
          <p:nvPr/>
        </p:nvSpPr>
        <p:spPr>
          <a:xfrm>
            <a:off x="15708084" y="7347856"/>
            <a:ext cx="1714501" cy="1714502"/>
          </a:xfrm>
          <a:custGeom>
            <a:avLst/>
            <a:gdLst/>
            <a:ahLst/>
            <a:cxnLst/>
            <a:rect l="l" t="t" r="r" b="b"/>
            <a:pathLst>
              <a:path w="1714501" h="1714502">
                <a:moveTo>
                  <a:pt x="0" y="0"/>
                </a:moveTo>
                <a:lnTo>
                  <a:pt x="1714502" y="0"/>
                </a:lnTo>
                <a:lnTo>
                  <a:pt x="1714502" y="1714502"/>
                </a:lnTo>
                <a:lnTo>
                  <a:pt x="0" y="171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048594" y="5219154"/>
            <a:ext cx="13367900" cy="5724525"/>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Quand chercher​ de l’aide </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Il est possible que vous vous sentiez mal de temps en temps sans avoir besoin de soins médicaux, mais si vous vous sentez mal pendant longtemps et que vous avez du mal à faire face à la vie quotidienne, vous devez demander de l'aide. Si vous sentez que vous ne voulez plus vivre, vous devez également demander de l'aide.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5" y="1392596"/>
            <a:ext cx="13040553" cy="2297430"/>
          </a:xfrm>
          <a:prstGeom prst="rect">
            <a:avLst/>
          </a:prstGeom>
        </p:spPr>
        <p:txBody>
          <a:bodyPr lIns="0" tIns="0" rIns="0" bIns="0" rtlCol="0" anchor="t">
            <a:spAutoFit/>
          </a:bodyPr>
          <a:lstStyle/>
          <a:p>
            <a:pPr algn="l">
              <a:lnSpc>
                <a:spcPts val="6029"/>
              </a:lnSpc>
            </a:pPr>
            <a:r>
              <a:rPr lang="en-US" sz="5100" b="1" spc="47">
                <a:solidFill>
                  <a:srgbClr val="FFFFFF"/>
                </a:solidFill>
                <a:latin typeface="TT Rounds Condensed Bold"/>
                <a:ea typeface="TT Rounds Condensed Bold"/>
                <a:cs typeface="TT Rounds Condensed Bold"/>
                <a:sym typeface="TT Rounds Condensed Bold"/>
              </a:rPr>
              <a:t>Comment puis-je améliorer ma santé mentale?</a:t>
            </a: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4" y="3406269"/>
            <a:ext cx="13367900" cy="6248400"/>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Donnez-vous assez de sommeil et de repos</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Il est plus facile de gérer le stress et l’anxiété si vous dormez bien. Essayez d’être éveillé et actif pendant la journée et de dormir la nuit. N’oubliez pas de vous détendre avant d’aller vous coucher et essayez de ne pas penser à des choses qui vous inquiètent lorsque vous êtes au lit.</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565863" y="-132261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Head with gears outline"/>
          <p:cNvSpPr/>
          <p:nvPr/>
        </p:nvSpPr>
        <p:spPr>
          <a:xfrm>
            <a:off x="15708084" y="7347856"/>
            <a:ext cx="1714501" cy="1714502"/>
          </a:xfrm>
          <a:custGeom>
            <a:avLst/>
            <a:gdLst/>
            <a:ahLst/>
            <a:cxnLst/>
            <a:rect l="l" t="t" r="r" b="b"/>
            <a:pathLst>
              <a:path w="1714501" h="1714502">
                <a:moveTo>
                  <a:pt x="0" y="0"/>
                </a:moveTo>
                <a:lnTo>
                  <a:pt x="1714502" y="0"/>
                </a:lnTo>
                <a:lnTo>
                  <a:pt x="1714502" y="1714502"/>
                </a:lnTo>
                <a:lnTo>
                  <a:pt x="0" y="171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5" y="1392596"/>
            <a:ext cx="13073004" cy="2297430"/>
          </a:xfrm>
          <a:prstGeom prst="rect">
            <a:avLst/>
          </a:prstGeom>
        </p:spPr>
        <p:txBody>
          <a:bodyPr lIns="0" tIns="0" rIns="0" bIns="0" rtlCol="0" anchor="t">
            <a:spAutoFit/>
          </a:bodyPr>
          <a:lstStyle/>
          <a:p>
            <a:pPr algn="l">
              <a:lnSpc>
                <a:spcPts val="6029"/>
              </a:lnSpc>
            </a:pPr>
            <a:r>
              <a:rPr lang="en-US" sz="5100" b="1" spc="47">
                <a:solidFill>
                  <a:srgbClr val="FFFFFF"/>
                </a:solidFill>
                <a:latin typeface="TT Rounds Condensed Bold"/>
                <a:ea typeface="TT Rounds Condensed Bold"/>
                <a:cs typeface="TT Rounds Condensed Bold"/>
                <a:sym typeface="TT Rounds Condensed Bold"/>
              </a:rPr>
              <a:t>Comment puis-je améliorer ma santé mentale?</a:t>
            </a: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4" y="3406269"/>
            <a:ext cx="13367900" cy="6772275"/>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Faire des choses qui vous font sentir bien</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Quand on se sent mal, on a parfois l’impression que tout est ennuyeux et dénué de sens. Même si cela semble difficile, il est bon de faire des choses et de voir des gens. Faites des choses que vous aimiez et qui vous ont fait du bien.</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565863" y="-132261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Head with gears outline"/>
          <p:cNvSpPr/>
          <p:nvPr/>
        </p:nvSpPr>
        <p:spPr>
          <a:xfrm>
            <a:off x="15708084" y="7347856"/>
            <a:ext cx="1714501" cy="1714502"/>
          </a:xfrm>
          <a:custGeom>
            <a:avLst/>
            <a:gdLst/>
            <a:ahLst/>
            <a:cxnLst/>
            <a:rect l="l" t="t" r="r" b="b"/>
            <a:pathLst>
              <a:path w="1714501" h="1714502">
                <a:moveTo>
                  <a:pt x="0" y="0"/>
                </a:moveTo>
                <a:lnTo>
                  <a:pt x="1714502" y="0"/>
                </a:lnTo>
                <a:lnTo>
                  <a:pt x="1714502" y="1714502"/>
                </a:lnTo>
                <a:lnTo>
                  <a:pt x="0" y="171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5" y="1392596"/>
            <a:ext cx="13089229" cy="2297430"/>
          </a:xfrm>
          <a:prstGeom prst="rect">
            <a:avLst/>
          </a:prstGeom>
        </p:spPr>
        <p:txBody>
          <a:bodyPr lIns="0" tIns="0" rIns="0" bIns="0" rtlCol="0" anchor="t">
            <a:spAutoFit/>
          </a:bodyPr>
          <a:lstStyle/>
          <a:p>
            <a:pPr algn="l">
              <a:lnSpc>
                <a:spcPts val="6029"/>
              </a:lnSpc>
            </a:pPr>
            <a:r>
              <a:rPr lang="en-US" sz="5100" b="1" spc="47">
                <a:solidFill>
                  <a:srgbClr val="FFFFFF"/>
                </a:solidFill>
                <a:latin typeface="TT Rounds Condensed Bold"/>
                <a:ea typeface="TT Rounds Condensed Bold"/>
                <a:cs typeface="TT Rounds Condensed Bold"/>
                <a:sym typeface="TT Rounds Condensed Bold"/>
              </a:rPr>
              <a:t>Comment puis-je améliorer ma santé mentale?</a:t>
            </a: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4" y="3406269"/>
            <a:ext cx="13367900" cy="9391650"/>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Prenez soin de votre corps</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Votre état physique affecte votre état mental. Il est important de manger sainement et de faire de l'exercice régulièrement. Lorsque vous faites suffisamment d'exercice pour que votre pouls s'accélère, votre corps libère une substance qui vous calme et vous fait vous sentir mieux. Il est conseillé de faire de l'exercice à l'extérieur, à la lumière du jour. Être dehors au soleil est également bon pour vous. Les habitudes et les routines peuvent vous aider à gérer le stress et à améliorer votre humeur.</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565863" y="-132261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Head with gears outline"/>
          <p:cNvSpPr/>
          <p:nvPr/>
        </p:nvSpPr>
        <p:spPr>
          <a:xfrm>
            <a:off x="15708084" y="7347856"/>
            <a:ext cx="1714501" cy="1714502"/>
          </a:xfrm>
          <a:custGeom>
            <a:avLst/>
            <a:gdLst/>
            <a:ahLst/>
            <a:cxnLst/>
            <a:rect l="l" t="t" r="r" b="b"/>
            <a:pathLst>
              <a:path w="1714501" h="1714502">
                <a:moveTo>
                  <a:pt x="0" y="0"/>
                </a:moveTo>
                <a:lnTo>
                  <a:pt x="1714502" y="0"/>
                </a:lnTo>
                <a:lnTo>
                  <a:pt x="1714502" y="1714502"/>
                </a:lnTo>
                <a:lnTo>
                  <a:pt x="0" y="171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5" y="1392596"/>
            <a:ext cx="13040553" cy="2297430"/>
          </a:xfrm>
          <a:prstGeom prst="rect">
            <a:avLst/>
          </a:prstGeom>
        </p:spPr>
        <p:txBody>
          <a:bodyPr lIns="0" tIns="0" rIns="0" bIns="0" rtlCol="0" anchor="t">
            <a:spAutoFit/>
          </a:bodyPr>
          <a:lstStyle/>
          <a:p>
            <a:pPr algn="l">
              <a:lnSpc>
                <a:spcPts val="6029"/>
              </a:lnSpc>
            </a:pPr>
            <a:r>
              <a:rPr lang="en-US" sz="5100" b="1" spc="47">
                <a:solidFill>
                  <a:srgbClr val="FFFFFF"/>
                </a:solidFill>
                <a:latin typeface="TT Rounds Condensed Bold"/>
                <a:ea typeface="TT Rounds Condensed Bold"/>
                <a:cs typeface="TT Rounds Condensed Bold"/>
                <a:sym typeface="TT Rounds Condensed Bold"/>
              </a:rPr>
              <a:t>Comment puis-je améliorer ma santé mentale?</a:t>
            </a: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4" y="3406269"/>
            <a:ext cx="13367900" cy="5462946"/>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Un sentiment de signification et connexion</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Il est fréquent que les gens évitent les autres lorsqu'ils se sentent mal. Il peut être difficile de rencontrer d'autres personnes lorsque l'on ne se sent pas bien. Nous avons tous besoin d'être seuls de temps en temps, mais cela ne doit pas durer trop longtemps, sinon nous passons à côté du soutien et de la joie que les autres peuvent nous apporter.</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Un sentiment de connexion avec la famille, les amis et nos communautés ainsi que des intérêts partagés dans des associations ou des groupes Internet peuvent tous vous aider, vous soutenir et donner du sens à votre vie.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565863" y="-132261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Head with gears outline"/>
          <p:cNvSpPr/>
          <p:nvPr/>
        </p:nvSpPr>
        <p:spPr>
          <a:xfrm>
            <a:off x="15708084" y="7347856"/>
            <a:ext cx="1714501" cy="1714502"/>
          </a:xfrm>
          <a:custGeom>
            <a:avLst/>
            <a:gdLst/>
            <a:ahLst/>
            <a:cxnLst/>
            <a:rect l="l" t="t" r="r" b="b"/>
            <a:pathLst>
              <a:path w="1714501" h="1714502">
                <a:moveTo>
                  <a:pt x="0" y="0"/>
                </a:moveTo>
                <a:lnTo>
                  <a:pt x="1714502" y="0"/>
                </a:lnTo>
                <a:lnTo>
                  <a:pt x="1714502" y="1714502"/>
                </a:lnTo>
                <a:lnTo>
                  <a:pt x="0" y="171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84BFA4"/>
            </a:solidFill>
          </p:spPr>
        </p:sp>
      </p:grpSp>
      <p:sp>
        <p:nvSpPr>
          <p:cNvPr id="9" name="TextBox 9"/>
          <p:cNvSpPr txBox="1"/>
          <p:nvPr/>
        </p:nvSpPr>
        <p:spPr>
          <a:xfrm>
            <a:off x="1003255" y="1392596"/>
            <a:ext cx="13543546" cy="2297430"/>
          </a:xfrm>
          <a:prstGeom prst="rect">
            <a:avLst/>
          </a:prstGeom>
        </p:spPr>
        <p:txBody>
          <a:bodyPr lIns="0" tIns="0" rIns="0" bIns="0" rtlCol="0" anchor="t">
            <a:spAutoFit/>
          </a:bodyPr>
          <a:lstStyle/>
          <a:p>
            <a:pPr algn="l">
              <a:lnSpc>
                <a:spcPts val="6029"/>
              </a:lnSpc>
            </a:pPr>
            <a:r>
              <a:rPr lang="en-US" sz="5100" b="1" spc="47">
                <a:solidFill>
                  <a:srgbClr val="FFFFFF"/>
                </a:solidFill>
                <a:latin typeface="TT Rounds Condensed Bold"/>
                <a:ea typeface="TT Rounds Condensed Bold"/>
                <a:cs typeface="TT Rounds Condensed Bold"/>
                <a:sym typeface="TT Rounds Condensed Bold"/>
              </a:rPr>
              <a:t>Comment puis-je améliorer ma santé mentale?</a:t>
            </a: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a:p>
            <a:pPr algn="l">
              <a:lnSpc>
                <a:spcPts val="6029"/>
              </a:lnSpc>
            </a:pPr>
            <a:endParaRPr lang="en-US" sz="5100" b="1" spc="47">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1003256" y="3211562"/>
            <a:ext cx="11261516" cy="5462946"/>
          </a:xfrm>
          <a:prstGeom prst="rect">
            <a:avLst/>
          </a:prstGeom>
        </p:spPr>
        <p:txBody>
          <a:bodyPr lIns="0" tIns="0" rIns="0" bIns="0" rtlCol="0" anchor="t">
            <a:spAutoFit/>
          </a:bodyPr>
          <a:lstStyle/>
          <a:p>
            <a:pPr algn="l">
              <a:lnSpc>
                <a:spcPts val="4140"/>
              </a:lnSpc>
            </a:pPr>
            <a:r>
              <a:rPr lang="en-US" sz="4800" b="1" i="1" spc="44">
                <a:solidFill>
                  <a:srgbClr val="B6D1E1"/>
                </a:solidFill>
                <a:latin typeface="TT Rounds Condensed Bold Italics"/>
                <a:ea typeface="TT Rounds Condensed Bold Italics"/>
                <a:cs typeface="TT Rounds Condensed Bold Italics"/>
                <a:sym typeface="TT Rounds Condensed Bold Italics"/>
              </a:rPr>
              <a:t>Questions pour réfléchir​</a:t>
            </a: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B6D1E1"/>
              </a:solidFill>
              <a:latin typeface="TT Rounds Condensed Bold Italics"/>
              <a:ea typeface="TT Rounds Condensed Bold Italics"/>
              <a:cs typeface="TT Rounds Condensed Bold Italics"/>
              <a:sym typeface="TT Rounds Condensed Bold Italics"/>
            </a:endParaRP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Pouvez-vous penser à des exemples où le stress est bon ?</a:t>
            </a: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Pouvez-vous penser à des exemples où le stress est mauvais pour votre santé ?</a:t>
            </a: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Pouvez-vous penser à des exemples de situations où quelqu’un a été aidé par les services de soins médicaux ?</a:t>
            </a:r>
          </a:p>
          <a:p>
            <a:pPr marL="705802" lvl="1" indent="-352901"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Pouvez-vous penser à des exemples de situations où quelqu’un avait besoin d’aide mais ne l’a pas obtenue ?</a:t>
            </a: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a:p>
            <a:pPr marL="705802" lvl="1" indent="-352901" algn="l">
              <a:lnSpc>
                <a:spcPts val="4140"/>
              </a:lnSpc>
            </a:pPr>
            <a:endParaRPr lang="en-US" sz="3900" spc="36">
              <a:solidFill>
                <a:srgbClr val="382B1B"/>
              </a:solidFill>
              <a:latin typeface="TT Rounds Condensed"/>
              <a:ea typeface="TT Rounds Condensed"/>
              <a:cs typeface="TT Rounds Condensed"/>
              <a:sym typeface="TT Rounds Condensed"/>
            </a:endParaRPr>
          </a:p>
        </p:txBody>
      </p:sp>
      <p:grpSp>
        <p:nvGrpSpPr>
          <p:cNvPr id="11" name="Group 11"/>
          <p:cNvGrpSpPr/>
          <p:nvPr/>
        </p:nvGrpSpPr>
        <p:grpSpPr>
          <a:xfrm>
            <a:off x="15565863" y="-132261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Head with gears outline"/>
          <p:cNvSpPr/>
          <p:nvPr/>
        </p:nvSpPr>
        <p:spPr>
          <a:xfrm>
            <a:off x="15708084" y="7347856"/>
            <a:ext cx="1714501" cy="1714502"/>
          </a:xfrm>
          <a:custGeom>
            <a:avLst/>
            <a:gdLst/>
            <a:ahLst/>
            <a:cxnLst/>
            <a:rect l="l" t="t" r="r" b="b"/>
            <a:pathLst>
              <a:path w="1714501" h="1714502">
                <a:moveTo>
                  <a:pt x="0" y="0"/>
                </a:moveTo>
                <a:lnTo>
                  <a:pt x="1714502" y="0"/>
                </a:lnTo>
                <a:lnTo>
                  <a:pt x="1714502" y="1714502"/>
                </a:lnTo>
                <a:lnTo>
                  <a:pt x="0" y="171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descr="Badge Question Mark outline"/>
          <p:cNvSpPr/>
          <p:nvPr/>
        </p:nvSpPr>
        <p:spPr>
          <a:xfrm>
            <a:off x="14882940" y="6840426"/>
            <a:ext cx="1200150" cy="1200150"/>
          </a:xfrm>
          <a:custGeom>
            <a:avLst/>
            <a:gdLst/>
            <a:ahLst/>
            <a:cxnLst/>
            <a:rect l="l" t="t" r="r" b="b"/>
            <a:pathLst>
              <a:path w="1200150" h="1200150">
                <a:moveTo>
                  <a:pt x="0" y="0"/>
                </a:moveTo>
                <a:lnTo>
                  <a:pt x="1200150" y="0"/>
                </a:lnTo>
                <a:lnTo>
                  <a:pt x="1200150" y="1200150"/>
                </a:lnTo>
                <a:lnTo>
                  <a:pt x="0" y="1200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2193608" y="1361645"/>
            <a:ext cx="10581359"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07</a:t>
            </a:r>
          </a:p>
        </p:txBody>
      </p:sp>
      <p:sp>
        <p:nvSpPr>
          <p:cNvPr id="12" name="TextBox 12"/>
          <p:cNvSpPr txBox="1"/>
          <p:nvPr/>
        </p:nvSpPr>
        <p:spPr>
          <a:xfrm>
            <a:off x="777241" y="2491082"/>
            <a:ext cx="13414090" cy="3899535"/>
          </a:xfrm>
          <a:prstGeom prst="rect">
            <a:avLst/>
          </a:prstGeom>
        </p:spPr>
        <p:txBody>
          <a:bodyPr lIns="0" tIns="0" rIns="0" bIns="0" rtlCol="0" anchor="t">
            <a:spAutoFit/>
          </a:bodyPr>
          <a:lstStyle/>
          <a:p>
            <a:pPr algn="ctr">
              <a:lnSpc>
                <a:spcPts val="9720"/>
              </a:lnSpc>
            </a:pPr>
            <a:r>
              <a:rPr lang="en-US" sz="9000" b="1">
                <a:solidFill>
                  <a:srgbClr val="FFFFFF"/>
                </a:solidFill>
                <a:latin typeface="Arial Bold"/>
                <a:ea typeface="Arial Bold"/>
                <a:cs typeface="Arial Bold"/>
                <a:sym typeface="Arial Bold"/>
              </a:rPr>
              <a:t>Autogestion et autonomisation</a:t>
            </a:r>
          </a:p>
          <a:p>
            <a:pPr algn="ctr">
              <a:lnSpc>
                <a:spcPts val="9720"/>
              </a:lnSpc>
            </a:pPr>
            <a:endParaRPr lang="en-US" sz="9000" b="1">
              <a:solidFill>
                <a:srgbClr val="FFFFFF"/>
              </a:solidFill>
              <a:latin typeface="Arial Bold"/>
              <a:ea typeface="Arial Bold"/>
              <a:cs typeface="Arial Bold"/>
              <a:sym typeface="Arial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412173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861641" y="3214717"/>
            <a:ext cx="13539350" cy="10147300"/>
          </a:xfrm>
          <a:prstGeom prst="rect">
            <a:avLst/>
          </a:prstGeom>
        </p:spPr>
        <p:txBody>
          <a:bodyPr lIns="0" tIns="0" rIns="0" bIns="0" rtlCol="0" anchor="t">
            <a:spAutoFit/>
          </a:bodyPr>
          <a:lstStyle/>
          <a:p>
            <a:pPr algn="l">
              <a:lnSpc>
                <a:spcPts val="4025"/>
              </a:lnSpc>
            </a:pPr>
            <a:r>
              <a:rPr lang="en-US" sz="3500" spc="32">
                <a:solidFill>
                  <a:srgbClr val="382B1B"/>
                </a:solidFill>
                <a:latin typeface="TT Rounds Condensed"/>
                <a:ea typeface="TT Rounds Condensed"/>
                <a:cs typeface="TT Rounds Condensed"/>
                <a:sym typeface="TT Rounds Condensed"/>
              </a:rPr>
              <a:t>L’autogestion : être capable de se diriger soi-même. Savoir qui nous sommes, ce que nous faisons bien et ce que nous devons améliorer.</a:t>
            </a: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53"/>
              </a:lnSpc>
            </a:pPr>
            <a:r>
              <a:rPr lang="en-US" sz="4700" b="1" i="1" spc="43">
                <a:solidFill>
                  <a:srgbClr val="84BFA4"/>
                </a:solidFill>
                <a:latin typeface="TT Rounds Condensed Bold Italics"/>
                <a:ea typeface="TT Rounds Condensed Bold Italics"/>
                <a:cs typeface="TT Rounds Condensed Bold Italics"/>
                <a:sym typeface="TT Rounds Condensed Bold Italics"/>
              </a:rPr>
              <a:t>Motivation</a:t>
            </a:r>
          </a:p>
          <a:p>
            <a:pPr algn="l">
              <a:lnSpc>
                <a:spcPts val="4200"/>
              </a:lnSpc>
            </a:pPr>
            <a:endParaRPr lang="en-US" sz="4700" b="1" i="1" spc="43">
              <a:solidFill>
                <a:srgbClr val="84BFA4"/>
              </a:solidFill>
              <a:latin typeface="TT Rounds Condensed Bold Italics"/>
              <a:ea typeface="TT Rounds Condensed Bold Italics"/>
              <a:cs typeface="TT Rounds Condensed Bold Italics"/>
              <a:sym typeface="TT Rounds Condensed Bold Italics"/>
            </a:endParaRPr>
          </a:p>
          <a:p>
            <a:pPr algn="l">
              <a:lnSpc>
                <a:spcPts val="4025"/>
              </a:lnSpc>
            </a:pPr>
            <a:r>
              <a:rPr lang="en-US" sz="3500" spc="32">
                <a:solidFill>
                  <a:srgbClr val="382B1B"/>
                </a:solidFill>
                <a:latin typeface="TT Rounds Condensed"/>
                <a:ea typeface="TT Rounds Condensed"/>
                <a:cs typeface="TT Rounds Condensed"/>
                <a:sym typeface="TT Rounds Condensed"/>
              </a:rPr>
              <a:t>L’autogestion consiste à prendre des décisions conscientes, basées sur les valeurs et les croyances que nous avons personnellement. Ce qu'il faut, c'est comprendre quelle est la situation actuelle, quelle est la situation souhaitée et à quoi pourrait ressembler le chemin pour y parvenir. Presque tout le monde a un objectif, un sens ou quelque chose qui nous motive. Essayez de découvrir ce que vous voulez accomplir et ce qui est important pour vous dans votre vie privée et professionnelle.</a:t>
            </a: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a:p>
            <a:pPr algn="l">
              <a:lnSpc>
                <a:spcPts val="4025"/>
              </a:lnSpc>
            </a:pPr>
            <a:endParaRPr lang="en-US" sz="3500" spc="32">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Group of women outline"/>
          <p:cNvSpPr/>
          <p:nvPr/>
        </p:nvSpPr>
        <p:spPr>
          <a:xfrm>
            <a:off x="15634605" y="7258047"/>
            <a:ext cx="1632859" cy="1632860"/>
          </a:xfrm>
          <a:custGeom>
            <a:avLst/>
            <a:gdLst/>
            <a:ahLst/>
            <a:cxnLst/>
            <a:rect l="l" t="t" r="r" b="b"/>
            <a:pathLst>
              <a:path w="1632859" h="1632860">
                <a:moveTo>
                  <a:pt x="0" y="0"/>
                </a:moveTo>
                <a:lnTo>
                  <a:pt x="1632859" y="0"/>
                </a:lnTo>
                <a:lnTo>
                  <a:pt x="1632859" y="1632859"/>
                </a:lnTo>
                <a:lnTo>
                  <a:pt x="0" y="163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3527540"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991446" y="3406269"/>
            <a:ext cx="13539350" cy="8362950"/>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Autonomisation</a:t>
            </a:r>
          </a:p>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 </a:t>
            </a:r>
          </a:p>
          <a:p>
            <a:pPr algn="l">
              <a:lnSpc>
                <a:spcPts val="432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L'autonomisation signifie que vous, en tant qu'individu, avez :</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La capacité à prendre des initiatives</a:t>
            </a:r>
          </a:p>
          <a:p>
            <a:pPr marL="651510" lvl="1" indent="-325755" algn="l">
              <a:lnSpc>
                <a:spcPts val="4140"/>
              </a:lnSpc>
              <a:buFont typeface="Arial"/>
              <a:buChar char="•"/>
            </a:pPr>
            <a:r>
              <a:rPr lang="en-US" sz="3600" spc="33">
                <a:solidFill>
                  <a:srgbClr val="000000"/>
                </a:solidFill>
                <a:latin typeface="TT Rounds Condensed"/>
                <a:ea typeface="TT Rounds Condensed"/>
                <a:cs typeface="TT Rounds Condensed"/>
                <a:sym typeface="TT Rounds Condensed"/>
              </a:rPr>
              <a:t>La c</a:t>
            </a:r>
            <a:r>
              <a:rPr lang="en-US" sz="3600" spc="33">
                <a:solidFill>
                  <a:srgbClr val="382B1B"/>
                </a:solidFill>
                <a:latin typeface="TT Rounds Condensed"/>
                <a:ea typeface="TT Rounds Condensed"/>
                <a:cs typeface="TT Rounds Condensed"/>
                <a:sym typeface="TT Rounds Condensed"/>
              </a:rPr>
              <a:t>apacité à voir l'ensemble et les possibilités</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Un sentiment que ce à quoi vous faites face est gérable</a:t>
            </a: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Group of women outline"/>
          <p:cNvSpPr/>
          <p:nvPr/>
        </p:nvSpPr>
        <p:spPr>
          <a:xfrm>
            <a:off x="15634605" y="7258047"/>
            <a:ext cx="1632859" cy="1632860"/>
          </a:xfrm>
          <a:custGeom>
            <a:avLst/>
            <a:gdLst/>
            <a:ahLst/>
            <a:cxnLst/>
            <a:rect l="l" t="t" r="r" b="b"/>
            <a:pathLst>
              <a:path w="1632859" h="1632860">
                <a:moveTo>
                  <a:pt x="0" y="0"/>
                </a:moveTo>
                <a:lnTo>
                  <a:pt x="1632859" y="0"/>
                </a:lnTo>
                <a:lnTo>
                  <a:pt x="1632859" y="1632859"/>
                </a:lnTo>
                <a:lnTo>
                  <a:pt x="0" y="163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2193608" y="1361645"/>
            <a:ext cx="10581359"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01</a:t>
            </a:r>
          </a:p>
        </p:txBody>
      </p:sp>
      <p:sp>
        <p:nvSpPr>
          <p:cNvPr id="12" name="TextBox 12"/>
          <p:cNvSpPr txBox="1"/>
          <p:nvPr/>
        </p:nvSpPr>
        <p:spPr>
          <a:xfrm>
            <a:off x="777241" y="2491082"/>
            <a:ext cx="13414090" cy="4811553"/>
          </a:xfrm>
          <a:prstGeom prst="rect">
            <a:avLst/>
          </a:prstGeom>
        </p:spPr>
        <p:txBody>
          <a:bodyPr lIns="0" tIns="0" rIns="0" bIns="0" rtlCol="0" anchor="t">
            <a:spAutoFit/>
          </a:bodyPr>
          <a:lstStyle/>
          <a:p>
            <a:pPr algn="ctr">
              <a:lnSpc>
                <a:spcPts val="11556"/>
              </a:lnSpc>
            </a:pPr>
            <a:r>
              <a:rPr lang="en-US" sz="9000" b="1" spc="84">
                <a:solidFill>
                  <a:srgbClr val="FFFFFF"/>
                </a:solidFill>
                <a:latin typeface="TT Rounds Condensed Bold"/>
                <a:ea typeface="TT Rounds Condensed Bold"/>
                <a:cs typeface="TT Rounds Condensed Bold"/>
                <a:sym typeface="TT Rounds Condensed Bold"/>
              </a:rPr>
              <a:t>Santé – Habitudes alimentaires</a:t>
            </a:r>
          </a:p>
          <a:p>
            <a:pPr algn="ctr">
              <a:lnSpc>
                <a:spcPts val="11556"/>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2537560"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845416" y="2923177"/>
            <a:ext cx="11971808" cy="10479643"/>
          </a:xfrm>
          <a:prstGeom prst="rect">
            <a:avLst/>
          </a:prstGeom>
        </p:spPr>
        <p:txBody>
          <a:bodyPr lIns="0" tIns="0" rIns="0" bIns="0" rtlCol="0" anchor="t">
            <a:spAutoFit/>
          </a:bodyPr>
          <a:lstStyle/>
          <a:p>
            <a:pPr algn="l">
              <a:lnSpc>
                <a:spcPts val="3881"/>
              </a:lnSpc>
            </a:pPr>
            <a:r>
              <a:rPr lang="en-US" sz="4500" b="1" i="1" spc="42">
                <a:solidFill>
                  <a:srgbClr val="84BFA4"/>
                </a:solidFill>
                <a:latin typeface="TT Rounds Condensed Bold Italics"/>
                <a:ea typeface="TT Rounds Condensed Bold Italics"/>
                <a:cs typeface="TT Rounds Condensed Bold Italics"/>
                <a:sym typeface="TT Rounds Condensed Bold Italics"/>
              </a:rPr>
              <a:t>Votre sens de l’autonomisation</a:t>
            </a:r>
          </a:p>
          <a:p>
            <a:pPr algn="l">
              <a:lnSpc>
                <a:spcPts val="3881"/>
              </a:lnSpc>
            </a:pPr>
            <a:r>
              <a:rPr lang="en-US" sz="4500" b="1" i="1" spc="42">
                <a:solidFill>
                  <a:srgbClr val="84BFA4"/>
                </a:solidFill>
                <a:latin typeface="TT Rounds Condensed Bold Italics"/>
                <a:ea typeface="TT Rounds Condensed Bold Italics"/>
                <a:cs typeface="TT Rounds Condensed Bold Italics"/>
                <a:sym typeface="TT Rounds Condensed Bold Italics"/>
              </a:rPr>
              <a:t> </a:t>
            </a:r>
          </a:p>
          <a:p>
            <a:pPr algn="l">
              <a:lnSpc>
                <a:spcPts val="3960"/>
              </a:lnSpc>
            </a:pPr>
            <a:endParaRPr lang="en-US" sz="4500" b="1" i="1" spc="42">
              <a:solidFill>
                <a:srgbClr val="84BFA4"/>
              </a:solidFill>
              <a:latin typeface="TT Rounds Condensed Bold Italics"/>
              <a:ea typeface="TT Rounds Condensed Bold Italics"/>
              <a:cs typeface="TT Rounds Condensed Bold Italics"/>
              <a:sym typeface="TT Rounds Condensed Bold Italics"/>
            </a:endParaRPr>
          </a:p>
          <a:p>
            <a:pPr algn="l">
              <a:lnSpc>
                <a:spcPts val="3795"/>
              </a:lnSpc>
            </a:pPr>
            <a:r>
              <a:rPr lang="en-US" sz="3300" b="1" spc="30">
                <a:solidFill>
                  <a:srgbClr val="382B1B"/>
                </a:solidFill>
                <a:latin typeface="TT Rounds Condensed Bold"/>
                <a:ea typeface="TT Rounds Condensed Bold"/>
                <a:cs typeface="TT Rounds Condensed Bold"/>
                <a:sym typeface="TT Rounds Condensed Bold"/>
              </a:rPr>
              <a:t>Questions à se poser</a:t>
            </a:r>
          </a:p>
          <a:p>
            <a:pPr marL="597219" lvl="1" indent="-298609" algn="l">
              <a:lnSpc>
                <a:spcPts val="3795"/>
              </a:lnSpc>
              <a:buFont typeface="Arial"/>
              <a:buChar char="•"/>
            </a:pPr>
            <a:r>
              <a:rPr lang="en-US" sz="3300" spc="30">
                <a:solidFill>
                  <a:srgbClr val="382B1B"/>
                </a:solidFill>
                <a:latin typeface="TT Rounds Condensed"/>
                <a:ea typeface="TT Rounds Condensed"/>
                <a:cs typeface="TT Rounds Condensed"/>
                <a:sym typeface="TT Rounds Condensed"/>
              </a:rPr>
              <a:t>Pensez-vous pouvoir influencer votre situation professionnelle ? Comment ?</a:t>
            </a:r>
          </a:p>
          <a:p>
            <a:pPr marL="597219" lvl="1" indent="-298609" algn="l">
              <a:lnSpc>
                <a:spcPts val="3795"/>
              </a:lnSpc>
              <a:buFont typeface="Arial"/>
              <a:buChar char="•"/>
            </a:pPr>
            <a:r>
              <a:rPr lang="en-US" sz="3300" spc="30">
                <a:solidFill>
                  <a:srgbClr val="382B1B"/>
                </a:solidFill>
                <a:latin typeface="TT Rounds Condensed"/>
                <a:ea typeface="TT Rounds Condensed"/>
                <a:cs typeface="TT Rounds Condensed"/>
                <a:sym typeface="TT Rounds Condensed"/>
              </a:rPr>
              <a:t>Recevez-vous des commentaires et des encouragements de la part de quelqu’un d’autre, proche de vous ?</a:t>
            </a:r>
          </a:p>
          <a:p>
            <a:pPr marL="597219" lvl="1" indent="-298609" algn="l">
              <a:lnSpc>
                <a:spcPts val="3795"/>
              </a:lnSpc>
              <a:buFont typeface="Arial"/>
              <a:buChar char="•"/>
            </a:pPr>
            <a:r>
              <a:rPr lang="en-US" sz="3300" spc="30">
                <a:solidFill>
                  <a:srgbClr val="382B1B"/>
                </a:solidFill>
                <a:latin typeface="TT Rounds Condensed"/>
                <a:ea typeface="TT Rounds Condensed"/>
                <a:cs typeface="TT Rounds Condensed"/>
                <a:sym typeface="TT Rounds Condensed"/>
              </a:rPr>
              <a:t>Pouvez-vous prendre des décisions dans votre vie quotidienne et sur votre lieu de travail ?</a:t>
            </a:r>
          </a:p>
          <a:p>
            <a:pPr marL="597219" lvl="1" indent="-298609" algn="l">
              <a:lnSpc>
                <a:spcPts val="3795"/>
              </a:lnSpc>
              <a:buFont typeface="Arial"/>
              <a:buChar char="•"/>
            </a:pPr>
            <a:r>
              <a:rPr lang="en-US" sz="3300" spc="30">
                <a:solidFill>
                  <a:srgbClr val="382B1B"/>
                </a:solidFill>
                <a:latin typeface="TT Rounds Condensed"/>
                <a:ea typeface="TT Rounds Condensed"/>
                <a:cs typeface="TT Rounds Condensed"/>
                <a:sym typeface="TT Rounds Condensed"/>
              </a:rPr>
              <a:t>Comment développez-vous vos connaissances et vos compétences ?</a:t>
            </a:r>
          </a:p>
          <a:p>
            <a:pPr marL="597219" lvl="1" indent="-298609" algn="l">
              <a:lnSpc>
                <a:spcPts val="3795"/>
              </a:lnSpc>
              <a:buFont typeface="Arial"/>
              <a:buChar char="•"/>
            </a:pPr>
            <a:r>
              <a:rPr lang="en-US" sz="3300" spc="30">
                <a:solidFill>
                  <a:srgbClr val="382B1B"/>
                </a:solidFill>
                <a:latin typeface="TT Rounds Condensed"/>
                <a:ea typeface="TT Rounds Condensed"/>
                <a:cs typeface="TT Rounds Condensed"/>
                <a:sym typeface="TT Rounds Condensed"/>
              </a:rPr>
              <a:t>Comment conciliez-vous votre vie privée et vos intérêts avec votre besoin de travail ?</a:t>
            </a: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a:p>
            <a:pPr marL="597219" lvl="1" indent="-298609" algn="l">
              <a:lnSpc>
                <a:spcPts val="3795"/>
              </a:lnSpc>
            </a:pPr>
            <a:endParaRPr lang="en-US" sz="3300" spc="30">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Group of women outline"/>
          <p:cNvSpPr/>
          <p:nvPr/>
        </p:nvSpPr>
        <p:spPr>
          <a:xfrm>
            <a:off x="15634605" y="7258047"/>
            <a:ext cx="1632859" cy="1632860"/>
          </a:xfrm>
          <a:custGeom>
            <a:avLst/>
            <a:gdLst/>
            <a:ahLst/>
            <a:cxnLst/>
            <a:rect l="l" t="t" r="r" b="b"/>
            <a:pathLst>
              <a:path w="1632859" h="1632860">
                <a:moveTo>
                  <a:pt x="0" y="0"/>
                </a:moveTo>
                <a:lnTo>
                  <a:pt x="1632859" y="0"/>
                </a:lnTo>
                <a:lnTo>
                  <a:pt x="1632859" y="1632859"/>
                </a:lnTo>
                <a:lnTo>
                  <a:pt x="0" y="163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287829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991446" y="3406269"/>
            <a:ext cx="10453250" cy="5462946"/>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Récupération et équilibre personnel</a:t>
            </a:r>
          </a:p>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 </a:t>
            </a:r>
          </a:p>
          <a:p>
            <a:pPr algn="l">
              <a:lnSpc>
                <a:spcPts val="432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Il est également important de comprendre comment récupérer au mieux afin de fonctionner au mieux de vos capacités.</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Group of women outline"/>
          <p:cNvSpPr/>
          <p:nvPr/>
        </p:nvSpPr>
        <p:spPr>
          <a:xfrm>
            <a:off x="15634605" y="7258047"/>
            <a:ext cx="1632859" cy="1632860"/>
          </a:xfrm>
          <a:custGeom>
            <a:avLst/>
            <a:gdLst/>
            <a:ahLst/>
            <a:cxnLst/>
            <a:rect l="l" t="t" r="r" b="b"/>
            <a:pathLst>
              <a:path w="1632859" h="1632860">
                <a:moveTo>
                  <a:pt x="0" y="0"/>
                </a:moveTo>
                <a:lnTo>
                  <a:pt x="1632859" y="0"/>
                </a:lnTo>
                <a:lnTo>
                  <a:pt x="1632859" y="1632859"/>
                </a:lnTo>
                <a:lnTo>
                  <a:pt x="0" y="163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236562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991446" y="3368169"/>
            <a:ext cx="6950770" cy="9648825"/>
          </a:xfrm>
          <a:prstGeom prst="rect">
            <a:avLst/>
          </a:prstGeom>
        </p:spPr>
        <p:txBody>
          <a:bodyPr lIns="0" tIns="0" rIns="0" bIns="0" rtlCol="0" anchor="t">
            <a:spAutoFit/>
          </a:bodyPr>
          <a:lstStyle/>
          <a:p>
            <a:pPr algn="l">
              <a:lnSpc>
                <a:spcPts val="459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Exercice de Pleine conscience : Scan du corps</a:t>
            </a:r>
          </a:p>
          <a:p>
            <a:pPr algn="l">
              <a:lnSpc>
                <a:spcPts val="459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Être debout est aussi efficace qu’être assis ou allongé.</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Commencez dans une position confortable, en gardant le dos et le cou droits .</a:t>
            </a:r>
          </a:p>
          <a:p>
            <a:pPr marL="651510" lvl="1" indent="-325755" algn="l">
              <a:lnSpc>
                <a:spcPts val="459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Freeform 13"/>
          <p:cNvSpPr/>
          <p:nvPr/>
        </p:nvSpPr>
        <p:spPr>
          <a:xfrm flipH="1">
            <a:off x="7693370" y="2486559"/>
            <a:ext cx="10594630" cy="7531020"/>
          </a:xfrm>
          <a:custGeom>
            <a:avLst/>
            <a:gdLst/>
            <a:ahLst/>
            <a:cxnLst/>
            <a:rect l="l" t="t" r="r" b="b"/>
            <a:pathLst>
              <a:path w="10594630" h="7531020">
                <a:moveTo>
                  <a:pt x="10594630" y="0"/>
                </a:moveTo>
                <a:lnTo>
                  <a:pt x="0" y="0"/>
                </a:lnTo>
                <a:lnTo>
                  <a:pt x="0" y="7531020"/>
                </a:lnTo>
                <a:lnTo>
                  <a:pt x="10594630" y="7531020"/>
                </a:lnTo>
                <a:lnTo>
                  <a:pt x="10594630" y="0"/>
                </a:lnTo>
                <a:close/>
              </a:path>
            </a:pathLst>
          </a:custGeom>
          <a:blipFill>
            <a:blip r:embed="rId3"/>
            <a:stretch>
              <a:fillRect l="-4530" t="-4443" b="-2470"/>
            </a:stretch>
          </a:blipFill>
        </p:spPr>
      </p:sp>
      <p:grpSp>
        <p:nvGrpSpPr>
          <p:cNvPr id="14" name="Group 14"/>
          <p:cNvGrpSpPr/>
          <p:nvPr/>
        </p:nvGrpSpPr>
        <p:grpSpPr>
          <a:xfrm>
            <a:off x="9211926" y="3012621"/>
            <a:ext cx="7911194" cy="4849586"/>
            <a:chOff x="0" y="0"/>
            <a:chExt cx="10548258" cy="6466114"/>
          </a:xfrm>
        </p:grpSpPr>
        <p:sp>
          <p:nvSpPr>
            <p:cNvPr id="15" name="Freeform 15"/>
            <p:cNvSpPr/>
            <p:nvPr/>
          </p:nvSpPr>
          <p:spPr>
            <a:xfrm>
              <a:off x="0" y="0"/>
              <a:ext cx="10548239" cy="6466078"/>
            </a:xfrm>
            <a:custGeom>
              <a:avLst/>
              <a:gdLst/>
              <a:ahLst/>
              <a:cxnLst/>
              <a:rect l="l" t="t" r="r" b="b"/>
              <a:pathLst>
                <a:path w="10548239" h="6466078">
                  <a:moveTo>
                    <a:pt x="0" y="0"/>
                  </a:moveTo>
                  <a:lnTo>
                    <a:pt x="10548239" y="0"/>
                  </a:lnTo>
                  <a:lnTo>
                    <a:pt x="10548239" y="6466078"/>
                  </a:lnTo>
                  <a:lnTo>
                    <a:pt x="0" y="6466078"/>
                  </a:lnTo>
                  <a:close/>
                </a:path>
              </a:pathLst>
            </a:custGeom>
            <a:blipFill>
              <a:blip r:embed="rId4"/>
              <a:stretch>
                <a:fillRect t="-130" b="-130"/>
              </a:stretch>
            </a:blipFill>
          </p:spPr>
        </p:sp>
      </p:grpSp>
      <p:grpSp>
        <p:nvGrpSpPr>
          <p:cNvPr id="16" name="Group 16"/>
          <p:cNvGrpSpPr/>
          <p:nvPr/>
        </p:nvGrpSpPr>
        <p:grpSpPr>
          <a:xfrm rot="517908">
            <a:off x="7752087" y="4783989"/>
            <a:ext cx="2455764" cy="2455764"/>
            <a:chOff x="0" y="0"/>
            <a:chExt cx="3274352" cy="3274352"/>
          </a:xfrm>
        </p:grpSpPr>
        <p:sp>
          <p:nvSpPr>
            <p:cNvPr id="17" name="Freeform 17"/>
            <p:cNvSpPr/>
            <p:nvPr/>
          </p:nvSpPr>
          <p:spPr>
            <a:xfrm>
              <a:off x="0" y="0"/>
              <a:ext cx="3274314" cy="3274314"/>
            </a:xfrm>
            <a:custGeom>
              <a:avLst/>
              <a:gdLst/>
              <a:ahLst/>
              <a:cxnLst/>
              <a:rect l="l" t="t" r="r" b="b"/>
              <a:pathLst>
                <a:path w="3274314" h="3274314">
                  <a:moveTo>
                    <a:pt x="0" y="1637157"/>
                  </a:moveTo>
                  <a:cubicBezTo>
                    <a:pt x="0" y="733044"/>
                    <a:pt x="733044" y="0"/>
                    <a:pt x="1637157" y="0"/>
                  </a:cubicBezTo>
                  <a:cubicBezTo>
                    <a:pt x="2541270" y="0"/>
                    <a:pt x="3274314" y="733044"/>
                    <a:pt x="3274314" y="1637157"/>
                  </a:cubicBezTo>
                  <a:cubicBezTo>
                    <a:pt x="3274314" y="2541270"/>
                    <a:pt x="2541397" y="3274314"/>
                    <a:pt x="1637157" y="3274314"/>
                  </a:cubicBezTo>
                  <a:cubicBezTo>
                    <a:pt x="732917" y="3274314"/>
                    <a:pt x="0" y="2541397"/>
                    <a:pt x="0" y="1637157"/>
                  </a:cubicBezTo>
                  <a:close/>
                </a:path>
              </a:pathLst>
            </a:custGeom>
            <a:solidFill>
              <a:srgbClr val="84BFA4"/>
            </a:solidFill>
          </p:spPr>
        </p:sp>
      </p:grpSp>
      <p:sp>
        <p:nvSpPr>
          <p:cNvPr id="18" name="TextBox 18"/>
          <p:cNvSpPr txBox="1"/>
          <p:nvPr/>
        </p:nvSpPr>
        <p:spPr>
          <a:xfrm rot="517908">
            <a:off x="7944630" y="5316032"/>
            <a:ext cx="2052094" cy="1619624"/>
          </a:xfrm>
          <a:prstGeom prst="rect">
            <a:avLst/>
          </a:prstGeom>
        </p:spPr>
        <p:txBody>
          <a:bodyPr lIns="0" tIns="0" rIns="0" bIns="0" rtlCol="0" anchor="t">
            <a:spAutoFit/>
          </a:bodyPr>
          <a:lstStyle/>
          <a:p>
            <a:pPr algn="ctr">
              <a:lnSpc>
                <a:spcPts val="4167"/>
              </a:lnSpc>
            </a:pPr>
            <a:r>
              <a:rPr lang="en-US" sz="4600" spc="43">
                <a:solidFill>
                  <a:srgbClr val="FFFFFF"/>
                </a:solidFill>
                <a:latin typeface="TT Rounds Condensed"/>
                <a:ea typeface="TT Rounds Condensed"/>
                <a:cs typeface="TT Rounds Condensed"/>
                <a:sym typeface="TT Rounds Condensed"/>
              </a:rPr>
              <a:t>Cliquez pour </a:t>
            </a:r>
            <a:r>
              <a:rPr lang="en-US" sz="4600" b="1" u="sng" spc="43">
                <a:solidFill>
                  <a:srgbClr val="FFFFFF"/>
                </a:solidFill>
                <a:latin typeface="TT Rounds Condensed Bold"/>
                <a:ea typeface="TT Rounds Condensed Bold"/>
                <a:cs typeface="TT Rounds Condensed Bold"/>
                <a:sym typeface="TT Rounds Condensed Bold"/>
                <a:hlinkClick r:id="rId5" tooltip="https://www.youtube.com/watch?v=e0f9wa2SUX0"/>
              </a:rPr>
              <a:t>voir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225483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991446" y="3406269"/>
            <a:ext cx="11971808" cy="1203007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Exercice de Scan du corps</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Parcourez les différentes parties de votre corps. Arrêtez-vous à chaque partie du corps et ressentez ce que vous ressentez.</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Prenez conscience des sentiments ou des sensations, mais n’agissez pas en conséquence.</a:t>
            </a:r>
          </a:p>
          <a:p>
            <a:pPr marL="651510" lvl="1" indent="-325755" algn="l">
              <a:lnSpc>
                <a:spcPts val="4140"/>
              </a:lnSpc>
              <a:buFont typeface="Arial"/>
              <a:buChar char="•"/>
            </a:pPr>
            <a:r>
              <a:rPr lang="en-US" sz="3600" spc="33">
                <a:solidFill>
                  <a:srgbClr val="382B1B"/>
                </a:solidFill>
                <a:latin typeface="TT Rounds Condensed"/>
                <a:ea typeface="TT Rounds Condensed"/>
                <a:cs typeface="TT Rounds Condensed"/>
                <a:sym typeface="TT Rounds Condensed"/>
              </a:rPr>
              <a:t>Essayez de planifier de faire l’exercice régulièrement, car vous entraînez ainsi systématiquement votre subconscient à la présence consciente.</a:t>
            </a: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Group of women outline"/>
          <p:cNvSpPr/>
          <p:nvPr/>
        </p:nvSpPr>
        <p:spPr>
          <a:xfrm>
            <a:off x="15634605" y="7258047"/>
            <a:ext cx="1632859" cy="1632860"/>
          </a:xfrm>
          <a:custGeom>
            <a:avLst/>
            <a:gdLst/>
            <a:ahLst/>
            <a:cxnLst/>
            <a:rect l="l" t="t" r="r" b="b"/>
            <a:pathLst>
              <a:path w="1632859" h="1632860">
                <a:moveTo>
                  <a:pt x="0" y="0"/>
                </a:moveTo>
                <a:lnTo>
                  <a:pt x="1632859" y="0"/>
                </a:lnTo>
                <a:lnTo>
                  <a:pt x="1632859" y="1632859"/>
                </a:lnTo>
                <a:lnTo>
                  <a:pt x="0" y="163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089877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868262" y="3047272"/>
            <a:ext cx="6950770" cy="2684832"/>
          </a:xfrm>
          <a:prstGeom prst="rect">
            <a:avLst/>
          </a:prstGeom>
        </p:spPr>
        <p:txBody>
          <a:bodyPr lIns="0" tIns="0" rIns="0" bIns="0" rtlCol="0" anchor="t">
            <a:spAutoFit/>
          </a:bodyPr>
          <a:lstStyle/>
          <a:p>
            <a:pPr algn="l">
              <a:lnSpc>
                <a:spcPts val="459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La roue de la vie</a:t>
            </a:r>
          </a:p>
          <a:p>
            <a:pPr algn="l">
              <a:lnSpc>
                <a:spcPts val="4590"/>
              </a:lnSpc>
            </a:pPr>
            <a:r>
              <a:rPr lang="en-US" sz="3600" spc="33">
                <a:solidFill>
                  <a:srgbClr val="3C4043"/>
                </a:solidFill>
                <a:latin typeface="TT Rounds Condensed"/>
                <a:ea typeface="TT Rounds Condensed"/>
                <a:cs typeface="TT Rounds Condensed"/>
                <a:sym typeface="TT Rounds Condensed"/>
              </a:rPr>
              <a:t>Commencez à travailler sur votre roue de vie. </a:t>
            </a:r>
            <a:r>
              <a:rPr lang="en-US" sz="3600" spc="33">
                <a:solidFill>
                  <a:srgbClr val="382B1B"/>
                </a:solidFill>
                <a:latin typeface="TT Rounds Condensed"/>
                <a:ea typeface="TT Rounds Condensed"/>
                <a:cs typeface="TT Rounds Condensed"/>
                <a:sym typeface="TT Rounds Condensed"/>
              </a:rPr>
              <a:t>Quels sont les domaines les plus importants de votre vie ? </a:t>
            </a:r>
          </a:p>
          <a:p>
            <a:pPr algn="l">
              <a:lnSpc>
                <a:spcPts val="4590"/>
              </a:lnSpc>
            </a:pPr>
            <a:endParaRPr lang="en-US" sz="3600" spc="33">
              <a:solidFill>
                <a:srgbClr val="382B1B"/>
              </a:solidFill>
              <a:latin typeface="TT Rounds Condensed"/>
              <a:ea typeface="TT Rounds Condensed"/>
              <a:cs typeface="TT Rounds Condensed"/>
              <a:sym typeface="TT Rounds Condensed"/>
            </a:endParaRPr>
          </a:p>
          <a:p>
            <a:pPr algn="l">
              <a:lnSpc>
                <a:spcPts val="4590"/>
              </a:lnSpc>
            </a:pPr>
            <a:r>
              <a:rPr lang="en-US" sz="3600" spc="33">
                <a:solidFill>
                  <a:srgbClr val="382B1B"/>
                </a:solidFill>
                <a:latin typeface="TT Rounds Condensed"/>
                <a:ea typeface="TT Rounds Condensed"/>
                <a:cs typeface="TT Rounds Condensed"/>
                <a:sym typeface="TT Rounds Condensed"/>
              </a:rPr>
              <a:t>Commencez par dessiner un cercle avec, par exemple, huit morceaux de gâteau, cela peut être plus ou moins pour vous. Dans chaque morceau de gâteau, écrivez les parties de votre vie qui sont importantes pour vous.</a:t>
            </a:r>
          </a:p>
        </p:txBody>
      </p:sp>
      <p:sp>
        <p:nvSpPr>
          <p:cNvPr id="13" name="Freeform 13"/>
          <p:cNvSpPr/>
          <p:nvPr/>
        </p:nvSpPr>
        <p:spPr>
          <a:xfrm flipH="1">
            <a:off x="7693370" y="2486559"/>
            <a:ext cx="10594630" cy="7531020"/>
          </a:xfrm>
          <a:custGeom>
            <a:avLst/>
            <a:gdLst/>
            <a:ahLst/>
            <a:cxnLst/>
            <a:rect l="l" t="t" r="r" b="b"/>
            <a:pathLst>
              <a:path w="10594630" h="7531020">
                <a:moveTo>
                  <a:pt x="10594630" y="0"/>
                </a:moveTo>
                <a:lnTo>
                  <a:pt x="0" y="0"/>
                </a:lnTo>
                <a:lnTo>
                  <a:pt x="0" y="7531020"/>
                </a:lnTo>
                <a:lnTo>
                  <a:pt x="10594630" y="7531020"/>
                </a:lnTo>
                <a:lnTo>
                  <a:pt x="10594630" y="0"/>
                </a:lnTo>
                <a:close/>
              </a:path>
            </a:pathLst>
          </a:custGeom>
          <a:blipFill>
            <a:blip r:embed="rId3"/>
            <a:stretch>
              <a:fillRect l="-4530" t="-4443" b="-2470"/>
            </a:stretch>
          </a:blipFill>
        </p:spPr>
      </p:sp>
      <p:grpSp>
        <p:nvGrpSpPr>
          <p:cNvPr id="14" name="Group 14"/>
          <p:cNvGrpSpPr/>
          <p:nvPr/>
        </p:nvGrpSpPr>
        <p:grpSpPr>
          <a:xfrm>
            <a:off x="9211926" y="3012621"/>
            <a:ext cx="7911194" cy="4849586"/>
            <a:chOff x="0" y="0"/>
            <a:chExt cx="10548258" cy="6466114"/>
          </a:xfrm>
        </p:grpSpPr>
        <p:sp>
          <p:nvSpPr>
            <p:cNvPr id="15" name="Freeform 15"/>
            <p:cNvSpPr/>
            <p:nvPr/>
          </p:nvSpPr>
          <p:spPr>
            <a:xfrm>
              <a:off x="0" y="0"/>
              <a:ext cx="10548239" cy="6466078"/>
            </a:xfrm>
            <a:custGeom>
              <a:avLst/>
              <a:gdLst/>
              <a:ahLst/>
              <a:cxnLst/>
              <a:rect l="l" t="t" r="r" b="b"/>
              <a:pathLst>
                <a:path w="10548239" h="6466078">
                  <a:moveTo>
                    <a:pt x="0" y="0"/>
                  </a:moveTo>
                  <a:lnTo>
                    <a:pt x="10548239" y="0"/>
                  </a:lnTo>
                  <a:lnTo>
                    <a:pt x="10548239" y="6466078"/>
                  </a:lnTo>
                  <a:lnTo>
                    <a:pt x="0" y="6466078"/>
                  </a:lnTo>
                  <a:close/>
                </a:path>
              </a:pathLst>
            </a:custGeom>
            <a:blipFill>
              <a:blip r:embed="rId4"/>
              <a:stretch>
                <a:fillRect t="-1724" b="-1725"/>
              </a:stretch>
            </a:blipFill>
          </p:spPr>
        </p:sp>
      </p:grpSp>
      <p:grpSp>
        <p:nvGrpSpPr>
          <p:cNvPr id="16" name="Group 16"/>
          <p:cNvGrpSpPr/>
          <p:nvPr/>
        </p:nvGrpSpPr>
        <p:grpSpPr>
          <a:xfrm rot="517908">
            <a:off x="7770522" y="4815306"/>
            <a:ext cx="2368413" cy="2368413"/>
            <a:chOff x="0" y="0"/>
            <a:chExt cx="3157884" cy="3157884"/>
          </a:xfrm>
        </p:grpSpPr>
        <p:sp>
          <p:nvSpPr>
            <p:cNvPr id="17" name="Freeform 17"/>
            <p:cNvSpPr/>
            <p:nvPr/>
          </p:nvSpPr>
          <p:spPr>
            <a:xfrm>
              <a:off x="0" y="0"/>
              <a:ext cx="3157855" cy="3157855"/>
            </a:xfrm>
            <a:custGeom>
              <a:avLst/>
              <a:gdLst/>
              <a:ahLst/>
              <a:cxnLst/>
              <a:rect l="l" t="t" r="r" b="b"/>
              <a:pathLst>
                <a:path w="3157855" h="3157855">
                  <a:moveTo>
                    <a:pt x="0" y="1578991"/>
                  </a:moveTo>
                  <a:cubicBezTo>
                    <a:pt x="0" y="706882"/>
                    <a:pt x="706882" y="0"/>
                    <a:pt x="1578991" y="0"/>
                  </a:cubicBezTo>
                  <a:cubicBezTo>
                    <a:pt x="2451100" y="0"/>
                    <a:pt x="3157855" y="706882"/>
                    <a:pt x="3157855" y="1578991"/>
                  </a:cubicBezTo>
                  <a:cubicBezTo>
                    <a:pt x="3157855" y="2451100"/>
                    <a:pt x="2450973" y="3157855"/>
                    <a:pt x="1578991" y="3157855"/>
                  </a:cubicBezTo>
                  <a:cubicBezTo>
                    <a:pt x="707009" y="3157855"/>
                    <a:pt x="0" y="2450973"/>
                    <a:pt x="0" y="1578991"/>
                  </a:cubicBezTo>
                  <a:close/>
                </a:path>
              </a:pathLst>
            </a:custGeom>
            <a:solidFill>
              <a:srgbClr val="84BFA4"/>
            </a:solidFill>
          </p:spPr>
        </p:sp>
      </p:grpSp>
      <p:sp>
        <p:nvSpPr>
          <p:cNvPr id="18" name="TextBox 18"/>
          <p:cNvSpPr txBox="1"/>
          <p:nvPr/>
        </p:nvSpPr>
        <p:spPr>
          <a:xfrm rot="517908">
            <a:off x="7919389" y="5316032"/>
            <a:ext cx="2052095" cy="1619624"/>
          </a:xfrm>
          <a:prstGeom prst="rect">
            <a:avLst/>
          </a:prstGeom>
        </p:spPr>
        <p:txBody>
          <a:bodyPr lIns="0" tIns="0" rIns="0" bIns="0" rtlCol="0" anchor="t">
            <a:spAutoFit/>
          </a:bodyPr>
          <a:lstStyle/>
          <a:p>
            <a:pPr algn="ctr">
              <a:lnSpc>
                <a:spcPts val="4167"/>
              </a:lnSpc>
            </a:pPr>
            <a:r>
              <a:rPr lang="en-US" sz="4600" spc="43">
                <a:solidFill>
                  <a:srgbClr val="FFFFFF"/>
                </a:solidFill>
                <a:latin typeface="TT Rounds Condensed"/>
                <a:ea typeface="TT Rounds Condensed"/>
                <a:cs typeface="TT Rounds Condensed"/>
                <a:sym typeface="TT Rounds Condensed"/>
              </a:rPr>
              <a:t>Cliquez pour </a:t>
            </a:r>
            <a:r>
              <a:rPr lang="en-US" sz="4600" b="1" u="sng" spc="43">
                <a:solidFill>
                  <a:srgbClr val="FFFFFF"/>
                </a:solidFill>
                <a:latin typeface="TT Rounds Condensed Bold"/>
                <a:ea typeface="TT Rounds Condensed Bold"/>
                <a:cs typeface="TT Rounds Condensed Bold"/>
                <a:sym typeface="TT Rounds Condensed Bold"/>
                <a:hlinkClick r:id="rId5" tooltip="https://www.youtube.com/watch?v=XFnIlUY5W_k"/>
              </a:rPr>
              <a:t>voir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089877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916801" y="2848330"/>
            <a:ext cx="14424588" cy="1305877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L’exercice de La Roue de la Vie</a:t>
            </a: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r>
              <a:rPr lang="en-US" sz="3600" spc="33">
                <a:solidFill>
                  <a:srgbClr val="382B1B"/>
                </a:solidFill>
                <a:latin typeface="TT Rounds Condensed"/>
                <a:ea typeface="TT Rounds Condensed"/>
                <a:cs typeface="TT Rounds Condensed"/>
                <a:sym typeface="TT Rounds Condensed"/>
              </a:rPr>
              <a:t>Ensuite, placez une image cible, un nombre sur une échelle de un à dix, sur chaque partie individuelle. Si tout est parfait, 10 sur 10, à quoi cela ressemblerait-il ?</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Prenons une catégorie à la fois, par exemple le travail. Si vous obteniez l'emploi de vos rêves, à quoi ressemblerait-il ?</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Ensuite, vous marquez où vous êtes aujourd'hui - votre état actuel - par rapport à votre état de rêve. Si l'état de rêve est 10 - où êtes-vous en ce moment ? Continuez ensuite à faire de même et placez la situation actuelle sur une échelle de un à dix dans tous les domaines de votre vie.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Group of women outline"/>
          <p:cNvSpPr/>
          <p:nvPr/>
        </p:nvSpPr>
        <p:spPr>
          <a:xfrm>
            <a:off x="15634605" y="7258047"/>
            <a:ext cx="1632859" cy="1632860"/>
          </a:xfrm>
          <a:custGeom>
            <a:avLst/>
            <a:gdLst/>
            <a:ahLst/>
            <a:cxnLst/>
            <a:rect l="l" t="t" r="r" b="b"/>
            <a:pathLst>
              <a:path w="1632859" h="1632860">
                <a:moveTo>
                  <a:pt x="0" y="0"/>
                </a:moveTo>
                <a:lnTo>
                  <a:pt x="1632859" y="0"/>
                </a:lnTo>
                <a:lnTo>
                  <a:pt x="1632859" y="1632859"/>
                </a:lnTo>
                <a:lnTo>
                  <a:pt x="0" y="163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5" y="1487846"/>
            <a:ext cx="10898777"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Autogestion et autonomisation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a:off x="15124992" y="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2" name="TextBox 12"/>
          <p:cNvSpPr txBox="1"/>
          <p:nvPr/>
        </p:nvSpPr>
        <p:spPr>
          <a:xfrm>
            <a:off x="991446" y="3406269"/>
            <a:ext cx="11971808" cy="6539865"/>
          </a:xfrm>
          <a:prstGeom prst="rect">
            <a:avLst/>
          </a:prstGeom>
        </p:spPr>
        <p:txBody>
          <a:bodyPr lIns="0" tIns="0" rIns="0" bIns="0" rtlCol="0" anchor="t">
            <a:spAutoFit/>
          </a:bodyPr>
          <a:lstStyle/>
          <a:p>
            <a:pPr algn="l">
              <a:lnSpc>
                <a:spcPts val="4140"/>
              </a:lnSpc>
            </a:pPr>
            <a:r>
              <a:rPr lang="en-US" sz="4800" b="1" i="1" spc="44">
                <a:solidFill>
                  <a:srgbClr val="84BFA4"/>
                </a:solidFill>
                <a:latin typeface="TT Rounds Condensed Bold Italics"/>
                <a:ea typeface="TT Rounds Condensed Bold Italics"/>
                <a:cs typeface="TT Rounds Condensed Bold Italics"/>
                <a:sym typeface="TT Rounds Condensed Bold Italics"/>
              </a:rPr>
              <a:t>L’exercice de La Roue de la Vie</a:t>
            </a:r>
          </a:p>
          <a:p>
            <a:pPr algn="l">
              <a:lnSpc>
                <a:spcPts val="5759"/>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a:p>
            <a:pPr algn="l">
              <a:lnSpc>
                <a:spcPts val="4140"/>
              </a:lnSpc>
            </a:pPr>
            <a:endParaRPr lang="en-US" sz="4800" b="1" i="1" spc="44">
              <a:solidFill>
                <a:srgbClr val="84BFA4"/>
              </a:solidFill>
              <a:latin typeface="TT Rounds Condensed Bold Italics"/>
              <a:ea typeface="TT Rounds Condensed Bold Italics"/>
              <a:cs typeface="TT Rounds Condensed Bold Italics"/>
              <a:sym typeface="TT Rounds Condensed Bold Italics"/>
            </a:endParaRPr>
          </a:p>
        </p:txBody>
      </p:sp>
      <p:sp>
        <p:nvSpPr>
          <p:cNvPr id="13" name="AutoShape 13"/>
          <p:cNvSpPr/>
          <p:nvPr/>
        </p:nvSpPr>
        <p:spPr>
          <a:xfrm rot="5367011">
            <a:off x="14158171" y="5004037"/>
            <a:ext cx="4466727" cy="0"/>
          </a:xfrm>
          <a:prstGeom prst="line">
            <a:avLst/>
          </a:prstGeom>
          <a:ln w="19050" cap="rnd">
            <a:solidFill>
              <a:srgbClr val="B6D1E1"/>
            </a:solidFill>
            <a:prstDash val="solid"/>
            <a:headEnd type="none" w="sm" len="sm"/>
            <a:tailEnd type="none" w="sm" len="sm"/>
          </a:ln>
        </p:spPr>
      </p:sp>
      <p:sp>
        <p:nvSpPr>
          <p:cNvPr id="14" name="Freeform 14" descr="Group of women outline"/>
          <p:cNvSpPr/>
          <p:nvPr/>
        </p:nvSpPr>
        <p:spPr>
          <a:xfrm>
            <a:off x="15634605" y="7258047"/>
            <a:ext cx="1632859" cy="1632860"/>
          </a:xfrm>
          <a:custGeom>
            <a:avLst/>
            <a:gdLst/>
            <a:ahLst/>
            <a:cxnLst/>
            <a:rect l="l" t="t" r="r" b="b"/>
            <a:pathLst>
              <a:path w="1632859" h="1632860">
                <a:moveTo>
                  <a:pt x="0" y="0"/>
                </a:moveTo>
                <a:lnTo>
                  <a:pt x="1632859" y="0"/>
                </a:lnTo>
                <a:lnTo>
                  <a:pt x="1632859" y="1632859"/>
                </a:lnTo>
                <a:lnTo>
                  <a:pt x="0" y="163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descr="En bild som visar cirkel, skärmbild, diagram, linje  Automatiskt genererad beskrivning"/>
          <p:cNvSpPr/>
          <p:nvPr/>
        </p:nvSpPr>
        <p:spPr>
          <a:xfrm>
            <a:off x="651237" y="4695458"/>
            <a:ext cx="6231255" cy="4561589"/>
          </a:xfrm>
          <a:custGeom>
            <a:avLst/>
            <a:gdLst/>
            <a:ahLst/>
            <a:cxnLst/>
            <a:rect l="l" t="t" r="r" b="b"/>
            <a:pathLst>
              <a:path w="6231255" h="4561589">
                <a:moveTo>
                  <a:pt x="0" y="0"/>
                </a:moveTo>
                <a:lnTo>
                  <a:pt x="6231255" y="0"/>
                </a:lnTo>
                <a:lnTo>
                  <a:pt x="6231255" y="4561588"/>
                </a:lnTo>
                <a:lnTo>
                  <a:pt x="0" y="4561588"/>
                </a:lnTo>
                <a:lnTo>
                  <a:pt x="0" y="0"/>
                </a:lnTo>
                <a:close/>
              </a:path>
            </a:pathLst>
          </a:custGeom>
          <a:blipFill>
            <a:blip r:embed="rId5"/>
            <a:stretch>
              <a:fillRect l="-3" r="-3"/>
            </a:stretch>
          </a:blipFill>
        </p:spPr>
      </p:sp>
      <p:sp>
        <p:nvSpPr>
          <p:cNvPr id="16" name="Freeform 16" descr="En bild som visar cirkel, diagram, linje, design  Automatiskt genererad beskrivning"/>
          <p:cNvSpPr/>
          <p:nvPr/>
        </p:nvSpPr>
        <p:spPr>
          <a:xfrm>
            <a:off x="8441230" y="4815192"/>
            <a:ext cx="5544190" cy="4404396"/>
          </a:xfrm>
          <a:custGeom>
            <a:avLst/>
            <a:gdLst/>
            <a:ahLst/>
            <a:cxnLst/>
            <a:rect l="l" t="t" r="r" b="b"/>
            <a:pathLst>
              <a:path w="5544190" h="4404396">
                <a:moveTo>
                  <a:pt x="0" y="0"/>
                </a:moveTo>
                <a:lnTo>
                  <a:pt x="5544191" y="0"/>
                </a:lnTo>
                <a:lnTo>
                  <a:pt x="5544191" y="4404396"/>
                </a:lnTo>
                <a:lnTo>
                  <a:pt x="0" y="4404396"/>
                </a:lnTo>
                <a:lnTo>
                  <a:pt x="0" y="0"/>
                </a:lnTo>
                <a:close/>
              </a:path>
            </a:pathLst>
          </a:custGeom>
          <a:blipFill>
            <a:blip r:embed="rId6"/>
            <a:stretch>
              <a:fillRect l="-6" r="-6"/>
            </a:stretch>
          </a:blipFill>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TextBox 10"/>
          <p:cNvSpPr txBox="1"/>
          <p:nvPr/>
        </p:nvSpPr>
        <p:spPr>
          <a:xfrm>
            <a:off x="7906216" y="3995639"/>
            <a:ext cx="9786489" cy="758571"/>
          </a:xfrm>
          <a:prstGeom prst="rect">
            <a:avLst/>
          </a:prstGeom>
          <a:solidFill>
            <a:srgbClr val="84BFA4"/>
          </a:solidFill>
        </p:spPr>
        <p:txBody>
          <a:bodyPr lIns="0" tIns="0" rIns="0" bIns="0" rtlCol="0" anchor="t">
            <a:spAutoFit/>
          </a:bodyPr>
          <a:lstStyle/>
          <a:p>
            <a:pPr algn="l">
              <a:lnSpc>
                <a:spcPts val="5832"/>
              </a:lnSpc>
            </a:pPr>
            <a:r>
              <a:rPr lang="en-US" sz="5400" spc="50">
                <a:solidFill>
                  <a:srgbClr val="FFFFFF"/>
                </a:solidFill>
                <a:latin typeface="TT Rounds Condensed"/>
                <a:ea typeface="TT Rounds Condensed"/>
                <a:cs typeface="TT Rounds Condensed"/>
                <a:sym typeface="TT Rounds Condensed"/>
              </a:rPr>
              <a:t>Bravo, vous avez terminé </a:t>
            </a:r>
            <a:r>
              <a:rPr lang="en-US" sz="5400" spc="50">
                <a:solidFill>
                  <a:srgbClr val="84BFA4"/>
                </a:solidFill>
                <a:latin typeface="TT Rounds Condensed"/>
                <a:ea typeface="TT Rounds Condensed"/>
                <a:cs typeface="TT Rounds Condensed"/>
                <a:sym typeface="TT Rounds Condensed"/>
              </a:rPr>
              <a:t>.</a:t>
            </a:r>
          </a:p>
        </p:txBody>
      </p:sp>
      <p:sp>
        <p:nvSpPr>
          <p:cNvPr id="11" name="TextBox 11"/>
          <p:cNvSpPr txBox="1"/>
          <p:nvPr/>
        </p:nvSpPr>
        <p:spPr>
          <a:xfrm>
            <a:off x="10683976" y="5229225"/>
            <a:ext cx="7755972" cy="3549015"/>
          </a:xfrm>
          <a:prstGeom prst="rect">
            <a:avLst/>
          </a:prstGeom>
        </p:spPr>
        <p:txBody>
          <a:bodyPr lIns="0" tIns="0" rIns="0" bIns="0" rtlCol="0" anchor="t">
            <a:spAutoFit/>
          </a:bodyPr>
          <a:lstStyle/>
          <a:p>
            <a:pPr algn="l">
              <a:lnSpc>
                <a:spcPts val="6900"/>
              </a:lnSpc>
            </a:pPr>
            <a:r>
              <a:rPr lang="en-US" sz="6600" b="1" spc="61">
                <a:solidFill>
                  <a:srgbClr val="FFFFFF"/>
                </a:solidFill>
                <a:latin typeface="TT Rounds Condensed Bold"/>
                <a:ea typeface="TT Rounds Condensed Bold"/>
                <a:cs typeface="TT Rounds Condensed Bold"/>
                <a:sym typeface="TT Rounds Condensed Bold"/>
              </a:rPr>
              <a:t>M2.2 Équilibre personnel, Santé et Autogestion</a:t>
            </a:r>
          </a:p>
          <a:p>
            <a:pPr algn="l">
              <a:lnSpc>
                <a:spcPts val="6900"/>
              </a:lnSpc>
            </a:pPr>
            <a:endParaRPr lang="en-US" sz="6600" b="1" spc="61">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13407330" y="8653707"/>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
        <p:nvSpPr>
          <p:cNvPr id="13" name="Freeform 13"/>
          <p:cNvSpPr/>
          <p:nvPr/>
        </p:nvSpPr>
        <p:spPr>
          <a:xfrm>
            <a:off x="1314891" y="8289969"/>
            <a:ext cx="4670106" cy="984660"/>
          </a:xfrm>
          <a:custGeom>
            <a:avLst/>
            <a:gdLst/>
            <a:ahLst/>
            <a:cxnLst/>
            <a:rect l="l" t="t" r="r" b="b"/>
            <a:pathLst>
              <a:path w="4670106" h="984660">
                <a:moveTo>
                  <a:pt x="0" y="0"/>
                </a:moveTo>
                <a:lnTo>
                  <a:pt x="4670106" y="0"/>
                </a:lnTo>
                <a:lnTo>
                  <a:pt x="4670106" y="984660"/>
                </a:lnTo>
                <a:lnTo>
                  <a:pt x="0" y="984660"/>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Habitudes alimentaires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8" y="3301494"/>
            <a:ext cx="10159334" cy="5282565"/>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Nous sommes ce que nous mangeons.</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a:p>
            <a:pPr algn="l">
              <a:lnSpc>
                <a:spcPts val="4140"/>
              </a:lnSpc>
            </a:pPr>
            <a:r>
              <a:rPr lang="en-US" sz="3900" spc="36">
                <a:solidFill>
                  <a:srgbClr val="382B1B"/>
                </a:solidFill>
                <a:latin typeface="TT Rounds Condensed"/>
                <a:ea typeface="TT Rounds Condensed"/>
                <a:cs typeface="TT Rounds Condensed"/>
                <a:sym typeface="TT Rounds Condensed"/>
              </a:rPr>
              <a:t>Ce que vous mangez et buvez a un impact majeur sur votre santé et sur la façon dont vous vous sentez.</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a:p>
            <a:pPr algn="l">
              <a:lnSpc>
                <a:spcPts val="4140"/>
              </a:lnSpc>
            </a:pPr>
            <a:r>
              <a:rPr lang="en-US" sz="4200" spc="39">
                <a:solidFill>
                  <a:srgbClr val="382B1B"/>
                </a:solidFill>
                <a:latin typeface="TT Rounds Condensed"/>
                <a:ea typeface="TT Rounds Condensed"/>
                <a:cs typeface="TT Rounds Condensed"/>
                <a:sym typeface="TT Rounds Condensed"/>
              </a:rPr>
              <a:t>Une alimentation équilibrée contribue non seulement à maintenir la santé physique, mais améliore également la clarté mentale et, de manière générale, les niveaux d’énergie.</a:t>
            </a:r>
          </a:p>
        </p:txBody>
      </p:sp>
      <p:grpSp>
        <p:nvGrpSpPr>
          <p:cNvPr id="11" name="Group 11"/>
          <p:cNvGrpSpPr/>
          <p:nvPr/>
        </p:nvGrpSpPr>
        <p:grpSpPr>
          <a:xfrm>
            <a:off x="16366810" y="-1106532"/>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3" name="AutoShape 13"/>
          <p:cNvSpPr/>
          <p:nvPr/>
        </p:nvSpPr>
        <p:spPr>
          <a:xfrm rot="5367011">
            <a:off x="14158171" y="5004037"/>
            <a:ext cx="4466727" cy="0"/>
          </a:xfrm>
          <a:prstGeom prst="line">
            <a:avLst/>
          </a:prstGeom>
          <a:ln w="19050" cap="rnd">
            <a:solidFill>
              <a:srgbClr val="84BFA4"/>
            </a:solidFill>
            <a:prstDash val="solid"/>
            <a:headEnd type="none" w="sm" len="sm"/>
            <a:tailEnd type="none" w="sm" len="sm"/>
          </a:ln>
        </p:spPr>
      </p:sp>
      <p:sp>
        <p:nvSpPr>
          <p:cNvPr id="14" name="Freeform 14" descr="Table setting outline"/>
          <p:cNvSpPr/>
          <p:nvPr/>
        </p:nvSpPr>
        <p:spPr>
          <a:xfrm>
            <a:off x="15838714" y="7225392"/>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Nutrition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443634" y="2875355"/>
            <a:ext cx="6077278" cy="7145655"/>
          </a:xfrm>
          <a:prstGeom prst="rect">
            <a:avLst/>
          </a:prstGeom>
        </p:spPr>
        <p:txBody>
          <a:bodyPr lIns="0" tIns="0" rIns="0" bIns="0" rtlCol="0" anchor="t">
            <a:spAutoFit/>
          </a:bodyPr>
          <a:lstStyle/>
          <a:p>
            <a:pPr algn="l">
              <a:lnSpc>
                <a:spcPts val="3795"/>
              </a:lnSpc>
            </a:pPr>
            <a:r>
              <a:rPr lang="en-US" sz="3300" spc="30">
                <a:solidFill>
                  <a:srgbClr val="086D6E"/>
                </a:solidFill>
                <a:latin typeface="TT Rounds Condensed"/>
                <a:ea typeface="TT Rounds Condensed"/>
                <a:cs typeface="TT Rounds Condensed"/>
                <a:sym typeface="TT Rounds Condensed"/>
              </a:rPr>
              <a:t>La nutrition implique de consommer les aliments nécessaires à la santé et à la croissance de notre corps. En tant que femmes, nous avons besoin d'un régime alimentaire équilibré en :</a:t>
            </a:r>
          </a:p>
          <a:p>
            <a:pPr algn="l">
              <a:lnSpc>
                <a:spcPts val="3795"/>
              </a:lnSpc>
            </a:pPr>
            <a:endParaRPr lang="en-US" sz="3300" spc="30">
              <a:solidFill>
                <a:srgbClr val="086D6E"/>
              </a:solidFill>
              <a:latin typeface="TT Rounds Condensed"/>
              <a:ea typeface="TT Rounds Condensed"/>
              <a:cs typeface="TT Rounds Condensed"/>
              <a:sym typeface="TT Rounds Condensed"/>
            </a:endParaRPr>
          </a:p>
          <a:p>
            <a:pPr marL="597219" lvl="1" indent="-298609" algn="l">
              <a:lnSpc>
                <a:spcPts val="3795"/>
              </a:lnSpc>
              <a:buFont typeface="Arial"/>
              <a:buChar char="•"/>
            </a:pPr>
            <a:r>
              <a:rPr lang="en-US" sz="3300" spc="30">
                <a:solidFill>
                  <a:srgbClr val="086D6E"/>
                </a:solidFill>
                <a:latin typeface="TT Rounds Condensed"/>
                <a:ea typeface="TT Rounds Condensed"/>
                <a:cs typeface="TT Rounds Condensed"/>
                <a:sym typeface="TT Rounds Condensed"/>
              </a:rPr>
              <a:t>glucides pour l'énergie,</a:t>
            </a:r>
          </a:p>
          <a:p>
            <a:pPr marL="597219" lvl="1" indent="-298609" algn="l">
              <a:lnSpc>
                <a:spcPts val="3795"/>
              </a:lnSpc>
              <a:buFont typeface="Arial"/>
              <a:buChar char="•"/>
            </a:pPr>
            <a:r>
              <a:rPr lang="en-US" sz="3300" spc="30">
                <a:solidFill>
                  <a:srgbClr val="086D6E"/>
                </a:solidFill>
                <a:latin typeface="TT Rounds Condensed"/>
                <a:ea typeface="TT Rounds Condensed"/>
                <a:cs typeface="TT Rounds Condensed"/>
                <a:sym typeface="TT Rounds Condensed"/>
              </a:rPr>
              <a:t>protéines pour la réparation musculaire,</a:t>
            </a:r>
          </a:p>
          <a:p>
            <a:pPr marL="597219" lvl="1" indent="-298609" algn="l">
              <a:lnSpc>
                <a:spcPts val="3795"/>
              </a:lnSpc>
              <a:buFont typeface="Arial"/>
              <a:buChar char="•"/>
            </a:pPr>
            <a:r>
              <a:rPr lang="en-US" sz="3300" spc="30">
                <a:solidFill>
                  <a:srgbClr val="086D6E"/>
                </a:solidFill>
                <a:latin typeface="TT Rounds Condensed"/>
                <a:ea typeface="TT Rounds Condensed"/>
                <a:cs typeface="TT Rounds Condensed"/>
                <a:sym typeface="TT Rounds Condensed"/>
              </a:rPr>
              <a:t>graisses pour l’absorption d’énergie et de vitamines.</a:t>
            </a:r>
          </a:p>
          <a:p>
            <a:pPr marL="597219" lvl="1" indent="-298609" algn="l">
              <a:lnSpc>
                <a:spcPts val="3795"/>
              </a:lnSpc>
              <a:buFont typeface="Arial"/>
              <a:buChar char="•"/>
            </a:pPr>
            <a:r>
              <a:rPr lang="en-US" sz="3300" spc="30">
                <a:solidFill>
                  <a:srgbClr val="086D6E"/>
                </a:solidFill>
                <a:latin typeface="TT Rounds Condensed"/>
                <a:ea typeface="TT Rounds Condensed"/>
                <a:cs typeface="TT Rounds Condensed"/>
                <a:sym typeface="TT Rounds Condensed"/>
              </a:rPr>
              <a:t>vitamines et minéraux pour les fonctions corporelles.</a:t>
            </a:r>
          </a:p>
        </p:txBody>
      </p:sp>
      <p:sp>
        <p:nvSpPr>
          <p:cNvPr id="11" name="TextBox 11"/>
          <p:cNvSpPr txBox="1"/>
          <p:nvPr/>
        </p:nvSpPr>
        <p:spPr>
          <a:xfrm>
            <a:off x="7892512" y="2794964"/>
            <a:ext cx="9278835" cy="7375398"/>
          </a:xfrm>
          <a:prstGeom prst="rect">
            <a:avLst/>
          </a:prstGeom>
        </p:spPr>
        <p:txBody>
          <a:bodyPr lIns="0" tIns="0" rIns="0" bIns="0" rtlCol="0" anchor="t">
            <a:spAutoFit/>
          </a:bodyPr>
          <a:lstStyle/>
          <a:p>
            <a:pPr algn="l">
              <a:lnSpc>
                <a:spcPts val="4211"/>
              </a:lnSpc>
            </a:pPr>
            <a:r>
              <a:rPr lang="en-US" sz="3899" b="1" spc="35">
                <a:solidFill>
                  <a:srgbClr val="84BFA4"/>
                </a:solidFill>
                <a:latin typeface="TT Rounds Condensed Bold"/>
                <a:ea typeface="TT Rounds Condensed Bold"/>
                <a:cs typeface="TT Rounds Condensed Bold"/>
                <a:sym typeface="TT Rounds Condensed Bold"/>
              </a:rPr>
              <a:t>Les glucides pour l'énergie</a:t>
            </a:r>
          </a:p>
          <a:p>
            <a:pPr algn="l">
              <a:lnSpc>
                <a:spcPts val="3888"/>
              </a:lnSpc>
            </a:pPr>
            <a:endParaRPr lang="en-US" sz="3899" b="1" spc="35">
              <a:solidFill>
                <a:srgbClr val="84BFA4"/>
              </a:solidFill>
              <a:latin typeface="TT Rounds Condensed Bold"/>
              <a:ea typeface="TT Rounds Condensed Bold"/>
              <a:cs typeface="TT Rounds Condensed Bold"/>
              <a:sym typeface="TT Rounds Condensed Bold"/>
            </a:endParaRPr>
          </a:p>
          <a:p>
            <a:pPr marL="651510" lvl="1" indent="-325755" algn="l">
              <a:lnSpc>
                <a:spcPts val="3888"/>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Pourquoi c'est important </a:t>
            </a:r>
            <a:r>
              <a:rPr lang="en-US" sz="3600" spc="33">
                <a:solidFill>
                  <a:srgbClr val="382B1B"/>
                </a:solidFill>
                <a:latin typeface="TT Rounds Condensed"/>
                <a:ea typeface="TT Rounds Condensed"/>
                <a:cs typeface="TT Rounds Condensed"/>
                <a:sym typeface="TT Rounds Condensed"/>
              </a:rPr>
              <a:t>: Les glucides sont la principale source d'énergie du corps. Les femmes, en particulier celles qui sont actives ou qui ont une routine quotidienne exigeante, ont besoin d'un apport constant de glucides pour maintenir leur niveau d'énergie tout au long de la journée.</a:t>
            </a:r>
          </a:p>
          <a:p>
            <a:pPr marL="651510" lvl="1" indent="-325755" algn="l">
              <a:lnSpc>
                <a:spcPts val="3888"/>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Que manger </a:t>
            </a:r>
            <a:r>
              <a:rPr lang="en-US" sz="3600" spc="33">
                <a:solidFill>
                  <a:srgbClr val="382B1B"/>
                </a:solidFill>
                <a:latin typeface="TT Rounds Condensed"/>
                <a:ea typeface="TT Rounds Condensed"/>
                <a:cs typeface="TT Rounds Condensed"/>
                <a:sym typeface="TT Rounds Condensed"/>
              </a:rPr>
              <a:t>: Optez pour des glucides complexes comme les céréales complètes, les fruits et les légumes qui fournissent une énergie durable sans le pic de sucre rapide dû aux sucres transformés.</a:t>
            </a:r>
          </a:p>
          <a:p>
            <a:pPr marL="651510" lvl="1" indent="-325755"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67011">
            <a:off x="4973349" y="5224475"/>
            <a:ext cx="4466727" cy="0"/>
          </a:xfrm>
          <a:prstGeom prst="line">
            <a:avLst/>
          </a:prstGeom>
          <a:ln w="19050" cap="rnd">
            <a:solidFill>
              <a:srgbClr val="84BFA4"/>
            </a:solidFill>
            <a:prstDash val="solid"/>
            <a:headEnd type="none" w="sm" len="sm"/>
            <a:tailEnd type="none" w="sm" len="sm"/>
          </a:ln>
        </p:spPr>
      </p:sp>
      <p:sp>
        <p:nvSpPr>
          <p:cNvPr id="13" name="Freeform 13" descr="Heart with pulse with solid fill"/>
          <p:cNvSpPr/>
          <p:nvPr/>
        </p:nvSpPr>
        <p:spPr>
          <a:xfrm>
            <a:off x="6520912" y="7294206"/>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Nutrition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401327" y="2642590"/>
            <a:ext cx="16401921" cy="7513193"/>
          </a:xfrm>
          <a:prstGeom prst="rect">
            <a:avLst/>
          </a:prstGeom>
        </p:spPr>
        <p:txBody>
          <a:bodyPr lIns="0" tIns="0" rIns="0" bIns="0" rtlCol="0" anchor="t">
            <a:spAutoFit/>
          </a:bodyPr>
          <a:lstStyle/>
          <a:p>
            <a:pPr algn="l">
              <a:lnSpc>
                <a:spcPts val="3672"/>
              </a:lnSpc>
            </a:pPr>
            <a:r>
              <a:rPr lang="en-US" sz="3400" b="1" spc="31">
                <a:solidFill>
                  <a:srgbClr val="84BFA4"/>
                </a:solidFill>
                <a:latin typeface="TT Rounds Condensed Bold"/>
                <a:ea typeface="TT Rounds Condensed Bold"/>
                <a:cs typeface="TT Rounds Condensed Bold"/>
                <a:sym typeface="TT Rounds Condensed Bold"/>
              </a:rPr>
              <a:t>Les protéines pour la réparation et la santé musculaire</a:t>
            </a:r>
          </a:p>
          <a:p>
            <a:pPr marL="579122" lvl="1" indent="-289561" algn="l">
              <a:lnSpc>
                <a:spcPts val="3456"/>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Pourquoi c'est important </a:t>
            </a:r>
            <a:r>
              <a:rPr lang="en-US" sz="3200" spc="29">
                <a:solidFill>
                  <a:srgbClr val="382B1B"/>
                </a:solidFill>
                <a:latin typeface="TT Rounds Condensed"/>
                <a:ea typeface="TT Rounds Condensed"/>
                <a:cs typeface="TT Rounds Condensed"/>
                <a:sym typeface="TT Rounds Condensed"/>
              </a:rPr>
              <a:t>: Les protéines sont essentielles à la réparation musculaire, mais elles jouent également un rôle clé dans d'autres fonctions corporelles, telles que la production d'hormones et la réponse immunitaire, qui sont vitales pour la santé des femmes.</a:t>
            </a:r>
          </a:p>
          <a:p>
            <a:pPr marL="579122" lvl="1" indent="-289561" algn="l">
              <a:lnSpc>
                <a:spcPts val="3456"/>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Que manger </a:t>
            </a:r>
            <a:r>
              <a:rPr lang="en-US" sz="3200" spc="29">
                <a:solidFill>
                  <a:srgbClr val="382B1B"/>
                </a:solidFill>
                <a:latin typeface="TT Rounds Condensed"/>
                <a:ea typeface="TT Rounds Condensed"/>
                <a:cs typeface="TT Rounds Condensed"/>
                <a:sym typeface="TT Rounds Condensed"/>
              </a:rPr>
              <a:t>: Incluez une variété de sources de protéines comme des viandes maigres, du poisson, des œufs, des produits laitiers, des haricots et des légumineuses pour soutenir la santé globale et faciliter la réparation musculaire.</a:t>
            </a:r>
          </a:p>
          <a:p>
            <a:pPr algn="l">
              <a:lnSpc>
                <a:spcPts val="3456"/>
              </a:lnSpc>
            </a:pPr>
            <a:endParaRPr lang="en-US" sz="3200" spc="29">
              <a:solidFill>
                <a:srgbClr val="382B1B"/>
              </a:solidFill>
              <a:latin typeface="TT Rounds Condensed"/>
              <a:ea typeface="TT Rounds Condensed"/>
              <a:cs typeface="TT Rounds Condensed"/>
              <a:sym typeface="TT Rounds Condensed"/>
            </a:endParaRPr>
          </a:p>
          <a:p>
            <a:pPr algn="l">
              <a:lnSpc>
                <a:spcPts val="3672"/>
              </a:lnSpc>
            </a:pPr>
            <a:r>
              <a:rPr lang="en-US" sz="3400" b="1" spc="31">
                <a:solidFill>
                  <a:srgbClr val="84BFA4"/>
                </a:solidFill>
                <a:latin typeface="TT Rounds Condensed Bold"/>
                <a:ea typeface="TT Rounds Condensed Bold"/>
                <a:cs typeface="TT Rounds Condensed Bold"/>
                <a:sym typeface="TT Rounds Condensed Bold"/>
              </a:rPr>
              <a:t>Les graisses pour l'absorption d'énergie et de vitamines</a:t>
            </a:r>
          </a:p>
          <a:p>
            <a:pPr marL="579122" lvl="1" indent="-289561" algn="l">
              <a:lnSpc>
                <a:spcPts val="3456"/>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Pourquoi c'est important </a:t>
            </a:r>
            <a:r>
              <a:rPr lang="en-US" sz="3200" spc="29">
                <a:solidFill>
                  <a:srgbClr val="382B1B"/>
                </a:solidFill>
                <a:latin typeface="TT Rounds Condensed"/>
                <a:ea typeface="TT Rounds Condensed"/>
                <a:cs typeface="TT Rounds Condensed"/>
                <a:sym typeface="TT Rounds Condensed"/>
              </a:rPr>
              <a:t>: Les graisses ne sont pas seulement une riche source d'énergie, mais sont également nécessaires à l'absorption des vitamines liposolubles (A, D, E, K), qui sont cruciales pour diverses fonctions, notamment la santé des os, la fonction immunitaire et la reproduction.</a:t>
            </a:r>
          </a:p>
          <a:p>
            <a:pPr marL="579122" lvl="1" indent="-289561" algn="l">
              <a:lnSpc>
                <a:spcPts val="3456"/>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Que manger </a:t>
            </a:r>
            <a:r>
              <a:rPr lang="en-US" sz="3200" spc="29">
                <a:solidFill>
                  <a:srgbClr val="382B1B"/>
                </a:solidFill>
                <a:latin typeface="TT Rounds Condensed"/>
                <a:ea typeface="TT Rounds Condensed"/>
                <a:cs typeface="TT Rounds Condensed"/>
                <a:sym typeface="TT Rounds Condensed"/>
              </a:rPr>
              <a:t>: Choisissez des graisses saines présentes dans les avocats, les noix, les graines et les poissons gras comme le saumon, qui fournissent des acides gras oméga-3 bénéfiques pour la santé cardiaque et hormonale.</a:t>
            </a:r>
          </a:p>
          <a:p>
            <a:pPr marL="579122" lvl="1" indent="-289561" algn="l">
              <a:lnSpc>
                <a:spcPts val="3680"/>
              </a:lnSpc>
            </a:pPr>
            <a:endParaRPr lang="en-US" sz="3200" spc="29">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67011">
            <a:off x="15255684" y="5758652"/>
            <a:ext cx="4466727" cy="0"/>
          </a:xfrm>
          <a:prstGeom prst="line">
            <a:avLst/>
          </a:prstGeom>
          <a:ln w="19050" cap="rnd">
            <a:solidFill>
              <a:srgbClr val="84BFA4"/>
            </a:solidFill>
            <a:prstDash val="solid"/>
            <a:headEnd type="none" w="sm" len="sm"/>
            <a:tailEnd type="none" w="sm" len="sm"/>
          </a:ln>
        </p:spPr>
      </p:sp>
      <p:sp>
        <p:nvSpPr>
          <p:cNvPr id="12" name="Freeform 12" descr="Heart with pulse with solid fill"/>
          <p:cNvSpPr/>
          <p:nvPr/>
        </p:nvSpPr>
        <p:spPr>
          <a:xfrm>
            <a:off x="16803248" y="7648768"/>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Nutrition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535004" y="2743555"/>
            <a:ext cx="16401921" cy="7649020"/>
          </a:xfrm>
          <a:prstGeom prst="rect">
            <a:avLst/>
          </a:prstGeom>
        </p:spPr>
        <p:txBody>
          <a:bodyPr lIns="0" tIns="0" rIns="0" bIns="0" rtlCol="0" anchor="t">
            <a:spAutoFit/>
          </a:bodyPr>
          <a:lstStyle/>
          <a:p>
            <a:pPr algn="l">
              <a:lnSpc>
                <a:spcPts val="3888"/>
              </a:lnSpc>
            </a:pPr>
            <a:r>
              <a:rPr lang="en-US" sz="3600" b="1" spc="33">
                <a:solidFill>
                  <a:srgbClr val="84BFA4"/>
                </a:solidFill>
                <a:latin typeface="TT Rounds Condensed Bold"/>
                <a:ea typeface="TT Rounds Condensed Bold"/>
                <a:cs typeface="TT Rounds Condensed Bold"/>
                <a:sym typeface="TT Rounds Condensed Bold"/>
              </a:rPr>
              <a:t>Vitamines et minéraux pour les fonctions corporelles</a:t>
            </a:r>
          </a:p>
          <a:p>
            <a:pPr marL="633413" lvl="1" indent="-316706" algn="l">
              <a:lnSpc>
                <a:spcPts val="3780"/>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Pourquoi c'est important </a:t>
            </a:r>
            <a:r>
              <a:rPr lang="en-US" sz="3500" spc="32">
                <a:solidFill>
                  <a:srgbClr val="382B1B"/>
                </a:solidFill>
                <a:latin typeface="TT Rounds Condensed"/>
                <a:ea typeface="TT Rounds Condensed"/>
                <a:cs typeface="TT Rounds Condensed"/>
                <a:sym typeface="TT Rounds Condensed"/>
              </a:rPr>
              <a:t>: Les vitamines et les minéraux soutiennent un large éventail de fonctions corporelles, de la solidité des os à la santé du sang, essentielles pour les femmes à toutes les étapes de la vie.</a:t>
            </a:r>
          </a:p>
          <a:p>
            <a:pPr marL="633413" lvl="1" indent="-316706" algn="l">
              <a:lnSpc>
                <a:spcPts val="3780"/>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Que manger </a:t>
            </a:r>
            <a:r>
              <a:rPr lang="en-US" sz="3500" spc="32">
                <a:solidFill>
                  <a:srgbClr val="382B1B"/>
                </a:solidFill>
                <a:latin typeface="TT Rounds Condensed"/>
                <a:ea typeface="TT Rounds Condensed"/>
                <a:cs typeface="TT Rounds Condensed"/>
                <a:sym typeface="TT Rounds Condensed"/>
              </a:rPr>
              <a:t>:</a:t>
            </a:r>
          </a:p>
          <a:p>
            <a:pPr marL="1300163" lvl="2" indent="-433388" algn="l">
              <a:lnSpc>
                <a:spcPts val="3780"/>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Calcium et vitamine D </a:t>
            </a:r>
            <a:r>
              <a:rPr lang="en-US" sz="3500" spc="32">
                <a:solidFill>
                  <a:srgbClr val="382B1B"/>
                </a:solidFill>
                <a:latin typeface="TT Rounds Condensed"/>
                <a:ea typeface="TT Rounds Condensed"/>
                <a:cs typeface="TT Rounds Condensed"/>
                <a:sym typeface="TT Rounds Condensed"/>
              </a:rPr>
              <a:t>: Essentiels à la santé des os, particulièrement importants pour les femmes afin de prévenir l'ostéoporose. On les trouve dans les produits laitiers, les aliments enrichis et les légumes à feuilles vertes.</a:t>
            </a:r>
          </a:p>
          <a:p>
            <a:pPr marL="1300163" lvl="2" indent="-433388" algn="l">
              <a:lnSpc>
                <a:spcPts val="3780"/>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Fer </a:t>
            </a:r>
            <a:r>
              <a:rPr lang="en-US" sz="3500" spc="32">
                <a:solidFill>
                  <a:srgbClr val="382B1B"/>
                </a:solidFill>
                <a:latin typeface="TT Rounds Condensed"/>
                <a:ea typeface="TT Rounds Condensed"/>
                <a:cs typeface="TT Rounds Condensed"/>
                <a:sym typeface="TT Rounds Condensed"/>
              </a:rPr>
              <a:t>: Essentiel à la santé du sang, surtout chez les femmes en âge de procréer en raison des pertes pendant les règles. Les sources riches comprennent la viande rouge, les haricots et les céréales enrichies.</a:t>
            </a:r>
          </a:p>
          <a:p>
            <a:pPr marL="1300163" lvl="2" indent="-433388" algn="l">
              <a:lnSpc>
                <a:spcPts val="3780"/>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Acide folique </a:t>
            </a:r>
            <a:r>
              <a:rPr lang="en-US" sz="3500" spc="32">
                <a:solidFill>
                  <a:srgbClr val="382B1B"/>
                </a:solidFill>
                <a:latin typeface="TT Rounds Condensed"/>
                <a:ea typeface="TT Rounds Condensed"/>
                <a:cs typeface="TT Rounds Condensed"/>
                <a:sym typeface="TT Rounds Condensed"/>
              </a:rPr>
              <a:t>: Particulièrement important pour les femmes enceintes ou qui envisagent de devenir enceintes, car il aide à prévenir les anomalies du tube neural pendant la grossesse. Disponible dans les légumes à feuilles vertes, les agrumes et les aliments enrichis.</a:t>
            </a:r>
          </a:p>
          <a:p>
            <a:pPr marL="1300163" lvl="2" indent="-433388" algn="l">
              <a:lnSpc>
                <a:spcPts val="4025"/>
              </a:lnSpc>
            </a:pPr>
            <a:endParaRPr lang="en-US" sz="3500" spc="32">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67011">
            <a:off x="15255684" y="5758652"/>
            <a:ext cx="4466727" cy="0"/>
          </a:xfrm>
          <a:prstGeom prst="line">
            <a:avLst/>
          </a:prstGeom>
          <a:ln w="19050" cap="rnd">
            <a:solidFill>
              <a:srgbClr val="84BFA4"/>
            </a:solidFill>
            <a:prstDash val="solid"/>
            <a:headEnd type="none" w="sm" len="sm"/>
            <a:tailEnd type="none" w="sm" len="sm"/>
          </a:ln>
        </p:spPr>
      </p:sp>
      <p:sp>
        <p:nvSpPr>
          <p:cNvPr id="12" name="Freeform 12" descr="Heart with pulse with solid fill"/>
          <p:cNvSpPr/>
          <p:nvPr/>
        </p:nvSpPr>
        <p:spPr>
          <a:xfrm>
            <a:off x="16803248" y="7648768"/>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1046136"/>
            <a:ext cx="18288000" cy="1394847"/>
            <a:chOff x="0" y="0"/>
            <a:chExt cx="24384000" cy="1859796"/>
          </a:xfrm>
        </p:grpSpPr>
        <p:sp>
          <p:nvSpPr>
            <p:cNvPr id="8" name="Freeform 8"/>
            <p:cNvSpPr/>
            <p:nvPr/>
          </p:nvSpPr>
          <p:spPr>
            <a:xfrm>
              <a:off x="0" y="0"/>
              <a:ext cx="24384000" cy="1859788"/>
            </a:xfrm>
            <a:custGeom>
              <a:avLst/>
              <a:gdLst/>
              <a:ahLst/>
              <a:cxnLst/>
              <a:rect l="l" t="t" r="r" b="b"/>
              <a:pathLst>
                <a:path w="24384000" h="1859788">
                  <a:moveTo>
                    <a:pt x="0" y="0"/>
                  </a:moveTo>
                  <a:lnTo>
                    <a:pt x="24384000" y="0"/>
                  </a:lnTo>
                  <a:lnTo>
                    <a:pt x="24384000" y="1859788"/>
                  </a:lnTo>
                  <a:lnTo>
                    <a:pt x="0" y="1859788"/>
                  </a:lnTo>
                  <a:close/>
                </a:path>
              </a:pathLst>
            </a:custGeom>
            <a:solidFill>
              <a:srgbClr val="E6C8C7"/>
            </a:solidFill>
          </p:spPr>
        </p:sp>
      </p:grpSp>
      <p:sp>
        <p:nvSpPr>
          <p:cNvPr id="9" name="TextBox 9"/>
          <p:cNvSpPr txBox="1"/>
          <p:nvPr/>
        </p:nvSpPr>
        <p:spPr>
          <a:xfrm>
            <a:off x="1003256" y="1487846"/>
            <a:ext cx="10898777" cy="1116645"/>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Conseils pratiques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AutoShape 10"/>
          <p:cNvSpPr/>
          <p:nvPr/>
        </p:nvSpPr>
        <p:spPr>
          <a:xfrm rot="5367011">
            <a:off x="15255684" y="5758652"/>
            <a:ext cx="4466727" cy="0"/>
          </a:xfrm>
          <a:prstGeom prst="line">
            <a:avLst/>
          </a:prstGeom>
          <a:ln w="19050" cap="rnd">
            <a:solidFill>
              <a:srgbClr val="84BFA4"/>
            </a:solidFill>
            <a:prstDash val="solid"/>
            <a:headEnd type="none" w="sm" len="sm"/>
            <a:tailEnd type="none" w="sm" len="sm"/>
          </a:ln>
        </p:spPr>
      </p:sp>
      <p:sp>
        <p:nvSpPr>
          <p:cNvPr id="11" name="Freeform 11" descr="Heart with pulse with solid fill"/>
          <p:cNvSpPr/>
          <p:nvPr/>
        </p:nvSpPr>
        <p:spPr>
          <a:xfrm>
            <a:off x="16803248" y="7648768"/>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623210" y="2804386"/>
            <a:ext cx="15884507" cy="7429500"/>
          </a:xfrm>
          <a:prstGeom prst="rect">
            <a:avLst/>
          </a:prstGeom>
        </p:spPr>
        <p:txBody>
          <a:bodyPr lIns="0" tIns="0" rIns="0" bIns="0" rtlCol="0" anchor="t">
            <a:spAutoFit/>
          </a:bodyPr>
          <a:lstStyle/>
          <a:p>
            <a:pPr marL="597219" lvl="1" indent="-298609" algn="l">
              <a:lnSpc>
                <a:spcPts val="3960"/>
              </a:lnSpc>
              <a:buFont typeface="Arial"/>
              <a:buChar char="•"/>
            </a:pPr>
            <a:r>
              <a:rPr lang="en-US" sz="3300" spc="30">
                <a:solidFill>
                  <a:srgbClr val="382B1B"/>
                </a:solidFill>
                <a:latin typeface="TT Rounds Condensed"/>
                <a:ea typeface="TT Rounds Condensed"/>
                <a:cs typeface="TT Rounds Condensed"/>
                <a:sym typeface="TT Rounds Condensed"/>
              </a:rPr>
              <a:t>Les femmes migrantes et réfugiées peuvent être confrontées à des obstacles tels qu’un accès limité à des aliments frais et abordables. Essayez d’utiliser les marchés locaux et les jardins communautaires, s’ils sont disponibles, pour vous procurer des produits frais.</a:t>
            </a:r>
          </a:p>
          <a:p>
            <a:pPr marL="597219" lvl="1" indent="-298609" algn="l">
              <a:lnSpc>
                <a:spcPts val="3960"/>
              </a:lnSpc>
              <a:buFont typeface="Arial"/>
              <a:buChar char="•"/>
            </a:pPr>
            <a:r>
              <a:rPr lang="en-US" sz="3300" spc="30">
                <a:solidFill>
                  <a:srgbClr val="382B1B"/>
                </a:solidFill>
                <a:latin typeface="TT Rounds Condensed"/>
                <a:ea typeface="TT Rounds Condensed"/>
                <a:cs typeface="TT Rounds Condensed"/>
                <a:sym typeface="TT Rounds Condensed"/>
              </a:rPr>
              <a:t>Lors de l'adaptation à un nouvel environnement, il est important de trouver des moyens d'intégrer des aliments traditionnels à votre régime alimentaire. C'est réconfortant, mais cela peut aussi être une source de valeur nutritionnelle si ces aliments sont préparés sainement.</a:t>
            </a:r>
          </a:p>
          <a:p>
            <a:pPr marL="597219" lvl="1" indent="-298609" algn="l">
              <a:lnSpc>
                <a:spcPts val="3960"/>
              </a:lnSpc>
              <a:buFont typeface="Arial"/>
              <a:buChar char="•"/>
            </a:pPr>
            <a:r>
              <a:rPr lang="en-US" sz="3300" spc="30">
                <a:solidFill>
                  <a:srgbClr val="382B1B"/>
                </a:solidFill>
                <a:latin typeface="TT Rounds Condensed"/>
                <a:ea typeface="TT Rounds Condensed"/>
                <a:cs typeface="TT Rounds Condensed"/>
                <a:sym typeface="TT Rounds Condensed"/>
              </a:rPr>
              <a:t>La difficulté à comprendre les étiquettes des aliments et les informations sur la santé en raison des différences linguistiques peut constituer un obstacle important. Utilisez des applications comme Google Translate.</a:t>
            </a:r>
          </a:p>
          <a:p>
            <a:pPr marL="597219" lvl="1" indent="-298609" algn="l">
              <a:lnSpc>
                <a:spcPts val="3960"/>
              </a:lnSpc>
              <a:buFont typeface="Arial"/>
              <a:buChar char="•"/>
            </a:pPr>
            <a:r>
              <a:rPr lang="en-US" sz="3300" spc="30">
                <a:solidFill>
                  <a:srgbClr val="382B1B"/>
                </a:solidFill>
                <a:latin typeface="TT Rounds Condensed"/>
                <a:ea typeface="TT Rounds Condensed"/>
                <a:cs typeface="TT Rounds Condensed"/>
                <a:sym typeface="TT Rounds Condensed"/>
              </a:rPr>
              <a:t>Horaire de repas régulier : Maintenez des heures de repas régulières pour aider à stabiliser le métabolisme et les niveaux d’énergie tout au long de la journée.</a:t>
            </a:r>
          </a:p>
          <a:p>
            <a:pPr marL="597219" lvl="1" indent="-298609" algn="l">
              <a:lnSpc>
                <a:spcPts val="3960"/>
              </a:lnSpc>
              <a:buFont typeface="Arial"/>
              <a:buChar char="•"/>
            </a:pPr>
            <a:r>
              <a:rPr lang="en-US" sz="3300" spc="30">
                <a:solidFill>
                  <a:srgbClr val="382B1B"/>
                </a:solidFill>
                <a:latin typeface="TT Rounds Condensed"/>
                <a:ea typeface="TT Rounds Condensed"/>
                <a:cs typeface="TT Rounds Condensed"/>
                <a:sym typeface="TT Rounds Condensed"/>
              </a:rPr>
              <a:t>Hydratation : un apport en eau adéquat est essentiel. Visez 1,5 à 2 litres d'eau par jour, car elle favorise le transport des nutriments et la digestion </a:t>
            </a:r>
            <a:r>
              <a:rPr lang="en-US" sz="3300" spc="30">
                <a:solidFill>
                  <a:srgbClr val="086D6E"/>
                </a:solidFill>
                <a:latin typeface="TT Rounds Condensed"/>
                <a:ea typeface="TT Rounds Condensed"/>
                <a:cs typeface="TT Rounds Condensed"/>
                <a:sym typeface="TT Rounds Condensed"/>
              </a:rPr>
              <a:t>.</a:t>
            </a:r>
          </a:p>
          <a:p>
            <a:pPr marL="597219" lvl="1" indent="-298609" algn="l">
              <a:lnSpc>
                <a:spcPts val="3960"/>
              </a:lnSpc>
            </a:pPr>
            <a:endParaRPr lang="en-US" sz="3300" spc="30">
              <a:solidFill>
                <a:srgbClr val="086D6E"/>
              </a:solidFill>
              <a:latin typeface="TT Rounds Condensed"/>
              <a:ea typeface="TT Rounds Condensed"/>
              <a:cs typeface="TT Rounds Condensed"/>
              <a:sym typeface="TT Rounds Condense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M2.2 Personal Balance and Self Leadership.pptx</dc:title>
  <cp:revision>5</cp:revision>
  <dcterms:created xsi:type="dcterms:W3CDTF">2006-08-16T00:00:00Z</dcterms:created>
  <dcterms:modified xsi:type="dcterms:W3CDTF">2025-01-07T15:02:48Z</dcterms:modified>
  <dc:identifier>DAGYVoJcObA</dc:identifier>
</cp:coreProperties>
</file>