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8288000" cy="10287000"/>
  <p:notesSz cx="6858000" cy="9144000"/>
  <p:embeddedFontLst>
    <p:embeddedFont>
      <p:font typeface="Arimo Bold" panose="020B0604020202020204" charset="0"/>
      <p:regular r:id="rId66"/>
    </p:embeddedFont>
    <p:embeddedFont>
      <p:font typeface="TT Rounds Condensed" panose="020B0604020202020204" charset="0"/>
      <p:regular r:id="rId67"/>
    </p:embeddedFont>
    <p:embeddedFont>
      <p:font typeface="TT Rounds Condensed Bold" panose="020B0604020202020204" charset="0"/>
      <p:regular r:id="rId68"/>
    </p:embeddedFont>
    <p:embeddedFont>
      <p:font typeface="TT Rounds Condensed Bold Italics" panose="020B0604020202020204" charset="0"/>
      <p:regular r:id="rId69"/>
    </p:embeddedFont>
    <p:embeddedFont>
      <p:font typeface="TT Rounds Condensed Italics"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a:srgbClr val="B7D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05B2F-D3C6-A858-721F-8489F94E18EE}" v="17" dt="2025-01-07T15:00:46.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AEF05B2F-D3C6-A858-721F-8489F94E18EE}"/>
    <pc:docChg chg="modSld">
      <pc:chgData name="Le Laba" userId="S::lelaba@manag-art.com::b0064510-a4c3-4ec2-9c2e-61fdd5982cce" providerId="AD" clId="Web-{AEF05B2F-D3C6-A858-721F-8489F94E18EE}" dt="2025-01-07T15:00:46.344" v="13"/>
      <pc:docMkLst>
        <pc:docMk/>
      </pc:docMkLst>
      <pc:sldChg chg="modSp">
        <pc:chgData name="Le Laba" userId="S::lelaba@manag-art.com::b0064510-a4c3-4ec2-9c2e-61fdd5982cce" providerId="AD" clId="Web-{AEF05B2F-D3C6-A858-721F-8489F94E18EE}" dt="2025-01-07T14:54:33.050" v="0"/>
        <pc:sldMkLst>
          <pc:docMk/>
          <pc:sldMk cId="0" sldId="256"/>
        </pc:sldMkLst>
        <pc:spChg chg="mod">
          <ac:chgData name="Le Laba" userId="S::lelaba@manag-art.com::b0064510-a4c3-4ec2-9c2e-61fdd5982cce" providerId="AD" clId="Web-{AEF05B2F-D3C6-A858-721F-8489F94E18EE}" dt="2025-01-07T14:54:33.050" v="0"/>
          <ac:spMkLst>
            <pc:docMk/>
            <pc:sldMk cId="0" sldId="256"/>
            <ac:spMk id="21" creationId="{00000000-0000-0000-0000-000000000000}"/>
          </ac:spMkLst>
        </pc:spChg>
      </pc:sldChg>
      <pc:sldChg chg="modSp">
        <pc:chgData name="Le Laba" userId="S::lelaba@manag-art.com::b0064510-a4c3-4ec2-9c2e-61fdd5982cce" providerId="AD" clId="Web-{AEF05B2F-D3C6-A858-721F-8489F94E18EE}" dt="2025-01-07T14:59:24.513" v="12" actId="1076"/>
        <pc:sldMkLst>
          <pc:docMk/>
          <pc:sldMk cId="0" sldId="272"/>
        </pc:sldMkLst>
        <pc:spChg chg="mod">
          <ac:chgData name="Le Laba" userId="S::lelaba@manag-art.com::b0064510-a4c3-4ec2-9c2e-61fdd5982cce" providerId="AD" clId="Web-{AEF05B2F-D3C6-A858-721F-8489F94E18EE}" dt="2025-01-07T14:59:24.513" v="12" actId="1076"/>
          <ac:spMkLst>
            <pc:docMk/>
            <pc:sldMk cId="0" sldId="272"/>
            <ac:spMk id="16" creationId="{00000000-0000-0000-0000-000000000000}"/>
          </ac:spMkLst>
        </pc:spChg>
        <pc:grpChg chg="mod">
          <ac:chgData name="Le Laba" userId="S::lelaba@manag-art.com::b0064510-a4c3-4ec2-9c2e-61fdd5982cce" providerId="AD" clId="Web-{AEF05B2F-D3C6-A858-721F-8489F94E18EE}" dt="2025-01-07T14:57:58.072" v="2" actId="1076"/>
          <ac:grpSpMkLst>
            <pc:docMk/>
            <pc:sldMk cId="0" sldId="272"/>
            <ac:grpSpMk id="13" creationId="{00000000-0000-0000-0000-000000000000}"/>
          </ac:grpSpMkLst>
        </pc:grpChg>
      </pc:sldChg>
      <pc:sldChg chg="modSp">
        <pc:chgData name="Le Laba" userId="S::lelaba@manag-art.com::b0064510-a4c3-4ec2-9c2e-61fdd5982cce" providerId="AD" clId="Web-{AEF05B2F-D3C6-A858-721F-8489F94E18EE}" dt="2025-01-07T15:00:46.344" v="13"/>
        <pc:sldMkLst>
          <pc:docMk/>
          <pc:sldMk cId="0" sldId="319"/>
        </pc:sldMkLst>
        <pc:spChg chg="mod">
          <ac:chgData name="Le Laba" userId="S::lelaba@manag-art.com::b0064510-a4c3-4ec2-9c2e-61fdd5982cce" providerId="AD" clId="Web-{AEF05B2F-D3C6-A858-721F-8489F94E18EE}" dt="2025-01-07T15:00:46.344" v="13"/>
          <ac:spMkLst>
            <pc:docMk/>
            <pc:sldMk cId="0" sldId="319"/>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video" Target="../media/media4.mp4"/><Relationship Id="rId13" Type="http://schemas.openxmlformats.org/officeDocument/2006/relationships/image" Target="../media/image22.jpeg"/><Relationship Id="rId3" Type="http://schemas.microsoft.com/office/2007/relationships/media" Target="../media/media2.mp4"/><Relationship Id="rId7" Type="http://schemas.microsoft.com/office/2007/relationships/media" Target="../media/media4.mp4"/><Relationship Id="rId12" Type="http://schemas.openxmlformats.org/officeDocument/2006/relationships/image" Target="../media/image21.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20.jpeg"/><Relationship Id="rId5" Type="http://schemas.microsoft.com/office/2007/relationships/media" Target="../media/media3.mp4"/><Relationship Id="rId10" Type="http://schemas.openxmlformats.org/officeDocument/2006/relationships/image" Target="../media/image1.png"/><Relationship Id="rId4" Type="http://schemas.openxmlformats.org/officeDocument/2006/relationships/video" Target="../media/media2.mp4"/><Relationship Id="rId9" Type="http://schemas.openxmlformats.org/officeDocument/2006/relationships/slideLayout" Target="../slideLayouts/slideLayout7.xml"/><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3kitchens.eu/"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www.3kitchens.e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sv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1.sv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1.sv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1.sv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1.sv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10272349" y="-1656640"/>
            <a:ext cx="10199847" cy="9817441"/>
            <a:chOff x="30480" y="591820"/>
            <a:chExt cx="12736830" cy="12259310"/>
          </a:xfrm>
        </p:grpSpPr>
        <p:sp>
          <p:nvSpPr>
            <p:cNvPr id="4" name="Freeform 4"/>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3841" r="-15976"/>
              </a:stretch>
            </a:blipFill>
          </p:spPr>
        </p:sp>
      </p:grpSp>
      <p:grpSp>
        <p:nvGrpSpPr>
          <p:cNvPr id="5" name="Group 5"/>
          <p:cNvGrpSpPr/>
          <p:nvPr/>
        </p:nvGrpSpPr>
        <p:grpSpPr>
          <a:xfrm rot="4567512">
            <a:off x="71508" y="3740668"/>
            <a:ext cx="10314291" cy="12474837"/>
            <a:chOff x="0" y="0"/>
            <a:chExt cx="13752388" cy="16633116"/>
          </a:xfrm>
        </p:grpSpPr>
        <p:sp>
          <p:nvSpPr>
            <p:cNvPr id="6" name="Freeform 6"/>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7" name="Group 7"/>
          <p:cNvGrpSpPr/>
          <p:nvPr/>
        </p:nvGrpSpPr>
        <p:grpSpPr>
          <a:xfrm>
            <a:off x="-615710" y="-7458908"/>
            <a:ext cx="13531108" cy="2499387"/>
            <a:chOff x="0" y="0"/>
            <a:chExt cx="18041478" cy="3332516"/>
          </a:xfrm>
        </p:grpSpPr>
        <p:sp>
          <p:nvSpPr>
            <p:cNvPr id="8" name="Freeform 8"/>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9" name="Group 9"/>
          <p:cNvGrpSpPr/>
          <p:nvPr/>
        </p:nvGrpSpPr>
        <p:grpSpPr>
          <a:xfrm>
            <a:off x="9489387" y="8408451"/>
            <a:ext cx="3227916" cy="3328231"/>
            <a:chOff x="0" y="0"/>
            <a:chExt cx="4303888" cy="4437642"/>
          </a:xfrm>
        </p:grpSpPr>
        <p:sp>
          <p:nvSpPr>
            <p:cNvPr id="10" name="Freeform 10"/>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11" name="Group 11"/>
          <p:cNvGrpSpPr/>
          <p:nvPr/>
        </p:nvGrpSpPr>
        <p:grpSpPr>
          <a:xfrm>
            <a:off x="-4627968" y="-2234116"/>
            <a:ext cx="4674636" cy="13970799"/>
            <a:chOff x="0" y="0"/>
            <a:chExt cx="6232848" cy="18627732"/>
          </a:xfrm>
        </p:grpSpPr>
        <p:sp>
          <p:nvSpPr>
            <p:cNvPr id="12" name="Freeform 12"/>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3" name="Group 13"/>
          <p:cNvGrpSpPr/>
          <p:nvPr/>
        </p:nvGrpSpPr>
        <p:grpSpPr>
          <a:xfrm>
            <a:off x="-2850777" y="10332036"/>
            <a:ext cx="22146483" cy="5305084"/>
            <a:chOff x="0" y="0"/>
            <a:chExt cx="29528644" cy="7073446"/>
          </a:xfrm>
        </p:grpSpPr>
        <p:sp>
          <p:nvSpPr>
            <p:cNvPr id="14" name="Freeform 14"/>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5" name="Freeform 15"/>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6" name="Freeform 16" descr="A grey square and blue square with yellow stars  Description automatically generated"/>
          <p:cNvSpPr/>
          <p:nvPr/>
        </p:nvSpPr>
        <p:spPr>
          <a:xfrm>
            <a:off x="12882657" y="8781724"/>
            <a:ext cx="4979231" cy="1300172"/>
          </a:xfrm>
          <a:custGeom>
            <a:avLst/>
            <a:gdLst/>
            <a:ahLst/>
            <a:cxnLst/>
            <a:rect l="l" t="t" r="r" b="b"/>
            <a:pathLst>
              <a:path w="4979231" h="1300172">
                <a:moveTo>
                  <a:pt x="0" y="0"/>
                </a:moveTo>
                <a:lnTo>
                  <a:pt x="4979231" y="0"/>
                </a:lnTo>
                <a:lnTo>
                  <a:pt x="4979231" y="1300172"/>
                </a:lnTo>
                <a:lnTo>
                  <a:pt x="0" y="1300172"/>
                </a:lnTo>
                <a:lnTo>
                  <a:pt x="0" y="0"/>
                </a:lnTo>
                <a:close/>
              </a:path>
            </a:pathLst>
          </a:custGeom>
          <a:blipFill>
            <a:blip r:embed="rId4"/>
            <a:stretch>
              <a:fillRect/>
            </a:stretch>
          </a:blipFill>
        </p:spPr>
      </p:sp>
      <p:grpSp>
        <p:nvGrpSpPr>
          <p:cNvPr id="17" name="Group 17"/>
          <p:cNvGrpSpPr/>
          <p:nvPr/>
        </p:nvGrpSpPr>
        <p:grpSpPr>
          <a:xfrm>
            <a:off x="9333734" y="-1493774"/>
            <a:ext cx="10418449" cy="10027848"/>
            <a:chOff x="30480" y="591820"/>
            <a:chExt cx="12736830" cy="12259310"/>
          </a:xfrm>
        </p:grpSpPr>
        <p:sp>
          <p:nvSpPr>
            <p:cNvPr id="18" name="Freeform 18"/>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43841" r="-15976"/>
              </a:stretch>
            </a:blipFill>
          </p:spPr>
        </p:sp>
      </p:grpSp>
      <p:sp>
        <p:nvSpPr>
          <p:cNvPr id="19" name="TextBox 19"/>
          <p:cNvSpPr txBox="1"/>
          <p:nvPr/>
        </p:nvSpPr>
        <p:spPr>
          <a:xfrm>
            <a:off x="1155074" y="6370267"/>
            <a:ext cx="8178661" cy="2629708"/>
          </a:xfrm>
          <a:prstGeom prst="rect">
            <a:avLst/>
          </a:prstGeom>
        </p:spPr>
        <p:txBody>
          <a:bodyPr lIns="0" tIns="0" rIns="0" bIns="0" rtlCol="0" anchor="t">
            <a:spAutoFit/>
          </a:bodyPr>
          <a:lstStyle/>
          <a:p>
            <a:pPr algn="l">
              <a:lnSpc>
                <a:spcPts val="4600"/>
              </a:lnSpc>
            </a:pPr>
            <a:r>
              <a:rPr lang="en-US" sz="3200" b="1" spc="29">
                <a:solidFill>
                  <a:srgbClr val="FFFFFF"/>
                </a:solidFill>
                <a:latin typeface="TT Rounds Condensed Bold"/>
                <a:ea typeface="TT Rounds Condensed Bold"/>
                <a:cs typeface="TT Rounds Condensed Bold"/>
                <a:sym typeface="TT Rounds Condensed Bold"/>
              </a:rPr>
              <a:t>M2.1 </a:t>
            </a:r>
          </a:p>
          <a:p>
            <a:pPr algn="l">
              <a:lnSpc>
                <a:spcPts val="5227"/>
              </a:lnSpc>
            </a:pPr>
            <a:r>
              <a:rPr lang="en-US" sz="5000" b="1" spc="46">
                <a:solidFill>
                  <a:srgbClr val="FFFFFF"/>
                </a:solidFill>
                <a:latin typeface="TT Rounds Condensed Bold"/>
                <a:ea typeface="TT Rounds Condensed Bold"/>
                <a:cs typeface="TT Rounds Condensed Bold"/>
                <a:sym typeface="TT Rounds Condensed Bold"/>
              </a:rPr>
              <a:t>Introduction aux compétences numériques pour le lieu de travail</a:t>
            </a:r>
          </a:p>
        </p:txBody>
      </p:sp>
      <p:sp>
        <p:nvSpPr>
          <p:cNvPr id="20" name="TextBox 20"/>
          <p:cNvSpPr txBox="1"/>
          <p:nvPr/>
        </p:nvSpPr>
        <p:spPr>
          <a:xfrm>
            <a:off x="1077436" y="9069006"/>
            <a:ext cx="4151217" cy="597408"/>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a:t>
            </a:r>
            <a:r>
              <a:rPr lang="en-US" sz="4200" b="1" spc="39">
                <a:solidFill>
                  <a:srgbClr val="FFFFFF"/>
                </a:solidFill>
                <a:latin typeface="TT Rounds Condensed Bold"/>
                <a:ea typeface="TT Rounds Condensed Bold"/>
                <a:cs typeface="TT Rounds Condensed Bold"/>
                <a:sym typeface="TT Rounds Condensed Bold"/>
              </a:rPr>
              <a:t>3kitchens</a:t>
            </a:r>
            <a:r>
              <a:rPr lang="en-US" sz="4200" spc="39">
                <a:solidFill>
                  <a:srgbClr val="FFFFFF"/>
                </a:solidFill>
                <a:latin typeface="TT Rounds Condensed"/>
                <a:ea typeface="TT Rounds Condensed"/>
                <a:cs typeface="TT Rounds Condensed"/>
                <a:sym typeface="TT Rounds Condensed"/>
              </a:rPr>
              <a:t>.eu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21" name="TextBox 21"/>
          <p:cNvSpPr txBox="1"/>
          <p:nvPr/>
        </p:nvSpPr>
        <p:spPr>
          <a:xfrm>
            <a:off x="1301105" y="5989267"/>
            <a:ext cx="7067390" cy="304800"/>
          </a:xfrm>
          <a:prstGeom prst="rect">
            <a:avLst/>
          </a:prstGeom>
          <a:solidFill>
            <a:srgbClr val="84BFA4"/>
          </a:solidFill>
        </p:spPr>
        <p:txBody>
          <a:bodyPr lIns="0" tIns="0" rIns="0" bIns="0" rtlCol="0" anchor="t">
            <a:spAutoFit/>
          </a:bodyPr>
          <a:lstStyle/>
          <a:p>
            <a:pPr algn="l">
              <a:lnSpc>
                <a:spcPts val="2220"/>
              </a:lnSpc>
            </a:pPr>
            <a:r>
              <a:rPr lang="en-US" sz="1850" b="1">
                <a:solidFill>
                  <a:srgbClr val="FFFFFF"/>
                </a:solidFill>
                <a:latin typeface="Arimo Bold"/>
                <a:ea typeface="Arimo Bold"/>
                <a:cs typeface="Arimo Bold"/>
                <a:sym typeface="Arimo Bold"/>
              </a:rPr>
              <a:t>Programme d'employabilité - Compétences d'auto-amélioration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908438" y="4158615"/>
            <a:ext cx="3157720" cy="984885"/>
          </a:xfrm>
          <a:prstGeom prst="rect">
            <a:avLst/>
          </a:prstGeom>
        </p:spPr>
        <p:txBody>
          <a:bodyPr lIns="0" tIns="0" rIns="0" bIns="0" rtlCol="0" anchor="t">
            <a:spAutoFit/>
          </a:bodyPr>
          <a:lstStyle/>
          <a:p>
            <a:pPr algn="ctr">
              <a:lnSpc>
                <a:spcPts val="3840"/>
              </a:lnSpc>
            </a:pPr>
            <a:r>
              <a:rPr lang="en-US" sz="3600" b="1" spc="33">
                <a:solidFill>
                  <a:srgbClr val="382B1B"/>
                </a:solidFill>
                <a:latin typeface="TT Rounds Condensed Bold"/>
                <a:ea typeface="TT Rounds Condensed Bold"/>
                <a:cs typeface="TT Rounds Condensed Bold"/>
                <a:sym typeface="TT Rounds Condensed Bold"/>
              </a:rPr>
              <a:t>Ordinateur de bureau</a:t>
            </a:r>
          </a:p>
        </p:txBody>
      </p:sp>
      <p:sp>
        <p:nvSpPr>
          <p:cNvPr id="8" name="AutoShape 8"/>
          <p:cNvSpPr/>
          <p:nvPr/>
        </p:nvSpPr>
        <p:spPr>
          <a:xfrm rot="10789347">
            <a:off x="3299843" y="7886832"/>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322328" y="3798261"/>
            <a:ext cx="13832894" cy="0"/>
          </a:xfrm>
          <a:prstGeom prst="line">
            <a:avLst/>
          </a:prstGeom>
          <a:ln w="19050" cap="rnd">
            <a:solidFill>
              <a:srgbClr val="B6D1E1"/>
            </a:solidFill>
            <a:prstDash val="solid"/>
            <a:headEnd type="none" w="sm" len="sm"/>
            <a:tailEnd type="none" w="sm" len="sm"/>
          </a:ln>
        </p:spPr>
      </p:sp>
      <p:grpSp>
        <p:nvGrpSpPr>
          <p:cNvPr id="10" name="Group 10"/>
          <p:cNvGrpSpPr/>
          <p:nvPr/>
        </p:nvGrpSpPr>
        <p:grpSpPr>
          <a:xfrm>
            <a:off x="764497" y="0"/>
            <a:ext cx="1334065" cy="10287000"/>
            <a:chOff x="0" y="0"/>
            <a:chExt cx="1778754" cy="13716000"/>
          </a:xfrm>
        </p:grpSpPr>
        <p:sp>
          <p:nvSpPr>
            <p:cNvPr id="11" name="Freeform 11"/>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2" name="Group 12"/>
          <p:cNvGrpSpPr/>
          <p:nvPr/>
        </p:nvGrpSpPr>
        <p:grpSpPr>
          <a:xfrm>
            <a:off x="374870" y="320578"/>
            <a:ext cx="2046210" cy="2109801"/>
            <a:chOff x="0" y="0"/>
            <a:chExt cx="2728280" cy="2813068"/>
          </a:xfrm>
        </p:grpSpPr>
        <p:sp>
          <p:nvSpPr>
            <p:cNvPr id="13" name="Freeform 13"/>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4" name="TextBox 14"/>
          <p:cNvSpPr txBox="1"/>
          <p:nvPr/>
        </p:nvSpPr>
        <p:spPr>
          <a:xfrm rot="-5400000">
            <a:off x="-3535906" y="3207544"/>
            <a:ext cx="11335671" cy="225296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Composants informatiques</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
        <p:nvSpPr>
          <p:cNvPr id="15" name="TextBox 15"/>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6" name="TextBox 16"/>
          <p:cNvSpPr txBox="1"/>
          <p:nvPr/>
        </p:nvSpPr>
        <p:spPr>
          <a:xfrm>
            <a:off x="3787619" y="690730"/>
            <a:ext cx="12811324" cy="2895600"/>
          </a:xfrm>
          <a:prstGeom prst="rect">
            <a:avLst/>
          </a:prstGeom>
        </p:spPr>
        <p:txBody>
          <a:bodyPr lIns="0" tIns="0" rIns="0" bIns="0" rtlCol="0" anchor="t">
            <a:spAutoFit/>
          </a:bodyPr>
          <a:lstStyle/>
          <a:p>
            <a:pPr algn="l">
              <a:lnSpc>
                <a:spcPts val="5759"/>
              </a:lnSpc>
            </a:pPr>
            <a:r>
              <a:rPr lang="en-US" sz="4800" b="1" spc="44">
                <a:solidFill>
                  <a:srgbClr val="84BFA4"/>
                </a:solidFill>
                <a:latin typeface="TT Rounds Condensed Bold"/>
                <a:ea typeface="TT Rounds Condensed Bold"/>
                <a:cs typeface="TT Rounds Condensed Bold"/>
                <a:sym typeface="TT Rounds Condensed Bold"/>
              </a:rPr>
              <a:t>Les ordinateurs, parfois appelés PC (Personal Computers ), existent sous toutes les formes et toutes les tailles, mais ils fonctionnent tous de la même manière.</a:t>
            </a:r>
          </a:p>
        </p:txBody>
      </p:sp>
      <p:sp>
        <p:nvSpPr>
          <p:cNvPr id="17" name="Freeform 17" descr="A computer with a monitor and a bottle of water  Description automatically generated"/>
          <p:cNvSpPr/>
          <p:nvPr/>
        </p:nvSpPr>
        <p:spPr>
          <a:xfrm>
            <a:off x="4177464" y="5285618"/>
            <a:ext cx="2888694" cy="2022085"/>
          </a:xfrm>
          <a:custGeom>
            <a:avLst/>
            <a:gdLst/>
            <a:ahLst/>
            <a:cxnLst/>
            <a:rect l="l" t="t" r="r" b="b"/>
            <a:pathLst>
              <a:path w="2888694" h="2022085">
                <a:moveTo>
                  <a:pt x="0" y="0"/>
                </a:moveTo>
                <a:lnTo>
                  <a:pt x="2888694" y="0"/>
                </a:lnTo>
                <a:lnTo>
                  <a:pt x="2888694" y="2022085"/>
                </a:lnTo>
                <a:lnTo>
                  <a:pt x="0" y="2022085"/>
                </a:lnTo>
                <a:lnTo>
                  <a:pt x="0" y="0"/>
                </a:lnTo>
                <a:close/>
              </a:path>
            </a:pathLst>
          </a:custGeom>
          <a:blipFill>
            <a:blip r:embed="rId3"/>
            <a:stretch>
              <a:fillRect/>
            </a:stretch>
          </a:blipFill>
        </p:spPr>
      </p:sp>
      <p:sp>
        <p:nvSpPr>
          <p:cNvPr id="18" name="Freeform 18" descr="A computer with a screen on  Description automatically generated with medium confidence"/>
          <p:cNvSpPr/>
          <p:nvPr/>
        </p:nvSpPr>
        <p:spPr>
          <a:xfrm>
            <a:off x="8225412" y="5124114"/>
            <a:ext cx="3410133" cy="2354163"/>
          </a:xfrm>
          <a:custGeom>
            <a:avLst/>
            <a:gdLst/>
            <a:ahLst/>
            <a:cxnLst/>
            <a:rect l="l" t="t" r="r" b="b"/>
            <a:pathLst>
              <a:path w="3410133" h="2354163">
                <a:moveTo>
                  <a:pt x="0" y="0"/>
                </a:moveTo>
                <a:lnTo>
                  <a:pt x="3410133" y="0"/>
                </a:lnTo>
                <a:lnTo>
                  <a:pt x="3410133" y="2354163"/>
                </a:lnTo>
                <a:lnTo>
                  <a:pt x="0" y="2354163"/>
                </a:lnTo>
                <a:lnTo>
                  <a:pt x="0" y="0"/>
                </a:lnTo>
                <a:close/>
              </a:path>
            </a:pathLst>
          </a:custGeom>
          <a:blipFill>
            <a:blip r:embed="rId4"/>
            <a:stretch>
              <a:fillRect r="-54"/>
            </a:stretch>
          </a:blipFill>
        </p:spPr>
      </p:sp>
      <p:sp>
        <p:nvSpPr>
          <p:cNvPr id="19" name="AutoShape 19"/>
          <p:cNvSpPr/>
          <p:nvPr/>
        </p:nvSpPr>
        <p:spPr>
          <a:xfrm rot="-5354146">
            <a:off x="5884550" y="5533086"/>
            <a:ext cx="3213569" cy="0"/>
          </a:xfrm>
          <a:prstGeom prst="line">
            <a:avLst/>
          </a:prstGeom>
          <a:ln w="19050" cap="rnd">
            <a:solidFill>
              <a:srgbClr val="B6D1E1"/>
            </a:solidFill>
            <a:prstDash val="solid"/>
            <a:headEnd type="none" w="sm" len="sm"/>
            <a:tailEnd type="none" w="sm" len="sm"/>
          </a:ln>
        </p:spPr>
      </p:sp>
      <p:sp>
        <p:nvSpPr>
          <p:cNvPr id="20" name="AutoShape 20"/>
          <p:cNvSpPr/>
          <p:nvPr/>
        </p:nvSpPr>
        <p:spPr>
          <a:xfrm rot="-5354146">
            <a:off x="11059904" y="5536834"/>
            <a:ext cx="3213569" cy="0"/>
          </a:xfrm>
          <a:prstGeom prst="line">
            <a:avLst/>
          </a:prstGeom>
          <a:ln w="19050" cap="rnd">
            <a:solidFill>
              <a:srgbClr val="B6D1E1"/>
            </a:solidFill>
            <a:prstDash val="solid"/>
            <a:headEnd type="none" w="sm" len="sm"/>
            <a:tailEnd type="none" w="sm" len="sm"/>
          </a:ln>
        </p:spPr>
      </p:sp>
      <p:sp>
        <p:nvSpPr>
          <p:cNvPr id="21" name="Freeform 21"/>
          <p:cNvSpPr/>
          <p:nvPr/>
        </p:nvSpPr>
        <p:spPr>
          <a:xfrm>
            <a:off x="13669624" y="5217669"/>
            <a:ext cx="2686050" cy="1695450"/>
          </a:xfrm>
          <a:custGeom>
            <a:avLst/>
            <a:gdLst/>
            <a:ahLst/>
            <a:cxnLst/>
            <a:rect l="l" t="t" r="r" b="b"/>
            <a:pathLst>
              <a:path w="2686050" h="1695450">
                <a:moveTo>
                  <a:pt x="0" y="0"/>
                </a:moveTo>
                <a:lnTo>
                  <a:pt x="2686050" y="0"/>
                </a:lnTo>
                <a:lnTo>
                  <a:pt x="2686050" y="1695450"/>
                </a:lnTo>
                <a:lnTo>
                  <a:pt x="0" y="1695450"/>
                </a:lnTo>
                <a:lnTo>
                  <a:pt x="0" y="0"/>
                </a:lnTo>
                <a:close/>
              </a:path>
            </a:pathLst>
          </a:custGeom>
          <a:blipFill>
            <a:blip r:embed="rId5"/>
            <a:stretch>
              <a:fillRect l="-177" r="-177"/>
            </a:stretch>
          </a:blipFill>
        </p:spPr>
      </p:sp>
      <p:grpSp>
        <p:nvGrpSpPr>
          <p:cNvPr id="22" name="Group 22"/>
          <p:cNvGrpSpPr/>
          <p:nvPr/>
        </p:nvGrpSpPr>
        <p:grpSpPr>
          <a:xfrm>
            <a:off x="14183834" y="8197703"/>
            <a:ext cx="2923953" cy="868035"/>
            <a:chOff x="0" y="0"/>
            <a:chExt cx="3898604" cy="1157380"/>
          </a:xfrm>
        </p:grpSpPr>
        <p:sp>
          <p:nvSpPr>
            <p:cNvPr id="23" name="Freeform 23"/>
            <p:cNvSpPr/>
            <p:nvPr/>
          </p:nvSpPr>
          <p:spPr>
            <a:xfrm>
              <a:off x="0" y="0"/>
              <a:ext cx="3898646" cy="1157351"/>
            </a:xfrm>
            <a:custGeom>
              <a:avLst/>
              <a:gdLst/>
              <a:ahLst/>
              <a:cxnLst/>
              <a:rect l="l" t="t" r="r" b="b"/>
              <a:pathLst>
                <a:path w="3898646" h="1157351">
                  <a:moveTo>
                    <a:pt x="0" y="0"/>
                  </a:moveTo>
                  <a:lnTo>
                    <a:pt x="3898646" y="0"/>
                  </a:lnTo>
                  <a:lnTo>
                    <a:pt x="3898646" y="1157351"/>
                  </a:lnTo>
                  <a:lnTo>
                    <a:pt x="0" y="1157351"/>
                  </a:lnTo>
                  <a:close/>
                </a:path>
              </a:pathLst>
            </a:custGeom>
            <a:solidFill>
              <a:srgbClr val="B6D1E1"/>
            </a:solidFill>
          </p:spPr>
        </p:sp>
      </p:grpSp>
      <p:grpSp>
        <p:nvGrpSpPr>
          <p:cNvPr id="24" name="Group 24"/>
          <p:cNvGrpSpPr/>
          <p:nvPr/>
        </p:nvGrpSpPr>
        <p:grpSpPr>
          <a:xfrm>
            <a:off x="13275532" y="8197703"/>
            <a:ext cx="833872" cy="868035"/>
            <a:chOff x="0" y="0"/>
            <a:chExt cx="1111830" cy="1157380"/>
          </a:xfrm>
        </p:grpSpPr>
        <p:sp>
          <p:nvSpPr>
            <p:cNvPr id="25" name="Freeform 25"/>
            <p:cNvSpPr/>
            <p:nvPr/>
          </p:nvSpPr>
          <p:spPr>
            <a:xfrm>
              <a:off x="0" y="0"/>
              <a:ext cx="1111885" cy="1157351"/>
            </a:xfrm>
            <a:custGeom>
              <a:avLst/>
              <a:gdLst/>
              <a:ahLst/>
              <a:cxnLst/>
              <a:rect l="l" t="t" r="r" b="b"/>
              <a:pathLst>
                <a:path w="1111885" h="1157351">
                  <a:moveTo>
                    <a:pt x="0" y="0"/>
                  </a:moveTo>
                  <a:lnTo>
                    <a:pt x="1111885" y="0"/>
                  </a:lnTo>
                  <a:lnTo>
                    <a:pt x="1111885" y="1157351"/>
                  </a:lnTo>
                  <a:lnTo>
                    <a:pt x="0" y="1157351"/>
                  </a:lnTo>
                  <a:close/>
                </a:path>
              </a:pathLst>
            </a:custGeom>
            <a:solidFill>
              <a:srgbClr val="84BFA4"/>
            </a:solidFill>
          </p:spPr>
        </p:sp>
      </p:grpSp>
      <p:sp>
        <p:nvSpPr>
          <p:cNvPr id="26" name="TextBox 26"/>
          <p:cNvSpPr txBox="1"/>
          <p:nvPr/>
        </p:nvSpPr>
        <p:spPr>
          <a:xfrm>
            <a:off x="14412105" y="8079713"/>
            <a:ext cx="2955117" cy="755430"/>
          </a:xfrm>
          <a:prstGeom prst="rect">
            <a:avLst/>
          </a:prstGeom>
        </p:spPr>
        <p:txBody>
          <a:bodyPr lIns="0" tIns="0" rIns="0" bIns="0" rtlCol="0" anchor="t">
            <a:spAutoFit/>
          </a:bodyPr>
          <a:lstStyle/>
          <a:p>
            <a:pPr algn="l">
              <a:lnSpc>
                <a:spcPts val="8100"/>
              </a:lnSpc>
            </a:pPr>
            <a:r>
              <a:rPr lang="en-US" sz="4500" b="1" spc="42">
                <a:solidFill>
                  <a:srgbClr val="FFFFFF"/>
                </a:solidFill>
                <a:latin typeface="TT Rounds Condensed Bold"/>
                <a:ea typeface="TT Rounds Condensed Bold"/>
                <a:cs typeface="TT Rounds Condensed Bold"/>
                <a:sym typeface="TT Rounds Condensed Bold"/>
              </a:rPr>
              <a:t>Exercice 1</a:t>
            </a:r>
          </a:p>
        </p:txBody>
      </p:sp>
      <p:sp>
        <p:nvSpPr>
          <p:cNvPr id="27" name="Freeform 27" descr="Clipboard Partially Ticked outline"/>
          <p:cNvSpPr/>
          <p:nvPr/>
        </p:nvSpPr>
        <p:spPr>
          <a:xfrm>
            <a:off x="13285383" y="8245547"/>
            <a:ext cx="781496" cy="781495"/>
          </a:xfrm>
          <a:custGeom>
            <a:avLst/>
            <a:gdLst/>
            <a:ahLst/>
            <a:cxnLst/>
            <a:rect l="l" t="t" r="r" b="b"/>
            <a:pathLst>
              <a:path w="781496" h="781495">
                <a:moveTo>
                  <a:pt x="0" y="0"/>
                </a:moveTo>
                <a:lnTo>
                  <a:pt x="781496" y="0"/>
                </a:lnTo>
                <a:lnTo>
                  <a:pt x="781496" y="781495"/>
                </a:lnTo>
                <a:lnTo>
                  <a:pt x="0" y="7814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7997849" y="4302463"/>
            <a:ext cx="4390864" cy="499110"/>
          </a:xfrm>
          <a:prstGeom prst="rect">
            <a:avLst/>
          </a:prstGeom>
        </p:spPr>
        <p:txBody>
          <a:bodyPr lIns="0" tIns="0" rIns="0" bIns="0" rtlCol="0" anchor="t">
            <a:spAutoFit/>
          </a:bodyPr>
          <a:lstStyle/>
          <a:p>
            <a:pPr algn="ctr">
              <a:lnSpc>
                <a:spcPts val="3840"/>
              </a:lnSpc>
            </a:pPr>
            <a:r>
              <a:rPr lang="en-US" sz="3600" b="1" spc="33">
                <a:solidFill>
                  <a:srgbClr val="382B1B"/>
                </a:solidFill>
                <a:latin typeface="TT Rounds Condensed Bold"/>
                <a:ea typeface="TT Rounds Condensed Bold"/>
                <a:cs typeface="TT Rounds Condensed Bold"/>
                <a:sym typeface="TT Rounds Condensed Bold"/>
              </a:rPr>
              <a:t>Ordinateur Portable</a:t>
            </a:r>
          </a:p>
        </p:txBody>
      </p:sp>
      <p:sp>
        <p:nvSpPr>
          <p:cNvPr id="29" name="TextBox 29"/>
          <p:cNvSpPr txBox="1"/>
          <p:nvPr/>
        </p:nvSpPr>
        <p:spPr>
          <a:xfrm>
            <a:off x="12716922" y="4302463"/>
            <a:ext cx="4390864" cy="499110"/>
          </a:xfrm>
          <a:prstGeom prst="rect">
            <a:avLst/>
          </a:prstGeom>
        </p:spPr>
        <p:txBody>
          <a:bodyPr lIns="0" tIns="0" rIns="0" bIns="0" rtlCol="0" anchor="t">
            <a:spAutoFit/>
          </a:bodyPr>
          <a:lstStyle/>
          <a:p>
            <a:pPr algn="ctr">
              <a:lnSpc>
                <a:spcPts val="3840"/>
              </a:lnSpc>
            </a:pPr>
            <a:r>
              <a:rPr lang="en-US" sz="3600" b="1" spc="33">
                <a:solidFill>
                  <a:srgbClr val="382B1B"/>
                </a:solidFill>
                <a:latin typeface="TT Rounds Condensed Bold"/>
                <a:ea typeface="TT Rounds Condensed Bold"/>
                <a:cs typeface="TT Rounds Condensed Bold"/>
                <a:sym typeface="TT Rounds Condensed Bold"/>
              </a:rPr>
              <a:t>Tablette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262738" y="1128596"/>
            <a:ext cx="16196205" cy="9407908"/>
          </a:xfrm>
          <a:prstGeom prst="rect">
            <a:avLst/>
          </a:prstGeom>
        </p:spPr>
        <p:txBody>
          <a:bodyPr lIns="0" tIns="0" rIns="0" bIns="0" rtlCol="0" anchor="t">
            <a:spAutoFit/>
          </a:bodyPr>
          <a:lstStyle/>
          <a:p>
            <a:pPr algn="just">
              <a:lnSpc>
                <a:spcPts val="5750"/>
              </a:lnSpc>
            </a:pPr>
            <a:endParaRP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Quels sont les quatre composants de base d’un ordinateur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Qu'est-ce que c'est ?</a:t>
            </a:r>
          </a:p>
          <a:p>
            <a:pPr marL="1749242" lvl="1" indent="-874621" algn="just">
              <a:lnSpc>
                <a:spcPts val="4559"/>
              </a:lnSpc>
            </a:pPr>
            <a:r>
              <a:rPr lang="en-US" sz="3194" spc="29">
                <a:solidFill>
                  <a:srgbClr val="382B1B"/>
                </a:solidFill>
                <a:latin typeface="TT Rounds Condensed"/>
                <a:ea typeface="TT Rounds Condensed"/>
                <a:cs typeface="TT Rounds Condensed"/>
                <a:sym typeface="TT Rounds Condensed"/>
              </a:rPr>
              <a:t> </a:t>
            </a:r>
          </a:p>
          <a:p>
            <a:pPr marL="1749242" lvl="1" indent="-874621" algn="just">
              <a:lnSpc>
                <a:spcPts val="4559"/>
              </a:lnSpc>
            </a:pPr>
            <a:endParaRPr lang="en-US" sz="3194" spc="29">
              <a:solidFill>
                <a:srgbClr val="382B1B"/>
              </a:solidFill>
              <a:latin typeface="TT Rounds Condensed"/>
              <a:ea typeface="TT Rounds Condensed"/>
              <a:cs typeface="TT Rounds Condensed"/>
              <a:sym typeface="TT Rounds Condensed"/>
            </a:endParaRPr>
          </a:p>
          <a:p>
            <a:pPr marL="1749242" lvl="1" indent="-874621" algn="just">
              <a:lnSpc>
                <a:spcPts val="4559"/>
              </a:lnSpc>
            </a:pPr>
            <a:endParaRPr lang="en-US" sz="3194" spc="29">
              <a:solidFill>
                <a:srgbClr val="382B1B"/>
              </a:solidFill>
              <a:latin typeface="TT Rounds Condensed"/>
              <a:ea typeface="TT Rounds Condensed"/>
              <a:cs typeface="TT Rounds Condensed"/>
              <a:sym typeface="TT Rounds Condensed"/>
            </a:endParaRP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Quelle est la fonction principale d’un moniteur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A quoi sert la souris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Quel est l’autre nom du clavier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Comment s'appelle le « cerveau » de l'ordinateur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Que signifie PC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Pourquoi est-il important qu’un ordinateur dispose à la fois de périphériques d’entrée et de sortie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Pouvez-vous nommer deux périphériques d’entrée utilisés avec les ordinateurs ?</a:t>
            </a:r>
          </a:p>
          <a:p>
            <a:pPr marL="1749242" lvl="1" indent="-874621" algn="just">
              <a:lnSpc>
                <a:spcPts val="4559"/>
              </a:lnSpc>
              <a:buAutoNum type="arabicPeriod"/>
            </a:pPr>
            <a:r>
              <a:rPr lang="en-US" sz="3194" spc="29">
                <a:solidFill>
                  <a:srgbClr val="382B1B"/>
                </a:solidFill>
                <a:latin typeface="TT Rounds Condensed"/>
                <a:ea typeface="TT Rounds Condensed"/>
                <a:cs typeface="TT Rounds Condensed"/>
                <a:sym typeface="TT Rounds Condensed"/>
              </a:rPr>
              <a:t>Nommez trois types d’ordinateurs personnels ?</a:t>
            </a:r>
          </a:p>
          <a:p>
            <a:pPr marL="1749242" lvl="1" indent="-874621" algn="just">
              <a:lnSpc>
                <a:spcPts val="5750"/>
              </a:lnSpc>
            </a:pPr>
            <a:endParaRPr lang="en-US" sz="3194" spc="29">
              <a:solidFill>
                <a:srgbClr val="382B1B"/>
              </a:solidFill>
              <a:latin typeface="TT Rounds Condensed"/>
              <a:ea typeface="TT Rounds Condensed"/>
              <a:cs typeface="TT Rounds Condensed"/>
              <a:sym typeface="TT Rounds Condensed"/>
            </a:endParaRPr>
          </a:p>
        </p:txBody>
      </p:sp>
      <p:sp>
        <p:nvSpPr>
          <p:cNvPr id="8" name="Freeform 8" descr="A computer monitor with a mouse  Description automatically generated"/>
          <p:cNvSpPr/>
          <p:nvPr/>
        </p:nvSpPr>
        <p:spPr>
          <a:xfrm>
            <a:off x="5805590" y="2738738"/>
            <a:ext cx="1787883" cy="1787883"/>
          </a:xfrm>
          <a:custGeom>
            <a:avLst/>
            <a:gdLst/>
            <a:ahLst/>
            <a:cxnLst/>
            <a:rect l="l" t="t" r="r" b="b"/>
            <a:pathLst>
              <a:path w="1787883" h="1787883">
                <a:moveTo>
                  <a:pt x="0" y="0"/>
                </a:moveTo>
                <a:lnTo>
                  <a:pt x="1787883" y="0"/>
                </a:lnTo>
                <a:lnTo>
                  <a:pt x="1787883" y="1787883"/>
                </a:lnTo>
                <a:lnTo>
                  <a:pt x="0" y="1787883"/>
                </a:lnTo>
                <a:lnTo>
                  <a:pt x="0" y="0"/>
                </a:lnTo>
                <a:close/>
              </a:path>
            </a:pathLst>
          </a:custGeom>
          <a:blipFill>
            <a:blip r:embed="rId3"/>
            <a:stretch>
              <a:fillRect/>
            </a:stretch>
          </a:blipFill>
        </p:spPr>
      </p:sp>
      <p:grpSp>
        <p:nvGrpSpPr>
          <p:cNvPr id="9" name="Group 9"/>
          <p:cNvGrpSpPr/>
          <p:nvPr/>
        </p:nvGrpSpPr>
        <p:grpSpPr>
          <a:xfrm>
            <a:off x="0" y="0"/>
            <a:ext cx="18288000" cy="1422401"/>
            <a:chOff x="0" y="0"/>
            <a:chExt cx="24384000" cy="1896534"/>
          </a:xfrm>
        </p:grpSpPr>
        <p:sp>
          <p:nvSpPr>
            <p:cNvPr id="10" name="Freeform 10"/>
            <p:cNvSpPr/>
            <p:nvPr/>
          </p:nvSpPr>
          <p:spPr>
            <a:xfrm>
              <a:off x="0" y="0"/>
              <a:ext cx="24384000" cy="1896491"/>
            </a:xfrm>
            <a:custGeom>
              <a:avLst/>
              <a:gdLst/>
              <a:ahLst/>
              <a:cxnLst/>
              <a:rect l="l" t="t" r="r" b="b"/>
              <a:pathLst>
                <a:path w="24384000" h="1896491">
                  <a:moveTo>
                    <a:pt x="0" y="0"/>
                  </a:moveTo>
                  <a:lnTo>
                    <a:pt x="24384000" y="0"/>
                  </a:lnTo>
                  <a:lnTo>
                    <a:pt x="24384000" y="1896491"/>
                  </a:lnTo>
                  <a:lnTo>
                    <a:pt x="0" y="1896491"/>
                  </a:lnTo>
                  <a:close/>
                </a:path>
              </a:pathLst>
            </a:custGeom>
            <a:solidFill>
              <a:srgbClr val="84BFA4"/>
            </a:solidFill>
          </p:spPr>
        </p:sp>
      </p:grpSp>
      <p:grpSp>
        <p:nvGrpSpPr>
          <p:cNvPr id="11" name="Group 11"/>
          <p:cNvGrpSpPr/>
          <p:nvPr/>
        </p:nvGrpSpPr>
        <p:grpSpPr>
          <a:xfrm>
            <a:off x="-582248" y="-508000"/>
            <a:ext cx="2451764" cy="2527958"/>
            <a:chOff x="0" y="0"/>
            <a:chExt cx="3269018" cy="3370610"/>
          </a:xfrm>
        </p:grpSpPr>
        <p:sp>
          <p:nvSpPr>
            <p:cNvPr id="12" name="Freeform 12"/>
            <p:cNvSpPr/>
            <p:nvPr/>
          </p:nvSpPr>
          <p:spPr>
            <a:xfrm>
              <a:off x="-145542" y="-55118"/>
              <a:ext cx="3635502" cy="3561715"/>
            </a:xfrm>
            <a:custGeom>
              <a:avLst/>
              <a:gdLst/>
              <a:ahLst/>
              <a:cxnLst/>
              <a:rect l="l" t="t" r="r" b="b"/>
              <a:pathLst>
                <a:path w="3635502" h="3561715">
                  <a:moveTo>
                    <a:pt x="2124964" y="134112"/>
                  </a:moveTo>
                  <a:cubicBezTo>
                    <a:pt x="1689989" y="4318"/>
                    <a:pt x="1235583" y="0"/>
                    <a:pt x="889381" y="389382"/>
                  </a:cubicBezTo>
                  <a:cubicBezTo>
                    <a:pt x="553974" y="765937"/>
                    <a:pt x="231521" y="1374013"/>
                    <a:pt x="162306" y="1876044"/>
                  </a:cubicBezTo>
                  <a:cubicBezTo>
                    <a:pt x="0" y="3046730"/>
                    <a:pt x="1043051" y="3561715"/>
                    <a:pt x="2096897" y="3395091"/>
                  </a:cubicBezTo>
                  <a:cubicBezTo>
                    <a:pt x="3124708" y="3232785"/>
                    <a:pt x="3635502" y="1884680"/>
                    <a:pt x="3323844" y="923925"/>
                  </a:cubicBezTo>
                  <a:cubicBezTo>
                    <a:pt x="3230753" y="633984"/>
                    <a:pt x="2960243" y="497586"/>
                    <a:pt x="2704973" y="372110"/>
                  </a:cubicBezTo>
                  <a:cubicBezTo>
                    <a:pt x="2521077" y="281178"/>
                    <a:pt x="2326259" y="194691"/>
                    <a:pt x="2125091" y="134112"/>
                  </a:cubicBezTo>
                  <a:close/>
                </a:path>
              </a:pathLst>
            </a:custGeom>
            <a:solidFill>
              <a:srgbClr val="E6C8C7"/>
            </a:solidFill>
          </p:spPr>
        </p:sp>
      </p:grpSp>
      <p:sp>
        <p:nvSpPr>
          <p:cNvPr id="13" name="TextBox 13"/>
          <p:cNvSpPr txBox="1"/>
          <p:nvPr/>
        </p:nvSpPr>
        <p:spPr>
          <a:xfrm>
            <a:off x="565979" y="-243006"/>
            <a:ext cx="1349028" cy="1834602"/>
          </a:xfrm>
          <a:prstGeom prst="rect">
            <a:avLst/>
          </a:prstGeom>
        </p:spPr>
        <p:txBody>
          <a:bodyPr lIns="0" tIns="0" rIns="0" bIns="0" rtlCol="0" anchor="t">
            <a:spAutoFit/>
          </a:bodyPr>
          <a:lstStyle/>
          <a:p>
            <a:pPr algn="just">
              <a:lnSpc>
                <a:spcPts val="12150"/>
              </a:lnSpc>
            </a:pPr>
            <a:r>
              <a:rPr lang="en-US" sz="6750" b="1" spc="63">
                <a:solidFill>
                  <a:srgbClr val="FFFFFF"/>
                </a:solidFill>
                <a:latin typeface="TT Rounds Condensed Bold"/>
                <a:ea typeface="TT Rounds Condensed Bold"/>
                <a:cs typeface="TT Rounds Condensed Bold"/>
                <a:sym typeface="TT Rounds Condensed Bold"/>
              </a:rPr>
              <a:t>01</a:t>
            </a:r>
          </a:p>
        </p:txBody>
      </p:sp>
      <p:sp>
        <p:nvSpPr>
          <p:cNvPr id="14" name="TextBox 14"/>
          <p:cNvSpPr txBox="1"/>
          <p:nvPr/>
        </p:nvSpPr>
        <p:spPr>
          <a:xfrm>
            <a:off x="2353157" y="175896"/>
            <a:ext cx="15496847" cy="832484"/>
          </a:xfrm>
          <a:prstGeom prst="rect">
            <a:avLst/>
          </a:prstGeom>
        </p:spPr>
        <p:txBody>
          <a:bodyPr lIns="0" tIns="0" rIns="0" bIns="0" rtlCol="0" anchor="t">
            <a:spAutoFit/>
          </a:bodyPr>
          <a:lstStyle/>
          <a:p>
            <a:pPr algn="just">
              <a:lnSpc>
                <a:spcPts val="7110"/>
              </a:lnSpc>
            </a:pPr>
            <a:r>
              <a:rPr lang="en-US" sz="3950" b="1" spc="36">
                <a:solidFill>
                  <a:srgbClr val="FFFFFF"/>
                </a:solidFill>
                <a:latin typeface="TT Rounds Condensed Bold"/>
                <a:ea typeface="TT Rounds Condensed Bold"/>
                <a:cs typeface="TT Rounds Condensed Bold"/>
                <a:sym typeface="TT Rounds Condensed Bold"/>
              </a:rPr>
              <a:t>Les questions suivantes testeront ce que vous avez appris jusqu'à présent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1280394" y="3286659"/>
            <a:ext cx="11693334" cy="4380738"/>
          </a:xfrm>
          <a:prstGeom prst="rect">
            <a:avLst/>
          </a:prstGeom>
        </p:spPr>
        <p:txBody>
          <a:bodyPr lIns="0" tIns="0" rIns="0" bIns="0" rtlCol="0" anchor="t">
            <a:spAutoFit/>
          </a:bodyPr>
          <a:lstStyle/>
          <a:p>
            <a:pPr algn="ctr">
              <a:lnSpc>
                <a:spcPts val="11556"/>
              </a:lnSpc>
            </a:pPr>
            <a:r>
              <a:rPr lang="en-US" sz="9000" b="1" spc="84">
                <a:solidFill>
                  <a:srgbClr val="FFFFFF"/>
                </a:solidFill>
                <a:latin typeface="TT Rounds Condensed Bold"/>
                <a:ea typeface="TT Rounds Condensed Bold"/>
                <a:cs typeface="TT Rounds Condensed Bold"/>
                <a:sym typeface="TT Rounds Condensed Bold"/>
              </a:rPr>
              <a:t>Les bases en informatique</a:t>
            </a:r>
          </a:p>
          <a:p>
            <a:pPr algn="ctr">
              <a:lnSpc>
                <a:spcPts val="11556"/>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51954" y="2948513"/>
            <a:ext cx="7129405" cy="2716104"/>
          </a:xfrm>
          <a:prstGeom prst="rect">
            <a:avLst/>
          </a:prstGeom>
        </p:spPr>
        <p:txBody>
          <a:bodyPr lIns="0" tIns="0" rIns="0" bIns="0" rtlCol="0" anchor="t">
            <a:spAutoFit/>
          </a:bodyPr>
          <a:lstStyle/>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Ordinateur de bureau : </a:t>
            </a:r>
            <a:r>
              <a:rPr lang="en-US" sz="3600" spc="33">
                <a:solidFill>
                  <a:srgbClr val="382B1B"/>
                </a:solidFill>
                <a:latin typeface="TT Rounds Condensed"/>
                <a:ea typeface="TT Rounds Condensed"/>
                <a:cs typeface="TT Rounds Condensed"/>
                <a:sym typeface="TT Rounds Condensed"/>
              </a:rPr>
              <a:t>un ordinateur personnel suffisamment petit pour s'intégrer facilement dans un espace de travail individuel.</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Ordinateur portable - </a:t>
            </a:r>
            <a:r>
              <a:rPr lang="en-US" sz="3600" spc="33">
                <a:solidFill>
                  <a:srgbClr val="382B1B"/>
                </a:solidFill>
                <a:latin typeface="TT Rounds Condensed"/>
                <a:ea typeface="TT Rounds Condensed"/>
                <a:cs typeface="TT Rounds Condensed"/>
                <a:sym typeface="TT Rounds Condensed"/>
              </a:rPr>
              <a:t>un ordinateur portable suffisamment petit pour être utilisé sur vos genoux.</a:t>
            </a: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 </a:t>
            </a:r>
          </a:p>
          <a:p>
            <a:pPr algn="l">
              <a:lnSpc>
                <a:spcPts val="3840"/>
              </a:lnSpc>
            </a:pPr>
            <a:endParaRPr lang="en-US" sz="3600" b="1" spc="33">
              <a:solidFill>
                <a:srgbClr val="382B1B"/>
              </a:solidFill>
              <a:latin typeface="TT Rounds Condensed Bold"/>
              <a:ea typeface="TT Rounds Condensed Bold"/>
              <a:cs typeface="TT Rounds Condensed Bold"/>
              <a:sym typeface="TT Rounds Condensed Bold"/>
            </a:endParaRPr>
          </a:p>
        </p:txBody>
      </p:sp>
      <p:sp>
        <p:nvSpPr>
          <p:cNvPr id="8" name="AutoShape 8"/>
          <p:cNvSpPr/>
          <p:nvPr/>
        </p:nvSpPr>
        <p:spPr>
          <a:xfrm rot="10789347">
            <a:off x="3277816" y="5104167"/>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361792" y="7980058"/>
            <a:ext cx="13832894" cy="0"/>
          </a:xfrm>
          <a:prstGeom prst="line">
            <a:avLst/>
          </a:prstGeom>
          <a:ln w="19050" cap="rnd">
            <a:solidFill>
              <a:srgbClr val="B6D1E1"/>
            </a:solidFill>
            <a:prstDash val="solid"/>
            <a:headEnd type="none" w="sm" len="sm"/>
            <a:tailEnd type="none" w="sm" len="sm"/>
          </a:ln>
        </p:spPr>
      </p:sp>
      <p:sp>
        <p:nvSpPr>
          <p:cNvPr id="10" name="AutoShape 10"/>
          <p:cNvSpPr/>
          <p:nvPr/>
        </p:nvSpPr>
        <p:spPr>
          <a:xfrm rot="10789347">
            <a:off x="3361790" y="2570751"/>
            <a:ext cx="13832894" cy="0"/>
          </a:xfrm>
          <a:prstGeom prst="line">
            <a:avLst/>
          </a:prstGeom>
          <a:ln w="19050" cap="rnd">
            <a:solidFill>
              <a:srgbClr val="B6D1E1"/>
            </a:solidFill>
            <a:prstDash val="solid"/>
            <a:headEnd type="none" w="sm" len="sm"/>
            <a:tailEnd type="none" w="sm" len="sm"/>
          </a:ln>
        </p:spPr>
      </p:sp>
      <p:grpSp>
        <p:nvGrpSpPr>
          <p:cNvPr id="11" name="Group 11"/>
          <p:cNvGrpSpPr/>
          <p:nvPr/>
        </p:nvGrpSpPr>
        <p:grpSpPr>
          <a:xfrm>
            <a:off x="764497" y="0"/>
            <a:ext cx="1334065" cy="10287000"/>
            <a:chOff x="0" y="0"/>
            <a:chExt cx="1778754" cy="13716000"/>
          </a:xfrm>
        </p:grpSpPr>
        <p:sp>
          <p:nvSpPr>
            <p:cNvPr id="12" name="Freeform 12"/>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13" name="Group 13"/>
          <p:cNvGrpSpPr/>
          <p:nvPr/>
        </p:nvGrpSpPr>
        <p:grpSpPr>
          <a:xfrm>
            <a:off x="374870" y="320578"/>
            <a:ext cx="2046210" cy="2109801"/>
            <a:chOff x="0" y="0"/>
            <a:chExt cx="2728280" cy="2813068"/>
          </a:xfrm>
        </p:grpSpPr>
        <p:sp>
          <p:nvSpPr>
            <p:cNvPr id="14" name="Freeform 14"/>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5" name="TextBox 15"/>
          <p:cNvSpPr txBox="1"/>
          <p:nvPr/>
        </p:nvSpPr>
        <p:spPr>
          <a:xfrm rot="-5400000">
            <a:off x="-3164432" y="2836068"/>
            <a:ext cx="11335671" cy="299591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Les  bases en informatique</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
        <p:nvSpPr>
          <p:cNvPr id="16" name="TextBox 16"/>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7" name="TextBox 17"/>
          <p:cNvSpPr txBox="1"/>
          <p:nvPr/>
        </p:nvSpPr>
        <p:spPr>
          <a:xfrm>
            <a:off x="3700322" y="1576874"/>
            <a:ext cx="5585503" cy="903772"/>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Types d'ordinateurs</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8" name="Freeform 18" descr="A computer with a monitor and a bottle of water  Description automatically generated"/>
          <p:cNvSpPr/>
          <p:nvPr/>
        </p:nvSpPr>
        <p:spPr>
          <a:xfrm>
            <a:off x="13050874" y="2743200"/>
            <a:ext cx="3001748" cy="2101222"/>
          </a:xfrm>
          <a:custGeom>
            <a:avLst/>
            <a:gdLst/>
            <a:ahLst/>
            <a:cxnLst/>
            <a:rect l="l" t="t" r="r" b="b"/>
            <a:pathLst>
              <a:path w="3001748" h="2101222">
                <a:moveTo>
                  <a:pt x="0" y="0"/>
                </a:moveTo>
                <a:lnTo>
                  <a:pt x="3001748" y="0"/>
                </a:lnTo>
                <a:lnTo>
                  <a:pt x="3001748" y="2101222"/>
                </a:lnTo>
                <a:lnTo>
                  <a:pt x="0" y="2101222"/>
                </a:lnTo>
                <a:lnTo>
                  <a:pt x="0" y="0"/>
                </a:lnTo>
                <a:close/>
              </a:path>
            </a:pathLst>
          </a:custGeom>
          <a:blipFill>
            <a:blip r:embed="rId3"/>
            <a:stretch>
              <a:fillRect/>
            </a:stretch>
          </a:blipFill>
        </p:spPr>
      </p:sp>
      <p:sp>
        <p:nvSpPr>
          <p:cNvPr id="19" name="Freeform 19" descr="A computer with a screen on  Description automatically generated with medium confidence"/>
          <p:cNvSpPr/>
          <p:nvPr/>
        </p:nvSpPr>
        <p:spPr>
          <a:xfrm>
            <a:off x="12032301" y="5432025"/>
            <a:ext cx="3410133" cy="2354163"/>
          </a:xfrm>
          <a:custGeom>
            <a:avLst/>
            <a:gdLst/>
            <a:ahLst/>
            <a:cxnLst/>
            <a:rect l="l" t="t" r="r" b="b"/>
            <a:pathLst>
              <a:path w="3410133" h="2354163">
                <a:moveTo>
                  <a:pt x="0" y="0"/>
                </a:moveTo>
                <a:lnTo>
                  <a:pt x="3410133" y="0"/>
                </a:lnTo>
                <a:lnTo>
                  <a:pt x="3410133" y="2354163"/>
                </a:lnTo>
                <a:lnTo>
                  <a:pt x="0" y="2354163"/>
                </a:lnTo>
                <a:lnTo>
                  <a:pt x="0" y="0"/>
                </a:lnTo>
                <a:close/>
              </a:path>
            </a:pathLst>
          </a:custGeom>
          <a:blipFill>
            <a:blip r:embed="rId4"/>
            <a:stretch>
              <a:fillRect r="-54"/>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10"/>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289842" y="2500348"/>
            <a:ext cx="13679496" cy="2354792"/>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La souris est utilisée comme périphérique d'entrée. Le curseur est la forme visible du pointeur sur un écran. Vous verrez de nombreuses formes de curseur. Vous trouverez ci-dessous une liste des différents types de curseurs que vous verrez le plus souvent.</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277571" y="6572020"/>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277571" y="9303532"/>
            <a:ext cx="13832894" cy="0"/>
          </a:xfrm>
          <a:prstGeom prst="line">
            <a:avLst/>
          </a:prstGeom>
          <a:ln w="19050" cap="rnd">
            <a:solidFill>
              <a:srgbClr val="B6D1E1"/>
            </a:solidFill>
            <a:prstDash val="solid"/>
            <a:headEnd type="none" w="sm" len="sm"/>
            <a:tailEnd type="none" w="sm" len="sm"/>
          </a:ln>
        </p:spPr>
      </p:sp>
      <p:grpSp>
        <p:nvGrpSpPr>
          <p:cNvPr id="10" name="Group 10"/>
          <p:cNvGrpSpPr/>
          <p:nvPr/>
        </p:nvGrpSpPr>
        <p:grpSpPr>
          <a:xfrm>
            <a:off x="764497" y="0"/>
            <a:ext cx="1334065" cy="10287000"/>
            <a:chOff x="0" y="0"/>
            <a:chExt cx="1778754" cy="13716000"/>
          </a:xfrm>
        </p:grpSpPr>
        <p:sp>
          <p:nvSpPr>
            <p:cNvPr id="11" name="Freeform 11"/>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12" name="Group 12"/>
          <p:cNvGrpSpPr/>
          <p:nvPr/>
        </p:nvGrpSpPr>
        <p:grpSpPr>
          <a:xfrm>
            <a:off x="374870" y="320578"/>
            <a:ext cx="2046210" cy="2109801"/>
            <a:chOff x="0" y="0"/>
            <a:chExt cx="2728280" cy="2813068"/>
          </a:xfrm>
        </p:grpSpPr>
        <p:sp>
          <p:nvSpPr>
            <p:cNvPr id="13" name="Freeform 13"/>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4" name="TextBox 14"/>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3336429" y="1548881"/>
            <a:ext cx="8132761" cy="1403910"/>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En savoir plus sur la souris</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pic>
        <p:nvPicPr>
          <p:cNvPr id="16" name="Picture 1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rcRect/>
          <a:stretch>
            <a:fillRect/>
          </a:stretch>
        </p:blipFill>
        <p:spPr>
          <a:xfrm>
            <a:off x="3284713" y="4852886"/>
            <a:ext cx="974685" cy="974685"/>
          </a:xfrm>
          <a:prstGeom prst="rect">
            <a:avLst/>
          </a:prstGeom>
        </p:spPr>
      </p:pic>
      <p:pic>
        <p:nvPicPr>
          <p:cNvPr id="17" name="Picture 17">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2"/>
          <a:srcRect r="148"/>
          <a:stretch>
            <a:fillRect/>
          </a:stretch>
        </p:blipFill>
        <p:spPr>
          <a:xfrm>
            <a:off x="3535439" y="7026771"/>
            <a:ext cx="777201" cy="917352"/>
          </a:xfrm>
          <a:prstGeom prst="rect">
            <a:avLst/>
          </a:prstGeom>
        </p:spPr>
      </p:pic>
      <p:sp>
        <p:nvSpPr>
          <p:cNvPr id="18" name="TextBox 18"/>
          <p:cNvSpPr txBox="1"/>
          <p:nvPr/>
        </p:nvSpPr>
        <p:spPr>
          <a:xfrm>
            <a:off x="4591250" y="4711841"/>
            <a:ext cx="4413184" cy="188806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Le curseur du pointeur indique que le système est inactif et prêt à être utilisé.</a:t>
            </a:r>
          </a:p>
        </p:txBody>
      </p:sp>
      <p:sp>
        <p:nvSpPr>
          <p:cNvPr id="19" name="TextBox 19"/>
          <p:cNvSpPr txBox="1"/>
          <p:nvPr/>
        </p:nvSpPr>
        <p:spPr>
          <a:xfrm>
            <a:off x="11673334" y="6746433"/>
            <a:ext cx="5296004" cy="282151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Le système est occupé à faire quelque chose. Vous verrez ce curseur lorsque vous ouvrirez un nouveau programme.</a:t>
            </a:r>
          </a:p>
          <a:p>
            <a:pPr algn="l">
              <a:lnSpc>
                <a:spcPts val="3733"/>
              </a:lnSpc>
            </a:pPr>
            <a:r>
              <a:rPr lang="en-US" sz="3500" spc="32">
                <a:solidFill>
                  <a:srgbClr val="382B1B"/>
                </a:solidFill>
                <a:latin typeface="TT Rounds Condensed"/>
                <a:ea typeface="TT Rounds Condensed"/>
                <a:cs typeface="TT Rounds Condensed"/>
                <a:sym typeface="TT Rounds Condensed"/>
              </a:rPr>
              <a:t> </a:t>
            </a:r>
          </a:p>
        </p:txBody>
      </p:sp>
      <p:pic>
        <p:nvPicPr>
          <p:cNvPr id="20" name="Picture 20">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3"/>
          <a:srcRect r="201"/>
          <a:stretch>
            <a:fillRect/>
          </a:stretch>
        </p:blipFill>
        <p:spPr>
          <a:xfrm>
            <a:off x="10345314" y="6857998"/>
            <a:ext cx="946019" cy="1376026"/>
          </a:xfrm>
          <a:prstGeom prst="rect">
            <a:avLst/>
          </a:prstGeom>
        </p:spPr>
      </p:pic>
      <p:pic>
        <p:nvPicPr>
          <p:cNvPr id="21" name="Picture 21">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a:blip r:embed="rId14"/>
          <a:srcRect b="95"/>
          <a:stretch>
            <a:fillRect/>
          </a:stretch>
        </p:blipFill>
        <p:spPr>
          <a:xfrm>
            <a:off x="10382343" y="4636564"/>
            <a:ext cx="914166" cy="1057501"/>
          </a:xfrm>
          <a:prstGeom prst="rect">
            <a:avLst/>
          </a:prstGeom>
        </p:spPr>
      </p:pic>
      <p:sp>
        <p:nvSpPr>
          <p:cNvPr id="22" name="AutoShape 22"/>
          <p:cNvSpPr/>
          <p:nvPr/>
        </p:nvSpPr>
        <p:spPr>
          <a:xfrm rot="10789347">
            <a:off x="3277571" y="4526992"/>
            <a:ext cx="13832894" cy="0"/>
          </a:xfrm>
          <a:prstGeom prst="line">
            <a:avLst/>
          </a:prstGeom>
          <a:ln w="19050" cap="rnd">
            <a:solidFill>
              <a:srgbClr val="B6D1E1"/>
            </a:solidFill>
            <a:prstDash val="solid"/>
            <a:headEnd type="none" w="sm" len="sm"/>
            <a:tailEnd type="none" w="sm" len="sm"/>
          </a:ln>
        </p:spPr>
      </p:sp>
      <p:sp>
        <p:nvSpPr>
          <p:cNvPr id="23" name="TextBox 23"/>
          <p:cNvSpPr txBox="1"/>
          <p:nvPr/>
        </p:nvSpPr>
        <p:spPr>
          <a:xfrm>
            <a:off x="11629884" y="4730940"/>
            <a:ext cx="5195235" cy="1421342"/>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Cliquez ici pour saisir du texte.</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24" name="TextBox 24"/>
          <p:cNvSpPr txBox="1"/>
          <p:nvPr/>
        </p:nvSpPr>
        <p:spPr>
          <a:xfrm>
            <a:off x="4429655" y="6896098"/>
            <a:ext cx="5487364" cy="188806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Le curseur prend cette forme lorsqu'il est placé sur un lien hypertexte ; une fois cliqué, il vous amène à un site Web.</a:t>
            </a:r>
          </a:p>
        </p:txBody>
      </p:sp>
      <p:sp>
        <p:nvSpPr>
          <p:cNvPr id="25" name="AutoShape 25"/>
          <p:cNvSpPr/>
          <p:nvPr/>
        </p:nvSpPr>
        <p:spPr>
          <a:xfrm rot="10789347">
            <a:off x="2964749" y="2240996"/>
            <a:ext cx="13832894" cy="0"/>
          </a:xfrm>
          <a:prstGeom prst="line">
            <a:avLst/>
          </a:prstGeom>
          <a:ln w="19050" cap="rnd">
            <a:solidFill>
              <a:srgbClr val="B6D1E1"/>
            </a:solidFill>
            <a:prstDash val="solid"/>
            <a:headEnd type="none" w="sm" len="sm"/>
            <a:tailEnd type="none" w="sm" len="sm"/>
          </a:ln>
        </p:spPr>
      </p:sp>
      <p:sp>
        <p:nvSpPr>
          <p:cNvPr id="26" name="TextBox 26"/>
          <p:cNvSpPr txBox="1"/>
          <p:nvPr/>
        </p:nvSpPr>
        <p:spPr>
          <a:xfrm rot="-5400000">
            <a:off x="-3164432" y="2836068"/>
            <a:ext cx="11335671" cy="299591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Les  bases en informatique</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Tree>
  </p:cSld>
  <p:clrMapOvr>
    <a:masterClrMapping/>
  </p:clrMapOvr>
  <p:timing>
    <p:tnLst>
      <p:par>
        <p:cTn id="1" dur="indefinite" restart="never" nodeType="tmRoot">
          <p:childTnLst>
            <p:video>
              <p:cMediaNode vol="100000">
                <p:cTn id="2" fill="hold" display="0">
                  <p:stCondLst>
                    <p:cond delay="indefinite"/>
                  </p:stCondLst>
                </p:cTn>
                <p:tgtEl>
                  <p:spTgt spid="16"/>
                </p:tgtEl>
              </p:cMediaNode>
            </p:video>
            <p:video>
              <p:cMediaNode vol="100000">
                <p:cTn id="3" fill="hold" display="0">
                  <p:stCondLst>
                    <p:cond delay="indefinite"/>
                  </p:stCondLst>
                </p:cTn>
                <p:tgtEl>
                  <p:spTgt spid="17"/>
                </p:tgtEl>
              </p:cMediaNode>
            </p:video>
            <p:video>
              <p:cMediaNode vol="100000">
                <p:cTn id="4" fill="hold" display="0">
                  <p:stCondLst>
                    <p:cond delay="indefinite"/>
                  </p:stCondLst>
                </p:cTn>
                <p:tgtEl>
                  <p:spTgt spid="20"/>
                </p:tgtEl>
              </p:cMediaNode>
            </p:video>
            <p:video>
              <p:cMediaNode vol="100000">
                <p:cTn id="5" fill="hold" display="0">
                  <p:stCondLst>
                    <p:cond delay="indefinite"/>
                  </p:stCondLst>
                </p:cTn>
                <p:tgtEl>
                  <p:spTgt spid="21"/>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363999" y="2722122"/>
            <a:ext cx="7493298" cy="3443892"/>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La souris possède normalement deux boutons, un bouton gauche et un bouton droit. Pour sélectionner un élément, vous devez cliquer sur le bouton gauche. Pour ouvrir un menu à partir d'un élément, cliquez sur le bouton droit de la souris. Pour ouvrir un élément, double-cliquez à l'aide du bouton gauche.</a:t>
            </a:r>
          </a:p>
        </p:txBody>
      </p:sp>
      <p:grpSp>
        <p:nvGrpSpPr>
          <p:cNvPr id="8" name="Group 8"/>
          <p:cNvGrpSpPr/>
          <p:nvPr/>
        </p:nvGrpSpPr>
        <p:grpSpPr>
          <a:xfrm>
            <a:off x="764497" y="0"/>
            <a:ext cx="1334065" cy="10287000"/>
            <a:chOff x="0" y="0"/>
            <a:chExt cx="1778754" cy="13716000"/>
          </a:xfrm>
        </p:grpSpPr>
        <p:sp>
          <p:nvSpPr>
            <p:cNvPr id="9" name="Freeform 9"/>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10" name="Group 10"/>
          <p:cNvGrpSpPr/>
          <p:nvPr/>
        </p:nvGrpSpPr>
        <p:grpSpPr>
          <a:xfrm>
            <a:off x="374870" y="320578"/>
            <a:ext cx="2046210" cy="2109801"/>
            <a:chOff x="0" y="0"/>
            <a:chExt cx="2728280" cy="2813068"/>
          </a:xfrm>
        </p:grpSpPr>
        <p:sp>
          <p:nvSpPr>
            <p:cNvPr id="11" name="Freeform 11"/>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3336429" y="1548881"/>
            <a:ext cx="8132761" cy="1403910"/>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En savoir plus sur la souris</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4" name="Freeform 14"/>
          <p:cNvSpPr/>
          <p:nvPr/>
        </p:nvSpPr>
        <p:spPr>
          <a:xfrm>
            <a:off x="11099132" y="2430380"/>
            <a:ext cx="6797842" cy="6797842"/>
          </a:xfrm>
          <a:custGeom>
            <a:avLst/>
            <a:gdLst/>
            <a:ahLst/>
            <a:cxnLst/>
            <a:rect l="l" t="t" r="r" b="b"/>
            <a:pathLst>
              <a:path w="6797842" h="6797842">
                <a:moveTo>
                  <a:pt x="0" y="0"/>
                </a:moveTo>
                <a:lnTo>
                  <a:pt x="6797842" y="0"/>
                </a:lnTo>
                <a:lnTo>
                  <a:pt x="6797842" y="6797842"/>
                </a:lnTo>
                <a:lnTo>
                  <a:pt x="0" y="6797842"/>
                </a:lnTo>
                <a:lnTo>
                  <a:pt x="0" y="0"/>
                </a:lnTo>
                <a:close/>
              </a:path>
            </a:pathLst>
          </a:custGeom>
          <a:blipFill>
            <a:blip r:embed="rId3"/>
            <a:stretch>
              <a:fillRect/>
            </a:stretch>
          </a:blipFill>
        </p:spPr>
      </p:sp>
      <p:sp>
        <p:nvSpPr>
          <p:cNvPr id="15" name="AutoShape 15"/>
          <p:cNvSpPr/>
          <p:nvPr/>
        </p:nvSpPr>
        <p:spPr>
          <a:xfrm rot="10789347">
            <a:off x="2964749" y="2240996"/>
            <a:ext cx="13832894" cy="0"/>
          </a:xfrm>
          <a:prstGeom prst="line">
            <a:avLst/>
          </a:prstGeom>
          <a:ln w="19050" cap="rnd">
            <a:solidFill>
              <a:srgbClr val="B6D1E1"/>
            </a:solidFill>
            <a:prstDash val="solid"/>
            <a:headEnd type="none" w="sm" len="sm"/>
            <a:tailEnd type="none" w="sm" len="sm"/>
          </a:ln>
        </p:spPr>
      </p:sp>
      <p:sp>
        <p:nvSpPr>
          <p:cNvPr id="16" name="TextBox 16"/>
          <p:cNvSpPr txBox="1"/>
          <p:nvPr/>
        </p:nvSpPr>
        <p:spPr>
          <a:xfrm rot="-5400000">
            <a:off x="-3164432" y="2836068"/>
            <a:ext cx="11335671" cy="299591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Les  bases en informatique</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2" name="TextBox 12"/>
          <p:cNvSpPr txBox="1"/>
          <p:nvPr/>
        </p:nvSpPr>
        <p:spPr>
          <a:xfrm>
            <a:off x="3336430" y="1548882"/>
            <a:ext cx="8074320" cy="1034415"/>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En savoir plus sur le Clavier</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3" name="AutoShape 13"/>
          <p:cNvSpPr/>
          <p:nvPr/>
        </p:nvSpPr>
        <p:spPr>
          <a:xfrm rot="10789347">
            <a:off x="2964749" y="2240996"/>
            <a:ext cx="13832894" cy="0"/>
          </a:xfrm>
          <a:prstGeom prst="line">
            <a:avLst/>
          </a:prstGeom>
          <a:ln w="19050" cap="rnd">
            <a:solidFill>
              <a:srgbClr val="B6D1E1"/>
            </a:solidFill>
            <a:prstDash val="solid"/>
            <a:headEnd type="none" w="sm" len="sm"/>
            <a:tailEnd type="none" w="sm" len="sm"/>
          </a:ln>
        </p:spPr>
      </p:sp>
      <p:sp>
        <p:nvSpPr>
          <p:cNvPr id="14" name="Freeform 14"/>
          <p:cNvSpPr/>
          <p:nvPr/>
        </p:nvSpPr>
        <p:spPr>
          <a:xfrm>
            <a:off x="12450436" y="-141239"/>
            <a:ext cx="5567741" cy="3493027"/>
          </a:xfrm>
          <a:custGeom>
            <a:avLst/>
            <a:gdLst/>
            <a:ahLst/>
            <a:cxnLst/>
            <a:rect l="l" t="t" r="r" b="b"/>
            <a:pathLst>
              <a:path w="5567741" h="3493027">
                <a:moveTo>
                  <a:pt x="0" y="0"/>
                </a:moveTo>
                <a:lnTo>
                  <a:pt x="5567741" y="0"/>
                </a:lnTo>
                <a:lnTo>
                  <a:pt x="5567741" y="3493027"/>
                </a:lnTo>
                <a:lnTo>
                  <a:pt x="0" y="3493027"/>
                </a:lnTo>
                <a:lnTo>
                  <a:pt x="0" y="0"/>
                </a:lnTo>
                <a:close/>
              </a:path>
            </a:pathLst>
          </a:custGeom>
          <a:blipFill>
            <a:blip r:embed="rId3"/>
            <a:stretch>
              <a:fillRect t="-34229" r="-1" b="-25168"/>
            </a:stretch>
          </a:blipFill>
        </p:spPr>
      </p:sp>
      <p:sp>
        <p:nvSpPr>
          <p:cNvPr id="15" name="TextBox 15"/>
          <p:cNvSpPr txBox="1"/>
          <p:nvPr/>
        </p:nvSpPr>
        <p:spPr>
          <a:xfrm>
            <a:off x="2747426" y="3113168"/>
            <a:ext cx="13196267" cy="6888692"/>
          </a:xfrm>
          <a:prstGeom prst="rect">
            <a:avLst/>
          </a:prstGeom>
        </p:spPr>
        <p:txBody>
          <a:bodyPr lIns="0" tIns="0" rIns="0" bIns="0" rtlCol="0" anchor="t">
            <a:spAutoFit/>
          </a:bodyPr>
          <a:lstStyle/>
          <a:p>
            <a:pPr algn="l">
              <a:lnSpc>
                <a:spcPts val="3733"/>
              </a:lnSpc>
            </a:pPr>
            <a:r>
              <a:rPr lang="en-US" sz="3500" b="1" spc="32">
                <a:solidFill>
                  <a:srgbClr val="382B1B"/>
                </a:solidFill>
                <a:latin typeface="TT Rounds Condensed Bold"/>
                <a:ea typeface="TT Rounds Condensed Bold"/>
                <a:cs typeface="TT Rounds Condensed Bold"/>
                <a:sym typeface="TT Rounds Condensed Bold"/>
              </a:rPr>
              <a:t>Certaines touches ont des fonctions ou des utilisations spéciales :</a:t>
            </a:r>
          </a:p>
          <a:p>
            <a:pPr algn="l">
              <a:lnSpc>
                <a:spcPts val="3733"/>
              </a:lnSpc>
            </a:pPr>
            <a:endParaRPr lang="en-US" sz="3500" b="1" spc="32">
              <a:solidFill>
                <a:srgbClr val="382B1B"/>
              </a:solidFill>
              <a:latin typeface="TT Rounds Condensed Bold"/>
              <a:ea typeface="TT Rounds Condensed Bold"/>
              <a:cs typeface="TT Rounds Condensed Bold"/>
              <a:sym typeface="TT Rounds Condensed Bold"/>
            </a:endParaRPr>
          </a:p>
          <a:p>
            <a:pPr marL="654250" lvl="1" indent="-327125" algn="l">
              <a:lnSpc>
                <a:spcPts val="3733"/>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Touche Maj </a:t>
            </a:r>
            <a:r>
              <a:rPr lang="en-US" sz="3500" spc="32">
                <a:solidFill>
                  <a:srgbClr val="382B1B"/>
                </a:solidFill>
                <a:latin typeface="TT Rounds Condensed"/>
                <a:ea typeface="TT Rounds Condensed"/>
                <a:cs typeface="TT Rounds Condensed"/>
                <a:sym typeface="TT Rounds Condensed"/>
              </a:rPr>
              <a:t>- Il y en a deux. Pour mettre une majuscule, maintenez cette touche enfoncée et appuyez sur la lettre.</a:t>
            </a:r>
          </a:p>
          <a:p>
            <a:pPr marL="654250" lvl="1" indent="-327125" algn="l">
              <a:lnSpc>
                <a:spcPts val="4200"/>
              </a:lnSpc>
            </a:pPr>
            <a:endParaRPr lang="en-US" sz="3500" spc="32">
              <a:solidFill>
                <a:srgbClr val="382B1B"/>
              </a:solidFill>
              <a:latin typeface="TT Rounds Condensed"/>
              <a:ea typeface="TT Rounds Condensed"/>
              <a:cs typeface="TT Rounds Condensed"/>
              <a:sym typeface="TT Rounds Condensed"/>
            </a:endParaRPr>
          </a:p>
          <a:p>
            <a:pPr marL="654250" lvl="1" indent="-327125" algn="l">
              <a:lnSpc>
                <a:spcPts val="3733"/>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F1 - F12 (Touches de fonction </a:t>
            </a:r>
            <a:r>
              <a:rPr lang="en-US" sz="3500" spc="32">
                <a:solidFill>
                  <a:srgbClr val="382B1B"/>
                </a:solidFill>
                <a:latin typeface="TT Rounds Condensed"/>
                <a:ea typeface="TT Rounds Condensed"/>
                <a:cs typeface="TT Rounds Condensed"/>
                <a:sym typeface="TT Rounds Condensed"/>
              </a:rPr>
              <a:t>) - Groupe de 12 touches qui exécutent des fonctions spéciales.</a:t>
            </a:r>
          </a:p>
          <a:p>
            <a:pPr marL="654250" lvl="1" indent="-327125" algn="l">
              <a:lnSpc>
                <a:spcPts val="4200"/>
              </a:lnSpc>
            </a:pPr>
            <a:endParaRPr lang="en-US" sz="3500" spc="32">
              <a:solidFill>
                <a:srgbClr val="382B1B"/>
              </a:solidFill>
              <a:latin typeface="TT Rounds Condensed"/>
              <a:ea typeface="TT Rounds Condensed"/>
              <a:cs typeface="TT Rounds Condensed"/>
              <a:sym typeface="TT Rounds Condensed"/>
            </a:endParaRPr>
          </a:p>
          <a:p>
            <a:pPr marL="654250" lvl="1" indent="-327125" algn="l">
              <a:lnSpc>
                <a:spcPts val="4200"/>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Barre d'espace </a:t>
            </a:r>
            <a:r>
              <a:rPr lang="en-US" sz="3500" spc="32">
                <a:solidFill>
                  <a:srgbClr val="382B1B"/>
                </a:solidFill>
                <a:latin typeface="TT Rounds Condensed"/>
                <a:ea typeface="TT Rounds Condensed"/>
                <a:cs typeface="TT Rounds Condensed"/>
                <a:sym typeface="TT Rounds Condensed"/>
              </a:rPr>
              <a:t>- Il s'agit d'une longue touche et sa fonction est de créer un espace entre les mots lorsque vous appuyez dessus.</a:t>
            </a:r>
          </a:p>
          <a:p>
            <a:pPr marL="654250" lvl="1" indent="-327125" algn="l">
              <a:lnSpc>
                <a:spcPts val="4200"/>
              </a:lnSpc>
            </a:pPr>
            <a:endParaRPr lang="en-US" sz="3500" spc="32">
              <a:solidFill>
                <a:srgbClr val="382B1B"/>
              </a:solidFill>
              <a:latin typeface="TT Rounds Condensed"/>
              <a:ea typeface="TT Rounds Condensed"/>
              <a:cs typeface="TT Rounds Condensed"/>
              <a:sym typeface="TT Rounds Condensed"/>
            </a:endParaRPr>
          </a:p>
          <a:p>
            <a:pPr marL="654250" lvl="1" indent="-327125" algn="l">
              <a:lnSpc>
                <a:spcPts val="3733"/>
              </a:lnSpc>
              <a:buFont typeface="Arial"/>
              <a:buChar char="•"/>
            </a:pPr>
            <a:r>
              <a:rPr lang="en-US" sz="3500" b="1" spc="32">
                <a:solidFill>
                  <a:srgbClr val="382B1B"/>
                </a:solidFill>
                <a:latin typeface="TT Rounds Condensed Bold"/>
                <a:ea typeface="TT Rounds Condensed Bold"/>
                <a:cs typeface="TT Rounds Condensed Bold"/>
                <a:sym typeface="TT Rounds Condensed Bold"/>
              </a:rPr>
              <a:t>Touche Entrée </a:t>
            </a:r>
            <a:r>
              <a:rPr lang="en-US" sz="3500" spc="32">
                <a:solidFill>
                  <a:srgbClr val="382B1B"/>
                </a:solidFill>
                <a:latin typeface="TT Rounds Condensed"/>
                <a:ea typeface="TT Rounds Condensed"/>
                <a:cs typeface="TT Rounds Condensed"/>
                <a:sym typeface="TT Rounds Condensed"/>
              </a:rPr>
              <a:t>- Appuyez sur cette touche pour accéder à une nouvelle ligne.</a:t>
            </a:r>
          </a:p>
          <a:p>
            <a:pPr marL="654250" lvl="1" indent="-327125"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16" name="TextBox 16"/>
          <p:cNvSpPr txBox="1"/>
          <p:nvPr/>
        </p:nvSpPr>
        <p:spPr>
          <a:xfrm rot="-5400000">
            <a:off x="-3164432" y="2836068"/>
            <a:ext cx="11335671" cy="299591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Les  bases en informatique</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2" name="Freeform 12"/>
          <p:cNvSpPr/>
          <p:nvPr/>
        </p:nvSpPr>
        <p:spPr>
          <a:xfrm>
            <a:off x="10130584" y="2141622"/>
            <a:ext cx="8157411" cy="5920038"/>
          </a:xfrm>
          <a:custGeom>
            <a:avLst/>
            <a:gdLst/>
            <a:ahLst/>
            <a:cxnLst/>
            <a:rect l="l" t="t" r="r" b="b"/>
            <a:pathLst>
              <a:path w="8157411" h="5920038">
                <a:moveTo>
                  <a:pt x="0" y="0"/>
                </a:moveTo>
                <a:lnTo>
                  <a:pt x="8157412" y="0"/>
                </a:lnTo>
                <a:lnTo>
                  <a:pt x="8157412" y="5920038"/>
                </a:lnTo>
                <a:lnTo>
                  <a:pt x="0" y="5920038"/>
                </a:lnTo>
                <a:lnTo>
                  <a:pt x="0" y="0"/>
                </a:lnTo>
                <a:close/>
              </a:path>
            </a:pathLst>
          </a:custGeom>
          <a:blipFill>
            <a:blip r:embed="rId3"/>
            <a:stretch>
              <a:fillRect l="-32940" r="-32940"/>
            </a:stretch>
          </a:blipFill>
        </p:spPr>
      </p:sp>
      <p:grpSp>
        <p:nvGrpSpPr>
          <p:cNvPr id="13" name="Group 13"/>
          <p:cNvGrpSpPr/>
          <p:nvPr/>
        </p:nvGrpSpPr>
        <p:grpSpPr>
          <a:xfrm rot="16200000">
            <a:off x="8530390" y="-1695950"/>
            <a:ext cx="5967663" cy="13547558"/>
            <a:chOff x="0" y="0"/>
            <a:chExt cx="7956884" cy="18063410"/>
          </a:xfrm>
        </p:grpSpPr>
        <p:sp>
          <p:nvSpPr>
            <p:cNvPr id="14" name="Freeform 14"/>
            <p:cNvSpPr/>
            <p:nvPr/>
          </p:nvSpPr>
          <p:spPr>
            <a:xfrm>
              <a:off x="0" y="0"/>
              <a:ext cx="7956931" cy="18063463"/>
            </a:xfrm>
            <a:custGeom>
              <a:avLst/>
              <a:gdLst/>
              <a:ahLst/>
              <a:cxnLst/>
              <a:rect l="l" t="t" r="r" b="b"/>
              <a:pathLst>
                <a:path w="7956931" h="18063463">
                  <a:moveTo>
                    <a:pt x="0" y="0"/>
                  </a:moveTo>
                  <a:lnTo>
                    <a:pt x="7956931" y="0"/>
                  </a:lnTo>
                  <a:lnTo>
                    <a:pt x="7956931" y="18063463"/>
                  </a:lnTo>
                  <a:lnTo>
                    <a:pt x="0" y="18063463"/>
                  </a:lnTo>
                  <a:close/>
                </a:path>
              </a:pathLst>
            </a:custGeom>
            <a:gradFill rotWithShape="1">
              <a:gsLst>
                <a:gs pos="0">
                  <a:srgbClr val="84BFA4">
                    <a:alpha val="100000"/>
                  </a:srgbClr>
                </a:gs>
                <a:gs pos="50000">
                  <a:srgbClr val="84BFA4">
                    <a:alpha val="100000"/>
                  </a:srgbClr>
                </a:gs>
                <a:gs pos="100000">
                  <a:srgbClr val="84BFA4">
                    <a:alpha val="20000"/>
                  </a:srgbClr>
                </a:gs>
              </a:gsLst>
              <a:lin ang="5400000"/>
            </a:gradFill>
          </p:spPr>
        </p:sp>
      </p:grpSp>
      <p:sp>
        <p:nvSpPr>
          <p:cNvPr id="15" name="TextBox 15"/>
          <p:cNvSpPr txBox="1"/>
          <p:nvPr/>
        </p:nvSpPr>
        <p:spPr>
          <a:xfrm>
            <a:off x="5099782" y="3832709"/>
            <a:ext cx="5520119" cy="2962275"/>
          </a:xfrm>
          <a:prstGeom prst="rect">
            <a:avLst/>
          </a:prstGeom>
        </p:spPr>
        <p:txBody>
          <a:bodyPr lIns="0" tIns="0" rIns="0" bIns="0" rtlCol="0" anchor="t">
            <a:spAutoFit/>
          </a:bodyPr>
          <a:lstStyle/>
          <a:p>
            <a:pPr algn="ctr">
              <a:lnSpc>
                <a:spcPts val="3840"/>
              </a:lnSpc>
            </a:pPr>
            <a:r>
              <a:rPr lang="en-US" sz="4200" spc="39">
                <a:solidFill>
                  <a:srgbClr val="FFFFFF"/>
                </a:solidFill>
                <a:latin typeface="TT Rounds Condensed"/>
                <a:ea typeface="TT Rounds Condensed"/>
                <a:cs typeface="TT Rounds Condensed"/>
                <a:sym typeface="TT Rounds Condensed"/>
              </a:rPr>
              <a:t>Un périphérique est un appareil connecté à un ordinateur tel qu'une imprimante, un modem, une souris ou un clavier.</a:t>
            </a:r>
          </a:p>
          <a:p>
            <a:pPr algn="ctr">
              <a:lnSpc>
                <a:spcPts val="3840"/>
              </a:lnSpc>
            </a:pPr>
            <a:endParaRPr lang="en-US" sz="4200" spc="39">
              <a:solidFill>
                <a:srgbClr val="FFFFFF"/>
              </a:solidFill>
              <a:latin typeface="TT Rounds Condensed"/>
              <a:ea typeface="TT Rounds Condensed"/>
              <a:cs typeface="TT Rounds Condensed"/>
              <a:sym typeface="TT Rounds Condensed"/>
            </a:endParaRPr>
          </a:p>
        </p:txBody>
      </p:sp>
      <p:sp>
        <p:nvSpPr>
          <p:cNvPr id="16" name="TextBox 16"/>
          <p:cNvSpPr txBox="1"/>
          <p:nvPr/>
        </p:nvSpPr>
        <p:spPr>
          <a:xfrm>
            <a:off x="5542531" y="2706153"/>
            <a:ext cx="5077369" cy="553934"/>
          </a:xfrm>
          <a:prstGeom prst="rect">
            <a:avLst/>
          </a:prstGeom>
        </p:spPr>
        <p:txBody>
          <a:bodyPr wrap="square" lIns="0" tIns="0" rIns="0" bIns="0" rtlCol="0" anchor="t">
            <a:spAutoFit/>
          </a:bodyPr>
          <a:lstStyle/>
          <a:p>
            <a:pPr algn="l">
              <a:lnSpc>
                <a:spcPts val="3761"/>
              </a:lnSpc>
            </a:pPr>
            <a:r>
              <a:rPr lang="en-US" sz="5877" b="1" spc="55">
                <a:solidFill>
                  <a:srgbClr val="FFFFFF"/>
                </a:solidFill>
                <a:latin typeface="TT Rounds Condensed Bold"/>
                <a:ea typeface="TT Rounds Condensed Bold"/>
                <a:cs typeface="TT Rounds Condensed Bold"/>
                <a:sym typeface="TT Rounds Condensed Bold"/>
              </a:rPr>
              <a:t>Périphériques </a:t>
            </a:r>
          </a:p>
        </p:txBody>
      </p:sp>
      <p:sp>
        <p:nvSpPr>
          <p:cNvPr id="17" name="TextBox 17"/>
          <p:cNvSpPr txBox="1"/>
          <p:nvPr/>
        </p:nvSpPr>
        <p:spPr>
          <a:xfrm rot="-5400000">
            <a:off x="-3164432" y="2836068"/>
            <a:ext cx="11335671" cy="299591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Les  bases en informatique</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12" name="TextBox 12"/>
          <p:cNvSpPr txBox="1"/>
          <p:nvPr/>
        </p:nvSpPr>
        <p:spPr>
          <a:xfrm>
            <a:off x="3336429" y="1548882"/>
            <a:ext cx="11298782"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Comment allumer l'ordinateur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3" name="AutoShape 13"/>
          <p:cNvSpPr/>
          <p:nvPr/>
        </p:nvSpPr>
        <p:spPr>
          <a:xfrm rot="10789347">
            <a:off x="2964749" y="2240996"/>
            <a:ext cx="13832894" cy="0"/>
          </a:xfrm>
          <a:prstGeom prst="line">
            <a:avLst/>
          </a:prstGeom>
          <a:ln w="19050" cap="rnd">
            <a:solidFill>
              <a:srgbClr val="B6D1E1"/>
            </a:solidFill>
            <a:prstDash val="solid"/>
            <a:headEnd type="none" w="sm" len="sm"/>
            <a:tailEnd type="none" w="sm" len="sm"/>
          </a:ln>
        </p:spPr>
      </p:sp>
      <p:sp>
        <p:nvSpPr>
          <p:cNvPr id="14" name="TextBox 14"/>
          <p:cNvSpPr txBox="1"/>
          <p:nvPr/>
        </p:nvSpPr>
        <p:spPr>
          <a:xfrm>
            <a:off x="3363999" y="3389999"/>
            <a:ext cx="9346161" cy="438531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La technologie est une fantastique merveille, en constante évolution. Les ordinateurs ne font pas exception, mais ne vous laissez pas décourager. Bien que les ordinateurs évoluent, leurs fonctions de base restent les mêmes.</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Vous aurez peut-être du mal à trouver le bouton ON, mais ne paniquez pas. Si vous avez du mal, demandez simplement à quelqu'un.</a:t>
            </a:r>
          </a:p>
        </p:txBody>
      </p:sp>
      <p:grpSp>
        <p:nvGrpSpPr>
          <p:cNvPr id="15" name="Group 15"/>
          <p:cNvGrpSpPr/>
          <p:nvPr/>
        </p:nvGrpSpPr>
        <p:grpSpPr>
          <a:xfrm>
            <a:off x="14352276" y="7788628"/>
            <a:ext cx="2923953" cy="868035"/>
            <a:chOff x="0" y="0"/>
            <a:chExt cx="3898604" cy="1157380"/>
          </a:xfrm>
        </p:grpSpPr>
        <p:sp>
          <p:nvSpPr>
            <p:cNvPr id="16" name="Freeform 16"/>
            <p:cNvSpPr/>
            <p:nvPr/>
          </p:nvSpPr>
          <p:spPr>
            <a:xfrm>
              <a:off x="0" y="0"/>
              <a:ext cx="3898646" cy="1157351"/>
            </a:xfrm>
            <a:custGeom>
              <a:avLst/>
              <a:gdLst/>
              <a:ahLst/>
              <a:cxnLst/>
              <a:rect l="l" t="t" r="r" b="b"/>
              <a:pathLst>
                <a:path w="3898646" h="1157351">
                  <a:moveTo>
                    <a:pt x="0" y="0"/>
                  </a:moveTo>
                  <a:lnTo>
                    <a:pt x="3898646" y="0"/>
                  </a:lnTo>
                  <a:lnTo>
                    <a:pt x="3898646" y="1157351"/>
                  </a:lnTo>
                  <a:lnTo>
                    <a:pt x="0" y="1157351"/>
                  </a:lnTo>
                  <a:close/>
                </a:path>
              </a:pathLst>
            </a:custGeom>
            <a:solidFill>
              <a:srgbClr val="B6D1E1"/>
            </a:solidFill>
          </p:spPr>
        </p:sp>
      </p:grpSp>
      <p:grpSp>
        <p:nvGrpSpPr>
          <p:cNvPr id="17" name="Group 17"/>
          <p:cNvGrpSpPr/>
          <p:nvPr/>
        </p:nvGrpSpPr>
        <p:grpSpPr>
          <a:xfrm>
            <a:off x="13443975" y="7788628"/>
            <a:ext cx="833872" cy="868035"/>
            <a:chOff x="0" y="0"/>
            <a:chExt cx="1111830" cy="1157380"/>
          </a:xfrm>
        </p:grpSpPr>
        <p:sp>
          <p:nvSpPr>
            <p:cNvPr id="18" name="Freeform 18"/>
            <p:cNvSpPr/>
            <p:nvPr/>
          </p:nvSpPr>
          <p:spPr>
            <a:xfrm>
              <a:off x="0" y="0"/>
              <a:ext cx="1111885" cy="1157351"/>
            </a:xfrm>
            <a:custGeom>
              <a:avLst/>
              <a:gdLst/>
              <a:ahLst/>
              <a:cxnLst/>
              <a:rect l="l" t="t" r="r" b="b"/>
              <a:pathLst>
                <a:path w="1111885" h="1157351">
                  <a:moveTo>
                    <a:pt x="0" y="0"/>
                  </a:moveTo>
                  <a:lnTo>
                    <a:pt x="1111885" y="0"/>
                  </a:lnTo>
                  <a:lnTo>
                    <a:pt x="1111885" y="1157351"/>
                  </a:lnTo>
                  <a:lnTo>
                    <a:pt x="0" y="1157351"/>
                  </a:lnTo>
                  <a:close/>
                </a:path>
              </a:pathLst>
            </a:custGeom>
            <a:solidFill>
              <a:srgbClr val="84BFA4"/>
            </a:solidFill>
          </p:spPr>
        </p:sp>
      </p:grpSp>
      <p:sp>
        <p:nvSpPr>
          <p:cNvPr id="19" name="TextBox 19"/>
          <p:cNvSpPr txBox="1"/>
          <p:nvPr/>
        </p:nvSpPr>
        <p:spPr>
          <a:xfrm>
            <a:off x="14531871" y="7653783"/>
            <a:ext cx="2955117" cy="755430"/>
          </a:xfrm>
          <a:prstGeom prst="rect">
            <a:avLst/>
          </a:prstGeom>
        </p:spPr>
        <p:txBody>
          <a:bodyPr lIns="0" tIns="0" rIns="0" bIns="0" rtlCol="0" anchor="t">
            <a:spAutoFit/>
          </a:bodyPr>
          <a:lstStyle/>
          <a:p>
            <a:pPr algn="l">
              <a:lnSpc>
                <a:spcPts val="8100"/>
              </a:lnSpc>
            </a:pPr>
            <a:r>
              <a:rPr lang="en-US" sz="4500" b="1" spc="42">
                <a:solidFill>
                  <a:srgbClr val="FFFFFF"/>
                </a:solidFill>
                <a:latin typeface="TT Rounds Condensed Bold"/>
                <a:ea typeface="TT Rounds Condensed Bold"/>
                <a:cs typeface="TT Rounds Condensed Bold"/>
                <a:sym typeface="TT Rounds Condensed Bold"/>
              </a:rPr>
              <a:t>Exercice 2</a:t>
            </a:r>
          </a:p>
        </p:txBody>
      </p:sp>
      <p:sp>
        <p:nvSpPr>
          <p:cNvPr id="20" name="Freeform 20" descr="Clipboard Partially Ticked outline"/>
          <p:cNvSpPr/>
          <p:nvPr/>
        </p:nvSpPr>
        <p:spPr>
          <a:xfrm>
            <a:off x="13453826" y="7836472"/>
            <a:ext cx="781496" cy="781495"/>
          </a:xfrm>
          <a:custGeom>
            <a:avLst/>
            <a:gdLst/>
            <a:ahLst/>
            <a:cxnLst/>
            <a:rect l="l" t="t" r="r" b="b"/>
            <a:pathLst>
              <a:path w="781496" h="781495">
                <a:moveTo>
                  <a:pt x="0" y="0"/>
                </a:moveTo>
                <a:lnTo>
                  <a:pt x="781495" y="0"/>
                </a:lnTo>
                <a:lnTo>
                  <a:pt x="781495" y="781496"/>
                </a:lnTo>
                <a:lnTo>
                  <a:pt x="0" y="781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1" name="Freeform 21" descr="Cursor outline"/>
          <p:cNvSpPr/>
          <p:nvPr/>
        </p:nvSpPr>
        <p:spPr>
          <a:xfrm>
            <a:off x="13174578" y="3206415"/>
            <a:ext cx="3555332" cy="3555332"/>
          </a:xfrm>
          <a:custGeom>
            <a:avLst/>
            <a:gdLst/>
            <a:ahLst/>
            <a:cxnLst/>
            <a:rect l="l" t="t" r="r" b="b"/>
            <a:pathLst>
              <a:path w="3555332" h="3555332">
                <a:moveTo>
                  <a:pt x="0" y="0"/>
                </a:moveTo>
                <a:lnTo>
                  <a:pt x="3555332" y="0"/>
                </a:lnTo>
                <a:lnTo>
                  <a:pt x="3555332" y="3555332"/>
                </a:lnTo>
                <a:lnTo>
                  <a:pt x="0" y="35553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2"/>
          <p:cNvSpPr txBox="1"/>
          <p:nvPr/>
        </p:nvSpPr>
        <p:spPr>
          <a:xfrm rot="-5400000">
            <a:off x="-3164432" y="2836068"/>
            <a:ext cx="11335671" cy="299591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Les  bases en informatique</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8288000" cy="1422401"/>
            <a:chOff x="0" y="0"/>
            <a:chExt cx="24384000" cy="1896534"/>
          </a:xfrm>
        </p:grpSpPr>
        <p:sp>
          <p:nvSpPr>
            <p:cNvPr id="8" name="Freeform 8"/>
            <p:cNvSpPr/>
            <p:nvPr/>
          </p:nvSpPr>
          <p:spPr>
            <a:xfrm>
              <a:off x="0" y="0"/>
              <a:ext cx="24384000" cy="1896491"/>
            </a:xfrm>
            <a:custGeom>
              <a:avLst/>
              <a:gdLst/>
              <a:ahLst/>
              <a:cxnLst/>
              <a:rect l="l" t="t" r="r" b="b"/>
              <a:pathLst>
                <a:path w="24384000" h="1896491">
                  <a:moveTo>
                    <a:pt x="0" y="0"/>
                  </a:moveTo>
                  <a:lnTo>
                    <a:pt x="24384000" y="0"/>
                  </a:lnTo>
                  <a:lnTo>
                    <a:pt x="24384000" y="1896491"/>
                  </a:lnTo>
                  <a:lnTo>
                    <a:pt x="0" y="1896491"/>
                  </a:lnTo>
                  <a:close/>
                </a:path>
              </a:pathLst>
            </a:custGeom>
            <a:solidFill>
              <a:srgbClr val="C0DCEA"/>
            </a:solidFill>
          </p:spPr>
        </p:sp>
      </p:grpSp>
      <p:grpSp>
        <p:nvGrpSpPr>
          <p:cNvPr id="9" name="Group 9"/>
          <p:cNvGrpSpPr/>
          <p:nvPr/>
        </p:nvGrpSpPr>
        <p:grpSpPr>
          <a:xfrm>
            <a:off x="-582248" y="-508000"/>
            <a:ext cx="2451764" cy="2527958"/>
            <a:chOff x="0" y="0"/>
            <a:chExt cx="3269018" cy="3370610"/>
          </a:xfrm>
        </p:grpSpPr>
        <p:sp>
          <p:nvSpPr>
            <p:cNvPr id="10" name="Freeform 10"/>
            <p:cNvSpPr/>
            <p:nvPr/>
          </p:nvSpPr>
          <p:spPr>
            <a:xfrm>
              <a:off x="-145542" y="-55118"/>
              <a:ext cx="3635502" cy="3561715"/>
            </a:xfrm>
            <a:custGeom>
              <a:avLst/>
              <a:gdLst/>
              <a:ahLst/>
              <a:cxnLst/>
              <a:rect l="l" t="t" r="r" b="b"/>
              <a:pathLst>
                <a:path w="3635502" h="3561715">
                  <a:moveTo>
                    <a:pt x="2124964" y="134112"/>
                  </a:moveTo>
                  <a:cubicBezTo>
                    <a:pt x="1689989" y="4318"/>
                    <a:pt x="1235583" y="0"/>
                    <a:pt x="889381" y="389382"/>
                  </a:cubicBezTo>
                  <a:cubicBezTo>
                    <a:pt x="553974" y="765937"/>
                    <a:pt x="231521" y="1374013"/>
                    <a:pt x="162306" y="1876044"/>
                  </a:cubicBezTo>
                  <a:cubicBezTo>
                    <a:pt x="0" y="3046730"/>
                    <a:pt x="1043051" y="3561715"/>
                    <a:pt x="2096897" y="3395091"/>
                  </a:cubicBezTo>
                  <a:cubicBezTo>
                    <a:pt x="3124708" y="3232785"/>
                    <a:pt x="3635502" y="1884680"/>
                    <a:pt x="3323844" y="923925"/>
                  </a:cubicBezTo>
                  <a:cubicBezTo>
                    <a:pt x="3230753" y="633984"/>
                    <a:pt x="2960243" y="497586"/>
                    <a:pt x="2704973" y="372110"/>
                  </a:cubicBezTo>
                  <a:cubicBezTo>
                    <a:pt x="2521077" y="281178"/>
                    <a:pt x="2326259" y="194691"/>
                    <a:pt x="2125091" y="134112"/>
                  </a:cubicBezTo>
                  <a:close/>
                </a:path>
              </a:pathLst>
            </a:custGeom>
            <a:solidFill>
              <a:srgbClr val="E6C8C7"/>
            </a:solidFill>
          </p:spPr>
        </p:sp>
      </p:grpSp>
      <p:sp>
        <p:nvSpPr>
          <p:cNvPr id="11" name="TextBox 11"/>
          <p:cNvSpPr txBox="1"/>
          <p:nvPr/>
        </p:nvSpPr>
        <p:spPr>
          <a:xfrm>
            <a:off x="643634" y="1091972"/>
            <a:ext cx="16729990" cy="8166328"/>
          </a:xfrm>
          <a:prstGeom prst="rect">
            <a:avLst/>
          </a:prstGeom>
        </p:spPr>
        <p:txBody>
          <a:bodyPr lIns="0" tIns="0" rIns="0" bIns="0" rtlCol="0" anchor="t">
            <a:spAutoFit/>
          </a:bodyPr>
          <a:lstStyle/>
          <a:p>
            <a:pPr algn="just">
              <a:lnSpc>
                <a:spcPts val="5760"/>
              </a:lnSpc>
            </a:pPr>
            <a:endParaRP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Quelles sont les différences entre un ordinateur de bureau et un ordinateur portable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Quelle est la fonction principale d’une souris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Combien de boutons possède une souris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Lequel des éléments suivants indique que le système est en veille ou inactif ?</a:t>
            </a:r>
          </a:p>
          <a:p>
            <a:pPr marL="2400995" lvl="1" indent="-1200498" algn="just">
              <a:lnSpc>
                <a:spcPts val="4567"/>
              </a:lnSpc>
              <a:buFont typeface="Arial"/>
              <a:buChar char="•"/>
            </a:pPr>
            <a:r>
              <a:rPr lang="en-US" sz="3200" spc="29">
                <a:solidFill>
                  <a:srgbClr val="382B1B"/>
                </a:solidFill>
                <a:latin typeface="TT Rounds Condensed"/>
                <a:ea typeface="TT Rounds Condensed"/>
                <a:cs typeface="TT Rounds Condensed"/>
                <a:sym typeface="TT Rounds Condensed"/>
              </a:rPr>
              <a:t>Une main</a:t>
            </a:r>
          </a:p>
          <a:p>
            <a:pPr marL="2400995" lvl="1" indent="-1200498" algn="just">
              <a:lnSpc>
                <a:spcPts val="4567"/>
              </a:lnSpc>
              <a:buFont typeface="Arial"/>
              <a:buChar char="•"/>
            </a:pPr>
            <a:r>
              <a:rPr lang="en-US" sz="3200" spc="29">
                <a:solidFill>
                  <a:srgbClr val="382B1B"/>
                </a:solidFill>
                <a:latin typeface="TT Rounds Condensed"/>
                <a:ea typeface="TT Rounds Condensed"/>
                <a:cs typeface="TT Rounds Condensed"/>
                <a:sym typeface="TT Rounds Condensed"/>
              </a:rPr>
              <a:t>Un sablier</a:t>
            </a:r>
          </a:p>
          <a:p>
            <a:pPr marL="2400995" lvl="1" indent="-1200498" algn="just">
              <a:lnSpc>
                <a:spcPts val="4567"/>
              </a:lnSpc>
              <a:buFont typeface="Arial"/>
              <a:buChar char="•"/>
            </a:pPr>
            <a:r>
              <a:rPr lang="en-US" sz="3200" spc="29">
                <a:solidFill>
                  <a:srgbClr val="382B1B"/>
                </a:solidFill>
                <a:latin typeface="TT Rounds Condensed"/>
                <a:ea typeface="TT Rounds Condensed"/>
                <a:cs typeface="TT Rounds Condensed"/>
                <a:sym typeface="TT Rounds Condensed"/>
              </a:rPr>
              <a:t>Un faiseau en I</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Qu'est-ce qu'un périphérique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Nommez deux périphériques courants utilisés avec un ordinateur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Quel est le but des touches de fonction sur un clavier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À quoi sert la touche Entrée lors de la saisie ?</a:t>
            </a:r>
          </a:p>
          <a:p>
            <a:pPr marL="1752140" lvl="1" indent="-876070" algn="just">
              <a:lnSpc>
                <a:spcPts val="4567"/>
              </a:lnSpc>
              <a:buAutoNum type="arabicPeriod"/>
            </a:pPr>
            <a:r>
              <a:rPr lang="en-US" sz="3200" spc="29">
                <a:solidFill>
                  <a:srgbClr val="382B1B"/>
                </a:solidFill>
                <a:latin typeface="TT Rounds Condensed"/>
                <a:ea typeface="TT Rounds Condensed"/>
                <a:cs typeface="TT Rounds Condensed"/>
                <a:sym typeface="TT Rounds Condensed"/>
              </a:rPr>
              <a:t>À quoi sert la barre d'espace lorsqu'elle est enfoncée sur un clavier ?</a:t>
            </a:r>
          </a:p>
          <a:p>
            <a:pPr marL="1751992" lvl="1" indent="-875996" algn="just">
              <a:lnSpc>
                <a:spcPts val="4566"/>
              </a:lnSpc>
              <a:buAutoNum type="arabicPeriod"/>
            </a:pPr>
            <a:r>
              <a:rPr lang="en-US" sz="3200" spc="29">
                <a:solidFill>
                  <a:srgbClr val="382B1B"/>
                </a:solidFill>
                <a:latin typeface="TT Rounds Condensed"/>
                <a:ea typeface="TT Rounds Condensed"/>
                <a:cs typeface="TT Rounds Condensed"/>
                <a:sym typeface="TT Rounds Condensed"/>
              </a:rPr>
              <a:t>Comment utiliser la touche Shift pour taper des lettres majuscules ?</a:t>
            </a:r>
          </a:p>
        </p:txBody>
      </p:sp>
      <p:sp>
        <p:nvSpPr>
          <p:cNvPr id="12" name="TextBox 12"/>
          <p:cNvSpPr txBox="1"/>
          <p:nvPr/>
        </p:nvSpPr>
        <p:spPr>
          <a:xfrm>
            <a:off x="520488" y="-202477"/>
            <a:ext cx="1349028" cy="1834602"/>
          </a:xfrm>
          <a:prstGeom prst="rect">
            <a:avLst/>
          </a:prstGeom>
        </p:spPr>
        <p:txBody>
          <a:bodyPr lIns="0" tIns="0" rIns="0" bIns="0" rtlCol="0" anchor="t">
            <a:spAutoFit/>
          </a:bodyPr>
          <a:lstStyle/>
          <a:p>
            <a:pPr algn="just">
              <a:lnSpc>
                <a:spcPts val="12150"/>
              </a:lnSpc>
            </a:pPr>
            <a:r>
              <a:rPr lang="en-US" sz="6750" b="1" spc="63">
                <a:solidFill>
                  <a:srgbClr val="FFFFFF"/>
                </a:solidFill>
                <a:latin typeface="TT Rounds Condensed Bold"/>
                <a:ea typeface="TT Rounds Condensed Bold"/>
                <a:cs typeface="TT Rounds Condensed Bold"/>
                <a:sym typeface="TT Rounds Condensed Bold"/>
              </a:rPr>
              <a:t>02</a:t>
            </a:r>
          </a:p>
        </p:txBody>
      </p:sp>
      <p:sp>
        <p:nvSpPr>
          <p:cNvPr id="13" name="TextBox 13"/>
          <p:cNvSpPr txBox="1"/>
          <p:nvPr/>
        </p:nvSpPr>
        <p:spPr>
          <a:xfrm>
            <a:off x="2165648" y="184786"/>
            <a:ext cx="16729990" cy="843914"/>
          </a:xfrm>
          <a:prstGeom prst="rect">
            <a:avLst/>
          </a:prstGeom>
        </p:spPr>
        <p:txBody>
          <a:bodyPr lIns="0" tIns="0" rIns="0" bIns="0" rtlCol="0" anchor="t">
            <a:spAutoFit/>
          </a:bodyPr>
          <a:lstStyle/>
          <a:p>
            <a:pPr algn="just">
              <a:lnSpc>
                <a:spcPts val="7290"/>
              </a:lnSpc>
            </a:pPr>
            <a:r>
              <a:rPr lang="en-US" sz="4050" b="1" spc="37">
                <a:solidFill>
                  <a:srgbClr val="FFFFFF"/>
                </a:solidFill>
                <a:latin typeface="TT Rounds Condensed Bold"/>
                <a:ea typeface="TT Rounds Condensed Bold"/>
                <a:cs typeface="TT Rounds Condensed Bold"/>
                <a:sym typeface="TT Rounds Condensed Bold"/>
              </a:rPr>
              <a:t>Les questions suivantes testeront ce que vous avez appris jusqu'à présent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12744" y="0"/>
            <a:ext cx="18275256" cy="6588177"/>
          </a:xfrm>
          <a:custGeom>
            <a:avLst/>
            <a:gdLst/>
            <a:ahLst/>
            <a:cxnLst/>
            <a:rect l="l" t="t" r="r" b="b"/>
            <a:pathLst>
              <a:path w="18275256" h="6588177">
                <a:moveTo>
                  <a:pt x="0" y="0"/>
                </a:moveTo>
                <a:lnTo>
                  <a:pt x="18275256" y="0"/>
                </a:lnTo>
                <a:lnTo>
                  <a:pt x="18275256" y="6588177"/>
                </a:lnTo>
                <a:lnTo>
                  <a:pt x="0" y="65881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189466" y="559993"/>
            <a:ext cx="11717123" cy="4587875"/>
          </a:xfrm>
          <a:prstGeom prst="rect">
            <a:avLst/>
          </a:prstGeom>
        </p:spPr>
        <p:txBody>
          <a:bodyPr lIns="0" tIns="0" rIns="0" bIns="0" rtlCol="0" anchor="t">
            <a:spAutoFit/>
          </a:bodyPr>
          <a:lstStyle/>
          <a:p>
            <a:pPr algn="l">
              <a:lnSpc>
                <a:spcPts val="3655"/>
              </a:lnSpc>
            </a:pPr>
            <a:r>
              <a:rPr lang="en-US" sz="3400" spc="31">
                <a:solidFill>
                  <a:srgbClr val="FFFFFF"/>
                </a:solidFill>
                <a:latin typeface="TT Rounds Condensed"/>
                <a:ea typeface="TT Rounds Condensed"/>
                <a:cs typeface="TT Rounds Condensed"/>
                <a:sym typeface="TT Rounds Condensed"/>
              </a:rPr>
              <a:t>Dans l'ensemble, les compétences numériques sont fondamentales pour naviguer et réussir dans un monde axé sur le numérique, qui a un impact sur presque tous les aspects de la vie personnelle et professionnelle. Les ordinateurs vous déconcertent-ils ? Intrigué par leur puissance, mais hésitant à les utiliser ? Apprendre à utiliser un ordinateur ne doit pas être une perspective effrayante. Ce module vous aidera à comprendre les bases de l'informatique. Nous vous aiderons à tester vos connaissances au moyen de tests et d'exercices de réponses.</a:t>
            </a:r>
          </a:p>
          <a:p>
            <a:pPr algn="l">
              <a:lnSpc>
                <a:spcPts val="3655"/>
              </a:lnSpc>
            </a:pPr>
            <a:endParaRPr lang="en-US" sz="3400" spc="31">
              <a:solidFill>
                <a:srgbClr val="FFFFFF"/>
              </a:solidFill>
              <a:latin typeface="TT Rounds Condensed"/>
              <a:ea typeface="TT Rounds Condensed"/>
              <a:cs typeface="TT Rounds Condensed"/>
              <a:sym typeface="TT Rounds Condensed"/>
            </a:endParaRPr>
          </a:p>
        </p:txBody>
      </p:sp>
      <p:sp>
        <p:nvSpPr>
          <p:cNvPr id="9" name="TextBox 9"/>
          <p:cNvSpPr txBox="1"/>
          <p:nvPr/>
        </p:nvSpPr>
        <p:spPr>
          <a:xfrm>
            <a:off x="1123910" y="7265356"/>
            <a:ext cx="13446676" cy="2038265"/>
          </a:xfrm>
          <a:prstGeom prst="rect">
            <a:avLst/>
          </a:prstGeom>
        </p:spPr>
        <p:txBody>
          <a:bodyPr lIns="0" tIns="0" rIns="0" bIns="0" rtlCol="0" anchor="t">
            <a:spAutoFit/>
          </a:bodyPr>
          <a:lstStyle/>
          <a:p>
            <a:pPr algn="l">
              <a:lnSpc>
                <a:spcPts val="3930"/>
              </a:lnSpc>
            </a:pPr>
            <a:r>
              <a:rPr lang="en-US" sz="4400" b="1" i="1" spc="41">
                <a:solidFill>
                  <a:srgbClr val="84BFA4"/>
                </a:solidFill>
                <a:latin typeface="TT Rounds Condensed Bold Italics"/>
                <a:ea typeface="TT Rounds Condensed Bold Italics"/>
                <a:cs typeface="TT Rounds Condensed Bold Italics"/>
                <a:sym typeface="TT Rounds Condensed Bold Italics"/>
              </a:rPr>
              <a:t>Le module est divisé en cinq sections, chacune couvrant un aspect différent. Travaillez sur une section à la fois. Après avoir terminé chaque section, passez au livret de test et répondez aux questions de test correspondantes.</a:t>
            </a:r>
          </a:p>
        </p:txBody>
      </p:sp>
      <p:sp>
        <p:nvSpPr>
          <p:cNvPr id="10" name="AutoShape 10"/>
          <p:cNvSpPr/>
          <p:nvPr/>
        </p:nvSpPr>
        <p:spPr>
          <a:xfrm rot="5349403">
            <a:off x="-736790" y="8381116"/>
            <a:ext cx="2912378" cy="0"/>
          </a:xfrm>
          <a:prstGeom prst="line">
            <a:avLst/>
          </a:prstGeom>
          <a:ln w="19050" cap="rnd">
            <a:solidFill>
              <a:srgbClr val="B6D1E1"/>
            </a:solidFill>
            <a:prstDash val="solid"/>
            <a:headEnd type="none" w="sm" len="sm"/>
            <a:tailEnd type="none" w="sm" len="sm"/>
          </a:ln>
        </p:spPr>
      </p:sp>
      <p:grpSp>
        <p:nvGrpSpPr>
          <p:cNvPr id="11" name="Group 11"/>
          <p:cNvGrpSpPr/>
          <p:nvPr/>
        </p:nvGrpSpPr>
        <p:grpSpPr>
          <a:xfrm>
            <a:off x="13078755" y="292092"/>
            <a:ext cx="6343940" cy="6538737"/>
            <a:chOff x="0" y="0"/>
            <a:chExt cx="8458586" cy="8718316"/>
          </a:xfrm>
        </p:grpSpPr>
        <p:sp>
          <p:nvSpPr>
            <p:cNvPr id="12" name="Freeform 12"/>
            <p:cNvSpPr/>
            <p:nvPr/>
          </p:nvSpPr>
          <p:spPr>
            <a:xfrm>
              <a:off x="-376555" y="-1905"/>
              <a:ext cx="9406636" cy="9072118"/>
            </a:xfrm>
            <a:custGeom>
              <a:avLst/>
              <a:gdLst/>
              <a:ahLst/>
              <a:cxnLst/>
              <a:rect l="l" t="t" r="r" b="b"/>
              <a:pathLst>
                <a:path w="9406636" h="9072118">
                  <a:moveTo>
                    <a:pt x="4228465" y="1905"/>
                  </a:moveTo>
                  <a:cubicBezTo>
                    <a:pt x="4647311" y="0"/>
                    <a:pt x="5076317" y="80264"/>
                    <a:pt x="5498465" y="206121"/>
                  </a:cubicBezTo>
                  <a:cubicBezTo>
                    <a:pt x="6019165" y="362839"/>
                    <a:pt x="6523101" y="586740"/>
                    <a:pt x="6998970" y="821817"/>
                  </a:cubicBezTo>
                  <a:cubicBezTo>
                    <a:pt x="7659624" y="1146429"/>
                    <a:pt x="8359521" y="1499108"/>
                    <a:pt x="8600313" y="2249043"/>
                  </a:cubicBezTo>
                  <a:cubicBezTo>
                    <a:pt x="9406636" y="4734179"/>
                    <a:pt x="8085201" y="8221218"/>
                    <a:pt x="5425567" y="8640953"/>
                  </a:cubicBezTo>
                  <a:cubicBezTo>
                    <a:pt x="2698877" y="9072118"/>
                    <a:pt x="0" y="7739888"/>
                    <a:pt x="419989" y="4711954"/>
                  </a:cubicBezTo>
                  <a:cubicBezTo>
                    <a:pt x="599186" y="3413379"/>
                    <a:pt x="1433449" y="1840611"/>
                    <a:pt x="2301240" y="866648"/>
                  </a:cubicBezTo>
                  <a:cubicBezTo>
                    <a:pt x="2861183" y="236982"/>
                    <a:pt x="3530473" y="5207"/>
                    <a:pt x="4228465" y="1905"/>
                  </a:cubicBezTo>
                  <a:close/>
                </a:path>
              </a:pathLst>
            </a:custGeom>
            <a:blipFill>
              <a:blip r:embed="rId5"/>
              <a:stretch>
                <a:fillRect l="-65101" r="-65101"/>
              </a:stretch>
            </a:blipFill>
          </p:spPr>
        </p:sp>
      </p:grpSp>
      <p:grpSp>
        <p:nvGrpSpPr>
          <p:cNvPr id="13" name="Group 13"/>
          <p:cNvGrpSpPr/>
          <p:nvPr/>
        </p:nvGrpSpPr>
        <p:grpSpPr>
          <a:xfrm>
            <a:off x="15583566" y="6168633"/>
            <a:ext cx="2951193" cy="3042909"/>
            <a:chOff x="0" y="0"/>
            <a:chExt cx="3934924" cy="4057212"/>
          </a:xfrm>
        </p:grpSpPr>
        <p:sp>
          <p:nvSpPr>
            <p:cNvPr id="14" name="Freeform 14"/>
            <p:cNvSpPr/>
            <p:nvPr/>
          </p:nvSpPr>
          <p:spPr>
            <a:xfrm>
              <a:off x="-175133" y="-66421"/>
              <a:ext cx="4375912" cy="4287393"/>
            </a:xfrm>
            <a:custGeom>
              <a:avLst/>
              <a:gdLst/>
              <a:ahLst/>
              <a:cxnLst/>
              <a:rect l="l" t="t" r="r" b="b"/>
              <a:pathLst>
                <a:path w="4375912" h="4287393">
                  <a:moveTo>
                    <a:pt x="2557780" y="161544"/>
                  </a:moveTo>
                  <a:cubicBezTo>
                    <a:pt x="2034286" y="5207"/>
                    <a:pt x="1487297" y="0"/>
                    <a:pt x="1070483" y="468884"/>
                  </a:cubicBezTo>
                  <a:cubicBezTo>
                    <a:pt x="666750" y="922020"/>
                    <a:pt x="278638" y="1654048"/>
                    <a:pt x="195326" y="2258314"/>
                  </a:cubicBezTo>
                  <a:cubicBezTo>
                    <a:pt x="0" y="3667506"/>
                    <a:pt x="1255395" y="4287393"/>
                    <a:pt x="2523998" y="4086860"/>
                  </a:cubicBezTo>
                  <a:cubicBezTo>
                    <a:pt x="3761232" y="3891534"/>
                    <a:pt x="4375912" y="2268728"/>
                    <a:pt x="4000881" y="1112266"/>
                  </a:cubicBezTo>
                  <a:cubicBezTo>
                    <a:pt x="3888867" y="763270"/>
                    <a:pt x="3563239" y="599186"/>
                    <a:pt x="3255899" y="448056"/>
                  </a:cubicBezTo>
                  <a:cubicBezTo>
                    <a:pt x="3034538" y="338709"/>
                    <a:pt x="2800096" y="234442"/>
                    <a:pt x="2557780" y="161544"/>
                  </a:cubicBezTo>
                  <a:close/>
                </a:path>
              </a:pathLst>
            </a:custGeom>
            <a:solidFill>
              <a:srgbClr val="E6C8C7">
                <a:alpha val="76863"/>
              </a:srgbClr>
            </a:solid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73616" y="1915097"/>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03</a:t>
            </a:r>
          </a:p>
        </p:txBody>
      </p:sp>
      <p:sp>
        <p:nvSpPr>
          <p:cNvPr id="12" name="TextBox 12"/>
          <p:cNvSpPr txBox="1"/>
          <p:nvPr/>
        </p:nvSpPr>
        <p:spPr>
          <a:xfrm>
            <a:off x="2035610" y="3484341"/>
            <a:ext cx="10581359" cy="4640103"/>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Bureau</a:t>
            </a: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51954" y="3539285"/>
            <a:ext cx="8717574" cy="5356860"/>
          </a:xfrm>
          <a:prstGeom prst="rect">
            <a:avLst/>
          </a:prstGeom>
        </p:spPr>
        <p:txBody>
          <a:bodyPr lIns="0" tIns="0" rIns="0" bIns="0" rtlCol="0" anchor="t">
            <a:spAutoFit/>
          </a:bodyPr>
          <a:lstStyle/>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Mon ordinateur / Ce PC</a:t>
            </a:r>
          </a:p>
          <a:p>
            <a:pPr algn="l">
              <a:lnSpc>
                <a:spcPts val="3840"/>
              </a:lnSpc>
            </a:pPr>
            <a:r>
              <a:rPr lang="en-US" sz="3600" spc="33">
                <a:solidFill>
                  <a:srgbClr val="382B1B"/>
                </a:solidFill>
                <a:latin typeface="TT Rounds Condensed"/>
                <a:ea typeface="TT Rounds Condensed"/>
                <a:cs typeface="TT Rounds Condensed"/>
                <a:sym typeface="TT Rounds Condensed"/>
              </a:rPr>
              <a:t>Cette icône ouvre la fenêtre Poste de travail / Ce PC. Dans cette fenêtre, vous pouvez voir tous les composants de l'ordinateur.</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Mes documents</a:t>
            </a:r>
          </a:p>
          <a:p>
            <a:pPr algn="l">
              <a:lnSpc>
                <a:spcPts val="3840"/>
              </a:lnSpc>
            </a:pPr>
            <a:r>
              <a:rPr lang="en-US" sz="3600" spc="33">
                <a:solidFill>
                  <a:srgbClr val="382B1B"/>
                </a:solidFill>
                <a:latin typeface="TT Rounds Condensed"/>
                <a:ea typeface="TT Rounds Condensed"/>
                <a:cs typeface="TT Rounds Condensed"/>
                <a:sym typeface="TT Rounds Condensed"/>
              </a:rPr>
              <a:t>Mes documents est un dossier dans lequel vous pouvez placer tous les fichiers que vous créez.</a:t>
            </a:r>
          </a:p>
          <a:p>
            <a:pPr algn="l">
              <a:lnSpc>
                <a:spcPts val="3840"/>
              </a:lnSpc>
            </a:pPr>
            <a:r>
              <a:rPr lang="en-US" sz="3600" spc="33">
                <a:solidFill>
                  <a:srgbClr val="382B1B"/>
                </a:solidFill>
                <a:latin typeface="TT Rounds Condensed"/>
                <a:ea typeface="TT Rounds Condensed"/>
                <a:cs typeface="TT Rounds Condensed"/>
                <a:sym typeface="TT Rounds Condensed"/>
              </a:rPr>
              <a:t>  </a:t>
            </a:r>
          </a:p>
        </p:txBody>
      </p:sp>
      <p:sp>
        <p:nvSpPr>
          <p:cNvPr id="8" name="AutoShape 8"/>
          <p:cNvSpPr/>
          <p:nvPr/>
        </p:nvSpPr>
        <p:spPr>
          <a:xfrm rot="10789347">
            <a:off x="3181564" y="6162946"/>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flipH="1">
            <a:off x="3337790" y="8460204"/>
            <a:ext cx="13832828" cy="42862"/>
          </a:xfrm>
          <a:prstGeom prst="line">
            <a:avLst/>
          </a:prstGeom>
          <a:ln w="19050" cap="rnd">
            <a:solidFill>
              <a:srgbClr val="B6D1E1"/>
            </a:solidFill>
            <a:prstDash val="solid"/>
            <a:headEnd type="none" w="sm" len="sm"/>
            <a:tailEnd type="none" w="sm" len="sm"/>
          </a:ln>
        </p:spPr>
      </p:sp>
      <p:sp>
        <p:nvSpPr>
          <p:cNvPr id="10" name="AutoShape 10"/>
          <p:cNvSpPr/>
          <p:nvPr/>
        </p:nvSpPr>
        <p:spPr>
          <a:xfrm rot="10789347">
            <a:off x="3337727" y="3196394"/>
            <a:ext cx="13832894" cy="0"/>
          </a:xfrm>
          <a:prstGeom prst="line">
            <a:avLst/>
          </a:prstGeom>
          <a:ln w="19050" cap="rnd">
            <a:solidFill>
              <a:srgbClr val="B6D1E1"/>
            </a:solidFill>
            <a:prstDash val="solid"/>
            <a:headEnd type="none" w="sm" len="sm"/>
            <a:tailEnd type="none" w="sm" len="sm"/>
          </a:ln>
        </p:spPr>
      </p:sp>
      <p:grpSp>
        <p:nvGrpSpPr>
          <p:cNvPr id="11" name="Group 11"/>
          <p:cNvGrpSpPr/>
          <p:nvPr/>
        </p:nvGrpSpPr>
        <p:grpSpPr>
          <a:xfrm>
            <a:off x="764497" y="0"/>
            <a:ext cx="1334065" cy="10287000"/>
            <a:chOff x="0" y="0"/>
            <a:chExt cx="1778754" cy="13716000"/>
          </a:xfrm>
        </p:grpSpPr>
        <p:sp>
          <p:nvSpPr>
            <p:cNvPr id="12" name="Freeform 12"/>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E6C8C7"/>
            </a:solidFill>
          </p:spPr>
        </p:sp>
      </p:grpSp>
      <p:grpSp>
        <p:nvGrpSpPr>
          <p:cNvPr id="13" name="Group 13"/>
          <p:cNvGrpSpPr/>
          <p:nvPr/>
        </p:nvGrpSpPr>
        <p:grpSpPr>
          <a:xfrm>
            <a:off x="374870" y="320578"/>
            <a:ext cx="2046210" cy="2109801"/>
            <a:chOff x="0" y="0"/>
            <a:chExt cx="2728280" cy="2813068"/>
          </a:xfrm>
        </p:grpSpPr>
        <p:sp>
          <p:nvSpPr>
            <p:cNvPr id="14" name="Freeform 14"/>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5" name="TextBox 15"/>
          <p:cNvSpPr txBox="1"/>
          <p:nvPr/>
        </p:nvSpPr>
        <p:spPr>
          <a:xfrm rot="-5400000">
            <a:off x="-4221699" y="390286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Bureau</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6" name="TextBox 16"/>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3515653" y="1061146"/>
            <a:ext cx="12691502" cy="2404279"/>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Le bureau est la zone entière de votre écran sur votre ordinateur. Vous trouverez sur le bureau diverses petites images appelées icônes. Celles-ci incluent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8" name="Freeform 18"/>
          <p:cNvSpPr/>
          <p:nvPr/>
        </p:nvSpPr>
        <p:spPr>
          <a:xfrm>
            <a:off x="14919158" y="3922294"/>
            <a:ext cx="1731712" cy="1997243"/>
          </a:xfrm>
          <a:custGeom>
            <a:avLst/>
            <a:gdLst/>
            <a:ahLst/>
            <a:cxnLst/>
            <a:rect l="l" t="t" r="r" b="b"/>
            <a:pathLst>
              <a:path w="1731712" h="1997243">
                <a:moveTo>
                  <a:pt x="0" y="0"/>
                </a:moveTo>
                <a:lnTo>
                  <a:pt x="1731712" y="0"/>
                </a:lnTo>
                <a:lnTo>
                  <a:pt x="1731712" y="1997243"/>
                </a:lnTo>
                <a:lnTo>
                  <a:pt x="0" y="1997243"/>
                </a:lnTo>
                <a:lnTo>
                  <a:pt x="0" y="0"/>
                </a:lnTo>
                <a:close/>
              </a:path>
            </a:pathLst>
          </a:custGeom>
          <a:blipFill>
            <a:blip r:embed="rId3"/>
            <a:stretch>
              <a:fillRect l="-112833" t="-29200" r="-110166" b="-28332"/>
            </a:stretch>
          </a:blipFill>
        </p:spPr>
      </p:sp>
      <p:sp>
        <p:nvSpPr>
          <p:cNvPr id="19" name="Freeform 19"/>
          <p:cNvSpPr/>
          <p:nvPr/>
        </p:nvSpPr>
        <p:spPr>
          <a:xfrm>
            <a:off x="14766758" y="6370720"/>
            <a:ext cx="1860884" cy="1860883"/>
          </a:xfrm>
          <a:custGeom>
            <a:avLst/>
            <a:gdLst/>
            <a:ahLst/>
            <a:cxnLst/>
            <a:rect l="l" t="t" r="r" b="b"/>
            <a:pathLst>
              <a:path w="1860884" h="1860883">
                <a:moveTo>
                  <a:pt x="0" y="0"/>
                </a:moveTo>
                <a:lnTo>
                  <a:pt x="1860883" y="0"/>
                </a:lnTo>
                <a:lnTo>
                  <a:pt x="1860883" y="1860884"/>
                </a:lnTo>
                <a:lnTo>
                  <a:pt x="0" y="1860884"/>
                </a:lnTo>
                <a:lnTo>
                  <a:pt x="0" y="0"/>
                </a:lnTo>
                <a:close/>
              </a:path>
            </a:pathLst>
          </a:custGeom>
          <a:blipFill>
            <a:blip r:embed="rId4"/>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51953" y="1022283"/>
            <a:ext cx="11364524" cy="3754967"/>
          </a:xfrm>
          <a:prstGeom prst="rect">
            <a:avLst/>
          </a:prstGeom>
        </p:spPr>
        <p:txBody>
          <a:bodyPr lIns="0" tIns="0" rIns="0" bIns="0" rtlCol="0" anchor="t">
            <a:spAutoFit/>
          </a:bodyPr>
          <a:lstStyle/>
          <a:p>
            <a:pPr algn="l">
              <a:lnSpc>
                <a:spcPts val="3733"/>
              </a:lnSpc>
            </a:pPr>
            <a:r>
              <a:rPr lang="en-US" sz="3500" b="1" spc="32">
                <a:solidFill>
                  <a:srgbClr val="382B1B"/>
                </a:solidFill>
                <a:latin typeface="TT Rounds Condensed Bold"/>
                <a:ea typeface="TT Rounds Condensed Bold"/>
                <a:cs typeface="TT Rounds Condensed Bold"/>
                <a:sym typeface="TT Rounds Condensed Bold"/>
              </a:rPr>
              <a:t>Corbeille</a:t>
            </a:r>
          </a:p>
          <a:p>
            <a:pPr algn="l">
              <a:lnSpc>
                <a:spcPts val="3733"/>
              </a:lnSpc>
            </a:pPr>
            <a:r>
              <a:rPr lang="en-US" sz="3500" spc="32">
                <a:solidFill>
                  <a:srgbClr val="382B1B"/>
                </a:solidFill>
                <a:latin typeface="TT Rounds Condensed"/>
                <a:ea typeface="TT Rounds Condensed"/>
                <a:cs typeface="TT Rounds Condensed"/>
                <a:sym typeface="TT Rounds Condensed"/>
              </a:rPr>
              <a:t>La corbeille est comme une poubelle à déchets. Tout ce que vous supprimez finit dans la corbeille. Tant que vous n'avez pas vidé la corbeille comme votre poubelle à déchets, les documents supprimés resteront dans la corbeille. Cela peut être un outil très utile dans les cas où vous supprimez quelque chose par erreur, vous pouvez le récupérer avant de le supprimer définitivement en vidant la corbeille.</a:t>
            </a:r>
          </a:p>
        </p:txBody>
      </p:sp>
      <p:sp>
        <p:nvSpPr>
          <p:cNvPr id="8" name="AutoShape 8"/>
          <p:cNvSpPr/>
          <p:nvPr/>
        </p:nvSpPr>
        <p:spPr>
          <a:xfrm rot="10789347">
            <a:off x="3277816" y="4911662"/>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361792" y="9014770"/>
            <a:ext cx="13832894" cy="0"/>
          </a:xfrm>
          <a:prstGeom prst="line">
            <a:avLst/>
          </a:prstGeom>
          <a:ln w="19050" cap="rnd">
            <a:solidFill>
              <a:srgbClr val="B6D1E1"/>
            </a:solidFill>
            <a:prstDash val="solid"/>
            <a:headEnd type="none" w="sm" len="sm"/>
            <a:tailEnd type="none" w="sm" len="sm"/>
          </a:ln>
        </p:spPr>
      </p:sp>
      <p:sp>
        <p:nvSpPr>
          <p:cNvPr id="10" name="AutoShape 10"/>
          <p:cNvSpPr/>
          <p:nvPr/>
        </p:nvSpPr>
        <p:spPr>
          <a:xfrm rot="10789347">
            <a:off x="3265537" y="838204"/>
            <a:ext cx="13832894" cy="0"/>
          </a:xfrm>
          <a:prstGeom prst="line">
            <a:avLst/>
          </a:prstGeom>
          <a:ln w="19050" cap="rnd">
            <a:solidFill>
              <a:srgbClr val="B6D1E1"/>
            </a:solidFill>
            <a:prstDash val="solid"/>
            <a:headEnd type="none" w="sm" len="sm"/>
            <a:tailEnd type="none" w="sm" len="sm"/>
          </a:ln>
        </p:spPr>
      </p:sp>
      <p:grpSp>
        <p:nvGrpSpPr>
          <p:cNvPr id="11" name="Group 11"/>
          <p:cNvGrpSpPr/>
          <p:nvPr/>
        </p:nvGrpSpPr>
        <p:grpSpPr>
          <a:xfrm>
            <a:off x="764497" y="0"/>
            <a:ext cx="1334065" cy="10287000"/>
            <a:chOff x="0" y="0"/>
            <a:chExt cx="1778754" cy="13716000"/>
          </a:xfrm>
        </p:grpSpPr>
        <p:sp>
          <p:nvSpPr>
            <p:cNvPr id="12" name="Freeform 12"/>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E6C8C7"/>
            </a:solidFill>
          </p:spPr>
        </p:sp>
      </p:grpSp>
      <p:grpSp>
        <p:nvGrpSpPr>
          <p:cNvPr id="13" name="Group 13"/>
          <p:cNvGrpSpPr/>
          <p:nvPr/>
        </p:nvGrpSpPr>
        <p:grpSpPr>
          <a:xfrm>
            <a:off x="374870" y="320578"/>
            <a:ext cx="2046210" cy="2109801"/>
            <a:chOff x="0" y="0"/>
            <a:chExt cx="2728280" cy="2813068"/>
          </a:xfrm>
        </p:grpSpPr>
        <p:sp>
          <p:nvSpPr>
            <p:cNvPr id="14" name="Freeform 14"/>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5" name="TextBox 15"/>
          <p:cNvSpPr txBox="1"/>
          <p:nvPr/>
        </p:nvSpPr>
        <p:spPr>
          <a:xfrm rot="-5400000">
            <a:off x="-4221699" y="390286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Bureau</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6" name="TextBox 16"/>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7" name="Freeform 17"/>
          <p:cNvSpPr/>
          <p:nvPr/>
        </p:nvSpPr>
        <p:spPr>
          <a:xfrm>
            <a:off x="7452502" y="5290263"/>
            <a:ext cx="9512024" cy="753222"/>
          </a:xfrm>
          <a:custGeom>
            <a:avLst/>
            <a:gdLst/>
            <a:ahLst/>
            <a:cxnLst/>
            <a:rect l="l" t="t" r="r" b="b"/>
            <a:pathLst>
              <a:path w="9512024" h="753222">
                <a:moveTo>
                  <a:pt x="0" y="0"/>
                </a:moveTo>
                <a:lnTo>
                  <a:pt x="9512024" y="0"/>
                </a:lnTo>
                <a:lnTo>
                  <a:pt x="9512024" y="753222"/>
                </a:lnTo>
                <a:lnTo>
                  <a:pt x="0" y="753222"/>
                </a:lnTo>
                <a:lnTo>
                  <a:pt x="0" y="0"/>
                </a:lnTo>
                <a:close/>
              </a:path>
            </a:pathLst>
          </a:custGeom>
          <a:blipFill>
            <a:blip r:embed="rId3"/>
            <a:stretch>
              <a:fillRect r="-114"/>
            </a:stretch>
          </a:blipFill>
        </p:spPr>
      </p:sp>
      <p:sp>
        <p:nvSpPr>
          <p:cNvPr id="18" name="Freeform 18"/>
          <p:cNvSpPr/>
          <p:nvPr/>
        </p:nvSpPr>
        <p:spPr>
          <a:xfrm>
            <a:off x="15223959" y="1630278"/>
            <a:ext cx="1909011" cy="1909011"/>
          </a:xfrm>
          <a:custGeom>
            <a:avLst/>
            <a:gdLst/>
            <a:ahLst/>
            <a:cxnLst/>
            <a:rect l="l" t="t" r="r" b="b"/>
            <a:pathLst>
              <a:path w="1909011" h="1909011">
                <a:moveTo>
                  <a:pt x="0" y="0"/>
                </a:moveTo>
                <a:lnTo>
                  <a:pt x="1909011" y="0"/>
                </a:lnTo>
                <a:lnTo>
                  <a:pt x="1909011" y="1909011"/>
                </a:lnTo>
                <a:lnTo>
                  <a:pt x="0" y="1909011"/>
                </a:lnTo>
                <a:lnTo>
                  <a:pt x="0" y="0"/>
                </a:lnTo>
                <a:close/>
              </a:path>
            </a:pathLst>
          </a:custGeom>
          <a:blipFill>
            <a:blip r:embed="rId4"/>
            <a:stretch>
              <a:fillRect/>
            </a:stretch>
          </a:blipFill>
        </p:spPr>
      </p:sp>
      <p:sp>
        <p:nvSpPr>
          <p:cNvPr id="19" name="TextBox 19"/>
          <p:cNvSpPr txBox="1"/>
          <p:nvPr/>
        </p:nvSpPr>
        <p:spPr>
          <a:xfrm>
            <a:off x="3724978" y="5026293"/>
            <a:ext cx="13641404" cy="4385310"/>
          </a:xfrm>
          <a:prstGeom prst="rect">
            <a:avLst/>
          </a:prstGeom>
        </p:spPr>
        <p:txBody>
          <a:bodyPr lIns="0" tIns="0" rIns="0" bIns="0" rtlCol="0" anchor="t">
            <a:spAutoFit/>
          </a:bodyPr>
          <a:lstStyle/>
          <a:p>
            <a:pPr algn="l">
              <a:lnSpc>
                <a:spcPts val="3840"/>
              </a:lnSpc>
            </a:pPr>
            <a:endParaRP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La barre des tâches</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La barre des tâches est le nom donné à la barre grise en bas de l'écran. Elle contient un certain nombre de raccourcis vers divers programmes. La barre des tâches contient le bouton de démarrage sur le côté gauche, qui vous permet de démarrer des programmes et également d'éteindre le PC.</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89347">
            <a:off x="3277816" y="4911662"/>
            <a:ext cx="13832894" cy="0"/>
          </a:xfrm>
          <a:prstGeom prst="line">
            <a:avLst/>
          </a:prstGeom>
          <a:ln w="19050" cap="rnd">
            <a:solidFill>
              <a:srgbClr val="B6D1E1"/>
            </a:solidFill>
            <a:prstDash val="solid"/>
            <a:headEnd type="none" w="sm" len="sm"/>
            <a:tailEnd type="none" w="sm" len="sm"/>
          </a:ln>
        </p:spPr>
      </p:sp>
      <p:sp>
        <p:nvSpPr>
          <p:cNvPr id="8" name="AutoShape 8"/>
          <p:cNvSpPr/>
          <p:nvPr/>
        </p:nvSpPr>
        <p:spPr>
          <a:xfrm rot="10789347">
            <a:off x="3361792" y="7330348"/>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265537" y="838204"/>
            <a:ext cx="13832894" cy="0"/>
          </a:xfrm>
          <a:prstGeom prst="line">
            <a:avLst/>
          </a:prstGeom>
          <a:ln w="19050" cap="rnd">
            <a:solidFill>
              <a:srgbClr val="B6D1E1"/>
            </a:solidFill>
            <a:prstDash val="solid"/>
            <a:headEnd type="none" w="sm" len="sm"/>
            <a:tailEnd type="none" w="sm" len="sm"/>
          </a:ln>
        </p:spPr>
      </p:sp>
      <p:grpSp>
        <p:nvGrpSpPr>
          <p:cNvPr id="10" name="Group 10"/>
          <p:cNvGrpSpPr/>
          <p:nvPr/>
        </p:nvGrpSpPr>
        <p:grpSpPr>
          <a:xfrm>
            <a:off x="764497" y="0"/>
            <a:ext cx="1334065" cy="10287000"/>
            <a:chOff x="0" y="0"/>
            <a:chExt cx="1778754" cy="13716000"/>
          </a:xfrm>
        </p:grpSpPr>
        <p:sp>
          <p:nvSpPr>
            <p:cNvPr id="11" name="Freeform 11"/>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E6C8C7"/>
            </a:solidFill>
          </p:spPr>
        </p:sp>
      </p:grpSp>
      <p:grpSp>
        <p:nvGrpSpPr>
          <p:cNvPr id="12" name="Group 12"/>
          <p:cNvGrpSpPr/>
          <p:nvPr/>
        </p:nvGrpSpPr>
        <p:grpSpPr>
          <a:xfrm>
            <a:off x="374870" y="320578"/>
            <a:ext cx="2046210" cy="2109801"/>
            <a:chOff x="0" y="0"/>
            <a:chExt cx="2728280" cy="2813068"/>
          </a:xfrm>
        </p:grpSpPr>
        <p:sp>
          <p:nvSpPr>
            <p:cNvPr id="13" name="Freeform 13"/>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4" name="TextBox 14"/>
          <p:cNvSpPr txBox="1"/>
          <p:nvPr/>
        </p:nvSpPr>
        <p:spPr>
          <a:xfrm rot="-5400000">
            <a:off x="-4221699" y="390286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Bureau</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5" name="TextBox 15"/>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16" name="Freeform 16"/>
          <p:cNvSpPr/>
          <p:nvPr/>
        </p:nvSpPr>
        <p:spPr>
          <a:xfrm>
            <a:off x="11846352" y="1061734"/>
            <a:ext cx="5063670" cy="1012734"/>
          </a:xfrm>
          <a:custGeom>
            <a:avLst/>
            <a:gdLst/>
            <a:ahLst/>
            <a:cxnLst/>
            <a:rect l="l" t="t" r="r" b="b"/>
            <a:pathLst>
              <a:path w="5063670" h="1012734">
                <a:moveTo>
                  <a:pt x="0" y="0"/>
                </a:moveTo>
                <a:lnTo>
                  <a:pt x="5063670" y="0"/>
                </a:lnTo>
                <a:lnTo>
                  <a:pt x="5063670" y="1012734"/>
                </a:lnTo>
                <a:lnTo>
                  <a:pt x="0" y="1012734"/>
                </a:lnTo>
                <a:lnTo>
                  <a:pt x="0" y="0"/>
                </a:lnTo>
                <a:close/>
              </a:path>
            </a:pathLst>
          </a:custGeom>
          <a:blipFill>
            <a:blip r:embed="rId3"/>
            <a:stretch>
              <a:fillRect b="-806"/>
            </a:stretch>
          </a:blipFill>
        </p:spPr>
      </p:sp>
      <p:sp>
        <p:nvSpPr>
          <p:cNvPr id="17" name="Freeform 17"/>
          <p:cNvSpPr/>
          <p:nvPr/>
        </p:nvSpPr>
        <p:spPr>
          <a:xfrm>
            <a:off x="3509109" y="5606715"/>
            <a:ext cx="13823722" cy="408496"/>
          </a:xfrm>
          <a:custGeom>
            <a:avLst/>
            <a:gdLst/>
            <a:ahLst/>
            <a:cxnLst/>
            <a:rect l="l" t="t" r="r" b="b"/>
            <a:pathLst>
              <a:path w="13823722" h="408496">
                <a:moveTo>
                  <a:pt x="0" y="0"/>
                </a:moveTo>
                <a:lnTo>
                  <a:pt x="13823722" y="0"/>
                </a:lnTo>
                <a:lnTo>
                  <a:pt x="13823722" y="408497"/>
                </a:lnTo>
                <a:lnTo>
                  <a:pt x="0" y="408497"/>
                </a:lnTo>
                <a:lnTo>
                  <a:pt x="0" y="0"/>
                </a:lnTo>
                <a:close/>
              </a:path>
            </a:pathLst>
          </a:custGeom>
          <a:blipFill>
            <a:blip r:embed="rId4"/>
            <a:stretch>
              <a:fillRect b="-1340"/>
            </a:stretch>
          </a:blipFill>
        </p:spPr>
      </p:sp>
      <p:grpSp>
        <p:nvGrpSpPr>
          <p:cNvPr id="18" name="Group 18"/>
          <p:cNvGrpSpPr/>
          <p:nvPr/>
        </p:nvGrpSpPr>
        <p:grpSpPr>
          <a:xfrm>
            <a:off x="13726634" y="7908945"/>
            <a:ext cx="2923953" cy="868035"/>
            <a:chOff x="0" y="0"/>
            <a:chExt cx="3898604" cy="1157380"/>
          </a:xfrm>
        </p:grpSpPr>
        <p:sp>
          <p:nvSpPr>
            <p:cNvPr id="19" name="Freeform 19"/>
            <p:cNvSpPr/>
            <p:nvPr/>
          </p:nvSpPr>
          <p:spPr>
            <a:xfrm>
              <a:off x="0" y="0"/>
              <a:ext cx="3898646" cy="1157351"/>
            </a:xfrm>
            <a:custGeom>
              <a:avLst/>
              <a:gdLst/>
              <a:ahLst/>
              <a:cxnLst/>
              <a:rect l="l" t="t" r="r" b="b"/>
              <a:pathLst>
                <a:path w="3898646" h="1157351">
                  <a:moveTo>
                    <a:pt x="0" y="0"/>
                  </a:moveTo>
                  <a:lnTo>
                    <a:pt x="3898646" y="0"/>
                  </a:lnTo>
                  <a:lnTo>
                    <a:pt x="3898646" y="1157351"/>
                  </a:lnTo>
                  <a:lnTo>
                    <a:pt x="0" y="1157351"/>
                  </a:lnTo>
                  <a:close/>
                </a:path>
              </a:pathLst>
            </a:custGeom>
            <a:solidFill>
              <a:srgbClr val="B6D1E1"/>
            </a:solidFill>
          </p:spPr>
        </p:sp>
      </p:grpSp>
      <p:grpSp>
        <p:nvGrpSpPr>
          <p:cNvPr id="20" name="Group 20"/>
          <p:cNvGrpSpPr/>
          <p:nvPr/>
        </p:nvGrpSpPr>
        <p:grpSpPr>
          <a:xfrm>
            <a:off x="12818332" y="7908945"/>
            <a:ext cx="833872" cy="868035"/>
            <a:chOff x="0" y="0"/>
            <a:chExt cx="1111830" cy="1157380"/>
          </a:xfrm>
        </p:grpSpPr>
        <p:sp>
          <p:nvSpPr>
            <p:cNvPr id="21" name="Freeform 21"/>
            <p:cNvSpPr/>
            <p:nvPr/>
          </p:nvSpPr>
          <p:spPr>
            <a:xfrm>
              <a:off x="0" y="0"/>
              <a:ext cx="1111885" cy="1157351"/>
            </a:xfrm>
            <a:custGeom>
              <a:avLst/>
              <a:gdLst/>
              <a:ahLst/>
              <a:cxnLst/>
              <a:rect l="l" t="t" r="r" b="b"/>
              <a:pathLst>
                <a:path w="1111885" h="1157351">
                  <a:moveTo>
                    <a:pt x="0" y="0"/>
                  </a:moveTo>
                  <a:lnTo>
                    <a:pt x="1111885" y="0"/>
                  </a:lnTo>
                  <a:lnTo>
                    <a:pt x="1111885" y="1157351"/>
                  </a:lnTo>
                  <a:lnTo>
                    <a:pt x="0" y="1157351"/>
                  </a:lnTo>
                  <a:close/>
                </a:path>
              </a:pathLst>
            </a:custGeom>
            <a:solidFill>
              <a:srgbClr val="84BFA4"/>
            </a:solidFill>
          </p:spPr>
        </p:sp>
      </p:grpSp>
      <p:sp>
        <p:nvSpPr>
          <p:cNvPr id="22" name="TextBox 22"/>
          <p:cNvSpPr txBox="1"/>
          <p:nvPr/>
        </p:nvSpPr>
        <p:spPr>
          <a:xfrm>
            <a:off x="13954905" y="7831897"/>
            <a:ext cx="2955117" cy="755430"/>
          </a:xfrm>
          <a:prstGeom prst="rect">
            <a:avLst/>
          </a:prstGeom>
        </p:spPr>
        <p:txBody>
          <a:bodyPr lIns="0" tIns="0" rIns="0" bIns="0" rtlCol="0" anchor="t">
            <a:spAutoFit/>
          </a:bodyPr>
          <a:lstStyle/>
          <a:p>
            <a:pPr algn="l">
              <a:lnSpc>
                <a:spcPts val="8100"/>
              </a:lnSpc>
            </a:pPr>
            <a:r>
              <a:rPr lang="en-US" sz="4500" b="1" spc="42">
                <a:solidFill>
                  <a:srgbClr val="FFFFFF"/>
                </a:solidFill>
                <a:latin typeface="TT Rounds Condensed Bold"/>
                <a:ea typeface="TT Rounds Condensed Bold"/>
                <a:cs typeface="TT Rounds Condensed Bold"/>
                <a:sym typeface="TT Rounds Condensed Bold"/>
              </a:rPr>
              <a:t>Exercice 3</a:t>
            </a:r>
          </a:p>
        </p:txBody>
      </p:sp>
      <p:sp>
        <p:nvSpPr>
          <p:cNvPr id="23" name="Freeform 23" descr="Clipboard Partially Ticked outline"/>
          <p:cNvSpPr/>
          <p:nvPr/>
        </p:nvSpPr>
        <p:spPr>
          <a:xfrm>
            <a:off x="12828183" y="7956789"/>
            <a:ext cx="781496" cy="781495"/>
          </a:xfrm>
          <a:custGeom>
            <a:avLst/>
            <a:gdLst/>
            <a:ahLst/>
            <a:cxnLst/>
            <a:rect l="l" t="t" r="r" b="b"/>
            <a:pathLst>
              <a:path w="781496" h="781495">
                <a:moveTo>
                  <a:pt x="0" y="0"/>
                </a:moveTo>
                <a:lnTo>
                  <a:pt x="781496" y="0"/>
                </a:lnTo>
                <a:lnTo>
                  <a:pt x="781496" y="781495"/>
                </a:lnTo>
                <a:lnTo>
                  <a:pt x="0" y="7814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4" name="TextBox 24"/>
          <p:cNvSpPr txBox="1"/>
          <p:nvPr/>
        </p:nvSpPr>
        <p:spPr>
          <a:xfrm>
            <a:off x="3277849" y="1066800"/>
            <a:ext cx="12785481" cy="655531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Elle contient également parmi d’autres icônes</a:t>
            </a:r>
          </a:p>
          <a:p>
            <a:pPr algn="l">
              <a:lnSpc>
                <a:spcPts val="3733"/>
              </a:lnSpc>
            </a:pPr>
            <a:r>
              <a:rPr lang="en-US" sz="3500" spc="32">
                <a:solidFill>
                  <a:srgbClr val="382B1B"/>
                </a:solidFill>
                <a:latin typeface="TT Rounds Condensed"/>
                <a:ea typeface="TT Rounds Condensed"/>
                <a:cs typeface="TT Rounds Condensed"/>
                <a:sym typeface="TT Rounds Condensed"/>
              </a:rPr>
              <a:t>l'horloge à l'extrême droite.</a:t>
            </a:r>
          </a:p>
          <a:p>
            <a:pPr algn="l">
              <a:lnSpc>
                <a:spcPts val="3733"/>
              </a:lnSpc>
            </a:pPr>
            <a:r>
              <a:rPr lang="en-US" sz="3500" spc="32">
                <a:solidFill>
                  <a:srgbClr val="382B1B"/>
                </a:solidFill>
                <a:latin typeface="TT Rounds Condensed"/>
                <a:ea typeface="TT Rounds Condensed"/>
                <a:cs typeface="TT Rounds Condensed"/>
                <a:sym typeface="TT Rounds Condensed"/>
              </a:rPr>
              <a:t> </a:t>
            </a:r>
          </a:p>
          <a:p>
            <a:pPr algn="l">
              <a:lnSpc>
                <a:spcPts val="3733"/>
              </a:lnSpc>
            </a:pPr>
            <a:r>
              <a:rPr lang="en-US" sz="3500" spc="32">
                <a:solidFill>
                  <a:srgbClr val="382B1B"/>
                </a:solidFill>
                <a:latin typeface="TT Rounds Condensed"/>
                <a:ea typeface="TT Rounds Condensed"/>
                <a:cs typeface="TT Rounds Condensed"/>
                <a:sym typeface="TT Rounds Condensed"/>
              </a:rPr>
              <a:t>Chaque fois que vous ouvrez une application (par exemple Word, Chrome, etc.), elle est lancée dans une « fenêtre ». Celles-ci apparaissent dans la barre des tâches. Vous pouvez avoir plusieurs fenêtres ouvertes à un moment donné et vous pouvez passer de l'une à l'autre en cliquant sur le nom de la fenêtre dans la barre des tâches.</a:t>
            </a:r>
          </a:p>
          <a:p>
            <a:pPr algn="l">
              <a:lnSpc>
                <a:spcPts val="3733"/>
              </a:lnSpc>
            </a:pPr>
            <a:r>
              <a:rPr lang="en-US" sz="3500" spc="32">
                <a:solidFill>
                  <a:srgbClr val="382B1B"/>
                </a:solidFill>
                <a:latin typeface="TT Rounds Condensed"/>
                <a:ea typeface="TT Rounds Condensed"/>
                <a:cs typeface="TT Rounds Condensed"/>
                <a:sym typeface="TT Rounds Condensed"/>
              </a:rPr>
              <a:t> </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r>
              <a:rPr lang="en-US" sz="3500" spc="32">
                <a:solidFill>
                  <a:srgbClr val="382B1B"/>
                </a:solidFill>
                <a:latin typeface="TT Rounds Condensed"/>
                <a:ea typeface="TT Rounds Condensed"/>
                <a:cs typeface="TT Rounds Condensed"/>
                <a:sym typeface="TT Rounds Condensed"/>
              </a:rPr>
              <a:t>Vous ne pouvez travailler que dans une seule fenêtre à la fois.</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8288000" cy="1422401"/>
            <a:chOff x="0" y="0"/>
            <a:chExt cx="24384000" cy="1896534"/>
          </a:xfrm>
        </p:grpSpPr>
        <p:sp>
          <p:nvSpPr>
            <p:cNvPr id="8" name="Freeform 8"/>
            <p:cNvSpPr/>
            <p:nvPr/>
          </p:nvSpPr>
          <p:spPr>
            <a:xfrm>
              <a:off x="0" y="0"/>
              <a:ext cx="24384000" cy="1896491"/>
            </a:xfrm>
            <a:custGeom>
              <a:avLst/>
              <a:gdLst/>
              <a:ahLst/>
              <a:cxnLst/>
              <a:rect l="l" t="t" r="r" b="b"/>
              <a:pathLst>
                <a:path w="24384000" h="1896491">
                  <a:moveTo>
                    <a:pt x="0" y="0"/>
                  </a:moveTo>
                  <a:lnTo>
                    <a:pt x="24384000" y="0"/>
                  </a:lnTo>
                  <a:lnTo>
                    <a:pt x="24384000" y="1896491"/>
                  </a:lnTo>
                  <a:lnTo>
                    <a:pt x="0" y="1896491"/>
                  </a:lnTo>
                  <a:close/>
                </a:path>
              </a:pathLst>
            </a:custGeom>
            <a:solidFill>
              <a:srgbClr val="E6C8C7"/>
            </a:solidFill>
          </p:spPr>
        </p:sp>
      </p:grpSp>
      <p:grpSp>
        <p:nvGrpSpPr>
          <p:cNvPr id="9" name="Group 9"/>
          <p:cNvGrpSpPr/>
          <p:nvPr/>
        </p:nvGrpSpPr>
        <p:grpSpPr>
          <a:xfrm>
            <a:off x="-582248" y="-508000"/>
            <a:ext cx="2451764" cy="2527958"/>
            <a:chOff x="0" y="0"/>
            <a:chExt cx="3269018" cy="3370610"/>
          </a:xfrm>
        </p:grpSpPr>
        <p:sp>
          <p:nvSpPr>
            <p:cNvPr id="10" name="Freeform 10"/>
            <p:cNvSpPr/>
            <p:nvPr/>
          </p:nvSpPr>
          <p:spPr>
            <a:xfrm>
              <a:off x="-145542" y="-55118"/>
              <a:ext cx="3635502" cy="3561715"/>
            </a:xfrm>
            <a:custGeom>
              <a:avLst/>
              <a:gdLst/>
              <a:ahLst/>
              <a:cxnLst/>
              <a:rect l="l" t="t" r="r" b="b"/>
              <a:pathLst>
                <a:path w="3635502" h="3561715">
                  <a:moveTo>
                    <a:pt x="2124964" y="134112"/>
                  </a:moveTo>
                  <a:cubicBezTo>
                    <a:pt x="1689989" y="4318"/>
                    <a:pt x="1235583" y="0"/>
                    <a:pt x="889381" y="389382"/>
                  </a:cubicBezTo>
                  <a:cubicBezTo>
                    <a:pt x="553974" y="765937"/>
                    <a:pt x="231521" y="1374013"/>
                    <a:pt x="162306" y="1876044"/>
                  </a:cubicBezTo>
                  <a:cubicBezTo>
                    <a:pt x="0" y="3046730"/>
                    <a:pt x="1043051" y="3561715"/>
                    <a:pt x="2096897" y="3395091"/>
                  </a:cubicBezTo>
                  <a:cubicBezTo>
                    <a:pt x="3124708" y="3232785"/>
                    <a:pt x="3635502" y="1884680"/>
                    <a:pt x="3323844" y="923925"/>
                  </a:cubicBezTo>
                  <a:cubicBezTo>
                    <a:pt x="3230753" y="633984"/>
                    <a:pt x="2960243" y="497586"/>
                    <a:pt x="2704973" y="372110"/>
                  </a:cubicBezTo>
                  <a:cubicBezTo>
                    <a:pt x="2521077" y="281178"/>
                    <a:pt x="2326259" y="194691"/>
                    <a:pt x="2125091" y="134112"/>
                  </a:cubicBezTo>
                  <a:close/>
                </a:path>
              </a:pathLst>
            </a:custGeom>
            <a:solidFill>
              <a:srgbClr val="84BFA4"/>
            </a:solidFill>
          </p:spPr>
        </p:sp>
      </p:grpSp>
      <p:sp>
        <p:nvSpPr>
          <p:cNvPr id="11" name="TextBox 11"/>
          <p:cNvSpPr txBox="1"/>
          <p:nvPr/>
        </p:nvSpPr>
        <p:spPr>
          <a:xfrm>
            <a:off x="802641" y="1370546"/>
            <a:ext cx="16729990" cy="8216265"/>
          </a:xfrm>
          <a:prstGeom prst="rect">
            <a:avLst/>
          </a:prstGeom>
        </p:spPr>
        <p:txBody>
          <a:bodyPr lIns="0" tIns="0" rIns="0" bIns="0" rtlCol="0" anchor="t">
            <a:spAutoFit/>
          </a:bodyPr>
          <a:lstStyle/>
          <a:p>
            <a:pPr algn="just">
              <a:lnSpc>
                <a:spcPts val="5940"/>
              </a:lnSpc>
            </a:pPr>
            <a:endParaRP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Comment s'appellent les images sur le bureau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Que vous permet de faire « Mon ordinateur / Ce PC »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Quel est le but du dossier « Mes documents »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Qu'arrive-t-il aux fichiers supprimés de votre ordinateur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Qu'est-ce que la corbeille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Où se trouve la barre des tâches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Que contient la barre des tâches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Quelle est la fonction du bouton Démarrer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Pouvez-vous travailler dans plusieurs fenêtres en même temps ?</a:t>
            </a:r>
          </a:p>
          <a:p>
            <a:pPr marL="1806892" lvl="1" indent="-903446" algn="just">
              <a:lnSpc>
                <a:spcPts val="5940"/>
              </a:lnSpc>
              <a:buAutoNum type="arabicPeriod"/>
            </a:pPr>
            <a:r>
              <a:rPr lang="en-US" sz="3300" spc="30">
                <a:solidFill>
                  <a:srgbClr val="382B1B"/>
                </a:solidFill>
                <a:latin typeface="TT Rounds Condensed"/>
                <a:ea typeface="TT Rounds Condensed"/>
                <a:cs typeface="TT Rounds Condensed"/>
                <a:sym typeface="TT Rounds Condensed"/>
              </a:rPr>
              <a:t>Comment gérer plusieurs fenêtres ?</a:t>
            </a:r>
          </a:p>
        </p:txBody>
      </p:sp>
      <p:sp>
        <p:nvSpPr>
          <p:cNvPr id="12" name="TextBox 12"/>
          <p:cNvSpPr txBox="1"/>
          <p:nvPr/>
        </p:nvSpPr>
        <p:spPr>
          <a:xfrm>
            <a:off x="520488" y="-99477"/>
            <a:ext cx="1349028" cy="1834602"/>
          </a:xfrm>
          <a:prstGeom prst="rect">
            <a:avLst/>
          </a:prstGeom>
        </p:spPr>
        <p:txBody>
          <a:bodyPr lIns="0" tIns="0" rIns="0" bIns="0" rtlCol="0" anchor="t">
            <a:spAutoFit/>
          </a:bodyPr>
          <a:lstStyle/>
          <a:p>
            <a:pPr algn="just">
              <a:lnSpc>
                <a:spcPts val="12150"/>
              </a:lnSpc>
            </a:pPr>
            <a:r>
              <a:rPr lang="en-US" sz="6750" b="1" spc="63">
                <a:solidFill>
                  <a:srgbClr val="FFFFFF"/>
                </a:solidFill>
                <a:latin typeface="TT Rounds Condensed Bold"/>
                <a:ea typeface="TT Rounds Condensed Bold"/>
                <a:cs typeface="TT Rounds Condensed Bold"/>
                <a:sym typeface="TT Rounds Condensed Bold"/>
              </a:rPr>
              <a:t>03</a:t>
            </a:r>
          </a:p>
        </p:txBody>
      </p:sp>
      <p:sp>
        <p:nvSpPr>
          <p:cNvPr id="13" name="TextBox 13"/>
          <p:cNvSpPr txBox="1"/>
          <p:nvPr/>
        </p:nvSpPr>
        <p:spPr>
          <a:xfrm>
            <a:off x="2181874" y="169172"/>
            <a:ext cx="16729990" cy="843914"/>
          </a:xfrm>
          <a:prstGeom prst="rect">
            <a:avLst/>
          </a:prstGeom>
        </p:spPr>
        <p:txBody>
          <a:bodyPr lIns="0" tIns="0" rIns="0" bIns="0" rtlCol="0" anchor="t">
            <a:spAutoFit/>
          </a:bodyPr>
          <a:lstStyle/>
          <a:p>
            <a:pPr algn="just">
              <a:lnSpc>
                <a:spcPts val="7290"/>
              </a:lnSpc>
            </a:pPr>
            <a:r>
              <a:rPr lang="en-US" sz="4050" b="1" spc="37">
                <a:solidFill>
                  <a:srgbClr val="FFFFFF"/>
                </a:solidFill>
                <a:latin typeface="TT Rounds Condensed Bold"/>
                <a:ea typeface="TT Rounds Condensed Bold"/>
                <a:cs typeface="TT Rounds Condensed Bold"/>
                <a:sym typeface="TT Rounds Condensed Bold"/>
              </a:rPr>
              <a:t>Les questions suivantes testeront ce que vous avez appris jusqu'à présent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04</a:t>
            </a:r>
          </a:p>
        </p:txBody>
      </p:sp>
      <p:sp>
        <p:nvSpPr>
          <p:cNvPr id="12" name="TextBox 12"/>
          <p:cNvSpPr txBox="1"/>
          <p:nvPr/>
        </p:nvSpPr>
        <p:spPr>
          <a:xfrm>
            <a:off x="380198" y="3167920"/>
            <a:ext cx="13460931"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World Wide Web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975893" y="2859030"/>
            <a:ext cx="8734268" cy="6455819"/>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Internet est un ensemble d'ordinateurs reliés entre eux dans un réseau. Les informations qu'ils contiennent peuvent être partagées d'un ordinateur à un autre.</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Internet est comme une bibliothèque car on peut y trouver des informations sur n'importe quel sujet imaginable. C'est ce qu'on appelle </a:t>
            </a:r>
            <a:r>
              <a:rPr lang="en-US" sz="3600" b="1" spc="33">
                <a:solidFill>
                  <a:srgbClr val="382B1B"/>
                </a:solidFill>
                <a:latin typeface="TT Rounds Condensed Bold"/>
                <a:ea typeface="TT Rounds Condensed Bold"/>
                <a:cs typeface="TT Rounds Condensed Bold"/>
                <a:sym typeface="TT Rounds Condensed Bold"/>
              </a:rPr>
              <a:t>le World Wide Web </a:t>
            </a:r>
            <a:r>
              <a:rPr lang="en-US" sz="3600" spc="33">
                <a:solidFill>
                  <a:srgbClr val="382B1B"/>
                </a:solidFill>
                <a:latin typeface="TT Rounds Condensed"/>
                <a:ea typeface="TT Rounds Condensed"/>
                <a:cs typeface="TT Rounds Condensed"/>
                <a:sym typeface="TT Rounds Condensed"/>
              </a:rPr>
              <a:t>.</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Les informations sur Internet sont divisées en parties appelées sites Web.</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17593" y="2283466"/>
            <a:ext cx="13832894" cy="0"/>
          </a:xfrm>
          <a:prstGeom prst="line">
            <a:avLst/>
          </a:prstGeom>
          <a:ln w="19050" cap="rnd">
            <a:solidFill>
              <a:srgbClr val="B6D1E1"/>
            </a:solidFill>
            <a:prstDash val="solid"/>
            <a:headEnd type="none" w="sm" len="sm"/>
            <a:tailEnd type="none" w="sm" len="sm"/>
          </a:ln>
        </p:spPr>
      </p:sp>
      <p:grpSp>
        <p:nvGrpSpPr>
          <p:cNvPr id="9" name="Group 9"/>
          <p:cNvGrpSpPr/>
          <p:nvPr/>
        </p:nvGrpSpPr>
        <p:grpSpPr>
          <a:xfrm>
            <a:off x="764497" y="0"/>
            <a:ext cx="1334065" cy="10287000"/>
            <a:chOff x="0" y="0"/>
            <a:chExt cx="1778754" cy="13716000"/>
          </a:xfrm>
        </p:grpSpPr>
        <p:sp>
          <p:nvSpPr>
            <p:cNvPr id="10" name="Freeform 10"/>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1" name="Group 11"/>
          <p:cNvGrpSpPr/>
          <p:nvPr/>
        </p:nvGrpSpPr>
        <p:grpSpPr>
          <a:xfrm>
            <a:off x="374870" y="320578"/>
            <a:ext cx="2046210" cy="2109801"/>
            <a:chOff x="0" y="0"/>
            <a:chExt cx="2728280" cy="2813068"/>
          </a:xfrm>
        </p:grpSpPr>
        <p:sp>
          <p:nvSpPr>
            <p:cNvPr id="12" name="Freeform 12"/>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3700322" y="1576874"/>
            <a:ext cx="12791106" cy="903772"/>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Qu'est-ce que le World Wide Web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TextBox 15"/>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6" name="Freeform 16" descr="Internet outline"/>
          <p:cNvSpPr/>
          <p:nvPr/>
        </p:nvSpPr>
        <p:spPr>
          <a:xfrm>
            <a:off x="13439271" y="5432256"/>
            <a:ext cx="3886201" cy="3886201"/>
          </a:xfrm>
          <a:custGeom>
            <a:avLst/>
            <a:gdLst/>
            <a:ahLst/>
            <a:cxnLst/>
            <a:rect l="l" t="t" r="r" b="b"/>
            <a:pathLst>
              <a:path w="3886201" h="3886201">
                <a:moveTo>
                  <a:pt x="0" y="0"/>
                </a:moveTo>
                <a:lnTo>
                  <a:pt x="3886201" y="0"/>
                </a:lnTo>
                <a:lnTo>
                  <a:pt x="3886201" y="3886201"/>
                </a:lnTo>
                <a:lnTo>
                  <a:pt x="0" y="38862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00322" y="2859030"/>
            <a:ext cx="13076512" cy="632841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Un </a:t>
            </a:r>
            <a:r>
              <a:rPr lang="en-US" sz="3600" b="1" spc="33">
                <a:solidFill>
                  <a:srgbClr val="382B1B"/>
                </a:solidFill>
                <a:latin typeface="TT Rounds Condensed Bold"/>
                <a:ea typeface="TT Rounds Condensed Bold"/>
                <a:cs typeface="TT Rounds Condensed Bold"/>
                <a:sym typeface="TT Rounds Condensed Bold"/>
              </a:rPr>
              <a:t>site Web </a:t>
            </a:r>
            <a:r>
              <a:rPr lang="en-US" sz="3600" spc="33">
                <a:solidFill>
                  <a:srgbClr val="382B1B"/>
                </a:solidFill>
                <a:latin typeface="TT Rounds Condensed"/>
                <a:ea typeface="TT Rounds Condensed"/>
                <a:cs typeface="TT Rounds Condensed"/>
                <a:sym typeface="TT Rounds Condensed"/>
              </a:rPr>
              <a:t>est un ensemble de pages appelées pages Web. Celles-ci peuvent inclure du texte, des images, du son et des vidéos. Elles contiennent des informations sur différents sujets tels que votre entreprise, votre style de vie, vos films, etc.</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Tout le monde peut créer un site Web. Votre entreprise peut bénéficier d'un site Web sur Internet. Un site Web peut être constitué d'une seule page ou de plusieurs pages.</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Pour connecter votre ordinateur à Internet, vous aurez besoin d'un appareil appelé </a:t>
            </a:r>
            <a:r>
              <a:rPr lang="en-US" sz="3600" b="1" spc="33">
                <a:solidFill>
                  <a:srgbClr val="382B1B"/>
                </a:solidFill>
                <a:latin typeface="TT Rounds Condensed Bold"/>
                <a:ea typeface="TT Rounds Condensed Bold"/>
                <a:cs typeface="TT Rounds Condensed Bold"/>
                <a:sym typeface="TT Rounds Condensed Bold"/>
              </a:rPr>
              <a:t>modem </a:t>
            </a:r>
            <a:r>
              <a:rPr lang="en-US" sz="3600" spc="33">
                <a:solidFill>
                  <a:srgbClr val="382B1B"/>
                </a:solidFill>
                <a:latin typeface="TT Rounds Condensed"/>
                <a:ea typeface="TT Rounds Condensed"/>
                <a:cs typeface="TT Rounds Condensed"/>
                <a:sym typeface="TT Rounds Condensed"/>
              </a:rPr>
              <a:t>. Un modem doit être branché sur une ligne téléphonique.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17593" y="2283466"/>
            <a:ext cx="13832894" cy="0"/>
          </a:xfrm>
          <a:prstGeom prst="line">
            <a:avLst/>
          </a:prstGeom>
          <a:ln w="19050" cap="rnd">
            <a:solidFill>
              <a:srgbClr val="B6D1E1"/>
            </a:solidFill>
            <a:prstDash val="solid"/>
            <a:headEnd type="none" w="sm" len="sm"/>
            <a:tailEnd type="none" w="sm" len="sm"/>
          </a:ln>
        </p:spPr>
      </p:sp>
      <p:grpSp>
        <p:nvGrpSpPr>
          <p:cNvPr id="9" name="Group 9"/>
          <p:cNvGrpSpPr/>
          <p:nvPr/>
        </p:nvGrpSpPr>
        <p:grpSpPr>
          <a:xfrm>
            <a:off x="764497" y="0"/>
            <a:ext cx="1334065" cy="10287000"/>
            <a:chOff x="0" y="0"/>
            <a:chExt cx="1778754" cy="13716000"/>
          </a:xfrm>
        </p:grpSpPr>
        <p:sp>
          <p:nvSpPr>
            <p:cNvPr id="10" name="Freeform 10"/>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1" name="Group 11"/>
          <p:cNvGrpSpPr/>
          <p:nvPr/>
        </p:nvGrpSpPr>
        <p:grpSpPr>
          <a:xfrm>
            <a:off x="374870" y="320578"/>
            <a:ext cx="2046210" cy="2109801"/>
            <a:chOff x="0" y="0"/>
            <a:chExt cx="2728280" cy="2813068"/>
          </a:xfrm>
        </p:grpSpPr>
        <p:sp>
          <p:nvSpPr>
            <p:cNvPr id="12" name="Freeform 12"/>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3700322" y="1576874"/>
            <a:ext cx="12791106" cy="1403910"/>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Qu'est-ce qu'un site Web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TextBox 15"/>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00322" y="2618400"/>
            <a:ext cx="13076512" cy="2244767"/>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Votre ordinateur aura également besoin d’un logiciel spécial appelé </a:t>
            </a:r>
            <a:r>
              <a:rPr lang="en-US" sz="3600" b="1" spc="33">
                <a:solidFill>
                  <a:srgbClr val="382B1B"/>
                </a:solidFill>
                <a:latin typeface="TT Rounds Condensed Bold"/>
                <a:ea typeface="TT Rounds Condensed Bold"/>
                <a:cs typeface="TT Rounds Condensed Bold"/>
                <a:sym typeface="TT Rounds Condensed Bold"/>
              </a:rPr>
              <a:t>navigateur Web </a:t>
            </a:r>
            <a:r>
              <a:rPr lang="en-US" sz="3600" spc="33">
                <a:solidFill>
                  <a:srgbClr val="382B1B"/>
                </a:solidFill>
                <a:latin typeface="TT Rounds Condensed"/>
                <a:ea typeface="TT Rounds Condensed"/>
                <a:cs typeface="TT Rounds Condensed"/>
                <a:sym typeface="TT Rounds Condensed"/>
              </a:rPr>
              <a:t>sur votre PC. Celui-ci se trouve généralement sur votre ordinateur lorsque vous l’achetez. Il existe un certain nombre de navigateurs Web, notamment Internet Explorer, Chrome, Firefox…</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17593" y="2283466"/>
            <a:ext cx="13832894" cy="0"/>
          </a:xfrm>
          <a:prstGeom prst="line">
            <a:avLst/>
          </a:prstGeom>
          <a:ln w="19050" cap="rnd">
            <a:solidFill>
              <a:srgbClr val="B6D1E1"/>
            </a:solidFill>
            <a:prstDash val="solid"/>
            <a:headEnd type="none" w="sm" len="sm"/>
            <a:tailEnd type="none" w="sm" len="sm"/>
          </a:ln>
        </p:spPr>
      </p:sp>
      <p:grpSp>
        <p:nvGrpSpPr>
          <p:cNvPr id="9" name="Group 9"/>
          <p:cNvGrpSpPr/>
          <p:nvPr/>
        </p:nvGrpSpPr>
        <p:grpSpPr>
          <a:xfrm>
            <a:off x="764497" y="0"/>
            <a:ext cx="1334065" cy="10287000"/>
            <a:chOff x="0" y="0"/>
            <a:chExt cx="1778754" cy="13716000"/>
          </a:xfrm>
        </p:grpSpPr>
        <p:sp>
          <p:nvSpPr>
            <p:cNvPr id="10" name="Freeform 10"/>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1" name="Group 11"/>
          <p:cNvGrpSpPr/>
          <p:nvPr/>
        </p:nvGrpSpPr>
        <p:grpSpPr>
          <a:xfrm>
            <a:off x="374870" y="320578"/>
            <a:ext cx="2046210" cy="2109801"/>
            <a:chOff x="0" y="0"/>
            <a:chExt cx="2728280" cy="2813068"/>
          </a:xfrm>
        </p:grpSpPr>
        <p:sp>
          <p:nvSpPr>
            <p:cNvPr id="12" name="Freeform 12"/>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3700322" y="1576874"/>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De quoi d’autre ai-je besoin ?</a:t>
            </a:r>
          </a:p>
        </p:txBody>
      </p:sp>
      <p:sp>
        <p:nvSpPr>
          <p:cNvPr id="15" name="TextBox 15"/>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6" name="TextBox 16"/>
          <p:cNvSpPr txBox="1"/>
          <p:nvPr/>
        </p:nvSpPr>
        <p:spPr>
          <a:xfrm>
            <a:off x="3688290" y="6985863"/>
            <a:ext cx="13076512" cy="2244766"/>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Lorsque vous ouvrez le navigateur Web, la première page Web que vous voyez s'appelle la </a:t>
            </a:r>
            <a:r>
              <a:rPr lang="en-US" sz="3600" b="1" spc="33">
                <a:solidFill>
                  <a:srgbClr val="382B1B"/>
                </a:solidFill>
                <a:latin typeface="TT Rounds Condensed Bold"/>
                <a:ea typeface="TT Rounds Condensed Bold"/>
                <a:cs typeface="TT Rounds Condensed Bold"/>
                <a:sym typeface="TT Rounds Condensed Bold"/>
              </a:rPr>
              <a:t>page d'accueil </a:t>
            </a:r>
            <a:r>
              <a:rPr lang="en-US" sz="3600" spc="33">
                <a:solidFill>
                  <a:srgbClr val="382B1B"/>
                </a:solidFill>
                <a:latin typeface="TT Rounds Condensed"/>
                <a:ea typeface="TT Rounds Condensed"/>
                <a:cs typeface="TT Rounds Condensed"/>
                <a:sym typeface="TT Rounds Condensed"/>
              </a:rPr>
              <a:t>. Vous pouvez la modifier pour choisir la page d'accueil de votre choix.</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7" name="AutoShape 17"/>
          <p:cNvSpPr/>
          <p:nvPr/>
        </p:nvSpPr>
        <p:spPr>
          <a:xfrm rot="10789347">
            <a:off x="3305561" y="6650930"/>
            <a:ext cx="13832894"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3688290" y="5944337"/>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Comment cela marche-t-il?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543912" y="2229391"/>
            <a:ext cx="13870596" cy="188806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Chaque page Web possède sa propre adresse spécifique. On l'appelle un localisateur de ressources universel (URL). Une URL est divisée en quatre sections. Celles-ci se composent de :</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17593" y="1922520"/>
            <a:ext cx="13832894" cy="0"/>
          </a:xfrm>
          <a:prstGeom prst="line">
            <a:avLst/>
          </a:prstGeom>
          <a:ln w="19050" cap="rnd">
            <a:solidFill>
              <a:srgbClr val="B6D1E1"/>
            </a:solidFill>
            <a:prstDash val="solid"/>
            <a:headEnd type="none" w="sm" len="sm"/>
            <a:tailEnd type="none" w="sm" len="sm"/>
          </a:ln>
        </p:spPr>
      </p:sp>
      <p:grpSp>
        <p:nvGrpSpPr>
          <p:cNvPr id="9" name="Group 9"/>
          <p:cNvGrpSpPr/>
          <p:nvPr/>
        </p:nvGrpSpPr>
        <p:grpSpPr>
          <a:xfrm>
            <a:off x="764497" y="0"/>
            <a:ext cx="1334065" cy="10287000"/>
            <a:chOff x="0" y="0"/>
            <a:chExt cx="1778754" cy="13716000"/>
          </a:xfrm>
        </p:grpSpPr>
        <p:sp>
          <p:nvSpPr>
            <p:cNvPr id="10" name="Freeform 10"/>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1" name="Group 11"/>
          <p:cNvGrpSpPr/>
          <p:nvPr/>
        </p:nvGrpSpPr>
        <p:grpSpPr>
          <a:xfrm>
            <a:off x="374870" y="320578"/>
            <a:ext cx="2046210" cy="2109801"/>
            <a:chOff x="0" y="0"/>
            <a:chExt cx="2728280" cy="2813068"/>
          </a:xfrm>
        </p:grpSpPr>
        <p:sp>
          <p:nvSpPr>
            <p:cNvPr id="12" name="Freeform 12"/>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3543912" y="1215927"/>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Qu'est-ce qu'une adresse Web ?</a:t>
            </a:r>
          </a:p>
        </p:txBody>
      </p:sp>
      <p:sp>
        <p:nvSpPr>
          <p:cNvPr id="15" name="TextBox 15"/>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graphicFrame>
        <p:nvGraphicFramePr>
          <p:cNvPr id="16" name="Table 16"/>
          <p:cNvGraphicFramePr>
            <a:graphicFrameLocks noGrp="1"/>
          </p:cNvGraphicFramePr>
          <p:nvPr/>
        </p:nvGraphicFramePr>
        <p:xfrm>
          <a:off x="3452472" y="3663176"/>
          <a:ext cx="13868400" cy="3975120"/>
        </p:xfrm>
        <a:graphic>
          <a:graphicData uri="http://schemas.openxmlformats.org/drawingml/2006/table">
            <a:tbl>
              <a:tblPr/>
              <a:tblGrid>
                <a:gridCol w="3466361">
                  <a:extLst>
                    <a:ext uri="{9D8B030D-6E8A-4147-A177-3AD203B41FA5}">
                      <a16:colId xmlns:a16="http://schemas.microsoft.com/office/drawing/2014/main" val="20000"/>
                    </a:ext>
                  </a:extLst>
                </a:gridCol>
                <a:gridCol w="3466361">
                  <a:extLst>
                    <a:ext uri="{9D8B030D-6E8A-4147-A177-3AD203B41FA5}">
                      <a16:colId xmlns:a16="http://schemas.microsoft.com/office/drawing/2014/main" val="20001"/>
                    </a:ext>
                  </a:extLst>
                </a:gridCol>
                <a:gridCol w="3467839">
                  <a:extLst>
                    <a:ext uri="{9D8B030D-6E8A-4147-A177-3AD203B41FA5}">
                      <a16:colId xmlns:a16="http://schemas.microsoft.com/office/drawing/2014/main" val="20002"/>
                    </a:ext>
                  </a:extLst>
                </a:gridCol>
                <a:gridCol w="3467839">
                  <a:extLst>
                    <a:ext uri="{9D8B030D-6E8A-4147-A177-3AD203B41FA5}">
                      <a16:colId xmlns:a16="http://schemas.microsoft.com/office/drawing/2014/main" val="20003"/>
                    </a:ext>
                  </a:extLst>
                </a:gridCol>
              </a:tblGrid>
              <a:tr h="754942">
                <a:tc gridSpan="4">
                  <a:txBody>
                    <a:bodyPr/>
                    <a:lstStyle/>
                    <a:p>
                      <a:pPr algn="ctr">
                        <a:lnSpc>
                          <a:spcPts val="6480"/>
                        </a:lnSpc>
                        <a:defRPr/>
                      </a:pPr>
                      <a:r>
                        <a:rPr lang="en-US" sz="3600" b="1" u="sng" spc="33">
                          <a:solidFill>
                            <a:srgbClr val="FFFFFF"/>
                          </a:solidFill>
                          <a:latin typeface="TT Rounds Condensed Bold"/>
                          <a:ea typeface="TT Rounds Condensed Bold"/>
                          <a:cs typeface="TT Rounds Condensed Bold"/>
                          <a:sym typeface="TT Rounds Condensed Bold"/>
                          <a:hlinkClick r:id="rId3" tooltip="http://www.3kitchens.eu/"/>
                        </a:rPr>
                        <a:t>http://www.3Kitchens.eu</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84BFA4"/>
                    </a:solidFill>
                  </a:tcPr>
                </a:tc>
                <a:tc hMerge="1">
                  <a:txBody>
                    <a:bodyPr/>
                    <a:lstStyle/>
                    <a:p>
                      <a:pPr algn="ctr">
                        <a:lnSpc>
                          <a:spcPts val="6480"/>
                        </a:lnSpc>
                        <a:defRPr/>
                      </a:pPr>
                      <a:r>
                        <a:rPr lang="en-US" sz="3600" b="1" u="sng" spc="33">
                          <a:solidFill>
                            <a:srgbClr val="FFFFFF"/>
                          </a:solidFill>
                          <a:latin typeface="TT Rounds Condensed Bold"/>
                          <a:ea typeface="TT Rounds Condensed Bold"/>
                          <a:cs typeface="TT Rounds Condensed Bold"/>
                          <a:sym typeface="TT Rounds Condensed Bold"/>
                          <a:hlinkClick r:id="rId3" tooltip="http://www.3kitchens.eu/"/>
                        </a:rPr>
                        <a:t>http://www.3Kitchens.eu</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84BFA4"/>
                    </a:solidFill>
                  </a:tcPr>
                </a:tc>
                <a:tc hMerge="1">
                  <a:txBody>
                    <a:bodyPr/>
                    <a:lstStyle/>
                    <a:p>
                      <a:pPr algn="ctr">
                        <a:lnSpc>
                          <a:spcPts val="6480"/>
                        </a:lnSpc>
                        <a:defRPr/>
                      </a:pPr>
                      <a:r>
                        <a:rPr lang="en-US" sz="3600" b="1" u="sng" spc="33">
                          <a:solidFill>
                            <a:srgbClr val="FFFFFF"/>
                          </a:solidFill>
                          <a:latin typeface="TT Rounds Condensed Bold"/>
                          <a:ea typeface="TT Rounds Condensed Bold"/>
                          <a:cs typeface="TT Rounds Condensed Bold"/>
                          <a:sym typeface="TT Rounds Condensed Bold"/>
                          <a:hlinkClick r:id="rId3" tooltip="http://www.3kitchens.eu/"/>
                        </a:rPr>
                        <a:t>http://www.3Kitchens.eu</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84BFA4"/>
                    </a:solidFill>
                  </a:tcPr>
                </a:tc>
                <a:tc hMerge="1">
                  <a:txBody>
                    <a:bodyPr/>
                    <a:lstStyle/>
                    <a:p>
                      <a:pPr algn="ctr">
                        <a:lnSpc>
                          <a:spcPts val="6480"/>
                        </a:lnSpc>
                        <a:defRPr/>
                      </a:pPr>
                      <a:r>
                        <a:rPr lang="en-US" sz="3600" b="1" u="sng" spc="33">
                          <a:solidFill>
                            <a:srgbClr val="FFFFFF"/>
                          </a:solidFill>
                          <a:latin typeface="TT Rounds Condensed Bold"/>
                          <a:ea typeface="TT Rounds Condensed Bold"/>
                          <a:cs typeface="TT Rounds Condensed Bold"/>
                          <a:sym typeface="TT Rounds Condensed Bold"/>
                          <a:hlinkClick r:id="rId3" tooltip="http://www.3kitchens.eu/"/>
                        </a:rPr>
                        <a:t>http://www.3Kitchens.eu</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84BFA4"/>
                    </a:solidFill>
                  </a:tcPr>
                </a:tc>
                <a:extLst>
                  <a:ext uri="{0D108BD9-81ED-4DB2-BD59-A6C34878D82A}">
                    <a16:rowId xmlns:a16="http://schemas.microsoft.com/office/drawing/2014/main" val="10000"/>
                  </a:ext>
                </a:extLst>
              </a:tr>
              <a:tr h="754942">
                <a:tc>
                  <a:txBody>
                    <a:bodyPr/>
                    <a:lstStyle/>
                    <a:p>
                      <a:pPr algn="just">
                        <a:lnSpc>
                          <a:spcPts val="6480"/>
                        </a:lnSpc>
                        <a:defRPr/>
                      </a:pPr>
                      <a:r>
                        <a:rPr lang="en-US" sz="3600" b="1" spc="33">
                          <a:solidFill>
                            <a:srgbClr val="FFFFFF"/>
                          </a:solidFill>
                          <a:latin typeface="TT Rounds Condensed Bold"/>
                          <a:ea typeface="TT Rounds Condensed Bold"/>
                          <a:cs typeface="TT Rounds Condensed Bold"/>
                          <a:sym typeface="TT Rounds Condensed Bold"/>
                        </a:rPr>
                        <a:t>http://</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B6D1E1"/>
                    </a:solidFill>
                  </a:tcPr>
                </a:tc>
                <a:tc>
                  <a:txBody>
                    <a:bodyPr/>
                    <a:lstStyle/>
                    <a:p>
                      <a:pPr algn="just">
                        <a:lnSpc>
                          <a:spcPts val="6480"/>
                        </a:lnSpc>
                        <a:defRPr/>
                      </a:pPr>
                      <a:r>
                        <a:rPr lang="en-US" sz="3600" b="1" spc="33">
                          <a:solidFill>
                            <a:srgbClr val="FFFFFF"/>
                          </a:solidFill>
                          <a:latin typeface="TT Rounds Condensed Bold"/>
                          <a:ea typeface="TT Rounds Condensed Bold"/>
                          <a:cs typeface="TT Rounds Condensed Bold"/>
                          <a:sym typeface="TT Rounds Condensed Bold"/>
                        </a:rPr>
                        <a:t>www.</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B6D1E1"/>
                    </a:solidFill>
                  </a:tcPr>
                </a:tc>
                <a:tc>
                  <a:txBody>
                    <a:bodyPr/>
                    <a:lstStyle/>
                    <a:p>
                      <a:pPr algn="just">
                        <a:lnSpc>
                          <a:spcPts val="6480"/>
                        </a:lnSpc>
                        <a:defRPr/>
                      </a:pPr>
                      <a:r>
                        <a:rPr lang="en-US" sz="3600" b="1" spc="33">
                          <a:solidFill>
                            <a:srgbClr val="FFFFFF"/>
                          </a:solidFill>
                          <a:latin typeface="TT Rounds Condensed Bold"/>
                          <a:ea typeface="TT Rounds Condensed Bold"/>
                          <a:cs typeface="TT Rounds Condensed Bold"/>
                          <a:sym typeface="TT Rounds Condensed Bold"/>
                        </a:rPr>
                        <a:t>3Cuisines</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B6D1E1"/>
                    </a:solidFill>
                  </a:tcPr>
                </a:tc>
                <a:tc>
                  <a:txBody>
                    <a:bodyPr/>
                    <a:lstStyle/>
                    <a:p>
                      <a:pPr algn="just">
                        <a:lnSpc>
                          <a:spcPts val="6480"/>
                        </a:lnSpc>
                        <a:defRPr/>
                      </a:pPr>
                      <a:r>
                        <a:rPr lang="en-US" sz="3600" b="1" spc="33">
                          <a:solidFill>
                            <a:srgbClr val="FFFFFF"/>
                          </a:solidFill>
                          <a:latin typeface="TT Rounds Condensed Bold"/>
                          <a:ea typeface="TT Rounds Condensed Bold"/>
                          <a:cs typeface="TT Rounds Condensed Bold"/>
                          <a:sym typeface="TT Rounds Condensed Bold"/>
                        </a:rPr>
                        <a:t>. UE</a:t>
                      </a:r>
                      <a:endParaRPr lang="en-US" sz="1100"/>
                    </a:p>
                  </a:txBody>
                  <a:tcPr marL="68580" marR="68580" marT="68580" marB="68580" anchor="ctr">
                    <a:lnL w="19050" cap="flat" cmpd="sng" algn="ctr">
                      <a:solidFill>
                        <a:srgbClr val="FFFFFF"/>
                      </a:solidFill>
                      <a:prstDash val="sysDot"/>
                      <a:round/>
                      <a:headEnd type="none" w="med" len="med"/>
                      <a:tailEnd type="none" w="med" len="med"/>
                    </a:lnL>
                    <a:lnR w="19050" cap="flat" cmpd="sng" algn="ctr">
                      <a:solidFill>
                        <a:srgbClr val="FFFFFF"/>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FFFFFF"/>
                      </a:solidFill>
                      <a:prstDash val="sysDot"/>
                      <a:round/>
                      <a:headEnd type="none" w="med" len="med"/>
                      <a:tailEnd type="none" w="med" len="med"/>
                    </a:lnB>
                    <a:solidFill>
                      <a:srgbClr val="B6D1E1"/>
                    </a:solidFill>
                  </a:tcPr>
                </a:tc>
                <a:extLst>
                  <a:ext uri="{0D108BD9-81ED-4DB2-BD59-A6C34878D82A}">
                    <a16:rowId xmlns:a16="http://schemas.microsoft.com/office/drawing/2014/main" val="10001"/>
                  </a:ext>
                </a:extLst>
              </a:tr>
              <a:tr h="2223916">
                <a:tc>
                  <a:txBody>
                    <a:bodyPr/>
                    <a:lstStyle/>
                    <a:p>
                      <a:pPr algn="l">
                        <a:lnSpc>
                          <a:spcPts val="2361"/>
                        </a:lnSpc>
                        <a:defRPr/>
                      </a:pPr>
                      <a:r>
                        <a:rPr lang="en-US" sz="2500" b="1" spc="23">
                          <a:solidFill>
                            <a:srgbClr val="382B1B"/>
                          </a:solidFill>
                          <a:latin typeface="TT Rounds Condensed Bold"/>
                          <a:ea typeface="TT Rounds Condensed Bold"/>
                          <a:cs typeface="TT Rounds Condensed Bold"/>
                          <a:sym typeface="TT Rounds Condensed Bold"/>
                        </a:rPr>
                        <a:t>Protocole de transfert hypertexte : cette partie indique à l'ordinateur comment envoyer des informations vers et depuis votre ordinateur.</a:t>
                      </a:r>
                      <a:endParaRPr lang="en-US" sz="1100"/>
                    </a:p>
                  </a:txBody>
                  <a:tcPr marL="68580" marR="68580" marT="68580" marB="68580" anchor="ctr">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84BFA4"/>
                      </a:solidFill>
                      <a:prstDash val="sysDot"/>
                      <a:round/>
                      <a:headEnd type="none" w="med" len="med"/>
                      <a:tailEnd type="none" w="med" len="med"/>
                    </a:lnB>
                    <a:solidFill>
                      <a:srgbClr val="FFFFFF"/>
                    </a:solidFill>
                  </a:tcPr>
                </a:tc>
                <a:tc>
                  <a:txBody>
                    <a:bodyPr/>
                    <a:lstStyle/>
                    <a:p>
                      <a:pPr algn="l">
                        <a:lnSpc>
                          <a:spcPts val="2550"/>
                        </a:lnSpc>
                        <a:defRPr/>
                      </a:pPr>
                      <a:r>
                        <a:rPr lang="en-US" sz="2700" spc="25">
                          <a:solidFill>
                            <a:srgbClr val="382B1B"/>
                          </a:solidFill>
                          <a:latin typeface="TT Rounds Condensed"/>
                          <a:ea typeface="TT Rounds Condensed"/>
                          <a:cs typeface="TT Rounds Condensed"/>
                          <a:sym typeface="TT Rounds Condensed"/>
                        </a:rPr>
                        <a:t>World Wide Web</a:t>
                      </a:r>
                      <a:endParaRPr lang="en-US" sz="1100"/>
                    </a:p>
                  </a:txBody>
                  <a:tcPr marL="68580" marR="68580" marT="68580" marB="68580" anchor="ctr">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84BFA4"/>
                      </a:solidFill>
                      <a:prstDash val="sysDot"/>
                      <a:round/>
                      <a:headEnd type="none" w="med" len="med"/>
                      <a:tailEnd type="none" w="med" len="med"/>
                    </a:lnB>
                    <a:solidFill>
                      <a:srgbClr val="FFFFFF"/>
                    </a:solidFill>
                  </a:tcPr>
                </a:tc>
                <a:tc>
                  <a:txBody>
                    <a:bodyPr/>
                    <a:lstStyle/>
                    <a:p>
                      <a:pPr algn="l">
                        <a:lnSpc>
                          <a:spcPts val="2550"/>
                        </a:lnSpc>
                        <a:defRPr/>
                      </a:pPr>
                      <a:r>
                        <a:rPr lang="en-US" sz="2700" spc="25">
                          <a:solidFill>
                            <a:srgbClr val="382B1B"/>
                          </a:solidFill>
                          <a:latin typeface="TT Rounds Condensed"/>
                          <a:ea typeface="TT Rounds Condensed"/>
                          <a:cs typeface="TT Rounds Condensed"/>
                          <a:sym typeface="TT Rounds Condensed"/>
                        </a:rPr>
                        <a:t>Nom du site : Il s'agit du nom de votre site Web</a:t>
                      </a:r>
                      <a:endParaRPr lang="en-US" sz="1100"/>
                    </a:p>
                  </a:txBody>
                  <a:tcPr marL="68580" marR="68580" marT="68580" marB="68580" anchor="ctr">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84BFA4"/>
                      </a:solidFill>
                      <a:prstDash val="sysDot"/>
                      <a:round/>
                      <a:headEnd type="none" w="med" len="med"/>
                      <a:tailEnd type="none" w="med" len="med"/>
                    </a:lnB>
                    <a:solidFill>
                      <a:srgbClr val="FFFFFF"/>
                    </a:solidFill>
                  </a:tcPr>
                </a:tc>
                <a:tc>
                  <a:txBody>
                    <a:bodyPr/>
                    <a:lstStyle/>
                    <a:p>
                      <a:pPr algn="l">
                        <a:lnSpc>
                          <a:spcPts val="2550"/>
                        </a:lnSpc>
                        <a:defRPr/>
                      </a:pPr>
                      <a:r>
                        <a:rPr lang="en-US" sz="2700" spc="25">
                          <a:solidFill>
                            <a:srgbClr val="382B1B"/>
                          </a:solidFill>
                          <a:latin typeface="TT Rounds Condensed"/>
                          <a:ea typeface="TT Rounds Condensed"/>
                          <a:cs typeface="TT Rounds Condensed"/>
                          <a:sym typeface="TT Rounds Condensed"/>
                        </a:rPr>
                        <a:t>Il s'agit du nom de domaine. Cette partie vous indique le type de site Web et parfois le pays d'origine.</a:t>
                      </a:r>
                      <a:endParaRPr lang="en-US" sz="1100"/>
                    </a:p>
                  </a:txBody>
                  <a:tcPr marL="68580" marR="68580" marT="68580" marB="68580" anchor="ctr">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rgbClr val="FFFFFF"/>
                      </a:solidFill>
                      <a:prstDash val="sysDot"/>
                      <a:round/>
                      <a:headEnd type="none" w="med" len="med"/>
                      <a:tailEnd type="none" w="med" len="med"/>
                    </a:lnT>
                    <a:lnB w="19050" cap="flat" cmpd="sng" algn="ctr">
                      <a:solidFill>
                        <a:srgbClr val="84BFA4"/>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7" name="TextBox 17"/>
          <p:cNvSpPr txBox="1"/>
          <p:nvPr/>
        </p:nvSpPr>
        <p:spPr>
          <a:xfrm>
            <a:off x="3543912" y="7757974"/>
            <a:ext cx="13870596" cy="2244767"/>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Lorsque vous déplacez votre curseur sur la page Web, vous verrez parfois qu'il change de forme pour prendre la forme d'une main, ce qui indique que vous avez trouvé un lien vers un autre site Web. C'est ce qu'on appelle un </a:t>
            </a:r>
            <a:r>
              <a:rPr lang="en-US" sz="3600" b="1" spc="33">
                <a:solidFill>
                  <a:srgbClr val="382B1B"/>
                </a:solidFill>
                <a:latin typeface="TT Rounds Condensed Bold"/>
                <a:ea typeface="TT Rounds Condensed Bold"/>
                <a:cs typeface="TT Rounds Condensed Bold"/>
                <a:sym typeface="TT Rounds Condensed Bold"/>
              </a:rPr>
              <a:t>lien hypertexte </a:t>
            </a:r>
            <a:r>
              <a:rPr lang="en-US" sz="3600" spc="33">
                <a:solidFill>
                  <a:srgbClr val="382B1B"/>
                </a:solidFill>
                <a:latin typeface="TT Rounds Condensed"/>
                <a:ea typeface="TT Rounds Condensed"/>
                <a:cs typeface="TT Rounds Condensed"/>
                <a:sym typeface="TT Rounds Condensed"/>
              </a:rPr>
              <a:t>.</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4587078" y="10287000"/>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7948" y="0"/>
            <a:ext cx="6657546" cy="10286998"/>
            <a:chOff x="0" y="0"/>
            <a:chExt cx="8876728" cy="13715998"/>
          </a:xfrm>
        </p:grpSpPr>
        <p:sp>
          <p:nvSpPr>
            <p:cNvPr id="6" name="Freeform 6"/>
            <p:cNvSpPr/>
            <p:nvPr/>
          </p:nvSpPr>
          <p:spPr>
            <a:xfrm>
              <a:off x="0" y="0"/>
              <a:ext cx="8876665" cy="13716000"/>
            </a:xfrm>
            <a:custGeom>
              <a:avLst/>
              <a:gdLst/>
              <a:ahLst/>
              <a:cxnLst/>
              <a:rect l="l" t="t" r="r" b="b"/>
              <a:pathLst>
                <a:path w="8876665" h="13716000">
                  <a:moveTo>
                    <a:pt x="0" y="0"/>
                  </a:moveTo>
                  <a:lnTo>
                    <a:pt x="8876665" y="0"/>
                  </a:lnTo>
                  <a:lnTo>
                    <a:pt x="8876665" y="13716000"/>
                  </a:lnTo>
                  <a:lnTo>
                    <a:pt x="0" y="13716000"/>
                  </a:lnTo>
                  <a:close/>
                </a:path>
              </a:pathLst>
            </a:custGeom>
            <a:solidFill>
              <a:srgbClr val="B6D1E1"/>
            </a:solidFill>
          </p:spPr>
        </p:sp>
      </p:grpSp>
      <p:sp>
        <p:nvSpPr>
          <p:cNvPr id="7" name="TextBox 7"/>
          <p:cNvSpPr txBox="1"/>
          <p:nvPr/>
        </p:nvSpPr>
        <p:spPr>
          <a:xfrm>
            <a:off x="8912424" y="1008680"/>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8" name="TextBox 8"/>
          <p:cNvSpPr txBox="1"/>
          <p:nvPr/>
        </p:nvSpPr>
        <p:spPr>
          <a:xfrm>
            <a:off x="9979471" y="1076325"/>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Composants informatiques</a:t>
            </a:r>
          </a:p>
        </p:txBody>
      </p:sp>
      <p:sp>
        <p:nvSpPr>
          <p:cNvPr id="9" name="TextBox 9"/>
          <p:cNvSpPr txBox="1"/>
          <p:nvPr/>
        </p:nvSpPr>
        <p:spPr>
          <a:xfrm>
            <a:off x="8912424" y="2030738"/>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0" name="TextBox 10"/>
          <p:cNvSpPr txBox="1"/>
          <p:nvPr/>
        </p:nvSpPr>
        <p:spPr>
          <a:xfrm>
            <a:off x="9979471" y="2052091"/>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Notions de base en informatique</a:t>
            </a:r>
          </a:p>
        </p:txBody>
      </p:sp>
      <p:sp>
        <p:nvSpPr>
          <p:cNvPr id="11" name="TextBox 11"/>
          <p:cNvSpPr txBox="1"/>
          <p:nvPr/>
        </p:nvSpPr>
        <p:spPr>
          <a:xfrm>
            <a:off x="819391" y="1274948"/>
            <a:ext cx="5507296" cy="1348339"/>
          </a:xfrm>
          <a:prstGeom prst="rect">
            <a:avLst/>
          </a:prstGeom>
        </p:spPr>
        <p:txBody>
          <a:bodyPr lIns="0" tIns="0" rIns="0" bIns="0" rtlCol="0" anchor="t">
            <a:spAutoFit/>
          </a:bodyPr>
          <a:lstStyle/>
          <a:p>
            <a:pPr algn="l">
              <a:lnSpc>
                <a:spcPts val="4983"/>
              </a:lnSpc>
            </a:pPr>
            <a:r>
              <a:rPr lang="en-US" sz="6500" b="1" spc="60">
                <a:solidFill>
                  <a:srgbClr val="FFFFFF"/>
                </a:solidFill>
                <a:latin typeface="TT Rounds Condensed Bold"/>
                <a:ea typeface="TT Rounds Condensed Bold"/>
                <a:cs typeface="TT Rounds Condensed Bold"/>
                <a:sym typeface="TT Rounds Condensed Bold"/>
              </a:rPr>
              <a:t>COMPÉTENCES NUMÉRIQUES</a:t>
            </a:r>
          </a:p>
        </p:txBody>
      </p:sp>
      <p:grpSp>
        <p:nvGrpSpPr>
          <p:cNvPr id="12" name="Group 12"/>
          <p:cNvGrpSpPr/>
          <p:nvPr/>
        </p:nvGrpSpPr>
        <p:grpSpPr>
          <a:xfrm>
            <a:off x="3684954" y="6277990"/>
            <a:ext cx="4418454" cy="4555767"/>
            <a:chOff x="0" y="0"/>
            <a:chExt cx="5891272" cy="6074356"/>
          </a:xfrm>
        </p:grpSpPr>
        <p:sp>
          <p:nvSpPr>
            <p:cNvPr id="13" name="Freeform 13"/>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
        <p:nvSpPr>
          <p:cNvPr id="14" name="TextBox 14"/>
          <p:cNvSpPr txBox="1"/>
          <p:nvPr/>
        </p:nvSpPr>
        <p:spPr>
          <a:xfrm>
            <a:off x="8912424" y="3052797"/>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9979471" y="3109061"/>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Bureau</a:t>
            </a:r>
          </a:p>
        </p:txBody>
      </p:sp>
      <p:sp>
        <p:nvSpPr>
          <p:cNvPr id="16" name="TextBox 16"/>
          <p:cNvSpPr txBox="1"/>
          <p:nvPr/>
        </p:nvSpPr>
        <p:spPr>
          <a:xfrm>
            <a:off x="8924456" y="4124859"/>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04</a:t>
            </a:r>
          </a:p>
        </p:txBody>
      </p:sp>
      <p:sp>
        <p:nvSpPr>
          <p:cNvPr id="17" name="TextBox 17"/>
          <p:cNvSpPr txBox="1"/>
          <p:nvPr/>
        </p:nvSpPr>
        <p:spPr>
          <a:xfrm>
            <a:off x="9991503" y="4242231"/>
            <a:ext cx="7024596" cy="493014"/>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World Wide Web</a:t>
            </a:r>
          </a:p>
        </p:txBody>
      </p:sp>
      <p:sp>
        <p:nvSpPr>
          <p:cNvPr id="18" name="TextBox 18"/>
          <p:cNvSpPr txBox="1"/>
          <p:nvPr/>
        </p:nvSpPr>
        <p:spPr>
          <a:xfrm>
            <a:off x="8924456" y="5146917"/>
            <a:ext cx="867701"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05</a:t>
            </a:r>
          </a:p>
        </p:txBody>
      </p:sp>
      <p:sp>
        <p:nvSpPr>
          <p:cNvPr id="19" name="TextBox 19"/>
          <p:cNvSpPr txBox="1"/>
          <p:nvPr/>
        </p:nvSpPr>
        <p:spPr>
          <a:xfrm>
            <a:off x="9991503" y="5188918"/>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E-mail</a:t>
            </a:r>
          </a:p>
        </p:txBody>
      </p:sp>
      <p:sp>
        <p:nvSpPr>
          <p:cNvPr id="20" name="TextBox 20"/>
          <p:cNvSpPr txBox="1"/>
          <p:nvPr/>
        </p:nvSpPr>
        <p:spPr>
          <a:xfrm>
            <a:off x="819391" y="2920865"/>
            <a:ext cx="4645825" cy="1978089"/>
          </a:xfrm>
          <a:prstGeom prst="rect">
            <a:avLst/>
          </a:prstGeom>
        </p:spPr>
        <p:txBody>
          <a:bodyPr lIns="0" tIns="0" rIns="0" bIns="0" rtlCol="0" anchor="t">
            <a:spAutoFit/>
          </a:bodyPr>
          <a:lstStyle/>
          <a:p>
            <a:pPr algn="l">
              <a:lnSpc>
                <a:spcPts val="4967"/>
              </a:lnSpc>
            </a:pPr>
            <a:r>
              <a:rPr lang="en-US" sz="3600" b="1" spc="33">
                <a:solidFill>
                  <a:srgbClr val="FFFFFF"/>
                </a:solidFill>
                <a:latin typeface="TT Rounds Condensed Bold"/>
                <a:ea typeface="TT Rounds Condensed Bold"/>
                <a:cs typeface="TT Rounds Condensed Bold"/>
                <a:sym typeface="TT Rounds Condensed Bold"/>
              </a:rPr>
              <a:t>Idéal comme introduction aux compétences numériques sur le lieu de travail</a:t>
            </a:r>
          </a:p>
        </p:txBody>
      </p:sp>
      <p:sp>
        <p:nvSpPr>
          <p:cNvPr id="21" name="Freeform 21"/>
          <p:cNvSpPr/>
          <p:nvPr/>
        </p:nvSpPr>
        <p:spPr>
          <a:xfrm>
            <a:off x="8689352" y="8541780"/>
            <a:ext cx="3306296" cy="697110"/>
          </a:xfrm>
          <a:custGeom>
            <a:avLst/>
            <a:gdLst/>
            <a:ahLst/>
            <a:cxnLst/>
            <a:rect l="l" t="t" r="r" b="b"/>
            <a:pathLst>
              <a:path w="3306296" h="697110">
                <a:moveTo>
                  <a:pt x="0" y="0"/>
                </a:moveTo>
                <a:lnTo>
                  <a:pt x="3306295" y="0"/>
                </a:lnTo>
                <a:lnTo>
                  <a:pt x="3306295" y="697110"/>
                </a:lnTo>
                <a:lnTo>
                  <a:pt x="0" y="697110"/>
                </a:lnTo>
                <a:lnTo>
                  <a:pt x="0" y="0"/>
                </a:lnTo>
                <a:close/>
              </a:path>
            </a:pathLst>
          </a:custGeom>
          <a:blipFill>
            <a:blip r:embed="rId3"/>
            <a:stretch>
              <a:fillRect/>
            </a:stretch>
          </a:blipFill>
        </p:spPr>
      </p:sp>
      <p:sp>
        <p:nvSpPr>
          <p:cNvPr id="22" name="Freeform 22" descr="A close-up of a text  Description automatically generated"/>
          <p:cNvSpPr/>
          <p:nvPr/>
        </p:nvSpPr>
        <p:spPr>
          <a:xfrm>
            <a:off x="12381582" y="8354320"/>
            <a:ext cx="5429289" cy="957270"/>
          </a:xfrm>
          <a:custGeom>
            <a:avLst/>
            <a:gdLst/>
            <a:ahLst/>
            <a:cxnLst/>
            <a:rect l="l" t="t" r="r" b="b"/>
            <a:pathLst>
              <a:path w="5429289" h="957270">
                <a:moveTo>
                  <a:pt x="0" y="0"/>
                </a:moveTo>
                <a:lnTo>
                  <a:pt x="5429289" y="0"/>
                </a:lnTo>
                <a:lnTo>
                  <a:pt x="5429289" y="957270"/>
                </a:lnTo>
                <a:lnTo>
                  <a:pt x="0" y="957270"/>
                </a:lnTo>
                <a:lnTo>
                  <a:pt x="0" y="0"/>
                </a:lnTo>
                <a:close/>
              </a:path>
            </a:pathLst>
          </a:custGeom>
          <a:blipFill>
            <a:blip r:embed="rId4"/>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00322" y="2618400"/>
            <a:ext cx="13076512" cy="2244767"/>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Un lien hypertexte est une autre page. Il est représenté par un ou plusieurs mots, généralement d'une couleur différente et soulignés.</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Lorsque vous placez le pointeur de votre souris sur un lien hypertexte, l'adresse de l'URL apparaît dans la barre d'état en bas à gauche de l'écran. Cette adresse peut parfois être très longue. Ne vous inquiétez pas, vous n'aurez pas besoin de vous en souvenir. Lorsque vous cliquez sur le lien hypertexte, une nouvelle page s'ouvre sur votre écran.</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Vous pouvez vous déplacer sur le site Web à l'aide de la barre d'outils du navigateur.</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17593" y="2283466"/>
            <a:ext cx="13832894" cy="0"/>
          </a:xfrm>
          <a:prstGeom prst="line">
            <a:avLst/>
          </a:prstGeom>
          <a:ln w="19050" cap="rnd">
            <a:solidFill>
              <a:srgbClr val="B6D1E1"/>
            </a:solidFill>
            <a:prstDash val="solid"/>
            <a:headEnd type="none" w="sm" len="sm"/>
            <a:tailEnd type="none" w="sm" len="sm"/>
          </a:ln>
        </p:spPr>
      </p:sp>
      <p:grpSp>
        <p:nvGrpSpPr>
          <p:cNvPr id="9" name="Group 9"/>
          <p:cNvGrpSpPr/>
          <p:nvPr/>
        </p:nvGrpSpPr>
        <p:grpSpPr>
          <a:xfrm>
            <a:off x="764497" y="0"/>
            <a:ext cx="1334065" cy="10287000"/>
            <a:chOff x="0" y="0"/>
            <a:chExt cx="1778754" cy="13716000"/>
          </a:xfrm>
        </p:grpSpPr>
        <p:sp>
          <p:nvSpPr>
            <p:cNvPr id="10" name="Freeform 10"/>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1" name="Group 11"/>
          <p:cNvGrpSpPr/>
          <p:nvPr/>
        </p:nvGrpSpPr>
        <p:grpSpPr>
          <a:xfrm>
            <a:off x="374870" y="320578"/>
            <a:ext cx="2046210" cy="2109801"/>
            <a:chOff x="0" y="0"/>
            <a:chExt cx="2728280" cy="2813068"/>
          </a:xfrm>
        </p:grpSpPr>
        <p:sp>
          <p:nvSpPr>
            <p:cNvPr id="12" name="Freeform 12"/>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3700322" y="1576874"/>
            <a:ext cx="12791106" cy="903772"/>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Qu'est-ce qu'un hyperlien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TextBox 15"/>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00322" y="2618400"/>
            <a:ext cx="13076512" cy="2244767"/>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Une barre d'outils est un ensemble d'images ou d'icônes affichées en haut de la page qui vous permettent de vous déplacer sur le site Web. La barre d'outils du navigateur sera abordée plus en détail dans la prochaine édition.</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Un site Web est une page ou un groupe de pages sur le </a:t>
            </a:r>
            <a:r>
              <a:rPr lang="en-US" sz="3600" b="1" spc="33">
                <a:solidFill>
                  <a:srgbClr val="382B1B"/>
                </a:solidFill>
                <a:latin typeface="TT Rounds Condensed Bold"/>
                <a:ea typeface="TT Rounds Condensed Bold"/>
                <a:cs typeface="TT Rounds Condensed Bold"/>
                <a:sym typeface="TT Rounds Condensed Bold"/>
              </a:rPr>
              <a:t>World Wide Web </a:t>
            </a:r>
            <a:r>
              <a:rPr lang="en-US" sz="3600" spc="33">
                <a:solidFill>
                  <a:srgbClr val="382B1B"/>
                </a:solidFill>
                <a:latin typeface="TT Rounds Condensed"/>
                <a:ea typeface="TT Rounds Condensed"/>
                <a:cs typeface="TT Rounds Condensed"/>
                <a:sym typeface="TT Rounds Condensed"/>
              </a:rPr>
              <a:t>. Il s'agit d'un espace dédié à une personne ou à une entreprise en particulier.</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Lorsque vous chargez le navigateur Web, le système charge votre page d'accueil. Un site Web que vous avez choisi comme site par défaut.</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17593" y="2283466"/>
            <a:ext cx="13832894" cy="0"/>
          </a:xfrm>
          <a:prstGeom prst="line">
            <a:avLst/>
          </a:prstGeom>
          <a:ln w="19050" cap="rnd">
            <a:solidFill>
              <a:srgbClr val="B6D1E1"/>
            </a:solidFill>
            <a:prstDash val="solid"/>
            <a:headEnd type="none" w="sm" len="sm"/>
            <a:tailEnd type="none" w="sm" len="sm"/>
          </a:ln>
        </p:spPr>
      </p:sp>
      <p:grpSp>
        <p:nvGrpSpPr>
          <p:cNvPr id="9" name="Group 9"/>
          <p:cNvGrpSpPr/>
          <p:nvPr/>
        </p:nvGrpSpPr>
        <p:grpSpPr>
          <a:xfrm>
            <a:off x="764497" y="0"/>
            <a:ext cx="1334065" cy="10287000"/>
            <a:chOff x="0" y="0"/>
            <a:chExt cx="1778754" cy="13716000"/>
          </a:xfrm>
        </p:grpSpPr>
        <p:sp>
          <p:nvSpPr>
            <p:cNvPr id="10" name="Freeform 10"/>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1" name="Group 11"/>
          <p:cNvGrpSpPr/>
          <p:nvPr/>
        </p:nvGrpSpPr>
        <p:grpSpPr>
          <a:xfrm>
            <a:off x="374870" y="320578"/>
            <a:ext cx="2046210" cy="2109801"/>
            <a:chOff x="0" y="0"/>
            <a:chExt cx="2728280" cy="2813068"/>
          </a:xfrm>
        </p:grpSpPr>
        <p:sp>
          <p:nvSpPr>
            <p:cNvPr id="12" name="Freeform 12"/>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3700322" y="1576874"/>
            <a:ext cx="12791106" cy="903772"/>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Qu'est-ce qu'une barre d'outils de navigation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TextBox 15"/>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021912" y="2408554"/>
            <a:ext cx="14098724" cy="984885"/>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Vous pouvez vous déplacer sur le site Web à l'aide de la barre d'outils de navigation.          </a:t>
            </a:r>
          </a:p>
        </p:txBody>
      </p:sp>
      <p:grpSp>
        <p:nvGrpSpPr>
          <p:cNvPr id="8" name="Group 8"/>
          <p:cNvGrpSpPr/>
          <p:nvPr/>
        </p:nvGrpSpPr>
        <p:grpSpPr>
          <a:xfrm>
            <a:off x="764497" y="0"/>
            <a:ext cx="1334065" cy="10287000"/>
            <a:chOff x="0" y="0"/>
            <a:chExt cx="1778754" cy="13716000"/>
          </a:xfrm>
        </p:grpSpPr>
        <p:sp>
          <p:nvSpPr>
            <p:cNvPr id="9" name="Freeform 9"/>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0" name="Group 10"/>
          <p:cNvGrpSpPr/>
          <p:nvPr/>
        </p:nvGrpSpPr>
        <p:grpSpPr>
          <a:xfrm>
            <a:off x="374870" y="320578"/>
            <a:ext cx="2046210" cy="2109801"/>
            <a:chOff x="0" y="0"/>
            <a:chExt cx="2728280" cy="2813068"/>
          </a:xfrm>
        </p:grpSpPr>
        <p:sp>
          <p:nvSpPr>
            <p:cNvPr id="11" name="Freeform 11"/>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3" name="TextBox 13"/>
          <p:cNvSpPr txBox="1"/>
          <p:nvPr/>
        </p:nvSpPr>
        <p:spPr>
          <a:xfrm>
            <a:off x="3700322" y="1576874"/>
            <a:ext cx="12791106" cy="903772"/>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Qu'est-ce qu'une barre d'outils de navigation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4" name="TextBox 14"/>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5" name="Freeform 15"/>
          <p:cNvSpPr/>
          <p:nvPr/>
        </p:nvSpPr>
        <p:spPr>
          <a:xfrm>
            <a:off x="4340833" y="3863631"/>
            <a:ext cx="889056" cy="688598"/>
          </a:xfrm>
          <a:custGeom>
            <a:avLst/>
            <a:gdLst/>
            <a:ahLst/>
            <a:cxnLst/>
            <a:rect l="l" t="t" r="r" b="b"/>
            <a:pathLst>
              <a:path w="889056" h="688598">
                <a:moveTo>
                  <a:pt x="0" y="0"/>
                </a:moveTo>
                <a:lnTo>
                  <a:pt x="889056" y="0"/>
                </a:lnTo>
                <a:lnTo>
                  <a:pt x="889056" y="688597"/>
                </a:lnTo>
                <a:lnTo>
                  <a:pt x="0" y="688597"/>
                </a:lnTo>
                <a:lnTo>
                  <a:pt x="0" y="0"/>
                </a:lnTo>
                <a:close/>
              </a:path>
            </a:pathLst>
          </a:custGeom>
          <a:blipFill>
            <a:blip r:embed="rId3"/>
            <a:stretch>
              <a:fillRect t="-63" b="-63"/>
            </a:stretch>
          </a:blipFill>
        </p:spPr>
      </p:sp>
      <p:sp>
        <p:nvSpPr>
          <p:cNvPr id="16" name="Freeform 16"/>
          <p:cNvSpPr/>
          <p:nvPr/>
        </p:nvSpPr>
        <p:spPr>
          <a:xfrm>
            <a:off x="4159621" y="5021390"/>
            <a:ext cx="919660" cy="699309"/>
          </a:xfrm>
          <a:custGeom>
            <a:avLst/>
            <a:gdLst/>
            <a:ahLst/>
            <a:cxnLst/>
            <a:rect l="l" t="t" r="r" b="b"/>
            <a:pathLst>
              <a:path w="919660" h="699309">
                <a:moveTo>
                  <a:pt x="0" y="0"/>
                </a:moveTo>
                <a:lnTo>
                  <a:pt x="919660" y="0"/>
                </a:lnTo>
                <a:lnTo>
                  <a:pt x="919660" y="699308"/>
                </a:lnTo>
                <a:lnTo>
                  <a:pt x="0" y="699308"/>
                </a:lnTo>
                <a:lnTo>
                  <a:pt x="0" y="0"/>
                </a:lnTo>
                <a:close/>
              </a:path>
            </a:pathLst>
          </a:custGeom>
          <a:blipFill>
            <a:blip r:embed="rId4"/>
            <a:stretch>
              <a:fillRect l="-26" r="-26"/>
            </a:stretch>
          </a:blipFill>
        </p:spPr>
      </p:sp>
      <p:sp>
        <p:nvSpPr>
          <p:cNvPr id="17" name="Freeform 17"/>
          <p:cNvSpPr/>
          <p:nvPr/>
        </p:nvSpPr>
        <p:spPr>
          <a:xfrm>
            <a:off x="4159621" y="6148856"/>
            <a:ext cx="919660" cy="775819"/>
          </a:xfrm>
          <a:custGeom>
            <a:avLst/>
            <a:gdLst/>
            <a:ahLst/>
            <a:cxnLst/>
            <a:rect l="l" t="t" r="r" b="b"/>
            <a:pathLst>
              <a:path w="919660" h="775819">
                <a:moveTo>
                  <a:pt x="0" y="0"/>
                </a:moveTo>
                <a:lnTo>
                  <a:pt x="919660" y="0"/>
                </a:lnTo>
                <a:lnTo>
                  <a:pt x="919660" y="775820"/>
                </a:lnTo>
                <a:lnTo>
                  <a:pt x="0" y="775820"/>
                </a:lnTo>
                <a:lnTo>
                  <a:pt x="0" y="0"/>
                </a:lnTo>
                <a:close/>
              </a:path>
            </a:pathLst>
          </a:custGeom>
          <a:blipFill>
            <a:blip r:embed="rId5"/>
            <a:stretch>
              <a:fillRect t="-73" b="-73"/>
            </a:stretch>
          </a:blipFill>
        </p:spPr>
      </p:sp>
      <p:sp>
        <p:nvSpPr>
          <p:cNvPr id="18" name="AutoShape 18"/>
          <p:cNvSpPr/>
          <p:nvPr/>
        </p:nvSpPr>
        <p:spPr>
          <a:xfrm rot="10789347">
            <a:off x="3287776" y="3605370"/>
            <a:ext cx="13832894" cy="0"/>
          </a:xfrm>
          <a:prstGeom prst="line">
            <a:avLst/>
          </a:prstGeom>
          <a:ln w="19050" cap="rnd">
            <a:solidFill>
              <a:srgbClr val="B6D1E1"/>
            </a:solidFill>
            <a:prstDash val="solid"/>
            <a:headEnd type="none" w="sm" len="sm"/>
            <a:tailEnd type="none" w="sm" len="sm"/>
          </a:ln>
        </p:spPr>
      </p:sp>
      <p:sp>
        <p:nvSpPr>
          <p:cNvPr id="19" name="AutoShape 19"/>
          <p:cNvSpPr/>
          <p:nvPr/>
        </p:nvSpPr>
        <p:spPr>
          <a:xfrm rot="10789347">
            <a:off x="3287776" y="4791440"/>
            <a:ext cx="13832894" cy="0"/>
          </a:xfrm>
          <a:prstGeom prst="line">
            <a:avLst/>
          </a:prstGeom>
          <a:ln w="19050" cap="rnd">
            <a:solidFill>
              <a:srgbClr val="B6D1E1"/>
            </a:solidFill>
            <a:prstDash val="solid"/>
            <a:headEnd type="none" w="sm" len="sm"/>
            <a:tailEnd type="none" w="sm" len="sm"/>
          </a:ln>
        </p:spPr>
      </p:sp>
      <p:sp>
        <p:nvSpPr>
          <p:cNvPr id="20" name="AutoShape 20"/>
          <p:cNvSpPr/>
          <p:nvPr/>
        </p:nvSpPr>
        <p:spPr>
          <a:xfrm rot="10789347">
            <a:off x="3287776" y="7163580"/>
            <a:ext cx="13832894" cy="0"/>
          </a:xfrm>
          <a:prstGeom prst="line">
            <a:avLst/>
          </a:prstGeom>
          <a:ln w="19050" cap="rnd">
            <a:solidFill>
              <a:srgbClr val="B6D1E1"/>
            </a:solidFill>
            <a:prstDash val="solid"/>
            <a:headEnd type="none" w="sm" len="sm"/>
            <a:tailEnd type="none" w="sm" len="sm"/>
          </a:ln>
        </p:spPr>
      </p:sp>
      <p:sp>
        <p:nvSpPr>
          <p:cNvPr id="21" name="AutoShape 21"/>
          <p:cNvSpPr/>
          <p:nvPr/>
        </p:nvSpPr>
        <p:spPr>
          <a:xfrm flipH="1">
            <a:off x="3317626" y="5829769"/>
            <a:ext cx="13832828" cy="42862"/>
          </a:xfrm>
          <a:prstGeom prst="line">
            <a:avLst/>
          </a:prstGeom>
          <a:ln w="19050" cap="rnd">
            <a:solidFill>
              <a:srgbClr val="B6D1E1"/>
            </a:solidFill>
            <a:prstDash val="solid"/>
            <a:headEnd type="none" w="sm" len="sm"/>
            <a:tailEnd type="none" w="sm" len="sm"/>
          </a:ln>
        </p:spPr>
      </p:sp>
      <p:sp>
        <p:nvSpPr>
          <p:cNvPr id="22" name="TextBox 22"/>
          <p:cNvSpPr txBox="1"/>
          <p:nvPr/>
        </p:nvSpPr>
        <p:spPr>
          <a:xfrm>
            <a:off x="5245191" y="4053119"/>
            <a:ext cx="14098724" cy="49911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Cela vous ramènera à la dernière page que vous avez visitée.</a:t>
            </a:r>
          </a:p>
        </p:txBody>
      </p:sp>
      <p:sp>
        <p:nvSpPr>
          <p:cNvPr id="23" name="TextBox 23"/>
          <p:cNvSpPr txBox="1"/>
          <p:nvPr/>
        </p:nvSpPr>
        <p:spPr>
          <a:xfrm>
            <a:off x="5245191" y="5145301"/>
            <a:ext cx="14098724" cy="49911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 Le bouton Suivant vous permet d'avancer à nouveau.</a:t>
            </a:r>
          </a:p>
        </p:txBody>
      </p:sp>
      <p:sp>
        <p:nvSpPr>
          <p:cNvPr id="24" name="TextBox 24"/>
          <p:cNvSpPr txBox="1"/>
          <p:nvPr/>
        </p:nvSpPr>
        <p:spPr>
          <a:xfrm>
            <a:off x="5397591" y="6091706"/>
            <a:ext cx="12271650" cy="95461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Cela ouvre un dossier dans lequel vous pouvez enregistrer tous vos sites favoris, auxquels vous pouvez accéder facilement.</a:t>
            </a:r>
          </a:p>
        </p:txBody>
      </p:sp>
      <p:sp>
        <p:nvSpPr>
          <p:cNvPr id="25" name="TextBox 25"/>
          <p:cNvSpPr txBox="1"/>
          <p:nvPr/>
        </p:nvSpPr>
        <p:spPr>
          <a:xfrm>
            <a:off x="3287809" y="7674488"/>
            <a:ext cx="14098724" cy="147066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Vous pouvez télécharger des fichiers depuis Internet. Lorsque vous cliquez sur le lien, une fenêtre s'ouvre vous demandant où vous souhaitez placer le fichier.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1028700" y="784393"/>
            <a:ext cx="5796003" cy="1577340"/>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Un exemple d’adresse</a:t>
            </a:r>
          </a:p>
        </p:txBody>
      </p:sp>
      <p:sp>
        <p:nvSpPr>
          <p:cNvPr id="8" name="AutoShape 8"/>
          <p:cNvSpPr/>
          <p:nvPr/>
        </p:nvSpPr>
        <p:spPr>
          <a:xfrm rot="10778364">
            <a:off x="704818" y="2730140"/>
            <a:ext cx="6810786" cy="0"/>
          </a:xfrm>
          <a:prstGeom prst="line">
            <a:avLst/>
          </a:prstGeom>
          <a:ln w="19050" cap="rnd">
            <a:solidFill>
              <a:srgbClr val="94C7B0"/>
            </a:solidFill>
            <a:prstDash val="solid"/>
            <a:headEnd type="none" w="sm" len="sm"/>
            <a:tailEnd type="none" w="sm" len="sm"/>
          </a:ln>
        </p:spPr>
      </p:sp>
      <p:sp>
        <p:nvSpPr>
          <p:cNvPr id="9" name="Freeform 9"/>
          <p:cNvSpPr/>
          <p:nvPr/>
        </p:nvSpPr>
        <p:spPr>
          <a:xfrm flipH="1">
            <a:off x="6306690" y="230715"/>
            <a:ext cx="11981310" cy="9698476"/>
          </a:xfrm>
          <a:custGeom>
            <a:avLst/>
            <a:gdLst/>
            <a:ahLst/>
            <a:cxnLst/>
            <a:rect l="l" t="t" r="r" b="b"/>
            <a:pathLst>
              <a:path w="11981310" h="9698476">
                <a:moveTo>
                  <a:pt x="11981310" y="0"/>
                </a:moveTo>
                <a:lnTo>
                  <a:pt x="0" y="0"/>
                </a:lnTo>
                <a:lnTo>
                  <a:pt x="0" y="9698477"/>
                </a:lnTo>
                <a:lnTo>
                  <a:pt x="11981310" y="9698477"/>
                </a:lnTo>
                <a:lnTo>
                  <a:pt x="11981310" y="0"/>
                </a:lnTo>
                <a:close/>
              </a:path>
            </a:pathLst>
          </a:custGeom>
          <a:blipFill>
            <a:blip r:embed="rId3"/>
            <a:stretch>
              <a:fillRect l="-19033" t="-4443" b="-2469"/>
            </a:stretch>
          </a:blipFill>
        </p:spPr>
      </p:sp>
      <p:sp>
        <p:nvSpPr>
          <p:cNvPr id="10" name="TextBox 10"/>
          <p:cNvSpPr txBox="1"/>
          <p:nvPr/>
        </p:nvSpPr>
        <p:spPr>
          <a:xfrm>
            <a:off x="1229469" y="4222001"/>
            <a:ext cx="4006464" cy="3676589"/>
          </a:xfrm>
          <a:prstGeom prst="rect">
            <a:avLst/>
          </a:prstGeom>
        </p:spPr>
        <p:txBody>
          <a:bodyPr lIns="0" tIns="0" rIns="0" bIns="0" rtlCol="0" anchor="t">
            <a:spAutoFit/>
          </a:bodyPr>
          <a:lstStyle/>
          <a:p>
            <a:pPr algn="l">
              <a:lnSpc>
                <a:spcPts val="3660"/>
              </a:lnSpc>
            </a:pPr>
            <a:r>
              <a:rPr lang="en-US" sz="3600" spc="33">
                <a:solidFill>
                  <a:srgbClr val="382B1B"/>
                </a:solidFill>
                <a:latin typeface="TT Rounds Condensed"/>
                <a:ea typeface="TT Rounds Condensed"/>
                <a:cs typeface="TT Rounds Condensed"/>
                <a:sym typeface="TT Rounds Condensed"/>
              </a:rPr>
              <a:t>Chaque page du site Web possède sa propre adresse, afin que nous puissions la retrouver facilement. C'est ce qu'on appelle le Universal Resource Locator ou URL en abrégé.</a:t>
            </a:r>
          </a:p>
        </p:txBody>
      </p:sp>
      <p:sp>
        <p:nvSpPr>
          <p:cNvPr id="11" name="TextBox 11"/>
          <p:cNvSpPr txBox="1"/>
          <p:nvPr/>
        </p:nvSpPr>
        <p:spPr>
          <a:xfrm>
            <a:off x="1229469" y="2899961"/>
            <a:ext cx="5715994" cy="702915"/>
          </a:xfrm>
          <a:prstGeom prst="rect">
            <a:avLst/>
          </a:prstGeom>
        </p:spPr>
        <p:txBody>
          <a:bodyPr lIns="0" tIns="0" rIns="0" bIns="0" rtlCol="0" anchor="t">
            <a:spAutoFit/>
          </a:bodyPr>
          <a:lstStyle/>
          <a:p>
            <a:pPr algn="l">
              <a:lnSpc>
                <a:spcPts val="5040"/>
              </a:lnSpc>
            </a:pPr>
            <a:r>
              <a:rPr lang="en-US" sz="4200" u="sng" spc="39">
                <a:solidFill>
                  <a:srgbClr val="84BFA4"/>
                </a:solidFill>
                <a:latin typeface="TT Rounds Condensed"/>
                <a:ea typeface="TT Rounds Condensed"/>
                <a:cs typeface="TT Rounds Condensed"/>
                <a:sym typeface="TT Rounds Condensed"/>
                <a:hlinkClick r:id="rId4" tooltip="http://www.3kitchens.eu/"/>
              </a:rPr>
              <a:t>http://www.3Kitchens.eu</a:t>
            </a:r>
            <a:r>
              <a:rPr lang="en-US" sz="4200" spc="39">
                <a:solidFill>
                  <a:srgbClr val="84BFA4"/>
                </a:solidFill>
                <a:latin typeface="TT Rounds Condensed"/>
                <a:ea typeface="TT Rounds Condensed"/>
                <a:cs typeface="TT Rounds Condensed"/>
                <a:sym typeface="TT Rounds Condensed"/>
              </a:rPr>
              <a:t> </a:t>
            </a:r>
          </a:p>
        </p:txBody>
      </p:sp>
      <p:sp>
        <p:nvSpPr>
          <p:cNvPr id="12" name="Freeform 12"/>
          <p:cNvSpPr/>
          <p:nvPr/>
        </p:nvSpPr>
        <p:spPr>
          <a:xfrm>
            <a:off x="8349915" y="905656"/>
            <a:ext cx="9938084" cy="6168912"/>
          </a:xfrm>
          <a:custGeom>
            <a:avLst/>
            <a:gdLst/>
            <a:ahLst/>
            <a:cxnLst/>
            <a:rect l="l" t="t" r="r" b="b"/>
            <a:pathLst>
              <a:path w="9938084" h="6168912">
                <a:moveTo>
                  <a:pt x="0" y="0"/>
                </a:moveTo>
                <a:lnTo>
                  <a:pt x="9938083" y="0"/>
                </a:lnTo>
                <a:lnTo>
                  <a:pt x="9938083" y="6168912"/>
                </a:lnTo>
                <a:lnTo>
                  <a:pt x="0" y="6168912"/>
                </a:lnTo>
                <a:lnTo>
                  <a:pt x="0" y="0"/>
                </a:lnTo>
                <a:close/>
              </a:path>
            </a:pathLst>
          </a:custGeom>
          <a:blipFill>
            <a:blip r:embed="rId5"/>
            <a:stretch>
              <a:fillRect l="-2205" t="-1170" r="-19638" b="1169"/>
            </a:stretch>
          </a:blipFill>
        </p:spPr>
      </p:sp>
      <p:grpSp>
        <p:nvGrpSpPr>
          <p:cNvPr id="13" name="Group 13"/>
          <p:cNvGrpSpPr/>
          <p:nvPr/>
        </p:nvGrpSpPr>
        <p:grpSpPr>
          <a:xfrm>
            <a:off x="6191643" y="3740046"/>
            <a:ext cx="2622883" cy="2622883"/>
            <a:chOff x="0" y="0"/>
            <a:chExt cx="3497178" cy="3497178"/>
          </a:xfrm>
        </p:grpSpPr>
        <p:sp>
          <p:nvSpPr>
            <p:cNvPr id="14" name="Freeform 14"/>
            <p:cNvSpPr/>
            <p:nvPr/>
          </p:nvSpPr>
          <p:spPr>
            <a:xfrm>
              <a:off x="0" y="0"/>
              <a:ext cx="3497199" cy="3497199"/>
            </a:xfrm>
            <a:custGeom>
              <a:avLst/>
              <a:gdLst/>
              <a:ahLst/>
              <a:cxnLst/>
              <a:rect l="l" t="t" r="r" b="b"/>
              <a:pathLst>
                <a:path w="3497199" h="3497199">
                  <a:moveTo>
                    <a:pt x="0" y="1748536"/>
                  </a:moveTo>
                  <a:cubicBezTo>
                    <a:pt x="0" y="782828"/>
                    <a:pt x="782828" y="0"/>
                    <a:pt x="1748536" y="0"/>
                  </a:cubicBezTo>
                  <a:cubicBezTo>
                    <a:pt x="2714244" y="0"/>
                    <a:pt x="3497199" y="782828"/>
                    <a:pt x="3497199" y="1748536"/>
                  </a:cubicBezTo>
                  <a:cubicBezTo>
                    <a:pt x="3497199" y="2714244"/>
                    <a:pt x="2714371" y="3497199"/>
                    <a:pt x="1748536" y="3497199"/>
                  </a:cubicBezTo>
                  <a:cubicBezTo>
                    <a:pt x="782701" y="3497199"/>
                    <a:pt x="0" y="2714371"/>
                    <a:pt x="0" y="1748536"/>
                  </a:cubicBezTo>
                  <a:close/>
                </a:path>
              </a:pathLst>
            </a:custGeom>
            <a:solidFill>
              <a:srgbClr val="84BFA4"/>
            </a:solidFill>
          </p:spPr>
        </p:sp>
      </p:grpSp>
      <p:sp>
        <p:nvSpPr>
          <p:cNvPr id="15" name="TextBox 15"/>
          <p:cNvSpPr txBox="1"/>
          <p:nvPr/>
        </p:nvSpPr>
        <p:spPr>
          <a:xfrm>
            <a:off x="6345935" y="4576696"/>
            <a:ext cx="2339202" cy="1087279"/>
          </a:xfrm>
          <a:prstGeom prst="rect">
            <a:avLst/>
          </a:prstGeom>
        </p:spPr>
        <p:txBody>
          <a:bodyPr lIns="0" tIns="0" rIns="0" bIns="0" rtlCol="0" anchor="t">
            <a:spAutoFit/>
          </a:bodyPr>
          <a:lstStyle/>
          <a:p>
            <a:pPr algn="ctr">
              <a:lnSpc>
                <a:spcPts val="4053"/>
              </a:lnSpc>
            </a:pPr>
            <a:r>
              <a:rPr lang="en-US" sz="4700" spc="43">
                <a:solidFill>
                  <a:srgbClr val="FFFFFF"/>
                </a:solidFill>
                <a:latin typeface="TT Rounds Condensed"/>
                <a:ea typeface="TT Rounds Condensed"/>
                <a:cs typeface="TT Rounds Condensed"/>
                <a:sym typeface="TT Rounds Condensed"/>
              </a:rPr>
              <a:t>Cliquez pour </a:t>
            </a:r>
            <a:r>
              <a:rPr lang="en-US" sz="4700" u="sng" spc="43">
                <a:solidFill>
                  <a:srgbClr val="FFFFFF"/>
                </a:solidFill>
                <a:latin typeface="TT Rounds Condensed"/>
                <a:ea typeface="TT Rounds Condensed"/>
                <a:cs typeface="TT Rounds Condensed"/>
                <a:sym typeface="TT Rounds Condensed"/>
                <a:hlinkClick r:id="rId4" tooltip="http://www.3kitchens.eu/"/>
              </a:rPr>
              <a:t>voir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89347">
            <a:off x="3456217" y="6699404"/>
            <a:ext cx="13832894" cy="0"/>
          </a:xfrm>
          <a:prstGeom prst="line">
            <a:avLst/>
          </a:prstGeom>
          <a:ln w="19050" cap="rnd">
            <a:solidFill>
              <a:srgbClr val="B6D1E1"/>
            </a:solidFill>
            <a:prstDash val="solid"/>
            <a:headEnd type="none" w="sm" len="sm"/>
            <a:tailEnd type="none" w="sm" len="sm"/>
          </a:ln>
        </p:spPr>
      </p:sp>
      <p:grpSp>
        <p:nvGrpSpPr>
          <p:cNvPr id="8" name="Group 8"/>
          <p:cNvGrpSpPr/>
          <p:nvPr/>
        </p:nvGrpSpPr>
        <p:grpSpPr>
          <a:xfrm>
            <a:off x="764497" y="0"/>
            <a:ext cx="1334065" cy="10287000"/>
            <a:chOff x="0" y="0"/>
            <a:chExt cx="1778754" cy="13716000"/>
          </a:xfrm>
        </p:grpSpPr>
        <p:sp>
          <p:nvSpPr>
            <p:cNvPr id="9" name="Freeform 9"/>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0" name="Group 10"/>
          <p:cNvGrpSpPr/>
          <p:nvPr/>
        </p:nvGrpSpPr>
        <p:grpSpPr>
          <a:xfrm>
            <a:off x="374870" y="320578"/>
            <a:ext cx="2046210" cy="2109801"/>
            <a:chOff x="0" y="0"/>
            <a:chExt cx="2728280" cy="2813068"/>
          </a:xfrm>
        </p:grpSpPr>
        <p:sp>
          <p:nvSpPr>
            <p:cNvPr id="11" name="Freeform 11"/>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3" name="TextBox 13"/>
          <p:cNvSpPr txBox="1"/>
          <p:nvPr/>
        </p:nvSpPr>
        <p:spPr>
          <a:xfrm rot="-5400000">
            <a:off x="-4221699" y="3686293"/>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World Wide Web</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4" name="TextBox 14"/>
          <p:cNvSpPr txBox="1"/>
          <p:nvPr/>
        </p:nvSpPr>
        <p:spPr>
          <a:xfrm>
            <a:off x="3700322" y="1561197"/>
            <a:ext cx="13076512" cy="491420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Lorsque vous naviguez sur Internet, certaines pages Web contiennent des mots ou des phrases d'une couleur différente ou soulignés. Lorsque vous passez votre souris sur ces mots, phrases et même images, le pointeur de votre souris prend la forme d'une main et l'adresse d'une nouvelle page apparaît dans la barre d'état. Ces mots ou phrases sont appelés hyperliens.</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Les liens hypertexte contiennent une adresse vers une autre page ou un autre site Web. En cliquant sur ces liens, vous accédez à une autre page Web.</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grpSp>
        <p:nvGrpSpPr>
          <p:cNvPr id="15" name="Group 15"/>
          <p:cNvGrpSpPr/>
          <p:nvPr/>
        </p:nvGrpSpPr>
        <p:grpSpPr>
          <a:xfrm>
            <a:off x="13726634" y="7908945"/>
            <a:ext cx="2923953" cy="868035"/>
            <a:chOff x="0" y="0"/>
            <a:chExt cx="3898604" cy="1157380"/>
          </a:xfrm>
        </p:grpSpPr>
        <p:sp>
          <p:nvSpPr>
            <p:cNvPr id="16" name="Freeform 16"/>
            <p:cNvSpPr/>
            <p:nvPr/>
          </p:nvSpPr>
          <p:spPr>
            <a:xfrm>
              <a:off x="0" y="0"/>
              <a:ext cx="3898646" cy="1157351"/>
            </a:xfrm>
            <a:custGeom>
              <a:avLst/>
              <a:gdLst/>
              <a:ahLst/>
              <a:cxnLst/>
              <a:rect l="l" t="t" r="r" b="b"/>
              <a:pathLst>
                <a:path w="3898646" h="1157351">
                  <a:moveTo>
                    <a:pt x="0" y="0"/>
                  </a:moveTo>
                  <a:lnTo>
                    <a:pt x="3898646" y="0"/>
                  </a:lnTo>
                  <a:lnTo>
                    <a:pt x="3898646" y="1157351"/>
                  </a:lnTo>
                  <a:lnTo>
                    <a:pt x="0" y="1157351"/>
                  </a:lnTo>
                  <a:close/>
                </a:path>
              </a:pathLst>
            </a:custGeom>
            <a:solidFill>
              <a:srgbClr val="B6D1E1"/>
            </a:solidFill>
          </p:spPr>
        </p:sp>
      </p:grpSp>
      <p:grpSp>
        <p:nvGrpSpPr>
          <p:cNvPr id="17" name="Group 17"/>
          <p:cNvGrpSpPr/>
          <p:nvPr/>
        </p:nvGrpSpPr>
        <p:grpSpPr>
          <a:xfrm>
            <a:off x="12818332" y="7908945"/>
            <a:ext cx="833872" cy="868035"/>
            <a:chOff x="0" y="0"/>
            <a:chExt cx="1111830" cy="1157380"/>
          </a:xfrm>
        </p:grpSpPr>
        <p:sp>
          <p:nvSpPr>
            <p:cNvPr id="18" name="Freeform 18"/>
            <p:cNvSpPr/>
            <p:nvPr/>
          </p:nvSpPr>
          <p:spPr>
            <a:xfrm>
              <a:off x="0" y="0"/>
              <a:ext cx="1111885" cy="1157351"/>
            </a:xfrm>
            <a:custGeom>
              <a:avLst/>
              <a:gdLst/>
              <a:ahLst/>
              <a:cxnLst/>
              <a:rect l="l" t="t" r="r" b="b"/>
              <a:pathLst>
                <a:path w="1111885" h="1157351">
                  <a:moveTo>
                    <a:pt x="0" y="0"/>
                  </a:moveTo>
                  <a:lnTo>
                    <a:pt x="1111885" y="0"/>
                  </a:lnTo>
                  <a:lnTo>
                    <a:pt x="1111885" y="1157351"/>
                  </a:lnTo>
                  <a:lnTo>
                    <a:pt x="0" y="1157351"/>
                  </a:lnTo>
                  <a:close/>
                </a:path>
              </a:pathLst>
            </a:custGeom>
            <a:solidFill>
              <a:srgbClr val="84BFA4"/>
            </a:solidFill>
          </p:spPr>
        </p:sp>
      </p:grpSp>
      <p:sp>
        <p:nvSpPr>
          <p:cNvPr id="19" name="TextBox 19"/>
          <p:cNvSpPr txBox="1"/>
          <p:nvPr/>
        </p:nvSpPr>
        <p:spPr>
          <a:xfrm>
            <a:off x="13821717" y="7831897"/>
            <a:ext cx="2955117" cy="755430"/>
          </a:xfrm>
          <a:prstGeom prst="rect">
            <a:avLst/>
          </a:prstGeom>
        </p:spPr>
        <p:txBody>
          <a:bodyPr lIns="0" tIns="0" rIns="0" bIns="0" rtlCol="0" anchor="t">
            <a:spAutoFit/>
          </a:bodyPr>
          <a:lstStyle/>
          <a:p>
            <a:pPr algn="l">
              <a:lnSpc>
                <a:spcPts val="8100"/>
              </a:lnSpc>
            </a:pPr>
            <a:r>
              <a:rPr lang="en-US" sz="4500" b="1" spc="42">
                <a:solidFill>
                  <a:srgbClr val="FFFFFF"/>
                </a:solidFill>
                <a:latin typeface="TT Rounds Condensed Bold"/>
                <a:ea typeface="TT Rounds Condensed Bold"/>
                <a:cs typeface="TT Rounds Condensed Bold"/>
                <a:sym typeface="TT Rounds Condensed Bold"/>
              </a:rPr>
              <a:t>Exercice 4</a:t>
            </a:r>
          </a:p>
        </p:txBody>
      </p:sp>
      <p:sp>
        <p:nvSpPr>
          <p:cNvPr id="20" name="Freeform 20" descr="Clipboard Partially Ticked outline"/>
          <p:cNvSpPr/>
          <p:nvPr/>
        </p:nvSpPr>
        <p:spPr>
          <a:xfrm>
            <a:off x="12828183" y="7956789"/>
            <a:ext cx="781496" cy="781495"/>
          </a:xfrm>
          <a:custGeom>
            <a:avLst/>
            <a:gdLst/>
            <a:ahLst/>
            <a:cxnLst/>
            <a:rect l="l" t="t" r="r" b="b"/>
            <a:pathLst>
              <a:path w="781496" h="781495">
                <a:moveTo>
                  <a:pt x="0" y="0"/>
                </a:moveTo>
                <a:lnTo>
                  <a:pt x="781496" y="0"/>
                </a:lnTo>
                <a:lnTo>
                  <a:pt x="781496" y="781495"/>
                </a:lnTo>
                <a:lnTo>
                  <a:pt x="0" y="7814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520488" y="1102995"/>
            <a:ext cx="17005825" cy="7900035"/>
          </a:xfrm>
          <a:prstGeom prst="rect">
            <a:avLst/>
          </a:prstGeom>
        </p:spPr>
        <p:txBody>
          <a:bodyPr lIns="0" tIns="0" rIns="0" bIns="0" rtlCol="0" anchor="t">
            <a:spAutoFit/>
          </a:bodyPr>
          <a:lstStyle/>
          <a:p>
            <a:pPr algn="just">
              <a:lnSpc>
                <a:spcPts val="5760"/>
              </a:lnSpc>
            </a:pPr>
            <a:endParaRP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Qu’est-ce que World Wide Web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Qu'est-ce qu'un site Web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Quel appareil est nécessaire pour connecter votre ordinateur à Internet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Qu'est-ce qu'un navigateur Web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Pouvez-vous nommer quelques navigateurs web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Qu'est-ce qu'une adresse Web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Qu'est-ce qu'une URL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Comment fonctionne un lien hypertexte et comment en reconnaître un sur une page Web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 se passe-t-il lorsque vous cliquez sur un lien hypertexte ?</a:t>
            </a:r>
          </a:p>
          <a:p>
            <a:pPr marL="1752140" lvl="1" indent="-876070" algn="just">
              <a:lnSpc>
                <a:spcPts val="5760"/>
              </a:lnSpc>
              <a:buAutoNum type="arabicPeriod"/>
            </a:pPr>
            <a:r>
              <a:rPr lang="en-US" sz="3200" spc="29">
                <a:solidFill>
                  <a:srgbClr val="382B1B"/>
                </a:solidFill>
                <a:latin typeface="TT Rounds Condensed"/>
                <a:ea typeface="TT Rounds Condensed"/>
                <a:cs typeface="TT Rounds Condensed"/>
                <a:sym typeface="TT Rounds Condensed"/>
              </a:rPr>
              <a:t>Quel est le but du bouton Précédent et Suivant dans la barre de navigation ?</a:t>
            </a:r>
          </a:p>
        </p:txBody>
      </p:sp>
      <p:grpSp>
        <p:nvGrpSpPr>
          <p:cNvPr id="8" name="Group 8"/>
          <p:cNvGrpSpPr/>
          <p:nvPr/>
        </p:nvGrpSpPr>
        <p:grpSpPr>
          <a:xfrm>
            <a:off x="0" y="0"/>
            <a:ext cx="18288000" cy="1422401"/>
            <a:chOff x="0" y="0"/>
            <a:chExt cx="24384000" cy="1896534"/>
          </a:xfrm>
        </p:grpSpPr>
        <p:sp>
          <p:nvSpPr>
            <p:cNvPr id="9" name="Freeform 9"/>
            <p:cNvSpPr/>
            <p:nvPr/>
          </p:nvSpPr>
          <p:spPr>
            <a:xfrm>
              <a:off x="0" y="0"/>
              <a:ext cx="24384000" cy="1896491"/>
            </a:xfrm>
            <a:custGeom>
              <a:avLst/>
              <a:gdLst/>
              <a:ahLst/>
              <a:cxnLst/>
              <a:rect l="l" t="t" r="r" b="b"/>
              <a:pathLst>
                <a:path w="24384000" h="1896491">
                  <a:moveTo>
                    <a:pt x="0" y="0"/>
                  </a:moveTo>
                  <a:lnTo>
                    <a:pt x="24384000" y="0"/>
                  </a:lnTo>
                  <a:lnTo>
                    <a:pt x="24384000" y="1896491"/>
                  </a:lnTo>
                  <a:lnTo>
                    <a:pt x="0" y="1896491"/>
                  </a:lnTo>
                  <a:close/>
                </a:path>
              </a:pathLst>
            </a:custGeom>
            <a:solidFill>
              <a:srgbClr val="84BFA4"/>
            </a:solidFill>
          </p:spPr>
        </p:sp>
      </p:grpSp>
      <p:grpSp>
        <p:nvGrpSpPr>
          <p:cNvPr id="10" name="Group 10"/>
          <p:cNvGrpSpPr/>
          <p:nvPr/>
        </p:nvGrpSpPr>
        <p:grpSpPr>
          <a:xfrm>
            <a:off x="-582248" y="-508000"/>
            <a:ext cx="2451764" cy="2527958"/>
            <a:chOff x="0" y="0"/>
            <a:chExt cx="3269018" cy="3370610"/>
          </a:xfrm>
        </p:grpSpPr>
        <p:sp>
          <p:nvSpPr>
            <p:cNvPr id="11" name="Freeform 11"/>
            <p:cNvSpPr/>
            <p:nvPr/>
          </p:nvSpPr>
          <p:spPr>
            <a:xfrm>
              <a:off x="-145542" y="-55118"/>
              <a:ext cx="3635502" cy="3561715"/>
            </a:xfrm>
            <a:custGeom>
              <a:avLst/>
              <a:gdLst/>
              <a:ahLst/>
              <a:cxnLst/>
              <a:rect l="l" t="t" r="r" b="b"/>
              <a:pathLst>
                <a:path w="3635502" h="3561715">
                  <a:moveTo>
                    <a:pt x="2124964" y="134112"/>
                  </a:moveTo>
                  <a:cubicBezTo>
                    <a:pt x="1689989" y="4318"/>
                    <a:pt x="1235583" y="0"/>
                    <a:pt x="889381" y="389382"/>
                  </a:cubicBezTo>
                  <a:cubicBezTo>
                    <a:pt x="553974" y="765937"/>
                    <a:pt x="231521" y="1374013"/>
                    <a:pt x="162306" y="1876044"/>
                  </a:cubicBezTo>
                  <a:cubicBezTo>
                    <a:pt x="0" y="3046730"/>
                    <a:pt x="1043051" y="3561715"/>
                    <a:pt x="2096897" y="3395091"/>
                  </a:cubicBezTo>
                  <a:cubicBezTo>
                    <a:pt x="3124708" y="3232785"/>
                    <a:pt x="3635502" y="1884680"/>
                    <a:pt x="3323844" y="923925"/>
                  </a:cubicBezTo>
                  <a:cubicBezTo>
                    <a:pt x="3230753" y="633984"/>
                    <a:pt x="2960243" y="497586"/>
                    <a:pt x="2704973" y="372110"/>
                  </a:cubicBezTo>
                  <a:cubicBezTo>
                    <a:pt x="2521077" y="281178"/>
                    <a:pt x="2326259" y="194691"/>
                    <a:pt x="2125091" y="134112"/>
                  </a:cubicBezTo>
                  <a:close/>
                </a:path>
              </a:pathLst>
            </a:custGeom>
            <a:solidFill>
              <a:srgbClr val="E6C8C7"/>
            </a:solidFill>
          </p:spPr>
        </p:sp>
      </p:grpSp>
      <p:sp>
        <p:nvSpPr>
          <p:cNvPr id="12" name="TextBox 12"/>
          <p:cNvSpPr txBox="1"/>
          <p:nvPr/>
        </p:nvSpPr>
        <p:spPr>
          <a:xfrm>
            <a:off x="520488" y="-96611"/>
            <a:ext cx="1349028" cy="1834602"/>
          </a:xfrm>
          <a:prstGeom prst="rect">
            <a:avLst/>
          </a:prstGeom>
        </p:spPr>
        <p:txBody>
          <a:bodyPr lIns="0" tIns="0" rIns="0" bIns="0" rtlCol="0" anchor="t">
            <a:spAutoFit/>
          </a:bodyPr>
          <a:lstStyle/>
          <a:p>
            <a:pPr algn="just">
              <a:lnSpc>
                <a:spcPts val="12150"/>
              </a:lnSpc>
            </a:pPr>
            <a:r>
              <a:rPr lang="en-US" sz="6750" b="1" spc="63">
                <a:solidFill>
                  <a:srgbClr val="FFFFFF"/>
                </a:solidFill>
                <a:latin typeface="TT Rounds Condensed Bold"/>
                <a:ea typeface="TT Rounds Condensed Bold"/>
                <a:cs typeface="TT Rounds Condensed Bold"/>
                <a:sym typeface="TT Rounds Condensed Bold"/>
              </a:rPr>
              <a:t>04</a:t>
            </a:r>
          </a:p>
        </p:txBody>
      </p:sp>
      <p:sp>
        <p:nvSpPr>
          <p:cNvPr id="13" name="TextBox 13"/>
          <p:cNvSpPr txBox="1"/>
          <p:nvPr/>
        </p:nvSpPr>
        <p:spPr>
          <a:xfrm>
            <a:off x="2214325" y="174943"/>
            <a:ext cx="16729990" cy="843914"/>
          </a:xfrm>
          <a:prstGeom prst="rect">
            <a:avLst/>
          </a:prstGeom>
        </p:spPr>
        <p:txBody>
          <a:bodyPr lIns="0" tIns="0" rIns="0" bIns="0" rtlCol="0" anchor="t">
            <a:spAutoFit/>
          </a:bodyPr>
          <a:lstStyle/>
          <a:p>
            <a:pPr algn="just">
              <a:lnSpc>
                <a:spcPts val="7290"/>
              </a:lnSpc>
            </a:pPr>
            <a:r>
              <a:rPr lang="en-US" sz="4050" b="1" spc="37">
                <a:solidFill>
                  <a:srgbClr val="FFFFFF"/>
                </a:solidFill>
                <a:latin typeface="TT Rounds Condensed Bold"/>
                <a:ea typeface="TT Rounds Condensed Bold"/>
                <a:cs typeface="TT Rounds Condensed Bold"/>
                <a:sym typeface="TT Rounds Condensed Bold"/>
              </a:rPr>
              <a:t>Les questions suivantes testeront ce que vous avez appris jusqu'à présent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05</a:t>
            </a:r>
          </a:p>
        </p:txBody>
      </p:sp>
      <p:sp>
        <p:nvSpPr>
          <p:cNvPr id="12" name="TextBox 12"/>
          <p:cNvSpPr txBox="1"/>
          <p:nvPr/>
        </p:nvSpPr>
        <p:spPr>
          <a:xfrm>
            <a:off x="630529" y="3644786"/>
            <a:ext cx="13056282" cy="4811553"/>
          </a:xfrm>
          <a:prstGeom prst="rect">
            <a:avLst/>
          </a:prstGeom>
        </p:spPr>
        <p:txBody>
          <a:bodyPr lIns="0" tIns="0" rIns="0" bIns="0" rtlCol="0" anchor="t">
            <a:spAutoFit/>
          </a:bodyPr>
          <a:lstStyle/>
          <a:p>
            <a:pPr algn="ctr">
              <a:lnSpc>
                <a:spcPts val="11556"/>
              </a:lnSpc>
            </a:pPr>
            <a:r>
              <a:rPr lang="en-US" sz="9000" b="1" spc="84">
                <a:solidFill>
                  <a:srgbClr val="FFFFFF"/>
                </a:solidFill>
                <a:latin typeface="TT Rounds Condensed Bold"/>
                <a:ea typeface="TT Rounds Condensed Bold"/>
                <a:cs typeface="TT Rounds Condensed Bold"/>
                <a:sym typeface="TT Rounds Condensed Bold"/>
              </a:rPr>
              <a:t>E-mail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297638" y="606640"/>
            <a:ext cx="13217385" cy="4344051"/>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Le courrier électronique est l'abréviation de courrier électronique. Il s'agit d'une autre forme de communication, similaire à l'écriture de lettres, mais beaucoup plus rapide d'un ordinateur à un autre. Les courriers électroniques vous permettent d'envoyer des documents et des images sous forme de pièces jointes. Les pièces jointes sont très utiles, mais vous devez être prudent car les fichiers volumineux prennent beaucoup de temps à envoyer et à recevoir.</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La section suivante couvre l'utilisation d'un logiciel de messagerie électronique pour envoyer et recevoir des messages, pour joindre des documents ou des fichiers à un message et pour organiser et gérer des dossiers ou des répertoires de messages dans un logiciel de messagerie électronique.</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Comme pour toute nouvelle technologie, il existe toujours des dangers dont vous devez être conscient. Les virus sont des programmes qui peuvent être envoyés par courrier électronique. Ils peuvent causer de graves dommages à votre ordinateur, voire parfois une panne totale.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grpSp>
        <p:nvGrpSpPr>
          <p:cNvPr id="8" name="Group 8"/>
          <p:cNvGrpSpPr/>
          <p:nvPr/>
        </p:nvGrpSpPr>
        <p:grpSpPr>
          <a:xfrm>
            <a:off x="764497" y="0"/>
            <a:ext cx="1334065" cy="10287000"/>
            <a:chOff x="0" y="0"/>
            <a:chExt cx="1778754" cy="13716000"/>
          </a:xfrm>
        </p:grpSpPr>
        <p:sp>
          <p:nvSpPr>
            <p:cNvPr id="9" name="Freeform 9"/>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10" name="Group 10"/>
          <p:cNvGrpSpPr/>
          <p:nvPr/>
        </p:nvGrpSpPr>
        <p:grpSpPr>
          <a:xfrm>
            <a:off x="374870" y="320578"/>
            <a:ext cx="2046210" cy="2109801"/>
            <a:chOff x="0" y="0"/>
            <a:chExt cx="2728280" cy="2813068"/>
          </a:xfrm>
        </p:grpSpPr>
        <p:sp>
          <p:nvSpPr>
            <p:cNvPr id="11" name="Freeform 11"/>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2" name="TextBox 12"/>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3" name="TextBox 13"/>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544394" y="2736562"/>
            <a:ext cx="13076512" cy="3754967"/>
          </a:xfrm>
          <a:prstGeom prst="rect">
            <a:avLst/>
          </a:prstGeom>
        </p:spPr>
        <p:txBody>
          <a:bodyPr lIns="0" tIns="0" rIns="0" bIns="0" rtlCol="0" anchor="t">
            <a:spAutoFit/>
          </a:bodyPr>
          <a:lstStyle/>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N'ouvrez jamais les e-mails provenant de personnes que vous ne connaissez pas</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Si vous recevez une pièce jointe de la part d'une personne que vous connaissez mais que vous ne vous attendiez pas à recevoir, méfiez-vous. Les e-mails peuvent être envoyés sans que l'expéditeur ne le sache.</a:t>
            </a:r>
          </a:p>
          <a:p>
            <a:pPr marL="654250" lvl="1" indent="-327125" algn="l">
              <a:lnSpc>
                <a:spcPts val="3733"/>
              </a:lnSpc>
            </a:pPr>
            <a:endParaRPr lang="en-US" sz="3500" spc="32">
              <a:solidFill>
                <a:srgbClr val="382B1B"/>
              </a:solidFill>
              <a:latin typeface="TT Rounds Condensed"/>
              <a:ea typeface="TT Rounds Condensed"/>
              <a:cs typeface="TT Rounds Condensed"/>
              <a:sym typeface="TT Rounds Condensed"/>
            </a:endParaRPr>
          </a:p>
          <a:p>
            <a:pPr marL="654250" lvl="1" indent="-327125"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14" name="AutoShape 14"/>
          <p:cNvSpPr/>
          <p:nvPr/>
        </p:nvSpPr>
        <p:spPr>
          <a:xfrm rot="10789347">
            <a:off x="3317593" y="2427843"/>
            <a:ext cx="13832894" cy="0"/>
          </a:xfrm>
          <a:prstGeom prst="line">
            <a:avLst/>
          </a:prstGeom>
          <a:ln w="19050" cap="rnd">
            <a:solidFill>
              <a:srgbClr val="B6D1E1"/>
            </a:solidFill>
            <a:prstDash val="solid"/>
            <a:headEnd type="none" w="sm" len="sm"/>
            <a:tailEnd type="none" w="sm" len="sm"/>
          </a:ln>
        </p:spPr>
      </p:sp>
      <p:sp>
        <p:nvSpPr>
          <p:cNvPr id="15" name="TextBox 15"/>
          <p:cNvSpPr txBox="1"/>
          <p:nvPr/>
        </p:nvSpPr>
        <p:spPr>
          <a:xfrm>
            <a:off x="3700322" y="1312179"/>
            <a:ext cx="9972365" cy="1403910"/>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Vous pouvez protéger votre ordinateur en prenant des précautions de base :</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6" name="TextBox 16"/>
          <p:cNvSpPr txBox="1"/>
          <p:nvPr/>
        </p:nvSpPr>
        <p:spPr>
          <a:xfrm>
            <a:off x="3760479" y="6643929"/>
            <a:ext cx="13076512" cy="4513580"/>
          </a:xfrm>
          <a:prstGeom prst="rect">
            <a:avLst/>
          </a:prstGeom>
        </p:spPr>
        <p:txBody>
          <a:bodyPr lIns="0" tIns="0" rIns="0" bIns="0" rtlCol="0" anchor="t">
            <a:spAutoFit/>
          </a:bodyPr>
          <a:lstStyle/>
          <a:p>
            <a:pPr algn="l">
              <a:lnSpc>
                <a:spcPts val="3520"/>
              </a:lnSpc>
            </a:pPr>
            <a:r>
              <a:rPr lang="en-US" sz="3300" spc="30">
                <a:solidFill>
                  <a:srgbClr val="382B1B"/>
                </a:solidFill>
                <a:latin typeface="TT Rounds Condensed"/>
                <a:ea typeface="TT Rounds Condensed"/>
                <a:cs typeface="TT Rounds Condensed"/>
                <a:sym typeface="TT Rounds Condensed"/>
              </a:rPr>
              <a:t>L'adresse e-mail peut être divisée en quatre segments.</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520"/>
              </a:lnSpc>
            </a:pPr>
            <a:r>
              <a:rPr lang="en-US" sz="3300" b="1" spc="30">
                <a:solidFill>
                  <a:srgbClr val="382B1B"/>
                </a:solidFill>
                <a:latin typeface="TT Rounds Condensed Bold"/>
                <a:ea typeface="TT Rounds Condensed Bold"/>
                <a:cs typeface="TT Rounds Condensed Bold"/>
                <a:sym typeface="TT Rounds Condensed Bold"/>
              </a:rPr>
              <a:t>Nom de la personne        à        Nom de l'organisation        Nom de domaine</a:t>
            </a:r>
          </a:p>
          <a:p>
            <a:pPr algn="l">
              <a:lnSpc>
                <a:spcPts val="3520"/>
              </a:lnSpc>
            </a:pPr>
            <a:r>
              <a:rPr lang="en-US" sz="3300" spc="30">
                <a:solidFill>
                  <a:srgbClr val="382B1B"/>
                </a:solidFill>
                <a:latin typeface="TT Rounds Condensed"/>
                <a:ea typeface="TT Rounds Condensed"/>
                <a:cs typeface="TT Rounds Condensed"/>
                <a:sym typeface="TT Rounds Condensed"/>
              </a:rPr>
              <a:t>Info                                           @       gwaeu                                           .com </a:t>
            </a:r>
          </a:p>
          <a:p>
            <a:pPr algn="l">
              <a:lnSpc>
                <a:spcPts val="3960"/>
              </a:lnSpc>
            </a:pPr>
            <a:endParaRPr lang="en-US" sz="3300" spc="30">
              <a:solidFill>
                <a:srgbClr val="382B1B"/>
              </a:solidFill>
              <a:latin typeface="TT Rounds Condensed"/>
              <a:ea typeface="TT Rounds Condensed"/>
              <a:cs typeface="TT Rounds Condensed"/>
              <a:sym typeface="TT Rounds Condensed"/>
            </a:endParaRPr>
          </a:p>
          <a:p>
            <a:pPr algn="l">
              <a:lnSpc>
                <a:spcPts val="3520"/>
              </a:lnSpc>
            </a:pPr>
            <a:r>
              <a:rPr lang="en-US" sz="3300" spc="30">
                <a:solidFill>
                  <a:srgbClr val="382B1B"/>
                </a:solidFill>
                <a:latin typeface="TT Rounds Condensed"/>
                <a:ea typeface="TT Rounds Condensed"/>
                <a:cs typeface="TT Rounds Condensed"/>
                <a:sym typeface="TT Rounds Condensed"/>
              </a:rPr>
              <a:t>Les adresses e-mail peuvent contenir des lettres, des chiffres, des traits de soulignement et des points.</a:t>
            </a:r>
          </a:p>
          <a:p>
            <a:pPr algn="l">
              <a:lnSpc>
                <a:spcPts val="3520"/>
              </a:lnSpc>
            </a:pPr>
            <a:endParaRPr lang="en-US" sz="3300" spc="30">
              <a:solidFill>
                <a:srgbClr val="382B1B"/>
              </a:solidFill>
              <a:latin typeface="TT Rounds Condensed"/>
              <a:ea typeface="TT Rounds Condensed"/>
              <a:cs typeface="TT Rounds Condensed"/>
              <a:sym typeface="TT Rounds Condensed"/>
            </a:endParaRPr>
          </a:p>
          <a:p>
            <a:pPr algn="l">
              <a:lnSpc>
                <a:spcPts val="3520"/>
              </a:lnSpc>
            </a:pPr>
            <a:endParaRPr lang="en-US" sz="3300" spc="30">
              <a:solidFill>
                <a:srgbClr val="382B1B"/>
              </a:solidFill>
              <a:latin typeface="TT Rounds Condensed"/>
              <a:ea typeface="TT Rounds Condensed"/>
              <a:cs typeface="TT Rounds Condensed"/>
              <a:sym typeface="TT Rounds Condensed"/>
            </a:endParaRPr>
          </a:p>
          <a:p>
            <a:pPr algn="l">
              <a:lnSpc>
                <a:spcPts val="3520"/>
              </a:lnSpc>
            </a:pPr>
            <a:endParaRPr lang="en-US" sz="3300" spc="30">
              <a:solidFill>
                <a:srgbClr val="382B1B"/>
              </a:solidFill>
              <a:latin typeface="TT Rounds Condensed"/>
              <a:ea typeface="TT Rounds Condensed"/>
              <a:cs typeface="TT Rounds Condensed"/>
              <a:sym typeface="TT Rounds Condensed"/>
            </a:endParaRPr>
          </a:p>
        </p:txBody>
      </p:sp>
      <p:sp>
        <p:nvSpPr>
          <p:cNvPr id="17" name="AutoShape 17"/>
          <p:cNvSpPr/>
          <p:nvPr/>
        </p:nvSpPr>
        <p:spPr>
          <a:xfrm rot="10789347">
            <a:off x="3353687" y="6434358"/>
            <a:ext cx="13832894"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3760479" y="5896209"/>
            <a:ext cx="13473555" cy="403636"/>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Une adresse e-mail est comme une adresse postale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9885145" y="1178829"/>
            <a:ext cx="7589520" cy="4987967"/>
          </a:xfrm>
          <a:prstGeom prst="rect">
            <a:avLst/>
          </a:prstGeom>
        </p:spPr>
        <p:txBody>
          <a:bodyPr lIns="0" tIns="0" rIns="0" bIns="0" rtlCol="0" anchor="t">
            <a:spAutoFit/>
          </a:bodyPr>
          <a:lstStyle/>
          <a:p>
            <a:pPr marL="672942" lvl="1" indent="-336471" algn="l">
              <a:lnSpc>
                <a:spcPts val="384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Composer </a:t>
            </a:r>
            <a:r>
              <a:rPr lang="en-US" sz="3600" spc="33">
                <a:solidFill>
                  <a:srgbClr val="382B1B"/>
                </a:solidFill>
                <a:latin typeface="TT Rounds Condensed"/>
                <a:ea typeface="TT Rounds Condensed"/>
                <a:cs typeface="TT Rounds Condensed"/>
                <a:sym typeface="TT Rounds Condensed"/>
              </a:rPr>
              <a:t>- Vous sélectionnez ce bouton pour ouvrir un écran permettant de créer un nouvel e-mail.</a:t>
            </a:r>
          </a:p>
          <a:p>
            <a:pPr marL="672942" lvl="1" indent="-336471" algn="l">
              <a:lnSpc>
                <a:spcPts val="384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Boîte de réception </a:t>
            </a:r>
            <a:r>
              <a:rPr lang="en-US" sz="3600" spc="33">
                <a:solidFill>
                  <a:srgbClr val="382B1B"/>
                </a:solidFill>
                <a:latin typeface="TT Rounds Condensed"/>
                <a:ea typeface="TT Rounds Condensed"/>
                <a:cs typeface="TT Rounds Condensed"/>
                <a:sym typeface="TT Rounds Condensed"/>
              </a:rPr>
              <a:t>- C'est ici que tous les nouveaux messages sont reçus.</a:t>
            </a:r>
          </a:p>
          <a:p>
            <a:pPr marL="672942" lvl="1" indent="-336471" algn="l">
              <a:lnSpc>
                <a:spcPts val="384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Envoyés </a:t>
            </a:r>
            <a:r>
              <a:rPr lang="en-US" sz="3600" spc="33">
                <a:solidFill>
                  <a:srgbClr val="382B1B"/>
                </a:solidFill>
                <a:latin typeface="TT Rounds Condensed"/>
                <a:ea typeface="TT Rounds Condensed"/>
                <a:cs typeface="TT Rounds Condensed"/>
                <a:sym typeface="TT Rounds Condensed"/>
              </a:rPr>
              <a:t>- Ce dossier contient tous les messages envoyés depuis votre ordinateur.</a:t>
            </a:r>
          </a:p>
          <a:p>
            <a:pPr marL="672942" lvl="1" indent="-336471" algn="l">
              <a:lnSpc>
                <a:spcPts val="384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Carnet d'adresses - </a:t>
            </a:r>
            <a:r>
              <a:rPr lang="en-US" sz="3600" spc="33">
                <a:solidFill>
                  <a:srgbClr val="382B1B"/>
                </a:solidFill>
                <a:latin typeface="TT Rounds Condensed"/>
                <a:ea typeface="TT Rounds Condensed"/>
                <a:cs typeface="TT Rounds Condensed"/>
                <a:sym typeface="TT Rounds Condensed"/>
              </a:rPr>
              <a:t>Ce dossier contient les adresses e-mail que vous avez développées.</a:t>
            </a: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4" name="AutoShape 14"/>
          <p:cNvSpPr/>
          <p:nvPr/>
        </p:nvSpPr>
        <p:spPr>
          <a:xfrm rot="-5373886">
            <a:off x="6461281" y="3639538"/>
            <a:ext cx="5642752" cy="0"/>
          </a:xfrm>
          <a:prstGeom prst="line">
            <a:avLst/>
          </a:prstGeom>
          <a:ln w="19050" cap="rnd">
            <a:solidFill>
              <a:srgbClr val="B6D1E1"/>
            </a:solidFill>
            <a:prstDash val="solid"/>
            <a:headEnd type="none" w="sm" len="sm"/>
            <a:tailEnd type="none" w="sm" len="sm"/>
          </a:ln>
        </p:spPr>
      </p:sp>
      <p:sp>
        <p:nvSpPr>
          <p:cNvPr id="15" name="TextBox 15"/>
          <p:cNvSpPr txBox="1"/>
          <p:nvPr/>
        </p:nvSpPr>
        <p:spPr>
          <a:xfrm>
            <a:off x="3700323" y="1312179"/>
            <a:ext cx="4967226" cy="340445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La plupart des applications de messagerie partagent certaines fonctionnalités communes. Vous trouverez ci-dessous une explication de certaines d'entre elles.</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6" name="Freeform 16" descr="Email outline"/>
          <p:cNvSpPr/>
          <p:nvPr/>
        </p:nvSpPr>
        <p:spPr>
          <a:xfrm>
            <a:off x="7742319" y="7032456"/>
            <a:ext cx="2713123" cy="2713124"/>
          </a:xfrm>
          <a:custGeom>
            <a:avLst/>
            <a:gdLst/>
            <a:ahLst/>
            <a:cxnLst/>
            <a:rect l="l" t="t" r="r" b="b"/>
            <a:pathLst>
              <a:path w="2713123" h="2713124">
                <a:moveTo>
                  <a:pt x="0" y="0"/>
                </a:moveTo>
                <a:lnTo>
                  <a:pt x="2713123" y="0"/>
                </a:lnTo>
                <a:lnTo>
                  <a:pt x="2713123" y="2713124"/>
                </a:lnTo>
                <a:lnTo>
                  <a:pt x="0" y="27131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57808" y="578293"/>
            <a:ext cx="15040352" cy="595272"/>
          </a:xfrm>
          <a:prstGeom prst="rect">
            <a:avLst/>
          </a:prstGeom>
        </p:spPr>
        <p:txBody>
          <a:bodyPr lIns="0" tIns="0" rIns="0" bIns="0" rtlCol="0" anchor="t">
            <a:spAutoFit/>
          </a:bodyPr>
          <a:lstStyle/>
          <a:p>
            <a:pPr algn="l">
              <a:lnSpc>
                <a:spcPts val="4443"/>
              </a:lnSpc>
            </a:pPr>
            <a:r>
              <a:rPr lang="en-US" sz="4421" b="1" spc="41">
                <a:solidFill>
                  <a:srgbClr val="84BFA4"/>
                </a:solidFill>
                <a:latin typeface="TT Rounds Condensed Bold"/>
                <a:ea typeface="TT Rounds Condensed Bold"/>
                <a:cs typeface="TT Rounds Condensed Bold"/>
                <a:sym typeface="TT Rounds Condensed Bold"/>
              </a:rPr>
              <a:t>Pourquoi les compétences numériques sont-elles importantes</a:t>
            </a:r>
          </a:p>
        </p:txBody>
      </p:sp>
      <p:sp>
        <p:nvSpPr>
          <p:cNvPr id="8" name="Freeform 8"/>
          <p:cNvSpPr/>
          <p:nvPr/>
        </p:nvSpPr>
        <p:spPr>
          <a:xfrm>
            <a:off x="10811477" y="1743085"/>
            <a:ext cx="7453077" cy="7788062"/>
          </a:xfrm>
          <a:custGeom>
            <a:avLst/>
            <a:gdLst/>
            <a:ahLst/>
            <a:cxnLst/>
            <a:rect l="l" t="t" r="r" b="b"/>
            <a:pathLst>
              <a:path w="7453077" h="7788062">
                <a:moveTo>
                  <a:pt x="0" y="0"/>
                </a:moveTo>
                <a:lnTo>
                  <a:pt x="7453077" y="0"/>
                </a:lnTo>
                <a:lnTo>
                  <a:pt x="7453077" y="7788062"/>
                </a:lnTo>
                <a:lnTo>
                  <a:pt x="0" y="7788062"/>
                </a:lnTo>
                <a:lnTo>
                  <a:pt x="0" y="0"/>
                </a:lnTo>
                <a:close/>
              </a:path>
            </a:pathLst>
          </a:custGeom>
          <a:blipFill>
            <a:blip r:embed="rId3"/>
            <a:stretch>
              <a:fillRect l="-134464" t="-1886" r="-27603"/>
            </a:stretch>
          </a:blipFill>
        </p:spPr>
      </p:sp>
      <p:grpSp>
        <p:nvGrpSpPr>
          <p:cNvPr id="9" name="Group 9"/>
          <p:cNvGrpSpPr/>
          <p:nvPr/>
        </p:nvGrpSpPr>
        <p:grpSpPr>
          <a:xfrm rot="-5400000">
            <a:off x="5410054" y="-3488483"/>
            <a:ext cx="7824864" cy="18288002"/>
            <a:chOff x="0" y="0"/>
            <a:chExt cx="10433152" cy="24384002"/>
          </a:xfrm>
        </p:grpSpPr>
        <p:sp>
          <p:nvSpPr>
            <p:cNvPr id="10" name="Freeform 10"/>
            <p:cNvSpPr/>
            <p:nvPr/>
          </p:nvSpPr>
          <p:spPr>
            <a:xfrm>
              <a:off x="0" y="0"/>
              <a:ext cx="10433177" cy="24384000"/>
            </a:xfrm>
            <a:custGeom>
              <a:avLst/>
              <a:gdLst/>
              <a:ahLst/>
              <a:cxnLst/>
              <a:rect l="l" t="t" r="r" b="b"/>
              <a:pathLst>
                <a:path w="10433177" h="24384000">
                  <a:moveTo>
                    <a:pt x="0" y="0"/>
                  </a:moveTo>
                  <a:lnTo>
                    <a:pt x="10433177" y="0"/>
                  </a:lnTo>
                  <a:lnTo>
                    <a:pt x="10433177" y="24384000"/>
                  </a:lnTo>
                  <a:lnTo>
                    <a:pt x="0" y="24384000"/>
                  </a:lnTo>
                  <a:close/>
                </a:path>
              </a:pathLst>
            </a:custGeom>
            <a:gradFill rotWithShape="1">
              <a:gsLst>
                <a:gs pos="0">
                  <a:srgbClr val="B6D1E1">
                    <a:alpha val="100000"/>
                  </a:srgbClr>
                </a:gs>
                <a:gs pos="50000">
                  <a:srgbClr val="B6D1E1">
                    <a:alpha val="80000"/>
                  </a:srgbClr>
                </a:gs>
                <a:gs pos="100000">
                  <a:srgbClr val="B6D1E1">
                    <a:alpha val="12000"/>
                  </a:srgbClr>
                </a:gs>
              </a:gsLst>
              <a:path path="circle">
                <a:fillToRect r="100000" b="100000"/>
              </a:path>
              <a:tileRect l="-100000" t="-100000"/>
            </a:gradFill>
          </p:spPr>
        </p:sp>
      </p:grpSp>
      <p:grpSp>
        <p:nvGrpSpPr>
          <p:cNvPr id="11" name="Group 11"/>
          <p:cNvGrpSpPr/>
          <p:nvPr/>
        </p:nvGrpSpPr>
        <p:grpSpPr>
          <a:xfrm>
            <a:off x="15398160" y="639774"/>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
        <p:nvSpPr>
          <p:cNvPr id="13" name="TextBox 13"/>
          <p:cNvSpPr txBox="1"/>
          <p:nvPr/>
        </p:nvSpPr>
        <p:spPr>
          <a:xfrm>
            <a:off x="357808" y="2088051"/>
            <a:ext cx="10453669" cy="7058715"/>
          </a:xfrm>
          <a:prstGeom prst="rect">
            <a:avLst/>
          </a:prstGeom>
        </p:spPr>
        <p:txBody>
          <a:bodyPr lIns="0" tIns="0" rIns="0" bIns="0" rtlCol="0" anchor="t">
            <a:spAutoFit/>
          </a:bodyPr>
          <a:lstStyle/>
          <a:p>
            <a:pPr algn="l">
              <a:lnSpc>
                <a:spcPts val="3129"/>
              </a:lnSpc>
            </a:pPr>
            <a:r>
              <a:rPr lang="en-US" sz="3050" spc="28">
                <a:solidFill>
                  <a:srgbClr val="382B1B"/>
                </a:solidFill>
                <a:latin typeface="TT Rounds Condensed"/>
                <a:ea typeface="TT Rounds Condensed"/>
                <a:cs typeface="TT Rounds Condensed"/>
                <a:sym typeface="TT Rounds Condensed"/>
              </a:rPr>
              <a:t>Les compétences numériques sont essentielles dans le monde d’aujourd’hui pour plusieurs raisons :</a:t>
            </a:r>
          </a:p>
          <a:p>
            <a:pPr algn="l">
              <a:lnSpc>
                <a:spcPts val="3129"/>
              </a:lnSpc>
            </a:pPr>
            <a:endParaRPr lang="en-US" sz="3050" spc="28">
              <a:solidFill>
                <a:srgbClr val="382B1B"/>
              </a:solidFill>
              <a:latin typeface="TT Rounds Condensed"/>
              <a:ea typeface="TT Rounds Condensed"/>
              <a:cs typeface="TT Rounds Condensed"/>
              <a:sym typeface="TT Rounds Condensed"/>
            </a:endParaRPr>
          </a:p>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Compétences sur le lieu de travail</a:t>
            </a:r>
          </a:p>
          <a:p>
            <a:pPr algn="l">
              <a:lnSpc>
                <a:spcPts val="3129"/>
              </a:lnSpc>
            </a:pPr>
            <a:r>
              <a:rPr lang="en-US" sz="3050" spc="28">
                <a:solidFill>
                  <a:srgbClr val="FFFFFF"/>
                </a:solidFill>
                <a:latin typeface="TT Rounds Condensed"/>
                <a:ea typeface="TT Rounds Condensed"/>
                <a:cs typeface="TT Rounds Condensed"/>
                <a:sym typeface="TT Rounds Condensed"/>
              </a:rPr>
              <a:t>La plupart des emplois requièrent au moins des compétences numériques de base, comme l'utilisation d'un ordinateur, de la messagerie électronique et des logiciels de bureautique. Des compétences numériques avancées améliorent la productivité et l'efficacité dans des tâches telles que l'analyse de données, la gestion de projet et la communication.</a:t>
            </a:r>
          </a:p>
          <a:p>
            <a:pPr algn="l">
              <a:lnSpc>
                <a:spcPts val="3129"/>
              </a:lnSpc>
            </a:pPr>
            <a:endParaRPr lang="en-US" sz="3050" spc="28">
              <a:solidFill>
                <a:srgbClr val="FFFFFF"/>
              </a:solidFill>
              <a:latin typeface="TT Rounds Condensed"/>
              <a:ea typeface="TT Rounds Condensed"/>
              <a:cs typeface="TT Rounds Condensed"/>
              <a:sym typeface="TT Rounds Condensed"/>
            </a:endParaRPr>
          </a:p>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Participation économique</a:t>
            </a:r>
          </a:p>
          <a:p>
            <a:pPr algn="l">
              <a:lnSpc>
                <a:spcPts val="3129"/>
              </a:lnSpc>
            </a:pPr>
            <a:r>
              <a:rPr lang="en-US" sz="3050" spc="28">
                <a:solidFill>
                  <a:srgbClr val="FFFFFF"/>
                </a:solidFill>
                <a:latin typeface="TT Rounds Condensed"/>
                <a:ea typeface="TT Rounds Condensed"/>
                <a:cs typeface="TT Rounds Condensed"/>
                <a:sym typeface="TT Rounds Condensed"/>
              </a:rPr>
              <a:t>L’économie numérique en pleine croissance exige une main-d’œuvre compétente dans les technologies numériques. Les compétences numériques permettent aux individus de démarrer et de gérer des entreprises en ligne, d’accéder aux marchés mondiaux et d’utiliser des plateformes de commerce électronique.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3565606" y="968541"/>
            <a:ext cx="3868153" cy="3868154"/>
          </a:xfrm>
          <a:custGeom>
            <a:avLst/>
            <a:gdLst/>
            <a:ahLst/>
            <a:cxnLst/>
            <a:rect l="l" t="t" r="r" b="b"/>
            <a:pathLst>
              <a:path w="3868153" h="3868154">
                <a:moveTo>
                  <a:pt x="0" y="0"/>
                </a:moveTo>
                <a:lnTo>
                  <a:pt x="3868153" y="0"/>
                </a:lnTo>
                <a:lnTo>
                  <a:pt x="3868153" y="3868153"/>
                </a:lnTo>
                <a:lnTo>
                  <a:pt x="0" y="38681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00322" y="3171852"/>
            <a:ext cx="13076512" cy="4871085"/>
          </a:xfrm>
          <a:prstGeom prst="rect">
            <a:avLst/>
          </a:prstGeom>
        </p:spPr>
        <p:txBody>
          <a:bodyPr lIns="0" tIns="0" rIns="0" bIns="0" rtlCol="0" anchor="t">
            <a:spAutoFit/>
          </a:bodyPr>
          <a:lstStyle/>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Créer un message</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Insérer une adresse mail</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Insérer un objet</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Tapez le message</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Message Taille</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Envoi d'un message </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Rester en sécurité</a:t>
            </a:r>
          </a:p>
          <a:p>
            <a:pPr marL="672942" lvl="1" indent="-336471" algn="l">
              <a:lnSpc>
                <a:spcPts val="3840"/>
              </a:lnSpc>
              <a:buAutoNum type="arabicPeriod"/>
            </a:pPr>
            <a:r>
              <a:rPr lang="en-US" sz="3600" spc="33">
                <a:solidFill>
                  <a:srgbClr val="382B1B"/>
                </a:solidFill>
                <a:latin typeface="TT Rounds Condensed"/>
                <a:ea typeface="TT Rounds Condensed"/>
                <a:cs typeface="TT Rounds Condensed"/>
                <a:sym typeface="TT Rounds Condensed"/>
              </a:rPr>
              <a:t>Supprimer un message</a:t>
            </a: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3700322" y="1643549"/>
            <a:ext cx="12791106" cy="57340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Démarrer avec l’email</a:t>
            </a:r>
          </a:p>
        </p:txBody>
      </p:sp>
      <p:sp>
        <p:nvSpPr>
          <p:cNvPr id="16" name="AutoShape 16"/>
          <p:cNvSpPr/>
          <p:nvPr/>
        </p:nvSpPr>
        <p:spPr>
          <a:xfrm rot="10784136">
            <a:off x="3317576" y="2427843"/>
            <a:ext cx="9288936"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00322" y="2377767"/>
            <a:ext cx="9394850" cy="6460002"/>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Pour ouvrir Google Mail, connectez-vous à Google en utilisant www.google.com , puis à Gmail .</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3700322" y="1288115"/>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1. Créer un message</a:t>
            </a:r>
          </a:p>
        </p:txBody>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
        <p:nvSpPr>
          <p:cNvPr id="17" name="Freeform 17" descr="A computer screen with a white background  Description automatically generated"/>
          <p:cNvSpPr/>
          <p:nvPr/>
        </p:nvSpPr>
        <p:spPr>
          <a:xfrm>
            <a:off x="3727458" y="3777915"/>
            <a:ext cx="9884618" cy="5264091"/>
          </a:xfrm>
          <a:custGeom>
            <a:avLst/>
            <a:gdLst/>
            <a:ahLst/>
            <a:cxnLst/>
            <a:rect l="l" t="t" r="r" b="b"/>
            <a:pathLst>
              <a:path w="9884618" h="5264091">
                <a:moveTo>
                  <a:pt x="0" y="0"/>
                </a:moveTo>
                <a:lnTo>
                  <a:pt x="9884618" y="0"/>
                </a:lnTo>
                <a:lnTo>
                  <a:pt x="9884618" y="5264091"/>
                </a:lnTo>
                <a:lnTo>
                  <a:pt x="0" y="5264091"/>
                </a:lnTo>
                <a:lnTo>
                  <a:pt x="0" y="0"/>
                </a:lnTo>
                <a:close/>
              </a:path>
            </a:pathLst>
          </a:custGeom>
          <a:blipFill>
            <a:blip r:embed="rId5"/>
            <a:stretch>
              <a:fillRect r="-78"/>
            </a:stretch>
          </a:blip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686700" y="2210648"/>
            <a:ext cx="11343965" cy="8422217"/>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Pour créer un nouveau message électronique, cliquez sur le bouton Composer.</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r>
              <a:rPr lang="en-US" sz="3500" spc="32">
                <a:solidFill>
                  <a:srgbClr val="382B1B"/>
                </a:solidFill>
                <a:latin typeface="TT Rounds Condensed"/>
                <a:ea typeface="TT Rounds Condensed"/>
                <a:cs typeface="TT Rounds Condensed"/>
                <a:sym typeface="TT Rounds Condensed"/>
              </a:rPr>
              <a:t>La </a:t>
            </a:r>
            <a:r>
              <a:rPr lang="en-US" sz="3500" b="1" spc="32">
                <a:solidFill>
                  <a:srgbClr val="382B1B"/>
                </a:solidFill>
                <a:latin typeface="TT Rounds Condensed Bold"/>
                <a:ea typeface="TT Rounds Condensed Bold"/>
                <a:cs typeface="TT Rounds Condensed Bold"/>
                <a:sym typeface="TT Rounds Condensed Bold"/>
              </a:rPr>
              <a:t>fenêtre Nouveau message </a:t>
            </a:r>
            <a:r>
              <a:rPr lang="en-US" sz="3500" spc="32">
                <a:solidFill>
                  <a:srgbClr val="382B1B"/>
                </a:solidFill>
                <a:latin typeface="TT Rounds Condensed"/>
                <a:ea typeface="TT Rounds Condensed"/>
                <a:cs typeface="TT Rounds Condensed"/>
                <a:sym typeface="TT Rounds Condensed"/>
              </a:rPr>
              <a:t>s'affiche. Lorsque vous rédigez et envoyez un e-mail, vous devez effectuer les tâches suivantes.</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3700322" y="1288115"/>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1. Créer un message</a:t>
            </a:r>
          </a:p>
        </p:txBody>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
        <p:nvSpPr>
          <p:cNvPr id="17" name="Freeform 17" descr="A screenshot of a computer  Description automatically generated"/>
          <p:cNvSpPr/>
          <p:nvPr/>
        </p:nvSpPr>
        <p:spPr>
          <a:xfrm>
            <a:off x="3700322" y="3192577"/>
            <a:ext cx="10211988" cy="4874546"/>
          </a:xfrm>
          <a:custGeom>
            <a:avLst/>
            <a:gdLst/>
            <a:ahLst/>
            <a:cxnLst/>
            <a:rect l="l" t="t" r="r" b="b"/>
            <a:pathLst>
              <a:path w="10211988" h="4874546">
                <a:moveTo>
                  <a:pt x="0" y="0"/>
                </a:moveTo>
                <a:lnTo>
                  <a:pt x="10211987" y="0"/>
                </a:lnTo>
                <a:lnTo>
                  <a:pt x="10211987" y="4874546"/>
                </a:lnTo>
                <a:lnTo>
                  <a:pt x="0" y="4874546"/>
                </a:lnTo>
                <a:lnTo>
                  <a:pt x="0" y="0"/>
                </a:lnTo>
                <a:close/>
              </a:path>
            </a:pathLst>
          </a:custGeom>
          <a:blipFill>
            <a:blip r:embed="rId5"/>
            <a:stretch>
              <a:fillRect b="-246"/>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00322" y="2377765"/>
            <a:ext cx="9082028" cy="5356860"/>
          </a:xfrm>
          <a:prstGeom prst="rect">
            <a:avLst/>
          </a:prstGeom>
        </p:spPr>
        <p:txBody>
          <a:bodyPr lIns="0" tIns="0" rIns="0" bIns="0" rtlCol="0" anchor="t">
            <a:spAutoFit/>
          </a:bodyPr>
          <a:lstStyle/>
          <a:p>
            <a:pPr marL="672942" lvl="1" indent="-336471" algn="l">
              <a:lnSpc>
                <a:spcPts val="3840"/>
              </a:lnSpc>
              <a:buFont typeface="Arial"/>
              <a:buChar char="•"/>
            </a:pPr>
            <a:r>
              <a:rPr lang="en-US" sz="3600" spc="33">
                <a:solidFill>
                  <a:srgbClr val="382B1B"/>
                </a:solidFill>
                <a:latin typeface="TT Rounds Condensed"/>
                <a:ea typeface="TT Rounds Condensed"/>
                <a:cs typeface="TT Rounds Condensed"/>
                <a:sym typeface="TT Rounds Condensed"/>
              </a:rPr>
              <a:t>Tout d’abord, insérez une adresse e-mail dans le champ À :</a:t>
            </a:r>
          </a:p>
          <a:p>
            <a:pPr marL="672942" lvl="1" indent="-336471" algn="l">
              <a:lnSpc>
                <a:spcPts val="384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Le champ Ajouter CC : </a:t>
            </a:r>
            <a:r>
              <a:rPr lang="en-US" sz="3600" spc="33">
                <a:solidFill>
                  <a:srgbClr val="382B1B"/>
                </a:solidFill>
                <a:latin typeface="TT Rounds Condensed"/>
                <a:ea typeface="TT Rounds Condensed"/>
                <a:cs typeface="TT Rounds Condensed"/>
                <a:sym typeface="TT Rounds Condensed"/>
              </a:rPr>
              <a:t>est utilisé pour spécifier les adresses e-mail des personnes à qui vous souhaitez envoyer une copie de l'e-mail.</a:t>
            </a:r>
          </a:p>
          <a:p>
            <a:pPr marL="672541" lvl="1" indent="-336271" algn="l">
              <a:lnSpc>
                <a:spcPts val="3840"/>
              </a:lnSpc>
              <a:buFont typeface="Arial"/>
              <a:buChar char="•"/>
            </a:pPr>
            <a:r>
              <a:rPr lang="en-US" sz="3600" b="1" spc="33">
                <a:solidFill>
                  <a:srgbClr val="382B1B"/>
                </a:solidFill>
                <a:latin typeface="TT Rounds Condensed Bold"/>
                <a:ea typeface="TT Rounds Condensed Bold"/>
                <a:cs typeface="TT Rounds Condensed Bold"/>
                <a:sym typeface="TT Rounds Condensed Bold"/>
              </a:rPr>
              <a:t>Le champ Ajouter CCI : </a:t>
            </a:r>
            <a:r>
              <a:rPr lang="en-US" sz="3600" spc="33">
                <a:solidFill>
                  <a:srgbClr val="382B1B"/>
                </a:solidFill>
                <a:latin typeface="TT Rounds Condensed"/>
                <a:ea typeface="TT Rounds Condensed"/>
                <a:cs typeface="TT Rounds Condensed"/>
                <a:sym typeface="TT Rounds Condensed"/>
              </a:rPr>
              <a:t>est utilisé pour spécifier les adresses e-mail des personnes auxquelles vous souhaitez envoyer une copie de l'e-mail mais que vous ne souhaitez pas que d'autres voient.</a:t>
            </a:r>
          </a:p>
        </p:txBody>
      </p:sp>
      <p:sp>
        <p:nvSpPr>
          <p:cNvPr id="15" name="TextBox 15"/>
          <p:cNvSpPr txBox="1"/>
          <p:nvPr/>
        </p:nvSpPr>
        <p:spPr>
          <a:xfrm>
            <a:off x="3700322" y="1288115"/>
            <a:ext cx="12791106"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2. Insérez une adresse mail</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00322" y="2377767"/>
            <a:ext cx="9082028" cy="1089735"/>
          </a:xfrm>
          <a:prstGeom prst="rect">
            <a:avLst/>
          </a:prstGeom>
        </p:spPr>
        <p:txBody>
          <a:bodyPr lIns="0" tIns="0" rIns="0" bIns="0" rtlCol="0" anchor="t">
            <a:spAutoFit/>
          </a:bodyPr>
          <a:lstStyle/>
          <a:p>
            <a:pPr marL="672942" lvl="1" indent="-336471" algn="l">
              <a:lnSpc>
                <a:spcPts val="3840"/>
              </a:lnSpc>
              <a:buFont typeface="Arial"/>
              <a:buChar char="•"/>
            </a:pPr>
            <a:r>
              <a:rPr lang="en-US" sz="3600" spc="33">
                <a:solidFill>
                  <a:srgbClr val="382B1B"/>
                </a:solidFill>
                <a:latin typeface="TT Rounds Condensed"/>
                <a:ea typeface="TT Rounds Condensed"/>
                <a:cs typeface="TT Rounds Condensed"/>
                <a:sym typeface="TT Rounds Condensed"/>
              </a:rPr>
              <a:t>Insérez un titre dans le champ objet. Il apparaîtra dans le programme de messagerie du destinataire.</a:t>
            </a: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3700322" y="1288114"/>
            <a:ext cx="12791106" cy="1034415"/>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3. Insérer un objet</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00322" y="2377767"/>
            <a:ext cx="12835881" cy="729996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Tapez le corps du message électronique.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Le message peut être formaté par exemple en changeant la taille de la police ou la couleur . Vous pouvez insérer des tirets, des nombres, etc. Vous peut effectuer toutes les tâches sur le texte que vous pourriez effectuer dans un document word.</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3700322" y="1288115"/>
            <a:ext cx="12791106"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4. Tapez le message</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
        <p:nvSpPr>
          <p:cNvPr id="17" name="Freeform 17" descr="A screenshot of a computer  Description automatically generated"/>
          <p:cNvSpPr/>
          <p:nvPr/>
        </p:nvSpPr>
        <p:spPr>
          <a:xfrm>
            <a:off x="3759541" y="3096953"/>
            <a:ext cx="8320164" cy="3818678"/>
          </a:xfrm>
          <a:custGeom>
            <a:avLst/>
            <a:gdLst/>
            <a:ahLst/>
            <a:cxnLst/>
            <a:rect l="l" t="t" r="r" b="b"/>
            <a:pathLst>
              <a:path w="8320164" h="3818678">
                <a:moveTo>
                  <a:pt x="0" y="0"/>
                </a:moveTo>
                <a:lnTo>
                  <a:pt x="8320164" y="0"/>
                </a:lnTo>
                <a:lnTo>
                  <a:pt x="8320164" y="3818678"/>
                </a:lnTo>
                <a:lnTo>
                  <a:pt x="0" y="3818678"/>
                </a:lnTo>
                <a:lnTo>
                  <a:pt x="0" y="0"/>
                </a:lnTo>
                <a:close/>
              </a:path>
            </a:pathLst>
          </a:custGeom>
          <a:blipFill>
            <a:blip r:embed="rId5"/>
            <a:stretch>
              <a:fillRect b="-263"/>
            </a:stretch>
          </a:blipFill>
        </p:spPr>
      </p:sp>
      <p:sp>
        <p:nvSpPr>
          <p:cNvPr id="18" name="Freeform 18"/>
          <p:cNvSpPr/>
          <p:nvPr/>
        </p:nvSpPr>
        <p:spPr>
          <a:xfrm>
            <a:off x="3687072" y="9291277"/>
            <a:ext cx="8392634" cy="469953"/>
          </a:xfrm>
          <a:custGeom>
            <a:avLst/>
            <a:gdLst/>
            <a:ahLst/>
            <a:cxnLst/>
            <a:rect l="l" t="t" r="r" b="b"/>
            <a:pathLst>
              <a:path w="8392634" h="469953">
                <a:moveTo>
                  <a:pt x="0" y="0"/>
                </a:moveTo>
                <a:lnTo>
                  <a:pt x="8392634" y="0"/>
                </a:lnTo>
                <a:lnTo>
                  <a:pt x="8392634" y="469953"/>
                </a:lnTo>
                <a:lnTo>
                  <a:pt x="0" y="469953"/>
                </a:lnTo>
                <a:lnTo>
                  <a:pt x="0" y="0"/>
                </a:lnTo>
                <a:close/>
              </a:path>
            </a:pathLst>
          </a:custGeom>
          <a:blipFill>
            <a:blip r:embed="rId6"/>
            <a:stretch>
              <a:fillRect r="-2604"/>
            </a:stretch>
          </a:blipFill>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Freeform 13"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00323" y="2377767"/>
            <a:ext cx="6122257" cy="6328410"/>
          </a:xfrm>
          <a:prstGeom prst="rect">
            <a:avLst/>
          </a:prstGeom>
        </p:spPr>
        <p:txBody>
          <a:bodyPr lIns="0" tIns="0" rIns="0" bIns="0" rtlCol="0" anchor="t">
            <a:spAutoFit/>
          </a:bodyPr>
          <a:lstStyle/>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Joindre un fichier à un message.</a:t>
            </a:r>
          </a:p>
          <a:p>
            <a:pPr algn="l">
              <a:lnSpc>
                <a:spcPts val="3840"/>
              </a:lnSpc>
            </a:pPr>
            <a:endParaRPr lang="en-US" sz="3600" b="1" spc="33">
              <a:solidFill>
                <a:srgbClr val="382B1B"/>
              </a:solidFill>
              <a:latin typeface="TT Rounds Condensed Bold"/>
              <a:ea typeface="TT Rounds Condensed Bold"/>
              <a:cs typeface="TT Rounds Condensed Bold"/>
              <a:sym typeface="TT Rounds Condensed Bold"/>
            </a:endParaRPr>
          </a:p>
          <a:p>
            <a:pPr marL="672541" lvl="1" indent="-336271" algn="l">
              <a:lnSpc>
                <a:spcPts val="3840"/>
              </a:lnSpc>
              <a:buFont typeface="Arial"/>
              <a:buChar char="•"/>
            </a:pPr>
            <a:r>
              <a:rPr lang="en-US" sz="3600" spc="33">
                <a:solidFill>
                  <a:srgbClr val="382B1B"/>
                </a:solidFill>
                <a:latin typeface="TT Rounds Condensed"/>
                <a:ea typeface="TT Rounds Condensed"/>
                <a:cs typeface="TT Rounds Condensed"/>
                <a:sym typeface="TT Rounds Condensed"/>
              </a:rPr>
              <a:t>Pour joindre un fichier, cliquez sur “Joindre un fichier”</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marL="672942" lvl="1" indent="-336471" algn="l">
              <a:lnSpc>
                <a:spcPts val="3840"/>
              </a:lnSpc>
              <a:buFont typeface="Arial"/>
              <a:buChar char="•"/>
            </a:pPr>
            <a:r>
              <a:rPr lang="en-US" sz="3600" spc="33">
                <a:solidFill>
                  <a:srgbClr val="382B1B"/>
                </a:solidFill>
                <a:latin typeface="TT Rounds Condensed"/>
                <a:ea typeface="TT Rounds Condensed"/>
                <a:cs typeface="TT Rounds Condensed"/>
                <a:sym typeface="TT Rounds Condensed"/>
              </a:rPr>
              <a:t>La boîte de dialogue Sélectionner les fichiers s'affiche.</a:t>
            </a:r>
          </a:p>
          <a:p>
            <a:pPr marL="672942" lvl="1" indent="-336471" algn="l">
              <a:lnSpc>
                <a:spcPts val="3840"/>
              </a:lnSpc>
            </a:pPr>
            <a:r>
              <a:rPr lang="en-US" sz="3600" spc="33">
                <a:solidFill>
                  <a:srgbClr val="382B1B"/>
                </a:solidFill>
                <a:latin typeface="TT Rounds Condensed"/>
                <a:ea typeface="TT Rounds Condensed"/>
                <a:cs typeface="TT Rounds Condensed"/>
                <a:sym typeface="TT Rounds Condensed"/>
              </a:rPr>
              <a:t> </a:t>
            </a:r>
          </a:p>
          <a:p>
            <a:pPr marL="672942" lvl="1" indent="-336471" algn="l">
              <a:lnSpc>
                <a:spcPts val="3840"/>
              </a:lnSpc>
            </a:pPr>
            <a:r>
              <a:rPr lang="en-US" sz="3600" spc="33">
                <a:solidFill>
                  <a:srgbClr val="382B1B"/>
                </a:solidFill>
                <a:latin typeface="TT Rounds Condensed"/>
                <a:ea typeface="TT Rounds Condensed"/>
                <a:cs typeface="TT Rounds Condensed"/>
                <a:sym typeface="TT Rounds Condensed"/>
              </a:rPr>
              <a:t> </a:t>
            </a: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3700322" y="1288115"/>
            <a:ext cx="12791106"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5. Taille du message</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
        <p:nvSpPr>
          <p:cNvPr id="17" name="Freeform 17" descr="A screenshot of a computer  Description automatically generated"/>
          <p:cNvSpPr/>
          <p:nvPr/>
        </p:nvSpPr>
        <p:spPr>
          <a:xfrm>
            <a:off x="5318784" y="6947302"/>
            <a:ext cx="4213459" cy="3137332"/>
          </a:xfrm>
          <a:custGeom>
            <a:avLst/>
            <a:gdLst/>
            <a:ahLst/>
            <a:cxnLst/>
            <a:rect l="l" t="t" r="r" b="b"/>
            <a:pathLst>
              <a:path w="4213459" h="3137332">
                <a:moveTo>
                  <a:pt x="0" y="0"/>
                </a:moveTo>
                <a:lnTo>
                  <a:pt x="4213460" y="0"/>
                </a:lnTo>
                <a:lnTo>
                  <a:pt x="4213460" y="3137332"/>
                </a:lnTo>
                <a:lnTo>
                  <a:pt x="0" y="3137332"/>
                </a:lnTo>
                <a:lnTo>
                  <a:pt x="0" y="0"/>
                </a:lnTo>
                <a:close/>
              </a:path>
            </a:pathLst>
          </a:custGeom>
          <a:blipFill>
            <a:blip r:embed="rId5"/>
            <a:stretch>
              <a:fillRect r="-207"/>
            </a:stretch>
          </a:blipFill>
        </p:spPr>
      </p:sp>
      <p:sp>
        <p:nvSpPr>
          <p:cNvPr id="18" name="TextBox 18"/>
          <p:cNvSpPr txBox="1"/>
          <p:nvPr/>
        </p:nvSpPr>
        <p:spPr>
          <a:xfrm>
            <a:off x="10522228" y="3352325"/>
            <a:ext cx="6531333" cy="1089735"/>
          </a:xfrm>
          <a:prstGeom prst="rect">
            <a:avLst/>
          </a:prstGeom>
        </p:spPr>
        <p:txBody>
          <a:bodyPr lIns="0" tIns="0" rIns="0" bIns="0" rtlCol="0" anchor="t">
            <a:spAutoFit/>
          </a:bodyPr>
          <a:lstStyle/>
          <a:p>
            <a:pPr marL="672942" lvl="1" indent="-336471" algn="l">
              <a:lnSpc>
                <a:spcPts val="3840"/>
              </a:lnSpc>
              <a:buFont typeface="Arial"/>
              <a:buChar char="•"/>
            </a:pPr>
            <a:r>
              <a:rPr lang="en-US" sz="3600" spc="33">
                <a:solidFill>
                  <a:srgbClr val="382B1B"/>
                </a:solidFill>
                <a:latin typeface="TT Rounds Condensed"/>
                <a:ea typeface="TT Rounds Condensed"/>
                <a:cs typeface="TT Rounds Condensed"/>
                <a:sym typeface="TT Rounds Condensed"/>
              </a:rPr>
              <a:t>Sélectionnez le(s) fichier(s) que vous souhaitez joindre. Cliquez sur Ouvrir une fois que vous avez sélectionné le(s) fichier(s). Les fichiers seront joints à votre message électronique.</a:t>
            </a:r>
          </a:p>
          <a:p>
            <a:pPr marL="672942" lvl="1" indent="-336471" algn="l">
              <a:lnSpc>
                <a:spcPts val="3840"/>
              </a:lnSpc>
            </a:pPr>
            <a:endParaRPr lang="en-US" sz="3600" spc="33">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700325" y="2368242"/>
            <a:ext cx="11728974" cy="7466330"/>
          </a:xfrm>
          <a:prstGeom prst="rect">
            <a:avLst/>
          </a:prstGeom>
        </p:spPr>
        <p:txBody>
          <a:bodyPr lIns="0" tIns="0" rIns="0" bIns="0" rtlCol="0" anchor="t">
            <a:spAutoFit/>
          </a:bodyPr>
          <a:lstStyle/>
          <a:p>
            <a:pPr algn="l">
              <a:lnSpc>
                <a:spcPts val="3520"/>
              </a:lnSpc>
            </a:pPr>
            <a:r>
              <a:rPr lang="en-US" sz="3300" spc="30">
                <a:solidFill>
                  <a:srgbClr val="382B1B"/>
                </a:solidFill>
                <a:latin typeface="TT Rounds Condensed"/>
                <a:ea typeface="TT Rounds Condensed"/>
                <a:cs typeface="TT Rounds Condensed"/>
                <a:sym typeface="TT Rounds Condensed"/>
              </a:rPr>
              <a:t>L'espace de stockage est une mesure de l'espace disque occupé par votre courrier électronique sur les serveurs de votre fournisseur de messagerie. Il est généralement mesuré en Mo ou « mégaoctets ». Un petit courrier électronique contenant uniquement du texte peut occuper quelques Ko d'espace de stockage, tandis qu'un courrier électronique volumineux avec des pièces jointes, comme une vidéo ou un fichier MP3, peut occuper plusieurs Mo.</a:t>
            </a:r>
          </a:p>
          <a:p>
            <a:pPr algn="l">
              <a:lnSpc>
                <a:spcPts val="3520"/>
              </a:lnSpc>
            </a:pPr>
            <a:r>
              <a:rPr lang="en-US" sz="3300" spc="30">
                <a:solidFill>
                  <a:srgbClr val="382B1B"/>
                </a:solidFill>
                <a:latin typeface="TT Rounds Condensed"/>
                <a:ea typeface="TT Rounds Condensed"/>
                <a:cs typeface="TT Rounds Condensed"/>
                <a:sym typeface="TT Rounds Condensed"/>
              </a:rPr>
              <a:t> </a:t>
            </a:r>
          </a:p>
          <a:p>
            <a:pPr algn="l">
              <a:lnSpc>
                <a:spcPts val="3520"/>
              </a:lnSpc>
            </a:pPr>
            <a:r>
              <a:rPr lang="en-US" sz="3300" spc="30">
                <a:solidFill>
                  <a:srgbClr val="382B1B"/>
                </a:solidFill>
                <a:latin typeface="TT Rounds Condensed"/>
                <a:ea typeface="TT Rounds Condensed"/>
                <a:cs typeface="TT Rounds Condensed"/>
                <a:sym typeface="TT Rounds Condensed"/>
              </a:rPr>
              <a:t>Étant donné que le type d'e-mail et la taille des pièces jointes peuvent varier considérablement, il est difficile de prévoir la quantité « moyenne » d'espace dont vous aurez besoin pour stocker vos e-mails. Cependant, si vous envoyez et recevez principalement des e-mails au format texte, vous pourrez probablement stocker environ 200 messages par Mo d'espace de stockage. Si vous envoyez beaucoup de pièces jointes et de fichiers, vous devriez pouvoir stocker 1 à 2 messages par Mo ou moins.</a:t>
            </a:r>
          </a:p>
          <a:p>
            <a:pPr algn="l">
              <a:lnSpc>
                <a:spcPts val="3520"/>
              </a:lnSpc>
            </a:pPr>
            <a:r>
              <a:rPr lang="en-US" sz="3300" spc="30">
                <a:solidFill>
                  <a:srgbClr val="382B1B"/>
                </a:solidFill>
                <a:latin typeface="TT Rounds Condensed"/>
                <a:ea typeface="TT Rounds Condensed"/>
                <a:cs typeface="TT Rounds Condensed"/>
                <a:sym typeface="TT Rounds Condensed"/>
              </a:rPr>
              <a:t> </a:t>
            </a:r>
          </a:p>
        </p:txBody>
      </p:sp>
      <p:sp>
        <p:nvSpPr>
          <p:cNvPr id="14" name="TextBox 14"/>
          <p:cNvSpPr txBox="1"/>
          <p:nvPr/>
        </p:nvSpPr>
        <p:spPr>
          <a:xfrm>
            <a:off x="3700322" y="1288115"/>
            <a:ext cx="12791106"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5. Taille du message</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Freeform 15"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700325" y="2377767"/>
            <a:ext cx="8648889" cy="4987965"/>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La plupart des fournisseurs de messagerie proposent entre 5 et 100 Mo d'espace de stockage, ce qui est largement suffisant pour une utilisation normale, mais qui peut rapidement être épuisé si vous recevez des fichiers volumineux. Certains fournisseurs permettent à leurs utilisateurs de payer pour augmenter leur espace de stockage, ce qui laisse beaucoup plus de place pour les messages dans la boîte aux lettres de l'utilisateur.</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Vous devrez garder un œil sur la taille de vos fichiers, car les e-mails contenant des pièces jointes volumineuses seront rejetés.</a:t>
            </a:r>
          </a:p>
          <a:p>
            <a:pPr algn="l">
              <a:lnSpc>
                <a:spcPts val="3840"/>
              </a:lnSpc>
            </a:pPr>
            <a:r>
              <a:rPr lang="en-US" sz="3600" spc="33">
                <a:solidFill>
                  <a:srgbClr val="382B1B"/>
                </a:solidFill>
                <a:latin typeface="TT Rounds Condensed"/>
                <a:ea typeface="TT Rounds Condensed"/>
                <a:cs typeface="TT Rounds Condensed"/>
                <a:sym typeface="TT Rounds Condensed"/>
              </a:rPr>
              <a:t> </a:t>
            </a:r>
          </a:p>
        </p:txBody>
      </p:sp>
      <p:sp>
        <p:nvSpPr>
          <p:cNvPr id="14" name="TextBox 14"/>
          <p:cNvSpPr txBox="1"/>
          <p:nvPr/>
        </p:nvSpPr>
        <p:spPr>
          <a:xfrm>
            <a:off x="3700322" y="1288115"/>
            <a:ext cx="12791106"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5. Taille du message</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Freeform 15" descr="Email outline"/>
          <p:cNvSpPr/>
          <p:nvPr/>
        </p:nvSpPr>
        <p:spPr>
          <a:xfrm>
            <a:off x="15346280" y="607596"/>
            <a:ext cx="2328111" cy="2328111"/>
          </a:xfrm>
          <a:custGeom>
            <a:avLst/>
            <a:gdLst/>
            <a:ahLst/>
            <a:cxnLst/>
            <a:rect l="l" t="t" r="r" b="b"/>
            <a:pathLst>
              <a:path w="2328111" h="2328111">
                <a:moveTo>
                  <a:pt x="0" y="0"/>
                </a:moveTo>
                <a:lnTo>
                  <a:pt x="2328110" y="0"/>
                </a:lnTo>
                <a:lnTo>
                  <a:pt x="2328110" y="2328111"/>
                </a:lnTo>
                <a:lnTo>
                  <a:pt x="0" y="2328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AutoShape 16"/>
          <p:cNvSpPr/>
          <p:nvPr/>
        </p:nvSpPr>
        <p:spPr>
          <a:xfrm rot="10787243">
            <a:off x="3317586" y="1922517"/>
            <a:ext cx="11550854"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700323" y="2377767"/>
            <a:ext cx="13629962" cy="827151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Lorsque vous envoyez un e-mail, vous pouvez envoyer une copie du message à un autre destinataire en saisissant simplement son adresse e-mail dans le champ cc.</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Utilisation d'une copie cachée (Cci)</a:t>
            </a:r>
          </a:p>
          <a:p>
            <a:pPr algn="l">
              <a:lnSpc>
                <a:spcPts val="3840"/>
              </a:lnSpc>
            </a:pPr>
            <a:r>
              <a:rPr lang="en-US" sz="3600" spc="33">
                <a:solidFill>
                  <a:srgbClr val="382B1B"/>
                </a:solidFill>
                <a:latin typeface="TT Rounds Condensed"/>
                <a:ea typeface="TT Rounds Condensed"/>
                <a:cs typeface="TT Rounds Condensed"/>
                <a:sym typeface="TT Rounds Condensed"/>
              </a:rPr>
              <a:t>Lorsque vous envoyez un e-mail à un groupe de personnes, chaque destinataire pourra voir à qui l'e-mail a été envoyé. Cependant, il peut arriver que vous ne souhaitiez pas révéler cette information.</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La solution est d’utiliser l’outil Copie cachée.</a:t>
            </a:r>
          </a:p>
          <a:p>
            <a:pPr algn="l">
              <a:lnSpc>
                <a:spcPts val="3840"/>
              </a:lnSpc>
            </a:pPr>
            <a:r>
              <a:rPr lang="en-US" sz="3600" spc="33">
                <a:solidFill>
                  <a:srgbClr val="382B1B"/>
                </a:solidFill>
                <a:latin typeface="TT Rounds Condensed"/>
                <a:ea typeface="TT Rounds Condensed"/>
                <a:cs typeface="TT Rounds Condensed"/>
                <a:sym typeface="TT Rounds Condensed"/>
              </a:rPr>
              <a:t>Pour ajouter un destinataire à la liste Copie cachée, sélectionnez le nom du destinataire et cliquez dessus. Lorsque cet e-mail est envoyé, le destinataire À : ne saura pas que l'e-mail a été envoyé au destinataire Cci. Cependant, le destinataire Cci saura à quels destinataires l'e-mail a été envoyé.</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4" name="TextBox 14"/>
          <p:cNvSpPr txBox="1"/>
          <p:nvPr/>
        </p:nvSpPr>
        <p:spPr>
          <a:xfrm>
            <a:off x="3700322" y="1288115"/>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6. Envoi d'un message</a:t>
            </a:r>
          </a:p>
        </p:txBody>
      </p:sp>
      <p:sp>
        <p:nvSpPr>
          <p:cNvPr id="15" name="Freeform 15" descr="Email outline"/>
          <p:cNvSpPr/>
          <p:nvPr/>
        </p:nvSpPr>
        <p:spPr>
          <a:xfrm>
            <a:off x="15737306" y="415090"/>
            <a:ext cx="1913022" cy="1913022"/>
          </a:xfrm>
          <a:custGeom>
            <a:avLst/>
            <a:gdLst/>
            <a:ahLst/>
            <a:cxnLst/>
            <a:rect l="l" t="t" r="r" b="b"/>
            <a:pathLst>
              <a:path w="1913022" h="1913022">
                <a:moveTo>
                  <a:pt x="0" y="0"/>
                </a:moveTo>
                <a:lnTo>
                  <a:pt x="1913022" y="0"/>
                </a:lnTo>
                <a:lnTo>
                  <a:pt x="1913022" y="1913022"/>
                </a:lnTo>
                <a:lnTo>
                  <a:pt x="0" y="1913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AutoShape 16"/>
          <p:cNvSpPr/>
          <p:nvPr/>
        </p:nvSpPr>
        <p:spPr>
          <a:xfrm rot="10787898">
            <a:off x="3317588" y="1922517"/>
            <a:ext cx="12176492"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11145327" y="86264"/>
            <a:ext cx="7058841" cy="9421318"/>
          </a:xfrm>
          <a:custGeom>
            <a:avLst/>
            <a:gdLst/>
            <a:ahLst/>
            <a:cxnLst/>
            <a:rect l="l" t="t" r="r" b="b"/>
            <a:pathLst>
              <a:path w="7058841" h="9421318">
                <a:moveTo>
                  <a:pt x="0" y="0"/>
                </a:moveTo>
                <a:lnTo>
                  <a:pt x="7058841" y="0"/>
                </a:lnTo>
                <a:lnTo>
                  <a:pt x="7058841" y="9421318"/>
                </a:lnTo>
                <a:lnTo>
                  <a:pt x="0" y="9421318"/>
                </a:lnTo>
                <a:lnTo>
                  <a:pt x="0" y="0"/>
                </a:lnTo>
                <a:close/>
              </a:path>
            </a:pathLst>
          </a:custGeom>
          <a:blipFill>
            <a:blip r:embed="rId3"/>
            <a:stretch>
              <a:fillRect l="-183236" r="-63756" b="-5617"/>
            </a:stretch>
          </a:blipFill>
        </p:spPr>
      </p:sp>
      <p:sp>
        <p:nvSpPr>
          <p:cNvPr id="8" name="TextBox 8"/>
          <p:cNvSpPr txBox="1"/>
          <p:nvPr/>
        </p:nvSpPr>
        <p:spPr>
          <a:xfrm>
            <a:off x="773358" y="581239"/>
            <a:ext cx="9831957" cy="6668190"/>
          </a:xfrm>
          <a:prstGeom prst="rect">
            <a:avLst/>
          </a:prstGeom>
        </p:spPr>
        <p:txBody>
          <a:bodyPr lIns="0" tIns="0" rIns="0" bIns="0" rtlCol="0" anchor="t">
            <a:spAutoFit/>
          </a:bodyPr>
          <a:lstStyle/>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Accès à l'Information et aux services</a:t>
            </a:r>
          </a:p>
          <a:p>
            <a:pPr algn="l">
              <a:lnSpc>
                <a:spcPts val="3129"/>
              </a:lnSpc>
            </a:pPr>
            <a:r>
              <a:rPr lang="en-US" sz="3050" spc="28">
                <a:solidFill>
                  <a:srgbClr val="382B1B"/>
                </a:solidFill>
                <a:latin typeface="TT Rounds Condensed"/>
                <a:ea typeface="TT Rounds Condensed"/>
                <a:cs typeface="TT Rounds Condensed"/>
                <a:sym typeface="TT Rounds Condensed"/>
              </a:rPr>
              <a:t>De nombreux services, notamment les services bancaires, de santé et les services gouvernementaux, doivent être accessibles en ligne.</a:t>
            </a:r>
          </a:p>
          <a:p>
            <a:pPr algn="l">
              <a:lnSpc>
                <a:spcPts val="3129"/>
              </a:lnSpc>
            </a:pPr>
            <a:endParaRPr lang="en-US" sz="3050" spc="28">
              <a:solidFill>
                <a:srgbClr val="382B1B"/>
              </a:solidFill>
              <a:latin typeface="TT Rounds Condensed"/>
              <a:ea typeface="TT Rounds Condensed"/>
              <a:cs typeface="TT Rounds Condensed"/>
              <a:sym typeface="TT Rounds Condensed"/>
            </a:endParaRPr>
          </a:p>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Éducation et Apprentissage tout au long de la vie</a:t>
            </a:r>
          </a:p>
          <a:p>
            <a:pPr algn="l">
              <a:lnSpc>
                <a:spcPts val="3129"/>
              </a:lnSpc>
            </a:pPr>
            <a:r>
              <a:rPr lang="en-US" sz="3050" spc="28">
                <a:solidFill>
                  <a:srgbClr val="382B1B"/>
                </a:solidFill>
                <a:latin typeface="TT Rounds Condensed"/>
                <a:ea typeface="TT Rounds Condensed"/>
                <a:cs typeface="TT Rounds Condensed"/>
                <a:sym typeface="TT Rounds Condensed"/>
              </a:rPr>
              <a:t>L’accès aux cours en ligne et aux ressources pédagogiques élargit les possibilités d’apprentissage et de développement des compétences. Les compétences numériques facilitent votre développement professionnel grâce à des webinaires, des tutoriels et des programmes de formation en ligne.</a:t>
            </a:r>
          </a:p>
          <a:p>
            <a:pPr algn="l">
              <a:lnSpc>
                <a:spcPts val="3129"/>
              </a:lnSpc>
            </a:pPr>
            <a:endParaRPr lang="en-US" sz="3050" spc="28">
              <a:solidFill>
                <a:srgbClr val="382B1B"/>
              </a:solidFill>
              <a:latin typeface="TT Rounds Condensed"/>
              <a:ea typeface="TT Rounds Condensed"/>
              <a:cs typeface="TT Rounds Condensed"/>
              <a:sym typeface="TT Rounds Condensed"/>
            </a:endParaRPr>
          </a:p>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Connectivité Sociale et Communication</a:t>
            </a:r>
          </a:p>
          <a:p>
            <a:pPr algn="l">
              <a:lnSpc>
                <a:spcPts val="3129"/>
              </a:lnSpc>
            </a:pPr>
            <a:r>
              <a:rPr lang="en-US" sz="3050" spc="28">
                <a:solidFill>
                  <a:srgbClr val="382B1B"/>
                </a:solidFill>
                <a:latin typeface="TT Rounds Condensed"/>
                <a:ea typeface="TT Rounds Condensed"/>
                <a:cs typeface="TT Rounds Condensed"/>
                <a:sym typeface="TT Rounds Condensed"/>
              </a:rPr>
              <a:t>Les compétences numériques permettent une utilisation efficace des réseaux sociaux pour se connecter avec les autres, partager des informations et créer des réseaux professionnels.</a:t>
            </a:r>
          </a:p>
        </p:txBody>
      </p:sp>
      <p:grpSp>
        <p:nvGrpSpPr>
          <p:cNvPr id="9" name="Group 9"/>
          <p:cNvGrpSpPr/>
          <p:nvPr/>
        </p:nvGrpSpPr>
        <p:grpSpPr>
          <a:xfrm>
            <a:off x="-1106010" y="7655168"/>
            <a:ext cx="3842379" cy="3961791"/>
            <a:chOff x="0" y="0"/>
            <a:chExt cx="5123172" cy="5282388"/>
          </a:xfrm>
        </p:grpSpPr>
        <p:sp>
          <p:nvSpPr>
            <p:cNvPr id="10" name="Freeform 10"/>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700323" y="2377767"/>
            <a:ext cx="13629962" cy="7785735"/>
          </a:xfrm>
          <a:prstGeom prst="rect">
            <a:avLst/>
          </a:prstGeom>
        </p:spPr>
        <p:txBody>
          <a:bodyPr lIns="0" tIns="0" rIns="0" bIns="0" rtlCol="0" anchor="t">
            <a:spAutoFit/>
          </a:bodyPr>
          <a:lstStyle/>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Répondre à un message</a:t>
            </a:r>
          </a:p>
          <a:p>
            <a:pPr algn="l">
              <a:lnSpc>
                <a:spcPts val="3840"/>
              </a:lnSpc>
            </a:pPr>
            <a:r>
              <a:rPr lang="en-US" sz="3600" spc="33">
                <a:solidFill>
                  <a:srgbClr val="382B1B"/>
                </a:solidFill>
                <a:latin typeface="TT Rounds Condensed"/>
                <a:ea typeface="TT Rounds Condensed"/>
                <a:cs typeface="TT Rounds Condensed"/>
                <a:sym typeface="TT Rounds Condensed"/>
              </a:rPr>
              <a:t>Pour répondre à un message électronique, double-cliquez pour l'ouvrir ou mettez le message en surbrillance dans le panneau de messages et cliquez sur l'icône           dans la barre d'outils.</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La fenêtre de réponse s'affiche. Le message électronique d'origine du destinataire s'affiche au bas de votre message électronique. Saisissez le texte de la réponse. Vous remarquerez que les champs À : et Objet : sont déjà renseignés. Cliquez sur Envoyer pour envoyer votre réponse.</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Fonction Répondre à tous</a:t>
            </a:r>
          </a:p>
          <a:p>
            <a:pPr algn="l">
              <a:lnSpc>
                <a:spcPts val="3840"/>
              </a:lnSpc>
            </a:pPr>
            <a:r>
              <a:rPr lang="en-US" sz="3600" spc="33">
                <a:solidFill>
                  <a:srgbClr val="382B1B"/>
                </a:solidFill>
                <a:latin typeface="TT Rounds Condensed"/>
                <a:ea typeface="TT Rounds Condensed"/>
                <a:cs typeface="TT Rounds Condensed"/>
                <a:sym typeface="TT Rounds Condensed"/>
              </a:rPr>
              <a:t>La fonction Répondre à tous est utile lorsque vous recevez un e-mail envoyé à un groupe de destinataires, par exemple si on vous demande de consulter un document ou d'organiser une réunion. Le champ À : contiendra de nombreuses adresses e-mail.</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4" name="TextBox 14"/>
          <p:cNvSpPr txBox="1"/>
          <p:nvPr/>
        </p:nvSpPr>
        <p:spPr>
          <a:xfrm>
            <a:off x="3700322" y="1288115"/>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6. Envoi d'un message</a:t>
            </a:r>
          </a:p>
        </p:txBody>
      </p:sp>
      <p:sp>
        <p:nvSpPr>
          <p:cNvPr id="15" name="Freeform 15" descr="Email outline"/>
          <p:cNvSpPr/>
          <p:nvPr/>
        </p:nvSpPr>
        <p:spPr>
          <a:xfrm>
            <a:off x="15737306" y="415090"/>
            <a:ext cx="1913022" cy="1913022"/>
          </a:xfrm>
          <a:custGeom>
            <a:avLst/>
            <a:gdLst/>
            <a:ahLst/>
            <a:cxnLst/>
            <a:rect l="l" t="t" r="r" b="b"/>
            <a:pathLst>
              <a:path w="1913022" h="1913022">
                <a:moveTo>
                  <a:pt x="0" y="0"/>
                </a:moveTo>
                <a:lnTo>
                  <a:pt x="1913022" y="0"/>
                </a:lnTo>
                <a:lnTo>
                  <a:pt x="1913022" y="1913022"/>
                </a:lnTo>
                <a:lnTo>
                  <a:pt x="0" y="1913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AutoShape 16"/>
          <p:cNvSpPr/>
          <p:nvPr/>
        </p:nvSpPr>
        <p:spPr>
          <a:xfrm rot="10787898">
            <a:off x="3317588" y="1922517"/>
            <a:ext cx="12176492" cy="0"/>
          </a:xfrm>
          <a:prstGeom prst="line">
            <a:avLst/>
          </a:prstGeom>
          <a:ln w="19050" cap="rnd">
            <a:solidFill>
              <a:srgbClr val="B6D1E1"/>
            </a:solidFill>
            <a:prstDash val="solid"/>
            <a:headEnd type="none" w="sm" len="sm"/>
            <a:tailEnd type="none" w="sm" len="sm"/>
          </a:ln>
        </p:spPr>
      </p:sp>
      <p:sp>
        <p:nvSpPr>
          <p:cNvPr id="17" name="Freeform 17" descr="A black arrow pointing to a black rectangle  Description automatically generated"/>
          <p:cNvSpPr/>
          <p:nvPr/>
        </p:nvSpPr>
        <p:spPr>
          <a:xfrm>
            <a:off x="7185129" y="3884695"/>
            <a:ext cx="655538" cy="773534"/>
          </a:xfrm>
          <a:custGeom>
            <a:avLst/>
            <a:gdLst/>
            <a:ahLst/>
            <a:cxnLst/>
            <a:rect l="l" t="t" r="r" b="b"/>
            <a:pathLst>
              <a:path w="655538" h="773534">
                <a:moveTo>
                  <a:pt x="0" y="0"/>
                </a:moveTo>
                <a:lnTo>
                  <a:pt x="655538" y="0"/>
                </a:lnTo>
                <a:lnTo>
                  <a:pt x="655538" y="773535"/>
                </a:lnTo>
                <a:lnTo>
                  <a:pt x="0" y="773535"/>
                </a:lnTo>
                <a:lnTo>
                  <a:pt x="0" y="0"/>
                </a:lnTo>
                <a:close/>
              </a:path>
            </a:pathLst>
          </a:custGeom>
          <a:blipFill>
            <a:blip r:embed="rId5"/>
            <a:stretch>
              <a:fillRect b="-154"/>
            </a:stretch>
          </a:blipFill>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a:off x="3700323" y="2377767"/>
            <a:ext cx="13629962" cy="7785735"/>
          </a:xfrm>
          <a:prstGeom prst="rect">
            <a:avLst/>
          </a:prstGeom>
        </p:spPr>
        <p:txBody>
          <a:bodyPr lIns="0" tIns="0" rIns="0" bIns="0" rtlCol="0" anchor="t">
            <a:spAutoFit/>
          </a:bodyPr>
          <a:lstStyle/>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Transférer un message</a:t>
            </a:r>
          </a:p>
          <a:p>
            <a:pPr algn="l">
              <a:lnSpc>
                <a:spcPts val="3840"/>
              </a:lnSpc>
            </a:pPr>
            <a:r>
              <a:rPr lang="en-US" sz="3600" spc="33">
                <a:solidFill>
                  <a:srgbClr val="382B1B"/>
                </a:solidFill>
                <a:latin typeface="TT Rounds Condensed"/>
                <a:ea typeface="TT Rounds Condensed"/>
                <a:cs typeface="TT Rounds Condensed"/>
                <a:sym typeface="TT Rounds Condensed"/>
              </a:rPr>
              <a:t>Pour transférer un message à quelqu'un d'autre</a:t>
            </a:r>
          </a:p>
          <a:p>
            <a:pPr algn="l">
              <a:lnSpc>
                <a:spcPts val="3840"/>
              </a:lnSpc>
            </a:pPr>
            <a:r>
              <a:rPr lang="en-US" sz="3600" spc="33">
                <a:solidFill>
                  <a:srgbClr val="382B1B"/>
                </a:solidFill>
                <a:latin typeface="TT Rounds Condensed"/>
                <a:ea typeface="TT Rounds Condensed"/>
                <a:cs typeface="TT Rounds Condensed"/>
                <a:sym typeface="TT Rounds Condensed"/>
              </a:rPr>
              <a:t>destinataire, cliquez sur le bouton vers le bas</a:t>
            </a:r>
          </a:p>
          <a:p>
            <a:pPr algn="l">
              <a:lnSpc>
                <a:spcPts val="3840"/>
              </a:lnSpc>
            </a:pPr>
            <a:r>
              <a:rPr lang="en-US" sz="3600" spc="33">
                <a:solidFill>
                  <a:srgbClr val="382B1B"/>
                </a:solidFill>
                <a:latin typeface="TT Rounds Condensed"/>
                <a:ea typeface="TT Rounds Condensed"/>
                <a:cs typeface="TT Rounds Condensed"/>
                <a:sym typeface="TT Rounds Condensed"/>
              </a:rPr>
              <a:t>flèche et sélectionnez </a:t>
            </a:r>
            <a:r>
              <a:rPr lang="en-US" sz="3600" i="1" spc="33">
                <a:solidFill>
                  <a:srgbClr val="382B1B"/>
                </a:solidFill>
                <a:latin typeface="TT Rounds Condensed Italics"/>
                <a:ea typeface="TT Rounds Condensed Italics"/>
                <a:cs typeface="TT Rounds Condensed Italics"/>
                <a:sym typeface="TT Rounds Condensed Italics"/>
              </a:rPr>
              <a:t>« Transférer ».</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L'écran Transférer l'e-mail s'affiche.</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Saisissez l'adresse e-mail du nouveau destinataire dans le champ À. Le champ Objet comprendra le titre d'origine préfixé par Fw :, ce qui indique que le message a été transféré.</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Vous pouvez également saisir un message lorsque vous transférez un e-mail. Une fois cette opération terminée, cliquez sur pour envoyer l'e-mail.</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2" name="TextBox 12"/>
          <p:cNvSpPr txBox="1"/>
          <p:nvPr/>
        </p:nvSpPr>
        <p:spPr>
          <a:xfrm>
            <a:off x="3700322" y="1288115"/>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6. Envoi d'un message</a:t>
            </a:r>
          </a:p>
        </p:txBody>
      </p:sp>
      <p:sp>
        <p:nvSpPr>
          <p:cNvPr id="13" name="Freeform 13" descr="Email outline"/>
          <p:cNvSpPr/>
          <p:nvPr/>
        </p:nvSpPr>
        <p:spPr>
          <a:xfrm>
            <a:off x="15737306" y="415090"/>
            <a:ext cx="1913022" cy="1913022"/>
          </a:xfrm>
          <a:custGeom>
            <a:avLst/>
            <a:gdLst/>
            <a:ahLst/>
            <a:cxnLst/>
            <a:rect l="l" t="t" r="r" b="b"/>
            <a:pathLst>
              <a:path w="1913022" h="1913022">
                <a:moveTo>
                  <a:pt x="0" y="0"/>
                </a:moveTo>
                <a:lnTo>
                  <a:pt x="1913022" y="0"/>
                </a:lnTo>
                <a:lnTo>
                  <a:pt x="1913022" y="1913022"/>
                </a:lnTo>
                <a:lnTo>
                  <a:pt x="0" y="1913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AutoShape 14"/>
          <p:cNvSpPr/>
          <p:nvPr/>
        </p:nvSpPr>
        <p:spPr>
          <a:xfrm rot="10787898">
            <a:off x="3317588" y="1922517"/>
            <a:ext cx="12176492" cy="0"/>
          </a:xfrm>
          <a:prstGeom prst="line">
            <a:avLst/>
          </a:prstGeom>
          <a:ln w="19050" cap="rnd">
            <a:solidFill>
              <a:srgbClr val="B6D1E1"/>
            </a:solidFill>
            <a:prstDash val="solid"/>
            <a:headEnd type="none" w="sm" len="sm"/>
            <a:tailEnd type="none" w="sm" len="sm"/>
          </a:ln>
        </p:spPr>
      </p:sp>
      <p:sp>
        <p:nvSpPr>
          <p:cNvPr id="15" name="TextBox 15"/>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6" name="TextBox 16"/>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041309" y="2112568"/>
            <a:ext cx="13750280" cy="7791873"/>
          </a:xfrm>
          <a:prstGeom prst="rect">
            <a:avLst/>
          </a:prstGeom>
        </p:spPr>
        <p:txBody>
          <a:bodyPr lIns="0" tIns="0" rIns="0" bIns="0" rtlCol="0" anchor="t">
            <a:spAutoFit/>
          </a:bodyPr>
          <a:lstStyle/>
          <a:p>
            <a:pPr algn="l">
              <a:lnSpc>
                <a:spcPts val="3626"/>
              </a:lnSpc>
            </a:pPr>
            <a:r>
              <a:rPr lang="en-US" sz="3400" spc="31">
                <a:solidFill>
                  <a:srgbClr val="382B1B"/>
                </a:solidFill>
                <a:latin typeface="TT Rounds Condensed"/>
                <a:ea typeface="TT Rounds Condensed"/>
                <a:cs typeface="TT Rounds Condensed"/>
                <a:sym typeface="TT Rounds Condensed"/>
              </a:rPr>
              <a:t>À l'ère des nouvelles technologies, il est important de rester en sécurité. Il existe des précautions simples qui vous aideront à éviter d'être la cible de fraudeurs.</a:t>
            </a:r>
          </a:p>
          <a:p>
            <a:pPr algn="l">
              <a:lnSpc>
                <a:spcPts val="3626"/>
              </a:lnSpc>
            </a:pPr>
            <a:r>
              <a:rPr lang="en-US" sz="3400" spc="31">
                <a:solidFill>
                  <a:srgbClr val="382B1B"/>
                </a:solidFill>
                <a:latin typeface="TT Rounds Condensed"/>
                <a:ea typeface="TT Rounds Condensed"/>
                <a:cs typeface="TT Rounds Condensed"/>
                <a:sym typeface="TT Rounds Condensed"/>
              </a:rPr>
              <a:t> </a:t>
            </a:r>
          </a:p>
          <a:p>
            <a:pPr algn="l">
              <a:lnSpc>
                <a:spcPts val="3626"/>
              </a:lnSpc>
            </a:pPr>
            <a:r>
              <a:rPr lang="en-US" sz="3400" b="1" spc="31">
                <a:solidFill>
                  <a:srgbClr val="382B1B"/>
                </a:solidFill>
                <a:latin typeface="TT Rounds Condensed Bold"/>
                <a:ea typeface="TT Rounds Condensed Bold"/>
                <a:cs typeface="TT Rounds Condensed Bold"/>
                <a:sym typeface="TT Rounds Condensed Bold"/>
              </a:rPr>
              <a:t>Utilisation des mots de passe</a:t>
            </a:r>
          </a:p>
          <a:p>
            <a:pPr algn="l">
              <a:lnSpc>
                <a:spcPts val="3626"/>
              </a:lnSpc>
            </a:pPr>
            <a:r>
              <a:rPr lang="en-US" sz="3400" spc="31">
                <a:solidFill>
                  <a:srgbClr val="382B1B"/>
                </a:solidFill>
                <a:latin typeface="TT Rounds Condensed"/>
                <a:ea typeface="TT Rounds Condensed"/>
                <a:cs typeface="TT Rounds Condensed"/>
                <a:sym typeface="TT Rounds Condensed"/>
              </a:rPr>
              <a:t>Une bonne pratique à suivre est de protéger votre ordinateur par un mot de passe. De nombreux ordinateurs disposent d'une fonction qui vous invite à saisir un mot de passe une fois la machine allumée. C'est ce qu'on appelle le mot de passe de mise sous tension.</a:t>
            </a:r>
          </a:p>
          <a:p>
            <a:pPr algn="l">
              <a:lnSpc>
                <a:spcPts val="3626"/>
              </a:lnSpc>
            </a:pPr>
            <a:r>
              <a:rPr lang="en-US" sz="3400" spc="31">
                <a:solidFill>
                  <a:srgbClr val="382B1B"/>
                </a:solidFill>
                <a:latin typeface="TT Rounds Condensed"/>
                <a:ea typeface="TT Rounds Condensed"/>
                <a:cs typeface="TT Rounds Condensed"/>
                <a:sym typeface="TT Rounds Condensed"/>
              </a:rPr>
              <a:t> </a:t>
            </a:r>
          </a:p>
          <a:p>
            <a:pPr algn="l">
              <a:lnSpc>
                <a:spcPts val="3626"/>
              </a:lnSpc>
            </a:pPr>
            <a:r>
              <a:rPr lang="en-US" sz="3400" spc="31">
                <a:solidFill>
                  <a:srgbClr val="382B1B"/>
                </a:solidFill>
                <a:latin typeface="TT Rounds Condensed"/>
                <a:ea typeface="TT Rounds Condensed"/>
                <a:cs typeface="TT Rounds Condensed"/>
                <a:sym typeface="TT Rounds Condensed"/>
              </a:rPr>
              <a:t>Il existe d'autres pratiques de protection par mot de passe qui peuvent être utilisées. Par exemple, un mot de passe d'économiseur d'écran est très utile. Si vous quittez votre ordinateur pendant une durée définie que vous pouvez définir, l'écran se verrouille et s'éteint. Vous pouvez sélectionner divers éléments graphiques à afficher pendant ce temps. Cela protège votre travail lorsque vous êtes absent de votre ordinateur, sans avoir à l'éteindre.</a:t>
            </a:r>
          </a:p>
          <a:p>
            <a:pPr algn="l">
              <a:lnSpc>
                <a:spcPts val="3626"/>
              </a:lnSpc>
            </a:pPr>
            <a:endParaRPr lang="en-US" sz="3400" spc="31">
              <a:solidFill>
                <a:srgbClr val="382B1B"/>
              </a:solidFill>
              <a:latin typeface="TT Rounds Condensed"/>
              <a:ea typeface="TT Rounds Condensed"/>
              <a:cs typeface="TT Rounds Condensed"/>
              <a:sym typeface="TT Rounds Condensed"/>
            </a:endParaRPr>
          </a:p>
        </p:txBody>
      </p:sp>
      <p:sp>
        <p:nvSpPr>
          <p:cNvPr id="14" name="TextBox 14"/>
          <p:cNvSpPr txBox="1"/>
          <p:nvPr/>
        </p:nvSpPr>
        <p:spPr>
          <a:xfrm>
            <a:off x="3700322" y="1288115"/>
            <a:ext cx="12791106" cy="903773"/>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7. Rester en sécurité</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p:txBody>
      </p:sp>
      <p:sp>
        <p:nvSpPr>
          <p:cNvPr id="15" name="Freeform 15" descr="Email outline"/>
          <p:cNvSpPr/>
          <p:nvPr/>
        </p:nvSpPr>
        <p:spPr>
          <a:xfrm>
            <a:off x="15835078" y="320579"/>
            <a:ext cx="1913022" cy="1913022"/>
          </a:xfrm>
          <a:custGeom>
            <a:avLst/>
            <a:gdLst/>
            <a:ahLst/>
            <a:cxnLst/>
            <a:rect l="l" t="t" r="r" b="b"/>
            <a:pathLst>
              <a:path w="1913022" h="1913022">
                <a:moveTo>
                  <a:pt x="0" y="0"/>
                </a:moveTo>
                <a:lnTo>
                  <a:pt x="1913022" y="0"/>
                </a:lnTo>
                <a:lnTo>
                  <a:pt x="1913022" y="1913021"/>
                </a:lnTo>
                <a:lnTo>
                  <a:pt x="0" y="19130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AutoShape 16"/>
          <p:cNvSpPr/>
          <p:nvPr/>
        </p:nvSpPr>
        <p:spPr>
          <a:xfrm rot="10787898">
            <a:off x="3317588" y="1922517"/>
            <a:ext cx="12176492"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435630" y="2449958"/>
            <a:ext cx="7156974" cy="4385310"/>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Lorsque vous travaillez avec votre boîte de réception, vous pouvez supprimer tous les messages électroniques indésirables en cliquant simplement sur la case située à gauche du message. De nouvelles icônes apparaîtront alors en haut.</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4" name="TextBox 14"/>
          <p:cNvSpPr txBox="1"/>
          <p:nvPr/>
        </p:nvSpPr>
        <p:spPr>
          <a:xfrm>
            <a:off x="3411564" y="1312177"/>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8. Supprimer un message</a:t>
            </a:r>
          </a:p>
        </p:txBody>
      </p:sp>
      <p:sp>
        <p:nvSpPr>
          <p:cNvPr id="15" name="Freeform 15" descr="Email outline"/>
          <p:cNvSpPr/>
          <p:nvPr/>
        </p:nvSpPr>
        <p:spPr>
          <a:xfrm>
            <a:off x="12025564" y="2725152"/>
            <a:ext cx="5047247" cy="5047247"/>
          </a:xfrm>
          <a:custGeom>
            <a:avLst/>
            <a:gdLst/>
            <a:ahLst/>
            <a:cxnLst/>
            <a:rect l="l" t="t" r="r" b="b"/>
            <a:pathLst>
              <a:path w="5047247" h="5047247">
                <a:moveTo>
                  <a:pt x="0" y="0"/>
                </a:moveTo>
                <a:lnTo>
                  <a:pt x="5047247" y="0"/>
                </a:lnTo>
                <a:lnTo>
                  <a:pt x="5047247" y="5047247"/>
                </a:lnTo>
                <a:lnTo>
                  <a:pt x="0" y="5047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AutoShape 16"/>
          <p:cNvSpPr/>
          <p:nvPr/>
        </p:nvSpPr>
        <p:spPr>
          <a:xfrm rot="10787898">
            <a:off x="3317588" y="1922517"/>
            <a:ext cx="12176492"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507816" y="1643549"/>
            <a:ext cx="12791106" cy="35725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Gestion des e-mails</a:t>
            </a:r>
          </a:p>
        </p:txBody>
      </p:sp>
      <p:sp>
        <p:nvSpPr>
          <p:cNvPr id="14" name="AutoShape 14"/>
          <p:cNvSpPr/>
          <p:nvPr/>
        </p:nvSpPr>
        <p:spPr>
          <a:xfrm rot="10789442">
            <a:off x="3317593" y="2427843"/>
            <a:ext cx="13957155" cy="0"/>
          </a:xfrm>
          <a:prstGeom prst="line">
            <a:avLst/>
          </a:prstGeom>
          <a:ln w="19050" cap="rnd">
            <a:solidFill>
              <a:srgbClr val="B6D1E1"/>
            </a:solidFill>
            <a:prstDash val="solid"/>
            <a:headEnd type="none" w="sm" len="sm"/>
            <a:tailEnd type="none" w="sm" len="sm"/>
          </a:ln>
        </p:spPr>
      </p:sp>
      <p:sp>
        <p:nvSpPr>
          <p:cNvPr id="15" name="TextBox 15"/>
          <p:cNvSpPr txBox="1"/>
          <p:nvPr/>
        </p:nvSpPr>
        <p:spPr>
          <a:xfrm>
            <a:off x="3203339" y="2594253"/>
            <a:ext cx="14550402" cy="7955492"/>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Les e-mails sont instantanés : dès que vous cliquez sur Envoyer, l'e-mail est envoyé et reçu par le destinataire en quelques secondes. L'e-mail est désormais le moyen le plus populaire de communiquer des messages, non seulement dans le monde des affaires, mais aussi dans notre vie personnelle. C'est rapide, peu coûteux, flexible et pratique.</a:t>
            </a:r>
          </a:p>
          <a:p>
            <a:pPr algn="l">
              <a:lnSpc>
                <a:spcPts val="3733"/>
              </a:lnSpc>
            </a:pPr>
            <a:r>
              <a:rPr lang="en-US" sz="3500" spc="32">
                <a:solidFill>
                  <a:srgbClr val="382B1B"/>
                </a:solidFill>
                <a:latin typeface="TT Rounds Condensed"/>
                <a:ea typeface="TT Rounds Condensed"/>
                <a:cs typeface="TT Rounds Condensed"/>
                <a:sym typeface="TT Rounds Condensed"/>
              </a:rPr>
              <a:t> </a:t>
            </a:r>
          </a:p>
          <a:p>
            <a:pPr algn="l">
              <a:lnSpc>
                <a:spcPts val="3733"/>
              </a:lnSpc>
            </a:pPr>
            <a:r>
              <a:rPr lang="en-US" sz="3500" spc="32">
                <a:solidFill>
                  <a:srgbClr val="382B1B"/>
                </a:solidFill>
                <a:latin typeface="TT Rounds Condensed"/>
                <a:ea typeface="TT Rounds Condensed"/>
                <a:cs typeface="TT Rounds Condensed"/>
                <a:sym typeface="TT Rounds Condensed"/>
              </a:rPr>
              <a:t>Le courrier électronique est devenu l'un des principaux moyens de communication des entreprises. Le gouvernement encourage tout le monde à se connecter à Internet, et le courrier électronique est devenu le principal moyen de communication.</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a:p>
            <a:pPr algn="l">
              <a:lnSpc>
                <a:spcPts val="3733"/>
              </a:lnSpc>
            </a:pPr>
            <a:r>
              <a:rPr lang="en-US" sz="3500" spc="32">
                <a:solidFill>
                  <a:srgbClr val="382B1B"/>
                </a:solidFill>
                <a:latin typeface="TT Rounds Condensed"/>
                <a:ea typeface="TT Rounds Condensed"/>
                <a:cs typeface="TT Rounds Condensed"/>
                <a:sym typeface="TT Rounds Condensed"/>
              </a:rPr>
              <a:t>En raison de la nature informelle du courrier électronique, il est facile d'oublier qu'il s'agit d'une forme permanente de communication écrite et que le contenu peut être récupéré même s'il est supprimé des ordinateurs. Par conséquent, les courriers électroniques doivent être rédigés avec soin.</a:t>
            </a:r>
          </a:p>
          <a:p>
            <a:pPr algn="l">
              <a:lnSpc>
                <a:spcPts val="3733"/>
              </a:lnSpc>
            </a:pPr>
            <a:r>
              <a:rPr lang="en-US" sz="3500" spc="32">
                <a:solidFill>
                  <a:srgbClr val="382B1B"/>
                </a:solidFill>
                <a:latin typeface="TT Rounds Condensed"/>
                <a:ea typeface="TT Rounds Condensed"/>
                <a:cs typeface="TT Rounds Condensed"/>
                <a:sym typeface="TT Rounds Condensed"/>
              </a:rPr>
              <a:t> </a:t>
            </a:r>
          </a:p>
          <a:p>
            <a:pPr algn="l">
              <a:lnSpc>
                <a:spcPts val="3733"/>
              </a:lnSpc>
            </a:pPr>
            <a:endParaRPr lang="en-US" sz="3500" spc="32">
              <a:solidFill>
                <a:srgbClr val="382B1B"/>
              </a:solidFill>
              <a:latin typeface="TT Rounds Condensed"/>
              <a:ea typeface="TT Rounds Condensed"/>
              <a:cs typeface="TT Rounds Condensed"/>
              <a:sym typeface="TT Rounds Condense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459690" y="1667612"/>
            <a:ext cx="12791106" cy="35725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Gestion des e-mails</a:t>
            </a:r>
          </a:p>
        </p:txBody>
      </p:sp>
      <p:sp>
        <p:nvSpPr>
          <p:cNvPr id="14" name="TextBox 14"/>
          <p:cNvSpPr txBox="1"/>
          <p:nvPr/>
        </p:nvSpPr>
        <p:spPr>
          <a:xfrm>
            <a:off x="3400124" y="2932799"/>
            <a:ext cx="13232330" cy="5997039"/>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Vous ne devez pas faire de remarques désobligeantes dans vos e-mails, car cela pourrait constituer une diffamation. Vous devez supprimer régulièrement les e-mails inutiles pour éviter de surcharger le système.</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Demandez toujours une confirmation par courrier électronique de la réception des messages importants. Cela n'est pas toujours possible et peut dépendre du système externe qui reçoit votre message.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N'oubliez pas que les e-mails peuvent être récupérés, même après suppression, et peuvent être utilisés comme preuve dans le cadre d'une procédure judiciaire.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AutoShape 15"/>
          <p:cNvSpPr/>
          <p:nvPr/>
        </p:nvSpPr>
        <p:spPr>
          <a:xfrm rot="10789442">
            <a:off x="3317593" y="2427843"/>
            <a:ext cx="13957155"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459690" y="1667612"/>
            <a:ext cx="12791106" cy="35725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Gestion des e-mails</a:t>
            </a:r>
          </a:p>
        </p:txBody>
      </p:sp>
      <p:sp>
        <p:nvSpPr>
          <p:cNvPr id="14" name="TextBox 14"/>
          <p:cNvSpPr txBox="1"/>
          <p:nvPr/>
        </p:nvSpPr>
        <p:spPr>
          <a:xfrm>
            <a:off x="3400124" y="2932799"/>
            <a:ext cx="7024036" cy="4871085"/>
          </a:xfrm>
          <a:prstGeom prst="rect">
            <a:avLst/>
          </a:prstGeom>
        </p:spPr>
        <p:txBody>
          <a:bodyPr lIns="0" tIns="0" rIns="0" bIns="0" rtlCol="0" anchor="t">
            <a:spAutoFit/>
          </a:bodyPr>
          <a:lstStyle/>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Nétiquette</a:t>
            </a:r>
          </a:p>
          <a:p>
            <a:pPr algn="l">
              <a:lnSpc>
                <a:spcPts val="3840"/>
              </a:lnSpc>
            </a:pPr>
            <a:r>
              <a:rPr lang="en-US" sz="3600" spc="33">
                <a:solidFill>
                  <a:srgbClr val="382B1B"/>
                </a:solidFill>
                <a:latin typeface="TT Rounds Condensed"/>
                <a:ea typeface="TT Rounds Condensed"/>
                <a:cs typeface="TT Rounds Condensed"/>
                <a:sym typeface="TT Rounds Condensed"/>
              </a:rPr>
              <a:t>Le mot nétiquette est une combinaison de « net » (de l'anglais internet) et d'« étiquette ». Il signifie respecter les opinions des autres utilisateurs et faire preuve de courtoisie lorsque vous publiez vos opinions dans des groupes de discussion en ligne.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15" name="AutoShape 15"/>
          <p:cNvSpPr/>
          <p:nvPr/>
        </p:nvSpPr>
        <p:spPr>
          <a:xfrm rot="10781043">
            <a:off x="3317567" y="2427843"/>
            <a:ext cx="7772976" cy="0"/>
          </a:xfrm>
          <a:prstGeom prst="line">
            <a:avLst/>
          </a:prstGeom>
          <a:ln w="19050" cap="rnd">
            <a:solidFill>
              <a:srgbClr val="B6D1E1"/>
            </a:solidFill>
            <a:prstDash val="solid"/>
            <a:headEnd type="none" w="sm" len="sm"/>
            <a:tailEnd type="none" w="sm" len="sm"/>
          </a:ln>
        </p:spPr>
      </p:sp>
      <p:sp>
        <p:nvSpPr>
          <p:cNvPr id="16" name="Freeform 16" descr="Email outline"/>
          <p:cNvSpPr/>
          <p:nvPr/>
        </p:nvSpPr>
        <p:spPr>
          <a:xfrm>
            <a:off x="11929312" y="1570120"/>
            <a:ext cx="5047246" cy="5047246"/>
          </a:xfrm>
          <a:custGeom>
            <a:avLst/>
            <a:gdLst/>
            <a:ahLst/>
            <a:cxnLst/>
            <a:rect l="l" t="t" r="r" b="b"/>
            <a:pathLst>
              <a:path w="5047246" h="5047246">
                <a:moveTo>
                  <a:pt x="0" y="0"/>
                </a:moveTo>
                <a:lnTo>
                  <a:pt x="5047247" y="0"/>
                </a:lnTo>
                <a:lnTo>
                  <a:pt x="5047247" y="5047247"/>
                </a:lnTo>
                <a:lnTo>
                  <a:pt x="0" y="50472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146870" y="846459"/>
            <a:ext cx="3547501" cy="4479016"/>
          </a:xfrm>
          <a:prstGeom prst="rect">
            <a:avLst/>
          </a:prstGeom>
        </p:spPr>
        <p:txBody>
          <a:bodyPr lIns="0" tIns="0" rIns="0" bIns="0" rtlCol="0" anchor="t">
            <a:spAutoFit/>
          </a:bodyPr>
          <a:lstStyle/>
          <a:p>
            <a:pPr algn="l">
              <a:lnSpc>
                <a:spcPts val="3840"/>
              </a:lnSpc>
            </a:pPr>
            <a:r>
              <a:rPr lang="en-US" sz="3900" b="1" spc="36">
                <a:solidFill>
                  <a:srgbClr val="84BFA4"/>
                </a:solidFill>
                <a:latin typeface="TT Rounds Condensed Bold"/>
                <a:ea typeface="TT Rounds Condensed Bold"/>
                <a:cs typeface="TT Rounds Condensed Bold"/>
                <a:sym typeface="TT Rounds Condensed Bold"/>
              </a:rPr>
              <a:t>Il s'agit d'un terme faisant référence à un bon comportement lors d'une connexion à Internet. Quelques exemples de nétiquette sont énumérés ci-dessous,</a:t>
            </a:r>
          </a:p>
          <a:p>
            <a:pPr algn="l">
              <a:lnSpc>
                <a:spcPts val="3840"/>
              </a:lnSpc>
            </a:pPr>
            <a:endParaRPr lang="en-US" sz="3900" b="1" spc="36">
              <a:solidFill>
                <a:srgbClr val="84BFA4"/>
              </a:solidFill>
              <a:latin typeface="TT Rounds Condensed Bold"/>
              <a:ea typeface="TT Rounds Condensed Bold"/>
              <a:cs typeface="TT Rounds Condensed Bold"/>
              <a:sym typeface="TT Rounds Condensed Bold"/>
            </a:endParaRPr>
          </a:p>
        </p:txBody>
      </p:sp>
      <p:sp>
        <p:nvSpPr>
          <p:cNvPr id="14" name="TextBox 14"/>
          <p:cNvSpPr txBox="1"/>
          <p:nvPr/>
        </p:nvSpPr>
        <p:spPr>
          <a:xfrm>
            <a:off x="7264669" y="463960"/>
            <a:ext cx="10453034" cy="9620673"/>
          </a:xfrm>
          <a:prstGeom prst="rect">
            <a:avLst/>
          </a:prstGeom>
        </p:spPr>
        <p:txBody>
          <a:bodyPr lIns="0" tIns="0" rIns="0" bIns="0" rtlCol="0" anchor="t">
            <a:spAutoFit/>
          </a:bodyPr>
          <a:lstStyle/>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N'utilisez pas le nom de quelqu'un d'autre et ne prétendez pas être lui.</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N'essayez pas d'obtenir le mot de passe de quelqu'un d'autre.</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N'essayez pas d'obtenir des informations personnelles sur quelqu'un.</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Ne publiez pas et ne distribuez pas de matériel considéré comme illégal.</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Ne publiez pas de contenu protégé par des droits d'auteur dont vous ne détenez pas les droits. Les sites sont plus ou moins stricts à ce sujet, mais en plus de vous exposer à une possible action en justice de la part du titulaire des droits, vous pouvez également voir le site poursuivi en justice.</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N'utilisez pas de langage abusif ou menaçant.</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Vous pouvez exprimer votre profond désaccord avec ce que quelqu’un dit, mais ne l’insultez pas et ne le menacez pas de violence personnelle.</a:t>
            </a:r>
          </a:p>
          <a:p>
            <a:pPr marL="635557" lvl="1" indent="-317779" algn="l">
              <a:lnSpc>
                <a:spcPts val="3626"/>
              </a:lnSpc>
              <a:buFont typeface="Arial"/>
              <a:buChar char="•"/>
            </a:pPr>
            <a:r>
              <a:rPr lang="en-US" sz="3400" spc="31">
                <a:solidFill>
                  <a:srgbClr val="382B1B"/>
                </a:solidFill>
                <a:latin typeface="TT Rounds Condensed"/>
                <a:ea typeface="TT Rounds Condensed"/>
                <a:cs typeface="TT Rounds Condensed"/>
                <a:sym typeface="TT Rounds Condensed"/>
              </a:rPr>
              <a:t>Ne publiez pas de remarques racistes concernant le sexe, la race ou le genre des personnes.</a:t>
            </a:r>
          </a:p>
          <a:p>
            <a:pPr marL="635557" lvl="1" indent="-317779" algn="l">
              <a:lnSpc>
                <a:spcPts val="3626"/>
              </a:lnSpc>
            </a:pPr>
            <a:endParaRPr lang="en-US" sz="3400" spc="31">
              <a:solidFill>
                <a:srgbClr val="382B1B"/>
              </a:solidFill>
              <a:latin typeface="TT Rounds Condensed"/>
              <a:ea typeface="TT Rounds Condensed"/>
              <a:cs typeface="TT Rounds Condensed"/>
              <a:sym typeface="TT Rounds Condensed"/>
            </a:endParaRPr>
          </a:p>
        </p:txBody>
      </p:sp>
      <p:sp>
        <p:nvSpPr>
          <p:cNvPr id="15" name="AutoShape 15"/>
          <p:cNvSpPr/>
          <p:nvPr/>
        </p:nvSpPr>
        <p:spPr>
          <a:xfrm rot="-5382428">
            <a:off x="2948086" y="4650191"/>
            <a:ext cx="8385899"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146870" y="1038963"/>
            <a:ext cx="3547501" cy="4479016"/>
          </a:xfrm>
          <a:prstGeom prst="rect">
            <a:avLst/>
          </a:prstGeom>
        </p:spPr>
        <p:txBody>
          <a:bodyPr lIns="0" tIns="0" rIns="0" bIns="0" rtlCol="0" anchor="t">
            <a:spAutoFit/>
          </a:bodyPr>
          <a:lstStyle/>
          <a:p>
            <a:pPr algn="l">
              <a:lnSpc>
                <a:spcPts val="3840"/>
              </a:lnSpc>
            </a:pPr>
            <a:r>
              <a:rPr lang="en-US" sz="3900" b="1" spc="36">
                <a:solidFill>
                  <a:srgbClr val="84BFA4"/>
                </a:solidFill>
                <a:latin typeface="TT Rounds Condensed Bold"/>
                <a:ea typeface="TT Rounds Condensed Bold"/>
                <a:cs typeface="TT Rounds Condensed Bold"/>
                <a:sym typeface="TT Rounds Condensed Bold"/>
              </a:rPr>
              <a:t>Il s'agit d'un terme faisant référence à un bon comportement lors d'une connexion à Internet. Quelques exemples de nétiquette sont énumérés ci-dessous,</a:t>
            </a:r>
          </a:p>
          <a:p>
            <a:pPr algn="l">
              <a:lnSpc>
                <a:spcPts val="3840"/>
              </a:lnSpc>
            </a:pPr>
            <a:endParaRPr lang="en-US" sz="3900" b="1" spc="36">
              <a:solidFill>
                <a:srgbClr val="84BFA4"/>
              </a:solidFill>
              <a:latin typeface="TT Rounds Condensed Bold"/>
              <a:ea typeface="TT Rounds Condensed Bold"/>
              <a:cs typeface="TT Rounds Condensed Bold"/>
              <a:sym typeface="TT Rounds Condensed Bold"/>
            </a:endParaRPr>
          </a:p>
        </p:txBody>
      </p:sp>
      <p:sp>
        <p:nvSpPr>
          <p:cNvPr id="14" name="TextBox 14"/>
          <p:cNvSpPr txBox="1"/>
          <p:nvPr/>
        </p:nvSpPr>
        <p:spPr>
          <a:xfrm>
            <a:off x="7336858" y="484717"/>
            <a:ext cx="10308656" cy="9355667"/>
          </a:xfrm>
          <a:prstGeom prst="rect">
            <a:avLst/>
          </a:prstGeom>
        </p:spPr>
        <p:txBody>
          <a:bodyPr lIns="0" tIns="0" rIns="0" bIns="0" rtlCol="0" anchor="t">
            <a:spAutoFit/>
          </a:bodyPr>
          <a:lstStyle/>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Utilisez un langage clair et simple.</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Sur un site où de nombreux locuteurs non natifs du français sont présents, évitez d'utiliser un argot qu'ils pourraient ne pas comprendre.</a:t>
            </a:r>
          </a:p>
          <a:p>
            <a:pPr marL="653860" lvl="1" indent="-326930"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Pas de spam. Ne publiez pas plusieurs fois la même publicité pour des produits ou des services. La plupart des sites ont des règles strictes et spécifiques concernant les personnes autorisées à publier des publicités et le type de publicités.</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Payez pour ce que vous utilisez. Si vous utilisez des essais gratuits, payez pour cela. Cela encouragera davantage de personnes à mettre en place des essais gratuits.</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Respectez le temps des autres. Nous vivons dans un monde qui évolue rapidement. Lorsque vous envoyez un e-mail ou publiez un message dans un groupe de discussion, vous prenez le temps des autres. Il est de votre responsabilité de veiller à ce que le temps qu'ils passent à lire votre message ne soit pas perdu.</a:t>
            </a:r>
          </a:p>
          <a:p>
            <a:pPr marL="654250" lvl="1" indent="-327125"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15" name="AutoShape 15"/>
          <p:cNvSpPr/>
          <p:nvPr/>
        </p:nvSpPr>
        <p:spPr>
          <a:xfrm rot="-5382428">
            <a:off x="2948086" y="4842695"/>
            <a:ext cx="8385899"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459690" y="1667612"/>
            <a:ext cx="12791106" cy="35725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Lire des e-mails</a:t>
            </a:r>
          </a:p>
        </p:txBody>
      </p:sp>
      <p:sp>
        <p:nvSpPr>
          <p:cNvPr id="14" name="TextBox 14"/>
          <p:cNvSpPr txBox="1"/>
          <p:nvPr/>
        </p:nvSpPr>
        <p:spPr>
          <a:xfrm>
            <a:off x="3317626" y="2821701"/>
            <a:ext cx="13280457" cy="4871085"/>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Lorsque vous ouvrez un logiciel de messagerie pour la première fois, le programme affiche les messages qui ont déjà été téléchargés. Pour vous assurer que vous avez téléchargé tous les messages récents, cliquez sur l'icône Actualiser.</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spc="33">
                <a:solidFill>
                  <a:srgbClr val="382B1B"/>
                </a:solidFill>
                <a:latin typeface="TT Rounds Condensed"/>
                <a:ea typeface="TT Rounds Condensed"/>
                <a:cs typeface="TT Rounds Condensed"/>
                <a:sym typeface="TT Rounds Condensed"/>
              </a:rPr>
              <a:t>Cela garantira que tous les nouveaux messages sont reçus et que tous ceux stockés dans votre boîte d'envoi sont envoyés.</a:t>
            </a:r>
          </a:p>
        </p:txBody>
      </p:sp>
      <p:sp>
        <p:nvSpPr>
          <p:cNvPr id="15" name="AutoShape 15"/>
          <p:cNvSpPr/>
          <p:nvPr/>
        </p:nvSpPr>
        <p:spPr>
          <a:xfrm rot="10789085">
            <a:off x="3317592" y="2427843"/>
            <a:ext cx="13499957" cy="0"/>
          </a:xfrm>
          <a:prstGeom prst="line">
            <a:avLst/>
          </a:prstGeom>
          <a:ln w="19050" cap="rnd">
            <a:solidFill>
              <a:srgbClr val="B6D1E1"/>
            </a:solidFill>
            <a:prstDash val="solid"/>
            <a:headEnd type="none" w="sm" len="sm"/>
            <a:tailEnd type="none" w="sm" len="sm"/>
          </a:ln>
        </p:spPr>
      </p:sp>
      <p:sp>
        <p:nvSpPr>
          <p:cNvPr id="16" name="Freeform 16"/>
          <p:cNvSpPr/>
          <p:nvPr/>
        </p:nvSpPr>
        <p:spPr>
          <a:xfrm>
            <a:off x="3484404" y="5197643"/>
            <a:ext cx="7946342" cy="819875"/>
          </a:xfrm>
          <a:custGeom>
            <a:avLst/>
            <a:gdLst/>
            <a:ahLst/>
            <a:cxnLst/>
            <a:rect l="l" t="t" r="r" b="b"/>
            <a:pathLst>
              <a:path w="7946342" h="819875">
                <a:moveTo>
                  <a:pt x="0" y="0"/>
                </a:moveTo>
                <a:lnTo>
                  <a:pt x="7946342" y="0"/>
                </a:lnTo>
                <a:lnTo>
                  <a:pt x="7946342" y="819874"/>
                </a:lnTo>
                <a:lnTo>
                  <a:pt x="0" y="819874"/>
                </a:lnTo>
                <a:lnTo>
                  <a:pt x="0" y="0"/>
                </a:lnTo>
                <a:close/>
              </a:path>
            </a:pathLst>
          </a:custGeom>
          <a:blipFill>
            <a:blip r:embed="rId3"/>
            <a:stretch>
              <a:fillRect r="-103"/>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11145327" y="86264"/>
            <a:ext cx="7058841" cy="9421318"/>
          </a:xfrm>
          <a:custGeom>
            <a:avLst/>
            <a:gdLst/>
            <a:ahLst/>
            <a:cxnLst/>
            <a:rect l="l" t="t" r="r" b="b"/>
            <a:pathLst>
              <a:path w="7058841" h="9421318">
                <a:moveTo>
                  <a:pt x="0" y="0"/>
                </a:moveTo>
                <a:lnTo>
                  <a:pt x="7058841" y="0"/>
                </a:lnTo>
                <a:lnTo>
                  <a:pt x="7058841" y="9421318"/>
                </a:lnTo>
                <a:lnTo>
                  <a:pt x="0" y="9421318"/>
                </a:lnTo>
                <a:lnTo>
                  <a:pt x="0" y="0"/>
                </a:lnTo>
                <a:close/>
              </a:path>
            </a:pathLst>
          </a:custGeom>
          <a:blipFill>
            <a:blip r:embed="rId3"/>
            <a:stretch>
              <a:fillRect l="-183236" r="-63756" b="-5617"/>
            </a:stretch>
          </a:blipFill>
        </p:spPr>
      </p:sp>
      <p:sp>
        <p:nvSpPr>
          <p:cNvPr id="8" name="TextBox 8"/>
          <p:cNvSpPr txBox="1"/>
          <p:nvPr/>
        </p:nvSpPr>
        <p:spPr>
          <a:xfrm>
            <a:off x="704149" y="908361"/>
            <a:ext cx="9592928" cy="5106090"/>
          </a:xfrm>
          <a:prstGeom prst="rect">
            <a:avLst/>
          </a:prstGeom>
        </p:spPr>
        <p:txBody>
          <a:bodyPr lIns="0" tIns="0" rIns="0" bIns="0" rtlCol="0" anchor="t">
            <a:spAutoFit/>
          </a:bodyPr>
          <a:lstStyle/>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Sécurité et Sûreté</a:t>
            </a:r>
          </a:p>
          <a:p>
            <a:pPr algn="l">
              <a:lnSpc>
                <a:spcPts val="3129"/>
              </a:lnSpc>
            </a:pPr>
            <a:r>
              <a:rPr lang="en-US" sz="3050" spc="28">
                <a:solidFill>
                  <a:srgbClr val="382B1B"/>
                </a:solidFill>
                <a:latin typeface="TT Rounds Condensed"/>
                <a:ea typeface="TT Rounds Condensed"/>
                <a:cs typeface="TT Rounds Condensed"/>
                <a:sym typeface="TT Rounds Condensed"/>
              </a:rPr>
              <a:t>Comprendre la sécurité numérique permet de protéger les données personnelles et les données professionnelles contre les cybermenaces. La connaissance des paramètres de confidentialité et des pratiques en ligne sûres assure un meilleur contrôle des informations personnelles.</a:t>
            </a:r>
          </a:p>
          <a:p>
            <a:pPr algn="l">
              <a:lnSpc>
                <a:spcPts val="3129"/>
              </a:lnSpc>
            </a:pPr>
            <a:endParaRPr lang="en-US" sz="3050" spc="28">
              <a:solidFill>
                <a:srgbClr val="382B1B"/>
              </a:solidFill>
              <a:latin typeface="TT Rounds Condensed"/>
              <a:ea typeface="TT Rounds Condensed"/>
              <a:cs typeface="TT Rounds Condensed"/>
              <a:sym typeface="TT Rounds Condensed"/>
            </a:endParaRPr>
          </a:p>
          <a:p>
            <a:pPr algn="l">
              <a:lnSpc>
                <a:spcPts val="3129"/>
              </a:lnSpc>
            </a:pPr>
            <a:r>
              <a:rPr lang="en-US" sz="3050" b="1" spc="28">
                <a:solidFill>
                  <a:srgbClr val="382B1B"/>
                </a:solidFill>
                <a:latin typeface="TT Rounds Condensed Bold"/>
                <a:ea typeface="TT Rounds Condensed Bold"/>
                <a:cs typeface="TT Rounds Condensed Bold"/>
                <a:sym typeface="TT Rounds Condensed Bold"/>
              </a:rPr>
              <a:t>Autonomisation et Inclusion</a:t>
            </a:r>
          </a:p>
          <a:p>
            <a:pPr algn="l">
              <a:lnSpc>
                <a:spcPts val="3129"/>
              </a:lnSpc>
            </a:pPr>
            <a:r>
              <a:rPr lang="en-US" sz="3050" spc="28">
                <a:solidFill>
                  <a:srgbClr val="382B1B"/>
                </a:solidFill>
                <a:latin typeface="TT Rounds Condensed"/>
                <a:ea typeface="TT Rounds Condensed"/>
                <a:cs typeface="TT Rounds Condensed"/>
                <a:sym typeface="TT Rounds Condensed"/>
              </a:rPr>
              <a:t>Favorise l'inclusion en permettant aux personnes d'horizons divers d'accéder et de participer aux  plateformes numériques. Les compétences numériques favorisent la participation aux activités sociales et activités politiques, facilitant le plaidoyer et l’implication communautaire.</a:t>
            </a:r>
          </a:p>
        </p:txBody>
      </p:sp>
      <p:grpSp>
        <p:nvGrpSpPr>
          <p:cNvPr id="9" name="Group 9"/>
          <p:cNvGrpSpPr/>
          <p:nvPr/>
        </p:nvGrpSpPr>
        <p:grpSpPr>
          <a:xfrm>
            <a:off x="-1106010" y="7655168"/>
            <a:ext cx="3842379" cy="3961791"/>
            <a:chOff x="0" y="0"/>
            <a:chExt cx="5123172" cy="5282388"/>
          </a:xfrm>
        </p:grpSpPr>
        <p:sp>
          <p:nvSpPr>
            <p:cNvPr id="10" name="Freeform 10"/>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E6C8C7">
                <a:alpha val="76863"/>
              </a:srgbClr>
            </a:solidFill>
          </p:spPr>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459690" y="1667612"/>
            <a:ext cx="12791106" cy="35725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Lire des e-mails</a:t>
            </a:r>
          </a:p>
        </p:txBody>
      </p:sp>
      <p:sp>
        <p:nvSpPr>
          <p:cNvPr id="14" name="TextBox 14"/>
          <p:cNvSpPr txBox="1"/>
          <p:nvPr/>
        </p:nvSpPr>
        <p:spPr>
          <a:xfrm>
            <a:off x="3317626" y="2611904"/>
            <a:ext cx="13280457" cy="7555442"/>
          </a:xfrm>
          <a:prstGeom prst="rect">
            <a:avLst/>
          </a:prstGeom>
        </p:spPr>
        <p:txBody>
          <a:bodyPr lIns="0" tIns="0" rIns="0" bIns="0" rtlCol="0" anchor="t">
            <a:spAutoFit/>
          </a:bodyPr>
          <a:lstStyle/>
          <a:p>
            <a:pPr algn="l">
              <a:lnSpc>
                <a:spcPts val="3733"/>
              </a:lnSpc>
            </a:pPr>
            <a:r>
              <a:rPr lang="en-US" sz="3500" spc="32">
                <a:solidFill>
                  <a:srgbClr val="382B1B"/>
                </a:solidFill>
                <a:latin typeface="TT Rounds Condensed"/>
                <a:ea typeface="TT Rounds Condensed"/>
                <a:cs typeface="TT Rounds Condensed"/>
                <a:sym typeface="TT Rounds Condensed"/>
              </a:rPr>
              <a:t>Le nombre de messages non lus de la boîte de réception sera automatiquement mis à jour pour indiquer le nombre de messages non lus présents.</a:t>
            </a:r>
          </a:p>
          <a:p>
            <a:pPr algn="l">
              <a:lnSpc>
                <a:spcPts val="3733"/>
              </a:lnSpc>
            </a:pPr>
            <a:r>
              <a:rPr lang="en-US" sz="3500" spc="32">
                <a:solidFill>
                  <a:srgbClr val="382B1B"/>
                </a:solidFill>
                <a:latin typeface="TT Rounds Condensed"/>
                <a:ea typeface="TT Rounds Condensed"/>
                <a:cs typeface="TT Rounds Condensed"/>
                <a:sym typeface="TT Rounds Condensed"/>
              </a:rPr>
              <a:t> </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Ouvrir et enregistrer une pièce jointe</a:t>
            </a:r>
          </a:p>
          <a:p>
            <a:pPr marL="654250" lvl="1" indent="-327125" algn="l">
              <a:lnSpc>
                <a:spcPts val="3733"/>
              </a:lnSpc>
            </a:pPr>
            <a:r>
              <a:rPr lang="en-US" sz="3500" spc="32">
                <a:solidFill>
                  <a:srgbClr val="382B1B"/>
                </a:solidFill>
                <a:latin typeface="TT Rounds Condensed"/>
                <a:ea typeface="TT Rounds Condensed"/>
                <a:cs typeface="TT Rounds Condensed"/>
                <a:sym typeface="TT Rounds Condensed"/>
              </a:rPr>
              <a:t>Lorsque vous recevez un e-mail contenant des pièces jointes, un symbole de trombone apparaît à côté du message électronique.</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Cliquez sur le message électronique pour l'ouvrir.</a:t>
            </a:r>
          </a:p>
          <a:p>
            <a:pPr marL="654250" lvl="1" indent="-327125" algn="l">
              <a:lnSpc>
                <a:spcPts val="3733"/>
              </a:lnSpc>
              <a:buFont typeface="Arial"/>
              <a:buChar char="•"/>
            </a:pPr>
            <a:r>
              <a:rPr lang="en-US" sz="3500" spc="32">
                <a:solidFill>
                  <a:srgbClr val="382B1B"/>
                </a:solidFill>
                <a:latin typeface="TT Rounds Condensed"/>
                <a:ea typeface="TT Rounds Condensed"/>
                <a:cs typeface="TT Rounds Condensed"/>
                <a:sym typeface="TT Rounds Condensed"/>
              </a:rPr>
              <a:t>Le fichier joint se trouve au bas de l'email.</a:t>
            </a:r>
          </a:p>
          <a:p>
            <a:pPr marL="653860" lvl="1" indent="-326930" algn="l">
              <a:lnSpc>
                <a:spcPts val="3731"/>
              </a:lnSpc>
              <a:buFont typeface="Arial"/>
              <a:buChar char="•"/>
            </a:pPr>
            <a:r>
              <a:rPr lang="en-US" sz="3500" spc="32">
                <a:solidFill>
                  <a:srgbClr val="382B1B"/>
                </a:solidFill>
                <a:latin typeface="TT Rounds Condensed"/>
                <a:ea typeface="TT Rounds Condensed"/>
                <a:cs typeface="TT Rounds Condensed"/>
                <a:sym typeface="TT Rounds Condensed"/>
              </a:rPr>
              <a:t>Pour ouvrir cette pièce jointe, cliquez sur « Afficher » pour ouvrir le fichier. </a:t>
            </a:r>
          </a:p>
          <a:p>
            <a:pPr marL="654250" lvl="1" indent="-327125" algn="l">
              <a:lnSpc>
                <a:spcPts val="4200"/>
              </a:lnSpc>
            </a:pPr>
            <a:endParaRPr lang="en-US" sz="3500" spc="32">
              <a:solidFill>
                <a:srgbClr val="382B1B"/>
              </a:solidFill>
              <a:latin typeface="TT Rounds Condensed"/>
              <a:ea typeface="TT Rounds Condensed"/>
              <a:cs typeface="TT Rounds Condensed"/>
              <a:sym typeface="TT Rounds Condensed"/>
            </a:endParaRPr>
          </a:p>
          <a:p>
            <a:pPr marL="654250" lvl="1" indent="-327125" algn="l">
              <a:lnSpc>
                <a:spcPts val="3733"/>
              </a:lnSpc>
            </a:pPr>
            <a:r>
              <a:rPr lang="en-US" sz="3500" b="1" spc="32">
                <a:solidFill>
                  <a:srgbClr val="B6D1E1"/>
                </a:solidFill>
                <a:latin typeface="TT Rounds Condensed Bold"/>
                <a:ea typeface="TT Rounds Condensed Bold"/>
                <a:cs typeface="TT Rounds Condensed Bold"/>
                <a:sym typeface="TT Rounds Condensed Bold"/>
              </a:rPr>
              <a:t>ATTENTION : </a:t>
            </a:r>
            <a:r>
              <a:rPr lang="en-US" sz="3500" spc="32">
                <a:solidFill>
                  <a:srgbClr val="382B1B"/>
                </a:solidFill>
                <a:latin typeface="TT Rounds Condensed"/>
                <a:ea typeface="TT Rounds Condensed"/>
                <a:cs typeface="TT Rounds Condensed"/>
                <a:sym typeface="TT Rounds Condensed"/>
              </a:rPr>
              <a:t>les pièces jointes peuvent contenir des virus. N'ouvrez le fichier que si vous vous y attendez et êtes sûr qu'il ne sera pas infecté.</a:t>
            </a:r>
          </a:p>
          <a:p>
            <a:pPr marL="654250" lvl="1" indent="-327125" algn="l">
              <a:lnSpc>
                <a:spcPts val="3733"/>
              </a:lnSpc>
            </a:pPr>
            <a:endParaRPr lang="en-US" sz="3500" spc="32">
              <a:solidFill>
                <a:srgbClr val="382B1B"/>
              </a:solidFill>
              <a:latin typeface="TT Rounds Condensed"/>
              <a:ea typeface="TT Rounds Condensed"/>
              <a:cs typeface="TT Rounds Condensed"/>
              <a:sym typeface="TT Rounds Condensed"/>
            </a:endParaRPr>
          </a:p>
        </p:txBody>
      </p:sp>
      <p:sp>
        <p:nvSpPr>
          <p:cNvPr id="15" name="AutoShape 15"/>
          <p:cNvSpPr/>
          <p:nvPr/>
        </p:nvSpPr>
        <p:spPr>
          <a:xfrm rot="10789085">
            <a:off x="3317592" y="2427843"/>
            <a:ext cx="13499957" cy="0"/>
          </a:xfrm>
          <a:prstGeom prst="line">
            <a:avLst/>
          </a:prstGeom>
          <a:ln w="19050" cap="rnd">
            <a:solidFill>
              <a:srgbClr val="B6D1E1"/>
            </a:solidFill>
            <a:prstDash val="solid"/>
            <a:headEnd type="none" w="sm" len="sm"/>
            <a:tailEnd type="none" w="sm" len="sm"/>
          </a:ln>
        </p:spPr>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764497" y="0"/>
            <a:ext cx="1334065" cy="10287000"/>
            <a:chOff x="0" y="0"/>
            <a:chExt cx="1778754" cy="13716000"/>
          </a:xfrm>
        </p:grpSpPr>
        <p:sp>
          <p:nvSpPr>
            <p:cNvPr id="8" name="Freeform 8"/>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B6D1E1"/>
            </a:solidFill>
          </p:spPr>
        </p:sp>
      </p:grpSp>
      <p:grpSp>
        <p:nvGrpSpPr>
          <p:cNvPr id="9" name="Group 9"/>
          <p:cNvGrpSpPr/>
          <p:nvPr/>
        </p:nvGrpSpPr>
        <p:grpSpPr>
          <a:xfrm>
            <a:off x="374870" y="320578"/>
            <a:ext cx="2046210" cy="2109801"/>
            <a:chOff x="0" y="0"/>
            <a:chExt cx="2728280" cy="2813068"/>
          </a:xfrm>
        </p:grpSpPr>
        <p:sp>
          <p:nvSpPr>
            <p:cNvPr id="10" name="Freeform 10"/>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84BFA4"/>
            </a:solidFill>
          </p:spPr>
        </p:sp>
      </p:grpSp>
      <p:sp>
        <p:nvSpPr>
          <p:cNvPr id="11" name="TextBox 11"/>
          <p:cNvSpPr txBox="1"/>
          <p:nvPr/>
        </p:nvSpPr>
        <p:spPr>
          <a:xfrm rot="-5400000">
            <a:off x="-4221699" y="3662231"/>
            <a:ext cx="11335671" cy="862328"/>
          </a:xfrm>
          <a:prstGeom prst="rect">
            <a:avLst/>
          </a:prstGeom>
        </p:spPr>
        <p:txBody>
          <a:bodyPr lIns="0" tIns="0" rIns="0" bIns="0" rtlCol="0" anchor="t">
            <a:spAutoFit/>
          </a:bodyPr>
          <a:lstStyle/>
          <a:p>
            <a:pPr algn="l">
              <a:lnSpc>
                <a:spcPts val="6030"/>
              </a:lnSpc>
            </a:pPr>
            <a:r>
              <a:rPr lang="en-US" sz="5250" b="1" spc="49">
                <a:solidFill>
                  <a:srgbClr val="FFFFFF"/>
                </a:solidFill>
                <a:latin typeface="TT Rounds Condensed Bold"/>
                <a:ea typeface="TT Rounds Condensed Bold"/>
                <a:cs typeface="TT Rounds Condensed Bold"/>
                <a:sym typeface="TT Rounds Condensed Bold"/>
              </a:rPr>
              <a:t>E-mail</a:t>
            </a: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a:p>
            <a:pPr algn="l">
              <a:lnSpc>
                <a:spcPts val="6030"/>
              </a:lnSpc>
            </a:pPr>
            <a:endParaRPr lang="en-US" sz="5250" b="1" spc="49">
              <a:solidFill>
                <a:srgbClr val="FFFFFF"/>
              </a:solidFill>
              <a:latin typeface="TT Rounds Condensed Bold"/>
              <a:ea typeface="TT Rounds Condensed Bold"/>
              <a:cs typeface="TT Rounds Condensed Bold"/>
              <a:sym typeface="TT Rounds Condensed Bold"/>
            </a:endParaRPr>
          </a:p>
        </p:txBody>
      </p:sp>
      <p:sp>
        <p:nvSpPr>
          <p:cNvPr id="12" name="TextBox 12"/>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3400123" y="973897"/>
            <a:ext cx="12791106" cy="357255"/>
          </a:xfrm>
          <a:prstGeom prst="rect">
            <a:avLst/>
          </a:prstGeom>
        </p:spPr>
        <p:txBody>
          <a:bodyPr lIns="0" tIns="0" rIns="0" bIns="0" rtlCol="0" anchor="t">
            <a:spAutoFit/>
          </a:bodyPr>
          <a:lstStyle/>
          <a:p>
            <a:pPr algn="l">
              <a:lnSpc>
                <a:spcPts val="3840"/>
              </a:lnSpc>
            </a:pPr>
            <a:r>
              <a:rPr lang="en-US" sz="5400" b="1" spc="50">
                <a:solidFill>
                  <a:srgbClr val="84BFA4"/>
                </a:solidFill>
                <a:latin typeface="TT Rounds Condensed Bold"/>
                <a:ea typeface="TT Rounds Condensed Bold"/>
                <a:cs typeface="TT Rounds Condensed Bold"/>
                <a:sym typeface="TT Rounds Condensed Bold"/>
              </a:rPr>
              <a:t>Répondre aux problèmes de courrier électronique</a:t>
            </a:r>
          </a:p>
        </p:txBody>
      </p:sp>
      <p:sp>
        <p:nvSpPr>
          <p:cNvPr id="14" name="TextBox 14"/>
          <p:cNvSpPr txBox="1"/>
          <p:nvPr/>
        </p:nvSpPr>
        <p:spPr>
          <a:xfrm>
            <a:off x="3400124" y="2475599"/>
            <a:ext cx="4242736" cy="5997039"/>
          </a:xfrm>
          <a:prstGeom prst="rect">
            <a:avLst/>
          </a:prstGeom>
        </p:spPr>
        <p:txBody>
          <a:bodyPr lIns="0" tIns="0" rIns="0" bIns="0" rtlCol="0" anchor="t">
            <a:spAutoFit/>
          </a:bodyPr>
          <a:lstStyle/>
          <a:p>
            <a:pPr algn="l">
              <a:lnSpc>
                <a:spcPts val="3840"/>
              </a:lnSpc>
            </a:pPr>
            <a:r>
              <a:rPr lang="en-US" sz="3600" spc="33">
                <a:solidFill>
                  <a:srgbClr val="382B1B"/>
                </a:solidFill>
                <a:latin typeface="TT Rounds Condensed"/>
                <a:ea typeface="TT Rounds Condensed"/>
                <a:cs typeface="TT Rounds Condensed"/>
                <a:sym typeface="TT Rounds Condensed"/>
              </a:rPr>
              <a:t>Il existe un certain nombre de problèmes courants que les individus peuvent rencontrer. Ceux-ci peuvent inclure :</a:t>
            </a:r>
          </a:p>
        </p:txBody>
      </p:sp>
      <p:sp>
        <p:nvSpPr>
          <p:cNvPr id="15" name="AutoShape 15"/>
          <p:cNvSpPr/>
          <p:nvPr/>
        </p:nvSpPr>
        <p:spPr>
          <a:xfrm rot="10789085">
            <a:off x="3317592" y="1970643"/>
            <a:ext cx="13499957" cy="0"/>
          </a:xfrm>
          <a:prstGeom prst="line">
            <a:avLst/>
          </a:prstGeom>
          <a:ln w="19050" cap="rnd">
            <a:solidFill>
              <a:srgbClr val="B6D1E1"/>
            </a:solidFill>
            <a:prstDash val="solid"/>
            <a:headEnd type="none" w="sm" len="sm"/>
            <a:tailEnd type="none" w="sm" len="sm"/>
          </a:ln>
        </p:spPr>
      </p:sp>
      <p:sp>
        <p:nvSpPr>
          <p:cNvPr id="16" name="TextBox 16"/>
          <p:cNvSpPr txBox="1"/>
          <p:nvPr/>
        </p:nvSpPr>
        <p:spPr>
          <a:xfrm>
            <a:off x="8253262" y="2136088"/>
            <a:ext cx="9424336" cy="8159962"/>
          </a:xfrm>
          <a:prstGeom prst="rect">
            <a:avLst/>
          </a:prstGeom>
        </p:spPr>
        <p:txBody>
          <a:bodyPr lIns="0" tIns="0" rIns="0" bIns="0" rtlCol="0" anchor="t">
            <a:spAutoFit/>
          </a:bodyPr>
          <a:lstStyle/>
          <a:p>
            <a:pPr marL="598173" lvl="1" indent="-299086" algn="l">
              <a:lnSpc>
                <a:spcPts val="3413"/>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Perte de connexion Internet </a:t>
            </a:r>
            <a:r>
              <a:rPr lang="en-US" sz="3200" spc="29">
                <a:solidFill>
                  <a:srgbClr val="382B1B"/>
                </a:solidFill>
                <a:latin typeface="TT Rounds Condensed"/>
                <a:ea typeface="TT Rounds Condensed"/>
                <a:cs typeface="TT Rounds Condensed"/>
                <a:sym typeface="TT Rounds Condensed"/>
              </a:rPr>
              <a:t>- Vérifiez les connexions pour vous assurer que vous disposez d'Internet.</a:t>
            </a:r>
          </a:p>
          <a:p>
            <a:pPr marL="598173" lvl="1" indent="-299086" algn="l">
              <a:lnSpc>
                <a:spcPts val="3413"/>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Réception d'e-mails contenant des virus </a:t>
            </a:r>
            <a:r>
              <a:rPr lang="en-US" sz="3200" spc="29">
                <a:solidFill>
                  <a:srgbClr val="382B1B"/>
                </a:solidFill>
                <a:latin typeface="TT Rounds Condensed"/>
                <a:ea typeface="TT Rounds Condensed"/>
                <a:cs typeface="TT Rounds Condensed"/>
                <a:sym typeface="TT Rounds Condensed"/>
              </a:rPr>
              <a:t>- Il existe des mesures simples que vous pouvez prendre pour vous assurer que votre ordinateur n'est pas infecté par des virus. La création de filtres déplacera les e-mails concernés vers le dossier Spam/Courrier indésirable.</a:t>
            </a:r>
          </a:p>
          <a:p>
            <a:pPr marL="598173" lvl="1" indent="-299086" algn="l">
              <a:lnSpc>
                <a:spcPts val="3413"/>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Réception d'e-mails provenant d'utilisateurs inconnus </a:t>
            </a:r>
            <a:r>
              <a:rPr lang="en-US" sz="3200" spc="29">
                <a:solidFill>
                  <a:srgbClr val="382B1B"/>
                </a:solidFill>
                <a:latin typeface="TT Rounds Condensed"/>
                <a:ea typeface="TT Rounds Condensed"/>
                <a:cs typeface="TT Rounds Condensed"/>
                <a:sym typeface="TT Rounds Condensed"/>
              </a:rPr>
              <a:t>- N'ouvrez jamais les messages provenant d'expéditeurs que vous ne reconnaissez pas.</a:t>
            </a:r>
          </a:p>
          <a:p>
            <a:pPr marL="598173" lvl="1" indent="-299086" algn="l">
              <a:lnSpc>
                <a:spcPts val="3413"/>
              </a:lnSpc>
              <a:buFont typeface="Arial"/>
              <a:buChar char="•"/>
            </a:pPr>
            <a:r>
              <a:rPr lang="en-US" sz="3200" b="1" spc="29">
                <a:solidFill>
                  <a:srgbClr val="382B1B"/>
                </a:solidFill>
                <a:latin typeface="TT Rounds Condensed Bold"/>
                <a:ea typeface="TT Rounds Condensed Bold"/>
                <a:cs typeface="TT Rounds Condensed Bold"/>
                <a:sym typeface="TT Rounds Condensed Bold"/>
              </a:rPr>
              <a:t>Message « Boîte aux lettres pleine »</a:t>
            </a:r>
            <a:r>
              <a:rPr lang="en-US" sz="3200" spc="29">
                <a:solidFill>
                  <a:srgbClr val="382B1B"/>
                </a:solidFill>
                <a:latin typeface="TT Rounds Condensed"/>
                <a:ea typeface="TT Rounds Condensed"/>
                <a:cs typeface="TT Rounds Condensed"/>
                <a:sym typeface="TT Rounds Condensed"/>
              </a:rPr>
              <a:t> : vous obtenez généralement cette erreur si vous avez trop d'anciens e-mails dans votre boîte de réception. Supprimez tous les messages, en particulier ceux contenant des pièces jointes volumineuses.</a:t>
            </a:r>
          </a:p>
          <a:p>
            <a:pPr marL="598173" lvl="1" indent="-299086" algn="l">
              <a:lnSpc>
                <a:spcPts val="3413"/>
              </a:lnSpc>
            </a:pPr>
            <a:endParaRPr lang="en-US" sz="3200" spc="29">
              <a:solidFill>
                <a:srgbClr val="382B1B"/>
              </a:solidFill>
              <a:latin typeface="TT Rounds Condensed"/>
              <a:ea typeface="TT Rounds Condensed"/>
              <a:cs typeface="TT Rounds Condensed"/>
              <a:sym typeface="TT Rounds Condensed"/>
            </a:endParaRPr>
          </a:p>
          <a:p>
            <a:pPr marL="598173" lvl="1" indent="-299086" algn="l">
              <a:lnSpc>
                <a:spcPts val="3413"/>
              </a:lnSpc>
            </a:pPr>
            <a:endParaRPr lang="en-US" sz="3200" spc="29">
              <a:solidFill>
                <a:srgbClr val="382B1B"/>
              </a:solidFill>
              <a:latin typeface="TT Rounds Condensed"/>
              <a:ea typeface="TT Rounds Condensed"/>
              <a:cs typeface="TT Rounds Condensed"/>
              <a:sym typeface="TT Rounds Condensed"/>
            </a:endParaRPr>
          </a:p>
        </p:txBody>
      </p:sp>
      <p:sp>
        <p:nvSpPr>
          <p:cNvPr id="17" name="AutoShape 17"/>
          <p:cNvSpPr/>
          <p:nvPr/>
        </p:nvSpPr>
        <p:spPr>
          <a:xfrm rot="-5378469">
            <a:off x="4652562" y="5734050"/>
            <a:ext cx="6843847" cy="0"/>
          </a:xfrm>
          <a:prstGeom prst="line">
            <a:avLst/>
          </a:prstGeom>
          <a:ln w="19050" cap="rnd">
            <a:solidFill>
              <a:srgbClr val="B6D1E1"/>
            </a:solidFill>
            <a:prstDash val="solid"/>
            <a:headEnd type="none" w="sm" len="sm"/>
            <a:tailEnd type="none" w="sm" len="sm"/>
          </a:ln>
        </p:spPr>
      </p:sp>
      <p:sp>
        <p:nvSpPr>
          <p:cNvPr id="18" name="TextBox 18"/>
          <p:cNvSpPr txBox="1"/>
          <p:nvPr/>
        </p:nvSpPr>
        <p:spPr>
          <a:xfrm>
            <a:off x="3487103" y="6187494"/>
            <a:ext cx="3685613" cy="3042441"/>
          </a:xfrm>
          <a:prstGeom prst="rect">
            <a:avLst/>
          </a:prstGeom>
        </p:spPr>
        <p:txBody>
          <a:bodyPr lIns="0" tIns="0" rIns="0" bIns="0" rtlCol="0" anchor="t">
            <a:spAutoFit/>
          </a:bodyPr>
          <a:lstStyle/>
          <a:p>
            <a:pPr algn="l">
              <a:lnSpc>
                <a:spcPts val="3330"/>
              </a:lnSpc>
            </a:pPr>
            <a:r>
              <a:rPr lang="en-US" sz="2775" b="1" i="1" spc="25">
                <a:solidFill>
                  <a:srgbClr val="84BFA4"/>
                </a:solidFill>
                <a:latin typeface="TT Rounds Condensed Bold Italics"/>
                <a:ea typeface="TT Rounds Condensed Bold Italics"/>
                <a:cs typeface="TT Rounds Condensed Bold Italics"/>
                <a:sym typeface="TT Rounds Condensed Bold Italics"/>
              </a:rPr>
              <a:t>Si vous avez beaucoup de pièces jointes que vous souhaitez conserver, essayez de les enregistrer ailleurs sur l'ordinateur. Cela vous aidera à réduire la taille de votre boîte aux lettres.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8288000" cy="1422401"/>
            <a:chOff x="0" y="0"/>
            <a:chExt cx="24384000" cy="1896534"/>
          </a:xfrm>
        </p:grpSpPr>
        <p:sp>
          <p:nvSpPr>
            <p:cNvPr id="8" name="Freeform 8"/>
            <p:cNvSpPr/>
            <p:nvPr/>
          </p:nvSpPr>
          <p:spPr>
            <a:xfrm>
              <a:off x="0" y="0"/>
              <a:ext cx="24384000" cy="1896491"/>
            </a:xfrm>
            <a:custGeom>
              <a:avLst/>
              <a:gdLst/>
              <a:ahLst/>
              <a:cxnLst/>
              <a:rect l="l" t="t" r="r" b="b"/>
              <a:pathLst>
                <a:path w="24384000" h="1896491">
                  <a:moveTo>
                    <a:pt x="0" y="0"/>
                  </a:moveTo>
                  <a:lnTo>
                    <a:pt x="24384000" y="0"/>
                  </a:lnTo>
                  <a:lnTo>
                    <a:pt x="24384000" y="1896491"/>
                  </a:lnTo>
                  <a:lnTo>
                    <a:pt x="0" y="1896491"/>
                  </a:lnTo>
                  <a:close/>
                </a:path>
              </a:pathLst>
            </a:custGeom>
            <a:solidFill>
              <a:srgbClr val="C0DCEA"/>
            </a:solidFill>
          </p:spPr>
        </p:sp>
      </p:grpSp>
      <p:grpSp>
        <p:nvGrpSpPr>
          <p:cNvPr id="9" name="Group 9"/>
          <p:cNvGrpSpPr/>
          <p:nvPr/>
        </p:nvGrpSpPr>
        <p:grpSpPr>
          <a:xfrm>
            <a:off x="-582248" y="-508000"/>
            <a:ext cx="2451764" cy="2527958"/>
            <a:chOff x="0" y="0"/>
            <a:chExt cx="3269018" cy="3370610"/>
          </a:xfrm>
        </p:grpSpPr>
        <p:sp>
          <p:nvSpPr>
            <p:cNvPr id="10" name="Freeform 10"/>
            <p:cNvSpPr/>
            <p:nvPr/>
          </p:nvSpPr>
          <p:spPr>
            <a:xfrm>
              <a:off x="-145542" y="-55118"/>
              <a:ext cx="3635502" cy="3561715"/>
            </a:xfrm>
            <a:custGeom>
              <a:avLst/>
              <a:gdLst/>
              <a:ahLst/>
              <a:cxnLst/>
              <a:rect l="l" t="t" r="r" b="b"/>
              <a:pathLst>
                <a:path w="3635502" h="3561715">
                  <a:moveTo>
                    <a:pt x="2124964" y="134112"/>
                  </a:moveTo>
                  <a:cubicBezTo>
                    <a:pt x="1689989" y="4318"/>
                    <a:pt x="1235583" y="0"/>
                    <a:pt x="889381" y="389382"/>
                  </a:cubicBezTo>
                  <a:cubicBezTo>
                    <a:pt x="553974" y="765937"/>
                    <a:pt x="231521" y="1374013"/>
                    <a:pt x="162306" y="1876044"/>
                  </a:cubicBezTo>
                  <a:cubicBezTo>
                    <a:pt x="0" y="3046730"/>
                    <a:pt x="1043051" y="3561715"/>
                    <a:pt x="2096897" y="3395091"/>
                  </a:cubicBezTo>
                  <a:cubicBezTo>
                    <a:pt x="3124708" y="3232785"/>
                    <a:pt x="3635502" y="1884680"/>
                    <a:pt x="3323844" y="923925"/>
                  </a:cubicBezTo>
                  <a:cubicBezTo>
                    <a:pt x="3230753" y="633984"/>
                    <a:pt x="2960243" y="497586"/>
                    <a:pt x="2704973" y="372110"/>
                  </a:cubicBezTo>
                  <a:cubicBezTo>
                    <a:pt x="2521077" y="281178"/>
                    <a:pt x="2326259" y="194691"/>
                    <a:pt x="2125091" y="134112"/>
                  </a:cubicBezTo>
                  <a:close/>
                </a:path>
              </a:pathLst>
            </a:custGeom>
            <a:solidFill>
              <a:srgbClr val="E6C8C7"/>
            </a:solidFill>
          </p:spPr>
        </p:sp>
      </p:grpSp>
      <p:sp>
        <p:nvSpPr>
          <p:cNvPr id="11" name="TextBox 11"/>
          <p:cNvSpPr txBox="1"/>
          <p:nvPr/>
        </p:nvSpPr>
        <p:spPr>
          <a:xfrm>
            <a:off x="828040" y="1716621"/>
            <a:ext cx="16729990" cy="7781925"/>
          </a:xfrm>
          <a:prstGeom prst="rect">
            <a:avLst/>
          </a:prstGeom>
        </p:spPr>
        <p:txBody>
          <a:bodyPr lIns="0" tIns="0" rIns="0" bIns="0" rtlCol="0" anchor="t">
            <a:spAutoFit/>
          </a:bodyPr>
          <a:lstStyle/>
          <a:p>
            <a:pPr algn="just">
              <a:lnSpc>
                <a:spcPts val="3660"/>
              </a:lnSpc>
            </a:pPr>
            <a:endParaRPr/>
          </a:p>
          <a:p>
            <a:pPr marL="1806892" lvl="2" indent="-602297" algn="just">
              <a:lnSpc>
                <a:spcPts val="3660"/>
              </a:lnSpc>
              <a:buAutoNum type="arabicPeriod"/>
            </a:pPr>
            <a:r>
              <a:rPr lang="en-US" sz="3300" spc="30">
                <a:solidFill>
                  <a:srgbClr val="382B1B"/>
                </a:solidFill>
                <a:latin typeface="TT Rounds Condensed"/>
                <a:ea typeface="TT Rounds Condensed"/>
                <a:cs typeface="TT Rounds Condensed"/>
                <a:sym typeface="TT Rounds Condensed"/>
              </a:rPr>
              <a:t>Comment </a:t>
            </a:r>
            <a:r>
              <a:rPr lang="en-US" sz="3300" b="1" spc="30">
                <a:solidFill>
                  <a:srgbClr val="382B1B"/>
                </a:solidFill>
                <a:latin typeface="TT Rounds Condensed Bold"/>
                <a:ea typeface="TT Rounds Condensed Bold"/>
                <a:cs typeface="TT Rounds Condensed Bold"/>
                <a:sym typeface="TT Rounds Condensed Bold"/>
              </a:rPr>
              <a:t>commencer un nouveau message électronique </a:t>
            </a:r>
            <a:r>
              <a:rPr lang="en-US" sz="3300" spc="30">
                <a:solidFill>
                  <a:srgbClr val="382B1B"/>
                </a:solidFill>
                <a:latin typeface="TT Rounds Condensed"/>
                <a:ea typeface="TT Rounds Condensed"/>
                <a:cs typeface="TT Rounds Condensed"/>
                <a:sym typeface="TT Rounds Condensed"/>
              </a:rPr>
              <a:t>après avoir ouvert le programme de messagerie Gmail (Google) ? Choisissez l'une des icônes ci-dessous. (cochez l'icône de droite)</a:t>
            </a:r>
          </a:p>
          <a:p>
            <a:pPr marL="1806892" lvl="2" indent="-602297" algn="just">
              <a:lnSpc>
                <a:spcPts val="3660"/>
              </a:lnSpc>
            </a:pPr>
            <a:r>
              <a:rPr lang="en-US" sz="3300" spc="30">
                <a:solidFill>
                  <a:srgbClr val="382B1B"/>
                </a:solidFill>
                <a:latin typeface="TT Rounds Condensed"/>
                <a:ea typeface="TT Rounds Condensed"/>
                <a:cs typeface="TT Rounds Condensed"/>
                <a:sym typeface="TT Rounds Condensed"/>
              </a:rPr>
              <a:t>           </a:t>
            </a:r>
          </a:p>
          <a:p>
            <a:pPr marL="1806892" lvl="2" indent="-602297" algn="just">
              <a:lnSpc>
                <a:spcPts val="3660"/>
              </a:lnSpc>
            </a:pPr>
            <a:endParaRPr lang="en-US" sz="3300" spc="30">
              <a:solidFill>
                <a:srgbClr val="382B1B"/>
              </a:solidFill>
              <a:latin typeface="TT Rounds Condensed"/>
              <a:ea typeface="TT Rounds Condensed"/>
              <a:cs typeface="TT Rounds Condensed"/>
              <a:sym typeface="TT Rounds Condensed"/>
            </a:endParaRPr>
          </a:p>
          <a:p>
            <a:pPr marL="1806892" lvl="2" indent="-602297" algn="just">
              <a:lnSpc>
                <a:spcPts val="3660"/>
              </a:lnSpc>
            </a:pPr>
            <a:endParaRPr lang="en-US" sz="3300" spc="30">
              <a:solidFill>
                <a:srgbClr val="382B1B"/>
              </a:solidFill>
              <a:latin typeface="TT Rounds Condensed"/>
              <a:ea typeface="TT Rounds Condensed"/>
              <a:cs typeface="TT Rounds Condensed"/>
              <a:sym typeface="TT Rounds Condensed"/>
            </a:endParaRPr>
          </a:p>
          <a:p>
            <a:pPr marL="1806892" lvl="2" indent="-602297" algn="just">
              <a:lnSpc>
                <a:spcPts val="3660"/>
              </a:lnSpc>
            </a:pPr>
            <a:r>
              <a:rPr lang="en-US" sz="3300" spc="30">
                <a:solidFill>
                  <a:srgbClr val="382B1B"/>
                </a:solidFill>
                <a:latin typeface="TT Rounds Condensed"/>
                <a:ea typeface="TT Rounds Condensed"/>
                <a:cs typeface="TT Rounds Condensed"/>
                <a:sym typeface="TT Rounds Condensed"/>
              </a:rPr>
              <a:t> </a:t>
            </a:r>
          </a:p>
          <a:p>
            <a:pPr marL="1806892" lvl="2" indent="-602297" algn="just">
              <a:lnSpc>
                <a:spcPts val="3660"/>
              </a:lnSpc>
              <a:buAutoNum type="arabicPeriod"/>
            </a:pPr>
            <a:r>
              <a:rPr lang="en-US" sz="3300" spc="30">
                <a:solidFill>
                  <a:srgbClr val="382B1B"/>
                </a:solidFill>
                <a:latin typeface="TT Rounds Condensed"/>
                <a:ea typeface="TT Rounds Condensed"/>
                <a:cs typeface="TT Rounds Condensed"/>
                <a:sym typeface="TT Rounds Condensed"/>
              </a:rPr>
              <a:t> </a:t>
            </a:r>
            <a:r>
              <a:rPr lang="en-US" sz="3300" b="1" spc="30">
                <a:solidFill>
                  <a:srgbClr val="382B1B"/>
                </a:solidFill>
                <a:latin typeface="TT Rounds Condensed Bold"/>
                <a:ea typeface="TT Rounds Condensed Bold"/>
                <a:cs typeface="TT Rounds Condensed Bold"/>
                <a:sym typeface="TT Rounds Condensed Bold"/>
              </a:rPr>
              <a:t>Rédigez un e-mail à Jane </a:t>
            </a:r>
            <a:r>
              <a:rPr lang="en-US" sz="3300" spc="30">
                <a:solidFill>
                  <a:srgbClr val="382B1B"/>
                </a:solidFill>
                <a:latin typeface="TT Rounds Condensed"/>
                <a:ea typeface="TT Rounds Condensed"/>
                <a:cs typeface="TT Rounds Condensed"/>
                <a:sym typeface="TT Rounds Condensed"/>
              </a:rPr>
              <a:t>( jane@gmail.com ) avec les informations suivantes.</a:t>
            </a:r>
          </a:p>
          <a:p>
            <a:pPr marL="1806892" lvl="2" indent="-602297" algn="just">
              <a:lnSpc>
                <a:spcPts val="3660"/>
              </a:lnSpc>
            </a:pPr>
            <a:r>
              <a:rPr lang="en-US" sz="3300" i="1" spc="30">
                <a:solidFill>
                  <a:srgbClr val="382B1B"/>
                </a:solidFill>
                <a:latin typeface="TT Rounds Condensed Italics"/>
                <a:ea typeface="TT Rounds Condensed Italics"/>
                <a:cs typeface="TT Rounds Condensed Italics"/>
                <a:sym typeface="TT Rounds Condensed Italics"/>
              </a:rPr>
              <a:t>« Salut Jane, le cours d'informatique commencera lundi à 9h30 au Light House. »</a:t>
            </a:r>
          </a:p>
          <a:p>
            <a:pPr marL="1806892" lvl="2" indent="-602297" algn="just">
              <a:lnSpc>
                <a:spcPts val="3660"/>
              </a:lnSpc>
            </a:pPr>
            <a:r>
              <a:rPr lang="en-US" sz="3300" spc="30">
                <a:solidFill>
                  <a:srgbClr val="382B1B"/>
                </a:solidFill>
                <a:latin typeface="TT Rounds Condensed"/>
                <a:ea typeface="TT Rounds Condensed"/>
                <a:cs typeface="TT Rounds Condensed"/>
                <a:sym typeface="TT Rounds Condensed"/>
              </a:rPr>
              <a:t>Insérez « Formation » dans la case Objet.</a:t>
            </a:r>
          </a:p>
          <a:p>
            <a:pPr marL="1806892" lvl="2" indent="-602297" algn="just">
              <a:lnSpc>
                <a:spcPts val="3660"/>
              </a:lnSpc>
            </a:pPr>
            <a:endParaRPr lang="en-US" sz="3300" spc="30">
              <a:solidFill>
                <a:srgbClr val="382B1B"/>
              </a:solidFill>
              <a:latin typeface="TT Rounds Condensed"/>
              <a:ea typeface="TT Rounds Condensed"/>
              <a:cs typeface="TT Rounds Condensed"/>
              <a:sym typeface="TT Rounds Condensed"/>
            </a:endParaRPr>
          </a:p>
          <a:p>
            <a:pPr marL="1806892" lvl="2" indent="-602297" algn="just">
              <a:lnSpc>
                <a:spcPts val="3660"/>
              </a:lnSpc>
              <a:buAutoNum type="arabicPeriod"/>
            </a:pPr>
            <a:r>
              <a:rPr lang="en-US" sz="3300" spc="30">
                <a:solidFill>
                  <a:srgbClr val="382B1B"/>
                </a:solidFill>
                <a:latin typeface="TT Rounds Condensed"/>
                <a:ea typeface="TT Rounds Condensed"/>
                <a:cs typeface="TT Rounds Condensed"/>
                <a:sym typeface="TT Rounds Condensed"/>
              </a:rPr>
              <a:t>Votre e-mail à Jane a disparu, mais vous voulez vérifier que vous avez saisi le bon lieu. </a:t>
            </a:r>
            <a:r>
              <a:rPr lang="en-US" sz="3300" b="1" spc="30">
                <a:solidFill>
                  <a:srgbClr val="382B1B"/>
                </a:solidFill>
                <a:latin typeface="TT Rounds Condensed Bold"/>
                <a:ea typeface="TT Rounds Condensed Bold"/>
                <a:cs typeface="TT Rounds Condensed Bold"/>
                <a:sym typeface="TT Rounds Condensed Bold"/>
              </a:rPr>
              <a:t>Dans quel dossier chercheriez-vous ? </a:t>
            </a:r>
            <a:r>
              <a:rPr lang="en-US" sz="3300" spc="30">
                <a:solidFill>
                  <a:srgbClr val="382B1B"/>
                </a:solidFill>
                <a:latin typeface="TT Rounds Condensed"/>
                <a:ea typeface="TT Rounds Condensed"/>
                <a:cs typeface="TT Rounds Condensed"/>
                <a:sym typeface="TT Rounds Condensed"/>
              </a:rPr>
              <a:t>(Entourez la bonne réponse)</a:t>
            </a:r>
          </a:p>
          <a:p>
            <a:pPr marL="2399823" lvl="2" indent="-799941" algn="just">
              <a:lnSpc>
                <a:spcPts val="3660"/>
              </a:lnSpc>
              <a:buFont typeface="Arial"/>
              <a:buChar char="⚬"/>
            </a:pPr>
            <a:r>
              <a:rPr lang="en-US" sz="3300" spc="30">
                <a:solidFill>
                  <a:srgbClr val="382B1B"/>
                </a:solidFill>
                <a:latin typeface="TT Rounds Condensed"/>
                <a:ea typeface="TT Rounds Condensed"/>
                <a:cs typeface="TT Rounds Condensed"/>
                <a:sym typeface="TT Rounds Condensed"/>
              </a:rPr>
              <a:t>Boîte de réception</a:t>
            </a:r>
          </a:p>
          <a:p>
            <a:pPr marL="2399823" lvl="2" indent="-799941" algn="just">
              <a:lnSpc>
                <a:spcPts val="3660"/>
              </a:lnSpc>
              <a:buFont typeface="Arial"/>
              <a:buChar char="⚬"/>
            </a:pPr>
            <a:r>
              <a:rPr lang="en-US" sz="3300" spc="30">
                <a:solidFill>
                  <a:srgbClr val="382B1B"/>
                </a:solidFill>
                <a:latin typeface="TT Rounds Condensed"/>
                <a:ea typeface="TT Rounds Condensed"/>
                <a:cs typeface="TT Rounds Condensed"/>
                <a:sym typeface="TT Rounds Condensed"/>
              </a:rPr>
              <a:t>Supprimé</a:t>
            </a:r>
          </a:p>
          <a:p>
            <a:pPr marL="2399823" lvl="2" indent="-799941" algn="just">
              <a:lnSpc>
                <a:spcPts val="3660"/>
              </a:lnSpc>
              <a:buFont typeface="Arial"/>
              <a:buChar char="⚬"/>
            </a:pPr>
            <a:r>
              <a:rPr lang="en-US" sz="3300" spc="30">
                <a:solidFill>
                  <a:srgbClr val="382B1B"/>
                </a:solidFill>
                <a:latin typeface="TT Rounds Condensed"/>
                <a:ea typeface="TT Rounds Condensed"/>
                <a:cs typeface="TT Rounds Condensed"/>
                <a:sym typeface="TT Rounds Condensed"/>
              </a:rPr>
              <a:t>Envoyé</a:t>
            </a:r>
          </a:p>
        </p:txBody>
      </p:sp>
      <p:sp>
        <p:nvSpPr>
          <p:cNvPr id="12" name="TextBox 12"/>
          <p:cNvSpPr txBox="1"/>
          <p:nvPr/>
        </p:nvSpPr>
        <p:spPr>
          <a:xfrm>
            <a:off x="520488" y="-146556"/>
            <a:ext cx="1349028" cy="1834602"/>
          </a:xfrm>
          <a:prstGeom prst="rect">
            <a:avLst/>
          </a:prstGeom>
        </p:spPr>
        <p:txBody>
          <a:bodyPr lIns="0" tIns="0" rIns="0" bIns="0" rtlCol="0" anchor="t">
            <a:spAutoFit/>
          </a:bodyPr>
          <a:lstStyle/>
          <a:p>
            <a:pPr algn="just">
              <a:lnSpc>
                <a:spcPts val="12150"/>
              </a:lnSpc>
            </a:pPr>
            <a:r>
              <a:rPr lang="en-US" sz="6750" b="1" spc="63">
                <a:solidFill>
                  <a:srgbClr val="FFFFFF"/>
                </a:solidFill>
                <a:latin typeface="TT Rounds Condensed Bold"/>
                <a:ea typeface="TT Rounds Condensed Bold"/>
                <a:cs typeface="TT Rounds Condensed Bold"/>
                <a:sym typeface="TT Rounds Condensed Bold"/>
              </a:rPr>
              <a:t>05</a:t>
            </a:r>
          </a:p>
        </p:txBody>
      </p:sp>
      <p:sp>
        <p:nvSpPr>
          <p:cNvPr id="13" name="Freeform 13"/>
          <p:cNvSpPr/>
          <p:nvPr/>
        </p:nvSpPr>
        <p:spPr>
          <a:xfrm>
            <a:off x="6618613" y="3813863"/>
            <a:ext cx="1094453" cy="1130510"/>
          </a:xfrm>
          <a:custGeom>
            <a:avLst/>
            <a:gdLst/>
            <a:ahLst/>
            <a:cxnLst/>
            <a:rect l="l" t="t" r="r" b="b"/>
            <a:pathLst>
              <a:path w="1094453" h="1130510">
                <a:moveTo>
                  <a:pt x="0" y="0"/>
                </a:moveTo>
                <a:lnTo>
                  <a:pt x="1094453" y="0"/>
                </a:lnTo>
                <a:lnTo>
                  <a:pt x="1094453" y="1130510"/>
                </a:lnTo>
                <a:lnTo>
                  <a:pt x="0" y="1130510"/>
                </a:lnTo>
                <a:lnTo>
                  <a:pt x="0" y="0"/>
                </a:lnTo>
                <a:close/>
              </a:path>
            </a:pathLst>
          </a:custGeom>
          <a:blipFill>
            <a:blip r:embed="rId3"/>
            <a:stretch>
              <a:fillRect r="-946"/>
            </a:stretch>
          </a:blipFill>
        </p:spPr>
      </p:sp>
      <p:sp>
        <p:nvSpPr>
          <p:cNvPr id="14" name="TextBox 14"/>
          <p:cNvSpPr txBox="1"/>
          <p:nvPr/>
        </p:nvSpPr>
        <p:spPr>
          <a:xfrm>
            <a:off x="2360355" y="174943"/>
            <a:ext cx="16729990" cy="843914"/>
          </a:xfrm>
          <a:prstGeom prst="rect">
            <a:avLst/>
          </a:prstGeom>
        </p:spPr>
        <p:txBody>
          <a:bodyPr lIns="0" tIns="0" rIns="0" bIns="0" rtlCol="0" anchor="t">
            <a:spAutoFit/>
          </a:bodyPr>
          <a:lstStyle/>
          <a:p>
            <a:pPr algn="just">
              <a:lnSpc>
                <a:spcPts val="7290"/>
              </a:lnSpc>
            </a:pPr>
            <a:r>
              <a:rPr lang="en-US" sz="4050" b="1" spc="37">
                <a:solidFill>
                  <a:srgbClr val="FFFFFF"/>
                </a:solidFill>
                <a:latin typeface="TT Rounds Condensed Bold"/>
                <a:ea typeface="TT Rounds Condensed Bold"/>
                <a:cs typeface="TT Rounds Condensed Bold"/>
                <a:sym typeface="TT Rounds Condensed Bold"/>
              </a:rPr>
              <a:t>Les questions suivantes testeront ce que vous avez appris jusqu'à présent</a:t>
            </a:r>
          </a:p>
        </p:txBody>
      </p:sp>
      <p:sp>
        <p:nvSpPr>
          <p:cNvPr id="15" name="TextBox 15"/>
          <p:cNvSpPr txBox="1"/>
          <p:nvPr/>
        </p:nvSpPr>
        <p:spPr>
          <a:xfrm>
            <a:off x="2830897" y="4160043"/>
            <a:ext cx="3376341" cy="466725"/>
          </a:xfrm>
          <a:prstGeom prst="rect">
            <a:avLst/>
          </a:prstGeom>
        </p:spPr>
        <p:txBody>
          <a:bodyPr lIns="0" tIns="0" rIns="0" bIns="0" rtlCol="0" anchor="t">
            <a:spAutoFit/>
          </a:bodyPr>
          <a:lstStyle/>
          <a:p>
            <a:pPr algn="just">
              <a:lnSpc>
                <a:spcPts val="3660"/>
              </a:lnSpc>
            </a:pPr>
            <a:r>
              <a:rPr lang="en-US" sz="3300" spc="30">
                <a:solidFill>
                  <a:srgbClr val="000000"/>
                </a:solidFill>
                <a:latin typeface="TT Rounds Condensed"/>
                <a:ea typeface="TT Rounds Condensed"/>
                <a:cs typeface="TT Rounds Condensed"/>
                <a:sym typeface="TT Rounds Condensed"/>
              </a:rPr>
              <a:t>Nouveau message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8288000" cy="1422401"/>
            <a:chOff x="0" y="0"/>
            <a:chExt cx="24384000" cy="1896534"/>
          </a:xfrm>
        </p:grpSpPr>
        <p:sp>
          <p:nvSpPr>
            <p:cNvPr id="8" name="Freeform 8"/>
            <p:cNvSpPr/>
            <p:nvPr/>
          </p:nvSpPr>
          <p:spPr>
            <a:xfrm>
              <a:off x="0" y="0"/>
              <a:ext cx="24384000" cy="1896491"/>
            </a:xfrm>
            <a:custGeom>
              <a:avLst/>
              <a:gdLst/>
              <a:ahLst/>
              <a:cxnLst/>
              <a:rect l="l" t="t" r="r" b="b"/>
              <a:pathLst>
                <a:path w="24384000" h="1896491">
                  <a:moveTo>
                    <a:pt x="0" y="0"/>
                  </a:moveTo>
                  <a:lnTo>
                    <a:pt x="24384000" y="0"/>
                  </a:lnTo>
                  <a:lnTo>
                    <a:pt x="24384000" y="1896491"/>
                  </a:lnTo>
                  <a:lnTo>
                    <a:pt x="0" y="1896491"/>
                  </a:lnTo>
                  <a:close/>
                </a:path>
              </a:pathLst>
            </a:custGeom>
            <a:solidFill>
              <a:srgbClr val="C0DCEA"/>
            </a:solidFill>
          </p:spPr>
        </p:sp>
      </p:grpSp>
      <p:grpSp>
        <p:nvGrpSpPr>
          <p:cNvPr id="9" name="Group 9"/>
          <p:cNvGrpSpPr/>
          <p:nvPr/>
        </p:nvGrpSpPr>
        <p:grpSpPr>
          <a:xfrm>
            <a:off x="-582248" y="-508000"/>
            <a:ext cx="2451764" cy="2527958"/>
            <a:chOff x="0" y="0"/>
            <a:chExt cx="3269018" cy="3370610"/>
          </a:xfrm>
        </p:grpSpPr>
        <p:sp>
          <p:nvSpPr>
            <p:cNvPr id="10" name="Freeform 10"/>
            <p:cNvSpPr/>
            <p:nvPr/>
          </p:nvSpPr>
          <p:spPr>
            <a:xfrm>
              <a:off x="-145542" y="-55118"/>
              <a:ext cx="3635502" cy="3561715"/>
            </a:xfrm>
            <a:custGeom>
              <a:avLst/>
              <a:gdLst/>
              <a:ahLst/>
              <a:cxnLst/>
              <a:rect l="l" t="t" r="r" b="b"/>
              <a:pathLst>
                <a:path w="3635502" h="3561715">
                  <a:moveTo>
                    <a:pt x="2124964" y="134112"/>
                  </a:moveTo>
                  <a:cubicBezTo>
                    <a:pt x="1689989" y="4318"/>
                    <a:pt x="1235583" y="0"/>
                    <a:pt x="889381" y="389382"/>
                  </a:cubicBezTo>
                  <a:cubicBezTo>
                    <a:pt x="553974" y="765937"/>
                    <a:pt x="231521" y="1374013"/>
                    <a:pt x="162306" y="1876044"/>
                  </a:cubicBezTo>
                  <a:cubicBezTo>
                    <a:pt x="0" y="3046730"/>
                    <a:pt x="1043051" y="3561715"/>
                    <a:pt x="2096897" y="3395091"/>
                  </a:cubicBezTo>
                  <a:cubicBezTo>
                    <a:pt x="3124708" y="3232785"/>
                    <a:pt x="3635502" y="1884680"/>
                    <a:pt x="3323844" y="923925"/>
                  </a:cubicBezTo>
                  <a:cubicBezTo>
                    <a:pt x="3230753" y="633984"/>
                    <a:pt x="2960243" y="497586"/>
                    <a:pt x="2704973" y="372110"/>
                  </a:cubicBezTo>
                  <a:cubicBezTo>
                    <a:pt x="2521077" y="281178"/>
                    <a:pt x="2326259" y="194691"/>
                    <a:pt x="2125091" y="134112"/>
                  </a:cubicBezTo>
                  <a:close/>
                </a:path>
              </a:pathLst>
            </a:custGeom>
            <a:solidFill>
              <a:srgbClr val="E6C8C7"/>
            </a:solidFill>
          </p:spPr>
        </p:sp>
      </p:grpSp>
      <p:sp>
        <p:nvSpPr>
          <p:cNvPr id="11" name="TextBox 11"/>
          <p:cNvSpPr txBox="1"/>
          <p:nvPr/>
        </p:nvSpPr>
        <p:spPr>
          <a:xfrm>
            <a:off x="802641" y="2300821"/>
            <a:ext cx="16729990" cy="6020127"/>
          </a:xfrm>
          <a:prstGeom prst="rect">
            <a:avLst/>
          </a:prstGeom>
        </p:spPr>
        <p:txBody>
          <a:bodyPr lIns="0" tIns="0" rIns="0" bIns="0" rtlCol="0" anchor="t">
            <a:spAutoFit/>
          </a:bodyPr>
          <a:lstStyle/>
          <a:p>
            <a:pPr marL="1806892" lvl="2" indent="-602297" algn="just">
              <a:lnSpc>
                <a:spcPts val="3660"/>
              </a:lnSpc>
              <a:buAutoNum type="arabicPeriod"/>
            </a:pPr>
            <a:r>
              <a:rPr lang="en-US" sz="3300" b="1" spc="30">
                <a:solidFill>
                  <a:srgbClr val="382B1B"/>
                </a:solidFill>
                <a:latin typeface="TT Rounds Condensed Bold"/>
                <a:ea typeface="TT Rounds Condensed Bold"/>
                <a:cs typeface="TT Rounds Condensed Bold"/>
                <a:sym typeface="TT Rounds Condensed Bold"/>
              </a:rPr>
              <a:t>Envoyez l'e-mail suivant au groupe « Formation » </a:t>
            </a:r>
            <a:r>
              <a:rPr lang="en-US" sz="3300" spc="30">
                <a:solidFill>
                  <a:srgbClr val="382B1B"/>
                </a:solidFill>
                <a:latin typeface="TT Rounds Condensed"/>
                <a:ea typeface="TT Rounds Condensed"/>
                <a:cs typeface="TT Rounds Condensed"/>
                <a:sym typeface="TT Rounds Condensed"/>
              </a:rPr>
              <a:t>.</a:t>
            </a:r>
          </a:p>
          <a:p>
            <a:pPr marL="1806892" lvl="2" indent="-602297" algn="just">
              <a:lnSpc>
                <a:spcPts val="3660"/>
              </a:lnSpc>
            </a:pPr>
            <a:r>
              <a:rPr lang="en-US" sz="3300" spc="30">
                <a:solidFill>
                  <a:srgbClr val="382B1B"/>
                </a:solidFill>
                <a:latin typeface="TT Rounds Condensed"/>
                <a:ea typeface="TT Rounds Condensed"/>
                <a:cs typeface="TT Rounds Condensed"/>
                <a:sym typeface="TT Rounds Condensed"/>
              </a:rPr>
              <a:t>« </a:t>
            </a:r>
            <a:r>
              <a:rPr lang="en-US" sz="3300" i="1" spc="30">
                <a:solidFill>
                  <a:srgbClr val="382B1B"/>
                </a:solidFill>
                <a:latin typeface="TT Rounds Condensed Italics"/>
                <a:ea typeface="TT Rounds Condensed Italics"/>
                <a:cs typeface="TT Rounds Condensed Italics"/>
                <a:sym typeface="TT Rounds Condensed Italics"/>
              </a:rPr>
              <a:t>Bonjour à tous, le groupe de formation prévoit une réunion de consultation le mercredi 29 mars. Pouvez-vous nous répondre si cela vous conviendrait le matin ou l'après-midi ? »</a:t>
            </a:r>
          </a:p>
          <a:p>
            <a:pPr marL="1806892" lvl="2" indent="-602297" algn="just">
              <a:lnSpc>
                <a:spcPts val="3660"/>
              </a:lnSpc>
            </a:pPr>
            <a:r>
              <a:rPr lang="en-US" sz="3300" i="1" spc="30">
                <a:solidFill>
                  <a:srgbClr val="382B1B"/>
                </a:solidFill>
                <a:latin typeface="TT Rounds Condensed Italics"/>
                <a:ea typeface="TT Rounds Condensed Italics"/>
                <a:cs typeface="TT Rounds Condensed Italics"/>
                <a:sym typeface="TT Rounds Condensed Italics"/>
              </a:rPr>
              <a:t>Insérez « Formation » dans la case Objet.</a:t>
            </a:r>
          </a:p>
          <a:p>
            <a:pPr marL="1806892" lvl="2" indent="-602297" algn="just">
              <a:lnSpc>
                <a:spcPts val="3660"/>
              </a:lnSpc>
            </a:pPr>
            <a:endParaRPr lang="en-US" sz="3300" i="1" spc="30">
              <a:solidFill>
                <a:srgbClr val="382B1B"/>
              </a:solidFill>
              <a:latin typeface="TT Rounds Condensed Italics"/>
              <a:ea typeface="TT Rounds Condensed Italics"/>
              <a:cs typeface="TT Rounds Condensed Italics"/>
              <a:sym typeface="TT Rounds Condensed Italics"/>
            </a:endParaRPr>
          </a:p>
          <a:p>
            <a:pPr marL="1806892" lvl="2" indent="-602297" algn="just">
              <a:lnSpc>
                <a:spcPts val="3660"/>
              </a:lnSpc>
              <a:buAutoNum type="arabicPeriod"/>
            </a:pPr>
            <a:r>
              <a:rPr lang="en-US" sz="3300" b="1" spc="30">
                <a:solidFill>
                  <a:srgbClr val="382B1B"/>
                </a:solidFill>
                <a:latin typeface="TT Rounds Condensed Bold"/>
                <a:ea typeface="TT Rounds Condensed Bold"/>
                <a:cs typeface="TT Rounds Condensed Bold"/>
                <a:sym typeface="TT Rounds Condensed Bold"/>
              </a:rPr>
              <a:t>Laquelle des actions suivantes contribuera à assurer votre sécurité en ligne ?</a:t>
            </a:r>
            <a:r>
              <a:rPr lang="en-US" sz="3300" spc="30">
                <a:solidFill>
                  <a:srgbClr val="382B1B"/>
                </a:solidFill>
                <a:latin typeface="TT Rounds Condensed"/>
                <a:ea typeface="TT Rounds Condensed"/>
                <a:cs typeface="TT Rounds Condensed"/>
                <a:sym typeface="TT Rounds Condensed"/>
              </a:rPr>
              <a:t>   </a:t>
            </a:r>
          </a:p>
          <a:p>
            <a:pPr marL="2552224" lvl="2" indent="-850742" algn="just">
              <a:lnSpc>
                <a:spcPts val="3660"/>
              </a:lnSpc>
              <a:buFont typeface="Arial"/>
              <a:buChar char="⚬"/>
            </a:pPr>
            <a:r>
              <a:rPr lang="en-US" sz="3300" spc="30">
                <a:solidFill>
                  <a:srgbClr val="382B1B"/>
                </a:solidFill>
                <a:latin typeface="TT Rounds Condensed"/>
                <a:ea typeface="TT Rounds Condensed"/>
                <a:cs typeface="TT Rounds Condensed"/>
                <a:sym typeface="TT Rounds Condensed"/>
              </a:rPr>
              <a:t>Utilisation des mots de passe</a:t>
            </a:r>
          </a:p>
          <a:p>
            <a:pPr marL="2552224" lvl="2" indent="-850742" algn="just">
              <a:lnSpc>
                <a:spcPts val="3660"/>
              </a:lnSpc>
              <a:buFont typeface="Arial"/>
              <a:buChar char="⚬"/>
            </a:pPr>
            <a:r>
              <a:rPr lang="en-US" sz="3300" spc="30">
                <a:solidFill>
                  <a:srgbClr val="382B1B"/>
                </a:solidFill>
                <a:latin typeface="TT Rounds Condensed"/>
                <a:ea typeface="TT Rounds Condensed"/>
                <a:cs typeface="TT Rounds Condensed"/>
                <a:sym typeface="TT Rounds Condensed"/>
              </a:rPr>
              <a:t>Ouvrir des courriers indésirables</a:t>
            </a:r>
          </a:p>
          <a:p>
            <a:pPr marL="2552224" lvl="2" indent="-850742" algn="just">
              <a:lnSpc>
                <a:spcPts val="3660"/>
              </a:lnSpc>
              <a:buFont typeface="Arial"/>
              <a:buChar char="⚬"/>
            </a:pPr>
            <a:r>
              <a:rPr lang="en-US" sz="3300" spc="30">
                <a:solidFill>
                  <a:srgbClr val="382B1B"/>
                </a:solidFill>
                <a:latin typeface="TT Rounds Condensed"/>
                <a:ea typeface="TT Rounds Condensed"/>
                <a:cs typeface="TT Rounds Condensed"/>
                <a:sym typeface="TT Rounds Condensed"/>
              </a:rPr>
              <a:t>Installer la dernière version du logiciel antivirus</a:t>
            </a:r>
          </a:p>
          <a:p>
            <a:pPr marL="2552224" lvl="2" indent="-850742" algn="just">
              <a:lnSpc>
                <a:spcPts val="3660"/>
              </a:lnSpc>
            </a:pPr>
            <a:endParaRPr lang="en-US" sz="3300" spc="30">
              <a:solidFill>
                <a:srgbClr val="382B1B"/>
              </a:solidFill>
              <a:latin typeface="TT Rounds Condensed"/>
              <a:ea typeface="TT Rounds Condensed"/>
              <a:cs typeface="TT Rounds Condensed"/>
              <a:sym typeface="TT Rounds Condensed"/>
            </a:endParaRPr>
          </a:p>
          <a:p>
            <a:pPr marL="2552224" lvl="2" indent="-850742" algn="just">
              <a:lnSpc>
                <a:spcPts val="3660"/>
              </a:lnSpc>
            </a:pPr>
            <a:endParaRPr lang="en-US" sz="3300" spc="30">
              <a:solidFill>
                <a:srgbClr val="382B1B"/>
              </a:solidFill>
              <a:latin typeface="TT Rounds Condensed"/>
              <a:ea typeface="TT Rounds Condensed"/>
              <a:cs typeface="TT Rounds Condensed"/>
              <a:sym typeface="TT Rounds Condensed"/>
            </a:endParaRPr>
          </a:p>
          <a:p>
            <a:pPr marL="2552224" lvl="2" indent="-850742" algn="just">
              <a:lnSpc>
                <a:spcPts val="3660"/>
              </a:lnSpc>
            </a:pPr>
            <a:endParaRPr lang="en-US" sz="3300" spc="30">
              <a:solidFill>
                <a:srgbClr val="382B1B"/>
              </a:solidFill>
              <a:latin typeface="TT Rounds Condensed"/>
              <a:ea typeface="TT Rounds Condensed"/>
              <a:cs typeface="TT Rounds Condensed"/>
              <a:sym typeface="TT Rounds Condensed"/>
            </a:endParaRPr>
          </a:p>
        </p:txBody>
      </p:sp>
      <p:sp>
        <p:nvSpPr>
          <p:cNvPr id="12" name="TextBox 12"/>
          <p:cNvSpPr txBox="1"/>
          <p:nvPr/>
        </p:nvSpPr>
        <p:spPr>
          <a:xfrm>
            <a:off x="520488" y="-96611"/>
            <a:ext cx="1349028" cy="1834602"/>
          </a:xfrm>
          <a:prstGeom prst="rect">
            <a:avLst/>
          </a:prstGeom>
        </p:spPr>
        <p:txBody>
          <a:bodyPr lIns="0" tIns="0" rIns="0" bIns="0" rtlCol="0" anchor="t">
            <a:spAutoFit/>
          </a:bodyPr>
          <a:lstStyle/>
          <a:p>
            <a:pPr algn="just">
              <a:lnSpc>
                <a:spcPts val="12150"/>
              </a:lnSpc>
            </a:pPr>
            <a:r>
              <a:rPr lang="en-US" sz="6750" b="1" spc="6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2047612" y="184786"/>
            <a:ext cx="16240388" cy="843914"/>
          </a:xfrm>
          <a:prstGeom prst="rect">
            <a:avLst/>
          </a:prstGeom>
        </p:spPr>
        <p:txBody>
          <a:bodyPr lIns="0" tIns="0" rIns="0" bIns="0" rtlCol="0" anchor="t">
            <a:spAutoFit/>
          </a:bodyPr>
          <a:lstStyle/>
          <a:p>
            <a:pPr algn="just">
              <a:lnSpc>
                <a:spcPts val="7290"/>
              </a:lnSpc>
            </a:pPr>
            <a:r>
              <a:rPr lang="en-US" sz="4050" b="1" spc="37">
                <a:solidFill>
                  <a:srgbClr val="FFFFFF"/>
                </a:solidFill>
                <a:latin typeface="TT Rounds Condensed Bold"/>
                <a:ea typeface="TT Rounds Condensed Bold"/>
                <a:cs typeface="TT Rounds Condensed Bold"/>
                <a:sym typeface="TT Rounds Condensed Bold"/>
              </a:rPr>
              <a:t>Les questions suivantes testeront ce que vous avez appris jusqu'à présent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Freeform 10" descr="Blue text on a black background  Description automatically generated"/>
          <p:cNvSpPr/>
          <p:nvPr/>
        </p:nvSpPr>
        <p:spPr>
          <a:xfrm>
            <a:off x="956408" y="8621376"/>
            <a:ext cx="3938402" cy="824188"/>
          </a:xfrm>
          <a:custGeom>
            <a:avLst/>
            <a:gdLst/>
            <a:ahLst/>
            <a:cxnLst/>
            <a:rect l="l" t="t" r="r" b="b"/>
            <a:pathLst>
              <a:path w="3938402" h="824188">
                <a:moveTo>
                  <a:pt x="0" y="0"/>
                </a:moveTo>
                <a:lnTo>
                  <a:pt x="3938401" y="0"/>
                </a:lnTo>
                <a:lnTo>
                  <a:pt x="3938401" y="824188"/>
                </a:lnTo>
                <a:lnTo>
                  <a:pt x="0" y="824188"/>
                </a:lnTo>
                <a:lnTo>
                  <a:pt x="0" y="0"/>
                </a:lnTo>
                <a:close/>
              </a:path>
            </a:pathLst>
          </a:custGeom>
          <a:blipFill>
            <a:blip r:embed="rId3"/>
            <a:stretch>
              <a:fillRect/>
            </a:stretch>
          </a:blipFill>
        </p:spPr>
      </p:sp>
      <p:sp>
        <p:nvSpPr>
          <p:cNvPr id="11" name="TextBox 11"/>
          <p:cNvSpPr txBox="1"/>
          <p:nvPr/>
        </p:nvSpPr>
        <p:spPr>
          <a:xfrm>
            <a:off x="8118106" y="4636536"/>
            <a:ext cx="9711243" cy="758571"/>
          </a:xfrm>
          <a:prstGeom prst="rect">
            <a:avLst/>
          </a:prstGeom>
          <a:solidFill>
            <a:srgbClr val="84BFA4"/>
          </a:solidFill>
        </p:spPr>
        <p:txBody>
          <a:bodyPr lIns="0" tIns="0" rIns="0" bIns="0" rtlCol="0" anchor="t">
            <a:spAutoFit/>
          </a:bodyPr>
          <a:lstStyle/>
          <a:p>
            <a:pPr algn="l">
              <a:lnSpc>
                <a:spcPts val="5832"/>
              </a:lnSpc>
            </a:pPr>
            <a:r>
              <a:rPr lang="en-US" sz="5400" spc="50">
                <a:solidFill>
                  <a:srgbClr val="FFFFFF"/>
                </a:solidFill>
                <a:latin typeface="TT Rounds Condensed"/>
                <a:ea typeface="TT Rounds Condensed"/>
                <a:cs typeface="TT Rounds Condensed"/>
                <a:sym typeface="TT Rounds Condensed"/>
              </a:rPr>
              <a:t>Bravo, vous avez terminé </a:t>
            </a:r>
            <a:r>
              <a:rPr lang="en-US" sz="5400" spc="50">
                <a:solidFill>
                  <a:srgbClr val="84BFA4"/>
                </a:solidFill>
                <a:latin typeface="TT Rounds Condensed"/>
                <a:ea typeface="TT Rounds Condensed"/>
                <a:cs typeface="TT Rounds Condensed"/>
                <a:sym typeface="TT Rounds Condensed"/>
              </a:rPr>
              <a:t>.</a:t>
            </a:r>
          </a:p>
        </p:txBody>
      </p:sp>
      <p:sp>
        <p:nvSpPr>
          <p:cNvPr id="12" name="TextBox 12"/>
          <p:cNvSpPr txBox="1"/>
          <p:nvPr/>
        </p:nvSpPr>
        <p:spPr>
          <a:xfrm>
            <a:off x="9979607" y="5790334"/>
            <a:ext cx="8405747" cy="3549015"/>
          </a:xfrm>
          <a:prstGeom prst="rect">
            <a:avLst/>
          </a:prstGeom>
        </p:spPr>
        <p:txBody>
          <a:bodyPr lIns="0" tIns="0" rIns="0" bIns="0" rtlCol="0" anchor="t">
            <a:spAutoFit/>
          </a:bodyPr>
          <a:lstStyle/>
          <a:p>
            <a:pPr algn="l">
              <a:lnSpc>
                <a:spcPts val="6900"/>
              </a:lnSpc>
            </a:pPr>
            <a:r>
              <a:rPr lang="en-US" sz="6600" b="1" spc="61">
                <a:solidFill>
                  <a:srgbClr val="FFFFFF"/>
                </a:solidFill>
                <a:latin typeface="TT Rounds Condensed Bold"/>
                <a:ea typeface="TT Rounds Condensed Bold"/>
                <a:cs typeface="TT Rounds Condensed Bold"/>
                <a:sym typeface="TT Rounds Condensed Bold"/>
              </a:rPr>
              <a:t>M2.1 Introduction aux compétences numériques pour le lieu de travail</a:t>
            </a:r>
          </a:p>
        </p:txBody>
      </p:sp>
      <p:sp>
        <p:nvSpPr>
          <p:cNvPr id="13" name="TextBox 13"/>
          <p:cNvSpPr txBox="1"/>
          <p:nvPr/>
        </p:nvSpPr>
        <p:spPr>
          <a:xfrm>
            <a:off x="13456007" y="9361756"/>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2830260" y="3330176"/>
            <a:ext cx="9096251" cy="3543300"/>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Composants informatiques</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975893" y="2859030"/>
            <a:ext cx="8861684" cy="7708284"/>
          </a:xfrm>
          <a:prstGeom prst="rect">
            <a:avLst/>
          </a:prstGeom>
        </p:spPr>
        <p:txBody>
          <a:bodyPr lIns="0" tIns="0" rIns="0" bIns="0" rtlCol="0" anchor="t">
            <a:spAutoFit/>
          </a:bodyPr>
          <a:lstStyle/>
          <a:p>
            <a:pPr algn="l">
              <a:lnSpc>
                <a:spcPts val="3840"/>
              </a:lnSpc>
            </a:pPr>
            <a:endParaRPr/>
          </a:p>
          <a:p>
            <a:pPr algn="l">
              <a:lnSpc>
                <a:spcPts val="3840"/>
              </a:lnSpc>
            </a:pPr>
            <a:endParaRP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Moniteur </a:t>
            </a:r>
            <a:r>
              <a:rPr lang="en-US" sz="3600" spc="33">
                <a:solidFill>
                  <a:srgbClr val="382B1B"/>
                </a:solidFill>
                <a:latin typeface="TT Rounds Condensed"/>
                <a:ea typeface="TT Rounds Condensed"/>
                <a:cs typeface="TT Rounds Condensed"/>
                <a:sym typeface="TT Rounds Condensed"/>
              </a:rPr>
              <a:t>- Un moniteur ressemble à un écran de télévision. Son objectif principal est de vous permettre de voir les informations que vous saisissez ou que l'ordinateur traite.</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r>
              <a:rPr lang="en-US" sz="3600" b="1" spc="33">
                <a:solidFill>
                  <a:srgbClr val="382B1B"/>
                </a:solidFill>
                <a:latin typeface="TT Rounds Condensed Bold"/>
                <a:ea typeface="TT Rounds Condensed Bold"/>
                <a:cs typeface="TT Rounds Condensed Bold"/>
                <a:sym typeface="TT Rounds Condensed Bold"/>
              </a:rPr>
              <a:t>Souris </a:t>
            </a:r>
            <a:r>
              <a:rPr lang="en-US" sz="3600" spc="33">
                <a:solidFill>
                  <a:srgbClr val="382B1B"/>
                </a:solidFill>
                <a:latin typeface="TT Rounds Condensed"/>
                <a:ea typeface="TT Rounds Condensed"/>
                <a:cs typeface="TT Rounds Condensed"/>
                <a:sym typeface="TT Rounds Condensed"/>
              </a:rPr>
              <a:t>- La souris est utilisée comme périphérique d'entrée. Elle vous permet d'indiquer à l'ordinateur ce qu'il doit faire.</a:t>
            </a:r>
          </a:p>
          <a:p>
            <a:pPr algn="l">
              <a:lnSpc>
                <a:spcPts val="3840"/>
              </a:lnSpc>
            </a:pPr>
            <a:r>
              <a:rPr lang="en-US" sz="3600" spc="33">
                <a:solidFill>
                  <a:srgbClr val="382B1B"/>
                </a:solidFill>
                <a:latin typeface="TT Rounds Condensed"/>
                <a:ea typeface="TT Rounds Condensed"/>
                <a:cs typeface="TT Rounds Condensed"/>
                <a:sym typeface="TT Rounds Condensed"/>
              </a:rPr>
              <a:t>  </a:t>
            </a:r>
          </a:p>
          <a:p>
            <a:pPr algn="l">
              <a:lnSpc>
                <a:spcPts val="3840"/>
              </a:lnSpc>
            </a:pPr>
            <a:endParaRPr lang="en-US" sz="3600" spc="33">
              <a:solidFill>
                <a:srgbClr val="382B1B"/>
              </a:solidFill>
              <a:latin typeface="TT Rounds Condensed"/>
              <a:ea typeface="TT Rounds Condensed"/>
              <a:cs typeface="TT Rounds Condensed"/>
              <a:sym typeface="TT Rounds Condensed"/>
            </a:endParaRPr>
          </a:p>
        </p:txBody>
      </p:sp>
      <p:sp>
        <p:nvSpPr>
          <p:cNvPr id="8" name="AutoShape 8"/>
          <p:cNvSpPr/>
          <p:nvPr/>
        </p:nvSpPr>
        <p:spPr>
          <a:xfrm rot="10789347">
            <a:off x="3389783" y="6447774"/>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389783" y="9239691"/>
            <a:ext cx="13832894" cy="0"/>
          </a:xfrm>
          <a:prstGeom prst="line">
            <a:avLst/>
          </a:prstGeom>
          <a:ln w="19050" cap="rnd">
            <a:solidFill>
              <a:srgbClr val="B6D1E1"/>
            </a:solidFill>
            <a:prstDash val="solid"/>
            <a:headEnd type="none" w="sm" len="sm"/>
            <a:tailEnd type="none" w="sm" len="sm"/>
          </a:ln>
        </p:spPr>
      </p:sp>
      <p:sp>
        <p:nvSpPr>
          <p:cNvPr id="10" name="AutoShape 10"/>
          <p:cNvSpPr/>
          <p:nvPr/>
        </p:nvSpPr>
        <p:spPr>
          <a:xfrm rot="10789347">
            <a:off x="3389783" y="3438498"/>
            <a:ext cx="13832894" cy="0"/>
          </a:xfrm>
          <a:prstGeom prst="line">
            <a:avLst/>
          </a:prstGeom>
          <a:ln w="19050" cap="rnd">
            <a:solidFill>
              <a:srgbClr val="B6D1E1"/>
            </a:solidFill>
            <a:prstDash val="solid"/>
            <a:headEnd type="none" w="sm" len="sm"/>
            <a:tailEnd type="none" w="sm" len="sm"/>
          </a:ln>
        </p:spPr>
      </p:sp>
      <p:sp>
        <p:nvSpPr>
          <p:cNvPr id="11" name="Freeform 11" descr="A computer monitor with a black screen  Description automatically generated"/>
          <p:cNvSpPr/>
          <p:nvPr/>
        </p:nvSpPr>
        <p:spPr>
          <a:xfrm>
            <a:off x="13751025" y="3923589"/>
            <a:ext cx="3055290" cy="2138703"/>
          </a:xfrm>
          <a:custGeom>
            <a:avLst/>
            <a:gdLst/>
            <a:ahLst/>
            <a:cxnLst/>
            <a:rect l="l" t="t" r="r" b="b"/>
            <a:pathLst>
              <a:path w="3055290" h="2138703">
                <a:moveTo>
                  <a:pt x="0" y="0"/>
                </a:moveTo>
                <a:lnTo>
                  <a:pt x="3055290" y="0"/>
                </a:lnTo>
                <a:lnTo>
                  <a:pt x="3055290" y="2138703"/>
                </a:lnTo>
                <a:lnTo>
                  <a:pt x="0" y="2138703"/>
                </a:lnTo>
                <a:lnTo>
                  <a:pt x="0" y="0"/>
                </a:lnTo>
                <a:close/>
              </a:path>
            </a:pathLst>
          </a:custGeom>
          <a:blipFill>
            <a:blip r:embed="rId3"/>
            <a:stretch>
              <a:fillRect/>
            </a:stretch>
          </a:blipFill>
        </p:spPr>
      </p:sp>
      <p:grpSp>
        <p:nvGrpSpPr>
          <p:cNvPr id="12" name="Group 12"/>
          <p:cNvGrpSpPr/>
          <p:nvPr/>
        </p:nvGrpSpPr>
        <p:grpSpPr>
          <a:xfrm>
            <a:off x="764497" y="0"/>
            <a:ext cx="1334065" cy="10287000"/>
            <a:chOff x="0" y="0"/>
            <a:chExt cx="1778754" cy="13716000"/>
          </a:xfrm>
        </p:grpSpPr>
        <p:sp>
          <p:nvSpPr>
            <p:cNvPr id="13" name="Freeform 13"/>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4" name="Group 14"/>
          <p:cNvGrpSpPr/>
          <p:nvPr/>
        </p:nvGrpSpPr>
        <p:grpSpPr>
          <a:xfrm>
            <a:off x="374870" y="320578"/>
            <a:ext cx="2046210" cy="2109801"/>
            <a:chOff x="0" y="0"/>
            <a:chExt cx="2728280" cy="2813068"/>
          </a:xfrm>
        </p:grpSpPr>
        <p:sp>
          <p:nvSpPr>
            <p:cNvPr id="15" name="Freeform 15"/>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6" name="TextBox 16"/>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7" name="TextBox 17"/>
          <p:cNvSpPr txBox="1"/>
          <p:nvPr/>
        </p:nvSpPr>
        <p:spPr>
          <a:xfrm>
            <a:off x="3700322" y="962583"/>
            <a:ext cx="12791106" cy="1404006"/>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Rafraîchissons nos connaissances.</a:t>
            </a:r>
          </a:p>
          <a:p>
            <a:pPr algn="l">
              <a:lnSpc>
                <a:spcPts val="3840"/>
              </a:lnSpc>
            </a:pPr>
            <a:endParaRPr lang="en-US" sz="4800" b="1" spc="44">
              <a:solidFill>
                <a:srgbClr val="84BFA4"/>
              </a:solidFill>
              <a:latin typeface="TT Rounds Condensed Bold"/>
              <a:ea typeface="TT Rounds Condensed Bold"/>
              <a:cs typeface="TT Rounds Condensed Bold"/>
              <a:sym typeface="TT Rounds Condensed Bold"/>
            </a:endParaRPr>
          </a:p>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Les ordinateurs ont quatre composants de base</a:t>
            </a:r>
          </a:p>
        </p:txBody>
      </p:sp>
      <p:sp>
        <p:nvSpPr>
          <p:cNvPr id="18" name="TextBox 18"/>
          <p:cNvSpPr txBox="1"/>
          <p:nvPr/>
        </p:nvSpPr>
        <p:spPr>
          <a:xfrm rot="-5400000">
            <a:off x="-3535906" y="3207544"/>
            <a:ext cx="11335671" cy="225296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Composants informatiques</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
        <p:nvSpPr>
          <p:cNvPr id="19" name="Freeform 19"/>
          <p:cNvSpPr/>
          <p:nvPr/>
        </p:nvSpPr>
        <p:spPr>
          <a:xfrm>
            <a:off x="13956634" y="7050506"/>
            <a:ext cx="2905107" cy="1852863"/>
          </a:xfrm>
          <a:custGeom>
            <a:avLst/>
            <a:gdLst/>
            <a:ahLst/>
            <a:cxnLst/>
            <a:rect l="l" t="t" r="r" b="b"/>
            <a:pathLst>
              <a:path w="2905107" h="1852863">
                <a:moveTo>
                  <a:pt x="0" y="0"/>
                </a:moveTo>
                <a:lnTo>
                  <a:pt x="2905108" y="0"/>
                </a:lnTo>
                <a:lnTo>
                  <a:pt x="2905108" y="1852862"/>
                </a:lnTo>
                <a:lnTo>
                  <a:pt x="0" y="1852862"/>
                </a:lnTo>
                <a:lnTo>
                  <a:pt x="0" y="0"/>
                </a:lnTo>
                <a:close/>
              </a:path>
            </a:pathLst>
          </a:custGeom>
          <a:blipFill>
            <a:blip r:embed="rId4"/>
            <a:stretch>
              <a:fillRect l="-3444" t="-50619" r="-7778" b="-23767"/>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3700322" y="3697108"/>
            <a:ext cx="8861684" cy="5048817"/>
          </a:xfrm>
          <a:prstGeom prst="rect">
            <a:avLst/>
          </a:prstGeom>
        </p:spPr>
        <p:txBody>
          <a:bodyPr lIns="0" tIns="0" rIns="0" bIns="0" rtlCol="0" anchor="t">
            <a:spAutoFit/>
          </a:bodyPr>
          <a:lstStyle/>
          <a:p>
            <a:pPr algn="l">
              <a:lnSpc>
                <a:spcPts val="3624"/>
              </a:lnSpc>
            </a:pPr>
            <a:r>
              <a:rPr lang="en-US" sz="3400" b="1" spc="30">
                <a:solidFill>
                  <a:srgbClr val="382B1B"/>
                </a:solidFill>
                <a:latin typeface="TT Rounds Condensed Bold"/>
                <a:ea typeface="TT Rounds Condensed Bold"/>
                <a:cs typeface="TT Rounds Condensed Bold"/>
                <a:sym typeface="TT Rounds Condensed Bold"/>
              </a:rPr>
              <a:t>Clavier </a:t>
            </a:r>
            <a:r>
              <a:rPr lang="en-US" sz="3400" spc="30">
                <a:solidFill>
                  <a:srgbClr val="382B1B"/>
                </a:solidFill>
                <a:latin typeface="TT Rounds Condensed"/>
                <a:ea typeface="TT Rounds Condensed"/>
                <a:cs typeface="TT Rounds Condensed"/>
                <a:sym typeface="TT Rounds Condensed"/>
              </a:rPr>
              <a:t>- Le clavier est également connu sous le nom de périphérique d'entrée. C’est comme une machine à écrire. Vous pouvez l'utiliser pour saisir du texte ou des commandes dans l'ordinateur.</a:t>
            </a:r>
          </a:p>
          <a:p>
            <a:pPr algn="l">
              <a:lnSpc>
                <a:spcPts val="3626"/>
              </a:lnSpc>
            </a:pPr>
            <a:endParaRPr lang="en-US" sz="3400" spc="30">
              <a:solidFill>
                <a:srgbClr val="382B1B"/>
              </a:solidFill>
              <a:latin typeface="TT Rounds Condensed"/>
              <a:ea typeface="TT Rounds Condensed"/>
              <a:cs typeface="TT Rounds Condensed"/>
              <a:sym typeface="TT Rounds Condensed"/>
            </a:endParaRPr>
          </a:p>
          <a:p>
            <a:pPr algn="l">
              <a:lnSpc>
                <a:spcPts val="3626"/>
              </a:lnSpc>
            </a:pPr>
            <a:r>
              <a:rPr lang="en-US" sz="3400" spc="31">
                <a:solidFill>
                  <a:srgbClr val="382B1B"/>
                </a:solidFill>
                <a:latin typeface="TT Rounds Condensed"/>
                <a:ea typeface="TT Rounds Condensed"/>
                <a:cs typeface="TT Rounds Condensed"/>
                <a:sym typeface="TT Rounds Condensed"/>
              </a:rPr>
              <a:t>  </a:t>
            </a:r>
          </a:p>
          <a:p>
            <a:pPr algn="l">
              <a:lnSpc>
                <a:spcPts val="3626"/>
              </a:lnSpc>
            </a:pPr>
            <a:r>
              <a:rPr lang="en-US" sz="3400" b="1" spc="31">
                <a:solidFill>
                  <a:srgbClr val="382B1B"/>
                </a:solidFill>
                <a:latin typeface="TT Rounds Condensed Bold"/>
                <a:ea typeface="TT Rounds Condensed Bold"/>
                <a:cs typeface="TT Rounds Condensed Bold"/>
                <a:sym typeface="TT Rounds Condensed Bold"/>
              </a:rPr>
              <a:t>Boîtier système </a:t>
            </a:r>
            <a:r>
              <a:rPr lang="en-US" sz="3400" spc="31">
                <a:solidFill>
                  <a:srgbClr val="382B1B"/>
                </a:solidFill>
                <a:latin typeface="TT Rounds Condensed"/>
                <a:ea typeface="TT Rounds Condensed"/>
                <a:cs typeface="TT Rounds Condensed"/>
                <a:sym typeface="TT Rounds Condensed"/>
              </a:rPr>
              <a:t>- Le boîtier système est l'unité qui contient tous les composants électroniques qui composent l'ordinateur. Il contient une unité centrale de traitement (CPU) ; le cerveau de l'ordinateur.</a:t>
            </a:r>
          </a:p>
        </p:txBody>
      </p:sp>
      <p:sp>
        <p:nvSpPr>
          <p:cNvPr id="8" name="AutoShape 8"/>
          <p:cNvSpPr/>
          <p:nvPr/>
        </p:nvSpPr>
        <p:spPr>
          <a:xfrm rot="10789347">
            <a:off x="3389783" y="5908131"/>
            <a:ext cx="13832894" cy="0"/>
          </a:xfrm>
          <a:prstGeom prst="line">
            <a:avLst/>
          </a:prstGeom>
          <a:ln w="19050" cap="rnd">
            <a:solidFill>
              <a:srgbClr val="B6D1E1"/>
            </a:solidFill>
            <a:prstDash val="solid"/>
            <a:headEnd type="none" w="sm" len="sm"/>
            <a:tailEnd type="none" w="sm" len="sm"/>
          </a:ln>
        </p:spPr>
      </p:sp>
      <p:sp>
        <p:nvSpPr>
          <p:cNvPr id="9" name="AutoShape 9"/>
          <p:cNvSpPr/>
          <p:nvPr/>
        </p:nvSpPr>
        <p:spPr>
          <a:xfrm rot="10789347">
            <a:off x="3389783" y="8947386"/>
            <a:ext cx="13832894" cy="0"/>
          </a:xfrm>
          <a:prstGeom prst="line">
            <a:avLst/>
          </a:prstGeom>
          <a:ln w="19050" cap="rnd">
            <a:solidFill>
              <a:srgbClr val="B6D1E1"/>
            </a:solidFill>
            <a:prstDash val="solid"/>
            <a:headEnd type="none" w="sm" len="sm"/>
            <a:tailEnd type="none" w="sm" len="sm"/>
          </a:ln>
        </p:spPr>
      </p:sp>
      <p:sp>
        <p:nvSpPr>
          <p:cNvPr id="10" name="AutoShape 10"/>
          <p:cNvSpPr/>
          <p:nvPr/>
        </p:nvSpPr>
        <p:spPr>
          <a:xfrm rot="10789347">
            <a:off x="3389783" y="3438498"/>
            <a:ext cx="13832894" cy="0"/>
          </a:xfrm>
          <a:prstGeom prst="line">
            <a:avLst/>
          </a:prstGeom>
          <a:ln w="19050" cap="rnd">
            <a:solidFill>
              <a:srgbClr val="B6D1E1"/>
            </a:solidFill>
            <a:prstDash val="solid"/>
            <a:headEnd type="none" w="sm" len="sm"/>
            <a:tailEnd type="none" w="sm" len="sm"/>
          </a:ln>
        </p:spPr>
      </p:sp>
      <p:sp>
        <p:nvSpPr>
          <p:cNvPr id="11" name="Freeform 11" descr="A black rectangular object with a white background  Description automatically generated"/>
          <p:cNvSpPr/>
          <p:nvPr/>
        </p:nvSpPr>
        <p:spPr>
          <a:xfrm>
            <a:off x="14149581" y="6574089"/>
            <a:ext cx="1652232" cy="1652232"/>
          </a:xfrm>
          <a:custGeom>
            <a:avLst/>
            <a:gdLst/>
            <a:ahLst/>
            <a:cxnLst/>
            <a:rect l="l" t="t" r="r" b="b"/>
            <a:pathLst>
              <a:path w="1652232" h="1652232">
                <a:moveTo>
                  <a:pt x="0" y="0"/>
                </a:moveTo>
                <a:lnTo>
                  <a:pt x="1652232" y="0"/>
                </a:lnTo>
                <a:lnTo>
                  <a:pt x="1652232" y="1652232"/>
                </a:lnTo>
                <a:lnTo>
                  <a:pt x="0" y="1652232"/>
                </a:lnTo>
                <a:lnTo>
                  <a:pt x="0" y="0"/>
                </a:lnTo>
                <a:close/>
              </a:path>
            </a:pathLst>
          </a:custGeom>
          <a:blipFill>
            <a:blip r:embed="rId3"/>
            <a:stretch>
              <a:fillRect/>
            </a:stretch>
          </a:blipFill>
        </p:spPr>
      </p:sp>
      <p:grpSp>
        <p:nvGrpSpPr>
          <p:cNvPr id="12" name="Group 12"/>
          <p:cNvGrpSpPr/>
          <p:nvPr/>
        </p:nvGrpSpPr>
        <p:grpSpPr>
          <a:xfrm>
            <a:off x="764497" y="0"/>
            <a:ext cx="1334065" cy="10287000"/>
            <a:chOff x="0" y="0"/>
            <a:chExt cx="1778754" cy="13716000"/>
          </a:xfrm>
        </p:grpSpPr>
        <p:sp>
          <p:nvSpPr>
            <p:cNvPr id="13" name="Freeform 13"/>
            <p:cNvSpPr/>
            <p:nvPr/>
          </p:nvSpPr>
          <p:spPr>
            <a:xfrm>
              <a:off x="0" y="0"/>
              <a:ext cx="1778762" cy="13716000"/>
            </a:xfrm>
            <a:custGeom>
              <a:avLst/>
              <a:gdLst/>
              <a:ahLst/>
              <a:cxnLst/>
              <a:rect l="l" t="t" r="r" b="b"/>
              <a:pathLst>
                <a:path w="1778762" h="13716000">
                  <a:moveTo>
                    <a:pt x="0" y="0"/>
                  </a:moveTo>
                  <a:lnTo>
                    <a:pt x="1778762" y="0"/>
                  </a:lnTo>
                  <a:lnTo>
                    <a:pt x="1778762" y="13716000"/>
                  </a:lnTo>
                  <a:lnTo>
                    <a:pt x="0" y="13716000"/>
                  </a:lnTo>
                  <a:close/>
                </a:path>
              </a:pathLst>
            </a:custGeom>
            <a:solidFill>
              <a:srgbClr val="84BFA4"/>
            </a:solidFill>
          </p:spPr>
        </p:sp>
      </p:grpSp>
      <p:grpSp>
        <p:nvGrpSpPr>
          <p:cNvPr id="14" name="Group 14"/>
          <p:cNvGrpSpPr/>
          <p:nvPr/>
        </p:nvGrpSpPr>
        <p:grpSpPr>
          <a:xfrm>
            <a:off x="374870" y="320578"/>
            <a:ext cx="2046210" cy="2109801"/>
            <a:chOff x="0" y="0"/>
            <a:chExt cx="2728280" cy="2813068"/>
          </a:xfrm>
        </p:grpSpPr>
        <p:sp>
          <p:nvSpPr>
            <p:cNvPr id="15" name="Freeform 15"/>
            <p:cNvSpPr/>
            <p:nvPr/>
          </p:nvSpPr>
          <p:spPr>
            <a:xfrm>
              <a:off x="-121412" y="-46101"/>
              <a:ext cx="3034030" cy="2972689"/>
            </a:xfrm>
            <a:custGeom>
              <a:avLst/>
              <a:gdLst/>
              <a:ahLst/>
              <a:cxnLst/>
              <a:rect l="l" t="t" r="r" b="b"/>
              <a:pathLst>
                <a:path w="3034030" h="2972689">
                  <a:moveTo>
                    <a:pt x="1773428" y="112014"/>
                  </a:moveTo>
                  <a:cubicBezTo>
                    <a:pt x="1410462" y="3683"/>
                    <a:pt x="1031240" y="0"/>
                    <a:pt x="742188" y="325120"/>
                  </a:cubicBezTo>
                  <a:cubicBezTo>
                    <a:pt x="462280" y="639318"/>
                    <a:pt x="193167" y="1146810"/>
                    <a:pt x="135382" y="1565783"/>
                  </a:cubicBezTo>
                  <a:cubicBezTo>
                    <a:pt x="0" y="2542921"/>
                    <a:pt x="870458" y="2972689"/>
                    <a:pt x="1749933" y="2833624"/>
                  </a:cubicBezTo>
                  <a:cubicBezTo>
                    <a:pt x="2607818" y="2698115"/>
                    <a:pt x="3034030" y="1573022"/>
                    <a:pt x="2773934" y="771144"/>
                  </a:cubicBezTo>
                  <a:cubicBezTo>
                    <a:pt x="2696337" y="529082"/>
                    <a:pt x="2470531" y="415417"/>
                    <a:pt x="2257425" y="310642"/>
                  </a:cubicBezTo>
                  <a:cubicBezTo>
                    <a:pt x="2103882" y="234823"/>
                    <a:pt x="1941322" y="162560"/>
                    <a:pt x="1773428" y="112014"/>
                  </a:cubicBezTo>
                  <a:close/>
                </a:path>
              </a:pathLst>
            </a:custGeom>
            <a:solidFill>
              <a:srgbClr val="B6D1E1"/>
            </a:solidFill>
          </p:spPr>
        </p:sp>
      </p:grpSp>
      <p:sp>
        <p:nvSpPr>
          <p:cNvPr id="16" name="TextBox 16"/>
          <p:cNvSpPr txBox="1"/>
          <p:nvPr/>
        </p:nvSpPr>
        <p:spPr>
          <a:xfrm>
            <a:off x="331011" y="95637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7" name="TextBox 17"/>
          <p:cNvSpPr txBox="1"/>
          <p:nvPr/>
        </p:nvSpPr>
        <p:spPr>
          <a:xfrm>
            <a:off x="3700322" y="1576874"/>
            <a:ext cx="12791106" cy="403637"/>
          </a:xfrm>
          <a:prstGeom prst="rect">
            <a:avLst/>
          </a:prstGeom>
        </p:spPr>
        <p:txBody>
          <a:bodyPr lIns="0" tIns="0" rIns="0" bIns="0" rtlCol="0" anchor="t">
            <a:spAutoFit/>
          </a:bodyPr>
          <a:lstStyle/>
          <a:p>
            <a:pPr algn="l">
              <a:lnSpc>
                <a:spcPts val="3840"/>
              </a:lnSpc>
            </a:pPr>
            <a:r>
              <a:rPr lang="en-US" sz="4800" b="1" spc="44">
                <a:solidFill>
                  <a:srgbClr val="84BFA4"/>
                </a:solidFill>
                <a:latin typeface="TT Rounds Condensed Bold"/>
                <a:ea typeface="TT Rounds Condensed Bold"/>
                <a:cs typeface="TT Rounds Condensed Bold"/>
                <a:sym typeface="TT Rounds Condensed Bold"/>
              </a:rPr>
              <a:t>Les ordinateurs ont quatre composants de base</a:t>
            </a:r>
          </a:p>
        </p:txBody>
      </p:sp>
      <p:sp>
        <p:nvSpPr>
          <p:cNvPr id="18" name="TextBox 18"/>
          <p:cNvSpPr txBox="1"/>
          <p:nvPr/>
        </p:nvSpPr>
        <p:spPr>
          <a:xfrm rot="-5400000">
            <a:off x="-3535906" y="3207544"/>
            <a:ext cx="11335671" cy="2252962"/>
          </a:xfrm>
          <a:prstGeom prst="rect">
            <a:avLst/>
          </a:prstGeom>
        </p:spPr>
        <p:txBody>
          <a:bodyPr lIns="0" tIns="0" rIns="0" bIns="0" rtlCol="0" anchor="t">
            <a:spAutoFit/>
          </a:bodyPr>
          <a:lstStyle/>
          <a:p>
            <a:pPr algn="l">
              <a:lnSpc>
                <a:spcPts val="5915"/>
              </a:lnSpc>
            </a:pPr>
            <a:r>
              <a:rPr lang="en-US" sz="5150" b="1" spc="48">
                <a:solidFill>
                  <a:srgbClr val="FFFFFF"/>
                </a:solidFill>
                <a:latin typeface="TT Rounds Condensed Bold"/>
                <a:ea typeface="TT Rounds Condensed Bold"/>
                <a:cs typeface="TT Rounds Condensed Bold"/>
                <a:sym typeface="TT Rounds Condensed Bold"/>
              </a:rPr>
              <a:t>Composants informatiques</a:t>
            </a: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a:p>
            <a:pPr algn="l">
              <a:lnSpc>
                <a:spcPts val="5915"/>
              </a:lnSpc>
            </a:pPr>
            <a:endParaRPr lang="en-US" sz="5150" b="1" spc="48">
              <a:solidFill>
                <a:srgbClr val="FFFFFF"/>
              </a:solidFill>
              <a:latin typeface="TT Rounds Condensed Bold"/>
              <a:ea typeface="TT Rounds Condensed Bold"/>
              <a:cs typeface="TT Rounds Condensed Bold"/>
              <a:sym typeface="TT Rounds Condensed Bold"/>
            </a:endParaRPr>
          </a:p>
        </p:txBody>
      </p:sp>
      <p:sp>
        <p:nvSpPr>
          <p:cNvPr id="19" name="Freeform 19"/>
          <p:cNvSpPr/>
          <p:nvPr/>
        </p:nvSpPr>
        <p:spPr>
          <a:xfrm>
            <a:off x="13788190" y="3850104"/>
            <a:ext cx="3119526" cy="1957094"/>
          </a:xfrm>
          <a:custGeom>
            <a:avLst/>
            <a:gdLst/>
            <a:ahLst/>
            <a:cxnLst/>
            <a:rect l="l" t="t" r="r" b="b"/>
            <a:pathLst>
              <a:path w="3119526" h="1957094">
                <a:moveTo>
                  <a:pt x="0" y="0"/>
                </a:moveTo>
                <a:lnTo>
                  <a:pt x="3119526" y="0"/>
                </a:lnTo>
                <a:lnTo>
                  <a:pt x="3119526" y="1957094"/>
                </a:lnTo>
                <a:lnTo>
                  <a:pt x="0" y="1957094"/>
                </a:lnTo>
                <a:lnTo>
                  <a:pt x="0" y="0"/>
                </a:lnTo>
                <a:close/>
              </a:path>
            </a:pathLst>
          </a:custGeom>
          <a:blipFill>
            <a:blip r:embed="rId4"/>
            <a:stretch>
              <a:fillRect t="-34229" r="-1" b="-25168"/>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64</Slides>
  <Notes>0</Notes>
  <HiddenSlides>0</HiddenSlides>
  <MMClips>0</MMClips>
  <ScaleCrop>false</ScaleCrop>
  <HeadingPairs>
    <vt:vector size="4" baseType="variant">
      <vt:variant>
        <vt:lpstr>Thème</vt:lpstr>
      </vt:variant>
      <vt:variant>
        <vt:i4>1</vt:i4>
      </vt:variant>
      <vt:variant>
        <vt:lpstr>Titres des diapositives</vt:lpstr>
      </vt:variant>
      <vt:variant>
        <vt:i4>64</vt:i4>
      </vt:variant>
    </vt:vector>
  </HeadingPairs>
  <TitlesOfParts>
    <vt:vector size="65"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M2.1 Introductory Digital Skills for the Workplace FR.pptx</dc:title>
  <cp:revision>9</cp:revision>
  <dcterms:created xsi:type="dcterms:W3CDTF">2006-08-16T00:00:00Z</dcterms:created>
  <dcterms:modified xsi:type="dcterms:W3CDTF">2025-01-07T15:00:46Z</dcterms:modified>
  <dc:identifier>DAGYUQHcqFI</dc:identifier>
</cp:coreProperties>
</file>