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18288000" cy="10287000"/>
  <p:notesSz cx="6858000" cy="9144000"/>
  <p:embeddedFontLst>
    <p:embeddedFont>
      <p:font typeface="TT Rounds Condensed Bold" charset="1" panose="02000806030000020003"/>
      <p:regular r:id="rId59"/>
    </p:embeddedFont>
    <p:embeddedFont>
      <p:font typeface="Arimo Bold" charset="1" panose="020B0704020202020204"/>
      <p:regular r:id="rId60"/>
    </p:embeddedFont>
    <p:embeddedFont>
      <p:font typeface="TT Rounds Condensed" charset="1" panose="02000506030000020003"/>
      <p:regular r:id="rId61"/>
    </p:embeddedFont>
    <p:embeddedFont>
      <p:font typeface="TT Rounds Condensed Italics" charset="1" panose="02000506030000090003"/>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fonts/font59.fntdata" Type="http://schemas.openxmlformats.org/officeDocument/2006/relationships/font"/><Relationship Id="rId6" Target="slides/slide1.xml" Type="http://schemas.openxmlformats.org/officeDocument/2006/relationships/slide"/><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inao.gouv.fr/" TargetMode="External" Type="http://schemas.openxmlformats.org/officeDocument/2006/relationships/hyperlink"/><Relationship Id="rId11" Target="https://www.fssc22000.com/" TargetMode="External" Type="http://schemas.openxmlformats.org/officeDocument/2006/relationships/hyperlink"/><Relationship Id="rId12" Target="https://www.iso.org/iso-22000-food-safety-management.html" TargetMode="External" Type="http://schemas.openxmlformats.org/officeDocument/2006/relationships/hyperlink"/><Relationship Id="rId13" Target="https://www.fairtrade.net/" TargetMode="External" Type="http://schemas.openxmlformats.org/officeDocument/2006/relationships/hyperlink"/><Relationship Id="rId2" Target="../media/image8.png" Type="http://schemas.openxmlformats.org/officeDocument/2006/relationships/image"/><Relationship Id="rId3" Target="https://www.labelrouge.fr/" TargetMode="External" Type="http://schemas.openxmlformats.org/officeDocument/2006/relationships/hyperlink"/><Relationship Id="rId4" Target="https://beterleven.dierenbescherming.nl/" TargetMode="External" Type="http://schemas.openxmlformats.org/officeDocument/2006/relationships/hyperlink"/><Relationship Id="rId5" Target="https://www.krav.se/" TargetMode="External" Type="http://schemas.openxmlformats.org/officeDocument/2006/relationships/hyperlink"/><Relationship Id="rId6" Target="https://www.bordbia.ie/" TargetMode="External" Type="http://schemas.openxmlformats.org/officeDocument/2006/relationships/hyperlink"/><Relationship Id="rId7" Target="https://www.agencebio.org/" TargetMode="External" Type="http://schemas.openxmlformats.org/officeDocument/2006/relationships/hyperlink"/><Relationship Id="rId8" Target="https://www.eko-keurmerk.nl/" TargetMode="External" Type="http://schemas.openxmlformats.org/officeDocument/2006/relationships/hyperlink"/><Relationship Id="rId9" Target="https://www.organictrust.ie/"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4.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2.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2.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4567512">
            <a:off x="71508" y="3740668"/>
            <a:ext cx="10314291" cy="12474837"/>
            <a:chOff x="0" y="0"/>
            <a:chExt cx="13752388" cy="16633116"/>
          </a:xfrm>
        </p:grpSpPr>
        <p:sp>
          <p:nvSpPr>
            <p:cNvPr name="Freeform 4" id="4"/>
            <p:cNvSpPr/>
            <p:nvPr/>
          </p:nvSpPr>
          <p:spPr>
            <a:xfrm flipH="false" flipV="false" rot="0">
              <a:off x="-612140" y="-272288"/>
              <a:ext cx="15293721" cy="17576674"/>
            </a:xfrm>
            <a:custGeom>
              <a:avLst/>
              <a:gdLst/>
              <a:ahLst/>
              <a:cxnLst/>
              <a:rect r="r" b="b" t="t" l="l"/>
              <a:pathLst>
                <a:path h="17576674" w="15293721">
                  <a:moveTo>
                    <a:pt x="8939530" y="662051"/>
                  </a:moveTo>
                  <a:cubicBezTo>
                    <a:pt x="7109714" y="21336"/>
                    <a:pt x="5197983" y="0"/>
                    <a:pt x="3741420" y="1922145"/>
                  </a:cubicBezTo>
                  <a:cubicBezTo>
                    <a:pt x="2330450" y="3780155"/>
                    <a:pt x="973963" y="6780784"/>
                    <a:pt x="682752" y="9258173"/>
                  </a:cubicBezTo>
                  <a:cubicBezTo>
                    <a:pt x="0" y="15035150"/>
                    <a:pt x="4387850" y="17576674"/>
                    <a:pt x="8821166" y="16754349"/>
                  </a:cubicBezTo>
                  <a:cubicBezTo>
                    <a:pt x="13145263" y="15953486"/>
                    <a:pt x="15293721" y="9300845"/>
                    <a:pt x="13982828" y="4559554"/>
                  </a:cubicBezTo>
                  <a:cubicBezTo>
                    <a:pt x="13591413" y="3128645"/>
                    <a:pt x="12453493" y="2455926"/>
                    <a:pt x="11379200" y="1836547"/>
                  </a:cubicBezTo>
                  <a:cubicBezTo>
                    <a:pt x="10605389" y="1387983"/>
                    <a:pt x="9786112" y="960882"/>
                    <a:pt x="8939530" y="661924"/>
                  </a:cubicBezTo>
                  <a:close/>
                </a:path>
              </a:pathLst>
            </a:custGeom>
            <a:solidFill>
              <a:srgbClr val="B6D1E1"/>
            </a:solidFill>
          </p:spPr>
        </p:sp>
      </p:grpSp>
      <p:grpSp>
        <p:nvGrpSpPr>
          <p:cNvPr name="Group 5" id="5"/>
          <p:cNvGrpSpPr/>
          <p:nvPr/>
        </p:nvGrpSpPr>
        <p:grpSpPr>
          <a:xfrm rot="0">
            <a:off x="-615710" y="-7458908"/>
            <a:ext cx="13531108" cy="2499387"/>
            <a:chOff x="0" y="0"/>
            <a:chExt cx="18041478" cy="3332516"/>
          </a:xfrm>
        </p:grpSpPr>
        <p:sp>
          <p:nvSpPr>
            <p:cNvPr name="Freeform 6" id="6"/>
            <p:cNvSpPr/>
            <p:nvPr/>
          </p:nvSpPr>
          <p:spPr>
            <a:xfrm flipH="false" flipV="false" rot="0">
              <a:off x="0" y="0"/>
              <a:ext cx="18041493" cy="3332480"/>
            </a:xfrm>
            <a:custGeom>
              <a:avLst/>
              <a:gdLst/>
              <a:ahLst/>
              <a:cxnLst/>
              <a:rect r="r" b="b" t="t" l="l"/>
              <a:pathLst>
                <a:path h="3332480" w="18041493">
                  <a:moveTo>
                    <a:pt x="0" y="0"/>
                  </a:moveTo>
                  <a:lnTo>
                    <a:pt x="18041493" y="0"/>
                  </a:lnTo>
                  <a:lnTo>
                    <a:pt x="18041493" y="3332480"/>
                  </a:lnTo>
                  <a:lnTo>
                    <a:pt x="0" y="3332480"/>
                  </a:lnTo>
                  <a:close/>
                </a:path>
              </a:pathLst>
            </a:custGeom>
            <a:solidFill>
              <a:srgbClr val="ECECEC"/>
            </a:solidFill>
          </p:spPr>
        </p:sp>
      </p:grpSp>
      <p:grpSp>
        <p:nvGrpSpPr>
          <p:cNvPr name="Group 7" id="7"/>
          <p:cNvGrpSpPr/>
          <p:nvPr/>
        </p:nvGrpSpPr>
        <p:grpSpPr>
          <a:xfrm rot="0">
            <a:off x="9489387" y="8408451"/>
            <a:ext cx="3227916" cy="3328231"/>
            <a:chOff x="0" y="0"/>
            <a:chExt cx="4303888" cy="4437642"/>
          </a:xfrm>
        </p:grpSpPr>
        <p:sp>
          <p:nvSpPr>
            <p:cNvPr name="Freeform 8" id="8"/>
            <p:cNvSpPr/>
            <p:nvPr/>
          </p:nvSpPr>
          <p:spPr>
            <a:xfrm flipH="false" flipV="false" rot="0">
              <a:off x="-191643" y="-72644"/>
              <a:ext cx="4786376" cy="4689348"/>
            </a:xfrm>
            <a:custGeom>
              <a:avLst/>
              <a:gdLst/>
              <a:ahLst/>
              <a:cxnLst/>
              <a:rect r="r" b="b" t="t" l="l"/>
              <a:pathLst>
                <a:path h="4689348" w="4786376">
                  <a:moveTo>
                    <a:pt x="2797683" y="176657"/>
                  </a:moveTo>
                  <a:cubicBezTo>
                    <a:pt x="2225040" y="5715"/>
                    <a:pt x="1626870" y="0"/>
                    <a:pt x="1170940" y="512826"/>
                  </a:cubicBezTo>
                  <a:cubicBezTo>
                    <a:pt x="729361" y="1008507"/>
                    <a:pt x="304927" y="1809115"/>
                    <a:pt x="213741" y="2470023"/>
                  </a:cubicBezTo>
                  <a:cubicBezTo>
                    <a:pt x="0" y="4011295"/>
                    <a:pt x="1373251" y="4689348"/>
                    <a:pt x="2760726" y="4470019"/>
                  </a:cubicBezTo>
                  <a:cubicBezTo>
                    <a:pt x="4114038" y="4256405"/>
                    <a:pt x="4786376" y="2481453"/>
                    <a:pt x="4376039" y="1216533"/>
                  </a:cubicBezTo>
                  <a:cubicBezTo>
                    <a:pt x="4253484" y="834771"/>
                    <a:pt x="3897376" y="655320"/>
                    <a:pt x="3561207" y="490093"/>
                  </a:cubicBezTo>
                  <a:cubicBezTo>
                    <a:pt x="3319018" y="370459"/>
                    <a:pt x="3062605" y="256540"/>
                    <a:pt x="2797683" y="176657"/>
                  </a:cubicBezTo>
                  <a:close/>
                </a:path>
              </a:pathLst>
            </a:custGeom>
            <a:solidFill>
              <a:srgbClr val="E6C8C7"/>
            </a:solidFill>
          </p:spPr>
        </p:sp>
      </p:grpSp>
      <p:grpSp>
        <p:nvGrpSpPr>
          <p:cNvPr name="Group 9" id="9"/>
          <p:cNvGrpSpPr/>
          <p:nvPr/>
        </p:nvGrpSpPr>
        <p:grpSpPr>
          <a:xfrm rot="0">
            <a:off x="-4627968" y="-2234116"/>
            <a:ext cx="4674636" cy="13970799"/>
            <a:chOff x="0" y="0"/>
            <a:chExt cx="6232848" cy="18627732"/>
          </a:xfrm>
        </p:grpSpPr>
        <p:sp>
          <p:nvSpPr>
            <p:cNvPr name="Freeform 10" id="10"/>
            <p:cNvSpPr/>
            <p:nvPr/>
          </p:nvSpPr>
          <p:spPr>
            <a:xfrm flipH="false" flipV="false" rot="0">
              <a:off x="0" y="0"/>
              <a:ext cx="6232906" cy="18627725"/>
            </a:xfrm>
            <a:custGeom>
              <a:avLst/>
              <a:gdLst/>
              <a:ahLst/>
              <a:cxnLst/>
              <a:rect r="r" b="b" t="t" l="l"/>
              <a:pathLst>
                <a:path h="18627725" w="6232906">
                  <a:moveTo>
                    <a:pt x="0" y="0"/>
                  </a:moveTo>
                  <a:lnTo>
                    <a:pt x="6232906" y="0"/>
                  </a:lnTo>
                  <a:lnTo>
                    <a:pt x="6232906" y="18627725"/>
                  </a:lnTo>
                  <a:lnTo>
                    <a:pt x="0" y="18627725"/>
                  </a:lnTo>
                  <a:close/>
                </a:path>
              </a:pathLst>
            </a:custGeom>
            <a:solidFill>
              <a:srgbClr val="ECECEC"/>
            </a:solidFill>
          </p:spPr>
        </p:sp>
      </p:grpSp>
      <p:grpSp>
        <p:nvGrpSpPr>
          <p:cNvPr name="Group 11" id="11"/>
          <p:cNvGrpSpPr/>
          <p:nvPr/>
        </p:nvGrpSpPr>
        <p:grpSpPr>
          <a:xfrm rot="0">
            <a:off x="-2850777" y="10332036"/>
            <a:ext cx="22146483" cy="5305084"/>
            <a:chOff x="0" y="0"/>
            <a:chExt cx="29528644" cy="7073446"/>
          </a:xfrm>
        </p:grpSpPr>
        <p:sp>
          <p:nvSpPr>
            <p:cNvPr name="Freeform 12" id="12"/>
            <p:cNvSpPr/>
            <p:nvPr/>
          </p:nvSpPr>
          <p:spPr>
            <a:xfrm flipH="false" flipV="false" rot="0">
              <a:off x="0" y="0"/>
              <a:ext cx="29528644" cy="7073392"/>
            </a:xfrm>
            <a:custGeom>
              <a:avLst/>
              <a:gdLst/>
              <a:ahLst/>
              <a:cxnLst/>
              <a:rect r="r" b="b" t="t" l="l"/>
              <a:pathLst>
                <a:path h="7073392" w="29528644">
                  <a:moveTo>
                    <a:pt x="0" y="0"/>
                  </a:moveTo>
                  <a:lnTo>
                    <a:pt x="29528644" y="0"/>
                  </a:lnTo>
                  <a:lnTo>
                    <a:pt x="29528644" y="7073392"/>
                  </a:lnTo>
                  <a:lnTo>
                    <a:pt x="0" y="7073392"/>
                  </a:lnTo>
                  <a:close/>
                </a:path>
              </a:pathLst>
            </a:custGeom>
            <a:solidFill>
              <a:srgbClr val="ECECEC"/>
            </a:solidFill>
          </p:spPr>
        </p:sp>
      </p:grpSp>
      <p:sp>
        <p:nvSpPr>
          <p:cNvPr name="Freeform 13" id="13"/>
          <p:cNvSpPr/>
          <p:nvPr/>
        </p:nvSpPr>
        <p:spPr>
          <a:xfrm flipH="false" flipV="false" rot="0">
            <a:off x="833985" y="150825"/>
            <a:ext cx="6159441" cy="4453305"/>
          </a:xfrm>
          <a:custGeom>
            <a:avLst/>
            <a:gdLst/>
            <a:ahLst/>
            <a:cxnLst/>
            <a:rect r="r" b="b" t="t" l="l"/>
            <a:pathLst>
              <a:path h="4453305" w="6159441">
                <a:moveTo>
                  <a:pt x="0" y="0"/>
                </a:moveTo>
                <a:lnTo>
                  <a:pt x="6159441" y="0"/>
                </a:lnTo>
                <a:lnTo>
                  <a:pt x="6159441" y="4453305"/>
                </a:lnTo>
                <a:lnTo>
                  <a:pt x="0" y="4453305"/>
                </a:lnTo>
                <a:lnTo>
                  <a:pt x="0" y="0"/>
                </a:lnTo>
                <a:close/>
              </a:path>
            </a:pathLst>
          </a:custGeom>
          <a:blipFill>
            <a:blip r:embed="rId2"/>
            <a:stretch>
              <a:fillRect l="-30" t="0" r="-30" b="0"/>
            </a:stretch>
          </a:blipFill>
        </p:spPr>
      </p:sp>
      <p:sp>
        <p:nvSpPr>
          <p:cNvPr name="Freeform 14" id="14" descr="Blue text on a black background  Description automatically generated"/>
          <p:cNvSpPr/>
          <p:nvPr/>
        </p:nvSpPr>
        <p:spPr>
          <a:xfrm flipH="false" flipV="false" rot="0">
            <a:off x="13804464" y="8833449"/>
            <a:ext cx="4652192" cy="973563"/>
          </a:xfrm>
          <a:custGeom>
            <a:avLst/>
            <a:gdLst/>
            <a:ahLst/>
            <a:cxnLst/>
            <a:rect r="r" b="b" t="t" l="l"/>
            <a:pathLst>
              <a:path h="973563" w="4652192">
                <a:moveTo>
                  <a:pt x="0" y="0"/>
                </a:moveTo>
                <a:lnTo>
                  <a:pt x="4652192" y="0"/>
                </a:lnTo>
                <a:lnTo>
                  <a:pt x="4652192" y="973563"/>
                </a:lnTo>
                <a:lnTo>
                  <a:pt x="0" y="973563"/>
                </a:lnTo>
                <a:lnTo>
                  <a:pt x="0" y="0"/>
                </a:lnTo>
                <a:close/>
              </a:path>
            </a:pathLst>
          </a:custGeom>
          <a:blipFill>
            <a:blip r:embed="rId3"/>
            <a:stretch>
              <a:fillRect l="0" t="0" r="0" b="0"/>
            </a:stretch>
          </a:blipFill>
        </p:spPr>
      </p:sp>
      <p:sp>
        <p:nvSpPr>
          <p:cNvPr name="TextBox 15" id="15"/>
          <p:cNvSpPr txBox="true"/>
          <p:nvPr/>
        </p:nvSpPr>
        <p:spPr>
          <a:xfrm rot="0">
            <a:off x="550262" y="7010223"/>
            <a:ext cx="9356784" cy="1610377"/>
          </a:xfrm>
          <a:prstGeom prst="rect">
            <a:avLst/>
          </a:prstGeom>
        </p:spPr>
        <p:txBody>
          <a:bodyPr anchor="t" rtlCol="false" tIns="0" lIns="0" bIns="0" rIns="0">
            <a:spAutoFit/>
          </a:bodyPr>
          <a:lstStyle/>
          <a:p>
            <a:pPr algn="l">
              <a:lnSpc>
                <a:spcPts val="5980"/>
              </a:lnSpc>
            </a:pPr>
            <a:r>
              <a:rPr lang="en-US" b="true" sz="7800" spc="72">
                <a:solidFill>
                  <a:srgbClr val="FFFFFF"/>
                </a:solidFill>
                <a:latin typeface="TT Rounds Condensed Bold"/>
                <a:ea typeface="TT Rounds Condensed Bold"/>
                <a:cs typeface="TT Rounds Condensed Bold"/>
                <a:sym typeface="TT Rounds Condensed Bold"/>
              </a:rPr>
              <a:t>M1.3  </a:t>
            </a:r>
          </a:p>
          <a:p>
            <a:pPr algn="l">
              <a:lnSpc>
                <a:spcPts val="5980"/>
              </a:lnSpc>
            </a:pPr>
            <a:r>
              <a:rPr lang="en-US" b="true" sz="7800" spc="72">
                <a:solidFill>
                  <a:srgbClr val="FFFFFF"/>
                </a:solidFill>
                <a:latin typeface="TT Rounds Condensed Bold"/>
                <a:ea typeface="TT Rounds Condensed Bold"/>
                <a:cs typeface="TT Rounds Condensed Bold"/>
                <a:sym typeface="TT Rounds Condensed Bold"/>
              </a:rPr>
              <a:t>L'éco-responsabilité</a:t>
            </a:r>
          </a:p>
        </p:txBody>
      </p:sp>
      <p:sp>
        <p:nvSpPr>
          <p:cNvPr name="Freeform 16" id="16"/>
          <p:cNvSpPr/>
          <p:nvPr/>
        </p:nvSpPr>
        <p:spPr>
          <a:xfrm flipH="false" flipV="false" rot="0">
            <a:off x="12893524" y="8741775"/>
            <a:ext cx="4977032" cy="1300815"/>
          </a:xfrm>
          <a:custGeom>
            <a:avLst/>
            <a:gdLst/>
            <a:ahLst/>
            <a:cxnLst/>
            <a:rect r="r" b="b" t="t" l="l"/>
            <a:pathLst>
              <a:path h="1300815" w="4977032">
                <a:moveTo>
                  <a:pt x="0" y="0"/>
                </a:moveTo>
                <a:lnTo>
                  <a:pt x="4977032" y="0"/>
                </a:lnTo>
                <a:lnTo>
                  <a:pt x="4977032" y="1300815"/>
                </a:lnTo>
                <a:lnTo>
                  <a:pt x="0" y="1300815"/>
                </a:lnTo>
                <a:lnTo>
                  <a:pt x="0" y="0"/>
                </a:lnTo>
                <a:close/>
              </a:path>
            </a:pathLst>
          </a:custGeom>
          <a:blipFill>
            <a:blip r:embed="rId4"/>
            <a:stretch>
              <a:fillRect l="0" t="0" r="0" b="0"/>
            </a:stretch>
          </a:blipFill>
        </p:spPr>
      </p:sp>
      <p:grpSp>
        <p:nvGrpSpPr>
          <p:cNvPr name="Group 17" id="17"/>
          <p:cNvGrpSpPr/>
          <p:nvPr/>
        </p:nvGrpSpPr>
        <p:grpSpPr>
          <a:xfrm rot="0">
            <a:off x="9000918" y="-626311"/>
            <a:ext cx="9607093" cy="9246911"/>
            <a:chOff x="30480" y="591820"/>
            <a:chExt cx="12736830" cy="12259310"/>
          </a:xfrm>
        </p:grpSpPr>
        <p:sp>
          <p:nvSpPr>
            <p:cNvPr name="Freeform 18" id="18"/>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5"/>
              <a:stretch>
                <a:fillRect l="-19089" t="0" r="-19089" b="-35"/>
              </a:stretch>
            </a:blipFill>
          </p:spPr>
        </p:sp>
      </p:grpSp>
      <p:sp>
        <p:nvSpPr>
          <p:cNvPr name="TextBox 19" id="19"/>
          <p:cNvSpPr txBox="true"/>
          <p:nvPr/>
        </p:nvSpPr>
        <p:spPr>
          <a:xfrm rot="0">
            <a:off x="1361106" y="9100968"/>
            <a:ext cx="5664254" cy="967170"/>
          </a:xfrm>
          <a:prstGeom prst="rect">
            <a:avLst/>
          </a:prstGeom>
        </p:spPr>
        <p:txBody>
          <a:bodyPr anchor="t" rtlCol="false" tIns="0" lIns="0" bIns="0" rIns="0">
            <a:spAutoFit/>
          </a:bodyPr>
          <a:lstStyle/>
          <a:p>
            <a:pPr algn="l">
              <a:lnSpc>
                <a:spcPts val="4536"/>
              </a:lnSpc>
            </a:pPr>
            <a:r>
              <a:rPr lang="en-US" b="true" sz="4200" spc="39">
                <a:solidFill>
                  <a:srgbClr val="FFFFFF"/>
                </a:solidFill>
                <a:latin typeface="TT Rounds Condensed Bold"/>
                <a:ea typeface="TT Rounds Condensed Bold"/>
                <a:cs typeface="TT Rounds Condensed Bold"/>
                <a:sym typeface="TT Rounds Condensed Bold"/>
              </a:rPr>
              <a:t>www.3kitchens.eu</a:t>
            </a:r>
          </a:p>
        </p:txBody>
      </p:sp>
      <p:sp>
        <p:nvSpPr>
          <p:cNvPr name="TextBox 20" id="20"/>
          <p:cNvSpPr txBox="true"/>
          <p:nvPr/>
        </p:nvSpPr>
        <p:spPr>
          <a:xfrm rot="0">
            <a:off x="1227513" y="5510680"/>
            <a:ext cx="7792038" cy="733425"/>
          </a:xfrm>
          <a:prstGeom prst="rect">
            <a:avLst/>
          </a:prstGeom>
        </p:spPr>
        <p:txBody>
          <a:bodyPr anchor="t" rtlCol="false" tIns="0" lIns="0" bIns="0" rIns="0">
            <a:spAutoFit/>
          </a:bodyPr>
          <a:lstStyle/>
          <a:p>
            <a:pPr algn="l">
              <a:lnSpc>
                <a:spcPts val="2879"/>
              </a:lnSpc>
            </a:pPr>
            <a:r>
              <a:rPr lang="en-US" b="true" sz="2400" spc="22">
                <a:solidFill>
                  <a:srgbClr val="FFFFFF"/>
                </a:solidFill>
                <a:latin typeface="TT Rounds Condensed Bold"/>
                <a:ea typeface="TT Rounds Condensed Bold"/>
                <a:cs typeface="TT Rounds Condensed Bold"/>
                <a:sym typeface="TT Rounds Condensed Bold"/>
              </a:rPr>
              <a:t>Programme d'employabilité - Industrie alimentaire </a:t>
            </a:r>
          </a:p>
          <a:p>
            <a:pPr algn="l">
              <a:lnSpc>
                <a:spcPts val="2879"/>
              </a:lnSpc>
            </a:pPr>
            <a:r>
              <a:rPr lang="en-US" b="true" sz="2400" spc="22">
                <a:solidFill>
                  <a:srgbClr val="FFFFFF"/>
                </a:solidFill>
                <a:latin typeface="TT Rounds Condensed Bold"/>
                <a:ea typeface="TT Rounds Condensed Bold"/>
                <a:cs typeface="TT Rounds Condensed Bold"/>
                <a:sym typeface="TT Rounds Condensed Bold"/>
              </a:rPr>
              <a:t>Compétences techniques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AutoShape 3" id="3"/>
          <p:cNvSpPr/>
          <p:nvPr/>
        </p:nvSpPr>
        <p:spPr>
          <a:xfrm rot="5390471">
            <a:off x="2012119" y="5092059"/>
            <a:ext cx="10308952" cy="0"/>
          </a:xfrm>
          <a:prstGeom prst="line">
            <a:avLst/>
          </a:prstGeom>
          <a:ln cap="rnd" w="19050">
            <a:solidFill>
              <a:srgbClr val="84BFA4"/>
            </a:solidFill>
            <a:prstDash val="solid"/>
            <a:headEnd type="none" len="sm" w="sm"/>
            <a:tailEnd type="none" len="sm" w="sm"/>
          </a:ln>
        </p:spPr>
      </p:sp>
      <p:grpSp>
        <p:nvGrpSpPr>
          <p:cNvPr name="Group 4" id="4"/>
          <p:cNvGrpSpPr/>
          <p:nvPr/>
        </p:nvGrpSpPr>
        <p:grpSpPr>
          <a:xfrm rot="0">
            <a:off x="6027177" y="621170"/>
            <a:ext cx="2679858" cy="2763139"/>
            <a:chOff x="0" y="0"/>
            <a:chExt cx="3573144" cy="3684186"/>
          </a:xfrm>
        </p:grpSpPr>
        <p:sp>
          <p:nvSpPr>
            <p:cNvPr name="Freeform 5" id="5"/>
            <p:cNvSpPr/>
            <p:nvPr/>
          </p:nvSpPr>
          <p:spPr>
            <a:xfrm flipH="false" flipV="false" rot="0">
              <a:off x="-159004" y="-60325"/>
              <a:ext cx="3973576" cy="3893185"/>
            </a:xfrm>
            <a:custGeom>
              <a:avLst/>
              <a:gdLst/>
              <a:ahLst/>
              <a:cxnLst/>
              <a:rect r="r" b="b" t="t" l="l"/>
              <a:pathLst>
                <a:path h="3893185" w="3973576">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name="TextBox 6" id="6"/>
          <p:cNvSpPr txBox="true"/>
          <p:nvPr/>
        </p:nvSpPr>
        <p:spPr>
          <a:xfrm rot="0">
            <a:off x="9235440" y="1476075"/>
            <a:ext cx="7909560" cy="6183414"/>
          </a:xfrm>
          <a:prstGeom prst="rect">
            <a:avLst/>
          </a:prstGeom>
        </p:spPr>
        <p:txBody>
          <a:bodyPr anchor="t" rtlCol="false" tIns="0" lIns="0" bIns="0" rIns="0">
            <a:spAutoFit/>
          </a:bodyPr>
          <a:lstStyle/>
          <a:p>
            <a:pPr algn="l" marL="651510" indent="-325755" lvl="1">
              <a:lnSpc>
                <a:spcPts val="3888"/>
              </a:lnSpc>
              <a:buFont typeface="Arial"/>
              <a:buChar char="•"/>
            </a:pPr>
            <a:r>
              <a:rPr lang="en-US" sz="3600" spc="33">
                <a:solidFill>
                  <a:srgbClr val="000000"/>
                </a:solidFill>
                <a:latin typeface="TT Rounds Condensed"/>
                <a:ea typeface="TT Rounds Condensed"/>
                <a:cs typeface="TT Rounds Condensed"/>
                <a:sym typeface="TT Rounds Condensed"/>
              </a:rPr>
              <a:t>Assurer la traçabilité : </a:t>
            </a:r>
          </a:p>
          <a:p>
            <a:pPr algn="l" marL="651510" indent="-325755" lvl="1">
              <a:lnSpc>
                <a:spcPts val="3888"/>
              </a:lnSpc>
            </a:pPr>
            <a:r>
              <a:rPr lang="en-US" sz="3600" spc="33">
                <a:solidFill>
                  <a:srgbClr val="000000"/>
                </a:solidFill>
                <a:latin typeface="TT Rounds Condensed"/>
                <a:ea typeface="TT Rounds Condensed"/>
                <a:cs typeface="TT Rounds Condensed"/>
                <a:sym typeface="TT Rounds Condensed"/>
              </a:rPr>
              <a:t>Sachez d'où viennent vos ingrédients.</a:t>
            </a:r>
          </a:p>
          <a:p>
            <a:pPr algn="l" marL="651510" indent="-325755" lvl="1">
              <a:lnSpc>
                <a:spcPts val="3888"/>
              </a:lnSpc>
            </a:pPr>
            <a:r>
              <a:rPr lang="en-US" sz="3600" spc="33">
                <a:solidFill>
                  <a:srgbClr val="000000"/>
                </a:solidFill>
                <a:latin typeface="TT Rounds Condensed"/>
                <a:ea typeface="TT Rounds Condensed"/>
                <a:cs typeface="TT Rounds Condensed"/>
                <a:sym typeface="TT Rounds Condensed"/>
              </a:rPr>
              <a:t>Indiquez sur le menu les exploitations agricoles et/ou la région d'où proviennent les ingrédients,</a:t>
            </a:r>
          </a:p>
          <a:p>
            <a:pPr algn="l" marL="651510" indent="-325755" lvl="1">
              <a:lnSpc>
                <a:spcPts val="3888"/>
              </a:lnSpc>
            </a:pPr>
            <a:r>
              <a:rPr lang="en-US" sz="3600" spc="33">
                <a:solidFill>
                  <a:srgbClr val="000000"/>
                </a:solidFill>
                <a:latin typeface="TT Rounds Condensed"/>
                <a:ea typeface="TT Rounds Condensed"/>
                <a:cs typeface="TT Rounds Condensed"/>
                <a:sym typeface="TT Rounds Condensed"/>
              </a:rPr>
              <a:t>Utiliser une variété d'ingrédients pour la biodiversité</a:t>
            </a:r>
          </a:p>
          <a:p>
            <a:pPr algn="l" marL="651510" indent="-325755" lvl="1">
              <a:lnSpc>
                <a:spcPts val="3888"/>
              </a:lnSpc>
            </a:pPr>
            <a:r>
              <a:rPr lang="en-US" sz="3600" spc="33">
                <a:solidFill>
                  <a:srgbClr val="000000"/>
                </a:solidFill>
                <a:latin typeface="TT Rounds Condensed"/>
                <a:ea typeface="TT Rounds Condensed"/>
                <a:cs typeface="TT Rounds Condensed"/>
                <a:sym typeface="TT Rounds Condensed"/>
              </a:rPr>
              <a:t>Choisissez des produits certifiés biologiques ou équitables. </a:t>
            </a:r>
          </a:p>
          <a:p>
            <a:pPr algn="l" marL="651510" indent="-325755" lvl="1">
              <a:lnSpc>
                <a:spcPts val="3888"/>
              </a:lnSpc>
            </a:pPr>
          </a:p>
          <a:p>
            <a:pPr algn="ctr" marL="651510" indent="-325755" lvl="1">
              <a:lnSpc>
                <a:spcPts val="3888"/>
              </a:lnSpc>
            </a:pPr>
            <a:r>
              <a:rPr lang="en-US" b="true" sz="3600" spc="33">
                <a:solidFill>
                  <a:srgbClr val="000000"/>
                </a:solidFill>
                <a:latin typeface="TT Rounds Condensed Bold"/>
                <a:ea typeface="TT Rounds Condensed Bold"/>
                <a:cs typeface="TT Rounds Condensed Bold"/>
                <a:sym typeface="TT Rounds Condensed Bold"/>
              </a:rPr>
              <a:t>Vous trouverez ci-dessous une liste des certifications pertinentes dans les pays partenaires de Three Kitchens.</a:t>
            </a:r>
          </a:p>
          <a:p>
            <a:pPr algn="l" marL="651510" indent="-325755" lvl="1">
              <a:lnSpc>
                <a:spcPts val="3888"/>
              </a:lnSpc>
            </a:pPr>
          </a:p>
          <a:p>
            <a:pPr algn="l" marL="651510" indent="-325755" lvl="1">
              <a:lnSpc>
                <a:spcPts val="3888"/>
              </a:lnSpc>
            </a:pPr>
          </a:p>
        </p:txBody>
      </p:sp>
      <p:sp>
        <p:nvSpPr>
          <p:cNvPr name="TextBox 7" id="7"/>
          <p:cNvSpPr txBox="true"/>
          <p:nvPr/>
        </p:nvSpPr>
        <p:spPr>
          <a:xfrm rot="0">
            <a:off x="548624" y="1066292"/>
            <a:ext cx="5399214" cy="8211566"/>
          </a:xfrm>
          <a:prstGeom prst="rect">
            <a:avLst/>
          </a:prstGeom>
        </p:spPr>
        <p:txBody>
          <a:bodyPr anchor="t" rtlCol="false" tIns="0" lIns="0" bIns="0" rIns="0">
            <a:spAutoFit/>
          </a:bodyPr>
          <a:lstStyle/>
          <a:p>
            <a:pPr algn="l">
              <a:lnSpc>
                <a:spcPts val="5832"/>
              </a:lnSpc>
            </a:pPr>
            <a:r>
              <a:rPr lang="en-US" b="true" sz="5400" spc="50">
                <a:solidFill>
                  <a:srgbClr val="382B1B"/>
                </a:solidFill>
                <a:latin typeface="TT Rounds Condensed Bold"/>
                <a:ea typeface="TT Rounds Condensed Bold"/>
                <a:cs typeface="TT Rounds Condensed Bold"/>
                <a:sym typeface="TT Rounds Condensed Bold"/>
              </a:rPr>
              <a:t>Pratiques éco-responsables simples </a:t>
            </a:r>
          </a:p>
          <a:p>
            <a:pPr algn="l">
              <a:lnSpc>
                <a:spcPts val="5832"/>
              </a:lnSpc>
            </a:pPr>
          </a:p>
          <a:p>
            <a:pPr algn="l">
              <a:lnSpc>
                <a:spcPts val="5832"/>
              </a:lnSpc>
            </a:pPr>
            <a:r>
              <a:rPr lang="en-US" sz="5400" spc="50">
                <a:solidFill>
                  <a:srgbClr val="000000"/>
                </a:solidFill>
                <a:latin typeface="TT Rounds Condensed"/>
                <a:ea typeface="TT Rounds Condensed"/>
                <a:cs typeface="TT Rounds Condensed"/>
                <a:sym typeface="TT Rounds Condensed"/>
              </a:rPr>
              <a:t>S'approvisionner de manière durable</a:t>
            </a:r>
          </a:p>
        </p:txBody>
      </p:sp>
      <p:sp>
        <p:nvSpPr>
          <p:cNvPr name="TextBox 8" id="8"/>
          <p:cNvSpPr txBox="true"/>
          <p:nvPr/>
        </p:nvSpPr>
        <p:spPr>
          <a:xfrm rot="0">
            <a:off x="6588414" y="1462740"/>
            <a:ext cx="1548753" cy="1137147"/>
          </a:xfrm>
          <a:prstGeom prst="rect">
            <a:avLst/>
          </a:prstGeom>
        </p:spPr>
        <p:txBody>
          <a:bodyPr anchor="t" rtlCol="false" tIns="0" lIns="0" bIns="0" rIns="0">
            <a:spAutoFit/>
          </a:bodyPr>
          <a:lstStyle/>
          <a:p>
            <a:pPr algn="ctr">
              <a:lnSpc>
                <a:spcPts val="5832"/>
              </a:lnSpc>
            </a:pPr>
            <a:r>
              <a:rPr lang="en-US" b="true" sz="5400" spc="50">
                <a:solidFill>
                  <a:srgbClr val="FFFFFF"/>
                </a:solidFill>
                <a:latin typeface="TT Rounds Condensed Bold"/>
                <a:ea typeface="TT Rounds Condensed Bold"/>
                <a:cs typeface="TT Rounds Condensed Bold"/>
                <a:sym typeface="TT Rounds Condensed Bold"/>
              </a:rPr>
              <a:t>02</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aphicFrame>
        <p:nvGraphicFramePr>
          <p:cNvPr name="Table 3" id="3"/>
          <p:cNvGraphicFramePr>
            <a:graphicFrameLocks noGrp="true"/>
          </p:cNvGraphicFramePr>
          <p:nvPr/>
        </p:nvGraphicFramePr>
        <p:xfrm>
          <a:off x="437616" y="173412"/>
          <a:ext cx="17164050" cy="9394538"/>
        </p:xfrm>
        <a:graphic>
          <a:graphicData uri="http://schemas.openxmlformats.org/drawingml/2006/table">
            <a:tbl>
              <a:tblPr/>
              <a:tblGrid>
                <a:gridCol w="3205202"/>
                <a:gridCol w="2614697"/>
                <a:gridCol w="2857639"/>
                <a:gridCol w="8486512"/>
              </a:tblGrid>
              <a:tr h="478256">
                <a:tc>
                  <a:txBody>
                    <a:bodyPr anchor="t" rtlCol="false"/>
                    <a:lstStyle/>
                    <a:p>
                      <a:pPr algn="l">
                        <a:lnSpc>
                          <a:spcPts val="2640"/>
                        </a:lnSpc>
                        <a:defRPr/>
                      </a:pPr>
                      <a:r>
                        <a:rPr lang="en-US" b="true" sz="2200" spc="20">
                          <a:solidFill>
                            <a:srgbClr val="086D6E"/>
                          </a:solidFill>
                          <a:latin typeface="TT Rounds Condensed Bold"/>
                          <a:ea typeface="TT Rounds Condensed Bold"/>
                          <a:cs typeface="TT Rounds Condensed Bold"/>
                          <a:sym typeface="TT Rounds Condensed Bold"/>
                        </a:rPr>
                        <a:t>Classification</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b="true" sz="2200" spc="20">
                          <a:solidFill>
                            <a:srgbClr val="086D6E"/>
                          </a:solidFill>
                          <a:latin typeface="TT Rounds Condensed Bold"/>
                          <a:ea typeface="TT Rounds Condensed Bold"/>
                          <a:cs typeface="TT Rounds Condensed Bold"/>
                          <a:sym typeface="TT Rounds Condensed Bold"/>
                        </a:rPr>
                        <a:t>Certification</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b="true" sz="2200" spc="20">
                          <a:solidFill>
                            <a:srgbClr val="086D6E"/>
                          </a:solidFill>
                          <a:latin typeface="TT Rounds Condensed Bold"/>
                          <a:ea typeface="TT Rounds Condensed Bold"/>
                          <a:cs typeface="TT Rounds Condensed Bold"/>
                          <a:sym typeface="TT Rounds Condensed Bold"/>
                        </a:rPr>
                        <a:t>Pays</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b="true" sz="2200" spc="20">
                          <a:solidFill>
                            <a:srgbClr val="086D6E"/>
                          </a:solidFill>
                          <a:latin typeface="TT Rounds Condensed Bold"/>
                          <a:ea typeface="TT Rounds Condensed Bold"/>
                          <a:cs typeface="TT Rounds Condensed Bold"/>
                          <a:sym typeface="TT Rounds Condensed Bold"/>
                        </a:rPr>
                        <a:t>Description</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800506">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Bien-être des animaux</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3" tooltip="https://www.labelrouge.fr/"/>
                        </a:rPr>
                        <a:t>Label Rouge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France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Viande de haute qualité avec des directives strictes en matière de bien-être.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478256">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Bien-être des animaux</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4" tooltip="https://beterleven.dierenbescherming.nl/"/>
                        </a:rPr>
                        <a:t>Beter Leven</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Pays-Bas</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Conditions humaines pour la viande et les produits laitiers.</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800506">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Produits biologiques et bien-être des animaux</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5" tooltip="https://www.krav.se/"/>
                        </a:rPr>
                        <a:t>KRAV</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Suède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Aliments biologiques axés sur le bien-être et la durabilité.</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800506">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Bien-être animal et qualité</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6" tooltip="https://www.bordbia.ie/"/>
                        </a:rPr>
                        <a:t>Bord Bia</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Irlande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Des normes élevées en matière de bien-être animal et de qualité des aliments.</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800506">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Agriculture biologique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7" tooltip="https://www.agencebio.org/"/>
                        </a:rPr>
                        <a:t>Agriculture Biologique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France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Certification biologique sans produits chimiques de synthèse.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800506">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Agriculture biologique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8" tooltip="https://www.eko-keurmerk.nl/"/>
                        </a:rPr>
                        <a:t>EKO</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Pays-Bas</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Produits biologiques respectant les normes en matière d'environnement et de bien-être.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1134050">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Agriculture biologique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9" tooltip="https://www.organictrust.ie/"/>
                        </a:rPr>
                        <a:t>La confiance dans l'agriculture biologique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Irlande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Certification des aliments biologiques sans produits synthétiques.</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800506">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Sécurité alimentaire et qualité</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10" tooltip="https://www.inao.gouv.fr/"/>
                        </a:rPr>
                        <a:t>AOP</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France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Protection des aliments régionaux présentant des caractéristiques uniques.</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478256">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Sécurité alimentaire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11" tooltip="https://www.fssc22000.com/"/>
                        </a:rPr>
                        <a:t>FSSC 22000</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Pays-Bas</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Garantir les systèmes de gestion de la sécurité alimentaire.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478256">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Sécurité alimentaire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12" tooltip="https://www.iso.org/iso-22000-food-safety-management.html"/>
                        </a:rPr>
                        <a:t>ISO 22000</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Suède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Norme de gestion de la sécurité alimentaire.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r h="1544428">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Commerce équitable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u="sng">
                          <a:solidFill>
                            <a:srgbClr val="87A66E"/>
                          </a:solidFill>
                          <a:latin typeface="TT Rounds Condensed"/>
                          <a:ea typeface="TT Rounds Condensed"/>
                          <a:cs typeface="TT Rounds Condensed"/>
                          <a:sym typeface="TT Rounds Condensed"/>
                          <a:hlinkClick r:id="rId13" tooltip="https://www.fairtrade.net/"/>
                        </a:rPr>
                        <a:t>Fairtrade International</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France, Pays-Bas, Suède, Irlande</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c>
                  <a:txBody>
                    <a:bodyPr anchor="t" rtlCol="false"/>
                    <a:lstStyle/>
                    <a:p>
                      <a:pPr algn="l">
                        <a:lnSpc>
                          <a:spcPts val="2640"/>
                        </a:lnSpc>
                        <a:defRPr/>
                      </a:pPr>
                      <a:r>
                        <a:rPr lang="en-US" sz="2200" spc="20">
                          <a:solidFill>
                            <a:srgbClr val="382B1B"/>
                          </a:solidFill>
                          <a:latin typeface="TT Rounds Condensed"/>
                          <a:ea typeface="TT Rounds Condensed"/>
                          <a:cs typeface="TT Rounds Condensed"/>
                          <a:sym typeface="TT Rounds Condensed"/>
                        </a:rPr>
                        <a:t>Des prix et des conditions de travail équitables pour les agriculteurs.</a:t>
                      </a:r>
                      <a:endParaRPr lang="en-US" sz="1100"/>
                    </a:p>
                  </a:txBody>
                  <a:tcPr marL="8394" marR="8394" marT="8394" marB="83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BEB"/>
                    </a:solidFill>
                  </a:tcPr>
                </a:tc>
              </a:tr>
            </a:tbl>
          </a:graphicData>
        </a:graphic>
      </p:graphicFrame>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AutoShape 3" id="3"/>
          <p:cNvSpPr/>
          <p:nvPr/>
        </p:nvSpPr>
        <p:spPr>
          <a:xfrm rot="5390471">
            <a:off x="2012119" y="5092059"/>
            <a:ext cx="10308952" cy="0"/>
          </a:xfrm>
          <a:prstGeom prst="line">
            <a:avLst/>
          </a:prstGeom>
          <a:ln cap="rnd" w="19050">
            <a:solidFill>
              <a:srgbClr val="84BFA4"/>
            </a:solidFill>
            <a:prstDash val="solid"/>
            <a:headEnd type="none" len="sm" w="sm"/>
            <a:tailEnd type="none" len="sm" w="sm"/>
          </a:ln>
        </p:spPr>
      </p:sp>
      <p:grpSp>
        <p:nvGrpSpPr>
          <p:cNvPr name="Group 4" id="4"/>
          <p:cNvGrpSpPr/>
          <p:nvPr/>
        </p:nvGrpSpPr>
        <p:grpSpPr>
          <a:xfrm rot="0">
            <a:off x="6027177" y="621170"/>
            <a:ext cx="2679858" cy="2763139"/>
            <a:chOff x="0" y="0"/>
            <a:chExt cx="3573144" cy="3684186"/>
          </a:xfrm>
        </p:grpSpPr>
        <p:sp>
          <p:nvSpPr>
            <p:cNvPr name="Freeform 5" id="5"/>
            <p:cNvSpPr/>
            <p:nvPr/>
          </p:nvSpPr>
          <p:spPr>
            <a:xfrm flipH="false" flipV="false" rot="0">
              <a:off x="-159004" y="-60325"/>
              <a:ext cx="3973576" cy="3893185"/>
            </a:xfrm>
            <a:custGeom>
              <a:avLst/>
              <a:gdLst/>
              <a:ahLst/>
              <a:cxnLst/>
              <a:rect r="r" b="b" t="t" l="l"/>
              <a:pathLst>
                <a:path h="3893185" w="3973576">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name="TextBox 6" id="6"/>
          <p:cNvSpPr txBox="true"/>
          <p:nvPr/>
        </p:nvSpPr>
        <p:spPr>
          <a:xfrm rot="0">
            <a:off x="8943895" y="337565"/>
            <a:ext cx="8739532" cy="9649968"/>
          </a:xfrm>
          <a:prstGeom prst="rect">
            <a:avLst/>
          </a:prstGeom>
        </p:spPr>
        <p:txBody>
          <a:bodyPr anchor="t" rtlCol="false" tIns="0" lIns="0" bIns="0" rIns="0">
            <a:spAutoFit/>
          </a:bodyPr>
          <a:lstStyle/>
          <a:p>
            <a:pPr algn="l">
              <a:lnSpc>
                <a:spcPts val="3456"/>
              </a:lnSpc>
            </a:pPr>
            <a:r>
              <a:rPr lang="en-US" sz="3200" spc="28">
                <a:solidFill>
                  <a:srgbClr val="000000"/>
                </a:solidFill>
                <a:latin typeface="TT Rounds Condensed"/>
                <a:ea typeface="TT Rounds Condensed"/>
                <a:cs typeface="TT Rounds Condensed"/>
                <a:sym typeface="TT Rounds Condensed"/>
              </a:rPr>
              <a:t>Soutenir la biodiversité :  Utilisation </a:t>
            </a:r>
          </a:p>
          <a:p>
            <a:pPr algn="l">
              <a:lnSpc>
                <a:spcPts val="3456"/>
              </a:lnSpc>
            </a:pPr>
          </a:p>
          <a:p>
            <a:pPr algn="l" marL="578715" indent="-289358" lvl="1">
              <a:lnSpc>
                <a:spcPts val="3456"/>
              </a:lnSpc>
              <a:buFont typeface="Arial"/>
              <a:buChar char="•"/>
            </a:pPr>
            <a:r>
              <a:rPr lang="en-US" sz="3200" spc="28">
                <a:solidFill>
                  <a:srgbClr val="000000"/>
                </a:solidFill>
                <a:latin typeface="TT Rounds Condensed"/>
                <a:ea typeface="TT Rounds Condensed"/>
                <a:cs typeface="TT Rounds Condensed"/>
                <a:sym typeface="TT Rounds Condensed"/>
              </a:rPr>
              <a:t>Une variété d'ingrédients.  Exemple : inclure des céréales anciennes comme le quinoa et le farro, ainsi qu'une variété de légumes traditionnels. </a:t>
            </a:r>
          </a:p>
          <a:p>
            <a:pPr algn="l">
              <a:lnSpc>
                <a:spcPts val="3456"/>
              </a:lnSpc>
            </a:pPr>
          </a:p>
          <a:p>
            <a:pPr algn="l" marL="578715" indent="-289358" lvl="1">
              <a:lnSpc>
                <a:spcPts val="3456"/>
              </a:lnSpc>
              <a:buFont typeface="Arial"/>
              <a:buChar char="•"/>
            </a:pPr>
            <a:r>
              <a:rPr lang="en-US" sz="3200" spc="28">
                <a:solidFill>
                  <a:srgbClr val="000000"/>
                </a:solidFill>
                <a:latin typeface="TT Rounds Condensed"/>
                <a:ea typeface="TT Rounds Condensed"/>
                <a:cs typeface="TT Rounds Condensed"/>
                <a:sym typeface="TT Rounds Condensed"/>
              </a:rPr>
              <a:t>Protéines diverses : Élargissez vos sources de protéines en y incluant non seulement les viandes et les poissons courants, mais aussi les légumineuses, les noix et les graines. La production de ces sources de protéines nécessite souvent moins de ressources que celle des viandes traditionnelles.</a:t>
            </a:r>
          </a:p>
          <a:p>
            <a:pPr algn="l">
              <a:lnSpc>
                <a:spcPts val="3456"/>
              </a:lnSpc>
            </a:pPr>
          </a:p>
          <a:p>
            <a:pPr algn="l" marL="579122" indent="-289561" lvl="1">
              <a:lnSpc>
                <a:spcPts val="3456"/>
              </a:lnSpc>
              <a:buFont typeface="Arial"/>
              <a:buChar char="•"/>
            </a:pPr>
            <a:r>
              <a:rPr lang="en-US" sz="3200" spc="29">
                <a:solidFill>
                  <a:srgbClr val="000000"/>
                </a:solidFill>
                <a:latin typeface="TT Rounds Condensed"/>
                <a:ea typeface="TT Rounds Condensed"/>
                <a:cs typeface="TT Rounds Condensed"/>
                <a:sym typeface="TT Rounds Condensed"/>
              </a:rPr>
              <a:t>Aliments issus de la cueillette : Dans la mesure du possible, intégrez à votre cuisine des aliments issus de la cueillette, tels que les baies sauvages, les champignons et les herbes. Ces aliments sont généralement cueillis dans leur environnement naturel, ce qui contribue à la santé de l'écosystème local.</a:t>
            </a:r>
          </a:p>
          <a:p>
            <a:pPr algn="l" marL="579122" indent="-289561" lvl="1">
              <a:lnSpc>
                <a:spcPts val="3456"/>
              </a:lnSpc>
            </a:pPr>
          </a:p>
        </p:txBody>
      </p:sp>
      <p:sp>
        <p:nvSpPr>
          <p:cNvPr name="TextBox 7" id="7"/>
          <p:cNvSpPr txBox="true"/>
          <p:nvPr/>
        </p:nvSpPr>
        <p:spPr>
          <a:xfrm rot="0">
            <a:off x="548623" y="1056766"/>
            <a:ext cx="5399214" cy="3457575"/>
          </a:xfrm>
          <a:prstGeom prst="rect">
            <a:avLst/>
          </a:prstGeom>
        </p:spPr>
        <p:txBody>
          <a:bodyPr anchor="t" rtlCol="false" tIns="0" lIns="0" bIns="0" rIns="0">
            <a:spAutoFit/>
          </a:bodyPr>
          <a:lstStyle/>
          <a:p>
            <a:pPr algn="l">
              <a:lnSpc>
                <a:spcPts val="5400"/>
              </a:lnSpc>
            </a:pPr>
            <a:r>
              <a:rPr lang="en-US" sz="5000" spc="46">
                <a:solidFill>
                  <a:srgbClr val="382B1B"/>
                </a:solidFill>
                <a:latin typeface="TT Rounds Condensed"/>
                <a:ea typeface="TT Rounds Condensed"/>
                <a:cs typeface="TT Rounds Condensed"/>
                <a:sym typeface="TT Rounds Condensed"/>
              </a:rPr>
              <a:t>Lignes directrices pour l'approvisionnement en produits durables</a:t>
            </a:r>
          </a:p>
        </p:txBody>
      </p:sp>
      <p:sp>
        <p:nvSpPr>
          <p:cNvPr name="TextBox 8" id="8"/>
          <p:cNvSpPr txBox="true"/>
          <p:nvPr/>
        </p:nvSpPr>
        <p:spPr>
          <a:xfrm rot="0">
            <a:off x="6588414" y="1462740"/>
            <a:ext cx="1548753" cy="1137147"/>
          </a:xfrm>
          <a:prstGeom prst="rect">
            <a:avLst/>
          </a:prstGeom>
        </p:spPr>
        <p:txBody>
          <a:bodyPr anchor="t" rtlCol="false" tIns="0" lIns="0" bIns="0" rIns="0">
            <a:spAutoFit/>
          </a:bodyPr>
          <a:lstStyle/>
          <a:p>
            <a:pPr algn="ctr">
              <a:lnSpc>
                <a:spcPts val="5832"/>
              </a:lnSpc>
            </a:pPr>
            <a:r>
              <a:rPr lang="en-US" b="true" sz="5400" spc="50">
                <a:solidFill>
                  <a:srgbClr val="FFFFFF"/>
                </a:solidFill>
                <a:latin typeface="TT Rounds Condensed Bold"/>
                <a:ea typeface="TT Rounds Condensed Bold"/>
                <a:cs typeface="TT Rounds Condensed Bold"/>
                <a:sym typeface="TT Rounds Condensed Bold"/>
              </a:rPr>
              <a:t>05</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4220027">
            <a:off x="-813104" y="-6594058"/>
            <a:ext cx="15496457" cy="15978039"/>
            <a:chOff x="0" y="0"/>
            <a:chExt cx="20661942" cy="21304052"/>
          </a:xfrm>
        </p:grpSpPr>
        <p:sp>
          <p:nvSpPr>
            <p:cNvPr name="Freeform 4" id="4"/>
            <p:cNvSpPr/>
            <p:nvPr/>
          </p:nvSpPr>
          <p:spPr>
            <a:xfrm flipH="false" flipV="false" rot="0">
              <a:off x="-919734" y="-348742"/>
              <a:ext cx="22977729" cy="22512529"/>
            </a:xfrm>
            <a:custGeom>
              <a:avLst/>
              <a:gdLst/>
              <a:ahLst/>
              <a:cxnLst/>
              <a:rect r="r" b="b" t="t" l="l"/>
              <a:pathLst>
                <a:path h="22512529" w="229777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name="Group 5" id="5"/>
          <p:cNvGrpSpPr/>
          <p:nvPr/>
        </p:nvGrpSpPr>
        <p:grpSpPr>
          <a:xfrm rot="0">
            <a:off x="-4020693" y="-9152968"/>
            <a:ext cx="24222254" cy="9152970"/>
            <a:chOff x="0" y="0"/>
            <a:chExt cx="32296338" cy="12203960"/>
          </a:xfrm>
        </p:grpSpPr>
        <p:sp>
          <p:nvSpPr>
            <p:cNvPr name="Freeform 6" id="6"/>
            <p:cNvSpPr/>
            <p:nvPr/>
          </p:nvSpPr>
          <p:spPr>
            <a:xfrm flipH="false" flipV="false" rot="0">
              <a:off x="0" y="0"/>
              <a:ext cx="32296354" cy="12203938"/>
            </a:xfrm>
            <a:custGeom>
              <a:avLst/>
              <a:gdLst/>
              <a:ahLst/>
              <a:cxnLst/>
              <a:rect r="r" b="b" t="t" l="l"/>
              <a:pathLst>
                <a:path h="12203938" w="32296354">
                  <a:moveTo>
                    <a:pt x="0" y="0"/>
                  </a:moveTo>
                  <a:lnTo>
                    <a:pt x="32296354" y="0"/>
                  </a:lnTo>
                  <a:lnTo>
                    <a:pt x="32296354" y="12203938"/>
                  </a:lnTo>
                  <a:lnTo>
                    <a:pt x="0" y="12203938"/>
                  </a:lnTo>
                  <a:close/>
                </a:path>
              </a:pathLst>
            </a:custGeom>
            <a:solidFill>
              <a:srgbClr val="ECECEC"/>
            </a:solidFill>
          </p:spPr>
        </p:sp>
      </p:grpSp>
      <p:grpSp>
        <p:nvGrpSpPr>
          <p:cNvPr name="Group 7" id="7"/>
          <p:cNvGrpSpPr/>
          <p:nvPr/>
        </p:nvGrpSpPr>
        <p:grpSpPr>
          <a:xfrm rot="0">
            <a:off x="-5506732" y="10286998"/>
            <a:ext cx="24222254" cy="3289541"/>
            <a:chOff x="0" y="0"/>
            <a:chExt cx="32296338" cy="4386054"/>
          </a:xfrm>
        </p:grpSpPr>
        <p:sp>
          <p:nvSpPr>
            <p:cNvPr name="Freeform 8" id="8"/>
            <p:cNvSpPr/>
            <p:nvPr/>
          </p:nvSpPr>
          <p:spPr>
            <a:xfrm flipH="false" flipV="false" rot="0">
              <a:off x="0" y="0"/>
              <a:ext cx="32296354" cy="4386072"/>
            </a:xfrm>
            <a:custGeom>
              <a:avLst/>
              <a:gdLst/>
              <a:ahLst/>
              <a:cxnLst/>
              <a:rect r="r" b="b" t="t" l="l"/>
              <a:pathLst>
                <a:path h="4386072" w="32296354">
                  <a:moveTo>
                    <a:pt x="0" y="0"/>
                  </a:moveTo>
                  <a:lnTo>
                    <a:pt x="32296354" y="0"/>
                  </a:lnTo>
                  <a:lnTo>
                    <a:pt x="32296354" y="4386072"/>
                  </a:lnTo>
                  <a:lnTo>
                    <a:pt x="0" y="4386072"/>
                  </a:lnTo>
                  <a:close/>
                </a:path>
              </a:pathLst>
            </a:custGeom>
            <a:solidFill>
              <a:srgbClr val="ECECEC"/>
            </a:solidFill>
          </p:spPr>
        </p:sp>
      </p:grpSp>
      <p:grpSp>
        <p:nvGrpSpPr>
          <p:cNvPr name="Group 9" id="9"/>
          <p:cNvGrpSpPr/>
          <p:nvPr/>
        </p:nvGrpSpPr>
        <p:grpSpPr>
          <a:xfrm rot="0">
            <a:off x="-4481700" y="-1211763"/>
            <a:ext cx="4481700" cy="17113854"/>
            <a:chOff x="0" y="0"/>
            <a:chExt cx="5975600" cy="22818472"/>
          </a:xfrm>
        </p:grpSpPr>
        <p:sp>
          <p:nvSpPr>
            <p:cNvPr name="Freeform 10" id="10"/>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sp>
        <p:nvSpPr>
          <p:cNvPr name="TextBox 11" id="11"/>
          <p:cNvSpPr txBox="true"/>
          <p:nvPr/>
        </p:nvSpPr>
        <p:spPr>
          <a:xfrm rot="0">
            <a:off x="1313713" y="2892789"/>
            <a:ext cx="10581358" cy="4678203"/>
          </a:xfrm>
          <a:prstGeom prst="rect">
            <a:avLst/>
          </a:prstGeom>
        </p:spPr>
        <p:txBody>
          <a:bodyPr anchor="t" rtlCol="false" tIns="0" lIns="0" bIns="0" rIns="0">
            <a:spAutoFit/>
          </a:bodyPr>
          <a:lstStyle/>
          <a:p>
            <a:pPr algn="ctr">
              <a:lnSpc>
                <a:spcPts val="6804"/>
              </a:lnSpc>
            </a:pPr>
            <a:r>
              <a:rPr lang="en-US" b="true" sz="6300" spc="58">
                <a:solidFill>
                  <a:srgbClr val="FFFFFF"/>
                </a:solidFill>
                <a:latin typeface="TT Rounds Condensed Bold"/>
                <a:ea typeface="TT Rounds Condensed Bold"/>
                <a:cs typeface="TT Rounds Condensed Bold"/>
                <a:sym typeface="TT Rounds Condensed Bold"/>
              </a:rPr>
              <a:t>QUIZ</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10315645" y="1626685"/>
            <a:ext cx="6560543" cy="6314580"/>
            <a:chOff x="30480" y="591820"/>
            <a:chExt cx="12736830" cy="12259310"/>
          </a:xfrm>
        </p:grpSpPr>
        <p:sp>
          <p:nvSpPr>
            <p:cNvPr name="Freeform 13" id="13" descr="A group of people in a kitchen  Description automatically generated"/>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31861" t="0" r="-31861" b="-1"/>
              </a:stretch>
            </a:blipFill>
          </p:spPr>
        </p:sp>
      </p:grpSp>
      <p:sp>
        <p:nvSpPr>
          <p:cNvPr name="TextBox 14" id="14"/>
          <p:cNvSpPr txBox="true"/>
          <p:nvPr/>
        </p:nvSpPr>
        <p:spPr>
          <a:xfrm rot="0">
            <a:off x="718033" y="4310172"/>
            <a:ext cx="8652510" cy="442615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Laquelle des certifications suivantes garantit que les produits de la mer sont récoltés de manière durable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a) Certifié sans cruauté</a:t>
            </a:r>
          </a:p>
          <a:p>
            <a:pPr algn="l">
              <a:lnSpc>
                <a:spcPts val="3888"/>
              </a:lnSpc>
            </a:pPr>
            <a:r>
              <a:rPr lang="en-US" sz="3600" spc="33">
                <a:solidFill>
                  <a:srgbClr val="382B1B"/>
                </a:solidFill>
                <a:latin typeface="TT Rounds Condensed"/>
                <a:ea typeface="TT Rounds Condensed"/>
                <a:cs typeface="TT Rounds Condensed"/>
                <a:sym typeface="TT Rounds Condensed"/>
              </a:rPr>
              <a:t>b) USDA Organic</a:t>
            </a:r>
          </a:p>
          <a:p>
            <a:pPr algn="l">
              <a:lnSpc>
                <a:spcPts val="3888"/>
              </a:lnSpc>
            </a:pPr>
            <a:r>
              <a:rPr lang="en-US" sz="3600" spc="33">
                <a:solidFill>
                  <a:srgbClr val="382B1B"/>
                </a:solidFill>
                <a:latin typeface="TT Rounds Condensed"/>
                <a:ea typeface="TT Rounds Condensed"/>
                <a:cs typeface="TT Rounds Condensed"/>
                <a:sym typeface="TT Rounds Condensed"/>
              </a:rPr>
              <a:t>c) Marine Stewardship Council (MSC)</a:t>
            </a:r>
          </a:p>
          <a:p>
            <a:pPr algn="l">
              <a:lnSpc>
                <a:spcPts val="3888"/>
              </a:lnSpc>
            </a:pPr>
            <a:r>
              <a:rPr lang="en-US" sz="3600" spc="33">
                <a:solidFill>
                  <a:srgbClr val="382B1B"/>
                </a:solidFill>
                <a:latin typeface="TT Rounds Condensed"/>
                <a:ea typeface="TT Rounds Condensed"/>
                <a:cs typeface="TT Rounds Condensed"/>
                <a:sym typeface="TT Rounds Condensed"/>
              </a:rPr>
              <a:t>d) Fairtrade International</a:t>
            </a:r>
          </a:p>
        </p:txBody>
      </p:sp>
      <p:sp>
        <p:nvSpPr>
          <p:cNvPr name="TextBox 15" id="15"/>
          <p:cNvSpPr txBox="true"/>
          <p:nvPr/>
        </p:nvSpPr>
        <p:spPr>
          <a:xfrm rot="0">
            <a:off x="718033" y="1283783"/>
            <a:ext cx="7444858" cy="1923418"/>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1 : </a:t>
            </a:r>
          </a:p>
          <a:p>
            <a:pPr algn="l">
              <a:lnSpc>
                <a:spcPts val="5832"/>
              </a:lnSpc>
            </a:pPr>
            <a:r>
              <a:rPr lang="en-US" sz="5400" spc="50">
                <a:solidFill>
                  <a:srgbClr val="382B1B"/>
                </a:solidFill>
                <a:latin typeface="TT Rounds Condensed"/>
                <a:ea typeface="TT Rounds Condensed"/>
                <a:cs typeface="TT Rounds Condensed"/>
                <a:sym typeface="TT Rounds Condensed"/>
              </a:rPr>
              <a:t>Certifications durables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718033" y="4310172"/>
            <a:ext cx="8652510" cy="442615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Laquelle des certifications suivantes garantit que les produits de la mer sont récoltés de manière durable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c) Marine Stewardship Council (MSC)</a:t>
            </a:r>
          </a:p>
        </p:txBody>
      </p:sp>
      <p:sp>
        <p:nvSpPr>
          <p:cNvPr name="TextBox 13" id="13"/>
          <p:cNvSpPr txBox="true"/>
          <p:nvPr/>
        </p:nvSpPr>
        <p:spPr>
          <a:xfrm rot="0">
            <a:off x="718033" y="1283783"/>
            <a:ext cx="7444858" cy="1923418"/>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1 : </a:t>
            </a:r>
          </a:p>
          <a:p>
            <a:pPr algn="l">
              <a:lnSpc>
                <a:spcPts val="5832"/>
              </a:lnSpc>
            </a:pPr>
            <a:r>
              <a:rPr lang="en-US" sz="5400" spc="50">
                <a:solidFill>
                  <a:srgbClr val="382B1B"/>
                </a:solidFill>
                <a:latin typeface="TT Rounds Condensed"/>
                <a:ea typeface="TT Rounds Condensed"/>
                <a:cs typeface="TT Rounds Condensed"/>
                <a:sym typeface="TT Rounds Condensed"/>
              </a:rPr>
              <a:t>Certifications durables</a:t>
            </a:r>
          </a:p>
        </p:txBody>
      </p:sp>
      <p:grpSp>
        <p:nvGrpSpPr>
          <p:cNvPr name="Group 14" id="14"/>
          <p:cNvGrpSpPr/>
          <p:nvPr/>
        </p:nvGrpSpPr>
        <p:grpSpPr>
          <a:xfrm rot="0">
            <a:off x="10315645" y="1626685"/>
            <a:ext cx="6560543" cy="6314580"/>
            <a:chOff x="30480" y="591820"/>
            <a:chExt cx="12736830" cy="12259310"/>
          </a:xfrm>
        </p:grpSpPr>
        <p:sp>
          <p:nvSpPr>
            <p:cNvPr name="Freeform 15" id="15" descr="A group of people in a kitchen  Description automatically generated"/>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31861" t="0" r="-31861" b="-1"/>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9676428" y="1498807"/>
            <a:ext cx="7146912" cy="6878966"/>
            <a:chOff x="30480" y="591820"/>
            <a:chExt cx="12736830" cy="12259310"/>
          </a:xfrm>
        </p:grpSpPr>
        <p:sp>
          <p:nvSpPr>
            <p:cNvPr name="Freeform 13" id="13"/>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62608" t="0" r="-516" b="-381"/>
              </a:stretch>
            </a:blipFill>
          </p:spPr>
        </p:sp>
      </p:grpSp>
      <p:sp>
        <p:nvSpPr>
          <p:cNvPr name="TextBox 14" id="14"/>
          <p:cNvSpPr txBox="true"/>
          <p:nvPr/>
        </p:nvSpPr>
        <p:spPr>
          <a:xfrm rot="0">
            <a:off x="603904" y="3936099"/>
            <a:ext cx="8652510" cy="517672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Lorsque vous vous approvisionnez en produits d'origine animale, quelle certification devez-vous rechercher pour vous assurer que les animaux sont traités sans cruauté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a) MSC</a:t>
            </a:r>
          </a:p>
          <a:p>
            <a:pPr algn="l">
              <a:lnSpc>
                <a:spcPts val="3888"/>
              </a:lnSpc>
            </a:pPr>
            <a:r>
              <a:rPr lang="en-US" sz="3600" spc="33">
                <a:solidFill>
                  <a:srgbClr val="382B1B"/>
                </a:solidFill>
                <a:latin typeface="TT Rounds Condensed"/>
                <a:ea typeface="TT Rounds Condensed"/>
                <a:cs typeface="TT Rounds Condensed"/>
                <a:sym typeface="TT Rounds Condensed"/>
              </a:rPr>
              <a:t>b) Aquaculture Stewardship Council (ASC)</a:t>
            </a:r>
          </a:p>
          <a:p>
            <a:pPr algn="l">
              <a:lnSpc>
                <a:spcPts val="3888"/>
              </a:lnSpc>
            </a:pPr>
            <a:r>
              <a:rPr lang="en-US" sz="3600" spc="33">
                <a:solidFill>
                  <a:srgbClr val="382B1B"/>
                </a:solidFill>
                <a:latin typeface="TT Rounds Condensed"/>
                <a:ea typeface="TT Rounds Condensed"/>
                <a:cs typeface="TT Rounds Condensed"/>
                <a:sym typeface="TT Rounds Condensed"/>
              </a:rPr>
              <a:t>c) Certifié sans cruauté</a:t>
            </a:r>
          </a:p>
          <a:p>
            <a:pPr algn="l">
              <a:lnSpc>
                <a:spcPts val="3888"/>
              </a:lnSpc>
            </a:pPr>
            <a:r>
              <a:rPr lang="en-US" sz="3600" spc="33">
                <a:solidFill>
                  <a:srgbClr val="382B1B"/>
                </a:solidFill>
                <a:latin typeface="TT Rounds Condensed"/>
                <a:ea typeface="TT Rounds Condensed"/>
                <a:cs typeface="TT Rounds Condensed"/>
                <a:sym typeface="TT Rounds Condensed"/>
              </a:rPr>
              <a:t>d) USDA Organic</a:t>
            </a:r>
          </a:p>
          <a:p>
            <a:pPr algn="l">
              <a:lnSpc>
                <a:spcPts val="3888"/>
              </a:lnSpc>
            </a:pPr>
          </a:p>
        </p:txBody>
      </p:sp>
      <p:sp>
        <p:nvSpPr>
          <p:cNvPr name="TextBox 15" id="15"/>
          <p:cNvSpPr txBox="true"/>
          <p:nvPr/>
        </p:nvSpPr>
        <p:spPr>
          <a:xfrm rot="0">
            <a:off x="718033" y="1283783"/>
            <a:ext cx="7444858" cy="1923418"/>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2 :</a:t>
            </a:r>
          </a:p>
          <a:p>
            <a:pPr algn="l">
              <a:lnSpc>
                <a:spcPts val="5832"/>
              </a:lnSpc>
            </a:pPr>
            <a:r>
              <a:rPr lang="en-US" sz="5400" spc="50">
                <a:solidFill>
                  <a:srgbClr val="382B1B"/>
                </a:solidFill>
                <a:latin typeface="TT Rounds Condensed"/>
                <a:ea typeface="TT Rounds Condensed"/>
                <a:cs typeface="TT Rounds Condensed"/>
                <a:sym typeface="TT Rounds Condensed"/>
              </a:rPr>
              <a:t>Bien-être des animaux</a:t>
            </a:r>
          </a:p>
          <a:p>
            <a:pPr algn="l">
              <a:lnSpc>
                <a:spcPts val="5832"/>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718033" y="4310172"/>
            <a:ext cx="8652510" cy="517672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Lorsque vous vous approvisionnez en produits d'origine animale, quelle certification devez-vous rechercher pour vous assurer que les animaux sont traités sans cruauté ?</a:t>
            </a:r>
          </a:p>
          <a:p>
            <a:pPr algn="l">
              <a:lnSpc>
                <a:spcPts val="3888"/>
              </a:lnSpc>
            </a:pP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c) Certifié sans cruauté</a:t>
            </a:r>
          </a:p>
          <a:p>
            <a:pPr algn="l">
              <a:lnSpc>
                <a:spcPts val="3888"/>
              </a:lnSpc>
            </a:pPr>
          </a:p>
        </p:txBody>
      </p:sp>
      <p:sp>
        <p:nvSpPr>
          <p:cNvPr name="TextBox 13" id="13"/>
          <p:cNvSpPr txBox="true"/>
          <p:nvPr/>
        </p:nvSpPr>
        <p:spPr>
          <a:xfrm rot="0">
            <a:off x="718033" y="1283783"/>
            <a:ext cx="7444858" cy="1923418"/>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2 :</a:t>
            </a:r>
          </a:p>
          <a:p>
            <a:pPr algn="l">
              <a:lnSpc>
                <a:spcPts val="5832"/>
              </a:lnSpc>
            </a:pPr>
            <a:r>
              <a:rPr lang="en-US" sz="5400" spc="50">
                <a:solidFill>
                  <a:srgbClr val="382B1B"/>
                </a:solidFill>
                <a:latin typeface="TT Rounds Condensed"/>
                <a:ea typeface="TT Rounds Condensed"/>
                <a:cs typeface="TT Rounds Condensed"/>
                <a:sym typeface="TT Rounds Condensed"/>
              </a:rPr>
              <a:t>Bien-être des animaux</a:t>
            </a:r>
          </a:p>
          <a:p>
            <a:pPr algn="l">
              <a:lnSpc>
                <a:spcPts val="5832"/>
              </a:lnSpc>
            </a:pPr>
          </a:p>
        </p:txBody>
      </p:sp>
      <p:grpSp>
        <p:nvGrpSpPr>
          <p:cNvPr name="Group 14" id="14"/>
          <p:cNvGrpSpPr/>
          <p:nvPr/>
        </p:nvGrpSpPr>
        <p:grpSpPr>
          <a:xfrm rot="0">
            <a:off x="9676428" y="1498807"/>
            <a:ext cx="7146912" cy="6878966"/>
            <a:chOff x="30480" y="591820"/>
            <a:chExt cx="12736830" cy="12259310"/>
          </a:xfrm>
        </p:grpSpPr>
        <p:sp>
          <p:nvSpPr>
            <p:cNvPr name="Freeform 15" id="15"/>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62608" t="0" r="-516" b="-381"/>
              </a:stretch>
            </a:blip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9991309" y="1359812"/>
            <a:ext cx="7115079" cy="6848325"/>
            <a:chOff x="30480" y="591820"/>
            <a:chExt cx="12736830" cy="12259310"/>
          </a:xfrm>
        </p:grpSpPr>
        <p:sp>
          <p:nvSpPr>
            <p:cNvPr name="Freeform 13" id="13"/>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5078" t="-2480" r="0" b="-2551"/>
              </a:stretch>
            </a:blipFill>
          </p:spPr>
        </p:sp>
      </p:grpSp>
      <p:sp>
        <p:nvSpPr>
          <p:cNvPr name="TextBox 14" id="14"/>
          <p:cNvSpPr txBox="true"/>
          <p:nvPr/>
        </p:nvSpPr>
        <p:spPr>
          <a:xfrm rot="0">
            <a:off x="718033" y="4184442"/>
            <a:ext cx="8652510" cy="507385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Que devez-vous faire pour vous assurer que vos fournisseurs adoptent des pratiques durables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a) Évaluer les fournisseurs</a:t>
            </a:r>
          </a:p>
          <a:p>
            <a:pPr algn="l">
              <a:lnSpc>
                <a:spcPts val="3888"/>
              </a:lnSpc>
            </a:pPr>
            <a:r>
              <a:rPr lang="en-US" sz="3600" spc="33">
                <a:solidFill>
                  <a:srgbClr val="382B1B"/>
                </a:solidFill>
                <a:latin typeface="TT Rounds Condensed"/>
                <a:ea typeface="TT Rounds Condensed"/>
                <a:cs typeface="TT Rounds Condensed"/>
                <a:sym typeface="TT Rounds Condensed"/>
              </a:rPr>
              <a:t>b) Visiter des exploitations agricoles et des installations de production</a:t>
            </a:r>
          </a:p>
          <a:p>
            <a:pPr algn="l">
              <a:lnSpc>
                <a:spcPts val="3888"/>
              </a:lnSpc>
            </a:pPr>
            <a:r>
              <a:rPr lang="en-US" sz="3600" spc="33">
                <a:solidFill>
                  <a:srgbClr val="382B1B"/>
                </a:solidFill>
                <a:latin typeface="TT Rounds Condensed"/>
                <a:ea typeface="TT Rounds Condensed"/>
                <a:cs typeface="TT Rounds Condensed"/>
                <a:sym typeface="TT Rounds Condensed"/>
              </a:rPr>
              <a:t>c) Rechercher des certifications telles que l'agriculture biologique, le commerce équitable et d'autres labels de durabilité.</a:t>
            </a:r>
          </a:p>
          <a:p>
            <a:pPr algn="l">
              <a:lnSpc>
                <a:spcPts val="3888"/>
              </a:lnSpc>
            </a:pPr>
            <a:r>
              <a:rPr lang="en-US" sz="3600" spc="33">
                <a:solidFill>
                  <a:srgbClr val="382B1B"/>
                </a:solidFill>
                <a:latin typeface="TT Rounds Condensed"/>
                <a:ea typeface="TT Rounds Condensed"/>
                <a:cs typeface="TT Rounds Condensed"/>
                <a:sym typeface="TT Rounds Condensed"/>
              </a:rPr>
              <a:t>d) Tous ces éléments</a:t>
            </a:r>
          </a:p>
        </p:txBody>
      </p:sp>
      <p:sp>
        <p:nvSpPr>
          <p:cNvPr name="TextBox 15" id="15"/>
          <p:cNvSpPr txBox="true"/>
          <p:nvPr/>
        </p:nvSpPr>
        <p:spPr>
          <a:xfrm rot="0">
            <a:off x="718033" y="1283783"/>
            <a:ext cx="7444858" cy="1923418"/>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3 : </a:t>
            </a:r>
          </a:p>
          <a:p>
            <a:pPr algn="l">
              <a:lnSpc>
                <a:spcPts val="5832"/>
              </a:lnSpc>
            </a:pPr>
            <a:r>
              <a:rPr lang="en-US" sz="5400" spc="50">
                <a:solidFill>
                  <a:srgbClr val="382B1B"/>
                </a:solidFill>
                <a:latin typeface="TT Rounds Condensed"/>
                <a:ea typeface="TT Rounds Condensed"/>
                <a:cs typeface="TT Rounds Condensed"/>
                <a:sym typeface="TT Rounds Condensed"/>
              </a:rPr>
              <a:t>Évaluation des fournisseurs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10120973" y="1512343"/>
            <a:ext cx="7027137" cy="6763681"/>
            <a:chOff x="30480" y="591820"/>
            <a:chExt cx="12736830" cy="12259310"/>
          </a:xfrm>
        </p:grpSpPr>
        <p:sp>
          <p:nvSpPr>
            <p:cNvPr name="Freeform 13" id="13" descr="A few women in a kitchen  Description automatically generated"/>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2242" t="0" r="-12242" b="-2"/>
              </a:stretch>
            </a:blipFill>
          </p:spPr>
        </p:sp>
      </p:grpSp>
      <p:sp>
        <p:nvSpPr>
          <p:cNvPr name="TextBox 14" id="14"/>
          <p:cNvSpPr txBox="true"/>
          <p:nvPr/>
        </p:nvSpPr>
        <p:spPr>
          <a:xfrm rot="0">
            <a:off x="718033" y="3405161"/>
            <a:ext cx="8652510" cy="593110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Que garantit la certification biologique en ce qui concerne la production des ingrédients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a) Les ingrédients sont produits sans pesticides ni engrais synthétiques.</a:t>
            </a:r>
          </a:p>
        </p:txBody>
      </p:sp>
      <p:sp>
        <p:nvSpPr>
          <p:cNvPr name="TextBox 15" id="15"/>
          <p:cNvSpPr txBox="true"/>
          <p:nvPr/>
        </p:nvSpPr>
        <p:spPr>
          <a:xfrm rot="0">
            <a:off x="718033" y="1283783"/>
            <a:ext cx="7444858" cy="1923418"/>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4 : </a:t>
            </a:r>
          </a:p>
          <a:p>
            <a:pPr algn="l">
              <a:lnSpc>
                <a:spcPts val="5832"/>
              </a:lnSpc>
            </a:pPr>
            <a:r>
              <a:rPr lang="en-US" sz="5400" spc="50">
                <a:solidFill>
                  <a:srgbClr val="382B1B"/>
                </a:solidFill>
                <a:latin typeface="TT Rounds Condensed"/>
                <a:ea typeface="TT Rounds Condensed"/>
                <a:cs typeface="TT Rounds Condensed"/>
                <a:sym typeface="TT Rounds Condensed"/>
              </a:rPr>
              <a:t>Certification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7947" y="1"/>
            <a:ext cx="8277606" cy="10287000"/>
            <a:chOff x="0" y="0"/>
            <a:chExt cx="11036808" cy="13716000"/>
          </a:xfrm>
        </p:grpSpPr>
        <p:sp>
          <p:nvSpPr>
            <p:cNvPr name="Freeform 4" id="4"/>
            <p:cNvSpPr/>
            <p:nvPr/>
          </p:nvSpPr>
          <p:spPr>
            <a:xfrm flipH="false" flipV="false" rot="0">
              <a:off x="0" y="0"/>
              <a:ext cx="11036808" cy="13716000"/>
            </a:xfrm>
            <a:custGeom>
              <a:avLst/>
              <a:gdLst/>
              <a:ahLst/>
              <a:cxnLst/>
              <a:rect r="r" b="b" t="t" l="l"/>
              <a:pathLst>
                <a:path h="13716000" w="11036808">
                  <a:moveTo>
                    <a:pt x="0" y="0"/>
                  </a:moveTo>
                  <a:lnTo>
                    <a:pt x="11036808" y="0"/>
                  </a:lnTo>
                  <a:lnTo>
                    <a:pt x="11036808" y="13716000"/>
                  </a:lnTo>
                  <a:lnTo>
                    <a:pt x="0" y="13716000"/>
                  </a:lnTo>
                  <a:close/>
                </a:path>
              </a:pathLst>
            </a:custGeom>
            <a:solidFill>
              <a:srgbClr val="B6D1E1"/>
            </a:solidFill>
          </p:spPr>
        </p:sp>
      </p:grpSp>
      <p:grpSp>
        <p:nvGrpSpPr>
          <p:cNvPr name="Group 5" id="5"/>
          <p:cNvGrpSpPr/>
          <p:nvPr/>
        </p:nvGrpSpPr>
        <p:grpSpPr>
          <a:xfrm rot="0">
            <a:off x="4522975" y="7358441"/>
            <a:ext cx="4913662" cy="4814221"/>
            <a:chOff x="0" y="0"/>
            <a:chExt cx="6551549" cy="6418961"/>
          </a:xfrm>
        </p:grpSpPr>
        <p:sp>
          <p:nvSpPr>
            <p:cNvPr name="Freeform 6" id="6"/>
            <p:cNvSpPr/>
            <p:nvPr/>
          </p:nvSpPr>
          <p:spPr>
            <a:xfrm flipH="false" flipV="false" rot="0">
              <a:off x="0" y="0"/>
              <a:ext cx="6551549" cy="6418961"/>
            </a:xfrm>
            <a:custGeom>
              <a:avLst/>
              <a:gdLst/>
              <a:ahLst/>
              <a:cxnLst/>
              <a:rect r="r" b="b" t="t" l="l"/>
              <a:pathLst>
                <a:path h="6418961" w="6551549">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grpSp>
        <p:nvGrpSpPr>
          <p:cNvPr name="Group 7" id="7"/>
          <p:cNvGrpSpPr/>
          <p:nvPr/>
        </p:nvGrpSpPr>
        <p:grpSpPr>
          <a:xfrm rot="0">
            <a:off x="-4587078" y="10287000"/>
            <a:ext cx="24222266" cy="2679859"/>
            <a:chOff x="0" y="0"/>
            <a:chExt cx="32296354" cy="3573145"/>
          </a:xfrm>
        </p:grpSpPr>
        <p:sp>
          <p:nvSpPr>
            <p:cNvPr name="Freeform 8" id="8"/>
            <p:cNvSpPr/>
            <p:nvPr/>
          </p:nvSpPr>
          <p:spPr>
            <a:xfrm flipH="false" flipV="false" rot="0">
              <a:off x="0" y="0"/>
              <a:ext cx="32296354" cy="3573145"/>
            </a:xfrm>
            <a:custGeom>
              <a:avLst/>
              <a:gdLst/>
              <a:ahLst/>
              <a:cxnLst/>
              <a:rect r="r" b="b" t="t" l="l"/>
              <a:pathLst>
                <a:path h="3573145" w="32296354">
                  <a:moveTo>
                    <a:pt x="0" y="0"/>
                  </a:moveTo>
                  <a:lnTo>
                    <a:pt x="32296354" y="0"/>
                  </a:lnTo>
                  <a:lnTo>
                    <a:pt x="32296354" y="3573145"/>
                  </a:lnTo>
                  <a:lnTo>
                    <a:pt x="0" y="3573145"/>
                  </a:lnTo>
                  <a:close/>
                </a:path>
              </a:pathLst>
            </a:custGeom>
            <a:solidFill>
              <a:srgbClr val="ECECEC"/>
            </a:solidFill>
          </p:spPr>
        </p:sp>
      </p:grpSp>
      <p:sp>
        <p:nvSpPr>
          <p:cNvPr name="TextBox 9" id="9"/>
          <p:cNvSpPr txBox="true"/>
          <p:nvPr/>
        </p:nvSpPr>
        <p:spPr>
          <a:xfrm rot="0">
            <a:off x="1012185" y="1243365"/>
            <a:ext cx="11038450" cy="1184040"/>
          </a:xfrm>
          <a:prstGeom prst="rect">
            <a:avLst/>
          </a:prstGeom>
        </p:spPr>
        <p:txBody>
          <a:bodyPr anchor="t" rtlCol="false" tIns="0" lIns="0" bIns="0" rIns="0">
            <a:spAutoFit/>
          </a:bodyPr>
          <a:lstStyle/>
          <a:p>
            <a:pPr algn="l">
              <a:lnSpc>
                <a:spcPts val="10083"/>
              </a:lnSpc>
            </a:pPr>
            <a:r>
              <a:rPr lang="en-US" b="true" sz="9336" spc="174">
                <a:solidFill>
                  <a:srgbClr val="FFFFFF"/>
                </a:solidFill>
                <a:latin typeface="TT Rounds Condensed Bold"/>
                <a:ea typeface="TT Rounds Condensed Bold"/>
                <a:cs typeface="TT Rounds Condensed Bold"/>
                <a:sym typeface="TT Rounds Condensed Bold"/>
              </a:rPr>
              <a:t>Contenu</a:t>
            </a:r>
          </a:p>
        </p:txBody>
      </p:sp>
      <p:sp>
        <p:nvSpPr>
          <p:cNvPr name="TextBox 10" id="10"/>
          <p:cNvSpPr txBox="true"/>
          <p:nvPr/>
        </p:nvSpPr>
        <p:spPr>
          <a:xfrm rot="0">
            <a:off x="9547042" y="1000234"/>
            <a:ext cx="867701" cy="635162"/>
          </a:xfrm>
          <a:prstGeom prst="rect">
            <a:avLst/>
          </a:prstGeom>
        </p:spPr>
        <p:txBody>
          <a:bodyPr anchor="t" rtlCol="false" tIns="0" lIns="0" bIns="0" rIns="0">
            <a:spAutoFit/>
          </a:bodyPr>
          <a:lstStyle/>
          <a:p>
            <a:pPr algn="l">
              <a:lnSpc>
                <a:spcPts val="5184"/>
              </a:lnSpc>
            </a:pPr>
            <a:r>
              <a:rPr lang="en-US" b="true" sz="4800" spc="43">
                <a:solidFill>
                  <a:srgbClr val="84BFA4"/>
                </a:solidFill>
                <a:latin typeface="Arimo Bold"/>
                <a:ea typeface="Arimo Bold"/>
                <a:cs typeface="Arimo Bold"/>
                <a:sym typeface="Arimo Bold"/>
              </a:rPr>
              <a:t>01</a:t>
            </a:r>
          </a:p>
        </p:txBody>
      </p:sp>
      <p:sp>
        <p:nvSpPr>
          <p:cNvPr name="TextBox 11" id="11"/>
          <p:cNvSpPr txBox="true"/>
          <p:nvPr/>
        </p:nvSpPr>
        <p:spPr>
          <a:xfrm rot="0">
            <a:off x="10563682" y="994535"/>
            <a:ext cx="7024596" cy="1241004"/>
          </a:xfrm>
          <a:prstGeom prst="rect">
            <a:avLst/>
          </a:prstGeom>
        </p:spPr>
        <p:txBody>
          <a:bodyPr anchor="t" rtlCol="false" tIns="0" lIns="0" bIns="0" rIns="0">
            <a:spAutoFit/>
          </a:bodyPr>
          <a:lstStyle/>
          <a:p>
            <a:pPr algn="l">
              <a:lnSpc>
                <a:spcPts val="3240"/>
              </a:lnSpc>
            </a:pPr>
            <a:r>
              <a:rPr lang="en-US" sz="3000" spc="55">
                <a:solidFill>
                  <a:srgbClr val="382B1B"/>
                </a:solidFill>
                <a:latin typeface="TT Rounds Condensed"/>
                <a:ea typeface="TT Rounds Condensed"/>
                <a:cs typeface="TT Rounds Condensed"/>
                <a:sym typeface="TT Rounds Condensed"/>
              </a:rPr>
              <a:t>L'importance de l'éco-responsabilité </a:t>
            </a:r>
          </a:p>
          <a:p>
            <a:pPr algn="l">
              <a:lnSpc>
                <a:spcPts val="3240"/>
              </a:lnSpc>
            </a:pPr>
            <a:r>
              <a:rPr lang="en-US" sz="3000" spc="55">
                <a:solidFill>
                  <a:srgbClr val="382B1B"/>
                </a:solidFill>
                <a:latin typeface="TT Rounds Condensed"/>
                <a:ea typeface="TT Rounds Condensed"/>
                <a:cs typeface="TT Rounds Condensed"/>
                <a:sym typeface="TT Rounds Condensed"/>
              </a:rPr>
              <a:t>dans l'industrie culinaire</a:t>
            </a:r>
          </a:p>
          <a:p>
            <a:pPr algn="l">
              <a:lnSpc>
                <a:spcPts val="3240"/>
              </a:lnSpc>
            </a:pPr>
          </a:p>
        </p:txBody>
      </p:sp>
      <p:sp>
        <p:nvSpPr>
          <p:cNvPr name="TextBox 12" id="12"/>
          <p:cNvSpPr txBox="true"/>
          <p:nvPr/>
        </p:nvSpPr>
        <p:spPr>
          <a:xfrm rot="0">
            <a:off x="9547042" y="2067920"/>
            <a:ext cx="867701" cy="635162"/>
          </a:xfrm>
          <a:prstGeom prst="rect">
            <a:avLst/>
          </a:prstGeom>
        </p:spPr>
        <p:txBody>
          <a:bodyPr anchor="t" rtlCol="false" tIns="0" lIns="0" bIns="0" rIns="0">
            <a:spAutoFit/>
          </a:bodyPr>
          <a:lstStyle/>
          <a:p>
            <a:pPr algn="l">
              <a:lnSpc>
                <a:spcPts val="5184"/>
              </a:lnSpc>
            </a:pPr>
            <a:r>
              <a:rPr lang="en-US" b="true" sz="4800" spc="43">
                <a:solidFill>
                  <a:srgbClr val="84BFA4"/>
                </a:solidFill>
                <a:latin typeface="Arimo Bold"/>
                <a:ea typeface="Arimo Bold"/>
                <a:cs typeface="Arimo Bold"/>
                <a:sym typeface="Arimo Bold"/>
              </a:rPr>
              <a:t>02</a:t>
            </a:r>
          </a:p>
        </p:txBody>
      </p:sp>
      <p:sp>
        <p:nvSpPr>
          <p:cNvPr name="TextBox 13" id="13"/>
          <p:cNvSpPr txBox="true"/>
          <p:nvPr/>
        </p:nvSpPr>
        <p:spPr>
          <a:xfrm rot="0">
            <a:off x="10528095" y="2125669"/>
            <a:ext cx="7759905" cy="882015"/>
          </a:xfrm>
          <a:prstGeom prst="rect">
            <a:avLst/>
          </a:prstGeom>
        </p:spPr>
        <p:txBody>
          <a:bodyPr anchor="t" rtlCol="false" tIns="0" lIns="0" bIns="0" rIns="0">
            <a:spAutoFit/>
          </a:bodyPr>
          <a:lstStyle/>
          <a:p>
            <a:pPr algn="l">
              <a:lnSpc>
                <a:spcPts val="3479"/>
              </a:lnSpc>
            </a:pPr>
            <a:r>
              <a:rPr lang="en-US" sz="3000" spc="83">
                <a:solidFill>
                  <a:srgbClr val="000000"/>
                </a:solidFill>
                <a:latin typeface="TT Rounds Condensed"/>
                <a:ea typeface="TT Rounds Condensed"/>
                <a:cs typeface="TT Rounds Condensed"/>
                <a:sym typeface="TT Rounds Condensed"/>
              </a:rPr>
              <a:t>Une meilleure compréhension de la réduction des déchets</a:t>
            </a:r>
          </a:p>
        </p:txBody>
      </p:sp>
      <p:sp>
        <p:nvSpPr>
          <p:cNvPr name="TextBox 14" id="14"/>
          <p:cNvSpPr txBox="true"/>
          <p:nvPr/>
        </p:nvSpPr>
        <p:spPr>
          <a:xfrm rot="0">
            <a:off x="9547042" y="3135598"/>
            <a:ext cx="1023775" cy="635162"/>
          </a:xfrm>
          <a:prstGeom prst="rect">
            <a:avLst/>
          </a:prstGeom>
        </p:spPr>
        <p:txBody>
          <a:bodyPr anchor="t" rtlCol="false" tIns="0" lIns="0" bIns="0" rIns="0">
            <a:spAutoFit/>
          </a:bodyPr>
          <a:lstStyle/>
          <a:p>
            <a:pPr algn="l">
              <a:lnSpc>
                <a:spcPts val="5184"/>
              </a:lnSpc>
            </a:pPr>
            <a:r>
              <a:rPr lang="en-US" b="true" sz="4800" spc="43">
                <a:solidFill>
                  <a:srgbClr val="84BFA4"/>
                </a:solidFill>
                <a:latin typeface="Arimo Bold"/>
                <a:ea typeface="Arimo Bold"/>
                <a:cs typeface="Arimo Bold"/>
                <a:sym typeface="Arimo Bold"/>
              </a:rPr>
              <a:t>03</a:t>
            </a:r>
          </a:p>
        </p:txBody>
      </p:sp>
      <p:sp>
        <p:nvSpPr>
          <p:cNvPr name="TextBox 15" id="15"/>
          <p:cNvSpPr txBox="true"/>
          <p:nvPr/>
        </p:nvSpPr>
        <p:spPr>
          <a:xfrm rot="0">
            <a:off x="10620108" y="3267076"/>
            <a:ext cx="7024596" cy="394618"/>
          </a:xfrm>
          <a:prstGeom prst="rect">
            <a:avLst/>
          </a:prstGeom>
        </p:spPr>
        <p:txBody>
          <a:bodyPr anchor="t" rtlCol="false" tIns="0" lIns="0" bIns="0" rIns="0">
            <a:spAutoFit/>
          </a:bodyPr>
          <a:lstStyle/>
          <a:p>
            <a:pPr algn="l">
              <a:lnSpc>
                <a:spcPts val="3240"/>
              </a:lnSpc>
            </a:pPr>
            <a:r>
              <a:rPr lang="en-US" sz="3000" spc="56">
                <a:solidFill>
                  <a:srgbClr val="382B1B"/>
                </a:solidFill>
                <a:latin typeface="TT Rounds Condensed"/>
                <a:ea typeface="TT Rounds Condensed"/>
                <a:cs typeface="TT Rounds Condensed"/>
                <a:sym typeface="TT Rounds Condensed"/>
              </a:rPr>
              <a:t>Explorer l'efficacité énergétique</a:t>
            </a:r>
          </a:p>
        </p:txBody>
      </p:sp>
      <p:sp>
        <p:nvSpPr>
          <p:cNvPr name="Freeform 16" id="16"/>
          <p:cNvSpPr/>
          <p:nvPr/>
        </p:nvSpPr>
        <p:spPr>
          <a:xfrm flipH="false" flipV="false" rot="0">
            <a:off x="10570818" y="8120586"/>
            <a:ext cx="2269246" cy="478455"/>
          </a:xfrm>
          <a:custGeom>
            <a:avLst/>
            <a:gdLst/>
            <a:ahLst/>
            <a:cxnLst/>
            <a:rect r="r" b="b" t="t" l="l"/>
            <a:pathLst>
              <a:path h="478455" w="2269246">
                <a:moveTo>
                  <a:pt x="0" y="0"/>
                </a:moveTo>
                <a:lnTo>
                  <a:pt x="2269246" y="0"/>
                </a:lnTo>
                <a:lnTo>
                  <a:pt x="2269246" y="478455"/>
                </a:lnTo>
                <a:lnTo>
                  <a:pt x="0" y="478455"/>
                </a:lnTo>
                <a:lnTo>
                  <a:pt x="0" y="0"/>
                </a:lnTo>
                <a:close/>
              </a:path>
            </a:pathLst>
          </a:custGeom>
          <a:blipFill>
            <a:blip r:embed="rId3"/>
            <a:stretch>
              <a:fillRect l="0" t="0" r="0" b="0"/>
            </a:stretch>
          </a:blipFill>
        </p:spPr>
      </p:sp>
      <p:sp>
        <p:nvSpPr>
          <p:cNvPr name="Freeform 17" id="17" descr="A close-up of a text  Description automatically generated"/>
          <p:cNvSpPr/>
          <p:nvPr/>
        </p:nvSpPr>
        <p:spPr>
          <a:xfrm flipH="false" flipV="false" rot="0">
            <a:off x="12726148" y="7873713"/>
            <a:ext cx="5259802" cy="927387"/>
          </a:xfrm>
          <a:custGeom>
            <a:avLst/>
            <a:gdLst/>
            <a:ahLst/>
            <a:cxnLst/>
            <a:rect r="r" b="b" t="t" l="l"/>
            <a:pathLst>
              <a:path h="927387" w="5259802">
                <a:moveTo>
                  <a:pt x="0" y="0"/>
                </a:moveTo>
                <a:lnTo>
                  <a:pt x="5259803" y="0"/>
                </a:lnTo>
                <a:lnTo>
                  <a:pt x="5259803" y="927387"/>
                </a:lnTo>
                <a:lnTo>
                  <a:pt x="0" y="927387"/>
                </a:lnTo>
                <a:lnTo>
                  <a:pt x="0" y="0"/>
                </a:lnTo>
                <a:close/>
              </a:path>
            </a:pathLst>
          </a:custGeom>
          <a:blipFill>
            <a:blip r:embed="rId4"/>
            <a:stretch>
              <a:fillRect l="0" t="0" r="0" b="0"/>
            </a:stretch>
          </a:blipFill>
        </p:spPr>
      </p:sp>
      <p:sp>
        <p:nvSpPr>
          <p:cNvPr name="TextBox 18" id="18"/>
          <p:cNvSpPr txBox="true"/>
          <p:nvPr/>
        </p:nvSpPr>
        <p:spPr>
          <a:xfrm rot="0">
            <a:off x="9547042" y="4092508"/>
            <a:ext cx="867701" cy="635162"/>
          </a:xfrm>
          <a:prstGeom prst="rect">
            <a:avLst/>
          </a:prstGeom>
        </p:spPr>
        <p:txBody>
          <a:bodyPr anchor="t" rtlCol="false" tIns="0" lIns="0" bIns="0" rIns="0">
            <a:spAutoFit/>
          </a:bodyPr>
          <a:lstStyle/>
          <a:p>
            <a:pPr algn="l">
              <a:lnSpc>
                <a:spcPts val="5184"/>
              </a:lnSpc>
            </a:pPr>
            <a:r>
              <a:rPr lang="en-US" b="true" sz="4800" spc="43">
                <a:solidFill>
                  <a:srgbClr val="84BFA4"/>
                </a:solidFill>
                <a:latin typeface="Arimo Bold"/>
                <a:ea typeface="Arimo Bold"/>
                <a:cs typeface="Arimo Bold"/>
                <a:sym typeface="Arimo Bold"/>
              </a:rPr>
              <a:t>04</a:t>
            </a:r>
          </a:p>
        </p:txBody>
      </p:sp>
      <p:sp>
        <p:nvSpPr>
          <p:cNvPr name="TextBox 19" id="19"/>
          <p:cNvSpPr txBox="true"/>
          <p:nvPr/>
        </p:nvSpPr>
        <p:spPr>
          <a:xfrm rot="0">
            <a:off x="10629344" y="4193753"/>
            <a:ext cx="7024596" cy="394618"/>
          </a:xfrm>
          <a:prstGeom prst="rect">
            <a:avLst/>
          </a:prstGeom>
        </p:spPr>
        <p:txBody>
          <a:bodyPr anchor="t" rtlCol="false" tIns="0" lIns="0" bIns="0" rIns="0">
            <a:spAutoFit/>
          </a:bodyPr>
          <a:lstStyle/>
          <a:p>
            <a:pPr algn="l">
              <a:lnSpc>
                <a:spcPts val="3240"/>
              </a:lnSpc>
            </a:pPr>
            <a:r>
              <a:rPr lang="en-US" sz="3000" spc="56">
                <a:solidFill>
                  <a:srgbClr val="382B1B"/>
                </a:solidFill>
                <a:latin typeface="TT Rounds Condensed"/>
                <a:ea typeface="TT Rounds Condensed"/>
                <a:cs typeface="TT Rounds Condensed"/>
                <a:sym typeface="TT Rounds Condensed"/>
              </a:rPr>
              <a:t>Activités ludiques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9716694" y="1610310"/>
            <a:ext cx="7066380" cy="7066380"/>
            <a:chOff x="0" y="0"/>
            <a:chExt cx="12700000" cy="12700000"/>
          </a:xfrm>
        </p:grpSpPr>
        <p:sp>
          <p:nvSpPr>
            <p:cNvPr name="Freeform 13" id="13"/>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19612" t="0" r="-19613" b="0"/>
              </a:stretch>
            </a:blipFill>
          </p:spPr>
        </p:sp>
      </p:grpSp>
      <p:sp>
        <p:nvSpPr>
          <p:cNvPr name="TextBox 14" id="14"/>
          <p:cNvSpPr txBox="true"/>
          <p:nvPr/>
        </p:nvSpPr>
        <p:spPr>
          <a:xfrm rot="0">
            <a:off x="603904" y="3915612"/>
            <a:ext cx="8652510" cy="593110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Comment soutenir la biodiversité dans vos menus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a) Utiliser une gamme variée d'ingrédients</a:t>
            </a:r>
          </a:p>
          <a:p>
            <a:pPr algn="l">
              <a:lnSpc>
                <a:spcPts val="3888"/>
              </a:lnSpc>
            </a:pPr>
            <a:r>
              <a:rPr lang="en-US" sz="3600" spc="33">
                <a:solidFill>
                  <a:srgbClr val="382B1B"/>
                </a:solidFill>
                <a:latin typeface="TT Rounds Condensed"/>
                <a:ea typeface="TT Rounds Condensed"/>
                <a:cs typeface="TT Rounds Condensed"/>
                <a:sym typeface="TT Rounds Condensed"/>
              </a:rPr>
              <a:t>b) Inclure des céréales anciennes comme le quinoa et le farro</a:t>
            </a:r>
          </a:p>
          <a:p>
            <a:pPr algn="l">
              <a:lnSpc>
                <a:spcPts val="3888"/>
              </a:lnSpc>
            </a:pPr>
            <a:r>
              <a:rPr lang="en-US" sz="3600" spc="33">
                <a:solidFill>
                  <a:srgbClr val="382B1B"/>
                </a:solidFill>
                <a:latin typeface="TT Rounds Condensed"/>
                <a:ea typeface="TT Rounds Condensed"/>
                <a:cs typeface="TT Rounds Condensed"/>
                <a:sym typeface="TT Rounds Condensed"/>
              </a:rPr>
              <a:t>c) Incorporer des légumes anciens</a:t>
            </a:r>
          </a:p>
          <a:p>
            <a:pPr algn="l">
              <a:lnSpc>
                <a:spcPts val="3888"/>
              </a:lnSpc>
            </a:pPr>
            <a:r>
              <a:rPr lang="en-US" sz="3600" spc="33">
                <a:solidFill>
                  <a:srgbClr val="382B1B"/>
                </a:solidFill>
                <a:latin typeface="TT Rounds Condensed"/>
                <a:ea typeface="TT Rounds Condensed"/>
                <a:cs typeface="TT Rounds Condensed"/>
                <a:sym typeface="TT Rounds Condensed"/>
              </a:rPr>
              <a:t>d) Tous ces éléments</a:t>
            </a:r>
          </a:p>
          <a:p>
            <a:pPr algn="l">
              <a:lnSpc>
                <a:spcPts val="3888"/>
              </a:lnSpc>
            </a:pPr>
          </a:p>
        </p:txBody>
      </p:sp>
      <p:sp>
        <p:nvSpPr>
          <p:cNvPr name="TextBox 15" id="15"/>
          <p:cNvSpPr txBox="true"/>
          <p:nvPr/>
        </p:nvSpPr>
        <p:spPr>
          <a:xfrm rot="0">
            <a:off x="718033" y="1283783"/>
            <a:ext cx="7444858" cy="1923418"/>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5 : </a:t>
            </a:r>
          </a:p>
          <a:p>
            <a:pPr algn="l">
              <a:lnSpc>
                <a:spcPts val="5832"/>
              </a:lnSpc>
            </a:pPr>
            <a:r>
              <a:rPr lang="en-US" sz="5400" spc="50">
                <a:solidFill>
                  <a:srgbClr val="382B1B"/>
                </a:solidFill>
                <a:latin typeface="TT Rounds Condensed"/>
                <a:ea typeface="TT Rounds Condensed"/>
                <a:cs typeface="TT Rounds Condensed"/>
                <a:sym typeface="TT Rounds Condensed"/>
              </a:rPr>
              <a:t>Biodiversité</a:t>
            </a:r>
          </a:p>
          <a:p>
            <a:pPr algn="l">
              <a:lnSpc>
                <a:spcPts val="5832"/>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10763453" y="1351613"/>
            <a:ext cx="6495847" cy="6252310"/>
            <a:chOff x="30480" y="591820"/>
            <a:chExt cx="12736830" cy="12259310"/>
          </a:xfrm>
        </p:grpSpPr>
        <p:sp>
          <p:nvSpPr>
            <p:cNvPr name="Freeform 13" id="13"/>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064" t="0" r="-19064" b="0"/>
              </a:stretch>
            </a:blipFill>
          </p:spPr>
        </p:sp>
      </p:grpSp>
      <p:sp>
        <p:nvSpPr>
          <p:cNvPr name="TextBox 14" id="14"/>
          <p:cNvSpPr txBox="true"/>
          <p:nvPr/>
        </p:nvSpPr>
        <p:spPr>
          <a:xfrm rot="0">
            <a:off x="718033" y="4310172"/>
            <a:ext cx="8652510" cy="593110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Comment soutenir la biodiversité dans vos menus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d) Tous ces éléments</a:t>
            </a:r>
          </a:p>
          <a:p>
            <a:pPr algn="l">
              <a:lnSpc>
                <a:spcPts val="3888"/>
              </a:lnSpc>
            </a:pPr>
          </a:p>
        </p:txBody>
      </p:sp>
      <p:sp>
        <p:nvSpPr>
          <p:cNvPr name="TextBox 15" id="15"/>
          <p:cNvSpPr txBox="true"/>
          <p:nvPr/>
        </p:nvSpPr>
        <p:spPr>
          <a:xfrm rot="0">
            <a:off x="603904" y="895322"/>
            <a:ext cx="4972983" cy="2958846"/>
          </a:xfrm>
          <a:prstGeom prst="rect">
            <a:avLst/>
          </a:prstGeom>
        </p:spPr>
        <p:txBody>
          <a:bodyPr anchor="t" rtlCol="false" tIns="0" lIns="0" bIns="0" rIns="0">
            <a:spAutoFit/>
          </a:bodyPr>
          <a:lstStyle/>
          <a:p>
            <a:pPr algn="l">
              <a:lnSpc>
                <a:spcPts val="5832"/>
              </a:lnSpc>
            </a:pPr>
            <a:r>
              <a:rPr lang="en-US" sz="5400" spc="48">
                <a:solidFill>
                  <a:srgbClr val="382B1B"/>
                </a:solidFill>
                <a:latin typeface="TT Rounds Condensed"/>
                <a:ea typeface="TT Rounds Condensed"/>
                <a:cs typeface="TT Rounds Condensed"/>
                <a:sym typeface="TT Rounds Condensed"/>
              </a:rPr>
              <a:t>Réponse 5 : </a:t>
            </a:r>
          </a:p>
          <a:p>
            <a:pPr algn="l">
              <a:lnSpc>
                <a:spcPts val="5832"/>
              </a:lnSpc>
            </a:pPr>
          </a:p>
          <a:p>
            <a:pPr algn="l">
              <a:lnSpc>
                <a:spcPts val="5832"/>
              </a:lnSpc>
            </a:pPr>
            <a:r>
              <a:rPr lang="en-US" sz="5400" spc="50">
                <a:solidFill>
                  <a:srgbClr val="382B1B"/>
                </a:solidFill>
                <a:latin typeface="TT Rounds Condensed"/>
                <a:ea typeface="TT Rounds Condensed"/>
                <a:cs typeface="TT Rounds Condensed"/>
                <a:sym typeface="TT Rounds Condensed"/>
              </a:rPr>
              <a:t>Biodiversité</a:t>
            </a:r>
          </a:p>
          <a:p>
            <a:pPr algn="l">
              <a:lnSpc>
                <a:spcPts val="5832"/>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4220027">
            <a:off x="-1801857" y="-6814548"/>
            <a:ext cx="17233297" cy="16884397"/>
            <a:chOff x="0" y="0"/>
            <a:chExt cx="22977729" cy="22512529"/>
          </a:xfrm>
        </p:grpSpPr>
        <p:sp>
          <p:nvSpPr>
            <p:cNvPr name="Freeform 4" id="4"/>
            <p:cNvSpPr/>
            <p:nvPr/>
          </p:nvSpPr>
          <p:spPr>
            <a:xfrm flipH="false" flipV="false" rot="0">
              <a:off x="0" y="0"/>
              <a:ext cx="22977731" cy="22512528"/>
            </a:xfrm>
            <a:custGeom>
              <a:avLst/>
              <a:gdLst/>
              <a:ahLst/>
              <a:cxnLst/>
              <a:rect r="r" b="b" t="t" l="l"/>
              <a:pathLst>
                <a:path h="22512528" w="22977731">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grpSp>
        <p:nvGrpSpPr>
          <p:cNvPr name="Group 5" id="5"/>
          <p:cNvGrpSpPr/>
          <p:nvPr/>
        </p:nvGrpSpPr>
        <p:grpSpPr>
          <a:xfrm rot="0">
            <a:off x="-4020693" y="-9152968"/>
            <a:ext cx="24222266" cy="9152954"/>
            <a:chOff x="0" y="0"/>
            <a:chExt cx="32296354" cy="12203938"/>
          </a:xfrm>
        </p:grpSpPr>
        <p:sp>
          <p:nvSpPr>
            <p:cNvPr name="Freeform 6" id="6"/>
            <p:cNvSpPr/>
            <p:nvPr/>
          </p:nvSpPr>
          <p:spPr>
            <a:xfrm flipH="false" flipV="false" rot="0">
              <a:off x="0" y="0"/>
              <a:ext cx="32296354" cy="12203938"/>
            </a:xfrm>
            <a:custGeom>
              <a:avLst/>
              <a:gdLst/>
              <a:ahLst/>
              <a:cxnLst/>
              <a:rect r="r" b="b" t="t" l="l"/>
              <a:pathLst>
                <a:path h="12203938" w="32296354">
                  <a:moveTo>
                    <a:pt x="0" y="0"/>
                  </a:moveTo>
                  <a:lnTo>
                    <a:pt x="32296354" y="0"/>
                  </a:lnTo>
                  <a:lnTo>
                    <a:pt x="32296354" y="12203938"/>
                  </a:lnTo>
                  <a:lnTo>
                    <a:pt x="0" y="12203938"/>
                  </a:lnTo>
                  <a:close/>
                </a:path>
              </a:pathLst>
            </a:custGeom>
            <a:solidFill>
              <a:srgbClr val="ECECEC"/>
            </a:solidFill>
          </p:spPr>
        </p:sp>
      </p:grpSp>
      <p:grpSp>
        <p:nvGrpSpPr>
          <p:cNvPr name="Group 7" id="7"/>
          <p:cNvGrpSpPr/>
          <p:nvPr/>
        </p:nvGrpSpPr>
        <p:grpSpPr>
          <a:xfrm rot="0">
            <a:off x="-5506732" y="10286998"/>
            <a:ext cx="24222266" cy="3289554"/>
            <a:chOff x="0" y="0"/>
            <a:chExt cx="32296354" cy="4386072"/>
          </a:xfrm>
        </p:grpSpPr>
        <p:sp>
          <p:nvSpPr>
            <p:cNvPr name="Freeform 8" id="8"/>
            <p:cNvSpPr/>
            <p:nvPr/>
          </p:nvSpPr>
          <p:spPr>
            <a:xfrm flipH="false" flipV="false" rot="0">
              <a:off x="0" y="0"/>
              <a:ext cx="32296354" cy="4386072"/>
            </a:xfrm>
            <a:custGeom>
              <a:avLst/>
              <a:gdLst/>
              <a:ahLst/>
              <a:cxnLst/>
              <a:rect r="r" b="b" t="t" l="l"/>
              <a:pathLst>
                <a:path h="4386072" w="32296354">
                  <a:moveTo>
                    <a:pt x="0" y="0"/>
                  </a:moveTo>
                  <a:lnTo>
                    <a:pt x="32296354" y="0"/>
                  </a:lnTo>
                  <a:lnTo>
                    <a:pt x="32296354" y="4386072"/>
                  </a:lnTo>
                  <a:lnTo>
                    <a:pt x="0" y="4386072"/>
                  </a:lnTo>
                  <a:close/>
                </a:path>
              </a:pathLst>
            </a:custGeom>
            <a:solidFill>
              <a:srgbClr val="ECECEC"/>
            </a:solidFill>
          </p:spPr>
        </p:sp>
      </p:grpSp>
      <p:grpSp>
        <p:nvGrpSpPr>
          <p:cNvPr name="Group 9" id="9"/>
          <p:cNvGrpSpPr/>
          <p:nvPr/>
        </p:nvGrpSpPr>
        <p:grpSpPr>
          <a:xfrm rot="0">
            <a:off x="-4481700" y="-1211763"/>
            <a:ext cx="4481703" cy="17113853"/>
            <a:chOff x="0" y="0"/>
            <a:chExt cx="5975604" cy="22818471"/>
          </a:xfrm>
        </p:grpSpPr>
        <p:sp>
          <p:nvSpPr>
            <p:cNvPr name="Freeform 10" id="10"/>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sp>
        <p:nvSpPr>
          <p:cNvPr name="TextBox 11" id="11"/>
          <p:cNvSpPr txBox="true"/>
          <p:nvPr/>
        </p:nvSpPr>
        <p:spPr>
          <a:xfrm rot="0">
            <a:off x="1251722" y="1752170"/>
            <a:ext cx="10581358" cy="4380012"/>
          </a:xfrm>
          <a:prstGeom prst="rect">
            <a:avLst/>
          </a:prstGeom>
        </p:spPr>
        <p:txBody>
          <a:bodyPr anchor="t" rtlCol="false" tIns="0" lIns="0" bIns="0" rIns="0">
            <a:spAutoFit/>
          </a:bodyPr>
          <a:lstStyle/>
          <a:p>
            <a:pPr algn="ctr">
              <a:lnSpc>
                <a:spcPts val="37261"/>
              </a:lnSpc>
            </a:pPr>
            <a:r>
              <a:rPr lang="en-US" sz="34501" spc="322">
                <a:solidFill>
                  <a:srgbClr val="DDA9A7"/>
                </a:solidFill>
                <a:latin typeface="TT Rounds Condensed"/>
                <a:ea typeface="TT Rounds Condensed"/>
                <a:cs typeface="TT Rounds Condensed"/>
                <a:sym typeface="TT Rounds Condensed"/>
              </a:rPr>
              <a:t>02</a:t>
            </a:r>
          </a:p>
        </p:txBody>
      </p:sp>
      <p:sp>
        <p:nvSpPr>
          <p:cNvPr name="TextBox 12" id="12"/>
          <p:cNvSpPr txBox="true"/>
          <p:nvPr/>
        </p:nvSpPr>
        <p:spPr>
          <a:xfrm rot="0">
            <a:off x="1313714" y="2949939"/>
            <a:ext cx="10581358" cy="1674093"/>
          </a:xfrm>
          <a:prstGeom prst="rect">
            <a:avLst/>
          </a:prstGeom>
        </p:spPr>
        <p:txBody>
          <a:bodyPr anchor="t" rtlCol="false" tIns="0" lIns="0" bIns="0" rIns="0">
            <a:spAutoFit/>
          </a:bodyPr>
          <a:lstStyle/>
          <a:p>
            <a:pPr algn="ctr">
              <a:lnSpc>
                <a:spcPts val="6804"/>
              </a:lnSpc>
            </a:pPr>
            <a:r>
              <a:rPr lang="en-US" b="true" sz="6300" spc="114">
                <a:solidFill>
                  <a:srgbClr val="000000"/>
                </a:solidFill>
                <a:latin typeface="TT Rounds Condensed Bold"/>
                <a:ea typeface="TT Rounds Condensed Bold"/>
                <a:cs typeface="TT Rounds Condensed Bold"/>
                <a:sym typeface="TT Rounds Condensed Bold"/>
              </a:rPr>
              <a:t>Une meilleure compréhension de la réduction des déchets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TextBox 3" id="3"/>
          <p:cNvSpPr txBox="true"/>
          <p:nvPr/>
        </p:nvSpPr>
        <p:spPr>
          <a:xfrm rot="0">
            <a:off x="9645880" y="2467470"/>
            <a:ext cx="7891113" cy="6376914"/>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Comme nous l'avons dit dans l'introduction, le gaspillage alimentaire est un problème important dans le monde entier, avec environ un tiers de tous les aliments produits pour la consommation humaine qui sont gaspillés chaque année. </a:t>
            </a:r>
          </a:p>
          <a:p>
            <a:pPr algn="l">
              <a:lnSpc>
                <a:spcPts val="3888"/>
              </a:lnSpc>
            </a:pPr>
            <a:r>
              <a:rPr lang="en-US" sz="3600" spc="33">
                <a:solidFill>
                  <a:srgbClr val="382B1B"/>
                </a:solidFill>
                <a:latin typeface="TT Rounds Condensed"/>
                <a:ea typeface="TT Rounds Condensed"/>
                <a:cs typeface="TT Rounds Condensed"/>
                <a:sym typeface="TT Rounds Condensed"/>
              </a:rPr>
              <a:t>En étant plus conscient des tactiques de réduction des déchets, vous devenez plus employable car vous pouvez faire un meilleur usage des ressources à votre disposition.</a:t>
            </a:r>
          </a:p>
          <a:p>
            <a:pPr algn="l">
              <a:lnSpc>
                <a:spcPts val="3888"/>
              </a:lnSpc>
            </a:pPr>
          </a:p>
          <a:p>
            <a:pPr algn="l">
              <a:lnSpc>
                <a:spcPts val="3888"/>
              </a:lnSpc>
            </a:pPr>
          </a:p>
          <a:p>
            <a:pPr algn="l">
              <a:lnSpc>
                <a:spcPts val="3888"/>
              </a:lnSpc>
            </a:pPr>
          </a:p>
        </p:txBody>
      </p:sp>
      <p:sp>
        <p:nvSpPr>
          <p:cNvPr name="TextBox 4" id="4"/>
          <p:cNvSpPr txBox="true"/>
          <p:nvPr/>
        </p:nvSpPr>
        <p:spPr>
          <a:xfrm rot="0">
            <a:off x="886077" y="1124478"/>
            <a:ext cx="16650917" cy="667592"/>
          </a:xfrm>
          <a:prstGeom prst="rect">
            <a:avLst/>
          </a:prstGeom>
        </p:spPr>
        <p:txBody>
          <a:bodyPr anchor="t" rtlCol="false" tIns="0" lIns="0" bIns="0" rIns="0">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Réduction des déchets</a:t>
            </a:r>
          </a:p>
          <a:p>
            <a:pPr algn="l">
              <a:lnSpc>
                <a:spcPts val="5248"/>
              </a:lnSpc>
            </a:pPr>
          </a:p>
        </p:txBody>
      </p:sp>
      <p:grpSp>
        <p:nvGrpSpPr>
          <p:cNvPr name="Group 5" id="5"/>
          <p:cNvGrpSpPr/>
          <p:nvPr/>
        </p:nvGrpSpPr>
        <p:grpSpPr>
          <a:xfrm rot="0">
            <a:off x="603904" y="2000964"/>
            <a:ext cx="1207050" cy="51165"/>
            <a:chOff x="0" y="0"/>
            <a:chExt cx="1609400" cy="68220"/>
          </a:xfrm>
        </p:grpSpPr>
        <p:sp>
          <p:nvSpPr>
            <p:cNvPr name="Freeform 6" id="6"/>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7" id="7"/>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
        <p:nvSpPr>
          <p:cNvPr name="Freeform 8" id="8" descr="Empty eggshell broken in half"/>
          <p:cNvSpPr/>
          <p:nvPr/>
        </p:nvSpPr>
        <p:spPr>
          <a:xfrm flipH="false" flipV="false" rot="0">
            <a:off x="1207430" y="2810517"/>
            <a:ext cx="7129797" cy="4817430"/>
          </a:xfrm>
          <a:custGeom>
            <a:avLst/>
            <a:gdLst/>
            <a:ahLst/>
            <a:cxnLst/>
            <a:rect r="r" b="b" t="t" l="l"/>
            <a:pathLst>
              <a:path h="4817430" w="7129797">
                <a:moveTo>
                  <a:pt x="0" y="0"/>
                </a:moveTo>
                <a:lnTo>
                  <a:pt x="7129797" y="0"/>
                </a:lnTo>
                <a:lnTo>
                  <a:pt x="7129797" y="4817430"/>
                </a:lnTo>
                <a:lnTo>
                  <a:pt x="0" y="4817430"/>
                </a:lnTo>
                <a:lnTo>
                  <a:pt x="0" y="0"/>
                </a:lnTo>
                <a:close/>
              </a:path>
            </a:pathLst>
          </a:custGeom>
          <a:blipFill>
            <a:blip r:embed="rId3"/>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TextBox 3" id="3"/>
          <p:cNvSpPr txBox="true"/>
          <p:nvPr/>
        </p:nvSpPr>
        <p:spPr>
          <a:xfrm rot="0">
            <a:off x="425608" y="2881386"/>
            <a:ext cx="16313663" cy="8265414"/>
          </a:xfrm>
          <a:prstGeom prst="rect">
            <a:avLst/>
          </a:prstGeom>
        </p:spPr>
        <p:txBody>
          <a:bodyPr anchor="t" rtlCol="false" tIns="0" lIns="0" bIns="0" rIns="0">
            <a:spAutoFit/>
          </a:bodyPr>
          <a:lstStyle/>
          <a:p>
            <a:pPr algn="l" marL="651510" indent="-325755" lvl="1">
              <a:lnSpc>
                <a:spcPts val="3888"/>
              </a:lnSpc>
              <a:buFont typeface="Arial"/>
              <a:buChar char="•"/>
            </a:pPr>
            <a:r>
              <a:rPr lang="en-US" b="true" sz="3600" spc="33">
                <a:solidFill>
                  <a:srgbClr val="382B1B"/>
                </a:solidFill>
                <a:latin typeface="TT Rounds Condensed Bold"/>
                <a:ea typeface="TT Rounds Condensed Bold"/>
                <a:cs typeface="TT Rounds Condensed Bold"/>
                <a:sym typeface="TT Rounds Condensed Bold"/>
              </a:rPr>
              <a:t>Contrôle des portions :   </a:t>
            </a:r>
            <a:r>
              <a:rPr lang="en-US" sz="3600" spc="33">
                <a:solidFill>
                  <a:srgbClr val="382B1B"/>
                </a:solidFill>
                <a:latin typeface="TT Rounds Condensed"/>
                <a:ea typeface="TT Rounds Condensed"/>
                <a:cs typeface="TT Rounds Condensed"/>
                <a:sym typeface="TT Rounds Condensed"/>
              </a:rPr>
              <a:t>Lisez attentivement, planifiez et contrôlez les portions afin de minimiser le gaspillage. N'oubliez pas d'utiliser la fiche technique de chaque recette. De plus, utilisez des tasses à mesurer et des balances pour garantir des tailles de portions homogènes et proposer le même plat à chaque client. Cela permet d'éviter une préparation excessive et de réduire les déchets alimentaires.</a:t>
            </a:r>
          </a:p>
          <a:p>
            <a:pPr algn="l" marL="651510" indent="-325755" lvl="1">
              <a:lnSpc>
                <a:spcPts val="3888"/>
              </a:lnSpc>
            </a:pPr>
          </a:p>
          <a:p>
            <a:pPr algn="l" marL="651510" indent="-325755" lvl="1">
              <a:lnSpc>
                <a:spcPts val="3888"/>
              </a:lnSpc>
              <a:buFont typeface="Arial"/>
              <a:buChar char="•"/>
            </a:pPr>
            <a:r>
              <a:rPr lang="en-US" b="true" sz="3600" spc="33">
                <a:solidFill>
                  <a:srgbClr val="382B1B"/>
                </a:solidFill>
                <a:latin typeface="TT Rounds Condensed Bold"/>
                <a:ea typeface="TT Rounds Condensed Bold"/>
                <a:cs typeface="TT Rounds Condensed Bold"/>
                <a:sym typeface="TT Rounds Condensed Bold"/>
              </a:rPr>
              <a:t>Gestion des stocks :  </a:t>
            </a:r>
            <a:r>
              <a:rPr lang="en-US" sz="3600" spc="33">
                <a:solidFill>
                  <a:srgbClr val="382B1B"/>
                </a:solidFill>
                <a:latin typeface="TT Rounds Condensed"/>
                <a:ea typeface="TT Rounds Condensed"/>
                <a:cs typeface="TT Rounds Condensed"/>
                <a:sym typeface="TT Rounds Condensed"/>
              </a:rPr>
              <a:t>Contrôler régulièrement les stocks et en assurer la rotation afin d'éviter les pertes. Incorporez un système "premier entré, premier sorti" (FIFO), dans lequel les ingrédients les plus anciens sont utilisés avant les plus récents. Le FIFO, qui signifie "premier entré, premier sorti", garantit que les stocks les plus anciens sont utilisés en premier, ce qui réduit le risque de détérioration et de gaspillage.</a:t>
            </a:r>
          </a:p>
          <a:p>
            <a:pPr algn="l" marL="651510" indent="-325755" lvl="1">
              <a:lnSpc>
                <a:spcPts val="3888"/>
              </a:lnSpc>
            </a:pPr>
          </a:p>
          <a:p>
            <a:pPr algn="l" marL="651510" indent="-325755" lvl="1">
              <a:lnSpc>
                <a:spcPts val="3888"/>
              </a:lnSpc>
            </a:pPr>
          </a:p>
          <a:p>
            <a:pPr algn="l" marL="651510" indent="-325755" lvl="1">
              <a:lnSpc>
                <a:spcPts val="3888"/>
              </a:lnSpc>
            </a:pPr>
          </a:p>
          <a:p>
            <a:pPr algn="l" marL="651510" indent="-325755" lvl="1">
              <a:lnSpc>
                <a:spcPts val="3888"/>
              </a:lnSpc>
            </a:pPr>
          </a:p>
          <a:p>
            <a:pPr algn="l" marL="651510" indent="-325755" lvl="1">
              <a:lnSpc>
                <a:spcPts val="3888"/>
              </a:lnSpc>
            </a:pPr>
          </a:p>
        </p:txBody>
      </p:sp>
      <p:sp>
        <p:nvSpPr>
          <p:cNvPr name="TextBox 4" id="4"/>
          <p:cNvSpPr txBox="true"/>
          <p:nvPr/>
        </p:nvSpPr>
        <p:spPr>
          <a:xfrm rot="0">
            <a:off x="886075" y="965656"/>
            <a:ext cx="16650917" cy="667592"/>
          </a:xfrm>
          <a:prstGeom prst="rect">
            <a:avLst/>
          </a:prstGeom>
        </p:spPr>
        <p:txBody>
          <a:bodyPr anchor="t" rtlCol="false" tIns="0" lIns="0" bIns="0" rIns="0">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Comment réduire les déchets alimentaires dans la cuisine</a:t>
            </a:r>
          </a:p>
          <a:p>
            <a:pPr algn="l">
              <a:lnSpc>
                <a:spcPts val="5248"/>
              </a:lnSpc>
            </a:pPr>
          </a:p>
        </p:txBody>
      </p:sp>
      <p:grpSp>
        <p:nvGrpSpPr>
          <p:cNvPr name="Group 5" id="5"/>
          <p:cNvGrpSpPr/>
          <p:nvPr/>
        </p:nvGrpSpPr>
        <p:grpSpPr>
          <a:xfrm rot="0">
            <a:off x="603904" y="2000964"/>
            <a:ext cx="1207050" cy="51165"/>
            <a:chOff x="0" y="0"/>
            <a:chExt cx="1609400" cy="68220"/>
          </a:xfrm>
        </p:grpSpPr>
        <p:sp>
          <p:nvSpPr>
            <p:cNvPr name="Freeform 6" id="6"/>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7" id="7"/>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TextBox 3" id="3"/>
          <p:cNvSpPr txBox="true"/>
          <p:nvPr/>
        </p:nvSpPr>
        <p:spPr>
          <a:xfrm rot="0">
            <a:off x="608382" y="2645395"/>
            <a:ext cx="16650918" cy="6376914"/>
          </a:xfrm>
          <a:prstGeom prst="rect">
            <a:avLst/>
          </a:prstGeom>
        </p:spPr>
        <p:txBody>
          <a:bodyPr anchor="t" rtlCol="false" tIns="0" lIns="0" bIns="0" rIns="0">
            <a:spAutoFit/>
          </a:bodyPr>
          <a:lstStyle/>
          <a:p>
            <a:pPr algn="l" marL="651510" indent="-325755" lvl="1">
              <a:lnSpc>
                <a:spcPts val="3888"/>
              </a:lnSpc>
              <a:buFont typeface="Arial"/>
              <a:buChar char="•"/>
            </a:pPr>
            <a:r>
              <a:rPr lang="en-US" b="true" sz="3600" spc="33">
                <a:solidFill>
                  <a:srgbClr val="382B1B"/>
                </a:solidFill>
                <a:latin typeface="TT Rounds Condensed Bold"/>
                <a:ea typeface="TT Rounds Condensed Bold"/>
                <a:cs typeface="TT Rounds Condensed Bold"/>
                <a:sym typeface="TT Rounds Condensed Bold"/>
              </a:rPr>
              <a:t>Utilisation créative des restes :  </a:t>
            </a:r>
            <a:r>
              <a:rPr lang="en-US" sz="3600" spc="33">
                <a:solidFill>
                  <a:srgbClr val="382B1B"/>
                </a:solidFill>
                <a:latin typeface="TT Rounds Condensed"/>
                <a:ea typeface="TT Rounds Condensed"/>
                <a:cs typeface="TT Rounds Condensed"/>
                <a:sym typeface="TT Rounds Condensed"/>
              </a:rPr>
              <a:t>Élaborez des recettes qui utilisent les restes ou les ingrédients excédentaires. Vous pouvez utiliser des restes de légumes rôtis dans une frittata ou transformer du pain rassis en croûtons ou en pudding.</a:t>
            </a:r>
          </a:p>
          <a:p>
            <a:pPr algn="l" marL="651510" indent="-325755" lvl="1">
              <a:lnSpc>
                <a:spcPts val="3888"/>
              </a:lnSpc>
            </a:pPr>
          </a:p>
          <a:p>
            <a:pPr algn="l" marL="651510" indent="-325755" lvl="1">
              <a:lnSpc>
                <a:spcPts val="3888"/>
              </a:lnSpc>
              <a:buFont typeface="Arial"/>
              <a:buChar char="•"/>
            </a:pPr>
            <a:r>
              <a:rPr lang="en-US" b="true" sz="3600" spc="33">
                <a:solidFill>
                  <a:srgbClr val="382B1B"/>
                </a:solidFill>
                <a:latin typeface="TT Rounds Condensed Bold"/>
                <a:ea typeface="TT Rounds Condensed Bold"/>
                <a:cs typeface="TT Rounds Condensed Bold"/>
                <a:sym typeface="TT Rounds Condensed Bold"/>
              </a:rPr>
              <a:t>Dons :  </a:t>
            </a:r>
            <a:r>
              <a:rPr lang="en-US" sz="3600" spc="33">
                <a:solidFill>
                  <a:srgbClr val="382B1B"/>
                </a:solidFill>
                <a:latin typeface="TT Rounds Condensed"/>
                <a:ea typeface="TT Rounds Condensed"/>
                <a:cs typeface="TT Rounds Condensed"/>
                <a:sym typeface="TT Rounds Condensed"/>
              </a:rPr>
              <a:t>Suggérez à votre entreprise de s'associer à des banques alimentaires locales ou à des applications telles que Too Good to Go pour faire don des aliments excédentaires. Organisez le ramassage ou le dépôt des aliments préparés excédentaires qui sont encore propres à la consommation mais dont vous n'avez pas besoin.</a:t>
            </a:r>
          </a:p>
          <a:p>
            <a:pPr algn="l" marL="651510" indent="-325755" lvl="1">
              <a:lnSpc>
                <a:spcPts val="3888"/>
              </a:lnSpc>
            </a:pPr>
          </a:p>
          <a:p>
            <a:pPr algn="l" marL="651510" indent="-325755" lvl="1">
              <a:lnSpc>
                <a:spcPts val="3888"/>
              </a:lnSpc>
              <a:buFont typeface="Arial"/>
              <a:buChar char="•"/>
            </a:pPr>
            <a:r>
              <a:rPr lang="en-US" b="true" sz="3600" spc="33">
                <a:solidFill>
                  <a:srgbClr val="382B1B"/>
                </a:solidFill>
                <a:latin typeface="TT Rounds Condensed Bold"/>
                <a:ea typeface="TT Rounds Condensed Bold"/>
                <a:cs typeface="TT Rounds Condensed Bold"/>
                <a:sym typeface="TT Rounds Condensed Bold"/>
              </a:rPr>
              <a:t>Emballages durables pour les plats à emporter : </a:t>
            </a:r>
            <a:r>
              <a:rPr lang="en-US" sz="3600" spc="33">
                <a:solidFill>
                  <a:srgbClr val="382B1B"/>
                </a:solidFill>
                <a:latin typeface="TT Rounds Condensed"/>
                <a:ea typeface="TT Rounds Condensed"/>
                <a:cs typeface="TT Rounds Condensed"/>
                <a:sym typeface="TT Rounds Condensed"/>
              </a:rPr>
              <a:t>Achetez des emballages biodégradables ou compostables pour les plats à emporter ou les sacs pour chiens.</a:t>
            </a:r>
          </a:p>
          <a:p>
            <a:pPr algn="l" marL="651510" indent="-325755" lvl="1">
              <a:lnSpc>
                <a:spcPts val="3888"/>
              </a:lnSpc>
            </a:pPr>
          </a:p>
        </p:txBody>
      </p:sp>
      <p:sp>
        <p:nvSpPr>
          <p:cNvPr name="TextBox 4" id="4"/>
          <p:cNvSpPr txBox="true"/>
          <p:nvPr/>
        </p:nvSpPr>
        <p:spPr>
          <a:xfrm rot="0">
            <a:off x="886077" y="1124478"/>
            <a:ext cx="16650917" cy="667592"/>
          </a:xfrm>
          <a:prstGeom prst="rect">
            <a:avLst/>
          </a:prstGeom>
        </p:spPr>
        <p:txBody>
          <a:bodyPr anchor="t" rtlCol="false" tIns="0" lIns="0" bIns="0" rIns="0">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Comment réduire les déchets alimentaires dans la cuisine</a:t>
            </a:r>
          </a:p>
          <a:p>
            <a:pPr algn="l">
              <a:lnSpc>
                <a:spcPts val="5248"/>
              </a:lnSpc>
            </a:pPr>
          </a:p>
        </p:txBody>
      </p:sp>
      <p:grpSp>
        <p:nvGrpSpPr>
          <p:cNvPr name="Group 5" id="5"/>
          <p:cNvGrpSpPr/>
          <p:nvPr/>
        </p:nvGrpSpPr>
        <p:grpSpPr>
          <a:xfrm rot="0">
            <a:off x="603904" y="2000964"/>
            <a:ext cx="1207050" cy="51165"/>
            <a:chOff x="0" y="0"/>
            <a:chExt cx="1609400" cy="68220"/>
          </a:xfrm>
        </p:grpSpPr>
        <p:sp>
          <p:nvSpPr>
            <p:cNvPr name="Freeform 6" id="6"/>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7" id="7"/>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4220027">
            <a:off x="-813104" y="-6594058"/>
            <a:ext cx="15496457" cy="15978039"/>
            <a:chOff x="0" y="0"/>
            <a:chExt cx="20661942" cy="21304052"/>
          </a:xfrm>
        </p:grpSpPr>
        <p:sp>
          <p:nvSpPr>
            <p:cNvPr name="Freeform 4" id="4"/>
            <p:cNvSpPr/>
            <p:nvPr/>
          </p:nvSpPr>
          <p:spPr>
            <a:xfrm flipH="false" flipV="false" rot="0">
              <a:off x="-919734" y="-348742"/>
              <a:ext cx="22977729" cy="22512529"/>
            </a:xfrm>
            <a:custGeom>
              <a:avLst/>
              <a:gdLst/>
              <a:ahLst/>
              <a:cxnLst/>
              <a:rect r="r" b="b" t="t" l="l"/>
              <a:pathLst>
                <a:path h="22512529" w="229777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name="Group 5" id="5"/>
          <p:cNvGrpSpPr/>
          <p:nvPr/>
        </p:nvGrpSpPr>
        <p:grpSpPr>
          <a:xfrm rot="0">
            <a:off x="-4020693" y="-9152968"/>
            <a:ext cx="24222254" cy="9152970"/>
            <a:chOff x="0" y="0"/>
            <a:chExt cx="32296338" cy="12203960"/>
          </a:xfrm>
        </p:grpSpPr>
        <p:sp>
          <p:nvSpPr>
            <p:cNvPr name="Freeform 6" id="6"/>
            <p:cNvSpPr/>
            <p:nvPr/>
          </p:nvSpPr>
          <p:spPr>
            <a:xfrm flipH="false" flipV="false" rot="0">
              <a:off x="0" y="0"/>
              <a:ext cx="32296354" cy="12203938"/>
            </a:xfrm>
            <a:custGeom>
              <a:avLst/>
              <a:gdLst/>
              <a:ahLst/>
              <a:cxnLst/>
              <a:rect r="r" b="b" t="t" l="l"/>
              <a:pathLst>
                <a:path h="12203938" w="32296354">
                  <a:moveTo>
                    <a:pt x="0" y="0"/>
                  </a:moveTo>
                  <a:lnTo>
                    <a:pt x="32296354" y="0"/>
                  </a:lnTo>
                  <a:lnTo>
                    <a:pt x="32296354" y="12203938"/>
                  </a:lnTo>
                  <a:lnTo>
                    <a:pt x="0" y="12203938"/>
                  </a:lnTo>
                  <a:close/>
                </a:path>
              </a:pathLst>
            </a:custGeom>
            <a:solidFill>
              <a:srgbClr val="ECECEC"/>
            </a:solidFill>
          </p:spPr>
        </p:sp>
      </p:grpSp>
      <p:grpSp>
        <p:nvGrpSpPr>
          <p:cNvPr name="Group 7" id="7"/>
          <p:cNvGrpSpPr/>
          <p:nvPr/>
        </p:nvGrpSpPr>
        <p:grpSpPr>
          <a:xfrm rot="0">
            <a:off x="-5506732" y="10286998"/>
            <a:ext cx="24222254" cy="3289541"/>
            <a:chOff x="0" y="0"/>
            <a:chExt cx="32296338" cy="4386054"/>
          </a:xfrm>
        </p:grpSpPr>
        <p:sp>
          <p:nvSpPr>
            <p:cNvPr name="Freeform 8" id="8"/>
            <p:cNvSpPr/>
            <p:nvPr/>
          </p:nvSpPr>
          <p:spPr>
            <a:xfrm flipH="false" flipV="false" rot="0">
              <a:off x="0" y="0"/>
              <a:ext cx="32296354" cy="4386072"/>
            </a:xfrm>
            <a:custGeom>
              <a:avLst/>
              <a:gdLst/>
              <a:ahLst/>
              <a:cxnLst/>
              <a:rect r="r" b="b" t="t" l="l"/>
              <a:pathLst>
                <a:path h="4386072" w="32296354">
                  <a:moveTo>
                    <a:pt x="0" y="0"/>
                  </a:moveTo>
                  <a:lnTo>
                    <a:pt x="32296354" y="0"/>
                  </a:lnTo>
                  <a:lnTo>
                    <a:pt x="32296354" y="4386072"/>
                  </a:lnTo>
                  <a:lnTo>
                    <a:pt x="0" y="4386072"/>
                  </a:lnTo>
                  <a:close/>
                </a:path>
              </a:pathLst>
            </a:custGeom>
            <a:solidFill>
              <a:srgbClr val="ECECEC"/>
            </a:solidFill>
          </p:spPr>
        </p:sp>
      </p:grpSp>
      <p:grpSp>
        <p:nvGrpSpPr>
          <p:cNvPr name="Group 9" id="9"/>
          <p:cNvGrpSpPr/>
          <p:nvPr/>
        </p:nvGrpSpPr>
        <p:grpSpPr>
          <a:xfrm rot="0">
            <a:off x="-4481700" y="-1211763"/>
            <a:ext cx="4481700" cy="17113854"/>
            <a:chOff x="0" y="0"/>
            <a:chExt cx="5975600" cy="22818472"/>
          </a:xfrm>
        </p:grpSpPr>
        <p:sp>
          <p:nvSpPr>
            <p:cNvPr name="Freeform 10" id="10"/>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sp>
        <p:nvSpPr>
          <p:cNvPr name="TextBox 11" id="11"/>
          <p:cNvSpPr txBox="true"/>
          <p:nvPr/>
        </p:nvSpPr>
        <p:spPr>
          <a:xfrm rot="0">
            <a:off x="1313713" y="2892789"/>
            <a:ext cx="10581358" cy="4678203"/>
          </a:xfrm>
          <a:prstGeom prst="rect">
            <a:avLst/>
          </a:prstGeom>
        </p:spPr>
        <p:txBody>
          <a:bodyPr anchor="t" rtlCol="false" tIns="0" lIns="0" bIns="0" rIns="0">
            <a:spAutoFit/>
          </a:bodyPr>
          <a:lstStyle/>
          <a:p>
            <a:pPr algn="ctr">
              <a:lnSpc>
                <a:spcPts val="6804"/>
              </a:lnSpc>
            </a:pPr>
            <a:r>
              <a:rPr lang="en-US" b="true" sz="6300" spc="58">
                <a:solidFill>
                  <a:srgbClr val="FFFFFF"/>
                </a:solidFill>
                <a:latin typeface="TT Rounds Condensed Bold"/>
                <a:ea typeface="TT Rounds Condensed Bold"/>
                <a:cs typeface="TT Rounds Condensed Bold"/>
                <a:sym typeface="TT Rounds Condensed Bold"/>
              </a:rPr>
              <a:t>QUIZ</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10620565" y="2052129"/>
            <a:ext cx="6025425" cy="5799524"/>
            <a:chOff x="30480" y="591820"/>
            <a:chExt cx="12736830" cy="12259310"/>
          </a:xfrm>
        </p:grpSpPr>
        <p:sp>
          <p:nvSpPr>
            <p:cNvPr name="Freeform 13" id="13" descr="A group of people in a kitchen  Description automatically generated"/>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31861" t="0" r="-31861" b="-1"/>
              </a:stretch>
            </a:blipFill>
          </p:spPr>
        </p:sp>
      </p:grpSp>
      <p:sp>
        <p:nvSpPr>
          <p:cNvPr name="TextBox 14" id="14"/>
          <p:cNvSpPr txBox="true"/>
          <p:nvPr/>
        </p:nvSpPr>
        <p:spPr>
          <a:xfrm rot="0">
            <a:off x="616014" y="2679780"/>
            <a:ext cx="8652510" cy="593110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Lequel des éléments suivants est un moyen pratique de contrôler les portions et de réduire les déchets alimentaires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a) Deviner la taille des portions</a:t>
            </a:r>
          </a:p>
          <a:p>
            <a:pPr algn="l">
              <a:lnSpc>
                <a:spcPts val="3888"/>
              </a:lnSpc>
            </a:pPr>
            <a:r>
              <a:rPr lang="en-US" sz="3600" spc="33">
                <a:solidFill>
                  <a:srgbClr val="382B1B"/>
                </a:solidFill>
                <a:latin typeface="TT Rounds Condensed"/>
                <a:ea typeface="TT Rounds Condensed"/>
                <a:cs typeface="TT Rounds Condensed"/>
                <a:sym typeface="TT Rounds Condensed"/>
              </a:rPr>
              <a:t>b) Utilisation de tasses à mesurer et de balances</a:t>
            </a:r>
          </a:p>
          <a:p>
            <a:pPr algn="l">
              <a:lnSpc>
                <a:spcPts val="3888"/>
              </a:lnSpc>
            </a:pPr>
            <a:r>
              <a:rPr lang="en-US" sz="3600" spc="33">
                <a:solidFill>
                  <a:srgbClr val="382B1B"/>
                </a:solidFill>
                <a:latin typeface="TT Rounds Condensed"/>
                <a:ea typeface="TT Rounds Condensed"/>
                <a:cs typeface="TT Rounds Condensed"/>
                <a:sym typeface="TT Rounds Condensed"/>
              </a:rPr>
              <a:t>c) Préparer de grandes quantités sans planification</a:t>
            </a:r>
          </a:p>
          <a:p>
            <a:pPr algn="l">
              <a:lnSpc>
                <a:spcPts val="3888"/>
              </a:lnSpc>
            </a:pPr>
            <a:r>
              <a:rPr lang="en-US" sz="3600" spc="33">
                <a:solidFill>
                  <a:srgbClr val="382B1B"/>
                </a:solidFill>
                <a:latin typeface="TT Rounds Condensed"/>
                <a:ea typeface="TT Rounds Condensed"/>
                <a:cs typeface="TT Rounds Condensed"/>
                <a:sym typeface="TT Rounds Condensed"/>
              </a:rPr>
              <a:t>d) Ignorer la taille des portions</a:t>
            </a:r>
          </a:p>
          <a:p>
            <a:pPr algn="l">
              <a:lnSpc>
                <a:spcPts val="3888"/>
              </a:lnSpc>
            </a:pPr>
          </a:p>
          <a:p>
            <a:pPr algn="l">
              <a:lnSpc>
                <a:spcPts val="3888"/>
              </a:lnSpc>
            </a:pPr>
          </a:p>
        </p:txBody>
      </p:sp>
      <p:sp>
        <p:nvSpPr>
          <p:cNvPr name="TextBox 15" id="15"/>
          <p:cNvSpPr txBox="true"/>
          <p:nvPr/>
        </p:nvSpPr>
        <p:spPr>
          <a:xfrm rot="0">
            <a:off x="616014" y="1242393"/>
            <a:ext cx="8293717"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718033" y="2795106"/>
            <a:ext cx="8652510" cy="593110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Lequel des éléments suivants est un moyen pratique de contrôler les portions et de réduire les déchets alimentaires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Réponse : b) Utilisation de tasses à mesurer et de balances</a:t>
            </a:r>
          </a:p>
          <a:p>
            <a:pPr algn="l">
              <a:lnSpc>
                <a:spcPts val="3888"/>
              </a:lnSpc>
            </a:pPr>
          </a:p>
          <a:p>
            <a:pPr algn="l">
              <a:lnSpc>
                <a:spcPts val="3888"/>
              </a:lnSpc>
            </a:pPr>
          </a:p>
          <a:p>
            <a:pPr algn="l">
              <a:lnSpc>
                <a:spcPts val="3888"/>
              </a:lnSpc>
            </a:pPr>
          </a:p>
        </p:txBody>
      </p:sp>
      <p:sp>
        <p:nvSpPr>
          <p:cNvPr name="TextBox 13" id="13"/>
          <p:cNvSpPr txBox="true"/>
          <p:nvPr/>
        </p:nvSpPr>
        <p:spPr>
          <a:xfrm rot="0">
            <a:off x="718033" y="1118995"/>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a:t>
            </a:r>
          </a:p>
        </p:txBody>
      </p:sp>
      <p:grpSp>
        <p:nvGrpSpPr>
          <p:cNvPr name="Group 14" id="14"/>
          <p:cNvGrpSpPr/>
          <p:nvPr/>
        </p:nvGrpSpPr>
        <p:grpSpPr>
          <a:xfrm rot="0">
            <a:off x="10620565" y="2052129"/>
            <a:ext cx="6025425" cy="5799524"/>
            <a:chOff x="30480" y="591820"/>
            <a:chExt cx="12736830" cy="12259310"/>
          </a:xfrm>
        </p:grpSpPr>
        <p:sp>
          <p:nvSpPr>
            <p:cNvPr name="Freeform 15" id="15" descr="A group of people in a kitchen  Description automatically generated"/>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31861" t="0" r="-31861" b="-1"/>
              </a:stretch>
            </a:blipFill>
          </p:spPr>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10395083" y="2520315"/>
            <a:ext cx="5709601" cy="5495541"/>
            <a:chOff x="30480" y="591820"/>
            <a:chExt cx="12736830" cy="12259310"/>
          </a:xfrm>
        </p:grpSpPr>
        <p:sp>
          <p:nvSpPr>
            <p:cNvPr name="Freeform 13" id="13"/>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5078" t="-2480" r="0" b="-2551"/>
              </a:stretch>
            </a:blipFill>
          </p:spPr>
        </p:sp>
      </p:grpSp>
      <p:sp>
        <p:nvSpPr>
          <p:cNvPr name="TextBox 14" id="14"/>
          <p:cNvSpPr txBox="true"/>
          <p:nvPr/>
        </p:nvSpPr>
        <p:spPr>
          <a:xfrm rot="0">
            <a:off x="571384" y="3016209"/>
            <a:ext cx="8652510" cy="593110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Comment utiliser les restes de légumes rôtis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a) Les jeter</a:t>
            </a:r>
          </a:p>
          <a:p>
            <a:pPr algn="l">
              <a:lnSpc>
                <a:spcPts val="3888"/>
              </a:lnSpc>
            </a:pPr>
            <a:r>
              <a:rPr lang="en-US" sz="3600" spc="33">
                <a:solidFill>
                  <a:srgbClr val="382B1B"/>
                </a:solidFill>
                <a:latin typeface="TT Rounds Condensed"/>
                <a:ea typeface="TT Rounds Condensed"/>
                <a:cs typeface="TT Rounds Condensed"/>
                <a:sym typeface="TT Rounds Condensed"/>
              </a:rPr>
              <a:t>b) Les utiliser dans une frittata</a:t>
            </a:r>
          </a:p>
          <a:p>
            <a:pPr algn="l">
              <a:lnSpc>
                <a:spcPts val="3888"/>
              </a:lnSpc>
            </a:pPr>
            <a:r>
              <a:rPr lang="en-US" sz="3600" spc="33">
                <a:solidFill>
                  <a:srgbClr val="382B1B"/>
                </a:solidFill>
                <a:latin typeface="TT Rounds Condensed"/>
                <a:ea typeface="TT Rounds Condensed"/>
                <a:cs typeface="TT Rounds Condensed"/>
                <a:sym typeface="TT Rounds Condensed"/>
              </a:rPr>
              <a:t>c) Les ignorer</a:t>
            </a:r>
          </a:p>
          <a:p>
            <a:pPr algn="l">
              <a:lnSpc>
                <a:spcPts val="3888"/>
              </a:lnSpc>
            </a:pPr>
            <a:r>
              <a:rPr lang="en-US" sz="3600" spc="33">
                <a:solidFill>
                  <a:srgbClr val="382B1B"/>
                </a:solidFill>
                <a:latin typeface="TT Rounds Condensed"/>
                <a:ea typeface="TT Rounds Condensed"/>
                <a:cs typeface="TT Rounds Condensed"/>
                <a:sym typeface="TT Rounds Condensed"/>
              </a:rPr>
              <a:t>d) Les laisser indéfiniment au réfrigérateur</a:t>
            </a:r>
          </a:p>
          <a:p>
            <a:pPr algn="l">
              <a:lnSpc>
                <a:spcPts val="3888"/>
              </a:lnSpc>
            </a:pPr>
          </a:p>
        </p:txBody>
      </p:sp>
      <p:sp>
        <p:nvSpPr>
          <p:cNvPr name="TextBox 15" id="15"/>
          <p:cNvSpPr txBox="true"/>
          <p:nvPr/>
        </p:nvSpPr>
        <p:spPr>
          <a:xfrm rot="0">
            <a:off x="703646" y="1242393"/>
            <a:ext cx="8164230"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4220027">
            <a:off x="-1801857" y="-6814548"/>
            <a:ext cx="17233297" cy="16884397"/>
            <a:chOff x="0" y="0"/>
            <a:chExt cx="22977729" cy="22512529"/>
          </a:xfrm>
        </p:grpSpPr>
        <p:sp>
          <p:nvSpPr>
            <p:cNvPr name="Freeform 4" id="4"/>
            <p:cNvSpPr/>
            <p:nvPr/>
          </p:nvSpPr>
          <p:spPr>
            <a:xfrm flipH="false" flipV="false" rot="0">
              <a:off x="0" y="0"/>
              <a:ext cx="22977731" cy="22512528"/>
            </a:xfrm>
            <a:custGeom>
              <a:avLst/>
              <a:gdLst/>
              <a:ahLst/>
              <a:cxnLst/>
              <a:rect r="r" b="b" t="t" l="l"/>
              <a:pathLst>
                <a:path h="22512528" w="22977731">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grpSp>
        <p:nvGrpSpPr>
          <p:cNvPr name="Group 5" id="5"/>
          <p:cNvGrpSpPr/>
          <p:nvPr/>
        </p:nvGrpSpPr>
        <p:grpSpPr>
          <a:xfrm rot="0">
            <a:off x="-4020693" y="-9152968"/>
            <a:ext cx="24222266" cy="9152954"/>
            <a:chOff x="0" y="0"/>
            <a:chExt cx="32296354" cy="12203938"/>
          </a:xfrm>
        </p:grpSpPr>
        <p:sp>
          <p:nvSpPr>
            <p:cNvPr name="Freeform 6" id="6"/>
            <p:cNvSpPr/>
            <p:nvPr/>
          </p:nvSpPr>
          <p:spPr>
            <a:xfrm flipH="false" flipV="false" rot="0">
              <a:off x="0" y="0"/>
              <a:ext cx="32296354" cy="12203938"/>
            </a:xfrm>
            <a:custGeom>
              <a:avLst/>
              <a:gdLst/>
              <a:ahLst/>
              <a:cxnLst/>
              <a:rect r="r" b="b" t="t" l="l"/>
              <a:pathLst>
                <a:path h="12203938" w="32296354">
                  <a:moveTo>
                    <a:pt x="0" y="0"/>
                  </a:moveTo>
                  <a:lnTo>
                    <a:pt x="32296354" y="0"/>
                  </a:lnTo>
                  <a:lnTo>
                    <a:pt x="32296354" y="12203938"/>
                  </a:lnTo>
                  <a:lnTo>
                    <a:pt x="0" y="12203938"/>
                  </a:lnTo>
                  <a:close/>
                </a:path>
              </a:pathLst>
            </a:custGeom>
            <a:solidFill>
              <a:srgbClr val="ECECEC"/>
            </a:solidFill>
          </p:spPr>
        </p:sp>
      </p:grpSp>
      <p:grpSp>
        <p:nvGrpSpPr>
          <p:cNvPr name="Group 7" id="7"/>
          <p:cNvGrpSpPr/>
          <p:nvPr/>
        </p:nvGrpSpPr>
        <p:grpSpPr>
          <a:xfrm rot="0">
            <a:off x="-5506732" y="10286998"/>
            <a:ext cx="24222266" cy="3289554"/>
            <a:chOff x="0" y="0"/>
            <a:chExt cx="32296354" cy="4386072"/>
          </a:xfrm>
        </p:grpSpPr>
        <p:sp>
          <p:nvSpPr>
            <p:cNvPr name="Freeform 8" id="8"/>
            <p:cNvSpPr/>
            <p:nvPr/>
          </p:nvSpPr>
          <p:spPr>
            <a:xfrm flipH="false" flipV="false" rot="0">
              <a:off x="0" y="0"/>
              <a:ext cx="32296354" cy="4386072"/>
            </a:xfrm>
            <a:custGeom>
              <a:avLst/>
              <a:gdLst/>
              <a:ahLst/>
              <a:cxnLst/>
              <a:rect r="r" b="b" t="t" l="l"/>
              <a:pathLst>
                <a:path h="4386072" w="32296354">
                  <a:moveTo>
                    <a:pt x="0" y="0"/>
                  </a:moveTo>
                  <a:lnTo>
                    <a:pt x="32296354" y="0"/>
                  </a:lnTo>
                  <a:lnTo>
                    <a:pt x="32296354" y="4386072"/>
                  </a:lnTo>
                  <a:lnTo>
                    <a:pt x="0" y="4386072"/>
                  </a:lnTo>
                  <a:close/>
                </a:path>
              </a:pathLst>
            </a:custGeom>
            <a:solidFill>
              <a:srgbClr val="ECECEC"/>
            </a:solidFill>
          </p:spPr>
        </p:sp>
      </p:grpSp>
      <p:grpSp>
        <p:nvGrpSpPr>
          <p:cNvPr name="Group 9" id="9"/>
          <p:cNvGrpSpPr/>
          <p:nvPr/>
        </p:nvGrpSpPr>
        <p:grpSpPr>
          <a:xfrm rot="0">
            <a:off x="-4481700" y="-1211763"/>
            <a:ext cx="4481703" cy="17113853"/>
            <a:chOff x="0" y="0"/>
            <a:chExt cx="5975604" cy="22818471"/>
          </a:xfrm>
        </p:grpSpPr>
        <p:sp>
          <p:nvSpPr>
            <p:cNvPr name="Freeform 10" id="10"/>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sp>
        <p:nvSpPr>
          <p:cNvPr name="TextBox 11" id="11"/>
          <p:cNvSpPr txBox="true"/>
          <p:nvPr/>
        </p:nvSpPr>
        <p:spPr>
          <a:xfrm rot="0">
            <a:off x="1251722" y="1752170"/>
            <a:ext cx="10581358" cy="4380012"/>
          </a:xfrm>
          <a:prstGeom prst="rect">
            <a:avLst/>
          </a:prstGeom>
        </p:spPr>
        <p:txBody>
          <a:bodyPr anchor="t" rtlCol="false" tIns="0" lIns="0" bIns="0" rIns="0">
            <a:spAutoFit/>
          </a:bodyPr>
          <a:lstStyle/>
          <a:p>
            <a:pPr algn="ctr">
              <a:lnSpc>
                <a:spcPts val="37261"/>
              </a:lnSpc>
            </a:pPr>
            <a:r>
              <a:rPr lang="en-US" sz="34501" spc="645">
                <a:solidFill>
                  <a:srgbClr val="DDA9A7"/>
                </a:solidFill>
                <a:latin typeface="TT Rounds Condensed"/>
                <a:ea typeface="TT Rounds Condensed"/>
                <a:cs typeface="TT Rounds Condensed"/>
                <a:sym typeface="TT Rounds Condensed"/>
              </a:rPr>
              <a:t>01</a:t>
            </a:r>
          </a:p>
        </p:txBody>
      </p:sp>
      <p:sp>
        <p:nvSpPr>
          <p:cNvPr name="TextBox 12" id="12"/>
          <p:cNvSpPr txBox="true"/>
          <p:nvPr/>
        </p:nvSpPr>
        <p:spPr>
          <a:xfrm rot="0">
            <a:off x="1025035" y="3174226"/>
            <a:ext cx="10581358" cy="2610612"/>
          </a:xfrm>
          <a:prstGeom prst="rect">
            <a:avLst/>
          </a:prstGeom>
        </p:spPr>
        <p:txBody>
          <a:bodyPr anchor="t" rtlCol="false" tIns="0" lIns="0" bIns="0" rIns="0">
            <a:spAutoFit/>
          </a:bodyPr>
          <a:lstStyle/>
          <a:p>
            <a:pPr algn="ctr">
              <a:lnSpc>
                <a:spcPts val="6804"/>
              </a:lnSpc>
            </a:pPr>
            <a:r>
              <a:rPr lang="en-US" b="true" sz="6300" spc="114">
                <a:solidFill>
                  <a:srgbClr val="000000"/>
                </a:solidFill>
                <a:latin typeface="TT Rounds Condensed Bold"/>
                <a:ea typeface="TT Rounds Condensed Bold"/>
                <a:cs typeface="TT Rounds Condensed Bold"/>
                <a:sym typeface="TT Rounds Condensed Bold"/>
              </a:rPr>
              <a:t>L'importance de la </a:t>
            </a:r>
          </a:p>
          <a:p>
            <a:pPr algn="ctr">
              <a:lnSpc>
                <a:spcPts val="6804"/>
              </a:lnSpc>
            </a:pPr>
            <a:r>
              <a:rPr lang="en-US" b="true" sz="6300" spc="114">
                <a:solidFill>
                  <a:srgbClr val="000000"/>
                </a:solidFill>
                <a:latin typeface="TT Rounds Condensed Bold"/>
                <a:ea typeface="TT Rounds Condensed Bold"/>
                <a:cs typeface="TT Rounds Condensed Bold"/>
                <a:sym typeface="TT Rounds Condensed Bold"/>
              </a:rPr>
              <a:t>L'éco-responsabilité </a:t>
            </a:r>
          </a:p>
          <a:p>
            <a:pPr algn="ctr">
              <a:lnSpc>
                <a:spcPts val="6804"/>
              </a:lnSpc>
            </a:pPr>
            <a:r>
              <a:rPr lang="en-US" b="true" sz="6300" spc="114">
                <a:solidFill>
                  <a:srgbClr val="000000"/>
                </a:solidFill>
                <a:latin typeface="TT Rounds Condensed Bold"/>
                <a:ea typeface="TT Rounds Condensed Bold"/>
                <a:cs typeface="TT Rounds Condensed Bold"/>
                <a:sym typeface="TT Rounds Condensed Bold"/>
              </a:rPr>
              <a:t>dans l’industrie culinaire</a:t>
            </a:r>
          </a:p>
        </p:txBody>
      </p:sp>
      <p:grpSp>
        <p:nvGrpSpPr>
          <p:cNvPr name="Group 13" id="13"/>
          <p:cNvGrpSpPr/>
          <p:nvPr/>
        </p:nvGrpSpPr>
        <p:grpSpPr>
          <a:xfrm rot="0">
            <a:off x="10962475" y="1452732"/>
            <a:ext cx="7055702" cy="6791175"/>
            <a:chOff x="30480" y="591820"/>
            <a:chExt cx="12736830" cy="12259310"/>
          </a:xfrm>
        </p:grpSpPr>
        <p:sp>
          <p:nvSpPr>
            <p:cNvPr name="Freeform 14" id="14"/>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62608" t="0" r="-516" b="-381"/>
              </a:stretch>
            </a:blipFill>
          </p:spPr>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718033" y="3042090"/>
            <a:ext cx="8652510" cy="593110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Comment utiliser les restes de légumes rôtis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Réponse : b) Les utiliser dans une frittata</a:t>
            </a:r>
          </a:p>
          <a:p>
            <a:pPr algn="l">
              <a:lnSpc>
                <a:spcPts val="3888"/>
              </a:lnSpc>
            </a:pPr>
          </a:p>
          <a:p>
            <a:pPr algn="l">
              <a:lnSpc>
                <a:spcPts val="3888"/>
              </a:lnSpc>
            </a:pPr>
          </a:p>
          <a:p>
            <a:pPr algn="l">
              <a:lnSpc>
                <a:spcPts val="3888"/>
              </a:lnSpc>
            </a:pPr>
          </a:p>
        </p:txBody>
      </p:sp>
      <p:sp>
        <p:nvSpPr>
          <p:cNvPr name="TextBox 13" id="13"/>
          <p:cNvSpPr txBox="true"/>
          <p:nvPr/>
        </p:nvSpPr>
        <p:spPr>
          <a:xfrm rot="0">
            <a:off x="718033" y="124239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a:t>
            </a:r>
          </a:p>
        </p:txBody>
      </p:sp>
      <p:grpSp>
        <p:nvGrpSpPr>
          <p:cNvPr name="Group 14" id="14"/>
          <p:cNvGrpSpPr/>
          <p:nvPr/>
        </p:nvGrpSpPr>
        <p:grpSpPr>
          <a:xfrm rot="0">
            <a:off x="10395083" y="2520315"/>
            <a:ext cx="5709601" cy="5495541"/>
            <a:chOff x="30480" y="591820"/>
            <a:chExt cx="12736830" cy="12259310"/>
          </a:xfrm>
        </p:grpSpPr>
        <p:sp>
          <p:nvSpPr>
            <p:cNvPr name="Freeform 15" id="15"/>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5078" t="-2480" r="0" b="-2551"/>
              </a:stretch>
            </a:blipFill>
          </p:spPr>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10017552" y="2000964"/>
            <a:ext cx="6464665" cy="6222296"/>
            <a:chOff x="30480" y="591820"/>
            <a:chExt cx="12736830" cy="12259310"/>
          </a:xfrm>
        </p:grpSpPr>
        <p:sp>
          <p:nvSpPr>
            <p:cNvPr name="Freeform 13" id="13"/>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064" t="0" r="-19064" b="0"/>
              </a:stretch>
            </a:blipFill>
          </p:spPr>
        </p:sp>
      </p:grpSp>
      <p:sp>
        <p:nvSpPr>
          <p:cNvPr name="TextBox 14" id="14"/>
          <p:cNvSpPr txBox="true"/>
          <p:nvPr/>
        </p:nvSpPr>
        <p:spPr>
          <a:xfrm rot="0">
            <a:off x="623142" y="2964451"/>
            <a:ext cx="8652510" cy="593110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Que signifie le système FIFO dans la gestion des stocks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a) Premier entré, premier sorti</a:t>
            </a:r>
          </a:p>
          <a:p>
            <a:pPr algn="l">
              <a:lnSpc>
                <a:spcPts val="3888"/>
              </a:lnSpc>
            </a:pPr>
            <a:r>
              <a:rPr lang="en-US" sz="3600" spc="33">
                <a:solidFill>
                  <a:srgbClr val="382B1B"/>
                </a:solidFill>
                <a:latin typeface="TT Rounds Condensed"/>
                <a:ea typeface="TT Rounds Condensed"/>
                <a:cs typeface="TT Rounds Condensed"/>
                <a:sym typeface="TT Rounds Condensed"/>
              </a:rPr>
              <a:t>b) Entrée rapide, sortie rapide</a:t>
            </a:r>
          </a:p>
          <a:p>
            <a:pPr algn="l">
              <a:lnSpc>
                <a:spcPts val="3888"/>
              </a:lnSpc>
            </a:pPr>
            <a:r>
              <a:rPr lang="en-US" sz="3600" spc="33">
                <a:solidFill>
                  <a:srgbClr val="382B1B"/>
                </a:solidFill>
                <a:latin typeface="TT Rounds Condensed"/>
                <a:ea typeface="TT Rounds Condensed"/>
                <a:cs typeface="TT Rounds Condensed"/>
                <a:sym typeface="TT Rounds Condensed"/>
              </a:rPr>
              <a:t>c) Fresh-In, Fresh-Out</a:t>
            </a:r>
          </a:p>
          <a:p>
            <a:pPr algn="l">
              <a:lnSpc>
                <a:spcPts val="3888"/>
              </a:lnSpc>
            </a:pPr>
            <a:r>
              <a:rPr lang="en-US" sz="3600" spc="33">
                <a:solidFill>
                  <a:srgbClr val="382B1B"/>
                </a:solidFill>
                <a:latin typeface="TT Rounds Condensed"/>
                <a:ea typeface="TT Rounds Condensed"/>
                <a:cs typeface="TT Rounds Condensed"/>
                <a:sym typeface="TT Rounds Condensed"/>
              </a:rPr>
              <a:t>d) Entrée libre, sortie libre</a:t>
            </a:r>
          </a:p>
          <a:p>
            <a:pPr algn="l">
              <a:lnSpc>
                <a:spcPts val="3888"/>
              </a:lnSpc>
            </a:pPr>
          </a:p>
        </p:txBody>
      </p:sp>
      <p:sp>
        <p:nvSpPr>
          <p:cNvPr name="TextBox 15" id="15"/>
          <p:cNvSpPr txBox="true"/>
          <p:nvPr/>
        </p:nvSpPr>
        <p:spPr>
          <a:xfrm rot="0">
            <a:off x="623142" y="110770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562758" y="3327523"/>
            <a:ext cx="8652510" cy="5931108"/>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Que signifie le système FIFO dans la gestion des stocks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Réponse : a) Premier entré, premier sorti</a:t>
            </a:r>
          </a:p>
          <a:p>
            <a:pPr algn="l">
              <a:lnSpc>
                <a:spcPts val="3888"/>
              </a:lnSpc>
            </a:pPr>
          </a:p>
          <a:p>
            <a:pPr algn="l">
              <a:lnSpc>
                <a:spcPts val="3888"/>
              </a:lnSpc>
            </a:pPr>
          </a:p>
          <a:p>
            <a:pPr algn="l">
              <a:lnSpc>
                <a:spcPts val="3888"/>
              </a:lnSpc>
            </a:pPr>
          </a:p>
        </p:txBody>
      </p:sp>
      <p:sp>
        <p:nvSpPr>
          <p:cNvPr name="TextBox 13" id="13"/>
          <p:cNvSpPr txBox="true"/>
          <p:nvPr/>
        </p:nvSpPr>
        <p:spPr>
          <a:xfrm rot="0">
            <a:off x="603904" y="124239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a:t>
            </a:r>
          </a:p>
        </p:txBody>
      </p:sp>
      <p:grpSp>
        <p:nvGrpSpPr>
          <p:cNvPr name="Group 14" id="14"/>
          <p:cNvGrpSpPr/>
          <p:nvPr/>
        </p:nvGrpSpPr>
        <p:grpSpPr>
          <a:xfrm rot="0">
            <a:off x="10017552" y="2000964"/>
            <a:ext cx="6464665" cy="6222296"/>
            <a:chOff x="30480" y="591820"/>
            <a:chExt cx="12736830" cy="12259310"/>
          </a:xfrm>
        </p:grpSpPr>
        <p:sp>
          <p:nvSpPr>
            <p:cNvPr name="Freeform 15" id="15"/>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064" t="0" r="-19064" b="0"/>
              </a:stretch>
            </a:blipFill>
          </p:spPr>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4220027">
            <a:off x="-1801857" y="-6814548"/>
            <a:ext cx="17233297" cy="16884397"/>
            <a:chOff x="0" y="0"/>
            <a:chExt cx="22977729" cy="22512529"/>
          </a:xfrm>
        </p:grpSpPr>
        <p:sp>
          <p:nvSpPr>
            <p:cNvPr name="Freeform 4" id="4"/>
            <p:cNvSpPr/>
            <p:nvPr/>
          </p:nvSpPr>
          <p:spPr>
            <a:xfrm flipH="false" flipV="false" rot="0">
              <a:off x="0" y="0"/>
              <a:ext cx="22977731" cy="22512528"/>
            </a:xfrm>
            <a:custGeom>
              <a:avLst/>
              <a:gdLst/>
              <a:ahLst/>
              <a:cxnLst/>
              <a:rect r="r" b="b" t="t" l="l"/>
              <a:pathLst>
                <a:path h="22512528" w="22977731">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grpSp>
        <p:nvGrpSpPr>
          <p:cNvPr name="Group 5" id="5"/>
          <p:cNvGrpSpPr/>
          <p:nvPr/>
        </p:nvGrpSpPr>
        <p:grpSpPr>
          <a:xfrm rot="0">
            <a:off x="-4020693" y="-9152968"/>
            <a:ext cx="24222266" cy="9152954"/>
            <a:chOff x="0" y="0"/>
            <a:chExt cx="32296354" cy="12203938"/>
          </a:xfrm>
        </p:grpSpPr>
        <p:sp>
          <p:nvSpPr>
            <p:cNvPr name="Freeform 6" id="6"/>
            <p:cNvSpPr/>
            <p:nvPr/>
          </p:nvSpPr>
          <p:spPr>
            <a:xfrm flipH="false" flipV="false" rot="0">
              <a:off x="0" y="0"/>
              <a:ext cx="32296354" cy="12203938"/>
            </a:xfrm>
            <a:custGeom>
              <a:avLst/>
              <a:gdLst/>
              <a:ahLst/>
              <a:cxnLst/>
              <a:rect r="r" b="b" t="t" l="l"/>
              <a:pathLst>
                <a:path h="12203938" w="32296354">
                  <a:moveTo>
                    <a:pt x="0" y="0"/>
                  </a:moveTo>
                  <a:lnTo>
                    <a:pt x="32296354" y="0"/>
                  </a:lnTo>
                  <a:lnTo>
                    <a:pt x="32296354" y="12203938"/>
                  </a:lnTo>
                  <a:lnTo>
                    <a:pt x="0" y="12203938"/>
                  </a:lnTo>
                  <a:close/>
                </a:path>
              </a:pathLst>
            </a:custGeom>
            <a:solidFill>
              <a:srgbClr val="ECECEC"/>
            </a:solidFill>
          </p:spPr>
        </p:sp>
      </p:grpSp>
      <p:grpSp>
        <p:nvGrpSpPr>
          <p:cNvPr name="Group 7" id="7"/>
          <p:cNvGrpSpPr/>
          <p:nvPr/>
        </p:nvGrpSpPr>
        <p:grpSpPr>
          <a:xfrm rot="0">
            <a:off x="-5506732" y="10286998"/>
            <a:ext cx="24222266" cy="3289554"/>
            <a:chOff x="0" y="0"/>
            <a:chExt cx="32296354" cy="4386072"/>
          </a:xfrm>
        </p:grpSpPr>
        <p:sp>
          <p:nvSpPr>
            <p:cNvPr name="Freeform 8" id="8"/>
            <p:cNvSpPr/>
            <p:nvPr/>
          </p:nvSpPr>
          <p:spPr>
            <a:xfrm flipH="false" flipV="false" rot="0">
              <a:off x="0" y="0"/>
              <a:ext cx="32296354" cy="4386072"/>
            </a:xfrm>
            <a:custGeom>
              <a:avLst/>
              <a:gdLst/>
              <a:ahLst/>
              <a:cxnLst/>
              <a:rect r="r" b="b" t="t" l="l"/>
              <a:pathLst>
                <a:path h="4386072" w="32296354">
                  <a:moveTo>
                    <a:pt x="0" y="0"/>
                  </a:moveTo>
                  <a:lnTo>
                    <a:pt x="32296354" y="0"/>
                  </a:lnTo>
                  <a:lnTo>
                    <a:pt x="32296354" y="4386072"/>
                  </a:lnTo>
                  <a:lnTo>
                    <a:pt x="0" y="4386072"/>
                  </a:lnTo>
                  <a:close/>
                </a:path>
              </a:pathLst>
            </a:custGeom>
            <a:solidFill>
              <a:srgbClr val="ECECEC"/>
            </a:solidFill>
          </p:spPr>
        </p:sp>
      </p:grpSp>
      <p:grpSp>
        <p:nvGrpSpPr>
          <p:cNvPr name="Group 9" id="9"/>
          <p:cNvGrpSpPr/>
          <p:nvPr/>
        </p:nvGrpSpPr>
        <p:grpSpPr>
          <a:xfrm rot="0">
            <a:off x="-4481700" y="-1211763"/>
            <a:ext cx="4481703" cy="17113853"/>
            <a:chOff x="0" y="0"/>
            <a:chExt cx="5975604" cy="22818471"/>
          </a:xfrm>
        </p:grpSpPr>
        <p:sp>
          <p:nvSpPr>
            <p:cNvPr name="Freeform 10" id="10"/>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sp>
        <p:nvSpPr>
          <p:cNvPr name="TextBox 11" id="11"/>
          <p:cNvSpPr txBox="true"/>
          <p:nvPr/>
        </p:nvSpPr>
        <p:spPr>
          <a:xfrm rot="0">
            <a:off x="1251722" y="1752170"/>
            <a:ext cx="10581358" cy="4380012"/>
          </a:xfrm>
          <a:prstGeom prst="rect">
            <a:avLst/>
          </a:prstGeom>
        </p:spPr>
        <p:txBody>
          <a:bodyPr anchor="t" rtlCol="false" tIns="0" lIns="0" bIns="0" rIns="0">
            <a:spAutoFit/>
          </a:bodyPr>
          <a:lstStyle/>
          <a:p>
            <a:pPr algn="ctr">
              <a:lnSpc>
                <a:spcPts val="37261"/>
              </a:lnSpc>
            </a:pPr>
            <a:r>
              <a:rPr lang="en-US" sz="34501" spc="322">
                <a:solidFill>
                  <a:srgbClr val="DDA9A7"/>
                </a:solidFill>
                <a:latin typeface="TT Rounds Condensed"/>
                <a:ea typeface="TT Rounds Condensed"/>
                <a:cs typeface="TT Rounds Condensed"/>
                <a:sym typeface="TT Rounds Condensed"/>
              </a:rPr>
              <a:t>03</a:t>
            </a:r>
          </a:p>
        </p:txBody>
      </p:sp>
      <p:sp>
        <p:nvSpPr>
          <p:cNvPr name="TextBox 12" id="12"/>
          <p:cNvSpPr txBox="true"/>
          <p:nvPr/>
        </p:nvSpPr>
        <p:spPr>
          <a:xfrm rot="0">
            <a:off x="1313714" y="2949939"/>
            <a:ext cx="10581358" cy="808471"/>
          </a:xfrm>
          <a:prstGeom prst="rect">
            <a:avLst/>
          </a:prstGeom>
        </p:spPr>
        <p:txBody>
          <a:bodyPr anchor="t" rtlCol="false" tIns="0" lIns="0" bIns="0" rIns="0">
            <a:spAutoFit/>
          </a:bodyPr>
          <a:lstStyle/>
          <a:p>
            <a:pPr algn="ctr">
              <a:lnSpc>
                <a:spcPts val="6804"/>
              </a:lnSpc>
            </a:pPr>
            <a:r>
              <a:rPr lang="en-US" b="true" sz="6300" spc="114">
                <a:solidFill>
                  <a:srgbClr val="000000"/>
                </a:solidFill>
                <a:latin typeface="TT Rounds Condensed Bold"/>
                <a:ea typeface="TT Rounds Condensed Bold"/>
                <a:cs typeface="TT Rounds Condensed Bold"/>
                <a:sym typeface="TT Rounds Condensed Bold"/>
              </a:rPr>
              <a:t>Explorer l'efficacité énergétique </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TextBox 3" id="3"/>
          <p:cNvSpPr txBox="true"/>
          <p:nvPr/>
        </p:nvSpPr>
        <p:spPr>
          <a:xfrm rot="0">
            <a:off x="818541" y="2881386"/>
            <a:ext cx="16650918" cy="6376914"/>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La consommation d'énergie est un autre domaine dans lequel l'industrie culinaire peut avoir un impact significatif. Les cuisines commerciales ou les unités de production sont souvent des environnements à forte consommation d'énergie, avec de grands fours, des réfrigérateurs et d'autres appareils fonctionnant en permanence. En adoptant les meilleures pratiques en matière d'économie d'énergie, vous pouvez accroître votre employabilité et apporter une valeur ajoutée à votre employeur en réduisant votre consommation d'énergie personnelle et professionnelle et en diminuant votre empreinte écologique.</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Dans les prochaines diapositives, nous explorerons des conseils pratiques pour développer vos compétences dans ce domaine. </a:t>
            </a:r>
          </a:p>
        </p:txBody>
      </p:sp>
      <p:sp>
        <p:nvSpPr>
          <p:cNvPr name="TextBox 4" id="4"/>
          <p:cNvSpPr txBox="true"/>
          <p:nvPr/>
        </p:nvSpPr>
        <p:spPr>
          <a:xfrm rot="0">
            <a:off x="886077" y="1124478"/>
            <a:ext cx="16650917" cy="667592"/>
          </a:xfrm>
          <a:prstGeom prst="rect">
            <a:avLst/>
          </a:prstGeom>
        </p:spPr>
        <p:txBody>
          <a:bodyPr anchor="t" rtlCol="false" tIns="0" lIns="0" bIns="0" rIns="0">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Efficacité énergétique</a:t>
            </a:r>
          </a:p>
          <a:p>
            <a:pPr algn="l">
              <a:lnSpc>
                <a:spcPts val="5248"/>
              </a:lnSpc>
            </a:pPr>
          </a:p>
        </p:txBody>
      </p:sp>
      <p:grpSp>
        <p:nvGrpSpPr>
          <p:cNvPr name="Group 5" id="5"/>
          <p:cNvGrpSpPr/>
          <p:nvPr/>
        </p:nvGrpSpPr>
        <p:grpSpPr>
          <a:xfrm rot="0">
            <a:off x="603904" y="2000964"/>
            <a:ext cx="1207050" cy="51165"/>
            <a:chOff x="0" y="0"/>
            <a:chExt cx="1609400" cy="68220"/>
          </a:xfrm>
        </p:grpSpPr>
        <p:sp>
          <p:nvSpPr>
            <p:cNvPr name="Freeform 6" id="6"/>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7" id="7"/>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TextBox 3" id="3"/>
          <p:cNvSpPr txBox="true"/>
          <p:nvPr/>
        </p:nvSpPr>
        <p:spPr>
          <a:xfrm rot="0">
            <a:off x="886075" y="2467470"/>
            <a:ext cx="16650918" cy="6376914"/>
          </a:xfrm>
          <a:prstGeom prst="rect">
            <a:avLst/>
          </a:prstGeom>
        </p:spPr>
        <p:txBody>
          <a:bodyPr anchor="t" rtlCol="false" tIns="0" lIns="0" bIns="0" rIns="0">
            <a:spAutoFit/>
          </a:bodyPr>
          <a:lstStyle/>
          <a:p>
            <a:pPr algn="l">
              <a:lnSpc>
                <a:spcPts val="3888"/>
              </a:lnSpc>
            </a:pPr>
          </a:p>
          <a:p>
            <a:pPr algn="l" marL="651510" indent="-325755" lvl="1">
              <a:lnSpc>
                <a:spcPts val="3888"/>
              </a:lnSpc>
              <a:buFont typeface="Arial"/>
              <a:buChar char="•"/>
            </a:pPr>
            <a:r>
              <a:rPr lang="en-US" b="true" sz="3600" spc="33">
                <a:solidFill>
                  <a:srgbClr val="382B1B"/>
                </a:solidFill>
                <a:latin typeface="TT Rounds Condensed Bold"/>
                <a:ea typeface="TT Rounds Condensed Bold"/>
                <a:cs typeface="TT Rounds Condensed Bold"/>
                <a:sym typeface="TT Rounds Condensed Bold"/>
              </a:rPr>
              <a:t>Nouvelles méthodes de cuisson utilisant moins d'énergie : </a:t>
            </a:r>
          </a:p>
          <a:p>
            <a:pPr algn="l" marL="651510" indent="-325755" lvl="1">
              <a:lnSpc>
                <a:spcPts val="3888"/>
              </a:lnSpc>
            </a:pPr>
            <a:r>
              <a:rPr lang="en-US" sz="3600" spc="33">
                <a:solidFill>
                  <a:srgbClr val="382B1B"/>
                </a:solidFill>
                <a:latin typeface="TT Rounds Condensed"/>
                <a:ea typeface="TT Rounds Condensed"/>
                <a:cs typeface="TT Rounds Condensed"/>
                <a:sym typeface="TT Rounds Condensed"/>
              </a:rPr>
              <a:t>	Adoptez de nouvelles méthodes de cuisson telles que la cuisson à la vapeur, au four à micro-ondes et à induction.  Vous consommerez moins d'énergie que les méthodes de cuisson traditionnelles. </a:t>
            </a:r>
          </a:p>
          <a:p>
            <a:pPr algn="l" marL="651510" indent="-325755" lvl="1">
              <a:lnSpc>
                <a:spcPts val="3888"/>
              </a:lnSpc>
            </a:pPr>
            <a:r>
              <a:rPr lang="en-US" sz="3600" spc="33">
                <a:solidFill>
                  <a:srgbClr val="382B1B"/>
                </a:solidFill>
                <a:latin typeface="TT Rounds Condensed"/>
                <a:ea typeface="TT Rounds Condensed"/>
                <a:cs typeface="TT Rounds Condensed"/>
                <a:sym typeface="TT Rounds Condensed"/>
              </a:rPr>
              <a:t>	Utilisez les tables de cuisson à induction qui sont plus économes en énergie que les cuisinières à gaz et électriques.  De plus, ces équipements permettent un contrôle précis de la température.</a:t>
            </a:r>
          </a:p>
          <a:p>
            <a:pPr algn="l" marL="651510" indent="-325755" lvl="1">
              <a:lnSpc>
                <a:spcPts val="3888"/>
              </a:lnSpc>
            </a:pPr>
          </a:p>
        </p:txBody>
      </p:sp>
      <p:sp>
        <p:nvSpPr>
          <p:cNvPr name="TextBox 4" id="4"/>
          <p:cNvSpPr txBox="true"/>
          <p:nvPr/>
        </p:nvSpPr>
        <p:spPr>
          <a:xfrm rot="0">
            <a:off x="886077" y="1124478"/>
            <a:ext cx="16650917" cy="667592"/>
          </a:xfrm>
          <a:prstGeom prst="rect">
            <a:avLst/>
          </a:prstGeom>
        </p:spPr>
        <p:txBody>
          <a:bodyPr anchor="t" rtlCol="false" tIns="0" lIns="0" bIns="0" rIns="0">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Conseils pour économiser l'énergie dans la cuisine</a:t>
            </a:r>
          </a:p>
          <a:p>
            <a:pPr algn="l">
              <a:lnSpc>
                <a:spcPts val="5248"/>
              </a:lnSpc>
            </a:pPr>
          </a:p>
        </p:txBody>
      </p:sp>
      <p:grpSp>
        <p:nvGrpSpPr>
          <p:cNvPr name="Group 5" id="5"/>
          <p:cNvGrpSpPr/>
          <p:nvPr/>
        </p:nvGrpSpPr>
        <p:grpSpPr>
          <a:xfrm rot="0">
            <a:off x="603904" y="2000964"/>
            <a:ext cx="1207050" cy="51165"/>
            <a:chOff x="0" y="0"/>
            <a:chExt cx="1609400" cy="68220"/>
          </a:xfrm>
        </p:grpSpPr>
        <p:sp>
          <p:nvSpPr>
            <p:cNvPr name="Freeform 6" id="6"/>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7" id="7"/>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8" id="8"/>
          <p:cNvGrpSpPr/>
          <p:nvPr/>
        </p:nvGrpSpPr>
        <p:grpSpPr>
          <a:xfrm rot="0">
            <a:off x="15882082" y="-2352465"/>
            <a:ext cx="4913662" cy="4814221"/>
            <a:chOff x="0" y="0"/>
            <a:chExt cx="6551550" cy="6418962"/>
          </a:xfrm>
        </p:grpSpPr>
        <p:sp>
          <p:nvSpPr>
            <p:cNvPr name="Freeform 9" id="9"/>
            <p:cNvSpPr/>
            <p:nvPr/>
          </p:nvSpPr>
          <p:spPr>
            <a:xfrm flipH="false" flipV="false" rot="0">
              <a:off x="0" y="0"/>
              <a:ext cx="6551549" cy="6418961"/>
            </a:xfrm>
            <a:custGeom>
              <a:avLst/>
              <a:gdLst/>
              <a:ahLst/>
              <a:cxnLst/>
              <a:rect r="r" b="b" t="t" l="l"/>
              <a:pathLst>
                <a:path h="6418961" w="6551549">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TextBox 3" id="3"/>
          <p:cNvSpPr txBox="true"/>
          <p:nvPr/>
        </p:nvSpPr>
        <p:spPr>
          <a:xfrm rot="0">
            <a:off x="886075" y="2467470"/>
            <a:ext cx="16650918" cy="6376914"/>
          </a:xfrm>
          <a:prstGeom prst="rect">
            <a:avLst/>
          </a:prstGeom>
        </p:spPr>
        <p:txBody>
          <a:bodyPr anchor="t" rtlCol="false" tIns="0" lIns="0" bIns="0" rIns="0">
            <a:spAutoFit/>
          </a:bodyPr>
          <a:lstStyle/>
          <a:p>
            <a:pPr algn="l" marL="651510" indent="-325755" lvl="1">
              <a:lnSpc>
                <a:spcPts val="3888"/>
              </a:lnSpc>
              <a:buFont typeface="Arial"/>
              <a:buChar char="•"/>
            </a:pPr>
            <a:r>
              <a:rPr lang="en-US" b="true" sz="3600" spc="33">
                <a:solidFill>
                  <a:srgbClr val="382B1B"/>
                </a:solidFill>
                <a:latin typeface="TT Rounds Condensed Bold"/>
                <a:ea typeface="TT Rounds Condensed Bold"/>
                <a:cs typeface="TT Rounds Condensed Bold"/>
                <a:sym typeface="TT Rounds Condensed Bold"/>
              </a:rPr>
              <a:t>Entretien des équipements durables : </a:t>
            </a:r>
            <a:r>
              <a:rPr lang="en-US" sz="3600" spc="33">
                <a:solidFill>
                  <a:srgbClr val="382B1B"/>
                </a:solidFill>
                <a:latin typeface="TT Rounds Condensed"/>
                <a:ea typeface="TT Rounds Condensed"/>
                <a:cs typeface="TT Rounds Condensed"/>
                <a:sym typeface="TT Rounds Condensed"/>
              </a:rPr>
              <a:t>suggérez à l'entreprise culinaire d'assurer un service et un entretien réguliers des équipements de cuisine afin d'en garantir le bon fonctionnement. De petites actions comme le nettoyage des serpentins des réfrigérateurs tous les six mois et le remplacement des joints des fours vous aideront à économiser de l'énergie. </a:t>
            </a:r>
          </a:p>
          <a:p>
            <a:pPr algn="l" marL="651510" indent="-325755" lvl="1">
              <a:lnSpc>
                <a:spcPts val="3888"/>
              </a:lnSpc>
            </a:pPr>
          </a:p>
          <a:p>
            <a:pPr algn="l" marL="651510" indent="-325755" lvl="1">
              <a:lnSpc>
                <a:spcPts val="3888"/>
              </a:lnSpc>
              <a:buFont typeface="Arial"/>
              <a:buChar char="•"/>
            </a:pPr>
            <a:r>
              <a:rPr lang="en-US" b="true" sz="3600" spc="33">
                <a:solidFill>
                  <a:srgbClr val="382B1B"/>
                </a:solidFill>
                <a:latin typeface="TT Rounds Condensed Bold"/>
                <a:ea typeface="TT Rounds Condensed Bold"/>
                <a:cs typeface="TT Rounds Condensed Bold"/>
                <a:sym typeface="TT Rounds Condensed Bold"/>
              </a:rPr>
              <a:t>Changement d'éclairage : </a:t>
            </a:r>
            <a:r>
              <a:rPr lang="en-US" sz="3600" spc="33">
                <a:solidFill>
                  <a:srgbClr val="382B1B"/>
                </a:solidFill>
                <a:latin typeface="TT Rounds Condensed"/>
                <a:ea typeface="TT Rounds Condensed"/>
                <a:cs typeface="TT Rounds Condensed"/>
                <a:sym typeface="TT Rounds Condensed"/>
              </a:rPr>
              <a:t>lorsque c'est possible, utilisez la lumière naturelle ou l'éclairage LED. Les LED consomment jusqu'à 80 % d'énergie en moins que les ampoules à incandescence traditionnelles et peuvent durer jusqu'à 25 fois plus longtemps. </a:t>
            </a:r>
          </a:p>
          <a:p>
            <a:pPr algn="l" marL="651510" indent="-325755" lvl="1">
              <a:lnSpc>
                <a:spcPts val="3888"/>
              </a:lnSpc>
            </a:pPr>
            <a:r>
              <a:rPr lang="en-US" sz="3600" spc="33">
                <a:solidFill>
                  <a:srgbClr val="382B1B"/>
                </a:solidFill>
                <a:latin typeface="TT Rounds Condensed"/>
                <a:ea typeface="TT Rounds Condensed"/>
                <a:cs typeface="TT Rounds Condensed"/>
                <a:sym typeface="TT Rounds Condensed"/>
              </a:rPr>
              <a:t>Le remplacement de cinq des luminaires les plus utilisés par des ampoules LED permet d'économiser jusqu'à 100 euros par an.</a:t>
            </a:r>
          </a:p>
          <a:p>
            <a:pPr algn="l" marL="651510" indent="-325755" lvl="1">
              <a:lnSpc>
                <a:spcPts val="3888"/>
              </a:lnSpc>
            </a:pPr>
          </a:p>
          <a:p>
            <a:pPr algn="l" marL="651510" indent="-325755" lvl="1">
              <a:lnSpc>
                <a:spcPts val="3888"/>
              </a:lnSpc>
            </a:pPr>
          </a:p>
        </p:txBody>
      </p:sp>
      <p:sp>
        <p:nvSpPr>
          <p:cNvPr name="TextBox 4" id="4"/>
          <p:cNvSpPr txBox="true"/>
          <p:nvPr/>
        </p:nvSpPr>
        <p:spPr>
          <a:xfrm rot="0">
            <a:off x="886077" y="1124478"/>
            <a:ext cx="16650917" cy="667592"/>
          </a:xfrm>
          <a:prstGeom prst="rect">
            <a:avLst/>
          </a:prstGeom>
        </p:spPr>
        <p:txBody>
          <a:bodyPr anchor="t" rtlCol="false" tIns="0" lIns="0" bIns="0" rIns="0">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Conseils pour économiser l'énergie dans la cuisine</a:t>
            </a:r>
          </a:p>
          <a:p>
            <a:pPr algn="l">
              <a:lnSpc>
                <a:spcPts val="5248"/>
              </a:lnSpc>
            </a:pPr>
          </a:p>
        </p:txBody>
      </p:sp>
      <p:grpSp>
        <p:nvGrpSpPr>
          <p:cNvPr name="Group 5" id="5"/>
          <p:cNvGrpSpPr/>
          <p:nvPr/>
        </p:nvGrpSpPr>
        <p:grpSpPr>
          <a:xfrm rot="0">
            <a:off x="603904" y="2000964"/>
            <a:ext cx="1207050" cy="51165"/>
            <a:chOff x="0" y="0"/>
            <a:chExt cx="1609400" cy="68220"/>
          </a:xfrm>
        </p:grpSpPr>
        <p:sp>
          <p:nvSpPr>
            <p:cNvPr name="Freeform 6" id="6"/>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7" id="7"/>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8" id="8"/>
          <p:cNvGrpSpPr/>
          <p:nvPr/>
        </p:nvGrpSpPr>
        <p:grpSpPr>
          <a:xfrm rot="0">
            <a:off x="15882082" y="-2352465"/>
            <a:ext cx="4913662" cy="4814221"/>
            <a:chOff x="0" y="0"/>
            <a:chExt cx="6551550" cy="6418962"/>
          </a:xfrm>
        </p:grpSpPr>
        <p:sp>
          <p:nvSpPr>
            <p:cNvPr name="Freeform 9" id="9"/>
            <p:cNvSpPr/>
            <p:nvPr/>
          </p:nvSpPr>
          <p:spPr>
            <a:xfrm flipH="false" flipV="false" rot="0">
              <a:off x="0" y="0"/>
              <a:ext cx="6551549" cy="6418961"/>
            </a:xfrm>
            <a:custGeom>
              <a:avLst/>
              <a:gdLst/>
              <a:ahLst/>
              <a:cxnLst/>
              <a:rect r="r" b="b" t="t" l="l"/>
              <a:pathLst>
                <a:path h="6418961" w="6551549">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TextBox 3" id="3"/>
          <p:cNvSpPr txBox="true"/>
          <p:nvPr/>
        </p:nvSpPr>
        <p:spPr>
          <a:xfrm rot="0">
            <a:off x="886075" y="2467470"/>
            <a:ext cx="16650918" cy="6376914"/>
          </a:xfrm>
          <a:prstGeom prst="rect">
            <a:avLst/>
          </a:prstGeom>
        </p:spPr>
        <p:txBody>
          <a:bodyPr anchor="t" rtlCol="false" tIns="0" lIns="0" bIns="0" rIns="0">
            <a:spAutoFit/>
          </a:bodyPr>
          <a:lstStyle/>
          <a:p>
            <a:pPr algn="l" marL="651510" indent="-325755" lvl="1">
              <a:lnSpc>
                <a:spcPts val="3888"/>
              </a:lnSpc>
              <a:buFont typeface="Arial"/>
              <a:buChar char="•"/>
            </a:pPr>
            <a:r>
              <a:rPr lang="en-US" b="true" sz="3600" spc="33">
                <a:solidFill>
                  <a:srgbClr val="382B1B"/>
                </a:solidFill>
                <a:latin typeface="TT Rounds Condensed Bold"/>
                <a:ea typeface="TT Rounds Condensed Bold"/>
                <a:cs typeface="TT Rounds Condensed Bold"/>
                <a:sym typeface="TT Rounds Condensed Bold"/>
              </a:rPr>
              <a:t>Contrôle de la température :  </a:t>
            </a:r>
            <a:r>
              <a:rPr lang="en-US" sz="3600" spc="33">
                <a:solidFill>
                  <a:srgbClr val="382B1B"/>
                </a:solidFill>
                <a:latin typeface="TT Rounds Condensed"/>
                <a:ea typeface="TT Rounds Condensed"/>
                <a:cs typeface="TT Rounds Condensed"/>
                <a:sym typeface="TT Rounds Condensed"/>
              </a:rPr>
              <a:t>Pour préserver la qualité des aliments, il convient de maintenir et de régler la température à 4°C pour les réfrigérateurs et à -18°C pour les congélateurs.</a:t>
            </a:r>
          </a:p>
          <a:p>
            <a:pPr algn="l" marL="651510" indent="-325755" lvl="1">
              <a:lnSpc>
                <a:spcPts val="3888"/>
              </a:lnSpc>
            </a:pPr>
          </a:p>
          <a:p>
            <a:pPr algn="l" marL="651510" indent="-325755" lvl="1">
              <a:lnSpc>
                <a:spcPts val="3888"/>
              </a:lnSpc>
              <a:buFont typeface="Arial"/>
              <a:buChar char="•"/>
            </a:pPr>
            <a:r>
              <a:rPr lang="en-US" b="true" sz="3600" spc="33">
                <a:solidFill>
                  <a:srgbClr val="382B1B"/>
                </a:solidFill>
                <a:latin typeface="TT Rounds Condensed Bold"/>
                <a:ea typeface="TT Rounds Condensed Bold"/>
                <a:cs typeface="TT Rounds Condensed Bold"/>
                <a:sym typeface="TT Rounds Condensed Bold"/>
              </a:rPr>
              <a:t>Conservation de l'eau :  </a:t>
            </a:r>
            <a:r>
              <a:rPr lang="en-US" sz="3600" spc="33">
                <a:solidFill>
                  <a:srgbClr val="382B1B"/>
                </a:solidFill>
                <a:latin typeface="TT Rounds Condensed"/>
                <a:ea typeface="TT Rounds Condensed"/>
                <a:cs typeface="TT Rounds Condensed"/>
                <a:sym typeface="TT Rounds Condensed"/>
              </a:rPr>
              <a:t>Vous pouvez facilement économiser de l'eau en effectuant deux petits changements :</a:t>
            </a:r>
          </a:p>
          <a:p>
            <a:pPr algn="l" marL="1730217" indent="-865108" lvl="1">
              <a:lnSpc>
                <a:spcPts val="3888"/>
              </a:lnSpc>
              <a:buFont typeface="Arial"/>
              <a:buChar char="•"/>
            </a:pPr>
            <a:r>
              <a:rPr lang="en-US" sz="3600" spc="33">
                <a:solidFill>
                  <a:srgbClr val="382B1B"/>
                </a:solidFill>
                <a:latin typeface="TT Rounds Condensed"/>
                <a:ea typeface="TT Rounds Condensed"/>
                <a:cs typeface="TT Rounds Condensed"/>
                <a:sym typeface="TT Rounds Condensed"/>
              </a:rPr>
              <a:t>Installer des robinets à faible consommation d'eau pour réduire la consommation d'eau jusqu'à 50 %.</a:t>
            </a:r>
          </a:p>
          <a:p>
            <a:pPr algn="l" marL="1730217" indent="-865108" lvl="1">
              <a:lnSpc>
                <a:spcPts val="3888"/>
              </a:lnSpc>
              <a:buFont typeface="Arial"/>
              <a:buChar char="•"/>
            </a:pPr>
            <a:r>
              <a:rPr lang="en-US" sz="3600" spc="33">
                <a:solidFill>
                  <a:srgbClr val="382B1B"/>
                </a:solidFill>
                <a:latin typeface="TT Rounds Condensed"/>
                <a:ea typeface="TT Rounds Condensed"/>
                <a:cs typeface="TT Rounds Condensed"/>
                <a:sym typeface="TT Rounds Condensed"/>
              </a:rPr>
              <a:t>Réparer les fuites</a:t>
            </a:r>
          </a:p>
          <a:p>
            <a:pPr algn="l" marL="1730217" indent="-865108" lvl="1">
              <a:lnSpc>
                <a:spcPts val="3888"/>
              </a:lnSpc>
            </a:pPr>
          </a:p>
          <a:p>
            <a:pPr algn="l" marL="1730217" indent="-865108" lvl="1">
              <a:lnSpc>
                <a:spcPts val="3888"/>
              </a:lnSpc>
            </a:pPr>
            <a:r>
              <a:rPr lang="en-US" sz="3600" spc="33">
                <a:solidFill>
                  <a:srgbClr val="382B1B"/>
                </a:solidFill>
                <a:latin typeface="TT Rounds Condensed"/>
                <a:ea typeface="TT Rounds Condensed"/>
                <a:cs typeface="TT Rounds Condensed"/>
                <a:sym typeface="TT Rounds Condensed"/>
              </a:rPr>
              <a:t>Voyons ce que vous avez appris au cours de cette session grâce à un quiz !</a:t>
            </a:r>
          </a:p>
        </p:txBody>
      </p:sp>
      <p:sp>
        <p:nvSpPr>
          <p:cNvPr name="TextBox 4" id="4"/>
          <p:cNvSpPr txBox="true"/>
          <p:nvPr/>
        </p:nvSpPr>
        <p:spPr>
          <a:xfrm rot="0">
            <a:off x="886077" y="1124478"/>
            <a:ext cx="16650917" cy="667592"/>
          </a:xfrm>
          <a:prstGeom prst="rect">
            <a:avLst/>
          </a:prstGeom>
        </p:spPr>
        <p:txBody>
          <a:bodyPr anchor="t" rtlCol="false" tIns="0" lIns="0" bIns="0" rIns="0">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Conseils pour économiser l'énergie dans la cuisine</a:t>
            </a:r>
          </a:p>
          <a:p>
            <a:pPr algn="l">
              <a:lnSpc>
                <a:spcPts val="5248"/>
              </a:lnSpc>
            </a:pPr>
          </a:p>
        </p:txBody>
      </p:sp>
      <p:grpSp>
        <p:nvGrpSpPr>
          <p:cNvPr name="Group 5" id="5"/>
          <p:cNvGrpSpPr/>
          <p:nvPr/>
        </p:nvGrpSpPr>
        <p:grpSpPr>
          <a:xfrm rot="0">
            <a:off x="603904" y="2000964"/>
            <a:ext cx="1207050" cy="51165"/>
            <a:chOff x="0" y="0"/>
            <a:chExt cx="1609400" cy="68220"/>
          </a:xfrm>
        </p:grpSpPr>
        <p:sp>
          <p:nvSpPr>
            <p:cNvPr name="Freeform 6" id="6"/>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7" id="7"/>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8" id="8"/>
          <p:cNvGrpSpPr/>
          <p:nvPr/>
        </p:nvGrpSpPr>
        <p:grpSpPr>
          <a:xfrm rot="0">
            <a:off x="15882082" y="-2352465"/>
            <a:ext cx="4913662" cy="4814221"/>
            <a:chOff x="0" y="0"/>
            <a:chExt cx="6551550" cy="6418962"/>
          </a:xfrm>
        </p:grpSpPr>
        <p:sp>
          <p:nvSpPr>
            <p:cNvPr name="Freeform 9" id="9"/>
            <p:cNvSpPr/>
            <p:nvPr/>
          </p:nvSpPr>
          <p:spPr>
            <a:xfrm flipH="false" flipV="false" rot="0">
              <a:off x="0" y="0"/>
              <a:ext cx="6551549" cy="6418961"/>
            </a:xfrm>
            <a:custGeom>
              <a:avLst/>
              <a:gdLst/>
              <a:ahLst/>
              <a:cxnLst/>
              <a:rect r="r" b="b" t="t" l="l"/>
              <a:pathLst>
                <a:path h="6418961" w="6551549">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4220027">
            <a:off x="-813104" y="-6594058"/>
            <a:ext cx="15496457" cy="15978039"/>
            <a:chOff x="0" y="0"/>
            <a:chExt cx="20661942" cy="21304052"/>
          </a:xfrm>
        </p:grpSpPr>
        <p:sp>
          <p:nvSpPr>
            <p:cNvPr name="Freeform 4" id="4"/>
            <p:cNvSpPr/>
            <p:nvPr/>
          </p:nvSpPr>
          <p:spPr>
            <a:xfrm flipH="false" flipV="false" rot="0">
              <a:off x="-919734" y="-348742"/>
              <a:ext cx="22977729" cy="22512529"/>
            </a:xfrm>
            <a:custGeom>
              <a:avLst/>
              <a:gdLst/>
              <a:ahLst/>
              <a:cxnLst/>
              <a:rect r="r" b="b" t="t" l="l"/>
              <a:pathLst>
                <a:path h="22512529" w="229777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name="Group 5" id="5"/>
          <p:cNvGrpSpPr/>
          <p:nvPr/>
        </p:nvGrpSpPr>
        <p:grpSpPr>
          <a:xfrm rot="0">
            <a:off x="-4020693" y="-9152968"/>
            <a:ext cx="24222254" cy="9152970"/>
            <a:chOff x="0" y="0"/>
            <a:chExt cx="32296338" cy="12203960"/>
          </a:xfrm>
        </p:grpSpPr>
        <p:sp>
          <p:nvSpPr>
            <p:cNvPr name="Freeform 6" id="6"/>
            <p:cNvSpPr/>
            <p:nvPr/>
          </p:nvSpPr>
          <p:spPr>
            <a:xfrm flipH="false" flipV="false" rot="0">
              <a:off x="0" y="0"/>
              <a:ext cx="32296354" cy="12203938"/>
            </a:xfrm>
            <a:custGeom>
              <a:avLst/>
              <a:gdLst/>
              <a:ahLst/>
              <a:cxnLst/>
              <a:rect r="r" b="b" t="t" l="l"/>
              <a:pathLst>
                <a:path h="12203938" w="32296354">
                  <a:moveTo>
                    <a:pt x="0" y="0"/>
                  </a:moveTo>
                  <a:lnTo>
                    <a:pt x="32296354" y="0"/>
                  </a:lnTo>
                  <a:lnTo>
                    <a:pt x="32296354" y="12203938"/>
                  </a:lnTo>
                  <a:lnTo>
                    <a:pt x="0" y="12203938"/>
                  </a:lnTo>
                  <a:close/>
                </a:path>
              </a:pathLst>
            </a:custGeom>
            <a:solidFill>
              <a:srgbClr val="ECECEC"/>
            </a:solidFill>
          </p:spPr>
        </p:sp>
      </p:grpSp>
      <p:grpSp>
        <p:nvGrpSpPr>
          <p:cNvPr name="Group 7" id="7"/>
          <p:cNvGrpSpPr/>
          <p:nvPr/>
        </p:nvGrpSpPr>
        <p:grpSpPr>
          <a:xfrm rot="0">
            <a:off x="-5506732" y="10286998"/>
            <a:ext cx="24222254" cy="3289541"/>
            <a:chOff x="0" y="0"/>
            <a:chExt cx="32296338" cy="4386054"/>
          </a:xfrm>
        </p:grpSpPr>
        <p:sp>
          <p:nvSpPr>
            <p:cNvPr name="Freeform 8" id="8"/>
            <p:cNvSpPr/>
            <p:nvPr/>
          </p:nvSpPr>
          <p:spPr>
            <a:xfrm flipH="false" flipV="false" rot="0">
              <a:off x="0" y="0"/>
              <a:ext cx="32296354" cy="4386072"/>
            </a:xfrm>
            <a:custGeom>
              <a:avLst/>
              <a:gdLst/>
              <a:ahLst/>
              <a:cxnLst/>
              <a:rect r="r" b="b" t="t" l="l"/>
              <a:pathLst>
                <a:path h="4386072" w="32296354">
                  <a:moveTo>
                    <a:pt x="0" y="0"/>
                  </a:moveTo>
                  <a:lnTo>
                    <a:pt x="32296354" y="0"/>
                  </a:lnTo>
                  <a:lnTo>
                    <a:pt x="32296354" y="4386072"/>
                  </a:lnTo>
                  <a:lnTo>
                    <a:pt x="0" y="4386072"/>
                  </a:lnTo>
                  <a:close/>
                </a:path>
              </a:pathLst>
            </a:custGeom>
            <a:solidFill>
              <a:srgbClr val="ECECEC"/>
            </a:solidFill>
          </p:spPr>
        </p:sp>
      </p:grpSp>
      <p:grpSp>
        <p:nvGrpSpPr>
          <p:cNvPr name="Group 9" id="9"/>
          <p:cNvGrpSpPr/>
          <p:nvPr/>
        </p:nvGrpSpPr>
        <p:grpSpPr>
          <a:xfrm rot="0">
            <a:off x="-4481700" y="-1211763"/>
            <a:ext cx="4481700" cy="17113854"/>
            <a:chOff x="0" y="0"/>
            <a:chExt cx="5975600" cy="22818472"/>
          </a:xfrm>
        </p:grpSpPr>
        <p:sp>
          <p:nvSpPr>
            <p:cNvPr name="Freeform 10" id="10"/>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sp>
        <p:nvSpPr>
          <p:cNvPr name="TextBox 11" id="11"/>
          <p:cNvSpPr txBox="true"/>
          <p:nvPr/>
        </p:nvSpPr>
        <p:spPr>
          <a:xfrm rot="0">
            <a:off x="1313713" y="2892789"/>
            <a:ext cx="10581358" cy="4678203"/>
          </a:xfrm>
          <a:prstGeom prst="rect">
            <a:avLst/>
          </a:prstGeom>
        </p:spPr>
        <p:txBody>
          <a:bodyPr anchor="t" rtlCol="false" tIns="0" lIns="0" bIns="0" rIns="0">
            <a:spAutoFit/>
          </a:bodyPr>
          <a:lstStyle/>
          <a:p>
            <a:pPr algn="ctr">
              <a:lnSpc>
                <a:spcPts val="6804"/>
              </a:lnSpc>
            </a:pPr>
            <a:r>
              <a:rPr lang="en-US" b="true" sz="6300" spc="58">
                <a:solidFill>
                  <a:srgbClr val="FFFFFF"/>
                </a:solidFill>
                <a:latin typeface="TT Rounds Condensed Bold"/>
                <a:ea typeface="TT Rounds Condensed Bold"/>
                <a:cs typeface="TT Rounds Condensed Bold"/>
                <a:sym typeface="TT Rounds Condensed Bold"/>
              </a:rPr>
              <a:t>QUIZ</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9716282" y="2304504"/>
            <a:ext cx="6514893" cy="6270641"/>
            <a:chOff x="30480" y="591820"/>
            <a:chExt cx="12736830" cy="12259310"/>
          </a:xfrm>
        </p:grpSpPr>
        <p:sp>
          <p:nvSpPr>
            <p:cNvPr name="Freeform 13" id="13" descr="A group of people in a kitchen  Description automatically generated"/>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31861" t="0" r="-31861" b="-1"/>
              </a:stretch>
            </a:blipFill>
          </p:spPr>
        </p:sp>
      </p:grpSp>
      <p:sp>
        <p:nvSpPr>
          <p:cNvPr name="TextBox 14" id="14"/>
          <p:cNvSpPr txBox="true"/>
          <p:nvPr/>
        </p:nvSpPr>
        <p:spPr>
          <a:xfrm rot="0">
            <a:off x="718033" y="1094354"/>
            <a:ext cx="8425967"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
        <p:nvSpPr>
          <p:cNvPr name="TextBox 15" id="15"/>
          <p:cNvSpPr txBox="true"/>
          <p:nvPr/>
        </p:nvSpPr>
        <p:spPr>
          <a:xfrm rot="0">
            <a:off x="718033" y="2937753"/>
            <a:ext cx="8652510" cy="6804660"/>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Quel est l'avantage de l'utilisation de l'éclairage LED dans la cuisine ?</a:t>
            </a:r>
          </a:p>
          <a:p>
            <a:pPr algn="l">
              <a:lnSpc>
                <a:spcPts val="3888"/>
              </a:lnSpc>
            </a:pPr>
            <a:r>
              <a:rPr lang="en-US" sz="3600" spc="33">
                <a:solidFill>
                  <a:srgbClr val="382B1B"/>
                </a:solidFill>
                <a:latin typeface="TT Rounds Condensed"/>
                <a:ea typeface="TT Rounds Condensed"/>
                <a:cs typeface="TT Rounds Condensed"/>
                <a:sym typeface="TT Rounds Condensed"/>
              </a:rPr>
              <a:t>a) Elle consomme jusqu'à 80 % d'énergie en moins que les ampoules à incandescence.</a:t>
            </a:r>
          </a:p>
          <a:p>
            <a:pPr algn="l">
              <a:lnSpc>
                <a:spcPts val="3888"/>
              </a:lnSpc>
            </a:pPr>
            <a:r>
              <a:rPr lang="en-US" sz="3600" spc="33">
                <a:solidFill>
                  <a:srgbClr val="382B1B"/>
                </a:solidFill>
                <a:latin typeface="TT Rounds Condensed"/>
                <a:ea typeface="TT Rounds Condensed"/>
                <a:cs typeface="TT Rounds Condensed"/>
                <a:sym typeface="TT Rounds Condensed"/>
              </a:rPr>
              <a:t>b) Il augmente la luminosité de la cuisine.</a:t>
            </a:r>
          </a:p>
          <a:p>
            <a:pPr algn="l">
              <a:lnSpc>
                <a:spcPts val="3888"/>
              </a:lnSpc>
            </a:pPr>
            <a:r>
              <a:rPr lang="en-US" sz="3600" spc="33">
                <a:solidFill>
                  <a:srgbClr val="382B1B"/>
                </a:solidFill>
                <a:latin typeface="TT Rounds Condensed"/>
                <a:ea typeface="TT Rounds Condensed"/>
                <a:cs typeface="TT Rounds Condensed"/>
                <a:sym typeface="TT Rounds Condensed"/>
              </a:rPr>
              <a:t>c) Elle consomme plus d'énergie que les ampoules traditionnelles.</a:t>
            </a:r>
          </a:p>
          <a:p>
            <a:pPr algn="l">
              <a:lnSpc>
                <a:spcPts val="3888"/>
              </a:lnSpc>
            </a:pPr>
            <a:r>
              <a:rPr lang="en-US" sz="3600" spc="33">
                <a:solidFill>
                  <a:srgbClr val="382B1B"/>
                </a:solidFill>
                <a:latin typeface="TT Rounds Condensed"/>
                <a:ea typeface="TT Rounds Condensed"/>
                <a:cs typeface="TT Rounds Condensed"/>
                <a:sym typeface="TT Rounds Condensed"/>
              </a:rPr>
              <a:t>d) Elle a une durée de vie plus courte que les ampoules à incandescence.</a:t>
            </a:r>
          </a:p>
          <a:p>
            <a:pPr algn="l">
              <a:lnSpc>
                <a:spcPts val="3888"/>
              </a:lnSpc>
            </a:pPr>
          </a:p>
          <a:p>
            <a:pPr algn="l">
              <a:lnSpc>
                <a:spcPts val="3888"/>
              </a:lnSpc>
            </a:pPr>
          </a:p>
          <a:p>
            <a:pPr algn="l">
              <a:lnSpc>
                <a:spcPts val="3888"/>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TextBox 3" id="3"/>
          <p:cNvSpPr txBox="true"/>
          <p:nvPr/>
        </p:nvSpPr>
        <p:spPr>
          <a:xfrm rot="0">
            <a:off x="886075" y="2457945"/>
            <a:ext cx="16650918" cy="6386439"/>
          </a:xfrm>
          <a:prstGeom prst="rect">
            <a:avLst/>
          </a:prstGeom>
        </p:spPr>
        <p:txBody>
          <a:bodyPr anchor="t" rtlCol="false" tIns="0" lIns="0" bIns="0" rIns="0">
            <a:spAutoFit/>
          </a:bodyPr>
          <a:lstStyle/>
          <a:p>
            <a:pPr algn="l">
              <a:lnSpc>
                <a:spcPts val="4536"/>
              </a:lnSpc>
            </a:pPr>
            <a:r>
              <a:rPr lang="en-US" sz="4200" spc="39">
                <a:solidFill>
                  <a:srgbClr val="382B1B"/>
                </a:solidFill>
                <a:latin typeface="TT Rounds Condensed"/>
                <a:ea typeface="TT Rounds Condensed"/>
                <a:cs typeface="TT Rounds Condensed"/>
                <a:sym typeface="TT Rounds Condensed"/>
              </a:rPr>
              <a:t>	Être éco-responsable présente de nombreux avantages pour votre employabilité et votre propre cuisine. </a:t>
            </a:r>
          </a:p>
          <a:p>
            <a:pPr algn="l" marL="760095" indent="-380048" lvl="1">
              <a:lnSpc>
                <a:spcPts val="4536"/>
              </a:lnSpc>
              <a:buFont typeface="Arial"/>
              <a:buChar char="•"/>
            </a:pPr>
            <a:r>
              <a:rPr lang="en-US" sz="4200" spc="39">
                <a:solidFill>
                  <a:srgbClr val="382B1B"/>
                </a:solidFill>
                <a:latin typeface="TT Rounds Condensed"/>
                <a:ea typeface="TT Rounds Condensed"/>
                <a:cs typeface="TT Rounds Condensed"/>
                <a:sym typeface="TT Rounds Condensed"/>
              </a:rPr>
              <a:t>Économiser de l'argent en utilisant moins d'énergie et en réduisant les déchets peut faire baisser vos coûts. </a:t>
            </a:r>
          </a:p>
          <a:p>
            <a:pPr algn="l" marL="760095" indent="-380048" lvl="1">
              <a:lnSpc>
                <a:spcPts val="4536"/>
              </a:lnSpc>
              <a:buFont typeface="Arial"/>
              <a:buChar char="•"/>
            </a:pPr>
            <a:r>
              <a:rPr lang="en-US" sz="4200" spc="39">
                <a:solidFill>
                  <a:srgbClr val="382B1B"/>
                </a:solidFill>
                <a:latin typeface="TT Rounds Condensed"/>
                <a:ea typeface="TT Rounds Condensed"/>
                <a:cs typeface="TT Rounds Condensed"/>
                <a:sym typeface="TT Rounds Condensed"/>
              </a:rPr>
              <a:t>Attirer des clients soucieux de l'environnement.</a:t>
            </a:r>
          </a:p>
          <a:p>
            <a:pPr algn="l" marL="760095" indent="-380048" lvl="1">
              <a:lnSpc>
                <a:spcPts val="4536"/>
              </a:lnSpc>
              <a:buFont typeface="Arial"/>
              <a:buChar char="•"/>
            </a:pPr>
            <a:r>
              <a:rPr lang="en-US" sz="4200" spc="39">
                <a:solidFill>
                  <a:srgbClr val="382B1B"/>
                </a:solidFill>
                <a:latin typeface="TT Rounds Condensed"/>
                <a:ea typeface="TT Rounds Condensed"/>
                <a:cs typeface="TT Rounds Condensed"/>
                <a:sym typeface="TT Rounds Condensed"/>
              </a:rPr>
              <a:t>Sentez-vous satisfait de votre impact. Aider la planète est gratifiant et donne plus de sens à votre travail.</a:t>
            </a:r>
          </a:p>
          <a:p>
            <a:pPr algn="l" marL="651510" indent="-325755" lvl="1">
              <a:lnSpc>
                <a:spcPts val="3888"/>
              </a:lnSpc>
            </a:pPr>
          </a:p>
          <a:p>
            <a:pPr algn="l" marL="760095" indent="-380048" lvl="1">
              <a:lnSpc>
                <a:spcPts val="4536"/>
              </a:lnSpc>
            </a:pPr>
          </a:p>
        </p:txBody>
      </p:sp>
      <p:sp>
        <p:nvSpPr>
          <p:cNvPr name="TextBox 4" id="4"/>
          <p:cNvSpPr txBox="true"/>
          <p:nvPr/>
        </p:nvSpPr>
        <p:spPr>
          <a:xfrm rot="0">
            <a:off x="886077" y="1067328"/>
            <a:ext cx="16650917" cy="724742"/>
          </a:xfrm>
          <a:prstGeom prst="rect">
            <a:avLst/>
          </a:prstGeom>
        </p:spPr>
        <p:txBody>
          <a:bodyPr anchor="t" rtlCol="false" tIns="0" lIns="0" bIns="0" rIns="0">
            <a:spAutoFit/>
          </a:bodyPr>
          <a:lstStyle/>
          <a:p>
            <a:pPr algn="l">
              <a:lnSpc>
                <a:spcPts val="5394"/>
              </a:lnSpc>
            </a:pPr>
            <a:r>
              <a:rPr lang="en-US" sz="4995" spc="46">
                <a:solidFill>
                  <a:srgbClr val="382B1B"/>
                </a:solidFill>
                <a:latin typeface="TT Rounds Condensed"/>
                <a:ea typeface="TT Rounds Condensed"/>
                <a:cs typeface="TT Rounds Condensed"/>
                <a:sym typeface="TT Rounds Condensed"/>
              </a:rPr>
              <a:t>L'importance de l'éco-responsabilité dans l'industrie culinaire</a:t>
            </a:r>
          </a:p>
        </p:txBody>
      </p:sp>
      <p:grpSp>
        <p:nvGrpSpPr>
          <p:cNvPr name="Group 5" id="5"/>
          <p:cNvGrpSpPr/>
          <p:nvPr/>
        </p:nvGrpSpPr>
        <p:grpSpPr>
          <a:xfrm rot="0">
            <a:off x="603904" y="2000964"/>
            <a:ext cx="1207050" cy="51165"/>
            <a:chOff x="0" y="0"/>
            <a:chExt cx="1609400" cy="68220"/>
          </a:xfrm>
        </p:grpSpPr>
        <p:sp>
          <p:nvSpPr>
            <p:cNvPr name="Freeform 6" id="6"/>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7" id="7"/>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718033" y="2937753"/>
            <a:ext cx="8652510" cy="6804660"/>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Quel est l'avantage de l'utilisation de l'éclairage LED dans la cuisine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Réponse : a) Elle consomme jusqu'à 80 % d'énergie en moins que les ampoules à incandescence.</a:t>
            </a:r>
          </a:p>
          <a:p>
            <a:pPr algn="l">
              <a:lnSpc>
                <a:spcPts val="3888"/>
              </a:lnSpc>
            </a:pPr>
          </a:p>
          <a:p>
            <a:pPr algn="l">
              <a:lnSpc>
                <a:spcPts val="3888"/>
              </a:lnSpc>
            </a:pPr>
          </a:p>
          <a:p>
            <a:pPr algn="l">
              <a:lnSpc>
                <a:spcPts val="3888"/>
              </a:lnSpc>
            </a:pPr>
          </a:p>
          <a:p>
            <a:pPr algn="l">
              <a:lnSpc>
                <a:spcPts val="3888"/>
              </a:lnSpc>
            </a:pPr>
          </a:p>
        </p:txBody>
      </p:sp>
      <p:sp>
        <p:nvSpPr>
          <p:cNvPr name="TextBox 13" id="13"/>
          <p:cNvSpPr txBox="true"/>
          <p:nvPr/>
        </p:nvSpPr>
        <p:spPr>
          <a:xfrm rot="0">
            <a:off x="718033" y="124239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a:t>
            </a:r>
          </a:p>
        </p:txBody>
      </p:sp>
      <p:grpSp>
        <p:nvGrpSpPr>
          <p:cNvPr name="Group 14" id="14"/>
          <p:cNvGrpSpPr/>
          <p:nvPr/>
        </p:nvGrpSpPr>
        <p:grpSpPr>
          <a:xfrm rot="0">
            <a:off x="9992438" y="2216917"/>
            <a:ext cx="6514893" cy="6270641"/>
            <a:chOff x="30480" y="591820"/>
            <a:chExt cx="12736830" cy="12259310"/>
          </a:xfrm>
        </p:grpSpPr>
        <p:sp>
          <p:nvSpPr>
            <p:cNvPr name="Freeform 15" id="15" descr="A group of people in a kitchen  Description automatically generated"/>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31861" t="0" r="-31861" b="-1"/>
              </a:stretch>
            </a:blipFill>
          </p:spPr>
        </p:sp>
      </p:gr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9927227" y="1610984"/>
            <a:ext cx="6492603" cy="6492603"/>
            <a:chOff x="0" y="0"/>
            <a:chExt cx="12700000" cy="12700000"/>
          </a:xfrm>
        </p:grpSpPr>
        <p:sp>
          <p:nvSpPr>
            <p:cNvPr name="Freeform 13" id="13"/>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45078" t="-2066" r="0" b="-2137"/>
              </a:stretch>
            </a:blipFill>
          </p:spPr>
        </p:sp>
      </p:grpSp>
      <p:sp>
        <p:nvSpPr>
          <p:cNvPr name="TextBox 14" id="14"/>
          <p:cNvSpPr txBox="true"/>
          <p:nvPr/>
        </p:nvSpPr>
        <p:spPr>
          <a:xfrm rot="0">
            <a:off x="603904" y="2763289"/>
            <a:ext cx="8652510" cy="6804660"/>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À quelle fréquence faut-il nettoyer les serpentins des réfrigérateurs pour maintenir leur efficacité ?</a:t>
            </a:r>
          </a:p>
          <a:p>
            <a:pPr algn="l">
              <a:lnSpc>
                <a:spcPts val="3888"/>
              </a:lnSpc>
            </a:pPr>
            <a:r>
              <a:rPr lang="en-US" sz="3600" spc="33">
                <a:solidFill>
                  <a:srgbClr val="382B1B"/>
                </a:solidFill>
                <a:latin typeface="TT Rounds Condensed"/>
                <a:ea typeface="TT Rounds Condensed"/>
                <a:cs typeface="TT Rounds Condensed"/>
                <a:sym typeface="TT Rounds Condensed"/>
              </a:rPr>
              <a:t>a) Chaque mois</a:t>
            </a:r>
          </a:p>
          <a:p>
            <a:pPr algn="l">
              <a:lnSpc>
                <a:spcPts val="3888"/>
              </a:lnSpc>
            </a:pPr>
            <a:r>
              <a:rPr lang="en-US" sz="3600" spc="33">
                <a:solidFill>
                  <a:srgbClr val="382B1B"/>
                </a:solidFill>
                <a:latin typeface="TT Rounds Condensed"/>
                <a:ea typeface="TT Rounds Condensed"/>
                <a:cs typeface="TT Rounds Condensed"/>
                <a:sym typeface="TT Rounds Condensed"/>
              </a:rPr>
              <a:t>b) Tous les six mois</a:t>
            </a:r>
          </a:p>
          <a:p>
            <a:pPr algn="l">
              <a:lnSpc>
                <a:spcPts val="3888"/>
              </a:lnSpc>
            </a:pPr>
            <a:r>
              <a:rPr lang="en-US" sz="3600" spc="33">
                <a:solidFill>
                  <a:srgbClr val="382B1B"/>
                </a:solidFill>
                <a:latin typeface="TT Rounds Condensed"/>
                <a:ea typeface="TT Rounds Condensed"/>
                <a:cs typeface="TT Rounds Condensed"/>
                <a:sym typeface="TT Rounds Condensed"/>
              </a:rPr>
              <a:t>c) Chaque année</a:t>
            </a:r>
          </a:p>
          <a:p>
            <a:pPr algn="l">
              <a:lnSpc>
                <a:spcPts val="3888"/>
              </a:lnSpc>
            </a:pPr>
            <a:r>
              <a:rPr lang="en-US" sz="3600" spc="33">
                <a:solidFill>
                  <a:srgbClr val="382B1B"/>
                </a:solidFill>
                <a:latin typeface="TT Rounds Condensed"/>
                <a:ea typeface="TT Rounds Condensed"/>
                <a:cs typeface="TT Rounds Condensed"/>
                <a:sym typeface="TT Rounds Condensed"/>
              </a:rPr>
              <a:t>d) Tous les deux ans</a:t>
            </a:r>
          </a:p>
          <a:p>
            <a:pPr algn="l">
              <a:lnSpc>
                <a:spcPts val="3888"/>
              </a:lnSpc>
            </a:pPr>
          </a:p>
          <a:p>
            <a:pPr algn="l">
              <a:lnSpc>
                <a:spcPts val="3888"/>
              </a:lnSpc>
            </a:pPr>
          </a:p>
        </p:txBody>
      </p:sp>
      <p:sp>
        <p:nvSpPr>
          <p:cNvPr name="TextBox 15" id="15"/>
          <p:cNvSpPr txBox="true"/>
          <p:nvPr/>
        </p:nvSpPr>
        <p:spPr>
          <a:xfrm rot="0">
            <a:off x="718033" y="128378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718033" y="2937753"/>
            <a:ext cx="8652510" cy="6804660"/>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À quelle fréquence faut-il nettoyer les serpentins des réfrigérateurs pour maintenir leur efficacité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Réponse : b) Tous les six mois</a:t>
            </a:r>
          </a:p>
          <a:p>
            <a:pPr algn="l">
              <a:lnSpc>
                <a:spcPts val="3888"/>
              </a:lnSpc>
            </a:pPr>
          </a:p>
          <a:p>
            <a:pPr algn="l">
              <a:lnSpc>
                <a:spcPts val="3888"/>
              </a:lnSpc>
            </a:pPr>
          </a:p>
        </p:txBody>
      </p:sp>
      <p:sp>
        <p:nvSpPr>
          <p:cNvPr name="TextBox 13" id="13"/>
          <p:cNvSpPr txBox="true"/>
          <p:nvPr/>
        </p:nvSpPr>
        <p:spPr>
          <a:xfrm rot="0">
            <a:off x="718033" y="128378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a:t>
            </a:r>
          </a:p>
        </p:txBody>
      </p:sp>
      <p:grpSp>
        <p:nvGrpSpPr>
          <p:cNvPr name="Group 14" id="14"/>
          <p:cNvGrpSpPr/>
          <p:nvPr/>
        </p:nvGrpSpPr>
        <p:grpSpPr>
          <a:xfrm rot="0">
            <a:off x="9927227" y="1610984"/>
            <a:ext cx="6492603" cy="6492603"/>
            <a:chOff x="0" y="0"/>
            <a:chExt cx="12700000" cy="12700000"/>
          </a:xfrm>
        </p:grpSpPr>
        <p:sp>
          <p:nvSpPr>
            <p:cNvPr name="Freeform 15" id="15"/>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45078" t="-2066" r="0" b="-2137"/>
              </a:stretch>
            </a:blipFill>
          </p:spPr>
        </p:sp>
      </p:gr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9772437" y="1432789"/>
            <a:ext cx="7486863" cy="7206171"/>
            <a:chOff x="30480" y="591820"/>
            <a:chExt cx="12736830" cy="12259310"/>
          </a:xfrm>
        </p:grpSpPr>
        <p:sp>
          <p:nvSpPr>
            <p:cNvPr name="Freeform 13" id="13"/>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064" t="0" r="-19064" b="0"/>
              </a:stretch>
            </a:blipFill>
          </p:spPr>
        </p:sp>
      </p:grpSp>
      <p:sp>
        <p:nvSpPr>
          <p:cNvPr name="TextBox 14" id="14"/>
          <p:cNvSpPr txBox="true"/>
          <p:nvPr/>
        </p:nvSpPr>
        <p:spPr>
          <a:xfrm rot="0">
            <a:off x="718033" y="2937753"/>
            <a:ext cx="8652510" cy="6804660"/>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À quelle température devez-vous régler votre réfrigérateur pour une efficacité énergétique optimale ?</a:t>
            </a:r>
          </a:p>
          <a:p>
            <a:pPr algn="l">
              <a:lnSpc>
                <a:spcPts val="3888"/>
              </a:lnSpc>
            </a:pPr>
            <a:r>
              <a:rPr lang="en-US" sz="3600" spc="33">
                <a:solidFill>
                  <a:srgbClr val="382B1B"/>
                </a:solidFill>
                <a:latin typeface="TT Rounds Condensed"/>
                <a:ea typeface="TT Rounds Condensed"/>
                <a:cs typeface="TT Rounds Condensed"/>
                <a:sym typeface="TT Rounds Condensed"/>
              </a:rPr>
              <a:t>a) 0°C</a:t>
            </a:r>
          </a:p>
          <a:p>
            <a:pPr algn="l">
              <a:lnSpc>
                <a:spcPts val="3888"/>
              </a:lnSpc>
            </a:pPr>
            <a:r>
              <a:rPr lang="en-US" sz="3600" spc="33">
                <a:solidFill>
                  <a:srgbClr val="382B1B"/>
                </a:solidFill>
                <a:latin typeface="TT Rounds Condensed"/>
                <a:ea typeface="TT Rounds Condensed"/>
                <a:cs typeface="TT Rounds Condensed"/>
                <a:sym typeface="TT Rounds Condensed"/>
              </a:rPr>
              <a:t>b) 4°C</a:t>
            </a:r>
          </a:p>
          <a:p>
            <a:pPr algn="l">
              <a:lnSpc>
                <a:spcPts val="3888"/>
              </a:lnSpc>
            </a:pPr>
            <a:r>
              <a:rPr lang="en-US" sz="3600" spc="33">
                <a:solidFill>
                  <a:srgbClr val="382B1B"/>
                </a:solidFill>
                <a:latin typeface="TT Rounds Condensed"/>
                <a:ea typeface="TT Rounds Condensed"/>
                <a:cs typeface="TT Rounds Condensed"/>
                <a:sym typeface="TT Rounds Condensed"/>
              </a:rPr>
              <a:t>c) 8°C</a:t>
            </a:r>
          </a:p>
          <a:p>
            <a:pPr algn="l">
              <a:lnSpc>
                <a:spcPts val="3888"/>
              </a:lnSpc>
            </a:pPr>
            <a:r>
              <a:rPr lang="en-US" sz="3600" spc="33">
                <a:solidFill>
                  <a:srgbClr val="382B1B"/>
                </a:solidFill>
                <a:latin typeface="TT Rounds Condensed"/>
                <a:ea typeface="TT Rounds Condensed"/>
                <a:cs typeface="TT Rounds Condensed"/>
                <a:sym typeface="TT Rounds Condensed"/>
              </a:rPr>
              <a:t>d) 12°C</a:t>
            </a:r>
          </a:p>
          <a:p>
            <a:pPr algn="l">
              <a:lnSpc>
                <a:spcPts val="3888"/>
              </a:lnSpc>
            </a:pPr>
          </a:p>
        </p:txBody>
      </p:sp>
      <p:sp>
        <p:nvSpPr>
          <p:cNvPr name="TextBox 15" id="15"/>
          <p:cNvSpPr txBox="true"/>
          <p:nvPr/>
        </p:nvSpPr>
        <p:spPr>
          <a:xfrm rot="0">
            <a:off x="718033" y="128378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718033" y="2937753"/>
            <a:ext cx="8652510" cy="6804660"/>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À quelle température devez-vous régler votre réfrigérateur pour une efficacité énergétique optimale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Réponse : b) 4°C</a:t>
            </a:r>
          </a:p>
          <a:p>
            <a:pPr algn="l">
              <a:lnSpc>
                <a:spcPts val="3888"/>
              </a:lnSpc>
            </a:pPr>
          </a:p>
          <a:p>
            <a:pPr algn="l">
              <a:lnSpc>
                <a:spcPts val="3888"/>
              </a:lnSpc>
            </a:pPr>
          </a:p>
        </p:txBody>
      </p:sp>
      <p:sp>
        <p:nvSpPr>
          <p:cNvPr name="TextBox 13" id="13"/>
          <p:cNvSpPr txBox="true"/>
          <p:nvPr/>
        </p:nvSpPr>
        <p:spPr>
          <a:xfrm rot="0">
            <a:off x="718033" y="128378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a:t>
            </a:r>
          </a:p>
        </p:txBody>
      </p:sp>
      <p:grpSp>
        <p:nvGrpSpPr>
          <p:cNvPr name="Group 14" id="14"/>
          <p:cNvGrpSpPr/>
          <p:nvPr/>
        </p:nvGrpSpPr>
        <p:grpSpPr>
          <a:xfrm rot="0">
            <a:off x="9772437" y="1432789"/>
            <a:ext cx="7486863" cy="7206171"/>
            <a:chOff x="30480" y="591820"/>
            <a:chExt cx="12736830" cy="12259310"/>
          </a:xfrm>
        </p:grpSpPr>
        <p:sp>
          <p:nvSpPr>
            <p:cNvPr name="Freeform 15" id="15"/>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064" t="0" r="-19064" b="0"/>
              </a:stretch>
            </a:blipFill>
          </p:spPr>
        </p:sp>
      </p:gr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9931223" y="1493356"/>
            <a:ext cx="7157606" cy="6889258"/>
            <a:chOff x="30480" y="591820"/>
            <a:chExt cx="12736830" cy="12259310"/>
          </a:xfrm>
        </p:grpSpPr>
        <p:sp>
          <p:nvSpPr>
            <p:cNvPr name="Freeform 13" id="13" descr="A few women in a kitchen  Description automatically generated"/>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2242" t="0" r="-12242" b="-2"/>
              </a:stretch>
            </a:blipFill>
          </p:spPr>
        </p:sp>
      </p:grpSp>
      <p:sp>
        <p:nvSpPr>
          <p:cNvPr name="TextBox 14" id="14"/>
          <p:cNvSpPr txBox="true"/>
          <p:nvPr/>
        </p:nvSpPr>
        <p:spPr>
          <a:xfrm rot="0">
            <a:off x="718033" y="2937753"/>
            <a:ext cx="8652510" cy="6804660"/>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Quel est un exemple concret d'optimisation des méthodes de cuisson pour économiser l'énergie ?</a:t>
            </a:r>
          </a:p>
          <a:p>
            <a:pPr algn="l">
              <a:lnSpc>
                <a:spcPts val="3888"/>
              </a:lnSpc>
            </a:pPr>
            <a:r>
              <a:rPr lang="en-US" sz="3600" spc="33">
                <a:solidFill>
                  <a:srgbClr val="382B1B"/>
                </a:solidFill>
                <a:latin typeface="TT Rounds Condensed"/>
                <a:ea typeface="TT Rounds Condensed"/>
                <a:cs typeface="TT Rounds Condensed"/>
                <a:sym typeface="TT Rounds Condensed"/>
              </a:rPr>
              <a:t>a) Faire bouillir des légumes sur une cuisinière</a:t>
            </a:r>
          </a:p>
          <a:p>
            <a:pPr algn="l">
              <a:lnSpc>
                <a:spcPts val="3888"/>
              </a:lnSpc>
            </a:pPr>
            <a:r>
              <a:rPr lang="en-US" sz="3600" spc="33">
                <a:solidFill>
                  <a:srgbClr val="382B1B"/>
                </a:solidFill>
                <a:latin typeface="TT Rounds Condensed"/>
                <a:ea typeface="TT Rounds Condensed"/>
                <a:cs typeface="TT Rounds Condensed"/>
                <a:sym typeface="TT Rounds Condensed"/>
              </a:rPr>
              <a:t>b) Cuire des légumes au micro-ondes</a:t>
            </a:r>
          </a:p>
          <a:p>
            <a:pPr algn="l">
              <a:lnSpc>
                <a:spcPts val="3888"/>
              </a:lnSpc>
            </a:pPr>
            <a:r>
              <a:rPr lang="en-US" sz="3600" spc="33">
                <a:solidFill>
                  <a:srgbClr val="382B1B"/>
                </a:solidFill>
                <a:latin typeface="TT Rounds Condensed"/>
                <a:ea typeface="TT Rounds Condensed"/>
                <a:cs typeface="TT Rounds Condensed"/>
                <a:sym typeface="TT Rounds Condensed"/>
              </a:rPr>
              <a:t>c) Faire frire des aliments dans une poêle</a:t>
            </a:r>
          </a:p>
          <a:p>
            <a:pPr algn="l">
              <a:lnSpc>
                <a:spcPts val="3888"/>
              </a:lnSpc>
            </a:pPr>
            <a:r>
              <a:rPr lang="en-US" sz="3600" spc="33">
                <a:solidFill>
                  <a:srgbClr val="382B1B"/>
                </a:solidFill>
                <a:latin typeface="TT Rounds Condensed"/>
                <a:ea typeface="TT Rounds Condensed"/>
                <a:cs typeface="TT Rounds Condensed"/>
                <a:sym typeface="TT Rounds Condensed"/>
              </a:rPr>
              <a:t>d) Utilisation d'un four traditionnel pour tous les repas</a:t>
            </a:r>
          </a:p>
        </p:txBody>
      </p:sp>
      <p:sp>
        <p:nvSpPr>
          <p:cNvPr name="TextBox 15" id="15"/>
          <p:cNvSpPr txBox="true"/>
          <p:nvPr/>
        </p:nvSpPr>
        <p:spPr>
          <a:xfrm rot="0">
            <a:off x="718033" y="128378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718033" y="2937753"/>
            <a:ext cx="8652510" cy="6804660"/>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Quel est un exemple concret d'optimisation des méthodes de cuisson pour économiser l'énergie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Réponse : b) Cuisson de légumes au micro-ondes</a:t>
            </a:r>
          </a:p>
          <a:p>
            <a:pPr algn="l">
              <a:lnSpc>
                <a:spcPts val="3888"/>
              </a:lnSpc>
            </a:pPr>
          </a:p>
          <a:p>
            <a:pPr algn="l">
              <a:lnSpc>
                <a:spcPts val="3888"/>
              </a:lnSpc>
            </a:pPr>
          </a:p>
        </p:txBody>
      </p:sp>
      <p:sp>
        <p:nvSpPr>
          <p:cNvPr name="TextBox 13" id="13"/>
          <p:cNvSpPr txBox="true"/>
          <p:nvPr/>
        </p:nvSpPr>
        <p:spPr>
          <a:xfrm rot="0">
            <a:off x="718033" y="128378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a:t>
            </a:r>
          </a:p>
        </p:txBody>
      </p:sp>
      <p:grpSp>
        <p:nvGrpSpPr>
          <p:cNvPr name="Group 14" id="14"/>
          <p:cNvGrpSpPr/>
          <p:nvPr/>
        </p:nvGrpSpPr>
        <p:grpSpPr>
          <a:xfrm rot="0">
            <a:off x="9931223" y="1493356"/>
            <a:ext cx="7157606" cy="6889258"/>
            <a:chOff x="30480" y="591820"/>
            <a:chExt cx="12736830" cy="12259310"/>
          </a:xfrm>
        </p:grpSpPr>
        <p:sp>
          <p:nvSpPr>
            <p:cNvPr name="Freeform 15" id="15" descr="A few women in a kitchen  Description automatically generated"/>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2242" t="0" r="-12242" b="-2"/>
              </a:stretch>
            </a:blipFill>
          </p:spPr>
        </p:sp>
      </p:gr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grpSp>
        <p:nvGrpSpPr>
          <p:cNvPr name="Group 12" id="12"/>
          <p:cNvGrpSpPr/>
          <p:nvPr/>
        </p:nvGrpSpPr>
        <p:grpSpPr>
          <a:xfrm rot="0">
            <a:off x="9506214" y="1387376"/>
            <a:ext cx="7487340" cy="7206631"/>
            <a:chOff x="30480" y="591820"/>
            <a:chExt cx="12736830" cy="12259310"/>
          </a:xfrm>
        </p:grpSpPr>
        <p:sp>
          <p:nvSpPr>
            <p:cNvPr name="Freeform 13" id="13"/>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62608" t="0" r="-516" b="-381"/>
              </a:stretch>
            </a:blipFill>
          </p:spPr>
        </p:sp>
      </p:grpSp>
      <p:sp>
        <p:nvSpPr>
          <p:cNvPr name="TextBox 14" id="14"/>
          <p:cNvSpPr txBox="true"/>
          <p:nvPr/>
        </p:nvSpPr>
        <p:spPr>
          <a:xfrm rot="0">
            <a:off x="718033" y="2937753"/>
            <a:ext cx="8652510" cy="6804660"/>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Combien pouvez-vous économiser chaque année en remplaçant cinq de vos luminaires les plus utilisés par des ampoules LED ?</a:t>
            </a:r>
          </a:p>
          <a:p>
            <a:pPr algn="l">
              <a:lnSpc>
                <a:spcPts val="3888"/>
              </a:lnSpc>
            </a:pPr>
            <a:r>
              <a:rPr lang="en-US" sz="3600" spc="33">
                <a:solidFill>
                  <a:srgbClr val="382B1B"/>
                </a:solidFill>
                <a:latin typeface="TT Rounds Condensed"/>
                <a:ea typeface="TT Rounds Condensed"/>
                <a:cs typeface="TT Rounds Condensed"/>
                <a:sym typeface="TT Rounds Condensed"/>
              </a:rPr>
              <a:t>a) €25</a:t>
            </a:r>
          </a:p>
          <a:p>
            <a:pPr algn="l">
              <a:lnSpc>
                <a:spcPts val="3888"/>
              </a:lnSpc>
            </a:pPr>
            <a:r>
              <a:rPr lang="en-US" sz="3600" spc="33">
                <a:solidFill>
                  <a:srgbClr val="382B1B"/>
                </a:solidFill>
                <a:latin typeface="TT Rounds Condensed"/>
                <a:ea typeface="TT Rounds Condensed"/>
                <a:cs typeface="TT Rounds Condensed"/>
                <a:sym typeface="TT Rounds Condensed"/>
              </a:rPr>
              <a:t>b) €50</a:t>
            </a:r>
          </a:p>
          <a:p>
            <a:pPr algn="l">
              <a:lnSpc>
                <a:spcPts val="3888"/>
              </a:lnSpc>
            </a:pPr>
            <a:r>
              <a:rPr lang="en-US" sz="3600" spc="33">
                <a:solidFill>
                  <a:srgbClr val="382B1B"/>
                </a:solidFill>
                <a:latin typeface="TT Rounds Condensed"/>
                <a:ea typeface="TT Rounds Condensed"/>
                <a:cs typeface="TT Rounds Condensed"/>
                <a:sym typeface="TT Rounds Condensed"/>
              </a:rPr>
              <a:t>c) €75</a:t>
            </a:r>
          </a:p>
          <a:p>
            <a:pPr algn="l">
              <a:lnSpc>
                <a:spcPts val="3888"/>
              </a:lnSpc>
            </a:pPr>
            <a:r>
              <a:rPr lang="en-US" sz="3600" spc="33">
                <a:solidFill>
                  <a:srgbClr val="382B1B"/>
                </a:solidFill>
                <a:latin typeface="TT Rounds Condensed"/>
                <a:ea typeface="TT Rounds Condensed"/>
                <a:cs typeface="TT Rounds Condensed"/>
                <a:sym typeface="TT Rounds Condensed"/>
              </a:rPr>
              <a:t>d) €100</a:t>
            </a:r>
          </a:p>
          <a:p>
            <a:pPr algn="l">
              <a:lnSpc>
                <a:spcPts val="3888"/>
              </a:lnSpc>
            </a:pPr>
          </a:p>
        </p:txBody>
      </p:sp>
      <p:sp>
        <p:nvSpPr>
          <p:cNvPr name="TextBox 15" id="15"/>
          <p:cNvSpPr txBox="true"/>
          <p:nvPr/>
        </p:nvSpPr>
        <p:spPr>
          <a:xfrm rot="0">
            <a:off x="718033" y="128378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603904" y="2000964"/>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name="Group 6" id="6"/>
          <p:cNvGrpSpPr/>
          <p:nvPr/>
        </p:nvGrpSpPr>
        <p:grpSpPr>
          <a:xfrm rot="0">
            <a:off x="12427577" y="-161668"/>
            <a:ext cx="6807466"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name="Group 8" id="8"/>
          <p:cNvGrpSpPr/>
          <p:nvPr/>
        </p:nvGrpSpPr>
        <p:grpSpPr>
          <a:xfrm rot="0">
            <a:off x="18336876" y="-1079256"/>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718033" y="2937753"/>
            <a:ext cx="8652510" cy="6804660"/>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Combien pouvez-vous économiser chaque année en remplaçant cinq de vos luminaires les plus utilisés par des ampoules LED ?</a:t>
            </a:r>
          </a:p>
          <a:p>
            <a:pPr algn="l">
              <a:lnSpc>
                <a:spcPts val="3888"/>
              </a:lnSpc>
            </a:pPr>
          </a:p>
          <a:p>
            <a:pPr algn="l">
              <a:lnSpc>
                <a:spcPts val="3888"/>
              </a:lnSpc>
            </a:pPr>
            <a:r>
              <a:rPr lang="en-US" sz="3600" spc="33">
                <a:solidFill>
                  <a:srgbClr val="382B1B"/>
                </a:solidFill>
                <a:latin typeface="TT Rounds Condensed"/>
                <a:ea typeface="TT Rounds Condensed"/>
                <a:cs typeface="TT Rounds Condensed"/>
                <a:sym typeface="TT Rounds Condensed"/>
              </a:rPr>
              <a:t>Réponse : d) 100 euros</a:t>
            </a:r>
          </a:p>
          <a:p>
            <a:pPr algn="l">
              <a:lnSpc>
                <a:spcPts val="3888"/>
              </a:lnSpc>
            </a:pPr>
          </a:p>
        </p:txBody>
      </p:sp>
      <p:sp>
        <p:nvSpPr>
          <p:cNvPr name="TextBox 13" id="13"/>
          <p:cNvSpPr txBox="true"/>
          <p:nvPr/>
        </p:nvSpPr>
        <p:spPr>
          <a:xfrm rot="0">
            <a:off x="718033" y="1283783"/>
            <a:ext cx="7444858" cy="758571"/>
          </a:xfrm>
          <a:prstGeom prst="rect">
            <a:avLst/>
          </a:prstGeom>
        </p:spPr>
        <p:txBody>
          <a:bodyPr anchor="t" rtlCol="false" tIns="0" lIns="0" bIns="0" rIns="0">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a:t>
            </a:r>
          </a:p>
        </p:txBody>
      </p:sp>
      <p:grpSp>
        <p:nvGrpSpPr>
          <p:cNvPr name="Group 14" id="14"/>
          <p:cNvGrpSpPr/>
          <p:nvPr/>
        </p:nvGrpSpPr>
        <p:grpSpPr>
          <a:xfrm rot="0">
            <a:off x="9506214" y="1387376"/>
            <a:ext cx="7487340" cy="7206631"/>
            <a:chOff x="30480" y="591820"/>
            <a:chExt cx="12736830" cy="12259310"/>
          </a:xfrm>
        </p:grpSpPr>
        <p:sp>
          <p:nvSpPr>
            <p:cNvPr name="Freeform 15" id="15"/>
            <p:cNvSpPr/>
            <p:nvPr/>
          </p:nvSpPr>
          <p:spPr>
            <a:xfrm flipH="false" flipV="false" rot="0">
              <a:off x="0" y="0"/>
              <a:ext cx="12736830" cy="12259310"/>
            </a:xfrm>
            <a:custGeom>
              <a:avLst/>
              <a:gdLst/>
              <a:ahLst/>
              <a:cxnLst/>
              <a:rect r="r" b="b" t="t" l="l"/>
              <a:pathLst>
                <a:path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62608" t="0" r="-516" b="-381"/>
              </a:stretch>
            </a:blipFill>
          </p:spPr>
        </p:sp>
      </p:gr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0" y="1969811"/>
            <a:ext cx="9170406" cy="2552511"/>
            <a:chOff x="0" y="0"/>
            <a:chExt cx="12227208" cy="3403348"/>
          </a:xfrm>
        </p:grpSpPr>
        <p:sp>
          <p:nvSpPr>
            <p:cNvPr name="Freeform 4" id="4"/>
            <p:cNvSpPr/>
            <p:nvPr/>
          </p:nvSpPr>
          <p:spPr>
            <a:xfrm flipH="false" flipV="false" rot="0">
              <a:off x="0" y="0"/>
              <a:ext cx="12227179" cy="3403346"/>
            </a:xfrm>
            <a:custGeom>
              <a:avLst/>
              <a:gdLst/>
              <a:ahLst/>
              <a:cxnLst/>
              <a:rect r="r" b="b" t="t" l="l"/>
              <a:pathLst>
                <a:path h="3403346" w="12227179">
                  <a:moveTo>
                    <a:pt x="0" y="0"/>
                  </a:moveTo>
                  <a:lnTo>
                    <a:pt x="12227179" y="0"/>
                  </a:lnTo>
                  <a:lnTo>
                    <a:pt x="12227179" y="3403346"/>
                  </a:lnTo>
                  <a:lnTo>
                    <a:pt x="0" y="3403346"/>
                  </a:lnTo>
                  <a:close/>
                </a:path>
              </a:pathLst>
            </a:custGeom>
            <a:solidFill>
              <a:srgbClr val="B6D1E1"/>
            </a:solidFill>
          </p:spPr>
        </p:sp>
      </p:grpSp>
      <p:grpSp>
        <p:nvGrpSpPr>
          <p:cNvPr name="Group 5" id="5"/>
          <p:cNvGrpSpPr/>
          <p:nvPr/>
        </p:nvGrpSpPr>
        <p:grpSpPr>
          <a:xfrm rot="0">
            <a:off x="9170406" y="1969811"/>
            <a:ext cx="9170406" cy="2552511"/>
            <a:chOff x="0" y="0"/>
            <a:chExt cx="12227208" cy="3403348"/>
          </a:xfrm>
        </p:grpSpPr>
        <p:sp>
          <p:nvSpPr>
            <p:cNvPr name="Freeform 6" id="6"/>
            <p:cNvSpPr/>
            <p:nvPr/>
          </p:nvSpPr>
          <p:spPr>
            <a:xfrm flipH="false" flipV="false" rot="0">
              <a:off x="0" y="0"/>
              <a:ext cx="12227179" cy="3403346"/>
            </a:xfrm>
            <a:custGeom>
              <a:avLst/>
              <a:gdLst/>
              <a:ahLst/>
              <a:cxnLst/>
              <a:rect r="r" b="b" t="t" l="l"/>
              <a:pathLst>
                <a:path h="3403346" w="12227179">
                  <a:moveTo>
                    <a:pt x="0" y="0"/>
                  </a:moveTo>
                  <a:lnTo>
                    <a:pt x="12227179" y="0"/>
                  </a:lnTo>
                  <a:lnTo>
                    <a:pt x="12227179" y="3403346"/>
                  </a:lnTo>
                  <a:lnTo>
                    <a:pt x="0" y="3403346"/>
                  </a:lnTo>
                  <a:close/>
                </a:path>
              </a:pathLst>
            </a:custGeom>
            <a:solidFill>
              <a:srgbClr val="E6C8C7"/>
            </a:solidFill>
          </p:spPr>
        </p:sp>
      </p:grpSp>
      <p:sp>
        <p:nvSpPr>
          <p:cNvPr name="TextBox 7" id="7"/>
          <p:cNvSpPr txBox="true"/>
          <p:nvPr/>
        </p:nvSpPr>
        <p:spPr>
          <a:xfrm rot="0">
            <a:off x="958212" y="2332101"/>
            <a:ext cx="7253982" cy="2811399"/>
          </a:xfrm>
          <a:prstGeom prst="rect">
            <a:avLst/>
          </a:prstGeom>
        </p:spPr>
        <p:txBody>
          <a:bodyPr anchor="t" rtlCol="false" tIns="0" lIns="0" bIns="0" rIns="0">
            <a:spAutoFit/>
          </a:bodyPr>
          <a:lstStyle/>
          <a:p>
            <a:pPr algn="ctr">
              <a:lnSpc>
                <a:spcPts val="5508"/>
              </a:lnSpc>
            </a:pPr>
            <a:r>
              <a:rPr lang="en-US" sz="5100" spc="47">
                <a:solidFill>
                  <a:srgbClr val="FFFFFF"/>
                </a:solidFill>
                <a:latin typeface="TT Rounds Condensed"/>
                <a:ea typeface="TT Rounds Condensed"/>
                <a:cs typeface="TT Rounds Condensed"/>
                <a:sym typeface="TT Rounds Condensed"/>
              </a:rPr>
              <a:t>Activité 1 : Créer un mini-jardin d'herbes aromatiques</a:t>
            </a:r>
          </a:p>
          <a:p>
            <a:pPr algn="ctr">
              <a:lnSpc>
                <a:spcPts val="5508"/>
              </a:lnSpc>
            </a:pPr>
          </a:p>
        </p:txBody>
      </p:sp>
      <p:sp>
        <p:nvSpPr>
          <p:cNvPr name="TextBox 8" id="8"/>
          <p:cNvSpPr txBox="true"/>
          <p:nvPr/>
        </p:nvSpPr>
        <p:spPr>
          <a:xfrm rot="0">
            <a:off x="10128618" y="2503424"/>
            <a:ext cx="7253982" cy="1820866"/>
          </a:xfrm>
          <a:prstGeom prst="rect">
            <a:avLst/>
          </a:prstGeom>
        </p:spPr>
        <p:txBody>
          <a:bodyPr anchor="t" rtlCol="false" tIns="0" lIns="0" bIns="0" rIns="0">
            <a:spAutoFit/>
          </a:bodyPr>
          <a:lstStyle/>
          <a:p>
            <a:pPr algn="ctr">
              <a:lnSpc>
                <a:spcPts val="5832"/>
              </a:lnSpc>
            </a:pPr>
            <a:r>
              <a:rPr lang="en-US" sz="5400" spc="50">
                <a:solidFill>
                  <a:srgbClr val="FFFFFF"/>
                </a:solidFill>
                <a:latin typeface="TT Rounds Condensed"/>
                <a:ea typeface="TT Rounds Condensed"/>
                <a:cs typeface="TT Rounds Condensed"/>
                <a:sym typeface="TT Rounds Condensed"/>
              </a:rPr>
              <a:t>Activité 2 : Fabrication d'un bac à compost</a:t>
            </a:r>
          </a:p>
          <a:p>
            <a:pPr algn="ctr">
              <a:lnSpc>
                <a:spcPts val="5832"/>
              </a:lnSpc>
            </a:pPr>
          </a:p>
        </p:txBody>
      </p:sp>
      <p:sp>
        <p:nvSpPr>
          <p:cNvPr name="TextBox 9" id="9"/>
          <p:cNvSpPr txBox="true"/>
          <p:nvPr/>
        </p:nvSpPr>
        <p:spPr>
          <a:xfrm rot="0">
            <a:off x="2257424" y="240509"/>
            <a:ext cx="13773152" cy="3144774"/>
          </a:xfrm>
          <a:prstGeom prst="rect">
            <a:avLst/>
          </a:prstGeom>
        </p:spPr>
        <p:txBody>
          <a:bodyPr anchor="t" rtlCol="false" tIns="0" lIns="0" bIns="0" rIns="0">
            <a:spAutoFit/>
          </a:bodyPr>
          <a:lstStyle/>
          <a:p>
            <a:pPr algn="ctr">
              <a:lnSpc>
                <a:spcPts val="5616"/>
              </a:lnSpc>
            </a:pPr>
            <a:r>
              <a:rPr lang="en-US" sz="5200" spc="48">
                <a:solidFill>
                  <a:srgbClr val="382B1B"/>
                </a:solidFill>
                <a:latin typeface="TT Rounds Condensed"/>
                <a:ea typeface="TT Rounds Condensed"/>
                <a:cs typeface="TT Rounds Condensed"/>
                <a:sym typeface="TT Rounds Condensed"/>
              </a:rPr>
              <a:t>Activités pour l'éco-responsabilité</a:t>
            </a:r>
          </a:p>
          <a:p>
            <a:pPr algn="ctr">
              <a:lnSpc>
                <a:spcPts val="2700"/>
              </a:lnSpc>
            </a:pPr>
            <a:r>
              <a:rPr lang="en-US" sz="2500" i="true" spc="23">
                <a:solidFill>
                  <a:srgbClr val="382B1B"/>
                </a:solidFill>
                <a:latin typeface="TT Rounds Condensed Italics"/>
                <a:ea typeface="TT Rounds Condensed Italics"/>
                <a:cs typeface="TT Rounds Condensed Italics"/>
                <a:sym typeface="TT Rounds Condensed Italics"/>
              </a:rPr>
              <a:t>Vous trouverez ci-dessous deux activités simples et agréables que vous pouvez faire seul. Ces activités sont liées à la cuisine et à la protection de l'environnement. Elles sont conçues pour être amusantes.</a:t>
            </a:r>
          </a:p>
          <a:p>
            <a:pPr algn="l">
              <a:lnSpc>
                <a:spcPts val="5616"/>
              </a:lnSpc>
            </a:pPr>
          </a:p>
          <a:p>
            <a:pPr algn="l">
              <a:lnSpc>
                <a:spcPts val="5616"/>
              </a:lnSpc>
            </a:pPr>
          </a:p>
          <a:p>
            <a:pPr algn="l">
              <a:lnSpc>
                <a:spcPts val="2700"/>
              </a:lnSpc>
            </a:pPr>
          </a:p>
        </p:txBody>
      </p:sp>
      <p:sp>
        <p:nvSpPr>
          <p:cNvPr name="Freeform 10" id="10" descr="Bundles of fresh herbs laid on hessian"/>
          <p:cNvSpPr/>
          <p:nvPr/>
        </p:nvSpPr>
        <p:spPr>
          <a:xfrm flipH="false" flipV="false" rot="0">
            <a:off x="1080405" y="4685135"/>
            <a:ext cx="7131789" cy="5348251"/>
          </a:xfrm>
          <a:custGeom>
            <a:avLst/>
            <a:gdLst/>
            <a:ahLst/>
            <a:cxnLst/>
            <a:rect r="r" b="b" t="t" l="l"/>
            <a:pathLst>
              <a:path h="5348251" w="7131789">
                <a:moveTo>
                  <a:pt x="0" y="0"/>
                </a:moveTo>
                <a:lnTo>
                  <a:pt x="7131789" y="0"/>
                </a:lnTo>
                <a:lnTo>
                  <a:pt x="7131789" y="5348251"/>
                </a:lnTo>
                <a:lnTo>
                  <a:pt x="0" y="5348251"/>
                </a:lnTo>
                <a:lnTo>
                  <a:pt x="0" y="0"/>
                </a:lnTo>
                <a:close/>
              </a:path>
            </a:pathLst>
          </a:custGeom>
          <a:blipFill>
            <a:blip r:embed="rId3"/>
            <a:stretch>
              <a:fillRect l="0" t="0" r="0" b="0"/>
            </a:stretch>
          </a:blipFill>
        </p:spPr>
      </p:sp>
      <p:sp>
        <p:nvSpPr>
          <p:cNvPr name="Freeform 11" id="11" descr="A shovel in a trash can  Description automatically generated"/>
          <p:cNvSpPr/>
          <p:nvPr/>
        </p:nvSpPr>
        <p:spPr>
          <a:xfrm flipH="false" flipV="false" rot="0">
            <a:off x="10209209" y="4704590"/>
            <a:ext cx="7173391" cy="5380044"/>
          </a:xfrm>
          <a:custGeom>
            <a:avLst/>
            <a:gdLst/>
            <a:ahLst/>
            <a:cxnLst/>
            <a:rect r="r" b="b" t="t" l="l"/>
            <a:pathLst>
              <a:path h="5380044" w="7173391">
                <a:moveTo>
                  <a:pt x="0" y="0"/>
                </a:moveTo>
                <a:lnTo>
                  <a:pt x="7173391" y="0"/>
                </a:lnTo>
                <a:lnTo>
                  <a:pt x="7173391" y="5380044"/>
                </a:lnTo>
                <a:lnTo>
                  <a:pt x="0" y="5380044"/>
                </a:lnTo>
                <a:lnTo>
                  <a:pt x="0" y="0"/>
                </a:lnTo>
                <a:close/>
              </a:path>
            </a:pathLst>
          </a:custGeom>
          <a:blipFill>
            <a:blip r:embed="rId4"/>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AutoShape 3" id="3"/>
          <p:cNvSpPr/>
          <p:nvPr/>
        </p:nvSpPr>
        <p:spPr>
          <a:xfrm rot="5390471">
            <a:off x="2012119" y="5092059"/>
            <a:ext cx="10308952" cy="0"/>
          </a:xfrm>
          <a:prstGeom prst="line">
            <a:avLst/>
          </a:prstGeom>
          <a:ln cap="rnd" w="19050">
            <a:solidFill>
              <a:srgbClr val="84BFA4"/>
            </a:solidFill>
            <a:prstDash val="solid"/>
            <a:headEnd type="none" len="sm" w="sm"/>
            <a:tailEnd type="none" len="sm" w="sm"/>
          </a:ln>
        </p:spPr>
      </p:sp>
      <p:grpSp>
        <p:nvGrpSpPr>
          <p:cNvPr name="Group 4" id="4"/>
          <p:cNvGrpSpPr/>
          <p:nvPr/>
        </p:nvGrpSpPr>
        <p:grpSpPr>
          <a:xfrm rot="0">
            <a:off x="6027177" y="621170"/>
            <a:ext cx="2679858" cy="2763139"/>
            <a:chOff x="0" y="0"/>
            <a:chExt cx="3573144" cy="3684186"/>
          </a:xfrm>
        </p:grpSpPr>
        <p:sp>
          <p:nvSpPr>
            <p:cNvPr name="Freeform 5" id="5"/>
            <p:cNvSpPr/>
            <p:nvPr/>
          </p:nvSpPr>
          <p:spPr>
            <a:xfrm flipH="false" flipV="false" rot="0">
              <a:off x="-159004" y="-60325"/>
              <a:ext cx="3973576" cy="3893185"/>
            </a:xfrm>
            <a:custGeom>
              <a:avLst/>
              <a:gdLst/>
              <a:ahLst/>
              <a:cxnLst/>
              <a:rect r="r" b="b" t="t" l="l"/>
              <a:pathLst>
                <a:path h="3893185" w="3973576">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name="TextBox 6" id="6"/>
          <p:cNvSpPr txBox="true"/>
          <p:nvPr/>
        </p:nvSpPr>
        <p:spPr>
          <a:xfrm rot="0">
            <a:off x="9144000" y="1076325"/>
            <a:ext cx="7914890" cy="6183414"/>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L'industrie culinaire a un impact considérable sur l'environnement, qu'il s'agisse de l'approvisionnement en ingrédients ou de la gestion des déchets. </a:t>
            </a:r>
          </a:p>
          <a:p>
            <a:pPr algn="l">
              <a:lnSpc>
                <a:spcPts val="3888"/>
              </a:lnSpc>
            </a:pPr>
            <a:r>
              <a:rPr lang="en-US" sz="3600" spc="33">
                <a:solidFill>
                  <a:srgbClr val="382B1B"/>
                </a:solidFill>
                <a:latin typeface="TT Rounds Condensed"/>
                <a:ea typeface="TT Rounds Condensed"/>
                <a:cs typeface="TT Rounds Condensed"/>
                <a:sym typeface="TT Rounds Condensed"/>
              </a:rPr>
              <a:t>L'éco-responsabilité consiste à faire des choix respectueux de l'environnement lors de la préparation et du service des repas. </a:t>
            </a:r>
          </a:p>
          <a:p>
            <a:pPr algn="l">
              <a:lnSpc>
                <a:spcPts val="3888"/>
              </a:lnSpc>
            </a:pPr>
            <a:r>
              <a:rPr lang="en-US" sz="3600" spc="33">
                <a:solidFill>
                  <a:srgbClr val="382B1B"/>
                </a:solidFill>
                <a:latin typeface="TT Rounds Condensed"/>
                <a:ea typeface="TT Rounds Condensed"/>
                <a:cs typeface="TT Rounds Condensed"/>
                <a:sym typeface="TT Rounds Condensed"/>
              </a:rPr>
              <a:t>En étant éco-responsable, vous pouvez vous démarquer lors d'une recherche d'emploi. Il peut s'agir d'un candidat intéressant en montrant à quel point l'éco-responsabilité est importante pour vous, et que vous apportez des approches et des idées positives pour réduire la pollution et économiser les ressources.</a:t>
            </a:r>
          </a:p>
        </p:txBody>
      </p:sp>
      <p:sp>
        <p:nvSpPr>
          <p:cNvPr name="TextBox 7" id="7"/>
          <p:cNvSpPr txBox="true"/>
          <p:nvPr/>
        </p:nvSpPr>
        <p:spPr>
          <a:xfrm rot="0">
            <a:off x="548624" y="1066292"/>
            <a:ext cx="5399214" cy="8211566"/>
          </a:xfrm>
          <a:prstGeom prst="rect">
            <a:avLst/>
          </a:prstGeom>
        </p:spPr>
        <p:txBody>
          <a:bodyPr anchor="t" rtlCol="false" tIns="0" lIns="0" bIns="0" rIns="0">
            <a:spAutoFit/>
          </a:bodyPr>
          <a:lstStyle/>
          <a:p>
            <a:pPr algn="l">
              <a:lnSpc>
                <a:spcPts val="5832"/>
              </a:lnSpc>
            </a:pPr>
            <a:r>
              <a:rPr lang="en-US" b="true" sz="5400" spc="50">
                <a:solidFill>
                  <a:srgbClr val="382B1B"/>
                </a:solidFill>
                <a:latin typeface="TT Rounds Condensed Bold"/>
                <a:ea typeface="TT Rounds Condensed Bold"/>
                <a:cs typeface="TT Rounds Condensed Bold"/>
                <a:sym typeface="TT Rounds Condensed Bold"/>
              </a:rPr>
              <a:t>L'importance de l'éco-responsabilité dans l'industrie culinaire</a:t>
            </a:r>
          </a:p>
        </p:txBody>
      </p:sp>
      <p:sp>
        <p:nvSpPr>
          <p:cNvPr name="TextBox 8" id="8"/>
          <p:cNvSpPr txBox="true"/>
          <p:nvPr/>
        </p:nvSpPr>
        <p:spPr>
          <a:xfrm rot="0">
            <a:off x="6588414" y="1462740"/>
            <a:ext cx="1548753" cy="1137147"/>
          </a:xfrm>
          <a:prstGeom prst="rect">
            <a:avLst/>
          </a:prstGeom>
        </p:spPr>
        <p:txBody>
          <a:bodyPr anchor="t" rtlCol="false" tIns="0" lIns="0" bIns="0" rIns="0">
            <a:spAutoFit/>
          </a:bodyPr>
          <a:lstStyle/>
          <a:p>
            <a:pPr algn="ctr">
              <a:lnSpc>
                <a:spcPts val="5832"/>
              </a:lnSpc>
            </a:pPr>
            <a:r>
              <a:rPr lang="en-US" b="true" sz="5400" spc="50">
                <a:solidFill>
                  <a:srgbClr val="FFFFFF"/>
                </a:solidFill>
                <a:latin typeface="TT Rounds Condensed Bold"/>
                <a:ea typeface="TT Rounds Condensed Bold"/>
                <a:cs typeface="TT Rounds Condensed Bold"/>
                <a:sym typeface="TT Rounds Condensed Bold"/>
              </a:rPr>
              <a:t>01</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TextBox 3" id="3"/>
          <p:cNvSpPr txBox="true"/>
          <p:nvPr/>
        </p:nvSpPr>
        <p:spPr>
          <a:xfrm rot="0">
            <a:off x="886075" y="2457945"/>
            <a:ext cx="16650918" cy="8700516"/>
          </a:xfrm>
          <a:prstGeom prst="rect">
            <a:avLst/>
          </a:prstGeom>
        </p:spPr>
        <p:txBody>
          <a:bodyPr anchor="t" rtlCol="false" tIns="0" lIns="0" bIns="0" rIns="0">
            <a:spAutoFit/>
          </a:bodyPr>
          <a:lstStyle/>
          <a:p>
            <a:pPr algn="l">
              <a:lnSpc>
                <a:spcPts val="3672"/>
              </a:lnSpc>
            </a:pPr>
            <a:r>
              <a:rPr lang="en-US" sz="3400" spc="31">
                <a:solidFill>
                  <a:srgbClr val="382B1B"/>
                </a:solidFill>
                <a:latin typeface="TT Rounds Condensed"/>
                <a:ea typeface="TT Rounds Condensed"/>
                <a:cs typeface="TT Rounds Condensed"/>
                <a:sym typeface="TT Rounds Condensed"/>
              </a:rPr>
              <a:t>Nous vous conseillons, si vous le pouvez, de cultiver vos propres herbes aromatiques à la maison. C'est un excellent moyen de se rapprocher de la nature et d'utiliser des ingrédients frais dans votre cuisine. Voici comment commencer :</a:t>
            </a:r>
          </a:p>
          <a:p>
            <a:pPr algn="l">
              <a:lnSpc>
                <a:spcPts val="3672"/>
              </a:lnSpc>
            </a:pPr>
            <a:r>
              <a:rPr lang="en-US" sz="3400" spc="31">
                <a:solidFill>
                  <a:srgbClr val="382B1B"/>
                </a:solidFill>
                <a:latin typeface="TT Rounds Condensed"/>
                <a:ea typeface="TT Rounds Condensed"/>
                <a:cs typeface="TT Rounds Condensed"/>
                <a:sym typeface="TT Rounds Condensed"/>
              </a:rPr>
              <a:t>1- Procurez-vous de petits pots ou utilisez des boîtes de conserve vides ou des bouteilles en plastique avec des trous au fond pour le drainage.</a:t>
            </a:r>
          </a:p>
          <a:p>
            <a:pPr algn="l">
              <a:lnSpc>
                <a:spcPts val="3672"/>
              </a:lnSpc>
            </a:pPr>
            <a:r>
              <a:rPr lang="en-US" sz="3400" spc="31">
                <a:solidFill>
                  <a:srgbClr val="382B1B"/>
                </a:solidFill>
                <a:latin typeface="TT Rounds Condensed"/>
                <a:ea typeface="TT Rounds Condensed"/>
                <a:cs typeface="TT Rounds Condensed"/>
                <a:sym typeface="TT Rounds Condensed"/>
              </a:rPr>
              <a:t>2 - Achetez des graines d'herbes aromatiques comme le basilic, le persil ou la menthe.</a:t>
            </a:r>
          </a:p>
          <a:p>
            <a:pPr algn="l">
              <a:lnSpc>
                <a:spcPts val="3672"/>
              </a:lnSpc>
            </a:pPr>
            <a:r>
              <a:rPr lang="en-US" sz="3400" spc="31">
                <a:solidFill>
                  <a:srgbClr val="382B1B"/>
                </a:solidFill>
                <a:latin typeface="TT Rounds Condensed"/>
                <a:ea typeface="TT Rounds Condensed"/>
                <a:cs typeface="TT Rounds Condensed"/>
                <a:sym typeface="TT Rounds Condensed"/>
              </a:rPr>
              <a:t>3 - Remplissez les pots de terre et plantez les graines. </a:t>
            </a:r>
          </a:p>
          <a:p>
            <a:pPr algn="l">
              <a:lnSpc>
                <a:spcPts val="3672"/>
              </a:lnSpc>
            </a:pPr>
            <a:r>
              <a:rPr lang="en-US" sz="3400" spc="31">
                <a:solidFill>
                  <a:srgbClr val="382B1B"/>
                </a:solidFill>
                <a:latin typeface="TT Rounds Condensed"/>
                <a:ea typeface="TT Rounds Condensed"/>
                <a:cs typeface="TT Rounds Condensed"/>
                <a:sym typeface="TT Rounds Condensed"/>
              </a:rPr>
              <a:t>4 - Suivez les instructions sur le paquet de graines pour savoir à quelle profondeur les planter.</a:t>
            </a:r>
          </a:p>
          <a:p>
            <a:pPr algn="l">
              <a:lnSpc>
                <a:spcPts val="3672"/>
              </a:lnSpc>
            </a:pPr>
            <a:r>
              <a:rPr lang="en-US" sz="3400" spc="31">
                <a:solidFill>
                  <a:srgbClr val="382B1B"/>
                </a:solidFill>
                <a:latin typeface="TT Rounds Condensed"/>
                <a:ea typeface="TT Rounds Condensed"/>
                <a:cs typeface="TT Rounds Condensed"/>
                <a:sym typeface="TT Rounds Condensed"/>
              </a:rPr>
              <a:t>5 - Placez les pots dans un endroit ensoleillé et arrosez-les régulièrement. Attention à ne pas trop arroser !</a:t>
            </a:r>
          </a:p>
          <a:p>
            <a:pPr algn="ctr">
              <a:lnSpc>
                <a:spcPts val="3672"/>
              </a:lnSpc>
            </a:pPr>
          </a:p>
          <a:p>
            <a:pPr algn="ctr">
              <a:lnSpc>
                <a:spcPts val="3672"/>
              </a:lnSpc>
            </a:pPr>
            <a:r>
              <a:rPr lang="en-US" sz="3400" spc="31">
                <a:solidFill>
                  <a:srgbClr val="382B1B"/>
                </a:solidFill>
                <a:latin typeface="TT Rounds Condensed"/>
                <a:ea typeface="TT Rounds Condensed"/>
                <a:cs typeface="TT Rounds Condensed"/>
                <a:sym typeface="TT Rounds Condensed"/>
              </a:rPr>
              <a:t>Regardez vos herbes pousser ! </a:t>
            </a:r>
          </a:p>
          <a:p>
            <a:pPr algn="ctr">
              <a:lnSpc>
                <a:spcPts val="3672"/>
              </a:lnSpc>
            </a:pPr>
            <a:r>
              <a:rPr lang="en-US" sz="3400" spc="31">
                <a:solidFill>
                  <a:srgbClr val="382B1B"/>
                </a:solidFill>
                <a:latin typeface="TT Rounds Condensed"/>
                <a:ea typeface="TT Rounds Condensed"/>
                <a:cs typeface="TT Rounds Condensed"/>
                <a:sym typeface="TT Rounds Condensed"/>
              </a:rPr>
              <a:t>Vous pouvez commencer à les utiliser dans votre cuisine une fois qu'elles ont poussé suffisamment de feuilles.</a:t>
            </a:r>
          </a:p>
          <a:p>
            <a:pPr algn="l">
              <a:lnSpc>
                <a:spcPts val="3672"/>
              </a:lnSpc>
            </a:pPr>
          </a:p>
          <a:p>
            <a:pPr algn="l">
              <a:lnSpc>
                <a:spcPts val="3672"/>
              </a:lnSpc>
            </a:pPr>
          </a:p>
          <a:p>
            <a:pPr algn="l">
              <a:lnSpc>
                <a:spcPts val="3672"/>
              </a:lnSpc>
            </a:pPr>
          </a:p>
          <a:p>
            <a:pPr algn="l">
              <a:lnSpc>
                <a:spcPts val="3672"/>
              </a:lnSpc>
            </a:pPr>
          </a:p>
        </p:txBody>
      </p:sp>
      <p:sp>
        <p:nvSpPr>
          <p:cNvPr name="TextBox 4" id="4"/>
          <p:cNvSpPr txBox="true"/>
          <p:nvPr/>
        </p:nvSpPr>
        <p:spPr>
          <a:xfrm rot="0">
            <a:off x="886077" y="1124478"/>
            <a:ext cx="16650917" cy="667592"/>
          </a:xfrm>
          <a:prstGeom prst="rect">
            <a:avLst/>
          </a:prstGeom>
        </p:spPr>
        <p:txBody>
          <a:bodyPr anchor="t" rtlCol="false" tIns="0" lIns="0" bIns="0" rIns="0">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Activité 1 : Créer un mini-jardin d'herbes aromatiques</a:t>
            </a:r>
          </a:p>
          <a:p>
            <a:pPr algn="l">
              <a:lnSpc>
                <a:spcPts val="5248"/>
              </a:lnSpc>
            </a:pPr>
          </a:p>
        </p:txBody>
      </p:sp>
      <p:grpSp>
        <p:nvGrpSpPr>
          <p:cNvPr name="Group 5" id="5"/>
          <p:cNvGrpSpPr/>
          <p:nvPr/>
        </p:nvGrpSpPr>
        <p:grpSpPr>
          <a:xfrm rot="0">
            <a:off x="603904" y="2000964"/>
            <a:ext cx="1207050" cy="51165"/>
            <a:chOff x="0" y="0"/>
            <a:chExt cx="1609400" cy="68220"/>
          </a:xfrm>
        </p:grpSpPr>
        <p:sp>
          <p:nvSpPr>
            <p:cNvPr name="Freeform 6" id="6"/>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7" id="7"/>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TextBox 3" id="3"/>
          <p:cNvSpPr txBox="true"/>
          <p:nvPr/>
        </p:nvSpPr>
        <p:spPr>
          <a:xfrm rot="0">
            <a:off x="886075" y="2457945"/>
            <a:ext cx="16650918" cy="6871716"/>
          </a:xfrm>
          <a:prstGeom prst="rect">
            <a:avLst/>
          </a:prstGeom>
        </p:spPr>
        <p:txBody>
          <a:bodyPr anchor="t" rtlCol="false" tIns="0" lIns="0" bIns="0" rIns="0">
            <a:spAutoFit/>
          </a:bodyPr>
          <a:lstStyle/>
          <a:p>
            <a:pPr algn="l">
              <a:lnSpc>
                <a:spcPts val="3672"/>
              </a:lnSpc>
            </a:pPr>
            <a:r>
              <a:rPr lang="en-US" sz="3400" spc="31">
                <a:solidFill>
                  <a:srgbClr val="382B1B"/>
                </a:solidFill>
                <a:latin typeface="TT Rounds Condensed"/>
                <a:ea typeface="TT Rounds Condensed"/>
                <a:cs typeface="TT Rounds Condensed"/>
                <a:sym typeface="TT Rounds Condensed"/>
              </a:rPr>
              <a:t>Cette activité vous permettra d'améliorer vos compétences et de réduire les déchets de cuisine. En outre, le compost est également un moyen de créer un sol riche en nutriments pour vos plantes ou vos herbes aromatiques. </a:t>
            </a:r>
          </a:p>
          <a:p>
            <a:pPr algn="l">
              <a:lnSpc>
                <a:spcPts val="3672"/>
              </a:lnSpc>
            </a:pPr>
            <a:r>
              <a:rPr lang="en-US" sz="3400" spc="31">
                <a:solidFill>
                  <a:srgbClr val="382B1B"/>
                </a:solidFill>
                <a:latin typeface="TT Rounds Condensed"/>
                <a:ea typeface="TT Rounds Condensed"/>
                <a:cs typeface="TT Rounds Condensed"/>
                <a:sym typeface="TT Rounds Condensed"/>
              </a:rPr>
              <a:t>1 - Trouvez un récipient ou une poubelle avec un couvercle. Vous pouvez utiliser un grand récipient en plastique ou une poubelle.</a:t>
            </a:r>
          </a:p>
          <a:p>
            <a:pPr algn="l">
              <a:lnSpc>
                <a:spcPts val="3672"/>
              </a:lnSpc>
            </a:pPr>
            <a:r>
              <a:rPr lang="en-US" sz="3400" spc="31">
                <a:solidFill>
                  <a:srgbClr val="382B1B"/>
                </a:solidFill>
                <a:latin typeface="TT Rounds Condensed"/>
                <a:ea typeface="TT Rounds Condensed"/>
                <a:cs typeface="TT Rounds Condensed"/>
                <a:sym typeface="TT Rounds Condensed"/>
              </a:rPr>
              <a:t>2 - Percez des trous sur les côtés et au fond du récipient pour permettre à l'air de circuler.</a:t>
            </a:r>
          </a:p>
          <a:p>
            <a:pPr algn="l">
              <a:lnSpc>
                <a:spcPts val="3672"/>
              </a:lnSpc>
            </a:pPr>
            <a:r>
              <a:rPr lang="en-US" sz="3400" spc="31">
                <a:solidFill>
                  <a:srgbClr val="382B1B"/>
                </a:solidFill>
                <a:latin typeface="TT Rounds Condensed"/>
                <a:ea typeface="TT Rounds Condensed"/>
                <a:cs typeface="TT Rounds Condensed"/>
                <a:sym typeface="TT Rounds Condensed"/>
              </a:rPr>
              <a:t>3 - Commencez à ajouter des déchets de cuisine tels que des pelures de fruits, des restes de légumes, du marc de café et des coquilles d'œuf (ne mettez pas de viande, de produits laitiers ou d'aliments gras). </a:t>
            </a:r>
          </a:p>
          <a:p>
            <a:pPr algn="l">
              <a:lnSpc>
                <a:spcPts val="3672"/>
              </a:lnSpc>
            </a:pPr>
            <a:r>
              <a:rPr lang="en-US" sz="3400" spc="31">
                <a:solidFill>
                  <a:srgbClr val="382B1B"/>
                </a:solidFill>
                <a:latin typeface="TT Rounds Condensed"/>
                <a:ea typeface="TT Rounds Condensed"/>
                <a:cs typeface="TT Rounds Condensed"/>
                <a:sym typeface="TT Rounds Condensed"/>
              </a:rPr>
              <a:t>4 - Ajoutez quelques feuilles sèches, du carton ou du papier journal pour équilibrer le compost et éviter qu'il ne devienne trop humide et malodorant.</a:t>
            </a:r>
          </a:p>
          <a:p>
            <a:pPr algn="l">
              <a:lnSpc>
                <a:spcPts val="3672"/>
              </a:lnSpc>
            </a:pPr>
            <a:r>
              <a:rPr lang="en-US" sz="3400" spc="31">
                <a:solidFill>
                  <a:srgbClr val="382B1B"/>
                </a:solidFill>
                <a:latin typeface="TT Rounds Condensed"/>
                <a:ea typeface="TT Rounds Condensed"/>
                <a:cs typeface="TT Rounds Condensed"/>
                <a:sym typeface="TT Rounds Condensed"/>
              </a:rPr>
              <a:t>5 - Mélangez ou retournez le compost chaque semaine pour qu'il se décompose.</a:t>
            </a:r>
          </a:p>
          <a:p>
            <a:pPr algn="l">
              <a:lnSpc>
                <a:spcPts val="3672"/>
              </a:lnSpc>
            </a:pPr>
          </a:p>
          <a:p>
            <a:pPr algn="ctr">
              <a:lnSpc>
                <a:spcPts val="3672"/>
              </a:lnSpc>
            </a:pPr>
            <a:r>
              <a:rPr lang="en-US" sz="3400" spc="31">
                <a:solidFill>
                  <a:srgbClr val="382B1B"/>
                </a:solidFill>
                <a:latin typeface="TT Rounds Condensed"/>
                <a:ea typeface="TT Rounds Condensed"/>
                <a:cs typeface="TT Rounds Condensed"/>
                <a:sym typeface="TT Rounds Condensed"/>
              </a:rPr>
              <a:t>Et voilà ! En quelques mois, vous obtiendrez un compost riche et foncé que vous pourrez utiliser pour vos plantes !</a:t>
            </a:r>
          </a:p>
        </p:txBody>
      </p:sp>
      <p:sp>
        <p:nvSpPr>
          <p:cNvPr name="TextBox 4" id="4"/>
          <p:cNvSpPr txBox="true"/>
          <p:nvPr/>
        </p:nvSpPr>
        <p:spPr>
          <a:xfrm rot="0">
            <a:off x="886077" y="1124478"/>
            <a:ext cx="16650917" cy="667592"/>
          </a:xfrm>
          <a:prstGeom prst="rect">
            <a:avLst/>
          </a:prstGeom>
        </p:spPr>
        <p:txBody>
          <a:bodyPr anchor="t" rtlCol="false" tIns="0" lIns="0" bIns="0" rIns="0">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Activité 2 : Fabrication d'un bac à compost</a:t>
            </a:r>
          </a:p>
          <a:p>
            <a:pPr algn="l">
              <a:lnSpc>
                <a:spcPts val="5248"/>
              </a:lnSpc>
            </a:pPr>
          </a:p>
        </p:txBody>
      </p:sp>
      <p:grpSp>
        <p:nvGrpSpPr>
          <p:cNvPr name="Group 5" id="5"/>
          <p:cNvGrpSpPr/>
          <p:nvPr/>
        </p:nvGrpSpPr>
        <p:grpSpPr>
          <a:xfrm rot="0">
            <a:off x="603904" y="2000964"/>
            <a:ext cx="1207050" cy="51165"/>
            <a:chOff x="0" y="0"/>
            <a:chExt cx="1609400" cy="68220"/>
          </a:xfrm>
        </p:grpSpPr>
        <p:sp>
          <p:nvSpPr>
            <p:cNvPr name="Freeform 6" id="6"/>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B6D1E1"/>
            </a:solidFill>
          </p:spPr>
        </p:sp>
        <p:sp>
          <p:nvSpPr>
            <p:cNvPr name="Freeform 7" id="7"/>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0">
            <a:off x="8308611" y="2284740"/>
            <a:ext cx="1207050" cy="51165"/>
            <a:chOff x="0" y="0"/>
            <a:chExt cx="1609400" cy="68220"/>
          </a:xfrm>
        </p:grpSpPr>
        <p:sp>
          <p:nvSpPr>
            <p:cNvPr name="Freeform 4" id="4"/>
            <p:cNvSpPr/>
            <p:nvPr/>
          </p:nvSpPr>
          <p:spPr>
            <a:xfrm flipH="false" flipV="false" rot="0">
              <a:off x="12700" y="12700"/>
              <a:ext cx="1583944" cy="42799"/>
            </a:xfrm>
            <a:custGeom>
              <a:avLst/>
              <a:gdLst/>
              <a:ahLst/>
              <a:cxnLst/>
              <a:rect r="r" b="b" t="t" l="l"/>
              <a:pathLst>
                <a:path h="42799" w="1583944">
                  <a:moveTo>
                    <a:pt x="0" y="0"/>
                  </a:moveTo>
                  <a:lnTo>
                    <a:pt x="1583944" y="0"/>
                  </a:lnTo>
                  <a:lnTo>
                    <a:pt x="1583944" y="42799"/>
                  </a:lnTo>
                  <a:lnTo>
                    <a:pt x="0" y="42799"/>
                  </a:lnTo>
                  <a:close/>
                </a:path>
              </a:pathLst>
            </a:custGeom>
            <a:solidFill>
              <a:srgbClr val="84BFA4"/>
            </a:solidFill>
          </p:spPr>
        </p:sp>
        <p:sp>
          <p:nvSpPr>
            <p:cNvPr name="Freeform 5" id="5"/>
            <p:cNvSpPr/>
            <p:nvPr/>
          </p:nvSpPr>
          <p:spPr>
            <a:xfrm flipH="false" flipV="false" rot="0">
              <a:off x="0" y="0"/>
              <a:ext cx="1609344" cy="68199"/>
            </a:xfrm>
            <a:custGeom>
              <a:avLst/>
              <a:gdLst/>
              <a:ahLst/>
              <a:cxnLst/>
              <a:rect r="r" b="b" t="t" l="l"/>
              <a:pathLst>
                <a:path h="68199" w="1609344">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84BFA4"/>
            </a:solidFill>
          </p:spPr>
        </p:sp>
      </p:grpSp>
      <p:grpSp>
        <p:nvGrpSpPr>
          <p:cNvPr name="Group 6" id="6"/>
          <p:cNvGrpSpPr/>
          <p:nvPr/>
        </p:nvGrpSpPr>
        <p:grpSpPr>
          <a:xfrm rot="0">
            <a:off x="-1655115" y="-936273"/>
            <a:ext cx="6807467" cy="7019022"/>
            <a:chOff x="0" y="0"/>
            <a:chExt cx="9076622" cy="9358696"/>
          </a:xfrm>
        </p:grpSpPr>
        <p:sp>
          <p:nvSpPr>
            <p:cNvPr name="Freeform 7" id="7"/>
            <p:cNvSpPr/>
            <p:nvPr/>
          </p:nvSpPr>
          <p:spPr>
            <a:xfrm flipH="false" flipV="false" rot="0">
              <a:off x="-403987" y="-153162"/>
              <a:ext cx="10093833" cy="9889490"/>
            </a:xfrm>
            <a:custGeom>
              <a:avLst/>
              <a:gdLst/>
              <a:ahLst/>
              <a:cxnLst/>
              <a:rect r="r" b="b" t="t" l="l"/>
              <a:pathLst>
                <a:path h="9889490" w="10093833">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84BFA4"/>
            </a:solidFill>
          </p:spPr>
        </p:sp>
      </p:grpSp>
      <p:grpSp>
        <p:nvGrpSpPr>
          <p:cNvPr name="Group 8" id="8"/>
          <p:cNvGrpSpPr/>
          <p:nvPr/>
        </p:nvGrpSpPr>
        <p:grpSpPr>
          <a:xfrm rot="0">
            <a:off x="-4481700" y="-623024"/>
            <a:ext cx="4481700" cy="17113854"/>
            <a:chOff x="0" y="0"/>
            <a:chExt cx="5975600" cy="22818472"/>
          </a:xfrm>
        </p:grpSpPr>
        <p:sp>
          <p:nvSpPr>
            <p:cNvPr name="Freeform 9" id="9"/>
            <p:cNvSpPr/>
            <p:nvPr/>
          </p:nvSpPr>
          <p:spPr>
            <a:xfrm flipH="false" flipV="false" rot="0">
              <a:off x="0" y="0"/>
              <a:ext cx="5975604" cy="22818471"/>
            </a:xfrm>
            <a:custGeom>
              <a:avLst/>
              <a:gdLst/>
              <a:ahLst/>
              <a:cxnLst/>
              <a:rect r="r" b="b" t="t" l="l"/>
              <a:pathLst>
                <a:path h="22818471" w="5975604">
                  <a:moveTo>
                    <a:pt x="0" y="0"/>
                  </a:moveTo>
                  <a:lnTo>
                    <a:pt x="5975604" y="0"/>
                  </a:lnTo>
                  <a:lnTo>
                    <a:pt x="5975604" y="22818471"/>
                  </a:lnTo>
                  <a:lnTo>
                    <a:pt x="0" y="22818471"/>
                  </a:lnTo>
                  <a:close/>
                </a:path>
              </a:pathLst>
            </a:custGeom>
            <a:solidFill>
              <a:srgbClr val="ECECEC"/>
            </a:solidFill>
          </p:spPr>
        </p:sp>
      </p:grpSp>
      <p:grpSp>
        <p:nvGrpSpPr>
          <p:cNvPr name="Group 10" id="10"/>
          <p:cNvGrpSpPr/>
          <p:nvPr/>
        </p:nvGrpSpPr>
        <p:grpSpPr>
          <a:xfrm rot="0">
            <a:off x="-3696476" y="-1699574"/>
            <a:ext cx="24222254" cy="1699574"/>
            <a:chOff x="0" y="0"/>
            <a:chExt cx="32296338" cy="2266098"/>
          </a:xfrm>
        </p:grpSpPr>
        <p:sp>
          <p:nvSpPr>
            <p:cNvPr name="Freeform 11" id="11"/>
            <p:cNvSpPr/>
            <p:nvPr/>
          </p:nvSpPr>
          <p:spPr>
            <a:xfrm flipH="false" flipV="false" rot="0">
              <a:off x="0" y="0"/>
              <a:ext cx="32296354" cy="2266061"/>
            </a:xfrm>
            <a:custGeom>
              <a:avLst/>
              <a:gdLst/>
              <a:ahLst/>
              <a:cxnLst/>
              <a:rect r="r" b="b" t="t" l="l"/>
              <a:pathLst>
                <a:path h="2266061" w="32296354">
                  <a:moveTo>
                    <a:pt x="0" y="0"/>
                  </a:moveTo>
                  <a:lnTo>
                    <a:pt x="32296354" y="0"/>
                  </a:lnTo>
                  <a:lnTo>
                    <a:pt x="32296354" y="2266061"/>
                  </a:lnTo>
                  <a:lnTo>
                    <a:pt x="0" y="2266061"/>
                  </a:lnTo>
                  <a:close/>
                </a:path>
              </a:pathLst>
            </a:custGeom>
            <a:solidFill>
              <a:srgbClr val="ECECEC"/>
            </a:solidFill>
          </p:spPr>
        </p:sp>
      </p:grpSp>
      <p:sp>
        <p:nvSpPr>
          <p:cNvPr name="TextBox 12" id="12"/>
          <p:cNvSpPr txBox="true"/>
          <p:nvPr/>
        </p:nvSpPr>
        <p:spPr>
          <a:xfrm rot="0">
            <a:off x="8409578" y="2805061"/>
            <a:ext cx="9063543" cy="2921889"/>
          </a:xfrm>
          <a:prstGeom prst="rect">
            <a:avLst/>
          </a:prstGeom>
        </p:spPr>
        <p:txBody>
          <a:bodyPr anchor="t" rtlCol="false" tIns="0" lIns="0" bIns="0" rIns="0">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Nous espérons que ce module vous a aidé à acquérir des compétences en matière de durabilité dans la cuisine !</a:t>
            </a:r>
          </a:p>
          <a:p>
            <a:pPr algn="l">
              <a:lnSpc>
                <a:spcPts val="3888"/>
              </a:lnSpc>
            </a:pPr>
          </a:p>
          <a:p>
            <a:pPr algn="l">
              <a:lnSpc>
                <a:spcPts val="3888"/>
              </a:lnSpc>
            </a:pPr>
          </a:p>
          <a:p>
            <a:pPr algn="l">
              <a:lnSpc>
                <a:spcPts val="3888"/>
              </a:lnSpc>
            </a:pPr>
          </a:p>
        </p:txBody>
      </p:sp>
      <p:sp>
        <p:nvSpPr>
          <p:cNvPr name="TextBox 13" id="13"/>
          <p:cNvSpPr txBox="true"/>
          <p:nvPr/>
        </p:nvSpPr>
        <p:spPr>
          <a:xfrm rot="0">
            <a:off x="8409576" y="1200678"/>
            <a:ext cx="9063542" cy="667592"/>
          </a:xfrm>
          <a:prstGeom prst="rect">
            <a:avLst/>
          </a:prstGeom>
        </p:spPr>
        <p:txBody>
          <a:bodyPr anchor="t" rtlCol="false" tIns="0" lIns="0" bIns="0" rIns="0">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Conclusion</a:t>
            </a:r>
          </a:p>
        </p:txBody>
      </p:sp>
      <p:grpSp>
        <p:nvGrpSpPr>
          <p:cNvPr name="Group 14" id="14"/>
          <p:cNvGrpSpPr/>
          <p:nvPr/>
        </p:nvGrpSpPr>
        <p:grpSpPr>
          <a:xfrm rot="0">
            <a:off x="1748618" y="6429752"/>
            <a:ext cx="6492603" cy="6492603"/>
            <a:chOff x="0" y="0"/>
            <a:chExt cx="12700000" cy="12700000"/>
          </a:xfrm>
        </p:grpSpPr>
        <p:sp>
          <p:nvSpPr>
            <p:cNvPr name="Freeform 15" id="15"/>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45078" t="-2066" r="0" b="-2137"/>
              </a:stretch>
            </a:blipFill>
          </p:spPr>
        </p:sp>
      </p:gr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grpSp>
        <p:nvGrpSpPr>
          <p:cNvPr name="Group 3" id="3"/>
          <p:cNvGrpSpPr/>
          <p:nvPr/>
        </p:nvGrpSpPr>
        <p:grpSpPr>
          <a:xfrm rot="2403345">
            <a:off x="9762147" y="2442954"/>
            <a:ext cx="9288581" cy="9577245"/>
            <a:chOff x="0" y="0"/>
            <a:chExt cx="12384774" cy="12769660"/>
          </a:xfrm>
        </p:grpSpPr>
        <p:sp>
          <p:nvSpPr>
            <p:cNvPr name="Freeform 4" id="4"/>
            <p:cNvSpPr/>
            <p:nvPr/>
          </p:nvSpPr>
          <p:spPr>
            <a:xfrm flipH="false" flipV="false" rot="0">
              <a:off x="-551307" y="-209042"/>
              <a:ext cx="13772768" cy="13494005"/>
            </a:xfrm>
            <a:custGeom>
              <a:avLst/>
              <a:gdLst/>
              <a:ahLst/>
              <a:cxnLst/>
              <a:rect r="r" b="b" t="t" l="l"/>
              <a:pathLst>
                <a:path h="13494005" w="13772768">
                  <a:moveTo>
                    <a:pt x="8050530" y="508254"/>
                  </a:moveTo>
                  <a:cubicBezTo>
                    <a:pt x="6402705" y="16383"/>
                    <a:pt x="4681093" y="0"/>
                    <a:pt x="3369437" y="1475613"/>
                  </a:cubicBezTo>
                  <a:cubicBezTo>
                    <a:pt x="2098675" y="2902077"/>
                    <a:pt x="877189" y="5205730"/>
                    <a:pt x="614807" y="7107682"/>
                  </a:cubicBezTo>
                  <a:cubicBezTo>
                    <a:pt x="0" y="11542903"/>
                    <a:pt x="3951478" y="13494005"/>
                    <a:pt x="7943977" y="12862814"/>
                  </a:cubicBezTo>
                  <a:cubicBezTo>
                    <a:pt x="11838051" y="12248007"/>
                    <a:pt x="13772768" y="7140575"/>
                    <a:pt x="12592304" y="3500628"/>
                  </a:cubicBezTo>
                  <a:cubicBezTo>
                    <a:pt x="12239752" y="2402078"/>
                    <a:pt x="11214989" y="1885569"/>
                    <a:pt x="10247630" y="1410081"/>
                  </a:cubicBezTo>
                  <a:cubicBezTo>
                    <a:pt x="9550781" y="1065784"/>
                    <a:pt x="8812911" y="737870"/>
                    <a:pt x="8050530" y="508254"/>
                  </a:cubicBezTo>
                  <a:close/>
                </a:path>
              </a:pathLst>
            </a:custGeom>
            <a:solidFill>
              <a:srgbClr val="B6D1E1"/>
            </a:solidFill>
          </p:spPr>
        </p:sp>
      </p:grpSp>
      <p:grpSp>
        <p:nvGrpSpPr>
          <p:cNvPr name="Group 5" id="5"/>
          <p:cNvGrpSpPr/>
          <p:nvPr/>
        </p:nvGrpSpPr>
        <p:grpSpPr>
          <a:xfrm rot="0">
            <a:off x="18288000" y="-69468"/>
            <a:ext cx="4255293" cy="17013080"/>
            <a:chOff x="0" y="0"/>
            <a:chExt cx="5673724" cy="22684106"/>
          </a:xfrm>
        </p:grpSpPr>
        <p:sp>
          <p:nvSpPr>
            <p:cNvPr name="Freeform 6" id="6"/>
            <p:cNvSpPr/>
            <p:nvPr/>
          </p:nvSpPr>
          <p:spPr>
            <a:xfrm flipH="false" flipV="false" rot="0">
              <a:off x="0" y="0"/>
              <a:ext cx="5673725" cy="22684105"/>
            </a:xfrm>
            <a:custGeom>
              <a:avLst/>
              <a:gdLst/>
              <a:ahLst/>
              <a:cxnLst/>
              <a:rect r="r" b="b" t="t" l="l"/>
              <a:pathLst>
                <a:path h="22684105" w="5673725">
                  <a:moveTo>
                    <a:pt x="0" y="0"/>
                  </a:moveTo>
                  <a:lnTo>
                    <a:pt x="5673725" y="0"/>
                  </a:lnTo>
                  <a:lnTo>
                    <a:pt x="5673725" y="22684105"/>
                  </a:lnTo>
                  <a:lnTo>
                    <a:pt x="0" y="22684105"/>
                  </a:lnTo>
                  <a:close/>
                </a:path>
              </a:pathLst>
            </a:custGeom>
            <a:solidFill>
              <a:srgbClr val="ECECEC"/>
            </a:solidFill>
          </p:spPr>
        </p:sp>
      </p:grpSp>
      <p:sp>
        <p:nvSpPr>
          <p:cNvPr name="Freeform 7" id="7"/>
          <p:cNvSpPr/>
          <p:nvPr/>
        </p:nvSpPr>
        <p:spPr>
          <a:xfrm flipH="false" flipV="false" rot="0">
            <a:off x="867018" y="690195"/>
            <a:ext cx="6159441" cy="4453305"/>
          </a:xfrm>
          <a:custGeom>
            <a:avLst/>
            <a:gdLst/>
            <a:ahLst/>
            <a:cxnLst/>
            <a:rect r="r" b="b" t="t" l="l"/>
            <a:pathLst>
              <a:path h="4453305" w="6159441">
                <a:moveTo>
                  <a:pt x="0" y="0"/>
                </a:moveTo>
                <a:lnTo>
                  <a:pt x="6159441" y="0"/>
                </a:lnTo>
                <a:lnTo>
                  <a:pt x="6159441" y="4453305"/>
                </a:lnTo>
                <a:lnTo>
                  <a:pt x="0" y="4453305"/>
                </a:lnTo>
                <a:lnTo>
                  <a:pt x="0" y="0"/>
                </a:lnTo>
                <a:close/>
              </a:path>
            </a:pathLst>
          </a:custGeom>
          <a:blipFill>
            <a:blip r:embed="rId2"/>
            <a:stretch>
              <a:fillRect l="-30" t="0" r="-30" b="0"/>
            </a:stretch>
          </a:blipFill>
        </p:spPr>
      </p:sp>
      <p:grpSp>
        <p:nvGrpSpPr>
          <p:cNvPr name="Group 8" id="8"/>
          <p:cNvGrpSpPr/>
          <p:nvPr/>
        </p:nvGrpSpPr>
        <p:grpSpPr>
          <a:xfrm rot="0">
            <a:off x="-1818780" y="10310727"/>
            <a:ext cx="21361288" cy="2805024"/>
            <a:chOff x="0" y="0"/>
            <a:chExt cx="28481718" cy="3740032"/>
          </a:xfrm>
        </p:grpSpPr>
        <p:sp>
          <p:nvSpPr>
            <p:cNvPr name="Freeform 9" id="9"/>
            <p:cNvSpPr/>
            <p:nvPr/>
          </p:nvSpPr>
          <p:spPr>
            <a:xfrm flipH="false" flipV="false" rot="0">
              <a:off x="0" y="0"/>
              <a:ext cx="28481654" cy="3740023"/>
            </a:xfrm>
            <a:custGeom>
              <a:avLst/>
              <a:gdLst/>
              <a:ahLst/>
              <a:cxnLst/>
              <a:rect r="r" b="b" t="t" l="l"/>
              <a:pathLst>
                <a:path h="3740023" w="28481654">
                  <a:moveTo>
                    <a:pt x="0" y="0"/>
                  </a:moveTo>
                  <a:lnTo>
                    <a:pt x="28481654" y="0"/>
                  </a:lnTo>
                  <a:lnTo>
                    <a:pt x="28481654" y="3740023"/>
                  </a:lnTo>
                  <a:lnTo>
                    <a:pt x="0" y="3740023"/>
                  </a:lnTo>
                  <a:close/>
                </a:path>
              </a:pathLst>
            </a:custGeom>
            <a:solidFill>
              <a:srgbClr val="ECECEC"/>
            </a:solidFill>
          </p:spPr>
        </p:sp>
      </p:grpSp>
      <p:sp>
        <p:nvSpPr>
          <p:cNvPr name="Freeform 10" id="10" descr="Blue text on a black background  Description automatically generated"/>
          <p:cNvSpPr/>
          <p:nvPr/>
        </p:nvSpPr>
        <p:spPr>
          <a:xfrm flipH="false" flipV="false" rot="0">
            <a:off x="5429016" y="8472290"/>
            <a:ext cx="3938402" cy="824188"/>
          </a:xfrm>
          <a:custGeom>
            <a:avLst/>
            <a:gdLst/>
            <a:ahLst/>
            <a:cxnLst/>
            <a:rect r="r" b="b" t="t" l="l"/>
            <a:pathLst>
              <a:path h="824188" w="3938402">
                <a:moveTo>
                  <a:pt x="0" y="0"/>
                </a:moveTo>
                <a:lnTo>
                  <a:pt x="3938402" y="0"/>
                </a:lnTo>
                <a:lnTo>
                  <a:pt x="3938402" y="824188"/>
                </a:lnTo>
                <a:lnTo>
                  <a:pt x="0" y="824188"/>
                </a:lnTo>
                <a:lnTo>
                  <a:pt x="0" y="0"/>
                </a:lnTo>
                <a:close/>
              </a:path>
            </a:pathLst>
          </a:custGeom>
          <a:blipFill>
            <a:blip r:embed="rId3"/>
            <a:stretch>
              <a:fillRect l="0" t="0" r="0" b="0"/>
            </a:stretch>
          </a:blipFill>
        </p:spPr>
      </p:sp>
      <p:sp>
        <p:nvSpPr>
          <p:cNvPr name="TextBox 11" id="11"/>
          <p:cNvSpPr txBox="true"/>
          <p:nvPr/>
        </p:nvSpPr>
        <p:spPr>
          <a:xfrm rot="0">
            <a:off x="1109908" y="8455798"/>
            <a:ext cx="5664254" cy="967170"/>
          </a:xfrm>
          <a:prstGeom prst="rect">
            <a:avLst/>
          </a:prstGeom>
        </p:spPr>
        <p:txBody>
          <a:bodyPr anchor="t" rtlCol="false" tIns="0" lIns="0" bIns="0" rIns="0">
            <a:spAutoFit/>
          </a:bodyPr>
          <a:lstStyle/>
          <a:p>
            <a:pPr algn="l">
              <a:lnSpc>
                <a:spcPts val="4536"/>
              </a:lnSpc>
            </a:pPr>
            <a:r>
              <a:rPr lang="en-US" b="true" sz="4200" spc="39">
                <a:solidFill>
                  <a:srgbClr val="382B1B"/>
                </a:solidFill>
                <a:latin typeface="TT Rounds Condensed Bold"/>
                <a:ea typeface="TT Rounds Condensed Bold"/>
                <a:cs typeface="TT Rounds Condensed Bold"/>
                <a:sym typeface="TT Rounds Condensed Bold"/>
              </a:rPr>
              <a:t>www.3kitchens.eu</a:t>
            </a:r>
          </a:p>
        </p:txBody>
      </p:sp>
      <p:sp>
        <p:nvSpPr>
          <p:cNvPr name="TextBox 12" id="12"/>
          <p:cNvSpPr txBox="true"/>
          <p:nvPr/>
        </p:nvSpPr>
        <p:spPr>
          <a:xfrm rot="0">
            <a:off x="12808512" y="6604786"/>
            <a:ext cx="4610348" cy="1088247"/>
          </a:xfrm>
          <a:prstGeom prst="rect">
            <a:avLst/>
          </a:prstGeom>
        </p:spPr>
        <p:txBody>
          <a:bodyPr anchor="t" rtlCol="false" tIns="0" lIns="0" bIns="0" rIns="0">
            <a:spAutoFit/>
          </a:bodyPr>
          <a:lstStyle/>
          <a:p>
            <a:pPr algn="r">
              <a:lnSpc>
                <a:spcPts val="8100"/>
              </a:lnSpc>
            </a:pPr>
            <a:r>
              <a:rPr lang="en-US" b="true" sz="7500" spc="70">
                <a:solidFill>
                  <a:srgbClr val="FFFFFF"/>
                </a:solidFill>
                <a:latin typeface="TT Rounds Condensed Bold"/>
                <a:ea typeface="TT Rounds Condensed Bold"/>
                <a:cs typeface="TT Rounds Condensed Bold"/>
                <a:sym typeface="TT Rounds Condensed Bold"/>
              </a:rPr>
              <a:t>Merci de votre attention.</a:t>
            </a:r>
          </a:p>
        </p:txBody>
      </p:sp>
      <p:sp>
        <p:nvSpPr>
          <p:cNvPr name="Freeform 13" id="13"/>
          <p:cNvSpPr/>
          <p:nvPr/>
        </p:nvSpPr>
        <p:spPr>
          <a:xfrm flipH="false" flipV="false" rot="0">
            <a:off x="15304179" y="761932"/>
            <a:ext cx="912457" cy="912457"/>
          </a:xfrm>
          <a:custGeom>
            <a:avLst/>
            <a:gdLst/>
            <a:ahLst/>
            <a:cxnLst/>
            <a:rect r="r" b="b" t="t" l="l"/>
            <a:pathLst>
              <a:path h="912457" w="912457">
                <a:moveTo>
                  <a:pt x="0" y="0"/>
                </a:moveTo>
                <a:lnTo>
                  <a:pt x="912457" y="0"/>
                </a:lnTo>
                <a:lnTo>
                  <a:pt x="912457" y="912458"/>
                </a:lnTo>
                <a:lnTo>
                  <a:pt x="0" y="9124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4324310" y="761932"/>
            <a:ext cx="912457" cy="913133"/>
          </a:xfrm>
          <a:custGeom>
            <a:avLst/>
            <a:gdLst/>
            <a:ahLst/>
            <a:cxnLst/>
            <a:rect r="r" b="b" t="t" l="l"/>
            <a:pathLst>
              <a:path h="913133" w="912457">
                <a:moveTo>
                  <a:pt x="0" y="0"/>
                </a:moveTo>
                <a:lnTo>
                  <a:pt x="912458" y="0"/>
                </a:lnTo>
                <a:lnTo>
                  <a:pt x="912458" y="913133"/>
                </a:lnTo>
                <a:lnTo>
                  <a:pt x="0" y="9131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0">
            <a:off x="16284050" y="761933"/>
            <a:ext cx="912458" cy="912458"/>
            <a:chOff x="0" y="0"/>
            <a:chExt cx="1216610" cy="1216610"/>
          </a:xfrm>
        </p:grpSpPr>
        <p:sp>
          <p:nvSpPr>
            <p:cNvPr name="Freeform 16" id="16"/>
            <p:cNvSpPr/>
            <p:nvPr/>
          </p:nvSpPr>
          <p:spPr>
            <a:xfrm flipH="false" flipV="false" rot="0">
              <a:off x="0" y="0"/>
              <a:ext cx="1216660" cy="1216660"/>
            </a:xfrm>
            <a:custGeom>
              <a:avLst/>
              <a:gdLst/>
              <a:ahLst/>
              <a:cxnLst/>
              <a:rect r="r" b="b" t="t" l="l"/>
              <a:pathLst>
                <a:path h="1216660" w="1216660">
                  <a:moveTo>
                    <a:pt x="1216660" y="608330"/>
                  </a:moveTo>
                  <a:cubicBezTo>
                    <a:pt x="1216660" y="944245"/>
                    <a:pt x="944372" y="1216660"/>
                    <a:pt x="608330" y="1216660"/>
                  </a:cubicBezTo>
                  <a:cubicBezTo>
                    <a:pt x="272288" y="1216660"/>
                    <a:pt x="0" y="944245"/>
                    <a:pt x="0" y="608330"/>
                  </a:cubicBezTo>
                  <a:cubicBezTo>
                    <a:pt x="0" y="272415"/>
                    <a:pt x="272288" y="0"/>
                    <a:pt x="608330" y="0"/>
                  </a:cubicBezTo>
                  <a:cubicBezTo>
                    <a:pt x="944372" y="0"/>
                    <a:pt x="1216660" y="272288"/>
                    <a:pt x="1216660" y="608330"/>
                  </a:cubicBezTo>
                  <a:close/>
                </a:path>
              </a:pathLst>
            </a:custGeom>
            <a:solidFill>
              <a:srgbClr val="84BFA4"/>
            </a:solidFill>
          </p:spPr>
        </p:sp>
      </p:grpSp>
      <p:sp>
        <p:nvSpPr>
          <p:cNvPr name="Freeform 17" id="17" descr="World with solid fill"/>
          <p:cNvSpPr/>
          <p:nvPr/>
        </p:nvSpPr>
        <p:spPr>
          <a:xfrm flipH="false" flipV="false" rot="0">
            <a:off x="16363358" y="843013"/>
            <a:ext cx="753840" cy="750296"/>
          </a:xfrm>
          <a:custGeom>
            <a:avLst/>
            <a:gdLst/>
            <a:ahLst/>
            <a:cxnLst/>
            <a:rect r="r" b="b" t="t" l="l"/>
            <a:pathLst>
              <a:path h="750296" w="753840">
                <a:moveTo>
                  <a:pt x="0" y="0"/>
                </a:moveTo>
                <a:lnTo>
                  <a:pt x="753840" y="0"/>
                </a:lnTo>
                <a:lnTo>
                  <a:pt x="753840" y="750296"/>
                </a:lnTo>
                <a:lnTo>
                  <a:pt x="0" y="750296"/>
                </a:lnTo>
                <a:lnTo>
                  <a:pt x="0" y="0"/>
                </a:lnTo>
                <a:close/>
              </a:path>
            </a:pathLst>
          </a:custGeom>
          <a:blipFill>
            <a:blip r:embed="rId8">
              <a:extLst>
                <a:ext uri="{96DAC541-7B7A-43D3-8B79-37D633B846F1}">
                  <asvg:svgBlip xmlns:asvg="http://schemas.microsoft.com/office/drawing/2016/SVG/main" r:embed="rId9"/>
                </a:ext>
              </a:extLst>
            </a:blip>
            <a:stretch>
              <a:fillRect l="0" t="-236" r="0" b="-236"/>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AutoShape 3" id="3"/>
          <p:cNvSpPr/>
          <p:nvPr/>
        </p:nvSpPr>
        <p:spPr>
          <a:xfrm rot="5390471">
            <a:off x="2012119" y="5092059"/>
            <a:ext cx="10308952" cy="0"/>
          </a:xfrm>
          <a:prstGeom prst="line">
            <a:avLst/>
          </a:prstGeom>
          <a:ln cap="rnd" w="19050">
            <a:solidFill>
              <a:srgbClr val="84BFA4"/>
            </a:solidFill>
            <a:prstDash val="solid"/>
            <a:headEnd type="none" len="sm" w="sm"/>
            <a:tailEnd type="none" len="sm" w="sm"/>
          </a:ln>
        </p:spPr>
      </p:sp>
      <p:grpSp>
        <p:nvGrpSpPr>
          <p:cNvPr name="Group 4" id="4"/>
          <p:cNvGrpSpPr/>
          <p:nvPr/>
        </p:nvGrpSpPr>
        <p:grpSpPr>
          <a:xfrm rot="0">
            <a:off x="6027177" y="621170"/>
            <a:ext cx="2679858" cy="2763139"/>
            <a:chOff x="0" y="0"/>
            <a:chExt cx="3573144" cy="3684186"/>
          </a:xfrm>
        </p:grpSpPr>
        <p:sp>
          <p:nvSpPr>
            <p:cNvPr name="Freeform 5" id="5"/>
            <p:cNvSpPr/>
            <p:nvPr/>
          </p:nvSpPr>
          <p:spPr>
            <a:xfrm flipH="false" flipV="false" rot="0">
              <a:off x="-159004" y="-60325"/>
              <a:ext cx="3973576" cy="3893185"/>
            </a:xfrm>
            <a:custGeom>
              <a:avLst/>
              <a:gdLst/>
              <a:ahLst/>
              <a:cxnLst/>
              <a:rect r="r" b="b" t="t" l="l"/>
              <a:pathLst>
                <a:path h="3893185" w="3973576">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name="TextBox 6" id="6"/>
          <p:cNvSpPr txBox="true"/>
          <p:nvPr/>
        </p:nvSpPr>
        <p:spPr>
          <a:xfrm rot="0">
            <a:off x="8934428" y="484566"/>
            <a:ext cx="8890998" cy="8881872"/>
          </a:xfrm>
          <a:prstGeom prst="rect">
            <a:avLst/>
          </a:prstGeom>
        </p:spPr>
        <p:txBody>
          <a:bodyPr anchor="t" rtlCol="false" tIns="0" lIns="0" bIns="0" rIns="0">
            <a:spAutoFit/>
          </a:bodyPr>
          <a:lstStyle/>
          <a:p>
            <a:pPr algn="l">
              <a:lnSpc>
                <a:spcPts val="4860"/>
              </a:lnSpc>
            </a:pPr>
            <a:r>
              <a:rPr lang="en-US" b="true" sz="4500" spc="42">
                <a:solidFill>
                  <a:srgbClr val="000000"/>
                </a:solidFill>
                <a:latin typeface="TT Rounds Condensed Bold"/>
                <a:ea typeface="TT Rounds Condensed Bold"/>
                <a:cs typeface="TT Rounds Condensed Bold"/>
                <a:sym typeface="TT Rounds Condensed Bold"/>
              </a:rPr>
              <a:t>Réduire les déchets</a:t>
            </a:r>
          </a:p>
          <a:p>
            <a:pPr algn="l">
              <a:lnSpc>
                <a:spcPts val="3888"/>
              </a:lnSpc>
            </a:pPr>
            <a:r>
              <a:rPr lang="en-US" sz="3600" spc="33">
                <a:solidFill>
                  <a:srgbClr val="000000"/>
                </a:solidFill>
                <a:latin typeface="TT Rounds Condensed"/>
                <a:ea typeface="TT Rounds Condensed"/>
                <a:cs typeface="TT Rounds Condensed"/>
                <a:sym typeface="TT Rounds Condensed"/>
              </a:rPr>
              <a:t>1- Utiliser toutes les parties des ingrédients, par exemple</a:t>
            </a:r>
          </a:p>
          <a:p>
            <a:pPr algn="l" marL="651511" indent="-325756" lvl="1">
              <a:lnSpc>
                <a:spcPts val="3888"/>
              </a:lnSpc>
              <a:buFont typeface="Arial"/>
              <a:buChar char="•"/>
            </a:pPr>
            <a:r>
              <a:rPr lang="en-US" sz="3600" spc="33">
                <a:solidFill>
                  <a:srgbClr val="000000"/>
                </a:solidFill>
                <a:latin typeface="TT Rounds Condensed"/>
                <a:ea typeface="TT Rounds Condensed"/>
                <a:cs typeface="TT Rounds Condensed"/>
                <a:sym typeface="TT Rounds Condensed"/>
              </a:rPr>
              <a:t>Ne jetez pas les légumes verts</a:t>
            </a:r>
          </a:p>
          <a:p>
            <a:pPr algn="l" marL="651511" indent="-325756" lvl="1">
              <a:lnSpc>
                <a:spcPts val="3888"/>
              </a:lnSpc>
              <a:buFont typeface="Arial"/>
              <a:buChar char="•"/>
            </a:pPr>
            <a:r>
              <a:rPr lang="en-US" sz="3600" spc="32">
                <a:solidFill>
                  <a:srgbClr val="000000"/>
                </a:solidFill>
                <a:latin typeface="TT Rounds Condensed"/>
                <a:ea typeface="TT Rounds Condensed"/>
                <a:cs typeface="TT Rounds Condensed"/>
                <a:sym typeface="TT Rounds Condensed"/>
              </a:rPr>
              <a:t>Utilisez les fanes de carottes pour préparer une savoureuse sauce pesto.</a:t>
            </a:r>
          </a:p>
          <a:p>
            <a:pPr algn="l">
              <a:lnSpc>
                <a:spcPts val="3888"/>
              </a:lnSpc>
            </a:pPr>
          </a:p>
          <a:p>
            <a:pPr algn="l">
              <a:lnSpc>
                <a:spcPts val="3888"/>
              </a:lnSpc>
            </a:pPr>
            <a:r>
              <a:rPr lang="en-US" sz="3600" spc="33">
                <a:solidFill>
                  <a:srgbClr val="000000"/>
                </a:solidFill>
                <a:latin typeface="TT Rounds Condensed"/>
                <a:ea typeface="TT Rounds Condensed"/>
                <a:cs typeface="TT Rounds Condensed"/>
                <a:sym typeface="TT Rounds Condensed"/>
              </a:rPr>
              <a:t>2 - Recyclage : </a:t>
            </a:r>
          </a:p>
          <a:p>
            <a:pPr algn="l" marL="651511" indent="-325756" lvl="1">
              <a:lnSpc>
                <a:spcPts val="3888"/>
              </a:lnSpc>
              <a:buFont typeface="Arial"/>
              <a:buChar char="•"/>
            </a:pPr>
            <a:r>
              <a:rPr lang="en-US" sz="3600" spc="33">
                <a:solidFill>
                  <a:srgbClr val="000000"/>
                </a:solidFill>
                <a:latin typeface="TT Rounds Condensed"/>
                <a:ea typeface="TT Rounds Condensed"/>
                <a:cs typeface="TT Rounds Condensed"/>
                <a:sym typeface="TT Rounds Condensed"/>
              </a:rPr>
              <a:t>Utilisez des bacs de recyclage dans votre cuisine </a:t>
            </a:r>
          </a:p>
          <a:p>
            <a:pPr algn="l" marL="651511" indent="-325756" lvl="1">
              <a:lnSpc>
                <a:spcPts val="3888"/>
              </a:lnSpc>
              <a:buFont typeface="Arial"/>
              <a:buChar char="•"/>
            </a:pPr>
            <a:r>
              <a:rPr lang="en-US" sz="3600" spc="32">
                <a:solidFill>
                  <a:srgbClr val="000000"/>
                </a:solidFill>
                <a:latin typeface="TT Rounds Condensed"/>
                <a:ea typeface="TT Rounds Condensed"/>
                <a:cs typeface="TT Rounds Condensed"/>
                <a:sym typeface="TT Rounds Condensed"/>
              </a:rPr>
              <a:t>Réutilisez les bocaux et les bouteilles vides au lieu de les jeter.</a:t>
            </a:r>
          </a:p>
          <a:p>
            <a:pPr algn="l">
              <a:lnSpc>
                <a:spcPts val="3888"/>
              </a:lnSpc>
            </a:pPr>
          </a:p>
          <a:p>
            <a:pPr algn="l">
              <a:lnSpc>
                <a:spcPts val="3888"/>
              </a:lnSpc>
            </a:pPr>
            <a:r>
              <a:rPr lang="en-US" sz="3600" spc="33">
                <a:solidFill>
                  <a:srgbClr val="000000"/>
                </a:solidFill>
                <a:latin typeface="TT Rounds Condensed"/>
                <a:ea typeface="TT Rounds Condensed"/>
                <a:cs typeface="TT Rounds Condensed"/>
                <a:sym typeface="TT Rounds Condensed"/>
              </a:rPr>
              <a:t>3 - Compost : </a:t>
            </a:r>
          </a:p>
          <a:p>
            <a:pPr algn="l" marL="651511" indent="-325756" lvl="1">
              <a:lnSpc>
                <a:spcPts val="3888"/>
              </a:lnSpc>
              <a:buFont typeface="Arial"/>
              <a:buChar char="•"/>
            </a:pPr>
            <a:r>
              <a:rPr lang="en-US" sz="3600" spc="33">
                <a:solidFill>
                  <a:srgbClr val="000000"/>
                </a:solidFill>
                <a:latin typeface="TT Rounds Condensed"/>
                <a:ea typeface="TT Rounds Condensed"/>
                <a:cs typeface="TT Rounds Condensed"/>
                <a:sym typeface="TT Rounds Condensed"/>
              </a:rPr>
              <a:t>Collecte des épluchures de légumes, du marc de café et des coquilles d'œuf</a:t>
            </a:r>
          </a:p>
          <a:p>
            <a:pPr algn="l" marL="651511" indent="-325756" lvl="1">
              <a:lnSpc>
                <a:spcPts val="3888"/>
              </a:lnSpc>
              <a:buFont typeface="Arial"/>
              <a:buChar char="•"/>
            </a:pPr>
            <a:r>
              <a:rPr lang="en-US" sz="3600" spc="33">
                <a:solidFill>
                  <a:srgbClr val="000000"/>
                </a:solidFill>
                <a:latin typeface="TT Rounds Condensed"/>
                <a:ea typeface="TT Rounds Condensed"/>
                <a:cs typeface="TT Rounds Condensed"/>
                <a:sym typeface="TT Rounds Condensed"/>
              </a:rPr>
              <a:t>Utilisez le compost pour créer votre propre jardin d'herbes aromatiques.</a:t>
            </a:r>
          </a:p>
        </p:txBody>
      </p:sp>
      <p:sp>
        <p:nvSpPr>
          <p:cNvPr name="TextBox 7" id="7"/>
          <p:cNvSpPr txBox="true"/>
          <p:nvPr/>
        </p:nvSpPr>
        <p:spPr>
          <a:xfrm rot="0">
            <a:off x="403047" y="494091"/>
            <a:ext cx="5648262" cy="8211566"/>
          </a:xfrm>
          <a:prstGeom prst="rect">
            <a:avLst/>
          </a:prstGeom>
        </p:spPr>
        <p:txBody>
          <a:bodyPr anchor="t" rtlCol="false" tIns="0" lIns="0" bIns="0" rIns="0">
            <a:spAutoFit/>
          </a:bodyPr>
          <a:lstStyle/>
          <a:p>
            <a:pPr algn="l">
              <a:lnSpc>
                <a:spcPts val="5832"/>
              </a:lnSpc>
            </a:pPr>
            <a:r>
              <a:rPr lang="en-US" b="true" sz="5400" spc="50">
                <a:solidFill>
                  <a:srgbClr val="382B1B"/>
                </a:solidFill>
                <a:latin typeface="TT Rounds Condensed Bold"/>
                <a:ea typeface="TT Rounds Condensed Bold"/>
                <a:cs typeface="TT Rounds Condensed Bold"/>
                <a:sym typeface="TT Rounds Condensed Bold"/>
              </a:rPr>
              <a:t>Utiliser des pratiques simples et éco-responsables</a:t>
            </a:r>
          </a:p>
          <a:p>
            <a:pPr algn="l">
              <a:lnSpc>
                <a:spcPts val="3888"/>
              </a:lnSpc>
            </a:pPr>
          </a:p>
          <a:p>
            <a:pPr algn="l">
              <a:lnSpc>
                <a:spcPts val="3888"/>
              </a:lnSpc>
            </a:pPr>
            <a:r>
              <a:rPr lang="en-US" sz="3600" spc="33">
                <a:solidFill>
                  <a:srgbClr val="000000"/>
                </a:solidFill>
                <a:latin typeface="TT Rounds Condensed"/>
                <a:ea typeface="TT Rounds Condensed"/>
                <a:cs typeface="TT Rounds Condensed"/>
                <a:sym typeface="TT Rounds Condensed"/>
              </a:rPr>
              <a:t>Comme nous le savons, les ressources sont précieuses et limitées. En étant éco-responsable, vous devenez précieux pour les employeurs qui vous embauchent. Voici quelques pratiques simples à adopter ...</a:t>
            </a:r>
          </a:p>
          <a:p>
            <a:pPr algn="l">
              <a:lnSpc>
                <a:spcPts val="3888"/>
              </a:lnSpc>
            </a:pPr>
          </a:p>
          <a:p>
            <a:pPr algn="l">
              <a:lnSpc>
                <a:spcPts val="3888"/>
              </a:lnSpc>
            </a:pPr>
          </a:p>
          <a:p>
            <a:pPr algn="l">
              <a:lnSpc>
                <a:spcPts val="3888"/>
              </a:lnSpc>
            </a:pPr>
          </a:p>
        </p:txBody>
      </p:sp>
      <p:sp>
        <p:nvSpPr>
          <p:cNvPr name="TextBox 8" id="8"/>
          <p:cNvSpPr txBox="true"/>
          <p:nvPr/>
        </p:nvSpPr>
        <p:spPr>
          <a:xfrm rot="0">
            <a:off x="6588414" y="1462740"/>
            <a:ext cx="1548753" cy="1137147"/>
          </a:xfrm>
          <a:prstGeom prst="rect">
            <a:avLst/>
          </a:prstGeom>
        </p:spPr>
        <p:txBody>
          <a:bodyPr anchor="t" rtlCol="false" tIns="0" lIns="0" bIns="0" rIns="0">
            <a:spAutoFit/>
          </a:bodyPr>
          <a:lstStyle/>
          <a:p>
            <a:pPr algn="ctr">
              <a:lnSpc>
                <a:spcPts val="5832"/>
              </a:lnSpc>
            </a:pPr>
            <a:r>
              <a:rPr lang="en-US" b="true" sz="5400" spc="50">
                <a:solidFill>
                  <a:srgbClr val="FFFFFF"/>
                </a:solidFill>
                <a:latin typeface="TT Rounds Condensed Bold"/>
                <a:ea typeface="TT Rounds Condensed Bold"/>
                <a:cs typeface="TT Rounds Condensed Bold"/>
                <a:sym typeface="TT Rounds Condensed Bold"/>
              </a:rPr>
              <a:t>02</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AutoShape 3" id="3"/>
          <p:cNvSpPr/>
          <p:nvPr/>
        </p:nvSpPr>
        <p:spPr>
          <a:xfrm rot="5390471">
            <a:off x="2012119" y="5092059"/>
            <a:ext cx="10308952" cy="0"/>
          </a:xfrm>
          <a:prstGeom prst="line">
            <a:avLst/>
          </a:prstGeom>
          <a:ln cap="rnd" w="19050">
            <a:solidFill>
              <a:srgbClr val="84BFA4"/>
            </a:solidFill>
            <a:prstDash val="solid"/>
            <a:headEnd type="none" len="sm" w="sm"/>
            <a:tailEnd type="none" len="sm" w="sm"/>
          </a:ln>
        </p:spPr>
      </p:sp>
      <p:grpSp>
        <p:nvGrpSpPr>
          <p:cNvPr name="Group 4" id="4"/>
          <p:cNvGrpSpPr/>
          <p:nvPr/>
        </p:nvGrpSpPr>
        <p:grpSpPr>
          <a:xfrm rot="0">
            <a:off x="6027177" y="621170"/>
            <a:ext cx="2679858" cy="2763139"/>
            <a:chOff x="0" y="0"/>
            <a:chExt cx="3573144" cy="3684186"/>
          </a:xfrm>
        </p:grpSpPr>
        <p:sp>
          <p:nvSpPr>
            <p:cNvPr name="Freeform 5" id="5"/>
            <p:cNvSpPr/>
            <p:nvPr/>
          </p:nvSpPr>
          <p:spPr>
            <a:xfrm flipH="false" flipV="false" rot="0">
              <a:off x="-159004" y="-60325"/>
              <a:ext cx="3973576" cy="3893185"/>
            </a:xfrm>
            <a:custGeom>
              <a:avLst/>
              <a:gdLst/>
              <a:ahLst/>
              <a:cxnLst/>
              <a:rect r="r" b="b" t="t" l="l"/>
              <a:pathLst>
                <a:path h="3893185" w="3973576">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name="TextBox 6" id="6"/>
          <p:cNvSpPr txBox="true"/>
          <p:nvPr/>
        </p:nvSpPr>
        <p:spPr>
          <a:xfrm rot="0">
            <a:off x="9235440" y="1453215"/>
            <a:ext cx="7515514" cy="6183414"/>
          </a:xfrm>
          <a:prstGeom prst="rect">
            <a:avLst/>
          </a:prstGeom>
        </p:spPr>
        <p:txBody>
          <a:bodyPr anchor="t" rtlCol="false" tIns="0" lIns="0" bIns="0" rIns="0">
            <a:spAutoFit/>
          </a:bodyPr>
          <a:lstStyle/>
          <a:p>
            <a:pPr algn="l">
              <a:lnSpc>
                <a:spcPts val="3888"/>
              </a:lnSpc>
            </a:pPr>
            <a:r>
              <a:rPr lang="en-US" sz="3600" spc="33">
                <a:solidFill>
                  <a:srgbClr val="000000"/>
                </a:solidFill>
                <a:latin typeface="TT Rounds Condensed"/>
                <a:ea typeface="TT Rounds Condensed"/>
                <a:cs typeface="TT Rounds Condensed"/>
                <a:sym typeface="TT Rounds Condensed"/>
              </a:rPr>
              <a:t>1 - Utiliser des appareils électroménagers économes en énergie </a:t>
            </a:r>
          </a:p>
          <a:p>
            <a:pPr algn="l">
              <a:lnSpc>
                <a:spcPts val="3888"/>
              </a:lnSpc>
            </a:pPr>
            <a:r>
              <a:rPr lang="en-US" sz="3600" spc="33">
                <a:solidFill>
                  <a:srgbClr val="000000"/>
                </a:solidFill>
                <a:latin typeface="TT Rounds Condensed"/>
                <a:ea typeface="TT Rounds Condensed"/>
                <a:cs typeface="TT Rounds Condensed"/>
                <a:sym typeface="TT Rounds Condensed"/>
              </a:rPr>
              <a:t> Les applications  A +++ vous aideront à réduire vos factures d'électricité et à économiser de l'énergie.</a:t>
            </a:r>
          </a:p>
          <a:p>
            <a:pPr algn="l">
              <a:lnSpc>
                <a:spcPts val="3888"/>
              </a:lnSpc>
            </a:pPr>
          </a:p>
          <a:p>
            <a:pPr algn="l">
              <a:lnSpc>
                <a:spcPts val="3888"/>
              </a:lnSpc>
            </a:pPr>
            <a:r>
              <a:rPr lang="en-US" sz="3600" spc="33">
                <a:solidFill>
                  <a:srgbClr val="000000"/>
                </a:solidFill>
                <a:latin typeface="TT Rounds Condensed"/>
                <a:ea typeface="TT Rounds Condensed"/>
                <a:cs typeface="TT Rounds Condensed"/>
                <a:sym typeface="TT Rounds Condensed"/>
              </a:rPr>
              <a:t>2 - Éteindre l'équipement lorsqu'il n'est pas utilisé</a:t>
            </a:r>
          </a:p>
          <a:p>
            <a:pPr algn="l">
              <a:lnSpc>
                <a:spcPts val="3888"/>
              </a:lnSpc>
            </a:pPr>
          </a:p>
          <a:p>
            <a:pPr algn="l">
              <a:lnSpc>
                <a:spcPts val="3888"/>
              </a:lnSpc>
            </a:pPr>
            <a:r>
              <a:rPr lang="en-US" sz="3600" spc="33">
                <a:solidFill>
                  <a:srgbClr val="000000"/>
                </a:solidFill>
                <a:latin typeface="TT Rounds Condensed"/>
                <a:ea typeface="TT Rounds Condensed"/>
                <a:cs typeface="TT Rounds Condensed"/>
                <a:sym typeface="TT Rounds Condensed"/>
              </a:rPr>
              <a:t>3- Éteindre le four quelques minutes plus tôt pour utiliser la chaleur résiduelle.</a:t>
            </a:r>
          </a:p>
          <a:p>
            <a:pPr algn="l">
              <a:lnSpc>
                <a:spcPts val="3888"/>
              </a:lnSpc>
            </a:pPr>
          </a:p>
          <a:p>
            <a:pPr algn="l">
              <a:lnSpc>
                <a:spcPts val="3888"/>
              </a:lnSpc>
            </a:pPr>
            <a:r>
              <a:rPr lang="en-US" sz="3600" spc="33">
                <a:solidFill>
                  <a:srgbClr val="000000"/>
                </a:solidFill>
                <a:latin typeface="TT Rounds Condensed"/>
                <a:ea typeface="TT Rounds Condensed"/>
                <a:cs typeface="TT Rounds Condensed"/>
                <a:sym typeface="TT Rounds Condensed"/>
              </a:rPr>
              <a:t>4 - Prises intelligentes avec contrôle de l'énergie</a:t>
            </a:r>
          </a:p>
          <a:p>
            <a:pPr algn="l">
              <a:lnSpc>
                <a:spcPts val="3888"/>
              </a:lnSpc>
            </a:pPr>
          </a:p>
        </p:txBody>
      </p:sp>
      <p:sp>
        <p:nvSpPr>
          <p:cNvPr name="TextBox 7" id="7"/>
          <p:cNvSpPr txBox="true"/>
          <p:nvPr/>
        </p:nvSpPr>
        <p:spPr>
          <a:xfrm rot="0">
            <a:off x="548624" y="1066292"/>
            <a:ext cx="5399214" cy="8211566"/>
          </a:xfrm>
          <a:prstGeom prst="rect">
            <a:avLst/>
          </a:prstGeom>
        </p:spPr>
        <p:txBody>
          <a:bodyPr anchor="t" rtlCol="false" tIns="0" lIns="0" bIns="0" rIns="0">
            <a:spAutoFit/>
          </a:bodyPr>
          <a:lstStyle/>
          <a:p>
            <a:pPr algn="l">
              <a:lnSpc>
                <a:spcPts val="5832"/>
              </a:lnSpc>
            </a:pPr>
            <a:r>
              <a:rPr lang="en-US" b="true" sz="5400" spc="50">
                <a:solidFill>
                  <a:srgbClr val="382B1B"/>
                </a:solidFill>
                <a:latin typeface="TT Rounds Condensed Bold"/>
                <a:ea typeface="TT Rounds Condensed Bold"/>
                <a:cs typeface="TT Rounds Condensed Bold"/>
                <a:sym typeface="TT Rounds Condensed Bold"/>
              </a:rPr>
              <a:t>Pratiques éco-responsables simples </a:t>
            </a:r>
          </a:p>
          <a:p>
            <a:pPr algn="l">
              <a:lnSpc>
                <a:spcPts val="5832"/>
              </a:lnSpc>
            </a:pPr>
          </a:p>
          <a:p>
            <a:pPr algn="l">
              <a:lnSpc>
                <a:spcPts val="5832"/>
              </a:lnSpc>
            </a:pPr>
            <a:r>
              <a:rPr lang="en-US" sz="5400" spc="50">
                <a:solidFill>
                  <a:srgbClr val="000000"/>
                </a:solidFill>
                <a:latin typeface="TT Rounds Condensed"/>
                <a:ea typeface="TT Rounds Condensed"/>
                <a:cs typeface="TT Rounds Condensed"/>
                <a:sym typeface="TT Rounds Condensed"/>
              </a:rPr>
              <a:t>Économiser l'énergie</a:t>
            </a:r>
          </a:p>
        </p:txBody>
      </p:sp>
      <p:sp>
        <p:nvSpPr>
          <p:cNvPr name="TextBox 8" id="8"/>
          <p:cNvSpPr txBox="true"/>
          <p:nvPr/>
        </p:nvSpPr>
        <p:spPr>
          <a:xfrm rot="0">
            <a:off x="6588414" y="1462740"/>
            <a:ext cx="1548753" cy="1137147"/>
          </a:xfrm>
          <a:prstGeom prst="rect">
            <a:avLst/>
          </a:prstGeom>
        </p:spPr>
        <p:txBody>
          <a:bodyPr anchor="t" rtlCol="false" tIns="0" lIns="0" bIns="0" rIns="0">
            <a:spAutoFit/>
          </a:bodyPr>
          <a:lstStyle/>
          <a:p>
            <a:pPr algn="ctr">
              <a:lnSpc>
                <a:spcPts val="5832"/>
              </a:lnSpc>
            </a:pPr>
            <a:r>
              <a:rPr lang="en-US" b="true" sz="5400" spc="50">
                <a:solidFill>
                  <a:srgbClr val="FFFFFF"/>
                </a:solidFill>
                <a:latin typeface="TT Rounds Condensed Bold"/>
                <a:ea typeface="TT Rounds Condensed Bold"/>
                <a:cs typeface="TT Rounds Condensed Bold"/>
                <a:sym typeface="TT Rounds Condensed Bold"/>
              </a:rPr>
              <a:t>02</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AutoShape 3" id="3"/>
          <p:cNvSpPr/>
          <p:nvPr/>
        </p:nvSpPr>
        <p:spPr>
          <a:xfrm rot="5390471">
            <a:off x="2012119" y="5092059"/>
            <a:ext cx="10308952" cy="0"/>
          </a:xfrm>
          <a:prstGeom prst="line">
            <a:avLst/>
          </a:prstGeom>
          <a:ln cap="rnd" w="19050">
            <a:solidFill>
              <a:srgbClr val="84BFA4"/>
            </a:solidFill>
            <a:prstDash val="solid"/>
            <a:headEnd type="none" len="sm" w="sm"/>
            <a:tailEnd type="none" len="sm" w="sm"/>
          </a:ln>
        </p:spPr>
      </p:sp>
      <p:grpSp>
        <p:nvGrpSpPr>
          <p:cNvPr name="Group 4" id="4"/>
          <p:cNvGrpSpPr/>
          <p:nvPr/>
        </p:nvGrpSpPr>
        <p:grpSpPr>
          <a:xfrm rot="0">
            <a:off x="6027177" y="621170"/>
            <a:ext cx="2679858" cy="2763139"/>
            <a:chOff x="0" y="0"/>
            <a:chExt cx="3573144" cy="3684186"/>
          </a:xfrm>
        </p:grpSpPr>
        <p:sp>
          <p:nvSpPr>
            <p:cNvPr name="Freeform 5" id="5"/>
            <p:cNvSpPr/>
            <p:nvPr/>
          </p:nvSpPr>
          <p:spPr>
            <a:xfrm flipH="false" flipV="false" rot="0">
              <a:off x="-159004" y="-60325"/>
              <a:ext cx="3973576" cy="3893185"/>
            </a:xfrm>
            <a:custGeom>
              <a:avLst/>
              <a:gdLst/>
              <a:ahLst/>
              <a:cxnLst/>
              <a:rect r="r" b="b" t="t" l="l"/>
              <a:pathLst>
                <a:path h="3893185" w="3973576">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name="TextBox 6" id="6"/>
          <p:cNvSpPr txBox="true"/>
          <p:nvPr/>
        </p:nvSpPr>
        <p:spPr>
          <a:xfrm rot="0">
            <a:off x="9235440" y="1453215"/>
            <a:ext cx="7909560" cy="6808089"/>
          </a:xfrm>
          <a:prstGeom prst="rect">
            <a:avLst/>
          </a:prstGeom>
        </p:spPr>
        <p:txBody>
          <a:bodyPr anchor="t" rtlCol="false" tIns="0" lIns="0" bIns="0" rIns="0">
            <a:spAutoFit/>
          </a:bodyPr>
          <a:lstStyle/>
          <a:p>
            <a:pPr algn="l">
              <a:lnSpc>
                <a:spcPts val="3888"/>
              </a:lnSpc>
            </a:pPr>
            <a:r>
              <a:rPr lang="en-US" sz="3600" spc="32">
                <a:solidFill>
                  <a:srgbClr val="000000"/>
                </a:solidFill>
                <a:latin typeface="TT Rounds Condensed"/>
                <a:ea typeface="TT Rounds Condensed"/>
                <a:cs typeface="TT Rounds Condensed"/>
                <a:sym typeface="TT Rounds Condensed"/>
              </a:rPr>
              <a:t>Les ingrédients locaux réduisent les transports et les émissions de carbone qui y sont liées. En outre, ils contribuent à soutenir les économies locales. </a:t>
            </a:r>
          </a:p>
          <a:p>
            <a:pPr algn="l">
              <a:lnSpc>
                <a:spcPts val="3888"/>
              </a:lnSpc>
            </a:pPr>
          </a:p>
          <a:p>
            <a:pPr algn="l">
              <a:lnSpc>
                <a:spcPts val="3888"/>
              </a:lnSpc>
            </a:pPr>
            <a:r>
              <a:rPr lang="en-US" sz="3600" spc="32">
                <a:solidFill>
                  <a:srgbClr val="000000"/>
                </a:solidFill>
                <a:latin typeface="TT Rounds Condensed"/>
                <a:ea typeface="TT Rounds Condensed"/>
                <a:cs typeface="TT Rounds Condensed"/>
                <a:sym typeface="TT Rounds Condensed"/>
              </a:rPr>
              <a:t>Les ingrédients saisonniers sont frais, moins chers et s'alignent sur les cycles de la planète, ce qui améliore le goût et la valeur nutritionnelle.</a:t>
            </a:r>
          </a:p>
          <a:p>
            <a:pPr algn="l">
              <a:lnSpc>
                <a:spcPts val="3888"/>
              </a:lnSpc>
            </a:pPr>
          </a:p>
          <a:p>
            <a:pPr algn="l">
              <a:lnSpc>
                <a:spcPts val="3888"/>
              </a:lnSpc>
            </a:pPr>
            <a:r>
              <a:rPr lang="en-US" sz="3600" spc="33">
                <a:solidFill>
                  <a:srgbClr val="000000"/>
                </a:solidFill>
                <a:latin typeface="TT Rounds Condensed"/>
                <a:ea typeface="TT Rounds Condensed"/>
                <a:cs typeface="TT Rounds Condensed"/>
                <a:sym typeface="TT Rounds Condensed"/>
              </a:rPr>
              <a:t>L'utilisation d'ingrédients locaux et saisonniers est essentielle pour un approvisionnement durable. </a:t>
            </a:r>
          </a:p>
          <a:p>
            <a:pPr algn="l">
              <a:lnSpc>
                <a:spcPts val="3888"/>
              </a:lnSpc>
            </a:pPr>
          </a:p>
        </p:txBody>
      </p:sp>
      <p:sp>
        <p:nvSpPr>
          <p:cNvPr name="TextBox 7" id="7"/>
          <p:cNvSpPr txBox="true"/>
          <p:nvPr/>
        </p:nvSpPr>
        <p:spPr>
          <a:xfrm rot="0">
            <a:off x="548624" y="1066292"/>
            <a:ext cx="5399214" cy="8211566"/>
          </a:xfrm>
          <a:prstGeom prst="rect">
            <a:avLst/>
          </a:prstGeom>
        </p:spPr>
        <p:txBody>
          <a:bodyPr anchor="t" rtlCol="false" tIns="0" lIns="0" bIns="0" rIns="0">
            <a:spAutoFit/>
          </a:bodyPr>
          <a:lstStyle/>
          <a:p>
            <a:pPr algn="l">
              <a:lnSpc>
                <a:spcPts val="5832"/>
              </a:lnSpc>
            </a:pPr>
            <a:r>
              <a:rPr lang="en-US" b="true" sz="5400" spc="50">
                <a:solidFill>
                  <a:srgbClr val="382B1B"/>
                </a:solidFill>
                <a:latin typeface="TT Rounds Condensed Bold"/>
                <a:ea typeface="TT Rounds Condensed Bold"/>
                <a:cs typeface="TT Rounds Condensed Bold"/>
                <a:sym typeface="TT Rounds Condensed Bold"/>
              </a:rPr>
              <a:t>Pratiques éco-responsables simples </a:t>
            </a:r>
          </a:p>
          <a:p>
            <a:pPr algn="l">
              <a:lnSpc>
                <a:spcPts val="5832"/>
              </a:lnSpc>
            </a:pPr>
          </a:p>
          <a:p>
            <a:pPr algn="l">
              <a:lnSpc>
                <a:spcPts val="5832"/>
              </a:lnSpc>
            </a:pPr>
            <a:r>
              <a:rPr lang="en-US" sz="5400" spc="50">
                <a:solidFill>
                  <a:srgbClr val="000000"/>
                </a:solidFill>
                <a:latin typeface="TT Rounds Condensed"/>
                <a:ea typeface="TT Rounds Condensed"/>
                <a:cs typeface="TT Rounds Condensed"/>
                <a:sym typeface="TT Rounds Condensed"/>
              </a:rPr>
              <a:t>S'approvisionner de manière durable</a:t>
            </a:r>
          </a:p>
        </p:txBody>
      </p:sp>
      <p:sp>
        <p:nvSpPr>
          <p:cNvPr name="TextBox 8" id="8"/>
          <p:cNvSpPr txBox="true"/>
          <p:nvPr/>
        </p:nvSpPr>
        <p:spPr>
          <a:xfrm rot="0">
            <a:off x="6588414" y="1462740"/>
            <a:ext cx="1548753" cy="1137147"/>
          </a:xfrm>
          <a:prstGeom prst="rect">
            <a:avLst/>
          </a:prstGeom>
        </p:spPr>
        <p:txBody>
          <a:bodyPr anchor="t" rtlCol="false" tIns="0" lIns="0" bIns="0" rIns="0">
            <a:spAutoFit/>
          </a:bodyPr>
          <a:lstStyle/>
          <a:p>
            <a:pPr algn="ctr">
              <a:lnSpc>
                <a:spcPts val="5832"/>
              </a:lnSpc>
            </a:pPr>
            <a:r>
              <a:rPr lang="en-US" b="true" sz="5400" spc="50">
                <a:solidFill>
                  <a:srgbClr val="FFFFFF"/>
                </a:solidFill>
                <a:latin typeface="TT Rounds Condensed Bold"/>
                <a:ea typeface="TT Rounds Condensed Bold"/>
                <a:cs typeface="TT Rounds Condensed Bold"/>
                <a:sym typeface="TT Rounds Condensed Bold"/>
              </a:rPr>
              <a:t>02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73728" y="9567949"/>
            <a:ext cx="5044449" cy="516684"/>
          </a:xfrm>
          <a:custGeom>
            <a:avLst/>
            <a:gdLst/>
            <a:ahLst/>
            <a:cxnLst/>
            <a:rect r="r" b="b" t="t" l="l"/>
            <a:pathLst>
              <a:path h="516684" w="5044449">
                <a:moveTo>
                  <a:pt x="0" y="0"/>
                </a:moveTo>
                <a:lnTo>
                  <a:pt x="5044449" y="0"/>
                </a:lnTo>
                <a:lnTo>
                  <a:pt x="5044449" y="516684"/>
                </a:lnTo>
                <a:lnTo>
                  <a:pt x="0" y="516684"/>
                </a:lnTo>
                <a:lnTo>
                  <a:pt x="0" y="0"/>
                </a:lnTo>
                <a:close/>
              </a:path>
            </a:pathLst>
          </a:custGeom>
          <a:blipFill>
            <a:blip r:embed="rId2"/>
            <a:stretch>
              <a:fillRect l="0" t="-607363" r="-271" b="0"/>
            </a:stretch>
          </a:blipFill>
        </p:spPr>
      </p:sp>
      <p:sp>
        <p:nvSpPr>
          <p:cNvPr name="AutoShape 3" id="3"/>
          <p:cNvSpPr/>
          <p:nvPr/>
        </p:nvSpPr>
        <p:spPr>
          <a:xfrm rot="5390471">
            <a:off x="2012119" y="5092059"/>
            <a:ext cx="10308952" cy="0"/>
          </a:xfrm>
          <a:prstGeom prst="line">
            <a:avLst/>
          </a:prstGeom>
          <a:ln cap="rnd" w="19050">
            <a:solidFill>
              <a:srgbClr val="84BFA4"/>
            </a:solidFill>
            <a:prstDash val="solid"/>
            <a:headEnd type="none" len="sm" w="sm"/>
            <a:tailEnd type="none" len="sm" w="sm"/>
          </a:ln>
        </p:spPr>
      </p:sp>
      <p:grpSp>
        <p:nvGrpSpPr>
          <p:cNvPr name="Group 4" id="4"/>
          <p:cNvGrpSpPr/>
          <p:nvPr/>
        </p:nvGrpSpPr>
        <p:grpSpPr>
          <a:xfrm rot="0">
            <a:off x="6027177" y="621170"/>
            <a:ext cx="2679858" cy="2763139"/>
            <a:chOff x="0" y="0"/>
            <a:chExt cx="3573144" cy="3684186"/>
          </a:xfrm>
        </p:grpSpPr>
        <p:sp>
          <p:nvSpPr>
            <p:cNvPr name="Freeform 5" id="5"/>
            <p:cNvSpPr/>
            <p:nvPr/>
          </p:nvSpPr>
          <p:spPr>
            <a:xfrm flipH="false" flipV="false" rot="0">
              <a:off x="-159004" y="-60325"/>
              <a:ext cx="3973576" cy="3893185"/>
            </a:xfrm>
            <a:custGeom>
              <a:avLst/>
              <a:gdLst/>
              <a:ahLst/>
              <a:cxnLst/>
              <a:rect r="r" b="b" t="t" l="l"/>
              <a:pathLst>
                <a:path h="3893185" w="3973576">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name="TextBox 6" id="6"/>
          <p:cNvSpPr txBox="true"/>
          <p:nvPr/>
        </p:nvSpPr>
        <p:spPr>
          <a:xfrm rot="0">
            <a:off x="9235440" y="1453215"/>
            <a:ext cx="7909560" cy="6183414"/>
          </a:xfrm>
          <a:prstGeom prst="rect">
            <a:avLst/>
          </a:prstGeom>
        </p:spPr>
        <p:txBody>
          <a:bodyPr anchor="t" rtlCol="false" tIns="0" lIns="0" bIns="0" rIns="0">
            <a:spAutoFit/>
          </a:bodyPr>
          <a:lstStyle/>
          <a:p>
            <a:pPr algn="l">
              <a:lnSpc>
                <a:spcPts val="3888"/>
              </a:lnSpc>
            </a:pPr>
            <a:r>
              <a:rPr lang="en-US" sz="3600" spc="33">
                <a:solidFill>
                  <a:srgbClr val="000000"/>
                </a:solidFill>
                <a:latin typeface="TT Rounds Condensed"/>
                <a:ea typeface="TT Rounds Condensed"/>
                <a:cs typeface="TT Rounds Condensed"/>
                <a:sym typeface="TT Rounds Condensed"/>
              </a:rPr>
              <a:t>Vous pouvez prendre l'habitude d'acheter des ingrédients frais et durables :</a:t>
            </a:r>
          </a:p>
          <a:p>
            <a:pPr algn="l">
              <a:lnSpc>
                <a:spcPts val="3888"/>
              </a:lnSpc>
            </a:pPr>
            <a:r>
              <a:rPr lang="en-US" sz="3600" spc="33">
                <a:solidFill>
                  <a:srgbClr val="000000"/>
                </a:solidFill>
                <a:latin typeface="TT Rounds Condensed"/>
                <a:ea typeface="TT Rounds Condensed"/>
                <a:cs typeface="TT Rounds Condensed"/>
                <a:sym typeface="TT Rounds Condensed"/>
              </a:rPr>
              <a:t>- Vous pouvez acheter aux agriculteurs et producteurs locaux</a:t>
            </a:r>
          </a:p>
          <a:p>
            <a:pPr algn="l">
              <a:lnSpc>
                <a:spcPts val="3888"/>
              </a:lnSpc>
            </a:pPr>
            <a:r>
              <a:rPr lang="en-US" sz="3600" spc="33">
                <a:solidFill>
                  <a:srgbClr val="000000"/>
                </a:solidFill>
                <a:latin typeface="TT Rounds Condensed"/>
                <a:ea typeface="TT Rounds Condensed"/>
                <a:cs typeface="TT Rounds Condensed"/>
                <a:sym typeface="TT Rounds Condensed"/>
              </a:rPr>
              <a:t>En outre, cela vous aidera à établir des partenariats à long terme et à créer une communauté.</a:t>
            </a:r>
          </a:p>
          <a:p>
            <a:pPr algn="l">
              <a:lnSpc>
                <a:spcPts val="3888"/>
              </a:lnSpc>
            </a:pPr>
          </a:p>
          <a:p>
            <a:pPr algn="l">
              <a:lnSpc>
                <a:spcPts val="3888"/>
              </a:lnSpc>
            </a:pPr>
            <a:r>
              <a:rPr lang="en-US" sz="3600" spc="33">
                <a:solidFill>
                  <a:srgbClr val="000000"/>
                </a:solidFill>
                <a:latin typeface="TT Rounds Condensed"/>
                <a:ea typeface="TT Rounds Condensed"/>
                <a:cs typeface="TT Rounds Condensed"/>
                <a:sym typeface="TT Rounds Condensed"/>
              </a:rPr>
              <a:t>- Acheter des produits saisonniers, par exemple</a:t>
            </a:r>
          </a:p>
          <a:p>
            <a:pPr algn="l">
              <a:lnSpc>
                <a:spcPts val="3888"/>
              </a:lnSpc>
            </a:pPr>
            <a:r>
              <a:rPr lang="en-US" sz="3600" spc="33">
                <a:solidFill>
                  <a:srgbClr val="000000"/>
                </a:solidFill>
                <a:latin typeface="TT Rounds Condensed"/>
                <a:ea typeface="TT Rounds Condensed"/>
                <a:cs typeface="TT Rounds Condensed"/>
                <a:sym typeface="TT Rounds Condensed"/>
              </a:rPr>
              <a:t>Au printemps : Asperges, petits pois, fraises</a:t>
            </a:r>
          </a:p>
          <a:p>
            <a:pPr algn="l">
              <a:lnSpc>
                <a:spcPts val="3888"/>
              </a:lnSpc>
            </a:pPr>
            <a:r>
              <a:rPr lang="en-US" sz="3600" spc="33">
                <a:solidFill>
                  <a:srgbClr val="000000"/>
                </a:solidFill>
                <a:latin typeface="TT Rounds Condensed"/>
                <a:ea typeface="TT Rounds Condensed"/>
                <a:cs typeface="TT Rounds Condensed"/>
                <a:sym typeface="TT Rounds Condensed"/>
              </a:rPr>
              <a:t>L'été : Tomates, courgettes, baies</a:t>
            </a:r>
          </a:p>
          <a:p>
            <a:pPr algn="l">
              <a:lnSpc>
                <a:spcPts val="3888"/>
              </a:lnSpc>
            </a:pPr>
            <a:r>
              <a:rPr lang="en-US" sz="3600" spc="33">
                <a:solidFill>
                  <a:srgbClr val="000000"/>
                </a:solidFill>
                <a:latin typeface="TT Rounds Condensed"/>
                <a:ea typeface="TT Rounds Condensed"/>
                <a:cs typeface="TT Rounds Condensed"/>
                <a:sym typeface="TT Rounds Condensed"/>
              </a:rPr>
              <a:t>L'automne : Citrouilles, pommes, champignons</a:t>
            </a:r>
          </a:p>
          <a:p>
            <a:pPr algn="l">
              <a:lnSpc>
                <a:spcPts val="3888"/>
              </a:lnSpc>
            </a:pPr>
            <a:r>
              <a:rPr lang="en-US" sz="3600" spc="33">
                <a:solidFill>
                  <a:srgbClr val="000000"/>
                </a:solidFill>
                <a:latin typeface="TT Rounds Condensed"/>
                <a:ea typeface="TT Rounds Condensed"/>
                <a:cs typeface="TT Rounds Condensed"/>
                <a:sym typeface="TT Rounds Condensed"/>
              </a:rPr>
              <a:t>En hiver : Légumes racines, chou frisé, agrumes</a:t>
            </a:r>
          </a:p>
          <a:p>
            <a:pPr algn="l">
              <a:lnSpc>
                <a:spcPts val="3888"/>
              </a:lnSpc>
            </a:pPr>
          </a:p>
        </p:txBody>
      </p:sp>
      <p:sp>
        <p:nvSpPr>
          <p:cNvPr name="TextBox 7" id="7"/>
          <p:cNvSpPr txBox="true"/>
          <p:nvPr/>
        </p:nvSpPr>
        <p:spPr>
          <a:xfrm rot="0">
            <a:off x="548624" y="1066292"/>
            <a:ext cx="5399214" cy="8211566"/>
          </a:xfrm>
          <a:prstGeom prst="rect">
            <a:avLst/>
          </a:prstGeom>
        </p:spPr>
        <p:txBody>
          <a:bodyPr anchor="t" rtlCol="false" tIns="0" lIns="0" bIns="0" rIns="0">
            <a:spAutoFit/>
          </a:bodyPr>
          <a:lstStyle/>
          <a:p>
            <a:pPr algn="l">
              <a:lnSpc>
                <a:spcPts val="5832"/>
              </a:lnSpc>
            </a:pPr>
            <a:r>
              <a:rPr lang="en-US" b="true" sz="5400" spc="50">
                <a:solidFill>
                  <a:srgbClr val="382B1B"/>
                </a:solidFill>
                <a:latin typeface="TT Rounds Condensed Bold"/>
                <a:ea typeface="TT Rounds Condensed Bold"/>
                <a:cs typeface="TT Rounds Condensed Bold"/>
                <a:sym typeface="TT Rounds Condensed Bold"/>
              </a:rPr>
              <a:t>Pratiques éco-responsables simples </a:t>
            </a:r>
          </a:p>
          <a:p>
            <a:pPr algn="l">
              <a:lnSpc>
                <a:spcPts val="5832"/>
              </a:lnSpc>
            </a:pPr>
          </a:p>
          <a:p>
            <a:pPr algn="l">
              <a:lnSpc>
                <a:spcPts val="5832"/>
              </a:lnSpc>
            </a:pPr>
            <a:r>
              <a:rPr lang="en-US" sz="5400" spc="50">
                <a:solidFill>
                  <a:srgbClr val="000000"/>
                </a:solidFill>
                <a:latin typeface="TT Rounds Condensed"/>
                <a:ea typeface="TT Rounds Condensed"/>
                <a:cs typeface="TT Rounds Condensed"/>
                <a:sym typeface="TT Rounds Condensed"/>
              </a:rPr>
              <a:t>S'approvisionner de manière durable</a:t>
            </a:r>
          </a:p>
        </p:txBody>
      </p:sp>
      <p:sp>
        <p:nvSpPr>
          <p:cNvPr name="TextBox 8" id="8"/>
          <p:cNvSpPr txBox="true"/>
          <p:nvPr/>
        </p:nvSpPr>
        <p:spPr>
          <a:xfrm rot="0">
            <a:off x="6588414" y="1462740"/>
            <a:ext cx="1548753" cy="1137147"/>
          </a:xfrm>
          <a:prstGeom prst="rect">
            <a:avLst/>
          </a:prstGeom>
        </p:spPr>
        <p:txBody>
          <a:bodyPr anchor="t" rtlCol="false" tIns="0" lIns="0" bIns="0" rIns="0">
            <a:spAutoFit/>
          </a:bodyPr>
          <a:lstStyle/>
          <a:p>
            <a:pPr algn="ctr">
              <a:lnSpc>
                <a:spcPts val="5832"/>
              </a:lnSpc>
            </a:pPr>
            <a:r>
              <a:rPr lang="en-US" b="true" sz="5400" spc="50">
                <a:solidFill>
                  <a:srgbClr val="FFFFFF"/>
                </a:solidFill>
                <a:latin typeface="TT Rounds Condensed Bold"/>
                <a:ea typeface="TT Rounds Condensed Bold"/>
                <a:cs typeface="TT Rounds Condensed Bold"/>
                <a:sym typeface="TT Rounds Condensed Bold"/>
              </a:rPr>
              <a:t>02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DAGY_2RSMkg</dc:identifier>
  <dcterms:modified xsi:type="dcterms:W3CDTF">2011-08-01T06:04:30Z</dcterms:modified>
  <cp:revision>1</cp:revision>
  <dc:title>M1.3 L'éco-responsabilité</dc:title>
</cp:coreProperties>
</file>