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Lst>
  <p:sldSz cx="18288000" cy="10287000"/>
  <p:notesSz cx="6858000" cy="9144000"/>
  <p:embeddedFontLst>
    <p:embeddedFont>
      <p:font typeface="Arimo" panose="020B0604020202020204" charset="0"/>
      <p:regular r:id="rId121"/>
    </p:embeddedFont>
    <p:embeddedFont>
      <p:font typeface="Arimo Bold Italics" panose="020B0604020202020204" charset="0"/>
      <p:regular r:id="rId122"/>
    </p:embeddedFont>
    <p:embeddedFont>
      <p:font typeface="Arimo Italics" panose="020B0604020202020204" charset="0"/>
      <p:regular r:id="rId123"/>
    </p:embeddedFont>
    <p:embeddedFont>
      <p:font typeface="Montserrat" panose="00000500000000000000" pitchFamily="2" charset="0"/>
      <p:regular r:id="rId124"/>
      <p:bold r:id="rId125"/>
      <p:italic r:id="rId126"/>
      <p:boldItalic r:id="rId127"/>
    </p:embeddedFont>
    <p:embeddedFont>
      <p:font typeface="TT Rounds Condensed" panose="020B0604020202020204" charset="0"/>
      <p:regular r:id="rId128"/>
    </p:embeddedFont>
    <p:embeddedFont>
      <p:font typeface="TT Rounds Condensed Bold" panose="020B0604020202020204" charset="0"/>
      <p:regular r:id="rId1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F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2D7DDA-647C-538C-6307-8ACE2D71E181}" v="4" dt="2025-01-07T14:51:23.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3.fntdata"/><Relationship Id="rId128" Type="http://schemas.openxmlformats.org/officeDocument/2006/relationships/font" Target="fonts/font8.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microsoft.com/office/2016/11/relationships/changesInfo" Target="changesInfos/changesInfo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4.fntdata"/><Relationship Id="rId129" Type="http://schemas.openxmlformats.org/officeDocument/2006/relationships/font" Target="fonts/font9.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5"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Laba" userId="S::lelaba@manag-art.com::b0064510-a4c3-4ec2-9c2e-61fdd5982cce" providerId="AD" clId="Web-{6A2D7DDA-647C-538C-6307-8ACE2D71E181}"/>
    <pc:docChg chg="modSld">
      <pc:chgData name="Le Laba" userId="S::lelaba@manag-art.com::b0064510-a4c3-4ec2-9c2e-61fdd5982cce" providerId="AD" clId="Web-{6A2D7DDA-647C-538C-6307-8ACE2D71E181}" dt="2025-01-07T14:51:23.773" v="2"/>
      <pc:docMkLst>
        <pc:docMk/>
      </pc:docMkLst>
      <pc:sldChg chg="modSp">
        <pc:chgData name="Le Laba" userId="S::lelaba@manag-art.com::b0064510-a4c3-4ec2-9c2e-61fdd5982cce" providerId="AD" clId="Web-{6A2D7DDA-647C-538C-6307-8ACE2D71E181}" dt="2025-01-07T14:49:22.598" v="0"/>
        <pc:sldMkLst>
          <pc:docMk/>
          <pc:sldMk cId="0" sldId="256"/>
        </pc:sldMkLst>
        <pc:spChg chg="mod">
          <ac:chgData name="Le Laba" userId="S::lelaba@manag-art.com::b0064510-a4c3-4ec2-9c2e-61fdd5982cce" providerId="AD" clId="Web-{6A2D7DDA-647C-538C-6307-8ACE2D71E181}" dt="2025-01-07T14:49:22.598" v="0"/>
          <ac:spMkLst>
            <pc:docMk/>
            <pc:sldMk cId="0" sldId="256"/>
            <ac:spMk id="19" creationId="{00000000-0000-0000-0000-000000000000}"/>
          </ac:spMkLst>
        </pc:spChg>
      </pc:sldChg>
      <pc:sldChg chg="modSp">
        <pc:chgData name="Le Laba" userId="S::lelaba@manag-art.com::b0064510-a4c3-4ec2-9c2e-61fdd5982cce" providerId="AD" clId="Web-{6A2D7DDA-647C-538C-6307-8ACE2D71E181}" dt="2025-01-07T14:51:23.773" v="2"/>
        <pc:sldMkLst>
          <pc:docMk/>
          <pc:sldMk cId="0" sldId="374"/>
        </pc:sldMkLst>
        <pc:spChg chg="mod">
          <ac:chgData name="Le Laba" userId="S::lelaba@manag-art.com::b0064510-a4c3-4ec2-9c2e-61fdd5982cce" providerId="AD" clId="Web-{6A2D7DDA-647C-538C-6307-8ACE2D71E181}" dt="2025-01-07T14:51:23.773" v="2"/>
          <ac:spMkLst>
            <pc:docMk/>
            <pc:sldMk cId="0" sldId="374"/>
            <ac:spMk id="2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3.xml.rels><?xml version="1.0" encoding="UTF-8" standalone="yes"?>
<Relationships xmlns="http://schemas.openxmlformats.org/package/2006/relationships"><Relationship Id="rId8" Type="http://schemas.openxmlformats.org/officeDocument/2006/relationships/hyperlink" Target="https://webtv.hotellerie-restauration.ac-versailles.fr/La-pate-feuilletee" TargetMode="External"/><Relationship Id="rId3" Type="http://schemas.openxmlformats.org/officeDocument/2006/relationships/image" Target="../media/image8.svg"/><Relationship Id="rId7" Type="http://schemas.openxmlformats.org/officeDocument/2006/relationships/hyperlink" Target="https://webtv.hotellerie-restauration.ac-versailles.fr/spip.php?page=iframe-video&amp;id_article=527"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youtube.com/watch?v=IkM0xy-ajh0" TargetMode="External"/><Relationship Id="rId5" Type="http://schemas.openxmlformats.org/officeDocument/2006/relationships/hyperlink" Target="https://webtv.hotellerie-restauration.ac-versailles.fr/Shortcrust-pastry" TargetMode="External"/><Relationship Id="rId10" Type="http://schemas.openxmlformats.org/officeDocument/2006/relationships/image" Target="../media/image9.png"/><Relationship Id="rId4" Type="http://schemas.openxmlformats.org/officeDocument/2006/relationships/hyperlink" Target="https://webtv.hotellerie-restauration.ac-versailles.fr/Pate-brisee-methode-inversee" TargetMode="External"/><Relationship Id="rId9" Type="http://schemas.openxmlformats.org/officeDocument/2006/relationships/hyperlink" Target="https://webtv.hotellerie-restauration.ac-versailles.fr/La-pate-a-choux-au-lait-et-dessechee" TargetMode="External"/></Relationships>
</file>

<file path=ppt/slides/_rels/slide10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svg"/><Relationship Id="rId7" Type="http://schemas.openxmlformats.org/officeDocument/2006/relationships/hyperlink" Target="https://webtv.hotellerie-restauration.ac-versailles.fr/spip.php?page=iframe-video&amp;id_article=1327"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ebtv.hotellerie-restauration.ac-versailles.fr/Sweetened-whipped-cream" TargetMode="External"/><Relationship Id="rId5" Type="http://schemas.openxmlformats.org/officeDocument/2006/relationships/hyperlink" Target="https://webtv.hotellerie-restauration.ac-versailles.fr/Creme-Chantilly" TargetMode="External"/><Relationship Id="rId4" Type="http://schemas.openxmlformats.org/officeDocument/2006/relationships/hyperlink" Target="https://webtv.hotellerie-restauration.ac-versailles.fr/Creme-patissiere"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fiches.hotellerie-restauration.ac-versailles.fr/fiche/127/jouer" TargetMode="External"/><Relationship Id="rId5" Type="http://schemas.openxmlformats.org/officeDocument/2006/relationships/hyperlink" Target="https://fiches.hotellerie-restauration.ac-versailles.fr/fiche/128/jouer" TargetMode="External"/><Relationship Id="rId4" Type="http://schemas.openxmlformats.org/officeDocument/2006/relationships/hyperlink" Target="https://fiches.hotellerie-restauration.ac-versailles.fr/fiche/178/jouer" TargetMode="External"/></Relationships>
</file>

<file path=ppt/slides/_rels/slide1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www.youtube.com/watch?v=RAtfBsq1ZJw" TargetMode="External"/><Relationship Id="rId13" Type="http://schemas.openxmlformats.org/officeDocument/2006/relationships/hyperlink" Target="https://www.youtube.com/watch?v=RUJ_MR8b1Ns" TargetMode="External"/><Relationship Id="rId3" Type="http://schemas.openxmlformats.org/officeDocument/2006/relationships/image" Target="../media/image8.svg"/><Relationship Id="rId7" Type="http://schemas.openxmlformats.org/officeDocument/2006/relationships/hyperlink" Target="https://www.youtube.com/watch?v=jYdKqrz0Wes" TargetMode="External"/><Relationship Id="rId12" Type="http://schemas.openxmlformats.org/officeDocument/2006/relationships/hyperlink" Target="https://www.youtube.com/watch?v=7hOfCRAJSI0"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youtube.com/watch?v=Pw3yYR4HMLA" TargetMode="External"/><Relationship Id="rId11" Type="http://schemas.openxmlformats.org/officeDocument/2006/relationships/hyperlink" Target="https://www.youtube.com/watch?v=zpL4nV9RCS0" TargetMode="External"/><Relationship Id="rId5" Type="http://schemas.openxmlformats.org/officeDocument/2006/relationships/hyperlink" Target="https://www.youtube.com/watch?v=RA9qQ1rTu40" TargetMode="External"/><Relationship Id="rId10" Type="http://schemas.openxmlformats.org/officeDocument/2006/relationships/hyperlink" Target="https://www.youtube.com/watch?v=7gOvKztwwlI" TargetMode="External"/><Relationship Id="rId4" Type="http://schemas.openxmlformats.org/officeDocument/2006/relationships/hyperlink" Target="https://www.youtube.com/watch?v=ENkGZEbz8U8" TargetMode="External"/><Relationship Id="rId9" Type="http://schemas.openxmlformats.org/officeDocument/2006/relationships/hyperlink" Target="https://www.youtube.com/watch?v=_f3JFAyApJI" TargetMode="External"/><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hyperlink" Target="https://www.youtube.com/watch?v=2C5jByci-SM" TargetMode="External"/><Relationship Id="rId3" Type="http://schemas.openxmlformats.org/officeDocument/2006/relationships/image" Target="../media/image8.svg"/><Relationship Id="rId7" Type="http://schemas.openxmlformats.org/officeDocument/2006/relationships/hyperlink" Target="https://www.youtube.com/watch?v=boGqmBJkSV4"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google.com/search?q=mijoter+recette&amp;sca_esv=01c6b6c64d473f5a&amp;sca_upv=1&amp;rlz=1C5CHFA_enFR977FR977&amp;biw=1386&amp;bih=745&amp;tbm=vid&amp;ei=qW6WZsLbO6aSkdUPir-U4A0&amp;oq=mijoter+&amp;gs_lp=Eg1nd3Mtd2l6LXZpZGVvIghtaWpvdGVyICoCCAYyBRAAGIAEMgUQABiABDIFEAAYgAQyBRAAGIAEMgUQABiABDIFEAAYgAQyBRAAGIAEMgUQABiABDIFEAAYgAQyBRAAGIAESO5sULERWMpOcAB4AJABAJgBY6AB4QWqAQE5uAEByAEA-AEBmAIJoAKRBsICCBAAGBYYChgewgIGEAAYFhgewgILEAAYgAQYsQMYgwHCAg4QABiABBixAxiDARiKBcICCBAAGIAEGLEDwgIHEAAYgAQYCpgDAIgGAZIHAzguMaAHuSs&amp;sclient=gws-wiz-video#:~:text=Comment%20cuisiner%20un,com%20%E2%80%BA%20watch" TargetMode="External"/><Relationship Id="rId5" Type="http://schemas.openxmlformats.org/officeDocument/2006/relationships/hyperlink" Target="https://www.google.com/search?q=braiser+fenouil&amp;sca_esv=01c6b6c64d473f5a&amp;sca_upv=1&amp;rlz=1C5CHFA_enFR977FR977&amp;biw=1386&amp;bih=745&amp;tbm=vid&amp;ei=Qm6WZsv3MeGF7M8Pq72F4AI&amp;oq=Braiser&amp;gs_lp=Eg1nd3Mtd2l6LXZpZGVvIgdCcmFpc2VyKgIICDIIEAAYgAQYsQMyBRAAGIAEMgoQABiABBhDGIoFMgUQABiABDIFEAAYgAQyBRAAGIAEMgUQABiABDIFEAAYgAQyBRAAGIAEMgUQABiABEjETVAAWOYLcAB4AJABAJgBXqABvQSqAQE3uAEByAEA-AEBmAIHoALcBMICDhAAGIAEGLEDGIMBGIoFwgILEAAYgAQYsQMYgwHCAg0QABiABBixAxhDGIoFwgIHEAAYgAQYCpgDAJIHAzYuMaAHniQ&amp;sclient=gws-wiz-video#:~:text=R%C3%A9sultats%20de%20recherche-,FENOUIL%20BRAIS%C3%89%20!,www.youtube.com%20%E2%80%BA%20watch,-11%3A36" TargetMode="External"/><Relationship Id="rId10" Type="http://schemas.openxmlformats.org/officeDocument/2006/relationships/image" Target="../media/image9.png"/><Relationship Id="rId4" Type="http://schemas.openxmlformats.org/officeDocument/2006/relationships/hyperlink" Target="https://www.google.com/search?sca_esv=01c6b6c64d473f5a&amp;sca_upv=1&amp;rlz=1C5CHFA_enFR977FR977&amp;q=rotir+des+l%C3%A9gumes&amp;tbm=vid&amp;source=lnms&amp;fbs=AEQNm0CbCVgAZ5mWEJDg6aoPVcBgTlosgQSuzBMlnAdio07UCId2t1azIRgowYJD0nDbqEJMVw8rHb1W2uDg6FcI5d8mLT3cHmLoRURQaSmyXeXfPtELGeO9ojoiVzLHR5NbIQiVSa_P9oqM9eDtQFIgTs_g8wT50WMwCWr7eflxpYS4RFYckEorudMcrCSXHiMTDhokVXDJ&amp;sa=X&amp;ved=2ahUKEwiD_-mezquHAxUOTqQEHcfaDKYQ0pQJegQICxAB&amp;biw=1386&amp;bih=745&amp;dpr=2#:~:text=Recette%20l%C3%A9gume%20r%C3%B4ti,com%20%E2%80%BA%20watch" TargetMode="External"/><Relationship Id="rId9" Type="http://schemas.openxmlformats.org/officeDocument/2006/relationships/hyperlink" Target="https://www.youtube.com/watch?v=4dgAeVEC_5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youtube.com/watch?v=Wmi628usBSI" TargetMode="External"/><Relationship Id="rId5" Type="http://schemas.openxmlformats.org/officeDocument/2006/relationships/hyperlink" Target="https://www.youtube.com/watch?v=JVHMJvoLarg" TargetMode="External"/><Relationship Id="rId4" Type="http://schemas.openxmlformats.org/officeDocument/2006/relationships/hyperlink" Target="https://www.youtube.com/watch?v=6bVIAImIk4Q"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youtu.be/-nu3rjERBwI?si=LHsPrIuuRWuQVYOB" TargetMode="External"/><Relationship Id="rId5" Type="http://schemas.openxmlformats.org/officeDocument/2006/relationships/hyperlink" Target="https://www.youtube.com/watch?v=Z0gf2C6keYI" TargetMode="External"/><Relationship Id="rId4" Type="http://schemas.openxmlformats.org/officeDocument/2006/relationships/hyperlink" Target="https://www.youtube.com/watch?v=_uBafUuSX9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youtube.com/watch?v=kEX0IsdaEME" TargetMode="External"/><Relationship Id="rId5" Type="http://schemas.openxmlformats.org/officeDocument/2006/relationships/hyperlink" Target="https://www.youtube.com/watch?v=FlquMrEbLWA" TargetMode="External"/><Relationship Id="rId4" Type="http://schemas.openxmlformats.org/officeDocument/2006/relationships/hyperlink" Target="https://www.youtube.com/watch?v=vyhaeb5wRS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hyperlink" Target="https://images.app.goo.gl/yQw8VMnqaZXQX62KA" TargetMode="External"/><Relationship Id="rId3" Type="http://schemas.openxmlformats.org/officeDocument/2006/relationships/image" Target="../media/image8.svg"/><Relationship Id="rId7" Type="http://schemas.openxmlformats.org/officeDocument/2006/relationships/hyperlink" Target="https://images.app.goo.gl/pGjG8Nje54aHYxxs9"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images.app.goo.gl/eoDyktv6mLtdbP3x7" TargetMode="External"/><Relationship Id="rId5" Type="http://schemas.openxmlformats.org/officeDocument/2006/relationships/hyperlink" Target="https://images.app.goo.gl/8UiZBR3EcHxDiVsc7" TargetMode="External"/><Relationship Id="rId4" Type="http://schemas.openxmlformats.org/officeDocument/2006/relationships/hyperlink" Target="https://images.app.goo.gl/ZTGV4nuJK6qkhs2f7" TargetMode="External"/><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images.app.goo.gl/UAYC2rvneZ5A1Gc69" TargetMode="External"/><Relationship Id="rId4" Type="http://schemas.openxmlformats.org/officeDocument/2006/relationships/hyperlink" Target="https://images.app.goo.gl/gPs7ZH46w3yWtZH66"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svg"/><Relationship Id="rId7" Type="http://schemas.openxmlformats.org/officeDocument/2006/relationships/hyperlink" Target="https://images.app.goo.gl/YC4RPRci69rUynAn6"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images.app.goo.gl/dVegBxYMCBjAXSLU9" TargetMode="External"/><Relationship Id="rId5" Type="http://schemas.openxmlformats.org/officeDocument/2006/relationships/hyperlink" Target="https://images.app.goo.gl/o3aJM5CueHpg1BgB7" TargetMode="External"/><Relationship Id="rId4" Type="http://schemas.openxmlformats.org/officeDocument/2006/relationships/hyperlink" Target="https://images.app.goo.gl/wLJwnGsRBuQSt5a49"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images.app.goo.gl/KYZRrCEek3sJMmTq7" TargetMode="External"/><Relationship Id="rId3" Type="http://schemas.openxmlformats.org/officeDocument/2006/relationships/image" Target="../media/image8.svg"/><Relationship Id="rId7" Type="http://schemas.openxmlformats.org/officeDocument/2006/relationships/hyperlink" Target="https://images.app.goo.gl/TtfZyJG655BA45Sc7"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images.app.goo.gl/ZNA5Y4QuxkZ8VtTw8" TargetMode="External"/><Relationship Id="rId5" Type="http://schemas.openxmlformats.org/officeDocument/2006/relationships/hyperlink" Target="https://images.app.goo.gl/1qiJgUsdpbRNoH7d9" TargetMode="External"/><Relationship Id="rId4" Type="http://schemas.openxmlformats.org/officeDocument/2006/relationships/hyperlink" Target="https://images.app.goo.gl/2JWkrbW1vYFfG7AVA" TargetMode="External"/><Relationship Id="rId9"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svg"/><Relationship Id="rId7" Type="http://schemas.openxmlformats.org/officeDocument/2006/relationships/hyperlink" Target="https://images.app.goo.gl/REB5HnQWzMjDPEF27"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images.app.goo.gl/dvKWQQyzH4fr7dmQ7" TargetMode="External"/><Relationship Id="rId5" Type="http://schemas.openxmlformats.org/officeDocument/2006/relationships/hyperlink" Target="https://images.app.goo.gl/9dLexWXP6TE4FGk46" TargetMode="External"/><Relationship Id="rId4" Type="http://schemas.openxmlformats.org/officeDocument/2006/relationships/hyperlink" Target="https://images.app.goo.gl/vxMCMoUYJ1EG6ZAz7"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hyperlink" Target="https://images.app.goo.gl/p9pgu76JjH4RUHtj9" TargetMode="External"/><Relationship Id="rId3" Type="http://schemas.openxmlformats.org/officeDocument/2006/relationships/image" Target="../media/image8.svg"/><Relationship Id="rId7" Type="http://schemas.openxmlformats.org/officeDocument/2006/relationships/hyperlink" Target="https://images.app.goo.gl/oHH5YNbFMwB1UnYu9"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images.app.goo.gl/4zkabhznq3qwRhCi6" TargetMode="External"/><Relationship Id="rId5" Type="http://schemas.openxmlformats.org/officeDocument/2006/relationships/hyperlink" Target="https://images.app.goo.gl/Gaei2gre8wmWkX4w6" TargetMode="External"/><Relationship Id="rId10" Type="http://schemas.openxmlformats.org/officeDocument/2006/relationships/image" Target="../media/image9.png"/><Relationship Id="rId4" Type="http://schemas.openxmlformats.org/officeDocument/2006/relationships/hyperlink" Target="https://images.app.goo.gl/3uTYbWYwKZXdsxBE6" TargetMode="External"/><Relationship Id="rId9" Type="http://schemas.openxmlformats.org/officeDocument/2006/relationships/hyperlink" Target="https://images.app.goo.gl/qTuAMUYFChpNpVky8"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fiches.hotellerie-restauration.ac-versailles.fr/fiche/5" TargetMode="External"/><Relationship Id="rId7" Type="http://schemas.openxmlformats.org/officeDocument/2006/relationships/image" Target="../media/image9.png"/><Relationship Id="rId2" Type="http://schemas.openxmlformats.org/officeDocument/2006/relationships/hyperlink" Target="https://fiches.hotellerie-restauration.ac-versailles.fr/fiche/46/jouer" TargetMode="External"/><Relationship Id="rId1" Type="http://schemas.openxmlformats.org/officeDocument/2006/relationships/slideLayout" Target="../slideLayouts/slideLayout7.xml"/><Relationship Id="rId6" Type="http://schemas.openxmlformats.org/officeDocument/2006/relationships/hyperlink" Target="https://fiches.hotellerie-restauration.ac-versailles.fr/fiche/404" TargetMode="External"/><Relationship Id="rId5" Type="http://schemas.openxmlformats.org/officeDocument/2006/relationships/hyperlink" Target="https://fiches.hotellerie-restauration.ac-versailles.fr/fiche/56" TargetMode="External"/><Relationship Id="rId4" Type="http://schemas.openxmlformats.org/officeDocument/2006/relationships/hyperlink" Target="https://fiches.hotellerie-restauration.ac-versailles.fr/fiche/115"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0.png"/></Relationships>
</file>

<file path=ppt/slides/_rels/slide9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www.youtube.com/watch?v=bG9QHIZ5qv0"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567512">
            <a:off x="71508" y="3740669"/>
            <a:ext cx="10314291" cy="12474837"/>
            <a:chOff x="0" y="0"/>
            <a:chExt cx="13752388" cy="16633116"/>
          </a:xfrm>
        </p:grpSpPr>
        <p:sp>
          <p:nvSpPr>
            <p:cNvPr id="3" name="Freeform 3"/>
            <p:cNvSpPr/>
            <p:nvPr/>
          </p:nvSpPr>
          <p:spPr>
            <a:xfrm>
              <a:off x="-612140" y="-272288"/>
              <a:ext cx="15293721" cy="17576674"/>
            </a:xfrm>
            <a:custGeom>
              <a:avLst/>
              <a:gdLst/>
              <a:ahLst/>
              <a:cxnLst/>
              <a:rect l="l" t="t" r="r" b="b"/>
              <a:pathLst>
                <a:path w="15293721" h="17576674">
                  <a:moveTo>
                    <a:pt x="8939530" y="662051"/>
                  </a:moveTo>
                  <a:cubicBezTo>
                    <a:pt x="7109714" y="21336"/>
                    <a:pt x="5197983" y="0"/>
                    <a:pt x="3741420" y="1922145"/>
                  </a:cubicBezTo>
                  <a:cubicBezTo>
                    <a:pt x="2330450" y="3780155"/>
                    <a:pt x="973963" y="6780784"/>
                    <a:pt x="682752" y="9258173"/>
                  </a:cubicBezTo>
                  <a:cubicBezTo>
                    <a:pt x="0" y="15035150"/>
                    <a:pt x="4387850" y="17576674"/>
                    <a:pt x="8821166" y="16754349"/>
                  </a:cubicBezTo>
                  <a:cubicBezTo>
                    <a:pt x="13145263" y="15953486"/>
                    <a:pt x="15293721" y="9300845"/>
                    <a:pt x="13982828" y="4559554"/>
                  </a:cubicBezTo>
                  <a:cubicBezTo>
                    <a:pt x="13591413" y="3128645"/>
                    <a:pt x="12453493" y="2455926"/>
                    <a:pt x="11379200" y="1836547"/>
                  </a:cubicBezTo>
                  <a:cubicBezTo>
                    <a:pt x="10605389" y="1387983"/>
                    <a:pt x="9786112" y="960882"/>
                    <a:pt x="8939530" y="661924"/>
                  </a:cubicBezTo>
                  <a:close/>
                </a:path>
              </a:pathLst>
            </a:custGeom>
            <a:solidFill>
              <a:srgbClr val="B6D1E1"/>
            </a:solidFill>
          </p:spPr>
        </p:sp>
      </p:grpSp>
      <p:grpSp>
        <p:nvGrpSpPr>
          <p:cNvPr id="4" name="Group 4"/>
          <p:cNvGrpSpPr/>
          <p:nvPr/>
        </p:nvGrpSpPr>
        <p:grpSpPr>
          <a:xfrm>
            <a:off x="-615709" y="-7458908"/>
            <a:ext cx="13531109" cy="2499387"/>
            <a:chOff x="0" y="0"/>
            <a:chExt cx="18041479" cy="3332516"/>
          </a:xfrm>
        </p:grpSpPr>
        <p:sp>
          <p:nvSpPr>
            <p:cNvPr id="5" name="Freeform 5"/>
            <p:cNvSpPr/>
            <p:nvPr/>
          </p:nvSpPr>
          <p:spPr>
            <a:xfrm>
              <a:off x="0" y="0"/>
              <a:ext cx="18041493" cy="3332480"/>
            </a:xfrm>
            <a:custGeom>
              <a:avLst/>
              <a:gdLst/>
              <a:ahLst/>
              <a:cxnLst/>
              <a:rect l="l" t="t" r="r" b="b"/>
              <a:pathLst>
                <a:path w="18041493" h="3332480">
                  <a:moveTo>
                    <a:pt x="0" y="0"/>
                  </a:moveTo>
                  <a:lnTo>
                    <a:pt x="18041493" y="0"/>
                  </a:lnTo>
                  <a:lnTo>
                    <a:pt x="18041493" y="3332480"/>
                  </a:lnTo>
                  <a:lnTo>
                    <a:pt x="0" y="3332480"/>
                  </a:lnTo>
                  <a:close/>
                </a:path>
              </a:pathLst>
            </a:custGeom>
            <a:solidFill>
              <a:srgbClr val="ECECEC"/>
            </a:solidFill>
          </p:spPr>
        </p:sp>
      </p:grpSp>
      <p:grpSp>
        <p:nvGrpSpPr>
          <p:cNvPr id="6" name="Group 6"/>
          <p:cNvGrpSpPr/>
          <p:nvPr/>
        </p:nvGrpSpPr>
        <p:grpSpPr>
          <a:xfrm>
            <a:off x="9489387" y="8408452"/>
            <a:ext cx="3227916" cy="3328232"/>
            <a:chOff x="0" y="0"/>
            <a:chExt cx="4303888" cy="4437643"/>
          </a:xfrm>
        </p:grpSpPr>
        <p:sp>
          <p:nvSpPr>
            <p:cNvPr id="7" name="Freeform 7"/>
            <p:cNvSpPr/>
            <p:nvPr/>
          </p:nvSpPr>
          <p:spPr>
            <a:xfrm>
              <a:off x="-191643" y="-72644"/>
              <a:ext cx="4786376" cy="4689348"/>
            </a:xfrm>
            <a:custGeom>
              <a:avLst/>
              <a:gdLst/>
              <a:ahLst/>
              <a:cxnLst/>
              <a:rect l="l" t="t" r="r" b="b"/>
              <a:pathLst>
                <a:path w="4786376" h="4689348">
                  <a:moveTo>
                    <a:pt x="2797683" y="176657"/>
                  </a:moveTo>
                  <a:cubicBezTo>
                    <a:pt x="2225040" y="5715"/>
                    <a:pt x="1626870" y="0"/>
                    <a:pt x="1170940" y="512826"/>
                  </a:cubicBezTo>
                  <a:cubicBezTo>
                    <a:pt x="729361" y="1008507"/>
                    <a:pt x="304927" y="1809115"/>
                    <a:pt x="213741" y="2470023"/>
                  </a:cubicBezTo>
                  <a:cubicBezTo>
                    <a:pt x="0" y="4011295"/>
                    <a:pt x="1373251" y="4689348"/>
                    <a:pt x="2760726" y="4470019"/>
                  </a:cubicBezTo>
                  <a:cubicBezTo>
                    <a:pt x="4114038" y="4256405"/>
                    <a:pt x="4786376" y="2481453"/>
                    <a:pt x="4376039" y="1216533"/>
                  </a:cubicBezTo>
                  <a:cubicBezTo>
                    <a:pt x="4253484" y="834771"/>
                    <a:pt x="3897376" y="655320"/>
                    <a:pt x="3561207" y="490093"/>
                  </a:cubicBezTo>
                  <a:cubicBezTo>
                    <a:pt x="3319018" y="370459"/>
                    <a:pt x="3062605" y="256540"/>
                    <a:pt x="2797683" y="176657"/>
                  </a:cubicBezTo>
                  <a:close/>
                </a:path>
              </a:pathLst>
            </a:custGeom>
            <a:solidFill>
              <a:srgbClr val="E6C8C7"/>
            </a:solidFill>
          </p:spPr>
        </p:sp>
      </p:grpSp>
      <p:grpSp>
        <p:nvGrpSpPr>
          <p:cNvPr id="8" name="Group 8"/>
          <p:cNvGrpSpPr/>
          <p:nvPr/>
        </p:nvGrpSpPr>
        <p:grpSpPr>
          <a:xfrm>
            <a:off x="-4627968" y="-2234117"/>
            <a:ext cx="4674636" cy="13970799"/>
            <a:chOff x="0" y="0"/>
            <a:chExt cx="6232848" cy="18627732"/>
          </a:xfrm>
        </p:grpSpPr>
        <p:sp>
          <p:nvSpPr>
            <p:cNvPr id="9" name="Freeform 9"/>
            <p:cNvSpPr/>
            <p:nvPr/>
          </p:nvSpPr>
          <p:spPr>
            <a:xfrm>
              <a:off x="0" y="0"/>
              <a:ext cx="6232906" cy="18627725"/>
            </a:xfrm>
            <a:custGeom>
              <a:avLst/>
              <a:gdLst/>
              <a:ahLst/>
              <a:cxnLst/>
              <a:rect l="l" t="t" r="r" b="b"/>
              <a:pathLst>
                <a:path w="6232906" h="18627725">
                  <a:moveTo>
                    <a:pt x="0" y="0"/>
                  </a:moveTo>
                  <a:lnTo>
                    <a:pt x="6232906" y="0"/>
                  </a:lnTo>
                  <a:lnTo>
                    <a:pt x="6232906" y="18627725"/>
                  </a:lnTo>
                  <a:lnTo>
                    <a:pt x="0" y="18627725"/>
                  </a:lnTo>
                  <a:close/>
                </a:path>
              </a:pathLst>
            </a:custGeom>
            <a:solidFill>
              <a:srgbClr val="ECECEC"/>
            </a:solidFill>
          </p:spPr>
        </p:sp>
      </p:grpSp>
      <p:grpSp>
        <p:nvGrpSpPr>
          <p:cNvPr id="10" name="Group 10"/>
          <p:cNvGrpSpPr/>
          <p:nvPr/>
        </p:nvGrpSpPr>
        <p:grpSpPr>
          <a:xfrm>
            <a:off x="-2850777" y="10332037"/>
            <a:ext cx="22146483" cy="5305085"/>
            <a:chOff x="0" y="0"/>
            <a:chExt cx="29528644" cy="7073447"/>
          </a:xfrm>
        </p:grpSpPr>
        <p:sp>
          <p:nvSpPr>
            <p:cNvPr id="11" name="Freeform 11"/>
            <p:cNvSpPr/>
            <p:nvPr/>
          </p:nvSpPr>
          <p:spPr>
            <a:xfrm>
              <a:off x="0" y="0"/>
              <a:ext cx="29528644" cy="7073392"/>
            </a:xfrm>
            <a:custGeom>
              <a:avLst/>
              <a:gdLst/>
              <a:ahLst/>
              <a:cxnLst/>
              <a:rect l="l" t="t" r="r" b="b"/>
              <a:pathLst>
                <a:path w="29528644" h="7073392">
                  <a:moveTo>
                    <a:pt x="0" y="0"/>
                  </a:moveTo>
                  <a:lnTo>
                    <a:pt x="29528644" y="0"/>
                  </a:lnTo>
                  <a:lnTo>
                    <a:pt x="29528644" y="7073392"/>
                  </a:lnTo>
                  <a:lnTo>
                    <a:pt x="0" y="7073392"/>
                  </a:lnTo>
                  <a:close/>
                </a:path>
              </a:pathLst>
            </a:custGeom>
            <a:solidFill>
              <a:srgbClr val="ECECEC"/>
            </a:solidFill>
          </p:spPr>
        </p:sp>
      </p:grpSp>
      <p:sp>
        <p:nvSpPr>
          <p:cNvPr id="12" name="Freeform 12"/>
          <p:cNvSpPr/>
          <p:nvPr/>
        </p:nvSpPr>
        <p:spPr>
          <a:xfrm>
            <a:off x="833985" y="150825"/>
            <a:ext cx="6159441" cy="4453305"/>
          </a:xfrm>
          <a:custGeom>
            <a:avLst/>
            <a:gdLst/>
            <a:ahLst/>
            <a:cxnLst/>
            <a:rect l="l" t="t" r="r" b="b"/>
            <a:pathLst>
              <a:path w="6159441" h="4453305">
                <a:moveTo>
                  <a:pt x="0" y="0"/>
                </a:moveTo>
                <a:lnTo>
                  <a:pt x="6159441" y="0"/>
                </a:lnTo>
                <a:lnTo>
                  <a:pt x="6159441" y="4453305"/>
                </a:lnTo>
                <a:lnTo>
                  <a:pt x="0" y="4453305"/>
                </a:lnTo>
                <a:lnTo>
                  <a:pt x="0" y="0"/>
                </a:lnTo>
                <a:close/>
              </a:path>
            </a:pathLst>
          </a:custGeom>
          <a:blipFill>
            <a:blip r:embed="rId2"/>
            <a:stretch>
              <a:fillRect l="-30" r="-30"/>
            </a:stretch>
          </a:blipFill>
        </p:spPr>
      </p:sp>
      <p:sp>
        <p:nvSpPr>
          <p:cNvPr id="13" name="Freeform 13" descr="Blue text on a black background  Description automatically generated"/>
          <p:cNvSpPr/>
          <p:nvPr/>
        </p:nvSpPr>
        <p:spPr>
          <a:xfrm>
            <a:off x="13804465" y="8958262"/>
            <a:ext cx="4055768" cy="848750"/>
          </a:xfrm>
          <a:custGeom>
            <a:avLst/>
            <a:gdLst/>
            <a:ahLst/>
            <a:cxnLst/>
            <a:rect l="l" t="t" r="r" b="b"/>
            <a:pathLst>
              <a:path w="4055768" h="848750">
                <a:moveTo>
                  <a:pt x="0" y="0"/>
                </a:moveTo>
                <a:lnTo>
                  <a:pt x="4055768" y="0"/>
                </a:lnTo>
                <a:lnTo>
                  <a:pt x="4055768" y="848750"/>
                </a:lnTo>
                <a:lnTo>
                  <a:pt x="0" y="848750"/>
                </a:lnTo>
                <a:lnTo>
                  <a:pt x="0" y="0"/>
                </a:lnTo>
                <a:close/>
              </a:path>
            </a:pathLst>
          </a:custGeom>
          <a:blipFill>
            <a:blip r:embed="rId3"/>
            <a:stretch>
              <a:fillRect/>
            </a:stretch>
          </a:blipFill>
        </p:spPr>
      </p:sp>
      <p:sp>
        <p:nvSpPr>
          <p:cNvPr id="14" name="TextBox 14"/>
          <p:cNvSpPr txBox="1"/>
          <p:nvPr/>
        </p:nvSpPr>
        <p:spPr>
          <a:xfrm>
            <a:off x="1234440" y="6622939"/>
            <a:ext cx="7582125" cy="2726923"/>
          </a:xfrm>
          <a:prstGeom prst="rect">
            <a:avLst/>
          </a:prstGeom>
        </p:spPr>
        <p:txBody>
          <a:bodyPr lIns="0" tIns="0" rIns="0" bIns="0" rtlCol="0" anchor="t">
            <a:spAutoFit/>
          </a:bodyPr>
          <a:lstStyle/>
          <a:p>
            <a:pPr algn="l">
              <a:lnSpc>
                <a:spcPts val="5213"/>
              </a:lnSpc>
            </a:pPr>
            <a:r>
              <a:rPr lang="en-US" sz="6800" b="1" spc="63">
                <a:solidFill>
                  <a:srgbClr val="FFFFFF"/>
                </a:solidFill>
                <a:latin typeface="TT Rounds Condensed Bold"/>
                <a:ea typeface="TT Rounds Condensed Bold"/>
                <a:cs typeface="TT Rounds Condensed Bold"/>
                <a:sym typeface="TT Rounds Condensed Bold"/>
              </a:rPr>
              <a:t>M1.2  </a:t>
            </a:r>
          </a:p>
          <a:p>
            <a:pPr algn="l">
              <a:lnSpc>
                <a:spcPts val="5213"/>
              </a:lnSpc>
            </a:pPr>
            <a:r>
              <a:rPr lang="en-US" sz="6800" b="1" spc="63">
                <a:solidFill>
                  <a:srgbClr val="FFFFFF"/>
                </a:solidFill>
                <a:latin typeface="TT Rounds Condensed Bold"/>
                <a:ea typeface="TT Rounds Condensed Bold"/>
                <a:cs typeface="TT Rounds Condensed Bold"/>
                <a:sym typeface="TT Rounds Condensed Bold"/>
              </a:rPr>
              <a:t>Les compétences culinaires pour réussir</a:t>
            </a:r>
          </a:p>
        </p:txBody>
      </p:sp>
      <p:sp>
        <p:nvSpPr>
          <p:cNvPr id="15" name="Freeform 15"/>
          <p:cNvSpPr/>
          <p:nvPr/>
        </p:nvSpPr>
        <p:spPr>
          <a:xfrm>
            <a:off x="12893524" y="8741774"/>
            <a:ext cx="4977032" cy="1300815"/>
          </a:xfrm>
          <a:custGeom>
            <a:avLst/>
            <a:gdLst/>
            <a:ahLst/>
            <a:cxnLst/>
            <a:rect l="l" t="t" r="r" b="b"/>
            <a:pathLst>
              <a:path w="4977032" h="1300815">
                <a:moveTo>
                  <a:pt x="0" y="0"/>
                </a:moveTo>
                <a:lnTo>
                  <a:pt x="4977032" y="0"/>
                </a:lnTo>
                <a:lnTo>
                  <a:pt x="4977032" y="1300815"/>
                </a:lnTo>
                <a:lnTo>
                  <a:pt x="0" y="1300815"/>
                </a:lnTo>
                <a:lnTo>
                  <a:pt x="0" y="0"/>
                </a:lnTo>
                <a:close/>
              </a:path>
            </a:pathLst>
          </a:custGeom>
          <a:blipFill>
            <a:blip r:embed="rId4"/>
            <a:stretch>
              <a:fillRect/>
            </a:stretch>
          </a:blipFill>
        </p:spPr>
      </p:sp>
      <p:grpSp>
        <p:nvGrpSpPr>
          <p:cNvPr id="16" name="Group 16"/>
          <p:cNvGrpSpPr/>
          <p:nvPr/>
        </p:nvGrpSpPr>
        <p:grpSpPr>
          <a:xfrm>
            <a:off x="9489387" y="-629359"/>
            <a:ext cx="9092968" cy="8752061"/>
            <a:chOff x="30480" y="591820"/>
            <a:chExt cx="12736830" cy="12259310"/>
          </a:xfrm>
        </p:grpSpPr>
        <p:sp>
          <p:nvSpPr>
            <p:cNvPr id="17" name="Freeform 17"/>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5"/>
              <a:stretch>
                <a:fillRect l="-19089" r="-19089" b="-35"/>
              </a:stretch>
            </a:blipFill>
          </p:spPr>
        </p:sp>
      </p:grpSp>
      <p:sp>
        <p:nvSpPr>
          <p:cNvPr id="18" name="TextBox 18"/>
          <p:cNvSpPr txBox="1"/>
          <p:nvPr/>
        </p:nvSpPr>
        <p:spPr>
          <a:xfrm>
            <a:off x="1329172" y="9296400"/>
            <a:ext cx="5664254" cy="967170"/>
          </a:xfrm>
          <a:prstGeom prst="rect">
            <a:avLst/>
          </a:prstGeom>
        </p:spPr>
        <p:txBody>
          <a:bodyPr lIns="0" tIns="0" rIns="0" bIns="0" rtlCol="0" anchor="t">
            <a:spAutoFit/>
          </a:bodyPr>
          <a:lstStyle/>
          <a:p>
            <a:pPr algn="l">
              <a:lnSpc>
                <a:spcPts val="4536"/>
              </a:lnSpc>
            </a:pPr>
            <a:r>
              <a:rPr lang="en-US" sz="4200" b="1" spc="39">
                <a:solidFill>
                  <a:srgbClr val="FFFFFF"/>
                </a:solidFill>
                <a:latin typeface="TT Rounds Condensed Bold"/>
                <a:ea typeface="TT Rounds Condensed Bold"/>
                <a:cs typeface="TT Rounds Condensed Bold"/>
                <a:sym typeface="TT Rounds Condensed Bold"/>
              </a:rPr>
              <a:t>www.3kitchens.eu</a:t>
            </a:r>
          </a:p>
        </p:txBody>
      </p:sp>
      <p:sp>
        <p:nvSpPr>
          <p:cNvPr id="19" name="TextBox 19"/>
          <p:cNvSpPr txBox="1"/>
          <p:nvPr/>
        </p:nvSpPr>
        <p:spPr>
          <a:xfrm>
            <a:off x="1469207" y="5420045"/>
            <a:ext cx="7792038" cy="676275"/>
          </a:xfrm>
          <a:prstGeom prst="rect">
            <a:avLst/>
          </a:prstGeom>
          <a:solidFill>
            <a:srgbClr val="84BFA4"/>
          </a:solidFill>
        </p:spPr>
        <p:txBody>
          <a:bodyPr lIns="0" tIns="0" rIns="0" bIns="0" rtlCol="0" anchor="t">
            <a:spAutoFit/>
          </a:bodyPr>
          <a:lstStyle/>
          <a:p>
            <a:pPr algn="l">
              <a:lnSpc>
                <a:spcPts val="2640"/>
              </a:lnSpc>
            </a:pPr>
            <a:r>
              <a:rPr lang="en-US" sz="2200" b="1" spc="20">
                <a:solidFill>
                  <a:srgbClr val="FFFFFF"/>
                </a:solidFill>
                <a:latin typeface="TT Rounds Condensed Bold"/>
                <a:ea typeface="TT Rounds Condensed Bold"/>
                <a:cs typeface="TT Rounds Condensed Bold"/>
                <a:sym typeface="TT Rounds Condensed Bold"/>
              </a:rPr>
              <a:t>Programme d'employabilité - Industrie alimentaire </a:t>
            </a:r>
          </a:p>
          <a:p>
            <a:pPr algn="l">
              <a:lnSpc>
                <a:spcPts val="2640"/>
              </a:lnSpc>
            </a:pPr>
            <a:r>
              <a:rPr lang="en-US" sz="2200" b="1" spc="20">
                <a:solidFill>
                  <a:srgbClr val="FFFFFF"/>
                </a:solidFill>
                <a:latin typeface="TT Rounds Condensed Bold"/>
                <a:ea typeface="TT Rounds Condensed Bold"/>
                <a:cs typeface="TT Rounds Condensed Bold"/>
                <a:sym typeface="TT Rounds Condensed Bold"/>
              </a:rPr>
              <a:t>Compétences techniques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2686545"/>
            <a:ext cx="16650918" cy="7293864"/>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Le stockage des denrées alimentaires</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Conservez les aliments à des températures appropriées : les produits réfrigérés à 0-4°C, les produits congelés à -18°C ou moins.</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Gardez les aliments crus à l'écart des aliments cuits pour éviter toute contamination croisée.</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Manipulation des denrées alimentaires</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Utiliser des ustensiles et du matériel propres.</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Évitez de toucher les aliments prêts à consommer à mains nues.</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3. Nettoyage et désinfection</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Nettoyer et désinfecter régulièrement les surfaces de travail, les planches à découper, les ustensiles et les équipements de cuisine.</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Utiliser des détergents et des désinfectants appropriés.</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Hygiène alimentaire</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1225810"/>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Exercices</a:t>
            </a:r>
          </a:p>
          <a:p>
            <a:pPr algn="l">
              <a:lnSpc>
                <a:spcPts val="5248"/>
              </a:lnSpc>
            </a:pPr>
            <a:endParaRPr lang="en-US" sz="5400" b="1" spc="50">
              <a:solidFill>
                <a:srgbClr val="382B1B"/>
              </a:solidFill>
              <a:latin typeface="TT Rounds Condensed Bold"/>
              <a:ea typeface="TT Rounds Condensed Bold"/>
              <a:cs typeface="TT Rounds Condensed Bold"/>
              <a:sym typeface="TT Rounds Condensed Bold"/>
            </a:endParaRP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26698"/>
            <a:ext cx="16650918" cy="6934498"/>
          </a:xfrm>
          <a:prstGeom prst="rect">
            <a:avLst/>
          </a:prstGeom>
        </p:spPr>
        <p:txBody>
          <a:bodyPr lIns="0" tIns="0" rIns="0" bIns="0" rtlCol="0" anchor="t">
            <a:spAutoFit/>
          </a:bodyPr>
          <a:lstStyle/>
          <a:p>
            <a:pPr marL="289560" lvl="1" indent="-144780" algn="l">
              <a:lnSpc>
                <a:spcPts val="2879"/>
              </a:lnSpc>
              <a:buAutoNum type="arabicPeriod"/>
            </a:pPr>
            <a:r>
              <a:rPr lang="en-US" sz="2400" b="1">
                <a:solidFill>
                  <a:srgbClr val="242424"/>
                </a:solidFill>
                <a:latin typeface="TT Rounds Condensed Bold"/>
                <a:ea typeface="TT Rounds Condensed Bold"/>
                <a:cs typeface="TT Rounds Condensed Bold"/>
                <a:sym typeface="TT Rounds Condensed Bold"/>
              </a:rPr>
              <a:t>Création de la recette </a:t>
            </a:r>
            <a:r>
              <a:rPr lang="en-US" sz="2400">
                <a:solidFill>
                  <a:srgbClr val="242424"/>
                </a:solidFill>
                <a:latin typeface="TT Rounds Condensed"/>
                <a:ea typeface="TT Rounds Condensed"/>
                <a:cs typeface="TT Rounds Condensed"/>
                <a:sym typeface="TT Rounds Condensed"/>
              </a:rPr>
              <a:t>:</a:t>
            </a:r>
          </a:p>
          <a:p>
            <a:pPr marL="746760" lvl="2" indent="-248920" algn="l">
              <a:lnSpc>
                <a:spcPts val="2879"/>
              </a:lnSpc>
              <a:buAutoNum type="arabicPeriod"/>
            </a:pPr>
            <a:r>
              <a:rPr lang="en-US" sz="2400" b="1">
                <a:solidFill>
                  <a:srgbClr val="242424"/>
                </a:solidFill>
                <a:latin typeface="TT Rounds Condensed Bold"/>
                <a:ea typeface="TT Rounds Condensed Bold"/>
                <a:cs typeface="TT Rounds Condensed Bold"/>
                <a:sym typeface="TT Rounds Condensed Bold"/>
              </a:rPr>
              <a:t>Activité </a:t>
            </a:r>
            <a:r>
              <a:rPr lang="en-US" sz="2400">
                <a:solidFill>
                  <a:srgbClr val="242424"/>
                </a:solidFill>
                <a:latin typeface="TT Rounds Condensed"/>
                <a:ea typeface="TT Rounds Condensed"/>
                <a:cs typeface="TT Rounds Condensed"/>
                <a:sym typeface="TT Rounds Condensed"/>
              </a:rPr>
              <a:t>: Les participants créent leurs propres recettes en utilisant des ingrédients locaux et de saison. Ils expérimentent différentes combinaisons de saveurs et de techniques de cuisson.</a:t>
            </a:r>
          </a:p>
          <a:p>
            <a:pPr marL="746760" lvl="2" indent="-248920" algn="l">
              <a:lnSpc>
                <a:spcPts val="2879"/>
              </a:lnSpc>
              <a:buAutoNum type="arabicPeriod"/>
            </a:pPr>
            <a:r>
              <a:rPr lang="en-US" sz="2400" b="1">
                <a:solidFill>
                  <a:srgbClr val="242424"/>
                </a:solidFill>
                <a:latin typeface="TT Rounds Condensed Bold"/>
                <a:ea typeface="TT Rounds Condensed Bold"/>
                <a:cs typeface="TT Rounds Condensed Bold"/>
                <a:sym typeface="TT Rounds Condensed Bold"/>
              </a:rPr>
              <a:t>Exemple </a:t>
            </a:r>
            <a:r>
              <a:rPr lang="en-US" sz="2400">
                <a:solidFill>
                  <a:srgbClr val="242424"/>
                </a:solidFill>
                <a:latin typeface="TT Rounds Condensed"/>
                <a:ea typeface="TT Rounds Condensed"/>
                <a:cs typeface="TT Rounds Condensed"/>
                <a:sym typeface="TT Rounds Condensed"/>
              </a:rPr>
              <a:t>: Un participant peut créer un plat de coquilles Saint-Jacques saisies avec une sauce au beurre blanc et aux agrumes, accompagné d'asperges rôties et de quinoa.</a:t>
            </a:r>
          </a:p>
          <a:p>
            <a:pPr marL="746760" lvl="2" indent="-248920" algn="l">
              <a:lnSpc>
                <a:spcPts val="2879"/>
              </a:lnSpc>
            </a:pPr>
            <a:endParaRPr lang="en-US" sz="2400">
              <a:solidFill>
                <a:srgbClr val="242424"/>
              </a:solidFill>
              <a:latin typeface="TT Rounds Condensed"/>
              <a:ea typeface="TT Rounds Condensed"/>
              <a:cs typeface="TT Rounds Condensed"/>
              <a:sym typeface="TT Rounds Condensed"/>
            </a:endParaRPr>
          </a:p>
          <a:p>
            <a:pPr marL="746760" lvl="2" indent="-248920" algn="l">
              <a:lnSpc>
                <a:spcPts val="2879"/>
              </a:lnSpc>
            </a:pPr>
            <a:endParaRPr lang="en-US" sz="2400">
              <a:solidFill>
                <a:srgbClr val="242424"/>
              </a:solidFill>
              <a:latin typeface="TT Rounds Condensed"/>
              <a:ea typeface="TT Rounds Condensed"/>
              <a:cs typeface="TT Rounds Condensed"/>
              <a:sym typeface="TT Rounds Condensed"/>
            </a:endParaRPr>
          </a:p>
          <a:p>
            <a:pPr marL="289560" lvl="1" indent="-144780" algn="l">
              <a:lnSpc>
                <a:spcPts val="2879"/>
              </a:lnSpc>
              <a:buAutoNum type="arabicPeriod"/>
            </a:pPr>
            <a:r>
              <a:rPr lang="en-US" sz="2400" b="1">
                <a:solidFill>
                  <a:srgbClr val="242424"/>
                </a:solidFill>
                <a:latin typeface="TT Rounds Condensed Bold"/>
                <a:ea typeface="TT Rounds Condensed Bold"/>
                <a:cs typeface="TT Rounds Condensed Bold"/>
                <a:sym typeface="TT Rounds Condensed Bold"/>
              </a:rPr>
              <a:t>Présentation des plats </a:t>
            </a:r>
            <a:r>
              <a:rPr lang="en-US" sz="2400">
                <a:solidFill>
                  <a:srgbClr val="242424"/>
                </a:solidFill>
                <a:latin typeface="TT Rounds Condensed"/>
                <a:ea typeface="TT Rounds Condensed"/>
                <a:cs typeface="TT Rounds Condensed"/>
                <a:sym typeface="TT Rounds Condensed"/>
              </a:rPr>
              <a:t>:</a:t>
            </a:r>
          </a:p>
          <a:p>
            <a:pPr marL="746760" lvl="2" indent="-248920" algn="l">
              <a:lnSpc>
                <a:spcPts val="2879"/>
              </a:lnSpc>
              <a:buAutoNum type="arabicPeriod"/>
            </a:pPr>
            <a:r>
              <a:rPr lang="en-US" sz="2400" b="1">
                <a:solidFill>
                  <a:srgbClr val="242424"/>
                </a:solidFill>
                <a:latin typeface="TT Rounds Condensed Bold"/>
                <a:ea typeface="TT Rounds Condensed Bold"/>
                <a:cs typeface="TT Rounds Condensed Bold"/>
                <a:sym typeface="TT Rounds Condensed Bold"/>
              </a:rPr>
              <a:t>Activité </a:t>
            </a:r>
            <a:r>
              <a:rPr lang="en-US" sz="2400">
                <a:solidFill>
                  <a:srgbClr val="242424"/>
                </a:solidFill>
                <a:latin typeface="TT Rounds Condensed"/>
                <a:ea typeface="TT Rounds Condensed"/>
                <a:cs typeface="TT Rounds Condensed"/>
                <a:sym typeface="TT Rounds Condensed"/>
              </a:rPr>
              <a:t>: Les participants se concentrent sur la présentation visuelle de leurs plats, en utilisant des techniques telles que le dressage, la garniture et la décoration des sauces.</a:t>
            </a:r>
          </a:p>
          <a:p>
            <a:pPr marL="746760" lvl="2" indent="-248920" algn="l">
              <a:lnSpc>
                <a:spcPts val="2879"/>
              </a:lnSpc>
              <a:buAutoNum type="arabicPeriod"/>
            </a:pPr>
            <a:r>
              <a:rPr lang="en-US" sz="2400" b="1">
                <a:solidFill>
                  <a:srgbClr val="242424"/>
                </a:solidFill>
                <a:latin typeface="TT Rounds Condensed Bold"/>
                <a:ea typeface="TT Rounds Condensed Bold"/>
                <a:cs typeface="TT Rounds Condensed Bold"/>
                <a:sym typeface="TT Rounds Condensed Bold"/>
              </a:rPr>
              <a:t>Exemple </a:t>
            </a:r>
            <a:r>
              <a:rPr lang="en-US" sz="2400">
                <a:solidFill>
                  <a:srgbClr val="242424"/>
                </a:solidFill>
                <a:latin typeface="TT Rounds Condensed"/>
                <a:ea typeface="TT Rounds Condensed"/>
                <a:cs typeface="TT Rounds Condensed"/>
                <a:sym typeface="TT Rounds Condensed"/>
              </a:rPr>
              <a:t>: Un participant peut présenter un dessert composé d'une mousse au chocolat avec un coulis de framboise, garni de baies fraîches et de feuilles de menthe.</a:t>
            </a:r>
          </a:p>
          <a:p>
            <a:pPr marL="746760" lvl="2" indent="-248920" algn="l">
              <a:lnSpc>
                <a:spcPts val="2879"/>
              </a:lnSpc>
            </a:pPr>
            <a:endParaRPr lang="en-US" sz="2400">
              <a:solidFill>
                <a:srgbClr val="242424"/>
              </a:solidFill>
              <a:latin typeface="TT Rounds Condensed"/>
              <a:ea typeface="TT Rounds Condensed"/>
              <a:cs typeface="TT Rounds Condensed"/>
              <a:sym typeface="TT Rounds Condensed"/>
            </a:endParaRPr>
          </a:p>
          <a:p>
            <a:pPr marL="746760" lvl="2" indent="-248920" algn="l">
              <a:lnSpc>
                <a:spcPts val="2879"/>
              </a:lnSpc>
            </a:pPr>
            <a:endParaRPr lang="en-US" sz="2400">
              <a:solidFill>
                <a:srgbClr val="242424"/>
              </a:solidFill>
              <a:latin typeface="TT Rounds Condensed"/>
              <a:ea typeface="TT Rounds Condensed"/>
              <a:cs typeface="TT Rounds Condensed"/>
              <a:sym typeface="TT Rounds Condensed"/>
            </a:endParaRPr>
          </a:p>
          <a:p>
            <a:pPr marL="289560" lvl="1" indent="-144780" algn="l">
              <a:lnSpc>
                <a:spcPts val="2879"/>
              </a:lnSpc>
              <a:buAutoNum type="arabicPeriod"/>
            </a:pPr>
            <a:r>
              <a:rPr lang="en-US" sz="2400" b="1">
                <a:solidFill>
                  <a:srgbClr val="242424"/>
                </a:solidFill>
                <a:latin typeface="TT Rounds Condensed Bold"/>
                <a:ea typeface="TT Rounds Condensed Bold"/>
                <a:cs typeface="TT Rounds Condensed Bold"/>
                <a:sym typeface="TT Rounds Condensed Bold"/>
              </a:rPr>
              <a:t>Dégustation et retour d'expérience </a:t>
            </a:r>
            <a:r>
              <a:rPr lang="en-US" sz="2400">
                <a:solidFill>
                  <a:srgbClr val="242424"/>
                </a:solidFill>
                <a:latin typeface="TT Rounds Condensed"/>
                <a:ea typeface="TT Rounds Condensed"/>
                <a:cs typeface="TT Rounds Condensed"/>
                <a:sym typeface="TT Rounds Condensed"/>
              </a:rPr>
              <a:t>:</a:t>
            </a:r>
          </a:p>
          <a:p>
            <a:pPr marL="746760" lvl="2" indent="-248920" algn="l">
              <a:lnSpc>
                <a:spcPts val="2879"/>
              </a:lnSpc>
              <a:buAutoNum type="arabicPeriod"/>
            </a:pPr>
            <a:r>
              <a:rPr lang="en-US" sz="2400" b="1">
                <a:solidFill>
                  <a:srgbClr val="242424"/>
                </a:solidFill>
                <a:latin typeface="TT Rounds Condensed Bold"/>
                <a:ea typeface="TT Rounds Condensed Bold"/>
                <a:cs typeface="TT Rounds Condensed Bold"/>
                <a:sym typeface="TT Rounds Condensed Bold"/>
              </a:rPr>
              <a:t>Activité </a:t>
            </a:r>
            <a:r>
              <a:rPr lang="en-US" sz="2400">
                <a:solidFill>
                  <a:srgbClr val="242424"/>
                </a:solidFill>
                <a:latin typeface="TT Rounds Condensed"/>
                <a:ea typeface="TT Rounds Condensed"/>
                <a:cs typeface="TT Rounds Condensed"/>
                <a:sym typeface="TT Rounds Condensed"/>
              </a:rPr>
              <a:t>: Les participants goûtent les créations des autres et donnent un avis constructif sur la saveur, la texture et la présentation.</a:t>
            </a:r>
          </a:p>
          <a:p>
            <a:pPr marL="746760" lvl="2" indent="-248920" algn="l">
              <a:lnSpc>
                <a:spcPts val="2879"/>
              </a:lnSpc>
              <a:buAutoNum type="arabicPeriod"/>
            </a:pPr>
            <a:r>
              <a:rPr lang="en-US" sz="2400" b="1">
                <a:solidFill>
                  <a:srgbClr val="242424"/>
                </a:solidFill>
                <a:latin typeface="TT Rounds Condensed Bold"/>
                <a:ea typeface="TT Rounds Condensed Bold"/>
                <a:cs typeface="TT Rounds Condensed Bold"/>
                <a:sym typeface="TT Rounds Condensed Bold"/>
              </a:rPr>
              <a:t>Exemple </a:t>
            </a:r>
            <a:r>
              <a:rPr lang="en-US" sz="2400">
                <a:solidFill>
                  <a:srgbClr val="242424"/>
                </a:solidFill>
                <a:latin typeface="TT Rounds Condensed"/>
                <a:ea typeface="TT Rounds Condensed"/>
                <a:cs typeface="TT Rounds Condensed"/>
                <a:sym typeface="TT Rounds Condensed"/>
              </a:rPr>
              <a:t>: Lors d'une séance de dégustation, les participants peuvent discuter de l'équilibre des saveurs dans un plat de côtelettes d'agneau grillées au romarin et à l'ail, accompagnées d'une ratatouille.</a:t>
            </a:r>
          </a:p>
          <a:p>
            <a:pPr marL="746760" lvl="2" indent="-248920" algn="l">
              <a:lnSpc>
                <a:spcPts val="2879"/>
              </a:lnSpc>
            </a:pPr>
            <a:endParaRPr lang="en-US" sz="2400">
              <a:solidFill>
                <a:srgbClr val="242424"/>
              </a:solidFill>
              <a:latin typeface="TT Rounds Condensed"/>
              <a:ea typeface="TT Rounds Condensed"/>
              <a:cs typeface="TT Rounds Condensed"/>
              <a:sym typeface="TT Rounds Condensed"/>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220027">
            <a:off x="-1801856" y="-6814548"/>
            <a:ext cx="17233297" cy="16884397"/>
            <a:chOff x="0" y="0"/>
            <a:chExt cx="22977730" cy="22512529"/>
          </a:xfrm>
        </p:grpSpPr>
        <p:sp>
          <p:nvSpPr>
            <p:cNvPr id="3" name="Freeform 3"/>
            <p:cNvSpPr/>
            <p:nvPr/>
          </p:nvSpPr>
          <p:spPr>
            <a:xfrm>
              <a:off x="0" y="0"/>
              <a:ext cx="22977731" cy="22512528"/>
            </a:xfrm>
            <a:custGeom>
              <a:avLst/>
              <a:gdLst/>
              <a:ahLst/>
              <a:cxnLst/>
              <a:rect l="l" t="t" r="r" b="b"/>
              <a:pathLst>
                <a:path w="22977731" h="22512528">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DDA9A7"/>
            </a:solidFill>
          </p:spPr>
        </p:sp>
      </p:grpSp>
      <p:grpSp>
        <p:nvGrpSpPr>
          <p:cNvPr id="4" name="Group 4"/>
          <p:cNvGrpSpPr/>
          <p:nvPr/>
        </p:nvGrpSpPr>
        <p:grpSpPr>
          <a:xfrm>
            <a:off x="-4020693" y="-9152968"/>
            <a:ext cx="24222266" cy="9152954"/>
            <a:chOff x="0" y="0"/>
            <a:chExt cx="32296355" cy="12203938"/>
          </a:xfrm>
        </p:grpSpPr>
        <p:sp>
          <p:nvSpPr>
            <p:cNvPr id="5" name="Freeform 5"/>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6" name="Group 6"/>
          <p:cNvGrpSpPr/>
          <p:nvPr/>
        </p:nvGrpSpPr>
        <p:grpSpPr>
          <a:xfrm>
            <a:off x="-5506732" y="10286998"/>
            <a:ext cx="24222266" cy="3289555"/>
            <a:chOff x="0" y="0"/>
            <a:chExt cx="32296355" cy="4386073"/>
          </a:xfrm>
        </p:grpSpPr>
        <p:sp>
          <p:nvSpPr>
            <p:cNvPr id="7" name="Freeform 7"/>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8" name="Group 8"/>
          <p:cNvGrpSpPr/>
          <p:nvPr/>
        </p:nvGrpSpPr>
        <p:grpSpPr>
          <a:xfrm>
            <a:off x="-4481700" y="-1211763"/>
            <a:ext cx="4481703" cy="17113853"/>
            <a:chOff x="0" y="0"/>
            <a:chExt cx="5975604" cy="22818471"/>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0" name="TextBox 10"/>
          <p:cNvSpPr txBox="1"/>
          <p:nvPr/>
        </p:nvSpPr>
        <p:spPr>
          <a:xfrm>
            <a:off x="1028700" y="1802218"/>
            <a:ext cx="12011131" cy="4815461"/>
          </a:xfrm>
          <a:prstGeom prst="rect">
            <a:avLst/>
          </a:prstGeom>
        </p:spPr>
        <p:txBody>
          <a:bodyPr lIns="0" tIns="0" rIns="0" bIns="0" rtlCol="0" anchor="t">
            <a:spAutoFit/>
          </a:bodyPr>
          <a:lstStyle/>
          <a:p>
            <a:pPr algn="ctr">
              <a:lnSpc>
                <a:spcPts val="36828"/>
              </a:lnSpc>
            </a:pPr>
            <a:r>
              <a:rPr lang="en-US" sz="34100" spc="318">
                <a:solidFill>
                  <a:srgbClr val="E6C8C7"/>
                </a:solidFill>
                <a:latin typeface="TT Rounds Condensed"/>
                <a:ea typeface="TT Rounds Condensed"/>
                <a:cs typeface="TT Rounds Condensed"/>
                <a:sym typeface="TT Rounds Condensed"/>
              </a:rPr>
              <a:t>JOUR4</a:t>
            </a:r>
          </a:p>
        </p:txBody>
      </p:sp>
      <p:sp>
        <p:nvSpPr>
          <p:cNvPr id="11" name="TextBox 11"/>
          <p:cNvSpPr txBox="1"/>
          <p:nvPr/>
        </p:nvSpPr>
        <p:spPr>
          <a:xfrm>
            <a:off x="1313714" y="3447288"/>
            <a:ext cx="10581358" cy="1696212"/>
          </a:xfrm>
          <a:prstGeom prst="rect">
            <a:avLst/>
          </a:prstGeom>
        </p:spPr>
        <p:txBody>
          <a:bodyPr lIns="0" tIns="0" rIns="0" bIns="0" rtlCol="0" anchor="t">
            <a:spAutoFit/>
          </a:bodyPr>
          <a:lstStyle/>
          <a:p>
            <a:pPr algn="ctr">
              <a:lnSpc>
                <a:spcPts val="6804"/>
              </a:lnSpc>
            </a:pPr>
            <a:r>
              <a:rPr lang="en-US" sz="6300" b="1" spc="57">
                <a:solidFill>
                  <a:srgbClr val="FFFFFF"/>
                </a:solidFill>
                <a:latin typeface="TT Rounds Condensed Bold"/>
                <a:ea typeface="TT Rounds Condensed Bold"/>
                <a:cs typeface="TT Rounds Condensed Bold"/>
                <a:sym typeface="TT Rounds Condensed Bold"/>
              </a:rPr>
              <a:t>Techniques de base de la pâtisserie</a:t>
            </a:r>
          </a:p>
        </p:txBody>
      </p:sp>
      <p:grpSp>
        <p:nvGrpSpPr>
          <p:cNvPr id="12" name="Group 12"/>
          <p:cNvGrpSpPr/>
          <p:nvPr/>
        </p:nvGrpSpPr>
        <p:grpSpPr>
          <a:xfrm>
            <a:off x="12973728" y="9567949"/>
            <a:ext cx="5044449" cy="516684"/>
            <a:chOff x="0" y="0"/>
            <a:chExt cx="6725932" cy="688912"/>
          </a:xfrm>
        </p:grpSpPr>
        <p:sp>
          <p:nvSpPr>
            <p:cNvPr id="13" name="Freeform 13"/>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2"/>
              <a:stretch>
                <a:fillRect t="-604988"/>
              </a:stretch>
            </a:blipFill>
          </p:spPr>
        </p:sp>
      </p:gr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1. Introduction à la pâtisserie</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5331714"/>
          </a:xfrm>
          <a:prstGeom prst="rect">
            <a:avLst/>
          </a:prstGeom>
        </p:spPr>
        <p:txBody>
          <a:bodyPr lIns="0" tIns="0" rIns="0" bIns="0" rtlCol="0" anchor="t">
            <a:spAutoFit/>
          </a:bodyPr>
          <a:lstStyle/>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Introduction aux ingrédients de base (farine, sucre, œufs, beurre, etc.).</a:t>
            </a:r>
          </a:p>
          <a:p>
            <a:pPr marL="1470660" lvl="3" indent="-367665" algn="l">
              <a:lnSpc>
                <a:spcPts val="3888"/>
              </a:lnSpc>
              <a:buAutoNum type="alphaLcPeriod"/>
            </a:pPr>
            <a:r>
              <a:rPr lang="en-US" sz="3600" b="1" i="1" spc="32">
                <a:solidFill>
                  <a:srgbClr val="382B1B"/>
                </a:solidFill>
                <a:latin typeface="Arimo Bold Italics"/>
                <a:ea typeface="Arimo Bold Italics"/>
                <a:cs typeface="Arimo Bold Italics"/>
                <a:sym typeface="Arimo Bold Italics"/>
              </a:rPr>
              <a:t>Farine </a:t>
            </a:r>
            <a:r>
              <a:rPr lang="en-US" sz="3600" i="1" spc="32">
                <a:solidFill>
                  <a:srgbClr val="382B1B"/>
                </a:solidFill>
                <a:latin typeface="Arimo Italics"/>
                <a:ea typeface="Arimo Italics"/>
                <a:cs typeface="Arimo Italics"/>
                <a:sym typeface="Arimo Italics"/>
              </a:rPr>
              <a:t>: Types et utilisations (T45, T55, etc.).</a:t>
            </a:r>
          </a:p>
          <a:p>
            <a:pPr marL="1470660" lvl="3" indent="-367665" algn="l">
              <a:lnSpc>
                <a:spcPts val="3888"/>
              </a:lnSpc>
              <a:buAutoNum type="alphaLcPeriod"/>
            </a:pPr>
            <a:r>
              <a:rPr lang="en-US" sz="3600" b="1" i="1" spc="32">
                <a:solidFill>
                  <a:srgbClr val="382B1B"/>
                </a:solidFill>
                <a:latin typeface="Arimo Bold Italics"/>
                <a:ea typeface="Arimo Bold Italics"/>
                <a:cs typeface="Arimo Bold Italics"/>
                <a:sym typeface="Arimo Bold Italics"/>
              </a:rPr>
              <a:t>Sucre </a:t>
            </a:r>
            <a:r>
              <a:rPr lang="en-US" sz="3600" i="1" spc="32">
                <a:solidFill>
                  <a:srgbClr val="382B1B"/>
                </a:solidFill>
                <a:latin typeface="Arimo Italics"/>
                <a:ea typeface="Arimo Italics"/>
                <a:cs typeface="Arimo Italics"/>
                <a:sym typeface="Arimo Italics"/>
              </a:rPr>
              <a:t>: Sucre cristallisé, sucre glace, cassonade.</a:t>
            </a:r>
          </a:p>
          <a:p>
            <a:pPr marL="1470660" lvl="3" indent="-367665" algn="l">
              <a:lnSpc>
                <a:spcPts val="3888"/>
              </a:lnSpc>
              <a:buAutoNum type="alphaLcPeriod"/>
            </a:pPr>
            <a:r>
              <a:rPr lang="en-US" sz="3600" b="1" i="1" spc="32">
                <a:solidFill>
                  <a:srgbClr val="382B1B"/>
                </a:solidFill>
                <a:latin typeface="Arimo Bold Italics"/>
                <a:ea typeface="Arimo Bold Italics"/>
                <a:cs typeface="Arimo Bold Italics"/>
                <a:sym typeface="Arimo Bold Italics"/>
              </a:rPr>
              <a:t>Œufs </a:t>
            </a:r>
            <a:r>
              <a:rPr lang="en-US" sz="3600" i="1" spc="32">
                <a:solidFill>
                  <a:srgbClr val="382B1B"/>
                </a:solidFill>
                <a:latin typeface="Arimo Italics"/>
                <a:ea typeface="Arimo Italics"/>
                <a:cs typeface="Arimo Italics"/>
                <a:sym typeface="Arimo Italics"/>
              </a:rPr>
              <a:t>: Importance des œufs en pâtisserie (liant, levain).</a:t>
            </a:r>
          </a:p>
          <a:p>
            <a:pPr marL="1470660" lvl="3" indent="-367665" algn="l">
              <a:lnSpc>
                <a:spcPts val="3888"/>
              </a:lnSpc>
              <a:buAutoNum type="alphaLcPeriod"/>
            </a:pPr>
            <a:r>
              <a:rPr lang="en-US" sz="3600" b="1" i="1" spc="32">
                <a:solidFill>
                  <a:srgbClr val="382B1B"/>
                </a:solidFill>
                <a:latin typeface="Arimo Bold Italics"/>
                <a:ea typeface="Arimo Bold Italics"/>
                <a:cs typeface="Arimo Bold Italics"/>
                <a:sym typeface="Arimo Bold Italics"/>
              </a:rPr>
              <a:t>Beurre </a:t>
            </a:r>
            <a:r>
              <a:rPr lang="en-US" sz="3600" i="1" spc="32">
                <a:solidFill>
                  <a:srgbClr val="382B1B"/>
                </a:solidFill>
                <a:latin typeface="Arimo Italics"/>
                <a:ea typeface="Arimo Italics"/>
                <a:cs typeface="Arimo Italics"/>
                <a:sym typeface="Arimo Italics"/>
              </a:rPr>
              <a:t>: Beurre doux, beurre demi-sel, margarine.</a:t>
            </a:r>
          </a:p>
          <a:p>
            <a:pPr marL="1470660" lvl="3" indent="-367665" algn="l">
              <a:lnSpc>
                <a:spcPts val="3888"/>
              </a:lnSpc>
              <a:buAutoNum type="alphaLcPeriod"/>
            </a:pPr>
            <a:r>
              <a:rPr lang="en-US" sz="3600" b="1" i="1" spc="32">
                <a:solidFill>
                  <a:srgbClr val="382B1B"/>
                </a:solidFill>
                <a:latin typeface="Arimo Bold Italics"/>
                <a:ea typeface="Arimo Bold Italics"/>
                <a:cs typeface="Arimo Bold Italics"/>
                <a:sym typeface="Arimo Bold Italics"/>
              </a:rPr>
              <a:t>Levure </a:t>
            </a:r>
            <a:r>
              <a:rPr lang="en-US" sz="3600" i="1" spc="32">
                <a:solidFill>
                  <a:srgbClr val="382B1B"/>
                </a:solidFill>
                <a:latin typeface="Arimo Italics"/>
                <a:ea typeface="Arimo Italics"/>
                <a:cs typeface="Arimo Italics"/>
                <a:sym typeface="Arimo Italics"/>
              </a:rPr>
              <a:t>: levure chimique, levure de boulangerie.</a:t>
            </a:r>
          </a:p>
          <a:p>
            <a:pPr marL="1470660" lvl="3" indent="-367665" algn="l">
              <a:lnSpc>
                <a:spcPts val="3888"/>
              </a:lnSpc>
              <a:buAutoNum type="alphaLcPeriod"/>
            </a:pPr>
            <a:r>
              <a:rPr lang="en-US" sz="3600" b="1" i="1" spc="32">
                <a:solidFill>
                  <a:srgbClr val="382B1B"/>
                </a:solidFill>
                <a:latin typeface="Arimo Bold Italics"/>
                <a:ea typeface="Arimo Bold Italics"/>
                <a:cs typeface="Arimo Bold Italics"/>
                <a:sym typeface="Arimo Bold Italics"/>
              </a:rPr>
              <a:t>Autres ingrédients </a:t>
            </a:r>
            <a:r>
              <a:rPr lang="en-US" sz="3600" i="1" spc="32">
                <a:solidFill>
                  <a:srgbClr val="382B1B"/>
                </a:solidFill>
                <a:latin typeface="Arimo Italics"/>
                <a:ea typeface="Arimo Italics"/>
                <a:cs typeface="Arimo Italics"/>
                <a:sym typeface="Arimo Italics"/>
              </a:rPr>
              <a:t>: Poudre d'amande, chocolat, lait, crème.</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Règles d'hygiène spécifiques à la pâtisserie.</a:t>
            </a:r>
          </a:p>
          <a:p>
            <a:pPr marL="1470660" lvl="3" indent="-367665" algn="l">
              <a:lnSpc>
                <a:spcPts val="3888"/>
              </a:lnSpc>
              <a:buAutoNum type="alphaLcPeriod"/>
            </a:pPr>
            <a:r>
              <a:rPr lang="en-US" sz="3600" i="1" spc="32">
                <a:solidFill>
                  <a:srgbClr val="382B1B"/>
                </a:solidFill>
                <a:latin typeface="Arimo Italics"/>
                <a:ea typeface="Arimo Italics"/>
                <a:cs typeface="Arimo Italics"/>
                <a:sym typeface="Arimo Italics"/>
              </a:rPr>
              <a:t>Lavage des mains et propreté des surfaces de travail.</a:t>
            </a:r>
          </a:p>
          <a:p>
            <a:pPr marL="1470660" lvl="3" indent="-367665" algn="l">
              <a:lnSpc>
                <a:spcPts val="3888"/>
              </a:lnSpc>
              <a:buAutoNum type="alphaLcPeriod"/>
            </a:pPr>
            <a:r>
              <a:rPr lang="en-US" sz="3600" i="1" spc="32">
                <a:solidFill>
                  <a:srgbClr val="382B1B"/>
                </a:solidFill>
                <a:latin typeface="Arimo Italics"/>
                <a:ea typeface="Arimo Italics"/>
                <a:cs typeface="Arimo Italics"/>
                <a:sym typeface="Arimo Italics"/>
              </a:rPr>
              <a:t>Conservation des ingrédients et des préparations.</a:t>
            </a:r>
          </a:p>
          <a:p>
            <a:pPr marL="1470660" lvl="3" indent="-367665" algn="l">
              <a:lnSpc>
                <a:spcPts val="3888"/>
              </a:lnSpc>
            </a:pPr>
            <a:endParaRPr lang="en-US" sz="3600" i="1" spc="32">
              <a:solidFill>
                <a:srgbClr val="382B1B"/>
              </a:solidFill>
              <a:latin typeface="Arimo Italics"/>
              <a:ea typeface="Arimo Italics"/>
              <a:cs typeface="Arimo Italics"/>
              <a:sym typeface="Arimo Italics"/>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2. Pâte de base</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6789039"/>
          </a:xfrm>
          <a:prstGeom prst="rect">
            <a:avLst/>
          </a:prstGeom>
        </p:spPr>
        <p:txBody>
          <a:bodyPr lIns="0" tIns="0" rIns="0" bIns="0" rtlCol="0" anchor="t">
            <a:spAutoFit/>
          </a:bodyPr>
          <a:lstStyle/>
          <a:p>
            <a:pPr algn="l">
              <a:lnSpc>
                <a:spcPts val="3888"/>
              </a:lnSpc>
            </a:pPr>
            <a:r>
              <a:rPr lang="en-US" sz="3600" b="1" i="1" u="sng" spc="32">
                <a:solidFill>
                  <a:srgbClr val="0000FF"/>
                </a:solidFill>
                <a:latin typeface="Arimo Bold Italics"/>
                <a:ea typeface="Arimo Bold Italics"/>
                <a:cs typeface="Arimo Bold Italics"/>
                <a:sym typeface="Arimo Bold Italics"/>
                <a:hlinkClick r:id="rId4" tooltip="https://webtv.hotellerie-restauration.ac-versailles.fr/Pate-brisee-methode-inversee"/>
              </a:rPr>
              <a:t>Pâte brisée</a:t>
            </a:r>
          </a:p>
          <a:p>
            <a:pPr algn="l">
              <a:lnSpc>
                <a:spcPts val="3888"/>
              </a:lnSpc>
            </a:pPr>
            <a:r>
              <a:rPr lang="en-US" sz="3600" b="1" i="1" u="sng" spc="32">
                <a:solidFill>
                  <a:srgbClr val="0000FF"/>
                </a:solidFill>
                <a:latin typeface="Arimo Bold Italics"/>
                <a:ea typeface="Arimo Bold Italics"/>
                <a:cs typeface="Arimo Bold Italics"/>
                <a:sym typeface="Arimo Bold Italics"/>
                <a:hlinkClick r:id="rId5" tooltip="https://webtv.hotellerie-restauration.ac-versailles.fr/Shortcrust-pastry"/>
              </a:rPr>
              <a:t>Pâte brisée</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Démonstration </a:t>
            </a:r>
            <a:r>
              <a:rPr lang="en-US" sz="3600" i="1" spc="32">
                <a:solidFill>
                  <a:srgbClr val="382B1B"/>
                </a:solidFill>
                <a:latin typeface="Arimo Italics"/>
                <a:ea typeface="Arimo Italics"/>
                <a:cs typeface="Arimo Italics"/>
                <a:sym typeface="Arimo Italics"/>
              </a:rPr>
              <a:t>: techniques de </a:t>
            </a:r>
            <a:r>
              <a:rPr lang="en-US" sz="3600" i="1" u="sng" spc="32">
                <a:solidFill>
                  <a:srgbClr val="0000FF"/>
                </a:solidFill>
                <a:latin typeface="Arimo Italics"/>
                <a:ea typeface="Arimo Italics"/>
                <a:cs typeface="Arimo Italics"/>
                <a:sym typeface="Arimo Italics"/>
                <a:hlinkClick r:id="rId6" tooltip="https://www.youtube.com/watch?v=IkM0xy-ajh0"/>
              </a:rPr>
              <a:t>ponçage </a:t>
            </a:r>
            <a:r>
              <a:rPr lang="en-US" sz="3600" i="1" spc="32">
                <a:solidFill>
                  <a:srgbClr val="382B1B"/>
                </a:solidFill>
                <a:latin typeface="Arimo Italics"/>
                <a:ea typeface="Arimo Italics"/>
                <a:cs typeface="Arimo Italics"/>
                <a:sym typeface="Arimo Italics"/>
              </a:rPr>
              <a:t>et de </a:t>
            </a:r>
            <a:r>
              <a:rPr lang="en-US" sz="3600" i="1" u="sng" spc="32">
                <a:solidFill>
                  <a:srgbClr val="0000FF"/>
                </a:solidFill>
                <a:latin typeface="Arimo Italics"/>
                <a:ea typeface="Arimo Italics"/>
                <a:cs typeface="Arimo Italics"/>
                <a:sym typeface="Arimo Italics"/>
                <a:hlinkClick r:id="rId7" tooltip="https://webtv.hotellerie-restauration.ac-versailles.fr/spip.php?page=iframe-video&amp;id_article=527"/>
              </a:rPr>
              <a:t>fraisage</a:t>
            </a:r>
            <a:r>
              <a:rPr lang="en-US" sz="3600" i="1" spc="32">
                <a:solidFill>
                  <a:srgbClr val="382B1B"/>
                </a:solidFill>
                <a:latin typeface="Arimo Italics"/>
                <a:ea typeface="Arimo Italics"/>
                <a:cs typeface="Arimo Italics"/>
                <a:sym typeface="Arimo Italics"/>
              </a:rPr>
              <a:t>.</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Pratique </a:t>
            </a:r>
            <a:r>
              <a:rPr lang="en-US" sz="3600" i="1" spc="32">
                <a:solidFill>
                  <a:srgbClr val="382B1B"/>
                </a:solidFill>
                <a:latin typeface="Arimo Italics"/>
                <a:ea typeface="Arimo Italics"/>
                <a:cs typeface="Arimo Italics"/>
                <a:sym typeface="Arimo Italics"/>
              </a:rPr>
              <a:t>: Réalisation de tartelettes individuelles aux fruits.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Conseil </a:t>
            </a:r>
            <a:r>
              <a:rPr lang="en-US" sz="3600" i="1" spc="32">
                <a:solidFill>
                  <a:srgbClr val="382B1B"/>
                </a:solidFill>
                <a:latin typeface="Arimo Italics"/>
                <a:ea typeface="Arimo Italics"/>
                <a:cs typeface="Arimo Italics"/>
                <a:sym typeface="Arimo Italics"/>
              </a:rPr>
              <a:t>: comment éviter que la pâte ne rétrécisse.</a:t>
            </a:r>
          </a:p>
          <a:p>
            <a:pPr marL="822960" lvl="2" indent="-274320" algn="l">
              <a:lnSpc>
                <a:spcPts val="3888"/>
              </a:lnSpc>
            </a:pPr>
            <a:r>
              <a:rPr lang="en-US" sz="3600" b="1" i="1" u="sng" spc="32">
                <a:solidFill>
                  <a:srgbClr val="0000FF"/>
                </a:solidFill>
                <a:latin typeface="Arimo Bold Italics"/>
                <a:ea typeface="Arimo Bold Italics"/>
                <a:cs typeface="Arimo Bold Italics"/>
                <a:sym typeface="Arimo Bold Italics"/>
                <a:hlinkClick r:id="rId8" tooltip="https://webtv.hotellerie-restauration.ac-versailles.fr/La-pate-feuilletee"/>
              </a:rPr>
              <a:t>Pâte feuilletée</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Démonstration </a:t>
            </a:r>
            <a:r>
              <a:rPr lang="en-US" sz="3600" i="1" spc="32">
                <a:solidFill>
                  <a:srgbClr val="382B1B"/>
                </a:solidFill>
                <a:latin typeface="Arimo Italics"/>
                <a:ea typeface="Arimo Italics"/>
                <a:cs typeface="Arimo Italics"/>
                <a:sym typeface="Arimo Italics"/>
              </a:rPr>
              <a:t>: Trempe, torsion et pliage.</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Pratique </a:t>
            </a:r>
            <a:r>
              <a:rPr lang="en-US" sz="3600" i="1" spc="32">
                <a:solidFill>
                  <a:srgbClr val="382B1B"/>
                </a:solidFill>
                <a:latin typeface="Arimo Italics"/>
                <a:ea typeface="Arimo Italics"/>
                <a:cs typeface="Arimo Italics"/>
                <a:sym typeface="Arimo Italics"/>
              </a:rPr>
              <a:t>: Fabrication de palmiers ou de chaussons aux pommes.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Conseil </a:t>
            </a:r>
            <a:r>
              <a:rPr lang="en-US" sz="3600" i="1" spc="32">
                <a:solidFill>
                  <a:srgbClr val="382B1B"/>
                </a:solidFill>
                <a:latin typeface="Arimo Italics"/>
                <a:ea typeface="Arimo Italics"/>
                <a:cs typeface="Arimo Italics"/>
                <a:sym typeface="Arimo Italics"/>
              </a:rPr>
              <a:t>: Techniques pour obtenir une pâte feuilletée uniforme et croustillante.</a:t>
            </a:r>
          </a:p>
          <a:p>
            <a:pPr marL="822960" lvl="2" indent="-274320" algn="l">
              <a:lnSpc>
                <a:spcPts val="3888"/>
              </a:lnSpc>
            </a:pPr>
            <a:r>
              <a:rPr lang="en-US" sz="3600" b="1" i="1" u="sng" spc="32">
                <a:solidFill>
                  <a:srgbClr val="0000FF"/>
                </a:solidFill>
                <a:latin typeface="Arimo Bold Italics"/>
                <a:ea typeface="Arimo Bold Italics"/>
                <a:cs typeface="Arimo Bold Italics"/>
                <a:sym typeface="Arimo Bold Italics"/>
                <a:hlinkClick r:id="rId9" tooltip="https://webtv.hotellerie-restauration.ac-versailles.fr/La-pate-a-choux-au-lait-et-dessechee"/>
              </a:rPr>
              <a:t>Pâte à choux</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Démonstration </a:t>
            </a:r>
            <a:r>
              <a:rPr lang="en-US" sz="3600" i="1" spc="32">
                <a:solidFill>
                  <a:srgbClr val="382B1B"/>
                </a:solidFill>
                <a:latin typeface="Arimo Italics"/>
                <a:ea typeface="Arimo Italics"/>
                <a:cs typeface="Arimo Italics"/>
                <a:sym typeface="Arimo Italics"/>
              </a:rPr>
              <a:t>: Cuisson de la panade et incorporation des œufs.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Pratique </a:t>
            </a:r>
            <a:r>
              <a:rPr lang="en-US" sz="3600" i="1" spc="32">
                <a:solidFill>
                  <a:srgbClr val="382B1B"/>
                </a:solidFill>
                <a:latin typeface="Arimo Italics"/>
                <a:ea typeface="Arimo Italics"/>
                <a:cs typeface="Arimo Italics"/>
                <a:sym typeface="Arimo Italics"/>
              </a:rPr>
              <a:t>: réalisation de choux à la crème et d'éclairs.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Astuce </a:t>
            </a:r>
            <a:r>
              <a:rPr lang="en-US" sz="3600" i="1" spc="32">
                <a:solidFill>
                  <a:srgbClr val="382B1B"/>
                </a:solidFill>
                <a:latin typeface="Arimo Italics"/>
                <a:ea typeface="Arimo Italics"/>
                <a:cs typeface="Arimo Italics"/>
                <a:sym typeface="Arimo Italics"/>
              </a:rPr>
              <a:t>: Comment obtenir des choux bien dodus et réguliers.</a:t>
            </a:r>
          </a:p>
          <a:p>
            <a:pPr marL="822960" lvl="2" indent="-274320" algn="l">
              <a:lnSpc>
                <a:spcPts val="3888"/>
              </a:lnSpc>
            </a:pPr>
            <a:endParaRPr lang="en-US" sz="3600" i="1" spc="32">
              <a:solidFill>
                <a:srgbClr val="382B1B"/>
              </a:solidFill>
              <a:latin typeface="Arimo Italics"/>
              <a:ea typeface="Arimo Italics"/>
              <a:cs typeface="Arimo Italics"/>
              <a:sym typeface="Arimo Italics"/>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10"/>
              <a:stretch>
                <a:fillRect t="-604988"/>
              </a:stretch>
            </a:blipFill>
          </p:spPr>
        </p:sp>
      </p:gr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1242212"/>
          </a:xfrm>
          <a:prstGeom prst="rect">
            <a:avLst/>
          </a:prstGeom>
        </p:spPr>
        <p:txBody>
          <a:bodyPr lIns="0" tIns="0" rIns="0" bIns="0" rtlCol="0" anchor="t">
            <a:spAutoFit/>
          </a:bodyPr>
          <a:lstStyle/>
          <a:p>
            <a:pPr algn="l">
              <a:lnSpc>
                <a:spcPts val="5248"/>
              </a:lnSpc>
            </a:pPr>
            <a:r>
              <a:rPr lang="en-US" sz="5400" b="1" spc="48">
                <a:solidFill>
                  <a:srgbClr val="382B1B"/>
                </a:solidFill>
                <a:latin typeface="TT Rounds Condensed Bold"/>
                <a:ea typeface="TT Rounds Condensed Bold"/>
                <a:cs typeface="TT Rounds Condensed Bold"/>
                <a:sym typeface="TT Rounds Condensed Bold"/>
              </a:rPr>
              <a:t>3. Préparation des crèmes et des garnitures</a:t>
            </a:r>
          </a:p>
          <a:p>
            <a:pPr algn="l">
              <a:lnSpc>
                <a:spcPts val="5248"/>
              </a:lnSpc>
            </a:pPr>
            <a:endParaRPr lang="en-US" sz="5400" b="1" spc="48">
              <a:solidFill>
                <a:srgbClr val="382B1B"/>
              </a:solidFill>
              <a:latin typeface="TT Rounds Condensed Bold"/>
              <a:ea typeface="TT Rounds Condensed Bold"/>
              <a:cs typeface="TT Rounds Condensed Bold"/>
              <a:sym typeface="TT Rounds Condensed Bold"/>
            </a:endParaRP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5865114"/>
          </a:xfrm>
          <a:prstGeom prst="rect">
            <a:avLst/>
          </a:prstGeom>
        </p:spPr>
        <p:txBody>
          <a:bodyPr lIns="0" tIns="0" rIns="0" bIns="0" rtlCol="0" anchor="t">
            <a:spAutoFit/>
          </a:bodyPr>
          <a:lstStyle/>
          <a:p>
            <a:pPr marL="822960" lvl="2" indent="-274320" algn="l">
              <a:lnSpc>
                <a:spcPts val="3888"/>
              </a:lnSpc>
              <a:buAutoNum type="arabicPeriod"/>
            </a:pPr>
            <a:r>
              <a:rPr lang="en-US" sz="3600" b="1" i="1" u="sng" spc="32">
                <a:solidFill>
                  <a:srgbClr val="0000FF"/>
                </a:solidFill>
                <a:latin typeface="Arimo Bold Italics"/>
                <a:ea typeface="Arimo Bold Italics"/>
                <a:cs typeface="Arimo Bold Italics"/>
                <a:sym typeface="Arimo Bold Italics"/>
                <a:hlinkClick r:id="rId4" tooltip="https://webtv.hotellerie-restauration.ac-versailles.fr/Creme-patissiere"/>
              </a:rPr>
              <a:t>Crème pâtissière</a:t>
            </a:r>
          </a:p>
          <a:p>
            <a:pPr marL="1470660" lvl="3" indent="-367665"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Démonstration </a:t>
            </a:r>
            <a:r>
              <a:rPr lang="en-US" sz="3600" i="1" spc="32">
                <a:solidFill>
                  <a:srgbClr val="382B1B"/>
                </a:solidFill>
                <a:latin typeface="Arimo Italics"/>
                <a:ea typeface="Arimo Italics"/>
                <a:cs typeface="Arimo Italics"/>
                <a:sym typeface="Arimo Italics"/>
              </a:rPr>
              <a:t>: Cuisson de la crème et conseils pour éviter les grumeaux.</a:t>
            </a:r>
          </a:p>
          <a:p>
            <a:pPr marL="1470660" lvl="3" indent="-367665"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Pratique </a:t>
            </a:r>
            <a:r>
              <a:rPr lang="en-US" sz="3600" i="1" spc="32">
                <a:solidFill>
                  <a:srgbClr val="382B1B"/>
                </a:solidFill>
                <a:latin typeface="Arimo Italics"/>
                <a:ea typeface="Arimo Italics"/>
                <a:cs typeface="Arimo Italics"/>
                <a:sym typeface="Arimo Italics"/>
              </a:rPr>
              <a:t>: Fabrication de petites pâtisseries à base de choux fourrés.</a:t>
            </a:r>
          </a:p>
          <a:p>
            <a:pPr marL="822960" lvl="2" indent="-274320" algn="l">
              <a:lnSpc>
                <a:spcPts val="3888"/>
              </a:lnSpc>
              <a:buAutoNum type="arabicPeriod"/>
            </a:pPr>
            <a:r>
              <a:rPr lang="en-US" sz="3600" b="1" i="1" u="sng" spc="32">
                <a:solidFill>
                  <a:srgbClr val="0000FF"/>
                </a:solidFill>
                <a:latin typeface="Arimo Bold Italics"/>
                <a:ea typeface="Arimo Bold Italics"/>
                <a:cs typeface="Arimo Bold Italics"/>
                <a:sym typeface="Arimo Bold Italics"/>
                <a:hlinkClick r:id="rId5" tooltip="https://webtv.hotellerie-restauration.ac-versailles.fr/Creme-Chantilly"/>
              </a:rPr>
              <a:t>Crème Chantilly</a:t>
            </a:r>
          </a:p>
          <a:p>
            <a:pPr marL="822960" lvl="2" indent="-274320" algn="l">
              <a:lnSpc>
                <a:spcPts val="3888"/>
              </a:lnSpc>
            </a:pPr>
            <a:r>
              <a:rPr lang="en-US" sz="3600" b="1" i="1" u="sng" spc="32">
                <a:solidFill>
                  <a:srgbClr val="0000FF"/>
                </a:solidFill>
                <a:latin typeface="Arimo Bold Italics"/>
                <a:ea typeface="Arimo Bold Italics"/>
                <a:cs typeface="Arimo Bold Italics"/>
                <a:sym typeface="Arimo Bold Italics"/>
                <a:hlinkClick r:id="rId6" tooltip="https://webtv.hotellerie-restauration.ac-versailles.fr/Sweetened-whipped-cream"/>
              </a:rPr>
              <a:t>Crème fouettée sucrée</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Démonstration </a:t>
            </a:r>
            <a:r>
              <a:rPr lang="en-US" sz="3600" i="1" spc="32">
                <a:solidFill>
                  <a:srgbClr val="382B1B"/>
                </a:solidFill>
                <a:latin typeface="Arimo Italics"/>
                <a:ea typeface="Arimo Italics"/>
                <a:cs typeface="Arimo Italics"/>
                <a:sym typeface="Arimo Italics"/>
              </a:rPr>
              <a:t>: Techniques pour obtenir une crème fouettée parfaite.</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Pratique </a:t>
            </a:r>
            <a:r>
              <a:rPr lang="en-US" sz="3600" i="1" spc="32">
                <a:solidFill>
                  <a:srgbClr val="382B1B"/>
                </a:solidFill>
                <a:latin typeface="Arimo Italics"/>
                <a:ea typeface="Arimo Italics"/>
                <a:cs typeface="Arimo Italics"/>
                <a:sym typeface="Arimo Italics"/>
              </a:rPr>
              <a:t>: pour garnir les desserts avec de la crème fouettée.</a:t>
            </a:r>
          </a:p>
          <a:p>
            <a:pPr marL="822960" lvl="2" indent="-274320" algn="l">
              <a:lnSpc>
                <a:spcPts val="3888"/>
              </a:lnSpc>
              <a:buAutoNum type="arabicPeriod"/>
            </a:pPr>
            <a:r>
              <a:rPr lang="en-US" sz="3600" b="1" i="1" u="sng" spc="32">
                <a:solidFill>
                  <a:srgbClr val="0000FF"/>
                </a:solidFill>
                <a:latin typeface="Arimo Bold Italics"/>
                <a:ea typeface="Arimo Bold Italics"/>
                <a:cs typeface="Arimo Bold Italics"/>
                <a:sym typeface="Arimo Bold Italics"/>
                <a:hlinkClick r:id="rId7" tooltip="https://webtv.hotellerie-restauration.ac-versailles.fr/spip.php?page=iframe-video&amp;id_article=1327"/>
              </a:rPr>
              <a:t>Ganache</a:t>
            </a:r>
          </a:p>
          <a:p>
            <a:pPr marL="1470660" lvl="3" indent="-367665"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Démonstration </a:t>
            </a:r>
            <a:r>
              <a:rPr lang="en-US" sz="3600" i="1" spc="32">
                <a:solidFill>
                  <a:srgbClr val="382B1B"/>
                </a:solidFill>
                <a:latin typeface="Arimo Italics"/>
                <a:ea typeface="Arimo Italics"/>
                <a:cs typeface="Arimo Italics"/>
                <a:sym typeface="Arimo Italics"/>
              </a:rPr>
              <a:t>: Préparation de la ganache pour le fourrage et le glaçage.</a:t>
            </a:r>
          </a:p>
          <a:p>
            <a:pPr marL="1470660" lvl="3" indent="-367665" algn="l">
              <a:lnSpc>
                <a:spcPts val="3888"/>
              </a:lnSpc>
            </a:pPr>
            <a:r>
              <a:rPr lang="en-US" sz="3600" b="1" i="1" spc="32">
                <a:solidFill>
                  <a:srgbClr val="382B1B"/>
                </a:solidFill>
                <a:latin typeface="Arimo Bold Italics"/>
                <a:ea typeface="Arimo Bold Italics"/>
                <a:cs typeface="Arimo Bold Italics"/>
                <a:sym typeface="Arimo Bold Italics"/>
              </a:rPr>
              <a:t>Pratique </a:t>
            </a:r>
            <a:r>
              <a:rPr lang="en-US" sz="3600" i="1" spc="32">
                <a:solidFill>
                  <a:srgbClr val="382B1B"/>
                </a:solidFill>
                <a:latin typeface="Arimo Italics"/>
                <a:ea typeface="Arimo Italics"/>
                <a:cs typeface="Arimo Italics"/>
                <a:sym typeface="Arimo Italics"/>
              </a:rPr>
              <a:t>: Fabrication de truffes au chocolat.</a:t>
            </a: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8"/>
              <a:stretch>
                <a:fillRect t="-604988"/>
              </a:stretch>
            </a:blipFill>
          </p:spPr>
        </p:sp>
      </p:gr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4. Préparer des desserts classiques</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5482456"/>
          </a:xfrm>
          <a:prstGeom prst="rect">
            <a:avLst/>
          </a:prstGeom>
        </p:spPr>
        <p:txBody>
          <a:bodyPr lIns="0" tIns="0" rIns="0" bIns="0" rtlCol="0" anchor="t">
            <a:spAutoFit/>
          </a:bodyPr>
          <a:lstStyle/>
          <a:p>
            <a:pPr marL="822960" lvl="2" indent="-274320" algn="l">
              <a:lnSpc>
                <a:spcPts val="3888"/>
              </a:lnSpc>
              <a:buAutoNum type="arabicPeriod"/>
            </a:pPr>
            <a:r>
              <a:rPr lang="en-US" sz="3600" b="1" i="1" u="sng" spc="32">
                <a:solidFill>
                  <a:srgbClr val="0000FF"/>
                </a:solidFill>
                <a:latin typeface="Arimo Bold Italics"/>
                <a:ea typeface="Arimo Bold Italics"/>
                <a:cs typeface="Arimo Bold Italics"/>
                <a:sym typeface="Arimo Bold Italics"/>
                <a:hlinkClick r:id="rId4" tooltip="https://fiches.hotellerie-restauration.ac-versailles.fr/fiche/178/jouer"/>
              </a:rPr>
              <a:t>Tarte aux fruits</a:t>
            </a:r>
          </a:p>
          <a:p>
            <a:pPr marL="1470660" lvl="3" indent="-367665"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Démonstration </a:t>
            </a:r>
            <a:r>
              <a:rPr lang="en-US" sz="3600" i="1" spc="32">
                <a:solidFill>
                  <a:srgbClr val="382B1B"/>
                </a:solidFill>
                <a:latin typeface="Arimo Italics"/>
                <a:ea typeface="Arimo Italics"/>
                <a:cs typeface="Arimo Italics"/>
                <a:sym typeface="Arimo Italics"/>
              </a:rPr>
              <a:t>: Montage de la tarte à la crème pâtissière et aux fruits frais.</a:t>
            </a:r>
          </a:p>
          <a:p>
            <a:pPr marL="1470660" lvl="3" indent="-367665"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Pratique </a:t>
            </a:r>
            <a:r>
              <a:rPr lang="en-US" sz="3600" i="1" spc="32">
                <a:solidFill>
                  <a:srgbClr val="382B1B"/>
                </a:solidFill>
                <a:latin typeface="Arimo Italics"/>
                <a:ea typeface="Arimo Italics"/>
                <a:cs typeface="Arimo Italics"/>
                <a:sym typeface="Arimo Italics"/>
              </a:rPr>
              <a:t>: Chaque participant fabrique sa propre tarte aux fruits.</a:t>
            </a:r>
          </a:p>
          <a:p>
            <a:pPr marL="822960" lvl="2" indent="-274320" algn="l">
              <a:lnSpc>
                <a:spcPts val="3888"/>
              </a:lnSpc>
              <a:buAutoNum type="arabicPeriod"/>
            </a:pPr>
            <a:r>
              <a:rPr lang="en-US" sz="3600" b="1" i="1" u="sng" spc="32">
                <a:solidFill>
                  <a:srgbClr val="0000FF"/>
                </a:solidFill>
                <a:latin typeface="Arimo Bold Italics"/>
                <a:ea typeface="Arimo Bold Italics"/>
                <a:cs typeface="Arimo Bold Italics"/>
                <a:sym typeface="Arimo Bold Italics"/>
                <a:hlinkClick r:id="rId5" tooltip="https://fiches.hotellerie-restauration.ac-versailles.fr/fiche/128/jouer"/>
              </a:rPr>
              <a:t>Éclairs au chocolat ou au café</a:t>
            </a:r>
          </a:p>
          <a:p>
            <a:pPr marL="1470660" lvl="3" indent="-367665"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Démonstration </a:t>
            </a:r>
            <a:r>
              <a:rPr lang="en-US" sz="3600" i="1" spc="32">
                <a:solidFill>
                  <a:srgbClr val="382B1B"/>
                </a:solidFill>
                <a:latin typeface="Arimo Italics"/>
                <a:ea typeface="Arimo Italics"/>
                <a:cs typeface="Arimo Italics"/>
                <a:sym typeface="Arimo Italics"/>
              </a:rPr>
              <a:t>: remplissage d'éclairs avec de la crème au chocolat et du glaçage</a:t>
            </a:r>
            <a:r>
              <a:rPr lang="en-US" sz="3600" b="1" i="1" spc="32">
                <a:solidFill>
                  <a:srgbClr val="382B1B"/>
                </a:solidFill>
                <a:latin typeface="Arimo Bold Italics"/>
                <a:ea typeface="Arimo Bold Italics"/>
                <a:cs typeface="Arimo Bold Italics"/>
                <a:sym typeface="Arimo Bold Italics"/>
              </a:rPr>
              <a:t>.</a:t>
            </a:r>
          </a:p>
          <a:p>
            <a:pPr marL="1470660" lvl="3" indent="-367665"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Pratique </a:t>
            </a:r>
            <a:r>
              <a:rPr lang="en-US" sz="3600" i="1" spc="32">
                <a:solidFill>
                  <a:srgbClr val="382B1B"/>
                </a:solidFill>
                <a:latin typeface="Arimo Italics"/>
                <a:ea typeface="Arimo Italics"/>
                <a:cs typeface="Arimo Italics"/>
                <a:sym typeface="Arimo Italics"/>
              </a:rPr>
              <a:t>: Fabrication d'éclairs individuels.</a:t>
            </a:r>
          </a:p>
          <a:p>
            <a:pPr marL="822960" lvl="2" indent="-274320" algn="l">
              <a:lnSpc>
                <a:spcPts val="3888"/>
              </a:lnSpc>
              <a:buAutoNum type="arabicPeriod"/>
            </a:pPr>
            <a:r>
              <a:rPr lang="en-US" sz="3600" b="1" i="1" u="sng" spc="32">
                <a:solidFill>
                  <a:srgbClr val="0000FF"/>
                </a:solidFill>
                <a:latin typeface="Arimo Bold Italics"/>
                <a:ea typeface="Arimo Bold Italics"/>
                <a:cs typeface="Arimo Bold Italics"/>
                <a:sym typeface="Arimo Bold Italics"/>
                <a:hlinkClick r:id="rId6" tooltip="https://fiches.hotellerie-restauration.ac-versailles.fr/fiche/127/jouer"/>
              </a:rPr>
              <a:t>Choux à la crème</a:t>
            </a:r>
          </a:p>
          <a:p>
            <a:pPr marL="1470660" lvl="3" indent="-367665"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Démonstration </a:t>
            </a:r>
            <a:r>
              <a:rPr lang="en-US" sz="3600" i="1" spc="32">
                <a:solidFill>
                  <a:srgbClr val="382B1B"/>
                </a:solidFill>
                <a:latin typeface="Arimo Italics"/>
                <a:ea typeface="Arimo Italics"/>
                <a:cs typeface="Arimo Italics"/>
                <a:sym typeface="Arimo Italics"/>
              </a:rPr>
              <a:t>: Garniture des pâtes à choux avec de la crème fouettée ou de la crème pâtissière.</a:t>
            </a:r>
          </a:p>
          <a:p>
            <a:pPr marL="1470660" lvl="3" indent="-367665"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Pratique </a:t>
            </a:r>
            <a:r>
              <a:rPr lang="en-US" sz="3600" i="1" spc="32">
                <a:solidFill>
                  <a:srgbClr val="382B1B"/>
                </a:solidFill>
                <a:latin typeface="Arimo Italics"/>
                <a:ea typeface="Arimo Italics"/>
                <a:cs typeface="Arimo Italics"/>
                <a:sym typeface="Arimo Italics"/>
              </a:rPr>
              <a:t>: Réaliser des pâtisseries à base de choux et les décorer avec du sucre glace ou du fondant.</a:t>
            </a:r>
          </a:p>
          <a:p>
            <a:pPr marL="1470660" lvl="3" indent="-367665" algn="l">
              <a:lnSpc>
                <a:spcPts val="3888"/>
              </a:lnSpc>
            </a:pPr>
            <a:endParaRPr lang="en-US" sz="3600" i="1" spc="32">
              <a:solidFill>
                <a:srgbClr val="382B1B"/>
              </a:solidFill>
              <a:latin typeface="Arimo Italics"/>
              <a:ea typeface="Arimo Italics"/>
              <a:cs typeface="Arimo Italics"/>
              <a:sym typeface="Arimo Italics"/>
            </a:endParaRPr>
          </a:p>
          <a:p>
            <a:pPr marL="1470660" lvl="3" indent="-367665" algn="l">
              <a:lnSpc>
                <a:spcPts val="3888"/>
              </a:lnSpc>
            </a:pPr>
            <a:endParaRPr lang="en-US" sz="3600" i="1" spc="32">
              <a:solidFill>
                <a:srgbClr val="382B1B"/>
              </a:solidFill>
              <a:latin typeface="Arimo Italics"/>
              <a:ea typeface="Arimo Italics"/>
              <a:cs typeface="Arimo Italics"/>
              <a:sym typeface="Arimo Italics"/>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7"/>
              <a:stretch>
                <a:fillRect t="-604988"/>
              </a:stretch>
            </a:blipFill>
          </p:spPr>
        </p:sp>
      </p:gr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44306" y="-62397"/>
            <a:ext cx="47625" cy="10327962"/>
            <a:chOff x="0" y="0"/>
            <a:chExt cx="63500" cy="13770616"/>
          </a:xfrm>
        </p:grpSpPr>
        <p:sp>
          <p:nvSpPr>
            <p:cNvPr id="3" name="Freeform 3"/>
            <p:cNvSpPr/>
            <p:nvPr/>
          </p:nvSpPr>
          <p:spPr>
            <a:xfrm>
              <a:off x="0" y="0"/>
              <a:ext cx="63500" cy="13770611"/>
            </a:xfrm>
            <a:custGeom>
              <a:avLst/>
              <a:gdLst/>
              <a:ahLst/>
              <a:cxnLst/>
              <a:rect l="l" t="t" r="r" b="b"/>
              <a:pathLst>
                <a:path w="63500" h="13770611">
                  <a:moveTo>
                    <a:pt x="25400" y="12700"/>
                  </a:moveTo>
                  <a:lnTo>
                    <a:pt x="63500" y="13757911"/>
                  </a:lnTo>
                  <a:cubicBezTo>
                    <a:pt x="63500" y="13764896"/>
                    <a:pt x="57912" y="13770611"/>
                    <a:pt x="50800" y="13770611"/>
                  </a:cubicBezTo>
                  <a:cubicBezTo>
                    <a:pt x="43688" y="13770611"/>
                    <a:pt x="38100" y="13765023"/>
                    <a:pt x="38100" y="13757911"/>
                  </a:cubicBezTo>
                  <a:lnTo>
                    <a:pt x="0" y="12700"/>
                  </a:lnTo>
                  <a:cubicBezTo>
                    <a:pt x="0" y="5715"/>
                    <a:pt x="5588" y="0"/>
                    <a:pt x="12700" y="0"/>
                  </a:cubicBezTo>
                  <a:cubicBezTo>
                    <a:pt x="19812" y="0"/>
                    <a:pt x="25400" y="5588"/>
                    <a:pt x="25400" y="12700"/>
                  </a:cubicBezTo>
                  <a:close/>
                </a:path>
              </a:pathLst>
            </a:custGeom>
            <a:solidFill>
              <a:srgbClr val="B6D1E1"/>
            </a:solidFill>
          </p:spPr>
        </p:sp>
      </p:grpSp>
      <p:grpSp>
        <p:nvGrpSpPr>
          <p:cNvPr id="4" name="Group 4"/>
          <p:cNvGrpSpPr/>
          <p:nvPr/>
        </p:nvGrpSpPr>
        <p:grpSpPr>
          <a:xfrm>
            <a:off x="909447" y="575926"/>
            <a:ext cx="2980182" cy="2919888"/>
            <a:chOff x="0" y="0"/>
            <a:chExt cx="3973576" cy="3893184"/>
          </a:xfrm>
        </p:grpSpPr>
        <p:sp>
          <p:nvSpPr>
            <p:cNvPr id="5" name="Freeform 5"/>
            <p:cNvSpPr/>
            <p:nvPr/>
          </p:nvSpPr>
          <p:spPr>
            <a:xfrm>
              <a:off x="0" y="0"/>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84BFA4"/>
            </a:solidFill>
          </p:spPr>
        </p:sp>
      </p:grpSp>
      <p:sp>
        <p:nvSpPr>
          <p:cNvPr id="6" name="TextBox 6"/>
          <p:cNvSpPr txBox="1"/>
          <p:nvPr/>
        </p:nvSpPr>
        <p:spPr>
          <a:xfrm>
            <a:off x="2368629" y="3726561"/>
            <a:ext cx="14890671" cy="1416939"/>
          </a:xfrm>
          <a:prstGeom prst="rect">
            <a:avLst/>
          </a:prstGeom>
        </p:spPr>
        <p:txBody>
          <a:bodyPr lIns="0" tIns="0" rIns="0" bIns="0" rtlCol="0" anchor="t">
            <a:spAutoFit/>
          </a:bodyPr>
          <a:lstStyle/>
          <a:p>
            <a:pPr algn="l">
              <a:lnSpc>
                <a:spcPts val="3888"/>
              </a:lnSpc>
            </a:pPr>
            <a:r>
              <a:rPr lang="en-US" sz="3600" spc="32">
                <a:solidFill>
                  <a:srgbClr val="382B1B"/>
                </a:solidFill>
                <a:latin typeface="TT Rounds Condensed"/>
                <a:ea typeface="TT Rounds Condensed"/>
                <a:cs typeface="TT Rounds Condensed"/>
                <a:sym typeface="TT Rounds Condensed"/>
              </a:rPr>
              <a:t>L'organisation rationnelle du travail en cuisine, souvent appelée méthode de travail rationalisée, vise à maximiser l'efficacité, la productivité et la qualité dans une cuisine professionnelle. Voici les principaux aspects de cette organisation</a:t>
            </a:r>
          </a:p>
        </p:txBody>
      </p:sp>
      <p:sp>
        <p:nvSpPr>
          <p:cNvPr id="7" name="TextBox 7"/>
          <p:cNvSpPr txBox="1"/>
          <p:nvPr/>
        </p:nvSpPr>
        <p:spPr>
          <a:xfrm>
            <a:off x="2368629" y="1342466"/>
            <a:ext cx="8717983" cy="1434846"/>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Organisation rationnelle du travail : définition et pratique.</a:t>
            </a:r>
          </a:p>
        </p:txBody>
      </p:sp>
      <p:grpSp>
        <p:nvGrpSpPr>
          <p:cNvPr id="8" name="Group 8"/>
          <p:cNvGrpSpPr/>
          <p:nvPr/>
        </p:nvGrpSpPr>
        <p:grpSpPr>
          <a:xfrm>
            <a:off x="12973728" y="9567949"/>
            <a:ext cx="5044449" cy="516684"/>
            <a:chOff x="0" y="0"/>
            <a:chExt cx="6725932" cy="688912"/>
          </a:xfrm>
        </p:grpSpPr>
        <p:sp>
          <p:nvSpPr>
            <p:cNvPr id="9" name="Freeform 9"/>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2"/>
              <a:stretch>
                <a:fillRect t="-604988"/>
              </a:stretch>
            </a:blipFill>
          </p:spPr>
        </p:sp>
      </p:gr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1. L'installation</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5331714"/>
          </a:xfrm>
          <a:prstGeom prst="rect">
            <a:avLst/>
          </a:prstGeom>
        </p:spPr>
        <p:txBody>
          <a:bodyPr lIns="0" tIns="0" rIns="0" bIns="0" rtlCol="0" anchor="t">
            <a:spAutoFit/>
          </a:bodyPr>
          <a:lstStyle/>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Préparation des ingrédients</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Découpe et préparation à l'avance : Les ingrédients sont lavés, épluchés, coupés et prêts à être utilisés avant le début du service.</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Portionnement : Les ingrédients sont pesés et mesurés pour les recettes, ce qui permet de gagner du temps et d'assurer la précision de la cuisson.</a:t>
            </a:r>
          </a:p>
          <a:p>
            <a:pPr marL="1470660" lvl="3" indent="-367665" algn="l">
              <a:lnSpc>
                <a:spcPts val="3888"/>
              </a:lnSpc>
            </a:pPr>
            <a:endParaRPr lang="en-US" sz="3600" i="1" spc="32">
              <a:solidFill>
                <a:srgbClr val="382B1B"/>
              </a:solidFill>
              <a:latin typeface="Arimo Italics"/>
              <a:ea typeface="Arimo Italics"/>
              <a:cs typeface="Arimo Italics"/>
              <a:sym typeface="Arimo Italics"/>
            </a:endParaRP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Organisation du poste de travail</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Dispositions logiques : Les ustensiles, les ingrédients et le matériel sont disposés de manière à minimiser les déplacements.</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Accessibilité : outils fréquemment utilisés à portée de main.</a:t>
            </a:r>
          </a:p>
          <a:p>
            <a:pPr marL="1470660" lvl="3" indent="-367665" algn="l">
              <a:lnSpc>
                <a:spcPts val="3888"/>
              </a:lnSpc>
            </a:pPr>
            <a:endParaRPr lang="en-US" sz="3600" i="1" spc="32">
              <a:solidFill>
                <a:srgbClr val="382B1B"/>
              </a:solidFill>
              <a:latin typeface="Arimo Italics"/>
              <a:ea typeface="Arimo Italics"/>
              <a:cs typeface="Arimo Italics"/>
              <a:sym typeface="Arimo Italics"/>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2. Brigade de cuisine</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5817489"/>
          </a:xfrm>
          <a:prstGeom prst="rect">
            <a:avLst/>
          </a:prstGeom>
        </p:spPr>
        <p:txBody>
          <a:bodyPr lIns="0" tIns="0" rIns="0" bIns="0" rtlCol="0" anchor="t">
            <a:spAutoFit/>
          </a:bodyPr>
          <a:lstStyle/>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Répartition des tâches</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Postes dédiés : Chaque membre de l'équipe a des responsabilités spécifiques, par exemple un chef saucier, un chef de partie, etc.</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Coordination : La communication et la coordination entre les membres de la brigade sont essentielles pour assurer le bon déroulement des opérations.</a:t>
            </a:r>
          </a:p>
          <a:p>
            <a:pPr marL="1470660" lvl="3" indent="-367665" algn="l">
              <a:lnSpc>
                <a:spcPts val="3888"/>
              </a:lnSpc>
            </a:pPr>
            <a:endParaRPr lang="en-US" sz="3600" i="1" spc="32">
              <a:solidFill>
                <a:srgbClr val="382B1B"/>
              </a:solidFill>
              <a:latin typeface="Arimo Italics"/>
              <a:ea typeface="Arimo Italics"/>
              <a:cs typeface="Arimo Italics"/>
              <a:sym typeface="Arimo Italics"/>
            </a:endParaRP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Hiérarchie</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Chef cuisinier : responsable de l'ensemble de la cuisine, de l'élaboration des menus à la supervision du personnel.</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Sous-chef : assiste le chef de cuisine et supervise les chefs de partie.</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Chefs de partie : Ils sont spécialisés dans une section particulière de la cuisine (par exemple, les sauces, les grillades, les pâtisseries).</a:t>
            </a: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3. Flux de travail</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5331714"/>
          </a:xfrm>
          <a:prstGeom prst="rect">
            <a:avLst/>
          </a:prstGeom>
        </p:spPr>
        <p:txBody>
          <a:bodyPr lIns="0" tIns="0" rIns="0" bIns="0" rtlCol="0" anchor="t">
            <a:spAutoFit/>
          </a:bodyPr>
          <a:lstStyle/>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Séquence logique des tâches</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Ordre des opérations : Les tâches sont effectuées dans un ordre qui optimise le temps et l'utilisation des équipements.</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Chronométrage : Les préparations sont chronométrées afin de s'assurer que tous les éléments d'un plat sont prêts en même temps.</a:t>
            </a:r>
          </a:p>
          <a:p>
            <a:pPr marL="1470660" lvl="3" indent="-367665" algn="l">
              <a:lnSpc>
                <a:spcPts val="3888"/>
              </a:lnSpc>
            </a:pPr>
            <a:endParaRPr lang="en-US" sz="3600" i="1" spc="32">
              <a:solidFill>
                <a:srgbClr val="382B1B"/>
              </a:solidFill>
              <a:latin typeface="Arimo Italics"/>
              <a:ea typeface="Arimo Italics"/>
              <a:cs typeface="Arimo Italics"/>
              <a:sym typeface="Arimo Italics"/>
            </a:endParaRP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Éviter les temps morts</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Travail continu : Les cuisiniers passent d'une tâche à l'autre sans interruption, profitant des temps d'attente (comme la cuisson) pour passer à d'autres préparations.</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Multitâche : Les cuisiniers doivent être capables de gérer plusieurs tâches simultanément.</a:t>
            </a:r>
          </a:p>
          <a:p>
            <a:pPr marL="1470660" lvl="3" indent="-367665" algn="l">
              <a:lnSpc>
                <a:spcPts val="3888"/>
              </a:lnSpc>
            </a:pPr>
            <a:endParaRPr lang="en-US" sz="3600" i="1" spc="32">
              <a:solidFill>
                <a:srgbClr val="382B1B"/>
              </a:solidFill>
              <a:latin typeface="Arimo Italics"/>
              <a:ea typeface="Arimo Italics"/>
              <a:cs typeface="Arimo Italics"/>
              <a:sym typeface="Arimo Italics"/>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2686545"/>
            <a:ext cx="16650918" cy="5836539"/>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La cuisson</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Cuire les aliments à des températures sûres pour détruire les bactéries : par exemple, cuire la volaille à une température interne de 74°C, la viande hachée à 71°C.</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Refroidissement</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Refroidir rapidement les aliments cuits : de 60°C à 21°C en moins de 2 heures, et de 21°C à 4°C en moins de 4 heures.</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3. Réchauffement</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Réchauffez les aliments à une température minimale de 74°C avant de les servir.</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Contrôle de la température</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699389"/>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4. Standardisation et cohérence</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5865114"/>
          </a:xfrm>
          <a:prstGeom prst="rect">
            <a:avLst/>
          </a:prstGeom>
        </p:spPr>
        <p:txBody>
          <a:bodyPr lIns="0" tIns="0" rIns="0" bIns="0" rtlCol="0" anchor="t">
            <a:spAutoFit/>
          </a:bodyPr>
          <a:lstStyle/>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Recettes normalisées</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Fiches techniques : Utilisation de fiches techniques détaillant chaque étape de la préparation pour garantir la cohérence des plats.</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Contrôle de la qualité : Mise en œuvre de procédures visant à vérifier la qualité des plats avant qu'ils ne soient servis.</a:t>
            </a:r>
          </a:p>
          <a:p>
            <a:pPr marL="1470660" lvl="3" indent="-367665" algn="l">
              <a:lnSpc>
                <a:spcPts val="3888"/>
              </a:lnSpc>
            </a:pPr>
            <a:endParaRPr lang="en-US" sz="3600" i="1" spc="32">
              <a:solidFill>
                <a:srgbClr val="382B1B"/>
              </a:solidFill>
              <a:latin typeface="Arimo Italics"/>
              <a:ea typeface="Arimo Italics"/>
              <a:cs typeface="Arimo Italics"/>
              <a:sym typeface="Arimo Italics"/>
            </a:endParaRP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Formation et éducation permanente</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Formation initiale : Les nouveaux employés reçoivent une formation sur les méthodes et les normes de l'établissement.</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Formation continue : Des sessions de formation régulières pour améliorer les compétences et introduire de nouvelles techniques.</a:t>
            </a:r>
          </a:p>
          <a:p>
            <a:pPr marL="1470660" lvl="3" indent="-367665" algn="l">
              <a:lnSpc>
                <a:spcPts val="3888"/>
              </a:lnSpc>
            </a:pPr>
            <a:endParaRPr lang="en-US" sz="3600" i="1" spc="32">
              <a:solidFill>
                <a:srgbClr val="382B1B"/>
              </a:solidFill>
              <a:latin typeface="Arimo Italics"/>
              <a:ea typeface="Arimo Italics"/>
              <a:cs typeface="Arimo Italics"/>
              <a:sym typeface="Arimo Italics"/>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5. Gestion des stocks et des coûts</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5331714"/>
          </a:xfrm>
          <a:prstGeom prst="rect">
            <a:avLst/>
          </a:prstGeom>
        </p:spPr>
        <p:txBody>
          <a:bodyPr lIns="0" tIns="0" rIns="0" bIns="0" rtlCol="0" anchor="t">
            <a:spAutoFit/>
          </a:bodyPr>
          <a:lstStyle/>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*Contrôle des stocks</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Inventaire régulier : Contrôler les stocks pour éviter les gaspillages et les pénuries.</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Gestion de l'approvisionnement : Planification des commandes pour assurer la disponibilité des ingrédients tout en minimisant les coûts de stockage.</a:t>
            </a:r>
          </a:p>
          <a:p>
            <a:pPr marL="1470660" lvl="3" indent="-367665" algn="l">
              <a:lnSpc>
                <a:spcPts val="3888"/>
              </a:lnSpc>
            </a:pPr>
            <a:endParaRPr lang="en-US" sz="3600" i="1" spc="32">
              <a:solidFill>
                <a:srgbClr val="382B1B"/>
              </a:solidFill>
              <a:latin typeface="Arimo Italics"/>
              <a:ea typeface="Arimo Italics"/>
              <a:cs typeface="Arimo Italics"/>
              <a:sym typeface="Arimo Italics"/>
            </a:endParaRP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Calcul des coûts</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Analyse des coûts** : Contrôler les coûts des ingrédients et ajuster les prix de vente pour assurer la rentabilité.</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Réduire les déchets : Mettre en œuvre des stratégies pour utiliser les restes et minimiser les déchets.</a:t>
            </a:r>
          </a:p>
          <a:p>
            <a:pPr marL="1470660" lvl="3" indent="-367665" algn="l">
              <a:lnSpc>
                <a:spcPts val="3888"/>
              </a:lnSpc>
            </a:pPr>
            <a:endParaRPr lang="en-US" sz="3600" i="1" spc="32">
              <a:solidFill>
                <a:srgbClr val="382B1B"/>
              </a:solidFill>
              <a:latin typeface="Arimo Italics"/>
              <a:ea typeface="Arimo Italics"/>
              <a:cs typeface="Arimo Italics"/>
              <a:sym typeface="Arimo Italics"/>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6. Santé et sécurité</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5331714"/>
          </a:xfrm>
          <a:prstGeom prst="rect">
            <a:avLst/>
          </a:prstGeom>
        </p:spPr>
        <p:txBody>
          <a:bodyPr lIns="0" tIns="0" rIns="0" bIns="0" rtlCol="0" anchor="t">
            <a:spAutoFit/>
          </a:bodyPr>
          <a:lstStyle/>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Normes d'hygiène</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Nettoyage et désinfection : Protocoles stricts pour le nettoyage des postes de travail, des ustensiles et des équipements.</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Contrôle de la température : Contrôle des températures de cuisson et de stockage pour garantir la sécurité alimentaire.</a:t>
            </a:r>
          </a:p>
          <a:p>
            <a:pPr marL="1470660" lvl="3" indent="-367665" algn="l">
              <a:lnSpc>
                <a:spcPts val="3888"/>
              </a:lnSpc>
            </a:pPr>
            <a:endParaRPr lang="en-US" sz="3600" i="1" spc="32">
              <a:solidFill>
                <a:srgbClr val="382B1B"/>
              </a:solidFill>
              <a:latin typeface="Arimo Italics"/>
              <a:ea typeface="Arimo Italics"/>
              <a:cs typeface="Arimo Italics"/>
              <a:sym typeface="Arimo Italics"/>
            </a:endParaRP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Sécurité au travail</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Équipement de protection : Utilisation de gants, de tabliers et de chaussures de sécurité.</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Formation à la sécurité : formation du personnel aux procédures d'urgence et aux bonnes pratiques pour éviter les accidents.</a:t>
            </a:r>
          </a:p>
          <a:p>
            <a:pPr marL="1470660" lvl="3" indent="-367665" algn="l">
              <a:lnSpc>
                <a:spcPts val="3888"/>
              </a:lnSpc>
            </a:pPr>
            <a:endParaRPr lang="en-US" sz="3600" i="1" spc="32">
              <a:solidFill>
                <a:srgbClr val="382B1B"/>
              </a:solidFill>
              <a:latin typeface="Arimo Italics"/>
              <a:ea typeface="Arimo Italics"/>
              <a:cs typeface="Arimo Italics"/>
              <a:sym typeface="Arimo Italics"/>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20320"/>
            <a:ext cx="16650918" cy="6454155"/>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Jour 5 : Techniques de base de la pâtisserie</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Quels sont les ingrédients de base utilisés en pâtisserie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Farine, sucre, œufs, beurre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Farine, sel, eau, levure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Sucre, lait, œufs, levure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d) Beurre, farine, eau, sel</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Quelle technique permet de préparer une pâte feuilletée homogène et croustillante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Sablage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Pétrissage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Stratification</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d) Blanchiment</a:t>
            </a: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Quiz</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20320"/>
            <a:ext cx="16650918" cy="6454155"/>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Jour 4 : Techniques de base de la pâtisserie</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3. Quelle crème est préparée en fouettant de la crème sucrée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Crème pâtissière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Crème Chantilly</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Ganache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d) La crème anglaise</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4. Quel est le processus de fabrication de la pâte brisée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Sablage et broyage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Trempe et pliage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Cuisson et fouettage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d) Blanchiment et refroidissement</a:t>
            </a: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Quiz</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20320"/>
            <a:ext cx="16650918" cy="3953470"/>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Jour 4 : Techniques de base de la pâtisserie</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5. Quel est l'intérêt d'utiliser un thermomètre de cuisine en pâtisserie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Mesurer les quantités d'ingrédients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Vérifier la cuisson des viandes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Assurer la bonne température des pâtisseries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d) Mélanger correctement les ingrédients</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Quiz</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20320"/>
            <a:ext cx="16650918" cy="5954018"/>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Jour 5 : Techniques de base de la pâtisserie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Quels sont les ingrédients de base utilisés en pâtisserie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Farine, sucre, œufs, beurre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Quelle technique permet de préparer une pâte feuilletée homogène et croustillante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Stratification</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3. Quelle crème est préparée en fouettant de la crème sucrée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Crème Chantilly</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4. Quel est le processus de fabrication de la pâte brisée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Sablage et broyage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5. Quel est l'intérêt d'utiliser un thermomètre de cuisine en pâtisserie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Assurer la bonne température des pâtisseries</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Réponses</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220027">
            <a:off x="-1801856" y="-6814548"/>
            <a:ext cx="17233297" cy="16884397"/>
            <a:chOff x="0" y="0"/>
            <a:chExt cx="22977730" cy="22512529"/>
          </a:xfrm>
        </p:grpSpPr>
        <p:sp>
          <p:nvSpPr>
            <p:cNvPr id="3" name="Freeform 3"/>
            <p:cNvSpPr/>
            <p:nvPr/>
          </p:nvSpPr>
          <p:spPr>
            <a:xfrm>
              <a:off x="0" y="0"/>
              <a:ext cx="22977731" cy="22512528"/>
            </a:xfrm>
            <a:custGeom>
              <a:avLst/>
              <a:gdLst/>
              <a:ahLst/>
              <a:cxnLst/>
              <a:rect l="l" t="t" r="r" b="b"/>
              <a:pathLst>
                <a:path w="22977731" h="22512528">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84BFA4"/>
            </a:solidFill>
          </p:spPr>
        </p:sp>
      </p:grpSp>
      <p:grpSp>
        <p:nvGrpSpPr>
          <p:cNvPr id="4" name="Group 4"/>
          <p:cNvGrpSpPr/>
          <p:nvPr/>
        </p:nvGrpSpPr>
        <p:grpSpPr>
          <a:xfrm>
            <a:off x="-4020693" y="-9152968"/>
            <a:ext cx="24222266" cy="9152954"/>
            <a:chOff x="0" y="0"/>
            <a:chExt cx="32296355" cy="12203938"/>
          </a:xfrm>
        </p:grpSpPr>
        <p:sp>
          <p:nvSpPr>
            <p:cNvPr id="5" name="Freeform 5"/>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6" name="Group 6"/>
          <p:cNvGrpSpPr/>
          <p:nvPr/>
        </p:nvGrpSpPr>
        <p:grpSpPr>
          <a:xfrm>
            <a:off x="-5506732" y="10286998"/>
            <a:ext cx="24222266" cy="3289555"/>
            <a:chOff x="0" y="0"/>
            <a:chExt cx="32296355" cy="4386073"/>
          </a:xfrm>
        </p:grpSpPr>
        <p:sp>
          <p:nvSpPr>
            <p:cNvPr id="7" name="Freeform 7"/>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8" name="Group 8"/>
          <p:cNvGrpSpPr/>
          <p:nvPr/>
        </p:nvGrpSpPr>
        <p:grpSpPr>
          <a:xfrm>
            <a:off x="-4481700" y="-1211763"/>
            <a:ext cx="4481703" cy="17113853"/>
            <a:chOff x="0" y="0"/>
            <a:chExt cx="5975604" cy="22818471"/>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0" name="TextBox 10"/>
          <p:cNvSpPr txBox="1"/>
          <p:nvPr/>
        </p:nvSpPr>
        <p:spPr>
          <a:xfrm>
            <a:off x="1313714" y="3447288"/>
            <a:ext cx="10581358" cy="838962"/>
          </a:xfrm>
          <a:prstGeom prst="rect">
            <a:avLst/>
          </a:prstGeom>
        </p:spPr>
        <p:txBody>
          <a:bodyPr lIns="0" tIns="0" rIns="0" bIns="0" rtlCol="0" anchor="t">
            <a:spAutoFit/>
          </a:bodyPr>
          <a:lstStyle/>
          <a:p>
            <a:pPr algn="ctr">
              <a:lnSpc>
                <a:spcPts val="6804"/>
              </a:lnSpc>
            </a:pPr>
            <a:r>
              <a:rPr lang="en-US" sz="6300" b="1" spc="57">
                <a:solidFill>
                  <a:srgbClr val="FFFFFF"/>
                </a:solidFill>
                <a:latin typeface="TT Rounds Condensed Bold"/>
                <a:ea typeface="TT Rounds Condensed Bold"/>
                <a:cs typeface="TT Rounds Condensed Bold"/>
                <a:sym typeface="TT Rounds Condensed Bold"/>
              </a:rPr>
              <a:t>CONCLUSION</a:t>
            </a:r>
          </a:p>
        </p:txBody>
      </p:sp>
      <p:grpSp>
        <p:nvGrpSpPr>
          <p:cNvPr id="11" name="Group 11"/>
          <p:cNvGrpSpPr/>
          <p:nvPr/>
        </p:nvGrpSpPr>
        <p:grpSpPr>
          <a:xfrm>
            <a:off x="12973728" y="9567949"/>
            <a:ext cx="5044449" cy="516684"/>
            <a:chOff x="0" y="0"/>
            <a:chExt cx="6725932" cy="688912"/>
          </a:xfrm>
        </p:grpSpPr>
        <p:sp>
          <p:nvSpPr>
            <p:cNvPr id="12" name="Freeform 12"/>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2"/>
              <a:stretch>
                <a:fillRect t="-604988"/>
              </a:stretch>
            </a:blipFill>
          </p:spPr>
        </p:sp>
      </p:gr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2686545"/>
            <a:ext cx="16650918" cy="3360039"/>
          </a:xfrm>
          <a:prstGeom prst="rect">
            <a:avLst/>
          </a:prstGeom>
        </p:spPr>
        <p:txBody>
          <a:bodyPr lIns="0" tIns="0" rIns="0" bIns="0" rtlCol="0" anchor="t">
            <a:spAutoFit/>
          </a:bodyPr>
          <a:lstStyle/>
          <a:p>
            <a:pPr algn="l">
              <a:lnSpc>
                <a:spcPts val="3888"/>
              </a:lnSpc>
            </a:pPr>
            <a:r>
              <a:rPr lang="en-US" sz="3600" spc="32">
                <a:solidFill>
                  <a:srgbClr val="382B1B"/>
                </a:solidFill>
                <a:latin typeface="TT Rounds Condensed"/>
                <a:ea typeface="TT Rounds Condensed"/>
                <a:cs typeface="TT Rounds Condensed"/>
                <a:sym typeface="TT Rounds Condensed"/>
              </a:rPr>
              <a:t>L'organisation rationnelle du travail en cuisine est une approche systématique qui vise à optimiser chaque aspect du processus culinaire, de la préparation des ingrédients au service des plats. Elle repose sur une planification méticuleuse, une répartition claire des tâches, une formation rigoureuse et un contrôle strict des normes de qualité et d'hygiène. En appliquant ces principes, les cuisines professionnelles peuvent améliorer leur efficacité, réduire leurs coûts et offrir une expérience culinaire de haute qualité à leurs clients.</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CONCLUSION</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73728" y="9567949"/>
            <a:ext cx="5044449" cy="516684"/>
            <a:chOff x="0" y="0"/>
            <a:chExt cx="6725932" cy="688912"/>
          </a:xfrm>
        </p:grpSpPr>
        <p:sp>
          <p:nvSpPr>
            <p:cNvPr id="3" name="Freeform 3"/>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2"/>
              <a:stretch>
                <a:fillRect t="-302499" b="-302489"/>
              </a:stretch>
            </a:blipFill>
          </p:spPr>
        </p:sp>
      </p:grpSp>
      <p:grpSp>
        <p:nvGrpSpPr>
          <p:cNvPr id="4" name="Group 4"/>
          <p:cNvGrpSpPr/>
          <p:nvPr/>
        </p:nvGrpSpPr>
        <p:grpSpPr>
          <a:xfrm rot="2403345">
            <a:off x="9642851" y="1552442"/>
            <a:ext cx="10329577" cy="10120504"/>
            <a:chOff x="0" y="0"/>
            <a:chExt cx="13772769" cy="13494005"/>
          </a:xfrm>
        </p:grpSpPr>
        <p:sp>
          <p:nvSpPr>
            <p:cNvPr id="5" name="Freeform 5"/>
            <p:cNvSpPr/>
            <p:nvPr/>
          </p:nvSpPr>
          <p:spPr>
            <a:xfrm>
              <a:off x="0" y="0"/>
              <a:ext cx="13772769" cy="13494004"/>
            </a:xfrm>
            <a:custGeom>
              <a:avLst/>
              <a:gdLst/>
              <a:ahLst/>
              <a:cxnLst/>
              <a:rect l="l" t="t" r="r" b="b"/>
              <a:pathLst>
                <a:path w="13772769" h="13494004">
                  <a:moveTo>
                    <a:pt x="8050530" y="508254"/>
                  </a:moveTo>
                  <a:cubicBezTo>
                    <a:pt x="6402705" y="16383"/>
                    <a:pt x="4681093" y="0"/>
                    <a:pt x="3369437" y="1475613"/>
                  </a:cubicBezTo>
                  <a:cubicBezTo>
                    <a:pt x="2098675" y="2902077"/>
                    <a:pt x="877189" y="5205730"/>
                    <a:pt x="614807" y="7107682"/>
                  </a:cubicBezTo>
                  <a:cubicBezTo>
                    <a:pt x="0" y="11542903"/>
                    <a:pt x="3951478" y="13494004"/>
                    <a:pt x="7943977" y="12862814"/>
                  </a:cubicBezTo>
                  <a:cubicBezTo>
                    <a:pt x="11838051" y="12248007"/>
                    <a:pt x="13772769" y="7140575"/>
                    <a:pt x="12592304" y="3500628"/>
                  </a:cubicBezTo>
                  <a:cubicBezTo>
                    <a:pt x="12239752" y="2402078"/>
                    <a:pt x="11214989" y="1885569"/>
                    <a:pt x="10247630" y="1410081"/>
                  </a:cubicBezTo>
                  <a:cubicBezTo>
                    <a:pt x="9550781" y="1065784"/>
                    <a:pt x="8812912" y="737870"/>
                    <a:pt x="8050530" y="508254"/>
                  </a:cubicBezTo>
                  <a:close/>
                </a:path>
              </a:pathLst>
            </a:custGeom>
            <a:solidFill>
              <a:srgbClr val="B6D1E1"/>
            </a:solidFill>
          </p:spPr>
        </p:sp>
      </p:grpSp>
      <p:grpSp>
        <p:nvGrpSpPr>
          <p:cNvPr id="6" name="Group 6"/>
          <p:cNvGrpSpPr/>
          <p:nvPr/>
        </p:nvGrpSpPr>
        <p:grpSpPr>
          <a:xfrm>
            <a:off x="18288000" y="-69468"/>
            <a:ext cx="4255294" cy="17013079"/>
            <a:chOff x="0" y="0"/>
            <a:chExt cx="5673725" cy="22684106"/>
          </a:xfrm>
        </p:grpSpPr>
        <p:sp>
          <p:nvSpPr>
            <p:cNvPr id="7" name="Freeform 7"/>
            <p:cNvSpPr/>
            <p:nvPr/>
          </p:nvSpPr>
          <p:spPr>
            <a:xfrm>
              <a:off x="0" y="0"/>
              <a:ext cx="5673725" cy="22684105"/>
            </a:xfrm>
            <a:custGeom>
              <a:avLst/>
              <a:gdLst/>
              <a:ahLst/>
              <a:cxnLst/>
              <a:rect l="l" t="t" r="r" b="b"/>
              <a:pathLst>
                <a:path w="5673725" h="22684105">
                  <a:moveTo>
                    <a:pt x="0" y="0"/>
                  </a:moveTo>
                  <a:lnTo>
                    <a:pt x="5673725" y="0"/>
                  </a:lnTo>
                  <a:lnTo>
                    <a:pt x="5673725" y="22684105"/>
                  </a:lnTo>
                  <a:lnTo>
                    <a:pt x="0" y="22684105"/>
                  </a:lnTo>
                  <a:close/>
                </a:path>
              </a:pathLst>
            </a:custGeom>
            <a:solidFill>
              <a:srgbClr val="ECECEC"/>
            </a:solidFill>
          </p:spPr>
        </p:sp>
      </p:grpSp>
      <p:grpSp>
        <p:nvGrpSpPr>
          <p:cNvPr id="8" name="Group 8"/>
          <p:cNvGrpSpPr/>
          <p:nvPr/>
        </p:nvGrpSpPr>
        <p:grpSpPr>
          <a:xfrm>
            <a:off x="867018" y="690195"/>
            <a:ext cx="6159441" cy="4453305"/>
            <a:chOff x="0" y="0"/>
            <a:chExt cx="8212588" cy="5937740"/>
          </a:xfrm>
        </p:grpSpPr>
        <p:sp>
          <p:nvSpPr>
            <p:cNvPr id="9" name="Freeform 9"/>
            <p:cNvSpPr/>
            <p:nvPr/>
          </p:nvSpPr>
          <p:spPr>
            <a:xfrm>
              <a:off x="0" y="0"/>
              <a:ext cx="8212582" cy="5937758"/>
            </a:xfrm>
            <a:custGeom>
              <a:avLst/>
              <a:gdLst/>
              <a:ahLst/>
              <a:cxnLst/>
              <a:rect l="l" t="t" r="r" b="b"/>
              <a:pathLst>
                <a:path w="8212582" h="5937758">
                  <a:moveTo>
                    <a:pt x="0" y="0"/>
                  </a:moveTo>
                  <a:lnTo>
                    <a:pt x="8212582" y="0"/>
                  </a:lnTo>
                  <a:lnTo>
                    <a:pt x="8212582" y="5937758"/>
                  </a:lnTo>
                  <a:lnTo>
                    <a:pt x="0" y="5937758"/>
                  </a:lnTo>
                  <a:lnTo>
                    <a:pt x="0" y="0"/>
                  </a:lnTo>
                  <a:close/>
                </a:path>
              </a:pathLst>
            </a:custGeom>
            <a:blipFill>
              <a:blip r:embed="rId2"/>
              <a:stretch>
                <a:fillRect l="-58" r="-58"/>
              </a:stretch>
            </a:blipFill>
          </p:spPr>
        </p:sp>
      </p:grpSp>
      <p:grpSp>
        <p:nvGrpSpPr>
          <p:cNvPr id="10" name="Group 10"/>
          <p:cNvGrpSpPr/>
          <p:nvPr/>
        </p:nvGrpSpPr>
        <p:grpSpPr>
          <a:xfrm>
            <a:off x="-1818780" y="10310727"/>
            <a:ext cx="21361240" cy="2805017"/>
            <a:chOff x="0" y="0"/>
            <a:chExt cx="28481653" cy="3740023"/>
          </a:xfrm>
        </p:grpSpPr>
        <p:sp>
          <p:nvSpPr>
            <p:cNvPr id="11" name="Freeform 11"/>
            <p:cNvSpPr/>
            <p:nvPr/>
          </p:nvSpPr>
          <p:spPr>
            <a:xfrm>
              <a:off x="0" y="0"/>
              <a:ext cx="28481654" cy="3740023"/>
            </a:xfrm>
            <a:custGeom>
              <a:avLst/>
              <a:gdLst/>
              <a:ahLst/>
              <a:cxnLst/>
              <a:rect l="l" t="t" r="r" b="b"/>
              <a:pathLst>
                <a:path w="28481654" h="3740023">
                  <a:moveTo>
                    <a:pt x="0" y="0"/>
                  </a:moveTo>
                  <a:lnTo>
                    <a:pt x="28481654" y="0"/>
                  </a:lnTo>
                  <a:lnTo>
                    <a:pt x="28481654" y="3740023"/>
                  </a:lnTo>
                  <a:lnTo>
                    <a:pt x="0" y="3740023"/>
                  </a:lnTo>
                  <a:close/>
                </a:path>
              </a:pathLst>
            </a:custGeom>
            <a:solidFill>
              <a:srgbClr val="ECECEC"/>
            </a:solidFill>
          </p:spPr>
        </p:sp>
      </p:grpSp>
      <p:grpSp>
        <p:nvGrpSpPr>
          <p:cNvPr id="12" name="Group 12"/>
          <p:cNvGrpSpPr/>
          <p:nvPr/>
        </p:nvGrpSpPr>
        <p:grpSpPr>
          <a:xfrm>
            <a:off x="5429016" y="8472290"/>
            <a:ext cx="3938402" cy="824188"/>
            <a:chOff x="0" y="0"/>
            <a:chExt cx="5251203" cy="1098917"/>
          </a:xfrm>
        </p:grpSpPr>
        <p:sp>
          <p:nvSpPr>
            <p:cNvPr id="13" name="Freeform 13" descr="Blue text on a black background  Description automatically generated"/>
            <p:cNvSpPr/>
            <p:nvPr/>
          </p:nvSpPr>
          <p:spPr>
            <a:xfrm>
              <a:off x="0" y="0"/>
              <a:ext cx="5251196" cy="1098931"/>
            </a:xfrm>
            <a:custGeom>
              <a:avLst/>
              <a:gdLst/>
              <a:ahLst/>
              <a:cxnLst/>
              <a:rect l="l" t="t" r="r" b="b"/>
              <a:pathLst>
                <a:path w="5251196" h="1098931">
                  <a:moveTo>
                    <a:pt x="0" y="0"/>
                  </a:moveTo>
                  <a:lnTo>
                    <a:pt x="5251196" y="0"/>
                  </a:lnTo>
                  <a:lnTo>
                    <a:pt x="5251196" y="1098931"/>
                  </a:lnTo>
                  <a:lnTo>
                    <a:pt x="0" y="1098931"/>
                  </a:lnTo>
                  <a:lnTo>
                    <a:pt x="0" y="0"/>
                  </a:lnTo>
                  <a:close/>
                </a:path>
              </a:pathLst>
            </a:custGeom>
            <a:blipFill>
              <a:blip r:embed="rId3"/>
              <a:stretch>
                <a:fillRect t="-300" b="-299"/>
              </a:stretch>
            </a:blipFill>
          </p:spPr>
        </p:sp>
      </p:grpSp>
      <p:sp>
        <p:nvSpPr>
          <p:cNvPr id="14" name="TextBox 14"/>
          <p:cNvSpPr txBox="1"/>
          <p:nvPr/>
        </p:nvSpPr>
        <p:spPr>
          <a:xfrm>
            <a:off x="1109908" y="8493898"/>
            <a:ext cx="5664254" cy="929070"/>
          </a:xfrm>
          <a:prstGeom prst="rect">
            <a:avLst/>
          </a:prstGeom>
        </p:spPr>
        <p:txBody>
          <a:bodyPr lIns="0" tIns="0" rIns="0" bIns="0" rtlCol="0" anchor="t">
            <a:spAutoFit/>
          </a:bodyPr>
          <a:lstStyle/>
          <a:p>
            <a:pPr algn="l">
              <a:lnSpc>
                <a:spcPts val="4536"/>
              </a:lnSpc>
            </a:pPr>
            <a:r>
              <a:rPr lang="en-US" sz="4200" b="1" spc="39">
                <a:solidFill>
                  <a:srgbClr val="382B1B"/>
                </a:solidFill>
                <a:latin typeface="TT Rounds Condensed Bold"/>
                <a:ea typeface="TT Rounds Condensed Bold"/>
                <a:cs typeface="TT Rounds Condensed Bold"/>
                <a:sym typeface="TT Rounds Condensed Bold"/>
              </a:rPr>
              <a:t>www.3kitchens.eu</a:t>
            </a:r>
          </a:p>
        </p:txBody>
      </p:sp>
      <p:sp>
        <p:nvSpPr>
          <p:cNvPr id="15" name="Freeform 15"/>
          <p:cNvSpPr/>
          <p:nvPr/>
        </p:nvSpPr>
        <p:spPr>
          <a:xfrm>
            <a:off x="15304179" y="761932"/>
            <a:ext cx="912457" cy="912457"/>
          </a:xfrm>
          <a:custGeom>
            <a:avLst/>
            <a:gdLst/>
            <a:ahLst/>
            <a:cxnLst/>
            <a:rect l="l" t="t" r="r" b="b"/>
            <a:pathLst>
              <a:path w="912457" h="912457">
                <a:moveTo>
                  <a:pt x="0" y="0"/>
                </a:moveTo>
                <a:lnTo>
                  <a:pt x="912457" y="0"/>
                </a:lnTo>
                <a:lnTo>
                  <a:pt x="912457" y="912457"/>
                </a:lnTo>
                <a:lnTo>
                  <a:pt x="0" y="9124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4324310" y="761932"/>
            <a:ext cx="912457" cy="913133"/>
          </a:xfrm>
          <a:custGeom>
            <a:avLst/>
            <a:gdLst/>
            <a:ahLst/>
            <a:cxnLst/>
            <a:rect l="l" t="t" r="r" b="b"/>
            <a:pathLst>
              <a:path w="912457" h="913133">
                <a:moveTo>
                  <a:pt x="0" y="0"/>
                </a:moveTo>
                <a:lnTo>
                  <a:pt x="912457" y="0"/>
                </a:lnTo>
                <a:lnTo>
                  <a:pt x="912457" y="913133"/>
                </a:lnTo>
                <a:lnTo>
                  <a:pt x="0" y="913133"/>
                </a:lnTo>
                <a:lnTo>
                  <a:pt x="0" y="0"/>
                </a:lnTo>
                <a:close/>
              </a:path>
            </a:pathLst>
          </a:custGeom>
          <a:blipFill>
            <a:blip r:embed="rId6">
              <a:extLst>
                <a:ext uri="{96DAC541-7B7A-43D3-8B79-37D633B846F1}">
                  <asvg:svgBlip xmlns:asvg="http://schemas.microsoft.com/office/drawing/2016/SVG/main" r:embed="rId7"/>
                </a:ext>
              </a:extLst>
            </a:blip>
            <a:stretch>
              <a:fillRect l="-37" r="-37"/>
            </a:stretch>
          </a:blipFill>
        </p:spPr>
      </p:sp>
      <p:grpSp>
        <p:nvGrpSpPr>
          <p:cNvPr id="17" name="Group 17"/>
          <p:cNvGrpSpPr/>
          <p:nvPr/>
        </p:nvGrpSpPr>
        <p:grpSpPr>
          <a:xfrm>
            <a:off x="16284050" y="761933"/>
            <a:ext cx="912496" cy="912496"/>
            <a:chOff x="0" y="0"/>
            <a:chExt cx="1216661" cy="1216661"/>
          </a:xfrm>
        </p:grpSpPr>
        <p:sp>
          <p:nvSpPr>
            <p:cNvPr id="18" name="Freeform 18"/>
            <p:cNvSpPr/>
            <p:nvPr/>
          </p:nvSpPr>
          <p:spPr>
            <a:xfrm>
              <a:off x="0" y="0"/>
              <a:ext cx="1216660" cy="1216660"/>
            </a:xfrm>
            <a:custGeom>
              <a:avLst/>
              <a:gdLst/>
              <a:ahLst/>
              <a:cxnLst/>
              <a:rect l="l" t="t" r="r" b="b"/>
              <a:pathLst>
                <a:path w="1216660" h="1216660">
                  <a:moveTo>
                    <a:pt x="1216660" y="608330"/>
                  </a:moveTo>
                  <a:cubicBezTo>
                    <a:pt x="1216660" y="944245"/>
                    <a:pt x="944372" y="1216660"/>
                    <a:pt x="608330" y="1216660"/>
                  </a:cubicBezTo>
                  <a:cubicBezTo>
                    <a:pt x="272288" y="1216660"/>
                    <a:pt x="0" y="944245"/>
                    <a:pt x="0" y="608330"/>
                  </a:cubicBezTo>
                  <a:cubicBezTo>
                    <a:pt x="0" y="272415"/>
                    <a:pt x="272288" y="0"/>
                    <a:pt x="608330" y="0"/>
                  </a:cubicBezTo>
                  <a:cubicBezTo>
                    <a:pt x="944372" y="0"/>
                    <a:pt x="1216660" y="272288"/>
                    <a:pt x="1216660" y="608330"/>
                  </a:cubicBezTo>
                  <a:close/>
                </a:path>
              </a:pathLst>
            </a:custGeom>
            <a:solidFill>
              <a:srgbClr val="84BFA4"/>
            </a:solidFill>
          </p:spPr>
        </p:sp>
      </p:grpSp>
      <p:sp>
        <p:nvSpPr>
          <p:cNvPr id="19" name="Freeform 19" descr="World with solid fill"/>
          <p:cNvSpPr/>
          <p:nvPr/>
        </p:nvSpPr>
        <p:spPr>
          <a:xfrm>
            <a:off x="16363358" y="843013"/>
            <a:ext cx="753840" cy="750296"/>
          </a:xfrm>
          <a:custGeom>
            <a:avLst/>
            <a:gdLst/>
            <a:ahLst/>
            <a:cxnLst/>
            <a:rect l="l" t="t" r="r" b="b"/>
            <a:pathLst>
              <a:path w="753840" h="750296">
                <a:moveTo>
                  <a:pt x="0" y="0"/>
                </a:moveTo>
                <a:lnTo>
                  <a:pt x="753840" y="0"/>
                </a:lnTo>
                <a:lnTo>
                  <a:pt x="753840" y="750296"/>
                </a:lnTo>
                <a:lnTo>
                  <a:pt x="0" y="750296"/>
                </a:lnTo>
                <a:lnTo>
                  <a:pt x="0" y="0"/>
                </a:lnTo>
                <a:close/>
              </a:path>
            </a:pathLst>
          </a:custGeom>
          <a:blipFill>
            <a:blip r:embed="rId8">
              <a:extLst>
                <a:ext uri="{96DAC541-7B7A-43D3-8B79-37D633B846F1}">
                  <asvg:svgBlip xmlns:asvg="http://schemas.microsoft.com/office/drawing/2016/SVG/main" r:embed="rId9"/>
                </a:ext>
              </a:extLst>
            </a:blip>
            <a:stretch>
              <a:fillRect t="-236" b="-236"/>
            </a:stretch>
          </a:blipFill>
        </p:spPr>
      </p:sp>
      <p:sp>
        <p:nvSpPr>
          <p:cNvPr id="20" name="TextBox 20"/>
          <p:cNvSpPr txBox="1"/>
          <p:nvPr/>
        </p:nvSpPr>
        <p:spPr>
          <a:xfrm>
            <a:off x="9987364" y="3483709"/>
            <a:ext cx="7271936" cy="1343025"/>
          </a:xfrm>
          <a:prstGeom prst="rect">
            <a:avLst/>
          </a:prstGeom>
          <a:solidFill>
            <a:srgbClr val="84BFA4"/>
          </a:solidFill>
        </p:spPr>
        <p:txBody>
          <a:bodyPr lIns="0" tIns="0" rIns="0" bIns="0" rtlCol="0" anchor="t">
            <a:spAutoFit/>
          </a:bodyPr>
          <a:lstStyle/>
          <a:p>
            <a:pPr algn="l">
              <a:lnSpc>
                <a:spcPts val="5280"/>
              </a:lnSpc>
            </a:pPr>
            <a:r>
              <a:rPr lang="en-US" sz="4400" spc="41">
                <a:solidFill>
                  <a:srgbClr val="FFFFFF"/>
                </a:solidFill>
                <a:latin typeface="TT Rounds Condensed"/>
                <a:ea typeface="TT Rounds Condensed"/>
                <a:cs typeface="TT Rounds Condensed"/>
                <a:sym typeface="TT Rounds Condensed"/>
              </a:rPr>
              <a:t>C'est bien. Vous avez terminé le module 1.2</a:t>
            </a:r>
          </a:p>
        </p:txBody>
      </p:sp>
      <p:sp>
        <p:nvSpPr>
          <p:cNvPr id="21" name="TextBox 21"/>
          <p:cNvSpPr txBox="1"/>
          <p:nvPr/>
        </p:nvSpPr>
        <p:spPr>
          <a:xfrm>
            <a:off x="10224970" y="5376334"/>
            <a:ext cx="7793207" cy="2838450"/>
          </a:xfrm>
          <a:prstGeom prst="rect">
            <a:avLst/>
          </a:prstGeom>
        </p:spPr>
        <p:txBody>
          <a:bodyPr lIns="0" tIns="0" rIns="0" bIns="0" rtlCol="0" anchor="t">
            <a:spAutoFit/>
          </a:bodyPr>
          <a:lstStyle/>
          <a:p>
            <a:pPr algn="l">
              <a:lnSpc>
                <a:spcPts val="7439"/>
              </a:lnSpc>
            </a:pPr>
            <a:r>
              <a:rPr lang="en-US" sz="6199" b="1" spc="58">
                <a:solidFill>
                  <a:srgbClr val="FFFFFF"/>
                </a:solidFill>
                <a:latin typeface="TT Rounds Condensed Bold"/>
                <a:ea typeface="TT Rounds Condensed Bold"/>
                <a:cs typeface="TT Rounds Condensed Bold"/>
                <a:sym typeface="TT Rounds Condensed Bold"/>
              </a:rPr>
              <a:t>Les compétences culinaires pour réussir</a:t>
            </a:r>
          </a:p>
          <a:p>
            <a:pPr algn="l">
              <a:lnSpc>
                <a:spcPts val="7439"/>
              </a:lnSpc>
            </a:pPr>
            <a:endParaRPr lang="en-US" sz="6199" b="1" spc="58">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2686545"/>
            <a:ext cx="16650918" cy="3893439"/>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Entretien des locaux</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Garder la cuisine propre et bien rangée.</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Éliminer les déchets régulièrement et correctement.</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Lutte contre les parasites</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Mettre en œuvre des mesures préventives contre les insectes et les rongeurs (moustiquaires, pièges, etc.).</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p:txBody>
      </p:sp>
      <p:sp>
        <p:nvSpPr>
          <p:cNvPr id="3" name="TextBox 3"/>
          <p:cNvSpPr txBox="1"/>
          <p:nvPr/>
        </p:nvSpPr>
        <p:spPr>
          <a:xfrm>
            <a:off x="886077" y="1238778"/>
            <a:ext cx="16650917" cy="699389"/>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Salubrité</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2686545"/>
            <a:ext cx="16650918" cy="6322314"/>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Enregistrements</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Tenir des registres de température pour les réfrigérateurs et les congélateurs.</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Enregistrer les dates de réception et d'utilisation des produits alimentaires.</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Formation du personnel</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Formation régulière du personnel aux bonnes pratiques d'hygiène et de sécurité alimentaire.</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Mettre à jour les connaissances et les pratiques en fonction des nouvelles réglementations et des découvertes scientifiques.</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En respectant ces règles d'hygiène de base, vous contribuerez à la sécurité alimentaire et à la satisfaction des clients.</a:t>
            </a: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Documentation et formation</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48555" y="-4661457"/>
            <a:ext cx="10142030" cy="9936765"/>
            <a:chOff x="0" y="0"/>
            <a:chExt cx="13522706" cy="13249020"/>
          </a:xfrm>
        </p:grpSpPr>
        <p:sp>
          <p:nvSpPr>
            <p:cNvPr id="3" name="Freeform 3"/>
            <p:cNvSpPr/>
            <p:nvPr/>
          </p:nvSpPr>
          <p:spPr>
            <a:xfrm>
              <a:off x="0" y="0"/>
              <a:ext cx="13522706" cy="13249021"/>
            </a:xfrm>
            <a:custGeom>
              <a:avLst/>
              <a:gdLst/>
              <a:ahLst/>
              <a:cxnLst/>
              <a:rect l="l" t="t" r="r" b="b"/>
              <a:pathLst>
                <a:path w="13522706" h="13249021">
                  <a:moveTo>
                    <a:pt x="7904353" y="498983"/>
                  </a:moveTo>
                  <a:cubicBezTo>
                    <a:pt x="6286500" y="16002"/>
                    <a:pt x="4596130" y="0"/>
                    <a:pt x="3308223" y="1448816"/>
                  </a:cubicBezTo>
                  <a:cubicBezTo>
                    <a:pt x="2060575" y="2849372"/>
                    <a:pt x="861187" y="5111242"/>
                    <a:pt x="603631" y="6978650"/>
                  </a:cubicBezTo>
                  <a:cubicBezTo>
                    <a:pt x="0" y="11333353"/>
                    <a:pt x="3879723" y="13249021"/>
                    <a:pt x="7799705" y="12629261"/>
                  </a:cubicBezTo>
                  <a:cubicBezTo>
                    <a:pt x="11623167" y="12025630"/>
                    <a:pt x="13522706" y="7010908"/>
                    <a:pt x="12363704" y="3437001"/>
                  </a:cubicBezTo>
                  <a:cubicBezTo>
                    <a:pt x="12017629" y="2358390"/>
                    <a:pt x="11011408" y="1851279"/>
                    <a:pt x="10061575" y="1384427"/>
                  </a:cubicBezTo>
                  <a:cubicBezTo>
                    <a:pt x="9377426" y="1046353"/>
                    <a:pt x="8652891" y="724408"/>
                    <a:pt x="7904353" y="498983"/>
                  </a:cubicBezTo>
                  <a:close/>
                </a:path>
              </a:pathLst>
            </a:custGeom>
            <a:solidFill>
              <a:srgbClr val="E6C8C7"/>
            </a:solidFill>
          </p:spPr>
        </p:sp>
      </p:grpSp>
      <p:grpSp>
        <p:nvGrpSpPr>
          <p:cNvPr id="4" name="Group 4"/>
          <p:cNvGrpSpPr/>
          <p:nvPr/>
        </p:nvGrpSpPr>
        <p:grpSpPr>
          <a:xfrm>
            <a:off x="9900196" y="1833046"/>
            <a:ext cx="11500013" cy="7325440"/>
            <a:chOff x="0" y="0"/>
            <a:chExt cx="15333351" cy="9767253"/>
          </a:xfrm>
        </p:grpSpPr>
        <p:sp>
          <p:nvSpPr>
            <p:cNvPr id="5" name="Freeform 5"/>
            <p:cNvSpPr/>
            <p:nvPr/>
          </p:nvSpPr>
          <p:spPr>
            <a:xfrm>
              <a:off x="0" y="0"/>
              <a:ext cx="15333345" cy="9767316"/>
            </a:xfrm>
            <a:custGeom>
              <a:avLst/>
              <a:gdLst/>
              <a:ahLst/>
              <a:cxnLst/>
              <a:rect l="l" t="t" r="r" b="b"/>
              <a:pathLst>
                <a:path w="15333345" h="9767316">
                  <a:moveTo>
                    <a:pt x="0" y="0"/>
                  </a:moveTo>
                  <a:lnTo>
                    <a:pt x="15333345" y="0"/>
                  </a:lnTo>
                  <a:lnTo>
                    <a:pt x="15333345" y="9767316"/>
                  </a:lnTo>
                  <a:lnTo>
                    <a:pt x="0" y="9767316"/>
                  </a:lnTo>
                  <a:lnTo>
                    <a:pt x="0" y="0"/>
                  </a:lnTo>
                  <a:close/>
                </a:path>
              </a:pathLst>
            </a:custGeom>
            <a:blipFill>
              <a:blip r:embed="rId2"/>
              <a:stretch>
                <a:fillRect t="-11073" b="-11073"/>
              </a:stretch>
            </a:blipFill>
          </p:spPr>
        </p:sp>
      </p:grpSp>
      <p:grpSp>
        <p:nvGrpSpPr>
          <p:cNvPr id="6" name="Group 6"/>
          <p:cNvGrpSpPr/>
          <p:nvPr/>
        </p:nvGrpSpPr>
        <p:grpSpPr>
          <a:xfrm>
            <a:off x="-4285000" y="-1432560"/>
            <a:ext cx="4255294" cy="17013079"/>
            <a:chOff x="0" y="0"/>
            <a:chExt cx="5673725" cy="22684106"/>
          </a:xfrm>
        </p:grpSpPr>
        <p:sp>
          <p:nvSpPr>
            <p:cNvPr id="7" name="Freeform 7"/>
            <p:cNvSpPr/>
            <p:nvPr/>
          </p:nvSpPr>
          <p:spPr>
            <a:xfrm>
              <a:off x="0" y="0"/>
              <a:ext cx="5673725" cy="22684105"/>
            </a:xfrm>
            <a:custGeom>
              <a:avLst/>
              <a:gdLst/>
              <a:ahLst/>
              <a:cxnLst/>
              <a:rect l="l" t="t" r="r" b="b"/>
              <a:pathLst>
                <a:path w="5673725" h="22684105">
                  <a:moveTo>
                    <a:pt x="0" y="0"/>
                  </a:moveTo>
                  <a:lnTo>
                    <a:pt x="5673725" y="0"/>
                  </a:lnTo>
                  <a:lnTo>
                    <a:pt x="5673725" y="22684105"/>
                  </a:lnTo>
                  <a:lnTo>
                    <a:pt x="0" y="22684105"/>
                  </a:lnTo>
                  <a:close/>
                </a:path>
              </a:pathLst>
            </a:custGeom>
            <a:solidFill>
              <a:srgbClr val="ECECEC"/>
            </a:solidFill>
          </p:spPr>
        </p:sp>
      </p:grpSp>
      <p:grpSp>
        <p:nvGrpSpPr>
          <p:cNvPr id="8" name="Group 8"/>
          <p:cNvGrpSpPr/>
          <p:nvPr/>
        </p:nvGrpSpPr>
        <p:grpSpPr>
          <a:xfrm>
            <a:off x="-1661932" y="-4945233"/>
            <a:ext cx="20307777" cy="4945189"/>
            <a:chOff x="0" y="0"/>
            <a:chExt cx="27077036" cy="6593585"/>
          </a:xfrm>
        </p:grpSpPr>
        <p:sp>
          <p:nvSpPr>
            <p:cNvPr id="9" name="Freeform 9"/>
            <p:cNvSpPr/>
            <p:nvPr/>
          </p:nvSpPr>
          <p:spPr>
            <a:xfrm>
              <a:off x="0" y="0"/>
              <a:ext cx="27077036" cy="6593586"/>
            </a:xfrm>
            <a:custGeom>
              <a:avLst/>
              <a:gdLst/>
              <a:ahLst/>
              <a:cxnLst/>
              <a:rect l="l" t="t" r="r" b="b"/>
              <a:pathLst>
                <a:path w="27077036" h="6593586">
                  <a:moveTo>
                    <a:pt x="0" y="0"/>
                  </a:moveTo>
                  <a:lnTo>
                    <a:pt x="27077036" y="0"/>
                  </a:lnTo>
                  <a:lnTo>
                    <a:pt x="27077036" y="6593586"/>
                  </a:lnTo>
                  <a:lnTo>
                    <a:pt x="0" y="6593586"/>
                  </a:lnTo>
                  <a:close/>
                </a:path>
              </a:pathLst>
            </a:custGeom>
            <a:solidFill>
              <a:srgbClr val="ECECEC"/>
            </a:solidFill>
          </p:spPr>
        </p:sp>
      </p:grpSp>
      <p:grpSp>
        <p:nvGrpSpPr>
          <p:cNvPr id="10" name="Group 10"/>
          <p:cNvGrpSpPr/>
          <p:nvPr/>
        </p:nvGrpSpPr>
        <p:grpSpPr>
          <a:xfrm>
            <a:off x="11745255" y="2648471"/>
            <a:ext cx="6542745" cy="4990059"/>
            <a:chOff x="0" y="0"/>
            <a:chExt cx="9322364" cy="7110035"/>
          </a:xfrm>
        </p:grpSpPr>
        <p:sp>
          <p:nvSpPr>
            <p:cNvPr id="11" name="Freeform 11"/>
            <p:cNvSpPr/>
            <p:nvPr/>
          </p:nvSpPr>
          <p:spPr>
            <a:xfrm>
              <a:off x="0" y="0"/>
              <a:ext cx="9322308" cy="7110095"/>
            </a:xfrm>
            <a:custGeom>
              <a:avLst/>
              <a:gdLst/>
              <a:ahLst/>
              <a:cxnLst/>
              <a:rect l="l" t="t" r="r" b="b"/>
              <a:pathLst>
                <a:path w="9322308" h="7110095">
                  <a:moveTo>
                    <a:pt x="0" y="0"/>
                  </a:moveTo>
                  <a:lnTo>
                    <a:pt x="9322308" y="0"/>
                  </a:lnTo>
                  <a:lnTo>
                    <a:pt x="9322308" y="7110095"/>
                  </a:lnTo>
                  <a:lnTo>
                    <a:pt x="0" y="7110095"/>
                  </a:lnTo>
                  <a:lnTo>
                    <a:pt x="0" y="0"/>
                  </a:lnTo>
                  <a:close/>
                </a:path>
              </a:pathLst>
            </a:custGeom>
            <a:blipFill>
              <a:blip r:embed="rId3"/>
              <a:stretch>
                <a:fillRect l="-7201" r="-7202"/>
              </a:stretch>
            </a:blipFill>
          </p:spPr>
        </p:sp>
      </p:grpSp>
      <p:sp>
        <p:nvSpPr>
          <p:cNvPr id="12" name="TextBox 12"/>
          <p:cNvSpPr txBox="1"/>
          <p:nvPr/>
        </p:nvSpPr>
        <p:spPr>
          <a:xfrm>
            <a:off x="1028700" y="5715622"/>
            <a:ext cx="6807744" cy="3893439"/>
          </a:xfrm>
          <a:prstGeom prst="rect">
            <a:avLst/>
          </a:prstGeom>
        </p:spPr>
        <p:txBody>
          <a:bodyPr lIns="0" tIns="0" rIns="0" bIns="0" rtlCol="0" anchor="t">
            <a:spAutoFit/>
          </a:bodyPr>
          <a:lstStyle/>
          <a:p>
            <a:pPr algn="l">
              <a:lnSpc>
                <a:spcPts val="3888"/>
              </a:lnSpc>
            </a:pPr>
            <a:r>
              <a:rPr lang="en-US" sz="3600" spc="32">
                <a:solidFill>
                  <a:srgbClr val="382B1B"/>
                </a:solidFill>
                <a:latin typeface="TT Rounds Condensed"/>
                <a:ea typeface="TT Rounds Condensed"/>
                <a:cs typeface="TT Rounds Condensed"/>
                <a:sym typeface="TT Rounds Condensed"/>
              </a:rPr>
              <a:t>La sécurité lors de la manipulation des outils de cuisine est essentielle pour éviter les accidents et les blessures. Voici quelques conseils détaillés sur la manière de manipuler en toute sécurité les différents types d'outils et d'équipements de cuisine :</a:t>
            </a:r>
          </a:p>
        </p:txBody>
      </p:sp>
      <p:sp>
        <p:nvSpPr>
          <p:cNvPr id="13" name="TextBox 13"/>
          <p:cNvSpPr txBox="1"/>
          <p:nvPr/>
        </p:nvSpPr>
        <p:spPr>
          <a:xfrm>
            <a:off x="1028700" y="1041548"/>
            <a:ext cx="5660899" cy="1899437"/>
          </a:xfrm>
          <a:prstGeom prst="rect">
            <a:avLst/>
          </a:prstGeom>
        </p:spPr>
        <p:txBody>
          <a:bodyPr lIns="0" tIns="0" rIns="0" bIns="0" rtlCol="0" anchor="t">
            <a:spAutoFit/>
          </a:bodyPr>
          <a:lstStyle/>
          <a:p>
            <a:pPr algn="ctr">
              <a:lnSpc>
                <a:spcPts val="5248"/>
              </a:lnSpc>
            </a:pPr>
            <a:r>
              <a:rPr lang="en-US" sz="5400" b="1" spc="50">
                <a:solidFill>
                  <a:srgbClr val="000000"/>
                </a:solidFill>
                <a:latin typeface="TT Rounds Condensed Bold"/>
                <a:ea typeface="TT Rounds Condensed Bold"/>
                <a:cs typeface="TT Rounds Condensed Bold"/>
                <a:sym typeface="TT Rounds Condensed Bold"/>
              </a:rPr>
              <a:t>B - REGLES DE SECURITE POUR LA MANIPULATION DES OUTILS DE CUISINE</a:t>
            </a:r>
          </a:p>
        </p:txBody>
      </p:sp>
      <p:grpSp>
        <p:nvGrpSpPr>
          <p:cNvPr id="14" name="Group 14"/>
          <p:cNvGrpSpPr/>
          <p:nvPr/>
        </p:nvGrpSpPr>
        <p:grpSpPr>
          <a:xfrm>
            <a:off x="12973728" y="9567949"/>
            <a:ext cx="5044449" cy="516684"/>
            <a:chOff x="0" y="0"/>
            <a:chExt cx="6725932" cy="688912"/>
          </a:xfrm>
        </p:grpSpPr>
        <p:sp>
          <p:nvSpPr>
            <p:cNvPr id="15" name="Freeform 15"/>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8382" y="2459957"/>
            <a:ext cx="16650918" cy="6274689"/>
          </a:xfrm>
          <a:prstGeom prst="rect">
            <a:avLst/>
          </a:prstGeom>
        </p:spPr>
        <p:txBody>
          <a:bodyPr lIns="0" tIns="0" rIns="0" bIns="0" rtlCol="0" anchor="t">
            <a:spAutoFit/>
          </a:bodyPr>
          <a:lstStyle/>
          <a:p>
            <a:pPr marL="822960" lvl="2" indent="-274320" algn="l">
              <a:lnSpc>
                <a:spcPts val="3888"/>
              </a:lnSpc>
              <a:buAutoNum type="arabicPeriod"/>
            </a:pPr>
            <a:r>
              <a:rPr lang="en-US" sz="3600" b="1" spc="32">
                <a:solidFill>
                  <a:srgbClr val="382B1B"/>
                </a:solidFill>
                <a:latin typeface="TT Rounds Condensed Bold"/>
                <a:ea typeface="TT Rounds Condensed Bold"/>
                <a:cs typeface="TT Rounds Condensed Bold"/>
                <a:sym typeface="TT Rounds Condensed Bold"/>
              </a:rPr>
              <a:t>Choisir le bon couteau</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Utiliser le couteau approprié pour chaque tâche (par exemple, le couteau de chef pour hacher, le couteau à désosser pour enlever les os).</a:t>
            </a:r>
          </a:p>
          <a:p>
            <a:pPr marL="822960" lvl="2" indent="-274320" algn="l">
              <a:lnSpc>
                <a:spcPts val="3888"/>
              </a:lnSpc>
              <a:buAutoNum type="arabicPeriod"/>
            </a:pPr>
            <a:r>
              <a:rPr lang="en-US" sz="3600" b="1" spc="32">
                <a:solidFill>
                  <a:srgbClr val="382B1B"/>
                </a:solidFill>
                <a:latin typeface="TT Rounds Condensed Bold"/>
                <a:ea typeface="TT Rounds Condensed Bold"/>
                <a:cs typeface="TT Rounds Condensed Bold"/>
                <a:sym typeface="TT Rounds Condensed Bold"/>
              </a:rPr>
              <a:t>Manipuler correctement le couteau</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Tenez le couteau par le manche avec une prise ferme.</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Utilisez une technique de coupe sûre : les doigts de la main non dominante doivent être repliés pour éviter les coupures ("technique de la griffe").</a:t>
            </a:r>
          </a:p>
          <a:p>
            <a:pPr marL="822960" lvl="2" indent="-274320" algn="l">
              <a:lnSpc>
                <a:spcPts val="3888"/>
              </a:lnSpc>
              <a:buAutoNum type="arabicPeriod"/>
            </a:pPr>
            <a:r>
              <a:rPr lang="en-US" sz="3600" b="1" spc="32">
                <a:solidFill>
                  <a:srgbClr val="382B1B"/>
                </a:solidFill>
                <a:latin typeface="TT Rounds Condensed Bold"/>
                <a:ea typeface="TT Rounds Condensed Bold"/>
                <a:cs typeface="TT Rounds Condensed Bold"/>
                <a:sym typeface="TT Rounds Condensed Bold"/>
              </a:rPr>
              <a:t>Affûtage et entretien</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Garder les couteaux aiguisés pour une coupe plus précise et plus sûre.</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Rangez les couteaux dans un bloc ou sur une bande magnétique pour éviter les blessures accidentelles.</a:t>
            </a:r>
          </a:p>
          <a:p>
            <a:pPr marL="822960" lvl="2" indent="-274320" algn="l">
              <a:lnSpc>
                <a:spcPts val="3888"/>
              </a:lnSpc>
              <a:buAutoNum type="arabicPeriod"/>
            </a:pPr>
            <a:r>
              <a:rPr lang="en-US" sz="3600" b="1" spc="32">
                <a:solidFill>
                  <a:srgbClr val="382B1B"/>
                </a:solidFill>
                <a:latin typeface="TT Rounds Condensed Bold"/>
                <a:ea typeface="TT Rounds Condensed Bold"/>
                <a:cs typeface="TT Rounds Condensed Bold"/>
                <a:sym typeface="TT Rounds Condensed Bold"/>
              </a:rPr>
              <a:t>Couper sur une surface sûre</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Utilisez une planche à découper stable, de préférence en bois ou en plastique.</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Placez un chiffon humide sous la planche pour éviter qu'elle ne glisse.</a:t>
            </a: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Couteaux</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2686545"/>
            <a:ext cx="16650918" cy="6322314"/>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Contrôle avant utilisation</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Assurez-vous que l'appareil est en bon état de fonctionnement avant de l'utiliser.</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Lisez le manuel d'instructions pour comprendre les fonctions et les consignes de sécurité.</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Utilisation correcte</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N'introduisez jamais vos mains ou des ustensiles dans l'appareil lorsqu'il est en marche.</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Utilisez les accessoires fournis pour faire passer les aliments dans les robots.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3. Débrancher après utilisation</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Débranchez toujours l'appareil avant de le nettoyer ou de changer les lames/accessoires.</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p:txBody>
      </p:sp>
      <p:sp>
        <p:nvSpPr>
          <p:cNvPr id="3" name="TextBox 3"/>
          <p:cNvSpPr txBox="1"/>
          <p:nvPr/>
        </p:nvSpPr>
        <p:spPr>
          <a:xfrm>
            <a:off x="886077" y="1238778"/>
            <a:ext cx="16650917" cy="699389"/>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Robots et mixeurs </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2686545"/>
            <a:ext cx="16650918" cy="5350764"/>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Utiliser des ustensiles adaptés</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Utilisez des gants de cuisine ou des maniques pour manipuler les aliments chauds.</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Utiliser des ustensiles résistants à la chaleur.</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Précautions d'emploi</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Vérifiez régulièrement la température et l'état des aliments pour éviter les brûlures.</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Ne laissez pas les poignées des casseroles et des poêles dépasser des bords de la cuisinière afin d'éviter qu'elles ne soient renversées.</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Fours et plaques de cuisson</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2686545"/>
            <a:ext cx="16650918" cy="4379214"/>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Préparation et suivi</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Remplissez l'appareil avec la bonne quantité d'huile afin d'éviter les débordements.</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Gardez un œil sur la friteuse à tout moment pendant son utilisation.</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2.Précautions contre les éclaboussures</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Séchez les aliments avant de les plonger dans l'huile chaude pour éviter les éclaboussures.</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Utiliser des outils longs pour immerger et retirer les aliments de l'huile chaude.</a:t>
            </a: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Friteuses et poêles à frire</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2686545"/>
            <a:ext cx="16650918" cy="3893439"/>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a:t>
            </a:r>
            <a:r>
              <a:rPr lang="en-US" sz="3600" spc="32">
                <a:solidFill>
                  <a:srgbClr val="382B1B"/>
                </a:solidFill>
                <a:latin typeface="TT Rounds Condensed"/>
                <a:ea typeface="TT Rounds Condensed"/>
                <a:cs typeface="TT Rounds Condensed"/>
                <a:sym typeface="TT Rounds Condensed"/>
              </a:rPr>
              <a:t> </a:t>
            </a:r>
            <a:r>
              <a:rPr lang="en-US" sz="3600" b="1" spc="32">
                <a:solidFill>
                  <a:srgbClr val="382B1B"/>
                </a:solidFill>
                <a:latin typeface="TT Rounds Condensed Bold"/>
                <a:ea typeface="TT Rounds Condensed Bold"/>
                <a:cs typeface="TT Rounds Condensed Bold"/>
                <a:sym typeface="TT Rounds Condensed Bold"/>
              </a:rPr>
              <a:t>Sécurité avant utilisation</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S'assurer que les dispositifs de sécurité sont en place.</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Assurez-vous que l'appareil est éteint avant de procéder aux réglages.</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Manipulation sécurisée</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Utilisez le poussoir pour guider les aliments vers la lame.</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Ne retirez jamais les aliments coincés à mains nues.</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p:txBody>
      </p:sp>
      <p:sp>
        <p:nvSpPr>
          <p:cNvPr id="3" name="TextBox 3"/>
          <p:cNvSpPr txBox="1"/>
          <p:nvPr/>
        </p:nvSpPr>
        <p:spPr>
          <a:xfrm>
            <a:off x="886077" y="1238778"/>
            <a:ext cx="16650917" cy="699389"/>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Machines à découper</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947" y="1"/>
            <a:ext cx="8277606" cy="10287000"/>
            <a:chOff x="0" y="0"/>
            <a:chExt cx="11036807" cy="13716000"/>
          </a:xfrm>
        </p:grpSpPr>
        <p:sp>
          <p:nvSpPr>
            <p:cNvPr id="3" name="Freeform 3"/>
            <p:cNvSpPr/>
            <p:nvPr/>
          </p:nvSpPr>
          <p:spPr>
            <a:xfrm>
              <a:off x="0" y="0"/>
              <a:ext cx="11036808" cy="13716000"/>
            </a:xfrm>
            <a:custGeom>
              <a:avLst/>
              <a:gdLst/>
              <a:ahLst/>
              <a:cxnLst/>
              <a:rect l="l" t="t" r="r" b="b"/>
              <a:pathLst>
                <a:path w="11036808" h="13716000">
                  <a:moveTo>
                    <a:pt x="0" y="0"/>
                  </a:moveTo>
                  <a:lnTo>
                    <a:pt x="11036808" y="0"/>
                  </a:lnTo>
                  <a:lnTo>
                    <a:pt x="11036808" y="13716000"/>
                  </a:lnTo>
                  <a:lnTo>
                    <a:pt x="0" y="13716000"/>
                  </a:lnTo>
                  <a:close/>
                </a:path>
              </a:pathLst>
            </a:custGeom>
            <a:solidFill>
              <a:srgbClr val="B6D1E1"/>
            </a:solidFill>
          </p:spPr>
        </p:sp>
      </p:grpSp>
      <p:grpSp>
        <p:nvGrpSpPr>
          <p:cNvPr id="4" name="Group 4"/>
          <p:cNvGrpSpPr/>
          <p:nvPr/>
        </p:nvGrpSpPr>
        <p:grpSpPr>
          <a:xfrm>
            <a:off x="4522975" y="7358441"/>
            <a:ext cx="4913662" cy="4814221"/>
            <a:chOff x="0" y="0"/>
            <a:chExt cx="6551549" cy="6418961"/>
          </a:xfrm>
        </p:grpSpPr>
        <p:sp>
          <p:nvSpPr>
            <p:cNvPr id="5" name="Freeform 5"/>
            <p:cNvSpPr/>
            <p:nvPr/>
          </p:nvSpPr>
          <p:spPr>
            <a:xfrm>
              <a:off x="0" y="0"/>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sp>
      </p:grpSp>
      <p:grpSp>
        <p:nvGrpSpPr>
          <p:cNvPr id="6" name="Group 6"/>
          <p:cNvGrpSpPr/>
          <p:nvPr/>
        </p:nvGrpSpPr>
        <p:grpSpPr>
          <a:xfrm>
            <a:off x="-4587078" y="10287000"/>
            <a:ext cx="24222266" cy="2679859"/>
            <a:chOff x="0" y="0"/>
            <a:chExt cx="32296355" cy="3573145"/>
          </a:xfrm>
        </p:grpSpPr>
        <p:sp>
          <p:nvSpPr>
            <p:cNvPr id="7" name="Freeform 7"/>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sp>
        <p:nvSpPr>
          <p:cNvPr id="8" name="TextBox 8"/>
          <p:cNvSpPr txBox="1"/>
          <p:nvPr/>
        </p:nvSpPr>
        <p:spPr>
          <a:xfrm>
            <a:off x="1012184" y="1243365"/>
            <a:ext cx="11038451" cy="1200722"/>
          </a:xfrm>
          <a:prstGeom prst="rect">
            <a:avLst/>
          </a:prstGeom>
        </p:spPr>
        <p:txBody>
          <a:bodyPr lIns="0" tIns="0" rIns="0" bIns="0" rtlCol="0" anchor="t">
            <a:spAutoFit/>
          </a:bodyPr>
          <a:lstStyle/>
          <a:p>
            <a:pPr algn="l">
              <a:lnSpc>
                <a:spcPts val="10082"/>
              </a:lnSpc>
            </a:pPr>
            <a:r>
              <a:rPr lang="en-US" sz="9335" b="1" spc="86">
                <a:solidFill>
                  <a:srgbClr val="FFFFFF"/>
                </a:solidFill>
                <a:latin typeface="TT Rounds Condensed Bold"/>
                <a:ea typeface="TT Rounds Condensed Bold"/>
                <a:cs typeface="TT Rounds Condensed Bold"/>
                <a:sym typeface="TT Rounds Condensed Bold"/>
              </a:rPr>
              <a:t>Contenu</a:t>
            </a:r>
          </a:p>
        </p:txBody>
      </p:sp>
      <p:sp>
        <p:nvSpPr>
          <p:cNvPr id="9" name="TextBox 9"/>
          <p:cNvSpPr txBox="1"/>
          <p:nvPr/>
        </p:nvSpPr>
        <p:spPr>
          <a:xfrm>
            <a:off x="9547042" y="1019283"/>
            <a:ext cx="867700" cy="82853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01</a:t>
            </a:r>
          </a:p>
        </p:txBody>
      </p:sp>
      <p:sp>
        <p:nvSpPr>
          <p:cNvPr id="10" name="TextBox 10"/>
          <p:cNvSpPr txBox="1"/>
          <p:nvPr/>
        </p:nvSpPr>
        <p:spPr>
          <a:xfrm>
            <a:off x="10570818" y="1167165"/>
            <a:ext cx="7024596" cy="381794"/>
          </a:xfrm>
          <a:prstGeom prst="rect">
            <a:avLst/>
          </a:prstGeom>
        </p:spPr>
        <p:txBody>
          <a:bodyPr lIns="0" tIns="0" rIns="0" bIns="0" rtlCol="0" anchor="t">
            <a:spAutoFit/>
          </a:bodyPr>
          <a:lstStyle/>
          <a:p>
            <a:pPr algn="l">
              <a:lnSpc>
                <a:spcPts val="3240"/>
              </a:lnSpc>
            </a:pPr>
            <a:r>
              <a:rPr lang="en-US" sz="3000" spc="28">
                <a:solidFill>
                  <a:srgbClr val="382B1B"/>
                </a:solidFill>
                <a:latin typeface="TT Rounds Condensed"/>
                <a:ea typeface="TT Rounds Condensed"/>
                <a:cs typeface="TT Rounds Condensed"/>
                <a:sym typeface="TT Rounds Condensed"/>
              </a:rPr>
              <a:t>Introduction aux compétences culinaires</a:t>
            </a:r>
          </a:p>
        </p:txBody>
      </p:sp>
      <p:sp>
        <p:nvSpPr>
          <p:cNvPr id="11" name="TextBox 11"/>
          <p:cNvSpPr txBox="1"/>
          <p:nvPr/>
        </p:nvSpPr>
        <p:spPr>
          <a:xfrm>
            <a:off x="9547042" y="2086968"/>
            <a:ext cx="867700" cy="82853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02</a:t>
            </a:r>
          </a:p>
        </p:txBody>
      </p:sp>
      <p:sp>
        <p:nvSpPr>
          <p:cNvPr id="12" name="TextBox 12"/>
          <p:cNvSpPr txBox="1"/>
          <p:nvPr/>
        </p:nvSpPr>
        <p:spPr>
          <a:xfrm>
            <a:off x="10620108" y="2068801"/>
            <a:ext cx="7024596" cy="807720"/>
          </a:xfrm>
          <a:prstGeom prst="rect">
            <a:avLst/>
          </a:prstGeom>
        </p:spPr>
        <p:txBody>
          <a:bodyPr lIns="0" tIns="0" rIns="0" bIns="0" rtlCol="0" anchor="t">
            <a:spAutoFit/>
          </a:bodyPr>
          <a:lstStyle/>
          <a:p>
            <a:pPr algn="l">
              <a:lnSpc>
                <a:spcPts val="3240"/>
              </a:lnSpc>
            </a:pPr>
            <a:r>
              <a:rPr lang="en-US" sz="3000" b="1" spc="28">
                <a:solidFill>
                  <a:srgbClr val="382B1B"/>
                </a:solidFill>
                <a:latin typeface="TT Rounds Condensed Bold"/>
                <a:ea typeface="TT Rounds Condensed Bold"/>
                <a:cs typeface="TT Rounds Condensed Bold"/>
                <a:sym typeface="TT Rounds Condensed Bold"/>
              </a:rPr>
              <a:t>JOUR 1 </a:t>
            </a:r>
            <a:r>
              <a:rPr lang="en-US" sz="3000" spc="28">
                <a:solidFill>
                  <a:srgbClr val="382B1B"/>
                </a:solidFill>
                <a:latin typeface="TT Rounds Condensed"/>
                <a:ea typeface="TT Rounds Condensed"/>
                <a:cs typeface="TT Rounds Condensed"/>
                <a:sym typeface="TT Rounds Condensed"/>
              </a:rPr>
              <a:t>- Hygiène de base, sécurité, entretien et organisation dans la cuisine</a:t>
            </a:r>
          </a:p>
        </p:txBody>
      </p:sp>
      <p:sp>
        <p:nvSpPr>
          <p:cNvPr id="13" name="TextBox 13"/>
          <p:cNvSpPr txBox="1"/>
          <p:nvPr/>
        </p:nvSpPr>
        <p:spPr>
          <a:xfrm>
            <a:off x="9547042" y="3154648"/>
            <a:ext cx="867700" cy="82853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03</a:t>
            </a:r>
          </a:p>
        </p:txBody>
      </p:sp>
      <p:sp>
        <p:nvSpPr>
          <p:cNvPr id="14" name="TextBox 14"/>
          <p:cNvSpPr txBox="1"/>
          <p:nvPr/>
        </p:nvSpPr>
        <p:spPr>
          <a:xfrm>
            <a:off x="10620108" y="3150769"/>
            <a:ext cx="7024596" cy="807720"/>
          </a:xfrm>
          <a:prstGeom prst="rect">
            <a:avLst/>
          </a:prstGeom>
        </p:spPr>
        <p:txBody>
          <a:bodyPr lIns="0" tIns="0" rIns="0" bIns="0" rtlCol="0" anchor="t">
            <a:spAutoFit/>
          </a:bodyPr>
          <a:lstStyle/>
          <a:p>
            <a:pPr algn="l">
              <a:lnSpc>
                <a:spcPts val="3240"/>
              </a:lnSpc>
            </a:pPr>
            <a:r>
              <a:rPr lang="en-US" sz="3000" b="1" spc="28">
                <a:solidFill>
                  <a:srgbClr val="382B1B"/>
                </a:solidFill>
                <a:latin typeface="TT Rounds Condensed Bold"/>
                <a:ea typeface="TT Rounds Condensed Bold"/>
                <a:cs typeface="TT Rounds Condensed Bold"/>
                <a:sym typeface="TT Rounds Condensed Bold"/>
              </a:rPr>
              <a:t>JOUR 2 </a:t>
            </a:r>
            <a:r>
              <a:rPr lang="en-US" sz="3000" spc="28">
                <a:solidFill>
                  <a:srgbClr val="382B1B"/>
                </a:solidFill>
                <a:latin typeface="TT Rounds Condensed"/>
                <a:ea typeface="TT Rounds Condensed"/>
                <a:cs typeface="TT Rounds Condensed"/>
                <a:sym typeface="TT Rounds Condensed"/>
              </a:rPr>
              <a:t>- Termes et techniques de préparation, ustensiles et équipement</a:t>
            </a:r>
          </a:p>
        </p:txBody>
      </p:sp>
      <p:sp>
        <p:nvSpPr>
          <p:cNvPr id="15" name="TextBox 15"/>
          <p:cNvSpPr txBox="1"/>
          <p:nvPr/>
        </p:nvSpPr>
        <p:spPr>
          <a:xfrm>
            <a:off x="9547042" y="4222336"/>
            <a:ext cx="867700" cy="82853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04</a:t>
            </a:r>
          </a:p>
        </p:txBody>
      </p:sp>
      <p:sp>
        <p:nvSpPr>
          <p:cNvPr id="16" name="TextBox 16"/>
          <p:cNvSpPr txBox="1"/>
          <p:nvPr/>
        </p:nvSpPr>
        <p:spPr>
          <a:xfrm>
            <a:off x="10620108" y="4234714"/>
            <a:ext cx="7024596" cy="807720"/>
          </a:xfrm>
          <a:prstGeom prst="rect">
            <a:avLst/>
          </a:prstGeom>
        </p:spPr>
        <p:txBody>
          <a:bodyPr lIns="0" tIns="0" rIns="0" bIns="0" rtlCol="0" anchor="t">
            <a:spAutoFit/>
          </a:bodyPr>
          <a:lstStyle/>
          <a:p>
            <a:pPr algn="l">
              <a:lnSpc>
                <a:spcPts val="3240"/>
              </a:lnSpc>
            </a:pPr>
            <a:r>
              <a:rPr lang="en-US" sz="3000" b="1" spc="28">
                <a:solidFill>
                  <a:srgbClr val="382B1B"/>
                </a:solidFill>
                <a:latin typeface="TT Rounds Condensed Bold"/>
                <a:ea typeface="TT Rounds Condensed Bold"/>
                <a:cs typeface="TT Rounds Condensed Bold"/>
                <a:sym typeface="TT Rounds Condensed Bold"/>
              </a:rPr>
              <a:t>JOUR </a:t>
            </a:r>
            <a:r>
              <a:rPr lang="en-US" sz="3000" spc="28">
                <a:solidFill>
                  <a:srgbClr val="382B1B"/>
                </a:solidFill>
                <a:latin typeface="TT Rounds Condensed"/>
                <a:ea typeface="TT Rounds Condensed"/>
                <a:cs typeface="TT Rounds Condensed"/>
                <a:sym typeface="TT Rounds Condensed"/>
              </a:rPr>
              <a:t>3 - Gestion de la cuisine, nutrition et créativité</a:t>
            </a:r>
          </a:p>
        </p:txBody>
      </p:sp>
      <p:sp>
        <p:nvSpPr>
          <p:cNvPr id="17" name="TextBox 17"/>
          <p:cNvSpPr txBox="1"/>
          <p:nvPr/>
        </p:nvSpPr>
        <p:spPr>
          <a:xfrm>
            <a:off x="9547042" y="5264616"/>
            <a:ext cx="867700" cy="82853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05</a:t>
            </a:r>
          </a:p>
        </p:txBody>
      </p:sp>
      <p:sp>
        <p:nvSpPr>
          <p:cNvPr id="18" name="TextBox 18"/>
          <p:cNvSpPr txBox="1"/>
          <p:nvPr/>
        </p:nvSpPr>
        <p:spPr>
          <a:xfrm>
            <a:off x="10620108" y="5268515"/>
            <a:ext cx="7024596" cy="792163"/>
          </a:xfrm>
          <a:prstGeom prst="rect">
            <a:avLst/>
          </a:prstGeom>
        </p:spPr>
        <p:txBody>
          <a:bodyPr lIns="0" tIns="0" rIns="0" bIns="0" rtlCol="0" anchor="t">
            <a:spAutoFit/>
          </a:bodyPr>
          <a:lstStyle/>
          <a:p>
            <a:pPr algn="l">
              <a:lnSpc>
                <a:spcPts val="3240"/>
              </a:lnSpc>
            </a:pPr>
            <a:r>
              <a:rPr lang="en-US" sz="3000" b="1" spc="28">
                <a:solidFill>
                  <a:srgbClr val="382B1B"/>
                </a:solidFill>
                <a:latin typeface="TT Rounds Condensed Bold"/>
                <a:ea typeface="TT Rounds Condensed Bold"/>
                <a:cs typeface="TT Rounds Condensed Bold"/>
                <a:sym typeface="TT Rounds Condensed Bold"/>
              </a:rPr>
              <a:t>JOUR 4 </a:t>
            </a:r>
            <a:r>
              <a:rPr lang="en-US" sz="3000" spc="28">
                <a:solidFill>
                  <a:srgbClr val="382B1B"/>
                </a:solidFill>
                <a:latin typeface="TT Rounds Condensed"/>
                <a:ea typeface="TT Rounds Condensed"/>
                <a:cs typeface="TT Rounds Condensed"/>
                <a:sym typeface="TT Rounds Condensed"/>
              </a:rPr>
              <a:t>- Passons à la technique ! Techniques de base de la pâtisserie</a:t>
            </a:r>
          </a:p>
        </p:txBody>
      </p:sp>
      <p:sp>
        <p:nvSpPr>
          <p:cNvPr id="19" name="Freeform 19"/>
          <p:cNvSpPr/>
          <p:nvPr/>
        </p:nvSpPr>
        <p:spPr>
          <a:xfrm>
            <a:off x="10570818" y="8120585"/>
            <a:ext cx="2269246" cy="478455"/>
          </a:xfrm>
          <a:custGeom>
            <a:avLst/>
            <a:gdLst/>
            <a:ahLst/>
            <a:cxnLst/>
            <a:rect l="l" t="t" r="r" b="b"/>
            <a:pathLst>
              <a:path w="2269246" h="478455">
                <a:moveTo>
                  <a:pt x="0" y="0"/>
                </a:moveTo>
                <a:lnTo>
                  <a:pt x="2269246" y="0"/>
                </a:lnTo>
                <a:lnTo>
                  <a:pt x="2269246" y="478455"/>
                </a:lnTo>
                <a:lnTo>
                  <a:pt x="0" y="478455"/>
                </a:lnTo>
                <a:lnTo>
                  <a:pt x="0" y="0"/>
                </a:lnTo>
                <a:close/>
              </a:path>
            </a:pathLst>
          </a:custGeom>
          <a:blipFill>
            <a:blip r:embed="rId2"/>
            <a:stretch>
              <a:fillRect/>
            </a:stretch>
          </a:blipFill>
        </p:spPr>
      </p:sp>
      <p:sp>
        <p:nvSpPr>
          <p:cNvPr id="20" name="Freeform 20" descr="A close-up of a text  Description automatically generated"/>
          <p:cNvSpPr/>
          <p:nvPr/>
        </p:nvSpPr>
        <p:spPr>
          <a:xfrm>
            <a:off x="12726148" y="7873712"/>
            <a:ext cx="5259803" cy="927387"/>
          </a:xfrm>
          <a:custGeom>
            <a:avLst/>
            <a:gdLst/>
            <a:ahLst/>
            <a:cxnLst/>
            <a:rect l="l" t="t" r="r" b="b"/>
            <a:pathLst>
              <a:path w="5259803" h="927387">
                <a:moveTo>
                  <a:pt x="0" y="0"/>
                </a:moveTo>
                <a:lnTo>
                  <a:pt x="5259803" y="0"/>
                </a:lnTo>
                <a:lnTo>
                  <a:pt x="5259803" y="927387"/>
                </a:lnTo>
                <a:lnTo>
                  <a:pt x="0" y="927387"/>
                </a:lnTo>
                <a:lnTo>
                  <a:pt x="0" y="0"/>
                </a:lnTo>
                <a:close/>
              </a:path>
            </a:pathLst>
          </a:custGeom>
          <a:blipFill>
            <a:blip r:embed="rId3"/>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2686545"/>
            <a:ext cx="16650918" cy="3893439"/>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1.Utilisation sécurisée</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Lisez et suivez les instructions du fabricant.</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Vérifiez que les appareils sont correctement assemblés avant de les utiliser.</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2.Nettoyage</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Débranchez les appareils avant de les nettoyer.</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Utilisez des brosses ou des outils appropriés pour nettoyer les zones difficiles d'accès.</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p:txBody>
      </p:sp>
      <p:sp>
        <p:nvSpPr>
          <p:cNvPr id="3" name="TextBox 3"/>
          <p:cNvSpPr txBox="1"/>
          <p:nvPr/>
        </p:nvSpPr>
        <p:spPr>
          <a:xfrm>
            <a:off x="603904" y="1143000"/>
            <a:ext cx="16650917" cy="699389"/>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Autres équipements (presse-agrumes, blenders, etc.)</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2686545"/>
            <a:ext cx="16650918" cy="6322314"/>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Organisation et rangement</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Garder les postes de travail en ordre pour éviter les accidents.</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Ranger les outils et les équipements de manière ordonnée après utilisation.</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Formation et vigilance</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Formation régulière du personnel aux règles de sécurité.</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Rester vigilant et attentif lors de la manipulation d'outils et d'équipements.</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En suivant ces conseils, vous pouvez contribuer à créer un environnement de travail sûr et à réduire le risque de blessure dans la cuisine.</a:t>
            </a:r>
          </a:p>
          <a:p>
            <a:pPr marL="1470660" lvl="3" indent="-367665"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p:txBody>
      </p:sp>
      <p:sp>
        <p:nvSpPr>
          <p:cNvPr id="3" name="TextBox 3"/>
          <p:cNvSpPr txBox="1"/>
          <p:nvPr/>
        </p:nvSpPr>
        <p:spPr>
          <a:xfrm>
            <a:off x="886077" y="1143000"/>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Règles générales</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48555" y="-4661457"/>
            <a:ext cx="10142030" cy="9936765"/>
            <a:chOff x="0" y="0"/>
            <a:chExt cx="13522706" cy="13249020"/>
          </a:xfrm>
        </p:grpSpPr>
        <p:sp>
          <p:nvSpPr>
            <p:cNvPr id="3" name="Freeform 3"/>
            <p:cNvSpPr/>
            <p:nvPr/>
          </p:nvSpPr>
          <p:spPr>
            <a:xfrm>
              <a:off x="0" y="0"/>
              <a:ext cx="13522706" cy="13249021"/>
            </a:xfrm>
            <a:custGeom>
              <a:avLst/>
              <a:gdLst/>
              <a:ahLst/>
              <a:cxnLst/>
              <a:rect l="l" t="t" r="r" b="b"/>
              <a:pathLst>
                <a:path w="13522706" h="13249021">
                  <a:moveTo>
                    <a:pt x="7904353" y="498983"/>
                  </a:moveTo>
                  <a:cubicBezTo>
                    <a:pt x="6286500" y="16002"/>
                    <a:pt x="4596130" y="0"/>
                    <a:pt x="3308223" y="1448816"/>
                  </a:cubicBezTo>
                  <a:cubicBezTo>
                    <a:pt x="2060575" y="2849372"/>
                    <a:pt x="861187" y="5111242"/>
                    <a:pt x="603631" y="6978650"/>
                  </a:cubicBezTo>
                  <a:cubicBezTo>
                    <a:pt x="0" y="11333353"/>
                    <a:pt x="3879723" y="13249021"/>
                    <a:pt x="7799705" y="12629261"/>
                  </a:cubicBezTo>
                  <a:cubicBezTo>
                    <a:pt x="11623167" y="12025630"/>
                    <a:pt x="13522706" y="7010908"/>
                    <a:pt x="12363704" y="3437001"/>
                  </a:cubicBezTo>
                  <a:cubicBezTo>
                    <a:pt x="12017629" y="2358390"/>
                    <a:pt x="11011408" y="1851279"/>
                    <a:pt x="10061575" y="1384427"/>
                  </a:cubicBezTo>
                  <a:cubicBezTo>
                    <a:pt x="9377426" y="1046353"/>
                    <a:pt x="8652891" y="724408"/>
                    <a:pt x="7904353" y="498983"/>
                  </a:cubicBezTo>
                  <a:close/>
                </a:path>
              </a:pathLst>
            </a:custGeom>
            <a:solidFill>
              <a:srgbClr val="E6C8C7"/>
            </a:solidFill>
          </p:spPr>
        </p:sp>
      </p:grpSp>
      <p:grpSp>
        <p:nvGrpSpPr>
          <p:cNvPr id="4" name="Group 4"/>
          <p:cNvGrpSpPr/>
          <p:nvPr/>
        </p:nvGrpSpPr>
        <p:grpSpPr>
          <a:xfrm>
            <a:off x="9930408" y="1612588"/>
            <a:ext cx="11500013" cy="7325440"/>
            <a:chOff x="0" y="0"/>
            <a:chExt cx="15333351" cy="9767253"/>
          </a:xfrm>
        </p:grpSpPr>
        <p:sp>
          <p:nvSpPr>
            <p:cNvPr id="5" name="Freeform 5"/>
            <p:cNvSpPr/>
            <p:nvPr/>
          </p:nvSpPr>
          <p:spPr>
            <a:xfrm>
              <a:off x="0" y="0"/>
              <a:ext cx="15333345" cy="9767316"/>
            </a:xfrm>
            <a:custGeom>
              <a:avLst/>
              <a:gdLst/>
              <a:ahLst/>
              <a:cxnLst/>
              <a:rect l="l" t="t" r="r" b="b"/>
              <a:pathLst>
                <a:path w="15333345" h="9767316">
                  <a:moveTo>
                    <a:pt x="0" y="0"/>
                  </a:moveTo>
                  <a:lnTo>
                    <a:pt x="15333345" y="0"/>
                  </a:lnTo>
                  <a:lnTo>
                    <a:pt x="15333345" y="9767316"/>
                  </a:lnTo>
                  <a:lnTo>
                    <a:pt x="0" y="9767316"/>
                  </a:lnTo>
                  <a:lnTo>
                    <a:pt x="0" y="0"/>
                  </a:lnTo>
                  <a:close/>
                </a:path>
              </a:pathLst>
            </a:custGeom>
            <a:blipFill>
              <a:blip r:embed="rId2"/>
              <a:stretch>
                <a:fillRect t="-11073" b="-11073"/>
              </a:stretch>
            </a:blipFill>
          </p:spPr>
        </p:sp>
      </p:grpSp>
      <p:grpSp>
        <p:nvGrpSpPr>
          <p:cNvPr id="6" name="Group 6"/>
          <p:cNvGrpSpPr/>
          <p:nvPr/>
        </p:nvGrpSpPr>
        <p:grpSpPr>
          <a:xfrm>
            <a:off x="-4285000" y="-1432560"/>
            <a:ext cx="4255294" cy="17013079"/>
            <a:chOff x="0" y="0"/>
            <a:chExt cx="5673725" cy="22684106"/>
          </a:xfrm>
        </p:grpSpPr>
        <p:sp>
          <p:nvSpPr>
            <p:cNvPr id="7" name="Freeform 7"/>
            <p:cNvSpPr/>
            <p:nvPr/>
          </p:nvSpPr>
          <p:spPr>
            <a:xfrm>
              <a:off x="0" y="0"/>
              <a:ext cx="5673725" cy="22684105"/>
            </a:xfrm>
            <a:custGeom>
              <a:avLst/>
              <a:gdLst/>
              <a:ahLst/>
              <a:cxnLst/>
              <a:rect l="l" t="t" r="r" b="b"/>
              <a:pathLst>
                <a:path w="5673725" h="22684105">
                  <a:moveTo>
                    <a:pt x="0" y="0"/>
                  </a:moveTo>
                  <a:lnTo>
                    <a:pt x="5673725" y="0"/>
                  </a:lnTo>
                  <a:lnTo>
                    <a:pt x="5673725" y="22684105"/>
                  </a:lnTo>
                  <a:lnTo>
                    <a:pt x="0" y="22684105"/>
                  </a:lnTo>
                  <a:close/>
                </a:path>
              </a:pathLst>
            </a:custGeom>
            <a:solidFill>
              <a:srgbClr val="ECECEC"/>
            </a:solidFill>
          </p:spPr>
        </p:sp>
      </p:grpSp>
      <p:grpSp>
        <p:nvGrpSpPr>
          <p:cNvPr id="8" name="Group 8"/>
          <p:cNvGrpSpPr/>
          <p:nvPr/>
        </p:nvGrpSpPr>
        <p:grpSpPr>
          <a:xfrm>
            <a:off x="-1661932" y="-4945233"/>
            <a:ext cx="20307777" cy="4945189"/>
            <a:chOff x="0" y="0"/>
            <a:chExt cx="27077036" cy="6593585"/>
          </a:xfrm>
        </p:grpSpPr>
        <p:sp>
          <p:nvSpPr>
            <p:cNvPr id="9" name="Freeform 9"/>
            <p:cNvSpPr/>
            <p:nvPr/>
          </p:nvSpPr>
          <p:spPr>
            <a:xfrm>
              <a:off x="0" y="0"/>
              <a:ext cx="27077036" cy="6593586"/>
            </a:xfrm>
            <a:custGeom>
              <a:avLst/>
              <a:gdLst/>
              <a:ahLst/>
              <a:cxnLst/>
              <a:rect l="l" t="t" r="r" b="b"/>
              <a:pathLst>
                <a:path w="27077036" h="6593586">
                  <a:moveTo>
                    <a:pt x="0" y="0"/>
                  </a:moveTo>
                  <a:lnTo>
                    <a:pt x="27077036" y="0"/>
                  </a:lnTo>
                  <a:lnTo>
                    <a:pt x="27077036" y="6593586"/>
                  </a:lnTo>
                  <a:lnTo>
                    <a:pt x="0" y="6593586"/>
                  </a:lnTo>
                  <a:close/>
                </a:path>
              </a:pathLst>
            </a:custGeom>
            <a:solidFill>
              <a:srgbClr val="ECECEC"/>
            </a:solidFill>
          </p:spPr>
        </p:sp>
      </p:grpSp>
      <p:grpSp>
        <p:nvGrpSpPr>
          <p:cNvPr id="10" name="Group 10"/>
          <p:cNvGrpSpPr/>
          <p:nvPr/>
        </p:nvGrpSpPr>
        <p:grpSpPr>
          <a:xfrm>
            <a:off x="11773906" y="2391374"/>
            <a:ext cx="6514094" cy="4968207"/>
            <a:chOff x="0" y="0"/>
            <a:chExt cx="9322364" cy="7110035"/>
          </a:xfrm>
        </p:grpSpPr>
        <p:sp>
          <p:nvSpPr>
            <p:cNvPr id="11" name="Freeform 11"/>
            <p:cNvSpPr/>
            <p:nvPr/>
          </p:nvSpPr>
          <p:spPr>
            <a:xfrm>
              <a:off x="0" y="0"/>
              <a:ext cx="9322308" cy="7110095"/>
            </a:xfrm>
            <a:custGeom>
              <a:avLst/>
              <a:gdLst/>
              <a:ahLst/>
              <a:cxnLst/>
              <a:rect l="l" t="t" r="r" b="b"/>
              <a:pathLst>
                <a:path w="9322308" h="7110095">
                  <a:moveTo>
                    <a:pt x="0" y="0"/>
                  </a:moveTo>
                  <a:lnTo>
                    <a:pt x="9322308" y="0"/>
                  </a:lnTo>
                  <a:lnTo>
                    <a:pt x="9322308" y="7110095"/>
                  </a:lnTo>
                  <a:lnTo>
                    <a:pt x="0" y="7110095"/>
                  </a:lnTo>
                  <a:lnTo>
                    <a:pt x="0" y="0"/>
                  </a:lnTo>
                  <a:close/>
                </a:path>
              </a:pathLst>
            </a:custGeom>
            <a:blipFill>
              <a:blip r:embed="rId3"/>
              <a:stretch>
                <a:fillRect l="-17821" r="-17822"/>
              </a:stretch>
            </a:blipFill>
          </p:spPr>
        </p:sp>
      </p:grpSp>
      <p:sp>
        <p:nvSpPr>
          <p:cNvPr id="12" name="TextBox 12"/>
          <p:cNvSpPr txBox="1"/>
          <p:nvPr/>
        </p:nvSpPr>
        <p:spPr>
          <a:xfrm>
            <a:off x="1338465" y="6001276"/>
            <a:ext cx="7714095" cy="2388489"/>
          </a:xfrm>
          <a:prstGeom prst="rect">
            <a:avLst/>
          </a:prstGeom>
        </p:spPr>
        <p:txBody>
          <a:bodyPr lIns="0" tIns="0" rIns="0" bIns="0" rtlCol="0" anchor="t">
            <a:spAutoFit/>
          </a:bodyPr>
          <a:lstStyle/>
          <a:p>
            <a:pPr algn="l">
              <a:lnSpc>
                <a:spcPts val="3888"/>
              </a:lnSpc>
            </a:pPr>
            <a:r>
              <a:rPr lang="en-US" sz="3600" spc="32">
                <a:solidFill>
                  <a:srgbClr val="382B1B"/>
                </a:solidFill>
                <a:latin typeface="TT Rounds Condensed"/>
                <a:ea typeface="TT Rounds Condensed"/>
                <a:cs typeface="TT Rounds Condensed"/>
                <a:sym typeface="TT Rounds Condensed"/>
              </a:rPr>
              <a:t>L'entretien correct de votre poste de travail en cuisine est essentiel pour garantir la sécurité alimentaire, l'efficacité et la durabilité de votre équipement. Voici quelques étapes et conseils pour un entretien optimal :</a:t>
            </a:r>
          </a:p>
        </p:txBody>
      </p:sp>
      <p:sp>
        <p:nvSpPr>
          <p:cNvPr id="13" name="TextBox 13"/>
          <p:cNvSpPr txBox="1"/>
          <p:nvPr/>
        </p:nvSpPr>
        <p:spPr>
          <a:xfrm>
            <a:off x="1186932" y="1464512"/>
            <a:ext cx="5660899" cy="2556662"/>
          </a:xfrm>
          <a:prstGeom prst="rect">
            <a:avLst/>
          </a:prstGeom>
        </p:spPr>
        <p:txBody>
          <a:bodyPr lIns="0" tIns="0" rIns="0" bIns="0" rtlCol="0" anchor="t">
            <a:spAutoFit/>
          </a:bodyPr>
          <a:lstStyle/>
          <a:p>
            <a:pPr algn="ctr">
              <a:lnSpc>
                <a:spcPts val="5248"/>
              </a:lnSpc>
            </a:pPr>
            <a:r>
              <a:rPr lang="en-US" sz="5400" b="1" spc="48">
                <a:solidFill>
                  <a:srgbClr val="000000"/>
                </a:solidFill>
                <a:latin typeface="TT Rounds Condensed Bold"/>
                <a:ea typeface="TT Rounds Condensed Bold"/>
                <a:cs typeface="TT Rounds Condensed Bold"/>
                <a:sym typeface="TT Rounds Condensed Bold"/>
              </a:rPr>
              <a:t>C- COMMENT ENTRETENIR SON POSTE DE TRAVAIL</a:t>
            </a:r>
          </a:p>
          <a:p>
            <a:pPr algn="ctr">
              <a:lnSpc>
                <a:spcPts val="5248"/>
              </a:lnSpc>
            </a:pPr>
            <a:endParaRPr lang="en-US" sz="5400" b="1" spc="48">
              <a:solidFill>
                <a:srgbClr val="000000"/>
              </a:solidFill>
              <a:latin typeface="TT Rounds Condensed Bold"/>
              <a:ea typeface="TT Rounds Condensed Bold"/>
              <a:cs typeface="TT Rounds Condensed Bold"/>
              <a:sym typeface="TT Rounds Condensed Bold"/>
            </a:endParaRPr>
          </a:p>
        </p:txBody>
      </p:sp>
      <p:grpSp>
        <p:nvGrpSpPr>
          <p:cNvPr id="14" name="Group 14"/>
          <p:cNvGrpSpPr/>
          <p:nvPr/>
        </p:nvGrpSpPr>
        <p:grpSpPr>
          <a:xfrm>
            <a:off x="12973728" y="9567949"/>
            <a:ext cx="5044449" cy="516684"/>
            <a:chOff x="0" y="0"/>
            <a:chExt cx="6725932" cy="688912"/>
          </a:xfrm>
        </p:grpSpPr>
        <p:sp>
          <p:nvSpPr>
            <p:cNvPr id="15" name="Freeform 15"/>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6" y="2450211"/>
            <a:ext cx="16650918" cy="6808089"/>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a. Plan de travail</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Désinfection </a:t>
            </a:r>
            <a:r>
              <a:rPr lang="en-US" sz="3600" spc="32">
                <a:solidFill>
                  <a:srgbClr val="382B1B"/>
                </a:solidFill>
                <a:latin typeface="TT Rounds Condensed"/>
                <a:ea typeface="TT Rounds Condensed"/>
                <a:cs typeface="TT Rounds Condensed"/>
                <a:sym typeface="TT Rounds Condensed"/>
              </a:rPr>
              <a:t>: Utiliser un désinfectant alimentaire approuvé après chaque service.</a:t>
            </a:r>
          </a:p>
          <a:p>
            <a:pPr algn="l">
              <a:lnSpc>
                <a:spcPts val="3888"/>
              </a:lnSpc>
            </a:pPr>
            <a:r>
              <a:rPr lang="en-US" sz="3600" spc="32">
                <a:solidFill>
                  <a:srgbClr val="382B1B"/>
                </a:solidFill>
                <a:latin typeface="TT Rounds Condensed"/>
                <a:ea typeface="TT Rounds Condensed"/>
                <a:cs typeface="TT Rounds Condensed"/>
                <a:sym typeface="TT Rounds Condensed"/>
              </a:rPr>
              <a:t>Essuyage : Essuyer avec un chiffon propre et humide, puis sécher avec un chiffon sec.</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b. Ustensiles et équipements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Lavage </a:t>
            </a:r>
            <a:r>
              <a:rPr lang="en-US" sz="3600" spc="32">
                <a:solidFill>
                  <a:srgbClr val="382B1B"/>
                </a:solidFill>
                <a:latin typeface="TT Rounds Condensed"/>
                <a:ea typeface="TT Rounds Condensed"/>
                <a:cs typeface="TT Rounds Condensed"/>
                <a:sym typeface="TT Rounds Condensed"/>
              </a:rPr>
              <a:t>: Laver les couteaux, les planches à découper et les autres ustensiles à l'eau chaude savonneuse.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Désinfection </a:t>
            </a:r>
            <a:r>
              <a:rPr lang="en-US" sz="3600" spc="32">
                <a:solidFill>
                  <a:srgbClr val="382B1B"/>
                </a:solidFill>
                <a:latin typeface="TT Rounds Condensed"/>
                <a:ea typeface="TT Rounds Condensed"/>
                <a:cs typeface="TT Rounds Condensed"/>
                <a:sym typeface="TT Rounds Condensed"/>
              </a:rPr>
              <a:t>: Utilisez une solution désinfectante pour les ustensiles.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Stockage </a:t>
            </a:r>
            <a:r>
              <a:rPr lang="en-US" sz="3600" spc="32">
                <a:solidFill>
                  <a:srgbClr val="382B1B"/>
                </a:solidFill>
                <a:latin typeface="TT Rounds Condensed"/>
                <a:ea typeface="TT Rounds Condensed"/>
                <a:cs typeface="TT Rounds Condensed"/>
                <a:sym typeface="TT Rounds Condensed"/>
              </a:rPr>
              <a:t>: Stocker les ustensiles propres dans des endroits appropriés pour éviter toute contamination.</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c. Le sol</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Balayer </a:t>
            </a:r>
            <a:r>
              <a:rPr lang="en-US" sz="3600" spc="32">
                <a:solidFill>
                  <a:srgbClr val="382B1B"/>
                </a:solidFill>
                <a:latin typeface="TT Rounds Condensed"/>
                <a:ea typeface="TT Rounds Condensed"/>
                <a:cs typeface="TT Rounds Condensed"/>
                <a:sym typeface="TT Rounds Condensed"/>
              </a:rPr>
              <a:t>: Balayer le sol pour enlever les débris.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Nettoyage </a:t>
            </a:r>
            <a:r>
              <a:rPr lang="en-US" sz="3600" spc="32">
                <a:solidFill>
                  <a:srgbClr val="382B1B"/>
                </a:solidFill>
                <a:latin typeface="TT Rounds Condensed"/>
                <a:ea typeface="TT Rounds Condensed"/>
                <a:cs typeface="TT Rounds Condensed"/>
                <a:sym typeface="TT Rounds Condensed"/>
              </a:rPr>
              <a:t>: Laver avec une solution de nettoyage appropriée, puis rincer et sécher.</a:t>
            </a: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1. Nettoyage quotidien </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2686545"/>
            <a:ext cx="16650918" cy="3845814"/>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a. Appareils de cuisine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Réfrigérateurs et congélateurs </a:t>
            </a:r>
            <a:r>
              <a:rPr lang="en-US" sz="3600" spc="32">
                <a:solidFill>
                  <a:srgbClr val="382B1B"/>
                </a:solidFill>
                <a:latin typeface="TT Rounds Condensed"/>
                <a:ea typeface="TT Rounds Condensed"/>
                <a:cs typeface="TT Rounds Condensed"/>
                <a:sym typeface="TT Rounds Condensed"/>
              </a:rPr>
              <a:t>: Nettoyez les étagères et les parois intérieures avec une solution désinfectante.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Fours et plaques de cuisson </a:t>
            </a:r>
            <a:r>
              <a:rPr lang="en-US" sz="3600" spc="32">
                <a:solidFill>
                  <a:srgbClr val="382B1B"/>
                </a:solidFill>
                <a:latin typeface="TT Rounds Condensed"/>
                <a:ea typeface="TT Rounds Condensed"/>
                <a:cs typeface="TT Rounds Condensed"/>
                <a:sym typeface="TT Rounds Condensed"/>
              </a:rPr>
              <a:t>: Nettoyer les grilles et les surfaces avec un détergent approprié.</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Hottes d'aspiration </a:t>
            </a:r>
            <a:r>
              <a:rPr lang="en-US" sz="3600" spc="32">
                <a:solidFill>
                  <a:srgbClr val="382B1B"/>
                </a:solidFill>
                <a:latin typeface="TT Rounds Condensed"/>
                <a:ea typeface="TT Rounds Condensed"/>
                <a:cs typeface="TT Rounds Condensed"/>
                <a:sym typeface="TT Rounds Condensed"/>
              </a:rPr>
              <a:t>: Dégraisser les filtres et les surfaces externes.</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b. Éviers et robinets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Détartrage </a:t>
            </a:r>
            <a:r>
              <a:rPr lang="en-US" sz="3600" spc="32">
                <a:solidFill>
                  <a:srgbClr val="382B1B"/>
                </a:solidFill>
                <a:latin typeface="TT Rounds Condensed"/>
                <a:ea typeface="TT Rounds Condensed"/>
                <a:cs typeface="TT Rounds Condensed"/>
                <a:sym typeface="TT Rounds Condensed"/>
              </a:rPr>
              <a:t>: Utiliser un produit anti-calcaire pour éliminer les dépôts.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Désinfection </a:t>
            </a:r>
            <a:r>
              <a:rPr lang="en-US" sz="3600" spc="32">
                <a:solidFill>
                  <a:srgbClr val="382B1B"/>
                </a:solidFill>
                <a:latin typeface="TT Rounds Condensed"/>
                <a:ea typeface="TT Rounds Condensed"/>
                <a:cs typeface="TT Rounds Condensed"/>
                <a:sym typeface="TT Rounds Condensed"/>
              </a:rPr>
              <a:t>: Appliquer une solution désinfectante sur toutes les surfaces.</a:t>
            </a: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2. Entretien hebdomadaire </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2686545"/>
            <a:ext cx="16650918" cy="4331589"/>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a. Machines et équipements spécialisés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Entretien </a:t>
            </a:r>
            <a:r>
              <a:rPr lang="en-US" sz="3600" spc="32">
                <a:solidFill>
                  <a:srgbClr val="382B1B"/>
                </a:solidFill>
                <a:latin typeface="TT Rounds Condensed"/>
                <a:ea typeface="TT Rounds Condensed"/>
                <a:cs typeface="TT Rounds Condensed"/>
                <a:sym typeface="TT Rounds Condensed"/>
              </a:rPr>
              <a:t>: Contrôler et entretenir les équipements tels que les trancheurs, les mélangeurs et les broyeurs.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Nettoyage en profondeur </a:t>
            </a:r>
            <a:r>
              <a:rPr lang="en-US" sz="3600" spc="32">
                <a:solidFill>
                  <a:srgbClr val="382B1B"/>
                </a:solidFill>
                <a:latin typeface="TT Rounds Condensed"/>
                <a:ea typeface="TT Rounds Condensed"/>
                <a:cs typeface="TT Rounds Condensed"/>
                <a:sym typeface="TT Rounds Condensed"/>
              </a:rPr>
              <a:t>: Nettoyer en profondeur les équipements rarement utilisés.</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b. Stockage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Organisation </a:t>
            </a:r>
            <a:r>
              <a:rPr lang="en-US" sz="3600" spc="32">
                <a:solidFill>
                  <a:srgbClr val="382B1B"/>
                </a:solidFill>
                <a:latin typeface="TT Rounds Condensed"/>
                <a:ea typeface="TT Rounds Condensed"/>
                <a:cs typeface="TT Rounds Condensed"/>
                <a:sym typeface="TT Rounds Condensed"/>
              </a:rPr>
              <a:t>: Réorganiser les stocks pour assurer la rotation des produits et éviter qu'ils ne soient périmés.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Nettoyage des zones de stockage </a:t>
            </a:r>
            <a:r>
              <a:rPr lang="en-US" sz="3600" spc="32">
                <a:solidFill>
                  <a:srgbClr val="382B1B"/>
                </a:solidFill>
                <a:latin typeface="TT Rounds Condensed"/>
                <a:ea typeface="TT Rounds Condensed"/>
                <a:cs typeface="TT Rounds Condensed"/>
                <a:sym typeface="TT Rounds Condensed"/>
              </a:rPr>
              <a:t>: Laver les étagères et les conteneurs.</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3. Entretien mensuel </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2391270"/>
            <a:ext cx="16650918" cy="7562469"/>
          </a:xfrm>
          <a:prstGeom prst="rect">
            <a:avLst/>
          </a:prstGeom>
        </p:spPr>
        <p:txBody>
          <a:bodyPr lIns="0" tIns="0" rIns="0" bIns="0" rtlCol="0" anchor="t">
            <a:spAutoFit/>
          </a:bodyPr>
          <a:lstStyle/>
          <a:p>
            <a:pPr algn="l">
              <a:lnSpc>
                <a:spcPts val="3348"/>
              </a:lnSpc>
            </a:pPr>
            <a:r>
              <a:rPr lang="en-US" sz="3100" b="1" spc="27">
                <a:solidFill>
                  <a:srgbClr val="382B1B"/>
                </a:solidFill>
                <a:latin typeface="TT Rounds Condensed Bold"/>
                <a:ea typeface="TT Rounds Condensed Bold"/>
                <a:cs typeface="TT Rounds Condensed Bold"/>
                <a:sym typeface="TT Rounds Condensed Bold"/>
              </a:rPr>
              <a:t>a. Sécurité alimentaire</a:t>
            </a:r>
          </a:p>
          <a:p>
            <a:pPr algn="l">
              <a:lnSpc>
                <a:spcPts val="3348"/>
              </a:lnSpc>
            </a:pPr>
            <a:r>
              <a:rPr lang="en-US" sz="3100" b="1" spc="27">
                <a:solidFill>
                  <a:srgbClr val="382B1B"/>
                </a:solidFill>
                <a:latin typeface="TT Rounds Condensed Bold"/>
                <a:ea typeface="TT Rounds Condensed Bold"/>
                <a:cs typeface="TT Rounds Condensed Bold"/>
                <a:sym typeface="TT Rounds Condensed Bold"/>
              </a:rPr>
              <a:t>Températures </a:t>
            </a:r>
            <a:r>
              <a:rPr lang="en-US" sz="3100" spc="27">
                <a:solidFill>
                  <a:srgbClr val="382B1B"/>
                </a:solidFill>
                <a:latin typeface="TT Rounds Condensed"/>
                <a:ea typeface="TT Rounds Condensed"/>
                <a:cs typeface="TT Rounds Condensed"/>
                <a:sym typeface="TT Rounds Condensed"/>
              </a:rPr>
              <a:t>: Vérifiez régulièrement la température du réfrigérateur et du congélateur.</a:t>
            </a:r>
          </a:p>
          <a:p>
            <a:pPr algn="l">
              <a:lnSpc>
                <a:spcPts val="3348"/>
              </a:lnSpc>
            </a:pPr>
            <a:r>
              <a:rPr lang="en-US" sz="3100" b="1" spc="27">
                <a:solidFill>
                  <a:srgbClr val="382B1B"/>
                </a:solidFill>
                <a:latin typeface="TT Rounds Condensed Bold"/>
                <a:ea typeface="TT Rounds Condensed Bold"/>
                <a:cs typeface="TT Rounds Condensed Bold"/>
                <a:sym typeface="TT Rounds Condensed Bold"/>
              </a:rPr>
              <a:t> Étiquetage </a:t>
            </a:r>
            <a:r>
              <a:rPr lang="en-US" sz="3100" spc="27">
                <a:solidFill>
                  <a:srgbClr val="382B1B"/>
                </a:solidFill>
                <a:latin typeface="TT Rounds Condensed"/>
                <a:ea typeface="TT Rounds Condensed"/>
                <a:cs typeface="TT Rounds Condensed"/>
                <a:sym typeface="TT Rounds Condensed"/>
              </a:rPr>
              <a:t>: Étiqueter correctement tous les aliments en indiquant la date de préparation.</a:t>
            </a:r>
          </a:p>
          <a:p>
            <a:pPr algn="l">
              <a:lnSpc>
                <a:spcPts val="3348"/>
              </a:lnSpc>
            </a:pPr>
            <a:endParaRPr lang="en-US" sz="3100" spc="27">
              <a:solidFill>
                <a:srgbClr val="382B1B"/>
              </a:solidFill>
              <a:latin typeface="TT Rounds Condensed"/>
              <a:ea typeface="TT Rounds Condensed"/>
              <a:cs typeface="TT Rounds Condensed"/>
              <a:sym typeface="TT Rounds Condensed"/>
            </a:endParaRPr>
          </a:p>
          <a:p>
            <a:pPr algn="l">
              <a:lnSpc>
                <a:spcPts val="3348"/>
              </a:lnSpc>
            </a:pPr>
            <a:r>
              <a:rPr lang="en-US" sz="3100" b="1" spc="27">
                <a:solidFill>
                  <a:srgbClr val="382B1B"/>
                </a:solidFill>
                <a:latin typeface="TT Rounds Condensed Bold"/>
                <a:ea typeface="TT Rounds Condensed Bold"/>
                <a:cs typeface="TT Rounds Condensed Bold"/>
                <a:sym typeface="TT Rounds Condensed Bold"/>
              </a:rPr>
              <a:t>b. Formation et sensibilisation</a:t>
            </a:r>
          </a:p>
          <a:p>
            <a:pPr algn="l">
              <a:lnSpc>
                <a:spcPts val="3348"/>
              </a:lnSpc>
            </a:pPr>
            <a:r>
              <a:rPr lang="en-US" sz="3100" b="1" spc="27">
                <a:solidFill>
                  <a:srgbClr val="382B1B"/>
                </a:solidFill>
                <a:latin typeface="TT Rounds Condensed Bold"/>
                <a:ea typeface="TT Rounds Condensed Bold"/>
                <a:cs typeface="TT Rounds Condensed Bold"/>
                <a:sym typeface="TT Rounds Condensed Bold"/>
              </a:rPr>
              <a:t>Formation du personnel </a:t>
            </a:r>
            <a:r>
              <a:rPr lang="en-US" sz="3100" spc="27">
                <a:solidFill>
                  <a:srgbClr val="382B1B"/>
                </a:solidFill>
                <a:latin typeface="TT Rounds Condensed"/>
                <a:ea typeface="TT Rounds Condensed"/>
                <a:cs typeface="TT Rounds Condensed"/>
                <a:sym typeface="TT Rounds Condensed"/>
              </a:rPr>
              <a:t>: Veiller à ce que l'ensemble du personnel soit formé aux protocoles de nettoyage et d'entretien.</a:t>
            </a:r>
          </a:p>
          <a:p>
            <a:pPr algn="l">
              <a:lnSpc>
                <a:spcPts val="3348"/>
              </a:lnSpc>
            </a:pPr>
            <a:r>
              <a:rPr lang="en-US" sz="3100" b="1" spc="27">
                <a:solidFill>
                  <a:srgbClr val="382B1B"/>
                </a:solidFill>
                <a:latin typeface="TT Rounds Condensed Bold"/>
                <a:ea typeface="TT Rounds Condensed Bold"/>
                <a:cs typeface="TT Rounds Condensed Bold"/>
                <a:sym typeface="TT Rounds Condensed Bold"/>
              </a:rPr>
              <a:t>Inspections régulières </a:t>
            </a:r>
            <a:r>
              <a:rPr lang="en-US" sz="3100" spc="27">
                <a:solidFill>
                  <a:srgbClr val="382B1B"/>
                </a:solidFill>
                <a:latin typeface="TT Rounds Condensed"/>
                <a:ea typeface="TT Rounds Condensed"/>
                <a:cs typeface="TT Rounds Condensed"/>
                <a:sym typeface="TT Rounds Condensed"/>
              </a:rPr>
              <a:t>: Effectuer des inspections régulières pour s'assurer que les normes sont respectées.</a:t>
            </a:r>
          </a:p>
          <a:p>
            <a:pPr algn="l">
              <a:lnSpc>
                <a:spcPts val="3348"/>
              </a:lnSpc>
            </a:pPr>
            <a:endParaRPr lang="en-US" sz="3100" spc="27">
              <a:solidFill>
                <a:srgbClr val="382B1B"/>
              </a:solidFill>
              <a:latin typeface="TT Rounds Condensed"/>
              <a:ea typeface="TT Rounds Condensed"/>
              <a:cs typeface="TT Rounds Condensed"/>
              <a:sym typeface="TT Rounds Condensed"/>
            </a:endParaRPr>
          </a:p>
          <a:p>
            <a:pPr algn="l">
              <a:lnSpc>
                <a:spcPts val="3348"/>
              </a:lnSpc>
            </a:pPr>
            <a:r>
              <a:rPr lang="en-US" sz="3100" b="1" spc="27">
                <a:solidFill>
                  <a:srgbClr val="382B1B"/>
                </a:solidFill>
                <a:latin typeface="TT Rounds Condensed Bold"/>
                <a:ea typeface="TT Rounds Condensed Bold"/>
                <a:cs typeface="TT Rounds Condensed Bold"/>
                <a:sym typeface="TT Rounds Condensed Bold"/>
              </a:rPr>
              <a:t>c. Utilisation de produits appropriés</a:t>
            </a:r>
          </a:p>
          <a:p>
            <a:pPr algn="l">
              <a:lnSpc>
                <a:spcPts val="3348"/>
              </a:lnSpc>
            </a:pPr>
            <a:r>
              <a:rPr lang="en-US" sz="3100" b="1" spc="27">
                <a:solidFill>
                  <a:srgbClr val="382B1B"/>
                </a:solidFill>
                <a:latin typeface="TT Rounds Condensed Bold"/>
                <a:ea typeface="TT Rounds Condensed Bold"/>
                <a:cs typeface="TT Rounds Condensed Bold"/>
                <a:sym typeface="TT Rounds Condensed Bold"/>
              </a:rPr>
              <a:t>Produits certifiés </a:t>
            </a:r>
            <a:r>
              <a:rPr lang="en-US" sz="3100" spc="27">
                <a:solidFill>
                  <a:srgbClr val="382B1B"/>
                </a:solidFill>
                <a:latin typeface="TT Rounds Condensed"/>
                <a:ea typeface="TT Rounds Condensed"/>
                <a:cs typeface="TT Rounds Condensed"/>
                <a:sym typeface="TT Rounds Condensed"/>
              </a:rPr>
              <a:t>: Utilisez des produits de nettoyage certifiés pour un usage alimentaire.</a:t>
            </a:r>
          </a:p>
          <a:p>
            <a:pPr algn="l">
              <a:lnSpc>
                <a:spcPts val="3348"/>
              </a:lnSpc>
            </a:pPr>
            <a:r>
              <a:rPr lang="en-US" sz="3100" b="1" spc="27">
                <a:solidFill>
                  <a:srgbClr val="382B1B"/>
                </a:solidFill>
                <a:latin typeface="TT Rounds Condensed Bold"/>
                <a:ea typeface="TT Rounds Condensed Bold"/>
                <a:cs typeface="TT Rounds Condensed Bold"/>
                <a:sym typeface="TT Rounds Condensed Bold"/>
              </a:rPr>
              <a:t>Equipement de protection </a:t>
            </a:r>
            <a:r>
              <a:rPr lang="en-US" sz="3100" spc="27">
                <a:solidFill>
                  <a:srgbClr val="382B1B"/>
                </a:solidFill>
                <a:latin typeface="TT Rounds Condensed"/>
                <a:ea typeface="TT Rounds Condensed"/>
                <a:cs typeface="TT Rounds Condensed"/>
                <a:sym typeface="TT Rounds Condensed"/>
              </a:rPr>
              <a:t>: Porter des gants et des tabliers lors de l'utilisation de produits chimiques.</a:t>
            </a:r>
          </a:p>
          <a:p>
            <a:pPr algn="l">
              <a:lnSpc>
                <a:spcPts val="3348"/>
              </a:lnSpc>
            </a:pPr>
            <a:endParaRPr lang="en-US" sz="3100" spc="27">
              <a:solidFill>
                <a:srgbClr val="382B1B"/>
              </a:solidFill>
              <a:latin typeface="TT Rounds Condensed"/>
              <a:ea typeface="TT Rounds Condensed"/>
              <a:cs typeface="TT Rounds Condensed"/>
              <a:sym typeface="TT Rounds Condensed"/>
            </a:endParaRPr>
          </a:p>
          <a:p>
            <a:pPr algn="l">
              <a:lnSpc>
                <a:spcPts val="3348"/>
              </a:lnSpc>
            </a:pPr>
            <a:r>
              <a:rPr lang="en-US" sz="3100" b="1" spc="27">
                <a:solidFill>
                  <a:srgbClr val="382B1B"/>
                </a:solidFill>
                <a:latin typeface="TT Rounds Condensed Bold"/>
                <a:ea typeface="TT Rounds Condensed Bold"/>
                <a:cs typeface="TT Rounds Condensed Bold"/>
                <a:sym typeface="TT Rounds Condensed Bold"/>
              </a:rPr>
              <a:t>En suivant ces étapes, vous garantirez non seulement un environnement de travail propre et sûr, mais aussi une durée de vie plus longue pour votre équipement et une plus grande efficacité dans vos opérations quotidiennes.</a:t>
            </a:r>
          </a:p>
          <a:p>
            <a:pPr algn="l">
              <a:lnSpc>
                <a:spcPts val="3348"/>
              </a:lnSpc>
            </a:pPr>
            <a:endParaRPr lang="en-US" sz="3100" b="1" spc="27">
              <a:solidFill>
                <a:srgbClr val="382B1B"/>
              </a:solidFill>
              <a:latin typeface="TT Rounds Condensed Bold"/>
              <a:ea typeface="TT Rounds Condensed Bold"/>
              <a:cs typeface="TT Rounds Condensed Bold"/>
              <a:sym typeface="TT Rounds Condensed Bold"/>
            </a:endParaRP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4. Bonnes pratiques générales</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48555" y="-4661457"/>
            <a:ext cx="10142030" cy="9936765"/>
            <a:chOff x="0" y="0"/>
            <a:chExt cx="13522706" cy="13249020"/>
          </a:xfrm>
        </p:grpSpPr>
        <p:sp>
          <p:nvSpPr>
            <p:cNvPr id="3" name="Freeform 3"/>
            <p:cNvSpPr/>
            <p:nvPr/>
          </p:nvSpPr>
          <p:spPr>
            <a:xfrm>
              <a:off x="0" y="0"/>
              <a:ext cx="13522706" cy="13249021"/>
            </a:xfrm>
            <a:custGeom>
              <a:avLst/>
              <a:gdLst/>
              <a:ahLst/>
              <a:cxnLst/>
              <a:rect l="l" t="t" r="r" b="b"/>
              <a:pathLst>
                <a:path w="13522706" h="13249021">
                  <a:moveTo>
                    <a:pt x="7904353" y="498983"/>
                  </a:moveTo>
                  <a:cubicBezTo>
                    <a:pt x="6286500" y="16002"/>
                    <a:pt x="4596130" y="0"/>
                    <a:pt x="3308223" y="1448816"/>
                  </a:cubicBezTo>
                  <a:cubicBezTo>
                    <a:pt x="2060575" y="2849372"/>
                    <a:pt x="861187" y="5111242"/>
                    <a:pt x="603631" y="6978650"/>
                  </a:cubicBezTo>
                  <a:cubicBezTo>
                    <a:pt x="0" y="11333353"/>
                    <a:pt x="3879723" y="13249021"/>
                    <a:pt x="7799705" y="12629261"/>
                  </a:cubicBezTo>
                  <a:cubicBezTo>
                    <a:pt x="11623167" y="12025630"/>
                    <a:pt x="13522706" y="7010908"/>
                    <a:pt x="12363704" y="3437001"/>
                  </a:cubicBezTo>
                  <a:cubicBezTo>
                    <a:pt x="12017629" y="2358390"/>
                    <a:pt x="11011408" y="1851279"/>
                    <a:pt x="10061575" y="1384427"/>
                  </a:cubicBezTo>
                  <a:cubicBezTo>
                    <a:pt x="9377426" y="1046353"/>
                    <a:pt x="8652891" y="724408"/>
                    <a:pt x="7904353" y="498983"/>
                  </a:cubicBezTo>
                  <a:close/>
                </a:path>
              </a:pathLst>
            </a:custGeom>
            <a:solidFill>
              <a:srgbClr val="E6C8C7"/>
            </a:solidFill>
          </p:spPr>
        </p:sp>
      </p:grpSp>
      <p:grpSp>
        <p:nvGrpSpPr>
          <p:cNvPr id="4" name="Group 4"/>
          <p:cNvGrpSpPr/>
          <p:nvPr/>
        </p:nvGrpSpPr>
        <p:grpSpPr>
          <a:xfrm>
            <a:off x="10412674" y="1772622"/>
            <a:ext cx="11500013" cy="7325440"/>
            <a:chOff x="0" y="0"/>
            <a:chExt cx="15333351" cy="9767253"/>
          </a:xfrm>
        </p:grpSpPr>
        <p:sp>
          <p:nvSpPr>
            <p:cNvPr id="5" name="Freeform 5"/>
            <p:cNvSpPr/>
            <p:nvPr/>
          </p:nvSpPr>
          <p:spPr>
            <a:xfrm>
              <a:off x="0" y="0"/>
              <a:ext cx="15333345" cy="9767316"/>
            </a:xfrm>
            <a:custGeom>
              <a:avLst/>
              <a:gdLst/>
              <a:ahLst/>
              <a:cxnLst/>
              <a:rect l="l" t="t" r="r" b="b"/>
              <a:pathLst>
                <a:path w="15333345" h="9767316">
                  <a:moveTo>
                    <a:pt x="0" y="0"/>
                  </a:moveTo>
                  <a:lnTo>
                    <a:pt x="15333345" y="0"/>
                  </a:lnTo>
                  <a:lnTo>
                    <a:pt x="15333345" y="9767316"/>
                  </a:lnTo>
                  <a:lnTo>
                    <a:pt x="0" y="9767316"/>
                  </a:lnTo>
                  <a:lnTo>
                    <a:pt x="0" y="0"/>
                  </a:lnTo>
                  <a:close/>
                </a:path>
              </a:pathLst>
            </a:custGeom>
            <a:blipFill>
              <a:blip r:embed="rId2"/>
              <a:stretch>
                <a:fillRect t="-11073" b="-11073"/>
              </a:stretch>
            </a:blipFill>
          </p:spPr>
        </p:sp>
      </p:grpSp>
      <p:grpSp>
        <p:nvGrpSpPr>
          <p:cNvPr id="6" name="Group 6"/>
          <p:cNvGrpSpPr/>
          <p:nvPr/>
        </p:nvGrpSpPr>
        <p:grpSpPr>
          <a:xfrm>
            <a:off x="-4285000" y="-1432560"/>
            <a:ext cx="4255294" cy="17013079"/>
            <a:chOff x="0" y="0"/>
            <a:chExt cx="5673725" cy="22684106"/>
          </a:xfrm>
        </p:grpSpPr>
        <p:sp>
          <p:nvSpPr>
            <p:cNvPr id="7" name="Freeform 7"/>
            <p:cNvSpPr/>
            <p:nvPr/>
          </p:nvSpPr>
          <p:spPr>
            <a:xfrm>
              <a:off x="0" y="0"/>
              <a:ext cx="5673725" cy="22684105"/>
            </a:xfrm>
            <a:custGeom>
              <a:avLst/>
              <a:gdLst/>
              <a:ahLst/>
              <a:cxnLst/>
              <a:rect l="l" t="t" r="r" b="b"/>
              <a:pathLst>
                <a:path w="5673725" h="22684105">
                  <a:moveTo>
                    <a:pt x="0" y="0"/>
                  </a:moveTo>
                  <a:lnTo>
                    <a:pt x="5673725" y="0"/>
                  </a:lnTo>
                  <a:lnTo>
                    <a:pt x="5673725" y="22684105"/>
                  </a:lnTo>
                  <a:lnTo>
                    <a:pt x="0" y="22684105"/>
                  </a:lnTo>
                  <a:close/>
                </a:path>
              </a:pathLst>
            </a:custGeom>
            <a:solidFill>
              <a:srgbClr val="ECECEC"/>
            </a:solidFill>
          </p:spPr>
        </p:sp>
      </p:grpSp>
      <p:grpSp>
        <p:nvGrpSpPr>
          <p:cNvPr id="8" name="Group 8"/>
          <p:cNvGrpSpPr/>
          <p:nvPr/>
        </p:nvGrpSpPr>
        <p:grpSpPr>
          <a:xfrm>
            <a:off x="-1661932" y="-4945233"/>
            <a:ext cx="20307777" cy="4945189"/>
            <a:chOff x="0" y="0"/>
            <a:chExt cx="27077036" cy="6593585"/>
          </a:xfrm>
        </p:grpSpPr>
        <p:sp>
          <p:nvSpPr>
            <p:cNvPr id="9" name="Freeform 9"/>
            <p:cNvSpPr/>
            <p:nvPr/>
          </p:nvSpPr>
          <p:spPr>
            <a:xfrm>
              <a:off x="0" y="0"/>
              <a:ext cx="27077036" cy="6593586"/>
            </a:xfrm>
            <a:custGeom>
              <a:avLst/>
              <a:gdLst/>
              <a:ahLst/>
              <a:cxnLst/>
              <a:rect l="l" t="t" r="r" b="b"/>
              <a:pathLst>
                <a:path w="27077036" h="6593586">
                  <a:moveTo>
                    <a:pt x="0" y="0"/>
                  </a:moveTo>
                  <a:lnTo>
                    <a:pt x="27077036" y="0"/>
                  </a:lnTo>
                  <a:lnTo>
                    <a:pt x="27077036" y="6593586"/>
                  </a:lnTo>
                  <a:lnTo>
                    <a:pt x="0" y="6593586"/>
                  </a:lnTo>
                  <a:close/>
                </a:path>
              </a:pathLst>
            </a:custGeom>
            <a:solidFill>
              <a:srgbClr val="ECECEC"/>
            </a:solidFill>
          </p:spPr>
        </p:sp>
      </p:grpSp>
      <p:grpSp>
        <p:nvGrpSpPr>
          <p:cNvPr id="10" name="Group 10"/>
          <p:cNvGrpSpPr/>
          <p:nvPr/>
        </p:nvGrpSpPr>
        <p:grpSpPr>
          <a:xfrm>
            <a:off x="12298144" y="2518437"/>
            <a:ext cx="6609598" cy="5041047"/>
            <a:chOff x="0" y="0"/>
            <a:chExt cx="9322364" cy="7110035"/>
          </a:xfrm>
        </p:grpSpPr>
        <p:sp>
          <p:nvSpPr>
            <p:cNvPr id="11" name="Freeform 11"/>
            <p:cNvSpPr/>
            <p:nvPr/>
          </p:nvSpPr>
          <p:spPr>
            <a:xfrm>
              <a:off x="0" y="0"/>
              <a:ext cx="9322308" cy="7110095"/>
            </a:xfrm>
            <a:custGeom>
              <a:avLst/>
              <a:gdLst/>
              <a:ahLst/>
              <a:cxnLst/>
              <a:rect l="l" t="t" r="r" b="b"/>
              <a:pathLst>
                <a:path w="9322308" h="7110095">
                  <a:moveTo>
                    <a:pt x="0" y="0"/>
                  </a:moveTo>
                  <a:lnTo>
                    <a:pt x="9322308" y="0"/>
                  </a:lnTo>
                  <a:lnTo>
                    <a:pt x="9322308" y="7110095"/>
                  </a:lnTo>
                  <a:lnTo>
                    <a:pt x="0" y="7110095"/>
                  </a:lnTo>
                  <a:lnTo>
                    <a:pt x="0" y="0"/>
                  </a:lnTo>
                  <a:close/>
                </a:path>
              </a:pathLst>
            </a:custGeom>
            <a:blipFill>
              <a:blip r:embed="rId3"/>
              <a:stretch>
                <a:fillRect l="-17821" r="-17822"/>
              </a:stretch>
            </a:blipFill>
          </p:spPr>
        </p:sp>
      </p:grpSp>
      <p:sp>
        <p:nvSpPr>
          <p:cNvPr id="12" name="TextBox 12"/>
          <p:cNvSpPr txBox="1"/>
          <p:nvPr/>
        </p:nvSpPr>
        <p:spPr>
          <a:xfrm>
            <a:off x="1186932" y="5971476"/>
            <a:ext cx="7714095" cy="3214116"/>
          </a:xfrm>
          <a:prstGeom prst="rect">
            <a:avLst/>
          </a:prstGeom>
        </p:spPr>
        <p:txBody>
          <a:bodyPr lIns="0" tIns="0" rIns="0" bIns="0" rtlCol="0" anchor="t">
            <a:spAutoFit/>
          </a:bodyPr>
          <a:lstStyle/>
          <a:p>
            <a:pPr algn="l">
              <a:lnSpc>
                <a:spcPts val="3672"/>
              </a:lnSpc>
            </a:pPr>
            <a:r>
              <a:rPr lang="en-US" sz="3400" spc="31">
                <a:solidFill>
                  <a:srgbClr val="382B1B"/>
                </a:solidFill>
                <a:latin typeface="TT Rounds Condensed"/>
                <a:ea typeface="TT Rounds Condensed"/>
                <a:cs typeface="TT Rounds Condensed"/>
                <a:sym typeface="TT Rounds Condensed"/>
              </a:rPr>
              <a:t>Organiser efficacement son poste de travail en cuisine est essentiel pour optimiser la productivité, garantir la sécurité alimentaire et maintenir un environnement de travail propre et ordonné. Voici quelques étapes et conseils pour une organisation optimale :</a:t>
            </a:r>
          </a:p>
        </p:txBody>
      </p:sp>
      <p:sp>
        <p:nvSpPr>
          <p:cNvPr id="13" name="TextBox 13"/>
          <p:cNvSpPr txBox="1"/>
          <p:nvPr/>
        </p:nvSpPr>
        <p:spPr>
          <a:xfrm>
            <a:off x="1186932" y="1464512"/>
            <a:ext cx="5660899" cy="1899437"/>
          </a:xfrm>
          <a:prstGeom prst="rect">
            <a:avLst/>
          </a:prstGeom>
        </p:spPr>
        <p:txBody>
          <a:bodyPr lIns="0" tIns="0" rIns="0" bIns="0" rtlCol="0" anchor="t">
            <a:spAutoFit/>
          </a:bodyPr>
          <a:lstStyle/>
          <a:p>
            <a:pPr algn="ctr">
              <a:lnSpc>
                <a:spcPts val="5248"/>
              </a:lnSpc>
            </a:pPr>
            <a:r>
              <a:rPr lang="en-US" sz="5400" b="1" spc="50">
                <a:solidFill>
                  <a:srgbClr val="000000"/>
                </a:solidFill>
                <a:latin typeface="TT Rounds Condensed Bold"/>
                <a:ea typeface="TT Rounds Condensed Bold"/>
                <a:cs typeface="TT Rounds Condensed Bold"/>
                <a:sym typeface="TT Rounds Condensed Bold"/>
              </a:rPr>
              <a:t>D - COMMENT ORGANISER SON POSTE DE TRAVAIL</a:t>
            </a:r>
          </a:p>
        </p:txBody>
      </p:sp>
      <p:grpSp>
        <p:nvGrpSpPr>
          <p:cNvPr id="14" name="Group 14"/>
          <p:cNvGrpSpPr/>
          <p:nvPr/>
        </p:nvGrpSpPr>
        <p:grpSpPr>
          <a:xfrm>
            <a:off x="12973728" y="9567949"/>
            <a:ext cx="5044449" cy="516684"/>
            <a:chOff x="0" y="0"/>
            <a:chExt cx="6725932" cy="688912"/>
          </a:xfrm>
        </p:grpSpPr>
        <p:sp>
          <p:nvSpPr>
            <p:cNvPr id="15" name="Freeform 15"/>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20320"/>
            <a:ext cx="16650918" cy="6274689"/>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a. Espaces de travail dédiés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Préparation :</a:t>
            </a:r>
            <a:r>
              <a:rPr lang="en-US" sz="3600" spc="32">
                <a:solidFill>
                  <a:srgbClr val="382B1B"/>
                </a:solidFill>
                <a:latin typeface="TT Rounds Condensed"/>
                <a:ea typeface="TT Rounds Condensed"/>
                <a:cs typeface="TT Rounds Condensed"/>
                <a:sym typeface="TT Rounds Condensed"/>
              </a:rPr>
              <a:t> Rassemblez les ustensiles et le matériel dont vous avez besoin pour préparer vos aliments (couteaux, planches à découper, bols).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Cuisson : </a:t>
            </a:r>
            <a:r>
              <a:rPr lang="en-US" sz="3600" spc="32">
                <a:solidFill>
                  <a:srgbClr val="382B1B"/>
                </a:solidFill>
                <a:latin typeface="TT Rounds Condensed"/>
                <a:ea typeface="TT Rounds Condensed"/>
                <a:cs typeface="TT Rounds Condensed"/>
                <a:sym typeface="TT Rounds Condensed"/>
              </a:rPr>
              <a:t>Gardez les ustensiles de cuisine (casseroles, poêles à frire, spatules) à proximité de la cuisinière ou du four.</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Assemblage et mise en place : </a:t>
            </a:r>
            <a:r>
              <a:rPr lang="en-US" sz="3600" spc="32">
                <a:solidFill>
                  <a:srgbClr val="382B1B"/>
                </a:solidFill>
                <a:latin typeface="TT Rounds Condensed"/>
                <a:ea typeface="TT Rounds Condensed"/>
                <a:cs typeface="TT Rounds Condensed"/>
                <a:sym typeface="TT Rounds Condensed"/>
              </a:rPr>
              <a:t>Créez un espace pour l'assemblage des plats, avec les ingrédients et les garnitures nécessaires à portée de main.</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b. Ergonomie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Hauteur de travail : </a:t>
            </a:r>
            <a:r>
              <a:rPr lang="en-US" sz="3600" spc="32">
                <a:solidFill>
                  <a:srgbClr val="382B1B"/>
                </a:solidFill>
                <a:latin typeface="TT Rounds Condensed"/>
                <a:ea typeface="TT Rounds Condensed"/>
                <a:cs typeface="TT Rounds Condensed"/>
                <a:sym typeface="TT Rounds Condensed"/>
              </a:rPr>
              <a:t>Veillez à ce que les surfaces de travail soient à une hauteur confortable pour éviter la fatigue.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Accès facile : </a:t>
            </a:r>
            <a:r>
              <a:rPr lang="en-US" sz="3600" spc="32">
                <a:solidFill>
                  <a:srgbClr val="382B1B"/>
                </a:solidFill>
                <a:latin typeface="TT Rounds Condensed"/>
                <a:ea typeface="TT Rounds Condensed"/>
                <a:cs typeface="TT Rounds Condensed"/>
                <a:sym typeface="TT Rounds Condensed"/>
              </a:rPr>
              <a:t>Placez les équipements lourds à des niveaux faciles d'accès pour réduire le risque de blessure.</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1. Planification et aménagement du poste de travail </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3904" y="2280713"/>
            <a:ext cx="16650918" cy="7779639"/>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a. Ustensiles et équipements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Ustensiles fréquemment utilisés : </a:t>
            </a:r>
            <a:r>
              <a:rPr lang="en-US" sz="3600" spc="32">
                <a:solidFill>
                  <a:srgbClr val="382B1B"/>
                </a:solidFill>
                <a:latin typeface="TT Rounds Condensed"/>
                <a:ea typeface="TT Rounds Condensed"/>
                <a:cs typeface="TT Rounds Condensed"/>
                <a:sym typeface="TT Rounds Condensed"/>
              </a:rPr>
              <a:t>Gardez les outils que vous utilisez souvent à portée de main.</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Organisation verticale : </a:t>
            </a:r>
            <a:r>
              <a:rPr lang="en-US" sz="3600" spc="32">
                <a:solidFill>
                  <a:srgbClr val="382B1B"/>
                </a:solidFill>
                <a:latin typeface="TT Rounds Condensed"/>
                <a:ea typeface="TT Rounds Condensed"/>
                <a:cs typeface="TT Rounds Condensed"/>
                <a:sym typeface="TT Rounds Condensed"/>
              </a:rPr>
              <a:t>Utilisez des crochets ou des barres pour suspendre les ustensiles et libérer de l'espace sur le plan de travail.</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Tiroirs et étagères :</a:t>
            </a:r>
            <a:r>
              <a:rPr lang="en-US" sz="3600" spc="32">
                <a:solidFill>
                  <a:srgbClr val="382B1B"/>
                </a:solidFill>
                <a:latin typeface="TT Rounds Condensed"/>
                <a:ea typeface="TT Rounds Condensed"/>
                <a:cs typeface="TT Rounds Condensed"/>
                <a:sym typeface="TT Rounds Condensed"/>
              </a:rPr>
              <a:t> Organisez les tiroirs et les étagères avec des séparateurs pour les petits ustensiles et des récipients pour les ingrédients.</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b. Ingrédients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Système FIFO (First In, First Out) :</a:t>
            </a:r>
            <a:r>
              <a:rPr lang="en-US" sz="3600" spc="32">
                <a:solidFill>
                  <a:srgbClr val="382B1B"/>
                </a:solidFill>
                <a:latin typeface="TT Rounds Condensed"/>
                <a:ea typeface="TT Rounds Condensed"/>
                <a:cs typeface="TT Rounds Condensed"/>
                <a:sym typeface="TT Rounds Condensed"/>
              </a:rPr>
              <a:t> Organiser les ingrédients de manière à ce que ceux qui sont stockés en premier soient utilisés en premier.</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Récipients hermétiques** : </a:t>
            </a:r>
            <a:r>
              <a:rPr lang="en-US" sz="3600" spc="32">
                <a:solidFill>
                  <a:srgbClr val="382B1B"/>
                </a:solidFill>
                <a:latin typeface="TT Rounds Condensed"/>
                <a:ea typeface="TT Rounds Condensed"/>
                <a:cs typeface="TT Rounds Condensed"/>
                <a:sym typeface="TT Rounds Condensed"/>
              </a:rPr>
              <a:t>Utilisez des récipients hermétiques pour conserver les ingrédients secs et éviter toute contamination.</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Étiquetage : </a:t>
            </a:r>
            <a:r>
              <a:rPr lang="en-US" sz="3600" spc="32">
                <a:solidFill>
                  <a:srgbClr val="382B1B"/>
                </a:solidFill>
                <a:latin typeface="TT Rounds Condensed"/>
                <a:ea typeface="TT Rounds Condensed"/>
                <a:cs typeface="TT Rounds Condensed"/>
                <a:sym typeface="TT Rounds Condensed"/>
              </a:rPr>
              <a:t>Étiqueter clairement les récipients en indiquant le nom des ingrédients et la date limite de consommation.</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2. Stockage et étagères</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220027">
            <a:off x="-1801857" y="-6814549"/>
            <a:ext cx="17233297" cy="16884397"/>
            <a:chOff x="0" y="0"/>
            <a:chExt cx="22977730" cy="22512529"/>
          </a:xfrm>
        </p:grpSpPr>
        <p:sp>
          <p:nvSpPr>
            <p:cNvPr id="3" name="Freeform 3"/>
            <p:cNvSpPr/>
            <p:nvPr/>
          </p:nvSpPr>
          <p:spPr>
            <a:xfrm>
              <a:off x="0" y="0"/>
              <a:ext cx="22977731" cy="22512528"/>
            </a:xfrm>
            <a:custGeom>
              <a:avLst/>
              <a:gdLst/>
              <a:ahLst/>
              <a:cxnLst/>
              <a:rect l="l" t="t" r="r" b="b"/>
              <a:pathLst>
                <a:path w="22977731" h="22512528">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E6C8C7"/>
            </a:solidFill>
          </p:spPr>
        </p:sp>
      </p:grpSp>
      <p:grpSp>
        <p:nvGrpSpPr>
          <p:cNvPr id="4" name="Group 4"/>
          <p:cNvGrpSpPr/>
          <p:nvPr/>
        </p:nvGrpSpPr>
        <p:grpSpPr>
          <a:xfrm>
            <a:off x="-4020693" y="-9152968"/>
            <a:ext cx="24222266" cy="9152954"/>
            <a:chOff x="0" y="0"/>
            <a:chExt cx="32296355" cy="12203938"/>
          </a:xfrm>
        </p:grpSpPr>
        <p:sp>
          <p:nvSpPr>
            <p:cNvPr id="5" name="Freeform 5"/>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6" name="Group 6"/>
          <p:cNvGrpSpPr/>
          <p:nvPr/>
        </p:nvGrpSpPr>
        <p:grpSpPr>
          <a:xfrm>
            <a:off x="-5506732" y="10286998"/>
            <a:ext cx="24222266" cy="3289555"/>
            <a:chOff x="0" y="0"/>
            <a:chExt cx="32296355" cy="4386073"/>
          </a:xfrm>
        </p:grpSpPr>
        <p:sp>
          <p:nvSpPr>
            <p:cNvPr id="7" name="Freeform 7"/>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8" name="Group 8"/>
          <p:cNvGrpSpPr/>
          <p:nvPr/>
        </p:nvGrpSpPr>
        <p:grpSpPr>
          <a:xfrm>
            <a:off x="-4481700" y="-1211763"/>
            <a:ext cx="4481703" cy="17113853"/>
            <a:chOff x="0" y="0"/>
            <a:chExt cx="5975604" cy="22818471"/>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0" name="TextBox 10"/>
          <p:cNvSpPr txBox="1"/>
          <p:nvPr/>
        </p:nvSpPr>
        <p:spPr>
          <a:xfrm>
            <a:off x="1251720" y="1752170"/>
            <a:ext cx="10581359" cy="3954303"/>
          </a:xfrm>
          <a:prstGeom prst="rect">
            <a:avLst/>
          </a:prstGeom>
        </p:spPr>
        <p:txBody>
          <a:bodyPr lIns="0" tIns="0" rIns="0" bIns="0" rtlCol="0" anchor="t">
            <a:spAutoFit/>
          </a:bodyPr>
          <a:lstStyle/>
          <a:p>
            <a:pPr algn="ctr">
              <a:lnSpc>
                <a:spcPts val="37260"/>
              </a:lnSpc>
            </a:pPr>
            <a:r>
              <a:rPr lang="en-US" sz="34500" spc="322">
                <a:solidFill>
                  <a:srgbClr val="DDA9A7"/>
                </a:solidFill>
                <a:latin typeface="TT Rounds Condensed"/>
                <a:ea typeface="TT Rounds Condensed"/>
                <a:cs typeface="TT Rounds Condensed"/>
                <a:sym typeface="TT Rounds Condensed"/>
              </a:rPr>
              <a:t>01</a:t>
            </a:r>
          </a:p>
        </p:txBody>
      </p:sp>
      <p:sp>
        <p:nvSpPr>
          <p:cNvPr id="11" name="TextBox 11"/>
          <p:cNvSpPr txBox="1"/>
          <p:nvPr/>
        </p:nvSpPr>
        <p:spPr>
          <a:xfrm>
            <a:off x="1313714" y="2949939"/>
            <a:ext cx="10581358" cy="2610612"/>
          </a:xfrm>
          <a:prstGeom prst="rect">
            <a:avLst/>
          </a:prstGeom>
        </p:spPr>
        <p:txBody>
          <a:bodyPr lIns="0" tIns="0" rIns="0" bIns="0" rtlCol="0" anchor="t">
            <a:spAutoFit/>
          </a:bodyPr>
          <a:lstStyle/>
          <a:p>
            <a:pPr algn="ctr">
              <a:lnSpc>
                <a:spcPts val="6804"/>
              </a:lnSpc>
            </a:pPr>
            <a:r>
              <a:rPr lang="en-US" sz="6300" b="1" spc="56">
                <a:solidFill>
                  <a:srgbClr val="000000"/>
                </a:solidFill>
                <a:latin typeface="TT Rounds Condensed Bold"/>
                <a:ea typeface="TT Rounds Condensed Bold"/>
                <a:cs typeface="TT Rounds Condensed Bold"/>
                <a:sym typeface="TT Rounds Condensed Bold"/>
              </a:rPr>
              <a:t>Introduction aux </a:t>
            </a:r>
          </a:p>
          <a:p>
            <a:pPr algn="ctr">
              <a:lnSpc>
                <a:spcPts val="6804"/>
              </a:lnSpc>
            </a:pPr>
            <a:r>
              <a:rPr lang="en-US" sz="6300" b="1" spc="56">
                <a:solidFill>
                  <a:srgbClr val="000000"/>
                </a:solidFill>
                <a:latin typeface="TT Rounds Condensed Bold"/>
                <a:ea typeface="TT Rounds Condensed Bold"/>
                <a:cs typeface="TT Rounds Condensed Bold"/>
                <a:sym typeface="TT Rounds Condensed Bold"/>
              </a:rPr>
              <a:t>Compétences culinaires</a:t>
            </a:r>
          </a:p>
          <a:p>
            <a:pPr algn="ctr">
              <a:lnSpc>
                <a:spcPts val="6804"/>
              </a:lnSpc>
            </a:pPr>
            <a:endParaRPr lang="en-US" sz="6300" b="1" spc="56">
              <a:solidFill>
                <a:srgbClr val="000000"/>
              </a:solidFill>
              <a:latin typeface="TT Rounds Condensed Bold"/>
              <a:ea typeface="TT Rounds Condensed Bold"/>
              <a:cs typeface="TT Rounds Condensed Bold"/>
              <a:sym typeface="TT Rounds Condensed Bo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20320"/>
            <a:ext cx="16650918" cy="5303139"/>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a. Installation</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Préparation en amont : </a:t>
            </a:r>
            <a:r>
              <a:rPr lang="en-US" sz="3600" spc="32">
                <a:solidFill>
                  <a:srgbClr val="382B1B"/>
                </a:solidFill>
                <a:latin typeface="TT Rounds Condensed"/>
                <a:ea typeface="TT Rounds Condensed"/>
                <a:cs typeface="TT Rounds Condensed"/>
                <a:sym typeface="TT Rounds Condensed"/>
              </a:rPr>
              <a:t>Préparez tous les ingrédients nécessaires avant de commencer à cuisiner.</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Organisation : </a:t>
            </a:r>
            <a:r>
              <a:rPr lang="en-US" sz="3600" spc="32">
                <a:solidFill>
                  <a:srgbClr val="382B1B"/>
                </a:solidFill>
                <a:latin typeface="TT Rounds Condensed"/>
                <a:ea typeface="TT Rounds Condensed"/>
                <a:cs typeface="TT Rounds Condensed"/>
                <a:sym typeface="TT Rounds Condensed"/>
              </a:rPr>
              <a:t>Disposez les ingrédients dans l'ordre dans lequel ils seront utilisés pour un accès rapide et facile.</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b. Le déroulement des opérations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Optimisation des mouvements : </a:t>
            </a:r>
            <a:r>
              <a:rPr lang="en-US" sz="3600" spc="32">
                <a:solidFill>
                  <a:srgbClr val="382B1B"/>
                </a:solidFill>
                <a:latin typeface="TT Rounds Condensed"/>
                <a:ea typeface="TT Rounds Condensed"/>
                <a:cs typeface="TT Rounds Condensed"/>
                <a:sym typeface="TT Rounds Condensed"/>
              </a:rPr>
              <a:t>Organisez votre poste de travail de manière à minimiser les mouvements inutiles.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Séquence logique :</a:t>
            </a:r>
            <a:r>
              <a:rPr lang="en-US" sz="3600" spc="32">
                <a:solidFill>
                  <a:srgbClr val="382B1B"/>
                </a:solidFill>
                <a:latin typeface="TT Rounds Condensed"/>
                <a:ea typeface="TT Rounds Condensed"/>
                <a:cs typeface="TT Rounds Condensed"/>
                <a:sym typeface="TT Rounds Condensed"/>
              </a:rPr>
              <a:t> Disposer le matériel et les ingrédients en fonction de la séquence des tâches à effectuer.</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3. Procédures de travail </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20320"/>
            <a:ext cx="16650918" cy="3845814"/>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a. Séparation des zones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Zones propres et zones contaminées </a:t>
            </a:r>
            <a:r>
              <a:rPr lang="en-US" sz="3600" spc="32">
                <a:solidFill>
                  <a:srgbClr val="382B1B"/>
                </a:solidFill>
                <a:latin typeface="TT Rounds Condensed"/>
                <a:ea typeface="TT Rounds Condensed"/>
                <a:cs typeface="TT Rounds Condensed"/>
                <a:sym typeface="TT Rounds Condensed"/>
              </a:rPr>
              <a:t>: Séparer les zones où les aliments crus sont manipulés des zones où les aliments cuits sont préparés.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Désinfection </a:t>
            </a:r>
            <a:r>
              <a:rPr lang="en-US" sz="3600" spc="32">
                <a:solidFill>
                  <a:srgbClr val="382B1B"/>
                </a:solidFill>
                <a:latin typeface="TT Rounds Condensed"/>
                <a:ea typeface="TT Rounds Condensed"/>
                <a:cs typeface="TT Rounds Condensed"/>
                <a:sym typeface="TT Rounds Condensed"/>
              </a:rPr>
              <a:t>: Nettoyer et désinfecter régulièrement les surfaces de travail et les ustensiles.</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b. Protection personnelle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Équipement de protection </a:t>
            </a:r>
            <a:r>
              <a:rPr lang="en-US" sz="3600" spc="32">
                <a:solidFill>
                  <a:srgbClr val="382B1B"/>
                </a:solidFill>
                <a:latin typeface="TT Rounds Condensed"/>
                <a:ea typeface="TT Rounds Condensed"/>
                <a:cs typeface="TT Rounds Condensed"/>
                <a:sym typeface="TT Rounds Condensed"/>
              </a:rPr>
              <a:t>: Utiliser des gants, des tabliers et des couvre-chefs pour maintenir une hygiène stricte.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Lavage des mains </a:t>
            </a:r>
            <a:r>
              <a:rPr lang="en-US" sz="3600" spc="32">
                <a:solidFill>
                  <a:srgbClr val="382B1B"/>
                </a:solidFill>
                <a:latin typeface="TT Rounds Condensed"/>
                <a:ea typeface="TT Rounds Condensed"/>
                <a:cs typeface="TT Rounds Condensed"/>
                <a:sym typeface="TT Rounds Condensed"/>
              </a:rPr>
              <a:t>: Lavez-vous les mains fréquemment pour éviter les contaminations croisées.</a:t>
            </a: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4. Santé et sécurité </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10795"/>
            <a:ext cx="16650918" cy="7174992"/>
          </a:xfrm>
          <a:prstGeom prst="rect">
            <a:avLst/>
          </a:prstGeom>
        </p:spPr>
        <p:txBody>
          <a:bodyPr lIns="0" tIns="0" rIns="0" bIns="0" rtlCol="0" anchor="t">
            <a:spAutoFit/>
          </a:bodyPr>
          <a:lstStyle/>
          <a:p>
            <a:pPr algn="l">
              <a:lnSpc>
                <a:spcPts val="3564"/>
              </a:lnSpc>
            </a:pPr>
            <a:r>
              <a:rPr lang="en-US" sz="3300" b="1" spc="29">
                <a:solidFill>
                  <a:srgbClr val="382B1B"/>
                </a:solidFill>
                <a:latin typeface="TT Rounds Condensed Bold"/>
                <a:ea typeface="TT Rounds Condensed Bold"/>
                <a:cs typeface="TT Rounds Condensed Bold"/>
                <a:sym typeface="TT Rounds Condensed Bold"/>
              </a:rPr>
              <a:t>a. Examen régulier</a:t>
            </a:r>
          </a:p>
          <a:p>
            <a:pPr algn="l">
              <a:lnSpc>
                <a:spcPts val="3564"/>
              </a:lnSpc>
            </a:pPr>
            <a:r>
              <a:rPr lang="en-US" sz="3300" b="1" spc="29">
                <a:solidFill>
                  <a:srgbClr val="382B1B"/>
                </a:solidFill>
                <a:latin typeface="TT Rounds Condensed Bold"/>
                <a:ea typeface="TT Rounds Condensed Bold"/>
                <a:cs typeface="TT Rounds Condensed Bold"/>
                <a:sym typeface="TT Rounds Condensed Bold"/>
              </a:rPr>
              <a:t>L'évaluation : </a:t>
            </a:r>
            <a:r>
              <a:rPr lang="en-US" sz="3300" spc="29">
                <a:solidFill>
                  <a:srgbClr val="382B1B"/>
                </a:solidFill>
                <a:latin typeface="TT Rounds Condensed"/>
                <a:ea typeface="TT Rounds Condensed"/>
                <a:cs typeface="TT Rounds Condensed"/>
                <a:sym typeface="TT Rounds Condensed"/>
              </a:rPr>
              <a:t>Évaluer régulièrement l'efficacité de votre organisation et l'adapter si nécessaire.</a:t>
            </a:r>
          </a:p>
          <a:p>
            <a:pPr algn="l">
              <a:lnSpc>
                <a:spcPts val="3564"/>
              </a:lnSpc>
            </a:pPr>
            <a:r>
              <a:rPr lang="en-US" sz="3300" b="1" spc="29">
                <a:solidFill>
                  <a:srgbClr val="382B1B"/>
                </a:solidFill>
                <a:latin typeface="TT Rounds Condensed Bold"/>
                <a:ea typeface="TT Rounds Condensed Bold"/>
                <a:cs typeface="TT Rounds Condensed Bold"/>
                <a:sym typeface="TT Rounds Condensed Bold"/>
              </a:rPr>
              <a:t>Retour d'information : </a:t>
            </a:r>
            <a:r>
              <a:rPr lang="en-US" sz="3300" spc="29">
                <a:solidFill>
                  <a:srgbClr val="382B1B"/>
                </a:solidFill>
                <a:latin typeface="TT Rounds Condensed"/>
                <a:ea typeface="TT Rounds Condensed"/>
                <a:cs typeface="TT Rounds Condensed"/>
                <a:sym typeface="TT Rounds Condensed"/>
              </a:rPr>
              <a:t>Demandez aux membres de l'équipe de vous faire part de leurs commentaires afin d'identifier les points à améliorer.</a:t>
            </a:r>
          </a:p>
          <a:p>
            <a:pPr algn="l">
              <a:lnSpc>
                <a:spcPts val="3564"/>
              </a:lnSpc>
            </a:pPr>
            <a:endParaRPr lang="en-US" sz="3300" spc="29">
              <a:solidFill>
                <a:srgbClr val="382B1B"/>
              </a:solidFill>
              <a:latin typeface="TT Rounds Condensed"/>
              <a:ea typeface="TT Rounds Condensed"/>
              <a:cs typeface="TT Rounds Condensed"/>
              <a:sym typeface="TT Rounds Condensed"/>
            </a:endParaRPr>
          </a:p>
          <a:p>
            <a:pPr algn="l">
              <a:lnSpc>
                <a:spcPts val="3564"/>
              </a:lnSpc>
            </a:pPr>
            <a:r>
              <a:rPr lang="en-US" sz="3300" b="1" spc="29">
                <a:solidFill>
                  <a:srgbClr val="382B1B"/>
                </a:solidFill>
                <a:latin typeface="TT Rounds Condensed Bold"/>
                <a:ea typeface="TT Rounds Condensed Bold"/>
                <a:cs typeface="TT Rounds Condensed Bold"/>
                <a:sym typeface="TT Rounds Condensed Bold"/>
              </a:rPr>
              <a:t>b. L'innovation</a:t>
            </a:r>
          </a:p>
          <a:p>
            <a:pPr algn="l">
              <a:lnSpc>
                <a:spcPts val="3564"/>
              </a:lnSpc>
            </a:pPr>
            <a:r>
              <a:rPr lang="en-US" sz="3300" b="1" spc="29">
                <a:solidFill>
                  <a:srgbClr val="382B1B"/>
                </a:solidFill>
                <a:latin typeface="TT Rounds Condensed Bold"/>
                <a:ea typeface="TT Rounds Condensed Bold"/>
                <a:cs typeface="TT Rounds Condensed Bold"/>
                <a:sym typeface="TT Rounds Condensed Bold"/>
              </a:rPr>
              <a:t>Nouveaux outils : </a:t>
            </a:r>
            <a:r>
              <a:rPr lang="en-US" sz="3300" spc="29">
                <a:solidFill>
                  <a:srgbClr val="382B1B"/>
                </a:solidFill>
                <a:latin typeface="TT Rounds Condensed"/>
                <a:ea typeface="TT Rounds Condensed"/>
                <a:cs typeface="TT Rounds Condensed"/>
                <a:sym typeface="TT Rounds Condensed"/>
              </a:rPr>
              <a:t>Adopter de nouveaux outils et de nouvelles technologies pour améliorer l'efficacité.</a:t>
            </a:r>
          </a:p>
          <a:p>
            <a:pPr algn="l">
              <a:lnSpc>
                <a:spcPts val="3564"/>
              </a:lnSpc>
            </a:pPr>
            <a:r>
              <a:rPr lang="en-US" sz="3300" b="1" spc="29">
                <a:solidFill>
                  <a:srgbClr val="382B1B"/>
                </a:solidFill>
                <a:latin typeface="TT Rounds Condensed Bold"/>
                <a:ea typeface="TT Rounds Condensed Bold"/>
                <a:cs typeface="TT Rounds Condensed Bold"/>
                <a:sym typeface="TT Rounds Condensed Bold"/>
              </a:rPr>
              <a:t>Formation** : </a:t>
            </a:r>
            <a:r>
              <a:rPr lang="en-US" sz="3300" spc="29">
                <a:solidFill>
                  <a:srgbClr val="382B1B"/>
                </a:solidFill>
                <a:latin typeface="TT Rounds Condensed"/>
                <a:ea typeface="TT Rounds Condensed"/>
                <a:cs typeface="TT Rounds Condensed"/>
                <a:sym typeface="TT Rounds Condensed"/>
              </a:rPr>
              <a:t>Former régulièrement le personnel aux nouvelles pratiques et techniques organisationnelles.</a:t>
            </a:r>
          </a:p>
          <a:p>
            <a:pPr algn="l">
              <a:lnSpc>
                <a:spcPts val="3564"/>
              </a:lnSpc>
            </a:pPr>
            <a:endParaRPr lang="en-US" sz="3300" spc="29">
              <a:solidFill>
                <a:srgbClr val="382B1B"/>
              </a:solidFill>
              <a:latin typeface="TT Rounds Condensed"/>
              <a:ea typeface="TT Rounds Condensed"/>
              <a:cs typeface="TT Rounds Condensed"/>
              <a:sym typeface="TT Rounds Condensed"/>
            </a:endParaRPr>
          </a:p>
          <a:p>
            <a:pPr algn="l">
              <a:lnSpc>
                <a:spcPts val="3564"/>
              </a:lnSpc>
            </a:pPr>
            <a:endParaRPr lang="en-US" sz="3300" spc="29">
              <a:solidFill>
                <a:srgbClr val="382B1B"/>
              </a:solidFill>
              <a:latin typeface="TT Rounds Condensed"/>
              <a:ea typeface="TT Rounds Condensed"/>
              <a:cs typeface="TT Rounds Condensed"/>
              <a:sym typeface="TT Rounds Condensed"/>
            </a:endParaRPr>
          </a:p>
          <a:p>
            <a:pPr algn="l">
              <a:lnSpc>
                <a:spcPts val="3564"/>
              </a:lnSpc>
            </a:pPr>
            <a:r>
              <a:rPr lang="en-US" sz="3300" b="1" spc="29">
                <a:solidFill>
                  <a:srgbClr val="382B1B"/>
                </a:solidFill>
                <a:latin typeface="TT Rounds Condensed Bold"/>
                <a:ea typeface="TT Rounds Condensed Bold"/>
                <a:cs typeface="TT Rounds Condensed Bold"/>
                <a:sym typeface="TT Rounds Condensed Bold"/>
              </a:rPr>
              <a:t>En appliquant ces principes, vous serez en mesure de maintenir un poste de travail de cuisine bien organisé, ce qui contribuera à améliorer la qualité et la rapidité de votre travail, tout en garantissant la sécurité et l'hygiène.</a:t>
            </a:r>
          </a:p>
          <a:p>
            <a:pPr algn="l">
              <a:lnSpc>
                <a:spcPts val="3564"/>
              </a:lnSpc>
            </a:pPr>
            <a:endParaRPr lang="en-US" sz="3300" b="1" spc="29">
              <a:solidFill>
                <a:srgbClr val="382B1B"/>
              </a:solidFill>
              <a:latin typeface="TT Rounds Condensed Bold"/>
              <a:ea typeface="TT Rounds Condensed Bold"/>
              <a:cs typeface="TT Rounds Condensed Bold"/>
              <a:sym typeface="TT Rounds Condensed Bold"/>
            </a:endParaRP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5. Amélioration continue à tout moment</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20320"/>
            <a:ext cx="16650918" cy="6454155"/>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Jour 1 : Hygiène de base, sécurité, entretien et organisation dans la cuisine</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Quelle est la durée recommandée pour se laver les mains avec du savon et de l'eau chaude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10 secondes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20 secondes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30 secondes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d) 40 secondes</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Quelle est la température de stockage appropriée pour les produits réfrigérés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0-4°C</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5-10°C</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11-15°C</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d) 16-20°C</a:t>
            </a: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Quiz</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20320"/>
            <a:ext cx="16650918" cy="6954292"/>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Jour 1 : Hygiène de base, sécurité, entretien et organisation dans la cuisine</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3. Quelle technique de découpe permet d'obtenir des légumes en fines lamelles de quelques centimètres de long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Brunoise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Julienne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Tranchage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d) Hachage</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4. Que devez-vous faire si vous vous blessez en travaillant dans la cuisine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L'ignorer</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Le recouvrir d'un pansement imperméable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Utiliser un pansement</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d) Continuer à travailler sans aucune protection</a:t>
            </a: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Quiz</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20320"/>
            <a:ext cx="16650918" cy="2953196"/>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Jour 1 : Hygiène de base, sécurité, entretien et organisation dans la cuisine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5. Quelle est la température de cuisson interne sûre pour la volaille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60°C</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71°C</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74°C</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d) 80°C</a:t>
            </a: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Quiz</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10795"/>
            <a:ext cx="16650918" cy="7004209"/>
          </a:xfrm>
          <a:prstGeom prst="rect">
            <a:avLst/>
          </a:prstGeom>
        </p:spPr>
        <p:txBody>
          <a:bodyPr lIns="0" tIns="0" rIns="0" bIns="0" rtlCol="0" anchor="t">
            <a:spAutoFit/>
          </a:bodyPr>
          <a:lstStyle/>
          <a:p>
            <a:pPr algn="l">
              <a:lnSpc>
                <a:spcPts val="3564"/>
              </a:lnSpc>
            </a:pPr>
            <a:r>
              <a:rPr lang="en-US" sz="3300" b="1" spc="29">
                <a:solidFill>
                  <a:srgbClr val="382B1B"/>
                </a:solidFill>
                <a:latin typeface="TT Rounds Condensed Bold"/>
                <a:ea typeface="TT Rounds Condensed Bold"/>
                <a:cs typeface="TT Rounds Condensed Bold"/>
                <a:sym typeface="TT Rounds Condensed Bold"/>
              </a:rPr>
              <a:t>Jour 1 : Hygiène de base, sécurité, entretien et organisation dans la cuisine</a:t>
            </a:r>
          </a:p>
          <a:p>
            <a:pPr algn="l">
              <a:lnSpc>
                <a:spcPts val="3523"/>
              </a:lnSpc>
            </a:pPr>
            <a:r>
              <a:rPr lang="en-US" sz="2900" b="1" spc="29">
                <a:solidFill>
                  <a:srgbClr val="382B1B"/>
                </a:solidFill>
                <a:latin typeface="TT Rounds Condensed Bold"/>
                <a:ea typeface="TT Rounds Condensed Bold"/>
                <a:cs typeface="TT Rounds Condensed Bold"/>
                <a:sym typeface="TT Rounds Condensed Bold"/>
              </a:rPr>
              <a:t>1. Quelle est la durée recommandée pour se laver les mains avec du savon et de l'eau chaude ?</a:t>
            </a:r>
          </a:p>
          <a:p>
            <a:pPr algn="l">
              <a:lnSpc>
                <a:spcPts val="3523"/>
              </a:lnSpc>
            </a:pPr>
            <a:r>
              <a:rPr lang="en-US" sz="2900" b="1" spc="29">
                <a:solidFill>
                  <a:srgbClr val="382B1B"/>
                </a:solidFill>
                <a:latin typeface="TT Rounds Condensed Bold"/>
                <a:ea typeface="TT Rounds Condensed Bold"/>
                <a:cs typeface="TT Rounds Condensed Bold"/>
                <a:sym typeface="TT Rounds Condensed Bold"/>
              </a:rPr>
              <a:t>    - b) 20 secondes</a:t>
            </a:r>
          </a:p>
          <a:p>
            <a:pPr algn="l">
              <a:lnSpc>
                <a:spcPts val="3523"/>
              </a:lnSpc>
            </a:pPr>
            <a:endParaRPr lang="en-US" sz="2900" b="1" spc="29">
              <a:solidFill>
                <a:srgbClr val="382B1B"/>
              </a:solidFill>
              <a:latin typeface="TT Rounds Condensed Bold"/>
              <a:ea typeface="TT Rounds Condensed Bold"/>
              <a:cs typeface="TT Rounds Condensed Bold"/>
              <a:sym typeface="TT Rounds Condensed Bold"/>
            </a:endParaRPr>
          </a:p>
          <a:p>
            <a:pPr algn="l">
              <a:lnSpc>
                <a:spcPts val="3523"/>
              </a:lnSpc>
            </a:pPr>
            <a:r>
              <a:rPr lang="en-US" sz="2900" b="1" spc="29">
                <a:solidFill>
                  <a:srgbClr val="382B1B"/>
                </a:solidFill>
                <a:latin typeface="TT Rounds Condensed Bold"/>
                <a:ea typeface="TT Rounds Condensed Bold"/>
                <a:cs typeface="TT Rounds Condensed Bold"/>
                <a:sym typeface="TT Rounds Condensed Bold"/>
              </a:rPr>
              <a:t>2. Quelle est la température de stockage appropriée pour les produits réfrigérés ?</a:t>
            </a:r>
          </a:p>
          <a:p>
            <a:pPr algn="l">
              <a:lnSpc>
                <a:spcPts val="3523"/>
              </a:lnSpc>
            </a:pPr>
            <a:r>
              <a:rPr lang="en-US" sz="2900" b="1" spc="29">
                <a:solidFill>
                  <a:srgbClr val="382B1B"/>
                </a:solidFill>
                <a:latin typeface="TT Rounds Condensed Bold"/>
                <a:ea typeface="TT Rounds Condensed Bold"/>
                <a:cs typeface="TT Rounds Condensed Bold"/>
                <a:sym typeface="TT Rounds Condensed Bold"/>
              </a:rPr>
              <a:t>    - a) 0-4°C</a:t>
            </a:r>
          </a:p>
          <a:p>
            <a:pPr algn="l">
              <a:lnSpc>
                <a:spcPts val="3523"/>
              </a:lnSpc>
            </a:pPr>
            <a:endParaRPr lang="en-US" sz="2900" b="1" spc="29">
              <a:solidFill>
                <a:srgbClr val="382B1B"/>
              </a:solidFill>
              <a:latin typeface="TT Rounds Condensed Bold"/>
              <a:ea typeface="TT Rounds Condensed Bold"/>
              <a:cs typeface="TT Rounds Condensed Bold"/>
              <a:sym typeface="TT Rounds Condensed Bold"/>
            </a:endParaRPr>
          </a:p>
          <a:p>
            <a:pPr algn="l">
              <a:lnSpc>
                <a:spcPts val="3523"/>
              </a:lnSpc>
            </a:pPr>
            <a:r>
              <a:rPr lang="en-US" sz="2900" b="1" spc="29">
                <a:solidFill>
                  <a:srgbClr val="382B1B"/>
                </a:solidFill>
                <a:latin typeface="TT Rounds Condensed Bold"/>
                <a:ea typeface="TT Rounds Condensed Bold"/>
                <a:cs typeface="TT Rounds Condensed Bold"/>
                <a:sym typeface="TT Rounds Condensed Bold"/>
              </a:rPr>
              <a:t>3. Quelle technique de découpe permet d'obtenir des légumes en fines lamelles de quelques centimètres de long ?</a:t>
            </a:r>
          </a:p>
          <a:p>
            <a:pPr algn="l">
              <a:lnSpc>
                <a:spcPts val="3523"/>
              </a:lnSpc>
            </a:pPr>
            <a:r>
              <a:rPr lang="en-US" sz="2900" b="1" spc="29">
                <a:solidFill>
                  <a:srgbClr val="382B1B"/>
                </a:solidFill>
                <a:latin typeface="TT Rounds Condensed Bold"/>
                <a:ea typeface="TT Rounds Condensed Bold"/>
                <a:cs typeface="TT Rounds Condensed Bold"/>
                <a:sym typeface="TT Rounds Condensed Bold"/>
              </a:rPr>
              <a:t>    - b) Julienne</a:t>
            </a:r>
          </a:p>
          <a:p>
            <a:pPr algn="l">
              <a:lnSpc>
                <a:spcPts val="3523"/>
              </a:lnSpc>
            </a:pPr>
            <a:endParaRPr lang="en-US" sz="2900" b="1" spc="29">
              <a:solidFill>
                <a:srgbClr val="382B1B"/>
              </a:solidFill>
              <a:latin typeface="TT Rounds Condensed Bold"/>
              <a:ea typeface="TT Rounds Condensed Bold"/>
              <a:cs typeface="TT Rounds Condensed Bold"/>
              <a:sym typeface="TT Rounds Condensed Bold"/>
            </a:endParaRPr>
          </a:p>
          <a:p>
            <a:pPr algn="l">
              <a:lnSpc>
                <a:spcPts val="3523"/>
              </a:lnSpc>
            </a:pPr>
            <a:r>
              <a:rPr lang="en-US" sz="2900" b="1" spc="29">
                <a:solidFill>
                  <a:srgbClr val="382B1B"/>
                </a:solidFill>
                <a:latin typeface="TT Rounds Condensed Bold"/>
                <a:ea typeface="TT Rounds Condensed Bold"/>
                <a:cs typeface="TT Rounds Condensed Bold"/>
                <a:sym typeface="TT Rounds Condensed Bold"/>
              </a:rPr>
              <a:t>4. Que devez-vous faire si vous vous blessez en travaillant dans la cuisine ?</a:t>
            </a:r>
          </a:p>
          <a:p>
            <a:pPr algn="l">
              <a:lnSpc>
                <a:spcPts val="3523"/>
              </a:lnSpc>
            </a:pPr>
            <a:r>
              <a:rPr lang="en-US" sz="2900" b="1" spc="29">
                <a:solidFill>
                  <a:srgbClr val="382B1B"/>
                </a:solidFill>
                <a:latin typeface="TT Rounds Condensed Bold"/>
                <a:ea typeface="TT Rounds Condensed Bold"/>
                <a:cs typeface="TT Rounds Condensed Bold"/>
                <a:sym typeface="TT Rounds Condensed Bold"/>
              </a:rPr>
              <a:t>    - b) La recouvrir d'un pansement imperméable</a:t>
            </a:r>
          </a:p>
          <a:p>
            <a:pPr algn="l">
              <a:lnSpc>
                <a:spcPts val="3523"/>
              </a:lnSpc>
            </a:pPr>
            <a:endParaRPr lang="en-US" sz="2900" b="1" spc="29">
              <a:solidFill>
                <a:srgbClr val="382B1B"/>
              </a:solidFill>
              <a:latin typeface="TT Rounds Condensed Bold"/>
              <a:ea typeface="TT Rounds Condensed Bold"/>
              <a:cs typeface="TT Rounds Condensed Bold"/>
              <a:sym typeface="TT Rounds Condensed Bold"/>
            </a:endParaRPr>
          </a:p>
          <a:p>
            <a:pPr algn="l">
              <a:lnSpc>
                <a:spcPts val="3523"/>
              </a:lnSpc>
            </a:pPr>
            <a:r>
              <a:rPr lang="en-US" sz="2900" b="1" spc="29">
                <a:solidFill>
                  <a:srgbClr val="382B1B"/>
                </a:solidFill>
                <a:latin typeface="TT Rounds Condensed Bold"/>
                <a:ea typeface="TT Rounds Condensed Bold"/>
                <a:cs typeface="TT Rounds Condensed Bold"/>
                <a:sym typeface="TT Rounds Condensed Bold"/>
              </a:rPr>
              <a:t>5. Quelle est la température de cuisson interne sûre pour la volaille ?</a:t>
            </a:r>
          </a:p>
          <a:p>
            <a:pPr algn="l">
              <a:lnSpc>
                <a:spcPts val="3523"/>
              </a:lnSpc>
            </a:pPr>
            <a:r>
              <a:rPr lang="en-US" sz="2900" b="1" spc="29">
                <a:solidFill>
                  <a:srgbClr val="382B1B"/>
                </a:solidFill>
                <a:latin typeface="TT Rounds Condensed Bold"/>
                <a:ea typeface="TT Rounds Condensed Bold"/>
                <a:cs typeface="TT Rounds Condensed Bold"/>
                <a:sym typeface="TT Rounds Condensed Bold"/>
              </a:rPr>
              <a:t>    - c) 74°C</a:t>
            </a: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Réponses</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220027">
            <a:off x="-1801857" y="-6724247"/>
            <a:ext cx="17233297" cy="16884397"/>
            <a:chOff x="0" y="0"/>
            <a:chExt cx="22977730" cy="22512529"/>
          </a:xfrm>
        </p:grpSpPr>
        <p:sp>
          <p:nvSpPr>
            <p:cNvPr id="3" name="Freeform 3"/>
            <p:cNvSpPr/>
            <p:nvPr/>
          </p:nvSpPr>
          <p:spPr>
            <a:xfrm>
              <a:off x="0" y="0"/>
              <a:ext cx="22977731" cy="22512528"/>
            </a:xfrm>
            <a:custGeom>
              <a:avLst/>
              <a:gdLst/>
              <a:ahLst/>
              <a:cxnLst/>
              <a:rect l="l" t="t" r="r" b="b"/>
              <a:pathLst>
                <a:path w="22977731" h="22512528">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B6D1E1"/>
            </a:solidFill>
          </p:spPr>
        </p:sp>
      </p:grpSp>
      <p:grpSp>
        <p:nvGrpSpPr>
          <p:cNvPr id="4" name="Group 4"/>
          <p:cNvGrpSpPr/>
          <p:nvPr/>
        </p:nvGrpSpPr>
        <p:grpSpPr>
          <a:xfrm>
            <a:off x="-4020693" y="-9152968"/>
            <a:ext cx="24222266" cy="9152954"/>
            <a:chOff x="0" y="0"/>
            <a:chExt cx="32296355" cy="12203938"/>
          </a:xfrm>
        </p:grpSpPr>
        <p:sp>
          <p:nvSpPr>
            <p:cNvPr id="5" name="Freeform 5"/>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6" name="Group 6"/>
          <p:cNvGrpSpPr/>
          <p:nvPr/>
        </p:nvGrpSpPr>
        <p:grpSpPr>
          <a:xfrm>
            <a:off x="-5506732" y="10286998"/>
            <a:ext cx="24222266" cy="3289555"/>
            <a:chOff x="0" y="0"/>
            <a:chExt cx="32296355" cy="4386073"/>
          </a:xfrm>
        </p:grpSpPr>
        <p:sp>
          <p:nvSpPr>
            <p:cNvPr id="7" name="Freeform 7"/>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8" name="Group 8"/>
          <p:cNvGrpSpPr/>
          <p:nvPr/>
        </p:nvGrpSpPr>
        <p:grpSpPr>
          <a:xfrm>
            <a:off x="-4481700" y="-1211763"/>
            <a:ext cx="4481703" cy="17113853"/>
            <a:chOff x="0" y="0"/>
            <a:chExt cx="5975604" cy="22818471"/>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0" name="TextBox 10"/>
          <p:cNvSpPr txBox="1"/>
          <p:nvPr/>
        </p:nvSpPr>
        <p:spPr>
          <a:xfrm>
            <a:off x="1424369" y="1853368"/>
            <a:ext cx="11084919" cy="4379227"/>
          </a:xfrm>
          <a:prstGeom prst="rect">
            <a:avLst/>
          </a:prstGeom>
        </p:spPr>
        <p:txBody>
          <a:bodyPr lIns="0" tIns="0" rIns="0" bIns="0" rtlCol="0" anchor="t">
            <a:spAutoFit/>
          </a:bodyPr>
          <a:lstStyle/>
          <a:p>
            <a:pPr algn="ctr">
              <a:lnSpc>
                <a:spcPts val="33588"/>
              </a:lnSpc>
            </a:pPr>
            <a:r>
              <a:rPr lang="en-US" sz="31100" spc="290">
                <a:solidFill>
                  <a:srgbClr val="97B2C2"/>
                </a:solidFill>
                <a:latin typeface="TT Rounds Condensed"/>
                <a:ea typeface="TT Rounds Condensed"/>
                <a:cs typeface="TT Rounds Condensed"/>
                <a:sym typeface="TT Rounds Condensed"/>
              </a:rPr>
              <a:t>JOUR2</a:t>
            </a:r>
          </a:p>
        </p:txBody>
      </p:sp>
      <p:sp>
        <p:nvSpPr>
          <p:cNvPr id="11" name="TextBox 11"/>
          <p:cNvSpPr txBox="1"/>
          <p:nvPr/>
        </p:nvSpPr>
        <p:spPr>
          <a:xfrm>
            <a:off x="1424369" y="4024631"/>
            <a:ext cx="10581358" cy="2553462"/>
          </a:xfrm>
          <a:prstGeom prst="rect">
            <a:avLst/>
          </a:prstGeom>
        </p:spPr>
        <p:txBody>
          <a:bodyPr lIns="0" tIns="0" rIns="0" bIns="0" rtlCol="0" anchor="t">
            <a:spAutoFit/>
          </a:bodyPr>
          <a:lstStyle/>
          <a:p>
            <a:pPr algn="ctr">
              <a:lnSpc>
                <a:spcPts val="6804"/>
              </a:lnSpc>
            </a:pPr>
            <a:r>
              <a:rPr lang="en-US" sz="6300" b="1" spc="57">
                <a:solidFill>
                  <a:srgbClr val="FFFFFF"/>
                </a:solidFill>
                <a:latin typeface="TT Rounds Condensed Bold"/>
                <a:ea typeface="TT Rounds Condensed Bold"/>
                <a:cs typeface="TT Rounds Condensed Bold"/>
                <a:sym typeface="TT Rounds Condensed Bold"/>
              </a:rPr>
              <a:t>Termes et techniques de préparation + Ustensiles et matériel</a:t>
            </a:r>
          </a:p>
        </p:txBody>
      </p:sp>
      <p:grpSp>
        <p:nvGrpSpPr>
          <p:cNvPr id="12" name="Group 12"/>
          <p:cNvGrpSpPr/>
          <p:nvPr/>
        </p:nvGrpSpPr>
        <p:grpSpPr>
          <a:xfrm>
            <a:off x="12973728" y="9567949"/>
            <a:ext cx="5044449" cy="516684"/>
            <a:chOff x="0" y="0"/>
            <a:chExt cx="6725932" cy="688912"/>
          </a:xfrm>
        </p:grpSpPr>
        <p:sp>
          <p:nvSpPr>
            <p:cNvPr id="13" name="Freeform 13"/>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2"/>
              <a:stretch>
                <a:fillRect t="-604988"/>
              </a:stretch>
            </a:blipFill>
          </p:spPr>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9037" y="-62397"/>
            <a:ext cx="47625" cy="10327962"/>
            <a:chOff x="0" y="0"/>
            <a:chExt cx="63500" cy="13770616"/>
          </a:xfrm>
        </p:grpSpPr>
        <p:sp>
          <p:nvSpPr>
            <p:cNvPr id="3" name="Freeform 3"/>
            <p:cNvSpPr/>
            <p:nvPr/>
          </p:nvSpPr>
          <p:spPr>
            <a:xfrm>
              <a:off x="0" y="0"/>
              <a:ext cx="63500" cy="13770611"/>
            </a:xfrm>
            <a:custGeom>
              <a:avLst/>
              <a:gdLst/>
              <a:ahLst/>
              <a:cxnLst/>
              <a:rect l="l" t="t" r="r" b="b"/>
              <a:pathLst>
                <a:path w="63500" h="13770611">
                  <a:moveTo>
                    <a:pt x="25400" y="12700"/>
                  </a:moveTo>
                  <a:lnTo>
                    <a:pt x="63500" y="13757911"/>
                  </a:lnTo>
                  <a:cubicBezTo>
                    <a:pt x="63500" y="13764896"/>
                    <a:pt x="57912" y="13770611"/>
                    <a:pt x="50800" y="13770611"/>
                  </a:cubicBezTo>
                  <a:cubicBezTo>
                    <a:pt x="43688" y="13770611"/>
                    <a:pt x="38100" y="13765023"/>
                    <a:pt x="38100" y="13757911"/>
                  </a:cubicBezTo>
                  <a:lnTo>
                    <a:pt x="0" y="12700"/>
                  </a:lnTo>
                  <a:cubicBezTo>
                    <a:pt x="0" y="5715"/>
                    <a:pt x="5588" y="0"/>
                    <a:pt x="12700" y="0"/>
                  </a:cubicBezTo>
                  <a:cubicBezTo>
                    <a:pt x="19812" y="0"/>
                    <a:pt x="25400" y="5588"/>
                    <a:pt x="25400" y="12700"/>
                  </a:cubicBezTo>
                  <a:close/>
                </a:path>
              </a:pathLst>
            </a:custGeom>
            <a:solidFill>
              <a:srgbClr val="84BFA4"/>
            </a:solidFill>
          </p:spPr>
        </p:sp>
      </p:grpSp>
      <p:grpSp>
        <p:nvGrpSpPr>
          <p:cNvPr id="4" name="Group 4"/>
          <p:cNvGrpSpPr/>
          <p:nvPr/>
        </p:nvGrpSpPr>
        <p:grpSpPr>
          <a:xfrm>
            <a:off x="474179" y="575926"/>
            <a:ext cx="2980182" cy="2919888"/>
            <a:chOff x="0" y="0"/>
            <a:chExt cx="3973576" cy="3893184"/>
          </a:xfrm>
        </p:grpSpPr>
        <p:sp>
          <p:nvSpPr>
            <p:cNvPr id="5" name="Freeform 5"/>
            <p:cNvSpPr/>
            <p:nvPr/>
          </p:nvSpPr>
          <p:spPr>
            <a:xfrm>
              <a:off x="0" y="0"/>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id="6" name="TextBox 6"/>
          <p:cNvSpPr txBox="1"/>
          <p:nvPr/>
        </p:nvSpPr>
        <p:spPr>
          <a:xfrm>
            <a:off x="1933361" y="1709179"/>
            <a:ext cx="14133594" cy="701421"/>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Termes culinaires : Apprendre et utiliser efficacement.</a:t>
            </a:r>
          </a:p>
        </p:txBody>
      </p:sp>
      <p:sp>
        <p:nvSpPr>
          <p:cNvPr id="7" name="TextBox 7"/>
          <p:cNvSpPr txBox="1"/>
          <p:nvPr/>
        </p:nvSpPr>
        <p:spPr>
          <a:xfrm>
            <a:off x="1911499" y="5146654"/>
            <a:ext cx="14133594" cy="701421"/>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Contenu</a:t>
            </a:r>
          </a:p>
        </p:txBody>
      </p:sp>
      <p:sp>
        <p:nvSpPr>
          <p:cNvPr id="8" name="TextBox 8"/>
          <p:cNvSpPr txBox="1"/>
          <p:nvPr/>
        </p:nvSpPr>
        <p:spPr>
          <a:xfrm>
            <a:off x="1933361" y="5895824"/>
            <a:ext cx="8873877" cy="3509981"/>
          </a:xfrm>
          <a:prstGeom prst="rect">
            <a:avLst/>
          </a:prstGeom>
        </p:spPr>
        <p:txBody>
          <a:bodyPr lIns="0" tIns="0" rIns="0" bIns="0" rtlCol="0" anchor="t">
            <a:spAutoFit/>
          </a:bodyPr>
          <a:lstStyle/>
          <a:p>
            <a:pPr algn="l">
              <a:lnSpc>
                <a:spcPts val="3936"/>
              </a:lnSpc>
            </a:pPr>
            <a:r>
              <a:rPr lang="en-US" sz="2811" b="1">
                <a:solidFill>
                  <a:srgbClr val="000000"/>
                </a:solidFill>
                <a:latin typeface="TT Rounds Condensed Bold"/>
                <a:ea typeface="TT Rounds Condensed Bold"/>
                <a:cs typeface="TT Rounds Condensed Bold"/>
                <a:sym typeface="TT Rounds Condensed Bold"/>
              </a:rPr>
              <a:t>A - </a:t>
            </a:r>
            <a:r>
              <a:rPr lang="en-US" sz="2811">
                <a:solidFill>
                  <a:srgbClr val="000000"/>
                </a:solidFill>
                <a:latin typeface="TT Rounds Condensed"/>
                <a:ea typeface="TT Rounds Condensed"/>
                <a:cs typeface="TT Rounds Condensed"/>
                <a:sym typeface="TT Rounds Condensed"/>
              </a:rPr>
              <a:t>Techniques de préparation</a:t>
            </a:r>
          </a:p>
          <a:p>
            <a:pPr algn="l">
              <a:lnSpc>
                <a:spcPts val="3936"/>
              </a:lnSpc>
            </a:pPr>
            <a:r>
              <a:rPr lang="en-US" sz="2811" b="1">
                <a:solidFill>
                  <a:srgbClr val="000000"/>
                </a:solidFill>
                <a:latin typeface="TT Rounds Condensed Bold"/>
                <a:ea typeface="TT Rounds Condensed Bold"/>
                <a:cs typeface="TT Rounds Condensed Bold"/>
                <a:sym typeface="TT Rounds Condensed Bold"/>
              </a:rPr>
              <a:t>B - </a:t>
            </a:r>
            <a:r>
              <a:rPr lang="en-US" sz="2811">
                <a:solidFill>
                  <a:srgbClr val="000000"/>
                </a:solidFill>
                <a:latin typeface="TT Rounds Condensed"/>
                <a:ea typeface="TT Rounds Condensed"/>
                <a:cs typeface="TT Rounds Condensed"/>
                <a:sym typeface="TT Rounds Condensed"/>
              </a:rPr>
              <a:t>Types de cuisson</a:t>
            </a:r>
          </a:p>
          <a:p>
            <a:pPr algn="l">
              <a:lnSpc>
                <a:spcPts val="3936"/>
              </a:lnSpc>
            </a:pPr>
            <a:r>
              <a:rPr lang="en-US" sz="2811" b="1">
                <a:solidFill>
                  <a:srgbClr val="000000"/>
                </a:solidFill>
                <a:latin typeface="TT Rounds Condensed Bold"/>
                <a:ea typeface="TT Rounds Condensed Bold"/>
                <a:cs typeface="TT Rounds Condensed Bold"/>
                <a:sym typeface="TT Rounds Condensed Bold"/>
              </a:rPr>
              <a:t>C - </a:t>
            </a:r>
            <a:r>
              <a:rPr lang="en-US" sz="2811">
                <a:solidFill>
                  <a:srgbClr val="000000"/>
                </a:solidFill>
                <a:latin typeface="TT Rounds Condensed"/>
                <a:ea typeface="TT Rounds Condensed"/>
                <a:cs typeface="TT Rounds Condensed"/>
                <a:sym typeface="TT Rounds Condensed"/>
              </a:rPr>
              <a:t>Termes spécifiques</a:t>
            </a:r>
          </a:p>
          <a:p>
            <a:pPr algn="l">
              <a:lnSpc>
                <a:spcPts val="3936"/>
              </a:lnSpc>
            </a:pPr>
            <a:r>
              <a:rPr lang="en-US" sz="2811" b="1">
                <a:solidFill>
                  <a:srgbClr val="000000"/>
                </a:solidFill>
                <a:latin typeface="TT Rounds Condensed Bold"/>
                <a:ea typeface="TT Rounds Condensed Bold"/>
                <a:cs typeface="TT Rounds Condensed Bold"/>
                <a:sym typeface="TT Rounds Condensed Bold"/>
              </a:rPr>
              <a:t>D - </a:t>
            </a:r>
            <a:r>
              <a:rPr lang="en-US" sz="2811">
                <a:solidFill>
                  <a:srgbClr val="000000"/>
                </a:solidFill>
                <a:latin typeface="TT Rounds Condensed"/>
                <a:ea typeface="TT Rounds Condensed"/>
                <a:cs typeface="TT Rounds Condensed"/>
                <a:sym typeface="TT Rounds Condensed"/>
              </a:rPr>
              <a:t>Techniques de finition et présentation</a:t>
            </a:r>
          </a:p>
          <a:p>
            <a:pPr algn="l">
              <a:lnSpc>
                <a:spcPts val="3936"/>
              </a:lnSpc>
            </a:pPr>
            <a:r>
              <a:rPr lang="en-US" sz="2811" b="1">
                <a:solidFill>
                  <a:srgbClr val="000000"/>
                </a:solidFill>
                <a:latin typeface="TT Rounds Condensed Bold"/>
                <a:ea typeface="TT Rounds Condensed Bold"/>
                <a:cs typeface="TT Rounds Condensed Bold"/>
                <a:sym typeface="TT Rounds Condensed Bold"/>
              </a:rPr>
              <a:t>E - </a:t>
            </a:r>
            <a:r>
              <a:rPr lang="en-US" sz="2811">
                <a:solidFill>
                  <a:srgbClr val="000000"/>
                </a:solidFill>
                <a:latin typeface="TT Rounds Condensed"/>
                <a:ea typeface="TT Rounds Condensed"/>
                <a:cs typeface="TT Rounds Condensed"/>
                <a:sym typeface="TT Rounds Condensed"/>
              </a:rPr>
              <a:t>Ustensiles</a:t>
            </a:r>
          </a:p>
          <a:p>
            <a:pPr algn="l">
              <a:lnSpc>
                <a:spcPts val="3936"/>
              </a:lnSpc>
            </a:pPr>
            <a:r>
              <a:rPr lang="en-US" sz="2811" b="1">
                <a:solidFill>
                  <a:srgbClr val="000000"/>
                </a:solidFill>
                <a:latin typeface="TT Rounds Condensed Bold"/>
                <a:ea typeface="TT Rounds Condensed Bold"/>
                <a:cs typeface="TT Rounds Condensed Bold"/>
                <a:sym typeface="TT Rounds Condensed Bold"/>
              </a:rPr>
              <a:t>F - </a:t>
            </a:r>
            <a:r>
              <a:rPr lang="en-US" sz="2811">
                <a:solidFill>
                  <a:srgbClr val="000000"/>
                </a:solidFill>
                <a:latin typeface="TT Rounds Condensed"/>
                <a:ea typeface="TT Rounds Condensed"/>
                <a:cs typeface="TT Rounds Condensed"/>
                <a:sym typeface="TT Rounds Condensed"/>
              </a:rPr>
              <a:t>Fiche technique + production basée sur la fiche technique</a:t>
            </a:r>
          </a:p>
          <a:p>
            <a:pPr algn="l">
              <a:lnSpc>
                <a:spcPts val="3936"/>
              </a:lnSpc>
            </a:pPr>
            <a:endParaRPr lang="en-US" sz="2811">
              <a:solidFill>
                <a:srgbClr val="000000"/>
              </a:solidFill>
              <a:latin typeface="TT Rounds Condensed"/>
              <a:ea typeface="TT Rounds Condensed"/>
              <a:cs typeface="TT Rounds Condensed"/>
              <a:sym typeface="TT Rounds Condensed"/>
            </a:endParaRPr>
          </a:p>
        </p:txBody>
      </p:sp>
      <p:grpSp>
        <p:nvGrpSpPr>
          <p:cNvPr id="9" name="Group 9"/>
          <p:cNvGrpSpPr/>
          <p:nvPr/>
        </p:nvGrpSpPr>
        <p:grpSpPr>
          <a:xfrm>
            <a:off x="12973728" y="9567949"/>
            <a:ext cx="5044449" cy="516684"/>
            <a:chOff x="0" y="0"/>
            <a:chExt cx="6725932" cy="688912"/>
          </a:xfrm>
        </p:grpSpPr>
        <p:sp>
          <p:nvSpPr>
            <p:cNvPr id="10" name="Freeform 10"/>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2"/>
              <a:stretch>
                <a:fillRect t="-604988"/>
              </a:stretch>
            </a:blipFill>
          </p:spPr>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A - Techniques de préparation </a:t>
            </a:r>
          </a:p>
        </p:txBody>
      </p:sp>
      <p:sp>
        <p:nvSpPr>
          <p:cNvPr id="3" name="Freeform 3"/>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394271"/>
            <a:ext cx="16650918" cy="7328916"/>
          </a:xfrm>
          <a:prstGeom prst="rect">
            <a:avLst/>
          </a:prstGeom>
        </p:spPr>
        <p:txBody>
          <a:bodyPr lIns="0" tIns="0" rIns="0" bIns="0" rtlCol="0" anchor="t">
            <a:spAutoFit/>
          </a:bodyPr>
          <a:lstStyle/>
          <a:p>
            <a:pPr algn="l">
              <a:lnSpc>
                <a:spcPts val="3672"/>
              </a:lnSpc>
            </a:pPr>
            <a:r>
              <a:rPr lang="en-US" sz="3400" b="1" spc="30">
                <a:solidFill>
                  <a:srgbClr val="382B1B"/>
                </a:solidFill>
                <a:latin typeface="TT Rounds Condensed Bold"/>
                <a:ea typeface="TT Rounds Condensed Bold"/>
                <a:cs typeface="TT Rounds Condensed Bold"/>
                <a:sym typeface="TT Rounds Condensed Bold"/>
              </a:rPr>
              <a:t>1. </a:t>
            </a:r>
            <a:r>
              <a:rPr lang="en-US" sz="3400" b="1" u="sng" spc="30">
                <a:solidFill>
                  <a:srgbClr val="0000FF"/>
                </a:solidFill>
                <a:latin typeface="TT Rounds Condensed Bold"/>
                <a:ea typeface="TT Rounds Condensed Bold"/>
                <a:cs typeface="TT Rounds Condensed Bold"/>
                <a:sym typeface="TT Rounds Condensed Bold"/>
                <a:hlinkClick r:id="rId4" tooltip="https://www.youtube.com/watch?v=ENkGZEbz8U8"/>
              </a:rPr>
              <a:t>Émincer un oignon</a:t>
            </a:r>
            <a:r>
              <a:rPr lang="en-US" sz="3400" b="1" spc="30">
                <a:solidFill>
                  <a:srgbClr val="382B1B"/>
                </a:solidFill>
                <a:latin typeface="TT Rounds Condensed Bold"/>
                <a:ea typeface="TT Rounds Condensed Bold"/>
                <a:cs typeface="TT Rounds Condensed Bold"/>
                <a:sym typeface="TT Rounds Condensed Bold"/>
              </a:rPr>
              <a:t>.</a:t>
            </a:r>
          </a:p>
          <a:p>
            <a:pPr algn="l">
              <a:lnSpc>
                <a:spcPts val="3672"/>
              </a:lnSpc>
            </a:pPr>
            <a:r>
              <a:rPr lang="en-US" sz="3400" b="1" spc="30">
                <a:solidFill>
                  <a:srgbClr val="382B1B"/>
                </a:solidFill>
                <a:latin typeface="TT Rounds Condensed Bold"/>
                <a:ea typeface="TT Rounds Condensed Bold"/>
                <a:cs typeface="TT Rounds Condensed Bold"/>
                <a:sym typeface="TT Rounds Condensed Bold"/>
              </a:rPr>
              <a:t>2. </a:t>
            </a:r>
            <a:r>
              <a:rPr lang="en-US" sz="3400" b="1" u="sng" spc="30">
                <a:solidFill>
                  <a:srgbClr val="0000FF"/>
                </a:solidFill>
                <a:latin typeface="TT Rounds Condensed Bold"/>
                <a:ea typeface="TT Rounds Condensed Bold"/>
                <a:cs typeface="TT Rounds Condensed Bold"/>
                <a:sym typeface="TT Rounds Condensed Bold"/>
                <a:hlinkClick r:id="rId5" tooltip="https://www.youtube.com/watch?v=RA9qQ1rTu40"/>
              </a:rPr>
              <a:t>Hacher le persil </a:t>
            </a:r>
            <a:r>
              <a:rPr lang="en-US" sz="3400" b="1" spc="30">
                <a:solidFill>
                  <a:srgbClr val="382B1B"/>
                </a:solidFill>
                <a:latin typeface="TT Rounds Condensed Bold"/>
                <a:ea typeface="TT Rounds Condensed Bold"/>
                <a:cs typeface="TT Rounds Condensed Bold"/>
                <a:sym typeface="TT Rounds Condensed Bold"/>
              </a:rPr>
              <a:t>: </a:t>
            </a:r>
            <a:r>
              <a:rPr lang="en-US" sz="3400" spc="30">
                <a:solidFill>
                  <a:srgbClr val="382B1B"/>
                </a:solidFill>
                <a:latin typeface="TT Rounds Condensed"/>
                <a:ea typeface="TT Rounds Condensed"/>
                <a:cs typeface="TT Rounds Condensed"/>
                <a:sym typeface="TT Rounds Condensed"/>
              </a:rPr>
              <a:t>utiliser un couteau ou un hachoir pour hacher le persil en petits morceaux.</a:t>
            </a:r>
          </a:p>
          <a:p>
            <a:pPr algn="l">
              <a:lnSpc>
                <a:spcPts val="3672"/>
              </a:lnSpc>
            </a:pPr>
            <a:r>
              <a:rPr lang="en-US" sz="3400" b="1" spc="30">
                <a:solidFill>
                  <a:srgbClr val="382B1B"/>
                </a:solidFill>
                <a:latin typeface="TT Rounds Condensed Bold"/>
                <a:ea typeface="TT Rounds Condensed Bold"/>
                <a:cs typeface="TT Rounds Condensed Bold"/>
                <a:sym typeface="TT Rounds Condensed Bold"/>
              </a:rPr>
              <a:t>3. </a:t>
            </a:r>
            <a:r>
              <a:rPr lang="en-US" sz="3400" b="1" u="sng" spc="30">
                <a:solidFill>
                  <a:srgbClr val="0000FF"/>
                </a:solidFill>
                <a:latin typeface="TT Rounds Condensed Bold"/>
                <a:ea typeface="TT Rounds Condensed Bold"/>
                <a:cs typeface="TT Rounds Condensed Bold"/>
                <a:sym typeface="TT Rounds Condensed Bold"/>
                <a:hlinkClick r:id="rId6" tooltip="https://www.youtube.com/watch?v=Pw3yYR4HMLA"/>
              </a:rPr>
              <a:t>Faire une julienne </a:t>
            </a:r>
            <a:r>
              <a:rPr lang="en-US" sz="3400" b="1" spc="30">
                <a:solidFill>
                  <a:srgbClr val="382B1B"/>
                </a:solidFill>
                <a:latin typeface="TT Rounds Condensed Bold"/>
                <a:ea typeface="TT Rounds Condensed Bold"/>
                <a:cs typeface="TT Rounds Condensed Bold"/>
                <a:sym typeface="TT Rounds Condensed Bold"/>
              </a:rPr>
              <a:t>: </a:t>
            </a:r>
            <a:r>
              <a:rPr lang="en-US" sz="3400" spc="30">
                <a:solidFill>
                  <a:srgbClr val="382B1B"/>
                </a:solidFill>
                <a:latin typeface="TT Rounds Condensed"/>
                <a:ea typeface="TT Rounds Condensed"/>
                <a:cs typeface="TT Rounds Condensed"/>
                <a:sym typeface="TT Rounds Condensed"/>
              </a:rPr>
              <a:t>Couper les légumes en fines lamelles de quelques centimètres de long.</a:t>
            </a:r>
          </a:p>
          <a:p>
            <a:pPr algn="l">
              <a:lnSpc>
                <a:spcPts val="3672"/>
              </a:lnSpc>
            </a:pPr>
            <a:r>
              <a:rPr lang="en-US" sz="3400" b="1" spc="30">
                <a:solidFill>
                  <a:srgbClr val="382B1B"/>
                </a:solidFill>
                <a:latin typeface="TT Rounds Condensed Bold"/>
                <a:ea typeface="TT Rounds Condensed Bold"/>
                <a:cs typeface="TT Rounds Condensed Bold"/>
                <a:sym typeface="TT Rounds Condensed Bold"/>
              </a:rPr>
              <a:t>4. </a:t>
            </a:r>
            <a:r>
              <a:rPr lang="en-US" sz="3400" b="1" u="sng" spc="30">
                <a:solidFill>
                  <a:srgbClr val="0000FF"/>
                </a:solidFill>
                <a:latin typeface="TT Rounds Condensed Bold"/>
                <a:ea typeface="TT Rounds Condensed Bold"/>
                <a:cs typeface="TT Rounds Condensed Bold"/>
                <a:sym typeface="TT Rounds Condensed Bold"/>
                <a:hlinkClick r:id="rId7" tooltip="https://www.youtube.com/watch?v=jYdKqrz0Wes"/>
              </a:rPr>
              <a:t>Réaliser une brunoise </a:t>
            </a:r>
            <a:r>
              <a:rPr lang="en-US" sz="3400" b="1" spc="30">
                <a:solidFill>
                  <a:srgbClr val="382B1B"/>
                </a:solidFill>
                <a:latin typeface="TT Rounds Condensed Bold"/>
                <a:ea typeface="TT Rounds Condensed Bold"/>
                <a:cs typeface="TT Rounds Condensed Bold"/>
                <a:sym typeface="TT Rounds Condensed Bold"/>
              </a:rPr>
              <a:t>: </a:t>
            </a:r>
            <a:r>
              <a:rPr lang="en-US" sz="3400" spc="30">
                <a:solidFill>
                  <a:srgbClr val="382B1B"/>
                </a:solidFill>
                <a:latin typeface="TT Rounds Condensed"/>
                <a:ea typeface="TT Rounds Condensed"/>
                <a:cs typeface="TT Rounds Condensed"/>
                <a:sym typeface="TT Rounds Condensed"/>
              </a:rPr>
              <a:t>Couper les légumes en petits cubes réguliers d'environ 2 mm de côté.</a:t>
            </a:r>
          </a:p>
          <a:p>
            <a:pPr algn="l">
              <a:lnSpc>
                <a:spcPts val="3672"/>
              </a:lnSpc>
            </a:pPr>
            <a:r>
              <a:rPr lang="en-US" sz="3400" b="1" spc="30">
                <a:solidFill>
                  <a:srgbClr val="382B1B"/>
                </a:solidFill>
                <a:latin typeface="TT Rounds Condensed Bold"/>
                <a:ea typeface="TT Rounds Condensed Bold"/>
                <a:cs typeface="TT Rounds Condensed Bold"/>
                <a:sym typeface="TT Rounds Condensed Bold"/>
              </a:rPr>
              <a:t>5. </a:t>
            </a:r>
            <a:r>
              <a:rPr lang="en-US" sz="3400" b="1" u="sng" spc="30">
                <a:solidFill>
                  <a:srgbClr val="0000FF"/>
                </a:solidFill>
                <a:latin typeface="TT Rounds Condensed Bold"/>
                <a:ea typeface="TT Rounds Condensed Bold"/>
                <a:cs typeface="TT Rounds Condensed Bold"/>
                <a:sym typeface="TT Rounds Condensed Bold"/>
                <a:hlinkClick r:id="rId8" tooltip="https://www.youtube.com/watch?v=RAtfBsq1ZJw"/>
              </a:rPr>
              <a:t>Hacher une échalote </a:t>
            </a:r>
            <a:r>
              <a:rPr lang="en-US" sz="3400" b="1" spc="30">
                <a:solidFill>
                  <a:srgbClr val="382B1B"/>
                </a:solidFill>
                <a:latin typeface="TT Rounds Condensed Bold"/>
                <a:ea typeface="TT Rounds Condensed Bold"/>
                <a:cs typeface="TT Rounds Condensed Bold"/>
                <a:sym typeface="TT Rounds Condensed Bold"/>
              </a:rPr>
              <a:t>: </a:t>
            </a:r>
            <a:r>
              <a:rPr lang="en-US" sz="3400" spc="30">
                <a:solidFill>
                  <a:srgbClr val="382B1B"/>
                </a:solidFill>
                <a:latin typeface="TT Rounds Condensed"/>
                <a:ea typeface="TT Rounds Condensed"/>
                <a:cs typeface="TT Rounds Condensed"/>
                <a:sym typeface="TT Rounds Condensed"/>
              </a:rPr>
              <a:t>Couper en petits morceaux très fins, souvent utilisés pour les herbes ou les oignons.</a:t>
            </a:r>
          </a:p>
          <a:p>
            <a:pPr algn="l">
              <a:lnSpc>
                <a:spcPts val="3672"/>
              </a:lnSpc>
            </a:pPr>
            <a:r>
              <a:rPr lang="en-US" sz="3400" b="1" spc="30">
                <a:solidFill>
                  <a:srgbClr val="382B1B"/>
                </a:solidFill>
                <a:latin typeface="TT Rounds Condensed Bold"/>
                <a:ea typeface="TT Rounds Condensed Bold"/>
                <a:cs typeface="TT Rounds Condensed Bold"/>
                <a:sym typeface="TT Rounds Condensed Bold"/>
              </a:rPr>
              <a:t>6. </a:t>
            </a:r>
            <a:r>
              <a:rPr lang="en-US" sz="3400" b="1" u="sng" spc="30">
                <a:solidFill>
                  <a:srgbClr val="0000FF"/>
                </a:solidFill>
                <a:latin typeface="TT Rounds Condensed Bold"/>
                <a:ea typeface="TT Rounds Condensed Bold"/>
                <a:cs typeface="TT Rounds Condensed Bold"/>
                <a:sym typeface="TT Rounds Condensed Bold"/>
                <a:hlinkClick r:id="rId9" tooltip="https://www.youtube.com/watch?v=_f3JFAyApJI"/>
              </a:rPr>
              <a:t>Broyer des tomates </a:t>
            </a:r>
            <a:r>
              <a:rPr lang="en-US" sz="3400" b="1" spc="30">
                <a:solidFill>
                  <a:srgbClr val="382B1B"/>
                </a:solidFill>
                <a:latin typeface="TT Rounds Condensed Bold"/>
                <a:ea typeface="TT Rounds Condensed Bold"/>
                <a:cs typeface="TT Rounds Condensed Bold"/>
                <a:sym typeface="TT Rounds Condensed Bold"/>
              </a:rPr>
              <a:t>: </a:t>
            </a:r>
            <a:r>
              <a:rPr lang="en-US" sz="3400" spc="30">
                <a:solidFill>
                  <a:srgbClr val="382B1B"/>
                </a:solidFill>
                <a:latin typeface="TT Rounds Condensed"/>
                <a:ea typeface="TT Rounds Condensed"/>
                <a:cs typeface="TT Rounds Condensed"/>
                <a:sym typeface="TT Rounds Condensed"/>
              </a:rPr>
              <a:t>Broyer grossièrement, souvent utilisé pour les tomates.</a:t>
            </a:r>
          </a:p>
          <a:p>
            <a:pPr algn="l">
              <a:lnSpc>
                <a:spcPts val="3672"/>
              </a:lnSpc>
            </a:pPr>
            <a:r>
              <a:rPr lang="en-US" sz="3400" b="1" spc="30">
                <a:solidFill>
                  <a:srgbClr val="382B1B"/>
                </a:solidFill>
                <a:latin typeface="TT Rounds Condensed Bold"/>
                <a:ea typeface="TT Rounds Condensed Bold"/>
                <a:cs typeface="TT Rounds Condensed Bold"/>
                <a:sym typeface="TT Rounds Condensed Bold"/>
              </a:rPr>
              <a:t>7. </a:t>
            </a:r>
            <a:r>
              <a:rPr lang="en-US" sz="3400" b="1" u="sng" spc="30">
                <a:solidFill>
                  <a:srgbClr val="0000FF"/>
                </a:solidFill>
                <a:latin typeface="TT Rounds Condensed Bold"/>
                <a:ea typeface="TT Rounds Condensed Bold"/>
                <a:cs typeface="TT Rounds Condensed Bold"/>
                <a:sym typeface="TT Rounds Condensed Bold"/>
                <a:hlinkClick r:id="rId10" tooltip="https://www.youtube.com/watch?v=7gOvKztwwlI"/>
              </a:rPr>
              <a:t>Blanchir des haricots verts </a:t>
            </a:r>
            <a:r>
              <a:rPr lang="en-US" sz="3400" b="1" spc="30">
                <a:solidFill>
                  <a:srgbClr val="382B1B"/>
                </a:solidFill>
                <a:latin typeface="TT Rounds Condensed Bold"/>
                <a:ea typeface="TT Rounds Condensed Bold"/>
                <a:cs typeface="TT Rounds Condensed Bold"/>
                <a:sym typeface="TT Rounds Condensed Bold"/>
              </a:rPr>
              <a:t>: </a:t>
            </a:r>
            <a:r>
              <a:rPr lang="en-US" sz="3400" spc="30">
                <a:solidFill>
                  <a:srgbClr val="382B1B"/>
                </a:solidFill>
                <a:latin typeface="TT Rounds Condensed"/>
                <a:ea typeface="TT Rounds Condensed"/>
                <a:cs typeface="TT Rounds Condensed"/>
                <a:sym typeface="TT Rounds Condensed"/>
              </a:rPr>
              <a:t>Plonger un aliment dans l'eau bouillante pendant quelques minutes, puis le refroidir immédiatement dans de l'eau glacée.</a:t>
            </a:r>
          </a:p>
          <a:p>
            <a:pPr algn="l">
              <a:lnSpc>
                <a:spcPts val="3672"/>
              </a:lnSpc>
            </a:pPr>
            <a:r>
              <a:rPr lang="en-US" sz="3400" b="1" spc="30">
                <a:solidFill>
                  <a:srgbClr val="382B1B"/>
                </a:solidFill>
                <a:latin typeface="TT Rounds Condensed Bold"/>
                <a:ea typeface="TT Rounds Condensed Bold"/>
                <a:cs typeface="TT Rounds Condensed Bold"/>
                <a:sym typeface="TT Rounds Condensed Bold"/>
              </a:rPr>
              <a:t>8. </a:t>
            </a:r>
            <a:r>
              <a:rPr lang="en-US" sz="3400" b="1" u="sng" spc="30">
                <a:solidFill>
                  <a:srgbClr val="0000FF"/>
                </a:solidFill>
                <a:latin typeface="TT Rounds Condensed Bold"/>
                <a:ea typeface="TT Rounds Condensed Bold"/>
                <a:cs typeface="TT Rounds Condensed Bold"/>
                <a:sym typeface="TT Rounds Condensed Bold"/>
                <a:hlinkClick r:id="rId11" tooltip="https://www.youtube.com/watch?v=zpL4nV9RCS0"/>
              </a:rPr>
              <a:t>Pocher les poires </a:t>
            </a:r>
            <a:r>
              <a:rPr lang="en-US" sz="3400" b="1" spc="30">
                <a:solidFill>
                  <a:srgbClr val="382B1B"/>
                </a:solidFill>
                <a:latin typeface="TT Rounds Condensed Bold"/>
                <a:ea typeface="TT Rounds Condensed Bold"/>
                <a:cs typeface="TT Rounds Condensed Bold"/>
                <a:sym typeface="TT Rounds Condensed Bold"/>
              </a:rPr>
              <a:t>: </a:t>
            </a:r>
            <a:r>
              <a:rPr lang="en-US" sz="3400" spc="30">
                <a:solidFill>
                  <a:srgbClr val="382B1B"/>
                </a:solidFill>
                <a:latin typeface="TT Rounds Condensed"/>
                <a:ea typeface="TT Rounds Condensed"/>
                <a:cs typeface="TT Rounds Condensed"/>
                <a:sym typeface="TT Rounds Condensed"/>
              </a:rPr>
              <a:t>Cuire doucement dans un liquide à une température juste inférieure à celle de l'ébullition.</a:t>
            </a:r>
          </a:p>
          <a:p>
            <a:pPr algn="l">
              <a:lnSpc>
                <a:spcPts val="3672"/>
              </a:lnSpc>
            </a:pPr>
            <a:r>
              <a:rPr lang="en-US" sz="3400" b="1" spc="30">
                <a:solidFill>
                  <a:srgbClr val="382B1B"/>
                </a:solidFill>
                <a:latin typeface="TT Rounds Condensed Bold"/>
                <a:ea typeface="TT Rounds Condensed Bold"/>
                <a:cs typeface="TT Rounds Condensed Bold"/>
                <a:sym typeface="TT Rounds Condensed Bold"/>
              </a:rPr>
              <a:t>9. </a:t>
            </a:r>
            <a:r>
              <a:rPr lang="en-US" sz="3400" b="1" u="sng" spc="30">
                <a:solidFill>
                  <a:srgbClr val="0000FF"/>
                </a:solidFill>
                <a:latin typeface="TT Rounds Condensed Bold"/>
                <a:ea typeface="TT Rounds Condensed Bold"/>
                <a:cs typeface="TT Rounds Condensed Bold"/>
                <a:sym typeface="TT Rounds Condensed Bold"/>
                <a:hlinkClick r:id="rId12" tooltip="https://www.youtube.com/watch?v=7hOfCRAJSI0"/>
              </a:rPr>
              <a:t>Faire sauter des légumes </a:t>
            </a:r>
            <a:r>
              <a:rPr lang="en-US" sz="3400" b="1" spc="30">
                <a:solidFill>
                  <a:srgbClr val="382B1B"/>
                </a:solidFill>
                <a:latin typeface="TT Rounds Condensed Bold"/>
                <a:ea typeface="TT Rounds Condensed Bold"/>
                <a:cs typeface="TT Rounds Condensed Bold"/>
                <a:sym typeface="TT Rounds Condensed Bold"/>
              </a:rPr>
              <a:t>: </a:t>
            </a:r>
            <a:r>
              <a:rPr lang="en-US" sz="3400" spc="30">
                <a:solidFill>
                  <a:srgbClr val="382B1B"/>
                </a:solidFill>
                <a:latin typeface="TT Rounds Condensed"/>
                <a:ea typeface="TT Rounds Condensed"/>
                <a:cs typeface="TT Rounds Condensed"/>
                <a:sym typeface="TT Rounds Condensed"/>
              </a:rPr>
              <a:t>Cuire rapidement à feu vif avec un peu de matière grasse.</a:t>
            </a:r>
          </a:p>
          <a:p>
            <a:pPr algn="l">
              <a:lnSpc>
                <a:spcPts val="3672"/>
              </a:lnSpc>
            </a:pPr>
            <a:r>
              <a:rPr lang="en-US" sz="3400" b="1" spc="30">
                <a:solidFill>
                  <a:srgbClr val="382B1B"/>
                </a:solidFill>
                <a:latin typeface="TT Rounds Condensed Bold"/>
                <a:ea typeface="TT Rounds Condensed Bold"/>
                <a:cs typeface="TT Rounds Condensed Bold"/>
                <a:sym typeface="TT Rounds Condensed Bold"/>
              </a:rPr>
              <a:t>10. </a:t>
            </a:r>
            <a:r>
              <a:rPr lang="en-US" sz="3400" b="1" u="sng" spc="30">
                <a:solidFill>
                  <a:srgbClr val="0000FF"/>
                </a:solidFill>
                <a:latin typeface="TT Rounds Condensed Bold"/>
                <a:ea typeface="TT Rounds Condensed Bold"/>
                <a:cs typeface="TT Rounds Condensed Bold"/>
                <a:sym typeface="TT Rounds Condensed Bold"/>
                <a:hlinkClick r:id="rId13" tooltip="https://www.youtube.com/watch?v=RUJ_MR8b1Ns"/>
              </a:rPr>
              <a:t>Griller de la viande </a:t>
            </a:r>
            <a:r>
              <a:rPr lang="en-US" sz="3400" b="1" spc="30">
                <a:solidFill>
                  <a:srgbClr val="382B1B"/>
                </a:solidFill>
                <a:latin typeface="TT Rounds Condensed Bold"/>
                <a:ea typeface="TT Rounds Condensed Bold"/>
                <a:cs typeface="TT Rounds Condensed Bold"/>
                <a:sym typeface="TT Rounds Condensed Bold"/>
              </a:rPr>
              <a:t>: </a:t>
            </a:r>
            <a:r>
              <a:rPr lang="en-US" sz="3400" spc="30">
                <a:solidFill>
                  <a:srgbClr val="382B1B"/>
                </a:solidFill>
                <a:latin typeface="TT Rounds Condensed"/>
                <a:ea typeface="TT Rounds Condensed"/>
                <a:cs typeface="TT Rounds Condensed"/>
                <a:sym typeface="TT Rounds Condensed"/>
              </a:rPr>
              <a:t>Cuisson sur un gril au-dessus d'une source de chaleur directe.</a:t>
            </a:r>
          </a:p>
          <a:p>
            <a:pPr algn="l">
              <a:lnSpc>
                <a:spcPts val="3672"/>
              </a:lnSpc>
            </a:pPr>
            <a:endParaRPr lang="en-US" sz="3400" spc="30">
              <a:solidFill>
                <a:srgbClr val="382B1B"/>
              </a:solidFill>
              <a:latin typeface="TT Rounds Condensed"/>
              <a:ea typeface="TT Rounds Condensed"/>
              <a:cs typeface="TT Rounds Condensed"/>
              <a:sym typeface="TT Rounds Condensed"/>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14"/>
              <a:stretch>
                <a:fillRect t="-604988"/>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2686545"/>
            <a:ext cx="16650918" cy="3953470"/>
          </a:xfrm>
          <a:prstGeom prst="rect">
            <a:avLst/>
          </a:prstGeom>
        </p:spPr>
        <p:txBody>
          <a:bodyPr lIns="0" tIns="0" rIns="0" bIns="0" rtlCol="0" anchor="t">
            <a:spAutoFit/>
          </a:bodyPr>
          <a:lstStyle/>
          <a:p>
            <a:pPr algn="l">
              <a:lnSpc>
                <a:spcPts val="3888"/>
              </a:lnSpc>
            </a:pPr>
            <a:r>
              <a:rPr lang="en-US" sz="3600" spc="32">
                <a:solidFill>
                  <a:srgbClr val="382B1B"/>
                </a:solidFill>
                <a:latin typeface="TT Rounds Condensed"/>
                <a:ea typeface="TT Rounds Condensed"/>
                <a:cs typeface="TT Rounds Condensed"/>
                <a:sym typeface="TT Rounds Condensed"/>
              </a:rPr>
              <a:t>Le module de compétences culinaires est un élément clé du programme d'employabilité. Dispensé dans le cadre de l'éducation des adultes, il est conçu pour doter les femmes migrantes des compétences et connaissances culinaires fondamentales qui sont essentielles dans l'industrie alimentaire. </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spc="32">
                <a:solidFill>
                  <a:srgbClr val="382B1B"/>
                </a:solidFill>
                <a:latin typeface="TT Rounds Condensed"/>
                <a:ea typeface="TT Rounds Condensed"/>
                <a:cs typeface="TT Rounds Condensed"/>
                <a:sym typeface="TT Rounds Condensed"/>
              </a:rPr>
              <a:t>Cette section présente aux participants les bases de l'art culinaire, notamment la compréhension des recettes, les fonctions des ingrédients et l'importance de la saveur et de la texture dans la création des plats. </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p:txBody>
      </p:sp>
      <p:sp>
        <p:nvSpPr>
          <p:cNvPr id="3" name="TextBox 3"/>
          <p:cNvSpPr txBox="1"/>
          <p:nvPr/>
        </p:nvSpPr>
        <p:spPr>
          <a:xfrm>
            <a:off x="886077" y="1238778"/>
            <a:ext cx="16650917" cy="1242212"/>
          </a:xfrm>
          <a:prstGeom prst="rect">
            <a:avLst/>
          </a:prstGeom>
        </p:spPr>
        <p:txBody>
          <a:bodyPr lIns="0" tIns="0" rIns="0" bIns="0" rtlCol="0" anchor="t">
            <a:spAutoFit/>
          </a:bodyPr>
          <a:lstStyle/>
          <a:p>
            <a:pPr algn="l">
              <a:lnSpc>
                <a:spcPts val="5248"/>
              </a:lnSpc>
            </a:pPr>
            <a:r>
              <a:rPr lang="en-US" sz="5400" b="1" spc="48">
                <a:solidFill>
                  <a:srgbClr val="382B1B"/>
                </a:solidFill>
                <a:latin typeface="TT Rounds Condensed Bold"/>
                <a:ea typeface="TT Rounds Condensed Bold"/>
                <a:cs typeface="TT Rounds Condensed Bold"/>
                <a:sym typeface="TT Rounds Condensed Bold"/>
              </a:rPr>
              <a:t>Introduction aux compétences culinaires</a:t>
            </a:r>
          </a:p>
          <a:p>
            <a:pPr algn="l">
              <a:lnSpc>
                <a:spcPts val="5248"/>
              </a:lnSpc>
            </a:pPr>
            <a:endParaRPr lang="en-US" sz="5400" b="1" spc="48">
              <a:solidFill>
                <a:srgbClr val="382B1B"/>
              </a:solidFill>
              <a:latin typeface="TT Rounds Condensed Bold"/>
              <a:ea typeface="TT Rounds Condensed Bold"/>
              <a:cs typeface="TT Rounds Condensed Bold"/>
              <a:sym typeface="TT Rounds Condensed Bold"/>
            </a:endParaRP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3002303"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B - Types de cuisson :</a:t>
            </a:r>
          </a:p>
        </p:txBody>
      </p:sp>
      <p:sp>
        <p:nvSpPr>
          <p:cNvPr id="3" name="Freeform 3"/>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86075" y="2720320"/>
            <a:ext cx="16650918" cy="3845814"/>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a:t>
            </a:r>
            <a:r>
              <a:rPr lang="en-US" sz="3600" b="1" u="sng" spc="32">
                <a:solidFill>
                  <a:srgbClr val="0000FF"/>
                </a:solidFill>
                <a:latin typeface="TT Rounds Condensed Bold"/>
                <a:ea typeface="TT Rounds Condensed Bold"/>
                <a:cs typeface="TT Rounds Condensed Bold"/>
                <a:sym typeface="TT Rounds Condensed Bold"/>
                <a:hlinkClick r:id="rId4" tooltip="https://www.google.com/search?sca_esv=01c6b6c64d473f5a&amp;sca_upv=1&amp;rlz=1C5CHFA_enFR977FR977&amp;q=rotir+des+l%C3%A9gumes&amp;tbm=vid&amp;source=lnms&amp;fbs=AEQNm0CbCVgAZ5mWEJDg6aoPVcBgTlosgQSuzBMlnAdio07UCId2t1azIRgowYJD0nDbqEJMVw8rHb1W2uDg6FcI5d8mLT3cHmLoRURQaSmyXeXfPtELGeO9ojoiVzLHR5NbIQiVSa_P9oqM9eDtQFIgTs_g8wT50WMwCWr7eflxpYS4RFYckEorudMcrCSXHiMTDhokVXDJ&amp;sa=X&amp;ved=2ahUKEwiD_-mezquHAxUOTqQEHcfaDKYQ0pQJegQICxAB&amp;biw=1386&amp;bih=745&amp;dpr=2#:~:text=Recette%20l%C3%A9gume%20r%C3%B4ti,com%20%E2%80%BA%20watch"/>
              </a:rPr>
              <a:t>Rôtir des légumes au four </a:t>
            </a:r>
            <a:r>
              <a:rPr lang="en-US" sz="3600" b="1" spc="32">
                <a:solidFill>
                  <a:srgbClr val="382B1B"/>
                </a:solidFill>
                <a:latin typeface="TT Rounds Condensed Bold"/>
                <a:ea typeface="TT Rounds Condensed Bold"/>
                <a:cs typeface="TT Rounds Condensed Bold"/>
                <a:sym typeface="TT Rounds Condensed Bold"/>
              </a:rPr>
              <a:t>: </a:t>
            </a:r>
            <a:r>
              <a:rPr lang="en-US" sz="3600" spc="32">
                <a:solidFill>
                  <a:srgbClr val="382B1B"/>
                </a:solidFill>
                <a:latin typeface="TT Rounds Condensed"/>
                <a:ea typeface="TT Rounds Condensed"/>
                <a:cs typeface="TT Rounds Condensed"/>
                <a:sym typeface="TT Rounds Condensed"/>
              </a:rPr>
              <a:t>Cuire au four à haute température en utilisant de la matière grasse.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a:t>
            </a:r>
            <a:r>
              <a:rPr lang="en-US" sz="3600" b="1" u="sng" spc="32">
                <a:solidFill>
                  <a:srgbClr val="0000FF"/>
                </a:solidFill>
                <a:latin typeface="TT Rounds Condensed Bold"/>
                <a:ea typeface="TT Rounds Condensed Bold"/>
                <a:cs typeface="TT Rounds Condensed Bold"/>
                <a:sym typeface="TT Rounds Condensed Bold"/>
                <a:hlinkClick r:id="rId5" tooltip="https://www.google.com/search?q=braiser+fenouil&amp;sca_esv=01c6b6c64d473f5a&amp;sca_upv=1&amp;rlz=1C5CHFA_enFR977FR977&amp;biw=1386&amp;bih=745&amp;tbm=vid&amp;ei=Qm6WZsv3MeGF7M8Pq72F4AI&amp;oq=Braiser&amp;gs_lp=Eg1nd3Mtd2l6LXZpZGVvIgdCcmFpc2VyKgIICDIIEAAYgAQYsQMyBRAAGIAEMgoQABiABBhDGIoFMgUQABiABDIFEAAYgAQyBRAAGIAEMgUQABiABDIFEAAYgAQyBRAAGIAEMgUQABiABEjETVAAWOYLcAB4AJABAJgBXqABvQSqAQE3uAEByAEA-AEBmAIHoALcBMICDhAAGIAEGLEDGIMBGIoFwgILEAAYgAQYsQMYgwHCAg0QABiABBixAxhDGIoFwgIHEAAYgAQYCpgDAJIHAzYuMaAHniQ&amp;sclient=gws-wiz-video#:~:text=R%C3%A9sultats%20de%20recherche-,FENOUIL%20BRAIS%C3%89%20!,www.youtube.com%20%E2%80%BA%20watch,-11%3A36"/>
              </a:rPr>
              <a:t>Fenouil braisé </a:t>
            </a:r>
            <a:r>
              <a:rPr lang="en-US" sz="3600" b="1" spc="32">
                <a:solidFill>
                  <a:srgbClr val="382B1B"/>
                </a:solidFill>
                <a:latin typeface="TT Rounds Condensed Bold"/>
                <a:ea typeface="TT Rounds Condensed Bold"/>
                <a:cs typeface="TT Rounds Condensed Bold"/>
                <a:sym typeface="TT Rounds Condensed Bold"/>
              </a:rPr>
              <a:t>: </a:t>
            </a:r>
            <a:r>
              <a:rPr lang="en-US" sz="3600" spc="32">
                <a:solidFill>
                  <a:srgbClr val="382B1B"/>
                </a:solidFill>
                <a:latin typeface="TT Rounds Condensed"/>
                <a:ea typeface="TT Rounds Condensed"/>
                <a:cs typeface="TT Rounds Condensed"/>
                <a:sym typeface="TT Rounds Condensed"/>
              </a:rPr>
              <a:t>Cuire lentement dans un liquide en recouvrant partiellement les aliments.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3. </a:t>
            </a:r>
            <a:r>
              <a:rPr lang="en-US" sz="3600" b="1" u="sng" spc="32">
                <a:solidFill>
                  <a:srgbClr val="0000FF"/>
                </a:solidFill>
                <a:latin typeface="TT Rounds Condensed Bold"/>
                <a:ea typeface="TT Rounds Condensed Bold"/>
                <a:cs typeface="TT Rounds Condensed Bold"/>
                <a:sym typeface="TT Rounds Condensed Bold"/>
                <a:hlinkClick r:id="rId6" tooltip="https://www.google.com/search?q=mijoter+recette&amp;sca_esv=01c6b6c64d473f5a&amp;sca_upv=1&amp;rlz=1C5CHFA_enFR977FR977&amp;biw=1386&amp;bih=745&amp;tbm=vid&amp;ei=qW6WZsLbO6aSkdUPir-U4A0&amp;oq=mijoter+&amp;gs_lp=Eg1nd3Mtd2l6LXZpZGVvIghtaWpvdGVyICoCCAYyBRAAGIAEMgUQABiABDIFEAAYgAQyBRAAGIAEMgUQABiABDIFEAAYgAQyBRAAGIAEMgUQABiABDIFEAAYgAQyBRAAGIAESO5sULERWMpOcAB4AJABAJgBY6AB4QWqAQE5uAEByAEA-AEBmAIJoAKRBsICCBAAGBYYChgewgIGEAAYFhgewgILEAAYgAQYsQMYgwHCAg4QABiABBixAxiDARiKBcICCBAAGIAEGLEDwgIHEAAYgAQYCpgDAIgGAZIHAzguMaAHuSs&amp;sclient=gws-wiz-video#:~:text=Comment%20cuisiner%20un,com%20%E2%80%BA%20watch"/>
              </a:rPr>
              <a:t>Mijotage de base </a:t>
            </a:r>
            <a:r>
              <a:rPr lang="en-US" sz="3600" b="1" spc="32">
                <a:solidFill>
                  <a:srgbClr val="382B1B"/>
                </a:solidFill>
                <a:latin typeface="TT Rounds Condensed Bold"/>
                <a:ea typeface="TT Rounds Condensed Bold"/>
                <a:cs typeface="TT Rounds Condensed Bold"/>
                <a:sym typeface="TT Rounds Condensed Bold"/>
              </a:rPr>
              <a:t>: </a:t>
            </a:r>
            <a:r>
              <a:rPr lang="en-US" sz="3600" spc="32">
                <a:solidFill>
                  <a:srgbClr val="382B1B"/>
                </a:solidFill>
                <a:latin typeface="TT Rounds Condensed"/>
                <a:ea typeface="TT Rounds Condensed"/>
                <a:cs typeface="TT Rounds Condensed"/>
                <a:sym typeface="TT Rounds Condensed"/>
              </a:rPr>
              <a:t>Cuire lentement à feu doux, souvent dans un liquide.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4. </a:t>
            </a:r>
            <a:r>
              <a:rPr lang="en-US" sz="3600" b="1" u="sng" spc="32">
                <a:solidFill>
                  <a:srgbClr val="0000FF"/>
                </a:solidFill>
                <a:latin typeface="TT Rounds Condensed Bold"/>
                <a:ea typeface="TT Rounds Condensed Bold"/>
                <a:cs typeface="TT Rounds Condensed Bold"/>
                <a:sym typeface="TT Rounds Condensed Bold"/>
                <a:hlinkClick r:id="rId7" tooltip="https://www.youtube.com/watch?v=boGqmBJkSV4"/>
              </a:rPr>
              <a:t>Friture </a:t>
            </a:r>
            <a:r>
              <a:rPr lang="en-US" sz="3600" b="1" spc="32">
                <a:solidFill>
                  <a:srgbClr val="382B1B"/>
                </a:solidFill>
                <a:latin typeface="TT Rounds Condensed Bold"/>
                <a:ea typeface="TT Rounds Condensed Bold"/>
                <a:cs typeface="TT Rounds Condensed Bold"/>
                <a:sym typeface="TT Rounds Condensed Bold"/>
              </a:rPr>
              <a:t>: </a:t>
            </a:r>
            <a:r>
              <a:rPr lang="en-US" sz="3600" spc="32">
                <a:solidFill>
                  <a:srgbClr val="382B1B"/>
                </a:solidFill>
                <a:latin typeface="TT Rounds Condensed"/>
                <a:ea typeface="TT Rounds Condensed"/>
                <a:cs typeface="TT Rounds Condensed"/>
                <a:sym typeface="TT Rounds Condensed"/>
              </a:rPr>
              <a:t>Cuisson dans une grande quantité d'huile chaude.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5. </a:t>
            </a:r>
            <a:r>
              <a:rPr lang="en-US" sz="3600" b="1" u="sng" spc="32">
                <a:solidFill>
                  <a:srgbClr val="0000FF"/>
                </a:solidFill>
                <a:latin typeface="TT Rounds Condensed Bold"/>
                <a:ea typeface="TT Rounds Condensed Bold"/>
                <a:cs typeface="TT Rounds Condensed Bold"/>
                <a:sym typeface="TT Rounds Condensed Bold"/>
                <a:hlinkClick r:id="rId8" tooltip="https://www.youtube.com/watch?v=2C5jByci-SM"/>
              </a:rPr>
              <a:t>Sauter </a:t>
            </a:r>
            <a:r>
              <a:rPr lang="en-US" sz="3600" b="1" spc="32">
                <a:solidFill>
                  <a:srgbClr val="382B1B"/>
                </a:solidFill>
                <a:latin typeface="TT Rounds Condensed Bold"/>
                <a:ea typeface="TT Rounds Condensed Bold"/>
                <a:cs typeface="TT Rounds Condensed Bold"/>
                <a:sym typeface="TT Rounds Condensed Bold"/>
              </a:rPr>
              <a:t>:</a:t>
            </a:r>
            <a:r>
              <a:rPr lang="en-US" sz="3600" spc="32">
                <a:solidFill>
                  <a:srgbClr val="382B1B"/>
                </a:solidFill>
                <a:latin typeface="TT Rounds Condensed"/>
                <a:ea typeface="TT Rounds Condensed"/>
                <a:cs typeface="TT Rounds Condensed"/>
                <a:sym typeface="TT Rounds Condensed"/>
              </a:rPr>
              <a:t> Cuire rapidement à feu vif avec un peu de matière grasse, en remuant souvent.</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6. </a:t>
            </a:r>
            <a:r>
              <a:rPr lang="en-US" sz="3600" b="1" u="sng" spc="32">
                <a:solidFill>
                  <a:srgbClr val="0000FF"/>
                </a:solidFill>
                <a:latin typeface="TT Rounds Condensed Bold"/>
                <a:ea typeface="TT Rounds Condensed Bold"/>
                <a:cs typeface="TT Rounds Condensed Bold"/>
                <a:sym typeface="TT Rounds Condensed Bold"/>
                <a:hlinkClick r:id="rId9" tooltip="https://www.youtube.com/watch?v=4dgAeVEC_5M"/>
              </a:rPr>
              <a:t>Cuisson à la vapeur </a:t>
            </a:r>
            <a:r>
              <a:rPr lang="en-US" sz="3600" b="1" spc="32">
                <a:solidFill>
                  <a:srgbClr val="382B1B"/>
                </a:solidFill>
                <a:latin typeface="TT Rounds Condensed Bold"/>
                <a:ea typeface="TT Rounds Condensed Bold"/>
                <a:cs typeface="TT Rounds Condensed Bold"/>
                <a:sym typeface="TT Rounds Condensed Bold"/>
              </a:rPr>
              <a:t>: </a:t>
            </a:r>
            <a:r>
              <a:rPr lang="en-US" sz="3600" spc="32">
                <a:solidFill>
                  <a:srgbClr val="382B1B"/>
                </a:solidFill>
                <a:latin typeface="TT Rounds Condensed"/>
                <a:ea typeface="TT Rounds Condensed"/>
                <a:cs typeface="TT Rounds Condensed"/>
                <a:sym typeface="TT Rounds Condensed"/>
              </a:rPr>
              <a:t>Cuisson à la vapeur d'un liquide en ébullition sans que les aliments ne touchent le liquide.</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10"/>
              <a:stretch>
                <a:fillRect t="-604988"/>
              </a:stretch>
            </a:blipFill>
          </p:spPr>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C - Termes relatifs aux ingrédients</a:t>
            </a:r>
          </a:p>
        </p:txBody>
      </p:sp>
      <p:sp>
        <p:nvSpPr>
          <p:cNvPr id="3" name="Freeform 3"/>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86075" y="2720320"/>
            <a:ext cx="16650918" cy="1902714"/>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a:t>
            </a:r>
            <a:r>
              <a:rPr lang="en-US" sz="3600" b="1" u="sng" spc="32">
                <a:solidFill>
                  <a:srgbClr val="0000FF"/>
                </a:solidFill>
                <a:latin typeface="TT Rounds Condensed Bold"/>
                <a:ea typeface="TT Rounds Condensed Bold"/>
                <a:cs typeface="TT Rounds Condensed Bold"/>
                <a:sym typeface="TT Rounds Condensed Bold"/>
                <a:hlinkClick r:id="rId4" tooltip="https://www.youtube.com/watch?v=6bVIAImIk4Q"/>
              </a:rPr>
              <a:t>Mariner </a:t>
            </a:r>
            <a:r>
              <a:rPr lang="en-US" sz="3600" b="1" spc="32">
                <a:solidFill>
                  <a:srgbClr val="382B1B"/>
                </a:solidFill>
                <a:latin typeface="TT Rounds Condensed Bold"/>
                <a:ea typeface="TT Rounds Condensed Bold"/>
                <a:cs typeface="TT Rounds Condensed Bold"/>
                <a:sym typeface="TT Rounds Condensed Bold"/>
              </a:rPr>
              <a:t>: </a:t>
            </a:r>
            <a:r>
              <a:rPr lang="en-US" sz="3600" spc="32">
                <a:solidFill>
                  <a:srgbClr val="382B1B"/>
                </a:solidFill>
                <a:latin typeface="TT Rounds Condensed"/>
                <a:ea typeface="TT Rounds Condensed"/>
                <a:cs typeface="TT Rounds Condensed"/>
                <a:sym typeface="TT Rounds Condensed"/>
              </a:rPr>
              <a:t>Tremper un aliment dans un liquide aromatisé pour l'assaisonner et l'attendrir.</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a:t>
            </a:r>
            <a:r>
              <a:rPr lang="en-US" sz="3600" b="1" u="sng" spc="32">
                <a:solidFill>
                  <a:srgbClr val="0000FF"/>
                </a:solidFill>
                <a:latin typeface="TT Rounds Condensed Bold"/>
                <a:ea typeface="TT Rounds Condensed Bold"/>
                <a:cs typeface="TT Rounds Condensed Bold"/>
                <a:sym typeface="TT Rounds Condensed Bold"/>
                <a:hlinkClick r:id="rId5" tooltip="https://www.youtube.com/watch?v=JVHMJvoLarg"/>
              </a:rPr>
              <a:t>Zester </a:t>
            </a:r>
            <a:r>
              <a:rPr lang="en-US" sz="3600" b="1" spc="32">
                <a:solidFill>
                  <a:srgbClr val="382B1B"/>
                </a:solidFill>
                <a:latin typeface="TT Rounds Condensed Bold"/>
                <a:ea typeface="TT Rounds Condensed Bold"/>
                <a:cs typeface="TT Rounds Condensed Bold"/>
                <a:sym typeface="TT Rounds Condensed Bold"/>
              </a:rPr>
              <a:t>: </a:t>
            </a:r>
            <a:r>
              <a:rPr lang="en-US" sz="3600" spc="32">
                <a:solidFill>
                  <a:srgbClr val="382B1B"/>
                </a:solidFill>
                <a:latin typeface="TT Rounds Condensed"/>
                <a:ea typeface="TT Rounds Condensed"/>
                <a:cs typeface="TT Rounds Condensed"/>
                <a:sym typeface="TT Rounds Condensed"/>
              </a:rPr>
              <a:t>Retirer la partie colorée de l'écorce des agrumes pour en extraire les huiles essentielles.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3. </a:t>
            </a:r>
            <a:r>
              <a:rPr lang="en-US" sz="3600" b="1" u="sng" spc="32">
                <a:solidFill>
                  <a:srgbClr val="0000FF"/>
                </a:solidFill>
                <a:latin typeface="TT Rounds Condensed Bold"/>
                <a:ea typeface="TT Rounds Condensed Bold"/>
                <a:cs typeface="TT Rounds Condensed Bold"/>
                <a:sym typeface="TT Rounds Condensed Bold"/>
                <a:hlinkClick r:id="rId6" tooltip="https://www.youtube.com/watch?v=Wmi628usBSI"/>
              </a:rPr>
              <a:t>Déglacer </a:t>
            </a:r>
            <a:r>
              <a:rPr lang="en-US" sz="3600" b="1" spc="32">
                <a:solidFill>
                  <a:srgbClr val="382B1B"/>
                </a:solidFill>
                <a:latin typeface="TT Rounds Condensed Bold"/>
                <a:ea typeface="TT Rounds Condensed Bold"/>
                <a:cs typeface="TT Rounds Condensed Bold"/>
                <a:sym typeface="TT Rounds Condensed Bold"/>
              </a:rPr>
              <a:t>: </a:t>
            </a:r>
            <a:r>
              <a:rPr lang="en-US" sz="3600" spc="32">
                <a:solidFill>
                  <a:srgbClr val="382B1B"/>
                </a:solidFill>
                <a:latin typeface="TT Rounds Condensed"/>
                <a:ea typeface="TT Rounds Condensed"/>
                <a:cs typeface="TT Rounds Condensed"/>
                <a:sym typeface="TT Rounds Condensed"/>
              </a:rPr>
              <a:t>Laisser reposer un aliment avec du sel pour en extraire l'eau.</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7"/>
              <a:stretch>
                <a:fillRect t="-604988"/>
              </a:stretch>
            </a:blipFill>
          </p:spPr>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D- Techniques de finition et de présentation</a:t>
            </a:r>
          </a:p>
        </p:txBody>
      </p:sp>
      <p:sp>
        <p:nvSpPr>
          <p:cNvPr id="3" name="Freeform 3"/>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86075" y="2720320"/>
            <a:ext cx="16650918" cy="2388489"/>
          </a:xfrm>
          <a:prstGeom prst="rect">
            <a:avLst/>
          </a:prstGeom>
        </p:spPr>
        <p:txBody>
          <a:bodyPr lIns="0" tIns="0" rIns="0" bIns="0" rtlCol="0" anchor="t">
            <a:spAutoFit/>
          </a:bodyPr>
          <a:lstStyle/>
          <a:p>
            <a:pPr algn="l">
              <a:lnSpc>
                <a:spcPts val="3888"/>
              </a:lnSpc>
            </a:pPr>
            <a:r>
              <a:rPr lang="en-US" sz="3600" spc="32">
                <a:solidFill>
                  <a:srgbClr val="382B1B"/>
                </a:solidFill>
                <a:latin typeface="TT Rounds Condensed"/>
                <a:ea typeface="TT Rounds Condensed"/>
                <a:cs typeface="TT Rounds Condensed"/>
                <a:sym typeface="TT Rounds Condensed"/>
              </a:rPr>
              <a:t>1. </a:t>
            </a:r>
            <a:r>
              <a:rPr lang="en-US" sz="3600" b="1" u="sng" spc="32">
                <a:solidFill>
                  <a:srgbClr val="0000FF"/>
                </a:solidFill>
                <a:latin typeface="TT Rounds Condensed Bold"/>
                <a:ea typeface="TT Rounds Condensed Bold"/>
                <a:cs typeface="TT Rounds Condensed Bold"/>
                <a:sym typeface="TT Rounds Condensed Bold"/>
                <a:hlinkClick r:id="rId4" tooltip="https://www.youtube.com/watch?v=_uBafUuSX9M"/>
              </a:rPr>
              <a:t>Glaçage </a:t>
            </a:r>
            <a:r>
              <a:rPr lang="en-US" sz="3600" spc="32">
                <a:solidFill>
                  <a:srgbClr val="382B1B"/>
                </a:solidFill>
                <a:latin typeface="TT Rounds Condensed"/>
                <a:ea typeface="TT Rounds Condensed"/>
                <a:cs typeface="TT Rounds Condensed"/>
                <a:sym typeface="TT Rounds Condensed"/>
              </a:rPr>
              <a:t>: Recouvrir d'un glaçage brillant, souvent à base de sucre ou de sauce.</a:t>
            </a:r>
          </a:p>
          <a:p>
            <a:pPr algn="l">
              <a:lnSpc>
                <a:spcPts val="3888"/>
              </a:lnSpc>
            </a:pPr>
            <a:r>
              <a:rPr lang="en-US" sz="3600" spc="32">
                <a:solidFill>
                  <a:srgbClr val="382B1B"/>
                </a:solidFill>
                <a:latin typeface="TT Rounds Condensed"/>
                <a:ea typeface="TT Rounds Condensed"/>
                <a:cs typeface="TT Rounds Condensed"/>
                <a:sym typeface="TT Rounds Condensed"/>
              </a:rPr>
              <a:t>2. </a:t>
            </a:r>
            <a:r>
              <a:rPr lang="en-US" sz="3600" b="1" u="sng" spc="32">
                <a:solidFill>
                  <a:srgbClr val="0000FF"/>
                </a:solidFill>
                <a:latin typeface="TT Rounds Condensed Bold"/>
                <a:ea typeface="TT Rounds Condensed Bold"/>
                <a:cs typeface="TT Rounds Condensed Bold"/>
                <a:sym typeface="TT Rounds Condensed Bold"/>
                <a:hlinkClick r:id="rId5" tooltip="https://www.youtube.com/watch?v=Z0gf2C6keYI"/>
              </a:rPr>
              <a:t>Lustrer et napper </a:t>
            </a:r>
            <a:r>
              <a:rPr lang="en-US" sz="3600" b="1" spc="32">
                <a:solidFill>
                  <a:srgbClr val="382B1B"/>
                </a:solidFill>
                <a:latin typeface="TT Rounds Condensed Bold"/>
                <a:ea typeface="TT Rounds Condensed Bold"/>
                <a:cs typeface="TT Rounds Condensed Bold"/>
                <a:sym typeface="TT Rounds Condensed Bold"/>
              </a:rPr>
              <a:t>:</a:t>
            </a:r>
            <a:r>
              <a:rPr lang="en-US" sz="3600" spc="32">
                <a:solidFill>
                  <a:srgbClr val="382B1B"/>
                </a:solidFill>
                <a:latin typeface="TT Rounds Condensed"/>
                <a:ea typeface="TT Rounds Condensed"/>
                <a:cs typeface="TT Rounds Condensed"/>
                <a:sym typeface="TT Rounds Condensed"/>
              </a:rPr>
              <a:t> Recouvrir un aliment d'une sauce ou d'un coulis.</a:t>
            </a:r>
          </a:p>
          <a:p>
            <a:pPr algn="l">
              <a:lnSpc>
                <a:spcPts val="3888"/>
              </a:lnSpc>
            </a:pPr>
            <a:r>
              <a:rPr lang="en-US" sz="3600" spc="32">
                <a:solidFill>
                  <a:srgbClr val="382B1B"/>
                </a:solidFill>
                <a:latin typeface="TT Rounds Condensed"/>
                <a:ea typeface="TT Rounds Condensed"/>
                <a:cs typeface="TT Rounds Condensed"/>
                <a:sym typeface="TT Rounds Condensed"/>
              </a:rPr>
              <a:t>3. </a:t>
            </a:r>
            <a:r>
              <a:rPr lang="en-US" sz="3600" b="1" u="sng" spc="32">
                <a:solidFill>
                  <a:srgbClr val="0000FF"/>
                </a:solidFill>
                <a:latin typeface="TT Rounds Condensed Bold"/>
                <a:ea typeface="TT Rounds Condensed Bold"/>
                <a:cs typeface="TT Rounds Condensed Bold"/>
                <a:sym typeface="TT Rounds Condensed Bold"/>
                <a:hlinkClick r:id="rId6" tooltip="https://youtu.be/-nu3rjERBwI?si=LHsPrIuuRWuQVYOB"/>
              </a:rPr>
              <a:t>Dressage </a:t>
            </a:r>
            <a:r>
              <a:rPr lang="en-US" sz="3600" spc="32">
                <a:solidFill>
                  <a:srgbClr val="382B1B"/>
                </a:solidFill>
                <a:latin typeface="TT Rounds Condensed"/>
                <a:ea typeface="TT Rounds Condensed"/>
                <a:cs typeface="TT Rounds Condensed"/>
                <a:sym typeface="TT Rounds Condensed"/>
              </a:rPr>
              <a:t>: Disposer esthétiquement des aliments dans une assiette.</a:t>
            </a:r>
          </a:p>
          <a:p>
            <a:pPr algn="l">
              <a:lnSpc>
                <a:spcPts val="3888"/>
              </a:lnSpc>
            </a:pPr>
            <a:r>
              <a:rPr lang="en-US" sz="3600" spc="32">
                <a:solidFill>
                  <a:srgbClr val="382B1B"/>
                </a:solidFill>
                <a:latin typeface="TT Rounds Condensed"/>
                <a:ea typeface="TT Rounds Condensed"/>
                <a:cs typeface="TT Rounds Condensed"/>
                <a:sym typeface="TT Rounds Condensed"/>
              </a:rPr>
              <a:t>4. </a:t>
            </a:r>
            <a:r>
              <a:rPr lang="en-US" sz="3600" b="1" spc="32">
                <a:solidFill>
                  <a:srgbClr val="382B1B"/>
                </a:solidFill>
                <a:latin typeface="TT Rounds Condensed Bold"/>
                <a:ea typeface="TT Rounds Condensed Bold"/>
                <a:cs typeface="TT Rounds Condensed Bold"/>
                <a:sym typeface="TT Rounds Condensed Bold"/>
              </a:rPr>
              <a:t>Saupoudrer </a:t>
            </a:r>
            <a:r>
              <a:rPr lang="en-US" sz="3600" spc="32">
                <a:solidFill>
                  <a:srgbClr val="382B1B"/>
                </a:solidFill>
                <a:latin typeface="TT Rounds Condensed"/>
                <a:ea typeface="TT Rounds Condensed"/>
                <a:cs typeface="TT Rounds Condensed"/>
                <a:sym typeface="TT Rounds Condensed"/>
              </a:rPr>
              <a:t>: Saupoudrer de fines particules (comme du sucre glace ou des herbes hachées) sur un plat.</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7"/>
              <a:stretch>
                <a:fillRect t="-604988"/>
              </a:stretch>
            </a:blipFill>
          </p:spPr>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Autres termes utiles</a:t>
            </a:r>
          </a:p>
        </p:txBody>
      </p:sp>
      <p:sp>
        <p:nvSpPr>
          <p:cNvPr id="3" name="Freeform 3"/>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86075" y="2720320"/>
            <a:ext cx="16650918" cy="5303139"/>
          </a:xfrm>
          <a:prstGeom prst="rect">
            <a:avLst/>
          </a:prstGeom>
        </p:spPr>
        <p:txBody>
          <a:bodyPr lIns="0" tIns="0" rIns="0" bIns="0" rtlCol="0" anchor="t">
            <a:spAutoFit/>
          </a:bodyPr>
          <a:lstStyle/>
          <a:p>
            <a:pPr algn="l">
              <a:lnSpc>
                <a:spcPts val="3888"/>
              </a:lnSpc>
            </a:pPr>
            <a:r>
              <a:rPr lang="en-US" sz="3600" spc="32">
                <a:solidFill>
                  <a:srgbClr val="382B1B"/>
                </a:solidFill>
                <a:latin typeface="TT Rounds Condensed"/>
                <a:ea typeface="TT Rounds Condensed"/>
                <a:cs typeface="TT Rounds Condensed"/>
                <a:sym typeface="TT Rounds Condensed"/>
              </a:rPr>
              <a:t>1. </a:t>
            </a:r>
            <a:r>
              <a:rPr lang="en-US" sz="3600" b="1" spc="32">
                <a:solidFill>
                  <a:srgbClr val="382B1B"/>
                </a:solidFill>
                <a:latin typeface="TT Rounds Condensed Bold"/>
                <a:ea typeface="TT Rounds Condensed Bold"/>
                <a:cs typeface="TT Rounds Condensed Bold"/>
                <a:sym typeface="TT Rounds Condensed Bold"/>
              </a:rPr>
              <a:t>Réduire </a:t>
            </a:r>
            <a:r>
              <a:rPr lang="en-US" sz="3600" spc="32">
                <a:solidFill>
                  <a:srgbClr val="382B1B"/>
                </a:solidFill>
                <a:latin typeface="TT Rounds Condensed"/>
                <a:ea typeface="TT Rounds Condensed"/>
                <a:cs typeface="TT Rounds Condensed"/>
                <a:sym typeface="TT Rounds Condensed"/>
              </a:rPr>
              <a:t>: Evaporer un liquide pour en concentrer les saveurs.</a:t>
            </a:r>
          </a:p>
          <a:p>
            <a:pPr algn="l">
              <a:lnSpc>
                <a:spcPts val="3888"/>
              </a:lnSpc>
            </a:pPr>
            <a:r>
              <a:rPr lang="en-US" sz="3600" spc="32">
                <a:solidFill>
                  <a:srgbClr val="382B1B"/>
                </a:solidFill>
                <a:latin typeface="TT Rounds Condensed"/>
                <a:ea typeface="TT Rounds Condensed"/>
                <a:cs typeface="TT Rounds Condensed"/>
                <a:sym typeface="TT Rounds Condensed"/>
              </a:rPr>
              <a:t>2. </a:t>
            </a:r>
            <a:r>
              <a:rPr lang="en-US" sz="3600" b="1" u="sng" spc="32">
                <a:solidFill>
                  <a:srgbClr val="0000FF"/>
                </a:solidFill>
                <a:latin typeface="TT Rounds Condensed Bold"/>
                <a:ea typeface="TT Rounds Condensed Bold"/>
                <a:cs typeface="TT Rounds Condensed Bold"/>
                <a:sym typeface="TT Rounds Condensed Bold"/>
                <a:hlinkClick r:id="rId4" tooltip="https://www.youtube.com/watch?v=vyhaeb5wRSM"/>
              </a:rPr>
              <a:t>Déglacer </a:t>
            </a:r>
            <a:r>
              <a:rPr lang="en-US" sz="3600" spc="32">
                <a:solidFill>
                  <a:srgbClr val="382B1B"/>
                </a:solidFill>
                <a:latin typeface="TT Rounds Condensed"/>
                <a:ea typeface="TT Rounds Condensed"/>
                <a:cs typeface="TT Rounds Condensed"/>
                <a:sym typeface="TT Rounds Condensed"/>
              </a:rPr>
              <a:t>: Ajouter un liquide (souvent du vin ou du bouillon) à une casserole chaude pour dissoudre les jus de cuisson et créer une sauce.</a:t>
            </a:r>
          </a:p>
          <a:p>
            <a:pPr algn="l">
              <a:lnSpc>
                <a:spcPts val="3888"/>
              </a:lnSpc>
            </a:pPr>
            <a:r>
              <a:rPr lang="en-US" sz="3600" spc="32">
                <a:solidFill>
                  <a:srgbClr val="382B1B"/>
                </a:solidFill>
                <a:latin typeface="TT Rounds Condensed"/>
                <a:ea typeface="TT Rounds Condensed"/>
                <a:cs typeface="TT Rounds Condensed"/>
                <a:sym typeface="TT Rounds Condensed"/>
              </a:rPr>
              <a:t>3. </a:t>
            </a:r>
            <a:r>
              <a:rPr lang="en-US" sz="3600" b="1" u="sng" spc="32">
                <a:solidFill>
                  <a:srgbClr val="0000FF"/>
                </a:solidFill>
                <a:latin typeface="TT Rounds Condensed Bold"/>
                <a:ea typeface="TT Rounds Condensed Bold"/>
                <a:cs typeface="TT Rounds Condensed Bold"/>
                <a:sym typeface="TT Rounds Condensed Bold"/>
                <a:hlinkClick r:id="rId5" tooltip="https://www.youtube.com/watch?v=FlquMrEbLWA"/>
              </a:rPr>
              <a:t>Roux </a:t>
            </a:r>
            <a:r>
              <a:rPr lang="en-US" sz="3600" spc="32">
                <a:solidFill>
                  <a:srgbClr val="382B1B"/>
                </a:solidFill>
                <a:latin typeface="TT Rounds Condensed"/>
                <a:ea typeface="TT Rounds Condensed"/>
                <a:cs typeface="TT Rounds Condensed"/>
                <a:sym typeface="TT Rounds Condensed"/>
              </a:rPr>
              <a:t>: Mélange de farine et de matières grasses (beurre, huile) cuit pour épaissir les sauces.</a:t>
            </a:r>
          </a:p>
          <a:p>
            <a:pPr algn="l">
              <a:lnSpc>
                <a:spcPts val="3888"/>
              </a:lnSpc>
            </a:pPr>
            <a:r>
              <a:rPr lang="en-US" sz="3600" spc="32">
                <a:solidFill>
                  <a:srgbClr val="382B1B"/>
                </a:solidFill>
                <a:latin typeface="TT Rounds Condensed"/>
                <a:ea typeface="TT Rounds Condensed"/>
                <a:cs typeface="TT Rounds Condensed"/>
                <a:sym typeface="TT Rounds Condensed"/>
              </a:rPr>
              <a:t>4. </a:t>
            </a:r>
            <a:r>
              <a:rPr lang="en-US" sz="3600" b="1" u="sng" spc="32">
                <a:solidFill>
                  <a:srgbClr val="0000FF"/>
                </a:solidFill>
                <a:latin typeface="TT Rounds Condensed Bold"/>
                <a:ea typeface="TT Rounds Condensed Bold"/>
                <a:cs typeface="TT Rounds Condensed Bold"/>
                <a:sym typeface="TT Rounds Condensed Bold"/>
                <a:hlinkClick r:id="rId6" tooltip="https://www.youtube.com/watch?v=kEX0IsdaEME"/>
              </a:rPr>
              <a:t>Bouquet garni </a:t>
            </a:r>
            <a:r>
              <a:rPr lang="en-US" sz="3600" spc="32">
                <a:solidFill>
                  <a:srgbClr val="382B1B"/>
                </a:solidFill>
                <a:latin typeface="TT Rounds Condensed"/>
                <a:ea typeface="TT Rounds Condensed"/>
                <a:cs typeface="TT Rounds Condensed"/>
                <a:sym typeface="TT Rounds Condensed"/>
              </a:rPr>
              <a:t>: Ensemble d'herbes aromatiques liées par une ficelle et utilisées pour aromatiser les plats mijotés.</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Ces termes sont fondamentaux pour comprendre les recettes et les techniques de cuisine, et sont couramment utilisés dans les milieux professionnels et amateurs.</a:t>
            </a: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7"/>
              <a:stretch>
                <a:fillRect t="-604988"/>
              </a:stretch>
            </a:blipFill>
          </p:spPr>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E - Ustensiles de base : Reconnaissance et utilisation.</a:t>
            </a:r>
          </a:p>
        </p:txBody>
      </p:sp>
      <p:sp>
        <p:nvSpPr>
          <p:cNvPr id="3" name="Freeform 3"/>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86075" y="2720320"/>
            <a:ext cx="16650918" cy="931164"/>
          </a:xfrm>
          <a:prstGeom prst="rect">
            <a:avLst/>
          </a:prstGeom>
        </p:spPr>
        <p:txBody>
          <a:bodyPr lIns="0" tIns="0" rIns="0" bIns="0" rtlCol="0" anchor="t">
            <a:spAutoFit/>
          </a:bodyPr>
          <a:lstStyle/>
          <a:p>
            <a:pPr algn="l">
              <a:lnSpc>
                <a:spcPts val="3888"/>
              </a:lnSpc>
            </a:pPr>
            <a:r>
              <a:rPr lang="en-US" sz="3600" spc="32">
                <a:solidFill>
                  <a:srgbClr val="382B1B"/>
                </a:solidFill>
                <a:latin typeface="TT Rounds Condensed"/>
                <a:ea typeface="TT Rounds Condensed"/>
                <a:cs typeface="TT Rounds Condensed"/>
                <a:sym typeface="TT Rounds Condensed"/>
              </a:rPr>
              <a:t>Lorsqu'il s'agit de cuisiner, il est important de disposer des ustensiles de base nécessaires pour préparer des plats variés tout en gagnant du temps. Voici une liste d'ustensiles de cuisine indispensables :</a:t>
            </a: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Ustensiles de coupe</a:t>
            </a:r>
          </a:p>
        </p:txBody>
      </p:sp>
      <p:sp>
        <p:nvSpPr>
          <p:cNvPr id="3" name="Freeform 3"/>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704196"/>
            <a:ext cx="16650918" cy="4817364"/>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Couteaux</a:t>
            </a:r>
          </a:p>
          <a:p>
            <a:pPr algn="l">
              <a:lnSpc>
                <a:spcPts val="3888"/>
              </a:lnSpc>
            </a:pPr>
            <a:r>
              <a:rPr lang="en-US" sz="3600" b="1" u="sng" spc="32">
                <a:solidFill>
                  <a:srgbClr val="0000FF"/>
                </a:solidFill>
                <a:latin typeface="TT Rounds Condensed Bold"/>
                <a:ea typeface="TT Rounds Condensed Bold"/>
                <a:cs typeface="TT Rounds Condensed Bold"/>
                <a:sym typeface="TT Rounds Condensed Bold"/>
                <a:hlinkClick r:id="rId4" tooltip="https://images.app.goo.gl/ZTGV4nuJK6qkhs2f7"/>
              </a:rPr>
              <a:t>- Couteau de chef </a:t>
            </a:r>
            <a:r>
              <a:rPr lang="en-US" sz="3600" spc="32">
                <a:solidFill>
                  <a:srgbClr val="382B1B"/>
                </a:solidFill>
                <a:latin typeface="TT Rounds Condensed"/>
                <a:ea typeface="TT Rounds Condensed"/>
                <a:cs typeface="TT Rounds Condensed"/>
                <a:sym typeface="TT Rounds Condensed"/>
              </a:rPr>
              <a:t>: Polyvalent pour hacher, émincer et hacher menu.</a:t>
            </a:r>
          </a:p>
          <a:p>
            <a:pPr algn="l">
              <a:lnSpc>
                <a:spcPts val="3888"/>
              </a:lnSpc>
            </a:pPr>
            <a:r>
              <a:rPr lang="en-US" sz="3600" b="1" u="sng" spc="32">
                <a:solidFill>
                  <a:srgbClr val="0000FF"/>
                </a:solidFill>
                <a:latin typeface="TT Rounds Condensed Bold"/>
                <a:ea typeface="TT Rounds Condensed Bold"/>
                <a:cs typeface="TT Rounds Condensed Bold"/>
                <a:sym typeface="TT Rounds Condensed Bold"/>
                <a:hlinkClick r:id="rId5" tooltip="https://images.app.goo.gl/8UiZBR3EcHxDiVsc7"/>
              </a:rPr>
              <a:t>- Couteau de bureau </a:t>
            </a:r>
            <a:r>
              <a:rPr lang="en-US" sz="3600" spc="32">
                <a:solidFill>
                  <a:srgbClr val="382B1B"/>
                </a:solidFill>
                <a:latin typeface="TT Rounds Condensed"/>
                <a:ea typeface="TT Rounds Condensed"/>
                <a:cs typeface="TT Rounds Condensed"/>
                <a:sym typeface="TT Rounds Condensed"/>
              </a:rPr>
              <a:t>: Idéal pour les petits travaux de coupe.</a:t>
            </a:r>
          </a:p>
          <a:p>
            <a:pPr algn="l">
              <a:lnSpc>
                <a:spcPts val="3888"/>
              </a:lnSpc>
            </a:pPr>
            <a:r>
              <a:rPr lang="en-US" sz="3600" b="1" u="sng" spc="32">
                <a:solidFill>
                  <a:srgbClr val="0000FF"/>
                </a:solidFill>
                <a:latin typeface="TT Rounds Condensed Bold"/>
                <a:ea typeface="TT Rounds Condensed Bold"/>
                <a:cs typeface="TT Rounds Condensed Bold"/>
                <a:sym typeface="TT Rounds Condensed Bold"/>
                <a:hlinkClick r:id="rId6" tooltip="https://images.app.goo.gl/eoDyktv6mLtdbP3x7"/>
              </a:rPr>
              <a:t>- Couteau à pain </a:t>
            </a:r>
            <a:r>
              <a:rPr lang="en-US" sz="3600" spc="32">
                <a:solidFill>
                  <a:srgbClr val="382B1B"/>
                </a:solidFill>
                <a:latin typeface="TT Rounds Condensed"/>
                <a:ea typeface="TT Rounds Condensed"/>
                <a:cs typeface="TT Rounds Condensed"/>
                <a:sym typeface="TT Rounds Condensed"/>
              </a:rPr>
              <a:t>: Pour couper le pain et les aliments à croûte dure.</a:t>
            </a:r>
          </a:p>
          <a:p>
            <a:pPr algn="l">
              <a:lnSpc>
                <a:spcPts val="3888"/>
              </a:lnSpc>
            </a:pPr>
            <a:r>
              <a:rPr lang="en-US" sz="3600" b="1" u="sng" spc="32">
                <a:solidFill>
                  <a:srgbClr val="0000FF"/>
                </a:solidFill>
                <a:latin typeface="TT Rounds Condensed Bold"/>
                <a:ea typeface="TT Rounds Condensed Bold"/>
                <a:cs typeface="TT Rounds Condensed Bold"/>
                <a:sym typeface="TT Rounds Condensed Bold"/>
                <a:hlinkClick r:id="rId7" tooltip="https://images.app.goo.gl/pGjG8Nje54aHYxxs9"/>
              </a:rPr>
              <a:t>- Couteau à désosser </a:t>
            </a:r>
            <a:r>
              <a:rPr lang="en-US" sz="3600" spc="32">
                <a:solidFill>
                  <a:srgbClr val="382B1B"/>
                </a:solidFill>
                <a:latin typeface="TT Rounds Condensed"/>
                <a:ea typeface="TT Rounds Condensed"/>
                <a:cs typeface="TT Rounds Condensed"/>
                <a:sym typeface="TT Rounds Condensed"/>
              </a:rPr>
              <a:t>: Pour séparer la viande des os.</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a:t>
            </a:r>
            <a:r>
              <a:rPr lang="en-US" sz="3600" b="1" u="sng" spc="32">
                <a:solidFill>
                  <a:srgbClr val="0000FF"/>
                </a:solidFill>
                <a:latin typeface="TT Rounds Condensed Bold"/>
                <a:ea typeface="TT Rounds Condensed Bold"/>
                <a:cs typeface="TT Rounds Condensed Bold"/>
                <a:sym typeface="TT Rounds Condensed Bold"/>
                <a:hlinkClick r:id="rId8" tooltip="https://images.app.goo.gl/yQw8VMnqaZXQX62KA"/>
              </a:rPr>
              <a:t>Éplucheur</a:t>
            </a:r>
          </a:p>
          <a:p>
            <a:pPr algn="l">
              <a:lnSpc>
                <a:spcPts val="3888"/>
              </a:lnSpc>
            </a:pPr>
            <a:r>
              <a:rPr lang="en-US" sz="3600" spc="32">
                <a:solidFill>
                  <a:srgbClr val="382B1B"/>
                </a:solidFill>
                <a:latin typeface="TT Rounds Condensed"/>
                <a:ea typeface="TT Rounds Condensed"/>
                <a:cs typeface="TT Rounds Condensed"/>
                <a:sym typeface="TT Rounds Condensed"/>
              </a:rPr>
              <a:t>- Pour éplucher les légumes et les fruits.</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9"/>
              <a:stretch>
                <a:fillRect t="-604988"/>
              </a:stretch>
            </a:blipFill>
          </p:spPr>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Ustensiles de mesure</a:t>
            </a:r>
          </a:p>
        </p:txBody>
      </p:sp>
      <p:sp>
        <p:nvSpPr>
          <p:cNvPr id="3" name="Freeform 3"/>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704196"/>
            <a:ext cx="16650918" cy="2874264"/>
          </a:xfrm>
          <a:prstGeom prst="rect">
            <a:avLst/>
          </a:prstGeom>
        </p:spPr>
        <p:txBody>
          <a:bodyPr lIns="0" tIns="0" rIns="0" bIns="0" rtlCol="0" anchor="t">
            <a:spAutoFit/>
          </a:bodyPr>
          <a:lstStyle/>
          <a:p>
            <a:pPr algn="l">
              <a:lnSpc>
                <a:spcPts val="3888"/>
              </a:lnSpc>
            </a:pPr>
            <a:r>
              <a:rPr lang="en-US" sz="3600" b="1" u="sng" spc="32">
                <a:solidFill>
                  <a:srgbClr val="382B1B"/>
                </a:solidFill>
                <a:latin typeface="TT Rounds Condensed Bold"/>
                <a:ea typeface="TT Rounds Condensed Bold"/>
                <a:cs typeface="TT Rounds Condensed Bold"/>
                <a:sym typeface="TT Rounds Condensed Bold"/>
              </a:rPr>
              <a:t>1. </a:t>
            </a:r>
            <a:r>
              <a:rPr lang="en-US" sz="3600" b="1" u="sng" spc="32">
                <a:solidFill>
                  <a:srgbClr val="0000FF"/>
                </a:solidFill>
                <a:latin typeface="TT Rounds Condensed Bold"/>
                <a:ea typeface="TT Rounds Condensed Bold"/>
                <a:cs typeface="TT Rounds Condensed Bold"/>
                <a:sym typeface="TT Rounds Condensed Bold"/>
                <a:hlinkClick r:id="rId4" tooltip="https://images.app.goo.gl/gPs7ZH46w3yWtZH66"/>
              </a:rPr>
              <a:t>Tasses et cuillères </a:t>
            </a:r>
            <a:r>
              <a:rPr lang="en-US" sz="3600" b="1" u="sng" spc="32">
                <a:solidFill>
                  <a:srgbClr val="382B1B"/>
                </a:solidFill>
                <a:latin typeface="TT Rounds Condensed Bold"/>
                <a:ea typeface="TT Rounds Condensed Bold"/>
                <a:cs typeface="TT Rounds Condensed Bold"/>
                <a:sym typeface="TT Rounds Condensed Bold"/>
              </a:rPr>
              <a:t>Mesures </a:t>
            </a:r>
          </a:p>
          <a:p>
            <a:pPr algn="l">
              <a:lnSpc>
                <a:spcPts val="3888"/>
              </a:lnSpc>
            </a:pPr>
            <a:r>
              <a:rPr lang="en-US" sz="3600" spc="32">
                <a:solidFill>
                  <a:srgbClr val="382B1B"/>
                </a:solidFill>
                <a:latin typeface="TT Rounds Condensed"/>
                <a:ea typeface="TT Rounds Condensed"/>
                <a:cs typeface="TT Rounds Condensed"/>
                <a:sym typeface="TT Rounds Condensed"/>
              </a:rPr>
              <a:t>- Indispensable pour mesurer les ingrédients liquides et secs.</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a:t>
            </a:r>
            <a:r>
              <a:rPr lang="en-US" sz="3600" b="1" u="sng" spc="32">
                <a:solidFill>
                  <a:srgbClr val="0000FF"/>
                </a:solidFill>
                <a:latin typeface="TT Rounds Condensed Bold"/>
                <a:ea typeface="TT Rounds Condensed Bold"/>
                <a:cs typeface="TT Rounds Condensed Bold"/>
                <a:sym typeface="TT Rounds Condensed Bold"/>
                <a:hlinkClick r:id="rId5" tooltip="https://images.app.goo.gl/UAYC2rvneZ5A1Gc69"/>
              </a:rPr>
              <a:t>Balance de cuisine</a:t>
            </a:r>
          </a:p>
          <a:p>
            <a:pPr algn="l">
              <a:lnSpc>
                <a:spcPts val="3888"/>
              </a:lnSpc>
            </a:pPr>
            <a:r>
              <a:rPr lang="en-US" sz="3600" spc="32">
                <a:solidFill>
                  <a:srgbClr val="382B1B"/>
                </a:solidFill>
                <a:latin typeface="TT Rounds Condensed"/>
                <a:ea typeface="TT Rounds Condensed"/>
                <a:cs typeface="TT Rounds Condensed"/>
                <a:sym typeface="TT Rounds Condensed"/>
              </a:rPr>
              <a:t>- Pour des mesures précises, notamment en pâtisserie.</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6"/>
              <a:stretch>
                <a:fillRect t="-604988"/>
              </a:stretch>
            </a:blipFill>
          </p:spPr>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Ustensiles de mélange</a:t>
            </a:r>
          </a:p>
        </p:txBody>
      </p:sp>
      <p:sp>
        <p:nvSpPr>
          <p:cNvPr id="3" name="Freeform 3"/>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704196"/>
            <a:ext cx="16650918" cy="5836539"/>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a:t>
            </a:r>
            <a:r>
              <a:rPr lang="en-US" sz="3600" b="1" u="sng" spc="32">
                <a:solidFill>
                  <a:srgbClr val="0000FF"/>
                </a:solidFill>
                <a:latin typeface="TT Rounds Condensed Bold"/>
                <a:ea typeface="TT Rounds Condensed Bold"/>
                <a:cs typeface="TT Rounds Condensed Bold"/>
                <a:sym typeface="TT Rounds Condensed Bold"/>
                <a:hlinkClick r:id="rId4" tooltip="https://images.app.goo.gl/wLJwnGsRBuQSt5a49"/>
              </a:rPr>
              <a:t>Bols mélangeurs</a:t>
            </a:r>
          </a:p>
          <a:p>
            <a:pPr algn="l">
              <a:lnSpc>
                <a:spcPts val="3888"/>
              </a:lnSpc>
            </a:pPr>
            <a:r>
              <a:rPr lang="en-US" sz="3600" spc="32">
                <a:solidFill>
                  <a:srgbClr val="382B1B"/>
                </a:solidFill>
                <a:latin typeface="TT Rounds Condensed"/>
                <a:ea typeface="TT Rounds Condensed"/>
                <a:cs typeface="TT Rounds Condensed"/>
                <a:sym typeface="TT Rounds Condensed"/>
              </a:rPr>
              <a:t>- Différentes tailles pour mélanger les ingrédients.</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a:t>
            </a:r>
            <a:r>
              <a:rPr lang="en-US" sz="3600" b="1" u="sng" spc="32">
                <a:solidFill>
                  <a:srgbClr val="0000FF"/>
                </a:solidFill>
                <a:latin typeface="TT Rounds Condensed Bold"/>
                <a:ea typeface="TT Rounds Condensed Bold"/>
                <a:cs typeface="TT Rounds Condensed Bold"/>
                <a:sym typeface="TT Rounds Condensed Bold"/>
                <a:hlinkClick r:id="rId5" tooltip="https://images.app.goo.gl/o3aJM5CueHpg1BgB7"/>
              </a:rPr>
              <a:t>Fouets</a:t>
            </a:r>
          </a:p>
          <a:p>
            <a:pPr algn="l">
              <a:lnSpc>
                <a:spcPts val="3888"/>
              </a:lnSpc>
            </a:pPr>
            <a:r>
              <a:rPr lang="en-US" sz="3600" spc="32">
                <a:solidFill>
                  <a:srgbClr val="382B1B"/>
                </a:solidFill>
                <a:latin typeface="TT Rounds Condensed"/>
                <a:ea typeface="TT Rounds Condensed"/>
                <a:cs typeface="TT Rounds Condensed"/>
                <a:sym typeface="TT Rounds Condensed"/>
              </a:rPr>
              <a:t>- Battre les œufs, mélanger les sauces et incorporer de l'air aux mélanges.</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3. </a:t>
            </a:r>
            <a:r>
              <a:rPr lang="en-US" sz="3600" b="1" u="sng" spc="32">
                <a:solidFill>
                  <a:srgbClr val="0000FF"/>
                </a:solidFill>
                <a:latin typeface="TT Rounds Condensed Bold"/>
                <a:ea typeface="TT Rounds Condensed Bold"/>
                <a:cs typeface="TT Rounds Condensed Bold"/>
                <a:sym typeface="TT Rounds Condensed Bold"/>
                <a:hlinkClick r:id="rId6" tooltip="https://images.app.goo.gl/dVegBxYMCBjAXSLU9"/>
              </a:rPr>
              <a:t>Spatules en silicone</a:t>
            </a:r>
          </a:p>
          <a:p>
            <a:pPr algn="l">
              <a:lnSpc>
                <a:spcPts val="3888"/>
              </a:lnSpc>
            </a:pPr>
            <a:r>
              <a:rPr lang="en-US" sz="3600" spc="32">
                <a:solidFill>
                  <a:srgbClr val="382B1B"/>
                </a:solidFill>
                <a:latin typeface="TT Rounds Condensed"/>
                <a:ea typeface="TT Rounds Condensed"/>
                <a:cs typeface="TT Rounds Condensed"/>
                <a:sym typeface="TT Rounds Condensed"/>
              </a:rPr>
              <a:t>- Racler les bols et remuer doucement.</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4. </a:t>
            </a:r>
            <a:r>
              <a:rPr lang="en-US" sz="3600" b="1" u="sng" spc="32">
                <a:solidFill>
                  <a:srgbClr val="0000FF"/>
                </a:solidFill>
                <a:latin typeface="TT Rounds Condensed Bold"/>
                <a:ea typeface="TT Rounds Condensed Bold"/>
                <a:cs typeface="TT Rounds Condensed Bold"/>
                <a:sym typeface="TT Rounds Condensed Bold"/>
                <a:hlinkClick r:id="rId7" tooltip="https://images.app.goo.gl/YC4RPRci69rUynAn6"/>
              </a:rPr>
              <a:t>Cuillères en bois</a:t>
            </a:r>
          </a:p>
          <a:p>
            <a:pPr algn="l">
              <a:lnSpc>
                <a:spcPts val="3888"/>
              </a:lnSpc>
            </a:pPr>
            <a:r>
              <a:rPr lang="en-US" sz="3600" spc="32">
                <a:solidFill>
                  <a:srgbClr val="382B1B"/>
                </a:solidFill>
                <a:latin typeface="TT Rounds Condensed"/>
                <a:ea typeface="TT Rounds Condensed"/>
                <a:cs typeface="TT Rounds Condensed"/>
                <a:sym typeface="TT Rounds Condensed"/>
              </a:rPr>
              <a:t>- Pour mélanger sans endommager les surfaces antiadhésives.</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8"/>
              <a:stretch>
                <a:fillRect t="-604988"/>
              </a:stretch>
            </a:blipFill>
          </p:spPr>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Ustensiles de cuisine</a:t>
            </a:r>
          </a:p>
        </p:txBody>
      </p:sp>
      <p:sp>
        <p:nvSpPr>
          <p:cNvPr id="3" name="Freeform 3"/>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353081"/>
            <a:ext cx="16650918" cy="7635240"/>
          </a:xfrm>
          <a:prstGeom prst="rect">
            <a:avLst/>
          </a:prstGeom>
        </p:spPr>
        <p:txBody>
          <a:bodyPr lIns="0" tIns="0" rIns="0" bIns="0" rtlCol="0" anchor="t">
            <a:spAutoFit/>
          </a:bodyPr>
          <a:lstStyle/>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1. </a:t>
            </a:r>
            <a:r>
              <a:rPr lang="en-US" sz="3500" b="1" u="sng" spc="31">
                <a:solidFill>
                  <a:srgbClr val="0000FF"/>
                </a:solidFill>
                <a:latin typeface="TT Rounds Condensed Bold"/>
                <a:ea typeface="TT Rounds Condensed Bold"/>
                <a:cs typeface="TT Rounds Condensed Bold"/>
                <a:sym typeface="TT Rounds Condensed Bold"/>
                <a:hlinkClick r:id="rId4" tooltip="https://images.app.goo.gl/2JWkrbW1vYFfG7AVA"/>
              </a:rPr>
              <a:t>Poêles</a:t>
            </a:r>
          </a:p>
          <a:p>
            <a:pPr algn="l">
              <a:lnSpc>
                <a:spcPts val="3780"/>
              </a:lnSpc>
            </a:pPr>
            <a:r>
              <a:rPr lang="en-US" sz="3500" spc="31">
                <a:solidFill>
                  <a:srgbClr val="382B1B"/>
                </a:solidFill>
                <a:latin typeface="TT Rounds Condensed"/>
                <a:ea typeface="TT Rounds Condensed"/>
                <a:cs typeface="TT Rounds Condensed"/>
                <a:sym typeface="TT Rounds Condensed"/>
              </a:rPr>
              <a:t>- Poêle à frire antiadhésive : Pour les œufs, les crêpes et les aliments délicats.</a:t>
            </a:r>
          </a:p>
          <a:p>
            <a:pPr algn="l">
              <a:lnSpc>
                <a:spcPts val="3780"/>
              </a:lnSpc>
            </a:pPr>
            <a:r>
              <a:rPr lang="en-US" sz="3500" spc="31">
                <a:solidFill>
                  <a:srgbClr val="382B1B"/>
                </a:solidFill>
                <a:latin typeface="TT Rounds Condensed"/>
                <a:ea typeface="TT Rounds Condensed"/>
                <a:cs typeface="TT Rounds Condensed"/>
                <a:sym typeface="TT Rounds Condensed"/>
              </a:rPr>
              <a:t>- Poêle à frire en fonte : Pour saisir et griller.</a:t>
            </a:r>
          </a:p>
          <a:p>
            <a:pPr algn="l">
              <a:lnSpc>
                <a:spcPts val="3780"/>
              </a:lnSpc>
            </a:pPr>
            <a:endParaRPr lang="en-US" sz="3500" spc="31">
              <a:solidFill>
                <a:srgbClr val="382B1B"/>
              </a:solidFill>
              <a:latin typeface="TT Rounds Condensed"/>
              <a:ea typeface="TT Rounds Condensed"/>
              <a:cs typeface="TT Rounds Condensed"/>
              <a:sym typeface="TT Rounds Condensed"/>
            </a:endParaRPr>
          </a:p>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2. </a:t>
            </a:r>
            <a:r>
              <a:rPr lang="en-US" sz="3500" b="1" u="sng" spc="31">
                <a:solidFill>
                  <a:srgbClr val="0000FF"/>
                </a:solidFill>
                <a:latin typeface="TT Rounds Condensed Bold"/>
                <a:ea typeface="TT Rounds Condensed Bold"/>
                <a:cs typeface="TT Rounds Condensed Bold"/>
                <a:sym typeface="TT Rounds Condensed Bold"/>
                <a:hlinkClick r:id="rId5" tooltip="https://images.app.goo.gl/1qiJgUsdpbRNoH7d9"/>
              </a:rPr>
              <a:t>Casseroles</a:t>
            </a:r>
          </a:p>
          <a:p>
            <a:pPr algn="l">
              <a:lnSpc>
                <a:spcPts val="3780"/>
              </a:lnSpc>
            </a:pPr>
            <a:r>
              <a:rPr lang="en-US" sz="3500" spc="31">
                <a:solidFill>
                  <a:srgbClr val="382B1B"/>
                </a:solidFill>
                <a:latin typeface="TT Rounds Condensed"/>
                <a:ea typeface="TT Rounds Condensed"/>
                <a:cs typeface="TT Rounds Condensed"/>
                <a:sym typeface="TT Rounds Condensed"/>
              </a:rPr>
              <a:t>- Différentes tailles pour la cuisson des sauces, des soupes et des pâtes.</a:t>
            </a:r>
          </a:p>
          <a:p>
            <a:pPr algn="l">
              <a:lnSpc>
                <a:spcPts val="3780"/>
              </a:lnSpc>
            </a:pPr>
            <a:endParaRPr lang="en-US" sz="3500" spc="31">
              <a:solidFill>
                <a:srgbClr val="382B1B"/>
              </a:solidFill>
              <a:latin typeface="TT Rounds Condensed"/>
              <a:ea typeface="TT Rounds Condensed"/>
              <a:cs typeface="TT Rounds Condensed"/>
              <a:sym typeface="TT Rounds Condensed"/>
            </a:endParaRPr>
          </a:p>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3. </a:t>
            </a:r>
            <a:r>
              <a:rPr lang="en-US" sz="3500" b="1" u="sng" spc="31">
                <a:solidFill>
                  <a:srgbClr val="0000FF"/>
                </a:solidFill>
                <a:latin typeface="TT Rounds Condensed Bold"/>
                <a:ea typeface="TT Rounds Condensed Bold"/>
                <a:cs typeface="TT Rounds Condensed Bold"/>
                <a:sym typeface="TT Rounds Condensed Bold"/>
                <a:hlinkClick r:id="rId6" tooltip="https://images.app.goo.gl/ZNA5Y4QuxkZ8VtTw8"/>
              </a:rPr>
              <a:t>Marmite ou four hollandais</a:t>
            </a:r>
          </a:p>
          <a:p>
            <a:pPr algn="l">
              <a:lnSpc>
                <a:spcPts val="3780"/>
              </a:lnSpc>
            </a:pPr>
            <a:r>
              <a:rPr lang="en-US" sz="3500" spc="31">
                <a:solidFill>
                  <a:srgbClr val="382B1B"/>
                </a:solidFill>
                <a:latin typeface="TT Rounds Condensed"/>
                <a:ea typeface="TT Rounds Condensed"/>
                <a:cs typeface="TT Rounds Condensed"/>
                <a:sym typeface="TT Rounds Condensed"/>
              </a:rPr>
              <a:t>- Pour les soupes, les ragoûts et les plats mijotés.</a:t>
            </a:r>
          </a:p>
          <a:p>
            <a:pPr algn="l">
              <a:lnSpc>
                <a:spcPts val="3780"/>
              </a:lnSpc>
            </a:pPr>
            <a:endParaRPr lang="en-US" sz="3500" spc="31">
              <a:solidFill>
                <a:srgbClr val="382B1B"/>
              </a:solidFill>
              <a:latin typeface="TT Rounds Condensed"/>
              <a:ea typeface="TT Rounds Condensed"/>
              <a:cs typeface="TT Rounds Condensed"/>
              <a:sym typeface="TT Rounds Condensed"/>
            </a:endParaRPr>
          </a:p>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4. </a:t>
            </a:r>
            <a:r>
              <a:rPr lang="en-US" sz="3500" b="1" u="sng" spc="31">
                <a:solidFill>
                  <a:srgbClr val="0000FF"/>
                </a:solidFill>
                <a:latin typeface="TT Rounds Condensed Bold"/>
                <a:ea typeface="TT Rounds Condensed Bold"/>
                <a:cs typeface="TT Rounds Condensed Bold"/>
                <a:sym typeface="TT Rounds Condensed Bold"/>
                <a:hlinkClick r:id="rId7" tooltip="https://images.app.goo.gl/TtfZyJG655BA45Sc7"/>
              </a:rPr>
              <a:t>Plaque de cuisson</a:t>
            </a:r>
          </a:p>
          <a:p>
            <a:pPr algn="l">
              <a:lnSpc>
                <a:spcPts val="3780"/>
              </a:lnSpc>
            </a:pPr>
            <a:r>
              <a:rPr lang="en-US" sz="3500" spc="31">
                <a:solidFill>
                  <a:srgbClr val="382B1B"/>
                </a:solidFill>
                <a:latin typeface="TT Rounds Condensed"/>
                <a:ea typeface="TT Rounds Condensed"/>
                <a:cs typeface="TT Rounds Condensed"/>
                <a:sym typeface="TT Rounds Condensed"/>
              </a:rPr>
              <a:t>- Pour cuire des biscuits, rôtir des légumes, etc.</a:t>
            </a:r>
          </a:p>
          <a:p>
            <a:pPr algn="l">
              <a:lnSpc>
                <a:spcPts val="3780"/>
              </a:lnSpc>
            </a:pPr>
            <a:endParaRPr lang="en-US" sz="3500" spc="31">
              <a:solidFill>
                <a:srgbClr val="382B1B"/>
              </a:solidFill>
              <a:latin typeface="TT Rounds Condensed"/>
              <a:ea typeface="TT Rounds Condensed"/>
              <a:cs typeface="TT Rounds Condensed"/>
              <a:sym typeface="TT Rounds Condensed"/>
            </a:endParaRPr>
          </a:p>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5. </a:t>
            </a:r>
            <a:r>
              <a:rPr lang="en-US" sz="3500" b="1" u="sng" spc="31">
                <a:solidFill>
                  <a:srgbClr val="0000FF"/>
                </a:solidFill>
                <a:latin typeface="TT Rounds Condensed Bold"/>
                <a:ea typeface="TT Rounds Condensed Bold"/>
                <a:cs typeface="TT Rounds Condensed Bold"/>
                <a:sym typeface="TT Rounds Condensed Bold"/>
                <a:hlinkClick r:id="rId8" tooltip="https://images.app.goo.gl/KYZRrCEek3sJMmTq7"/>
              </a:rPr>
              <a:t>Plat à rôtir</a:t>
            </a:r>
          </a:p>
          <a:p>
            <a:pPr algn="l">
              <a:lnSpc>
                <a:spcPts val="3780"/>
              </a:lnSpc>
            </a:pPr>
            <a:r>
              <a:rPr lang="en-US" sz="3500" spc="31">
                <a:solidFill>
                  <a:srgbClr val="382B1B"/>
                </a:solidFill>
                <a:latin typeface="TT Rounds Condensed"/>
                <a:ea typeface="TT Rounds Condensed"/>
                <a:cs typeface="TT Rounds Condensed"/>
                <a:sym typeface="TT Rounds Condensed"/>
              </a:rPr>
              <a:t>- Pour la cuisson des rôtis, de la volaille et des légumes.</a:t>
            </a:r>
          </a:p>
          <a:p>
            <a:pPr algn="l">
              <a:lnSpc>
                <a:spcPts val="3780"/>
              </a:lnSpc>
            </a:pPr>
            <a:endParaRPr lang="en-US" sz="3500" spc="31">
              <a:solidFill>
                <a:srgbClr val="382B1B"/>
              </a:solidFill>
              <a:latin typeface="TT Rounds Condensed"/>
              <a:ea typeface="TT Rounds Condensed"/>
              <a:cs typeface="TT Rounds Condensed"/>
              <a:sym typeface="TT Rounds Condensed"/>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9"/>
              <a:stretch>
                <a:fillRect t="-604988"/>
              </a:stretch>
            </a:blipFill>
          </p:spPr>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Ustensiles de service</a:t>
            </a:r>
          </a:p>
        </p:txBody>
      </p:sp>
      <p:sp>
        <p:nvSpPr>
          <p:cNvPr id="3" name="Freeform 3"/>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704196"/>
            <a:ext cx="16650918" cy="5788914"/>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a:t>
            </a:r>
            <a:r>
              <a:rPr lang="en-US" sz="3600" b="1" u="sng" spc="32">
                <a:solidFill>
                  <a:srgbClr val="0000FF"/>
                </a:solidFill>
                <a:latin typeface="TT Rounds Condensed Bold"/>
                <a:ea typeface="TT Rounds Condensed Bold"/>
                <a:cs typeface="TT Rounds Condensed Bold"/>
                <a:sym typeface="TT Rounds Condensed Bold"/>
                <a:hlinkClick r:id="rId4" tooltip="https://images.app.goo.gl/vxMCMoUYJ1EG6ZAz7"/>
              </a:rPr>
              <a:t>Louche</a:t>
            </a:r>
          </a:p>
          <a:p>
            <a:pPr algn="l">
              <a:lnSpc>
                <a:spcPts val="3888"/>
              </a:lnSpc>
            </a:pPr>
            <a:r>
              <a:rPr lang="en-US" sz="3600" spc="32">
                <a:solidFill>
                  <a:srgbClr val="382B1B"/>
                </a:solidFill>
                <a:latin typeface="TT Rounds Condensed"/>
                <a:ea typeface="TT Rounds Condensed"/>
                <a:cs typeface="TT Rounds Condensed"/>
                <a:sym typeface="TT Rounds Condensed"/>
              </a:rPr>
              <a:t>- Pour servir les soupes et les sauces.</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a:t>
            </a:r>
            <a:r>
              <a:rPr lang="en-US" sz="3600" b="1" u="sng" spc="32">
                <a:solidFill>
                  <a:srgbClr val="0000FF"/>
                </a:solidFill>
                <a:latin typeface="TT Rounds Condensed Bold"/>
                <a:ea typeface="TT Rounds Condensed Bold"/>
                <a:cs typeface="TT Rounds Condensed Bold"/>
                <a:sym typeface="TT Rounds Condensed Bold"/>
                <a:hlinkClick r:id="rId5" tooltip="https://images.app.goo.gl/9dLexWXP6TE4FGk46"/>
              </a:rPr>
              <a:t>Cuillère à spaghetti</a:t>
            </a:r>
          </a:p>
          <a:p>
            <a:pPr algn="l">
              <a:lnSpc>
                <a:spcPts val="3888"/>
              </a:lnSpc>
            </a:pPr>
            <a:r>
              <a:rPr lang="en-US" sz="3600" spc="32">
                <a:solidFill>
                  <a:srgbClr val="382B1B"/>
                </a:solidFill>
                <a:latin typeface="TT Rounds Condensed"/>
                <a:ea typeface="TT Rounds Condensed"/>
                <a:cs typeface="TT Rounds Condensed"/>
                <a:sym typeface="TT Rounds Condensed"/>
              </a:rPr>
              <a:t>- Pour servir les pâtes.</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3. </a:t>
            </a:r>
            <a:r>
              <a:rPr lang="en-US" sz="3600" b="1" u="sng" spc="32">
                <a:solidFill>
                  <a:srgbClr val="0000FF"/>
                </a:solidFill>
                <a:latin typeface="TT Rounds Condensed Bold"/>
                <a:ea typeface="TT Rounds Condensed Bold"/>
                <a:cs typeface="TT Rounds Condensed Bold"/>
                <a:sym typeface="TT Rounds Condensed Bold"/>
                <a:hlinkClick r:id="rId6" tooltip="https://images.app.goo.gl/dvKWQQyzH4fr7dmQ7"/>
              </a:rPr>
              <a:t>Pince de cuisine</a:t>
            </a:r>
          </a:p>
          <a:p>
            <a:pPr algn="l">
              <a:lnSpc>
                <a:spcPts val="3888"/>
              </a:lnSpc>
            </a:pPr>
            <a:r>
              <a:rPr lang="en-US" sz="3600" spc="32">
                <a:solidFill>
                  <a:srgbClr val="382B1B"/>
                </a:solidFill>
                <a:latin typeface="TT Rounds Condensed"/>
                <a:ea typeface="TT Rounds Condensed"/>
                <a:cs typeface="TT Rounds Condensed"/>
                <a:sym typeface="TT Rounds Condensed"/>
              </a:rPr>
              <a:t>- Pour retourner les aliments et les servir.</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4. </a:t>
            </a:r>
            <a:r>
              <a:rPr lang="en-US" sz="3600" b="1" u="sng" spc="32">
                <a:solidFill>
                  <a:srgbClr val="0000FF"/>
                </a:solidFill>
                <a:latin typeface="TT Rounds Condensed Bold"/>
                <a:ea typeface="TT Rounds Condensed Bold"/>
                <a:cs typeface="TT Rounds Condensed Bold"/>
                <a:sym typeface="TT Rounds Condensed Bold"/>
                <a:hlinkClick r:id="rId7" tooltip="https://images.app.goo.gl/REB5HnQWzMjDPEF27"/>
              </a:rPr>
              <a:t>Écumoire</a:t>
            </a:r>
          </a:p>
          <a:p>
            <a:pPr algn="l">
              <a:lnSpc>
                <a:spcPts val="3888"/>
              </a:lnSpc>
            </a:pPr>
            <a:r>
              <a:rPr lang="en-US" sz="3600" spc="32">
                <a:solidFill>
                  <a:srgbClr val="382B1B"/>
                </a:solidFill>
                <a:latin typeface="TT Rounds Condensed"/>
                <a:ea typeface="TT Rounds Condensed"/>
                <a:cs typeface="TT Rounds Condensed"/>
                <a:sym typeface="TT Rounds Condensed"/>
              </a:rPr>
              <a:t>- Retirer les aliments de l'huile ou de l'eau bouillante.</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8"/>
              <a:stretch>
                <a:fillRect t="-604988"/>
              </a:stretch>
            </a:blip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339" y="3859530"/>
            <a:ext cx="18453770" cy="6944812"/>
            <a:chOff x="0" y="0"/>
            <a:chExt cx="24605027" cy="9259749"/>
          </a:xfrm>
        </p:grpSpPr>
        <p:sp>
          <p:nvSpPr>
            <p:cNvPr id="3" name="Freeform 3" descr="A few women in a kitchen  Description automatically generated"/>
            <p:cNvSpPr/>
            <p:nvPr/>
          </p:nvSpPr>
          <p:spPr>
            <a:xfrm>
              <a:off x="0" y="0"/>
              <a:ext cx="24605011" cy="9259697"/>
            </a:xfrm>
            <a:custGeom>
              <a:avLst/>
              <a:gdLst/>
              <a:ahLst/>
              <a:cxnLst/>
              <a:rect l="l" t="t" r="r" b="b"/>
              <a:pathLst>
                <a:path w="24605011" h="9259697">
                  <a:moveTo>
                    <a:pt x="0" y="0"/>
                  </a:moveTo>
                  <a:lnTo>
                    <a:pt x="24605011" y="0"/>
                  </a:lnTo>
                  <a:lnTo>
                    <a:pt x="24605011" y="9259697"/>
                  </a:lnTo>
                  <a:lnTo>
                    <a:pt x="0" y="9259697"/>
                  </a:lnTo>
                  <a:lnTo>
                    <a:pt x="0" y="0"/>
                  </a:lnTo>
                  <a:close/>
                </a:path>
              </a:pathLst>
            </a:custGeom>
            <a:blipFill>
              <a:blip r:embed="rId2"/>
              <a:stretch>
                <a:fillRect t="-48316" b="-48317"/>
              </a:stretch>
            </a:blipFill>
          </p:spPr>
        </p:sp>
      </p:grpSp>
      <p:grpSp>
        <p:nvGrpSpPr>
          <p:cNvPr id="4" name="Group 4"/>
          <p:cNvGrpSpPr/>
          <p:nvPr/>
        </p:nvGrpSpPr>
        <p:grpSpPr>
          <a:xfrm>
            <a:off x="-21339" y="0"/>
            <a:ext cx="18309336" cy="3859530"/>
            <a:chOff x="0" y="0"/>
            <a:chExt cx="24412448" cy="5146041"/>
          </a:xfrm>
        </p:grpSpPr>
        <p:sp>
          <p:nvSpPr>
            <p:cNvPr id="5" name="Freeform 5"/>
            <p:cNvSpPr/>
            <p:nvPr/>
          </p:nvSpPr>
          <p:spPr>
            <a:xfrm>
              <a:off x="0" y="0"/>
              <a:ext cx="24412448" cy="5146040"/>
            </a:xfrm>
            <a:custGeom>
              <a:avLst/>
              <a:gdLst/>
              <a:ahLst/>
              <a:cxnLst/>
              <a:rect l="l" t="t" r="r" b="b"/>
              <a:pathLst>
                <a:path w="24412448" h="5146040">
                  <a:moveTo>
                    <a:pt x="0" y="0"/>
                  </a:moveTo>
                  <a:lnTo>
                    <a:pt x="24412448" y="0"/>
                  </a:lnTo>
                  <a:lnTo>
                    <a:pt x="24412448" y="5146040"/>
                  </a:lnTo>
                  <a:lnTo>
                    <a:pt x="0" y="5146040"/>
                  </a:lnTo>
                  <a:close/>
                </a:path>
              </a:pathLst>
            </a:custGeom>
            <a:solidFill>
              <a:srgbClr val="B6D1E1"/>
            </a:solidFill>
          </p:spPr>
        </p:sp>
      </p:grpSp>
      <p:grpSp>
        <p:nvGrpSpPr>
          <p:cNvPr id="6" name="Group 6"/>
          <p:cNvGrpSpPr/>
          <p:nvPr/>
        </p:nvGrpSpPr>
        <p:grpSpPr>
          <a:xfrm>
            <a:off x="-1806930" y="-1436914"/>
            <a:ext cx="8027288" cy="7864888"/>
            <a:chOff x="0" y="0"/>
            <a:chExt cx="10703051" cy="10486517"/>
          </a:xfrm>
        </p:grpSpPr>
        <p:sp>
          <p:nvSpPr>
            <p:cNvPr id="7" name="Freeform 7"/>
            <p:cNvSpPr/>
            <p:nvPr/>
          </p:nvSpPr>
          <p:spPr>
            <a:xfrm>
              <a:off x="0" y="0"/>
              <a:ext cx="10703052" cy="10486517"/>
            </a:xfrm>
            <a:custGeom>
              <a:avLst/>
              <a:gdLst/>
              <a:ahLst/>
              <a:cxnLst/>
              <a:rect l="l" t="t" r="r" b="b"/>
              <a:pathLst>
                <a:path w="10703052" h="10486517">
                  <a:moveTo>
                    <a:pt x="6256147" y="394970"/>
                  </a:moveTo>
                  <a:cubicBezTo>
                    <a:pt x="4975606" y="12700"/>
                    <a:pt x="3637788" y="0"/>
                    <a:pt x="2618359" y="1146683"/>
                  </a:cubicBezTo>
                  <a:cubicBezTo>
                    <a:pt x="1630934" y="2255266"/>
                    <a:pt x="681609" y="4045458"/>
                    <a:pt x="477774" y="5523484"/>
                  </a:cubicBezTo>
                  <a:cubicBezTo>
                    <a:pt x="0" y="8970137"/>
                    <a:pt x="3070733" y="10486517"/>
                    <a:pt x="6173343" y="9995916"/>
                  </a:cubicBezTo>
                  <a:cubicBezTo>
                    <a:pt x="9199499" y="9518142"/>
                    <a:pt x="10703052" y="5549011"/>
                    <a:pt x="9785604" y="2720340"/>
                  </a:cubicBezTo>
                  <a:cubicBezTo>
                    <a:pt x="9511665" y="1866646"/>
                    <a:pt x="8715249" y="1465326"/>
                    <a:pt x="7963536" y="1095756"/>
                  </a:cubicBezTo>
                  <a:cubicBezTo>
                    <a:pt x="7422007" y="828167"/>
                    <a:pt x="6848602" y="573405"/>
                    <a:pt x="6256147" y="394970"/>
                  </a:cubicBezTo>
                  <a:close/>
                </a:path>
              </a:pathLst>
            </a:custGeom>
            <a:solidFill>
              <a:srgbClr val="E6C8C7"/>
            </a:solidFill>
          </p:spPr>
        </p:sp>
      </p:grpSp>
      <p:grpSp>
        <p:nvGrpSpPr>
          <p:cNvPr id="8" name="Group 8"/>
          <p:cNvGrpSpPr/>
          <p:nvPr/>
        </p:nvGrpSpPr>
        <p:grpSpPr>
          <a:xfrm>
            <a:off x="-4481700" y="-623024"/>
            <a:ext cx="4481703" cy="17113853"/>
            <a:chOff x="0" y="0"/>
            <a:chExt cx="5975604" cy="22818471"/>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10" name="Group 10"/>
          <p:cNvGrpSpPr/>
          <p:nvPr/>
        </p:nvGrpSpPr>
        <p:grpSpPr>
          <a:xfrm>
            <a:off x="-3696476" y="-8068852"/>
            <a:ext cx="24222266" cy="8068818"/>
            <a:chOff x="0" y="0"/>
            <a:chExt cx="32296355" cy="10758423"/>
          </a:xfrm>
        </p:grpSpPr>
        <p:sp>
          <p:nvSpPr>
            <p:cNvPr id="11" name="Freeform 11"/>
            <p:cNvSpPr/>
            <p:nvPr/>
          </p:nvSpPr>
          <p:spPr>
            <a:xfrm>
              <a:off x="0" y="0"/>
              <a:ext cx="32296354" cy="10758424"/>
            </a:xfrm>
            <a:custGeom>
              <a:avLst/>
              <a:gdLst/>
              <a:ahLst/>
              <a:cxnLst/>
              <a:rect l="l" t="t" r="r" b="b"/>
              <a:pathLst>
                <a:path w="32296354" h="10758424">
                  <a:moveTo>
                    <a:pt x="0" y="0"/>
                  </a:moveTo>
                  <a:lnTo>
                    <a:pt x="32296354" y="0"/>
                  </a:lnTo>
                  <a:lnTo>
                    <a:pt x="32296354" y="10758424"/>
                  </a:lnTo>
                  <a:lnTo>
                    <a:pt x="0" y="10758424"/>
                  </a:lnTo>
                  <a:close/>
                </a:path>
              </a:pathLst>
            </a:custGeom>
            <a:solidFill>
              <a:srgbClr val="ECECEC"/>
            </a:solidFill>
          </p:spPr>
        </p:sp>
      </p:grpSp>
      <p:sp>
        <p:nvSpPr>
          <p:cNvPr id="12" name="TextBox 12"/>
          <p:cNvSpPr txBox="1"/>
          <p:nvPr/>
        </p:nvSpPr>
        <p:spPr>
          <a:xfrm>
            <a:off x="6365389" y="1011884"/>
            <a:ext cx="10994255" cy="2168271"/>
          </a:xfrm>
          <a:prstGeom prst="rect">
            <a:avLst/>
          </a:prstGeom>
        </p:spPr>
        <p:txBody>
          <a:bodyPr lIns="0" tIns="0" rIns="0" bIns="0" rtlCol="0" anchor="t">
            <a:spAutoFit/>
          </a:bodyPr>
          <a:lstStyle/>
          <a:p>
            <a:pPr algn="l">
              <a:lnSpc>
                <a:spcPts val="5832"/>
              </a:lnSpc>
            </a:pPr>
            <a:r>
              <a:rPr lang="en-US" sz="5400" b="1" spc="48">
                <a:solidFill>
                  <a:srgbClr val="000000"/>
                </a:solidFill>
                <a:latin typeface="TT Rounds Condensed Bold"/>
                <a:ea typeface="TT Rounds Condensed Bold"/>
                <a:cs typeface="TT Rounds Condensed Bold"/>
                <a:sym typeface="TT Rounds Condensed Bold"/>
              </a:rPr>
              <a:t>Formation aux techniques culinaires</a:t>
            </a:r>
          </a:p>
          <a:p>
            <a:pPr algn="l">
              <a:lnSpc>
                <a:spcPts val="5832"/>
              </a:lnSpc>
            </a:pPr>
            <a:r>
              <a:rPr lang="en-US" sz="5400" spc="48">
                <a:solidFill>
                  <a:srgbClr val="000000"/>
                </a:solidFill>
                <a:latin typeface="TT Rounds Condensed"/>
                <a:ea typeface="TT Rounds Condensed"/>
                <a:cs typeface="TT Rounds Condensed"/>
                <a:sym typeface="TT Rounds Condensed"/>
              </a:rPr>
              <a:t>35 heures (4 jours)</a:t>
            </a:r>
          </a:p>
          <a:p>
            <a:pPr algn="l">
              <a:lnSpc>
                <a:spcPts val="5832"/>
              </a:lnSpc>
            </a:pPr>
            <a:endParaRPr lang="en-US" sz="5400" spc="48">
              <a:solidFill>
                <a:srgbClr val="000000"/>
              </a:solidFill>
              <a:latin typeface="TT Rounds Condensed"/>
              <a:ea typeface="TT Rounds Condensed"/>
              <a:cs typeface="TT Rounds Condensed"/>
              <a:sym typeface="TT Rounds Condense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2000" y="6866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Ustensiles divers</a:t>
            </a:r>
          </a:p>
        </p:txBody>
      </p:sp>
      <p:sp>
        <p:nvSpPr>
          <p:cNvPr id="3" name="Freeform 3"/>
          <p:cNvSpPr/>
          <p:nvPr/>
        </p:nvSpPr>
        <p:spPr>
          <a:xfrm>
            <a:off x="609600" y="140970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762000" y="1573911"/>
            <a:ext cx="16650918" cy="8587740"/>
          </a:xfrm>
          <a:prstGeom prst="rect">
            <a:avLst/>
          </a:prstGeom>
        </p:spPr>
        <p:txBody>
          <a:bodyPr lIns="0" tIns="0" rIns="0" bIns="0" rtlCol="0" anchor="t">
            <a:spAutoFit/>
          </a:bodyPr>
          <a:lstStyle/>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1.</a:t>
            </a:r>
            <a:r>
              <a:rPr lang="en-US" sz="3500" b="1" u="sng" spc="31">
                <a:solidFill>
                  <a:srgbClr val="0000FF"/>
                </a:solidFill>
                <a:latin typeface="TT Rounds Condensed Bold"/>
                <a:ea typeface="TT Rounds Condensed Bold"/>
                <a:cs typeface="TT Rounds Condensed Bold"/>
                <a:sym typeface="TT Rounds Condensed Bold"/>
                <a:hlinkClick r:id="rId4" tooltip="https://images.app.goo.gl/3uTYbWYwKZXdsxBE6"/>
              </a:rPr>
              <a:t> Planche à découper</a:t>
            </a:r>
          </a:p>
          <a:p>
            <a:pPr algn="l">
              <a:lnSpc>
                <a:spcPts val="3780"/>
              </a:lnSpc>
            </a:pPr>
            <a:r>
              <a:rPr lang="en-US" sz="3500" spc="31">
                <a:solidFill>
                  <a:srgbClr val="382B1B"/>
                </a:solidFill>
                <a:latin typeface="TT Rounds Condensed"/>
                <a:ea typeface="TT Rounds Condensed"/>
                <a:cs typeface="TT Rounds Condensed"/>
                <a:sym typeface="TT Rounds Condensed"/>
              </a:rPr>
              <a:t>- En bois ou en plastique : Pour couper les légumes, la viande, le pain, etc.</a:t>
            </a:r>
          </a:p>
          <a:p>
            <a:pPr algn="l">
              <a:lnSpc>
                <a:spcPts val="3780"/>
              </a:lnSpc>
            </a:pPr>
            <a:endParaRPr lang="en-US" sz="3500" spc="31">
              <a:solidFill>
                <a:srgbClr val="382B1B"/>
              </a:solidFill>
              <a:latin typeface="TT Rounds Condensed"/>
              <a:ea typeface="TT Rounds Condensed"/>
              <a:cs typeface="TT Rounds Condensed"/>
              <a:sym typeface="TT Rounds Condensed"/>
            </a:endParaRPr>
          </a:p>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2. </a:t>
            </a:r>
            <a:r>
              <a:rPr lang="en-US" sz="3500" b="1" u="sng" spc="31">
                <a:solidFill>
                  <a:srgbClr val="0000FF"/>
                </a:solidFill>
                <a:latin typeface="TT Rounds Condensed Bold"/>
                <a:ea typeface="TT Rounds Condensed Bold"/>
                <a:cs typeface="TT Rounds Condensed Bold"/>
                <a:sym typeface="TT Rounds Condensed Bold"/>
                <a:hlinkClick r:id="rId5" tooltip="https://images.app.goo.gl/Gaei2gre8wmWkX4w6"/>
              </a:rPr>
              <a:t>Tamis ou passoire</a:t>
            </a:r>
          </a:p>
          <a:p>
            <a:pPr algn="l">
              <a:lnSpc>
                <a:spcPts val="3780"/>
              </a:lnSpc>
            </a:pPr>
            <a:r>
              <a:rPr lang="en-US" sz="3500" spc="31">
                <a:solidFill>
                  <a:srgbClr val="382B1B"/>
                </a:solidFill>
                <a:latin typeface="TT Rounds Condensed"/>
                <a:ea typeface="TT Rounds Condensed"/>
                <a:cs typeface="TT Rounds Condensed"/>
                <a:sym typeface="TT Rounds Condensed"/>
              </a:rPr>
              <a:t>- Pour égoutter les pâtes, laver les légumes, etc.</a:t>
            </a:r>
          </a:p>
          <a:p>
            <a:pPr algn="l">
              <a:lnSpc>
                <a:spcPts val="3780"/>
              </a:lnSpc>
            </a:pPr>
            <a:endParaRPr lang="en-US" sz="3500" spc="31">
              <a:solidFill>
                <a:srgbClr val="382B1B"/>
              </a:solidFill>
              <a:latin typeface="TT Rounds Condensed"/>
              <a:ea typeface="TT Rounds Condensed"/>
              <a:cs typeface="TT Rounds Condensed"/>
              <a:sym typeface="TT Rounds Condensed"/>
            </a:endParaRPr>
          </a:p>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3. </a:t>
            </a:r>
            <a:r>
              <a:rPr lang="en-US" sz="3500" b="1" u="sng" spc="31">
                <a:solidFill>
                  <a:srgbClr val="0000FF"/>
                </a:solidFill>
                <a:latin typeface="TT Rounds Condensed Bold"/>
                <a:ea typeface="TT Rounds Condensed Bold"/>
                <a:cs typeface="TT Rounds Condensed Bold"/>
                <a:sym typeface="TT Rounds Condensed Bold"/>
                <a:hlinkClick r:id="rId6" tooltip="https://images.app.goo.gl/4zkabhznq3qwRhCi6"/>
              </a:rPr>
              <a:t>Râpe</a:t>
            </a:r>
          </a:p>
          <a:p>
            <a:pPr algn="l">
              <a:lnSpc>
                <a:spcPts val="3780"/>
              </a:lnSpc>
            </a:pPr>
            <a:r>
              <a:rPr lang="en-US" sz="3500" spc="31">
                <a:solidFill>
                  <a:srgbClr val="382B1B"/>
                </a:solidFill>
                <a:latin typeface="TT Rounds Condensed"/>
                <a:ea typeface="TT Rounds Condensed"/>
                <a:cs typeface="TT Rounds Condensed"/>
                <a:sym typeface="TT Rounds Condensed"/>
              </a:rPr>
              <a:t>- Pour râper le fromage, les légumes, les agrumes, etc.</a:t>
            </a:r>
          </a:p>
          <a:p>
            <a:pPr algn="l">
              <a:lnSpc>
                <a:spcPts val="3780"/>
              </a:lnSpc>
            </a:pPr>
            <a:endParaRPr lang="en-US" sz="3500" spc="31">
              <a:solidFill>
                <a:srgbClr val="382B1B"/>
              </a:solidFill>
              <a:latin typeface="TT Rounds Condensed"/>
              <a:ea typeface="TT Rounds Condensed"/>
              <a:cs typeface="TT Rounds Condensed"/>
              <a:sym typeface="TT Rounds Condensed"/>
            </a:endParaRPr>
          </a:p>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4. </a:t>
            </a:r>
            <a:r>
              <a:rPr lang="en-US" sz="3500" b="1" u="sng" spc="31">
                <a:solidFill>
                  <a:srgbClr val="0000FF"/>
                </a:solidFill>
                <a:latin typeface="TT Rounds Condensed Bold"/>
                <a:ea typeface="TT Rounds Condensed Bold"/>
                <a:cs typeface="TT Rounds Condensed Bold"/>
                <a:sym typeface="TT Rounds Condensed Bold"/>
                <a:hlinkClick r:id="rId7" tooltip="https://images.app.goo.gl/oHH5YNbFMwB1UnYu9"/>
              </a:rPr>
              <a:t>Brosse de cuisine</a:t>
            </a:r>
          </a:p>
          <a:p>
            <a:pPr algn="l">
              <a:lnSpc>
                <a:spcPts val="3780"/>
              </a:lnSpc>
            </a:pPr>
            <a:r>
              <a:rPr lang="en-US" sz="3500" spc="31">
                <a:solidFill>
                  <a:srgbClr val="382B1B"/>
                </a:solidFill>
                <a:latin typeface="TT Rounds Condensed"/>
                <a:ea typeface="TT Rounds Condensed"/>
                <a:cs typeface="TT Rounds Condensed"/>
                <a:sym typeface="TT Rounds Condensed"/>
              </a:rPr>
              <a:t>- Pour arroser les pâtisseries, les viandes, etc.</a:t>
            </a:r>
          </a:p>
          <a:p>
            <a:pPr algn="l">
              <a:lnSpc>
                <a:spcPts val="3780"/>
              </a:lnSpc>
            </a:pPr>
            <a:endParaRPr lang="en-US" sz="3500" spc="31">
              <a:solidFill>
                <a:srgbClr val="382B1B"/>
              </a:solidFill>
              <a:latin typeface="TT Rounds Condensed"/>
              <a:ea typeface="TT Rounds Condensed"/>
              <a:cs typeface="TT Rounds Condensed"/>
              <a:sym typeface="TT Rounds Condensed"/>
            </a:endParaRPr>
          </a:p>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5. </a:t>
            </a:r>
            <a:r>
              <a:rPr lang="en-US" sz="3500" b="1" u="sng" spc="31">
                <a:solidFill>
                  <a:srgbClr val="0000FF"/>
                </a:solidFill>
                <a:latin typeface="TT Rounds Condensed Bold"/>
                <a:ea typeface="TT Rounds Condensed Bold"/>
                <a:cs typeface="TT Rounds Condensed Bold"/>
                <a:sym typeface="TT Rounds Condensed Bold"/>
                <a:hlinkClick r:id="rId8" tooltip="https://images.app.goo.gl/p9pgu76JjH4RUHtj9"/>
              </a:rPr>
              <a:t>Mélangeur</a:t>
            </a:r>
          </a:p>
          <a:p>
            <a:pPr algn="l">
              <a:lnSpc>
                <a:spcPts val="3780"/>
              </a:lnSpc>
            </a:pPr>
            <a:r>
              <a:rPr lang="en-US" sz="3500" spc="31">
                <a:solidFill>
                  <a:srgbClr val="382B1B"/>
                </a:solidFill>
                <a:latin typeface="TT Rounds Condensed"/>
                <a:ea typeface="TT Rounds Condensed"/>
                <a:cs typeface="TT Rounds Condensed"/>
                <a:sym typeface="TT Rounds Condensed"/>
              </a:rPr>
              <a:t>- Pour préparer des smoothies, des soupes et des sauces.</a:t>
            </a:r>
          </a:p>
          <a:p>
            <a:pPr algn="l">
              <a:lnSpc>
                <a:spcPts val="3780"/>
              </a:lnSpc>
            </a:pPr>
            <a:endParaRPr lang="en-US" sz="3500" spc="31">
              <a:solidFill>
                <a:srgbClr val="382B1B"/>
              </a:solidFill>
              <a:latin typeface="TT Rounds Condensed"/>
              <a:ea typeface="TT Rounds Condensed"/>
              <a:cs typeface="TT Rounds Condensed"/>
              <a:sym typeface="TT Rounds Condensed"/>
            </a:endParaRPr>
          </a:p>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6. </a:t>
            </a:r>
            <a:r>
              <a:rPr lang="en-US" sz="3500" b="1" u="sng" spc="31">
                <a:solidFill>
                  <a:srgbClr val="0000FF"/>
                </a:solidFill>
                <a:latin typeface="TT Rounds Condensed Bold"/>
                <a:ea typeface="TT Rounds Condensed Bold"/>
                <a:cs typeface="TT Rounds Condensed Bold"/>
                <a:sym typeface="TT Rounds Condensed Bold"/>
                <a:hlinkClick r:id="rId9" tooltip="https://images.app.goo.gl/qTuAMUYFChpNpVky8"/>
              </a:rPr>
              <a:t>Thermomètre de cuisine</a:t>
            </a:r>
          </a:p>
          <a:p>
            <a:pPr algn="l">
              <a:lnSpc>
                <a:spcPts val="3780"/>
              </a:lnSpc>
            </a:pPr>
            <a:r>
              <a:rPr lang="en-US" sz="3500" spc="31">
                <a:solidFill>
                  <a:srgbClr val="382B1B"/>
                </a:solidFill>
                <a:latin typeface="TT Rounds Condensed"/>
                <a:ea typeface="TT Rounds Condensed"/>
                <a:cs typeface="TT Rounds Condensed"/>
                <a:sym typeface="TT Rounds Condensed"/>
              </a:rPr>
              <a:t>- Pour vérifier la cuisson des viandes et des pâtisseries.</a:t>
            </a:r>
          </a:p>
          <a:p>
            <a:pPr algn="l">
              <a:lnSpc>
                <a:spcPts val="3780"/>
              </a:lnSpc>
            </a:pPr>
            <a:endParaRPr lang="en-US" sz="3500" spc="31">
              <a:solidFill>
                <a:srgbClr val="382B1B"/>
              </a:solidFill>
              <a:latin typeface="TT Rounds Condensed"/>
              <a:ea typeface="TT Rounds Condensed"/>
              <a:cs typeface="TT Rounds Condensed"/>
              <a:sym typeface="TT Rounds Condensed"/>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10"/>
              <a:stretch>
                <a:fillRect t="-604988"/>
              </a:stretch>
            </a:blipFill>
          </p:spPr>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784334"/>
            <a:ext cx="17401923" cy="1242212"/>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F - Fiche technique : Comprendre et suivre les instructions.</a:t>
            </a:r>
          </a:p>
        </p:txBody>
      </p:sp>
      <p:sp>
        <p:nvSpPr>
          <p:cNvPr id="3" name="Freeform 3"/>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639700"/>
            <a:ext cx="16650918" cy="1902714"/>
          </a:xfrm>
          <a:prstGeom prst="rect">
            <a:avLst/>
          </a:prstGeom>
        </p:spPr>
        <p:txBody>
          <a:bodyPr lIns="0" tIns="0" rIns="0" bIns="0" rtlCol="0" anchor="t">
            <a:spAutoFit/>
          </a:bodyPr>
          <a:lstStyle/>
          <a:p>
            <a:pPr algn="l">
              <a:lnSpc>
                <a:spcPts val="3888"/>
              </a:lnSpc>
            </a:pPr>
            <a:r>
              <a:rPr lang="en-US" sz="3600" spc="32">
                <a:solidFill>
                  <a:srgbClr val="382B1B"/>
                </a:solidFill>
                <a:latin typeface="TT Rounds Condensed"/>
                <a:ea typeface="TT Rounds Condensed"/>
                <a:cs typeface="TT Rounds Condensed"/>
                <a:sym typeface="TT Rounds Condensed"/>
              </a:rPr>
              <a:t>Une fiche technique de cuisine est un document détaillé décrivant la préparation d'un plat spécifique. Elle est essentielle dans un environnement professionnel, car elle permet de standardiser les recettes, de maintenir la qualité des plats, de gérer les coûts et de former le personnel. Voici les éléments clés que l'on retrouve généralement sur une fiche technique de cuisine :</a:t>
            </a: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8541" y="1123950"/>
            <a:ext cx="16650918" cy="7246239"/>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Nom du plat</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Titre </a:t>
            </a:r>
            <a:r>
              <a:rPr lang="en-US" sz="3600" spc="32">
                <a:solidFill>
                  <a:srgbClr val="382B1B"/>
                </a:solidFill>
                <a:latin typeface="TT Rounds Condensed"/>
                <a:ea typeface="TT Rounds Condensed"/>
                <a:cs typeface="TT Rounds Condensed"/>
                <a:sym typeface="TT Rounds Condensed"/>
              </a:rPr>
              <a:t>: Nom exact du plat tel qu'il apparaîtra sur le menu.</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Ingrédients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Liste des ingrédients </a:t>
            </a:r>
            <a:r>
              <a:rPr lang="en-US" sz="3600" spc="32">
                <a:solidFill>
                  <a:srgbClr val="382B1B"/>
                </a:solidFill>
                <a:latin typeface="TT Rounds Condensed"/>
                <a:ea typeface="TT Rounds Condensed"/>
                <a:cs typeface="TT Rounds Condensed"/>
                <a:sym typeface="TT Rounds Condensed"/>
              </a:rPr>
              <a:t>: Tous les ingrédients dont vous avez besoin, y compris les épices, les herbes et les garnitures.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Quantités </a:t>
            </a:r>
            <a:r>
              <a:rPr lang="en-US" sz="3600" spc="32">
                <a:solidFill>
                  <a:srgbClr val="382B1B"/>
                </a:solidFill>
                <a:latin typeface="TT Rounds Condensed"/>
                <a:ea typeface="TT Rounds Condensed"/>
                <a:cs typeface="TT Rounds Condensed"/>
                <a:sym typeface="TT Rounds Condensed"/>
              </a:rPr>
              <a:t>: Quantités précises pour chaque ingrédient, souvent en grammes, litres ou unités spécifiques.</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Préparation</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Etapes </a:t>
            </a:r>
            <a:r>
              <a:rPr lang="en-US" sz="3600" spc="32">
                <a:solidFill>
                  <a:srgbClr val="382B1B"/>
                </a:solidFill>
                <a:latin typeface="TT Rounds Condensed"/>
                <a:ea typeface="TT Rounds Condensed"/>
                <a:cs typeface="TT Rounds Condensed"/>
                <a:sym typeface="TT Rounds Condensed"/>
              </a:rPr>
              <a:t>: Description détaillée de chaque étape de la préparation, de la découpe des ingrédients à la cuisson et à l'assemblage final.</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Techniques </a:t>
            </a:r>
            <a:r>
              <a:rPr lang="en-US" sz="3600" spc="32">
                <a:solidFill>
                  <a:srgbClr val="382B1B"/>
                </a:solidFill>
                <a:latin typeface="TT Rounds Condensed"/>
                <a:ea typeface="TT Rounds Condensed"/>
                <a:cs typeface="TT Rounds Condensed"/>
                <a:sym typeface="TT Rounds Condensed"/>
              </a:rPr>
              <a:t>: Informations sur les techniques spécifiques à utiliser (blanchir, sauter, braiser, etc.).</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Temps </a:t>
            </a:r>
            <a:r>
              <a:rPr lang="en-US" sz="3600" spc="32">
                <a:solidFill>
                  <a:srgbClr val="382B1B"/>
                </a:solidFill>
                <a:latin typeface="TT Rounds Condensed"/>
                <a:ea typeface="TT Rounds Condensed"/>
                <a:cs typeface="TT Rounds Condensed"/>
                <a:sym typeface="TT Rounds Condensed"/>
              </a:rPr>
              <a:t>: Temps nécessaire pour chaque étape de la préparation.</a:t>
            </a:r>
          </a:p>
        </p:txBody>
      </p:sp>
      <p:grpSp>
        <p:nvGrpSpPr>
          <p:cNvPr id="3" name="Group 3"/>
          <p:cNvGrpSpPr/>
          <p:nvPr/>
        </p:nvGrpSpPr>
        <p:grpSpPr>
          <a:xfrm>
            <a:off x="12973728" y="9567949"/>
            <a:ext cx="5044449" cy="516684"/>
            <a:chOff x="0" y="0"/>
            <a:chExt cx="6725932" cy="688912"/>
          </a:xfrm>
        </p:grpSpPr>
        <p:sp>
          <p:nvSpPr>
            <p:cNvPr id="4" name="Freeform 4"/>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2"/>
              <a:stretch>
                <a:fillRect t="-604988"/>
              </a:stretch>
            </a:blipFill>
          </p:spPr>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8382" y="562840"/>
            <a:ext cx="16650918" cy="8217789"/>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La cuisine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Méthode de cuisson </a:t>
            </a:r>
            <a:r>
              <a:rPr lang="en-US" sz="3600" spc="32">
                <a:solidFill>
                  <a:srgbClr val="382B1B"/>
                </a:solidFill>
                <a:latin typeface="TT Rounds Condensed"/>
                <a:ea typeface="TT Rounds Condensed"/>
                <a:cs typeface="TT Rounds Condensed"/>
                <a:sym typeface="TT Rounds Condensed"/>
              </a:rPr>
              <a:t>: Type de cuisson (four, poêle, grill, etc.).</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Température </a:t>
            </a:r>
            <a:r>
              <a:rPr lang="en-US" sz="3600" spc="32">
                <a:solidFill>
                  <a:srgbClr val="382B1B"/>
                </a:solidFill>
                <a:latin typeface="TT Rounds Condensed"/>
                <a:ea typeface="TT Rounds Condensed"/>
                <a:cs typeface="TT Rounds Condensed"/>
                <a:sym typeface="TT Rounds Condensed"/>
              </a:rPr>
              <a:t>: Température de cuisson précise.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Temps </a:t>
            </a:r>
            <a:r>
              <a:rPr lang="en-US" sz="3600" spc="32">
                <a:solidFill>
                  <a:srgbClr val="382B1B"/>
                </a:solidFill>
                <a:latin typeface="TT Rounds Condensed"/>
                <a:ea typeface="TT Rounds Condensed"/>
                <a:cs typeface="TT Rounds Condensed"/>
                <a:sym typeface="TT Rounds Condensed"/>
              </a:rPr>
              <a:t>: Temps de cuisson pour chaque étape.</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Dressage et présentation</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Instructions pour le dressage :</a:t>
            </a:r>
            <a:r>
              <a:rPr lang="en-US" sz="3600" spc="32">
                <a:solidFill>
                  <a:srgbClr val="382B1B"/>
                </a:solidFill>
                <a:latin typeface="TT Rounds Condensed"/>
                <a:ea typeface="TT Rounds Condensed"/>
                <a:cs typeface="TT Rounds Condensed"/>
                <a:sym typeface="TT Rounds Condensed"/>
              </a:rPr>
              <a:t> Comment disposer les aliments dans l'assiette.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Garniture </a:t>
            </a:r>
            <a:r>
              <a:rPr lang="en-US" sz="3600" spc="32">
                <a:solidFill>
                  <a:srgbClr val="382B1B"/>
                </a:solidFill>
                <a:latin typeface="TT Rounds Condensed"/>
                <a:ea typeface="TT Rounds Condensed"/>
                <a:cs typeface="TT Rounds Condensed"/>
                <a:sym typeface="TT Rounds Condensed"/>
              </a:rPr>
              <a:t>: Éléments décoratifs ou garnitures à ajouter.</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Présentation </a:t>
            </a:r>
            <a:r>
              <a:rPr lang="en-US" sz="3600" spc="32">
                <a:solidFill>
                  <a:srgbClr val="382B1B"/>
                </a:solidFill>
                <a:latin typeface="TT Rounds Condensed"/>
                <a:ea typeface="TT Rounds Condensed"/>
                <a:cs typeface="TT Rounds Condensed"/>
                <a:sym typeface="TT Rounds Condensed"/>
              </a:rPr>
              <a:t>: Conseils pour la présentation finale afin de rendre le plat esthétiquement agréable.</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Portions et rendement</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Nombre de portions :</a:t>
            </a:r>
            <a:r>
              <a:rPr lang="en-US" sz="3600" spc="32">
                <a:solidFill>
                  <a:srgbClr val="382B1B"/>
                </a:solidFill>
                <a:latin typeface="TT Rounds Condensed"/>
                <a:ea typeface="TT Rounds Condensed"/>
                <a:cs typeface="TT Rounds Condensed"/>
                <a:sym typeface="TT Rounds Condensed"/>
              </a:rPr>
              <a:t> Nombre de portions produites par la recette.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Taille de la portion :</a:t>
            </a:r>
            <a:r>
              <a:rPr lang="en-US" sz="3600" spc="32">
                <a:solidFill>
                  <a:srgbClr val="382B1B"/>
                </a:solidFill>
                <a:latin typeface="TT Rounds Condensed"/>
                <a:ea typeface="TT Rounds Condensed"/>
                <a:cs typeface="TT Rounds Condensed"/>
                <a:sym typeface="TT Rounds Condensed"/>
              </a:rPr>
              <a:t> Taille ou poids de chaque portion.</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Valeur nutritionnelle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Informations nutritionnelles </a:t>
            </a:r>
            <a:r>
              <a:rPr lang="en-US" sz="3600" spc="32">
                <a:solidFill>
                  <a:srgbClr val="382B1B"/>
                </a:solidFill>
                <a:latin typeface="TT Rounds Condensed"/>
                <a:ea typeface="TT Rounds Condensed"/>
                <a:cs typeface="TT Rounds Condensed"/>
                <a:sym typeface="TT Rounds Condensed"/>
              </a:rPr>
              <a:t>: Calories, protéines, lipides, glucides, etc., par portion (souvent utilisé dans les établissements qui mettent l'accent sur la santé et la nutrition).</a:t>
            </a:r>
          </a:p>
        </p:txBody>
      </p:sp>
      <p:grpSp>
        <p:nvGrpSpPr>
          <p:cNvPr id="3" name="Group 3"/>
          <p:cNvGrpSpPr/>
          <p:nvPr/>
        </p:nvGrpSpPr>
        <p:grpSpPr>
          <a:xfrm>
            <a:off x="12973728" y="9567949"/>
            <a:ext cx="5044449" cy="516684"/>
            <a:chOff x="0" y="0"/>
            <a:chExt cx="6725932" cy="688912"/>
          </a:xfrm>
        </p:grpSpPr>
        <p:sp>
          <p:nvSpPr>
            <p:cNvPr id="4" name="Freeform 4"/>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2"/>
              <a:stretch>
                <a:fillRect t="-604988"/>
              </a:stretch>
            </a:blipFill>
          </p:spPr>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8541" y="1123950"/>
            <a:ext cx="16650918" cy="6300267"/>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Coût des ingrédients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Prix des ingrédients </a:t>
            </a:r>
            <a:r>
              <a:rPr lang="en-US" sz="3600" spc="32">
                <a:solidFill>
                  <a:srgbClr val="382B1B"/>
                </a:solidFill>
                <a:latin typeface="TT Rounds Condensed"/>
                <a:ea typeface="TT Rounds Condensed"/>
                <a:cs typeface="TT Rounds Condensed"/>
                <a:sym typeface="TT Rounds Condensed"/>
              </a:rPr>
              <a:t>: Coût de chaque ingrédient pour calculer le coût total du plat.</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Coût par portion </a:t>
            </a:r>
            <a:r>
              <a:rPr lang="en-US" sz="3600" spc="32">
                <a:solidFill>
                  <a:srgbClr val="382B1B"/>
                </a:solidFill>
                <a:latin typeface="TT Rounds Condensed"/>
                <a:ea typeface="TT Rounds Condensed"/>
                <a:cs typeface="TT Rounds Condensed"/>
                <a:sym typeface="TT Rounds Condensed"/>
              </a:rPr>
              <a:t>: Coût total divisé par le nombre de portions pour déterminer le coût unitaire.</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Photos et illustrations</a:t>
            </a:r>
          </a:p>
          <a:p>
            <a:pPr algn="l">
              <a:lnSpc>
                <a:spcPts val="3888"/>
              </a:lnSpc>
            </a:pPr>
            <a:r>
              <a:rPr lang="en-US" sz="3600" spc="32">
                <a:solidFill>
                  <a:srgbClr val="382B1B"/>
                </a:solidFill>
                <a:latin typeface="TT Rounds Condensed"/>
                <a:ea typeface="TT Rounds Condensed"/>
                <a:cs typeface="TT Rounds Condensed"/>
                <a:sym typeface="TT Rounds Condensed"/>
              </a:rPr>
              <a:t>- Images : Photos du plat fini et des étapes clés de sa préparation.</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Conseils et commentaires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Conseils du chef </a:t>
            </a:r>
            <a:r>
              <a:rPr lang="en-US" sz="3600" spc="32">
                <a:solidFill>
                  <a:srgbClr val="382B1B"/>
                </a:solidFill>
                <a:latin typeface="TT Rounds Condensed"/>
                <a:ea typeface="TT Rounds Condensed"/>
                <a:cs typeface="TT Rounds Condensed"/>
                <a:sym typeface="TT Rounds Condensed"/>
              </a:rPr>
              <a:t>: Conseils sur la façon d'améliorer le plat ou les variations possibles.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Remarques spécifiques </a:t>
            </a:r>
            <a:r>
              <a:rPr lang="en-US" sz="3600" spc="32">
                <a:solidFill>
                  <a:srgbClr val="382B1B"/>
                </a:solidFill>
                <a:latin typeface="TT Rounds Condensed"/>
                <a:ea typeface="TT Rounds Condensed"/>
                <a:cs typeface="TT Rounds Condensed"/>
                <a:sym typeface="TT Rounds Condensed"/>
              </a:rPr>
              <a:t>: informations sur les allergies potentielles, les adaptations alimentaires, etc.</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2700"/>
              </a:lnSpc>
            </a:pPr>
            <a:endParaRPr lang="en-US" sz="3600" spc="32">
              <a:solidFill>
                <a:srgbClr val="382B1B"/>
              </a:solidFill>
              <a:latin typeface="TT Rounds Condensed"/>
              <a:ea typeface="TT Rounds Condensed"/>
              <a:cs typeface="TT Rounds Condensed"/>
              <a:sym typeface="TT Rounds Condensed"/>
            </a:endParaRPr>
          </a:p>
        </p:txBody>
      </p:sp>
      <p:grpSp>
        <p:nvGrpSpPr>
          <p:cNvPr id="3" name="Group 3"/>
          <p:cNvGrpSpPr/>
          <p:nvPr/>
        </p:nvGrpSpPr>
        <p:grpSpPr>
          <a:xfrm>
            <a:off x="12973728" y="9567949"/>
            <a:ext cx="5044449" cy="516684"/>
            <a:chOff x="0" y="0"/>
            <a:chExt cx="6725932" cy="688912"/>
          </a:xfrm>
        </p:grpSpPr>
        <p:sp>
          <p:nvSpPr>
            <p:cNvPr id="4" name="Freeform 4"/>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2"/>
              <a:stretch>
                <a:fillRect t="-604988"/>
              </a:stretch>
            </a:blipFill>
          </p:spPr>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8541" y="1123950"/>
            <a:ext cx="16650918" cy="4401312"/>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Étude de cas </a:t>
            </a:r>
            <a:r>
              <a:rPr lang="en-US" sz="3600" spc="32">
                <a:solidFill>
                  <a:srgbClr val="382B1B"/>
                </a:solidFill>
                <a:latin typeface="TT Rounds Condensed"/>
                <a:ea typeface="TT Rounds Condensed"/>
                <a:cs typeface="TT Rounds Condensed"/>
                <a:sym typeface="TT Rounds Condensed"/>
              </a:rPr>
              <a:t>: </a:t>
            </a:r>
          </a:p>
          <a:p>
            <a:pPr algn="l">
              <a:lnSpc>
                <a:spcPts val="3888"/>
              </a:lnSpc>
            </a:pPr>
            <a:r>
              <a:rPr lang="en-US" sz="3600" spc="32">
                <a:solidFill>
                  <a:srgbClr val="382B1B"/>
                </a:solidFill>
                <a:latin typeface="TT Rounds Condensed"/>
                <a:ea typeface="TT Rounds Condensed"/>
                <a:cs typeface="TT Rounds Condensed"/>
                <a:sym typeface="TT Rounds Condensed"/>
              </a:rPr>
              <a:t>Création d'un menu typiquement français</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360"/>
              </a:lnSpc>
            </a:pPr>
            <a:r>
              <a:rPr lang="en-US" sz="3200" b="1" u="sng" spc="22">
                <a:solidFill>
                  <a:srgbClr val="0000FF"/>
                </a:solidFill>
                <a:latin typeface="TT Rounds Condensed Bold"/>
                <a:ea typeface="TT Rounds Condensed Bold"/>
                <a:cs typeface="TT Rounds Condensed Bold"/>
                <a:sym typeface="TT Rounds Condensed Bold"/>
                <a:hlinkClick r:id="rId2" tooltip="https://fiches.hotellerie-restauration.ac-versailles.fr/fiche/46/jouer"/>
              </a:rPr>
              <a:t>Fiche technique en ligne de la Ratatouille avec vidéo</a:t>
            </a:r>
          </a:p>
          <a:p>
            <a:pPr algn="l">
              <a:lnSpc>
                <a:spcPts val="3360"/>
              </a:lnSpc>
            </a:pPr>
            <a:r>
              <a:rPr lang="en-US" sz="3200" b="1" u="sng" spc="22">
                <a:solidFill>
                  <a:srgbClr val="0000FF"/>
                </a:solidFill>
                <a:latin typeface="TT Rounds Condensed Bold"/>
                <a:ea typeface="TT Rounds Condensed Bold"/>
                <a:cs typeface="TT Rounds Condensed Bold"/>
                <a:sym typeface="TT Rounds Condensed Bold"/>
                <a:hlinkClick r:id="rId3" tooltip="https://fiches.hotellerie-restauration.ac-versailles.fr/fiche/5"/>
              </a:rPr>
              <a:t>Salade d'aiglefin et de concombre</a:t>
            </a:r>
          </a:p>
          <a:p>
            <a:pPr algn="l">
              <a:lnSpc>
                <a:spcPts val="3360"/>
              </a:lnSpc>
            </a:pPr>
            <a:r>
              <a:rPr lang="en-US" sz="3200" b="1" u="sng" spc="22">
                <a:solidFill>
                  <a:srgbClr val="0000FF"/>
                </a:solidFill>
                <a:latin typeface="TT Rounds Condensed Bold"/>
                <a:ea typeface="TT Rounds Condensed Bold"/>
                <a:cs typeface="TT Rounds Condensed Bold"/>
                <a:sym typeface="TT Rounds Condensed Bold"/>
                <a:hlinkClick r:id="rId4" tooltip="https://fiches.hotellerie-restauration.ac-versailles.fr/fiche/115"/>
              </a:rPr>
              <a:t>Poulet rôti</a:t>
            </a:r>
          </a:p>
          <a:p>
            <a:pPr algn="l">
              <a:lnSpc>
                <a:spcPts val="3360"/>
              </a:lnSpc>
            </a:pPr>
            <a:r>
              <a:rPr lang="en-US" sz="3200" b="1" u="sng" spc="22">
                <a:solidFill>
                  <a:srgbClr val="0000FF"/>
                </a:solidFill>
                <a:latin typeface="TT Rounds Condensed Bold"/>
                <a:ea typeface="TT Rounds Condensed Bold"/>
                <a:cs typeface="TT Rounds Condensed Bold"/>
                <a:sym typeface="TT Rounds Condensed Bold"/>
                <a:hlinkClick r:id="rId5" tooltip="https://fiches.hotellerie-restauration.ac-versailles.fr/fiche/56"/>
              </a:rPr>
              <a:t>Gratin de pommes de terre</a:t>
            </a:r>
          </a:p>
          <a:p>
            <a:pPr algn="l">
              <a:lnSpc>
                <a:spcPts val="3360"/>
              </a:lnSpc>
            </a:pPr>
            <a:r>
              <a:rPr lang="en-US" sz="3200" b="1" u="sng" spc="22">
                <a:solidFill>
                  <a:srgbClr val="0000FF"/>
                </a:solidFill>
                <a:latin typeface="TT Rounds Condensed Bold"/>
                <a:ea typeface="TT Rounds Condensed Bold"/>
                <a:cs typeface="TT Rounds Condensed Bold"/>
                <a:sym typeface="TT Rounds Condensed Bold"/>
              </a:rPr>
              <a:t>Ratatouille</a:t>
            </a:r>
            <a:r>
              <a:rPr lang="en-US" sz="3200" b="1" spc="22">
                <a:solidFill>
                  <a:srgbClr val="382B1B"/>
                </a:solidFill>
                <a:latin typeface="TT Rounds Condensed Bold"/>
                <a:ea typeface="TT Rounds Condensed Bold"/>
                <a:cs typeface="TT Rounds Condensed Bold"/>
                <a:sym typeface="TT Rounds Condensed Bold"/>
              </a:rPr>
              <a:t> </a:t>
            </a:r>
          </a:p>
          <a:p>
            <a:pPr algn="l">
              <a:lnSpc>
                <a:spcPts val="3360"/>
              </a:lnSpc>
            </a:pPr>
            <a:r>
              <a:rPr lang="en-US" sz="3200" b="1" u="sng" spc="22">
                <a:solidFill>
                  <a:srgbClr val="0000FF"/>
                </a:solidFill>
                <a:latin typeface="TT Rounds Condensed Bold"/>
                <a:ea typeface="TT Rounds Condensed Bold"/>
                <a:cs typeface="TT Rounds Condensed Bold"/>
                <a:sym typeface="TT Rounds Condensed Bold"/>
                <a:hlinkClick r:id="rId6" tooltip="https://fiches.hotellerie-restauration.ac-versailles.fr/fiche/404"/>
              </a:rPr>
              <a:t>Tarte renversée au citron </a:t>
            </a:r>
          </a:p>
          <a:p>
            <a:pPr algn="l">
              <a:lnSpc>
                <a:spcPts val="3360"/>
              </a:lnSpc>
            </a:pPr>
            <a:endParaRPr lang="en-US" sz="3200" b="1" u="sng" spc="22">
              <a:solidFill>
                <a:srgbClr val="0000FF"/>
              </a:solidFill>
              <a:latin typeface="TT Rounds Condensed Bold"/>
              <a:ea typeface="TT Rounds Condensed Bold"/>
              <a:cs typeface="TT Rounds Condensed Bold"/>
              <a:sym typeface="TT Rounds Condensed Bold"/>
              <a:hlinkClick r:id="rId6" tooltip="https://fiches.hotellerie-restauration.ac-versailles.fr/fiche/404"/>
            </a:endParaRPr>
          </a:p>
        </p:txBody>
      </p:sp>
      <p:grpSp>
        <p:nvGrpSpPr>
          <p:cNvPr id="3" name="Group 3"/>
          <p:cNvGrpSpPr/>
          <p:nvPr/>
        </p:nvGrpSpPr>
        <p:grpSpPr>
          <a:xfrm>
            <a:off x="12973728" y="9567949"/>
            <a:ext cx="5044449" cy="516684"/>
            <a:chOff x="0" y="0"/>
            <a:chExt cx="6725932" cy="688912"/>
          </a:xfrm>
        </p:grpSpPr>
        <p:sp>
          <p:nvSpPr>
            <p:cNvPr id="4" name="Freeform 4"/>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7"/>
              <a:stretch>
                <a:fillRect t="-604988"/>
              </a:stretch>
            </a:blipFill>
          </p:spPr>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8541" y="1123950"/>
            <a:ext cx="16650918" cy="8300814"/>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Étude de cas :</a:t>
            </a:r>
            <a:r>
              <a:rPr lang="en-US" sz="3600" spc="32">
                <a:solidFill>
                  <a:srgbClr val="382B1B"/>
                </a:solidFill>
                <a:latin typeface="TT Rounds Condensed"/>
                <a:ea typeface="TT Rounds Condensed"/>
                <a:cs typeface="TT Rounds Condensed"/>
                <a:sym typeface="TT Rounds Condensed"/>
              </a:rPr>
              <a:t>  Création d'un menu typiquement français</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Fiche technique de la cuisine</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Plat : Ratatouille</a:t>
            </a:r>
          </a:p>
          <a:p>
            <a:pPr algn="l">
              <a:lnSpc>
                <a:spcPts val="3888"/>
              </a:lnSpc>
            </a:pPr>
            <a:r>
              <a:rPr lang="en-US" sz="3600" spc="32">
                <a:solidFill>
                  <a:srgbClr val="382B1B"/>
                </a:solidFill>
                <a:latin typeface="TT Rounds Condensed"/>
                <a:ea typeface="TT Rounds Condensed"/>
                <a:cs typeface="TT Rounds Condensed"/>
                <a:sym typeface="TT Rounds Condensed"/>
              </a:rPr>
              <a:t>- Ingrédients :</a:t>
            </a:r>
          </a:p>
          <a:p>
            <a:pPr algn="l">
              <a:lnSpc>
                <a:spcPts val="3888"/>
              </a:lnSpc>
            </a:pPr>
            <a:r>
              <a:rPr lang="en-US" sz="3600" spc="32">
                <a:solidFill>
                  <a:srgbClr val="382B1B"/>
                </a:solidFill>
                <a:latin typeface="TT Rounds Condensed"/>
                <a:ea typeface="TT Rounds Condensed"/>
                <a:cs typeface="TT Rounds Condensed"/>
                <a:sym typeface="TT Rounds Condensed"/>
              </a:rPr>
              <a:t>  - Aubergines : 200g</a:t>
            </a:r>
          </a:p>
          <a:p>
            <a:pPr algn="l">
              <a:lnSpc>
                <a:spcPts val="3888"/>
              </a:lnSpc>
            </a:pPr>
            <a:r>
              <a:rPr lang="en-US" sz="3600" spc="32">
                <a:solidFill>
                  <a:srgbClr val="382B1B"/>
                </a:solidFill>
                <a:latin typeface="TT Rounds Condensed"/>
                <a:ea typeface="TT Rounds Condensed"/>
                <a:cs typeface="TT Rounds Condensed"/>
                <a:sym typeface="TT Rounds Condensed"/>
              </a:rPr>
              <a:t>  - Courgettes : 200g</a:t>
            </a:r>
          </a:p>
          <a:p>
            <a:pPr algn="l">
              <a:lnSpc>
                <a:spcPts val="3888"/>
              </a:lnSpc>
            </a:pPr>
            <a:r>
              <a:rPr lang="en-US" sz="3600" spc="32">
                <a:solidFill>
                  <a:srgbClr val="382B1B"/>
                </a:solidFill>
                <a:latin typeface="TT Rounds Condensed"/>
                <a:ea typeface="TT Rounds Condensed"/>
                <a:cs typeface="TT Rounds Condensed"/>
                <a:sym typeface="TT Rounds Condensed"/>
              </a:rPr>
              <a:t>  - Poivrons : 200g</a:t>
            </a:r>
          </a:p>
          <a:p>
            <a:pPr algn="l">
              <a:lnSpc>
                <a:spcPts val="3888"/>
              </a:lnSpc>
            </a:pPr>
            <a:r>
              <a:rPr lang="en-US" sz="3600" spc="32">
                <a:solidFill>
                  <a:srgbClr val="382B1B"/>
                </a:solidFill>
                <a:latin typeface="TT Rounds Condensed"/>
                <a:ea typeface="TT Rounds Condensed"/>
                <a:cs typeface="TT Rounds Condensed"/>
                <a:sym typeface="TT Rounds Condensed"/>
              </a:rPr>
              <a:t>  - Tomates : 300g</a:t>
            </a:r>
          </a:p>
          <a:p>
            <a:pPr algn="l">
              <a:lnSpc>
                <a:spcPts val="3888"/>
              </a:lnSpc>
            </a:pPr>
            <a:r>
              <a:rPr lang="en-US" sz="3600" spc="32">
                <a:solidFill>
                  <a:srgbClr val="382B1B"/>
                </a:solidFill>
                <a:latin typeface="TT Rounds Condensed"/>
                <a:ea typeface="TT Rounds Condensed"/>
                <a:cs typeface="TT Rounds Condensed"/>
                <a:sym typeface="TT Rounds Condensed"/>
              </a:rPr>
              <a:t>  - Oignon : 1 gros</a:t>
            </a:r>
          </a:p>
          <a:p>
            <a:pPr algn="l">
              <a:lnSpc>
                <a:spcPts val="3888"/>
              </a:lnSpc>
            </a:pPr>
            <a:r>
              <a:rPr lang="en-US" sz="3600" spc="32">
                <a:solidFill>
                  <a:srgbClr val="382B1B"/>
                </a:solidFill>
                <a:latin typeface="TT Rounds Condensed"/>
                <a:ea typeface="TT Rounds Condensed"/>
                <a:cs typeface="TT Rounds Condensed"/>
                <a:sym typeface="TT Rounds Condensed"/>
              </a:rPr>
              <a:t>  - Ail : 3 gousses</a:t>
            </a:r>
          </a:p>
          <a:p>
            <a:pPr algn="l">
              <a:lnSpc>
                <a:spcPts val="3888"/>
              </a:lnSpc>
            </a:pPr>
            <a:r>
              <a:rPr lang="en-US" sz="3600" spc="32">
                <a:solidFill>
                  <a:srgbClr val="382B1B"/>
                </a:solidFill>
                <a:latin typeface="TT Rounds Condensed"/>
                <a:ea typeface="TT Rounds Condensed"/>
                <a:cs typeface="TT Rounds Condensed"/>
                <a:sym typeface="TT Rounds Condensed"/>
              </a:rPr>
              <a:t>  - Huile d'olive : 50 ml</a:t>
            </a:r>
          </a:p>
          <a:p>
            <a:pPr algn="l">
              <a:lnSpc>
                <a:spcPts val="3888"/>
              </a:lnSpc>
            </a:pPr>
            <a:r>
              <a:rPr lang="en-US" sz="3600" spc="32">
                <a:solidFill>
                  <a:srgbClr val="382B1B"/>
                </a:solidFill>
                <a:latin typeface="TT Rounds Condensed"/>
                <a:ea typeface="TT Rounds Condensed"/>
                <a:cs typeface="TT Rounds Condensed"/>
                <a:sym typeface="TT Rounds Condensed"/>
              </a:rPr>
              <a:t>  - Sel et poivre : selon le goût</a:t>
            </a:r>
          </a:p>
          <a:p>
            <a:pPr algn="l">
              <a:lnSpc>
                <a:spcPts val="3888"/>
              </a:lnSpc>
            </a:pPr>
            <a:r>
              <a:rPr lang="en-US" sz="3600" spc="32">
                <a:solidFill>
                  <a:srgbClr val="382B1B"/>
                </a:solidFill>
                <a:latin typeface="TT Rounds Condensed"/>
                <a:ea typeface="TT Rounds Condensed"/>
                <a:cs typeface="TT Rounds Condensed"/>
                <a:sym typeface="TT Rounds Condensed"/>
              </a:rPr>
              <a:t>  - Basilic frais : pour la garniture</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2700"/>
              </a:lnSpc>
            </a:pPr>
            <a:endParaRPr lang="en-US" sz="3600" spc="32">
              <a:solidFill>
                <a:srgbClr val="382B1B"/>
              </a:solidFill>
              <a:latin typeface="TT Rounds Condensed"/>
              <a:ea typeface="TT Rounds Condensed"/>
              <a:cs typeface="TT Rounds Condensed"/>
              <a:sym typeface="TT Rounds Condensed"/>
            </a:endParaRPr>
          </a:p>
        </p:txBody>
      </p:sp>
      <p:grpSp>
        <p:nvGrpSpPr>
          <p:cNvPr id="3" name="Group 3"/>
          <p:cNvGrpSpPr/>
          <p:nvPr/>
        </p:nvGrpSpPr>
        <p:grpSpPr>
          <a:xfrm>
            <a:off x="12973728" y="9567949"/>
            <a:ext cx="5044449" cy="516684"/>
            <a:chOff x="0" y="0"/>
            <a:chExt cx="6725932" cy="688912"/>
          </a:xfrm>
        </p:grpSpPr>
        <p:sp>
          <p:nvSpPr>
            <p:cNvPr id="4" name="Freeform 4"/>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2"/>
              <a:stretch>
                <a:fillRect t="-604988"/>
              </a:stretch>
            </a:blipFill>
          </p:spPr>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8382" y="654690"/>
            <a:ext cx="16650918" cy="9301088"/>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Étude de cas </a:t>
            </a:r>
            <a:r>
              <a:rPr lang="en-US" sz="3600" spc="32">
                <a:solidFill>
                  <a:srgbClr val="382B1B"/>
                </a:solidFill>
                <a:latin typeface="TT Rounds Condensed"/>
                <a:ea typeface="TT Rounds Condensed"/>
                <a:cs typeface="TT Rounds Condensed"/>
                <a:sym typeface="TT Rounds Condensed"/>
              </a:rPr>
              <a:t>: </a:t>
            </a:r>
          </a:p>
          <a:p>
            <a:pPr algn="l">
              <a:lnSpc>
                <a:spcPts val="3888"/>
              </a:lnSpc>
            </a:pPr>
            <a:r>
              <a:rPr lang="en-US" sz="3600" spc="32">
                <a:solidFill>
                  <a:srgbClr val="382B1B"/>
                </a:solidFill>
                <a:latin typeface="TT Rounds Condensed"/>
                <a:ea typeface="TT Rounds Condensed"/>
                <a:cs typeface="TT Rounds Condensed"/>
                <a:sym typeface="TT Rounds Condensed"/>
              </a:rPr>
              <a:t>Création d'un menu typiquement français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Fiche technique de la cuisine</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Étapes de préparation :</a:t>
            </a:r>
          </a:p>
          <a:p>
            <a:pPr algn="l">
              <a:lnSpc>
                <a:spcPts val="3888"/>
              </a:lnSpc>
            </a:pPr>
            <a:r>
              <a:rPr lang="en-US" sz="3600" spc="32">
                <a:solidFill>
                  <a:srgbClr val="382B1B"/>
                </a:solidFill>
                <a:latin typeface="TT Rounds Condensed"/>
                <a:ea typeface="TT Rounds Condensed"/>
                <a:cs typeface="TT Rounds Condensed"/>
                <a:sym typeface="TT Rounds Condensed"/>
              </a:rPr>
              <a:t>  1. Couper l'aubergine, la courgette et le poivron en fines lamelles.</a:t>
            </a:r>
          </a:p>
          <a:p>
            <a:pPr algn="l">
              <a:lnSpc>
                <a:spcPts val="3888"/>
              </a:lnSpc>
            </a:pPr>
            <a:r>
              <a:rPr lang="en-US" sz="3600" spc="32">
                <a:solidFill>
                  <a:srgbClr val="382B1B"/>
                </a:solidFill>
                <a:latin typeface="TT Rounds Condensed"/>
                <a:ea typeface="TT Rounds Condensed"/>
                <a:cs typeface="TT Rounds Condensed"/>
                <a:sym typeface="TT Rounds Condensed"/>
              </a:rPr>
              <a:t>  2. Couper les tomates et l'oignon en dés.</a:t>
            </a:r>
          </a:p>
          <a:p>
            <a:pPr algn="l">
              <a:lnSpc>
                <a:spcPts val="3888"/>
              </a:lnSpc>
            </a:pPr>
            <a:r>
              <a:rPr lang="en-US" sz="3600" spc="32">
                <a:solidFill>
                  <a:srgbClr val="382B1B"/>
                </a:solidFill>
                <a:latin typeface="TT Rounds Condensed"/>
                <a:ea typeface="TT Rounds Condensed"/>
                <a:cs typeface="TT Rounds Condensed"/>
                <a:sym typeface="TT Rounds Condensed"/>
              </a:rPr>
              <a:t>  3. Hacher l'ail.</a:t>
            </a:r>
          </a:p>
          <a:p>
            <a:pPr algn="l">
              <a:lnSpc>
                <a:spcPts val="3888"/>
              </a:lnSpc>
            </a:pPr>
            <a:r>
              <a:rPr lang="en-US" sz="3600" spc="32">
                <a:solidFill>
                  <a:srgbClr val="382B1B"/>
                </a:solidFill>
                <a:latin typeface="TT Rounds Condensed"/>
                <a:ea typeface="TT Rounds Condensed"/>
                <a:cs typeface="TT Rounds Condensed"/>
                <a:sym typeface="TT Rounds Condensed"/>
              </a:rPr>
              <a:t>  4. Faire revenir l'oignon et l'ail dans l'huile d'olive jusqu'à ce qu'ils soient translucides.</a:t>
            </a:r>
          </a:p>
          <a:p>
            <a:pPr algn="l">
              <a:lnSpc>
                <a:spcPts val="3888"/>
              </a:lnSpc>
            </a:pPr>
            <a:r>
              <a:rPr lang="en-US" sz="3600" spc="32">
                <a:solidFill>
                  <a:srgbClr val="382B1B"/>
                </a:solidFill>
                <a:latin typeface="TT Rounds Condensed"/>
                <a:ea typeface="TT Rounds Condensed"/>
                <a:cs typeface="TT Rounds Condensed"/>
                <a:sym typeface="TT Rounds Condensed"/>
              </a:rPr>
              <a:t>  5. Ajouter les aubergines, les courgettes et les poivrons et faire cuire jusqu'à ce qu'ils soient tendres.</a:t>
            </a:r>
          </a:p>
          <a:p>
            <a:pPr algn="l">
              <a:lnSpc>
                <a:spcPts val="3888"/>
              </a:lnSpc>
            </a:pPr>
            <a:r>
              <a:rPr lang="en-US" sz="3600" spc="32">
                <a:solidFill>
                  <a:srgbClr val="382B1B"/>
                </a:solidFill>
                <a:latin typeface="TT Rounds Condensed"/>
                <a:ea typeface="TT Rounds Condensed"/>
                <a:cs typeface="TT Rounds Condensed"/>
                <a:sym typeface="TT Rounds Condensed"/>
              </a:rPr>
              <a:t>  6. Ajouter les tomates et poursuivre la cuisson pendant 10 minutes.</a:t>
            </a:r>
          </a:p>
          <a:p>
            <a:pPr algn="l">
              <a:lnSpc>
                <a:spcPts val="3888"/>
              </a:lnSpc>
            </a:pPr>
            <a:r>
              <a:rPr lang="en-US" sz="3600" spc="32">
                <a:solidFill>
                  <a:srgbClr val="382B1B"/>
                </a:solidFill>
                <a:latin typeface="TT Rounds Condensed"/>
                <a:ea typeface="TT Rounds Condensed"/>
                <a:cs typeface="TT Rounds Condensed"/>
                <a:sym typeface="TT Rounds Condensed"/>
              </a:rPr>
              <a:t>  7. Assaisonner avec du sel et du poivre.</a:t>
            </a:r>
          </a:p>
          <a:p>
            <a:pPr algn="l">
              <a:lnSpc>
                <a:spcPts val="3888"/>
              </a:lnSpc>
            </a:pPr>
            <a:r>
              <a:rPr lang="en-US" sz="3600" spc="32">
                <a:solidFill>
                  <a:srgbClr val="382B1B"/>
                </a:solidFill>
                <a:latin typeface="TT Rounds Condensed"/>
                <a:ea typeface="TT Rounds Condensed"/>
                <a:cs typeface="TT Rounds Condensed"/>
                <a:sym typeface="TT Rounds Condensed"/>
              </a:rPr>
              <a:t>  8. Garnir de basilic frais avant de servir.</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Mode de cuisson : </a:t>
            </a:r>
            <a:r>
              <a:rPr lang="en-US" sz="3600" spc="32">
                <a:solidFill>
                  <a:srgbClr val="382B1B"/>
                </a:solidFill>
                <a:latin typeface="TT Rounds Condensed"/>
                <a:ea typeface="TT Rounds Condensed"/>
                <a:cs typeface="TT Rounds Condensed"/>
                <a:sym typeface="TT Rounds Condensed"/>
              </a:rPr>
              <a:t>Sauté et mijoté</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Temps de cuisson : </a:t>
            </a:r>
            <a:r>
              <a:rPr lang="en-US" sz="3600" spc="32">
                <a:solidFill>
                  <a:srgbClr val="382B1B"/>
                </a:solidFill>
                <a:latin typeface="TT Rounds Condensed"/>
                <a:ea typeface="TT Rounds Condensed"/>
                <a:cs typeface="TT Rounds Condensed"/>
                <a:sym typeface="TT Rounds Condensed"/>
              </a:rPr>
              <a:t>30 minutes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Taille des portions : </a:t>
            </a:r>
            <a:r>
              <a:rPr lang="en-US" sz="3600" spc="32">
                <a:solidFill>
                  <a:srgbClr val="382B1B"/>
                </a:solidFill>
                <a:latin typeface="TT Rounds Condensed"/>
                <a:ea typeface="TT Rounds Condensed"/>
                <a:cs typeface="TT Rounds Condensed"/>
                <a:sym typeface="TT Rounds Condensed"/>
              </a:rPr>
              <a:t>4 personnes</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2700"/>
              </a:lnSpc>
            </a:pPr>
            <a:endParaRPr lang="en-US" sz="3600" spc="32">
              <a:solidFill>
                <a:srgbClr val="382B1B"/>
              </a:solidFill>
              <a:latin typeface="TT Rounds Condensed"/>
              <a:ea typeface="TT Rounds Condensed"/>
              <a:cs typeface="TT Rounds Condensed"/>
              <a:sym typeface="TT Rounds Condensed"/>
            </a:endParaRPr>
          </a:p>
        </p:txBody>
      </p:sp>
      <p:grpSp>
        <p:nvGrpSpPr>
          <p:cNvPr id="3" name="Group 3"/>
          <p:cNvGrpSpPr/>
          <p:nvPr/>
        </p:nvGrpSpPr>
        <p:grpSpPr>
          <a:xfrm>
            <a:off x="12973728" y="9567949"/>
            <a:ext cx="5044449" cy="516684"/>
            <a:chOff x="0" y="0"/>
            <a:chExt cx="6725932" cy="688912"/>
          </a:xfrm>
        </p:grpSpPr>
        <p:sp>
          <p:nvSpPr>
            <p:cNvPr id="4" name="Freeform 4"/>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2"/>
              <a:stretch>
                <a:fillRect t="-604988"/>
              </a:stretch>
            </a:blipFill>
          </p:spPr>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20320"/>
            <a:ext cx="16650918" cy="6954292"/>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Jour 2 : Termes et techniques de préparation, ustensiles et équipement</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Quelle est la principale fonction des protéines dans l'alimentation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Source d'énergie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Réparation des tissus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Régulation des processus corporels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d) Formation des os et des dents</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Quel mode de cuisson consiste à cuire rapidement à feu vif avec un peu de matière grasse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Torréfaction</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Braisage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Sauté</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d) Braconnage</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Quiz</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20320"/>
            <a:ext cx="16650918" cy="6454155"/>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Jour 2 : Termes et techniques de préparation, ustensiles et équipement</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3. Quel ustensile est utilisé pour mesurer avec précision les ingrédients, notamment en pâtisserie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Spatule en silicone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Balance de cuisine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Fouet</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d) Couteau d'office</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4. À quoi sert le blanchiment des légumes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Pour les cuire à point</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Les assouplir</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Préserver leur couleur et leur texture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d) Ajouter de la saveur</a:t>
            </a: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Quiz</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220027">
            <a:off x="-1801857" y="-6724247"/>
            <a:ext cx="17233297" cy="16884397"/>
            <a:chOff x="0" y="0"/>
            <a:chExt cx="22977730" cy="22512529"/>
          </a:xfrm>
        </p:grpSpPr>
        <p:sp>
          <p:nvSpPr>
            <p:cNvPr id="3" name="Freeform 3"/>
            <p:cNvSpPr/>
            <p:nvPr/>
          </p:nvSpPr>
          <p:spPr>
            <a:xfrm>
              <a:off x="0" y="0"/>
              <a:ext cx="22977731" cy="22512528"/>
            </a:xfrm>
            <a:custGeom>
              <a:avLst/>
              <a:gdLst/>
              <a:ahLst/>
              <a:cxnLst/>
              <a:rect l="l" t="t" r="r" b="b"/>
              <a:pathLst>
                <a:path w="22977731" h="22512528">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D49D6B"/>
            </a:solidFill>
          </p:spPr>
        </p:sp>
      </p:grpSp>
      <p:grpSp>
        <p:nvGrpSpPr>
          <p:cNvPr id="4" name="Group 4"/>
          <p:cNvGrpSpPr/>
          <p:nvPr/>
        </p:nvGrpSpPr>
        <p:grpSpPr>
          <a:xfrm>
            <a:off x="-4020693" y="-9152968"/>
            <a:ext cx="24222266" cy="9152954"/>
            <a:chOff x="0" y="0"/>
            <a:chExt cx="32296355" cy="12203938"/>
          </a:xfrm>
        </p:grpSpPr>
        <p:sp>
          <p:nvSpPr>
            <p:cNvPr id="5" name="Freeform 5"/>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6" name="Group 6"/>
          <p:cNvGrpSpPr/>
          <p:nvPr/>
        </p:nvGrpSpPr>
        <p:grpSpPr>
          <a:xfrm>
            <a:off x="-5506732" y="10286998"/>
            <a:ext cx="24222266" cy="3289555"/>
            <a:chOff x="0" y="0"/>
            <a:chExt cx="32296355" cy="4386073"/>
          </a:xfrm>
        </p:grpSpPr>
        <p:sp>
          <p:nvSpPr>
            <p:cNvPr id="7" name="Freeform 7"/>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8" name="Group 8"/>
          <p:cNvGrpSpPr/>
          <p:nvPr/>
        </p:nvGrpSpPr>
        <p:grpSpPr>
          <a:xfrm>
            <a:off x="-4481700" y="-1211763"/>
            <a:ext cx="4481703" cy="17113853"/>
            <a:chOff x="0" y="0"/>
            <a:chExt cx="5975604" cy="22818471"/>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0" name="TextBox 10"/>
          <p:cNvSpPr txBox="1"/>
          <p:nvPr/>
        </p:nvSpPr>
        <p:spPr>
          <a:xfrm>
            <a:off x="1251720" y="1723594"/>
            <a:ext cx="11578346" cy="4496191"/>
          </a:xfrm>
          <a:prstGeom prst="rect">
            <a:avLst/>
          </a:prstGeom>
        </p:spPr>
        <p:txBody>
          <a:bodyPr lIns="0" tIns="0" rIns="0" bIns="0" rtlCol="0" anchor="t">
            <a:spAutoFit/>
          </a:bodyPr>
          <a:lstStyle/>
          <a:p>
            <a:pPr algn="ctr">
              <a:lnSpc>
                <a:spcPts val="34452"/>
              </a:lnSpc>
            </a:pPr>
            <a:r>
              <a:rPr lang="en-US" sz="31900" spc="297">
                <a:solidFill>
                  <a:srgbClr val="977461"/>
                </a:solidFill>
                <a:latin typeface="TT Rounds Condensed"/>
                <a:ea typeface="TT Rounds Condensed"/>
                <a:cs typeface="TT Rounds Condensed"/>
                <a:sym typeface="TT Rounds Condensed"/>
              </a:rPr>
              <a:t>JOUR 1</a:t>
            </a:r>
          </a:p>
        </p:txBody>
      </p:sp>
      <p:sp>
        <p:nvSpPr>
          <p:cNvPr id="11" name="TextBox 11"/>
          <p:cNvSpPr txBox="1"/>
          <p:nvPr/>
        </p:nvSpPr>
        <p:spPr>
          <a:xfrm>
            <a:off x="1524112" y="4165613"/>
            <a:ext cx="10581358" cy="2553462"/>
          </a:xfrm>
          <a:prstGeom prst="rect">
            <a:avLst/>
          </a:prstGeom>
        </p:spPr>
        <p:txBody>
          <a:bodyPr lIns="0" tIns="0" rIns="0" bIns="0" rtlCol="0" anchor="t">
            <a:spAutoFit/>
          </a:bodyPr>
          <a:lstStyle/>
          <a:p>
            <a:pPr algn="ctr">
              <a:lnSpc>
                <a:spcPts val="6804"/>
              </a:lnSpc>
            </a:pPr>
            <a:r>
              <a:rPr lang="en-US" sz="6300" b="1" spc="57">
                <a:solidFill>
                  <a:srgbClr val="FFFFFF"/>
                </a:solidFill>
                <a:latin typeface="TT Rounds Condensed Bold"/>
                <a:ea typeface="TT Rounds Condensed Bold"/>
                <a:cs typeface="TT Rounds Condensed Bold"/>
                <a:sym typeface="TT Rounds Condensed Bold"/>
              </a:rPr>
              <a:t>Hygiène de base, sécurité, entretien et organisation dans la cuisine</a:t>
            </a:r>
          </a:p>
        </p:txBody>
      </p:sp>
      <p:grpSp>
        <p:nvGrpSpPr>
          <p:cNvPr id="12" name="Group 12"/>
          <p:cNvGrpSpPr/>
          <p:nvPr/>
        </p:nvGrpSpPr>
        <p:grpSpPr>
          <a:xfrm>
            <a:off x="12973728" y="9567949"/>
            <a:ext cx="5044449" cy="516684"/>
            <a:chOff x="0" y="0"/>
            <a:chExt cx="6725932" cy="688912"/>
          </a:xfrm>
        </p:grpSpPr>
        <p:sp>
          <p:nvSpPr>
            <p:cNvPr id="13" name="Freeform 13"/>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2"/>
              <a:stretch>
                <a:fillRect t="-604988"/>
              </a:stretch>
            </a:blipFill>
          </p:spPr>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20320"/>
            <a:ext cx="16650918" cy="4453607"/>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Jour 2 : Termes et techniques de préparation, ustensiles et équipement</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5. Comment appelle-t-on le fait de couper les légumes en petits cubes réguliers d'environ 2 mm de côté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Julienne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Brunoise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Hachage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d) Tranchage</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Quiz</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20320"/>
            <a:ext cx="16650918" cy="6454155"/>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Jour 2 : Termes et techniques de préparation, ustensiles et équipement</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Quelle est la principale fonction des protéines dans l'alimentation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Réparation des tissus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Quel mode de cuisson consiste à cuire rapidement à feu vif avec un peu de matière grasse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Sauté</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3. Quel ustensile est utilisé pour mesurer avec précision les ingrédients, notamment en pâtisserie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Balance de cuisine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4. À quoi sert le blanchiment des légumes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Préserver leur couleur et leur texture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5. Comment appelle-t-on le fait de couper les légumes en petits cubes réguliers d'environ 2 mm de côté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Brunoise</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Réponses</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220027">
            <a:off x="-1801857" y="-6724247"/>
            <a:ext cx="17233297" cy="16884397"/>
            <a:chOff x="0" y="0"/>
            <a:chExt cx="22977730" cy="22512529"/>
          </a:xfrm>
        </p:grpSpPr>
        <p:sp>
          <p:nvSpPr>
            <p:cNvPr id="3" name="Freeform 3"/>
            <p:cNvSpPr/>
            <p:nvPr/>
          </p:nvSpPr>
          <p:spPr>
            <a:xfrm>
              <a:off x="0" y="0"/>
              <a:ext cx="22977731" cy="22512528"/>
            </a:xfrm>
            <a:custGeom>
              <a:avLst/>
              <a:gdLst/>
              <a:ahLst/>
              <a:cxnLst/>
              <a:rect l="l" t="t" r="r" b="b"/>
              <a:pathLst>
                <a:path w="22977731" h="22512528">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84BFA4"/>
            </a:solidFill>
          </p:spPr>
        </p:sp>
      </p:grpSp>
      <p:grpSp>
        <p:nvGrpSpPr>
          <p:cNvPr id="4" name="Group 4"/>
          <p:cNvGrpSpPr/>
          <p:nvPr/>
        </p:nvGrpSpPr>
        <p:grpSpPr>
          <a:xfrm>
            <a:off x="-4020693" y="-9152968"/>
            <a:ext cx="24222266" cy="9152954"/>
            <a:chOff x="0" y="0"/>
            <a:chExt cx="32296355" cy="12203938"/>
          </a:xfrm>
        </p:grpSpPr>
        <p:sp>
          <p:nvSpPr>
            <p:cNvPr id="5" name="Freeform 5"/>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6" name="Group 6"/>
          <p:cNvGrpSpPr/>
          <p:nvPr/>
        </p:nvGrpSpPr>
        <p:grpSpPr>
          <a:xfrm>
            <a:off x="-5506732" y="10286998"/>
            <a:ext cx="24222266" cy="3289555"/>
            <a:chOff x="0" y="0"/>
            <a:chExt cx="32296355" cy="4386073"/>
          </a:xfrm>
        </p:grpSpPr>
        <p:sp>
          <p:nvSpPr>
            <p:cNvPr id="7" name="Freeform 7"/>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8" name="Group 8"/>
          <p:cNvGrpSpPr/>
          <p:nvPr/>
        </p:nvGrpSpPr>
        <p:grpSpPr>
          <a:xfrm>
            <a:off x="-4481700" y="-1211763"/>
            <a:ext cx="4481703" cy="17113853"/>
            <a:chOff x="0" y="0"/>
            <a:chExt cx="5975604" cy="22818471"/>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0" name="TextBox 10"/>
          <p:cNvSpPr txBox="1"/>
          <p:nvPr/>
        </p:nvSpPr>
        <p:spPr>
          <a:xfrm>
            <a:off x="1114070" y="1939405"/>
            <a:ext cx="11401443" cy="4570484"/>
          </a:xfrm>
          <a:prstGeom prst="rect">
            <a:avLst/>
          </a:prstGeom>
        </p:spPr>
        <p:txBody>
          <a:bodyPr lIns="0" tIns="0" rIns="0" bIns="0" rtlCol="0" anchor="t">
            <a:spAutoFit/>
          </a:bodyPr>
          <a:lstStyle/>
          <a:p>
            <a:pPr algn="ctr">
              <a:lnSpc>
                <a:spcPts val="34992"/>
              </a:lnSpc>
            </a:pPr>
            <a:r>
              <a:rPr lang="en-US" sz="32400" spc="302">
                <a:solidFill>
                  <a:srgbClr val="94C7B0"/>
                </a:solidFill>
                <a:latin typeface="TT Rounds Condensed"/>
                <a:ea typeface="TT Rounds Condensed"/>
                <a:cs typeface="TT Rounds Condensed"/>
                <a:sym typeface="TT Rounds Condensed"/>
              </a:rPr>
              <a:t>JOUR3</a:t>
            </a:r>
          </a:p>
        </p:txBody>
      </p:sp>
      <p:sp>
        <p:nvSpPr>
          <p:cNvPr id="11" name="TextBox 11"/>
          <p:cNvSpPr txBox="1"/>
          <p:nvPr/>
        </p:nvSpPr>
        <p:spPr>
          <a:xfrm>
            <a:off x="1313715" y="4214149"/>
            <a:ext cx="10581358" cy="1696212"/>
          </a:xfrm>
          <a:prstGeom prst="rect">
            <a:avLst/>
          </a:prstGeom>
        </p:spPr>
        <p:txBody>
          <a:bodyPr lIns="0" tIns="0" rIns="0" bIns="0" rtlCol="0" anchor="t">
            <a:spAutoFit/>
          </a:bodyPr>
          <a:lstStyle/>
          <a:p>
            <a:pPr algn="ctr">
              <a:lnSpc>
                <a:spcPts val="6804"/>
              </a:lnSpc>
            </a:pPr>
            <a:r>
              <a:rPr lang="en-US" sz="6300" b="1" spc="56">
                <a:solidFill>
                  <a:srgbClr val="FFFFFF"/>
                </a:solidFill>
                <a:latin typeface="TT Rounds Condensed Bold"/>
                <a:ea typeface="TT Rounds Condensed Bold"/>
                <a:cs typeface="TT Rounds Condensed Bold"/>
                <a:sym typeface="TT Rounds Condensed Bold"/>
              </a:rPr>
              <a:t>Identité culinaire</a:t>
            </a:r>
          </a:p>
          <a:p>
            <a:pPr algn="ctr">
              <a:lnSpc>
                <a:spcPts val="6804"/>
              </a:lnSpc>
            </a:pPr>
            <a:endParaRPr lang="en-US" sz="6300" b="1" spc="56">
              <a:solidFill>
                <a:srgbClr val="FFFFFF"/>
              </a:solidFill>
              <a:latin typeface="TT Rounds Condensed Bold"/>
              <a:ea typeface="TT Rounds Condensed Bold"/>
              <a:cs typeface="TT Rounds Condensed Bold"/>
              <a:sym typeface="TT Rounds Condensed Bold"/>
            </a:endParaRPr>
          </a:p>
        </p:txBody>
      </p:sp>
      <p:grpSp>
        <p:nvGrpSpPr>
          <p:cNvPr id="12" name="Group 12"/>
          <p:cNvGrpSpPr/>
          <p:nvPr/>
        </p:nvGrpSpPr>
        <p:grpSpPr>
          <a:xfrm>
            <a:off x="12973728" y="9567949"/>
            <a:ext cx="5044449" cy="516684"/>
            <a:chOff x="0" y="0"/>
            <a:chExt cx="6725932" cy="688912"/>
          </a:xfrm>
        </p:grpSpPr>
        <p:sp>
          <p:nvSpPr>
            <p:cNvPr id="13" name="Freeform 13"/>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2"/>
              <a:stretch>
                <a:fillRect t="-604988"/>
              </a:stretch>
            </a:blipFill>
          </p:spPr>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3452" y="-2393770"/>
            <a:ext cx="9429751" cy="9238964"/>
            <a:chOff x="0" y="0"/>
            <a:chExt cx="12573001" cy="12318618"/>
          </a:xfrm>
        </p:grpSpPr>
        <p:sp>
          <p:nvSpPr>
            <p:cNvPr id="3" name="Freeform 3"/>
            <p:cNvSpPr/>
            <p:nvPr/>
          </p:nvSpPr>
          <p:spPr>
            <a:xfrm>
              <a:off x="0" y="0"/>
              <a:ext cx="12573000" cy="12318619"/>
            </a:xfrm>
            <a:custGeom>
              <a:avLst/>
              <a:gdLst/>
              <a:ahLst/>
              <a:cxnLst/>
              <a:rect l="l" t="t" r="r" b="b"/>
              <a:pathLst>
                <a:path w="12573000" h="12318619">
                  <a:moveTo>
                    <a:pt x="7349236" y="464058"/>
                  </a:moveTo>
                  <a:cubicBezTo>
                    <a:pt x="5845048" y="14986"/>
                    <a:pt x="4273423" y="0"/>
                    <a:pt x="3075940" y="1347089"/>
                  </a:cubicBezTo>
                  <a:cubicBezTo>
                    <a:pt x="1915922" y="2649347"/>
                    <a:pt x="800862" y="4752340"/>
                    <a:pt x="561340" y="6488684"/>
                  </a:cubicBezTo>
                  <a:cubicBezTo>
                    <a:pt x="0" y="10537444"/>
                    <a:pt x="3607308" y="12318619"/>
                    <a:pt x="7251954" y="11742420"/>
                  </a:cubicBezTo>
                  <a:cubicBezTo>
                    <a:pt x="10806811" y="11181080"/>
                    <a:pt x="12573000" y="6518529"/>
                    <a:pt x="11495405" y="3195701"/>
                  </a:cubicBezTo>
                  <a:cubicBezTo>
                    <a:pt x="11173587" y="2192909"/>
                    <a:pt x="10238105" y="1721358"/>
                    <a:pt x="9354948" y="1287272"/>
                  </a:cubicBezTo>
                  <a:cubicBezTo>
                    <a:pt x="8718804" y="972947"/>
                    <a:pt x="8045197" y="673608"/>
                    <a:pt x="7349237" y="464058"/>
                  </a:cubicBezTo>
                  <a:close/>
                </a:path>
              </a:pathLst>
            </a:custGeom>
            <a:solidFill>
              <a:srgbClr val="B6D1E1"/>
            </a:solidFill>
          </p:spPr>
        </p:sp>
      </p:grpSp>
      <p:grpSp>
        <p:nvGrpSpPr>
          <p:cNvPr id="4" name="Group 4"/>
          <p:cNvGrpSpPr/>
          <p:nvPr/>
        </p:nvGrpSpPr>
        <p:grpSpPr>
          <a:xfrm>
            <a:off x="18288000" y="-69468"/>
            <a:ext cx="4255294" cy="17013079"/>
            <a:chOff x="0" y="0"/>
            <a:chExt cx="5673725" cy="22684106"/>
          </a:xfrm>
        </p:grpSpPr>
        <p:sp>
          <p:nvSpPr>
            <p:cNvPr id="5" name="Freeform 5"/>
            <p:cNvSpPr/>
            <p:nvPr/>
          </p:nvSpPr>
          <p:spPr>
            <a:xfrm>
              <a:off x="0" y="0"/>
              <a:ext cx="5673725" cy="22684105"/>
            </a:xfrm>
            <a:custGeom>
              <a:avLst/>
              <a:gdLst/>
              <a:ahLst/>
              <a:cxnLst/>
              <a:rect l="l" t="t" r="r" b="b"/>
              <a:pathLst>
                <a:path w="5673725" h="22684105">
                  <a:moveTo>
                    <a:pt x="0" y="0"/>
                  </a:moveTo>
                  <a:lnTo>
                    <a:pt x="5673725" y="0"/>
                  </a:lnTo>
                  <a:lnTo>
                    <a:pt x="5673725" y="22684105"/>
                  </a:lnTo>
                  <a:lnTo>
                    <a:pt x="0" y="22684105"/>
                  </a:lnTo>
                  <a:close/>
                </a:path>
              </a:pathLst>
            </a:custGeom>
            <a:solidFill>
              <a:srgbClr val="ECECEC"/>
            </a:solidFill>
          </p:spPr>
        </p:sp>
      </p:grpSp>
      <p:grpSp>
        <p:nvGrpSpPr>
          <p:cNvPr id="6" name="Group 6"/>
          <p:cNvGrpSpPr/>
          <p:nvPr/>
        </p:nvGrpSpPr>
        <p:grpSpPr>
          <a:xfrm>
            <a:off x="-1661934" y="-2805023"/>
            <a:ext cx="21361240" cy="2805017"/>
            <a:chOff x="0" y="0"/>
            <a:chExt cx="28481653" cy="3740023"/>
          </a:xfrm>
        </p:grpSpPr>
        <p:sp>
          <p:nvSpPr>
            <p:cNvPr id="7" name="Freeform 7"/>
            <p:cNvSpPr/>
            <p:nvPr/>
          </p:nvSpPr>
          <p:spPr>
            <a:xfrm>
              <a:off x="0" y="0"/>
              <a:ext cx="28481654" cy="3740023"/>
            </a:xfrm>
            <a:custGeom>
              <a:avLst/>
              <a:gdLst/>
              <a:ahLst/>
              <a:cxnLst/>
              <a:rect l="l" t="t" r="r" b="b"/>
              <a:pathLst>
                <a:path w="28481654" h="3740023">
                  <a:moveTo>
                    <a:pt x="0" y="0"/>
                  </a:moveTo>
                  <a:lnTo>
                    <a:pt x="28481654" y="0"/>
                  </a:lnTo>
                  <a:lnTo>
                    <a:pt x="28481654" y="3740023"/>
                  </a:lnTo>
                  <a:lnTo>
                    <a:pt x="0" y="3740023"/>
                  </a:lnTo>
                  <a:close/>
                </a:path>
              </a:pathLst>
            </a:custGeom>
            <a:solidFill>
              <a:srgbClr val="ECECEC"/>
            </a:solidFill>
          </p:spPr>
        </p:sp>
      </p:grpSp>
      <p:sp>
        <p:nvSpPr>
          <p:cNvPr id="8" name="Freeform 8"/>
          <p:cNvSpPr/>
          <p:nvPr/>
        </p:nvSpPr>
        <p:spPr>
          <a:xfrm>
            <a:off x="1237500" y="2244681"/>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12220496" y="636832"/>
            <a:ext cx="5614200" cy="8781637"/>
            <a:chOff x="0" y="0"/>
            <a:chExt cx="7485600" cy="11708849"/>
          </a:xfrm>
        </p:grpSpPr>
        <p:sp>
          <p:nvSpPr>
            <p:cNvPr id="10" name="Freeform 10" descr="iPhone6_mockup_front_white.png"/>
            <p:cNvSpPr/>
            <p:nvPr/>
          </p:nvSpPr>
          <p:spPr>
            <a:xfrm>
              <a:off x="0" y="0"/>
              <a:ext cx="7485634" cy="11708892"/>
            </a:xfrm>
            <a:custGeom>
              <a:avLst/>
              <a:gdLst/>
              <a:ahLst/>
              <a:cxnLst/>
              <a:rect l="l" t="t" r="r" b="b"/>
              <a:pathLst>
                <a:path w="7485634" h="11708892">
                  <a:moveTo>
                    <a:pt x="0" y="0"/>
                  </a:moveTo>
                  <a:lnTo>
                    <a:pt x="7485634" y="0"/>
                  </a:lnTo>
                  <a:lnTo>
                    <a:pt x="7485634" y="11708892"/>
                  </a:lnTo>
                  <a:lnTo>
                    <a:pt x="0" y="11708892"/>
                  </a:lnTo>
                  <a:lnTo>
                    <a:pt x="0" y="0"/>
                  </a:lnTo>
                  <a:close/>
                </a:path>
              </a:pathLst>
            </a:custGeom>
            <a:blipFill>
              <a:blip r:embed="rId4"/>
              <a:stretch>
                <a:fillRect l="-27" r="-27"/>
              </a:stretch>
            </a:blipFill>
          </p:spPr>
        </p:sp>
      </p:grpSp>
      <p:sp>
        <p:nvSpPr>
          <p:cNvPr id="11" name="TextBox 11"/>
          <p:cNvSpPr txBox="1"/>
          <p:nvPr/>
        </p:nvSpPr>
        <p:spPr>
          <a:xfrm>
            <a:off x="4308821" y="6856491"/>
            <a:ext cx="1413471" cy="364660"/>
          </a:xfrm>
          <a:prstGeom prst="rect">
            <a:avLst/>
          </a:prstGeom>
        </p:spPr>
        <p:txBody>
          <a:bodyPr lIns="0" tIns="0" rIns="0" bIns="0" rtlCol="0" anchor="t">
            <a:spAutoFit/>
          </a:bodyPr>
          <a:lstStyle/>
          <a:p>
            <a:pPr algn="l">
              <a:lnSpc>
                <a:spcPts val="3240"/>
              </a:lnSpc>
            </a:pPr>
            <a:r>
              <a:rPr lang="en-US" sz="2700">
                <a:solidFill>
                  <a:srgbClr val="FFFFFF"/>
                </a:solidFill>
                <a:latin typeface="Montserrat"/>
                <a:ea typeface="Montserrat"/>
                <a:cs typeface="Montserrat"/>
                <a:sym typeface="Montserrat"/>
              </a:rPr>
              <a:t>Titre premier</a:t>
            </a:r>
          </a:p>
        </p:txBody>
      </p:sp>
      <p:sp>
        <p:nvSpPr>
          <p:cNvPr id="12" name="TextBox 12"/>
          <p:cNvSpPr txBox="1"/>
          <p:nvPr/>
        </p:nvSpPr>
        <p:spPr>
          <a:xfrm>
            <a:off x="9029593" y="6856491"/>
            <a:ext cx="1399897" cy="364660"/>
          </a:xfrm>
          <a:prstGeom prst="rect">
            <a:avLst/>
          </a:prstGeom>
        </p:spPr>
        <p:txBody>
          <a:bodyPr lIns="0" tIns="0" rIns="0" bIns="0" rtlCol="0" anchor="t">
            <a:spAutoFit/>
          </a:bodyPr>
          <a:lstStyle/>
          <a:p>
            <a:pPr algn="l">
              <a:lnSpc>
                <a:spcPts val="3240"/>
              </a:lnSpc>
            </a:pPr>
            <a:r>
              <a:rPr lang="en-US" sz="2700">
                <a:solidFill>
                  <a:srgbClr val="FFFFFF"/>
                </a:solidFill>
                <a:latin typeface="Montserrat"/>
                <a:ea typeface="Montserrat"/>
                <a:cs typeface="Montserrat"/>
                <a:sym typeface="Montserrat"/>
              </a:rPr>
              <a:t>Titre deux</a:t>
            </a:r>
          </a:p>
        </p:txBody>
      </p:sp>
      <p:sp>
        <p:nvSpPr>
          <p:cNvPr id="13" name="TextBox 13"/>
          <p:cNvSpPr txBox="1"/>
          <p:nvPr/>
        </p:nvSpPr>
        <p:spPr>
          <a:xfrm>
            <a:off x="1193512" y="3253563"/>
            <a:ext cx="7291890" cy="4953744"/>
          </a:xfrm>
          <a:prstGeom prst="rect">
            <a:avLst/>
          </a:prstGeom>
        </p:spPr>
        <p:txBody>
          <a:bodyPr lIns="0" tIns="0" rIns="0" bIns="0" rtlCol="0" anchor="t">
            <a:spAutoFit/>
          </a:bodyPr>
          <a:lstStyle/>
          <a:p>
            <a:pPr algn="l">
              <a:lnSpc>
                <a:spcPts val="3888"/>
              </a:lnSpc>
            </a:pPr>
            <a:r>
              <a:rPr lang="en-US" sz="3600" spc="32">
                <a:solidFill>
                  <a:srgbClr val="382B1B"/>
                </a:solidFill>
                <a:latin typeface="TT Rounds Condensed"/>
                <a:ea typeface="TT Rounds Condensed"/>
                <a:cs typeface="TT Rounds Condensed"/>
                <a:sym typeface="TT Rounds Condensed"/>
              </a:rPr>
              <a:t>La recherche de votre propre identité culinaire est un voyage personnel et professionnel qui implique l'exploration, l'expérimentation et la réflexion. Vous êtes porteur d'une culture et d'un patrimoine culinaires abondants. Mettez-les à profit pour découvrir et développer votre identité culinaire unique. Cette section vous aidera dans ce processus. </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p:txBody>
      </p:sp>
      <p:grpSp>
        <p:nvGrpSpPr>
          <p:cNvPr id="14" name="Group 14"/>
          <p:cNvGrpSpPr/>
          <p:nvPr/>
        </p:nvGrpSpPr>
        <p:grpSpPr>
          <a:xfrm>
            <a:off x="13324708" y="2029352"/>
            <a:ext cx="3399768" cy="5967447"/>
            <a:chOff x="0" y="0"/>
            <a:chExt cx="4533024" cy="7956596"/>
          </a:xfrm>
        </p:grpSpPr>
        <p:sp>
          <p:nvSpPr>
            <p:cNvPr id="15" name="Freeform 15"/>
            <p:cNvSpPr/>
            <p:nvPr/>
          </p:nvSpPr>
          <p:spPr>
            <a:xfrm>
              <a:off x="0" y="0"/>
              <a:ext cx="4533011" cy="7956550"/>
            </a:xfrm>
            <a:custGeom>
              <a:avLst/>
              <a:gdLst/>
              <a:ahLst/>
              <a:cxnLst/>
              <a:rect l="l" t="t" r="r" b="b"/>
              <a:pathLst>
                <a:path w="4533011" h="7956550">
                  <a:moveTo>
                    <a:pt x="0" y="0"/>
                  </a:moveTo>
                  <a:lnTo>
                    <a:pt x="4533011" y="0"/>
                  </a:lnTo>
                  <a:lnTo>
                    <a:pt x="4533011" y="7956550"/>
                  </a:lnTo>
                  <a:lnTo>
                    <a:pt x="0" y="7956550"/>
                  </a:lnTo>
                  <a:lnTo>
                    <a:pt x="0" y="0"/>
                  </a:lnTo>
                  <a:close/>
                </a:path>
              </a:pathLst>
            </a:custGeom>
            <a:blipFill>
              <a:blip r:embed="rId5"/>
              <a:stretch>
                <a:fillRect l="-8605" r="-8606"/>
              </a:stretch>
            </a:blipFill>
          </p:spPr>
        </p:sp>
      </p:grpSp>
      <p:grpSp>
        <p:nvGrpSpPr>
          <p:cNvPr id="16" name="Group 16"/>
          <p:cNvGrpSpPr/>
          <p:nvPr/>
        </p:nvGrpSpPr>
        <p:grpSpPr>
          <a:xfrm>
            <a:off x="12973728" y="9567949"/>
            <a:ext cx="5044449" cy="516684"/>
            <a:chOff x="0" y="0"/>
            <a:chExt cx="6725932" cy="688912"/>
          </a:xfrm>
        </p:grpSpPr>
        <p:sp>
          <p:nvSpPr>
            <p:cNvPr id="17" name="Freeform 17"/>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6"/>
              <a:stretch>
                <a:fillRect t="-604988"/>
              </a:stretch>
            </a:blipFill>
          </p:spPr>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1242212"/>
          </a:xfrm>
          <a:prstGeom prst="rect">
            <a:avLst/>
          </a:prstGeom>
        </p:spPr>
        <p:txBody>
          <a:bodyPr lIns="0" tIns="0" rIns="0" bIns="0" rtlCol="0" anchor="t">
            <a:spAutoFit/>
          </a:bodyPr>
          <a:lstStyle/>
          <a:p>
            <a:pPr algn="l">
              <a:lnSpc>
                <a:spcPts val="5248"/>
              </a:lnSpc>
            </a:pPr>
            <a:r>
              <a:rPr lang="en-US" sz="5400" b="1" spc="48">
                <a:solidFill>
                  <a:srgbClr val="382B1B"/>
                </a:solidFill>
                <a:latin typeface="TT Rounds Condensed Bold"/>
                <a:ea typeface="TT Rounds Condensed Bold"/>
                <a:cs typeface="TT Rounds Condensed Bold"/>
                <a:sym typeface="TT Rounds Condensed Bold"/>
              </a:rPr>
              <a:t>1. Exploration et inspiration</a:t>
            </a:r>
          </a:p>
          <a:p>
            <a:pPr algn="l">
              <a:lnSpc>
                <a:spcPts val="5248"/>
              </a:lnSpc>
            </a:pPr>
            <a:endParaRPr lang="en-US" sz="5400" b="1" spc="48">
              <a:solidFill>
                <a:srgbClr val="382B1B"/>
              </a:solidFill>
              <a:latin typeface="TT Rounds Condensed Bold"/>
              <a:ea typeface="TT Rounds Condensed Bold"/>
              <a:cs typeface="TT Rounds Condensed Bold"/>
              <a:sym typeface="TT Rounds Condensed Bold"/>
            </a:endParaRP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83848"/>
            <a:ext cx="16650918" cy="5788914"/>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a. Analysez vos racines culinaires</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Origines personnelles </a:t>
            </a:r>
            <a:r>
              <a:rPr lang="en-US" sz="3600" spc="32">
                <a:solidFill>
                  <a:srgbClr val="382B1B"/>
                </a:solidFill>
                <a:latin typeface="TT Rounds Condensed"/>
                <a:ea typeface="TT Rounds Condensed"/>
                <a:cs typeface="TT Rounds Condensed"/>
                <a:sym typeface="TT Rounds Condensed"/>
              </a:rPr>
              <a:t>: Explorez les traditions culinaires de votre famille et de votre région. Quels sont les saveurs, les techniques et les ingrédients qui vous sont familiers et chers ?</a:t>
            </a:r>
          </a:p>
          <a:p>
            <a:pPr marL="822960" lvl="2" indent="-274320" algn="l">
              <a:lnSpc>
                <a:spcPts val="3888"/>
              </a:lnSpc>
            </a:pPr>
            <a:r>
              <a:rPr lang="en-US" sz="3600" b="1" spc="32">
                <a:solidFill>
                  <a:srgbClr val="382B1B"/>
                </a:solidFill>
                <a:latin typeface="TT Rounds Condensed Bold"/>
                <a:ea typeface="TT Rounds Condensed Bold"/>
                <a:cs typeface="TT Rounds Condensed Bold"/>
                <a:sym typeface="TT Rounds Condensed Bold"/>
              </a:rPr>
              <a:t>Culture locale </a:t>
            </a:r>
            <a:r>
              <a:rPr lang="en-US" sz="3600" spc="32">
                <a:solidFill>
                  <a:srgbClr val="382B1B"/>
                </a:solidFill>
                <a:latin typeface="TT Rounds Condensed"/>
                <a:ea typeface="TT Rounds Condensed"/>
                <a:cs typeface="TT Rounds Condensed"/>
                <a:sym typeface="TT Rounds Condensed"/>
              </a:rPr>
              <a:t>: Étudiez la cuisine de votre région ou de votre pays. Quelles sont les influences historiques, géographiques et culturelles qui la façonnent ?</a:t>
            </a:r>
          </a:p>
          <a:p>
            <a:pPr marL="822960" lvl="2" indent="-274320" algn="l">
              <a:lnSpc>
                <a:spcPts val="3888"/>
              </a:lnSpc>
            </a:pPr>
            <a:endParaRPr lang="en-US" sz="3600" spc="32">
              <a:solidFill>
                <a:srgbClr val="382B1B"/>
              </a:solidFill>
              <a:latin typeface="TT Rounds Condensed"/>
              <a:ea typeface="TT Rounds Condensed"/>
              <a:cs typeface="TT Rounds Condensed"/>
              <a:sym typeface="TT Rounds Condensed"/>
            </a:endParaRPr>
          </a:p>
          <a:p>
            <a:pPr marL="822960" lvl="2" indent="-274320" algn="l">
              <a:lnSpc>
                <a:spcPts val="3888"/>
              </a:lnSpc>
            </a:pPr>
            <a:r>
              <a:rPr lang="en-US" sz="3600" b="1" spc="32">
                <a:solidFill>
                  <a:srgbClr val="382B1B"/>
                </a:solidFill>
                <a:latin typeface="TT Rounds Condensed Bold"/>
                <a:ea typeface="TT Rounds Condensed Bold"/>
                <a:cs typeface="TT Rounds Condensed Bold"/>
                <a:sym typeface="TT Rounds Condensed Bold"/>
              </a:rPr>
              <a:t>b. Voyager et découvrir</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Voyage gastronomique </a:t>
            </a:r>
            <a:r>
              <a:rPr lang="en-US" sz="3600" spc="32">
                <a:solidFill>
                  <a:srgbClr val="382B1B"/>
                </a:solidFill>
                <a:latin typeface="TT Rounds Condensed"/>
                <a:ea typeface="TT Rounds Condensed"/>
                <a:cs typeface="TT Rounds Condensed"/>
                <a:sym typeface="TT Rounds Condensed"/>
              </a:rPr>
              <a:t>: Voyager pour découvrir d'autres cultures culinaires. Dégustez des plats locaux, observez les techniques culinaires et discutez avec des chefs locaux.</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Influences mondiales </a:t>
            </a:r>
            <a:r>
              <a:rPr lang="en-US" sz="3600" spc="32">
                <a:solidFill>
                  <a:srgbClr val="382B1B"/>
                </a:solidFill>
                <a:latin typeface="TT Rounds Condensed"/>
                <a:ea typeface="TT Rounds Condensed"/>
                <a:cs typeface="TT Rounds Condensed"/>
                <a:sym typeface="TT Rounds Condensed"/>
              </a:rPr>
              <a:t>: S'inspirer des cuisines du monde entier en y incorporant des éléments et des techniques qui vous correspondent.</a:t>
            </a:r>
          </a:p>
          <a:p>
            <a:pPr marL="822960" lvl="2" indent="-274320" algn="l">
              <a:lnSpc>
                <a:spcPts val="3888"/>
              </a:lnSpc>
            </a:pPr>
            <a:endParaRPr lang="en-US" sz="3600" spc="32">
              <a:solidFill>
                <a:srgbClr val="382B1B"/>
              </a:solidFill>
              <a:latin typeface="TT Rounds Condensed"/>
              <a:ea typeface="TT Rounds Condensed"/>
              <a:cs typeface="TT Rounds Condensed"/>
              <a:sym typeface="TT Rounds Condensed"/>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1242212"/>
          </a:xfrm>
          <a:prstGeom prst="rect">
            <a:avLst/>
          </a:prstGeom>
        </p:spPr>
        <p:txBody>
          <a:bodyPr lIns="0" tIns="0" rIns="0" bIns="0" rtlCol="0" anchor="t">
            <a:spAutoFit/>
          </a:bodyPr>
          <a:lstStyle/>
          <a:p>
            <a:pPr algn="l">
              <a:lnSpc>
                <a:spcPts val="5248"/>
              </a:lnSpc>
            </a:pPr>
            <a:r>
              <a:rPr lang="en-US" sz="5400" b="1" spc="48">
                <a:solidFill>
                  <a:srgbClr val="382B1B"/>
                </a:solidFill>
                <a:latin typeface="TT Rounds Condensed Bold"/>
                <a:ea typeface="TT Rounds Condensed Bold"/>
                <a:cs typeface="TT Rounds Condensed Bold"/>
                <a:sym typeface="TT Rounds Condensed Bold"/>
              </a:rPr>
              <a:t>2. Expérimentation et créativité</a:t>
            </a:r>
          </a:p>
          <a:p>
            <a:pPr algn="l">
              <a:lnSpc>
                <a:spcPts val="5248"/>
              </a:lnSpc>
            </a:pPr>
            <a:endParaRPr lang="en-US" sz="5400" b="1" spc="48">
              <a:solidFill>
                <a:srgbClr val="382B1B"/>
              </a:solidFill>
              <a:latin typeface="TT Rounds Condensed Bold"/>
              <a:ea typeface="TT Rounds Condensed Bold"/>
              <a:cs typeface="TT Rounds Condensed Bold"/>
              <a:sym typeface="TT Rounds Condensed Bold"/>
            </a:endParaRP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83848"/>
            <a:ext cx="16650918" cy="5303139"/>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a. Jouer avec les ingrédients</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Ingrédients locaux </a:t>
            </a:r>
            <a:r>
              <a:rPr lang="en-US" sz="3600" spc="32">
                <a:solidFill>
                  <a:srgbClr val="382B1B"/>
                </a:solidFill>
                <a:latin typeface="TT Rounds Condensed"/>
                <a:ea typeface="TT Rounds Condensed"/>
                <a:cs typeface="TT Rounds Condensed"/>
                <a:sym typeface="TT Rounds Condensed"/>
              </a:rPr>
              <a:t>: Utilisez des produits locaux et de saison pour créer des plats uniques.</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Combinaisons innovantes </a:t>
            </a:r>
            <a:r>
              <a:rPr lang="en-US" sz="3600" spc="32">
                <a:solidFill>
                  <a:srgbClr val="382B1B"/>
                </a:solidFill>
                <a:latin typeface="TT Rounds Condensed"/>
                <a:ea typeface="TT Rounds Condensed"/>
                <a:cs typeface="TT Rounds Condensed"/>
                <a:sym typeface="TT Rounds Condensed"/>
              </a:rPr>
              <a:t>: Expérimentez des combinaisons de saveurs inattendues et des techniques de fusion.</a:t>
            </a:r>
          </a:p>
          <a:p>
            <a:pPr marL="822960" lvl="2" indent="-274320" algn="l">
              <a:lnSpc>
                <a:spcPts val="3888"/>
              </a:lnSpc>
            </a:pPr>
            <a:endParaRPr lang="en-US" sz="3600" spc="32">
              <a:solidFill>
                <a:srgbClr val="382B1B"/>
              </a:solidFill>
              <a:latin typeface="TT Rounds Condensed"/>
              <a:ea typeface="TT Rounds Condensed"/>
              <a:cs typeface="TT Rounds Condensed"/>
              <a:sym typeface="TT Rounds Condensed"/>
            </a:endParaRPr>
          </a:p>
          <a:p>
            <a:pPr marL="822960" lvl="2" indent="-274320" algn="l">
              <a:lnSpc>
                <a:spcPts val="3888"/>
              </a:lnSpc>
            </a:pPr>
            <a:r>
              <a:rPr lang="en-US" sz="3600" b="1" spc="32">
                <a:solidFill>
                  <a:srgbClr val="382B1B"/>
                </a:solidFill>
                <a:latin typeface="TT Rounds Condensed Bold"/>
                <a:ea typeface="TT Rounds Condensed Bold"/>
                <a:cs typeface="TT Rounds Condensed Bold"/>
                <a:sym typeface="TT Rounds Condensed Bold"/>
              </a:rPr>
              <a:t>b. Développer des recettes uniques</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Plats de marque </a:t>
            </a:r>
            <a:r>
              <a:rPr lang="en-US" sz="3600" spc="32">
                <a:solidFill>
                  <a:srgbClr val="382B1B"/>
                </a:solidFill>
                <a:latin typeface="TT Rounds Condensed"/>
                <a:ea typeface="TT Rounds Condensed"/>
                <a:cs typeface="TT Rounds Condensed"/>
                <a:sym typeface="TT Rounds Condensed"/>
              </a:rPr>
              <a:t>: Travailler sur des plats de marque qui représentent votre style et vos influences.</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Retour d'information et ajustements </a:t>
            </a:r>
            <a:r>
              <a:rPr lang="en-US" sz="3600" spc="32">
                <a:solidFill>
                  <a:srgbClr val="382B1B"/>
                </a:solidFill>
                <a:latin typeface="TT Rounds Condensed"/>
                <a:ea typeface="TT Rounds Condensed"/>
                <a:cs typeface="TT Rounds Condensed"/>
                <a:sym typeface="TT Rounds Condensed"/>
              </a:rPr>
              <a:t>: Testez vos créations sur des amis, des collègues et des clients, et ajustez vos recettes en fonction des commentaires.</a:t>
            </a:r>
          </a:p>
          <a:p>
            <a:pPr marL="822960" lvl="2" indent="-274320" algn="l">
              <a:lnSpc>
                <a:spcPts val="3888"/>
              </a:lnSpc>
            </a:pPr>
            <a:endParaRPr lang="en-US" sz="3600" spc="32">
              <a:solidFill>
                <a:srgbClr val="382B1B"/>
              </a:solidFill>
              <a:latin typeface="TT Rounds Condensed"/>
              <a:ea typeface="TT Rounds Condensed"/>
              <a:cs typeface="TT Rounds Condensed"/>
              <a:sym typeface="TT Rounds Condensed"/>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1242212"/>
          </a:xfrm>
          <a:prstGeom prst="rect">
            <a:avLst/>
          </a:prstGeom>
        </p:spPr>
        <p:txBody>
          <a:bodyPr lIns="0" tIns="0" rIns="0" bIns="0" rtlCol="0" anchor="t">
            <a:spAutoFit/>
          </a:bodyPr>
          <a:lstStyle/>
          <a:p>
            <a:pPr algn="l">
              <a:lnSpc>
                <a:spcPts val="5248"/>
              </a:lnSpc>
            </a:pPr>
            <a:r>
              <a:rPr lang="en-US" sz="5400" b="1" spc="48">
                <a:solidFill>
                  <a:srgbClr val="382B1B"/>
                </a:solidFill>
                <a:latin typeface="TT Rounds Condensed Bold"/>
                <a:ea typeface="TT Rounds Condensed Bold"/>
                <a:cs typeface="TT Rounds Condensed Bold"/>
                <a:sym typeface="TT Rounds Condensed Bold"/>
              </a:rPr>
              <a:t>3. Réflexion et philosophie</a:t>
            </a:r>
          </a:p>
          <a:p>
            <a:pPr algn="l">
              <a:lnSpc>
                <a:spcPts val="5248"/>
              </a:lnSpc>
            </a:pPr>
            <a:endParaRPr lang="en-US" sz="5400" b="1" spc="48">
              <a:solidFill>
                <a:srgbClr val="382B1B"/>
              </a:solidFill>
              <a:latin typeface="TT Rounds Condensed Bold"/>
              <a:ea typeface="TT Rounds Condensed Bold"/>
              <a:cs typeface="TT Rounds Condensed Bold"/>
              <a:sym typeface="TT Rounds Condensed Bold"/>
            </a:endParaRP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83848"/>
            <a:ext cx="16650918" cy="4817364"/>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a. Définir votre vision culinaire</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Valeurs </a:t>
            </a:r>
            <a:r>
              <a:rPr lang="en-US" sz="3600" spc="32">
                <a:solidFill>
                  <a:srgbClr val="382B1B"/>
                </a:solidFill>
                <a:latin typeface="TT Rounds Condensed"/>
                <a:ea typeface="TT Rounds Condensed"/>
                <a:cs typeface="TT Rounds Condensed"/>
                <a:sym typeface="TT Rounds Condensed"/>
              </a:rPr>
              <a:t>: Pensez aux valeurs qui vous sont chères, comme l'utilisation de produits durables, le soutien aux producteurs locaux ou la promotion de la santé et du bien-être.</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Mission </a:t>
            </a:r>
            <a:r>
              <a:rPr lang="en-US" sz="3600" spc="32">
                <a:solidFill>
                  <a:srgbClr val="382B1B"/>
                </a:solidFill>
                <a:latin typeface="TT Rounds Condensed"/>
                <a:ea typeface="TT Rounds Condensed"/>
                <a:cs typeface="TT Rounds Condensed"/>
                <a:sym typeface="TT Rounds Condensed"/>
              </a:rPr>
              <a:t>: Formulez une mission culinaire pour guider votre travail et vos choix dans la cuisine.</a:t>
            </a:r>
          </a:p>
          <a:p>
            <a:pPr marL="822960" lvl="2" indent="-274320" algn="l">
              <a:lnSpc>
                <a:spcPts val="3888"/>
              </a:lnSpc>
            </a:pPr>
            <a:endParaRPr lang="en-US" sz="3600" spc="32">
              <a:solidFill>
                <a:srgbClr val="382B1B"/>
              </a:solidFill>
              <a:latin typeface="TT Rounds Condensed"/>
              <a:ea typeface="TT Rounds Condensed"/>
              <a:cs typeface="TT Rounds Condensed"/>
              <a:sym typeface="TT Rounds Condensed"/>
            </a:endParaRPr>
          </a:p>
          <a:p>
            <a:pPr marL="822960" lvl="2" indent="-274320" algn="l">
              <a:lnSpc>
                <a:spcPts val="3888"/>
              </a:lnSpc>
            </a:pPr>
            <a:r>
              <a:rPr lang="en-US" sz="3600" b="1" spc="32">
                <a:solidFill>
                  <a:srgbClr val="382B1B"/>
                </a:solidFill>
                <a:latin typeface="TT Rounds Condensed Bold"/>
                <a:ea typeface="TT Rounds Condensed Bold"/>
                <a:cs typeface="TT Rounds Condensed Bold"/>
                <a:sym typeface="TT Rounds Condensed Bold"/>
              </a:rPr>
              <a:t>b. Documenter votre parcours</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Livre de recettes </a:t>
            </a:r>
            <a:r>
              <a:rPr lang="en-US" sz="3600" spc="32">
                <a:solidFill>
                  <a:srgbClr val="382B1B"/>
                </a:solidFill>
                <a:latin typeface="TT Rounds Condensed"/>
                <a:ea typeface="TT Rounds Condensed"/>
                <a:cs typeface="TT Rounds Condensed"/>
                <a:sym typeface="TT Rounds Condensed"/>
              </a:rPr>
              <a:t>: Tenez un carnet de recettes et d'idées, dans lequel vous consignez vos expériences, vos succès et vos échecs.</a:t>
            </a:r>
          </a:p>
          <a:p>
            <a:pPr marL="822960" lvl="2" indent="-274320" algn="l">
              <a:lnSpc>
                <a:spcPts val="3888"/>
              </a:lnSpc>
            </a:pPr>
            <a:r>
              <a:rPr lang="en-US" sz="3600" b="1" spc="32">
                <a:solidFill>
                  <a:srgbClr val="382B1B"/>
                </a:solidFill>
                <a:latin typeface="TT Rounds Condensed Bold"/>
                <a:ea typeface="TT Rounds Condensed Bold"/>
                <a:cs typeface="TT Rounds Condensed Bold"/>
                <a:sym typeface="TT Rounds Condensed Bold"/>
              </a:rPr>
              <a:t>Journal de cuisine </a:t>
            </a:r>
            <a:r>
              <a:rPr lang="en-US" sz="3600" spc="32">
                <a:solidFill>
                  <a:srgbClr val="382B1B"/>
                </a:solidFill>
                <a:latin typeface="TT Rounds Condensed"/>
                <a:ea typeface="TT Rounds Condensed"/>
                <a:cs typeface="TT Rounds Condensed"/>
                <a:sym typeface="TT Rounds Condensed"/>
              </a:rPr>
              <a:t>: Racontez vos inspirations, vos découvertes et vos réflexions sur la cuisine.</a:t>
            </a: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1242212"/>
          </a:xfrm>
          <a:prstGeom prst="rect">
            <a:avLst/>
          </a:prstGeom>
        </p:spPr>
        <p:txBody>
          <a:bodyPr lIns="0" tIns="0" rIns="0" bIns="0" rtlCol="0" anchor="t">
            <a:spAutoFit/>
          </a:bodyPr>
          <a:lstStyle/>
          <a:p>
            <a:pPr algn="l">
              <a:lnSpc>
                <a:spcPts val="5248"/>
              </a:lnSpc>
            </a:pPr>
            <a:r>
              <a:rPr lang="en-US" sz="5400" b="1" spc="48">
                <a:solidFill>
                  <a:srgbClr val="382B1B"/>
                </a:solidFill>
                <a:latin typeface="TT Rounds Condensed Bold"/>
                <a:ea typeface="TT Rounds Condensed Bold"/>
                <a:cs typeface="TT Rounds Condensed Bold"/>
                <a:sym typeface="TT Rounds Condensed Bold"/>
              </a:rPr>
              <a:t>4. Formation continue</a:t>
            </a:r>
          </a:p>
          <a:p>
            <a:pPr algn="l">
              <a:lnSpc>
                <a:spcPts val="5248"/>
              </a:lnSpc>
            </a:pPr>
            <a:endParaRPr lang="en-US" sz="5400" b="1" spc="48">
              <a:solidFill>
                <a:srgbClr val="382B1B"/>
              </a:solidFill>
              <a:latin typeface="TT Rounds Condensed Bold"/>
              <a:ea typeface="TT Rounds Condensed Bold"/>
              <a:cs typeface="TT Rounds Condensed Bold"/>
              <a:sym typeface="TT Rounds Condensed Bold"/>
            </a:endParaRP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83848"/>
            <a:ext cx="16650918" cy="4817364"/>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a. Participer à des cours et des ateliers</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Techniques avancées </a:t>
            </a:r>
            <a:r>
              <a:rPr lang="en-US" sz="3600" spc="32">
                <a:solidFill>
                  <a:srgbClr val="382B1B"/>
                </a:solidFill>
                <a:latin typeface="TT Rounds Condensed"/>
                <a:ea typeface="TT Rounds Condensed"/>
                <a:cs typeface="TT Rounds Condensed"/>
                <a:sym typeface="TT Rounds Condensed"/>
              </a:rPr>
              <a:t>: Suivez des cours de cuisine pour apprendre de nouvelles techniques et développer vos compétences.</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Thèmes spécifiques </a:t>
            </a:r>
            <a:r>
              <a:rPr lang="en-US" sz="3600" spc="32">
                <a:solidFill>
                  <a:srgbClr val="382B1B"/>
                </a:solidFill>
                <a:latin typeface="TT Rounds Condensed"/>
                <a:ea typeface="TT Rounds Condensed"/>
                <a:cs typeface="TT Rounds Condensed"/>
                <a:sym typeface="TT Rounds Condensed"/>
              </a:rPr>
              <a:t>: Participer à des ateliers sur des cuisines ou des techniques spécifiques.</a:t>
            </a:r>
          </a:p>
          <a:p>
            <a:pPr marL="822960" lvl="2" indent="-274320" algn="l">
              <a:lnSpc>
                <a:spcPts val="3888"/>
              </a:lnSpc>
            </a:pPr>
            <a:endParaRPr lang="en-US" sz="3600" spc="32">
              <a:solidFill>
                <a:srgbClr val="382B1B"/>
              </a:solidFill>
              <a:latin typeface="TT Rounds Condensed"/>
              <a:ea typeface="TT Rounds Condensed"/>
              <a:cs typeface="TT Rounds Condensed"/>
              <a:sym typeface="TT Rounds Condensed"/>
            </a:endParaRPr>
          </a:p>
          <a:p>
            <a:pPr marL="822960" lvl="2" indent="-274320" algn="l">
              <a:lnSpc>
                <a:spcPts val="3888"/>
              </a:lnSpc>
            </a:pPr>
            <a:r>
              <a:rPr lang="en-US" sz="3600" b="1" spc="32">
                <a:solidFill>
                  <a:srgbClr val="382B1B"/>
                </a:solidFill>
                <a:latin typeface="TT Rounds Condensed Bold"/>
                <a:ea typeface="TT Rounds Condensed Bold"/>
                <a:cs typeface="TT Rounds Condensed Bold"/>
                <a:sym typeface="TT Rounds Condensed Bold"/>
              </a:rPr>
              <a:t>b. Lire et étudier</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Livres de cuisine </a:t>
            </a:r>
            <a:r>
              <a:rPr lang="en-US" sz="3600" spc="32">
                <a:solidFill>
                  <a:srgbClr val="382B1B"/>
                </a:solidFill>
                <a:latin typeface="TT Rounds Condensed"/>
                <a:ea typeface="TT Rounds Condensed"/>
                <a:cs typeface="TT Rounds Condensed"/>
                <a:sym typeface="TT Rounds Condensed"/>
              </a:rPr>
              <a:t>: Lisez des livres de cuisine, des mémoires de chefs et des livres sur la gastronomie pour élargir vos connaissances.</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Articles et revues </a:t>
            </a:r>
            <a:r>
              <a:rPr lang="en-US" sz="3600" spc="32">
                <a:solidFill>
                  <a:srgbClr val="382B1B"/>
                </a:solidFill>
                <a:latin typeface="TT Rounds Condensed"/>
                <a:ea typeface="TT Rounds Condensed"/>
                <a:cs typeface="TT Rounds Condensed"/>
                <a:sym typeface="TT Rounds Condensed"/>
              </a:rPr>
              <a:t>: Suivez les publications et les blogs culinaires pour vous tenir au courant des tendances et des innovations.</a:t>
            </a: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1242212"/>
          </a:xfrm>
          <a:prstGeom prst="rect">
            <a:avLst/>
          </a:prstGeom>
        </p:spPr>
        <p:txBody>
          <a:bodyPr lIns="0" tIns="0" rIns="0" bIns="0" rtlCol="0" anchor="t">
            <a:spAutoFit/>
          </a:bodyPr>
          <a:lstStyle/>
          <a:p>
            <a:pPr algn="l">
              <a:lnSpc>
                <a:spcPts val="5248"/>
              </a:lnSpc>
            </a:pPr>
            <a:r>
              <a:rPr lang="en-US" sz="5400" b="1" spc="48">
                <a:solidFill>
                  <a:srgbClr val="382B1B"/>
                </a:solidFill>
                <a:latin typeface="TT Rounds Condensed Bold"/>
                <a:ea typeface="TT Rounds Condensed Bold"/>
                <a:cs typeface="TT Rounds Condensed Bold"/>
                <a:sym typeface="TT Rounds Condensed Bold"/>
              </a:rPr>
              <a:t>5. Collaboration et mise en réseau</a:t>
            </a:r>
          </a:p>
          <a:p>
            <a:pPr algn="l">
              <a:lnSpc>
                <a:spcPts val="5248"/>
              </a:lnSpc>
            </a:pPr>
            <a:endParaRPr lang="en-US" sz="5400" b="1" spc="48">
              <a:solidFill>
                <a:srgbClr val="382B1B"/>
              </a:solidFill>
              <a:latin typeface="TT Rounds Condensed Bold"/>
              <a:ea typeface="TT Rounds Condensed Bold"/>
              <a:cs typeface="TT Rounds Condensed Bold"/>
              <a:sym typeface="TT Rounds Condensed Bold"/>
            </a:endParaRP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83848"/>
            <a:ext cx="16650918" cy="5788914"/>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a. Travailler avec d'autres chefs</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Stages et apprentissages </a:t>
            </a:r>
            <a:r>
              <a:rPr lang="en-US" sz="3600" spc="32">
                <a:solidFill>
                  <a:srgbClr val="382B1B"/>
                </a:solidFill>
                <a:latin typeface="TT Rounds Condensed"/>
                <a:ea typeface="TT Rounds Condensed"/>
                <a:cs typeface="TT Rounds Condensed"/>
                <a:sym typeface="TT Rounds Condensed"/>
              </a:rPr>
              <a:t>: Participez à des stages dans des cuisines renommées pour apprendre des meilleurs et élargir votre expérience.</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Événements en collaboration </a:t>
            </a:r>
            <a:r>
              <a:rPr lang="en-US" sz="3600" spc="32">
                <a:solidFill>
                  <a:srgbClr val="382B1B"/>
                </a:solidFill>
                <a:latin typeface="TT Rounds Condensed"/>
                <a:ea typeface="TT Rounds Condensed"/>
                <a:cs typeface="TT Rounds Condensed"/>
                <a:sym typeface="TT Rounds Condensed"/>
              </a:rPr>
              <a:t>: Participez à des événements culinaires, à des pop-ups et à des collaborations avec d'autres chefs afin d'échanger des idées et des techniques.</a:t>
            </a:r>
          </a:p>
          <a:p>
            <a:pPr marL="822960" lvl="2" indent="-274320" algn="l">
              <a:lnSpc>
                <a:spcPts val="3888"/>
              </a:lnSpc>
            </a:pPr>
            <a:endParaRPr lang="en-US" sz="3600" spc="32">
              <a:solidFill>
                <a:srgbClr val="382B1B"/>
              </a:solidFill>
              <a:latin typeface="TT Rounds Condensed"/>
              <a:ea typeface="TT Rounds Condensed"/>
              <a:cs typeface="TT Rounds Condensed"/>
              <a:sym typeface="TT Rounds Condensed"/>
            </a:endParaRPr>
          </a:p>
          <a:p>
            <a:pPr marL="822960" lvl="2" indent="-274320" algn="l">
              <a:lnSpc>
                <a:spcPts val="3888"/>
              </a:lnSpc>
            </a:pPr>
            <a:r>
              <a:rPr lang="en-US" sz="3600" b="1" spc="32">
                <a:solidFill>
                  <a:srgbClr val="382B1B"/>
                </a:solidFill>
                <a:latin typeface="TT Rounds Condensed Bold"/>
                <a:ea typeface="TT Rounds Condensed Bold"/>
                <a:cs typeface="TT Rounds Condensed Bold"/>
                <a:sym typeface="TT Rounds Condensed Bold"/>
              </a:rPr>
              <a:t>b. Construire un réseau</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Communauté culinaire </a:t>
            </a:r>
            <a:r>
              <a:rPr lang="en-US" sz="3600" spc="32">
                <a:solidFill>
                  <a:srgbClr val="382B1B"/>
                </a:solidFill>
                <a:latin typeface="TT Rounds Condensed"/>
                <a:ea typeface="TT Rounds Condensed"/>
                <a:cs typeface="TT Rounds Condensed"/>
                <a:sym typeface="TT Rounds Condensed"/>
              </a:rPr>
              <a:t>: Participez à des associations et groupes culinaires pour partager vos connaissances et votre expérience.</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Mentorat </a:t>
            </a:r>
            <a:r>
              <a:rPr lang="en-US" sz="3600" spc="32">
                <a:solidFill>
                  <a:srgbClr val="382B1B"/>
                </a:solidFill>
                <a:latin typeface="TT Rounds Condensed"/>
                <a:ea typeface="TT Rounds Condensed"/>
                <a:cs typeface="TT Rounds Condensed"/>
                <a:sym typeface="TT Rounds Condensed"/>
              </a:rPr>
              <a:t>: Trouvez ou devenez un mentor pour vous guider et être guidé tout au long de votre parcours culinaire.</a:t>
            </a:r>
          </a:p>
          <a:p>
            <a:pPr marL="822960" lvl="2" indent="-274320" algn="l">
              <a:lnSpc>
                <a:spcPts val="3888"/>
              </a:lnSpc>
            </a:pPr>
            <a:endParaRPr lang="en-US" sz="3600" spc="32">
              <a:solidFill>
                <a:srgbClr val="382B1B"/>
              </a:solidFill>
              <a:latin typeface="TT Rounds Condensed"/>
              <a:ea typeface="TT Rounds Condensed"/>
              <a:cs typeface="TT Rounds Condensed"/>
              <a:sym typeface="TT Rounds Condensed"/>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73728" y="9567949"/>
            <a:ext cx="5044449" cy="516684"/>
            <a:chOff x="0" y="0"/>
            <a:chExt cx="6725932" cy="688912"/>
          </a:xfrm>
        </p:grpSpPr>
        <p:sp>
          <p:nvSpPr>
            <p:cNvPr id="3" name="Freeform 3"/>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2"/>
              <a:stretch>
                <a:fillRect t="-604988"/>
              </a:stretch>
            </a:blipFill>
          </p:spPr>
        </p:sp>
      </p:grpSp>
      <p:sp>
        <p:nvSpPr>
          <p:cNvPr id="4" name="TextBox 4"/>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6. Mise en pratique et partage</a:t>
            </a:r>
          </a:p>
        </p:txBody>
      </p:sp>
      <p:sp>
        <p:nvSpPr>
          <p:cNvPr id="5" name="Freeform 5"/>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818541" y="2283848"/>
            <a:ext cx="16650918" cy="5453881"/>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a. Lancer son propre projet</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Restaurant ou Food Truck </a:t>
            </a:r>
            <a:r>
              <a:rPr lang="en-US" sz="3600" spc="32">
                <a:solidFill>
                  <a:srgbClr val="382B1B"/>
                </a:solidFill>
                <a:latin typeface="TT Rounds Condensed"/>
                <a:ea typeface="TT Rounds Condensed"/>
                <a:cs typeface="TT Rounds Condensed"/>
                <a:sym typeface="TT Rounds Condensed"/>
              </a:rPr>
              <a:t>: Ouvrez un restaurant, un food truck ou une autre entreprise culinaire qui reflète votre identité culinaire.  Voir notre matériel de formation à l'entrepreneuriat</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Restauration et événements </a:t>
            </a:r>
            <a:r>
              <a:rPr lang="en-US" sz="3600" spc="32">
                <a:solidFill>
                  <a:srgbClr val="382B1B"/>
                </a:solidFill>
                <a:latin typeface="TT Rounds Condensed"/>
                <a:ea typeface="TT Rounds Condensed"/>
                <a:cs typeface="TT Rounds Condensed"/>
                <a:sym typeface="TT Rounds Condensed"/>
              </a:rPr>
              <a:t>: Proposer des services de restauration et organiser des événements culinaires pour partager vos créations avec un public plus large.</a:t>
            </a:r>
          </a:p>
          <a:p>
            <a:pPr marL="822960" lvl="2" indent="-274320" algn="l">
              <a:lnSpc>
                <a:spcPts val="3888"/>
              </a:lnSpc>
            </a:pPr>
            <a:endParaRPr lang="en-US" sz="3600" spc="32">
              <a:solidFill>
                <a:srgbClr val="382B1B"/>
              </a:solidFill>
              <a:latin typeface="TT Rounds Condensed"/>
              <a:ea typeface="TT Rounds Condensed"/>
              <a:cs typeface="TT Rounds Condensed"/>
              <a:sym typeface="TT Rounds Condensed"/>
            </a:endParaRPr>
          </a:p>
          <a:p>
            <a:pPr marL="822960" lvl="2" indent="-274320" algn="l">
              <a:lnSpc>
                <a:spcPts val="3888"/>
              </a:lnSpc>
            </a:pPr>
            <a:r>
              <a:rPr lang="en-US" sz="3600" b="1" spc="32">
                <a:solidFill>
                  <a:srgbClr val="382B1B"/>
                </a:solidFill>
                <a:latin typeface="TT Rounds Condensed Bold"/>
                <a:ea typeface="TT Rounds Condensed Bold"/>
                <a:cs typeface="TT Rounds Condensed Bold"/>
                <a:sym typeface="TT Rounds Condensed Bold"/>
              </a:rPr>
              <a:t>b. Utilisation des médias sociaux</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Blog culinaire </a:t>
            </a:r>
            <a:r>
              <a:rPr lang="en-US" sz="3600" spc="32">
                <a:solidFill>
                  <a:srgbClr val="382B1B"/>
                </a:solidFill>
                <a:latin typeface="TT Rounds Condensed"/>
                <a:ea typeface="TT Rounds Condensed"/>
                <a:cs typeface="TT Rounds Condensed"/>
                <a:sym typeface="TT Rounds Condensed"/>
              </a:rPr>
              <a:t>: Tenez un blog où vous partagez vos recettes, vos expériences et vos réflexions sur la cuisine.</a:t>
            </a:r>
          </a:p>
          <a:p>
            <a:pPr marL="822960" lvl="2" indent="-274320" algn="l">
              <a:lnSpc>
                <a:spcPts val="3888"/>
              </a:lnSpc>
            </a:pPr>
            <a:r>
              <a:rPr lang="en-US" sz="3600" b="1" spc="32">
                <a:solidFill>
                  <a:srgbClr val="382B1B"/>
                </a:solidFill>
                <a:latin typeface="TT Rounds Condensed Bold"/>
                <a:ea typeface="TT Rounds Condensed Bold"/>
                <a:cs typeface="TT Rounds Condensed Bold"/>
                <a:sym typeface="TT Rounds Condensed Bold"/>
              </a:rPr>
              <a:t>Réseaux sociaux </a:t>
            </a:r>
            <a:r>
              <a:rPr lang="en-US" sz="3600" spc="32">
                <a:solidFill>
                  <a:srgbClr val="382B1B"/>
                </a:solidFill>
                <a:latin typeface="TT Rounds Condensed"/>
                <a:ea typeface="TT Rounds Condensed"/>
                <a:cs typeface="TT Rounds Condensed"/>
                <a:sym typeface="TT Rounds Condensed"/>
              </a:rPr>
              <a:t>: Utilisez Instagram, YouTube ou d'autres plateformes pour montrer vos créations, donner des conseils et vous engager auprès d'une communauté de passionnés de cuisine.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9037" y="-62397"/>
            <a:ext cx="47625" cy="10327962"/>
            <a:chOff x="0" y="0"/>
            <a:chExt cx="63500" cy="13770616"/>
          </a:xfrm>
        </p:grpSpPr>
        <p:sp>
          <p:nvSpPr>
            <p:cNvPr id="3" name="Freeform 3"/>
            <p:cNvSpPr/>
            <p:nvPr/>
          </p:nvSpPr>
          <p:spPr>
            <a:xfrm>
              <a:off x="0" y="0"/>
              <a:ext cx="63500" cy="13770611"/>
            </a:xfrm>
            <a:custGeom>
              <a:avLst/>
              <a:gdLst/>
              <a:ahLst/>
              <a:cxnLst/>
              <a:rect l="l" t="t" r="r" b="b"/>
              <a:pathLst>
                <a:path w="63500" h="13770611">
                  <a:moveTo>
                    <a:pt x="25400" y="12700"/>
                  </a:moveTo>
                  <a:lnTo>
                    <a:pt x="63500" y="13757911"/>
                  </a:lnTo>
                  <a:cubicBezTo>
                    <a:pt x="63500" y="13764896"/>
                    <a:pt x="57912" y="13770611"/>
                    <a:pt x="50800" y="13770611"/>
                  </a:cubicBezTo>
                  <a:cubicBezTo>
                    <a:pt x="43688" y="13770611"/>
                    <a:pt x="38100" y="13765023"/>
                    <a:pt x="38100" y="13757911"/>
                  </a:cubicBezTo>
                  <a:lnTo>
                    <a:pt x="0" y="12700"/>
                  </a:lnTo>
                  <a:cubicBezTo>
                    <a:pt x="0" y="5715"/>
                    <a:pt x="5588" y="0"/>
                    <a:pt x="12700" y="0"/>
                  </a:cubicBezTo>
                  <a:cubicBezTo>
                    <a:pt x="19812" y="0"/>
                    <a:pt x="25400" y="5588"/>
                    <a:pt x="25400" y="12700"/>
                  </a:cubicBezTo>
                  <a:close/>
                </a:path>
              </a:pathLst>
            </a:custGeom>
            <a:solidFill>
              <a:srgbClr val="84BFA4"/>
            </a:solidFill>
          </p:spPr>
        </p:sp>
      </p:grpSp>
      <p:grpSp>
        <p:nvGrpSpPr>
          <p:cNvPr id="4" name="Group 4"/>
          <p:cNvGrpSpPr/>
          <p:nvPr/>
        </p:nvGrpSpPr>
        <p:grpSpPr>
          <a:xfrm>
            <a:off x="474179" y="575926"/>
            <a:ext cx="2980182" cy="2919888"/>
            <a:chOff x="0" y="0"/>
            <a:chExt cx="3973576" cy="3893184"/>
          </a:xfrm>
        </p:grpSpPr>
        <p:sp>
          <p:nvSpPr>
            <p:cNvPr id="5" name="Freeform 5"/>
            <p:cNvSpPr/>
            <p:nvPr/>
          </p:nvSpPr>
          <p:spPr>
            <a:xfrm>
              <a:off x="0" y="0"/>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id="6" name="TextBox 6"/>
          <p:cNvSpPr txBox="1"/>
          <p:nvPr/>
        </p:nvSpPr>
        <p:spPr>
          <a:xfrm>
            <a:off x="1933361" y="3321405"/>
            <a:ext cx="15087460" cy="2388489"/>
          </a:xfrm>
          <a:prstGeom prst="rect">
            <a:avLst/>
          </a:prstGeom>
        </p:spPr>
        <p:txBody>
          <a:bodyPr lIns="0" tIns="0" rIns="0" bIns="0" rtlCol="0" anchor="t">
            <a:spAutoFit/>
          </a:bodyPr>
          <a:lstStyle/>
          <a:p>
            <a:pPr algn="l">
              <a:lnSpc>
                <a:spcPts val="3888"/>
              </a:lnSpc>
            </a:pPr>
            <a:r>
              <a:rPr lang="en-US" sz="3600" spc="32">
                <a:solidFill>
                  <a:srgbClr val="382B1B"/>
                </a:solidFill>
                <a:latin typeface="TT Rounds Condensed"/>
                <a:ea typeface="TT Rounds Condensed"/>
                <a:cs typeface="TT Rounds Condensed"/>
                <a:sym typeface="TT Rounds Condensed"/>
              </a:rPr>
              <a:t>Bienvenue au premier jour de notre voyage culinaire ! Aujourd'hui, nous allons nous familiariser avec l'environnement de la cuisine et jeter les bases de pratiques culinaires sûres et efficaces. L'adoption des principes HACCP dès le départ garantit la sécurité alimentaire et la qualité de toutes nos activités culinaires. Présentation du formateur et des stagiaires.</a:t>
            </a:r>
          </a:p>
        </p:txBody>
      </p:sp>
      <p:sp>
        <p:nvSpPr>
          <p:cNvPr id="7" name="TextBox 7"/>
          <p:cNvSpPr txBox="1"/>
          <p:nvPr/>
        </p:nvSpPr>
        <p:spPr>
          <a:xfrm>
            <a:off x="1911499" y="1399524"/>
            <a:ext cx="14133594" cy="1434846"/>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Introduction à l'environnement de travail, aux principes HACCP et aux recettes de base</a:t>
            </a:r>
          </a:p>
        </p:txBody>
      </p:sp>
      <p:sp>
        <p:nvSpPr>
          <p:cNvPr id="8" name="TextBox 8"/>
          <p:cNvSpPr txBox="1"/>
          <p:nvPr/>
        </p:nvSpPr>
        <p:spPr>
          <a:xfrm>
            <a:off x="1911499" y="6810676"/>
            <a:ext cx="14133594" cy="701421"/>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Contenu</a:t>
            </a:r>
          </a:p>
        </p:txBody>
      </p:sp>
      <p:sp>
        <p:nvSpPr>
          <p:cNvPr id="9" name="TextBox 9"/>
          <p:cNvSpPr txBox="1"/>
          <p:nvPr/>
        </p:nvSpPr>
        <p:spPr>
          <a:xfrm>
            <a:off x="1964270" y="7574951"/>
            <a:ext cx="6876070" cy="2462174"/>
          </a:xfrm>
          <a:prstGeom prst="rect">
            <a:avLst/>
          </a:prstGeom>
        </p:spPr>
        <p:txBody>
          <a:bodyPr lIns="0" tIns="0" rIns="0" bIns="0" rtlCol="0" anchor="t">
            <a:spAutoFit/>
          </a:bodyPr>
          <a:lstStyle/>
          <a:p>
            <a:pPr algn="l">
              <a:lnSpc>
                <a:spcPts val="3936"/>
              </a:lnSpc>
            </a:pPr>
            <a:r>
              <a:rPr lang="en-US" sz="2811" b="1">
                <a:solidFill>
                  <a:srgbClr val="000000"/>
                </a:solidFill>
                <a:latin typeface="TT Rounds Condensed Bold"/>
                <a:ea typeface="TT Rounds Condensed Bold"/>
                <a:cs typeface="TT Rounds Condensed Bold"/>
                <a:sym typeface="TT Rounds Condensed Bold"/>
              </a:rPr>
              <a:t>A- </a:t>
            </a:r>
            <a:r>
              <a:rPr lang="en-US" sz="2811">
                <a:solidFill>
                  <a:srgbClr val="000000"/>
                </a:solidFill>
                <a:latin typeface="TT Rounds Condensed"/>
                <a:ea typeface="TT Rounds Condensed"/>
                <a:cs typeface="TT Rounds Condensed"/>
                <a:sym typeface="TT Rounds Condensed"/>
              </a:rPr>
              <a:t>Règles d'hygiène de base</a:t>
            </a:r>
          </a:p>
          <a:p>
            <a:pPr algn="l">
              <a:lnSpc>
                <a:spcPts val="3936"/>
              </a:lnSpc>
            </a:pPr>
            <a:r>
              <a:rPr lang="en-US" sz="2811" b="1">
                <a:solidFill>
                  <a:srgbClr val="000000"/>
                </a:solidFill>
                <a:latin typeface="TT Rounds Condensed Bold"/>
                <a:ea typeface="TT Rounds Condensed Bold"/>
                <a:cs typeface="TT Rounds Condensed Bold"/>
                <a:sym typeface="TT Rounds Condensed Bold"/>
              </a:rPr>
              <a:t>B- </a:t>
            </a:r>
            <a:r>
              <a:rPr lang="en-US" sz="2811">
                <a:solidFill>
                  <a:srgbClr val="000000"/>
                </a:solidFill>
                <a:latin typeface="TT Rounds Condensed"/>
                <a:ea typeface="TT Rounds Condensed"/>
                <a:cs typeface="TT Rounds Condensed"/>
                <a:sym typeface="TT Rounds Condensed"/>
              </a:rPr>
              <a:t>Règles de sécurité pour la manipulation des outils de cuisine</a:t>
            </a:r>
          </a:p>
          <a:p>
            <a:pPr algn="l">
              <a:lnSpc>
                <a:spcPts val="3936"/>
              </a:lnSpc>
            </a:pPr>
            <a:r>
              <a:rPr lang="en-US" sz="2811" b="1">
                <a:solidFill>
                  <a:srgbClr val="000000"/>
                </a:solidFill>
                <a:latin typeface="TT Rounds Condensed Bold"/>
                <a:ea typeface="TT Rounds Condensed Bold"/>
                <a:cs typeface="TT Rounds Condensed Bold"/>
                <a:sym typeface="TT Rounds Condensed Bold"/>
              </a:rPr>
              <a:t>C- </a:t>
            </a:r>
            <a:r>
              <a:rPr lang="en-US" sz="2811">
                <a:solidFill>
                  <a:srgbClr val="000000"/>
                </a:solidFill>
                <a:latin typeface="TT Rounds Condensed"/>
                <a:ea typeface="TT Rounds Condensed"/>
                <a:cs typeface="TT Rounds Condensed"/>
                <a:sym typeface="TT Rounds Condensed"/>
              </a:rPr>
              <a:t>Comment entretenir son poste de travail</a:t>
            </a:r>
          </a:p>
          <a:p>
            <a:pPr algn="l">
              <a:lnSpc>
                <a:spcPts val="3936"/>
              </a:lnSpc>
            </a:pPr>
            <a:r>
              <a:rPr lang="en-US" sz="2811" b="1">
                <a:solidFill>
                  <a:srgbClr val="000000"/>
                </a:solidFill>
                <a:latin typeface="TT Rounds Condensed Bold"/>
                <a:ea typeface="TT Rounds Condensed Bold"/>
                <a:cs typeface="TT Rounds Condensed Bold"/>
                <a:sym typeface="TT Rounds Condensed Bold"/>
              </a:rPr>
              <a:t>D- </a:t>
            </a:r>
            <a:r>
              <a:rPr lang="en-US" sz="2811">
                <a:solidFill>
                  <a:srgbClr val="000000"/>
                </a:solidFill>
                <a:latin typeface="TT Rounds Condensed"/>
                <a:ea typeface="TT Rounds Condensed"/>
                <a:cs typeface="TT Rounds Condensed"/>
                <a:sym typeface="TT Rounds Condensed"/>
              </a:rPr>
              <a:t>Comment organiser son poste de travail</a:t>
            </a:r>
          </a:p>
        </p:txBody>
      </p:sp>
      <p:grpSp>
        <p:nvGrpSpPr>
          <p:cNvPr id="10" name="Group 10"/>
          <p:cNvGrpSpPr/>
          <p:nvPr/>
        </p:nvGrpSpPr>
        <p:grpSpPr>
          <a:xfrm>
            <a:off x="12973728" y="9567949"/>
            <a:ext cx="5044449" cy="516684"/>
            <a:chOff x="0" y="0"/>
            <a:chExt cx="6725932" cy="688912"/>
          </a:xfrm>
        </p:grpSpPr>
        <p:sp>
          <p:nvSpPr>
            <p:cNvPr id="11" name="Freeform 11"/>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2"/>
              <a:stretch>
                <a:fillRect t="-604988"/>
              </a:stretch>
            </a:blipFill>
          </p:spPr>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Conclusion</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83848"/>
            <a:ext cx="16650918" cy="3408449"/>
          </a:xfrm>
          <a:prstGeom prst="rect">
            <a:avLst/>
          </a:prstGeom>
        </p:spPr>
        <p:txBody>
          <a:bodyPr lIns="0" tIns="0" rIns="0" bIns="0" rtlCol="0" anchor="t">
            <a:spAutoFit/>
          </a:bodyPr>
          <a:lstStyle/>
          <a:p>
            <a:pPr algn="l">
              <a:lnSpc>
                <a:spcPts val="3888"/>
              </a:lnSpc>
            </a:pPr>
            <a:r>
              <a:rPr lang="en-US" sz="3600" spc="32">
                <a:solidFill>
                  <a:srgbClr val="382B1B"/>
                </a:solidFill>
                <a:latin typeface="TT Rounds Condensed"/>
                <a:ea typeface="TT Rounds Condensed"/>
                <a:cs typeface="TT Rounds Condensed"/>
                <a:sym typeface="TT Rounds Condensed"/>
              </a:rPr>
              <a:t>La recherche de votre identité culinaire est un processus continu et évolutif. Il s'agit de combiner vos influences personnelles, vos expériences et votre créativité pour développer un style qui vous ressemble. Soyez curieux, restez ouvert aux nouvelles idées et, surtout, amusez-vous dans la cuisine. Votre identité culinaire se renforcera et s'affinera au fil du temps, reflétant votre parcours et votre passion pour la gastronomie.</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endParaRPr lang="en-US" sz="3600" spc="32">
              <a:solidFill>
                <a:srgbClr val="382B1B"/>
              </a:solidFill>
              <a:latin typeface="TT Rounds Condensed"/>
              <a:ea typeface="TT Rounds Condensed"/>
              <a:cs typeface="TT Rounds Condensed"/>
              <a:sym typeface="TT Rounds Condensed"/>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Exercice</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83848"/>
            <a:ext cx="16650918" cy="4177891"/>
          </a:xfrm>
          <a:prstGeom prst="rect">
            <a:avLst/>
          </a:prstGeom>
        </p:spPr>
        <p:txBody>
          <a:bodyPr lIns="0" tIns="0" rIns="0" bIns="0" rtlCol="0" anchor="t">
            <a:spAutoFit/>
          </a:bodyPr>
          <a:lstStyle/>
          <a:p>
            <a:pPr algn="l">
              <a:lnSpc>
                <a:spcPts val="3888"/>
              </a:lnSpc>
            </a:pPr>
            <a:r>
              <a:rPr lang="en-US" sz="3600" spc="32">
                <a:solidFill>
                  <a:srgbClr val="382B1B"/>
                </a:solidFill>
                <a:latin typeface="TT Rounds Condensed"/>
                <a:ea typeface="TT Rounds Condensed"/>
                <a:cs typeface="TT Rounds Condensed"/>
                <a:sym typeface="TT Rounds Condensed"/>
              </a:rPr>
              <a:t>Mettez en pratique ce que vous avez appris en créant votre propre livre de recettes :</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marL="704214" lvl="2" indent="-234738" algn="l">
              <a:lnSpc>
                <a:spcPts val="4320"/>
              </a:lnSpc>
              <a:buFont typeface="Arial"/>
              <a:buChar char="⚬"/>
            </a:pPr>
            <a:r>
              <a:rPr lang="en-US" sz="3600" spc="21">
                <a:solidFill>
                  <a:srgbClr val="382B1B"/>
                </a:solidFill>
                <a:latin typeface="TT Rounds Condensed"/>
                <a:ea typeface="TT Rounds Condensed"/>
                <a:cs typeface="TT Rounds Condensed"/>
                <a:sym typeface="TT Rounds Condensed"/>
              </a:rPr>
              <a:t>Rédigez 3 recettes salées inspirées de votre propre culture</a:t>
            </a:r>
          </a:p>
          <a:p>
            <a:pPr marL="704214" lvl="2" indent="-234738" algn="l">
              <a:lnSpc>
                <a:spcPts val="4320"/>
              </a:lnSpc>
              <a:buFont typeface="Arial"/>
              <a:buChar char="⚬"/>
            </a:pPr>
            <a:r>
              <a:rPr lang="en-US" sz="3600" spc="21">
                <a:solidFill>
                  <a:srgbClr val="382B1B"/>
                </a:solidFill>
                <a:latin typeface="TT Rounds Condensed"/>
                <a:ea typeface="TT Rounds Condensed"/>
                <a:cs typeface="TT Rounds Condensed"/>
                <a:sym typeface="TT Rounds Condensed"/>
              </a:rPr>
              <a:t>Rédigez 3 recettes sucrées inspirées de votre propre culture</a:t>
            </a:r>
          </a:p>
          <a:p>
            <a:pPr marL="704214" lvl="2" indent="-234738" algn="l">
              <a:lnSpc>
                <a:spcPts val="4320"/>
              </a:lnSpc>
              <a:buFont typeface="Arial"/>
              <a:buChar char="⚬"/>
            </a:pPr>
            <a:r>
              <a:rPr lang="en-US" sz="3600" spc="21">
                <a:solidFill>
                  <a:srgbClr val="382B1B"/>
                </a:solidFill>
                <a:latin typeface="TT Rounds Condensed"/>
                <a:ea typeface="TT Rounds Condensed"/>
                <a:cs typeface="TT Rounds Condensed"/>
                <a:sym typeface="TT Rounds Condensed"/>
              </a:rPr>
              <a:t>Rédiger une recette pour un jus spécifique</a:t>
            </a:r>
          </a:p>
          <a:p>
            <a:pPr marL="704214" lvl="2" indent="-234738" algn="l">
              <a:lnSpc>
                <a:spcPts val="4320"/>
              </a:lnSpc>
              <a:buFont typeface="Arial"/>
              <a:buChar char="⚬"/>
            </a:pPr>
            <a:r>
              <a:rPr lang="en-US" sz="3600" spc="21">
                <a:solidFill>
                  <a:srgbClr val="382B1B"/>
                </a:solidFill>
                <a:latin typeface="TT Rounds Condensed"/>
                <a:ea typeface="TT Rounds Condensed"/>
                <a:cs typeface="TT Rounds Condensed"/>
                <a:sym typeface="TT Rounds Condensed"/>
              </a:rPr>
              <a:t>Partagez les épices que vous utilisez le plus souvent</a:t>
            </a:r>
          </a:p>
          <a:p>
            <a:pPr marL="704214" lvl="2" indent="-234738" algn="l">
              <a:lnSpc>
                <a:spcPts val="4320"/>
              </a:lnSpc>
              <a:buFont typeface="Arial"/>
              <a:buChar char="⚬"/>
            </a:pPr>
            <a:r>
              <a:rPr lang="en-US" sz="3600" spc="21">
                <a:solidFill>
                  <a:srgbClr val="382B1B"/>
                </a:solidFill>
                <a:latin typeface="TT Rounds Condensed"/>
                <a:ea typeface="TT Rounds Condensed"/>
                <a:cs typeface="TT Rounds Condensed"/>
                <a:sym typeface="TT Rounds Condensed"/>
              </a:rPr>
              <a:t>Commencer à rédiger les fiches techniques pour chaque recette rédigée</a:t>
            </a:r>
          </a:p>
          <a:p>
            <a:pPr marL="704214" lvl="2" indent="-234738" algn="l">
              <a:lnSpc>
                <a:spcPts val="3888"/>
              </a:lnSpc>
            </a:pPr>
            <a:endParaRPr lang="en-US" sz="3600" spc="21">
              <a:solidFill>
                <a:srgbClr val="382B1B"/>
              </a:solidFill>
              <a:latin typeface="TT Rounds Condensed"/>
              <a:ea typeface="TT Rounds Condensed"/>
              <a:cs typeface="TT Rounds Condensed"/>
              <a:sym typeface="TT Rounds Condensed"/>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Quiz</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83848"/>
            <a:ext cx="16650918" cy="5954018"/>
          </a:xfrm>
          <a:prstGeom prst="rect">
            <a:avLst/>
          </a:prstGeom>
        </p:spPr>
        <p:txBody>
          <a:bodyPr lIns="0" tIns="0" rIns="0" bIns="0" rtlCol="0" anchor="t">
            <a:spAutoFit/>
          </a:bodyPr>
          <a:lstStyle/>
          <a:p>
            <a:pPr algn="l">
              <a:lnSpc>
                <a:spcPts val="3888"/>
              </a:lnSpc>
            </a:pPr>
            <a:r>
              <a:rPr lang="en-US" sz="3600" spc="32">
                <a:solidFill>
                  <a:srgbClr val="382B1B"/>
                </a:solidFill>
                <a:latin typeface="TT Rounds Condensed"/>
                <a:ea typeface="TT Rounds Condensed"/>
                <a:cs typeface="TT Rounds Condensed"/>
                <a:sym typeface="TT Rounds Condensed"/>
              </a:rPr>
              <a:t>Jour 3 : Identité culinaire. </a:t>
            </a:r>
          </a:p>
          <a:p>
            <a:pPr algn="l">
              <a:lnSpc>
                <a:spcPts val="3888"/>
              </a:lnSpc>
            </a:pPr>
            <a:r>
              <a:rPr lang="en-US" sz="3600" spc="32">
                <a:solidFill>
                  <a:srgbClr val="382B1B"/>
                </a:solidFill>
                <a:latin typeface="TT Rounds Condensed"/>
                <a:ea typeface="TT Rounds Condensed"/>
                <a:cs typeface="TT Rounds Condensed"/>
                <a:sym typeface="TT Rounds Condensed"/>
              </a:rPr>
              <a:t>1) Quelle est la première étape de la découverte de votre identité culinaire ?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a) Expérimenter de nouvelles recettes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b) Analyser ses racines culinaires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c) Voyager dans différents pays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d) Lire des livres de cuisine. </a:t>
            </a:r>
          </a:p>
          <a:p>
            <a:pPr marL="434340" lvl="1" indent="-217170" algn="l">
              <a:lnSpc>
                <a:spcPts val="3888"/>
              </a:lnSpc>
            </a:pPr>
            <a:endParaRPr lang="en-US" sz="3600" spc="32">
              <a:solidFill>
                <a:srgbClr val="382B1B"/>
              </a:solidFill>
              <a:latin typeface="TT Rounds Condensed"/>
              <a:ea typeface="TT Rounds Condensed"/>
              <a:cs typeface="TT Rounds Condensed"/>
              <a:sym typeface="TT Rounds Condensed"/>
            </a:endParaRPr>
          </a:p>
          <a:p>
            <a:pPr marL="434340" lvl="1" indent="-217170" algn="l">
              <a:lnSpc>
                <a:spcPts val="3888"/>
              </a:lnSpc>
            </a:pPr>
            <a:r>
              <a:rPr lang="en-US" sz="3600" spc="32">
                <a:solidFill>
                  <a:srgbClr val="382B1B"/>
                </a:solidFill>
                <a:latin typeface="TT Rounds Condensed"/>
                <a:ea typeface="TT Rounds Condensed"/>
                <a:cs typeface="TT Rounds Condensed"/>
                <a:sym typeface="TT Rounds Condensed"/>
              </a:rPr>
              <a:t>2. Quel est le rôle des voyages gastronomiques dans le développement de votre identité culinaire ?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a) Apprendre de nouvelles langues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b) Découvrir d'autres cultures et techniques culinaires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c) Trouver de nouveaux ingrédients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d) Faire une pause dans la cuisine</a:t>
            </a: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Quiz</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83848"/>
            <a:ext cx="16650918" cy="6454155"/>
          </a:xfrm>
          <a:prstGeom prst="rect">
            <a:avLst/>
          </a:prstGeom>
        </p:spPr>
        <p:txBody>
          <a:bodyPr lIns="0" tIns="0" rIns="0" bIns="0" rtlCol="0" anchor="t">
            <a:spAutoFit/>
          </a:bodyPr>
          <a:lstStyle/>
          <a:p>
            <a:pPr algn="l">
              <a:lnSpc>
                <a:spcPts val="3888"/>
              </a:lnSpc>
            </a:pPr>
            <a:r>
              <a:rPr lang="en-US" sz="3600" spc="32">
                <a:solidFill>
                  <a:srgbClr val="382B1B"/>
                </a:solidFill>
                <a:latin typeface="TT Rounds Condensed"/>
                <a:ea typeface="TT Rounds Condensed"/>
                <a:cs typeface="TT Rounds Condensed"/>
                <a:sym typeface="TT Rounds Condensed"/>
              </a:rPr>
              <a:t>Jour 3 : Identité culinaire. </a:t>
            </a:r>
          </a:p>
          <a:p>
            <a:pPr algn="l">
              <a:lnSpc>
                <a:spcPts val="3888"/>
              </a:lnSpc>
            </a:pPr>
            <a:r>
              <a:rPr lang="en-US" sz="3600" spc="32">
                <a:solidFill>
                  <a:srgbClr val="382B1B"/>
                </a:solidFill>
                <a:latin typeface="TT Rounds Condensed"/>
                <a:ea typeface="TT Rounds Condensed"/>
                <a:cs typeface="TT Rounds Condensed"/>
                <a:sym typeface="TT Rounds Condensed"/>
              </a:rPr>
              <a:t>3. Que devez-vous consigner dans votre journal de cuisine ?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a) Uniquement les recettes à succès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b) Vos inspirations, découvertes et réflexions sur la cuisine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c) Le coût des ingrédients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d) Le nombre d'invités servis</a:t>
            </a:r>
          </a:p>
          <a:p>
            <a:pPr marL="434340" lvl="1" indent="-217170" algn="l">
              <a:lnSpc>
                <a:spcPts val="3888"/>
              </a:lnSpc>
            </a:pPr>
            <a:endParaRPr lang="en-US" sz="3600" spc="32">
              <a:solidFill>
                <a:srgbClr val="382B1B"/>
              </a:solidFill>
              <a:latin typeface="TT Rounds Condensed"/>
              <a:ea typeface="TT Rounds Condensed"/>
              <a:cs typeface="TT Rounds Condensed"/>
              <a:sym typeface="TT Rounds Condensed"/>
            </a:endParaRPr>
          </a:p>
          <a:p>
            <a:pPr marL="434340" lvl="1" indent="-217170" algn="l">
              <a:lnSpc>
                <a:spcPts val="3888"/>
              </a:lnSpc>
            </a:pPr>
            <a:r>
              <a:rPr lang="en-US" sz="3600" spc="32">
                <a:solidFill>
                  <a:srgbClr val="382B1B"/>
                </a:solidFill>
                <a:latin typeface="TT Rounds Condensed"/>
                <a:ea typeface="TT Rounds Condensed"/>
                <a:cs typeface="TT Rounds Condensed"/>
                <a:sym typeface="TT Rounds Condensed"/>
              </a:rPr>
              <a:t>4. Quel est le rôle de la collaboration dans le développement de votre identité culinaire ?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a) Réduire la charge de travail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b) Échanger des idées et des techniques avec d'autres chefs cuisiniers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c) Trouver de nouvelles opportunités d'emploi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d) Augmenter le nombre d'adeptes des médias sociaux</a:t>
            </a:r>
          </a:p>
          <a:p>
            <a:pPr marL="434340" lvl="1" indent="-217170" algn="l">
              <a:lnSpc>
                <a:spcPts val="3888"/>
              </a:lnSpc>
            </a:pPr>
            <a:endParaRPr lang="en-US" sz="3600" spc="32">
              <a:solidFill>
                <a:srgbClr val="382B1B"/>
              </a:solidFill>
              <a:latin typeface="TT Rounds Condensed"/>
              <a:ea typeface="TT Rounds Condensed"/>
              <a:cs typeface="TT Rounds Condensed"/>
              <a:sym typeface="TT Rounds Condensed"/>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1225810"/>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Quiz</a:t>
            </a:r>
          </a:p>
          <a:p>
            <a:pPr algn="l">
              <a:lnSpc>
                <a:spcPts val="5248"/>
              </a:lnSpc>
            </a:pPr>
            <a:endParaRPr lang="en-US" sz="5400" b="1" spc="50">
              <a:solidFill>
                <a:srgbClr val="382B1B"/>
              </a:solidFill>
              <a:latin typeface="TT Rounds Condensed Bold"/>
              <a:ea typeface="TT Rounds Condensed Bold"/>
              <a:cs typeface="TT Rounds Condensed Bold"/>
              <a:sym typeface="TT Rounds Condensed Bold"/>
            </a:endParaRP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83848"/>
            <a:ext cx="16650918" cy="3953470"/>
          </a:xfrm>
          <a:prstGeom prst="rect">
            <a:avLst/>
          </a:prstGeom>
        </p:spPr>
        <p:txBody>
          <a:bodyPr lIns="0" tIns="0" rIns="0" bIns="0" rtlCol="0" anchor="t">
            <a:spAutoFit/>
          </a:bodyPr>
          <a:lstStyle/>
          <a:p>
            <a:pPr algn="l">
              <a:lnSpc>
                <a:spcPts val="3888"/>
              </a:lnSpc>
            </a:pPr>
            <a:r>
              <a:rPr lang="en-US" sz="3600" spc="32">
                <a:solidFill>
                  <a:srgbClr val="382B1B"/>
                </a:solidFill>
                <a:latin typeface="TT Rounds Condensed"/>
                <a:ea typeface="TT Rounds Condensed"/>
                <a:cs typeface="TT Rounds Condensed"/>
                <a:sym typeface="TT Rounds Condensed"/>
              </a:rPr>
              <a:t>Jour 3 : Identité culinaire. </a:t>
            </a:r>
          </a:p>
          <a:p>
            <a:pPr algn="l">
              <a:lnSpc>
                <a:spcPts val="3888"/>
              </a:lnSpc>
            </a:pPr>
            <a:endParaRPr lang="en-US" sz="3600" spc="32">
              <a:solidFill>
                <a:srgbClr val="382B1B"/>
              </a:solidFill>
              <a:latin typeface="TT Rounds Condensed"/>
              <a:ea typeface="TT Rounds Condensed"/>
              <a:cs typeface="TT Rounds Condensed"/>
              <a:sym typeface="TT Rounds Condensed"/>
            </a:endParaRPr>
          </a:p>
          <a:p>
            <a:pPr algn="l">
              <a:lnSpc>
                <a:spcPts val="3888"/>
              </a:lnSpc>
            </a:pPr>
            <a:r>
              <a:rPr lang="en-US" sz="3600" spc="32">
                <a:solidFill>
                  <a:srgbClr val="382B1B"/>
                </a:solidFill>
                <a:latin typeface="TT Rounds Condensed"/>
                <a:ea typeface="TT Rounds Condensed"/>
                <a:cs typeface="TT Rounds Condensed"/>
                <a:sym typeface="TT Rounds Condensed"/>
              </a:rPr>
              <a:t>5. Quelle est l'importance d'utiliser des produits locaux et de saison dans vos créations culinaires ?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a) Il est moins cher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b) Elle soutient les agriculteurs locaux et garantit la fraîcheur.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c) Il est plus facile à trouver    </a:t>
            </a:r>
          </a:p>
          <a:p>
            <a:pPr marL="434340" lvl="1" indent="-217170"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d) Il réduit le temps de cuisson</a:t>
            </a:r>
          </a:p>
          <a:p>
            <a:pPr marL="434340" lvl="1" indent="-217170" algn="l">
              <a:lnSpc>
                <a:spcPts val="3888"/>
              </a:lnSpc>
            </a:pPr>
            <a:endParaRPr lang="en-US" sz="3600" spc="32">
              <a:solidFill>
                <a:srgbClr val="382B1B"/>
              </a:solidFill>
              <a:latin typeface="TT Rounds Condensed"/>
              <a:ea typeface="TT Rounds Condensed"/>
              <a:cs typeface="TT Rounds Condensed"/>
              <a:sym typeface="TT Rounds Condensed"/>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8542" y="1143000"/>
            <a:ext cx="16650917" cy="1225810"/>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Réponses</a:t>
            </a:r>
          </a:p>
          <a:p>
            <a:pPr algn="l">
              <a:lnSpc>
                <a:spcPts val="5248"/>
              </a:lnSpc>
            </a:pPr>
            <a:endParaRPr lang="en-US" sz="5400" b="1" spc="50">
              <a:solidFill>
                <a:srgbClr val="382B1B"/>
              </a:solidFill>
              <a:latin typeface="TT Rounds Condensed Bold"/>
              <a:ea typeface="TT Rounds Condensed Bold"/>
              <a:cs typeface="TT Rounds Condensed Bold"/>
              <a:sym typeface="TT Rounds Condensed Bold"/>
            </a:endParaRP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74323"/>
            <a:ext cx="17140091" cy="6727317"/>
          </a:xfrm>
          <a:prstGeom prst="rect">
            <a:avLst/>
          </a:prstGeom>
        </p:spPr>
        <p:txBody>
          <a:bodyPr lIns="0" tIns="0" rIns="0" bIns="0" rtlCol="0" anchor="t">
            <a:spAutoFit/>
          </a:bodyPr>
          <a:lstStyle/>
          <a:p>
            <a:pPr algn="l">
              <a:lnSpc>
                <a:spcPts val="3564"/>
              </a:lnSpc>
            </a:pPr>
            <a:r>
              <a:rPr lang="en-US" sz="3300" spc="29">
                <a:solidFill>
                  <a:srgbClr val="382B1B"/>
                </a:solidFill>
                <a:latin typeface="TT Rounds Condensed"/>
                <a:ea typeface="TT Rounds Condensed"/>
                <a:cs typeface="TT Rounds Condensed"/>
                <a:sym typeface="TT Rounds Condensed"/>
              </a:rPr>
              <a:t>Jour 3 : Identité culinaire</a:t>
            </a:r>
          </a:p>
          <a:p>
            <a:pPr algn="l">
              <a:lnSpc>
                <a:spcPts val="3564"/>
              </a:lnSpc>
            </a:pPr>
            <a:r>
              <a:rPr lang="en-US" sz="3300" spc="29">
                <a:solidFill>
                  <a:srgbClr val="382B1B"/>
                </a:solidFill>
                <a:latin typeface="TT Rounds Condensed"/>
                <a:ea typeface="TT Rounds Condensed"/>
                <a:cs typeface="TT Rounds Condensed"/>
                <a:sym typeface="TT Rounds Condensed"/>
              </a:rPr>
              <a:t>1. Quelle est la première étape de la découverte de votre identité culinaire ?</a:t>
            </a:r>
          </a:p>
          <a:p>
            <a:pPr algn="l">
              <a:lnSpc>
                <a:spcPts val="3564"/>
              </a:lnSpc>
            </a:pPr>
            <a:r>
              <a:rPr lang="en-US" sz="3300" spc="29">
                <a:solidFill>
                  <a:srgbClr val="382B1B"/>
                </a:solidFill>
                <a:latin typeface="TT Rounds Condensed"/>
                <a:ea typeface="TT Rounds Condensed"/>
                <a:cs typeface="TT Rounds Condensed"/>
                <a:sym typeface="TT Rounds Condensed"/>
              </a:rPr>
              <a:t>    - b) Analyser ses racines culinaires</a:t>
            </a:r>
          </a:p>
          <a:p>
            <a:pPr algn="l">
              <a:lnSpc>
                <a:spcPts val="3564"/>
              </a:lnSpc>
            </a:pPr>
            <a:endParaRPr lang="en-US" sz="3300" spc="29">
              <a:solidFill>
                <a:srgbClr val="382B1B"/>
              </a:solidFill>
              <a:latin typeface="TT Rounds Condensed"/>
              <a:ea typeface="TT Rounds Condensed"/>
              <a:cs typeface="TT Rounds Condensed"/>
              <a:sym typeface="TT Rounds Condensed"/>
            </a:endParaRPr>
          </a:p>
          <a:p>
            <a:pPr algn="l">
              <a:lnSpc>
                <a:spcPts val="3564"/>
              </a:lnSpc>
            </a:pPr>
            <a:r>
              <a:rPr lang="en-US" sz="3300" spc="29">
                <a:solidFill>
                  <a:srgbClr val="382B1B"/>
                </a:solidFill>
                <a:latin typeface="TT Rounds Condensed"/>
                <a:ea typeface="TT Rounds Condensed"/>
                <a:cs typeface="TT Rounds Condensed"/>
                <a:sym typeface="TT Rounds Condensed"/>
              </a:rPr>
              <a:t>2. Quel est le rôle des voyages gastronomiques dans le développement de votre identité culinaire ?</a:t>
            </a:r>
          </a:p>
          <a:p>
            <a:pPr algn="l">
              <a:lnSpc>
                <a:spcPts val="3564"/>
              </a:lnSpc>
            </a:pPr>
            <a:r>
              <a:rPr lang="en-US" sz="3300" spc="29">
                <a:solidFill>
                  <a:srgbClr val="382B1B"/>
                </a:solidFill>
                <a:latin typeface="TT Rounds Condensed"/>
                <a:ea typeface="TT Rounds Condensed"/>
                <a:cs typeface="TT Rounds Condensed"/>
                <a:sym typeface="TT Rounds Condensed"/>
              </a:rPr>
              <a:t>    - b) Découvrir d'autres cultures et techniques culinaires</a:t>
            </a:r>
          </a:p>
          <a:p>
            <a:pPr algn="l">
              <a:lnSpc>
                <a:spcPts val="3564"/>
              </a:lnSpc>
            </a:pPr>
            <a:endParaRPr lang="en-US" sz="3300" spc="29">
              <a:solidFill>
                <a:srgbClr val="382B1B"/>
              </a:solidFill>
              <a:latin typeface="TT Rounds Condensed"/>
              <a:ea typeface="TT Rounds Condensed"/>
              <a:cs typeface="TT Rounds Condensed"/>
              <a:sym typeface="TT Rounds Condensed"/>
            </a:endParaRPr>
          </a:p>
          <a:p>
            <a:pPr algn="l">
              <a:lnSpc>
                <a:spcPts val="3564"/>
              </a:lnSpc>
            </a:pPr>
            <a:r>
              <a:rPr lang="en-US" sz="3300" spc="29">
                <a:solidFill>
                  <a:srgbClr val="382B1B"/>
                </a:solidFill>
                <a:latin typeface="TT Rounds Condensed"/>
                <a:ea typeface="TT Rounds Condensed"/>
                <a:cs typeface="TT Rounds Condensed"/>
                <a:sym typeface="TT Rounds Condensed"/>
              </a:rPr>
              <a:t>3. Que devez-vous consigner dans votre journal de cuisine ?</a:t>
            </a:r>
          </a:p>
          <a:p>
            <a:pPr algn="l">
              <a:lnSpc>
                <a:spcPts val="3564"/>
              </a:lnSpc>
            </a:pPr>
            <a:r>
              <a:rPr lang="en-US" sz="3300" spc="29">
                <a:solidFill>
                  <a:srgbClr val="382B1B"/>
                </a:solidFill>
                <a:latin typeface="TT Rounds Condensed"/>
                <a:ea typeface="TT Rounds Condensed"/>
                <a:cs typeface="TT Rounds Condensed"/>
                <a:sym typeface="TT Rounds Condensed"/>
              </a:rPr>
              <a:t>    - b) Vos inspirations, découvertes et réflexions sur la cuisine</a:t>
            </a:r>
          </a:p>
          <a:p>
            <a:pPr algn="l">
              <a:lnSpc>
                <a:spcPts val="3564"/>
              </a:lnSpc>
            </a:pPr>
            <a:endParaRPr lang="en-US" sz="3300" spc="29">
              <a:solidFill>
                <a:srgbClr val="382B1B"/>
              </a:solidFill>
              <a:latin typeface="TT Rounds Condensed"/>
              <a:ea typeface="TT Rounds Condensed"/>
              <a:cs typeface="TT Rounds Condensed"/>
              <a:sym typeface="TT Rounds Condensed"/>
            </a:endParaRPr>
          </a:p>
          <a:p>
            <a:pPr algn="l">
              <a:lnSpc>
                <a:spcPts val="3564"/>
              </a:lnSpc>
            </a:pPr>
            <a:r>
              <a:rPr lang="en-US" sz="3300" spc="29">
                <a:solidFill>
                  <a:srgbClr val="382B1B"/>
                </a:solidFill>
                <a:latin typeface="TT Rounds Condensed"/>
                <a:ea typeface="TT Rounds Condensed"/>
                <a:cs typeface="TT Rounds Condensed"/>
                <a:sym typeface="TT Rounds Condensed"/>
              </a:rPr>
              <a:t>4. Quel est le rôle de la collaboration dans le développement de votre identité culinaire ?</a:t>
            </a:r>
          </a:p>
          <a:p>
            <a:pPr algn="l">
              <a:lnSpc>
                <a:spcPts val="3564"/>
              </a:lnSpc>
            </a:pPr>
            <a:r>
              <a:rPr lang="en-US" sz="3300" spc="29">
                <a:solidFill>
                  <a:srgbClr val="382B1B"/>
                </a:solidFill>
                <a:latin typeface="TT Rounds Condensed"/>
                <a:ea typeface="TT Rounds Condensed"/>
                <a:cs typeface="TT Rounds Condensed"/>
                <a:sym typeface="TT Rounds Condensed"/>
              </a:rPr>
              <a:t>    - b) Échanger des idées et des techniques avec d'autres chefs cuisiniers</a:t>
            </a:r>
          </a:p>
          <a:p>
            <a:pPr algn="l">
              <a:lnSpc>
                <a:spcPts val="3564"/>
              </a:lnSpc>
            </a:pPr>
            <a:endParaRPr lang="en-US" sz="3300" spc="29">
              <a:solidFill>
                <a:srgbClr val="382B1B"/>
              </a:solidFill>
              <a:latin typeface="TT Rounds Condensed"/>
              <a:ea typeface="TT Rounds Condensed"/>
              <a:cs typeface="TT Rounds Condensed"/>
              <a:sym typeface="TT Rounds Condensed"/>
            </a:endParaRPr>
          </a:p>
          <a:p>
            <a:pPr algn="l">
              <a:lnSpc>
                <a:spcPts val="3564"/>
              </a:lnSpc>
            </a:pPr>
            <a:r>
              <a:rPr lang="en-US" sz="3300" spc="29">
                <a:solidFill>
                  <a:srgbClr val="382B1B"/>
                </a:solidFill>
                <a:latin typeface="TT Rounds Condensed"/>
                <a:ea typeface="TT Rounds Condensed"/>
                <a:cs typeface="TT Rounds Condensed"/>
                <a:sym typeface="TT Rounds Condensed"/>
              </a:rPr>
              <a:t>5. Quelle est l'importance d'utiliser des produits locaux et de saison dans vos créations culinaires ?</a:t>
            </a:r>
          </a:p>
          <a:p>
            <a:pPr algn="l">
              <a:lnSpc>
                <a:spcPts val="3564"/>
              </a:lnSpc>
            </a:pPr>
            <a:r>
              <a:rPr lang="en-US" sz="3300" spc="29">
                <a:solidFill>
                  <a:srgbClr val="382B1B"/>
                </a:solidFill>
                <a:latin typeface="TT Rounds Condensed"/>
                <a:ea typeface="TT Rounds Condensed"/>
                <a:cs typeface="TT Rounds Condensed"/>
                <a:sym typeface="TT Rounds Condensed"/>
              </a:rPr>
              <a:t>    - b) Elle soutient les agriculteurs locaux et garantit la fraîcheur.</a:t>
            </a: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220027">
            <a:off x="-1801856" y="-6814548"/>
            <a:ext cx="17233297" cy="16884397"/>
            <a:chOff x="0" y="0"/>
            <a:chExt cx="22977730" cy="22512529"/>
          </a:xfrm>
        </p:grpSpPr>
        <p:sp>
          <p:nvSpPr>
            <p:cNvPr id="3" name="Freeform 3"/>
            <p:cNvSpPr/>
            <p:nvPr/>
          </p:nvSpPr>
          <p:spPr>
            <a:xfrm>
              <a:off x="0" y="0"/>
              <a:ext cx="22977731" cy="22512528"/>
            </a:xfrm>
            <a:custGeom>
              <a:avLst/>
              <a:gdLst/>
              <a:ahLst/>
              <a:cxnLst/>
              <a:rect l="l" t="t" r="r" b="b"/>
              <a:pathLst>
                <a:path w="22977731" h="22512528">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84BFA4"/>
            </a:solidFill>
          </p:spPr>
        </p:sp>
      </p:grpSp>
      <p:grpSp>
        <p:nvGrpSpPr>
          <p:cNvPr id="4" name="Group 4"/>
          <p:cNvGrpSpPr/>
          <p:nvPr/>
        </p:nvGrpSpPr>
        <p:grpSpPr>
          <a:xfrm>
            <a:off x="-4020693" y="-9152968"/>
            <a:ext cx="24222266" cy="9152954"/>
            <a:chOff x="0" y="0"/>
            <a:chExt cx="32296355" cy="12203938"/>
          </a:xfrm>
        </p:grpSpPr>
        <p:sp>
          <p:nvSpPr>
            <p:cNvPr id="5" name="Freeform 5"/>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6" name="Group 6"/>
          <p:cNvGrpSpPr/>
          <p:nvPr/>
        </p:nvGrpSpPr>
        <p:grpSpPr>
          <a:xfrm>
            <a:off x="-5506732" y="10286998"/>
            <a:ext cx="24222266" cy="3289555"/>
            <a:chOff x="0" y="0"/>
            <a:chExt cx="32296355" cy="4386073"/>
          </a:xfrm>
        </p:grpSpPr>
        <p:sp>
          <p:nvSpPr>
            <p:cNvPr id="7" name="Freeform 7"/>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8" name="Group 8"/>
          <p:cNvGrpSpPr/>
          <p:nvPr/>
        </p:nvGrpSpPr>
        <p:grpSpPr>
          <a:xfrm>
            <a:off x="-4481700" y="-1211763"/>
            <a:ext cx="4481703" cy="17113853"/>
            <a:chOff x="0" y="0"/>
            <a:chExt cx="5975604" cy="22818471"/>
          </a:xfrm>
        </p:grpSpPr>
        <p:sp>
          <p:nvSpPr>
            <p:cNvPr id="9" name="Freeform 9"/>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0" name="TextBox 10"/>
          <p:cNvSpPr txBox="1"/>
          <p:nvPr/>
        </p:nvSpPr>
        <p:spPr>
          <a:xfrm>
            <a:off x="1251720" y="1733119"/>
            <a:ext cx="11905003" cy="4655826"/>
          </a:xfrm>
          <a:prstGeom prst="rect">
            <a:avLst/>
          </a:prstGeom>
        </p:spPr>
        <p:txBody>
          <a:bodyPr lIns="0" tIns="0" rIns="0" bIns="0" rtlCol="0" anchor="t">
            <a:spAutoFit/>
          </a:bodyPr>
          <a:lstStyle/>
          <a:p>
            <a:pPr algn="ctr">
              <a:lnSpc>
                <a:spcPts val="35640"/>
              </a:lnSpc>
            </a:pPr>
            <a:r>
              <a:rPr lang="en-US" sz="33000" spc="308">
                <a:solidFill>
                  <a:srgbClr val="94C7B0"/>
                </a:solidFill>
                <a:latin typeface="TT Rounds Condensed"/>
                <a:ea typeface="TT Rounds Condensed"/>
                <a:cs typeface="TT Rounds Condensed"/>
                <a:sym typeface="TT Rounds Condensed"/>
              </a:rPr>
              <a:t>JOUR4</a:t>
            </a:r>
          </a:p>
        </p:txBody>
      </p:sp>
      <p:sp>
        <p:nvSpPr>
          <p:cNvPr id="11" name="TextBox 11"/>
          <p:cNvSpPr txBox="1"/>
          <p:nvPr/>
        </p:nvSpPr>
        <p:spPr>
          <a:xfrm>
            <a:off x="1313714" y="2949939"/>
            <a:ext cx="10581358" cy="2553462"/>
          </a:xfrm>
          <a:prstGeom prst="rect">
            <a:avLst/>
          </a:prstGeom>
        </p:spPr>
        <p:txBody>
          <a:bodyPr lIns="0" tIns="0" rIns="0" bIns="0" rtlCol="0" anchor="t">
            <a:spAutoFit/>
          </a:bodyPr>
          <a:lstStyle/>
          <a:p>
            <a:pPr algn="ctr">
              <a:lnSpc>
                <a:spcPts val="6804"/>
              </a:lnSpc>
            </a:pPr>
            <a:r>
              <a:rPr lang="en-US" sz="6300" b="1" spc="56">
                <a:solidFill>
                  <a:srgbClr val="FFFFFF"/>
                </a:solidFill>
                <a:latin typeface="TT Rounds Condensed Bold"/>
                <a:ea typeface="TT Rounds Condensed Bold"/>
                <a:cs typeface="TT Rounds Condensed Bold"/>
                <a:sym typeface="TT Rounds Condensed Bold"/>
              </a:rPr>
              <a:t> Gestion de la cuisine, nutrition et créativité</a:t>
            </a:r>
          </a:p>
          <a:p>
            <a:pPr algn="ctr">
              <a:lnSpc>
                <a:spcPts val="6804"/>
              </a:lnSpc>
            </a:pPr>
            <a:endParaRPr lang="en-US" sz="6300" b="1" spc="56">
              <a:solidFill>
                <a:srgbClr val="FFFFFF"/>
              </a:solidFill>
              <a:latin typeface="TT Rounds Condensed Bold"/>
              <a:ea typeface="TT Rounds Condensed Bold"/>
              <a:cs typeface="TT Rounds Condensed Bold"/>
              <a:sym typeface="TT Rounds Condensed Bold"/>
            </a:endParaRPr>
          </a:p>
        </p:txBody>
      </p:sp>
      <p:grpSp>
        <p:nvGrpSpPr>
          <p:cNvPr id="12" name="Group 12"/>
          <p:cNvGrpSpPr/>
          <p:nvPr/>
        </p:nvGrpSpPr>
        <p:grpSpPr>
          <a:xfrm>
            <a:off x="12973728" y="9567949"/>
            <a:ext cx="5044449" cy="516684"/>
            <a:chOff x="0" y="0"/>
            <a:chExt cx="6725932" cy="688912"/>
          </a:xfrm>
        </p:grpSpPr>
        <p:sp>
          <p:nvSpPr>
            <p:cNvPr id="13" name="Freeform 13"/>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2"/>
              <a:stretch>
                <a:fillRect t="-604988"/>
              </a:stretch>
            </a:blipFill>
          </p:spPr>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1242212"/>
          </a:xfrm>
          <a:prstGeom prst="rect">
            <a:avLst/>
          </a:prstGeom>
        </p:spPr>
        <p:txBody>
          <a:bodyPr lIns="0" tIns="0" rIns="0" bIns="0" rtlCol="0" anchor="t">
            <a:spAutoFit/>
          </a:bodyPr>
          <a:lstStyle/>
          <a:p>
            <a:pPr algn="l">
              <a:lnSpc>
                <a:spcPts val="5248"/>
              </a:lnSpc>
            </a:pPr>
            <a:r>
              <a:rPr lang="en-US" sz="5400" b="1" spc="48">
                <a:solidFill>
                  <a:srgbClr val="382B1B"/>
                </a:solidFill>
                <a:latin typeface="TT Rounds Condensed Bold"/>
                <a:ea typeface="TT Rounds Condensed Bold"/>
                <a:cs typeface="TT Rounds Condensed Bold"/>
                <a:sym typeface="TT Rounds Condensed Bold"/>
              </a:rPr>
              <a:t>1. Planification et préparation</a:t>
            </a:r>
          </a:p>
          <a:p>
            <a:pPr algn="l">
              <a:lnSpc>
                <a:spcPts val="5248"/>
              </a:lnSpc>
            </a:pPr>
            <a:endParaRPr lang="en-US" sz="5400" b="1" spc="48">
              <a:solidFill>
                <a:srgbClr val="382B1B"/>
              </a:solidFill>
              <a:latin typeface="TT Rounds Condensed Bold"/>
              <a:ea typeface="TT Rounds Condensed Bold"/>
              <a:cs typeface="TT Rounds Condensed Bold"/>
              <a:sym typeface="TT Rounds Condensed Bold"/>
            </a:endParaRP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6303264"/>
          </a:xfrm>
          <a:prstGeom prst="rect">
            <a:avLst/>
          </a:prstGeom>
        </p:spPr>
        <p:txBody>
          <a:bodyPr lIns="0" tIns="0" rIns="0" bIns="0" rtlCol="0" anchor="t">
            <a:spAutoFit/>
          </a:bodyPr>
          <a:lstStyle/>
          <a:p>
            <a:pPr algn="l">
              <a:lnSpc>
                <a:spcPts val="3888"/>
              </a:lnSpc>
            </a:pPr>
            <a:r>
              <a:rPr lang="en-US" sz="3600" b="1" i="1" spc="32">
                <a:solidFill>
                  <a:srgbClr val="382B1B"/>
                </a:solidFill>
                <a:latin typeface="Arimo Bold Italics"/>
                <a:ea typeface="Arimo Bold Italics"/>
                <a:cs typeface="Arimo Bold Italics"/>
                <a:sym typeface="Arimo Bold Italics"/>
              </a:rPr>
              <a:t>a. Menu et recettes</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Conception du menu </a:t>
            </a:r>
            <a:r>
              <a:rPr lang="en-US" sz="3600" spc="32">
                <a:solidFill>
                  <a:srgbClr val="382B1B"/>
                </a:solidFill>
                <a:latin typeface="TT Rounds Condensed"/>
                <a:ea typeface="TT Rounds Condensed"/>
                <a:cs typeface="TT Rounds Condensed"/>
                <a:sym typeface="TT Rounds Condensed"/>
              </a:rPr>
              <a:t>: Création d'un menu équilibré et adapté à la clientèle cible. Tenir compte des saisons et de la disponibilité des produits.</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Fiches techniques </a:t>
            </a:r>
            <a:r>
              <a:rPr lang="en-US" sz="3600" spc="32">
                <a:solidFill>
                  <a:srgbClr val="382B1B"/>
                </a:solidFill>
                <a:latin typeface="TT Rounds Condensed"/>
                <a:ea typeface="TT Rounds Condensed"/>
                <a:cs typeface="TT Rounds Condensed"/>
                <a:sym typeface="TT Rounds Condensed"/>
              </a:rPr>
              <a:t>: Préparer des fiches techniques détaillées pour chaque plat, comprenant les ingrédients, les quantités, les étapes de préparation, les temps de cuisson et les coûts.</a:t>
            </a:r>
          </a:p>
          <a:p>
            <a:pPr marL="822960" lvl="2" indent="-274320" algn="l">
              <a:lnSpc>
                <a:spcPts val="3888"/>
              </a:lnSpc>
            </a:pPr>
            <a:endParaRPr lang="en-US" sz="3600" spc="32">
              <a:solidFill>
                <a:srgbClr val="382B1B"/>
              </a:solidFill>
              <a:latin typeface="TT Rounds Condensed"/>
              <a:ea typeface="TT Rounds Condensed"/>
              <a:cs typeface="TT Rounds Condensed"/>
              <a:sym typeface="TT Rounds Condensed"/>
            </a:endParaRPr>
          </a:p>
          <a:p>
            <a:pPr marL="822960" lvl="2" indent="-274320" algn="l">
              <a:lnSpc>
                <a:spcPts val="3888"/>
              </a:lnSpc>
            </a:pPr>
            <a:r>
              <a:rPr lang="en-US" sz="3600" b="1" i="1" spc="32">
                <a:solidFill>
                  <a:srgbClr val="382B1B"/>
                </a:solidFill>
                <a:latin typeface="Arimo Bold Italics"/>
                <a:ea typeface="Arimo Bold Italics"/>
                <a:cs typeface="Arimo Bold Italics"/>
                <a:sym typeface="Arimo Bold Italics"/>
              </a:rPr>
              <a:t>b. Gestion des stocks</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Inventaire </a:t>
            </a:r>
            <a:r>
              <a:rPr lang="en-US" sz="3600" spc="32">
                <a:solidFill>
                  <a:srgbClr val="382B1B"/>
                </a:solidFill>
                <a:latin typeface="TT Rounds Condensed"/>
                <a:ea typeface="TT Rounds Condensed"/>
                <a:cs typeface="TT Rounds Condensed"/>
                <a:sym typeface="TT Rounds Condensed"/>
              </a:rPr>
              <a:t>: Effectuer des inventaires réguliers des produits afin d'éviter les ruptures de stock et les surstocks.</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Commandes </a:t>
            </a:r>
            <a:r>
              <a:rPr lang="en-US" sz="3600" spc="32">
                <a:solidFill>
                  <a:srgbClr val="382B1B"/>
                </a:solidFill>
                <a:latin typeface="TT Rounds Condensed"/>
                <a:ea typeface="TT Rounds Condensed"/>
                <a:cs typeface="TT Rounds Condensed"/>
                <a:sym typeface="TT Rounds Condensed"/>
              </a:rPr>
              <a:t>: Passer des commandes en fonction des besoins prévus, en tenant compte des délais de livraison et de la fraîcheur des produits.</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Stockage </a:t>
            </a:r>
            <a:r>
              <a:rPr lang="en-US" sz="3600" spc="32">
                <a:solidFill>
                  <a:srgbClr val="382B1B"/>
                </a:solidFill>
                <a:latin typeface="TT Rounds Condensed"/>
                <a:ea typeface="TT Rounds Condensed"/>
                <a:cs typeface="TT Rounds Condensed"/>
                <a:sym typeface="TT Rounds Condensed"/>
              </a:rPr>
              <a:t>: Organiser les zones de stockage (chambres froides, congélateurs, étagères) pour assurer une accessibilité et une rotation optimales des produits (FIFO : First In, First Out).</a:t>
            </a: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1242212"/>
          </a:xfrm>
          <a:prstGeom prst="rect">
            <a:avLst/>
          </a:prstGeom>
        </p:spPr>
        <p:txBody>
          <a:bodyPr lIns="0" tIns="0" rIns="0" bIns="0" rtlCol="0" anchor="t">
            <a:spAutoFit/>
          </a:bodyPr>
          <a:lstStyle/>
          <a:p>
            <a:pPr algn="l">
              <a:lnSpc>
                <a:spcPts val="5248"/>
              </a:lnSpc>
            </a:pPr>
            <a:r>
              <a:rPr lang="en-US" sz="5400" b="1" spc="48">
                <a:solidFill>
                  <a:srgbClr val="382B1B"/>
                </a:solidFill>
                <a:latin typeface="TT Rounds Condensed Bold"/>
                <a:ea typeface="TT Rounds Condensed Bold"/>
                <a:cs typeface="TT Rounds Condensed Bold"/>
                <a:sym typeface="TT Rounds Condensed Bold"/>
              </a:rPr>
              <a:t>2. L'installation </a:t>
            </a:r>
          </a:p>
          <a:p>
            <a:pPr algn="l">
              <a:lnSpc>
                <a:spcPts val="5248"/>
              </a:lnSpc>
            </a:pPr>
            <a:endParaRPr lang="en-US" sz="5400" b="1" spc="48">
              <a:solidFill>
                <a:srgbClr val="382B1B"/>
              </a:solidFill>
              <a:latin typeface="TT Rounds Condensed Bold"/>
              <a:ea typeface="TT Rounds Condensed Bold"/>
              <a:cs typeface="TT Rounds Condensed Bold"/>
              <a:sym typeface="TT Rounds Condensed Bold"/>
            </a:endParaRP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7347966"/>
          </a:xfrm>
          <a:prstGeom prst="rect">
            <a:avLst/>
          </a:prstGeom>
        </p:spPr>
        <p:txBody>
          <a:bodyPr lIns="0" tIns="0" rIns="0" bIns="0" rtlCol="0" anchor="t">
            <a:spAutoFit/>
          </a:bodyPr>
          <a:lstStyle/>
          <a:p>
            <a:pPr algn="l">
              <a:lnSpc>
                <a:spcPts val="3672"/>
              </a:lnSpc>
            </a:pPr>
            <a:r>
              <a:rPr lang="en-US" sz="3400" b="1" i="1" spc="30">
                <a:solidFill>
                  <a:srgbClr val="382B1B"/>
                </a:solidFill>
                <a:latin typeface="Arimo Bold Italics"/>
                <a:ea typeface="Arimo Bold Italics"/>
                <a:cs typeface="Arimo Bold Italics"/>
                <a:sym typeface="Arimo Bold Italics"/>
              </a:rPr>
              <a:t>a. Préparation des ingrédients</a:t>
            </a:r>
          </a:p>
          <a:p>
            <a:pPr marL="777241" lvl="2" indent="-259080" algn="l">
              <a:lnSpc>
                <a:spcPts val="3672"/>
              </a:lnSpc>
              <a:buFont typeface="Arial"/>
              <a:buChar char="⚬"/>
            </a:pPr>
            <a:r>
              <a:rPr lang="en-US" sz="3400" b="1" spc="30">
                <a:solidFill>
                  <a:srgbClr val="382B1B"/>
                </a:solidFill>
                <a:latin typeface="TT Rounds Condensed Bold"/>
                <a:ea typeface="TT Rounds Condensed Bold"/>
                <a:cs typeface="TT Rounds Condensed Bold"/>
                <a:sym typeface="TT Rounds Condensed Bold"/>
              </a:rPr>
              <a:t>Légumes et fruits </a:t>
            </a:r>
            <a:r>
              <a:rPr lang="en-US" sz="3400" spc="30">
                <a:solidFill>
                  <a:srgbClr val="382B1B"/>
                </a:solidFill>
                <a:latin typeface="TT Rounds Condensed"/>
                <a:ea typeface="TT Rounds Condensed"/>
                <a:cs typeface="TT Rounds Condensed"/>
                <a:sym typeface="TT Rounds Condensed"/>
              </a:rPr>
              <a:t>: Laver, éplucher, couper et stocker les légumes et les fruits selon les exigences de la recette.</a:t>
            </a:r>
          </a:p>
          <a:p>
            <a:pPr marL="777241" lvl="2" indent="-259080" algn="l">
              <a:lnSpc>
                <a:spcPts val="3672"/>
              </a:lnSpc>
              <a:buFont typeface="Arial"/>
              <a:buChar char="⚬"/>
            </a:pPr>
            <a:r>
              <a:rPr lang="en-US" sz="3400" b="1" spc="30">
                <a:solidFill>
                  <a:srgbClr val="382B1B"/>
                </a:solidFill>
                <a:latin typeface="TT Rounds Condensed Bold"/>
                <a:ea typeface="TT Rounds Condensed Bold"/>
                <a:cs typeface="TT Rounds Condensed Bold"/>
                <a:sym typeface="TT Rounds Condensed Bold"/>
              </a:rPr>
              <a:t>Viande et poisson </a:t>
            </a:r>
            <a:r>
              <a:rPr lang="en-US" sz="3400" spc="30">
                <a:solidFill>
                  <a:srgbClr val="382B1B"/>
                </a:solidFill>
                <a:latin typeface="TT Rounds Condensed"/>
                <a:ea typeface="TT Rounds Condensed"/>
                <a:cs typeface="TT Rounds Condensed"/>
                <a:sym typeface="TT Rounds Condensed"/>
              </a:rPr>
              <a:t>: Désosser, portionner, mariner (si nécessaire) et conserver correctement la viande et le poisson.</a:t>
            </a:r>
          </a:p>
          <a:p>
            <a:pPr marL="777241" lvl="2" indent="-259080" algn="l">
              <a:lnSpc>
                <a:spcPts val="3672"/>
              </a:lnSpc>
              <a:buFont typeface="Arial"/>
              <a:buChar char="⚬"/>
            </a:pPr>
            <a:r>
              <a:rPr lang="en-US" sz="3400" b="1" spc="30">
                <a:solidFill>
                  <a:srgbClr val="382B1B"/>
                </a:solidFill>
                <a:latin typeface="TT Rounds Condensed Bold"/>
                <a:ea typeface="TT Rounds Condensed Bold"/>
                <a:cs typeface="TT Rounds Condensed Bold"/>
                <a:sym typeface="TT Rounds Condensed Bold"/>
              </a:rPr>
              <a:t>Sauces et bouillons </a:t>
            </a:r>
            <a:r>
              <a:rPr lang="en-US" sz="3400" spc="30">
                <a:solidFill>
                  <a:srgbClr val="382B1B"/>
                </a:solidFill>
                <a:latin typeface="TT Rounds Condensed"/>
                <a:ea typeface="TT Rounds Condensed"/>
                <a:cs typeface="TT Rounds Condensed"/>
                <a:sym typeface="TT Rounds Condensed"/>
              </a:rPr>
              <a:t>: Préparez à l'avance les sauces de base, les bouillons et les potages et réservez-les dans les portions appropriées.</a:t>
            </a:r>
          </a:p>
          <a:p>
            <a:pPr marL="777241" lvl="2" indent="-259080" algn="l">
              <a:lnSpc>
                <a:spcPts val="3672"/>
              </a:lnSpc>
            </a:pPr>
            <a:endParaRPr lang="en-US" sz="3400" spc="30">
              <a:solidFill>
                <a:srgbClr val="382B1B"/>
              </a:solidFill>
              <a:latin typeface="TT Rounds Condensed"/>
              <a:ea typeface="TT Rounds Condensed"/>
              <a:cs typeface="TT Rounds Condensed"/>
              <a:sym typeface="TT Rounds Condensed"/>
            </a:endParaRPr>
          </a:p>
          <a:p>
            <a:pPr marL="777241" lvl="2" indent="-259080" algn="l">
              <a:lnSpc>
                <a:spcPts val="3672"/>
              </a:lnSpc>
            </a:pPr>
            <a:r>
              <a:rPr lang="en-US" sz="3400" b="1" i="1" spc="30">
                <a:solidFill>
                  <a:srgbClr val="382B1B"/>
                </a:solidFill>
                <a:latin typeface="Arimo Bold Italics"/>
                <a:ea typeface="Arimo Bold Italics"/>
                <a:cs typeface="Arimo Bold Italics"/>
                <a:sym typeface="Arimo Bold Italics"/>
              </a:rPr>
              <a:t>b. Organisation du poste de travail</a:t>
            </a:r>
          </a:p>
          <a:p>
            <a:pPr marL="777241" lvl="2" indent="-259080" algn="l">
              <a:lnSpc>
                <a:spcPts val="3672"/>
              </a:lnSpc>
              <a:buFont typeface="Arial"/>
              <a:buChar char="⚬"/>
            </a:pPr>
            <a:r>
              <a:rPr lang="en-US" sz="3400" b="1" spc="30">
                <a:solidFill>
                  <a:srgbClr val="382B1B"/>
                </a:solidFill>
                <a:latin typeface="TT Rounds Condensed Bold"/>
                <a:ea typeface="TT Rounds Condensed Bold"/>
                <a:cs typeface="TT Rounds Condensed Bold"/>
                <a:sym typeface="TT Rounds Condensed Bold"/>
              </a:rPr>
              <a:t>Répartition des tâches </a:t>
            </a:r>
            <a:r>
              <a:rPr lang="en-US" sz="3400" spc="30">
                <a:solidFill>
                  <a:srgbClr val="382B1B"/>
                </a:solidFill>
                <a:latin typeface="TT Rounds Condensed"/>
                <a:ea typeface="TT Rounds Condensed"/>
                <a:cs typeface="TT Rounds Condensed"/>
                <a:sym typeface="TT Rounds Condensed"/>
              </a:rPr>
              <a:t>: Attribuer des tâches spécifiques à chaque membre de l'équipe en fonction de ses compétences et de son flux de travail.</a:t>
            </a:r>
          </a:p>
          <a:p>
            <a:pPr marL="777241" lvl="2" indent="-259080" algn="l">
              <a:lnSpc>
                <a:spcPts val="3672"/>
              </a:lnSpc>
              <a:buFont typeface="Arial"/>
              <a:buChar char="⚬"/>
            </a:pPr>
            <a:r>
              <a:rPr lang="en-US" sz="3400" b="1" spc="30">
                <a:solidFill>
                  <a:srgbClr val="382B1B"/>
                </a:solidFill>
                <a:latin typeface="TT Rounds Condensed Bold"/>
                <a:ea typeface="TT Rounds Condensed Bold"/>
                <a:cs typeface="TT Rounds Condensed Bold"/>
                <a:sym typeface="TT Rounds Condensed Bold"/>
              </a:rPr>
              <a:t>Postes de travail </a:t>
            </a:r>
            <a:r>
              <a:rPr lang="en-US" sz="3400" spc="30">
                <a:solidFill>
                  <a:srgbClr val="382B1B"/>
                </a:solidFill>
                <a:latin typeface="TT Rounds Condensed"/>
                <a:ea typeface="TT Rounds Condensed"/>
                <a:cs typeface="TT Rounds Condensed"/>
                <a:sym typeface="TT Rounds Condensed"/>
              </a:rPr>
              <a:t>: Organisez les postes de travail de manière à ce que chaque cuisinier ait tout ce dont il a besoin à portée de main. Prévoyez des zones distinctes pour la préparation des légumes, des viandes, des pâtisseries, etc.</a:t>
            </a:r>
          </a:p>
          <a:p>
            <a:pPr marL="777241" lvl="2" indent="-259080" algn="l">
              <a:lnSpc>
                <a:spcPts val="3672"/>
              </a:lnSpc>
              <a:buFont typeface="Arial"/>
              <a:buChar char="⚬"/>
            </a:pPr>
            <a:r>
              <a:rPr lang="en-US" sz="3400" spc="30">
                <a:solidFill>
                  <a:srgbClr val="382B1B"/>
                </a:solidFill>
                <a:latin typeface="TT Rounds Condensed"/>
                <a:ea typeface="TT Rounds Condensed"/>
                <a:cs typeface="TT Rounds Condensed"/>
                <a:sym typeface="TT Rounds Condensed"/>
              </a:rPr>
              <a:t>Ustensiles et équipements : Veillez à ce que tous les outils et équipements nécessaires soient propres, fonctionnels et placés au bon endroit.</a:t>
            </a: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68177" y="-538915"/>
            <a:ext cx="12153733" cy="11364830"/>
            <a:chOff x="0" y="0"/>
            <a:chExt cx="16204977" cy="15153107"/>
          </a:xfrm>
        </p:grpSpPr>
        <p:sp>
          <p:nvSpPr>
            <p:cNvPr id="3" name="Freeform 3" descr="A group of people in a kitchen  Description automatically generated"/>
            <p:cNvSpPr/>
            <p:nvPr/>
          </p:nvSpPr>
          <p:spPr>
            <a:xfrm>
              <a:off x="0" y="0"/>
              <a:ext cx="16204946" cy="15153132"/>
            </a:xfrm>
            <a:custGeom>
              <a:avLst/>
              <a:gdLst/>
              <a:ahLst/>
              <a:cxnLst/>
              <a:rect l="l" t="t" r="r" b="b"/>
              <a:pathLst>
                <a:path w="16204946" h="15153132">
                  <a:moveTo>
                    <a:pt x="0" y="0"/>
                  </a:moveTo>
                  <a:lnTo>
                    <a:pt x="16204946" y="0"/>
                  </a:lnTo>
                  <a:lnTo>
                    <a:pt x="16204946" y="15153132"/>
                  </a:lnTo>
                  <a:lnTo>
                    <a:pt x="0" y="15153132"/>
                  </a:lnTo>
                  <a:lnTo>
                    <a:pt x="0" y="0"/>
                  </a:lnTo>
                  <a:close/>
                </a:path>
              </a:pathLst>
            </a:custGeom>
            <a:blipFill>
              <a:blip r:embed="rId2"/>
              <a:stretch>
                <a:fillRect l="-46706" t="-8160" r="-33138"/>
              </a:stretch>
            </a:blipFill>
          </p:spPr>
        </p:sp>
      </p:gr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5495952" y="-3429301"/>
            <a:ext cx="7570374" cy="7417118"/>
            <a:chOff x="0" y="0"/>
            <a:chExt cx="10093832" cy="9889490"/>
          </a:xfrm>
        </p:grpSpPr>
        <p:sp>
          <p:nvSpPr>
            <p:cNvPr id="6" name="Freeform 6"/>
            <p:cNvSpPr/>
            <p:nvPr/>
          </p:nvSpPr>
          <p:spPr>
            <a:xfrm>
              <a:off x="0" y="0"/>
              <a:ext cx="10093833" cy="9889490"/>
            </a:xfrm>
            <a:custGeom>
              <a:avLst/>
              <a:gdLst/>
              <a:ahLst/>
              <a:cxnLst/>
              <a:rect l="l" t="t" r="r" b="b"/>
              <a:pathLst>
                <a:path w="10093833" h="9889490">
                  <a:moveTo>
                    <a:pt x="5900039" y="372491"/>
                  </a:moveTo>
                  <a:cubicBezTo>
                    <a:pt x="4692396" y="11938"/>
                    <a:pt x="3430651" y="0"/>
                    <a:pt x="2469388" y="1081405"/>
                  </a:cubicBezTo>
                  <a:cubicBezTo>
                    <a:pt x="1538097" y="2126869"/>
                    <a:pt x="642874" y="3815207"/>
                    <a:pt x="450596" y="5209159"/>
                  </a:cubicBezTo>
                  <a:cubicBezTo>
                    <a:pt x="0" y="8459597"/>
                    <a:pt x="2895981" y="9889490"/>
                    <a:pt x="5821934" y="9426956"/>
                  </a:cubicBezTo>
                  <a:cubicBezTo>
                    <a:pt x="8675878" y="8976233"/>
                    <a:pt x="10093833" y="5233162"/>
                    <a:pt x="9228582" y="2565527"/>
                  </a:cubicBezTo>
                  <a:cubicBezTo>
                    <a:pt x="8970264" y="1760474"/>
                    <a:pt x="8219186" y="1381887"/>
                    <a:pt x="7510272" y="1033399"/>
                  </a:cubicBezTo>
                  <a:cubicBezTo>
                    <a:pt x="6999605" y="781050"/>
                    <a:pt x="6458839" y="540766"/>
                    <a:pt x="5900039" y="372491"/>
                  </a:cubicBezTo>
                  <a:close/>
                </a:path>
              </a:pathLst>
            </a:custGeom>
            <a:solidFill>
              <a:srgbClr val="B6D1E1"/>
            </a:solidFill>
          </p:spPr>
        </p:sp>
      </p:grpSp>
      <p:grpSp>
        <p:nvGrpSpPr>
          <p:cNvPr id="7" name="Group 7"/>
          <p:cNvGrpSpPr/>
          <p:nvPr/>
        </p:nvGrpSpPr>
        <p:grpSpPr>
          <a:xfrm>
            <a:off x="18336876" y="-1079256"/>
            <a:ext cx="4481703" cy="17113853"/>
            <a:chOff x="0" y="0"/>
            <a:chExt cx="5975604" cy="22818471"/>
          </a:xfrm>
        </p:grpSpPr>
        <p:sp>
          <p:nvSpPr>
            <p:cNvPr id="8" name="Freeform 8"/>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9" name="Group 9"/>
          <p:cNvGrpSpPr/>
          <p:nvPr/>
        </p:nvGrpSpPr>
        <p:grpSpPr>
          <a:xfrm>
            <a:off x="-3696476" y="-1699574"/>
            <a:ext cx="24222266" cy="1699546"/>
            <a:chOff x="0" y="0"/>
            <a:chExt cx="32296355" cy="2266062"/>
          </a:xfrm>
        </p:grpSpPr>
        <p:sp>
          <p:nvSpPr>
            <p:cNvPr id="10" name="Freeform 10"/>
            <p:cNvSpPr/>
            <p:nvPr/>
          </p:nvSpPr>
          <p:spPr>
            <a:xfrm>
              <a:off x="0" y="0"/>
              <a:ext cx="32296354" cy="2266061"/>
            </a:xfrm>
            <a:custGeom>
              <a:avLst/>
              <a:gdLst/>
              <a:ahLst/>
              <a:cxnLst/>
              <a:rect l="l" t="t" r="r" b="b"/>
              <a:pathLst>
                <a:path w="32296354" h="2266061">
                  <a:moveTo>
                    <a:pt x="0" y="0"/>
                  </a:moveTo>
                  <a:lnTo>
                    <a:pt x="32296354" y="0"/>
                  </a:lnTo>
                  <a:lnTo>
                    <a:pt x="32296354" y="2266061"/>
                  </a:lnTo>
                  <a:lnTo>
                    <a:pt x="0" y="2266061"/>
                  </a:lnTo>
                  <a:close/>
                </a:path>
              </a:pathLst>
            </a:custGeom>
            <a:solidFill>
              <a:srgbClr val="ECECEC"/>
            </a:solidFill>
          </p:spPr>
        </p:sp>
      </p:grpSp>
      <p:sp>
        <p:nvSpPr>
          <p:cNvPr id="11" name="TextBox 11"/>
          <p:cNvSpPr txBox="1"/>
          <p:nvPr/>
        </p:nvSpPr>
        <p:spPr>
          <a:xfrm>
            <a:off x="603904" y="1133475"/>
            <a:ext cx="8257923" cy="9165435"/>
          </a:xfrm>
          <a:prstGeom prst="rect">
            <a:avLst/>
          </a:prstGeom>
        </p:spPr>
        <p:txBody>
          <a:bodyPr lIns="0" tIns="0" rIns="0" bIns="0" rtlCol="0" anchor="t">
            <a:spAutoFit/>
          </a:bodyPr>
          <a:lstStyle/>
          <a:p>
            <a:pPr algn="l">
              <a:lnSpc>
                <a:spcPts val="4956"/>
              </a:lnSpc>
            </a:pPr>
            <a:r>
              <a:rPr lang="en-US" sz="5100" b="1" spc="45">
                <a:solidFill>
                  <a:srgbClr val="382B1B"/>
                </a:solidFill>
                <a:latin typeface="TT Rounds Condensed Bold"/>
                <a:ea typeface="TT Rounds Condensed Bold"/>
                <a:cs typeface="TT Rounds Condensed Bold"/>
                <a:sym typeface="TT Rounds Condensed Bold"/>
              </a:rPr>
              <a:t>B- Le concept de nutrition</a:t>
            </a:r>
          </a:p>
          <a:p>
            <a:pPr algn="l">
              <a:lnSpc>
                <a:spcPts val="4756"/>
              </a:lnSpc>
            </a:pPr>
            <a:endParaRPr lang="en-US" sz="5100" b="1" spc="45">
              <a:solidFill>
                <a:srgbClr val="382B1B"/>
              </a:solidFill>
              <a:latin typeface="TT Rounds Condensed Bold"/>
              <a:ea typeface="TT Rounds Condensed Bold"/>
              <a:cs typeface="TT Rounds Condensed Bold"/>
              <a:sym typeface="TT Rounds Condensed Bold"/>
            </a:endParaRPr>
          </a:p>
          <a:p>
            <a:pPr algn="l">
              <a:lnSpc>
                <a:spcPts val="3480"/>
              </a:lnSpc>
            </a:pPr>
            <a:r>
              <a:rPr lang="en-US" sz="2900" spc="25">
                <a:solidFill>
                  <a:srgbClr val="222222"/>
                </a:solidFill>
                <a:latin typeface="TT Rounds Condensed"/>
                <a:ea typeface="TT Rounds Condensed"/>
                <a:cs typeface="TT Rounds Condensed"/>
                <a:sym typeface="TT Rounds Condensed"/>
              </a:rPr>
              <a:t>Selon l'Académie de nutrition et de diététique, "la nourriture est essentielle - elle fournit des nutriments vitaux pour la survie et aide le corps à fonctionner et à rester en bonne santé. Les aliments contiennent des macronutriments, notamment des protéines, des glucides et des lipides, qui non seulement fournissent des calories pour alimenter notre corps et nous donner de l'énergie, mais jouent également des rôles spécifiques dans le maintien de la santé. </a:t>
            </a:r>
          </a:p>
          <a:p>
            <a:pPr algn="l">
              <a:lnSpc>
                <a:spcPts val="3480"/>
              </a:lnSpc>
            </a:pPr>
            <a:endParaRPr lang="en-US" sz="2900" spc="25">
              <a:solidFill>
                <a:srgbClr val="222222"/>
              </a:solidFill>
              <a:latin typeface="TT Rounds Condensed"/>
              <a:ea typeface="TT Rounds Condensed"/>
              <a:cs typeface="TT Rounds Condensed"/>
              <a:sym typeface="TT Rounds Condensed"/>
            </a:endParaRPr>
          </a:p>
          <a:p>
            <a:pPr algn="l">
              <a:lnSpc>
                <a:spcPts val="3480"/>
              </a:lnSpc>
            </a:pPr>
            <a:r>
              <a:rPr lang="en-US" sz="2900" spc="25">
                <a:solidFill>
                  <a:srgbClr val="222222"/>
                </a:solidFill>
                <a:latin typeface="TT Rounds Condensed"/>
                <a:ea typeface="TT Rounds Condensed"/>
                <a:cs typeface="TT Rounds Condensed"/>
                <a:sym typeface="TT Rounds Condensed"/>
              </a:rPr>
              <a:t>Les aliments fournissent également des micronutriments (vitamines et minéraux) et des substances phytochimiques qui ne fournissent pas de calories mais remplissent une série de fonctions essentielles pour assurer le fonctionnement optimal de notre organisme".</a:t>
            </a:r>
          </a:p>
          <a:p>
            <a:pPr algn="l">
              <a:lnSpc>
                <a:spcPts val="4756"/>
              </a:lnSpc>
            </a:pPr>
            <a:endParaRPr lang="en-US" sz="2900" spc="25">
              <a:solidFill>
                <a:srgbClr val="222222"/>
              </a:solidFill>
              <a:latin typeface="TT Rounds Condensed"/>
              <a:ea typeface="TT Rounds Condensed"/>
              <a:cs typeface="TT Rounds Condensed"/>
              <a:sym typeface="TT Rounds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48555" y="-4661457"/>
            <a:ext cx="10142030" cy="9936765"/>
            <a:chOff x="0" y="0"/>
            <a:chExt cx="13522706" cy="13249020"/>
          </a:xfrm>
        </p:grpSpPr>
        <p:sp>
          <p:nvSpPr>
            <p:cNvPr id="3" name="Freeform 3"/>
            <p:cNvSpPr/>
            <p:nvPr/>
          </p:nvSpPr>
          <p:spPr>
            <a:xfrm>
              <a:off x="0" y="0"/>
              <a:ext cx="13522706" cy="13249021"/>
            </a:xfrm>
            <a:custGeom>
              <a:avLst/>
              <a:gdLst/>
              <a:ahLst/>
              <a:cxnLst/>
              <a:rect l="l" t="t" r="r" b="b"/>
              <a:pathLst>
                <a:path w="13522706" h="13249021">
                  <a:moveTo>
                    <a:pt x="7904353" y="498983"/>
                  </a:moveTo>
                  <a:cubicBezTo>
                    <a:pt x="6286500" y="16002"/>
                    <a:pt x="4596130" y="0"/>
                    <a:pt x="3308223" y="1448816"/>
                  </a:cubicBezTo>
                  <a:cubicBezTo>
                    <a:pt x="2060575" y="2849372"/>
                    <a:pt x="861187" y="5111242"/>
                    <a:pt x="603631" y="6978650"/>
                  </a:cubicBezTo>
                  <a:cubicBezTo>
                    <a:pt x="0" y="11333353"/>
                    <a:pt x="3879723" y="13249021"/>
                    <a:pt x="7799705" y="12629261"/>
                  </a:cubicBezTo>
                  <a:cubicBezTo>
                    <a:pt x="11623167" y="12025630"/>
                    <a:pt x="13522706" y="7010908"/>
                    <a:pt x="12363704" y="3437001"/>
                  </a:cubicBezTo>
                  <a:cubicBezTo>
                    <a:pt x="12017629" y="2358390"/>
                    <a:pt x="11011408" y="1851279"/>
                    <a:pt x="10061575" y="1384427"/>
                  </a:cubicBezTo>
                  <a:cubicBezTo>
                    <a:pt x="9377426" y="1046353"/>
                    <a:pt x="8652891" y="724408"/>
                    <a:pt x="7904353" y="498983"/>
                  </a:cubicBezTo>
                  <a:close/>
                </a:path>
              </a:pathLst>
            </a:custGeom>
            <a:solidFill>
              <a:srgbClr val="E6C8C7"/>
            </a:solidFill>
          </p:spPr>
        </p:sp>
      </p:grpSp>
      <p:grpSp>
        <p:nvGrpSpPr>
          <p:cNvPr id="4" name="Group 4"/>
          <p:cNvGrpSpPr/>
          <p:nvPr/>
        </p:nvGrpSpPr>
        <p:grpSpPr>
          <a:xfrm>
            <a:off x="10292948" y="1727305"/>
            <a:ext cx="11500013" cy="7325440"/>
            <a:chOff x="0" y="0"/>
            <a:chExt cx="15333351" cy="9767253"/>
          </a:xfrm>
        </p:grpSpPr>
        <p:sp>
          <p:nvSpPr>
            <p:cNvPr id="5" name="Freeform 5"/>
            <p:cNvSpPr/>
            <p:nvPr/>
          </p:nvSpPr>
          <p:spPr>
            <a:xfrm>
              <a:off x="0" y="0"/>
              <a:ext cx="15333345" cy="9767316"/>
            </a:xfrm>
            <a:custGeom>
              <a:avLst/>
              <a:gdLst/>
              <a:ahLst/>
              <a:cxnLst/>
              <a:rect l="l" t="t" r="r" b="b"/>
              <a:pathLst>
                <a:path w="15333345" h="9767316">
                  <a:moveTo>
                    <a:pt x="0" y="0"/>
                  </a:moveTo>
                  <a:lnTo>
                    <a:pt x="15333345" y="0"/>
                  </a:lnTo>
                  <a:lnTo>
                    <a:pt x="15333345" y="9767316"/>
                  </a:lnTo>
                  <a:lnTo>
                    <a:pt x="0" y="9767316"/>
                  </a:lnTo>
                  <a:lnTo>
                    <a:pt x="0" y="0"/>
                  </a:lnTo>
                  <a:close/>
                </a:path>
              </a:pathLst>
            </a:custGeom>
            <a:blipFill>
              <a:blip r:embed="rId2"/>
              <a:stretch>
                <a:fillRect t="-11073" b="-11073"/>
              </a:stretch>
            </a:blipFill>
          </p:spPr>
        </p:sp>
      </p:grpSp>
      <p:grpSp>
        <p:nvGrpSpPr>
          <p:cNvPr id="6" name="Group 6"/>
          <p:cNvGrpSpPr/>
          <p:nvPr/>
        </p:nvGrpSpPr>
        <p:grpSpPr>
          <a:xfrm>
            <a:off x="-4285000" y="-1432560"/>
            <a:ext cx="4255294" cy="17013079"/>
            <a:chOff x="0" y="0"/>
            <a:chExt cx="5673725" cy="22684106"/>
          </a:xfrm>
        </p:grpSpPr>
        <p:sp>
          <p:nvSpPr>
            <p:cNvPr id="7" name="Freeform 7"/>
            <p:cNvSpPr/>
            <p:nvPr/>
          </p:nvSpPr>
          <p:spPr>
            <a:xfrm>
              <a:off x="0" y="0"/>
              <a:ext cx="5673725" cy="22684105"/>
            </a:xfrm>
            <a:custGeom>
              <a:avLst/>
              <a:gdLst/>
              <a:ahLst/>
              <a:cxnLst/>
              <a:rect l="l" t="t" r="r" b="b"/>
              <a:pathLst>
                <a:path w="5673725" h="22684105">
                  <a:moveTo>
                    <a:pt x="0" y="0"/>
                  </a:moveTo>
                  <a:lnTo>
                    <a:pt x="5673725" y="0"/>
                  </a:lnTo>
                  <a:lnTo>
                    <a:pt x="5673725" y="22684105"/>
                  </a:lnTo>
                  <a:lnTo>
                    <a:pt x="0" y="22684105"/>
                  </a:lnTo>
                  <a:close/>
                </a:path>
              </a:pathLst>
            </a:custGeom>
            <a:solidFill>
              <a:srgbClr val="ECECEC"/>
            </a:solidFill>
          </p:spPr>
        </p:sp>
      </p:grpSp>
      <p:grpSp>
        <p:nvGrpSpPr>
          <p:cNvPr id="8" name="Group 8"/>
          <p:cNvGrpSpPr/>
          <p:nvPr/>
        </p:nvGrpSpPr>
        <p:grpSpPr>
          <a:xfrm>
            <a:off x="-1661932" y="-4945233"/>
            <a:ext cx="20307777" cy="4945189"/>
            <a:chOff x="0" y="0"/>
            <a:chExt cx="27077036" cy="6593585"/>
          </a:xfrm>
        </p:grpSpPr>
        <p:sp>
          <p:nvSpPr>
            <p:cNvPr id="9" name="Freeform 9"/>
            <p:cNvSpPr/>
            <p:nvPr/>
          </p:nvSpPr>
          <p:spPr>
            <a:xfrm>
              <a:off x="0" y="0"/>
              <a:ext cx="27077036" cy="6593586"/>
            </a:xfrm>
            <a:custGeom>
              <a:avLst/>
              <a:gdLst/>
              <a:ahLst/>
              <a:cxnLst/>
              <a:rect l="l" t="t" r="r" b="b"/>
              <a:pathLst>
                <a:path w="27077036" h="6593586">
                  <a:moveTo>
                    <a:pt x="0" y="0"/>
                  </a:moveTo>
                  <a:lnTo>
                    <a:pt x="27077036" y="0"/>
                  </a:lnTo>
                  <a:lnTo>
                    <a:pt x="27077036" y="6593586"/>
                  </a:lnTo>
                  <a:lnTo>
                    <a:pt x="0" y="6593586"/>
                  </a:lnTo>
                  <a:close/>
                </a:path>
              </a:pathLst>
            </a:custGeom>
            <a:solidFill>
              <a:srgbClr val="ECECEC"/>
            </a:solidFill>
          </p:spPr>
        </p:sp>
      </p:grpSp>
      <p:grpSp>
        <p:nvGrpSpPr>
          <p:cNvPr id="10" name="Group 10"/>
          <p:cNvGrpSpPr/>
          <p:nvPr/>
        </p:nvGrpSpPr>
        <p:grpSpPr>
          <a:xfrm>
            <a:off x="12183869" y="2414281"/>
            <a:ext cx="6624166" cy="5052157"/>
            <a:chOff x="0" y="0"/>
            <a:chExt cx="9322364" cy="7110035"/>
          </a:xfrm>
        </p:grpSpPr>
        <p:sp>
          <p:nvSpPr>
            <p:cNvPr id="11" name="Freeform 11"/>
            <p:cNvSpPr/>
            <p:nvPr/>
          </p:nvSpPr>
          <p:spPr>
            <a:xfrm>
              <a:off x="0" y="0"/>
              <a:ext cx="9322308" cy="7110095"/>
            </a:xfrm>
            <a:custGeom>
              <a:avLst/>
              <a:gdLst/>
              <a:ahLst/>
              <a:cxnLst/>
              <a:rect l="l" t="t" r="r" b="b"/>
              <a:pathLst>
                <a:path w="9322308" h="7110095">
                  <a:moveTo>
                    <a:pt x="0" y="0"/>
                  </a:moveTo>
                  <a:lnTo>
                    <a:pt x="9322308" y="0"/>
                  </a:lnTo>
                  <a:lnTo>
                    <a:pt x="9322308" y="7110095"/>
                  </a:lnTo>
                  <a:lnTo>
                    <a:pt x="0" y="7110095"/>
                  </a:lnTo>
                  <a:lnTo>
                    <a:pt x="0" y="0"/>
                  </a:lnTo>
                  <a:close/>
                </a:path>
              </a:pathLst>
            </a:custGeom>
            <a:blipFill>
              <a:blip r:embed="rId3"/>
              <a:stretch>
                <a:fillRect l="-831" r="-831"/>
              </a:stretch>
            </a:blipFill>
          </p:spPr>
        </p:sp>
      </p:grpSp>
      <p:sp>
        <p:nvSpPr>
          <p:cNvPr id="12" name="TextBox 12"/>
          <p:cNvSpPr txBox="1"/>
          <p:nvPr/>
        </p:nvSpPr>
        <p:spPr>
          <a:xfrm>
            <a:off x="552960" y="5563725"/>
            <a:ext cx="7714095" cy="1902714"/>
          </a:xfrm>
          <a:prstGeom prst="rect">
            <a:avLst/>
          </a:prstGeom>
        </p:spPr>
        <p:txBody>
          <a:bodyPr lIns="0" tIns="0" rIns="0" bIns="0" rtlCol="0" anchor="t">
            <a:spAutoFit/>
          </a:bodyPr>
          <a:lstStyle/>
          <a:p>
            <a:pPr algn="l">
              <a:lnSpc>
                <a:spcPts val="3888"/>
              </a:lnSpc>
            </a:pPr>
            <a:r>
              <a:rPr lang="en-US" sz="3600" spc="32">
                <a:solidFill>
                  <a:srgbClr val="382B1B"/>
                </a:solidFill>
                <a:latin typeface="TT Rounds Condensed"/>
                <a:ea typeface="TT Rounds Condensed"/>
                <a:cs typeface="TT Rounds Condensed"/>
                <a:sym typeface="TT Rounds Condensed"/>
              </a:rPr>
              <a:t>Les règles d'hygiène de base en cuisine sont essentielles pour prévenir la contamination des aliments et garantir la sécurité des consommateurs. Voici les principales règles à respecter :</a:t>
            </a:r>
          </a:p>
        </p:txBody>
      </p:sp>
      <p:sp>
        <p:nvSpPr>
          <p:cNvPr id="13" name="TextBox 13"/>
          <p:cNvSpPr txBox="1"/>
          <p:nvPr/>
        </p:nvSpPr>
        <p:spPr>
          <a:xfrm>
            <a:off x="1186932" y="1464512"/>
            <a:ext cx="5660899" cy="2013839"/>
          </a:xfrm>
          <a:prstGeom prst="rect">
            <a:avLst/>
          </a:prstGeom>
        </p:spPr>
        <p:txBody>
          <a:bodyPr lIns="0" tIns="0" rIns="0" bIns="0" rtlCol="0" anchor="t">
            <a:spAutoFit/>
          </a:bodyPr>
          <a:lstStyle/>
          <a:p>
            <a:pPr algn="ctr">
              <a:lnSpc>
                <a:spcPts val="5248"/>
              </a:lnSpc>
            </a:pPr>
            <a:r>
              <a:rPr lang="en-US" sz="5400" b="1" spc="43">
                <a:solidFill>
                  <a:srgbClr val="000000"/>
                </a:solidFill>
                <a:latin typeface="TT Rounds Condensed Bold"/>
                <a:ea typeface="TT Rounds Condensed Bold"/>
                <a:cs typeface="TT Rounds Condensed Bold"/>
                <a:sym typeface="TT Rounds Condensed Bold"/>
              </a:rPr>
              <a:t>A - LES RÈGLES DE L’HYGIÈNE DE BASE </a:t>
            </a:r>
          </a:p>
        </p:txBody>
      </p:sp>
      <p:grpSp>
        <p:nvGrpSpPr>
          <p:cNvPr id="14" name="Group 14"/>
          <p:cNvGrpSpPr/>
          <p:nvPr/>
        </p:nvGrpSpPr>
        <p:grpSpPr>
          <a:xfrm>
            <a:off x="12973728" y="9567949"/>
            <a:ext cx="5044449" cy="516684"/>
            <a:chOff x="0" y="0"/>
            <a:chExt cx="6725932" cy="688912"/>
          </a:xfrm>
        </p:grpSpPr>
        <p:sp>
          <p:nvSpPr>
            <p:cNvPr id="15" name="Freeform 15"/>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1 - Les macronutriments</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089316"/>
            <a:ext cx="16650918" cy="6380607"/>
          </a:xfrm>
          <a:prstGeom prst="rect">
            <a:avLst/>
          </a:prstGeom>
        </p:spPr>
        <p:txBody>
          <a:bodyPr lIns="0" tIns="0" rIns="0" bIns="0" rtlCol="0" anchor="t">
            <a:spAutoFit/>
          </a:bodyPr>
          <a:lstStyle/>
          <a:p>
            <a:pPr algn="l">
              <a:lnSpc>
                <a:spcPts val="3888"/>
              </a:lnSpc>
            </a:pPr>
            <a:r>
              <a:rPr lang="en-US" sz="3600" b="1" i="1" spc="32">
                <a:solidFill>
                  <a:srgbClr val="382B1B"/>
                </a:solidFill>
                <a:latin typeface="Arimo Bold Italics"/>
                <a:ea typeface="Arimo Bold Italics"/>
                <a:cs typeface="Arimo Bold Italics"/>
                <a:sym typeface="Arimo Bold Italics"/>
              </a:rPr>
              <a:t>a. Protéines</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Fonctions </a:t>
            </a:r>
            <a:r>
              <a:rPr lang="en-US" sz="3600" spc="32">
                <a:solidFill>
                  <a:srgbClr val="382B1B"/>
                </a:solidFill>
                <a:latin typeface="TT Rounds Condensed"/>
                <a:ea typeface="TT Rounds Condensed"/>
                <a:cs typeface="TT Rounds Condensed"/>
                <a:sym typeface="TT Rounds Condensed"/>
              </a:rPr>
              <a:t>: Réparation des tissus, production d'enzymes et d'hormones, soutien du système immunitaire.</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Sources </a:t>
            </a:r>
            <a:r>
              <a:rPr lang="en-US" sz="3600" spc="32">
                <a:solidFill>
                  <a:srgbClr val="382B1B"/>
                </a:solidFill>
                <a:latin typeface="TT Rounds Condensed"/>
                <a:ea typeface="TT Rounds Condensed"/>
                <a:cs typeface="TT Rounds Condensed"/>
                <a:sym typeface="TT Rounds Condensed"/>
              </a:rPr>
              <a:t>: Viande, poisson, œufs, produits laitiers, légumes secs, noix et graines.</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Recommandations </a:t>
            </a:r>
            <a:r>
              <a:rPr lang="en-US" sz="3600" spc="32">
                <a:solidFill>
                  <a:srgbClr val="382B1B"/>
                </a:solidFill>
                <a:latin typeface="TT Rounds Condensed"/>
                <a:ea typeface="TT Rounds Condensed"/>
                <a:cs typeface="TT Rounds Condensed"/>
                <a:sym typeface="TT Rounds Condensed"/>
              </a:rPr>
              <a:t>: Environ 10 à 35 % de l'apport calorique quotidien.</a:t>
            </a:r>
          </a:p>
          <a:p>
            <a:pPr marL="822960" lvl="2" indent="-274320" algn="l">
              <a:lnSpc>
                <a:spcPts val="3888"/>
              </a:lnSpc>
              <a:buFont typeface="Arial"/>
              <a:buChar char="⚬"/>
            </a:pPr>
            <a:r>
              <a:rPr lang="en-US" sz="3600" b="1" spc="32">
                <a:solidFill>
                  <a:srgbClr val="382B1B"/>
                </a:solidFill>
                <a:latin typeface="TT Rounds Condensed Bold"/>
                <a:ea typeface="TT Rounds Condensed Bold"/>
                <a:cs typeface="TT Rounds Condensed Bold"/>
                <a:sym typeface="TT Rounds Condensed Bold"/>
              </a:rPr>
              <a:t>Spécial protéines végétales :</a:t>
            </a:r>
          </a:p>
          <a:p>
            <a:pPr marL="1225554" lvl="3" indent="-306388" algn="l">
              <a:lnSpc>
                <a:spcPts val="3240"/>
              </a:lnSpc>
              <a:buFont typeface="Arial"/>
              <a:buChar char="￭"/>
            </a:pPr>
            <a:r>
              <a:rPr lang="en-US" sz="3000" b="1" spc="27">
                <a:solidFill>
                  <a:srgbClr val="382B1B"/>
                </a:solidFill>
                <a:latin typeface="TT Rounds Condensed Bold"/>
                <a:ea typeface="TT Rounds Condensed Bold"/>
                <a:cs typeface="TT Rounds Condensed Bold"/>
                <a:sym typeface="TT Rounds Condensed Bold"/>
              </a:rPr>
              <a:t>Légumes secs : </a:t>
            </a:r>
            <a:r>
              <a:rPr lang="en-US" sz="3000" spc="27">
                <a:solidFill>
                  <a:srgbClr val="382B1B"/>
                </a:solidFill>
                <a:latin typeface="TT Rounds Condensed"/>
                <a:ea typeface="TT Rounds Condensed"/>
                <a:cs typeface="TT Rounds Condensed"/>
                <a:sym typeface="TT Rounds Condensed"/>
              </a:rPr>
              <a:t>soja et ses dérivés (tofu, tempeh, etc.), lupins, lentilles, haricots (rouges, pinto, noirs), pois chiches, pois cassés, haricots blancs, petits pois, etc.</a:t>
            </a:r>
          </a:p>
          <a:p>
            <a:pPr marL="1225554" lvl="3" indent="-306388" algn="l">
              <a:lnSpc>
                <a:spcPts val="3240"/>
              </a:lnSpc>
              <a:buFont typeface="Arial"/>
              <a:buChar char="￭"/>
            </a:pPr>
            <a:r>
              <a:rPr lang="en-US" sz="3000" b="1" spc="27">
                <a:solidFill>
                  <a:srgbClr val="382B1B"/>
                </a:solidFill>
                <a:latin typeface="TT Rounds Condensed Bold"/>
                <a:ea typeface="TT Rounds Condensed Bold"/>
                <a:cs typeface="TT Rounds Condensed Bold"/>
                <a:sym typeface="TT Rounds Condensed Bold"/>
              </a:rPr>
              <a:t>Céréales : </a:t>
            </a:r>
            <a:r>
              <a:rPr lang="en-US" sz="3000" spc="27">
                <a:solidFill>
                  <a:srgbClr val="382B1B"/>
                </a:solidFill>
                <a:latin typeface="TT Rounds Condensed"/>
                <a:ea typeface="TT Rounds Condensed"/>
                <a:cs typeface="TT Rounds Condensed"/>
                <a:sym typeface="TT Rounds Condensed"/>
              </a:rPr>
              <a:t>blé, quinoa, sarrasin, amarante, avoine, boulgour, riz, maïs, orge.</a:t>
            </a:r>
          </a:p>
          <a:p>
            <a:pPr marL="1225554" lvl="3" indent="-306388" algn="l">
              <a:lnSpc>
                <a:spcPts val="3240"/>
              </a:lnSpc>
              <a:buFont typeface="Arial"/>
              <a:buChar char="￭"/>
            </a:pPr>
            <a:r>
              <a:rPr lang="en-US" sz="3000" b="1" spc="27">
                <a:solidFill>
                  <a:srgbClr val="382B1B"/>
                </a:solidFill>
                <a:latin typeface="TT Rounds Condensed Bold"/>
                <a:ea typeface="TT Rounds Condensed Bold"/>
                <a:cs typeface="TT Rounds Condensed Bold"/>
                <a:sym typeface="TT Rounds Condensed Bold"/>
              </a:rPr>
              <a:t>Oléagineux et graines : </a:t>
            </a:r>
            <a:r>
              <a:rPr lang="en-US" sz="3000" spc="27">
                <a:solidFill>
                  <a:srgbClr val="382B1B"/>
                </a:solidFill>
                <a:latin typeface="TT Rounds Condensed"/>
                <a:ea typeface="TT Rounds Condensed"/>
                <a:cs typeface="TT Rounds Condensed"/>
                <a:sym typeface="TT Rounds Condensed"/>
              </a:rPr>
              <a:t>graines de chanvre, graines de citrouille, cacahuètes, pistaches, graines de tournesol, amandes, graines de lin, graines de chia, noix de cajou, noix du Brésil, etc.</a:t>
            </a:r>
          </a:p>
          <a:p>
            <a:pPr marL="1225554" lvl="3" indent="-306388" algn="l">
              <a:lnSpc>
                <a:spcPts val="3240"/>
              </a:lnSpc>
            </a:pPr>
            <a:endParaRPr lang="en-US" sz="3000" spc="27">
              <a:solidFill>
                <a:srgbClr val="382B1B"/>
              </a:solidFill>
              <a:latin typeface="TT Rounds Condensed"/>
              <a:ea typeface="TT Rounds Condensed"/>
              <a:cs typeface="TT Rounds Condensed"/>
              <a:sym typeface="TT Rounds Condensed"/>
            </a:endParaRPr>
          </a:p>
          <a:p>
            <a:pPr marL="1021295" lvl="3" indent="-255324" algn="l">
              <a:lnSpc>
                <a:spcPts val="2700"/>
              </a:lnSpc>
            </a:pPr>
            <a:r>
              <a:rPr lang="en-US" sz="2499" spc="22">
                <a:solidFill>
                  <a:srgbClr val="382B1B"/>
                </a:solidFill>
                <a:latin typeface="Arimo"/>
                <a:ea typeface="Arimo"/>
                <a:cs typeface="Arimo"/>
                <a:sym typeface="Arimo"/>
              </a:rPr>
              <a:t>‍D'autres </a:t>
            </a:r>
            <a:r>
              <a:rPr lang="en-US" sz="2499" i="1" spc="22">
                <a:solidFill>
                  <a:srgbClr val="382B1B"/>
                </a:solidFill>
                <a:latin typeface="Arimo Italics"/>
                <a:ea typeface="Arimo Italics"/>
                <a:cs typeface="Arimo Italics"/>
                <a:sym typeface="Arimo Italics"/>
              </a:rPr>
              <a:t>options pourraient bientôt figurer au menu, ou le sont déjà dans certaines parties du monde et dans des restaurants innovants. Il s'agit notamment d'insectes tels que les grillons, les criquets, les chenilles et les sauterelles, ou de macro-algues telles que la spiruline et la chlorelle, dont la teneur en protéines peut atteindre 70 % de la matière sèche. </a:t>
            </a: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1 - Les macronutriments</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6303264"/>
          </a:xfrm>
          <a:prstGeom prst="rect">
            <a:avLst/>
          </a:prstGeom>
        </p:spPr>
        <p:txBody>
          <a:bodyPr lIns="0" tIns="0" rIns="0" bIns="0" rtlCol="0" anchor="t">
            <a:spAutoFit/>
          </a:bodyPr>
          <a:lstStyle/>
          <a:p>
            <a:pPr algn="l">
              <a:lnSpc>
                <a:spcPts val="3888"/>
              </a:lnSpc>
            </a:pPr>
            <a:r>
              <a:rPr lang="en-US" sz="3600" b="1" i="1" spc="32">
                <a:solidFill>
                  <a:srgbClr val="382B1B"/>
                </a:solidFill>
                <a:latin typeface="Arimo Bold Italics"/>
                <a:ea typeface="Arimo Bold Italics"/>
                <a:cs typeface="Arimo Bold Italics"/>
                <a:sym typeface="Arimo Bold Italics"/>
              </a:rPr>
              <a:t>b. Glucides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Fonctions </a:t>
            </a:r>
            <a:r>
              <a:rPr lang="en-US" sz="3600" i="1" spc="32">
                <a:solidFill>
                  <a:srgbClr val="382B1B"/>
                </a:solidFill>
                <a:latin typeface="Arimo Italics"/>
                <a:ea typeface="Arimo Italics"/>
                <a:cs typeface="Arimo Italics"/>
                <a:sym typeface="Arimo Italics"/>
              </a:rPr>
              <a:t>: Principale source d'énergie, soutien des fonctions cérébrales et musculaires.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Sources </a:t>
            </a:r>
            <a:r>
              <a:rPr lang="en-US" sz="3600" i="1" spc="32">
                <a:solidFill>
                  <a:srgbClr val="382B1B"/>
                </a:solidFill>
                <a:latin typeface="Arimo Italics"/>
                <a:ea typeface="Arimo Italics"/>
                <a:cs typeface="Arimo Italics"/>
                <a:sym typeface="Arimo Italics"/>
              </a:rPr>
              <a:t>: Céréales, légumes, fruits, légumineuses, produits laitiers.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Types </a:t>
            </a:r>
            <a:r>
              <a:rPr lang="en-US" sz="3600" i="1" spc="32">
                <a:solidFill>
                  <a:srgbClr val="382B1B"/>
                </a:solidFill>
                <a:latin typeface="Arimo Italics"/>
                <a:ea typeface="Arimo Italics"/>
                <a:cs typeface="Arimo Italics"/>
                <a:sym typeface="Arimo Italics"/>
              </a:rPr>
              <a:t>: Simples (sucres) et complexes (amidon, fibres).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Recommandations </a:t>
            </a:r>
            <a:r>
              <a:rPr lang="en-US" sz="3600" i="1" spc="32">
                <a:solidFill>
                  <a:srgbClr val="382B1B"/>
                </a:solidFill>
                <a:latin typeface="Arimo Italics"/>
                <a:ea typeface="Arimo Italics"/>
                <a:cs typeface="Arimo Italics"/>
                <a:sym typeface="Arimo Italics"/>
              </a:rPr>
              <a:t>: Environ 45 à 65 % de l'apport calorique quotidien.</a:t>
            </a:r>
          </a:p>
          <a:p>
            <a:pPr marL="822960" lvl="2" indent="-274320" algn="l">
              <a:lnSpc>
                <a:spcPts val="3888"/>
              </a:lnSpc>
            </a:pPr>
            <a:endParaRPr lang="en-US" sz="3600" i="1" spc="32">
              <a:solidFill>
                <a:srgbClr val="382B1B"/>
              </a:solidFill>
              <a:latin typeface="Arimo Italics"/>
              <a:ea typeface="Arimo Italics"/>
              <a:cs typeface="Arimo Italics"/>
              <a:sym typeface="Arimo Italics"/>
            </a:endParaRPr>
          </a:p>
          <a:p>
            <a:pPr marL="822960" lvl="2" indent="-274320" algn="l">
              <a:lnSpc>
                <a:spcPts val="3888"/>
              </a:lnSpc>
            </a:pPr>
            <a:r>
              <a:rPr lang="en-US" sz="3600" b="1" i="1" spc="32">
                <a:solidFill>
                  <a:srgbClr val="382B1B"/>
                </a:solidFill>
                <a:latin typeface="Arimo Bold Italics"/>
                <a:ea typeface="Arimo Bold Italics"/>
                <a:cs typeface="Arimo Bold Italics"/>
                <a:sym typeface="Arimo Bold Italics"/>
              </a:rPr>
              <a:t>c. Lipides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Fonctions </a:t>
            </a:r>
            <a:r>
              <a:rPr lang="en-US" sz="3600" i="1" spc="32">
                <a:solidFill>
                  <a:srgbClr val="382B1B"/>
                </a:solidFill>
                <a:latin typeface="Arimo Italics"/>
                <a:ea typeface="Arimo Italics"/>
                <a:cs typeface="Arimo Italics"/>
                <a:sym typeface="Arimo Italics"/>
              </a:rPr>
              <a:t>: Stockage de l'énergie, protection des organes, absorption des vitamines liposolubles (A, D, E, K).</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Sources </a:t>
            </a:r>
            <a:r>
              <a:rPr lang="en-US" sz="3600" i="1" spc="32">
                <a:solidFill>
                  <a:srgbClr val="382B1B"/>
                </a:solidFill>
                <a:latin typeface="Arimo Italics"/>
                <a:ea typeface="Arimo Italics"/>
                <a:cs typeface="Arimo Italics"/>
                <a:sym typeface="Arimo Italics"/>
              </a:rPr>
              <a:t>: Huiles, beurre, noix, avocats, poissons gras.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Types </a:t>
            </a:r>
            <a:r>
              <a:rPr lang="en-US" sz="3600" i="1" spc="32">
                <a:solidFill>
                  <a:srgbClr val="382B1B"/>
                </a:solidFill>
                <a:latin typeface="Arimo Italics"/>
                <a:ea typeface="Arimo Italics"/>
                <a:cs typeface="Arimo Italics"/>
                <a:sym typeface="Arimo Italics"/>
              </a:rPr>
              <a:t>: Saturés, insaturés (monoinsaturés et polyinsaturés), trans.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Recommandations </a:t>
            </a:r>
            <a:r>
              <a:rPr lang="en-US" sz="3600" i="1" spc="32">
                <a:solidFill>
                  <a:srgbClr val="382B1B"/>
                </a:solidFill>
                <a:latin typeface="Arimo Italics"/>
                <a:ea typeface="Arimo Italics"/>
                <a:cs typeface="Arimo Italics"/>
                <a:sym typeface="Arimo Italics"/>
              </a:rPr>
              <a:t>: Environ 20 à 35 % de l'apport calorique quotidien.</a:t>
            </a:r>
          </a:p>
          <a:p>
            <a:pPr marL="822960" lvl="2" indent="-274320" algn="l">
              <a:lnSpc>
                <a:spcPts val="3888"/>
              </a:lnSpc>
            </a:pPr>
            <a:endParaRPr lang="en-US" sz="3600" i="1" spc="32">
              <a:solidFill>
                <a:srgbClr val="382B1B"/>
              </a:solidFill>
              <a:latin typeface="Arimo Italics"/>
              <a:ea typeface="Arimo Italics"/>
              <a:cs typeface="Arimo Italics"/>
              <a:sym typeface="Arimo Italics"/>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1242212"/>
          </a:xfrm>
          <a:prstGeom prst="rect">
            <a:avLst/>
          </a:prstGeom>
        </p:spPr>
        <p:txBody>
          <a:bodyPr lIns="0" tIns="0" rIns="0" bIns="0" rtlCol="0" anchor="t">
            <a:spAutoFit/>
          </a:bodyPr>
          <a:lstStyle/>
          <a:p>
            <a:pPr algn="l">
              <a:lnSpc>
                <a:spcPts val="5248"/>
              </a:lnSpc>
            </a:pPr>
            <a:r>
              <a:rPr lang="en-US" sz="5400" b="1" spc="48">
                <a:solidFill>
                  <a:srgbClr val="382B1B"/>
                </a:solidFill>
                <a:latin typeface="TT Rounds Condensed Bold"/>
                <a:ea typeface="TT Rounds Condensed Bold"/>
                <a:cs typeface="TT Rounds Condensed Bold"/>
                <a:sym typeface="TT Rounds Condensed Bold"/>
              </a:rPr>
              <a:t>2. Micronutriments</a:t>
            </a:r>
          </a:p>
          <a:p>
            <a:pPr algn="l">
              <a:lnSpc>
                <a:spcPts val="5248"/>
              </a:lnSpc>
            </a:pPr>
            <a:endParaRPr lang="en-US" sz="5400" b="1" spc="48">
              <a:solidFill>
                <a:srgbClr val="382B1B"/>
              </a:solidFill>
              <a:latin typeface="TT Rounds Condensed Bold"/>
              <a:ea typeface="TT Rounds Condensed Bold"/>
              <a:cs typeface="TT Rounds Condensed Bold"/>
              <a:sym typeface="TT Rounds Condensed Bold"/>
            </a:endParaRP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5331714"/>
          </a:xfrm>
          <a:prstGeom prst="rect">
            <a:avLst/>
          </a:prstGeom>
        </p:spPr>
        <p:txBody>
          <a:bodyPr lIns="0" tIns="0" rIns="0" bIns="0" rtlCol="0" anchor="t">
            <a:spAutoFit/>
          </a:bodyPr>
          <a:lstStyle/>
          <a:p>
            <a:pPr algn="l">
              <a:lnSpc>
                <a:spcPts val="3888"/>
              </a:lnSpc>
            </a:pPr>
            <a:r>
              <a:rPr lang="en-US" sz="3600" b="1" i="1" spc="32">
                <a:solidFill>
                  <a:srgbClr val="382B1B"/>
                </a:solidFill>
                <a:latin typeface="Arimo Bold Italics"/>
                <a:ea typeface="Arimo Bold Italics"/>
                <a:cs typeface="Arimo Bold Italics"/>
                <a:sym typeface="Arimo Bold Italics"/>
              </a:rPr>
              <a:t>a. Les vitamines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Fonctions </a:t>
            </a:r>
            <a:r>
              <a:rPr lang="en-US" sz="3600" i="1" spc="32">
                <a:solidFill>
                  <a:srgbClr val="382B1B"/>
                </a:solidFill>
                <a:latin typeface="Arimo Italics"/>
                <a:ea typeface="Arimo Italics"/>
                <a:cs typeface="Arimo Italics"/>
                <a:sym typeface="Arimo Italics"/>
              </a:rPr>
              <a:t>: Régulation des processus corporels, soutien du système immunitaire, production d'énergie.</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Sources </a:t>
            </a:r>
            <a:r>
              <a:rPr lang="en-US" sz="3600" i="1" spc="32">
                <a:solidFill>
                  <a:srgbClr val="382B1B"/>
                </a:solidFill>
                <a:latin typeface="Arimo Italics"/>
                <a:ea typeface="Arimo Italics"/>
                <a:cs typeface="Arimo Italics"/>
                <a:sym typeface="Arimo Italics"/>
              </a:rPr>
              <a:t>: Fruits, légumes, produits animaux, céréales enrichies.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Types </a:t>
            </a:r>
            <a:r>
              <a:rPr lang="en-US" sz="3600" i="1" spc="32">
                <a:solidFill>
                  <a:srgbClr val="382B1B"/>
                </a:solidFill>
                <a:latin typeface="Arimo Italics"/>
                <a:ea typeface="Arimo Italics"/>
                <a:cs typeface="Arimo Italics"/>
                <a:sym typeface="Arimo Italics"/>
              </a:rPr>
              <a:t>: Liposolubles (A, D, E, K) et hydrosolubles (C, groupe B).</a:t>
            </a:r>
          </a:p>
          <a:p>
            <a:pPr marL="822960" lvl="2" indent="-274320" algn="l">
              <a:lnSpc>
                <a:spcPts val="3888"/>
              </a:lnSpc>
            </a:pPr>
            <a:endParaRPr lang="en-US" sz="3600" i="1" spc="32">
              <a:solidFill>
                <a:srgbClr val="382B1B"/>
              </a:solidFill>
              <a:latin typeface="Arimo Italics"/>
              <a:ea typeface="Arimo Italics"/>
              <a:cs typeface="Arimo Italics"/>
              <a:sym typeface="Arimo Italics"/>
            </a:endParaRPr>
          </a:p>
          <a:p>
            <a:pPr marL="822960" lvl="2" indent="-274320" algn="l">
              <a:lnSpc>
                <a:spcPts val="3888"/>
              </a:lnSpc>
            </a:pPr>
            <a:r>
              <a:rPr lang="en-US" sz="3600" b="1" i="1" spc="32">
                <a:solidFill>
                  <a:srgbClr val="382B1B"/>
                </a:solidFill>
                <a:latin typeface="Arimo Bold Italics"/>
                <a:ea typeface="Arimo Bold Italics"/>
                <a:cs typeface="Arimo Bold Italics"/>
                <a:sym typeface="Arimo Bold Italics"/>
              </a:rPr>
              <a:t>b. Minéraux</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Fonctions </a:t>
            </a:r>
            <a:r>
              <a:rPr lang="en-US" sz="3600" i="1" spc="32">
                <a:solidFill>
                  <a:srgbClr val="382B1B"/>
                </a:solidFill>
                <a:latin typeface="Arimo Italics"/>
                <a:ea typeface="Arimo Italics"/>
                <a:cs typeface="Arimo Italics"/>
                <a:sym typeface="Arimo Italics"/>
              </a:rPr>
              <a:t>: Formation des os et des dents, régulation des fluides corporels, fonction musculaire et nerveuse.</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Sources </a:t>
            </a:r>
            <a:r>
              <a:rPr lang="en-US" sz="3600" i="1" spc="32">
                <a:solidFill>
                  <a:srgbClr val="382B1B"/>
                </a:solidFill>
                <a:latin typeface="Arimo Italics"/>
                <a:ea typeface="Arimo Italics"/>
                <a:cs typeface="Arimo Italics"/>
                <a:sym typeface="Arimo Italics"/>
              </a:rPr>
              <a:t>: Viande, poisson, légumes, fruits, produits laitiers, noix et graines.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Principaux minéraux </a:t>
            </a:r>
            <a:r>
              <a:rPr lang="en-US" sz="3600" i="1" spc="32">
                <a:solidFill>
                  <a:srgbClr val="382B1B"/>
                </a:solidFill>
                <a:latin typeface="Arimo Italics"/>
                <a:ea typeface="Arimo Italics"/>
                <a:cs typeface="Arimo Italics"/>
                <a:sym typeface="Arimo Italics"/>
              </a:rPr>
              <a:t>: Calcium, fer, magnésium, potassium, sodium, zinc.</a:t>
            </a: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3. L'eau</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1931289"/>
          </a:xfrm>
          <a:prstGeom prst="rect">
            <a:avLst/>
          </a:prstGeom>
        </p:spPr>
        <p:txBody>
          <a:bodyPr lIns="0" tIns="0" rIns="0" bIns="0" rtlCol="0" anchor="t">
            <a:spAutoFit/>
          </a:bodyPr>
          <a:lstStyle/>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Fonctions </a:t>
            </a:r>
            <a:r>
              <a:rPr lang="en-US" sz="3600" i="1" spc="32">
                <a:solidFill>
                  <a:srgbClr val="382B1B"/>
                </a:solidFill>
                <a:latin typeface="Arimo Italics"/>
                <a:ea typeface="Arimo Italics"/>
                <a:cs typeface="Arimo Italics"/>
                <a:sym typeface="Arimo Italics"/>
              </a:rPr>
              <a:t>: Maintient l'équilibre hydrique, régule la température du corps, transporte les nutriments et les déchets.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Recommandations </a:t>
            </a:r>
            <a:r>
              <a:rPr lang="en-US" sz="3600" i="1" spc="32">
                <a:solidFill>
                  <a:srgbClr val="382B1B"/>
                </a:solidFill>
                <a:latin typeface="Arimo Italics"/>
                <a:ea typeface="Arimo Italics"/>
                <a:cs typeface="Arimo Italics"/>
                <a:sym typeface="Arimo Italics"/>
              </a:rPr>
              <a:t>: Environ 2 à 3 litres par jour, en fonction de l'âge, du sexe et de l'activité physique.</a:t>
            </a: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4. Fibre</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1445514"/>
          </a:xfrm>
          <a:prstGeom prst="rect">
            <a:avLst/>
          </a:prstGeom>
        </p:spPr>
        <p:txBody>
          <a:bodyPr lIns="0" tIns="0" rIns="0" bIns="0" rtlCol="0" anchor="t">
            <a:spAutoFit/>
          </a:bodyPr>
          <a:lstStyle/>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Fonctions </a:t>
            </a:r>
            <a:r>
              <a:rPr lang="en-US" sz="3600" i="1" spc="32">
                <a:solidFill>
                  <a:srgbClr val="382B1B"/>
                </a:solidFill>
                <a:latin typeface="Arimo Italics"/>
                <a:ea typeface="Arimo Italics"/>
                <a:cs typeface="Arimo Italics"/>
                <a:sym typeface="Arimo Italics"/>
              </a:rPr>
              <a:t>: Améliore la digestion, prévient la constipation, régule le taux de sucre dans le sang.</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Sources </a:t>
            </a:r>
            <a:r>
              <a:rPr lang="en-US" sz="3600" i="1" spc="32">
                <a:solidFill>
                  <a:srgbClr val="382B1B"/>
                </a:solidFill>
                <a:latin typeface="Arimo Italics"/>
                <a:ea typeface="Arimo Italics"/>
                <a:cs typeface="Arimo Italics"/>
                <a:sym typeface="Arimo Italics"/>
              </a:rPr>
              <a:t>: Légumes, fruits, céréales complètes, légumes secs.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Recommandations </a:t>
            </a:r>
            <a:r>
              <a:rPr lang="en-US" sz="3600" i="1" spc="32">
                <a:solidFill>
                  <a:srgbClr val="382B1B"/>
                </a:solidFill>
                <a:latin typeface="Arimo Italics"/>
                <a:ea typeface="Arimo Italics"/>
                <a:cs typeface="Arimo Italics"/>
                <a:sym typeface="Arimo Italics"/>
              </a:rPr>
              <a:t>: Environ 25 à 30 grammes par jour.</a:t>
            </a: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1242212"/>
          </a:xfrm>
          <a:prstGeom prst="rect">
            <a:avLst/>
          </a:prstGeom>
        </p:spPr>
        <p:txBody>
          <a:bodyPr lIns="0" tIns="0" rIns="0" bIns="0" rtlCol="0" anchor="t">
            <a:spAutoFit/>
          </a:bodyPr>
          <a:lstStyle/>
          <a:p>
            <a:pPr algn="l">
              <a:lnSpc>
                <a:spcPts val="5248"/>
              </a:lnSpc>
            </a:pPr>
            <a:r>
              <a:rPr lang="en-US" sz="5400" b="1" spc="48">
                <a:solidFill>
                  <a:srgbClr val="382B1B"/>
                </a:solidFill>
                <a:latin typeface="TT Rounds Condensed Bold"/>
                <a:ea typeface="TT Rounds Condensed Bold"/>
                <a:cs typeface="TT Rounds Condensed Bold"/>
                <a:sym typeface="TT Rounds Condensed Bold"/>
              </a:rPr>
              <a:t>5. Une alimentation équilibrée</a:t>
            </a:r>
          </a:p>
          <a:p>
            <a:pPr algn="l">
              <a:lnSpc>
                <a:spcPts val="5248"/>
              </a:lnSpc>
            </a:pPr>
            <a:endParaRPr lang="en-US" sz="5400" b="1" spc="48">
              <a:solidFill>
                <a:srgbClr val="382B1B"/>
              </a:solidFill>
              <a:latin typeface="TT Rounds Condensed Bold"/>
              <a:ea typeface="TT Rounds Condensed Bold"/>
              <a:cs typeface="TT Rounds Condensed Bold"/>
              <a:sym typeface="TT Rounds Condensed Bold"/>
            </a:endParaRP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5331714"/>
          </a:xfrm>
          <a:prstGeom prst="rect">
            <a:avLst/>
          </a:prstGeom>
        </p:spPr>
        <p:txBody>
          <a:bodyPr lIns="0" tIns="0" rIns="0" bIns="0" rtlCol="0" anchor="t">
            <a:spAutoFit/>
          </a:bodyPr>
          <a:lstStyle/>
          <a:p>
            <a:pPr algn="l">
              <a:lnSpc>
                <a:spcPts val="3888"/>
              </a:lnSpc>
            </a:pPr>
            <a:r>
              <a:rPr lang="en-US" sz="3600" b="1" i="1" spc="32">
                <a:solidFill>
                  <a:srgbClr val="382B1B"/>
                </a:solidFill>
                <a:latin typeface="Arimo Bold Italics"/>
                <a:ea typeface="Arimo Bold Italics"/>
                <a:cs typeface="Arimo Bold Italics"/>
                <a:sym typeface="Arimo Bold Italics"/>
              </a:rPr>
              <a:t>a. Des repas équilibrés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Les proportions </a:t>
            </a:r>
            <a:r>
              <a:rPr lang="en-US" sz="3600" i="1" spc="32">
                <a:solidFill>
                  <a:srgbClr val="382B1B"/>
                </a:solidFill>
                <a:latin typeface="Arimo Italics"/>
                <a:ea typeface="Arimo Italics"/>
                <a:cs typeface="Arimo Italics"/>
                <a:sym typeface="Arimo Italics"/>
              </a:rPr>
              <a:t>: Composez vos repas avec des portions adéquates de protéines, d'hydrates de carbone et de graisses.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Diversité </a:t>
            </a:r>
            <a:r>
              <a:rPr lang="en-US" sz="3600" i="1" spc="32">
                <a:solidFill>
                  <a:srgbClr val="382B1B"/>
                </a:solidFill>
                <a:latin typeface="Arimo Italics"/>
                <a:ea typeface="Arimo Italics"/>
                <a:cs typeface="Arimo Italics"/>
                <a:sym typeface="Arimo Italics"/>
              </a:rPr>
              <a:t>: Inclure une variété d'aliments pour obtenir un large éventail de nutriments.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Modération </a:t>
            </a:r>
            <a:r>
              <a:rPr lang="en-US" sz="3600" i="1" spc="32">
                <a:solidFill>
                  <a:srgbClr val="382B1B"/>
                </a:solidFill>
                <a:latin typeface="Arimo Italics"/>
                <a:ea typeface="Arimo Italics"/>
                <a:cs typeface="Arimo Italics"/>
                <a:sym typeface="Arimo Italics"/>
              </a:rPr>
              <a:t>: Évitez l'excès de sucre, de sel et de graisses saturées/trans.</a:t>
            </a:r>
          </a:p>
          <a:p>
            <a:pPr marL="822960" lvl="2" indent="-274320" algn="l">
              <a:lnSpc>
                <a:spcPts val="3888"/>
              </a:lnSpc>
            </a:pPr>
            <a:endParaRPr lang="en-US" sz="3600" i="1" spc="32">
              <a:solidFill>
                <a:srgbClr val="382B1B"/>
              </a:solidFill>
              <a:latin typeface="Arimo Italics"/>
              <a:ea typeface="Arimo Italics"/>
              <a:cs typeface="Arimo Italics"/>
              <a:sym typeface="Arimo Italics"/>
            </a:endParaRPr>
          </a:p>
          <a:p>
            <a:pPr marL="822960" lvl="2" indent="-274320" algn="l">
              <a:lnSpc>
                <a:spcPts val="3888"/>
              </a:lnSpc>
            </a:pPr>
            <a:r>
              <a:rPr lang="en-US" sz="3600" b="1" i="1" spc="32">
                <a:solidFill>
                  <a:srgbClr val="382B1B"/>
                </a:solidFill>
                <a:latin typeface="Arimo Bold Italics"/>
                <a:ea typeface="Arimo Bold Italics"/>
                <a:cs typeface="Arimo Bold Italics"/>
                <a:sym typeface="Arimo Bold Italics"/>
              </a:rPr>
              <a:t>b. Planification des menus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Menus de saison </a:t>
            </a:r>
            <a:r>
              <a:rPr lang="en-US" sz="3600" i="1" spc="32">
                <a:solidFill>
                  <a:srgbClr val="382B1B"/>
                </a:solidFill>
                <a:latin typeface="Arimo Italics"/>
                <a:ea typeface="Arimo Italics"/>
                <a:cs typeface="Arimo Italics"/>
                <a:sym typeface="Arimo Italics"/>
              </a:rPr>
              <a:t>: Utiliser des ingrédients de saison pour maximiser les nutriments et les saveurs.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Adaptation </a:t>
            </a:r>
            <a:r>
              <a:rPr lang="en-US" sz="3600" i="1" spc="32">
                <a:solidFill>
                  <a:srgbClr val="382B1B"/>
                </a:solidFill>
                <a:latin typeface="Arimo Italics"/>
                <a:ea typeface="Arimo Italics"/>
                <a:cs typeface="Arimo Italics"/>
                <a:sym typeface="Arimo Italics"/>
              </a:rPr>
              <a:t>: Prendre en compte les besoins alimentaires spécifiques des clients (végétariens, végétaliens, sans gluten, etc.).</a:t>
            </a:r>
          </a:p>
          <a:p>
            <a:pPr marL="822960" lvl="2" indent="-274320" algn="l">
              <a:lnSpc>
                <a:spcPts val="3888"/>
              </a:lnSpc>
            </a:pPr>
            <a:endParaRPr lang="en-US" sz="3600" i="1" spc="32">
              <a:solidFill>
                <a:srgbClr val="382B1B"/>
              </a:solidFill>
              <a:latin typeface="Arimo Italics"/>
              <a:ea typeface="Arimo Italics"/>
              <a:cs typeface="Arimo Italics"/>
              <a:sym typeface="Arimo Italics"/>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6. Sensibilisation aux allergies et intolérances</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1445514"/>
          </a:xfrm>
          <a:prstGeom prst="rect">
            <a:avLst/>
          </a:prstGeom>
        </p:spPr>
        <p:txBody>
          <a:bodyPr lIns="0" tIns="0" rIns="0" bIns="0" rtlCol="0" anchor="t">
            <a:spAutoFit/>
          </a:bodyPr>
          <a:lstStyle/>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Connaissances </a:t>
            </a:r>
            <a:r>
              <a:rPr lang="en-US" sz="3600" i="1" spc="32">
                <a:solidFill>
                  <a:srgbClr val="382B1B"/>
                </a:solidFill>
                <a:latin typeface="Arimo Italics"/>
                <a:ea typeface="Arimo Italics"/>
                <a:cs typeface="Arimo Italics"/>
                <a:sym typeface="Arimo Italics"/>
              </a:rPr>
              <a:t>: Identifier les allergènes courants (gluten, lait, œufs, arachides, noix, soja, poissons, crustacés).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Précautions </a:t>
            </a:r>
            <a:r>
              <a:rPr lang="en-US" sz="3600" i="1" spc="32">
                <a:solidFill>
                  <a:srgbClr val="382B1B"/>
                </a:solidFill>
                <a:latin typeface="Arimo Italics"/>
                <a:ea typeface="Arimo Italics"/>
                <a:cs typeface="Arimo Italics"/>
                <a:sym typeface="Arimo Italics"/>
              </a:rPr>
              <a:t>: Utiliser des procédures strictes pour éviter la contamination croisée.</a:t>
            </a: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7. Techniques de cuisson et de préparation</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1931289"/>
          </a:xfrm>
          <a:prstGeom prst="rect">
            <a:avLst/>
          </a:prstGeom>
        </p:spPr>
        <p:txBody>
          <a:bodyPr lIns="0" tIns="0" rIns="0" bIns="0" rtlCol="0" anchor="t">
            <a:spAutoFit/>
          </a:bodyPr>
          <a:lstStyle/>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Cuisiner </a:t>
            </a:r>
            <a:r>
              <a:rPr lang="en-US" sz="3600" i="1" spc="32">
                <a:solidFill>
                  <a:srgbClr val="382B1B"/>
                </a:solidFill>
                <a:latin typeface="Arimo Italics"/>
                <a:ea typeface="Arimo Italics"/>
                <a:cs typeface="Arimo Italics"/>
                <a:sym typeface="Arimo Italics"/>
              </a:rPr>
              <a:t>: Privilégiez les modes de cuisson qui préservent les nutriments (vapeur, grillades, friture rapide).</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Conservation </a:t>
            </a:r>
            <a:r>
              <a:rPr lang="en-US" sz="3600" i="1" spc="32">
                <a:solidFill>
                  <a:srgbClr val="382B1B"/>
                </a:solidFill>
                <a:latin typeface="Arimo Italics"/>
                <a:ea typeface="Arimo Italics"/>
                <a:cs typeface="Arimo Italics"/>
                <a:sym typeface="Arimo Italics"/>
              </a:rPr>
              <a:t>: Conservez les aliments correctement pour éviter la perte de nutriments.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Assaisonnement </a:t>
            </a:r>
            <a:r>
              <a:rPr lang="en-US" sz="3600" i="1" spc="32">
                <a:solidFill>
                  <a:srgbClr val="382B1B"/>
                </a:solidFill>
                <a:latin typeface="Arimo Italics"/>
                <a:ea typeface="Arimo Italics"/>
                <a:cs typeface="Arimo Italics"/>
                <a:sym typeface="Arimo Italics"/>
              </a:rPr>
              <a:t>: Utilisez des herbes et des épices pour réduire l'ajout de sel et de sucre.</a:t>
            </a: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8. Portion d'équilibre</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4360164"/>
          </a:xfrm>
          <a:prstGeom prst="rect">
            <a:avLst/>
          </a:prstGeom>
        </p:spPr>
        <p:txBody>
          <a:bodyPr lIns="0" tIns="0" rIns="0" bIns="0" rtlCol="0" anchor="t">
            <a:spAutoFit/>
          </a:bodyPr>
          <a:lstStyle/>
          <a:p>
            <a:pPr algn="l">
              <a:lnSpc>
                <a:spcPts val="3888"/>
              </a:lnSpc>
            </a:pPr>
            <a:r>
              <a:rPr lang="en-US" sz="3600" b="1" i="1" spc="32">
                <a:solidFill>
                  <a:srgbClr val="382B1B"/>
                </a:solidFill>
                <a:latin typeface="Arimo Bold Italics"/>
                <a:ea typeface="Arimo Bold Italics"/>
                <a:cs typeface="Arimo Bold Italics"/>
                <a:sym typeface="Arimo Bold Italics"/>
              </a:rPr>
              <a:t>a. Plaque équilibrée</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Légumes </a:t>
            </a:r>
            <a:r>
              <a:rPr lang="en-US" sz="3600" i="1" spc="32">
                <a:solidFill>
                  <a:srgbClr val="382B1B"/>
                </a:solidFill>
                <a:latin typeface="Arimo Italics"/>
                <a:ea typeface="Arimo Italics"/>
                <a:cs typeface="Arimo Italics"/>
                <a:sym typeface="Arimo Italics"/>
              </a:rPr>
              <a:t>: Remplissez la moitié de l'assiette avec une variété de légumes.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Protéines/protéines végétales </a:t>
            </a:r>
            <a:r>
              <a:rPr lang="en-US" sz="3600" i="1" spc="32">
                <a:solidFill>
                  <a:srgbClr val="382B1B"/>
                </a:solidFill>
                <a:latin typeface="Arimo Italics"/>
                <a:ea typeface="Arimo Italics"/>
                <a:cs typeface="Arimo Italics"/>
                <a:sym typeface="Arimo Italics"/>
              </a:rPr>
              <a:t>: Réservez un quart de l'assiette aux sources de protéines.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Glucides </a:t>
            </a:r>
            <a:r>
              <a:rPr lang="en-US" sz="3600" i="1" spc="32">
                <a:solidFill>
                  <a:srgbClr val="382B1B"/>
                </a:solidFill>
                <a:latin typeface="Arimo Italics"/>
                <a:ea typeface="Arimo Italics"/>
                <a:cs typeface="Arimo Italics"/>
                <a:sym typeface="Arimo Italics"/>
              </a:rPr>
              <a:t>: consacrez un quart de votre assiette aux glucides complexes.</a:t>
            </a:r>
          </a:p>
          <a:p>
            <a:pPr marL="822960" lvl="2" indent="-274320" algn="l">
              <a:lnSpc>
                <a:spcPts val="3888"/>
              </a:lnSpc>
            </a:pPr>
            <a:endParaRPr lang="en-US" sz="3600" i="1" spc="32">
              <a:solidFill>
                <a:srgbClr val="382B1B"/>
              </a:solidFill>
              <a:latin typeface="Arimo Italics"/>
              <a:ea typeface="Arimo Italics"/>
              <a:cs typeface="Arimo Italics"/>
              <a:sym typeface="Arimo Italics"/>
            </a:endParaRPr>
          </a:p>
          <a:p>
            <a:pPr marL="822960" lvl="2" indent="-274320" algn="l">
              <a:lnSpc>
                <a:spcPts val="3888"/>
              </a:lnSpc>
            </a:pPr>
            <a:r>
              <a:rPr lang="en-US" sz="3600" b="1" i="1" spc="32">
                <a:solidFill>
                  <a:srgbClr val="382B1B"/>
                </a:solidFill>
                <a:latin typeface="Arimo Bold Italics"/>
                <a:ea typeface="Arimo Bold Italics"/>
                <a:cs typeface="Arimo Bold Italics"/>
                <a:sym typeface="Arimo Bold Italics"/>
              </a:rPr>
              <a:t>b. Contrôle des portions </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Des portions modérées </a:t>
            </a:r>
            <a:r>
              <a:rPr lang="en-US" sz="3600" i="1" spc="32">
                <a:solidFill>
                  <a:srgbClr val="382B1B"/>
                </a:solidFill>
                <a:latin typeface="Arimo Italics"/>
                <a:ea typeface="Arimo Italics"/>
                <a:cs typeface="Arimo Italics"/>
                <a:sym typeface="Arimo Italics"/>
              </a:rPr>
              <a:t>: Évitez les portions trop importantes afin d'éviter le gaspillage et l'excès de calories.</a:t>
            </a:r>
          </a:p>
          <a:p>
            <a:pPr marL="822960" lvl="2" indent="-274320"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Esthétique </a:t>
            </a:r>
            <a:r>
              <a:rPr lang="en-US" sz="3600" i="1" spc="32">
                <a:solidFill>
                  <a:srgbClr val="382B1B"/>
                </a:solidFill>
                <a:latin typeface="Arimo Italics"/>
                <a:ea typeface="Arimo Italics"/>
                <a:cs typeface="Arimo Italics"/>
                <a:sym typeface="Arimo Italics"/>
              </a:rPr>
              <a:t>: Présentation soignée pour rendre les plats attrayants.</a:t>
            </a:r>
          </a:p>
          <a:p>
            <a:pPr marL="822960" lvl="2" indent="-274320" algn="l">
              <a:lnSpc>
                <a:spcPts val="3888"/>
              </a:lnSpc>
            </a:pPr>
            <a:endParaRPr lang="en-US" sz="3600" i="1" spc="32">
              <a:solidFill>
                <a:srgbClr val="382B1B"/>
              </a:solidFill>
              <a:latin typeface="Arimo Italics"/>
              <a:ea typeface="Arimo Italics"/>
              <a:cs typeface="Arimo Italics"/>
              <a:sym typeface="Arimo Italics"/>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10795"/>
            <a:ext cx="16650918" cy="6682740"/>
          </a:xfrm>
          <a:prstGeom prst="rect">
            <a:avLst/>
          </a:prstGeom>
        </p:spPr>
        <p:txBody>
          <a:bodyPr lIns="0" tIns="0" rIns="0" bIns="0" rtlCol="0" anchor="t">
            <a:spAutoFit/>
          </a:bodyPr>
          <a:lstStyle/>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Jour 3 : Gestion de la cuisine, nutrition et créativité</a:t>
            </a:r>
          </a:p>
          <a:p>
            <a:pPr algn="l">
              <a:lnSpc>
                <a:spcPts val="3780"/>
              </a:lnSpc>
            </a:pPr>
            <a:endParaRPr lang="en-US" sz="3500" b="1" spc="31">
              <a:solidFill>
                <a:srgbClr val="382B1B"/>
              </a:solidFill>
              <a:latin typeface="TT Rounds Condensed Bold"/>
              <a:ea typeface="TT Rounds Condensed Bold"/>
              <a:cs typeface="TT Rounds Condensed Bold"/>
              <a:sym typeface="TT Rounds Condensed Bold"/>
            </a:endParaRPr>
          </a:p>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1. Quelle proportion de l'assiette doit être réservée aux légumes pour un repas équilibré ?</a:t>
            </a:r>
          </a:p>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    - a) Un trimestre</a:t>
            </a:r>
          </a:p>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    - b) Un tiers</a:t>
            </a:r>
          </a:p>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    - c) Moitié</a:t>
            </a:r>
          </a:p>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    - d) Trois quarts</a:t>
            </a:r>
          </a:p>
          <a:p>
            <a:pPr algn="l">
              <a:lnSpc>
                <a:spcPts val="3780"/>
              </a:lnSpc>
            </a:pPr>
            <a:endParaRPr lang="en-US" sz="3500" b="1" spc="31">
              <a:solidFill>
                <a:srgbClr val="382B1B"/>
              </a:solidFill>
              <a:latin typeface="TT Rounds Condensed Bold"/>
              <a:ea typeface="TT Rounds Condensed Bold"/>
              <a:cs typeface="TT Rounds Condensed Bold"/>
              <a:sym typeface="TT Rounds Condensed Bold"/>
            </a:endParaRPr>
          </a:p>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2. Quelle technique de présentation consiste à disposer les aliments de manière esthétique sur une assiette ?</a:t>
            </a:r>
          </a:p>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    - a) Vitrage</a:t>
            </a:r>
          </a:p>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    - b) Sieste</a:t>
            </a:r>
          </a:p>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    - c) Placage</a:t>
            </a:r>
          </a:p>
          <a:p>
            <a:pPr algn="l">
              <a:lnSpc>
                <a:spcPts val="3780"/>
              </a:lnSpc>
            </a:pPr>
            <a:r>
              <a:rPr lang="en-US" sz="3500" b="1" spc="31">
                <a:solidFill>
                  <a:srgbClr val="382B1B"/>
                </a:solidFill>
                <a:latin typeface="TT Rounds Condensed Bold"/>
                <a:ea typeface="TT Rounds Condensed Bold"/>
                <a:cs typeface="TT Rounds Condensed Bold"/>
                <a:sym typeface="TT Rounds Condensed Bold"/>
              </a:rPr>
              <a:t>    - d) L'aspersion</a:t>
            </a: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Quiz</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2686545"/>
            <a:ext cx="16650918" cy="7293864"/>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lavage des mains</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Lavez-vous régulièrement les mains avec du savon et de l'eau chaude pendant au moins 20 secondes, surtout après avoir manipulé des aliments crus, touché votre visage, utilisé les toilettes ou manipulé des déchets.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Vêtements de travail</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Porter des vêtements propres et appropriés (tablier, veste de cuisine).</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Utilisez des gants si nécessaire, en particulier lorsque vous manipulez des aliments prêts à être consommés.</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Portez un bonnet ou un filet à cheveux pour éviter que les cheveux ne tombent dans l'aliment.</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3. la santé des employés</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Ne travaillez pas si vous êtes malade (gastro-entérite, grippe, etc.).</a:t>
            </a:r>
          </a:p>
          <a:p>
            <a:pPr marL="1470660" lvl="3" indent="-367665" algn="l">
              <a:lnSpc>
                <a:spcPts val="3888"/>
              </a:lnSpc>
              <a:buFont typeface="Arial"/>
              <a:buChar char="￭"/>
            </a:pPr>
            <a:r>
              <a:rPr lang="en-US" sz="3600" spc="32">
                <a:solidFill>
                  <a:srgbClr val="382B1B"/>
                </a:solidFill>
                <a:latin typeface="TT Rounds Condensed"/>
                <a:ea typeface="TT Rounds Condensed"/>
                <a:cs typeface="TT Rounds Condensed"/>
                <a:sym typeface="TT Rounds Condensed"/>
              </a:rPr>
              <a:t>Signalez toute blessure et recouvrez-la d'un pansement imperméable et d'un gant si nécessaire.</a:t>
            </a:r>
          </a:p>
          <a:p>
            <a:pPr marL="1470660" lvl="3" indent="-367665" algn="l">
              <a:lnSpc>
                <a:spcPts val="3888"/>
              </a:lnSpc>
            </a:pPr>
            <a:endParaRPr lang="en-US" sz="3600" spc="32">
              <a:solidFill>
                <a:srgbClr val="382B1B"/>
              </a:solidFill>
              <a:latin typeface="TT Rounds Condensed"/>
              <a:ea typeface="TT Rounds Condensed"/>
              <a:cs typeface="TT Rounds Condensed"/>
              <a:sym typeface="TT Rounds Condensed"/>
            </a:endParaRP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Hygiène personnelle</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20320"/>
            <a:ext cx="16650918" cy="6454155"/>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Jour 3 : Gestion de la cuisine, nutrition et créativité</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3. Quelle est la principale source de glucides dans l'alimentation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Huiles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Viandes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Céréales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d) Légumes</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4. Quelle est la fonction des macronutriments dans l'alimentation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Réparation des tissus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Stockage de l'énergie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Régulation des processus corporels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d) Tous ces éléments</a:t>
            </a: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Quiz</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20320"/>
            <a:ext cx="16650918" cy="3953470"/>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Jour 3 : Gestion de la cuisine, nutrition et créativité</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5. Quelle est la consommation journalière d'eau recommandée pour un adulte moyen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a) 1 à 2 litres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2 à 3 litres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3-4 litres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d) 4-5 litres</a:t>
            </a:r>
          </a:p>
          <a:p>
            <a:pPr algn="l">
              <a:lnSpc>
                <a:spcPts val="3888"/>
              </a:lnSpc>
            </a:pPr>
            <a:endParaRPr lang="en-US" sz="3600" b="1" spc="32">
              <a:solidFill>
                <a:srgbClr val="382B1B"/>
              </a:solidFill>
              <a:latin typeface="TT Rounds Condensed Bold"/>
              <a:ea typeface="TT Rounds Condensed Bold"/>
              <a:cs typeface="TT Rounds Condensed Bold"/>
              <a:sym typeface="TT Rounds Condensed Bold"/>
            </a:endParaRP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Quiz</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5" y="2720320"/>
            <a:ext cx="16650918" cy="6322314"/>
          </a:xfrm>
          <a:prstGeom prst="rect">
            <a:avLst/>
          </a:prstGeom>
        </p:spPr>
        <p:txBody>
          <a:bodyPr lIns="0" tIns="0" rIns="0" bIns="0" rtlCol="0" anchor="t">
            <a:spAutoFit/>
          </a:bodyPr>
          <a:lstStyle/>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Jour 3 : Gestion de la cuisine, nutrition et créativité</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1. Quelle proportion de l'assiette doit être réservée aux légumes pour un repas équilibré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Moitié</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2. Quelle technique de présentation consiste à disposer les aliments de manière esthétique sur une assiette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Placage</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3. Quelle est la principale source de glucides dans l'alimentation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c) Céréales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4. Quelle est la fonction des macronutriments dans l'alimentation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d) Tous ces éléments</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5. Quelle est la consommation journalière d'eau recommandée pour un adulte moyen ?</a:t>
            </a:r>
          </a:p>
          <a:p>
            <a:pPr algn="l">
              <a:lnSpc>
                <a:spcPts val="3888"/>
              </a:lnSpc>
            </a:pPr>
            <a:r>
              <a:rPr lang="en-US" sz="3600" b="1" spc="32">
                <a:solidFill>
                  <a:srgbClr val="382B1B"/>
                </a:solidFill>
                <a:latin typeface="TT Rounds Condensed Bold"/>
                <a:ea typeface="TT Rounds Condensed Bold"/>
                <a:cs typeface="TT Rounds Condensed Bold"/>
                <a:sym typeface="TT Rounds Condensed Bold"/>
              </a:rPr>
              <a:t>    - b) 2 à 3 litres</a:t>
            </a:r>
          </a:p>
        </p:txBody>
      </p:sp>
      <p:sp>
        <p:nvSpPr>
          <p:cNvPr id="3" name="TextBox 3"/>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Réponses</a:t>
            </a:r>
          </a:p>
        </p:txBody>
      </p:sp>
      <p:sp>
        <p:nvSpPr>
          <p:cNvPr id="4" name="Freeform 4"/>
          <p:cNvSpPr/>
          <p:nvPr/>
        </p:nvSpPr>
        <p:spPr>
          <a:xfrm>
            <a:off x="603904" y="2000964"/>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08611" y="228474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0" y="0"/>
            <a:ext cx="7975198" cy="11368507"/>
            <a:chOff x="0" y="0"/>
            <a:chExt cx="10633597" cy="15158009"/>
          </a:xfrm>
        </p:grpSpPr>
        <p:sp>
          <p:nvSpPr>
            <p:cNvPr id="4" name="Freeform 4"/>
            <p:cNvSpPr/>
            <p:nvPr/>
          </p:nvSpPr>
          <p:spPr>
            <a:xfrm>
              <a:off x="0" y="0"/>
              <a:ext cx="10633583" cy="15157958"/>
            </a:xfrm>
            <a:custGeom>
              <a:avLst/>
              <a:gdLst/>
              <a:ahLst/>
              <a:cxnLst/>
              <a:rect l="l" t="t" r="r" b="b"/>
              <a:pathLst>
                <a:path w="10633583" h="15157958">
                  <a:moveTo>
                    <a:pt x="0" y="0"/>
                  </a:moveTo>
                  <a:lnTo>
                    <a:pt x="10633583" y="0"/>
                  </a:lnTo>
                  <a:lnTo>
                    <a:pt x="10633583" y="15157958"/>
                  </a:lnTo>
                  <a:lnTo>
                    <a:pt x="0" y="15157958"/>
                  </a:lnTo>
                  <a:lnTo>
                    <a:pt x="0" y="0"/>
                  </a:lnTo>
                  <a:close/>
                </a:path>
              </a:pathLst>
            </a:custGeom>
            <a:blipFill>
              <a:blip r:embed="rId4"/>
              <a:stretch>
                <a:fillRect t="-2613" b="-2614"/>
              </a:stretch>
            </a:blipFill>
          </p:spPr>
        </p:sp>
      </p:grpSp>
      <p:grpSp>
        <p:nvGrpSpPr>
          <p:cNvPr id="5" name="Group 5"/>
          <p:cNvGrpSpPr/>
          <p:nvPr/>
        </p:nvGrpSpPr>
        <p:grpSpPr>
          <a:xfrm>
            <a:off x="-1911191" y="-1033358"/>
            <a:ext cx="6398204" cy="6268677"/>
            <a:chOff x="0" y="0"/>
            <a:chExt cx="8530939" cy="8358236"/>
          </a:xfrm>
        </p:grpSpPr>
        <p:sp>
          <p:nvSpPr>
            <p:cNvPr id="6" name="Freeform 6"/>
            <p:cNvSpPr/>
            <p:nvPr/>
          </p:nvSpPr>
          <p:spPr>
            <a:xfrm>
              <a:off x="0" y="0"/>
              <a:ext cx="8530972" cy="8358251"/>
            </a:xfrm>
            <a:custGeom>
              <a:avLst/>
              <a:gdLst/>
              <a:ahLst/>
              <a:cxnLst/>
              <a:rect l="l" t="t" r="r" b="b"/>
              <a:pathLst>
                <a:path w="8530972" h="8358251">
                  <a:moveTo>
                    <a:pt x="4986528" y="314833"/>
                  </a:moveTo>
                  <a:cubicBezTo>
                    <a:pt x="3965829" y="10033"/>
                    <a:pt x="2899410" y="0"/>
                    <a:pt x="2086991" y="914019"/>
                  </a:cubicBezTo>
                  <a:cubicBezTo>
                    <a:pt x="1299972" y="1797558"/>
                    <a:pt x="543306" y="3224530"/>
                    <a:pt x="380873" y="4402582"/>
                  </a:cubicBezTo>
                  <a:cubicBezTo>
                    <a:pt x="0" y="7149719"/>
                    <a:pt x="2447544" y="8358251"/>
                    <a:pt x="4920488" y="7967345"/>
                  </a:cubicBezTo>
                  <a:cubicBezTo>
                    <a:pt x="7332599" y="7586472"/>
                    <a:pt x="8530972" y="4422902"/>
                    <a:pt x="7799705" y="2168271"/>
                  </a:cubicBezTo>
                  <a:cubicBezTo>
                    <a:pt x="7581392" y="1487932"/>
                    <a:pt x="6946647" y="1167892"/>
                    <a:pt x="6347460" y="873379"/>
                  </a:cubicBezTo>
                  <a:cubicBezTo>
                    <a:pt x="5915914" y="660146"/>
                    <a:pt x="5458841" y="457073"/>
                    <a:pt x="4986528" y="314833"/>
                  </a:cubicBezTo>
                  <a:close/>
                </a:path>
              </a:pathLst>
            </a:custGeom>
            <a:solidFill>
              <a:srgbClr val="84BFA4"/>
            </a:solidFill>
          </p:spPr>
        </p:sp>
      </p:grpSp>
      <p:grpSp>
        <p:nvGrpSpPr>
          <p:cNvPr id="7" name="Group 7"/>
          <p:cNvGrpSpPr/>
          <p:nvPr/>
        </p:nvGrpSpPr>
        <p:grpSpPr>
          <a:xfrm>
            <a:off x="-4481700" y="-623024"/>
            <a:ext cx="4481703" cy="17113853"/>
            <a:chOff x="0" y="0"/>
            <a:chExt cx="5975604" cy="22818471"/>
          </a:xfrm>
        </p:grpSpPr>
        <p:sp>
          <p:nvSpPr>
            <p:cNvPr id="8" name="Freeform 8"/>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grpSp>
        <p:nvGrpSpPr>
          <p:cNvPr id="9" name="Group 9"/>
          <p:cNvGrpSpPr/>
          <p:nvPr/>
        </p:nvGrpSpPr>
        <p:grpSpPr>
          <a:xfrm>
            <a:off x="-3696476" y="-1699574"/>
            <a:ext cx="24222266" cy="1699546"/>
            <a:chOff x="0" y="0"/>
            <a:chExt cx="32296355" cy="2266062"/>
          </a:xfrm>
        </p:grpSpPr>
        <p:sp>
          <p:nvSpPr>
            <p:cNvPr id="10" name="Freeform 10"/>
            <p:cNvSpPr/>
            <p:nvPr/>
          </p:nvSpPr>
          <p:spPr>
            <a:xfrm>
              <a:off x="0" y="0"/>
              <a:ext cx="32296354" cy="2266061"/>
            </a:xfrm>
            <a:custGeom>
              <a:avLst/>
              <a:gdLst/>
              <a:ahLst/>
              <a:cxnLst/>
              <a:rect l="l" t="t" r="r" b="b"/>
              <a:pathLst>
                <a:path w="32296354" h="2266061">
                  <a:moveTo>
                    <a:pt x="0" y="0"/>
                  </a:moveTo>
                  <a:lnTo>
                    <a:pt x="32296354" y="0"/>
                  </a:lnTo>
                  <a:lnTo>
                    <a:pt x="32296354" y="2266061"/>
                  </a:lnTo>
                  <a:lnTo>
                    <a:pt x="0" y="2266061"/>
                  </a:lnTo>
                  <a:close/>
                </a:path>
              </a:pathLst>
            </a:custGeom>
            <a:solidFill>
              <a:srgbClr val="ECECEC"/>
            </a:solidFill>
          </p:spPr>
        </p:sp>
      </p:grpSp>
      <p:sp>
        <p:nvSpPr>
          <p:cNvPr id="11" name="TextBox 11"/>
          <p:cNvSpPr txBox="1"/>
          <p:nvPr/>
        </p:nvSpPr>
        <p:spPr>
          <a:xfrm>
            <a:off x="8409576" y="1314978"/>
            <a:ext cx="9063542" cy="699389"/>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C- Le Dressage en cuisine</a:t>
            </a:r>
          </a:p>
        </p:txBody>
      </p:sp>
      <p:sp>
        <p:nvSpPr>
          <p:cNvPr id="12" name="TextBox 12"/>
          <p:cNvSpPr txBox="1"/>
          <p:nvPr/>
        </p:nvSpPr>
        <p:spPr>
          <a:xfrm>
            <a:off x="8308611" y="2849964"/>
            <a:ext cx="8950689" cy="4509135"/>
          </a:xfrm>
          <a:prstGeom prst="rect">
            <a:avLst/>
          </a:prstGeom>
        </p:spPr>
        <p:txBody>
          <a:bodyPr lIns="0" tIns="0" rIns="0" bIns="0" rtlCol="0" anchor="t">
            <a:spAutoFit/>
          </a:bodyPr>
          <a:lstStyle/>
          <a:p>
            <a:pPr algn="l">
              <a:lnSpc>
                <a:spcPts val="5040"/>
              </a:lnSpc>
            </a:pPr>
            <a:r>
              <a:rPr lang="en-US" sz="3600" spc="32">
                <a:solidFill>
                  <a:srgbClr val="382B1B"/>
                </a:solidFill>
                <a:latin typeface="TT Rounds Condensed"/>
                <a:ea typeface="TT Rounds Condensed"/>
                <a:cs typeface="TT Rounds Condensed"/>
                <a:sym typeface="TT Rounds Condensed"/>
              </a:rPr>
              <a:t>Le dressage en cuisine est l'art de disposer les aliments dans l'assiette de manière attrayante et appétissante. C'est une étape cruciale pour séduire visuellement les clients avant même qu'ils ne goûtent le plat. Voici comment expliquer la préparation des aliments dans la cuisine, en soulignant les principes, les techniques et les conseils pour une préparation réussie :</a:t>
            </a:r>
          </a:p>
        </p:txBody>
      </p:sp>
      <p:grpSp>
        <p:nvGrpSpPr>
          <p:cNvPr id="13" name="Group 13"/>
          <p:cNvGrpSpPr/>
          <p:nvPr/>
        </p:nvGrpSpPr>
        <p:grpSpPr>
          <a:xfrm>
            <a:off x="12973728" y="9567949"/>
            <a:ext cx="5044449" cy="516684"/>
            <a:chOff x="0" y="0"/>
            <a:chExt cx="6725932" cy="688912"/>
          </a:xfrm>
        </p:grpSpPr>
        <p:sp>
          <p:nvSpPr>
            <p:cNvPr id="14" name="Freeform 14"/>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5"/>
              <a:stretch>
                <a:fillRect t="-604988"/>
              </a:stretch>
            </a:blipFill>
          </p:spPr>
        </p: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Principes de base du dressage</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45748"/>
            <a:ext cx="16650918" cy="8098917"/>
          </a:xfrm>
          <a:prstGeom prst="rect">
            <a:avLst/>
          </a:prstGeom>
        </p:spPr>
        <p:txBody>
          <a:bodyPr lIns="0" tIns="0" rIns="0" bIns="0" rtlCol="0" anchor="t">
            <a:spAutoFit/>
          </a:bodyPr>
          <a:lstStyle/>
          <a:p>
            <a:pPr marL="754382" lvl="2" indent="-251461" algn="l">
              <a:lnSpc>
                <a:spcPts val="3564"/>
              </a:lnSpc>
              <a:buAutoNum type="arabicPeriod"/>
            </a:pPr>
            <a:r>
              <a:rPr lang="en-US" sz="3300" b="1" i="1" spc="29">
                <a:solidFill>
                  <a:srgbClr val="382B1B"/>
                </a:solidFill>
                <a:latin typeface="Arimo Bold Italics"/>
                <a:ea typeface="Arimo Bold Italics"/>
                <a:cs typeface="Arimo Bold Italics"/>
                <a:sym typeface="Arimo Bold Italics"/>
              </a:rPr>
              <a:t>Équilibre</a:t>
            </a:r>
          </a:p>
          <a:p>
            <a:pPr marL="1348108" lvl="3" indent="-337027" algn="l">
              <a:lnSpc>
                <a:spcPts val="3564"/>
              </a:lnSpc>
              <a:buFont typeface="Arial"/>
              <a:buChar char="￭"/>
            </a:pPr>
            <a:r>
              <a:rPr lang="en-US" sz="3300" b="1" i="1" spc="29">
                <a:solidFill>
                  <a:srgbClr val="382B1B"/>
                </a:solidFill>
                <a:latin typeface="Arimo Bold Italics"/>
                <a:ea typeface="Arimo Bold Italics"/>
                <a:cs typeface="Arimo Bold Italics"/>
                <a:sym typeface="Arimo Bold Italics"/>
              </a:rPr>
              <a:t>Visuel </a:t>
            </a:r>
            <a:r>
              <a:rPr lang="en-US" sz="3300" i="1" spc="29">
                <a:solidFill>
                  <a:srgbClr val="382B1B"/>
                </a:solidFill>
                <a:latin typeface="Arimo Italics"/>
                <a:ea typeface="Arimo Italics"/>
                <a:cs typeface="Arimo Italics"/>
                <a:sym typeface="Arimo Italics"/>
              </a:rPr>
              <a:t>: l'assiette doit être visuellement équilibrée, avec une répartition harmonieuse des couleurs, des formes et des textures.</a:t>
            </a:r>
          </a:p>
          <a:p>
            <a:pPr marL="1348108" lvl="3" indent="-337027" algn="l">
              <a:lnSpc>
                <a:spcPts val="3564"/>
              </a:lnSpc>
              <a:buFont typeface="Arial"/>
              <a:buChar char="￭"/>
            </a:pPr>
            <a:r>
              <a:rPr lang="en-US" sz="3300" b="1" i="1" spc="29">
                <a:solidFill>
                  <a:srgbClr val="382B1B"/>
                </a:solidFill>
                <a:latin typeface="Arimo Bold Italics"/>
                <a:ea typeface="Arimo Bold Italics"/>
                <a:cs typeface="Arimo Bold Italics"/>
                <a:sym typeface="Arimo Bold Italics"/>
              </a:rPr>
              <a:t>Gustatif </a:t>
            </a:r>
            <a:r>
              <a:rPr lang="en-US" sz="3300" i="1" spc="29">
                <a:solidFill>
                  <a:srgbClr val="382B1B"/>
                </a:solidFill>
                <a:latin typeface="Arimo Italics"/>
                <a:ea typeface="Arimo Italics"/>
                <a:cs typeface="Arimo Italics"/>
                <a:sym typeface="Arimo Italics"/>
              </a:rPr>
              <a:t>: Les saveurs doivent être équilibrées, sans qu'un élément ne domine les autres.</a:t>
            </a:r>
          </a:p>
          <a:p>
            <a:pPr marL="1348108" lvl="3" indent="-337027" algn="l">
              <a:lnSpc>
                <a:spcPts val="3564"/>
              </a:lnSpc>
            </a:pPr>
            <a:endParaRPr lang="en-US" sz="3300" i="1" spc="29">
              <a:solidFill>
                <a:srgbClr val="382B1B"/>
              </a:solidFill>
              <a:latin typeface="Arimo Italics"/>
              <a:ea typeface="Arimo Italics"/>
              <a:cs typeface="Arimo Italics"/>
              <a:sym typeface="Arimo Italics"/>
            </a:endParaRPr>
          </a:p>
          <a:p>
            <a:pPr marL="754382" lvl="2" indent="-251461" algn="l">
              <a:lnSpc>
                <a:spcPts val="3564"/>
              </a:lnSpc>
              <a:buAutoNum type="arabicPeriod"/>
            </a:pPr>
            <a:r>
              <a:rPr lang="en-US" sz="3300" b="1" i="1" spc="29">
                <a:solidFill>
                  <a:srgbClr val="382B1B"/>
                </a:solidFill>
                <a:latin typeface="Arimo Bold Italics"/>
                <a:ea typeface="Arimo Bold Italics"/>
                <a:cs typeface="Arimo Bold Italics"/>
                <a:sym typeface="Arimo Bold Italics"/>
              </a:rPr>
              <a:t>Propreté</a:t>
            </a:r>
          </a:p>
          <a:p>
            <a:pPr marL="1348108" lvl="3" indent="-337027" algn="l">
              <a:lnSpc>
                <a:spcPts val="3564"/>
              </a:lnSpc>
              <a:buFont typeface="Arial"/>
              <a:buChar char="￭"/>
            </a:pPr>
            <a:r>
              <a:rPr lang="en-US" sz="3300" i="1" spc="29">
                <a:solidFill>
                  <a:srgbClr val="382B1B"/>
                </a:solidFill>
                <a:latin typeface="Arimo Italics"/>
                <a:ea typeface="Arimo Italics"/>
                <a:cs typeface="Arimo Italics"/>
                <a:sym typeface="Arimo Italics"/>
              </a:rPr>
              <a:t>Les bords de la plaque doivent être propres, sans éclaboussures ni traces de doigts.</a:t>
            </a:r>
          </a:p>
          <a:p>
            <a:pPr marL="1348108" lvl="3" indent="-337027" algn="l">
              <a:lnSpc>
                <a:spcPts val="3564"/>
              </a:lnSpc>
              <a:buFont typeface="Arial"/>
              <a:buChar char="￭"/>
            </a:pPr>
            <a:r>
              <a:rPr lang="en-US" sz="3300" i="1" spc="29">
                <a:solidFill>
                  <a:srgbClr val="382B1B"/>
                </a:solidFill>
                <a:latin typeface="Arimo Italics"/>
                <a:ea typeface="Arimo Italics"/>
                <a:cs typeface="Arimo Italics"/>
                <a:sym typeface="Arimo Italics"/>
              </a:rPr>
              <a:t>Utilisez des pinces ou des ustensiles propres pour manipuler les aliments délicats.</a:t>
            </a:r>
          </a:p>
          <a:p>
            <a:pPr marL="1348108" lvl="3" indent="-337027" algn="l">
              <a:lnSpc>
                <a:spcPts val="3564"/>
              </a:lnSpc>
            </a:pPr>
            <a:endParaRPr lang="en-US" sz="3300" i="1" spc="29">
              <a:solidFill>
                <a:srgbClr val="382B1B"/>
              </a:solidFill>
              <a:latin typeface="Arimo Italics"/>
              <a:ea typeface="Arimo Italics"/>
              <a:cs typeface="Arimo Italics"/>
              <a:sym typeface="Arimo Italics"/>
            </a:endParaRPr>
          </a:p>
          <a:p>
            <a:pPr marL="754382" lvl="2" indent="-251461" algn="l">
              <a:lnSpc>
                <a:spcPts val="3564"/>
              </a:lnSpc>
              <a:buAutoNum type="arabicPeriod"/>
            </a:pPr>
            <a:r>
              <a:rPr lang="en-US" sz="3300" b="1" i="1" spc="29">
                <a:solidFill>
                  <a:srgbClr val="382B1B"/>
                </a:solidFill>
                <a:latin typeface="Arimo Bold Italics"/>
                <a:ea typeface="Arimo Bold Italics"/>
                <a:cs typeface="Arimo Bold Italics"/>
                <a:sym typeface="Arimo Bold Italics"/>
              </a:rPr>
              <a:t>Simplicité</a:t>
            </a:r>
          </a:p>
          <a:p>
            <a:pPr marL="1348108" lvl="3" indent="-337027" algn="l">
              <a:lnSpc>
                <a:spcPts val="3564"/>
              </a:lnSpc>
              <a:buFont typeface="Arial"/>
              <a:buChar char="￭"/>
            </a:pPr>
            <a:r>
              <a:rPr lang="en-US" sz="3300" i="1" spc="29">
                <a:solidFill>
                  <a:srgbClr val="382B1B"/>
                </a:solidFill>
                <a:latin typeface="Arimo Italics"/>
                <a:ea typeface="Arimo Italics"/>
                <a:cs typeface="Arimo Italics"/>
                <a:sym typeface="Arimo Italics"/>
              </a:rPr>
              <a:t>Évitez de surcharger la plaque. Laissez beaucoup d'espace pour que chaque élément soit bien visible.</a:t>
            </a:r>
          </a:p>
          <a:p>
            <a:pPr marL="1348108" lvl="3" indent="-337027" algn="l">
              <a:lnSpc>
                <a:spcPts val="3564"/>
              </a:lnSpc>
              <a:buFont typeface="Arial"/>
              <a:buChar char="￭"/>
            </a:pPr>
            <a:r>
              <a:rPr lang="en-US" sz="3300" i="1" spc="29">
                <a:solidFill>
                  <a:srgbClr val="382B1B"/>
                </a:solidFill>
                <a:latin typeface="Arimo Italics"/>
                <a:ea typeface="Arimo Italics"/>
                <a:cs typeface="Arimo Italics"/>
                <a:sym typeface="Arimo Italics"/>
              </a:rPr>
              <a:t>Utilisez un nombre limité d'ingrédients et de garnitures pour éviter toute confusion.</a:t>
            </a:r>
          </a:p>
          <a:p>
            <a:pPr marL="1348108" lvl="3" indent="-337027" algn="l">
              <a:lnSpc>
                <a:spcPts val="3564"/>
              </a:lnSpc>
            </a:pPr>
            <a:endParaRPr lang="en-US" sz="3300" i="1" spc="29">
              <a:solidFill>
                <a:srgbClr val="382B1B"/>
              </a:solidFill>
              <a:latin typeface="Arimo Italics"/>
              <a:ea typeface="Arimo Italics"/>
              <a:cs typeface="Arimo Italics"/>
              <a:sym typeface="Arimo Italics"/>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1242212"/>
          </a:xfrm>
          <a:prstGeom prst="rect">
            <a:avLst/>
          </a:prstGeom>
        </p:spPr>
        <p:txBody>
          <a:bodyPr lIns="0" tIns="0" rIns="0" bIns="0" rtlCol="0" anchor="t">
            <a:spAutoFit/>
          </a:bodyPr>
          <a:lstStyle/>
          <a:p>
            <a:pPr algn="l">
              <a:lnSpc>
                <a:spcPts val="5248"/>
              </a:lnSpc>
            </a:pPr>
            <a:r>
              <a:rPr lang="en-US" sz="5400" b="1" spc="48">
                <a:solidFill>
                  <a:srgbClr val="382B1B"/>
                </a:solidFill>
                <a:latin typeface="TT Rounds Condensed Bold"/>
                <a:ea typeface="TT Rounds Condensed Bold"/>
                <a:cs typeface="TT Rounds Condensed Bold"/>
                <a:sym typeface="TT Rounds Condensed Bold"/>
              </a:rPr>
              <a:t>Techniques de dressage</a:t>
            </a:r>
          </a:p>
          <a:p>
            <a:pPr algn="l">
              <a:lnSpc>
                <a:spcPts val="5248"/>
              </a:lnSpc>
            </a:pPr>
            <a:endParaRPr lang="en-US" sz="5400" b="1" spc="48">
              <a:solidFill>
                <a:srgbClr val="382B1B"/>
              </a:solidFill>
              <a:latin typeface="TT Rounds Condensed Bold"/>
              <a:ea typeface="TT Rounds Condensed Bold"/>
              <a:cs typeface="TT Rounds Condensed Bold"/>
              <a:sym typeface="TT Rounds Condensed Bold"/>
            </a:endParaRP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7991094"/>
          </a:xfrm>
          <a:prstGeom prst="rect">
            <a:avLst/>
          </a:prstGeom>
        </p:spPr>
        <p:txBody>
          <a:bodyPr lIns="0" tIns="0" rIns="0" bIns="0" rtlCol="0" anchor="t">
            <a:spAutoFit/>
          </a:bodyPr>
          <a:lstStyle/>
          <a:p>
            <a:pPr marL="708663" lvl="2" indent="-236221" algn="l">
              <a:lnSpc>
                <a:spcPts val="3348"/>
              </a:lnSpc>
              <a:buAutoNum type="arabicPeriod"/>
            </a:pPr>
            <a:r>
              <a:rPr lang="en-US" sz="3100" b="1" i="1" spc="27">
                <a:solidFill>
                  <a:srgbClr val="382B1B"/>
                </a:solidFill>
                <a:latin typeface="Arimo Bold Italics"/>
                <a:ea typeface="Arimo Bold Italics"/>
                <a:cs typeface="Arimo Bold Italics"/>
                <a:sym typeface="Arimo Bold Italics"/>
              </a:rPr>
              <a:t>Utilisation de la couleur</a:t>
            </a:r>
          </a:p>
          <a:p>
            <a:pPr marL="1266407" lvl="3" indent="-316602" algn="l">
              <a:lnSpc>
                <a:spcPts val="3348"/>
              </a:lnSpc>
              <a:buFont typeface="Arial"/>
              <a:buChar char="￭"/>
            </a:pPr>
            <a:r>
              <a:rPr lang="en-US" sz="3100" i="1" spc="27">
                <a:solidFill>
                  <a:srgbClr val="382B1B"/>
                </a:solidFill>
                <a:latin typeface="Arimo Italics"/>
                <a:ea typeface="Arimo Italics"/>
                <a:cs typeface="Arimo Italics"/>
                <a:sym typeface="Arimo Italics"/>
              </a:rPr>
              <a:t>Choisissez des aliments de couleurs différentes pour rendre l'assiette attrayante.</a:t>
            </a:r>
          </a:p>
          <a:p>
            <a:pPr marL="1266407" lvl="3" indent="-316602" algn="l">
              <a:lnSpc>
                <a:spcPts val="3348"/>
              </a:lnSpc>
              <a:buFont typeface="Arial"/>
              <a:buChar char="￭"/>
            </a:pPr>
            <a:r>
              <a:rPr lang="en-US" sz="3100" i="1" spc="27">
                <a:solidFill>
                  <a:srgbClr val="382B1B"/>
                </a:solidFill>
                <a:latin typeface="Arimo Italics"/>
                <a:ea typeface="Arimo Italics"/>
                <a:cs typeface="Arimo Italics"/>
                <a:sym typeface="Arimo Italics"/>
              </a:rPr>
              <a:t>Jouez sur les contrastes (par exemple, des légumes verts avec une sauce rouge).</a:t>
            </a:r>
          </a:p>
          <a:p>
            <a:pPr marL="708663" lvl="2" indent="-236221" algn="l">
              <a:lnSpc>
                <a:spcPts val="3348"/>
              </a:lnSpc>
              <a:buAutoNum type="arabicPeriod"/>
            </a:pPr>
            <a:r>
              <a:rPr lang="en-US" sz="3100" b="1" i="1" spc="27">
                <a:solidFill>
                  <a:srgbClr val="382B1B"/>
                </a:solidFill>
                <a:latin typeface="Arimo Bold Italics"/>
                <a:ea typeface="Arimo Bold Italics"/>
                <a:cs typeface="Arimo Bold Italics"/>
                <a:sym typeface="Arimo Bold Italics"/>
              </a:rPr>
              <a:t>Textures variées</a:t>
            </a:r>
          </a:p>
          <a:p>
            <a:pPr marL="1266407" lvl="3" indent="-316602" algn="l">
              <a:lnSpc>
                <a:spcPts val="3348"/>
              </a:lnSpc>
              <a:buFont typeface="Arial"/>
              <a:buChar char="￭"/>
            </a:pPr>
            <a:r>
              <a:rPr lang="en-US" sz="3100" i="1" spc="27">
                <a:solidFill>
                  <a:srgbClr val="382B1B"/>
                </a:solidFill>
                <a:latin typeface="Arimo Italics"/>
                <a:ea typeface="Arimo Italics"/>
                <a:cs typeface="Arimo Italics"/>
                <a:sym typeface="Arimo Italics"/>
              </a:rPr>
              <a:t>Combinez des textures croquantes, douces, crémeuses et croustillantes pour une expérience sensorielle complète.</a:t>
            </a:r>
          </a:p>
          <a:p>
            <a:pPr marL="1266407" lvl="3" indent="-316602" algn="l">
              <a:lnSpc>
                <a:spcPts val="3348"/>
              </a:lnSpc>
              <a:buFont typeface="Arial"/>
              <a:buChar char="￭"/>
            </a:pPr>
            <a:r>
              <a:rPr lang="en-US" sz="3100" i="1" spc="27">
                <a:solidFill>
                  <a:srgbClr val="382B1B"/>
                </a:solidFill>
                <a:latin typeface="Arimo Italics"/>
                <a:ea typeface="Arimo Italics"/>
                <a:cs typeface="Arimo Italics"/>
                <a:sym typeface="Arimo Italics"/>
              </a:rPr>
              <a:t>Placez les éléments croustillants en dernier pour qu'ils restent frais.</a:t>
            </a:r>
          </a:p>
          <a:p>
            <a:pPr marL="708663" lvl="2" indent="-236221" algn="l">
              <a:lnSpc>
                <a:spcPts val="3348"/>
              </a:lnSpc>
              <a:buAutoNum type="arabicPeriod"/>
            </a:pPr>
            <a:r>
              <a:rPr lang="en-US" sz="3100" b="1" i="1" spc="27">
                <a:solidFill>
                  <a:srgbClr val="382B1B"/>
                </a:solidFill>
                <a:latin typeface="Arimo Bold Italics"/>
                <a:ea typeface="Arimo Bold Italics"/>
                <a:cs typeface="Arimo Bold Italics"/>
                <a:sym typeface="Arimo Bold Italics"/>
              </a:rPr>
              <a:t>Hauteur et structure</a:t>
            </a:r>
          </a:p>
          <a:p>
            <a:pPr marL="1266407" lvl="3" indent="-316602" algn="l">
              <a:lnSpc>
                <a:spcPts val="3348"/>
              </a:lnSpc>
              <a:buFont typeface="Arial"/>
              <a:buChar char="￭"/>
            </a:pPr>
            <a:r>
              <a:rPr lang="en-US" sz="3100" i="1" spc="27">
                <a:solidFill>
                  <a:srgbClr val="382B1B"/>
                </a:solidFill>
                <a:latin typeface="Arimo Italics"/>
                <a:ea typeface="Arimo Italics"/>
                <a:cs typeface="Arimo Italics"/>
                <a:sym typeface="Arimo Italics"/>
              </a:rPr>
              <a:t>Ajouter de la hauteur pour donner de la dimension à l'assiette (par exemple, en empilant des ingrédients ou en utilisant des cercles métalliques pour créer des structures).</a:t>
            </a:r>
          </a:p>
          <a:p>
            <a:pPr marL="1266407" lvl="3" indent="-316602" algn="l">
              <a:lnSpc>
                <a:spcPts val="3348"/>
              </a:lnSpc>
              <a:buFont typeface="Arial"/>
              <a:buChar char="￭"/>
            </a:pPr>
            <a:r>
              <a:rPr lang="en-US" sz="3100" i="1" spc="27">
                <a:solidFill>
                  <a:srgbClr val="382B1B"/>
                </a:solidFill>
                <a:latin typeface="Arimo Italics"/>
                <a:ea typeface="Arimo Italics"/>
                <a:cs typeface="Arimo Italics"/>
                <a:sym typeface="Arimo Italics"/>
              </a:rPr>
              <a:t>Utilisez des techniques telles que le roulage, l'empilage ou la superposition pour ajouter de la profondeur.</a:t>
            </a:r>
          </a:p>
          <a:p>
            <a:pPr marL="708663" lvl="2" indent="-236221" algn="l">
              <a:lnSpc>
                <a:spcPts val="3348"/>
              </a:lnSpc>
              <a:buAutoNum type="arabicPeriod"/>
            </a:pPr>
            <a:r>
              <a:rPr lang="en-US" sz="3100" b="1" i="1" spc="27">
                <a:solidFill>
                  <a:srgbClr val="382B1B"/>
                </a:solidFill>
                <a:latin typeface="Arimo Bold Italics"/>
                <a:ea typeface="Arimo Bold Italics"/>
                <a:cs typeface="Arimo Bold Italics"/>
                <a:sym typeface="Arimo Bold Italics"/>
              </a:rPr>
              <a:t>Points focaux</a:t>
            </a:r>
          </a:p>
          <a:p>
            <a:pPr marL="1266407" lvl="3" indent="-316602" algn="l">
              <a:lnSpc>
                <a:spcPts val="3348"/>
              </a:lnSpc>
              <a:buFont typeface="Arial"/>
              <a:buChar char="￭"/>
            </a:pPr>
            <a:r>
              <a:rPr lang="en-US" sz="3100" i="1" spc="27">
                <a:solidFill>
                  <a:srgbClr val="382B1B"/>
                </a:solidFill>
                <a:latin typeface="Arimo Italics"/>
                <a:ea typeface="Arimo Italics"/>
                <a:cs typeface="Arimo Italics"/>
                <a:sym typeface="Arimo Italics"/>
              </a:rPr>
              <a:t>Créez un point central dans l'assiette, souvent l'élément principal du plat, autour duquel les autres éléments sont disposés.</a:t>
            </a:r>
          </a:p>
          <a:p>
            <a:pPr marL="1266407" lvl="3" indent="-316602" algn="l">
              <a:lnSpc>
                <a:spcPts val="3348"/>
              </a:lnSpc>
              <a:buFont typeface="Arial"/>
              <a:buChar char="￭"/>
            </a:pPr>
            <a:r>
              <a:rPr lang="en-US" sz="3100" i="1" spc="27">
                <a:solidFill>
                  <a:srgbClr val="382B1B"/>
                </a:solidFill>
                <a:latin typeface="Arimo Italics"/>
                <a:ea typeface="Arimo Italics"/>
                <a:cs typeface="Arimo Italics"/>
                <a:sym typeface="Arimo Italics"/>
              </a:rPr>
              <a:t>Utilisez des techniques de placement asymétriques pour attirer le regard sur le point central.</a:t>
            </a:r>
          </a:p>
          <a:p>
            <a:pPr marL="1266407" lvl="3" indent="-316602" algn="l">
              <a:lnSpc>
                <a:spcPts val="3348"/>
              </a:lnSpc>
            </a:pPr>
            <a:endParaRPr lang="en-US" sz="3100" i="1" spc="27">
              <a:solidFill>
                <a:srgbClr val="382B1B"/>
              </a:solidFill>
              <a:latin typeface="Arimo Italics"/>
              <a:ea typeface="Arimo Italics"/>
              <a:cs typeface="Arimo Italics"/>
              <a:sym typeface="Arimo Italics"/>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1242212"/>
          </a:xfrm>
          <a:prstGeom prst="rect">
            <a:avLst/>
          </a:prstGeom>
        </p:spPr>
        <p:txBody>
          <a:bodyPr lIns="0" tIns="0" rIns="0" bIns="0" rtlCol="0" anchor="t">
            <a:spAutoFit/>
          </a:bodyPr>
          <a:lstStyle/>
          <a:p>
            <a:pPr algn="l">
              <a:lnSpc>
                <a:spcPts val="5248"/>
              </a:lnSpc>
            </a:pPr>
            <a:r>
              <a:rPr lang="en-US" sz="5400" b="1" spc="48">
                <a:solidFill>
                  <a:srgbClr val="382B1B"/>
                </a:solidFill>
                <a:latin typeface="TT Rounds Condensed Bold"/>
                <a:ea typeface="TT Rounds Condensed Bold"/>
                <a:cs typeface="TT Rounds Condensed Bold"/>
                <a:sym typeface="TT Rounds Condensed Bold"/>
              </a:rPr>
              <a:t>Techniques de dressage</a:t>
            </a:r>
          </a:p>
          <a:p>
            <a:pPr algn="l">
              <a:lnSpc>
                <a:spcPts val="5248"/>
              </a:lnSpc>
            </a:pPr>
            <a:endParaRPr lang="en-US" sz="5400" b="1" spc="48">
              <a:solidFill>
                <a:srgbClr val="382B1B"/>
              </a:solidFill>
              <a:latin typeface="TT Rounds Condensed Bold"/>
              <a:ea typeface="TT Rounds Condensed Bold"/>
              <a:cs typeface="TT Rounds Condensed Bold"/>
              <a:sym typeface="TT Rounds Condensed Bold"/>
            </a:endParaRP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2417064"/>
          </a:xfrm>
          <a:prstGeom prst="rect">
            <a:avLst/>
          </a:prstGeom>
        </p:spPr>
        <p:txBody>
          <a:bodyPr lIns="0" tIns="0" rIns="0" bIns="0" rtlCol="0" anchor="t">
            <a:spAutoFit/>
          </a:bodyPr>
          <a:lstStyle/>
          <a:p>
            <a:pPr algn="l">
              <a:lnSpc>
                <a:spcPts val="3888"/>
              </a:lnSpc>
            </a:pPr>
            <a:r>
              <a:rPr lang="en-US" sz="3600" spc="32">
                <a:solidFill>
                  <a:srgbClr val="382B1B"/>
                </a:solidFill>
                <a:latin typeface="Arimo"/>
                <a:ea typeface="Arimo"/>
                <a:cs typeface="Arimo"/>
                <a:sym typeface="Arimo"/>
              </a:rPr>
              <a:t>     5</a:t>
            </a:r>
            <a:r>
              <a:rPr lang="en-US" sz="3600" i="1" spc="32">
                <a:solidFill>
                  <a:srgbClr val="382B1B"/>
                </a:solidFill>
                <a:latin typeface="Arimo Italics"/>
                <a:ea typeface="Arimo Italics"/>
                <a:cs typeface="Arimo Italics"/>
                <a:sym typeface="Arimo Italics"/>
              </a:rPr>
              <a:t>.</a:t>
            </a:r>
            <a:r>
              <a:rPr lang="en-US" sz="3600" b="1" i="1" spc="32">
                <a:solidFill>
                  <a:srgbClr val="382B1B"/>
                </a:solidFill>
                <a:latin typeface="Arimo Bold Italics"/>
                <a:ea typeface="Arimo Bold Italics"/>
                <a:cs typeface="Arimo Bold Italics"/>
                <a:sym typeface="Arimo Bold Italics"/>
              </a:rPr>
              <a:t> Utilisation des espaces vides</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Ne remplissez pas toute l'assiette. Les espaces vides peuvent donner une impression de sophistication et de propreté.</a:t>
            </a:r>
          </a:p>
          <a:p>
            <a:pPr marL="1470660" lvl="3" indent="-367665" algn="l">
              <a:lnSpc>
                <a:spcPts val="3888"/>
              </a:lnSpc>
              <a:buFont typeface="Arial"/>
              <a:buChar char="￭"/>
            </a:pPr>
            <a:r>
              <a:rPr lang="en-US" sz="3600" i="1" spc="32">
                <a:solidFill>
                  <a:srgbClr val="382B1B"/>
                </a:solidFill>
                <a:latin typeface="Arimo Italics"/>
                <a:ea typeface="Arimo Italics"/>
                <a:cs typeface="Arimo Italics"/>
                <a:sym typeface="Arimo Italics"/>
              </a:rPr>
              <a:t>Les espaces vides permettent également de mettre en valeur les éléments qui ont été érigés.</a:t>
            </a:r>
          </a:p>
          <a:p>
            <a:pPr marL="1470660" lvl="3" indent="-367665" algn="l">
              <a:lnSpc>
                <a:spcPts val="3888"/>
              </a:lnSpc>
            </a:pPr>
            <a:endParaRPr lang="en-US" sz="3600" i="1" spc="32">
              <a:solidFill>
                <a:srgbClr val="382B1B"/>
              </a:solidFill>
              <a:latin typeface="Arimo Italics"/>
              <a:ea typeface="Arimo Italics"/>
              <a:cs typeface="Arimo Italics"/>
              <a:sym typeface="Arimo Italics"/>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Conseils pour un dressage réussi</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7808595"/>
          </a:xfrm>
          <a:prstGeom prst="rect">
            <a:avLst/>
          </a:prstGeom>
        </p:spPr>
        <p:txBody>
          <a:bodyPr lIns="0" tIns="0" rIns="0" bIns="0" rtlCol="0" anchor="t">
            <a:spAutoFit/>
          </a:bodyPr>
          <a:lstStyle/>
          <a:p>
            <a:pPr marL="685803" lvl="2" indent="-228601" algn="l">
              <a:lnSpc>
                <a:spcPts val="3240"/>
              </a:lnSpc>
              <a:buAutoNum type="arabicPeriod"/>
            </a:pPr>
            <a:r>
              <a:rPr lang="en-US" sz="3000" b="1" i="1" spc="26">
                <a:solidFill>
                  <a:srgbClr val="382B1B"/>
                </a:solidFill>
                <a:latin typeface="Arimo Bold Italics"/>
                <a:ea typeface="Arimo Bold Italics"/>
                <a:cs typeface="Arimo Bold Italics"/>
                <a:sym typeface="Arimo Bold Italics"/>
              </a:rPr>
              <a:t>Outils de dressage</a:t>
            </a:r>
          </a:p>
          <a:p>
            <a:pPr marL="1225556" lvl="3" indent="-306389" algn="l">
              <a:lnSpc>
                <a:spcPts val="3240"/>
              </a:lnSpc>
              <a:buFont typeface="Arial"/>
              <a:buChar char="￭"/>
            </a:pPr>
            <a:r>
              <a:rPr lang="en-US" sz="3000" i="1" spc="26">
                <a:solidFill>
                  <a:srgbClr val="382B1B"/>
                </a:solidFill>
                <a:latin typeface="Arimo Italics"/>
                <a:ea typeface="Arimo Italics"/>
                <a:cs typeface="Arimo Italics"/>
                <a:sym typeface="Arimo Italics"/>
              </a:rPr>
              <a:t>Utilisez des pinces de précision, des cuillères à quenelle, des pinceaux et des poches à douille pour un dressage précis.</a:t>
            </a:r>
          </a:p>
          <a:p>
            <a:pPr marL="1225556" lvl="3" indent="-306389" algn="l">
              <a:lnSpc>
                <a:spcPts val="3240"/>
              </a:lnSpc>
              <a:buFont typeface="Arial"/>
              <a:buChar char="￭"/>
            </a:pPr>
            <a:r>
              <a:rPr lang="en-US" sz="3000" i="1" spc="26">
                <a:solidFill>
                  <a:srgbClr val="382B1B"/>
                </a:solidFill>
                <a:latin typeface="Arimo Italics"/>
                <a:ea typeface="Arimo Italics"/>
                <a:cs typeface="Arimo Italics"/>
                <a:sym typeface="Arimo Italics"/>
              </a:rPr>
              <a:t>Les moules et les emporte-pièces peuvent aider à donner des formes régulières aux aliments.</a:t>
            </a:r>
          </a:p>
          <a:p>
            <a:pPr marL="1225556" lvl="3" indent="-306389" algn="l">
              <a:lnSpc>
                <a:spcPts val="3240"/>
              </a:lnSpc>
            </a:pPr>
            <a:endParaRPr lang="en-US" sz="3000" i="1" spc="26">
              <a:solidFill>
                <a:srgbClr val="382B1B"/>
              </a:solidFill>
              <a:latin typeface="Arimo Italics"/>
              <a:ea typeface="Arimo Italics"/>
              <a:cs typeface="Arimo Italics"/>
              <a:sym typeface="Arimo Italics"/>
            </a:endParaRPr>
          </a:p>
          <a:p>
            <a:pPr marL="1225556" lvl="3" indent="-306389" algn="l">
              <a:lnSpc>
                <a:spcPts val="3240"/>
              </a:lnSpc>
            </a:pPr>
            <a:endParaRPr lang="en-US" sz="3000" i="1" spc="26">
              <a:solidFill>
                <a:srgbClr val="382B1B"/>
              </a:solidFill>
              <a:latin typeface="Arimo Italics"/>
              <a:ea typeface="Arimo Italics"/>
              <a:cs typeface="Arimo Italics"/>
              <a:sym typeface="Arimo Italics"/>
            </a:endParaRPr>
          </a:p>
          <a:p>
            <a:pPr marL="685803" lvl="2" indent="-228601" algn="l">
              <a:lnSpc>
                <a:spcPts val="3240"/>
              </a:lnSpc>
              <a:buAutoNum type="arabicPeriod"/>
            </a:pPr>
            <a:r>
              <a:rPr lang="en-US" sz="3000" b="1" i="1" spc="26">
                <a:solidFill>
                  <a:srgbClr val="382B1B"/>
                </a:solidFill>
                <a:latin typeface="Arimo Bold Italics"/>
                <a:ea typeface="Arimo Bold Italics"/>
                <a:cs typeface="Arimo Bold Italics"/>
                <a:sym typeface="Arimo Bold Italics"/>
              </a:rPr>
              <a:t>Garnitures et sauces</a:t>
            </a:r>
          </a:p>
          <a:p>
            <a:pPr marL="1225556" lvl="3" indent="-306389" algn="l">
              <a:lnSpc>
                <a:spcPts val="3240"/>
              </a:lnSpc>
              <a:buFont typeface="Arial"/>
              <a:buChar char="￭"/>
            </a:pPr>
            <a:r>
              <a:rPr lang="en-US" sz="3000" i="1" spc="26">
                <a:solidFill>
                  <a:srgbClr val="382B1B"/>
                </a:solidFill>
                <a:latin typeface="Arimo Italics"/>
                <a:ea typeface="Arimo Italics"/>
                <a:cs typeface="Arimo Italics"/>
                <a:sym typeface="Arimo Italics"/>
              </a:rPr>
              <a:t>Ajoutez des herbes fraîches, des fleurs comestibles ou des micro-pousses pour un effet visuel et une touche de fraîcheur.</a:t>
            </a:r>
          </a:p>
          <a:p>
            <a:pPr marL="1225556" lvl="3" indent="-306389" algn="l">
              <a:lnSpc>
                <a:spcPts val="3240"/>
              </a:lnSpc>
              <a:buFont typeface="Arial"/>
              <a:buChar char="￭"/>
            </a:pPr>
            <a:r>
              <a:rPr lang="en-US" sz="3000" i="1" spc="26">
                <a:solidFill>
                  <a:srgbClr val="382B1B"/>
                </a:solidFill>
                <a:latin typeface="Arimo Italics"/>
                <a:ea typeface="Arimo Italics"/>
                <a:cs typeface="Arimo Italics"/>
                <a:sym typeface="Arimo Italics"/>
              </a:rPr>
              <a:t>Disposez les sauces de manière artistique, soit en les glaçant délicatement, soit en utilisant des points ou des lignes pour ajouter du dynamisme.</a:t>
            </a:r>
          </a:p>
          <a:p>
            <a:pPr marL="1225556" lvl="3" indent="-306389" algn="l">
              <a:lnSpc>
                <a:spcPts val="3240"/>
              </a:lnSpc>
            </a:pPr>
            <a:endParaRPr lang="en-US" sz="3000" i="1" spc="26">
              <a:solidFill>
                <a:srgbClr val="382B1B"/>
              </a:solidFill>
              <a:latin typeface="Arimo Italics"/>
              <a:ea typeface="Arimo Italics"/>
              <a:cs typeface="Arimo Italics"/>
              <a:sym typeface="Arimo Italics"/>
            </a:endParaRPr>
          </a:p>
          <a:p>
            <a:pPr marL="685803" lvl="2" indent="-228601" algn="l">
              <a:lnSpc>
                <a:spcPts val="3240"/>
              </a:lnSpc>
              <a:buAutoNum type="arabicPeriod"/>
            </a:pPr>
            <a:r>
              <a:rPr lang="en-US" sz="3000" b="1" i="1" spc="26">
                <a:solidFill>
                  <a:srgbClr val="382B1B"/>
                </a:solidFill>
                <a:latin typeface="Arimo Bold Italics"/>
                <a:ea typeface="Arimo Bold Italics"/>
                <a:cs typeface="Arimo Bold Italics"/>
                <a:sym typeface="Arimo Bold Italics"/>
              </a:rPr>
              <a:t>Température et fraîcheur</a:t>
            </a:r>
          </a:p>
          <a:p>
            <a:pPr marL="1225556" lvl="3" indent="-306389" algn="l">
              <a:lnSpc>
                <a:spcPts val="3240"/>
              </a:lnSpc>
              <a:buFont typeface="Arial"/>
              <a:buChar char="￭"/>
            </a:pPr>
            <a:r>
              <a:rPr lang="en-US" sz="3000" i="1" spc="26">
                <a:solidFill>
                  <a:srgbClr val="382B1B"/>
                </a:solidFill>
                <a:latin typeface="Arimo Italics"/>
                <a:ea typeface="Arimo Italics"/>
                <a:cs typeface="Arimo Italics"/>
                <a:sym typeface="Arimo Italics"/>
              </a:rPr>
              <a:t>Disposez les plats chauds juste avant de les servir pour les maintenir à la bonne température.</a:t>
            </a:r>
          </a:p>
          <a:p>
            <a:pPr marL="1225556" lvl="3" indent="-306389" algn="l">
              <a:lnSpc>
                <a:spcPts val="3240"/>
              </a:lnSpc>
              <a:buFont typeface="Arial"/>
              <a:buChar char="￭"/>
            </a:pPr>
            <a:r>
              <a:rPr lang="en-US" sz="3000" i="1" spc="26">
                <a:solidFill>
                  <a:srgbClr val="382B1B"/>
                </a:solidFill>
                <a:latin typeface="Arimo Italics"/>
                <a:ea typeface="Arimo Italics"/>
                <a:cs typeface="Arimo Italics"/>
                <a:sym typeface="Arimo Italics"/>
              </a:rPr>
              <a:t>Les plats froids peuvent être préparés à l'avance, mais doivent être conservés au frais jusqu'au moment du service.</a:t>
            </a:r>
          </a:p>
          <a:p>
            <a:pPr marL="1225556" lvl="3" indent="-306389" algn="l">
              <a:lnSpc>
                <a:spcPts val="3240"/>
              </a:lnSpc>
            </a:pPr>
            <a:endParaRPr lang="en-US" sz="3000" i="1" spc="26">
              <a:solidFill>
                <a:srgbClr val="382B1B"/>
              </a:solidFill>
              <a:latin typeface="Arimo Italics"/>
              <a:ea typeface="Arimo Italics"/>
              <a:cs typeface="Arimo Italics"/>
              <a:sym typeface="Arimo Italics"/>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Exemples de dressage</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7808214"/>
          </a:xfrm>
          <a:prstGeom prst="rect">
            <a:avLst/>
          </a:prstGeom>
        </p:spPr>
        <p:txBody>
          <a:bodyPr lIns="0" tIns="0" rIns="0" bIns="0" rtlCol="0" anchor="t">
            <a:spAutoFit/>
          </a:bodyPr>
          <a:lstStyle/>
          <a:p>
            <a:pPr marL="822960" lvl="2" indent="-274320" algn="l">
              <a:lnSpc>
                <a:spcPts val="3888"/>
              </a:lnSpc>
              <a:buAutoNum type="arabicPeriod"/>
            </a:pPr>
            <a:r>
              <a:rPr lang="en-US" sz="3600" b="1" i="1" spc="32">
                <a:solidFill>
                  <a:srgbClr val="382B1B"/>
                </a:solidFill>
                <a:latin typeface="Arimo Bold Italics"/>
                <a:ea typeface="Arimo Bold Italics"/>
                <a:cs typeface="Arimo Bold Italics"/>
                <a:sym typeface="Arimo Bold Italics"/>
              </a:rPr>
              <a:t>Plat principal</a:t>
            </a:r>
          </a:p>
          <a:p>
            <a:pPr marL="1470660" lvl="3" indent="-367665"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Élément principal </a:t>
            </a:r>
            <a:r>
              <a:rPr lang="en-US" sz="3600" i="1" spc="32">
                <a:solidFill>
                  <a:srgbClr val="382B1B"/>
                </a:solidFill>
                <a:latin typeface="Arimo Italics"/>
                <a:ea typeface="Arimo Italics"/>
                <a:cs typeface="Arimo Italics"/>
                <a:sym typeface="Arimo Italics"/>
              </a:rPr>
              <a:t>: Placer la viande ou le poisson légèrement décentré.</a:t>
            </a:r>
          </a:p>
          <a:p>
            <a:pPr marL="1470660" lvl="3" indent="-367665"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Accompagnements </a:t>
            </a:r>
            <a:r>
              <a:rPr lang="en-US" sz="3600" i="1" spc="32">
                <a:solidFill>
                  <a:srgbClr val="382B1B"/>
                </a:solidFill>
                <a:latin typeface="Arimo Italics"/>
                <a:ea typeface="Arimo Italics"/>
                <a:cs typeface="Arimo Italics"/>
                <a:sym typeface="Arimo Italics"/>
              </a:rPr>
              <a:t>: Disposer harmonieusement les légumes autour du plat principal.</a:t>
            </a:r>
          </a:p>
          <a:p>
            <a:pPr marL="1470660" lvl="3" indent="-367665"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Sauce </a:t>
            </a:r>
            <a:r>
              <a:rPr lang="en-US" sz="3600" i="1" spc="32">
                <a:solidFill>
                  <a:srgbClr val="382B1B"/>
                </a:solidFill>
                <a:latin typeface="Arimo Italics"/>
                <a:ea typeface="Arimo Italics"/>
                <a:cs typeface="Arimo Italics"/>
                <a:sym typeface="Arimo Italics"/>
              </a:rPr>
              <a:t>: Arroser ou disposer en gouttelettes autour du plat.</a:t>
            </a:r>
          </a:p>
          <a:p>
            <a:pPr marL="1470660" lvl="3" indent="-367665" algn="l">
              <a:lnSpc>
                <a:spcPts val="3888"/>
              </a:lnSpc>
            </a:pPr>
            <a:endParaRPr lang="en-US" sz="3600" i="1" spc="32">
              <a:solidFill>
                <a:srgbClr val="382B1B"/>
              </a:solidFill>
              <a:latin typeface="Arimo Italics"/>
              <a:ea typeface="Arimo Italics"/>
              <a:cs typeface="Arimo Italics"/>
              <a:sym typeface="Arimo Italics"/>
            </a:endParaRPr>
          </a:p>
          <a:p>
            <a:pPr marL="1470660" lvl="3" indent="-367665" algn="l">
              <a:lnSpc>
                <a:spcPts val="3888"/>
              </a:lnSpc>
            </a:pPr>
            <a:endParaRPr lang="en-US" sz="3600" i="1" spc="32">
              <a:solidFill>
                <a:srgbClr val="382B1B"/>
              </a:solidFill>
              <a:latin typeface="Arimo Italics"/>
              <a:ea typeface="Arimo Italics"/>
              <a:cs typeface="Arimo Italics"/>
              <a:sym typeface="Arimo Italics"/>
            </a:endParaRPr>
          </a:p>
          <a:p>
            <a:pPr marL="822960" lvl="2" indent="-274320" algn="l">
              <a:lnSpc>
                <a:spcPts val="3888"/>
              </a:lnSpc>
              <a:buAutoNum type="arabicPeriod"/>
            </a:pPr>
            <a:r>
              <a:rPr lang="en-US" sz="3600" b="1" i="1" spc="32">
                <a:solidFill>
                  <a:srgbClr val="382B1B"/>
                </a:solidFill>
                <a:latin typeface="Arimo Bold Italics"/>
                <a:ea typeface="Arimo Bold Italics"/>
                <a:cs typeface="Arimo Bold Italics"/>
                <a:sym typeface="Arimo Bold Italics"/>
              </a:rPr>
              <a:t>Dessert</a:t>
            </a:r>
          </a:p>
          <a:p>
            <a:pPr marL="1470660" lvl="3" indent="-367665"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Base </a:t>
            </a:r>
            <a:r>
              <a:rPr lang="en-US" sz="3600" i="1" spc="32">
                <a:solidFill>
                  <a:srgbClr val="382B1B"/>
                </a:solidFill>
                <a:latin typeface="Arimo Italics"/>
                <a:ea typeface="Arimo Italics"/>
                <a:cs typeface="Arimo Italics"/>
                <a:sym typeface="Arimo Italics"/>
              </a:rPr>
              <a:t>: Utilisez un élément de base tel qu'un gâteau ou une mousse.</a:t>
            </a:r>
          </a:p>
          <a:p>
            <a:pPr marL="1470660" lvl="3" indent="-367665"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Décorer </a:t>
            </a:r>
            <a:r>
              <a:rPr lang="en-US" sz="3600" i="1" spc="32">
                <a:solidFill>
                  <a:srgbClr val="382B1B"/>
                </a:solidFill>
                <a:latin typeface="Arimo Italics"/>
                <a:ea typeface="Arimo Italics"/>
                <a:cs typeface="Arimo Italics"/>
                <a:sym typeface="Arimo Italics"/>
              </a:rPr>
              <a:t>: Ajoutez des fruits frais, du coulis, des pépites de chocolat ou des feuilles de menthe.</a:t>
            </a:r>
          </a:p>
          <a:p>
            <a:pPr marL="1470660" lvl="3" indent="-367665" algn="l">
              <a:lnSpc>
                <a:spcPts val="3888"/>
              </a:lnSpc>
              <a:buFont typeface="Arial"/>
              <a:buChar char="￭"/>
            </a:pPr>
            <a:r>
              <a:rPr lang="en-US" sz="3600" b="1" i="1" spc="32">
                <a:solidFill>
                  <a:srgbClr val="382B1B"/>
                </a:solidFill>
                <a:latin typeface="Arimo Bold Italics"/>
                <a:ea typeface="Arimo Bold Italics"/>
                <a:cs typeface="Arimo Bold Italics"/>
                <a:sym typeface="Arimo Bold Italics"/>
              </a:rPr>
              <a:t>Présentation </a:t>
            </a:r>
            <a:r>
              <a:rPr lang="en-US" sz="3600" i="1" spc="32">
                <a:solidFill>
                  <a:srgbClr val="382B1B"/>
                </a:solidFill>
                <a:latin typeface="Arimo Italics"/>
                <a:ea typeface="Arimo Italics"/>
                <a:cs typeface="Arimo Italics"/>
                <a:sym typeface="Arimo Italics"/>
              </a:rPr>
              <a:t>: Jouez avec les hauteurs et les textures, comme des tuiles croustillantes ou des crèmes onctueuses.</a:t>
            </a:r>
          </a:p>
          <a:p>
            <a:pPr marL="1470660" lvl="3" indent="-367665" algn="l">
              <a:lnSpc>
                <a:spcPts val="3888"/>
              </a:lnSpc>
            </a:pPr>
            <a:endParaRPr lang="en-US" sz="3600" i="1" spc="32">
              <a:solidFill>
                <a:srgbClr val="382B1B"/>
              </a:solidFill>
              <a:latin typeface="Arimo Italics"/>
              <a:ea typeface="Arimo Italics"/>
              <a:cs typeface="Arimo Italics"/>
              <a:sym typeface="Arimo Italics"/>
            </a:endParaRPr>
          </a:p>
          <a:p>
            <a:pPr marL="1470660" lvl="3" indent="-367665" algn="l">
              <a:lnSpc>
                <a:spcPts val="3888"/>
              </a:lnSpc>
            </a:pPr>
            <a:r>
              <a:rPr lang="en-US" sz="3600" i="1" spc="32">
                <a:solidFill>
                  <a:srgbClr val="382B1B"/>
                </a:solidFill>
                <a:latin typeface="Arimo Italics"/>
                <a:ea typeface="Arimo Italics"/>
                <a:cs typeface="Arimo Italics"/>
                <a:sym typeface="Arimo Italics"/>
              </a:rPr>
              <a:t>En vidéo </a:t>
            </a:r>
            <a:r>
              <a:rPr lang="en-US" sz="3600" i="1" u="sng" spc="32">
                <a:solidFill>
                  <a:srgbClr val="0000FF"/>
                </a:solidFill>
                <a:latin typeface="Arimo Italics"/>
                <a:ea typeface="Arimo Italics"/>
                <a:cs typeface="Arimo Italics"/>
                <a:sym typeface="Arimo Italics"/>
                <a:hlinkClick r:id="rId4" tooltip="https://www.youtube.com/watch?v=bG9QHIZ5qv0"/>
              </a:rPr>
              <a:t>les techniques de </a:t>
            </a:r>
            <a:r>
              <a:rPr lang="en-US" sz="3600" i="1" spc="32">
                <a:solidFill>
                  <a:srgbClr val="382B1B"/>
                </a:solidFill>
                <a:latin typeface="Arimo Italics"/>
                <a:ea typeface="Arimo Italics"/>
                <a:cs typeface="Arimo Italics"/>
                <a:sym typeface="Arimo Italics"/>
              </a:rPr>
              <a:t>dressage </a:t>
            </a:r>
            <a:r>
              <a:rPr lang="en-US" sz="3600" i="1" u="sng" spc="32">
                <a:solidFill>
                  <a:srgbClr val="0000FF"/>
                </a:solidFill>
                <a:latin typeface="Arimo Italics"/>
                <a:ea typeface="Arimo Italics"/>
                <a:cs typeface="Arimo Italics"/>
                <a:sym typeface="Arimo Italics"/>
                <a:hlinkClick r:id="rId4" tooltip="https://www.youtube.com/watch?v=bG9QHIZ5qv0"/>
              </a:rPr>
              <a:t>Plate</a:t>
            </a:r>
          </a:p>
          <a:p>
            <a:pPr marL="1470660" lvl="3" indent="-367665" algn="l">
              <a:lnSpc>
                <a:spcPts val="3888"/>
              </a:lnSpc>
            </a:pPr>
            <a:endParaRPr lang="en-US" sz="3600" i="1" u="sng" spc="32">
              <a:solidFill>
                <a:srgbClr val="0000FF"/>
              </a:solidFill>
              <a:latin typeface="Arimo Italics"/>
              <a:ea typeface="Arimo Italics"/>
              <a:cs typeface="Arimo Italics"/>
              <a:sym typeface="Arimo Italics"/>
              <a:hlinkClick r:id="rId4" tooltip="https://www.youtube.com/watch?v=bG9QHIZ5qv0"/>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5"/>
              <a:stretch>
                <a:fillRect t="-604988"/>
              </a:stretch>
            </a:blipFill>
          </p:spPr>
        </p:sp>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077" y="1238778"/>
            <a:ext cx="16650917" cy="584987"/>
          </a:xfrm>
          <a:prstGeom prst="rect">
            <a:avLst/>
          </a:prstGeom>
        </p:spPr>
        <p:txBody>
          <a:bodyPr lIns="0" tIns="0" rIns="0" bIns="0" rtlCol="0" anchor="t">
            <a:spAutoFit/>
          </a:bodyPr>
          <a:lstStyle/>
          <a:p>
            <a:pPr algn="l">
              <a:lnSpc>
                <a:spcPts val="5248"/>
              </a:lnSpc>
            </a:pPr>
            <a:r>
              <a:rPr lang="en-US" sz="5400" b="1" spc="50">
                <a:solidFill>
                  <a:srgbClr val="382B1B"/>
                </a:solidFill>
                <a:latin typeface="TT Rounds Condensed Bold"/>
                <a:ea typeface="TT Rounds Condensed Bold"/>
                <a:cs typeface="TT Rounds Condensed Bold"/>
                <a:sym typeface="TT Rounds Condensed Bold"/>
              </a:rPr>
              <a:t>Conclusion</a:t>
            </a:r>
          </a:p>
        </p:txBody>
      </p:sp>
      <p:sp>
        <p:nvSpPr>
          <p:cNvPr id="3" name="Freeform 3"/>
          <p:cNvSpPr/>
          <p:nvPr/>
        </p:nvSpPr>
        <p:spPr>
          <a:xfrm>
            <a:off x="603904" y="1843920"/>
            <a:ext cx="1207008" cy="51149"/>
          </a:xfrm>
          <a:custGeom>
            <a:avLst/>
            <a:gdLst/>
            <a:ahLst/>
            <a:cxnLst/>
            <a:rect l="l" t="t" r="r" b="b"/>
            <a:pathLst>
              <a:path w="1207008" h="51149">
                <a:moveTo>
                  <a:pt x="0" y="0"/>
                </a:moveTo>
                <a:lnTo>
                  <a:pt x="1207008" y="0"/>
                </a:lnTo>
                <a:lnTo>
                  <a:pt x="1207008" y="51149"/>
                </a:lnTo>
                <a:lnTo>
                  <a:pt x="0" y="51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18541" y="2255273"/>
            <a:ext cx="16650918" cy="2436750"/>
          </a:xfrm>
          <a:prstGeom prst="rect">
            <a:avLst/>
          </a:prstGeom>
        </p:spPr>
        <p:txBody>
          <a:bodyPr lIns="0" tIns="0" rIns="0" bIns="0" rtlCol="0" anchor="t">
            <a:spAutoFit/>
          </a:bodyPr>
          <a:lstStyle/>
          <a:p>
            <a:pPr algn="l">
              <a:lnSpc>
                <a:spcPts val="3888"/>
              </a:lnSpc>
            </a:pPr>
            <a:r>
              <a:rPr lang="en-US" sz="3600" i="1" spc="32">
                <a:solidFill>
                  <a:srgbClr val="382B1B"/>
                </a:solidFill>
                <a:latin typeface="Arimo Italics"/>
                <a:ea typeface="Arimo Italics"/>
                <a:cs typeface="Arimo Italics"/>
                <a:sym typeface="Arimo Italics"/>
              </a:rPr>
              <a:t>Le dressage est un art qui requiert de la pratique, de la créativité et de l'attention aux détails. Un dressage réussi permet non seulement de rendre le plat attrayant, mais aussi d'améliorer l'expérience culinaire en mettant en valeur les saveurs et les textures. En maîtrisant les principes et les techniques du dressage, un chef peut transformer un plat ordinaire en une œuvre d'art culinaire.</a:t>
            </a:r>
          </a:p>
          <a:p>
            <a:pPr algn="l">
              <a:lnSpc>
                <a:spcPts val="3888"/>
              </a:lnSpc>
            </a:pPr>
            <a:endParaRPr lang="en-US" sz="3600" i="1" spc="32">
              <a:solidFill>
                <a:srgbClr val="382B1B"/>
              </a:solidFill>
              <a:latin typeface="Arimo Italics"/>
              <a:ea typeface="Arimo Italics"/>
              <a:cs typeface="Arimo Italics"/>
              <a:sym typeface="Arimo Italics"/>
            </a:endParaRPr>
          </a:p>
        </p:txBody>
      </p:sp>
      <p:grpSp>
        <p:nvGrpSpPr>
          <p:cNvPr id="5" name="Group 5"/>
          <p:cNvGrpSpPr/>
          <p:nvPr/>
        </p:nvGrpSpPr>
        <p:grpSpPr>
          <a:xfrm>
            <a:off x="12973728" y="9567949"/>
            <a:ext cx="5044449" cy="516684"/>
            <a:chOff x="0" y="0"/>
            <a:chExt cx="6725932" cy="688912"/>
          </a:xfrm>
        </p:grpSpPr>
        <p:sp>
          <p:nvSpPr>
            <p:cNvPr id="6" name="Freeform 6"/>
            <p:cNvSpPr/>
            <p:nvPr/>
          </p:nvSpPr>
          <p:spPr>
            <a:xfrm>
              <a:off x="0" y="0"/>
              <a:ext cx="6725920" cy="688975"/>
            </a:xfrm>
            <a:custGeom>
              <a:avLst/>
              <a:gdLst/>
              <a:ahLst/>
              <a:cxnLst/>
              <a:rect l="l" t="t" r="r" b="b"/>
              <a:pathLst>
                <a:path w="6725920" h="688975">
                  <a:moveTo>
                    <a:pt x="0" y="0"/>
                  </a:moveTo>
                  <a:lnTo>
                    <a:pt x="6725920" y="0"/>
                  </a:lnTo>
                  <a:lnTo>
                    <a:pt x="6725920" y="688975"/>
                  </a:lnTo>
                  <a:lnTo>
                    <a:pt x="0" y="688975"/>
                  </a:lnTo>
                  <a:lnTo>
                    <a:pt x="0" y="0"/>
                  </a:lnTo>
                  <a:close/>
                </a:path>
              </a:pathLst>
            </a:custGeom>
            <a:blipFill>
              <a:blip r:embed="rId4"/>
              <a:stretch>
                <a:fillRect t="-604988"/>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Personnalisé</PresentationFormat>
  <Paragraphs>0</Paragraphs>
  <Slides>119</Slides>
  <Notes>0</Notes>
  <HiddenSlides>0</HiddenSlides>
  <MMClips>0</MMClips>
  <ScaleCrop>false</ScaleCrop>
  <HeadingPairs>
    <vt:vector size="4" baseType="variant">
      <vt:variant>
        <vt:lpstr>Thème</vt:lpstr>
      </vt:variant>
      <vt:variant>
        <vt:i4>1</vt:i4>
      </vt:variant>
      <vt:variant>
        <vt:lpstr>Titres des diapositives</vt:lpstr>
      </vt:variant>
      <vt:variant>
        <vt:i4>119</vt:i4>
      </vt:variant>
    </vt:vector>
  </HeadingPairs>
  <TitlesOfParts>
    <vt:vector size="120"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M1.2 Les compétences culinaires pour réussir </dc:title>
  <cp:revision>4</cp:revision>
  <dcterms:created xsi:type="dcterms:W3CDTF">2006-08-16T00:00:00Z</dcterms:created>
  <dcterms:modified xsi:type="dcterms:W3CDTF">2025-01-07T14:51:30Z</dcterms:modified>
  <dc:identifier>DAGY55bTz9k</dc:identifier>
</cp:coreProperties>
</file>