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8288000" cy="10287000"/>
  <p:notesSz cx="6858000" cy="9144000"/>
  <p:embeddedFontLst>
    <p:embeddedFont>
      <p:font typeface="TT Rounds Condensed" panose="020B0604020202020204" charset="0"/>
      <p:regular r:id="rId42"/>
    </p:embeddedFont>
    <p:embeddedFont>
      <p:font typeface="TT Rounds Condensed Bold" panose="020B0604020202020204" charset="0"/>
      <p:regular r:id="rId43"/>
    </p:embeddedFont>
    <p:embeddedFont>
      <p:font typeface="TT Rounds Condensed Bold Italics" panose="020B0604020202020204" charset="0"/>
      <p:regular r:id="rId44"/>
    </p:embeddedFont>
    <p:embeddedFont>
      <p:font typeface="TT Rounds Condensed Italics"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BF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666D4B-4769-252D-5286-13D27FE74E12}" v="2" dt="2025-01-07T14:48:36.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Laba" userId="S::lelaba@manag-art.com::b0064510-a4c3-4ec2-9c2e-61fdd5982cce" providerId="AD" clId="Web-{33666D4B-4769-252D-5286-13D27FE74E12}"/>
    <pc:docChg chg="modSld">
      <pc:chgData name="Le Laba" userId="S::lelaba@manag-art.com::b0064510-a4c3-4ec2-9c2e-61fdd5982cce" providerId="AD" clId="Web-{33666D4B-4769-252D-5286-13D27FE74E12}" dt="2025-01-07T14:48:36.578" v="0"/>
      <pc:docMkLst>
        <pc:docMk/>
      </pc:docMkLst>
      <pc:sldChg chg="modSp">
        <pc:chgData name="Le Laba" userId="S::lelaba@manag-art.com::b0064510-a4c3-4ec2-9c2e-61fdd5982cce" providerId="AD" clId="Web-{33666D4B-4769-252D-5286-13D27FE74E12}" dt="2025-01-07T14:48:36.578" v="0"/>
        <pc:sldMkLst>
          <pc:docMk/>
          <pc:sldMk cId="0" sldId="295"/>
        </pc:sldMkLst>
        <pc:spChg chg="mod">
          <ac:chgData name="Le Laba" userId="S::lelaba@manag-art.com::b0064510-a4c3-4ec2-9c2e-61fdd5982cce" providerId="AD" clId="Web-{33666D4B-4769-252D-5286-13D27FE74E12}" dt="2025-01-07T14:48:36.578" v="0"/>
          <ac:spMkLst>
            <pc:docMk/>
            <pc:sldMk cId="0" sldId="295"/>
            <ac:spMk id="11"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21.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2.svg"/><Relationship Id="rId5" Type="http://schemas.openxmlformats.org/officeDocument/2006/relationships/image" Target="../media/image19.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7.svg"/><Relationship Id="rId18" Type="http://schemas.openxmlformats.org/officeDocument/2006/relationships/image" Target="../media/image70.png"/><Relationship Id="rId3" Type="http://schemas.openxmlformats.org/officeDocument/2006/relationships/image" Target="../media/image17.png"/><Relationship Id="rId21" Type="http://schemas.openxmlformats.org/officeDocument/2006/relationships/image" Target="../media/image73.svg"/><Relationship Id="rId7" Type="http://schemas.openxmlformats.org/officeDocument/2006/relationships/image" Target="../media/image21.svg"/><Relationship Id="rId12" Type="http://schemas.openxmlformats.org/officeDocument/2006/relationships/image" Target="../media/image36.png"/><Relationship Id="rId17" Type="http://schemas.openxmlformats.org/officeDocument/2006/relationships/image" Target="../media/image69.svg"/><Relationship Id="rId25" Type="http://schemas.openxmlformats.org/officeDocument/2006/relationships/image" Target="../media/image77.svg"/><Relationship Id="rId2" Type="http://schemas.openxmlformats.org/officeDocument/2006/relationships/image" Target="../media/image1.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76.png"/><Relationship Id="rId5" Type="http://schemas.openxmlformats.org/officeDocument/2006/relationships/image" Target="../media/image19.svg"/><Relationship Id="rId15" Type="http://schemas.openxmlformats.org/officeDocument/2006/relationships/image" Target="../media/image67.svg"/><Relationship Id="rId23" Type="http://schemas.openxmlformats.org/officeDocument/2006/relationships/image" Target="../media/image75.svg"/><Relationship Id="rId10" Type="http://schemas.openxmlformats.org/officeDocument/2006/relationships/image" Target="../media/image24.png"/><Relationship Id="rId19" Type="http://schemas.openxmlformats.org/officeDocument/2006/relationships/image" Target="../media/image71.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66.png"/><Relationship Id="rId22"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7.sv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3" Type="http://schemas.openxmlformats.org/officeDocument/2006/relationships/image" Target="../media/image82.svg"/><Relationship Id="rId18" Type="http://schemas.openxmlformats.org/officeDocument/2006/relationships/image" Target="../media/image87.png"/><Relationship Id="rId26" Type="http://schemas.openxmlformats.org/officeDocument/2006/relationships/image" Target="../media/image95.png"/><Relationship Id="rId3" Type="http://schemas.openxmlformats.org/officeDocument/2006/relationships/image" Target="../media/image80.png"/><Relationship Id="rId21" Type="http://schemas.openxmlformats.org/officeDocument/2006/relationships/image" Target="../media/image90.svg"/><Relationship Id="rId34" Type="http://schemas.openxmlformats.org/officeDocument/2006/relationships/image" Target="../media/image103.png"/><Relationship Id="rId7" Type="http://schemas.openxmlformats.org/officeDocument/2006/relationships/image" Target="../media/image21.svg"/><Relationship Id="rId12" Type="http://schemas.openxmlformats.org/officeDocument/2006/relationships/image" Target="../media/image81.png"/><Relationship Id="rId17" Type="http://schemas.openxmlformats.org/officeDocument/2006/relationships/image" Target="../media/image86.svg"/><Relationship Id="rId25" Type="http://schemas.openxmlformats.org/officeDocument/2006/relationships/image" Target="../media/image94.svg"/><Relationship Id="rId33" Type="http://schemas.openxmlformats.org/officeDocument/2006/relationships/image" Target="../media/image102.svg"/><Relationship Id="rId2" Type="http://schemas.openxmlformats.org/officeDocument/2006/relationships/image" Target="../media/image1.pn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98.sv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93.png"/><Relationship Id="rId32" Type="http://schemas.openxmlformats.org/officeDocument/2006/relationships/image" Target="../media/image101.png"/><Relationship Id="rId5" Type="http://schemas.openxmlformats.org/officeDocument/2006/relationships/image" Target="../media/image19.svg"/><Relationship Id="rId15" Type="http://schemas.openxmlformats.org/officeDocument/2006/relationships/image" Target="../media/image84.svg"/><Relationship Id="rId23" Type="http://schemas.openxmlformats.org/officeDocument/2006/relationships/image" Target="../media/image92.svg"/><Relationship Id="rId28" Type="http://schemas.openxmlformats.org/officeDocument/2006/relationships/image" Target="../media/image97.png"/><Relationship Id="rId10" Type="http://schemas.openxmlformats.org/officeDocument/2006/relationships/image" Target="../media/image24.png"/><Relationship Id="rId19" Type="http://schemas.openxmlformats.org/officeDocument/2006/relationships/image" Target="../media/image88.svg"/><Relationship Id="rId31" Type="http://schemas.openxmlformats.org/officeDocument/2006/relationships/image" Target="../media/image100.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svg"/><Relationship Id="rId30" Type="http://schemas.openxmlformats.org/officeDocument/2006/relationships/image" Target="../media/image99.png"/><Relationship Id="rId35" Type="http://schemas.openxmlformats.org/officeDocument/2006/relationships/image" Target="../media/image104.svg"/><Relationship Id="rId8"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6.svg"/></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2.svg"/></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6.svg"/></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8.svg"/></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0.sv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567512">
            <a:off x="71508" y="3740668"/>
            <a:ext cx="10314291" cy="12474837"/>
            <a:chOff x="0" y="0"/>
            <a:chExt cx="13752388" cy="16633116"/>
          </a:xfrm>
        </p:grpSpPr>
        <p:sp>
          <p:nvSpPr>
            <p:cNvPr id="4" name="Freeform 4"/>
            <p:cNvSpPr/>
            <p:nvPr/>
          </p:nvSpPr>
          <p:spPr>
            <a:xfrm>
              <a:off x="-612140" y="-272288"/>
              <a:ext cx="15293721" cy="17576674"/>
            </a:xfrm>
            <a:custGeom>
              <a:avLst/>
              <a:gdLst/>
              <a:ahLst/>
              <a:cxnLst/>
              <a:rect l="l" t="t" r="r" b="b"/>
              <a:pathLst>
                <a:path w="15293721" h="17576674">
                  <a:moveTo>
                    <a:pt x="8939530" y="662051"/>
                  </a:moveTo>
                  <a:cubicBezTo>
                    <a:pt x="7109714" y="21336"/>
                    <a:pt x="5197983" y="0"/>
                    <a:pt x="3741420" y="1922145"/>
                  </a:cubicBezTo>
                  <a:cubicBezTo>
                    <a:pt x="2330450" y="3780155"/>
                    <a:pt x="973963" y="6780784"/>
                    <a:pt x="682752" y="9258173"/>
                  </a:cubicBezTo>
                  <a:cubicBezTo>
                    <a:pt x="0" y="15035150"/>
                    <a:pt x="4387850" y="17576674"/>
                    <a:pt x="8821166" y="16754349"/>
                  </a:cubicBezTo>
                  <a:cubicBezTo>
                    <a:pt x="13145263" y="15953486"/>
                    <a:pt x="15293721" y="9300845"/>
                    <a:pt x="13982828" y="4559554"/>
                  </a:cubicBezTo>
                  <a:cubicBezTo>
                    <a:pt x="13591413" y="3128645"/>
                    <a:pt x="12453493" y="2455926"/>
                    <a:pt x="11379200" y="1836547"/>
                  </a:cubicBezTo>
                  <a:cubicBezTo>
                    <a:pt x="10605389" y="1387983"/>
                    <a:pt x="9786112" y="960882"/>
                    <a:pt x="8939530" y="661924"/>
                  </a:cubicBezTo>
                  <a:close/>
                </a:path>
              </a:pathLst>
            </a:custGeom>
            <a:solidFill>
              <a:srgbClr val="B6D1E1"/>
            </a:solidFill>
          </p:spPr>
        </p:sp>
      </p:grpSp>
      <p:grpSp>
        <p:nvGrpSpPr>
          <p:cNvPr id="5" name="Group 5"/>
          <p:cNvGrpSpPr/>
          <p:nvPr/>
        </p:nvGrpSpPr>
        <p:grpSpPr>
          <a:xfrm>
            <a:off x="-615710" y="-7458908"/>
            <a:ext cx="13531108" cy="2499387"/>
            <a:chOff x="0" y="0"/>
            <a:chExt cx="18041478" cy="3332516"/>
          </a:xfrm>
        </p:grpSpPr>
        <p:sp>
          <p:nvSpPr>
            <p:cNvPr id="6" name="Freeform 6"/>
            <p:cNvSpPr/>
            <p:nvPr/>
          </p:nvSpPr>
          <p:spPr>
            <a:xfrm>
              <a:off x="0" y="0"/>
              <a:ext cx="18041493" cy="3332480"/>
            </a:xfrm>
            <a:custGeom>
              <a:avLst/>
              <a:gdLst/>
              <a:ahLst/>
              <a:cxnLst/>
              <a:rect l="l" t="t" r="r" b="b"/>
              <a:pathLst>
                <a:path w="18041493" h="3332480">
                  <a:moveTo>
                    <a:pt x="0" y="0"/>
                  </a:moveTo>
                  <a:lnTo>
                    <a:pt x="18041493" y="0"/>
                  </a:lnTo>
                  <a:lnTo>
                    <a:pt x="18041493" y="3332480"/>
                  </a:lnTo>
                  <a:lnTo>
                    <a:pt x="0" y="3332480"/>
                  </a:lnTo>
                  <a:close/>
                </a:path>
              </a:pathLst>
            </a:custGeom>
            <a:solidFill>
              <a:srgbClr val="ECECEC"/>
            </a:solidFill>
          </p:spPr>
        </p:sp>
      </p:grpSp>
      <p:grpSp>
        <p:nvGrpSpPr>
          <p:cNvPr id="7" name="Group 7"/>
          <p:cNvGrpSpPr/>
          <p:nvPr/>
        </p:nvGrpSpPr>
        <p:grpSpPr>
          <a:xfrm>
            <a:off x="9489387" y="8408451"/>
            <a:ext cx="3227916" cy="3328231"/>
            <a:chOff x="0" y="0"/>
            <a:chExt cx="4303888" cy="4437642"/>
          </a:xfrm>
        </p:grpSpPr>
        <p:sp>
          <p:nvSpPr>
            <p:cNvPr id="8" name="Freeform 8"/>
            <p:cNvSpPr/>
            <p:nvPr/>
          </p:nvSpPr>
          <p:spPr>
            <a:xfrm>
              <a:off x="-191643" y="-72644"/>
              <a:ext cx="4786376" cy="4689348"/>
            </a:xfrm>
            <a:custGeom>
              <a:avLst/>
              <a:gdLst/>
              <a:ahLst/>
              <a:cxnLst/>
              <a:rect l="l" t="t" r="r" b="b"/>
              <a:pathLst>
                <a:path w="4786376" h="4689348">
                  <a:moveTo>
                    <a:pt x="2797683" y="176657"/>
                  </a:moveTo>
                  <a:cubicBezTo>
                    <a:pt x="2225040" y="5715"/>
                    <a:pt x="1626870" y="0"/>
                    <a:pt x="1170940" y="512826"/>
                  </a:cubicBezTo>
                  <a:cubicBezTo>
                    <a:pt x="729361" y="1008507"/>
                    <a:pt x="304927" y="1809115"/>
                    <a:pt x="213741" y="2470023"/>
                  </a:cubicBezTo>
                  <a:cubicBezTo>
                    <a:pt x="0" y="4011295"/>
                    <a:pt x="1373251" y="4689348"/>
                    <a:pt x="2760726" y="4470019"/>
                  </a:cubicBezTo>
                  <a:cubicBezTo>
                    <a:pt x="4114038" y="4256405"/>
                    <a:pt x="4786376" y="2481453"/>
                    <a:pt x="4376039" y="1216533"/>
                  </a:cubicBezTo>
                  <a:cubicBezTo>
                    <a:pt x="4253484" y="834771"/>
                    <a:pt x="3897376" y="655320"/>
                    <a:pt x="3561207" y="490093"/>
                  </a:cubicBezTo>
                  <a:cubicBezTo>
                    <a:pt x="3319018" y="370459"/>
                    <a:pt x="3062605" y="256540"/>
                    <a:pt x="2797683" y="176657"/>
                  </a:cubicBezTo>
                  <a:close/>
                </a:path>
              </a:pathLst>
            </a:custGeom>
            <a:solidFill>
              <a:srgbClr val="E6C8C7"/>
            </a:solidFill>
          </p:spPr>
        </p:sp>
      </p:grpSp>
      <p:grpSp>
        <p:nvGrpSpPr>
          <p:cNvPr id="9" name="Group 9"/>
          <p:cNvGrpSpPr/>
          <p:nvPr/>
        </p:nvGrpSpPr>
        <p:grpSpPr>
          <a:xfrm>
            <a:off x="-4627968" y="-2234116"/>
            <a:ext cx="4674636" cy="13970799"/>
            <a:chOff x="0" y="0"/>
            <a:chExt cx="6232848" cy="18627732"/>
          </a:xfrm>
        </p:grpSpPr>
        <p:sp>
          <p:nvSpPr>
            <p:cNvPr id="10" name="Freeform 10"/>
            <p:cNvSpPr/>
            <p:nvPr/>
          </p:nvSpPr>
          <p:spPr>
            <a:xfrm>
              <a:off x="0" y="0"/>
              <a:ext cx="6232906" cy="18627725"/>
            </a:xfrm>
            <a:custGeom>
              <a:avLst/>
              <a:gdLst/>
              <a:ahLst/>
              <a:cxnLst/>
              <a:rect l="l" t="t" r="r" b="b"/>
              <a:pathLst>
                <a:path w="6232906" h="18627725">
                  <a:moveTo>
                    <a:pt x="0" y="0"/>
                  </a:moveTo>
                  <a:lnTo>
                    <a:pt x="6232906" y="0"/>
                  </a:lnTo>
                  <a:lnTo>
                    <a:pt x="6232906" y="18627725"/>
                  </a:lnTo>
                  <a:lnTo>
                    <a:pt x="0" y="18627725"/>
                  </a:lnTo>
                  <a:close/>
                </a:path>
              </a:pathLst>
            </a:custGeom>
            <a:solidFill>
              <a:srgbClr val="ECECEC"/>
            </a:solidFill>
          </p:spPr>
        </p:sp>
      </p:grpSp>
      <p:grpSp>
        <p:nvGrpSpPr>
          <p:cNvPr id="11" name="Group 11"/>
          <p:cNvGrpSpPr/>
          <p:nvPr/>
        </p:nvGrpSpPr>
        <p:grpSpPr>
          <a:xfrm>
            <a:off x="-2850777" y="10332036"/>
            <a:ext cx="22146483" cy="5305084"/>
            <a:chOff x="0" y="0"/>
            <a:chExt cx="29528644" cy="7073446"/>
          </a:xfrm>
        </p:grpSpPr>
        <p:sp>
          <p:nvSpPr>
            <p:cNvPr id="12" name="Freeform 12"/>
            <p:cNvSpPr/>
            <p:nvPr/>
          </p:nvSpPr>
          <p:spPr>
            <a:xfrm>
              <a:off x="0" y="0"/>
              <a:ext cx="29528644" cy="7073392"/>
            </a:xfrm>
            <a:custGeom>
              <a:avLst/>
              <a:gdLst/>
              <a:ahLst/>
              <a:cxnLst/>
              <a:rect l="l" t="t" r="r" b="b"/>
              <a:pathLst>
                <a:path w="29528644" h="7073392">
                  <a:moveTo>
                    <a:pt x="0" y="0"/>
                  </a:moveTo>
                  <a:lnTo>
                    <a:pt x="29528644" y="0"/>
                  </a:lnTo>
                  <a:lnTo>
                    <a:pt x="29528644" y="7073392"/>
                  </a:lnTo>
                  <a:lnTo>
                    <a:pt x="0" y="7073392"/>
                  </a:lnTo>
                  <a:close/>
                </a:path>
              </a:pathLst>
            </a:custGeom>
            <a:solidFill>
              <a:srgbClr val="ECECEC"/>
            </a:solidFill>
          </p:spPr>
        </p:sp>
      </p:grpSp>
      <p:sp>
        <p:nvSpPr>
          <p:cNvPr id="13" name="Freeform 13"/>
          <p:cNvSpPr/>
          <p:nvPr/>
        </p:nvSpPr>
        <p:spPr>
          <a:xfrm>
            <a:off x="833985" y="150825"/>
            <a:ext cx="6159441" cy="4453305"/>
          </a:xfrm>
          <a:custGeom>
            <a:avLst/>
            <a:gdLst/>
            <a:ahLst/>
            <a:cxnLst/>
            <a:rect l="l" t="t" r="r" b="b"/>
            <a:pathLst>
              <a:path w="6159441" h="4453305">
                <a:moveTo>
                  <a:pt x="0" y="0"/>
                </a:moveTo>
                <a:lnTo>
                  <a:pt x="6159441" y="0"/>
                </a:lnTo>
                <a:lnTo>
                  <a:pt x="6159441" y="4453305"/>
                </a:lnTo>
                <a:lnTo>
                  <a:pt x="0" y="4453305"/>
                </a:lnTo>
                <a:lnTo>
                  <a:pt x="0" y="0"/>
                </a:lnTo>
                <a:close/>
              </a:path>
            </a:pathLst>
          </a:custGeom>
          <a:blipFill>
            <a:blip r:embed="rId2"/>
            <a:stretch>
              <a:fillRect l="-30" r="-30"/>
            </a:stretch>
          </a:blipFill>
        </p:spPr>
      </p:sp>
      <p:sp>
        <p:nvSpPr>
          <p:cNvPr id="14" name="Freeform 14" descr="Blue text on a black background  Description automatically generated"/>
          <p:cNvSpPr/>
          <p:nvPr/>
        </p:nvSpPr>
        <p:spPr>
          <a:xfrm>
            <a:off x="13804464" y="8958261"/>
            <a:ext cx="4055768" cy="848750"/>
          </a:xfrm>
          <a:custGeom>
            <a:avLst/>
            <a:gdLst/>
            <a:ahLst/>
            <a:cxnLst/>
            <a:rect l="l" t="t" r="r" b="b"/>
            <a:pathLst>
              <a:path w="4055768" h="848750">
                <a:moveTo>
                  <a:pt x="0" y="0"/>
                </a:moveTo>
                <a:lnTo>
                  <a:pt x="4055768" y="0"/>
                </a:lnTo>
                <a:lnTo>
                  <a:pt x="4055768" y="848749"/>
                </a:lnTo>
                <a:lnTo>
                  <a:pt x="0" y="848749"/>
                </a:lnTo>
                <a:lnTo>
                  <a:pt x="0" y="0"/>
                </a:lnTo>
                <a:close/>
              </a:path>
            </a:pathLst>
          </a:custGeom>
          <a:blipFill>
            <a:blip r:embed="rId3"/>
            <a:stretch>
              <a:fillRect/>
            </a:stretch>
          </a:blipFill>
        </p:spPr>
      </p:sp>
      <p:sp>
        <p:nvSpPr>
          <p:cNvPr id="15" name="Freeform 15"/>
          <p:cNvSpPr/>
          <p:nvPr/>
        </p:nvSpPr>
        <p:spPr>
          <a:xfrm>
            <a:off x="12893523" y="8741774"/>
            <a:ext cx="4977032" cy="1300815"/>
          </a:xfrm>
          <a:custGeom>
            <a:avLst/>
            <a:gdLst/>
            <a:ahLst/>
            <a:cxnLst/>
            <a:rect l="l" t="t" r="r" b="b"/>
            <a:pathLst>
              <a:path w="4977032" h="1300815">
                <a:moveTo>
                  <a:pt x="0" y="0"/>
                </a:moveTo>
                <a:lnTo>
                  <a:pt x="4977031" y="0"/>
                </a:lnTo>
                <a:lnTo>
                  <a:pt x="4977031" y="1300814"/>
                </a:lnTo>
                <a:lnTo>
                  <a:pt x="0" y="1300814"/>
                </a:lnTo>
                <a:lnTo>
                  <a:pt x="0" y="0"/>
                </a:lnTo>
                <a:close/>
              </a:path>
            </a:pathLst>
          </a:custGeom>
          <a:blipFill>
            <a:blip r:embed="rId4"/>
            <a:stretch>
              <a:fillRect/>
            </a:stretch>
          </a:blipFill>
        </p:spPr>
      </p:sp>
      <p:grpSp>
        <p:nvGrpSpPr>
          <p:cNvPr id="16" name="Group 16"/>
          <p:cNvGrpSpPr/>
          <p:nvPr/>
        </p:nvGrpSpPr>
        <p:grpSpPr>
          <a:xfrm>
            <a:off x="9489387" y="-230070"/>
            <a:ext cx="8975005" cy="8638521"/>
            <a:chOff x="30480" y="591820"/>
            <a:chExt cx="12736830" cy="12259310"/>
          </a:xfrm>
        </p:grpSpPr>
        <p:sp>
          <p:nvSpPr>
            <p:cNvPr id="17" name="Freeform 1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l="-19089" r="-19089" b="-35"/>
              </a:stretch>
            </a:blipFill>
          </p:spPr>
        </p:sp>
      </p:grpSp>
      <p:sp>
        <p:nvSpPr>
          <p:cNvPr id="18" name="TextBox 18"/>
          <p:cNvSpPr txBox="1"/>
          <p:nvPr/>
        </p:nvSpPr>
        <p:spPr>
          <a:xfrm>
            <a:off x="1361104" y="6204291"/>
            <a:ext cx="6416743" cy="2537482"/>
          </a:xfrm>
          <a:prstGeom prst="rect">
            <a:avLst/>
          </a:prstGeom>
        </p:spPr>
        <p:txBody>
          <a:bodyPr lIns="0" tIns="0" rIns="0" bIns="0" rtlCol="0" anchor="t">
            <a:spAutoFit/>
          </a:bodyPr>
          <a:lstStyle/>
          <a:p>
            <a:pPr algn="l">
              <a:lnSpc>
                <a:spcPts val="4830"/>
              </a:lnSpc>
            </a:pPr>
            <a:r>
              <a:rPr lang="en-US" sz="6300" b="1" spc="58">
                <a:solidFill>
                  <a:srgbClr val="FFFFFF"/>
                </a:solidFill>
                <a:latin typeface="TT Rounds Condensed Bold"/>
                <a:ea typeface="TT Rounds Condensed Bold"/>
                <a:cs typeface="TT Rounds Condensed Bold"/>
                <a:sym typeface="TT Rounds Condensed Bold"/>
              </a:rPr>
              <a:t>M1.1 Introduction à la sécurité alimentaire </a:t>
            </a:r>
          </a:p>
          <a:p>
            <a:pPr algn="l">
              <a:lnSpc>
                <a:spcPts val="4830"/>
              </a:lnSpc>
            </a:pPr>
            <a:r>
              <a:rPr lang="en-US" sz="6300" b="1" spc="58">
                <a:solidFill>
                  <a:srgbClr val="FFFFFF"/>
                </a:solidFill>
                <a:latin typeface="TT Rounds Condensed Bold"/>
                <a:ea typeface="TT Rounds Condensed Bold"/>
                <a:cs typeface="TT Rounds Condensed Bold"/>
                <a:sym typeface="TT Rounds Condensed Bold"/>
              </a:rPr>
              <a:t>&amp; à l’Hygiène</a:t>
            </a:r>
          </a:p>
        </p:txBody>
      </p:sp>
      <p:sp>
        <p:nvSpPr>
          <p:cNvPr id="19" name="TextBox 19"/>
          <p:cNvSpPr txBox="1"/>
          <p:nvPr/>
        </p:nvSpPr>
        <p:spPr>
          <a:xfrm>
            <a:off x="1361104" y="9100968"/>
            <a:ext cx="5664254" cy="967170"/>
          </a:xfrm>
          <a:prstGeom prst="rect">
            <a:avLst/>
          </a:prstGeom>
        </p:spPr>
        <p:txBody>
          <a:bodyPr lIns="0" tIns="0" rIns="0" bIns="0" rtlCol="0" anchor="t">
            <a:spAutoFit/>
          </a:bodyPr>
          <a:lstStyle/>
          <a:p>
            <a:pPr algn="l">
              <a:lnSpc>
                <a:spcPts val="4536"/>
              </a:lnSpc>
            </a:pPr>
            <a:r>
              <a:rPr lang="en-US" sz="4200" b="1" spc="39">
                <a:solidFill>
                  <a:srgbClr val="FFFFFF"/>
                </a:solidFill>
                <a:latin typeface="TT Rounds Condensed Bold"/>
                <a:ea typeface="TT Rounds Condensed Bold"/>
                <a:cs typeface="TT Rounds Condensed Bold"/>
                <a:sym typeface="TT Rounds Condensed Bold"/>
              </a:rPr>
              <a:t>www.3kitchens.eu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B6D1E1"/>
            </a:solidFill>
          </p:spPr>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sp>
      </p:grpSp>
      <p:sp>
        <p:nvSpPr>
          <p:cNvPr id="11" name="TextBox 11"/>
          <p:cNvSpPr txBox="1"/>
          <p:nvPr/>
        </p:nvSpPr>
        <p:spPr>
          <a:xfrm>
            <a:off x="1251720" y="1361645"/>
            <a:ext cx="10581359" cy="4344828"/>
          </a:xfrm>
          <a:prstGeom prst="rect">
            <a:avLst/>
          </a:prstGeom>
        </p:spPr>
        <p:txBody>
          <a:bodyPr lIns="0" tIns="0" rIns="0" bIns="0" rtlCol="0" anchor="t">
            <a:spAutoFit/>
          </a:bodyPr>
          <a:lstStyle/>
          <a:p>
            <a:pPr algn="ctr">
              <a:lnSpc>
                <a:spcPts val="37260"/>
              </a:lnSpc>
            </a:pPr>
            <a:r>
              <a:rPr lang="en-US" sz="34500" spc="322">
                <a:solidFill>
                  <a:srgbClr val="C4DAE7"/>
                </a:solidFill>
                <a:latin typeface="TT Rounds Condensed"/>
                <a:ea typeface="TT Rounds Condensed"/>
                <a:cs typeface="TT Rounds Condensed"/>
                <a:sym typeface="TT Rounds Condensed"/>
              </a:rPr>
              <a:t>02</a:t>
            </a:r>
          </a:p>
        </p:txBody>
      </p:sp>
      <p:sp>
        <p:nvSpPr>
          <p:cNvPr id="12" name="TextBox 12"/>
          <p:cNvSpPr txBox="1"/>
          <p:nvPr/>
        </p:nvSpPr>
        <p:spPr>
          <a:xfrm>
            <a:off x="1015540" y="3050158"/>
            <a:ext cx="13056282" cy="4640103"/>
          </a:xfrm>
          <a:prstGeom prst="rect">
            <a:avLst/>
          </a:prstGeom>
        </p:spPr>
        <p:txBody>
          <a:bodyPr lIns="0" tIns="0" rIns="0" bIns="0" rtlCol="0" anchor="t">
            <a:spAutoFit/>
          </a:bodyPr>
          <a:lstStyle/>
          <a:p>
            <a:pPr algn="ctr">
              <a:lnSpc>
                <a:spcPts val="9720"/>
              </a:lnSpc>
            </a:pPr>
            <a:r>
              <a:rPr lang="en-US" sz="9000" b="1" spc="84">
                <a:solidFill>
                  <a:srgbClr val="FFFFFF"/>
                </a:solidFill>
                <a:latin typeface="TT Rounds Condensed Bold"/>
                <a:ea typeface="TT Rounds Condensed Bold"/>
                <a:cs typeface="TT Rounds Condensed Bold"/>
                <a:sym typeface="TT Rounds Condensed Bold"/>
              </a:rPr>
              <a:t>Causes des intoxications alimentaires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Freeform 7"/>
          <p:cNvSpPr/>
          <p:nvPr/>
        </p:nvSpPr>
        <p:spPr>
          <a:xfrm>
            <a:off x="0" y="5599839"/>
            <a:ext cx="18288000" cy="3914682"/>
          </a:xfrm>
          <a:custGeom>
            <a:avLst/>
            <a:gdLst/>
            <a:ahLst/>
            <a:cxnLst/>
            <a:rect l="l" t="t" r="r" b="b"/>
            <a:pathLst>
              <a:path w="18288000" h="3914682">
                <a:moveTo>
                  <a:pt x="0" y="0"/>
                </a:moveTo>
                <a:lnTo>
                  <a:pt x="18288000" y="0"/>
                </a:lnTo>
                <a:lnTo>
                  <a:pt x="18288000" y="3914682"/>
                </a:lnTo>
                <a:lnTo>
                  <a:pt x="0" y="3914682"/>
                </a:lnTo>
                <a:lnTo>
                  <a:pt x="0" y="0"/>
                </a:lnTo>
                <a:close/>
              </a:path>
            </a:pathLst>
          </a:custGeom>
          <a:blipFill>
            <a:blip r:embed="rId3"/>
            <a:stretch>
              <a:fillRect/>
            </a:stretch>
          </a:blipFill>
        </p:spPr>
      </p:sp>
      <p:grpSp>
        <p:nvGrpSpPr>
          <p:cNvPr id="8" name="Group 8"/>
          <p:cNvGrpSpPr/>
          <p:nvPr/>
        </p:nvGrpSpPr>
        <p:grpSpPr>
          <a:xfrm>
            <a:off x="0" y="5573949"/>
            <a:ext cx="18288000" cy="3900249"/>
            <a:chOff x="0" y="0"/>
            <a:chExt cx="24384000" cy="5200332"/>
          </a:xfrm>
        </p:grpSpPr>
        <p:sp>
          <p:nvSpPr>
            <p:cNvPr id="9" name="Freeform 9"/>
            <p:cNvSpPr/>
            <p:nvPr/>
          </p:nvSpPr>
          <p:spPr>
            <a:xfrm>
              <a:off x="0" y="0"/>
              <a:ext cx="24384000" cy="5200269"/>
            </a:xfrm>
            <a:custGeom>
              <a:avLst/>
              <a:gdLst/>
              <a:ahLst/>
              <a:cxnLst/>
              <a:rect l="l" t="t" r="r" b="b"/>
              <a:pathLst>
                <a:path w="24384000" h="5200269">
                  <a:moveTo>
                    <a:pt x="0" y="0"/>
                  </a:moveTo>
                  <a:lnTo>
                    <a:pt x="24384000" y="0"/>
                  </a:lnTo>
                  <a:lnTo>
                    <a:pt x="24384000" y="5200269"/>
                  </a:lnTo>
                  <a:lnTo>
                    <a:pt x="0" y="5200269"/>
                  </a:lnTo>
                  <a:close/>
                </a:path>
              </a:pathLst>
            </a:custGeom>
            <a:solidFill>
              <a:srgbClr val="B6D1E1">
                <a:alpha val="25882"/>
              </a:srgbClr>
            </a:solidFill>
          </p:spPr>
        </p:sp>
      </p:grpSp>
      <p:sp>
        <p:nvSpPr>
          <p:cNvPr id="10" name="TextBox 10"/>
          <p:cNvSpPr txBox="1"/>
          <p:nvPr/>
        </p:nvSpPr>
        <p:spPr>
          <a:xfrm>
            <a:off x="791830" y="784822"/>
            <a:ext cx="5157604" cy="2233670"/>
          </a:xfrm>
          <a:prstGeom prst="rect">
            <a:avLst/>
          </a:prstGeom>
        </p:spPr>
        <p:txBody>
          <a:bodyPr lIns="0" tIns="0" rIns="0" bIns="0" rtlCol="0" anchor="t">
            <a:spAutoFit/>
          </a:bodyPr>
          <a:lstStyle/>
          <a:p>
            <a:pPr algn="l">
              <a:lnSpc>
                <a:spcPts val="6030"/>
              </a:lnSpc>
            </a:pPr>
            <a:r>
              <a:rPr lang="en-US" sz="6000" b="1" spc="56">
                <a:solidFill>
                  <a:srgbClr val="382B1B"/>
                </a:solidFill>
                <a:latin typeface="TT Rounds Condensed Bold"/>
                <a:ea typeface="TT Rounds Condensed Bold"/>
                <a:cs typeface="TT Rounds Condensed Bold"/>
                <a:sym typeface="TT Rounds Condensed Bold"/>
              </a:rPr>
              <a:t>Causes des intoxications alimentaires</a:t>
            </a:r>
          </a:p>
          <a:p>
            <a:pPr algn="ctr">
              <a:lnSpc>
                <a:spcPts val="6030"/>
              </a:lnSpc>
            </a:pPr>
            <a:endParaRPr lang="en-US" sz="6000" b="1" spc="56">
              <a:solidFill>
                <a:srgbClr val="382B1B"/>
              </a:solidFill>
              <a:latin typeface="TT Rounds Condensed Bold"/>
              <a:ea typeface="TT Rounds Condensed Bold"/>
              <a:cs typeface="TT Rounds Condensed Bold"/>
              <a:sym typeface="TT Rounds Condensed Bold"/>
            </a:endParaRPr>
          </a:p>
        </p:txBody>
      </p:sp>
      <p:sp>
        <p:nvSpPr>
          <p:cNvPr id="11" name="TextBox 11"/>
          <p:cNvSpPr txBox="1"/>
          <p:nvPr/>
        </p:nvSpPr>
        <p:spPr>
          <a:xfrm>
            <a:off x="6715976" y="746722"/>
            <a:ext cx="10731557" cy="2417685"/>
          </a:xfrm>
          <a:prstGeom prst="rect">
            <a:avLst/>
          </a:prstGeom>
        </p:spPr>
        <p:txBody>
          <a:bodyPr lIns="0" tIns="0" rIns="0" bIns="0" rtlCol="0" anchor="t">
            <a:spAutoFit/>
          </a:bodyPr>
          <a:lstStyle/>
          <a:p>
            <a:pPr algn="l">
              <a:lnSpc>
                <a:spcPts val="3719"/>
              </a:lnSpc>
            </a:pPr>
            <a:r>
              <a:rPr lang="en-US" sz="3600" spc="33">
                <a:solidFill>
                  <a:srgbClr val="382B1B"/>
                </a:solidFill>
                <a:latin typeface="TT Rounds Condensed"/>
                <a:ea typeface="TT Rounds Condensed"/>
                <a:cs typeface="TT Rounds Condensed"/>
                <a:sym typeface="TT Rounds Condensed"/>
              </a:rPr>
              <a:t>Les bactéries et les virus ne sont pas visibles à l'œil nu. Il peut donc être difficile de savoir si ce que nous servons est bon.  C'est pourquoi nous devons réfléchir à la manière dont nous cuisinons et préparons les aliments pour éviter les intoxications alimentaires.</a:t>
            </a:r>
          </a:p>
          <a:p>
            <a:pPr algn="l">
              <a:lnSpc>
                <a:spcPts val="3719"/>
              </a:lnSpc>
            </a:pPr>
            <a:endParaRPr lang="en-US" sz="3600" spc="33">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36294">
            <a:off x="4774957" y="1598734"/>
            <a:ext cx="2313142" cy="0"/>
          </a:xfrm>
          <a:prstGeom prst="line">
            <a:avLst/>
          </a:prstGeom>
          <a:ln w="19050" cap="rnd">
            <a:solidFill>
              <a:srgbClr val="B6D1E1"/>
            </a:solidFill>
            <a:prstDash val="solid"/>
            <a:headEnd type="none" w="sm" len="sm"/>
            <a:tailEnd type="none" w="sm" len="sm"/>
          </a:ln>
        </p:spPr>
      </p:sp>
      <p:sp>
        <p:nvSpPr>
          <p:cNvPr id="13" name="Freeform 13"/>
          <p:cNvSpPr/>
          <p:nvPr/>
        </p:nvSpPr>
        <p:spPr>
          <a:xfrm>
            <a:off x="856700" y="3199548"/>
            <a:ext cx="2075794" cy="4642845"/>
          </a:xfrm>
          <a:custGeom>
            <a:avLst/>
            <a:gdLst/>
            <a:ahLst/>
            <a:cxnLst/>
            <a:rect l="l" t="t" r="r" b="b"/>
            <a:pathLst>
              <a:path w="2075794" h="4642845">
                <a:moveTo>
                  <a:pt x="0" y="0"/>
                </a:moveTo>
                <a:lnTo>
                  <a:pt x="2075794" y="0"/>
                </a:lnTo>
                <a:lnTo>
                  <a:pt x="2075794" y="4642845"/>
                </a:lnTo>
                <a:lnTo>
                  <a:pt x="0" y="4642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3226284" y="3199548"/>
            <a:ext cx="2075795" cy="4642845"/>
          </a:xfrm>
          <a:custGeom>
            <a:avLst/>
            <a:gdLst/>
            <a:ahLst/>
            <a:cxnLst/>
            <a:rect l="l" t="t" r="r" b="b"/>
            <a:pathLst>
              <a:path w="2075795" h="4642845">
                <a:moveTo>
                  <a:pt x="0" y="0"/>
                </a:moveTo>
                <a:lnTo>
                  <a:pt x="2075794" y="0"/>
                </a:lnTo>
                <a:lnTo>
                  <a:pt x="2075794" y="4642845"/>
                </a:lnTo>
                <a:lnTo>
                  <a:pt x="0" y="4642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5597475" y="3199548"/>
            <a:ext cx="2075794" cy="4642845"/>
          </a:xfrm>
          <a:custGeom>
            <a:avLst/>
            <a:gdLst/>
            <a:ahLst/>
            <a:cxnLst/>
            <a:rect l="l" t="t" r="r" b="b"/>
            <a:pathLst>
              <a:path w="2075794" h="4642845">
                <a:moveTo>
                  <a:pt x="0" y="0"/>
                </a:moveTo>
                <a:lnTo>
                  <a:pt x="2075795" y="0"/>
                </a:lnTo>
                <a:lnTo>
                  <a:pt x="2075795" y="4642845"/>
                </a:lnTo>
                <a:lnTo>
                  <a:pt x="0" y="4642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7963850" y="3199548"/>
            <a:ext cx="2075794" cy="4642845"/>
          </a:xfrm>
          <a:custGeom>
            <a:avLst/>
            <a:gdLst/>
            <a:ahLst/>
            <a:cxnLst/>
            <a:rect l="l" t="t" r="r" b="b"/>
            <a:pathLst>
              <a:path w="2075794" h="4642845">
                <a:moveTo>
                  <a:pt x="0" y="0"/>
                </a:moveTo>
                <a:lnTo>
                  <a:pt x="2075794" y="0"/>
                </a:lnTo>
                <a:lnTo>
                  <a:pt x="2075794" y="4642845"/>
                </a:lnTo>
                <a:lnTo>
                  <a:pt x="0" y="4642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0347884" y="3199548"/>
            <a:ext cx="2075794" cy="4642845"/>
          </a:xfrm>
          <a:custGeom>
            <a:avLst/>
            <a:gdLst/>
            <a:ahLst/>
            <a:cxnLst/>
            <a:rect l="l" t="t" r="r" b="b"/>
            <a:pathLst>
              <a:path w="2075794" h="4642845">
                <a:moveTo>
                  <a:pt x="0" y="0"/>
                </a:moveTo>
                <a:lnTo>
                  <a:pt x="2075794" y="0"/>
                </a:lnTo>
                <a:lnTo>
                  <a:pt x="2075794" y="4642845"/>
                </a:lnTo>
                <a:lnTo>
                  <a:pt x="0" y="4642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2709442" y="3199548"/>
            <a:ext cx="2075794" cy="4642845"/>
          </a:xfrm>
          <a:custGeom>
            <a:avLst/>
            <a:gdLst/>
            <a:ahLst/>
            <a:cxnLst/>
            <a:rect l="l" t="t" r="r" b="b"/>
            <a:pathLst>
              <a:path w="2075794" h="4642845">
                <a:moveTo>
                  <a:pt x="0" y="0"/>
                </a:moveTo>
                <a:lnTo>
                  <a:pt x="2075794" y="0"/>
                </a:lnTo>
                <a:lnTo>
                  <a:pt x="2075794" y="4642845"/>
                </a:lnTo>
                <a:lnTo>
                  <a:pt x="0" y="46428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5079027" y="3199548"/>
            <a:ext cx="2075793" cy="4642845"/>
          </a:xfrm>
          <a:custGeom>
            <a:avLst/>
            <a:gdLst/>
            <a:ahLst/>
            <a:cxnLst/>
            <a:rect l="l" t="t" r="r" b="b"/>
            <a:pathLst>
              <a:path w="2075793" h="4642845">
                <a:moveTo>
                  <a:pt x="0" y="0"/>
                </a:moveTo>
                <a:lnTo>
                  <a:pt x="2075793" y="0"/>
                </a:lnTo>
                <a:lnTo>
                  <a:pt x="2075793" y="4642845"/>
                </a:lnTo>
                <a:lnTo>
                  <a:pt x="0" y="4642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20"/>
          <p:cNvSpPr txBox="1"/>
          <p:nvPr/>
        </p:nvSpPr>
        <p:spPr>
          <a:xfrm>
            <a:off x="15104364" y="5326122"/>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07</a:t>
            </a:r>
          </a:p>
        </p:txBody>
      </p:sp>
      <p:sp>
        <p:nvSpPr>
          <p:cNvPr id="21" name="TextBox 21"/>
          <p:cNvSpPr txBox="1"/>
          <p:nvPr/>
        </p:nvSpPr>
        <p:spPr>
          <a:xfrm>
            <a:off x="15102441" y="6305377"/>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Utilisation d'aliments contaminés</a:t>
            </a:r>
          </a:p>
        </p:txBody>
      </p:sp>
      <p:sp>
        <p:nvSpPr>
          <p:cNvPr id="22" name="TextBox 22"/>
          <p:cNvSpPr txBox="1"/>
          <p:nvPr/>
        </p:nvSpPr>
        <p:spPr>
          <a:xfrm>
            <a:off x="12803124" y="5326122"/>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06</a:t>
            </a:r>
          </a:p>
        </p:txBody>
      </p:sp>
      <p:sp>
        <p:nvSpPr>
          <p:cNvPr id="23" name="TextBox 23"/>
          <p:cNvSpPr txBox="1"/>
          <p:nvPr/>
        </p:nvSpPr>
        <p:spPr>
          <a:xfrm>
            <a:off x="12725001" y="6305377"/>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Contamination croisée</a:t>
            </a:r>
          </a:p>
        </p:txBody>
      </p:sp>
      <p:sp>
        <p:nvSpPr>
          <p:cNvPr id="24" name="TextBox 24"/>
          <p:cNvSpPr txBox="1"/>
          <p:nvPr/>
        </p:nvSpPr>
        <p:spPr>
          <a:xfrm>
            <a:off x="10395204" y="5326122"/>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05</a:t>
            </a:r>
          </a:p>
        </p:txBody>
      </p:sp>
      <p:sp>
        <p:nvSpPr>
          <p:cNvPr id="25" name="TextBox 25"/>
          <p:cNvSpPr txBox="1"/>
          <p:nvPr/>
        </p:nvSpPr>
        <p:spPr>
          <a:xfrm>
            <a:off x="10393281" y="6305377"/>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Manque d'hygiène</a:t>
            </a:r>
          </a:p>
        </p:txBody>
      </p:sp>
      <p:sp>
        <p:nvSpPr>
          <p:cNvPr id="26" name="TextBox 26"/>
          <p:cNvSpPr txBox="1"/>
          <p:nvPr/>
        </p:nvSpPr>
        <p:spPr>
          <a:xfrm>
            <a:off x="7972044" y="5326122"/>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27" name="TextBox 27"/>
          <p:cNvSpPr txBox="1"/>
          <p:nvPr/>
        </p:nvSpPr>
        <p:spPr>
          <a:xfrm>
            <a:off x="7970121" y="6305377"/>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Porteurs d'infection dans la cuisine </a:t>
            </a:r>
          </a:p>
        </p:txBody>
      </p:sp>
      <p:sp>
        <p:nvSpPr>
          <p:cNvPr id="28" name="TextBox 28"/>
          <p:cNvSpPr txBox="1"/>
          <p:nvPr/>
        </p:nvSpPr>
        <p:spPr>
          <a:xfrm>
            <a:off x="5625084" y="5326122"/>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29" name="TextBox 29"/>
          <p:cNvSpPr txBox="1"/>
          <p:nvPr/>
        </p:nvSpPr>
        <p:spPr>
          <a:xfrm>
            <a:off x="5638150" y="6486353"/>
            <a:ext cx="2035119" cy="676275"/>
          </a:xfrm>
          <a:prstGeom prst="rect">
            <a:avLst/>
          </a:prstGeom>
        </p:spPr>
        <p:txBody>
          <a:bodyPr lIns="0" tIns="0" rIns="0" bIns="0" rtlCol="0" anchor="t">
            <a:spAutoFit/>
          </a:bodyPr>
          <a:lstStyle/>
          <a:p>
            <a:pPr algn="ctr">
              <a:lnSpc>
                <a:spcPts val="2640"/>
              </a:lnSpc>
            </a:pPr>
            <a:r>
              <a:rPr lang="en-US" sz="2200" b="1" spc="20">
                <a:solidFill>
                  <a:srgbClr val="FFFFFF"/>
                </a:solidFill>
                <a:latin typeface="TT Rounds Condensed Bold"/>
                <a:ea typeface="TT Rounds Condensed Bold"/>
                <a:cs typeface="TT Rounds Condensed Bold"/>
                <a:sym typeface="TT Rounds Condensed Bold"/>
              </a:rPr>
              <a:t>Refroidissement incorrect</a:t>
            </a:r>
          </a:p>
        </p:txBody>
      </p:sp>
      <p:sp>
        <p:nvSpPr>
          <p:cNvPr id="30" name="TextBox 30"/>
          <p:cNvSpPr txBox="1"/>
          <p:nvPr/>
        </p:nvSpPr>
        <p:spPr>
          <a:xfrm>
            <a:off x="3232404" y="5326122"/>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31" name="TextBox 31"/>
          <p:cNvSpPr txBox="1"/>
          <p:nvPr/>
        </p:nvSpPr>
        <p:spPr>
          <a:xfrm>
            <a:off x="3230481" y="6305377"/>
            <a:ext cx="2035119" cy="1038225"/>
          </a:xfrm>
          <a:prstGeom prst="rect">
            <a:avLst/>
          </a:prstGeom>
        </p:spPr>
        <p:txBody>
          <a:bodyPr lIns="0" tIns="0" rIns="0" bIns="0" rtlCol="0" anchor="t">
            <a:spAutoFit/>
          </a:bodyPr>
          <a:lstStyle/>
          <a:p>
            <a:pPr algn="ctr">
              <a:lnSpc>
                <a:spcPts val="2760"/>
              </a:lnSpc>
            </a:pPr>
            <a:r>
              <a:rPr lang="en-US" sz="2300" b="1" spc="20">
                <a:solidFill>
                  <a:srgbClr val="FFFFFF"/>
                </a:solidFill>
                <a:latin typeface="TT Rounds Condensed Bold"/>
                <a:ea typeface="TT Rounds Condensed Bold"/>
                <a:cs typeface="TT Rounds Condensed Bold"/>
                <a:sym typeface="TT Rounds Condensed Bold"/>
              </a:rPr>
              <a:t>Chauffage/</a:t>
            </a:r>
          </a:p>
          <a:p>
            <a:pPr algn="ctr">
              <a:lnSpc>
                <a:spcPts val="2760"/>
              </a:lnSpc>
            </a:pPr>
            <a:r>
              <a:rPr lang="en-US" sz="2300" b="1" spc="21">
                <a:solidFill>
                  <a:srgbClr val="FFFFFF"/>
                </a:solidFill>
                <a:latin typeface="TT Rounds Condensed Bold"/>
                <a:ea typeface="TT Rounds Condensed Bold"/>
                <a:cs typeface="TT Rounds Condensed Bold"/>
                <a:sym typeface="TT Rounds Condensed Bold"/>
              </a:rPr>
              <a:t>réfrigération insuffisants </a:t>
            </a:r>
          </a:p>
        </p:txBody>
      </p:sp>
      <p:sp>
        <p:nvSpPr>
          <p:cNvPr id="32" name="TextBox 32"/>
          <p:cNvSpPr txBox="1"/>
          <p:nvPr/>
        </p:nvSpPr>
        <p:spPr>
          <a:xfrm>
            <a:off x="885444" y="5326122"/>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33" name="TextBox 33"/>
          <p:cNvSpPr txBox="1"/>
          <p:nvPr/>
        </p:nvSpPr>
        <p:spPr>
          <a:xfrm>
            <a:off x="883521" y="6343477"/>
            <a:ext cx="2035119" cy="1266825"/>
          </a:xfrm>
          <a:prstGeom prst="rect">
            <a:avLst/>
          </a:prstGeom>
        </p:spPr>
        <p:txBody>
          <a:bodyPr lIns="0" tIns="0" rIns="0" bIns="0" rtlCol="0" anchor="t">
            <a:spAutoFit/>
          </a:bodyPr>
          <a:lstStyle/>
          <a:p>
            <a:pPr algn="ctr">
              <a:lnSpc>
                <a:spcPts val="2397"/>
              </a:lnSpc>
            </a:pPr>
            <a:r>
              <a:rPr lang="en-US" sz="2220" b="1" spc="20">
                <a:solidFill>
                  <a:srgbClr val="FFFFFF"/>
                </a:solidFill>
                <a:latin typeface="TT Rounds Condensed Bold"/>
                <a:ea typeface="TT Rounds Condensed Bold"/>
                <a:cs typeface="TT Rounds Condensed Bold"/>
                <a:sym typeface="TT Rounds Condensed Bold"/>
              </a:rPr>
              <a:t>Manque de connaissances de la part du personnel</a:t>
            </a:r>
          </a:p>
        </p:txBody>
      </p:sp>
      <p:sp>
        <p:nvSpPr>
          <p:cNvPr id="34" name="Freeform 34" descr="Brain in head outline"/>
          <p:cNvSpPr/>
          <p:nvPr/>
        </p:nvSpPr>
        <p:spPr>
          <a:xfrm>
            <a:off x="1242392" y="356317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5" name="Freeform 35" descr="High temperature with solid fill"/>
          <p:cNvSpPr/>
          <p:nvPr/>
        </p:nvSpPr>
        <p:spPr>
          <a:xfrm>
            <a:off x="3607903" y="3483664"/>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6" name="Freeform 36" descr="Low temperature outline"/>
          <p:cNvSpPr/>
          <p:nvPr/>
        </p:nvSpPr>
        <p:spPr>
          <a:xfrm>
            <a:off x="6013173" y="3463786"/>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7" name="Freeform 37" descr="Germ outline"/>
          <p:cNvSpPr/>
          <p:nvPr/>
        </p:nvSpPr>
        <p:spPr>
          <a:xfrm>
            <a:off x="13099506" y="3513752"/>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8" name="Freeform 38" descr="Covid-19 outline"/>
          <p:cNvSpPr/>
          <p:nvPr/>
        </p:nvSpPr>
        <p:spPr>
          <a:xfrm>
            <a:off x="8358809" y="3543300"/>
            <a:ext cx="1371600" cy="1371600"/>
          </a:xfrm>
          <a:custGeom>
            <a:avLst/>
            <a:gdLst/>
            <a:ahLst/>
            <a:cxnLst/>
            <a:rect l="l" t="t" r="r" b="b"/>
            <a:pathLst>
              <a:path w="1371600" h="1371600">
                <a:moveTo>
                  <a:pt x="0" y="0"/>
                </a:moveTo>
                <a:lnTo>
                  <a:pt x="1371599" y="0"/>
                </a:lnTo>
                <a:lnTo>
                  <a:pt x="1371599" y="1371600"/>
                </a:lnTo>
                <a:lnTo>
                  <a:pt x="0" y="13716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9" name="Freeform 39" descr="Sanitiser outline"/>
          <p:cNvSpPr/>
          <p:nvPr/>
        </p:nvSpPr>
        <p:spPr>
          <a:xfrm>
            <a:off x="10608276" y="3530943"/>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40" name="Freeform 40"/>
          <p:cNvSpPr/>
          <p:nvPr/>
        </p:nvSpPr>
        <p:spPr>
          <a:xfrm>
            <a:off x="15483251" y="3654834"/>
            <a:ext cx="1301985" cy="1225020"/>
          </a:xfrm>
          <a:custGeom>
            <a:avLst/>
            <a:gdLst/>
            <a:ahLst/>
            <a:cxnLst/>
            <a:rect l="l" t="t" r="r" b="b"/>
            <a:pathLst>
              <a:path w="1301985" h="1225020">
                <a:moveTo>
                  <a:pt x="0" y="0"/>
                </a:moveTo>
                <a:lnTo>
                  <a:pt x="1301985" y="0"/>
                </a:lnTo>
                <a:lnTo>
                  <a:pt x="1301985" y="1225020"/>
                </a:lnTo>
                <a:lnTo>
                  <a:pt x="0" y="122502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sp>
      </p:grpSp>
      <p:sp>
        <p:nvSpPr>
          <p:cNvPr id="11" name="TextBox 11"/>
          <p:cNvSpPr txBox="1"/>
          <p:nvPr/>
        </p:nvSpPr>
        <p:spPr>
          <a:xfrm>
            <a:off x="1923831" y="1600183"/>
            <a:ext cx="10581359" cy="4344828"/>
          </a:xfrm>
          <a:prstGeom prst="rect">
            <a:avLst/>
          </a:prstGeom>
        </p:spPr>
        <p:txBody>
          <a:bodyPr lIns="0" tIns="0" rIns="0" bIns="0" rtlCol="0" anchor="t">
            <a:spAutoFit/>
          </a:bodyPr>
          <a:lstStyle/>
          <a:p>
            <a:pPr algn="ctr">
              <a:lnSpc>
                <a:spcPts val="37260"/>
              </a:lnSpc>
            </a:pPr>
            <a:r>
              <a:rPr lang="en-US" sz="34500" spc="322">
                <a:solidFill>
                  <a:srgbClr val="94C7B0"/>
                </a:solidFill>
                <a:latin typeface="TT Rounds Condensed"/>
                <a:ea typeface="TT Rounds Condensed"/>
                <a:cs typeface="TT Rounds Condensed"/>
                <a:sym typeface="TT Rounds Condensed"/>
              </a:rPr>
              <a:t>03</a:t>
            </a:r>
          </a:p>
        </p:txBody>
      </p:sp>
      <p:sp>
        <p:nvSpPr>
          <p:cNvPr id="12" name="TextBox 12"/>
          <p:cNvSpPr txBox="1"/>
          <p:nvPr/>
        </p:nvSpPr>
        <p:spPr>
          <a:xfrm>
            <a:off x="835456" y="3169428"/>
            <a:ext cx="12758108" cy="4640103"/>
          </a:xfrm>
          <a:prstGeom prst="rect">
            <a:avLst/>
          </a:prstGeom>
        </p:spPr>
        <p:txBody>
          <a:bodyPr lIns="0" tIns="0" rIns="0" bIns="0" rtlCol="0" anchor="t">
            <a:spAutoFit/>
          </a:bodyPr>
          <a:lstStyle/>
          <a:p>
            <a:pPr algn="ctr">
              <a:lnSpc>
                <a:spcPts val="9720"/>
              </a:lnSpc>
            </a:pPr>
            <a:r>
              <a:rPr lang="en-US" sz="9000" b="1" spc="84">
                <a:solidFill>
                  <a:srgbClr val="FFFFFF"/>
                </a:solidFill>
                <a:latin typeface="TT Rounds Condensed Bold"/>
                <a:ea typeface="TT Rounds Condensed Bold"/>
                <a:cs typeface="TT Rounds Condensed Bold"/>
                <a:sym typeface="TT Rounds Condensed Bold"/>
              </a:rPr>
              <a:t>Conseils pratiques / routines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Freeform 7"/>
          <p:cNvSpPr/>
          <p:nvPr/>
        </p:nvSpPr>
        <p:spPr>
          <a:xfrm>
            <a:off x="11002617" y="0"/>
            <a:ext cx="6798366" cy="10287000"/>
          </a:xfrm>
          <a:custGeom>
            <a:avLst/>
            <a:gdLst/>
            <a:ahLst/>
            <a:cxnLst/>
            <a:rect l="l" t="t" r="r" b="b"/>
            <a:pathLst>
              <a:path w="6798366" h="10287000">
                <a:moveTo>
                  <a:pt x="0" y="0"/>
                </a:moveTo>
                <a:lnTo>
                  <a:pt x="6798366" y="0"/>
                </a:lnTo>
                <a:lnTo>
                  <a:pt x="6798366" y="10287000"/>
                </a:lnTo>
                <a:lnTo>
                  <a:pt x="0" y="10287000"/>
                </a:lnTo>
                <a:lnTo>
                  <a:pt x="0" y="0"/>
                </a:lnTo>
                <a:close/>
              </a:path>
            </a:pathLst>
          </a:custGeom>
          <a:blipFill>
            <a:blip r:embed="rId3"/>
            <a:stretch>
              <a:fillRect l="-64035" r="-64035"/>
            </a:stretch>
          </a:blipFill>
        </p:spPr>
      </p:sp>
      <p:grpSp>
        <p:nvGrpSpPr>
          <p:cNvPr id="8" name="Group 8"/>
          <p:cNvGrpSpPr/>
          <p:nvPr/>
        </p:nvGrpSpPr>
        <p:grpSpPr>
          <a:xfrm>
            <a:off x="10972800" y="0"/>
            <a:ext cx="6798364" cy="10287000"/>
            <a:chOff x="0" y="0"/>
            <a:chExt cx="9064486" cy="13716000"/>
          </a:xfrm>
        </p:grpSpPr>
        <p:sp>
          <p:nvSpPr>
            <p:cNvPr id="9" name="Freeform 9"/>
            <p:cNvSpPr/>
            <p:nvPr/>
          </p:nvSpPr>
          <p:spPr>
            <a:xfrm>
              <a:off x="0" y="0"/>
              <a:ext cx="9064498" cy="13716000"/>
            </a:xfrm>
            <a:custGeom>
              <a:avLst/>
              <a:gdLst/>
              <a:ahLst/>
              <a:cxnLst/>
              <a:rect l="l" t="t" r="r" b="b"/>
              <a:pathLst>
                <a:path w="9064498" h="13716000">
                  <a:moveTo>
                    <a:pt x="0" y="0"/>
                  </a:moveTo>
                  <a:lnTo>
                    <a:pt x="9064498" y="0"/>
                  </a:lnTo>
                  <a:lnTo>
                    <a:pt x="9064498" y="13716000"/>
                  </a:lnTo>
                  <a:lnTo>
                    <a:pt x="0" y="13716000"/>
                  </a:lnTo>
                  <a:close/>
                </a:path>
              </a:pathLst>
            </a:custGeom>
            <a:solidFill>
              <a:srgbClr val="B6D1E1">
                <a:alpha val="25882"/>
              </a:srgbClr>
            </a:solidFill>
          </p:spPr>
        </p:sp>
      </p:grpSp>
      <p:grpSp>
        <p:nvGrpSpPr>
          <p:cNvPr id="10" name="Group 10"/>
          <p:cNvGrpSpPr/>
          <p:nvPr/>
        </p:nvGrpSpPr>
        <p:grpSpPr>
          <a:xfrm>
            <a:off x="998966" y="5644155"/>
            <a:ext cx="2075794" cy="4642845"/>
            <a:chOff x="0" y="0"/>
            <a:chExt cx="2767726" cy="6190460"/>
          </a:xfrm>
        </p:grpSpPr>
        <p:sp>
          <p:nvSpPr>
            <p:cNvPr id="11" name="Freeform 11"/>
            <p:cNvSpPr/>
            <p:nvPr/>
          </p:nvSpPr>
          <p:spPr>
            <a:xfrm>
              <a:off x="0" y="0"/>
              <a:ext cx="2767711" cy="6190361"/>
            </a:xfrm>
            <a:custGeom>
              <a:avLst/>
              <a:gdLst/>
              <a:ahLst/>
              <a:cxnLst/>
              <a:rect l="l" t="t" r="r" b="b"/>
              <a:pathLst>
                <a:path w="2767711" h="6190361">
                  <a:moveTo>
                    <a:pt x="2765552" y="1290701"/>
                  </a:moveTo>
                  <a:cubicBezTo>
                    <a:pt x="2718435" y="569341"/>
                    <a:pt x="2119122" y="0"/>
                    <a:pt x="1384935" y="0"/>
                  </a:cubicBezTo>
                  <a:cubicBezTo>
                    <a:pt x="650748" y="0"/>
                    <a:pt x="51435" y="569341"/>
                    <a:pt x="4318" y="1290701"/>
                  </a:cubicBezTo>
                  <a:lnTo>
                    <a:pt x="0" y="1290701"/>
                  </a:lnTo>
                  <a:lnTo>
                    <a:pt x="0" y="6190361"/>
                  </a:lnTo>
                  <a:lnTo>
                    <a:pt x="2767711" y="6190361"/>
                  </a:lnTo>
                  <a:lnTo>
                    <a:pt x="2767711" y="1290701"/>
                  </a:lnTo>
                  <a:lnTo>
                    <a:pt x="2763393" y="1290701"/>
                  </a:lnTo>
                  <a:close/>
                </a:path>
              </a:pathLst>
            </a:custGeom>
            <a:solidFill>
              <a:srgbClr val="E6C8C7"/>
            </a:solidFill>
          </p:spPr>
        </p:sp>
      </p:grpSp>
      <p:grpSp>
        <p:nvGrpSpPr>
          <p:cNvPr id="12" name="Group 12"/>
          <p:cNvGrpSpPr/>
          <p:nvPr/>
        </p:nvGrpSpPr>
        <p:grpSpPr>
          <a:xfrm>
            <a:off x="3368550" y="5644155"/>
            <a:ext cx="2075795" cy="4642845"/>
            <a:chOff x="0" y="0"/>
            <a:chExt cx="2767726" cy="6190460"/>
          </a:xfrm>
        </p:grpSpPr>
        <p:sp>
          <p:nvSpPr>
            <p:cNvPr id="13" name="Freeform 13"/>
            <p:cNvSpPr/>
            <p:nvPr/>
          </p:nvSpPr>
          <p:spPr>
            <a:xfrm>
              <a:off x="0" y="0"/>
              <a:ext cx="2767711" cy="6190361"/>
            </a:xfrm>
            <a:custGeom>
              <a:avLst/>
              <a:gdLst/>
              <a:ahLst/>
              <a:cxnLst/>
              <a:rect l="l" t="t" r="r" b="b"/>
              <a:pathLst>
                <a:path w="2767711" h="6190361">
                  <a:moveTo>
                    <a:pt x="2765552" y="1290701"/>
                  </a:moveTo>
                  <a:cubicBezTo>
                    <a:pt x="2718435" y="569341"/>
                    <a:pt x="2119122" y="0"/>
                    <a:pt x="1384935" y="0"/>
                  </a:cubicBezTo>
                  <a:cubicBezTo>
                    <a:pt x="650748" y="0"/>
                    <a:pt x="51435" y="569341"/>
                    <a:pt x="4318" y="1290701"/>
                  </a:cubicBezTo>
                  <a:lnTo>
                    <a:pt x="0" y="1290701"/>
                  </a:lnTo>
                  <a:lnTo>
                    <a:pt x="0" y="6190361"/>
                  </a:lnTo>
                  <a:lnTo>
                    <a:pt x="2767711" y="6190361"/>
                  </a:lnTo>
                  <a:lnTo>
                    <a:pt x="2767711" y="1290701"/>
                  </a:lnTo>
                  <a:lnTo>
                    <a:pt x="2763393" y="1290701"/>
                  </a:lnTo>
                  <a:close/>
                </a:path>
              </a:pathLst>
            </a:custGeom>
            <a:solidFill>
              <a:srgbClr val="84BFA4"/>
            </a:solidFill>
          </p:spPr>
        </p:sp>
      </p:grpSp>
      <p:grpSp>
        <p:nvGrpSpPr>
          <p:cNvPr id="14" name="Group 14"/>
          <p:cNvGrpSpPr/>
          <p:nvPr/>
        </p:nvGrpSpPr>
        <p:grpSpPr>
          <a:xfrm>
            <a:off x="5739741" y="5644155"/>
            <a:ext cx="2075794" cy="4642845"/>
            <a:chOff x="0" y="0"/>
            <a:chExt cx="2767726" cy="6190460"/>
          </a:xfrm>
        </p:grpSpPr>
        <p:sp>
          <p:nvSpPr>
            <p:cNvPr id="15" name="Freeform 15"/>
            <p:cNvSpPr/>
            <p:nvPr/>
          </p:nvSpPr>
          <p:spPr>
            <a:xfrm>
              <a:off x="0" y="0"/>
              <a:ext cx="2767711" cy="6190361"/>
            </a:xfrm>
            <a:custGeom>
              <a:avLst/>
              <a:gdLst/>
              <a:ahLst/>
              <a:cxnLst/>
              <a:rect l="l" t="t" r="r" b="b"/>
              <a:pathLst>
                <a:path w="2767711" h="6190361">
                  <a:moveTo>
                    <a:pt x="2765552" y="1290701"/>
                  </a:moveTo>
                  <a:cubicBezTo>
                    <a:pt x="2718435" y="569341"/>
                    <a:pt x="2119122" y="0"/>
                    <a:pt x="1384935" y="0"/>
                  </a:cubicBezTo>
                  <a:cubicBezTo>
                    <a:pt x="650748" y="0"/>
                    <a:pt x="51435" y="569341"/>
                    <a:pt x="4318" y="1290701"/>
                  </a:cubicBezTo>
                  <a:lnTo>
                    <a:pt x="0" y="1290701"/>
                  </a:lnTo>
                  <a:lnTo>
                    <a:pt x="0" y="6190361"/>
                  </a:lnTo>
                  <a:lnTo>
                    <a:pt x="2767711" y="6190361"/>
                  </a:lnTo>
                  <a:lnTo>
                    <a:pt x="2767711" y="1290701"/>
                  </a:lnTo>
                  <a:lnTo>
                    <a:pt x="2763393" y="1290701"/>
                  </a:lnTo>
                  <a:close/>
                </a:path>
              </a:pathLst>
            </a:custGeom>
            <a:solidFill>
              <a:srgbClr val="B6D1E1"/>
            </a:solidFill>
          </p:spPr>
        </p:sp>
      </p:grpSp>
      <p:grpSp>
        <p:nvGrpSpPr>
          <p:cNvPr id="16" name="Group 16"/>
          <p:cNvGrpSpPr/>
          <p:nvPr/>
        </p:nvGrpSpPr>
        <p:grpSpPr>
          <a:xfrm>
            <a:off x="8106116" y="5644155"/>
            <a:ext cx="2075794" cy="4642845"/>
            <a:chOff x="0" y="0"/>
            <a:chExt cx="2767726" cy="6190460"/>
          </a:xfrm>
        </p:grpSpPr>
        <p:sp>
          <p:nvSpPr>
            <p:cNvPr id="17" name="Freeform 17"/>
            <p:cNvSpPr/>
            <p:nvPr/>
          </p:nvSpPr>
          <p:spPr>
            <a:xfrm>
              <a:off x="0" y="0"/>
              <a:ext cx="2767711" cy="6190361"/>
            </a:xfrm>
            <a:custGeom>
              <a:avLst/>
              <a:gdLst/>
              <a:ahLst/>
              <a:cxnLst/>
              <a:rect l="l" t="t" r="r" b="b"/>
              <a:pathLst>
                <a:path w="2767711" h="6190361">
                  <a:moveTo>
                    <a:pt x="2765552" y="1290701"/>
                  </a:moveTo>
                  <a:cubicBezTo>
                    <a:pt x="2718435" y="569341"/>
                    <a:pt x="2119122" y="0"/>
                    <a:pt x="1384935" y="0"/>
                  </a:cubicBezTo>
                  <a:cubicBezTo>
                    <a:pt x="650748" y="0"/>
                    <a:pt x="51435" y="569341"/>
                    <a:pt x="4318" y="1290701"/>
                  </a:cubicBezTo>
                  <a:lnTo>
                    <a:pt x="0" y="1290701"/>
                  </a:lnTo>
                  <a:lnTo>
                    <a:pt x="0" y="6190361"/>
                  </a:lnTo>
                  <a:lnTo>
                    <a:pt x="2767711" y="6190361"/>
                  </a:lnTo>
                  <a:lnTo>
                    <a:pt x="2767711" y="1290701"/>
                  </a:lnTo>
                  <a:lnTo>
                    <a:pt x="2763393" y="1290701"/>
                  </a:lnTo>
                  <a:close/>
                </a:path>
              </a:pathLst>
            </a:custGeom>
            <a:solidFill>
              <a:srgbClr val="E6C8C7"/>
            </a:solidFill>
          </p:spPr>
        </p:sp>
      </p:grpSp>
      <p:grpSp>
        <p:nvGrpSpPr>
          <p:cNvPr id="18" name="Group 18"/>
          <p:cNvGrpSpPr/>
          <p:nvPr/>
        </p:nvGrpSpPr>
        <p:grpSpPr>
          <a:xfrm>
            <a:off x="10490150" y="5644155"/>
            <a:ext cx="2075794" cy="4642845"/>
            <a:chOff x="0" y="0"/>
            <a:chExt cx="2767726" cy="6190460"/>
          </a:xfrm>
        </p:grpSpPr>
        <p:sp>
          <p:nvSpPr>
            <p:cNvPr id="19" name="Freeform 19"/>
            <p:cNvSpPr/>
            <p:nvPr/>
          </p:nvSpPr>
          <p:spPr>
            <a:xfrm>
              <a:off x="0" y="0"/>
              <a:ext cx="2767711" cy="6190361"/>
            </a:xfrm>
            <a:custGeom>
              <a:avLst/>
              <a:gdLst/>
              <a:ahLst/>
              <a:cxnLst/>
              <a:rect l="l" t="t" r="r" b="b"/>
              <a:pathLst>
                <a:path w="2767711" h="6190361">
                  <a:moveTo>
                    <a:pt x="2765552" y="1290701"/>
                  </a:moveTo>
                  <a:cubicBezTo>
                    <a:pt x="2718435" y="569341"/>
                    <a:pt x="2119122" y="0"/>
                    <a:pt x="1384935" y="0"/>
                  </a:cubicBezTo>
                  <a:cubicBezTo>
                    <a:pt x="650748" y="0"/>
                    <a:pt x="51435" y="569341"/>
                    <a:pt x="4318" y="1290701"/>
                  </a:cubicBezTo>
                  <a:lnTo>
                    <a:pt x="0" y="1290701"/>
                  </a:lnTo>
                  <a:lnTo>
                    <a:pt x="0" y="6190361"/>
                  </a:lnTo>
                  <a:lnTo>
                    <a:pt x="2767711" y="6190361"/>
                  </a:lnTo>
                  <a:lnTo>
                    <a:pt x="2767711" y="1290701"/>
                  </a:lnTo>
                  <a:lnTo>
                    <a:pt x="2763393" y="1290701"/>
                  </a:lnTo>
                  <a:close/>
                </a:path>
              </a:pathLst>
            </a:custGeom>
            <a:solidFill>
              <a:srgbClr val="84BFA4"/>
            </a:solidFill>
          </p:spPr>
        </p:sp>
      </p:grpSp>
      <p:sp>
        <p:nvSpPr>
          <p:cNvPr id="20" name="TextBox 20"/>
          <p:cNvSpPr txBox="1"/>
          <p:nvPr/>
        </p:nvSpPr>
        <p:spPr>
          <a:xfrm>
            <a:off x="856240" y="1283949"/>
            <a:ext cx="11483528" cy="2212185"/>
          </a:xfrm>
          <a:prstGeom prst="rect">
            <a:avLst/>
          </a:prstGeom>
        </p:spPr>
        <p:txBody>
          <a:bodyPr lIns="0" tIns="0" rIns="0" bIns="0" rtlCol="0" anchor="t">
            <a:spAutoFit/>
          </a:bodyPr>
          <a:lstStyle/>
          <a:p>
            <a:pPr algn="l">
              <a:lnSpc>
                <a:spcPts val="6030"/>
              </a:lnSpc>
            </a:pPr>
            <a:r>
              <a:rPr lang="en-US" sz="6000" b="1" spc="56">
                <a:solidFill>
                  <a:srgbClr val="382B1B"/>
                </a:solidFill>
                <a:latin typeface="TT Rounds Condensed Bold"/>
                <a:ea typeface="TT Rounds Condensed Bold"/>
                <a:cs typeface="TT Rounds Condensed Bold"/>
                <a:sym typeface="TT Rounds Condensed Bold"/>
              </a:rPr>
              <a:t>Conseils pratiques et routines</a:t>
            </a:r>
          </a:p>
          <a:p>
            <a:pPr algn="l">
              <a:lnSpc>
                <a:spcPts val="6030"/>
              </a:lnSpc>
            </a:pPr>
            <a:endParaRPr lang="en-US" sz="6000" b="1" spc="56">
              <a:solidFill>
                <a:srgbClr val="382B1B"/>
              </a:solidFill>
              <a:latin typeface="TT Rounds Condensed Bold"/>
              <a:ea typeface="TT Rounds Condensed Bold"/>
              <a:cs typeface="TT Rounds Condensed Bold"/>
              <a:sym typeface="TT Rounds Condensed Bold"/>
            </a:endParaRPr>
          </a:p>
        </p:txBody>
      </p:sp>
      <p:sp>
        <p:nvSpPr>
          <p:cNvPr id="21" name="Freeform 21"/>
          <p:cNvSpPr/>
          <p:nvPr/>
        </p:nvSpPr>
        <p:spPr>
          <a:xfrm>
            <a:off x="998966" y="3607874"/>
            <a:ext cx="2075794" cy="4642845"/>
          </a:xfrm>
          <a:custGeom>
            <a:avLst/>
            <a:gdLst/>
            <a:ahLst/>
            <a:cxnLst/>
            <a:rect l="l" t="t" r="r" b="b"/>
            <a:pathLst>
              <a:path w="2075794" h="4642845">
                <a:moveTo>
                  <a:pt x="0" y="0"/>
                </a:moveTo>
                <a:lnTo>
                  <a:pt x="2075794" y="0"/>
                </a:lnTo>
                <a:lnTo>
                  <a:pt x="2075794" y="4642844"/>
                </a:lnTo>
                <a:lnTo>
                  <a:pt x="0" y="4642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3368550" y="3607874"/>
            <a:ext cx="2075795" cy="4642845"/>
          </a:xfrm>
          <a:custGeom>
            <a:avLst/>
            <a:gdLst/>
            <a:ahLst/>
            <a:cxnLst/>
            <a:rect l="l" t="t" r="r" b="b"/>
            <a:pathLst>
              <a:path w="2075795" h="4642845">
                <a:moveTo>
                  <a:pt x="0" y="0"/>
                </a:moveTo>
                <a:lnTo>
                  <a:pt x="2075795" y="0"/>
                </a:lnTo>
                <a:lnTo>
                  <a:pt x="2075795" y="4642844"/>
                </a:lnTo>
                <a:lnTo>
                  <a:pt x="0" y="46428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5739741" y="3607874"/>
            <a:ext cx="2075794" cy="4642845"/>
          </a:xfrm>
          <a:custGeom>
            <a:avLst/>
            <a:gdLst/>
            <a:ahLst/>
            <a:cxnLst/>
            <a:rect l="l" t="t" r="r" b="b"/>
            <a:pathLst>
              <a:path w="2075794" h="4642845">
                <a:moveTo>
                  <a:pt x="0" y="0"/>
                </a:moveTo>
                <a:lnTo>
                  <a:pt x="2075795" y="0"/>
                </a:lnTo>
                <a:lnTo>
                  <a:pt x="2075795" y="4642844"/>
                </a:lnTo>
                <a:lnTo>
                  <a:pt x="0" y="4642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a:off x="8106116" y="3607874"/>
            <a:ext cx="2075794" cy="4642845"/>
          </a:xfrm>
          <a:custGeom>
            <a:avLst/>
            <a:gdLst/>
            <a:ahLst/>
            <a:cxnLst/>
            <a:rect l="l" t="t" r="r" b="b"/>
            <a:pathLst>
              <a:path w="2075794" h="4642845">
                <a:moveTo>
                  <a:pt x="0" y="0"/>
                </a:moveTo>
                <a:lnTo>
                  <a:pt x="2075794" y="0"/>
                </a:lnTo>
                <a:lnTo>
                  <a:pt x="2075794" y="4642844"/>
                </a:lnTo>
                <a:lnTo>
                  <a:pt x="0" y="4642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a:off x="10490150" y="3607874"/>
            <a:ext cx="2075794" cy="4642845"/>
          </a:xfrm>
          <a:custGeom>
            <a:avLst/>
            <a:gdLst/>
            <a:ahLst/>
            <a:cxnLst/>
            <a:rect l="l" t="t" r="r" b="b"/>
            <a:pathLst>
              <a:path w="2075794" h="4642845">
                <a:moveTo>
                  <a:pt x="0" y="0"/>
                </a:moveTo>
                <a:lnTo>
                  <a:pt x="2075794" y="0"/>
                </a:lnTo>
                <a:lnTo>
                  <a:pt x="2075794" y="4642844"/>
                </a:lnTo>
                <a:lnTo>
                  <a:pt x="0" y="46428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TextBox 26"/>
          <p:cNvSpPr txBox="1"/>
          <p:nvPr/>
        </p:nvSpPr>
        <p:spPr>
          <a:xfrm>
            <a:off x="10537470" y="5734447"/>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05</a:t>
            </a:r>
          </a:p>
        </p:txBody>
      </p:sp>
      <p:sp>
        <p:nvSpPr>
          <p:cNvPr id="27" name="TextBox 27"/>
          <p:cNvSpPr txBox="1"/>
          <p:nvPr/>
        </p:nvSpPr>
        <p:spPr>
          <a:xfrm>
            <a:off x="10466097" y="6751803"/>
            <a:ext cx="2116740" cy="1499235"/>
          </a:xfrm>
          <a:prstGeom prst="rect">
            <a:avLst/>
          </a:prstGeom>
        </p:spPr>
        <p:txBody>
          <a:bodyPr lIns="0" tIns="0" rIns="0" bIns="0" rtlCol="0" anchor="t">
            <a:spAutoFit/>
          </a:bodyPr>
          <a:lstStyle/>
          <a:p>
            <a:pPr algn="ctr">
              <a:lnSpc>
                <a:spcPts val="2970"/>
              </a:lnSpc>
            </a:pPr>
            <a:r>
              <a:rPr lang="en-US" sz="2750" b="1" spc="25">
                <a:solidFill>
                  <a:srgbClr val="FFFFFF"/>
                </a:solidFill>
                <a:latin typeface="TT Rounds Condensed Bold"/>
                <a:ea typeface="TT Rounds Condensed Bold"/>
                <a:cs typeface="TT Rounds Condensed Bold"/>
                <a:sym typeface="TT Rounds Condensed Bold"/>
              </a:rPr>
              <a:t>Conserver les aliments à la bonne température</a:t>
            </a:r>
          </a:p>
        </p:txBody>
      </p:sp>
      <p:sp>
        <p:nvSpPr>
          <p:cNvPr id="28" name="TextBox 28"/>
          <p:cNvSpPr txBox="1"/>
          <p:nvPr/>
        </p:nvSpPr>
        <p:spPr>
          <a:xfrm>
            <a:off x="8114310" y="5734447"/>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29" name="TextBox 29"/>
          <p:cNvSpPr txBox="1"/>
          <p:nvPr/>
        </p:nvSpPr>
        <p:spPr>
          <a:xfrm>
            <a:off x="8112387" y="6751801"/>
            <a:ext cx="2035119" cy="2681097"/>
          </a:xfrm>
          <a:prstGeom prst="rect">
            <a:avLst/>
          </a:prstGeom>
        </p:spPr>
        <p:txBody>
          <a:bodyPr lIns="0" tIns="0" rIns="0" bIns="0" rtlCol="0" anchor="t">
            <a:spAutoFit/>
          </a:bodyPr>
          <a:lstStyle/>
          <a:p>
            <a:pPr algn="ctr">
              <a:lnSpc>
                <a:spcPts val="3024"/>
              </a:lnSpc>
            </a:pPr>
            <a:r>
              <a:rPr lang="en-US" sz="2800" b="1" spc="26">
                <a:solidFill>
                  <a:srgbClr val="FFFFFF"/>
                </a:solidFill>
                <a:latin typeface="TT Rounds Condensed Bold"/>
                <a:ea typeface="TT Rounds Condensed Bold"/>
                <a:cs typeface="TT Rounds Condensed Bold"/>
                <a:sym typeface="TT Rounds Condensed Bold"/>
              </a:rPr>
              <a:t>Séparer la viande/le poisson cru(e) des plats prêts à être consommés</a:t>
            </a:r>
          </a:p>
        </p:txBody>
      </p:sp>
      <p:sp>
        <p:nvSpPr>
          <p:cNvPr id="30" name="TextBox 30"/>
          <p:cNvSpPr txBox="1"/>
          <p:nvPr/>
        </p:nvSpPr>
        <p:spPr>
          <a:xfrm>
            <a:off x="5767350" y="5734447"/>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31" name="TextBox 31"/>
          <p:cNvSpPr txBox="1"/>
          <p:nvPr/>
        </p:nvSpPr>
        <p:spPr>
          <a:xfrm>
            <a:off x="5765427" y="6751801"/>
            <a:ext cx="2035119" cy="2977297"/>
          </a:xfrm>
          <a:prstGeom prst="rect">
            <a:avLst/>
          </a:prstGeom>
        </p:spPr>
        <p:txBody>
          <a:bodyPr lIns="0" tIns="0" rIns="0" bIns="0" rtlCol="0" anchor="t">
            <a:spAutoFit/>
          </a:bodyPr>
          <a:lstStyle/>
          <a:p>
            <a:pPr algn="ctr">
              <a:lnSpc>
                <a:spcPts val="3240"/>
              </a:lnSpc>
            </a:pPr>
            <a:r>
              <a:rPr lang="en-US" sz="3000" b="1" spc="28">
                <a:solidFill>
                  <a:srgbClr val="FFFFFF"/>
                </a:solidFill>
                <a:latin typeface="TT Rounds Condensed Bold"/>
                <a:ea typeface="TT Rounds Condensed Bold"/>
                <a:cs typeface="TT Rounds Condensed Bold"/>
                <a:sym typeface="TT Rounds Condensed Bold"/>
              </a:rPr>
              <a:t>Ne cuisinez jamais pour les autres si vous êtes malade</a:t>
            </a:r>
          </a:p>
        </p:txBody>
      </p:sp>
      <p:sp>
        <p:nvSpPr>
          <p:cNvPr id="32" name="TextBox 32"/>
          <p:cNvSpPr txBox="1"/>
          <p:nvPr/>
        </p:nvSpPr>
        <p:spPr>
          <a:xfrm>
            <a:off x="3374670" y="5734447"/>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33" name="TextBox 33"/>
          <p:cNvSpPr txBox="1"/>
          <p:nvPr/>
        </p:nvSpPr>
        <p:spPr>
          <a:xfrm>
            <a:off x="3372747" y="6751803"/>
            <a:ext cx="2035119" cy="1577721"/>
          </a:xfrm>
          <a:prstGeom prst="rect">
            <a:avLst/>
          </a:prstGeom>
        </p:spPr>
        <p:txBody>
          <a:bodyPr lIns="0" tIns="0" rIns="0" bIns="0" rtlCol="0" anchor="t">
            <a:spAutoFit/>
          </a:bodyPr>
          <a:lstStyle/>
          <a:p>
            <a:pPr algn="ctr">
              <a:lnSpc>
                <a:spcPts val="3132"/>
              </a:lnSpc>
            </a:pPr>
            <a:r>
              <a:rPr lang="en-US" sz="2900" b="1" spc="27">
                <a:solidFill>
                  <a:srgbClr val="FFFFFF"/>
                </a:solidFill>
                <a:latin typeface="TT Rounds Condensed Bold"/>
                <a:ea typeface="TT Rounds Condensed Bold"/>
                <a:cs typeface="TT Rounds Condensed Bold"/>
                <a:sym typeface="TT Rounds Condensed Bold"/>
              </a:rPr>
              <a:t>Nettoyer la zone de préparation des aliments</a:t>
            </a:r>
          </a:p>
        </p:txBody>
      </p:sp>
      <p:sp>
        <p:nvSpPr>
          <p:cNvPr id="34" name="TextBox 34"/>
          <p:cNvSpPr txBox="1"/>
          <p:nvPr/>
        </p:nvSpPr>
        <p:spPr>
          <a:xfrm>
            <a:off x="1027710" y="5734447"/>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35" name="TextBox 35"/>
          <p:cNvSpPr txBox="1"/>
          <p:nvPr/>
        </p:nvSpPr>
        <p:spPr>
          <a:xfrm>
            <a:off x="1025787" y="6751801"/>
            <a:ext cx="2035119" cy="3712939"/>
          </a:xfrm>
          <a:prstGeom prst="rect">
            <a:avLst/>
          </a:prstGeom>
        </p:spPr>
        <p:txBody>
          <a:bodyPr lIns="0" tIns="0" rIns="0" bIns="0" rtlCol="0" anchor="t">
            <a:spAutoFit/>
          </a:bodyPr>
          <a:lstStyle/>
          <a:p>
            <a:pPr algn="ctr">
              <a:lnSpc>
                <a:spcPts val="3240"/>
              </a:lnSpc>
            </a:pPr>
            <a:r>
              <a:rPr lang="en-US" sz="3000" b="1" spc="28">
                <a:solidFill>
                  <a:srgbClr val="FFFFFF"/>
                </a:solidFill>
                <a:latin typeface="TT Rounds Condensed Bold"/>
                <a:ea typeface="TT Rounds Condensed Bold"/>
                <a:cs typeface="TT Rounds Condensed Bold"/>
                <a:sym typeface="TT Rounds Condensed Bold"/>
              </a:rPr>
              <a:t>Se laver les mains</a:t>
            </a:r>
          </a:p>
        </p:txBody>
      </p:sp>
      <p:sp>
        <p:nvSpPr>
          <p:cNvPr id="36" name="Freeform 36" descr="Germ outline"/>
          <p:cNvSpPr/>
          <p:nvPr/>
        </p:nvSpPr>
        <p:spPr>
          <a:xfrm>
            <a:off x="1339062" y="3936132"/>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7" name="Freeform 37" descr="Soap outline"/>
          <p:cNvSpPr/>
          <p:nvPr/>
        </p:nvSpPr>
        <p:spPr>
          <a:xfrm>
            <a:off x="3701006" y="3988926"/>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8" name="Freeform 38" descr="Fever outline"/>
          <p:cNvSpPr/>
          <p:nvPr/>
        </p:nvSpPr>
        <p:spPr>
          <a:xfrm>
            <a:off x="6201136" y="4080073"/>
            <a:ext cx="1263088" cy="1263088"/>
          </a:xfrm>
          <a:custGeom>
            <a:avLst/>
            <a:gdLst/>
            <a:ahLst/>
            <a:cxnLst/>
            <a:rect l="l" t="t" r="r" b="b"/>
            <a:pathLst>
              <a:path w="1263088" h="1263088">
                <a:moveTo>
                  <a:pt x="0" y="0"/>
                </a:moveTo>
                <a:lnTo>
                  <a:pt x="1263089" y="0"/>
                </a:lnTo>
                <a:lnTo>
                  <a:pt x="1263089" y="1263089"/>
                </a:lnTo>
                <a:lnTo>
                  <a:pt x="0" y="12630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9" name="Freeform 39" descr="Pasta outline"/>
          <p:cNvSpPr/>
          <p:nvPr/>
        </p:nvSpPr>
        <p:spPr>
          <a:xfrm>
            <a:off x="8458200" y="3919477"/>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0" name="Freeform 40" descr="Thermometer outline"/>
          <p:cNvSpPr/>
          <p:nvPr/>
        </p:nvSpPr>
        <p:spPr>
          <a:xfrm>
            <a:off x="10871522" y="3988925"/>
            <a:ext cx="1371600" cy="1371600"/>
          </a:xfrm>
          <a:custGeom>
            <a:avLst/>
            <a:gdLst/>
            <a:ahLst/>
            <a:cxnLst/>
            <a:rect l="l" t="t" r="r" b="b"/>
            <a:pathLst>
              <a:path w="1371600" h="1371600">
                <a:moveTo>
                  <a:pt x="0" y="0"/>
                </a:moveTo>
                <a:lnTo>
                  <a:pt x="1371600" y="0"/>
                </a:lnTo>
                <a:lnTo>
                  <a:pt x="1371600" y="1371599"/>
                </a:lnTo>
                <a:lnTo>
                  <a:pt x="0" y="137159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0" y="2355573"/>
            <a:ext cx="18288000" cy="1192695"/>
            <a:chOff x="0" y="0"/>
            <a:chExt cx="24384000" cy="1590260"/>
          </a:xfrm>
        </p:grpSpPr>
        <p:sp>
          <p:nvSpPr>
            <p:cNvPr id="6" name="Freeform 6"/>
            <p:cNvSpPr/>
            <p:nvPr/>
          </p:nvSpPr>
          <p:spPr>
            <a:xfrm>
              <a:off x="0" y="0"/>
              <a:ext cx="24384000" cy="1590294"/>
            </a:xfrm>
            <a:custGeom>
              <a:avLst/>
              <a:gdLst/>
              <a:ahLst/>
              <a:cxnLst/>
              <a:rect l="l" t="t" r="r" b="b"/>
              <a:pathLst>
                <a:path w="24384000" h="1590294">
                  <a:moveTo>
                    <a:pt x="0" y="0"/>
                  </a:moveTo>
                  <a:lnTo>
                    <a:pt x="24384000" y="0"/>
                  </a:lnTo>
                  <a:lnTo>
                    <a:pt x="24384000" y="1590294"/>
                  </a:lnTo>
                  <a:lnTo>
                    <a:pt x="0" y="1590294"/>
                  </a:lnTo>
                  <a:close/>
                </a:path>
              </a:pathLst>
            </a:custGeom>
            <a:solidFill>
              <a:srgbClr val="E6C8C7"/>
            </a:solidFill>
          </p:spPr>
        </p:sp>
      </p:grpSp>
      <p:grpSp>
        <p:nvGrpSpPr>
          <p:cNvPr id="7" name="Group 7"/>
          <p:cNvGrpSpPr/>
          <p:nvPr/>
        </p:nvGrpSpPr>
        <p:grpSpPr>
          <a:xfrm>
            <a:off x="11989848" y="293915"/>
            <a:ext cx="7252340" cy="7252340"/>
            <a:chOff x="0" y="0"/>
            <a:chExt cx="12700000" cy="12700000"/>
          </a:xfrm>
        </p:grpSpPr>
        <p:sp>
          <p:nvSpPr>
            <p:cNvPr id="8" name="Freeform 8" descr="En bild som visar person, vatten, diskho, Tvätta  Automatiskt genererad beskrivning"/>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3"/>
              <a:stretch>
                <a:fillRect l="-11879" r="-11879" b="-2"/>
              </a:stretch>
            </a:blipFill>
          </p:spPr>
        </p:sp>
      </p:grpSp>
      <p:grpSp>
        <p:nvGrpSpPr>
          <p:cNvPr id="9" name="Group 9"/>
          <p:cNvGrpSpPr/>
          <p:nvPr/>
        </p:nvGrpSpPr>
        <p:grpSpPr>
          <a:xfrm>
            <a:off x="18288000" y="293914"/>
            <a:ext cx="3890916" cy="13573124"/>
            <a:chOff x="0" y="0"/>
            <a:chExt cx="5187888" cy="18097498"/>
          </a:xfrm>
        </p:grpSpPr>
        <p:sp>
          <p:nvSpPr>
            <p:cNvPr id="10" name="Freeform 10"/>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11" name="TextBox 11"/>
          <p:cNvSpPr txBox="1"/>
          <p:nvPr/>
        </p:nvSpPr>
        <p:spPr>
          <a:xfrm>
            <a:off x="3097041" y="2626971"/>
            <a:ext cx="10898777" cy="786128"/>
          </a:xfrm>
          <a:prstGeom prst="rect">
            <a:avLst/>
          </a:prstGeom>
        </p:spPr>
        <p:txBody>
          <a:bodyPr lIns="0" tIns="0" rIns="0" bIns="0" rtlCol="0" anchor="t">
            <a:spAutoFit/>
          </a:bodyPr>
          <a:lstStyle/>
          <a:p>
            <a:pPr algn="l">
              <a:lnSpc>
                <a:spcPts val="6030"/>
              </a:lnSpc>
            </a:pPr>
            <a:r>
              <a:rPr lang="en-US" sz="6000" b="1" spc="56">
                <a:solidFill>
                  <a:srgbClr val="FFFFFF"/>
                </a:solidFill>
                <a:latin typeface="TT Rounds Condensed Bold"/>
                <a:ea typeface="TT Rounds Condensed Bold"/>
                <a:cs typeface="TT Rounds Condensed Bold"/>
                <a:sym typeface="TT Rounds Condensed Bold"/>
              </a:rPr>
              <a:t>Se laver les mains</a:t>
            </a:r>
          </a:p>
          <a:p>
            <a:pPr algn="l">
              <a:lnSpc>
                <a:spcPts val="6030"/>
              </a:lnSpc>
            </a:pPr>
            <a:endParaRPr lang="en-US" sz="6000" b="1" spc="56">
              <a:solidFill>
                <a:srgbClr val="FFFFFF"/>
              </a:solidFill>
              <a:latin typeface="TT Rounds Condensed Bold"/>
              <a:ea typeface="TT Rounds Condensed Bold"/>
              <a:cs typeface="TT Rounds Condensed Bold"/>
              <a:sym typeface="TT Rounds Condensed Bold"/>
            </a:endParaRPr>
          </a:p>
        </p:txBody>
      </p:sp>
      <p:grpSp>
        <p:nvGrpSpPr>
          <p:cNvPr id="12" name="Group 12"/>
          <p:cNvGrpSpPr/>
          <p:nvPr/>
        </p:nvGrpSpPr>
        <p:grpSpPr>
          <a:xfrm>
            <a:off x="10709886" y="5324440"/>
            <a:ext cx="3842379" cy="3961791"/>
            <a:chOff x="0" y="0"/>
            <a:chExt cx="5123172" cy="5282388"/>
          </a:xfrm>
        </p:grpSpPr>
        <p:sp>
          <p:nvSpPr>
            <p:cNvPr id="13" name="Freeform 13"/>
            <p:cNvSpPr/>
            <p:nvPr/>
          </p:nvSpPr>
          <p:spPr>
            <a:xfrm>
              <a:off x="-228092" y="-86487"/>
              <a:ext cx="5697347" cy="5582031"/>
            </a:xfrm>
            <a:custGeom>
              <a:avLst/>
              <a:gdLst/>
              <a:ahLst/>
              <a:cxnLst/>
              <a:rect l="l" t="t" r="r" b="b"/>
              <a:pathLst>
                <a:path w="5697347" h="5582031">
                  <a:moveTo>
                    <a:pt x="3330321" y="210312"/>
                  </a:moveTo>
                  <a:cubicBezTo>
                    <a:pt x="2648585" y="6731"/>
                    <a:pt x="1936496" y="0"/>
                    <a:pt x="1393825" y="610489"/>
                  </a:cubicBezTo>
                  <a:cubicBezTo>
                    <a:pt x="868172" y="1200531"/>
                    <a:pt x="362839" y="2153412"/>
                    <a:pt x="254381" y="2940304"/>
                  </a:cubicBezTo>
                  <a:cubicBezTo>
                    <a:pt x="0" y="4774946"/>
                    <a:pt x="1634617" y="5582031"/>
                    <a:pt x="3286125" y="5320919"/>
                  </a:cubicBezTo>
                  <a:cubicBezTo>
                    <a:pt x="4896993" y="5066538"/>
                    <a:pt x="5697347" y="2953766"/>
                    <a:pt x="5209032" y="1448054"/>
                  </a:cubicBezTo>
                  <a:cubicBezTo>
                    <a:pt x="5063236" y="993648"/>
                    <a:pt x="4639310" y="780034"/>
                    <a:pt x="4239133" y="583311"/>
                  </a:cubicBezTo>
                  <a:cubicBezTo>
                    <a:pt x="3950843" y="440817"/>
                    <a:pt x="3645662" y="305181"/>
                    <a:pt x="3330321" y="210312"/>
                  </a:cubicBezTo>
                  <a:close/>
                </a:path>
              </a:pathLst>
            </a:custGeom>
            <a:solidFill>
              <a:srgbClr val="84BFA4">
                <a:alpha val="76863"/>
              </a:srgbClr>
            </a:solidFill>
          </p:spPr>
        </p:sp>
      </p:grpSp>
      <p:sp>
        <p:nvSpPr>
          <p:cNvPr id="14" name="Freeform 14" descr="Germ outline"/>
          <p:cNvSpPr/>
          <p:nvPr/>
        </p:nvSpPr>
        <p:spPr>
          <a:xfrm>
            <a:off x="11179038" y="5933661"/>
            <a:ext cx="2862469" cy="2862469"/>
          </a:xfrm>
          <a:custGeom>
            <a:avLst/>
            <a:gdLst/>
            <a:ahLst/>
            <a:cxnLst/>
            <a:rect l="l" t="t" r="r" b="b"/>
            <a:pathLst>
              <a:path w="2862469" h="2862469">
                <a:moveTo>
                  <a:pt x="0" y="0"/>
                </a:moveTo>
                <a:lnTo>
                  <a:pt x="2862470" y="0"/>
                </a:lnTo>
                <a:lnTo>
                  <a:pt x="2862470" y="2862469"/>
                </a:lnTo>
                <a:lnTo>
                  <a:pt x="0" y="2862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5" name="Group 15"/>
          <p:cNvGrpSpPr/>
          <p:nvPr/>
        </p:nvGrpSpPr>
        <p:grpSpPr>
          <a:xfrm rot="4967076">
            <a:off x="689402" y="1762826"/>
            <a:ext cx="2056215" cy="2120117"/>
            <a:chOff x="0" y="0"/>
            <a:chExt cx="2741620" cy="2826822"/>
          </a:xfrm>
        </p:grpSpPr>
        <p:sp>
          <p:nvSpPr>
            <p:cNvPr id="16" name="Freeform 16"/>
            <p:cNvSpPr/>
            <p:nvPr/>
          </p:nvSpPr>
          <p:spPr>
            <a:xfrm>
              <a:off x="-122047" y="-46228"/>
              <a:ext cx="3048889" cy="2987167"/>
            </a:xfrm>
            <a:custGeom>
              <a:avLst/>
              <a:gdLst/>
              <a:ahLst/>
              <a:cxnLst/>
              <a:rect l="l" t="t" r="r" b="b"/>
              <a:pathLst>
                <a:path w="3048889" h="2987167">
                  <a:moveTo>
                    <a:pt x="1782191" y="112522"/>
                  </a:moveTo>
                  <a:cubicBezTo>
                    <a:pt x="1417447" y="3683"/>
                    <a:pt x="1036320" y="0"/>
                    <a:pt x="745871" y="326644"/>
                  </a:cubicBezTo>
                  <a:cubicBezTo>
                    <a:pt x="464566" y="642366"/>
                    <a:pt x="194183" y="1152398"/>
                    <a:pt x="136144" y="1573403"/>
                  </a:cubicBezTo>
                  <a:cubicBezTo>
                    <a:pt x="0" y="2555240"/>
                    <a:pt x="874776" y="2987167"/>
                    <a:pt x="1758569" y="2847340"/>
                  </a:cubicBezTo>
                  <a:cubicBezTo>
                    <a:pt x="2620645" y="2711196"/>
                    <a:pt x="3048889" y="1580642"/>
                    <a:pt x="2787523" y="774827"/>
                  </a:cubicBezTo>
                  <a:cubicBezTo>
                    <a:pt x="2709545" y="531622"/>
                    <a:pt x="2482596" y="417322"/>
                    <a:pt x="2268474" y="312039"/>
                  </a:cubicBezTo>
                  <a:cubicBezTo>
                    <a:pt x="2114169" y="235839"/>
                    <a:pt x="1950847" y="163195"/>
                    <a:pt x="1782064" y="112395"/>
                  </a:cubicBezTo>
                  <a:close/>
                </a:path>
              </a:pathLst>
            </a:custGeom>
            <a:solidFill>
              <a:srgbClr val="84BFA4"/>
            </a:solidFill>
          </p:spPr>
        </p:sp>
      </p:grpSp>
      <p:sp>
        <p:nvSpPr>
          <p:cNvPr id="17" name="TextBox 17"/>
          <p:cNvSpPr txBox="1"/>
          <p:nvPr/>
        </p:nvSpPr>
        <p:spPr>
          <a:xfrm>
            <a:off x="931812" y="4617761"/>
            <a:ext cx="9541202" cy="4549629"/>
          </a:xfrm>
          <a:prstGeom prst="rect">
            <a:avLst/>
          </a:prstGeom>
        </p:spPr>
        <p:txBody>
          <a:bodyPr lIns="0" tIns="0" rIns="0" bIns="0" rtlCol="0" anchor="t">
            <a:spAutoFit/>
          </a:bodyPr>
          <a:lstStyle/>
          <a:p>
            <a:pPr algn="l">
              <a:lnSpc>
                <a:spcPts val="4140"/>
              </a:lnSpc>
            </a:pPr>
            <a:r>
              <a:rPr lang="en-US" sz="3900" b="1" spc="36">
                <a:solidFill>
                  <a:srgbClr val="382B1B"/>
                </a:solidFill>
                <a:latin typeface="TT Rounds Condensed Bold"/>
                <a:ea typeface="TT Rounds Condensed Bold"/>
                <a:cs typeface="TT Rounds Condensed Bold"/>
                <a:sym typeface="TT Rounds Condensed Bold"/>
              </a:rPr>
              <a:t>Lavez-vous les mains </a:t>
            </a:r>
            <a:r>
              <a:rPr lang="en-US" sz="3900" spc="36">
                <a:solidFill>
                  <a:srgbClr val="382B1B"/>
                </a:solidFill>
                <a:latin typeface="TT Rounds Condensed"/>
                <a:ea typeface="TT Rounds Condensed"/>
                <a:cs typeface="TT Rounds Condensed"/>
                <a:sym typeface="TT Rounds Condensed"/>
              </a:rPr>
              <a:t>à l'eau et au savon avant de commencer à manipuler des aliments et après avoir, par exemple, été aux toilettes, manipulé des déchets, nettoyé ou manipulé différents groupes d'aliments. </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8" name="TextBox 18"/>
          <p:cNvSpPr txBox="1"/>
          <p:nvPr/>
        </p:nvSpPr>
        <p:spPr>
          <a:xfrm>
            <a:off x="628155" y="2379771"/>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2355573"/>
            <a:ext cx="18288000" cy="1192695"/>
            <a:chOff x="0" y="0"/>
            <a:chExt cx="24384000" cy="1590260"/>
          </a:xfrm>
        </p:grpSpPr>
        <p:sp>
          <p:nvSpPr>
            <p:cNvPr id="8" name="Freeform 8"/>
            <p:cNvSpPr/>
            <p:nvPr/>
          </p:nvSpPr>
          <p:spPr>
            <a:xfrm>
              <a:off x="0" y="0"/>
              <a:ext cx="24384000" cy="1590294"/>
            </a:xfrm>
            <a:custGeom>
              <a:avLst/>
              <a:gdLst/>
              <a:ahLst/>
              <a:cxnLst/>
              <a:rect l="l" t="t" r="r" b="b"/>
              <a:pathLst>
                <a:path w="24384000" h="1590294">
                  <a:moveTo>
                    <a:pt x="0" y="0"/>
                  </a:moveTo>
                  <a:lnTo>
                    <a:pt x="24384000" y="0"/>
                  </a:lnTo>
                  <a:lnTo>
                    <a:pt x="24384000" y="1590294"/>
                  </a:lnTo>
                  <a:lnTo>
                    <a:pt x="0" y="1590294"/>
                  </a:lnTo>
                  <a:close/>
                </a:path>
              </a:pathLst>
            </a:custGeom>
            <a:solidFill>
              <a:srgbClr val="B6D1E1"/>
            </a:solidFill>
          </p:spPr>
        </p:sp>
      </p:grpSp>
      <p:sp>
        <p:nvSpPr>
          <p:cNvPr id="9" name="TextBox 9"/>
          <p:cNvSpPr txBox="1"/>
          <p:nvPr/>
        </p:nvSpPr>
        <p:spPr>
          <a:xfrm>
            <a:off x="3097041" y="2431773"/>
            <a:ext cx="9876687" cy="2321243"/>
          </a:xfrm>
          <a:prstGeom prst="rect">
            <a:avLst/>
          </a:prstGeom>
        </p:spPr>
        <p:txBody>
          <a:bodyPr lIns="0" tIns="0" rIns="0" bIns="0" rtlCol="0" anchor="t">
            <a:spAutoFit/>
          </a:bodyPr>
          <a:lstStyle/>
          <a:p>
            <a:pPr algn="l">
              <a:lnSpc>
                <a:spcPts val="4522"/>
              </a:lnSpc>
            </a:pPr>
            <a:r>
              <a:rPr lang="en-US" sz="4500" b="1" spc="42">
                <a:solidFill>
                  <a:srgbClr val="FFFFFF"/>
                </a:solidFill>
                <a:latin typeface="TT Rounds Condensed Bold"/>
                <a:ea typeface="TT Rounds Condensed Bold"/>
                <a:cs typeface="TT Rounds Condensed Bold"/>
                <a:sym typeface="TT Rounds Condensed Bold"/>
              </a:rPr>
              <a:t>Nettoyer la zone de préparation des aliments</a:t>
            </a:r>
          </a:p>
          <a:p>
            <a:pPr algn="l">
              <a:lnSpc>
                <a:spcPts val="4522"/>
              </a:lnSpc>
            </a:pPr>
            <a:endParaRPr lang="en-US" sz="4500" b="1" spc="42">
              <a:solidFill>
                <a:srgbClr val="FFFFFF"/>
              </a:solidFill>
              <a:latin typeface="TT Rounds Condensed Bold"/>
              <a:ea typeface="TT Rounds Condensed Bold"/>
              <a:cs typeface="TT Rounds Condensed Bold"/>
              <a:sym typeface="TT Rounds Condensed Bold"/>
            </a:endParaRPr>
          </a:p>
          <a:p>
            <a:pPr algn="l">
              <a:lnSpc>
                <a:spcPts val="4522"/>
              </a:lnSpc>
            </a:pPr>
            <a:endParaRPr lang="en-US" sz="4500" b="1" spc="42">
              <a:solidFill>
                <a:srgbClr val="FFFFFF"/>
              </a:solidFill>
              <a:latin typeface="TT Rounds Condensed Bold"/>
              <a:ea typeface="TT Rounds Condensed Bold"/>
              <a:cs typeface="TT Rounds Condensed Bold"/>
              <a:sym typeface="TT Rounds Condensed Bold"/>
            </a:endParaRPr>
          </a:p>
        </p:txBody>
      </p:sp>
      <p:grpSp>
        <p:nvGrpSpPr>
          <p:cNvPr id="10" name="Group 10"/>
          <p:cNvGrpSpPr/>
          <p:nvPr/>
        </p:nvGrpSpPr>
        <p:grpSpPr>
          <a:xfrm rot="4967076">
            <a:off x="689402" y="1762826"/>
            <a:ext cx="2056215" cy="2120117"/>
            <a:chOff x="0" y="0"/>
            <a:chExt cx="2741620" cy="2826822"/>
          </a:xfrm>
        </p:grpSpPr>
        <p:sp>
          <p:nvSpPr>
            <p:cNvPr id="11" name="Freeform 11"/>
            <p:cNvSpPr/>
            <p:nvPr/>
          </p:nvSpPr>
          <p:spPr>
            <a:xfrm>
              <a:off x="-122047" y="-46228"/>
              <a:ext cx="3048889" cy="2987167"/>
            </a:xfrm>
            <a:custGeom>
              <a:avLst/>
              <a:gdLst/>
              <a:ahLst/>
              <a:cxnLst/>
              <a:rect l="l" t="t" r="r" b="b"/>
              <a:pathLst>
                <a:path w="3048889" h="2987167">
                  <a:moveTo>
                    <a:pt x="1782191" y="112522"/>
                  </a:moveTo>
                  <a:cubicBezTo>
                    <a:pt x="1417447" y="3683"/>
                    <a:pt x="1036320" y="0"/>
                    <a:pt x="745871" y="326644"/>
                  </a:cubicBezTo>
                  <a:cubicBezTo>
                    <a:pt x="464566" y="642366"/>
                    <a:pt x="194183" y="1152398"/>
                    <a:pt x="136144" y="1573403"/>
                  </a:cubicBezTo>
                  <a:cubicBezTo>
                    <a:pt x="0" y="2555240"/>
                    <a:pt x="874776" y="2987167"/>
                    <a:pt x="1758569" y="2847340"/>
                  </a:cubicBezTo>
                  <a:cubicBezTo>
                    <a:pt x="2620645" y="2711196"/>
                    <a:pt x="3048889" y="1580642"/>
                    <a:pt x="2787523" y="774827"/>
                  </a:cubicBezTo>
                  <a:cubicBezTo>
                    <a:pt x="2709545" y="531622"/>
                    <a:pt x="2482596" y="417322"/>
                    <a:pt x="2268474" y="312039"/>
                  </a:cubicBezTo>
                  <a:cubicBezTo>
                    <a:pt x="2114169" y="235839"/>
                    <a:pt x="1950847" y="163195"/>
                    <a:pt x="1782064" y="112395"/>
                  </a:cubicBezTo>
                  <a:close/>
                </a:path>
              </a:pathLst>
            </a:custGeom>
            <a:solidFill>
              <a:srgbClr val="84BFA4"/>
            </a:solidFill>
          </p:spPr>
        </p:sp>
      </p:grpSp>
      <p:grpSp>
        <p:nvGrpSpPr>
          <p:cNvPr id="12" name="Group 12"/>
          <p:cNvGrpSpPr/>
          <p:nvPr/>
        </p:nvGrpSpPr>
        <p:grpSpPr>
          <a:xfrm>
            <a:off x="12405641" y="505429"/>
            <a:ext cx="6575047" cy="6575047"/>
            <a:chOff x="0" y="0"/>
            <a:chExt cx="12700000" cy="12700000"/>
          </a:xfrm>
        </p:grpSpPr>
        <p:sp>
          <p:nvSpPr>
            <p:cNvPr id="13" name="Freeform 13" descr="En bild som visar person, verktyg, diskho, inomhus  Automatiskt genererad beskrivning"/>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3"/>
              <a:stretch>
                <a:fillRect l="-16288" r="-16288" b="-2"/>
              </a:stretch>
            </a:blipFill>
          </p:spPr>
        </p:sp>
      </p:grpSp>
      <p:grpSp>
        <p:nvGrpSpPr>
          <p:cNvPr id="14" name="Group 14"/>
          <p:cNvGrpSpPr/>
          <p:nvPr/>
        </p:nvGrpSpPr>
        <p:grpSpPr>
          <a:xfrm>
            <a:off x="11813128" y="4996449"/>
            <a:ext cx="3842379" cy="3961791"/>
            <a:chOff x="0" y="0"/>
            <a:chExt cx="5123172" cy="5282388"/>
          </a:xfrm>
        </p:grpSpPr>
        <p:sp>
          <p:nvSpPr>
            <p:cNvPr id="15" name="Freeform 15"/>
            <p:cNvSpPr/>
            <p:nvPr/>
          </p:nvSpPr>
          <p:spPr>
            <a:xfrm>
              <a:off x="-228092" y="-86487"/>
              <a:ext cx="5697347" cy="5582031"/>
            </a:xfrm>
            <a:custGeom>
              <a:avLst/>
              <a:gdLst/>
              <a:ahLst/>
              <a:cxnLst/>
              <a:rect l="l" t="t" r="r" b="b"/>
              <a:pathLst>
                <a:path w="5697347" h="5582031">
                  <a:moveTo>
                    <a:pt x="3330321" y="210312"/>
                  </a:moveTo>
                  <a:cubicBezTo>
                    <a:pt x="2648585" y="6731"/>
                    <a:pt x="1936496" y="0"/>
                    <a:pt x="1393825" y="610489"/>
                  </a:cubicBezTo>
                  <a:cubicBezTo>
                    <a:pt x="868172" y="1200531"/>
                    <a:pt x="362839" y="2153412"/>
                    <a:pt x="254381" y="2940304"/>
                  </a:cubicBezTo>
                  <a:cubicBezTo>
                    <a:pt x="0" y="4774946"/>
                    <a:pt x="1634617" y="5582031"/>
                    <a:pt x="3286125" y="5320919"/>
                  </a:cubicBezTo>
                  <a:cubicBezTo>
                    <a:pt x="4896993" y="5066538"/>
                    <a:pt x="5697347" y="2953766"/>
                    <a:pt x="5209032" y="1448054"/>
                  </a:cubicBezTo>
                  <a:cubicBezTo>
                    <a:pt x="5063236" y="993648"/>
                    <a:pt x="4639310" y="780034"/>
                    <a:pt x="4239133" y="583311"/>
                  </a:cubicBezTo>
                  <a:cubicBezTo>
                    <a:pt x="3950843" y="440817"/>
                    <a:pt x="3645662" y="305181"/>
                    <a:pt x="3330321" y="210312"/>
                  </a:cubicBezTo>
                  <a:close/>
                </a:path>
              </a:pathLst>
            </a:custGeom>
            <a:solidFill>
              <a:srgbClr val="84BFA4">
                <a:alpha val="76863"/>
              </a:srgbClr>
            </a:solidFill>
          </p:spPr>
        </p:sp>
      </p:grpSp>
      <p:sp>
        <p:nvSpPr>
          <p:cNvPr id="16" name="Freeform 16" descr="Soap outline"/>
          <p:cNvSpPr/>
          <p:nvPr/>
        </p:nvSpPr>
        <p:spPr>
          <a:xfrm>
            <a:off x="12407682" y="5751800"/>
            <a:ext cx="2351927" cy="2351926"/>
          </a:xfrm>
          <a:custGeom>
            <a:avLst/>
            <a:gdLst/>
            <a:ahLst/>
            <a:cxnLst/>
            <a:rect l="l" t="t" r="r" b="b"/>
            <a:pathLst>
              <a:path w="2351927" h="2351926">
                <a:moveTo>
                  <a:pt x="0" y="0"/>
                </a:moveTo>
                <a:lnTo>
                  <a:pt x="2351926" y="0"/>
                </a:lnTo>
                <a:lnTo>
                  <a:pt x="2351926" y="2351926"/>
                </a:lnTo>
                <a:lnTo>
                  <a:pt x="0" y="23519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p:cNvSpPr txBox="1"/>
          <p:nvPr/>
        </p:nvSpPr>
        <p:spPr>
          <a:xfrm>
            <a:off x="791811" y="4416336"/>
            <a:ext cx="10754618" cy="6077097"/>
          </a:xfrm>
          <a:prstGeom prst="rect">
            <a:avLst/>
          </a:prstGeom>
        </p:spPr>
        <p:txBody>
          <a:bodyPr lIns="0" tIns="0" rIns="0" bIns="0" rtlCol="0" anchor="t">
            <a:spAutoFit/>
          </a:bodyPr>
          <a:lstStyle/>
          <a:p>
            <a:pPr algn="l">
              <a:lnSpc>
                <a:spcPts val="4033"/>
              </a:lnSpc>
            </a:pPr>
            <a:r>
              <a:rPr lang="en-US" sz="3800" spc="35">
                <a:solidFill>
                  <a:srgbClr val="382B1B"/>
                </a:solidFill>
                <a:latin typeface="TT Rounds Condensed"/>
                <a:ea typeface="TT Rounds Condensed"/>
                <a:cs typeface="TT Rounds Condensed"/>
                <a:sym typeface="TT Rounds Condensed"/>
              </a:rPr>
              <a:t>Utilisez des ustensiles propres et manipulez les aliments sur des surfaces propres. Les couteaux, les planches à découper et les torchons sont des vecteurs courants d'infection dans la cuisine. </a:t>
            </a:r>
          </a:p>
          <a:p>
            <a:pPr algn="l">
              <a:lnSpc>
                <a:spcPts val="4033"/>
              </a:lnSpc>
            </a:pPr>
            <a:r>
              <a:rPr lang="en-US" sz="3800" spc="35">
                <a:solidFill>
                  <a:srgbClr val="382B1B"/>
                </a:solidFill>
                <a:latin typeface="TT Rounds Condensed"/>
                <a:ea typeface="TT Rounds Condensed"/>
                <a:cs typeface="TT Rounds Condensed"/>
                <a:sym typeface="TT Rounds Condensed"/>
              </a:rPr>
              <a:t>Nettoyez la zone de préparation des aliments et les couteaux ou autres ustensiles entre chaque étape - par exemple, après avoir préparé la salade et avant de couper la viande (conseils : utilisez des planches à découper de couleur différente, par exemple une verte pour les légumes et une rouge pour le poulet).</a:t>
            </a:r>
          </a:p>
          <a:p>
            <a:pPr algn="l">
              <a:lnSpc>
                <a:spcPts val="4033"/>
              </a:lnSpc>
            </a:pPr>
            <a:endParaRPr lang="en-US" sz="3800" spc="35">
              <a:solidFill>
                <a:srgbClr val="382B1B"/>
              </a:solidFill>
              <a:latin typeface="TT Rounds Condensed"/>
              <a:ea typeface="TT Rounds Condensed"/>
              <a:cs typeface="TT Rounds Condensed"/>
              <a:sym typeface="TT Rounds Condensed"/>
            </a:endParaRPr>
          </a:p>
          <a:p>
            <a:pPr algn="l">
              <a:lnSpc>
                <a:spcPts val="4033"/>
              </a:lnSpc>
            </a:pPr>
            <a:endParaRPr lang="en-US" sz="3800" spc="35">
              <a:solidFill>
                <a:srgbClr val="382B1B"/>
              </a:solidFill>
              <a:latin typeface="TT Rounds Condensed"/>
              <a:ea typeface="TT Rounds Condensed"/>
              <a:cs typeface="TT Rounds Condensed"/>
              <a:sym typeface="TT Rounds Condensed"/>
            </a:endParaRPr>
          </a:p>
        </p:txBody>
      </p:sp>
      <p:sp>
        <p:nvSpPr>
          <p:cNvPr id="18" name="TextBox 18"/>
          <p:cNvSpPr txBox="1"/>
          <p:nvPr/>
        </p:nvSpPr>
        <p:spPr>
          <a:xfrm>
            <a:off x="628155" y="2379771"/>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2355573"/>
            <a:ext cx="18288000" cy="1192695"/>
            <a:chOff x="0" y="0"/>
            <a:chExt cx="24384000" cy="1590260"/>
          </a:xfrm>
        </p:grpSpPr>
        <p:sp>
          <p:nvSpPr>
            <p:cNvPr id="8" name="Freeform 8"/>
            <p:cNvSpPr/>
            <p:nvPr/>
          </p:nvSpPr>
          <p:spPr>
            <a:xfrm>
              <a:off x="0" y="0"/>
              <a:ext cx="24384000" cy="1590294"/>
            </a:xfrm>
            <a:custGeom>
              <a:avLst/>
              <a:gdLst/>
              <a:ahLst/>
              <a:cxnLst/>
              <a:rect l="l" t="t" r="r" b="b"/>
              <a:pathLst>
                <a:path w="24384000" h="1590294">
                  <a:moveTo>
                    <a:pt x="0" y="0"/>
                  </a:moveTo>
                  <a:lnTo>
                    <a:pt x="24384000" y="0"/>
                  </a:lnTo>
                  <a:lnTo>
                    <a:pt x="24384000" y="1590294"/>
                  </a:lnTo>
                  <a:lnTo>
                    <a:pt x="0" y="1590294"/>
                  </a:lnTo>
                  <a:close/>
                </a:path>
              </a:pathLst>
            </a:custGeom>
            <a:solidFill>
              <a:srgbClr val="84BFA4"/>
            </a:solidFill>
          </p:spPr>
        </p:sp>
      </p:grpSp>
      <p:grpSp>
        <p:nvGrpSpPr>
          <p:cNvPr id="9" name="Group 9"/>
          <p:cNvGrpSpPr/>
          <p:nvPr/>
        </p:nvGrpSpPr>
        <p:grpSpPr>
          <a:xfrm rot="4967076">
            <a:off x="689402" y="1762826"/>
            <a:ext cx="2056215" cy="2120117"/>
            <a:chOff x="0" y="0"/>
            <a:chExt cx="2741620" cy="2826822"/>
          </a:xfrm>
        </p:grpSpPr>
        <p:sp>
          <p:nvSpPr>
            <p:cNvPr id="10" name="Freeform 10"/>
            <p:cNvSpPr/>
            <p:nvPr/>
          </p:nvSpPr>
          <p:spPr>
            <a:xfrm>
              <a:off x="-122047" y="-46228"/>
              <a:ext cx="3048889" cy="2987167"/>
            </a:xfrm>
            <a:custGeom>
              <a:avLst/>
              <a:gdLst/>
              <a:ahLst/>
              <a:cxnLst/>
              <a:rect l="l" t="t" r="r" b="b"/>
              <a:pathLst>
                <a:path w="3048889" h="2987167">
                  <a:moveTo>
                    <a:pt x="1782191" y="112522"/>
                  </a:moveTo>
                  <a:cubicBezTo>
                    <a:pt x="1417447" y="3683"/>
                    <a:pt x="1036320" y="0"/>
                    <a:pt x="745871" y="326644"/>
                  </a:cubicBezTo>
                  <a:cubicBezTo>
                    <a:pt x="464566" y="642366"/>
                    <a:pt x="194183" y="1152398"/>
                    <a:pt x="136144" y="1573403"/>
                  </a:cubicBezTo>
                  <a:cubicBezTo>
                    <a:pt x="0" y="2555240"/>
                    <a:pt x="874776" y="2987167"/>
                    <a:pt x="1758569" y="2847340"/>
                  </a:cubicBezTo>
                  <a:cubicBezTo>
                    <a:pt x="2620645" y="2711196"/>
                    <a:pt x="3048889" y="1580642"/>
                    <a:pt x="2787523" y="774827"/>
                  </a:cubicBezTo>
                  <a:cubicBezTo>
                    <a:pt x="2709545" y="531622"/>
                    <a:pt x="2482596" y="417322"/>
                    <a:pt x="2268474" y="312039"/>
                  </a:cubicBezTo>
                  <a:cubicBezTo>
                    <a:pt x="2114169" y="235839"/>
                    <a:pt x="1950847" y="163195"/>
                    <a:pt x="1782064" y="112395"/>
                  </a:cubicBezTo>
                  <a:close/>
                </a:path>
              </a:pathLst>
            </a:custGeom>
            <a:solidFill>
              <a:srgbClr val="B6D1E1"/>
            </a:solidFill>
          </p:spPr>
        </p:sp>
      </p:grpSp>
      <p:grpSp>
        <p:nvGrpSpPr>
          <p:cNvPr id="11" name="Group 11"/>
          <p:cNvGrpSpPr/>
          <p:nvPr/>
        </p:nvGrpSpPr>
        <p:grpSpPr>
          <a:xfrm>
            <a:off x="12303762" y="591215"/>
            <a:ext cx="6947234" cy="6947234"/>
            <a:chOff x="0" y="0"/>
            <a:chExt cx="12700000" cy="12700000"/>
          </a:xfrm>
        </p:grpSpPr>
        <p:sp>
          <p:nvSpPr>
            <p:cNvPr id="12" name="Freeform 12" descr="En bild som visar person, nagel, finger, hud  Automatiskt genererad beskrivning"/>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3"/>
              <a:stretch>
                <a:fillRect l="-22112" r="-22112" b="-1"/>
              </a:stretch>
            </a:blipFill>
          </p:spPr>
        </p:sp>
      </p:grpSp>
      <p:grpSp>
        <p:nvGrpSpPr>
          <p:cNvPr id="13" name="Group 13"/>
          <p:cNvGrpSpPr/>
          <p:nvPr/>
        </p:nvGrpSpPr>
        <p:grpSpPr>
          <a:xfrm>
            <a:off x="11037876" y="5056085"/>
            <a:ext cx="3842379" cy="3961791"/>
            <a:chOff x="0" y="0"/>
            <a:chExt cx="5123172" cy="5282388"/>
          </a:xfrm>
        </p:grpSpPr>
        <p:sp>
          <p:nvSpPr>
            <p:cNvPr id="14" name="Freeform 14"/>
            <p:cNvSpPr/>
            <p:nvPr/>
          </p:nvSpPr>
          <p:spPr>
            <a:xfrm>
              <a:off x="-228092" y="-86487"/>
              <a:ext cx="5697347" cy="5582031"/>
            </a:xfrm>
            <a:custGeom>
              <a:avLst/>
              <a:gdLst/>
              <a:ahLst/>
              <a:cxnLst/>
              <a:rect l="l" t="t" r="r" b="b"/>
              <a:pathLst>
                <a:path w="5697347" h="5582031">
                  <a:moveTo>
                    <a:pt x="3330321" y="210312"/>
                  </a:moveTo>
                  <a:cubicBezTo>
                    <a:pt x="2648585" y="6731"/>
                    <a:pt x="1936496" y="0"/>
                    <a:pt x="1393825" y="610489"/>
                  </a:cubicBezTo>
                  <a:cubicBezTo>
                    <a:pt x="868172" y="1200531"/>
                    <a:pt x="362839" y="2153412"/>
                    <a:pt x="254381" y="2940304"/>
                  </a:cubicBezTo>
                  <a:cubicBezTo>
                    <a:pt x="0" y="4774946"/>
                    <a:pt x="1634617" y="5582031"/>
                    <a:pt x="3286125" y="5320919"/>
                  </a:cubicBezTo>
                  <a:cubicBezTo>
                    <a:pt x="4896993" y="5066538"/>
                    <a:pt x="5697347" y="2953766"/>
                    <a:pt x="5209032" y="1448054"/>
                  </a:cubicBezTo>
                  <a:cubicBezTo>
                    <a:pt x="5063236" y="993648"/>
                    <a:pt x="4639310" y="780034"/>
                    <a:pt x="4239133" y="583311"/>
                  </a:cubicBezTo>
                  <a:cubicBezTo>
                    <a:pt x="3950843" y="440817"/>
                    <a:pt x="3645662" y="305181"/>
                    <a:pt x="3330321" y="210312"/>
                  </a:cubicBezTo>
                  <a:close/>
                </a:path>
              </a:pathLst>
            </a:custGeom>
            <a:solidFill>
              <a:srgbClr val="B6D1E1">
                <a:alpha val="76863"/>
              </a:srgbClr>
            </a:solidFill>
          </p:spPr>
        </p:sp>
      </p:grpSp>
      <p:sp>
        <p:nvSpPr>
          <p:cNvPr id="15" name="Freeform 15" descr="Fever outline"/>
          <p:cNvSpPr/>
          <p:nvPr/>
        </p:nvSpPr>
        <p:spPr>
          <a:xfrm>
            <a:off x="12075162" y="6028084"/>
            <a:ext cx="2147733" cy="2147733"/>
          </a:xfrm>
          <a:custGeom>
            <a:avLst/>
            <a:gdLst/>
            <a:ahLst/>
            <a:cxnLst/>
            <a:rect l="l" t="t" r="r" b="b"/>
            <a:pathLst>
              <a:path w="2147733" h="2147733">
                <a:moveTo>
                  <a:pt x="0" y="0"/>
                </a:moveTo>
                <a:lnTo>
                  <a:pt x="2147733" y="0"/>
                </a:lnTo>
                <a:lnTo>
                  <a:pt x="2147733" y="2147734"/>
                </a:lnTo>
                <a:lnTo>
                  <a:pt x="0" y="2147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2989202" y="2423082"/>
            <a:ext cx="9085960" cy="1125186"/>
          </a:xfrm>
          <a:prstGeom prst="rect">
            <a:avLst/>
          </a:prstGeom>
        </p:spPr>
        <p:txBody>
          <a:bodyPr lIns="0" tIns="0" rIns="0" bIns="0" rtlCol="0" anchor="t">
            <a:spAutoFit/>
          </a:bodyPr>
          <a:lstStyle/>
          <a:p>
            <a:pPr algn="l">
              <a:lnSpc>
                <a:spcPts val="4400"/>
              </a:lnSpc>
            </a:pPr>
            <a:r>
              <a:rPr lang="en-US" sz="4050" b="1" spc="37">
                <a:solidFill>
                  <a:srgbClr val="FFFFFF"/>
                </a:solidFill>
                <a:latin typeface="TT Rounds Condensed Bold"/>
                <a:ea typeface="TT Rounds Condensed Bold"/>
                <a:cs typeface="TT Rounds Condensed Bold"/>
                <a:sym typeface="TT Rounds Condensed Bold"/>
              </a:rPr>
              <a:t>Ne cuisinez jamais pour les autres si vous êtes malade</a:t>
            </a:r>
          </a:p>
        </p:txBody>
      </p:sp>
      <p:sp>
        <p:nvSpPr>
          <p:cNvPr id="17" name="TextBox 17"/>
          <p:cNvSpPr txBox="1"/>
          <p:nvPr/>
        </p:nvSpPr>
        <p:spPr>
          <a:xfrm>
            <a:off x="1110717" y="4707213"/>
            <a:ext cx="9711009" cy="4549629"/>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Une règle de base pour éviter les intoxications alimentaires est de ne jamais cuisiner pour d'autres personnes lorsque l'on est malade.</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algn="l">
              <a:lnSpc>
                <a:spcPts val="4140"/>
              </a:lnSpc>
            </a:pPr>
            <a:r>
              <a:rPr lang="en-US" sz="3900" spc="36">
                <a:solidFill>
                  <a:srgbClr val="382B1B"/>
                </a:solidFill>
                <a:latin typeface="TT Rounds Condensed"/>
                <a:ea typeface="TT Rounds Condensed"/>
                <a:cs typeface="TT Rounds Condensed"/>
                <a:sym typeface="TT Rounds Condensed"/>
              </a:rPr>
              <a:t>Les rhumes, les maux d'estomac, la diarrhée et d'autres maladies peuvent se transmettre par la nourriture. Même dans les petites blessures, il y a souvent des bactéries.</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8" name="TextBox 18"/>
          <p:cNvSpPr txBox="1"/>
          <p:nvPr/>
        </p:nvSpPr>
        <p:spPr>
          <a:xfrm>
            <a:off x="628155" y="2379771"/>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1401417"/>
            <a:ext cx="18288000" cy="1967949"/>
            <a:chOff x="0" y="0"/>
            <a:chExt cx="24384000" cy="2623932"/>
          </a:xfrm>
        </p:grpSpPr>
        <p:sp>
          <p:nvSpPr>
            <p:cNvPr id="8" name="Freeform 8"/>
            <p:cNvSpPr/>
            <p:nvPr/>
          </p:nvSpPr>
          <p:spPr>
            <a:xfrm>
              <a:off x="0" y="0"/>
              <a:ext cx="24384000" cy="2623947"/>
            </a:xfrm>
            <a:custGeom>
              <a:avLst/>
              <a:gdLst/>
              <a:ahLst/>
              <a:cxnLst/>
              <a:rect l="l" t="t" r="r" b="b"/>
              <a:pathLst>
                <a:path w="24384000" h="2623947">
                  <a:moveTo>
                    <a:pt x="0" y="0"/>
                  </a:moveTo>
                  <a:lnTo>
                    <a:pt x="24384000" y="0"/>
                  </a:lnTo>
                  <a:lnTo>
                    <a:pt x="24384000" y="2623947"/>
                  </a:lnTo>
                  <a:lnTo>
                    <a:pt x="0" y="2623947"/>
                  </a:lnTo>
                  <a:close/>
                </a:path>
              </a:pathLst>
            </a:custGeom>
            <a:solidFill>
              <a:srgbClr val="E6C8C7"/>
            </a:solidFill>
          </p:spPr>
        </p:sp>
      </p:grpSp>
      <p:sp>
        <p:nvSpPr>
          <p:cNvPr id="9" name="TextBox 9"/>
          <p:cNvSpPr txBox="1"/>
          <p:nvPr/>
        </p:nvSpPr>
        <p:spPr>
          <a:xfrm>
            <a:off x="3097041" y="1672815"/>
            <a:ext cx="15099519" cy="1531561"/>
          </a:xfrm>
          <a:prstGeom prst="rect">
            <a:avLst/>
          </a:prstGeom>
        </p:spPr>
        <p:txBody>
          <a:bodyPr lIns="0" tIns="0" rIns="0" bIns="0" rtlCol="0" anchor="t">
            <a:spAutoFit/>
          </a:bodyPr>
          <a:lstStyle/>
          <a:p>
            <a:pPr algn="l">
              <a:lnSpc>
                <a:spcPts val="6030"/>
              </a:lnSpc>
            </a:pPr>
            <a:r>
              <a:rPr lang="en-US" sz="6000" b="1" spc="56">
                <a:solidFill>
                  <a:srgbClr val="FFFFFF"/>
                </a:solidFill>
                <a:latin typeface="TT Rounds Condensed Bold"/>
                <a:ea typeface="TT Rounds Condensed Bold"/>
                <a:cs typeface="TT Rounds Condensed Bold"/>
                <a:sym typeface="TT Rounds Condensed Bold"/>
              </a:rPr>
              <a:t>Séparer la viande crue/</a:t>
            </a:r>
          </a:p>
          <a:p>
            <a:pPr algn="l">
              <a:lnSpc>
                <a:spcPts val="6030"/>
              </a:lnSpc>
            </a:pPr>
            <a:r>
              <a:rPr lang="en-US" sz="6000" b="1" spc="56">
                <a:solidFill>
                  <a:srgbClr val="FFFFFF"/>
                </a:solidFill>
                <a:latin typeface="TT Rounds Condensed Bold"/>
                <a:ea typeface="TT Rounds Condensed Bold"/>
                <a:cs typeface="TT Rounds Condensed Bold"/>
                <a:sym typeface="TT Rounds Condensed Bold"/>
              </a:rPr>
              <a:t>le poisson des plats cuisinés</a:t>
            </a:r>
          </a:p>
          <a:p>
            <a:pPr algn="l">
              <a:lnSpc>
                <a:spcPts val="6030"/>
              </a:lnSpc>
            </a:pPr>
            <a:endParaRPr lang="en-US" sz="6000" b="1" spc="56">
              <a:solidFill>
                <a:srgbClr val="FFFFFF"/>
              </a:solidFill>
              <a:latin typeface="TT Rounds Condensed Bold"/>
              <a:ea typeface="TT Rounds Condensed Bold"/>
              <a:cs typeface="TT Rounds Condensed Bold"/>
              <a:sym typeface="TT Rounds Condensed Bold"/>
            </a:endParaRPr>
          </a:p>
        </p:txBody>
      </p:sp>
      <p:sp>
        <p:nvSpPr>
          <p:cNvPr id="10" name="TextBox 10"/>
          <p:cNvSpPr txBox="1"/>
          <p:nvPr/>
        </p:nvSpPr>
        <p:spPr>
          <a:xfrm>
            <a:off x="1028700" y="3980336"/>
            <a:ext cx="9233930" cy="7108394"/>
          </a:xfrm>
          <a:prstGeom prst="rect">
            <a:avLst/>
          </a:prstGeom>
        </p:spPr>
        <p:txBody>
          <a:bodyPr lIns="0" tIns="0" rIns="0" bIns="0" rtlCol="0" anchor="t">
            <a:spAutoFit/>
          </a:bodyPr>
          <a:lstStyle/>
          <a:p>
            <a:pPr algn="l">
              <a:lnSpc>
                <a:spcPts val="3927"/>
              </a:lnSpc>
            </a:pPr>
            <a:r>
              <a:rPr lang="en-US" sz="3700" spc="34">
                <a:solidFill>
                  <a:srgbClr val="382B1B"/>
                </a:solidFill>
                <a:latin typeface="TT Rounds Condensed"/>
                <a:ea typeface="TT Rounds Condensed"/>
                <a:cs typeface="TT Rounds Condensed"/>
                <a:sym typeface="TT Rounds Condensed"/>
              </a:rPr>
              <a:t>Gardez les différents aliments à l'écart pour éviter la contamination croisée. La contamination croisée signifie que des bactéries ou des allergènes sont transférés d'un groupe d'aliments à un autre. </a:t>
            </a:r>
          </a:p>
          <a:p>
            <a:pPr algn="l">
              <a:lnSpc>
                <a:spcPts val="3216"/>
              </a:lnSpc>
            </a:pPr>
            <a:endParaRPr lang="en-US" sz="3700" spc="34">
              <a:solidFill>
                <a:srgbClr val="382B1B"/>
              </a:solidFill>
              <a:latin typeface="TT Rounds Condensed"/>
              <a:ea typeface="TT Rounds Condensed"/>
              <a:cs typeface="TT Rounds Condensed"/>
              <a:sym typeface="TT Rounds Condensed"/>
            </a:endParaRPr>
          </a:p>
          <a:p>
            <a:pPr algn="l">
              <a:lnSpc>
                <a:spcPts val="3184"/>
              </a:lnSpc>
            </a:pPr>
            <a:r>
              <a:rPr lang="en-US" sz="3100" spc="29">
                <a:solidFill>
                  <a:srgbClr val="382B1B"/>
                </a:solidFill>
                <a:latin typeface="TT Rounds Condensed"/>
                <a:ea typeface="TT Rounds Condensed"/>
                <a:cs typeface="TT Rounds Condensed"/>
                <a:sym typeface="TT Rounds Condensed"/>
              </a:rPr>
              <a:t>Par exemple, il peut s'agir d'une bactérie provenant d'un poulet cru qui se retrouve sur une feuille de laitue. Lorsque le poulet est cuit, la plupart des bactéries meurent. Mais comme la salade n'est normalement pas chauffée avant d'être consommée, la personne qui la mange risque fort de tomber malade. Pour éviter la contamination croisée.</a:t>
            </a:r>
          </a:p>
          <a:p>
            <a:pPr algn="l">
              <a:lnSpc>
                <a:spcPts val="3889"/>
              </a:lnSpc>
            </a:pPr>
            <a:endParaRPr lang="en-US" sz="3100" spc="29">
              <a:solidFill>
                <a:srgbClr val="382B1B"/>
              </a:solidFill>
              <a:latin typeface="TT Rounds Condensed"/>
              <a:ea typeface="TT Rounds Condensed"/>
              <a:cs typeface="TT Rounds Condensed"/>
              <a:sym typeface="TT Rounds Condensed"/>
            </a:endParaRPr>
          </a:p>
          <a:p>
            <a:pPr algn="l">
              <a:lnSpc>
                <a:spcPts val="3889"/>
              </a:lnSpc>
            </a:pPr>
            <a:endParaRPr lang="en-US" sz="3100" spc="29">
              <a:solidFill>
                <a:srgbClr val="382B1B"/>
              </a:solidFill>
              <a:latin typeface="TT Rounds Condensed"/>
              <a:ea typeface="TT Rounds Condensed"/>
              <a:cs typeface="TT Rounds Condensed"/>
              <a:sym typeface="TT Rounds Condensed"/>
            </a:endParaRPr>
          </a:p>
          <a:p>
            <a:pPr algn="l">
              <a:lnSpc>
                <a:spcPts val="3889"/>
              </a:lnSpc>
            </a:pPr>
            <a:endParaRPr lang="en-US" sz="3100" spc="29">
              <a:solidFill>
                <a:srgbClr val="382B1B"/>
              </a:solidFill>
              <a:latin typeface="TT Rounds Condensed"/>
              <a:ea typeface="TT Rounds Condensed"/>
              <a:cs typeface="TT Rounds Condensed"/>
              <a:sym typeface="TT Rounds Condensed"/>
            </a:endParaRPr>
          </a:p>
        </p:txBody>
      </p:sp>
      <p:grpSp>
        <p:nvGrpSpPr>
          <p:cNvPr id="11" name="Group 11"/>
          <p:cNvGrpSpPr/>
          <p:nvPr/>
        </p:nvGrpSpPr>
        <p:grpSpPr>
          <a:xfrm rot="4967076">
            <a:off x="689401" y="808670"/>
            <a:ext cx="2056215" cy="2120116"/>
            <a:chOff x="0" y="0"/>
            <a:chExt cx="2741620" cy="2826822"/>
          </a:xfrm>
        </p:grpSpPr>
        <p:sp>
          <p:nvSpPr>
            <p:cNvPr id="12" name="Freeform 12"/>
            <p:cNvSpPr/>
            <p:nvPr/>
          </p:nvSpPr>
          <p:spPr>
            <a:xfrm>
              <a:off x="-122047" y="-46228"/>
              <a:ext cx="3048889" cy="2987167"/>
            </a:xfrm>
            <a:custGeom>
              <a:avLst/>
              <a:gdLst/>
              <a:ahLst/>
              <a:cxnLst/>
              <a:rect l="l" t="t" r="r" b="b"/>
              <a:pathLst>
                <a:path w="3048889" h="2987167">
                  <a:moveTo>
                    <a:pt x="1782191" y="112522"/>
                  </a:moveTo>
                  <a:cubicBezTo>
                    <a:pt x="1417447" y="3683"/>
                    <a:pt x="1036320" y="0"/>
                    <a:pt x="745871" y="326644"/>
                  </a:cubicBezTo>
                  <a:cubicBezTo>
                    <a:pt x="464566" y="642366"/>
                    <a:pt x="194183" y="1152398"/>
                    <a:pt x="136144" y="1573403"/>
                  </a:cubicBezTo>
                  <a:cubicBezTo>
                    <a:pt x="0" y="2555240"/>
                    <a:pt x="874776" y="2987167"/>
                    <a:pt x="1758569" y="2847340"/>
                  </a:cubicBezTo>
                  <a:cubicBezTo>
                    <a:pt x="2620645" y="2711196"/>
                    <a:pt x="3048889" y="1580642"/>
                    <a:pt x="2787523" y="774827"/>
                  </a:cubicBezTo>
                  <a:cubicBezTo>
                    <a:pt x="2709545" y="531622"/>
                    <a:pt x="2482596" y="417322"/>
                    <a:pt x="2268474" y="312039"/>
                  </a:cubicBezTo>
                  <a:cubicBezTo>
                    <a:pt x="2114169" y="235839"/>
                    <a:pt x="1950847" y="163195"/>
                    <a:pt x="1782064" y="112395"/>
                  </a:cubicBezTo>
                  <a:close/>
                </a:path>
              </a:pathLst>
            </a:custGeom>
            <a:solidFill>
              <a:srgbClr val="84BFA4"/>
            </a:solidFill>
          </p:spPr>
        </p:sp>
      </p:grpSp>
      <p:sp>
        <p:nvSpPr>
          <p:cNvPr id="13" name="TextBox 13"/>
          <p:cNvSpPr txBox="1"/>
          <p:nvPr/>
        </p:nvSpPr>
        <p:spPr>
          <a:xfrm>
            <a:off x="628155" y="1425615"/>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14" name="Freeform 14" descr="En bild som visar mat, grönsak, av trä, växt  Automatiskt genererad beskrivning"/>
          <p:cNvSpPr/>
          <p:nvPr/>
        </p:nvSpPr>
        <p:spPr>
          <a:xfrm>
            <a:off x="12322406" y="982308"/>
            <a:ext cx="6721058" cy="6944812"/>
          </a:xfrm>
          <a:custGeom>
            <a:avLst/>
            <a:gdLst/>
            <a:ahLst/>
            <a:cxnLst/>
            <a:rect l="l" t="t" r="r" b="b"/>
            <a:pathLst>
              <a:path w="6721058" h="6944812">
                <a:moveTo>
                  <a:pt x="0" y="0"/>
                </a:moveTo>
                <a:lnTo>
                  <a:pt x="6721057" y="0"/>
                </a:lnTo>
                <a:lnTo>
                  <a:pt x="6721057" y="6944812"/>
                </a:lnTo>
                <a:lnTo>
                  <a:pt x="0" y="6944812"/>
                </a:lnTo>
                <a:lnTo>
                  <a:pt x="0" y="0"/>
                </a:lnTo>
                <a:close/>
              </a:path>
            </a:pathLst>
          </a:custGeom>
          <a:blipFill>
            <a:blip r:embed="rId3"/>
            <a:stretch>
              <a:fillRect l="-6465" r="-6465"/>
            </a:stretch>
          </a:blipFill>
        </p:spPr>
      </p:sp>
      <p:grpSp>
        <p:nvGrpSpPr>
          <p:cNvPr id="15" name="Group 15"/>
          <p:cNvGrpSpPr/>
          <p:nvPr/>
        </p:nvGrpSpPr>
        <p:grpSpPr>
          <a:xfrm>
            <a:off x="10709886" y="5324440"/>
            <a:ext cx="3842379" cy="3961791"/>
            <a:chOff x="0" y="0"/>
            <a:chExt cx="5123172" cy="5282388"/>
          </a:xfrm>
        </p:grpSpPr>
        <p:sp>
          <p:nvSpPr>
            <p:cNvPr id="16" name="Freeform 16"/>
            <p:cNvSpPr/>
            <p:nvPr/>
          </p:nvSpPr>
          <p:spPr>
            <a:xfrm>
              <a:off x="-228092" y="-86487"/>
              <a:ext cx="5697347" cy="5582031"/>
            </a:xfrm>
            <a:custGeom>
              <a:avLst/>
              <a:gdLst/>
              <a:ahLst/>
              <a:cxnLst/>
              <a:rect l="l" t="t" r="r" b="b"/>
              <a:pathLst>
                <a:path w="5697347" h="5582031">
                  <a:moveTo>
                    <a:pt x="3330321" y="210312"/>
                  </a:moveTo>
                  <a:cubicBezTo>
                    <a:pt x="2648585" y="6731"/>
                    <a:pt x="1936496" y="0"/>
                    <a:pt x="1393825" y="610489"/>
                  </a:cubicBezTo>
                  <a:cubicBezTo>
                    <a:pt x="868172" y="1200531"/>
                    <a:pt x="362839" y="2153412"/>
                    <a:pt x="254381" y="2940304"/>
                  </a:cubicBezTo>
                  <a:cubicBezTo>
                    <a:pt x="0" y="4774946"/>
                    <a:pt x="1634617" y="5582031"/>
                    <a:pt x="3286125" y="5320919"/>
                  </a:cubicBezTo>
                  <a:cubicBezTo>
                    <a:pt x="4896993" y="5066538"/>
                    <a:pt x="5697347" y="2953766"/>
                    <a:pt x="5209032" y="1448054"/>
                  </a:cubicBezTo>
                  <a:cubicBezTo>
                    <a:pt x="5063236" y="993648"/>
                    <a:pt x="4639310" y="780034"/>
                    <a:pt x="4239133" y="583311"/>
                  </a:cubicBezTo>
                  <a:cubicBezTo>
                    <a:pt x="3950843" y="440817"/>
                    <a:pt x="3645662" y="305181"/>
                    <a:pt x="3330321" y="210312"/>
                  </a:cubicBezTo>
                  <a:close/>
                </a:path>
              </a:pathLst>
            </a:custGeom>
            <a:solidFill>
              <a:srgbClr val="84BFA4">
                <a:alpha val="76863"/>
              </a:srgbClr>
            </a:solidFill>
          </p:spPr>
        </p:sp>
      </p:grpSp>
      <p:sp>
        <p:nvSpPr>
          <p:cNvPr id="17" name="Freeform 17" descr="Pasta outline"/>
          <p:cNvSpPr/>
          <p:nvPr/>
        </p:nvSpPr>
        <p:spPr>
          <a:xfrm>
            <a:off x="11320670" y="5933661"/>
            <a:ext cx="2696964" cy="2696964"/>
          </a:xfrm>
          <a:custGeom>
            <a:avLst/>
            <a:gdLst/>
            <a:ahLst/>
            <a:cxnLst/>
            <a:rect l="l" t="t" r="r" b="b"/>
            <a:pathLst>
              <a:path w="2696964" h="2696964">
                <a:moveTo>
                  <a:pt x="0" y="0"/>
                </a:moveTo>
                <a:lnTo>
                  <a:pt x="2696963" y="0"/>
                </a:lnTo>
                <a:lnTo>
                  <a:pt x="2696963" y="2696964"/>
                </a:lnTo>
                <a:lnTo>
                  <a:pt x="0" y="26969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1431234"/>
            <a:ext cx="18288000" cy="1192695"/>
            <a:chOff x="0" y="0"/>
            <a:chExt cx="24384000" cy="1590260"/>
          </a:xfrm>
        </p:grpSpPr>
        <p:sp>
          <p:nvSpPr>
            <p:cNvPr id="8" name="Freeform 8"/>
            <p:cNvSpPr/>
            <p:nvPr/>
          </p:nvSpPr>
          <p:spPr>
            <a:xfrm>
              <a:off x="0" y="0"/>
              <a:ext cx="24384000" cy="1590294"/>
            </a:xfrm>
            <a:custGeom>
              <a:avLst/>
              <a:gdLst/>
              <a:ahLst/>
              <a:cxnLst/>
              <a:rect l="l" t="t" r="r" b="b"/>
              <a:pathLst>
                <a:path w="24384000" h="1590294">
                  <a:moveTo>
                    <a:pt x="0" y="0"/>
                  </a:moveTo>
                  <a:lnTo>
                    <a:pt x="24384000" y="0"/>
                  </a:lnTo>
                  <a:lnTo>
                    <a:pt x="24384000" y="1590294"/>
                  </a:lnTo>
                  <a:lnTo>
                    <a:pt x="0" y="1590294"/>
                  </a:lnTo>
                  <a:close/>
                </a:path>
              </a:pathLst>
            </a:custGeom>
            <a:solidFill>
              <a:srgbClr val="B6D1E1"/>
            </a:solidFill>
          </p:spPr>
        </p:sp>
      </p:grpSp>
      <p:sp>
        <p:nvSpPr>
          <p:cNvPr id="9" name="TextBox 9"/>
          <p:cNvSpPr txBox="1"/>
          <p:nvPr/>
        </p:nvSpPr>
        <p:spPr>
          <a:xfrm>
            <a:off x="3097041" y="1455432"/>
            <a:ext cx="11375777" cy="1811846"/>
          </a:xfrm>
          <a:prstGeom prst="rect">
            <a:avLst/>
          </a:prstGeom>
        </p:spPr>
        <p:txBody>
          <a:bodyPr lIns="0" tIns="0" rIns="0" bIns="0" rtlCol="0" anchor="t">
            <a:spAutoFit/>
          </a:bodyPr>
          <a:lstStyle/>
          <a:p>
            <a:pPr algn="l">
              <a:lnSpc>
                <a:spcPts val="4723"/>
              </a:lnSpc>
            </a:pPr>
            <a:r>
              <a:rPr lang="en-US" sz="4700" b="1" spc="43">
                <a:solidFill>
                  <a:srgbClr val="FFFFFF"/>
                </a:solidFill>
                <a:latin typeface="TT Rounds Condensed Bold"/>
                <a:ea typeface="TT Rounds Condensed Bold"/>
                <a:cs typeface="TT Rounds Condensed Bold"/>
                <a:sym typeface="TT Rounds Condensed Bold"/>
              </a:rPr>
              <a:t>Conserver les aliments à la bonne température</a:t>
            </a:r>
          </a:p>
          <a:p>
            <a:pPr algn="l">
              <a:lnSpc>
                <a:spcPts val="4723"/>
              </a:lnSpc>
            </a:pPr>
            <a:endParaRPr lang="en-US" sz="4700" b="1" spc="43">
              <a:solidFill>
                <a:srgbClr val="FFFFFF"/>
              </a:solidFill>
              <a:latin typeface="TT Rounds Condensed Bold"/>
              <a:ea typeface="TT Rounds Condensed Bold"/>
              <a:cs typeface="TT Rounds Condensed Bold"/>
              <a:sym typeface="TT Rounds Condensed Bold"/>
            </a:endParaRPr>
          </a:p>
        </p:txBody>
      </p:sp>
      <p:sp>
        <p:nvSpPr>
          <p:cNvPr id="10" name="TextBox 10"/>
          <p:cNvSpPr txBox="1"/>
          <p:nvPr/>
        </p:nvSpPr>
        <p:spPr>
          <a:xfrm>
            <a:off x="1000531" y="3760136"/>
            <a:ext cx="10277540" cy="6206930"/>
          </a:xfrm>
          <a:prstGeom prst="rect">
            <a:avLst/>
          </a:prstGeom>
        </p:spPr>
        <p:txBody>
          <a:bodyPr lIns="0" tIns="0" rIns="0" bIns="0" rtlCol="0" anchor="t">
            <a:spAutoFit/>
          </a:bodyPr>
          <a:lstStyle/>
          <a:p>
            <a:pPr marL="651511" lvl="1" indent="-325756" algn="l">
              <a:lnSpc>
                <a:spcPts val="3821"/>
              </a:lnSpc>
              <a:buFont typeface="Arial"/>
              <a:buChar char="•"/>
            </a:pPr>
            <a:r>
              <a:rPr lang="en-US" sz="3600" spc="33">
                <a:solidFill>
                  <a:srgbClr val="382B1B"/>
                </a:solidFill>
                <a:latin typeface="TT Rounds Condensed"/>
                <a:ea typeface="TT Rounds Condensed"/>
                <a:cs typeface="TT Rounds Condensed"/>
                <a:sym typeface="TT Rounds Condensed"/>
              </a:rPr>
              <a:t>Conservez les aliments à la bonne température - Conservez la viande, le poulet et les fruits de mer crus séparément des autres produits (dans le bas du réfrigérateur ou, idéalement, dans un réfrigérateur séparé). La croissance des bactéries est fortement influencée par la température de leur environnement. </a:t>
            </a:r>
          </a:p>
          <a:p>
            <a:pPr marL="651511" lvl="1" indent="-325756" algn="l">
              <a:lnSpc>
                <a:spcPts val="3821"/>
              </a:lnSpc>
              <a:buFont typeface="Arial"/>
              <a:buChar char="•"/>
            </a:pPr>
            <a:r>
              <a:rPr lang="en-US" sz="3600" spc="33">
                <a:solidFill>
                  <a:srgbClr val="382B1B"/>
                </a:solidFill>
                <a:latin typeface="TT Rounds Condensed"/>
                <a:ea typeface="TT Rounds Condensed"/>
                <a:cs typeface="TT Rounds Condensed"/>
                <a:sym typeface="TT Rounds Condensed"/>
              </a:rPr>
              <a:t>La plupart des bactéries se développent à une température comprise entre 25 et 40°C. Les aliments doivent être conservés au froid ou au chaud. N'oubliez pas que la durabilité des produits est liée à la température de stockage.</a:t>
            </a:r>
          </a:p>
          <a:p>
            <a:pPr marL="651511" lvl="1" indent="-325756" algn="l">
              <a:lnSpc>
                <a:spcPts val="3821"/>
              </a:lnSpc>
            </a:pPr>
            <a:endParaRPr lang="en-US" sz="3600" spc="33">
              <a:solidFill>
                <a:srgbClr val="382B1B"/>
              </a:solidFill>
              <a:latin typeface="TT Rounds Condensed"/>
              <a:ea typeface="TT Rounds Condensed"/>
              <a:cs typeface="TT Rounds Condensed"/>
              <a:sym typeface="TT Rounds Condensed"/>
            </a:endParaRPr>
          </a:p>
        </p:txBody>
      </p:sp>
      <p:grpSp>
        <p:nvGrpSpPr>
          <p:cNvPr id="11" name="Group 11"/>
          <p:cNvGrpSpPr/>
          <p:nvPr/>
        </p:nvGrpSpPr>
        <p:grpSpPr>
          <a:xfrm rot="4967076">
            <a:off x="689401" y="838486"/>
            <a:ext cx="2056215" cy="2120116"/>
            <a:chOff x="0" y="0"/>
            <a:chExt cx="2741620" cy="2826822"/>
          </a:xfrm>
        </p:grpSpPr>
        <p:sp>
          <p:nvSpPr>
            <p:cNvPr id="12" name="Freeform 12"/>
            <p:cNvSpPr/>
            <p:nvPr/>
          </p:nvSpPr>
          <p:spPr>
            <a:xfrm>
              <a:off x="-122047" y="-46228"/>
              <a:ext cx="3048889" cy="2987167"/>
            </a:xfrm>
            <a:custGeom>
              <a:avLst/>
              <a:gdLst/>
              <a:ahLst/>
              <a:cxnLst/>
              <a:rect l="l" t="t" r="r" b="b"/>
              <a:pathLst>
                <a:path w="3048889" h="2987167">
                  <a:moveTo>
                    <a:pt x="1782191" y="112522"/>
                  </a:moveTo>
                  <a:cubicBezTo>
                    <a:pt x="1417447" y="3683"/>
                    <a:pt x="1036320" y="0"/>
                    <a:pt x="745871" y="326644"/>
                  </a:cubicBezTo>
                  <a:cubicBezTo>
                    <a:pt x="464566" y="642366"/>
                    <a:pt x="194183" y="1152398"/>
                    <a:pt x="136144" y="1573403"/>
                  </a:cubicBezTo>
                  <a:cubicBezTo>
                    <a:pt x="0" y="2555240"/>
                    <a:pt x="874776" y="2987167"/>
                    <a:pt x="1758569" y="2847340"/>
                  </a:cubicBezTo>
                  <a:cubicBezTo>
                    <a:pt x="2620645" y="2711196"/>
                    <a:pt x="3048889" y="1580642"/>
                    <a:pt x="2787523" y="774827"/>
                  </a:cubicBezTo>
                  <a:cubicBezTo>
                    <a:pt x="2709545" y="531622"/>
                    <a:pt x="2482596" y="417322"/>
                    <a:pt x="2268474" y="312039"/>
                  </a:cubicBezTo>
                  <a:cubicBezTo>
                    <a:pt x="2114169" y="235839"/>
                    <a:pt x="1950847" y="163195"/>
                    <a:pt x="1782064" y="112395"/>
                  </a:cubicBezTo>
                  <a:close/>
                </a:path>
              </a:pathLst>
            </a:custGeom>
            <a:solidFill>
              <a:srgbClr val="84BFA4"/>
            </a:solidFill>
          </p:spPr>
        </p:sp>
      </p:grpSp>
      <p:sp>
        <p:nvSpPr>
          <p:cNvPr id="13" name="TextBox 13"/>
          <p:cNvSpPr txBox="1"/>
          <p:nvPr/>
        </p:nvSpPr>
        <p:spPr>
          <a:xfrm>
            <a:off x="628155" y="1455432"/>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05</a:t>
            </a:r>
          </a:p>
        </p:txBody>
      </p:sp>
      <p:grpSp>
        <p:nvGrpSpPr>
          <p:cNvPr id="14" name="Group 14"/>
          <p:cNvGrpSpPr/>
          <p:nvPr/>
        </p:nvGrpSpPr>
        <p:grpSpPr>
          <a:xfrm>
            <a:off x="12546304" y="1378052"/>
            <a:ext cx="7295372" cy="6847240"/>
            <a:chOff x="0" y="0"/>
            <a:chExt cx="9727162" cy="9129654"/>
          </a:xfrm>
        </p:grpSpPr>
        <p:sp>
          <p:nvSpPr>
            <p:cNvPr id="15" name="Freeform 15"/>
            <p:cNvSpPr/>
            <p:nvPr/>
          </p:nvSpPr>
          <p:spPr>
            <a:xfrm>
              <a:off x="-1147572" y="-25908"/>
              <a:ext cx="11033252" cy="10014712"/>
            </a:xfrm>
            <a:custGeom>
              <a:avLst/>
              <a:gdLst/>
              <a:ahLst/>
              <a:cxnLst/>
              <a:rect l="l" t="t" r="r" b="b"/>
              <a:pathLst>
                <a:path w="11033252" h="10014712">
                  <a:moveTo>
                    <a:pt x="6657975" y="29083"/>
                  </a:moveTo>
                  <a:cubicBezTo>
                    <a:pt x="7256653" y="0"/>
                    <a:pt x="7783830" y="175387"/>
                    <a:pt x="8249666" y="475234"/>
                  </a:cubicBezTo>
                  <a:cubicBezTo>
                    <a:pt x="8622411" y="715010"/>
                    <a:pt x="8955786" y="1034542"/>
                    <a:pt x="9255379" y="1392682"/>
                  </a:cubicBezTo>
                  <a:cubicBezTo>
                    <a:pt x="9624187" y="1831721"/>
                    <a:pt x="9944735" y="2325751"/>
                    <a:pt x="10219183" y="2814447"/>
                  </a:cubicBezTo>
                  <a:cubicBezTo>
                    <a:pt x="10621645" y="3485896"/>
                    <a:pt x="11033252" y="4200271"/>
                    <a:pt x="10813670" y="5009515"/>
                  </a:cubicBezTo>
                  <a:cubicBezTo>
                    <a:pt x="10079482" y="7684770"/>
                    <a:pt x="6886194" y="10014712"/>
                    <a:pt x="4284472" y="8846185"/>
                  </a:cubicBezTo>
                  <a:cubicBezTo>
                    <a:pt x="1616456" y="7646670"/>
                    <a:pt x="0" y="4895088"/>
                    <a:pt x="2129409" y="2451227"/>
                  </a:cubicBezTo>
                  <a:cubicBezTo>
                    <a:pt x="3047746" y="1405890"/>
                    <a:pt x="4696841" y="491744"/>
                    <a:pt x="6035040" y="129159"/>
                  </a:cubicBezTo>
                  <a:cubicBezTo>
                    <a:pt x="6250813" y="71120"/>
                    <a:pt x="6458331" y="38735"/>
                    <a:pt x="6657848" y="29083"/>
                  </a:cubicBezTo>
                  <a:close/>
                </a:path>
              </a:pathLst>
            </a:custGeom>
            <a:blipFill>
              <a:blip r:embed="rId3"/>
              <a:stretch>
                <a:fillRect l="-20744" r="-20742"/>
              </a:stretch>
            </a:blipFill>
          </p:spPr>
        </p:sp>
      </p:grpSp>
      <p:grpSp>
        <p:nvGrpSpPr>
          <p:cNvPr id="16" name="Group 16"/>
          <p:cNvGrpSpPr/>
          <p:nvPr/>
        </p:nvGrpSpPr>
        <p:grpSpPr>
          <a:xfrm>
            <a:off x="11544771" y="4757910"/>
            <a:ext cx="3842379" cy="3961791"/>
            <a:chOff x="0" y="0"/>
            <a:chExt cx="5123172" cy="5282388"/>
          </a:xfrm>
        </p:grpSpPr>
        <p:sp>
          <p:nvSpPr>
            <p:cNvPr id="17" name="Freeform 17"/>
            <p:cNvSpPr/>
            <p:nvPr/>
          </p:nvSpPr>
          <p:spPr>
            <a:xfrm>
              <a:off x="-228092" y="-86487"/>
              <a:ext cx="5697347" cy="5582031"/>
            </a:xfrm>
            <a:custGeom>
              <a:avLst/>
              <a:gdLst/>
              <a:ahLst/>
              <a:cxnLst/>
              <a:rect l="l" t="t" r="r" b="b"/>
              <a:pathLst>
                <a:path w="5697347" h="5582031">
                  <a:moveTo>
                    <a:pt x="3330321" y="210312"/>
                  </a:moveTo>
                  <a:cubicBezTo>
                    <a:pt x="2648585" y="6731"/>
                    <a:pt x="1936496" y="0"/>
                    <a:pt x="1393825" y="610489"/>
                  </a:cubicBezTo>
                  <a:cubicBezTo>
                    <a:pt x="868172" y="1200531"/>
                    <a:pt x="362839" y="2153412"/>
                    <a:pt x="254381" y="2940304"/>
                  </a:cubicBezTo>
                  <a:cubicBezTo>
                    <a:pt x="0" y="4774946"/>
                    <a:pt x="1634617" y="5582031"/>
                    <a:pt x="3286125" y="5320919"/>
                  </a:cubicBezTo>
                  <a:cubicBezTo>
                    <a:pt x="4896993" y="5066538"/>
                    <a:pt x="5697347" y="2953766"/>
                    <a:pt x="5209032" y="1448054"/>
                  </a:cubicBezTo>
                  <a:cubicBezTo>
                    <a:pt x="5063236" y="993648"/>
                    <a:pt x="4639310" y="780034"/>
                    <a:pt x="4239133" y="583311"/>
                  </a:cubicBezTo>
                  <a:cubicBezTo>
                    <a:pt x="3950843" y="440817"/>
                    <a:pt x="3645662" y="305181"/>
                    <a:pt x="3330321" y="210312"/>
                  </a:cubicBezTo>
                  <a:close/>
                </a:path>
              </a:pathLst>
            </a:custGeom>
            <a:solidFill>
              <a:srgbClr val="84BFA4">
                <a:alpha val="76863"/>
              </a:srgbClr>
            </a:solidFill>
          </p:spPr>
        </p:sp>
      </p:grpSp>
      <p:sp>
        <p:nvSpPr>
          <p:cNvPr id="18" name="Freeform 18" descr="Thermometer outline"/>
          <p:cNvSpPr/>
          <p:nvPr/>
        </p:nvSpPr>
        <p:spPr>
          <a:xfrm>
            <a:off x="12183484" y="5695122"/>
            <a:ext cx="2289333" cy="2289333"/>
          </a:xfrm>
          <a:custGeom>
            <a:avLst/>
            <a:gdLst/>
            <a:ahLst/>
            <a:cxnLst/>
            <a:rect l="l" t="t" r="r" b="b"/>
            <a:pathLst>
              <a:path w="2289333" h="2289333">
                <a:moveTo>
                  <a:pt x="0" y="0"/>
                </a:moveTo>
                <a:lnTo>
                  <a:pt x="2289334" y="0"/>
                </a:lnTo>
                <a:lnTo>
                  <a:pt x="2289334" y="2289333"/>
                </a:lnTo>
                <a:lnTo>
                  <a:pt x="0" y="2289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220027">
            <a:off x="-813105" y="-6594059"/>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sp>
      </p:grpSp>
      <p:sp>
        <p:nvSpPr>
          <p:cNvPr id="11" name="TextBox 11"/>
          <p:cNvSpPr txBox="1"/>
          <p:nvPr/>
        </p:nvSpPr>
        <p:spPr>
          <a:xfrm>
            <a:off x="2058008" y="1719453"/>
            <a:ext cx="10581359" cy="4344828"/>
          </a:xfrm>
          <a:prstGeom prst="rect">
            <a:avLst/>
          </a:prstGeom>
        </p:spPr>
        <p:txBody>
          <a:bodyPr lIns="0" tIns="0" rIns="0" bIns="0" rtlCol="0" anchor="t">
            <a:spAutoFit/>
          </a:bodyPr>
          <a:lstStyle/>
          <a:p>
            <a:pPr algn="ctr">
              <a:lnSpc>
                <a:spcPts val="37260"/>
              </a:lnSpc>
            </a:pPr>
            <a:r>
              <a:rPr lang="en-US" sz="34500" spc="322">
                <a:solidFill>
                  <a:srgbClr val="EFDCDC"/>
                </a:solidFill>
                <a:latin typeface="TT Rounds Condensed"/>
                <a:ea typeface="TT Rounds Condensed"/>
                <a:cs typeface="TT Rounds Condensed"/>
                <a:sym typeface="TT Rounds Condensed"/>
              </a:rPr>
              <a:t>04</a:t>
            </a:r>
          </a:p>
        </p:txBody>
      </p:sp>
      <p:sp>
        <p:nvSpPr>
          <p:cNvPr id="12" name="TextBox 12"/>
          <p:cNvSpPr txBox="1"/>
          <p:nvPr/>
        </p:nvSpPr>
        <p:spPr>
          <a:xfrm>
            <a:off x="1908881" y="2552789"/>
            <a:ext cx="10819977" cy="4630578"/>
          </a:xfrm>
          <a:prstGeom prst="rect">
            <a:avLst/>
          </a:prstGeom>
        </p:spPr>
        <p:txBody>
          <a:bodyPr lIns="0" tIns="0" rIns="0" bIns="0" rtlCol="0" anchor="t">
            <a:spAutoFit/>
          </a:bodyPr>
          <a:lstStyle/>
          <a:p>
            <a:pPr algn="ctr">
              <a:lnSpc>
                <a:spcPts val="9600"/>
              </a:lnSpc>
            </a:pPr>
            <a:r>
              <a:rPr lang="en-US" sz="9000" b="1" spc="84">
                <a:solidFill>
                  <a:srgbClr val="FFFFFF"/>
                </a:solidFill>
                <a:latin typeface="TT Rounds Condensed Bold"/>
                <a:ea typeface="TT Rounds Condensed Bold"/>
                <a:cs typeface="TT Rounds Condensed Bold"/>
                <a:sym typeface="TT Rounds Condensed Bold"/>
              </a:rPr>
              <a:t>Conditions préalables de base </a:t>
            </a:r>
          </a:p>
          <a:p>
            <a:pPr algn="ctr">
              <a:lnSpc>
                <a:spcPts val="9600"/>
              </a:lnSpc>
            </a:pPr>
            <a:r>
              <a:rPr lang="en-US" sz="9000" b="1" spc="84">
                <a:solidFill>
                  <a:srgbClr val="FFFFFF"/>
                </a:solidFill>
                <a:latin typeface="TT Rounds Condensed Bold"/>
                <a:ea typeface="TT Rounds Condensed Bold"/>
                <a:cs typeface="TT Rounds Condensed Bold"/>
                <a:sym typeface="TT Rounds Condensed Bold"/>
              </a:rPr>
              <a:t>en matière d'hygiène alimentaire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Freeform 7"/>
          <p:cNvSpPr/>
          <p:nvPr/>
        </p:nvSpPr>
        <p:spPr>
          <a:xfrm>
            <a:off x="12744" y="0"/>
            <a:ext cx="18275256" cy="5973048"/>
          </a:xfrm>
          <a:custGeom>
            <a:avLst/>
            <a:gdLst/>
            <a:ahLst/>
            <a:cxnLst/>
            <a:rect l="l" t="t" r="r" b="b"/>
            <a:pathLst>
              <a:path w="18275256" h="5973048">
                <a:moveTo>
                  <a:pt x="0" y="0"/>
                </a:moveTo>
                <a:lnTo>
                  <a:pt x="18275256" y="0"/>
                </a:lnTo>
                <a:lnTo>
                  <a:pt x="18275256" y="5973048"/>
                </a:lnTo>
                <a:lnTo>
                  <a:pt x="0" y="59730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8"/>
          <p:cNvGrpSpPr/>
          <p:nvPr/>
        </p:nvGrpSpPr>
        <p:grpSpPr>
          <a:xfrm>
            <a:off x="14759920" y="4743654"/>
            <a:ext cx="3842379" cy="3961791"/>
            <a:chOff x="0" y="0"/>
            <a:chExt cx="5123172" cy="5282388"/>
          </a:xfrm>
        </p:grpSpPr>
        <p:sp>
          <p:nvSpPr>
            <p:cNvPr id="9" name="Freeform 9"/>
            <p:cNvSpPr/>
            <p:nvPr/>
          </p:nvSpPr>
          <p:spPr>
            <a:xfrm>
              <a:off x="-228092" y="-86487"/>
              <a:ext cx="5697347" cy="5582031"/>
            </a:xfrm>
            <a:custGeom>
              <a:avLst/>
              <a:gdLst/>
              <a:ahLst/>
              <a:cxnLst/>
              <a:rect l="l" t="t" r="r" b="b"/>
              <a:pathLst>
                <a:path w="5697347" h="5582031">
                  <a:moveTo>
                    <a:pt x="3330321" y="210312"/>
                  </a:moveTo>
                  <a:cubicBezTo>
                    <a:pt x="2648585" y="6731"/>
                    <a:pt x="1936496" y="0"/>
                    <a:pt x="1393825" y="610489"/>
                  </a:cubicBezTo>
                  <a:cubicBezTo>
                    <a:pt x="868172" y="1200531"/>
                    <a:pt x="362839" y="2153412"/>
                    <a:pt x="254381" y="2940304"/>
                  </a:cubicBezTo>
                  <a:cubicBezTo>
                    <a:pt x="0" y="4774946"/>
                    <a:pt x="1634617" y="5582031"/>
                    <a:pt x="3286125" y="5320919"/>
                  </a:cubicBezTo>
                  <a:cubicBezTo>
                    <a:pt x="4896993" y="5066538"/>
                    <a:pt x="5697347" y="2953766"/>
                    <a:pt x="5209032" y="1448054"/>
                  </a:cubicBezTo>
                  <a:cubicBezTo>
                    <a:pt x="5063236" y="993648"/>
                    <a:pt x="4639310" y="780034"/>
                    <a:pt x="4239133" y="583311"/>
                  </a:cubicBezTo>
                  <a:cubicBezTo>
                    <a:pt x="3950843" y="440817"/>
                    <a:pt x="3645662" y="305181"/>
                    <a:pt x="3330321" y="210312"/>
                  </a:cubicBezTo>
                  <a:close/>
                </a:path>
              </a:pathLst>
            </a:custGeom>
            <a:solidFill>
              <a:srgbClr val="E6C8C7">
                <a:alpha val="76863"/>
              </a:srgbClr>
            </a:solidFill>
          </p:spPr>
        </p:sp>
      </p:grpSp>
      <p:sp>
        <p:nvSpPr>
          <p:cNvPr id="10" name="AutoShape 10"/>
          <p:cNvSpPr/>
          <p:nvPr/>
        </p:nvSpPr>
        <p:spPr>
          <a:xfrm rot="5349403">
            <a:off x="6839161" y="7822537"/>
            <a:ext cx="2912378" cy="0"/>
          </a:xfrm>
          <a:prstGeom prst="line">
            <a:avLst/>
          </a:prstGeom>
          <a:ln w="19050" cap="rnd">
            <a:solidFill>
              <a:srgbClr val="B6D1E1"/>
            </a:solidFill>
            <a:prstDash val="solid"/>
            <a:headEnd type="none" w="sm" len="sm"/>
            <a:tailEnd type="none" w="sm" len="sm"/>
          </a:ln>
        </p:spPr>
      </p:sp>
      <p:grpSp>
        <p:nvGrpSpPr>
          <p:cNvPr id="11" name="Group 11"/>
          <p:cNvGrpSpPr/>
          <p:nvPr/>
        </p:nvGrpSpPr>
        <p:grpSpPr>
          <a:xfrm>
            <a:off x="12728675" y="-40783"/>
            <a:ext cx="6248079" cy="6013831"/>
            <a:chOff x="30480" y="591820"/>
            <a:chExt cx="12736830" cy="12259310"/>
          </a:xfrm>
        </p:grpSpPr>
        <p:sp>
          <p:nvSpPr>
            <p:cNvPr id="12" name="Freeform 12"/>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l="-19065" r="-19064"/>
              </a:stretch>
            </a:blipFill>
          </p:spPr>
        </p:sp>
      </p:grpSp>
      <p:sp>
        <p:nvSpPr>
          <p:cNvPr id="13" name="TextBox 13"/>
          <p:cNvSpPr txBox="1"/>
          <p:nvPr/>
        </p:nvSpPr>
        <p:spPr>
          <a:xfrm>
            <a:off x="1004964" y="6689934"/>
            <a:ext cx="7016958" cy="2726064"/>
          </a:xfrm>
          <a:prstGeom prst="rect">
            <a:avLst/>
          </a:prstGeom>
        </p:spPr>
        <p:txBody>
          <a:bodyPr lIns="0" tIns="0" rIns="0" bIns="0" rtlCol="0" anchor="t">
            <a:spAutoFit/>
          </a:bodyPr>
          <a:lstStyle/>
          <a:p>
            <a:pPr algn="l">
              <a:lnSpc>
                <a:spcPts val="3719"/>
              </a:lnSpc>
            </a:pPr>
            <a:r>
              <a:rPr lang="en-US" sz="3600" b="1" spc="33">
                <a:solidFill>
                  <a:srgbClr val="382B1B"/>
                </a:solidFill>
                <a:latin typeface="TT Rounds Condensed Bold"/>
                <a:ea typeface="TT Rounds Condensed Bold"/>
                <a:cs typeface="TT Rounds Condensed Bold"/>
                <a:sym typeface="TT Rounds Condensed Bold"/>
              </a:rPr>
              <a:t>A titre d'exemple : </a:t>
            </a:r>
            <a:r>
              <a:rPr lang="en-US" sz="3600" spc="33">
                <a:solidFill>
                  <a:srgbClr val="382B1B"/>
                </a:solidFill>
                <a:latin typeface="TT Rounds Condensed"/>
                <a:ea typeface="TT Rounds Condensed"/>
                <a:cs typeface="TT Rounds Condensed"/>
                <a:sym typeface="TT Rounds Condensed"/>
              </a:rPr>
              <a:t>L'Agence suédoise de l'alimentation estime qu'environ 500 000 personnes tombent malades chaque année en Suède à cause de maladies causées par une mauvaise manipulation des aliments. </a:t>
            </a:r>
          </a:p>
          <a:p>
            <a:pPr algn="l">
              <a:lnSpc>
                <a:spcPts val="3719"/>
              </a:lnSpc>
            </a:pPr>
            <a:endParaRPr lang="en-US" sz="3600" spc="33">
              <a:solidFill>
                <a:srgbClr val="382B1B"/>
              </a:solidFill>
              <a:latin typeface="TT Rounds Condensed"/>
              <a:ea typeface="TT Rounds Condensed"/>
              <a:cs typeface="TT Rounds Condensed"/>
              <a:sym typeface="TT Rounds Condensed"/>
            </a:endParaRPr>
          </a:p>
        </p:txBody>
      </p:sp>
      <p:sp>
        <p:nvSpPr>
          <p:cNvPr id="14" name="TextBox 14"/>
          <p:cNvSpPr txBox="1"/>
          <p:nvPr/>
        </p:nvSpPr>
        <p:spPr>
          <a:xfrm>
            <a:off x="952013" y="890017"/>
            <a:ext cx="10870508" cy="3286125"/>
          </a:xfrm>
          <a:prstGeom prst="rect">
            <a:avLst/>
          </a:prstGeom>
        </p:spPr>
        <p:txBody>
          <a:bodyPr lIns="0" tIns="0" rIns="0" bIns="0" rtlCol="0" anchor="t">
            <a:spAutoFit/>
          </a:bodyPr>
          <a:lstStyle/>
          <a:p>
            <a:pPr algn="l">
              <a:lnSpc>
                <a:spcPts val="3719"/>
              </a:lnSpc>
            </a:pPr>
            <a:r>
              <a:rPr lang="en-US" sz="3600" spc="33">
                <a:solidFill>
                  <a:srgbClr val="FFFFFF"/>
                </a:solidFill>
                <a:latin typeface="TT Rounds Condensed"/>
                <a:ea typeface="TT Rounds Condensed"/>
                <a:cs typeface="TT Rounds Condensed"/>
                <a:sym typeface="TT Rounds Condensed"/>
              </a:rPr>
              <a:t>Ce module </a:t>
            </a:r>
            <a:r>
              <a:rPr lang="en-US" sz="3600" spc="33">
                <a:solidFill>
                  <a:srgbClr val="84BFA4"/>
                </a:solidFill>
                <a:latin typeface="TT Rounds Condensed"/>
                <a:ea typeface="TT Rounds Condensed"/>
                <a:cs typeface="TT Rounds Condensed"/>
                <a:sym typeface="TT Rounds Condensed"/>
              </a:rPr>
              <a:t>Sécurité alimentaire et hygiène</a:t>
            </a:r>
            <a:r>
              <a:rPr lang="en-US" sz="3600" spc="33">
                <a:solidFill>
                  <a:srgbClr val="FFFFFF"/>
                </a:solidFill>
                <a:latin typeface="TT Rounds Condensed"/>
                <a:ea typeface="TT Rounds Condensed"/>
                <a:cs typeface="TT Rounds Condensed"/>
                <a:sym typeface="TT Rounds Condensed"/>
              </a:rPr>
              <a:t> vise à vous informer et à vous former sur les différentes maladies liées à l'alimentation, les bactéries, les virus et la manière de manipuler les aliments. L'objectif de ce module est de vous donner de </a:t>
            </a:r>
            <a:r>
              <a:rPr lang="en-US" sz="3600" spc="33">
                <a:solidFill>
                  <a:srgbClr val="84BFA4"/>
                </a:solidFill>
                <a:latin typeface="TT Rounds Condensed"/>
                <a:ea typeface="TT Rounds Condensed"/>
                <a:cs typeface="TT Rounds Condensed"/>
                <a:sym typeface="TT Rounds Condensed"/>
              </a:rPr>
              <a:t>bonnes bases pour travailler dans les cuisines ou dans d'autres lieux de travail liés à l'alimentation. </a:t>
            </a:r>
          </a:p>
        </p:txBody>
      </p:sp>
      <p:sp>
        <p:nvSpPr>
          <p:cNvPr id="15" name="TextBox 15"/>
          <p:cNvSpPr txBox="1"/>
          <p:nvPr/>
        </p:nvSpPr>
        <p:spPr>
          <a:xfrm>
            <a:off x="8693805" y="6557196"/>
            <a:ext cx="5137788" cy="3245782"/>
          </a:xfrm>
          <a:prstGeom prst="rect">
            <a:avLst/>
          </a:prstGeom>
        </p:spPr>
        <p:txBody>
          <a:bodyPr lIns="0" tIns="0" rIns="0" bIns="0" rtlCol="0" anchor="t">
            <a:spAutoFit/>
          </a:bodyPr>
          <a:lstStyle/>
          <a:p>
            <a:pPr algn="l">
              <a:lnSpc>
                <a:spcPts val="3662"/>
              </a:lnSpc>
            </a:pPr>
            <a:r>
              <a:rPr lang="en-US" sz="4100" b="1" i="1" spc="38">
                <a:solidFill>
                  <a:srgbClr val="84BFA4"/>
                </a:solidFill>
                <a:latin typeface="TT Rounds Condensed Bold Italics"/>
                <a:ea typeface="TT Rounds Condensed Bold Italics"/>
                <a:cs typeface="TT Rounds Condensed Bold Italics"/>
                <a:sym typeface="TT Rounds Condensed Bold Italics"/>
              </a:rPr>
              <a:t>Nous ne voulons vraiment pas que les personnes qui mangent des aliments que nous avons préparés tombent malades, n'est-ce pas ?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Freeform 7"/>
          <p:cNvSpPr/>
          <p:nvPr/>
        </p:nvSpPr>
        <p:spPr>
          <a:xfrm>
            <a:off x="0" y="5599839"/>
            <a:ext cx="18288000" cy="3914682"/>
          </a:xfrm>
          <a:custGeom>
            <a:avLst/>
            <a:gdLst/>
            <a:ahLst/>
            <a:cxnLst/>
            <a:rect l="l" t="t" r="r" b="b"/>
            <a:pathLst>
              <a:path w="18288000" h="3914682">
                <a:moveTo>
                  <a:pt x="0" y="0"/>
                </a:moveTo>
                <a:lnTo>
                  <a:pt x="18288000" y="0"/>
                </a:lnTo>
                <a:lnTo>
                  <a:pt x="18288000" y="3914682"/>
                </a:lnTo>
                <a:lnTo>
                  <a:pt x="0" y="3914682"/>
                </a:lnTo>
                <a:lnTo>
                  <a:pt x="0" y="0"/>
                </a:lnTo>
                <a:close/>
              </a:path>
            </a:pathLst>
          </a:custGeom>
          <a:blipFill>
            <a:blip r:embed="rId3"/>
            <a:stretch>
              <a:fillRect/>
            </a:stretch>
          </a:blipFill>
        </p:spPr>
      </p:sp>
      <p:grpSp>
        <p:nvGrpSpPr>
          <p:cNvPr id="8" name="Group 8"/>
          <p:cNvGrpSpPr/>
          <p:nvPr/>
        </p:nvGrpSpPr>
        <p:grpSpPr>
          <a:xfrm>
            <a:off x="0" y="5573949"/>
            <a:ext cx="18288000" cy="3900249"/>
            <a:chOff x="0" y="0"/>
            <a:chExt cx="24384000" cy="5200332"/>
          </a:xfrm>
        </p:grpSpPr>
        <p:sp>
          <p:nvSpPr>
            <p:cNvPr id="9" name="Freeform 9"/>
            <p:cNvSpPr/>
            <p:nvPr/>
          </p:nvSpPr>
          <p:spPr>
            <a:xfrm>
              <a:off x="0" y="0"/>
              <a:ext cx="24384000" cy="5200269"/>
            </a:xfrm>
            <a:custGeom>
              <a:avLst/>
              <a:gdLst/>
              <a:ahLst/>
              <a:cxnLst/>
              <a:rect l="l" t="t" r="r" b="b"/>
              <a:pathLst>
                <a:path w="24384000" h="5200269">
                  <a:moveTo>
                    <a:pt x="0" y="0"/>
                  </a:moveTo>
                  <a:lnTo>
                    <a:pt x="24384000" y="0"/>
                  </a:lnTo>
                  <a:lnTo>
                    <a:pt x="24384000" y="5200269"/>
                  </a:lnTo>
                  <a:lnTo>
                    <a:pt x="0" y="5200269"/>
                  </a:lnTo>
                  <a:close/>
                </a:path>
              </a:pathLst>
            </a:custGeom>
            <a:solidFill>
              <a:srgbClr val="B6D1E1">
                <a:alpha val="25882"/>
              </a:srgbClr>
            </a:solidFill>
          </p:spPr>
        </p:sp>
      </p:grpSp>
      <p:sp>
        <p:nvSpPr>
          <p:cNvPr id="10" name="TextBox 10"/>
          <p:cNvSpPr txBox="1"/>
          <p:nvPr/>
        </p:nvSpPr>
        <p:spPr>
          <a:xfrm>
            <a:off x="791832" y="737197"/>
            <a:ext cx="3697356" cy="2281295"/>
          </a:xfrm>
          <a:prstGeom prst="rect">
            <a:avLst/>
          </a:prstGeom>
        </p:spPr>
        <p:txBody>
          <a:bodyPr lIns="0" tIns="0" rIns="0" bIns="0" rtlCol="0" anchor="t">
            <a:spAutoFit/>
          </a:bodyPr>
          <a:lstStyle/>
          <a:p>
            <a:pPr algn="l">
              <a:lnSpc>
                <a:spcPts val="6030"/>
              </a:lnSpc>
            </a:pPr>
            <a:r>
              <a:rPr lang="en-US" sz="5550" b="1" spc="51">
                <a:solidFill>
                  <a:srgbClr val="382B1B"/>
                </a:solidFill>
                <a:latin typeface="TT Rounds Condensed Bold"/>
                <a:ea typeface="TT Rounds Condensed Bold"/>
                <a:cs typeface="TT Rounds Condensed Bold"/>
                <a:sym typeface="TT Rounds Condensed Bold"/>
              </a:rPr>
              <a:t>Contrôle de la sécurité alimentaire</a:t>
            </a:r>
          </a:p>
          <a:p>
            <a:pPr algn="l">
              <a:lnSpc>
                <a:spcPts val="6030"/>
              </a:lnSpc>
            </a:pPr>
            <a:endParaRPr lang="en-US" sz="5550" b="1" spc="51">
              <a:solidFill>
                <a:srgbClr val="382B1B"/>
              </a:solidFill>
              <a:latin typeface="TT Rounds Condensed Bold"/>
              <a:ea typeface="TT Rounds Condensed Bold"/>
              <a:cs typeface="TT Rounds Condensed Bold"/>
              <a:sym typeface="TT Rounds Condensed Bold"/>
            </a:endParaRPr>
          </a:p>
        </p:txBody>
      </p:sp>
      <p:sp>
        <p:nvSpPr>
          <p:cNvPr id="11" name="TextBox 11"/>
          <p:cNvSpPr txBox="1"/>
          <p:nvPr/>
        </p:nvSpPr>
        <p:spPr>
          <a:xfrm>
            <a:off x="5215532" y="727672"/>
            <a:ext cx="12232002" cy="4428067"/>
          </a:xfrm>
          <a:prstGeom prst="rect">
            <a:avLst/>
          </a:prstGeom>
        </p:spPr>
        <p:txBody>
          <a:bodyPr lIns="0" tIns="0" rIns="0" bIns="0" rtlCol="0" anchor="t">
            <a:spAutoFit/>
          </a:bodyPr>
          <a:lstStyle/>
          <a:p>
            <a:pPr marL="561025" lvl="1" indent="-280512" algn="l">
              <a:lnSpc>
                <a:spcPts val="3203"/>
              </a:lnSpc>
              <a:buFont typeface="Arial"/>
              <a:buChar char="•"/>
            </a:pPr>
            <a:r>
              <a:rPr lang="en-US" sz="3100" spc="29">
                <a:solidFill>
                  <a:srgbClr val="382B1B"/>
                </a:solidFill>
                <a:latin typeface="TT Rounds Condensed"/>
                <a:ea typeface="TT Rounds Condensed"/>
                <a:cs typeface="TT Rounds Condensed"/>
                <a:sym typeface="TT Rounds Condensed"/>
              </a:rPr>
              <a:t>Toutes les entreprises sont tenues par les autorités nationales de mettre en œuvre un système de contrôle de la sécurité alimentaire, c'est-à-dire un moyen d'éviter que le consommateur (le client) ne tombe malade. </a:t>
            </a:r>
          </a:p>
          <a:p>
            <a:pPr marL="561025" lvl="1" indent="-280512" algn="l">
              <a:lnSpc>
                <a:spcPts val="3203"/>
              </a:lnSpc>
              <a:buFont typeface="Arial"/>
              <a:buChar char="•"/>
            </a:pPr>
            <a:r>
              <a:rPr lang="en-US" sz="3100" spc="29">
                <a:solidFill>
                  <a:srgbClr val="382B1B"/>
                </a:solidFill>
                <a:latin typeface="TT Rounds Condensed"/>
                <a:ea typeface="TT Rounds Condensed"/>
                <a:cs typeface="TT Rounds Condensed"/>
                <a:sym typeface="TT Rounds Condensed"/>
              </a:rPr>
              <a:t>Ces systèmes sont généralement basés sur des routines qui vous aident à contrôler les températures, les règles, l'hygiène et le stockage.</a:t>
            </a:r>
          </a:p>
          <a:p>
            <a:pPr marL="561025" lvl="1" indent="-280512" algn="l">
              <a:lnSpc>
                <a:spcPts val="3203"/>
              </a:lnSpc>
              <a:buFont typeface="Arial"/>
              <a:buChar char="•"/>
            </a:pPr>
            <a:r>
              <a:rPr lang="en-US" sz="3100" spc="29">
                <a:solidFill>
                  <a:srgbClr val="382B1B"/>
                </a:solidFill>
                <a:latin typeface="TT Rounds Condensed"/>
                <a:ea typeface="TT Rounds Condensed"/>
                <a:cs typeface="TT Rounds Condensed"/>
                <a:sym typeface="TT Rounds Condensed"/>
              </a:rPr>
              <a:t>Pour ce faire, une formation appropriée est nécessaire. Toute personne qui manipule des denrées alimentaires, sous quelque forme que ce soit, doit recevoir une formation sur le lieu de travail ou de manière autonome. </a:t>
            </a:r>
          </a:p>
          <a:p>
            <a:pPr marL="561025" lvl="1" indent="-280512" algn="l">
              <a:lnSpc>
                <a:spcPts val="3203"/>
              </a:lnSpc>
            </a:pPr>
            <a:endParaRPr lang="en-US" sz="3100" spc="29">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36294">
            <a:off x="3532754" y="1624613"/>
            <a:ext cx="2313142" cy="0"/>
          </a:xfrm>
          <a:prstGeom prst="line">
            <a:avLst/>
          </a:prstGeom>
          <a:ln w="19050" cap="rnd">
            <a:solidFill>
              <a:srgbClr val="B6D1E1"/>
            </a:solidFill>
            <a:prstDash val="solid"/>
            <a:headEnd type="none" w="sm" len="sm"/>
            <a:tailEnd type="none" w="sm" len="sm"/>
          </a:ln>
        </p:spPr>
      </p:sp>
      <p:sp>
        <p:nvSpPr>
          <p:cNvPr id="13" name="Freeform 13"/>
          <p:cNvSpPr/>
          <p:nvPr/>
        </p:nvSpPr>
        <p:spPr>
          <a:xfrm>
            <a:off x="892794" y="4859906"/>
            <a:ext cx="2075795" cy="4642845"/>
          </a:xfrm>
          <a:custGeom>
            <a:avLst/>
            <a:gdLst/>
            <a:ahLst/>
            <a:cxnLst/>
            <a:rect l="l" t="t" r="r" b="b"/>
            <a:pathLst>
              <a:path w="2075795" h="4642845">
                <a:moveTo>
                  <a:pt x="0" y="0"/>
                </a:moveTo>
                <a:lnTo>
                  <a:pt x="2075795" y="0"/>
                </a:lnTo>
                <a:lnTo>
                  <a:pt x="2075795" y="4642844"/>
                </a:lnTo>
                <a:lnTo>
                  <a:pt x="0" y="4642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3262378" y="4859906"/>
            <a:ext cx="2075795" cy="4642845"/>
          </a:xfrm>
          <a:custGeom>
            <a:avLst/>
            <a:gdLst/>
            <a:ahLst/>
            <a:cxnLst/>
            <a:rect l="l" t="t" r="r" b="b"/>
            <a:pathLst>
              <a:path w="2075795" h="4642845">
                <a:moveTo>
                  <a:pt x="0" y="0"/>
                </a:moveTo>
                <a:lnTo>
                  <a:pt x="2075795" y="0"/>
                </a:lnTo>
                <a:lnTo>
                  <a:pt x="2075795" y="4642844"/>
                </a:lnTo>
                <a:lnTo>
                  <a:pt x="0" y="46428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5633570" y="4859906"/>
            <a:ext cx="2075794" cy="4642845"/>
          </a:xfrm>
          <a:custGeom>
            <a:avLst/>
            <a:gdLst/>
            <a:ahLst/>
            <a:cxnLst/>
            <a:rect l="l" t="t" r="r" b="b"/>
            <a:pathLst>
              <a:path w="2075794" h="4642845">
                <a:moveTo>
                  <a:pt x="0" y="0"/>
                </a:moveTo>
                <a:lnTo>
                  <a:pt x="2075794" y="0"/>
                </a:lnTo>
                <a:lnTo>
                  <a:pt x="2075794" y="4642844"/>
                </a:lnTo>
                <a:lnTo>
                  <a:pt x="0" y="4642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7999944" y="4859906"/>
            <a:ext cx="2075794" cy="4642845"/>
          </a:xfrm>
          <a:custGeom>
            <a:avLst/>
            <a:gdLst/>
            <a:ahLst/>
            <a:cxnLst/>
            <a:rect l="l" t="t" r="r" b="b"/>
            <a:pathLst>
              <a:path w="2075794" h="4642845">
                <a:moveTo>
                  <a:pt x="0" y="0"/>
                </a:moveTo>
                <a:lnTo>
                  <a:pt x="2075794" y="0"/>
                </a:lnTo>
                <a:lnTo>
                  <a:pt x="2075794" y="4642844"/>
                </a:lnTo>
                <a:lnTo>
                  <a:pt x="0" y="4642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0383978" y="4859906"/>
            <a:ext cx="2075794" cy="4642845"/>
          </a:xfrm>
          <a:custGeom>
            <a:avLst/>
            <a:gdLst/>
            <a:ahLst/>
            <a:cxnLst/>
            <a:rect l="l" t="t" r="r" b="b"/>
            <a:pathLst>
              <a:path w="2075794" h="4642845">
                <a:moveTo>
                  <a:pt x="0" y="0"/>
                </a:moveTo>
                <a:lnTo>
                  <a:pt x="2075794" y="0"/>
                </a:lnTo>
                <a:lnTo>
                  <a:pt x="2075794" y="4642844"/>
                </a:lnTo>
                <a:lnTo>
                  <a:pt x="0" y="46428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2745536" y="4859906"/>
            <a:ext cx="2075794" cy="4642845"/>
          </a:xfrm>
          <a:custGeom>
            <a:avLst/>
            <a:gdLst/>
            <a:ahLst/>
            <a:cxnLst/>
            <a:rect l="l" t="t" r="r" b="b"/>
            <a:pathLst>
              <a:path w="2075794" h="4642845">
                <a:moveTo>
                  <a:pt x="0" y="0"/>
                </a:moveTo>
                <a:lnTo>
                  <a:pt x="2075794" y="0"/>
                </a:lnTo>
                <a:lnTo>
                  <a:pt x="2075794" y="4642844"/>
                </a:lnTo>
                <a:lnTo>
                  <a:pt x="0" y="4642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5115122" y="4859906"/>
            <a:ext cx="2075793" cy="4642845"/>
          </a:xfrm>
          <a:custGeom>
            <a:avLst/>
            <a:gdLst/>
            <a:ahLst/>
            <a:cxnLst/>
            <a:rect l="l" t="t" r="r" b="b"/>
            <a:pathLst>
              <a:path w="2075793" h="4642845">
                <a:moveTo>
                  <a:pt x="0" y="0"/>
                </a:moveTo>
                <a:lnTo>
                  <a:pt x="2075793" y="0"/>
                </a:lnTo>
                <a:lnTo>
                  <a:pt x="2075793" y="4642844"/>
                </a:lnTo>
                <a:lnTo>
                  <a:pt x="0" y="4642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20"/>
          <p:cNvSpPr txBox="1"/>
          <p:nvPr/>
        </p:nvSpPr>
        <p:spPr>
          <a:xfrm>
            <a:off x="15140458" y="6986479"/>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07</a:t>
            </a:r>
          </a:p>
        </p:txBody>
      </p:sp>
      <p:sp>
        <p:nvSpPr>
          <p:cNvPr id="21" name="TextBox 21"/>
          <p:cNvSpPr txBox="1"/>
          <p:nvPr/>
        </p:nvSpPr>
        <p:spPr>
          <a:xfrm>
            <a:off x="15138535" y="7965735"/>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Entretien des locaux et des équipements</a:t>
            </a:r>
          </a:p>
          <a:p>
            <a:pPr algn="ctr">
              <a:lnSpc>
                <a:spcPts val="2879"/>
              </a:lnSpc>
            </a:pPr>
            <a:endParaRPr lang="en-US" sz="2400" b="1" spc="22">
              <a:solidFill>
                <a:srgbClr val="FFFFFF"/>
              </a:solidFill>
              <a:latin typeface="TT Rounds Condensed Bold"/>
              <a:ea typeface="TT Rounds Condensed Bold"/>
              <a:cs typeface="TT Rounds Condensed Bold"/>
              <a:sym typeface="TT Rounds Condensed Bold"/>
            </a:endParaRPr>
          </a:p>
        </p:txBody>
      </p:sp>
      <p:sp>
        <p:nvSpPr>
          <p:cNvPr id="22" name="TextBox 22"/>
          <p:cNvSpPr txBox="1"/>
          <p:nvPr/>
        </p:nvSpPr>
        <p:spPr>
          <a:xfrm>
            <a:off x="12839218" y="6986479"/>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06</a:t>
            </a:r>
          </a:p>
        </p:txBody>
      </p:sp>
      <p:sp>
        <p:nvSpPr>
          <p:cNvPr id="23" name="TextBox 23"/>
          <p:cNvSpPr txBox="1"/>
          <p:nvPr/>
        </p:nvSpPr>
        <p:spPr>
          <a:xfrm>
            <a:off x="12761096" y="7965735"/>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Nuisibles</a:t>
            </a:r>
          </a:p>
          <a:p>
            <a:pPr algn="ctr">
              <a:lnSpc>
                <a:spcPts val="2879"/>
              </a:lnSpc>
            </a:pPr>
            <a:endParaRPr lang="en-US" sz="2400" b="1" spc="22">
              <a:solidFill>
                <a:srgbClr val="FFFFFF"/>
              </a:solidFill>
              <a:latin typeface="TT Rounds Condensed Bold"/>
              <a:ea typeface="TT Rounds Condensed Bold"/>
              <a:cs typeface="TT Rounds Condensed Bold"/>
              <a:sym typeface="TT Rounds Condensed Bold"/>
            </a:endParaRPr>
          </a:p>
        </p:txBody>
      </p:sp>
      <p:sp>
        <p:nvSpPr>
          <p:cNvPr id="24" name="TextBox 24"/>
          <p:cNvSpPr txBox="1"/>
          <p:nvPr/>
        </p:nvSpPr>
        <p:spPr>
          <a:xfrm>
            <a:off x="10431298" y="6986479"/>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05</a:t>
            </a:r>
          </a:p>
        </p:txBody>
      </p:sp>
      <p:sp>
        <p:nvSpPr>
          <p:cNvPr id="25" name="TextBox 25"/>
          <p:cNvSpPr txBox="1"/>
          <p:nvPr/>
        </p:nvSpPr>
        <p:spPr>
          <a:xfrm>
            <a:off x="10429375" y="7965735"/>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Gestion des déchets</a:t>
            </a:r>
          </a:p>
          <a:p>
            <a:pPr algn="ctr">
              <a:lnSpc>
                <a:spcPts val="2879"/>
              </a:lnSpc>
            </a:pPr>
            <a:endParaRPr lang="en-US" sz="2400" b="1" spc="22">
              <a:solidFill>
                <a:srgbClr val="FFFFFF"/>
              </a:solidFill>
              <a:latin typeface="TT Rounds Condensed Bold"/>
              <a:ea typeface="TT Rounds Condensed Bold"/>
              <a:cs typeface="TT Rounds Condensed Bold"/>
              <a:sym typeface="TT Rounds Condensed Bold"/>
            </a:endParaRPr>
          </a:p>
        </p:txBody>
      </p:sp>
      <p:sp>
        <p:nvSpPr>
          <p:cNvPr id="26" name="TextBox 26"/>
          <p:cNvSpPr txBox="1"/>
          <p:nvPr/>
        </p:nvSpPr>
        <p:spPr>
          <a:xfrm>
            <a:off x="8008138" y="6986479"/>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27" name="TextBox 27"/>
          <p:cNvSpPr txBox="1"/>
          <p:nvPr/>
        </p:nvSpPr>
        <p:spPr>
          <a:xfrm>
            <a:off x="8006215" y="7965735"/>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Nettoyage</a:t>
            </a:r>
          </a:p>
          <a:p>
            <a:pPr algn="ctr">
              <a:lnSpc>
                <a:spcPts val="2879"/>
              </a:lnSpc>
            </a:pPr>
            <a:endParaRPr lang="en-US" sz="2400" b="1" spc="22">
              <a:solidFill>
                <a:srgbClr val="FFFFFF"/>
              </a:solidFill>
              <a:latin typeface="TT Rounds Condensed Bold"/>
              <a:ea typeface="TT Rounds Condensed Bold"/>
              <a:cs typeface="TT Rounds Condensed Bold"/>
              <a:sym typeface="TT Rounds Condensed Bold"/>
            </a:endParaRPr>
          </a:p>
        </p:txBody>
      </p:sp>
      <p:sp>
        <p:nvSpPr>
          <p:cNvPr id="28" name="TextBox 28"/>
          <p:cNvSpPr txBox="1"/>
          <p:nvPr/>
        </p:nvSpPr>
        <p:spPr>
          <a:xfrm>
            <a:off x="5661178" y="6986479"/>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29" name="TextBox 29"/>
          <p:cNvSpPr txBox="1"/>
          <p:nvPr/>
        </p:nvSpPr>
        <p:spPr>
          <a:xfrm>
            <a:off x="5659256" y="7965735"/>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Stockage et séparation des produits</a:t>
            </a:r>
          </a:p>
          <a:p>
            <a:pPr algn="ctr">
              <a:lnSpc>
                <a:spcPts val="2879"/>
              </a:lnSpc>
            </a:pPr>
            <a:endParaRPr lang="en-US" sz="2400" b="1" spc="22">
              <a:solidFill>
                <a:srgbClr val="FFFFFF"/>
              </a:solidFill>
              <a:latin typeface="TT Rounds Condensed Bold"/>
              <a:ea typeface="TT Rounds Condensed Bold"/>
              <a:cs typeface="TT Rounds Condensed Bold"/>
              <a:sym typeface="TT Rounds Condensed Bold"/>
            </a:endParaRPr>
          </a:p>
        </p:txBody>
      </p:sp>
      <p:sp>
        <p:nvSpPr>
          <p:cNvPr id="30" name="TextBox 30"/>
          <p:cNvSpPr txBox="1"/>
          <p:nvPr/>
        </p:nvSpPr>
        <p:spPr>
          <a:xfrm>
            <a:off x="3268498" y="6986479"/>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31" name="TextBox 31"/>
          <p:cNvSpPr txBox="1"/>
          <p:nvPr/>
        </p:nvSpPr>
        <p:spPr>
          <a:xfrm>
            <a:off x="3266576" y="7965735"/>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De l'épicerie à la cuisine</a:t>
            </a:r>
          </a:p>
          <a:p>
            <a:pPr algn="ctr">
              <a:lnSpc>
                <a:spcPts val="2879"/>
              </a:lnSpc>
            </a:pPr>
            <a:endParaRPr lang="en-US" sz="2400" b="1" spc="22">
              <a:solidFill>
                <a:srgbClr val="FFFFFF"/>
              </a:solidFill>
              <a:latin typeface="TT Rounds Condensed Bold"/>
              <a:ea typeface="TT Rounds Condensed Bold"/>
              <a:cs typeface="TT Rounds Condensed Bold"/>
              <a:sym typeface="TT Rounds Condensed Bold"/>
            </a:endParaRPr>
          </a:p>
        </p:txBody>
      </p:sp>
      <p:sp>
        <p:nvSpPr>
          <p:cNvPr id="32" name="TextBox 32"/>
          <p:cNvSpPr txBox="1"/>
          <p:nvPr/>
        </p:nvSpPr>
        <p:spPr>
          <a:xfrm>
            <a:off x="921538" y="6986479"/>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33" name="TextBox 33"/>
          <p:cNvSpPr txBox="1"/>
          <p:nvPr/>
        </p:nvSpPr>
        <p:spPr>
          <a:xfrm>
            <a:off x="919615" y="7965735"/>
            <a:ext cx="2035119" cy="1304925"/>
          </a:xfrm>
          <a:prstGeom prst="rect">
            <a:avLst/>
          </a:prstGeom>
        </p:spPr>
        <p:txBody>
          <a:bodyPr lIns="0" tIns="0" rIns="0" bIns="0" rtlCol="0" anchor="t">
            <a:spAutoFit/>
          </a:bodyPr>
          <a:lstStyle/>
          <a:p>
            <a:pPr algn="ctr">
              <a:lnSpc>
                <a:spcPts val="2879"/>
              </a:lnSpc>
            </a:pPr>
            <a:r>
              <a:rPr lang="en-US" sz="2400" b="1" spc="22">
                <a:solidFill>
                  <a:srgbClr val="FFFFFF"/>
                </a:solidFill>
                <a:latin typeface="TT Rounds Condensed Bold"/>
                <a:ea typeface="TT Rounds Condensed Bold"/>
                <a:cs typeface="TT Rounds Condensed Bold"/>
                <a:sym typeface="TT Rounds Condensed Bold"/>
              </a:rPr>
              <a:t>Hygiène personnelle</a:t>
            </a:r>
          </a:p>
          <a:p>
            <a:pPr algn="ctr">
              <a:lnSpc>
                <a:spcPts val="2879"/>
              </a:lnSpc>
            </a:pPr>
            <a:endParaRPr lang="en-US" sz="2400" b="1" spc="22">
              <a:solidFill>
                <a:srgbClr val="FFFFFF"/>
              </a:solidFill>
              <a:latin typeface="TT Rounds Condensed Bold"/>
              <a:ea typeface="TT Rounds Condensed Bold"/>
              <a:cs typeface="TT Rounds Condensed Bold"/>
              <a:sym typeface="TT Rounds Condensed Bold"/>
            </a:endParaRPr>
          </a:p>
        </p:txBody>
      </p:sp>
      <p:sp>
        <p:nvSpPr>
          <p:cNvPr id="34" name="Freeform 34" descr="Sanitiser outline"/>
          <p:cNvSpPr/>
          <p:nvPr/>
        </p:nvSpPr>
        <p:spPr>
          <a:xfrm>
            <a:off x="1175961" y="521718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5" name="Freeform 35" descr="Grocery bag outline"/>
          <p:cNvSpPr/>
          <p:nvPr/>
        </p:nvSpPr>
        <p:spPr>
          <a:xfrm>
            <a:off x="3668842" y="5132257"/>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6" name="Freeform 36" descr="Bento Box outline"/>
          <p:cNvSpPr/>
          <p:nvPr/>
        </p:nvSpPr>
        <p:spPr>
          <a:xfrm>
            <a:off x="5962338" y="5154743"/>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7" name="Freeform 37" descr="Mop and bucket outline"/>
          <p:cNvSpPr/>
          <p:nvPr/>
        </p:nvSpPr>
        <p:spPr>
          <a:xfrm>
            <a:off x="8300802" y="5136004"/>
            <a:ext cx="1322883" cy="1322883"/>
          </a:xfrm>
          <a:custGeom>
            <a:avLst/>
            <a:gdLst/>
            <a:ahLst/>
            <a:cxnLst/>
            <a:rect l="l" t="t" r="r" b="b"/>
            <a:pathLst>
              <a:path w="1322883" h="1322883">
                <a:moveTo>
                  <a:pt x="0" y="0"/>
                </a:moveTo>
                <a:lnTo>
                  <a:pt x="1322883" y="0"/>
                </a:lnTo>
                <a:lnTo>
                  <a:pt x="1322883" y="1322884"/>
                </a:lnTo>
                <a:lnTo>
                  <a:pt x="0" y="13228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8" name="Freeform 38" descr="Rubbish outline"/>
          <p:cNvSpPr/>
          <p:nvPr/>
        </p:nvSpPr>
        <p:spPr>
          <a:xfrm>
            <a:off x="10751695" y="5199714"/>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9" name="Freeform 39" descr="Bug spray outline"/>
          <p:cNvSpPr/>
          <p:nvPr/>
        </p:nvSpPr>
        <p:spPr>
          <a:xfrm>
            <a:off x="13135131" y="517722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40" name="Freeform 40" descr="Tools outline"/>
          <p:cNvSpPr/>
          <p:nvPr/>
        </p:nvSpPr>
        <p:spPr>
          <a:xfrm>
            <a:off x="15563538" y="5270919"/>
            <a:ext cx="1255425" cy="1255425"/>
          </a:xfrm>
          <a:custGeom>
            <a:avLst/>
            <a:gdLst/>
            <a:ahLst/>
            <a:cxnLst/>
            <a:rect l="l" t="t" r="r" b="b"/>
            <a:pathLst>
              <a:path w="1255425" h="1255425">
                <a:moveTo>
                  <a:pt x="0" y="0"/>
                </a:moveTo>
                <a:lnTo>
                  <a:pt x="1255425" y="0"/>
                </a:lnTo>
                <a:lnTo>
                  <a:pt x="1255425" y="1255425"/>
                </a:lnTo>
                <a:lnTo>
                  <a:pt x="0" y="125542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E6C8C7"/>
            </a:solidFill>
          </p:spPr>
        </p:sp>
      </p:grpSp>
      <p:sp>
        <p:nvSpPr>
          <p:cNvPr id="9" name="TextBox 9"/>
          <p:cNvSpPr txBox="1"/>
          <p:nvPr/>
        </p:nvSpPr>
        <p:spPr>
          <a:xfrm>
            <a:off x="5545041" y="2840062"/>
            <a:ext cx="11714259" cy="7446938"/>
          </a:xfrm>
          <a:prstGeom prst="rect">
            <a:avLst/>
          </a:prstGeom>
        </p:spPr>
        <p:txBody>
          <a:bodyPr lIns="0" tIns="0" rIns="0" bIns="0" rtlCol="0" anchor="t">
            <a:spAutoFit/>
          </a:bodyPr>
          <a:lstStyle/>
          <a:p>
            <a:pPr marL="669608" lvl="1" indent="-334804" algn="l">
              <a:lnSpc>
                <a:spcPts val="3927"/>
              </a:lnSpc>
              <a:buFont typeface="Arial"/>
              <a:buChar char="•"/>
            </a:pPr>
            <a:r>
              <a:rPr lang="en-US" sz="3700" b="1" spc="34">
                <a:solidFill>
                  <a:srgbClr val="382B1B"/>
                </a:solidFill>
                <a:latin typeface="TT Rounds Condensed Bold"/>
                <a:ea typeface="TT Rounds Condensed Bold"/>
                <a:cs typeface="TT Rounds Condensed Bold"/>
                <a:sym typeface="TT Rounds Condensed Bold"/>
              </a:rPr>
              <a:t>L'hygiène personnelle </a:t>
            </a:r>
            <a:r>
              <a:rPr lang="en-US" sz="3700" spc="34">
                <a:solidFill>
                  <a:srgbClr val="382B1B"/>
                </a:solidFill>
                <a:latin typeface="TT Rounds Condensed"/>
                <a:ea typeface="TT Rounds Condensed"/>
                <a:cs typeface="TT Rounds Condensed"/>
                <a:sym typeface="TT Rounds Condensed"/>
              </a:rPr>
              <a:t>comprend la compréhension des règles d'hygiène, le port de vêtements de travail appropriés, le port d'un minimum de bijoux, le fait de ne pas se rendre au travail si l'on est malade, etc. Le lavage des mains doit devenir une routine instinctive. </a:t>
            </a:r>
          </a:p>
          <a:p>
            <a:pPr marL="669608" lvl="1" indent="-334804" algn="l">
              <a:lnSpc>
                <a:spcPts val="3927"/>
              </a:lnSpc>
            </a:pPr>
            <a:endParaRPr lang="en-US" sz="3700" spc="34">
              <a:solidFill>
                <a:srgbClr val="382B1B"/>
              </a:solidFill>
              <a:latin typeface="TT Rounds Condensed"/>
              <a:ea typeface="TT Rounds Condensed"/>
              <a:cs typeface="TT Rounds Condensed"/>
              <a:sym typeface="TT Rounds Condensed"/>
            </a:endParaRPr>
          </a:p>
          <a:p>
            <a:pPr marL="669608" lvl="1" indent="-334804" algn="l">
              <a:lnSpc>
                <a:spcPts val="3927"/>
              </a:lnSpc>
              <a:buFont typeface="Arial"/>
              <a:buChar char="•"/>
            </a:pPr>
            <a:r>
              <a:rPr lang="en-US" sz="3700" spc="34">
                <a:solidFill>
                  <a:srgbClr val="382B1B"/>
                </a:solidFill>
                <a:latin typeface="TT Rounds Condensed"/>
                <a:ea typeface="TT Rounds Condensed"/>
                <a:cs typeface="TT Rounds Condensed"/>
                <a:sym typeface="TT Rounds Condensed"/>
              </a:rPr>
              <a:t>Les êtres humains sont porteurs de nombreux micro-organismes et parfois aussi de ceux qui peuvent provoquer des intoxications alimentaires ou des maladies. Pour minimiser les risques, il est donc important de rester propre et en bonne santé et d'utiliser des vêtements de travail que l'on enfile sur le lieu de travail.</a:t>
            </a:r>
          </a:p>
          <a:p>
            <a:pPr marL="669608" lvl="1" indent="-334804" algn="l">
              <a:lnSpc>
                <a:spcPts val="3927"/>
              </a:lnSpc>
            </a:pPr>
            <a:endParaRPr lang="en-US" sz="3700" spc="34">
              <a:solidFill>
                <a:srgbClr val="382B1B"/>
              </a:solidFill>
              <a:latin typeface="TT Rounds Condensed"/>
              <a:ea typeface="TT Rounds Condensed"/>
              <a:cs typeface="TT Rounds Condensed"/>
              <a:sym typeface="TT Rounds Condensed"/>
            </a:endParaRPr>
          </a:p>
          <a:p>
            <a:pPr marL="669608" lvl="1" indent="-334804" algn="l">
              <a:lnSpc>
                <a:spcPts val="3927"/>
              </a:lnSpc>
            </a:pPr>
            <a:endParaRPr lang="en-US" sz="3700" spc="34">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Hygiène personnelle</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17" name="Freeform 17" descr="Sanitiser outline"/>
          <p:cNvSpPr/>
          <p:nvPr/>
        </p:nvSpPr>
        <p:spPr>
          <a:xfrm>
            <a:off x="2255253" y="6168286"/>
            <a:ext cx="3028780" cy="3028780"/>
          </a:xfrm>
          <a:custGeom>
            <a:avLst/>
            <a:gdLst/>
            <a:ahLst/>
            <a:cxnLst/>
            <a:rect l="l" t="t" r="r" b="b"/>
            <a:pathLst>
              <a:path w="3028780" h="3028780">
                <a:moveTo>
                  <a:pt x="0" y="0"/>
                </a:moveTo>
                <a:lnTo>
                  <a:pt x="3028780" y="0"/>
                </a:lnTo>
                <a:lnTo>
                  <a:pt x="3028780" y="3028781"/>
                </a:lnTo>
                <a:lnTo>
                  <a:pt x="0" y="302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84BFA4"/>
            </a:solidFill>
          </p:spPr>
        </p:sp>
      </p:grpSp>
      <p:sp>
        <p:nvSpPr>
          <p:cNvPr id="9" name="TextBox 9"/>
          <p:cNvSpPr txBox="1"/>
          <p:nvPr/>
        </p:nvSpPr>
        <p:spPr>
          <a:xfrm>
            <a:off x="5637476" y="3335613"/>
            <a:ext cx="11714259" cy="4549629"/>
          </a:xfrm>
          <a:prstGeom prst="rect">
            <a:avLst/>
          </a:prstGeom>
        </p:spPr>
        <p:txBody>
          <a:bodyPr lIns="0" tIns="0" rIns="0" bIns="0" rtlCol="0" anchor="t">
            <a:spAutoFit/>
          </a:bodyPr>
          <a:lstStyle/>
          <a:p>
            <a:pPr marL="705802" lvl="1" indent="-352901" algn="l">
              <a:lnSpc>
                <a:spcPts val="4140"/>
              </a:lnSpc>
              <a:buFont typeface="Arial"/>
              <a:buChar char="•"/>
            </a:pPr>
            <a:r>
              <a:rPr lang="en-US" sz="3900" b="1" spc="36">
                <a:solidFill>
                  <a:srgbClr val="382B1B"/>
                </a:solidFill>
                <a:latin typeface="TT Rounds Condensed Bold"/>
                <a:ea typeface="TT Rounds Condensed Bold"/>
                <a:cs typeface="TT Rounds Condensed Bold"/>
                <a:sym typeface="TT Rounds Condensed Bold"/>
              </a:rPr>
              <a:t>Réception des marchandises : </a:t>
            </a:r>
            <a:r>
              <a:rPr lang="en-US" sz="3900" spc="36">
                <a:solidFill>
                  <a:srgbClr val="382B1B"/>
                </a:solidFill>
                <a:latin typeface="TT Rounds Condensed"/>
                <a:ea typeface="TT Rounds Condensed"/>
                <a:cs typeface="TT Rounds Condensed"/>
                <a:sym typeface="TT Rounds Condensed"/>
              </a:rPr>
              <a:t>Vérifier que l'emballage est complet et propre, que les températures sont correctes, que les véhicules de transport sont maintenus dans de bonnes conditions d'hygiène et qu'il n'y a pas de traces de parasites ? Tout écart doit être signalé au fournisseur.</a:t>
            </a:r>
          </a:p>
          <a:p>
            <a:pPr marL="705802" lvl="1" indent="-352901" algn="l">
              <a:lnSpc>
                <a:spcPts val="4140"/>
              </a:lnSpc>
            </a:pPr>
            <a:endParaRPr lang="en-US" sz="3900" spc="36">
              <a:solidFill>
                <a:srgbClr val="382B1B"/>
              </a:solidFill>
              <a:latin typeface="TT Rounds Condensed"/>
              <a:ea typeface="TT Rounds Condensed"/>
              <a:cs typeface="TT Rounds Condensed"/>
              <a:sym typeface="TT Rounds Condensed"/>
            </a:endParaRPr>
          </a:p>
          <a:p>
            <a:pPr marL="705802" lvl="1" indent="-352901" algn="l">
              <a:lnSpc>
                <a:spcPts val="4140"/>
              </a:lnSpc>
            </a:pPr>
            <a:r>
              <a:rPr lang="en-US" sz="3900" spc="36">
                <a:solidFill>
                  <a:srgbClr val="382B1B"/>
                </a:solidFill>
                <a:latin typeface="TT Rounds Condensed"/>
                <a:ea typeface="TT Rounds Condensed"/>
                <a:cs typeface="TT Rounds Condensed"/>
                <a:sym typeface="TT Rounds Condensed"/>
              </a:rPr>
              <a:t> </a:t>
            </a: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B6D1E1"/>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B6D1E1"/>
                </a:solidFill>
                <a:latin typeface="TT Rounds Condensed Bold"/>
                <a:ea typeface="TT Rounds Condensed Bold"/>
                <a:cs typeface="TT Rounds Condensed Bold"/>
                <a:sym typeface="TT Rounds Condensed Bold"/>
              </a:rPr>
              <a:t>De l'épicerie à la cuisine</a:t>
            </a: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17" name="Freeform 17" descr="Grocery bag outline"/>
          <p:cNvSpPr/>
          <p:nvPr/>
        </p:nvSpPr>
        <p:spPr>
          <a:xfrm>
            <a:off x="2409669" y="6588177"/>
            <a:ext cx="2613911" cy="2613910"/>
          </a:xfrm>
          <a:custGeom>
            <a:avLst/>
            <a:gdLst/>
            <a:ahLst/>
            <a:cxnLst/>
            <a:rect l="l" t="t" r="r" b="b"/>
            <a:pathLst>
              <a:path w="2613911" h="2613910">
                <a:moveTo>
                  <a:pt x="0" y="0"/>
                </a:moveTo>
                <a:lnTo>
                  <a:pt x="2613911" y="0"/>
                </a:lnTo>
                <a:lnTo>
                  <a:pt x="2613911" y="2613910"/>
                </a:lnTo>
                <a:lnTo>
                  <a:pt x="0" y="2613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B6D1E1"/>
            </a:solidFill>
          </p:spPr>
        </p:sp>
      </p:grpSp>
      <p:sp>
        <p:nvSpPr>
          <p:cNvPr id="9" name="TextBox 9"/>
          <p:cNvSpPr txBox="1"/>
          <p:nvPr/>
        </p:nvSpPr>
        <p:spPr>
          <a:xfrm>
            <a:off x="5637476" y="3335613"/>
            <a:ext cx="11714259" cy="4549629"/>
          </a:xfrm>
          <a:prstGeom prst="rect">
            <a:avLst/>
          </a:prstGeom>
        </p:spPr>
        <p:txBody>
          <a:bodyPr lIns="0" tIns="0" rIns="0" bIns="0" rtlCol="0" anchor="t">
            <a:spAutoFit/>
          </a:bodyPr>
          <a:lstStyle/>
          <a:p>
            <a:pPr marL="705802" lvl="1" indent="-352901" algn="l">
              <a:lnSpc>
                <a:spcPts val="4140"/>
              </a:lnSpc>
              <a:buFont typeface="Arial"/>
              <a:buChar char="•"/>
            </a:pPr>
            <a:r>
              <a:rPr lang="en-US" sz="3900" b="1" spc="36">
                <a:solidFill>
                  <a:srgbClr val="382B1B"/>
                </a:solidFill>
                <a:latin typeface="TT Rounds Condensed Bold"/>
                <a:ea typeface="TT Rounds Condensed Bold"/>
                <a:cs typeface="TT Rounds Condensed Bold"/>
                <a:sym typeface="TT Rounds Condensed Bold"/>
              </a:rPr>
              <a:t>Sachez comment stocker correctement les différents types d'aliments </a:t>
            </a:r>
            <a:r>
              <a:rPr lang="en-US" sz="3900" spc="36">
                <a:solidFill>
                  <a:srgbClr val="382B1B"/>
                </a:solidFill>
                <a:latin typeface="TT Rounds Condensed"/>
                <a:ea typeface="TT Rounds Condensed"/>
                <a:cs typeface="TT Rounds Condensed"/>
                <a:sym typeface="TT Rounds Condensed"/>
              </a:rPr>
              <a:t>afin d'éviter les contaminations croisées. En cas de stockage à sec, attention à la contamination par le personnel, les parasites, etc. </a:t>
            </a:r>
          </a:p>
          <a:p>
            <a:pPr marL="705802" lvl="1" indent="-352901" algn="l">
              <a:lnSpc>
                <a:spcPts val="4140"/>
              </a:lnSpc>
              <a:buFont typeface="Arial"/>
              <a:buChar char="•"/>
            </a:pPr>
            <a:r>
              <a:rPr lang="en-US" sz="3900" spc="36">
                <a:solidFill>
                  <a:srgbClr val="382B1B"/>
                </a:solidFill>
                <a:latin typeface="TT Rounds Condensed"/>
                <a:ea typeface="TT Rounds Condensed"/>
                <a:cs typeface="TT Rounds Condensed"/>
                <a:sym typeface="TT Rounds Condensed"/>
              </a:rPr>
              <a:t>Utilisez le principe FIFO - premier entré, premier sorti. Ce principe est particulièrement important pour les denrées périssables.</a:t>
            </a:r>
          </a:p>
          <a:p>
            <a:pPr marL="705802" lvl="1" indent="-352901" algn="l">
              <a:lnSpc>
                <a:spcPts val="4140"/>
              </a:lnSpc>
              <a:buFont typeface="Arial"/>
              <a:buChar char="•"/>
            </a:pPr>
            <a:r>
              <a:rPr lang="en-US" sz="3900" b="1" spc="36">
                <a:solidFill>
                  <a:srgbClr val="382B1B"/>
                </a:solidFill>
                <a:latin typeface="TT Rounds Condensed Bold"/>
                <a:ea typeface="TT Rounds Condensed Bold"/>
                <a:cs typeface="TT Rounds Condensed Bold"/>
                <a:sym typeface="TT Rounds Condensed Bold"/>
              </a:rPr>
              <a:t>N'oubliez pas de séparer les viandes et poissons crus </a:t>
            </a:r>
            <a:r>
              <a:rPr lang="en-US" sz="3900" spc="36">
                <a:solidFill>
                  <a:srgbClr val="382B1B"/>
                </a:solidFill>
                <a:latin typeface="TT Rounds Condensed"/>
                <a:ea typeface="TT Rounds Condensed"/>
                <a:cs typeface="TT Rounds Condensed"/>
                <a:sym typeface="TT Rounds Condensed"/>
              </a:rPr>
              <a:t>des autres aliments. Refermez les emballages et couvrez les articles ouverts. Évitez les cartons sales. Évitez le stockage au sol.</a:t>
            </a:r>
          </a:p>
          <a:p>
            <a:pPr marL="705802" lvl="1" indent="-352901" algn="l">
              <a:lnSpc>
                <a:spcPts val="4140"/>
              </a:lnSpc>
            </a:pPr>
            <a:endParaRPr lang="en-US" sz="3900" spc="36">
              <a:solidFill>
                <a:srgbClr val="382B1B"/>
              </a:solidFill>
              <a:latin typeface="TT Rounds Condensed"/>
              <a:ea typeface="TT Rounds Condensed"/>
              <a:cs typeface="TT Rounds Condensed"/>
              <a:sym typeface="TT Rounds Condensed"/>
            </a:endParaRPr>
          </a:p>
          <a:p>
            <a:pPr marL="705802" lvl="1" indent="-352901" algn="l">
              <a:lnSpc>
                <a:spcPts val="4140"/>
              </a:lnSpc>
            </a:pPr>
            <a:endParaRPr lang="en-US" sz="3900" spc="36">
              <a:solidFill>
                <a:srgbClr val="382B1B"/>
              </a:solidFill>
              <a:latin typeface="TT Rounds Condensed"/>
              <a:ea typeface="TT Rounds Condensed"/>
              <a:cs typeface="TT Rounds Condensed"/>
              <a:sym typeface="TT Rounds Condensed"/>
            </a:endParaRPr>
          </a:p>
          <a:p>
            <a:pPr marL="705802" lvl="1" indent="-352901" algn="l">
              <a:lnSpc>
                <a:spcPts val="4140"/>
              </a:lnSpc>
            </a:pPr>
            <a:endParaRPr lang="en-US" sz="3900" spc="36">
              <a:solidFill>
                <a:srgbClr val="382B1B"/>
              </a:solidFill>
              <a:latin typeface="TT Rounds Condensed"/>
              <a:ea typeface="TT Rounds Condensed"/>
              <a:cs typeface="TT Rounds Condensed"/>
              <a:sym typeface="TT Rounds Condensed"/>
            </a:endParaRPr>
          </a:p>
          <a:p>
            <a:pPr marL="705802" lvl="1" indent="-352901" algn="l">
              <a:lnSpc>
                <a:spcPts val="4140"/>
              </a:lnSpc>
            </a:pPr>
            <a:r>
              <a:rPr lang="en-US" sz="3900" spc="36">
                <a:solidFill>
                  <a:srgbClr val="382B1B"/>
                </a:solidFill>
                <a:latin typeface="TT Rounds Condensed"/>
                <a:ea typeface="TT Rounds Condensed"/>
                <a:cs typeface="TT Rounds Condensed"/>
                <a:sym typeface="TT Rounds Condensed"/>
              </a:rPr>
              <a:t> </a:t>
            </a: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Stockage et séparation des produits</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17" name="Freeform 17" descr="Bento Box outline"/>
          <p:cNvSpPr/>
          <p:nvPr/>
        </p:nvSpPr>
        <p:spPr>
          <a:xfrm>
            <a:off x="2527716" y="6665002"/>
            <a:ext cx="2666374" cy="2666375"/>
          </a:xfrm>
          <a:custGeom>
            <a:avLst/>
            <a:gdLst/>
            <a:ahLst/>
            <a:cxnLst/>
            <a:rect l="l" t="t" r="r" b="b"/>
            <a:pathLst>
              <a:path w="2666374" h="2666375">
                <a:moveTo>
                  <a:pt x="0" y="0"/>
                </a:moveTo>
                <a:lnTo>
                  <a:pt x="2666374" y="0"/>
                </a:lnTo>
                <a:lnTo>
                  <a:pt x="2666374" y="2666375"/>
                </a:lnTo>
                <a:lnTo>
                  <a:pt x="0" y="2666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E6C8C7"/>
            </a:solidFill>
          </p:spPr>
        </p:sp>
      </p:grpSp>
      <p:sp>
        <p:nvSpPr>
          <p:cNvPr id="9" name="TextBox 9"/>
          <p:cNvSpPr txBox="1"/>
          <p:nvPr/>
        </p:nvSpPr>
        <p:spPr>
          <a:xfrm>
            <a:off x="5637476" y="3335613"/>
            <a:ext cx="11714259" cy="4549629"/>
          </a:xfrm>
          <a:prstGeom prst="rect">
            <a:avLst/>
          </a:prstGeom>
        </p:spPr>
        <p:txBody>
          <a:bodyPr lIns="0" tIns="0" rIns="0" bIns="0" rtlCol="0" anchor="t">
            <a:spAutoFit/>
          </a:bodyPr>
          <a:lstStyle/>
          <a:p>
            <a:pPr marL="705802" lvl="1" indent="-352901" algn="l">
              <a:lnSpc>
                <a:spcPts val="4140"/>
              </a:lnSpc>
              <a:buFont typeface="Arial"/>
              <a:buChar char="•"/>
            </a:pPr>
            <a:r>
              <a:rPr lang="en-US" sz="3900" spc="36">
                <a:solidFill>
                  <a:srgbClr val="382B1B"/>
                </a:solidFill>
                <a:latin typeface="TT Rounds Condensed"/>
                <a:ea typeface="TT Rounds Condensed"/>
                <a:cs typeface="TT Rounds Condensed"/>
                <a:sym typeface="TT Rounds Condensed"/>
              </a:rPr>
              <a:t>Des procédures claires sont nécessaires. </a:t>
            </a:r>
          </a:p>
          <a:p>
            <a:pPr marL="705802" lvl="1" indent="-352901" algn="l">
              <a:lnSpc>
                <a:spcPts val="4140"/>
              </a:lnSpc>
            </a:pPr>
            <a:r>
              <a:rPr lang="en-US" sz="3900" spc="36">
                <a:solidFill>
                  <a:srgbClr val="382B1B"/>
                </a:solidFill>
                <a:latin typeface="TT Rounds Condensed"/>
                <a:ea typeface="TT Rounds Condensed"/>
                <a:cs typeface="TT Rounds Condensed"/>
                <a:sym typeface="TT Rounds Condensed"/>
              </a:rPr>
              <a:t>Un programme décrivant ce qui doit être nettoyé, à quelle fréquence et de quelle manière est précieux. </a:t>
            </a:r>
          </a:p>
          <a:p>
            <a:pPr marL="705802" lvl="1" indent="-352901"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Nettoyage</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17" name="Freeform 17" descr="Mop and bucket outline"/>
          <p:cNvSpPr/>
          <p:nvPr/>
        </p:nvSpPr>
        <p:spPr>
          <a:xfrm>
            <a:off x="2302863" y="6170325"/>
            <a:ext cx="2666376" cy="2666376"/>
          </a:xfrm>
          <a:custGeom>
            <a:avLst/>
            <a:gdLst/>
            <a:ahLst/>
            <a:cxnLst/>
            <a:rect l="l" t="t" r="r" b="b"/>
            <a:pathLst>
              <a:path w="2666376" h="2666376">
                <a:moveTo>
                  <a:pt x="0" y="0"/>
                </a:moveTo>
                <a:lnTo>
                  <a:pt x="2666376" y="0"/>
                </a:lnTo>
                <a:lnTo>
                  <a:pt x="2666376" y="2666376"/>
                </a:lnTo>
                <a:lnTo>
                  <a:pt x="0" y="26663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84BFA4"/>
            </a:solidFill>
          </p:spPr>
        </p:sp>
      </p:grpSp>
      <p:sp>
        <p:nvSpPr>
          <p:cNvPr id="9" name="TextBox 9"/>
          <p:cNvSpPr txBox="1"/>
          <p:nvPr/>
        </p:nvSpPr>
        <p:spPr>
          <a:xfrm>
            <a:off x="5637476" y="3335613"/>
            <a:ext cx="11714259" cy="4549629"/>
          </a:xfrm>
          <a:prstGeom prst="rect">
            <a:avLst/>
          </a:prstGeom>
        </p:spPr>
        <p:txBody>
          <a:bodyPr lIns="0" tIns="0" rIns="0" bIns="0" rtlCol="0" anchor="t">
            <a:spAutoFit/>
          </a:bodyPr>
          <a:lstStyle/>
          <a:p>
            <a:pPr marL="705802" lvl="1" indent="-352901" algn="l">
              <a:lnSpc>
                <a:spcPts val="4140"/>
              </a:lnSpc>
              <a:buFont typeface="Arial"/>
              <a:buChar char="•"/>
            </a:pPr>
            <a:r>
              <a:rPr lang="en-US" sz="3900" spc="36">
                <a:solidFill>
                  <a:srgbClr val="382B1B"/>
                </a:solidFill>
                <a:latin typeface="TT Rounds Condensed"/>
                <a:ea typeface="TT Rounds Condensed"/>
                <a:cs typeface="TT Rounds Condensed"/>
                <a:sym typeface="TT Rounds Condensed"/>
              </a:rPr>
              <a:t>Des routines doivent être mises en place concernant le traitement des déchets, des conteneurs appropriés doivent être installés et vidés quotidiennement. Les nuisibles sont attirés par les déchets, en particulier les déchets alimentaires. Lavez-vous les mains après avoir manipulé des déchets.</a:t>
            </a: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B6D1E1"/>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55807"/>
            <a:ext cx="11335671" cy="824228"/>
          </a:xfrm>
          <a:prstGeom prst="rect">
            <a:avLst/>
          </a:prstGeom>
        </p:spPr>
        <p:txBody>
          <a:bodyPr lIns="0" tIns="0" rIns="0" bIns="0" rtlCol="0" anchor="t">
            <a:spAutoFit/>
          </a:bodyPr>
          <a:lstStyle/>
          <a:p>
            <a:pPr algn="l">
              <a:lnSpc>
                <a:spcPts val="6480"/>
              </a:lnSpc>
            </a:pPr>
            <a:r>
              <a:rPr lang="en-US" sz="6000" b="1" spc="56">
                <a:solidFill>
                  <a:srgbClr val="B6D1E1"/>
                </a:solidFill>
                <a:latin typeface="TT Rounds Condensed Bold"/>
                <a:ea typeface="TT Rounds Condensed Bold"/>
                <a:cs typeface="TT Rounds Condensed Bold"/>
                <a:sym typeface="TT Rounds Condensed Bold"/>
              </a:rPr>
              <a:t>Gestion des déchets</a:t>
            </a: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05</a:t>
            </a:r>
          </a:p>
        </p:txBody>
      </p:sp>
      <p:sp>
        <p:nvSpPr>
          <p:cNvPr id="17" name="Freeform 17" descr="Rubbish outline"/>
          <p:cNvSpPr/>
          <p:nvPr/>
        </p:nvSpPr>
        <p:spPr>
          <a:xfrm>
            <a:off x="2392806" y="6526343"/>
            <a:ext cx="2580181" cy="2580182"/>
          </a:xfrm>
          <a:custGeom>
            <a:avLst/>
            <a:gdLst/>
            <a:ahLst/>
            <a:cxnLst/>
            <a:rect l="l" t="t" r="r" b="b"/>
            <a:pathLst>
              <a:path w="2580181" h="2580182">
                <a:moveTo>
                  <a:pt x="0" y="0"/>
                </a:moveTo>
                <a:lnTo>
                  <a:pt x="2580181" y="0"/>
                </a:lnTo>
                <a:lnTo>
                  <a:pt x="2580181" y="2580181"/>
                </a:lnTo>
                <a:lnTo>
                  <a:pt x="0" y="2580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B6D1E1"/>
            </a:solidFill>
          </p:spPr>
        </p:sp>
      </p:grpSp>
      <p:sp>
        <p:nvSpPr>
          <p:cNvPr id="9" name="TextBox 9"/>
          <p:cNvSpPr txBox="1"/>
          <p:nvPr/>
        </p:nvSpPr>
        <p:spPr>
          <a:xfrm>
            <a:off x="5637476" y="3335613"/>
            <a:ext cx="11714259" cy="4549629"/>
          </a:xfrm>
          <a:prstGeom prst="rect">
            <a:avLst/>
          </a:prstGeom>
        </p:spPr>
        <p:txBody>
          <a:bodyPr lIns="0" tIns="0" rIns="0" bIns="0" rtlCol="0" anchor="t">
            <a:spAutoFit/>
          </a:bodyPr>
          <a:lstStyle/>
          <a:p>
            <a:pPr marL="705802" lvl="1" indent="-352901" algn="l">
              <a:lnSpc>
                <a:spcPts val="4140"/>
              </a:lnSpc>
              <a:buFont typeface="Arial"/>
              <a:buChar char="•"/>
            </a:pPr>
            <a:r>
              <a:rPr lang="en-US" sz="3900" spc="36">
                <a:solidFill>
                  <a:srgbClr val="382B1B"/>
                </a:solidFill>
                <a:latin typeface="TT Rounds Condensed"/>
                <a:ea typeface="TT Rounds Condensed"/>
                <a:cs typeface="TT Rounds Condensed"/>
                <a:sym typeface="TT Rounds Condensed"/>
              </a:rPr>
              <a:t>Il est conseillé de mettre en place un système de prévention et de gestion des nuisibles et des insectes. Il est plus facile de prévenir les nuisibles que de les éliminer. Les nuisibles se développent grâce à trois facteurs : la nourriture, l'abri et l'eau.</a:t>
            </a:r>
          </a:p>
          <a:p>
            <a:pPr marL="705802" lvl="1" indent="-352901"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Nuisibles</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06</a:t>
            </a:r>
          </a:p>
        </p:txBody>
      </p:sp>
      <p:sp>
        <p:nvSpPr>
          <p:cNvPr id="17" name="Freeform 17" descr="Bug spray outline"/>
          <p:cNvSpPr/>
          <p:nvPr/>
        </p:nvSpPr>
        <p:spPr>
          <a:xfrm>
            <a:off x="1403452" y="5810560"/>
            <a:ext cx="3543302" cy="3543301"/>
          </a:xfrm>
          <a:custGeom>
            <a:avLst/>
            <a:gdLst/>
            <a:ahLst/>
            <a:cxnLst/>
            <a:rect l="l" t="t" r="r" b="b"/>
            <a:pathLst>
              <a:path w="3543302" h="3543301">
                <a:moveTo>
                  <a:pt x="0" y="0"/>
                </a:moveTo>
                <a:lnTo>
                  <a:pt x="3543302" y="0"/>
                </a:lnTo>
                <a:lnTo>
                  <a:pt x="3543302" y="3543302"/>
                </a:lnTo>
                <a:lnTo>
                  <a:pt x="0" y="35433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E6C8C7"/>
            </a:solidFill>
          </p:spPr>
        </p:sp>
      </p:grpSp>
      <p:sp>
        <p:nvSpPr>
          <p:cNvPr id="9" name="TextBox 9"/>
          <p:cNvSpPr txBox="1"/>
          <p:nvPr/>
        </p:nvSpPr>
        <p:spPr>
          <a:xfrm>
            <a:off x="5637476" y="3758439"/>
            <a:ext cx="11714259" cy="4126801"/>
          </a:xfrm>
          <a:prstGeom prst="rect">
            <a:avLst/>
          </a:prstGeom>
        </p:spPr>
        <p:txBody>
          <a:bodyPr lIns="0" tIns="0" rIns="0" bIns="0" rtlCol="0" anchor="t">
            <a:spAutoFit/>
          </a:bodyPr>
          <a:lstStyle/>
          <a:p>
            <a:pPr marL="705802" lvl="1" indent="-352901" algn="l">
              <a:lnSpc>
                <a:spcPts val="4140"/>
              </a:lnSpc>
              <a:buFont typeface="Arial"/>
              <a:buChar char="•"/>
            </a:pPr>
            <a:r>
              <a:rPr lang="en-US" sz="3900" spc="36">
                <a:solidFill>
                  <a:srgbClr val="382B1B"/>
                </a:solidFill>
                <a:latin typeface="TT Rounds Condensed"/>
                <a:ea typeface="TT Rounds Condensed"/>
                <a:cs typeface="TT Rounds Condensed"/>
                <a:sym typeface="TT Rounds Condensed"/>
              </a:rPr>
              <a:t>Il est important de pouvoir maintenir la cuisine et les locaux propres et de s'assurer que les machines, les refroidisseurs, etc. fonctionnent correctement. Les surfaces doivent être intactes et lisses pour permettre une bonne hygiène de la cuisine. Les objets cassés ou endommagés sont difficiles à nettoyer. </a:t>
            </a: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93907"/>
            <a:ext cx="8590677" cy="2844996"/>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Entretien des locaux et du matériel</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07</a:t>
            </a:r>
          </a:p>
        </p:txBody>
      </p:sp>
      <p:sp>
        <p:nvSpPr>
          <p:cNvPr id="17" name="Freeform 17" descr="Tools outline"/>
          <p:cNvSpPr/>
          <p:nvPr/>
        </p:nvSpPr>
        <p:spPr>
          <a:xfrm>
            <a:off x="2752570" y="6575061"/>
            <a:ext cx="2284124" cy="2284124"/>
          </a:xfrm>
          <a:custGeom>
            <a:avLst/>
            <a:gdLst/>
            <a:ahLst/>
            <a:cxnLst/>
            <a:rect l="l" t="t" r="r" b="b"/>
            <a:pathLst>
              <a:path w="2284124" h="2284124">
                <a:moveTo>
                  <a:pt x="0" y="0"/>
                </a:moveTo>
                <a:lnTo>
                  <a:pt x="2284124" y="0"/>
                </a:lnTo>
                <a:lnTo>
                  <a:pt x="2284124" y="2284123"/>
                </a:lnTo>
                <a:lnTo>
                  <a:pt x="0" y="2284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B6D1E1"/>
            </a:solidFill>
          </p:spPr>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sp>
      </p:grpSp>
      <p:sp>
        <p:nvSpPr>
          <p:cNvPr id="11" name="TextBox 11"/>
          <p:cNvSpPr txBox="1"/>
          <p:nvPr/>
        </p:nvSpPr>
        <p:spPr>
          <a:xfrm>
            <a:off x="1954828" y="1033653"/>
            <a:ext cx="10581359" cy="4344828"/>
          </a:xfrm>
          <a:prstGeom prst="rect">
            <a:avLst/>
          </a:prstGeom>
        </p:spPr>
        <p:txBody>
          <a:bodyPr lIns="0" tIns="0" rIns="0" bIns="0" rtlCol="0" anchor="t">
            <a:spAutoFit/>
          </a:bodyPr>
          <a:lstStyle/>
          <a:p>
            <a:pPr algn="ctr">
              <a:lnSpc>
                <a:spcPts val="37260"/>
              </a:lnSpc>
            </a:pPr>
            <a:r>
              <a:rPr lang="en-US" sz="34500" spc="322">
                <a:solidFill>
                  <a:srgbClr val="C4DAE7"/>
                </a:solidFill>
                <a:latin typeface="TT Rounds Condensed"/>
                <a:ea typeface="TT Rounds Condensed"/>
                <a:cs typeface="TT Rounds Condensed"/>
                <a:sym typeface="TT Rounds Condensed"/>
              </a:rPr>
              <a:t>05</a:t>
            </a:r>
          </a:p>
        </p:txBody>
      </p:sp>
      <p:sp>
        <p:nvSpPr>
          <p:cNvPr id="12" name="TextBox 12"/>
          <p:cNvSpPr txBox="1"/>
          <p:nvPr/>
        </p:nvSpPr>
        <p:spPr>
          <a:xfrm>
            <a:off x="717366" y="2722167"/>
            <a:ext cx="13056282" cy="4956810"/>
          </a:xfrm>
          <a:prstGeom prst="rect">
            <a:avLst/>
          </a:prstGeom>
        </p:spPr>
        <p:txBody>
          <a:bodyPr lIns="0" tIns="0" rIns="0" bIns="0" rtlCol="0" anchor="t">
            <a:spAutoFit/>
          </a:bodyPr>
          <a:lstStyle/>
          <a:p>
            <a:pPr algn="ctr">
              <a:lnSpc>
                <a:spcPts val="9720"/>
              </a:lnSpc>
            </a:pPr>
            <a:r>
              <a:rPr lang="en-US" sz="9000" b="1" spc="84">
                <a:solidFill>
                  <a:srgbClr val="FFFFFF"/>
                </a:solidFill>
                <a:latin typeface="TT Rounds Condensed Bold"/>
                <a:ea typeface="TT Rounds Condensed Bold"/>
                <a:cs typeface="TT Rounds Condensed Bold"/>
                <a:sym typeface="TT Rounds Condensed Bold"/>
              </a:rPr>
              <a:t>HACCP </a:t>
            </a:r>
          </a:p>
          <a:p>
            <a:pPr algn="ctr">
              <a:lnSpc>
                <a:spcPts val="9720"/>
              </a:lnSpc>
            </a:pPr>
            <a:r>
              <a:rPr lang="en-US" sz="9000" b="1" spc="84">
                <a:solidFill>
                  <a:srgbClr val="FFFFFF"/>
                </a:solidFill>
                <a:latin typeface="TT Rounds Condensed Bold"/>
                <a:ea typeface="TT Rounds Condensed Bold"/>
                <a:cs typeface="TT Rounds Condensed Bold"/>
                <a:sym typeface="TT Rounds Condensed Bold"/>
              </a:rPr>
              <a:t>Analyse des risques et points critiques pour leur maitrise </a:t>
            </a:r>
          </a:p>
        </p:txBody>
      </p:sp>
      <p:sp>
        <p:nvSpPr>
          <p:cNvPr id="13" name="TextBox 13"/>
          <p:cNvSpPr txBox="1"/>
          <p:nvPr/>
        </p:nvSpPr>
        <p:spPr>
          <a:xfrm>
            <a:off x="231316" y="307968"/>
            <a:ext cx="4150443" cy="1177295"/>
          </a:xfrm>
          <a:prstGeom prst="rect">
            <a:avLst/>
          </a:prstGeom>
        </p:spPr>
        <p:txBody>
          <a:bodyPr lIns="0" tIns="0" rIns="0" bIns="0" rtlCol="0" anchor="t">
            <a:spAutoFit/>
          </a:bodyPr>
          <a:lstStyle/>
          <a:p>
            <a:pPr algn="ctr">
              <a:lnSpc>
                <a:spcPts val="3089"/>
              </a:lnSpc>
            </a:pPr>
            <a:r>
              <a:rPr lang="en-US" sz="2860" b="1" spc="26">
                <a:solidFill>
                  <a:srgbClr val="FFFFFF"/>
                </a:solidFill>
                <a:latin typeface="TT Rounds Condensed Bold"/>
                <a:ea typeface="TT Rounds Condensed Bold"/>
                <a:cs typeface="TT Rounds Condensed Bold"/>
                <a:sym typeface="TT Rounds Condensed Bold"/>
              </a:rPr>
              <a:t>HACCP </a:t>
            </a:r>
          </a:p>
          <a:p>
            <a:pPr algn="ctr">
              <a:lnSpc>
                <a:spcPts val="3089"/>
              </a:lnSpc>
            </a:pPr>
            <a:r>
              <a:rPr lang="en-US" sz="2860" b="1" spc="26">
                <a:solidFill>
                  <a:srgbClr val="FFFFFF"/>
                </a:solidFill>
                <a:latin typeface="TT Rounds Condensed Bold"/>
                <a:ea typeface="TT Rounds Condensed Bold"/>
                <a:cs typeface="TT Rounds Condensed Bold"/>
                <a:sym typeface="TT Rounds Condensed Bold"/>
              </a:rPr>
              <a:t>Hazard Analysis and Critical Control Points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18288000" cy="3178629"/>
            <a:chOff x="0" y="0"/>
            <a:chExt cx="24384000" cy="4238172"/>
          </a:xfrm>
        </p:grpSpPr>
        <p:sp>
          <p:nvSpPr>
            <p:cNvPr id="8" name="Freeform 8"/>
            <p:cNvSpPr/>
            <p:nvPr/>
          </p:nvSpPr>
          <p:spPr>
            <a:xfrm>
              <a:off x="0" y="0"/>
              <a:ext cx="24384000" cy="4238117"/>
            </a:xfrm>
            <a:custGeom>
              <a:avLst/>
              <a:gdLst/>
              <a:ahLst/>
              <a:cxnLst/>
              <a:rect l="l" t="t" r="r" b="b"/>
              <a:pathLst>
                <a:path w="24384000" h="4238117">
                  <a:moveTo>
                    <a:pt x="0" y="0"/>
                  </a:moveTo>
                  <a:lnTo>
                    <a:pt x="24384000" y="0"/>
                  </a:lnTo>
                  <a:lnTo>
                    <a:pt x="24384000" y="4238117"/>
                  </a:lnTo>
                  <a:lnTo>
                    <a:pt x="0" y="4238117"/>
                  </a:lnTo>
                  <a:close/>
                </a:path>
              </a:pathLst>
            </a:custGeom>
            <a:solidFill>
              <a:srgbClr val="B6D1E1"/>
            </a:solidFill>
          </p:spPr>
        </p:sp>
      </p:grpSp>
      <p:sp>
        <p:nvSpPr>
          <p:cNvPr id="9" name="TextBox 9"/>
          <p:cNvSpPr txBox="1"/>
          <p:nvPr/>
        </p:nvSpPr>
        <p:spPr>
          <a:xfrm>
            <a:off x="606970" y="679874"/>
            <a:ext cx="10898777" cy="3863340"/>
          </a:xfrm>
          <a:prstGeom prst="rect">
            <a:avLst/>
          </a:prstGeom>
        </p:spPr>
        <p:txBody>
          <a:bodyPr lIns="0" tIns="0" rIns="0" bIns="0" rtlCol="0" anchor="t">
            <a:spAutoFit/>
          </a:bodyPr>
          <a:lstStyle/>
          <a:p>
            <a:pPr algn="l">
              <a:lnSpc>
                <a:spcPts val="6030"/>
              </a:lnSpc>
            </a:pPr>
            <a:r>
              <a:rPr lang="en-US" sz="6000" b="1" spc="56">
                <a:solidFill>
                  <a:srgbClr val="FFFFFF"/>
                </a:solidFill>
                <a:latin typeface="TT Rounds Condensed Bold"/>
                <a:ea typeface="TT Rounds Condensed Bold"/>
                <a:cs typeface="TT Rounds Condensed Bold"/>
                <a:sym typeface="TT Rounds Condensed Bold"/>
              </a:rPr>
              <a:t>HACCP - Analyse des risques et points critiques pour leur maitrise</a:t>
            </a:r>
          </a:p>
          <a:p>
            <a:pPr algn="l">
              <a:lnSpc>
                <a:spcPts val="6030"/>
              </a:lnSpc>
            </a:pPr>
            <a:endParaRPr lang="en-US" sz="6000" b="1" spc="56">
              <a:solidFill>
                <a:srgbClr val="FFFFFF"/>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FFFFFF"/>
              </a:solidFill>
              <a:latin typeface="TT Rounds Condensed Bold"/>
              <a:ea typeface="TT Rounds Condensed Bold"/>
              <a:cs typeface="TT Rounds Condensed Bold"/>
              <a:sym typeface="TT Rounds Condensed Bold"/>
            </a:endParaRPr>
          </a:p>
        </p:txBody>
      </p:sp>
      <p:sp>
        <p:nvSpPr>
          <p:cNvPr id="10" name="TextBox 10"/>
          <p:cNvSpPr txBox="1"/>
          <p:nvPr/>
        </p:nvSpPr>
        <p:spPr>
          <a:xfrm>
            <a:off x="761249" y="4110436"/>
            <a:ext cx="9541202" cy="5783580"/>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L'HACCP est un système de gestion de la sécurité alimentaire qui nous permet d'identifier et de maîtriser tout risque susceptible de compromettre la préparation d'aliments sains. </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algn="l">
              <a:lnSpc>
                <a:spcPts val="4140"/>
              </a:lnSpc>
            </a:pPr>
            <a:r>
              <a:rPr lang="en-US" sz="3900" b="1" spc="36">
                <a:solidFill>
                  <a:srgbClr val="84BFA4"/>
                </a:solidFill>
                <a:latin typeface="TT Rounds Condensed Bold"/>
                <a:ea typeface="TT Rounds Condensed Bold"/>
                <a:cs typeface="TT Rounds Condensed Bold"/>
                <a:sym typeface="TT Rounds Condensed Bold"/>
              </a:rPr>
              <a:t>S'appuyant sur 7 principes, il nous aide à</a:t>
            </a:r>
          </a:p>
          <a:p>
            <a:pPr marL="705802" lvl="1" indent="-352901" algn="l">
              <a:lnSpc>
                <a:spcPts val="4140"/>
              </a:lnSpc>
              <a:buFont typeface="Arial"/>
              <a:buChar char="•"/>
            </a:pPr>
            <a:r>
              <a:rPr lang="en-US" sz="3900" spc="36">
                <a:solidFill>
                  <a:srgbClr val="382B1B"/>
                </a:solidFill>
                <a:latin typeface="TT Rounds Condensed"/>
                <a:ea typeface="TT Rounds Condensed"/>
                <a:cs typeface="TT Rounds Condensed"/>
                <a:sym typeface="TT Rounds Condensed"/>
              </a:rPr>
              <a:t>identifier ce qui peut mal se passer</a:t>
            </a:r>
          </a:p>
          <a:p>
            <a:pPr marL="705802" lvl="1" indent="-352901" algn="l">
              <a:lnSpc>
                <a:spcPts val="4140"/>
              </a:lnSpc>
              <a:buFont typeface="Arial"/>
              <a:buChar char="•"/>
            </a:pPr>
            <a:r>
              <a:rPr lang="en-US" sz="3900" spc="36">
                <a:solidFill>
                  <a:srgbClr val="E6C8C7"/>
                </a:solidFill>
                <a:latin typeface="TT Rounds Condensed"/>
                <a:ea typeface="TT Rounds Condensed"/>
                <a:cs typeface="TT Rounds Condensed"/>
                <a:sym typeface="TT Rounds Condensed"/>
              </a:rPr>
              <a:t>f</a:t>
            </a:r>
            <a:r>
              <a:rPr lang="en-US" sz="3900" spc="36">
                <a:solidFill>
                  <a:srgbClr val="382B1B"/>
                </a:solidFill>
                <a:latin typeface="TT Rounds Condensed"/>
                <a:ea typeface="TT Rounds Condensed"/>
                <a:cs typeface="TT Rounds Condensed"/>
                <a:sym typeface="TT Rounds Condensed"/>
              </a:rPr>
              <a:t>aire un plan de prévention</a:t>
            </a:r>
          </a:p>
          <a:p>
            <a:pPr marL="705802" lvl="1" indent="-352901" algn="l">
              <a:lnSpc>
                <a:spcPts val="4140"/>
              </a:lnSpc>
              <a:buFont typeface="Arial"/>
              <a:buChar char="•"/>
            </a:pPr>
            <a:r>
              <a:rPr lang="en-US" sz="3900" spc="36">
                <a:solidFill>
                  <a:srgbClr val="382B1B"/>
                </a:solidFill>
                <a:latin typeface="TT Rounds Condensed"/>
                <a:ea typeface="TT Rounds Condensed"/>
                <a:cs typeface="TT Rounds Condensed"/>
                <a:sym typeface="TT Rounds Condensed"/>
              </a:rPr>
              <a:t>assurez-vous que vous le faites.</a:t>
            </a:r>
          </a:p>
          <a:p>
            <a:pPr marL="705802" lvl="1" indent="-352901"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1" name="Freeform 11"/>
          <p:cNvSpPr/>
          <p:nvPr/>
        </p:nvSpPr>
        <p:spPr>
          <a:xfrm>
            <a:off x="10078224" y="7323879"/>
            <a:ext cx="2855045" cy="2489647"/>
          </a:xfrm>
          <a:custGeom>
            <a:avLst/>
            <a:gdLst/>
            <a:ahLst/>
            <a:cxnLst/>
            <a:rect l="l" t="t" r="r" b="b"/>
            <a:pathLst>
              <a:path w="2855045" h="2489647">
                <a:moveTo>
                  <a:pt x="0" y="0"/>
                </a:moveTo>
                <a:lnTo>
                  <a:pt x="2855044" y="0"/>
                </a:lnTo>
                <a:lnTo>
                  <a:pt x="2855044" y="2489647"/>
                </a:lnTo>
                <a:lnTo>
                  <a:pt x="0" y="2489647"/>
                </a:lnTo>
                <a:lnTo>
                  <a:pt x="0" y="0"/>
                </a:lnTo>
                <a:close/>
              </a:path>
            </a:pathLst>
          </a:custGeom>
          <a:blipFill>
            <a:blip r:embed="rId3"/>
            <a:stretch>
              <a:fillRect/>
            </a:stretch>
          </a:blipFill>
        </p:spPr>
      </p:sp>
      <p:grpSp>
        <p:nvGrpSpPr>
          <p:cNvPr id="12" name="Group 12"/>
          <p:cNvGrpSpPr/>
          <p:nvPr/>
        </p:nvGrpSpPr>
        <p:grpSpPr>
          <a:xfrm>
            <a:off x="11163622" y="0"/>
            <a:ext cx="7522369" cy="7753352"/>
            <a:chOff x="0" y="0"/>
            <a:chExt cx="10029826" cy="10337802"/>
          </a:xfrm>
        </p:grpSpPr>
        <p:sp>
          <p:nvSpPr>
            <p:cNvPr id="13" name="Freeform 13"/>
            <p:cNvSpPr/>
            <p:nvPr/>
          </p:nvSpPr>
          <p:spPr>
            <a:xfrm>
              <a:off x="-446532" y="-2286"/>
              <a:ext cx="11154030" cy="10757281"/>
            </a:xfrm>
            <a:custGeom>
              <a:avLst/>
              <a:gdLst/>
              <a:ahLst/>
              <a:cxnLst/>
              <a:rect l="l" t="t" r="r" b="b"/>
              <a:pathLst>
                <a:path w="11154030" h="10757281">
                  <a:moveTo>
                    <a:pt x="5013960" y="2286"/>
                  </a:moveTo>
                  <a:cubicBezTo>
                    <a:pt x="5510530" y="0"/>
                    <a:pt x="6019419" y="95123"/>
                    <a:pt x="6519799" y="244475"/>
                  </a:cubicBezTo>
                  <a:cubicBezTo>
                    <a:pt x="7137273" y="430276"/>
                    <a:pt x="7734808" y="695706"/>
                    <a:pt x="8299069" y="974471"/>
                  </a:cubicBezTo>
                  <a:cubicBezTo>
                    <a:pt x="9082532" y="1359535"/>
                    <a:pt x="9912477" y="1777619"/>
                    <a:pt x="10197973" y="2667000"/>
                  </a:cubicBezTo>
                  <a:cubicBezTo>
                    <a:pt x="11154030" y="5613781"/>
                    <a:pt x="9587104" y="9748520"/>
                    <a:pt x="6433566" y="10246233"/>
                  </a:cubicBezTo>
                  <a:cubicBezTo>
                    <a:pt x="3200146" y="10757281"/>
                    <a:pt x="0" y="9177782"/>
                    <a:pt x="497967" y="5587238"/>
                  </a:cubicBezTo>
                  <a:cubicBezTo>
                    <a:pt x="710438" y="4047490"/>
                    <a:pt x="1699641" y="2182495"/>
                    <a:pt x="2728849" y="1027684"/>
                  </a:cubicBezTo>
                  <a:cubicBezTo>
                    <a:pt x="3392678" y="281051"/>
                    <a:pt x="4186301" y="6223"/>
                    <a:pt x="5013960" y="2286"/>
                  </a:cubicBezTo>
                  <a:close/>
                </a:path>
              </a:pathLst>
            </a:custGeom>
            <a:blipFill>
              <a:blip r:embed="rId4"/>
              <a:stretch>
                <a:fillRect l="-27365" r="-27364"/>
              </a:stretch>
            </a:blipFill>
          </p:spPr>
        </p:sp>
      </p:grpSp>
      <p:grpSp>
        <p:nvGrpSpPr>
          <p:cNvPr id="14" name="Group 14"/>
          <p:cNvGrpSpPr/>
          <p:nvPr/>
        </p:nvGrpSpPr>
        <p:grpSpPr>
          <a:xfrm>
            <a:off x="15271948" y="4698274"/>
            <a:ext cx="3842379" cy="3961791"/>
            <a:chOff x="0" y="0"/>
            <a:chExt cx="5123172" cy="5282388"/>
          </a:xfrm>
        </p:grpSpPr>
        <p:sp>
          <p:nvSpPr>
            <p:cNvPr id="15" name="Freeform 15"/>
            <p:cNvSpPr/>
            <p:nvPr/>
          </p:nvSpPr>
          <p:spPr>
            <a:xfrm>
              <a:off x="-228092" y="-86487"/>
              <a:ext cx="5697347" cy="5582031"/>
            </a:xfrm>
            <a:custGeom>
              <a:avLst/>
              <a:gdLst/>
              <a:ahLst/>
              <a:cxnLst/>
              <a:rect l="l" t="t" r="r" b="b"/>
              <a:pathLst>
                <a:path w="5697347" h="5582031">
                  <a:moveTo>
                    <a:pt x="3330321" y="210312"/>
                  </a:moveTo>
                  <a:cubicBezTo>
                    <a:pt x="2648585" y="6731"/>
                    <a:pt x="1936496" y="0"/>
                    <a:pt x="1393825" y="610489"/>
                  </a:cubicBezTo>
                  <a:cubicBezTo>
                    <a:pt x="868172" y="1200531"/>
                    <a:pt x="362839" y="2153412"/>
                    <a:pt x="254381" y="2940304"/>
                  </a:cubicBezTo>
                  <a:cubicBezTo>
                    <a:pt x="0" y="4774946"/>
                    <a:pt x="1634617" y="5582031"/>
                    <a:pt x="3286125" y="5320919"/>
                  </a:cubicBezTo>
                  <a:cubicBezTo>
                    <a:pt x="4896993" y="5066538"/>
                    <a:pt x="5697347" y="2953766"/>
                    <a:pt x="5209032" y="1448054"/>
                  </a:cubicBezTo>
                  <a:cubicBezTo>
                    <a:pt x="5063236" y="993648"/>
                    <a:pt x="4639310" y="780034"/>
                    <a:pt x="4239133" y="583311"/>
                  </a:cubicBezTo>
                  <a:cubicBezTo>
                    <a:pt x="3950843" y="440817"/>
                    <a:pt x="3645662" y="305181"/>
                    <a:pt x="3330321" y="210312"/>
                  </a:cubicBezTo>
                  <a:close/>
                </a:path>
              </a:pathLst>
            </a:custGeom>
            <a:solidFill>
              <a:srgbClr val="E6C8C7">
                <a:alpha val="76863"/>
              </a:srgbClr>
            </a:solid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7947" y="1"/>
            <a:ext cx="8277634" cy="10287000"/>
            <a:chOff x="0" y="0"/>
            <a:chExt cx="11036846" cy="13716000"/>
          </a:xfrm>
        </p:grpSpPr>
        <p:sp>
          <p:nvSpPr>
            <p:cNvPr id="4" name="Freeform 4"/>
            <p:cNvSpPr/>
            <p:nvPr/>
          </p:nvSpPr>
          <p:spPr>
            <a:xfrm>
              <a:off x="0" y="0"/>
              <a:ext cx="11036808" cy="13716000"/>
            </a:xfrm>
            <a:custGeom>
              <a:avLst/>
              <a:gdLst/>
              <a:ahLst/>
              <a:cxnLst/>
              <a:rect l="l" t="t" r="r" b="b"/>
              <a:pathLst>
                <a:path w="11036808" h="13716000">
                  <a:moveTo>
                    <a:pt x="0" y="0"/>
                  </a:moveTo>
                  <a:lnTo>
                    <a:pt x="11036808" y="0"/>
                  </a:lnTo>
                  <a:lnTo>
                    <a:pt x="11036808" y="13716000"/>
                  </a:lnTo>
                  <a:lnTo>
                    <a:pt x="0" y="13716000"/>
                  </a:lnTo>
                  <a:close/>
                </a:path>
              </a:pathLst>
            </a:custGeom>
            <a:solidFill>
              <a:srgbClr val="B6D1E1"/>
            </a:solidFill>
          </p:spPr>
        </p:sp>
      </p:grpSp>
      <p:grpSp>
        <p:nvGrpSpPr>
          <p:cNvPr id="5" name="Group 5"/>
          <p:cNvGrpSpPr/>
          <p:nvPr/>
        </p:nvGrpSpPr>
        <p:grpSpPr>
          <a:xfrm>
            <a:off x="4719666" y="7433022"/>
            <a:ext cx="4418454" cy="4555767"/>
            <a:chOff x="0" y="0"/>
            <a:chExt cx="5891272" cy="6074356"/>
          </a:xfrm>
        </p:grpSpPr>
        <p:sp>
          <p:nvSpPr>
            <p:cNvPr id="6" name="Freeform 6"/>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sp>
      </p:grpSp>
      <p:grpSp>
        <p:nvGrpSpPr>
          <p:cNvPr id="7" name="Group 7"/>
          <p:cNvGrpSpPr/>
          <p:nvPr/>
        </p:nvGrpSpPr>
        <p:grpSpPr>
          <a:xfrm>
            <a:off x="-4587078" y="10287000"/>
            <a:ext cx="24222254" cy="2679813"/>
            <a:chOff x="0" y="0"/>
            <a:chExt cx="32296338" cy="3573084"/>
          </a:xfrm>
        </p:grpSpPr>
        <p:sp>
          <p:nvSpPr>
            <p:cNvPr id="8" name="Freeform 8"/>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sp>
        <p:nvSpPr>
          <p:cNvPr id="9" name="TextBox 9"/>
          <p:cNvSpPr txBox="1"/>
          <p:nvPr/>
        </p:nvSpPr>
        <p:spPr>
          <a:xfrm>
            <a:off x="12784136" y="8114027"/>
            <a:ext cx="4711388" cy="583104"/>
          </a:xfrm>
          <a:prstGeom prst="rect">
            <a:avLst/>
          </a:prstGeom>
        </p:spPr>
        <p:txBody>
          <a:bodyPr lIns="0" tIns="0" rIns="0" bIns="0" rtlCol="0" anchor="t">
            <a:spAutoFit/>
          </a:bodyPr>
          <a:lstStyle/>
          <a:p>
            <a:pPr algn="just">
              <a:lnSpc>
                <a:spcPts val="1260"/>
              </a:lnSpc>
            </a:pPr>
            <a:r>
              <a:rPr lang="en-US" sz="1050" spc="9">
                <a:solidFill>
                  <a:srgbClr val="262626"/>
                </a:solidFill>
                <a:latin typeface="TT Rounds Condensed"/>
                <a:ea typeface="TT Rounds Condensed"/>
                <a:cs typeface="TT Rounds Condensed"/>
                <a:sym typeface="TT Rounds Condensed"/>
              </a:rPr>
              <a:t>This programme has been funded with support from the European Commission. The author is solely responsible for this publication (communication) and the Commission accepts no responsibility for any  use that may be made of the information contained therein</a:t>
            </a:r>
          </a:p>
        </p:txBody>
      </p:sp>
      <p:sp>
        <p:nvSpPr>
          <p:cNvPr id="10" name="TextBox 10"/>
          <p:cNvSpPr txBox="1"/>
          <p:nvPr/>
        </p:nvSpPr>
        <p:spPr>
          <a:xfrm>
            <a:off x="1012184" y="1090965"/>
            <a:ext cx="6384796" cy="756856"/>
          </a:xfrm>
          <a:prstGeom prst="rect">
            <a:avLst/>
          </a:prstGeom>
        </p:spPr>
        <p:txBody>
          <a:bodyPr lIns="0" tIns="0" rIns="0" bIns="0" rtlCol="0" anchor="t">
            <a:spAutoFit/>
          </a:bodyPr>
          <a:lstStyle/>
          <a:p>
            <a:pPr algn="l">
              <a:lnSpc>
                <a:spcPts val="5832"/>
              </a:lnSpc>
            </a:pPr>
            <a:r>
              <a:rPr lang="en-US" sz="5400" b="1" spc="50">
                <a:solidFill>
                  <a:srgbClr val="FFFFFF"/>
                </a:solidFill>
                <a:latin typeface="TT Rounds Condensed Bold"/>
                <a:ea typeface="TT Rounds Condensed Bold"/>
                <a:cs typeface="TT Rounds Condensed Bold"/>
                <a:sym typeface="TT Rounds Condensed Bold"/>
              </a:rPr>
              <a:t>Sécurité alimentaire et hygiène</a:t>
            </a:r>
          </a:p>
        </p:txBody>
      </p:sp>
      <p:sp>
        <p:nvSpPr>
          <p:cNvPr id="11" name="TextBox 11"/>
          <p:cNvSpPr txBox="1"/>
          <p:nvPr/>
        </p:nvSpPr>
        <p:spPr>
          <a:xfrm>
            <a:off x="968103" y="3391428"/>
            <a:ext cx="6276712" cy="3251995"/>
          </a:xfrm>
          <a:prstGeom prst="rect">
            <a:avLst/>
          </a:prstGeom>
        </p:spPr>
        <p:txBody>
          <a:bodyPr lIns="0" tIns="0" rIns="0" bIns="0" rtlCol="0" anchor="t">
            <a:spAutoFit/>
          </a:bodyPr>
          <a:lstStyle/>
          <a:p>
            <a:pPr algn="l">
              <a:lnSpc>
                <a:spcPts val="3888"/>
              </a:lnSpc>
            </a:pPr>
            <a:r>
              <a:rPr lang="en-US" sz="3600" i="1" spc="33">
                <a:solidFill>
                  <a:srgbClr val="FFFFFF"/>
                </a:solidFill>
                <a:latin typeface="TT Rounds Condensed Italics"/>
                <a:ea typeface="TT Rounds Condensed Italics"/>
                <a:cs typeface="TT Rounds Condensed Italics"/>
                <a:sym typeface="TT Rounds Condensed Italics"/>
              </a:rPr>
              <a:t>Production de denrées alimentaires dans le but d'assurer la sécurité du consommateur.</a:t>
            </a:r>
          </a:p>
        </p:txBody>
      </p:sp>
      <p:sp>
        <p:nvSpPr>
          <p:cNvPr id="12" name="TextBox 12"/>
          <p:cNvSpPr txBox="1"/>
          <p:nvPr/>
        </p:nvSpPr>
        <p:spPr>
          <a:xfrm>
            <a:off x="9547042" y="962133"/>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01</a:t>
            </a:r>
          </a:p>
        </p:txBody>
      </p:sp>
      <p:sp>
        <p:nvSpPr>
          <p:cNvPr id="13" name="TextBox 13"/>
          <p:cNvSpPr txBox="1"/>
          <p:nvPr/>
        </p:nvSpPr>
        <p:spPr>
          <a:xfrm>
            <a:off x="10620108" y="991898"/>
            <a:ext cx="7024596" cy="571195"/>
          </a:xfrm>
          <a:prstGeom prst="rect">
            <a:avLst/>
          </a:prstGeom>
        </p:spPr>
        <p:txBody>
          <a:bodyPr lIns="0" tIns="0" rIns="0" bIns="0" rtlCol="0" anchor="t">
            <a:spAutoFit/>
          </a:bodyPr>
          <a:lstStyle/>
          <a:p>
            <a:pPr algn="l">
              <a:lnSpc>
                <a:spcPts val="4622"/>
              </a:lnSpc>
            </a:pPr>
            <a:r>
              <a:rPr lang="en-US" sz="3600" spc="33">
                <a:solidFill>
                  <a:srgbClr val="212529"/>
                </a:solidFill>
                <a:latin typeface="TT Rounds Condensed"/>
                <a:ea typeface="TT Rounds Condensed"/>
                <a:cs typeface="TT Rounds Condensed"/>
                <a:sym typeface="TT Rounds Condensed"/>
              </a:rPr>
              <a:t>Divers risques pour la santé</a:t>
            </a:r>
          </a:p>
        </p:txBody>
      </p:sp>
      <p:sp>
        <p:nvSpPr>
          <p:cNvPr id="14" name="TextBox 14"/>
          <p:cNvSpPr txBox="1"/>
          <p:nvPr/>
        </p:nvSpPr>
        <p:spPr>
          <a:xfrm>
            <a:off x="9547042" y="2029818"/>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02</a:t>
            </a:r>
          </a:p>
        </p:txBody>
      </p:sp>
      <p:sp>
        <p:nvSpPr>
          <p:cNvPr id="15" name="TextBox 15"/>
          <p:cNvSpPr txBox="1"/>
          <p:nvPr/>
        </p:nvSpPr>
        <p:spPr>
          <a:xfrm>
            <a:off x="10620108" y="2020293"/>
            <a:ext cx="7024596" cy="895213"/>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Causes des intoxications alimentaires</a:t>
            </a:r>
          </a:p>
        </p:txBody>
      </p:sp>
      <p:sp>
        <p:nvSpPr>
          <p:cNvPr id="16" name="TextBox 16"/>
          <p:cNvSpPr txBox="1"/>
          <p:nvPr/>
        </p:nvSpPr>
        <p:spPr>
          <a:xfrm>
            <a:off x="9547042" y="3097498"/>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03</a:t>
            </a:r>
          </a:p>
        </p:txBody>
      </p:sp>
      <p:sp>
        <p:nvSpPr>
          <p:cNvPr id="17" name="TextBox 17"/>
          <p:cNvSpPr txBox="1"/>
          <p:nvPr/>
        </p:nvSpPr>
        <p:spPr>
          <a:xfrm>
            <a:off x="10620108" y="3127266"/>
            <a:ext cx="7024596" cy="571195"/>
          </a:xfrm>
          <a:prstGeom prst="rect">
            <a:avLst/>
          </a:prstGeom>
        </p:spPr>
        <p:txBody>
          <a:bodyPr lIns="0" tIns="0" rIns="0" bIns="0" rtlCol="0" anchor="t">
            <a:spAutoFit/>
          </a:bodyPr>
          <a:lstStyle/>
          <a:p>
            <a:pPr algn="l">
              <a:lnSpc>
                <a:spcPts val="4622"/>
              </a:lnSpc>
            </a:pPr>
            <a:r>
              <a:rPr lang="en-US" sz="3600" spc="33">
                <a:solidFill>
                  <a:srgbClr val="382B1B"/>
                </a:solidFill>
                <a:latin typeface="TT Rounds Condensed"/>
                <a:ea typeface="TT Rounds Condensed"/>
                <a:cs typeface="TT Rounds Condensed"/>
                <a:sym typeface="TT Rounds Condensed"/>
              </a:rPr>
              <a:t>Conseils pratiques/routines</a:t>
            </a:r>
          </a:p>
        </p:txBody>
      </p:sp>
      <p:sp>
        <p:nvSpPr>
          <p:cNvPr id="18" name="TextBox 18"/>
          <p:cNvSpPr txBox="1"/>
          <p:nvPr/>
        </p:nvSpPr>
        <p:spPr>
          <a:xfrm>
            <a:off x="9547042" y="4165186"/>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04</a:t>
            </a:r>
          </a:p>
        </p:txBody>
      </p:sp>
      <p:sp>
        <p:nvSpPr>
          <p:cNvPr id="19" name="TextBox 19"/>
          <p:cNvSpPr txBox="1"/>
          <p:nvPr/>
        </p:nvSpPr>
        <p:spPr>
          <a:xfrm>
            <a:off x="10620108" y="3989058"/>
            <a:ext cx="7667892" cy="1152220"/>
          </a:xfrm>
          <a:prstGeom prst="rect">
            <a:avLst/>
          </a:prstGeom>
        </p:spPr>
        <p:txBody>
          <a:bodyPr lIns="0" tIns="0" rIns="0" bIns="0" rtlCol="0" anchor="t">
            <a:spAutoFit/>
          </a:bodyPr>
          <a:lstStyle/>
          <a:p>
            <a:pPr algn="l">
              <a:lnSpc>
                <a:spcPts val="4622"/>
              </a:lnSpc>
            </a:pPr>
            <a:r>
              <a:rPr lang="en-US" sz="3600" spc="33">
                <a:solidFill>
                  <a:srgbClr val="382B1B"/>
                </a:solidFill>
                <a:latin typeface="TT Rounds Condensed"/>
                <a:ea typeface="TT Rounds Condensed"/>
                <a:cs typeface="TT Rounds Condensed"/>
                <a:sym typeface="TT Rounds Condensed"/>
              </a:rPr>
              <a:t>Conditions de base en matière d'hygiène alimentaire</a:t>
            </a:r>
          </a:p>
        </p:txBody>
      </p:sp>
      <p:sp>
        <p:nvSpPr>
          <p:cNvPr id="20" name="TextBox 20"/>
          <p:cNvSpPr txBox="1"/>
          <p:nvPr/>
        </p:nvSpPr>
        <p:spPr>
          <a:xfrm>
            <a:off x="9547042" y="5207466"/>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05</a:t>
            </a:r>
          </a:p>
        </p:txBody>
      </p:sp>
      <p:sp>
        <p:nvSpPr>
          <p:cNvPr id="21" name="TextBox 21"/>
          <p:cNvSpPr txBox="1"/>
          <p:nvPr/>
        </p:nvSpPr>
        <p:spPr>
          <a:xfrm>
            <a:off x="9569528" y="6462344"/>
            <a:ext cx="867701" cy="718903"/>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06</a:t>
            </a:r>
          </a:p>
        </p:txBody>
      </p:sp>
      <p:sp>
        <p:nvSpPr>
          <p:cNvPr id="22" name="TextBox 22"/>
          <p:cNvSpPr txBox="1"/>
          <p:nvPr/>
        </p:nvSpPr>
        <p:spPr>
          <a:xfrm>
            <a:off x="10620108" y="6475875"/>
            <a:ext cx="7024596" cy="571195"/>
          </a:xfrm>
          <a:prstGeom prst="rect">
            <a:avLst/>
          </a:prstGeom>
        </p:spPr>
        <p:txBody>
          <a:bodyPr lIns="0" tIns="0" rIns="0" bIns="0" rtlCol="0" anchor="t">
            <a:spAutoFit/>
          </a:bodyPr>
          <a:lstStyle/>
          <a:p>
            <a:pPr algn="l">
              <a:lnSpc>
                <a:spcPts val="4622"/>
              </a:lnSpc>
            </a:pPr>
            <a:r>
              <a:rPr lang="en-US" sz="3600" spc="33">
                <a:solidFill>
                  <a:srgbClr val="382B1B"/>
                </a:solidFill>
                <a:latin typeface="TT Rounds Condensed"/>
                <a:ea typeface="TT Rounds Condensed"/>
                <a:cs typeface="TT Rounds Condensed"/>
                <a:sym typeface="TT Rounds Condensed"/>
              </a:rPr>
              <a:t>Questions pour l'autoréflexion</a:t>
            </a:r>
          </a:p>
        </p:txBody>
      </p:sp>
      <p:sp>
        <p:nvSpPr>
          <p:cNvPr id="23" name="TextBox 23"/>
          <p:cNvSpPr txBox="1"/>
          <p:nvPr/>
        </p:nvSpPr>
        <p:spPr>
          <a:xfrm>
            <a:off x="10620108" y="5242259"/>
            <a:ext cx="7024596" cy="797052"/>
          </a:xfrm>
          <a:prstGeom prst="rect">
            <a:avLst/>
          </a:prstGeom>
        </p:spPr>
        <p:txBody>
          <a:bodyPr lIns="0" tIns="0" rIns="0" bIns="0" rtlCol="0" anchor="t">
            <a:spAutoFit/>
          </a:bodyPr>
          <a:lstStyle/>
          <a:p>
            <a:pPr algn="l">
              <a:lnSpc>
                <a:spcPts val="3564"/>
              </a:lnSpc>
            </a:pPr>
            <a:r>
              <a:rPr lang="en-US" sz="3300" spc="30">
                <a:solidFill>
                  <a:srgbClr val="382B1B"/>
                </a:solidFill>
                <a:latin typeface="TT Rounds Condensed"/>
                <a:ea typeface="TT Rounds Condensed"/>
                <a:cs typeface="TT Rounds Condensed"/>
                <a:sym typeface="TT Rounds Condensed"/>
              </a:rPr>
              <a:t>HACCP </a:t>
            </a:r>
          </a:p>
          <a:p>
            <a:pPr algn="l">
              <a:lnSpc>
                <a:spcPts val="2754"/>
              </a:lnSpc>
            </a:pPr>
            <a:r>
              <a:rPr lang="en-US" sz="2550" spc="23">
                <a:solidFill>
                  <a:srgbClr val="382B1B"/>
                </a:solidFill>
                <a:latin typeface="TT Rounds Condensed"/>
                <a:ea typeface="TT Rounds Condensed"/>
                <a:cs typeface="TT Rounds Condensed"/>
                <a:sym typeface="TT Rounds Condensed"/>
              </a:rPr>
              <a:t>Analyse des risques et maîtrise des points critiques</a:t>
            </a:r>
          </a:p>
        </p:txBody>
      </p:sp>
      <p:sp>
        <p:nvSpPr>
          <p:cNvPr id="24" name="Freeform 24"/>
          <p:cNvSpPr/>
          <p:nvPr/>
        </p:nvSpPr>
        <p:spPr>
          <a:xfrm>
            <a:off x="12522042" y="8054109"/>
            <a:ext cx="5429289" cy="957270"/>
          </a:xfrm>
          <a:custGeom>
            <a:avLst/>
            <a:gdLst/>
            <a:ahLst/>
            <a:cxnLst/>
            <a:rect l="l" t="t" r="r" b="b"/>
            <a:pathLst>
              <a:path w="5429289" h="957270">
                <a:moveTo>
                  <a:pt x="0" y="0"/>
                </a:moveTo>
                <a:lnTo>
                  <a:pt x="5429289" y="0"/>
                </a:lnTo>
                <a:lnTo>
                  <a:pt x="5429289" y="957270"/>
                </a:lnTo>
                <a:lnTo>
                  <a:pt x="0" y="957270"/>
                </a:lnTo>
                <a:lnTo>
                  <a:pt x="0" y="0"/>
                </a:lnTo>
                <a:close/>
              </a:path>
            </a:pathLst>
          </a:custGeom>
          <a:blipFill>
            <a:blip r:embed="rId3"/>
            <a:stretch>
              <a:fillRect/>
            </a:stretch>
          </a:blipFill>
        </p:spPr>
      </p:sp>
      <p:sp>
        <p:nvSpPr>
          <p:cNvPr id="25" name="Freeform 25" descr="Blue text on a black background  Description automatically generated"/>
          <p:cNvSpPr/>
          <p:nvPr/>
        </p:nvSpPr>
        <p:spPr>
          <a:xfrm>
            <a:off x="10003377" y="8284515"/>
            <a:ext cx="2372331" cy="496457"/>
          </a:xfrm>
          <a:custGeom>
            <a:avLst/>
            <a:gdLst/>
            <a:ahLst/>
            <a:cxnLst/>
            <a:rect l="l" t="t" r="r" b="b"/>
            <a:pathLst>
              <a:path w="2372331" h="496457">
                <a:moveTo>
                  <a:pt x="0" y="0"/>
                </a:moveTo>
                <a:lnTo>
                  <a:pt x="2372331" y="0"/>
                </a:lnTo>
                <a:lnTo>
                  <a:pt x="2372331" y="496457"/>
                </a:lnTo>
                <a:lnTo>
                  <a:pt x="0" y="496457"/>
                </a:lnTo>
                <a:lnTo>
                  <a:pt x="0" y="0"/>
                </a:lnTo>
                <a:close/>
              </a:path>
            </a:pathLst>
          </a:custGeom>
          <a:blipFill>
            <a:blip r:embed="rId4"/>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Freeform 7"/>
          <p:cNvSpPr/>
          <p:nvPr/>
        </p:nvSpPr>
        <p:spPr>
          <a:xfrm>
            <a:off x="0" y="3657600"/>
            <a:ext cx="18287998" cy="5791200"/>
          </a:xfrm>
          <a:custGeom>
            <a:avLst/>
            <a:gdLst/>
            <a:ahLst/>
            <a:cxnLst/>
            <a:rect l="l" t="t" r="r" b="b"/>
            <a:pathLst>
              <a:path w="18287998" h="5791200">
                <a:moveTo>
                  <a:pt x="0" y="0"/>
                </a:moveTo>
                <a:lnTo>
                  <a:pt x="18287998" y="0"/>
                </a:lnTo>
                <a:lnTo>
                  <a:pt x="18287998" y="5791200"/>
                </a:lnTo>
                <a:lnTo>
                  <a:pt x="0" y="5791200"/>
                </a:lnTo>
                <a:lnTo>
                  <a:pt x="0" y="0"/>
                </a:lnTo>
                <a:close/>
              </a:path>
            </a:pathLst>
          </a:custGeom>
          <a:blipFill>
            <a:blip r:embed="rId3"/>
            <a:stretch>
              <a:fillRect t="-12938" b="-64693"/>
            </a:stretch>
          </a:blipFill>
        </p:spPr>
      </p:sp>
      <p:grpSp>
        <p:nvGrpSpPr>
          <p:cNvPr id="8" name="Group 8"/>
          <p:cNvGrpSpPr/>
          <p:nvPr/>
        </p:nvGrpSpPr>
        <p:grpSpPr>
          <a:xfrm>
            <a:off x="91439" y="3606801"/>
            <a:ext cx="18288000" cy="5841999"/>
            <a:chOff x="0" y="0"/>
            <a:chExt cx="24384000" cy="7789332"/>
          </a:xfrm>
        </p:grpSpPr>
        <p:sp>
          <p:nvSpPr>
            <p:cNvPr id="9" name="Freeform 9"/>
            <p:cNvSpPr/>
            <p:nvPr/>
          </p:nvSpPr>
          <p:spPr>
            <a:xfrm>
              <a:off x="0" y="0"/>
              <a:ext cx="24384000" cy="7789291"/>
            </a:xfrm>
            <a:custGeom>
              <a:avLst/>
              <a:gdLst/>
              <a:ahLst/>
              <a:cxnLst/>
              <a:rect l="l" t="t" r="r" b="b"/>
              <a:pathLst>
                <a:path w="24384000" h="7789291">
                  <a:moveTo>
                    <a:pt x="0" y="0"/>
                  </a:moveTo>
                  <a:lnTo>
                    <a:pt x="24384000" y="0"/>
                  </a:lnTo>
                  <a:lnTo>
                    <a:pt x="24384000" y="7789291"/>
                  </a:lnTo>
                  <a:lnTo>
                    <a:pt x="0" y="7789291"/>
                  </a:lnTo>
                  <a:close/>
                </a:path>
              </a:pathLst>
            </a:custGeom>
            <a:solidFill>
              <a:srgbClr val="B6D1E1">
                <a:alpha val="25882"/>
              </a:srgbClr>
            </a:solidFill>
          </p:spPr>
        </p:sp>
      </p:grpSp>
      <p:sp>
        <p:nvSpPr>
          <p:cNvPr id="10" name="Freeform 10"/>
          <p:cNvSpPr/>
          <p:nvPr/>
        </p:nvSpPr>
        <p:spPr>
          <a:xfrm>
            <a:off x="827516" y="2178147"/>
            <a:ext cx="2075794" cy="4642845"/>
          </a:xfrm>
          <a:custGeom>
            <a:avLst/>
            <a:gdLst/>
            <a:ahLst/>
            <a:cxnLst/>
            <a:rect l="l" t="t" r="r" b="b"/>
            <a:pathLst>
              <a:path w="2075794" h="4642845">
                <a:moveTo>
                  <a:pt x="0" y="0"/>
                </a:moveTo>
                <a:lnTo>
                  <a:pt x="2075794" y="0"/>
                </a:lnTo>
                <a:lnTo>
                  <a:pt x="2075794" y="4642845"/>
                </a:lnTo>
                <a:lnTo>
                  <a:pt x="0" y="4642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3197100" y="2178147"/>
            <a:ext cx="2075795" cy="4642845"/>
          </a:xfrm>
          <a:custGeom>
            <a:avLst/>
            <a:gdLst/>
            <a:ahLst/>
            <a:cxnLst/>
            <a:rect l="l" t="t" r="r" b="b"/>
            <a:pathLst>
              <a:path w="2075795" h="4642845">
                <a:moveTo>
                  <a:pt x="0" y="0"/>
                </a:moveTo>
                <a:lnTo>
                  <a:pt x="2075795" y="0"/>
                </a:lnTo>
                <a:lnTo>
                  <a:pt x="2075795" y="4642845"/>
                </a:lnTo>
                <a:lnTo>
                  <a:pt x="0" y="4642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5568291" y="2178147"/>
            <a:ext cx="2075794" cy="4642845"/>
          </a:xfrm>
          <a:custGeom>
            <a:avLst/>
            <a:gdLst/>
            <a:ahLst/>
            <a:cxnLst/>
            <a:rect l="l" t="t" r="r" b="b"/>
            <a:pathLst>
              <a:path w="2075794" h="4642845">
                <a:moveTo>
                  <a:pt x="0" y="0"/>
                </a:moveTo>
                <a:lnTo>
                  <a:pt x="2075795" y="0"/>
                </a:lnTo>
                <a:lnTo>
                  <a:pt x="2075795" y="4642845"/>
                </a:lnTo>
                <a:lnTo>
                  <a:pt x="0" y="4642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7934666" y="2178147"/>
            <a:ext cx="2075794" cy="4642845"/>
          </a:xfrm>
          <a:custGeom>
            <a:avLst/>
            <a:gdLst/>
            <a:ahLst/>
            <a:cxnLst/>
            <a:rect l="l" t="t" r="r" b="b"/>
            <a:pathLst>
              <a:path w="2075794" h="4642845">
                <a:moveTo>
                  <a:pt x="0" y="0"/>
                </a:moveTo>
                <a:lnTo>
                  <a:pt x="2075794" y="0"/>
                </a:lnTo>
                <a:lnTo>
                  <a:pt x="2075794" y="4642845"/>
                </a:lnTo>
                <a:lnTo>
                  <a:pt x="0" y="4642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0318700" y="2178147"/>
            <a:ext cx="2075794" cy="4642845"/>
          </a:xfrm>
          <a:custGeom>
            <a:avLst/>
            <a:gdLst/>
            <a:ahLst/>
            <a:cxnLst/>
            <a:rect l="l" t="t" r="r" b="b"/>
            <a:pathLst>
              <a:path w="2075794" h="4642845">
                <a:moveTo>
                  <a:pt x="0" y="0"/>
                </a:moveTo>
                <a:lnTo>
                  <a:pt x="2075794" y="0"/>
                </a:lnTo>
                <a:lnTo>
                  <a:pt x="2075794" y="4642845"/>
                </a:lnTo>
                <a:lnTo>
                  <a:pt x="0" y="4642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12680258" y="2178147"/>
            <a:ext cx="2075794" cy="4642845"/>
          </a:xfrm>
          <a:custGeom>
            <a:avLst/>
            <a:gdLst/>
            <a:ahLst/>
            <a:cxnLst/>
            <a:rect l="l" t="t" r="r" b="b"/>
            <a:pathLst>
              <a:path w="2075794" h="4642845">
                <a:moveTo>
                  <a:pt x="0" y="0"/>
                </a:moveTo>
                <a:lnTo>
                  <a:pt x="2075794" y="0"/>
                </a:lnTo>
                <a:lnTo>
                  <a:pt x="2075794" y="4642845"/>
                </a:lnTo>
                <a:lnTo>
                  <a:pt x="0" y="46428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5049844" y="2178147"/>
            <a:ext cx="2075793" cy="4642845"/>
          </a:xfrm>
          <a:custGeom>
            <a:avLst/>
            <a:gdLst/>
            <a:ahLst/>
            <a:cxnLst/>
            <a:rect l="l" t="t" r="r" b="b"/>
            <a:pathLst>
              <a:path w="2075793" h="4642845">
                <a:moveTo>
                  <a:pt x="0" y="0"/>
                </a:moveTo>
                <a:lnTo>
                  <a:pt x="2075792" y="0"/>
                </a:lnTo>
                <a:lnTo>
                  <a:pt x="2075792" y="4642845"/>
                </a:lnTo>
                <a:lnTo>
                  <a:pt x="0" y="4642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5528255" y="2690273"/>
            <a:ext cx="1059570" cy="1061177"/>
          </a:xfrm>
          <a:custGeom>
            <a:avLst/>
            <a:gdLst/>
            <a:ahLst/>
            <a:cxnLst/>
            <a:rect l="l" t="t" r="r" b="b"/>
            <a:pathLst>
              <a:path w="1059570" h="1061177">
                <a:moveTo>
                  <a:pt x="0" y="0"/>
                </a:moveTo>
                <a:lnTo>
                  <a:pt x="1059570" y="0"/>
                </a:lnTo>
                <a:lnTo>
                  <a:pt x="1059570" y="1061176"/>
                </a:lnTo>
                <a:lnTo>
                  <a:pt x="0" y="10611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8354481" y="2765727"/>
            <a:ext cx="1240177" cy="897306"/>
          </a:xfrm>
          <a:custGeom>
            <a:avLst/>
            <a:gdLst/>
            <a:ahLst/>
            <a:cxnLst/>
            <a:rect l="l" t="t" r="r" b="b"/>
            <a:pathLst>
              <a:path w="1240177" h="897306">
                <a:moveTo>
                  <a:pt x="0" y="0"/>
                </a:moveTo>
                <a:lnTo>
                  <a:pt x="1240177" y="0"/>
                </a:lnTo>
                <a:lnTo>
                  <a:pt x="1240177" y="897306"/>
                </a:lnTo>
                <a:lnTo>
                  <a:pt x="0" y="8973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6008048" y="2622846"/>
            <a:ext cx="1179984" cy="1048334"/>
          </a:xfrm>
          <a:custGeom>
            <a:avLst/>
            <a:gdLst/>
            <a:ahLst/>
            <a:cxnLst/>
            <a:rect l="l" t="t" r="r" b="b"/>
            <a:pathLst>
              <a:path w="1179984" h="1048334">
                <a:moveTo>
                  <a:pt x="0" y="0"/>
                </a:moveTo>
                <a:lnTo>
                  <a:pt x="1179984" y="0"/>
                </a:lnTo>
                <a:lnTo>
                  <a:pt x="1179984" y="1048334"/>
                </a:lnTo>
                <a:lnTo>
                  <a:pt x="0" y="104833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1201275" y="2622044"/>
            <a:ext cx="1293836" cy="1153953"/>
          </a:xfrm>
          <a:custGeom>
            <a:avLst/>
            <a:gdLst/>
            <a:ahLst/>
            <a:cxnLst/>
            <a:rect l="l" t="t" r="r" b="b"/>
            <a:pathLst>
              <a:path w="1293836" h="1153953">
                <a:moveTo>
                  <a:pt x="0" y="0"/>
                </a:moveTo>
                <a:lnTo>
                  <a:pt x="1293835" y="0"/>
                </a:lnTo>
                <a:lnTo>
                  <a:pt x="1293835" y="1153952"/>
                </a:lnTo>
                <a:lnTo>
                  <a:pt x="0" y="115395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a:off x="10792288" y="2654954"/>
            <a:ext cx="1133425" cy="1133450"/>
          </a:xfrm>
          <a:custGeom>
            <a:avLst/>
            <a:gdLst/>
            <a:ahLst/>
            <a:cxnLst/>
            <a:rect l="l" t="t" r="r" b="b"/>
            <a:pathLst>
              <a:path w="1133425" h="1133450">
                <a:moveTo>
                  <a:pt x="0" y="0"/>
                </a:moveTo>
                <a:lnTo>
                  <a:pt x="1133426" y="0"/>
                </a:lnTo>
                <a:lnTo>
                  <a:pt x="1133426" y="1133449"/>
                </a:lnTo>
                <a:lnTo>
                  <a:pt x="0" y="113344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a:off x="1119201" y="2622044"/>
            <a:ext cx="1457983" cy="1320137"/>
          </a:xfrm>
          <a:custGeom>
            <a:avLst/>
            <a:gdLst/>
            <a:ahLst/>
            <a:cxnLst/>
            <a:rect l="l" t="t" r="r" b="b"/>
            <a:pathLst>
              <a:path w="1457983" h="1320137">
                <a:moveTo>
                  <a:pt x="0" y="0"/>
                </a:moveTo>
                <a:lnTo>
                  <a:pt x="1457983" y="0"/>
                </a:lnTo>
                <a:lnTo>
                  <a:pt x="1457983" y="1320137"/>
                </a:lnTo>
                <a:lnTo>
                  <a:pt x="0" y="13201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3" name="Freeform 23"/>
          <p:cNvSpPr/>
          <p:nvPr/>
        </p:nvSpPr>
        <p:spPr>
          <a:xfrm>
            <a:off x="3642625" y="2690273"/>
            <a:ext cx="1173191" cy="1128397"/>
          </a:xfrm>
          <a:custGeom>
            <a:avLst/>
            <a:gdLst/>
            <a:ahLst/>
            <a:cxnLst/>
            <a:rect l="l" t="t" r="r" b="b"/>
            <a:pathLst>
              <a:path w="1173191" h="1128397">
                <a:moveTo>
                  <a:pt x="0" y="0"/>
                </a:moveTo>
                <a:lnTo>
                  <a:pt x="1173191" y="0"/>
                </a:lnTo>
                <a:lnTo>
                  <a:pt x="1173191" y="1128396"/>
                </a:lnTo>
                <a:lnTo>
                  <a:pt x="0" y="112839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4" name="Freeform 24"/>
          <p:cNvSpPr/>
          <p:nvPr/>
        </p:nvSpPr>
        <p:spPr>
          <a:xfrm>
            <a:off x="5977745" y="2634317"/>
            <a:ext cx="1324463" cy="1129406"/>
          </a:xfrm>
          <a:custGeom>
            <a:avLst/>
            <a:gdLst/>
            <a:ahLst/>
            <a:cxnLst/>
            <a:rect l="l" t="t" r="r" b="b"/>
            <a:pathLst>
              <a:path w="1324463" h="1129406">
                <a:moveTo>
                  <a:pt x="0" y="0"/>
                </a:moveTo>
                <a:lnTo>
                  <a:pt x="1324462" y="0"/>
                </a:lnTo>
                <a:lnTo>
                  <a:pt x="1324462" y="1129406"/>
                </a:lnTo>
                <a:lnTo>
                  <a:pt x="0" y="112940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5" name="Freeform 25"/>
          <p:cNvSpPr/>
          <p:nvPr/>
        </p:nvSpPr>
        <p:spPr>
          <a:xfrm>
            <a:off x="10697319" y="2584505"/>
            <a:ext cx="1296080" cy="1339932"/>
          </a:xfrm>
          <a:custGeom>
            <a:avLst/>
            <a:gdLst/>
            <a:ahLst/>
            <a:cxnLst/>
            <a:rect l="l" t="t" r="r" b="b"/>
            <a:pathLst>
              <a:path w="1296080" h="1339932">
                <a:moveTo>
                  <a:pt x="0" y="0"/>
                </a:moveTo>
                <a:lnTo>
                  <a:pt x="1296080" y="0"/>
                </a:lnTo>
                <a:lnTo>
                  <a:pt x="1296080" y="1339932"/>
                </a:lnTo>
                <a:lnTo>
                  <a:pt x="0" y="133993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6" name="Freeform 26"/>
          <p:cNvSpPr/>
          <p:nvPr/>
        </p:nvSpPr>
        <p:spPr>
          <a:xfrm>
            <a:off x="13268305" y="2733453"/>
            <a:ext cx="1042543" cy="1042543"/>
          </a:xfrm>
          <a:custGeom>
            <a:avLst/>
            <a:gdLst/>
            <a:ahLst/>
            <a:cxnLst/>
            <a:rect l="l" t="t" r="r" b="b"/>
            <a:pathLst>
              <a:path w="1042543" h="1042543">
                <a:moveTo>
                  <a:pt x="0" y="0"/>
                </a:moveTo>
                <a:lnTo>
                  <a:pt x="1042543" y="0"/>
                </a:lnTo>
                <a:lnTo>
                  <a:pt x="1042543" y="1042544"/>
                </a:lnTo>
                <a:lnTo>
                  <a:pt x="0" y="104254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7" name="Freeform 27"/>
          <p:cNvSpPr/>
          <p:nvPr/>
        </p:nvSpPr>
        <p:spPr>
          <a:xfrm>
            <a:off x="15632352" y="2717408"/>
            <a:ext cx="1129408" cy="1129408"/>
          </a:xfrm>
          <a:custGeom>
            <a:avLst/>
            <a:gdLst/>
            <a:ahLst/>
            <a:cxnLst/>
            <a:rect l="l" t="t" r="r" b="b"/>
            <a:pathLst>
              <a:path w="1129408" h="1129408">
                <a:moveTo>
                  <a:pt x="0" y="0"/>
                </a:moveTo>
                <a:lnTo>
                  <a:pt x="1129408" y="0"/>
                </a:lnTo>
                <a:lnTo>
                  <a:pt x="1129408" y="1129408"/>
                </a:lnTo>
                <a:lnTo>
                  <a:pt x="0" y="112940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8" name="Freeform 28"/>
          <p:cNvSpPr/>
          <p:nvPr/>
        </p:nvSpPr>
        <p:spPr>
          <a:xfrm>
            <a:off x="8348936" y="2551712"/>
            <a:ext cx="1339932" cy="1339932"/>
          </a:xfrm>
          <a:custGeom>
            <a:avLst/>
            <a:gdLst/>
            <a:ahLst/>
            <a:cxnLst/>
            <a:rect l="l" t="t" r="r" b="b"/>
            <a:pathLst>
              <a:path w="1339932" h="1339932">
                <a:moveTo>
                  <a:pt x="0" y="0"/>
                </a:moveTo>
                <a:lnTo>
                  <a:pt x="1339932" y="0"/>
                </a:lnTo>
                <a:lnTo>
                  <a:pt x="1339932" y="1339932"/>
                </a:lnTo>
                <a:lnTo>
                  <a:pt x="0" y="1339932"/>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29" name="TextBox 29"/>
          <p:cNvSpPr txBox="1"/>
          <p:nvPr/>
        </p:nvSpPr>
        <p:spPr>
          <a:xfrm>
            <a:off x="15075180" y="4304721"/>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07</a:t>
            </a:r>
          </a:p>
        </p:txBody>
      </p:sp>
      <p:sp>
        <p:nvSpPr>
          <p:cNvPr id="30" name="TextBox 30"/>
          <p:cNvSpPr txBox="1"/>
          <p:nvPr/>
        </p:nvSpPr>
        <p:spPr>
          <a:xfrm>
            <a:off x="15073257" y="5312552"/>
            <a:ext cx="2035119" cy="1276350"/>
          </a:xfrm>
          <a:prstGeom prst="rect">
            <a:avLst/>
          </a:prstGeom>
        </p:spPr>
        <p:txBody>
          <a:bodyPr lIns="0" tIns="0" rIns="0" bIns="0" rtlCol="0" anchor="t">
            <a:spAutoFit/>
          </a:bodyPr>
          <a:lstStyle/>
          <a:p>
            <a:pPr algn="ctr">
              <a:lnSpc>
                <a:spcPts val="2430"/>
              </a:lnSpc>
            </a:pPr>
            <a:r>
              <a:rPr lang="en-US" sz="2250" b="1" spc="21">
                <a:solidFill>
                  <a:srgbClr val="FFFFFF"/>
                </a:solidFill>
                <a:latin typeface="TT Rounds Condensed Bold"/>
                <a:ea typeface="TT Rounds Condensed Bold"/>
                <a:cs typeface="TT Rounds Condensed Bold"/>
                <a:sym typeface="TT Rounds Condensed Bold"/>
              </a:rPr>
              <a:t>Établir des procédures d'archivage </a:t>
            </a:r>
          </a:p>
        </p:txBody>
      </p:sp>
      <p:sp>
        <p:nvSpPr>
          <p:cNvPr id="31" name="TextBox 31"/>
          <p:cNvSpPr txBox="1"/>
          <p:nvPr/>
        </p:nvSpPr>
        <p:spPr>
          <a:xfrm>
            <a:off x="12773940" y="4304721"/>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06</a:t>
            </a:r>
          </a:p>
        </p:txBody>
      </p:sp>
      <p:sp>
        <p:nvSpPr>
          <p:cNvPr id="32" name="TextBox 32"/>
          <p:cNvSpPr txBox="1"/>
          <p:nvPr/>
        </p:nvSpPr>
        <p:spPr>
          <a:xfrm>
            <a:off x="12772017" y="5312552"/>
            <a:ext cx="2035119" cy="1276350"/>
          </a:xfrm>
          <a:prstGeom prst="rect">
            <a:avLst/>
          </a:prstGeom>
        </p:spPr>
        <p:txBody>
          <a:bodyPr lIns="0" tIns="0" rIns="0" bIns="0" rtlCol="0" anchor="t">
            <a:spAutoFit/>
          </a:bodyPr>
          <a:lstStyle/>
          <a:p>
            <a:pPr algn="ctr">
              <a:lnSpc>
                <a:spcPts val="2430"/>
              </a:lnSpc>
            </a:pPr>
            <a:r>
              <a:rPr lang="en-US" sz="2250" b="1" spc="21">
                <a:solidFill>
                  <a:srgbClr val="FFFFFF"/>
                </a:solidFill>
                <a:latin typeface="TT Rounds Condensed Bold"/>
                <a:ea typeface="TT Rounds Condensed Bold"/>
                <a:cs typeface="TT Rounds Condensed Bold"/>
                <a:sym typeface="TT Rounds Condensed Bold"/>
              </a:rPr>
              <a:t>Établir des procédures de vérification</a:t>
            </a:r>
          </a:p>
        </p:txBody>
      </p:sp>
      <p:sp>
        <p:nvSpPr>
          <p:cNvPr id="33" name="TextBox 33"/>
          <p:cNvSpPr txBox="1"/>
          <p:nvPr/>
        </p:nvSpPr>
        <p:spPr>
          <a:xfrm>
            <a:off x="10366020" y="4304721"/>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05</a:t>
            </a:r>
          </a:p>
        </p:txBody>
      </p:sp>
      <p:sp>
        <p:nvSpPr>
          <p:cNvPr id="34" name="TextBox 34"/>
          <p:cNvSpPr txBox="1"/>
          <p:nvPr/>
        </p:nvSpPr>
        <p:spPr>
          <a:xfrm>
            <a:off x="10364097" y="5312552"/>
            <a:ext cx="2035119" cy="1276350"/>
          </a:xfrm>
          <a:prstGeom prst="rect">
            <a:avLst/>
          </a:prstGeom>
        </p:spPr>
        <p:txBody>
          <a:bodyPr lIns="0" tIns="0" rIns="0" bIns="0" rtlCol="0" anchor="t">
            <a:spAutoFit/>
          </a:bodyPr>
          <a:lstStyle/>
          <a:p>
            <a:pPr algn="ctr">
              <a:lnSpc>
                <a:spcPts val="2430"/>
              </a:lnSpc>
            </a:pPr>
            <a:r>
              <a:rPr lang="en-US" sz="2250" b="1" spc="21">
                <a:solidFill>
                  <a:srgbClr val="FFFFFF"/>
                </a:solidFill>
                <a:latin typeface="TT Rounds Condensed Bold"/>
                <a:ea typeface="TT Rounds Condensed Bold"/>
                <a:cs typeface="TT Rounds Condensed Bold"/>
                <a:sym typeface="TT Rounds Condensed Bold"/>
              </a:rPr>
              <a:t>Mise en place d'actions correctives</a:t>
            </a:r>
          </a:p>
        </p:txBody>
      </p:sp>
      <p:sp>
        <p:nvSpPr>
          <p:cNvPr id="35" name="TextBox 35"/>
          <p:cNvSpPr txBox="1"/>
          <p:nvPr/>
        </p:nvSpPr>
        <p:spPr>
          <a:xfrm>
            <a:off x="7942860" y="4304721"/>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36" name="TextBox 36"/>
          <p:cNvSpPr txBox="1"/>
          <p:nvPr/>
        </p:nvSpPr>
        <p:spPr>
          <a:xfrm>
            <a:off x="7940937" y="5312552"/>
            <a:ext cx="2035119" cy="1276350"/>
          </a:xfrm>
          <a:prstGeom prst="rect">
            <a:avLst/>
          </a:prstGeom>
        </p:spPr>
        <p:txBody>
          <a:bodyPr lIns="0" tIns="0" rIns="0" bIns="0" rtlCol="0" anchor="t">
            <a:spAutoFit/>
          </a:bodyPr>
          <a:lstStyle/>
          <a:p>
            <a:pPr algn="ctr">
              <a:lnSpc>
                <a:spcPts val="2430"/>
              </a:lnSpc>
            </a:pPr>
            <a:r>
              <a:rPr lang="en-US" sz="2250" b="1" spc="21">
                <a:solidFill>
                  <a:srgbClr val="FFFFFF"/>
                </a:solidFill>
                <a:latin typeface="TT Rounds Condensed Bold"/>
                <a:ea typeface="TT Rounds Condensed Bold"/>
                <a:cs typeface="TT Rounds Condensed Bold"/>
                <a:sym typeface="TT Rounds Condensed Bold"/>
              </a:rPr>
              <a:t>Mettre en place un système de suivi</a:t>
            </a:r>
          </a:p>
        </p:txBody>
      </p:sp>
      <p:sp>
        <p:nvSpPr>
          <p:cNvPr id="37" name="TextBox 37"/>
          <p:cNvSpPr txBox="1"/>
          <p:nvPr/>
        </p:nvSpPr>
        <p:spPr>
          <a:xfrm>
            <a:off x="5595900" y="4304721"/>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38" name="TextBox 38"/>
          <p:cNvSpPr txBox="1"/>
          <p:nvPr/>
        </p:nvSpPr>
        <p:spPr>
          <a:xfrm>
            <a:off x="5593977" y="5312552"/>
            <a:ext cx="2035119" cy="1276350"/>
          </a:xfrm>
          <a:prstGeom prst="rect">
            <a:avLst/>
          </a:prstGeom>
        </p:spPr>
        <p:txBody>
          <a:bodyPr lIns="0" tIns="0" rIns="0" bIns="0" rtlCol="0" anchor="t">
            <a:spAutoFit/>
          </a:bodyPr>
          <a:lstStyle/>
          <a:p>
            <a:pPr algn="ctr">
              <a:lnSpc>
                <a:spcPts val="2430"/>
              </a:lnSpc>
            </a:pPr>
            <a:r>
              <a:rPr lang="en-US" sz="2250" b="1" spc="21">
                <a:solidFill>
                  <a:srgbClr val="FFFFFF"/>
                </a:solidFill>
                <a:latin typeface="TT Rounds Condensed Bold"/>
                <a:ea typeface="TT Rounds Condensed Bold"/>
                <a:cs typeface="TT Rounds Condensed Bold"/>
                <a:sym typeface="TT Rounds Condensed Bold"/>
              </a:rPr>
              <a:t>Fixer des limites critiques</a:t>
            </a:r>
          </a:p>
        </p:txBody>
      </p:sp>
      <p:sp>
        <p:nvSpPr>
          <p:cNvPr id="39" name="TextBox 39"/>
          <p:cNvSpPr txBox="1"/>
          <p:nvPr/>
        </p:nvSpPr>
        <p:spPr>
          <a:xfrm>
            <a:off x="3203220" y="4304721"/>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40" name="TextBox 40"/>
          <p:cNvSpPr txBox="1"/>
          <p:nvPr/>
        </p:nvSpPr>
        <p:spPr>
          <a:xfrm>
            <a:off x="3201297" y="5312552"/>
            <a:ext cx="2035119" cy="1276350"/>
          </a:xfrm>
          <a:prstGeom prst="rect">
            <a:avLst/>
          </a:prstGeom>
        </p:spPr>
        <p:txBody>
          <a:bodyPr lIns="0" tIns="0" rIns="0" bIns="0" rtlCol="0" anchor="t">
            <a:spAutoFit/>
          </a:bodyPr>
          <a:lstStyle/>
          <a:p>
            <a:pPr algn="ctr">
              <a:lnSpc>
                <a:spcPts val="2430"/>
              </a:lnSpc>
            </a:pPr>
            <a:r>
              <a:rPr lang="en-US" sz="2250" b="1" spc="21">
                <a:solidFill>
                  <a:srgbClr val="FFFFFF"/>
                </a:solidFill>
                <a:latin typeface="TT Rounds Condensed Bold"/>
                <a:ea typeface="TT Rounds Condensed Bold"/>
                <a:cs typeface="TT Rounds Condensed Bold"/>
                <a:sym typeface="TT Rounds Condensed Bold"/>
              </a:rPr>
              <a:t>Déterminer les points de contrôle critiques (CCP)</a:t>
            </a:r>
          </a:p>
        </p:txBody>
      </p:sp>
      <p:sp>
        <p:nvSpPr>
          <p:cNvPr id="41" name="TextBox 41"/>
          <p:cNvSpPr txBox="1"/>
          <p:nvPr/>
        </p:nvSpPr>
        <p:spPr>
          <a:xfrm>
            <a:off x="856260" y="4304721"/>
            <a:ext cx="2031273"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42" name="TextBox 42"/>
          <p:cNvSpPr txBox="1"/>
          <p:nvPr/>
        </p:nvSpPr>
        <p:spPr>
          <a:xfrm>
            <a:off x="854337" y="5312552"/>
            <a:ext cx="2035119" cy="1276350"/>
          </a:xfrm>
          <a:prstGeom prst="rect">
            <a:avLst/>
          </a:prstGeom>
        </p:spPr>
        <p:txBody>
          <a:bodyPr lIns="0" tIns="0" rIns="0" bIns="0" rtlCol="0" anchor="t">
            <a:spAutoFit/>
          </a:bodyPr>
          <a:lstStyle/>
          <a:p>
            <a:pPr algn="ctr">
              <a:lnSpc>
                <a:spcPts val="2592"/>
              </a:lnSpc>
            </a:pPr>
            <a:r>
              <a:rPr lang="en-US" sz="2400" b="1" spc="22">
                <a:solidFill>
                  <a:srgbClr val="FFFFFF"/>
                </a:solidFill>
                <a:latin typeface="TT Rounds Condensed Bold"/>
                <a:ea typeface="TT Rounds Condensed Bold"/>
                <a:cs typeface="TT Rounds Condensed Bold"/>
                <a:sym typeface="TT Rounds Condensed Bold"/>
              </a:rPr>
              <a:t>Effectuer une analyse des risques </a:t>
            </a:r>
          </a:p>
        </p:txBody>
      </p:sp>
      <p:sp>
        <p:nvSpPr>
          <p:cNvPr id="43" name="TextBox 43"/>
          <p:cNvSpPr txBox="1"/>
          <p:nvPr/>
        </p:nvSpPr>
        <p:spPr>
          <a:xfrm>
            <a:off x="91439" y="492760"/>
            <a:ext cx="18105120" cy="2339340"/>
          </a:xfrm>
          <a:prstGeom prst="rect">
            <a:avLst/>
          </a:prstGeom>
        </p:spPr>
        <p:txBody>
          <a:bodyPr lIns="0" tIns="0" rIns="0" bIns="0" rtlCol="0" anchor="t">
            <a:spAutoFit/>
          </a:bodyPr>
          <a:lstStyle/>
          <a:p>
            <a:pPr algn="ctr">
              <a:lnSpc>
                <a:spcPts val="6030"/>
              </a:lnSpc>
            </a:pPr>
            <a:r>
              <a:rPr lang="en-US" sz="6000" b="1" spc="56">
                <a:solidFill>
                  <a:srgbClr val="382B1B"/>
                </a:solidFill>
                <a:latin typeface="TT Rounds Condensed Bold"/>
                <a:ea typeface="TT Rounds Condensed Bold"/>
                <a:cs typeface="TT Rounds Condensed Bold"/>
                <a:sym typeface="TT Rounds Condensed Bold"/>
              </a:rPr>
              <a:t>HACCP - Analyse des risques et points critiques pour leur maitrise </a:t>
            </a:r>
          </a:p>
          <a:p>
            <a:pPr algn="ctr">
              <a:lnSpc>
                <a:spcPts val="6030"/>
              </a:lnSpc>
            </a:pPr>
            <a:endParaRPr lang="en-US" sz="6000" b="1" spc="56">
              <a:solidFill>
                <a:srgbClr val="382B1B"/>
              </a:solidFill>
              <a:latin typeface="TT Rounds Condensed Bold"/>
              <a:ea typeface="TT Rounds Condensed Bold"/>
              <a:cs typeface="TT Rounds Condensed Bold"/>
              <a:sym typeface="TT Rounds Condensed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4667751" y="-1339470"/>
            <a:ext cx="4811619" cy="4961151"/>
            <a:chOff x="0" y="0"/>
            <a:chExt cx="6415492" cy="6614868"/>
          </a:xfrm>
        </p:grpSpPr>
        <p:sp>
          <p:nvSpPr>
            <p:cNvPr id="8" name="Freeform 8"/>
            <p:cNvSpPr/>
            <p:nvPr/>
          </p:nvSpPr>
          <p:spPr>
            <a:xfrm>
              <a:off x="-285623" y="-108331"/>
              <a:ext cx="7134479" cy="6990207"/>
            </a:xfrm>
            <a:custGeom>
              <a:avLst/>
              <a:gdLst/>
              <a:ahLst/>
              <a:cxnLst/>
              <a:rect l="l" t="t" r="r" b="b"/>
              <a:pathLst>
                <a:path w="7134479" h="6990207">
                  <a:moveTo>
                    <a:pt x="4170299" y="263271"/>
                  </a:moveTo>
                  <a:cubicBezTo>
                    <a:pt x="3316732" y="8509"/>
                    <a:pt x="2424938" y="0"/>
                    <a:pt x="1745488" y="764413"/>
                  </a:cubicBezTo>
                  <a:cubicBezTo>
                    <a:pt x="1087247" y="1503426"/>
                    <a:pt x="454406" y="2696718"/>
                    <a:pt x="318516" y="3681984"/>
                  </a:cubicBezTo>
                  <a:cubicBezTo>
                    <a:pt x="0" y="5979414"/>
                    <a:pt x="2046986" y="6990207"/>
                    <a:pt x="4115054" y="6663182"/>
                  </a:cubicBezTo>
                  <a:cubicBezTo>
                    <a:pt x="6132195" y="6344666"/>
                    <a:pt x="7134479" y="3699003"/>
                    <a:pt x="6522974" y="1813433"/>
                  </a:cubicBezTo>
                  <a:cubicBezTo>
                    <a:pt x="6340348" y="1244346"/>
                    <a:pt x="5809488" y="976884"/>
                    <a:pt x="5308346" y="730504"/>
                  </a:cubicBezTo>
                  <a:cubicBezTo>
                    <a:pt x="4947412" y="552196"/>
                    <a:pt x="4565142" y="382270"/>
                    <a:pt x="4170172" y="263398"/>
                  </a:cubicBezTo>
                  <a:close/>
                </a:path>
              </a:pathLst>
            </a:custGeom>
            <a:solidFill>
              <a:srgbClr val="E6C8C7"/>
            </a:solidFill>
          </p:spPr>
        </p:sp>
      </p:grpSp>
      <p:sp>
        <p:nvSpPr>
          <p:cNvPr id="9" name="TextBox 9"/>
          <p:cNvSpPr txBox="1"/>
          <p:nvPr/>
        </p:nvSpPr>
        <p:spPr>
          <a:xfrm>
            <a:off x="7019181" y="4324035"/>
            <a:ext cx="10624971" cy="2382342"/>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Identifier les risques</a:t>
            </a:r>
          </a:p>
        </p:txBody>
      </p:sp>
      <p:sp>
        <p:nvSpPr>
          <p:cNvPr id="10" name="TextBox 10"/>
          <p:cNvSpPr txBox="1"/>
          <p:nvPr/>
        </p:nvSpPr>
        <p:spPr>
          <a:xfrm>
            <a:off x="5808459" y="1693352"/>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11" name="TextBox 11"/>
          <p:cNvSpPr txBox="1"/>
          <p:nvPr/>
        </p:nvSpPr>
        <p:spPr>
          <a:xfrm>
            <a:off x="5715470" y="1014236"/>
            <a:ext cx="2913184" cy="717184"/>
          </a:xfrm>
          <a:prstGeom prst="rect">
            <a:avLst/>
          </a:prstGeom>
        </p:spPr>
        <p:txBody>
          <a:bodyPr lIns="0" tIns="0" rIns="0" bIns="0" rtlCol="0" anchor="t">
            <a:spAutoFit/>
          </a:bodyPr>
          <a:lstStyle/>
          <a:p>
            <a:pPr algn="l">
              <a:lnSpc>
                <a:spcPts val="5832"/>
              </a:lnSpc>
            </a:pPr>
            <a:r>
              <a:rPr lang="en-US" sz="6000" b="1" spc="56">
                <a:solidFill>
                  <a:srgbClr val="FFFFFF"/>
                </a:solidFill>
                <a:latin typeface="TT Rounds Condensed Bold"/>
                <a:ea typeface="TT Rounds Condensed Bold"/>
                <a:cs typeface="TT Rounds Condensed Bold"/>
                <a:sym typeface="TT Rounds Condensed Bold"/>
              </a:rPr>
              <a:t>Principe</a:t>
            </a:r>
          </a:p>
        </p:txBody>
      </p:sp>
      <p:sp>
        <p:nvSpPr>
          <p:cNvPr id="12" name="TextBox 12"/>
          <p:cNvSpPr txBox="1"/>
          <p:nvPr/>
        </p:nvSpPr>
        <p:spPr>
          <a:xfrm>
            <a:off x="6871392" y="5623719"/>
            <a:ext cx="10920549" cy="2873180"/>
          </a:xfrm>
          <a:prstGeom prst="rect">
            <a:avLst/>
          </a:prstGeom>
        </p:spPr>
        <p:txBody>
          <a:bodyPr lIns="0" tIns="0" rIns="0" bIns="0" rtlCol="0" anchor="t">
            <a:spAutoFit/>
          </a:bodyPr>
          <a:lstStyle/>
          <a:p>
            <a:pPr algn="l">
              <a:lnSpc>
                <a:spcPts val="3821"/>
              </a:lnSpc>
            </a:pPr>
            <a:r>
              <a:rPr lang="en-US" sz="3600" spc="33">
                <a:solidFill>
                  <a:srgbClr val="382B1B"/>
                </a:solidFill>
                <a:latin typeface="TT Rounds Condensed"/>
                <a:ea typeface="TT Rounds Condensed"/>
                <a:cs typeface="TT Rounds Condensed"/>
                <a:sym typeface="TT Rounds Condensed"/>
              </a:rPr>
              <a:t>L'application de ce principe consiste à dresser la liste des étapes du processus et à identifier les endroits où des risques importants sont susceptibles de se produire. (par exemple, achat, livraison, stockage, préparation, cuisson, réfrigération, etc.</a:t>
            </a:r>
          </a:p>
          <a:p>
            <a:pPr algn="l">
              <a:lnSpc>
                <a:spcPts val="3821"/>
              </a:lnSpc>
            </a:pPr>
            <a:endParaRPr lang="en-US" sz="3600" spc="33">
              <a:solidFill>
                <a:srgbClr val="382B1B"/>
              </a:solidFill>
              <a:latin typeface="TT Rounds Condensed"/>
              <a:ea typeface="TT Rounds Condensed"/>
              <a:cs typeface="TT Rounds Condensed"/>
              <a:sym typeface="TT Rounds Condensed"/>
            </a:endParaRPr>
          </a:p>
        </p:txBody>
      </p:sp>
      <p:sp>
        <p:nvSpPr>
          <p:cNvPr id="13" name="AutoShape 13"/>
          <p:cNvSpPr/>
          <p:nvPr/>
        </p:nvSpPr>
        <p:spPr>
          <a:xfrm rot="5376067">
            <a:off x="3196717" y="6627624"/>
            <a:ext cx="6157093" cy="0"/>
          </a:xfrm>
          <a:prstGeom prst="line">
            <a:avLst/>
          </a:prstGeom>
          <a:ln w="19050" cap="rnd">
            <a:solidFill>
              <a:srgbClr val="94C7B0"/>
            </a:solidFill>
            <a:prstDash val="solid"/>
            <a:headEnd type="none" w="sm" len="sm"/>
            <a:tailEnd type="none" w="sm" len="sm"/>
          </a:ln>
        </p:spPr>
      </p:sp>
      <p:sp>
        <p:nvSpPr>
          <p:cNvPr id="14" name="Freeform 14"/>
          <p:cNvSpPr/>
          <p:nvPr/>
        </p:nvSpPr>
        <p:spPr>
          <a:xfrm>
            <a:off x="164951" y="3715488"/>
            <a:ext cx="5643508" cy="5109940"/>
          </a:xfrm>
          <a:custGeom>
            <a:avLst/>
            <a:gdLst/>
            <a:ahLst/>
            <a:cxnLst/>
            <a:rect l="l" t="t" r="r" b="b"/>
            <a:pathLst>
              <a:path w="5643508" h="5109940">
                <a:moveTo>
                  <a:pt x="0" y="0"/>
                </a:moveTo>
                <a:lnTo>
                  <a:pt x="5643508" y="0"/>
                </a:lnTo>
                <a:lnTo>
                  <a:pt x="5643508" y="5109941"/>
                </a:lnTo>
                <a:lnTo>
                  <a:pt x="0" y="51099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6995934" y="4347282"/>
            <a:ext cx="8418681" cy="2382342"/>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Déterminer les points de contrôle critiques (CCP)</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8" name="TextBox 8"/>
          <p:cNvSpPr txBox="1"/>
          <p:nvPr/>
        </p:nvSpPr>
        <p:spPr>
          <a:xfrm>
            <a:off x="7012539" y="6318867"/>
            <a:ext cx="9820170" cy="2865393"/>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Un point de contrôle critique (CCP) est un point, une étape ou une procédure à laquelle un contrôle peut être appliqué et un risque pour la sécurité alimentaire peut être évité, éliminé ou ramené à des niveaux acceptables. </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9" name="Freeform 9"/>
          <p:cNvSpPr/>
          <p:nvPr/>
        </p:nvSpPr>
        <p:spPr>
          <a:xfrm>
            <a:off x="1806107" y="4764290"/>
            <a:ext cx="3319291" cy="3351286"/>
          </a:xfrm>
          <a:custGeom>
            <a:avLst/>
            <a:gdLst/>
            <a:ahLst/>
            <a:cxnLst/>
            <a:rect l="l" t="t" r="r" b="b"/>
            <a:pathLst>
              <a:path w="3319291" h="3351286">
                <a:moveTo>
                  <a:pt x="0" y="0"/>
                </a:moveTo>
                <a:lnTo>
                  <a:pt x="3319291" y="0"/>
                </a:lnTo>
                <a:lnTo>
                  <a:pt x="3319291" y="3351286"/>
                </a:lnTo>
                <a:lnTo>
                  <a:pt x="0" y="3351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2104784" y="5046690"/>
            <a:ext cx="2569060" cy="2718738"/>
            <a:chOff x="0" y="0"/>
            <a:chExt cx="3425414" cy="3624984"/>
          </a:xfrm>
        </p:grpSpPr>
        <p:sp>
          <p:nvSpPr>
            <p:cNvPr id="11" name="Freeform 11"/>
            <p:cNvSpPr/>
            <p:nvPr/>
          </p:nvSpPr>
          <p:spPr>
            <a:xfrm>
              <a:off x="0" y="0"/>
              <a:ext cx="3425444" cy="3624961"/>
            </a:xfrm>
            <a:custGeom>
              <a:avLst/>
              <a:gdLst/>
              <a:ahLst/>
              <a:cxnLst/>
              <a:rect l="l" t="t" r="r" b="b"/>
              <a:pathLst>
                <a:path w="3425444" h="3624961">
                  <a:moveTo>
                    <a:pt x="3244850" y="0"/>
                  </a:moveTo>
                  <a:lnTo>
                    <a:pt x="3340100" y="89408"/>
                  </a:lnTo>
                  <a:lnTo>
                    <a:pt x="3425444" y="169545"/>
                  </a:lnTo>
                  <a:lnTo>
                    <a:pt x="180467" y="3624961"/>
                  </a:lnTo>
                  <a:lnTo>
                    <a:pt x="0" y="3455416"/>
                  </a:lnTo>
                  <a:close/>
                </a:path>
              </a:pathLst>
            </a:custGeom>
            <a:solidFill>
              <a:srgbClr val="84BFA4"/>
            </a:solidFill>
          </p:spPr>
        </p:sp>
      </p:grpSp>
      <p:sp>
        <p:nvSpPr>
          <p:cNvPr id="12" name="Freeform 12"/>
          <p:cNvSpPr/>
          <p:nvPr/>
        </p:nvSpPr>
        <p:spPr>
          <a:xfrm>
            <a:off x="1139100" y="4067250"/>
            <a:ext cx="4696010" cy="4656210"/>
          </a:xfrm>
          <a:custGeom>
            <a:avLst/>
            <a:gdLst/>
            <a:ahLst/>
            <a:cxnLst/>
            <a:rect l="l" t="t" r="r" b="b"/>
            <a:pathLst>
              <a:path w="4696010" h="4656210">
                <a:moveTo>
                  <a:pt x="0" y="0"/>
                </a:moveTo>
                <a:lnTo>
                  <a:pt x="4696010" y="0"/>
                </a:lnTo>
                <a:lnTo>
                  <a:pt x="4696010" y="4656210"/>
                </a:lnTo>
                <a:lnTo>
                  <a:pt x="0" y="46562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3" name="Group 13"/>
          <p:cNvGrpSpPr/>
          <p:nvPr/>
        </p:nvGrpSpPr>
        <p:grpSpPr>
          <a:xfrm>
            <a:off x="2402810" y="5289381"/>
            <a:ext cx="2107195" cy="2266044"/>
            <a:chOff x="0" y="0"/>
            <a:chExt cx="2809594" cy="3021392"/>
          </a:xfrm>
        </p:grpSpPr>
        <p:sp>
          <p:nvSpPr>
            <p:cNvPr id="14" name="Freeform 14"/>
            <p:cNvSpPr/>
            <p:nvPr/>
          </p:nvSpPr>
          <p:spPr>
            <a:xfrm>
              <a:off x="0" y="0"/>
              <a:ext cx="2809621" cy="3021330"/>
            </a:xfrm>
            <a:custGeom>
              <a:avLst/>
              <a:gdLst/>
              <a:ahLst/>
              <a:cxnLst/>
              <a:rect l="l" t="t" r="r" b="b"/>
              <a:pathLst>
                <a:path w="2809621" h="3021330">
                  <a:moveTo>
                    <a:pt x="2809621" y="1510665"/>
                  </a:moveTo>
                  <a:cubicBezTo>
                    <a:pt x="2809621" y="2345055"/>
                    <a:pt x="2180717" y="3021330"/>
                    <a:pt x="1404874" y="3021330"/>
                  </a:cubicBezTo>
                  <a:cubicBezTo>
                    <a:pt x="629031" y="3021330"/>
                    <a:pt x="0" y="2345055"/>
                    <a:pt x="0" y="1510665"/>
                  </a:cubicBezTo>
                  <a:cubicBezTo>
                    <a:pt x="0" y="676275"/>
                    <a:pt x="628904" y="0"/>
                    <a:pt x="1404747" y="0"/>
                  </a:cubicBezTo>
                  <a:cubicBezTo>
                    <a:pt x="2180590" y="0"/>
                    <a:pt x="2809621" y="676402"/>
                    <a:pt x="2809621" y="1510665"/>
                  </a:cubicBezTo>
                  <a:close/>
                </a:path>
              </a:pathLst>
            </a:custGeom>
            <a:solidFill>
              <a:srgbClr val="FFFFFF"/>
            </a:solidFill>
          </p:spPr>
        </p:sp>
      </p:grpSp>
      <p:grpSp>
        <p:nvGrpSpPr>
          <p:cNvPr id="15" name="Group 15"/>
          <p:cNvGrpSpPr/>
          <p:nvPr/>
        </p:nvGrpSpPr>
        <p:grpSpPr>
          <a:xfrm rot="4967076">
            <a:off x="4667751" y="-1339470"/>
            <a:ext cx="4811619" cy="4961151"/>
            <a:chOff x="0" y="0"/>
            <a:chExt cx="6415492" cy="6614868"/>
          </a:xfrm>
        </p:grpSpPr>
        <p:sp>
          <p:nvSpPr>
            <p:cNvPr id="16" name="Freeform 16"/>
            <p:cNvSpPr/>
            <p:nvPr/>
          </p:nvSpPr>
          <p:spPr>
            <a:xfrm>
              <a:off x="-285623" y="-108331"/>
              <a:ext cx="7134479" cy="6990207"/>
            </a:xfrm>
            <a:custGeom>
              <a:avLst/>
              <a:gdLst/>
              <a:ahLst/>
              <a:cxnLst/>
              <a:rect l="l" t="t" r="r" b="b"/>
              <a:pathLst>
                <a:path w="7134479" h="6990207">
                  <a:moveTo>
                    <a:pt x="4170299" y="263271"/>
                  </a:moveTo>
                  <a:cubicBezTo>
                    <a:pt x="3316732" y="8509"/>
                    <a:pt x="2424938" y="0"/>
                    <a:pt x="1745488" y="764413"/>
                  </a:cubicBezTo>
                  <a:cubicBezTo>
                    <a:pt x="1087247" y="1503426"/>
                    <a:pt x="454406" y="2696718"/>
                    <a:pt x="318516" y="3681984"/>
                  </a:cubicBezTo>
                  <a:cubicBezTo>
                    <a:pt x="0" y="5979414"/>
                    <a:pt x="2046986" y="6990207"/>
                    <a:pt x="4115054" y="6663182"/>
                  </a:cubicBezTo>
                  <a:cubicBezTo>
                    <a:pt x="6132195" y="6344666"/>
                    <a:pt x="7134479" y="3699003"/>
                    <a:pt x="6522974" y="1813433"/>
                  </a:cubicBezTo>
                  <a:cubicBezTo>
                    <a:pt x="6340348" y="1244346"/>
                    <a:pt x="5809488" y="976884"/>
                    <a:pt x="5308346" y="730504"/>
                  </a:cubicBezTo>
                  <a:cubicBezTo>
                    <a:pt x="4947412" y="552196"/>
                    <a:pt x="4565142" y="382270"/>
                    <a:pt x="4170172" y="263398"/>
                  </a:cubicBezTo>
                  <a:close/>
                </a:path>
              </a:pathLst>
            </a:custGeom>
            <a:solidFill>
              <a:srgbClr val="84BFA4"/>
            </a:solidFill>
          </p:spPr>
        </p:sp>
      </p:grpSp>
      <p:sp>
        <p:nvSpPr>
          <p:cNvPr id="17" name="TextBox 17"/>
          <p:cNvSpPr txBox="1"/>
          <p:nvPr/>
        </p:nvSpPr>
        <p:spPr>
          <a:xfrm>
            <a:off x="5808459" y="1693352"/>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18" name="TextBox 18"/>
          <p:cNvSpPr txBox="1"/>
          <p:nvPr/>
        </p:nvSpPr>
        <p:spPr>
          <a:xfrm>
            <a:off x="5715470" y="1014236"/>
            <a:ext cx="2913184" cy="717184"/>
          </a:xfrm>
          <a:prstGeom prst="rect">
            <a:avLst/>
          </a:prstGeom>
        </p:spPr>
        <p:txBody>
          <a:bodyPr lIns="0" tIns="0" rIns="0" bIns="0" rtlCol="0" anchor="t">
            <a:spAutoFit/>
          </a:bodyPr>
          <a:lstStyle/>
          <a:p>
            <a:pPr algn="l">
              <a:lnSpc>
                <a:spcPts val="5832"/>
              </a:lnSpc>
            </a:pPr>
            <a:r>
              <a:rPr lang="en-US" sz="6000" b="1" spc="56">
                <a:solidFill>
                  <a:srgbClr val="FFFFFF"/>
                </a:solidFill>
                <a:latin typeface="TT Rounds Condensed Bold"/>
                <a:ea typeface="TT Rounds Condensed Bold"/>
                <a:cs typeface="TT Rounds Condensed Bold"/>
                <a:sym typeface="TT Rounds Condensed Bold"/>
              </a:rPr>
              <a:t>Principe</a:t>
            </a:r>
          </a:p>
        </p:txBody>
      </p:sp>
      <p:sp>
        <p:nvSpPr>
          <p:cNvPr id="19" name="AutoShape 19"/>
          <p:cNvSpPr/>
          <p:nvPr/>
        </p:nvSpPr>
        <p:spPr>
          <a:xfrm rot="5376067">
            <a:off x="3196717" y="6627624"/>
            <a:ext cx="6157093" cy="0"/>
          </a:xfrm>
          <a:prstGeom prst="line">
            <a:avLst/>
          </a:prstGeom>
          <a:ln w="19050" cap="rnd">
            <a:solidFill>
              <a:srgbClr val="B6D1E1"/>
            </a:solidFill>
            <a:prstDash val="solid"/>
            <a:headEnd type="none" w="sm" len="sm"/>
            <a:tailEnd type="none" w="sm" len="sm"/>
          </a:ln>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6786706" y="4370530"/>
            <a:ext cx="10624971" cy="2382342"/>
          </a:xfrm>
          <a:prstGeom prst="rect">
            <a:avLst/>
          </a:prstGeom>
        </p:spPr>
        <p:txBody>
          <a:bodyPr lIns="0" tIns="0" rIns="0" bIns="0" rtlCol="0" anchor="t">
            <a:spAutoFit/>
          </a:bodyPr>
          <a:lstStyle/>
          <a:p>
            <a:pPr algn="l">
              <a:lnSpc>
                <a:spcPts val="6030"/>
              </a:lnSpc>
            </a:pPr>
            <a:r>
              <a:rPr lang="en-US" sz="6000" b="1" spc="56">
                <a:solidFill>
                  <a:srgbClr val="B6D1E1"/>
                </a:solidFill>
                <a:latin typeface="TT Rounds Condensed Bold"/>
                <a:ea typeface="TT Rounds Condensed Bold"/>
                <a:cs typeface="TT Rounds Condensed Bold"/>
                <a:sym typeface="TT Rounds Condensed Bold"/>
              </a:rPr>
              <a:t>Établir des limites critiques</a:t>
            </a:r>
          </a:p>
        </p:txBody>
      </p:sp>
      <p:sp>
        <p:nvSpPr>
          <p:cNvPr id="8" name="TextBox 8"/>
          <p:cNvSpPr txBox="1"/>
          <p:nvPr/>
        </p:nvSpPr>
        <p:spPr>
          <a:xfrm>
            <a:off x="6733569" y="5900413"/>
            <a:ext cx="10920549" cy="2865393"/>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La limite critique est généralement une mesure telle que le temps, la température, l'activité de l'eau, le pH, le poids ou toute autre mesure basée sur la littérature scientifique et/ou les normes réglementaires.</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grpSp>
        <p:nvGrpSpPr>
          <p:cNvPr id="9" name="Group 9"/>
          <p:cNvGrpSpPr/>
          <p:nvPr/>
        </p:nvGrpSpPr>
        <p:grpSpPr>
          <a:xfrm rot="4967076">
            <a:off x="4667751" y="-1339470"/>
            <a:ext cx="4811619" cy="4961151"/>
            <a:chOff x="0" y="0"/>
            <a:chExt cx="6415492" cy="6614868"/>
          </a:xfrm>
        </p:grpSpPr>
        <p:sp>
          <p:nvSpPr>
            <p:cNvPr id="10" name="Freeform 10"/>
            <p:cNvSpPr/>
            <p:nvPr/>
          </p:nvSpPr>
          <p:spPr>
            <a:xfrm>
              <a:off x="-285623" y="-108331"/>
              <a:ext cx="7134479" cy="6990207"/>
            </a:xfrm>
            <a:custGeom>
              <a:avLst/>
              <a:gdLst/>
              <a:ahLst/>
              <a:cxnLst/>
              <a:rect l="l" t="t" r="r" b="b"/>
              <a:pathLst>
                <a:path w="7134479" h="6990207">
                  <a:moveTo>
                    <a:pt x="4170299" y="263271"/>
                  </a:moveTo>
                  <a:cubicBezTo>
                    <a:pt x="3316732" y="8509"/>
                    <a:pt x="2424938" y="0"/>
                    <a:pt x="1745488" y="764413"/>
                  </a:cubicBezTo>
                  <a:cubicBezTo>
                    <a:pt x="1087247" y="1503426"/>
                    <a:pt x="454406" y="2696718"/>
                    <a:pt x="318516" y="3681984"/>
                  </a:cubicBezTo>
                  <a:cubicBezTo>
                    <a:pt x="0" y="5979414"/>
                    <a:pt x="2046986" y="6990207"/>
                    <a:pt x="4115054" y="6663182"/>
                  </a:cubicBezTo>
                  <a:cubicBezTo>
                    <a:pt x="6132195" y="6344666"/>
                    <a:pt x="7134479" y="3699003"/>
                    <a:pt x="6522974" y="1813433"/>
                  </a:cubicBezTo>
                  <a:cubicBezTo>
                    <a:pt x="6340348" y="1244346"/>
                    <a:pt x="5809488" y="976884"/>
                    <a:pt x="5308346" y="730504"/>
                  </a:cubicBezTo>
                  <a:cubicBezTo>
                    <a:pt x="4947412" y="552196"/>
                    <a:pt x="4565142" y="382270"/>
                    <a:pt x="4170172" y="263398"/>
                  </a:cubicBezTo>
                  <a:close/>
                </a:path>
              </a:pathLst>
            </a:custGeom>
            <a:solidFill>
              <a:srgbClr val="B6D1E1"/>
            </a:solidFill>
          </p:spPr>
        </p:sp>
      </p:grpSp>
      <p:sp>
        <p:nvSpPr>
          <p:cNvPr id="11" name="TextBox 11"/>
          <p:cNvSpPr txBox="1"/>
          <p:nvPr/>
        </p:nvSpPr>
        <p:spPr>
          <a:xfrm>
            <a:off x="5808459" y="1693352"/>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12" name="TextBox 12"/>
          <p:cNvSpPr txBox="1"/>
          <p:nvPr/>
        </p:nvSpPr>
        <p:spPr>
          <a:xfrm>
            <a:off x="5715470" y="1014236"/>
            <a:ext cx="2913184" cy="717184"/>
          </a:xfrm>
          <a:prstGeom prst="rect">
            <a:avLst/>
          </a:prstGeom>
        </p:spPr>
        <p:txBody>
          <a:bodyPr lIns="0" tIns="0" rIns="0" bIns="0" rtlCol="0" anchor="t">
            <a:spAutoFit/>
          </a:bodyPr>
          <a:lstStyle/>
          <a:p>
            <a:pPr algn="l">
              <a:lnSpc>
                <a:spcPts val="5832"/>
              </a:lnSpc>
            </a:pPr>
            <a:r>
              <a:rPr lang="en-US" sz="6000" b="1" spc="56">
                <a:solidFill>
                  <a:srgbClr val="FFFFFF"/>
                </a:solidFill>
                <a:latin typeface="TT Rounds Condensed Bold"/>
                <a:ea typeface="TT Rounds Condensed Bold"/>
                <a:cs typeface="TT Rounds Condensed Bold"/>
                <a:sym typeface="TT Rounds Condensed Bold"/>
              </a:rPr>
              <a:t>Principe</a:t>
            </a:r>
          </a:p>
        </p:txBody>
      </p:sp>
      <p:sp>
        <p:nvSpPr>
          <p:cNvPr id="13" name="AutoShape 13"/>
          <p:cNvSpPr/>
          <p:nvPr/>
        </p:nvSpPr>
        <p:spPr>
          <a:xfrm rot="5376067">
            <a:off x="3196717" y="6627624"/>
            <a:ext cx="6157093" cy="0"/>
          </a:xfrm>
          <a:prstGeom prst="line">
            <a:avLst/>
          </a:prstGeom>
          <a:ln w="19050" cap="rnd">
            <a:solidFill>
              <a:srgbClr val="94C7B0"/>
            </a:solidFill>
            <a:prstDash val="solid"/>
            <a:headEnd type="none" w="sm" len="sm"/>
            <a:tailEnd type="none" w="sm" len="sm"/>
          </a:ln>
        </p:spPr>
      </p:sp>
      <p:sp>
        <p:nvSpPr>
          <p:cNvPr id="14" name="Freeform 14"/>
          <p:cNvSpPr/>
          <p:nvPr/>
        </p:nvSpPr>
        <p:spPr>
          <a:xfrm>
            <a:off x="942143" y="4572502"/>
            <a:ext cx="4298809" cy="3665712"/>
          </a:xfrm>
          <a:custGeom>
            <a:avLst/>
            <a:gdLst/>
            <a:ahLst/>
            <a:cxnLst/>
            <a:rect l="l" t="t" r="r" b="b"/>
            <a:pathLst>
              <a:path w="4298809" h="3665712">
                <a:moveTo>
                  <a:pt x="0" y="0"/>
                </a:moveTo>
                <a:lnTo>
                  <a:pt x="4298810" y="0"/>
                </a:lnTo>
                <a:lnTo>
                  <a:pt x="4298810" y="3665712"/>
                </a:lnTo>
                <a:lnTo>
                  <a:pt x="0" y="3665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4667751" y="-1339470"/>
            <a:ext cx="4811619" cy="4961151"/>
            <a:chOff x="0" y="0"/>
            <a:chExt cx="6415492" cy="6614868"/>
          </a:xfrm>
        </p:grpSpPr>
        <p:sp>
          <p:nvSpPr>
            <p:cNvPr id="8" name="Freeform 8"/>
            <p:cNvSpPr/>
            <p:nvPr/>
          </p:nvSpPr>
          <p:spPr>
            <a:xfrm>
              <a:off x="-285623" y="-108331"/>
              <a:ext cx="7134479" cy="6990207"/>
            </a:xfrm>
            <a:custGeom>
              <a:avLst/>
              <a:gdLst/>
              <a:ahLst/>
              <a:cxnLst/>
              <a:rect l="l" t="t" r="r" b="b"/>
              <a:pathLst>
                <a:path w="7134479" h="6990207">
                  <a:moveTo>
                    <a:pt x="4170299" y="263271"/>
                  </a:moveTo>
                  <a:cubicBezTo>
                    <a:pt x="3316732" y="8509"/>
                    <a:pt x="2424938" y="0"/>
                    <a:pt x="1745488" y="764413"/>
                  </a:cubicBezTo>
                  <a:cubicBezTo>
                    <a:pt x="1087247" y="1503426"/>
                    <a:pt x="454406" y="2696718"/>
                    <a:pt x="318516" y="3681984"/>
                  </a:cubicBezTo>
                  <a:cubicBezTo>
                    <a:pt x="0" y="5979414"/>
                    <a:pt x="2046986" y="6990207"/>
                    <a:pt x="4115054" y="6663182"/>
                  </a:cubicBezTo>
                  <a:cubicBezTo>
                    <a:pt x="6132195" y="6344666"/>
                    <a:pt x="7134479" y="3699003"/>
                    <a:pt x="6522974" y="1813433"/>
                  </a:cubicBezTo>
                  <a:cubicBezTo>
                    <a:pt x="6340348" y="1244346"/>
                    <a:pt x="5809488" y="976884"/>
                    <a:pt x="5308346" y="730504"/>
                  </a:cubicBezTo>
                  <a:cubicBezTo>
                    <a:pt x="4947412" y="552196"/>
                    <a:pt x="4565142" y="382270"/>
                    <a:pt x="4170172" y="263398"/>
                  </a:cubicBezTo>
                  <a:close/>
                </a:path>
              </a:pathLst>
            </a:custGeom>
            <a:solidFill>
              <a:srgbClr val="E6C8C7"/>
            </a:solidFill>
          </p:spPr>
        </p:sp>
      </p:grpSp>
      <p:sp>
        <p:nvSpPr>
          <p:cNvPr id="9" name="TextBox 9"/>
          <p:cNvSpPr txBox="1"/>
          <p:nvPr/>
        </p:nvSpPr>
        <p:spPr>
          <a:xfrm>
            <a:off x="6984624" y="4583009"/>
            <a:ext cx="10624971" cy="815340"/>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Établir des procédures de suivi</a:t>
            </a:r>
          </a:p>
        </p:txBody>
      </p:sp>
      <p:sp>
        <p:nvSpPr>
          <p:cNvPr id="10" name="TextBox 10"/>
          <p:cNvSpPr txBox="1"/>
          <p:nvPr/>
        </p:nvSpPr>
        <p:spPr>
          <a:xfrm>
            <a:off x="5808459" y="1693352"/>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11" name="TextBox 11"/>
          <p:cNvSpPr txBox="1"/>
          <p:nvPr/>
        </p:nvSpPr>
        <p:spPr>
          <a:xfrm>
            <a:off x="5715470" y="1014236"/>
            <a:ext cx="2913184" cy="717184"/>
          </a:xfrm>
          <a:prstGeom prst="rect">
            <a:avLst/>
          </a:prstGeom>
        </p:spPr>
        <p:txBody>
          <a:bodyPr lIns="0" tIns="0" rIns="0" bIns="0" rtlCol="0" anchor="t">
            <a:spAutoFit/>
          </a:bodyPr>
          <a:lstStyle/>
          <a:p>
            <a:pPr algn="l">
              <a:lnSpc>
                <a:spcPts val="5832"/>
              </a:lnSpc>
            </a:pPr>
            <a:r>
              <a:rPr lang="en-US" sz="6000" b="1" spc="56">
                <a:solidFill>
                  <a:srgbClr val="FFFFFF"/>
                </a:solidFill>
                <a:latin typeface="TT Rounds Condensed Bold"/>
                <a:ea typeface="TT Rounds Condensed Bold"/>
                <a:cs typeface="TT Rounds Condensed Bold"/>
                <a:sym typeface="TT Rounds Condensed Bold"/>
              </a:rPr>
              <a:t>Principe</a:t>
            </a:r>
          </a:p>
        </p:txBody>
      </p:sp>
      <p:sp>
        <p:nvSpPr>
          <p:cNvPr id="12" name="TextBox 12"/>
          <p:cNvSpPr txBox="1"/>
          <p:nvPr/>
        </p:nvSpPr>
        <p:spPr>
          <a:xfrm>
            <a:off x="6966043" y="5853918"/>
            <a:ext cx="10920549" cy="2865393"/>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Les procédures de contrôle doivent décrire comment la mesure sera prise, quand elle sera prise, qui est responsable de la mesure et à quelle fréquence la mesure est prise pendant la production.</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3" name="AutoShape 13"/>
          <p:cNvSpPr/>
          <p:nvPr/>
        </p:nvSpPr>
        <p:spPr>
          <a:xfrm rot="5376067">
            <a:off x="3196717" y="6627624"/>
            <a:ext cx="6157093" cy="0"/>
          </a:xfrm>
          <a:prstGeom prst="line">
            <a:avLst/>
          </a:prstGeom>
          <a:ln w="19050" cap="rnd">
            <a:solidFill>
              <a:srgbClr val="94C7B0"/>
            </a:solidFill>
            <a:prstDash val="solid"/>
            <a:headEnd type="none" w="sm" len="sm"/>
            <a:tailEnd type="none" w="sm" len="sm"/>
          </a:ln>
        </p:spPr>
      </p:sp>
      <p:sp>
        <p:nvSpPr>
          <p:cNvPr id="14" name="Freeform 14"/>
          <p:cNvSpPr/>
          <p:nvPr/>
        </p:nvSpPr>
        <p:spPr>
          <a:xfrm>
            <a:off x="763921" y="4018501"/>
            <a:ext cx="4572927" cy="4572927"/>
          </a:xfrm>
          <a:custGeom>
            <a:avLst/>
            <a:gdLst/>
            <a:ahLst/>
            <a:cxnLst/>
            <a:rect l="l" t="t" r="r" b="b"/>
            <a:pathLst>
              <a:path w="4572927" h="4572927">
                <a:moveTo>
                  <a:pt x="0" y="0"/>
                </a:moveTo>
                <a:lnTo>
                  <a:pt x="4572927" y="0"/>
                </a:lnTo>
                <a:lnTo>
                  <a:pt x="4572927" y="4572927"/>
                </a:lnTo>
                <a:lnTo>
                  <a:pt x="0" y="45729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6995934" y="4347282"/>
            <a:ext cx="10631504" cy="3863340"/>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Mise en place d'actions correctives</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8" name="TextBox 8"/>
          <p:cNvSpPr txBox="1"/>
          <p:nvPr/>
        </p:nvSpPr>
        <p:spPr>
          <a:xfrm>
            <a:off x="7012539" y="6347442"/>
            <a:ext cx="9820170" cy="2836818"/>
          </a:xfrm>
          <a:prstGeom prst="rect">
            <a:avLst/>
          </a:prstGeom>
        </p:spPr>
        <p:txBody>
          <a:bodyPr lIns="0" tIns="0" rIns="0" bIns="0" rtlCol="0" anchor="t">
            <a:spAutoFit/>
          </a:bodyPr>
          <a:lstStyle/>
          <a:p>
            <a:pPr algn="l">
              <a:lnSpc>
                <a:spcPts val="4140"/>
              </a:lnSpc>
            </a:pPr>
            <a:r>
              <a:rPr lang="en-US" sz="4200" spc="39">
                <a:solidFill>
                  <a:srgbClr val="382B1B"/>
                </a:solidFill>
                <a:latin typeface="TT Rounds Condensed"/>
                <a:ea typeface="TT Rounds Condensed"/>
                <a:cs typeface="TT Rounds Condensed"/>
                <a:sym typeface="TT Rounds Condensed"/>
              </a:rPr>
              <a:t>Cela comprend généralement l'identification des problèmes et les mesures prises pour s'assurer que le problème ne se reproduira pas.</a:t>
            </a:r>
          </a:p>
          <a:p>
            <a:pPr algn="l">
              <a:lnSpc>
                <a:spcPts val="4140"/>
              </a:lnSpc>
            </a:pPr>
            <a:endParaRPr lang="en-US" sz="4200" spc="39">
              <a:solidFill>
                <a:srgbClr val="382B1B"/>
              </a:solidFill>
              <a:latin typeface="TT Rounds Condensed"/>
              <a:ea typeface="TT Rounds Condensed"/>
              <a:cs typeface="TT Rounds Condensed"/>
              <a:sym typeface="TT Rounds Condensed"/>
            </a:endParaRPr>
          </a:p>
          <a:p>
            <a:pPr algn="l">
              <a:lnSpc>
                <a:spcPts val="4140"/>
              </a:lnSpc>
            </a:pPr>
            <a:endParaRPr lang="en-US" sz="4200" spc="39">
              <a:solidFill>
                <a:srgbClr val="382B1B"/>
              </a:solidFill>
              <a:latin typeface="TT Rounds Condensed"/>
              <a:ea typeface="TT Rounds Condensed"/>
              <a:cs typeface="TT Rounds Condensed"/>
              <a:sym typeface="TT Rounds Condensed"/>
            </a:endParaRPr>
          </a:p>
          <a:p>
            <a:pPr algn="l">
              <a:lnSpc>
                <a:spcPts val="4140"/>
              </a:lnSpc>
            </a:pPr>
            <a:endParaRPr lang="en-US" sz="4200" spc="39">
              <a:solidFill>
                <a:srgbClr val="382B1B"/>
              </a:solidFill>
              <a:latin typeface="TT Rounds Condensed"/>
              <a:ea typeface="TT Rounds Condensed"/>
              <a:cs typeface="TT Rounds Condensed"/>
              <a:sym typeface="TT Rounds Condensed"/>
            </a:endParaRPr>
          </a:p>
          <a:p>
            <a:pPr algn="l">
              <a:lnSpc>
                <a:spcPts val="4140"/>
              </a:lnSpc>
            </a:pPr>
            <a:endParaRPr lang="en-US" sz="4200" spc="39">
              <a:solidFill>
                <a:srgbClr val="382B1B"/>
              </a:solidFill>
              <a:latin typeface="TT Rounds Condensed"/>
              <a:ea typeface="TT Rounds Condensed"/>
              <a:cs typeface="TT Rounds Condensed"/>
              <a:sym typeface="TT Rounds Condensed"/>
            </a:endParaRPr>
          </a:p>
        </p:txBody>
      </p:sp>
      <p:grpSp>
        <p:nvGrpSpPr>
          <p:cNvPr id="9" name="Group 9"/>
          <p:cNvGrpSpPr/>
          <p:nvPr/>
        </p:nvGrpSpPr>
        <p:grpSpPr>
          <a:xfrm rot="4967076">
            <a:off x="4667751" y="-1339470"/>
            <a:ext cx="4811619" cy="4961151"/>
            <a:chOff x="0" y="0"/>
            <a:chExt cx="6415492" cy="6614868"/>
          </a:xfrm>
        </p:grpSpPr>
        <p:sp>
          <p:nvSpPr>
            <p:cNvPr id="10" name="Freeform 10"/>
            <p:cNvSpPr/>
            <p:nvPr/>
          </p:nvSpPr>
          <p:spPr>
            <a:xfrm>
              <a:off x="-285623" y="-108331"/>
              <a:ext cx="7134479" cy="6990207"/>
            </a:xfrm>
            <a:custGeom>
              <a:avLst/>
              <a:gdLst/>
              <a:ahLst/>
              <a:cxnLst/>
              <a:rect l="l" t="t" r="r" b="b"/>
              <a:pathLst>
                <a:path w="7134479" h="6990207">
                  <a:moveTo>
                    <a:pt x="4170299" y="263271"/>
                  </a:moveTo>
                  <a:cubicBezTo>
                    <a:pt x="3316732" y="8509"/>
                    <a:pt x="2424938" y="0"/>
                    <a:pt x="1745488" y="764413"/>
                  </a:cubicBezTo>
                  <a:cubicBezTo>
                    <a:pt x="1087247" y="1503426"/>
                    <a:pt x="454406" y="2696718"/>
                    <a:pt x="318516" y="3681984"/>
                  </a:cubicBezTo>
                  <a:cubicBezTo>
                    <a:pt x="0" y="5979414"/>
                    <a:pt x="2046986" y="6990207"/>
                    <a:pt x="4115054" y="6663182"/>
                  </a:cubicBezTo>
                  <a:cubicBezTo>
                    <a:pt x="6132195" y="6344666"/>
                    <a:pt x="7134479" y="3699003"/>
                    <a:pt x="6522974" y="1813433"/>
                  </a:cubicBezTo>
                  <a:cubicBezTo>
                    <a:pt x="6340348" y="1244346"/>
                    <a:pt x="5809488" y="976884"/>
                    <a:pt x="5308346" y="730504"/>
                  </a:cubicBezTo>
                  <a:cubicBezTo>
                    <a:pt x="4947412" y="552196"/>
                    <a:pt x="4565142" y="382270"/>
                    <a:pt x="4170172" y="263398"/>
                  </a:cubicBezTo>
                  <a:close/>
                </a:path>
              </a:pathLst>
            </a:custGeom>
            <a:solidFill>
              <a:srgbClr val="84BFA4"/>
            </a:solidFill>
          </p:spPr>
        </p:sp>
      </p:grpSp>
      <p:sp>
        <p:nvSpPr>
          <p:cNvPr id="11" name="TextBox 11"/>
          <p:cNvSpPr txBox="1"/>
          <p:nvPr/>
        </p:nvSpPr>
        <p:spPr>
          <a:xfrm>
            <a:off x="5808459" y="1693352"/>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05</a:t>
            </a:r>
          </a:p>
        </p:txBody>
      </p:sp>
      <p:sp>
        <p:nvSpPr>
          <p:cNvPr id="12" name="TextBox 12"/>
          <p:cNvSpPr txBox="1"/>
          <p:nvPr/>
        </p:nvSpPr>
        <p:spPr>
          <a:xfrm>
            <a:off x="5715470" y="1014236"/>
            <a:ext cx="2913184" cy="717184"/>
          </a:xfrm>
          <a:prstGeom prst="rect">
            <a:avLst/>
          </a:prstGeom>
        </p:spPr>
        <p:txBody>
          <a:bodyPr lIns="0" tIns="0" rIns="0" bIns="0" rtlCol="0" anchor="t">
            <a:spAutoFit/>
          </a:bodyPr>
          <a:lstStyle/>
          <a:p>
            <a:pPr algn="l">
              <a:lnSpc>
                <a:spcPts val="5832"/>
              </a:lnSpc>
            </a:pPr>
            <a:r>
              <a:rPr lang="en-US" sz="6000" b="1" spc="56">
                <a:solidFill>
                  <a:srgbClr val="FFFFFF"/>
                </a:solidFill>
                <a:latin typeface="TT Rounds Condensed Bold"/>
                <a:ea typeface="TT Rounds Condensed Bold"/>
                <a:cs typeface="TT Rounds Condensed Bold"/>
                <a:sym typeface="TT Rounds Condensed Bold"/>
              </a:rPr>
              <a:t>Principe</a:t>
            </a:r>
          </a:p>
        </p:txBody>
      </p:sp>
      <p:sp>
        <p:nvSpPr>
          <p:cNvPr id="13" name="AutoShape 13"/>
          <p:cNvSpPr/>
          <p:nvPr/>
        </p:nvSpPr>
        <p:spPr>
          <a:xfrm rot="5376067">
            <a:off x="3196717" y="6627624"/>
            <a:ext cx="6157093" cy="0"/>
          </a:xfrm>
          <a:prstGeom prst="line">
            <a:avLst/>
          </a:prstGeom>
          <a:ln w="19050" cap="rnd">
            <a:solidFill>
              <a:srgbClr val="B6D1E1"/>
            </a:solidFill>
            <a:prstDash val="solid"/>
            <a:headEnd type="none" w="sm" len="sm"/>
            <a:tailEnd type="none" w="sm" len="sm"/>
          </a:ln>
        </p:spPr>
      </p:sp>
      <p:sp>
        <p:nvSpPr>
          <p:cNvPr id="14" name="Freeform 14"/>
          <p:cNvSpPr/>
          <p:nvPr/>
        </p:nvSpPr>
        <p:spPr>
          <a:xfrm>
            <a:off x="1233483" y="4559859"/>
            <a:ext cx="3553500" cy="3673731"/>
          </a:xfrm>
          <a:custGeom>
            <a:avLst/>
            <a:gdLst/>
            <a:ahLst/>
            <a:cxnLst/>
            <a:rect l="l" t="t" r="r" b="b"/>
            <a:pathLst>
              <a:path w="3553500" h="3673731">
                <a:moveTo>
                  <a:pt x="0" y="0"/>
                </a:moveTo>
                <a:lnTo>
                  <a:pt x="3553499" y="0"/>
                </a:lnTo>
                <a:lnTo>
                  <a:pt x="3553499" y="3673731"/>
                </a:lnTo>
                <a:lnTo>
                  <a:pt x="0" y="36737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6786706" y="4370530"/>
            <a:ext cx="7698009" cy="2382342"/>
          </a:xfrm>
          <a:prstGeom prst="rect">
            <a:avLst/>
          </a:prstGeom>
        </p:spPr>
        <p:txBody>
          <a:bodyPr lIns="0" tIns="0" rIns="0" bIns="0" rtlCol="0" anchor="t">
            <a:spAutoFit/>
          </a:bodyPr>
          <a:lstStyle/>
          <a:p>
            <a:pPr algn="l">
              <a:lnSpc>
                <a:spcPts val="6030"/>
              </a:lnSpc>
            </a:pPr>
            <a:r>
              <a:rPr lang="en-US" sz="6000" b="1" spc="56">
                <a:solidFill>
                  <a:srgbClr val="B6D1E1"/>
                </a:solidFill>
                <a:latin typeface="TT Rounds Condensed Bold"/>
                <a:ea typeface="TT Rounds Condensed Bold"/>
                <a:cs typeface="TT Rounds Condensed Bold"/>
                <a:sym typeface="TT Rounds Condensed Bold"/>
              </a:rPr>
              <a:t>Établir des procédures de vérification</a:t>
            </a:r>
          </a:p>
          <a:p>
            <a:pPr algn="l">
              <a:lnSpc>
                <a:spcPts val="6030"/>
              </a:lnSpc>
            </a:pPr>
            <a:endParaRPr lang="en-US" sz="6000" b="1" spc="56">
              <a:solidFill>
                <a:srgbClr val="B6D1E1"/>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B6D1E1"/>
              </a:solidFill>
              <a:latin typeface="TT Rounds Condensed Bold"/>
              <a:ea typeface="TT Rounds Condensed Bold"/>
              <a:cs typeface="TT Rounds Condensed Bold"/>
              <a:sym typeface="TT Rounds Condensed Bold"/>
            </a:endParaRPr>
          </a:p>
        </p:txBody>
      </p:sp>
      <p:sp>
        <p:nvSpPr>
          <p:cNvPr id="8" name="TextBox 8"/>
          <p:cNvSpPr txBox="1"/>
          <p:nvPr/>
        </p:nvSpPr>
        <p:spPr>
          <a:xfrm>
            <a:off x="6687074" y="6574590"/>
            <a:ext cx="10920549" cy="2865393"/>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Cela comprend généralement l'identification des problèmes et les mesures prises pour s'assurer que le problème ne se reproduira pas.</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grpSp>
        <p:nvGrpSpPr>
          <p:cNvPr id="9" name="Group 9"/>
          <p:cNvGrpSpPr/>
          <p:nvPr/>
        </p:nvGrpSpPr>
        <p:grpSpPr>
          <a:xfrm rot="4967076">
            <a:off x="4667751" y="-1339470"/>
            <a:ext cx="4811619" cy="4961151"/>
            <a:chOff x="0" y="0"/>
            <a:chExt cx="6415492" cy="6614868"/>
          </a:xfrm>
        </p:grpSpPr>
        <p:sp>
          <p:nvSpPr>
            <p:cNvPr id="10" name="Freeform 10"/>
            <p:cNvSpPr/>
            <p:nvPr/>
          </p:nvSpPr>
          <p:spPr>
            <a:xfrm>
              <a:off x="-285623" y="-108331"/>
              <a:ext cx="7134479" cy="6990207"/>
            </a:xfrm>
            <a:custGeom>
              <a:avLst/>
              <a:gdLst/>
              <a:ahLst/>
              <a:cxnLst/>
              <a:rect l="l" t="t" r="r" b="b"/>
              <a:pathLst>
                <a:path w="7134479" h="6990207">
                  <a:moveTo>
                    <a:pt x="4170299" y="263271"/>
                  </a:moveTo>
                  <a:cubicBezTo>
                    <a:pt x="3316732" y="8509"/>
                    <a:pt x="2424938" y="0"/>
                    <a:pt x="1745488" y="764413"/>
                  </a:cubicBezTo>
                  <a:cubicBezTo>
                    <a:pt x="1087247" y="1503426"/>
                    <a:pt x="454406" y="2696718"/>
                    <a:pt x="318516" y="3681984"/>
                  </a:cubicBezTo>
                  <a:cubicBezTo>
                    <a:pt x="0" y="5979414"/>
                    <a:pt x="2046986" y="6990207"/>
                    <a:pt x="4115054" y="6663182"/>
                  </a:cubicBezTo>
                  <a:cubicBezTo>
                    <a:pt x="6132195" y="6344666"/>
                    <a:pt x="7134479" y="3699003"/>
                    <a:pt x="6522974" y="1813433"/>
                  </a:cubicBezTo>
                  <a:cubicBezTo>
                    <a:pt x="6340348" y="1244346"/>
                    <a:pt x="5809488" y="976884"/>
                    <a:pt x="5308346" y="730504"/>
                  </a:cubicBezTo>
                  <a:cubicBezTo>
                    <a:pt x="4947412" y="552196"/>
                    <a:pt x="4565142" y="382270"/>
                    <a:pt x="4170172" y="263398"/>
                  </a:cubicBezTo>
                  <a:close/>
                </a:path>
              </a:pathLst>
            </a:custGeom>
            <a:solidFill>
              <a:srgbClr val="B6D1E1"/>
            </a:solidFill>
          </p:spPr>
        </p:sp>
      </p:grpSp>
      <p:sp>
        <p:nvSpPr>
          <p:cNvPr id="11" name="TextBox 11"/>
          <p:cNvSpPr txBox="1"/>
          <p:nvPr/>
        </p:nvSpPr>
        <p:spPr>
          <a:xfrm>
            <a:off x="5808459" y="1693352"/>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06</a:t>
            </a:r>
          </a:p>
        </p:txBody>
      </p:sp>
      <p:sp>
        <p:nvSpPr>
          <p:cNvPr id="12" name="TextBox 12"/>
          <p:cNvSpPr txBox="1"/>
          <p:nvPr/>
        </p:nvSpPr>
        <p:spPr>
          <a:xfrm>
            <a:off x="5715470" y="1014236"/>
            <a:ext cx="2913184" cy="717184"/>
          </a:xfrm>
          <a:prstGeom prst="rect">
            <a:avLst/>
          </a:prstGeom>
        </p:spPr>
        <p:txBody>
          <a:bodyPr lIns="0" tIns="0" rIns="0" bIns="0" rtlCol="0" anchor="t">
            <a:spAutoFit/>
          </a:bodyPr>
          <a:lstStyle/>
          <a:p>
            <a:pPr algn="l">
              <a:lnSpc>
                <a:spcPts val="5832"/>
              </a:lnSpc>
            </a:pPr>
            <a:r>
              <a:rPr lang="en-US" sz="6000" b="1" spc="56">
                <a:solidFill>
                  <a:srgbClr val="FFFFFF"/>
                </a:solidFill>
                <a:latin typeface="TT Rounds Condensed Bold"/>
                <a:ea typeface="TT Rounds Condensed Bold"/>
                <a:cs typeface="TT Rounds Condensed Bold"/>
                <a:sym typeface="TT Rounds Condensed Bold"/>
              </a:rPr>
              <a:t>Principe</a:t>
            </a:r>
          </a:p>
        </p:txBody>
      </p:sp>
      <p:sp>
        <p:nvSpPr>
          <p:cNvPr id="13" name="AutoShape 13"/>
          <p:cNvSpPr/>
          <p:nvPr/>
        </p:nvSpPr>
        <p:spPr>
          <a:xfrm rot="5376067">
            <a:off x="3196717" y="6627624"/>
            <a:ext cx="6157093" cy="0"/>
          </a:xfrm>
          <a:prstGeom prst="line">
            <a:avLst/>
          </a:prstGeom>
          <a:ln w="19050" cap="rnd">
            <a:solidFill>
              <a:srgbClr val="94C7B0"/>
            </a:solidFill>
            <a:prstDash val="solid"/>
            <a:headEnd type="none" w="sm" len="sm"/>
            <a:tailEnd type="none" w="sm" len="sm"/>
          </a:ln>
        </p:spPr>
      </p:sp>
      <p:sp>
        <p:nvSpPr>
          <p:cNvPr id="14" name="Freeform 14"/>
          <p:cNvSpPr/>
          <p:nvPr/>
        </p:nvSpPr>
        <p:spPr>
          <a:xfrm>
            <a:off x="1028700" y="4275281"/>
            <a:ext cx="3816867" cy="3816867"/>
          </a:xfrm>
          <a:custGeom>
            <a:avLst/>
            <a:gdLst/>
            <a:ahLst/>
            <a:cxnLst/>
            <a:rect l="l" t="t" r="r" b="b"/>
            <a:pathLst>
              <a:path w="3816867" h="3816867">
                <a:moveTo>
                  <a:pt x="0" y="0"/>
                </a:moveTo>
                <a:lnTo>
                  <a:pt x="3816867" y="0"/>
                </a:lnTo>
                <a:lnTo>
                  <a:pt x="3816867" y="3816867"/>
                </a:lnTo>
                <a:lnTo>
                  <a:pt x="0" y="38168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4667751" y="-1339470"/>
            <a:ext cx="4811619" cy="4961151"/>
            <a:chOff x="0" y="0"/>
            <a:chExt cx="6415492" cy="6614868"/>
          </a:xfrm>
        </p:grpSpPr>
        <p:sp>
          <p:nvSpPr>
            <p:cNvPr id="8" name="Freeform 8"/>
            <p:cNvSpPr/>
            <p:nvPr/>
          </p:nvSpPr>
          <p:spPr>
            <a:xfrm>
              <a:off x="-285623" y="-108331"/>
              <a:ext cx="7134479" cy="6990207"/>
            </a:xfrm>
            <a:custGeom>
              <a:avLst/>
              <a:gdLst/>
              <a:ahLst/>
              <a:cxnLst/>
              <a:rect l="l" t="t" r="r" b="b"/>
              <a:pathLst>
                <a:path w="7134479" h="6990207">
                  <a:moveTo>
                    <a:pt x="4170299" y="263271"/>
                  </a:moveTo>
                  <a:cubicBezTo>
                    <a:pt x="3316732" y="8509"/>
                    <a:pt x="2424938" y="0"/>
                    <a:pt x="1745488" y="764413"/>
                  </a:cubicBezTo>
                  <a:cubicBezTo>
                    <a:pt x="1087247" y="1503426"/>
                    <a:pt x="454406" y="2696718"/>
                    <a:pt x="318516" y="3681984"/>
                  </a:cubicBezTo>
                  <a:cubicBezTo>
                    <a:pt x="0" y="5979414"/>
                    <a:pt x="2046986" y="6990207"/>
                    <a:pt x="4115054" y="6663182"/>
                  </a:cubicBezTo>
                  <a:cubicBezTo>
                    <a:pt x="6132195" y="6344666"/>
                    <a:pt x="7134479" y="3699003"/>
                    <a:pt x="6522974" y="1813433"/>
                  </a:cubicBezTo>
                  <a:cubicBezTo>
                    <a:pt x="6340348" y="1244346"/>
                    <a:pt x="5809488" y="976884"/>
                    <a:pt x="5308346" y="730504"/>
                  </a:cubicBezTo>
                  <a:cubicBezTo>
                    <a:pt x="4947412" y="552196"/>
                    <a:pt x="4565142" y="382270"/>
                    <a:pt x="4170172" y="263398"/>
                  </a:cubicBezTo>
                  <a:close/>
                </a:path>
              </a:pathLst>
            </a:custGeom>
            <a:solidFill>
              <a:srgbClr val="E6C8C7"/>
            </a:solidFill>
          </p:spPr>
        </p:sp>
      </p:grpSp>
      <p:sp>
        <p:nvSpPr>
          <p:cNvPr id="9" name="TextBox 9"/>
          <p:cNvSpPr txBox="1"/>
          <p:nvPr/>
        </p:nvSpPr>
        <p:spPr>
          <a:xfrm>
            <a:off x="7019181" y="4324035"/>
            <a:ext cx="10624971" cy="2382342"/>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Établir des procédures d'archivage et de documentation</a:t>
            </a: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p:txBody>
      </p:sp>
      <p:sp>
        <p:nvSpPr>
          <p:cNvPr id="10" name="TextBox 10"/>
          <p:cNvSpPr txBox="1"/>
          <p:nvPr/>
        </p:nvSpPr>
        <p:spPr>
          <a:xfrm>
            <a:off x="5808459" y="1693352"/>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07</a:t>
            </a:r>
          </a:p>
        </p:txBody>
      </p:sp>
      <p:sp>
        <p:nvSpPr>
          <p:cNvPr id="11" name="TextBox 11"/>
          <p:cNvSpPr txBox="1"/>
          <p:nvPr/>
        </p:nvSpPr>
        <p:spPr>
          <a:xfrm>
            <a:off x="5715470" y="1014236"/>
            <a:ext cx="2913184" cy="717184"/>
          </a:xfrm>
          <a:prstGeom prst="rect">
            <a:avLst/>
          </a:prstGeom>
        </p:spPr>
        <p:txBody>
          <a:bodyPr lIns="0" tIns="0" rIns="0" bIns="0" rtlCol="0" anchor="t">
            <a:spAutoFit/>
          </a:bodyPr>
          <a:lstStyle/>
          <a:p>
            <a:pPr algn="l">
              <a:lnSpc>
                <a:spcPts val="5832"/>
              </a:lnSpc>
            </a:pPr>
            <a:r>
              <a:rPr lang="en-US" sz="6000" b="1" spc="56">
                <a:solidFill>
                  <a:srgbClr val="FFFFFF"/>
                </a:solidFill>
                <a:latin typeface="TT Rounds Condensed Bold"/>
                <a:ea typeface="TT Rounds Condensed Bold"/>
                <a:cs typeface="TT Rounds Condensed Bold"/>
                <a:sym typeface="TT Rounds Condensed Bold"/>
              </a:rPr>
              <a:t>Principe</a:t>
            </a:r>
          </a:p>
        </p:txBody>
      </p:sp>
      <p:sp>
        <p:nvSpPr>
          <p:cNvPr id="12" name="TextBox 12"/>
          <p:cNvSpPr txBox="1"/>
          <p:nvPr/>
        </p:nvSpPr>
        <p:spPr>
          <a:xfrm>
            <a:off x="6989292" y="6272371"/>
            <a:ext cx="10401356" cy="2865393"/>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Un élément clé du plan HACCP est l'enregistrement des informations qui peuvent être utilisées pour prouver que les denrées alimentaires ont été produites en toute sécurité. Les registres doivent également contenir des informations sur le plan HACCP. </a:t>
            </a:r>
          </a:p>
          <a:p>
            <a:pPr algn="just">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3" name="AutoShape 13"/>
          <p:cNvSpPr/>
          <p:nvPr/>
        </p:nvSpPr>
        <p:spPr>
          <a:xfrm rot="5376067">
            <a:off x="3196717" y="6627624"/>
            <a:ext cx="6157093" cy="0"/>
          </a:xfrm>
          <a:prstGeom prst="line">
            <a:avLst/>
          </a:prstGeom>
          <a:ln w="19050" cap="rnd">
            <a:solidFill>
              <a:srgbClr val="94C7B0"/>
            </a:solidFill>
            <a:prstDash val="solid"/>
            <a:headEnd type="none" w="sm" len="sm"/>
            <a:tailEnd type="none" w="sm" len="sm"/>
          </a:ln>
        </p:spPr>
      </p:sp>
      <p:sp>
        <p:nvSpPr>
          <p:cNvPr id="14" name="Freeform 14"/>
          <p:cNvSpPr/>
          <p:nvPr/>
        </p:nvSpPr>
        <p:spPr>
          <a:xfrm>
            <a:off x="1028700" y="4491067"/>
            <a:ext cx="4057250" cy="4057250"/>
          </a:xfrm>
          <a:custGeom>
            <a:avLst/>
            <a:gdLst/>
            <a:ahLst/>
            <a:cxnLst/>
            <a:rect l="l" t="t" r="r" b="b"/>
            <a:pathLst>
              <a:path w="4057250" h="4057250">
                <a:moveTo>
                  <a:pt x="0" y="0"/>
                </a:moveTo>
                <a:lnTo>
                  <a:pt x="4057250" y="0"/>
                </a:lnTo>
                <a:lnTo>
                  <a:pt x="4057250" y="4057250"/>
                </a:lnTo>
                <a:lnTo>
                  <a:pt x="0" y="4057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sp>
      </p:grpSp>
      <p:sp>
        <p:nvSpPr>
          <p:cNvPr id="11" name="TextBox 11"/>
          <p:cNvSpPr txBox="1"/>
          <p:nvPr/>
        </p:nvSpPr>
        <p:spPr>
          <a:xfrm>
            <a:off x="1923831" y="1600183"/>
            <a:ext cx="10581359" cy="4344828"/>
          </a:xfrm>
          <a:prstGeom prst="rect">
            <a:avLst/>
          </a:prstGeom>
        </p:spPr>
        <p:txBody>
          <a:bodyPr lIns="0" tIns="0" rIns="0" bIns="0" rtlCol="0" anchor="t">
            <a:spAutoFit/>
          </a:bodyPr>
          <a:lstStyle/>
          <a:p>
            <a:pPr algn="ctr">
              <a:lnSpc>
                <a:spcPts val="37260"/>
              </a:lnSpc>
            </a:pPr>
            <a:r>
              <a:rPr lang="en-US" sz="34500" spc="322">
                <a:solidFill>
                  <a:srgbClr val="94C7B0"/>
                </a:solidFill>
                <a:latin typeface="TT Rounds Condensed"/>
                <a:ea typeface="TT Rounds Condensed"/>
                <a:cs typeface="TT Rounds Condensed"/>
                <a:sym typeface="TT Rounds Condensed"/>
              </a:rPr>
              <a:t>06</a:t>
            </a:r>
          </a:p>
        </p:txBody>
      </p:sp>
      <p:sp>
        <p:nvSpPr>
          <p:cNvPr id="12" name="TextBox 12"/>
          <p:cNvSpPr txBox="1"/>
          <p:nvPr/>
        </p:nvSpPr>
        <p:spPr>
          <a:xfrm>
            <a:off x="835456" y="3169428"/>
            <a:ext cx="12758108" cy="4640103"/>
          </a:xfrm>
          <a:prstGeom prst="rect">
            <a:avLst/>
          </a:prstGeom>
        </p:spPr>
        <p:txBody>
          <a:bodyPr lIns="0" tIns="0" rIns="0" bIns="0" rtlCol="0" anchor="t">
            <a:spAutoFit/>
          </a:bodyPr>
          <a:lstStyle/>
          <a:p>
            <a:pPr algn="ctr">
              <a:lnSpc>
                <a:spcPts val="9720"/>
              </a:lnSpc>
            </a:pPr>
            <a:r>
              <a:rPr lang="en-US" sz="9000" b="1" spc="84">
                <a:solidFill>
                  <a:srgbClr val="FFFFFF"/>
                </a:solidFill>
                <a:latin typeface="TT Rounds Condensed Bold"/>
                <a:ea typeface="TT Rounds Condensed Bold"/>
                <a:cs typeface="TT Rounds Condensed Bold"/>
                <a:sym typeface="TT Rounds Condensed Bold"/>
              </a:rPr>
              <a:t>Questions pour </a:t>
            </a:r>
          </a:p>
          <a:p>
            <a:pPr algn="ctr">
              <a:lnSpc>
                <a:spcPts val="9720"/>
              </a:lnSpc>
            </a:pPr>
            <a:r>
              <a:rPr lang="en-US" sz="9000" b="1" spc="84">
                <a:solidFill>
                  <a:srgbClr val="FFFFFF"/>
                </a:solidFill>
                <a:latin typeface="TT Rounds Condensed Bold"/>
                <a:ea typeface="TT Rounds Condensed Bold"/>
                <a:cs typeface="TT Rounds Condensed Bold"/>
                <a:sym typeface="TT Rounds Condensed Bold"/>
              </a:rPr>
              <a:t>l'autoréflexion</a:t>
            </a:r>
          </a:p>
          <a:p>
            <a:pPr algn="ctr">
              <a:lnSpc>
                <a:spcPts val="9720"/>
              </a:lnSpc>
            </a:pPr>
            <a:endParaRPr lang="en-US" sz="9000" b="1" spc="84">
              <a:solidFill>
                <a:srgbClr val="FFFFFF"/>
              </a:solidFill>
              <a:latin typeface="TT Rounds Condensed Bold"/>
              <a:ea typeface="TT Rounds Condensed Bold"/>
              <a:cs typeface="TT Rounds Condensed Bold"/>
              <a:sym typeface="TT Rounds Condensed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Freeform 7"/>
          <p:cNvSpPr/>
          <p:nvPr/>
        </p:nvSpPr>
        <p:spPr>
          <a:xfrm>
            <a:off x="0" y="0"/>
            <a:ext cx="5307495" cy="6378075"/>
          </a:xfrm>
          <a:custGeom>
            <a:avLst/>
            <a:gdLst/>
            <a:ahLst/>
            <a:cxnLst/>
            <a:rect l="l" t="t" r="r" b="b"/>
            <a:pathLst>
              <a:path w="5307495" h="6378075">
                <a:moveTo>
                  <a:pt x="0" y="0"/>
                </a:moveTo>
                <a:lnTo>
                  <a:pt x="5307495" y="0"/>
                </a:lnTo>
                <a:lnTo>
                  <a:pt x="5307495" y="6378075"/>
                </a:lnTo>
                <a:lnTo>
                  <a:pt x="0" y="6378075"/>
                </a:lnTo>
                <a:lnTo>
                  <a:pt x="0" y="0"/>
                </a:lnTo>
                <a:close/>
              </a:path>
            </a:pathLst>
          </a:custGeom>
          <a:blipFill>
            <a:blip r:embed="rId3"/>
            <a:stretch>
              <a:fillRect l="-78738" r="-34917" b="-1"/>
            </a:stretch>
          </a:blipFill>
        </p:spPr>
      </p:sp>
      <p:sp>
        <p:nvSpPr>
          <p:cNvPr id="8" name="TextBox 8"/>
          <p:cNvSpPr txBox="1"/>
          <p:nvPr/>
        </p:nvSpPr>
        <p:spPr>
          <a:xfrm>
            <a:off x="6200882" y="528724"/>
            <a:ext cx="11576998" cy="9039225"/>
          </a:xfrm>
          <a:prstGeom prst="rect">
            <a:avLst/>
          </a:prstGeom>
        </p:spPr>
        <p:txBody>
          <a:bodyPr lIns="0" tIns="0" rIns="0" bIns="0" rtlCol="0" anchor="t">
            <a:spAutoFit/>
          </a:bodyPr>
          <a:lstStyle/>
          <a:p>
            <a:pPr algn="l">
              <a:lnSpc>
                <a:spcPts val="3120"/>
              </a:lnSpc>
            </a:pPr>
            <a:r>
              <a:rPr lang="en-US" sz="2600" spc="23">
                <a:solidFill>
                  <a:srgbClr val="382B1B"/>
                </a:solidFill>
                <a:latin typeface="TT Rounds Condensed"/>
                <a:ea typeface="TT Rounds Condensed"/>
                <a:cs typeface="TT Rounds Condensed"/>
                <a:sym typeface="TT Rounds Condensed"/>
              </a:rPr>
              <a:t>Utilisez des matériaux approuvés pour les denrées alimentaires. Recherchez le symbole du verre et de la fourchette.         </a:t>
            </a:r>
          </a:p>
          <a:p>
            <a:pPr algn="l">
              <a:lnSpc>
                <a:spcPts val="2400"/>
              </a:lnSpc>
            </a:pPr>
            <a:r>
              <a:rPr lang="en-US" sz="2000" spc="18">
                <a:solidFill>
                  <a:srgbClr val="382B1B"/>
                </a:solidFill>
                <a:latin typeface="TT Rounds Condensed"/>
                <a:ea typeface="TT Rounds Condensed"/>
                <a:cs typeface="TT Rounds Condensed"/>
                <a:sym typeface="TT Rounds Condensed"/>
              </a:rPr>
              <a:t>Oui / Non     (Risques chimiques)</a:t>
            </a:r>
          </a:p>
          <a:p>
            <a:pPr algn="l">
              <a:lnSpc>
                <a:spcPts val="1643"/>
              </a:lnSpc>
            </a:pPr>
            <a:r>
              <a:rPr lang="en-US" sz="1700" spc="15">
                <a:solidFill>
                  <a:srgbClr val="84BFA4"/>
                </a:solidFill>
                <a:latin typeface="TT Rounds Condensed"/>
                <a:ea typeface="TT Rounds Condensed"/>
                <a:cs typeface="TT Rounds Condensed"/>
                <a:sym typeface="TT Rounds Condensed"/>
              </a:rPr>
              <a:t>........................................................................................................................................................................................................................</a:t>
            </a:r>
          </a:p>
          <a:p>
            <a:pPr algn="l">
              <a:lnSpc>
                <a:spcPts val="3120"/>
              </a:lnSpc>
            </a:pPr>
            <a:r>
              <a:rPr lang="en-US" sz="2600" spc="24">
                <a:solidFill>
                  <a:srgbClr val="382B1B"/>
                </a:solidFill>
                <a:latin typeface="TT Rounds Condensed"/>
                <a:ea typeface="TT Rounds Condensed"/>
                <a:cs typeface="TT Rounds Condensed"/>
                <a:sym typeface="TT Rounds Condensed"/>
              </a:rPr>
              <a:t>Y a-t-il une différence entre l'allergie au lait et l'intolérance au lactose ? 	</a:t>
            </a:r>
          </a:p>
          <a:p>
            <a:pPr algn="l">
              <a:lnSpc>
                <a:spcPts val="3599"/>
              </a:lnSpc>
            </a:pPr>
            <a:r>
              <a:rPr lang="en-US" sz="1999" spc="18">
                <a:solidFill>
                  <a:srgbClr val="382B1B"/>
                </a:solidFill>
                <a:latin typeface="TT Rounds Condensed"/>
                <a:ea typeface="TT Rounds Condensed"/>
                <a:cs typeface="TT Rounds Condensed"/>
                <a:sym typeface="TT Rounds Condensed"/>
              </a:rPr>
              <a:t>Oui / Non      (Risques sanitaires allergènes)</a:t>
            </a:r>
          </a:p>
          <a:p>
            <a:pPr algn="l">
              <a:lnSpc>
                <a:spcPts val="3060"/>
              </a:lnSpc>
            </a:pPr>
            <a:r>
              <a:rPr lang="en-US" sz="1700" spc="15">
                <a:solidFill>
                  <a:srgbClr val="84BFA4"/>
                </a:solidFill>
                <a:latin typeface="TT Rounds Condensed"/>
                <a:ea typeface="TT Rounds Condensed"/>
                <a:cs typeface="TT Rounds Condensed"/>
                <a:sym typeface="TT Rounds Condensed"/>
              </a:rPr>
              <a:t>........................................................................................................................................................................................................................</a:t>
            </a:r>
          </a:p>
          <a:p>
            <a:pPr algn="l">
              <a:lnSpc>
                <a:spcPts val="3120"/>
              </a:lnSpc>
            </a:pPr>
            <a:r>
              <a:rPr lang="en-US" sz="2600" spc="24">
                <a:solidFill>
                  <a:srgbClr val="382B1B"/>
                </a:solidFill>
                <a:latin typeface="TT Rounds Condensed"/>
                <a:ea typeface="TT Rounds Condensed"/>
                <a:cs typeface="TT Rounds Condensed"/>
                <a:sym typeface="TT Rounds Condensed"/>
              </a:rPr>
              <a:t>Les bactéries se développent plus rapidement à 37 degrés et la zone à risque se situe entre 30 et 55 degrés.</a:t>
            </a:r>
          </a:p>
          <a:p>
            <a:pPr algn="l">
              <a:lnSpc>
                <a:spcPts val="3599"/>
              </a:lnSpc>
            </a:pPr>
            <a:r>
              <a:rPr lang="en-US" sz="1999" spc="18">
                <a:solidFill>
                  <a:srgbClr val="382B1B"/>
                </a:solidFill>
                <a:latin typeface="TT Rounds Condensed"/>
                <a:ea typeface="TT Rounds Condensed"/>
                <a:cs typeface="TT Rounds Condensed"/>
                <a:sym typeface="TT Rounds Condensed"/>
              </a:rPr>
              <a:t> Oui / Non     (Croissance bactérienne)</a:t>
            </a:r>
          </a:p>
          <a:p>
            <a:pPr algn="l">
              <a:lnSpc>
                <a:spcPts val="3060"/>
              </a:lnSpc>
            </a:pPr>
            <a:r>
              <a:rPr lang="en-US" sz="1700" spc="15">
                <a:solidFill>
                  <a:srgbClr val="84BFA4"/>
                </a:solidFill>
                <a:latin typeface="TT Rounds Condensed"/>
                <a:ea typeface="TT Rounds Condensed"/>
                <a:cs typeface="TT Rounds Condensed"/>
                <a:sym typeface="TT Rounds Condensed"/>
              </a:rPr>
              <a:t>........................................................................................................................................................................................................................</a:t>
            </a:r>
          </a:p>
          <a:p>
            <a:pPr algn="l">
              <a:lnSpc>
                <a:spcPts val="3120"/>
              </a:lnSpc>
            </a:pPr>
            <a:r>
              <a:rPr lang="en-US" sz="2600" spc="24">
                <a:solidFill>
                  <a:srgbClr val="382B1B"/>
                </a:solidFill>
                <a:latin typeface="TT Rounds Condensed"/>
                <a:ea typeface="TT Rounds Condensed"/>
                <a:cs typeface="TT Rounds Condensed"/>
                <a:sym typeface="TT Rounds Condensed"/>
              </a:rPr>
              <a:t>Est-il vrai que l'on ne peut pas voir les bactéries de son propre œil ? </a:t>
            </a:r>
          </a:p>
          <a:p>
            <a:pPr algn="l">
              <a:lnSpc>
                <a:spcPts val="3599"/>
              </a:lnSpc>
            </a:pPr>
            <a:r>
              <a:rPr lang="en-US" sz="1999" spc="18">
                <a:solidFill>
                  <a:srgbClr val="382B1B"/>
                </a:solidFill>
                <a:latin typeface="TT Rounds Condensed"/>
                <a:ea typeface="TT Rounds Condensed"/>
                <a:cs typeface="TT Rounds Condensed"/>
                <a:sym typeface="TT Rounds Condensed"/>
              </a:rPr>
              <a:t>Oui  / Non      (Causes d'intoxication alimentaire)</a:t>
            </a:r>
          </a:p>
          <a:p>
            <a:pPr algn="l">
              <a:lnSpc>
                <a:spcPts val="3060"/>
              </a:lnSpc>
            </a:pPr>
            <a:r>
              <a:rPr lang="en-US" sz="1700" spc="15">
                <a:solidFill>
                  <a:srgbClr val="84BFA4"/>
                </a:solidFill>
                <a:latin typeface="TT Rounds Condensed"/>
                <a:ea typeface="TT Rounds Condensed"/>
                <a:cs typeface="TT Rounds Condensed"/>
                <a:sym typeface="TT Rounds Condensed"/>
              </a:rPr>
              <a:t>........................................................................................................................................................................................................................</a:t>
            </a:r>
          </a:p>
          <a:p>
            <a:pPr algn="l">
              <a:lnSpc>
                <a:spcPts val="3120"/>
              </a:lnSpc>
            </a:pPr>
            <a:r>
              <a:rPr lang="en-US" sz="2600" spc="23">
                <a:solidFill>
                  <a:srgbClr val="382B1B"/>
                </a:solidFill>
                <a:latin typeface="TT Rounds Condensed"/>
                <a:ea typeface="TT Rounds Condensed"/>
                <a:cs typeface="TT Rounds Condensed"/>
                <a:sym typeface="TT Rounds Condensed"/>
              </a:rPr>
              <a:t>La température du congélateur peut-elle être inférieure à - 18 °C ? </a:t>
            </a:r>
          </a:p>
          <a:p>
            <a:pPr algn="l">
              <a:lnSpc>
                <a:spcPts val="2400"/>
              </a:lnSpc>
            </a:pPr>
            <a:r>
              <a:rPr lang="en-US" sz="2000" spc="18">
                <a:solidFill>
                  <a:srgbClr val="382B1B"/>
                </a:solidFill>
                <a:latin typeface="TT Rounds Condensed"/>
                <a:ea typeface="TT Rounds Condensed"/>
                <a:cs typeface="TT Rounds Condensed"/>
                <a:sym typeface="TT Rounds Condensed"/>
              </a:rPr>
              <a:t>Oui / Non       (Conseils de base, exercices pratiques)</a:t>
            </a:r>
          </a:p>
          <a:p>
            <a:pPr algn="l">
              <a:lnSpc>
                <a:spcPts val="3060"/>
              </a:lnSpc>
            </a:pPr>
            <a:r>
              <a:rPr lang="en-US" sz="1700" spc="15">
                <a:solidFill>
                  <a:srgbClr val="84BFA4"/>
                </a:solidFill>
                <a:latin typeface="TT Rounds Condensed"/>
                <a:ea typeface="TT Rounds Condensed"/>
                <a:cs typeface="TT Rounds Condensed"/>
                <a:sym typeface="TT Rounds Condensed"/>
              </a:rPr>
              <a:t>........................................................................................................................................................................................................................</a:t>
            </a:r>
          </a:p>
          <a:p>
            <a:pPr algn="l">
              <a:lnSpc>
                <a:spcPts val="3120"/>
              </a:lnSpc>
            </a:pPr>
            <a:r>
              <a:rPr lang="en-US" sz="2600" spc="23">
                <a:solidFill>
                  <a:srgbClr val="382B1B"/>
                </a:solidFill>
                <a:latin typeface="TT Rounds Condensed"/>
                <a:ea typeface="TT Rounds Condensed"/>
                <a:cs typeface="TT Rounds Condensed"/>
                <a:sym typeface="TT Rounds Condensed"/>
              </a:rPr>
              <a:t>Toute personne qui manipule des denrées alimentaires sous quelque forme que ce soit doit recevoir une formation sur le lieu de travail </a:t>
            </a:r>
          </a:p>
          <a:p>
            <a:pPr algn="l">
              <a:lnSpc>
                <a:spcPts val="2400"/>
              </a:lnSpc>
            </a:pPr>
            <a:r>
              <a:rPr lang="en-US" sz="2000" spc="18">
                <a:solidFill>
                  <a:srgbClr val="382B1B"/>
                </a:solidFill>
                <a:latin typeface="TT Rounds Condensed"/>
                <a:ea typeface="TT Rounds Condensed"/>
                <a:cs typeface="TT Rounds Condensed"/>
                <a:sym typeface="TT Rounds Condensed"/>
              </a:rPr>
              <a:t>Oui / Non       (Prérequis de base en matière d'hygiène alimentaire)</a:t>
            </a:r>
          </a:p>
          <a:p>
            <a:pPr algn="l">
              <a:lnSpc>
                <a:spcPts val="3060"/>
              </a:lnSpc>
            </a:pPr>
            <a:r>
              <a:rPr lang="en-US" sz="1700" spc="15">
                <a:solidFill>
                  <a:srgbClr val="84BFA4"/>
                </a:solidFill>
                <a:latin typeface="TT Rounds Condensed"/>
                <a:ea typeface="TT Rounds Condensed"/>
                <a:cs typeface="TT Rounds Condensed"/>
                <a:sym typeface="TT Rounds Condensed"/>
              </a:rPr>
              <a:t>........................................................................................................................................................................................................................</a:t>
            </a:r>
          </a:p>
          <a:p>
            <a:pPr algn="l">
              <a:lnSpc>
                <a:spcPts val="3120"/>
              </a:lnSpc>
            </a:pPr>
            <a:r>
              <a:rPr lang="en-US" sz="2600" spc="24">
                <a:solidFill>
                  <a:srgbClr val="382B1B"/>
                </a:solidFill>
                <a:latin typeface="TT Rounds Condensed"/>
                <a:ea typeface="TT Rounds Condensed"/>
                <a:cs typeface="TT Rounds Condensed"/>
                <a:sym typeface="TT Rounds Condensed"/>
              </a:rPr>
              <a:t>Le système HACCP et ses sept principes sont-ils importants pour le secteur alimentaire ?</a:t>
            </a:r>
          </a:p>
          <a:p>
            <a:pPr algn="l">
              <a:lnSpc>
                <a:spcPts val="3599"/>
              </a:lnSpc>
            </a:pPr>
            <a:r>
              <a:rPr lang="en-US" sz="1999" spc="18">
                <a:solidFill>
                  <a:srgbClr val="382B1B"/>
                </a:solidFill>
                <a:latin typeface="TT Rounds Condensed"/>
                <a:ea typeface="TT Rounds Condensed"/>
                <a:cs typeface="TT Rounds Condensed"/>
                <a:sym typeface="TT Rounds Condensed"/>
              </a:rPr>
              <a:t>Oui / Non       (HACCP, analyse des risques et maîtrise des points critiques)</a:t>
            </a:r>
          </a:p>
        </p:txBody>
      </p:sp>
      <p:grpSp>
        <p:nvGrpSpPr>
          <p:cNvPr id="9" name="Group 9"/>
          <p:cNvGrpSpPr/>
          <p:nvPr/>
        </p:nvGrpSpPr>
        <p:grpSpPr>
          <a:xfrm rot="3451691">
            <a:off x="-586646" y="4963542"/>
            <a:ext cx="6443675" cy="6643926"/>
            <a:chOff x="0" y="0"/>
            <a:chExt cx="8591566" cy="8858568"/>
          </a:xfrm>
        </p:grpSpPr>
        <p:sp>
          <p:nvSpPr>
            <p:cNvPr id="10" name="Freeform 10"/>
            <p:cNvSpPr/>
            <p:nvPr/>
          </p:nvSpPr>
          <p:spPr>
            <a:xfrm>
              <a:off x="-382397" y="-145034"/>
              <a:ext cx="9554337" cy="9361043"/>
            </a:xfrm>
            <a:custGeom>
              <a:avLst/>
              <a:gdLst/>
              <a:ahLst/>
              <a:cxnLst/>
              <a:rect l="l" t="t" r="r" b="b"/>
              <a:pathLst>
                <a:path w="9554337" h="9361043">
                  <a:moveTo>
                    <a:pt x="5584825" y="352552"/>
                  </a:moveTo>
                  <a:cubicBezTo>
                    <a:pt x="4441698" y="11303"/>
                    <a:pt x="3247390" y="0"/>
                    <a:pt x="2337435" y="1023620"/>
                  </a:cubicBezTo>
                  <a:cubicBezTo>
                    <a:pt x="1455801" y="2013204"/>
                    <a:pt x="608457" y="3611372"/>
                    <a:pt x="426466" y="4930775"/>
                  </a:cubicBezTo>
                  <a:cubicBezTo>
                    <a:pt x="0" y="8007604"/>
                    <a:pt x="2741168" y="9361043"/>
                    <a:pt x="5510784" y="8923147"/>
                  </a:cubicBezTo>
                  <a:cubicBezTo>
                    <a:pt x="8212201" y="8496681"/>
                    <a:pt x="9554337" y="4953508"/>
                    <a:pt x="8735441" y="2428367"/>
                  </a:cubicBezTo>
                  <a:cubicBezTo>
                    <a:pt x="8490839" y="1666240"/>
                    <a:pt x="7780020" y="1307973"/>
                    <a:pt x="7108952" y="978154"/>
                  </a:cubicBezTo>
                  <a:cubicBezTo>
                    <a:pt x="6625590" y="739267"/>
                    <a:pt x="6113653" y="511810"/>
                    <a:pt x="5584825" y="352552"/>
                  </a:cubicBezTo>
                  <a:close/>
                </a:path>
              </a:pathLst>
            </a:custGeom>
            <a:solidFill>
              <a:srgbClr val="84BFA4"/>
            </a:solidFill>
          </p:spPr>
        </p:sp>
      </p:grpSp>
      <p:sp>
        <p:nvSpPr>
          <p:cNvPr id="11" name="TextBox 11"/>
          <p:cNvSpPr txBox="1"/>
          <p:nvPr/>
        </p:nvSpPr>
        <p:spPr>
          <a:xfrm>
            <a:off x="568518" y="7003213"/>
            <a:ext cx="5721975" cy="2095500"/>
          </a:xfrm>
          <a:prstGeom prst="rect">
            <a:avLst/>
          </a:prstGeom>
        </p:spPr>
        <p:txBody>
          <a:bodyPr lIns="0" tIns="0" rIns="0" bIns="0" rtlCol="0" anchor="t">
            <a:spAutoFit/>
          </a:bodyPr>
          <a:lstStyle/>
          <a:p>
            <a:pPr algn="l">
              <a:lnSpc>
                <a:spcPts val="5430"/>
              </a:lnSpc>
            </a:pPr>
            <a:r>
              <a:rPr lang="en-US" sz="5400" b="1" spc="50">
                <a:solidFill>
                  <a:srgbClr val="FFFFFF"/>
                </a:solidFill>
                <a:latin typeface="TT Rounds Condensed Bold"/>
                <a:ea typeface="TT Rounds Condensed Bold"/>
                <a:cs typeface="TT Rounds Condensed Bold"/>
                <a:sym typeface="TT Rounds Condensed Bold"/>
              </a:rPr>
              <a:t>Questions + déclarations pour </a:t>
            </a:r>
          </a:p>
          <a:p>
            <a:pPr algn="l">
              <a:lnSpc>
                <a:spcPts val="5430"/>
              </a:lnSpc>
            </a:pPr>
            <a:r>
              <a:rPr lang="en-US" sz="5400" b="1" spc="50">
                <a:solidFill>
                  <a:srgbClr val="FFFFFF"/>
                </a:solidFill>
                <a:latin typeface="TT Rounds Condensed Bold"/>
                <a:ea typeface="TT Rounds Condensed Bold"/>
                <a:cs typeface="TT Rounds Condensed Bold"/>
                <a:sym typeface="TT Rounds Condensed Bold"/>
              </a:rPr>
              <a:t>l'autoréflexion</a:t>
            </a:r>
          </a:p>
        </p:txBody>
      </p:sp>
      <p:grpSp>
        <p:nvGrpSpPr>
          <p:cNvPr id="12" name="Group 12"/>
          <p:cNvGrpSpPr/>
          <p:nvPr/>
        </p:nvGrpSpPr>
        <p:grpSpPr>
          <a:xfrm>
            <a:off x="-417444" y="4204250"/>
            <a:ext cx="2180854" cy="2248630"/>
            <a:chOff x="0" y="0"/>
            <a:chExt cx="2907806" cy="2998174"/>
          </a:xfrm>
        </p:grpSpPr>
        <p:sp>
          <p:nvSpPr>
            <p:cNvPr id="13" name="Freeform 13"/>
            <p:cNvSpPr/>
            <p:nvPr/>
          </p:nvSpPr>
          <p:spPr>
            <a:xfrm>
              <a:off x="-129540" y="-49022"/>
              <a:ext cx="3233801" cy="3168269"/>
            </a:xfrm>
            <a:custGeom>
              <a:avLst/>
              <a:gdLst/>
              <a:ahLst/>
              <a:cxnLst/>
              <a:rect l="l" t="t" r="r" b="b"/>
              <a:pathLst>
                <a:path w="3233801" h="3168269">
                  <a:moveTo>
                    <a:pt x="1890268" y="119253"/>
                  </a:moveTo>
                  <a:cubicBezTo>
                    <a:pt x="1503426" y="3810"/>
                    <a:pt x="1099185" y="0"/>
                    <a:pt x="791210" y="346456"/>
                  </a:cubicBezTo>
                  <a:cubicBezTo>
                    <a:pt x="492887" y="681355"/>
                    <a:pt x="205994" y="1222248"/>
                    <a:pt x="144399" y="1668780"/>
                  </a:cubicBezTo>
                  <a:cubicBezTo>
                    <a:pt x="0" y="2710053"/>
                    <a:pt x="927862" y="3168269"/>
                    <a:pt x="1865249" y="3020060"/>
                  </a:cubicBezTo>
                  <a:cubicBezTo>
                    <a:pt x="2779522" y="2875661"/>
                    <a:pt x="3233801" y="1676527"/>
                    <a:pt x="2956687" y="821944"/>
                  </a:cubicBezTo>
                  <a:cubicBezTo>
                    <a:pt x="2873883" y="564007"/>
                    <a:pt x="2633345" y="442722"/>
                    <a:pt x="2406142" y="331089"/>
                  </a:cubicBezTo>
                  <a:cubicBezTo>
                    <a:pt x="2242566" y="250190"/>
                    <a:pt x="2069338" y="173228"/>
                    <a:pt x="1890268" y="119380"/>
                  </a:cubicBezTo>
                  <a:close/>
                </a:path>
              </a:pathLst>
            </a:custGeom>
            <a:solidFill>
              <a:srgbClr val="E6C8C7">
                <a:alpha val="76863"/>
              </a:srgbClr>
            </a:solid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220027">
            <a:off x="-813105" y="-6594059"/>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sp>
      </p:grpSp>
      <p:sp>
        <p:nvSpPr>
          <p:cNvPr id="11" name="TextBox 11"/>
          <p:cNvSpPr txBox="1"/>
          <p:nvPr/>
        </p:nvSpPr>
        <p:spPr>
          <a:xfrm>
            <a:off x="2193608" y="1361645"/>
            <a:ext cx="10581359" cy="4344828"/>
          </a:xfrm>
          <a:prstGeom prst="rect">
            <a:avLst/>
          </a:prstGeom>
        </p:spPr>
        <p:txBody>
          <a:bodyPr lIns="0" tIns="0" rIns="0" bIns="0" rtlCol="0" anchor="t">
            <a:spAutoFit/>
          </a:bodyPr>
          <a:lstStyle/>
          <a:p>
            <a:pPr algn="ctr">
              <a:lnSpc>
                <a:spcPts val="37260"/>
              </a:lnSpc>
            </a:pPr>
            <a:r>
              <a:rPr lang="en-US" sz="34500" spc="322">
                <a:solidFill>
                  <a:srgbClr val="EFDCDC"/>
                </a:solidFill>
                <a:latin typeface="TT Rounds Condensed"/>
                <a:ea typeface="TT Rounds Condensed"/>
                <a:cs typeface="TT Rounds Condensed"/>
                <a:sym typeface="TT Rounds Condensed"/>
              </a:rPr>
              <a:t>01</a:t>
            </a:r>
          </a:p>
        </p:txBody>
      </p:sp>
      <p:sp>
        <p:nvSpPr>
          <p:cNvPr id="12" name="TextBox 12"/>
          <p:cNvSpPr txBox="1"/>
          <p:nvPr/>
        </p:nvSpPr>
        <p:spPr>
          <a:xfrm>
            <a:off x="1028700" y="2500607"/>
            <a:ext cx="13414090" cy="1339137"/>
          </a:xfrm>
          <a:prstGeom prst="rect">
            <a:avLst/>
          </a:prstGeom>
        </p:spPr>
        <p:txBody>
          <a:bodyPr lIns="0" tIns="0" rIns="0" bIns="0" rtlCol="0" anchor="t">
            <a:spAutoFit/>
          </a:bodyPr>
          <a:lstStyle/>
          <a:p>
            <a:pPr algn="ctr">
              <a:lnSpc>
                <a:spcPts val="10785"/>
              </a:lnSpc>
            </a:pPr>
            <a:r>
              <a:rPr lang="en-US" sz="8400" b="1" spc="78">
                <a:solidFill>
                  <a:srgbClr val="FFFFFF"/>
                </a:solidFill>
                <a:latin typeface="TT Rounds Condensed Bold"/>
                <a:ea typeface="TT Rounds Condensed Bold"/>
                <a:cs typeface="TT Rounds Condensed Bold"/>
                <a:sym typeface="TT Rounds Condensed Bold"/>
              </a:rPr>
              <a:t>Divers risques pour la santé</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2403345">
            <a:off x="9762147" y="2442954"/>
            <a:ext cx="9288581" cy="9577245"/>
            <a:chOff x="0" y="0"/>
            <a:chExt cx="12384774" cy="12769660"/>
          </a:xfrm>
        </p:grpSpPr>
        <p:sp>
          <p:nvSpPr>
            <p:cNvPr id="4" name="Freeform 4"/>
            <p:cNvSpPr/>
            <p:nvPr/>
          </p:nvSpPr>
          <p:spPr>
            <a:xfrm>
              <a:off x="-551307" y="-209042"/>
              <a:ext cx="13772768" cy="13494005"/>
            </a:xfrm>
            <a:custGeom>
              <a:avLst/>
              <a:gdLst/>
              <a:ahLst/>
              <a:cxnLst/>
              <a:rect l="l" t="t" r="r" b="b"/>
              <a:pathLst>
                <a:path w="13772768" h="13494005">
                  <a:moveTo>
                    <a:pt x="8050530" y="508254"/>
                  </a:moveTo>
                  <a:cubicBezTo>
                    <a:pt x="6402705" y="16383"/>
                    <a:pt x="4681093" y="0"/>
                    <a:pt x="3369437" y="1475613"/>
                  </a:cubicBezTo>
                  <a:cubicBezTo>
                    <a:pt x="2098675" y="2902077"/>
                    <a:pt x="877189" y="5205730"/>
                    <a:pt x="614807" y="7107682"/>
                  </a:cubicBezTo>
                  <a:cubicBezTo>
                    <a:pt x="0" y="11542903"/>
                    <a:pt x="3951478" y="13494005"/>
                    <a:pt x="7943977" y="12862814"/>
                  </a:cubicBezTo>
                  <a:cubicBezTo>
                    <a:pt x="11838051" y="12248007"/>
                    <a:pt x="13772768" y="7140575"/>
                    <a:pt x="12592304" y="3500628"/>
                  </a:cubicBezTo>
                  <a:cubicBezTo>
                    <a:pt x="12239752" y="2402078"/>
                    <a:pt x="11214989" y="1885569"/>
                    <a:pt x="10247630" y="1410081"/>
                  </a:cubicBezTo>
                  <a:cubicBezTo>
                    <a:pt x="9550781" y="1065784"/>
                    <a:pt x="8812911" y="737870"/>
                    <a:pt x="8050530" y="508254"/>
                  </a:cubicBezTo>
                  <a:close/>
                </a:path>
              </a:pathLst>
            </a:custGeom>
            <a:solidFill>
              <a:srgbClr val="B6D1E1"/>
            </a:solidFill>
          </p:spPr>
        </p:sp>
      </p:grpSp>
      <p:grpSp>
        <p:nvGrpSpPr>
          <p:cNvPr id="5" name="Group 5"/>
          <p:cNvGrpSpPr/>
          <p:nvPr/>
        </p:nvGrpSpPr>
        <p:grpSpPr>
          <a:xfrm>
            <a:off x="18288000" y="-69468"/>
            <a:ext cx="4255293" cy="17013080"/>
            <a:chOff x="0" y="0"/>
            <a:chExt cx="5673724" cy="22684106"/>
          </a:xfrm>
        </p:grpSpPr>
        <p:sp>
          <p:nvSpPr>
            <p:cNvPr id="6" name="Freeform 6"/>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sp>
      </p:grpSp>
      <p:sp>
        <p:nvSpPr>
          <p:cNvPr id="7" name="Freeform 7"/>
          <p:cNvSpPr/>
          <p:nvPr/>
        </p:nvSpPr>
        <p:spPr>
          <a:xfrm>
            <a:off x="867018" y="690195"/>
            <a:ext cx="6159441" cy="4453305"/>
          </a:xfrm>
          <a:custGeom>
            <a:avLst/>
            <a:gdLst/>
            <a:ahLst/>
            <a:cxnLst/>
            <a:rect l="l" t="t" r="r" b="b"/>
            <a:pathLst>
              <a:path w="6159441" h="4453305">
                <a:moveTo>
                  <a:pt x="0" y="0"/>
                </a:moveTo>
                <a:lnTo>
                  <a:pt x="6159441" y="0"/>
                </a:lnTo>
                <a:lnTo>
                  <a:pt x="6159441" y="4453305"/>
                </a:lnTo>
                <a:lnTo>
                  <a:pt x="0" y="4453305"/>
                </a:lnTo>
                <a:lnTo>
                  <a:pt x="0" y="0"/>
                </a:lnTo>
                <a:close/>
              </a:path>
            </a:pathLst>
          </a:custGeom>
          <a:blipFill>
            <a:blip r:embed="rId2"/>
            <a:stretch>
              <a:fillRect l="-30" r="-30"/>
            </a:stretch>
          </a:blipFill>
        </p:spPr>
      </p:sp>
      <p:grpSp>
        <p:nvGrpSpPr>
          <p:cNvPr id="8" name="Group 8"/>
          <p:cNvGrpSpPr/>
          <p:nvPr/>
        </p:nvGrpSpPr>
        <p:grpSpPr>
          <a:xfrm>
            <a:off x="-1818780" y="10310727"/>
            <a:ext cx="21361288" cy="2805024"/>
            <a:chOff x="0" y="0"/>
            <a:chExt cx="28481718" cy="3740032"/>
          </a:xfrm>
        </p:grpSpPr>
        <p:sp>
          <p:nvSpPr>
            <p:cNvPr id="9" name="Freeform 9"/>
            <p:cNvSpPr/>
            <p:nvPr/>
          </p:nvSpPr>
          <p:spPr>
            <a:xfrm>
              <a:off x="0" y="0"/>
              <a:ext cx="28481654" cy="3740023"/>
            </a:xfrm>
            <a:custGeom>
              <a:avLst/>
              <a:gdLst/>
              <a:ahLst/>
              <a:cxnLst/>
              <a:rect l="l" t="t" r="r" b="b"/>
              <a:pathLst>
                <a:path w="28481654" h="3740023">
                  <a:moveTo>
                    <a:pt x="0" y="0"/>
                  </a:moveTo>
                  <a:lnTo>
                    <a:pt x="28481654" y="0"/>
                  </a:lnTo>
                  <a:lnTo>
                    <a:pt x="28481654" y="3740023"/>
                  </a:lnTo>
                  <a:lnTo>
                    <a:pt x="0" y="3740023"/>
                  </a:lnTo>
                  <a:close/>
                </a:path>
              </a:pathLst>
            </a:custGeom>
            <a:solidFill>
              <a:srgbClr val="ECECEC"/>
            </a:solidFill>
          </p:spPr>
        </p:sp>
      </p:grpSp>
      <p:sp>
        <p:nvSpPr>
          <p:cNvPr id="10" name="Freeform 10" descr="Blue text on a black background  Description automatically generated"/>
          <p:cNvSpPr/>
          <p:nvPr/>
        </p:nvSpPr>
        <p:spPr>
          <a:xfrm>
            <a:off x="956408" y="8621376"/>
            <a:ext cx="3938402" cy="824188"/>
          </a:xfrm>
          <a:custGeom>
            <a:avLst/>
            <a:gdLst/>
            <a:ahLst/>
            <a:cxnLst/>
            <a:rect l="l" t="t" r="r" b="b"/>
            <a:pathLst>
              <a:path w="3938402" h="824188">
                <a:moveTo>
                  <a:pt x="0" y="0"/>
                </a:moveTo>
                <a:lnTo>
                  <a:pt x="3938401" y="0"/>
                </a:lnTo>
                <a:lnTo>
                  <a:pt x="3938401" y="824188"/>
                </a:lnTo>
                <a:lnTo>
                  <a:pt x="0" y="824188"/>
                </a:lnTo>
                <a:lnTo>
                  <a:pt x="0" y="0"/>
                </a:lnTo>
                <a:close/>
              </a:path>
            </a:pathLst>
          </a:custGeom>
          <a:blipFill>
            <a:blip r:embed="rId3"/>
            <a:stretch>
              <a:fillRect/>
            </a:stretch>
          </a:blipFill>
        </p:spPr>
      </p:sp>
      <p:sp>
        <p:nvSpPr>
          <p:cNvPr id="11" name="TextBox 11"/>
          <p:cNvSpPr txBox="1"/>
          <p:nvPr/>
        </p:nvSpPr>
        <p:spPr>
          <a:xfrm>
            <a:off x="9844232" y="3664357"/>
            <a:ext cx="7126197" cy="1491996"/>
          </a:xfrm>
          <a:prstGeom prst="rect">
            <a:avLst/>
          </a:prstGeom>
          <a:solidFill>
            <a:srgbClr val="84BFA4"/>
          </a:solidFill>
        </p:spPr>
        <p:txBody>
          <a:bodyPr lIns="0" tIns="0" rIns="0" bIns="0" rtlCol="0" anchor="t">
            <a:spAutoFit/>
          </a:bodyPr>
          <a:lstStyle/>
          <a:p>
            <a:pPr algn="l">
              <a:lnSpc>
                <a:spcPts val="5832"/>
              </a:lnSpc>
            </a:pPr>
            <a:r>
              <a:rPr lang="en-US" sz="5400" spc="50">
                <a:solidFill>
                  <a:srgbClr val="FFFFFF"/>
                </a:solidFill>
                <a:latin typeface="TT Rounds Condensed"/>
                <a:ea typeface="TT Rounds Condensed"/>
                <a:cs typeface="TT Rounds Condensed"/>
                <a:sym typeface="TT Rounds Condensed"/>
              </a:rPr>
              <a:t>Vous avez terminé le module 1.1. </a:t>
            </a:r>
          </a:p>
        </p:txBody>
      </p:sp>
      <p:sp>
        <p:nvSpPr>
          <p:cNvPr id="12" name="TextBox 12"/>
          <p:cNvSpPr txBox="1"/>
          <p:nvPr/>
        </p:nvSpPr>
        <p:spPr>
          <a:xfrm>
            <a:off x="9917424" y="5827866"/>
            <a:ext cx="8000841" cy="3047173"/>
          </a:xfrm>
          <a:prstGeom prst="rect">
            <a:avLst/>
          </a:prstGeom>
        </p:spPr>
        <p:txBody>
          <a:bodyPr lIns="0" tIns="0" rIns="0" bIns="0" rtlCol="0" anchor="t">
            <a:spAutoFit/>
          </a:bodyPr>
          <a:lstStyle/>
          <a:p>
            <a:pPr algn="l">
              <a:lnSpc>
                <a:spcPts val="5826"/>
              </a:lnSpc>
            </a:pPr>
            <a:r>
              <a:rPr lang="en-US" sz="7600" b="1" spc="71">
                <a:solidFill>
                  <a:srgbClr val="FFFFFF"/>
                </a:solidFill>
                <a:latin typeface="TT Rounds Condensed Bold"/>
                <a:ea typeface="TT Rounds Condensed Bold"/>
                <a:cs typeface="TT Rounds Condensed Bold"/>
                <a:sym typeface="TT Rounds Condensed Bold"/>
              </a:rPr>
              <a:t>Introduction à la sécurité alimentaire </a:t>
            </a:r>
          </a:p>
          <a:p>
            <a:pPr algn="l">
              <a:lnSpc>
                <a:spcPts val="5826"/>
              </a:lnSpc>
            </a:pPr>
            <a:r>
              <a:rPr lang="en-US" sz="7600" b="1" spc="71">
                <a:solidFill>
                  <a:srgbClr val="FFFFFF"/>
                </a:solidFill>
                <a:latin typeface="TT Rounds Condensed Bold"/>
                <a:ea typeface="TT Rounds Condensed Bold"/>
                <a:cs typeface="TT Rounds Condensed Bold"/>
                <a:sym typeface="TT Rounds Condensed Bold"/>
              </a:rPr>
              <a:t>&amp; à l’Hygiène</a:t>
            </a:r>
          </a:p>
        </p:txBody>
      </p:sp>
      <p:sp>
        <p:nvSpPr>
          <p:cNvPr id="13" name="TextBox 13"/>
          <p:cNvSpPr txBox="1"/>
          <p:nvPr/>
        </p:nvSpPr>
        <p:spPr>
          <a:xfrm>
            <a:off x="13407330" y="8981029"/>
            <a:ext cx="5664254" cy="967170"/>
          </a:xfrm>
          <a:prstGeom prst="rect">
            <a:avLst/>
          </a:prstGeom>
        </p:spPr>
        <p:txBody>
          <a:bodyPr lIns="0" tIns="0" rIns="0" bIns="0" rtlCol="0" anchor="t">
            <a:spAutoFit/>
          </a:bodyPr>
          <a:lstStyle/>
          <a:p>
            <a:pPr algn="l">
              <a:lnSpc>
                <a:spcPts val="4536"/>
              </a:lnSpc>
            </a:pPr>
            <a:r>
              <a:rPr lang="en-US" sz="4200" b="1" spc="39">
                <a:solidFill>
                  <a:srgbClr val="FFFFFF"/>
                </a:solidFill>
                <a:latin typeface="TT Rounds Condensed Bold"/>
                <a:ea typeface="TT Rounds Condensed Bold"/>
                <a:cs typeface="TT Rounds Condensed Bold"/>
                <a:sym typeface="TT Rounds Condensed Bold"/>
              </a:rPr>
              <a:t>www.3kitchens.eu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741942" y="3559325"/>
            <a:ext cx="2824218" cy="2024231"/>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Il </a:t>
            </a:r>
            <a:r>
              <a:rPr lang="en-US" sz="3600" b="1" spc="33">
                <a:solidFill>
                  <a:srgbClr val="382B1B"/>
                </a:solidFill>
                <a:latin typeface="TT Rounds Condensed Bold"/>
                <a:ea typeface="TT Rounds Condensed Bold"/>
                <a:cs typeface="TT Rounds Condensed Bold"/>
                <a:sym typeface="TT Rounds Condensed Bold"/>
              </a:rPr>
              <a:t>existe quatre </a:t>
            </a:r>
            <a:r>
              <a:rPr lang="en-US" sz="3600" spc="33">
                <a:solidFill>
                  <a:srgbClr val="382B1B"/>
                </a:solidFill>
                <a:latin typeface="TT Rounds Condensed"/>
                <a:ea typeface="TT Rounds Condensed"/>
                <a:cs typeface="TT Rounds Condensed"/>
                <a:sym typeface="TT Rounds Condensed"/>
              </a:rPr>
              <a:t>types de risques sanitaires différents :</a:t>
            </a:r>
          </a:p>
        </p:txBody>
      </p:sp>
      <p:sp>
        <p:nvSpPr>
          <p:cNvPr id="8" name="TextBox 8"/>
          <p:cNvSpPr txBox="1"/>
          <p:nvPr/>
        </p:nvSpPr>
        <p:spPr>
          <a:xfrm>
            <a:off x="741942" y="769598"/>
            <a:ext cx="3876730" cy="2470809"/>
          </a:xfrm>
          <a:prstGeom prst="rect">
            <a:avLst/>
          </a:prstGeom>
        </p:spPr>
        <p:txBody>
          <a:bodyPr lIns="0" tIns="0" rIns="0" bIns="0" rtlCol="0" anchor="t">
            <a:spAutoFit/>
          </a:bodyPr>
          <a:lstStyle/>
          <a:p>
            <a:pPr algn="l">
              <a:lnSpc>
                <a:spcPts val="6030"/>
              </a:lnSpc>
            </a:pPr>
            <a:r>
              <a:rPr lang="en-US" sz="6000" b="1" spc="56">
                <a:solidFill>
                  <a:srgbClr val="382B1B"/>
                </a:solidFill>
                <a:latin typeface="TT Rounds Condensed Bold"/>
                <a:ea typeface="TT Rounds Condensed Bold"/>
                <a:cs typeface="TT Rounds Condensed Bold"/>
                <a:sym typeface="TT Rounds Condensed Bold"/>
              </a:rPr>
              <a:t>Divers </a:t>
            </a:r>
          </a:p>
          <a:p>
            <a:pPr algn="l">
              <a:lnSpc>
                <a:spcPts val="6030"/>
              </a:lnSpc>
            </a:pPr>
            <a:r>
              <a:rPr lang="en-US" sz="6000" b="1" spc="56">
                <a:solidFill>
                  <a:srgbClr val="382B1B"/>
                </a:solidFill>
                <a:latin typeface="TT Rounds Condensed Bold"/>
                <a:ea typeface="TT Rounds Condensed Bold"/>
                <a:cs typeface="TT Rounds Condensed Bold"/>
                <a:sym typeface="TT Rounds Condensed Bold"/>
              </a:rPr>
              <a:t>Santé </a:t>
            </a:r>
          </a:p>
          <a:p>
            <a:pPr algn="l">
              <a:lnSpc>
                <a:spcPts val="6030"/>
              </a:lnSpc>
            </a:pPr>
            <a:r>
              <a:rPr lang="en-US" sz="6000" b="1" spc="56">
                <a:solidFill>
                  <a:srgbClr val="382B1B"/>
                </a:solidFill>
                <a:latin typeface="TT Rounds Condensed Bold"/>
                <a:ea typeface="TT Rounds Condensed Bold"/>
                <a:cs typeface="TT Rounds Condensed Bold"/>
                <a:sym typeface="TT Rounds Condensed Bold"/>
              </a:rPr>
              <a:t>Risques</a:t>
            </a:r>
          </a:p>
          <a:p>
            <a:pPr algn="l">
              <a:lnSpc>
                <a:spcPts val="6030"/>
              </a:lnSpc>
            </a:pPr>
            <a:endParaRPr lang="en-US" sz="6000" b="1" spc="56">
              <a:solidFill>
                <a:srgbClr val="382B1B"/>
              </a:solidFill>
              <a:latin typeface="TT Rounds Condensed Bold"/>
              <a:ea typeface="TT Rounds Condensed Bold"/>
              <a:cs typeface="TT Rounds Condensed Bold"/>
              <a:sym typeface="TT Rounds Condensed Bold"/>
            </a:endParaRPr>
          </a:p>
        </p:txBody>
      </p:sp>
      <p:grpSp>
        <p:nvGrpSpPr>
          <p:cNvPr id="9" name="Group 9"/>
          <p:cNvGrpSpPr/>
          <p:nvPr/>
        </p:nvGrpSpPr>
        <p:grpSpPr>
          <a:xfrm rot="-5400000">
            <a:off x="9687204" y="-5064594"/>
            <a:ext cx="2075795" cy="13095291"/>
            <a:chOff x="0" y="0"/>
            <a:chExt cx="2767726" cy="17460388"/>
          </a:xfrm>
        </p:grpSpPr>
        <p:sp>
          <p:nvSpPr>
            <p:cNvPr id="10" name="Freeform 10"/>
            <p:cNvSpPr/>
            <p:nvPr/>
          </p:nvSpPr>
          <p:spPr>
            <a:xfrm>
              <a:off x="0" y="0"/>
              <a:ext cx="2767711" cy="17460468"/>
            </a:xfrm>
            <a:custGeom>
              <a:avLst/>
              <a:gdLst/>
              <a:ahLst/>
              <a:cxnLst/>
              <a:rect l="l" t="t" r="r" b="b"/>
              <a:pathLst>
                <a:path w="2767711" h="17460468">
                  <a:moveTo>
                    <a:pt x="2767711" y="5791581"/>
                  </a:moveTo>
                  <a:lnTo>
                    <a:pt x="2767711" y="17460468"/>
                  </a:lnTo>
                  <a:lnTo>
                    <a:pt x="0" y="17460468"/>
                  </a:lnTo>
                  <a:lnTo>
                    <a:pt x="0" y="6190488"/>
                  </a:lnTo>
                  <a:lnTo>
                    <a:pt x="0" y="1290701"/>
                  </a:lnTo>
                  <a:lnTo>
                    <a:pt x="4318" y="1290701"/>
                  </a:lnTo>
                  <a:cubicBezTo>
                    <a:pt x="51435" y="569341"/>
                    <a:pt x="650748" y="0"/>
                    <a:pt x="1384935" y="0"/>
                  </a:cubicBezTo>
                  <a:cubicBezTo>
                    <a:pt x="2119122" y="0"/>
                    <a:pt x="2718435" y="569341"/>
                    <a:pt x="2765552" y="1290701"/>
                  </a:cubicBezTo>
                  <a:lnTo>
                    <a:pt x="2767711" y="1290701"/>
                  </a:lnTo>
                  <a:lnTo>
                    <a:pt x="2767711" y="5791581"/>
                  </a:lnTo>
                  <a:close/>
                </a:path>
              </a:pathLst>
            </a:custGeom>
            <a:solidFill>
              <a:srgbClr val="E6C8C7"/>
            </a:solidFill>
          </p:spPr>
        </p:sp>
      </p:grpSp>
      <p:grpSp>
        <p:nvGrpSpPr>
          <p:cNvPr id="11" name="Group 11"/>
          <p:cNvGrpSpPr/>
          <p:nvPr/>
        </p:nvGrpSpPr>
        <p:grpSpPr>
          <a:xfrm rot="-5400000">
            <a:off x="12468524" y="-3298530"/>
            <a:ext cx="2075795" cy="9563158"/>
            <a:chOff x="0" y="0"/>
            <a:chExt cx="2767726" cy="12750878"/>
          </a:xfrm>
        </p:grpSpPr>
        <p:sp>
          <p:nvSpPr>
            <p:cNvPr id="12" name="Freeform 12"/>
            <p:cNvSpPr/>
            <p:nvPr/>
          </p:nvSpPr>
          <p:spPr>
            <a:xfrm>
              <a:off x="0" y="0"/>
              <a:ext cx="2767711" cy="12750927"/>
            </a:xfrm>
            <a:custGeom>
              <a:avLst/>
              <a:gdLst/>
              <a:ahLst/>
              <a:cxnLst/>
              <a:rect l="l" t="t" r="r" b="b"/>
              <a:pathLst>
                <a:path w="2767711" h="12750927">
                  <a:moveTo>
                    <a:pt x="2767711" y="4229481"/>
                  </a:moveTo>
                  <a:lnTo>
                    <a:pt x="2767711" y="12750927"/>
                  </a:lnTo>
                  <a:lnTo>
                    <a:pt x="0" y="12750927"/>
                  </a:lnTo>
                  <a:lnTo>
                    <a:pt x="0" y="4520692"/>
                  </a:lnTo>
                  <a:lnTo>
                    <a:pt x="0" y="942594"/>
                  </a:lnTo>
                  <a:lnTo>
                    <a:pt x="4318" y="942594"/>
                  </a:lnTo>
                  <a:cubicBezTo>
                    <a:pt x="51435" y="415798"/>
                    <a:pt x="650748" y="0"/>
                    <a:pt x="1384935" y="0"/>
                  </a:cubicBezTo>
                  <a:cubicBezTo>
                    <a:pt x="2119122" y="0"/>
                    <a:pt x="2718435" y="415798"/>
                    <a:pt x="2765552" y="942594"/>
                  </a:cubicBezTo>
                  <a:lnTo>
                    <a:pt x="2767711" y="942594"/>
                  </a:lnTo>
                  <a:lnTo>
                    <a:pt x="2767711" y="4229354"/>
                  </a:lnTo>
                  <a:close/>
                </a:path>
              </a:pathLst>
            </a:custGeom>
            <a:solidFill>
              <a:srgbClr val="E6C8C7"/>
            </a:solidFill>
          </p:spPr>
        </p:sp>
      </p:grpSp>
      <p:grpSp>
        <p:nvGrpSpPr>
          <p:cNvPr id="13" name="Group 13"/>
          <p:cNvGrpSpPr/>
          <p:nvPr/>
        </p:nvGrpSpPr>
        <p:grpSpPr>
          <a:xfrm rot="-5400000">
            <a:off x="4317126" y="597685"/>
            <a:ext cx="1798059" cy="1798059"/>
            <a:chOff x="0" y="0"/>
            <a:chExt cx="2397412" cy="2397412"/>
          </a:xfrm>
        </p:grpSpPr>
        <p:sp>
          <p:nvSpPr>
            <p:cNvPr id="14" name="Freeform 14"/>
            <p:cNvSpPr/>
            <p:nvPr/>
          </p:nvSpPr>
          <p:spPr>
            <a:xfrm>
              <a:off x="0" y="0"/>
              <a:ext cx="2397506" cy="2397506"/>
            </a:xfrm>
            <a:custGeom>
              <a:avLst/>
              <a:gdLst/>
              <a:ahLst/>
              <a:cxnLst/>
              <a:rect l="l" t="t" r="r" b="b"/>
              <a:pathLst>
                <a:path w="2397506" h="2397506">
                  <a:moveTo>
                    <a:pt x="1198753" y="2397379"/>
                  </a:moveTo>
                  <a:cubicBezTo>
                    <a:pt x="537337" y="2397379"/>
                    <a:pt x="0" y="1860169"/>
                    <a:pt x="0" y="1198753"/>
                  </a:cubicBezTo>
                  <a:cubicBezTo>
                    <a:pt x="0" y="537337"/>
                    <a:pt x="537337" y="0"/>
                    <a:pt x="1198753" y="0"/>
                  </a:cubicBezTo>
                  <a:cubicBezTo>
                    <a:pt x="1860169" y="0"/>
                    <a:pt x="2397506" y="537337"/>
                    <a:pt x="2397506" y="1198753"/>
                  </a:cubicBezTo>
                  <a:cubicBezTo>
                    <a:pt x="2397506" y="1860169"/>
                    <a:pt x="1860169" y="2397506"/>
                    <a:pt x="1198753" y="2397506"/>
                  </a:cubicBezTo>
                  <a:close/>
                </a:path>
              </a:pathLst>
            </a:custGeom>
            <a:solidFill>
              <a:srgbClr val="FFFFFF"/>
            </a:solidFill>
          </p:spPr>
        </p:sp>
      </p:grpSp>
      <p:sp>
        <p:nvSpPr>
          <p:cNvPr id="15" name="TextBox 15"/>
          <p:cNvSpPr txBox="1"/>
          <p:nvPr/>
        </p:nvSpPr>
        <p:spPr>
          <a:xfrm>
            <a:off x="5930886" y="1028391"/>
            <a:ext cx="1712886"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16" name="TextBox 16"/>
          <p:cNvSpPr txBox="1"/>
          <p:nvPr/>
        </p:nvSpPr>
        <p:spPr>
          <a:xfrm>
            <a:off x="7958925" y="478930"/>
            <a:ext cx="9911081" cy="1966383"/>
          </a:xfrm>
          <a:prstGeom prst="rect">
            <a:avLst/>
          </a:prstGeom>
        </p:spPr>
        <p:txBody>
          <a:bodyPr lIns="0" tIns="0" rIns="0" bIns="0" rtlCol="0" anchor="t">
            <a:spAutoFit/>
          </a:bodyPr>
          <a:lstStyle/>
          <a:p>
            <a:pPr algn="l">
              <a:lnSpc>
                <a:spcPts val="4620"/>
              </a:lnSpc>
            </a:pPr>
            <a:r>
              <a:rPr lang="en-US" sz="3850" b="1" spc="36">
                <a:solidFill>
                  <a:srgbClr val="FFFFFF"/>
                </a:solidFill>
                <a:latin typeface="TT Rounds Condensed Bold"/>
                <a:ea typeface="TT Rounds Condensed Bold"/>
                <a:cs typeface="TT Rounds Condensed Bold"/>
                <a:sym typeface="TT Rounds Condensed Bold"/>
              </a:rPr>
              <a:t>Risques chimiques </a:t>
            </a:r>
          </a:p>
          <a:p>
            <a:pPr algn="l">
              <a:lnSpc>
                <a:spcPts val="1250"/>
              </a:lnSpc>
            </a:pPr>
            <a:endParaRPr lang="en-US" sz="3850" b="1" spc="36">
              <a:solidFill>
                <a:srgbClr val="FFFFFF"/>
              </a:solidFill>
              <a:latin typeface="TT Rounds Condensed Bold"/>
              <a:ea typeface="TT Rounds Condensed Bold"/>
              <a:cs typeface="TT Rounds Condensed Bold"/>
              <a:sym typeface="TT Rounds Condensed Bold"/>
            </a:endParaRPr>
          </a:p>
          <a:p>
            <a:pPr algn="l">
              <a:lnSpc>
                <a:spcPts val="2333"/>
              </a:lnSpc>
            </a:pPr>
            <a:r>
              <a:rPr lang="en-US" sz="2500" spc="23">
                <a:solidFill>
                  <a:srgbClr val="FFFFFF"/>
                </a:solidFill>
                <a:latin typeface="TT Rounds Condensed"/>
                <a:ea typeface="TT Rounds Condensed"/>
                <a:cs typeface="TT Rounds Condensed"/>
                <a:sym typeface="TT Rounds Condensed"/>
              </a:rPr>
              <a:t>Ces substances peuvent être présentes dans les denrées alimentaires à différentes étapes de leur production, de leur transformation/cuisson ou de leur transport. Les risques chimiques peuvent également résulter d'une contamination de l'environnement.</a:t>
            </a:r>
          </a:p>
        </p:txBody>
      </p:sp>
      <p:sp>
        <p:nvSpPr>
          <p:cNvPr id="17" name="AutoShape 17"/>
          <p:cNvSpPr/>
          <p:nvPr/>
        </p:nvSpPr>
        <p:spPr>
          <a:xfrm rot="5348647">
            <a:off x="6497211" y="1474876"/>
            <a:ext cx="1913013" cy="0"/>
          </a:xfrm>
          <a:prstGeom prst="line">
            <a:avLst/>
          </a:prstGeom>
          <a:ln w="19050" cap="rnd">
            <a:solidFill>
              <a:srgbClr val="FFFFFF"/>
            </a:solidFill>
            <a:prstDash val="solid"/>
            <a:headEnd type="none" w="sm" len="sm"/>
            <a:tailEnd type="none" w="sm" len="sm"/>
          </a:ln>
        </p:spPr>
      </p:sp>
      <p:grpSp>
        <p:nvGrpSpPr>
          <p:cNvPr id="18" name="Group 18"/>
          <p:cNvGrpSpPr/>
          <p:nvPr/>
        </p:nvGrpSpPr>
        <p:grpSpPr>
          <a:xfrm rot="-5400000">
            <a:off x="9687204" y="-2758191"/>
            <a:ext cx="2075794" cy="13095291"/>
            <a:chOff x="0" y="0"/>
            <a:chExt cx="2767726" cy="17460388"/>
          </a:xfrm>
        </p:grpSpPr>
        <p:sp>
          <p:nvSpPr>
            <p:cNvPr id="19" name="Freeform 19"/>
            <p:cNvSpPr/>
            <p:nvPr/>
          </p:nvSpPr>
          <p:spPr>
            <a:xfrm>
              <a:off x="0" y="0"/>
              <a:ext cx="2767711" cy="17460468"/>
            </a:xfrm>
            <a:custGeom>
              <a:avLst/>
              <a:gdLst/>
              <a:ahLst/>
              <a:cxnLst/>
              <a:rect l="l" t="t" r="r" b="b"/>
              <a:pathLst>
                <a:path w="2767711" h="17460468">
                  <a:moveTo>
                    <a:pt x="2767711" y="5791581"/>
                  </a:moveTo>
                  <a:lnTo>
                    <a:pt x="2767711" y="17460468"/>
                  </a:lnTo>
                  <a:lnTo>
                    <a:pt x="0" y="17460468"/>
                  </a:lnTo>
                  <a:lnTo>
                    <a:pt x="0" y="6190488"/>
                  </a:lnTo>
                  <a:lnTo>
                    <a:pt x="0" y="1290701"/>
                  </a:lnTo>
                  <a:lnTo>
                    <a:pt x="4318" y="1290701"/>
                  </a:lnTo>
                  <a:cubicBezTo>
                    <a:pt x="51435" y="569341"/>
                    <a:pt x="650748" y="0"/>
                    <a:pt x="1384935" y="0"/>
                  </a:cubicBezTo>
                  <a:cubicBezTo>
                    <a:pt x="2119122" y="0"/>
                    <a:pt x="2718435" y="569341"/>
                    <a:pt x="2765552" y="1290701"/>
                  </a:cubicBezTo>
                  <a:lnTo>
                    <a:pt x="2767711" y="1290701"/>
                  </a:lnTo>
                  <a:lnTo>
                    <a:pt x="2767711" y="5791581"/>
                  </a:lnTo>
                  <a:close/>
                </a:path>
              </a:pathLst>
            </a:custGeom>
            <a:solidFill>
              <a:srgbClr val="B6D1E1"/>
            </a:solidFill>
          </p:spPr>
        </p:sp>
      </p:grpSp>
      <p:grpSp>
        <p:nvGrpSpPr>
          <p:cNvPr id="20" name="Group 20"/>
          <p:cNvGrpSpPr/>
          <p:nvPr/>
        </p:nvGrpSpPr>
        <p:grpSpPr>
          <a:xfrm rot="-5400000">
            <a:off x="12468524" y="-992127"/>
            <a:ext cx="2075794" cy="9563158"/>
            <a:chOff x="0" y="0"/>
            <a:chExt cx="2767726" cy="12750878"/>
          </a:xfrm>
        </p:grpSpPr>
        <p:sp>
          <p:nvSpPr>
            <p:cNvPr id="21" name="Freeform 21"/>
            <p:cNvSpPr/>
            <p:nvPr/>
          </p:nvSpPr>
          <p:spPr>
            <a:xfrm>
              <a:off x="0" y="0"/>
              <a:ext cx="2767711" cy="12750927"/>
            </a:xfrm>
            <a:custGeom>
              <a:avLst/>
              <a:gdLst/>
              <a:ahLst/>
              <a:cxnLst/>
              <a:rect l="l" t="t" r="r" b="b"/>
              <a:pathLst>
                <a:path w="2767711" h="12750927">
                  <a:moveTo>
                    <a:pt x="2767711" y="4229481"/>
                  </a:moveTo>
                  <a:lnTo>
                    <a:pt x="2767711" y="12750927"/>
                  </a:lnTo>
                  <a:lnTo>
                    <a:pt x="0" y="12750927"/>
                  </a:lnTo>
                  <a:lnTo>
                    <a:pt x="0" y="4520692"/>
                  </a:lnTo>
                  <a:lnTo>
                    <a:pt x="0" y="942594"/>
                  </a:lnTo>
                  <a:lnTo>
                    <a:pt x="4318" y="942594"/>
                  </a:lnTo>
                  <a:cubicBezTo>
                    <a:pt x="51435" y="415798"/>
                    <a:pt x="650748" y="0"/>
                    <a:pt x="1384935" y="0"/>
                  </a:cubicBezTo>
                  <a:cubicBezTo>
                    <a:pt x="2119122" y="0"/>
                    <a:pt x="2718435" y="415798"/>
                    <a:pt x="2765552" y="942594"/>
                  </a:cubicBezTo>
                  <a:lnTo>
                    <a:pt x="2767711" y="942594"/>
                  </a:lnTo>
                  <a:lnTo>
                    <a:pt x="2767711" y="4229354"/>
                  </a:lnTo>
                  <a:close/>
                </a:path>
              </a:pathLst>
            </a:custGeom>
            <a:solidFill>
              <a:srgbClr val="B6D1E1"/>
            </a:solidFill>
          </p:spPr>
        </p:sp>
      </p:grpSp>
      <p:grpSp>
        <p:nvGrpSpPr>
          <p:cNvPr id="22" name="Group 22"/>
          <p:cNvGrpSpPr/>
          <p:nvPr/>
        </p:nvGrpSpPr>
        <p:grpSpPr>
          <a:xfrm rot="-5400000">
            <a:off x="4317126" y="2904088"/>
            <a:ext cx="1798059" cy="1798059"/>
            <a:chOff x="0" y="0"/>
            <a:chExt cx="2397412" cy="2397412"/>
          </a:xfrm>
        </p:grpSpPr>
        <p:sp>
          <p:nvSpPr>
            <p:cNvPr id="23" name="Freeform 23"/>
            <p:cNvSpPr/>
            <p:nvPr/>
          </p:nvSpPr>
          <p:spPr>
            <a:xfrm>
              <a:off x="0" y="0"/>
              <a:ext cx="2397506" cy="2397506"/>
            </a:xfrm>
            <a:custGeom>
              <a:avLst/>
              <a:gdLst/>
              <a:ahLst/>
              <a:cxnLst/>
              <a:rect l="l" t="t" r="r" b="b"/>
              <a:pathLst>
                <a:path w="2397506" h="2397506">
                  <a:moveTo>
                    <a:pt x="1198753" y="2397379"/>
                  </a:moveTo>
                  <a:cubicBezTo>
                    <a:pt x="537337" y="2397379"/>
                    <a:pt x="0" y="1860169"/>
                    <a:pt x="0" y="1198753"/>
                  </a:cubicBezTo>
                  <a:cubicBezTo>
                    <a:pt x="0" y="537337"/>
                    <a:pt x="537337" y="0"/>
                    <a:pt x="1198753" y="0"/>
                  </a:cubicBezTo>
                  <a:cubicBezTo>
                    <a:pt x="1860169" y="0"/>
                    <a:pt x="2397506" y="537337"/>
                    <a:pt x="2397506" y="1198753"/>
                  </a:cubicBezTo>
                  <a:cubicBezTo>
                    <a:pt x="2397506" y="1860169"/>
                    <a:pt x="1860169" y="2397506"/>
                    <a:pt x="1198753" y="2397506"/>
                  </a:cubicBezTo>
                  <a:close/>
                </a:path>
              </a:pathLst>
            </a:custGeom>
            <a:solidFill>
              <a:srgbClr val="FFFFFF"/>
            </a:solidFill>
          </p:spPr>
        </p:sp>
      </p:grpSp>
      <p:sp>
        <p:nvSpPr>
          <p:cNvPr id="24" name="TextBox 24"/>
          <p:cNvSpPr txBox="1"/>
          <p:nvPr/>
        </p:nvSpPr>
        <p:spPr>
          <a:xfrm>
            <a:off x="5930886" y="3334794"/>
            <a:ext cx="1712886"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25" name="TextBox 25"/>
          <p:cNvSpPr txBox="1"/>
          <p:nvPr/>
        </p:nvSpPr>
        <p:spPr>
          <a:xfrm>
            <a:off x="7958925" y="2794859"/>
            <a:ext cx="9911081" cy="1960252"/>
          </a:xfrm>
          <a:prstGeom prst="rect">
            <a:avLst/>
          </a:prstGeom>
        </p:spPr>
        <p:txBody>
          <a:bodyPr lIns="0" tIns="0" rIns="0" bIns="0" rtlCol="0" anchor="t">
            <a:spAutoFit/>
          </a:bodyPr>
          <a:lstStyle/>
          <a:p>
            <a:pPr algn="l">
              <a:lnSpc>
                <a:spcPts val="4860"/>
              </a:lnSpc>
            </a:pPr>
            <a:r>
              <a:rPr lang="en-US" sz="4050" b="1" spc="37">
                <a:solidFill>
                  <a:srgbClr val="FFFFFF"/>
                </a:solidFill>
                <a:latin typeface="TT Rounds Condensed Bold"/>
                <a:ea typeface="TT Rounds Condensed Bold"/>
                <a:cs typeface="TT Rounds Condensed Bold"/>
                <a:sym typeface="TT Rounds Condensed Bold"/>
              </a:rPr>
              <a:t>Risques physiques </a:t>
            </a:r>
          </a:p>
          <a:p>
            <a:pPr algn="l">
              <a:lnSpc>
                <a:spcPts val="1350"/>
              </a:lnSpc>
            </a:pPr>
            <a:endParaRPr lang="en-US" sz="4050" b="1" spc="37">
              <a:solidFill>
                <a:srgbClr val="FFFFFF"/>
              </a:solidFill>
              <a:latin typeface="TT Rounds Condensed Bold"/>
              <a:ea typeface="TT Rounds Condensed Bold"/>
              <a:cs typeface="TT Rounds Condensed Bold"/>
              <a:sym typeface="TT Rounds Condensed Bold"/>
            </a:endParaRPr>
          </a:p>
          <a:p>
            <a:pPr algn="l">
              <a:lnSpc>
                <a:spcPts val="2520"/>
              </a:lnSpc>
            </a:pPr>
            <a:r>
              <a:rPr lang="en-US" sz="2700" spc="25">
                <a:solidFill>
                  <a:srgbClr val="FFFFFF"/>
                </a:solidFill>
                <a:latin typeface="TT Rounds Condensed"/>
                <a:ea typeface="TT Rounds Condensed"/>
                <a:cs typeface="TT Rounds Condensed"/>
                <a:sym typeface="TT Rounds Condensed"/>
              </a:rPr>
              <a:t>Les dangers physiques sont des matières étrangères introduites involontairement dans les produits alimentaires ou des objets naturels qui présentent un risque pour le consommateur. </a:t>
            </a:r>
          </a:p>
          <a:p>
            <a:pPr algn="l">
              <a:lnSpc>
                <a:spcPts val="2520"/>
              </a:lnSpc>
            </a:pPr>
            <a:endParaRPr lang="en-US" sz="2700" spc="25">
              <a:solidFill>
                <a:srgbClr val="FFFFFF"/>
              </a:solidFill>
              <a:latin typeface="TT Rounds Condensed"/>
              <a:ea typeface="TT Rounds Condensed"/>
              <a:cs typeface="TT Rounds Condensed"/>
              <a:sym typeface="TT Rounds Condensed"/>
            </a:endParaRPr>
          </a:p>
        </p:txBody>
      </p:sp>
      <p:sp>
        <p:nvSpPr>
          <p:cNvPr id="26" name="AutoShape 26"/>
          <p:cNvSpPr/>
          <p:nvPr/>
        </p:nvSpPr>
        <p:spPr>
          <a:xfrm rot="5348647">
            <a:off x="6497211" y="3781280"/>
            <a:ext cx="1913013" cy="0"/>
          </a:xfrm>
          <a:prstGeom prst="line">
            <a:avLst/>
          </a:prstGeom>
          <a:ln w="19050" cap="rnd">
            <a:solidFill>
              <a:srgbClr val="FFFFFF"/>
            </a:solidFill>
            <a:prstDash val="solid"/>
            <a:headEnd type="none" w="sm" len="sm"/>
            <a:tailEnd type="none" w="sm" len="sm"/>
          </a:ln>
        </p:spPr>
      </p:sp>
      <p:grpSp>
        <p:nvGrpSpPr>
          <p:cNvPr id="27" name="Group 27"/>
          <p:cNvGrpSpPr/>
          <p:nvPr/>
        </p:nvGrpSpPr>
        <p:grpSpPr>
          <a:xfrm rot="-5400000">
            <a:off x="9687204" y="-451788"/>
            <a:ext cx="2075794" cy="13095291"/>
            <a:chOff x="0" y="0"/>
            <a:chExt cx="2767726" cy="17460388"/>
          </a:xfrm>
        </p:grpSpPr>
        <p:sp>
          <p:nvSpPr>
            <p:cNvPr id="28" name="Freeform 28"/>
            <p:cNvSpPr/>
            <p:nvPr/>
          </p:nvSpPr>
          <p:spPr>
            <a:xfrm>
              <a:off x="0" y="0"/>
              <a:ext cx="2767711" cy="17460468"/>
            </a:xfrm>
            <a:custGeom>
              <a:avLst/>
              <a:gdLst/>
              <a:ahLst/>
              <a:cxnLst/>
              <a:rect l="l" t="t" r="r" b="b"/>
              <a:pathLst>
                <a:path w="2767711" h="17460468">
                  <a:moveTo>
                    <a:pt x="2767711" y="5791581"/>
                  </a:moveTo>
                  <a:lnTo>
                    <a:pt x="2767711" y="17460468"/>
                  </a:lnTo>
                  <a:lnTo>
                    <a:pt x="0" y="17460468"/>
                  </a:lnTo>
                  <a:lnTo>
                    <a:pt x="0" y="6190488"/>
                  </a:lnTo>
                  <a:lnTo>
                    <a:pt x="0" y="1290701"/>
                  </a:lnTo>
                  <a:lnTo>
                    <a:pt x="4318" y="1290701"/>
                  </a:lnTo>
                  <a:cubicBezTo>
                    <a:pt x="51435" y="569341"/>
                    <a:pt x="650748" y="0"/>
                    <a:pt x="1384935" y="0"/>
                  </a:cubicBezTo>
                  <a:cubicBezTo>
                    <a:pt x="2119122" y="0"/>
                    <a:pt x="2718435" y="569341"/>
                    <a:pt x="2765552" y="1290701"/>
                  </a:cubicBezTo>
                  <a:lnTo>
                    <a:pt x="2767711" y="1290701"/>
                  </a:lnTo>
                  <a:lnTo>
                    <a:pt x="2767711" y="5791581"/>
                  </a:lnTo>
                  <a:close/>
                </a:path>
              </a:pathLst>
            </a:custGeom>
            <a:solidFill>
              <a:srgbClr val="84BFA4"/>
            </a:solidFill>
          </p:spPr>
        </p:sp>
      </p:grpSp>
      <p:grpSp>
        <p:nvGrpSpPr>
          <p:cNvPr id="29" name="Group 29"/>
          <p:cNvGrpSpPr/>
          <p:nvPr/>
        </p:nvGrpSpPr>
        <p:grpSpPr>
          <a:xfrm rot="-5400000">
            <a:off x="12468524" y="1314276"/>
            <a:ext cx="2075794" cy="9563158"/>
            <a:chOff x="0" y="0"/>
            <a:chExt cx="2767726" cy="12750878"/>
          </a:xfrm>
        </p:grpSpPr>
        <p:sp>
          <p:nvSpPr>
            <p:cNvPr id="30" name="Freeform 30"/>
            <p:cNvSpPr/>
            <p:nvPr/>
          </p:nvSpPr>
          <p:spPr>
            <a:xfrm>
              <a:off x="0" y="0"/>
              <a:ext cx="2767711" cy="12750927"/>
            </a:xfrm>
            <a:custGeom>
              <a:avLst/>
              <a:gdLst/>
              <a:ahLst/>
              <a:cxnLst/>
              <a:rect l="l" t="t" r="r" b="b"/>
              <a:pathLst>
                <a:path w="2767711" h="12750927">
                  <a:moveTo>
                    <a:pt x="2767711" y="4229481"/>
                  </a:moveTo>
                  <a:lnTo>
                    <a:pt x="2767711" y="12750927"/>
                  </a:lnTo>
                  <a:lnTo>
                    <a:pt x="0" y="12750927"/>
                  </a:lnTo>
                  <a:lnTo>
                    <a:pt x="0" y="4520692"/>
                  </a:lnTo>
                  <a:lnTo>
                    <a:pt x="0" y="942594"/>
                  </a:lnTo>
                  <a:lnTo>
                    <a:pt x="4318" y="942594"/>
                  </a:lnTo>
                  <a:cubicBezTo>
                    <a:pt x="51435" y="415798"/>
                    <a:pt x="650748" y="0"/>
                    <a:pt x="1384935" y="0"/>
                  </a:cubicBezTo>
                  <a:cubicBezTo>
                    <a:pt x="2119122" y="0"/>
                    <a:pt x="2718435" y="415798"/>
                    <a:pt x="2765552" y="942594"/>
                  </a:cubicBezTo>
                  <a:lnTo>
                    <a:pt x="2767711" y="942594"/>
                  </a:lnTo>
                  <a:lnTo>
                    <a:pt x="2767711" y="4229354"/>
                  </a:lnTo>
                  <a:close/>
                </a:path>
              </a:pathLst>
            </a:custGeom>
            <a:solidFill>
              <a:srgbClr val="84BFA4"/>
            </a:solidFill>
          </p:spPr>
        </p:sp>
      </p:grpSp>
      <p:grpSp>
        <p:nvGrpSpPr>
          <p:cNvPr id="31" name="Group 31"/>
          <p:cNvGrpSpPr/>
          <p:nvPr/>
        </p:nvGrpSpPr>
        <p:grpSpPr>
          <a:xfrm rot="-5400000">
            <a:off x="4317126" y="5210491"/>
            <a:ext cx="1798059" cy="1798059"/>
            <a:chOff x="0" y="0"/>
            <a:chExt cx="2397412" cy="2397412"/>
          </a:xfrm>
        </p:grpSpPr>
        <p:sp>
          <p:nvSpPr>
            <p:cNvPr id="32" name="Freeform 32"/>
            <p:cNvSpPr/>
            <p:nvPr/>
          </p:nvSpPr>
          <p:spPr>
            <a:xfrm>
              <a:off x="0" y="0"/>
              <a:ext cx="2397506" cy="2397506"/>
            </a:xfrm>
            <a:custGeom>
              <a:avLst/>
              <a:gdLst/>
              <a:ahLst/>
              <a:cxnLst/>
              <a:rect l="l" t="t" r="r" b="b"/>
              <a:pathLst>
                <a:path w="2397506" h="2397506">
                  <a:moveTo>
                    <a:pt x="1198753" y="2397379"/>
                  </a:moveTo>
                  <a:cubicBezTo>
                    <a:pt x="537337" y="2397379"/>
                    <a:pt x="0" y="1860169"/>
                    <a:pt x="0" y="1198753"/>
                  </a:cubicBezTo>
                  <a:cubicBezTo>
                    <a:pt x="0" y="537337"/>
                    <a:pt x="537337" y="0"/>
                    <a:pt x="1198753" y="0"/>
                  </a:cubicBezTo>
                  <a:cubicBezTo>
                    <a:pt x="1860169" y="0"/>
                    <a:pt x="2397506" y="537337"/>
                    <a:pt x="2397506" y="1198753"/>
                  </a:cubicBezTo>
                  <a:cubicBezTo>
                    <a:pt x="2397506" y="1860169"/>
                    <a:pt x="1860169" y="2397506"/>
                    <a:pt x="1198753" y="2397506"/>
                  </a:cubicBezTo>
                  <a:close/>
                </a:path>
              </a:pathLst>
            </a:custGeom>
            <a:solidFill>
              <a:srgbClr val="FFFFFF"/>
            </a:solidFill>
          </p:spPr>
        </p:sp>
      </p:grpSp>
      <p:sp>
        <p:nvSpPr>
          <p:cNvPr id="33" name="TextBox 33"/>
          <p:cNvSpPr txBox="1"/>
          <p:nvPr/>
        </p:nvSpPr>
        <p:spPr>
          <a:xfrm>
            <a:off x="5930886" y="5641197"/>
            <a:ext cx="1712886"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34" name="TextBox 34"/>
          <p:cNvSpPr txBox="1"/>
          <p:nvPr/>
        </p:nvSpPr>
        <p:spPr>
          <a:xfrm>
            <a:off x="7958925" y="5101261"/>
            <a:ext cx="9911081" cy="1960252"/>
          </a:xfrm>
          <a:prstGeom prst="rect">
            <a:avLst/>
          </a:prstGeom>
        </p:spPr>
        <p:txBody>
          <a:bodyPr lIns="0" tIns="0" rIns="0" bIns="0" rtlCol="0" anchor="t">
            <a:spAutoFit/>
          </a:bodyPr>
          <a:lstStyle/>
          <a:p>
            <a:pPr algn="l">
              <a:lnSpc>
                <a:spcPts val="4860"/>
              </a:lnSpc>
            </a:pPr>
            <a:r>
              <a:rPr lang="en-US" sz="4050" b="1" spc="37">
                <a:solidFill>
                  <a:srgbClr val="FFFFFF"/>
                </a:solidFill>
                <a:latin typeface="TT Rounds Condensed Bold"/>
                <a:ea typeface="TT Rounds Condensed Bold"/>
                <a:cs typeface="TT Rounds Condensed Bold"/>
                <a:sym typeface="TT Rounds Condensed Bold"/>
              </a:rPr>
              <a:t>Allergènes</a:t>
            </a:r>
          </a:p>
          <a:p>
            <a:pPr algn="l">
              <a:lnSpc>
                <a:spcPts val="1350"/>
              </a:lnSpc>
            </a:pPr>
            <a:endParaRPr lang="en-US" sz="4050" b="1" spc="37">
              <a:solidFill>
                <a:srgbClr val="FFFFFF"/>
              </a:solidFill>
              <a:latin typeface="TT Rounds Condensed Bold"/>
              <a:ea typeface="TT Rounds Condensed Bold"/>
              <a:cs typeface="TT Rounds Condensed Bold"/>
              <a:sym typeface="TT Rounds Condensed Bold"/>
            </a:endParaRPr>
          </a:p>
          <a:p>
            <a:pPr algn="l">
              <a:lnSpc>
                <a:spcPts val="2520"/>
              </a:lnSpc>
            </a:pPr>
            <a:r>
              <a:rPr lang="en-US" sz="2700" spc="25">
                <a:solidFill>
                  <a:srgbClr val="FFFFFF"/>
                </a:solidFill>
                <a:latin typeface="TT Rounds Condensed"/>
                <a:ea typeface="TT Rounds Condensed"/>
                <a:cs typeface="TT Rounds Condensed"/>
                <a:sym typeface="TT Rounds Condensed"/>
              </a:rPr>
              <a:t>Les allergènes sont des substances par ailleurs inoffensives qui peuvent déclencher une réaction allergique chez les personnes sensibles. </a:t>
            </a:r>
          </a:p>
          <a:p>
            <a:pPr algn="l">
              <a:lnSpc>
                <a:spcPts val="2520"/>
              </a:lnSpc>
            </a:pPr>
            <a:endParaRPr lang="en-US" sz="2700" spc="25">
              <a:solidFill>
                <a:srgbClr val="FFFFFF"/>
              </a:solidFill>
              <a:latin typeface="TT Rounds Condensed"/>
              <a:ea typeface="TT Rounds Condensed"/>
              <a:cs typeface="TT Rounds Condensed"/>
              <a:sym typeface="TT Rounds Condensed"/>
            </a:endParaRPr>
          </a:p>
        </p:txBody>
      </p:sp>
      <p:sp>
        <p:nvSpPr>
          <p:cNvPr id="35" name="AutoShape 35"/>
          <p:cNvSpPr/>
          <p:nvPr/>
        </p:nvSpPr>
        <p:spPr>
          <a:xfrm rot="5348647">
            <a:off x="6497211" y="6087683"/>
            <a:ext cx="1913013" cy="0"/>
          </a:xfrm>
          <a:prstGeom prst="line">
            <a:avLst/>
          </a:prstGeom>
          <a:ln w="19050" cap="rnd">
            <a:solidFill>
              <a:srgbClr val="FFFFFF"/>
            </a:solidFill>
            <a:prstDash val="solid"/>
            <a:headEnd type="none" w="sm" len="sm"/>
            <a:tailEnd type="none" w="sm" len="sm"/>
          </a:ln>
        </p:spPr>
      </p:sp>
      <p:grpSp>
        <p:nvGrpSpPr>
          <p:cNvPr id="36" name="Group 36"/>
          <p:cNvGrpSpPr/>
          <p:nvPr/>
        </p:nvGrpSpPr>
        <p:grpSpPr>
          <a:xfrm rot="-5400000">
            <a:off x="9687204" y="1854614"/>
            <a:ext cx="2075794" cy="13095291"/>
            <a:chOff x="0" y="0"/>
            <a:chExt cx="2767726" cy="17460388"/>
          </a:xfrm>
        </p:grpSpPr>
        <p:sp>
          <p:nvSpPr>
            <p:cNvPr id="37" name="Freeform 37"/>
            <p:cNvSpPr/>
            <p:nvPr/>
          </p:nvSpPr>
          <p:spPr>
            <a:xfrm>
              <a:off x="0" y="0"/>
              <a:ext cx="2767711" cy="17460468"/>
            </a:xfrm>
            <a:custGeom>
              <a:avLst/>
              <a:gdLst/>
              <a:ahLst/>
              <a:cxnLst/>
              <a:rect l="l" t="t" r="r" b="b"/>
              <a:pathLst>
                <a:path w="2767711" h="17460468">
                  <a:moveTo>
                    <a:pt x="2767711" y="5791581"/>
                  </a:moveTo>
                  <a:lnTo>
                    <a:pt x="2767711" y="17460468"/>
                  </a:lnTo>
                  <a:lnTo>
                    <a:pt x="0" y="17460468"/>
                  </a:lnTo>
                  <a:lnTo>
                    <a:pt x="0" y="6190488"/>
                  </a:lnTo>
                  <a:lnTo>
                    <a:pt x="0" y="1290701"/>
                  </a:lnTo>
                  <a:lnTo>
                    <a:pt x="4318" y="1290701"/>
                  </a:lnTo>
                  <a:cubicBezTo>
                    <a:pt x="51435" y="569341"/>
                    <a:pt x="650748" y="0"/>
                    <a:pt x="1384935" y="0"/>
                  </a:cubicBezTo>
                  <a:cubicBezTo>
                    <a:pt x="2119122" y="0"/>
                    <a:pt x="2718435" y="569341"/>
                    <a:pt x="2765552" y="1290701"/>
                  </a:cubicBezTo>
                  <a:lnTo>
                    <a:pt x="2767711" y="1290701"/>
                  </a:lnTo>
                  <a:lnTo>
                    <a:pt x="2767711" y="5791581"/>
                  </a:lnTo>
                  <a:close/>
                </a:path>
              </a:pathLst>
            </a:custGeom>
            <a:solidFill>
              <a:srgbClr val="E6C8C7"/>
            </a:solidFill>
          </p:spPr>
        </p:sp>
      </p:grpSp>
      <p:grpSp>
        <p:nvGrpSpPr>
          <p:cNvPr id="38" name="Group 38"/>
          <p:cNvGrpSpPr/>
          <p:nvPr/>
        </p:nvGrpSpPr>
        <p:grpSpPr>
          <a:xfrm rot="-5400000">
            <a:off x="12468524" y="3620677"/>
            <a:ext cx="2075794" cy="9563158"/>
            <a:chOff x="0" y="0"/>
            <a:chExt cx="2767726" cy="12750878"/>
          </a:xfrm>
        </p:grpSpPr>
        <p:sp>
          <p:nvSpPr>
            <p:cNvPr id="39" name="Freeform 39"/>
            <p:cNvSpPr/>
            <p:nvPr/>
          </p:nvSpPr>
          <p:spPr>
            <a:xfrm>
              <a:off x="0" y="0"/>
              <a:ext cx="2767711" cy="12750927"/>
            </a:xfrm>
            <a:custGeom>
              <a:avLst/>
              <a:gdLst/>
              <a:ahLst/>
              <a:cxnLst/>
              <a:rect l="l" t="t" r="r" b="b"/>
              <a:pathLst>
                <a:path w="2767711" h="12750927">
                  <a:moveTo>
                    <a:pt x="2767711" y="4229481"/>
                  </a:moveTo>
                  <a:lnTo>
                    <a:pt x="2767711" y="12750927"/>
                  </a:lnTo>
                  <a:lnTo>
                    <a:pt x="0" y="12750927"/>
                  </a:lnTo>
                  <a:lnTo>
                    <a:pt x="0" y="4520692"/>
                  </a:lnTo>
                  <a:lnTo>
                    <a:pt x="0" y="942594"/>
                  </a:lnTo>
                  <a:lnTo>
                    <a:pt x="4318" y="942594"/>
                  </a:lnTo>
                  <a:cubicBezTo>
                    <a:pt x="51435" y="415798"/>
                    <a:pt x="650748" y="0"/>
                    <a:pt x="1384935" y="0"/>
                  </a:cubicBezTo>
                  <a:cubicBezTo>
                    <a:pt x="2119122" y="0"/>
                    <a:pt x="2718435" y="415798"/>
                    <a:pt x="2765552" y="942594"/>
                  </a:cubicBezTo>
                  <a:lnTo>
                    <a:pt x="2767711" y="942594"/>
                  </a:lnTo>
                  <a:lnTo>
                    <a:pt x="2767711" y="4229354"/>
                  </a:lnTo>
                  <a:close/>
                </a:path>
              </a:pathLst>
            </a:custGeom>
            <a:solidFill>
              <a:srgbClr val="E6C8C7"/>
            </a:solidFill>
          </p:spPr>
        </p:sp>
      </p:grpSp>
      <p:grpSp>
        <p:nvGrpSpPr>
          <p:cNvPr id="40" name="Group 40"/>
          <p:cNvGrpSpPr/>
          <p:nvPr/>
        </p:nvGrpSpPr>
        <p:grpSpPr>
          <a:xfrm rot="-5400000">
            <a:off x="4317126" y="7516893"/>
            <a:ext cx="1798059" cy="1798059"/>
            <a:chOff x="0" y="0"/>
            <a:chExt cx="2397412" cy="2397412"/>
          </a:xfrm>
        </p:grpSpPr>
        <p:sp>
          <p:nvSpPr>
            <p:cNvPr id="41" name="Freeform 41"/>
            <p:cNvSpPr/>
            <p:nvPr/>
          </p:nvSpPr>
          <p:spPr>
            <a:xfrm>
              <a:off x="0" y="0"/>
              <a:ext cx="2397506" cy="2397506"/>
            </a:xfrm>
            <a:custGeom>
              <a:avLst/>
              <a:gdLst/>
              <a:ahLst/>
              <a:cxnLst/>
              <a:rect l="l" t="t" r="r" b="b"/>
              <a:pathLst>
                <a:path w="2397506" h="2397506">
                  <a:moveTo>
                    <a:pt x="1198753" y="2397379"/>
                  </a:moveTo>
                  <a:cubicBezTo>
                    <a:pt x="537337" y="2397379"/>
                    <a:pt x="0" y="1860169"/>
                    <a:pt x="0" y="1198753"/>
                  </a:cubicBezTo>
                  <a:cubicBezTo>
                    <a:pt x="0" y="537337"/>
                    <a:pt x="537337" y="0"/>
                    <a:pt x="1198753" y="0"/>
                  </a:cubicBezTo>
                  <a:cubicBezTo>
                    <a:pt x="1860169" y="0"/>
                    <a:pt x="2397506" y="537337"/>
                    <a:pt x="2397506" y="1198753"/>
                  </a:cubicBezTo>
                  <a:cubicBezTo>
                    <a:pt x="2397506" y="1860169"/>
                    <a:pt x="1860169" y="2397506"/>
                    <a:pt x="1198753" y="2397506"/>
                  </a:cubicBezTo>
                  <a:close/>
                </a:path>
              </a:pathLst>
            </a:custGeom>
            <a:solidFill>
              <a:srgbClr val="FFFFFF"/>
            </a:solidFill>
          </p:spPr>
        </p:sp>
      </p:grpSp>
      <p:sp>
        <p:nvSpPr>
          <p:cNvPr id="42" name="TextBox 42"/>
          <p:cNvSpPr txBox="1"/>
          <p:nvPr/>
        </p:nvSpPr>
        <p:spPr>
          <a:xfrm>
            <a:off x="5930886" y="7947598"/>
            <a:ext cx="1712886"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43" name="TextBox 43"/>
          <p:cNvSpPr txBox="1"/>
          <p:nvPr/>
        </p:nvSpPr>
        <p:spPr>
          <a:xfrm>
            <a:off x="7958925" y="7407663"/>
            <a:ext cx="9911081" cy="1960252"/>
          </a:xfrm>
          <a:prstGeom prst="rect">
            <a:avLst/>
          </a:prstGeom>
        </p:spPr>
        <p:txBody>
          <a:bodyPr lIns="0" tIns="0" rIns="0" bIns="0" rtlCol="0" anchor="t">
            <a:spAutoFit/>
          </a:bodyPr>
          <a:lstStyle/>
          <a:p>
            <a:pPr algn="l">
              <a:lnSpc>
                <a:spcPts val="4860"/>
              </a:lnSpc>
            </a:pPr>
            <a:r>
              <a:rPr lang="en-US" sz="4050" b="1" spc="37">
                <a:solidFill>
                  <a:srgbClr val="FFFFFF"/>
                </a:solidFill>
                <a:latin typeface="TT Rounds Condensed Bold"/>
                <a:ea typeface="TT Rounds Condensed Bold"/>
                <a:cs typeface="TT Rounds Condensed Bold"/>
                <a:sym typeface="TT Rounds Condensed Bold"/>
              </a:rPr>
              <a:t>Risques alimentaires microbiologiques</a:t>
            </a:r>
          </a:p>
          <a:p>
            <a:pPr algn="l">
              <a:lnSpc>
                <a:spcPts val="1350"/>
              </a:lnSpc>
            </a:pPr>
            <a:endParaRPr lang="en-US" sz="4050" b="1" spc="37">
              <a:solidFill>
                <a:srgbClr val="FFFFFF"/>
              </a:solidFill>
              <a:latin typeface="TT Rounds Condensed Bold"/>
              <a:ea typeface="TT Rounds Condensed Bold"/>
              <a:cs typeface="TT Rounds Condensed Bold"/>
              <a:sym typeface="TT Rounds Condensed Bold"/>
            </a:endParaRPr>
          </a:p>
          <a:p>
            <a:pPr algn="l">
              <a:lnSpc>
                <a:spcPts val="2520"/>
              </a:lnSpc>
            </a:pPr>
            <a:r>
              <a:rPr lang="en-US" sz="2700" spc="25">
                <a:solidFill>
                  <a:srgbClr val="FFFFFF"/>
                </a:solidFill>
                <a:latin typeface="TT Rounds Condensed"/>
                <a:ea typeface="TT Rounds Condensed"/>
                <a:cs typeface="TT Rounds Condensed"/>
                <a:sym typeface="TT Rounds Condensed"/>
              </a:rPr>
              <a:t>Les risques alimentaires microbiologiques, lorsque les aliments sont contaminés par des micro-organismes présents dans l'air, les aliments, l'eau, les déchets, le sol, les animaux et le corps humain. </a:t>
            </a:r>
          </a:p>
          <a:p>
            <a:pPr algn="l">
              <a:lnSpc>
                <a:spcPts val="2520"/>
              </a:lnSpc>
            </a:pPr>
            <a:endParaRPr lang="en-US" sz="2700" spc="25">
              <a:solidFill>
                <a:srgbClr val="FFFFFF"/>
              </a:solidFill>
              <a:latin typeface="TT Rounds Condensed"/>
              <a:ea typeface="TT Rounds Condensed"/>
              <a:cs typeface="TT Rounds Condensed"/>
              <a:sym typeface="TT Rounds Condensed"/>
            </a:endParaRPr>
          </a:p>
        </p:txBody>
      </p:sp>
      <p:sp>
        <p:nvSpPr>
          <p:cNvPr id="44" name="AutoShape 44"/>
          <p:cNvSpPr/>
          <p:nvPr/>
        </p:nvSpPr>
        <p:spPr>
          <a:xfrm rot="5348647">
            <a:off x="6497211" y="8394084"/>
            <a:ext cx="1913013" cy="0"/>
          </a:xfrm>
          <a:prstGeom prst="line">
            <a:avLst/>
          </a:prstGeom>
          <a:ln w="19050" cap="rnd">
            <a:solidFill>
              <a:srgbClr val="FFFFFF"/>
            </a:solidFill>
            <a:prstDash val="solid"/>
            <a:headEnd type="none" w="sm" len="sm"/>
            <a:tailEnd type="none" w="sm" len="sm"/>
          </a:ln>
        </p:spPr>
      </p:sp>
      <p:sp>
        <p:nvSpPr>
          <p:cNvPr id="45" name="Freeform 45" descr="Radioactive outline"/>
          <p:cNvSpPr/>
          <p:nvPr/>
        </p:nvSpPr>
        <p:spPr>
          <a:xfrm>
            <a:off x="4512026" y="768044"/>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6" name="Freeform 46" descr="Warning outline"/>
          <p:cNvSpPr/>
          <p:nvPr/>
        </p:nvSpPr>
        <p:spPr>
          <a:xfrm>
            <a:off x="4510466" y="2979363"/>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7" name="Freeform 47" descr="Cough outline"/>
          <p:cNvSpPr/>
          <p:nvPr/>
        </p:nvSpPr>
        <p:spPr>
          <a:xfrm>
            <a:off x="4496030" y="5417306"/>
            <a:ext cx="1371600" cy="1371600"/>
          </a:xfrm>
          <a:custGeom>
            <a:avLst/>
            <a:gdLst/>
            <a:ahLst/>
            <a:cxnLst/>
            <a:rect l="l" t="t" r="r" b="b"/>
            <a:pathLst>
              <a:path w="1371600" h="1371600">
                <a:moveTo>
                  <a:pt x="0" y="0"/>
                </a:moveTo>
                <a:lnTo>
                  <a:pt x="1371599" y="0"/>
                </a:lnTo>
                <a:lnTo>
                  <a:pt x="1371599" y="1371600"/>
                </a:lnTo>
                <a:lnTo>
                  <a:pt x="0" y="1371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8" name="Freeform 48" descr="Germ outline"/>
          <p:cNvSpPr/>
          <p:nvPr/>
        </p:nvSpPr>
        <p:spPr>
          <a:xfrm>
            <a:off x="4501702" y="7705194"/>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3083284" y="1193208"/>
            <a:ext cx="6993006" cy="937742"/>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Risques chimiques </a:t>
            </a:r>
          </a:p>
        </p:txBody>
      </p:sp>
      <p:sp>
        <p:nvSpPr>
          <p:cNvPr id="8" name="TextBox 8"/>
          <p:cNvSpPr txBox="1"/>
          <p:nvPr/>
        </p:nvSpPr>
        <p:spPr>
          <a:xfrm>
            <a:off x="1045596" y="3056034"/>
            <a:ext cx="5064981" cy="2884443"/>
          </a:xfrm>
          <a:prstGeom prst="rect">
            <a:avLst/>
          </a:prstGeom>
        </p:spPr>
        <p:txBody>
          <a:bodyPr lIns="0" tIns="0" rIns="0" bIns="0" rtlCol="0" anchor="t">
            <a:spAutoFit/>
          </a:bodyPr>
          <a:lstStyle/>
          <a:p>
            <a:pPr algn="l">
              <a:lnSpc>
                <a:spcPts val="4140"/>
              </a:lnSpc>
            </a:pPr>
            <a:r>
              <a:rPr lang="en-US" sz="3750" spc="35">
                <a:solidFill>
                  <a:srgbClr val="382B1B"/>
                </a:solidFill>
                <a:latin typeface="TT Rounds Condensed"/>
                <a:ea typeface="TT Rounds Condensed"/>
                <a:cs typeface="TT Rounds Condensed"/>
                <a:sym typeface="TT Rounds Condensed"/>
              </a:rPr>
              <a:t>Ces substances peuvent être présentes dans les denrées alimentaires à différentes étapes de leur production, de leur transformation/cuisson ou de leur transport. Les risques chimiques peuvent également résulter d'une contamination de l'environnement.</a:t>
            </a:r>
          </a:p>
          <a:p>
            <a:pPr algn="l">
              <a:lnSpc>
                <a:spcPts val="4140"/>
              </a:lnSpc>
            </a:pPr>
            <a:endParaRPr lang="en-US" sz="3750" spc="35">
              <a:solidFill>
                <a:srgbClr val="382B1B"/>
              </a:solidFill>
              <a:latin typeface="TT Rounds Condensed"/>
              <a:ea typeface="TT Rounds Condensed"/>
              <a:cs typeface="TT Rounds Condensed"/>
              <a:sym typeface="TT Rounds Condensed"/>
            </a:endParaRPr>
          </a:p>
        </p:txBody>
      </p:sp>
      <p:sp>
        <p:nvSpPr>
          <p:cNvPr id="9" name="AutoShape 9"/>
          <p:cNvSpPr/>
          <p:nvPr/>
        </p:nvSpPr>
        <p:spPr>
          <a:xfrm rot="5378566">
            <a:off x="3046626" y="6268804"/>
            <a:ext cx="6874716" cy="0"/>
          </a:xfrm>
          <a:prstGeom prst="line">
            <a:avLst/>
          </a:prstGeom>
          <a:ln w="19050" cap="rnd">
            <a:solidFill>
              <a:srgbClr val="94C7B0"/>
            </a:solidFill>
            <a:prstDash val="solid"/>
            <a:headEnd type="none" w="sm" len="sm"/>
            <a:tailEnd type="none" w="sm" len="sm"/>
          </a:ln>
        </p:spPr>
      </p:sp>
      <p:sp>
        <p:nvSpPr>
          <p:cNvPr id="10" name="Freeform 10" descr="Radioactive outline"/>
          <p:cNvSpPr/>
          <p:nvPr/>
        </p:nvSpPr>
        <p:spPr>
          <a:xfrm>
            <a:off x="15465628" y="499686"/>
            <a:ext cx="2096817" cy="2096817"/>
          </a:xfrm>
          <a:custGeom>
            <a:avLst/>
            <a:gdLst/>
            <a:ahLst/>
            <a:cxnLst/>
            <a:rect l="l" t="t" r="r" b="b"/>
            <a:pathLst>
              <a:path w="2096817" h="2096817">
                <a:moveTo>
                  <a:pt x="0" y="0"/>
                </a:moveTo>
                <a:lnTo>
                  <a:pt x="2096818" y="0"/>
                </a:lnTo>
                <a:lnTo>
                  <a:pt x="2096818" y="2096817"/>
                </a:lnTo>
                <a:lnTo>
                  <a:pt x="0" y="2096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6777201" y="3094134"/>
            <a:ext cx="10663982" cy="6732482"/>
          </a:xfrm>
          <a:prstGeom prst="rect">
            <a:avLst/>
          </a:prstGeom>
        </p:spPr>
        <p:txBody>
          <a:bodyPr lIns="0" tIns="0" rIns="0" bIns="0" rtlCol="0" anchor="t">
            <a:spAutoFit/>
          </a:bodyPr>
          <a:lstStyle/>
          <a:p>
            <a:pPr marL="615316" lvl="1" indent="-307658" algn="l">
              <a:lnSpc>
                <a:spcPts val="3343"/>
              </a:lnSpc>
              <a:buFont typeface="Arial"/>
              <a:buChar char="•"/>
            </a:pPr>
            <a:r>
              <a:rPr lang="en-US" sz="3400" b="1" spc="31">
                <a:solidFill>
                  <a:srgbClr val="382B1B"/>
                </a:solidFill>
                <a:latin typeface="TT Rounds Condensed Bold"/>
                <a:ea typeface="TT Rounds Condensed Bold"/>
                <a:cs typeface="TT Rounds Condensed Bold"/>
                <a:sym typeface="TT Rounds Condensed Bold"/>
              </a:rPr>
              <a:t>Toxines naturelles </a:t>
            </a:r>
            <a:r>
              <a:rPr lang="en-US" sz="3400" spc="31">
                <a:solidFill>
                  <a:srgbClr val="382B1B"/>
                </a:solidFill>
                <a:latin typeface="TT Rounds Condensed"/>
                <a:ea typeface="TT Rounds Condensed"/>
                <a:cs typeface="TT Rounds Condensed"/>
                <a:sym typeface="TT Rounds Condensed"/>
              </a:rPr>
              <a:t>- Exemples : champignons vénéneux ou solanine dans les pommes de terre (pommes de terre vertes qui ont été exposées à la lumière du soleil pendant la culture et le stockage). </a:t>
            </a:r>
          </a:p>
          <a:p>
            <a:pPr marL="615316" lvl="1" indent="-307658" algn="l">
              <a:lnSpc>
                <a:spcPts val="3343"/>
              </a:lnSpc>
              <a:buFont typeface="Arial"/>
              <a:buChar char="•"/>
            </a:pPr>
            <a:r>
              <a:rPr lang="en-US" sz="3400" b="1" spc="31">
                <a:solidFill>
                  <a:srgbClr val="382B1B"/>
                </a:solidFill>
                <a:latin typeface="TT Rounds Condensed Bold"/>
                <a:ea typeface="TT Rounds Condensed Bold"/>
                <a:cs typeface="TT Rounds Condensed Bold"/>
                <a:sym typeface="TT Rounds Condensed Bold"/>
              </a:rPr>
              <a:t>Contaminants environnementaux </a:t>
            </a:r>
            <a:r>
              <a:rPr lang="en-US" sz="3400" spc="31">
                <a:solidFill>
                  <a:srgbClr val="382B1B"/>
                </a:solidFill>
                <a:latin typeface="TT Rounds Condensed"/>
                <a:ea typeface="TT Rounds Condensed"/>
                <a:cs typeface="TT Rounds Condensed"/>
                <a:sym typeface="TT Rounds Condensed"/>
              </a:rPr>
              <a:t>- notamment les polychlorobiphényles (PCB), les dioxines et les retardateurs de flamme bromés, mais aussi des métaux tels que l'arsenic, le cadmium, le plomb et le mercure.</a:t>
            </a:r>
          </a:p>
          <a:p>
            <a:pPr marL="615316" lvl="1" indent="-307658" algn="l">
              <a:lnSpc>
                <a:spcPts val="3343"/>
              </a:lnSpc>
              <a:buFont typeface="Arial"/>
              <a:buChar char="•"/>
            </a:pPr>
            <a:r>
              <a:rPr lang="en-US" sz="3400" b="1" spc="31">
                <a:solidFill>
                  <a:srgbClr val="382B1B"/>
                </a:solidFill>
                <a:latin typeface="TT Rounds Condensed Bold"/>
                <a:ea typeface="TT Rounds Condensed Bold"/>
                <a:cs typeface="TT Rounds Condensed Bold"/>
                <a:sym typeface="TT Rounds Condensed Bold"/>
              </a:rPr>
              <a:t>Contaminants en processus </a:t>
            </a:r>
            <a:r>
              <a:rPr lang="en-US" sz="3400" spc="31">
                <a:solidFill>
                  <a:srgbClr val="382B1B"/>
                </a:solidFill>
                <a:latin typeface="TT Rounds Condensed"/>
                <a:ea typeface="TT Rounds Condensed"/>
                <a:cs typeface="TT Rounds Condensed"/>
                <a:sym typeface="TT Rounds Condensed"/>
              </a:rPr>
              <a:t>- Cela peut se produire en chauffant certains matériaux qui libèrent des toxines dans les aliments parce qu'ils ne sont pas adaptés au chauffage, au lavage en machine ou à la réutilisation. </a:t>
            </a:r>
          </a:p>
          <a:p>
            <a:pPr marL="615316" lvl="1" indent="-307658" algn="l">
              <a:lnSpc>
                <a:spcPts val="3343"/>
              </a:lnSpc>
              <a:buFont typeface="Arial"/>
              <a:buChar char="•"/>
            </a:pPr>
            <a:r>
              <a:rPr lang="en-US" sz="3400" b="1" spc="31">
                <a:solidFill>
                  <a:srgbClr val="382B1B"/>
                </a:solidFill>
                <a:latin typeface="TT Rounds Condensed Bold"/>
                <a:ea typeface="TT Rounds Condensed Bold"/>
                <a:cs typeface="TT Rounds Condensed Bold"/>
                <a:sym typeface="TT Rounds Condensed Bold"/>
              </a:rPr>
              <a:t>Les produits de nettoyage pour la cuisine </a:t>
            </a:r>
            <a:r>
              <a:rPr lang="en-US" sz="3400" spc="31">
                <a:solidFill>
                  <a:srgbClr val="382B1B"/>
                </a:solidFill>
                <a:latin typeface="TT Rounds Condensed"/>
                <a:ea typeface="TT Rounds Condensed"/>
                <a:cs typeface="TT Rounds Condensed"/>
                <a:sym typeface="TT Rounds Condensed"/>
              </a:rPr>
              <a:t>sont souvent puissants et corrosifs et ne doivent pas être stockés là où se trouvent les aliments. </a:t>
            </a:r>
          </a:p>
          <a:p>
            <a:pPr marL="615316" lvl="1" indent="-307658" algn="l">
              <a:lnSpc>
                <a:spcPts val="3343"/>
              </a:lnSpc>
            </a:pPr>
            <a:endParaRPr lang="en-US" sz="3400" spc="31">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10791440">
            <a:off x="548745" y="2637820"/>
            <a:ext cx="17214062" cy="0"/>
          </a:xfrm>
          <a:prstGeom prst="line">
            <a:avLst/>
          </a:prstGeom>
          <a:ln w="19050" cap="rnd">
            <a:solidFill>
              <a:srgbClr val="94C7B0"/>
            </a:solidFill>
            <a:prstDash val="solid"/>
            <a:headEnd type="none" w="sm" len="sm"/>
            <a:tailEnd type="none" w="sm" len="sm"/>
          </a:ln>
        </p:spPr>
      </p:sp>
      <p:grpSp>
        <p:nvGrpSpPr>
          <p:cNvPr id="13" name="Group 13"/>
          <p:cNvGrpSpPr/>
          <p:nvPr/>
        </p:nvGrpSpPr>
        <p:grpSpPr>
          <a:xfrm rot="4967076">
            <a:off x="689402" y="331590"/>
            <a:ext cx="2056215" cy="2120116"/>
            <a:chOff x="0" y="0"/>
            <a:chExt cx="2741620" cy="2826822"/>
          </a:xfrm>
        </p:grpSpPr>
        <p:sp>
          <p:nvSpPr>
            <p:cNvPr id="14" name="Freeform 14"/>
            <p:cNvSpPr/>
            <p:nvPr/>
          </p:nvSpPr>
          <p:spPr>
            <a:xfrm>
              <a:off x="-122047" y="-46228"/>
              <a:ext cx="3048889" cy="2987167"/>
            </a:xfrm>
            <a:custGeom>
              <a:avLst/>
              <a:gdLst/>
              <a:ahLst/>
              <a:cxnLst/>
              <a:rect l="l" t="t" r="r" b="b"/>
              <a:pathLst>
                <a:path w="3048889" h="2987167">
                  <a:moveTo>
                    <a:pt x="1782191" y="112522"/>
                  </a:moveTo>
                  <a:cubicBezTo>
                    <a:pt x="1417447" y="3683"/>
                    <a:pt x="1036320" y="0"/>
                    <a:pt x="745871" y="326644"/>
                  </a:cubicBezTo>
                  <a:cubicBezTo>
                    <a:pt x="464566" y="642366"/>
                    <a:pt x="194183" y="1152398"/>
                    <a:pt x="136144" y="1573403"/>
                  </a:cubicBezTo>
                  <a:cubicBezTo>
                    <a:pt x="0" y="2555240"/>
                    <a:pt x="874776" y="2987167"/>
                    <a:pt x="1758569" y="2847340"/>
                  </a:cubicBezTo>
                  <a:cubicBezTo>
                    <a:pt x="2620645" y="2711196"/>
                    <a:pt x="3048889" y="1580642"/>
                    <a:pt x="2787523" y="774827"/>
                  </a:cubicBezTo>
                  <a:cubicBezTo>
                    <a:pt x="2709545" y="531622"/>
                    <a:pt x="2482596" y="417322"/>
                    <a:pt x="2268474" y="312039"/>
                  </a:cubicBezTo>
                  <a:cubicBezTo>
                    <a:pt x="2114169" y="235839"/>
                    <a:pt x="1950847" y="163195"/>
                    <a:pt x="1782064" y="112395"/>
                  </a:cubicBezTo>
                  <a:close/>
                </a:path>
              </a:pathLst>
            </a:custGeom>
            <a:solidFill>
              <a:srgbClr val="E6C8C7"/>
            </a:solidFill>
          </p:spPr>
        </p:sp>
      </p:grpSp>
      <p:sp>
        <p:nvSpPr>
          <p:cNvPr id="15" name="TextBox 15"/>
          <p:cNvSpPr txBox="1"/>
          <p:nvPr/>
        </p:nvSpPr>
        <p:spPr>
          <a:xfrm>
            <a:off x="628155" y="948536"/>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3083284" y="1193208"/>
            <a:ext cx="6993006" cy="937742"/>
          </a:xfrm>
          <a:prstGeom prst="rect">
            <a:avLst/>
          </a:prstGeom>
        </p:spPr>
        <p:txBody>
          <a:bodyPr lIns="0" tIns="0" rIns="0" bIns="0" rtlCol="0" anchor="t">
            <a:spAutoFit/>
          </a:bodyPr>
          <a:lstStyle/>
          <a:p>
            <a:pPr algn="l">
              <a:lnSpc>
                <a:spcPts val="6030"/>
              </a:lnSpc>
            </a:pPr>
            <a:r>
              <a:rPr lang="en-US" sz="6000" b="1" spc="56">
                <a:solidFill>
                  <a:srgbClr val="B6D1E1"/>
                </a:solidFill>
                <a:latin typeface="TT Rounds Condensed Bold"/>
                <a:ea typeface="TT Rounds Condensed Bold"/>
                <a:cs typeface="TT Rounds Condensed Bold"/>
                <a:sym typeface="TT Rounds Condensed Bold"/>
              </a:rPr>
              <a:t>Risques physiques </a:t>
            </a:r>
          </a:p>
        </p:txBody>
      </p:sp>
      <p:sp>
        <p:nvSpPr>
          <p:cNvPr id="8" name="TextBox 8"/>
          <p:cNvSpPr txBox="1"/>
          <p:nvPr/>
        </p:nvSpPr>
        <p:spPr>
          <a:xfrm>
            <a:off x="1045596" y="3056034"/>
            <a:ext cx="5064981" cy="2884443"/>
          </a:xfrm>
          <a:prstGeom prst="rect">
            <a:avLst/>
          </a:prstGeom>
        </p:spPr>
        <p:txBody>
          <a:bodyPr lIns="0" tIns="0" rIns="0" bIns="0" rtlCol="0" anchor="t">
            <a:spAutoFit/>
          </a:bodyPr>
          <a:lstStyle/>
          <a:p>
            <a:pPr algn="l">
              <a:lnSpc>
                <a:spcPts val="4140"/>
              </a:lnSpc>
            </a:pPr>
            <a:r>
              <a:rPr lang="en-US" sz="3750" spc="35">
                <a:solidFill>
                  <a:srgbClr val="382B1B"/>
                </a:solidFill>
                <a:latin typeface="TT Rounds Condensed"/>
                <a:ea typeface="TT Rounds Condensed"/>
                <a:cs typeface="TT Rounds Condensed"/>
                <a:sym typeface="TT Rounds Condensed"/>
              </a:rPr>
              <a:t>Les dangers physiques </a:t>
            </a:r>
          </a:p>
          <a:p>
            <a:pPr algn="l">
              <a:lnSpc>
                <a:spcPts val="4140"/>
              </a:lnSpc>
            </a:pPr>
            <a:r>
              <a:rPr lang="en-US" sz="3750" spc="35">
                <a:solidFill>
                  <a:srgbClr val="382B1B"/>
                </a:solidFill>
                <a:latin typeface="TT Rounds Condensed"/>
                <a:ea typeface="TT Rounds Condensed"/>
                <a:cs typeface="TT Rounds Condensed"/>
                <a:sym typeface="TT Rounds Condensed"/>
              </a:rPr>
              <a:t>sont des matières étrangères introduites involontairement dans les produits alimentaires ou des objets naturels qui constituent un danger pour le consommateur. </a:t>
            </a:r>
          </a:p>
          <a:p>
            <a:pPr algn="l">
              <a:lnSpc>
                <a:spcPts val="4140"/>
              </a:lnSpc>
            </a:pPr>
            <a:endParaRPr lang="en-US" sz="3750" spc="35">
              <a:solidFill>
                <a:srgbClr val="382B1B"/>
              </a:solidFill>
              <a:latin typeface="TT Rounds Condensed"/>
              <a:ea typeface="TT Rounds Condensed"/>
              <a:cs typeface="TT Rounds Condensed"/>
              <a:sym typeface="TT Rounds Condensed"/>
            </a:endParaRPr>
          </a:p>
        </p:txBody>
      </p:sp>
      <p:sp>
        <p:nvSpPr>
          <p:cNvPr id="9" name="AutoShape 9"/>
          <p:cNvSpPr/>
          <p:nvPr/>
        </p:nvSpPr>
        <p:spPr>
          <a:xfrm rot="5378566">
            <a:off x="3046626" y="6268804"/>
            <a:ext cx="6874716" cy="0"/>
          </a:xfrm>
          <a:prstGeom prst="line">
            <a:avLst/>
          </a:prstGeom>
          <a:ln w="19050" cap="rnd">
            <a:solidFill>
              <a:srgbClr val="94C7B0"/>
            </a:solidFill>
            <a:prstDash val="solid"/>
            <a:headEnd type="none" w="sm" len="sm"/>
            <a:tailEnd type="none" w="sm" len="sm"/>
          </a:ln>
        </p:spPr>
      </p:sp>
      <p:sp>
        <p:nvSpPr>
          <p:cNvPr id="10" name="TextBox 10"/>
          <p:cNvSpPr txBox="1"/>
          <p:nvPr/>
        </p:nvSpPr>
        <p:spPr>
          <a:xfrm>
            <a:off x="6777201" y="3103659"/>
            <a:ext cx="10663982" cy="5277723"/>
          </a:xfrm>
          <a:prstGeom prst="rect">
            <a:avLst/>
          </a:prstGeom>
        </p:spPr>
        <p:txBody>
          <a:bodyPr lIns="0" tIns="0" rIns="0" bIns="0" rtlCol="0" anchor="t">
            <a:spAutoFit/>
          </a:bodyPr>
          <a:lstStyle/>
          <a:p>
            <a:pPr marL="651510" lvl="1" indent="-325755" algn="l">
              <a:lnSpc>
                <a:spcPts val="3540"/>
              </a:lnSpc>
              <a:buFont typeface="Arial"/>
              <a:buChar char="•"/>
            </a:pPr>
            <a:r>
              <a:rPr lang="en-US" sz="3600" b="1" spc="33">
                <a:solidFill>
                  <a:srgbClr val="382B1B"/>
                </a:solidFill>
                <a:latin typeface="TT Rounds Condensed Bold"/>
                <a:ea typeface="TT Rounds Condensed Bold"/>
                <a:cs typeface="TT Rounds Condensed Bold"/>
                <a:sym typeface="TT Rounds Condensed Bold"/>
              </a:rPr>
              <a:t>Objets naturels, </a:t>
            </a:r>
            <a:r>
              <a:rPr lang="en-US" sz="3600" spc="33">
                <a:solidFill>
                  <a:srgbClr val="382B1B"/>
                </a:solidFill>
                <a:latin typeface="TT Rounds Condensed"/>
                <a:ea typeface="TT Rounds Condensed"/>
                <a:cs typeface="TT Rounds Condensed"/>
                <a:sym typeface="TT Rounds Condensed"/>
              </a:rPr>
              <a:t>tels que les os, les pierres, les bâtons, les parties cartilagineuses, les insectes, les coquillages, etc.</a:t>
            </a:r>
          </a:p>
          <a:p>
            <a:pPr marL="651510" lvl="1" indent="-325755" algn="l">
              <a:lnSpc>
                <a:spcPts val="3540"/>
              </a:lnSpc>
              <a:buFont typeface="Arial"/>
              <a:buChar char="•"/>
            </a:pPr>
            <a:r>
              <a:rPr lang="en-US" sz="3600" b="1" spc="33">
                <a:solidFill>
                  <a:srgbClr val="382B1B"/>
                </a:solidFill>
                <a:latin typeface="TT Rounds Condensed Bold"/>
                <a:ea typeface="TT Rounds Condensed Bold"/>
                <a:cs typeface="TT Rounds Condensed Bold"/>
                <a:sym typeface="TT Rounds Condensed Bold"/>
              </a:rPr>
              <a:t>Objets étrangers </a:t>
            </a:r>
            <a:r>
              <a:rPr lang="en-US" sz="3600" spc="33">
                <a:solidFill>
                  <a:srgbClr val="382B1B"/>
                </a:solidFill>
                <a:latin typeface="TT Rounds Condensed"/>
                <a:ea typeface="TT Rounds Condensed"/>
                <a:cs typeface="TT Rounds Condensed"/>
                <a:sym typeface="TT Rounds Condensed"/>
              </a:rPr>
              <a:t>provenant de l'entreprise, verre, plastique, métal, trombones, crayons, papier ou composants d'outils, déjections d'animaux nuisibles.</a:t>
            </a:r>
          </a:p>
          <a:p>
            <a:pPr marL="651510" lvl="1" indent="-325755" algn="l">
              <a:lnSpc>
                <a:spcPts val="3540"/>
              </a:lnSpc>
              <a:buFont typeface="Arial"/>
              <a:buChar char="•"/>
            </a:pPr>
            <a:r>
              <a:rPr lang="en-US" sz="3600" b="1" spc="33">
                <a:solidFill>
                  <a:srgbClr val="382B1B"/>
                </a:solidFill>
                <a:latin typeface="TT Rounds Condensed Bold"/>
                <a:ea typeface="TT Rounds Condensed Bold"/>
                <a:cs typeface="TT Rounds Condensed Bold"/>
                <a:sym typeface="TT Rounds Condensed Bold"/>
              </a:rPr>
              <a:t>Objets personnels étrangers </a:t>
            </a:r>
            <a:r>
              <a:rPr lang="en-US" sz="3600" spc="33">
                <a:solidFill>
                  <a:srgbClr val="382B1B"/>
                </a:solidFill>
                <a:latin typeface="TT Rounds Condensed"/>
                <a:ea typeface="TT Rounds Condensed"/>
                <a:cs typeface="TT Rounds Condensed"/>
                <a:sym typeface="TT Rounds Condensed"/>
              </a:rPr>
              <a:t>(provenant peut-être du personnel), cheveux, ongles, sparadraps, bijoux, mégots de cigarettes.</a:t>
            </a:r>
          </a:p>
          <a:p>
            <a:pPr marL="651510" lvl="1" indent="-325755" algn="l">
              <a:lnSpc>
                <a:spcPts val="3540"/>
              </a:lnSpc>
            </a:pPr>
            <a:endParaRPr lang="en-US" sz="3600" spc="33">
              <a:solidFill>
                <a:srgbClr val="382B1B"/>
              </a:solidFill>
              <a:latin typeface="TT Rounds Condensed"/>
              <a:ea typeface="TT Rounds Condensed"/>
              <a:cs typeface="TT Rounds Condensed"/>
              <a:sym typeface="TT Rounds Condensed"/>
            </a:endParaRPr>
          </a:p>
        </p:txBody>
      </p:sp>
      <p:sp>
        <p:nvSpPr>
          <p:cNvPr id="11" name="AutoShape 11"/>
          <p:cNvSpPr/>
          <p:nvPr/>
        </p:nvSpPr>
        <p:spPr>
          <a:xfrm rot="10791440">
            <a:off x="548745" y="2637820"/>
            <a:ext cx="17214062" cy="0"/>
          </a:xfrm>
          <a:prstGeom prst="line">
            <a:avLst/>
          </a:prstGeom>
          <a:ln w="19050" cap="rnd">
            <a:solidFill>
              <a:srgbClr val="94C7B0"/>
            </a:solidFill>
            <a:prstDash val="solid"/>
            <a:headEnd type="none" w="sm" len="sm"/>
            <a:tailEnd type="none" w="sm" len="sm"/>
          </a:ln>
        </p:spPr>
      </p:sp>
      <p:grpSp>
        <p:nvGrpSpPr>
          <p:cNvPr id="12" name="Group 12"/>
          <p:cNvGrpSpPr/>
          <p:nvPr/>
        </p:nvGrpSpPr>
        <p:grpSpPr>
          <a:xfrm rot="4967076">
            <a:off x="689402" y="331590"/>
            <a:ext cx="2056215" cy="2120116"/>
            <a:chOff x="0" y="0"/>
            <a:chExt cx="2741620" cy="2826822"/>
          </a:xfrm>
        </p:grpSpPr>
        <p:sp>
          <p:nvSpPr>
            <p:cNvPr id="13" name="Freeform 13"/>
            <p:cNvSpPr/>
            <p:nvPr/>
          </p:nvSpPr>
          <p:spPr>
            <a:xfrm>
              <a:off x="-122047" y="-46228"/>
              <a:ext cx="3048889" cy="2987167"/>
            </a:xfrm>
            <a:custGeom>
              <a:avLst/>
              <a:gdLst/>
              <a:ahLst/>
              <a:cxnLst/>
              <a:rect l="l" t="t" r="r" b="b"/>
              <a:pathLst>
                <a:path w="3048889" h="2987167">
                  <a:moveTo>
                    <a:pt x="1782191" y="112522"/>
                  </a:moveTo>
                  <a:cubicBezTo>
                    <a:pt x="1417447" y="3683"/>
                    <a:pt x="1036320" y="0"/>
                    <a:pt x="745871" y="326644"/>
                  </a:cubicBezTo>
                  <a:cubicBezTo>
                    <a:pt x="464566" y="642366"/>
                    <a:pt x="194183" y="1152398"/>
                    <a:pt x="136144" y="1573403"/>
                  </a:cubicBezTo>
                  <a:cubicBezTo>
                    <a:pt x="0" y="2555240"/>
                    <a:pt x="874776" y="2987167"/>
                    <a:pt x="1758569" y="2847340"/>
                  </a:cubicBezTo>
                  <a:cubicBezTo>
                    <a:pt x="2620645" y="2711196"/>
                    <a:pt x="3048889" y="1580642"/>
                    <a:pt x="2787523" y="774827"/>
                  </a:cubicBezTo>
                  <a:cubicBezTo>
                    <a:pt x="2709545" y="531622"/>
                    <a:pt x="2482596" y="417322"/>
                    <a:pt x="2268474" y="312039"/>
                  </a:cubicBezTo>
                  <a:cubicBezTo>
                    <a:pt x="2114169" y="235839"/>
                    <a:pt x="1950847" y="163195"/>
                    <a:pt x="1782064" y="112395"/>
                  </a:cubicBezTo>
                  <a:close/>
                </a:path>
              </a:pathLst>
            </a:custGeom>
            <a:solidFill>
              <a:srgbClr val="B6D1E1"/>
            </a:solidFill>
          </p:spPr>
        </p:sp>
      </p:grpSp>
      <p:sp>
        <p:nvSpPr>
          <p:cNvPr id="14" name="TextBox 14"/>
          <p:cNvSpPr txBox="1"/>
          <p:nvPr/>
        </p:nvSpPr>
        <p:spPr>
          <a:xfrm>
            <a:off x="628155" y="948536"/>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15" name="Freeform 15" descr="Warning outline"/>
          <p:cNvSpPr/>
          <p:nvPr/>
        </p:nvSpPr>
        <p:spPr>
          <a:xfrm>
            <a:off x="15572718" y="602010"/>
            <a:ext cx="1959909" cy="1959909"/>
          </a:xfrm>
          <a:custGeom>
            <a:avLst/>
            <a:gdLst/>
            <a:ahLst/>
            <a:cxnLst/>
            <a:rect l="l" t="t" r="r" b="b"/>
            <a:pathLst>
              <a:path w="1959909" h="1959909">
                <a:moveTo>
                  <a:pt x="0" y="0"/>
                </a:moveTo>
                <a:lnTo>
                  <a:pt x="1959909" y="0"/>
                </a:lnTo>
                <a:lnTo>
                  <a:pt x="1959909" y="1959909"/>
                </a:lnTo>
                <a:lnTo>
                  <a:pt x="0" y="19599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3083284" y="1193208"/>
            <a:ext cx="6993006" cy="937742"/>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Allergènes</a:t>
            </a:r>
          </a:p>
        </p:txBody>
      </p:sp>
      <p:sp>
        <p:nvSpPr>
          <p:cNvPr id="8" name="TextBox 8"/>
          <p:cNvSpPr txBox="1"/>
          <p:nvPr/>
        </p:nvSpPr>
        <p:spPr>
          <a:xfrm>
            <a:off x="1045596" y="3056034"/>
            <a:ext cx="5064981" cy="3684270"/>
          </a:xfrm>
          <a:prstGeom prst="rect">
            <a:avLst/>
          </a:prstGeom>
        </p:spPr>
        <p:txBody>
          <a:bodyPr lIns="0" tIns="0" rIns="0" bIns="0" rtlCol="0" anchor="t">
            <a:spAutoFit/>
          </a:bodyPr>
          <a:lstStyle/>
          <a:p>
            <a:pPr algn="l">
              <a:lnSpc>
                <a:spcPts val="4140"/>
              </a:lnSpc>
            </a:pPr>
            <a:r>
              <a:rPr lang="en-US" sz="3750" spc="35">
                <a:solidFill>
                  <a:srgbClr val="382B1B"/>
                </a:solidFill>
                <a:latin typeface="TT Rounds Condensed"/>
                <a:ea typeface="TT Rounds Condensed"/>
                <a:cs typeface="TT Rounds Condensed"/>
                <a:sym typeface="TT Rounds Condensed"/>
              </a:rPr>
              <a:t>Les allergènes sont des substances par ailleurs inoffensives qui peuvent déclencher une réaction allergique chez les personnes sensibles. </a:t>
            </a:r>
          </a:p>
          <a:p>
            <a:pPr algn="l">
              <a:lnSpc>
                <a:spcPts val="4140"/>
              </a:lnSpc>
            </a:pPr>
            <a:endParaRPr lang="en-US" sz="3750" spc="35">
              <a:solidFill>
                <a:srgbClr val="382B1B"/>
              </a:solidFill>
              <a:latin typeface="TT Rounds Condensed"/>
              <a:ea typeface="TT Rounds Condensed"/>
              <a:cs typeface="TT Rounds Condensed"/>
              <a:sym typeface="TT Rounds Condensed"/>
            </a:endParaRPr>
          </a:p>
        </p:txBody>
      </p:sp>
      <p:sp>
        <p:nvSpPr>
          <p:cNvPr id="9" name="AutoShape 9"/>
          <p:cNvSpPr/>
          <p:nvPr/>
        </p:nvSpPr>
        <p:spPr>
          <a:xfrm rot="5378566">
            <a:off x="3046626" y="6268804"/>
            <a:ext cx="6874716" cy="0"/>
          </a:xfrm>
          <a:prstGeom prst="line">
            <a:avLst/>
          </a:prstGeom>
          <a:ln w="19050" cap="rnd">
            <a:solidFill>
              <a:srgbClr val="94C7B0"/>
            </a:solidFill>
            <a:prstDash val="solid"/>
            <a:headEnd type="none" w="sm" len="sm"/>
            <a:tailEnd type="none" w="sm" len="sm"/>
          </a:ln>
        </p:spPr>
      </p:sp>
      <p:sp>
        <p:nvSpPr>
          <p:cNvPr id="10" name="TextBox 10"/>
          <p:cNvSpPr txBox="1"/>
          <p:nvPr/>
        </p:nvSpPr>
        <p:spPr>
          <a:xfrm>
            <a:off x="6777201" y="3094134"/>
            <a:ext cx="10985579" cy="6167755"/>
          </a:xfrm>
          <a:prstGeom prst="rect">
            <a:avLst/>
          </a:prstGeom>
        </p:spPr>
        <p:txBody>
          <a:bodyPr lIns="0" tIns="0" rIns="0" bIns="0" rtlCol="0" anchor="t">
            <a:spAutoFit/>
          </a:bodyPr>
          <a:lstStyle/>
          <a:p>
            <a:pPr algn="l">
              <a:lnSpc>
                <a:spcPts val="3245"/>
              </a:lnSpc>
            </a:pPr>
            <a:r>
              <a:rPr lang="en-US" sz="3300" spc="30">
                <a:solidFill>
                  <a:srgbClr val="382B1B"/>
                </a:solidFill>
                <a:latin typeface="TT Rounds Condensed"/>
                <a:ea typeface="TT Rounds Condensed"/>
                <a:cs typeface="TT Rounds Condensed"/>
                <a:sym typeface="TT Rounds Condensed"/>
              </a:rPr>
              <a:t>Il existe 14 allergènes courants qui, en vertu de la législation européenne, doivent être mentionnés sur les étiquettes des produits alimentaires et dans les menus. Les 3 allergènes les plus courants sont :</a:t>
            </a:r>
          </a:p>
          <a:p>
            <a:pPr marL="597219" lvl="1" indent="-298609" algn="l">
              <a:lnSpc>
                <a:spcPts val="3245"/>
              </a:lnSpc>
              <a:buFont typeface="Arial"/>
              <a:buChar char="•"/>
            </a:pPr>
            <a:r>
              <a:rPr lang="en-US" sz="3300" spc="30">
                <a:solidFill>
                  <a:srgbClr val="382B1B"/>
                </a:solidFill>
                <a:latin typeface="TT Rounds Condensed"/>
                <a:ea typeface="TT Rounds Condensed"/>
                <a:cs typeface="TT Rounds Condensed"/>
                <a:sym typeface="TT Rounds Condensed"/>
              </a:rPr>
              <a:t>Les fruits à coque et les arachides peuvent provoquer un choc anaphylactique, des difficultés respiratoires, une perte de conscience, etc. Des soins urgents sont nécessaires.</a:t>
            </a:r>
          </a:p>
          <a:p>
            <a:pPr marL="597219" lvl="1" indent="-298609" algn="l">
              <a:lnSpc>
                <a:spcPts val="3245"/>
              </a:lnSpc>
              <a:buFont typeface="Arial"/>
              <a:buChar char="•"/>
            </a:pPr>
            <a:r>
              <a:rPr lang="en-US" sz="3300" spc="30">
                <a:solidFill>
                  <a:srgbClr val="382B1B"/>
                </a:solidFill>
                <a:latin typeface="TT Rounds Condensed"/>
                <a:ea typeface="TT Rounds Condensed"/>
                <a:cs typeface="TT Rounds Condensed"/>
                <a:sym typeface="TT Rounds Condensed"/>
              </a:rPr>
              <a:t>Le gluten, pour les personnes souffrant de la maladie cœliaque, le gluten endommage les muqueuses des intestins, le gluten se trouve dans le blé, le seigle, l'orge, etc.</a:t>
            </a:r>
          </a:p>
          <a:p>
            <a:pPr marL="597219" lvl="1" indent="-298609" algn="l">
              <a:lnSpc>
                <a:spcPts val="3245"/>
              </a:lnSpc>
              <a:buFont typeface="Arial"/>
              <a:buChar char="•"/>
            </a:pPr>
            <a:r>
              <a:rPr lang="en-US" sz="3300" spc="30">
                <a:solidFill>
                  <a:srgbClr val="382B1B"/>
                </a:solidFill>
                <a:latin typeface="TT Rounds Condensed"/>
                <a:ea typeface="TT Rounds Condensed"/>
                <a:cs typeface="TT Rounds Condensed"/>
                <a:sym typeface="TT Rounds Condensed"/>
              </a:rPr>
              <a:t>Les allergies au lait peuvent être graves. Il est important de ne pas confondre allergie au lait et intolérance au lactose.</a:t>
            </a:r>
          </a:p>
          <a:p>
            <a:pPr marL="597219" lvl="1" indent="-298609" algn="l">
              <a:lnSpc>
                <a:spcPts val="3245"/>
              </a:lnSpc>
              <a:buFont typeface="Arial"/>
              <a:buChar char="•"/>
            </a:pPr>
            <a:r>
              <a:rPr lang="en-US" sz="3300" b="1" spc="30">
                <a:solidFill>
                  <a:srgbClr val="382B1B"/>
                </a:solidFill>
                <a:latin typeface="TT Rounds Condensed Bold"/>
                <a:ea typeface="TT Rounds Condensed Bold"/>
                <a:cs typeface="TT Rounds Condensed Bold"/>
                <a:sym typeface="TT Rounds Condensed Bold"/>
              </a:rPr>
              <a:t>Il est important de servir des aliments sains aux personnes souffrant d'allergies.</a:t>
            </a:r>
          </a:p>
        </p:txBody>
      </p:sp>
      <p:sp>
        <p:nvSpPr>
          <p:cNvPr id="11" name="AutoShape 11"/>
          <p:cNvSpPr/>
          <p:nvPr/>
        </p:nvSpPr>
        <p:spPr>
          <a:xfrm rot="10791440">
            <a:off x="548745" y="2637820"/>
            <a:ext cx="17214062" cy="0"/>
          </a:xfrm>
          <a:prstGeom prst="line">
            <a:avLst/>
          </a:prstGeom>
          <a:ln w="19050" cap="rnd">
            <a:solidFill>
              <a:srgbClr val="94C7B0"/>
            </a:solidFill>
            <a:prstDash val="solid"/>
            <a:headEnd type="none" w="sm" len="sm"/>
            <a:tailEnd type="none" w="sm" len="sm"/>
          </a:ln>
        </p:spPr>
      </p:sp>
      <p:grpSp>
        <p:nvGrpSpPr>
          <p:cNvPr id="12" name="Group 12"/>
          <p:cNvGrpSpPr/>
          <p:nvPr/>
        </p:nvGrpSpPr>
        <p:grpSpPr>
          <a:xfrm rot="4967076">
            <a:off x="689402" y="331590"/>
            <a:ext cx="2056215" cy="2120116"/>
            <a:chOff x="0" y="0"/>
            <a:chExt cx="2741620" cy="2826822"/>
          </a:xfrm>
        </p:grpSpPr>
        <p:sp>
          <p:nvSpPr>
            <p:cNvPr id="13" name="Freeform 13"/>
            <p:cNvSpPr/>
            <p:nvPr/>
          </p:nvSpPr>
          <p:spPr>
            <a:xfrm>
              <a:off x="-122047" y="-46228"/>
              <a:ext cx="3048889" cy="2987167"/>
            </a:xfrm>
            <a:custGeom>
              <a:avLst/>
              <a:gdLst/>
              <a:ahLst/>
              <a:cxnLst/>
              <a:rect l="l" t="t" r="r" b="b"/>
              <a:pathLst>
                <a:path w="3048889" h="2987167">
                  <a:moveTo>
                    <a:pt x="1782191" y="112522"/>
                  </a:moveTo>
                  <a:cubicBezTo>
                    <a:pt x="1417447" y="3683"/>
                    <a:pt x="1036320" y="0"/>
                    <a:pt x="745871" y="326644"/>
                  </a:cubicBezTo>
                  <a:cubicBezTo>
                    <a:pt x="464566" y="642366"/>
                    <a:pt x="194183" y="1152398"/>
                    <a:pt x="136144" y="1573403"/>
                  </a:cubicBezTo>
                  <a:cubicBezTo>
                    <a:pt x="0" y="2555240"/>
                    <a:pt x="874776" y="2987167"/>
                    <a:pt x="1758569" y="2847340"/>
                  </a:cubicBezTo>
                  <a:cubicBezTo>
                    <a:pt x="2620645" y="2711196"/>
                    <a:pt x="3048889" y="1580642"/>
                    <a:pt x="2787523" y="774827"/>
                  </a:cubicBezTo>
                  <a:cubicBezTo>
                    <a:pt x="2709545" y="531622"/>
                    <a:pt x="2482596" y="417322"/>
                    <a:pt x="2268474" y="312039"/>
                  </a:cubicBezTo>
                  <a:cubicBezTo>
                    <a:pt x="2114169" y="235839"/>
                    <a:pt x="1950847" y="163195"/>
                    <a:pt x="1782064" y="112395"/>
                  </a:cubicBezTo>
                  <a:close/>
                </a:path>
              </a:pathLst>
            </a:custGeom>
            <a:solidFill>
              <a:srgbClr val="84BFA4"/>
            </a:solidFill>
          </p:spPr>
        </p:sp>
      </p:grpSp>
      <p:sp>
        <p:nvSpPr>
          <p:cNvPr id="14" name="TextBox 14"/>
          <p:cNvSpPr txBox="1"/>
          <p:nvPr/>
        </p:nvSpPr>
        <p:spPr>
          <a:xfrm>
            <a:off x="628155" y="948536"/>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15" name="Freeform 15" descr="Cough outline"/>
          <p:cNvSpPr/>
          <p:nvPr/>
        </p:nvSpPr>
        <p:spPr>
          <a:xfrm>
            <a:off x="15415593" y="401588"/>
            <a:ext cx="2146851" cy="2146851"/>
          </a:xfrm>
          <a:custGeom>
            <a:avLst/>
            <a:gdLst/>
            <a:ahLst/>
            <a:cxnLst/>
            <a:rect l="l" t="t" r="r" b="b"/>
            <a:pathLst>
              <a:path w="2146851" h="2146851">
                <a:moveTo>
                  <a:pt x="0" y="0"/>
                </a:moveTo>
                <a:lnTo>
                  <a:pt x="2146851" y="0"/>
                </a:lnTo>
                <a:lnTo>
                  <a:pt x="2146851" y="2146850"/>
                </a:lnTo>
                <a:lnTo>
                  <a:pt x="0" y="21468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3112058" y="967417"/>
            <a:ext cx="11269196" cy="1577340"/>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Risques alimentaires microbiologiques </a:t>
            </a:r>
          </a:p>
        </p:txBody>
      </p:sp>
      <p:sp>
        <p:nvSpPr>
          <p:cNvPr id="8" name="TextBox 8"/>
          <p:cNvSpPr txBox="1"/>
          <p:nvPr/>
        </p:nvSpPr>
        <p:spPr>
          <a:xfrm>
            <a:off x="1045596" y="3056034"/>
            <a:ext cx="5064981" cy="2884443"/>
          </a:xfrm>
          <a:prstGeom prst="rect">
            <a:avLst/>
          </a:prstGeom>
        </p:spPr>
        <p:txBody>
          <a:bodyPr lIns="0" tIns="0" rIns="0" bIns="0" rtlCol="0" anchor="t">
            <a:spAutoFit/>
          </a:bodyPr>
          <a:lstStyle/>
          <a:p>
            <a:pPr algn="l">
              <a:lnSpc>
                <a:spcPts val="4140"/>
              </a:lnSpc>
            </a:pPr>
            <a:r>
              <a:rPr lang="en-US" sz="3750" spc="35">
                <a:solidFill>
                  <a:srgbClr val="382B1B"/>
                </a:solidFill>
                <a:latin typeface="TT Rounds Condensed"/>
                <a:ea typeface="TT Rounds Condensed"/>
                <a:cs typeface="TT Rounds Condensed"/>
                <a:sym typeface="TT Rounds Condensed"/>
              </a:rPr>
              <a:t>Les risques alimentaires microbiologiques surviennent lorsque les aliments sont contaminés par des micro-organismes présents dans l'air, les aliments, l'eau, les déchets, le sol, les animaux et le corps humain. </a:t>
            </a:r>
          </a:p>
          <a:p>
            <a:pPr algn="l">
              <a:lnSpc>
                <a:spcPts val="4140"/>
              </a:lnSpc>
            </a:pPr>
            <a:endParaRPr lang="en-US" sz="3750" spc="35">
              <a:solidFill>
                <a:srgbClr val="382B1B"/>
              </a:solidFill>
              <a:latin typeface="TT Rounds Condensed"/>
              <a:ea typeface="TT Rounds Condensed"/>
              <a:cs typeface="TT Rounds Condensed"/>
              <a:sym typeface="TT Rounds Condensed"/>
            </a:endParaRPr>
          </a:p>
          <a:p>
            <a:pPr algn="l">
              <a:lnSpc>
                <a:spcPts val="4140"/>
              </a:lnSpc>
            </a:pPr>
            <a:endParaRPr lang="en-US" sz="3750" spc="35">
              <a:solidFill>
                <a:srgbClr val="382B1B"/>
              </a:solidFill>
              <a:latin typeface="TT Rounds Condensed"/>
              <a:ea typeface="TT Rounds Condensed"/>
              <a:cs typeface="TT Rounds Condensed"/>
              <a:sym typeface="TT Rounds Condensed"/>
            </a:endParaRPr>
          </a:p>
        </p:txBody>
      </p:sp>
      <p:sp>
        <p:nvSpPr>
          <p:cNvPr id="9" name="AutoShape 9"/>
          <p:cNvSpPr/>
          <p:nvPr/>
        </p:nvSpPr>
        <p:spPr>
          <a:xfrm rot="5378566">
            <a:off x="3046626" y="6268804"/>
            <a:ext cx="6874716" cy="0"/>
          </a:xfrm>
          <a:prstGeom prst="line">
            <a:avLst/>
          </a:prstGeom>
          <a:ln w="19050" cap="rnd">
            <a:solidFill>
              <a:srgbClr val="94C7B0"/>
            </a:solidFill>
            <a:prstDash val="solid"/>
            <a:headEnd type="none" w="sm" len="sm"/>
            <a:tailEnd type="none" w="sm" len="sm"/>
          </a:ln>
        </p:spPr>
      </p:sp>
      <p:sp>
        <p:nvSpPr>
          <p:cNvPr id="10" name="TextBox 10"/>
          <p:cNvSpPr txBox="1"/>
          <p:nvPr/>
        </p:nvSpPr>
        <p:spPr>
          <a:xfrm>
            <a:off x="6777201" y="3084609"/>
            <a:ext cx="10663982" cy="6124152"/>
          </a:xfrm>
          <a:prstGeom prst="rect">
            <a:avLst/>
          </a:prstGeom>
        </p:spPr>
        <p:txBody>
          <a:bodyPr lIns="0" tIns="0" rIns="0" bIns="0" rtlCol="0" anchor="t">
            <a:spAutoFit/>
          </a:bodyPr>
          <a:lstStyle/>
          <a:p>
            <a:pPr marL="561025" lvl="1" indent="-280512" algn="l">
              <a:lnSpc>
                <a:spcPts val="3048"/>
              </a:lnSpc>
              <a:buFont typeface="Arial"/>
              <a:buChar char="•"/>
            </a:pPr>
            <a:r>
              <a:rPr lang="en-US" sz="3100" spc="29">
                <a:solidFill>
                  <a:srgbClr val="382B1B"/>
                </a:solidFill>
                <a:latin typeface="TT Rounds Condensed"/>
                <a:ea typeface="TT Rounds Condensed"/>
                <a:cs typeface="TT Rounds Condensed"/>
                <a:sym typeface="TT Rounds Condensed"/>
              </a:rPr>
              <a:t>Les </a:t>
            </a:r>
            <a:r>
              <a:rPr lang="en-US" sz="3100" b="1" spc="29">
                <a:solidFill>
                  <a:srgbClr val="382B1B"/>
                </a:solidFill>
                <a:latin typeface="TT Rounds Condensed Bold"/>
                <a:ea typeface="TT Rounds Condensed Bold"/>
                <a:cs typeface="TT Rounds Condensed Bold"/>
                <a:sym typeface="TT Rounds Condensed Bold"/>
              </a:rPr>
              <a:t>moisissures </a:t>
            </a:r>
            <a:r>
              <a:rPr lang="en-US" sz="3100" spc="29">
                <a:solidFill>
                  <a:srgbClr val="382B1B"/>
                </a:solidFill>
                <a:latin typeface="TT Rounds Condensed"/>
                <a:ea typeface="TT Rounds Condensed"/>
                <a:cs typeface="TT Rounds Condensed"/>
                <a:sym typeface="TT Rounds Condensed"/>
              </a:rPr>
              <a:t>sont en suspension dans l'air et n'ont pas besoin de beaucoup d'eau pour se développer. Une température adéquate, un mauvais stockage ou un stockage trop long entraîneront la formation de moisissures. </a:t>
            </a:r>
          </a:p>
          <a:p>
            <a:pPr marL="561025" lvl="1" indent="-280512" algn="l">
              <a:lnSpc>
                <a:spcPts val="3048"/>
              </a:lnSpc>
              <a:buFont typeface="Arial"/>
              <a:buChar char="•"/>
            </a:pPr>
            <a:r>
              <a:rPr lang="en-US" sz="3100" b="1" spc="29">
                <a:solidFill>
                  <a:srgbClr val="382B1B"/>
                </a:solidFill>
                <a:latin typeface="TT Rounds Condensed Bold"/>
                <a:ea typeface="TT Rounds Condensed Bold"/>
                <a:cs typeface="TT Rounds Condensed Bold"/>
                <a:sym typeface="TT Rounds Condensed Bold"/>
              </a:rPr>
              <a:t>Les bactéries </a:t>
            </a:r>
            <a:r>
              <a:rPr lang="en-US" sz="3100" spc="29">
                <a:solidFill>
                  <a:srgbClr val="382B1B"/>
                </a:solidFill>
                <a:latin typeface="TT Rounds Condensed"/>
                <a:ea typeface="TT Rounds Condensed"/>
                <a:cs typeface="TT Rounds Condensed"/>
                <a:sym typeface="TT Rounds Condensed"/>
              </a:rPr>
              <a:t>se développent à température ambiante, il faut donc les réfrigérer rapidement. Les bactéries se développent plus rapidement à 37 degrés et la zone à risque se situe entre 5 et 60 degrés.</a:t>
            </a:r>
          </a:p>
          <a:p>
            <a:pPr marL="561025" lvl="1" indent="-280512" algn="l">
              <a:lnSpc>
                <a:spcPts val="3048"/>
              </a:lnSpc>
              <a:buFont typeface="Arial"/>
              <a:buChar char="•"/>
            </a:pPr>
            <a:r>
              <a:rPr lang="en-US" sz="3100" spc="29">
                <a:solidFill>
                  <a:srgbClr val="382B1B"/>
                </a:solidFill>
                <a:latin typeface="TT Rounds Condensed"/>
                <a:ea typeface="TT Rounds Condensed"/>
                <a:cs typeface="TT Rounds Condensed"/>
                <a:sym typeface="TT Rounds Condensed"/>
              </a:rPr>
              <a:t>Contrairement aux bactéries, les </a:t>
            </a:r>
            <a:r>
              <a:rPr lang="en-US" sz="3100" b="1" spc="29">
                <a:solidFill>
                  <a:srgbClr val="382B1B"/>
                </a:solidFill>
                <a:latin typeface="TT Rounds Condensed Bold"/>
                <a:ea typeface="TT Rounds Condensed Bold"/>
                <a:cs typeface="TT Rounds Condensed Bold"/>
                <a:sym typeface="TT Rounds Condensed Bold"/>
              </a:rPr>
              <a:t>virus </a:t>
            </a:r>
            <a:r>
              <a:rPr lang="en-US" sz="3100" spc="29">
                <a:solidFill>
                  <a:srgbClr val="382B1B"/>
                </a:solidFill>
                <a:latin typeface="TT Rounds Condensed"/>
                <a:ea typeface="TT Rounds Condensed"/>
                <a:cs typeface="TT Rounds Condensed"/>
                <a:sym typeface="TT Rounds Condensed"/>
              </a:rPr>
              <a:t>ont besoin de cellules vivantes pour provoquer des maladies. Ils sont transportés entre les aliments et les humains. </a:t>
            </a:r>
          </a:p>
          <a:p>
            <a:pPr marL="561025" lvl="1" indent="-280512" algn="l">
              <a:lnSpc>
                <a:spcPts val="3048"/>
              </a:lnSpc>
              <a:buFont typeface="Arial"/>
              <a:buChar char="•"/>
            </a:pPr>
            <a:r>
              <a:rPr lang="en-US" sz="3100" b="1" spc="29">
                <a:solidFill>
                  <a:srgbClr val="382B1B"/>
                </a:solidFill>
                <a:latin typeface="TT Rounds Condensed Bold"/>
                <a:ea typeface="TT Rounds Condensed Bold"/>
                <a:cs typeface="TT Rounds Condensed Bold"/>
                <a:sym typeface="TT Rounds Condensed Bold"/>
              </a:rPr>
              <a:t>Les parasites </a:t>
            </a:r>
            <a:r>
              <a:rPr lang="en-US" sz="3100" spc="29">
                <a:solidFill>
                  <a:srgbClr val="382B1B"/>
                </a:solidFill>
                <a:latin typeface="TT Rounds Condensed"/>
                <a:ea typeface="TT Rounds Condensed"/>
                <a:cs typeface="TT Rounds Condensed"/>
                <a:sym typeface="TT Rounds Condensed"/>
              </a:rPr>
              <a:t>se trouvent dans l'eau, la viande, le poisson, etc. </a:t>
            </a:r>
          </a:p>
          <a:p>
            <a:pPr marL="560631" lvl="1" indent="-280316" algn="l">
              <a:lnSpc>
                <a:spcPts val="3048"/>
              </a:lnSpc>
              <a:buFont typeface="Arial"/>
              <a:buChar char="•"/>
            </a:pPr>
            <a:r>
              <a:rPr lang="en-US" sz="3100" spc="29">
                <a:solidFill>
                  <a:srgbClr val="382B1B"/>
                </a:solidFill>
                <a:latin typeface="TT Rounds Condensed"/>
                <a:ea typeface="TT Rounds Condensed"/>
                <a:cs typeface="TT Rounds Condensed"/>
                <a:sym typeface="TT Rounds Condensed"/>
              </a:rPr>
              <a:t>Pour protéger les aliments de la contamination et empêcher la prolifération de micro-organismes pathogènes, vous devez les manipuler et les conserver correctement et, dans certains cas, les cuire à une température supérieure à 72 degrés.</a:t>
            </a:r>
          </a:p>
        </p:txBody>
      </p:sp>
      <p:sp>
        <p:nvSpPr>
          <p:cNvPr id="11" name="AutoShape 11"/>
          <p:cNvSpPr/>
          <p:nvPr/>
        </p:nvSpPr>
        <p:spPr>
          <a:xfrm rot="10791440">
            <a:off x="548745" y="2637820"/>
            <a:ext cx="17214062" cy="0"/>
          </a:xfrm>
          <a:prstGeom prst="line">
            <a:avLst/>
          </a:prstGeom>
          <a:ln w="19050" cap="rnd">
            <a:solidFill>
              <a:srgbClr val="94C7B0"/>
            </a:solidFill>
            <a:prstDash val="solid"/>
            <a:headEnd type="none" w="sm" len="sm"/>
            <a:tailEnd type="none" w="sm" len="sm"/>
          </a:ln>
        </p:spPr>
      </p:sp>
      <p:grpSp>
        <p:nvGrpSpPr>
          <p:cNvPr id="12" name="Group 12"/>
          <p:cNvGrpSpPr/>
          <p:nvPr/>
        </p:nvGrpSpPr>
        <p:grpSpPr>
          <a:xfrm rot="4967076">
            <a:off x="689402" y="331590"/>
            <a:ext cx="2056215" cy="2120116"/>
            <a:chOff x="0" y="0"/>
            <a:chExt cx="2741620" cy="2826822"/>
          </a:xfrm>
        </p:grpSpPr>
        <p:sp>
          <p:nvSpPr>
            <p:cNvPr id="13" name="Freeform 13"/>
            <p:cNvSpPr/>
            <p:nvPr/>
          </p:nvSpPr>
          <p:spPr>
            <a:xfrm>
              <a:off x="-122047" y="-46228"/>
              <a:ext cx="3048889" cy="2987167"/>
            </a:xfrm>
            <a:custGeom>
              <a:avLst/>
              <a:gdLst/>
              <a:ahLst/>
              <a:cxnLst/>
              <a:rect l="l" t="t" r="r" b="b"/>
              <a:pathLst>
                <a:path w="3048889" h="2987167">
                  <a:moveTo>
                    <a:pt x="1782191" y="112522"/>
                  </a:moveTo>
                  <a:cubicBezTo>
                    <a:pt x="1417447" y="3683"/>
                    <a:pt x="1036320" y="0"/>
                    <a:pt x="745871" y="326644"/>
                  </a:cubicBezTo>
                  <a:cubicBezTo>
                    <a:pt x="464566" y="642366"/>
                    <a:pt x="194183" y="1152398"/>
                    <a:pt x="136144" y="1573403"/>
                  </a:cubicBezTo>
                  <a:cubicBezTo>
                    <a:pt x="0" y="2555240"/>
                    <a:pt x="874776" y="2987167"/>
                    <a:pt x="1758569" y="2847340"/>
                  </a:cubicBezTo>
                  <a:cubicBezTo>
                    <a:pt x="2620645" y="2711196"/>
                    <a:pt x="3048889" y="1580642"/>
                    <a:pt x="2787523" y="774827"/>
                  </a:cubicBezTo>
                  <a:cubicBezTo>
                    <a:pt x="2709545" y="531622"/>
                    <a:pt x="2482596" y="417322"/>
                    <a:pt x="2268474" y="312039"/>
                  </a:cubicBezTo>
                  <a:cubicBezTo>
                    <a:pt x="2114169" y="235839"/>
                    <a:pt x="1950847" y="163195"/>
                    <a:pt x="1782064" y="112395"/>
                  </a:cubicBezTo>
                  <a:close/>
                </a:path>
              </a:pathLst>
            </a:custGeom>
            <a:solidFill>
              <a:srgbClr val="E6C8C7"/>
            </a:solidFill>
          </p:spPr>
        </p:sp>
      </p:grpSp>
      <p:sp>
        <p:nvSpPr>
          <p:cNvPr id="14" name="TextBox 14"/>
          <p:cNvSpPr txBox="1"/>
          <p:nvPr/>
        </p:nvSpPr>
        <p:spPr>
          <a:xfrm>
            <a:off x="628155" y="948536"/>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15" name="Freeform 15" descr="Germ outline"/>
          <p:cNvSpPr/>
          <p:nvPr/>
        </p:nvSpPr>
        <p:spPr>
          <a:xfrm>
            <a:off x="15474500" y="399206"/>
            <a:ext cx="1968674" cy="1968673"/>
          </a:xfrm>
          <a:custGeom>
            <a:avLst/>
            <a:gdLst/>
            <a:ahLst/>
            <a:cxnLst/>
            <a:rect l="l" t="t" r="r" b="b"/>
            <a:pathLst>
              <a:path w="1968674" h="1968673">
                <a:moveTo>
                  <a:pt x="0" y="0"/>
                </a:moveTo>
                <a:lnTo>
                  <a:pt x="1968673" y="0"/>
                </a:lnTo>
                <a:lnTo>
                  <a:pt x="1968673" y="1968673"/>
                </a:lnTo>
                <a:lnTo>
                  <a:pt x="0" y="19686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Personnalisé</PresentationFormat>
  <Paragraphs>0</Paragraphs>
  <Slides>40</Slides>
  <Notes>0</Notes>
  <HiddenSlides>0</HiddenSlides>
  <MMClips>0</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M1.1 Introduction à la sécurité alimentaire et à l'hygiène</dc:title>
  <cp:revision>2</cp:revision>
  <dcterms:created xsi:type="dcterms:W3CDTF">2006-08-16T00:00:00Z</dcterms:created>
  <dcterms:modified xsi:type="dcterms:W3CDTF">2025-01-07T14:48:41Z</dcterms:modified>
  <dc:identifier>DAGY-qJnYiU</dc:identifier>
</cp:coreProperties>
</file>