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51"/>
  </p:notesMasterIdLst>
  <p:sldIdLst>
    <p:sldId id="4302" r:id="rId2"/>
    <p:sldId id="4300" r:id="rId3"/>
    <p:sldId id="4308" r:id="rId4"/>
    <p:sldId id="4353" r:id="rId5"/>
    <p:sldId id="4442" r:id="rId6"/>
    <p:sldId id="4443" r:id="rId7"/>
    <p:sldId id="4444" r:id="rId8"/>
    <p:sldId id="4441" r:id="rId9"/>
    <p:sldId id="4389" r:id="rId10"/>
    <p:sldId id="4390" r:id="rId11"/>
    <p:sldId id="4307" r:id="rId12"/>
    <p:sldId id="4407" r:id="rId13"/>
    <p:sldId id="4408" r:id="rId14"/>
    <p:sldId id="4409" r:id="rId15"/>
    <p:sldId id="4410" r:id="rId16"/>
    <p:sldId id="4411" r:id="rId17"/>
    <p:sldId id="4412" r:id="rId18"/>
    <p:sldId id="4413" r:id="rId19"/>
    <p:sldId id="4414" r:id="rId20"/>
    <p:sldId id="4415" r:id="rId21"/>
    <p:sldId id="4416" r:id="rId22"/>
    <p:sldId id="4417" r:id="rId23"/>
    <p:sldId id="4418" r:id="rId24"/>
    <p:sldId id="4419" r:id="rId25"/>
    <p:sldId id="4420" r:id="rId26"/>
    <p:sldId id="4367" r:id="rId27"/>
    <p:sldId id="4422" r:id="rId28"/>
    <p:sldId id="4423" r:id="rId29"/>
    <p:sldId id="4424" r:id="rId30"/>
    <p:sldId id="4425" r:id="rId31"/>
    <p:sldId id="4426" r:id="rId32"/>
    <p:sldId id="4427" r:id="rId33"/>
    <p:sldId id="4428" r:id="rId34"/>
    <p:sldId id="4429" r:id="rId35"/>
    <p:sldId id="4430" r:id="rId36"/>
    <p:sldId id="4431" r:id="rId37"/>
    <p:sldId id="4432" r:id="rId38"/>
    <p:sldId id="4433" r:id="rId39"/>
    <p:sldId id="4434" r:id="rId40"/>
    <p:sldId id="4435" r:id="rId41"/>
    <p:sldId id="4421" r:id="rId42"/>
    <p:sldId id="4436" r:id="rId43"/>
    <p:sldId id="4437" r:id="rId44"/>
    <p:sldId id="4438" r:id="rId45"/>
    <p:sldId id="4439" r:id="rId46"/>
    <p:sldId id="4440" r:id="rId47"/>
    <p:sldId id="4445" r:id="rId48"/>
    <p:sldId id="4362" r:id="rId49"/>
    <p:sldId id="4348"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2B1B"/>
    <a:srgbClr val="086D6E"/>
    <a:srgbClr val="84BFA4"/>
    <a:srgbClr val="B6D1E1"/>
    <a:srgbClr val="E6C8C7"/>
    <a:srgbClr val="DC81AB"/>
    <a:srgbClr val="E995B1"/>
    <a:srgbClr val="000000"/>
    <a:srgbClr val="3C3D3C"/>
    <a:srgbClr val="C4DA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57"/>
    <p:restoredTop sz="94772"/>
  </p:normalViewPr>
  <p:slideViewPr>
    <p:cSldViewPr snapToGrid="0" snapToObjects="1">
      <p:cViewPr varScale="1">
        <p:scale>
          <a:sx n="58" d="100"/>
          <a:sy n="58" d="100"/>
        </p:scale>
        <p:origin x="468" y="-404"/>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bina Jaktlund" userId="37f7b66d-bd98-4370-ac07-102804dd7f4c" providerId="ADAL" clId="{21BDEFF0-2E23-4975-B19E-971F426A6CD1}"/>
    <pc:docChg chg="undo custSel modSld">
      <pc:chgData name="Sabina Jaktlund" userId="37f7b66d-bd98-4370-ac07-102804dd7f4c" providerId="ADAL" clId="{21BDEFF0-2E23-4975-B19E-971F426A6CD1}" dt="2025-01-14T10:54:40.734" v="1018" actId="20577"/>
      <pc:docMkLst>
        <pc:docMk/>
      </pc:docMkLst>
      <pc:sldChg chg="modSp mod">
        <pc:chgData name="Sabina Jaktlund" userId="37f7b66d-bd98-4370-ac07-102804dd7f4c" providerId="ADAL" clId="{21BDEFF0-2E23-4975-B19E-971F426A6CD1}" dt="2025-01-14T10:54:40.734" v="1018" actId="20577"/>
        <pc:sldMkLst>
          <pc:docMk/>
          <pc:sldMk cId="647664760" sldId="4348"/>
        </pc:sldMkLst>
        <pc:spChg chg="mod">
          <ac:chgData name="Sabina Jaktlund" userId="37f7b66d-bd98-4370-ac07-102804dd7f4c" providerId="ADAL" clId="{21BDEFF0-2E23-4975-B19E-971F426A6CD1}" dt="2025-01-14T10:54:40.734" v="1018" actId="20577"/>
          <ac:spMkLst>
            <pc:docMk/>
            <pc:sldMk cId="647664760" sldId="4348"/>
            <ac:spMk id="8" creationId="{2F5EF597-4B58-6D67-FBC1-120192E8A5EC}"/>
          </ac:spMkLst>
        </pc:spChg>
      </pc:sldChg>
      <pc:sldChg chg="modSp mod">
        <pc:chgData name="Sabina Jaktlund" userId="37f7b66d-bd98-4370-ac07-102804dd7f4c" providerId="ADAL" clId="{21BDEFF0-2E23-4975-B19E-971F426A6CD1}" dt="2025-01-14T09:46:21.037" v="961" actId="20577"/>
        <pc:sldMkLst>
          <pc:docMk/>
          <pc:sldMk cId="70822629" sldId="4353"/>
        </pc:sldMkLst>
        <pc:spChg chg="mod">
          <ac:chgData name="Sabina Jaktlund" userId="37f7b66d-bd98-4370-ac07-102804dd7f4c" providerId="ADAL" clId="{21BDEFF0-2E23-4975-B19E-971F426A6CD1}" dt="2025-01-14T09:46:21.037" v="961" actId="20577"/>
          <ac:spMkLst>
            <pc:docMk/>
            <pc:sldMk cId="70822629" sldId="4353"/>
            <ac:spMk id="12" creationId="{93C75B98-D8E3-EA22-BC4B-090051B03603}"/>
          </ac:spMkLst>
        </pc:spChg>
      </pc:sldChg>
      <pc:sldChg chg="modSp mod">
        <pc:chgData name="Sabina Jaktlund" userId="37f7b66d-bd98-4370-ac07-102804dd7f4c" providerId="ADAL" clId="{21BDEFF0-2E23-4975-B19E-971F426A6CD1}" dt="2025-01-14T10:49:45.979" v="985" actId="20577"/>
        <pc:sldMkLst>
          <pc:docMk/>
          <pc:sldMk cId="2105291158" sldId="4421"/>
        </pc:sldMkLst>
        <pc:spChg chg="mod">
          <ac:chgData name="Sabina Jaktlund" userId="37f7b66d-bd98-4370-ac07-102804dd7f4c" providerId="ADAL" clId="{21BDEFF0-2E23-4975-B19E-971F426A6CD1}" dt="2025-01-14T10:49:45.979" v="985" actId="20577"/>
          <ac:spMkLst>
            <pc:docMk/>
            <pc:sldMk cId="2105291158" sldId="4421"/>
            <ac:spMk id="7" creationId="{DF4A0FCE-61D4-4783-D8A9-01FB6FD6FFC4}"/>
          </ac:spMkLst>
        </pc:spChg>
      </pc:sldChg>
      <pc:sldChg chg="modSp mod">
        <pc:chgData name="Sabina Jaktlund" userId="37f7b66d-bd98-4370-ac07-102804dd7f4c" providerId="ADAL" clId="{21BDEFF0-2E23-4975-B19E-971F426A6CD1}" dt="2025-01-14T09:59:43.704" v="974" actId="255"/>
        <pc:sldMkLst>
          <pc:docMk/>
          <pc:sldMk cId="43706351" sldId="4424"/>
        </pc:sldMkLst>
        <pc:spChg chg="mod">
          <ac:chgData name="Sabina Jaktlund" userId="37f7b66d-bd98-4370-ac07-102804dd7f4c" providerId="ADAL" clId="{21BDEFF0-2E23-4975-B19E-971F426A6CD1}" dt="2025-01-14T09:59:43.704" v="974" actId="255"/>
          <ac:spMkLst>
            <pc:docMk/>
            <pc:sldMk cId="43706351" sldId="4424"/>
            <ac:spMk id="7" creationId="{DF4A0FCE-61D4-4783-D8A9-01FB6FD6FFC4}"/>
          </ac:spMkLst>
        </pc:spChg>
      </pc:sldChg>
      <pc:sldChg chg="modSp mod">
        <pc:chgData name="Sabina Jaktlund" userId="37f7b66d-bd98-4370-ac07-102804dd7f4c" providerId="ADAL" clId="{21BDEFF0-2E23-4975-B19E-971F426A6CD1}" dt="2025-01-14T10:00:05.397" v="975" actId="255"/>
        <pc:sldMkLst>
          <pc:docMk/>
          <pc:sldMk cId="2534303329" sldId="4425"/>
        </pc:sldMkLst>
        <pc:spChg chg="mod">
          <ac:chgData name="Sabina Jaktlund" userId="37f7b66d-bd98-4370-ac07-102804dd7f4c" providerId="ADAL" clId="{21BDEFF0-2E23-4975-B19E-971F426A6CD1}" dt="2025-01-14T10:00:05.397" v="975" actId="255"/>
          <ac:spMkLst>
            <pc:docMk/>
            <pc:sldMk cId="2534303329" sldId="4425"/>
            <ac:spMk id="7" creationId="{DF4A0FCE-61D4-4783-D8A9-01FB6FD6FFC4}"/>
          </ac:spMkLst>
        </pc:spChg>
      </pc:sldChg>
      <pc:sldChg chg="modSp mod">
        <pc:chgData name="Sabina Jaktlund" userId="37f7b66d-bd98-4370-ac07-102804dd7f4c" providerId="ADAL" clId="{21BDEFF0-2E23-4975-B19E-971F426A6CD1}" dt="2025-01-14T10:01:10.457" v="977" actId="255"/>
        <pc:sldMkLst>
          <pc:docMk/>
          <pc:sldMk cId="2883001560" sldId="4426"/>
        </pc:sldMkLst>
        <pc:spChg chg="mod">
          <ac:chgData name="Sabina Jaktlund" userId="37f7b66d-bd98-4370-ac07-102804dd7f4c" providerId="ADAL" clId="{21BDEFF0-2E23-4975-B19E-971F426A6CD1}" dt="2025-01-14T10:01:10.457" v="977" actId="255"/>
          <ac:spMkLst>
            <pc:docMk/>
            <pc:sldMk cId="2883001560" sldId="4426"/>
            <ac:spMk id="7" creationId="{DF4A0FCE-61D4-4783-D8A9-01FB6FD6FFC4}"/>
          </ac:spMkLst>
        </pc:spChg>
      </pc:sldChg>
      <pc:sldChg chg="modSp mod">
        <pc:chgData name="Sabina Jaktlund" userId="37f7b66d-bd98-4370-ac07-102804dd7f4c" providerId="ADAL" clId="{21BDEFF0-2E23-4975-B19E-971F426A6CD1}" dt="2025-01-14T10:02:13.235" v="978" actId="255"/>
        <pc:sldMkLst>
          <pc:docMk/>
          <pc:sldMk cId="4057241225" sldId="4427"/>
        </pc:sldMkLst>
        <pc:spChg chg="mod">
          <ac:chgData name="Sabina Jaktlund" userId="37f7b66d-bd98-4370-ac07-102804dd7f4c" providerId="ADAL" clId="{21BDEFF0-2E23-4975-B19E-971F426A6CD1}" dt="2025-01-14T10:02:13.235" v="978" actId="255"/>
          <ac:spMkLst>
            <pc:docMk/>
            <pc:sldMk cId="4057241225" sldId="4427"/>
            <ac:spMk id="7" creationId="{DF4A0FCE-61D4-4783-D8A9-01FB6FD6FFC4}"/>
          </ac:spMkLst>
        </pc:spChg>
      </pc:sldChg>
      <pc:sldChg chg="modSp mod">
        <pc:chgData name="Sabina Jaktlund" userId="37f7b66d-bd98-4370-ac07-102804dd7f4c" providerId="ADAL" clId="{21BDEFF0-2E23-4975-B19E-971F426A6CD1}" dt="2025-01-14T10:31:36.553" v="983" actId="255"/>
        <pc:sldMkLst>
          <pc:docMk/>
          <pc:sldMk cId="1671702668" sldId="4428"/>
        </pc:sldMkLst>
        <pc:spChg chg="mod">
          <ac:chgData name="Sabina Jaktlund" userId="37f7b66d-bd98-4370-ac07-102804dd7f4c" providerId="ADAL" clId="{21BDEFF0-2E23-4975-B19E-971F426A6CD1}" dt="2025-01-14T10:31:28.181" v="981" actId="1076"/>
          <ac:spMkLst>
            <pc:docMk/>
            <pc:sldMk cId="1671702668" sldId="4428"/>
            <ac:spMk id="4" creationId="{475706AA-315D-DB53-C1E5-B4D57D31F01F}"/>
          </ac:spMkLst>
        </pc:spChg>
        <pc:spChg chg="mod">
          <ac:chgData name="Sabina Jaktlund" userId="37f7b66d-bd98-4370-ac07-102804dd7f4c" providerId="ADAL" clId="{21BDEFF0-2E23-4975-B19E-971F426A6CD1}" dt="2025-01-14T10:31:36.553" v="983" actId="255"/>
          <ac:spMkLst>
            <pc:docMk/>
            <pc:sldMk cId="1671702668" sldId="4428"/>
            <ac:spMk id="7" creationId="{DF4A0FCE-61D4-4783-D8A9-01FB6FD6FFC4}"/>
          </ac:spMkLst>
        </pc:spChg>
      </pc:sldChg>
      <pc:sldChg chg="modSp mod">
        <pc:chgData name="Sabina Jaktlund" userId="37f7b66d-bd98-4370-ac07-102804dd7f4c" providerId="ADAL" clId="{21BDEFF0-2E23-4975-B19E-971F426A6CD1}" dt="2025-01-14T10:31:48.562" v="984" actId="255"/>
        <pc:sldMkLst>
          <pc:docMk/>
          <pc:sldMk cId="3457119889" sldId="4429"/>
        </pc:sldMkLst>
        <pc:spChg chg="mod">
          <ac:chgData name="Sabina Jaktlund" userId="37f7b66d-bd98-4370-ac07-102804dd7f4c" providerId="ADAL" clId="{21BDEFF0-2E23-4975-B19E-971F426A6CD1}" dt="2025-01-14T10:31:48.562" v="984" actId="255"/>
          <ac:spMkLst>
            <pc:docMk/>
            <pc:sldMk cId="3457119889" sldId="4429"/>
            <ac:spMk id="7" creationId="{DF4A0FCE-61D4-4783-D8A9-01FB6FD6FFC4}"/>
          </ac:spMkLst>
        </pc:spChg>
      </pc:sldChg>
      <pc:sldChg chg="modSp mod">
        <pc:chgData name="Sabina Jaktlund" userId="37f7b66d-bd98-4370-ac07-102804dd7f4c" providerId="ADAL" clId="{21BDEFF0-2E23-4975-B19E-971F426A6CD1}" dt="2025-01-14T10:50:07.930" v="986" actId="20577"/>
        <pc:sldMkLst>
          <pc:docMk/>
          <pc:sldMk cId="733427706" sldId="4436"/>
        </pc:sldMkLst>
        <pc:spChg chg="mod">
          <ac:chgData name="Sabina Jaktlund" userId="37f7b66d-bd98-4370-ac07-102804dd7f4c" providerId="ADAL" clId="{21BDEFF0-2E23-4975-B19E-971F426A6CD1}" dt="2025-01-14T10:50:07.930" v="986" actId="20577"/>
          <ac:spMkLst>
            <pc:docMk/>
            <pc:sldMk cId="733427706" sldId="4436"/>
            <ac:spMk id="7" creationId="{DF4A0FCE-61D4-4783-D8A9-01FB6FD6FFC4}"/>
          </ac:spMkLst>
        </pc:spChg>
      </pc:sldChg>
      <pc:sldChg chg="modSp mod">
        <pc:chgData name="Sabina Jaktlund" userId="37f7b66d-bd98-4370-ac07-102804dd7f4c" providerId="ADAL" clId="{21BDEFF0-2E23-4975-B19E-971F426A6CD1}" dt="2025-01-14T10:50:55.491" v="994" actId="27636"/>
        <pc:sldMkLst>
          <pc:docMk/>
          <pc:sldMk cId="1809105113" sldId="4437"/>
        </pc:sldMkLst>
        <pc:spChg chg="mod">
          <ac:chgData name="Sabina Jaktlund" userId="37f7b66d-bd98-4370-ac07-102804dd7f4c" providerId="ADAL" clId="{21BDEFF0-2E23-4975-B19E-971F426A6CD1}" dt="2025-01-14T10:50:55.491" v="994" actId="27636"/>
          <ac:spMkLst>
            <pc:docMk/>
            <pc:sldMk cId="1809105113" sldId="4437"/>
            <ac:spMk id="4" creationId="{140A2CB1-2BC5-A83B-44FB-CBAE4CD14555}"/>
          </ac:spMkLst>
        </pc:spChg>
        <pc:spChg chg="mod">
          <ac:chgData name="Sabina Jaktlund" userId="37f7b66d-bd98-4370-ac07-102804dd7f4c" providerId="ADAL" clId="{21BDEFF0-2E23-4975-B19E-971F426A6CD1}" dt="2025-01-14T10:50:32.420" v="987" actId="255"/>
          <ac:spMkLst>
            <pc:docMk/>
            <pc:sldMk cId="1809105113" sldId="4437"/>
            <ac:spMk id="7" creationId="{DF4A0FCE-61D4-4783-D8A9-01FB6FD6FFC4}"/>
          </ac:spMkLst>
        </pc:spChg>
      </pc:sldChg>
      <pc:sldChg chg="modSp mod">
        <pc:chgData name="Sabina Jaktlund" userId="37f7b66d-bd98-4370-ac07-102804dd7f4c" providerId="ADAL" clId="{21BDEFF0-2E23-4975-B19E-971F426A6CD1}" dt="2025-01-14T10:51:37.307" v="999" actId="20577"/>
        <pc:sldMkLst>
          <pc:docMk/>
          <pc:sldMk cId="1589793767" sldId="4438"/>
        </pc:sldMkLst>
        <pc:spChg chg="mod">
          <ac:chgData name="Sabina Jaktlund" userId="37f7b66d-bd98-4370-ac07-102804dd7f4c" providerId="ADAL" clId="{21BDEFF0-2E23-4975-B19E-971F426A6CD1}" dt="2025-01-14T10:51:37.307" v="999" actId="20577"/>
          <ac:spMkLst>
            <pc:docMk/>
            <pc:sldMk cId="1589793767" sldId="4438"/>
            <ac:spMk id="4" creationId="{140A2CB1-2BC5-A83B-44FB-CBAE4CD14555}"/>
          </ac:spMkLst>
        </pc:spChg>
        <pc:spChg chg="mod">
          <ac:chgData name="Sabina Jaktlund" userId="37f7b66d-bd98-4370-ac07-102804dd7f4c" providerId="ADAL" clId="{21BDEFF0-2E23-4975-B19E-971F426A6CD1}" dt="2025-01-14T10:51:22.403" v="995" actId="255"/>
          <ac:spMkLst>
            <pc:docMk/>
            <pc:sldMk cId="1589793767" sldId="4438"/>
            <ac:spMk id="7" creationId="{DF4A0FCE-61D4-4783-D8A9-01FB6FD6FFC4}"/>
          </ac:spMkLst>
        </pc:spChg>
      </pc:sldChg>
      <pc:sldChg chg="modSp mod">
        <pc:chgData name="Sabina Jaktlund" userId="37f7b66d-bd98-4370-ac07-102804dd7f4c" providerId="ADAL" clId="{21BDEFF0-2E23-4975-B19E-971F426A6CD1}" dt="2025-01-14T10:53:32.798" v="1005" actId="255"/>
        <pc:sldMkLst>
          <pc:docMk/>
          <pc:sldMk cId="3943229979" sldId="4439"/>
        </pc:sldMkLst>
        <pc:spChg chg="mod">
          <ac:chgData name="Sabina Jaktlund" userId="37f7b66d-bd98-4370-ac07-102804dd7f4c" providerId="ADAL" clId="{21BDEFF0-2E23-4975-B19E-971F426A6CD1}" dt="2025-01-14T10:53:32.798" v="1005" actId="255"/>
          <ac:spMkLst>
            <pc:docMk/>
            <pc:sldMk cId="3943229979" sldId="4439"/>
            <ac:spMk id="7" creationId="{DF4A0FCE-61D4-4783-D8A9-01FB6FD6FFC4}"/>
          </ac:spMkLst>
        </pc:spChg>
        <pc:spChg chg="mod">
          <ac:chgData name="Sabina Jaktlund" userId="37f7b66d-bd98-4370-ac07-102804dd7f4c" providerId="ADAL" clId="{21BDEFF0-2E23-4975-B19E-971F426A6CD1}" dt="2025-01-14T10:51:49.172" v="1000" actId="20577"/>
          <ac:spMkLst>
            <pc:docMk/>
            <pc:sldMk cId="3943229979" sldId="4439"/>
            <ac:spMk id="10" creationId="{C46E5D12-AEE6-51B4-D2D0-9F1AFD0B61B5}"/>
          </ac:spMkLst>
        </pc:spChg>
      </pc:sldChg>
      <pc:sldChg chg="modSp mod">
        <pc:chgData name="Sabina Jaktlund" userId="37f7b66d-bd98-4370-ac07-102804dd7f4c" providerId="ADAL" clId="{21BDEFF0-2E23-4975-B19E-971F426A6CD1}" dt="2025-01-14T10:53:12.475" v="1004" actId="14100"/>
        <pc:sldMkLst>
          <pc:docMk/>
          <pc:sldMk cId="2151843108" sldId="4440"/>
        </pc:sldMkLst>
        <pc:spChg chg="mod">
          <ac:chgData name="Sabina Jaktlund" userId="37f7b66d-bd98-4370-ac07-102804dd7f4c" providerId="ADAL" clId="{21BDEFF0-2E23-4975-B19E-971F426A6CD1}" dt="2025-01-14T10:53:12.475" v="1004" actId="14100"/>
          <ac:spMkLst>
            <pc:docMk/>
            <pc:sldMk cId="2151843108" sldId="4440"/>
            <ac:spMk id="7" creationId="{DF4A0FCE-61D4-4783-D8A9-01FB6FD6FFC4}"/>
          </ac:spMkLst>
        </pc:spChg>
      </pc:sldChg>
      <pc:sldChg chg="modSp mod">
        <pc:chgData name="Sabina Jaktlund" userId="37f7b66d-bd98-4370-ac07-102804dd7f4c" providerId="ADAL" clId="{21BDEFF0-2E23-4975-B19E-971F426A6CD1}" dt="2025-01-09T14:33:46.492" v="957" actId="20577"/>
        <pc:sldMkLst>
          <pc:docMk/>
          <pc:sldMk cId="3520154238" sldId="4441"/>
        </pc:sldMkLst>
        <pc:spChg chg="mod">
          <ac:chgData name="Sabina Jaktlund" userId="37f7b66d-bd98-4370-ac07-102804dd7f4c" providerId="ADAL" clId="{21BDEFF0-2E23-4975-B19E-971F426A6CD1}" dt="2025-01-09T14:33:46.492" v="957" actId="20577"/>
          <ac:spMkLst>
            <pc:docMk/>
            <pc:sldMk cId="3520154238" sldId="4441"/>
            <ac:spMk id="12" creationId="{93C75B98-D8E3-EA22-BC4B-090051B03603}"/>
          </ac:spMkLst>
        </pc:spChg>
      </pc:sldChg>
      <pc:sldChg chg="modSp mod">
        <pc:chgData name="Sabina Jaktlund" userId="37f7b66d-bd98-4370-ac07-102804dd7f4c" providerId="ADAL" clId="{21BDEFF0-2E23-4975-B19E-971F426A6CD1}" dt="2025-01-14T09:47:04.104" v="962" actId="20577"/>
        <pc:sldMkLst>
          <pc:docMk/>
          <pc:sldMk cId="52268140" sldId="4442"/>
        </pc:sldMkLst>
        <pc:spChg chg="mod">
          <ac:chgData name="Sabina Jaktlund" userId="37f7b66d-bd98-4370-ac07-102804dd7f4c" providerId="ADAL" clId="{21BDEFF0-2E23-4975-B19E-971F426A6CD1}" dt="2025-01-14T09:47:04.104" v="962" actId="20577"/>
          <ac:spMkLst>
            <pc:docMk/>
            <pc:sldMk cId="52268140" sldId="4442"/>
            <ac:spMk id="12" creationId="{93C75B98-D8E3-EA22-BC4B-090051B03603}"/>
          </ac:spMkLst>
        </pc:spChg>
      </pc:sldChg>
      <pc:sldChg chg="modSp mod">
        <pc:chgData name="Sabina Jaktlund" userId="37f7b66d-bd98-4370-ac07-102804dd7f4c" providerId="ADAL" clId="{21BDEFF0-2E23-4975-B19E-971F426A6CD1}" dt="2025-01-09T14:26:42.003" v="609" actId="20577"/>
        <pc:sldMkLst>
          <pc:docMk/>
          <pc:sldMk cId="1103475706" sldId="4443"/>
        </pc:sldMkLst>
        <pc:spChg chg="mod">
          <ac:chgData name="Sabina Jaktlund" userId="37f7b66d-bd98-4370-ac07-102804dd7f4c" providerId="ADAL" clId="{21BDEFF0-2E23-4975-B19E-971F426A6CD1}" dt="2025-01-09T14:26:42.003" v="609" actId="20577"/>
          <ac:spMkLst>
            <pc:docMk/>
            <pc:sldMk cId="1103475706" sldId="4443"/>
            <ac:spMk id="12" creationId="{93C75B98-D8E3-EA22-BC4B-090051B03603}"/>
          </ac:spMkLst>
        </pc:spChg>
      </pc:sldChg>
      <pc:sldChg chg="modSp mod">
        <pc:chgData name="Sabina Jaktlund" userId="37f7b66d-bd98-4370-ac07-102804dd7f4c" providerId="ADAL" clId="{21BDEFF0-2E23-4975-B19E-971F426A6CD1}" dt="2025-01-14T09:49:30.122" v="973" actId="20577"/>
        <pc:sldMkLst>
          <pc:docMk/>
          <pc:sldMk cId="3991373004" sldId="4444"/>
        </pc:sldMkLst>
        <pc:spChg chg="mod">
          <ac:chgData name="Sabina Jaktlund" userId="37f7b66d-bd98-4370-ac07-102804dd7f4c" providerId="ADAL" clId="{21BDEFF0-2E23-4975-B19E-971F426A6CD1}" dt="2025-01-14T09:49:30.122" v="973" actId="20577"/>
          <ac:spMkLst>
            <pc:docMk/>
            <pc:sldMk cId="3991373004" sldId="4444"/>
            <ac:spMk id="12" creationId="{93C75B98-D8E3-EA22-BC4B-090051B0360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5F9D3A-7038-8945-A697-D623C83B6BB1}" type="datetimeFigureOut">
              <a:rPr lang="en-US" smtClean="0"/>
              <a:t>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Klicka för att redigera Master text styles</a:t>
            </a:r>
          </a:p>
          <a:p>
            <a:pPr lvl="1"/>
            <a:r>
              <a:rPr lang="en-GB"/>
              <a:t>Andra nivån</a:t>
            </a:r>
          </a:p>
          <a:p>
            <a:pPr lvl="2"/>
            <a:r>
              <a:rPr lang="en-GB"/>
              <a:t>Tredje nivån</a:t>
            </a:r>
          </a:p>
          <a:p>
            <a:pPr lvl="3"/>
            <a:r>
              <a:rPr lang="en-GB"/>
              <a:t>Fjärde nivån</a:t>
            </a:r>
          </a:p>
          <a:p>
            <a:pPr lvl="4"/>
            <a:r>
              <a:rPr lang="en-GB"/>
              <a:t>Femte nivån</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03B5A8-843C-6B49-9EFA-6C63CA6C63E7}" type="slidenum">
              <a:rPr lang="en-US" smtClean="0"/>
              <a:t>‹#›</a:t>
            </a:fld>
            <a:endParaRPr lang="en-US"/>
          </a:p>
        </p:txBody>
      </p:sp>
    </p:spTree>
    <p:extLst>
      <p:ext uri="{BB962C8B-B14F-4D97-AF65-F5344CB8AC3E}">
        <p14:creationId xmlns:p14="http://schemas.microsoft.com/office/powerpoint/2010/main" val="1569300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B03B5A8-843C-6B49-9EFA-6C63CA6C63E7}" type="slidenum">
              <a:rPr lang="en-US" smtClean="0"/>
              <a:t>1</a:t>
            </a:fld>
            <a:endParaRPr lang="en-US"/>
          </a:p>
        </p:txBody>
      </p:sp>
    </p:spTree>
    <p:extLst>
      <p:ext uri="{BB962C8B-B14F-4D97-AF65-F5344CB8AC3E}">
        <p14:creationId xmlns:p14="http://schemas.microsoft.com/office/powerpoint/2010/main" val="168294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3 KITCHENS</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0" i="0" baseline="0" dirty="0">
              <a:solidFill>
                <a:schemeClr val="bg1"/>
              </a:solidFill>
              <a:latin typeface="+mn-lt"/>
              <a:ea typeface="Quattrocento Sans"/>
              <a:cs typeface="Calibri" panose="020F0502020204030204" pitchFamily="34" charset="0"/>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0" i="0" baseline="0" dirty="0">
              <a:solidFill>
                <a:schemeClr val="bg1"/>
              </a:solidFill>
              <a:latin typeface="+mn-lt"/>
              <a:ea typeface="Quattrocento Sans"/>
              <a:cs typeface="Calibri" panose="020F0502020204030204" pitchFamily="34" charset="0"/>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Calibri" panose="020F0502020204030204" pitchFamily="34" charset="0"/>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3 Kitchens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0" i="0" baseline="0" dirty="0">
                <a:solidFill>
                  <a:schemeClr val="bg1"/>
                </a:solidFill>
                <a:latin typeface="+mn-lt"/>
                <a:ea typeface="Quattrocento Sans"/>
                <a:cs typeface="Calibri" panose="020F0502020204030204" pitchFamily="34" charset="0"/>
                <a:sym typeface="Quattrocento Sans"/>
              </a:rPr>
              <a:t>Calibri</a:t>
            </a: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02">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5A19F619-2241-181B-2C53-259A2A32E5C0}"/>
              </a:ext>
            </a:extLst>
          </p:cNvPr>
          <p:cNvSpPr/>
          <p:nvPr userDrawn="1"/>
        </p:nvSpPr>
        <p:spPr>
          <a:xfrm rot="4220027">
            <a:off x="-542070" y="-4396039"/>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3">
            <a:extLst>
              <a:ext uri="{FF2B5EF4-FFF2-40B4-BE49-F238E27FC236}">
                <a16:creationId xmlns:a16="http://schemas.microsoft.com/office/drawing/2014/main" id="{3A6DA1EF-FEB4-70E9-9C2A-8179C214163B}"/>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EFDCDC"/>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9" name="Text Placeholder 3">
            <a:extLst>
              <a:ext uri="{FF2B5EF4-FFF2-40B4-BE49-F238E27FC236}">
                <a16:creationId xmlns:a16="http://schemas.microsoft.com/office/drawing/2014/main" id="{9C9E2DD0-33A3-4E49-439B-D3406438DDF2}"/>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10" name="Rectangle 9">
            <a:extLst>
              <a:ext uri="{FF2B5EF4-FFF2-40B4-BE49-F238E27FC236}">
                <a16:creationId xmlns:a16="http://schemas.microsoft.com/office/drawing/2014/main" id="{30EC0D8F-8323-8170-6AB4-F4AEE9633756}"/>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 name="Rectangle 12">
            <a:extLst>
              <a:ext uri="{FF2B5EF4-FFF2-40B4-BE49-F238E27FC236}">
                <a16:creationId xmlns:a16="http://schemas.microsoft.com/office/drawing/2014/main" id="{95481A95-23C0-D4C9-2E8E-FD8508D72350}"/>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9" name="Rectangle 18">
            <a:extLst>
              <a:ext uri="{FF2B5EF4-FFF2-40B4-BE49-F238E27FC236}">
                <a16:creationId xmlns:a16="http://schemas.microsoft.com/office/drawing/2014/main" id="{6EF769B3-AD8A-E244-3DA9-B708B7CB0988}"/>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3954732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03">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D87F71C3-8CBA-412D-2687-3D9C939B2173}"/>
              </a:ext>
            </a:extLst>
          </p:cNvPr>
          <p:cNvSpPr/>
          <p:nvPr userDrawn="1"/>
        </p:nvSpPr>
        <p:spPr>
          <a:xfrm rot="4220027">
            <a:off x="-542069" y="-4396039"/>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3">
            <a:extLst>
              <a:ext uri="{FF2B5EF4-FFF2-40B4-BE49-F238E27FC236}">
                <a16:creationId xmlns:a16="http://schemas.microsoft.com/office/drawing/2014/main" id="{C6FDFE6C-8987-873A-1DA5-654375061A9B}"/>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94C7B0"/>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9" name="Text Placeholder 3">
            <a:extLst>
              <a:ext uri="{FF2B5EF4-FFF2-40B4-BE49-F238E27FC236}">
                <a16:creationId xmlns:a16="http://schemas.microsoft.com/office/drawing/2014/main" id="{7043EF7E-9A21-5267-AA8A-A7081A3EB56D}"/>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10" name="Rectangle 9">
            <a:extLst>
              <a:ext uri="{FF2B5EF4-FFF2-40B4-BE49-F238E27FC236}">
                <a16:creationId xmlns:a16="http://schemas.microsoft.com/office/drawing/2014/main" id="{1EFA5848-8E17-2029-8027-85113B00E0DE}"/>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 name="Rectangle 12">
            <a:extLst>
              <a:ext uri="{FF2B5EF4-FFF2-40B4-BE49-F238E27FC236}">
                <a16:creationId xmlns:a16="http://schemas.microsoft.com/office/drawing/2014/main" id="{61FF7DD9-7DD8-38C9-9EE7-F00FC189B4A3}"/>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9" name="Rectangle 18">
            <a:extLst>
              <a:ext uri="{FF2B5EF4-FFF2-40B4-BE49-F238E27FC236}">
                <a16:creationId xmlns:a16="http://schemas.microsoft.com/office/drawing/2014/main" id="{DB6C4589-E1D5-82C2-F76A-1D1CB7055010}"/>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3089358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 01">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84BFA4"/>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136999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Slide 02">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84BFA4"/>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1996146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Slide 03">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B6D1E1"/>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2189673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85341-617C-1549-8511-D014D81AF13E}"/>
              </a:ext>
            </a:extLst>
          </p:cNvPr>
          <p:cNvSpPr/>
          <p:nvPr userDrawn="1"/>
        </p:nvSpPr>
        <p:spPr>
          <a:xfrm>
            <a:off x="-14226" y="0"/>
            <a:ext cx="12206226" cy="2573041"/>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7">
            <a:extLst>
              <a:ext uri="{FF2B5EF4-FFF2-40B4-BE49-F238E27FC236}">
                <a16:creationId xmlns:a16="http://schemas.microsoft.com/office/drawing/2014/main" id="{DC8BC576-23DC-D945-A955-546643AE023C}"/>
              </a:ext>
            </a:extLst>
          </p:cNvPr>
          <p:cNvSpPr>
            <a:spLocks noGrp="1"/>
          </p:cNvSpPr>
          <p:nvPr>
            <p:ph type="body" sz="quarter" idx="18" hasCustomPrompt="1"/>
          </p:nvPr>
        </p:nvSpPr>
        <p:spPr>
          <a:xfrm>
            <a:off x="6095999" y="2988390"/>
            <a:ext cx="5538057" cy="3100795"/>
          </a:xfrm>
          <a:prstGeom prst="rect">
            <a:avLst/>
          </a:prstGeo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6" name="Text Placeholder 23">
            <a:extLst>
              <a:ext uri="{FF2B5EF4-FFF2-40B4-BE49-F238E27FC236}">
                <a16:creationId xmlns:a16="http://schemas.microsoft.com/office/drawing/2014/main" id="{83D4BA11-A716-4F45-A23A-6FAD3B46AA87}"/>
              </a:ext>
            </a:extLst>
          </p:cNvPr>
          <p:cNvSpPr>
            <a:spLocks noGrp="1"/>
          </p:cNvSpPr>
          <p:nvPr>
            <p:ph type="body" sz="quarter" idx="16" hasCustomPrompt="1"/>
          </p:nvPr>
        </p:nvSpPr>
        <p:spPr>
          <a:xfrm>
            <a:off x="6095999" y="567909"/>
            <a:ext cx="5538057" cy="1725586"/>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4" name="Graphic 4">
            <a:extLst>
              <a:ext uri="{FF2B5EF4-FFF2-40B4-BE49-F238E27FC236}">
                <a16:creationId xmlns:a16="http://schemas.microsoft.com/office/drawing/2014/main" id="{7F12338D-972E-C14D-AEBC-8250719CE00F}"/>
              </a:ext>
            </a:extLst>
          </p:cNvPr>
          <p:cNvSpPr/>
          <p:nvPr userDrawn="1"/>
        </p:nvSpPr>
        <p:spPr>
          <a:xfrm>
            <a:off x="-990435" y="-876726"/>
            <a:ext cx="4812225" cy="496177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6" name="Picture Placeholder 193">
            <a:extLst>
              <a:ext uri="{FF2B5EF4-FFF2-40B4-BE49-F238E27FC236}">
                <a16:creationId xmlns:a16="http://schemas.microsoft.com/office/drawing/2014/main" id="{88094B35-3FE6-D740-ABEB-D211E948A9C9}"/>
              </a:ext>
            </a:extLst>
          </p:cNvPr>
          <p:cNvSpPr>
            <a:spLocks noGrp="1"/>
          </p:cNvSpPr>
          <p:nvPr>
            <p:ph type="pic" sz="quarter" idx="53"/>
          </p:nvPr>
        </p:nvSpPr>
        <p:spPr>
          <a:xfrm>
            <a:off x="747281" y="1911043"/>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7" name="Rectangle 16">
            <a:extLst>
              <a:ext uri="{FF2B5EF4-FFF2-40B4-BE49-F238E27FC236}">
                <a16:creationId xmlns:a16="http://schemas.microsoft.com/office/drawing/2014/main" id="{FCD0B00C-CE11-FA47-B643-67954963A2F2}"/>
              </a:ext>
            </a:extLst>
          </p:cNvPr>
          <p:cNvSpPr/>
          <p:nvPr userDrawn="1"/>
        </p:nvSpPr>
        <p:spPr>
          <a:xfrm>
            <a:off x="-2987800" y="-415349"/>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8" name="Rectangle 17">
            <a:extLst>
              <a:ext uri="{FF2B5EF4-FFF2-40B4-BE49-F238E27FC236}">
                <a16:creationId xmlns:a16="http://schemas.microsoft.com/office/drawing/2014/main" id="{927325F0-3A9D-0449-9782-9CC6943EA574}"/>
              </a:ext>
            </a:extLst>
          </p:cNvPr>
          <p:cNvSpPr/>
          <p:nvPr userDrawn="1"/>
        </p:nvSpPr>
        <p:spPr>
          <a:xfrm>
            <a:off x="-2464317" y="-5379235"/>
            <a:ext cx="16148169" cy="537923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1660567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Photo 1">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78278F19-9915-444D-9FE2-6162A8243401}"/>
              </a:ext>
            </a:extLst>
          </p:cNvPr>
          <p:cNvSpPr/>
          <p:nvPr userDrawn="1"/>
        </p:nvSpPr>
        <p:spPr>
          <a:xfrm>
            <a:off x="5545424" y="1529510"/>
            <a:ext cx="792000" cy="21410"/>
          </a:xfrm>
          <a:prstGeom prst="rect">
            <a:avLst/>
          </a:prstGeom>
          <a:solidFill>
            <a:srgbClr val="84BFA4"/>
          </a:solidFill>
          <a:ln>
            <a:solidFill>
              <a:srgbClr val="84BF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
        <p:nvSpPr>
          <p:cNvPr id="62" name="Text Placeholder 17">
            <a:extLst>
              <a:ext uri="{FF2B5EF4-FFF2-40B4-BE49-F238E27FC236}">
                <a16:creationId xmlns:a16="http://schemas.microsoft.com/office/drawing/2014/main" id="{A945C21D-19C2-AE4A-BDD8-9DE65D2C3A26}"/>
              </a:ext>
            </a:extLst>
          </p:cNvPr>
          <p:cNvSpPr>
            <a:spLocks noGrp="1"/>
          </p:cNvSpPr>
          <p:nvPr>
            <p:ph type="body" sz="quarter" idx="18" hasCustomPrompt="1"/>
          </p:nvPr>
        </p:nvSpPr>
        <p:spPr>
          <a:xfrm>
            <a:off x="5545425" y="1807811"/>
            <a:ext cx="6164282" cy="4395998"/>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3" name="Text Placeholder 23">
            <a:extLst>
              <a:ext uri="{FF2B5EF4-FFF2-40B4-BE49-F238E27FC236}">
                <a16:creationId xmlns:a16="http://schemas.microsoft.com/office/drawing/2014/main" id="{762BDBE6-A048-8C4F-8F09-CEC829526B6D}"/>
              </a:ext>
            </a:extLst>
          </p:cNvPr>
          <p:cNvSpPr>
            <a:spLocks noGrp="1"/>
          </p:cNvSpPr>
          <p:nvPr>
            <p:ph type="body" sz="quarter" idx="16" hasCustomPrompt="1"/>
          </p:nvPr>
        </p:nvSpPr>
        <p:spPr>
          <a:xfrm>
            <a:off x="5545424" y="693772"/>
            <a:ext cx="6164281"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
        <p:nvSpPr>
          <p:cNvPr id="12" name="Graphic 4">
            <a:extLst>
              <a:ext uri="{FF2B5EF4-FFF2-40B4-BE49-F238E27FC236}">
                <a16:creationId xmlns:a16="http://schemas.microsoft.com/office/drawing/2014/main" id="{EB4DE9B8-7A81-F047-826C-F905997DBCD1}"/>
              </a:ext>
            </a:extLst>
          </p:cNvPr>
          <p:cNvSpPr/>
          <p:nvPr userDrawn="1"/>
        </p:nvSpPr>
        <p:spPr>
          <a:xfrm>
            <a:off x="-1103410" y="-624182"/>
            <a:ext cx="4538311" cy="467934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Picture Placeholder 193">
            <a:extLst>
              <a:ext uri="{FF2B5EF4-FFF2-40B4-BE49-F238E27FC236}">
                <a16:creationId xmlns:a16="http://schemas.microsoft.com/office/drawing/2014/main" id="{253D142E-9521-F64D-974D-B43A4D5004BF}"/>
              </a:ext>
            </a:extLst>
          </p:cNvPr>
          <p:cNvSpPr>
            <a:spLocks noGrp="1"/>
          </p:cNvSpPr>
          <p:nvPr>
            <p:ph type="pic" sz="quarter" idx="53"/>
          </p:nvPr>
        </p:nvSpPr>
        <p:spPr>
          <a:xfrm>
            <a:off x="482293" y="1807811"/>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5" name="Rectangle 14">
            <a:extLst>
              <a:ext uri="{FF2B5EF4-FFF2-40B4-BE49-F238E27FC236}">
                <a16:creationId xmlns:a16="http://schemas.microsoft.com/office/drawing/2014/main" id="{14F225C4-AC96-7843-B26D-E96CD9585DA4}"/>
              </a:ext>
            </a:extLst>
          </p:cNvPr>
          <p:cNvSpPr/>
          <p:nvPr userDrawn="1"/>
        </p:nvSpPr>
        <p:spPr>
          <a:xfrm>
            <a:off x="-2987800" y="-415349"/>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6" name="Rectangle 15">
            <a:extLst>
              <a:ext uri="{FF2B5EF4-FFF2-40B4-BE49-F238E27FC236}">
                <a16:creationId xmlns:a16="http://schemas.microsoft.com/office/drawing/2014/main" id="{304FC96A-A989-1847-8E48-14E3F930D307}"/>
              </a:ext>
            </a:extLst>
          </p:cNvPr>
          <p:cNvSpPr/>
          <p:nvPr userDrawn="1"/>
        </p:nvSpPr>
        <p:spPr>
          <a:xfrm>
            <a:off x="-2464317" y="-1133049"/>
            <a:ext cx="16148169" cy="11330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2983720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Photo 2">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78278F19-9915-444D-9FE2-6162A8243401}"/>
              </a:ext>
            </a:extLst>
          </p:cNvPr>
          <p:cNvSpPr/>
          <p:nvPr userDrawn="1"/>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
        <p:nvSpPr>
          <p:cNvPr id="13" name="Graphic 4">
            <a:extLst>
              <a:ext uri="{FF2B5EF4-FFF2-40B4-BE49-F238E27FC236}">
                <a16:creationId xmlns:a16="http://schemas.microsoft.com/office/drawing/2014/main" id="{7BACDC00-EF56-2440-9CC7-B57B4DF2CE93}"/>
              </a:ext>
            </a:extLst>
          </p:cNvPr>
          <p:cNvSpPr/>
          <p:nvPr userDrawn="1"/>
        </p:nvSpPr>
        <p:spPr>
          <a:xfrm>
            <a:off x="8285051" y="-107779"/>
            <a:ext cx="4538311" cy="467934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5" name="Picture Placeholder 193">
            <a:extLst>
              <a:ext uri="{FF2B5EF4-FFF2-40B4-BE49-F238E27FC236}">
                <a16:creationId xmlns:a16="http://schemas.microsoft.com/office/drawing/2014/main" id="{C4129A85-EDF4-BC4D-A848-7BAC113E93A8}"/>
              </a:ext>
            </a:extLst>
          </p:cNvPr>
          <p:cNvSpPr>
            <a:spLocks noGrp="1"/>
          </p:cNvSpPr>
          <p:nvPr>
            <p:ph type="pic" sz="quarter" idx="53"/>
          </p:nvPr>
        </p:nvSpPr>
        <p:spPr>
          <a:xfrm>
            <a:off x="7378953" y="1520924"/>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6" name="Rectangle 15">
            <a:extLst>
              <a:ext uri="{FF2B5EF4-FFF2-40B4-BE49-F238E27FC236}">
                <a16:creationId xmlns:a16="http://schemas.microsoft.com/office/drawing/2014/main" id="{AA76F1AF-AB24-E44C-9329-B06D3DE03399}"/>
              </a:ext>
            </a:extLst>
          </p:cNvPr>
          <p:cNvSpPr/>
          <p:nvPr userDrawn="1"/>
        </p:nvSpPr>
        <p:spPr>
          <a:xfrm>
            <a:off x="12224584" y="-719504"/>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7" name="Rectangle 16">
            <a:extLst>
              <a:ext uri="{FF2B5EF4-FFF2-40B4-BE49-F238E27FC236}">
                <a16:creationId xmlns:a16="http://schemas.microsoft.com/office/drawing/2014/main" id="{A2C3DB0A-F0BA-D945-910C-0673138D30E2}"/>
              </a:ext>
            </a:extLst>
          </p:cNvPr>
          <p:cNvSpPr/>
          <p:nvPr userDrawn="1"/>
        </p:nvSpPr>
        <p:spPr>
          <a:xfrm>
            <a:off x="-2464317" y="-1133049"/>
            <a:ext cx="16148169" cy="11330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5AB00885-3BAF-A74B-B599-3623C17DE720}"/>
              </a:ext>
            </a:extLst>
          </p:cNvPr>
          <p:cNvSpPr>
            <a:spLocks noGrp="1"/>
          </p:cNvSpPr>
          <p:nvPr>
            <p:ph type="body" sz="quarter" idx="18" hasCustomPrompt="1"/>
          </p:nvPr>
        </p:nvSpPr>
        <p:spPr>
          <a:xfrm>
            <a:off x="529759" y="1757010"/>
            <a:ext cx="6446886" cy="4393789"/>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A98C62-52A4-4B48-B5DC-387A71D87570}"/>
              </a:ext>
            </a:extLst>
          </p:cNvPr>
          <p:cNvSpPr>
            <a:spLocks noGrp="1"/>
          </p:cNvSpPr>
          <p:nvPr>
            <p:ph type="body" sz="quarter" idx="16" hasCustomPrompt="1"/>
          </p:nvPr>
        </p:nvSpPr>
        <p:spPr>
          <a:xfrm>
            <a:off x="529758" y="642972"/>
            <a:ext cx="6446885"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1511967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3" name="Graphic 4">
            <a:extLst>
              <a:ext uri="{FF2B5EF4-FFF2-40B4-BE49-F238E27FC236}">
                <a16:creationId xmlns:a16="http://schemas.microsoft.com/office/drawing/2014/main" id="{59CA4993-BDA0-5F4C-8868-2149D2FACE81}"/>
              </a:ext>
            </a:extLst>
          </p:cNvPr>
          <p:cNvSpPr/>
          <p:nvPr userDrawn="1"/>
        </p:nvSpPr>
        <p:spPr>
          <a:xfrm rot="8100000">
            <a:off x="7882155" y="-190384"/>
            <a:ext cx="6079974" cy="626892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4495381" y="1191819"/>
            <a:ext cx="7666675" cy="488362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500875" y="1452770"/>
            <a:ext cx="4661182" cy="3555017"/>
          </a:xfrm>
          <a:prstGeom prst="rect">
            <a:avLst/>
          </a:prstGeom>
          <a:solidFill>
            <a:schemeClr val="bg1">
              <a:lumMod val="95000"/>
            </a:schemeClr>
          </a:solidFill>
        </p:spPr>
        <p:txBody>
          <a:bodyPr/>
          <a:lstStyle>
            <a:lvl1pPr algn="ctr">
              <a:buNone/>
              <a:defRPr sz="1600">
                <a:solidFill>
                  <a:schemeClr val="bg1">
                    <a:lumMod val="95000"/>
                  </a:schemeClr>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906871"/>
            <a:ext cx="5264650" cy="2389368"/>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FA890FD1-5248-1542-8F2A-D91A6994E3B9}"/>
              </a:ext>
            </a:extLst>
          </p:cNvPr>
          <p:cNvSpPr>
            <a:spLocks noGrp="1"/>
          </p:cNvSpPr>
          <p:nvPr>
            <p:ph type="body" sz="quarter" idx="16" hasCustomPrompt="1"/>
          </p:nvPr>
        </p:nvSpPr>
        <p:spPr>
          <a:xfrm>
            <a:off x="734714" y="642972"/>
            <a:ext cx="5085159" cy="582221"/>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Laptop Preview</a:t>
            </a:r>
          </a:p>
        </p:txBody>
      </p:sp>
      <p:sp>
        <p:nvSpPr>
          <p:cNvPr id="16" name="Rectangle 15">
            <a:extLst>
              <a:ext uri="{FF2B5EF4-FFF2-40B4-BE49-F238E27FC236}">
                <a16:creationId xmlns:a16="http://schemas.microsoft.com/office/drawing/2014/main" id="{8690D84B-2F72-2A40-92B1-4B5101FD7245}"/>
              </a:ext>
            </a:extLst>
          </p:cNvPr>
          <p:cNvSpPr/>
          <p:nvPr userDrawn="1"/>
        </p:nvSpPr>
        <p:spPr>
          <a:xfrm>
            <a:off x="12149136" y="-1083628"/>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4459497E-20C3-6F4D-AD72-E559B63A7F58}"/>
              </a:ext>
            </a:extLst>
          </p:cNvPr>
          <p:cNvSpPr/>
          <p:nvPr userDrawn="1"/>
        </p:nvSpPr>
        <p:spPr>
          <a:xfrm>
            <a:off x="-1107955" y="-3296822"/>
            <a:ext cx="13538494" cy="329682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16" name="Graphic 4">
            <a:extLst>
              <a:ext uri="{FF2B5EF4-FFF2-40B4-BE49-F238E27FC236}">
                <a16:creationId xmlns:a16="http://schemas.microsoft.com/office/drawing/2014/main" id="{98615170-1880-F34C-9D15-DDEB5630E71D}"/>
              </a:ext>
            </a:extLst>
          </p:cNvPr>
          <p:cNvSpPr/>
          <p:nvPr userDrawn="1"/>
        </p:nvSpPr>
        <p:spPr>
          <a:xfrm>
            <a:off x="7013952" y="-1500406"/>
            <a:ext cx="5652965" cy="582864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AB7BBB74-26CC-2343-A9C7-7EBE6ACDB746}"/>
              </a:ext>
            </a:extLst>
          </p:cNvPr>
          <p:cNvSpPr/>
          <p:nvPr userDrawn="1"/>
        </p:nvSpPr>
        <p:spPr>
          <a:xfrm>
            <a:off x="12192000" y="-46312"/>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F7D2A54D-99B6-694F-871D-2FAC1A3CFBEC}"/>
              </a:ext>
            </a:extLst>
          </p:cNvPr>
          <p:cNvSpPr/>
          <p:nvPr userDrawn="1"/>
        </p:nvSpPr>
        <p:spPr>
          <a:xfrm>
            <a:off x="-1107956" y="-1870015"/>
            <a:ext cx="14240859" cy="18700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811587" y="424555"/>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883139" y="1352901"/>
            <a:ext cx="2266512" cy="3978298"/>
          </a:xfrm>
          <a:prstGeom prst="rect">
            <a:avLst/>
          </a:prstGeom>
          <a:solidFill>
            <a:schemeClr val="bg1">
              <a:lumMod val="95000"/>
            </a:schemeClr>
          </a:solidFill>
        </p:spPr>
        <p:txBody>
          <a:bodyPr/>
          <a:lstStyle>
            <a:lvl1pPr algn="ctr">
              <a:buNone/>
              <a:defRPr sz="1600">
                <a:solidFill>
                  <a:schemeClr val="bg1">
                    <a:lumMod val="95000"/>
                  </a:schemeClr>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2075062"/>
            <a:ext cx="4983180" cy="3549653"/>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Phone Preview</a:t>
            </a:r>
          </a:p>
        </p:txBody>
      </p:sp>
    </p:spTree>
    <p:extLst>
      <p:ext uri="{BB962C8B-B14F-4D97-AF65-F5344CB8AC3E}">
        <p14:creationId xmlns:p14="http://schemas.microsoft.com/office/powerpoint/2010/main" val="410877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21" name="Graphic 4">
            <a:extLst>
              <a:ext uri="{FF2B5EF4-FFF2-40B4-BE49-F238E27FC236}">
                <a16:creationId xmlns:a16="http://schemas.microsoft.com/office/drawing/2014/main" id="{D377447C-3800-BF41-AC21-75980C23CBDA}"/>
              </a:ext>
            </a:extLst>
          </p:cNvPr>
          <p:cNvSpPr/>
          <p:nvPr userDrawn="1"/>
        </p:nvSpPr>
        <p:spPr>
          <a:xfrm rot="4567512">
            <a:off x="47672" y="2493779"/>
            <a:ext cx="6876194" cy="831655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37" name="Rectangle 36">
            <a:extLst>
              <a:ext uri="{FF2B5EF4-FFF2-40B4-BE49-F238E27FC236}">
                <a16:creationId xmlns:a16="http://schemas.microsoft.com/office/drawing/2014/main" id="{09E2EE56-C4C1-3447-8BDE-612AE4D353F3}"/>
              </a:ext>
            </a:extLst>
          </p:cNvPr>
          <p:cNvSpPr/>
          <p:nvPr userDrawn="1"/>
        </p:nvSpPr>
        <p:spPr>
          <a:xfrm>
            <a:off x="-410473" y="-4972605"/>
            <a:ext cx="9020739" cy="166625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2" name="Text Placeholder 23">
            <a:extLst>
              <a:ext uri="{FF2B5EF4-FFF2-40B4-BE49-F238E27FC236}">
                <a16:creationId xmlns:a16="http://schemas.microsoft.com/office/drawing/2014/main" id="{48D1558D-97C2-924C-AD24-DBE4ACF82563}"/>
              </a:ext>
            </a:extLst>
          </p:cNvPr>
          <p:cNvSpPr>
            <a:spLocks noGrp="1"/>
          </p:cNvSpPr>
          <p:nvPr>
            <p:ph type="body" sz="quarter" idx="15" hasCustomPrompt="1"/>
          </p:nvPr>
        </p:nvSpPr>
        <p:spPr>
          <a:xfrm>
            <a:off x="846443" y="4853170"/>
            <a:ext cx="5435885" cy="1158262"/>
          </a:xfrm>
          <a:prstGeom prst="rect">
            <a:avLst/>
          </a:prstGeom>
        </p:spPr>
        <p:txBody>
          <a:bodyPr anchor="t">
            <a:noAutofit/>
          </a:bodyPr>
          <a:lstStyle>
            <a:lvl1pPr marL="0" indent="0" algn="l">
              <a:buNone/>
              <a:defRPr sz="5000" b="1" baseline="0">
                <a:solidFill>
                  <a:schemeClr val="bg1"/>
                </a:solidFill>
                <a:latin typeface="+mn-lt"/>
              </a:defRPr>
            </a:lvl1pPr>
          </a:lstStyle>
          <a:p>
            <a:pPr lvl="0"/>
            <a:r>
              <a:rPr lang="en-US" dirty="0"/>
              <a:t>POWERPIONT</a:t>
            </a:r>
          </a:p>
        </p:txBody>
      </p:sp>
      <p:sp>
        <p:nvSpPr>
          <p:cNvPr id="43" name="Text Placeholder 23">
            <a:extLst>
              <a:ext uri="{FF2B5EF4-FFF2-40B4-BE49-F238E27FC236}">
                <a16:creationId xmlns:a16="http://schemas.microsoft.com/office/drawing/2014/main" id="{6432507D-AA31-7440-8DFB-420E3D6F226B}"/>
              </a:ext>
            </a:extLst>
          </p:cNvPr>
          <p:cNvSpPr>
            <a:spLocks noGrp="1"/>
          </p:cNvSpPr>
          <p:nvPr>
            <p:ph type="body" sz="quarter" idx="16" hasCustomPrompt="1"/>
          </p:nvPr>
        </p:nvSpPr>
        <p:spPr>
          <a:xfrm>
            <a:off x="846443" y="4254539"/>
            <a:ext cx="5278651" cy="697353"/>
          </a:xfrm>
          <a:prstGeom prst="rect">
            <a:avLst/>
          </a:prstGeom>
        </p:spPr>
        <p:txBody>
          <a:bodyPr anchor="t">
            <a:normAutofit/>
          </a:bodyPr>
          <a:lstStyle>
            <a:lvl1pPr marL="0" indent="0" algn="l">
              <a:buNone/>
              <a:defRPr sz="3600" b="0" i="0">
                <a:solidFill>
                  <a:schemeClr val="bg1"/>
                </a:solidFill>
                <a:latin typeface="+mn-lt"/>
              </a:defRPr>
            </a:lvl1pPr>
          </a:lstStyle>
          <a:p>
            <a:pPr lvl="0"/>
            <a:r>
              <a:rPr lang="en-US" dirty="0"/>
              <a:t>Cover Design 1</a:t>
            </a:r>
          </a:p>
        </p:txBody>
      </p:sp>
      <p:sp>
        <p:nvSpPr>
          <p:cNvPr id="50" name="Graphic 4">
            <a:extLst>
              <a:ext uri="{FF2B5EF4-FFF2-40B4-BE49-F238E27FC236}">
                <a16:creationId xmlns:a16="http://schemas.microsoft.com/office/drawing/2014/main" id="{0988C3FD-DBEC-AE40-B45E-24DDE3F5D408}"/>
              </a:ext>
            </a:extLst>
          </p:cNvPr>
          <p:cNvSpPr/>
          <p:nvPr userDrawn="1"/>
        </p:nvSpPr>
        <p:spPr>
          <a:xfrm>
            <a:off x="6326258" y="5605634"/>
            <a:ext cx="2151944" cy="221882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dirty="0">
              <a:latin typeface="Calibri" panose="020F0502020204030204" pitchFamily="34" charset="0"/>
            </a:endParaRPr>
          </a:p>
        </p:txBody>
      </p:sp>
      <p:sp>
        <p:nvSpPr>
          <p:cNvPr id="54" name="Rectangle 53">
            <a:extLst>
              <a:ext uri="{FF2B5EF4-FFF2-40B4-BE49-F238E27FC236}">
                <a16:creationId xmlns:a16="http://schemas.microsoft.com/office/drawing/2014/main" id="{9AEF2644-A126-3E4A-81FA-F4CAC6F22573}"/>
              </a:ext>
            </a:extLst>
          </p:cNvPr>
          <p:cNvSpPr/>
          <p:nvPr userDrawn="1"/>
        </p:nvSpPr>
        <p:spPr>
          <a:xfrm>
            <a:off x="-3085312" y="-1489411"/>
            <a:ext cx="3116424" cy="931386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55" name="Rectangle 54">
            <a:extLst>
              <a:ext uri="{FF2B5EF4-FFF2-40B4-BE49-F238E27FC236}">
                <a16:creationId xmlns:a16="http://schemas.microsoft.com/office/drawing/2014/main" id="{A2F4105F-510B-C140-9678-64E154F30317}"/>
              </a:ext>
            </a:extLst>
          </p:cNvPr>
          <p:cNvSpPr/>
          <p:nvPr userDrawn="1"/>
        </p:nvSpPr>
        <p:spPr>
          <a:xfrm>
            <a:off x="-1900518" y="6888024"/>
            <a:ext cx="14764322" cy="353672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3" name="Picture 2">
            <a:extLst>
              <a:ext uri="{FF2B5EF4-FFF2-40B4-BE49-F238E27FC236}">
                <a16:creationId xmlns:a16="http://schemas.microsoft.com/office/drawing/2014/main" id="{915CD5DF-C948-B7B1-E690-5BDB254C1C29}"/>
              </a:ext>
            </a:extLst>
          </p:cNvPr>
          <p:cNvPicPr>
            <a:picLocks noChangeAspect="1"/>
          </p:cNvPicPr>
          <p:nvPr userDrawn="1"/>
        </p:nvPicPr>
        <p:blipFill>
          <a:blip r:embed="rId2"/>
          <a:stretch>
            <a:fillRect/>
          </a:stretch>
        </p:blipFill>
        <p:spPr>
          <a:xfrm>
            <a:off x="555990" y="100550"/>
            <a:ext cx="4106294" cy="2968870"/>
          </a:xfrm>
          <a:prstGeom prst="rect">
            <a:avLst/>
          </a:prstGeom>
        </p:spPr>
      </p:pic>
      <p:sp>
        <p:nvSpPr>
          <p:cNvPr id="10" name="Picture Placeholder 9">
            <a:extLst>
              <a:ext uri="{FF2B5EF4-FFF2-40B4-BE49-F238E27FC236}">
                <a16:creationId xmlns:a16="http://schemas.microsoft.com/office/drawing/2014/main" id="{CE323B95-0140-0C38-CD50-750C6BBDD54B}"/>
              </a:ext>
            </a:extLst>
          </p:cNvPr>
          <p:cNvSpPr>
            <a:spLocks noGrp="1"/>
          </p:cNvSpPr>
          <p:nvPr>
            <p:ph type="pic" sz="quarter" idx="17"/>
          </p:nvPr>
        </p:nvSpPr>
        <p:spPr>
          <a:xfrm>
            <a:off x="5744037" y="-16107"/>
            <a:ext cx="6442399" cy="5518505"/>
          </a:xfrm>
          <a:custGeom>
            <a:avLst/>
            <a:gdLst>
              <a:gd name="connsiteX0" fmla="*/ 593939 w 6442399"/>
              <a:gd name="connsiteY0" fmla="*/ 0 h 5518505"/>
              <a:gd name="connsiteX1" fmla="*/ 6442399 w 6442399"/>
              <a:gd name="connsiteY1" fmla="*/ 0 h 5518505"/>
              <a:gd name="connsiteX2" fmla="*/ 6442399 w 6442399"/>
              <a:gd name="connsiteY2" fmla="*/ 4726101 h 5518505"/>
              <a:gd name="connsiteX3" fmla="*/ 6345166 w 6442399"/>
              <a:gd name="connsiteY3" fmla="*/ 4804836 h 5518505"/>
              <a:gd name="connsiteX4" fmla="*/ 4858485 w 6442399"/>
              <a:gd name="connsiteY4" fmla="*/ 5443435 h 5518505"/>
              <a:gd name="connsiteX5" fmla="*/ 41762 w 6442399"/>
              <a:gd name="connsiteY5" fmla="*/ 1716213 h 5518505"/>
              <a:gd name="connsiteX6" fmla="*/ 470132 w 6442399"/>
              <a:gd name="connsiteY6" fmla="*/ 264359 h 551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42399" h="5518505">
                <a:moveTo>
                  <a:pt x="593939" y="0"/>
                </a:moveTo>
                <a:lnTo>
                  <a:pt x="6442399" y="0"/>
                </a:lnTo>
                <a:lnTo>
                  <a:pt x="6442399" y="4726101"/>
                </a:lnTo>
                <a:lnTo>
                  <a:pt x="6345166" y="4804836"/>
                </a:lnTo>
                <a:cubicBezTo>
                  <a:pt x="5916525" y="5129995"/>
                  <a:pt x="5418314" y="5356329"/>
                  <a:pt x="4858485" y="5443435"/>
                </a:cubicBezTo>
                <a:cubicBezTo>
                  <a:pt x="2234621" y="5852268"/>
                  <a:pt x="-362316" y="4588619"/>
                  <a:pt x="41762" y="1716213"/>
                </a:cubicBezTo>
                <a:cubicBezTo>
                  <a:pt x="106419" y="1254287"/>
                  <a:pt x="259721" y="755776"/>
                  <a:pt x="470132" y="264359"/>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pic>
        <p:nvPicPr>
          <p:cNvPr id="4" name="Picture 3" descr="Blue text on a black background&#10;&#10;Description automatically generated">
            <a:extLst>
              <a:ext uri="{FF2B5EF4-FFF2-40B4-BE49-F238E27FC236}">
                <a16:creationId xmlns:a16="http://schemas.microsoft.com/office/drawing/2014/main" id="{5FFF963D-628F-F1F9-04B7-BBEEF251ED22}"/>
              </a:ext>
            </a:extLst>
          </p:cNvPr>
          <p:cNvPicPr>
            <a:picLocks noChangeAspect="1"/>
          </p:cNvPicPr>
          <p:nvPr userDrawn="1"/>
        </p:nvPicPr>
        <p:blipFill>
          <a:blip r:embed="rId3"/>
          <a:stretch>
            <a:fillRect/>
          </a:stretch>
        </p:blipFill>
        <p:spPr>
          <a:xfrm>
            <a:off x="9202976" y="5972174"/>
            <a:ext cx="2703845" cy="565833"/>
          </a:xfrm>
          <a:prstGeom prst="rect">
            <a:avLst/>
          </a:prstGeom>
        </p:spPr>
      </p:pic>
    </p:spTree>
    <p:extLst>
      <p:ext uri="{BB962C8B-B14F-4D97-AF65-F5344CB8AC3E}">
        <p14:creationId xmlns:p14="http://schemas.microsoft.com/office/powerpoint/2010/main" val="1273118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1313207"/>
            <a:ext cx="6113604" cy="1701674"/>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1313207"/>
            <a:ext cx="6113604" cy="1701674"/>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577848" y="3843119"/>
            <a:ext cx="4957908" cy="2625942"/>
          </a:xfrm>
          <a:prstGeom prst="rect">
            <a:avLst/>
          </a:prstGeom>
        </p:spPr>
        <p:txBody>
          <a:bodyPr/>
          <a:lstStyle>
            <a:lvl1pPr algn="ct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577848" y="2182419"/>
            <a:ext cx="4957908" cy="582221"/>
          </a:xfrm>
          <a:prstGeom prst="rect">
            <a:avLst/>
          </a:prstGeo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691452" y="3843119"/>
            <a:ext cx="4957908" cy="2625942"/>
          </a:xfrm>
          <a:prstGeom prst="rect">
            <a:avLst/>
          </a:prstGeom>
        </p:spPr>
        <p:txBody>
          <a:bodyPr/>
          <a:lstStyle>
            <a:lvl1pPr algn="ct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691452" y="2182419"/>
            <a:ext cx="4957908" cy="582221"/>
          </a:xfrm>
          <a:prstGeom prst="rect">
            <a:avLst/>
          </a:prstGeom>
        </p:spPr>
        <p:txBody>
          <a:bodyPr>
            <a:normAutofit/>
          </a:bodyPr>
          <a:lstStyle>
            <a:lvl1pPr marL="0" indent="0" algn="ctr">
              <a:buNone/>
              <a:defRPr sz="3600" b="0" i="0">
                <a:solidFill>
                  <a:schemeClr val="bg1"/>
                </a:solidFill>
                <a:latin typeface="+mn-lt"/>
              </a:defRPr>
            </a:lvl1pPr>
          </a:lstStyle>
          <a:p>
            <a:pPr lvl="0"/>
            <a:r>
              <a:rPr lang="en-US" dirty="0"/>
              <a:t>Heading</a:t>
            </a:r>
          </a:p>
        </p:txBody>
      </p:sp>
    </p:spTree>
    <p:extLst>
      <p:ext uri="{BB962C8B-B14F-4D97-AF65-F5344CB8AC3E}">
        <p14:creationId xmlns:p14="http://schemas.microsoft.com/office/powerpoint/2010/main" val="138772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9" name="Graphic 4">
            <a:extLst>
              <a:ext uri="{FF2B5EF4-FFF2-40B4-BE49-F238E27FC236}">
                <a16:creationId xmlns:a16="http://schemas.microsoft.com/office/drawing/2014/main" id="{76AAD89C-E0A7-4A41-BF65-5E1CA6871801}"/>
              </a:ext>
            </a:extLst>
          </p:cNvPr>
          <p:cNvSpPr/>
          <p:nvPr userDrawn="1"/>
        </p:nvSpPr>
        <p:spPr>
          <a:xfrm rot="2403345">
            <a:off x="6508098" y="1628636"/>
            <a:ext cx="6192387" cy="638483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0" name="Text Placeholder 23">
            <a:extLst>
              <a:ext uri="{FF2B5EF4-FFF2-40B4-BE49-F238E27FC236}">
                <a16:creationId xmlns:a16="http://schemas.microsoft.com/office/drawing/2014/main" id="{A18A7C8E-C35F-574A-9250-5698E37CE501}"/>
              </a:ext>
            </a:extLst>
          </p:cNvPr>
          <p:cNvSpPr>
            <a:spLocks noGrp="1"/>
          </p:cNvSpPr>
          <p:nvPr userDrawn="1">
            <p:ph type="body" sz="quarter" idx="28" hasCustomPrompt="1"/>
          </p:nvPr>
        </p:nvSpPr>
        <p:spPr>
          <a:xfrm>
            <a:off x="678979" y="5581319"/>
            <a:ext cx="3898089" cy="731140"/>
          </a:xfrm>
          <a:prstGeom prst="rect">
            <a:avLst/>
          </a:prstGeom>
        </p:spPr>
        <p:txBody>
          <a:bodyPr anchor="ctr">
            <a:normAutofit/>
          </a:bodyPr>
          <a:lstStyle>
            <a:lvl1pPr marL="0" indent="0" algn="l">
              <a:buNone/>
              <a:defRPr sz="2800" baseline="0">
                <a:solidFill>
                  <a:srgbClr val="382B1B"/>
                </a:solidFill>
                <a:latin typeface="+mn-lt"/>
              </a:defRPr>
            </a:lvl1pPr>
          </a:lstStyle>
          <a:p>
            <a:pPr lvl="0"/>
            <a:r>
              <a:rPr lang="en-US" dirty="0" err="1"/>
              <a:t>www.website.eu</a:t>
            </a:r>
            <a:endParaRPr lang="en-US" dirty="0"/>
          </a:p>
        </p:txBody>
      </p:sp>
      <p:sp>
        <p:nvSpPr>
          <p:cNvPr id="16" name="Text Placeholder 23">
            <a:extLst>
              <a:ext uri="{FF2B5EF4-FFF2-40B4-BE49-F238E27FC236}">
                <a16:creationId xmlns:a16="http://schemas.microsoft.com/office/drawing/2014/main" id="{C736A845-E210-8B41-86F2-2399C32F4922}"/>
              </a:ext>
            </a:extLst>
          </p:cNvPr>
          <p:cNvSpPr>
            <a:spLocks noGrp="1"/>
          </p:cNvSpPr>
          <p:nvPr userDrawn="1">
            <p:ph type="body" sz="quarter" idx="20" hasCustomPrompt="1"/>
          </p:nvPr>
        </p:nvSpPr>
        <p:spPr>
          <a:xfrm>
            <a:off x="8478048" y="4321911"/>
            <a:ext cx="3195485" cy="837258"/>
          </a:xfrm>
          <a:prstGeom prst="rect">
            <a:avLst/>
          </a:prstGeom>
        </p:spPr>
        <p:txBody>
          <a:bodyPr anchor="ctr">
            <a:normAutofit/>
          </a:bodyPr>
          <a:lstStyle>
            <a:lvl1pPr marL="0" indent="0" algn="r">
              <a:buNone/>
              <a:defRPr sz="5000" b="1" baseline="0">
                <a:solidFill>
                  <a:schemeClr val="bg1"/>
                </a:solidFill>
                <a:latin typeface="+mn-lt"/>
              </a:defRPr>
            </a:lvl1pPr>
          </a:lstStyle>
          <a:p>
            <a:pPr lvl="0"/>
            <a:r>
              <a:rPr lang="en-US" dirty="0"/>
              <a:t>Thank You</a:t>
            </a:r>
          </a:p>
        </p:txBody>
      </p:sp>
      <p:sp>
        <p:nvSpPr>
          <p:cNvPr id="3" name="Rectangle 2">
            <a:extLst>
              <a:ext uri="{FF2B5EF4-FFF2-40B4-BE49-F238E27FC236}">
                <a16:creationId xmlns:a16="http://schemas.microsoft.com/office/drawing/2014/main" id="{AE465092-CC13-7431-BE43-E6409D9F326C}"/>
              </a:ext>
            </a:extLst>
          </p:cNvPr>
          <p:cNvSpPr/>
          <p:nvPr userDrawn="1"/>
        </p:nvSpPr>
        <p:spPr>
          <a:xfrm>
            <a:off x="12192000" y="-46312"/>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572A527-5963-1FBE-C36C-B8B97805E7AD}"/>
              </a:ext>
            </a:extLst>
          </p:cNvPr>
          <p:cNvPicPr>
            <a:picLocks noChangeAspect="1"/>
          </p:cNvPicPr>
          <p:nvPr userDrawn="1"/>
        </p:nvPicPr>
        <p:blipFill>
          <a:blip r:embed="rId2"/>
          <a:stretch>
            <a:fillRect/>
          </a:stretch>
        </p:blipFill>
        <p:spPr>
          <a:xfrm>
            <a:off x="578012" y="460130"/>
            <a:ext cx="4106294" cy="2968870"/>
          </a:xfrm>
          <a:prstGeom prst="rect">
            <a:avLst/>
          </a:prstGeom>
        </p:spPr>
      </p:pic>
      <p:sp>
        <p:nvSpPr>
          <p:cNvPr id="5" name="Rectangle 4">
            <a:extLst>
              <a:ext uri="{FF2B5EF4-FFF2-40B4-BE49-F238E27FC236}">
                <a16:creationId xmlns:a16="http://schemas.microsoft.com/office/drawing/2014/main" id="{5FE2ECD7-676C-4BB8-5056-951B796D6CFC}"/>
              </a:ext>
            </a:extLst>
          </p:cNvPr>
          <p:cNvSpPr/>
          <p:nvPr userDrawn="1"/>
        </p:nvSpPr>
        <p:spPr>
          <a:xfrm>
            <a:off x="-1212520" y="6873818"/>
            <a:ext cx="14240859" cy="18700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pic>
        <p:nvPicPr>
          <p:cNvPr id="6" name="Picture 5" descr="Blue text on a black background&#10;&#10;Description automatically generated">
            <a:extLst>
              <a:ext uri="{FF2B5EF4-FFF2-40B4-BE49-F238E27FC236}">
                <a16:creationId xmlns:a16="http://schemas.microsoft.com/office/drawing/2014/main" id="{8CE4BE9C-2632-7E3B-326E-9B93F00B066C}"/>
              </a:ext>
            </a:extLst>
          </p:cNvPr>
          <p:cNvPicPr>
            <a:picLocks noChangeAspect="1"/>
          </p:cNvPicPr>
          <p:nvPr userDrawn="1"/>
        </p:nvPicPr>
        <p:blipFill>
          <a:blip r:embed="rId3"/>
          <a:stretch>
            <a:fillRect/>
          </a:stretch>
        </p:blipFill>
        <p:spPr>
          <a:xfrm>
            <a:off x="637605" y="5747584"/>
            <a:ext cx="2625601" cy="549459"/>
          </a:xfrm>
          <a:prstGeom prst="rect">
            <a:avLst/>
          </a:prstGeom>
        </p:spPr>
      </p:pic>
    </p:spTree>
    <p:extLst>
      <p:ext uri="{BB962C8B-B14F-4D97-AF65-F5344CB8AC3E}">
        <p14:creationId xmlns:p14="http://schemas.microsoft.com/office/powerpoint/2010/main" val="2290091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651678" y="1929781"/>
            <a:ext cx="4306395" cy="3280643"/>
          </a:xfrm>
          <a:prstGeom prst="rect">
            <a:avLst/>
          </a:prstGeo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613829" y="658730"/>
            <a:ext cx="4378451" cy="603631"/>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39" name="Graphic 4">
            <a:extLst>
              <a:ext uri="{FF2B5EF4-FFF2-40B4-BE49-F238E27FC236}">
                <a16:creationId xmlns:a16="http://schemas.microsoft.com/office/drawing/2014/main" id="{56837258-AB80-F84D-AC91-8129818ABA9C}"/>
              </a:ext>
            </a:extLst>
          </p:cNvPr>
          <p:cNvSpPr/>
          <p:nvPr userDrawn="1"/>
        </p:nvSpPr>
        <p:spPr>
          <a:xfrm>
            <a:off x="143078" y="436616"/>
            <a:ext cx="6525203" cy="6882859"/>
          </a:xfrm>
          <a:custGeom>
            <a:avLst/>
            <a:gdLst>
              <a:gd name="connsiteX0" fmla="*/ 731964 w 731963"/>
              <a:gd name="connsiteY0" fmla="*/ 0 h 767745"/>
              <a:gd name="connsiteX1" fmla="*/ 560553 w 731963"/>
              <a:gd name="connsiteY1" fmla="*/ 591191 h 767745"/>
              <a:gd name="connsiteX2" fmla="*/ 1402 w 731963"/>
              <a:gd name="connsiteY2" fmla="*/ 767745 h 767745"/>
              <a:gd name="connsiteX3" fmla="*/ 0 w 731963"/>
              <a:gd name="connsiteY3" fmla="*/ 779 h 767745"/>
            </a:gdLst>
            <a:ahLst/>
            <a:cxnLst>
              <a:cxn ang="0">
                <a:pos x="connsiteX0" y="connsiteY0"/>
              </a:cxn>
              <a:cxn ang="0">
                <a:pos x="connsiteX1" y="connsiteY1"/>
              </a:cxn>
              <a:cxn ang="0">
                <a:pos x="connsiteX2" y="connsiteY2"/>
              </a:cxn>
              <a:cxn ang="0">
                <a:pos x="connsiteX3" y="connsiteY3"/>
              </a:cxn>
            </a:cxnLst>
            <a:rect l="l" t="t" r="r" b="b"/>
            <a:pathLst>
              <a:path w="731963" h="767745">
                <a:moveTo>
                  <a:pt x="731964" y="0"/>
                </a:moveTo>
                <a:lnTo>
                  <a:pt x="560553" y="591191"/>
                </a:lnTo>
                <a:lnTo>
                  <a:pt x="1402" y="767745"/>
                </a:lnTo>
                <a:lnTo>
                  <a:pt x="0" y="779"/>
                </a:lnTo>
                <a:close/>
              </a:path>
            </a:pathLst>
          </a:custGeom>
          <a:noFill/>
          <a:ln w="3893" cap="flat">
            <a:noFill/>
            <a:prstDash val="solid"/>
            <a:miter/>
          </a:ln>
        </p:spPr>
        <p:txBody>
          <a:bodyPr rtlCol="0" anchor="ctr"/>
          <a:lstStyle/>
          <a:p>
            <a:endParaRPr lang="en-US"/>
          </a:p>
        </p:txBody>
      </p:sp>
      <p:sp>
        <p:nvSpPr>
          <p:cNvPr id="25" name="Rectangle 24">
            <a:extLst>
              <a:ext uri="{FF2B5EF4-FFF2-40B4-BE49-F238E27FC236}">
                <a16:creationId xmlns:a16="http://schemas.microsoft.com/office/drawing/2014/main" id="{E59E5A40-250E-054E-AC1A-775086B49AE2}"/>
              </a:ext>
            </a:extLst>
          </p:cNvPr>
          <p:cNvSpPr/>
          <p:nvPr userDrawn="1"/>
        </p:nvSpPr>
        <p:spPr>
          <a:xfrm>
            <a:off x="-3058052" y="685800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1" name="Text Placeholder 25">
            <a:extLst>
              <a:ext uri="{FF2B5EF4-FFF2-40B4-BE49-F238E27FC236}">
                <a16:creationId xmlns:a16="http://schemas.microsoft.com/office/drawing/2014/main" id="{831C8B24-8EE8-11BA-2D81-27D3B88725C3}"/>
              </a:ext>
            </a:extLst>
          </p:cNvPr>
          <p:cNvSpPr>
            <a:spLocks noGrp="1"/>
          </p:cNvSpPr>
          <p:nvPr>
            <p:ph type="body" sz="quarter" idx="15" hasCustomPrompt="1"/>
          </p:nvPr>
        </p:nvSpPr>
        <p:spPr>
          <a:xfrm>
            <a:off x="6303735" y="572842"/>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07DE632D-ED44-01F0-6880-0943B9F75B98}"/>
              </a:ext>
            </a:extLst>
          </p:cNvPr>
          <p:cNvSpPr>
            <a:spLocks noGrp="1"/>
          </p:cNvSpPr>
          <p:nvPr>
            <p:ph type="body" sz="quarter" idx="14" hasCustomPrompt="1"/>
          </p:nvPr>
        </p:nvSpPr>
        <p:spPr>
          <a:xfrm>
            <a:off x="7019112" y="572842"/>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FB61AE6D-82C5-A0F3-AF2A-2DBB8E0CD437}"/>
              </a:ext>
            </a:extLst>
          </p:cNvPr>
          <p:cNvSpPr>
            <a:spLocks noGrp="1"/>
          </p:cNvSpPr>
          <p:nvPr>
            <p:ph type="body" sz="quarter" idx="29" hasCustomPrompt="1"/>
          </p:nvPr>
        </p:nvSpPr>
        <p:spPr>
          <a:xfrm>
            <a:off x="6303735" y="1284632"/>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5" name="Text Placeholder 25">
            <a:extLst>
              <a:ext uri="{FF2B5EF4-FFF2-40B4-BE49-F238E27FC236}">
                <a16:creationId xmlns:a16="http://schemas.microsoft.com/office/drawing/2014/main" id="{A6749622-C62E-1720-72F3-3E9BF1874E3F}"/>
              </a:ext>
            </a:extLst>
          </p:cNvPr>
          <p:cNvSpPr>
            <a:spLocks noGrp="1"/>
          </p:cNvSpPr>
          <p:nvPr>
            <p:ph type="body" sz="quarter" idx="30" hasCustomPrompt="1"/>
          </p:nvPr>
        </p:nvSpPr>
        <p:spPr>
          <a:xfrm>
            <a:off x="7019112" y="1284632"/>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8" name="Text Placeholder 25">
            <a:extLst>
              <a:ext uri="{FF2B5EF4-FFF2-40B4-BE49-F238E27FC236}">
                <a16:creationId xmlns:a16="http://schemas.microsoft.com/office/drawing/2014/main" id="{8F0D0223-240A-46AE-384F-A65A1A4844C5}"/>
              </a:ext>
            </a:extLst>
          </p:cNvPr>
          <p:cNvSpPr>
            <a:spLocks noGrp="1"/>
          </p:cNvSpPr>
          <p:nvPr>
            <p:ph type="body" sz="quarter" idx="31" hasCustomPrompt="1"/>
          </p:nvPr>
        </p:nvSpPr>
        <p:spPr>
          <a:xfrm>
            <a:off x="6303735" y="1996419"/>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19" name="Text Placeholder 25">
            <a:extLst>
              <a:ext uri="{FF2B5EF4-FFF2-40B4-BE49-F238E27FC236}">
                <a16:creationId xmlns:a16="http://schemas.microsoft.com/office/drawing/2014/main" id="{7D74A856-852A-F125-A4E6-1988B7FD6042}"/>
              </a:ext>
            </a:extLst>
          </p:cNvPr>
          <p:cNvSpPr>
            <a:spLocks noGrp="1"/>
          </p:cNvSpPr>
          <p:nvPr>
            <p:ph type="body" sz="quarter" idx="32" hasCustomPrompt="1"/>
          </p:nvPr>
        </p:nvSpPr>
        <p:spPr>
          <a:xfrm>
            <a:off x="7019112" y="1996419"/>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734A9B91-C825-F2A1-8C40-AB51EDC8AD5F}"/>
              </a:ext>
            </a:extLst>
          </p:cNvPr>
          <p:cNvSpPr>
            <a:spLocks noGrp="1"/>
          </p:cNvSpPr>
          <p:nvPr>
            <p:ph type="body" sz="quarter" idx="33" hasCustomPrompt="1"/>
          </p:nvPr>
        </p:nvSpPr>
        <p:spPr>
          <a:xfrm>
            <a:off x="6303735" y="2708211"/>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31" name="Text Placeholder 25">
            <a:extLst>
              <a:ext uri="{FF2B5EF4-FFF2-40B4-BE49-F238E27FC236}">
                <a16:creationId xmlns:a16="http://schemas.microsoft.com/office/drawing/2014/main" id="{CE428EA0-B7BE-9D7E-2E07-A10223A8DFEE}"/>
              </a:ext>
            </a:extLst>
          </p:cNvPr>
          <p:cNvSpPr>
            <a:spLocks noGrp="1"/>
          </p:cNvSpPr>
          <p:nvPr>
            <p:ph type="body" sz="quarter" idx="34" hasCustomPrompt="1"/>
          </p:nvPr>
        </p:nvSpPr>
        <p:spPr>
          <a:xfrm>
            <a:off x="7019112" y="2708211"/>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Text Placeholder 25">
            <a:extLst>
              <a:ext uri="{FF2B5EF4-FFF2-40B4-BE49-F238E27FC236}">
                <a16:creationId xmlns:a16="http://schemas.microsoft.com/office/drawing/2014/main" id="{835720ED-57B0-E380-39A1-DB5018EB88F0}"/>
              </a:ext>
            </a:extLst>
          </p:cNvPr>
          <p:cNvSpPr>
            <a:spLocks noGrp="1"/>
          </p:cNvSpPr>
          <p:nvPr>
            <p:ph type="body" sz="quarter" idx="35" hasCustomPrompt="1"/>
          </p:nvPr>
        </p:nvSpPr>
        <p:spPr>
          <a:xfrm>
            <a:off x="6303735" y="3403064"/>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34" name="Text Placeholder 25">
            <a:extLst>
              <a:ext uri="{FF2B5EF4-FFF2-40B4-BE49-F238E27FC236}">
                <a16:creationId xmlns:a16="http://schemas.microsoft.com/office/drawing/2014/main" id="{F7594897-5BB9-C70E-B5F1-31D08EFDCF22}"/>
              </a:ext>
            </a:extLst>
          </p:cNvPr>
          <p:cNvSpPr>
            <a:spLocks noGrp="1"/>
          </p:cNvSpPr>
          <p:nvPr>
            <p:ph type="body" sz="quarter" idx="36" hasCustomPrompt="1"/>
          </p:nvPr>
        </p:nvSpPr>
        <p:spPr>
          <a:xfrm>
            <a:off x="7019112" y="3403064"/>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591637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Slide with quote 01">
    <p:spTree>
      <p:nvGrpSpPr>
        <p:cNvPr id="1" name=""/>
        <p:cNvGrpSpPr/>
        <p:nvPr/>
      </p:nvGrpSpPr>
      <p:grpSpPr>
        <a:xfrm>
          <a:off x="0" y="0"/>
          <a:ext cx="0" cy="0"/>
          <a:chOff x="0" y="0"/>
          <a:chExt cx="0" cy="0"/>
        </a:xfrm>
      </p:grpSpPr>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442824" y="396815"/>
            <a:ext cx="11119452" cy="56819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8" name="Rectangle 17">
            <a:extLst>
              <a:ext uri="{FF2B5EF4-FFF2-40B4-BE49-F238E27FC236}">
                <a16:creationId xmlns:a16="http://schemas.microsoft.com/office/drawing/2014/main" id="{537951D5-4D76-794B-BA67-C99AFA2B98A8}"/>
              </a:ext>
            </a:extLst>
          </p:cNvPr>
          <p:cNvSpPr/>
          <p:nvPr userDrawn="1"/>
        </p:nvSpPr>
        <p:spPr>
          <a:xfrm>
            <a:off x="-2500191" y="684855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616891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15" name="Text Placeholder 17">
            <a:extLst>
              <a:ext uri="{FF2B5EF4-FFF2-40B4-BE49-F238E27FC236}">
                <a16:creationId xmlns:a16="http://schemas.microsoft.com/office/drawing/2014/main" id="{F65C73A9-FE78-B440-AFB3-1081F93D7B79}"/>
              </a:ext>
            </a:extLst>
          </p:cNvPr>
          <p:cNvSpPr>
            <a:spLocks noGrp="1"/>
          </p:cNvSpPr>
          <p:nvPr>
            <p:ph type="body" sz="quarter" idx="18" hasCustomPrompt="1"/>
          </p:nvPr>
        </p:nvSpPr>
        <p:spPr>
          <a:xfrm>
            <a:off x="529758" y="1697050"/>
            <a:ext cx="11222532" cy="4343986"/>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58" y="642972"/>
            <a:ext cx="11222531"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943226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Slide with quote 02">
    <p:spTree>
      <p:nvGrpSpPr>
        <p:cNvPr id="1" name=""/>
        <p:cNvGrpSpPr/>
        <p:nvPr/>
      </p:nvGrpSpPr>
      <p:grpSpPr>
        <a:xfrm>
          <a:off x="0" y="0"/>
          <a:ext cx="0" cy="0"/>
          <a:chOff x="0" y="0"/>
          <a:chExt cx="0" cy="0"/>
        </a:xfrm>
      </p:grpSpPr>
      <p:sp>
        <p:nvSpPr>
          <p:cNvPr id="24" name="Graphic 4">
            <a:extLst>
              <a:ext uri="{FF2B5EF4-FFF2-40B4-BE49-F238E27FC236}">
                <a16:creationId xmlns:a16="http://schemas.microsoft.com/office/drawing/2014/main" id="{256F06D3-16A3-FA45-9D74-5C917404EAE6}"/>
              </a:ext>
            </a:extLst>
          </p:cNvPr>
          <p:cNvSpPr/>
          <p:nvPr userDrawn="1"/>
        </p:nvSpPr>
        <p:spPr>
          <a:xfrm>
            <a:off x="6445237" y="693114"/>
            <a:ext cx="6798941" cy="701023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7794668" y="2376368"/>
            <a:ext cx="3767607" cy="27101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3" name="Picture Placeholder 22">
            <a:extLst>
              <a:ext uri="{FF2B5EF4-FFF2-40B4-BE49-F238E27FC236}">
                <a16:creationId xmlns:a16="http://schemas.microsoft.com/office/drawing/2014/main" id="{8EB39422-C4CC-0A42-8935-5325480BD3F5}"/>
              </a:ext>
            </a:extLst>
          </p:cNvPr>
          <p:cNvSpPr>
            <a:spLocks noGrp="1"/>
          </p:cNvSpPr>
          <p:nvPr>
            <p:ph type="pic" sz="quarter" idx="14"/>
          </p:nvPr>
        </p:nvSpPr>
        <p:spPr>
          <a:xfrm>
            <a:off x="0" y="0"/>
            <a:ext cx="12192000" cy="6848475"/>
          </a:xfrm>
          <a:custGeom>
            <a:avLst/>
            <a:gdLst>
              <a:gd name="connsiteX0" fmla="*/ 12192000 w 12192000"/>
              <a:gd name="connsiteY0" fmla="*/ 6769341 h 6848475"/>
              <a:gd name="connsiteX1" fmla="*/ 12192000 w 12192000"/>
              <a:gd name="connsiteY1" fmla="*/ 6848475 h 6848475"/>
              <a:gd name="connsiteX2" fmla="*/ 12117073 w 12192000"/>
              <a:gd name="connsiteY2" fmla="*/ 6848475 h 6848475"/>
              <a:gd name="connsiteX3" fmla="*/ 12187566 w 12192000"/>
              <a:gd name="connsiteY3" fmla="*/ 6774556 h 6848475"/>
              <a:gd name="connsiteX4" fmla="*/ 0 w 12192000"/>
              <a:gd name="connsiteY4" fmla="*/ 0 h 6848475"/>
              <a:gd name="connsiteX5" fmla="*/ 12192000 w 12192000"/>
              <a:gd name="connsiteY5" fmla="*/ 0 h 6848475"/>
              <a:gd name="connsiteX6" fmla="*/ 12192000 w 12192000"/>
              <a:gd name="connsiteY6" fmla="*/ 1637901 h 6848475"/>
              <a:gd name="connsiteX7" fmla="*/ 12180514 w 12192000"/>
              <a:gd name="connsiteY7" fmla="*/ 1631059 h 6848475"/>
              <a:gd name="connsiteX8" fmla="*/ 11782562 w 12192000"/>
              <a:gd name="connsiteY8" fmla="*/ 1426421 h 6848475"/>
              <a:gd name="connsiteX9" fmla="*/ 10576420 w 12192000"/>
              <a:gd name="connsiteY9" fmla="*/ 931368 h 6848475"/>
              <a:gd name="connsiteX10" fmla="*/ 8006603 w 12192000"/>
              <a:gd name="connsiteY10" fmla="*/ 1462427 h 6848475"/>
              <a:gd name="connsiteX11" fmla="*/ 6494405 w 12192000"/>
              <a:gd name="connsiteY11" fmla="*/ 4554320 h 6848475"/>
              <a:gd name="connsiteX12" fmla="*/ 7157632 w 12192000"/>
              <a:gd name="connsiteY12" fmla="*/ 6842928 h 6848475"/>
              <a:gd name="connsiteX13" fmla="*/ 7163443 w 12192000"/>
              <a:gd name="connsiteY13" fmla="*/ 6848475 h 6848475"/>
              <a:gd name="connsiteX14" fmla="*/ 0 w 12192000"/>
              <a:gd name="connsiteY14" fmla="*/ 6848475 h 684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48475">
                <a:moveTo>
                  <a:pt x="12192000" y="6769341"/>
                </a:moveTo>
                <a:lnTo>
                  <a:pt x="12192000" y="6848475"/>
                </a:lnTo>
                <a:lnTo>
                  <a:pt x="12117073" y="6848475"/>
                </a:lnTo>
                <a:lnTo>
                  <a:pt x="12187566" y="6774556"/>
                </a:lnTo>
                <a:close/>
                <a:moveTo>
                  <a:pt x="0" y="0"/>
                </a:moveTo>
                <a:lnTo>
                  <a:pt x="12192000" y="0"/>
                </a:lnTo>
                <a:lnTo>
                  <a:pt x="12192000" y="1637901"/>
                </a:lnTo>
                <a:lnTo>
                  <a:pt x="12180514" y="1631059"/>
                </a:lnTo>
                <a:cubicBezTo>
                  <a:pt x="12050067" y="1558346"/>
                  <a:pt x="11915330" y="1491681"/>
                  <a:pt x="11782562" y="1426421"/>
                </a:cubicBezTo>
                <a:cubicBezTo>
                  <a:pt x="11400024" y="1237394"/>
                  <a:pt x="10994963" y="1057381"/>
                  <a:pt x="10576420" y="931368"/>
                </a:cubicBezTo>
                <a:cubicBezTo>
                  <a:pt x="9671807" y="661332"/>
                  <a:pt x="8726689" y="652335"/>
                  <a:pt x="8006603" y="1462427"/>
                </a:cubicBezTo>
                <a:cubicBezTo>
                  <a:pt x="7309012" y="2245526"/>
                  <a:pt x="6638429" y="3510182"/>
                  <a:pt x="6494405" y="4554320"/>
                </a:cubicBezTo>
                <a:cubicBezTo>
                  <a:pt x="6357282" y="5543454"/>
                  <a:pt x="6633880" y="6307530"/>
                  <a:pt x="7157632" y="6842928"/>
                </a:cubicBezTo>
                <a:lnTo>
                  <a:pt x="7163443" y="6848475"/>
                </a:lnTo>
                <a:lnTo>
                  <a:pt x="0" y="684847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Text Placeholder 23">
            <a:extLst>
              <a:ext uri="{FF2B5EF4-FFF2-40B4-BE49-F238E27FC236}">
                <a16:creationId xmlns:a16="http://schemas.microsoft.com/office/drawing/2014/main" id="{6A6B42FB-2906-05F8-A77C-895D1DFEDC16}"/>
              </a:ext>
            </a:extLst>
          </p:cNvPr>
          <p:cNvSpPr>
            <a:spLocks noGrp="1"/>
          </p:cNvSpPr>
          <p:nvPr>
            <p:ph type="body" sz="quarter" idx="15" hasCustomPrompt="1"/>
          </p:nvPr>
        </p:nvSpPr>
        <p:spPr>
          <a:xfrm>
            <a:off x="7813207" y="5353138"/>
            <a:ext cx="3767607" cy="852949"/>
          </a:xfrm>
          <a:prstGeom prst="rect">
            <a:avLst/>
          </a:prstGeom>
        </p:spPr>
        <p:txBody>
          <a:bodyPr anchor="ctr">
            <a:normAutofit/>
          </a:bodyPr>
          <a:lstStyle>
            <a:lvl1pPr marL="0" indent="0" algn="ctr">
              <a:buNone/>
              <a:defRPr sz="2400" b="1" i="0" baseline="0">
                <a:solidFill>
                  <a:schemeClr val="bg1"/>
                </a:solidFill>
                <a:latin typeface="+mn-lt"/>
              </a:defRPr>
            </a:lvl1pPr>
          </a:lstStyle>
          <a:p>
            <a:pPr lvl="0"/>
            <a:r>
              <a:rPr lang="en-US" dirty="0"/>
              <a:t>Name</a:t>
            </a:r>
          </a:p>
        </p:txBody>
      </p:sp>
      <p:sp>
        <p:nvSpPr>
          <p:cNvPr id="3" name="Rectangle 2">
            <a:extLst>
              <a:ext uri="{FF2B5EF4-FFF2-40B4-BE49-F238E27FC236}">
                <a16:creationId xmlns:a16="http://schemas.microsoft.com/office/drawing/2014/main" id="{AFE4462A-AED2-3D8C-D12B-C7C460FFF134}"/>
              </a:ext>
            </a:extLst>
          </p:cNvPr>
          <p:cNvSpPr/>
          <p:nvPr userDrawn="1"/>
        </p:nvSpPr>
        <p:spPr>
          <a:xfrm>
            <a:off x="-2327321" y="685800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with quote 03">
    <p:spTree>
      <p:nvGrpSpPr>
        <p:cNvPr id="1" name=""/>
        <p:cNvGrpSpPr/>
        <p:nvPr/>
      </p:nvGrpSpPr>
      <p:grpSpPr>
        <a:xfrm>
          <a:off x="0" y="0"/>
          <a:ext cx="0" cy="0"/>
          <a:chOff x="0" y="0"/>
          <a:chExt cx="0" cy="0"/>
        </a:xfrm>
      </p:grpSpPr>
      <p:sp>
        <p:nvSpPr>
          <p:cNvPr id="24" name="Graphic 4">
            <a:extLst>
              <a:ext uri="{FF2B5EF4-FFF2-40B4-BE49-F238E27FC236}">
                <a16:creationId xmlns:a16="http://schemas.microsoft.com/office/drawing/2014/main" id="{256F06D3-16A3-FA45-9D74-5C917404EAE6}"/>
              </a:ext>
            </a:extLst>
          </p:cNvPr>
          <p:cNvSpPr/>
          <p:nvPr userDrawn="1"/>
        </p:nvSpPr>
        <p:spPr>
          <a:xfrm>
            <a:off x="6445237" y="693114"/>
            <a:ext cx="6798941" cy="701023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7794668" y="2376368"/>
            <a:ext cx="3767607" cy="27101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3" name="Picture Placeholder 22">
            <a:extLst>
              <a:ext uri="{FF2B5EF4-FFF2-40B4-BE49-F238E27FC236}">
                <a16:creationId xmlns:a16="http://schemas.microsoft.com/office/drawing/2014/main" id="{8EB39422-C4CC-0A42-8935-5325480BD3F5}"/>
              </a:ext>
            </a:extLst>
          </p:cNvPr>
          <p:cNvSpPr>
            <a:spLocks noGrp="1"/>
          </p:cNvSpPr>
          <p:nvPr>
            <p:ph type="pic" sz="quarter" idx="14"/>
          </p:nvPr>
        </p:nvSpPr>
        <p:spPr>
          <a:xfrm>
            <a:off x="0" y="0"/>
            <a:ext cx="12192000" cy="6848475"/>
          </a:xfrm>
          <a:custGeom>
            <a:avLst/>
            <a:gdLst>
              <a:gd name="connsiteX0" fmla="*/ 12192000 w 12192000"/>
              <a:gd name="connsiteY0" fmla="*/ 6769341 h 6848475"/>
              <a:gd name="connsiteX1" fmla="*/ 12192000 w 12192000"/>
              <a:gd name="connsiteY1" fmla="*/ 6848475 h 6848475"/>
              <a:gd name="connsiteX2" fmla="*/ 12117073 w 12192000"/>
              <a:gd name="connsiteY2" fmla="*/ 6848475 h 6848475"/>
              <a:gd name="connsiteX3" fmla="*/ 12187566 w 12192000"/>
              <a:gd name="connsiteY3" fmla="*/ 6774556 h 6848475"/>
              <a:gd name="connsiteX4" fmla="*/ 0 w 12192000"/>
              <a:gd name="connsiteY4" fmla="*/ 0 h 6848475"/>
              <a:gd name="connsiteX5" fmla="*/ 12192000 w 12192000"/>
              <a:gd name="connsiteY5" fmla="*/ 0 h 6848475"/>
              <a:gd name="connsiteX6" fmla="*/ 12192000 w 12192000"/>
              <a:gd name="connsiteY6" fmla="*/ 1637901 h 6848475"/>
              <a:gd name="connsiteX7" fmla="*/ 12180514 w 12192000"/>
              <a:gd name="connsiteY7" fmla="*/ 1631059 h 6848475"/>
              <a:gd name="connsiteX8" fmla="*/ 11782562 w 12192000"/>
              <a:gd name="connsiteY8" fmla="*/ 1426421 h 6848475"/>
              <a:gd name="connsiteX9" fmla="*/ 10576420 w 12192000"/>
              <a:gd name="connsiteY9" fmla="*/ 931368 h 6848475"/>
              <a:gd name="connsiteX10" fmla="*/ 8006603 w 12192000"/>
              <a:gd name="connsiteY10" fmla="*/ 1462427 h 6848475"/>
              <a:gd name="connsiteX11" fmla="*/ 6494405 w 12192000"/>
              <a:gd name="connsiteY11" fmla="*/ 4554320 h 6848475"/>
              <a:gd name="connsiteX12" fmla="*/ 7157632 w 12192000"/>
              <a:gd name="connsiteY12" fmla="*/ 6842928 h 6848475"/>
              <a:gd name="connsiteX13" fmla="*/ 7163443 w 12192000"/>
              <a:gd name="connsiteY13" fmla="*/ 6848475 h 6848475"/>
              <a:gd name="connsiteX14" fmla="*/ 0 w 12192000"/>
              <a:gd name="connsiteY14" fmla="*/ 6848475 h 684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48475">
                <a:moveTo>
                  <a:pt x="12192000" y="6769341"/>
                </a:moveTo>
                <a:lnTo>
                  <a:pt x="12192000" y="6848475"/>
                </a:lnTo>
                <a:lnTo>
                  <a:pt x="12117073" y="6848475"/>
                </a:lnTo>
                <a:lnTo>
                  <a:pt x="12187566" y="6774556"/>
                </a:lnTo>
                <a:close/>
                <a:moveTo>
                  <a:pt x="0" y="0"/>
                </a:moveTo>
                <a:lnTo>
                  <a:pt x="12192000" y="0"/>
                </a:lnTo>
                <a:lnTo>
                  <a:pt x="12192000" y="1637901"/>
                </a:lnTo>
                <a:lnTo>
                  <a:pt x="12180514" y="1631059"/>
                </a:lnTo>
                <a:cubicBezTo>
                  <a:pt x="12050067" y="1558346"/>
                  <a:pt x="11915330" y="1491681"/>
                  <a:pt x="11782562" y="1426421"/>
                </a:cubicBezTo>
                <a:cubicBezTo>
                  <a:pt x="11400024" y="1237394"/>
                  <a:pt x="10994963" y="1057381"/>
                  <a:pt x="10576420" y="931368"/>
                </a:cubicBezTo>
                <a:cubicBezTo>
                  <a:pt x="9671807" y="661332"/>
                  <a:pt x="8726689" y="652335"/>
                  <a:pt x="8006603" y="1462427"/>
                </a:cubicBezTo>
                <a:cubicBezTo>
                  <a:pt x="7309012" y="2245526"/>
                  <a:pt x="6638429" y="3510182"/>
                  <a:pt x="6494405" y="4554320"/>
                </a:cubicBezTo>
                <a:cubicBezTo>
                  <a:pt x="6357282" y="5543454"/>
                  <a:pt x="6633880" y="6307530"/>
                  <a:pt x="7157632" y="6842928"/>
                </a:cubicBezTo>
                <a:lnTo>
                  <a:pt x="7163443" y="6848475"/>
                </a:lnTo>
                <a:lnTo>
                  <a:pt x="0" y="684847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18" name="Rectangle 17">
            <a:extLst>
              <a:ext uri="{FF2B5EF4-FFF2-40B4-BE49-F238E27FC236}">
                <a16:creationId xmlns:a16="http://schemas.microsoft.com/office/drawing/2014/main" id="{537951D5-4D76-794B-BA67-C99AFA2B98A8}"/>
              </a:ext>
            </a:extLst>
          </p:cNvPr>
          <p:cNvSpPr/>
          <p:nvPr userDrawn="1"/>
        </p:nvSpPr>
        <p:spPr>
          <a:xfrm>
            <a:off x="-2500191" y="684855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Text Placeholder 23">
            <a:extLst>
              <a:ext uri="{FF2B5EF4-FFF2-40B4-BE49-F238E27FC236}">
                <a16:creationId xmlns:a16="http://schemas.microsoft.com/office/drawing/2014/main" id="{6A6B42FB-2906-05F8-A77C-895D1DFEDC16}"/>
              </a:ext>
            </a:extLst>
          </p:cNvPr>
          <p:cNvSpPr>
            <a:spLocks noGrp="1"/>
          </p:cNvSpPr>
          <p:nvPr>
            <p:ph type="body" sz="quarter" idx="15" hasCustomPrompt="1"/>
          </p:nvPr>
        </p:nvSpPr>
        <p:spPr>
          <a:xfrm>
            <a:off x="7813207" y="5353138"/>
            <a:ext cx="3767607" cy="852949"/>
          </a:xfrm>
          <a:prstGeom prst="rect">
            <a:avLst/>
          </a:prstGeom>
        </p:spPr>
        <p:txBody>
          <a:bodyPr anchor="ctr">
            <a:normAutofit/>
          </a:bodyPr>
          <a:lstStyle>
            <a:lvl1pPr marL="0" indent="0" algn="ctr">
              <a:buNone/>
              <a:defRPr sz="2400" b="1" i="0" baseline="0">
                <a:solidFill>
                  <a:schemeClr val="bg1"/>
                </a:solidFill>
                <a:latin typeface="+mn-lt"/>
              </a:defRPr>
            </a:lvl1pPr>
          </a:lstStyle>
          <a:p>
            <a:pPr lvl="0"/>
            <a:r>
              <a:rPr lang="en-US" dirty="0"/>
              <a:t>Name</a:t>
            </a:r>
          </a:p>
        </p:txBody>
      </p:sp>
    </p:spTree>
    <p:extLst>
      <p:ext uri="{BB962C8B-B14F-4D97-AF65-F5344CB8AC3E}">
        <p14:creationId xmlns:p14="http://schemas.microsoft.com/office/powerpoint/2010/main" val="1078790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with Photo 3">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0B17E6A-FA0E-294C-51E7-454AFAD8B4A3}"/>
              </a:ext>
            </a:extLst>
          </p:cNvPr>
          <p:cNvSpPr>
            <a:spLocks noGrp="1"/>
          </p:cNvSpPr>
          <p:nvPr>
            <p:ph type="pic" sz="quarter" idx="10"/>
          </p:nvPr>
        </p:nvSpPr>
        <p:spPr>
          <a:xfrm>
            <a:off x="-71635" y="-6718"/>
            <a:ext cx="12295165" cy="3293152"/>
          </a:xfrm>
          <a:custGeom>
            <a:avLst/>
            <a:gdLst>
              <a:gd name="connsiteX0" fmla="*/ 0 w 12295165"/>
              <a:gd name="connsiteY0" fmla="*/ 0 h 3293152"/>
              <a:gd name="connsiteX1" fmla="*/ 12295165 w 12295165"/>
              <a:gd name="connsiteY1" fmla="*/ 0 h 3293152"/>
              <a:gd name="connsiteX2" fmla="*/ 12295165 w 12295165"/>
              <a:gd name="connsiteY2" fmla="*/ 2339843 h 3293152"/>
              <a:gd name="connsiteX3" fmla="*/ 12062158 w 12295165"/>
              <a:gd name="connsiteY3" fmla="*/ 2432250 h 3293152"/>
              <a:gd name="connsiteX4" fmla="*/ 8005157 w 12295165"/>
              <a:gd name="connsiteY4" fmla="*/ 3229520 h 3293152"/>
              <a:gd name="connsiteX5" fmla="*/ 178035 w 12295165"/>
              <a:gd name="connsiteY5" fmla="*/ 2692834 h 3293152"/>
              <a:gd name="connsiteX6" fmla="*/ 0 w 12295165"/>
              <a:gd name="connsiteY6" fmla="*/ 2643666 h 329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5165" h="3293152">
                <a:moveTo>
                  <a:pt x="0" y="0"/>
                </a:moveTo>
                <a:lnTo>
                  <a:pt x="12295165" y="0"/>
                </a:lnTo>
                <a:lnTo>
                  <a:pt x="12295165" y="2339843"/>
                </a:lnTo>
                <a:lnTo>
                  <a:pt x="12062158" y="2432250"/>
                </a:lnTo>
                <a:cubicBezTo>
                  <a:pt x="10959679" y="2844569"/>
                  <a:pt x="9594903" y="3134589"/>
                  <a:pt x="8005157" y="3229520"/>
                </a:cubicBezTo>
                <a:cubicBezTo>
                  <a:pt x="5107550" y="3402793"/>
                  <a:pt x="2224812" y="3221647"/>
                  <a:pt x="178035" y="2692834"/>
                </a:cubicBezTo>
                <a:lnTo>
                  <a:pt x="0" y="2643666"/>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31" name="Text Placeholder 17">
            <a:extLst>
              <a:ext uri="{FF2B5EF4-FFF2-40B4-BE49-F238E27FC236}">
                <a16:creationId xmlns:a16="http://schemas.microsoft.com/office/drawing/2014/main" id="{86BBE051-B963-5246-9C23-4C2F4BC6B6F5}"/>
              </a:ext>
            </a:extLst>
          </p:cNvPr>
          <p:cNvSpPr>
            <a:spLocks noGrp="1"/>
          </p:cNvSpPr>
          <p:nvPr>
            <p:ph type="body" sz="quarter" idx="18" hasCustomPrompt="1"/>
          </p:nvPr>
        </p:nvSpPr>
        <p:spPr>
          <a:xfrm>
            <a:off x="6096000" y="3780237"/>
            <a:ext cx="5538057" cy="2573041"/>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2" name="Text Placeholder 23">
            <a:extLst>
              <a:ext uri="{FF2B5EF4-FFF2-40B4-BE49-F238E27FC236}">
                <a16:creationId xmlns:a16="http://schemas.microsoft.com/office/drawing/2014/main" id="{3ABF1FD5-F864-7A41-843A-5643A3CE30D9}"/>
              </a:ext>
            </a:extLst>
          </p:cNvPr>
          <p:cNvSpPr>
            <a:spLocks noGrp="1"/>
          </p:cNvSpPr>
          <p:nvPr>
            <p:ph type="body" sz="quarter" idx="16" hasCustomPrompt="1"/>
          </p:nvPr>
        </p:nvSpPr>
        <p:spPr>
          <a:xfrm>
            <a:off x="557943" y="3780237"/>
            <a:ext cx="5233257" cy="2573040"/>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3674491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01">
    <p:spTree>
      <p:nvGrpSpPr>
        <p:cNvPr id="1" name=""/>
        <p:cNvGrpSpPr/>
        <p:nvPr/>
      </p:nvGrpSpPr>
      <p:grpSpPr>
        <a:xfrm>
          <a:off x="0" y="0"/>
          <a:ext cx="0" cy="0"/>
          <a:chOff x="0" y="0"/>
          <a:chExt cx="0" cy="0"/>
        </a:xfrm>
      </p:grpSpPr>
      <p:sp>
        <p:nvSpPr>
          <p:cNvPr id="11" name="Graphic 4">
            <a:extLst>
              <a:ext uri="{FF2B5EF4-FFF2-40B4-BE49-F238E27FC236}">
                <a16:creationId xmlns:a16="http://schemas.microsoft.com/office/drawing/2014/main" id="{0B53C5AE-6648-3A40-9D44-BBA1FB75EF3B}"/>
              </a:ext>
            </a:extLst>
          </p:cNvPr>
          <p:cNvSpPr/>
          <p:nvPr userDrawn="1"/>
        </p:nvSpPr>
        <p:spPr>
          <a:xfrm rot="4220027">
            <a:off x="-542070" y="-4335838"/>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4" name="Text Placeholder 3">
            <a:extLst>
              <a:ext uri="{FF2B5EF4-FFF2-40B4-BE49-F238E27FC236}">
                <a16:creationId xmlns:a16="http://schemas.microsoft.com/office/drawing/2014/main" id="{1F7A3DB0-567A-D245-837C-D61B77B723F7}"/>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C4DAE7"/>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5" name="Text Placeholder 3">
            <a:extLst>
              <a:ext uri="{FF2B5EF4-FFF2-40B4-BE49-F238E27FC236}">
                <a16:creationId xmlns:a16="http://schemas.microsoft.com/office/drawing/2014/main" id="{4678AEAF-B5CD-054F-91AC-5BFEAEC842F0}"/>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31" name="Rectangle 30">
            <a:extLst>
              <a:ext uri="{FF2B5EF4-FFF2-40B4-BE49-F238E27FC236}">
                <a16:creationId xmlns:a16="http://schemas.microsoft.com/office/drawing/2014/main" id="{3914E15F-5A46-F54C-813B-314043813A51}"/>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2" name="Rectangle 31">
            <a:extLst>
              <a:ext uri="{FF2B5EF4-FFF2-40B4-BE49-F238E27FC236}">
                <a16:creationId xmlns:a16="http://schemas.microsoft.com/office/drawing/2014/main" id="{2F4BB5E2-5750-D841-9379-444F68C33597}"/>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7" name="Rectangle 6">
            <a:extLst>
              <a:ext uri="{FF2B5EF4-FFF2-40B4-BE49-F238E27FC236}">
                <a16:creationId xmlns:a16="http://schemas.microsoft.com/office/drawing/2014/main" id="{8C8B075A-EBC4-0A4B-4851-6C144CE86BF6}"/>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220412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55E0808-5155-27CF-3255-59494A756306}"/>
              </a:ext>
            </a:extLst>
          </p:cNvPr>
          <p:cNvPicPr>
            <a:picLocks noChangeAspect="1"/>
          </p:cNvPicPr>
          <p:nvPr userDrawn="1"/>
        </p:nvPicPr>
        <p:blipFill rotWithShape="1">
          <a:blip r:embed="rId23"/>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30" r:id="rId2"/>
    <p:sldLayoutId id="2147483886" r:id="rId3"/>
    <p:sldLayoutId id="2147483882" r:id="rId4"/>
    <p:sldLayoutId id="2147483876" r:id="rId5"/>
    <p:sldLayoutId id="2147483840" r:id="rId6"/>
    <p:sldLayoutId id="2147483883" r:id="rId7"/>
    <p:sldLayoutId id="2147483877" r:id="rId8"/>
    <p:sldLayoutId id="2147483861" r:id="rId9"/>
    <p:sldLayoutId id="2147483879" r:id="rId10"/>
    <p:sldLayoutId id="2147483880" r:id="rId11"/>
    <p:sldLayoutId id="2147483885" r:id="rId12"/>
    <p:sldLayoutId id="2147483875" r:id="rId13"/>
    <p:sldLayoutId id="2147483884" r:id="rId14"/>
    <p:sldLayoutId id="2147483836" r:id="rId15"/>
    <p:sldLayoutId id="2147483866" r:id="rId16"/>
    <p:sldLayoutId id="2147483878" r:id="rId17"/>
    <p:sldLayoutId id="2147483833" r:id="rId18"/>
    <p:sldLayoutId id="2147483847" r:id="rId19"/>
    <p:sldLayoutId id="2147483848" r:id="rId20"/>
    <p:sldLayoutId id="214748387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microsoft.com/office/2007/relationships/hdphoto" Target="../media/hdphoto3.wdp"/><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1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3" Type="http://schemas.microsoft.com/office/2007/relationships/hdphoto" Target="../media/hdphoto3.wdp"/><Relationship Id="rId7" Type="http://schemas.openxmlformats.org/officeDocument/2006/relationships/image" Target="../media/image37.svg"/><Relationship Id="rId12" Type="http://schemas.openxmlformats.org/officeDocument/2006/relationships/image" Target="../media/image42.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1.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55E970-9D84-07C6-7DB4-A745987BD830}"/>
              </a:ext>
            </a:extLst>
          </p:cNvPr>
          <p:cNvSpPr>
            <a:spLocks noGrp="1"/>
          </p:cNvSpPr>
          <p:nvPr>
            <p:ph type="body" sz="quarter" idx="16"/>
          </p:nvPr>
        </p:nvSpPr>
        <p:spPr>
          <a:xfrm>
            <a:off x="728299" y="4128988"/>
            <a:ext cx="4308921" cy="697353"/>
          </a:xfrm>
        </p:spPr>
        <p:txBody>
          <a:bodyPr>
            <a:noAutofit/>
          </a:bodyPr>
          <a:lstStyle/>
          <a:p>
            <a:pPr>
              <a:lnSpc>
                <a:spcPts val="4600"/>
              </a:lnSpc>
              <a:spcBef>
                <a:spcPts val="0"/>
              </a:spcBef>
            </a:pPr>
            <a:r>
              <a:rPr lang="en-US" sz="4800" b="1" dirty="0"/>
              <a:t>3.4  </a:t>
            </a:r>
          </a:p>
          <a:p>
            <a:pPr>
              <a:lnSpc>
                <a:spcPts val="4600"/>
              </a:lnSpc>
              <a:spcBef>
                <a:spcPts val="0"/>
              </a:spcBef>
            </a:pPr>
            <a:r>
              <a:rPr lang="en-US" sz="4800" b="1" dirty="0"/>
              <a:t>INTERVJU</a:t>
            </a:r>
          </a:p>
          <a:p>
            <a:pPr>
              <a:lnSpc>
                <a:spcPts val="4600"/>
              </a:lnSpc>
              <a:spcBef>
                <a:spcPts val="0"/>
              </a:spcBef>
            </a:pPr>
            <a:r>
              <a:rPr lang="en-US" sz="4800" b="1" dirty="0"/>
              <a:t>TEKNIK</a:t>
            </a:r>
          </a:p>
        </p:txBody>
      </p:sp>
      <p:sp>
        <p:nvSpPr>
          <p:cNvPr id="7" name="Text Placeholder 5">
            <a:extLst>
              <a:ext uri="{FF2B5EF4-FFF2-40B4-BE49-F238E27FC236}">
                <a16:creationId xmlns:a16="http://schemas.microsoft.com/office/drawing/2014/main" id="{2DBFE76A-072E-DCA6-FB27-705E9445DF35}"/>
              </a:ext>
            </a:extLst>
          </p:cNvPr>
          <p:cNvSpPr txBox="1">
            <a:spLocks/>
          </p:cNvSpPr>
          <p:nvPr/>
        </p:nvSpPr>
        <p:spPr>
          <a:xfrm>
            <a:off x="846443" y="6011432"/>
            <a:ext cx="3898089" cy="731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rPr>
              <a:t>www.3kitchens.eu</a:t>
            </a:r>
          </a:p>
        </p:txBody>
      </p:sp>
      <p:pic>
        <p:nvPicPr>
          <p:cNvPr id="6" name="Picture Placeholder 5">
            <a:extLst>
              <a:ext uri="{FF2B5EF4-FFF2-40B4-BE49-F238E27FC236}">
                <a16:creationId xmlns:a16="http://schemas.microsoft.com/office/drawing/2014/main" id="{35FB13EA-79E3-4D86-0B69-3E9E30DCF179}"/>
              </a:ext>
            </a:extLst>
          </p:cNvPr>
          <p:cNvPicPr>
            <a:picLocks noGrp="1" noChangeAspect="1"/>
          </p:cNvPicPr>
          <p:nvPr>
            <p:ph type="pic" sz="quarter" idx="17"/>
          </p:nvPr>
        </p:nvPicPr>
        <p:blipFill rotWithShape="1">
          <a:blip r:embed="rId3"/>
          <a:srcRect l="2807" t="-292" r="16818" b="292"/>
          <a:stretch/>
        </p:blipFill>
        <p:spPr>
          <a:xfrm>
            <a:off x="5744037" y="-16107"/>
            <a:ext cx="6442399" cy="5518505"/>
          </a:xfrm>
        </p:spPr>
      </p:pic>
      <p:sp>
        <p:nvSpPr>
          <p:cNvPr id="4" name="TextBox 3">
            <a:extLst>
              <a:ext uri="{FF2B5EF4-FFF2-40B4-BE49-F238E27FC236}">
                <a16:creationId xmlns:a16="http://schemas.microsoft.com/office/drawing/2014/main" id="{8B08B7AC-4ED7-E177-AFAB-5A6284DEC48C}"/>
              </a:ext>
            </a:extLst>
          </p:cNvPr>
          <p:cNvSpPr txBox="1"/>
          <p:nvPr/>
        </p:nvSpPr>
        <p:spPr>
          <a:xfrm>
            <a:off x="728299" y="3678521"/>
            <a:ext cx="7974918" cy="369332"/>
          </a:xfrm>
          <a:prstGeom prst="rect">
            <a:avLst/>
          </a:prstGeom>
          <a:noFill/>
        </p:spPr>
        <p:txBody>
          <a:bodyPr wrap="square">
            <a:spAutoFit/>
          </a:bodyPr>
          <a:lstStyle/>
          <a:p>
            <a:r>
              <a:rPr lang="en-IE" b="1" dirty="0">
                <a:solidFill>
                  <a:schemeClr val="bg1"/>
                </a:solidFill>
                <a:highlight>
                  <a:srgbClr val="84BFA4"/>
                </a:highlight>
              </a:rPr>
              <a:t>Program för anställningsbarhet </a:t>
            </a:r>
            <a:r>
              <a:rPr lang="en-IE" sz="1600" b="1" dirty="0">
                <a:solidFill>
                  <a:schemeClr val="bg1"/>
                </a:solidFill>
                <a:effectLst/>
                <a:highlight>
                  <a:srgbClr val="84BFA4"/>
                </a:highlight>
                <a:latin typeface="Aptos" panose="020B0004020202020204" pitchFamily="34" charset="0"/>
                <a:ea typeface="Aptos" panose="020B0004020202020204" pitchFamily="34" charset="0"/>
                <a:cs typeface="Times New Roman" panose="02020603050405020304" pitchFamily="18" charset="0"/>
              </a:rPr>
              <a:t>- färdigheter för att hitta arbete</a:t>
            </a:r>
            <a:endParaRPr lang="en-IE" dirty="0">
              <a:solidFill>
                <a:schemeClr val="bg1"/>
              </a:solidFill>
              <a:highlight>
                <a:srgbClr val="84BFA4"/>
              </a:highlight>
            </a:endParaRPr>
          </a:p>
        </p:txBody>
      </p:sp>
      <p:pic>
        <p:nvPicPr>
          <p:cNvPr id="5" name="Picture 4" descr="A grey square and blue square with yellow stars&#10;&#10;Description automatically generated">
            <a:extLst>
              <a:ext uri="{FF2B5EF4-FFF2-40B4-BE49-F238E27FC236}">
                <a16:creationId xmlns:a16="http://schemas.microsoft.com/office/drawing/2014/main" id="{E7A67BDB-B346-1461-53FA-BC1E993481A8}"/>
              </a:ext>
            </a:extLst>
          </p:cNvPr>
          <p:cNvPicPr>
            <a:picLocks noChangeAspect="1"/>
          </p:cNvPicPr>
          <p:nvPr/>
        </p:nvPicPr>
        <p:blipFill>
          <a:blip r:embed="rId4"/>
          <a:stretch>
            <a:fillRect/>
          </a:stretch>
        </p:blipFill>
        <p:spPr>
          <a:xfrm>
            <a:off x="8703217" y="5875791"/>
            <a:ext cx="3319487" cy="866781"/>
          </a:xfrm>
          <a:prstGeom prst="rect">
            <a:avLst/>
          </a:prstGeom>
        </p:spPr>
      </p:pic>
    </p:spTree>
    <p:extLst>
      <p:ext uri="{BB962C8B-B14F-4D97-AF65-F5344CB8AC3E}">
        <p14:creationId xmlns:p14="http://schemas.microsoft.com/office/powerpoint/2010/main" val="173714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5" y="1708484"/>
            <a:ext cx="11022500" cy="42348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360"/>
              </a:lnSpc>
              <a:spcBef>
                <a:spcPts val="0"/>
              </a:spcBef>
              <a:buNone/>
            </a:pPr>
            <a:r>
              <a:rPr lang="en-IE" sz="2200" dirty="0">
                <a:solidFill>
                  <a:srgbClr val="382B1B"/>
                </a:solidFill>
                <a:latin typeface="Calibri" panose="020F0502020204030204" pitchFamily="34" charset="0"/>
                <a:ea typeface="Calibri" panose="020F0502020204030204" pitchFamily="34" charset="0"/>
                <a:cs typeface="Calibri" panose="020F0502020204030204" pitchFamily="34" charset="0"/>
              </a:rPr>
              <a:t>Att dyka upp väldigt tidigt med en avslappnad attityd, till exempel med kaffe i handen och ett sällskap, kan också skapa ett negativt intryck. Det tyder på bristande förståelse för det professionella sammanhanget och kan uppfattas som oprofessionellt. Om du däremot kommer lite tidigare kan du samla dig och förbereda dig mentalt utan den stress och panik som det innebär att komma för sent. </a:t>
            </a:r>
          </a:p>
          <a:p>
            <a:pPr marL="0" indent="0" algn="just">
              <a:lnSpc>
                <a:spcPts val="2360"/>
              </a:lnSpc>
              <a:spcBef>
                <a:spcPts val="0"/>
              </a:spcBef>
              <a:buNone/>
            </a:pPr>
            <a:r>
              <a:rPr lang="en-IE" sz="22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0" indent="0" algn="just">
              <a:lnSpc>
                <a:spcPts val="2360"/>
              </a:lnSpc>
              <a:spcBef>
                <a:spcPts val="0"/>
              </a:spcBef>
              <a:buNone/>
            </a:pPr>
            <a:r>
              <a:rPr lang="en-IE" sz="2200" dirty="0">
                <a:solidFill>
                  <a:srgbClr val="382B1B"/>
                </a:solidFill>
                <a:latin typeface="Calibri" panose="020F0502020204030204" pitchFamily="34" charset="0"/>
                <a:ea typeface="Calibri" panose="020F0502020204030204" pitchFamily="34" charset="0"/>
                <a:cs typeface="Calibri" panose="020F0502020204030204" pitchFamily="34" charset="0"/>
              </a:rPr>
              <a:t>Respekt för tiden är en återspegling av din respekt för arbetsgivaren och själva jobbet. Punktlighet signalerar ansvar och hängivenhet, vilket är viktiga egenskaper i alla yrkesmässiga sammanhang. Att komma för sent stör inte bara ditt lugn utan sätter också en negativ ton för intervjun, vilket kan vara svårt att övervinna oavsett dina kvalifikationer.</a:t>
            </a:r>
          </a:p>
          <a:p>
            <a:pPr marL="0" indent="0" algn="just">
              <a:lnSpc>
                <a:spcPts val="2360"/>
              </a:lnSpc>
              <a:spcBef>
                <a:spcPts val="0"/>
              </a:spcBef>
              <a:buNone/>
            </a:pPr>
            <a:r>
              <a:rPr lang="en-IE" sz="22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0" indent="0" algn="just">
              <a:lnSpc>
                <a:spcPts val="2360"/>
              </a:lnSpc>
              <a:spcBef>
                <a:spcPts val="0"/>
              </a:spcBef>
              <a:buNone/>
            </a:pPr>
            <a:r>
              <a:rPr lang="en-IE" sz="2200" dirty="0">
                <a:solidFill>
                  <a:srgbClr val="382B1B"/>
                </a:solidFill>
                <a:latin typeface="Calibri" panose="020F0502020204030204" pitchFamily="34" charset="0"/>
                <a:ea typeface="Calibri" panose="020F0502020204030204" pitchFamily="34" charset="0"/>
                <a:cs typeface="Calibri" panose="020F0502020204030204" pitchFamily="34" charset="0"/>
              </a:rPr>
              <a:t>Sammanfattningsvis kan det skada dina chanser att lyckas avsevärt om du kommer för sent till en anställningsintervju. Det tyder på en brist på allvar och professionalism som kan uppväga även den bästa intervjuprestationen. Därför är det alltid bättre att planera att komma några minuter tidigare, så att du kan vara lugn och samlad och redo att göra ett positivt och bestående intryck.</a:t>
            </a:r>
          </a:p>
          <a:p>
            <a:pPr marL="0" indent="0" algn="just">
              <a:lnSpc>
                <a:spcPts val="2360"/>
              </a:lnSpc>
              <a:spcBef>
                <a:spcPts val="0"/>
              </a:spcBef>
              <a:buNone/>
            </a:pPr>
            <a:endParaRPr lang="sv-SE" sz="22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0BC305DB-6B83-3764-6E8C-67B24B10E21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t="36736" b="40130"/>
          <a:stretch/>
        </p:blipFill>
        <p:spPr>
          <a:xfrm>
            <a:off x="6930232" y="393692"/>
            <a:ext cx="5261768" cy="977907"/>
          </a:xfrm>
          <a:prstGeom prst="rect">
            <a:avLst/>
          </a:prstGeom>
        </p:spPr>
      </p:pic>
      <p:sp>
        <p:nvSpPr>
          <p:cNvPr id="4" name="Rectangle 3">
            <a:extLst>
              <a:ext uri="{FF2B5EF4-FFF2-40B4-BE49-F238E27FC236}">
                <a16:creationId xmlns:a16="http://schemas.microsoft.com/office/drawing/2014/main" id="{B5748D2F-3C01-A171-014A-A36127A80B5E}"/>
              </a:ext>
            </a:extLst>
          </p:cNvPr>
          <p:cNvSpPr/>
          <p:nvPr/>
        </p:nvSpPr>
        <p:spPr>
          <a:xfrm>
            <a:off x="0" y="385011"/>
            <a:ext cx="12192000" cy="986589"/>
          </a:xfrm>
          <a:prstGeom prst="rect">
            <a:avLst/>
          </a:prstGeom>
          <a:gradFill>
            <a:gsLst>
              <a:gs pos="55000">
                <a:srgbClr val="B6D1E1"/>
              </a:gs>
              <a:gs pos="96000">
                <a:srgbClr val="B6D1E1">
                  <a:alpha val="20000"/>
                </a:srgbClr>
              </a:gs>
              <a:gs pos="82000">
                <a:srgbClr val="B6D1E1">
                  <a:alpha val="51761"/>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5">
            <a:extLst>
              <a:ext uri="{FF2B5EF4-FFF2-40B4-BE49-F238E27FC236}">
                <a16:creationId xmlns:a16="http://schemas.microsoft.com/office/drawing/2014/main" id="{9D48A1D0-4F8D-7264-AB17-C53BB648E85B}"/>
              </a:ext>
            </a:extLst>
          </p:cNvPr>
          <p:cNvSpPr txBox="1">
            <a:spLocks/>
          </p:cNvSpPr>
          <p:nvPr/>
        </p:nvSpPr>
        <p:spPr>
          <a:xfrm>
            <a:off x="592378" y="630138"/>
            <a:ext cx="7387771" cy="17126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Punktlighet </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Graphic 4">
            <a:extLst>
              <a:ext uri="{FF2B5EF4-FFF2-40B4-BE49-F238E27FC236}">
                <a16:creationId xmlns:a16="http://schemas.microsoft.com/office/drawing/2014/main" id="{80034A56-7F74-B386-E693-F77721882A0F}"/>
              </a:ext>
            </a:extLst>
          </p:cNvPr>
          <p:cNvSpPr/>
          <p:nvPr/>
        </p:nvSpPr>
        <p:spPr>
          <a:xfrm>
            <a:off x="10868160" y="-496957"/>
            <a:ext cx="1889684" cy="194841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Tree>
    <p:extLst>
      <p:ext uri="{BB962C8B-B14F-4D97-AF65-F5344CB8AC3E}">
        <p14:creationId xmlns:p14="http://schemas.microsoft.com/office/powerpoint/2010/main" val="2664531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184368" y="632975"/>
            <a:ext cx="7176159" cy="3217862"/>
          </a:xfrm>
        </p:spPr>
        <p:txBody>
          <a:bodyPr/>
          <a:lstStyle/>
          <a:p>
            <a:r>
              <a:rPr lang="en-US" dirty="0"/>
              <a:t>02</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379271" y="1897153"/>
            <a:ext cx="8826108" cy="2799131"/>
          </a:xfrm>
        </p:spPr>
        <p:txBody>
          <a:bodyPr/>
          <a:lstStyle/>
          <a:p>
            <a:r>
              <a:rPr lang="sv-SE" sz="6000" dirty="0">
                <a:latin typeface="Calibri" panose="020F0502020204030204" pitchFamily="34" charset="0"/>
                <a:ea typeface="Calibri" panose="020F0502020204030204" pitchFamily="34" charset="0"/>
              </a:rPr>
              <a:t>5 tips för icke-verbal kommunikation under anställningsintervjuer </a:t>
            </a:r>
            <a:endParaRPr lang="sv-SE" sz="6000" dirty="0">
              <a:effectLst/>
              <a:latin typeface="Calibri" panose="020F0502020204030204" pitchFamily="34" charset="0"/>
              <a:ea typeface="Calibri" panose="020F0502020204030204" pitchFamily="34" charset="0"/>
            </a:endParaRPr>
          </a:p>
          <a:p>
            <a:endParaRPr lang="en-IE" sz="60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86225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E9878FA2-1999-75DD-B3E4-9729404BAB1F}"/>
              </a:ext>
            </a:extLst>
          </p:cNvPr>
          <p:cNvSpPr/>
          <p:nvPr/>
        </p:nvSpPr>
        <p:spPr>
          <a:xfrm>
            <a:off x="483207" y="3308107"/>
            <a:ext cx="1759216" cy="3934767"/>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E6C8C7"/>
          </a:solidFill>
          <a:ln w="10698"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6DCB88E9-8755-6162-2F29-A0C65A0D234C}"/>
              </a:ext>
            </a:extLst>
          </p:cNvPr>
          <p:cNvSpPr/>
          <p:nvPr/>
        </p:nvSpPr>
        <p:spPr>
          <a:xfrm>
            <a:off x="2557397" y="3308107"/>
            <a:ext cx="1759216" cy="3934767"/>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84BFA4"/>
          </a:solidFill>
          <a:ln w="10698"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E8CE4D4-B486-A120-41F4-FEC804F6CA52}"/>
              </a:ext>
            </a:extLst>
          </p:cNvPr>
          <p:cNvSpPr/>
          <p:nvPr/>
        </p:nvSpPr>
        <p:spPr>
          <a:xfrm>
            <a:off x="4709078" y="3308107"/>
            <a:ext cx="1759216" cy="3934767"/>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B6D1E1"/>
          </a:solidFill>
          <a:ln w="10698"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76907267-4E58-015F-DC61-3F2497FC5ADA}"/>
              </a:ext>
            </a:extLst>
          </p:cNvPr>
          <p:cNvSpPr/>
          <p:nvPr/>
        </p:nvSpPr>
        <p:spPr>
          <a:xfrm>
            <a:off x="6762602" y="3308107"/>
            <a:ext cx="1759216" cy="3934767"/>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E6C8C7"/>
          </a:solidFill>
          <a:ln w="10698" cap="flat">
            <a:noFill/>
            <a:prstDash val="solid"/>
            <a:miter/>
          </a:ln>
        </p:spPr>
        <p:txBody>
          <a:bodyPr rtlCol="0" anchor="ctr"/>
          <a:lstStyle/>
          <a:p>
            <a:endParaRPr lang="en-US"/>
          </a:p>
        </p:txBody>
      </p:sp>
      <p:pic>
        <p:nvPicPr>
          <p:cNvPr id="85" name="Picture 84">
            <a:extLst>
              <a:ext uri="{FF2B5EF4-FFF2-40B4-BE49-F238E27FC236}">
                <a16:creationId xmlns:a16="http://schemas.microsoft.com/office/drawing/2014/main" id="{82C6E46A-28F5-E963-F53C-A2BFA35F6033}"/>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22059" t="40895" r="41853" b="1812"/>
          <a:stretch/>
        </p:blipFill>
        <p:spPr>
          <a:xfrm>
            <a:off x="7339252" y="3626603"/>
            <a:ext cx="4846197" cy="2301498"/>
          </a:xfrm>
          <a:prstGeom prst="rect">
            <a:avLst/>
          </a:prstGeom>
        </p:spPr>
      </p:pic>
      <p:sp>
        <p:nvSpPr>
          <p:cNvPr id="6" name="Rectangle 5">
            <a:extLst>
              <a:ext uri="{FF2B5EF4-FFF2-40B4-BE49-F238E27FC236}">
                <a16:creationId xmlns:a16="http://schemas.microsoft.com/office/drawing/2014/main" id="{F3A10BC7-82BF-015B-4A9D-EF020CBC86C2}"/>
              </a:ext>
            </a:extLst>
          </p:cNvPr>
          <p:cNvSpPr/>
          <p:nvPr/>
        </p:nvSpPr>
        <p:spPr>
          <a:xfrm rot="16200000">
            <a:off x="4933629" y="-1322522"/>
            <a:ext cx="2324746" cy="12192001"/>
          </a:xfrm>
          <a:prstGeom prst="rect">
            <a:avLst/>
          </a:prstGeom>
          <a:gradFill>
            <a:gsLst>
              <a:gs pos="35000">
                <a:srgbClr val="B6D1E1"/>
              </a:gs>
              <a:gs pos="69000">
                <a:srgbClr val="B6D1E1">
                  <a:alpha val="60000"/>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a:extLst>
              <a:ext uri="{FF2B5EF4-FFF2-40B4-BE49-F238E27FC236}">
                <a16:creationId xmlns:a16="http://schemas.microsoft.com/office/drawing/2014/main" id="{B5EA393E-C3EB-06CF-3725-CC4FC2BD12AB}"/>
              </a:ext>
            </a:extLst>
          </p:cNvPr>
          <p:cNvSpPr txBox="1">
            <a:spLocks/>
          </p:cNvSpPr>
          <p:nvPr/>
        </p:nvSpPr>
        <p:spPr>
          <a:xfrm>
            <a:off x="524011" y="510988"/>
            <a:ext cx="8203129" cy="99887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680"/>
              </a:lnSpc>
              <a:spcBef>
                <a:spcPts val="0"/>
              </a:spcBef>
              <a:buClr>
                <a:srgbClr val="382B1B"/>
              </a:buClr>
              <a:buNone/>
            </a:pPr>
            <a:r>
              <a:rPr lang="en-GB" sz="4000" b="1" dirty="0">
                <a:solidFill>
                  <a:srgbClr val="382B1B"/>
                </a:solidFill>
                <a:latin typeface="Calibri" panose="020F0502020204030204" pitchFamily="34" charset="0"/>
                <a:ea typeface="Calibri" panose="020F0502020204030204" pitchFamily="34" charset="0"/>
              </a:rPr>
              <a:t>5 tips för icke-verbal kommunikation under anställningsintervjuer </a:t>
            </a:r>
          </a:p>
          <a:p>
            <a:pPr marL="0" indent="0">
              <a:lnSpc>
                <a:spcPts val="3680"/>
              </a:lnSpc>
              <a:spcBef>
                <a:spcPts val="0"/>
              </a:spcBef>
              <a:buClr>
                <a:srgbClr val="382B1B"/>
              </a:buClr>
              <a:buNone/>
            </a:pPr>
            <a:endParaRPr lang="en-GB" sz="4000" b="1" dirty="0">
              <a:solidFill>
                <a:srgbClr val="382B1B"/>
              </a:solidFill>
              <a:latin typeface="Calibri" panose="020F0502020204030204" pitchFamily="34" charset="0"/>
              <a:ea typeface="Calibri" panose="020F0502020204030204" pitchFamily="34" charset="0"/>
            </a:endParaRPr>
          </a:p>
        </p:txBody>
      </p:sp>
      <p:cxnSp>
        <p:nvCxnSpPr>
          <p:cNvPr id="14" name="Straight Connector 13">
            <a:extLst>
              <a:ext uri="{FF2B5EF4-FFF2-40B4-BE49-F238E27FC236}">
                <a16:creationId xmlns:a16="http://schemas.microsoft.com/office/drawing/2014/main" id="{87AC853B-0C10-EC78-62DD-A209A12A2B95}"/>
              </a:ext>
            </a:extLst>
          </p:cNvPr>
          <p:cNvCxnSpPr>
            <a:cxnSpLocks/>
          </p:cNvCxnSpPr>
          <p:nvPr/>
        </p:nvCxnSpPr>
        <p:spPr>
          <a:xfrm flipH="1">
            <a:off x="328533" y="1716277"/>
            <a:ext cx="8353708" cy="0"/>
          </a:xfrm>
          <a:prstGeom prst="line">
            <a:avLst/>
          </a:prstGeom>
          <a:ln w="28575">
            <a:solidFill>
              <a:srgbClr val="E6C8C7"/>
            </a:solidFill>
          </a:ln>
        </p:spPr>
        <p:style>
          <a:lnRef idx="1">
            <a:schemeClr val="accent1"/>
          </a:lnRef>
          <a:fillRef idx="0">
            <a:schemeClr val="accent1"/>
          </a:fillRef>
          <a:effectRef idx="0">
            <a:schemeClr val="accent1"/>
          </a:effectRef>
          <a:fontRef idx="minor">
            <a:schemeClr val="tx1"/>
          </a:fontRef>
        </p:style>
      </p:cxnSp>
      <p:grpSp>
        <p:nvGrpSpPr>
          <p:cNvPr id="10" name="Graphic 9">
            <a:extLst>
              <a:ext uri="{FF2B5EF4-FFF2-40B4-BE49-F238E27FC236}">
                <a16:creationId xmlns:a16="http://schemas.microsoft.com/office/drawing/2014/main" id="{58EA6F05-FA5D-2366-BF09-B47161CEE962}"/>
              </a:ext>
            </a:extLst>
          </p:cNvPr>
          <p:cNvGrpSpPr/>
          <p:nvPr/>
        </p:nvGrpSpPr>
        <p:grpSpPr>
          <a:xfrm>
            <a:off x="475456" y="2349796"/>
            <a:ext cx="1759216" cy="3934767"/>
            <a:chOff x="536178" y="2119177"/>
            <a:chExt cx="1383863" cy="3095230"/>
          </a:xfrm>
        </p:grpSpPr>
        <p:sp>
          <p:nvSpPr>
            <p:cNvPr id="11" name="Freeform 10">
              <a:extLst>
                <a:ext uri="{FF2B5EF4-FFF2-40B4-BE49-F238E27FC236}">
                  <a16:creationId xmlns:a16="http://schemas.microsoft.com/office/drawing/2014/main" id="{5CD6C95A-DFB4-5AC7-5374-1F15137FD751}"/>
                </a:ext>
              </a:extLst>
            </p:cNvPr>
            <p:cNvSpPr/>
            <p:nvPr/>
          </p:nvSpPr>
          <p:spPr>
            <a:xfrm>
              <a:off x="536178"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E6C8C7"/>
            </a:solidFill>
            <a:ln w="1069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DF4EBDC-1271-E0C0-A3F0-F6E5AE320650}"/>
                </a:ext>
              </a:extLst>
            </p:cNvPr>
            <p:cNvSpPr/>
            <p:nvPr/>
          </p:nvSpPr>
          <p:spPr>
            <a:xfrm>
              <a:off x="629291"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18" name="Graphic 9">
            <a:extLst>
              <a:ext uri="{FF2B5EF4-FFF2-40B4-BE49-F238E27FC236}">
                <a16:creationId xmlns:a16="http://schemas.microsoft.com/office/drawing/2014/main" id="{A7E96E81-06E0-F0A6-FCE9-E6118242C0B1}"/>
              </a:ext>
            </a:extLst>
          </p:cNvPr>
          <p:cNvGrpSpPr/>
          <p:nvPr/>
        </p:nvGrpSpPr>
        <p:grpSpPr>
          <a:xfrm>
            <a:off x="2564844" y="2349796"/>
            <a:ext cx="1759216" cy="3934767"/>
            <a:chOff x="2115901" y="2119177"/>
            <a:chExt cx="1383863" cy="3095230"/>
          </a:xfrm>
        </p:grpSpPr>
        <p:sp>
          <p:nvSpPr>
            <p:cNvPr id="19" name="Freeform 18">
              <a:extLst>
                <a:ext uri="{FF2B5EF4-FFF2-40B4-BE49-F238E27FC236}">
                  <a16:creationId xmlns:a16="http://schemas.microsoft.com/office/drawing/2014/main" id="{E08CA200-BC44-F50C-38C5-A90AEED65BFB}"/>
                </a:ext>
              </a:extLst>
            </p:cNvPr>
            <p:cNvSpPr/>
            <p:nvPr/>
          </p:nvSpPr>
          <p:spPr>
            <a:xfrm>
              <a:off x="2115901"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1" y="645375"/>
                  </a:cubicBezTo>
                  <a:lnTo>
                    <a:pt x="0" y="645375"/>
                  </a:lnTo>
                  <a:lnTo>
                    <a:pt x="0" y="3095230"/>
                  </a:lnTo>
                  <a:lnTo>
                    <a:pt x="1383863" y="3095230"/>
                  </a:lnTo>
                  <a:lnTo>
                    <a:pt x="1383863" y="645375"/>
                  </a:lnTo>
                  <a:lnTo>
                    <a:pt x="1381723" y="645375"/>
                  </a:lnTo>
                  <a:close/>
                </a:path>
              </a:pathLst>
            </a:custGeom>
            <a:solidFill>
              <a:srgbClr val="84BFA4"/>
            </a:solidFill>
            <a:ln w="1069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8BB0337-9EA6-176D-C27F-3E4C72636B3B}"/>
                </a:ext>
              </a:extLst>
            </p:cNvPr>
            <p:cNvSpPr/>
            <p:nvPr/>
          </p:nvSpPr>
          <p:spPr>
            <a:xfrm>
              <a:off x="2209015"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21" name="Graphic 9">
            <a:extLst>
              <a:ext uri="{FF2B5EF4-FFF2-40B4-BE49-F238E27FC236}">
                <a16:creationId xmlns:a16="http://schemas.microsoft.com/office/drawing/2014/main" id="{E95A0F60-0D5F-431C-E59F-52FDF69CEAF1}"/>
              </a:ext>
            </a:extLst>
          </p:cNvPr>
          <p:cNvGrpSpPr/>
          <p:nvPr/>
        </p:nvGrpSpPr>
        <p:grpSpPr>
          <a:xfrm>
            <a:off x="4700274" y="2349796"/>
            <a:ext cx="1759216" cy="3934767"/>
            <a:chOff x="3696695" y="2119177"/>
            <a:chExt cx="1383863" cy="3095230"/>
          </a:xfrm>
        </p:grpSpPr>
        <p:sp>
          <p:nvSpPr>
            <p:cNvPr id="22" name="Freeform 21">
              <a:extLst>
                <a:ext uri="{FF2B5EF4-FFF2-40B4-BE49-F238E27FC236}">
                  <a16:creationId xmlns:a16="http://schemas.microsoft.com/office/drawing/2014/main" id="{8C9F479D-4D74-972A-DF74-320094FAB5DB}"/>
                </a:ext>
              </a:extLst>
            </p:cNvPr>
            <p:cNvSpPr/>
            <p:nvPr/>
          </p:nvSpPr>
          <p:spPr>
            <a:xfrm>
              <a:off x="3696695"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B6D1E1"/>
            </a:solidFill>
            <a:ln w="10698"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A8569A24-4427-7B55-A498-3ADF486219B8}"/>
                </a:ext>
              </a:extLst>
            </p:cNvPr>
            <p:cNvSpPr/>
            <p:nvPr/>
          </p:nvSpPr>
          <p:spPr>
            <a:xfrm>
              <a:off x="3789809"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sp>
        <p:nvSpPr>
          <p:cNvPr id="47" name="Text Placeholder 23">
            <a:extLst>
              <a:ext uri="{FF2B5EF4-FFF2-40B4-BE49-F238E27FC236}">
                <a16:creationId xmlns:a16="http://schemas.microsoft.com/office/drawing/2014/main" id="{737C140B-7DCD-9C1C-06FD-2C8D495188F8}"/>
              </a:ext>
            </a:extLst>
          </p:cNvPr>
          <p:cNvSpPr txBox="1">
            <a:spLocks/>
          </p:cNvSpPr>
          <p:nvPr/>
        </p:nvSpPr>
        <p:spPr>
          <a:xfrm>
            <a:off x="4658067" y="4052442"/>
            <a:ext cx="1876474" cy="108965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03</a:t>
            </a:r>
          </a:p>
        </p:txBody>
      </p:sp>
      <p:sp>
        <p:nvSpPr>
          <p:cNvPr id="50" name="Text Placeholder 23">
            <a:extLst>
              <a:ext uri="{FF2B5EF4-FFF2-40B4-BE49-F238E27FC236}">
                <a16:creationId xmlns:a16="http://schemas.microsoft.com/office/drawing/2014/main" id="{BD30C0DB-C189-AA32-A350-918ACE80175F}"/>
              </a:ext>
            </a:extLst>
          </p:cNvPr>
          <p:cNvSpPr txBox="1">
            <a:spLocks/>
          </p:cNvSpPr>
          <p:nvPr/>
        </p:nvSpPr>
        <p:spPr>
          <a:xfrm>
            <a:off x="2508311" y="4067433"/>
            <a:ext cx="1876474" cy="108965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02</a:t>
            </a:r>
          </a:p>
        </p:txBody>
      </p:sp>
      <p:sp>
        <p:nvSpPr>
          <p:cNvPr id="53" name="Text Placeholder 23">
            <a:extLst>
              <a:ext uri="{FF2B5EF4-FFF2-40B4-BE49-F238E27FC236}">
                <a16:creationId xmlns:a16="http://schemas.microsoft.com/office/drawing/2014/main" id="{10E6AD0D-1357-3350-F8E4-D700CEB4103F}"/>
              </a:ext>
            </a:extLst>
          </p:cNvPr>
          <p:cNvSpPr txBox="1">
            <a:spLocks/>
          </p:cNvSpPr>
          <p:nvPr/>
        </p:nvSpPr>
        <p:spPr>
          <a:xfrm>
            <a:off x="419014" y="4082422"/>
            <a:ext cx="1876473" cy="1089649"/>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01</a:t>
            </a:r>
          </a:p>
        </p:txBody>
      </p:sp>
      <p:grpSp>
        <p:nvGrpSpPr>
          <p:cNvPr id="4" name="Graphic 9">
            <a:extLst>
              <a:ext uri="{FF2B5EF4-FFF2-40B4-BE49-F238E27FC236}">
                <a16:creationId xmlns:a16="http://schemas.microsoft.com/office/drawing/2014/main" id="{407B24A0-CB22-BCD5-3A1E-36B5742AD16E}"/>
              </a:ext>
            </a:extLst>
          </p:cNvPr>
          <p:cNvGrpSpPr/>
          <p:nvPr/>
        </p:nvGrpSpPr>
        <p:grpSpPr>
          <a:xfrm>
            <a:off x="6749687" y="2349796"/>
            <a:ext cx="1759216" cy="3934767"/>
            <a:chOff x="536178" y="2119177"/>
            <a:chExt cx="1383863" cy="3095230"/>
          </a:xfrm>
        </p:grpSpPr>
        <p:sp>
          <p:nvSpPr>
            <p:cNvPr id="5" name="Freeform 4">
              <a:extLst>
                <a:ext uri="{FF2B5EF4-FFF2-40B4-BE49-F238E27FC236}">
                  <a16:creationId xmlns:a16="http://schemas.microsoft.com/office/drawing/2014/main" id="{1541E1C7-3075-F7AF-D1D0-699923623297}"/>
                </a:ext>
              </a:extLst>
            </p:cNvPr>
            <p:cNvSpPr/>
            <p:nvPr/>
          </p:nvSpPr>
          <p:spPr>
            <a:xfrm>
              <a:off x="536178"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E6C8C7"/>
            </a:solidFill>
            <a:ln w="10698"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42E35DFD-1C0B-58BD-4B93-21AE48794A64}"/>
                </a:ext>
              </a:extLst>
            </p:cNvPr>
            <p:cNvSpPr/>
            <p:nvPr/>
          </p:nvSpPr>
          <p:spPr>
            <a:xfrm>
              <a:off x="629291"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sp>
        <p:nvSpPr>
          <p:cNvPr id="12" name="Text Placeholder 23">
            <a:extLst>
              <a:ext uri="{FF2B5EF4-FFF2-40B4-BE49-F238E27FC236}">
                <a16:creationId xmlns:a16="http://schemas.microsoft.com/office/drawing/2014/main" id="{CBC49BA1-C442-87F7-3511-1E71B9F99841}"/>
              </a:ext>
            </a:extLst>
          </p:cNvPr>
          <p:cNvSpPr txBox="1">
            <a:spLocks/>
          </p:cNvSpPr>
          <p:nvPr/>
        </p:nvSpPr>
        <p:spPr>
          <a:xfrm>
            <a:off x="6693245" y="4082421"/>
            <a:ext cx="1876473" cy="1089649"/>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04</a:t>
            </a:r>
          </a:p>
        </p:txBody>
      </p:sp>
      <p:sp>
        <p:nvSpPr>
          <p:cNvPr id="2" name="Freeform 1">
            <a:extLst>
              <a:ext uri="{FF2B5EF4-FFF2-40B4-BE49-F238E27FC236}">
                <a16:creationId xmlns:a16="http://schemas.microsoft.com/office/drawing/2014/main" id="{F63DC4B7-63A0-B344-9D35-834AF238C4D9}"/>
              </a:ext>
            </a:extLst>
          </p:cNvPr>
          <p:cNvSpPr/>
          <p:nvPr/>
        </p:nvSpPr>
        <p:spPr>
          <a:xfrm>
            <a:off x="8812423" y="3290330"/>
            <a:ext cx="1759216" cy="3934767"/>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84BFA4"/>
          </a:solidFill>
          <a:ln w="10698" cap="flat">
            <a:noFill/>
            <a:prstDash val="solid"/>
            <a:miter/>
          </a:ln>
        </p:spPr>
        <p:txBody>
          <a:bodyPr rtlCol="0" anchor="ctr"/>
          <a:lstStyle/>
          <a:p>
            <a:endParaRPr lang="en-US"/>
          </a:p>
        </p:txBody>
      </p:sp>
      <p:grpSp>
        <p:nvGrpSpPr>
          <p:cNvPr id="3" name="Graphic 9">
            <a:extLst>
              <a:ext uri="{FF2B5EF4-FFF2-40B4-BE49-F238E27FC236}">
                <a16:creationId xmlns:a16="http://schemas.microsoft.com/office/drawing/2014/main" id="{7A10A42B-8DC6-C743-E889-8D82183DCC9C}"/>
              </a:ext>
            </a:extLst>
          </p:cNvPr>
          <p:cNvGrpSpPr/>
          <p:nvPr/>
        </p:nvGrpSpPr>
        <p:grpSpPr>
          <a:xfrm>
            <a:off x="8819870" y="2332019"/>
            <a:ext cx="1759216" cy="3934767"/>
            <a:chOff x="2115901" y="2119177"/>
            <a:chExt cx="1383863" cy="3095230"/>
          </a:xfrm>
        </p:grpSpPr>
        <p:sp>
          <p:nvSpPr>
            <p:cNvPr id="16" name="Freeform 15">
              <a:extLst>
                <a:ext uri="{FF2B5EF4-FFF2-40B4-BE49-F238E27FC236}">
                  <a16:creationId xmlns:a16="http://schemas.microsoft.com/office/drawing/2014/main" id="{F8D54057-6E2E-3380-B4BF-7957DA2825E1}"/>
                </a:ext>
              </a:extLst>
            </p:cNvPr>
            <p:cNvSpPr/>
            <p:nvPr/>
          </p:nvSpPr>
          <p:spPr>
            <a:xfrm>
              <a:off x="2115901"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1" y="645375"/>
                  </a:cubicBezTo>
                  <a:lnTo>
                    <a:pt x="0" y="645375"/>
                  </a:lnTo>
                  <a:lnTo>
                    <a:pt x="0" y="3095230"/>
                  </a:lnTo>
                  <a:lnTo>
                    <a:pt x="1383863" y="3095230"/>
                  </a:lnTo>
                  <a:lnTo>
                    <a:pt x="1383863" y="645375"/>
                  </a:lnTo>
                  <a:lnTo>
                    <a:pt x="1381723" y="645375"/>
                  </a:lnTo>
                  <a:close/>
                </a:path>
              </a:pathLst>
            </a:custGeom>
            <a:solidFill>
              <a:srgbClr val="84BFA4"/>
            </a:solidFill>
            <a:ln w="10698"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08BE70A-66D2-093D-08E8-CF76F28BE6D3}"/>
                </a:ext>
              </a:extLst>
            </p:cNvPr>
            <p:cNvSpPr/>
            <p:nvPr/>
          </p:nvSpPr>
          <p:spPr>
            <a:xfrm>
              <a:off x="2209015"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sp>
        <p:nvSpPr>
          <p:cNvPr id="26" name="Text Placeholder 23">
            <a:extLst>
              <a:ext uri="{FF2B5EF4-FFF2-40B4-BE49-F238E27FC236}">
                <a16:creationId xmlns:a16="http://schemas.microsoft.com/office/drawing/2014/main" id="{1BE9B379-C0AF-E112-DBD7-70E13310C36F}"/>
              </a:ext>
            </a:extLst>
          </p:cNvPr>
          <p:cNvSpPr txBox="1">
            <a:spLocks/>
          </p:cNvSpPr>
          <p:nvPr/>
        </p:nvSpPr>
        <p:spPr>
          <a:xfrm>
            <a:off x="8763337" y="4060807"/>
            <a:ext cx="1876474" cy="108965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05</a:t>
            </a:r>
          </a:p>
        </p:txBody>
      </p:sp>
      <p:sp>
        <p:nvSpPr>
          <p:cNvPr id="28" name="Text Placeholder 23">
            <a:extLst>
              <a:ext uri="{FF2B5EF4-FFF2-40B4-BE49-F238E27FC236}">
                <a16:creationId xmlns:a16="http://schemas.microsoft.com/office/drawing/2014/main" id="{E8AE8873-9F28-D915-AF4F-8D0C8C9FFDFD}"/>
              </a:ext>
            </a:extLst>
          </p:cNvPr>
          <p:cNvSpPr txBox="1">
            <a:spLocks/>
          </p:cNvSpPr>
          <p:nvPr/>
        </p:nvSpPr>
        <p:spPr>
          <a:xfrm>
            <a:off x="4656437" y="4865382"/>
            <a:ext cx="1879733" cy="2107145"/>
          </a:xfrm>
          <a:prstGeom prst="rect">
            <a:avLst/>
          </a:prstGeom>
          <a:noFill/>
        </p:spPr>
        <p:txBody>
          <a:bodyPr anchor="t">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500"/>
              </a:lnSpc>
              <a:spcBef>
                <a:spcPts val="0"/>
              </a:spcBef>
            </a:pPr>
            <a:r>
              <a:rPr lang="en-GB" sz="2600" b="1" dirty="0">
                <a:latin typeface="Calibri" panose="020F0502020204030204" pitchFamily="34" charset="0"/>
                <a:ea typeface="Calibri" panose="020F0502020204030204" pitchFamily="34" charset="0"/>
              </a:rPr>
              <a:t>Var självsäker! </a:t>
            </a:r>
          </a:p>
          <a:p>
            <a:pPr>
              <a:lnSpc>
                <a:spcPts val="2500"/>
              </a:lnSpc>
              <a:spcBef>
                <a:spcPts val="0"/>
              </a:spcBef>
            </a:pPr>
            <a:endParaRPr lang="en-US" sz="2600" dirty="0"/>
          </a:p>
        </p:txBody>
      </p:sp>
      <p:sp>
        <p:nvSpPr>
          <p:cNvPr id="29" name="Text Placeholder 23">
            <a:extLst>
              <a:ext uri="{FF2B5EF4-FFF2-40B4-BE49-F238E27FC236}">
                <a16:creationId xmlns:a16="http://schemas.microsoft.com/office/drawing/2014/main" id="{B7B336E2-A46C-A030-128E-8AD9FFC7CF44}"/>
              </a:ext>
            </a:extLst>
          </p:cNvPr>
          <p:cNvSpPr txBox="1">
            <a:spLocks/>
          </p:cNvSpPr>
          <p:nvPr/>
        </p:nvSpPr>
        <p:spPr>
          <a:xfrm>
            <a:off x="2506681" y="4865382"/>
            <a:ext cx="1879733" cy="1704186"/>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500"/>
              </a:lnSpc>
              <a:spcBef>
                <a:spcPts val="0"/>
              </a:spcBef>
            </a:pPr>
            <a:r>
              <a:rPr lang="en-GB" sz="2600" b="1" dirty="0">
                <a:latin typeface="Calibri" panose="020F0502020204030204" pitchFamily="34" charset="0"/>
                <a:ea typeface="Calibri" panose="020F0502020204030204" pitchFamily="34" charset="0"/>
              </a:rPr>
              <a:t>Fysisk vård och kläder </a:t>
            </a:r>
          </a:p>
          <a:p>
            <a:pPr>
              <a:lnSpc>
                <a:spcPts val="2500"/>
              </a:lnSpc>
              <a:spcBef>
                <a:spcPts val="0"/>
              </a:spcBef>
            </a:pPr>
            <a:endParaRPr lang="en-US" sz="2600" dirty="0"/>
          </a:p>
        </p:txBody>
      </p:sp>
      <p:sp>
        <p:nvSpPr>
          <p:cNvPr id="30" name="Text Placeholder 23">
            <a:extLst>
              <a:ext uri="{FF2B5EF4-FFF2-40B4-BE49-F238E27FC236}">
                <a16:creationId xmlns:a16="http://schemas.microsoft.com/office/drawing/2014/main" id="{732CA8F0-A9E7-5AED-2E9C-7E2FB5BB4F53}"/>
              </a:ext>
            </a:extLst>
          </p:cNvPr>
          <p:cNvSpPr txBox="1">
            <a:spLocks/>
          </p:cNvSpPr>
          <p:nvPr/>
        </p:nvSpPr>
        <p:spPr>
          <a:xfrm>
            <a:off x="432373" y="4865382"/>
            <a:ext cx="1879733" cy="1175333"/>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500"/>
              </a:lnSpc>
              <a:spcBef>
                <a:spcPts val="0"/>
              </a:spcBef>
            </a:pPr>
            <a:r>
              <a:rPr lang="en-GB" sz="2600" b="1" dirty="0">
                <a:latin typeface="Calibri" panose="020F0502020204030204" pitchFamily="34" charset="0"/>
                <a:ea typeface="Calibri" panose="020F0502020204030204" pitchFamily="34" charset="0"/>
              </a:rPr>
              <a:t>Hallå där!</a:t>
            </a:r>
          </a:p>
          <a:p>
            <a:pPr>
              <a:lnSpc>
                <a:spcPts val="2500"/>
              </a:lnSpc>
              <a:spcBef>
                <a:spcPts val="0"/>
              </a:spcBef>
            </a:pPr>
            <a:endParaRPr lang="en-US" sz="2600" dirty="0"/>
          </a:p>
        </p:txBody>
      </p:sp>
      <p:sp>
        <p:nvSpPr>
          <p:cNvPr id="31" name="Text Placeholder 23">
            <a:extLst>
              <a:ext uri="{FF2B5EF4-FFF2-40B4-BE49-F238E27FC236}">
                <a16:creationId xmlns:a16="http://schemas.microsoft.com/office/drawing/2014/main" id="{B41F8A86-4A0B-C922-D9A6-CA6374828ACA}"/>
              </a:ext>
            </a:extLst>
          </p:cNvPr>
          <p:cNvSpPr txBox="1">
            <a:spLocks/>
          </p:cNvSpPr>
          <p:nvPr/>
        </p:nvSpPr>
        <p:spPr>
          <a:xfrm>
            <a:off x="6706604" y="4865382"/>
            <a:ext cx="1879733" cy="1626696"/>
          </a:xfrm>
          <a:prstGeom prst="rect">
            <a:avLst/>
          </a:prstGeom>
          <a:noFill/>
        </p:spPr>
        <p:txBody>
          <a:bodyPr anchor="t">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500"/>
              </a:lnSpc>
              <a:spcBef>
                <a:spcPts val="0"/>
              </a:spcBef>
            </a:pPr>
            <a:r>
              <a:rPr lang="en-GB" sz="2600" b="1" dirty="0">
                <a:latin typeface="Calibri" panose="020F0502020204030204" pitchFamily="34" charset="0"/>
                <a:ea typeface="Calibri" panose="020F0502020204030204" pitchFamily="34" charset="0"/>
              </a:rPr>
              <a:t>Respektera det personliga utrymmet! </a:t>
            </a:r>
          </a:p>
          <a:p>
            <a:pPr>
              <a:lnSpc>
                <a:spcPts val="2500"/>
              </a:lnSpc>
              <a:spcBef>
                <a:spcPts val="0"/>
              </a:spcBef>
            </a:pPr>
            <a:endParaRPr lang="en-US" sz="2600" dirty="0"/>
          </a:p>
        </p:txBody>
      </p:sp>
      <p:sp>
        <p:nvSpPr>
          <p:cNvPr id="32" name="Text Placeholder 23">
            <a:extLst>
              <a:ext uri="{FF2B5EF4-FFF2-40B4-BE49-F238E27FC236}">
                <a16:creationId xmlns:a16="http://schemas.microsoft.com/office/drawing/2014/main" id="{64065097-A9BD-FD15-25F2-C8C5D562B0E8}"/>
              </a:ext>
            </a:extLst>
          </p:cNvPr>
          <p:cNvSpPr txBox="1">
            <a:spLocks/>
          </p:cNvSpPr>
          <p:nvPr/>
        </p:nvSpPr>
        <p:spPr>
          <a:xfrm>
            <a:off x="8761707" y="4865382"/>
            <a:ext cx="1879733" cy="1704186"/>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500"/>
              </a:lnSpc>
              <a:spcBef>
                <a:spcPts val="0"/>
              </a:spcBef>
            </a:pPr>
            <a:r>
              <a:rPr lang="en-GB" sz="2600" b="1" dirty="0">
                <a:latin typeface="Calibri" panose="020F0502020204030204" pitchFamily="34" charset="0"/>
                <a:ea typeface="Calibri" panose="020F0502020204030204" pitchFamily="34" charset="0"/>
              </a:rPr>
              <a:t>Överdriv inte! </a:t>
            </a:r>
          </a:p>
          <a:p>
            <a:pPr>
              <a:lnSpc>
                <a:spcPts val="2500"/>
              </a:lnSpc>
              <a:spcBef>
                <a:spcPts val="0"/>
              </a:spcBef>
            </a:pPr>
            <a:endParaRPr lang="en-GB" sz="2600" b="1" dirty="0">
              <a:latin typeface="Calibri" panose="020F0502020204030204" pitchFamily="34" charset="0"/>
              <a:ea typeface="Calibri" panose="020F0502020204030204" pitchFamily="34" charset="0"/>
            </a:endParaRPr>
          </a:p>
          <a:p>
            <a:pPr>
              <a:lnSpc>
                <a:spcPts val="2500"/>
              </a:lnSpc>
              <a:spcBef>
                <a:spcPts val="0"/>
              </a:spcBef>
            </a:pPr>
            <a:endParaRPr lang="en-US" sz="2600" dirty="0"/>
          </a:p>
        </p:txBody>
      </p:sp>
      <p:pic>
        <p:nvPicPr>
          <p:cNvPr id="39" name="Graphic 38" descr="Wave Gesture outline">
            <a:extLst>
              <a:ext uri="{FF2B5EF4-FFF2-40B4-BE49-F238E27FC236}">
                <a16:creationId xmlns:a16="http://schemas.microsoft.com/office/drawing/2014/main" id="{7E49E965-77F9-53CD-3736-E2A7F6E000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7859" y="2770094"/>
            <a:ext cx="914400" cy="914400"/>
          </a:xfrm>
          <a:prstGeom prst="rect">
            <a:avLst/>
          </a:prstGeom>
        </p:spPr>
      </p:pic>
      <p:pic>
        <p:nvPicPr>
          <p:cNvPr id="43" name="Graphic 42" descr="Suit outline">
            <a:extLst>
              <a:ext uri="{FF2B5EF4-FFF2-40B4-BE49-F238E27FC236}">
                <a16:creationId xmlns:a16="http://schemas.microsoft.com/office/drawing/2014/main" id="{7784BC51-43A0-3154-6B2A-0DEFC51541B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49388" y="2756647"/>
            <a:ext cx="914400" cy="914400"/>
          </a:xfrm>
          <a:prstGeom prst="rect">
            <a:avLst/>
          </a:prstGeom>
        </p:spPr>
      </p:pic>
      <p:pic>
        <p:nvPicPr>
          <p:cNvPr id="55" name="Graphic 54" descr="Smiling face outline outline">
            <a:extLst>
              <a:ext uri="{FF2B5EF4-FFF2-40B4-BE49-F238E27FC236}">
                <a16:creationId xmlns:a16="http://schemas.microsoft.com/office/drawing/2014/main" id="{F318227E-EF59-FEBE-73CB-8BB47496497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27812" y="2743200"/>
            <a:ext cx="914400" cy="914400"/>
          </a:xfrm>
          <a:prstGeom prst="rect">
            <a:avLst/>
          </a:prstGeom>
        </p:spPr>
      </p:pic>
      <p:pic>
        <p:nvPicPr>
          <p:cNvPr id="57" name="Graphic 56" descr="Social distancing outline">
            <a:extLst>
              <a:ext uri="{FF2B5EF4-FFF2-40B4-BE49-F238E27FC236}">
                <a16:creationId xmlns:a16="http://schemas.microsoft.com/office/drawing/2014/main" id="{716D347B-F7A4-360F-E109-13C1D8E3013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131422" y="2756647"/>
            <a:ext cx="914400" cy="914400"/>
          </a:xfrm>
          <a:prstGeom prst="rect">
            <a:avLst/>
          </a:prstGeom>
        </p:spPr>
      </p:pic>
      <p:pic>
        <p:nvPicPr>
          <p:cNvPr id="59" name="Graphic 58" descr="Circles with arrows outline">
            <a:extLst>
              <a:ext uri="{FF2B5EF4-FFF2-40B4-BE49-F238E27FC236}">
                <a16:creationId xmlns:a16="http://schemas.microsoft.com/office/drawing/2014/main" id="{9725C040-9EDB-7B75-6967-6FDA005DC8B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188821" y="2649069"/>
            <a:ext cx="1048871" cy="1048871"/>
          </a:xfrm>
          <a:prstGeom prst="rect">
            <a:avLst/>
          </a:prstGeom>
        </p:spPr>
      </p:pic>
    </p:spTree>
    <p:extLst>
      <p:ext uri="{BB962C8B-B14F-4D97-AF65-F5344CB8AC3E}">
        <p14:creationId xmlns:p14="http://schemas.microsoft.com/office/powerpoint/2010/main" val="1157493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B17EC22C-1BC3-0B17-976E-E8408F2378C3}"/>
              </a:ext>
            </a:extLst>
          </p:cNvPr>
          <p:cNvSpPr/>
          <p:nvPr/>
        </p:nvSpPr>
        <p:spPr>
          <a:xfrm rot="4967076">
            <a:off x="2273193" y="-277890"/>
            <a:ext cx="1701691" cy="1754575"/>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3416968" y="1903878"/>
            <a:ext cx="7798095" cy="6914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rPr>
              <a:t>Hallå där!</a:t>
            </a:r>
          </a:p>
          <a:p>
            <a:pPr marL="0" indent="0">
              <a:lnSpc>
                <a:spcPts val="4020"/>
              </a:lnSpc>
              <a:spcBef>
                <a:spcPts val="0"/>
              </a:spcBef>
              <a:buNone/>
            </a:pPr>
            <a:endParaRPr lang="sv-SE" sz="4000" dirty="0">
              <a:solidFill>
                <a:srgbClr val="E6C8C7"/>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3430416" y="2826342"/>
            <a:ext cx="7555831"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Det första intrycket är viktigt. Mycket viktigt! Börja därför din anställningsintervju med ett självsäkert handslag och en nick till kollegorna på rekryteringsavdelningen. Detta kommer att ge dig en omedelbar fördel.</a:t>
            </a:r>
          </a:p>
          <a:p>
            <a:pPr marL="0" indent="0">
              <a:lnSpc>
                <a:spcPts val="2760"/>
              </a:lnSpc>
              <a:spcBef>
                <a:spcPts val="0"/>
              </a:spcBef>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3108688" y="1774100"/>
            <a:ext cx="0" cy="4768904"/>
          </a:xfrm>
          <a:prstGeom prst="line">
            <a:avLst/>
          </a:prstGeom>
          <a:ln w="28575">
            <a:solidFill>
              <a:srgbClr val="E6C8C7"/>
            </a:solidFill>
            <a:prstDash val="sysDash"/>
          </a:ln>
        </p:spPr>
        <p:style>
          <a:lnRef idx="1">
            <a:schemeClr val="accent1"/>
          </a:lnRef>
          <a:fillRef idx="0">
            <a:schemeClr val="accent1"/>
          </a:fillRef>
          <a:effectRef idx="0">
            <a:schemeClr val="accent1"/>
          </a:effectRef>
          <a:fontRef idx="minor">
            <a:schemeClr val="tx1"/>
          </a:fontRef>
        </p:style>
      </p:cxnSp>
      <p:pic>
        <p:nvPicPr>
          <p:cNvPr id="4" name="Graphic 3" descr="Wave Gesture outline">
            <a:extLst>
              <a:ext uri="{FF2B5EF4-FFF2-40B4-BE49-F238E27FC236}">
                <a16:creationId xmlns:a16="http://schemas.microsoft.com/office/drawing/2014/main" id="{BCB987E2-660E-96A2-0459-9C154387AC5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6870" y="4034117"/>
            <a:ext cx="2151530" cy="2151530"/>
          </a:xfrm>
          <a:prstGeom prst="rect">
            <a:avLst/>
          </a:prstGeom>
        </p:spPr>
      </p:pic>
      <p:sp>
        <p:nvSpPr>
          <p:cNvPr id="7" name="Text Placeholder 23">
            <a:extLst>
              <a:ext uri="{FF2B5EF4-FFF2-40B4-BE49-F238E27FC236}">
                <a16:creationId xmlns:a16="http://schemas.microsoft.com/office/drawing/2014/main" id="{B742E3B9-2067-2093-51B7-F22DBB221255}"/>
              </a:ext>
            </a:extLst>
          </p:cNvPr>
          <p:cNvSpPr txBox="1">
            <a:spLocks/>
          </p:cNvSpPr>
          <p:nvPr/>
        </p:nvSpPr>
        <p:spPr>
          <a:xfrm>
            <a:off x="2546827" y="405217"/>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01</a:t>
            </a:r>
          </a:p>
        </p:txBody>
      </p:sp>
    </p:spTree>
    <p:extLst>
      <p:ext uri="{BB962C8B-B14F-4D97-AF65-F5344CB8AC3E}">
        <p14:creationId xmlns:p14="http://schemas.microsoft.com/office/powerpoint/2010/main" val="2471472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3108688" y="1774100"/>
            <a:ext cx="0" cy="4768904"/>
          </a:xfrm>
          <a:prstGeom prst="line">
            <a:avLst/>
          </a:prstGeom>
          <a:ln w="28575">
            <a:solidFill>
              <a:srgbClr val="84BFA4"/>
            </a:solidFill>
            <a:prstDash val="sysDash"/>
          </a:ln>
        </p:spPr>
        <p:style>
          <a:lnRef idx="1">
            <a:schemeClr val="accent1"/>
          </a:lnRef>
          <a:fillRef idx="0">
            <a:schemeClr val="accent1"/>
          </a:fillRef>
          <a:effectRef idx="0">
            <a:schemeClr val="accent1"/>
          </a:effectRef>
          <a:fontRef idx="minor">
            <a:schemeClr val="tx1"/>
          </a:fontRef>
        </p:style>
      </p:cxnSp>
      <p:pic>
        <p:nvPicPr>
          <p:cNvPr id="4" name="Graphic 3" descr="Suit outline">
            <a:extLst>
              <a:ext uri="{FF2B5EF4-FFF2-40B4-BE49-F238E27FC236}">
                <a16:creationId xmlns:a16="http://schemas.microsoft.com/office/drawing/2014/main" id="{9D815CB7-A207-9AFE-DDA2-9DE601E6E6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6152" y="4114800"/>
            <a:ext cx="2097741" cy="2097741"/>
          </a:xfrm>
          <a:prstGeom prst="rect">
            <a:avLst/>
          </a:prstGeom>
        </p:spPr>
      </p:pic>
      <p:sp>
        <p:nvSpPr>
          <p:cNvPr id="7" name="Graphic 4">
            <a:extLst>
              <a:ext uri="{FF2B5EF4-FFF2-40B4-BE49-F238E27FC236}">
                <a16:creationId xmlns:a16="http://schemas.microsoft.com/office/drawing/2014/main" id="{42D85831-49F6-3AE1-A237-431814D30498}"/>
              </a:ext>
            </a:extLst>
          </p:cNvPr>
          <p:cNvSpPr/>
          <p:nvPr/>
        </p:nvSpPr>
        <p:spPr>
          <a:xfrm rot="4967076">
            <a:off x="2273193" y="-277890"/>
            <a:ext cx="1701691" cy="1754575"/>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8" name="Text Placeholder 5">
            <a:extLst>
              <a:ext uri="{FF2B5EF4-FFF2-40B4-BE49-F238E27FC236}">
                <a16:creationId xmlns:a16="http://schemas.microsoft.com/office/drawing/2014/main" id="{82F4B58D-FC30-8EC2-51BB-92700105B6E3}"/>
              </a:ext>
            </a:extLst>
          </p:cNvPr>
          <p:cNvSpPr txBox="1">
            <a:spLocks/>
          </p:cNvSpPr>
          <p:nvPr/>
        </p:nvSpPr>
        <p:spPr>
          <a:xfrm>
            <a:off x="3416968" y="1903878"/>
            <a:ext cx="7798095" cy="6914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Fysisk vård och kläder </a:t>
            </a:r>
          </a:p>
          <a:p>
            <a:pPr marL="0" indent="0">
              <a:lnSpc>
                <a:spcPts val="4020"/>
              </a:lnSpc>
              <a:spcBef>
                <a:spcPts val="0"/>
              </a:spcBef>
              <a:buNone/>
            </a:pPr>
            <a:endPar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Text Placeholder 23">
            <a:extLst>
              <a:ext uri="{FF2B5EF4-FFF2-40B4-BE49-F238E27FC236}">
                <a16:creationId xmlns:a16="http://schemas.microsoft.com/office/drawing/2014/main" id="{276CBEBA-6A65-BAF9-C98C-A900E0427787}"/>
              </a:ext>
            </a:extLst>
          </p:cNvPr>
          <p:cNvSpPr txBox="1">
            <a:spLocks/>
          </p:cNvSpPr>
          <p:nvPr/>
        </p:nvSpPr>
        <p:spPr>
          <a:xfrm>
            <a:off x="2546827" y="405217"/>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sp>
        <p:nvSpPr>
          <p:cNvPr id="13" name="Text Placeholder 3">
            <a:extLst>
              <a:ext uri="{FF2B5EF4-FFF2-40B4-BE49-F238E27FC236}">
                <a16:creationId xmlns:a16="http://schemas.microsoft.com/office/drawing/2014/main" id="{09600D33-DD70-AC25-5AA9-C6467C2A07C7}"/>
              </a:ext>
            </a:extLst>
          </p:cNvPr>
          <p:cNvSpPr txBox="1">
            <a:spLocks/>
          </p:cNvSpPr>
          <p:nvPr/>
        </p:nvSpPr>
        <p:spPr>
          <a:xfrm>
            <a:off x="3430415" y="2826342"/>
            <a:ext cx="8093713"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Det kanske låter självklart, men se till att du ser bra och ren ut.  En lämplig kandidat tar väl hand om sig själv. Börja fundera på din "scenoutfit" några dagar före intervjun. På så sätt har du tillräckligt med tid för att glänsa på scenen utan ytterligare stress. Välj en outfit som ser bra ut, som motsvarar arbetsgivarens klädkod och som får dig att må bra.</a:t>
            </a:r>
          </a:p>
          <a:p>
            <a:pPr marL="0" indent="0">
              <a:lnSpc>
                <a:spcPts val="2760"/>
              </a:lnSpc>
              <a:spcBef>
                <a:spcPts val="0"/>
              </a:spcBef>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51308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3108688" y="1774100"/>
            <a:ext cx="0" cy="4768904"/>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pic>
        <p:nvPicPr>
          <p:cNvPr id="4" name="Graphic 3" descr="Smiling face outline outline">
            <a:extLst>
              <a:ext uri="{FF2B5EF4-FFF2-40B4-BE49-F238E27FC236}">
                <a16:creationId xmlns:a16="http://schemas.microsoft.com/office/drawing/2014/main" id="{D96742A7-AEF2-5A04-1390-5A71A1494B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411" y="4356846"/>
            <a:ext cx="1828801" cy="1828801"/>
          </a:xfrm>
          <a:prstGeom prst="rect">
            <a:avLst/>
          </a:prstGeom>
        </p:spPr>
      </p:pic>
      <p:sp>
        <p:nvSpPr>
          <p:cNvPr id="7" name="Graphic 4">
            <a:extLst>
              <a:ext uri="{FF2B5EF4-FFF2-40B4-BE49-F238E27FC236}">
                <a16:creationId xmlns:a16="http://schemas.microsoft.com/office/drawing/2014/main" id="{599447AC-0999-11D8-BA81-A35D0B953CB3}"/>
              </a:ext>
            </a:extLst>
          </p:cNvPr>
          <p:cNvSpPr/>
          <p:nvPr/>
        </p:nvSpPr>
        <p:spPr>
          <a:xfrm rot="4967076">
            <a:off x="2273193" y="-277890"/>
            <a:ext cx="1701691" cy="1754575"/>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8" name="Text Placeholder 5">
            <a:extLst>
              <a:ext uri="{FF2B5EF4-FFF2-40B4-BE49-F238E27FC236}">
                <a16:creationId xmlns:a16="http://schemas.microsoft.com/office/drawing/2014/main" id="{59CA384B-7E9D-C565-A91F-91034D191997}"/>
              </a:ext>
            </a:extLst>
          </p:cNvPr>
          <p:cNvSpPr txBox="1">
            <a:spLocks/>
          </p:cNvSpPr>
          <p:nvPr/>
        </p:nvSpPr>
        <p:spPr>
          <a:xfrm>
            <a:off x="3416968" y="1903878"/>
            <a:ext cx="7798095" cy="6914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Var självsäker! </a:t>
            </a:r>
          </a:p>
          <a:p>
            <a:pPr marL="0" indent="0">
              <a:lnSpc>
                <a:spcPts val="4020"/>
              </a:lnSpc>
              <a:spcBef>
                <a:spcPts val="0"/>
              </a:spcBef>
              <a:buNone/>
            </a:pPr>
            <a:endParaRPr lang="sv-SE" sz="4000" dirty="0">
              <a:solidFill>
                <a:srgbClr val="B6D1E1"/>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Text Placeholder 23">
            <a:extLst>
              <a:ext uri="{FF2B5EF4-FFF2-40B4-BE49-F238E27FC236}">
                <a16:creationId xmlns:a16="http://schemas.microsoft.com/office/drawing/2014/main" id="{08E3C3C7-1474-1BC1-5CEE-F83C86FDFDD3}"/>
              </a:ext>
            </a:extLst>
          </p:cNvPr>
          <p:cNvSpPr txBox="1">
            <a:spLocks/>
          </p:cNvSpPr>
          <p:nvPr/>
        </p:nvSpPr>
        <p:spPr>
          <a:xfrm>
            <a:off x="2546827" y="405217"/>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03</a:t>
            </a:r>
          </a:p>
        </p:txBody>
      </p:sp>
      <p:sp>
        <p:nvSpPr>
          <p:cNvPr id="13" name="Text Placeholder 3">
            <a:extLst>
              <a:ext uri="{FF2B5EF4-FFF2-40B4-BE49-F238E27FC236}">
                <a16:creationId xmlns:a16="http://schemas.microsoft.com/office/drawing/2014/main" id="{FB2B4568-798F-34D6-5CA1-254DBD8E9487}"/>
              </a:ext>
            </a:extLst>
          </p:cNvPr>
          <p:cNvSpPr txBox="1">
            <a:spLocks/>
          </p:cNvSpPr>
          <p:nvPr/>
        </p:nvSpPr>
        <p:spPr>
          <a:xfrm>
            <a:off x="3430415" y="2826342"/>
            <a:ext cx="8093713"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Under anställningsintervjun ska du försöka sitta upprätt med ryggen mot stolens ryggstöd. Och försök att ha direkt ögonkontakt. Stirra inte eller titta dig omkring hela tiden. Se till att du ger intryck av att vara alert och intresserad. Sitt inte i samma ställning under hela anställningsintervjun. Det kommer att försämra kvaliteten på intervjun och det kommer att skada din rygg! Du kan enkelt ändra din position genom att t.ex. luta huvudet åt höger. Genom denna lilla rörelse kommer du undermedvetet att se pålitlig och professionell ut.</a:t>
            </a:r>
          </a:p>
          <a:p>
            <a:pPr marL="0" indent="0">
              <a:lnSpc>
                <a:spcPts val="2760"/>
              </a:lnSpc>
              <a:spcBef>
                <a:spcPts val="0"/>
              </a:spcBef>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6450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B17EC22C-1BC3-0B17-976E-E8408F2378C3}"/>
              </a:ext>
            </a:extLst>
          </p:cNvPr>
          <p:cNvSpPr/>
          <p:nvPr/>
        </p:nvSpPr>
        <p:spPr>
          <a:xfrm rot="4967076">
            <a:off x="2273193" y="-277890"/>
            <a:ext cx="1701691" cy="1754575"/>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3416968" y="1903878"/>
            <a:ext cx="7798095" cy="6914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rPr>
              <a:t>Respektera det personliga utrymmet! </a:t>
            </a:r>
          </a:p>
          <a:p>
            <a:pPr marL="0" indent="0">
              <a:lnSpc>
                <a:spcPts val="4020"/>
              </a:lnSpc>
              <a:spcBef>
                <a:spcPts val="0"/>
              </a:spcBef>
              <a:buNone/>
            </a:pPr>
            <a:endPar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rgbClr val="E6C8C7"/>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3430416" y="2826342"/>
            <a:ext cx="7555831"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Respektera rekryterarens "personliga utrymme". Du behöver inte övertyga rekryteraren genom att luta dig så nära som möjligt mot honom eller henne. Se till att du inte sitter eller står närmare än 1 meter och inte längre bort än 3 meter från rekryteraren.</a:t>
            </a:r>
          </a:p>
          <a:p>
            <a:pPr marL="0" indent="0">
              <a:lnSpc>
                <a:spcPts val="2760"/>
              </a:lnSpc>
              <a:spcBef>
                <a:spcPts val="0"/>
              </a:spcBef>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3108688" y="1774100"/>
            <a:ext cx="0" cy="4768904"/>
          </a:xfrm>
          <a:prstGeom prst="line">
            <a:avLst/>
          </a:prstGeom>
          <a:ln w="28575">
            <a:solidFill>
              <a:srgbClr val="E6C8C7"/>
            </a:solidFill>
            <a:prstDash val="sysDash"/>
          </a:ln>
        </p:spPr>
        <p:style>
          <a:lnRef idx="1">
            <a:schemeClr val="accent1"/>
          </a:lnRef>
          <a:fillRef idx="0">
            <a:schemeClr val="accent1"/>
          </a:fillRef>
          <a:effectRef idx="0">
            <a:schemeClr val="accent1"/>
          </a:effectRef>
          <a:fontRef idx="minor">
            <a:schemeClr val="tx1"/>
          </a:fontRef>
        </p:style>
      </p:cxnSp>
      <p:sp>
        <p:nvSpPr>
          <p:cNvPr id="7" name="Text Placeholder 23">
            <a:extLst>
              <a:ext uri="{FF2B5EF4-FFF2-40B4-BE49-F238E27FC236}">
                <a16:creationId xmlns:a16="http://schemas.microsoft.com/office/drawing/2014/main" id="{B742E3B9-2067-2093-51B7-F22DBB221255}"/>
              </a:ext>
            </a:extLst>
          </p:cNvPr>
          <p:cNvSpPr txBox="1">
            <a:spLocks/>
          </p:cNvSpPr>
          <p:nvPr/>
        </p:nvSpPr>
        <p:spPr>
          <a:xfrm>
            <a:off x="2546827" y="405217"/>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04</a:t>
            </a:r>
          </a:p>
        </p:txBody>
      </p:sp>
      <p:pic>
        <p:nvPicPr>
          <p:cNvPr id="3" name="Graphic 2" descr="Social distancing outline">
            <a:extLst>
              <a:ext uri="{FF2B5EF4-FFF2-40B4-BE49-F238E27FC236}">
                <a16:creationId xmlns:a16="http://schemas.microsoft.com/office/drawing/2014/main" id="{C77D7926-96EA-5527-0B51-F5ECC4F0FA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8916" y="4168587"/>
            <a:ext cx="1963271" cy="1963271"/>
          </a:xfrm>
          <a:prstGeom prst="rect">
            <a:avLst/>
          </a:prstGeom>
        </p:spPr>
      </p:pic>
    </p:spTree>
    <p:extLst>
      <p:ext uri="{BB962C8B-B14F-4D97-AF65-F5344CB8AC3E}">
        <p14:creationId xmlns:p14="http://schemas.microsoft.com/office/powerpoint/2010/main" val="4280607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3108688" y="1774100"/>
            <a:ext cx="0" cy="4768904"/>
          </a:xfrm>
          <a:prstGeom prst="line">
            <a:avLst/>
          </a:prstGeom>
          <a:ln w="28575">
            <a:solidFill>
              <a:srgbClr val="84BFA4"/>
            </a:solidFill>
            <a:prstDash val="sysDash"/>
          </a:ln>
        </p:spPr>
        <p:style>
          <a:lnRef idx="1">
            <a:schemeClr val="accent1"/>
          </a:lnRef>
          <a:fillRef idx="0">
            <a:schemeClr val="accent1"/>
          </a:fillRef>
          <a:effectRef idx="0">
            <a:schemeClr val="accent1"/>
          </a:effectRef>
          <a:fontRef idx="minor">
            <a:schemeClr val="tx1"/>
          </a:fontRef>
        </p:style>
      </p:cxnSp>
      <p:sp>
        <p:nvSpPr>
          <p:cNvPr id="7" name="Graphic 4">
            <a:extLst>
              <a:ext uri="{FF2B5EF4-FFF2-40B4-BE49-F238E27FC236}">
                <a16:creationId xmlns:a16="http://schemas.microsoft.com/office/drawing/2014/main" id="{42D85831-49F6-3AE1-A237-431814D30498}"/>
              </a:ext>
            </a:extLst>
          </p:cNvPr>
          <p:cNvSpPr/>
          <p:nvPr/>
        </p:nvSpPr>
        <p:spPr>
          <a:xfrm rot="4967076">
            <a:off x="2273193" y="-277890"/>
            <a:ext cx="1701691" cy="1754575"/>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8" name="Text Placeholder 5">
            <a:extLst>
              <a:ext uri="{FF2B5EF4-FFF2-40B4-BE49-F238E27FC236}">
                <a16:creationId xmlns:a16="http://schemas.microsoft.com/office/drawing/2014/main" id="{82F4B58D-FC30-8EC2-51BB-92700105B6E3}"/>
              </a:ext>
            </a:extLst>
          </p:cNvPr>
          <p:cNvSpPr txBox="1">
            <a:spLocks/>
          </p:cNvSpPr>
          <p:nvPr/>
        </p:nvSpPr>
        <p:spPr>
          <a:xfrm>
            <a:off x="3416968" y="1903878"/>
            <a:ext cx="7798095" cy="6914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Överdriv inte!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Text Placeholder 23">
            <a:extLst>
              <a:ext uri="{FF2B5EF4-FFF2-40B4-BE49-F238E27FC236}">
                <a16:creationId xmlns:a16="http://schemas.microsoft.com/office/drawing/2014/main" id="{276CBEBA-6A65-BAF9-C98C-A900E0427787}"/>
              </a:ext>
            </a:extLst>
          </p:cNvPr>
          <p:cNvSpPr txBox="1">
            <a:spLocks/>
          </p:cNvSpPr>
          <p:nvPr/>
        </p:nvSpPr>
        <p:spPr>
          <a:xfrm>
            <a:off x="2546827" y="405217"/>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sp>
        <p:nvSpPr>
          <p:cNvPr id="13" name="Text Placeholder 3">
            <a:extLst>
              <a:ext uri="{FF2B5EF4-FFF2-40B4-BE49-F238E27FC236}">
                <a16:creationId xmlns:a16="http://schemas.microsoft.com/office/drawing/2014/main" id="{09600D33-DD70-AC25-5AA9-C6467C2A07C7}"/>
              </a:ext>
            </a:extLst>
          </p:cNvPr>
          <p:cNvSpPr txBox="1">
            <a:spLocks/>
          </p:cNvSpPr>
          <p:nvPr/>
        </p:nvSpPr>
        <p:spPr>
          <a:xfrm>
            <a:off x="3430415" y="2826342"/>
            <a:ext cx="8255079"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Se till att det finns en balans mellan subtila rörelser och en "stel" hållning. Försök att inte vifta med armar och händer hela tiden under anställningsintervjun. Det uppfattas som störande. Detsamma gäller för den som inte rör sig alls.   "Spegling" är ett naturligt sätt att röra sig på som gör att du kan vinna rekryterarens förtroende. Genom att imitera rekryterarens rörelser på ett subtilt och naturligt sätt (korsade ben, armarna på bordet och handen under huvudet...) visar du att du håller med rekryteraren. På så sätt kan du skapa en undermedveten "koppling". </a:t>
            </a:r>
          </a:p>
          <a:p>
            <a:pPr marL="0" indent="0">
              <a:lnSpc>
                <a:spcPts val="2760"/>
              </a:lnSpc>
              <a:spcBef>
                <a:spcPts val="0"/>
              </a:spcBef>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pic>
        <p:nvPicPr>
          <p:cNvPr id="2" name="Graphic 1" descr="Circles with arrows outline">
            <a:extLst>
              <a:ext uri="{FF2B5EF4-FFF2-40B4-BE49-F238E27FC236}">
                <a16:creationId xmlns:a16="http://schemas.microsoft.com/office/drawing/2014/main" id="{B25869A3-E3BC-54C6-0E75-2137B54676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7542" y="4356846"/>
            <a:ext cx="1873620" cy="1873620"/>
          </a:xfrm>
          <a:prstGeom prst="rect">
            <a:avLst/>
          </a:prstGeom>
        </p:spPr>
      </p:pic>
    </p:spTree>
    <p:extLst>
      <p:ext uri="{BB962C8B-B14F-4D97-AF65-F5344CB8AC3E}">
        <p14:creationId xmlns:p14="http://schemas.microsoft.com/office/powerpoint/2010/main" val="3405693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022785" y="495909"/>
            <a:ext cx="7176159" cy="3217862"/>
          </a:xfrm>
        </p:spPr>
        <p:txBody>
          <a:bodyPr/>
          <a:lstStyle/>
          <a:p>
            <a:r>
              <a:rPr lang="en-US" dirty="0"/>
              <a:t>03</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1022785" y="1738922"/>
            <a:ext cx="7176159" cy="3217862"/>
          </a:xfrm>
        </p:spPr>
        <p:txBody>
          <a:bodyPr/>
          <a:lstStyle/>
          <a:p>
            <a:r>
              <a:rPr lang="sv-SE" sz="6000" dirty="0">
                <a:latin typeface="Calibri" panose="020F0502020204030204" pitchFamily="34" charset="0"/>
                <a:ea typeface="Calibri" panose="020F0502020204030204" pitchFamily="34" charset="0"/>
              </a:rPr>
              <a:t>5 tips för verbal kommunikation under anställningsintervjuer</a:t>
            </a:r>
          </a:p>
          <a:p>
            <a:endParaRPr lang="en-IE" sz="60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279896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E9878FA2-1999-75DD-B3E4-9729404BAB1F}"/>
              </a:ext>
            </a:extLst>
          </p:cNvPr>
          <p:cNvSpPr/>
          <p:nvPr/>
        </p:nvSpPr>
        <p:spPr>
          <a:xfrm>
            <a:off x="483207" y="3308107"/>
            <a:ext cx="1759216" cy="3934767"/>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E6C8C7"/>
          </a:solidFill>
          <a:ln w="10698"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6DCB88E9-8755-6162-2F29-A0C65A0D234C}"/>
              </a:ext>
            </a:extLst>
          </p:cNvPr>
          <p:cNvSpPr/>
          <p:nvPr/>
        </p:nvSpPr>
        <p:spPr>
          <a:xfrm>
            <a:off x="2557397" y="3308107"/>
            <a:ext cx="1759216" cy="3934767"/>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84BFA4"/>
          </a:solidFill>
          <a:ln w="10698"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E8CE4D4-B486-A120-41F4-FEC804F6CA52}"/>
              </a:ext>
            </a:extLst>
          </p:cNvPr>
          <p:cNvSpPr/>
          <p:nvPr/>
        </p:nvSpPr>
        <p:spPr>
          <a:xfrm>
            <a:off x="4709078" y="3308107"/>
            <a:ext cx="1759216" cy="3934767"/>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B6D1E1"/>
          </a:solidFill>
          <a:ln w="10698"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76907267-4E58-015F-DC61-3F2497FC5ADA}"/>
              </a:ext>
            </a:extLst>
          </p:cNvPr>
          <p:cNvSpPr/>
          <p:nvPr/>
        </p:nvSpPr>
        <p:spPr>
          <a:xfrm>
            <a:off x="6762602" y="3308107"/>
            <a:ext cx="1759216" cy="3934767"/>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E6C8C7"/>
          </a:solidFill>
          <a:ln w="10698" cap="flat">
            <a:noFill/>
            <a:prstDash val="solid"/>
            <a:miter/>
          </a:ln>
        </p:spPr>
        <p:txBody>
          <a:bodyPr rtlCol="0" anchor="ctr"/>
          <a:lstStyle/>
          <a:p>
            <a:endParaRPr lang="en-US"/>
          </a:p>
        </p:txBody>
      </p:sp>
      <p:pic>
        <p:nvPicPr>
          <p:cNvPr id="85" name="Picture 84">
            <a:extLst>
              <a:ext uri="{FF2B5EF4-FFF2-40B4-BE49-F238E27FC236}">
                <a16:creationId xmlns:a16="http://schemas.microsoft.com/office/drawing/2014/main" id="{82C6E46A-28F5-E963-F53C-A2BFA35F6033}"/>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22059" t="40895" r="41853" b="1812"/>
          <a:stretch/>
        </p:blipFill>
        <p:spPr>
          <a:xfrm>
            <a:off x="7339252" y="3626603"/>
            <a:ext cx="4846197" cy="2301498"/>
          </a:xfrm>
          <a:prstGeom prst="rect">
            <a:avLst/>
          </a:prstGeom>
        </p:spPr>
      </p:pic>
      <p:sp>
        <p:nvSpPr>
          <p:cNvPr id="6" name="Rectangle 5">
            <a:extLst>
              <a:ext uri="{FF2B5EF4-FFF2-40B4-BE49-F238E27FC236}">
                <a16:creationId xmlns:a16="http://schemas.microsoft.com/office/drawing/2014/main" id="{F3A10BC7-82BF-015B-4A9D-EF020CBC86C2}"/>
              </a:ext>
            </a:extLst>
          </p:cNvPr>
          <p:cNvSpPr/>
          <p:nvPr/>
        </p:nvSpPr>
        <p:spPr>
          <a:xfrm rot="16200000">
            <a:off x="4933629" y="-1322522"/>
            <a:ext cx="2324746" cy="12192001"/>
          </a:xfrm>
          <a:prstGeom prst="rect">
            <a:avLst/>
          </a:prstGeom>
          <a:gradFill>
            <a:gsLst>
              <a:gs pos="35000">
                <a:srgbClr val="B6D1E1"/>
              </a:gs>
              <a:gs pos="69000">
                <a:srgbClr val="B6D1E1">
                  <a:alpha val="60000"/>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a:extLst>
              <a:ext uri="{FF2B5EF4-FFF2-40B4-BE49-F238E27FC236}">
                <a16:creationId xmlns:a16="http://schemas.microsoft.com/office/drawing/2014/main" id="{B5EA393E-C3EB-06CF-3725-CC4FC2BD12AB}"/>
              </a:ext>
            </a:extLst>
          </p:cNvPr>
          <p:cNvSpPr txBox="1">
            <a:spLocks/>
          </p:cNvSpPr>
          <p:nvPr/>
        </p:nvSpPr>
        <p:spPr>
          <a:xfrm>
            <a:off x="524011" y="510988"/>
            <a:ext cx="8203129" cy="99887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680"/>
              </a:lnSpc>
              <a:spcBef>
                <a:spcPts val="0"/>
              </a:spcBef>
              <a:buClr>
                <a:srgbClr val="382B1B"/>
              </a:buClr>
              <a:buNone/>
            </a:pPr>
            <a:r>
              <a:rPr lang="en-GB" sz="4000" b="1" dirty="0">
                <a:solidFill>
                  <a:srgbClr val="382B1B"/>
                </a:solidFill>
                <a:latin typeface="Calibri" panose="020F0502020204030204" pitchFamily="34" charset="0"/>
                <a:ea typeface="Calibri" panose="020F0502020204030204" pitchFamily="34" charset="0"/>
              </a:rPr>
              <a:t>5 Tips för verbal kommunikation under anställningsintervjuer</a:t>
            </a:r>
          </a:p>
          <a:p>
            <a:pPr marL="0" indent="0">
              <a:lnSpc>
                <a:spcPts val="3680"/>
              </a:lnSpc>
              <a:spcBef>
                <a:spcPts val="0"/>
              </a:spcBef>
              <a:buClr>
                <a:srgbClr val="382B1B"/>
              </a:buClr>
              <a:buNone/>
            </a:pPr>
            <a:endParaRPr lang="en-GB" sz="4000" b="1" dirty="0">
              <a:solidFill>
                <a:srgbClr val="382B1B"/>
              </a:solidFill>
              <a:latin typeface="Calibri" panose="020F0502020204030204" pitchFamily="34" charset="0"/>
              <a:ea typeface="Calibri" panose="020F0502020204030204" pitchFamily="34" charset="0"/>
            </a:endParaRPr>
          </a:p>
          <a:p>
            <a:pPr marL="0" indent="0">
              <a:lnSpc>
                <a:spcPts val="3680"/>
              </a:lnSpc>
              <a:spcBef>
                <a:spcPts val="0"/>
              </a:spcBef>
              <a:buClr>
                <a:srgbClr val="382B1B"/>
              </a:buClr>
              <a:buNone/>
            </a:pPr>
            <a:endParaRPr lang="en-GB" sz="4000" b="1" dirty="0">
              <a:solidFill>
                <a:srgbClr val="382B1B"/>
              </a:solidFill>
              <a:latin typeface="Calibri" panose="020F0502020204030204" pitchFamily="34" charset="0"/>
              <a:ea typeface="Calibri" panose="020F0502020204030204" pitchFamily="34" charset="0"/>
            </a:endParaRPr>
          </a:p>
        </p:txBody>
      </p:sp>
      <p:cxnSp>
        <p:nvCxnSpPr>
          <p:cNvPr id="14" name="Straight Connector 13">
            <a:extLst>
              <a:ext uri="{FF2B5EF4-FFF2-40B4-BE49-F238E27FC236}">
                <a16:creationId xmlns:a16="http://schemas.microsoft.com/office/drawing/2014/main" id="{87AC853B-0C10-EC78-62DD-A209A12A2B95}"/>
              </a:ext>
            </a:extLst>
          </p:cNvPr>
          <p:cNvCxnSpPr>
            <a:cxnSpLocks/>
          </p:cNvCxnSpPr>
          <p:nvPr/>
        </p:nvCxnSpPr>
        <p:spPr>
          <a:xfrm flipH="1">
            <a:off x="12296416" y="4203983"/>
            <a:ext cx="8353708" cy="0"/>
          </a:xfrm>
          <a:prstGeom prst="line">
            <a:avLst/>
          </a:prstGeom>
          <a:ln w="28575">
            <a:solidFill>
              <a:srgbClr val="E6C8C7"/>
            </a:solidFill>
          </a:ln>
        </p:spPr>
        <p:style>
          <a:lnRef idx="1">
            <a:schemeClr val="accent1"/>
          </a:lnRef>
          <a:fillRef idx="0">
            <a:schemeClr val="accent1"/>
          </a:fillRef>
          <a:effectRef idx="0">
            <a:schemeClr val="accent1"/>
          </a:effectRef>
          <a:fontRef idx="minor">
            <a:schemeClr val="tx1"/>
          </a:fontRef>
        </p:style>
      </p:cxnSp>
      <p:grpSp>
        <p:nvGrpSpPr>
          <p:cNvPr id="10" name="Graphic 9">
            <a:extLst>
              <a:ext uri="{FF2B5EF4-FFF2-40B4-BE49-F238E27FC236}">
                <a16:creationId xmlns:a16="http://schemas.microsoft.com/office/drawing/2014/main" id="{58EA6F05-FA5D-2366-BF09-B47161CEE962}"/>
              </a:ext>
            </a:extLst>
          </p:cNvPr>
          <p:cNvGrpSpPr/>
          <p:nvPr/>
        </p:nvGrpSpPr>
        <p:grpSpPr>
          <a:xfrm>
            <a:off x="475456" y="2349796"/>
            <a:ext cx="1759216" cy="3934767"/>
            <a:chOff x="536178" y="2119177"/>
            <a:chExt cx="1383863" cy="3095230"/>
          </a:xfrm>
        </p:grpSpPr>
        <p:sp>
          <p:nvSpPr>
            <p:cNvPr id="11" name="Freeform 10">
              <a:extLst>
                <a:ext uri="{FF2B5EF4-FFF2-40B4-BE49-F238E27FC236}">
                  <a16:creationId xmlns:a16="http://schemas.microsoft.com/office/drawing/2014/main" id="{5CD6C95A-DFB4-5AC7-5374-1F15137FD751}"/>
                </a:ext>
              </a:extLst>
            </p:cNvPr>
            <p:cNvSpPr/>
            <p:nvPr/>
          </p:nvSpPr>
          <p:spPr>
            <a:xfrm>
              <a:off x="536178"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E6C8C7"/>
            </a:solidFill>
            <a:ln w="1069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DF4EBDC-1271-E0C0-A3F0-F6E5AE320650}"/>
                </a:ext>
              </a:extLst>
            </p:cNvPr>
            <p:cNvSpPr/>
            <p:nvPr/>
          </p:nvSpPr>
          <p:spPr>
            <a:xfrm>
              <a:off x="629291"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18" name="Graphic 9">
            <a:extLst>
              <a:ext uri="{FF2B5EF4-FFF2-40B4-BE49-F238E27FC236}">
                <a16:creationId xmlns:a16="http://schemas.microsoft.com/office/drawing/2014/main" id="{A7E96E81-06E0-F0A6-FCE9-E6118242C0B1}"/>
              </a:ext>
            </a:extLst>
          </p:cNvPr>
          <p:cNvGrpSpPr/>
          <p:nvPr/>
        </p:nvGrpSpPr>
        <p:grpSpPr>
          <a:xfrm>
            <a:off x="2564844" y="2349796"/>
            <a:ext cx="1759216" cy="3934767"/>
            <a:chOff x="2115901" y="2119177"/>
            <a:chExt cx="1383863" cy="3095230"/>
          </a:xfrm>
        </p:grpSpPr>
        <p:sp>
          <p:nvSpPr>
            <p:cNvPr id="19" name="Freeform 18">
              <a:extLst>
                <a:ext uri="{FF2B5EF4-FFF2-40B4-BE49-F238E27FC236}">
                  <a16:creationId xmlns:a16="http://schemas.microsoft.com/office/drawing/2014/main" id="{E08CA200-BC44-F50C-38C5-A90AEED65BFB}"/>
                </a:ext>
              </a:extLst>
            </p:cNvPr>
            <p:cNvSpPr/>
            <p:nvPr/>
          </p:nvSpPr>
          <p:spPr>
            <a:xfrm>
              <a:off x="2115901"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1" y="645375"/>
                  </a:cubicBezTo>
                  <a:lnTo>
                    <a:pt x="0" y="645375"/>
                  </a:lnTo>
                  <a:lnTo>
                    <a:pt x="0" y="3095230"/>
                  </a:lnTo>
                  <a:lnTo>
                    <a:pt x="1383863" y="3095230"/>
                  </a:lnTo>
                  <a:lnTo>
                    <a:pt x="1383863" y="645375"/>
                  </a:lnTo>
                  <a:lnTo>
                    <a:pt x="1381723" y="645375"/>
                  </a:lnTo>
                  <a:close/>
                </a:path>
              </a:pathLst>
            </a:custGeom>
            <a:solidFill>
              <a:srgbClr val="84BFA4"/>
            </a:solidFill>
            <a:ln w="1069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8BB0337-9EA6-176D-C27F-3E4C72636B3B}"/>
                </a:ext>
              </a:extLst>
            </p:cNvPr>
            <p:cNvSpPr/>
            <p:nvPr/>
          </p:nvSpPr>
          <p:spPr>
            <a:xfrm>
              <a:off x="2209015"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21" name="Graphic 9">
            <a:extLst>
              <a:ext uri="{FF2B5EF4-FFF2-40B4-BE49-F238E27FC236}">
                <a16:creationId xmlns:a16="http://schemas.microsoft.com/office/drawing/2014/main" id="{E95A0F60-0D5F-431C-E59F-52FDF69CEAF1}"/>
              </a:ext>
            </a:extLst>
          </p:cNvPr>
          <p:cNvGrpSpPr/>
          <p:nvPr/>
        </p:nvGrpSpPr>
        <p:grpSpPr>
          <a:xfrm>
            <a:off x="4700274" y="2349796"/>
            <a:ext cx="1759216" cy="3934767"/>
            <a:chOff x="3696695" y="2119177"/>
            <a:chExt cx="1383863" cy="3095230"/>
          </a:xfrm>
        </p:grpSpPr>
        <p:sp>
          <p:nvSpPr>
            <p:cNvPr id="22" name="Freeform 21">
              <a:extLst>
                <a:ext uri="{FF2B5EF4-FFF2-40B4-BE49-F238E27FC236}">
                  <a16:creationId xmlns:a16="http://schemas.microsoft.com/office/drawing/2014/main" id="{8C9F479D-4D74-972A-DF74-320094FAB5DB}"/>
                </a:ext>
              </a:extLst>
            </p:cNvPr>
            <p:cNvSpPr/>
            <p:nvPr/>
          </p:nvSpPr>
          <p:spPr>
            <a:xfrm>
              <a:off x="3696695"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B6D1E1"/>
            </a:solidFill>
            <a:ln w="10698"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A8569A24-4427-7B55-A498-3ADF486219B8}"/>
                </a:ext>
              </a:extLst>
            </p:cNvPr>
            <p:cNvSpPr/>
            <p:nvPr/>
          </p:nvSpPr>
          <p:spPr>
            <a:xfrm>
              <a:off x="3789809"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sp>
        <p:nvSpPr>
          <p:cNvPr id="47" name="Text Placeholder 23">
            <a:extLst>
              <a:ext uri="{FF2B5EF4-FFF2-40B4-BE49-F238E27FC236}">
                <a16:creationId xmlns:a16="http://schemas.microsoft.com/office/drawing/2014/main" id="{737C140B-7DCD-9C1C-06FD-2C8D495188F8}"/>
              </a:ext>
            </a:extLst>
          </p:cNvPr>
          <p:cNvSpPr txBox="1">
            <a:spLocks/>
          </p:cNvSpPr>
          <p:nvPr/>
        </p:nvSpPr>
        <p:spPr>
          <a:xfrm>
            <a:off x="4658067" y="4052442"/>
            <a:ext cx="1876474" cy="108965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03</a:t>
            </a:r>
          </a:p>
        </p:txBody>
      </p:sp>
      <p:sp>
        <p:nvSpPr>
          <p:cNvPr id="50" name="Text Placeholder 23">
            <a:extLst>
              <a:ext uri="{FF2B5EF4-FFF2-40B4-BE49-F238E27FC236}">
                <a16:creationId xmlns:a16="http://schemas.microsoft.com/office/drawing/2014/main" id="{BD30C0DB-C189-AA32-A350-918ACE80175F}"/>
              </a:ext>
            </a:extLst>
          </p:cNvPr>
          <p:cNvSpPr txBox="1">
            <a:spLocks/>
          </p:cNvSpPr>
          <p:nvPr/>
        </p:nvSpPr>
        <p:spPr>
          <a:xfrm>
            <a:off x="2508311" y="4067433"/>
            <a:ext cx="1876474" cy="108965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02</a:t>
            </a:r>
          </a:p>
        </p:txBody>
      </p:sp>
      <p:sp>
        <p:nvSpPr>
          <p:cNvPr id="53" name="Text Placeholder 23">
            <a:extLst>
              <a:ext uri="{FF2B5EF4-FFF2-40B4-BE49-F238E27FC236}">
                <a16:creationId xmlns:a16="http://schemas.microsoft.com/office/drawing/2014/main" id="{10E6AD0D-1357-3350-F8E4-D700CEB4103F}"/>
              </a:ext>
            </a:extLst>
          </p:cNvPr>
          <p:cNvSpPr txBox="1">
            <a:spLocks/>
          </p:cNvSpPr>
          <p:nvPr/>
        </p:nvSpPr>
        <p:spPr>
          <a:xfrm>
            <a:off x="419014" y="4082422"/>
            <a:ext cx="1876473" cy="1089649"/>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01</a:t>
            </a:r>
          </a:p>
        </p:txBody>
      </p:sp>
      <p:grpSp>
        <p:nvGrpSpPr>
          <p:cNvPr id="4" name="Graphic 9">
            <a:extLst>
              <a:ext uri="{FF2B5EF4-FFF2-40B4-BE49-F238E27FC236}">
                <a16:creationId xmlns:a16="http://schemas.microsoft.com/office/drawing/2014/main" id="{407B24A0-CB22-BCD5-3A1E-36B5742AD16E}"/>
              </a:ext>
            </a:extLst>
          </p:cNvPr>
          <p:cNvGrpSpPr/>
          <p:nvPr/>
        </p:nvGrpSpPr>
        <p:grpSpPr>
          <a:xfrm>
            <a:off x="6749687" y="2349796"/>
            <a:ext cx="1759216" cy="3934767"/>
            <a:chOff x="536178" y="2119177"/>
            <a:chExt cx="1383863" cy="3095230"/>
          </a:xfrm>
        </p:grpSpPr>
        <p:sp>
          <p:nvSpPr>
            <p:cNvPr id="5" name="Freeform 4">
              <a:extLst>
                <a:ext uri="{FF2B5EF4-FFF2-40B4-BE49-F238E27FC236}">
                  <a16:creationId xmlns:a16="http://schemas.microsoft.com/office/drawing/2014/main" id="{1541E1C7-3075-F7AF-D1D0-699923623297}"/>
                </a:ext>
              </a:extLst>
            </p:cNvPr>
            <p:cNvSpPr/>
            <p:nvPr/>
          </p:nvSpPr>
          <p:spPr>
            <a:xfrm>
              <a:off x="536178"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E6C8C7"/>
            </a:solidFill>
            <a:ln w="10698"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42E35DFD-1C0B-58BD-4B93-21AE48794A64}"/>
                </a:ext>
              </a:extLst>
            </p:cNvPr>
            <p:cNvSpPr/>
            <p:nvPr/>
          </p:nvSpPr>
          <p:spPr>
            <a:xfrm>
              <a:off x="629291"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sp>
        <p:nvSpPr>
          <p:cNvPr id="12" name="Text Placeholder 23">
            <a:extLst>
              <a:ext uri="{FF2B5EF4-FFF2-40B4-BE49-F238E27FC236}">
                <a16:creationId xmlns:a16="http://schemas.microsoft.com/office/drawing/2014/main" id="{CBC49BA1-C442-87F7-3511-1E71B9F99841}"/>
              </a:ext>
            </a:extLst>
          </p:cNvPr>
          <p:cNvSpPr txBox="1">
            <a:spLocks/>
          </p:cNvSpPr>
          <p:nvPr/>
        </p:nvSpPr>
        <p:spPr>
          <a:xfrm>
            <a:off x="6693245" y="4082421"/>
            <a:ext cx="1876473" cy="1089649"/>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04</a:t>
            </a:r>
          </a:p>
        </p:txBody>
      </p:sp>
      <p:sp>
        <p:nvSpPr>
          <p:cNvPr id="2" name="Freeform 1">
            <a:extLst>
              <a:ext uri="{FF2B5EF4-FFF2-40B4-BE49-F238E27FC236}">
                <a16:creationId xmlns:a16="http://schemas.microsoft.com/office/drawing/2014/main" id="{F63DC4B7-63A0-B344-9D35-834AF238C4D9}"/>
              </a:ext>
            </a:extLst>
          </p:cNvPr>
          <p:cNvSpPr/>
          <p:nvPr/>
        </p:nvSpPr>
        <p:spPr>
          <a:xfrm>
            <a:off x="8812423" y="3290330"/>
            <a:ext cx="1759216" cy="3934767"/>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84BFA4"/>
          </a:solidFill>
          <a:ln w="10698" cap="flat">
            <a:noFill/>
            <a:prstDash val="solid"/>
            <a:miter/>
          </a:ln>
        </p:spPr>
        <p:txBody>
          <a:bodyPr rtlCol="0" anchor="ctr"/>
          <a:lstStyle/>
          <a:p>
            <a:endParaRPr lang="en-US"/>
          </a:p>
        </p:txBody>
      </p:sp>
      <p:grpSp>
        <p:nvGrpSpPr>
          <p:cNvPr id="3" name="Graphic 9">
            <a:extLst>
              <a:ext uri="{FF2B5EF4-FFF2-40B4-BE49-F238E27FC236}">
                <a16:creationId xmlns:a16="http://schemas.microsoft.com/office/drawing/2014/main" id="{7A10A42B-8DC6-C743-E889-8D82183DCC9C}"/>
              </a:ext>
            </a:extLst>
          </p:cNvPr>
          <p:cNvGrpSpPr/>
          <p:nvPr/>
        </p:nvGrpSpPr>
        <p:grpSpPr>
          <a:xfrm>
            <a:off x="8819870" y="2332019"/>
            <a:ext cx="1759216" cy="3934767"/>
            <a:chOff x="2115901" y="2119177"/>
            <a:chExt cx="1383863" cy="3095230"/>
          </a:xfrm>
        </p:grpSpPr>
        <p:sp>
          <p:nvSpPr>
            <p:cNvPr id="16" name="Freeform 15">
              <a:extLst>
                <a:ext uri="{FF2B5EF4-FFF2-40B4-BE49-F238E27FC236}">
                  <a16:creationId xmlns:a16="http://schemas.microsoft.com/office/drawing/2014/main" id="{F8D54057-6E2E-3380-B4BF-7957DA2825E1}"/>
                </a:ext>
              </a:extLst>
            </p:cNvPr>
            <p:cNvSpPr/>
            <p:nvPr/>
          </p:nvSpPr>
          <p:spPr>
            <a:xfrm>
              <a:off x="2115901"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1" y="645375"/>
                  </a:cubicBezTo>
                  <a:lnTo>
                    <a:pt x="0" y="645375"/>
                  </a:lnTo>
                  <a:lnTo>
                    <a:pt x="0" y="3095230"/>
                  </a:lnTo>
                  <a:lnTo>
                    <a:pt x="1383863" y="3095230"/>
                  </a:lnTo>
                  <a:lnTo>
                    <a:pt x="1383863" y="645375"/>
                  </a:lnTo>
                  <a:lnTo>
                    <a:pt x="1381723" y="645375"/>
                  </a:lnTo>
                  <a:close/>
                </a:path>
              </a:pathLst>
            </a:custGeom>
            <a:solidFill>
              <a:srgbClr val="84BFA4"/>
            </a:solidFill>
            <a:ln w="10698"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08BE70A-66D2-093D-08E8-CF76F28BE6D3}"/>
                </a:ext>
              </a:extLst>
            </p:cNvPr>
            <p:cNvSpPr/>
            <p:nvPr/>
          </p:nvSpPr>
          <p:spPr>
            <a:xfrm>
              <a:off x="2209015"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sp>
        <p:nvSpPr>
          <p:cNvPr id="26" name="Text Placeholder 23">
            <a:extLst>
              <a:ext uri="{FF2B5EF4-FFF2-40B4-BE49-F238E27FC236}">
                <a16:creationId xmlns:a16="http://schemas.microsoft.com/office/drawing/2014/main" id="{1BE9B379-C0AF-E112-DBD7-70E13310C36F}"/>
              </a:ext>
            </a:extLst>
          </p:cNvPr>
          <p:cNvSpPr txBox="1">
            <a:spLocks/>
          </p:cNvSpPr>
          <p:nvPr/>
        </p:nvSpPr>
        <p:spPr>
          <a:xfrm>
            <a:off x="8763337" y="4060807"/>
            <a:ext cx="1876474" cy="108965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05</a:t>
            </a:r>
          </a:p>
        </p:txBody>
      </p:sp>
      <p:sp>
        <p:nvSpPr>
          <p:cNvPr id="28" name="Text Placeholder 23">
            <a:extLst>
              <a:ext uri="{FF2B5EF4-FFF2-40B4-BE49-F238E27FC236}">
                <a16:creationId xmlns:a16="http://schemas.microsoft.com/office/drawing/2014/main" id="{E8AE8873-9F28-D915-AF4F-8D0C8C9FFDFD}"/>
              </a:ext>
            </a:extLst>
          </p:cNvPr>
          <p:cNvSpPr txBox="1">
            <a:spLocks/>
          </p:cNvSpPr>
          <p:nvPr/>
        </p:nvSpPr>
        <p:spPr>
          <a:xfrm>
            <a:off x="4656437" y="4865382"/>
            <a:ext cx="1879733" cy="2107145"/>
          </a:xfrm>
          <a:prstGeom prst="rect">
            <a:avLst/>
          </a:prstGeom>
          <a:noFill/>
        </p:spPr>
        <p:txBody>
          <a:bodyPr anchor="t">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500"/>
              </a:lnSpc>
              <a:spcBef>
                <a:spcPts val="0"/>
              </a:spcBef>
            </a:pPr>
            <a:r>
              <a:rPr lang="en-GB" sz="2600" b="1" dirty="0">
                <a:latin typeface="Calibri" panose="020F0502020204030204" pitchFamily="34" charset="0"/>
                <a:ea typeface="Calibri" panose="020F0502020204030204" pitchFamily="34" charset="0"/>
              </a:rPr>
              <a:t>Akta dig! Du vet mer än din rekryterare. </a:t>
            </a:r>
          </a:p>
          <a:p>
            <a:pPr>
              <a:lnSpc>
                <a:spcPts val="2500"/>
              </a:lnSpc>
              <a:spcBef>
                <a:spcPts val="0"/>
              </a:spcBef>
            </a:pPr>
            <a:endParaRPr lang="en-US" sz="2600" dirty="0"/>
          </a:p>
        </p:txBody>
      </p:sp>
      <p:sp>
        <p:nvSpPr>
          <p:cNvPr id="29" name="Text Placeholder 23">
            <a:extLst>
              <a:ext uri="{FF2B5EF4-FFF2-40B4-BE49-F238E27FC236}">
                <a16:creationId xmlns:a16="http://schemas.microsoft.com/office/drawing/2014/main" id="{B7B336E2-A46C-A030-128E-8AD9FFC7CF44}"/>
              </a:ext>
            </a:extLst>
          </p:cNvPr>
          <p:cNvSpPr txBox="1">
            <a:spLocks/>
          </p:cNvSpPr>
          <p:nvPr/>
        </p:nvSpPr>
        <p:spPr>
          <a:xfrm>
            <a:off x="2506681" y="4865382"/>
            <a:ext cx="1879733" cy="1704186"/>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500"/>
              </a:lnSpc>
              <a:spcBef>
                <a:spcPts val="0"/>
              </a:spcBef>
            </a:pPr>
            <a:r>
              <a:rPr lang="en-GB" sz="2600" b="1" dirty="0">
                <a:latin typeface="Calibri" panose="020F0502020204030204" pitchFamily="34" charset="0"/>
                <a:ea typeface="Calibri" panose="020F0502020204030204" pitchFamily="34" charset="0"/>
              </a:rPr>
              <a:t>Se alltid till livets ljusa sidor </a:t>
            </a:r>
          </a:p>
          <a:p>
            <a:pPr>
              <a:lnSpc>
                <a:spcPts val="2500"/>
              </a:lnSpc>
              <a:spcBef>
                <a:spcPts val="0"/>
              </a:spcBef>
            </a:pPr>
            <a:endParaRPr lang="en-US" sz="2600" dirty="0"/>
          </a:p>
        </p:txBody>
      </p:sp>
      <p:sp>
        <p:nvSpPr>
          <p:cNvPr id="30" name="Text Placeholder 23">
            <a:extLst>
              <a:ext uri="{FF2B5EF4-FFF2-40B4-BE49-F238E27FC236}">
                <a16:creationId xmlns:a16="http://schemas.microsoft.com/office/drawing/2014/main" id="{732CA8F0-A9E7-5AED-2E9C-7E2FB5BB4F53}"/>
              </a:ext>
            </a:extLst>
          </p:cNvPr>
          <p:cNvSpPr txBox="1">
            <a:spLocks/>
          </p:cNvSpPr>
          <p:nvPr/>
        </p:nvSpPr>
        <p:spPr>
          <a:xfrm>
            <a:off x="432373" y="4865382"/>
            <a:ext cx="1879733" cy="1175333"/>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500"/>
              </a:lnSpc>
              <a:spcBef>
                <a:spcPts val="0"/>
              </a:spcBef>
            </a:pPr>
            <a:r>
              <a:rPr lang="en-GB" sz="2600" b="1" dirty="0">
                <a:latin typeface="Calibri" panose="020F0502020204030204" pitchFamily="34" charset="0"/>
                <a:ea typeface="Calibri" panose="020F0502020204030204" pitchFamily="34" charset="0"/>
              </a:rPr>
              <a:t>Rösten</a:t>
            </a:r>
            <a:endParaRPr lang="en-US" sz="2600" dirty="0"/>
          </a:p>
        </p:txBody>
      </p:sp>
      <p:sp>
        <p:nvSpPr>
          <p:cNvPr id="31" name="Text Placeholder 23">
            <a:extLst>
              <a:ext uri="{FF2B5EF4-FFF2-40B4-BE49-F238E27FC236}">
                <a16:creationId xmlns:a16="http://schemas.microsoft.com/office/drawing/2014/main" id="{B41F8A86-4A0B-C922-D9A6-CA6374828ACA}"/>
              </a:ext>
            </a:extLst>
          </p:cNvPr>
          <p:cNvSpPr txBox="1">
            <a:spLocks/>
          </p:cNvSpPr>
          <p:nvPr/>
        </p:nvSpPr>
        <p:spPr>
          <a:xfrm>
            <a:off x="6706604" y="4865382"/>
            <a:ext cx="1879733" cy="1626696"/>
          </a:xfrm>
          <a:prstGeom prst="rect">
            <a:avLst/>
          </a:prstGeom>
          <a:noFill/>
        </p:spPr>
        <p:txBody>
          <a:bodyPr anchor="t">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500"/>
              </a:lnSpc>
              <a:spcBef>
                <a:spcPts val="0"/>
              </a:spcBef>
            </a:pPr>
            <a:r>
              <a:rPr lang="en-GB" sz="2600" b="1" dirty="0">
                <a:latin typeface="Calibri" panose="020F0502020204030204" pitchFamily="34" charset="0"/>
                <a:ea typeface="Calibri" panose="020F0502020204030204" pitchFamily="34" charset="0"/>
              </a:rPr>
              <a:t>Har du några frågor till oss? </a:t>
            </a:r>
          </a:p>
          <a:p>
            <a:pPr>
              <a:lnSpc>
                <a:spcPts val="2500"/>
              </a:lnSpc>
              <a:spcBef>
                <a:spcPts val="0"/>
              </a:spcBef>
            </a:pPr>
            <a:endParaRPr lang="en-US" sz="2600" dirty="0"/>
          </a:p>
        </p:txBody>
      </p:sp>
      <p:sp>
        <p:nvSpPr>
          <p:cNvPr id="32" name="Text Placeholder 23">
            <a:extLst>
              <a:ext uri="{FF2B5EF4-FFF2-40B4-BE49-F238E27FC236}">
                <a16:creationId xmlns:a16="http://schemas.microsoft.com/office/drawing/2014/main" id="{64065097-A9BD-FD15-25F2-C8C5D562B0E8}"/>
              </a:ext>
            </a:extLst>
          </p:cNvPr>
          <p:cNvSpPr txBox="1">
            <a:spLocks/>
          </p:cNvSpPr>
          <p:nvPr/>
        </p:nvSpPr>
        <p:spPr>
          <a:xfrm>
            <a:off x="8761707" y="4865382"/>
            <a:ext cx="1879733" cy="1704186"/>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500"/>
              </a:lnSpc>
              <a:spcBef>
                <a:spcPts val="0"/>
              </a:spcBef>
            </a:pPr>
            <a:r>
              <a:rPr lang="en-GB" sz="2600" b="1" dirty="0">
                <a:latin typeface="Calibri" panose="020F0502020204030204" pitchFamily="34" charset="0"/>
                <a:ea typeface="Calibri" panose="020F0502020204030204" pitchFamily="34" charset="0"/>
              </a:rPr>
              <a:t>Tack så mycket! </a:t>
            </a:r>
          </a:p>
          <a:p>
            <a:pPr>
              <a:lnSpc>
                <a:spcPts val="2500"/>
              </a:lnSpc>
              <a:spcBef>
                <a:spcPts val="0"/>
              </a:spcBef>
            </a:pPr>
            <a:endParaRPr lang="en-US" sz="2600" dirty="0"/>
          </a:p>
        </p:txBody>
      </p:sp>
      <p:pic>
        <p:nvPicPr>
          <p:cNvPr id="9" name="Graphic 8" descr="Voice outline">
            <a:extLst>
              <a:ext uri="{FF2B5EF4-FFF2-40B4-BE49-F238E27FC236}">
                <a16:creationId xmlns:a16="http://schemas.microsoft.com/office/drawing/2014/main" id="{580768A3-EC40-65EF-AFC0-03CE5E0CD1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7218" y="2745440"/>
            <a:ext cx="1001059" cy="1001059"/>
          </a:xfrm>
          <a:prstGeom prst="rect">
            <a:avLst/>
          </a:prstGeom>
        </p:spPr>
      </p:pic>
      <p:pic>
        <p:nvPicPr>
          <p:cNvPr id="25" name="Graphic 24" descr="Dim (Medium Sun) outline">
            <a:extLst>
              <a:ext uri="{FF2B5EF4-FFF2-40B4-BE49-F238E27FC236}">
                <a16:creationId xmlns:a16="http://schemas.microsoft.com/office/drawing/2014/main" id="{CBA4FE70-2285-1B34-29FA-366D3D74AD4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62089" y="2756646"/>
            <a:ext cx="1001059" cy="1001059"/>
          </a:xfrm>
          <a:prstGeom prst="rect">
            <a:avLst/>
          </a:prstGeom>
        </p:spPr>
      </p:pic>
      <p:pic>
        <p:nvPicPr>
          <p:cNvPr id="37" name="Graphic 36" descr="Lightbulb and gear outline">
            <a:extLst>
              <a:ext uri="{FF2B5EF4-FFF2-40B4-BE49-F238E27FC236}">
                <a16:creationId xmlns:a16="http://schemas.microsoft.com/office/drawing/2014/main" id="{B0FAACAC-17FA-5882-04C8-F71B07F13F0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17352" y="2690905"/>
            <a:ext cx="1001059" cy="1001059"/>
          </a:xfrm>
          <a:prstGeom prst="rect">
            <a:avLst/>
          </a:prstGeom>
        </p:spPr>
      </p:pic>
      <p:pic>
        <p:nvPicPr>
          <p:cNvPr id="40" name="Graphic 39" descr="Questions outline">
            <a:extLst>
              <a:ext uri="{FF2B5EF4-FFF2-40B4-BE49-F238E27FC236}">
                <a16:creationId xmlns:a16="http://schemas.microsoft.com/office/drawing/2014/main" id="{8B9F7B2D-0B92-EDFF-5B04-AA8CFB32D42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133664" y="2731993"/>
            <a:ext cx="1001059" cy="1001059"/>
          </a:xfrm>
          <a:prstGeom prst="rect">
            <a:avLst/>
          </a:prstGeom>
        </p:spPr>
      </p:pic>
      <p:pic>
        <p:nvPicPr>
          <p:cNvPr id="42" name="Graphic 41" descr="Handshake outline">
            <a:extLst>
              <a:ext uri="{FF2B5EF4-FFF2-40B4-BE49-F238E27FC236}">
                <a16:creationId xmlns:a16="http://schemas.microsoft.com/office/drawing/2014/main" id="{18B69DA3-CA88-CB09-E99D-7CFC81243D4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208247" y="2760381"/>
            <a:ext cx="1001059" cy="1001059"/>
          </a:xfrm>
          <a:prstGeom prst="rect">
            <a:avLst/>
          </a:prstGeom>
        </p:spPr>
      </p:pic>
    </p:spTree>
    <p:extLst>
      <p:ext uri="{BB962C8B-B14F-4D97-AF65-F5344CB8AC3E}">
        <p14:creationId xmlns:p14="http://schemas.microsoft.com/office/powerpoint/2010/main" val="1218300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7C8B245-2173-312A-D7E3-0CC350F67C38}"/>
              </a:ext>
            </a:extLst>
          </p:cNvPr>
          <p:cNvSpPr/>
          <p:nvPr/>
        </p:nvSpPr>
        <p:spPr>
          <a:xfrm>
            <a:off x="5298" y="0"/>
            <a:ext cx="4903585" cy="6857999"/>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19" name="Text Placeholder 18">
            <a:extLst>
              <a:ext uri="{FF2B5EF4-FFF2-40B4-BE49-F238E27FC236}">
                <a16:creationId xmlns:a16="http://schemas.microsoft.com/office/drawing/2014/main" id="{91652846-9F98-C50D-267D-C9E01676B01A}"/>
              </a:ext>
            </a:extLst>
          </p:cNvPr>
          <p:cNvSpPr>
            <a:spLocks noGrp="1"/>
          </p:cNvSpPr>
          <p:nvPr>
            <p:ph type="body" sz="quarter" idx="15"/>
          </p:nvPr>
        </p:nvSpPr>
        <p:spPr>
          <a:xfrm>
            <a:off x="5832530" y="972842"/>
            <a:ext cx="700387" cy="689518"/>
          </a:xfrm>
        </p:spPr>
        <p:txBody>
          <a:bodyPr/>
          <a:lstStyle/>
          <a:p>
            <a:r>
              <a:rPr lang="en-US" dirty="0"/>
              <a:t>01</a:t>
            </a:r>
          </a:p>
        </p:txBody>
      </p:sp>
      <p:sp>
        <p:nvSpPr>
          <p:cNvPr id="21" name="Text Placeholder 20">
            <a:extLst>
              <a:ext uri="{FF2B5EF4-FFF2-40B4-BE49-F238E27FC236}">
                <a16:creationId xmlns:a16="http://schemas.microsoft.com/office/drawing/2014/main" id="{70A1A5CE-BD0B-A6C2-3753-08594125AE23}"/>
              </a:ext>
            </a:extLst>
          </p:cNvPr>
          <p:cNvSpPr>
            <a:spLocks noGrp="1"/>
          </p:cNvSpPr>
          <p:nvPr>
            <p:ph type="body" sz="quarter" idx="14"/>
          </p:nvPr>
        </p:nvSpPr>
        <p:spPr>
          <a:xfrm>
            <a:off x="6431600" y="988884"/>
            <a:ext cx="4804984" cy="689519"/>
          </a:xfrm>
        </p:spPr>
        <p:txBody>
          <a:bodyPr/>
          <a:lstStyle/>
          <a:p>
            <a:r>
              <a:rPr lang="en-GB" sz="2400" dirty="0">
                <a:effectLst/>
                <a:latin typeface="Calibri" panose="020F0502020204030204" pitchFamily="34" charset="0"/>
                <a:ea typeface="Calibri" panose="020F0502020204030204" pitchFamily="34" charset="0"/>
              </a:rPr>
              <a:t>Förberedelser och punktlighet </a:t>
            </a:r>
          </a:p>
        </p:txBody>
      </p:sp>
      <p:sp>
        <p:nvSpPr>
          <p:cNvPr id="23" name="Text Placeholder 22">
            <a:extLst>
              <a:ext uri="{FF2B5EF4-FFF2-40B4-BE49-F238E27FC236}">
                <a16:creationId xmlns:a16="http://schemas.microsoft.com/office/drawing/2014/main" id="{9E1E7557-624B-34E8-1A3F-66256A3FA1BB}"/>
              </a:ext>
            </a:extLst>
          </p:cNvPr>
          <p:cNvSpPr>
            <a:spLocks noGrp="1"/>
          </p:cNvSpPr>
          <p:nvPr>
            <p:ph type="body" sz="quarter" idx="29"/>
          </p:nvPr>
        </p:nvSpPr>
        <p:spPr>
          <a:xfrm>
            <a:off x="5832530" y="1663173"/>
            <a:ext cx="700387" cy="689518"/>
          </a:xfrm>
        </p:spPr>
        <p:txBody>
          <a:bodyPr/>
          <a:lstStyle/>
          <a:p>
            <a:r>
              <a:rPr lang="en-US" dirty="0"/>
              <a:t>02</a:t>
            </a:r>
          </a:p>
        </p:txBody>
      </p:sp>
      <p:sp>
        <p:nvSpPr>
          <p:cNvPr id="25" name="Text Placeholder 24">
            <a:extLst>
              <a:ext uri="{FF2B5EF4-FFF2-40B4-BE49-F238E27FC236}">
                <a16:creationId xmlns:a16="http://schemas.microsoft.com/office/drawing/2014/main" id="{ECEC036F-1F07-5075-F1F7-9BBBB7240855}"/>
              </a:ext>
            </a:extLst>
          </p:cNvPr>
          <p:cNvSpPr>
            <a:spLocks noGrp="1"/>
          </p:cNvSpPr>
          <p:nvPr>
            <p:ph type="body" sz="quarter" idx="30"/>
          </p:nvPr>
        </p:nvSpPr>
        <p:spPr>
          <a:xfrm>
            <a:off x="6431599" y="1761523"/>
            <a:ext cx="5314451" cy="689519"/>
          </a:xfrm>
        </p:spPr>
        <p:txBody>
          <a:bodyPr/>
          <a:lstStyle/>
          <a:p>
            <a:pPr>
              <a:lnSpc>
                <a:spcPts val="2380"/>
              </a:lnSpc>
              <a:spcBef>
                <a:spcPts val="0"/>
              </a:spcBef>
              <a:spcAft>
                <a:spcPts val="800"/>
              </a:spcAft>
            </a:pPr>
            <a:r>
              <a:rPr lang="sv-SE" sz="2400" dirty="0">
                <a:latin typeface="Calibri" panose="020F0502020204030204" pitchFamily="34" charset="0"/>
                <a:ea typeface="Calibri" panose="020F0502020204030204" pitchFamily="34" charset="0"/>
              </a:rPr>
              <a:t>5 tips för icke-verbal kommunikation under anställningsintervjuer </a:t>
            </a:r>
            <a:endParaRPr lang="sv-SE" sz="2400" dirty="0">
              <a:effectLst/>
              <a:latin typeface="Calibri" panose="020F0502020204030204" pitchFamily="34" charset="0"/>
              <a:ea typeface="Calibri" panose="020F0502020204030204" pitchFamily="34" charset="0"/>
            </a:endParaRPr>
          </a:p>
        </p:txBody>
      </p:sp>
      <p:sp>
        <p:nvSpPr>
          <p:cNvPr id="20" name="Text Placeholder 2">
            <a:extLst>
              <a:ext uri="{FF2B5EF4-FFF2-40B4-BE49-F238E27FC236}">
                <a16:creationId xmlns:a16="http://schemas.microsoft.com/office/drawing/2014/main" id="{E9550D01-52A0-408C-C979-6B9D15CC40A1}"/>
              </a:ext>
            </a:extLst>
          </p:cNvPr>
          <p:cNvSpPr txBox="1">
            <a:spLocks/>
          </p:cNvSpPr>
          <p:nvPr/>
        </p:nvSpPr>
        <p:spPr>
          <a:xfrm>
            <a:off x="373006" y="1122803"/>
            <a:ext cx="4872762" cy="69735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4600"/>
              </a:lnSpc>
              <a:spcBef>
                <a:spcPts val="0"/>
              </a:spcBef>
            </a:pPr>
            <a:r>
              <a:rPr lang="en-US" sz="4800" b="1" dirty="0"/>
              <a:t>INTERVJU</a:t>
            </a:r>
          </a:p>
          <a:p>
            <a:pPr>
              <a:lnSpc>
                <a:spcPts val="4600"/>
              </a:lnSpc>
              <a:spcBef>
                <a:spcPts val="0"/>
              </a:spcBef>
            </a:pPr>
            <a:r>
              <a:rPr lang="en-US" sz="4800" b="1" dirty="0"/>
              <a:t>TEKNIK</a:t>
            </a:r>
          </a:p>
        </p:txBody>
      </p:sp>
      <p:sp>
        <p:nvSpPr>
          <p:cNvPr id="11" name="Graphic 4">
            <a:extLst>
              <a:ext uri="{FF2B5EF4-FFF2-40B4-BE49-F238E27FC236}">
                <a16:creationId xmlns:a16="http://schemas.microsoft.com/office/drawing/2014/main" id="{F951E37E-6F13-84DE-CF61-486EB7682733}"/>
              </a:ext>
            </a:extLst>
          </p:cNvPr>
          <p:cNvSpPr/>
          <p:nvPr/>
        </p:nvSpPr>
        <p:spPr>
          <a:xfrm>
            <a:off x="2344341" y="4474085"/>
            <a:ext cx="2945636" cy="303717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Text Placeholder 18">
            <a:extLst>
              <a:ext uri="{FF2B5EF4-FFF2-40B4-BE49-F238E27FC236}">
                <a16:creationId xmlns:a16="http://schemas.microsoft.com/office/drawing/2014/main" id="{F1F06EBD-4B35-E504-7602-10DA97A86650}"/>
              </a:ext>
            </a:extLst>
          </p:cNvPr>
          <p:cNvSpPr txBox="1">
            <a:spLocks/>
          </p:cNvSpPr>
          <p:nvPr/>
        </p:nvSpPr>
        <p:spPr>
          <a:xfrm>
            <a:off x="5840552" y="2522531"/>
            <a:ext cx="700387" cy="689518"/>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84BFA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03</a:t>
            </a:r>
          </a:p>
        </p:txBody>
      </p:sp>
      <p:sp>
        <p:nvSpPr>
          <p:cNvPr id="3" name="Text Placeholder 20">
            <a:extLst>
              <a:ext uri="{FF2B5EF4-FFF2-40B4-BE49-F238E27FC236}">
                <a16:creationId xmlns:a16="http://schemas.microsoft.com/office/drawing/2014/main" id="{E6BC5C98-F5A9-F84C-8A97-117BAED9B134}"/>
              </a:ext>
            </a:extLst>
          </p:cNvPr>
          <p:cNvSpPr txBox="1">
            <a:spLocks/>
          </p:cNvSpPr>
          <p:nvPr/>
        </p:nvSpPr>
        <p:spPr>
          <a:xfrm>
            <a:off x="6439622" y="2619598"/>
            <a:ext cx="4804984"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380"/>
              </a:lnSpc>
              <a:spcBef>
                <a:spcPts val="0"/>
              </a:spcBef>
            </a:pPr>
            <a:r>
              <a:rPr lang="en-GB" sz="2400" dirty="0">
                <a:latin typeface="Calibri" panose="020F0502020204030204" pitchFamily="34" charset="0"/>
                <a:ea typeface="Calibri" panose="020F0502020204030204" pitchFamily="34" charset="0"/>
              </a:rPr>
              <a:t>5 tips för </a:t>
            </a:r>
            <a:r>
              <a:rPr lang="sv-SE" sz="2400" dirty="0">
                <a:latin typeface="Calibri" panose="020F0502020204030204" pitchFamily="34" charset="0"/>
                <a:ea typeface="Calibri" panose="020F0502020204030204" pitchFamily="34" charset="0"/>
              </a:rPr>
              <a:t>verbal kommunikation under anställningsintervjuer </a:t>
            </a:r>
            <a:endParaRPr lang="en-GB" sz="2400" dirty="0">
              <a:latin typeface="Calibri" panose="020F0502020204030204" pitchFamily="34" charset="0"/>
              <a:ea typeface="Calibri" panose="020F0502020204030204" pitchFamily="34" charset="0"/>
            </a:endParaRPr>
          </a:p>
        </p:txBody>
      </p:sp>
      <p:sp>
        <p:nvSpPr>
          <p:cNvPr id="4" name="Text Placeholder 22">
            <a:extLst>
              <a:ext uri="{FF2B5EF4-FFF2-40B4-BE49-F238E27FC236}">
                <a16:creationId xmlns:a16="http://schemas.microsoft.com/office/drawing/2014/main" id="{486EDB17-BF71-60C6-A693-482EB9C44B9F}"/>
              </a:ext>
            </a:extLst>
          </p:cNvPr>
          <p:cNvSpPr txBox="1">
            <a:spLocks/>
          </p:cNvSpPr>
          <p:nvPr/>
        </p:nvSpPr>
        <p:spPr>
          <a:xfrm>
            <a:off x="5840552" y="3270739"/>
            <a:ext cx="700387" cy="689518"/>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84BFA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04</a:t>
            </a:r>
          </a:p>
        </p:txBody>
      </p:sp>
      <p:sp>
        <p:nvSpPr>
          <p:cNvPr id="5" name="Text Placeholder 24">
            <a:extLst>
              <a:ext uri="{FF2B5EF4-FFF2-40B4-BE49-F238E27FC236}">
                <a16:creationId xmlns:a16="http://schemas.microsoft.com/office/drawing/2014/main" id="{609D9AB5-E8CD-FF5F-39E5-62426E0BF595}"/>
              </a:ext>
            </a:extLst>
          </p:cNvPr>
          <p:cNvSpPr txBox="1">
            <a:spLocks/>
          </p:cNvSpPr>
          <p:nvPr/>
        </p:nvSpPr>
        <p:spPr>
          <a:xfrm>
            <a:off x="6439622" y="3288064"/>
            <a:ext cx="4804984"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sv-SE" sz="2400" dirty="0">
                <a:latin typeface="Calibri" panose="020F0502020204030204" pitchFamily="34" charset="0"/>
                <a:ea typeface="Calibri" panose="020F0502020204030204" pitchFamily="34" charset="0"/>
              </a:rPr>
              <a:t>Exempel på intervjufrågor</a:t>
            </a:r>
          </a:p>
        </p:txBody>
      </p:sp>
      <p:sp>
        <p:nvSpPr>
          <p:cNvPr id="7" name="TextBox 6">
            <a:extLst>
              <a:ext uri="{FF2B5EF4-FFF2-40B4-BE49-F238E27FC236}">
                <a16:creationId xmlns:a16="http://schemas.microsoft.com/office/drawing/2014/main" id="{B2A10105-1C36-F2E6-C5CE-8F5276396A12}"/>
              </a:ext>
            </a:extLst>
          </p:cNvPr>
          <p:cNvSpPr txBox="1"/>
          <p:nvPr/>
        </p:nvSpPr>
        <p:spPr>
          <a:xfrm>
            <a:off x="6387579" y="3671049"/>
            <a:ext cx="5096098" cy="760273"/>
          </a:xfrm>
          <a:prstGeom prst="rect">
            <a:avLst/>
          </a:prstGeom>
          <a:noFill/>
        </p:spPr>
        <p:txBody>
          <a:bodyPr wrap="square">
            <a:spAutoFit/>
          </a:bodyPr>
          <a:lstStyle/>
          <a:p>
            <a:pPr>
              <a:lnSpc>
                <a:spcPts val="6100"/>
              </a:lnSpc>
              <a:spcBef>
                <a:spcPts val="0"/>
              </a:spcBef>
            </a:pPr>
            <a:r>
              <a:rPr lang="en-GB" sz="2400" dirty="0">
                <a:solidFill>
                  <a:srgbClr val="382B1B"/>
                </a:solidFill>
                <a:effectLst/>
                <a:latin typeface="Calibri" panose="020F0502020204030204" pitchFamily="34" charset="0"/>
                <a:ea typeface="Calibri" panose="020F0502020204030204" pitchFamily="34" charset="0"/>
              </a:rPr>
              <a:t>Övning:  Kunskapstest            </a:t>
            </a:r>
          </a:p>
        </p:txBody>
      </p:sp>
      <p:pic>
        <p:nvPicPr>
          <p:cNvPr id="8" name="Picture 7">
            <a:extLst>
              <a:ext uri="{FF2B5EF4-FFF2-40B4-BE49-F238E27FC236}">
                <a16:creationId xmlns:a16="http://schemas.microsoft.com/office/drawing/2014/main" id="{7CAA11D1-A47A-3B56-2D85-24A57F1CB295}"/>
              </a:ext>
            </a:extLst>
          </p:cNvPr>
          <p:cNvPicPr>
            <a:picLocks noChangeAspect="1"/>
          </p:cNvPicPr>
          <p:nvPr/>
        </p:nvPicPr>
        <p:blipFill>
          <a:blip r:embed="rId2"/>
          <a:stretch>
            <a:fillRect/>
          </a:stretch>
        </p:blipFill>
        <p:spPr>
          <a:xfrm>
            <a:off x="9326707" y="4833043"/>
            <a:ext cx="2613885" cy="551120"/>
          </a:xfrm>
          <a:prstGeom prst="rect">
            <a:avLst/>
          </a:prstGeom>
        </p:spPr>
      </p:pic>
      <p:pic>
        <p:nvPicPr>
          <p:cNvPr id="14" name="Picture 13" descr="A close-up of a text&#10;&#10;Description automatically generated">
            <a:extLst>
              <a:ext uri="{FF2B5EF4-FFF2-40B4-BE49-F238E27FC236}">
                <a16:creationId xmlns:a16="http://schemas.microsoft.com/office/drawing/2014/main" id="{205AADBE-30C9-91DE-D118-F2848A674980}"/>
              </a:ext>
            </a:extLst>
          </p:cNvPr>
          <p:cNvPicPr>
            <a:picLocks noChangeAspect="1"/>
          </p:cNvPicPr>
          <p:nvPr/>
        </p:nvPicPr>
        <p:blipFill>
          <a:blip r:embed="rId3"/>
          <a:stretch>
            <a:fillRect/>
          </a:stretch>
        </p:blipFill>
        <p:spPr>
          <a:xfrm>
            <a:off x="7277587" y="5412737"/>
            <a:ext cx="4733770" cy="834639"/>
          </a:xfrm>
          <a:prstGeom prst="rect">
            <a:avLst/>
          </a:prstGeom>
        </p:spPr>
      </p:pic>
    </p:spTree>
    <p:extLst>
      <p:ext uri="{BB962C8B-B14F-4D97-AF65-F5344CB8AC3E}">
        <p14:creationId xmlns:p14="http://schemas.microsoft.com/office/powerpoint/2010/main" val="2536835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B17EC22C-1BC3-0B17-976E-E8408F2378C3}"/>
              </a:ext>
            </a:extLst>
          </p:cNvPr>
          <p:cNvSpPr/>
          <p:nvPr/>
        </p:nvSpPr>
        <p:spPr>
          <a:xfrm rot="4967076">
            <a:off x="2273193" y="-277890"/>
            <a:ext cx="1701691" cy="1754575"/>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3416968" y="1903878"/>
            <a:ext cx="7798095" cy="6914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rPr>
              <a:t>"Rösten </a:t>
            </a:r>
          </a:p>
          <a:p>
            <a:pPr marL="0" indent="0">
              <a:lnSpc>
                <a:spcPts val="4020"/>
              </a:lnSpc>
              <a:spcBef>
                <a:spcPts val="0"/>
              </a:spcBef>
              <a:buNone/>
            </a:pPr>
            <a:endParaRPr lang="sv-SE" sz="4000" dirty="0">
              <a:solidFill>
                <a:srgbClr val="E6C8C7"/>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3430416" y="2826342"/>
            <a:ext cx="8050384"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Tala med tydlig volym och var noga med uttal, intonation och rytm. Variera intonationen och tala på ett lugnt sätt. Koncentrera dig på andningen medan du talar. På så sätt undviker du att ge ett förhastat intryck.</a:t>
            </a: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Undvik dessutom utfyllnadsord som "ja", "uhm" och "så", och sucka definitivt inte efter en fråga. Använd korta och enkla meningar, avsluta dina meningar och håll dig till strukturen i anställningsintervjun. </a:t>
            </a:r>
          </a:p>
          <a:p>
            <a:pPr marL="0" indent="0">
              <a:lnSpc>
                <a:spcPts val="2760"/>
              </a:lnSpc>
              <a:spcBef>
                <a:spcPts val="0"/>
              </a:spcBef>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3108688" y="1774100"/>
            <a:ext cx="0" cy="4768904"/>
          </a:xfrm>
          <a:prstGeom prst="line">
            <a:avLst/>
          </a:prstGeom>
          <a:ln w="28575">
            <a:solidFill>
              <a:srgbClr val="E6C8C7"/>
            </a:solidFill>
            <a:prstDash val="sysDash"/>
          </a:ln>
        </p:spPr>
        <p:style>
          <a:lnRef idx="1">
            <a:schemeClr val="accent1"/>
          </a:lnRef>
          <a:fillRef idx="0">
            <a:schemeClr val="accent1"/>
          </a:fillRef>
          <a:effectRef idx="0">
            <a:schemeClr val="accent1"/>
          </a:effectRef>
          <a:fontRef idx="minor">
            <a:schemeClr val="tx1"/>
          </a:fontRef>
        </p:style>
      </p:cxnSp>
      <p:sp>
        <p:nvSpPr>
          <p:cNvPr id="7" name="Text Placeholder 23">
            <a:extLst>
              <a:ext uri="{FF2B5EF4-FFF2-40B4-BE49-F238E27FC236}">
                <a16:creationId xmlns:a16="http://schemas.microsoft.com/office/drawing/2014/main" id="{B742E3B9-2067-2093-51B7-F22DBB221255}"/>
              </a:ext>
            </a:extLst>
          </p:cNvPr>
          <p:cNvSpPr txBox="1">
            <a:spLocks/>
          </p:cNvSpPr>
          <p:nvPr/>
        </p:nvSpPr>
        <p:spPr>
          <a:xfrm>
            <a:off x="2546827" y="405217"/>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01</a:t>
            </a:r>
          </a:p>
        </p:txBody>
      </p:sp>
      <p:pic>
        <p:nvPicPr>
          <p:cNvPr id="2" name="Graphic 1" descr="Voice outline">
            <a:extLst>
              <a:ext uri="{FF2B5EF4-FFF2-40B4-BE49-F238E27FC236}">
                <a16:creationId xmlns:a16="http://schemas.microsoft.com/office/drawing/2014/main" id="{3D52B8C1-345D-0384-1AFA-51FB073D71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5118" y="4224618"/>
            <a:ext cx="1845982" cy="1845982"/>
          </a:xfrm>
          <a:prstGeom prst="rect">
            <a:avLst/>
          </a:prstGeom>
        </p:spPr>
      </p:pic>
    </p:spTree>
    <p:extLst>
      <p:ext uri="{BB962C8B-B14F-4D97-AF65-F5344CB8AC3E}">
        <p14:creationId xmlns:p14="http://schemas.microsoft.com/office/powerpoint/2010/main" val="3487009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3108688" y="1774100"/>
            <a:ext cx="0" cy="4768904"/>
          </a:xfrm>
          <a:prstGeom prst="line">
            <a:avLst/>
          </a:prstGeom>
          <a:ln w="28575">
            <a:solidFill>
              <a:srgbClr val="84BFA4"/>
            </a:solidFill>
            <a:prstDash val="sysDash"/>
          </a:ln>
        </p:spPr>
        <p:style>
          <a:lnRef idx="1">
            <a:schemeClr val="accent1"/>
          </a:lnRef>
          <a:fillRef idx="0">
            <a:schemeClr val="accent1"/>
          </a:fillRef>
          <a:effectRef idx="0">
            <a:schemeClr val="accent1"/>
          </a:effectRef>
          <a:fontRef idx="minor">
            <a:schemeClr val="tx1"/>
          </a:fontRef>
        </p:style>
      </p:cxnSp>
      <p:sp>
        <p:nvSpPr>
          <p:cNvPr id="7" name="Graphic 4">
            <a:extLst>
              <a:ext uri="{FF2B5EF4-FFF2-40B4-BE49-F238E27FC236}">
                <a16:creationId xmlns:a16="http://schemas.microsoft.com/office/drawing/2014/main" id="{42D85831-49F6-3AE1-A237-431814D30498}"/>
              </a:ext>
            </a:extLst>
          </p:cNvPr>
          <p:cNvSpPr/>
          <p:nvPr/>
        </p:nvSpPr>
        <p:spPr>
          <a:xfrm rot="4967076">
            <a:off x="2273193" y="-277890"/>
            <a:ext cx="1701691" cy="1754575"/>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8" name="Text Placeholder 5">
            <a:extLst>
              <a:ext uri="{FF2B5EF4-FFF2-40B4-BE49-F238E27FC236}">
                <a16:creationId xmlns:a16="http://schemas.microsoft.com/office/drawing/2014/main" id="{82F4B58D-FC30-8EC2-51BB-92700105B6E3}"/>
              </a:ext>
            </a:extLst>
          </p:cNvPr>
          <p:cNvSpPr txBox="1">
            <a:spLocks/>
          </p:cNvSpPr>
          <p:nvPr/>
        </p:nvSpPr>
        <p:spPr>
          <a:xfrm>
            <a:off x="3416968" y="1903878"/>
            <a:ext cx="7798095" cy="6914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Se alltid den ljusa sidan</a:t>
            </a:r>
          </a:p>
          <a:p>
            <a:pPr marL="0" indent="0">
              <a:lnSpc>
                <a:spcPts val="4020"/>
              </a:lnSpc>
              <a:spcBef>
                <a:spcPts val="0"/>
              </a:spcBef>
              <a:buNone/>
            </a:pPr>
            <a:endPar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Text Placeholder 23">
            <a:extLst>
              <a:ext uri="{FF2B5EF4-FFF2-40B4-BE49-F238E27FC236}">
                <a16:creationId xmlns:a16="http://schemas.microsoft.com/office/drawing/2014/main" id="{276CBEBA-6A65-BAF9-C98C-A900E0427787}"/>
              </a:ext>
            </a:extLst>
          </p:cNvPr>
          <p:cNvSpPr txBox="1">
            <a:spLocks/>
          </p:cNvSpPr>
          <p:nvPr/>
        </p:nvSpPr>
        <p:spPr>
          <a:xfrm>
            <a:off x="2546827" y="405217"/>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sp>
        <p:nvSpPr>
          <p:cNvPr id="13" name="Text Placeholder 3">
            <a:extLst>
              <a:ext uri="{FF2B5EF4-FFF2-40B4-BE49-F238E27FC236}">
                <a16:creationId xmlns:a16="http://schemas.microsoft.com/office/drawing/2014/main" id="{09600D33-DD70-AC25-5AA9-C6467C2A07C7}"/>
              </a:ext>
            </a:extLst>
          </p:cNvPr>
          <p:cNvSpPr txBox="1">
            <a:spLocks/>
          </p:cNvSpPr>
          <p:nvPr/>
        </p:nvSpPr>
        <p:spPr>
          <a:xfrm>
            <a:off x="3430415" y="2826342"/>
            <a:ext cx="8093713"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Försök att vara positiv när du berättar din historia. Berätta inte bara vad som gick fel i tidigare erfarenheter, utan diskutera också hur du löste problemen och vilka lärdomar du drog av detta. Tillbaka till STAR-tekniken.  Var alltid ärlig i dina svar och betona alltid det positiva! </a:t>
            </a:r>
          </a:p>
          <a:p>
            <a:pPr marL="0" indent="0">
              <a:lnSpc>
                <a:spcPts val="2760"/>
              </a:lnSpc>
              <a:spcBef>
                <a:spcPts val="0"/>
              </a:spcBef>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Graphic 2" descr="Dim (Medium Sun) outline">
            <a:extLst>
              <a:ext uri="{FF2B5EF4-FFF2-40B4-BE49-F238E27FC236}">
                <a16:creationId xmlns:a16="http://schemas.microsoft.com/office/drawing/2014/main" id="{EAD1B044-53F8-1F14-489E-99A5D62991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2195" y="4013946"/>
            <a:ext cx="2221754" cy="2221754"/>
          </a:xfrm>
          <a:prstGeom prst="rect">
            <a:avLst/>
          </a:prstGeom>
        </p:spPr>
      </p:pic>
    </p:spTree>
    <p:extLst>
      <p:ext uri="{BB962C8B-B14F-4D97-AF65-F5344CB8AC3E}">
        <p14:creationId xmlns:p14="http://schemas.microsoft.com/office/powerpoint/2010/main" val="311650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3108688" y="1774100"/>
            <a:ext cx="0" cy="4768904"/>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7" name="Graphic 4">
            <a:extLst>
              <a:ext uri="{FF2B5EF4-FFF2-40B4-BE49-F238E27FC236}">
                <a16:creationId xmlns:a16="http://schemas.microsoft.com/office/drawing/2014/main" id="{599447AC-0999-11D8-BA81-A35D0B953CB3}"/>
              </a:ext>
            </a:extLst>
          </p:cNvPr>
          <p:cNvSpPr/>
          <p:nvPr/>
        </p:nvSpPr>
        <p:spPr>
          <a:xfrm rot="4967076">
            <a:off x="2273193" y="-277890"/>
            <a:ext cx="1701691" cy="1754575"/>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8" name="Text Placeholder 5">
            <a:extLst>
              <a:ext uri="{FF2B5EF4-FFF2-40B4-BE49-F238E27FC236}">
                <a16:creationId xmlns:a16="http://schemas.microsoft.com/office/drawing/2014/main" id="{59CA384B-7E9D-C565-A91F-91034D191997}"/>
              </a:ext>
            </a:extLst>
          </p:cNvPr>
          <p:cNvSpPr txBox="1">
            <a:spLocks/>
          </p:cNvSpPr>
          <p:nvPr/>
        </p:nvSpPr>
        <p:spPr>
          <a:xfrm>
            <a:off x="3416968" y="1903878"/>
            <a:ext cx="7798095" cy="691404"/>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Var försiktig! Du vet mer än din rekryterare</a:t>
            </a:r>
          </a:p>
          <a:p>
            <a:pPr marL="0" indent="0">
              <a:lnSpc>
                <a:spcPts val="4020"/>
              </a:lnSpc>
              <a:spcBef>
                <a:spcPts val="0"/>
              </a:spcBef>
              <a:buNone/>
            </a:pPr>
            <a:endParaRPr lang="sv-SE" sz="4000" dirty="0">
              <a:solidFill>
                <a:srgbClr val="B6D1E1"/>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Text Placeholder 23">
            <a:extLst>
              <a:ext uri="{FF2B5EF4-FFF2-40B4-BE49-F238E27FC236}">
                <a16:creationId xmlns:a16="http://schemas.microsoft.com/office/drawing/2014/main" id="{08E3C3C7-1474-1BC1-5CEE-F83C86FDFDD3}"/>
              </a:ext>
            </a:extLst>
          </p:cNvPr>
          <p:cNvSpPr txBox="1">
            <a:spLocks/>
          </p:cNvSpPr>
          <p:nvPr/>
        </p:nvSpPr>
        <p:spPr>
          <a:xfrm>
            <a:off x="2546827" y="405217"/>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03</a:t>
            </a:r>
          </a:p>
        </p:txBody>
      </p:sp>
      <p:sp>
        <p:nvSpPr>
          <p:cNvPr id="13" name="Text Placeholder 3">
            <a:extLst>
              <a:ext uri="{FF2B5EF4-FFF2-40B4-BE49-F238E27FC236}">
                <a16:creationId xmlns:a16="http://schemas.microsoft.com/office/drawing/2014/main" id="{FB2B4568-798F-34D6-5CA1-254DBD8E9487}"/>
              </a:ext>
            </a:extLst>
          </p:cNvPr>
          <p:cNvSpPr txBox="1">
            <a:spLocks/>
          </p:cNvSpPr>
          <p:nvPr/>
        </p:nvSpPr>
        <p:spPr>
          <a:xfrm>
            <a:off x="3430415" y="2826342"/>
            <a:ext cx="8093713"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Kom ihåg att rekryteraren kanske inte har samma bakgrund som du. Han eller hon kanske inte har samma kunskap och erfarenhet. </a:t>
            </a: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Ge utförliga svar men undvik de små tekniska detaljerna. Skilj på huvud- och sidofrågor. Om något inte är tydligt kommer rekryteraren att ställa ytterligare frågor. </a:t>
            </a:r>
          </a:p>
          <a:p>
            <a:pPr marL="0" indent="0">
              <a:lnSpc>
                <a:spcPts val="2760"/>
              </a:lnSpc>
              <a:spcBef>
                <a:spcPts val="0"/>
              </a:spcBef>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pic>
        <p:nvPicPr>
          <p:cNvPr id="2" name="Graphic 1" descr="Lightbulb and gear outline">
            <a:extLst>
              <a:ext uri="{FF2B5EF4-FFF2-40B4-BE49-F238E27FC236}">
                <a16:creationId xmlns:a16="http://schemas.microsoft.com/office/drawing/2014/main" id="{55EE4509-7908-2EF2-1AE5-07544D1A30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3216" y="4097617"/>
            <a:ext cx="1782484" cy="1782484"/>
          </a:xfrm>
          <a:prstGeom prst="rect">
            <a:avLst/>
          </a:prstGeom>
        </p:spPr>
      </p:pic>
    </p:spTree>
    <p:extLst>
      <p:ext uri="{BB962C8B-B14F-4D97-AF65-F5344CB8AC3E}">
        <p14:creationId xmlns:p14="http://schemas.microsoft.com/office/powerpoint/2010/main" val="1767335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B17EC22C-1BC3-0B17-976E-E8408F2378C3}"/>
              </a:ext>
            </a:extLst>
          </p:cNvPr>
          <p:cNvSpPr/>
          <p:nvPr/>
        </p:nvSpPr>
        <p:spPr>
          <a:xfrm rot="4967076">
            <a:off x="2273193" y="-277890"/>
            <a:ext cx="1701691" cy="1754575"/>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3416968" y="1903878"/>
            <a:ext cx="7798095" cy="6914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rPr>
              <a:t>Har du några frågor till oss? </a:t>
            </a:r>
          </a:p>
          <a:p>
            <a:pPr marL="0" indent="0">
              <a:lnSpc>
                <a:spcPts val="4020"/>
              </a:lnSpc>
              <a:spcBef>
                <a:spcPts val="0"/>
              </a:spcBef>
              <a:buNone/>
            </a:pPr>
            <a:endParaRPr lang="sv-SE" sz="4000" dirty="0">
              <a:solidFill>
                <a:srgbClr val="E6C8C7"/>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3430416" y="2826342"/>
            <a:ext cx="8050384"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Ja, självklart har du frågor! Förbered några intressanta frågor om företaget och din specifika befattning inför anställningsintervjun. På så sätt understryker du ditt intresse för företaget och din befattning.</a:t>
            </a: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Försök att undvika öppna frågor och frågor som du kan hitta svaret på på webbplatsen eller någon annanstans. Ge också exempel på svar. </a:t>
            </a:r>
            <a:r>
              <a:rPr lang="en-GB" sz="2400" dirty="0">
                <a:solidFill>
                  <a:srgbClr val="382B1B"/>
                </a:solidFill>
                <a:latin typeface="Calibri" panose="020F0502020204030204" pitchFamily="34" charset="0"/>
                <a:ea typeface="Calibri" panose="020F0502020204030204" pitchFamily="34" charset="0"/>
                <a:cs typeface="Calibri" panose="020F0502020204030204" pitchFamily="34" charset="0"/>
              </a:rPr>
              <a:t>På så sätt kan du underlätta för rekryteraren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och du kan lyfta fram din vision. </a:t>
            </a:r>
          </a:p>
          <a:p>
            <a:pPr marL="0" indent="0">
              <a:lnSpc>
                <a:spcPts val="2760"/>
              </a:lnSpc>
              <a:spcBef>
                <a:spcPts val="0"/>
              </a:spcBef>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3108688" y="1774100"/>
            <a:ext cx="0" cy="4768904"/>
          </a:xfrm>
          <a:prstGeom prst="line">
            <a:avLst/>
          </a:prstGeom>
          <a:ln w="28575">
            <a:solidFill>
              <a:srgbClr val="E6C8C7"/>
            </a:solidFill>
            <a:prstDash val="sysDash"/>
          </a:ln>
        </p:spPr>
        <p:style>
          <a:lnRef idx="1">
            <a:schemeClr val="accent1"/>
          </a:lnRef>
          <a:fillRef idx="0">
            <a:schemeClr val="accent1"/>
          </a:fillRef>
          <a:effectRef idx="0">
            <a:schemeClr val="accent1"/>
          </a:effectRef>
          <a:fontRef idx="minor">
            <a:schemeClr val="tx1"/>
          </a:fontRef>
        </p:style>
      </p:cxnSp>
      <p:sp>
        <p:nvSpPr>
          <p:cNvPr id="7" name="Text Placeholder 23">
            <a:extLst>
              <a:ext uri="{FF2B5EF4-FFF2-40B4-BE49-F238E27FC236}">
                <a16:creationId xmlns:a16="http://schemas.microsoft.com/office/drawing/2014/main" id="{B742E3B9-2067-2093-51B7-F22DBB221255}"/>
              </a:ext>
            </a:extLst>
          </p:cNvPr>
          <p:cNvSpPr txBox="1">
            <a:spLocks/>
          </p:cNvSpPr>
          <p:nvPr/>
        </p:nvSpPr>
        <p:spPr>
          <a:xfrm>
            <a:off x="2546827" y="405217"/>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04</a:t>
            </a:r>
          </a:p>
        </p:txBody>
      </p:sp>
      <p:pic>
        <p:nvPicPr>
          <p:cNvPr id="3" name="Graphic 2" descr="Questions outline">
            <a:extLst>
              <a:ext uri="{FF2B5EF4-FFF2-40B4-BE49-F238E27FC236}">
                <a16:creationId xmlns:a16="http://schemas.microsoft.com/office/drawing/2014/main" id="{4539B621-8A87-A455-8010-18D7755197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00" y="4116293"/>
            <a:ext cx="2038723" cy="2038723"/>
          </a:xfrm>
          <a:prstGeom prst="rect">
            <a:avLst/>
          </a:prstGeom>
        </p:spPr>
      </p:pic>
    </p:spTree>
    <p:extLst>
      <p:ext uri="{BB962C8B-B14F-4D97-AF65-F5344CB8AC3E}">
        <p14:creationId xmlns:p14="http://schemas.microsoft.com/office/powerpoint/2010/main" val="3744333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3108688" y="1774100"/>
            <a:ext cx="0" cy="4768904"/>
          </a:xfrm>
          <a:prstGeom prst="line">
            <a:avLst/>
          </a:prstGeom>
          <a:ln w="28575">
            <a:solidFill>
              <a:srgbClr val="84BFA4"/>
            </a:solidFill>
            <a:prstDash val="sysDash"/>
          </a:ln>
        </p:spPr>
        <p:style>
          <a:lnRef idx="1">
            <a:schemeClr val="accent1"/>
          </a:lnRef>
          <a:fillRef idx="0">
            <a:schemeClr val="accent1"/>
          </a:fillRef>
          <a:effectRef idx="0">
            <a:schemeClr val="accent1"/>
          </a:effectRef>
          <a:fontRef idx="minor">
            <a:schemeClr val="tx1"/>
          </a:fontRef>
        </p:style>
      </p:cxnSp>
      <p:sp>
        <p:nvSpPr>
          <p:cNvPr id="7" name="Graphic 4">
            <a:extLst>
              <a:ext uri="{FF2B5EF4-FFF2-40B4-BE49-F238E27FC236}">
                <a16:creationId xmlns:a16="http://schemas.microsoft.com/office/drawing/2014/main" id="{42D85831-49F6-3AE1-A237-431814D30498}"/>
              </a:ext>
            </a:extLst>
          </p:cNvPr>
          <p:cNvSpPr/>
          <p:nvPr/>
        </p:nvSpPr>
        <p:spPr>
          <a:xfrm rot="4967076">
            <a:off x="2273193" y="-277890"/>
            <a:ext cx="1701691" cy="1754575"/>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8" name="Text Placeholder 5">
            <a:extLst>
              <a:ext uri="{FF2B5EF4-FFF2-40B4-BE49-F238E27FC236}">
                <a16:creationId xmlns:a16="http://schemas.microsoft.com/office/drawing/2014/main" id="{82F4B58D-FC30-8EC2-51BB-92700105B6E3}"/>
              </a:ext>
            </a:extLst>
          </p:cNvPr>
          <p:cNvSpPr txBox="1">
            <a:spLocks/>
          </p:cNvSpPr>
          <p:nvPr/>
        </p:nvSpPr>
        <p:spPr>
          <a:xfrm>
            <a:off x="3416968" y="1903878"/>
            <a:ext cx="7798095" cy="6914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Tack så mycket! </a:t>
            </a:r>
          </a:p>
          <a:p>
            <a:pPr marL="0" indent="0">
              <a:lnSpc>
                <a:spcPts val="4020"/>
              </a:lnSpc>
              <a:spcBef>
                <a:spcPts val="0"/>
              </a:spcBef>
              <a:buNone/>
            </a:pPr>
            <a:endPar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Text Placeholder 23">
            <a:extLst>
              <a:ext uri="{FF2B5EF4-FFF2-40B4-BE49-F238E27FC236}">
                <a16:creationId xmlns:a16="http://schemas.microsoft.com/office/drawing/2014/main" id="{276CBEBA-6A65-BAF9-C98C-A900E0427787}"/>
              </a:ext>
            </a:extLst>
          </p:cNvPr>
          <p:cNvSpPr txBox="1">
            <a:spLocks/>
          </p:cNvSpPr>
          <p:nvPr/>
        </p:nvSpPr>
        <p:spPr>
          <a:xfrm>
            <a:off x="2546827" y="405217"/>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sp>
        <p:nvSpPr>
          <p:cNvPr id="13" name="Text Placeholder 3">
            <a:extLst>
              <a:ext uri="{FF2B5EF4-FFF2-40B4-BE49-F238E27FC236}">
                <a16:creationId xmlns:a16="http://schemas.microsoft.com/office/drawing/2014/main" id="{09600D33-DD70-AC25-5AA9-C6467C2A07C7}"/>
              </a:ext>
            </a:extLst>
          </p:cNvPr>
          <p:cNvSpPr txBox="1">
            <a:spLocks/>
          </p:cNvSpPr>
          <p:nvPr/>
        </p:nvSpPr>
        <p:spPr>
          <a:xfrm>
            <a:off x="3430415" y="2826342"/>
            <a:ext cx="8093713"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Tacka rekryteraren för inbjudan och hans eller hennes tid och gå därifrån på ett anständigt sätt.  Var medveten om att du fortfarande kan bli iakttagen, så spara din glädjedans eller dina frustrationer till ett senare tillfälle. </a:t>
            </a:r>
          </a:p>
          <a:p>
            <a:pPr marL="0" indent="0">
              <a:lnSpc>
                <a:spcPts val="2760"/>
              </a:lnSpc>
              <a:spcBef>
                <a:spcPts val="0"/>
              </a:spcBef>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pic>
        <p:nvPicPr>
          <p:cNvPr id="2" name="Graphic 1" descr="Handshake outline">
            <a:extLst>
              <a:ext uri="{FF2B5EF4-FFF2-40B4-BE49-F238E27FC236}">
                <a16:creationId xmlns:a16="http://schemas.microsoft.com/office/drawing/2014/main" id="{6265EE7F-13E1-AC09-64C8-D76C6D49CE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0047" y="4232087"/>
            <a:ext cx="1853453" cy="1853453"/>
          </a:xfrm>
          <a:prstGeom prst="rect">
            <a:avLst/>
          </a:prstGeom>
        </p:spPr>
      </p:pic>
    </p:spTree>
    <p:extLst>
      <p:ext uri="{BB962C8B-B14F-4D97-AF65-F5344CB8AC3E}">
        <p14:creationId xmlns:p14="http://schemas.microsoft.com/office/powerpoint/2010/main" val="1290428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213909" y="736854"/>
            <a:ext cx="7176159" cy="3217862"/>
          </a:xfrm>
        </p:spPr>
        <p:txBody>
          <a:bodyPr/>
          <a:lstStyle/>
          <a:p>
            <a:r>
              <a:rPr lang="en-US" dirty="0"/>
              <a:t>04</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192505" y="1979867"/>
            <a:ext cx="9095874" cy="3217862"/>
          </a:xfrm>
        </p:spPr>
        <p:txBody>
          <a:bodyPr/>
          <a:lstStyle/>
          <a:p>
            <a:pPr>
              <a:lnSpc>
                <a:spcPts val="6100"/>
              </a:lnSpc>
              <a:spcBef>
                <a:spcPts val="0"/>
              </a:spcBef>
            </a:pPr>
            <a:r>
              <a:rPr lang="en-GB" sz="6000" dirty="0">
                <a:effectLst/>
                <a:latin typeface="Calibri" panose="020F0502020204030204" pitchFamily="34" charset="0"/>
                <a:ea typeface="Calibri" panose="020F0502020204030204" pitchFamily="34" charset="0"/>
              </a:rPr>
              <a:t>Exempel på intervju </a:t>
            </a:r>
          </a:p>
          <a:p>
            <a:pPr>
              <a:lnSpc>
                <a:spcPts val="6100"/>
              </a:lnSpc>
              <a:spcBef>
                <a:spcPts val="0"/>
              </a:spcBef>
            </a:pPr>
            <a:r>
              <a:rPr lang="en-GB" sz="6000" dirty="0">
                <a:effectLst/>
                <a:latin typeface="Calibri" panose="020F0502020204030204" pitchFamily="34" charset="0"/>
                <a:ea typeface="Calibri" panose="020F0502020204030204" pitchFamily="34" charset="0"/>
              </a:rPr>
              <a:t>Frågor och svar</a:t>
            </a:r>
          </a:p>
          <a:p>
            <a:pPr>
              <a:lnSpc>
                <a:spcPts val="6100"/>
              </a:lnSpc>
              <a:spcBef>
                <a:spcPts val="0"/>
              </a:spcBef>
            </a:pPr>
            <a:endParaRPr lang="en-GB" sz="6000" dirty="0">
              <a:effectLst/>
              <a:latin typeface="Calibri" panose="020F0502020204030204" pitchFamily="34" charset="0"/>
              <a:ea typeface="Calibri" panose="020F0502020204030204" pitchFamily="34" charset="0"/>
            </a:endParaRPr>
          </a:p>
          <a:p>
            <a:pPr>
              <a:lnSpc>
                <a:spcPts val="6100"/>
              </a:lnSpc>
              <a:spcBef>
                <a:spcPts val="0"/>
              </a:spcBef>
            </a:pPr>
            <a:endParaRPr lang="sv-SE" sz="6000" dirty="0">
              <a:solidFill>
                <a:schemeClr val="bg2"/>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516430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5">
            <a:extLst>
              <a:ext uri="{FF2B5EF4-FFF2-40B4-BE49-F238E27FC236}">
                <a16:creationId xmlns:a16="http://schemas.microsoft.com/office/drawing/2014/main" id="{876D20B9-8F76-DC46-758D-A1FEE8CF3E8E}"/>
              </a:ext>
            </a:extLst>
          </p:cNvPr>
          <p:cNvSpPr txBox="1">
            <a:spLocks/>
          </p:cNvSpPr>
          <p:nvPr/>
        </p:nvSpPr>
        <p:spPr>
          <a:xfrm>
            <a:off x="4947792" y="845802"/>
            <a:ext cx="6939407" cy="52882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Även om det inte finns något bestämt format som varje anställningsintervju följer finns det vissa frågor som du nästan kan garantera kommer att dyka upp. Här är en lista över de vanligaste frågorna och en guide till vilken typ av svar din intervjuare vill höra:</a:t>
            </a:r>
          </a:p>
          <a:p>
            <a:pPr marL="0"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Om dig</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Om dina färdigheter </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Arbetsgivare/jobb</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Din arbetshistoria </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Teamarbete</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Din personlighet och dina intressen</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Ovanliga frågor </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Avslutande fråga    </a:t>
            </a:r>
          </a:p>
          <a:p>
            <a:pPr marL="457200" lvl="0" indent="-457200">
              <a:lnSpc>
                <a:spcPct val="100000"/>
              </a:lnSpc>
              <a:spcBef>
                <a:spcPts val="0"/>
              </a:spcBef>
              <a:buClr>
                <a:srgbClr val="84BFA4"/>
              </a:buClr>
              <a:buFont typeface="+mj-lt"/>
              <a:buAutoNum type="arabicPeriod"/>
            </a:pPr>
            <a:endParaRPr lang="en-GB" sz="2400" dirty="0">
              <a:solidFill>
                <a:srgbClr val="382B1B"/>
              </a:solidFill>
              <a:latin typeface="Calibri" panose="020F0502020204030204" pitchFamily="34" charset="0"/>
              <a:ea typeface="Calibri" panose="020F0502020204030204" pitchFamily="34" charset="0"/>
            </a:endParaRPr>
          </a:p>
        </p:txBody>
      </p:sp>
      <p:sp>
        <p:nvSpPr>
          <p:cNvPr id="6" name="Graphic 4">
            <a:extLst>
              <a:ext uri="{FF2B5EF4-FFF2-40B4-BE49-F238E27FC236}">
                <a16:creationId xmlns:a16="http://schemas.microsoft.com/office/drawing/2014/main" id="{37757EB1-68D1-704C-468C-A2800FFEC9F7}"/>
              </a:ext>
            </a:extLst>
          </p:cNvPr>
          <p:cNvSpPr/>
          <p:nvPr/>
        </p:nvSpPr>
        <p:spPr>
          <a:xfrm rot="4967076">
            <a:off x="-437099" y="-1491129"/>
            <a:ext cx="4867119" cy="5018375"/>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646809" y="504186"/>
            <a:ext cx="3283507"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Exempel på intervju </a:t>
            </a:r>
          </a:p>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Frågor och svar</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Graphic 4">
            <a:extLst>
              <a:ext uri="{FF2B5EF4-FFF2-40B4-BE49-F238E27FC236}">
                <a16:creationId xmlns:a16="http://schemas.microsoft.com/office/drawing/2014/main" id="{4B1EEBFC-CFBF-D05F-C061-A636193EFFD4}"/>
              </a:ext>
            </a:extLst>
          </p:cNvPr>
          <p:cNvSpPr/>
          <p:nvPr/>
        </p:nvSpPr>
        <p:spPr>
          <a:xfrm rot="4967076">
            <a:off x="272649" y="2449631"/>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2" name="Graphic 1" descr="Customer review outline">
            <a:extLst>
              <a:ext uri="{FF2B5EF4-FFF2-40B4-BE49-F238E27FC236}">
                <a16:creationId xmlns:a16="http://schemas.microsoft.com/office/drawing/2014/main" id="{107BD16F-0375-ED4E-3403-117AFFD630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69431" y="4361611"/>
            <a:ext cx="1840306" cy="1840306"/>
          </a:xfrm>
          <a:prstGeom prst="rect">
            <a:avLst/>
          </a:prstGeom>
        </p:spPr>
      </p:pic>
    </p:spTree>
    <p:extLst>
      <p:ext uri="{BB962C8B-B14F-4D97-AF65-F5344CB8AC3E}">
        <p14:creationId xmlns:p14="http://schemas.microsoft.com/office/powerpoint/2010/main" val="1511632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0" y="0"/>
            <a:ext cx="2758190" cy="6858000"/>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5">
            <a:extLst>
              <a:ext uri="{FF2B5EF4-FFF2-40B4-BE49-F238E27FC236}">
                <a16:creationId xmlns:a16="http://schemas.microsoft.com/office/drawing/2014/main" id="{876D20B9-8F76-DC46-758D-A1FEE8CF3E8E}"/>
              </a:ext>
            </a:extLst>
          </p:cNvPr>
          <p:cNvSpPr txBox="1">
            <a:spLocks/>
          </p:cNvSpPr>
          <p:nvPr/>
        </p:nvSpPr>
        <p:spPr>
          <a:xfrm>
            <a:off x="3342808" y="2023672"/>
            <a:ext cx="8441960" cy="4455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Det här är din chans att visa hur entusiastisk du är att komma vidare. (Du bör undvika att låta alltför aggressiv och överambitiös:</a:t>
            </a:r>
          </a:p>
          <a:p>
            <a:pPr marL="0" lvl="1" indent="0">
              <a:lnSpc>
                <a:spcPct val="100000"/>
              </a:lnSpc>
              <a:spcBef>
                <a:spcPts val="0"/>
              </a:spcBef>
              <a:buClr>
                <a:srgbClr val="84BFA4"/>
              </a:buClr>
              <a:buNone/>
            </a:pPr>
            <a:r>
              <a:rPr lang="en-GB" sz="2400" i="1" dirty="0">
                <a:solidFill>
                  <a:srgbClr val="382B1B"/>
                </a:solidFill>
                <a:latin typeface="Calibri" panose="020F0502020204030204" pitchFamily="34" charset="0"/>
                <a:ea typeface="Calibri" panose="020F0502020204030204" pitchFamily="34" charset="0"/>
              </a:rPr>
              <a:t> "Jag vill bli verkställande direktör om tre år"). </a:t>
            </a:r>
            <a:r>
              <a:rPr lang="en-GB" sz="2400" dirty="0">
                <a:solidFill>
                  <a:srgbClr val="382B1B"/>
                </a:solidFill>
                <a:latin typeface="Calibri" panose="020F0502020204030204" pitchFamily="34" charset="0"/>
                <a:ea typeface="Calibri" panose="020F0502020204030204" pitchFamily="34" charset="0"/>
              </a:rPr>
              <a:t>Undvik att låta oentusiastisk och passiv: </a:t>
            </a:r>
            <a:r>
              <a:rPr lang="en-GB" sz="2400" i="1" dirty="0">
                <a:solidFill>
                  <a:srgbClr val="382B1B"/>
                </a:solidFill>
                <a:latin typeface="Calibri" panose="020F0502020204030204" pitchFamily="34" charset="0"/>
                <a:ea typeface="Calibri" panose="020F0502020204030204" pitchFamily="34" charset="0"/>
              </a:rPr>
              <a:t>"Jag är inte säker - jag får se hur det går".</a:t>
            </a:r>
          </a:p>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 </a:t>
            </a:r>
          </a:p>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För att undvika detta kan du tala om kortsiktiga och långsiktiga mål. Kom ihåg att du är på intervjun för just det jobbet - så ditt kortsiktiga mål bör vara att få det jobbet för tillfället. </a:t>
            </a:r>
          </a:p>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 </a:t>
            </a:r>
          </a:p>
          <a:p>
            <a:pPr marL="0" lvl="1"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81918" y="459215"/>
            <a:ext cx="1991460"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Om dig</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Graphic 4">
            <a:extLst>
              <a:ext uri="{FF2B5EF4-FFF2-40B4-BE49-F238E27FC236}">
                <a16:creationId xmlns:a16="http://schemas.microsoft.com/office/drawing/2014/main" id="{4B1EEBFC-CFBF-D05F-C061-A636193EFFD4}"/>
              </a:ext>
            </a:extLst>
          </p:cNvPr>
          <p:cNvSpPr/>
          <p:nvPr/>
        </p:nvSpPr>
        <p:spPr>
          <a:xfrm rot="4967076">
            <a:off x="1037148" y="4613735"/>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 name="Text Placeholder 5">
            <a:extLst>
              <a:ext uri="{FF2B5EF4-FFF2-40B4-BE49-F238E27FC236}">
                <a16:creationId xmlns:a16="http://schemas.microsoft.com/office/drawing/2014/main" id="{9513E215-7295-D4D8-32D9-A8572169F631}"/>
              </a:ext>
            </a:extLst>
          </p:cNvPr>
          <p:cNvSpPr txBox="1">
            <a:spLocks/>
          </p:cNvSpPr>
          <p:nvPr/>
        </p:nvSpPr>
        <p:spPr>
          <a:xfrm>
            <a:off x="3342808" y="542144"/>
            <a:ext cx="8441960" cy="5221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3000" b="1" dirty="0">
                <a:solidFill>
                  <a:srgbClr val="84BFA4"/>
                </a:solidFill>
                <a:latin typeface="Calibri" panose="020F0502020204030204" pitchFamily="34" charset="0"/>
                <a:ea typeface="Calibri" panose="020F0502020204030204" pitchFamily="34" charset="0"/>
              </a:rPr>
              <a:t>Vilka är dina mål? eller Var ser du dig själv om fem år? </a:t>
            </a:r>
          </a:p>
        </p:txBody>
      </p:sp>
      <p:sp>
        <p:nvSpPr>
          <p:cNvPr id="4" name="Text Placeholder 5">
            <a:extLst>
              <a:ext uri="{FF2B5EF4-FFF2-40B4-BE49-F238E27FC236}">
                <a16:creationId xmlns:a16="http://schemas.microsoft.com/office/drawing/2014/main" id="{140A2CB1-2BC5-A83B-44FB-CBAE4CD14555}"/>
              </a:ext>
            </a:extLst>
          </p:cNvPr>
          <p:cNvSpPr txBox="1">
            <a:spLocks/>
          </p:cNvSpPr>
          <p:nvPr/>
        </p:nvSpPr>
        <p:spPr>
          <a:xfrm>
            <a:off x="409465" y="1855799"/>
            <a:ext cx="1991460"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Typiska frågor som en intervjuare kan ställa: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837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0" y="0"/>
            <a:ext cx="2758190" cy="6858000"/>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81918" y="459215"/>
            <a:ext cx="1991460"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Om dig</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Graphic 4">
            <a:extLst>
              <a:ext uri="{FF2B5EF4-FFF2-40B4-BE49-F238E27FC236}">
                <a16:creationId xmlns:a16="http://schemas.microsoft.com/office/drawing/2014/main" id="{4B1EEBFC-CFBF-D05F-C061-A636193EFFD4}"/>
              </a:ext>
            </a:extLst>
          </p:cNvPr>
          <p:cNvSpPr/>
          <p:nvPr/>
        </p:nvSpPr>
        <p:spPr>
          <a:xfrm rot="4967076">
            <a:off x="1037148" y="4613735"/>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 name="Text Placeholder 5">
            <a:extLst>
              <a:ext uri="{FF2B5EF4-FFF2-40B4-BE49-F238E27FC236}">
                <a16:creationId xmlns:a16="http://schemas.microsoft.com/office/drawing/2014/main" id="{140A2CB1-2BC5-A83B-44FB-CBAE4CD14555}"/>
              </a:ext>
            </a:extLst>
          </p:cNvPr>
          <p:cNvSpPr txBox="1">
            <a:spLocks/>
          </p:cNvSpPr>
          <p:nvPr/>
        </p:nvSpPr>
        <p:spPr>
          <a:xfrm>
            <a:off x="409465" y="1855799"/>
            <a:ext cx="1991460"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Typiska frågor som en intervjuare kan ställa: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006F29F4-9247-E1E8-90BF-C089B44C01F9}"/>
              </a:ext>
            </a:extLst>
          </p:cNvPr>
          <p:cNvCxnSpPr>
            <a:cxnSpLocks/>
          </p:cNvCxnSpPr>
          <p:nvPr/>
        </p:nvCxnSpPr>
        <p:spPr>
          <a:xfrm>
            <a:off x="3117954" y="4601980"/>
            <a:ext cx="7629994" cy="0"/>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sp>
        <p:nvSpPr>
          <p:cNvPr id="11" name="Text Placeholder 5">
            <a:extLst>
              <a:ext uri="{FF2B5EF4-FFF2-40B4-BE49-F238E27FC236}">
                <a16:creationId xmlns:a16="http://schemas.microsoft.com/office/drawing/2014/main" id="{A2DCBA9F-03D3-1FE6-2D3D-6DEB04BC6985}"/>
              </a:ext>
            </a:extLst>
          </p:cNvPr>
          <p:cNvSpPr txBox="1">
            <a:spLocks/>
          </p:cNvSpPr>
          <p:nvPr/>
        </p:nvSpPr>
        <p:spPr>
          <a:xfrm>
            <a:off x="3342808" y="584617"/>
            <a:ext cx="8441960" cy="5609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Prata om vilken typ av jobb du så småningom skulle vilja ha och de olika steg du behöver ta för att komma dit, och relatera detta på något sätt till den tjänst du söker. Visa arbetsgivaren att du har ambitioner och att du är fast besluten att göra det bästa av varje jobb du har för att nå dit du vill.</a:t>
            </a:r>
          </a:p>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 </a:t>
            </a:r>
          </a:p>
          <a:p>
            <a:pPr marL="0" lvl="1" indent="0">
              <a:lnSpc>
                <a:spcPct val="100000"/>
              </a:lnSpc>
              <a:spcBef>
                <a:spcPts val="0"/>
              </a:spcBef>
              <a:buClr>
                <a:srgbClr val="84BFA4"/>
              </a:buClr>
              <a:buNone/>
            </a:pPr>
            <a:r>
              <a:rPr lang="en-GB" sz="3000" b="1" dirty="0">
                <a:solidFill>
                  <a:srgbClr val="84BFA4"/>
                </a:solidFill>
                <a:latin typeface="Calibri" panose="020F0502020204030204" pitchFamily="34" charset="0"/>
                <a:ea typeface="Calibri" panose="020F0502020204030204" pitchFamily="34" charset="0"/>
              </a:rPr>
              <a:t>Vad intervjuaren verkligen vill veta: </a:t>
            </a:r>
          </a:p>
          <a:p>
            <a:pPr marL="0" lvl="1" indent="0">
              <a:lnSpc>
                <a:spcPct val="100000"/>
              </a:lnSpc>
              <a:spcBef>
                <a:spcPts val="0"/>
              </a:spcBef>
              <a:buClr>
                <a:srgbClr val="84BFA4"/>
              </a:buClr>
              <a:buNone/>
            </a:pPr>
            <a:r>
              <a:rPr lang="en-GB" sz="3000" b="1" dirty="0">
                <a:solidFill>
                  <a:srgbClr val="84BFA4"/>
                </a:solidFill>
                <a:latin typeface="Calibri" panose="020F0502020204030204" pitchFamily="34" charset="0"/>
                <a:ea typeface="Calibri" panose="020F0502020204030204" pitchFamily="34" charset="0"/>
              </a:rPr>
              <a:t>Hur ambitiös är du?</a:t>
            </a:r>
          </a:p>
          <a:p>
            <a:pPr marL="0" lvl="1" indent="0">
              <a:lnSpc>
                <a:spcPct val="100000"/>
              </a:lnSpc>
              <a:spcBef>
                <a:spcPts val="0"/>
              </a:spcBef>
              <a:buClr>
                <a:srgbClr val="84BFA4"/>
              </a:buClr>
              <a:buNone/>
            </a:pPr>
            <a:endParaRPr lang="en-GB" sz="3000" b="1" dirty="0">
              <a:solidFill>
                <a:srgbClr val="84BFA4"/>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sz="1200"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800" b="1" dirty="0">
                <a:solidFill>
                  <a:schemeClr val="bg1"/>
                </a:solidFill>
                <a:highlight>
                  <a:srgbClr val="B6D1E1"/>
                </a:highlight>
                <a:latin typeface="Calibri" panose="020F0502020204030204" pitchFamily="34" charset="0"/>
                <a:ea typeface="Calibri" panose="020F0502020204030204" pitchFamily="34" charset="0"/>
              </a:rPr>
              <a:t> Bra svar</a:t>
            </a:r>
            <a:r>
              <a:rPr lang="en-GB" sz="2800" dirty="0">
                <a:solidFill>
                  <a:srgbClr val="B6D1E1"/>
                </a:solidFill>
                <a:highlight>
                  <a:srgbClr val="B6D1E1"/>
                </a:highlight>
                <a:latin typeface="Calibri" panose="020F0502020204030204" pitchFamily="34" charset="0"/>
                <a:ea typeface="Calibri" panose="020F0502020204030204" pitchFamily="34" charset="0"/>
              </a:rPr>
              <a:t>:</a:t>
            </a:r>
          </a:p>
          <a:p>
            <a:pPr marL="0" lvl="1" indent="0">
              <a:lnSpc>
                <a:spcPct val="100000"/>
              </a:lnSpc>
              <a:spcBef>
                <a:spcPts val="0"/>
              </a:spcBef>
              <a:buClr>
                <a:srgbClr val="84BFA4"/>
              </a:buClr>
              <a:buNone/>
            </a:pPr>
            <a:endParaRPr lang="en-GB" sz="400" dirty="0">
              <a:solidFill>
                <a:srgbClr val="B6D1E1"/>
              </a:solidFill>
              <a:highlight>
                <a:srgbClr val="B6D1E1"/>
              </a:highlight>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"Mitt omedelbara mål är att få en traineetjänst som kock och sedan arbeta mig igenom NVQ nivå 2 och 3 för att bli en kvalificerad kock.</a:t>
            </a:r>
          </a:p>
          <a:p>
            <a:pPr marL="0" lvl="1"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p:txBody>
      </p:sp>
      <p:pic>
        <p:nvPicPr>
          <p:cNvPr id="13" name="Graphic 12" descr="Customer review outline">
            <a:extLst>
              <a:ext uri="{FF2B5EF4-FFF2-40B4-BE49-F238E27FC236}">
                <a16:creationId xmlns:a16="http://schemas.microsoft.com/office/drawing/2014/main" id="{D100E12A-256A-151C-2B21-DC911148F04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10407" y="3912432"/>
            <a:ext cx="1008088" cy="1008088"/>
          </a:xfrm>
          <a:prstGeom prst="rect">
            <a:avLst/>
          </a:prstGeom>
        </p:spPr>
      </p:pic>
    </p:spTree>
    <p:extLst>
      <p:ext uri="{BB962C8B-B14F-4D97-AF65-F5344CB8AC3E}">
        <p14:creationId xmlns:p14="http://schemas.microsoft.com/office/powerpoint/2010/main" val="23456254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1" y="0"/>
            <a:ext cx="3028013"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5">
            <a:extLst>
              <a:ext uri="{FF2B5EF4-FFF2-40B4-BE49-F238E27FC236}">
                <a16:creationId xmlns:a16="http://schemas.microsoft.com/office/drawing/2014/main" id="{876D20B9-8F76-DC46-758D-A1FEE8CF3E8E}"/>
              </a:ext>
            </a:extLst>
          </p:cNvPr>
          <p:cNvSpPr txBox="1">
            <a:spLocks/>
          </p:cNvSpPr>
          <p:nvPr/>
        </p:nvSpPr>
        <p:spPr>
          <a:xfrm>
            <a:off x="3342808" y="1364104"/>
            <a:ext cx="8441960" cy="51147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Välj ut de tre viktigaste egenskaperna som du tror kommer att ge dig jobbet och ge exempel på hur du har använt dessa styrkor i en arbetssituation. </a:t>
            </a:r>
          </a:p>
          <a:p>
            <a:pPr marL="0" lvl="1" indent="0">
              <a:lnSpc>
                <a:spcPct val="100000"/>
              </a:lnSpc>
              <a:spcBef>
                <a:spcPts val="0"/>
              </a:spcBef>
              <a:buClr>
                <a:srgbClr val="84BFA4"/>
              </a:buClr>
              <a:buNone/>
            </a:pPr>
            <a:endParaRPr lang="en-GB"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Det kan handla om konkreta färdigheter, som att behärska ett visst datorspråk, eller om immateriella färdigheter, som god samarbetsförmåga. </a:t>
            </a:r>
          </a:p>
          <a:p>
            <a:pPr marL="0" lvl="1" indent="0">
              <a:lnSpc>
                <a:spcPct val="100000"/>
              </a:lnSpc>
              <a:spcBef>
                <a:spcPts val="0"/>
              </a:spcBef>
              <a:buClr>
                <a:srgbClr val="84BFA4"/>
              </a:buClr>
              <a:buNone/>
            </a:pPr>
            <a:endParaRPr lang="en-GB"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Om du inte är säker på var du ska börja, ta en titt på arbetsbeskrivningen. Det finns vanligtvis ett avsnitt med krav på kandidaten, vilket bör ge dig en uppfattning om vad de letar efter. </a:t>
            </a:r>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81917" y="459215"/>
            <a:ext cx="2366214"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600" b="1" dirty="0">
                <a:solidFill>
                  <a:schemeClr val="bg1"/>
                </a:solidFill>
                <a:latin typeface="Calibri" panose="020F0502020204030204" pitchFamily="34" charset="0"/>
                <a:ea typeface="Calibri" panose="020F0502020204030204" pitchFamily="34" charset="0"/>
                <a:cs typeface="Calibri" panose="020F0502020204030204" pitchFamily="34" charset="0"/>
              </a:rPr>
              <a:t>Om dina färdigheter </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Graphic 4">
            <a:extLst>
              <a:ext uri="{FF2B5EF4-FFF2-40B4-BE49-F238E27FC236}">
                <a16:creationId xmlns:a16="http://schemas.microsoft.com/office/drawing/2014/main" id="{4B1EEBFC-CFBF-D05F-C061-A636193EFFD4}"/>
              </a:ext>
            </a:extLst>
          </p:cNvPr>
          <p:cNvSpPr/>
          <p:nvPr/>
        </p:nvSpPr>
        <p:spPr>
          <a:xfrm rot="4967076">
            <a:off x="1381922" y="4613735"/>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 name="Text Placeholder 5">
            <a:extLst>
              <a:ext uri="{FF2B5EF4-FFF2-40B4-BE49-F238E27FC236}">
                <a16:creationId xmlns:a16="http://schemas.microsoft.com/office/drawing/2014/main" id="{9513E215-7295-D4D8-32D9-A8572169F631}"/>
              </a:ext>
            </a:extLst>
          </p:cNvPr>
          <p:cNvSpPr txBox="1">
            <a:spLocks/>
          </p:cNvSpPr>
          <p:nvPr/>
        </p:nvSpPr>
        <p:spPr>
          <a:xfrm>
            <a:off x="3342808" y="542144"/>
            <a:ext cx="8441960" cy="5221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3000" b="1" dirty="0">
                <a:solidFill>
                  <a:srgbClr val="84BFA4"/>
                </a:solidFill>
                <a:latin typeface="Calibri" panose="020F0502020204030204" pitchFamily="34" charset="0"/>
                <a:ea typeface="Calibri" panose="020F0502020204030204" pitchFamily="34" charset="0"/>
              </a:rPr>
              <a:t>Vilka är dina styrkor? </a:t>
            </a:r>
          </a:p>
        </p:txBody>
      </p:sp>
      <p:sp>
        <p:nvSpPr>
          <p:cNvPr id="5" name="Text Placeholder 5">
            <a:extLst>
              <a:ext uri="{FF2B5EF4-FFF2-40B4-BE49-F238E27FC236}">
                <a16:creationId xmlns:a16="http://schemas.microsoft.com/office/drawing/2014/main" id="{E2F53A19-40ED-106E-ADB3-18967959845C}"/>
              </a:ext>
            </a:extLst>
          </p:cNvPr>
          <p:cNvSpPr txBox="1">
            <a:spLocks/>
          </p:cNvSpPr>
          <p:nvPr/>
        </p:nvSpPr>
        <p:spPr>
          <a:xfrm>
            <a:off x="409465" y="2068643"/>
            <a:ext cx="2408686" cy="2074296"/>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Typiska frågor som en intervjuare kan ställa: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706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213909" y="736854"/>
            <a:ext cx="7176159" cy="3217862"/>
          </a:xfrm>
        </p:spPr>
        <p:txBody>
          <a:bodyPr/>
          <a:lstStyle/>
          <a:p>
            <a:r>
              <a:rPr lang="en-US" dirty="0"/>
              <a:t>01</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192505" y="1979867"/>
            <a:ext cx="9095874" cy="3217862"/>
          </a:xfrm>
        </p:spPr>
        <p:txBody>
          <a:bodyPr/>
          <a:lstStyle/>
          <a:p>
            <a:pPr>
              <a:lnSpc>
                <a:spcPts val="6100"/>
              </a:lnSpc>
              <a:spcBef>
                <a:spcPts val="0"/>
              </a:spcBef>
            </a:pPr>
            <a:r>
              <a:rPr lang="en-GB" sz="6000" dirty="0">
                <a:effectLst/>
                <a:latin typeface="Calibri" panose="020F0502020204030204" pitchFamily="34" charset="0"/>
                <a:ea typeface="Calibri" panose="020F0502020204030204" pitchFamily="34" charset="0"/>
              </a:rPr>
              <a:t>Förberedelser och </a:t>
            </a:r>
          </a:p>
          <a:p>
            <a:pPr>
              <a:lnSpc>
                <a:spcPts val="6100"/>
              </a:lnSpc>
              <a:spcBef>
                <a:spcPts val="0"/>
              </a:spcBef>
            </a:pPr>
            <a:r>
              <a:rPr lang="en-GB" sz="6000" dirty="0">
                <a:effectLst/>
                <a:latin typeface="Calibri" panose="020F0502020204030204" pitchFamily="34" charset="0"/>
                <a:ea typeface="Calibri" panose="020F0502020204030204" pitchFamily="34" charset="0"/>
              </a:rPr>
              <a:t>Punktlighet </a:t>
            </a:r>
          </a:p>
          <a:p>
            <a:pPr>
              <a:lnSpc>
                <a:spcPts val="6100"/>
              </a:lnSpc>
              <a:spcBef>
                <a:spcPts val="0"/>
              </a:spcBef>
            </a:pPr>
            <a:endParaRPr lang="sv-SE" sz="6000" dirty="0">
              <a:solidFill>
                <a:schemeClr val="bg2"/>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524433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1" y="0"/>
            <a:ext cx="3028013"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5">
            <a:extLst>
              <a:ext uri="{FF2B5EF4-FFF2-40B4-BE49-F238E27FC236}">
                <a16:creationId xmlns:a16="http://schemas.microsoft.com/office/drawing/2014/main" id="{876D20B9-8F76-DC46-758D-A1FEE8CF3E8E}"/>
              </a:ext>
            </a:extLst>
          </p:cNvPr>
          <p:cNvSpPr txBox="1">
            <a:spLocks/>
          </p:cNvSpPr>
          <p:nvPr/>
        </p:nvSpPr>
        <p:spPr>
          <a:xfrm>
            <a:off x="3342808" y="1364104"/>
            <a:ext cx="8441960" cy="51147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Den fruktade frågan, som bäst hanteras genom att välja något som du har gjort positiva åtgärder för att rätta till. Om till exempel din IT-kunskap inte är på den nivå som den skulle kunna vara, ange det som en svaghet men berätta för intervjuaren om kurser eller tid utanför arbetstid som du har använt för att förbättra dina färdigheter. </a:t>
            </a:r>
          </a:p>
          <a:p>
            <a:pPr marL="0" lvl="1" indent="0">
              <a:lnSpc>
                <a:spcPct val="100000"/>
              </a:lnSpc>
              <a:spcBef>
                <a:spcPts val="0"/>
              </a:spcBef>
              <a:buClr>
                <a:srgbClr val="84BFA4"/>
              </a:buClr>
              <a:buNone/>
            </a:pPr>
            <a:endParaRPr lang="en-GB"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Din initiativförmåga kan faktiskt uppfattas som en styrka. Säg </a:t>
            </a:r>
            <a:r>
              <a:rPr lang="en-GB" sz="2400" i="1" dirty="0">
                <a:solidFill>
                  <a:srgbClr val="382B1B"/>
                </a:solidFill>
                <a:latin typeface="Calibri" panose="020F0502020204030204" pitchFamily="34" charset="0"/>
                <a:ea typeface="Calibri" panose="020F0502020204030204" pitchFamily="34" charset="0"/>
              </a:rPr>
              <a:t>aldrig "jag har inga svagheter", för då </a:t>
            </a:r>
            <a:r>
              <a:rPr lang="en-GB" sz="2400" dirty="0">
                <a:solidFill>
                  <a:srgbClr val="382B1B"/>
                </a:solidFill>
                <a:latin typeface="Calibri" panose="020F0502020204030204" pitchFamily="34" charset="0"/>
                <a:ea typeface="Calibri" panose="020F0502020204030204" pitchFamily="34" charset="0"/>
              </a:rPr>
              <a:t>tror inte intervjuaren på dig</a:t>
            </a:r>
            <a:r>
              <a:rPr lang="en-GB" sz="2400" i="1" dirty="0">
                <a:solidFill>
                  <a:srgbClr val="382B1B"/>
                </a:solidFill>
                <a:latin typeface="Calibri" panose="020F0502020204030204" pitchFamily="34" charset="0"/>
                <a:ea typeface="Calibri" panose="020F0502020204030204" pitchFamily="34" charset="0"/>
              </a:rPr>
              <a:t>, eller "jag har en tendens att arbeta för hårt", vilket uppfattas </a:t>
            </a:r>
            <a:r>
              <a:rPr lang="en-GB" sz="2400" dirty="0">
                <a:solidFill>
                  <a:srgbClr val="382B1B"/>
                </a:solidFill>
                <a:latin typeface="Calibri" panose="020F0502020204030204" pitchFamily="34" charset="0"/>
                <a:ea typeface="Calibri" panose="020F0502020204030204" pitchFamily="34" charset="0"/>
              </a:rPr>
              <a:t>som att du undviker frågan.</a:t>
            </a:r>
          </a:p>
          <a:p>
            <a:pPr marL="0" lvl="1"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81917" y="459215"/>
            <a:ext cx="2366214"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600" b="1" dirty="0">
                <a:solidFill>
                  <a:schemeClr val="bg1"/>
                </a:solidFill>
                <a:latin typeface="Calibri" panose="020F0502020204030204" pitchFamily="34" charset="0"/>
                <a:ea typeface="Calibri" panose="020F0502020204030204" pitchFamily="34" charset="0"/>
                <a:cs typeface="Calibri" panose="020F0502020204030204" pitchFamily="34" charset="0"/>
              </a:rPr>
              <a:t>Om dina färdigheter </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 Placeholder 5">
            <a:extLst>
              <a:ext uri="{FF2B5EF4-FFF2-40B4-BE49-F238E27FC236}">
                <a16:creationId xmlns:a16="http://schemas.microsoft.com/office/drawing/2014/main" id="{9513E215-7295-D4D8-32D9-A8572169F631}"/>
              </a:ext>
            </a:extLst>
          </p:cNvPr>
          <p:cNvSpPr txBox="1">
            <a:spLocks/>
          </p:cNvSpPr>
          <p:nvPr/>
        </p:nvSpPr>
        <p:spPr>
          <a:xfrm>
            <a:off x="3342808" y="542144"/>
            <a:ext cx="8441960" cy="5221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3000" b="1" dirty="0">
                <a:solidFill>
                  <a:srgbClr val="84BFA4"/>
                </a:solidFill>
                <a:latin typeface="Calibri" panose="020F0502020204030204" pitchFamily="34" charset="0"/>
                <a:ea typeface="Calibri" panose="020F0502020204030204" pitchFamily="34" charset="0"/>
              </a:rPr>
              <a:t>Vilka är dina svagheter? </a:t>
            </a:r>
          </a:p>
        </p:txBody>
      </p:sp>
      <p:sp>
        <p:nvSpPr>
          <p:cNvPr id="5" name="Text Placeholder 5">
            <a:extLst>
              <a:ext uri="{FF2B5EF4-FFF2-40B4-BE49-F238E27FC236}">
                <a16:creationId xmlns:a16="http://schemas.microsoft.com/office/drawing/2014/main" id="{AE596614-0ED6-FC32-8783-FF0C6932C0DA}"/>
              </a:ext>
            </a:extLst>
          </p:cNvPr>
          <p:cNvSpPr txBox="1">
            <a:spLocks/>
          </p:cNvSpPr>
          <p:nvPr/>
        </p:nvSpPr>
        <p:spPr>
          <a:xfrm>
            <a:off x="409465" y="2068643"/>
            <a:ext cx="2408686" cy="2074296"/>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Typiska frågor som en intervjuare kan ställa: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Graphic 4">
            <a:extLst>
              <a:ext uri="{FF2B5EF4-FFF2-40B4-BE49-F238E27FC236}">
                <a16:creationId xmlns:a16="http://schemas.microsoft.com/office/drawing/2014/main" id="{9997738A-17B3-8707-F7C5-538DAB864BE4}"/>
              </a:ext>
            </a:extLst>
          </p:cNvPr>
          <p:cNvSpPr/>
          <p:nvPr/>
        </p:nvSpPr>
        <p:spPr>
          <a:xfrm rot="4967076">
            <a:off x="1381922" y="4613735"/>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4303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1" y="0"/>
            <a:ext cx="3028013"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81917" y="459215"/>
            <a:ext cx="2366214"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600" b="1" dirty="0">
                <a:solidFill>
                  <a:schemeClr val="bg1"/>
                </a:solidFill>
                <a:latin typeface="Calibri" panose="020F0502020204030204" pitchFamily="34" charset="0"/>
                <a:ea typeface="Calibri" panose="020F0502020204030204" pitchFamily="34" charset="0"/>
                <a:cs typeface="Calibri" panose="020F0502020204030204" pitchFamily="34" charset="0"/>
              </a:rPr>
              <a:t>Om dina färdigheter </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5">
            <a:extLst>
              <a:ext uri="{FF2B5EF4-FFF2-40B4-BE49-F238E27FC236}">
                <a16:creationId xmlns:a16="http://schemas.microsoft.com/office/drawing/2014/main" id="{140A2CB1-2BC5-A83B-44FB-CBAE4CD14555}"/>
              </a:ext>
            </a:extLst>
          </p:cNvPr>
          <p:cNvSpPr txBox="1">
            <a:spLocks/>
          </p:cNvSpPr>
          <p:nvPr/>
        </p:nvSpPr>
        <p:spPr>
          <a:xfrm>
            <a:off x="409465" y="2068643"/>
            <a:ext cx="2408686" cy="2074296"/>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Typiska frågor som en intervjuare kan ställa: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A652F9DF-0E50-8169-B75E-E24D1F14B3D2}"/>
              </a:ext>
            </a:extLst>
          </p:cNvPr>
          <p:cNvCxnSpPr>
            <a:cxnSpLocks/>
          </p:cNvCxnSpPr>
          <p:nvPr/>
        </p:nvCxnSpPr>
        <p:spPr>
          <a:xfrm>
            <a:off x="3162925" y="2788170"/>
            <a:ext cx="7540052" cy="0"/>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5F333F24-6407-2576-E879-85E594E0490C}"/>
              </a:ext>
            </a:extLst>
          </p:cNvPr>
          <p:cNvSpPr txBox="1">
            <a:spLocks/>
          </p:cNvSpPr>
          <p:nvPr/>
        </p:nvSpPr>
        <p:spPr>
          <a:xfrm>
            <a:off x="3342808" y="524656"/>
            <a:ext cx="8441960" cy="59542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Om du blir tillfrågad om svagheter, räkna inte upp många - nämn bara en! Välj en mindre brist som inte är avgörande för jobbet. Vänd det till något positivt, t.ex. hur du har arbetat med svagheten. Eller så kan du presentera det som en möjlighet till utveckling.</a:t>
            </a:r>
          </a:p>
          <a:p>
            <a:pPr marL="0" lvl="1" indent="0">
              <a:lnSpc>
                <a:spcPct val="100000"/>
              </a:lnSpc>
              <a:spcBef>
                <a:spcPts val="0"/>
              </a:spcBef>
              <a:buClr>
                <a:srgbClr val="84BFA4"/>
              </a:buClr>
              <a:buNone/>
            </a:pPr>
            <a:endParaRPr lang="en-GB"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sz="1200"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800" b="1" dirty="0">
                <a:solidFill>
                  <a:schemeClr val="bg1"/>
                </a:solidFill>
                <a:highlight>
                  <a:srgbClr val="B6D1E1"/>
                </a:highlight>
                <a:latin typeface="Calibri" panose="020F0502020204030204" pitchFamily="34" charset="0"/>
                <a:ea typeface="Calibri" panose="020F0502020204030204" pitchFamily="34" charset="0"/>
              </a:rPr>
              <a:t> Bra svar</a:t>
            </a:r>
            <a:r>
              <a:rPr lang="en-GB" sz="2800" dirty="0">
                <a:solidFill>
                  <a:srgbClr val="B6D1E1"/>
                </a:solidFill>
                <a:highlight>
                  <a:srgbClr val="B6D1E1"/>
                </a:highlight>
                <a:latin typeface="Calibri" panose="020F0502020204030204" pitchFamily="34" charset="0"/>
                <a:ea typeface="Calibri" panose="020F0502020204030204" pitchFamily="34" charset="0"/>
              </a:rPr>
              <a:t>:</a:t>
            </a:r>
          </a:p>
          <a:p>
            <a:pPr marL="0" lvl="1" indent="0">
              <a:lnSpc>
                <a:spcPct val="100000"/>
              </a:lnSpc>
              <a:spcBef>
                <a:spcPts val="0"/>
              </a:spcBef>
              <a:buClr>
                <a:srgbClr val="84BFA4"/>
              </a:buClr>
              <a:buNone/>
            </a:pPr>
            <a:endParaRPr lang="en-GB" sz="400" dirty="0">
              <a:solidFill>
                <a:srgbClr val="B6D1E1"/>
              </a:solidFill>
              <a:highlight>
                <a:srgbClr val="B6D1E1"/>
              </a:highlight>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sz="2400" i="1"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400" b="1" i="1" dirty="0">
                <a:solidFill>
                  <a:srgbClr val="84BFA4"/>
                </a:solidFill>
                <a:latin typeface="Calibri" panose="020F0502020204030204" pitchFamily="34" charset="0"/>
                <a:ea typeface="Calibri" panose="020F0502020204030204" pitchFamily="34" charset="0"/>
              </a:rPr>
              <a:t>Styrkor: </a:t>
            </a:r>
            <a:r>
              <a:rPr lang="en-GB" sz="2400" i="1" dirty="0">
                <a:solidFill>
                  <a:srgbClr val="382B1B"/>
                </a:solidFill>
                <a:latin typeface="Calibri" panose="020F0502020204030204" pitchFamily="34" charset="0"/>
                <a:ea typeface="Calibri" panose="020F0502020204030204" pitchFamily="34" charset="0"/>
              </a:rPr>
              <a:t>"Jag är en bra organisatör och planerar allt i detalj. Det visade jag när jag fick ett nytt projekt och var tvungen att sätta igång det från grunden.</a:t>
            </a:r>
          </a:p>
          <a:p>
            <a:pPr marL="0" lvl="1" indent="0">
              <a:lnSpc>
                <a:spcPct val="100000"/>
              </a:lnSpc>
              <a:spcBef>
                <a:spcPts val="0"/>
              </a:spcBef>
              <a:buClr>
                <a:srgbClr val="84BFA4"/>
              </a:buClr>
              <a:buNone/>
            </a:pPr>
            <a:endParaRPr lang="en-GB" sz="2400" i="1"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400" b="1" i="1" dirty="0">
                <a:solidFill>
                  <a:srgbClr val="84BFA4"/>
                </a:solidFill>
                <a:latin typeface="Calibri" panose="020F0502020204030204" pitchFamily="34" charset="0"/>
                <a:ea typeface="Calibri" panose="020F0502020204030204" pitchFamily="34" charset="0"/>
              </a:rPr>
              <a:t>Svagheter: </a:t>
            </a:r>
            <a:r>
              <a:rPr lang="en-GB" sz="2400" i="1" dirty="0">
                <a:solidFill>
                  <a:srgbClr val="382B1B"/>
                </a:solidFill>
                <a:latin typeface="Calibri" panose="020F0502020204030204" pitchFamily="34" charset="0"/>
                <a:ea typeface="Calibri" panose="020F0502020204030204" pitchFamily="34" charset="0"/>
              </a:rPr>
              <a:t>"Ibland är jag för entusiastisk när jag arbetar med ett nytt projekt. Men jag har lärt mig att anpassa mig till alla andras tempo och inte gå för fort fram.</a:t>
            </a:r>
          </a:p>
          <a:p>
            <a:pPr marL="0" lvl="1" indent="0">
              <a:lnSpc>
                <a:spcPct val="100000"/>
              </a:lnSpc>
              <a:spcBef>
                <a:spcPts val="0"/>
              </a:spcBef>
              <a:buClr>
                <a:srgbClr val="84BFA4"/>
              </a:buClr>
              <a:buNone/>
            </a:pPr>
            <a:endParaRPr lang="en-GB" sz="2400" i="1"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p:txBody>
      </p:sp>
      <p:sp>
        <p:nvSpPr>
          <p:cNvPr id="10" name="Graphic 4">
            <a:extLst>
              <a:ext uri="{FF2B5EF4-FFF2-40B4-BE49-F238E27FC236}">
                <a16:creationId xmlns:a16="http://schemas.microsoft.com/office/drawing/2014/main" id="{B92BB35E-BD47-2A19-5700-8E32067BF632}"/>
              </a:ext>
            </a:extLst>
          </p:cNvPr>
          <p:cNvSpPr/>
          <p:nvPr/>
        </p:nvSpPr>
        <p:spPr>
          <a:xfrm rot="4967076">
            <a:off x="1157070" y="4748646"/>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11" name="Graphic 10" descr="Customer review outline">
            <a:extLst>
              <a:ext uri="{FF2B5EF4-FFF2-40B4-BE49-F238E27FC236}">
                <a16:creationId xmlns:a16="http://schemas.microsoft.com/office/drawing/2014/main" id="{9A4BAC77-E6B0-7EB0-3238-AD9D798CC9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40388" y="2323475"/>
            <a:ext cx="1008088" cy="1008088"/>
          </a:xfrm>
          <a:prstGeom prst="rect">
            <a:avLst/>
          </a:prstGeom>
        </p:spPr>
      </p:pic>
    </p:spTree>
    <p:extLst>
      <p:ext uri="{BB962C8B-B14F-4D97-AF65-F5344CB8AC3E}">
        <p14:creationId xmlns:p14="http://schemas.microsoft.com/office/powerpoint/2010/main" val="2883001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1" y="0"/>
            <a:ext cx="3028013"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5">
            <a:extLst>
              <a:ext uri="{FF2B5EF4-FFF2-40B4-BE49-F238E27FC236}">
                <a16:creationId xmlns:a16="http://schemas.microsoft.com/office/drawing/2014/main" id="{876D20B9-8F76-DC46-758D-A1FEE8CF3E8E}"/>
              </a:ext>
            </a:extLst>
          </p:cNvPr>
          <p:cNvSpPr txBox="1">
            <a:spLocks/>
          </p:cNvSpPr>
          <p:nvPr/>
        </p:nvSpPr>
        <p:spPr>
          <a:xfrm>
            <a:off x="3342808" y="1918740"/>
            <a:ext cx="8441960" cy="45601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Vad gör dig speciell och var ligger dina främsta styrkor? Du bör kunna ta reda på vad de letar efter genom att läsa arbetsbeskrivningen</a:t>
            </a:r>
            <a:r>
              <a:rPr lang="en-GB" sz="2400" i="1" dirty="0">
                <a:solidFill>
                  <a:srgbClr val="382B1B"/>
                </a:solidFill>
                <a:latin typeface="Calibri" panose="020F0502020204030204" pitchFamily="34" charset="0"/>
                <a:ea typeface="Calibri" panose="020F0502020204030204" pitchFamily="34" charset="0"/>
              </a:rPr>
              <a:t>. "Jag har en unik kombination av starka tekniska färdigheter och förmågan att bygga långsiktiga kundrelationer" </a:t>
            </a:r>
            <a:r>
              <a:rPr lang="en-GB" sz="2400" dirty="0">
                <a:solidFill>
                  <a:srgbClr val="382B1B"/>
                </a:solidFill>
                <a:latin typeface="Calibri" panose="020F0502020204030204" pitchFamily="34" charset="0"/>
                <a:ea typeface="Calibri" panose="020F0502020204030204" pitchFamily="34" charset="0"/>
              </a:rPr>
              <a:t>är en bra inledande mening, som sedan kan leda vidare till ett mer specifikt exempel på något du har gjort hittills i din karriär. </a:t>
            </a:r>
          </a:p>
          <a:p>
            <a:pPr marL="0" lvl="1" indent="0">
              <a:lnSpc>
                <a:spcPct val="100000"/>
              </a:lnSpc>
              <a:spcBef>
                <a:spcPts val="0"/>
              </a:spcBef>
              <a:buClr>
                <a:srgbClr val="84BFA4"/>
              </a:buClr>
              <a:buNone/>
            </a:pPr>
            <a:endParaRPr lang="en-GB"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Ange din största framgång och vilken nytta den gjorde för företaget och avsluta med </a:t>
            </a:r>
            <a:r>
              <a:rPr lang="en-GB" sz="2400" i="1" dirty="0">
                <a:solidFill>
                  <a:srgbClr val="382B1B"/>
                </a:solidFill>
                <a:latin typeface="Calibri" panose="020F0502020204030204" pitchFamily="34" charset="0"/>
                <a:ea typeface="Calibri" panose="020F0502020204030204" pitchFamily="34" charset="0"/>
              </a:rPr>
              <a:t>"Om jag får möjlighet skulle jag kunna ge ditt företag samma framgång."</a:t>
            </a:r>
          </a:p>
          <a:p>
            <a:pPr marL="0" lvl="1"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81917" y="459215"/>
            <a:ext cx="2366214"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600" b="1" dirty="0">
                <a:solidFill>
                  <a:schemeClr val="bg1"/>
                </a:solidFill>
                <a:latin typeface="Calibri" panose="020F0502020204030204" pitchFamily="34" charset="0"/>
                <a:ea typeface="Calibri" panose="020F0502020204030204" pitchFamily="34" charset="0"/>
                <a:cs typeface="Calibri" panose="020F0502020204030204" pitchFamily="34" charset="0"/>
              </a:rPr>
              <a:t>Om dina färdigheter </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 Placeholder 5">
            <a:extLst>
              <a:ext uri="{FF2B5EF4-FFF2-40B4-BE49-F238E27FC236}">
                <a16:creationId xmlns:a16="http://schemas.microsoft.com/office/drawing/2014/main" id="{9513E215-7295-D4D8-32D9-A8572169F631}"/>
              </a:ext>
            </a:extLst>
          </p:cNvPr>
          <p:cNvSpPr txBox="1">
            <a:spLocks/>
          </p:cNvSpPr>
          <p:nvPr/>
        </p:nvSpPr>
        <p:spPr>
          <a:xfrm>
            <a:off x="3342808" y="542144"/>
            <a:ext cx="8441960" cy="5221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3000" b="1" dirty="0">
                <a:solidFill>
                  <a:srgbClr val="84BFA4"/>
                </a:solidFill>
                <a:latin typeface="Calibri" panose="020F0502020204030204" pitchFamily="34" charset="0"/>
                <a:ea typeface="Calibri" panose="020F0502020204030204" pitchFamily="34" charset="0"/>
              </a:rPr>
              <a:t>Varför ska vi anställa dig? eller Vad kan du göra för oss som andra kandidater inte kan? </a:t>
            </a:r>
          </a:p>
        </p:txBody>
      </p:sp>
      <p:sp>
        <p:nvSpPr>
          <p:cNvPr id="5" name="Text Placeholder 5">
            <a:extLst>
              <a:ext uri="{FF2B5EF4-FFF2-40B4-BE49-F238E27FC236}">
                <a16:creationId xmlns:a16="http://schemas.microsoft.com/office/drawing/2014/main" id="{E2F53A19-40ED-106E-ADB3-18967959845C}"/>
              </a:ext>
            </a:extLst>
          </p:cNvPr>
          <p:cNvSpPr txBox="1">
            <a:spLocks/>
          </p:cNvSpPr>
          <p:nvPr/>
        </p:nvSpPr>
        <p:spPr>
          <a:xfrm>
            <a:off x="409465" y="2068643"/>
            <a:ext cx="2408686" cy="2074296"/>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Typiska frågor som en intervjuare kan ställa: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Graphic 4">
            <a:extLst>
              <a:ext uri="{FF2B5EF4-FFF2-40B4-BE49-F238E27FC236}">
                <a16:creationId xmlns:a16="http://schemas.microsoft.com/office/drawing/2014/main" id="{DB0D73F8-7FC8-7782-F7F7-EC937D231305}"/>
              </a:ext>
            </a:extLst>
          </p:cNvPr>
          <p:cNvSpPr/>
          <p:nvPr/>
        </p:nvSpPr>
        <p:spPr>
          <a:xfrm rot="4967076">
            <a:off x="1157070" y="4748646"/>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7241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1" y="0"/>
            <a:ext cx="3028013"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5">
            <a:extLst>
              <a:ext uri="{FF2B5EF4-FFF2-40B4-BE49-F238E27FC236}">
                <a16:creationId xmlns:a16="http://schemas.microsoft.com/office/drawing/2014/main" id="{876D20B9-8F76-DC46-758D-A1FEE8CF3E8E}"/>
              </a:ext>
            </a:extLst>
          </p:cNvPr>
          <p:cNvSpPr txBox="1">
            <a:spLocks/>
          </p:cNvSpPr>
          <p:nvPr/>
        </p:nvSpPr>
        <p:spPr>
          <a:xfrm>
            <a:off x="3342808" y="1918740"/>
            <a:ext cx="8323463" cy="45601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2400" i="1" dirty="0">
                <a:solidFill>
                  <a:srgbClr val="382B1B"/>
                </a:solidFill>
                <a:latin typeface="Calibri" panose="020F0502020204030204" pitchFamily="34" charset="0"/>
                <a:ea typeface="Calibri" panose="020F0502020204030204" pitchFamily="34" charset="0"/>
              </a:rPr>
              <a:t>Vad intervjuaren egentligen vill veta: kan du utföra jobbet?</a:t>
            </a:r>
          </a:p>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 </a:t>
            </a:r>
          </a:p>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Känn till dina styrkor och nämn dem som är relevanta för det jobb du intervjuas för. Det är viktigt att du ger exempel på när du har använt dina färdigheter; det räcker inte att bara säga att du har dem. </a:t>
            </a:r>
          </a:p>
          <a:p>
            <a:pPr marL="0" lvl="1"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81917" y="459215"/>
            <a:ext cx="2366214"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600" b="1" dirty="0">
                <a:solidFill>
                  <a:schemeClr val="bg1"/>
                </a:solidFill>
                <a:latin typeface="Calibri" panose="020F0502020204030204" pitchFamily="34" charset="0"/>
                <a:ea typeface="Calibri" panose="020F0502020204030204" pitchFamily="34" charset="0"/>
                <a:cs typeface="Calibri" panose="020F0502020204030204" pitchFamily="34" charset="0"/>
              </a:rPr>
              <a:t>Om dina färdigheter </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 Placeholder 5">
            <a:extLst>
              <a:ext uri="{FF2B5EF4-FFF2-40B4-BE49-F238E27FC236}">
                <a16:creationId xmlns:a16="http://schemas.microsoft.com/office/drawing/2014/main" id="{9513E215-7295-D4D8-32D9-A8572169F631}"/>
              </a:ext>
            </a:extLst>
          </p:cNvPr>
          <p:cNvSpPr txBox="1">
            <a:spLocks/>
          </p:cNvSpPr>
          <p:nvPr/>
        </p:nvSpPr>
        <p:spPr>
          <a:xfrm>
            <a:off x="3342808" y="542144"/>
            <a:ext cx="7929795" cy="5221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3000" b="1" dirty="0">
                <a:solidFill>
                  <a:srgbClr val="84BFA4"/>
                </a:solidFill>
                <a:latin typeface="Calibri" panose="020F0502020204030204" pitchFamily="34" charset="0"/>
                <a:ea typeface="Calibri" panose="020F0502020204030204" pitchFamily="34" charset="0"/>
              </a:rPr>
              <a:t>Vad skulle dina kollegor och vänner anse vara dina bästa egenskaper? </a:t>
            </a:r>
          </a:p>
        </p:txBody>
      </p:sp>
      <p:sp>
        <p:nvSpPr>
          <p:cNvPr id="5" name="Text Placeholder 5">
            <a:extLst>
              <a:ext uri="{FF2B5EF4-FFF2-40B4-BE49-F238E27FC236}">
                <a16:creationId xmlns:a16="http://schemas.microsoft.com/office/drawing/2014/main" id="{E2F53A19-40ED-106E-ADB3-18967959845C}"/>
              </a:ext>
            </a:extLst>
          </p:cNvPr>
          <p:cNvSpPr txBox="1">
            <a:spLocks/>
          </p:cNvSpPr>
          <p:nvPr/>
        </p:nvSpPr>
        <p:spPr>
          <a:xfrm>
            <a:off x="409465" y="2068643"/>
            <a:ext cx="2408686" cy="2074296"/>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Typiska frågor som en intervjuare kan ställa: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Graphic 4">
            <a:extLst>
              <a:ext uri="{FF2B5EF4-FFF2-40B4-BE49-F238E27FC236}">
                <a16:creationId xmlns:a16="http://schemas.microsoft.com/office/drawing/2014/main" id="{475706AA-315D-DB53-C1E5-B4D57D31F01F}"/>
              </a:ext>
            </a:extLst>
          </p:cNvPr>
          <p:cNvSpPr/>
          <p:nvPr/>
        </p:nvSpPr>
        <p:spPr>
          <a:xfrm rot="4967076">
            <a:off x="1891588" y="4853577"/>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17026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1" y="0"/>
            <a:ext cx="3028013"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5">
            <a:extLst>
              <a:ext uri="{FF2B5EF4-FFF2-40B4-BE49-F238E27FC236}">
                <a16:creationId xmlns:a16="http://schemas.microsoft.com/office/drawing/2014/main" id="{876D20B9-8F76-DC46-758D-A1FEE8CF3E8E}"/>
              </a:ext>
            </a:extLst>
          </p:cNvPr>
          <p:cNvSpPr txBox="1">
            <a:spLocks/>
          </p:cNvSpPr>
          <p:nvPr/>
        </p:nvSpPr>
        <p:spPr>
          <a:xfrm>
            <a:off x="3342808" y="1543988"/>
            <a:ext cx="8244589" cy="49348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Kommunikation </a:t>
            </a:r>
            <a:r>
              <a:rPr lang="en-GB" sz="2400" dirty="0">
                <a:solidFill>
                  <a:srgbClr val="382B1B"/>
                </a:solidFill>
                <a:latin typeface="Calibri" panose="020F0502020204030204" pitchFamily="34" charset="0"/>
                <a:ea typeface="Calibri" panose="020F0502020204030204" pitchFamily="34" charset="0"/>
              </a:rPr>
              <a:t>- förmåga att komma överens med många olika typer av människor</a:t>
            </a:r>
          </a:p>
          <a:p>
            <a:pPr marL="342900" lvl="1" indent="-342900">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Teamarbete </a:t>
            </a:r>
            <a:r>
              <a:rPr lang="en-GB" sz="2400" dirty="0">
                <a:solidFill>
                  <a:srgbClr val="382B1B"/>
                </a:solidFill>
                <a:latin typeface="Calibri" panose="020F0502020204030204" pitchFamily="34" charset="0"/>
                <a:ea typeface="Calibri" panose="020F0502020204030204" pitchFamily="34" charset="0"/>
              </a:rPr>
              <a:t>- förmågan att vara en effektiv teamledare eller teammedlem</a:t>
            </a:r>
          </a:p>
          <a:p>
            <a:pPr marL="342900" lvl="1" indent="-342900">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IT-kunskaper </a:t>
            </a:r>
            <a:r>
              <a:rPr lang="en-GB" sz="2400" dirty="0">
                <a:solidFill>
                  <a:srgbClr val="382B1B"/>
                </a:solidFill>
                <a:latin typeface="Calibri" panose="020F0502020204030204" pitchFamily="34" charset="0"/>
                <a:ea typeface="Calibri" panose="020F0502020204030204" pitchFamily="34" charset="0"/>
              </a:rPr>
              <a:t>- de flesta jobb idag kräver vissa IT-kunskaper</a:t>
            </a:r>
          </a:p>
          <a:p>
            <a:pPr marL="342900" lvl="1" indent="-342900">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God attityd </a:t>
            </a:r>
            <a:r>
              <a:rPr lang="en-GB" sz="2400" dirty="0">
                <a:solidFill>
                  <a:srgbClr val="382B1B"/>
                </a:solidFill>
                <a:latin typeface="Calibri" panose="020F0502020204030204" pitchFamily="34" charset="0"/>
                <a:ea typeface="Calibri" panose="020F0502020204030204" pitchFamily="34" charset="0"/>
              </a:rPr>
              <a:t>- hårt arbetande, ärlig, artig, samarbetsvillig</a:t>
            </a:r>
          </a:p>
          <a:p>
            <a:pPr marL="342900" lvl="1" indent="-342900">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Problemlösning </a:t>
            </a:r>
            <a:r>
              <a:rPr lang="en-GB" sz="2400" dirty="0">
                <a:solidFill>
                  <a:srgbClr val="382B1B"/>
                </a:solidFill>
                <a:latin typeface="Calibri" panose="020F0502020204030204" pitchFamily="34" charset="0"/>
                <a:ea typeface="Calibri" panose="020F0502020204030204" pitchFamily="34" charset="0"/>
              </a:rPr>
              <a:t>- använda ditt initiativ för att hitta lösningar</a:t>
            </a:r>
          </a:p>
          <a:p>
            <a:pPr marL="342900" lvl="1" indent="-342900">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Entusiasm </a:t>
            </a:r>
            <a:r>
              <a:rPr lang="en-GB" sz="2400" dirty="0">
                <a:solidFill>
                  <a:srgbClr val="382B1B"/>
                </a:solidFill>
                <a:latin typeface="Calibri" panose="020F0502020204030204" pitchFamily="34" charset="0"/>
                <a:ea typeface="Calibri" panose="020F0502020204030204" pitchFamily="34" charset="0"/>
              </a:rPr>
              <a:t>- arbetsgivare gillar positiva människor</a:t>
            </a:r>
          </a:p>
          <a:p>
            <a:pPr marL="342900" lvl="1" indent="-342900">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Snabb inlärning </a:t>
            </a:r>
            <a:r>
              <a:rPr lang="en-GB" sz="2400" dirty="0">
                <a:solidFill>
                  <a:srgbClr val="382B1B"/>
                </a:solidFill>
                <a:latin typeface="Calibri" panose="020F0502020204030204" pitchFamily="34" charset="0"/>
                <a:ea typeface="Calibri" panose="020F0502020204030204" pitchFamily="34" charset="0"/>
              </a:rPr>
              <a:t>- så att du kan ta dig an nya uppgifter</a:t>
            </a:r>
          </a:p>
          <a:p>
            <a:pPr marL="342900" lvl="1" indent="-342900">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Beslutsamhet </a:t>
            </a:r>
            <a:r>
              <a:rPr lang="en-GB" sz="2400" dirty="0">
                <a:solidFill>
                  <a:srgbClr val="382B1B"/>
                </a:solidFill>
                <a:latin typeface="Calibri" panose="020F0502020204030204" pitchFamily="34" charset="0"/>
                <a:ea typeface="Calibri" panose="020F0502020204030204" pitchFamily="34" charset="0"/>
              </a:rPr>
              <a:t>- visar att du är fokuserad på att uppnå mål</a:t>
            </a:r>
          </a:p>
          <a:p>
            <a:pPr marL="342900" lvl="1" indent="-342900">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Flexibilitet </a:t>
            </a:r>
            <a:r>
              <a:rPr lang="en-GB" sz="2400" dirty="0">
                <a:solidFill>
                  <a:srgbClr val="382B1B"/>
                </a:solidFill>
                <a:latin typeface="Calibri" panose="020F0502020204030204" pitchFamily="34" charset="0"/>
                <a:ea typeface="Calibri" panose="020F0502020204030204" pitchFamily="34" charset="0"/>
              </a:rPr>
              <a:t>- att utföra olika uppgifter för att uppnå ett gemensamt mål.</a:t>
            </a:r>
          </a:p>
          <a:p>
            <a:pPr marL="342900" lvl="1" indent="-342900">
              <a:lnSpc>
                <a:spcPct val="100000"/>
              </a:lnSpc>
              <a:spcBef>
                <a:spcPts val="0"/>
              </a:spcBef>
              <a:buClr>
                <a:srgbClr val="84BFA4"/>
              </a:buClr>
            </a:pPr>
            <a:endParaRPr lang="en-GB" sz="2400" dirty="0">
              <a:solidFill>
                <a:srgbClr val="382B1B"/>
              </a:solidFill>
              <a:latin typeface="Calibri" panose="020F0502020204030204" pitchFamily="34" charset="0"/>
              <a:ea typeface="Calibri" panose="020F0502020204030204" pitchFamily="34" charset="0"/>
            </a:endParaRPr>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81917" y="459215"/>
            <a:ext cx="2366214"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600" b="1" dirty="0">
                <a:solidFill>
                  <a:schemeClr val="bg1"/>
                </a:solidFill>
                <a:latin typeface="Calibri" panose="020F0502020204030204" pitchFamily="34" charset="0"/>
                <a:ea typeface="Calibri" panose="020F0502020204030204" pitchFamily="34" charset="0"/>
                <a:cs typeface="Calibri" panose="020F0502020204030204" pitchFamily="34" charset="0"/>
              </a:rPr>
              <a:t>Om dina färdigheter </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 Placeholder 5">
            <a:extLst>
              <a:ext uri="{FF2B5EF4-FFF2-40B4-BE49-F238E27FC236}">
                <a16:creationId xmlns:a16="http://schemas.microsoft.com/office/drawing/2014/main" id="{9513E215-7295-D4D8-32D9-A8572169F631}"/>
              </a:ext>
            </a:extLst>
          </p:cNvPr>
          <p:cNvSpPr txBox="1">
            <a:spLocks/>
          </p:cNvSpPr>
          <p:nvPr/>
        </p:nvSpPr>
        <p:spPr>
          <a:xfrm>
            <a:off x="3342808" y="542144"/>
            <a:ext cx="7929795" cy="5221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3000" b="1" dirty="0">
                <a:solidFill>
                  <a:srgbClr val="84BFA4"/>
                </a:solidFill>
                <a:latin typeface="Calibri" panose="020F0502020204030204" pitchFamily="34" charset="0"/>
                <a:ea typeface="Calibri" panose="020F0502020204030204" pitchFamily="34" charset="0"/>
              </a:rPr>
              <a:t>Typiska styrkor som arbetsgivare letar efter är:</a:t>
            </a:r>
          </a:p>
          <a:p>
            <a:pPr marL="0" lvl="1" indent="0">
              <a:lnSpc>
                <a:spcPct val="100000"/>
              </a:lnSpc>
              <a:spcBef>
                <a:spcPts val="0"/>
              </a:spcBef>
              <a:buClr>
                <a:srgbClr val="84BFA4"/>
              </a:buClr>
              <a:buNone/>
            </a:pPr>
            <a:endParaRPr lang="en-GB" sz="3000" b="1" dirty="0">
              <a:solidFill>
                <a:srgbClr val="84BFA4"/>
              </a:solidFill>
              <a:latin typeface="Calibri" panose="020F0502020204030204" pitchFamily="34" charset="0"/>
              <a:ea typeface="Calibri" panose="020F0502020204030204" pitchFamily="34" charset="0"/>
            </a:endParaRPr>
          </a:p>
        </p:txBody>
      </p:sp>
      <p:sp>
        <p:nvSpPr>
          <p:cNvPr id="5" name="Text Placeholder 5">
            <a:extLst>
              <a:ext uri="{FF2B5EF4-FFF2-40B4-BE49-F238E27FC236}">
                <a16:creationId xmlns:a16="http://schemas.microsoft.com/office/drawing/2014/main" id="{E2F53A19-40ED-106E-ADB3-18967959845C}"/>
              </a:ext>
            </a:extLst>
          </p:cNvPr>
          <p:cNvSpPr txBox="1">
            <a:spLocks/>
          </p:cNvSpPr>
          <p:nvPr/>
        </p:nvSpPr>
        <p:spPr>
          <a:xfrm>
            <a:off x="409465" y="2068643"/>
            <a:ext cx="2408686" cy="2074296"/>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Typiska frågor som en intervjuare kan ställa: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Graphic 4">
            <a:extLst>
              <a:ext uri="{FF2B5EF4-FFF2-40B4-BE49-F238E27FC236}">
                <a16:creationId xmlns:a16="http://schemas.microsoft.com/office/drawing/2014/main" id="{7C430A51-3962-E016-8701-82EB14313D5D}"/>
              </a:ext>
            </a:extLst>
          </p:cNvPr>
          <p:cNvSpPr/>
          <p:nvPr/>
        </p:nvSpPr>
        <p:spPr>
          <a:xfrm rot="4967076">
            <a:off x="1157070" y="4748646"/>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571198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1" y="0"/>
            <a:ext cx="3028013"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5">
            <a:extLst>
              <a:ext uri="{FF2B5EF4-FFF2-40B4-BE49-F238E27FC236}">
                <a16:creationId xmlns:a16="http://schemas.microsoft.com/office/drawing/2014/main" id="{876D20B9-8F76-DC46-758D-A1FEE8CF3E8E}"/>
              </a:ext>
            </a:extLst>
          </p:cNvPr>
          <p:cNvSpPr txBox="1">
            <a:spLocks/>
          </p:cNvSpPr>
          <p:nvPr/>
        </p:nvSpPr>
        <p:spPr>
          <a:xfrm>
            <a:off x="3342808" y="1364104"/>
            <a:ext cx="8441960" cy="51147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Intervjuaren lyssnar efter ett svar som visar att du har funderat på detta. Om du har förberett dig väl inför intervjun bör du ha en god inblick i företagets värderingar, affärsidé, utvecklingsplaner och produkter. </a:t>
            </a:r>
          </a:p>
          <a:p>
            <a:pPr marL="0" lvl="1" indent="0">
              <a:lnSpc>
                <a:spcPct val="100000"/>
              </a:lnSpc>
              <a:spcBef>
                <a:spcPts val="0"/>
              </a:spcBef>
              <a:buClr>
                <a:srgbClr val="84BFA4"/>
              </a:buClr>
              <a:buNone/>
            </a:pPr>
            <a:endParaRPr lang="en-GB"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Använd den här informationen för att beskriva hur dina mål och ambitioner matchar företagets etos och hur du skulle uppskatta möjligheten att få arbeta för dem. Uttala aldrig frasen "Jag behöver bara ett jobb". </a:t>
            </a:r>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81917" y="459215"/>
            <a:ext cx="2576076"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Arbetsgivaren / Jobbet </a:t>
            </a: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Graphic 4">
            <a:extLst>
              <a:ext uri="{FF2B5EF4-FFF2-40B4-BE49-F238E27FC236}">
                <a16:creationId xmlns:a16="http://schemas.microsoft.com/office/drawing/2014/main" id="{4B1EEBFC-CFBF-D05F-C061-A636193EFFD4}"/>
              </a:ext>
            </a:extLst>
          </p:cNvPr>
          <p:cNvSpPr/>
          <p:nvPr/>
        </p:nvSpPr>
        <p:spPr>
          <a:xfrm rot="4967076">
            <a:off x="1381922" y="4613735"/>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 name="Text Placeholder 5">
            <a:extLst>
              <a:ext uri="{FF2B5EF4-FFF2-40B4-BE49-F238E27FC236}">
                <a16:creationId xmlns:a16="http://schemas.microsoft.com/office/drawing/2014/main" id="{9513E215-7295-D4D8-32D9-A8572169F631}"/>
              </a:ext>
            </a:extLst>
          </p:cNvPr>
          <p:cNvSpPr txBox="1">
            <a:spLocks/>
          </p:cNvSpPr>
          <p:nvPr/>
        </p:nvSpPr>
        <p:spPr>
          <a:xfrm>
            <a:off x="3342808" y="542144"/>
            <a:ext cx="8441960" cy="5221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3000" b="1" dirty="0">
                <a:solidFill>
                  <a:srgbClr val="B6D1E1"/>
                </a:solidFill>
                <a:latin typeface="Calibri" panose="020F0502020204030204" pitchFamily="34" charset="0"/>
                <a:ea typeface="Calibri" panose="020F0502020204030204" pitchFamily="34" charset="0"/>
              </a:rPr>
              <a:t>Varför vill du jobba här? </a:t>
            </a:r>
          </a:p>
        </p:txBody>
      </p:sp>
      <p:sp>
        <p:nvSpPr>
          <p:cNvPr id="5" name="Text Placeholder 5">
            <a:extLst>
              <a:ext uri="{FF2B5EF4-FFF2-40B4-BE49-F238E27FC236}">
                <a16:creationId xmlns:a16="http://schemas.microsoft.com/office/drawing/2014/main" id="{E2F53A19-40ED-106E-ADB3-18967959845C}"/>
              </a:ext>
            </a:extLst>
          </p:cNvPr>
          <p:cNvSpPr txBox="1">
            <a:spLocks/>
          </p:cNvSpPr>
          <p:nvPr/>
        </p:nvSpPr>
        <p:spPr>
          <a:xfrm>
            <a:off x="409465" y="2338465"/>
            <a:ext cx="2408686" cy="1804473"/>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Typiska frågor som en intervjuare kan ställa: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4106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1" y="0"/>
            <a:ext cx="3028013"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5">
            <a:extLst>
              <a:ext uri="{FF2B5EF4-FFF2-40B4-BE49-F238E27FC236}">
                <a16:creationId xmlns:a16="http://schemas.microsoft.com/office/drawing/2014/main" id="{876D20B9-8F76-DC46-758D-A1FEE8CF3E8E}"/>
              </a:ext>
            </a:extLst>
          </p:cNvPr>
          <p:cNvSpPr txBox="1">
            <a:spLocks/>
          </p:cNvSpPr>
          <p:nvPr/>
        </p:nvSpPr>
        <p:spPr>
          <a:xfrm>
            <a:off x="3342808" y="2308484"/>
            <a:ext cx="8441960" cy="4170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Intervjuaren vill veta att du har gjort din hemläxa och att du känner till organisationen och dess mål. De vill veta att du har tänkt igenom det och att du har valt att ansöka till dem av en bra anledning. Visa din kunskap om företaget genom att ha lite fakta och siffror till hands, till exempel:</a:t>
            </a:r>
          </a:p>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organisationens storlek</a:t>
            </a:r>
          </a:p>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vad produkten eller tjänsten är</a:t>
            </a:r>
          </a:p>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den senaste utvecklingen inom sektorn</a:t>
            </a:r>
          </a:p>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arbetsgivarens historia, mål, image och filosofi.</a:t>
            </a:r>
          </a:p>
          <a:p>
            <a:pPr marL="0" lvl="1"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81917" y="459215"/>
            <a:ext cx="2576076"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Arbetsgivaren / Jobbet </a:t>
            </a: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Graphic 4">
            <a:extLst>
              <a:ext uri="{FF2B5EF4-FFF2-40B4-BE49-F238E27FC236}">
                <a16:creationId xmlns:a16="http://schemas.microsoft.com/office/drawing/2014/main" id="{4B1EEBFC-CFBF-D05F-C061-A636193EFFD4}"/>
              </a:ext>
            </a:extLst>
          </p:cNvPr>
          <p:cNvSpPr/>
          <p:nvPr/>
        </p:nvSpPr>
        <p:spPr>
          <a:xfrm rot="4967076">
            <a:off x="1142080" y="4613736"/>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 name="Text Placeholder 5">
            <a:extLst>
              <a:ext uri="{FF2B5EF4-FFF2-40B4-BE49-F238E27FC236}">
                <a16:creationId xmlns:a16="http://schemas.microsoft.com/office/drawing/2014/main" id="{9513E215-7295-D4D8-32D9-A8572169F631}"/>
              </a:ext>
            </a:extLst>
          </p:cNvPr>
          <p:cNvSpPr txBox="1">
            <a:spLocks/>
          </p:cNvSpPr>
          <p:nvPr/>
        </p:nvSpPr>
        <p:spPr>
          <a:xfrm>
            <a:off x="3342808" y="542144"/>
            <a:ext cx="8441960" cy="5221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3000" b="1" dirty="0">
                <a:solidFill>
                  <a:srgbClr val="B6D1E1"/>
                </a:solidFill>
                <a:latin typeface="Calibri" panose="020F0502020204030204" pitchFamily="34" charset="0"/>
                <a:ea typeface="Calibri" panose="020F0502020204030204" pitchFamily="34" charset="0"/>
              </a:rPr>
              <a:t>Vad vet du om vårt företag? </a:t>
            </a:r>
          </a:p>
          <a:p>
            <a:pPr marL="0" lvl="1" indent="0">
              <a:lnSpc>
                <a:spcPct val="100000"/>
              </a:lnSpc>
              <a:spcBef>
                <a:spcPts val="0"/>
              </a:spcBef>
              <a:buClr>
                <a:srgbClr val="84BFA4"/>
              </a:buClr>
              <a:buNone/>
            </a:pPr>
            <a:r>
              <a:rPr lang="en-GB" sz="3000" b="1" dirty="0">
                <a:solidFill>
                  <a:srgbClr val="B6D1E1"/>
                </a:solidFill>
                <a:latin typeface="Calibri" panose="020F0502020204030204" pitchFamily="34" charset="0"/>
                <a:ea typeface="Calibri" panose="020F0502020204030204" pitchFamily="34" charset="0"/>
              </a:rPr>
              <a:t>Vet du vad vi gör?                                             Varför har du valt att söka dig till detta företag?</a:t>
            </a:r>
          </a:p>
          <a:p>
            <a:pPr marL="0" lvl="1" indent="0">
              <a:lnSpc>
                <a:spcPct val="100000"/>
              </a:lnSpc>
              <a:spcBef>
                <a:spcPts val="0"/>
              </a:spcBef>
              <a:buClr>
                <a:srgbClr val="84BFA4"/>
              </a:buClr>
              <a:buNone/>
            </a:pPr>
            <a:endParaRPr lang="en-GB" sz="3000" b="1" dirty="0">
              <a:solidFill>
                <a:srgbClr val="B6D1E1"/>
              </a:solidFill>
              <a:latin typeface="Calibri" panose="020F0502020204030204" pitchFamily="34" charset="0"/>
              <a:ea typeface="Calibri" panose="020F0502020204030204" pitchFamily="34" charset="0"/>
            </a:endParaRPr>
          </a:p>
        </p:txBody>
      </p:sp>
      <p:sp>
        <p:nvSpPr>
          <p:cNvPr id="5" name="Text Placeholder 5">
            <a:extLst>
              <a:ext uri="{FF2B5EF4-FFF2-40B4-BE49-F238E27FC236}">
                <a16:creationId xmlns:a16="http://schemas.microsoft.com/office/drawing/2014/main" id="{E2F53A19-40ED-106E-ADB3-18967959845C}"/>
              </a:ext>
            </a:extLst>
          </p:cNvPr>
          <p:cNvSpPr txBox="1">
            <a:spLocks/>
          </p:cNvSpPr>
          <p:nvPr/>
        </p:nvSpPr>
        <p:spPr>
          <a:xfrm>
            <a:off x="409465" y="2338465"/>
            <a:ext cx="2408686" cy="1804473"/>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Typiska frågor som en intervjuare kan ställa: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09430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1" y="0"/>
            <a:ext cx="3028013"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81917" y="459215"/>
            <a:ext cx="2576076"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Arbetsgivaren / Jobbet </a:t>
            </a: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Graphic 4">
            <a:extLst>
              <a:ext uri="{FF2B5EF4-FFF2-40B4-BE49-F238E27FC236}">
                <a16:creationId xmlns:a16="http://schemas.microsoft.com/office/drawing/2014/main" id="{4B1EEBFC-CFBF-D05F-C061-A636193EFFD4}"/>
              </a:ext>
            </a:extLst>
          </p:cNvPr>
          <p:cNvSpPr/>
          <p:nvPr/>
        </p:nvSpPr>
        <p:spPr>
          <a:xfrm rot="4967076">
            <a:off x="1142080" y="4613736"/>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 name="Text Placeholder 5">
            <a:extLst>
              <a:ext uri="{FF2B5EF4-FFF2-40B4-BE49-F238E27FC236}">
                <a16:creationId xmlns:a16="http://schemas.microsoft.com/office/drawing/2014/main" id="{9513E215-7295-D4D8-32D9-A8572169F631}"/>
              </a:ext>
            </a:extLst>
          </p:cNvPr>
          <p:cNvSpPr txBox="1">
            <a:spLocks/>
          </p:cNvSpPr>
          <p:nvPr/>
        </p:nvSpPr>
        <p:spPr>
          <a:xfrm>
            <a:off x="3342808" y="542144"/>
            <a:ext cx="8441960" cy="5221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3000" b="1" dirty="0">
                <a:solidFill>
                  <a:srgbClr val="B6D1E1"/>
                </a:solidFill>
                <a:latin typeface="Calibri" panose="020F0502020204030204" pitchFamily="34" charset="0"/>
                <a:ea typeface="Calibri" panose="020F0502020204030204" pitchFamily="34" charset="0"/>
              </a:rPr>
              <a:t>Vad kan du göra för oss som inte någon annan kan göra?</a:t>
            </a:r>
          </a:p>
          <a:p>
            <a:pPr marL="0" lvl="1" indent="0">
              <a:lnSpc>
                <a:spcPct val="100000"/>
              </a:lnSpc>
              <a:spcBef>
                <a:spcPts val="0"/>
              </a:spcBef>
              <a:buClr>
                <a:srgbClr val="84BFA4"/>
              </a:buClr>
              <a:buNone/>
            </a:pPr>
            <a:endParaRPr lang="en-GB" sz="3000" b="1" dirty="0">
              <a:solidFill>
                <a:srgbClr val="B6D1E1"/>
              </a:solidFill>
              <a:latin typeface="Calibri" panose="020F0502020204030204" pitchFamily="34" charset="0"/>
              <a:ea typeface="Calibri" panose="020F0502020204030204" pitchFamily="34" charset="0"/>
            </a:endParaRPr>
          </a:p>
        </p:txBody>
      </p:sp>
      <p:sp>
        <p:nvSpPr>
          <p:cNvPr id="5" name="Text Placeholder 5">
            <a:extLst>
              <a:ext uri="{FF2B5EF4-FFF2-40B4-BE49-F238E27FC236}">
                <a16:creationId xmlns:a16="http://schemas.microsoft.com/office/drawing/2014/main" id="{E2F53A19-40ED-106E-ADB3-18967959845C}"/>
              </a:ext>
            </a:extLst>
          </p:cNvPr>
          <p:cNvSpPr txBox="1">
            <a:spLocks/>
          </p:cNvSpPr>
          <p:nvPr/>
        </p:nvSpPr>
        <p:spPr>
          <a:xfrm>
            <a:off x="409465" y="2338465"/>
            <a:ext cx="2408686" cy="1804473"/>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Typiska frågor som en intervjuare kan ställa: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4BCF1E09-724E-88EF-C08B-123BC0089F53}"/>
              </a:ext>
            </a:extLst>
          </p:cNvPr>
          <p:cNvCxnSpPr>
            <a:cxnSpLocks/>
          </p:cNvCxnSpPr>
          <p:nvPr/>
        </p:nvCxnSpPr>
        <p:spPr>
          <a:xfrm>
            <a:off x="3222885" y="3417756"/>
            <a:ext cx="7555043" cy="0"/>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1213EFE7-D740-47BC-6CF2-CDE6D7BC4818}"/>
              </a:ext>
            </a:extLst>
          </p:cNvPr>
          <p:cNvSpPr txBox="1">
            <a:spLocks/>
          </p:cNvSpPr>
          <p:nvPr/>
        </p:nvSpPr>
        <p:spPr>
          <a:xfrm>
            <a:off x="3342808" y="1693890"/>
            <a:ext cx="8441960" cy="47849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När du talar om varför du vill arbeta för arbetsgivaren ska du fokusera på vad du kan göra för dem, inte på vad de kan göra för dig.</a:t>
            </a:r>
          </a:p>
          <a:p>
            <a:pPr marL="0" lvl="1" indent="0">
              <a:lnSpc>
                <a:spcPct val="100000"/>
              </a:lnSpc>
              <a:spcBef>
                <a:spcPts val="0"/>
              </a:spcBef>
              <a:buClr>
                <a:srgbClr val="84BFA4"/>
              </a:buClr>
              <a:buNone/>
            </a:pPr>
            <a:endParaRPr lang="en-GB"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800" b="1" dirty="0">
                <a:solidFill>
                  <a:schemeClr val="bg1"/>
                </a:solidFill>
                <a:highlight>
                  <a:srgbClr val="B6D1E1"/>
                </a:highlight>
                <a:latin typeface="Calibri" panose="020F0502020204030204" pitchFamily="34" charset="0"/>
                <a:ea typeface="Calibri" panose="020F0502020204030204" pitchFamily="34" charset="0"/>
              </a:rPr>
              <a:t> Bra svar</a:t>
            </a:r>
            <a:r>
              <a:rPr lang="en-GB" sz="2800" dirty="0">
                <a:solidFill>
                  <a:srgbClr val="B6D1E1"/>
                </a:solidFill>
                <a:highlight>
                  <a:srgbClr val="B6D1E1"/>
                </a:highlight>
                <a:latin typeface="Calibri" panose="020F0502020204030204" pitchFamily="34" charset="0"/>
                <a:ea typeface="Calibri" panose="020F0502020204030204" pitchFamily="34" charset="0"/>
              </a:rPr>
              <a:t>:</a:t>
            </a:r>
          </a:p>
          <a:p>
            <a:pPr marL="0" lvl="1" indent="0">
              <a:lnSpc>
                <a:spcPct val="100000"/>
              </a:lnSpc>
              <a:spcBef>
                <a:spcPts val="0"/>
              </a:spcBef>
              <a:buClr>
                <a:srgbClr val="84BFA4"/>
              </a:buClr>
              <a:buNone/>
            </a:pPr>
            <a:endParaRPr lang="en-GB" sz="400" dirty="0">
              <a:solidFill>
                <a:srgbClr val="B6D1E1"/>
              </a:solidFill>
              <a:highlight>
                <a:srgbClr val="B6D1E1"/>
              </a:highlight>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sz="2400" i="1"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400" i="1" dirty="0">
                <a:solidFill>
                  <a:srgbClr val="382B1B"/>
                </a:solidFill>
                <a:latin typeface="Calibri" panose="020F0502020204030204" pitchFamily="34" charset="0"/>
                <a:ea typeface="Calibri" panose="020F0502020204030204" pitchFamily="34" charset="0"/>
              </a:rPr>
              <a:t>"Smith's är ett respekterat företag med ett rykte om sig att utföra högkvalitativt arbete, och jag skulle vilja vara en del av den framgången. Kvaliteten på mitt arbete är viktigt för mig, så jag känner att jag skulle vara på rätt plats. Jag har också hört att ni investerar i er personal genom att utbilda och utveckla dem.</a:t>
            </a:r>
          </a:p>
          <a:p>
            <a:pPr marL="0" lvl="1"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p:txBody>
      </p:sp>
      <p:pic>
        <p:nvPicPr>
          <p:cNvPr id="9" name="Graphic 8" descr="Customer review outline">
            <a:extLst>
              <a:ext uri="{FF2B5EF4-FFF2-40B4-BE49-F238E27FC236}">
                <a16:creationId xmlns:a16="http://schemas.microsoft.com/office/drawing/2014/main" id="{E86A8799-EE0F-909E-BAE8-47322C567F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95417" y="2953062"/>
            <a:ext cx="1008088" cy="1008088"/>
          </a:xfrm>
          <a:prstGeom prst="rect">
            <a:avLst/>
          </a:prstGeom>
        </p:spPr>
      </p:pic>
    </p:spTree>
    <p:extLst>
      <p:ext uri="{BB962C8B-B14F-4D97-AF65-F5344CB8AC3E}">
        <p14:creationId xmlns:p14="http://schemas.microsoft.com/office/powerpoint/2010/main" val="5131967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1" y="0"/>
            <a:ext cx="3028013"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81917" y="459215"/>
            <a:ext cx="2576076"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Arbetsgivaren / Jobbet </a:t>
            </a: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Graphic 4">
            <a:extLst>
              <a:ext uri="{FF2B5EF4-FFF2-40B4-BE49-F238E27FC236}">
                <a16:creationId xmlns:a16="http://schemas.microsoft.com/office/drawing/2014/main" id="{4B1EEBFC-CFBF-D05F-C061-A636193EFFD4}"/>
              </a:ext>
            </a:extLst>
          </p:cNvPr>
          <p:cNvSpPr/>
          <p:nvPr/>
        </p:nvSpPr>
        <p:spPr>
          <a:xfrm rot="4967076">
            <a:off x="1142080" y="4613736"/>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 name="Text Placeholder 5">
            <a:extLst>
              <a:ext uri="{FF2B5EF4-FFF2-40B4-BE49-F238E27FC236}">
                <a16:creationId xmlns:a16="http://schemas.microsoft.com/office/drawing/2014/main" id="{9513E215-7295-D4D8-32D9-A8572169F631}"/>
              </a:ext>
            </a:extLst>
          </p:cNvPr>
          <p:cNvSpPr txBox="1">
            <a:spLocks/>
          </p:cNvSpPr>
          <p:nvPr/>
        </p:nvSpPr>
        <p:spPr>
          <a:xfrm>
            <a:off x="3342808" y="542144"/>
            <a:ext cx="6790543" cy="5221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3000" b="1" dirty="0">
                <a:solidFill>
                  <a:srgbClr val="B6D1E1"/>
                </a:solidFill>
                <a:latin typeface="Calibri" panose="020F0502020204030204" pitchFamily="34" charset="0"/>
                <a:ea typeface="Calibri" panose="020F0502020204030204" pitchFamily="34" charset="0"/>
              </a:rPr>
              <a:t>Vad är tre positiva saker som din senaste chef skulle säga om dig? </a:t>
            </a:r>
          </a:p>
          <a:p>
            <a:pPr marL="0" lvl="1" indent="0">
              <a:lnSpc>
                <a:spcPct val="100000"/>
              </a:lnSpc>
              <a:spcBef>
                <a:spcPts val="0"/>
              </a:spcBef>
              <a:buClr>
                <a:srgbClr val="84BFA4"/>
              </a:buClr>
              <a:buNone/>
            </a:pPr>
            <a:endParaRPr lang="en-GB" sz="3000" b="1" dirty="0">
              <a:solidFill>
                <a:srgbClr val="B6D1E1"/>
              </a:solidFill>
              <a:latin typeface="Calibri" panose="020F0502020204030204" pitchFamily="34" charset="0"/>
              <a:ea typeface="Calibri" panose="020F0502020204030204" pitchFamily="34" charset="0"/>
            </a:endParaRPr>
          </a:p>
        </p:txBody>
      </p:sp>
      <p:sp>
        <p:nvSpPr>
          <p:cNvPr id="5" name="Text Placeholder 5">
            <a:extLst>
              <a:ext uri="{FF2B5EF4-FFF2-40B4-BE49-F238E27FC236}">
                <a16:creationId xmlns:a16="http://schemas.microsoft.com/office/drawing/2014/main" id="{E2F53A19-40ED-106E-ADB3-18967959845C}"/>
              </a:ext>
            </a:extLst>
          </p:cNvPr>
          <p:cNvSpPr txBox="1">
            <a:spLocks/>
          </p:cNvSpPr>
          <p:nvPr/>
        </p:nvSpPr>
        <p:spPr>
          <a:xfrm>
            <a:off x="409465" y="2338465"/>
            <a:ext cx="2408686" cy="1804473"/>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Typiska frågor som en intervjuare kan ställa: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 Placeholder 5">
            <a:extLst>
              <a:ext uri="{FF2B5EF4-FFF2-40B4-BE49-F238E27FC236}">
                <a16:creationId xmlns:a16="http://schemas.microsoft.com/office/drawing/2014/main" id="{1213EFE7-D740-47BC-6CF2-CDE6D7BC4818}"/>
              </a:ext>
            </a:extLst>
          </p:cNvPr>
          <p:cNvSpPr txBox="1">
            <a:spLocks/>
          </p:cNvSpPr>
          <p:nvPr/>
        </p:nvSpPr>
        <p:spPr>
          <a:xfrm>
            <a:off x="3342808" y="1873770"/>
            <a:ext cx="8441960" cy="46051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Det här är ett utmärkt tillfälle att skryta om dig själv med hjälp av någon annans ord. Försök att inkludera en sak som visar din förmåga att utföra jobbet, en sak som visar ditt engagemang i arbetet och en sak som visar att du är en bra person att ha i ett team. Till exempel: "</a:t>
            </a:r>
            <a:r>
              <a:rPr lang="en-GB" sz="2400" i="1" dirty="0">
                <a:solidFill>
                  <a:srgbClr val="382B1B"/>
                </a:solidFill>
                <a:latin typeface="Calibri" panose="020F0502020204030204" pitchFamily="34" charset="0"/>
                <a:ea typeface="Calibri" panose="020F0502020204030204" pitchFamily="34" charset="0"/>
              </a:rPr>
              <a:t>Min chef har sagt till mig att jag är den bästa designern han någonsin har haft. Han vet att han alltid kan lita på mig och han gillar mitt sinne för humor." </a:t>
            </a:r>
          </a:p>
        </p:txBody>
      </p:sp>
    </p:spTree>
    <p:extLst>
      <p:ext uri="{BB962C8B-B14F-4D97-AF65-F5344CB8AC3E}">
        <p14:creationId xmlns:p14="http://schemas.microsoft.com/office/powerpoint/2010/main" val="659171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1" y="0"/>
            <a:ext cx="3028013"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81917" y="459215"/>
            <a:ext cx="2576076"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Arbetsgivaren / Jobbet </a:t>
            </a: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Graphic 4">
            <a:extLst>
              <a:ext uri="{FF2B5EF4-FFF2-40B4-BE49-F238E27FC236}">
                <a16:creationId xmlns:a16="http://schemas.microsoft.com/office/drawing/2014/main" id="{4B1EEBFC-CFBF-D05F-C061-A636193EFFD4}"/>
              </a:ext>
            </a:extLst>
          </p:cNvPr>
          <p:cNvSpPr/>
          <p:nvPr/>
        </p:nvSpPr>
        <p:spPr>
          <a:xfrm rot="4967076">
            <a:off x="1142080" y="4613736"/>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 name="Text Placeholder 5">
            <a:extLst>
              <a:ext uri="{FF2B5EF4-FFF2-40B4-BE49-F238E27FC236}">
                <a16:creationId xmlns:a16="http://schemas.microsoft.com/office/drawing/2014/main" id="{9513E215-7295-D4D8-32D9-A8572169F631}"/>
              </a:ext>
            </a:extLst>
          </p:cNvPr>
          <p:cNvSpPr txBox="1">
            <a:spLocks/>
          </p:cNvSpPr>
          <p:nvPr/>
        </p:nvSpPr>
        <p:spPr>
          <a:xfrm>
            <a:off x="3342808" y="542144"/>
            <a:ext cx="6790543" cy="5221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3000" b="1" dirty="0">
                <a:solidFill>
                  <a:srgbClr val="B6D1E1"/>
                </a:solidFill>
                <a:latin typeface="Calibri" panose="020F0502020204030204" pitchFamily="34" charset="0"/>
                <a:ea typeface="Calibri" panose="020F0502020204030204" pitchFamily="34" charset="0"/>
              </a:rPr>
              <a:t>Vilken lön söker du? </a:t>
            </a:r>
          </a:p>
        </p:txBody>
      </p:sp>
      <p:sp>
        <p:nvSpPr>
          <p:cNvPr id="5" name="Text Placeholder 5">
            <a:extLst>
              <a:ext uri="{FF2B5EF4-FFF2-40B4-BE49-F238E27FC236}">
                <a16:creationId xmlns:a16="http://schemas.microsoft.com/office/drawing/2014/main" id="{E2F53A19-40ED-106E-ADB3-18967959845C}"/>
              </a:ext>
            </a:extLst>
          </p:cNvPr>
          <p:cNvSpPr txBox="1">
            <a:spLocks/>
          </p:cNvSpPr>
          <p:nvPr/>
        </p:nvSpPr>
        <p:spPr>
          <a:xfrm>
            <a:off x="409465" y="2338465"/>
            <a:ext cx="2408686" cy="1804473"/>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Typiska frågor som en intervjuare kan ställa: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 Placeholder 5">
            <a:extLst>
              <a:ext uri="{FF2B5EF4-FFF2-40B4-BE49-F238E27FC236}">
                <a16:creationId xmlns:a16="http://schemas.microsoft.com/office/drawing/2014/main" id="{1213EFE7-D740-47BC-6CF2-CDE6D7BC4818}"/>
              </a:ext>
            </a:extLst>
          </p:cNvPr>
          <p:cNvSpPr txBox="1">
            <a:spLocks/>
          </p:cNvSpPr>
          <p:nvPr/>
        </p:nvSpPr>
        <p:spPr>
          <a:xfrm>
            <a:off x="3342808" y="1573967"/>
            <a:ext cx="8441960" cy="49049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Du kan förbereda dig för detta genom att känna till värdet av någon med dina färdigheter. Försök att inte ge några specifika siffror i stundens hetta - det kan försätta dig i en dålig förhandlingsposition senare. Din intervjuare kommer att förstå om du inte vill diskutera detta förrän du har fått erbjudandet om jobbet. </a:t>
            </a:r>
          </a:p>
          <a:p>
            <a:pPr marL="0" lvl="1" indent="0">
              <a:lnSpc>
                <a:spcPct val="100000"/>
              </a:lnSpc>
              <a:spcBef>
                <a:spcPts val="0"/>
              </a:spcBef>
              <a:buClr>
                <a:srgbClr val="84BFA4"/>
              </a:buClr>
              <a:buNone/>
            </a:pPr>
            <a:endParaRPr lang="en-GB"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Om de har angett en vägledande lön i arbetsbeskrivningen kan du nämna detta och säga att det är ungefär samma område som du söker. </a:t>
            </a:r>
            <a:endParaRPr lang="en-GB" sz="2400" i="1" dirty="0">
              <a:solidFill>
                <a:srgbClr val="382B1B"/>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111509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385011"/>
            <a:ext cx="12192000" cy="986589"/>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592378" y="630138"/>
            <a:ext cx="7387771" cy="17126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Förberedelser</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5" y="1783432"/>
            <a:ext cx="10888295" cy="41626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360"/>
              </a:lnSpc>
              <a:spcBef>
                <a:spcPts val="0"/>
              </a:spcBef>
              <a:buNone/>
            </a:pP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Bra gjort att du blivit kallad till intervju!  Det är en fantastisk prestation att komma så här långt...</a:t>
            </a:r>
          </a:p>
          <a:p>
            <a:pPr marL="0" indent="0" algn="just">
              <a:lnSpc>
                <a:spcPts val="2360"/>
              </a:lnSpc>
              <a:spcBef>
                <a:spcPts val="0"/>
              </a:spcBef>
              <a:buNone/>
            </a:pPr>
            <a:endPar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ts val="2360"/>
              </a:lnSpc>
              <a:spcBef>
                <a:spcPts val="0"/>
              </a:spcBef>
              <a:buNone/>
            </a:pP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Att förbereda sig inför en anställningsintervju </a:t>
            </a:r>
            <a:r>
              <a:rPr lang="en-GB" sz="2200" dirty="0" err="1">
                <a:solidFill>
                  <a:srgbClr val="382B1B"/>
                </a:solidFill>
                <a:latin typeface="Calibri" panose="020F0502020204030204" pitchFamily="34" charset="0"/>
                <a:ea typeface="Calibri" panose="020F0502020204030204" pitchFamily="34" charset="0"/>
                <a:cs typeface="Calibri" panose="020F0502020204030204" pitchFamily="34" charset="0"/>
              </a:rPr>
              <a:t>kan</a:t>
            </a: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GB" sz="2200" dirty="0" err="1">
                <a:solidFill>
                  <a:srgbClr val="382B1B"/>
                </a:solidFill>
                <a:latin typeface="Calibri" panose="020F0502020204030204" pitchFamily="34" charset="0"/>
                <a:ea typeface="Calibri" panose="020F0502020204030204" pitchFamily="34" charset="0"/>
                <a:cs typeface="Calibri" panose="020F0502020204030204" pitchFamily="34" charset="0"/>
              </a:rPr>
              <a:t>innebära</a:t>
            </a: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GB" sz="2200" dirty="0" err="1">
                <a:solidFill>
                  <a:srgbClr val="382B1B"/>
                </a:solidFill>
                <a:latin typeface="Calibri" panose="020F0502020204030204" pitchFamily="34" charset="0"/>
                <a:ea typeface="Calibri" panose="020F0502020204030204" pitchFamily="34" charset="0"/>
                <a:cs typeface="Calibri" panose="020F0502020204030204" pitchFamily="34" charset="0"/>
              </a:rPr>
              <a:t>en</a:t>
            </a: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 extra utmaning för invandrarkvinnor, om det </a:t>
            </a:r>
            <a:r>
              <a:rPr lang="en-GB" sz="2200" dirty="0" err="1">
                <a:solidFill>
                  <a:srgbClr val="382B1B"/>
                </a:solidFill>
                <a:latin typeface="Calibri" panose="020F0502020204030204" pitchFamily="34" charset="0"/>
                <a:ea typeface="Calibri" panose="020F0502020204030204" pitchFamily="34" charset="0"/>
                <a:cs typeface="Calibri" panose="020F0502020204030204" pitchFamily="34" charset="0"/>
              </a:rPr>
              <a:t>jobbet</a:t>
            </a: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GB" sz="2200" dirty="0" err="1">
                <a:solidFill>
                  <a:srgbClr val="382B1B"/>
                </a:solidFill>
                <a:latin typeface="Calibri" panose="020F0502020204030204" pitchFamily="34" charset="0"/>
                <a:ea typeface="Calibri" panose="020F0502020204030204" pitchFamily="34" charset="0"/>
                <a:cs typeface="Calibri" panose="020F0502020204030204" pitchFamily="34" charset="0"/>
              </a:rPr>
              <a:t>en</a:t>
            </a: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GB" sz="2200" dirty="0" err="1">
                <a:solidFill>
                  <a:srgbClr val="382B1B"/>
                </a:solidFill>
                <a:latin typeface="Calibri" panose="020F0502020204030204" pitchFamily="34" charset="0"/>
                <a:ea typeface="Calibri" panose="020F0502020204030204" pitchFamily="34" charset="0"/>
                <a:cs typeface="Calibri" panose="020F0502020204030204" pitchFamily="34" charset="0"/>
              </a:rPr>
              <a:t>söker</a:t>
            </a: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GB" sz="2200" dirty="0" err="1">
                <a:solidFill>
                  <a:srgbClr val="382B1B"/>
                </a:solidFill>
                <a:latin typeface="Calibri" panose="020F0502020204030204" pitchFamily="34" charset="0"/>
                <a:ea typeface="Calibri" panose="020F0502020204030204" pitchFamily="34" charset="0"/>
                <a:cs typeface="Calibri" panose="020F0502020204030204" pitchFamily="34" charset="0"/>
              </a:rPr>
              <a:t>är</a:t>
            </a: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GB" sz="2200" dirty="0" err="1">
                <a:solidFill>
                  <a:srgbClr val="382B1B"/>
                </a:solidFill>
                <a:latin typeface="Calibri" panose="020F0502020204030204" pitchFamily="34" charset="0"/>
                <a:ea typeface="Calibri" panose="020F0502020204030204" pitchFamily="34" charset="0"/>
                <a:cs typeface="Calibri" panose="020F0502020204030204" pitchFamily="34" charset="0"/>
              </a:rPr>
              <a:t>i</a:t>
            </a: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GB" sz="2200" dirty="0" err="1">
                <a:solidFill>
                  <a:srgbClr val="382B1B"/>
                </a:solidFill>
                <a:latin typeface="Calibri" panose="020F0502020204030204" pitchFamily="34" charset="0"/>
                <a:ea typeface="Calibri" panose="020F0502020204030204" pitchFamily="34" charset="0"/>
                <a:cs typeface="Calibri" panose="020F0502020204030204" pitchFamily="34" charset="0"/>
              </a:rPr>
              <a:t>ett</a:t>
            </a: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 land </a:t>
            </a:r>
            <a:r>
              <a:rPr lang="en-GB" sz="2200" dirty="0" err="1">
                <a:solidFill>
                  <a:srgbClr val="382B1B"/>
                </a:solidFill>
                <a:latin typeface="Calibri" panose="020F0502020204030204" pitchFamily="34" charset="0"/>
                <a:ea typeface="Calibri" panose="020F0502020204030204" pitchFamily="34" charset="0"/>
                <a:cs typeface="Calibri" panose="020F0502020204030204" pitchFamily="34" charset="0"/>
              </a:rPr>
              <a:t>där</a:t>
            </a: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 det </a:t>
            </a:r>
            <a:r>
              <a:rPr lang="en-GB" sz="2200" dirty="0" err="1">
                <a:solidFill>
                  <a:srgbClr val="382B1B"/>
                </a:solidFill>
                <a:latin typeface="Calibri" panose="020F0502020204030204" pitchFamily="34" charset="0"/>
                <a:ea typeface="Calibri" panose="020F0502020204030204" pitchFamily="34" charset="0"/>
                <a:cs typeface="Calibri" panose="020F0502020204030204" pitchFamily="34" charset="0"/>
              </a:rPr>
              <a:t>råder</a:t>
            </a: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GB" sz="2200" dirty="0" err="1">
                <a:solidFill>
                  <a:srgbClr val="382B1B"/>
                </a:solidFill>
                <a:latin typeface="Calibri" panose="020F0502020204030204" pitchFamily="34" charset="0"/>
                <a:ea typeface="Calibri" panose="020F0502020204030204" pitchFamily="34" charset="0"/>
                <a:cs typeface="Calibri" panose="020F0502020204030204" pitchFamily="34" charset="0"/>
              </a:rPr>
              <a:t>andra</a:t>
            </a: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 kulturella normer och </a:t>
            </a:r>
            <a:r>
              <a:rPr lang="en-GB" sz="2200" dirty="0" err="1">
                <a:solidFill>
                  <a:srgbClr val="382B1B"/>
                </a:solidFill>
                <a:latin typeface="Calibri" panose="020F0502020204030204" pitchFamily="34" charset="0"/>
                <a:ea typeface="Calibri" panose="020F0502020204030204" pitchFamily="34" charset="0"/>
                <a:cs typeface="Calibri" panose="020F0502020204030204" pitchFamily="34" charset="0"/>
              </a:rPr>
              <a:t>förväntningar</a:t>
            </a: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GB" sz="2200" dirty="0" err="1">
                <a:solidFill>
                  <a:srgbClr val="382B1B"/>
                </a:solidFill>
                <a:latin typeface="Calibri" panose="020F0502020204030204" pitchFamily="34" charset="0"/>
                <a:ea typeface="Calibri" panose="020F0502020204030204" pitchFamily="34" charset="0"/>
                <a:cs typeface="Calibri" panose="020F0502020204030204" pitchFamily="34" charset="0"/>
              </a:rPr>
              <a:t>än</a:t>
            </a: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GB" sz="2200" dirty="0" err="1">
                <a:solidFill>
                  <a:srgbClr val="382B1B"/>
                </a:solidFill>
                <a:latin typeface="Calibri" panose="020F0502020204030204" pitchFamily="34" charset="0"/>
                <a:ea typeface="Calibri" panose="020F0502020204030204" pitchFamily="34" charset="0"/>
                <a:cs typeface="Calibri" panose="020F0502020204030204" pitchFamily="34" charset="0"/>
              </a:rPr>
              <a:t>i</a:t>
            </a: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GB" sz="2200" dirty="0" err="1">
                <a:solidFill>
                  <a:srgbClr val="382B1B"/>
                </a:solidFill>
                <a:latin typeface="Calibri" panose="020F0502020204030204" pitchFamily="34" charset="0"/>
                <a:ea typeface="Calibri" panose="020F0502020204030204" pitchFamily="34" charset="0"/>
                <a:cs typeface="Calibri" panose="020F0502020204030204" pitchFamily="34" charset="0"/>
              </a:rPr>
              <a:t>dennes</a:t>
            </a: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GB" sz="2200" dirty="0" err="1">
                <a:solidFill>
                  <a:srgbClr val="382B1B"/>
                </a:solidFill>
                <a:latin typeface="Calibri" panose="020F0502020204030204" pitchFamily="34" charset="0"/>
                <a:ea typeface="Calibri" panose="020F0502020204030204" pitchFamily="34" charset="0"/>
                <a:cs typeface="Calibri" panose="020F0502020204030204" pitchFamily="34" charset="0"/>
              </a:rPr>
              <a:t>hemland</a:t>
            </a: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0" indent="0" algn="just">
              <a:lnSpc>
                <a:spcPts val="2360"/>
              </a:lnSpc>
              <a:spcBef>
                <a:spcPts val="0"/>
              </a:spcBef>
              <a:buNone/>
            </a:pPr>
            <a:endPar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ts val="2360"/>
              </a:lnSpc>
              <a:spcBef>
                <a:spcPts val="0"/>
              </a:spcBef>
              <a:buNone/>
            </a:pP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Förberedelser är nyckeln till framgång. </a:t>
            </a:r>
            <a:r>
              <a:rPr lang="en-GB" sz="2200" dirty="0" err="1">
                <a:solidFill>
                  <a:srgbClr val="382B1B"/>
                </a:solidFill>
                <a:latin typeface="Calibri" panose="020F0502020204030204" pitchFamily="34" charset="0"/>
                <a:ea typeface="Calibri" panose="020F0502020204030204" pitchFamily="34" charset="0"/>
                <a:cs typeface="Calibri" panose="020F0502020204030204" pitchFamily="34" charset="0"/>
              </a:rPr>
              <a:t>Här</a:t>
            </a: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GB" sz="2200" dirty="0" err="1">
                <a:solidFill>
                  <a:srgbClr val="382B1B"/>
                </a:solidFill>
                <a:latin typeface="Calibri" panose="020F0502020204030204" pitchFamily="34" charset="0"/>
                <a:ea typeface="Calibri" panose="020F0502020204030204" pitchFamily="34" charset="0"/>
                <a:cs typeface="Calibri" panose="020F0502020204030204" pitchFamily="34" charset="0"/>
              </a:rPr>
              <a:t>är</a:t>
            </a: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GB" sz="2200" dirty="0" err="1">
                <a:solidFill>
                  <a:srgbClr val="382B1B"/>
                </a:solidFill>
                <a:latin typeface="Calibri" panose="020F0502020204030204" pitchFamily="34" charset="0"/>
                <a:ea typeface="Calibri" panose="020F0502020204030204" pitchFamily="34" charset="0"/>
                <a:cs typeface="Calibri" panose="020F0502020204030204" pitchFamily="34" charset="0"/>
              </a:rPr>
              <a:t>några</a:t>
            </a: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 tips. </a:t>
            </a:r>
          </a:p>
          <a:p>
            <a:pPr algn="just">
              <a:lnSpc>
                <a:spcPts val="2360"/>
              </a:lnSpc>
              <a:spcBef>
                <a:spcPts val="0"/>
              </a:spcBef>
            </a:pP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Besök företagets webbplats, följ dem på sociala medier och läs de senaste nyhetsartiklarna eller pressmeddelandena.</a:t>
            </a:r>
          </a:p>
          <a:p>
            <a:pPr algn="just">
              <a:lnSpc>
                <a:spcPts val="2360"/>
              </a:lnSpc>
              <a:spcBef>
                <a:spcPts val="0"/>
              </a:spcBef>
            </a:pP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Lär dig mer om företagets historia, uppdrag, värderingar och vad som är specifikt för det jobb du söker. </a:t>
            </a:r>
          </a:p>
          <a:p>
            <a:pPr algn="just">
              <a:lnSpc>
                <a:spcPts val="2360"/>
              </a:lnSpc>
              <a:spcBef>
                <a:spcPts val="0"/>
              </a:spcBef>
            </a:pP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Att försöka förstå företagskulturen och hur den fungerar kan hjälpa dig att anpassa dina svar till vad de letar efter hos en kandidat.</a:t>
            </a:r>
          </a:p>
          <a:p>
            <a:pPr marL="0" indent="0" algn="just">
              <a:lnSpc>
                <a:spcPts val="2360"/>
              </a:lnSpc>
              <a:spcBef>
                <a:spcPts val="0"/>
              </a:spcBef>
              <a:buNone/>
            </a:pPr>
            <a:endParaRPr lang="en-IE" sz="22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8226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1" y="0"/>
            <a:ext cx="3028013"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81917" y="459215"/>
            <a:ext cx="2576076"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Arbetsgivaren / Jobbet </a:t>
            </a: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Graphic 4">
            <a:extLst>
              <a:ext uri="{FF2B5EF4-FFF2-40B4-BE49-F238E27FC236}">
                <a16:creationId xmlns:a16="http://schemas.microsoft.com/office/drawing/2014/main" id="{4B1EEBFC-CFBF-D05F-C061-A636193EFFD4}"/>
              </a:ext>
            </a:extLst>
          </p:cNvPr>
          <p:cNvSpPr/>
          <p:nvPr/>
        </p:nvSpPr>
        <p:spPr>
          <a:xfrm rot="4967076">
            <a:off x="1142080" y="4613736"/>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 name="Text Placeholder 5">
            <a:extLst>
              <a:ext uri="{FF2B5EF4-FFF2-40B4-BE49-F238E27FC236}">
                <a16:creationId xmlns:a16="http://schemas.microsoft.com/office/drawing/2014/main" id="{9513E215-7295-D4D8-32D9-A8572169F631}"/>
              </a:ext>
            </a:extLst>
          </p:cNvPr>
          <p:cNvSpPr txBox="1">
            <a:spLocks/>
          </p:cNvSpPr>
          <p:nvPr/>
        </p:nvSpPr>
        <p:spPr>
          <a:xfrm>
            <a:off x="3342808" y="542144"/>
            <a:ext cx="7989756" cy="5221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3000" b="1" dirty="0">
                <a:solidFill>
                  <a:srgbClr val="B6D1E1"/>
                </a:solidFill>
                <a:latin typeface="Calibri" panose="020F0502020204030204" pitchFamily="34" charset="0"/>
                <a:ea typeface="Calibri" panose="020F0502020204030204" pitchFamily="34" charset="0"/>
              </a:rPr>
              <a:t>Vilka tror du att de största utmaningarna kommer att vara? </a:t>
            </a:r>
          </a:p>
        </p:txBody>
      </p:sp>
      <p:sp>
        <p:nvSpPr>
          <p:cNvPr id="5" name="Text Placeholder 5">
            <a:extLst>
              <a:ext uri="{FF2B5EF4-FFF2-40B4-BE49-F238E27FC236}">
                <a16:creationId xmlns:a16="http://schemas.microsoft.com/office/drawing/2014/main" id="{E2F53A19-40ED-106E-ADB3-18967959845C}"/>
              </a:ext>
            </a:extLst>
          </p:cNvPr>
          <p:cNvSpPr txBox="1">
            <a:spLocks/>
          </p:cNvSpPr>
          <p:nvPr/>
        </p:nvSpPr>
        <p:spPr>
          <a:xfrm>
            <a:off x="409465" y="2338465"/>
            <a:ext cx="2408686" cy="1804473"/>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Typiska frågor som en intervjuare kan ställa: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79C689AC-07D5-F314-8A4B-7A566B8C6444}"/>
              </a:ext>
            </a:extLst>
          </p:cNvPr>
          <p:cNvCxnSpPr>
            <a:cxnSpLocks/>
          </p:cNvCxnSpPr>
          <p:nvPr/>
        </p:nvCxnSpPr>
        <p:spPr>
          <a:xfrm>
            <a:off x="3267855" y="4392117"/>
            <a:ext cx="7390152" cy="0"/>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F22AAB5E-B211-FEA8-6229-3497768031A5}"/>
              </a:ext>
            </a:extLst>
          </p:cNvPr>
          <p:cNvSpPr txBox="1">
            <a:spLocks/>
          </p:cNvSpPr>
          <p:nvPr/>
        </p:nvSpPr>
        <p:spPr>
          <a:xfrm>
            <a:off x="3342808" y="1573967"/>
            <a:ext cx="8441960" cy="49049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Intervjuaren vill veta om du fullt ut förstår vad jobbet innebär. De vill veta varför du tror att du skulle vara bra på det och hur du skulle gå tillväga om du fick jobbet. För att svara bra på den här frågan bör du läsa igenom arbetsbeskrivningen noggrant och undersöka hur organisationen fungerar. </a:t>
            </a:r>
          </a:p>
          <a:p>
            <a:pPr marL="0" lvl="1" indent="0">
              <a:lnSpc>
                <a:spcPct val="100000"/>
              </a:lnSpc>
              <a:spcBef>
                <a:spcPts val="0"/>
              </a:spcBef>
              <a:buClr>
                <a:srgbClr val="84BFA4"/>
              </a:buClr>
              <a:buNone/>
            </a:pPr>
            <a:endParaRPr lang="en-GB"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800" b="1" dirty="0">
                <a:solidFill>
                  <a:schemeClr val="bg1"/>
                </a:solidFill>
                <a:highlight>
                  <a:srgbClr val="B6D1E1"/>
                </a:highlight>
                <a:latin typeface="Calibri" panose="020F0502020204030204" pitchFamily="34" charset="0"/>
                <a:ea typeface="Calibri" panose="020F0502020204030204" pitchFamily="34" charset="0"/>
              </a:rPr>
              <a:t> Bra svar</a:t>
            </a:r>
            <a:r>
              <a:rPr lang="en-GB" sz="2800" dirty="0">
                <a:solidFill>
                  <a:srgbClr val="B6D1E1"/>
                </a:solidFill>
                <a:highlight>
                  <a:srgbClr val="B6D1E1"/>
                </a:highlight>
                <a:latin typeface="Calibri" panose="020F0502020204030204" pitchFamily="34" charset="0"/>
                <a:ea typeface="Calibri" panose="020F0502020204030204" pitchFamily="34" charset="0"/>
              </a:rPr>
              <a:t>:</a:t>
            </a:r>
          </a:p>
          <a:p>
            <a:pPr marL="0" lvl="1" indent="0">
              <a:lnSpc>
                <a:spcPct val="100000"/>
              </a:lnSpc>
              <a:spcBef>
                <a:spcPts val="0"/>
              </a:spcBef>
              <a:buClr>
                <a:srgbClr val="84BFA4"/>
              </a:buClr>
              <a:buNone/>
            </a:pPr>
            <a:endParaRPr lang="en-GB" sz="400" dirty="0">
              <a:solidFill>
                <a:srgbClr val="B6D1E1"/>
              </a:solidFill>
              <a:highlight>
                <a:srgbClr val="B6D1E1"/>
              </a:highlight>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sz="2400" i="1"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400" i="1" dirty="0">
                <a:solidFill>
                  <a:srgbClr val="382B1B"/>
                </a:solidFill>
                <a:latin typeface="Calibri" panose="020F0502020204030204" pitchFamily="34" charset="0"/>
                <a:ea typeface="Calibri" panose="020F0502020204030204" pitchFamily="34" charset="0"/>
              </a:rPr>
              <a:t>"Huvuduppgiften är att övervaka ett team av kockar för att säkerställa att de håller hög standard. Det är mitt ansvar att motivera dem och förmedla mina erfarenheter så att de kan prestera mer.</a:t>
            </a:r>
          </a:p>
          <a:p>
            <a:pPr marL="0" lvl="1" indent="0">
              <a:lnSpc>
                <a:spcPct val="100000"/>
              </a:lnSpc>
              <a:spcBef>
                <a:spcPts val="0"/>
              </a:spcBef>
              <a:buClr>
                <a:srgbClr val="84BFA4"/>
              </a:buClr>
              <a:buNone/>
            </a:pPr>
            <a:endParaRPr lang="en-GB" sz="2400" i="1"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p:txBody>
      </p:sp>
      <p:pic>
        <p:nvPicPr>
          <p:cNvPr id="11" name="Graphic 10" descr="Customer review outline">
            <a:extLst>
              <a:ext uri="{FF2B5EF4-FFF2-40B4-BE49-F238E27FC236}">
                <a16:creationId xmlns:a16="http://schemas.microsoft.com/office/drawing/2014/main" id="{576A47D7-CD09-DB54-ED9A-B4334E1FDF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80427" y="3672590"/>
            <a:ext cx="1008088" cy="1008088"/>
          </a:xfrm>
          <a:prstGeom prst="rect">
            <a:avLst/>
          </a:prstGeom>
        </p:spPr>
      </p:pic>
    </p:spTree>
    <p:extLst>
      <p:ext uri="{BB962C8B-B14F-4D97-AF65-F5344CB8AC3E}">
        <p14:creationId xmlns:p14="http://schemas.microsoft.com/office/powerpoint/2010/main" val="34451275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0" y="0"/>
            <a:ext cx="2758190" cy="6858000"/>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81918" y="459215"/>
            <a:ext cx="1991460"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Din </a:t>
            </a:r>
            <a:r>
              <a:rPr lang="en-GB" sz="4000" b="1" dirty="0" err="1">
                <a:solidFill>
                  <a:schemeClr val="bg1"/>
                </a:solidFill>
                <a:latin typeface="Calibri" panose="020F0502020204030204" pitchFamily="34" charset="0"/>
                <a:ea typeface="Calibri" panose="020F0502020204030204" pitchFamily="34" charset="0"/>
                <a:cs typeface="Calibri" panose="020F0502020204030204" pitchFamily="34" charset="0"/>
              </a:rPr>
              <a:t>arbets</a:t>
            </a: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r>
              <a:rPr lang="en-GB" sz="4000" b="1" dirty="0" err="1">
                <a:solidFill>
                  <a:schemeClr val="bg1"/>
                </a:solidFill>
                <a:latin typeface="Calibri" panose="020F0502020204030204" pitchFamily="34" charset="0"/>
                <a:ea typeface="Calibri" panose="020F0502020204030204" pitchFamily="34" charset="0"/>
                <a:cs typeface="Calibri" panose="020F0502020204030204" pitchFamily="34" charset="0"/>
              </a:rPr>
              <a:t>historia</a:t>
            </a: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Graphic 4">
            <a:extLst>
              <a:ext uri="{FF2B5EF4-FFF2-40B4-BE49-F238E27FC236}">
                <a16:creationId xmlns:a16="http://schemas.microsoft.com/office/drawing/2014/main" id="{4B1EEBFC-CFBF-D05F-C061-A636193EFFD4}"/>
              </a:ext>
            </a:extLst>
          </p:cNvPr>
          <p:cNvSpPr/>
          <p:nvPr/>
        </p:nvSpPr>
        <p:spPr>
          <a:xfrm rot="4967076">
            <a:off x="1037148" y="4613735"/>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 name="Text Placeholder 5">
            <a:extLst>
              <a:ext uri="{FF2B5EF4-FFF2-40B4-BE49-F238E27FC236}">
                <a16:creationId xmlns:a16="http://schemas.microsoft.com/office/drawing/2014/main" id="{140A2CB1-2BC5-A83B-44FB-CBAE4CD14555}"/>
              </a:ext>
            </a:extLst>
          </p:cNvPr>
          <p:cNvSpPr txBox="1">
            <a:spLocks/>
          </p:cNvSpPr>
          <p:nvPr/>
        </p:nvSpPr>
        <p:spPr>
          <a:xfrm>
            <a:off x="409465" y="2218543"/>
            <a:ext cx="1991460" cy="1924395"/>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Typiska frågor som en intervjuare kan ställa: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62221994-0F0A-C978-09CE-009022AE2067}"/>
              </a:ext>
            </a:extLst>
          </p:cNvPr>
          <p:cNvCxnSpPr>
            <a:cxnSpLocks/>
          </p:cNvCxnSpPr>
          <p:nvPr/>
        </p:nvCxnSpPr>
        <p:spPr>
          <a:xfrm>
            <a:off x="3237875" y="4032353"/>
            <a:ext cx="7390152" cy="0"/>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pic>
        <p:nvPicPr>
          <p:cNvPr id="9" name="Graphic 8" descr="Customer review outline">
            <a:extLst>
              <a:ext uri="{FF2B5EF4-FFF2-40B4-BE49-F238E27FC236}">
                <a16:creationId xmlns:a16="http://schemas.microsoft.com/office/drawing/2014/main" id="{460BA1B8-7997-88D2-053A-FDCC309310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50447" y="3312826"/>
            <a:ext cx="1008088" cy="1008088"/>
          </a:xfrm>
          <a:prstGeom prst="rect">
            <a:avLst/>
          </a:prstGeom>
        </p:spPr>
      </p:pic>
      <p:sp>
        <p:nvSpPr>
          <p:cNvPr id="10" name="Text Placeholder 5">
            <a:extLst>
              <a:ext uri="{FF2B5EF4-FFF2-40B4-BE49-F238E27FC236}">
                <a16:creationId xmlns:a16="http://schemas.microsoft.com/office/drawing/2014/main" id="{C46E5D12-AEE6-51B4-D2D0-9F1AFD0B61B5}"/>
              </a:ext>
            </a:extLst>
          </p:cNvPr>
          <p:cNvSpPr txBox="1">
            <a:spLocks/>
          </p:cNvSpPr>
          <p:nvPr/>
        </p:nvSpPr>
        <p:spPr>
          <a:xfrm>
            <a:off x="3342808" y="479685"/>
            <a:ext cx="8441960" cy="5999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Vad motiverar dig?</a:t>
            </a:r>
          </a:p>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Vilka arbetsuppgifter ger dig mest tillfredsställelse?</a:t>
            </a:r>
          </a:p>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Vad intervjuaren verkligen vill veta: Vad får dig att ticka?</a:t>
            </a:r>
          </a:p>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Genom att ta reda på vad som motiverar dig kan intervjuaren ta reda på vilken miljö du kommer att prestera bra i. Försök att komma på exempel på när en arbetsuppgift har gjort dig entusiastisk.</a:t>
            </a:r>
          </a:p>
          <a:p>
            <a:pPr marL="342900" lvl="1" indent="-342900">
              <a:lnSpc>
                <a:spcPct val="100000"/>
              </a:lnSpc>
              <a:spcBef>
                <a:spcPts val="0"/>
              </a:spcBef>
              <a:buClr>
                <a:srgbClr val="84BFA4"/>
              </a:buClr>
            </a:pPr>
            <a:endParaRPr lang="en-GB"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800" b="1" dirty="0">
                <a:solidFill>
                  <a:schemeClr val="bg1"/>
                </a:solidFill>
                <a:highlight>
                  <a:srgbClr val="B6D1E1"/>
                </a:highlight>
                <a:latin typeface="Calibri" panose="020F0502020204030204" pitchFamily="34" charset="0"/>
                <a:ea typeface="Calibri" panose="020F0502020204030204" pitchFamily="34" charset="0"/>
              </a:rPr>
              <a:t> Bra svar</a:t>
            </a:r>
            <a:r>
              <a:rPr lang="en-GB" sz="2800" dirty="0">
                <a:solidFill>
                  <a:srgbClr val="B6D1E1"/>
                </a:solidFill>
                <a:highlight>
                  <a:srgbClr val="B6D1E1"/>
                </a:highlight>
                <a:latin typeface="Calibri" panose="020F0502020204030204" pitchFamily="34" charset="0"/>
                <a:ea typeface="Calibri" panose="020F0502020204030204" pitchFamily="34" charset="0"/>
              </a:rPr>
              <a:t>:</a:t>
            </a:r>
          </a:p>
          <a:p>
            <a:pPr marL="0" lvl="1" indent="0">
              <a:lnSpc>
                <a:spcPct val="100000"/>
              </a:lnSpc>
              <a:spcBef>
                <a:spcPts val="0"/>
              </a:spcBef>
              <a:buClr>
                <a:srgbClr val="84BFA4"/>
              </a:buClr>
              <a:buNone/>
            </a:pPr>
            <a:endParaRPr lang="en-GB" sz="400" dirty="0">
              <a:solidFill>
                <a:srgbClr val="B6D1E1"/>
              </a:solidFill>
              <a:highlight>
                <a:srgbClr val="B6D1E1"/>
              </a:highlight>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sz="2400" i="1"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400" i="1" dirty="0">
                <a:solidFill>
                  <a:srgbClr val="382B1B"/>
                </a:solidFill>
                <a:latin typeface="Calibri" panose="020F0502020204030204" pitchFamily="34" charset="0"/>
                <a:ea typeface="Calibri" panose="020F0502020204030204" pitchFamily="34" charset="0"/>
              </a:rPr>
              <a:t>"Jag gillar problemlösning - den där punkten i ett projekt där man stöter på något oväntat och måste tänka kreativt för att komma på en lösning.</a:t>
            </a:r>
          </a:p>
          <a:p>
            <a:pPr marL="0" lvl="1"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a:p>
            <a:pPr marL="342900" lvl="1" indent="-342900">
              <a:lnSpc>
                <a:spcPct val="100000"/>
              </a:lnSpc>
              <a:spcBef>
                <a:spcPts val="0"/>
              </a:spcBef>
              <a:buClr>
                <a:srgbClr val="84BFA4"/>
              </a:buClr>
            </a:pPr>
            <a:endParaRPr lang="en-GB" sz="2400" dirty="0">
              <a:solidFill>
                <a:srgbClr val="382B1B"/>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052911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0" y="0"/>
            <a:ext cx="2758190"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81918" y="459215"/>
            <a:ext cx="1991460"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Team</a:t>
            </a:r>
          </a:p>
          <a:p>
            <a:pPr marL="0" indent="0">
              <a:lnSpc>
                <a:spcPts val="4020"/>
              </a:lnSpc>
              <a:spcBef>
                <a:spcPts val="0"/>
              </a:spcBef>
              <a:buNone/>
            </a:pPr>
            <a:r>
              <a:rPr lang="en-GB" sz="4000" b="1" dirty="0" err="1">
                <a:solidFill>
                  <a:schemeClr val="bg1"/>
                </a:solidFill>
                <a:latin typeface="Calibri" panose="020F0502020204030204" pitchFamily="34" charset="0"/>
                <a:ea typeface="Calibri" panose="020F0502020204030204" pitchFamily="34" charset="0"/>
                <a:cs typeface="Calibri" panose="020F0502020204030204" pitchFamily="34" charset="0"/>
              </a:rPr>
              <a:t>arbete</a:t>
            </a: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Graphic 4">
            <a:extLst>
              <a:ext uri="{FF2B5EF4-FFF2-40B4-BE49-F238E27FC236}">
                <a16:creationId xmlns:a16="http://schemas.microsoft.com/office/drawing/2014/main" id="{4B1EEBFC-CFBF-D05F-C061-A636193EFFD4}"/>
              </a:ext>
            </a:extLst>
          </p:cNvPr>
          <p:cNvSpPr/>
          <p:nvPr/>
        </p:nvSpPr>
        <p:spPr>
          <a:xfrm rot="4967076">
            <a:off x="1037148" y="4613735"/>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 name="Text Placeholder 5">
            <a:extLst>
              <a:ext uri="{FF2B5EF4-FFF2-40B4-BE49-F238E27FC236}">
                <a16:creationId xmlns:a16="http://schemas.microsoft.com/office/drawing/2014/main" id="{140A2CB1-2BC5-A83B-44FB-CBAE4CD14555}"/>
              </a:ext>
            </a:extLst>
          </p:cNvPr>
          <p:cNvSpPr txBox="1">
            <a:spLocks/>
          </p:cNvSpPr>
          <p:nvPr/>
        </p:nvSpPr>
        <p:spPr>
          <a:xfrm>
            <a:off x="409465" y="2218543"/>
            <a:ext cx="1991460" cy="1924395"/>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Typiska frågor som en intervjuare kan ställa: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62221994-0F0A-C978-09CE-009022AE2067}"/>
              </a:ext>
            </a:extLst>
          </p:cNvPr>
          <p:cNvCxnSpPr>
            <a:cxnSpLocks/>
          </p:cNvCxnSpPr>
          <p:nvPr/>
        </p:nvCxnSpPr>
        <p:spPr>
          <a:xfrm>
            <a:off x="3237875" y="4032353"/>
            <a:ext cx="7390152" cy="0"/>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pic>
        <p:nvPicPr>
          <p:cNvPr id="9" name="Graphic 8" descr="Customer review outline">
            <a:extLst>
              <a:ext uri="{FF2B5EF4-FFF2-40B4-BE49-F238E27FC236}">
                <a16:creationId xmlns:a16="http://schemas.microsoft.com/office/drawing/2014/main" id="{460BA1B8-7997-88D2-053A-FDCC309310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50447" y="3312826"/>
            <a:ext cx="1008088" cy="1008088"/>
          </a:xfrm>
          <a:prstGeom prst="rect">
            <a:avLst/>
          </a:prstGeom>
        </p:spPr>
      </p:pic>
      <p:sp>
        <p:nvSpPr>
          <p:cNvPr id="10" name="Text Placeholder 5">
            <a:extLst>
              <a:ext uri="{FF2B5EF4-FFF2-40B4-BE49-F238E27FC236}">
                <a16:creationId xmlns:a16="http://schemas.microsoft.com/office/drawing/2014/main" id="{C46E5D12-AEE6-51B4-D2D0-9F1AFD0B61B5}"/>
              </a:ext>
            </a:extLst>
          </p:cNvPr>
          <p:cNvSpPr txBox="1">
            <a:spLocks/>
          </p:cNvSpPr>
          <p:nvPr/>
        </p:nvSpPr>
        <p:spPr>
          <a:xfrm>
            <a:off x="3342807" y="479685"/>
            <a:ext cx="8849193" cy="5999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Vad gör ett bra team?</a:t>
            </a:r>
          </a:p>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Vad gör en bra teammedlem?</a:t>
            </a:r>
          </a:p>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Vad gör en bra teamledare?</a:t>
            </a:r>
          </a:p>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Vad intervjuaren verkligen vill veta: Kan du arbeta effektivt i ett team?</a:t>
            </a:r>
          </a:p>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Arbetsgivare värderar teamarbete mycket högt. De vill veta att du kan arbeta effektivt i ett team, oavsett vilken roll du har i det.</a:t>
            </a:r>
          </a:p>
          <a:p>
            <a:pPr marL="0" lvl="1" indent="0">
              <a:lnSpc>
                <a:spcPct val="100000"/>
              </a:lnSpc>
              <a:spcBef>
                <a:spcPts val="0"/>
              </a:spcBef>
              <a:buClr>
                <a:srgbClr val="84BFA4"/>
              </a:buClr>
              <a:buNone/>
            </a:pPr>
            <a:endParaRPr lang="en-GB"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800" b="1" dirty="0">
                <a:solidFill>
                  <a:schemeClr val="bg1"/>
                </a:solidFill>
                <a:highlight>
                  <a:srgbClr val="B6D1E1"/>
                </a:highlight>
                <a:latin typeface="Calibri" panose="020F0502020204030204" pitchFamily="34" charset="0"/>
                <a:ea typeface="Calibri" panose="020F0502020204030204" pitchFamily="34" charset="0"/>
              </a:rPr>
              <a:t> Bra svar</a:t>
            </a:r>
            <a:r>
              <a:rPr lang="en-GB" sz="2800" dirty="0">
                <a:solidFill>
                  <a:srgbClr val="B6D1E1"/>
                </a:solidFill>
                <a:highlight>
                  <a:srgbClr val="B6D1E1"/>
                </a:highlight>
                <a:latin typeface="Calibri" panose="020F0502020204030204" pitchFamily="34" charset="0"/>
                <a:ea typeface="Calibri" panose="020F0502020204030204" pitchFamily="34" charset="0"/>
              </a:rPr>
              <a:t>:</a:t>
            </a:r>
          </a:p>
          <a:p>
            <a:pPr marL="0" lvl="1" indent="0">
              <a:lnSpc>
                <a:spcPct val="100000"/>
              </a:lnSpc>
              <a:spcBef>
                <a:spcPts val="0"/>
              </a:spcBef>
              <a:buClr>
                <a:srgbClr val="84BFA4"/>
              </a:buClr>
              <a:buNone/>
            </a:pPr>
            <a:endParaRPr lang="en-GB" sz="400" dirty="0">
              <a:solidFill>
                <a:srgbClr val="B6D1E1"/>
              </a:solidFill>
              <a:highlight>
                <a:srgbClr val="B6D1E1"/>
              </a:highlight>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sz="2400" i="1"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400" i="1" dirty="0">
                <a:solidFill>
                  <a:srgbClr val="382B1B"/>
                </a:solidFill>
                <a:latin typeface="Calibri" panose="020F0502020204030204" pitchFamily="34" charset="0"/>
                <a:ea typeface="Calibri" panose="020F0502020204030204" pitchFamily="34" charset="0"/>
              </a:rPr>
              <a:t>"Ett bra team måste ha tydliga syften och mål, och rutiner för att arbeta mot dessa. Varje person måste ha klart för sig vilken roll de har och vad som förväntas av dem. Det måste finnas öppenhet och förtroende och en tydlig kommunikation.</a:t>
            </a:r>
          </a:p>
          <a:p>
            <a:pPr marL="0" lvl="1" indent="0">
              <a:lnSpc>
                <a:spcPct val="100000"/>
              </a:lnSpc>
              <a:spcBef>
                <a:spcPts val="0"/>
              </a:spcBef>
              <a:buClr>
                <a:srgbClr val="84BFA4"/>
              </a:buClr>
              <a:buNone/>
            </a:pPr>
            <a:endParaRPr lang="en-GB" sz="2400" i="1"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a:p>
            <a:pPr marL="342900" lvl="1" indent="-342900">
              <a:lnSpc>
                <a:spcPct val="100000"/>
              </a:lnSpc>
              <a:spcBef>
                <a:spcPts val="0"/>
              </a:spcBef>
              <a:buClr>
                <a:srgbClr val="84BFA4"/>
              </a:buClr>
            </a:pPr>
            <a:endParaRPr lang="en-GB" sz="2400" dirty="0">
              <a:solidFill>
                <a:srgbClr val="382B1B"/>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7334277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1" y="0"/>
            <a:ext cx="3342807"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81918" y="459215"/>
            <a:ext cx="2666016"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600" b="1" dirty="0">
                <a:solidFill>
                  <a:schemeClr val="bg1"/>
                </a:solidFill>
                <a:latin typeface="Calibri" panose="020F0502020204030204" pitchFamily="34" charset="0"/>
                <a:ea typeface="Calibri" panose="020F0502020204030204" pitchFamily="34" charset="0"/>
                <a:cs typeface="Calibri" panose="020F0502020204030204" pitchFamily="34" charset="0"/>
              </a:rPr>
              <a:t>Din personlighet och dina intressen </a:t>
            </a:r>
            <a:endParaRPr lang="sv-SE" sz="3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Graphic 4">
            <a:extLst>
              <a:ext uri="{FF2B5EF4-FFF2-40B4-BE49-F238E27FC236}">
                <a16:creationId xmlns:a16="http://schemas.microsoft.com/office/drawing/2014/main" id="{4B1EEBFC-CFBF-D05F-C061-A636193EFFD4}"/>
              </a:ext>
            </a:extLst>
          </p:cNvPr>
          <p:cNvSpPr/>
          <p:nvPr/>
        </p:nvSpPr>
        <p:spPr>
          <a:xfrm rot="4967076">
            <a:off x="1816637" y="4613736"/>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 name="Text Placeholder 5">
            <a:extLst>
              <a:ext uri="{FF2B5EF4-FFF2-40B4-BE49-F238E27FC236}">
                <a16:creationId xmlns:a16="http://schemas.microsoft.com/office/drawing/2014/main" id="{140A2CB1-2BC5-A83B-44FB-CBAE4CD14555}"/>
              </a:ext>
            </a:extLst>
          </p:cNvPr>
          <p:cNvSpPr txBox="1">
            <a:spLocks/>
          </p:cNvSpPr>
          <p:nvPr/>
        </p:nvSpPr>
        <p:spPr>
          <a:xfrm>
            <a:off x="409465" y="2218543"/>
            <a:ext cx="1991460" cy="2300834"/>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endPar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320"/>
              </a:lnSpc>
              <a:spcBef>
                <a:spcPts val="0"/>
              </a:spcBef>
              <a:buNone/>
            </a:pPr>
            <a:endPar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320"/>
              </a:lnSpc>
              <a:spcBef>
                <a:spcPts val="0"/>
              </a:spcBef>
              <a:buNone/>
            </a:pPr>
            <a:endPar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320"/>
              </a:lnSpc>
              <a:spcBef>
                <a:spcPts val="0"/>
              </a:spcBef>
              <a:buNone/>
            </a:pPr>
            <a:r>
              <a:rPr lang="en-GB" sz="2400" dirty="0" err="1">
                <a:solidFill>
                  <a:schemeClr val="bg1"/>
                </a:solidFill>
                <a:latin typeface="Calibri" panose="020F0502020204030204" pitchFamily="34" charset="0"/>
                <a:ea typeface="Calibri" panose="020F0502020204030204" pitchFamily="34" charset="0"/>
                <a:cs typeface="Calibri" panose="020F0502020204030204" pitchFamily="34" charset="0"/>
              </a:rPr>
              <a:t>Typiska</a:t>
            </a: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 frågor som en intervjuare kan ställa: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ext Placeholder 5">
            <a:extLst>
              <a:ext uri="{FF2B5EF4-FFF2-40B4-BE49-F238E27FC236}">
                <a16:creationId xmlns:a16="http://schemas.microsoft.com/office/drawing/2014/main" id="{C46E5D12-AEE6-51B4-D2D0-9F1AFD0B61B5}"/>
              </a:ext>
            </a:extLst>
          </p:cNvPr>
          <p:cNvSpPr txBox="1">
            <a:spLocks/>
          </p:cNvSpPr>
          <p:nvPr/>
        </p:nvSpPr>
        <p:spPr>
          <a:xfrm>
            <a:off x="3762531" y="479685"/>
            <a:ext cx="8429469" cy="5999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Vilken var den senaste filmen du såg eller den senaste boken du läste?</a:t>
            </a:r>
          </a:p>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Hur skulle du beskriva dig själv?</a:t>
            </a:r>
          </a:p>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Hur skulle dina vänner beskriva dig?</a:t>
            </a:r>
          </a:p>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Vad intervjuaren verkligen vill veta:                                        Är du en allsidig person?</a:t>
            </a:r>
          </a:p>
          <a:p>
            <a:pPr marL="342900" lvl="1" indent="-342900">
              <a:lnSpc>
                <a:spcPct val="100000"/>
              </a:lnSpc>
              <a:spcBef>
                <a:spcPts val="0"/>
              </a:spcBef>
              <a:buClr>
                <a:srgbClr val="84BFA4"/>
              </a:buClr>
            </a:pPr>
            <a:endParaRPr lang="en-GB" dirty="0">
              <a:solidFill>
                <a:srgbClr val="382B1B"/>
              </a:solidFill>
              <a:latin typeface="Calibri" panose="020F0502020204030204" pitchFamily="34" charset="0"/>
              <a:ea typeface="Calibri" panose="020F0502020204030204" pitchFamily="34" charset="0"/>
            </a:endParaRPr>
          </a:p>
          <a:p>
            <a:pPr marL="342900" lvl="1" indent="-342900">
              <a:lnSpc>
                <a:spcPct val="100000"/>
              </a:lnSpc>
              <a:spcBef>
                <a:spcPts val="0"/>
              </a:spcBef>
              <a:buClr>
                <a:srgbClr val="84BFA4"/>
              </a:buClr>
            </a:pPr>
            <a:endParaRPr lang="en-GB" sz="2400" dirty="0">
              <a:solidFill>
                <a:srgbClr val="382B1B"/>
              </a:solidFill>
              <a:latin typeface="Calibri" panose="020F0502020204030204" pitchFamily="34" charset="0"/>
              <a:ea typeface="Calibri" panose="020F0502020204030204" pitchFamily="34" charset="0"/>
            </a:endParaRPr>
          </a:p>
          <a:p>
            <a:pPr marL="312738"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Genom att ställa personlighetsfrågor vill arbetsgivaren veta hur väl du känner dig själv - hur självmedveten du är. Att ha självkännedom innebär att du kan se på dig själv med kritiska ögon och veta vad du är bra på och vad du kan förbättra.</a:t>
            </a:r>
          </a:p>
          <a:p>
            <a:pPr marL="0" lvl="1" indent="0">
              <a:lnSpc>
                <a:spcPct val="100000"/>
              </a:lnSpc>
              <a:spcBef>
                <a:spcPts val="0"/>
              </a:spcBef>
              <a:buClr>
                <a:srgbClr val="84BFA4"/>
              </a:buClr>
              <a:buNone/>
            </a:pPr>
            <a:endParaRPr lang="en-GB" sz="2400" i="1"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a:p>
            <a:pPr marL="342900" lvl="1" indent="-342900">
              <a:lnSpc>
                <a:spcPct val="100000"/>
              </a:lnSpc>
              <a:spcBef>
                <a:spcPts val="0"/>
              </a:spcBef>
              <a:buClr>
                <a:srgbClr val="84BFA4"/>
              </a:buClr>
            </a:pPr>
            <a:endParaRPr lang="en-GB" sz="2400" dirty="0">
              <a:solidFill>
                <a:srgbClr val="382B1B"/>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8091051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1" y="0"/>
            <a:ext cx="3342807"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81918" y="459215"/>
            <a:ext cx="2666016"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600" b="1" dirty="0">
                <a:solidFill>
                  <a:schemeClr val="bg1"/>
                </a:solidFill>
                <a:latin typeface="Calibri" panose="020F0502020204030204" pitchFamily="34" charset="0"/>
                <a:ea typeface="Calibri" panose="020F0502020204030204" pitchFamily="34" charset="0"/>
                <a:cs typeface="Calibri" panose="020F0502020204030204" pitchFamily="34" charset="0"/>
              </a:rPr>
              <a:t>Din personlighet och dina intressen </a:t>
            </a:r>
            <a:endParaRPr lang="sv-SE" sz="3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Graphic 4">
            <a:extLst>
              <a:ext uri="{FF2B5EF4-FFF2-40B4-BE49-F238E27FC236}">
                <a16:creationId xmlns:a16="http://schemas.microsoft.com/office/drawing/2014/main" id="{4B1EEBFC-CFBF-D05F-C061-A636193EFFD4}"/>
              </a:ext>
            </a:extLst>
          </p:cNvPr>
          <p:cNvSpPr/>
          <p:nvPr/>
        </p:nvSpPr>
        <p:spPr>
          <a:xfrm rot="4967076">
            <a:off x="1516833" y="4613736"/>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 name="Text Placeholder 5">
            <a:extLst>
              <a:ext uri="{FF2B5EF4-FFF2-40B4-BE49-F238E27FC236}">
                <a16:creationId xmlns:a16="http://schemas.microsoft.com/office/drawing/2014/main" id="{140A2CB1-2BC5-A83B-44FB-CBAE4CD14555}"/>
              </a:ext>
            </a:extLst>
          </p:cNvPr>
          <p:cNvSpPr txBox="1">
            <a:spLocks/>
          </p:cNvSpPr>
          <p:nvPr/>
        </p:nvSpPr>
        <p:spPr>
          <a:xfrm>
            <a:off x="409465" y="2544895"/>
            <a:ext cx="1991460" cy="1960787"/>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endPar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320"/>
              </a:lnSpc>
              <a:spcBef>
                <a:spcPts val="0"/>
              </a:spcBef>
              <a:buNone/>
            </a:pPr>
            <a:endPar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320"/>
              </a:lnSpc>
              <a:spcBef>
                <a:spcPts val="0"/>
              </a:spcBef>
              <a:buNone/>
            </a:pPr>
            <a:r>
              <a:rPr lang="en-GB" sz="2400" dirty="0" err="1">
                <a:solidFill>
                  <a:schemeClr val="bg1"/>
                </a:solidFill>
                <a:latin typeface="Calibri" panose="020F0502020204030204" pitchFamily="34" charset="0"/>
                <a:ea typeface="Calibri" panose="020F0502020204030204" pitchFamily="34" charset="0"/>
                <a:cs typeface="Calibri" panose="020F0502020204030204" pitchFamily="34" charset="0"/>
              </a:rPr>
              <a:t>Typiska</a:t>
            </a: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 frågor som en intervjuare kan ställa: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62221994-0F0A-C978-09CE-009022AE2067}"/>
              </a:ext>
            </a:extLst>
          </p:cNvPr>
          <p:cNvCxnSpPr>
            <a:cxnSpLocks/>
          </p:cNvCxnSpPr>
          <p:nvPr/>
        </p:nvCxnSpPr>
        <p:spPr>
          <a:xfrm>
            <a:off x="3612629" y="4047343"/>
            <a:ext cx="7075358" cy="0"/>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pic>
        <p:nvPicPr>
          <p:cNvPr id="9" name="Graphic 8" descr="Customer review outline">
            <a:extLst>
              <a:ext uri="{FF2B5EF4-FFF2-40B4-BE49-F238E27FC236}">
                <a16:creationId xmlns:a16="http://schemas.microsoft.com/office/drawing/2014/main" id="{460BA1B8-7997-88D2-053A-FDCC309310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50447" y="3312826"/>
            <a:ext cx="1008088" cy="1008088"/>
          </a:xfrm>
          <a:prstGeom prst="rect">
            <a:avLst/>
          </a:prstGeom>
        </p:spPr>
      </p:pic>
      <p:sp>
        <p:nvSpPr>
          <p:cNvPr id="10" name="Text Placeholder 5">
            <a:extLst>
              <a:ext uri="{FF2B5EF4-FFF2-40B4-BE49-F238E27FC236}">
                <a16:creationId xmlns:a16="http://schemas.microsoft.com/office/drawing/2014/main" id="{C46E5D12-AEE6-51B4-D2D0-9F1AFD0B61B5}"/>
              </a:ext>
            </a:extLst>
          </p:cNvPr>
          <p:cNvSpPr txBox="1">
            <a:spLocks/>
          </p:cNvSpPr>
          <p:nvPr/>
        </p:nvSpPr>
        <p:spPr>
          <a:xfrm>
            <a:off x="3762531" y="479685"/>
            <a:ext cx="8289561" cy="5999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2738"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När du väljer exempel på intressen att nämna, försök att välja ett brett spektrum för att visa att du är välbalanserad. Men när du citerar filmer eller böcker, välj klassiska eller vanliga sådana snarare än obskyra eller extrema.</a:t>
            </a:r>
          </a:p>
          <a:p>
            <a:pPr marL="312738" lvl="1"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a:p>
            <a:pPr marL="312738"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Vissa arbetsgivare förväntar sig att du har kunskaper om aktuella frågor och populärkultur, t.ex. jobb inom media.</a:t>
            </a:r>
          </a:p>
          <a:p>
            <a:pPr marL="0" lvl="1" indent="0">
              <a:lnSpc>
                <a:spcPct val="100000"/>
              </a:lnSpc>
              <a:spcBef>
                <a:spcPts val="0"/>
              </a:spcBef>
              <a:buClr>
                <a:srgbClr val="84BFA4"/>
              </a:buClr>
              <a:buNone/>
            </a:pPr>
            <a:endParaRPr lang="en-GB"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800" b="1" dirty="0">
                <a:solidFill>
                  <a:schemeClr val="bg1"/>
                </a:solidFill>
                <a:highlight>
                  <a:srgbClr val="B6D1E1"/>
                </a:highlight>
                <a:latin typeface="Calibri" panose="020F0502020204030204" pitchFamily="34" charset="0"/>
                <a:ea typeface="Calibri" panose="020F0502020204030204" pitchFamily="34" charset="0"/>
              </a:rPr>
              <a:t> Bra svar</a:t>
            </a:r>
            <a:r>
              <a:rPr lang="en-GB" sz="2800" dirty="0">
                <a:solidFill>
                  <a:srgbClr val="B6D1E1"/>
                </a:solidFill>
                <a:highlight>
                  <a:srgbClr val="B6D1E1"/>
                </a:highlight>
                <a:latin typeface="Calibri" panose="020F0502020204030204" pitchFamily="34" charset="0"/>
                <a:ea typeface="Calibri" panose="020F0502020204030204" pitchFamily="34" charset="0"/>
              </a:rPr>
              <a:t>:</a:t>
            </a:r>
          </a:p>
          <a:p>
            <a:pPr marL="0" lvl="1" indent="0">
              <a:lnSpc>
                <a:spcPct val="100000"/>
              </a:lnSpc>
              <a:spcBef>
                <a:spcPts val="0"/>
              </a:spcBef>
              <a:buClr>
                <a:srgbClr val="84BFA4"/>
              </a:buClr>
              <a:buNone/>
            </a:pPr>
            <a:endParaRPr lang="en-GB" sz="400" dirty="0">
              <a:solidFill>
                <a:srgbClr val="B6D1E1"/>
              </a:solidFill>
              <a:highlight>
                <a:srgbClr val="B6D1E1"/>
              </a:highlight>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sz="2400" i="1"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400" i="1" dirty="0">
                <a:solidFill>
                  <a:srgbClr val="382B1B"/>
                </a:solidFill>
                <a:latin typeface="Calibri" panose="020F0502020204030204" pitchFamily="34" charset="0"/>
                <a:ea typeface="Calibri" panose="020F0502020204030204" pitchFamily="34" charset="0"/>
              </a:rPr>
              <a:t>"I mitt privatliv organiserar jag alltid alla. Folk vänder sig till mig med idéer och planer - jag antar att det på sätt och vis visar att jag är en naturlig ledare.</a:t>
            </a:r>
          </a:p>
          <a:p>
            <a:pPr marL="0" lvl="1" indent="0">
              <a:lnSpc>
                <a:spcPct val="100000"/>
              </a:lnSpc>
              <a:spcBef>
                <a:spcPts val="0"/>
              </a:spcBef>
              <a:buClr>
                <a:srgbClr val="84BFA4"/>
              </a:buClr>
              <a:buNone/>
            </a:pPr>
            <a:endParaRPr lang="en-GB" sz="2400" i="1"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sz="2400" i="1"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a:p>
            <a:pPr marL="342900" lvl="1" indent="-342900">
              <a:lnSpc>
                <a:spcPct val="100000"/>
              </a:lnSpc>
              <a:spcBef>
                <a:spcPts val="0"/>
              </a:spcBef>
              <a:buClr>
                <a:srgbClr val="84BFA4"/>
              </a:buClr>
            </a:pPr>
            <a:endParaRPr lang="en-GB" sz="2400" dirty="0">
              <a:solidFill>
                <a:srgbClr val="382B1B"/>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5897937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1" y="0"/>
            <a:ext cx="3043003" cy="6858000"/>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81918" y="459215"/>
            <a:ext cx="2456154"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600" b="1" dirty="0">
                <a:solidFill>
                  <a:schemeClr val="bg1"/>
                </a:solidFill>
                <a:latin typeface="Calibri" panose="020F0502020204030204" pitchFamily="34" charset="0"/>
                <a:ea typeface="Calibri" panose="020F0502020204030204" pitchFamily="34" charset="0"/>
                <a:cs typeface="Calibri" panose="020F0502020204030204" pitchFamily="34" charset="0"/>
              </a:rPr>
              <a:t>Ovanliga frågor </a:t>
            </a:r>
            <a:endParaRPr lang="sv-SE" sz="3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Graphic 4">
            <a:extLst>
              <a:ext uri="{FF2B5EF4-FFF2-40B4-BE49-F238E27FC236}">
                <a16:creationId xmlns:a16="http://schemas.microsoft.com/office/drawing/2014/main" id="{4B1EEBFC-CFBF-D05F-C061-A636193EFFD4}"/>
              </a:ext>
            </a:extLst>
          </p:cNvPr>
          <p:cNvSpPr/>
          <p:nvPr/>
        </p:nvSpPr>
        <p:spPr>
          <a:xfrm rot="4967076">
            <a:off x="1636755" y="4613735"/>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 name="Text Placeholder 5">
            <a:extLst>
              <a:ext uri="{FF2B5EF4-FFF2-40B4-BE49-F238E27FC236}">
                <a16:creationId xmlns:a16="http://schemas.microsoft.com/office/drawing/2014/main" id="{140A2CB1-2BC5-A83B-44FB-CBAE4CD14555}"/>
              </a:ext>
            </a:extLst>
          </p:cNvPr>
          <p:cNvSpPr txBox="1">
            <a:spLocks/>
          </p:cNvSpPr>
          <p:nvPr/>
        </p:nvSpPr>
        <p:spPr>
          <a:xfrm>
            <a:off x="409464" y="2218543"/>
            <a:ext cx="2498627" cy="1924395"/>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Typiska frågor som en intervjuare kan ställa: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ext Placeholder 5">
            <a:extLst>
              <a:ext uri="{FF2B5EF4-FFF2-40B4-BE49-F238E27FC236}">
                <a16:creationId xmlns:a16="http://schemas.microsoft.com/office/drawing/2014/main" id="{C46E5D12-AEE6-51B4-D2D0-9F1AFD0B61B5}"/>
              </a:ext>
            </a:extLst>
          </p:cNvPr>
          <p:cNvSpPr txBox="1">
            <a:spLocks/>
          </p:cNvSpPr>
          <p:nvPr/>
        </p:nvSpPr>
        <p:spPr>
          <a:xfrm>
            <a:off x="3342808" y="479685"/>
            <a:ext cx="8441960" cy="5999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Om du var ett kex, vilken typ av kex skulle du vara?</a:t>
            </a:r>
          </a:p>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Om du var ett djur, vilken typ av djur skulle du vara?</a:t>
            </a:r>
          </a:p>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Vad intervjuaren verkligen vill veta: Kan du tänka snabbt och komma fram till ett vettigt </a:t>
            </a:r>
            <a:r>
              <a:rPr lang="en-GB" sz="2400" dirty="0" err="1">
                <a:solidFill>
                  <a:srgbClr val="382B1B"/>
                </a:solidFill>
                <a:latin typeface="Calibri" panose="020F0502020204030204" pitchFamily="34" charset="0"/>
                <a:ea typeface="Calibri" panose="020F0502020204030204" pitchFamily="34" charset="0"/>
              </a:rPr>
              <a:t>svar</a:t>
            </a:r>
            <a:r>
              <a:rPr lang="en-GB" sz="2400" dirty="0">
                <a:solidFill>
                  <a:srgbClr val="382B1B"/>
                </a:solidFill>
                <a:latin typeface="Calibri" panose="020F0502020204030204" pitchFamily="34" charset="0"/>
                <a:ea typeface="Calibri" panose="020F0502020204030204" pitchFamily="34" charset="0"/>
              </a:rPr>
              <a:t>?</a:t>
            </a:r>
          </a:p>
          <a:p>
            <a:pPr marL="342900" lvl="1" indent="-342900">
              <a:lnSpc>
                <a:spcPct val="100000"/>
              </a:lnSpc>
              <a:spcBef>
                <a:spcPts val="0"/>
              </a:spcBef>
              <a:buClr>
                <a:srgbClr val="84BFA4"/>
              </a:buClr>
            </a:pPr>
            <a:endParaRPr lang="en-GB" sz="2400" dirty="0">
              <a:solidFill>
                <a:srgbClr val="382B1B"/>
              </a:solidFill>
              <a:latin typeface="Calibri" panose="020F0502020204030204" pitchFamily="34" charset="0"/>
              <a:ea typeface="Calibri" panose="020F0502020204030204" pitchFamily="34" charset="0"/>
            </a:endParaRPr>
          </a:p>
          <a:p>
            <a:pPr marL="268288"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Du kommer förmodligen inte att ha förberett dig för detta, så intervjuaren ser om du kan tänka på dina fötter. Ta god tid på dig och tänk på något som speglar dig i allmänhet, men som också har positiva sidor som du kan tillämpa på arbetslivet.</a:t>
            </a:r>
          </a:p>
          <a:p>
            <a:pPr marL="268288"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Det finns inget "bra svar", men var beredd på att få den här typen av frågor.</a:t>
            </a:r>
          </a:p>
          <a:p>
            <a:pPr marL="268288"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39432299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1" y="0"/>
            <a:ext cx="2998033"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09465" y="459215"/>
            <a:ext cx="2318745"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600" b="1" dirty="0">
                <a:solidFill>
                  <a:schemeClr val="bg1"/>
                </a:solidFill>
                <a:latin typeface="Calibri" panose="020F0502020204030204" pitchFamily="34" charset="0"/>
                <a:ea typeface="Calibri" panose="020F0502020204030204" pitchFamily="34" charset="0"/>
                <a:cs typeface="Calibri" panose="020F0502020204030204" pitchFamily="34" charset="0"/>
              </a:rPr>
              <a:t>Avslutande fråga </a:t>
            </a:r>
            <a:endParaRPr lang="sv-SE" sz="3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Graphic 4">
            <a:extLst>
              <a:ext uri="{FF2B5EF4-FFF2-40B4-BE49-F238E27FC236}">
                <a16:creationId xmlns:a16="http://schemas.microsoft.com/office/drawing/2014/main" id="{4B1EEBFC-CFBF-D05F-C061-A636193EFFD4}"/>
              </a:ext>
            </a:extLst>
          </p:cNvPr>
          <p:cNvSpPr/>
          <p:nvPr/>
        </p:nvSpPr>
        <p:spPr>
          <a:xfrm rot="4967076">
            <a:off x="1037148" y="4613735"/>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 name="Text Placeholder 5">
            <a:extLst>
              <a:ext uri="{FF2B5EF4-FFF2-40B4-BE49-F238E27FC236}">
                <a16:creationId xmlns:a16="http://schemas.microsoft.com/office/drawing/2014/main" id="{140A2CB1-2BC5-A83B-44FB-CBAE4CD14555}"/>
              </a:ext>
            </a:extLst>
          </p:cNvPr>
          <p:cNvSpPr txBox="1">
            <a:spLocks/>
          </p:cNvSpPr>
          <p:nvPr/>
        </p:nvSpPr>
        <p:spPr>
          <a:xfrm>
            <a:off x="409465" y="2218543"/>
            <a:ext cx="2408686" cy="1924395"/>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Typiska frågor som en intervjuare kan ställa: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ext Placeholder 5">
            <a:extLst>
              <a:ext uri="{FF2B5EF4-FFF2-40B4-BE49-F238E27FC236}">
                <a16:creationId xmlns:a16="http://schemas.microsoft.com/office/drawing/2014/main" id="{C46E5D12-AEE6-51B4-D2D0-9F1AFD0B61B5}"/>
              </a:ext>
            </a:extLst>
          </p:cNvPr>
          <p:cNvSpPr txBox="1">
            <a:spLocks/>
          </p:cNvSpPr>
          <p:nvPr/>
        </p:nvSpPr>
        <p:spPr>
          <a:xfrm>
            <a:off x="3342807" y="1214203"/>
            <a:ext cx="8559383" cy="52646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Du bör alltid ha några frågor till intervjuaren för att visa att du är intresserad av tjänsten. Förbered minst fem frågor, några som ger dig mer information om jobbet och några som går djupare in på företagets kultur och mål. </a:t>
            </a:r>
          </a:p>
          <a:p>
            <a:pPr marL="342900" lvl="1" indent="-342900">
              <a:lnSpc>
                <a:spcPct val="100000"/>
              </a:lnSpc>
              <a:spcBef>
                <a:spcPts val="0"/>
              </a:spcBef>
              <a:buClr>
                <a:srgbClr val="84BFA4"/>
              </a:buClr>
            </a:pPr>
            <a:endParaRPr lang="en-GB" sz="2400"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400" b="1" dirty="0">
                <a:solidFill>
                  <a:srgbClr val="382B1B"/>
                </a:solidFill>
                <a:latin typeface="Calibri" panose="020F0502020204030204" pitchFamily="34" charset="0"/>
                <a:ea typeface="Calibri" panose="020F0502020204030204" pitchFamily="34" charset="0"/>
              </a:rPr>
              <a:t>Några förslag:</a:t>
            </a:r>
          </a:p>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Vilka kommer de huvudsakliga arbetsuppgifterna och ansvarsområdena att vara i detta jobb?</a:t>
            </a:r>
          </a:p>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Vad skulle jag göra under den första dagen/veckan/månaden/året?</a:t>
            </a:r>
          </a:p>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Vad intervjuaren verkligen vill veta: Vet du vad jobbet handlar om? </a:t>
            </a:r>
          </a:p>
        </p:txBody>
      </p:sp>
      <p:sp>
        <p:nvSpPr>
          <p:cNvPr id="3" name="Text Placeholder 5">
            <a:extLst>
              <a:ext uri="{FF2B5EF4-FFF2-40B4-BE49-F238E27FC236}">
                <a16:creationId xmlns:a16="http://schemas.microsoft.com/office/drawing/2014/main" id="{F049C5B9-7893-6B40-2AF5-272A31AA4F8F}"/>
              </a:ext>
            </a:extLst>
          </p:cNvPr>
          <p:cNvSpPr txBox="1">
            <a:spLocks/>
          </p:cNvSpPr>
          <p:nvPr/>
        </p:nvSpPr>
        <p:spPr>
          <a:xfrm>
            <a:off x="3342808" y="542144"/>
            <a:ext cx="7989756" cy="5221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3000" b="1" dirty="0">
                <a:solidFill>
                  <a:srgbClr val="84BFA4"/>
                </a:solidFill>
                <a:latin typeface="Calibri" panose="020F0502020204030204" pitchFamily="34" charset="0"/>
                <a:ea typeface="Calibri" panose="020F0502020204030204" pitchFamily="34" charset="0"/>
              </a:rPr>
              <a:t>Har du några frågor till oss?</a:t>
            </a:r>
          </a:p>
        </p:txBody>
      </p:sp>
    </p:spTree>
    <p:extLst>
      <p:ext uri="{BB962C8B-B14F-4D97-AF65-F5344CB8AC3E}">
        <p14:creationId xmlns:p14="http://schemas.microsoft.com/office/powerpoint/2010/main" val="21518431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255473" y="383563"/>
            <a:ext cx="7176159" cy="3217862"/>
          </a:xfrm>
        </p:spPr>
        <p:txBody>
          <a:bodyPr/>
          <a:lstStyle/>
          <a:p>
            <a:r>
              <a:rPr lang="en-US" dirty="0"/>
              <a:t>01</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234069" y="1626576"/>
            <a:ext cx="9095874" cy="3217862"/>
          </a:xfrm>
        </p:spPr>
        <p:txBody>
          <a:bodyPr/>
          <a:lstStyle/>
          <a:p>
            <a:pPr>
              <a:lnSpc>
                <a:spcPts val="6100"/>
              </a:lnSpc>
              <a:spcBef>
                <a:spcPts val="0"/>
              </a:spcBef>
            </a:pPr>
            <a:r>
              <a:rPr lang="en-GB" sz="6000" dirty="0">
                <a:effectLst/>
                <a:latin typeface="Calibri" panose="020F0502020204030204" pitchFamily="34" charset="0"/>
                <a:ea typeface="Calibri" panose="020F0502020204030204" pitchFamily="34" charset="0"/>
              </a:rPr>
              <a:t>Övning:                       Kunskapstest - Intervjuteknik</a:t>
            </a:r>
          </a:p>
          <a:p>
            <a:pPr>
              <a:lnSpc>
                <a:spcPts val="6100"/>
              </a:lnSpc>
              <a:spcBef>
                <a:spcPts val="0"/>
              </a:spcBef>
            </a:pPr>
            <a:endParaRPr lang="sv-SE" sz="6000" dirty="0">
              <a:solidFill>
                <a:schemeClr val="bg2"/>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4289686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84DC58-5E4C-DBC0-3D21-A7017084B6CF}"/>
              </a:ext>
            </a:extLst>
          </p:cNvPr>
          <p:cNvSpPr txBox="1"/>
          <p:nvPr/>
        </p:nvSpPr>
        <p:spPr>
          <a:xfrm>
            <a:off x="-134470" y="1238354"/>
            <a:ext cx="11275247" cy="5107232"/>
          </a:xfrm>
          <a:prstGeom prst="rect">
            <a:avLst/>
          </a:prstGeom>
          <a:noFill/>
        </p:spPr>
        <p:txBody>
          <a:bodyPr wrap="square">
            <a:spAutoFit/>
          </a:bodyPr>
          <a:lstStyle/>
          <a:p>
            <a:pPr marL="668338" lvl="0" indent="-660400" algn="just">
              <a:lnSpc>
                <a:spcPts val="2340"/>
              </a:lnSpc>
              <a:tabLst>
                <a:tab pos="922338" algn="l"/>
                <a:tab pos="1416050" algn="l"/>
                <a:tab pos="1638300" algn="l"/>
              </a:tabLst>
            </a:pPr>
            <a:r>
              <a:rPr lang="en-GB" sz="22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	01.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Vilken roll spelar ögonkontakt för en effektiv kommunikation under en intervju?</a:t>
            </a:r>
          </a:p>
          <a:p>
            <a:pPr marL="668338" lvl="0" indent="-660400" algn="just">
              <a:lnSpc>
                <a:spcPts val="2340"/>
              </a:lnSpc>
              <a:tabLst>
                <a:tab pos="922338" algn="l"/>
                <a:tab pos="1416050" algn="l"/>
                <a:tab pos="1638300" algn="l"/>
              </a:tabLst>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668338" lvl="1" indent="-660400" algn="just">
              <a:lnSpc>
                <a:spcPts val="2340"/>
              </a:lnSpc>
              <a:tabLst>
                <a:tab pos="922338" algn="l"/>
                <a:tab pos="1416050" algn="l"/>
                <a:tab pos="1638300" algn="l"/>
              </a:tabLst>
            </a:pPr>
            <a:r>
              <a:rPr lang="en-GB" sz="2200" b="1" dirty="0">
                <a:solidFill>
                  <a:schemeClr val="bg1"/>
                </a:solidFill>
                <a:effectLst/>
                <a:highlight>
                  <a:srgbClr val="B6D1E1"/>
                </a:highlight>
                <a:latin typeface="Calibri" panose="020F0502020204030204" pitchFamily="34" charset="0"/>
                <a:ea typeface="Times New Roman" panose="02020603050405020304" pitchFamily="18" charset="0"/>
                <a:cs typeface="Calibri" panose="020F0502020204030204" pitchFamily="34" charset="0"/>
              </a:rPr>
              <a:t>	02.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Hur kan din hållning under en intervju påverka hur du blir bemött? </a:t>
            </a:r>
          </a:p>
          <a:p>
            <a:pPr marL="668338" lvl="1" indent="-660400" algn="just">
              <a:lnSpc>
                <a:spcPts val="2340"/>
              </a:lnSpc>
              <a:tabLst>
                <a:tab pos="922338" algn="l"/>
                <a:tab pos="1416050" algn="l"/>
                <a:tab pos="1638300" algn="l"/>
              </a:tabLst>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			uppfattas av en intervjuare?</a:t>
            </a:r>
          </a:p>
          <a:p>
            <a:pPr marL="668338" lvl="1" indent="-660400" algn="just">
              <a:lnSpc>
                <a:spcPts val="2340"/>
              </a:lnSpc>
              <a:tabLst>
                <a:tab pos="922338" algn="l"/>
                <a:tab pos="1416050" algn="l"/>
                <a:tab pos="1638300" algn="l"/>
              </a:tabLst>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668338" lvl="1" indent="-660400" algn="just">
              <a:lnSpc>
                <a:spcPts val="2340"/>
              </a:lnSpc>
              <a:tabLst>
                <a:tab pos="922338" algn="l"/>
                <a:tab pos="1416050" algn="l"/>
                <a:tab pos="1638300" algn="l"/>
              </a:tabLst>
            </a:pPr>
            <a:r>
              <a:rPr lang="en-GB" sz="2200" b="1" dirty="0">
                <a:solidFill>
                  <a:schemeClr val="bg1"/>
                </a:solidFill>
                <a:effectLst/>
                <a:highlight>
                  <a:srgbClr val="84BFA4"/>
                </a:highlight>
                <a:latin typeface="Calibri" panose="020F0502020204030204" pitchFamily="34" charset="0"/>
                <a:ea typeface="Times New Roman" panose="02020603050405020304" pitchFamily="18" charset="0"/>
                <a:cs typeface="Calibri" panose="020F0502020204030204" pitchFamily="34" charset="0"/>
              </a:rPr>
              <a:t>	03.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Hur kan ditt tonfall och din röststyrka påverka hur ditt budskap tas emot?</a:t>
            </a:r>
          </a:p>
          <a:p>
            <a:pPr marL="668338" lvl="1" indent="-660400" algn="just">
              <a:lnSpc>
                <a:spcPts val="2340"/>
              </a:lnSpc>
              <a:tabLst>
                <a:tab pos="922338" algn="l"/>
                <a:tab pos="1416050" algn="l"/>
                <a:tab pos="1638300" algn="l"/>
              </a:tabLst>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668338" lvl="1" indent="-660400" algn="just">
              <a:lnSpc>
                <a:spcPts val="2340"/>
              </a:lnSpc>
              <a:tabLst>
                <a:tab pos="922338" algn="l"/>
                <a:tab pos="1416050" algn="l"/>
                <a:tab pos="1638300" algn="l"/>
              </a:tabLst>
            </a:pPr>
            <a:r>
              <a:rPr lang="en-GB" sz="22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	04.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Hur spelar ditt personliga utrymme en roll i icke-verbal kommunikation?</a:t>
            </a:r>
          </a:p>
          <a:p>
            <a:pPr marL="668338" lvl="1" indent="-660400" algn="just">
              <a:lnSpc>
                <a:spcPts val="2340"/>
              </a:lnSpc>
              <a:tabLst>
                <a:tab pos="922338" algn="l"/>
                <a:tab pos="1416050" algn="l"/>
                <a:tab pos="1638300" algn="l"/>
              </a:tabLst>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668338" lvl="1" indent="-660400" algn="just">
              <a:lnSpc>
                <a:spcPts val="2340"/>
              </a:lnSpc>
              <a:tabLst>
                <a:tab pos="922338" algn="l"/>
                <a:tab pos="1416050" algn="l"/>
                <a:tab pos="1638300" algn="l"/>
              </a:tabLst>
            </a:pPr>
            <a:r>
              <a:rPr lang="en-GB" sz="2200" b="1" dirty="0">
                <a:solidFill>
                  <a:schemeClr val="bg1"/>
                </a:solidFill>
                <a:effectLst/>
                <a:highlight>
                  <a:srgbClr val="B6D1E1"/>
                </a:highlight>
                <a:latin typeface="Calibri" panose="020F0502020204030204" pitchFamily="34" charset="0"/>
                <a:ea typeface="Times New Roman" panose="02020603050405020304" pitchFamily="18" charset="0"/>
                <a:cs typeface="Calibri" panose="020F0502020204030204" pitchFamily="34" charset="0"/>
              </a:rPr>
              <a:t>	05.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Vilken roll spelar utseende (kläder, hygien) för icke-verbal kommunikation?</a:t>
            </a:r>
          </a:p>
          <a:p>
            <a:pPr marL="668338" lvl="1" indent="-660400" algn="just">
              <a:lnSpc>
                <a:spcPts val="2340"/>
              </a:lnSpc>
              <a:tabLst>
                <a:tab pos="922338" algn="l"/>
                <a:tab pos="1416050" algn="l"/>
                <a:tab pos="1638300" algn="l"/>
              </a:tabLst>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668338" lvl="1" indent="-660400" algn="just">
              <a:lnSpc>
                <a:spcPts val="2340"/>
              </a:lnSpc>
              <a:tabLst>
                <a:tab pos="922338" algn="l"/>
                <a:tab pos="1416050" algn="l"/>
                <a:tab pos="1638300" algn="l"/>
              </a:tabLst>
            </a:pPr>
            <a:r>
              <a:rPr lang="en-GB" sz="2200" b="1" dirty="0">
                <a:solidFill>
                  <a:schemeClr val="bg1"/>
                </a:solidFill>
                <a:effectLst/>
                <a:highlight>
                  <a:srgbClr val="84BFA4"/>
                </a:highlight>
                <a:latin typeface="Calibri" panose="020F0502020204030204" pitchFamily="34" charset="0"/>
                <a:ea typeface="Times New Roman" panose="02020603050405020304" pitchFamily="18" charset="0"/>
                <a:cs typeface="Calibri" panose="020F0502020204030204" pitchFamily="34" charset="0"/>
              </a:rPr>
              <a:t>	06.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Varför är det viktigt med aktivt lyssnande?</a:t>
            </a:r>
          </a:p>
          <a:p>
            <a:pPr marL="668338" lvl="1" indent="-660400" algn="just">
              <a:lnSpc>
                <a:spcPts val="2340"/>
              </a:lnSpc>
              <a:tabLst>
                <a:tab pos="922338" algn="l"/>
                <a:tab pos="1416050" algn="l"/>
                <a:tab pos="1638300" algn="l"/>
              </a:tabLst>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668338" lvl="1" indent="-660400" algn="just">
              <a:lnSpc>
                <a:spcPts val="2340"/>
              </a:lnSpc>
              <a:tabLst>
                <a:tab pos="922338" algn="l"/>
                <a:tab pos="1416050" algn="l"/>
                <a:tab pos="1638300" algn="l"/>
              </a:tabLst>
            </a:pPr>
            <a:r>
              <a:rPr lang="en-GB" sz="22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	07.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Varför är det viktigt att undvika utfyllnadsord som "uhm" eller "liksom" under en intervju?</a:t>
            </a:r>
          </a:p>
          <a:p>
            <a:pPr marL="668338" lvl="1" indent="-660400" algn="just">
              <a:lnSpc>
                <a:spcPts val="2340"/>
              </a:lnSpc>
              <a:tabLst>
                <a:tab pos="922338" algn="l"/>
                <a:tab pos="1416050" algn="l"/>
                <a:tab pos="1638300" algn="l"/>
              </a:tabLst>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668338" lvl="1" indent="-660400" algn="just">
              <a:lnSpc>
                <a:spcPts val="2340"/>
              </a:lnSpc>
              <a:tabLst>
                <a:tab pos="922338" algn="l"/>
                <a:tab pos="1416050" algn="l"/>
                <a:tab pos="1638300" algn="l"/>
              </a:tabLst>
            </a:pPr>
            <a:r>
              <a:rPr lang="en-GB" sz="2200" b="1" dirty="0">
                <a:solidFill>
                  <a:schemeClr val="bg1"/>
                </a:solidFill>
                <a:effectLst/>
                <a:highlight>
                  <a:srgbClr val="B6D1E1"/>
                </a:highlight>
                <a:latin typeface="Calibri" panose="020F0502020204030204" pitchFamily="34" charset="0"/>
                <a:ea typeface="Times New Roman" panose="02020603050405020304" pitchFamily="18" charset="0"/>
                <a:cs typeface="Calibri" panose="020F0502020204030204" pitchFamily="34" charset="0"/>
              </a:rPr>
              <a:t>	08.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Hur påverkas det verbala samtalet av att ställa genomtänkta och förberedda frågor? </a:t>
            </a:r>
          </a:p>
          <a:p>
            <a:pPr marL="668338" lvl="1" indent="-660400" algn="just">
              <a:lnSpc>
                <a:spcPts val="2340"/>
              </a:lnSpc>
              <a:tabLst>
                <a:tab pos="922338" algn="l"/>
                <a:tab pos="1416050" algn="l"/>
                <a:tab pos="1638300" algn="l"/>
              </a:tabLst>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			kommunikation under en intervju? </a:t>
            </a:r>
          </a:p>
        </p:txBody>
      </p:sp>
      <p:sp>
        <p:nvSpPr>
          <p:cNvPr id="2" name="Text Placeholder 2">
            <a:extLst>
              <a:ext uri="{FF2B5EF4-FFF2-40B4-BE49-F238E27FC236}">
                <a16:creationId xmlns:a16="http://schemas.microsoft.com/office/drawing/2014/main" id="{D7C097C4-463B-1EAF-48E9-6B9AC7934B31}"/>
              </a:ext>
            </a:extLst>
          </p:cNvPr>
          <p:cNvSpPr txBox="1">
            <a:spLocks/>
          </p:cNvSpPr>
          <p:nvPr/>
        </p:nvSpPr>
        <p:spPr>
          <a:xfrm>
            <a:off x="1256044" y="120506"/>
            <a:ext cx="9541943" cy="10628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6100"/>
              </a:lnSpc>
              <a:spcBef>
                <a:spcPts val="0"/>
              </a:spcBef>
              <a:buNone/>
            </a:pPr>
            <a:r>
              <a:rPr lang="en-GB" sz="3400" b="1" dirty="0">
                <a:solidFill>
                  <a:srgbClr val="B6D1E1"/>
                </a:solidFill>
                <a:latin typeface="Calibri" panose="020F0502020204030204" pitchFamily="34" charset="0"/>
                <a:ea typeface="Calibri" panose="020F0502020204030204" pitchFamily="34" charset="0"/>
              </a:rPr>
              <a:t>Övning 1: Kunskapstest - Intervjuteknik</a:t>
            </a:r>
          </a:p>
          <a:p>
            <a:pPr marL="0" indent="0">
              <a:lnSpc>
                <a:spcPts val="6100"/>
              </a:lnSpc>
              <a:spcBef>
                <a:spcPts val="0"/>
              </a:spcBef>
              <a:buNone/>
            </a:pPr>
            <a:endParaRPr lang="sv-SE" sz="2400" dirty="0">
              <a:solidFill>
                <a:srgbClr val="382B1B"/>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439440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2654544-6DDA-FB3D-70AC-44218F5BB86E}"/>
              </a:ext>
            </a:extLst>
          </p:cNvPr>
          <p:cNvSpPr>
            <a:spLocks noGrp="1"/>
          </p:cNvSpPr>
          <p:nvPr>
            <p:ph type="body" sz="quarter" idx="20"/>
          </p:nvPr>
        </p:nvSpPr>
        <p:spPr>
          <a:xfrm>
            <a:off x="5314122" y="2413596"/>
            <a:ext cx="6646721" cy="1740959"/>
          </a:xfrm>
        </p:spPr>
        <p:txBody>
          <a:bodyPr>
            <a:normAutofit/>
          </a:bodyPr>
          <a:lstStyle/>
          <a:p>
            <a:pPr algn="l"/>
            <a:r>
              <a:rPr lang="en-US" sz="3600" b="0" dirty="0">
                <a:highlight>
                  <a:srgbClr val="84BFA4"/>
                </a:highlight>
              </a:rPr>
              <a:t> Bra gjort, du har slutfört</a:t>
            </a:r>
            <a:r>
              <a:rPr lang="en-US" sz="3600" b="0" dirty="0">
                <a:solidFill>
                  <a:srgbClr val="84BFA4"/>
                </a:solidFill>
                <a:highlight>
                  <a:srgbClr val="84BFA4"/>
                </a:highlight>
              </a:rPr>
              <a:t>.</a:t>
            </a:r>
          </a:p>
        </p:txBody>
      </p:sp>
      <p:sp>
        <p:nvSpPr>
          <p:cNvPr id="8" name="Text Placeholder 2">
            <a:extLst>
              <a:ext uri="{FF2B5EF4-FFF2-40B4-BE49-F238E27FC236}">
                <a16:creationId xmlns:a16="http://schemas.microsoft.com/office/drawing/2014/main" id="{2F5EF597-4B58-6D67-FBC1-120192E8A5EC}"/>
              </a:ext>
            </a:extLst>
          </p:cNvPr>
          <p:cNvSpPr txBox="1">
            <a:spLocks/>
          </p:cNvSpPr>
          <p:nvPr/>
        </p:nvSpPr>
        <p:spPr>
          <a:xfrm>
            <a:off x="6928683" y="3756600"/>
            <a:ext cx="4860757" cy="117895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600"/>
              </a:lnSpc>
              <a:spcBef>
                <a:spcPts val="0"/>
              </a:spcBef>
              <a:buNone/>
            </a:pPr>
            <a:r>
              <a:rPr lang="en-US" sz="6000" b="1" dirty="0">
                <a:solidFill>
                  <a:schemeClr val="bg1"/>
                </a:solidFill>
              </a:rPr>
              <a:t>3.3 INTERVJU</a:t>
            </a:r>
          </a:p>
          <a:p>
            <a:pPr marL="0" indent="0">
              <a:lnSpc>
                <a:spcPts val="4600"/>
              </a:lnSpc>
              <a:spcBef>
                <a:spcPts val="0"/>
              </a:spcBef>
              <a:buNone/>
            </a:pPr>
            <a:r>
              <a:rPr lang="en-US" sz="6000" b="1">
                <a:solidFill>
                  <a:schemeClr val="bg1"/>
                </a:solidFill>
              </a:rPr>
              <a:t>       TEKNIK</a:t>
            </a:r>
            <a:endParaRPr lang="en-US" sz="6000" b="1" dirty="0">
              <a:solidFill>
                <a:schemeClr val="bg1"/>
              </a:solidFill>
            </a:endParaRPr>
          </a:p>
        </p:txBody>
      </p:sp>
      <p:sp>
        <p:nvSpPr>
          <p:cNvPr id="9" name="Text Placeholder 5">
            <a:extLst>
              <a:ext uri="{FF2B5EF4-FFF2-40B4-BE49-F238E27FC236}">
                <a16:creationId xmlns:a16="http://schemas.microsoft.com/office/drawing/2014/main" id="{76410C18-7E5E-ECCE-F6C3-FA8CB3626EF9}"/>
              </a:ext>
            </a:extLst>
          </p:cNvPr>
          <p:cNvSpPr txBox="1">
            <a:spLocks/>
          </p:cNvSpPr>
          <p:nvPr/>
        </p:nvSpPr>
        <p:spPr>
          <a:xfrm>
            <a:off x="8877260" y="5713258"/>
            <a:ext cx="3898089" cy="731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rPr>
              <a:t>www.3kitchens.eu</a:t>
            </a:r>
          </a:p>
        </p:txBody>
      </p:sp>
    </p:spTree>
    <p:extLst>
      <p:ext uri="{BB962C8B-B14F-4D97-AF65-F5344CB8AC3E}">
        <p14:creationId xmlns:p14="http://schemas.microsoft.com/office/powerpoint/2010/main" val="647664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385011"/>
            <a:ext cx="12192000" cy="986589"/>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592378" y="630138"/>
            <a:ext cx="7387771" cy="17126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Förberedelser</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5" y="1783432"/>
            <a:ext cx="10888295" cy="41626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2200" b="1" dirty="0"/>
              <a:t>Djupare förståelse för rollen</a:t>
            </a:r>
          </a:p>
          <a:p>
            <a:pPr marL="0" indent="0">
              <a:spcBef>
                <a:spcPts val="0"/>
              </a:spcBef>
              <a:buNone/>
            </a:pPr>
            <a:r>
              <a:rPr lang="en-GB" sz="2200" dirty="0">
                <a:solidFill>
                  <a:srgbClr val="382B1B"/>
                </a:solidFill>
              </a:rPr>
              <a:t>Läs noggrant igenom arbetsbeskrivningen igen för att förstå vilka färdigheter och erfarenheter som krävs. Fundera på hur din bakgrund och dina färdigheter matchar kraven och förbered dig på att beskriva detta </a:t>
            </a:r>
            <a:r>
              <a:rPr lang="en-GB" sz="2200" dirty="0" err="1">
                <a:solidFill>
                  <a:srgbClr val="382B1B"/>
                </a:solidFill>
              </a:rPr>
              <a:t>i</a:t>
            </a:r>
            <a:r>
              <a:rPr lang="en-GB" sz="2200" dirty="0">
                <a:solidFill>
                  <a:srgbClr val="382B1B"/>
                </a:solidFill>
              </a:rPr>
              <a:t> </a:t>
            </a:r>
            <a:r>
              <a:rPr lang="en-GB" sz="2200" dirty="0" err="1">
                <a:solidFill>
                  <a:srgbClr val="382B1B"/>
                </a:solidFill>
              </a:rPr>
              <a:t>intervjuen</a:t>
            </a:r>
            <a:r>
              <a:rPr lang="en-GB" sz="2200" dirty="0">
                <a:solidFill>
                  <a:srgbClr val="382B1B"/>
                </a:solidFill>
              </a:rPr>
              <a:t>.</a:t>
            </a:r>
            <a:endParaRPr lang="en-GB" sz="800" dirty="0">
              <a:solidFill>
                <a:srgbClr val="382B1B"/>
              </a:solidFill>
            </a:endParaRPr>
          </a:p>
          <a:p>
            <a:pPr marL="0" indent="0">
              <a:buNone/>
            </a:pPr>
            <a:r>
              <a:rPr lang="en-GB" sz="2200" b="1" dirty="0"/>
              <a:t>Förberedelser</a:t>
            </a:r>
            <a:r>
              <a:rPr lang="en-GB" sz="2200" dirty="0"/>
              <a:t>: </a:t>
            </a:r>
            <a:r>
              <a:rPr lang="en-GB" sz="2200" dirty="0">
                <a:solidFill>
                  <a:srgbClr val="382B1B"/>
                </a:solidFill>
              </a:rPr>
              <a:t>Ge exempel från ditt tidigare arbete som visar att du är kvalificerad för det här </a:t>
            </a:r>
            <a:r>
              <a:rPr lang="en-GB" sz="2200" dirty="0" err="1">
                <a:solidFill>
                  <a:srgbClr val="382B1B"/>
                </a:solidFill>
              </a:rPr>
              <a:t>jobbet</a:t>
            </a:r>
            <a:r>
              <a:rPr lang="en-GB" sz="2200" dirty="0">
                <a:solidFill>
                  <a:srgbClr val="382B1B"/>
                </a:solidFill>
              </a:rPr>
              <a:t>.</a:t>
            </a:r>
            <a:endParaRPr lang="en-GB" sz="800" dirty="0">
              <a:solidFill>
                <a:srgbClr val="382B1B"/>
              </a:solidFill>
            </a:endParaRPr>
          </a:p>
          <a:p>
            <a:pPr marL="0" indent="0">
              <a:lnSpc>
                <a:spcPct val="100000"/>
              </a:lnSpc>
              <a:spcBef>
                <a:spcPts val="0"/>
              </a:spcBef>
              <a:buNone/>
            </a:pPr>
            <a:r>
              <a:rPr lang="en-GB" sz="2200" b="1" dirty="0"/>
              <a:t>Öva på vanliga intervjufrågor</a:t>
            </a:r>
          </a:p>
          <a:p>
            <a:pPr marL="0" indent="0">
              <a:lnSpc>
                <a:spcPct val="100000"/>
              </a:lnSpc>
              <a:spcBef>
                <a:spcPts val="0"/>
              </a:spcBef>
              <a:buNone/>
            </a:pPr>
            <a:r>
              <a:rPr lang="en-GB" sz="2200" dirty="0">
                <a:solidFill>
                  <a:srgbClr val="382B1B"/>
                </a:solidFill>
              </a:rPr>
              <a:t>Förbered svar på vanliga intervjufrågor som "Berätta om dig själv", "Vilka är dina styrkor och svagheter?" eller "Varför vill du arbeta här?"</a:t>
            </a:r>
          </a:p>
          <a:p>
            <a:pPr marL="0" indent="0">
              <a:buNone/>
            </a:pPr>
            <a:r>
              <a:rPr lang="en-GB" sz="2200" b="1" dirty="0"/>
              <a:t>Förberedelser</a:t>
            </a:r>
            <a:r>
              <a:rPr lang="en-GB" sz="2200" dirty="0"/>
              <a:t>: </a:t>
            </a:r>
            <a:r>
              <a:rPr lang="en-GB" sz="2200" dirty="0">
                <a:solidFill>
                  <a:srgbClr val="382B1B"/>
                </a:solidFill>
              </a:rPr>
              <a:t>Använd STAR-metoden (Situation, Task, Action, Result) för att strukturera dina svar på ett tydligt och effektivt sätt.</a:t>
            </a:r>
          </a:p>
          <a:p>
            <a:pPr marL="0" indent="0">
              <a:buNone/>
            </a:pPr>
            <a:endParaRPr lang="en-GB" sz="2200" dirty="0">
              <a:solidFill>
                <a:srgbClr val="382B1B"/>
              </a:solidFill>
            </a:endParaRPr>
          </a:p>
          <a:p>
            <a:pPr marL="0" indent="0" algn="just">
              <a:lnSpc>
                <a:spcPts val="2360"/>
              </a:lnSpc>
              <a:spcBef>
                <a:spcPts val="0"/>
              </a:spcBef>
              <a:buNone/>
            </a:pPr>
            <a:endParaRPr lang="en-IE" sz="22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268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385011"/>
            <a:ext cx="12192000" cy="986589"/>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200" b="1" dirty="0"/>
              <a:t>        STAR-metoden (Situation, Uppgift, Åtgärd, Resultat) </a:t>
            </a:r>
            <a:endParaRPr lang="en-GB" b="1" dirty="0"/>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592378" y="630138"/>
            <a:ext cx="7387771" cy="17126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409760" y="1486791"/>
            <a:ext cx="10888295" cy="41626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b="1" dirty="0"/>
              <a:t>1. Situationen</a:t>
            </a:r>
          </a:p>
          <a:p>
            <a:pPr marL="0" indent="0">
              <a:buNone/>
            </a:pPr>
            <a:r>
              <a:rPr lang="en-GB" sz="2200" dirty="0">
                <a:solidFill>
                  <a:srgbClr val="382B1B"/>
                </a:solidFill>
              </a:rPr>
              <a:t>Börja ditt svar med att sätta in din berättelse i ett sammanhang. </a:t>
            </a:r>
            <a:r>
              <a:rPr lang="en-GB" sz="2200" dirty="0" err="1">
                <a:solidFill>
                  <a:srgbClr val="382B1B"/>
                </a:solidFill>
              </a:rPr>
              <a:t>Beskriv</a:t>
            </a:r>
            <a:r>
              <a:rPr lang="en-GB" sz="2200" dirty="0">
                <a:solidFill>
                  <a:srgbClr val="382B1B"/>
                </a:solidFill>
              </a:rPr>
              <a:t> det </a:t>
            </a:r>
            <a:r>
              <a:rPr lang="en-GB" sz="2200" dirty="0" err="1">
                <a:solidFill>
                  <a:srgbClr val="382B1B"/>
                </a:solidFill>
              </a:rPr>
              <a:t>specifika</a:t>
            </a:r>
            <a:r>
              <a:rPr lang="en-GB" sz="2200" dirty="0">
                <a:solidFill>
                  <a:srgbClr val="382B1B"/>
                </a:solidFill>
              </a:rPr>
              <a:t> </a:t>
            </a:r>
            <a:r>
              <a:rPr lang="en-GB" sz="2200" dirty="0" err="1">
                <a:solidFill>
                  <a:srgbClr val="382B1B"/>
                </a:solidFill>
              </a:rPr>
              <a:t>arbetstillfället</a:t>
            </a:r>
            <a:r>
              <a:rPr lang="en-GB" sz="2200" dirty="0">
                <a:solidFill>
                  <a:srgbClr val="382B1B"/>
                </a:solidFill>
              </a:rPr>
              <a:t> </a:t>
            </a:r>
            <a:r>
              <a:rPr lang="en-GB" sz="2200" dirty="0" err="1">
                <a:solidFill>
                  <a:srgbClr val="382B1B"/>
                </a:solidFill>
              </a:rPr>
              <a:t>som</a:t>
            </a:r>
            <a:r>
              <a:rPr lang="en-GB" sz="2200" dirty="0">
                <a:solidFill>
                  <a:srgbClr val="382B1B"/>
                </a:solidFill>
              </a:rPr>
              <a:t> du </a:t>
            </a:r>
            <a:r>
              <a:rPr lang="en-GB" sz="2200" dirty="0" err="1">
                <a:solidFill>
                  <a:srgbClr val="382B1B"/>
                </a:solidFill>
              </a:rPr>
              <a:t>vill</a:t>
            </a:r>
            <a:r>
              <a:rPr lang="en-GB" sz="2200" dirty="0">
                <a:solidFill>
                  <a:srgbClr val="382B1B"/>
                </a:solidFill>
              </a:rPr>
              <a:t> </a:t>
            </a:r>
            <a:r>
              <a:rPr lang="en-GB" sz="2200" dirty="0" err="1">
                <a:solidFill>
                  <a:srgbClr val="382B1B"/>
                </a:solidFill>
              </a:rPr>
              <a:t>berätta</a:t>
            </a:r>
            <a:r>
              <a:rPr lang="en-GB" sz="2200" dirty="0">
                <a:solidFill>
                  <a:srgbClr val="382B1B"/>
                </a:solidFill>
              </a:rPr>
              <a:t> om; när och var den ägde rum. Se till </a:t>
            </a:r>
            <a:r>
              <a:rPr lang="en-GB" sz="2200" dirty="0" err="1">
                <a:solidFill>
                  <a:srgbClr val="382B1B"/>
                </a:solidFill>
              </a:rPr>
              <a:t>att</a:t>
            </a:r>
            <a:r>
              <a:rPr lang="en-GB" sz="2200" dirty="0">
                <a:solidFill>
                  <a:srgbClr val="382B1B"/>
                </a:solidFill>
              </a:rPr>
              <a:t> det du </a:t>
            </a:r>
            <a:r>
              <a:rPr lang="en-GB" sz="2200" dirty="0" err="1">
                <a:solidFill>
                  <a:srgbClr val="382B1B"/>
                </a:solidFill>
              </a:rPr>
              <a:t>beskriver</a:t>
            </a:r>
            <a:r>
              <a:rPr lang="en-GB" sz="2200" dirty="0">
                <a:solidFill>
                  <a:srgbClr val="382B1B"/>
                </a:solidFill>
              </a:rPr>
              <a:t> är relevant för den fråga som ställts och det jobb du söker. Den här </a:t>
            </a:r>
            <a:r>
              <a:rPr lang="en-GB" sz="2200" dirty="0" err="1">
                <a:solidFill>
                  <a:srgbClr val="382B1B"/>
                </a:solidFill>
              </a:rPr>
              <a:t>delen</a:t>
            </a:r>
            <a:r>
              <a:rPr lang="en-GB" sz="2200" dirty="0">
                <a:solidFill>
                  <a:srgbClr val="382B1B"/>
                </a:solidFill>
              </a:rPr>
              <a:t> </a:t>
            </a:r>
            <a:r>
              <a:rPr lang="en-GB" sz="2200" dirty="0" err="1">
                <a:solidFill>
                  <a:srgbClr val="382B1B"/>
                </a:solidFill>
              </a:rPr>
              <a:t>skapar</a:t>
            </a:r>
            <a:r>
              <a:rPr lang="en-GB" sz="2200" dirty="0">
                <a:solidFill>
                  <a:srgbClr val="382B1B"/>
                </a:solidFill>
              </a:rPr>
              <a:t> </a:t>
            </a:r>
            <a:r>
              <a:rPr lang="en-GB" sz="2200" dirty="0" err="1">
                <a:solidFill>
                  <a:srgbClr val="382B1B"/>
                </a:solidFill>
              </a:rPr>
              <a:t>inramningen</a:t>
            </a:r>
            <a:r>
              <a:rPr lang="en-GB" sz="2200" dirty="0">
                <a:solidFill>
                  <a:srgbClr val="382B1B"/>
                </a:solidFill>
              </a:rPr>
              <a:t> för din berättelse och bör vara kort men tillräckligt detaljerad för att intervjuaren ska förstå bakgrunden.</a:t>
            </a:r>
          </a:p>
          <a:p>
            <a:pPr marL="0" indent="0">
              <a:buNone/>
            </a:pPr>
            <a:r>
              <a:rPr lang="en-GB" sz="2200" b="1" dirty="0">
                <a:solidFill>
                  <a:srgbClr val="382B1B"/>
                </a:solidFill>
              </a:rPr>
              <a:t>Exempel</a:t>
            </a:r>
            <a:r>
              <a:rPr lang="en-GB" sz="2200" dirty="0">
                <a:solidFill>
                  <a:srgbClr val="382B1B"/>
                </a:solidFill>
              </a:rPr>
              <a:t>: "I min senaste roll som restaurangchef stod vi inför en stor utmaning när vår huvudleverantör inte kunde leverera viktiga ingredienser strax före en stor helg."</a:t>
            </a:r>
          </a:p>
          <a:p>
            <a:pPr marL="0" indent="0">
              <a:buNone/>
            </a:pPr>
            <a:endParaRPr lang="en-GB" sz="400" dirty="0">
              <a:solidFill>
                <a:srgbClr val="382B1B"/>
              </a:solidFill>
            </a:endParaRPr>
          </a:p>
          <a:p>
            <a:pPr marL="0" indent="0">
              <a:buNone/>
            </a:pPr>
            <a:r>
              <a:rPr lang="en-GB" sz="2200" b="1" dirty="0">
                <a:solidFill>
                  <a:srgbClr val="086D6E"/>
                </a:solidFill>
              </a:rPr>
              <a:t>2. Uppgift</a:t>
            </a:r>
          </a:p>
          <a:p>
            <a:pPr marL="0" indent="0">
              <a:buNone/>
            </a:pPr>
            <a:r>
              <a:rPr lang="en-GB" sz="2200" dirty="0">
                <a:solidFill>
                  <a:srgbClr val="382B1B"/>
                </a:solidFill>
              </a:rPr>
              <a:t>Förklara sedan de </a:t>
            </a:r>
            <a:r>
              <a:rPr lang="en-GB" sz="2200" dirty="0" err="1">
                <a:solidFill>
                  <a:srgbClr val="382B1B"/>
                </a:solidFill>
              </a:rPr>
              <a:t>uppgifter</a:t>
            </a:r>
            <a:r>
              <a:rPr lang="en-GB" sz="2200" dirty="0">
                <a:solidFill>
                  <a:srgbClr val="382B1B"/>
                </a:solidFill>
              </a:rPr>
              <a:t> </a:t>
            </a:r>
            <a:r>
              <a:rPr lang="en-GB" sz="2200" dirty="0" err="1">
                <a:solidFill>
                  <a:srgbClr val="382B1B"/>
                </a:solidFill>
              </a:rPr>
              <a:t>som</a:t>
            </a:r>
            <a:r>
              <a:rPr lang="en-GB" sz="2200" dirty="0">
                <a:solidFill>
                  <a:srgbClr val="382B1B"/>
                </a:solidFill>
              </a:rPr>
              <a:t> du </a:t>
            </a:r>
            <a:r>
              <a:rPr lang="en-GB" sz="2200" dirty="0" err="1">
                <a:solidFill>
                  <a:srgbClr val="382B1B"/>
                </a:solidFill>
              </a:rPr>
              <a:t>ansvarade</a:t>
            </a:r>
            <a:r>
              <a:rPr lang="en-GB" sz="2200" dirty="0">
                <a:solidFill>
                  <a:srgbClr val="382B1B"/>
                </a:solidFill>
              </a:rPr>
              <a:t> för </a:t>
            </a:r>
            <a:r>
              <a:rPr lang="en-GB" sz="2200" dirty="0" err="1">
                <a:solidFill>
                  <a:srgbClr val="382B1B"/>
                </a:solidFill>
              </a:rPr>
              <a:t>samt</a:t>
            </a:r>
            <a:r>
              <a:rPr lang="en-GB" sz="2200" dirty="0">
                <a:solidFill>
                  <a:srgbClr val="382B1B"/>
                </a:solidFill>
              </a:rPr>
              <a:t> </a:t>
            </a:r>
            <a:r>
              <a:rPr lang="en-GB" sz="2200" dirty="0" err="1">
                <a:solidFill>
                  <a:srgbClr val="382B1B"/>
                </a:solidFill>
              </a:rPr>
              <a:t>vilken</a:t>
            </a:r>
            <a:r>
              <a:rPr lang="en-GB" sz="2200" dirty="0">
                <a:solidFill>
                  <a:srgbClr val="382B1B"/>
                </a:solidFill>
              </a:rPr>
              <a:t> roll du hade? Denna del av ditt svar bör klargöra dina specifika ansvarsområden och vad som förväntades av dig.</a:t>
            </a:r>
          </a:p>
          <a:p>
            <a:pPr marL="0" indent="0">
              <a:buNone/>
            </a:pPr>
            <a:r>
              <a:rPr lang="en-GB" sz="2200" b="1" dirty="0">
                <a:solidFill>
                  <a:srgbClr val="382B1B"/>
                </a:solidFill>
              </a:rPr>
              <a:t>Exempel: </a:t>
            </a:r>
            <a:r>
              <a:rPr lang="en-GB" sz="2200" dirty="0">
                <a:solidFill>
                  <a:srgbClr val="382B1B"/>
                </a:solidFill>
              </a:rPr>
              <a:t>"Jag var ansvarig för att se till att köket alltid hade fulla lager för att klara av julruschen, vilket var avgörande för att upprätthålla vår service och vårt rykte."</a:t>
            </a:r>
          </a:p>
          <a:p>
            <a:pPr marL="0" indent="0" algn="just">
              <a:lnSpc>
                <a:spcPts val="2360"/>
              </a:lnSpc>
              <a:spcBef>
                <a:spcPts val="0"/>
              </a:spcBef>
              <a:buNone/>
            </a:pPr>
            <a:endParaRPr lang="en-IE" sz="22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3475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385011"/>
            <a:ext cx="12192000" cy="986589"/>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200" b="1" dirty="0"/>
              <a:t>        STAR-metoden (Situation, Uppgift, Åtgärd, Resultat) </a:t>
            </a:r>
            <a:endParaRPr lang="en-GB" b="1" dirty="0"/>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592378" y="630138"/>
            <a:ext cx="7387771" cy="17126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409760" y="1486791"/>
            <a:ext cx="11575631" cy="41626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b="1" dirty="0">
                <a:solidFill>
                  <a:srgbClr val="086D6E"/>
                </a:solidFill>
                <a:latin typeface="Calibri" panose="020F0502020204030204" pitchFamily="34" charset="0"/>
                <a:ea typeface="Calibri" panose="020F0502020204030204" pitchFamily="34" charset="0"/>
                <a:cs typeface="Calibri" panose="020F0502020204030204" pitchFamily="34" charset="0"/>
              </a:rPr>
              <a:t>3.  Åtgärd</a:t>
            </a:r>
          </a:p>
          <a:p>
            <a:pPr marL="0" indent="0">
              <a:buNone/>
            </a:pP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Detta är den viktigaste delen av ditt svar. Redogör för det du </a:t>
            </a:r>
            <a:r>
              <a:rPr lang="en-GB" sz="2200" dirty="0" err="1">
                <a:solidFill>
                  <a:srgbClr val="382B1B"/>
                </a:solidFill>
                <a:latin typeface="Calibri" panose="020F0502020204030204" pitchFamily="34" charset="0"/>
                <a:ea typeface="Calibri" panose="020F0502020204030204" pitchFamily="34" charset="0"/>
                <a:cs typeface="Calibri" panose="020F0502020204030204" pitchFamily="34" charset="0"/>
              </a:rPr>
              <a:t>gjorde</a:t>
            </a: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 för att </a:t>
            </a:r>
            <a:r>
              <a:rPr lang="en-GB" sz="2200" dirty="0" err="1">
                <a:solidFill>
                  <a:srgbClr val="382B1B"/>
                </a:solidFill>
                <a:latin typeface="Calibri" panose="020F0502020204030204" pitchFamily="34" charset="0"/>
                <a:ea typeface="Calibri" panose="020F0502020204030204" pitchFamily="34" charset="0"/>
                <a:cs typeface="Calibri" panose="020F0502020204030204" pitchFamily="34" charset="0"/>
              </a:rPr>
              <a:t>hantera</a:t>
            </a: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GB" sz="2200" dirty="0" err="1">
                <a:solidFill>
                  <a:srgbClr val="382B1B"/>
                </a:solidFill>
                <a:latin typeface="Calibri" panose="020F0502020204030204" pitchFamily="34" charset="0"/>
                <a:ea typeface="Calibri" panose="020F0502020204030204" pitchFamily="34" charset="0"/>
                <a:cs typeface="Calibri" panose="020F0502020204030204" pitchFamily="34" charset="0"/>
              </a:rPr>
              <a:t>vissa</a:t>
            </a: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GB" sz="2200" dirty="0" err="1">
                <a:solidFill>
                  <a:srgbClr val="382B1B"/>
                </a:solidFill>
                <a:latin typeface="Calibri" panose="020F0502020204030204" pitchFamily="34" charset="0"/>
                <a:ea typeface="Calibri" panose="020F0502020204030204" pitchFamily="34" charset="0"/>
                <a:cs typeface="Calibri" panose="020F0502020204030204" pitchFamily="34" charset="0"/>
              </a:rPr>
              <a:t>situationer</a:t>
            </a: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 eller </a:t>
            </a:r>
            <a:r>
              <a:rPr lang="en-GB" sz="2200" dirty="0" err="1">
                <a:solidFill>
                  <a:srgbClr val="382B1B"/>
                </a:solidFill>
                <a:latin typeface="Calibri" panose="020F0502020204030204" pitchFamily="34" charset="0"/>
                <a:ea typeface="Calibri" panose="020F0502020204030204" pitchFamily="34" charset="0"/>
                <a:cs typeface="Calibri" panose="020F0502020204030204" pitchFamily="34" charset="0"/>
              </a:rPr>
              <a:t>lösa</a:t>
            </a: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GB" sz="2200" dirty="0" err="1">
                <a:solidFill>
                  <a:srgbClr val="382B1B"/>
                </a:solidFill>
                <a:latin typeface="Calibri" panose="020F0502020204030204" pitchFamily="34" charset="0"/>
                <a:ea typeface="Calibri" panose="020F0502020204030204" pitchFamily="34" charset="0"/>
                <a:cs typeface="Calibri" panose="020F0502020204030204" pitchFamily="34" charset="0"/>
              </a:rPr>
              <a:t>specifika</a:t>
            </a: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 problem. Fokusera på vad du gjorde, snarare än vad ditt team eller din chef gjorde. Använd det här tillfället för att visa upp dina färdigheter, din problemlösningsförmåga och ditt initiativ.</a:t>
            </a:r>
          </a:p>
          <a:p>
            <a:pPr marL="0" indent="0">
              <a:buNone/>
            </a:pPr>
            <a:r>
              <a:rPr lang="en-GB" sz="2200" b="1" dirty="0">
                <a:solidFill>
                  <a:srgbClr val="382B1B"/>
                </a:solidFill>
                <a:latin typeface="Calibri" panose="020F0502020204030204" pitchFamily="34" charset="0"/>
                <a:ea typeface="Calibri" panose="020F0502020204030204" pitchFamily="34" charset="0"/>
                <a:cs typeface="Calibri" panose="020F0502020204030204" pitchFamily="34" charset="0"/>
              </a:rPr>
              <a:t>Ett exempel: </a:t>
            </a: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"Jag kontaktade flera lokala leverantörer och förhandlade fram snabba leveranser av de ingredienser som saknades. Jag organiserade också om personalens skift för att förbereda för den </a:t>
            </a:r>
            <a:r>
              <a:rPr lang="en-GB" sz="2200" dirty="0" err="1">
                <a:solidFill>
                  <a:srgbClr val="382B1B"/>
                </a:solidFill>
                <a:latin typeface="Calibri" panose="020F0502020204030204" pitchFamily="34" charset="0"/>
                <a:ea typeface="Calibri" panose="020F0502020204030204" pitchFamily="34" charset="0"/>
                <a:cs typeface="Calibri" panose="020F0502020204030204" pitchFamily="34" charset="0"/>
              </a:rPr>
              <a:t>oväntade</a:t>
            </a: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GB" sz="2200" dirty="0" err="1">
                <a:solidFill>
                  <a:srgbClr val="382B1B"/>
                </a:solidFill>
                <a:latin typeface="Calibri" panose="020F0502020204030204" pitchFamily="34" charset="0"/>
                <a:ea typeface="Calibri" panose="020F0502020204030204" pitchFamily="34" charset="0"/>
                <a:cs typeface="Calibri" panose="020F0502020204030204" pitchFamily="34" charset="0"/>
              </a:rPr>
              <a:t>arbetsbelastningstoppar</a:t>
            </a: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 och såg till att alla informerades om förändringarna." </a:t>
            </a:r>
          </a:p>
          <a:p>
            <a:pPr marL="0" indent="0">
              <a:buNone/>
            </a:pPr>
            <a:r>
              <a:rPr lang="en-GB" sz="2200" b="1" dirty="0">
                <a:solidFill>
                  <a:srgbClr val="086D6E"/>
                </a:solidFill>
                <a:latin typeface="Calibri" panose="020F0502020204030204" pitchFamily="34" charset="0"/>
                <a:ea typeface="Calibri" panose="020F0502020204030204" pitchFamily="34" charset="0"/>
                <a:cs typeface="Calibri" panose="020F0502020204030204" pitchFamily="34" charset="0"/>
              </a:rPr>
              <a:t>4. Resultat</a:t>
            </a:r>
          </a:p>
          <a:p>
            <a:pPr marL="0" indent="0">
              <a:buNone/>
            </a:pP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Slutligen ska du förklara resultatet av dina handlingar. Vad hände som ett resultat av det du gjorde? Det är viktigt att lyfta fram de positiva effekterna av </a:t>
            </a:r>
            <a:r>
              <a:rPr lang="en-GB" sz="2200" dirty="0" err="1">
                <a:solidFill>
                  <a:srgbClr val="382B1B"/>
                </a:solidFill>
                <a:latin typeface="Calibri" panose="020F0502020204030204" pitchFamily="34" charset="0"/>
                <a:ea typeface="Calibri" panose="020F0502020204030204" pitchFamily="34" charset="0"/>
                <a:cs typeface="Calibri" panose="020F0502020204030204" pitchFamily="34" charset="0"/>
              </a:rPr>
              <a:t>dina</a:t>
            </a: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GB" sz="2200" dirty="0" err="1">
                <a:solidFill>
                  <a:srgbClr val="382B1B"/>
                </a:solidFill>
                <a:latin typeface="Calibri" panose="020F0502020204030204" pitchFamily="34" charset="0"/>
                <a:ea typeface="Calibri" panose="020F0502020204030204" pitchFamily="34" charset="0"/>
                <a:cs typeface="Calibri" panose="020F0502020204030204" pitchFamily="34" charset="0"/>
              </a:rPr>
              <a:t>insatser</a:t>
            </a: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 t.ex. förbättringar som gjorts, problem som lösts eller vad du lärt dig. Om </a:t>
            </a:r>
            <a:r>
              <a:rPr lang="en-GB" sz="2200" dirty="0" err="1">
                <a:solidFill>
                  <a:srgbClr val="382B1B"/>
                </a:solidFill>
                <a:latin typeface="Calibri" panose="020F0502020204030204" pitchFamily="34" charset="0"/>
                <a:ea typeface="Calibri" panose="020F0502020204030204" pitchFamily="34" charset="0"/>
                <a:cs typeface="Calibri" panose="020F0502020204030204" pitchFamily="34" charset="0"/>
              </a:rPr>
              <a:t>möjligt</a:t>
            </a: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GB" sz="2200" dirty="0" err="1">
                <a:solidFill>
                  <a:srgbClr val="382B1B"/>
                </a:solidFill>
                <a:latin typeface="Calibri" panose="020F0502020204030204" pitchFamily="34" charset="0"/>
                <a:ea typeface="Calibri" panose="020F0502020204030204" pitchFamily="34" charset="0"/>
                <a:cs typeface="Calibri" panose="020F0502020204030204" pitchFamily="34" charset="0"/>
              </a:rPr>
              <a:t>kan</a:t>
            </a: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 du </a:t>
            </a:r>
            <a:r>
              <a:rPr lang="en-GB" sz="2200" dirty="0" err="1">
                <a:solidFill>
                  <a:srgbClr val="382B1B"/>
                </a:solidFill>
                <a:latin typeface="Calibri" panose="020F0502020204030204" pitchFamily="34" charset="0"/>
                <a:ea typeface="Calibri" panose="020F0502020204030204" pitchFamily="34" charset="0"/>
                <a:cs typeface="Calibri" panose="020F0502020204030204" pitchFamily="34" charset="0"/>
              </a:rPr>
              <a:t>gärna</a:t>
            </a: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GB" sz="2200" dirty="0" err="1">
                <a:solidFill>
                  <a:srgbClr val="382B1B"/>
                </a:solidFill>
                <a:latin typeface="Calibri" panose="020F0502020204030204" pitchFamily="34" charset="0"/>
                <a:ea typeface="Calibri" panose="020F0502020204030204" pitchFamily="34" charset="0"/>
                <a:cs typeface="Calibri" panose="020F0502020204030204" pitchFamily="34" charset="0"/>
              </a:rPr>
              <a:t>mäta</a:t>
            </a: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 din </a:t>
            </a:r>
            <a:r>
              <a:rPr lang="en-GB" sz="2200" dirty="0" err="1">
                <a:solidFill>
                  <a:srgbClr val="382B1B"/>
                </a:solidFill>
                <a:latin typeface="Calibri" panose="020F0502020204030204" pitchFamily="34" charset="0"/>
                <a:ea typeface="Calibri" panose="020F0502020204030204" pitchFamily="34" charset="0"/>
                <a:cs typeface="Calibri" panose="020F0502020204030204" pitchFamily="34" charset="0"/>
              </a:rPr>
              <a:t>framgång</a:t>
            </a: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GB" sz="2200" dirty="0" err="1">
                <a:solidFill>
                  <a:srgbClr val="382B1B"/>
                </a:solidFill>
                <a:latin typeface="Calibri" panose="020F0502020204030204" pitchFamily="34" charset="0"/>
                <a:ea typeface="Calibri" panose="020F0502020204030204" pitchFamily="34" charset="0"/>
                <a:cs typeface="Calibri" panose="020F0502020204030204" pitchFamily="34" charset="0"/>
              </a:rPr>
              <a:t>i</a:t>
            </a: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 siffror. </a:t>
            </a:r>
          </a:p>
          <a:p>
            <a:pPr marL="0" indent="0">
              <a:buNone/>
            </a:pPr>
            <a:r>
              <a:rPr lang="en-GB" sz="2200" b="1" dirty="0">
                <a:solidFill>
                  <a:srgbClr val="382B1B"/>
                </a:solidFill>
                <a:latin typeface="Calibri" panose="020F0502020204030204" pitchFamily="34" charset="0"/>
                <a:ea typeface="Calibri" panose="020F0502020204030204" pitchFamily="34" charset="0"/>
                <a:cs typeface="Calibri" panose="020F0502020204030204" pitchFamily="34" charset="0"/>
              </a:rPr>
              <a:t>Ett exempel:</a:t>
            </a: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 "Som ett resultat av dessa ansträngningar kunde vi servera hela vår meny under hela helgen utan några förseningar. Vårt team lyckades hantera ett rekordstort antal kunder och vi såg en 20-procentig ökning av försäljningen jämfört med samma helg föregående år."</a:t>
            </a:r>
            <a:endParaRPr lang="en-IE" sz="22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1373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385011"/>
            <a:ext cx="12192000" cy="986589"/>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592378" y="630138"/>
            <a:ext cx="7387771" cy="17126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Punktlighet</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6" y="1780674"/>
            <a:ext cx="6794708" cy="41626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360"/>
              </a:lnSpc>
              <a:spcBef>
                <a:spcPts val="0"/>
              </a:spcBef>
              <a:buNone/>
            </a:pPr>
            <a:r>
              <a:rPr lang="en-IE" sz="2200" dirty="0">
                <a:solidFill>
                  <a:srgbClr val="382B1B"/>
                </a:solidFill>
                <a:latin typeface="Calibri" panose="020F0502020204030204" pitchFamily="34" charset="0"/>
                <a:ea typeface="Calibri" panose="020F0502020204030204" pitchFamily="34" charset="0"/>
                <a:cs typeface="Calibri" panose="020F0502020204030204" pitchFamily="34" charset="0"/>
              </a:rPr>
              <a:t>Punktlighet är av yttersta vikt när du ska på anställningsintervju. Om du kommer för sent kan det  väcka tvivel om ditt engagemang och din lämplighet för rollen. En intervju är en möjlighet att göra ett starkt första intryck. Att komma i tid är därför en grundläggande del av förberedelserna inför intervjun.</a:t>
            </a:r>
          </a:p>
          <a:p>
            <a:pPr marL="0" indent="0" algn="just">
              <a:lnSpc>
                <a:spcPts val="2360"/>
              </a:lnSpc>
              <a:spcBef>
                <a:spcPts val="0"/>
              </a:spcBef>
              <a:buNone/>
            </a:pPr>
            <a:r>
              <a:rPr lang="en-IE" sz="220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0" indent="0" algn="just">
              <a:lnSpc>
                <a:spcPts val="2360"/>
              </a:lnSpc>
              <a:spcBef>
                <a:spcPts val="0"/>
              </a:spcBef>
              <a:buNone/>
            </a:pPr>
            <a:r>
              <a:rPr lang="en-IE" sz="220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IE" sz="2200" dirty="0">
                <a:solidFill>
                  <a:srgbClr val="382B1B"/>
                </a:solidFill>
                <a:latin typeface="Calibri" panose="020F0502020204030204" pitchFamily="34" charset="0"/>
                <a:ea typeface="Calibri" panose="020F0502020204030204" pitchFamily="34" charset="0"/>
                <a:cs typeface="Calibri" panose="020F0502020204030204" pitchFamily="34" charset="0"/>
              </a:rPr>
              <a:t>Även giltiga skäl som trafikstockningar, parkeringssvårigheter eller att gå vilse kommer inte att hjälpa dig i intervjuarens ögon. Andra kandidater stod inför samma logistiska utmaningar men lyckades komma fram i tid. </a:t>
            </a:r>
          </a:p>
        </p:txBody>
      </p:sp>
      <p:sp>
        <p:nvSpPr>
          <p:cNvPr id="7" name="Freeform 6">
            <a:extLst>
              <a:ext uri="{FF2B5EF4-FFF2-40B4-BE49-F238E27FC236}">
                <a16:creationId xmlns:a16="http://schemas.microsoft.com/office/drawing/2014/main" id="{2A952426-E1D5-4FCD-EE0E-0FAA24767E2A}"/>
              </a:ext>
            </a:extLst>
          </p:cNvPr>
          <p:cNvSpPr/>
          <p:nvPr/>
        </p:nvSpPr>
        <p:spPr>
          <a:xfrm>
            <a:off x="7707110" y="225348"/>
            <a:ext cx="4749585" cy="4895426"/>
          </a:xfrm>
          <a:custGeom>
            <a:avLst/>
            <a:gdLst>
              <a:gd name="connsiteX0" fmla="*/ 2283704 w 5014913"/>
              <a:gd name="connsiteY0" fmla="*/ 20 h 5168901"/>
              <a:gd name="connsiteX1" fmla="*/ 3036627 w 5014913"/>
              <a:gd name="connsiteY1" fmla="*/ 121118 h 5168901"/>
              <a:gd name="connsiteX2" fmla="*/ 3926279 w 5014913"/>
              <a:gd name="connsiteY2" fmla="*/ 486139 h 5168901"/>
              <a:gd name="connsiteX3" fmla="*/ 4875692 w 5014913"/>
              <a:gd name="connsiteY3" fmla="*/ 1332338 h 5168901"/>
              <a:gd name="connsiteX4" fmla="*/ 2993467 w 5014913"/>
              <a:gd name="connsiteY4" fmla="*/ 5121983 h 5168901"/>
              <a:gd name="connsiteX5" fmla="*/ 25730 w 5014913"/>
              <a:gd name="connsiteY5" fmla="*/ 2792456 h 5168901"/>
              <a:gd name="connsiteX6" fmla="*/ 1141130 w 5014913"/>
              <a:gd name="connsiteY6" fmla="*/ 512687 h 5168901"/>
              <a:gd name="connsiteX7" fmla="*/ 2283704 w 5014913"/>
              <a:gd name="connsiteY7" fmla="*/ 20 h 5168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4913" h="5168901">
                <a:moveTo>
                  <a:pt x="2283704" y="20"/>
                </a:moveTo>
                <a:cubicBezTo>
                  <a:pt x="2531994" y="-1146"/>
                  <a:pt x="2786412" y="46453"/>
                  <a:pt x="3036627" y="121118"/>
                </a:cubicBezTo>
                <a:cubicBezTo>
                  <a:pt x="3345345" y="214032"/>
                  <a:pt x="3644119" y="346762"/>
                  <a:pt x="3926279" y="486139"/>
                </a:cubicBezTo>
                <a:cubicBezTo>
                  <a:pt x="4317999" y="678612"/>
                  <a:pt x="4732948" y="887672"/>
                  <a:pt x="4875692" y="1332338"/>
                </a:cubicBezTo>
                <a:cubicBezTo>
                  <a:pt x="5353712" y="2805725"/>
                  <a:pt x="4570282" y="4873107"/>
                  <a:pt x="2993467" y="5121983"/>
                </a:cubicBezTo>
                <a:cubicBezTo>
                  <a:pt x="1376820" y="5377503"/>
                  <a:pt x="-223235" y="4587719"/>
                  <a:pt x="25730" y="2792456"/>
                </a:cubicBezTo>
                <a:cubicBezTo>
                  <a:pt x="131963" y="2022574"/>
                  <a:pt x="626585" y="1090097"/>
                  <a:pt x="1141130" y="512687"/>
                </a:cubicBezTo>
                <a:cubicBezTo>
                  <a:pt x="1473089" y="139369"/>
                  <a:pt x="1869886" y="1966"/>
                  <a:pt x="2283704" y="20"/>
                </a:cubicBezTo>
                <a:close/>
              </a:path>
            </a:pathLst>
          </a:custGeom>
          <a:blipFill dpi="0" rotWithShape="1">
            <a:blip r:embed="rId2"/>
            <a:srcRect/>
            <a:stretch>
              <a:fillRect l="-14150" r="-14150"/>
            </a:stretch>
          </a:blipFill>
          <a:ln w="2960"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3" name="Graphic 2" descr="Alarm clock outline">
            <a:extLst>
              <a:ext uri="{FF2B5EF4-FFF2-40B4-BE49-F238E27FC236}">
                <a16:creationId xmlns:a16="http://schemas.microsoft.com/office/drawing/2014/main" id="{4CEF752A-BCF7-580C-5136-89680762CE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91530" y="4621695"/>
            <a:ext cx="1520687" cy="1520687"/>
          </a:xfrm>
          <a:prstGeom prst="rect">
            <a:avLst/>
          </a:prstGeom>
        </p:spPr>
      </p:pic>
    </p:spTree>
    <p:extLst>
      <p:ext uri="{BB962C8B-B14F-4D97-AF65-F5344CB8AC3E}">
        <p14:creationId xmlns:p14="http://schemas.microsoft.com/office/powerpoint/2010/main" val="3520154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5" y="1708484"/>
            <a:ext cx="9239734" cy="42348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360"/>
              </a:lnSpc>
              <a:spcBef>
                <a:spcPts val="0"/>
              </a:spcBef>
              <a:buNone/>
            </a:pPr>
            <a:r>
              <a:rPr lang="en-IE" sz="2200" dirty="0">
                <a:solidFill>
                  <a:srgbClr val="382B1B"/>
                </a:solidFill>
                <a:latin typeface="Calibri" panose="020F0502020204030204" pitchFamily="34" charset="0"/>
                <a:ea typeface="Calibri" panose="020F0502020204030204" pitchFamily="34" charset="0"/>
                <a:cs typeface="Calibri" panose="020F0502020204030204" pitchFamily="34" charset="0"/>
              </a:rPr>
              <a:t>Det första intrycket är avgörande i anställningsprocessen. Även om du har de kvalifikationer och färdigheter som krävs, så har andra kandidater sannolikt också det. Om en lika kvalificerad kandidat gjorde ett gott första intryck genom att komma i tid är det mer sannolikt att han eller hon får företräde framför dig. Att komma i tid signalerar professionalism och förmåga att hantera enkla uppgifter som att komma i tid, vilket är avgörande egenskaper för alla jobb.</a:t>
            </a:r>
          </a:p>
          <a:p>
            <a:pPr marL="0" indent="0" algn="just">
              <a:lnSpc>
                <a:spcPts val="2360"/>
              </a:lnSpc>
              <a:spcBef>
                <a:spcPts val="0"/>
              </a:spcBef>
              <a:buNone/>
            </a:pPr>
            <a:r>
              <a:rPr lang="en-IE" sz="22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0" indent="0" algn="just">
              <a:lnSpc>
                <a:spcPts val="2360"/>
              </a:lnSpc>
              <a:spcBef>
                <a:spcPts val="0"/>
              </a:spcBef>
              <a:buNone/>
            </a:pPr>
            <a:r>
              <a:rPr lang="en-IE" sz="2200" dirty="0">
                <a:solidFill>
                  <a:srgbClr val="382B1B"/>
                </a:solidFill>
                <a:latin typeface="Calibri" panose="020F0502020204030204" pitchFamily="34" charset="0"/>
                <a:ea typeface="Calibri" panose="020F0502020204030204" pitchFamily="34" charset="0"/>
                <a:cs typeface="Calibri" panose="020F0502020204030204" pitchFamily="34" charset="0"/>
              </a:rPr>
              <a:t>Att komma för sent väcker dessutom farhågor om din framtida prestation. Om du inte kan komma i tid till en intervju kan intervjuaren ifrågasätta din punktlighet och effektivitet på arbetsplatsen. Det tyder på självbelåtenhet, som att inte förutse trafikförseningar eller att inte planera din rutt i förväg. Att visa att du kan komma i tid visar att du respekterar arbetsgivarens tid och den möjlighet som de erbjuder.</a:t>
            </a:r>
          </a:p>
        </p:txBody>
      </p:sp>
      <p:pic>
        <p:nvPicPr>
          <p:cNvPr id="3" name="Picture 2">
            <a:extLst>
              <a:ext uri="{FF2B5EF4-FFF2-40B4-BE49-F238E27FC236}">
                <a16:creationId xmlns:a16="http://schemas.microsoft.com/office/drawing/2014/main" id="{0BC305DB-6B83-3764-6E8C-67B24B10E21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t="36736" b="40130"/>
          <a:stretch/>
        </p:blipFill>
        <p:spPr>
          <a:xfrm>
            <a:off x="6930232" y="393692"/>
            <a:ext cx="5261768" cy="977907"/>
          </a:xfrm>
          <a:prstGeom prst="rect">
            <a:avLst/>
          </a:prstGeom>
        </p:spPr>
      </p:pic>
      <p:sp>
        <p:nvSpPr>
          <p:cNvPr id="4" name="Rectangle 3">
            <a:extLst>
              <a:ext uri="{FF2B5EF4-FFF2-40B4-BE49-F238E27FC236}">
                <a16:creationId xmlns:a16="http://schemas.microsoft.com/office/drawing/2014/main" id="{B5748D2F-3C01-A171-014A-A36127A80B5E}"/>
              </a:ext>
            </a:extLst>
          </p:cNvPr>
          <p:cNvSpPr/>
          <p:nvPr/>
        </p:nvSpPr>
        <p:spPr>
          <a:xfrm>
            <a:off x="0" y="385011"/>
            <a:ext cx="12192000" cy="986589"/>
          </a:xfrm>
          <a:prstGeom prst="rect">
            <a:avLst/>
          </a:prstGeom>
          <a:gradFill>
            <a:gsLst>
              <a:gs pos="55000">
                <a:srgbClr val="B6D1E1"/>
              </a:gs>
              <a:gs pos="96000">
                <a:srgbClr val="B6D1E1">
                  <a:alpha val="20000"/>
                </a:srgbClr>
              </a:gs>
              <a:gs pos="82000">
                <a:srgbClr val="B6D1E1">
                  <a:alpha val="51761"/>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5">
            <a:extLst>
              <a:ext uri="{FF2B5EF4-FFF2-40B4-BE49-F238E27FC236}">
                <a16:creationId xmlns:a16="http://schemas.microsoft.com/office/drawing/2014/main" id="{9D48A1D0-4F8D-7264-AB17-C53BB648E85B}"/>
              </a:ext>
            </a:extLst>
          </p:cNvPr>
          <p:cNvSpPr txBox="1">
            <a:spLocks/>
          </p:cNvSpPr>
          <p:nvPr/>
        </p:nvSpPr>
        <p:spPr>
          <a:xfrm>
            <a:off x="592378" y="630138"/>
            <a:ext cx="7387771" cy="17126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Punktlighet </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8" name="Graphic 7" descr="Alarm clock outline">
            <a:extLst>
              <a:ext uri="{FF2B5EF4-FFF2-40B4-BE49-F238E27FC236}">
                <a16:creationId xmlns:a16="http://schemas.microsoft.com/office/drawing/2014/main" id="{9B39A090-E7FA-AC79-C7F3-01D15972CB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11408" y="4442791"/>
            <a:ext cx="1520687" cy="1520687"/>
          </a:xfrm>
          <a:prstGeom prst="rect">
            <a:avLst/>
          </a:prstGeom>
        </p:spPr>
      </p:pic>
      <p:sp>
        <p:nvSpPr>
          <p:cNvPr id="9" name="Graphic 4">
            <a:extLst>
              <a:ext uri="{FF2B5EF4-FFF2-40B4-BE49-F238E27FC236}">
                <a16:creationId xmlns:a16="http://schemas.microsoft.com/office/drawing/2014/main" id="{C9376799-5203-C909-9271-EDB09C3030E3}"/>
              </a:ext>
            </a:extLst>
          </p:cNvPr>
          <p:cNvSpPr/>
          <p:nvPr/>
        </p:nvSpPr>
        <p:spPr>
          <a:xfrm>
            <a:off x="10729012" y="795130"/>
            <a:ext cx="1889684" cy="194841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Tree>
    <p:extLst>
      <p:ext uri="{BB962C8B-B14F-4D97-AF65-F5344CB8AC3E}">
        <p14:creationId xmlns:p14="http://schemas.microsoft.com/office/powerpoint/2010/main" val="1406846150"/>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172</TotalTime>
  <Words>4462</Words>
  <Application>Microsoft Office PowerPoint</Application>
  <PresentationFormat>Bredbild</PresentationFormat>
  <Paragraphs>366</Paragraphs>
  <Slides>49</Slides>
  <Notes>1</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49</vt:i4>
      </vt:variant>
    </vt:vector>
  </HeadingPairs>
  <TitlesOfParts>
    <vt:vector size="55" baseType="lpstr">
      <vt:lpstr>Aptos</vt:lpstr>
      <vt:lpstr>Arial</vt:lpstr>
      <vt:lpstr>Calibri</vt:lpstr>
      <vt:lpstr>Montserrat</vt:lpstr>
      <vt:lpstr>Montserrat Light</vt:lpstr>
      <vt:lpstr>Office Theme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docId:3A5F78D74255AE8DC5547F54051A9E34</cp:keywords>
  <cp:lastModifiedBy>Sabina Jaktlund</cp:lastModifiedBy>
  <cp:revision>408</cp:revision>
  <dcterms:created xsi:type="dcterms:W3CDTF">2020-10-14T13:32:04Z</dcterms:created>
  <dcterms:modified xsi:type="dcterms:W3CDTF">2025-01-14T10:54:44Z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5539ab5-6c40-44dc-bcab-aa0492abd251_Enabled">
    <vt:lpwstr>true</vt:lpwstr>
  </property>
  <property fmtid="{D5CDD505-2E9C-101B-9397-08002B2CF9AE}" pid="3" name="MSIP_Label_35539ab5-6c40-44dc-bcab-aa0492abd251_SetDate">
    <vt:lpwstr>2024-09-06T08:48:02Z</vt:lpwstr>
  </property>
  <property fmtid="{D5CDD505-2E9C-101B-9397-08002B2CF9AE}" pid="4" name="MSIP_Label_35539ab5-6c40-44dc-bcab-aa0492abd251_Method">
    <vt:lpwstr>Privileged</vt:lpwstr>
  </property>
  <property fmtid="{D5CDD505-2E9C-101B-9397-08002B2CF9AE}" pid="5" name="MSIP_Label_35539ab5-6c40-44dc-bcab-aa0492abd251_Name">
    <vt:lpwstr>0_Öppen</vt:lpwstr>
  </property>
  <property fmtid="{D5CDD505-2E9C-101B-9397-08002B2CF9AE}" pid="6" name="MSIP_Label_35539ab5-6c40-44dc-bcab-aa0492abd251_SiteId">
    <vt:lpwstr>1ec9e657-16f5-43cb-82e2-3e701c8e7f24</vt:lpwstr>
  </property>
  <property fmtid="{D5CDD505-2E9C-101B-9397-08002B2CF9AE}" pid="7" name="MSIP_Label_35539ab5-6c40-44dc-bcab-aa0492abd251_ActionId">
    <vt:lpwstr>749cd0a3-0fa1-432b-b47d-1c9ceaa78013</vt:lpwstr>
  </property>
  <property fmtid="{D5CDD505-2E9C-101B-9397-08002B2CF9AE}" pid="8" name="MSIP_Label_35539ab5-6c40-44dc-bcab-aa0492abd251_ContentBits">
    <vt:lpwstr>0</vt:lpwstr>
  </property>
</Properties>
</file>