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00" r:id="rId3"/>
    <p:sldId id="4308" r:id="rId4"/>
    <p:sldId id="4405" r:id="rId5"/>
    <p:sldId id="4362" r:id="rId6"/>
    <p:sldId id="4307" r:id="rId7"/>
    <p:sldId id="4407" r:id="rId8"/>
    <p:sldId id="4408" r:id="rId9"/>
    <p:sldId id="4409" r:id="rId10"/>
    <p:sldId id="4395" r:id="rId11"/>
    <p:sldId id="4410" r:id="rId12"/>
    <p:sldId id="4411" r:id="rId13"/>
    <p:sldId id="4412" r:id="rId14"/>
    <p:sldId id="4413" r:id="rId15"/>
    <p:sldId id="4414" r:id="rId16"/>
    <p:sldId id="4415" r:id="rId17"/>
    <p:sldId id="4416" r:id="rId18"/>
    <p:sldId id="4417" r:id="rId19"/>
    <p:sldId id="4388" r:id="rId20"/>
    <p:sldId id="4418" r:id="rId21"/>
    <p:sldId id="4367" r:id="rId22"/>
    <p:sldId id="4419" r:id="rId23"/>
    <p:sldId id="4421" r:id="rId24"/>
    <p:sldId id="4420" r:id="rId25"/>
    <p:sldId id="4422" r:id="rId26"/>
    <p:sldId id="4423" r:id="rId27"/>
    <p:sldId id="4424" r:id="rId28"/>
    <p:sldId id="4425" r:id="rId29"/>
    <p:sldId id="4426" r:id="rId30"/>
    <p:sldId id="4427" r:id="rId31"/>
    <p:sldId id="4428" r:id="rId32"/>
    <p:sldId id="4429" r:id="rId33"/>
    <p:sldId id="4430" r:id="rId34"/>
    <p:sldId id="4431" r:id="rId35"/>
    <p:sldId id="4432" r:id="rId36"/>
    <p:sldId id="4433" r:id="rId37"/>
    <p:sldId id="4434" r:id="rId38"/>
    <p:sldId id="43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C7"/>
    <a:srgbClr val="B6D1E1"/>
    <a:srgbClr val="382B1B"/>
    <a:srgbClr val="C2DEEB"/>
    <a:srgbClr val="84BFA4"/>
    <a:srgbClr val="C0DCEA"/>
    <a:srgbClr val="DC81AB"/>
    <a:srgbClr val="E995B1"/>
    <a:srgbClr val="000000"/>
    <a:srgbClr val="3C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68"/>
    <p:restoredTop sz="94867"/>
  </p:normalViewPr>
  <p:slideViewPr>
    <p:cSldViewPr snapToGrid="0" snapToObjects="1">
      <p:cViewPr varScale="1">
        <p:scale>
          <a:sx n="62" d="100"/>
          <a:sy n="62" d="100"/>
        </p:scale>
        <p:origin x="500" y="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monsterboard.nl/" TargetMode="External"/><Relationship Id="rId3" Type="http://schemas.openxmlformats.org/officeDocument/2006/relationships/hyperlink" Target="https://arbetsformedlingen.se/other-languages/english-engelska" TargetMode="External"/><Relationship Id="rId7" Type="http://schemas.openxmlformats.org/officeDocument/2006/relationships/hyperlink" Target="https://www.idibu.com/network/nationale-vacaturebank/" TargetMode="External"/><Relationship Id="rId2" Type="http://schemas.openxmlformats.org/officeDocument/2006/relationships/hyperlink" Target="https://jobb.blocket.se/" TargetMode="External"/><Relationship Id="rId1" Type="http://schemas.openxmlformats.org/officeDocument/2006/relationships/slideLayout" Target="../slideLayouts/slideLayout4.xml"/><Relationship Id="rId6" Type="http://schemas.openxmlformats.org/officeDocument/2006/relationships/hyperlink" Target="https://www.nationalevacaturebank.nl/" TargetMode="External"/><Relationship Id="rId5" Type="http://schemas.openxmlformats.org/officeDocument/2006/relationships/hyperlink" Target="https://www.francetravail.fr/accueil/" TargetMode="External"/><Relationship Id="rId10" Type="http://schemas.openxmlformats.org/officeDocument/2006/relationships/hyperlink" Target="https://irishjobs.ie/" TargetMode="External"/><Relationship Id="rId4" Type="http://schemas.openxmlformats.org/officeDocument/2006/relationships/hyperlink" Target="https://jobbsafari.se/" TargetMode="External"/><Relationship Id="rId9" Type="http://schemas.openxmlformats.org/officeDocument/2006/relationships/hyperlink" Target="https://jobs.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0384" y="3988714"/>
            <a:ext cx="4983653" cy="1810186"/>
          </a:xfrm>
        </p:spPr>
        <p:txBody>
          <a:bodyPr>
            <a:noAutofit/>
          </a:bodyPr>
          <a:lstStyle/>
          <a:p>
            <a:pPr>
              <a:lnSpc>
                <a:spcPts val="4600"/>
              </a:lnSpc>
              <a:spcBef>
                <a:spcPts val="0"/>
              </a:spcBef>
            </a:pPr>
            <a:r>
              <a:rPr lang="en-US" sz="4000" b="1" dirty="0"/>
              <a:t>M3.3 </a:t>
            </a:r>
          </a:p>
          <a:p>
            <a:pPr>
              <a:lnSpc>
                <a:spcPts val="4600"/>
              </a:lnSpc>
              <a:spcBef>
                <a:spcPts val="0"/>
              </a:spcBef>
            </a:pPr>
            <a:r>
              <a:rPr lang="en-US" sz="4800" b="1" dirty="0"/>
              <a:t>FÄRDIGHETER I JOBBSÖKANDE</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2" name="Picture Placeholder 31">
            <a:extLst>
              <a:ext uri="{FF2B5EF4-FFF2-40B4-BE49-F238E27FC236}">
                <a16:creationId xmlns:a16="http://schemas.microsoft.com/office/drawing/2014/main" id="{BED827F7-9002-CF33-78B7-B2909DF94075}"/>
              </a:ext>
            </a:extLst>
          </p:cNvPr>
          <p:cNvPicPr>
            <a:picLocks noGrp="1" noChangeAspect="1"/>
          </p:cNvPicPr>
          <p:nvPr>
            <p:ph type="pic" sz="quarter" idx="17"/>
          </p:nvPr>
        </p:nvPicPr>
        <p:blipFill>
          <a:blip r:embed="rId2"/>
          <a:srcRect l="13400" r="13400"/>
          <a:stretch>
            <a:fillRect/>
          </a:stretch>
        </p:blipFill>
        <p:spPr/>
      </p:pic>
      <p:sp>
        <p:nvSpPr>
          <p:cNvPr id="2" name="TextBox 1">
            <a:extLst>
              <a:ext uri="{FF2B5EF4-FFF2-40B4-BE49-F238E27FC236}">
                <a16:creationId xmlns:a16="http://schemas.microsoft.com/office/drawing/2014/main" id="{B3B9DB2A-4638-2738-37B8-7B85090FF375}"/>
              </a:ext>
            </a:extLst>
          </p:cNvPr>
          <p:cNvSpPr txBox="1"/>
          <p:nvPr/>
        </p:nvSpPr>
        <p:spPr>
          <a:xfrm>
            <a:off x="760384" y="3673280"/>
            <a:ext cx="7974918" cy="369332"/>
          </a:xfrm>
          <a:prstGeom prst="rect">
            <a:avLst/>
          </a:prstGeom>
          <a:noFill/>
        </p:spPr>
        <p:txBody>
          <a:bodyPr wrap="square">
            <a:spAutoFit/>
          </a:bodyPr>
          <a:lstStyle/>
          <a:p>
            <a:r>
              <a:rPr lang="en-IE" b="1" dirty="0">
                <a:solidFill>
                  <a:schemeClr val="bg1"/>
                </a:solidFill>
                <a:highlight>
                  <a:srgbClr val="84BFA4"/>
                </a:highlight>
              </a:rPr>
              <a:t>Program för anställningsbarhet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 färdigheter för att hitta arbete</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7201ADA5-7F24-7107-7A66-7D2BDD37689B}"/>
              </a:ext>
            </a:extLst>
          </p:cNvPr>
          <p:cNvPicPr>
            <a:picLocks noChangeAspect="1"/>
          </p:cNvPicPr>
          <p:nvPr/>
        </p:nvPicPr>
        <p:blipFill>
          <a:blip r:embed="rId3"/>
          <a:stretch>
            <a:fillRect/>
          </a:stretch>
        </p:blipFill>
        <p:spPr>
          <a:xfrm>
            <a:off x="8735302" y="5798900"/>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Dagens metoder</a:t>
            </a: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44274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0" y="682561"/>
            <a:ext cx="12192000"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Dagens metoder</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564489" y="1330187"/>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450646"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392483"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err="1">
                  <a:latin typeface="Calibri" panose="020F0502020204030204" pitchFamily="34" charset="0"/>
                  <a:ea typeface="Calibri" panose="020F0502020204030204" pitchFamily="34" charset="0"/>
                </a:rPr>
                <a:t>Företags</a:t>
              </a:r>
              <a:r>
                <a:rPr lang="en-GB" sz="2600" b="1" dirty="0">
                  <a:latin typeface="Calibri" panose="020F0502020204030204" pitchFamily="34" charset="0"/>
                  <a:ea typeface="Calibri" panose="020F0502020204030204" pitchFamily="34" charset="0"/>
                </a:rPr>
                <a:t> </a:t>
              </a:r>
              <a:r>
                <a:rPr lang="en-GB" sz="2600" b="1" dirty="0" err="1">
                  <a:latin typeface="Calibri" panose="020F0502020204030204" pitchFamily="34" charset="0"/>
                  <a:ea typeface="Calibri" panose="020F0502020204030204" pitchFamily="34" charset="0"/>
                </a:rPr>
                <a:t>webb</a:t>
              </a:r>
              <a:r>
                <a:rPr lang="en-GB" sz="2600" b="1" dirty="0">
                  <a:latin typeface="Calibri" panose="020F0502020204030204" pitchFamily="34" charset="0"/>
                  <a:ea typeface="Calibri" panose="020F0502020204030204" pitchFamily="34" charset="0"/>
                </a:rPr>
                <a:t>-</a:t>
              </a:r>
            </a:p>
            <a:p>
              <a:r>
                <a:rPr lang="en-GB" sz="2600" b="1" dirty="0" err="1">
                  <a:latin typeface="Calibri" panose="020F0502020204030204" pitchFamily="34" charset="0"/>
                  <a:ea typeface="Calibri" panose="020F0502020204030204" pitchFamily="34" charset="0"/>
                </a:rPr>
                <a:t>platser</a:t>
              </a:r>
              <a:endParaRPr lang="en-GB" sz="2600" b="1" dirty="0">
                <a:latin typeface="Calibri" panose="020F0502020204030204" pitchFamily="34" charset="0"/>
                <a:ea typeface="Calibri" panose="020F0502020204030204" pitchFamily="34" charset="0"/>
              </a:endParaRP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51305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520960"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45136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44973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Jobbsajter på nätet</a:t>
            </a:r>
          </a:p>
          <a:p>
            <a:endParaRPr lang="en-GB" sz="2600" b="1" dirty="0">
              <a:latin typeface="Calibri" panose="020F0502020204030204" pitchFamily="34" charset="0"/>
              <a:ea typeface="Calibri" panose="020F0502020204030204" pitchFamily="34" charset="0"/>
            </a:endParaRPr>
          </a:p>
          <a:p>
            <a:endParaRPr lang="en-US" sz="2200" dirty="0"/>
          </a:p>
        </p:txBody>
      </p:sp>
      <p:sp>
        <p:nvSpPr>
          <p:cNvPr id="2" name="Freeform 1">
            <a:extLst>
              <a:ext uri="{FF2B5EF4-FFF2-40B4-BE49-F238E27FC236}">
                <a16:creationId xmlns:a16="http://schemas.microsoft.com/office/drawing/2014/main" id="{766CCAEB-47CA-5311-821F-9DE50A80AEB3}"/>
              </a:ext>
            </a:extLst>
          </p:cNvPr>
          <p:cNvSpPr/>
          <p:nvPr/>
        </p:nvSpPr>
        <p:spPr>
          <a:xfrm>
            <a:off x="431545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9AD607D3-28CA-E1E6-DCFE-C33992C91353}"/>
              </a:ext>
            </a:extLst>
          </p:cNvPr>
          <p:cNvGrpSpPr/>
          <p:nvPr/>
        </p:nvGrpSpPr>
        <p:grpSpPr>
          <a:xfrm>
            <a:off x="4323358" y="2093122"/>
            <a:ext cx="1759216" cy="3934767"/>
            <a:chOff x="2115901" y="2119177"/>
            <a:chExt cx="1383863" cy="3095230"/>
          </a:xfrm>
        </p:grpSpPr>
        <p:sp>
          <p:nvSpPr>
            <p:cNvPr id="4" name="Freeform 3">
              <a:extLst>
                <a:ext uri="{FF2B5EF4-FFF2-40B4-BE49-F238E27FC236}">
                  <a16:creationId xmlns:a16="http://schemas.microsoft.com/office/drawing/2014/main" id="{CE5CE6B5-8631-EFE1-C923-75E86F730058}"/>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87D35EB-24F2-93ED-2651-19B481298770}"/>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18C384C3-144B-6A17-45F6-C430AA51474E}"/>
              </a:ext>
            </a:extLst>
          </p:cNvPr>
          <p:cNvGrpSpPr/>
          <p:nvPr/>
        </p:nvGrpSpPr>
        <p:grpSpPr>
          <a:xfrm>
            <a:off x="4265195" y="4032829"/>
            <a:ext cx="1879733" cy="2441854"/>
            <a:chOff x="9972379" y="3544683"/>
            <a:chExt cx="1478666" cy="1920851"/>
          </a:xfrm>
        </p:grpSpPr>
        <p:sp>
          <p:nvSpPr>
            <p:cNvPr id="7" name="Text Placeholder 23">
              <a:extLst>
                <a:ext uri="{FF2B5EF4-FFF2-40B4-BE49-F238E27FC236}">
                  <a16:creationId xmlns:a16="http://schemas.microsoft.com/office/drawing/2014/main" id="{9580128D-FA2B-C657-FD1B-8CD98B874D4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8" name="Text Placeholder 23">
              <a:extLst>
                <a:ext uri="{FF2B5EF4-FFF2-40B4-BE49-F238E27FC236}">
                  <a16:creationId xmlns:a16="http://schemas.microsoft.com/office/drawing/2014/main" id="{3656FE45-F6C6-184D-8619-E37466B4C87D}"/>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Sociala medier</a:t>
              </a:r>
              <a:endParaRPr lang="en-US" sz="2200" dirty="0"/>
            </a:p>
          </p:txBody>
        </p:sp>
      </p:grpSp>
      <p:sp>
        <p:nvSpPr>
          <p:cNvPr id="10" name="Freeform 9">
            <a:extLst>
              <a:ext uri="{FF2B5EF4-FFF2-40B4-BE49-F238E27FC236}">
                <a16:creationId xmlns:a16="http://schemas.microsoft.com/office/drawing/2014/main" id="{6D62EEB5-192E-5388-8F84-E2DA92A12E5B}"/>
              </a:ext>
            </a:extLst>
          </p:cNvPr>
          <p:cNvSpPr/>
          <p:nvPr/>
        </p:nvSpPr>
        <p:spPr>
          <a:xfrm>
            <a:off x="817453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11" name="Graphic 9">
            <a:extLst>
              <a:ext uri="{FF2B5EF4-FFF2-40B4-BE49-F238E27FC236}">
                <a16:creationId xmlns:a16="http://schemas.microsoft.com/office/drawing/2014/main" id="{C8536807-FD53-6931-E5C3-C21E31A504DB}"/>
              </a:ext>
            </a:extLst>
          </p:cNvPr>
          <p:cNvGrpSpPr/>
          <p:nvPr/>
        </p:nvGrpSpPr>
        <p:grpSpPr>
          <a:xfrm>
            <a:off x="8182436" y="2093122"/>
            <a:ext cx="1759216" cy="3934767"/>
            <a:chOff x="2115901" y="2119177"/>
            <a:chExt cx="1383863" cy="3095230"/>
          </a:xfrm>
        </p:grpSpPr>
        <p:sp>
          <p:nvSpPr>
            <p:cNvPr id="12" name="Freeform 11">
              <a:extLst>
                <a:ext uri="{FF2B5EF4-FFF2-40B4-BE49-F238E27FC236}">
                  <a16:creationId xmlns:a16="http://schemas.microsoft.com/office/drawing/2014/main" id="{B232129B-5EBA-6F3E-5EF2-759A90651175}"/>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5ED15E8-DCCD-8E7C-D12B-E6EF9DDACE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4A99906F-6B2B-EEA0-BA5D-723400FD8A88}"/>
              </a:ext>
            </a:extLst>
          </p:cNvPr>
          <p:cNvGrpSpPr/>
          <p:nvPr/>
        </p:nvGrpSpPr>
        <p:grpSpPr>
          <a:xfrm>
            <a:off x="8124273" y="4032829"/>
            <a:ext cx="1879733" cy="2441854"/>
            <a:chOff x="9972379" y="3544683"/>
            <a:chExt cx="1478666" cy="1920851"/>
          </a:xfrm>
        </p:grpSpPr>
        <p:sp>
          <p:nvSpPr>
            <p:cNvPr id="17" name="Text Placeholder 23">
              <a:extLst>
                <a:ext uri="{FF2B5EF4-FFF2-40B4-BE49-F238E27FC236}">
                  <a16:creationId xmlns:a16="http://schemas.microsoft.com/office/drawing/2014/main" id="{BE79FE87-D721-238D-ACDE-387F4B9D468E}"/>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1" name="Text Placeholder 23">
              <a:extLst>
                <a:ext uri="{FF2B5EF4-FFF2-40B4-BE49-F238E27FC236}">
                  <a16:creationId xmlns:a16="http://schemas.microsoft.com/office/drawing/2014/main" id="{1C99002C-1A7C-0FA1-2CBB-B67671E84B77}"/>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rPr>
                <a:t>Specialiser</a:t>
              </a:r>
            </a:p>
            <a:p>
              <a:r>
                <a:rPr lang="en-GB" sz="2600" dirty="0" err="1">
                  <a:latin typeface="Calibri" panose="020F0502020204030204" pitchFamily="34" charset="0"/>
                  <a:ea typeface="Calibri" panose="020F0502020204030204" pitchFamily="34" charset="0"/>
                </a:rPr>
                <a:t>ade</a:t>
              </a:r>
              <a:r>
                <a:rPr lang="en-GB" sz="2600" dirty="0">
                  <a:latin typeface="Calibri" panose="020F0502020204030204" pitchFamily="34" charset="0"/>
                  <a:ea typeface="Calibri" panose="020F0502020204030204" pitchFamily="34" charset="0"/>
                </a:rPr>
                <a:t> jobbsajter</a:t>
              </a:r>
              <a:endParaRPr lang="en-GB" sz="2600" b="1" dirty="0">
                <a:latin typeface="Calibri" panose="020F0502020204030204" pitchFamily="34" charset="0"/>
                <a:ea typeface="Calibri" panose="020F0502020204030204" pitchFamily="34" charset="0"/>
              </a:endParaRPr>
            </a:p>
            <a:p>
              <a:endParaRPr lang="en-US" sz="2200" dirty="0"/>
            </a:p>
          </p:txBody>
        </p:sp>
      </p:grpSp>
      <p:sp>
        <p:nvSpPr>
          <p:cNvPr id="22" name="Freeform 21">
            <a:extLst>
              <a:ext uri="{FF2B5EF4-FFF2-40B4-BE49-F238E27FC236}">
                <a16:creationId xmlns:a16="http://schemas.microsoft.com/office/drawing/2014/main" id="{7216A934-DD8F-3DB5-FA27-52454258560A}"/>
              </a:ext>
            </a:extLst>
          </p:cNvPr>
          <p:cNvSpPr/>
          <p:nvPr/>
        </p:nvSpPr>
        <p:spPr>
          <a:xfrm>
            <a:off x="624484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23" name="Graphic 9">
            <a:extLst>
              <a:ext uri="{FF2B5EF4-FFF2-40B4-BE49-F238E27FC236}">
                <a16:creationId xmlns:a16="http://schemas.microsoft.com/office/drawing/2014/main" id="{0D76D4D5-999C-65DC-CB02-81EFF35550AA}"/>
              </a:ext>
            </a:extLst>
          </p:cNvPr>
          <p:cNvGrpSpPr/>
          <p:nvPr/>
        </p:nvGrpSpPr>
        <p:grpSpPr>
          <a:xfrm>
            <a:off x="6252750" y="2093122"/>
            <a:ext cx="1759216" cy="3934767"/>
            <a:chOff x="2115901" y="2119177"/>
            <a:chExt cx="1383863" cy="3095230"/>
          </a:xfrm>
        </p:grpSpPr>
        <p:sp>
          <p:nvSpPr>
            <p:cNvPr id="24" name="Freeform 23">
              <a:extLst>
                <a:ext uri="{FF2B5EF4-FFF2-40B4-BE49-F238E27FC236}">
                  <a16:creationId xmlns:a16="http://schemas.microsoft.com/office/drawing/2014/main" id="{ADD63498-54E3-4F37-7311-163050A66443}"/>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EAD10A-CB8B-CA72-D6E8-DA8FEDE4377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7" name="Text Placeholder 23">
            <a:extLst>
              <a:ext uri="{FF2B5EF4-FFF2-40B4-BE49-F238E27FC236}">
                <a16:creationId xmlns:a16="http://schemas.microsoft.com/office/drawing/2014/main" id="{657B6441-0AA3-C938-35AA-301B572F27A0}"/>
              </a:ext>
            </a:extLst>
          </p:cNvPr>
          <p:cNvSpPr txBox="1">
            <a:spLocks/>
          </p:cNvSpPr>
          <p:nvPr/>
        </p:nvSpPr>
        <p:spPr>
          <a:xfrm>
            <a:off x="618315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8" name="Text Placeholder 23">
            <a:extLst>
              <a:ext uri="{FF2B5EF4-FFF2-40B4-BE49-F238E27FC236}">
                <a16:creationId xmlns:a16="http://schemas.microsoft.com/office/drawing/2014/main" id="{6F11935A-F9F3-1597-3BDF-5C6AE23E2B31}"/>
              </a:ext>
            </a:extLst>
          </p:cNvPr>
          <p:cNvSpPr txBox="1">
            <a:spLocks/>
          </p:cNvSpPr>
          <p:nvPr/>
        </p:nvSpPr>
        <p:spPr>
          <a:xfrm>
            <a:off x="618152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Nätverk online</a:t>
            </a:r>
          </a:p>
          <a:p>
            <a:endParaRPr lang="en-US" sz="2200" dirty="0"/>
          </a:p>
        </p:txBody>
      </p:sp>
      <p:sp>
        <p:nvSpPr>
          <p:cNvPr id="33" name="Freeform 32">
            <a:extLst>
              <a:ext uri="{FF2B5EF4-FFF2-40B4-BE49-F238E27FC236}">
                <a16:creationId xmlns:a16="http://schemas.microsoft.com/office/drawing/2014/main" id="{C1052DBA-948E-AE1C-B1FC-01871633C606}"/>
              </a:ext>
            </a:extLst>
          </p:cNvPr>
          <p:cNvSpPr/>
          <p:nvPr/>
        </p:nvSpPr>
        <p:spPr>
          <a:xfrm>
            <a:off x="1004724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4" name="Graphic 9">
            <a:extLst>
              <a:ext uri="{FF2B5EF4-FFF2-40B4-BE49-F238E27FC236}">
                <a16:creationId xmlns:a16="http://schemas.microsoft.com/office/drawing/2014/main" id="{93F34201-ED99-DE2F-BAA4-6483B9B85158}"/>
              </a:ext>
            </a:extLst>
          </p:cNvPr>
          <p:cNvGrpSpPr/>
          <p:nvPr/>
        </p:nvGrpSpPr>
        <p:grpSpPr>
          <a:xfrm>
            <a:off x="10055148" y="2093122"/>
            <a:ext cx="1759216" cy="3934767"/>
            <a:chOff x="2115901" y="2119177"/>
            <a:chExt cx="1383863" cy="3095230"/>
          </a:xfrm>
        </p:grpSpPr>
        <p:sp>
          <p:nvSpPr>
            <p:cNvPr id="36" name="Freeform 35">
              <a:extLst>
                <a:ext uri="{FF2B5EF4-FFF2-40B4-BE49-F238E27FC236}">
                  <a16:creationId xmlns:a16="http://schemas.microsoft.com/office/drawing/2014/main" id="{B71A07AE-D53A-DDDB-BEC9-9423E2C8227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A5FBCAE-1A90-61A0-9531-30660187FD2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6BFF2E0-0F9D-B28E-F07C-E7EF27F9D0A6}"/>
              </a:ext>
            </a:extLst>
          </p:cNvPr>
          <p:cNvGrpSpPr/>
          <p:nvPr/>
        </p:nvGrpSpPr>
        <p:grpSpPr>
          <a:xfrm>
            <a:off x="9996985" y="4032829"/>
            <a:ext cx="1879733" cy="2441854"/>
            <a:chOff x="9972379" y="3544683"/>
            <a:chExt cx="1478666" cy="1920851"/>
          </a:xfrm>
        </p:grpSpPr>
        <p:sp>
          <p:nvSpPr>
            <p:cNvPr id="42" name="Text Placeholder 23">
              <a:extLst>
                <a:ext uri="{FF2B5EF4-FFF2-40B4-BE49-F238E27FC236}">
                  <a16:creationId xmlns:a16="http://schemas.microsoft.com/office/drawing/2014/main" id="{FCD66ACC-6F91-90FD-4059-EC8E042C575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44" name="Text Placeholder 23">
              <a:extLst>
                <a:ext uri="{FF2B5EF4-FFF2-40B4-BE49-F238E27FC236}">
                  <a16:creationId xmlns:a16="http://schemas.microsoft.com/office/drawing/2014/main" id="{7A783DFE-A83B-71D8-F16C-BC6C33F58A75}"/>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Mobila appar</a:t>
              </a:r>
              <a:endParaRPr lang="en-US" sz="2200" dirty="0"/>
            </a:p>
          </p:txBody>
        </p:sp>
      </p:grpSp>
      <p:pic>
        <p:nvPicPr>
          <p:cNvPr id="52" name="Graphic 51" descr="Online Network outline">
            <a:extLst>
              <a:ext uri="{FF2B5EF4-FFF2-40B4-BE49-F238E27FC236}">
                <a16:creationId xmlns:a16="http://schemas.microsoft.com/office/drawing/2014/main" id="{9F31BF05-C5B7-77AA-396B-5E81EEF3B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2277" y="2398361"/>
            <a:ext cx="1135251" cy="1135251"/>
          </a:xfrm>
          <a:prstGeom prst="rect">
            <a:avLst/>
          </a:prstGeom>
        </p:spPr>
      </p:pic>
      <p:pic>
        <p:nvPicPr>
          <p:cNvPr id="54" name="Graphic 53" descr="Internet outline">
            <a:extLst>
              <a:ext uri="{FF2B5EF4-FFF2-40B4-BE49-F238E27FC236}">
                <a16:creationId xmlns:a16="http://schemas.microsoft.com/office/drawing/2014/main" id="{6BBC291A-9054-21C7-C49F-D6B7A1BE5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4473" y="2522349"/>
            <a:ext cx="914400" cy="914400"/>
          </a:xfrm>
          <a:prstGeom prst="rect">
            <a:avLst/>
          </a:prstGeom>
        </p:spPr>
      </p:pic>
      <p:pic>
        <p:nvPicPr>
          <p:cNvPr id="61" name="Graphic 60" descr="Social network outline">
            <a:extLst>
              <a:ext uri="{FF2B5EF4-FFF2-40B4-BE49-F238E27FC236}">
                <a16:creationId xmlns:a16="http://schemas.microsoft.com/office/drawing/2014/main" id="{B8DC80ED-FCC8-2F14-7DB4-F5A1AE1EB1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6393" y="2460356"/>
            <a:ext cx="914400" cy="914400"/>
          </a:xfrm>
          <a:prstGeom prst="rect">
            <a:avLst/>
          </a:prstGeom>
        </p:spPr>
      </p:pic>
      <p:pic>
        <p:nvPicPr>
          <p:cNvPr id="63" name="Graphic 62" descr="Web design outline">
            <a:extLst>
              <a:ext uri="{FF2B5EF4-FFF2-40B4-BE49-F238E27FC236}">
                <a16:creationId xmlns:a16="http://schemas.microsoft.com/office/drawing/2014/main" id="{CED396D9-6730-4ED6-0510-2448CBB09C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4603" y="2444858"/>
            <a:ext cx="914400" cy="914400"/>
          </a:xfrm>
          <a:prstGeom prst="rect">
            <a:avLst/>
          </a:prstGeom>
        </p:spPr>
      </p:pic>
      <p:pic>
        <p:nvPicPr>
          <p:cNvPr id="65" name="Graphic 64" descr="Work from home desk outline">
            <a:extLst>
              <a:ext uri="{FF2B5EF4-FFF2-40B4-BE49-F238E27FC236}">
                <a16:creationId xmlns:a16="http://schemas.microsoft.com/office/drawing/2014/main" id="{7EDCE436-AC4D-089A-802F-72BE27CE3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2814" y="2506850"/>
            <a:ext cx="914400" cy="914400"/>
          </a:xfrm>
          <a:prstGeom prst="rect">
            <a:avLst/>
          </a:prstGeom>
        </p:spPr>
      </p:pic>
      <p:pic>
        <p:nvPicPr>
          <p:cNvPr id="67" name="Graphic 66" descr="Social distancing outline">
            <a:extLst>
              <a:ext uri="{FF2B5EF4-FFF2-40B4-BE49-F238E27FC236}">
                <a16:creationId xmlns:a16="http://schemas.microsoft.com/office/drawing/2014/main" id="{90EEF7CD-2E85-441D-C2FB-7A59013BFB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2685" y="2491353"/>
            <a:ext cx="914400" cy="914400"/>
          </a:xfrm>
          <a:prstGeom prst="rect">
            <a:avLst/>
          </a:prstGeom>
        </p:spPr>
      </p:pic>
    </p:spTree>
    <p:extLst>
      <p:ext uri="{BB962C8B-B14F-4D97-AF65-F5344CB8AC3E}">
        <p14:creationId xmlns:p14="http://schemas.microsoft.com/office/powerpoint/2010/main" val="341201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Jobbsajter på nätet</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Webbplatser som Indeed,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Karriärguiden</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och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Platsbanken</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har blivit några av de mest populära plattformarna för arbetssökande. Dessa sajter samlar annonser från olika källor och låter användarna söka efter jobb efter plats, bransch och nyckelord. De innehåller ofta verktyg för att ladda upp CV, ställa in jobbvarningar och ansöka direkt via plattformen.</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Work from home desk outline">
            <a:extLst>
              <a:ext uri="{FF2B5EF4-FFF2-40B4-BE49-F238E27FC236}">
                <a16:creationId xmlns:a16="http://schemas.microsoft.com/office/drawing/2014/main" id="{1F65B5AC-5BA2-89BA-78DC-3E14A2003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884" y="3769704"/>
            <a:ext cx="1945296" cy="1945296"/>
          </a:xfrm>
          <a:prstGeom prst="rect">
            <a:avLst/>
          </a:prstGeom>
        </p:spPr>
      </p:pic>
    </p:spTree>
    <p:extLst>
      <p:ext uri="{BB962C8B-B14F-4D97-AF65-F5344CB8AC3E}">
        <p14:creationId xmlns:p14="http://schemas.microsoft.com/office/powerpoint/2010/main" val="386121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Företagets webbplatser</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Många organisationer publicerar lediga jobb direkt på sina webbplatser. Denna metod kan vara särskilt effektiv för kandidater som riktar in sig på specifika företag eller branscher. Om du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kontrollerar</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karriärsidorna för företag av intresse säkerställer du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att</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du får tillgång till de mest aktuella och relevanta annonserna.</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descr="Web design outline">
            <a:extLst>
              <a:ext uri="{FF2B5EF4-FFF2-40B4-BE49-F238E27FC236}">
                <a16:creationId xmlns:a16="http://schemas.microsoft.com/office/drawing/2014/main" id="{18F4B58D-8BBE-2031-58D9-B785C6EAF4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273" y="4343400"/>
            <a:ext cx="1721088" cy="1721088"/>
          </a:xfrm>
          <a:prstGeom prst="rect">
            <a:avLst/>
          </a:prstGeom>
        </p:spPr>
      </p:pic>
    </p:spTree>
    <p:extLst>
      <p:ext uri="{BB962C8B-B14F-4D97-AF65-F5344CB8AC3E}">
        <p14:creationId xmlns:p14="http://schemas.microsoft.com/office/powerpoint/2010/main" val="56835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Sociala medier</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03</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LinkedIn är ett kraftfullt verktyg för professionellt nätverkande och jobbsökning. Användarna kan få kontakt med branschfolk, gå med i grupper, följa företag och söka jobb. Andra sociala medieplattformar som Twitter och Facebook har också jobbsökningsfunktioner och kan vara användbara för att nätverka och upptäcka jobbmöjligheter.</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ocial network outline">
            <a:extLst>
              <a:ext uri="{FF2B5EF4-FFF2-40B4-BE49-F238E27FC236}">
                <a16:creationId xmlns:a16="http://schemas.microsoft.com/office/drawing/2014/main" id="{D40FD004-DEDA-227B-FB6F-28F9BA9537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3748137"/>
            <a:ext cx="2034669" cy="2034669"/>
          </a:xfrm>
          <a:prstGeom prst="rect">
            <a:avLst/>
          </a:prstGeom>
        </p:spPr>
      </p:pic>
    </p:spTree>
    <p:extLst>
      <p:ext uri="{BB962C8B-B14F-4D97-AF65-F5344CB8AC3E}">
        <p14:creationId xmlns:p14="http://schemas.microsoft.com/office/powerpoint/2010/main" val="39088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Nätverk online</a:t>
            </a: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04</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Webbseminarier, virtuella karriärmässor och yrkesgrupper online ger arbetssökande ytterligare möjligheter att nätverka och lära sig mer om jobbmöjligheter. Dessa plattformar underlättar kontakter med branschledare och potentiella arbetsgivare, vilket ofta leder till jobbhänvisningar och möjligheter som kanske inte annonseras ut offentligt.</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Social distancing outline">
            <a:extLst>
              <a:ext uri="{FF2B5EF4-FFF2-40B4-BE49-F238E27FC236}">
                <a16:creationId xmlns:a16="http://schemas.microsoft.com/office/drawing/2014/main" id="{13AA739F-0A32-B94A-5D3F-8A755B6416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894" y="4040538"/>
            <a:ext cx="1841845" cy="1841845"/>
          </a:xfrm>
          <a:prstGeom prst="rect">
            <a:avLst/>
          </a:prstGeom>
        </p:spPr>
      </p:pic>
    </p:spTree>
    <p:extLst>
      <p:ext uri="{BB962C8B-B14F-4D97-AF65-F5344CB8AC3E}">
        <p14:creationId xmlns:p14="http://schemas.microsoft.com/office/powerpoint/2010/main" val="8007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Specialiserade jobbsajter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05</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9" y="3525589"/>
            <a:ext cx="8264492"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Flera</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områden har nischade jobbsajter som riktar sig specifikt till deras bransch. Till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exempel</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Teknikjobb.se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eller</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hälsojobb.se. Dessa webbplatser kan tillhandahålla mer riktade jobbannonser och resurser som är specifika för en viss karriärväg.</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3" name="Graphic 2" descr="Internet outline">
            <a:extLst>
              <a:ext uri="{FF2B5EF4-FFF2-40B4-BE49-F238E27FC236}">
                <a16:creationId xmlns:a16="http://schemas.microsoft.com/office/drawing/2014/main" id="{778149EF-BF85-0450-E9AE-5EFA184DD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002" y="3890202"/>
            <a:ext cx="1908877" cy="1908877"/>
          </a:xfrm>
          <a:prstGeom prst="rect">
            <a:avLst/>
          </a:prstGeom>
        </p:spPr>
      </p:pic>
    </p:spTree>
    <p:extLst>
      <p:ext uri="{BB962C8B-B14F-4D97-AF65-F5344CB8AC3E}">
        <p14:creationId xmlns:p14="http://schemas.microsoft.com/office/powerpoint/2010/main" val="153058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Mobila appar</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06</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Jobbsökningsappar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som</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LinkedIn och Indeed gör det enkelt att söka jobb när man är på språng. Användarna kan ställa in varningar, få meddelanden om nya jobbannonser och ansöka med bara några få tryck på sina smartphones.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nline Network outline">
            <a:extLst>
              <a:ext uri="{FF2B5EF4-FFF2-40B4-BE49-F238E27FC236}">
                <a16:creationId xmlns:a16="http://schemas.microsoft.com/office/drawing/2014/main" id="{36F0365C-4756-B20F-C30F-1325FFC4F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645" y="3472781"/>
            <a:ext cx="1826023" cy="1826023"/>
          </a:xfrm>
          <a:prstGeom prst="rect">
            <a:avLst/>
          </a:prstGeom>
        </p:spPr>
      </p:pic>
    </p:spTree>
    <p:extLst>
      <p:ext uri="{BB962C8B-B14F-4D97-AF65-F5344CB8AC3E}">
        <p14:creationId xmlns:p14="http://schemas.microsoft.com/office/powerpoint/2010/main" val="83479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960120"/>
            <a:ext cx="6682018"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Integrationen av teknik i jobbsökarprocessen har kraftigt utökat de möjligheter som finns tillgängliga för arbetssökande. Även om traditionella metoder som tidningar och arbetsförmedlingar fortfarande är användbara, har internet öppnat upp för en mängd resurser som gör det lättare och effektivare att hitta ett jobb.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Genom att utnyttja en kombination av dessa traditionella och moderna metoder kan arbetssökande öka sina chanser att hitta rätt tillfälle som passar deras kompetens och karriärmål.</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Låt oss titta på några webbplatser där du kan börja din sökning...</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7935771" y="-256796"/>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5962" r="-2596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0421451" y="34748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98804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B88A980-73D4-1CEC-E9E7-A73C98B07DD7}"/>
              </a:ext>
            </a:extLst>
          </p:cNvPr>
          <p:cNvCxnSpPr>
            <a:cxnSpLocks/>
          </p:cNvCxnSpPr>
          <p:nvPr/>
        </p:nvCxnSpPr>
        <p:spPr>
          <a:xfrm flipH="1">
            <a:off x="0" y="119080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3040690"/>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009596-E83F-681F-7A7E-91D79C91D9E4}"/>
              </a:ext>
            </a:extLst>
          </p:cNvPr>
          <p:cNvCxnSpPr>
            <a:cxnSpLocks/>
          </p:cNvCxnSpPr>
          <p:nvPr/>
        </p:nvCxnSpPr>
        <p:spPr>
          <a:xfrm flipH="1">
            <a:off x="0" y="3636088"/>
            <a:ext cx="1828800" cy="0"/>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1165156" y="731098"/>
            <a:ext cx="11180445" cy="4836389"/>
          </a:xfrm>
          <a:prstGeom prst="rect">
            <a:avLst/>
          </a:prstGeom>
          <a:noFill/>
        </p:spPr>
        <p:txBody>
          <a:bodyPr wrap="square">
            <a:spAutoFit/>
          </a:bodyPr>
          <a:lstStyle/>
          <a:p>
            <a:pPr marL="1562100" indent="-1549400" algn="just">
              <a:lnSpc>
                <a:spcPct val="150000"/>
              </a:lnSpc>
              <a:tabLst>
                <a:tab pos="2386013" algn="l"/>
              </a:tabLst>
            </a:pPr>
            <a:r>
              <a:rPr lang="en-GB" sz="3200"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Sverige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https://jobb.blocket.se/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https://arbetsformedlingen.se/other-languages/english-engelska</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https://jobbsafari.se/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Frankrike: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//www.francetravail.fr/accueil/ </a:t>
            </a:r>
          </a:p>
          <a:p>
            <a:pPr marL="1562100" indent="-1549400" algn="just">
              <a:lnSpc>
                <a:spcPct val="150000"/>
              </a:lnSpc>
              <a:tabLst>
                <a:tab pos="2386013" algn="l"/>
              </a:tabLst>
            </a:pPr>
            <a:r>
              <a:rPr lang="en-GB" sz="2800" b="1" dirty="0">
                <a:solidFill>
                  <a:schemeClr val="bg1"/>
                </a:solidFill>
                <a:effectLst/>
                <a:highlight>
                  <a:srgbClr val="C2DEEB"/>
                </a:highlight>
                <a:latin typeface="Calibri" panose="020F0502020204030204" pitchFamily="34" charset="0"/>
                <a:ea typeface="Calibri" panose="020F0502020204030204" pitchFamily="34" charset="0"/>
                <a:cs typeface="Calibri" panose="020F0502020204030204" pitchFamily="34" charset="0"/>
              </a:rPr>
              <a:t> Nederländerna: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//www.nationalevacaturebank.nl/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https://www.idibu.com/network/nationale-vacaturebank/</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https://www.monsterboard.nl/</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2357438" indent="42863" algn="just">
              <a:lnSpc>
                <a:spcPct val="150000"/>
              </a:lnSpc>
              <a:tabLst>
                <a:tab pos="2386013" algn="l"/>
              </a:tabLst>
            </a:pP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82011E2-720B-E61A-5531-E53F13D7D29C}"/>
              </a:ext>
            </a:extLst>
          </p:cNvPr>
          <p:cNvCxnSpPr>
            <a:cxnSpLocks/>
          </p:cNvCxnSpPr>
          <p:nvPr/>
        </p:nvCxnSpPr>
        <p:spPr>
          <a:xfrm flipH="1">
            <a:off x="-59977" y="5325269"/>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B352DE-166D-C752-200B-A4A43E6DFEF9}"/>
              </a:ext>
            </a:extLst>
          </p:cNvPr>
          <p:cNvSpPr txBox="1"/>
          <p:nvPr/>
        </p:nvSpPr>
        <p:spPr>
          <a:xfrm>
            <a:off x="1165156" y="4957270"/>
            <a:ext cx="8642554" cy="1789401"/>
          </a:xfrm>
          <a:prstGeom prst="rect">
            <a:avLst/>
          </a:prstGeom>
          <a:noFill/>
        </p:spPr>
        <p:txBody>
          <a:bodyPr wrap="square">
            <a:spAutoFit/>
          </a:bodyPr>
          <a:lstStyle/>
          <a:p>
            <a:pPr marL="1562100" indent="-1549400" algn="just">
              <a:lnSpc>
                <a:spcPct val="150000"/>
              </a:lnSpc>
              <a:tabLst>
                <a:tab pos="2386013" algn="l"/>
              </a:tabLst>
            </a:pPr>
            <a:r>
              <a:rPr lang="en-GB" sz="2800"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Irland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https://Jobs.ie/</a:t>
            </a:r>
            <a:endParaRPr lang="en-IE" u="sng"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		 https://irishjobs.ie/</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https://www.caterer.com/ </a:t>
            </a:r>
          </a:p>
        </p:txBody>
      </p:sp>
    </p:spTree>
    <p:extLst>
      <p:ext uri="{BB962C8B-B14F-4D97-AF65-F5344CB8AC3E}">
        <p14:creationId xmlns:p14="http://schemas.microsoft.com/office/powerpoint/2010/main" val="183363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Jobbsökning idag</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Traditionella metoder</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641685"/>
            <a:ext cx="3717731" cy="12426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4800" b="1" dirty="0"/>
              <a:t>JOBBSÖKAR SKILLS</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Dagens metoder</a:t>
            </a:r>
          </a:p>
        </p:txBody>
      </p:sp>
      <p:sp>
        <p:nvSpPr>
          <p:cNvPr id="4" name="Text Placeholder 22">
            <a:extLst>
              <a:ext uri="{FF2B5EF4-FFF2-40B4-BE49-F238E27FC236}">
                <a16:creationId xmlns:a16="http://schemas.microsoft.com/office/drawing/2014/main" id="{1F7212BB-A3C8-CA16-493B-4D95191B9187}"/>
              </a:ext>
            </a:extLst>
          </p:cNvPr>
          <p:cNvSpPr txBox="1">
            <a:spLocks/>
          </p:cNvSpPr>
          <p:nvPr/>
        </p:nvSpPr>
        <p:spPr>
          <a:xfrm>
            <a:off x="5583877" y="312967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29FAC30A-F75F-78E4-7DB5-DCC5F9AAA95C}"/>
              </a:ext>
            </a:extLst>
          </p:cNvPr>
          <p:cNvSpPr txBox="1">
            <a:spLocks/>
          </p:cNvSpPr>
          <p:nvPr/>
        </p:nvSpPr>
        <p:spPr>
          <a:xfrm>
            <a:off x="6295242" y="313608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Tips om hur du </a:t>
            </a:r>
            <a:r>
              <a:rPr lang="sv-SE" sz="2400" dirty="0" err="1">
                <a:latin typeface="Calibri" panose="020F0502020204030204" pitchFamily="34" charset="0"/>
                <a:ea typeface="Calibri" panose="020F0502020204030204" pitchFamily="34" charset="0"/>
              </a:rPr>
              <a:t>söker </a:t>
            </a:r>
            <a:r>
              <a:rPr lang="sv-SE" sz="2400" dirty="0">
                <a:latin typeface="Calibri" panose="020F0502020204030204" pitchFamily="34" charset="0"/>
                <a:ea typeface="Calibri" panose="020F0502020204030204" pitchFamily="34" charset="0"/>
              </a:rPr>
              <a:t>jobb</a:t>
            </a:r>
          </a:p>
        </p:txBody>
      </p:sp>
      <p:sp>
        <p:nvSpPr>
          <p:cNvPr id="2" name="Text Placeholder 24">
            <a:extLst>
              <a:ext uri="{FF2B5EF4-FFF2-40B4-BE49-F238E27FC236}">
                <a16:creationId xmlns:a16="http://schemas.microsoft.com/office/drawing/2014/main" id="{75CEC61A-F498-8501-4527-BDDA2313DD75}"/>
              </a:ext>
            </a:extLst>
          </p:cNvPr>
          <p:cNvSpPr txBox="1">
            <a:spLocks/>
          </p:cNvSpPr>
          <p:nvPr/>
        </p:nvSpPr>
        <p:spPr>
          <a:xfrm>
            <a:off x="6349157" y="373257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Övningar</a:t>
            </a:r>
          </a:p>
        </p:txBody>
      </p:sp>
      <p:pic>
        <p:nvPicPr>
          <p:cNvPr id="6" name="Picture 5">
            <a:extLst>
              <a:ext uri="{FF2B5EF4-FFF2-40B4-BE49-F238E27FC236}">
                <a16:creationId xmlns:a16="http://schemas.microsoft.com/office/drawing/2014/main" id="{BA508260-0B3C-686F-EAED-AFE0B7E4F6ED}"/>
              </a:ext>
            </a:extLst>
          </p:cNvPr>
          <p:cNvPicPr>
            <a:picLocks noChangeAspect="1"/>
          </p:cNvPicPr>
          <p:nvPr/>
        </p:nvPicPr>
        <p:blipFill>
          <a:blip r:embed="rId2"/>
          <a:stretch>
            <a:fillRect/>
          </a:stretch>
        </p:blipFill>
        <p:spPr>
          <a:xfrm>
            <a:off x="9303283" y="4733985"/>
            <a:ext cx="2473728" cy="521569"/>
          </a:xfrm>
          <a:prstGeom prst="rect">
            <a:avLst/>
          </a:prstGeom>
        </p:spPr>
      </p:pic>
      <p:pic>
        <p:nvPicPr>
          <p:cNvPr id="8" name="Picture 7" descr="A close-up of a text&#10;&#10;Description automatically generated">
            <a:extLst>
              <a:ext uri="{FF2B5EF4-FFF2-40B4-BE49-F238E27FC236}">
                <a16:creationId xmlns:a16="http://schemas.microsoft.com/office/drawing/2014/main" id="{2BCC493F-16EE-6CF6-8317-10190146C578}"/>
              </a:ext>
            </a:extLst>
          </p:cNvPr>
          <p:cNvPicPr>
            <a:picLocks noChangeAspect="1"/>
          </p:cNvPicPr>
          <p:nvPr/>
        </p:nvPicPr>
        <p:blipFill>
          <a:blip r:embed="rId3"/>
          <a:stretch>
            <a:fillRect/>
          </a:stretch>
        </p:blipFill>
        <p:spPr>
          <a:xfrm>
            <a:off x="7394128" y="5558143"/>
            <a:ext cx="4310819" cy="760066"/>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Tips om hur du söker jobb</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1089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829733" y="2217402"/>
            <a:ext cx="65330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Klargör dina karriärmål</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Utnyttja jobbsajter och företagswebbplatser på nätet</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Effektivt nätverkande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Förbered dig grundligt inför intervjuer</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Utnyttja arbetsförmedlingar och rekryterare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Håll dig organiserad</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Förbättra dina färdigheter</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Uppföljning</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Var positiv och ihärdig</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2" name="Text Placeholder 5">
            <a:extLst>
              <a:ext uri="{FF2B5EF4-FFF2-40B4-BE49-F238E27FC236}">
                <a16:creationId xmlns:a16="http://schemas.microsoft.com/office/drawing/2014/main" id="{50B39A83-7AC3-918E-F645-04E0B268AB37}"/>
              </a:ext>
            </a:extLst>
          </p:cNvPr>
          <p:cNvSpPr txBox="1">
            <a:spLocks/>
          </p:cNvSpPr>
          <p:nvPr/>
        </p:nvSpPr>
        <p:spPr>
          <a:xfrm>
            <a:off x="829733" y="643466"/>
            <a:ext cx="9652000" cy="1642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Att navigera på arbetsmarknaden kan vara en utmaning, men med ett strategiskt tillvägagångssätt kan du avsevärt öka dina chanser att få rätt tjänst. </a:t>
            </a:r>
          </a:p>
          <a:p>
            <a:pPr marL="0" indent="0">
              <a:lnSpc>
                <a:spcPts val="2680"/>
              </a:lnSpc>
              <a:spcBef>
                <a:spcPts val="0"/>
              </a:spcBef>
              <a:buClr>
                <a:srgbClr val="84BFA4"/>
              </a:buClr>
              <a:buNone/>
            </a:pPr>
            <a:r>
              <a:rPr lang="en-GB" sz="2400" dirty="0" err="1">
                <a:solidFill>
                  <a:srgbClr val="382B1B"/>
                </a:solidFill>
                <a:latin typeface="Calibri" panose="020F0502020204030204" pitchFamily="34" charset="0"/>
                <a:ea typeface="Calibri" panose="020F0502020204030204" pitchFamily="34" charset="0"/>
              </a:rPr>
              <a:t>Här</a:t>
            </a:r>
            <a:r>
              <a:rPr lang="en-GB" sz="2400" dirty="0">
                <a:solidFill>
                  <a:srgbClr val="382B1B"/>
                </a:solidFill>
                <a:latin typeface="Calibri" panose="020F0502020204030204" pitchFamily="34" charset="0"/>
                <a:ea typeface="Calibri" panose="020F0502020204030204" pitchFamily="34" charset="0"/>
              </a:rPr>
              <a:t> är några </a:t>
            </a:r>
            <a:r>
              <a:rPr lang="en-GB" sz="2400" dirty="0">
                <a:solidFill>
                  <a:schemeClr val="bg1"/>
                </a:solidFill>
                <a:highlight>
                  <a:srgbClr val="B6D1E1"/>
                </a:highlight>
                <a:latin typeface="Calibri" panose="020F0502020204030204" pitchFamily="34" charset="0"/>
                <a:ea typeface="Calibri" panose="020F0502020204030204" pitchFamily="34" charset="0"/>
              </a:rPr>
              <a:t>viktiga tips för att förbättra din jobbsökning</a:t>
            </a:r>
            <a:r>
              <a:rPr lang="en-GB" sz="2400" dirty="0">
                <a:solidFill>
                  <a:srgbClr val="382B1B"/>
                </a:solidFill>
                <a:latin typeface="Calibri" panose="020F0502020204030204" pitchFamily="34" charset="0"/>
                <a:ea typeface="Calibri" panose="020F0502020204030204" pitchFamily="34" charset="0"/>
              </a:rPr>
              <a:t>:</a:t>
            </a:r>
          </a:p>
        </p:txBody>
      </p:sp>
      <p:sp>
        <p:nvSpPr>
          <p:cNvPr id="11" name="Graphic 4">
            <a:extLst>
              <a:ext uri="{FF2B5EF4-FFF2-40B4-BE49-F238E27FC236}">
                <a16:creationId xmlns:a16="http://schemas.microsoft.com/office/drawing/2014/main" id="{F00ACAAA-0D5D-984E-1DDC-FB16E7AE9C1F}"/>
              </a:ext>
            </a:extLst>
          </p:cNvPr>
          <p:cNvSpPr/>
          <p:nvPr/>
        </p:nvSpPr>
        <p:spPr>
          <a:xfrm rot="4967076">
            <a:off x="6862568" y="1768582"/>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17452" t="-3727" r="-9770" b="3727"/>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Graphic 4">
            <a:extLst>
              <a:ext uri="{FF2B5EF4-FFF2-40B4-BE49-F238E27FC236}">
                <a16:creationId xmlns:a16="http://schemas.microsoft.com/office/drawing/2014/main" id="{950AAFC8-86F2-5968-1CC7-FA8024CDDE6D}"/>
              </a:ext>
            </a:extLst>
          </p:cNvPr>
          <p:cNvSpPr/>
          <p:nvPr/>
        </p:nvSpPr>
        <p:spPr>
          <a:xfrm rot="4967076">
            <a:off x="5539634" y="510816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3365137-6DFE-2C2E-3337-033C80D81C12}"/>
              </a:ext>
            </a:extLst>
          </p:cNvPr>
          <p:cNvSpPr/>
          <p:nvPr/>
        </p:nvSpPr>
        <p:spPr>
          <a:xfrm>
            <a:off x="7636236" y="4939994"/>
            <a:ext cx="2394408" cy="377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A84BEA0F-5CF2-EEDD-693B-C31D6D4B9D8E}"/>
              </a:ext>
            </a:extLst>
          </p:cNvPr>
          <p:cNvSpPr txBox="1">
            <a:spLocks/>
          </p:cNvSpPr>
          <p:nvPr/>
        </p:nvSpPr>
        <p:spPr>
          <a:xfrm>
            <a:off x="7559412" y="4804379"/>
            <a:ext cx="2944841" cy="545680"/>
          </a:xfrm>
          <a:prstGeom prst="rect">
            <a:avLst/>
          </a:prstGeom>
          <a:noFill/>
        </p:spPr>
        <p:txBody>
          <a:bodyPr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9600" dirty="0">
                <a:solidFill>
                  <a:srgbClr val="382B1B"/>
                </a:solidFill>
                <a:effectLst/>
                <a:latin typeface="Calibri" panose="020F0502020204030204" pitchFamily="34" charset="0"/>
                <a:ea typeface="Calibri" panose="020F0502020204030204" pitchFamily="34" charset="0"/>
              </a:rPr>
              <a:t>Tips om hur du söker jobb</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1. Klargör dina karriärmål</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3538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Identifiera dina styrkor och intressen: </a:t>
            </a:r>
            <a:r>
              <a:rPr lang="en-GB" sz="2400" dirty="0">
                <a:solidFill>
                  <a:srgbClr val="382B1B"/>
                </a:solidFill>
                <a:latin typeface="Calibri" panose="020F0502020204030204" pitchFamily="34" charset="0"/>
                <a:ea typeface="Calibri" panose="020F0502020204030204" pitchFamily="34" charset="0"/>
              </a:rPr>
              <a:t>Förstå vad du är bra på och vad du tycker om att göra. Detta kommer att hjälpa dig att hitta jobb som passar dig.</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Sätt upp tydliga mål: </a:t>
            </a:r>
            <a:r>
              <a:rPr lang="en-GB" sz="2400" dirty="0">
                <a:solidFill>
                  <a:srgbClr val="382B1B"/>
                </a:solidFill>
                <a:latin typeface="Calibri" panose="020F0502020204030204" pitchFamily="34" charset="0"/>
                <a:ea typeface="Calibri" panose="020F0502020204030204" pitchFamily="34" charset="0"/>
              </a:rPr>
              <a:t>Bestäm vilken typ av roll, bransch och företagskultur du letar efter.</a:t>
            </a:r>
          </a:p>
        </p:txBody>
      </p:sp>
      <p:cxnSp>
        <p:nvCxnSpPr>
          <p:cNvPr id="3" name="Straight Connector 2">
            <a:extLst>
              <a:ext uri="{FF2B5EF4-FFF2-40B4-BE49-F238E27FC236}">
                <a16:creationId xmlns:a16="http://schemas.microsoft.com/office/drawing/2014/main" id="{EB9DA21F-301A-FA97-4F72-4C6F7743691F}"/>
              </a:ext>
            </a:extLst>
          </p:cNvPr>
          <p:cNvCxnSpPr>
            <a:cxnSpLocks/>
          </p:cNvCxnSpPr>
          <p:nvPr/>
        </p:nvCxnSpPr>
        <p:spPr>
          <a:xfrm flipH="1">
            <a:off x="-50800" y="359413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4C7825-A7B0-3AAF-45E8-279340EF0E74}"/>
              </a:ext>
            </a:extLst>
          </p:cNvPr>
          <p:cNvSpPr txBox="1"/>
          <p:nvPr/>
        </p:nvSpPr>
        <p:spPr>
          <a:xfrm>
            <a:off x="605155"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2. Utnyttja jobbsajter på nätet </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och</a:t>
            </a: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företagens </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webbplatser</a:t>
            </a: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5" name="Text Placeholder 5">
            <a:extLst>
              <a:ext uri="{FF2B5EF4-FFF2-40B4-BE49-F238E27FC236}">
                <a16:creationId xmlns:a16="http://schemas.microsoft.com/office/drawing/2014/main" id="{C0114F73-048F-AE73-550A-B6D65E3A0405}"/>
              </a:ext>
            </a:extLst>
          </p:cNvPr>
          <p:cNvSpPr txBox="1">
            <a:spLocks/>
          </p:cNvSpPr>
          <p:nvPr/>
        </p:nvSpPr>
        <p:spPr>
          <a:xfrm>
            <a:off x="609600" y="40970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Använd sökmotorer för jobb: </a:t>
            </a:r>
            <a:r>
              <a:rPr lang="en-GB" sz="2400" dirty="0">
                <a:solidFill>
                  <a:srgbClr val="382B1B"/>
                </a:solidFill>
                <a:latin typeface="Calibri" panose="020F0502020204030204" pitchFamily="34" charset="0"/>
                <a:ea typeface="Calibri" panose="020F0502020204030204" pitchFamily="34" charset="0"/>
              </a:rPr>
              <a:t>Kontrollera regelbundet plattformar som Indeed, Glassdoor och LinkedIn för nya jobbannonser.</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Besök företagens karriärsidor</a:t>
            </a:r>
            <a:r>
              <a:rPr lang="en-GB" sz="2400" dirty="0">
                <a:solidFill>
                  <a:srgbClr val="382B1B"/>
                </a:solidFill>
                <a:latin typeface="Calibri" panose="020F0502020204030204" pitchFamily="34" charset="0"/>
                <a:ea typeface="Calibri" panose="020F0502020204030204" pitchFamily="34" charset="0"/>
              </a:rPr>
              <a:t>: Gå direkt till webbplatserna för de företag du är intresserad av och utforska deras karriärsektioner för lediga tjänster.</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001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3. Effektivt nätverkande</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353801"/>
            <a:ext cx="53170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Utnyttja LinkedIn: </a:t>
            </a:r>
            <a:r>
              <a:rPr lang="en-GB" sz="2400" dirty="0">
                <a:solidFill>
                  <a:srgbClr val="382B1B"/>
                </a:solidFill>
                <a:latin typeface="Calibri" panose="020F0502020204030204" pitchFamily="34" charset="0"/>
                <a:ea typeface="Calibri" panose="020F0502020204030204" pitchFamily="34" charset="0"/>
              </a:rPr>
              <a:t>Ta kontakt med yrkesverksamma i din bransch, gå med i relevanta grupper och delta i diskussioner för att öka din synlighet.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Delta i nätverksevenemang: </a:t>
            </a:r>
            <a:r>
              <a:rPr lang="en-GB" sz="2400" dirty="0">
                <a:solidFill>
                  <a:srgbClr val="382B1B"/>
                </a:solidFill>
                <a:latin typeface="Calibri" panose="020F0502020204030204" pitchFamily="34" charset="0"/>
                <a:ea typeface="Calibri" panose="020F0502020204030204" pitchFamily="34" charset="0"/>
              </a:rPr>
              <a:t>Delta i branschspecifika evenemang, webbseminarier och karriärmässor för att träffa potentiella arbetsgivare och lära dig mer om jobbmöjligheter.</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Informativa intervjuer</a:t>
            </a:r>
            <a:r>
              <a:rPr lang="en-GB" sz="2400" dirty="0">
                <a:solidFill>
                  <a:srgbClr val="382B1B"/>
                </a:solidFill>
                <a:latin typeface="Calibri" panose="020F0502020204030204" pitchFamily="34" charset="0"/>
                <a:ea typeface="Calibri" panose="020F0502020204030204" pitchFamily="34" charset="0"/>
              </a:rPr>
              <a:t>: Kontakta yrkesverksamma inom ditt önskade område för informationsintervjuer för att få insikter och råd.</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3" name="Graphic 4">
            <a:extLst>
              <a:ext uri="{FF2B5EF4-FFF2-40B4-BE49-F238E27FC236}">
                <a16:creationId xmlns:a16="http://schemas.microsoft.com/office/drawing/2014/main" id="{95FCCC2B-4117-47FC-2D96-A91B464C67A9}"/>
              </a:ext>
            </a:extLst>
          </p:cNvPr>
          <p:cNvSpPr/>
          <p:nvPr/>
        </p:nvSpPr>
        <p:spPr>
          <a:xfrm rot="4967076">
            <a:off x="7218168" y="252065"/>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33068" r="-33068"/>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63491D99-00E6-6814-25CA-293398CD8C36}"/>
              </a:ext>
            </a:extLst>
          </p:cNvPr>
          <p:cNvSpPr/>
          <p:nvPr/>
        </p:nvSpPr>
        <p:spPr>
          <a:xfrm rot="4967076">
            <a:off x="6843501" y="424456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04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E0A999A-773D-4AD5-0705-2B1973073DE0}"/>
              </a:ext>
            </a:extLst>
          </p:cNvPr>
          <p:cNvCxnSpPr>
            <a:cxnSpLocks/>
          </p:cNvCxnSpPr>
          <p:nvPr/>
        </p:nvCxnSpPr>
        <p:spPr>
          <a:xfrm flipH="1">
            <a:off x="-50800" y="867868"/>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621102-FF5F-5410-CEE4-DF2CD7D72D59}"/>
              </a:ext>
            </a:extLst>
          </p:cNvPr>
          <p:cNvSpPr txBox="1"/>
          <p:nvPr/>
        </p:nvSpPr>
        <p:spPr>
          <a:xfrm>
            <a:off x="605155" y="47480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4. Förbered dig noggrant inför intervjuer</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5" name="Text Placeholder 5">
            <a:extLst>
              <a:ext uri="{FF2B5EF4-FFF2-40B4-BE49-F238E27FC236}">
                <a16:creationId xmlns:a16="http://schemas.microsoft.com/office/drawing/2014/main" id="{70BA8BEB-06E4-3E02-5612-59372D6484FF}"/>
              </a:ext>
            </a:extLst>
          </p:cNvPr>
          <p:cNvSpPr txBox="1">
            <a:spLocks/>
          </p:cNvSpPr>
          <p:nvPr/>
        </p:nvSpPr>
        <p:spPr>
          <a:xfrm>
            <a:off x="609599" y="1370734"/>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Undersök företaget: </a:t>
            </a:r>
            <a:r>
              <a:rPr lang="en-GB" sz="2400" dirty="0">
                <a:solidFill>
                  <a:srgbClr val="382B1B"/>
                </a:solidFill>
                <a:latin typeface="Calibri" panose="020F0502020204030204" pitchFamily="34" charset="0"/>
                <a:ea typeface="Calibri" panose="020F0502020204030204" pitchFamily="34" charset="0"/>
              </a:rPr>
              <a:t>Förstå företagets uppdrag, värderingar, produkter och konkurrenter. Denna kunskap hjälper dig att svara på frågor mer effektivt och visa genuint intresse.</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Öva på vanliga intervjufrågor: </a:t>
            </a:r>
            <a:r>
              <a:rPr lang="en-GB" sz="2400" dirty="0">
                <a:solidFill>
                  <a:srgbClr val="382B1B"/>
                </a:solidFill>
                <a:latin typeface="Calibri" panose="020F0502020204030204" pitchFamily="34" charset="0"/>
                <a:ea typeface="Calibri" panose="020F0502020204030204" pitchFamily="34" charset="0"/>
              </a:rPr>
              <a:t>Förbered svar på vanliga frågor och öva på beteendefrågor med hjälp av STAR-metoden (Situation, Uppgift, Åtgärd, Resultat).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Klä dig på lämpligt sätt: </a:t>
            </a:r>
            <a:r>
              <a:rPr lang="en-GB" sz="2400" dirty="0">
                <a:solidFill>
                  <a:srgbClr val="382B1B"/>
                </a:solidFill>
                <a:latin typeface="Calibri" panose="020F0502020204030204" pitchFamily="34" charset="0"/>
                <a:ea typeface="Calibri" panose="020F0502020204030204" pitchFamily="34" charset="0"/>
              </a:rPr>
              <a:t>Välj professionell klädsel som passar in i företagets kultur.</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6" name="Straight Connector 15">
            <a:extLst>
              <a:ext uri="{FF2B5EF4-FFF2-40B4-BE49-F238E27FC236}">
                <a16:creationId xmlns:a16="http://schemas.microsoft.com/office/drawing/2014/main" id="{98290CE0-EDC9-A9E3-B4E5-2C390750E90C}"/>
              </a:ext>
            </a:extLst>
          </p:cNvPr>
          <p:cNvCxnSpPr>
            <a:cxnSpLocks/>
          </p:cNvCxnSpPr>
          <p:nvPr/>
        </p:nvCxnSpPr>
        <p:spPr>
          <a:xfrm flipH="1">
            <a:off x="0" y="4254818"/>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0DDE2D-AB29-0A45-E4A4-18D6D6CFD34A}"/>
              </a:ext>
            </a:extLst>
          </p:cNvPr>
          <p:cNvSpPr txBox="1"/>
          <p:nvPr/>
        </p:nvSpPr>
        <p:spPr>
          <a:xfrm>
            <a:off x="655955" y="386175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5. Anlita arbetsförmedlingar </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och</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rekryteringsföretag</a:t>
            </a: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18" name="Text Placeholder 5">
            <a:extLst>
              <a:ext uri="{FF2B5EF4-FFF2-40B4-BE49-F238E27FC236}">
                <a16:creationId xmlns:a16="http://schemas.microsoft.com/office/drawing/2014/main" id="{0532ACE2-6096-7EBF-96FA-0ADE19723702}"/>
              </a:ext>
            </a:extLst>
          </p:cNvPr>
          <p:cNvSpPr txBox="1">
            <a:spLocks/>
          </p:cNvSpPr>
          <p:nvPr/>
        </p:nvSpPr>
        <p:spPr>
          <a:xfrm>
            <a:off x="660399" y="4757684"/>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Registrera dig hos bemanningsföretag: </a:t>
            </a:r>
            <a:r>
              <a:rPr lang="en-GB" sz="2400" dirty="0">
                <a:solidFill>
                  <a:srgbClr val="382B1B"/>
                </a:solidFill>
                <a:latin typeface="Calibri" panose="020F0502020204030204" pitchFamily="34" charset="0"/>
                <a:ea typeface="Calibri" panose="020F0502020204030204" pitchFamily="34" charset="0"/>
              </a:rPr>
              <a:t>Registrera dig hos välrenommerade arbetsförmedlingar som är specialiserade inom ditt område. De kan ge dig tillgång till exklusiva jobbannonser och erbjuda värdefull vägledning.</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Arbeta med rekryterare: </a:t>
            </a:r>
            <a:r>
              <a:rPr lang="en-GB" sz="2400" dirty="0">
                <a:solidFill>
                  <a:srgbClr val="382B1B"/>
                </a:solidFill>
                <a:latin typeface="Calibri" panose="020F0502020204030204" pitchFamily="34" charset="0"/>
                <a:ea typeface="Calibri" panose="020F0502020204030204" pitchFamily="34" charset="0"/>
              </a:rPr>
              <a:t>Bygg upp relationer med rekryterare som kan sätta dig i kontakt med potentiella arbetsgivare och ge dig feedback på ditt CV och dina intervjuer.</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795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59CC21-0C2B-C897-2D7B-19D35FE106BC}"/>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71C781-ADD1-987A-A37F-13C2A3C15D7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6. Håll dig </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organiserad</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DFE85C48-6B13-4E70-D010-96D2BB059EC1}"/>
              </a:ext>
            </a:extLst>
          </p:cNvPr>
          <p:cNvSpPr txBox="1">
            <a:spLocks/>
          </p:cNvSpPr>
          <p:nvPr/>
        </p:nvSpPr>
        <p:spPr>
          <a:xfrm>
            <a:off x="660400" y="1353801"/>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Spåra dina ansökningar: </a:t>
            </a:r>
            <a:r>
              <a:rPr lang="en-GB" sz="2400" dirty="0">
                <a:solidFill>
                  <a:srgbClr val="382B1B"/>
                </a:solidFill>
                <a:latin typeface="Calibri" panose="020F0502020204030204" pitchFamily="34" charset="0"/>
                <a:ea typeface="Calibri" panose="020F0502020204030204" pitchFamily="34" charset="0"/>
              </a:rPr>
              <a:t>Håll ett detaljerat register över de jobb du söker, inklusive datum, kontakter och uppföljningsåtgärder.</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Sätt upp mål och deadlines: </a:t>
            </a:r>
            <a:r>
              <a:rPr lang="en-GB" sz="2400" dirty="0">
                <a:solidFill>
                  <a:srgbClr val="382B1B"/>
                </a:solidFill>
                <a:latin typeface="Calibri" panose="020F0502020204030204" pitchFamily="34" charset="0"/>
                <a:ea typeface="Calibri" panose="020F0502020204030204" pitchFamily="34" charset="0"/>
              </a:rPr>
              <a:t>Sätt upp dagliga eller veckovisa mål för dina jobbsökaraktiviteter och håll dig till dem.</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3542E7FE-B4A1-D5C6-AEF4-0990C0BABB89}"/>
              </a:ext>
            </a:extLst>
          </p:cNvPr>
          <p:cNvCxnSpPr>
            <a:cxnSpLocks/>
          </p:cNvCxnSpPr>
          <p:nvPr/>
        </p:nvCxnSpPr>
        <p:spPr>
          <a:xfrm flipH="1">
            <a:off x="-67733" y="35941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158633-3025-75D0-D971-C10952593755}"/>
              </a:ext>
            </a:extLst>
          </p:cNvPr>
          <p:cNvSpPr txBox="1"/>
          <p:nvPr/>
        </p:nvSpPr>
        <p:spPr>
          <a:xfrm>
            <a:off x="588222"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7. Förbättra dina färdigheter</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D8B4C89A-E7DA-F63E-CD08-E6EE368B6636}"/>
              </a:ext>
            </a:extLst>
          </p:cNvPr>
          <p:cNvSpPr txBox="1">
            <a:spLocks/>
          </p:cNvSpPr>
          <p:nvPr/>
        </p:nvSpPr>
        <p:spPr>
          <a:xfrm>
            <a:off x="592666" y="4097001"/>
            <a:ext cx="9773335"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Gå kurser och skaffa certifieringar: </a:t>
            </a:r>
            <a:r>
              <a:rPr lang="en-GB" sz="2400" dirty="0">
                <a:solidFill>
                  <a:srgbClr val="382B1B"/>
                </a:solidFill>
                <a:latin typeface="Calibri" panose="020F0502020204030204" pitchFamily="34" charset="0"/>
                <a:ea typeface="Calibri" panose="020F0502020204030204" pitchFamily="34" charset="0"/>
              </a:rPr>
              <a:t>Anmäl dig till onlinekurser eller skaffa certifieringar som är relevanta för ditt område för att förbättra dina kvalifikationer.</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Håll dig uppdaterad: </a:t>
            </a:r>
            <a:r>
              <a:rPr lang="en-GB" sz="2400" dirty="0">
                <a:solidFill>
                  <a:srgbClr val="382B1B"/>
                </a:solidFill>
                <a:latin typeface="Calibri" panose="020F0502020204030204" pitchFamily="34" charset="0"/>
                <a:ea typeface="Calibri" panose="020F0502020204030204" pitchFamily="34" charset="0"/>
              </a:rPr>
              <a:t>Håll dig uppdaterad om branschtrender och utveckling för att förbli konkurrenskraftig.</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083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BBCB99-110F-DAEB-0542-12C6835399FF}"/>
              </a:ext>
            </a:extLst>
          </p:cNvPr>
          <p:cNvCxnSpPr>
            <a:cxnSpLocks/>
          </p:cNvCxnSpPr>
          <p:nvPr/>
        </p:nvCxnSpPr>
        <p:spPr>
          <a:xfrm flipH="1">
            <a:off x="-101600" y="78348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AC4CC1-483D-7616-ADA9-87420CB81B97}"/>
              </a:ext>
            </a:extLst>
          </p:cNvPr>
          <p:cNvSpPr txBox="1"/>
          <p:nvPr/>
        </p:nvSpPr>
        <p:spPr>
          <a:xfrm>
            <a:off x="554355" y="39042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8. </a:t>
            </a:r>
            <a:r>
              <a:rPr lang="en-GB" sz="2800" b="1" dirty="0" err="1">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Uppföljning</a:t>
            </a:r>
            <a:r>
              <a:rPr lang="en-GB" sz="2800" b="1" dirty="0" err="1">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ng</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637E5B-3B55-D0FF-9FD9-7F462A39D108}"/>
              </a:ext>
            </a:extLst>
          </p:cNvPr>
          <p:cNvSpPr txBox="1">
            <a:spLocks/>
          </p:cNvSpPr>
          <p:nvPr/>
        </p:nvSpPr>
        <p:spPr>
          <a:xfrm>
            <a:off x="558799" y="1286351"/>
            <a:ext cx="96520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Skicka tackbrev: </a:t>
            </a:r>
            <a:r>
              <a:rPr lang="en-GB" sz="2400" dirty="0">
                <a:solidFill>
                  <a:srgbClr val="382B1B"/>
                </a:solidFill>
                <a:latin typeface="Calibri" panose="020F0502020204030204" pitchFamily="34" charset="0"/>
                <a:ea typeface="Calibri" panose="020F0502020204030204" pitchFamily="34" charset="0"/>
              </a:rPr>
              <a:t>Efter intervjuerna kan du skicka personliga tackmejl för att uttrycka din uppskattning för </a:t>
            </a:r>
            <a:r>
              <a:rPr lang="en-GB" sz="2400" dirty="0" err="1">
                <a:solidFill>
                  <a:srgbClr val="382B1B"/>
                </a:solidFill>
                <a:latin typeface="Calibri" panose="020F0502020204030204" pitchFamily="34" charset="0"/>
                <a:ea typeface="Calibri" panose="020F0502020204030204" pitchFamily="34" charset="0"/>
              </a:rPr>
              <a:t>möjligheten</a:t>
            </a:r>
            <a:r>
              <a:rPr lang="en-GB" sz="2400" dirty="0">
                <a:solidFill>
                  <a:srgbClr val="382B1B"/>
                </a:solidFill>
                <a:latin typeface="Calibri" panose="020F0502020204030204" pitchFamily="34" charset="0"/>
                <a:ea typeface="Calibri" panose="020F0502020204030204" pitchFamily="34" charset="0"/>
              </a:rPr>
              <a:t> och upprepa ditt intresse för tjänsten.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Följ upp ansökningar: </a:t>
            </a:r>
            <a:r>
              <a:rPr lang="en-GB" sz="2400" dirty="0">
                <a:solidFill>
                  <a:srgbClr val="382B1B"/>
                </a:solidFill>
                <a:latin typeface="Calibri" panose="020F0502020204030204" pitchFamily="34" charset="0"/>
                <a:ea typeface="Calibri" panose="020F0502020204030204" pitchFamily="34" charset="0"/>
              </a:rPr>
              <a:t>Om du inte har fått något svar efter en rimlig tid, följ upp med en artig förfrågan om statusen på din ansökan.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B0B4F5FA-0B05-6BF3-4438-6289F012E0B2}"/>
              </a:ext>
            </a:extLst>
          </p:cNvPr>
          <p:cNvCxnSpPr>
            <a:cxnSpLocks/>
          </p:cNvCxnSpPr>
          <p:nvPr/>
        </p:nvCxnSpPr>
        <p:spPr>
          <a:xfrm flipH="1">
            <a:off x="-16934" y="384813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AAAF22-DB1F-F459-3980-37D1AF3C3577}"/>
              </a:ext>
            </a:extLst>
          </p:cNvPr>
          <p:cNvSpPr txBox="1"/>
          <p:nvPr/>
        </p:nvSpPr>
        <p:spPr>
          <a:xfrm>
            <a:off x="639021" y="3455069"/>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 9</a:t>
            </a: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Var positiv och ihärdig</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13" name="Text Placeholder 5">
            <a:extLst>
              <a:ext uri="{FF2B5EF4-FFF2-40B4-BE49-F238E27FC236}">
                <a16:creationId xmlns:a16="http://schemas.microsoft.com/office/drawing/2014/main" id="{FA50FAF2-C1A7-F1D4-A5CD-C160DCD49DFA}"/>
              </a:ext>
            </a:extLst>
          </p:cNvPr>
          <p:cNvSpPr txBox="1">
            <a:spLocks/>
          </p:cNvSpPr>
          <p:nvPr/>
        </p:nvSpPr>
        <p:spPr>
          <a:xfrm>
            <a:off x="643466" y="4351000"/>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Behåll en positiv attityd: </a:t>
            </a:r>
            <a:r>
              <a:rPr lang="en-GB" sz="2400" dirty="0">
                <a:solidFill>
                  <a:srgbClr val="382B1B"/>
                </a:solidFill>
                <a:latin typeface="Calibri" panose="020F0502020204030204" pitchFamily="34" charset="0"/>
                <a:ea typeface="Calibri" panose="020F0502020204030204" pitchFamily="34" charset="0"/>
              </a:rPr>
              <a:t>Att söka jobb kan vara en lång process, men det är viktigt att hålla sig positiv och motiverad.</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Var ihärdig: </a:t>
            </a:r>
            <a:r>
              <a:rPr lang="en-GB" sz="2400" dirty="0">
                <a:solidFill>
                  <a:srgbClr val="382B1B"/>
                </a:solidFill>
                <a:latin typeface="Calibri" panose="020F0502020204030204" pitchFamily="34" charset="0"/>
                <a:ea typeface="Calibri" panose="020F0502020204030204" pitchFamily="34" charset="0"/>
              </a:rPr>
              <a:t>Låt dig inte avskräckas av avslag. Fortsätt att ansöka och förfina din strategi baserat på feedback och erfarenheter.</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363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AB392-62E7-7019-05AF-0A3AE8C8AC45}"/>
              </a:ext>
            </a:extLst>
          </p:cNvPr>
          <p:cNvPicPr>
            <a:picLocks noChangeAspect="1"/>
          </p:cNvPicPr>
          <p:nvPr/>
        </p:nvPicPr>
        <p:blipFill rotWithShape="1">
          <a:blip r:embed="rId2"/>
          <a:srcRect l="13341" b="9945"/>
          <a:stretch/>
        </p:blipFill>
        <p:spPr>
          <a:xfrm>
            <a:off x="1507067" y="860481"/>
            <a:ext cx="10669304" cy="4504265"/>
          </a:xfrm>
          <a:prstGeom prst="rect">
            <a:avLst/>
          </a:prstGeom>
        </p:spPr>
      </p:pic>
      <p:sp>
        <p:nvSpPr>
          <p:cNvPr id="4" name="Rectangle 3">
            <a:extLst>
              <a:ext uri="{FF2B5EF4-FFF2-40B4-BE49-F238E27FC236}">
                <a16:creationId xmlns:a16="http://schemas.microsoft.com/office/drawing/2014/main" id="{7EAE61BC-411B-D992-013F-B36EAF8C6F2B}"/>
              </a:ext>
            </a:extLst>
          </p:cNvPr>
          <p:cNvSpPr/>
          <p:nvPr/>
        </p:nvSpPr>
        <p:spPr>
          <a:xfrm rot="16200000">
            <a:off x="3835402" y="-2991853"/>
            <a:ext cx="4521199" cy="12191999"/>
          </a:xfrm>
          <a:prstGeom prst="rect">
            <a:avLst/>
          </a:prstGeom>
          <a:gradFill>
            <a:gsLst>
              <a:gs pos="52000">
                <a:srgbClr val="B6D1E1"/>
              </a:gs>
              <a:gs pos="96000">
                <a:srgbClr val="B6D1E1">
                  <a:alpha val="20000"/>
                </a:srgbClr>
              </a:gs>
              <a:gs pos="73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296CD31F-4A04-E586-E497-7959485E2067}"/>
              </a:ext>
            </a:extLst>
          </p:cNvPr>
          <p:cNvSpPr/>
          <p:nvPr/>
        </p:nvSpPr>
        <p:spPr>
          <a:xfrm>
            <a:off x="3444918" y="384427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3">
            <a:extLst>
              <a:ext uri="{FF2B5EF4-FFF2-40B4-BE49-F238E27FC236}">
                <a16:creationId xmlns:a16="http://schemas.microsoft.com/office/drawing/2014/main" id="{C9FD5A9F-D8DA-F87A-3D35-F0CCAA20DBEC}"/>
              </a:ext>
            </a:extLst>
          </p:cNvPr>
          <p:cNvSpPr txBox="1">
            <a:spLocks/>
          </p:cNvSpPr>
          <p:nvPr/>
        </p:nvSpPr>
        <p:spPr>
          <a:xfrm>
            <a:off x="678902" y="1481934"/>
            <a:ext cx="5247765"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Genom att tillämpa dessa tips kan du effektivisera din jobbsökningsprocess och göra den mer ändamålsenlig och effektiv. Nyckeln är att hålla sig aktiv, organiserad och flexibel när du strävar efter dina karriärmål.</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36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Övning 1: Kunskapstest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895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5623784"/>
          </a:xfrm>
          <a:prstGeom prst="rect">
            <a:avLst/>
          </a:prstGeom>
          <a:noFill/>
        </p:spPr>
        <p:txBody>
          <a:bodyPr wrap="square">
            <a:spAutoFit/>
          </a:bodyPr>
          <a:lstStyle/>
          <a:p>
            <a:pPr lvl="0"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Vilket av följande alternativ anses vara en traditionell metod för att söka jobb</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Arbetsförmedlingar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Jobbsajter på nätet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Mobila appar</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50000"/>
              </a:lnSpc>
              <a:tabLst>
                <a:tab pos="708025"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02.    Vad är huvudsyftet med en rekryteringsbyrå i jobbsökningsprocessen</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Att tillhandahålla platsannonser online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Att hjälpa kandidater att förfina sina CV:n och matcha dem med lämpliga jobb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Att skapa jobbsajter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Att sammanföra kandidater med utbildningsresurser</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82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Jobbsökning idag</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7657353"/>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03.   Vilken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plattform</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används främst för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professionellt</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nätverkande</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i</a:t>
            </a:r>
            <a:r>
              <a:rPr lang="en-GB" sz="2300" b="1" dirty="0">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mitt</a:t>
            </a: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jobbsökande?</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Facebook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Twitter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Instagram</a:t>
            </a:r>
          </a:p>
          <a:p>
            <a:pPr algn="just">
              <a:lnSpc>
                <a:spcPct val="150000"/>
              </a:lnSpc>
            </a:pP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Varför är det viktigt att gå in på ett företags officiella webbplats när man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söker</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jobb</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endParaRPr lang="en-IE"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ger en inblick i företagets organisationsschema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Den listar de senaste och mest relevanta lediga tjänsterna som är specifika för det företaget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gör att du kan få kontakt med tidigare anställda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Den innehåller länkar till sociala medier för nätverkande</a:t>
            </a: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6390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719562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Vilken traditionell metod är fortfarande effektiv för lokala arbetsmarknader</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Mobila appar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Webbseminarier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Tidningar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Virtuella karriärmässor</a:t>
            </a:r>
          </a:p>
          <a:p>
            <a:pPr marL="1504950" lvl="1" indent="-342900" algn="just">
              <a:lnSpc>
                <a:spcPct val="150000"/>
              </a:lnSpc>
              <a:buFont typeface="Wingdings" pitchFamily="2" charset="2"/>
              <a:buChar char="o"/>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Vad ska du göra innan du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söker</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jobb</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som lagts ut på sociala medier?</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Kommentera inlägget för att sticka ut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Ta direktkontakt med den rekryterande chefen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Verifiera att platsannonsen är legitim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Gilla och dela företagets inlägg</a:t>
            </a: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04950"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6991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4679551"/>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Vilken modern jobbsökningsmetod är särskilt användbar för att upptäcka</a:t>
            </a: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oannonserade jobbmöjligheter?</a:t>
            </a:r>
          </a:p>
          <a:p>
            <a:pPr algn="just">
              <a:lnSpc>
                <a:spcPct val="150000"/>
              </a:lnSpc>
            </a:pPr>
            <a:endPar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Jobbsajter på nätet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Webbinarier och virtuella karriärmässor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Arbetsförmedlingar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Tidningar</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3591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Övning 2: Kunskapstest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785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310506"/>
            <a:ext cx="11416552" cy="724185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Vad är en viktig fördel med att klargöra dina karriärmål innan du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börjar</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ditt</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jobbsökande</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hjälper till att skapa ett cv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gör att du kan rikta in dig på jobb som passar dina styrkor och intressen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garanterar ett jobberbjudande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Det ger tillgång till exklusiva platsannonser</a:t>
            </a:r>
          </a:p>
          <a:p>
            <a:pPr algn="just">
              <a:lnSpc>
                <a:spcPct val="150000"/>
              </a:lnSpc>
            </a:pP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08025"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02.     Vilken plattform är bäst för att regelbundet kontrollera platsannonser </a:t>
            </a:r>
            <a:r>
              <a:rPr lang="en-GB" sz="2300" b="1" dirty="0" err="1">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från</a:t>
            </a: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olika</a:t>
            </a: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källor</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Glassdoor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Verkligen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Företagets karriärsidor</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712637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03.    Varför är det viktigt att göra research om ett företag innan en intervju</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 att få reda på var deras kontor ligger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Att förstå deras uppdrag, värderingar och konkurrenter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 att få deras kontaktinformation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 att fastställa deras löneintervall</a:t>
            </a:r>
          </a:p>
          <a:p>
            <a:pPr algn="just">
              <a:lnSpc>
                <a:spcPct val="150000"/>
              </a:lnSpc>
            </a:pP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Vilken typ av jobbsökningsverktyg kan ge tillgång till exklusiva platsannonser </a:t>
            </a: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och personlig vägledning?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Jobbsajter på nätet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Företagets karriärsidor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Arbetsförmedlingar och rekryterare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Plattformar för sociala medier</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155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7034105"/>
          </a:xfrm>
          <a:prstGeom prst="rect">
            <a:avLst/>
          </a:prstGeom>
          <a:noFill/>
        </p:spPr>
        <p:txBody>
          <a:bodyPr wrap="square">
            <a:spAutoFit/>
          </a:bodyPr>
          <a:lstStyle/>
          <a:p>
            <a:pPr algn="just">
              <a:lnSpc>
                <a:spcPct val="150000"/>
              </a:lnSpc>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Hur kan du effektivt hålla dig organiserad under din </a:t>
            </a:r>
            <a:r>
              <a:rPr lang="en-GB" sz="2300" b="1" dirty="0" err="1">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jobbsökning</a:t>
            </a: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Registrera ansökningar i detalj och sätt upp mål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Förlita dig enbart på ditt minne för uppföljningar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Använd en enda jobbsajt för alla ansökningar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Söker jobb sporadiskt</a:t>
            </a:r>
          </a:p>
          <a:p>
            <a:pPr marL="1336675" lvl="1" algn="just">
              <a:lnSpc>
                <a:spcPct val="150000"/>
              </a:lnSpc>
            </a:pPr>
            <a:endParaRPr lang="en-IE" sz="14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Vad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är</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det</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rekommenderade</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tillvägagångssätt för att förbättra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dina</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kvalifikationer</a:t>
            </a:r>
            <a:r>
              <a:rPr lang="en-GB" sz="2300" b="1" dirty="0">
                <a:solidFill>
                  <a:schemeClr val="bg1"/>
                </a:solidFill>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och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förbli</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konkurrenskraftig inom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ditt</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område</a:t>
            </a: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Förlita sig enbart på tidigare meriter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Delta i relevanta onlinekurser och skaffa certifieringar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Undviker att lära sig nya färdigheter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Fokusera endast på jobbansökningar</a:t>
            </a:r>
          </a:p>
          <a:p>
            <a:pPr marL="1255713"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679575"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378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5187382"/>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Vad ska du göra om du inte har fått något svar från en </a:t>
            </a: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arbetsgivaren</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inom</a:t>
            </a: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ett</a:t>
            </a:r>
            <a:r>
              <a:rPr lang="en-GB" sz="2300" b="1" dirty="0">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rimligt</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300" b="1" dirty="0" err="1">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tids</a:t>
            </a:r>
            <a:r>
              <a:rPr lang="en-GB" sz="2300" b="1" dirty="0" err="1">
                <a:solidFill>
                  <a:schemeClr val="bg1"/>
                </a:solidFill>
                <a:highlight>
                  <a:srgbClr val="E6C8C7"/>
                </a:highlight>
                <a:latin typeface="Calibri" panose="020F0502020204030204" pitchFamily="34" charset="0"/>
                <a:ea typeface="Times New Roman" panose="02020603050405020304" pitchFamily="18" charset="0"/>
                <a:cs typeface="Calibri" panose="020F0502020204030204" pitchFamily="34" charset="0"/>
              </a:rPr>
              <a:t>intervall</a:t>
            </a: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Skicka en artig uppföljningsförfrågan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Ignorera ansökan och gå vidare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Kontakta företaget via sociala medier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Anta att ansökan inte var framgångsrik och sluta ansöka</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80915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276436"/>
            <a:ext cx="6620273" cy="1740959"/>
          </a:xfrm>
        </p:spPr>
        <p:txBody>
          <a:bodyPr>
            <a:normAutofit/>
          </a:bodyPr>
          <a:lstStyle/>
          <a:p>
            <a:pPr algn="l"/>
            <a:r>
              <a:rPr lang="en-US" sz="3600" b="0" dirty="0">
                <a:highlight>
                  <a:srgbClr val="84BFA4"/>
                </a:highlight>
              </a:rPr>
              <a:t> Bra gjort, du har slutfört</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409073" y="3518460"/>
            <a:ext cx="3938336" cy="29259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M3.2 </a:t>
            </a:r>
          </a:p>
          <a:p>
            <a:pPr marL="0" indent="0">
              <a:lnSpc>
                <a:spcPts val="4600"/>
              </a:lnSpc>
              <a:spcBef>
                <a:spcPts val="0"/>
              </a:spcBef>
              <a:buNone/>
            </a:pPr>
            <a:r>
              <a:rPr lang="en-US" sz="4400" b="1" dirty="0">
                <a:solidFill>
                  <a:schemeClr val="bg1"/>
                </a:solidFill>
              </a:rPr>
              <a:t>FÄRDIGHETER I JOBBSÖKANDE</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14732" y="549032"/>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err="1">
                <a:solidFill>
                  <a:srgbClr val="B6D1E1"/>
                </a:solidFill>
                <a:latin typeface="Calibri" panose="020F0502020204030204" pitchFamily="34" charset="0"/>
                <a:ea typeface="Calibri" panose="020F0502020204030204" pitchFamily="34" charset="0"/>
                <a:cs typeface="Calibri" panose="020F0502020204030204" pitchFamily="34" charset="0"/>
              </a:rPr>
              <a:t>Översikt</a:t>
            </a: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 </a:t>
            </a:r>
            <a:r>
              <a:rPr lang="en-GB" sz="4000" b="1" dirty="0" err="1">
                <a:solidFill>
                  <a:srgbClr val="B6D1E1"/>
                </a:solidFill>
                <a:latin typeface="Calibri" panose="020F0502020204030204" pitchFamily="34" charset="0"/>
                <a:ea typeface="Calibri" panose="020F0502020204030204" pitchFamily="34" charset="0"/>
                <a:cs typeface="Calibri" panose="020F0502020204030204" pitchFamily="34" charset="0"/>
              </a:rPr>
              <a:t>på</a:t>
            </a: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 </a:t>
            </a:r>
            <a:r>
              <a:rPr lang="en-GB" sz="4000" b="1" dirty="0" err="1">
                <a:solidFill>
                  <a:srgbClr val="B6D1E1"/>
                </a:solidFill>
                <a:latin typeface="Calibri" panose="020F0502020204030204" pitchFamily="34" charset="0"/>
                <a:ea typeface="Calibri" panose="020F0502020204030204" pitchFamily="34" charset="0"/>
                <a:cs typeface="Calibri" panose="020F0502020204030204" pitchFamily="34" charset="0"/>
              </a:rPr>
              <a:t>jobbsökandet</a:t>
            </a: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46817" y="1507957"/>
            <a:ext cx="11079961" cy="1973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navigera på arbetsmarknaden kräver ett strategiskt och välinformerat tillvägagångssätt. Genom att förstå och implementera effektiva jobbsökningsstrategier kan du öka dina chanser att hitta rätt position. Denna modul har gett värdefulla insikter i både traditionella och moderna jobbsökningsmetoder, inklusive vikten av att klargöra karriärmål, utnyttja onlineplattformar, nätverka effektivt, förbereda sig noggrant för intervjuer och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hålla</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dig organiserad under hela processen.</a:t>
            </a: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Genom att använda dessa tips och tekniker kommer du inte bara att effektivisera ditt jobbsökande utan också öka ditt självförtroende och din effektivitet när det gäller att uppnå dina karriärmål. Kom ihåg att nyckeln till ett framgångsrikt jobbsökande är en kombination av uthållighet, anpassningsförmåga och proaktivt engagemang i tillgängliga resurser. Genom att kontinuerligt förbättra dina färdigheter, hålla dig uppdaterad om branschtrender och behålla en positiv attityd kan du navigera på arbetsmarknaden mer effektivt och uppnå dina karriärmål.</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33469" y="1263573"/>
            <a:ext cx="2735372"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Graphic 4">
            <a:extLst>
              <a:ext uri="{FF2B5EF4-FFF2-40B4-BE49-F238E27FC236}">
                <a16:creationId xmlns:a16="http://schemas.microsoft.com/office/drawing/2014/main" id="{5587704F-6CE3-135E-08F6-D5BD43301297}"/>
              </a:ext>
            </a:extLst>
          </p:cNvPr>
          <p:cNvSpPr/>
          <p:nvPr/>
        </p:nvSpPr>
        <p:spPr>
          <a:xfrm>
            <a:off x="9570896" y="-700210"/>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0510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flipV="1">
            <a:off x="8496" y="2695074"/>
            <a:ext cx="12183504" cy="4162926"/>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974767" y="4233539"/>
            <a:ext cx="6821696"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600" dirty="0">
                <a:solidFill>
                  <a:schemeClr val="bg1"/>
                </a:solidFill>
                <a:latin typeface="Calibri" panose="020F0502020204030204" pitchFamily="34" charset="0"/>
                <a:ea typeface="Calibri" panose="020F0502020204030204" pitchFamily="34" charset="0"/>
              </a:rPr>
              <a:t>Även om traditionella kanaler som tidningar och arbetsförmedlingar fortfarande spelar en roll, har internet i hög grad utvidgat landskapet och tillhandahåller många resurser och verktyg för att effektivisera och förbättra jobbsökandet.</a:t>
            </a:r>
          </a:p>
          <a:p>
            <a:pPr marL="0" indent="0">
              <a:lnSpc>
                <a:spcPts val="2580"/>
              </a:lnSpc>
              <a:spcBef>
                <a:spcPts val="0"/>
              </a:spcBef>
              <a:buClr>
                <a:srgbClr val="382B1B"/>
              </a:buClr>
              <a:buNone/>
            </a:pPr>
            <a:endParaRPr lang="sv-SE" sz="26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1055706" y="673768"/>
            <a:ext cx="7157852" cy="15382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Tekniken har förändrat jobbsökningsprocessen och erbjuder en mängd olika plattformar och metoder för att hitta en anställning. </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846991" y="46404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069179" y="1235242"/>
            <a:ext cx="4909264" cy="506000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72120" t="-1840" r="3384" b="-2147"/>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565507" y="44917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dirty="0" err="1">
                <a:effectLst/>
                <a:latin typeface="Calibri" panose="020F0502020204030204" pitchFamily="34" charset="0"/>
                <a:ea typeface="Calibri" panose="020F0502020204030204" pitchFamily="34" charset="0"/>
              </a:rPr>
              <a:t>Traditionella metoder</a:t>
            </a:r>
            <a:endParaRPr lang="sv-SE" sz="6000" dirty="0">
              <a:effectLst/>
              <a:latin typeface="Calibri" panose="020F0502020204030204" pitchFamily="34" charset="0"/>
              <a:ea typeface="Calibri" panose="020F0502020204030204" pitchFamily="34" charset="0"/>
            </a:endParaRPr>
          </a:p>
          <a:p>
            <a:pPr>
              <a:lnSpc>
                <a:spcPct val="107000"/>
              </a:lnSpc>
              <a:spcAft>
                <a:spcPts val="800"/>
              </a:spcAft>
            </a:pPr>
            <a:endParaRPr lang="sv-SE"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845696"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55009" y="760052"/>
            <a:ext cx="7395621"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Traditionella metoder</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278848" y="1299190"/>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853602"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795439"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Arbetsförmedling</a:t>
              </a: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699033"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706939"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pic>
        <p:nvPicPr>
          <p:cNvPr id="39" name="Graphic 38" descr="Newspaper outline">
            <a:extLst>
              <a:ext uri="{FF2B5EF4-FFF2-40B4-BE49-F238E27FC236}">
                <a16:creationId xmlns:a16="http://schemas.microsoft.com/office/drawing/2014/main" id="{4CAFFF71-F239-95AD-40F6-B07194915F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925" y="2483158"/>
            <a:ext cx="1057940" cy="1057940"/>
          </a:xfrm>
          <a:prstGeom prst="rect">
            <a:avLst/>
          </a:prstGeom>
        </p:spPr>
      </p:pic>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637339"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635709"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Tidning</a:t>
            </a:r>
          </a:p>
          <a:p>
            <a:endParaRPr lang="en-US" sz="2200" dirty="0"/>
          </a:p>
        </p:txBody>
      </p:sp>
      <p:pic>
        <p:nvPicPr>
          <p:cNvPr id="55" name="Graphic 54" descr="Office worker male outline">
            <a:extLst>
              <a:ext uri="{FF2B5EF4-FFF2-40B4-BE49-F238E27FC236}">
                <a16:creationId xmlns:a16="http://schemas.microsoft.com/office/drawing/2014/main" id="{88DBBF66-B8A3-D477-E3BE-1F384F8479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2171" y="2442754"/>
            <a:ext cx="1051561" cy="1051561"/>
          </a:xfrm>
          <a:prstGeom prst="rect">
            <a:avLst/>
          </a:prstGeom>
        </p:spPr>
      </p:pic>
      <p:sp>
        <p:nvSpPr>
          <p:cNvPr id="57" name="Freeform 56">
            <a:extLst>
              <a:ext uri="{FF2B5EF4-FFF2-40B4-BE49-F238E27FC236}">
                <a16:creationId xmlns:a16="http://schemas.microsoft.com/office/drawing/2014/main" id="{84336686-7A46-DB6F-8157-6AF23E166ED7}"/>
              </a:ext>
            </a:extLst>
          </p:cNvPr>
          <p:cNvSpPr/>
          <p:nvPr/>
        </p:nvSpPr>
        <p:spPr>
          <a:xfrm>
            <a:off x="5873858" y="495945"/>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solidFill>
            <a:srgbClr val="C0DCEA"/>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9943DABC-34DF-100F-D51C-25018D13AFAD}"/>
              </a:ext>
            </a:extLst>
          </p:cNvPr>
          <p:cNvSpPr/>
          <p:nvPr/>
        </p:nvSpPr>
        <p:spPr>
          <a:xfrm>
            <a:off x="5886772" y="493362"/>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6"/>
            <a:srcRect/>
            <a:stretch>
              <a:fillRect l="11138" t="9093" r="-2165" b="7196"/>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5749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Tidningar</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Under många år var tidningar en viktig källa till jobbannonser. Trots framväxten av digitala medier erbjuder tidningar fortfarande värdefulla möjligheter, särskilt på lokala arbetsmarknader. Rubriker och särskilda jobbbilagor kan ge ledtrådar till lediga jobb inom specifika geografiska områden eller branscher.</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Newspaper outline">
            <a:extLst>
              <a:ext uri="{FF2B5EF4-FFF2-40B4-BE49-F238E27FC236}">
                <a16:creationId xmlns:a16="http://schemas.microsoft.com/office/drawing/2014/main" id="{91560A2E-E088-042C-6E29-B55AF21EDB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490" y="3812583"/>
            <a:ext cx="2324745" cy="2324745"/>
          </a:xfrm>
          <a:prstGeom prst="rect">
            <a:avLst/>
          </a:prstGeom>
        </p:spPr>
      </p:pic>
    </p:spTree>
    <p:extLst>
      <p:ext uri="{BB962C8B-B14F-4D97-AF65-F5344CB8AC3E}">
        <p14:creationId xmlns:p14="http://schemas.microsoft.com/office/powerpoint/2010/main" val="24714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Arbetsförmedling</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Arbetsförmedlingar, eller rekryteringsföretag, fortsätter att vara effektiva mellanhänder mellan arbetssökande och arbetsgivare. Dessa byråer har ofta etablerade relationer med företag och tillgång till exklusiva lediga jobb. De erbjuder personlig assistans och hjälper kandidater att finslipa sina CV:n, förbereda sig inför intervjuer och matcha sina färdigheter med lämpliga jobbmöjligheter.</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ffice worker male outline">
            <a:extLst>
              <a:ext uri="{FF2B5EF4-FFF2-40B4-BE49-F238E27FC236}">
                <a16:creationId xmlns:a16="http://schemas.microsoft.com/office/drawing/2014/main" id="{632726B1-AA4D-318A-002F-7C61842561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157" y="3828081"/>
            <a:ext cx="2076773" cy="2076773"/>
          </a:xfrm>
          <a:prstGeom prst="rect">
            <a:avLst/>
          </a:prstGeom>
        </p:spPr>
      </p:pic>
    </p:spTree>
    <p:extLst>
      <p:ext uri="{BB962C8B-B14F-4D97-AF65-F5344CB8AC3E}">
        <p14:creationId xmlns:p14="http://schemas.microsoft.com/office/powerpoint/2010/main" val="104945102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2138</Words>
  <Application>Microsoft Office PowerPoint</Application>
  <PresentationFormat>Widescreen</PresentationFormat>
  <Paragraphs>227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docId:286D2B79B7895CAD19AF1F6867569B26</cp:keywords>
  <cp:lastModifiedBy>Sabina Jaktlund</cp:lastModifiedBy>
  <cp:revision>387</cp:revision>
  <dcterms:created xsi:type="dcterms:W3CDTF">2020-10-14T13:32:04Z</dcterms:created>
  <dcterms:modified xsi:type="dcterms:W3CDTF">2025-01-17T06:36:37Z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