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90" r:id="rId3"/>
    <p:sldId id="4300" r:id="rId4"/>
    <p:sldId id="4308" r:id="rId5"/>
    <p:sldId id="4377" r:id="rId6"/>
    <p:sldId id="4431" r:id="rId7"/>
    <p:sldId id="4432" r:id="rId8"/>
    <p:sldId id="4433" r:id="rId9"/>
    <p:sldId id="4307" r:id="rId10"/>
    <p:sldId id="4434" r:id="rId11"/>
    <p:sldId id="4435" r:id="rId12"/>
    <p:sldId id="4437" r:id="rId13"/>
    <p:sldId id="4421" r:id="rId14"/>
    <p:sldId id="4436" r:id="rId15"/>
    <p:sldId id="4438" r:id="rId16"/>
    <p:sldId id="4440" r:id="rId17"/>
    <p:sldId id="4441" r:id="rId18"/>
    <p:sldId id="4439" r:id="rId19"/>
    <p:sldId id="4442" r:id="rId20"/>
    <p:sldId id="4443" r:id="rId21"/>
    <p:sldId id="4444" r:id="rId22"/>
    <p:sldId id="4309" r:id="rId23"/>
    <p:sldId id="4445" r:id="rId24"/>
    <p:sldId id="4446" r:id="rId25"/>
    <p:sldId id="4423" r:id="rId26"/>
    <p:sldId id="4447" r:id="rId27"/>
    <p:sldId id="4448" r:id="rId28"/>
    <p:sldId id="4425" r:id="rId29"/>
    <p:sldId id="4449" r:id="rId30"/>
    <p:sldId id="4426" r:id="rId31"/>
    <p:sldId id="4451" r:id="rId32"/>
    <p:sldId id="4450" r:id="rId33"/>
    <p:sldId id="4428" r:id="rId34"/>
    <p:sldId id="4429" r:id="rId35"/>
    <p:sldId id="4452" r:id="rId36"/>
    <p:sldId id="4453" r:id="rId37"/>
    <p:sldId id="4454" r:id="rId38"/>
    <p:sldId id="4388" r:id="rId39"/>
    <p:sldId id="434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1E1"/>
    <a:srgbClr val="94C7B0"/>
    <a:srgbClr val="000000"/>
    <a:srgbClr val="C4DAE7"/>
    <a:srgbClr val="84BFA4"/>
    <a:srgbClr val="086D6E"/>
    <a:srgbClr val="E6C8C7"/>
    <a:srgbClr val="382B1B"/>
    <a:srgbClr val="3C3D3C"/>
    <a:srgbClr val="EF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4FEE2-F9C1-F7A1-4480-995E829B8B77}" v="214" dt="2024-12-11T08:32:43.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33"/>
    <p:restoredTop sz="94663"/>
  </p:normalViewPr>
  <p:slideViewPr>
    <p:cSldViewPr snapToGrid="0" snapToObjects="1">
      <p:cViewPr varScale="1">
        <p:scale>
          <a:sx n="73" d="100"/>
          <a:sy n="73" d="100"/>
        </p:scale>
        <p:origin x="168" y="-609"/>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696216" y="4289407"/>
            <a:ext cx="5640416" cy="697353"/>
          </a:xfrm>
        </p:spPr>
        <p:txBody>
          <a:bodyPr lIns="91440" tIns="45720" rIns="91440" bIns="45720" anchor="t">
            <a:noAutofit/>
          </a:bodyPr>
          <a:lstStyle/>
          <a:p>
            <a:pPr>
              <a:lnSpc>
                <a:spcPts val="4600"/>
              </a:lnSpc>
              <a:spcBef>
                <a:spcPts val="0"/>
              </a:spcBef>
            </a:pPr>
            <a:r>
              <a:rPr lang="en-US" sz="4800" b="1" dirty="0"/>
              <a:t>M3.1 JOBBMÖJLIGHETER</a:t>
            </a:r>
            <a:r>
              <a:rPr lang="en-US" sz="6000" b="1" dirty="0"/>
              <a:t> </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
        <p:nvSpPr>
          <p:cNvPr id="4" name="Picture Placeholder 3">
            <a:extLst>
              <a:ext uri="{FF2B5EF4-FFF2-40B4-BE49-F238E27FC236}">
                <a16:creationId xmlns:a16="http://schemas.microsoft.com/office/drawing/2014/main" id="{4E8DBFA7-27AE-69BD-A66F-AEC4674B7996}"/>
              </a:ext>
            </a:extLst>
          </p:cNvPr>
          <p:cNvSpPr>
            <a:spLocks noGrp="1"/>
          </p:cNvSpPr>
          <p:nvPr>
            <p:ph type="pic" sz="quarter" idx="17"/>
          </p:nvPr>
        </p:nvSpPr>
        <p:spPr/>
        <p:txBody>
          <a:bodyPr/>
          <a:lstStyle/>
          <a:p>
            <a:endParaRPr lang="en-IE"/>
          </a:p>
        </p:txBody>
      </p:sp>
      <p:sp>
        <p:nvSpPr>
          <p:cNvPr id="2" name="Freeform 11">
            <a:extLst>
              <a:ext uri="{FF2B5EF4-FFF2-40B4-BE49-F238E27FC236}">
                <a16:creationId xmlns:a16="http://schemas.microsoft.com/office/drawing/2014/main" id="{EFC079E4-08EE-6DD0-D3D4-8268E4B2EEFE}"/>
              </a:ext>
            </a:extLst>
          </p:cNvPr>
          <p:cNvSpPr/>
          <p:nvPr/>
        </p:nvSpPr>
        <p:spPr>
          <a:xfrm>
            <a:off x="6096000" y="-1"/>
            <a:ext cx="6311125" cy="5362303"/>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36648" r="-3664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4D460-85BC-91E5-1C14-90B1BFC2446B}"/>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23BB4480-6F82-421E-1298-3114C0770271}"/>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AA3DDE4B-BDE3-8500-6EBC-8ACA5D8123EF}"/>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19ACD21-13E1-BFDC-7BCD-EB71FC5D2C1C}"/>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28934AB-F119-FB9A-C22C-C662C3D9A351}"/>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E7DDDEFC-2311-7717-1B93-9BF5CFB89601}"/>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1FABA457-34FF-D3BB-4A0C-5BAB19310209}"/>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753EA44E-2D2F-E15F-09B0-06A48FD78B00}"/>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6F23F7CB-9399-63FD-28FE-7EC840DD4025}"/>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48045D-3E27-42D8-0420-ABA5C2DF190B}"/>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Culinary Roles </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och</a:t>
            </a:r>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vilken erfarenhet som behövs: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647ADE5-731A-D310-BC84-2EB40D298DB1}"/>
              </a:ext>
            </a:extLst>
          </p:cNvPr>
          <p:cNvSpPr txBox="1"/>
          <p:nvPr/>
        </p:nvSpPr>
        <p:spPr>
          <a:xfrm>
            <a:off x="1430383" y="1877791"/>
            <a:ext cx="10705012" cy="6001643"/>
          </a:xfrm>
          <a:prstGeom prst="rect">
            <a:avLst/>
          </a:prstGeom>
          <a:noFill/>
        </p:spPr>
        <p:txBody>
          <a:bodyPr wrap="square">
            <a:spAutoFit/>
          </a:bodyPr>
          <a:lstStyle/>
          <a:p>
            <a:r>
              <a:rPr lang="en-GB" sz="2400" b="1" dirty="0">
                <a:solidFill>
                  <a:schemeClr val="bg1"/>
                </a:solidFill>
                <a:highlight>
                  <a:srgbClr val="84BFA4"/>
                </a:highlight>
              </a:rPr>
              <a:t>Prep Cook</a:t>
            </a:r>
            <a:r>
              <a:rPr lang="en-GB" sz="2400" dirty="0"/>
              <a:t>: </a:t>
            </a:r>
            <a:r>
              <a:rPr lang="en-GB" sz="2400" dirty="0">
                <a:solidFill>
                  <a:srgbClr val="382B1B"/>
                </a:solidFill>
              </a:rPr>
              <a:t>Hantering av förberedande matlagning och ingredienshantering. </a:t>
            </a:r>
          </a:p>
          <a:p>
            <a:r>
              <a:rPr lang="en-GB" sz="2400" b="1" dirty="0"/>
              <a:t>Roll: </a:t>
            </a:r>
            <a:r>
              <a:rPr lang="en-GB" sz="2400" dirty="0">
                <a:solidFill>
                  <a:srgbClr val="382B1B"/>
                </a:solidFill>
              </a:rPr>
              <a:t>Fokuserar på förberedande matlagning, t.ex. diskning, hackning, marinering och kryddning</a:t>
            </a:r>
            <a:r>
              <a:rPr lang="en-GB" sz="2400" dirty="0"/>
              <a:t>.</a:t>
            </a:r>
          </a:p>
          <a:p>
            <a:r>
              <a:rPr lang="en-GB" sz="2400" b="1" dirty="0"/>
              <a:t>Erfarenhet krävs: </a:t>
            </a:r>
            <a:r>
              <a:rPr lang="en-GB" sz="2400" dirty="0">
                <a:solidFill>
                  <a:srgbClr val="382B1B"/>
                </a:solidFill>
              </a:rPr>
              <a:t>Ofta nybörjare, med liten eller ingen tidigare erfarenhet krävs. Grundläggande kunskaper om livsmedelssäkerhet och hantering är fördelaktigt. Utbildning ges vanligtvis på jobbet.</a:t>
            </a:r>
          </a:p>
          <a:p>
            <a:endParaRPr lang="en-GB" sz="1400" dirty="0"/>
          </a:p>
          <a:p>
            <a:r>
              <a:rPr lang="en-GB" sz="2400" b="1" dirty="0">
                <a:solidFill>
                  <a:schemeClr val="bg1"/>
                </a:solidFill>
                <a:highlight>
                  <a:srgbClr val="086D6E"/>
                </a:highlight>
              </a:rPr>
              <a:t>Linjekock</a:t>
            </a:r>
            <a:r>
              <a:rPr lang="en-GB" sz="2400" dirty="0">
                <a:solidFill>
                  <a:schemeClr val="bg1"/>
                </a:solidFill>
                <a:highlight>
                  <a:srgbClr val="086D6E"/>
                </a:highlight>
              </a:rPr>
              <a:t>: </a:t>
            </a:r>
            <a:r>
              <a:rPr lang="en-GB" sz="2400" dirty="0">
                <a:solidFill>
                  <a:srgbClr val="382B1B"/>
                </a:solidFill>
              </a:rPr>
              <a:t>Förbereda specifika typer av rätter i en restaurangmiljö</a:t>
            </a:r>
          </a:p>
          <a:p>
            <a:r>
              <a:rPr lang="en-GB" sz="2400" b="1" dirty="0"/>
              <a:t>Arbetsuppgifter: </a:t>
            </a:r>
            <a:r>
              <a:rPr lang="en-GB" sz="2400" dirty="0">
                <a:solidFill>
                  <a:srgbClr val="382B1B"/>
                </a:solidFill>
              </a:rPr>
              <a:t>Ansvarig för tillagning och montering av rätter enligt restaurangens recept och specifikationer.</a:t>
            </a:r>
          </a:p>
          <a:p>
            <a:r>
              <a:rPr lang="en-GB" sz="2400" b="1" dirty="0"/>
              <a:t>Erfarenhet som behövs: </a:t>
            </a:r>
            <a:r>
              <a:rPr lang="en-GB" sz="2400" dirty="0">
                <a:solidFill>
                  <a:srgbClr val="382B1B"/>
                </a:solidFill>
              </a:rPr>
              <a:t>I allmänhet krävs viss erfarenhet av köksarbete, vanligen 1-2 år. Erfarenhet av olika stationer (t.ex. grillning, sautering, stekning) kan krävas beroende på restaurangens storlek och typ.</a:t>
            </a:r>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19358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B4C26-38E9-667D-86AB-85FBAEF377A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76F3F98-5CC1-4308-ADF5-A77CDBBA982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5409D9E1-49A1-E30B-16B2-35D785DB70EB}"/>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AF70B73-01D8-D1AE-0584-222C2D0CFC31}"/>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18457DD-95DB-CF7D-FE47-DA6F9A1BCBA1}"/>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B6BA8646-862A-6885-1D95-EC7EA1D2A251}"/>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8D497CF1-9CD8-43B2-FD8C-B8B713F77B97}"/>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4BAC92A-99F6-A126-8046-527B3E95C632}"/>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3189E5AC-9548-190D-16F6-4CAC7B41A389}"/>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4BAD62-26BA-47C7-10A0-EAA9E889F119}"/>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Culinary Roles </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och</a:t>
            </a:r>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vilken erfarenhet som behövs: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3D8CE6A-E8B8-5987-6EDD-9EDDAFB33AEC}"/>
              </a:ext>
            </a:extLst>
          </p:cNvPr>
          <p:cNvSpPr txBox="1"/>
          <p:nvPr/>
        </p:nvSpPr>
        <p:spPr>
          <a:xfrm>
            <a:off x="1371600" y="1820912"/>
            <a:ext cx="10574383" cy="6001643"/>
          </a:xfrm>
          <a:prstGeom prst="rect">
            <a:avLst/>
          </a:prstGeom>
          <a:noFill/>
        </p:spPr>
        <p:txBody>
          <a:bodyPr wrap="square">
            <a:spAutoFit/>
          </a:bodyPr>
          <a:lstStyle/>
          <a:p>
            <a:r>
              <a:rPr lang="en-GB" sz="2400" b="1" dirty="0">
                <a:solidFill>
                  <a:srgbClr val="382B1B"/>
                </a:solidFill>
                <a:highlight>
                  <a:srgbClr val="C4DAE7"/>
                </a:highlight>
              </a:rPr>
              <a:t>Konditor</a:t>
            </a:r>
            <a:r>
              <a:rPr lang="en-GB" sz="2400" dirty="0">
                <a:solidFill>
                  <a:srgbClr val="382B1B"/>
                </a:solidFill>
                <a:highlight>
                  <a:srgbClr val="C4DAE7"/>
                </a:highlight>
              </a:rPr>
              <a:t>: </a:t>
            </a:r>
            <a:r>
              <a:rPr lang="en-GB" sz="2400" dirty="0">
                <a:solidFill>
                  <a:srgbClr val="382B1B"/>
                </a:solidFill>
              </a:rPr>
              <a:t>Specialiserar sig på desserter, bakverk och andra bakverk.</a:t>
            </a:r>
          </a:p>
          <a:p>
            <a:r>
              <a:rPr lang="en-GB" sz="2400" b="1" dirty="0"/>
              <a:t>Roll:  </a:t>
            </a:r>
            <a:r>
              <a:rPr lang="en-GB" sz="2400" dirty="0">
                <a:solidFill>
                  <a:srgbClr val="382B1B"/>
                </a:solidFill>
              </a:rPr>
              <a:t>En konditor ägnar sig åt konsten att baka, tillverka desserter och konfektyr.</a:t>
            </a:r>
          </a:p>
          <a:p>
            <a:r>
              <a:rPr lang="en-GB" sz="2400" b="1" dirty="0"/>
              <a:t>Erfarenhet som behövs: </a:t>
            </a:r>
            <a:r>
              <a:rPr lang="en-GB" sz="2400" dirty="0">
                <a:solidFill>
                  <a:srgbClr val="382B1B"/>
                </a:solidFill>
              </a:rPr>
              <a:t>Formell utbildning i konditori är mycket fördelaktigt, ofta från en kulinarisk skola. Flera års erfarenhet av bakning eller konditoriproduktion krävs vanligtvis, med en stark förståelse för bakvetenskap och konstnärlig presentation. </a:t>
            </a:r>
          </a:p>
          <a:p>
            <a:endParaRPr lang="en-GB" sz="2400" b="1" dirty="0">
              <a:solidFill>
                <a:srgbClr val="382B1B"/>
              </a:solidFill>
            </a:endParaRPr>
          </a:p>
          <a:p>
            <a:r>
              <a:rPr lang="en-GB" sz="2400" b="1" dirty="0">
                <a:solidFill>
                  <a:srgbClr val="382B1B"/>
                </a:solidFill>
                <a:highlight>
                  <a:srgbClr val="E6C8C7"/>
                </a:highlight>
              </a:rPr>
              <a:t>Souschef</a:t>
            </a:r>
            <a:r>
              <a:rPr lang="en-GB" sz="2400" dirty="0">
                <a:solidFill>
                  <a:srgbClr val="382B1B"/>
                </a:solidFill>
                <a:highlight>
                  <a:srgbClr val="E6C8C7"/>
                </a:highlight>
              </a:rPr>
              <a:t>: </a:t>
            </a:r>
            <a:r>
              <a:rPr lang="en-GB" sz="2400" dirty="0">
                <a:solidFill>
                  <a:srgbClr val="382B1B"/>
                </a:solidFill>
              </a:rPr>
              <a:t>Assisterar köksmästaren och sköter köksaktiviteterna</a:t>
            </a:r>
          </a:p>
          <a:p>
            <a:r>
              <a:rPr lang="en-GB" sz="2400" b="1" dirty="0"/>
              <a:t>Roll</a:t>
            </a:r>
            <a:r>
              <a:rPr lang="en-GB" sz="2400" dirty="0"/>
              <a:t>: </a:t>
            </a:r>
            <a:r>
              <a:rPr lang="en-GB" sz="2400" dirty="0">
                <a:solidFill>
                  <a:srgbClr val="382B1B"/>
                </a:solidFill>
              </a:rPr>
              <a:t>Fungerar som andreman i köket, leder kökspersonalen och sköter administrativa uppgifter när kökschefen är frånvarande.</a:t>
            </a:r>
          </a:p>
          <a:p>
            <a:r>
              <a:rPr lang="en-GB" sz="2400" b="1" dirty="0"/>
              <a:t>Erfarenhet som behövs</a:t>
            </a:r>
            <a:r>
              <a:rPr lang="en-GB" sz="2400" dirty="0"/>
              <a:t>: </a:t>
            </a:r>
            <a:r>
              <a:rPr lang="en-GB" sz="2400" dirty="0">
                <a:solidFill>
                  <a:srgbClr val="382B1B"/>
                </a:solidFill>
              </a:rPr>
              <a:t>Kräver vanligtvis flera års kulinarisk erfarenhet, varav åtminstone en del av tiden har tillbringats i en övervakande eller ledande roll. Formell kulinarisk utbildning kan också vara fördelaktig.</a:t>
            </a:r>
            <a:endParaRPr lang="en-GB" dirty="0">
              <a:solidFill>
                <a:srgbClr val="382B1B"/>
              </a:solidFill>
            </a:endParaRPr>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361042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C4169-B561-D97A-9F6A-0A86D671E54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F516017-BF7B-2EB1-88B5-4EE0A90C1D1C}"/>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9B5FF40B-0256-2569-31FC-09010F32B391}"/>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1184EBF-6DF4-CF0F-670B-6D27C134BA5E}"/>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AE48CBA-9B23-8222-9DBA-85EE4F7DD233}"/>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FB742677-DBE2-2ACC-CCAB-74B6C4C23BF1}"/>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0BF3AE80-77C4-0C72-BD21-AAC21152BFD0}"/>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DAECA98-7EF2-8B04-0B2F-06FB31FDA777}"/>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9D895C0A-A4DC-5BCB-21B6-48004AE900D4}"/>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2238B7-748D-D28E-50A2-23D12DCFF43A}"/>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Culinary Roles </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och</a:t>
            </a:r>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vilken erfarenhet som behövs: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9349CAE-FED9-2CA8-7A3A-64DE729EC10A}"/>
              </a:ext>
            </a:extLst>
          </p:cNvPr>
          <p:cNvSpPr txBox="1"/>
          <p:nvPr/>
        </p:nvSpPr>
        <p:spPr>
          <a:xfrm>
            <a:off x="1371600" y="1820912"/>
            <a:ext cx="10574383" cy="5232202"/>
          </a:xfrm>
          <a:prstGeom prst="rect">
            <a:avLst/>
          </a:prstGeom>
          <a:noFill/>
        </p:spPr>
        <p:txBody>
          <a:bodyPr wrap="square">
            <a:spAutoFit/>
          </a:bodyPr>
          <a:lstStyle/>
          <a:p>
            <a:r>
              <a:rPr lang="en-GB" sz="2400" b="1" dirty="0">
                <a:highlight>
                  <a:srgbClr val="C4DAE7"/>
                </a:highlight>
              </a:rPr>
              <a:t>Stationskock (Chef de </a:t>
            </a:r>
            <a:r>
              <a:rPr lang="en-GB" sz="2400" b="1" dirty="0" err="1">
                <a:highlight>
                  <a:srgbClr val="C4DAE7"/>
                </a:highlight>
              </a:rPr>
              <a:t>Partie</a:t>
            </a:r>
            <a:r>
              <a:rPr lang="en-GB" sz="2400" b="1" dirty="0">
                <a:highlight>
                  <a:srgbClr val="C4DAE7"/>
                </a:highlight>
              </a:rPr>
              <a:t>)</a:t>
            </a:r>
            <a:r>
              <a:rPr lang="en-GB" sz="2400" dirty="0">
                <a:highlight>
                  <a:srgbClr val="C4DAE7"/>
                </a:highlight>
              </a:rPr>
              <a:t>:</a:t>
            </a:r>
          </a:p>
          <a:p>
            <a:r>
              <a:rPr lang="en-GB" sz="2400" b="1" dirty="0"/>
              <a:t>Roll</a:t>
            </a:r>
            <a:r>
              <a:rPr lang="en-GB" sz="2400" dirty="0"/>
              <a:t>: </a:t>
            </a:r>
            <a:r>
              <a:rPr lang="en-GB" sz="2400" dirty="0">
                <a:solidFill>
                  <a:srgbClr val="382B1B"/>
                </a:solidFill>
              </a:rPr>
              <a:t>Varje stationskock hanterar ett specifikt produktionsområde i köket. Vanliga stationer är grill-, sauter-, sås- och grönsaksstationer. De ansvarar för att förbereda och organisera sin specifika del av maträtten.</a:t>
            </a:r>
          </a:p>
          <a:p>
            <a:r>
              <a:rPr lang="en-GB" sz="2400" b="1" dirty="0"/>
              <a:t>Erfarenhet krävs</a:t>
            </a:r>
            <a:r>
              <a:rPr lang="en-GB" sz="2400" dirty="0"/>
              <a:t>: </a:t>
            </a:r>
            <a:r>
              <a:rPr lang="en-GB" sz="2400" dirty="0">
                <a:solidFill>
                  <a:srgbClr val="382B1B"/>
                </a:solidFill>
              </a:rPr>
              <a:t>Stationskockar har vanligtvis flera års erfarenhet av att arbeta i ett professionellt kök. Expertis inom den specifika stationens tekniker är avgörande.</a:t>
            </a:r>
          </a:p>
          <a:p>
            <a:endParaRPr lang="en-GB" dirty="0"/>
          </a:p>
          <a:p>
            <a:r>
              <a:rPr lang="en-GB" sz="2200" b="1" dirty="0">
                <a:solidFill>
                  <a:schemeClr val="bg1"/>
                </a:solidFill>
                <a:highlight>
                  <a:srgbClr val="94C7B0"/>
                </a:highlight>
              </a:rPr>
              <a:t>Expeditör (eller Pass Manager)</a:t>
            </a:r>
            <a:r>
              <a:rPr lang="en-GB" sz="2200" dirty="0">
                <a:solidFill>
                  <a:schemeClr val="bg1"/>
                </a:solidFill>
                <a:highlight>
                  <a:srgbClr val="94C7B0"/>
                </a:highlight>
              </a:rPr>
              <a:t>:</a:t>
            </a:r>
          </a:p>
          <a:p>
            <a:r>
              <a:rPr lang="en-GB" sz="2200" b="1" dirty="0"/>
              <a:t>Roll</a:t>
            </a:r>
            <a:r>
              <a:rPr lang="en-GB" sz="2200" dirty="0"/>
              <a:t>: </a:t>
            </a:r>
            <a:r>
              <a:rPr lang="en-GB" sz="2200" dirty="0">
                <a:solidFill>
                  <a:srgbClr val="382B1B"/>
                </a:solidFill>
              </a:rPr>
              <a:t>Expeditören fungerar som kommunikationslänk mellan kökspersonalen och front of house. De ser till att rätterna är korrekt tillagade, uppfyller kvalitetsstandarderna och skickas ut till kunderna i tid.</a:t>
            </a:r>
          </a:p>
          <a:p>
            <a:r>
              <a:rPr lang="en-GB" sz="2200" b="1" dirty="0"/>
              <a:t>Erfarenhet som behövs</a:t>
            </a:r>
            <a:r>
              <a:rPr lang="en-GB" sz="2200" dirty="0"/>
              <a:t>: </a:t>
            </a:r>
            <a:r>
              <a:rPr lang="en-GB" sz="2200" dirty="0">
                <a:solidFill>
                  <a:srgbClr val="382B1B"/>
                </a:solidFill>
              </a:rPr>
              <a:t>Kräver utmärkta kommunikationsfärdigheter och en god förståelse för både köks- och matsalsverksamhet. Erfarenhet av både matlagning och kundservice kan vara till nytta.</a:t>
            </a:r>
          </a:p>
          <a:p>
            <a:r>
              <a:rPr lang="en-GB" dirty="0"/>
              <a:t>.</a:t>
            </a:r>
          </a:p>
        </p:txBody>
      </p:sp>
    </p:spTree>
    <p:extLst>
      <p:ext uri="{BB962C8B-B14F-4D97-AF65-F5344CB8AC3E}">
        <p14:creationId xmlns:p14="http://schemas.microsoft.com/office/powerpoint/2010/main" val="411024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204F2383-8C03-5CF5-6F68-1354D8DE6F98}"/>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7767EE-F55D-5408-1A6D-67FED85B1C68}"/>
              </a:ext>
            </a:extLst>
          </p:cNvPr>
          <p:cNvSpPr txBox="1"/>
          <p:nvPr/>
        </p:nvSpPr>
        <p:spPr>
          <a:xfrm>
            <a:off x="2529674" y="1234341"/>
            <a:ext cx="7874582" cy="523220"/>
          </a:xfrm>
          <a:prstGeom prst="rect">
            <a:avLst/>
          </a:prstGeom>
          <a:noFill/>
        </p:spPr>
        <p:txBody>
          <a:bodyPr wrap="square">
            <a:spAutoFit/>
          </a:bodyPr>
          <a:lstStyle/>
          <a:p>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Culinary Roles </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och</a:t>
            </a:r>
            <a:r>
              <a:rPr lang="en-GB" sz="2800" b="1" dirty="0">
                <a:solidFill>
                  <a:schemeClr val="bg1"/>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vilken erfarenhet som behövs: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652B674-BBD2-3BB4-C039-2C01BD5971B6}"/>
              </a:ext>
            </a:extLst>
          </p:cNvPr>
          <p:cNvSpPr txBox="1"/>
          <p:nvPr/>
        </p:nvSpPr>
        <p:spPr>
          <a:xfrm>
            <a:off x="1286692" y="1959680"/>
            <a:ext cx="10659292" cy="5170646"/>
          </a:xfrm>
          <a:prstGeom prst="rect">
            <a:avLst/>
          </a:prstGeom>
          <a:noFill/>
        </p:spPr>
        <p:txBody>
          <a:bodyPr wrap="square">
            <a:spAutoFit/>
          </a:bodyPr>
          <a:lstStyle/>
          <a:p>
            <a:r>
              <a:rPr lang="en-GB" sz="2400" b="1" dirty="0">
                <a:highlight>
                  <a:srgbClr val="94C7B0"/>
                </a:highlight>
              </a:rPr>
              <a:t>Chefskock/Head Chef: </a:t>
            </a:r>
            <a:r>
              <a:rPr lang="en-GB" sz="2400" dirty="0">
                <a:solidFill>
                  <a:srgbClr val="382B1B"/>
                </a:solidFill>
              </a:rPr>
              <a:t>Övervakar kökets verksamhet, utformar menyer och leder kökspersonalen.</a:t>
            </a:r>
          </a:p>
          <a:p>
            <a:r>
              <a:rPr lang="en-GB" sz="2400" b="1" dirty="0"/>
              <a:t>Arbetsuppgifter: </a:t>
            </a:r>
            <a:r>
              <a:rPr lang="en-GB" sz="2400" dirty="0">
                <a:solidFill>
                  <a:srgbClr val="382B1B"/>
                </a:solidFill>
              </a:rPr>
              <a:t>Övervakar alla aspekter av köksverksamheten, inklusive menyskapande, inventering, ledning av kökspersonal och säkerställande av efterlevnad av hälso- och säkerhetsföreskrifter.</a:t>
            </a:r>
          </a:p>
          <a:p>
            <a:r>
              <a:rPr lang="en-GB" sz="2400" b="1" dirty="0"/>
              <a:t>Erfarenhet som behövs: </a:t>
            </a:r>
            <a:r>
              <a:rPr lang="en-GB" sz="2400" dirty="0">
                <a:solidFill>
                  <a:srgbClr val="382B1B"/>
                </a:solidFill>
              </a:rPr>
              <a:t>Omfattande erfarenhet inom det kulinariska området är nödvändigt, ofta 5-10 år, med flera av dessa år i en ledarroll. En omfattande förståelse för alla aspekter av matlagning och kökshantering samt starka ledaregenskaper är avgörande. Utbildning i kulinarisk skola, även om det inte är obligatoriskt, ses ofta </a:t>
            </a:r>
            <a:r>
              <a:rPr lang="en-GB" sz="2400" dirty="0" err="1">
                <a:solidFill>
                  <a:srgbClr val="382B1B"/>
                </a:solidFill>
              </a:rPr>
              <a:t>positivt</a:t>
            </a:r>
            <a:r>
              <a:rPr lang="en-GB" sz="2400" dirty="0">
                <a:solidFill>
                  <a:srgbClr val="382B1B"/>
                </a:solidFill>
              </a:rPr>
              <a:t>.</a:t>
            </a:r>
          </a:p>
          <a:p>
            <a:pPr>
              <a:buFont typeface="Arial" panose="020B0604020202020204" pitchFamily="34" charset="0"/>
              <a:buChar char="•"/>
            </a:pPr>
            <a:endParaRPr lang="en-GB" dirty="0"/>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322658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2D6DE-48BC-2F1A-AD59-E54AF68E683B}"/>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80208EB-696C-4B32-E0A0-EC2CE296E450}"/>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6DC9488-6291-E937-F1FC-00B9B8718695}"/>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9C7BE92-B041-146E-573B-8C1B5EABE5B7}"/>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B92D9C4-7C79-853D-E269-9854C6164C3B}"/>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28456D54-F812-D92C-7D27-59B00B1E4295}"/>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16E9B323-651B-46DA-096D-985CE0BB91F3}"/>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425C047C-2C71-EC8E-E6FF-81B6CFC0FDBC}"/>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3CDB341F-D8F9-7E9F-93B7-1C436241E5D0}"/>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F2C2CB-8592-DDB4-3106-0E3D1737410F}"/>
              </a:ext>
            </a:extLst>
          </p:cNvPr>
          <p:cNvSpPr txBox="1"/>
          <p:nvPr/>
        </p:nvSpPr>
        <p:spPr>
          <a:xfrm>
            <a:off x="2529674" y="1234341"/>
            <a:ext cx="7874582" cy="523220"/>
          </a:xfrm>
          <a:prstGeom prst="rect">
            <a:avLst/>
          </a:prstGeom>
          <a:solidFill>
            <a:srgbClr val="E6C8C7"/>
          </a:solidFill>
        </p:spPr>
        <p:txBody>
          <a:bodyPr wrap="square" lIns="91440" tIns="45720" rIns="91440" bIns="45720" anchor="t">
            <a:spAutoFit/>
          </a:bodyPr>
          <a:lstStyle/>
          <a:p>
            <a:r>
              <a:rPr lang="en-GB" sz="2800" b="1" dirty="0">
                <a:solidFill>
                  <a:schemeClr val="bg1"/>
                </a:solidFill>
                <a:effectLst/>
                <a:highlight>
                  <a:srgbClr val="E6C8C7"/>
                </a:highlight>
                <a:latin typeface="Calibri"/>
                <a:ea typeface="Arial" panose="020B0604020202020204" pitchFamily="34" charset="0"/>
                <a:cs typeface="Calibri"/>
              </a:rPr>
              <a:t>Culinary Roles och vilken erfarenhet som krävs </a:t>
            </a:r>
            <a:endParaRPr lang="en-US" sz="2800" b="1" dirty="0">
              <a:solidFill>
                <a:schemeClr val="bg1"/>
              </a:solidFill>
              <a:highlight>
                <a:srgbClr val="E6C8C7"/>
              </a:highlight>
              <a:latin typeface="Calibri"/>
              <a:cs typeface="Calibri"/>
            </a:endParaRPr>
          </a:p>
        </p:txBody>
      </p:sp>
      <p:sp>
        <p:nvSpPr>
          <p:cNvPr id="13" name="TextBox 12">
            <a:extLst>
              <a:ext uri="{FF2B5EF4-FFF2-40B4-BE49-F238E27FC236}">
                <a16:creationId xmlns:a16="http://schemas.microsoft.com/office/drawing/2014/main" id="{D3B588FD-AF75-A504-2014-9FBD772CD80F}"/>
              </a:ext>
            </a:extLst>
          </p:cNvPr>
          <p:cNvSpPr txBox="1"/>
          <p:nvPr/>
        </p:nvSpPr>
        <p:spPr>
          <a:xfrm>
            <a:off x="1286692" y="1959680"/>
            <a:ext cx="10659292" cy="5262979"/>
          </a:xfrm>
          <a:prstGeom prst="rect">
            <a:avLst/>
          </a:prstGeom>
          <a:noFill/>
        </p:spPr>
        <p:txBody>
          <a:bodyPr wrap="square" lIns="91440" tIns="45720" rIns="91440" bIns="45720" anchor="t">
            <a:spAutoFit/>
          </a:bodyPr>
          <a:lstStyle/>
          <a:p>
            <a:r>
              <a:rPr lang="en-GB" sz="2400" b="1" dirty="0" err="1">
                <a:solidFill>
                  <a:schemeClr val="bg1"/>
                </a:solidFill>
                <a:highlight>
                  <a:srgbClr val="086D6E"/>
                </a:highlight>
              </a:rPr>
              <a:t>Diskare</a:t>
            </a:r>
            <a:r>
              <a:rPr lang="en-GB" sz="2400" b="1" dirty="0">
                <a:solidFill>
                  <a:schemeClr val="bg1"/>
                </a:solidFill>
                <a:highlight>
                  <a:srgbClr val="086D6E"/>
                </a:highlight>
              </a:rPr>
              <a:t>:</a:t>
            </a:r>
          </a:p>
          <a:p>
            <a:r>
              <a:rPr lang="en-GB" sz="2400" b="1" dirty="0"/>
              <a:t>Roll: </a:t>
            </a:r>
            <a:r>
              <a:rPr lang="en-GB" sz="2400" dirty="0">
                <a:solidFill>
                  <a:srgbClr val="382B1B"/>
                </a:solidFill>
              </a:rPr>
              <a:t>Ansvarig för att rengöra disk och köksredskap, upprätthålla kökets renlighet och ibland hjälpa till med grundläggande matberedningsuppgifter.</a:t>
            </a:r>
          </a:p>
          <a:p>
            <a:r>
              <a:rPr lang="en-GB" sz="2400" b="1" dirty="0"/>
              <a:t>Erfarenhet krävs: </a:t>
            </a:r>
            <a:r>
              <a:rPr lang="en-GB" sz="2400" dirty="0">
                <a:solidFill>
                  <a:srgbClr val="382B1B"/>
                </a:solidFill>
              </a:rPr>
              <a:t>Ingångsnivå; ingen tidigare erfarenhet krävs. Utbildning på arbetsplatsen tillhandahålls vanligtvis.</a:t>
            </a:r>
          </a:p>
          <a:p>
            <a:endParaRPr lang="en-GB" sz="2400" dirty="0"/>
          </a:p>
          <a:p>
            <a:r>
              <a:rPr lang="en-GB" sz="2400" b="1" dirty="0" err="1">
                <a:solidFill>
                  <a:schemeClr val="bg1"/>
                </a:solidFill>
                <a:highlight>
                  <a:srgbClr val="086D6E"/>
                </a:highlight>
              </a:rPr>
              <a:t>Restaurangbiträde</a:t>
            </a:r>
            <a:r>
              <a:rPr lang="en-GB" sz="2400" b="1" dirty="0">
                <a:solidFill>
                  <a:schemeClr val="bg1"/>
                </a:solidFill>
                <a:highlight>
                  <a:srgbClr val="086D6E"/>
                </a:highlight>
              </a:rPr>
              <a:t>:</a:t>
            </a:r>
            <a:endParaRPr lang="en-GB" sz="2400" b="1" dirty="0">
              <a:solidFill>
                <a:schemeClr val="bg1"/>
              </a:solidFill>
              <a:highlight>
                <a:srgbClr val="086D6E"/>
              </a:highlight>
              <a:ea typeface="Calibri"/>
              <a:cs typeface="Calibri"/>
            </a:endParaRPr>
          </a:p>
          <a:p>
            <a:r>
              <a:rPr lang="en-GB" sz="2400" b="1" dirty="0"/>
              <a:t>Arbetsuppgifter: </a:t>
            </a:r>
            <a:r>
              <a:rPr lang="en-GB" sz="2400" dirty="0">
                <a:solidFill>
                  <a:srgbClr val="382B1B"/>
                </a:solidFill>
              </a:rPr>
              <a:t>Hjälper till i matsalen genom att duka av, städa och ställa tillbaka bord, stödja servitörer och hjälpa till att upprätthålla en snygg matsalsmiljö.</a:t>
            </a:r>
          </a:p>
          <a:p>
            <a:r>
              <a:rPr lang="en-GB" sz="2400" b="1" dirty="0"/>
              <a:t>Erfarenhet krävs</a:t>
            </a:r>
            <a:r>
              <a:rPr lang="en-GB" sz="2400" dirty="0"/>
              <a:t>: </a:t>
            </a:r>
            <a:r>
              <a:rPr lang="en-GB" sz="2400" dirty="0">
                <a:solidFill>
                  <a:srgbClr val="382B1B"/>
                </a:solidFill>
              </a:rPr>
              <a:t>Ingångsnivå; ingen formell erfarenhet krävs. Effektivitet och god fysisk uthållighet är viktigt</a:t>
            </a:r>
          </a:p>
          <a:p>
            <a:endParaRPr lang="en-GB" dirty="0"/>
          </a:p>
          <a:p>
            <a:endParaRPr lang="en-GB" dirty="0"/>
          </a:p>
          <a:p>
            <a:endParaRPr lang="en-GB" dirty="0"/>
          </a:p>
          <a:p>
            <a:pPr>
              <a:buFont typeface="Arial" panose="020B0604020202020204" pitchFamily="34" charset="0"/>
              <a:buChar char="•"/>
            </a:pPr>
            <a:r>
              <a:rPr lang="en-GB" dirty="0"/>
              <a:t>.</a:t>
            </a:r>
          </a:p>
        </p:txBody>
      </p:sp>
    </p:spTree>
    <p:extLst>
      <p:ext uri="{BB962C8B-B14F-4D97-AF65-F5344CB8AC3E}">
        <p14:creationId xmlns:p14="http://schemas.microsoft.com/office/powerpoint/2010/main" val="341598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AAA74-778C-5AC2-BB80-826D66A7BB4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ECCBD32-D11B-2E4B-1C9E-733F4FF8DD1E}"/>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83FB716D-B2D2-BB50-0113-B9A7A1EB1C9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1B2DEA7-0015-2757-F636-075AC6840DFE}"/>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D8ADA2D-5C6A-C8AB-0E1A-A99D304F536C}"/>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0079B417-1464-A21C-E167-905E584EFF5C}"/>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FE79A953-76A6-BF89-FD0E-D4C9701552A4}"/>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B0786642-675A-0C1C-E21C-7F5D1398FA9B}"/>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65506934-945D-E83F-D6FA-39DC62DAF1A3}"/>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59286C-EE73-2B2E-DA7B-CA8C1BD7C045}"/>
              </a:ext>
            </a:extLst>
          </p:cNvPr>
          <p:cNvSpPr txBox="1"/>
          <p:nvPr/>
        </p:nvSpPr>
        <p:spPr>
          <a:xfrm>
            <a:off x="2529674" y="1234341"/>
            <a:ext cx="7874582" cy="523220"/>
          </a:xfrm>
          <a:prstGeom prst="rect">
            <a:avLst/>
          </a:prstGeom>
          <a:solidFill>
            <a:srgbClr val="E6C8C7"/>
          </a:solidFill>
        </p:spPr>
        <p:txBody>
          <a:bodyPr wrap="square">
            <a:spAutoFit/>
          </a:bodyPr>
          <a:lstStyle/>
          <a:p>
            <a:r>
              <a:rPr lang="en-GB" sz="2800" b="1" dirty="0">
                <a:solidFill>
                  <a:schemeClr val="bg1"/>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Culinary Roles och vilken erfarenhet som </a:t>
            </a:r>
            <a:r>
              <a:rPr lang="en-GB" sz="2800" b="1" dirty="0">
                <a:solidFill>
                  <a:srgbClr val="84BFA4"/>
                </a:solidFill>
                <a:effectLst/>
                <a:highlight>
                  <a:srgbClr val="E6C8C7"/>
                </a:highlight>
                <a:latin typeface="Calibri" panose="020F0502020204030204" pitchFamily="34" charset="0"/>
                <a:ea typeface="Arial" panose="020B0604020202020204" pitchFamily="34" charset="0"/>
                <a:cs typeface="Calibri" panose="020F0502020204030204" pitchFamily="34" charset="0"/>
              </a:rPr>
              <a:t>krävs </a:t>
            </a:r>
            <a:endParaRPr lang="en-US" sz="2800" b="1" dirty="0">
              <a:solidFill>
                <a:srgbClr val="84BFA4"/>
              </a:solidFill>
              <a:highlight>
                <a:srgbClr val="E6C8C7"/>
              </a:highligh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216B911-8C5F-1F15-E281-45B87B97B6C4}"/>
              </a:ext>
            </a:extLst>
          </p:cNvPr>
          <p:cNvSpPr txBox="1"/>
          <p:nvPr/>
        </p:nvSpPr>
        <p:spPr>
          <a:xfrm>
            <a:off x="1286692" y="1959680"/>
            <a:ext cx="10659292" cy="4154984"/>
          </a:xfrm>
          <a:prstGeom prst="rect">
            <a:avLst/>
          </a:prstGeom>
          <a:noFill/>
        </p:spPr>
        <p:txBody>
          <a:bodyPr wrap="square">
            <a:spAutoFit/>
          </a:bodyPr>
          <a:lstStyle/>
          <a:p>
            <a:r>
              <a:rPr lang="en-GB" sz="2200" b="1" dirty="0">
                <a:highlight>
                  <a:srgbClr val="C4DAE7"/>
                </a:highlight>
              </a:rPr>
              <a:t>Servitör/Serveringspersonal:</a:t>
            </a:r>
          </a:p>
          <a:p>
            <a:r>
              <a:rPr lang="en-GB" sz="2200" b="1" dirty="0"/>
              <a:t>Arbetsuppgifter</a:t>
            </a:r>
            <a:r>
              <a:rPr lang="en-GB" sz="2200" dirty="0"/>
              <a:t>: </a:t>
            </a:r>
            <a:r>
              <a:rPr lang="en-GB" sz="2200" dirty="0">
                <a:solidFill>
                  <a:srgbClr val="382B1B"/>
                </a:solidFill>
              </a:rPr>
              <a:t>Fungerar som primär kontakt för gästerna, ansvarar för att ta emot beställningar, servera mat och dryck och säkerställa en trevlig matupplevelse.</a:t>
            </a:r>
          </a:p>
          <a:p>
            <a:r>
              <a:rPr lang="en-GB" sz="2200" b="1" dirty="0"/>
              <a:t>Erfarenhet som behövs: </a:t>
            </a:r>
            <a:r>
              <a:rPr lang="en-GB" sz="2200" dirty="0">
                <a:solidFill>
                  <a:srgbClr val="382B1B"/>
                </a:solidFill>
              </a:rPr>
              <a:t>Ofta nybörjare; tidigare erfarenhet av kundservice är fördelaktigt. Kräver god kommunikationsförmåga, tålamod och förmåga att göra flera saker samtidigt.</a:t>
            </a:r>
          </a:p>
          <a:p>
            <a:endParaRPr lang="en-GB" sz="2200" dirty="0"/>
          </a:p>
          <a:p>
            <a:r>
              <a:rPr lang="en-GB" sz="2200" b="1" dirty="0">
                <a:solidFill>
                  <a:srgbClr val="086D6E"/>
                </a:solidFill>
                <a:highlight>
                  <a:srgbClr val="E6C8C7"/>
                </a:highlight>
              </a:rPr>
              <a:t>Bartender</a:t>
            </a:r>
            <a:r>
              <a:rPr lang="en-GB" sz="2200" b="1" dirty="0">
                <a:highlight>
                  <a:srgbClr val="E6C8C7"/>
                </a:highlight>
              </a:rPr>
              <a:t>:</a:t>
            </a:r>
          </a:p>
          <a:p>
            <a:r>
              <a:rPr lang="en-GB" sz="2200" b="1" dirty="0"/>
              <a:t>Arbetsuppgifter: </a:t>
            </a:r>
            <a:r>
              <a:rPr lang="en-GB" sz="2200" dirty="0">
                <a:solidFill>
                  <a:srgbClr val="382B1B"/>
                </a:solidFill>
              </a:rPr>
              <a:t>Blandar och serverar drinkar i baren, hanterar inventarier och håller barområdet rent och organiserat.</a:t>
            </a:r>
          </a:p>
          <a:p>
            <a:r>
              <a:rPr lang="en-GB" sz="2200" b="1" dirty="0"/>
              <a:t>Erfarenhet behövs: </a:t>
            </a:r>
            <a:r>
              <a:rPr lang="en-GB" sz="2200" dirty="0">
                <a:solidFill>
                  <a:srgbClr val="382B1B"/>
                </a:solidFill>
              </a:rPr>
              <a:t>Viss tidigare erfarenhet som bartender eller barback kan krävas. Kunskap om drinkrecept, kundservicefärdigheter och förmågan att hantera upptagna perioder är väsentliga.</a:t>
            </a:r>
          </a:p>
        </p:txBody>
      </p:sp>
    </p:spTree>
    <p:extLst>
      <p:ext uri="{BB962C8B-B14F-4D97-AF65-F5344CB8AC3E}">
        <p14:creationId xmlns:p14="http://schemas.microsoft.com/office/powerpoint/2010/main" val="645079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1744C-6C99-7D68-5853-C67D252A3B1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E39214E-9E7D-9385-7D01-FA7DD61D645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BFDE13ED-C760-A5BA-ED0D-DA61BB752723}"/>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5531D3B-5F99-1B6D-DF57-B7C6331B849F}"/>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6BF8B9D-4D8F-0667-0356-F24E2C860450}"/>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9B999DDD-83DF-D647-36C2-216195325C53}"/>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21399E2B-8EC0-7D01-A7EE-C17A150DA3FD}"/>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F7BF7F23-B952-5DE3-A084-5C094411C6AE}"/>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FF8520C5-2689-F674-D133-739A58E30E9E}"/>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E7181D5-CDA0-43DC-0AB6-0397FB69C7B3}"/>
              </a:ext>
            </a:extLst>
          </p:cNvPr>
          <p:cNvSpPr txBox="1"/>
          <p:nvPr/>
        </p:nvSpPr>
        <p:spPr>
          <a:xfrm>
            <a:off x="2529674" y="1234341"/>
            <a:ext cx="7874582" cy="523220"/>
          </a:xfrm>
          <a:prstGeom prst="rect">
            <a:avLst/>
          </a:prstGeom>
          <a:solidFill>
            <a:srgbClr val="E6C8C7"/>
          </a:solidFill>
        </p:spPr>
        <p:txBody>
          <a:bodyPr wrap="square" lIns="91440" tIns="45720" rIns="91440" bIns="45720" anchor="t">
            <a:spAutoFit/>
          </a:bodyPr>
          <a:lstStyle/>
          <a:p>
            <a:r>
              <a:rPr lang="en-GB" sz="2800" b="1" dirty="0">
                <a:solidFill>
                  <a:schemeClr val="bg1"/>
                </a:solidFill>
                <a:effectLst/>
                <a:highlight>
                  <a:srgbClr val="E6C8C7"/>
                </a:highlight>
                <a:latin typeface="Calibri"/>
                <a:ea typeface="Arial" panose="020B0604020202020204" pitchFamily="34" charset="0"/>
                <a:cs typeface="Calibri"/>
              </a:rPr>
              <a:t>Culinary Roles och vilken erfarenhet som krävs </a:t>
            </a:r>
            <a:endParaRPr lang="en-US" sz="2800" b="1" dirty="0">
              <a:solidFill>
                <a:schemeClr val="bg1"/>
              </a:solidFill>
              <a:highlight>
                <a:srgbClr val="E6C8C7"/>
              </a:highlight>
              <a:latin typeface="Calibri"/>
              <a:cs typeface="Calibri"/>
            </a:endParaRPr>
          </a:p>
        </p:txBody>
      </p:sp>
      <p:sp>
        <p:nvSpPr>
          <p:cNvPr id="13" name="TextBox 12">
            <a:extLst>
              <a:ext uri="{FF2B5EF4-FFF2-40B4-BE49-F238E27FC236}">
                <a16:creationId xmlns:a16="http://schemas.microsoft.com/office/drawing/2014/main" id="{71B268D1-0471-62B9-A921-564136C7D24E}"/>
              </a:ext>
            </a:extLst>
          </p:cNvPr>
          <p:cNvSpPr txBox="1"/>
          <p:nvPr/>
        </p:nvSpPr>
        <p:spPr>
          <a:xfrm>
            <a:off x="1286692" y="1959680"/>
            <a:ext cx="10659292" cy="4154984"/>
          </a:xfrm>
          <a:prstGeom prst="rect">
            <a:avLst/>
          </a:prstGeom>
          <a:noFill/>
        </p:spPr>
        <p:txBody>
          <a:bodyPr wrap="square">
            <a:spAutoFit/>
          </a:bodyPr>
          <a:lstStyle/>
          <a:p>
            <a:r>
              <a:rPr lang="en-GB" sz="2400" b="1" dirty="0">
                <a:solidFill>
                  <a:schemeClr val="bg1"/>
                </a:solidFill>
                <a:highlight>
                  <a:srgbClr val="086D6E"/>
                </a:highlight>
              </a:rPr>
              <a:t>Arbetsledare (ofta kallad Shift Supervisor eller Floor Supervisor</a:t>
            </a:r>
            <a:r>
              <a:rPr lang="en-GB" sz="2400" dirty="0">
                <a:solidFill>
                  <a:schemeClr val="bg1"/>
                </a:solidFill>
                <a:highlight>
                  <a:srgbClr val="086D6E"/>
                </a:highlight>
              </a:rPr>
              <a:t>)</a:t>
            </a:r>
            <a:r>
              <a:rPr lang="en-GB" sz="2400" b="1" dirty="0">
                <a:solidFill>
                  <a:schemeClr val="bg1"/>
                </a:solidFill>
                <a:highlight>
                  <a:srgbClr val="086D6E"/>
                </a:highlight>
              </a:rPr>
              <a:t>:</a:t>
            </a:r>
          </a:p>
          <a:p>
            <a:r>
              <a:rPr lang="en-GB" sz="2400" b="1" dirty="0"/>
              <a:t>Rollen som arbetsledare</a:t>
            </a:r>
            <a:r>
              <a:rPr lang="en-GB" sz="2400" dirty="0"/>
              <a:t>: Arbetsledare leder personal och verksamhet under sina tilldelade skift. De ansvarar för att övervaka den dagliga verksamheten på en restaurang eller i en hotellmiljö och ser till att allt fungerar smidigt och effektivt. Arbetsledarna övervakar personalens prestationer, hanterar kundservicefrågor och ser till att säkerhets- och hygienstandarder följs. De spelar också en viktig roll i utbildningen av nyanställda och kan hjälpa till med schemaläggning och lagerhantering.</a:t>
            </a:r>
          </a:p>
          <a:p>
            <a:r>
              <a:rPr lang="en-GB" sz="2400" b="1" dirty="0"/>
              <a:t>Erfarenhet som behövs</a:t>
            </a:r>
            <a:r>
              <a:rPr lang="en-GB" sz="2400" dirty="0"/>
              <a:t>: Denna tjänst kräver vanligtvis viss tidigare erfarenhet inom branschen, helst i en roll som innebär kundservice eller personalhantering. Effektiv kommunikationsförmåga, förmåga att lösa konflikter, ledaregenskaper och en god förståelse för restaurangverksamhet är avgörande för den här rollen.</a:t>
            </a:r>
          </a:p>
        </p:txBody>
      </p:sp>
    </p:spTree>
    <p:extLst>
      <p:ext uri="{BB962C8B-B14F-4D97-AF65-F5344CB8AC3E}">
        <p14:creationId xmlns:p14="http://schemas.microsoft.com/office/powerpoint/2010/main" val="127814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98DE-D439-F9C6-6D93-C727914FBC1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031EC82-E104-1DCB-1788-0F8CF8E47DB4}"/>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98CC9E2A-0B75-644E-F37A-EF81D159855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ED9EAB4-D2E3-CB6B-DDD8-3813A935414B}"/>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D69970A-AF2E-152C-94D6-36260703E9A0}"/>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1C1C18F3-2F67-F067-0EA8-FF7512792F1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08FF6D20-31F8-C69E-7093-2C4A3028F148}"/>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4E2771D-D178-4992-C452-FC0BFD416E3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67647472-7AB7-FB01-8109-876A67E9F805}"/>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111113-E301-BA40-1439-1D7AF7344A47}"/>
              </a:ext>
            </a:extLst>
          </p:cNvPr>
          <p:cNvSpPr txBox="1"/>
          <p:nvPr/>
        </p:nvSpPr>
        <p:spPr>
          <a:xfrm>
            <a:off x="2529674" y="1234341"/>
            <a:ext cx="7874582" cy="523220"/>
          </a:xfrm>
          <a:prstGeom prst="rect">
            <a:avLst/>
          </a:prstGeom>
          <a:solidFill>
            <a:srgbClr val="E6C8C7"/>
          </a:solidFill>
        </p:spPr>
        <p:txBody>
          <a:bodyPr wrap="square" lIns="91440" tIns="45720" rIns="91440" bIns="45720" anchor="t">
            <a:spAutoFit/>
          </a:bodyPr>
          <a:lstStyle/>
          <a:p>
            <a:r>
              <a:rPr lang="en-GB" sz="2800" b="1" dirty="0">
                <a:solidFill>
                  <a:schemeClr val="bg1"/>
                </a:solidFill>
                <a:effectLst/>
                <a:highlight>
                  <a:srgbClr val="E6C8C7"/>
                </a:highlight>
                <a:latin typeface="Calibri"/>
                <a:ea typeface="Arial" panose="020B0604020202020204" pitchFamily="34" charset="0"/>
                <a:cs typeface="Calibri"/>
              </a:rPr>
              <a:t>Culinary Roles och vilken erfarenhet som krävs </a:t>
            </a:r>
            <a:endParaRPr lang="en-US" sz="2800" b="1" dirty="0">
              <a:solidFill>
                <a:schemeClr val="bg1"/>
              </a:solidFill>
              <a:highlight>
                <a:srgbClr val="E6C8C7"/>
              </a:highlight>
              <a:latin typeface="Calibri"/>
              <a:cs typeface="Calibri"/>
            </a:endParaRPr>
          </a:p>
        </p:txBody>
      </p:sp>
      <p:sp>
        <p:nvSpPr>
          <p:cNvPr id="13" name="TextBox 12">
            <a:extLst>
              <a:ext uri="{FF2B5EF4-FFF2-40B4-BE49-F238E27FC236}">
                <a16:creationId xmlns:a16="http://schemas.microsoft.com/office/drawing/2014/main" id="{552723A3-9CEE-4A76-1A16-FF48BD46446B}"/>
              </a:ext>
            </a:extLst>
          </p:cNvPr>
          <p:cNvSpPr txBox="1"/>
          <p:nvPr/>
        </p:nvSpPr>
        <p:spPr>
          <a:xfrm>
            <a:off x="1286692" y="1959680"/>
            <a:ext cx="10659292" cy="4154984"/>
          </a:xfrm>
          <a:prstGeom prst="rect">
            <a:avLst/>
          </a:prstGeom>
          <a:noFill/>
        </p:spPr>
        <p:txBody>
          <a:bodyPr wrap="square">
            <a:spAutoFit/>
          </a:bodyPr>
          <a:lstStyle/>
          <a:p>
            <a:r>
              <a:rPr lang="en-GB" sz="2200" b="1" dirty="0">
                <a:solidFill>
                  <a:schemeClr val="bg1"/>
                </a:solidFill>
                <a:highlight>
                  <a:srgbClr val="086D6E"/>
                </a:highlight>
              </a:rPr>
              <a:t>Chef för mat och dryck:</a:t>
            </a:r>
          </a:p>
          <a:p>
            <a:r>
              <a:rPr lang="en-GB" sz="2200" b="1" dirty="0">
                <a:solidFill>
                  <a:srgbClr val="086D6E"/>
                </a:solidFill>
              </a:rPr>
              <a:t>Roll: </a:t>
            </a:r>
            <a:r>
              <a:rPr lang="en-GB" sz="2200" dirty="0">
                <a:solidFill>
                  <a:srgbClr val="382B1B"/>
                </a:solidFill>
              </a:rPr>
              <a:t>Hanterar mat- och dryckesverksamheten på hotell, resorts eller i företagsmiljöer, med fokus på inventering, menyskapande och efterlevnad av hälsobestämmelser.</a:t>
            </a:r>
          </a:p>
          <a:p>
            <a:r>
              <a:rPr lang="en-GB" sz="2200" b="1" dirty="0">
                <a:solidFill>
                  <a:srgbClr val="086D6E"/>
                </a:solidFill>
              </a:rPr>
              <a:t>Erfarenhet krävs: </a:t>
            </a:r>
            <a:r>
              <a:rPr lang="en-GB" sz="2200" dirty="0">
                <a:solidFill>
                  <a:srgbClr val="382B1B"/>
                </a:solidFill>
              </a:rPr>
              <a:t>Kräver erfarenhet av att leda en restaurang eller liknande roll, med färdigheter i ekonomisk budgetering, personalhantering och kundservice.</a:t>
            </a:r>
          </a:p>
          <a:p>
            <a:endParaRPr lang="en-GB" sz="2200" dirty="0">
              <a:solidFill>
                <a:srgbClr val="382B1B"/>
              </a:solidFill>
            </a:endParaRPr>
          </a:p>
          <a:p>
            <a:r>
              <a:rPr lang="en-GB" sz="2200" b="1" dirty="0">
                <a:solidFill>
                  <a:schemeClr val="bg1"/>
                </a:solidFill>
                <a:highlight>
                  <a:srgbClr val="086D6E"/>
                </a:highlight>
              </a:rPr>
              <a:t>Restaurangchef:</a:t>
            </a:r>
          </a:p>
          <a:p>
            <a:r>
              <a:rPr lang="en-GB" sz="2200" b="1" dirty="0">
                <a:solidFill>
                  <a:srgbClr val="086D6E"/>
                </a:solidFill>
              </a:rPr>
              <a:t>Arbetsuppgifter</a:t>
            </a:r>
            <a:r>
              <a:rPr lang="en-GB" sz="2200" dirty="0">
                <a:solidFill>
                  <a:srgbClr val="382B1B"/>
                </a:solidFill>
              </a:rPr>
              <a:t>: Övervakar alla aspekter av restaurangverksamheten, inklusive personalhantering, kundnöjdhet och ekonomisk förvaltning.</a:t>
            </a:r>
          </a:p>
          <a:p>
            <a:r>
              <a:rPr lang="en-GB" sz="2200" b="1" dirty="0">
                <a:solidFill>
                  <a:srgbClr val="086D6E"/>
                </a:solidFill>
              </a:rPr>
              <a:t>Erforderlig erfarenhet: </a:t>
            </a:r>
            <a:r>
              <a:rPr lang="en-GB" sz="2200" dirty="0">
                <a:solidFill>
                  <a:srgbClr val="382B1B"/>
                </a:solidFill>
              </a:rPr>
              <a:t>Kräver flera års erfarenhet av hotell- och restaurangbranschen, ofta från roller som serveringspersonal eller biträdande chef. Starka ledarskaps- och kommunikationsfärdigheter samt affärsmannaskap är avgörande.</a:t>
            </a:r>
          </a:p>
        </p:txBody>
      </p:sp>
    </p:spTree>
    <p:extLst>
      <p:ext uri="{BB962C8B-B14F-4D97-AF65-F5344CB8AC3E}">
        <p14:creationId xmlns:p14="http://schemas.microsoft.com/office/powerpoint/2010/main" val="46364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3C98-55A7-05C3-E7FF-0926684A497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AD6307F-21B1-C519-0863-BE1891DD6148}"/>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8080560A-C4F0-8D30-8489-C58C602AC3E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FAC3141-0DAE-42CF-3A95-0B5BC75E14BF}"/>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7916179-C142-D06C-D991-D31BE6CC7AF7}"/>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083D44C9-2B3F-A221-7137-3D72CFD0119F}"/>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4AF5318-0C59-9D52-E4E0-5695CA62F8EF}"/>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71D05F-BDB4-DC65-79A3-25D12BE7DC71}"/>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5F97F572-8CC7-2259-84C7-FA7FF46A0BED}"/>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BE527AC-39F8-F55C-B9E6-562B89E254DF}"/>
              </a:ext>
            </a:extLst>
          </p:cNvPr>
          <p:cNvSpPr txBox="1"/>
          <p:nvPr/>
        </p:nvSpPr>
        <p:spPr>
          <a:xfrm>
            <a:off x="1987038" y="1292068"/>
            <a:ext cx="9442962" cy="523220"/>
          </a:xfrm>
          <a:prstGeom prst="rect">
            <a:avLst/>
          </a:prstGeom>
          <a:solidFill>
            <a:srgbClr val="086D6E"/>
          </a:solidFill>
        </p:spPr>
        <p:txBody>
          <a:bodyPr wrap="square" lIns="91440" tIns="45720" rIns="91440" bIns="45720" anchor="t">
            <a:spAutoFit/>
          </a:bodyPr>
          <a:lstStyle/>
          <a:p>
            <a:r>
              <a:rPr lang="en-GB" sz="2800" b="1" dirty="0">
                <a:solidFill>
                  <a:schemeClr val="bg1"/>
                </a:solidFill>
                <a:effectLst/>
                <a:highlight>
                  <a:srgbClr val="086D6E"/>
                </a:highlight>
                <a:latin typeface="Calibri"/>
                <a:ea typeface="Arial" panose="020B0604020202020204" pitchFamily="34" charset="0"/>
                <a:cs typeface="Calibri"/>
              </a:rPr>
              <a:t>Roller </a:t>
            </a:r>
            <a:r>
              <a:rPr lang="en-GB" sz="2800" b="1" err="1">
                <a:solidFill>
                  <a:schemeClr val="bg1"/>
                </a:solidFill>
                <a:effectLst/>
                <a:highlight>
                  <a:srgbClr val="086D6E"/>
                </a:highlight>
                <a:latin typeface="Calibri"/>
                <a:ea typeface="Arial" panose="020B0604020202020204" pitchFamily="34" charset="0"/>
                <a:cs typeface="Calibri"/>
              </a:rPr>
              <a:t>inom</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livsmedelsproduktion</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och</a:t>
            </a:r>
            <a:r>
              <a:rPr lang="en-GB" sz="2800" b="1" dirty="0">
                <a:solidFill>
                  <a:schemeClr val="bg1"/>
                </a:solidFill>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erfarenhet</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som</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krävs</a:t>
            </a:r>
            <a:r>
              <a:rPr lang="en-GB" sz="2800" b="1" dirty="0">
                <a:solidFill>
                  <a:schemeClr val="bg1"/>
                </a:solidFill>
                <a:effectLst/>
                <a:highlight>
                  <a:srgbClr val="086D6E"/>
                </a:highlight>
                <a:latin typeface="Calibri"/>
                <a:ea typeface="Arial" panose="020B0604020202020204" pitchFamily="34" charset="0"/>
                <a:cs typeface="Calibri"/>
              </a:rPr>
              <a:t> </a:t>
            </a:r>
            <a:endParaRPr lang="en-US" sz="2800" b="1" dirty="0">
              <a:solidFill>
                <a:schemeClr val="bg1"/>
              </a:solidFill>
              <a:highlight>
                <a:srgbClr val="086D6E"/>
              </a:highlight>
              <a:latin typeface="Calibri"/>
              <a:cs typeface="Calibri"/>
            </a:endParaRPr>
          </a:p>
        </p:txBody>
      </p:sp>
      <p:sp>
        <p:nvSpPr>
          <p:cNvPr id="6" name="TextBox 5">
            <a:extLst>
              <a:ext uri="{FF2B5EF4-FFF2-40B4-BE49-F238E27FC236}">
                <a16:creationId xmlns:a16="http://schemas.microsoft.com/office/drawing/2014/main" id="{EB5FBC76-9BC2-1D3B-AFC0-ECBF125F20B6}"/>
              </a:ext>
            </a:extLst>
          </p:cNvPr>
          <p:cNvSpPr txBox="1"/>
          <p:nvPr/>
        </p:nvSpPr>
        <p:spPr>
          <a:xfrm>
            <a:off x="1423850" y="1877791"/>
            <a:ext cx="10620103" cy="5616922"/>
          </a:xfrm>
          <a:prstGeom prst="rect">
            <a:avLst/>
          </a:prstGeom>
          <a:noFill/>
        </p:spPr>
        <p:txBody>
          <a:bodyPr wrap="square">
            <a:spAutoFit/>
          </a:bodyPr>
          <a:lstStyle/>
          <a:p>
            <a:r>
              <a:rPr lang="en-GB" sz="2200" b="1" dirty="0">
                <a:solidFill>
                  <a:schemeClr val="bg1"/>
                </a:solidFill>
                <a:highlight>
                  <a:srgbClr val="84BFA4"/>
                </a:highlight>
              </a:rPr>
              <a:t>Operatör för livsmedelsproduktion:</a:t>
            </a:r>
          </a:p>
          <a:p>
            <a:r>
              <a:rPr lang="en-GB" sz="2200" b="1" dirty="0">
                <a:solidFill>
                  <a:srgbClr val="086D6E"/>
                </a:solidFill>
              </a:rPr>
              <a:t>Arbetsuppgifter: </a:t>
            </a:r>
            <a:r>
              <a:rPr lang="en-GB" sz="2200" dirty="0">
                <a:solidFill>
                  <a:srgbClr val="382B1B"/>
                </a:solidFill>
              </a:rPr>
              <a:t>Arbetar på produktionslinjen och hanterar uppgifter som att förbereda ingredienser, montera produkter och förpacka färdiga varor. Operatörerna ser till att arbetet utförs på ett effektivt och säkert sätt och följer hälso- och sanitetsstandarder.</a:t>
            </a:r>
          </a:p>
          <a:p>
            <a:r>
              <a:rPr lang="en-GB" sz="2200" b="1" dirty="0">
                <a:solidFill>
                  <a:srgbClr val="086D6E"/>
                </a:solidFill>
              </a:rPr>
              <a:t>Erfarenhet som behövs: </a:t>
            </a:r>
            <a:r>
              <a:rPr lang="en-GB" sz="2200" dirty="0">
                <a:solidFill>
                  <a:srgbClr val="382B1B"/>
                </a:solidFill>
              </a:rPr>
              <a:t>Ingen särskild tidigare erfarenhet krävs, men kännedom om livsmedelshantering och säkerhetsbestämmelser är en fördel. Utbildning ges vanligtvis på arbetsplatsen.</a:t>
            </a:r>
          </a:p>
          <a:p>
            <a:endParaRPr lang="en-GB" sz="700" dirty="0">
              <a:solidFill>
                <a:srgbClr val="382B1B"/>
              </a:solidFill>
            </a:endParaRPr>
          </a:p>
          <a:p>
            <a:r>
              <a:rPr lang="en-GB" sz="2200" b="1" dirty="0">
                <a:solidFill>
                  <a:schemeClr val="bg1"/>
                </a:solidFill>
                <a:highlight>
                  <a:srgbClr val="84BFA4"/>
                </a:highlight>
              </a:rPr>
              <a:t>Produktionsledare</a:t>
            </a:r>
            <a:r>
              <a:rPr lang="en-GB" sz="2200" dirty="0">
                <a:solidFill>
                  <a:schemeClr val="bg1"/>
                </a:solidFill>
                <a:highlight>
                  <a:srgbClr val="84BFA4"/>
                </a:highlight>
              </a:rPr>
              <a:t>:</a:t>
            </a:r>
          </a:p>
          <a:p>
            <a:r>
              <a:rPr lang="en-GB" sz="2200" b="1" dirty="0"/>
              <a:t>Roll:</a:t>
            </a:r>
            <a:r>
              <a:rPr lang="en-GB" sz="2200" dirty="0"/>
              <a:t>: </a:t>
            </a:r>
            <a:r>
              <a:rPr lang="en-GB" sz="2200" dirty="0">
                <a:solidFill>
                  <a:srgbClr val="382B1B"/>
                </a:solidFill>
              </a:rPr>
              <a:t>Övervakar den dagliga driften av produktionslinjer för livsmedel. Detta inkluderar att leda produktionspersonal, schemalägga skift, säkerställa efterlevnad av produktionsmål och säkerhetsstandarder samt felsöka produktionsproblem.</a:t>
            </a:r>
          </a:p>
          <a:p>
            <a:r>
              <a:rPr lang="en-GB" sz="2200" b="1" dirty="0"/>
              <a:t>Erfarenhet som behövs</a:t>
            </a:r>
            <a:r>
              <a:rPr lang="en-GB" sz="2200" dirty="0"/>
              <a:t>: </a:t>
            </a:r>
            <a:r>
              <a:rPr lang="en-GB" sz="2200" dirty="0">
                <a:solidFill>
                  <a:srgbClr val="382B1B"/>
                </a:solidFill>
              </a:rPr>
              <a:t>Flera års erfarenhet av arbete i produktionsmiljö krävs, samt viss relevant utbildning. Ledaregenskaper och förmåga att arbeta under press är viktiga egenskaper.</a:t>
            </a:r>
          </a:p>
          <a:p>
            <a:endParaRPr lang="en-GB" sz="2200" dirty="0">
              <a:solidFill>
                <a:srgbClr val="382B1B"/>
              </a:solidFill>
            </a:endParaRPr>
          </a:p>
          <a:p>
            <a:endParaRPr lang="en-GB" sz="2200" dirty="0">
              <a:solidFill>
                <a:srgbClr val="382B1B"/>
              </a:solidFill>
            </a:endParaRPr>
          </a:p>
          <a:p>
            <a:endParaRPr lang="en-GB" sz="2200" dirty="0">
              <a:solidFill>
                <a:srgbClr val="382B1B"/>
              </a:solidFill>
            </a:endParaRPr>
          </a:p>
        </p:txBody>
      </p:sp>
    </p:spTree>
    <p:extLst>
      <p:ext uri="{BB962C8B-B14F-4D97-AF65-F5344CB8AC3E}">
        <p14:creationId xmlns:p14="http://schemas.microsoft.com/office/powerpoint/2010/main" val="318455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9F7C-D832-F3D3-A206-E8398DFC91C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65461F9-96B3-4D00-29E5-2489F31613B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CF1797BB-45E8-105C-1EE3-E1A94106DC3D}"/>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EA37267-3F56-9521-E9BF-DA52B1C414FD}"/>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A2E76263-FABB-7498-0788-1AE8D3FCE04B}"/>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19B14C6B-9C6D-7E4F-0F9B-F37DDACFD652}"/>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A2798479-9434-19F3-F4CF-6419669B858C}"/>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29C4586-60BD-4DD7-4560-339F96F7A237}"/>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4BD6C19E-190A-4B82-7831-F92948E1FCD8}"/>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E097BC-1B5D-A7EF-FD28-AADA03BE2D86}"/>
              </a:ext>
            </a:extLst>
          </p:cNvPr>
          <p:cNvSpPr txBox="1"/>
          <p:nvPr/>
        </p:nvSpPr>
        <p:spPr>
          <a:xfrm>
            <a:off x="1987038" y="1292068"/>
            <a:ext cx="9442962" cy="523220"/>
          </a:xfrm>
          <a:prstGeom prst="rect">
            <a:avLst/>
          </a:prstGeom>
          <a:solidFill>
            <a:srgbClr val="086D6E"/>
          </a:solidFill>
        </p:spPr>
        <p:txBody>
          <a:bodyPr wrap="square" lIns="91440" tIns="45720" rIns="91440" bIns="45720" anchor="t">
            <a:spAutoFit/>
          </a:bodyPr>
          <a:lstStyle/>
          <a:p>
            <a:r>
              <a:rPr lang="en-GB" sz="2800" b="1" dirty="0">
                <a:solidFill>
                  <a:schemeClr val="bg1"/>
                </a:solidFill>
                <a:effectLst/>
                <a:highlight>
                  <a:srgbClr val="086D6E"/>
                </a:highlight>
                <a:latin typeface="Calibri"/>
                <a:ea typeface="Arial" panose="020B0604020202020204" pitchFamily="34" charset="0"/>
                <a:cs typeface="Calibri"/>
              </a:rPr>
              <a:t>Roller </a:t>
            </a:r>
            <a:r>
              <a:rPr lang="en-GB" sz="2800" b="1" dirty="0" err="1">
                <a:solidFill>
                  <a:schemeClr val="bg1"/>
                </a:solidFill>
                <a:effectLst/>
                <a:highlight>
                  <a:srgbClr val="086D6E"/>
                </a:highlight>
                <a:latin typeface="Calibri"/>
                <a:ea typeface="Arial" panose="020B0604020202020204" pitchFamily="34" charset="0"/>
                <a:cs typeface="Calibri"/>
              </a:rPr>
              <a:t>inom</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dirty="0" err="1">
                <a:solidFill>
                  <a:schemeClr val="bg1"/>
                </a:solidFill>
                <a:effectLst/>
                <a:highlight>
                  <a:srgbClr val="086D6E"/>
                </a:highlight>
                <a:latin typeface="Calibri"/>
                <a:ea typeface="Arial" panose="020B0604020202020204" pitchFamily="34" charset="0"/>
                <a:cs typeface="Calibri"/>
              </a:rPr>
              <a:t>livsmedelsproduktion</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dirty="0" err="1">
                <a:solidFill>
                  <a:schemeClr val="bg1"/>
                </a:solidFill>
                <a:effectLst/>
                <a:highlight>
                  <a:srgbClr val="086D6E"/>
                </a:highlight>
                <a:latin typeface="Calibri"/>
                <a:ea typeface="Arial" panose="020B0604020202020204" pitchFamily="34" charset="0"/>
                <a:cs typeface="Calibri"/>
              </a:rPr>
              <a:t>och</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dirty="0" err="1">
                <a:solidFill>
                  <a:schemeClr val="bg1"/>
                </a:solidFill>
                <a:highlight>
                  <a:srgbClr val="086D6E"/>
                </a:highlight>
                <a:latin typeface="Calibri"/>
                <a:ea typeface="Arial" panose="020B0604020202020204" pitchFamily="34" charset="0"/>
                <a:cs typeface="Calibri"/>
              </a:rPr>
              <a:t>erfarenhet</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dirty="0" err="1">
                <a:solidFill>
                  <a:schemeClr val="bg1"/>
                </a:solidFill>
                <a:effectLst/>
                <a:highlight>
                  <a:srgbClr val="086D6E"/>
                </a:highlight>
                <a:latin typeface="Calibri"/>
                <a:ea typeface="Arial" panose="020B0604020202020204" pitchFamily="34" charset="0"/>
                <a:cs typeface="Calibri"/>
              </a:rPr>
              <a:t>som</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dirty="0" err="1">
                <a:solidFill>
                  <a:schemeClr val="bg1"/>
                </a:solidFill>
                <a:effectLst/>
                <a:highlight>
                  <a:srgbClr val="086D6E"/>
                </a:highlight>
                <a:latin typeface="Calibri"/>
                <a:ea typeface="Arial" panose="020B0604020202020204" pitchFamily="34" charset="0"/>
                <a:cs typeface="Calibri"/>
              </a:rPr>
              <a:t>krävs</a:t>
            </a:r>
            <a:r>
              <a:rPr lang="en-GB" sz="2800" b="1" dirty="0">
                <a:solidFill>
                  <a:schemeClr val="bg1"/>
                </a:solidFill>
                <a:effectLst/>
                <a:highlight>
                  <a:srgbClr val="086D6E"/>
                </a:highlight>
                <a:latin typeface="Calibri"/>
                <a:ea typeface="Arial" panose="020B0604020202020204" pitchFamily="34" charset="0"/>
                <a:cs typeface="Calibri"/>
              </a:rPr>
              <a:t> </a:t>
            </a:r>
            <a:endParaRPr lang="en-US" sz="2800" b="1" dirty="0">
              <a:solidFill>
                <a:schemeClr val="bg1"/>
              </a:solidFill>
              <a:highlight>
                <a:srgbClr val="086D6E"/>
              </a:highlight>
              <a:latin typeface="Arial"/>
              <a:ea typeface="Calibri"/>
              <a:cs typeface="Calibri"/>
            </a:endParaRPr>
          </a:p>
        </p:txBody>
      </p:sp>
      <p:sp>
        <p:nvSpPr>
          <p:cNvPr id="6" name="TextBox 5">
            <a:extLst>
              <a:ext uri="{FF2B5EF4-FFF2-40B4-BE49-F238E27FC236}">
                <a16:creationId xmlns:a16="http://schemas.microsoft.com/office/drawing/2014/main" id="{DC64C7B3-FDEA-5699-94B0-501B44BFBA9B}"/>
              </a:ext>
            </a:extLst>
          </p:cNvPr>
          <p:cNvSpPr txBox="1"/>
          <p:nvPr/>
        </p:nvSpPr>
        <p:spPr>
          <a:xfrm>
            <a:off x="1423850" y="1877791"/>
            <a:ext cx="10620103" cy="5386090"/>
          </a:xfrm>
          <a:prstGeom prst="rect">
            <a:avLst/>
          </a:prstGeom>
          <a:noFill/>
        </p:spPr>
        <p:txBody>
          <a:bodyPr wrap="square">
            <a:spAutoFit/>
          </a:bodyPr>
          <a:lstStyle/>
          <a:p>
            <a:r>
              <a:rPr lang="en-GB" sz="2400" b="1" dirty="0">
                <a:solidFill>
                  <a:schemeClr val="bg1"/>
                </a:solidFill>
                <a:highlight>
                  <a:srgbClr val="086D6E"/>
                </a:highlight>
              </a:rPr>
              <a:t>Lageransvarig:</a:t>
            </a:r>
          </a:p>
          <a:p>
            <a:r>
              <a:rPr lang="en-GB" sz="2400" b="1" dirty="0"/>
              <a:t>Roll: </a:t>
            </a:r>
            <a:r>
              <a:rPr lang="en-GB" sz="2400" dirty="0">
                <a:solidFill>
                  <a:srgbClr val="382B1B"/>
                </a:solidFill>
              </a:rPr>
              <a:t>Hanterar lagernivåer, beställer förnödenheter och ser till att nödvändiga ingredienser och material alltid finns tillgängliga för produktion utan onödigt spill.</a:t>
            </a:r>
          </a:p>
          <a:p>
            <a:r>
              <a:rPr lang="en-GB" sz="2400" b="1" dirty="0"/>
              <a:t>Erforderlig erfarenhet</a:t>
            </a:r>
            <a:r>
              <a:rPr lang="en-GB" sz="2400" dirty="0">
                <a:solidFill>
                  <a:srgbClr val="382B1B"/>
                </a:solidFill>
              </a:rPr>
              <a:t>: Kräver organisatoriska färdigheter och erfarenhet av inventering eller lagerhantering och system.</a:t>
            </a:r>
            <a:br>
              <a:rPr lang="en-GB" sz="2400" dirty="0">
                <a:solidFill>
                  <a:srgbClr val="382B1B"/>
                </a:solidFill>
              </a:rPr>
            </a:br>
            <a:endParaRPr lang="en-GB" sz="2400" dirty="0">
              <a:solidFill>
                <a:srgbClr val="382B1B"/>
              </a:solidFill>
            </a:endParaRPr>
          </a:p>
          <a:p>
            <a:endParaRPr lang="en-GB" sz="300" b="1" dirty="0"/>
          </a:p>
          <a:p>
            <a:r>
              <a:rPr lang="en-GB" sz="2400" b="1" dirty="0">
                <a:solidFill>
                  <a:schemeClr val="bg1"/>
                </a:solidFill>
                <a:highlight>
                  <a:srgbClr val="086D6E"/>
                </a:highlight>
              </a:rPr>
              <a:t>Anläggningschef</a:t>
            </a:r>
            <a:r>
              <a:rPr lang="en-GB" sz="2400" dirty="0">
                <a:solidFill>
                  <a:schemeClr val="bg1"/>
                </a:solidFill>
                <a:highlight>
                  <a:srgbClr val="086D6E"/>
                </a:highlight>
              </a:rPr>
              <a:t>:</a:t>
            </a:r>
          </a:p>
          <a:p>
            <a:r>
              <a:rPr lang="en-GB" sz="2400" b="1" dirty="0"/>
              <a:t>Roll</a:t>
            </a:r>
            <a:r>
              <a:rPr lang="en-GB" sz="2400" dirty="0"/>
              <a:t>: </a:t>
            </a:r>
            <a:r>
              <a:rPr lang="en-GB" sz="2400" dirty="0">
                <a:solidFill>
                  <a:srgbClr val="382B1B"/>
                </a:solidFill>
              </a:rPr>
              <a:t>Leder all verksamhet inom en anläggning för livsmedelstillverkning eller en fabrik. Detta inkluderar att övervaka produktionsprocessen, leda personal, säkerställa att säkerheten efterlevs och att produktionsmålen uppnås.</a:t>
            </a:r>
          </a:p>
          <a:p>
            <a:r>
              <a:rPr lang="en-GB" sz="2400" b="1" dirty="0"/>
              <a:t>Erfarenhet som behövs</a:t>
            </a:r>
            <a:r>
              <a:rPr lang="en-GB" sz="2400" dirty="0"/>
              <a:t>: </a:t>
            </a:r>
            <a:r>
              <a:rPr lang="en-GB" sz="2400" dirty="0">
                <a:solidFill>
                  <a:srgbClr val="382B1B"/>
                </a:solidFill>
              </a:rPr>
              <a:t>Kräver i allmänhet betydande erfarenhet av produktionsledning, starka ledaregenskaper och en djup förståelse för produktionsarbetsflöden.</a:t>
            </a:r>
          </a:p>
          <a:p>
            <a:endParaRPr lang="en-GB" sz="700" dirty="0">
              <a:solidFill>
                <a:srgbClr val="382B1B"/>
              </a:solidFill>
            </a:endParaRPr>
          </a:p>
          <a:p>
            <a:endParaRPr lang="en-GB" sz="2200" dirty="0">
              <a:solidFill>
                <a:srgbClr val="382B1B"/>
              </a:solidFill>
            </a:endParaRPr>
          </a:p>
        </p:txBody>
      </p:sp>
    </p:spTree>
    <p:extLst>
      <p:ext uri="{BB962C8B-B14F-4D97-AF65-F5344CB8AC3E}">
        <p14:creationId xmlns:p14="http://schemas.microsoft.com/office/powerpoint/2010/main" val="167044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0" y="0"/>
            <a:ext cx="12183504" cy="4106780"/>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84BF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8" name="Text Placeholder 2">
            <a:extLst>
              <a:ext uri="{FF2B5EF4-FFF2-40B4-BE49-F238E27FC236}">
                <a16:creationId xmlns:a16="http://schemas.microsoft.com/office/drawing/2014/main" id="{C59169D3-A897-4740-54AF-6CAB958BD51F}"/>
              </a:ext>
            </a:extLst>
          </p:cNvPr>
          <p:cNvSpPr txBox="1">
            <a:spLocks/>
          </p:cNvSpPr>
          <p:nvPr/>
        </p:nvSpPr>
        <p:spPr>
          <a:xfrm>
            <a:off x="646359" y="4276188"/>
            <a:ext cx="8834524" cy="191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200" dirty="0">
                <a:solidFill>
                  <a:srgbClr val="382B1B"/>
                </a:solidFill>
                <a:latin typeface="Calibri" panose="020F0502020204030204" pitchFamily="34" charset="0"/>
                <a:ea typeface="Calibri" panose="020F0502020204030204" pitchFamily="34" charset="0"/>
              </a:rPr>
              <a:t>Fokus ligger på praktiska, genomförbara steg som bygger på tekniska färdigheter, självförbättrande färdigheter och andra arbetsfärdigheter som ingår i det bredare programmet för anställningsbarhet. </a:t>
            </a:r>
          </a:p>
          <a:p>
            <a:pPr marL="0" indent="0">
              <a:lnSpc>
                <a:spcPts val="2480"/>
              </a:lnSpc>
              <a:spcBef>
                <a:spcPts val="0"/>
              </a:spcBef>
              <a:buClr>
                <a:srgbClr val="382B1B"/>
              </a:buClr>
              <a:buNone/>
            </a:pPr>
            <a:endParaRPr lang="en-GB" sz="2200" b="1" dirty="0">
              <a:solidFill>
                <a:srgbClr val="382B1B"/>
              </a:solidFill>
              <a:latin typeface="Calibri" panose="020F0502020204030204" pitchFamily="34" charset="0"/>
              <a:ea typeface="Calibri" panose="020F0502020204030204" pitchFamily="34" charset="0"/>
            </a:endParaRPr>
          </a:p>
          <a:p>
            <a:pPr marL="0" indent="0">
              <a:lnSpc>
                <a:spcPts val="2480"/>
              </a:lnSpc>
              <a:spcBef>
                <a:spcPts val="0"/>
              </a:spcBef>
              <a:buClr>
                <a:srgbClr val="382B1B"/>
              </a:buClr>
              <a:buNone/>
            </a:pPr>
            <a:r>
              <a:rPr lang="en-GB" sz="2200" dirty="0">
                <a:solidFill>
                  <a:srgbClr val="382B1B"/>
                </a:solidFill>
                <a:latin typeface="Calibri" panose="020F0502020204030204" pitchFamily="34" charset="0"/>
                <a:ea typeface="Calibri" panose="020F0502020204030204" pitchFamily="34" charset="0"/>
              </a:rPr>
              <a:t>Den är indelad i fem huvudavsnitt: Översikt över livsmedelsindustrin, Identifiera möjligheter, Övervinna hinder, Förstå kulturen på arbetsplatsen och Anpassa sig till olika arbetsmiljöer.</a:t>
            </a:r>
          </a:p>
          <a:p>
            <a:pPr marL="0" indent="0">
              <a:lnSpc>
                <a:spcPts val="2480"/>
              </a:lnSpc>
              <a:spcBef>
                <a:spcPts val="0"/>
              </a:spcBef>
              <a:buClr>
                <a:srgbClr val="382B1B"/>
              </a:buClr>
              <a:buNone/>
            </a:pPr>
            <a:endParaRPr lang="en-GB" sz="2200" dirty="0">
              <a:solidFill>
                <a:srgbClr val="382B1B"/>
              </a:solidFill>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0B821D9D-EEF7-C357-91D1-CFDD371FCDAC}"/>
              </a:ext>
            </a:extLst>
          </p:cNvPr>
          <p:cNvSpPr txBox="1">
            <a:spLocks/>
          </p:cNvSpPr>
          <p:nvPr/>
        </p:nvSpPr>
        <p:spPr>
          <a:xfrm>
            <a:off x="599887" y="385011"/>
            <a:ext cx="7565545" cy="19670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382B1B"/>
              </a:buClr>
              <a:buNone/>
            </a:pPr>
            <a:r>
              <a:rPr lang="en-GB" sz="3200" b="1" dirty="0">
                <a:solidFill>
                  <a:schemeClr val="bg1"/>
                </a:solidFill>
                <a:latin typeface="Calibri" panose="020F0502020204030204" pitchFamily="34" charset="0"/>
                <a:ea typeface="Calibri" panose="020F0502020204030204" pitchFamily="34" charset="0"/>
              </a:rPr>
              <a:t>Denna modul syftar till att ge vuxenutbildare det nödvändiga innehållet och strategierna för att vägleda invandrarkvinnor i att identifiera och säkra </a:t>
            </a:r>
            <a:r>
              <a:rPr lang="en-GB" sz="3200" b="1" dirty="0">
                <a:solidFill>
                  <a:schemeClr val="bg1"/>
                </a:solidFill>
                <a:highlight>
                  <a:srgbClr val="B6D1E1"/>
                </a:highlight>
                <a:latin typeface="Calibri" panose="020F0502020204030204" pitchFamily="34" charset="0"/>
                <a:ea typeface="Calibri" panose="020F0502020204030204" pitchFamily="34" charset="0"/>
              </a:rPr>
              <a:t>jobbmöjligheter inom livsmedelsindustrin</a:t>
            </a:r>
            <a:r>
              <a:rPr lang="en-GB" sz="3200" b="1" dirty="0">
                <a:solidFill>
                  <a:schemeClr val="bg1"/>
                </a:solidFill>
                <a:latin typeface="Calibri" panose="020F0502020204030204" pitchFamily="34" charset="0"/>
                <a:ea typeface="Calibri" panose="020F0502020204030204" pitchFamily="34" charset="0"/>
              </a:rPr>
              <a:t>. </a:t>
            </a:r>
            <a:endParaRPr lang="sv-SE" sz="3200" b="1" dirty="0">
              <a:solidFill>
                <a:schemeClr val="bg1"/>
              </a:solidFill>
              <a:latin typeface="Calibri" panose="020F0502020204030204" pitchFamily="34" charset="0"/>
              <a:ea typeface="Calibri" panose="020F0502020204030204" pitchFamily="34" charset="0"/>
            </a:endParaRPr>
          </a:p>
        </p:txBody>
      </p:sp>
      <p:sp>
        <p:nvSpPr>
          <p:cNvPr id="12" name="Freeform 11">
            <a:extLst>
              <a:ext uri="{FF2B5EF4-FFF2-40B4-BE49-F238E27FC236}">
                <a16:creationId xmlns:a16="http://schemas.microsoft.com/office/drawing/2014/main" id="{882DDD6D-C7D1-460E-B08A-D66D0B639FAB}"/>
              </a:ext>
            </a:extLst>
          </p:cNvPr>
          <p:cNvSpPr/>
          <p:nvPr/>
        </p:nvSpPr>
        <p:spPr>
          <a:xfrm>
            <a:off x="8177832" y="0"/>
            <a:ext cx="4229293" cy="435915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36648" r="-3664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Graphic 4">
            <a:extLst>
              <a:ext uri="{FF2B5EF4-FFF2-40B4-BE49-F238E27FC236}">
                <a16:creationId xmlns:a16="http://schemas.microsoft.com/office/drawing/2014/main" id="{A3CC35D9-489F-78D5-6FDC-03D696D86768}"/>
              </a:ext>
            </a:extLst>
          </p:cNvPr>
          <p:cNvSpPr/>
          <p:nvPr/>
        </p:nvSpPr>
        <p:spPr>
          <a:xfrm>
            <a:off x="10651914" y="3327817"/>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8435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0657-15F7-61FA-5F3D-C23BC2A4645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212AB70-59A9-7419-F2B9-64349D87CA10}"/>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4B12EDC6-6234-87C5-ACD8-AEE0A702618A}"/>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515E20E-EA59-8894-AEE4-6A3B1C801A3A}"/>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45EC9EE-CA93-A6D9-D4B3-46E51972FF35}"/>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raphic 4">
            <a:extLst>
              <a:ext uri="{FF2B5EF4-FFF2-40B4-BE49-F238E27FC236}">
                <a16:creationId xmlns:a16="http://schemas.microsoft.com/office/drawing/2014/main" id="{8ABDC948-A024-71FF-F0BB-D3CFD1F152C8}"/>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507D7A0-6769-3C5A-4BC9-D038E56EBC2E}"/>
              </a:ext>
            </a:extLst>
          </p:cNvPr>
          <p:cNvSpPr txBox="1">
            <a:spLocks/>
          </p:cNvSpPr>
          <p:nvPr/>
        </p:nvSpPr>
        <p:spPr>
          <a:xfrm>
            <a:off x="25296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Identifiera jobbmöjligheter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37C11B92-D94C-19E8-161A-295D9A6DE45A}"/>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cxnSp>
        <p:nvCxnSpPr>
          <p:cNvPr id="12" name="Straight Connector 11">
            <a:extLst>
              <a:ext uri="{FF2B5EF4-FFF2-40B4-BE49-F238E27FC236}">
                <a16:creationId xmlns:a16="http://schemas.microsoft.com/office/drawing/2014/main" id="{7AB4421F-B536-46C4-4121-D0EC2D67A775}"/>
              </a:ext>
            </a:extLst>
          </p:cNvPr>
          <p:cNvCxnSpPr>
            <a:cxnSpLocks/>
          </p:cNvCxnSpPr>
          <p:nvPr/>
        </p:nvCxnSpPr>
        <p:spPr>
          <a:xfrm flipH="1">
            <a:off x="2334126" y="1486592"/>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61A79DC-4D04-AB18-2DDE-499856FD202D}"/>
              </a:ext>
            </a:extLst>
          </p:cNvPr>
          <p:cNvSpPr txBox="1"/>
          <p:nvPr/>
        </p:nvSpPr>
        <p:spPr>
          <a:xfrm>
            <a:off x="1698402" y="1292068"/>
            <a:ext cx="9731598" cy="523220"/>
          </a:xfrm>
          <a:prstGeom prst="rect">
            <a:avLst/>
          </a:prstGeom>
          <a:solidFill>
            <a:srgbClr val="086D6E"/>
          </a:solidFill>
        </p:spPr>
        <p:txBody>
          <a:bodyPr wrap="square" lIns="91440" tIns="45720" rIns="91440" bIns="45720" anchor="t">
            <a:spAutoFit/>
          </a:bodyPr>
          <a:lstStyle/>
          <a:p>
            <a:r>
              <a:rPr lang="en-GB" sz="2800" b="1" dirty="0">
                <a:solidFill>
                  <a:schemeClr val="bg1"/>
                </a:solidFill>
                <a:effectLst/>
                <a:highlight>
                  <a:srgbClr val="086D6E"/>
                </a:highlight>
                <a:latin typeface="Calibri"/>
                <a:ea typeface="Arial" panose="020B0604020202020204" pitchFamily="34" charset="0"/>
                <a:cs typeface="Calibri"/>
              </a:rPr>
              <a:t>Roller </a:t>
            </a:r>
            <a:r>
              <a:rPr lang="en-GB" sz="2800" b="1" err="1">
                <a:solidFill>
                  <a:schemeClr val="bg1"/>
                </a:solidFill>
                <a:effectLst/>
                <a:highlight>
                  <a:srgbClr val="086D6E"/>
                </a:highlight>
                <a:latin typeface="Calibri"/>
                <a:ea typeface="Arial" panose="020B0604020202020204" pitchFamily="34" charset="0"/>
                <a:cs typeface="Calibri"/>
              </a:rPr>
              <a:t>inom</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livsmedelsproduktion</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och</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erfarenhet</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som</a:t>
            </a:r>
            <a:r>
              <a:rPr lang="en-GB" sz="2800" b="1" dirty="0">
                <a:solidFill>
                  <a:schemeClr val="bg1"/>
                </a:solidFill>
                <a:effectLst/>
                <a:highlight>
                  <a:srgbClr val="086D6E"/>
                </a:highlight>
                <a:latin typeface="Calibri"/>
                <a:ea typeface="Arial" panose="020B0604020202020204" pitchFamily="34" charset="0"/>
                <a:cs typeface="Calibri"/>
              </a:rPr>
              <a:t> </a:t>
            </a:r>
            <a:r>
              <a:rPr lang="en-GB" sz="2800" b="1" err="1">
                <a:solidFill>
                  <a:schemeClr val="bg1"/>
                </a:solidFill>
                <a:effectLst/>
                <a:highlight>
                  <a:srgbClr val="086D6E"/>
                </a:highlight>
                <a:latin typeface="Calibri"/>
                <a:ea typeface="Arial" panose="020B0604020202020204" pitchFamily="34" charset="0"/>
                <a:cs typeface="Calibri"/>
              </a:rPr>
              <a:t>krävs</a:t>
            </a:r>
            <a:r>
              <a:rPr lang="en-GB" sz="2800" b="1" dirty="0">
                <a:solidFill>
                  <a:schemeClr val="bg1"/>
                </a:solidFill>
                <a:effectLst/>
                <a:highlight>
                  <a:srgbClr val="086D6E"/>
                </a:highlight>
                <a:latin typeface="Calibri"/>
                <a:ea typeface="Arial" panose="020B0604020202020204" pitchFamily="34" charset="0"/>
                <a:cs typeface="Calibri"/>
              </a:rPr>
              <a:t> </a:t>
            </a:r>
            <a:endParaRPr lang="en-US" sz="2800" b="1" dirty="0">
              <a:solidFill>
                <a:schemeClr val="bg1"/>
              </a:solidFill>
              <a:highlight>
                <a:srgbClr val="086D6E"/>
              </a:highlight>
              <a:latin typeface="Calibri"/>
              <a:cs typeface="Calibri"/>
            </a:endParaRPr>
          </a:p>
        </p:txBody>
      </p:sp>
      <p:sp>
        <p:nvSpPr>
          <p:cNvPr id="6" name="TextBox 5">
            <a:extLst>
              <a:ext uri="{FF2B5EF4-FFF2-40B4-BE49-F238E27FC236}">
                <a16:creationId xmlns:a16="http://schemas.microsoft.com/office/drawing/2014/main" id="{FFE73D6F-7F44-521F-5516-40968968A03E}"/>
              </a:ext>
            </a:extLst>
          </p:cNvPr>
          <p:cNvSpPr txBox="1"/>
          <p:nvPr/>
        </p:nvSpPr>
        <p:spPr>
          <a:xfrm>
            <a:off x="1423850" y="1877791"/>
            <a:ext cx="10620103" cy="4832092"/>
          </a:xfrm>
          <a:prstGeom prst="rect">
            <a:avLst/>
          </a:prstGeom>
          <a:noFill/>
        </p:spPr>
        <p:txBody>
          <a:bodyPr wrap="square" lIns="91440" tIns="45720" rIns="91440" bIns="45720" anchor="t">
            <a:spAutoFit/>
          </a:bodyPr>
          <a:lstStyle/>
          <a:p>
            <a:r>
              <a:rPr lang="en-GB" sz="2200" b="1" dirty="0">
                <a:solidFill>
                  <a:srgbClr val="086D6E"/>
                </a:solidFill>
                <a:highlight>
                  <a:srgbClr val="84BFA4"/>
                </a:highlight>
              </a:rPr>
              <a:t>Upphandlingsspecialist:</a:t>
            </a:r>
          </a:p>
          <a:p>
            <a:r>
              <a:rPr lang="en-GB" sz="2200" b="1" dirty="0">
                <a:solidFill>
                  <a:srgbClr val="086D6E"/>
                </a:solidFill>
              </a:rPr>
              <a:t>Arbetsuppgifter</a:t>
            </a:r>
            <a:r>
              <a:rPr lang="en-GB" sz="2200" dirty="0">
                <a:solidFill>
                  <a:srgbClr val="382B1B"/>
                </a:solidFill>
              </a:rPr>
              <a:t>: Köper in råvaror, ingredienser och andra förnödenheter som behövs för produktionen. Detta innebär att förhandla med leverantörer, hantera kontrakt och upprätthålla relationer med leverantörer.</a:t>
            </a:r>
          </a:p>
          <a:p>
            <a:r>
              <a:rPr lang="en-GB" sz="2200" b="1" dirty="0" err="1">
                <a:solidFill>
                  <a:srgbClr val="086D6E"/>
                </a:solidFill>
              </a:rPr>
              <a:t>Erfarenhet</a:t>
            </a:r>
            <a:r>
              <a:rPr lang="en-GB" sz="2200" b="1" dirty="0">
                <a:solidFill>
                  <a:srgbClr val="086D6E"/>
                </a:solidFill>
              </a:rPr>
              <a:t> </a:t>
            </a:r>
            <a:r>
              <a:rPr lang="en-GB" sz="2200" b="1" dirty="0" err="1">
                <a:solidFill>
                  <a:srgbClr val="086D6E"/>
                </a:solidFill>
              </a:rPr>
              <a:t>som</a:t>
            </a:r>
            <a:r>
              <a:rPr lang="en-GB" sz="2200" b="1" dirty="0">
                <a:solidFill>
                  <a:srgbClr val="086D6E"/>
                </a:solidFill>
              </a:rPr>
              <a:t> </a:t>
            </a:r>
            <a:r>
              <a:rPr lang="en-GB" sz="2200" b="1" dirty="0" err="1">
                <a:solidFill>
                  <a:srgbClr val="086D6E"/>
                </a:solidFill>
              </a:rPr>
              <a:t>behövs</a:t>
            </a:r>
            <a:r>
              <a:rPr lang="en-GB" sz="2200" b="1" dirty="0">
                <a:solidFill>
                  <a:srgbClr val="086D6E"/>
                </a:solidFill>
              </a:rPr>
              <a:t>: </a:t>
            </a:r>
            <a:r>
              <a:rPr lang="en-GB" sz="2200" dirty="0">
                <a:solidFill>
                  <a:srgbClr val="382B1B"/>
                </a:solidFill>
              </a:rPr>
              <a:t> </a:t>
            </a:r>
            <a:r>
              <a:rPr lang="en-GB" sz="2200" dirty="0" err="1">
                <a:solidFill>
                  <a:srgbClr val="382B1B"/>
                </a:solidFill>
              </a:rPr>
              <a:t>Erfarenhet</a:t>
            </a:r>
            <a:r>
              <a:rPr lang="en-GB" sz="2200" dirty="0">
                <a:solidFill>
                  <a:srgbClr val="382B1B"/>
                </a:solidFill>
              </a:rPr>
              <a:t> </a:t>
            </a:r>
            <a:r>
              <a:rPr lang="en-GB" sz="2200" dirty="0" err="1">
                <a:solidFill>
                  <a:srgbClr val="382B1B"/>
                </a:solidFill>
              </a:rPr>
              <a:t>av</a:t>
            </a:r>
            <a:r>
              <a:rPr lang="en-GB" sz="2200" dirty="0">
                <a:solidFill>
                  <a:srgbClr val="382B1B"/>
                </a:solidFill>
              </a:rPr>
              <a:t> </a:t>
            </a:r>
            <a:r>
              <a:rPr lang="en-GB" sz="2200" dirty="0" err="1">
                <a:solidFill>
                  <a:srgbClr val="382B1B"/>
                </a:solidFill>
              </a:rPr>
              <a:t>inköp</a:t>
            </a:r>
            <a:r>
              <a:rPr lang="en-GB" sz="2200" dirty="0">
                <a:solidFill>
                  <a:srgbClr val="382B1B"/>
                </a:solidFill>
              </a:rPr>
              <a:t> </a:t>
            </a:r>
            <a:r>
              <a:rPr lang="en-GB" sz="2200" dirty="0" err="1">
                <a:solidFill>
                  <a:srgbClr val="382B1B"/>
                </a:solidFill>
              </a:rPr>
              <a:t>eller</a:t>
            </a:r>
            <a:r>
              <a:rPr lang="en-GB" sz="2200" dirty="0">
                <a:solidFill>
                  <a:srgbClr val="382B1B"/>
                </a:solidFill>
              </a:rPr>
              <a:t> </a:t>
            </a:r>
            <a:r>
              <a:rPr lang="en-GB" sz="2200" dirty="0" err="1">
                <a:solidFill>
                  <a:srgbClr val="382B1B"/>
                </a:solidFill>
              </a:rPr>
              <a:t>upphandling</a:t>
            </a:r>
            <a:r>
              <a:rPr lang="en-GB" sz="2200" dirty="0">
                <a:solidFill>
                  <a:srgbClr val="382B1B"/>
                </a:solidFill>
              </a:rPr>
              <a:t>, med  </a:t>
            </a:r>
            <a:r>
              <a:rPr lang="en-GB" sz="2200" dirty="0" err="1">
                <a:solidFill>
                  <a:srgbClr val="382B1B"/>
                </a:solidFill>
              </a:rPr>
              <a:t>förhandlingsförmåga</a:t>
            </a:r>
            <a:r>
              <a:rPr lang="en-GB" sz="2200" dirty="0">
                <a:solidFill>
                  <a:srgbClr val="382B1B"/>
                </a:solidFill>
              </a:rPr>
              <a:t> </a:t>
            </a:r>
            <a:r>
              <a:rPr lang="en-GB" sz="2200" dirty="0" err="1">
                <a:solidFill>
                  <a:srgbClr val="382B1B"/>
                </a:solidFill>
              </a:rPr>
              <a:t>och</a:t>
            </a:r>
            <a:r>
              <a:rPr lang="en-GB" sz="2200" dirty="0">
                <a:solidFill>
                  <a:srgbClr val="382B1B"/>
                </a:solidFill>
              </a:rPr>
              <a:t> </a:t>
            </a:r>
            <a:r>
              <a:rPr lang="en-GB" sz="2200" dirty="0" err="1">
                <a:solidFill>
                  <a:srgbClr val="382B1B"/>
                </a:solidFill>
              </a:rPr>
              <a:t>förståelse</a:t>
            </a:r>
            <a:r>
              <a:rPr lang="en-GB" sz="2200" dirty="0">
                <a:solidFill>
                  <a:srgbClr val="382B1B"/>
                </a:solidFill>
              </a:rPr>
              <a:t> för </a:t>
            </a:r>
            <a:r>
              <a:rPr lang="en-GB" sz="2200" dirty="0" err="1">
                <a:solidFill>
                  <a:srgbClr val="382B1B"/>
                </a:solidFill>
              </a:rPr>
              <a:t>leverantörsmarknaden</a:t>
            </a:r>
            <a:r>
              <a:rPr lang="en-GB" sz="2200" dirty="0">
                <a:solidFill>
                  <a:srgbClr val="382B1B"/>
                </a:solidFill>
              </a:rPr>
              <a:t>.</a:t>
            </a:r>
            <a:endParaRPr lang="en-GB" sz="2200">
              <a:solidFill>
                <a:srgbClr val="382B1B"/>
              </a:solidFill>
              <a:ea typeface="Calibri"/>
              <a:cs typeface="Calibri"/>
            </a:endParaRPr>
          </a:p>
          <a:p>
            <a:endParaRPr lang="en-GB" sz="2200" dirty="0">
              <a:solidFill>
                <a:srgbClr val="382B1B"/>
              </a:solidFill>
            </a:endParaRPr>
          </a:p>
          <a:p>
            <a:r>
              <a:rPr lang="en-GB" sz="2200" b="1" dirty="0">
                <a:solidFill>
                  <a:srgbClr val="086D6E"/>
                </a:solidFill>
                <a:highlight>
                  <a:srgbClr val="84BFA4"/>
                </a:highlight>
              </a:rPr>
              <a:t>Chef för livsmedelssäkerhet:</a:t>
            </a:r>
          </a:p>
          <a:p>
            <a:r>
              <a:rPr lang="en-GB" sz="2200" b="1" dirty="0">
                <a:solidFill>
                  <a:srgbClr val="086D6E"/>
                </a:solidFill>
              </a:rPr>
              <a:t>Roll: </a:t>
            </a:r>
            <a:r>
              <a:rPr lang="en-GB" sz="2200" dirty="0">
                <a:solidFill>
                  <a:srgbClr val="382B1B"/>
                </a:solidFill>
              </a:rPr>
              <a:t>Säkerställer att alla aspekter av livsmedelsproduktionen uppfyller lagstadgade standarder för livsmedelssäkerhet. Detta inkluderar att utveckla och upprätthålla företagets policyer, genomföra säkerhetsrevisioner och utbilda personalen i efterlevnadspraxis.</a:t>
            </a:r>
          </a:p>
          <a:p>
            <a:r>
              <a:rPr lang="en-GB" sz="2200" b="1" dirty="0">
                <a:solidFill>
                  <a:srgbClr val="086D6E"/>
                </a:solidFill>
              </a:rPr>
              <a:t>Erfarenhet som behövs</a:t>
            </a:r>
            <a:r>
              <a:rPr lang="en-GB" sz="2200" dirty="0">
                <a:solidFill>
                  <a:srgbClr val="382B1B"/>
                </a:solidFill>
              </a:rPr>
              <a:t>: Kräver en bakgrund i livsmedelsvetenskap eller ett relaterat område, tillsammans med certifieringar i livsmedelssäkerhet och erfarenhet av att hantera säkerhetsprotokoll.</a:t>
            </a:r>
          </a:p>
        </p:txBody>
      </p:sp>
    </p:spTree>
    <p:extLst>
      <p:ext uri="{BB962C8B-B14F-4D97-AF65-F5344CB8AC3E}">
        <p14:creationId xmlns:p14="http://schemas.microsoft.com/office/powerpoint/2010/main" val="280766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C9F6-C9E0-124B-06EF-BC245C0E32C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E08AF15-2BB5-1F7D-334A-0A9D1D77CE0E}"/>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787C89AE-8542-0004-394B-05BDA3A99EA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37F2E6F-92EB-E5E9-D28C-328A297B8A45}"/>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9363CEA-EBAD-E889-B8DE-F185892CD10C}"/>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EA59CF2B-D340-CC9D-A0CE-BA0A0FDB2C73}"/>
              </a:ext>
            </a:extLst>
          </p:cNvPr>
          <p:cNvSpPr txBox="1">
            <a:spLocks/>
          </p:cNvSpPr>
          <p:nvPr/>
        </p:nvSpPr>
        <p:spPr>
          <a:xfrm>
            <a:off x="1882379" y="1502972"/>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dirty="0">
              <a:solidFill>
                <a:srgbClr val="382B1B"/>
              </a:solidFill>
            </a:endParaRPr>
          </a:p>
        </p:txBody>
      </p:sp>
      <p:sp>
        <p:nvSpPr>
          <p:cNvPr id="27" name="Graphic 4">
            <a:extLst>
              <a:ext uri="{FF2B5EF4-FFF2-40B4-BE49-F238E27FC236}">
                <a16:creationId xmlns:a16="http://schemas.microsoft.com/office/drawing/2014/main" id="{DF0904E5-AAFC-19BB-CCFF-0EF82DBCE8CA}"/>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8F403B6-9489-7DC8-B502-5A7C45FEB802}"/>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err="1">
                <a:solidFill>
                  <a:srgbClr val="84BFA4"/>
                </a:solidFill>
                <a:latin typeface="Calibri" panose="020F0502020204030204" pitchFamily="34" charset="0"/>
                <a:ea typeface="Calibri" panose="020F0502020204030204" pitchFamily="34" charset="0"/>
                <a:cs typeface="Calibri" panose="020F0502020204030204" pitchFamily="34" charset="0"/>
              </a:rPr>
              <a:t>Anpassa </a:t>
            </a: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dina färdigheter</a:t>
            </a:r>
          </a:p>
        </p:txBody>
      </p:sp>
      <p:sp>
        <p:nvSpPr>
          <p:cNvPr id="30" name="Text Placeholder 23">
            <a:extLst>
              <a:ext uri="{FF2B5EF4-FFF2-40B4-BE49-F238E27FC236}">
                <a16:creationId xmlns:a16="http://schemas.microsoft.com/office/drawing/2014/main" id="{440419D0-4473-4550-D544-B275D8424369}"/>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5" name="TextBox 4">
            <a:extLst>
              <a:ext uri="{FF2B5EF4-FFF2-40B4-BE49-F238E27FC236}">
                <a16:creationId xmlns:a16="http://schemas.microsoft.com/office/drawing/2014/main" id="{A12DC29D-9FAB-6148-0802-08B5CD8DCE27}"/>
              </a:ext>
            </a:extLst>
          </p:cNvPr>
          <p:cNvSpPr txBox="1"/>
          <p:nvPr/>
        </p:nvSpPr>
        <p:spPr>
          <a:xfrm>
            <a:off x="1584073" y="1277664"/>
            <a:ext cx="10218218" cy="5109091"/>
          </a:xfrm>
          <a:prstGeom prst="rect">
            <a:avLst/>
          </a:prstGeom>
          <a:noFill/>
        </p:spPr>
        <p:txBody>
          <a:bodyPr wrap="square" lIns="91440" tIns="45720" rIns="91440" bIns="45720" anchor="t">
            <a:spAutoFit/>
          </a:bodyPr>
          <a:lstStyle/>
          <a:p>
            <a:r>
              <a:rPr lang="en-GB" sz="2200" dirty="0">
                <a:solidFill>
                  <a:srgbClr val="382B1B"/>
                </a:solidFill>
              </a:rPr>
              <a:t>Det är tydligt att vi bara har börjat skrapa på ytan </a:t>
            </a:r>
            <a:r>
              <a:rPr lang="en-IE" sz="2200" dirty="0">
                <a:solidFill>
                  <a:srgbClr val="382B1B"/>
                </a:solidFill>
              </a:rPr>
              <a:t>av </a:t>
            </a:r>
            <a:r>
              <a:rPr lang="en-GB" sz="2200" dirty="0">
                <a:solidFill>
                  <a:srgbClr val="382B1B"/>
                </a:solidFill>
              </a:rPr>
              <a:t>de otaliga jobbmöjligheter som finns inom mat och kulinariska världen. Branschen är stor och mångsidig och erbjuder roller som tillgodoser ett brett spektrum av färdigheter och intressen,</a:t>
            </a:r>
          </a:p>
          <a:p>
            <a:endParaRPr lang="en-GB" sz="2200" dirty="0">
              <a:solidFill>
                <a:srgbClr val="382B1B"/>
              </a:solidFill>
            </a:endParaRPr>
          </a:p>
          <a:p>
            <a:pPr marL="342900" indent="-342900">
              <a:buFont typeface="Arial" panose="020B0604020202020204" pitchFamily="34" charset="0"/>
              <a:buChar char="•"/>
            </a:pPr>
            <a:r>
              <a:rPr lang="en-GB" sz="2200" dirty="0">
                <a:solidFill>
                  <a:srgbClr val="382B1B"/>
                </a:solidFill>
              </a:rPr>
              <a:t>Om du </a:t>
            </a:r>
            <a:r>
              <a:rPr lang="en-GB" sz="2200" dirty="0" err="1">
                <a:solidFill>
                  <a:srgbClr val="382B1B"/>
                </a:solidFill>
              </a:rPr>
              <a:t>funderar</a:t>
            </a:r>
            <a:r>
              <a:rPr lang="en-GB" sz="2200" dirty="0">
                <a:solidFill>
                  <a:srgbClr val="382B1B"/>
                </a:solidFill>
              </a:rPr>
              <a:t> </a:t>
            </a:r>
            <a:r>
              <a:rPr lang="en-GB" sz="2200" dirty="0" err="1">
                <a:solidFill>
                  <a:srgbClr val="382B1B"/>
                </a:solidFill>
              </a:rPr>
              <a:t>på</a:t>
            </a:r>
            <a:r>
              <a:rPr lang="en-GB" sz="2200" dirty="0">
                <a:solidFill>
                  <a:srgbClr val="382B1B"/>
                </a:solidFill>
              </a:rPr>
              <a:t> </a:t>
            </a:r>
            <a:r>
              <a:rPr lang="en-GB" sz="2200" dirty="0" err="1">
                <a:solidFill>
                  <a:srgbClr val="382B1B"/>
                </a:solidFill>
              </a:rPr>
              <a:t>att</a:t>
            </a:r>
            <a:r>
              <a:rPr lang="en-GB" sz="2200" dirty="0">
                <a:solidFill>
                  <a:srgbClr val="382B1B"/>
                </a:solidFill>
              </a:rPr>
              <a:t> </a:t>
            </a:r>
            <a:r>
              <a:rPr lang="en-GB" sz="2200" dirty="0" err="1">
                <a:solidFill>
                  <a:srgbClr val="382B1B"/>
                </a:solidFill>
              </a:rPr>
              <a:t>göra</a:t>
            </a:r>
            <a:r>
              <a:rPr lang="en-GB" sz="2200" dirty="0">
                <a:solidFill>
                  <a:srgbClr val="382B1B"/>
                </a:solidFill>
              </a:rPr>
              <a:t> </a:t>
            </a:r>
            <a:r>
              <a:rPr lang="en-GB" sz="2200" dirty="0" err="1">
                <a:solidFill>
                  <a:srgbClr val="382B1B"/>
                </a:solidFill>
              </a:rPr>
              <a:t>karriär</a:t>
            </a:r>
            <a:r>
              <a:rPr lang="en-GB" sz="2200" dirty="0">
                <a:solidFill>
                  <a:srgbClr val="382B1B"/>
                </a:solidFill>
              </a:rPr>
              <a:t> </a:t>
            </a:r>
            <a:r>
              <a:rPr lang="en-GB" sz="2200" dirty="0" err="1">
                <a:solidFill>
                  <a:srgbClr val="382B1B"/>
                </a:solidFill>
              </a:rPr>
              <a:t>inom</a:t>
            </a:r>
            <a:r>
              <a:rPr lang="en-GB" sz="2200" dirty="0">
                <a:solidFill>
                  <a:srgbClr val="382B1B"/>
                </a:solidFill>
              </a:rPr>
              <a:t> </a:t>
            </a:r>
            <a:r>
              <a:rPr lang="en-GB" sz="2200" dirty="0" err="1">
                <a:solidFill>
                  <a:srgbClr val="382B1B"/>
                </a:solidFill>
              </a:rPr>
              <a:t>detta</a:t>
            </a:r>
            <a:r>
              <a:rPr lang="en-GB" sz="2200" dirty="0">
                <a:solidFill>
                  <a:srgbClr val="382B1B"/>
                </a:solidFill>
              </a:rPr>
              <a:t> </a:t>
            </a:r>
            <a:r>
              <a:rPr lang="en-GB" sz="2200" dirty="0" err="1">
                <a:solidFill>
                  <a:srgbClr val="382B1B"/>
                </a:solidFill>
              </a:rPr>
              <a:t>område</a:t>
            </a:r>
            <a:r>
              <a:rPr lang="en-GB" sz="2200" dirty="0">
                <a:solidFill>
                  <a:srgbClr val="382B1B"/>
                </a:solidFill>
              </a:rPr>
              <a:t> </a:t>
            </a:r>
            <a:r>
              <a:rPr lang="en-GB" sz="2200" dirty="0" err="1">
                <a:solidFill>
                  <a:srgbClr val="382B1B"/>
                </a:solidFill>
              </a:rPr>
              <a:t>är</a:t>
            </a:r>
            <a:r>
              <a:rPr lang="en-GB" sz="2200" dirty="0">
                <a:solidFill>
                  <a:srgbClr val="382B1B"/>
                </a:solidFill>
              </a:rPr>
              <a:t> det </a:t>
            </a:r>
            <a:r>
              <a:rPr lang="en-GB" sz="2200" dirty="0" err="1">
                <a:solidFill>
                  <a:srgbClr val="382B1B"/>
                </a:solidFill>
              </a:rPr>
              <a:t>viktigt</a:t>
            </a:r>
            <a:r>
              <a:rPr lang="en-GB" sz="2200" dirty="0">
                <a:solidFill>
                  <a:srgbClr val="382B1B"/>
                </a:solidFill>
              </a:rPr>
              <a:t> </a:t>
            </a:r>
            <a:r>
              <a:rPr lang="en-GB" sz="2200" dirty="0" err="1">
                <a:solidFill>
                  <a:srgbClr val="382B1B"/>
                </a:solidFill>
              </a:rPr>
              <a:t>att</a:t>
            </a:r>
            <a:r>
              <a:rPr lang="en-GB" sz="2200" dirty="0">
                <a:solidFill>
                  <a:srgbClr val="382B1B"/>
                </a:solidFill>
              </a:rPr>
              <a:t> du </a:t>
            </a:r>
            <a:r>
              <a:rPr lang="en-GB" sz="2200" dirty="0" err="1">
                <a:solidFill>
                  <a:srgbClr val="382B1B"/>
                </a:solidFill>
              </a:rPr>
              <a:t>anpassar</a:t>
            </a:r>
            <a:r>
              <a:rPr lang="en-GB" sz="2200" dirty="0">
                <a:solidFill>
                  <a:srgbClr val="382B1B"/>
                </a:solidFill>
              </a:rPr>
              <a:t> </a:t>
            </a:r>
            <a:r>
              <a:rPr lang="en-GB" sz="2200" dirty="0" err="1">
                <a:solidFill>
                  <a:srgbClr val="382B1B"/>
                </a:solidFill>
              </a:rPr>
              <a:t>dina</a:t>
            </a:r>
            <a:r>
              <a:rPr lang="en-GB" sz="2200" dirty="0">
                <a:solidFill>
                  <a:srgbClr val="382B1B"/>
                </a:solidFill>
              </a:rPr>
              <a:t> nuvarande kunskaper till potentiella jobbmöjligheter. </a:t>
            </a:r>
          </a:p>
          <a:p>
            <a:pPr marL="342900" indent="-342900">
              <a:buFont typeface="Arial" panose="020B0604020202020204" pitchFamily="34" charset="0"/>
              <a:buChar char="•"/>
            </a:pPr>
            <a:r>
              <a:rPr lang="en-GB" sz="2200" dirty="0">
                <a:solidFill>
                  <a:srgbClr val="382B1B"/>
                </a:solidFill>
              </a:rPr>
              <a:t>Identifiera områden där dina förmågor kan komma till sin rätt och även områden där de kan behöva förbättras.</a:t>
            </a:r>
          </a:p>
          <a:p>
            <a:pPr marL="342900" indent="-342900">
              <a:buFont typeface="Arial" panose="020B0604020202020204" pitchFamily="34" charset="0"/>
              <a:buChar char="•"/>
            </a:pPr>
            <a:r>
              <a:rPr lang="en-GB" sz="2200" dirty="0">
                <a:solidFill>
                  <a:srgbClr val="382B1B"/>
                </a:solidFill>
              </a:rPr>
              <a:t> Omskolning eller kompetenshöjning kan vara ovärderligt; överväg att skaffa relevanta certifieringar, kompletterande utbildning eller vidareutbildning för att uppfylla de kvalifikationer som krävs för dessa roller.</a:t>
            </a:r>
          </a:p>
          <a:p>
            <a:endParaRPr lang="en-GB" sz="2200" dirty="0">
              <a:solidFill>
                <a:srgbClr val="382B1B"/>
              </a:solidFill>
            </a:endParaRPr>
          </a:p>
          <a:p>
            <a:r>
              <a:rPr lang="en-GB" sz="2200" dirty="0">
                <a:solidFill>
                  <a:srgbClr val="382B1B"/>
                </a:solidFill>
              </a:rPr>
              <a:t>Oavsett om du precis har börjat eller vill göra en karriärförändring finns det en plats för dig inom livsmedelsindustrin. </a:t>
            </a:r>
          </a:p>
          <a:p>
            <a:endParaRPr lang="en-GB" dirty="0"/>
          </a:p>
        </p:txBody>
      </p:sp>
    </p:spTree>
    <p:extLst>
      <p:ext uri="{BB962C8B-B14F-4D97-AF65-F5344CB8AC3E}">
        <p14:creationId xmlns:p14="http://schemas.microsoft.com/office/powerpoint/2010/main" val="297799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78255" y="781825"/>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35626" y="2089007"/>
            <a:ext cx="7176159" cy="3217862"/>
          </a:xfrm>
        </p:spPr>
        <p:txBody>
          <a:bodyPr/>
          <a:lstStyle/>
          <a:p>
            <a:r>
              <a:rPr lang="sv-SE" sz="6000" dirty="0" err="1">
                <a:effectLst/>
                <a:latin typeface="Calibri" panose="020F0502020204030204" pitchFamily="34" charset="0"/>
                <a:ea typeface="Calibri" panose="020F0502020204030204" pitchFamily="34" charset="0"/>
              </a:rPr>
              <a:t>Att övervinna hinder </a:t>
            </a:r>
            <a:r>
              <a:rPr lang="sv-SE" sz="6000" dirty="0">
                <a:effectLst/>
                <a:latin typeface="Calibri" panose="020F0502020204030204" pitchFamily="34" charset="0"/>
                <a:ea typeface="Calibri" panose="020F0502020204030204" pitchFamily="34" charset="0"/>
              </a:rPr>
              <a:t>för sysselsättning </a:t>
            </a:r>
          </a:p>
        </p:txBody>
      </p:sp>
    </p:spTree>
    <p:extLst>
      <p:ext uri="{BB962C8B-B14F-4D97-AF65-F5344CB8AC3E}">
        <p14:creationId xmlns:p14="http://schemas.microsoft.com/office/powerpoint/2010/main" val="87816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058-DFB5-CB86-2C91-37FCF2C51F2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1E75186-9559-5BF6-3184-526570CB7643}"/>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EE960486-8741-EA13-91BB-F6835131E303}"/>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F368D5B-2BB9-7CBD-B70C-5EE7295063A5}"/>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A1B5001-3577-C696-E18A-34CC3BED28F3}"/>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F4B08BE3-EFE1-EFC5-8CD1-59F4B9A6A4D1}"/>
              </a:ext>
            </a:extLst>
          </p:cNvPr>
          <p:cNvSpPr txBox="1">
            <a:spLocks/>
          </p:cNvSpPr>
          <p:nvPr/>
        </p:nvSpPr>
        <p:spPr>
          <a:xfrm>
            <a:off x="1817993" y="1384877"/>
            <a:ext cx="10232456"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200" dirty="0">
                <a:solidFill>
                  <a:srgbClr val="382B1B"/>
                </a:solidFill>
              </a:rPr>
              <a:t>Invandrarkvinnor möter ofta en rad unika utmaningar när de söker arbete, vilket kan handla om allt från kulturella och språkliga hinder till begränsad tillgång till professionella nätverk och bristande kännedom om lokala arbetsmarknader. </a:t>
            </a:r>
          </a:p>
          <a:p>
            <a:pPr marL="0" indent="0">
              <a:buNone/>
            </a:pPr>
            <a:r>
              <a:rPr lang="en-GB" sz="2200" b="1" dirty="0">
                <a:solidFill>
                  <a:schemeClr val="bg1"/>
                </a:solidFill>
                <a:highlight>
                  <a:srgbClr val="84BFA4"/>
                </a:highlight>
              </a:rPr>
              <a:t>Utmaningar som migrerande kvinnor ställs inför</a:t>
            </a:r>
          </a:p>
          <a:p>
            <a:pPr>
              <a:buFont typeface="+mj-lt"/>
              <a:buAutoNum type="arabicPeriod"/>
            </a:pPr>
            <a:r>
              <a:rPr lang="en-GB" sz="2200" b="1" dirty="0">
                <a:solidFill>
                  <a:srgbClr val="000000"/>
                </a:solidFill>
              </a:rPr>
              <a:t>Erkännande av kvalifikationer</a:t>
            </a:r>
            <a:r>
              <a:rPr lang="en-GB" sz="2200" dirty="0">
                <a:solidFill>
                  <a:srgbClr val="000000"/>
                </a:solidFill>
              </a:rPr>
              <a:t>: Legitimationer och erfarenheter från andra länder kanske inte erkänns eller värderas på samma sätt, vilket begränsar tillgången till roller som motsvarar deras kompetens och erfarenheter.</a:t>
            </a:r>
          </a:p>
          <a:p>
            <a:pPr>
              <a:buFont typeface="+mj-lt"/>
              <a:buAutoNum type="arabicPeriod"/>
            </a:pPr>
            <a:r>
              <a:rPr lang="en-GB" sz="2200" b="1" dirty="0">
                <a:solidFill>
                  <a:srgbClr val="000000"/>
                </a:solidFill>
              </a:rPr>
              <a:t>Språkbarriärer</a:t>
            </a:r>
            <a:r>
              <a:rPr lang="en-GB" sz="2200" dirty="0">
                <a:solidFill>
                  <a:srgbClr val="000000"/>
                </a:solidFill>
              </a:rPr>
              <a:t>: Begränsade kunskaper i det lokala språket kan begränsa jobbmöjligheterna och göra det svårt att kommunicera effektivt i både anställningsintervjuer och på arbetsplatsen.</a:t>
            </a:r>
          </a:p>
          <a:p>
            <a:pPr>
              <a:buFont typeface="+mj-lt"/>
              <a:buAutoNum type="arabicPeriod"/>
            </a:pPr>
            <a:r>
              <a:rPr lang="en-GB" sz="2200" b="1" dirty="0">
                <a:solidFill>
                  <a:srgbClr val="000000"/>
                </a:solidFill>
              </a:rPr>
              <a:t>Kulturella skillnader</a:t>
            </a:r>
            <a:r>
              <a:rPr lang="en-GB" sz="2200" dirty="0">
                <a:solidFill>
                  <a:srgbClr val="000000"/>
                </a:solidFill>
              </a:rPr>
              <a:t>: Skillnader i kulturella normer och vett och etikett på arbetsplatsen kan leda till missförstånd och integrationsproblem på arbetsplatsen.</a:t>
            </a:r>
          </a:p>
          <a:p>
            <a:pPr>
              <a:buFont typeface="+mj-lt"/>
              <a:buAutoNum type="arabicPeriod"/>
            </a:pPr>
            <a:r>
              <a:rPr lang="en-GB" sz="2200" b="1" dirty="0">
                <a:solidFill>
                  <a:srgbClr val="000000"/>
                </a:solidFill>
              </a:rPr>
              <a:t>Begränsad tillgång till nätverk</a:t>
            </a:r>
            <a:r>
              <a:rPr lang="en-GB" sz="2200" dirty="0">
                <a:solidFill>
                  <a:srgbClr val="000000"/>
                </a:solidFill>
              </a:rPr>
              <a:t>: Migrantkvinnor saknar ofta de lokala professionella nätverk som kan vara användbara för att hitta jobbmöjligheter.</a:t>
            </a: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803B88EC-29DA-3090-CB05-AEE7842FBF35}"/>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5FA504F-D654-6E10-39B0-9056B01AD04A}"/>
              </a:ext>
            </a:extLst>
          </p:cNvPr>
          <p:cNvSpPr txBox="1">
            <a:spLocks/>
          </p:cNvSpPr>
          <p:nvPr/>
        </p:nvSpPr>
        <p:spPr>
          <a:xfrm>
            <a:off x="2448856" y="465054"/>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Att övervinna hinder för sysselsättning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57EA1826-AE0B-FB23-C588-1A3A4BC8827C}"/>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281618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9AA39-0E5E-7E09-EA96-B09A8EC7A29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24B35E7-1C1E-89FD-FF6E-A4E06E27240C}"/>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02CDF747-EE4C-D8C0-E2FB-E6DE5FDB87B8}"/>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13A9A40-8FCF-8F5F-DA8A-814B39A9B402}"/>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D9DB821-DDD0-EBD4-6C21-742C7B70B775}"/>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3894A385-27B7-8A42-BEC4-8C9752D0225F}"/>
              </a:ext>
            </a:extLst>
          </p:cNvPr>
          <p:cNvSpPr txBox="1">
            <a:spLocks/>
          </p:cNvSpPr>
          <p:nvPr/>
        </p:nvSpPr>
        <p:spPr>
          <a:xfrm>
            <a:off x="1595890" y="1398469"/>
            <a:ext cx="10232456"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84BFA4"/>
                </a:highlight>
              </a:rPr>
              <a:t>Utmaningar som migrerande kvinnor ställs inför</a:t>
            </a:r>
          </a:p>
          <a:p>
            <a:pPr marL="0" indent="0">
              <a:buNone/>
            </a:pPr>
            <a:endParaRPr lang="en-GB" sz="1000" b="1" dirty="0">
              <a:solidFill>
                <a:schemeClr val="bg1"/>
              </a:solidFill>
              <a:highlight>
                <a:srgbClr val="84BFA4"/>
              </a:highlight>
            </a:endParaRPr>
          </a:p>
          <a:p>
            <a:pPr marL="0" indent="0">
              <a:buNone/>
            </a:pPr>
            <a:r>
              <a:rPr lang="en-GB" sz="2200" b="1" dirty="0">
                <a:solidFill>
                  <a:srgbClr val="000000"/>
                </a:solidFill>
              </a:rPr>
              <a:t>5. Juridiska och administrativa hinder</a:t>
            </a:r>
            <a:r>
              <a:rPr lang="en-GB" sz="2200" dirty="0">
                <a:solidFill>
                  <a:srgbClr val="000000"/>
                </a:solidFill>
              </a:rPr>
              <a:t>: Att navigera mellan visum, arbetstillstånd och lokala arbetslagar kan vara komplicerat och avskräckande.</a:t>
            </a:r>
          </a:p>
          <a:p>
            <a:pPr marL="0" indent="0">
              <a:buNone/>
            </a:pPr>
            <a:r>
              <a:rPr lang="en-GB" sz="2200" b="1" dirty="0">
                <a:solidFill>
                  <a:srgbClr val="000000"/>
                </a:solidFill>
              </a:rPr>
              <a:t>6. Diskriminering</a:t>
            </a:r>
            <a:r>
              <a:rPr lang="en-GB" sz="2200" dirty="0">
                <a:solidFill>
                  <a:srgbClr val="000000"/>
                </a:solidFill>
              </a:rPr>
              <a:t>: Migrantkvinnor kan utsättas för diskriminering på grund av kön, etnicitet eller invandrarstatus, vilket kan påverka deras jobbmöjligheter och erfarenheter på arbetsplatsen.</a:t>
            </a:r>
          </a:p>
          <a:p>
            <a:pPr marL="0" indent="0">
              <a:buNone/>
            </a:pPr>
            <a:endParaRPr lang="en-GB" sz="1000" dirty="0">
              <a:solidFill>
                <a:srgbClr val="000000"/>
              </a:solidFill>
            </a:endParaRPr>
          </a:p>
          <a:p>
            <a:pPr marL="0" indent="0">
              <a:buNone/>
            </a:pPr>
            <a:r>
              <a:rPr lang="en-GB" sz="2200" b="1" dirty="0">
                <a:solidFill>
                  <a:schemeClr val="bg1"/>
                </a:solidFill>
                <a:highlight>
                  <a:srgbClr val="B6D1E1"/>
                </a:highlight>
              </a:rPr>
              <a:t>Några sätt att övervinna dessa hinder</a:t>
            </a:r>
          </a:p>
          <a:p>
            <a:pPr>
              <a:buFont typeface="+mj-lt"/>
              <a:buAutoNum type="arabicPeriod"/>
            </a:pPr>
            <a:r>
              <a:rPr lang="en-GB" sz="2200" b="1" dirty="0">
                <a:solidFill>
                  <a:srgbClr val="000000"/>
                </a:solidFill>
              </a:rPr>
              <a:t>Stöd för erkännande av referenser</a:t>
            </a:r>
            <a:r>
              <a:rPr lang="en-GB" sz="2200" dirty="0">
                <a:solidFill>
                  <a:srgbClr val="000000"/>
                </a:solidFill>
              </a:rPr>
              <a:t>: Att söka råd och stöd från lokala arbetsförmedlingar eller invandrarorganisationer kan hjälpa dig att förstå hur du får utländska kvalifikationer erkända.</a:t>
            </a:r>
          </a:p>
          <a:p>
            <a:pPr>
              <a:buFont typeface="+mj-lt"/>
              <a:buAutoNum type="arabicPeriod"/>
            </a:pPr>
            <a:r>
              <a:rPr lang="en-GB" sz="2200" b="1" dirty="0">
                <a:solidFill>
                  <a:srgbClr val="000000"/>
                </a:solidFill>
              </a:rPr>
              <a:t>Förbättring </a:t>
            </a:r>
            <a:r>
              <a:rPr lang="en-GB" sz="2200" dirty="0">
                <a:solidFill>
                  <a:srgbClr val="000000"/>
                </a:solidFill>
              </a:rPr>
              <a:t>av </a:t>
            </a:r>
            <a:r>
              <a:rPr lang="en-GB" sz="2200" b="1" dirty="0">
                <a:solidFill>
                  <a:srgbClr val="000000"/>
                </a:solidFill>
              </a:rPr>
              <a:t>språkkunskaper</a:t>
            </a:r>
            <a:r>
              <a:rPr lang="en-GB" sz="2200" dirty="0">
                <a:solidFill>
                  <a:srgbClr val="000000"/>
                </a:solidFill>
              </a:rPr>
              <a:t>: Att delta i språkkurser eller samhällsprogram som är utformade för att förbättra språkkunskaperna kan avsevärt förbättra kommunikationsförmågan och jobbmöjligheterna.</a:t>
            </a:r>
          </a:p>
          <a:p>
            <a:pPr marL="0" indent="0">
              <a:buNone/>
            </a:pPr>
            <a:endParaRPr lang="en-GB" sz="2200" b="1" dirty="0">
              <a:solidFill>
                <a:srgbClr val="000000"/>
              </a:solidFill>
              <a:highlight>
                <a:srgbClr val="B6D1E1"/>
              </a:highlight>
            </a:endParaRPr>
          </a:p>
          <a:p>
            <a:pPr marL="0" indent="0">
              <a:buNone/>
            </a:pPr>
            <a:endParaRPr lang="en-GB" sz="2200" dirty="0">
              <a:solidFill>
                <a:srgbClr val="000000"/>
              </a:solidFill>
            </a:endParaRP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317DC28-07B5-B8DC-5AF3-50493EE7100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FC8AF40-75CE-1882-E738-955F0F0BA24C}"/>
              </a:ext>
            </a:extLst>
          </p:cNvPr>
          <p:cNvSpPr txBox="1">
            <a:spLocks/>
          </p:cNvSpPr>
          <p:nvPr/>
        </p:nvSpPr>
        <p:spPr>
          <a:xfrm>
            <a:off x="2425765" y="257236"/>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Att övervinna hinder för sysselsättning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55F8AAD6-DE5D-5423-99F2-90C922E51BAA}"/>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4210224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817993" y="1384877"/>
            <a:ext cx="1003001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B6D1E1"/>
                </a:highlight>
              </a:rPr>
              <a:t>Några sätt att övervinna dessa hinder</a:t>
            </a:r>
          </a:p>
          <a:p>
            <a:pPr marL="0" indent="0">
              <a:buNone/>
            </a:pPr>
            <a:r>
              <a:rPr lang="en-GB" sz="2200" b="1" dirty="0">
                <a:solidFill>
                  <a:srgbClr val="000000"/>
                </a:solidFill>
              </a:rPr>
              <a:t>3. Upskill</a:t>
            </a:r>
            <a:r>
              <a:rPr lang="en-GB" sz="2200" dirty="0">
                <a:solidFill>
                  <a:srgbClr val="000000"/>
                </a:solidFill>
              </a:rPr>
              <a:t>. identifiera dina nuvarande färdigheter och hitta områden där du kan bli bättre. Tänk på både hårda färdigheter, som specifika matlagningstekniker eller kunskap om livsmedelssäkerhetsbestämmelser, och mjuka färdigheter, som kommunikations- och ledarskapsförmågor. Klargör dina karriärmål. Att förstå dina mål hjälper dig att skräddarsy dina kompetenshöjande insatser så att de blir så effektiva som möjligt.</a:t>
            </a:r>
          </a:p>
          <a:p>
            <a:r>
              <a:rPr lang="en-GB" sz="2200" b="1" dirty="0">
                <a:solidFill>
                  <a:srgbClr val="000000"/>
                </a:solidFill>
              </a:rPr>
              <a:t> Undersök relevanta färdigheter och certifieringar.  </a:t>
            </a:r>
            <a:r>
              <a:rPr lang="en-GB" sz="2200" dirty="0">
                <a:solidFill>
                  <a:srgbClr val="000000"/>
                </a:solidFill>
              </a:rPr>
              <a:t>Leta efter certifieringar som kan öka din trovärdighet och visa ditt engagemang för ditt yrke. Till exempel kan certifieringar för livsmedelssäkerhet och kurser i kulinarisk konst vara fördelaktiga.</a:t>
            </a:r>
          </a:p>
          <a:p>
            <a:r>
              <a:rPr lang="en-GB" sz="2200" b="1" dirty="0">
                <a:solidFill>
                  <a:srgbClr val="000000"/>
                </a:solidFill>
              </a:rPr>
              <a:t>Formell utbildning: </a:t>
            </a:r>
            <a:r>
              <a:rPr lang="en-GB" sz="2200" dirty="0">
                <a:solidFill>
                  <a:srgbClr val="000000"/>
                </a:solidFill>
              </a:rPr>
              <a:t>Överväg att anmäla dig till kulinariska skolor eller kurser som erbjuder avancerad utbildning inom områden som du vill förbättra. Många institutioner erbjuder deltids- eller kvällskurser.</a:t>
            </a:r>
          </a:p>
          <a:p>
            <a:r>
              <a:rPr lang="en-GB" sz="2200" b="1" dirty="0">
                <a:solidFill>
                  <a:srgbClr val="000000"/>
                </a:solidFill>
              </a:rPr>
              <a:t>Lärande online: </a:t>
            </a:r>
            <a:r>
              <a:rPr lang="en-GB" sz="2200" dirty="0">
                <a:solidFill>
                  <a:srgbClr val="000000"/>
                </a:solidFill>
              </a:rPr>
              <a:t>Använd onlineplattformar som erbjuder kurser i relevanta ämnen. Webbplatser som Coursera, Udemy eller branschspecifika utbildningsplattformar kan vara värdefulla resurser.</a:t>
            </a:r>
          </a:p>
          <a:p>
            <a:pPr marL="0" indent="0">
              <a:buNone/>
            </a:pPr>
            <a:endParaRPr lang="en-GB" sz="2200" b="1" dirty="0">
              <a:solidFill>
                <a:srgbClr val="000000"/>
              </a:solidFill>
            </a:endParaRP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326509"/>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Att övervinna hinder för sysselsättning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1858319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7961D-E602-46A6-9625-97602FF6EC4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1B0AD5F-2B74-2BA6-E0B2-3EF230A7CAE0}"/>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13F21F8A-1F5A-87A7-E66F-C38889378B9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72CA81C-617D-79C4-6CFA-8E3DD31AD38D}"/>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BE01241-41E8-2F6F-315E-4EE0B731E2DD}"/>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A3E7A29-EF7E-9F43-1449-68826BF989A3}"/>
              </a:ext>
            </a:extLst>
          </p:cNvPr>
          <p:cNvSpPr txBox="1">
            <a:spLocks/>
          </p:cNvSpPr>
          <p:nvPr/>
        </p:nvSpPr>
        <p:spPr>
          <a:xfrm>
            <a:off x="1817993" y="1384877"/>
            <a:ext cx="1003001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B6D1E1"/>
                </a:highlight>
              </a:rPr>
              <a:t>Några sätt att övervinna dessa hinder</a:t>
            </a:r>
          </a:p>
          <a:p>
            <a:pPr marL="0" indent="0">
              <a:buNone/>
            </a:pPr>
            <a:endParaRPr lang="en-GB" sz="2200" b="1" dirty="0">
              <a:solidFill>
                <a:schemeClr val="bg1"/>
              </a:solidFill>
              <a:highlight>
                <a:srgbClr val="B6D1E1"/>
              </a:highlight>
            </a:endParaRPr>
          </a:p>
          <a:p>
            <a:pPr marL="0" indent="0">
              <a:buNone/>
            </a:pPr>
            <a:r>
              <a:rPr lang="en-GB" sz="2200" b="1" dirty="0">
                <a:solidFill>
                  <a:srgbClr val="000000"/>
                </a:solidFill>
              </a:rPr>
              <a:t>4. Program för kulturell integration</a:t>
            </a:r>
            <a:r>
              <a:rPr lang="en-GB" sz="2200" dirty="0">
                <a:solidFill>
                  <a:srgbClr val="000000"/>
                </a:solidFill>
              </a:rPr>
              <a:t>: Att delta i workshops eller orientering som förklarar lokala kulturella normer och arbetsplatsrutiner kan bidra till att minska kulturella missförstånd och förbättra integrationen.</a:t>
            </a:r>
          </a:p>
          <a:p>
            <a:pPr marL="0" indent="0">
              <a:buNone/>
            </a:pPr>
            <a:r>
              <a:rPr lang="en-GB" sz="2200" b="1" dirty="0">
                <a:solidFill>
                  <a:srgbClr val="000000"/>
                </a:solidFill>
              </a:rPr>
              <a:t>5. Bygga nätverk</a:t>
            </a:r>
            <a:r>
              <a:rPr lang="en-GB" sz="2200" dirty="0">
                <a:solidFill>
                  <a:srgbClr val="000000"/>
                </a:solidFill>
              </a:rPr>
              <a:t>: Att gå med i kvinnofokuserade samhällsgrupper, kulinariska livsmedelsföreningar och delta i nätverksevenemang kan hjälpa till att bygga lokala kontakter. Onlineplattformar som LinkedIn kan också vara en värdefull resurs.</a:t>
            </a:r>
          </a:p>
          <a:p>
            <a:pPr marL="0" indent="0">
              <a:buNone/>
            </a:pPr>
            <a:r>
              <a:rPr lang="en-GB" sz="2200" b="1" dirty="0">
                <a:solidFill>
                  <a:srgbClr val="000000"/>
                </a:solidFill>
              </a:rPr>
              <a:t>6. Förstå juridiska rättigheter</a:t>
            </a:r>
            <a:r>
              <a:rPr lang="en-GB" sz="2200" dirty="0">
                <a:solidFill>
                  <a:srgbClr val="000000"/>
                </a:solidFill>
              </a:rPr>
              <a:t>: Att sätta sig in i värdlandets anställningslagar, visumregler och arbetstagares rättigheter kan ge invandrarkvinnor möjlighet att navigera genom administrativa hinder på ett mer effektivt sätt.</a:t>
            </a: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C5D1A824-85B0-8A10-5A3D-C1B9282080C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DF9BE1EB-BDC5-B7DC-F715-D78590D8BFCF}"/>
              </a:ext>
            </a:extLst>
          </p:cNvPr>
          <p:cNvSpPr txBox="1">
            <a:spLocks/>
          </p:cNvSpPr>
          <p:nvPr/>
        </p:nvSpPr>
        <p:spPr>
          <a:xfrm>
            <a:off x="2391129" y="257236"/>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Att övervinna hinder för sysselsättning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48DF1668-4A08-B3EC-EC28-888C24BA08E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1572894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5D288-6618-3C25-ED69-57B2D2202FE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0957EB4-A4BB-BAA5-2A67-2FD5502D4FD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619A27D3-D6D0-A223-E75D-D8CF4F81E21C}"/>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D17D8C72-ECC5-875E-01B2-C0B418AF643A}"/>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7BE43F7-A9BA-76D6-419D-88F62EC37851}"/>
              </a:ext>
            </a:extLst>
          </p:cNvPr>
          <p:cNvSpPr/>
          <p:nvPr/>
        </p:nvSpPr>
        <p:spPr>
          <a:xfrm>
            <a:off x="0" y="0"/>
            <a:ext cx="1114229"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0AD8653D-5409-1952-54D8-F85477C9297E}"/>
              </a:ext>
            </a:extLst>
          </p:cNvPr>
          <p:cNvSpPr txBox="1">
            <a:spLocks/>
          </p:cNvSpPr>
          <p:nvPr/>
        </p:nvSpPr>
        <p:spPr>
          <a:xfrm>
            <a:off x="1817993" y="1384877"/>
            <a:ext cx="1003001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chemeClr val="bg1"/>
                </a:solidFill>
                <a:highlight>
                  <a:srgbClr val="B6D1E1"/>
                </a:highlight>
              </a:rPr>
              <a:t>Några sätt att övervinna dessa hinder</a:t>
            </a:r>
          </a:p>
          <a:p>
            <a:pPr marL="0" indent="0">
              <a:buNone/>
            </a:pPr>
            <a:r>
              <a:rPr lang="en-GB" sz="2200" b="1" dirty="0">
                <a:solidFill>
                  <a:srgbClr val="000000"/>
                </a:solidFill>
              </a:rPr>
              <a:t>7. Sök efter arbetsgivare som stödjer </a:t>
            </a:r>
            <a:r>
              <a:rPr lang="en-GB" sz="2200" dirty="0">
                <a:solidFill>
                  <a:srgbClr val="000000"/>
                </a:solidFill>
              </a:rPr>
              <a:t>dig: Att söka sig till arbetsgivare som är kända för mångfald och inkludering kan öka sannolikheten för att hitta en stödjande arbetsmiljö. Vissa företag kan också erbjuda praktikplatser eller mentorskapsprogram som syftar till att integrera migrerande arbetstagare.</a:t>
            </a:r>
          </a:p>
          <a:p>
            <a:pPr marL="0" indent="0">
              <a:buNone/>
            </a:pPr>
            <a:r>
              <a:rPr lang="en-GB" sz="2200" b="1" dirty="0">
                <a:solidFill>
                  <a:srgbClr val="000000"/>
                </a:solidFill>
              </a:rPr>
              <a:t>8. Utnyttja stödtjänster</a:t>
            </a:r>
            <a:r>
              <a:rPr lang="en-GB" sz="2200" dirty="0">
                <a:solidFill>
                  <a:srgbClr val="000000"/>
                </a:solidFill>
              </a:rPr>
              <a:t>: Många samhällen erbjuder tjänster som är skräddarsydda för att hjälpa migranter, inklusive hjälp med jobbsökning, workshops för att skriva CV och kurser för att förbereda intervjuer.</a:t>
            </a:r>
          </a:p>
          <a:p>
            <a:pPr marL="0" indent="0">
              <a:buNone/>
            </a:pPr>
            <a:r>
              <a:rPr lang="en-GB" sz="2200" b="1" dirty="0">
                <a:solidFill>
                  <a:srgbClr val="000000"/>
                </a:solidFill>
              </a:rPr>
              <a:t>9. Förespråkar- och stödgrupper</a:t>
            </a:r>
            <a:r>
              <a:rPr lang="en-GB" sz="2200" dirty="0">
                <a:solidFill>
                  <a:srgbClr val="000000"/>
                </a:solidFill>
              </a:rPr>
              <a:t>: Att ansluta sig till intressegrupper och andra organisationer som stöder migranters rättigheter kan ge ytterligare resurser och en stödjande gemenskap</a:t>
            </a:r>
          </a:p>
          <a:p>
            <a:pPr marL="0" indent="0">
              <a:lnSpc>
                <a:spcPts val="2760"/>
              </a:lnSpc>
              <a:spcBef>
                <a:spcPts val="0"/>
              </a:spcBef>
              <a:buClr>
                <a:srgbClr val="B6D1E1"/>
              </a:buClr>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6D99B2E3-5447-D922-02CB-7B7067EC8AE6}"/>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9001755A-7BCE-5B97-DC0A-E57F9E0F58A8}"/>
              </a:ext>
            </a:extLst>
          </p:cNvPr>
          <p:cNvSpPr txBox="1">
            <a:spLocks/>
          </p:cNvSpPr>
          <p:nvPr/>
        </p:nvSpPr>
        <p:spPr>
          <a:xfrm>
            <a:off x="2425765" y="326509"/>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Att övervinna hinder för sysselsättning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7200377E-0B44-D41C-4007-891784E63D6E}"/>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2830603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Betydelsen av kulturen på arbetsplatsen </a:t>
            </a: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1381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AF2D1-B295-80DE-4946-D88DD21AB6A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ABD839B1-CC06-AC01-BF15-E5269924251B}"/>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D6CDCB74-8342-E885-7955-DAFBB2A2C131}"/>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926CACF-BFDE-0F2A-9F4D-4373AAB7A492}"/>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E2507E7-93B1-E6A5-3759-2E5CA0F38FEE}"/>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9A066ADF-3046-9F3F-9FF8-54B91428EB9D}"/>
              </a:ext>
            </a:extLst>
          </p:cNvPr>
          <p:cNvSpPr txBox="1">
            <a:spLocks/>
          </p:cNvSpPr>
          <p:nvPr/>
        </p:nvSpPr>
        <p:spPr>
          <a:xfrm>
            <a:off x="1406488" y="1897552"/>
            <a:ext cx="10624403"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Att förstå och anpassa sig till arbetsplatskulturen i ett nytt land är inte lätt, och det finns många variabler.   Det handlar om att navigera genom komplexa lager av nya sociala normer, kommunikationsstilar och yrkesmässiga förväntningar, som alla kan ha stor betydelse för arbetslivserfarenheten och möjligheterna till avancemang. Låt oss titta på de viktigaste områdena:</a:t>
            </a:r>
          </a:p>
          <a:p>
            <a:pPr marL="0" indent="0">
              <a:lnSpc>
                <a:spcPts val="2760"/>
              </a:lnSpc>
              <a:spcBef>
                <a:spcPts val="0"/>
              </a:spcBef>
              <a:buClr>
                <a:srgbClr val="B6D1E1"/>
              </a:buClr>
              <a:buNone/>
            </a:pPr>
            <a:endPar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514350" indent="-514350">
              <a:lnSpc>
                <a:spcPts val="2760"/>
              </a:lnSpc>
              <a:spcBef>
                <a:spcPts val="0"/>
              </a:spcBef>
              <a:buClr>
                <a:srgbClr val="B6D1E1"/>
              </a:buClr>
              <a:buAutoNum type="arabicPeriod"/>
            </a:pPr>
            <a:r>
              <a:rPr lang="en-GB" sz="24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Kommunikationsstilar:  </a:t>
            </a:r>
          </a:p>
          <a:p>
            <a:pPr marL="0" indent="0">
              <a:lnSpc>
                <a:spcPts val="2760"/>
              </a:lnSpc>
              <a:spcBef>
                <a:spcPts val="0"/>
              </a:spcBef>
              <a:buClr>
                <a:srgbClr val="B6D1E1"/>
              </a:buClr>
              <a:buNone/>
            </a:pP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 en invandrarkvinna kan det vara en utmaning att förstå kommunikationens finesser på en ny arbetsplats. Olika kulturer har olika normer kring direkthet, formalitet och hur man uttrycker oenighet. I vissa kulturer är det till exempel vanligt med direkt kritik som inte tas personligt, medan man i andra kulturer föredrar indirekt kommunikation för att upprätthålla harmoni och ansikte utåt. Missförstånd inom dessa områden kan uppstå.</a:t>
            </a:r>
          </a:p>
          <a:p>
            <a:pPr marL="0"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E7263776-C644-22C3-AC58-95E87FCB459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260C134-652C-FB74-C0EF-41229509E521}"/>
              </a:ext>
            </a:extLst>
          </p:cNvPr>
          <p:cNvSpPr txBox="1">
            <a:spLocks/>
          </p:cNvSpPr>
          <p:nvPr/>
        </p:nvSpPr>
        <p:spPr>
          <a:xfrm>
            <a:off x="2217947" y="222600"/>
            <a:ext cx="8441033" cy="68318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Betydelsen av kulturen på arbetsplatsen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ED8D9E86-06FD-6F6C-18E7-51078BBC008E}"/>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9AB6A33D-F81B-F59B-545B-178D7ED4E2A3}"/>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76EFEB-9904-7086-987B-850506FDB389}"/>
              </a:ext>
            </a:extLst>
          </p:cNvPr>
          <p:cNvSpPr txBox="1"/>
          <p:nvPr/>
        </p:nvSpPr>
        <p:spPr>
          <a:xfrm>
            <a:off x="1676713" y="1018098"/>
            <a:ext cx="10212922" cy="954107"/>
          </a:xfrm>
          <a:prstGeom prst="rect">
            <a:avLst/>
          </a:prstGeom>
          <a:noFill/>
        </p:spPr>
        <p:txBody>
          <a:bodyPr wrap="square" lIns="91440" tIns="45720" rIns="91440" bIns="45720" anchor="t">
            <a:spAutoFit/>
          </a:bodyPr>
          <a:lstStyle/>
          <a:p>
            <a:r>
              <a:rPr lang="en-GB" sz="2800" b="1" dirty="0">
                <a:solidFill>
                  <a:schemeClr val="bg1"/>
                </a:solidFill>
                <a:effectLst/>
                <a:highlight>
                  <a:srgbClr val="B6D1E1"/>
                </a:highlight>
                <a:latin typeface="Calibri"/>
                <a:ea typeface="Arial" panose="020B0604020202020204" pitchFamily="34" charset="0"/>
                <a:cs typeface="Calibri"/>
              </a:rPr>
              <a:t> Kulturen </a:t>
            </a:r>
            <a:r>
              <a:rPr lang="en-GB" sz="2800" b="1" dirty="0" err="1">
                <a:solidFill>
                  <a:schemeClr val="bg1"/>
                </a:solidFill>
                <a:effectLst/>
                <a:highlight>
                  <a:srgbClr val="B6D1E1"/>
                </a:highlight>
                <a:latin typeface="Calibri"/>
                <a:ea typeface="Arial" panose="020B0604020202020204" pitchFamily="34" charset="0"/>
                <a:cs typeface="Calibri"/>
              </a:rPr>
              <a:t>på</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arbetsplatsen</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påverkar</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arbetstillfredsställelse</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a:solidFill>
                  <a:schemeClr val="bg1"/>
                </a:solidFill>
                <a:highlight>
                  <a:srgbClr val="B6D1E1"/>
                </a:highlight>
                <a:latin typeface="Calibri"/>
                <a:ea typeface="Arial" panose="020B0604020202020204" pitchFamily="34" charset="0"/>
                <a:cs typeface="Calibri"/>
              </a:rPr>
              <a:t>&amp;</a:t>
            </a:r>
            <a:r>
              <a:rPr lang="en-GB" sz="2800" b="1" dirty="0" err="1">
                <a:solidFill>
                  <a:srgbClr val="B6D1E1"/>
                </a:solidFill>
                <a:effectLst/>
                <a:highlight>
                  <a:srgbClr val="B6D1E1"/>
                </a:highlight>
                <a:latin typeface="Calibri"/>
                <a:ea typeface="Arial" panose="020B0604020202020204" pitchFamily="34" charset="0"/>
                <a:cs typeface="Calibri"/>
              </a:rPr>
              <a:t>och</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karriärutveckling</a:t>
            </a:r>
            <a:r>
              <a:rPr lang="en-GB" sz="2800" b="1" dirty="0">
                <a:solidFill>
                  <a:schemeClr val="bg1"/>
                </a:solidFill>
                <a:effectLst/>
                <a:highlight>
                  <a:srgbClr val="B6D1E1"/>
                </a:highlight>
                <a:latin typeface="Calibri"/>
                <a:ea typeface="Arial" panose="020B0604020202020204" pitchFamily="34" charset="0"/>
                <a:cs typeface="Calibri"/>
              </a:rPr>
              <a:t>: </a:t>
            </a:r>
            <a:endParaRPr lang="en-US" sz="2800" b="1" dirty="0">
              <a:solidFill>
                <a:schemeClr val="bg1"/>
              </a:solidFill>
              <a:highlight>
                <a:srgbClr val="B6D1E1"/>
              </a:highlight>
              <a:latin typeface="Calibri"/>
              <a:cs typeface="Calibri"/>
            </a:endParaRPr>
          </a:p>
        </p:txBody>
      </p:sp>
    </p:spTree>
    <p:extLst>
      <p:ext uri="{BB962C8B-B14F-4D97-AF65-F5344CB8AC3E}">
        <p14:creationId xmlns:p14="http://schemas.microsoft.com/office/powerpoint/2010/main" val="318845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8" y="770021"/>
            <a:ext cx="12186702" cy="137962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426340" y="2705390"/>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1137705" y="2705390"/>
            <a:ext cx="4804984" cy="689519"/>
          </a:xfrm>
        </p:spPr>
        <p:txBody>
          <a:bodyPr/>
          <a:lstStyle/>
          <a:p>
            <a:r>
              <a:rPr lang="en-GB" sz="2400" dirty="0">
                <a:effectLst/>
                <a:latin typeface="Calibri" panose="020F0502020204030204" pitchFamily="34" charset="0"/>
                <a:ea typeface="Calibri" panose="020F0502020204030204" pitchFamily="34" charset="0"/>
              </a:rPr>
              <a:t>Översikt över livsmedelsindustrin</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426340" y="3402388"/>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1137705" y="3408804"/>
            <a:ext cx="4804984" cy="689519"/>
          </a:xfrm>
        </p:spPr>
        <p:txBody>
          <a:bodyPr/>
          <a:lstStyle/>
          <a:p>
            <a:pPr>
              <a:lnSpc>
                <a:spcPct val="107000"/>
              </a:lnSpc>
              <a:spcAft>
                <a:spcPts val="800"/>
              </a:spcAft>
            </a:pPr>
            <a:r>
              <a:rPr lang="sv-SE" sz="2400" dirty="0" err="1">
                <a:effectLst/>
                <a:latin typeface="Calibri" panose="020F0502020204030204" pitchFamily="34" charset="0"/>
                <a:ea typeface="Calibri" panose="020F0502020204030204" pitchFamily="34" charset="0"/>
              </a:rPr>
              <a:t>Identifiera jobbmöjligheter</a:t>
            </a:r>
            <a:endParaRPr lang="sv-SE" sz="2400" dirty="0">
              <a:effectLst/>
              <a:latin typeface="Calibri" panose="020F0502020204030204" pitchFamily="34" charset="0"/>
              <a:ea typeface="Calibri" panose="020F0502020204030204" pitchFamily="34" charset="0"/>
            </a:endParaRPr>
          </a:p>
        </p:txBody>
      </p:sp>
      <p:sp>
        <p:nvSpPr>
          <p:cNvPr id="27" name="Text Placeholder 26">
            <a:extLst>
              <a:ext uri="{FF2B5EF4-FFF2-40B4-BE49-F238E27FC236}">
                <a16:creationId xmlns:a16="http://schemas.microsoft.com/office/drawing/2014/main" id="{244D583B-8ECF-26EB-B743-57BF243E543D}"/>
              </a:ext>
            </a:extLst>
          </p:cNvPr>
          <p:cNvSpPr>
            <a:spLocks noGrp="1"/>
          </p:cNvSpPr>
          <p:nvPr>
            <p:ph type="body" sz="quarter" idx="31"/>
          </p:nvPr>
        </p:nvSpPr>
        <p:spPr>
          <a:xfrm>
            <a:off x="426340" y="4099386"/>
            <a:ext cx="700387" cy="689518"/>
          </a:xfrm>
        </p:spPr>
        <p:txBody>
          <a:bodyPr/>
          <a:lstStyle/>
          <a:p>
            <a:r>
              <a:rPr lang="en-US" dirty="0"/>
              <a:t>03</a:t>
            </a:r>
          </a:p>
        </p:txBody>
      </p:sp>
      <p:sp>
        <p:nvSpPr>
          <p:cNvPr id="29" name="Text Placeholder 28">
            <a:extLst>
              <a:ext uri="{FF2B5EF4-FFF2-40B4-BE49-F238E27FC236}">
                <a16:creationId xmlns:a16="http://schemas.microsoft.com/office/drawing/2014/main" id="{329722A7-85F3-6333-1B29-589BCF5EE4C4}"/>
              </a:ext>
            </a:extLst>
          </p:cNvPr>
          <p:cNvSpPr>
            <a:spLocks noGrp="1"/>
          </p:cNvSpPr>
          <p:nvPr>
            <p:ph type="body" sz="quarter" idx="32"/>
          </p:nvPr>
        </p:nvSpPr>
        <p:spPr>
          <a:xfrm>
            <a:off x="1137705" y="4112218"/>
            <a:ext cx="5808525" cy="689519"/>
          </a:xfrm>
        </p:spPr>
        <p:txBody>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Att övervinna hinder för sysselsättning</a:t>
            </a: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1186971"/>
            <a:ext cx="8546404"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JOBBMÖJLIGHETER </a:t>
            </a:r>
          </a:p>
        </p:txBody>
      </p:sp>
      <p:sp>
        <p:nvSpPr>
          <p:cNvPr id="4" name="Text Placeholder 18">
            <a:extLst>
              <a:ext uri="{FF2B5EF4-FFF2-40B4-BE49-F238E27FC236}">
                <a16:creationId xmlns:a16="http://schemas.microsoft.com/office/drawing/2014/main" id="{F172811E-9A95-F1D7-C693-E5EF4F45301C}"/>
              </a:ext>
            </a:extLst>
          </p:cNvPr>
          <p:cNvSpPr txBox="1">
            <a:spLocks/>
          </p:cNvSpPr>
          <p:nvPr/>
        </p:nvSpPr>
        <p:spPr>
          <a:xfrm>
            <a:off x="6041076" y="2742995"/>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0">
            <a:extLst>
              <a:ext uri="{FF2B5EF4-FFF2-40B4-BE49-F238E27FC236}">
                <a16:creationId xmlns:a16="http://schemas.microsoft.com/office/drawing/2014/main" id="{B43BCCAB-D788-3659-13C6-AE343EF9894A}"/>
              </a:ext>
            </a:extLst>
          </p:cNvPr>
          <p:cNvSpPr txBox="1">
            <a:spLocks/>
          </p:cNvSpPr>
          <p:nvPr/>
        </p:nvSpPr>
        <p:spPr>
          <a:xfrm>
            <a:off x="6752441" y="2762243"/>
            <a:ext cx="514277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rPr>
              <a:t>Betydelsen av kulturen på arbetsplatsen</a:t>
            </a:r>
          </a:p>
        </p:txBody>
      </p:sp>
      <p:sp>
        <p:nvSpPr>
          <p:cNvPr id="6" name="Text Placeholder 22">
            <a:extLst>
              <a:ext uri="{FF2B5EF4-FFF2-40B4-BE49-F238E27FC236}">
                <a16:creationId xmlns:a16="http://schemas.microsoft.com/office/drawing/2014/main" id="{45A601CC-1E20-5257-3799-A5FBB0327ECC}"/>
              </a:ext>
            </a:extLst>
          </p:cNvPr>
          <p:cNvSpPr txBox="1">
            <a:spLocks/>
          </p:cNvSpPr>
          <p:nvPr/>
        </p:nvSpPr>
        <p:spPr>
          <a:xfrm>
            <a:off x="6041076" y="3439993"/>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05</a:t>
            </a:r>
          </a:p>
        </p:txBody>
      </p:sp>
      <p:sp>
        <p:nvSpPr>
          <p:cNvPr id="7" name="Text Placeholder 24">
            <a:extLst>
              <a:ext uri="{FF2B5EF4-FFF2-40B4-BE49-F238E27FC236}">
                <a16:creationId xmlns:a16="http://schemas.microsoft.com/office/drawing/2014/main" id="{E84E96B4-14C5-2B21-6D2C-8C38C188420C}"/>
              </a:ext>
            </a:extLst>
          </p:cNvPr>
          <p:cNvSpPr txBox="1">
            <a:spLocks/>
          </p:cNvSpPr>
          <p:nvPr/>
        </p:nvSpPr>
        <p:spPr>
          <a:xfrm>
            <a:off x="6752441" y="3465657"/>
            <a:ext cx="5688209"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err="1">
                <a:latin typeface="Calibri" panose="020F0502020204030204" pitchFamily="34" charset="0"/>
                <a:ea typeface="Calibri" panose="020F0502020204030204" pitchFamily="34" charset="0"/>
              </a:rPr>
              <a:t>Anpassning </a:t>
            </a:r>
            <a:r>
              <a:rPr lang="sv-SE" sz="2400" dirty="0">
                <a:latin typeface="Calibri" panose="020F0502020204030204" pitchFamily="34" charset="0"/>
                <a:ea typeface="Calibri" panose="020F0502020204030204" pitchFamily="34" charset="0"/>
              </a:rPr>
              <a:t>till olika arbetsmiljöer</a:t>
            </a:r>
          </a:p>
        </p:txBody>
      </p:sp>
      <p:sp>
        <p:nvSpPr>
          <p:cNvPr id="8" name="Text Placeholder 26">
            <a:extLst>
              <a:ext uri="{FF2B5EF4-FFF2-40B4-BE49-F238E27FC236}">
                <a16:creationId xmlns:a16="http://schemas.microsoft.com/office/drawing/2014/main" id="{416F9910-F9D5-A0E8-71FB-788359B29990}"/>
              </a:ext>
            </a:extLst>
          </p:cNvPr>
          <p:cNvSpPr txBox="1">
            <a:spLocks/>
          </p:cNvSpPr>
          <p:nvPr/>
        </p:nvSpPr>
        <p:spPr>
          <a:xfrm>
            <a:off x="6041076" y="4136989"/>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9" name="Text Placeholder 28">
            <a:extLst>
              <a:ext uri="{FF2B5EF4-FFF2-40B4-BE49-F238E27FC236}">
                <a16:creationId xmlns:a16="http://schemas.microsoft.com/office/drawing/2014/main" id="{E98C0D96-2C0B-37B9-5BF8-74C5D695E6F4}"/>
              </a:ext>
            </a:extLst>
          </p:cNvPr>
          <p:cNvSpPr txBox="1">
            <a:spLocks/>
          </p:cNvSpPr>
          <p:nvPr/>
        </p:nvSpPr>
        <p:spPr>
          <a:xfrm>
            <a:off x="6752441" y="4169073"/>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400" dirty="0">
                <a:latin typeface="Calibri" panose="020F0502020204030204" pitchFamily="34" charset="0"/>
                <a:ea typeface="Calibri" panose="020F0502020204030204" pitchFamily="34" charset="0"/>
              </a:rPr>
              <a:t>Slutsats</a:t>
            </a:r>
          </a:p>
        </p:txBody>
      </p:sp>
      <p:sp>
        <p:nvSpPr>
          <p:cNvPr id="11" name="Graphic 4">
            <a:extLst>
              <a:ext uri="{FF2B5EF4-FFF2-40B4-BE49-F238E27FC236}">
                <a16:creationId xmlns:a16="http://schemas.microsoft.com/office/drawing/2014/main" id="{F951E37E-6F13-84DE-CF61-486EB7682733}"/>
              </a:ext>
            </a:extLst>
          </p:cNvPr>
          <p:cNvSpPr/>
          <p:nvPr/>
        </p:nvSpPr>
        <p:spPr>
          <a:xfrm>
            <a:off x="9499119" y="-56313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Box 5">
            <a:extLst>
              <a:ext uri="{FF2B5EF4-FFF2-40B4-BE49-F238E27FC236}">
                <a16:creationId xmlns:a16="http://schemas.microsoft.com/office/drawing/2014/main" id="{C5CF68E1-FFB3-6D4E-A363-D8E5A68AA2E1}"/>
              </a:ext>
            </a:extLst>
          </p:cNvPr>
          <p:cNvSpPr txBox="1"/>
          <p:nvPr/>
        </p:nvSpPr>
        <p:spPr>
          <a:xfrm>
            <a:off x="2622471" y="5786274"/>
            <a:ext cx="3262845" cy="443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Detta </a:t>
            </a:r>
            <a:r>
              <a:rPr lang="en-US" sz="70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 </a:t>
            </a: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har finansierats med stöd av Europeiska kommissionen. Författaren är ensam ansvarig för denna publikation (meddelande) och kommissionen tar inget ansvar för hur informationen i den kan komma att användas.</a:t>
            </a:r>
          </a:p>
        </p:txBody>
      </p:sp>
      <p:pic>
        <p:nvPicPr>
          <p:cNvPr id="13" name="Picture 12">
            <a:extLst>
              <a:ext uri="{FF2B5EF4-FFF2-40B4-BE49-F238E27FC236}">
                <a16:creationId xmlns:a16="http://schemas.microsoft.com/office/drawing/2014/main" id="{67803AB4-FCF3-9A10-A1BC-D5902D5C6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590442" y="5835473"/>
            <a:ext cx="1716397" cy="394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835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648152" y="2086422"/>
            <a:ext cx="10212922"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6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2. Sociala interaktioner:</a:t>
            </a: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Sociala normer och interaktioner på arbetsplatsen kan skilja sig mycket från ett land till ett annat. Det gäller allt från informellt småprat till mer strukturerade möten. Att förstå dessa interaktioner är nyckeln till att bygga relationer med kollegor, vilket kan påverka teamarbetet och stödet inom företaget. På vissa arbetsplatser kan det till exempel vara vanligt med gemensamma luncher eller kaffepauser, och om man inte deltar i dem kan man oavsiktligt bli utestängd från informella nätverk och beslutsprocesser.</a:t>
            </a:r>
          </a:p>
          <a:p>
            <a:pPr marL="0" indent="0">
              <a:lnSpc>
                <a:spcPts val="2760"/>
              </a:lnSpc>
              <a:spcBef>
                <a:spcPts val="0"/>
              </a:spcBef>
              <a:buClr>
                <a:srgbClr val="B6D1E1"/>
              </a:buClr>
              <a:buNone/>
            </a:pPr>
            <a:endPar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Betydelsen av kulturen på arbetsplatsen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204F2383-8C03-5CF5-6F68-1354D8DE6F98}"/>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844809-5F8B-0672-2FF1-45C1A894C375}"/>
              </a:ext>
            </a:extLst>
          </p:cNvPr>
          <p:cNvSpPr txBox="1"/>
          <p:nvPr/>
        </p:nvSpPr>
        <p:spPr>
          <a:xfrm>
            <a:off x="1688258" y="1249007"/>
            <a:ext cx="10212922" cy="523220"/>
          </a:xfrm>
          <a:prstGeom prst="rect">
            <a:avLst/>
          </a:prstGeom>
          <a:noFill/>
        </p:spPr>
        <p:txBody>
          <a:bodyPr wrap="square">
            <a:spAutoFit/>
          </a:bodyPr>
          <a:lstStyle/>
          <a:p>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Kulturen på arbetsplatsen påverkar arbetstillfredsställelse </a:t>
            </a:r>
            <a:r>
              <a:rPr lang="en-GB" sz="2800" b="1" dirty="0">
                <a:solidFill>
                  <a:srgbClr val="B6D1E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och</a:t>
            </a:r>
            <a:r>
              <a:rPr lang="en-GB" sz="2800" b="1" dirty="0">
                <a:solidFill>
                  <a:schemeClr val="bg1"/>
                </a:solidFill>
                <a:effectLst/>
                <a:highlight>
                  <a:srgbClr val="B6D1E1"/>
                </a:highlight>
                <a:latin typeface="Calibri" panose="020F0502020204030204" pitchFamily="34" charset="0"/>
                <a:ea typeface="Arial" panose="020B0604020202020204" pitchFamily="34" charset="0"/>
                <a:cs typeface="Calibri" panose="020F0502020204030204" pitchFamily="34" charset="0"/>
              </a:rPr>
              <a:t> karriärutveckling: </a:t>
            </a:r>
            <a:endParaRPr lang="en-US" sz="2800" b="1" dirty="0">
              <a:solidFill>
                <a:srgbClr val="B6D1E1"/>
              </a:solidFill>
              <a:highlight>
                <a:srgbClr val="B6D1E1"/>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974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BFFD6-FCEF-11BD-35CF-8CC06C5B619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AA7927B-E3D4-9DC5-D4FE-FBBEFD9B31F9}"/>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0BB446A6-3FBB-7BD4-3CF8-519CCABFC1F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EECC868-F0A6-72E5-3D2F-5DB79C5D368B}"/>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5D2BD77-627D-16EC-7441-DC06958DC76A}"/>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5EFDBE3B-3008-1E34-6ADB-103FAD82FFE9}"/>
              </a:ext>
            </a:extLst>
          </p:cNvPr>
          <p:cNvSpPr txBox="1">
            <a:spLocks/>
          </p:cNvSpPr>
          <p:nvPr/>
        </p:nvSpPr>
        <p:spPr>
          <a:xfrm>
            <a:off x="1590425" y="2176419"/>
            <a:ext cx="10212922"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6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3. Hierarkiska strukturer:</a:t>
            </a: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Invandrarkvinnors arbetstillfredsställelse kan i hög grad påverkas av en stödjande miljö som värdesätter mångfald och ger tydlig kommunikation kan öka arbetstillfredsställelsen genom att få henne att känna sig uppskattad och inkluderad. </a:t>
            </a:r>
          </a:p>
          <a:p>
            <a:pPr marL="0" indent="0">
              <a:lnSpc>
                <a:spcPts val="2760"/>
              </a:lnSpc>
              <a:spcBef>
                <a:spcPts val="0"/>
              </a:spcBef>
              <a:buClr>
                <a:srgbClr val="B6D1E1"/>
              </a:buClr>
              <a:buNone/>
            </a:pPr>
            <a:endPar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Dynamiken på arbetsplatsen varierar avsevärt mellan olika kulturer. I vissa länder är hierarkierna rigida och instruktioner förväntas följas utan att ifrågasättas, medan man i andra länder uppmuntrar input från alla nivåer och strukturen kan vara mer flytande. </a:t>
            </a:r>
          </a:p>
          <a:p>
            <a:pPr marL="0" indent="0">
              <a:lnSpc>
                <a:spcPts val="2760"/>
              </a:lnSpc>
              <a:spcBef>
                <a:spcPts val="0"/>
              </a:spcBef>
              <a:buClr>
                <a:srgbClr val="B6D1E1"/>
              </a:buClr>
              <a:buNone/>
            </a:pPr>
            <a:endPar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B793BBB7-81B8-F5D8-590F-82659C6433BF}"/>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BC1A92CF-B228-7407-C260-A96E7B800BCE}"/>
              </a:ext>
            </a:extLst>
          </p:cNvPr>
          <p:cNvSpPr txBox="1">
            <a:spLocks/>
          </p:cNvSpPr>
          <p:nvPr/>
        </p:nvSpPr>
        <p:spPr>
          <a:xfrm>
            <a:off x="2206401" y="372691"/>
            <a:ext cx="8383306"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Betydelsen av kulturen på arbetsplatsen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6E1477EF-2968-D54C-0DAC-856275115413}"/>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B270834F-D02B-F178-B1F4-F413F750F0C5}"/>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5C545D-F2EB-AC9F-3207-717F05793D09}"/>
              </a:ext>
            </a:extLst>
          </p:cNvPr>
          <p:cNvSpPr txBox="1"/>
          <p:nvPr/>
        </p:nvSpPr>
        <p:spPr>
          <a:xfrm>
            <a:off x="1676713" y="1018098"/>
            <a:ext cx="10212922" cy="954107"/>
          </a:xfrm>
          <a:prstGeom prst="rect">
            <a:avLst/>
          </a:prstGeom>
          <a:noFill/>
        </p:spPr>
        <p:txBody>
          <a:bodyPr wrap="square" lIns="91440" tIns="45720" rIns="91440" bIns="45720" anchor="t">
            <a:spAutoFit/>
          </a:bodyPr>
          <a:lstStyle/>
          <a:p>
            <a:r>
              <a:rPr lang="en-GB" sz="2800" b="1" dirty="0">
                <a:solidFill>
                  <a:schemeClr val="bg1"/>
                </a:solidFill>
                <a:effectLst/>
                <a:highlight>
                  <a:srgbClr val="B6D1E1"/>
                </a:highlight>
                <a:latin typeface="Calibri"/>
                <a:ea typeface="Arial" panose="020B0604020202020204" pitchFamily="34" charset="0"/>
                <a:cs typeface="Calibri"/>
              </a:rPr>
              <a:t> Kulturen </a:t>
            </a:r>
            <a:r>
              <a:rPr lang="en-GB" sz="2800" b="1" dirty="0" err="1">
                <a:solidFill>
                  <a:schemeClr val="bg1"/>
                </a:solidFill>
                <a:effectLst/>
                <a:highlight>
                  <a:srgbClr val="B6D1E1"/>
                </a:highlight>
                <a:latin typeface="Calibri"/>
                <a:ea typeface="Arial" panose="020B0604020202020204" pitchFamily="34" charset="0"/>
                <a:cs typeface="Calibri"/>
              </a:rPr>
              <a:t>på</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arbetsplatsen</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påverkar</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arbetstillfredsställelse</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a:solidFill>
                  <a:schemeClr val="bg1"/>
                </a:solidFill>
                <a:highlight>
                  <a:srgbClr val="B6D1E1"/>
                </a:highlight>
                <a:latin typeface="Calibri"/>
                <a:ea typeface="Arial" panose="020B0604020202020204" pitchFamily="34" charset="0"/>
                <a:cs typeface="Calibri"/>
              </a:rPr>
              <a:t>&amp; </a:t>
            </a:r>
            <a:r>
              <a:rPr lang="en-GB" sz="2800" b="1" dirty="0" err="1">
                <a:solidFill>
                  <a:srgbClr val="B6D1E1"/>
                </a:solidFill>
                <a:effectLst/>
                <a:highlight>
                  <a:srgbClr val="B6D1E1"/>
                </a:highlight>
                <a:latin typeface="Calibri"/>
                <a:ea typeface="Arial" panose="020B0604020202020204" pitchFamily="34" charset="0"/>
                <a:cs typeface="Calibri"/>
              </a:rPr>
              <a:t>och</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karriärutveckling</a:t>
            </a:r>
            <a:r>
              <a:rPr lang="en-GB" sz="2800" b="1" dirty="0">
                <a:solidFill>
                  <a:schemeClr val="bg1"/>
                </a:solidFill>
                <a:effectLst/>
                <a:highlight>
                  <a:srgbClr val="B6D1E1"/>
                </a:highlight>
                <a:latin typeface="Calibri"/>
                <a:ea typeface="Arial" panose="020B0604020202020204" pitchFamily="34" charset="0"/>
                <a:cs typeface="Calibri"/>
              </a:rPr>
              <a:t>: </a:t>
            </a:r>
            <a:endParaRPr lang="en-US" sz="2800" b="1" dirty="0">
              <a:solidFill>
                <a:schemeClr val="bg1"/>
              </a:solidFill>
              <a:highlight>
                <a:srgbClr val="B6D1E1"/>
              </a:highlight>
              <a:latin typeface="Calibri"/>
              <a:cs typeface="Calibri"/>
            </a:endParaRPr>
          </a:p>
        </p:txBody>
      </p:sp>
    </p:spTree>
    <p:extLst>
      <p:ext uri="{BB962C8B-B14F-4D97-AF65-F5344CB8AC3E}">
        <p14:creationId xmlns:p14="http://schemas.microsoft.com/office/powerpoint/2010/main" val="403910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63809-141A-3A5B-A5F3-BFDB884DB1C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31B49C8-B9DD-6478-8BED-85D7170E7CD1}"/>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E4AF974E-E7BA-6704-848D-2231D6CE28AD}"/>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C30F271-31D5-C98B-2CD1-27F3DB772F6E}"/>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A8C91B1-D33B-2CBF-16A2-7A9D26326C52}"/>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3416EE35-D1C0-B81A-2C2F-02525149133A}"/>
              </a:ext>
            </a:extLst>
          </p:cNvPr>
          <p:cNvSpPr txBox="1">
            <a:spLocks/>
          </p:cNvSpPr>
          <p:nvPr/>
        </p:nvSpPr>
        <p:spPr>
          <a:xfrm>
            <a:off x="1590425" y="2176419"/>
            <a:ext cx="10212922"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GB" sz="2600" dirty="0">
                <a:solidFill>
                  <a:srgbClr val="382B1B"/>
                </a:solidFill>
                <a:highlight>
                  <a:srgbClr val="B6D1E1"/>
                </a:highlight>
                <a:latin typeface="Calibri" panose="020F0502020204030204" pitchFamily="34" charset="0"/>
                <a:ea typeface="Calibri" panose="020F0502020204030204" pitchFamily="34" charset="0"/>
                <a:cs typeface="Calibri" panose="020F0502020204030204" pitchFamily="34" charset="0"/>
              </a:rPr>
              <a:t>Var öppen för  </a:t>
            </a:r>
          </a:p>
          <a:p>
            <a:pPr>
              <a:lnSpc>
                <a:spcPts val="2760"/>
              </a:lnSpc>
              <a:spcBef>
                <a:spcPts val="0"/>
              </a:spcBef>
              <a:buClr>
                <a:srgbClr val="B6D1E1"/>
              </a:buClr>
            </a:pPr>
            <a:r>
              <a:rPr lang="en-GB" sz="2600" b="1" dirty="0">
                <a:solidFill>
                  <a:srgbClr val="382B1B"/>
                </a:solidFill>
                <a:latin typeface="Calibri" panose="020F0502020204030204" pitchFamily="34" charset="0"/>
                <a:ea typeface="Calibri" panose="020F0502020204030204" pitchFamily="34" charset="0"/>
                <a:cs typeface="Calibri" panose="020F0502020204030204" pitchFamily="34" charset="0"/>
              </a:rPr>
              <a:t>Öppen kommunikation: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Att aktivt söka klargöranden om normer och förväntningar kan bidra till att undvika missförstånd.</a:t>
            </a:r>
          </a:p>
          <a:p>
            <a:pPr>
              <a:lnSpc>
                <a:spcPts val="2760"/>
              </a:lnSpc>
              <a:spcBef>
                <a:spcPts val="0"/>
              </a:spcBef>
              <a:buClr>
                <a:srgbClr val="B6D1E1"/>
              </a:buClr>
            </a:pPr>
            <a:r>
              <a:rPr lang="en-GB" sz="2600" b="1" dirty="0">
                <a:solidFill>
                  <a:srgbClr val="382B1B"/>
                </a:solidFill>
                <a:latin typeface="Calibri" panose="020F0502020204030204" pitchFamily="34" charset="0"/>
                <a:ea typeface="Calibri" panose="020F0502020204030204" pitchFamily="34" charset="0"/>
                <a:cs typeface="Calibri" panose="020F0502020204030204" pitchFamily="34" charset="0"/>
              </a:rPr>
              <a:t>Självförsvar: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Att förstå sina rättigheter på arbetsplatsen och föra sin egen talan när det finns skillnader i behandling eller möjligheter till avancemang.</a:t>
            </a:r>
          </a:p>
          <a:p>
            <a:pPr>
              <a:lnSpc>
                <a:spcPts val="2760"/>
              </a:lnSpc>
              <a:spcBef>
                <a:spcPts val="0"/>
              </a:spcBef>
              <a:buClr>
                <a:srgbClr val="B6D1E1"/>
              </a:buClr>
            </a:pPr>
            <a:r>
              <a:rPr lang="en-GB" sz="2600" b="1" dirty="0">
                <a:solidFill>
                  <a:srgbClr val="382B1B"/>
                </a:solidFill>
                <a:latin typeface="Calibri" panose="020F0502020204030204" pitchFamily="34" charset="0"/>
                <a:ea typeface="Calibri" panose="020F0502020204030204" pitchFamily="34" charset="0"/>
                <a:cs typeface="Calibri" panose="020F0502020204030204" pitchFamily="34" charset="0"/>
              </a:rPr>
              <a:t>Kulturellt utbyte: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Att dela med sig av sina egna kulturella perspektiv kan berika mångfalden på arbetsplatsen och skapa mer inkluderande och innovativa miljöer.</a:t>
            </a: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7AD4A41-B49E-619A-C86E-D7DF6C5184B2}"/>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D13F737F-7479-9303-0FA1-F4A18F6307B4}"/>
              </a:ext>
            </a:extLst>
          </p:cNvPr>
          <p:cNvSpPr txBox="1">
            <a:spLocks/>
          </p:cNvSpPr>
          <p:nvPr/>
        </p:nvSpPr>
        <p:spPr>
          <a:xfrm>
            <a:off x="2206401" y="372691"/>
            <a:ext cx="9457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Betydelsen av kulturen på arbetsplatsen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D314EBE2-054B-86A1-72DE-B53B4EE6565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cxnSp>
        <p:nvCxnSpPr>
          <p:cNvPr id="12" name="Straight Connector 11">
            <a:extLst>
              <a:ext uri="{FF2B5EF4-FFF2-40B4-BE49-F238E27FC236}">
                <a16:creationId xmlns:a16="http://schemas.microsoft.com/office/drawing/2014/main" id="{A2851641-EE6C-DF93-EB43-BD06DFF7EF3F}"/>
              </a:ext>
            </a:extLst>
          </p:cNvPr>
          <p:cNvCxnSpPr>
            <a:cxnSpLocks/>
          </p:cNvCxnSpPr>
          <p:nvPr/>
        </p:nvCxnSpPr>
        <p:spPr>
          <a:xfrm flipH="1">
            <a:off x="2529674" y="1518042"/>
            <a:ext cx="9416715"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E85C731-B338-A7C9-13FD-B965C21EFD99}"/>
              </a:ext>
            </a:extLst>
          </p:cNvPr>
          <p:cNvSpPr txBox="1"/>
          <p:nvPr/>
        </p:nvSpPr>
        <p:spPr>
          <a:xfrm>
            <a:off x="1642076" y="1052734"/>
            <a:ext cx="10212922" cy="954107"/>
          </a:xfrm>
          <a:prstGeom prst="rect">
            <a:avLst/>
          </a:prstGeom>
          <a:noFill/>
        </p:spPr>
        <p:txBody>
          <a:bodyPr wrap="square" lIns="91440" tIns="45720" rIns="91440" bIns="45720" anchor="t">
            <a:spAutoFit/>
          </a:bodyPr>
          <a:lstStyle/>
          <a:p>
            <a:r>
              <a:rPr lang="en-GB" sz="2800" b="1" dirty="0">
                <a:solidFill>
                  <a:schemeClr val="bg1"/>
                </a:solidFill>
                <a:effectLst/>
                <a:highlight>
                  <a:srgbClr val="B6D1E1"/>
                </a:highlight>
                <a:latin typeface="Calibri"/>
                <a:ea typeface="Arial" panose="020B0604020202020204" pitchFamily="34" charset="0"/>
                <a:cs typeface="Calibri"/>
              </a:rPr>
              <a:t> Kulturen </a:t>
            </a:r>
            <a:r>
              <a:rPr lang="en-GB" sz="2800" b="1" dirty="0" err="1">
                <a:solidFill>
                  <a:schemeClr val="bg1"/>
                </a:solidFill>
                <a:effectLst/>
                <a:highlight>
                  <a:srgbClr val="B6D1E1"/>
                </a:highlight>
                <a:latin typeface="Calibri"/>
                <a:ea typeface="Arial" panose="020B0604020202020204" pitchFamily="34" charset="0"/>
                <a:cs typeface="Calibri"/>
              </a:rPr>
              <a:t>på</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arbetsplatsen</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påverkar</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arbetstillfredsställelse</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a:solidFill>
                  <a:schemeClr val="bg1"/>
                </a:solidFill>
                <a:highlight>
                  <a:srgbClr val="B6D1E1"/>
                </a:highlight>
                <a:latin typeface="Calibri"/>
                <a:ea typeface="Arial" panose="020B0604020202020204" pitchFamily="34" charset="0"/>
                <a:cs typeface="Calibri"/>
              </a:rPr>
              <a:t>&amp;</a:t>
            </a:r>
            <a:r>
              <a:rPr lang="en-GB" sz="2800" b="1" dirty="0" err="1">
                <a:solidFill>
                  <a:srgbClr val="B6D1E1"/>
                </a:solidFill>
                <a:effectLst/>
                <a:highlight>
                  <a:srgbClr val="B6D1E1"/>
                </a:highlight>
                <a:latin typeface="Calibri"/>
                <a:ea typeface="Arial" panose="020B0604020202020204" pitchFamily="34" charset="0"/>
                <a:cs typeface="Calibri"/>
              </a:rPr>
              <a:t>och</a:t>
            </a:r>
            <a:r>
              <a:rPr lang="en-GB" sz="2800" b="1" dirty="0">
                <a:solidFill>
                  <a:schemeClr val="bg1"/>
                </a:solidFill>
                <a:effectLst/>
                <a:highlight>
                  <a:srgbClr val="B6D1E1"/>
                </a:highlight>
                <a:latin typeface="Calibri"/>
                <a:ea typeface="Arial" panose="020B0604020202020204" pitchFamily="34" charset="0"/>
                <a:cs typeface="Calibri"/>
              </a:rPr>
              <a:t> </a:t>
            </a:r>
            <a:r>
              <a:rPr lang="en-GB" sz="2800" b="1" dirty="0" err="1">
                <a:solidFill>
                  <a:schemeClr val="bg1"/>
                </a:solidFill>
                <a:effectLst/>
                <a:highlight>
                  <a:srgbClr val="B6D1E1"/>
                </a:highlight>
                <a:latin typeface="Calibri"/>
                <a:ea typeface="Arial" panose="020B0604020202020204" pitchFamily="34" charset="0"/>
                <a:cs typeface="Calibri"/>
              </a:rPr>
              <a:t>karriärutveckling</a:t>
            </a:r>
            <a:r>
              <a:rPr lang="en-GB" sz="2800" b="1" dirty="0">
                <a:solidFill>
                  <a:schemeClr val="bg1"/>
                </a:solidFill>
                <a:effectLst/>
                <a:highlight>
                  <a:srgbClr val="B6D1E1"/>
                </a:highlight>
                <a:latin typeface="Calibri"/>
                <a:ea typeface="Arial" panose="020B0604020202020204" pitchFamily="34" charset="0"/>
                <a:cs typeface="Calibri"/>
              </a:rPr>
              <a:t>: </a:t>
            </a:r>
            <a:endParaRPr lang="en-US" sz="2800" b="1" dirty="0">
              <a:solidFill>
                <a:schemeClr val="bg1"/>
              </a:solidFill>
              <a:highlight>
                <a:srgbClr val="B6D1E1"/>
              </a:highlight>
              <a:latin typeface="Calibri"/>
              <a:cs typeface="Calibri"/>
            </a:endParaRPr>
          </a:p>
        </p:txBody>
      </p:sp>
    </p:spTree>
    <p:extLst>
      <p:ext uri="{BB962C8B-B14F-4D97-AF65-F5344CB8AC3E}">
        <p14:creationId xmlns:p14="http://schemas.microsoft.com/office/powerpoint/2010/main" val="3984582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r>
              <a:rPr lang="en-GB" sz="6000" dirty="0">
                <a:effectLst/>
                <a:latin typeface="Calibri" panose="020F0502020204030204" pitchFamily="34" charset="0"/>
                <a:ea typeface="Calibri" panose="020F0502020204030204" pitchFamily="34" charset="0"/>
              </a:rPr>
              <a:t>Anpassning till olika arbetsmiljöer </a:t>
            </a:r>
          </a:p>
          <a:p>
            <a:endParaRPr lang="en-US" sz="6000" dirty="0"/>
          </a:p>
        </p:txBody>
      </p:sp>
    </p:spTree>
    <p:extLst>
      <p:ext uri="{BB962C8B-B14F-4D97-AF65-F5344CB8AC3E}">
        <p14:creationId xmlns:p14="http://schemas.microsoft.com/office/powerpoint/2010/main" val="2571354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476104" y="1964471"/>
            <a:ext cx="1000850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ts val="2760"/>
              </a:lnSpc>
              <a:spcBef>
                <a:spcPts val="0"/>
              </a:spcBef>
              <a:buClr>
                <a:srgbClr val="B6D1E1"/>
              </a:buClr>
              <a:buAutoNum type="arabicPeriod"/>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Ta dig tid att observera och lära dig de informella regler och förväntningar som finns på din nya arbetsplats. Lägg märke till hur kollegorna interagerar, hur beslut fattas och hur konflikter löses.</a:t>
            </a:r>
          </a:p>
          <a:p>
            <a:pPr marL="514350" indent="-514350">
              <a:lnSpc>
                <a:spcPts val="2760"/>
              </a:lnSpc>
              <a:spcBef>
                <a:spcPts val="0"/>
              </a:spcBef>
              <a:buClr>
                <a:srgbClr val="B6D1E1"/>
              </a:buClr>
              <a:buAutoNum type="arabicPeriod"/>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Ta kontakt med medarbetare för att lära dig mer om arbetsplatskulturen, inklusive eventuella outtalade regler eller preferenser när det gäller kommunikation och lagarbete.</a:t>
            </a:r>
          </a:p>
          <a:p>
            <a:pPr marL="514350" indent="-514350">
              <a:lnSpc>
                <a:spcPts val="2760"/>
              </a:lnSpc>
              <a:spcBef>
                <a:spcPts val="0"/>
              </a:spcBef>
              <a:buClr>
                <a:srgbClr val="B6D1E1"/>
              </a:buClr>
              <a:buAutoNum type="arabicPeriod"/>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Förstå strukturen i köket eller på livsmedelsarbetsplatsen. Känna igen rollerna och befogenhetsnivåerna, från köksmästare till servicepersonal, och anpassa dina interaktioner därefter.</a:t>
            </a:r>
          </a:p>
          <a:p>
            <a:pPr marL="514350" indent="-514350">
              <a:lnSpc>
                <a:spcPts val="2760"/>
              </a:lnSpc>
              <a:spcBef>
                <a:spcPts val="0"/>
              </a:spcBef>
              <a:buClr>
                <a:srgbClr val="B6D1E1"/>
              </a:buClr>
              <a:buAutoNum type="arabicPeriod"/>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Om du arbetar på ett annat språk än ditt modersmål, lägg tid på att förbättra språkkunskaper som är relevanta för det kulinariska området. Det kan handla om specifika kulinariska termer och vanliga fraser som används i köket.</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Anpassning till olika arbetsmiljöer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204F2383-8C03-5CF5-6F68-1354D8DE6F98}"/>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844809-5F8B-0672-2FF1-45C1A894C375}"/>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Några idéer som kommer att hjälpa</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260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387FF-1D40-3FD4-4A8D-AAB6274C8F2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07F8365-5BAB-50BD-7AC5-7E7636A344A6}"/>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1EEF31-B9A2-0347-6399-EAA267C4B53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556CFE21-44BB-8961-3ADD-A1F187AB7E1F}"/>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DD47B2B-65F7-DDD7-FC97-AA284DC06813}"/>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6BDD9168-40B8-CA7C-FCFF-1231AB5B3532}"/>
              </a:ext>
            </a:extLst>
          </p:cNvPr>
          <p:cNvSpPr txBox="1">
            <a:spLocks/>
          </p:cNvSpPr>
          <p:nvPr/>
        </p:nvSpPr>
        <p:spPr>
          <a:xfrm>
            <a:off x="1383739" y="1825926"/>
            <a:ext cx="10306593"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Använd språkinlärningsverktyg, kurser eller appar som är utformade för restaurangbranschen för att påskynda din inlärningsprocess.</a:t>
            </a:r>
          </a:p>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Var tydlig i din kommunikation genom att kontrollera instruktioner och upprepa dem vid behov för att säkerställa att du förstår. Var proaktiv när det gäller att be om förtydliganden för att undvika misstag på grund av bristande kommunikation.</a:t>
            </a:r>
          </a:p>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Bygg relationer med kollegor på alla nivåer. Det hjälper dig att vänja dig vid den nya miljön och öppnar dörrar för karriärutveckling.</a:t>
            </a:r>
          </a:p>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Delta i kulinariska workshops och evenemang för att bredda ditt nätverk. </a:t>
            </a:r>
          </a:p>
          <a:p>
            <a:pPr marL="534988" indent="-534988">
              <a:lnSpc>
                <a:spcPts val="2760"/>
              </a:lnSpc>
              <a:spcBef>
                <a:spcPts val="0"/>
              </a:spcBef>
              <a:buClr>
                <a:srgbClr val="B6D1E1"/>
              </a:buClr>
              <a:buAutoNum type="arabicPeriod" startAt="4"/>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Sök upp en mentor inom branschen som kan ge dig vägledning, råd och stöd när du navigerar i din nya miljö. En mentor kan också hjälpa till att överbrygga kulturella klyftor och erbjuda insikter om hur du kan göra karriär inom livsmedelsindustrin.</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ED11FA5-F569-B770-20E8-F289E1484FEB}"/>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565241BA-70EF-E8F8-514B-C342429380E8}"/>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Anpassning till olika arbetsmiljöer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B88032CC-4203-87C3-3919-E1951B30BBDC}"/>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5EFF9ADB-D4C2-829F-461D-8457BF05EC1E}"/>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04D8CB-45DD-5F41-FB94-5224646A8CDA}"/>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Några idéer som kommer att hjälpa</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4130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7E549-7C82-AA10-BADC-48D286913F1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0503F58-71DC-F2C1-20B9-4236563AFA89}"/>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647373BA-BB65-7E84-A9B4-F8ED8D740990}"/>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FD288BD-32CB-A22E-068E-0CC587535EC7}"/>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FF89C73-299E-5D2F-E46D-4307B6404BE6}"/>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F246D2CA-CE66-00FA-F2EE-B0BC79BE2318}"/>
              </a:ext>
            </a:extLst>
          </p:cNvPr>
          <p:cNvSpPr txBox="1">
            <a:spLocks/>
          </p:cNvSpPr>
          <p:nvPr/>
        </p:nvSpPr>
        <p:spPr>
          <a:xfrm>
            <a:off x="1441468" y="1825926"/>
            <a:ext cx="1000850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534988">
              <a:lnSpc>
                <a:spcPts val="2760"/>
              </a:lnSpc>
              <a:spcBef>
                <a:spcPts val="0"/>
              </a:spcBef>
              <a:buClr>
                <a:srgbClr val="B6D1E1"/>
              </a:buClr>
              <a:buNone/>
            </a:pPr>
            <a:r>
              <a:rPr lang="en-GB" sz="2600" dirty="0">
                <a:solidFill>
                  <a:srgbClr val="B6D1E1"/>
                </a:solidFill>
                <a:latin typeface="Calibri" panose="020F0502020204030204" pitchFamily="34" charset="0"/>
                <a:ea typeface="Calibri" panose="020F0502020204030204" pitchFamily="34" charset="0"/>
                <a:cs typeface="Calibri" panose="020F0502020204030204" pitchFamily="34" charset="0"/>
              </a:rPr>
              <a:t>9</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    Visa vilja att lära dig av varje erfarenhet, oavsett om det gäller en ny matlagningsteknik eller att förstå dynamiken på arbetsplatsen. Omfamna den mångfald av kulinariska metoder och traditioner som du möter.</a:t>
            </a:r>
          </a:p>
          <a:p>
            <a:pPr marL="514350" indent="-514350">
              <a:lnSpc>
                <a:spcPts val="2760"/>
              </a:lnSpc>
              <a:spcBef>
                <a:spcPts val="0"/>
              </a:spcBef>
              <a:buClr>
                <a:srgbClr val="B6D1E1"/>
              </a:buClr>
              <a:buAutoNum type="arabicPeriod" startAt="10"/>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Om du kan, anpassa dig till olika roller och uppgifter efter behov. Flexibilitet är något som värderas högt i den snabba livsmedelsindustrin.</a:t>
            </a:r>
          </a:p>
          <a:p>
            <a:pPr marL="514350" indent="-514350">
              <a:lnSpc>
                <a:spcPts val="2760"/>
              </a:lnSpc>
              <a:spcBef>
                <a:spcPts val="0"/>
              </a:spcBef>
              <a:buClr>
                <a:srgbClr val="B6D1E1"/>
              </a:buClr>
              <a:buAutoNum type="arabicPeriod" startAt="10"/>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Utveckla sätt att hantera stress i pressade situationer som är vanliga i kök, t.ex. djupandningstekniker, att hålla sig organiserad och att ha en positiv attityd.</a:t>
            </a:r>
          </a:p>
          <a:p>
            <a:pPr marL="514350" indent="-514350">
              <a:lnSpc>
                <a:spcPts val="2760"/>
              </a:lnSpc>
              <a:spcBef>
                <a:spcPts val="0"/>
              </a:spcBef>
              <a:buClr>
                <a:srgbClr val="B6D1E1"/>
              </a:buClr>
              <a:buAutoNum type="arabicPeriod" startAt="10"/>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Förespråka inkludering och rättvisa metoder. Främja mångfald genom att dela med dig av dina unika kulturella perspektiv och kulinariska insikter. Detta kan öka mångfalden i det kulinariska utbudet och bidra till en mer inkluderande arbetsmiljö.</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476ED1EF-0E01-768C-029C-5EFEE437C6D8}"/>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479EA1DB-178F-216B-E8A6-BA3A6203C839}"/>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Anpassning till olika arbetsmiljöer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DDEC026-18C7-F021-9B07-30C12FDF455B}"/>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330F0BAA-C5CE-41B6-68FD-C6CFBAB0CAB1}"/>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8A3FEA-D1C5-B6F9-D5AE-A17BA958D784}"/>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Några idéer som kommer att hjälpa</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3822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AA08-5667-B3D5-97D6-3E8188A3F4A3}"/>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6D50E4C-1A46-999F-B026-9AF9B9F36951}"/>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D0A1E48E-A10F-978C-213A-D6023A6741B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5AB4A1F-39C7-CE78-CBB5-8646BFAC7E78}"/>
                </a:ext>
              </a:extLst>
            </p:cNvPr>
            <p:cNvSpPr/>
            <p:nvPr/>
          </p:nvSpPr>
          <p:spPr>
            <a:xfrm>
              <a:off x="2116539" y="1065256"/>
              <a:ext cx="239682" cy="239682"/>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F8C02E3-9737-EA0C-1776-0C9E45EDF869}"/>
              </a:ext>
            </a:extLst>
          </p:cNvPr>
          <p:cNvSpPr/>
          <p:nvPr/>
        </p:nvSpPr>
        <p:spPr>
          <a:xfrm>
            <a:off x="0" y="0"/>
            <a:ext cx="1114229"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5DE41802-8E0C-070F-3C99-46E988067C82}"/>
              </a:ext>
            </a:extLst>
          </p:cNvPr>
          <p:cNvSpPr txBox="1">
            <a:spLocks/>
          </p:cNvSpPr>
          <p:nvPr/>
        </p:nvSpPr>
        <p:spPr>
          <a:xfrm>
            <a:off x="1214847" y="1964471"/>
            <a:ext cx="10008508"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988" indent="-534988">
              <a:lnSpc>
                <a:spcPts val="2760"/>
              </a:lnSpc>
              <a:spcBef>
                <a:spcPts val="0"/>
              </a:spcBef>
              <a:buClr>
                <a:srgbClr val="B6D1E1"/>
              </a:buClr>
              <a:buNone/>
            </a:pPr>
            <a:r>
              <a:rPr lang="en-GB" sz="2600" dirty="0">
                <a:solidFill>
                  <a:srgbClr val="B6D1E1"/>
                </a:solidFill>
                <a:latin typeface="Calibri" panose="020F0502020204030204" pitchFamily="34" charset="0"/>
                <a:ea typeface="Calibri" panose="020F0502020204030204" pitchFamily="34" charset="0"/>
                <a:cs typeface="Calibri" panose="020F0502020204030204" pitchFamily="34" charset="0"/>
              </a:rPr>
              <a:t>13</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 Utbilda andra om fördelarna med mångfald och inkludering i restaurangbranschen, vilket kan leda till mer innovativa och samarbetsvilliga team.</a:t>
            </a:r>
          </a:p>
          <a:p>
            <a:pPr marL="534988" indent="-534988">
              <a:lnSpc>
                <a:spcPts val="2760"/>
              </a:lnSpc>
              <a:spcBef>
                <a:spcPts val="0"/>
              </a:spcBef>
              <a:buClr>
                <a:srgbClr val="B6D1E1"/>
              </a:buClr>
              <a:buNone/>
            </a:pPr>
            <a:r>
              <a:rPr lang="en-GB" sz="2600" dirty="0">
                <a:solidFill>
                  <a:srgbClr val="B6D1E1"/>
                </a:solidFill>
                <a:latin typeface="Calibri" panose="020F0502020204030204" pitchFamily="34" charset="0"/>
                <a:ea typeface="Calibri" panose="020F0502020204030204" pitchFamily="34" charset="0"/>
                <a:cs typeface="Calibri" panose="020F0502020204030204" pitchFamily="34" charset="0"/>
              </a:rPr>
              <a:t>14. </a:t>
            </a: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Informera dig om dina rättigheter som anställd i det lokala sammanhanget, inklusive lagar om rättvis lön, arbetstider och antidiskrimineringspolicyer. Tveka inte att söka hjälp från juridiska tjänster eller stödtjänster för migranter om du ställs inför problem på arbetsplatsen som rör rättigheter och diskriminering.</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07E96D26-14CD-1949-D973-1B1AF8C12627}"/>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9AB18F2-2029-B355-C5C1-5729AA2E29B2}"/>
              </a:ext>
            </a:extLst>
          </p:cNvPr>
          <p:cNvSpPr txBox="1">
            <a:spLocks/>
          </p:cNvSpPr>
          <p:nvPr/>
        </p:nvSpPr>
        <p:spPr>
          <a:xfrm>
            <a:off x="2529673" y="661327"/>
            <a:ext cx="8026031" cy="782462"/>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Anpassning till olika arbetsmiljöer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84480065-B61D-FD72-D2BE-18BE789281C0}"/>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cxnSp>
        <p:nvCxnSpPr>
          <p:cNvPr id="12" name="Straight Connector 11">
            <a:extLst>
              <a:ext uri="{FF2B5EF4-FFF2-40B4-BE49-F238E27FC236}">
                <a16:creationId xmlns:a16="http://schemas.microsoft.com/office/drawing/2014/main" id="{57F32167-6283-C11F-091B-CE29218BA5B0}"/>
              </a:ext>
            </a:extLst>
          </p:cNvPr>
          <p:cNvCxnSpPr>
            <a:cxnSpLocks/>
          </p:cNvCxnSpPr>
          <p:nvPr/>
        </p:nvCxnSpPr>
        <p:spPr>
          <a:xfrm flipH="1">
            <a:off x="2588916" y="1573325"/>
            <a:ext cx="9416715"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0EB1E80-8A55-9C86-7C7C-D7D9E79E0381}"/>
              </a:ext>
            </a:extLst>
          </p:cNvPr>
          <p:cNvSpPr txBox="1"/>
          <p:nvPr/>
        </p:nvSpPr>
        <p:spPr>
          <a:xfrm>
            <a:off x="2529673" y="1311715"/>
            <a:ext cx="7221750" cy="523220"/>
          </a:xfrm>
          <a:prstGeom prst="rect">
            <a:avLst/>
          </a:prstGeom>
          <a:noFill/>
        </p:spPr>
        <p:txBody>
          <a:bodyPr wrap="square">
            <a:spAutoFit/>
          </a:bodyPr>
          <a:lstStyle/>
          <a:p>
            <a:r>
              <a:rPr lang="en-GB" sz="2800" b="1" dirty="0">
                <a:solidFill>
                  <a:schemeClr val="bg2"/>
                </a:solidFill>
                <a:highlight>
                  <a:srgbClr val="94C7B0"/>
                </a:highlight>
                <a:latin typeface="Calibri" panose="020F0502020204030204" pitchFamily="34" charset="0"/>
                <a:ea typeface="Calibri" panose="020F0502020204030204" pitchFamily="34" charset="0"/>
                <a:cs typeface="Calibri" panose="020F0502020204030204" pitchFamily="34" charset="0"/>
              </a:rPr>
              <a:t>Några idéer som kommer att hjälpa</a:t>
            </a:r>
            <a:r>
              <a:rPr lang="en-GB" sz="2800" b="1" dirty="0">
                <a:solidFill>
                  <a:srgbClr val="84BFA4"/>
                </a:solidFill>
                <a:effectLst/>
                <a:highlight>
                  <a:srgbClr val="84BFA4"/>
                </a:highlight>
                <a:latin typeface="Calibri" panose="020F0502020204030204" pitchFamily="34" charset="0"/>
                <a:ea typeface="Arial" panose="020B0604020202020204" pitchFamily="34" charset="0"/>
                <a:cs typeface="Calibri" panose="020F0502020204030204" pitchFamily="34" charset="0"/>
              </a:rPr>
              <a:t>: </a:t>
            </a:r>
            <a:endParaRPr lang="en-US" sz="2800" b="1" dirty="0">
              <a:solidFill>
                <a:srgbClr val="84BFA4"/>
              </a:solidFill>
              <a:highlight>
                <a:srgbClr val="84BFA4"/>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5857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144526" y="927563"/>
            <a:ext cx="552695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Slutsats</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5112441" y="2181726"/>
            <a:ext cx="6794023" cy="367364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a:ea typeface="Calibri"/>
                <a:cs typeface="Calibri"/>
              </a:rPr>
              <a:t>Restaurang- och livsmedelsindustrin erbjuder en mängd olika möjligheter för invandrarkvinnor att använda sina </a:t>
            </a:r>
            <a:r>
              <a:rPr lang="en-IE" sz="2400" dirty="0" err="1">
                <a:solidFill>
                  <a:srgbClr val="382B1B"/>
                </a:solidFill>
                <a:latin typeface="Calibri"/>
                <a:ea typeface="Calibri"/>
                <a:cs typeface="Calibri"/>
              </a:rPr>
              <a:t>färdigheter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och</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kulturella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bakgrunder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Genom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ge</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deltagarna</a:t>
            </a:r>
            <a:r>
              <a:rPr lang="en-IE" sz="2400" dirty="0">
                <a:solidFill>
                  <a:srgbClr val="382B1B"/>
                </a:solidFill>
                <a:latin typeface="Calibri"/>
                <a:ea typeface="Calibri"/>
                <a:cs typeface="Calibri"/>
              </a:rPr>
              <a:t> den </a:t>
            </a:r>
            <a:r>
              <a:rPr lang="en-IE" sz="2400" dirty="0" err="1">
                <a:solidFill>
                  <a:srgbClr val="382B1B"/>
                </a:solidFill>
                <a:latin typeface="Calibri"/>
                <a:ea typeface="Calibri"/>
                <a:cs typeface="Calibri"/>
              </a:rPr>
              <a:t>kunskap</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och</a:t>
            </a:r>
            <a:r>
              <a:rPr lang="en-IE" sz="2400" dirty="0">
                <a:solidFill>
                  <a:srgbClr val="382B1B"/>
                </a:solidFill>
                <a:latin typeface="Calibri"/>
                <a:ea typeface="Calibri"/>
                <a:cs typeface="Calibri"/>
              </a:rPr>
              <a:t> de </a:t>
            </a:r>
            <a:r>
              <a:rPr lang="en-IE" sz="2400" dirty="0" err="1">
                <a:solidFill>
                  <a:srgbClr val="382B1B"/>
                </a:solidFill>
                <a:latin typeface="Calibri"/>
                <a:ea typeface="Calibri"/>
                <a:cs typeface="Calibri"/>
              </a:rPr>
              <a:t>verktyg</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beskrivs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a:t>
            </a:r>
            <a:r>
              <a:rPr lang="en-IE" sz="2400" dirty="0">
                <a:solidFill>
                  <a:srgbClr val="382B1B"/>
                </a:solidFill>
                <a:latin typeface="Calibri"/>
                <a:ea typeface="Calibri"/>
                <a:cs typeface="Calibri"/>
              </a:rPr>
              <a:t> denna modul kan vuxenutbildare ge dem möjlighet att med självförtroende söka och säkra anställning i denna dynamiska sektor och hjälpa dem att framgångsrikt integreras i sina arbetsmiljöer, vilket banar väg för långsiktig karriärframgång.</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4772334" y="1841089"/>
            <a:ext cx="679402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 name="Freeform 2">
            <a:extLst>
              <a:ext uri="{FF2B5EF4-FFF2-40B4-BE49-F238E27FC236}">
                <a16:creationId xmlns:a16="http://schemas.microsoft.com/office/drawing/2014/main" id="{1320A5C0-0AC0-3000-0D5C-D8B5D6EF11CC}"/>
              </a:ext>
            </a:extLst>
          </p:cNvPr>
          <p:cNvSpPr/>
          <p:nvPr/>
        </p:nvSpPr>
        <p:spPr>
          <a:xfrm>
            <a:off x="-663201" y="382080"/>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29669" r="-29669"/>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Graphic 4">
            <a:extLst>
              <a:ext uri="{FF2B5EF4-FFF2-40B4-BE49-F238E27FC236}">
                <a16:creationId xmlns:a16="http://schemas.microsoft.com/office/drawing/2014/main" id="{889ECAE2-C501-3B89-B460-8524C998DC68}"/>
              </a:ext>
            </a:extLst>
          </p:cNvPr>
          <p:cNvSpPr/>
          <p:nvPr/>
        </p:nvSpPr>
        <p:spPr>
          <a:xfrm>
            <a:off x="1999745" y="352412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833635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4691269" cy="1740959"/>
          </a:xfrm>
        </p:spPr>
        <p:txBody>
          <a:bodyPr>
            <a:normAutofit/>
          </a:bodyPr>
          <a:lstStyle/>
          <a:p>
            <a:pPr algn="l"/>
            <a:r>
              <a:rPr lang="en-US" sz="3600" b="0" dirty="0">
                <a:highlight>
                  <a:srgbClr val="84BFA4"/>
                </a:highlight>
              </a:rPr>
              <a:t> Du har slutfört</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524033" y="3896729"/>
            <a:ext cx="5462559" cy="69735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400" b="1" dirty="0">
                <a:solidFill>
                  <a:schemeClr val="bg1"/>
                </a:solidFill>
              </a:rPr>
              <a:t>JOBBMÖJLIGHETER </a:t>
            </a:r>
            <a:endParaRPr lang="en-US" sz="4400" b="1" dirty="0">
              <a:solidFill>
                <a:schemeClr val="bg1"/>
              </a:solidFill>
              <a:ea typeface="Calibri"/>
              <a:cs typeface="Calibri"/>
            </a:endParaRP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Översikt över </a:t>
            </a:r>
          </a:p>
          <a:p>
            <a:pPr>
              <a:lnSpc>
                <a:spcPts val="6100"/>
              </a:lnSpc>
              <a:spcBef>
                <a:spcPts val="0"/>
              </a:spcBef>
            </a:pPr>
            <a:r>
              <a:rPr lang="en-GB" sz="6000" dirty="0">
                <a:effectLst/>
                <a:latin typeface="Calibri" panose="020F0502020204030204" pitchFamily="34" charset="0"/>
                <a:ea typeface="Calibri" panose="020F0502020204030204" pitchFamily="34" charset="0"/>
              </a:rPr>
              <a:t>Livsmedelsindustrin</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990F0-D1A3-6097-FE74-6F832B1BEFCF}"/>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1921343" y="1320154"/>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400" dirty="0">
                <a:solidFill>
                  <a:srgbClr val="382B1B"/>
                </a:solidFill>
                <a:ea typeface="Calibri" panose="020F0502020204030204" pitchFamily="34" charset="0"/>
                <a:cs typeface="Calibri" panose="020F0502020204030204" pitchFamily="34" charset="0"/>
              </a:rPr>
              <a:t>Låt oss få en bättre förståelse för de olika möjligheter som finns inom livsmedels- och kulinarisk industri.  </a:t>
            </a:r>
            <a:r>
              <a:rPr lang="en-GB" sz="2400" dirty="0">
                <a:solidFill>
                  <a:srgbClr val="382B1B"/>
                </a:solidFill>
              </a:rPr>
              <a:t>Vi kommer att gå igenom viktiga roller som kockar, köksassistenter och livsmedelschefer samt traditionella befattningar som kockar, souschefer och konditorer. Vi kommer också att titta på innovativa karriärer inom livsmedelsteknik, hållbarhet och kulinarisk utbildning.</a:t>
            </a:r>
          </a:p>
          <a:p>
            <a:pPr marL="0" indent="0">
              <a:lnSpc>
                <a:spcPts val="2760"/>
              </a:lnSpc>
              <a:spcBef>
                <a:spcPts val="0"/>
              </a:spcBef>
              <a:buClr>
                <a:srgbClr val="B6D1E1"/>
              </a:buClr>
              <a:buNone/>
            </a:pPr>
            <a:endParaRPr lang="en-GB" sz="2400" dirty="0">
              <a:solidFill>
                <a:srgbClr val="382B1B"/>
              </a:solidFill>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GB" sz="2400" dirty="0">
                <a:solidFill>
                  <a:srgbClr val="382B1B"/>
                </a:solidFill>
              </a:rPr>
              <a:t>Genom att förstå de olika vägar som finns tillgängliga kan du upptäcka det som passar dig bäst, från praktisk matlagning till ledning bakom kulisserna. Den här modulen är utformad för att inspirera och informera dem som vill skapa sig en framgångsrik karriär i den kulinariska världen, oavsett var du börjar.</a:t>
            </a:r>
            <a:endParaRPr lang="sv-SE" sz="2400" dirty="0">
              <a:solidFill>
                <a:srgbClr val="382B1B"/>
              </a:solidFill>
              <a:ea typeface="Calibri" panose="020F0502020204030204" pitchFamily="34" charset="0"/>
              <a:cs typeface="Calibri" panose="020F0502020204030204" pitchFamily="34" charset="0"/>
            </a:endParaRPr>
          </a:p>
        </p:txBody>
      </p:sp>
      <p:sp>
        <p:nvSpPr>
          <p:cNvPr id="27" name="Graphic 4">
            <a:extLst>
              <a:ext uri="{FF2B5EF4-FFF2-40B4-BE49-F238E27FC236}">
                <a16:creationId xmlns:a16="http://schemas.microsoft.com/office/drawing/2014/main" id="{DDAB49DD-9A51-F64A-C540-666AFA799FD4}"/>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Översikt över livsmedelsindustrin </a:t>
            </a: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171149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BC83-6CD2-7A1A-4752-06918E6E4DF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0F3DC29-54C2-19A2-8451-D36FB1FC6118}"/>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9F309BD0-C72F-BB96-8F67-106DCA73BFFE}"/>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73342F0-0087-335F-3AB5-D5EEB2F3A8CF}"/>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CA2578C-10B5-A2EF-32BE-EE022133898D}"/>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C528160B-2787-A38C-AE23-F2C86D78B9CC}"/>
              </a:ext>
            </a:extLst>
          </p:cNvPr>
          <p:cNvSpPr txBox="1">
            <a:spLocks/>
          </p:cNvSpPr>
          <p:nvPr/>
        </p:nvSpPr>
        <p:spPr>
          <a:xfrm>
            <a:off x="1882379" y="1398469"/>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solidFill>
                  <a:srgbClr val="382B1B"/>
                </a:solidFill>
              </a:rPr>
              <a:t>Livsmedelsindustrin är i ständig utveckling, driven av förändrade konsumentpreferenser och samhällsförändringar. Här är några av de aktuella trenderna som belyser den växande efterfrågan på olika kulinariska erbjudanden, vilket i sin tur visar var jobben växer fram:</a:t>
            </a:r>
          </a:p>
          <a:p>
            <a:pPr>
              <a:buFont typeface="+mj-lt"/>
              <a:buAutoNum type="arabicPeriod"/>
            </a:pPr>
            <a:r>
              <a:rPr lang="en-GB" sz="2200" b="1" dirty="0">
                <a:solidFill>
                  <a:srgbClr val="382B1B"/>
                </a:solidFill>
              </a:rPr>
              <a:t>Etniska kök och autenticitet</a:t>
            </a:r>
            <a:r>
              <a:rPr lang="en-GB" sz="2200" dirty="0">
                <a:solidFill>
                  <a:srgbClr val="382B1B"/>
                </a:solidFill>
              </a:rPr>
              <a:t>: Konsumenterna söker i allt högre grad autentiska upplevelser, vilket leder till en ökad efterfrågan på traditionella och etniska rätter. Restauranger och matserveringar som erbjuder genuina representationer av olika kulturer blir allt populärare. Denna trend sträcker sig längre än till att bara äta ute, eftersom kunderna också söker ingredienser och recept för att återskapa dessa rätter hemma.</a:t>
            </a:r>
          </a:p>
          <a:p>
            <a:pPr>
              <a:buFont typeface="+mj-lt"/>
              <a:buAutoNum type="arabicPeriod"/>
            </a:pPr>
            <a:r>
              <a:rPr lang="en-GB" sz="2200" b="1" dirty="0">
                <a:solidFill>
                  <a:srgbClr val="382B1B"/>
                </a:solidFill>
              </a:rPr>
              <a:t>Växtbaserade alternativ</a:t>
            </a:r>
            <a:r>
              <a:rPr lang="en-GB" sz="2200" dirty="0">
                <a:solidFill>
                  <a:srgbClr val="382B1B"/>
                </a:solidFill>
              </a:rPr>
              <a:t>: Ökningen av veganism och oro för hälsa och hållbarhet har stimulerat tillväxten av växtbaserade livsmedelsalternativ. Det handlar inte bara om köttsubstitut utan även om mejeri- och äggfria alternativ, som blir allt vanligare på både stormarknader och restauranger.</a:t>
            </a:r>
          </a:p>
        </p:txBody>
      </p:sp>
      <p:sp>
        <p:nvSpPr>
          <p:cNvPr id="27" name="Graphic 4">
            <a:extLst>
              <a:ext uri="{FF2B5EF4-FFF2-40B4-BE49-F238E27FC236}">
                <a16:creationId xmlns:a16="http://schemas.microsoft.com/office/drawing/2014/main" id="{DC2AE9E6-61FB-1CE6-1033-759F72A39A78}"/>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2DF82D55-7C53-97F5-2D35-CC6FB747BC2B}"/>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Översikt över livsmedelsindustrin </a:t>
            </a:r>
          </a:p>
        </p:txBody>
      </p:sp>
      <p:sp>
        <p:nvSpPr>
          <p:cNvPr id="30" name="Text Placeholder 23">
            <a:extLst>
              <a:ext uri="{FF2B5EF4-FFF2-40B4-BE49-F238E27FC236}">
                <a16:creationId xmlns:a16="http://schemas.microsoft.com/office/drawing/2014/main" id="{DCC1EFAE-DC5C-1E05-CF80-8504B7770F5D}"/>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45396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4B84-4625-1D7F-11D5-439B04BD069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C8ED6BF-2F26-19D1-9E79-39F00155653D}"/>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43BA77DD-B4AE-FA42-CBA1-124B7ECFBE97}"/>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D7F5F10E-C891-08E4-F080-C176E4A3E29D}"/>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F644A21-4BF8-9F0B-83ED-2CCA3DD96D91}"/>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AAA4ECE9-B345-829C-8B76-DE6EDD1DFF63}"/>
              </a:ext>
            </a:extLst>
          </p:cNvPr>
          <p:cNvSpPr txBox="1">
            <a:spLocks/>
          </p:cNvSpPr>
          <p:nvPr/>
        </p:nvSpPr>
        <p:spPr>
          <a:xfrm>
            <a:off x="1882379" y="1502972"/>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382B1B"/>
                </a:solidFill>
              </a:rPr>
              <a:t>3.  Livsmedel för hälsa och välbefinnande: </a:t>
            </a:r>
            <a:r>
              <a:rPr lang="en-GB" sz="2200" dirty="0">
                <a:solidFill>
                  <a:srgbClr val="382B1B"/>
                </a:solidFill>
              </a:rPr>
              <a:t>Med ett växande fokus på hälsa, välbefinnande och näring letar konsumenterna efter livsmedel som stöder en hälsosam livsstil utan att kompromissa med smaken. Detta inkluderar funktionella livsmedel berikade med proteiner, vitaminer och mineraler, samt alternativ som tillgodoser kostbegränsningar som glutenfri, keto och paleo-dieter.</a:t>
            </a:r>
          </a:p>
          <a:p>
            <a:pPr marL="0" indent="0">
              <a:buNone/>
            </a:pPr>
            <a:endParaRPr lang="en-GB" sz="100" dirty="0">
              <a:solidFill>
                <a:srgbClr val="382B1B"/>
              </a:solidFill>
            </a:endParaRPr>
          </a:p>
          <a:p>
            <a:pPr marL="0" indent="0">
              <a:buNone/>
            </a:pPr>
            <a:r>
              <a:rPr lang="en-GB" sz="2200" b="1" dirty="0">
                <a:solidFill>
                  <a:srgbClr val="382B1B"/>
                </a:solidFill>
              </a:rPr>
              <a:t>4. Fermenterade och tarmvänliga livsmedel</a:t>
            </a:r>
            <a:r>
              <a:rPr lang="en-GB" sz="2200" dirty="0">
                <a:solidFill>
                  <a:srgbClr val="382B1B"/>
                </a:solidFill>
              </a:rPr>
              <a:t>: Fermenterade livsmedel har fått ett uppsving på grund av sina hälsofördelar, särskilt för tarmhälsan. Produkter som kombucha, kimchi, surkål och kefir blir allt vanligare både i butikerna och på menyerna i takt med att konsumenterna blir mer medvetna om vikten av en god matsmältningshälsa</a:t>
            </a:r>
            <a:r>
              <a:rPr lang="en-GB" sz="1600" dirty="0"/>
              <a:t>.</a:t>
            </a:r>
            <a:endParaRPr lang="en-GB" sz="2200" dirty="0">
              <a:solidFill>
                <a:srgbClr val="382B1B"/>
              </a:solidFill>
            </a:endParaRPr>
          </a:p>
          <a:p>
            <a:pPr marL="0" indent="0">
              <a:buNone/>
            </a:pPr>
            <a:r>
              <a:rPr lang="en-GB" sz="2200" b="1" dirty="0">
                <a:solidFill>
                  <a:srgbClr val="382B1B"/>
                </a:solidFill>
              </a:rPr>
              <a:t>5. Lokala och hållbara inköp: </a:t>
            </a:r>
            <a:r>
              <a:rPr lang="en-GB" sz="2200" dirty="0">
                <a:solidFill>
                  <a:srgbClr val="382B1B"/>
                </a:solidFill>
              </a:rPr>
              <a:t>Gård-till-bord-rörelsen fortsätter att påverka livsmedelsindustrin, med en stark konsumentpreferens för lokalt producerade och hållbart odlade produkter. Denna trend leder till en efterfrågan på ekologiska produkter, men också till ett intresse av att känna till matens ursprung, dess miljöpåverkan och leverantörernas etiska praxis.</a:t>
            </a:r>
          </a:p>
          <a:p>
            <a:pPr marL="0" indent="0">
              <a:buNone/>
            </a:pPr>
            <a:endParaRPr lang="en-GB" sz="2200" dirty="0">
              <a:solidFill>
                <a:srgbClr val="382B1B"/>
              </a:solidFill>
            </a:endParaRPr>
          </a:p>
        </p:txBody>
      </p:sp>
      <p:sp>
        <p:nvSpPr>
          <p:cNvPr id="27" name="Graphic 4">
            <a:extLst>
              <a:ext uri="{FF2B5EF4-FFF2-40B4-BE49-F238E27FC236}">
                <a16:creationId xmlns:a16="http://schemas.microsoft.com/office/drawing/2014/main" id="{7E2F6716-6929-8A8A-E301-D391BC4F9B5D}"/>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E0905CF4-BF51-4BE2-B89A-57501CB5E349}"/>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Översikt över livsmedelsindustrin </a:t>
            </a:r>
          </a:p>
        </p:txBody>
      </p:sp>
      <p:sp>
        <p:nvSpPr>
          <p:cNvPr id="30" name="Text Placeholder 23">
            <a:extLst>
              <a:ext uri="{FF2B5EF4-FFF2-40B4-BE49-F238E27FC236}">
                <a16:creationId xmlns:a16="http://schemas.microsoft.com/office/drawing/2014/main" id="{667A5949-82EF-6684-0F1F-4F2BEC471CA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6552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2958-B70F-3593-01FF-B41A5325101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7B07FE2-6159-3585-A533-3EDCA369EFB9}"/>
              </a:ext>
            </a:extLst>
          </p:cNvPr>
          <p:cNvGrpSpPr/>
          <p:nvPr/>
        </p:nvGrpSpPr>
        <p:grpSpPr>
          <a:xfrm>
            <a:off x="675837" y="792540"/>
            <a:ext cx="1536005" cy="239682"/>
            <a:chOff x="820216" y="1065256"/>
            <a:chExt cx="1536005" cy="239682"/>
          </a:xfrm>
        </p:grpSpPr>
        <p:cxnSp>
          <p:nvCxnSpPr>
            <p:cNvPr id="26" name="Straight Connector 25">
              <a:extLst>
                <a:ext uri="{FF2B5EF4-FFF2-40B4-BE49-F238E27FC236}">
                  <a16:creationId xmlns:a16="http://schemas.microsoft.com/office/drawing/2014/main" id="{02D389B5-BFE2-F8BE-6A7C-30F9E38D9452}"/>
                </a:ext>
              </a:extLst>
            </p:cNvPr>
            <p:cNvCxnSpPr>
              <a:cxnSpLocks/>
            </p:cNvCxnSpPr>
            <p:nvPr/>
          </p:nvCxnSpPr>
          <p:spPr>
            <a:xfrm flipH="1">
              <a:off x="820216" y="1185097"/>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6D6AAC7-A120-369B-CCEC-AA157A724DFE}"/>
                </a:ext>
              </a:extLst>
            </p:cNvPr>
            <p:cNvSpPr/>
            <p:nvPr/>
          </p:nvSpPr>
          <p:spPr>
            <a:xfrm>
              <a:off x="2116539"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43ECE8D-2678-EF87-6565-C057578DD42F}"/>
              </a:ext>
            </a:extLst>
          </p:cNvPr>
          <p:cNvSpPr/>
          <p:nvPr/>
        </p:nvSpPr>
        <p:spPr>
          <a:xfrm>
            <a:off x="0" y="0"/>
            <a:ext cx="1114229"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4C0F751B-FC34-D051-36D8-A1AE176076E9}"/>
              </a:ext>
            </a:extLst>
          </p:cNvPr>
          <p:cNvSpPr txBox="1">
            <a:spLocks/>
          </p:cNvSpPr>
          <p:nvPr/>
        </p:nvSpPr>
        <p:spPr>
          <a:xfrm>
            <a:off x="1882379" y="1502972"/>
            <a:ext cx="9737257" cy="124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dirty="0">
              <a:solidFill>
                <a:srgbClr val="382B1B"/>
              </a:solidFill>
            </a:endParaRPr>
          </a:p>
        </p:txBody>
      </p:sp>
      <p:sp>
        <p:nvSpPr>
          <p:cNvPr id="27" name="Graphic 4">
            <a:extLst>
              <a:ext uri="{FF2B5EF4-FFF2-40B4-BE49-F238E27FC236}">
                <a16:creationId xmlns:a16="http://schemas.microsoft.com/office/drawing/2014/main" id="{C74D5C42-F9AC-14E8-F7A9-21A1457DF0C5}"/>
              </a:ext>
            </a:extLst>
          </p:cNvPr>
          <p:cNvSpPr/>
          <p:nvPr/>
        </p:nvSpPr>
        <p:spPr>
          <a:xfrm>
            <a:off x="141551" y="213719"/>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2F0DA093-50F4-326E-0FEE-1FFA858FAA19}"/>
              </a:ext>
            </a:extLst>
          </p:cNvPr>
          <p:cNvSpPr txBox="1">
            <a:spLocks/>
          </p:cNvSpPr>
          <p:nvPr/>
        </p:nvSpPr>
        <p:spPr>
          <a:xfrm>
            <a:off x="2529674" y="661327"/>
            <a:ext cx="7679034" cy="648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b="1" dirty="0">
                <a:solidFill>
                  <a:srgbClr val="84BFA4"/>
                </a:solidFill>
                <a:latin typeface="Calibri" panose="020F0502020204030204" pitchFamily="34" charset="0"/>
                <a:ea typeface="Calibri" panose="020F0502020204030204" pitchFamily="34" charset="0"/>
                <a:cs typeface="Calibri" panose="020F0502020204030204" pitchFamily="34" charset="0"/>
              </a:rPr>
              <a:t>Översikt över livsmedelsindustrin </a:t>
            </a:r>
          </a:p>
        </p:txBody>
      </p:sp>
      <p:sp>
        <p:nvSpPr>
          <p:cNvPr id="30" name="Text Placeholder 23">
            <a:extLst>
              <a:ext uri="{FF2B5EF4-FFF2-40B4-BE49-F238E27FC236}">
                <a16:creationId xmlns:a16="http://schemas.microsoft.com/office/drawing/2014/main" id="{E9EE4B99-A957-BFFE-5AB0-7C5ABC3A09E4}"/>
              </a:ext>
            </a:extLst>
          </p:cNvPr>
          <p:cNvSpPr txBox="1">
            <a:spLocks/>
          </p:cNvSpPr>
          <p:nvPr/>
        </p:nvSpPr>
        <p:spPr>
          <a:xfrm>
            <a:off x="129734" y="54131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5" name="TextBox 4">
            <a:extLst>
              <a:ext uri="{FF2B5EF4-FFF2-40B4-BE49-F238E27FC236}">
                <a16:creationId xmlns:a16="http://schemas.microsoft.com/office/drawing/2014/main" id="{1583D316-2C93-606E-32EA-D1F29F4BF639}"/>
              </a:ext>
            </a:extLst>
          </p:cNvPr>
          <p:cNvSpPr txBox="1"/>
          <p:nvPr/>
        </p:nvSpPr>
        <p:spPr>
          <a:xfrm>
            <a:off x="1595890" y="1591569"/>
            <a:ext cx="9641707" cy="4093428"/>
          </a:xfrm>
          <a:prstGeom prst="rect">
            <a:avLst/>
          </a:prstGeom>
          <a:noFill/>
        </p:spPr>
        <p:txBody>
          <a:bodyPr wrap="square">
            <a:spAutoFit/>
          </a:bodyPr>
          <a:lstStyle/>
          <a:p>
            <a:r>
              <a:rPr lang="en-GB" sz="2200" b="1" dirty="0">
                <a:solidFill>
                  <a:srgbClr val="382B1B"/>
                </a:solidFill>
              </a:rPr>
              <a:t>6.  Globala smaker, lokal twist</a:t>
            </a:r>
            <a:r>
              <a:rPr lang="en-GB" sz="2200" dirty="0">
                <a:solidFill>
                  <a:srgbClr val="382B1B"/>
                </a:solidFill>
              </a:rPr>
              <a:t>: Kockar och livsmedelsföretag blandar globala smaker med lokala ingredienser för att skapa innovativa och spännande rätter. Denna fusion tillgodoser den äventyrliga gommen hos moderna konsumenter som tycker om att utforska nya smaker samtidigt som de stöder lokala ekonomier.</a:t>
            </a:r>
            <a:endParaRPr lang="en-IE" sz="2200" dirty="0">
              <a:solidFill>
                <a:srgbClr val="382B1B"/>
              </a:solidFill>
            </a:endParaRPr>
          </a:p>
          <a:p>
            <a:endParaRPr lang="en-GB" sz="2200" dirty="0">
              <a:solidFill>
                <a:srgbClr val="382B1B"/>
              </a:solidFill>
            </a:endParaRPr>
          </a:p>
          <a:p>
            <a:pPr>
              <a:buAutoNum type="arabicPeriod" startAt="7"/>
            </a:pPr>
            <a:r>
              <a:rPr lang="en-GB" sz="2200" b="1" dirty="0">
                <a:solidFill>
                  <a:srgbClr val="382B1B"/>
                </a:solidFill>
              </a:rPr>
              <a:t>Innovationer inom livsmedelsteknik: </a:t>
            </a:r>
            <a:r>
              <a:rPr lang="en-GB" sz="2200" dirty="0">
                <a:solidFill>
                  <a:srgbClr val="382B1B"/>
                </a:solidFill>
              </a:rPr>
              <a:t>Teknologiska framsteg formar livsmedelsindustrin på ett genomgripande sätt. Från laboratorieodlat kött och 3D-utskrift av livsmedel till AI i livsmedelsbearbetning och blockchain för spårbarhet av livsmedel - tekniken möjliggör en mer effektiv, säker och individanpassad livsmedelsproduktion.</a:t>
            </a:r>
          </a:p>
          <a:p>
            <a:endParaRPr lang="en-GB" sz="2200" dirty="0">
              <a:solidFill>
                <a:srgbClr val="382B1B"/>
              </a:solidFill>
            </a:endParaRPr>
          </a:p>
          <a:p>
            <a:endParaRPr lang="en-GB" sz="2200" dirty="0">
              <a:solidFill>
                <a:srgbClr val="382B1B"/>
              </a:solidFill>
            </a:endParaRPr>
          </a:p>
          <a:p>
            <a:endParaRPr lang="en-GB" dirty="0"/>
          </a:p>
        </p:txBody>
      </p:sp>
    </p:spTree>
    <p:extLst>
      <p:ext uri="{BB962C8B-B14F-4D97-AF65-F5344CB8AC3E}">
        <p14:creationId xmlns:p14="http://schemas.microsoft.com/office/powerpoint/2010/main" val="248996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r>
              <a:rPr lang="en-GB" sz="6000" dirty="0">
                <a:effectLst/>
                <a:latin typeface="Calibri" panose="020F0502020204030204" pitchFamily="34" charset="0"/>
                <a:ea typeface="Calibri" panose="020F0502020204030204" pitchFamily="34" charset="0"/>
              </a:rPr>
              <a:t>Identifiera jobbmöjligheter </a:t>
            </a:r>
          </a:p>
          <a:p>
            <a:endParaRPr lang="en-US" sz="6000" dirty="0"/>
          </a:p>
        </p:txBody>
      </p:sp>
    </p:spTree>
    <p:extLst>
      <p:ext uri="{BB962C8B-B14F-4D97-AF65-F5344CB8AC3E}">
        <p14:creationId xmlns:p14="http://schemas.microsoft.com/office/powerpoint/2010/main" val="328622595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4027</Words>
  <Application>Microsoft Office PowerPoint</Application>
  <PresentationFormat>Bredbild</PresentationFormat>
  <Paragraphs>281</Paragraphs>
  <Slides>39</Slides>
  <Notes>0</Notes>
  <HiddenSlides>0</HiddenSlides>
  <MMClips>0</MMClips>
  <ScaleCrop>false</ScaleCrop>
  <HeadingPairs>
    <vt:vector size="4" baseType="variant">
      <vt:variant>
        <vt:lpstr>Tema</vt:lpstr>
      </vt:variant>
      <vt:variant>
        <vt:i4>1</vt:i4>
      </vt:variant>
      <vt:variant>
        <vt:lpstr>Bildrubriker</vt:lpstr>
      </vt:variant>
      <vt:variant>
        <vt:i4>39</vt:i4>
      </vt:variant>
    </vt:vector>
  </HeadingPairs>
  <TitlesOfParts>
    <vt:vector size="40" baseType="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docId:4B9A8A3116F9CD723D075ED124392F1E</cp:keywords>
  <cp:lastModifiedBy>Orla Casey</cp:lastModifiedBy>
  <cp:revision>402</cp:revision>
  <dcterms:created xsi:type="dcterms:W3CDTF">2020-10-14T13:32:04Z</dcterms:created>
  <dcterms:modified xsi:type="dcterms:W3CDTF">2024-12-11T08:51:15Z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