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sldIdLst>
    <p:sldId id="4375" r:id="rId2"/>
    <p:sldId id="257" r:id="rId3"/>
    <p:sldId id="258" r:id="rId4"/>
    <p:sldId id="4381" r:id="rId5"/>
    <p:sldId id="4387" r:id="rId6"/>
    <p:sldId id="4386" r:id="rId7"/>
    <p:sldId id="4388" r:id="rId8"/>
    <p:sldId id="4389" r:id="rId9"/>
    <p:sldId id="4390" r:id="rId10"/>
    <p:sldId id="4310" r:id="rId11"/>
    <p:sldId id="4312" r:id="rId12"/>
    <p:sldId id="4391" r:id="rId13"/>
    <p:sldId id="4329" r:id="rId14"/>
    <p:sldId id="4392" r:id="rId15"/>
    <p:sldId id="4330" r:id="rId16"/>
    <p:sldId id="4411" r:id="rId17"/>
    <p:sldId id="4382" r:id="rId18"/>
    <p:sldId id="4333" r:id="rId19"/>
    <p:sldId id="4334" r:id="rId20"/>
    <p:sldId id="4393" r:id="rId21"/>
    <p:sldId id="4394" r:id="rId22"/>
    <p:sldId id="4395" r:id="rId23"/>
    <p:sldId id="4396" r:id="rId24"/>
    <p:sldId id="4385" r:id="rId25"/>
    <p:sldId id="4337" r:id="rId26"/>
    <p:sldId id="4397" r:id="rId27"/>
    <p:sldId id="4398" r:id="rId28"/>
    <p:sldId id="4400" r:id="rId29"/>
    <p:sldId id="4399" r:id="rId30"/>
    <p:sldId id="4401" r:id="rId31"/>
    <p:sldId id="4402" r:id="rId32"/>
    <p:sldId id="4403" r:id="rId33"/>
    <p:sldId id="4404" r:id="rId34"/>
    <p:sldId id="4405" r:id="rId35"/>
    <p:sldId id="4406" r:id="rId36"/>
    <p:sldId id="4407" r:id="rId37"/>
    <p:sldId id="4409" r:id="rId38"/>
    <p:sldId id="4410" r:id="rId39"/>
    <p:sldId id="432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A4"/>
    <a:srgbClr val="B6D1E1"/>
    <a:srgbClr val="E6C8C7"/>
    <a:srgbClr val="FFFFFF"/>
    <a:srgbClr val="C4C1BC"/>
    <a:srgbClr val="C4DAE7"/>
    <a:srgbClr val="382B1B"/>
    <a:srgbClr val="000000"/>
    <a:srgbClr val="94C7B0"/>
    <a:srgbClr val="EFDC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23E399-C9F0-4201-0216-D8C3A0792AC4}" v="2" dt="2024-12-11T07:45:40.544"/>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31"/>
    <p:restoredTop sz="94663"/>
  </p:normalViewPr>
  <p:slideViewPr>
    <p:cSldViewPr snapToGrid="0" snapToObjects="1">
      <p:cViewPr varScale="1">
        <p:scale>
          <a:sx n="83" d="100"/>
          <a:sy n="83" d="100"/>
        </p:scale>
        <p:origin x="639" y="45"/>
      </p:cViewPr>
      <p:guideLst/>
    </p:cSldViewPr>
  </p:slideViewPr>
  <p:notesTextViewPr>
    <p:cViewPr>
      <p:scale>
        <a:sx n="1" d="1"/>
        <a:sy n="1" d="1"/>
      </p:scale>
      <p:origin x="0" y="0"/>
    </p:cViewPr>
  </p:notesTextViewPr>
  <p:sorterViewPr>
    <p:cViewPr>
      <p:scale>
        <a:sx n="57" d="100"/>
        <a:sy n="57"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lla Landenmark" userId="S::ulla.landenmark@krokom.se::5fa23348-8a33-44e7-ae70-de5a650d58c6" providerId="AD" clId="Web-{8F23E399-C9F0-4201-0216-D8C3A0792AC4}"/>
    <pc:docChg chg="mod modSld">
      <pc:chgData name="Ulla Landenmark" userId="S::ulla.landenmark@krokom.se::5fa23348-8a33-44e7-ae70-de5a650d58c6" providerId="AD" clId="Web-{8F23E399-C9F0-4201-0216-D8C3A0792AC4}" dt="2024-12-11T07:45:40.544" v="2" actId="20577"/>
      <pc:docMkLst>
        <pc:docMk/>
      </pc:docMkLst>
      <pc:sldChg chg="modSp">
        <pc:chgData name="Ulla Landenmark" userId="S::ulla.landenmark@krokom.se::5fa23348-8a33-44e7-ae70-de5a650d58c6" providerId="AD" clId="Web-{8F23E399-C9F0-4201-0216-D8C3A0792AC4}" dt="2024-12-11T07:45:40.544" v="2" actId="20577"/>
        <pc:sldMkLst>
          <pc:docMk/>
          <pc:sldMk cId="460383269" sldId="4386"/>
        </pc:sldMkLst>
        <pc:spChg chg="mod">
          <ac:chgData name="Ulla Landenmark" userId="S::ulla.landenmark@krokom.se::5fa23348-8a33-44e7-ae70-de5a650d58c6" providerId="AD" clId="Web-{8F23E399-C9F0-4201-0216-D8C3A0792AC4}" dt="2024-12-11T07:45:40.544" v="2" actId="20577"/>
          <ac:spMkLst>
            <pc:docMk/>
            <pc:sldMk cId="460383269" sldId="4386"/>
            <ac:spMk id="4" creationId="{870998D5-0C5C-1699-F29D-A96ABF15F026}"/>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1446550"/>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3 KITCHENS</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0" i="0" baseline="0" dirty="0">
              <a:solidFill>
                <a:schemeClr val="bg1"/>
              </a:solidFill>
              <a:latin typeface="+mn-lt"/>
              <a:ea typeface="Quattrocento Sans"/>
              <a:cs typeface="Calibri" panose="020F0502020204030204" pitchFamily="34" charset="0"/>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0" i="0" baseline="0" dirty="0">
              <a:solidFill>
                <a:schemeClr val="bg1"/>
              </a:solidFill>
              <a:latin typeface="+mn-lt"/>
              <a:ea typeface="Quattrocento Sans"/>
              <a:cs typeface="Calibri" panose="020F0502020204030204" pitchFamily="34" charset="0"/>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Calibri" panose="020F0502020204030204" pitchFamily="34" charset="0"/>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8" y="2883583"/>
            <a:ext cx="5845501"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3 Kitchens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0" i="0" baseline="0" dirty="0">
                <a:solidFill>
                  <a:schemeClr val="bg1"/>
                </a:solidFill>
                <a:latin typeface="+mn-lt"/>
                <a:ea typeface="Quattrocento Sans"/>
                <a:cs typeface="Calibri" panose="020F0502020204030204" pitchFamily="34" charset="0"/>
                <a:sym typeface="Quattrocento Sans"/>
              </a:rPr>
              <a:t>Calibri</a:t>
            </a: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02">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5A19F619-2241-181B-2C53-259A2A32E5C0}"/>
              </a:ext>
            </a:extLst>
          </p:cNvPr>
          <p:cNvSpPr/>
          <p:nvPr userDrawn="1"/>
        </p:nvSpPr>
        <p:spPr>
          <a:xfrm rot="4220027">
            <a:off x="-542070"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3A6DA1EF-FEB4-70E9-9C2A-8179C214163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EFDCDC"/>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9C9E2DD0-33A3-4E49-439B-D3406438DDF2}"/>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30EC0D8F-8323-8170-6AB4-F4AEE9633756}"/>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95481A95-23C0-D4C9-2E8E-FD8508D72350}"/>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6EF769B3-AD8A-E244-3DA9-B708B7CB0988}"/>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954732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03">
    <p:spTree>
      <p:nvGrpSpPr>
        <p:cNvPr id="1" name=""/>
        <p:cNvGrpSpPr/>
        <p:nvPr/>
      </p:nvGrpSpPr>
      <p:grpSpPr>
        <a:xfrm>
          <a:off x="0" y="0"/>
          <a:ext cx="0" cy="0"/>
          <a:chOff x="0" y="0"/>
          <a:chExt cx="0" cy="0"/>
        </a:xfrm>
      </p:grpSpPr>
      <p:sp>
        <p:nvSpPr>
          <p:cNvPr id="5" name="Graphic 4">
            <a:extLst>
              <a:ext uri="{FF2B5EF4-FFF2-40B4-BE49-F238E27FC236}">
                <a16:creationId xmlns:a16="http://schemas.microsoft.com/office/drawing/2014/main" id="{D87F71C3-8CBA-412D-2687-3D9C939B2173}"/>
              </a:ext>
            </a:extLst>
          </p:cNvPr>
          <p:cNvSpPr/>
          <p:nvPr userDrawn="1"/>
        </p:nvSpPr>
        <p:spPr>
          <a:xfrm rot="4220027">
            <a:off x="-542069" y="-4396039"/>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b="0" i="0" dirty="0">
              <a:latin typeface="Calibri" panose="020F0502020204030204" pitchFamily="34" charset="0"/>
            </a:endParaRPr>
          </a:p>
        </p:txBody>
      </p:sp>
      <p:sp>
        <p:nvSpPr>
          <p:cNvPr id="8" name="Text Placeholder 3">
            <a:extLst>
              <a:ext uri="{FF2B5EF4-FFF2-40B4-BE49-F238E27FC236}">
                <a16:creationId xmlns:a16="http://schemas.microsoft.com/office/drawing/2014/main" id="{C6FDFE6C-8987-873A-1DA5-654375061A9B}"/>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94C7B0"/>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9" name="Text Placeholder 3">
            <a:extLst>
              <a:ext uri="{FF2B5EF4-FFF2-40B4-BE49-F238E27FC236}">
                <a16:creationId xmlns:a16="http://schemas.microsoft.com/office/drawing/2014/main" id="{7043EF7E-9A21-5267-AA8A-A7081A3EB56D}"/>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10" name="Rectangle 9">
            <a:extLst>
              <a:ext uri="{FF2B5EF4-FFF2-40B4-BE49-F238E27FC236}">
                <a16:creationId xmlns:a16="http://schemas.microsoft.com/office/drawing/2014/main" id="{1EFA5848-8E17-2029-8027-85113B00E0DE}"/>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3" name="Rectangle 12">
            <a:extLst>
              <a:ext uri="{FF2B5EF4-FFF2-40B4-BE49-F238E27FC236}">
                <a16:creationId xmlns:a16="http://schemas.microsoft.com/office/drawing/2014/main" id="{61FF7DD9-7DD8-38C9-9EE7-F00FC189B4A3}"/>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9" name="Rectangle 18">
            <a:extLst>
              <a:ext uri="{FF2B5EF4-FFF2-40B4-BE49-F238E27FC236}">
                <a16:creationId xmlns:a16="http://schemas.microsoft.com/office/drawing/2014/main" id="{DB6C4589-E1D5-82C2-F76A-1D1CB7055010}"/>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3089358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Slide 01">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36999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Slide 02">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84BFA4"/>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1996146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Slide 03">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4777730" y="-25723"/>
            <a:ext cx="0" cy="6853558"/>
          </a:xfrm>
          <a:prstGeom prst="line">
            <a:avLst/>
          </a:prstGeom>
          <a:ln w="19050">
            <a:solidFill>
              <a:srgbClr val="B6D1E1"/>
            </a:solidFill>
          </a:ln>
        </p:spPr>
        <p:style>
          <a:lnRef idx="1">
            <a:schemeClr val="accent1"/>
          </a:lnRef>
          <a:fillRef idx="0">
            <a:schemeClr val="accent1"/>
          </a:fillRef>
          <a:effectRef idx="0">
            <a:schemeClr val="accent1"/>
          </a:effectRef>
          <a:fontRef idx="minor">
            <a:schemeClr val="tx1"/>
          </a:fontRef>
        </p:style>
      </p:cxnSp>
      <p:sp>
        <p:nvSpPr>
          <p:cNvPr id="20" name="Graphic 4">
            <a:extLst>
              <a:ext uri="{FF2B5EF4-FFF2-40B4-BE49-F238E27FC236}">
                <a16:creationId xmlns:a16="http://schemas.microsoft.com/office/drawing/2014/main" id="{9DBC9B64-C04A-BE48-B625-3943BA3DCFBA}"/>
              </a:ext>
            </a:extLst>
          </p:cNvPr>
          <p:cNvSpPr/>
          <p:nvPr userDrawn="1"/>
        </p:nvSpPr>
        <p:spPr>
          <a:xfrm>
            <a:off x="4018118" y="414113"/>
            <a:ext cx="1786572" cy="184209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4214986"/>
          </a:xfrm>
          <a:prstGeom prst="rect">
            <a:avLst/>
          </a:prstGeom>
        </p:spPr>
        <p:txBody>
          <a:bodyPr>
            <a:noAutofit/>
          </a:bodyPr>
          <a:lstStyle>
            <a:lvl1pPr marL="0" indent="0" algn="l">
              <a:buClr>
                <a:srgbClr val="EA1D76"/>
              </a:buClr>
              <a:buFont typeface="Arial" charset="0"/>
              <a:buNone/>
              <a:defRPr sz="240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TITLE</a:t>
            </a:r>
          </a:p>
        </p:txBody>
      </p: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085270" y="708093"/>
            <a:ext cx="2642310" cy="5573437"/>
          </a:xfrm>
          <a:prstGeom prst="rect">
            <a:avLst/>
          </a:prstGeom>
          <a:noFill/>
        </p:spPr>
        <p:txBody>
          <a:bodyPr anchor="t">
            <a:normAutofit/>
          </a:bodyPr>
          <a:lstStyle>
            <a:lvl1pPr marL="0" indent="0" algn="l">
              <a:buNone/>
              <a:defRPr sz="3600" i="0">
                <a:solidFill>
                  <a:srgbClr val="382B1B"/>
                </a:solidFill>
                <a:latin typeface="+mn-lt"/>
              </a:defRPr>
            </a:lvl1pPr>
          </a:lstStyle>
          <a:p>
            <a:pPr lvl="0"/>
            <a:r>
              <a:rPr lang="en-US" dirty="0"/>
              <a:t>BULLET POINT SLIDE</a:t>
            </a:r>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331316" y="906580"/>
            <a:ext cx="1154422" cy="857158"/>
          </a:xfrm>
          <a:prstGeom prst="rect">
            <a:avLst/>
          </a:prstGeom>
          <a:noFill/>
        </p:spPr>
        <p:txBody>
          <a:bodyPr anchor="t">
            <a:normAutofit/>
          </a:bodyPr>
          <a:lstStyle>
            <a:lvl1pPr marL="0" indent="0" algn="ctr">
              <a:buNone/>
              <a:defRPr sz="3600" b="1" i="0">
                <a:solidFill>
                  <a:schemeClr val="bg1"/>
                </a:solidFill>
                <a:latin typeface="+mn-lt"/>
              </a:defRPr>
            </a:lvl1pPr>
          </a:lstStyle>
          <a:p>
            <a:pPr lvl="0"/>
            <a:r>
              <a:rPr lang="en-US" dirty="0"/>
              <a:t>01</a:t>
            </a:r>
          </a:p>
        </p:txBody>
      </p:sp>
    </p:spTree>
    <p:extLst>
      <p:ext uri="{BB962C8B-B14F-4D97-AF65-F5344CB8AC3E}">
        <p14:creationId xmlns:p14="http://schemas.microsoft.com/office/powerpoint/2010/main" val="218967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85341-617C-1549-8511-D014D81AF13E}"/>
              </a:ext>
            </a:extLst>
          </p:cNvPr>
          <p:cNvSpPr/>
          <p:nvPr userDrawn="1"/>
        </p:nvSpPr>
        <p:spPr>
          <a:xfrm>
            <a:off x="-14226" y="0"/>
            <a:ext cx="12206226" cy="2573041"/>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17">
            <a:extLst>
              <a:ext uri="{FF2B5EF4-FFF2-40B4-BE49-F238E27FC236}">
                <a16:creationId xmlns:a16="http://schemas.microsoft.com/office/drawing/2014/main" id="{DC8BC576-23DC-D945-A955-546643AE023C}"/>
              </a:ext>
            </a:extLst>
          </p:cNvPr>
          <p:cNvSpPr>
            <a:spLocks noGrp="1"/>
          </p:cNvSpPr>
          <p:nvPr>
            <p:ph type="body" sz="quarter" idx="18" hasCustomPrompt="1"/>
          </p:nvPr>
        </p:nvSpPr>
        <p:spPr>
          <a:xfrm>
            <a:off x="6095999" y="2988390"/>
            <a:ext cx="5538057" cy="3100795"/>
          </a:xfrm>
          <a:prstGeom prst="rect">
            <a:avLst/>
          </a:prstGeom>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6" name="Text Placeholder 23">
            <a:extLst>
              <a:ext uri="{FF2B5EF4-FFF2-40B4-BE49-F238E27FC236}">
                <a16:creationId xmlns:a16="http://schemas.microsoft.com/office/drawing/2014/main" id="{83D4BA11-A716-4F45-A23A-6FAD3B46AA87}"/>
              </a:ext>
            </a:extLst>
          </p:cNvPr>
          <p:cNvSpPr>
            <a:spLocks noGrp="1"/>
          </p:cNvSpPr>
          <p:nvPr>
            <p:ph type="body" sz="quarter" idx="16" hasCustomPrompt="1"/>
          </p:nvPr>
        </p:nvSpPr>
        <p:spPr>
          <a:xfrm>
            <a:off x="6095999" y="567909"/>
            <a:ext cx="5538057" cy="1725586"/>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4" name="Graphic 4">
            <a:extLst>
              <a:ext uri="{FF2B5EF4-FFF2-40B4-BE49-F238E27FC236}">
                <a16:creationId xmlns:a16="http://schemas.microsoft.com/office/drawing/2014/main" id="{7F12338D-972E-C14D-AEBC-8250719CE00F}"/>
              </a:ext>
            </a:extLst>
          </p:cNvPr>
          <p:cNvSpPr/>
          <p:nvPr userDrawn="1"/>
        </p:nvSpPr>
        <p:spPr>
          <a:xfrm>
            <a:off x="-990435" y="-876726"/>
            <a:ext cx="4812225" cy="4961774"/>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6" name="Picture Placeholder 193">
            <a:extLst>
              <a:ext uri="{FF2B5EF4-FFF2-40B4-BE49-F238E27FC236}">
                <a16:creationId xmlns:a16="http://schemas.microsoft.com/office/drawing/2014/main" id="{88094B35-3FE6-D740-ABEB-D211E948A9C9}"/>
              </a:ext>
            </a:extLst>
          </p:cNvPr>
          <p:cNvSpPr>
            <a:spLocks noGrp="1"/>
          </p:cNvSpPr>
          <p:nvPr>
            <p:ph type="pic" sz="quarter" idx="53"/>
          </p:nvPr>
        </p:nvSpPr>
        <p:spPr>
          <a:xfrm>
            <a:off x="747281" y="1911043"/>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7" name="Rectangle 16">
            <a:extLst>
              <a:ext uri="{FF2B5EF4-FFF2-40B4-BE49-F238E27FC236}">
                <a16:creationId xmlns:a16="http://schemas.microsoft.com/office/drawing/2014/main" id="{FCD0B00C-CE11-FA47-B643-67954963A2F2}"/>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8" name="Rectangle 17">
            <a:extLst>
              <a:ext uri="{FF2B5EF4-FFF2-40B4-BE49-F238E27FC236}">
                <a16:creationId xmlns:a16="http://schemas.microsoft.com/office/drawing/2014/main" id="{927325F0-3A9D-0449-9782-9CC6943EA574}"/>
              </a:ext>
            </a:extLst>
          </p:cNvPr>
          <p:cNvSpPr/>
          <p:nvPr userDrawn="1"/>
        </p:nvSpPr>
        <p:spPr>
          <a:xfrm>
            <a:off x="-2464317" y="-5379235"/>
            <a:ext cx="16148169" cy="5379235"/>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1660567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1">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5545424" y="1529510"/>
            <a:ext cx="792000" cy="21410"/>
          </a:xfrm>
          <a:prstGeom prst="rect">
            <a:avLst/>
          </a:prstGeom>
          <a:solidFill>
            <a:srgbClr val="84BFA4"/>
          </a:solidFill>
          <a:ln>
            <a:solidFill>
              <a:srgbClr val="84BF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2" name="Text Placeholder 17">
            <a:extLst>
              <a:ext uri="{FF2B5EF4-FFF2-40B4-BE49-F238E27FC236}">
                <a16:creationId xmlns:a16="http://schemas.microsoft.com/office/drawing/2014/main" id="{A945C21D-19C2-AE4A-BDD8-9DE65D2C3A26}"/>
              </a:ext>
            </a:extLst>
          </p:cNvPr>
          <p:cNvSpPr>
            <a:spLocks noGrp="1"/>
          </p:cNvSpPr>
          <p:nvPr>
            <p:ph type="body" sz="quarter" idx="18" hasCustomPrompt="1"/>
          </p:nvPr>
        </p:nvSpPr>
        <p:spPr>
          <a:xfrm>
            <a:off x="5545425" y="1807811"/>
            <a:ext cx="6164282" cy="439599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3" name="Text Placeholder 23">
            <a:extLst>
              <a:ext uri="{FF2B5EF4-FFF2-40B4-BE49-F238E27FC236}">
                <a16:creationId xmlns:a16="http://schemas.microsoft.com/office/drawing/2014/main" id="{762BDBE6-A048-8C4F-8F09-CEC829526B6D}"/>
              </a:ext>
            </a:extLst>
          </p:cNvPr>
          <p:cNvSpPr>
            <a:spLocks noGrp="1"/>
          </p:cNvSpPr>
          <p:nvPr>
            <p:ph type="body" sz="quarter" idx="16" hasCustomPrompt="1"/>
          </p:nvPr>
        </p:nvSpPr>
        <p:spPr>
          <a:xfrm>
            <a:off x="5545424" y="693772"/>
            <a:ext cx="616428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
        <p:nvSpPr>
          <p:cNvPr id="12" name="Graphic 4">
            <a:extLst>
              <a:ext uri="{FF2B5EF4-FFF2-40B4-BE49-F238E27FC236}">
                <a16:creationId xmlns:a16="http://schemas.microsoft.com/office/drawing/2014/main" id="{EB4DE9B8-7A81-F047-826C-F905997DBCD1}"/>
              </a:ext>
            </a:extLst>
          </p:cNvPr>
          <p:cNvSpPr/>
          <p:nvPr userDrawn="1"/>
        </p:nvSpPr>
        <p:spPr>
          <a:xfrm>
            <a:off x="-1103410" y="-624182"/>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4" name="Picture Placeholder 193">
            <a:extLst>
              <a:ext uri="{FF2B5EF4-FFF2-40B4-BE49-F238E27FC236}">
                <a16:creationId xmlns:a16="http://schemas.microsoft.com/office/drawing/2014/main" id="{253D142E-9521-F64D-974D-B43A4D5004BF}"/>
              </a:ext>
            </a:extLst>
          </p:cNvPr>
          <p:cNvSpPr>
            <a:spLocks noGrp="1"/>
          </p:cNvSpPr>
          <p:nvPr>
            <p:ph type="pic" sz="quarter" idx="53"/>
          </p:nvPr>
        </p:nvSpPr>
        <p:spPr>
          <a:xfrm>
            <a:off x="482293" y="1807811"/>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5" name="Rectangle 14">
            <a:extLst>
              <a:ext uri="{FF2B5EF4-FFF2-40B4-BE49-F238E27FC236}">
                <a16:creationId xmlns:a16="http://schemas.microsoft.com/office/drawing/2014/main" id="{14F225C4-AC96-7843-B26D-E96CD9585DA4}"/>
              </a:ext>
            </a:extLst>
          </p:cNvPr>
          <p:cNvSpPr/>
          <p:nvPr userDrawn="1"/>
        </p:nvSpPr>
        <p:spPr>
          <a:xfrm>
            <a:off x="-2987800" y="-415349"/>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6" name="Rectangle 15">
            <a:extLst>
              <a:ext uri="{FF2B5EF4-FFF2-40B4-BE49-F238E27FC236}">
                <a16:creationId xmlns:a16="http://schemas.microsoft.com/office/drawing/2014/main" id="{304FC96A-A989-1847-8E48-14E3F930D307}"/>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2983720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Slide with Photo 2">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78278F19-9915-444D-9FE2-6162A8243401}"/>
              </a:ext>
            </a:extLst>
          </p:cNvPr>
          <p:cNvSpPr/>
          <p:nvPr userDrawn="1"/>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13" name="Graphic 4">
            <a:extLst>
              <a:ext uri="{FF2B5EF4-FFF2-40B4-BE49-F238E27FC236}">
                <a16:creationId xmlns:a16="http://schemas.microsoft.com/office/drawing/2014/main" id="{7BACDC00-EF56-2440-9CC7-B57B4DF2CE93}"/>
              </a:ext>
            </a:extLst>
          </p:cNvPr>
          <p:cNvSpPr/>
          <p:nvPr userDrawn="1"/>
        </p:nvSpPr>
        <p:spPr>
          <a:xfrm>
            <a:off x="8285051" y="-107779"/>
            <a:ext cx="4538311" cy="467934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5" name="Picture Placeholder 193">
            <a:extLst>
              <a:ext uri="{FF2B5EF4-FFF2-40B4-BE49-F238E27FC236}">
                <a16:creationId xmlns:a16="http://schemas.microsoft.com/office/drawing/2014/main" id="{C4129A85-EDF4-BC4D-A848-7BAC113E93A8}"/>
              </a:ext>
            </a:extLst>
          </p:cNvPr>
          <p:cNvSpPr>
            <a:spLocks noGrp="1"/>
          </p:cNvSpPr>
          <p:nvPr>
            <p:ph type="pic" sz="quarter" idx="53"/>
          </p:nvPr>
        </p:nvSpPr>
        <p:spPr>
          <a:xfrm>
            <a:off x="7378953" y="1520924"/>
            <a:ext cx="4480705" cy="46298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txBody>
          <a:bodyPr wrap="square">
            <a:noAutofit/>
          </a:bodyPr>
          <a:lstStyle>
            <a:lvl1pPr marL="0" indent="0" algn="ctr">
              <a:buNone/>
              <a:defRPr sz="105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
        <p:nvSpPr>
          <p:cNvPr id="16" name="Rectangle 15">
            <a:extLst>
              <a:ext uri="{FF2B5EF4-FFF2-40B4-BE49-F238E27FC236}">
                <a16:creationId xmlns:a16="http://schemas.microsoft.com/office/drawing/2014/main" id="{AA76F1AF-AB24-E44C-9329-B06D3DE03399}"/>
              </a:ext>
            </a:extLst>
          </p:cNvPr>
          <p:cNvSpPr/>
          <p:nvPr userDrawn="1"/>
        </p:nvSpPr>
        <p:spPr>
          <a:xfrm>
            <a:off x="12224584" y="-719504"/>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17" name="Rectangle 16">
            <a:extLst>
              <a:ext uri="{FF2B5EF4-FFF2-40B4-BE49-F238E27FC236}">
                <a16:creationId xmlns:a16="http://schemas.microsoft.com/office/drawing/2014/main" id="{A2C3DB0A-F0BA-D945-910C-0673138D30E2}"/>
              </a:ext>
            </a:extLst>
          </p:cNvPr>
          <p:cNvSpPr/>
          <p:nvPr userDrawn="1"/>
        </p:nvSpPr>
        <p:spPr>
          <a:xfrm>
            <a:off x="-2464317" y="-1133049"/>
            <a:ext cx="16148169" cy="11330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18" name="Text Placeholder 17">
            <a:extLst>
              <a:ext uri="{FF2B5EF4-FFF2-40B4-BE49-F238E27FC236}">
                <a16:creationId xmlns:a16="http://schemas.microsoft.com/office/drawing/2014/main" id="{5AB00885-3BAF-A74B-B599-3623C17DE720}"/>
              </a:ext>
            </a:extLst>
          </p:cNvPr>
          <p:cNvSpPr>
            <a:spLocks noGrp="1"/>
          </p:cNvSpPr>
          <p:nvPr>
            <p:ph type="body" sz="quarter" idx="18" hasCustomPrompt="1"/>
          </p:nvPr>
        </p:nvSpPr>
        <p:spPr>
          <a:xfrm>
            <a:off x="529759" y="1757010"/>
            <a:ext cx="6446886" cy="4393789"/>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A98C62-52A4-4B48-B5DC-387A71D87570}"/>
              </a:ext>
            </a:extLst>
          </p:cNvPr>
          <p:cNvSpPr>
            <a:spLocks noGrp="1"/>
          </p:cNvSpPr>
          <p:nvPr>
            <p:ph type="body" sz="quarter" idx="16" hasCustomPrompt="1"/>
          </p:nvPr>
        </p:nvSpPr>
        <p:spPr>
          <a:xfrm>
            <a:off x="529758" y="642972"/>
            <a:ext cx="6446885"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1511967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3" name="Graphic 4">
            <a:extLst>
              <a:ext uri="{FF2B5EF4-FFF2-40B4-BE49-F238E27FC236}">
                <a16:creationId xmlns:a16="http://schemas.microsoft.com/office/drawing/2014/main" id="{59CA4993-BDA0-5F4C-8868-2149D2FACE81}"/>
              </a:ext>
            </a:extLst>
          </p:cNvPr>
          <p:cNvSpPr/>
          <p:nvPr userDrawn="1"/>
        </p:nvSpPr>
        <p:spPr>
          <a:xfrm>
            <a:off x="-361733" y="-3005022"/>
            <a:ext cx="6079974" cy="626892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a:srcRect l="-18315" t="15976" r="29196" b="11083"/>
          <a:stretch/>
        </p:blipFill>
        <p:spPr>
          <a:xfrm>
            <a:off x="4495381" y="1191819"/>
            <a:ext cx="7666675" cy="488362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500875" y="1452770"/>
            <a:ext cx="4661182" cy="3555017"/>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906871"/>
            <a:ext cx="5264650" cy="2389368"/>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 name="Text Placeholder 23">
            <a:extLst>
              <a:ext uri="{FF2B5EF4-FFF2-40B4-BE49-F238E27FC236}">
                <a16:creationId xmlns:a16="http://schemas.microsoft.com/office/drawing/2014/main" id="{FA890FD1-5248-1542-8F2A-D91A6994E3B9}"/>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Laptop Preview</a:t>
            </a:r>
          </a:p>
        </p:txBody>
      </p:sp>
      <p:sp>
        <p:nvSpPr>
          <p:cNvPr id="16" name="Rectangle 15">
            <a:extLst>
              <a:ext uri="{FF2B5EF4-FFF2-40B4-BE49-F238E27FC236}">
                <a16:creationId xmlns:a16="http://schemas.microsoft.com/office/drawing/2014/main" id="{8690D84B-2F72-2A40-92B1-4B5101FD7245}"/>
              </a:ext>
            </a:extLst>
          </p:cNvPr>
          <p:cNvSpPr/>
          <p:nvPr userDrawn="1"/>
        </p:nvSpPr>
        <p:spPr>
          <a:xfrm>
            <a:off x="-2856667" y="-955040"/>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4459497E-20C3-6F4D-AD72-E559B63A7F58}"/>
              </a:ext>
            </a:extLst>
          </p:cNvPr>
          <p:cNvSpPr/>
          <p:nvPr userDrawn="1"/>
        </p:nvSpPr>
        <p:spPr>
          <a:xfrm>
            <a:off x="-1107955" y="-3296822"/>
            <a:ext cx="13538494" cy="32968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566428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16" name="Graphic 4">
            <a:extLst>
              <a:ext uri="{FF2B5EF4-FFF2-40B4-BE49-F238E27FC236}">
                <a16:creationId xmlns:a16="http://schemas.microsoft.com/office/drawing/2014/main" id="{98615170-1880-F34C-9D15-DDEB5630E71D}"/>
              </a:ext>
            </a:extLst>
          </p:cNvPr>
          <p:cNvSpPr/>
          <p:nvPr userDrawn="1"/>
        </p:nvSpPr>
        <p:spPr>
          <a:xfrm>
            <a:off x="7013952" y="-1500406"/>
            <a:ext cx="5652965" cy="5828643"/>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AB7BBB74-26CC-2343-A9C7-7EBE6ACDB746}"/>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F7D2A54D-99B6-694F-871D-2FAC1A3CFBEC}"/>
              </a:ext>
            </a:extLst>
          </p:cNvPr>
          <p:cNvSpPr/>
          <p:nvPr userDrawn="1"/>
        </p:nvSpPr>
        <p:spPr>
          <a:xfrm>
            <a:off x="-1107956" y="-1870015"/>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811587" y="424555"/>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883139" y="1352901"/>
            <a:ext cx="2266512" cy="3978298"/>
          </a:xfrm>
          <a:prstGeom prst="rect">
            <a:avLst/>
          </a:prstGeom>
          <a:solidFill>
            <a:schemeClr val="bg1">
              <a:lumMod val="95000"/>
            </a:schemeClr>
          </a:solidFill>
        </p:spPr>
        <p:txBody>
          <a:bodyPr/>
          <a:lstStyle>
            <a:lvl1pPr algn="ctr">
              <a:buNone/>
              <a:defRPr sz="1600">
                <a:solidFill>
                  <a:schemeClr val="bg1">
                    <a:lumMod val="95000"/>
                  </a:schemeClr>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2075062"/>
            <a:ext cx="4983180" cy="3549653"/>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Phone Preview</a:t>
            </a:r>
          </a:p>
        </p:txBody>
      </p:sp>
    </p:spTree>
    <p:extLst>
      <p:ext uri="{BB962C8B-B14F-4D97-AF65-F5344CB8AC3E}">
        <p14:creationId xmlns:p14="http://schemas.microsoft.com/office/powerpoint/2010/main" val="4108775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21" name="Graphic 4">
            <a:extLst>
              <a:ext uri="{FF2B5EF4-FFF2-40B4-BE49-F238E27FC236}">
                <a16:creationId xmlns:a16="http://schemas.microsoft.com/office/drawing/2014/main" id="{D377447C-3800-BF41-AC21-75980C23CBDA}"/>
              </a:ext>
            </a:extLst>
          </p:cNvPr>
          <p:cNvSpPr/>
          <p:nvPr userDrawn="1"/>
        </p:nvSpPr>
        <p:spPr>
          <a:xfrm rot="4567512">
            <a:off x="47672" y="2493779"/>
            <a:ext cx="6876194" cy="831655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37" name="Rectangle 36">
            <a:extLst>
              <a:ext uri="{FF2B5EF4-FFF2-40B4-BE49-F238E27FC236}">
                <a16:creationId xmlns:a16="http://schemas.microsoft.com/office/drawing/2014/main" id="{09E2EE56-C4C1-3447-8BDE-612AE4D353F3}"/>
              </a:ext>
            </a:extLst>
          </p:cNvPr>
          <p:cNvSpPr/>
          <p:nvPr userDrawn="1"/>
        </p:nvSpPr>
        <p:spPr>
          <a:xfrm>
            <a:off x="-410473" y="-4972605"/>
            <a:ext cx="9020739" cy="1666258"/>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42" name="Text Placeholder 23">
            <a:extLst>
              <a:ext uri="{FF2B5EF4-FFF2-40B4-BE49-F238E27FC236}">
                <a16:creationId xmlns:a16="http://schemas.microsoft.com/office/drawing/2014/main" id="{48D1558D-97C2-924C-AD24-DBE4ACF82563}"/>
              </a:ext>
            </a:extLst>
          </p:cNvPr>
          <p:cNvSpPr>
            <a:spLocks noGrp="1"/>
          </p:cNvSpPr>
          <p:nvPr>
            <p:ph type="body" sz="quarter" idx="15" hasCustomPrompt="1"/>
          </p:nvPr>
        </p:nvSpPr>
        <p:spPr>
          <a:xfrm>
            <a:off x="846443" y="4853170"/>
            <a:ext cx="5435885" cy="1158262"/>
          </a:xfrm>
          <a:prstGeom prst="rect">
            <a:avLst/>
          </a:prstGeom>
        </p:spPr>
        <p:txBody>
          <a:bodyPr anchor="t">
            <a:noAutofit/>
          </a:bodyPr>
          <a:lstStyle>
            <a:lvl1pPr marL="0" indent="0" algn="l">
              <a:buNone/>
              <a:defRPr sz="5000" b="1" baseline="0">
                <a:solidFill>
                  <a:schemeClr val="bg1"/>
                </a:solidFill>
                <a:latin typeface="+mn-lt"/>
              </a:defRPr>
            </a:lvl1pPr>
          </a:lstStyle>
          <a:p>
            <a:pPr lvl="0"/>
            <a:r>
              <a:rPr lang="en-US" dirty="0"/>
              <a:t>POWERPIONT</a:t>
            </a:r>
          </a:p>
        </p:txBody>
      </p:sp>
      <p:sp>
        <p:nvSpPr>
          <p:cNvPr id="43" name="Text Placeholder 23">
            <a:extLst>
              <a:ext uri="{FF2B5EF4-FFF2-40B4-BE49-F238E27FC236}">
                <a16:creationId xmlns:a16="http://schemas.microsoft.com/office/drawing/2014/main" id="{6432507D-AA31-7440-8DFB-420E3D6F226B}"/>
              </a:ext>
            </a:extLst>
          </p:cNvPr>
          <p:cNvSpPr>
            <a:spLocks noGrp="1"/>
          </p:cNvSpPr>
          <p:nvPr>
            <p:ph type="body" sz="quarter" idx="16" hasCustomPrompt="1"/>
          </p:nvPr>
        </p:nvSpPr>
        <p:spPr>
          <a:xfrm>
            <a:off x="846443" y="4254539"/>
            <a:ext cx="5278651" cy="697353"/>
          </a:xfrm>
          <a:prstGeom prst="rect">
            <a:avLst/>
          </a:prstGeom>
        </p:spPr>
        <p:txBody>
          <a:bodyPr anchor="t">
            <a:normAutofit/>
          </a:bodyPr>
          <a:lstStyle>
            <a:lvl1pPr marL="0" indent="0" algn="l">
              <a:buNone/>
              <a:defRPr sz="3600" b="0" i="0">
                <a:solidFill>
                  <a:schemeClr val="bg1"/>
                </a:solidFill>
                <a:latin typeface="+mn-lt"/>
              </a:defRPr>
            </a:lvl1pPr>
          </a:lstStyle>
          <a:p>
            <a:pPr lvl="0"/>
            <a:r>
              <a:rPr lang="en-US" dirty="0"/>
              <a:t>Cover Design 1</a:t>
            </a:r>
          </a:p>
        </p:txBody>
      </p:sp>
      <p:sp>
        <p:nvSpPr>
          <p:cNvPr id="50" name="Graphic 4">
            <a:extLst>
              <a:ext uri="{FF2B5EF4-FFF2-40B4-BE49-F238E27FC236}">
                <a16:creationId xmlns:a16="http://schemas.microsoft.com/office/drawing/2014/main" id="{0988C3FD-DBEC-AE40-B45E-24DDE3F5D408}"/>
              </a:ext>
            </a:extLst>
          </p:cNvPr>
          <p:cNvSpPr/>
          <p:nvPr userDrawn="1"/>
        </p:nvSpPr>
        <p:spPr>
          <a:xfrm>
            <a:off x="6326258" y="5605634"/>
            <a:ext cx="2151944" cy="2218821"/>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b="0" i="0" dirty="0">
              <a:latin typeface="Calibri" panose="020F0502020204030204" pitchFamily="34" charset="0"/>
            </a:endParaRPr>
          </a:p>
        </p:txBody>
      </p:sp>
      <p:sp>
        <p:nvSpPr>
          <p:cNvPr id="54" name="Rectangle 53">
            <a:extLst>
              <a:ext uri="{FF2B5EF4-FFF2-40B4-BE49-F238E27FC236}">
                <a16:creationId xmlns:a16="http://schemas.microsoft.com/office/drawing/2014/main" id="{9AEF2644-A126-3E4A-81FA-F4CAC6F22573}"/>
              </a:ext>
            </a:extLst>
          </p:cNvPr>
          <p:cNvSpPr/>
          <p:nvPr userDrawn="1"/>
        </p:nvSpPr>
        <p:spPr>
          <a:xfrm>
            <a:off x="-3085312" y="-1489411"/>
            <a:ext cx="3116424" cy="931386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55" name="Rectangle 54">
            <a:extLst>
              <a:ext uri="{FF2B5EF4-FFF2-40B4-BE49-F238E27FC236}">
                <a16:creationId xmlns:a16="http://schemas.microsoft.com/office/drawing/2014/main" id="{A2F4105F-510B-C140-9678-64E154F30317}"/>
              </a:ext>
            </a:extLst>
          </p:cNvPr>
          <p:cNvSpPr/>
          <p:nvPr userDrawn="1"/>
        </p:nvSpPr>
        <p:spPr>
          <a:xfrm>
            <a:off x="-1900518" y="6888024"/>
            <a:ext cx="14764322" cy="353672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pic>
        <p:nvPicPr>
          <p:cNvPr id="3" name="Picture 2">
            <a:extLst>
              <a:ext uri="{FF2B5EF4-FFF2-40B4-BE49-F238E27FC236}">
                <a16:creationId xmlns:a16="http://schemas.microsoft.com/office/drawing/2014/main" id="{915CD5DF-C948-B7B1-E690-5BDB254C1C29}"/>
              </a:ext>
            </a:extLst>
          </p:cNvPr>
          <p:cNvPicPr>
            <a:picLocks noChangeAspect="1"/>
          </p:cNvPicPr>
          <p:nvPr userDrawn="1"/>
        </p:nvPicPr>
        <p:blipFill>
          <a:blip r:embed="rId2"/>
          <a:stretch>
            <a:fillRect/>
          </a:stretch>
        </p:blipFill>
        <p:spPr>
          <a:xfrm>
            <a:off x="555990" y="100550"/>
            <a:ext cx="4106294" cy="2968870"/>
          </a:xfrm>
          <a:prstGeom prst="rect">
            <a:avLst/>
          </a:prstGeom>
        </p:spPr>
      </p:pic>
      <p:sp>
        <p:nvSpPr>
          <p:cNvPr id="10" name="Picture Placeholder 9">
            <a:extLst>
              <a:ext uri="{FF2B5EF4-FFF2-40B4-BE49-F238E27FC236}">
                <a16:creationId xmlns:a16="http://schemas.microsoft.com/office/drawing/2014/main" id="{CE323B95-0140-0C38-CD50-750C6BBDD54B}"/>
              </a:ext>
            </a:extLst>
          </p:cNvPr>
          <p:cNvSpPr>
            <a:spLocks noGrp="1"/>
          </p:cNvSpPr>
          <p:nvPr>
            <p:ph type="pic" sz="quarter" idx="17"/>
          </p:nvPr>
        </p:nvSpPr>
        <p:spPr>
          <a:xfrm>
            <a:off x="5744037" y="-16107"/>
            <a:ext cx="6442399" cy="5518505"/>
          </a:xfrm>
          <a:custGeom>
            <a:avLst/>
            <a:gdLst>
              <a:gd name="connsiteX0" fmla="*/ 593939 w 6442399"/>
              <a:gd name="connsiteY0" fmla="*/ 0 h 5518505"/>
              <a:gd name="connsiteX1" fmla="*/ 6442399 w 6442399"/>
              <a:gd name="connsiteY1" fmla="*/ 0 h 5518505"/>
              <a:gd name="connsiteX2" fmla="*/ 6442399 w 6442399"/>
              <a:gd name="connsiteY2" fmla="*/ 4726101 h 5518505"/>
              <a:gd name="connsiteX3" fmla="*/ 6345166 w 6442399"/>
              <a:gd name="connsiteY3" fmla="*/ 4804836 h 5518505"/>
              <a:gd name="connsiteX4" fmla="*/ 4858485 w 6442399"/>
              <a:gd name="connsiteY4" fmla="*/ 5443435 h 5518505"/>
              <a:gd name="connsiteX5" fmla="*/ 41762 w 6442399"/>
              <a:gd name="connsiteY5" fmla="*/ 1716213 h 5518505"/>
              <a:gd name="connsiteX6" fmla="*/ 470132 w 6442399"/>
              <a:gd name="connsiteY6" fmla="*/ 264359 h 5518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2399" h="5518505">
                <a:moveTo>
                  <a:pt x="593939" y="0"/>
                </a:moveTo>
                <a:lnTo>
                  <a:pt x="6442399" y="0"/>
                </a:lnTo>
                <a:lnTo>
                  <a:pt x="6442399" y="4726101"/>
                </a:lnTo>
                <a:lnTo>
                  <a:pt x="6345166" y="4804836"/>
                </a:lnTo>
                <a:cubicBezTo>
                  <a:pt x="5916525" y="5129995"/>
                  <a:pt x="5418314" y="5356329"/>
                  <a:pt x="4858485" y="5443435"/>
                </a:cubicBezTo>
                <a:cubicBezTo>
                  <a:pt x="2234621" y="5852268"/>
                  <a:pt x="-362316" y="4588619"/>
                  <a:pt x="41762" y="1716213"/>
                </a:cubicBezTo>
                <a:cubicBezTo>
                  <a:pt x="106419" y="1254287"/>
                  <a:pt x="259721" y="755776"/>
                  <a:pt x="470132" y="264359"/>
                </a:cubicBez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pic>
        <p:nvPicPr>
          <p:cNvPr id="4" name="Picture 3" descr="Blue text on a black background&#10;&#10;Description automatically generated">
            <a:extLst>
              <a:ext uri="{FF2B5EF4-FFF2-40B4-BE49-F238E27FC236}">
                <a16:creationId xmlns:a16="http://schemas.microsoft.com/office/drawing/2014/main" id="{5FFF963D-628F-F1F9-04B7-BBEEF251ED22}"/>
              </a:ext>
            </a:extLst>
          </p:cNvPr>
          <p:cNvPicPr>
            <a:picLocks noChangeAspect="1"/>
          </p:cNvPicPr>
          <p:nvPr userDrawn="1"/>
        </p:nvPicPr>
        <p:blipFill>
          <a:blip r:embed="rId3"/>
          <a:stretch>
            <a:fillRect/>
          </a:stretch>
        </p:blipFill>
        <p:spPr>
          <a:xfrm>
            <a:off x="9202976" y="5888966"/>
            <a:ext cx="3101461" cy="649042"/>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1313207"/>
            <a:ext cx="6113604" cy="1701674"/>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1313207"/>
            <a:ext cx="6113604" cy="1701674"/>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577848"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577848"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691452" y="3843119"/>
            <a:ext cx="4957908" cy="2625942"/>
          </a:xfrm>
          <a:prstGeom prst="rect">
            <a:avLst/>
          </a:prstGeom>
        </p:spPr>
        <p:txBody>
          <a:bodyPr/>
          <a:lstStyle>
            <a:lvl1pPr algn="ct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691452" y="2182419"/>
            <a:ext cx="4957908" cy="582221"/>
          </a:xfrm>
          <a:prstGeom prst="rect">
            <a:avLst/>
          </a:prstGeom>
        </p:spPr>
        <p:txBody>
          <a:bodyPr>
            <a:normAutofit/>
          </a:bodyPr>
          <a:lstStyle>
            <a:lvl1pPr marL="0" indent="0" algn="ctr">
              <a:buNone/>
              <a:defRPr sz="3600" b="0" i="0">
                <a:solidFill>
                  <a:schemeClr val="bg1"/>
                </a:solidFill>
                <a:latin typeface="+mn-lt"/>
              </a:defRPr>
            </a:lvl1pPr>
          </a:lstStyle>
          <a:p>
            <a:pPr lvl="0"/>
            <a:r>
              <a:rPr lang="en-US" dirty="0"/>
              <a:t>Heading</a:t>
            </a:r>
          </a:p>
        </p:txBody>
      </p:sp>
    </p:spTree>
    <p:extLst>
      <p:ext uri="{BB962C8B-B14F-4D97-AF65-F5344CB8AC3E}">
        <p14:creationId xmlns:p14="http://schemas.microsoft.com/office/powerpoint/2010/main" val="138772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19" name="Graphic 4">
            <a:extLst>
              <a:ext uri="{FF2B5EF4-FFF2-40B4-BE49-F238E27FC236}">
                <a16:creationId xmlns:a16="http://schemas.microsoft.com/office/drawing/2014/main" id="{76AAD89C-E0A7-4A41-BF65-5E1CA6871801}"/>
              </a:ext>
            </a:extLst>
          </p:cNvPr>
          <p:cNvSpPr/>
          <p:nvPr userDrawn="1"/>
        </p:nvSpPr>
        <p:spPr>
          <a:xfrm rot="2403345">
            <a:off x="6508098" y="1628636"/>
            <a:ext cx="6192387" cy="6384830"/>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0" name="Text Placeholder 23">
            <a:extLst>
              <a:ext uri="{FF2B5EF4-FFF2-40B4-BE49-F238E27FC236}">
                <a16:creationId xmlns:a16="http://schemas.microsoft.com/office/drawing/2014/main" id="{A18A7C8E-C35F-574A-9250-5698E37CE501}"/>
              </a:ext>
            </a:extLst>
          </p:cNvPr>
          <p:cNvSpPr>
            <a:spLocks noGrp="1"/>
          </p:cNvSpPr>
          <p:nvPr userDrawn="1">
            <p:ph type="body" sz="quarter" idx="28" hasCustomPrompt="1"/>
          </p:nvPr>
        </p:nvSpPr>
        <p:spPr>
          <a:xfrm>
            <a:off x="678979" y="5581319"/>
            <a:ext cx="3898089" cy="731140"/>
          </a:xfrm>
          <a:prstGeom prst="rect">
            <a:avLst/>
          </a:prstGeom>
        </p:spPr>
        <p:txBody>
          <a:bodyPr anchor="ctr">
            <a:normAutofit/>
          </a:bodyPr>
          <a:lstStyle>
            <a:lvl1pPr marL="0" indent="0" algn="l">
              <a:buNone/>
              <a:defRPr sz="2800" baseline="0">
                <a:solidFill>
                  <a:srgbClr val="382B1B"/>
                </a:solidFill>
                <a:latin typeface="+mn-lt"/>
              </a:defRPr>
            </a:lvl1pPr>
          </a:lstStyle>
          <a:p>
            <a:pPr lvl="0"/>
            <a:r>
              <a:rPr lang="en-US" dirty="0" err="1"/>
              <a:t>www.website.eu</a:t>
            </a:r>
            <a:endParaRPr lang="en-US" dirty="0"/>
          </a:p>
        </p:txBody>
      </p:sp>
      <p:sp>
        <p:nvSpPr>
          <p:cNvPr id="16" name="Text Placeholder 23">
            <a:extLst>
              <a:ext uri="{FF2B5EF4-FFF2-40B4-BE49-F238E27FC236}">
                <a16:creationId xmlns:a16="http://schemas.microsoft.com/office/drawing/2014/main" id="{C736A845-E210-8B41-86F2-2399C32F4922}"/>
              </a:ext>
            </a:extLst>
          </p:cNvPr>
          <p:cNvSpPr>
            <a:spLocks noGrp="1"/>
          </p:cNvSpPr>
          <p:nvPr userDrawn="1">
            <p:ph type="body" sz="quarter" idx="20" hasCustomPrompt="1"/>
          </p:nvPr>
        </p:nvSpPr>
        <p:spPr>
          <a:xfrm>
            <a:off x="8478048" y="4321911"/>
            <a:ext cx="3195485" cy="837258"/>
          </a:xfrm>
          <a:prstGeom prst="rect">
            <a:avLst/>
          </a:prstGeom>
        </p:spPr>
        <p:txBody>
          <a:bodyPr anchor="ctr">
            <a:normAutofit/>
          </a:bodyPr>
          <a:lstStyle>
            <a:lvl1pPr marL="0" indent="0" algn="r">
              <a:buNone/>
              <a:defRPr sz="5000" b="1" baseline="0">
                <a:solidFill>
                  <a:schemeClr val="bg1"/>
                </a:solidFill>
                <a:latin typeface="+mn-lt"/>
              </a:defRPr>
            </a:lvl1pPr>
          </a:lstStyle>
          <a:p>
            <a:pPr lvl="0"/>
            <a:r>
              <a:rPr lang="en-US" dirty="0"/>
              <a:t>Thank You</a:t>
            </a:r>
          </a:p>
        </p:txBody>
      </p:sp>
      <p:sp>
        <p:nvSpPr>
          <p:cNvPr id="3" name="Rectangle 2">
            <a:extLst>
              <a:ext uri="{FF2B5EF4-FFF2-40B4-BE49-F238E27FC236}">
                <a16:creationId xmlns:a16="http://schemas.microsoft.com/office/drawing/2014/main" id="{AE465092-CC13-7431-BE43-E6409D9F326C}"/>
              </a:ext>
            </a:extLst>
          </p:cNvPr>
          <p:cNvSpPr/>
          <p:nvPr userDrawn="1"/>
        </p:nvSpPr>
        <p:spPr>
          <a:xfrm>
            <a:off x="12192000" y="-46312"/>
            <a:ext cx="2836862" cy="11342053"/>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572A527-5963-1FBE-C36C-B8B97805E7AD}"/>
              </a:ext>
            </a:extLst>
          </p:cNvPr>
          <p:cNvPicPr>
            <a:picLocks noChangeAspect="1"/>
          </p:cNvPicPr>
          <p:nvPr userDrawn="1"/>
        </p:nvPicPr>
        <p:blipFill>
          <a:blip r:embed="rId2"/>
          <a:stretch>
            <a:fillRect/>
          </a:stretch>
        </p:blipFill>
        <p:spPr>
          <a:xfrm>
            <a:off x="578012" y="460130"/>
            <a:ext cx="4106294" cy="2968870"/>
          </a:xfrm>
          <a:prstGeom prst="rect">
            <a:avLst/>
          </a:prstGeom>
        </p:spPr>
      </p:pic>
      <p:sp>
        <p:nvSpPr>
          <p:cNvPr id="5" name="Rectangle 4">
            <a:extLst>
              <a:ext uri="{FF2B5EF4-FFF2-40B4-BE49-F238E27FC236}">
                <a16:creationId xmlns:a16="http://schemas.microsoft.com/office/drawing/2014/main" id="{5FE2ECD7-676C-4BB8-5056-951B796D6CFC}"/>
              </a:ext>
            </a:extLst>
          </p:cNvPr>
          <p:cNvSpPr/>
          <p:nvPr userDrawn="1"/>
        </p:nvSpPr>
        <p:spPr>
          <a:xfrm>
            <a:off x="-1212520" y="6873818"/>
            <a:ext cx="14240859" cy="187001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dirty="0">
              <a:latin typeface="Calibri" panose="020F0502020204030204" pitchFamily="34" charset="0"/>
              <a:cs typeface="Calibri" panose="020F0502020204030204" pitchFamily="34" charset="0"/>
            </a:endParaRPr>
          </a:p>
        </p:txBody>
      </p:sp>
      <p:pic>
        <p:nvPicPr>
          <p:cNvPr id="6" name="Picture 5" descr="Blue text on a black background&#10;&#10;Description automatically generated">
            <a:extLst>
              <a:ext uri="{FF2B5EF4-FFF2-40B4-BE49-F238E27FC236}">
                <a16:creationId xmlns:a16="http://schemas.microsoft.com/office/drawing/2014/main" id="{8CE4BE9C-2632-7E3B-326E-9B93F00B066C}"/>
              </a:ext>
            </a:extLst>
          </p:cNvPr>
          <p:cNvPicPr>
            <a:picLocks noChangeAspect="1"/>
          </p:cNvPicPr>
          <p:nvPr userDrawn="1"/>
        </p:nvPicPr>
        <p:blipFill>
          <a:blip r:embed="rId3"/>
          <a:stretch>
            <a:fillRect/>
          </a:stretch>
        </p:blipFill>
        <p:spPr>
          <a:xfrm>
            <a:off x="3619344" y="5648193"/>
            <a:ext cx="2625601" cy="549459"/>
          </a:xfrm>
          <a:prstGeom prst="rect">
            <a:avLst/>
          </a:prstGeom>
        </p:spPr>
      </p:pic>
    </p:spTree>
    <p:extLst>
      <p:ext uri="{BB962C8B-B14F-4D97-AF65-F5344CB8AC3E}">
        <p14:creationId xmlns:p14="http://schemas.microsoft.com/office/powerpoint/2010/main" val="2290091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8747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1561EB48-A331-0744-9EE5-15AC5B48C581}"/>
              </a:ext>
            </a:extLst>
          </p:cNvPr>
          <p:cNvSpPr/>
          <p:nvPr userDrawn="1"/>
        </p:nvSpPr>
        <p:spPr>
          <a:xfrm>
            <a:off x="5298" y="1"/>
            <a:ext cx="5518423" cy="6858000"/>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a:latin typeface="Calibri" panose="020F0502020204030204" pitchFamily="34" charset="0"/>
              <a:cs typeface="Calibri" panose="020F0502020204030204" pitchFamily="34"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651678" y="1929781"/>
            <a:ext cx="4306395" cy="3280643"/>
          </a:xfrm>
          <a:prstGeom prst="rect">
            <a:avLst/>
          </a:prstGeo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613829" y="658730"/>
            <a:ext cx="4378451" cy="603631"/>
          </a:xfrm>
          <a:prstGeom prst="rect">
            <a:avLst/>
          </a:prstGeo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39" name="Graphic 4">
            <a:extLst>
              <a:ext uri="{FF2B5EF4-FFF2-40B4-BE49-F238E27FC236}">
                <a16:creationId xmlns:a16="http://schemas.microsoft.com/office/drawing/2014/main" id="{56837258-AB80-F84D-AC91-8129818ABA9C}"/>
              </a:ext>
            </a:extLst>
          </p:cNvPr>
          <p:cNvSpPr/>
          <p:nvPr userDrawn="1"/>
        </p:nvSpPr>
        <p:spPr>
          <a:xfrm>
            <a:off x="143078" y="436616"/>
            <a:ext cx="6525203" cy="6882859"/>
          </a:xfrm>
          <a:custGeom>
            <a:avLst/>
            <a:gdLst>
              <a:gd name="connsiteX0" fmla="*/ 731964 w 731963"/>
              <a:gd name="connsiteY0" fmla="*/ 0 h 767745"/>
              <a:gd name="connsiteX1" fmla="*/ 560553 w 731963"/>
              <a:gd name="connsiteY1" fmla="*/ 591191 h 767745"/>
              <a:gd name="connsiteX2" fmla="*/ 1402 w 731963"/>
              <a:gd name="connsiteY2" fmla="*/ 767745 h 767745"/>
              <a:gd name="connsiteX3" fmla="*/ 0 w 731963"/>
              <a:gd name="connsiteY3" fmla="*/ 779 h 767745"/>
            </a:gdLst>
            <a:ahLst/>
            <a:cxnLst>
              <a:cxn ang="0">
                <a:pos x="connsiteX0" y="connsiteY0"/>
              </a:cxn>
              <a:cxn ang="0">
                <a:pos x="connsiteX1" y="connsiteY1"/>
              </a:cxn>
              <a:cxn ang="0">
                <a:pos x="connsiteX2" y="connsiteY2"/>
              </a:cxn>
              <a:cxn ang="0">
                <a:pos x="connsiteX3" y="connsiteY3"/>
              </a:cxn>
            </a:cxnLst>
            <a:rect l="l" t="t" r="r" b="b"/>
            <a:pathLst>
              <a:path w="731963" h="767745">
                <a:moveTo>
                  <a:pt x="731964" y="0"/>
                </a:moveTo>
                <a:lnTo>
                  <a:pt x="560553" y="591191"/>
                </a:lnTo>
                <a:lnTo>
                  <a:pt x="1402" y="767745"/>
                </a:lnTo>
                <a:lnTo>
                  <a:pt x="0" y="779"/>
                </a:lnTo>
                <a:close/>
              </a:path>
            </a:pathLst>
          </a:custGeom>
          <a:noFill/>
          <a:ln w="3893" cap="flat">
            <a:noFill/>
            <a:prstDash val="solid"/>
            <a:miter/>
          </a:ln>
        </p:spPr>
        <p:txBody>
          <a:bodyPr rtlCol="0" anchor="ctr"/>
          <a:lstStyle/>
          <a:p>
            <a:endParaRPr lang="en-US"/>
          </a:p>
        </p:txBody>
      </p:sp>
      <p:sp>
        <p:nvSpPr>
          <p:cNvPr id="22" name="Graphic 4">
            <a:extLst>
              <a:ext uri="{FF2B5EF4-FFF2-40B4-BE49-F238E27FC236}">
                <a16:creationId xmlns:a16="http://schemas.microsoft.com/office/drawing/2014/main" id="{E0989EB6-F6F8-A148-984D-BD4111A2DE36}"/>
              </a:ext>
            </a:extLst>
          </p:cNvPr>
          <p:cNvSpPr/>
          <p:nvPr userDrawn="1"/>
        </p:nvSpPr>
        <p:spPr>
          <a:xfrm>
            <a:off x="3146444" y="4955348"/>
            <a:ext cx="2945636" cy="3037178"/>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E6C8C7"/>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E59E5A40-250E-054E-AC1A-775086B49AE2}"/>
              </a:ext>
            </a:extLst>
          </p:cNvPr>
          <p:cNvSpPr/>
          <p:nvPr userDrawn="1"/>
        </p:nvSpPr>
        <p:spPr>
          <a:xfrm>
            <a:off x="-3058052"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4" name="Text Box 5">
            <a:extLst>
              <a:ext uri="{FF2B5EF4-FFF2-40B4-BE49-F238E27FC236}">
                <a16:creationId xmlns:a16="http://schemas.microsoft.com/office/drawing/2014/main" id="{CC258185-0DFE-3D47-9F3C-83A282E740B3}"/>
              </a:ext>
            </a:extLst>
          </p:cNvPr>
          <p:cNvSpPr txBox="1"/>
          <p:nvPr userDrawn="1"/>
        </p:nvSpPr>
        <p:spPr>
          <a:xfrm>
            <a:off x="8461797" y="5385221"/>
            <a:ext cx="3262845" cy="44334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700" b="0" i="0" dirty="0">
                <a:solidFill>
                  <a:srgbClr val="262626"/>
                </a:solidFill>
                <a:latin typeface="Calibri" panose="020F0502020204030204" pitchFamily="34" charset="0"/>
                <a:ea typeface="Open Sans" panose="020B0606030504020204" pitchFamily="34" charset="0"/>
                <a:cs typeface="Calibri" panose="020F0502020204030204" pitchFamily="34" charset="0"/>
              </a:rPr>
              <a:t>This </a:t>
            </a:r>
            <a:r>
              <a:rPr lang="en-US" sz="700" b="0" i="0" dirty="0" err="1">
                <a:solidFill>
                  <a:srgbClr val="262626"/>
                </a:solidFill>
                <a:latin typeface="Calibri" panose="020F0502020204030204" pitchFamily="34" charset="0"/>
                <a:ea typeface="Open Sans" panose="020B0606030504020204" pitchFamily="34" charset="0"/>
                <a:cs typeface="Calibri" panose="020F0502020204030204" pitchFamily="34" charset="0"/>
              </a:rPr>
              <a:t>programme</a:t>
            </a:r>
            <a:r>
              <a:rPr lang="en-US" sz="700" b="0" i="0" dirty="0">
                <a:solidFill>
                  <a:srgbClr val="262626"/>
                </a:solidFill>
                <a:latin typeface="Calibri" panose="020F0502020204030204" pitchFamily="34" charset="0"/>
                <a:ea typeface="Open Sans" panose="020B0606030504020204" pitchFamily="34" charset="0"/>
                <a:cs typeface="Calibri" panose="020F0502020204030204" pitchFamily="34" charset="0"/>
              </a:rPr>
              <a:t> has been funded with support from the European Commission. The author is solely responsible for this publication (communication) and the Commission accepts no responsibility for any  use that may be made of the information contained therein</a:t>
            </a:r>
          </a:p>
        </p:txBody>
      </p:sp>
      <p:sp>
        <p:nvSpPr>
          <p:cNvPr id="11" name="Text Placeholder 25">
            <a:extLst>
              <a:ext uri="{FF2B5EF4-FFF2-40B4-BE49-F238E27FC236}">
                <a16:creationId xmlns:a16="http://schemas.microsoft.com/office/drawing/2014/main" id="{831C8B24-8EE8-11BA-2D81-27D3B88725C3}"/>
              </a:ext>
            </a:extLst>
          </p:cNvPr>
          <p:cNvSpPr>
            <a:spLocks noGrp="1"/>
          </p:cNvSpPr>
          <p:nvPr>
            <p:ph type="body" sz="quarter" idx="15" hasCustomPrompt="1"/>
          </p:nvPr>
        </p:nvSpPr>
        <p:spPr>
          <a:xfrm>
            <a:off x="6303735" y="57284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12" name="Text Placeholder 25">
            <a:extLst>
              <a:ext uri="{FF2B5EF4-FFF2-40B4-BE49-F238E27FC236}">
                <a16:creationId xmlns:a16="http://schemas.microsoft.com/office/drawing/2014/main" id="{07DE632D-ED44-01F0-6880-0943B9F75B98}"/>
              </a:ext>
            </a:extLst>
          </p:cNvPr>
          <p:cNvSpPr>
            <a:spLocks noGrp="1"/>
          </p:cNvSpPr>
          <p:nvPr>
            <p:ph type="body" sz="quarter" idx="14" hasCustomPrompt="1"/>
          </p:nvPr>
        </p:nvSpPr>
        <p:spPr>
          <a:xfrm>
            <a:off x="7019112" y="57284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3" name="Text Placeholder 25">
            <a:extLst>
              <a:ext uri="{FF2B5EF4-FFF2-40B4-BE49-F238E27FC236}">
                <a16:creationId xmlns:a16="http://schemas.microsoft.com/office/drawing/2014/main" id="{FB61AE6D-82C5-A0F3-AF2A-2DBB8E0CD437}"/>
              </a:ext>
            </a:extLst>
          </p:cNvPr>
          <p:cNvSpPr>
            <a:spLocks noGrp="1"/>
          </p:cNvSpPr>
          <p:nvPr>
            <p:ph type="body" sz="quarter" idx="29" hasCustomPrompt="1"/>
          </p:nvPr>
        </p:nvSpPr>
        <p:spPr>
          <a:xfrm>
            <a:off x="6303735" y="1284632"/>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15" name="Text Placeholder 25">
            <a:extLst>
              <a:ext uri="{FF2B5EF4-FFF2-40B4-BE49-F238E27FC236}">
                <a16:creationId xmlns:a16="http://schemas.microsoft.com/office/drawing/2014/main" id="{A6749622-C62E-1720-72F3-3E9BF1874E3F}"/>
              </a:ext>
            </a:extLst>
          </p:cNvPr>
          <p:cNvSpPr>
            <a:spLocks noGrp="1"/>
          </p:cNvSpPr>
          <p:nvPr>
            <p:ph type="body" sz="quarter" idx="30" hasCustomPrompt="1"/>
          </p:nvPr>
        </p:nvSpPr>
        <p:spPr>
          <a:xfrm>
            <a:off x="7019112" y="1284632"/>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8" name="Text Placeholder 25">
            <a:extLst>
              <a:ext uri="{FF2B5EF4-FFF2-40B4-BE49-F238E27FC236}">
                <a16:creationId xmlns:a16="http://schemas.microsoft.com/office/drawing/2014/main" id="{8F0D0223-240A-46AE-384F-A65A1A4844C5}"/>
              </a:ext>
            </a:extLst>
          </p:cNvPr>
          <p:cNvSpPr>
            <a:spLocks noGrp="1"/>
          </p:cNvSpPr>
          <p:nvPr>
            <p:ph type="body" sz="quarter" idx="31" hasCustomPrompt="1"/>
          </p:nvPr>
        </p:nvSpPr>
        <p:spPr>
          <a:xfrm>
            <a:off x="6303735" y="1996419"/>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19" name="Text Placeholder 25">
            <a:extLst>
              <a:ext uri="{FF2B5EF4-FFF2-40B4-BE49-F238E27FC236}">
                <a16:creationId xmlns:a16="http://schemas.microsoft.com/office/drawing/2014/main" id="{7D74A856-852A-F125-A4E6-1988B7FD6042}"/>
              </a:ext>
            </a:extLst>
          </p:cNvPr>
          <p:cNvSpPr>
            <a:spLocks noGrp="1"/>
          </p:cNvSpPr>
          <p:nvPr>
            <p:ph type="body" sz="quarter" idx="32" hasCustomPrompt="1"/>
          </p:nvPr>
        </p:nvSpPr>
        <p:spPr>
          <a:xfrm>
            <a:off x="7019112" y="1996419"/>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6" name="Text Placeholder 25">
            <a:extLst>
              <a:ext uri="{FF2B5EF4-FFF2-40B4-BE49-F238E27FC236}">
                <a16:creationId xmlns:a16="http://schemas.microsoft.com/office/drawing/2014/main" id="{734A9B91-C825-F2A1-8C40-AB51EDC8AD5F}"/>
              </a:ext>
            </a:extLst>
          </p:cNvPr>
          <p:cNvSpPr>
            <a:spLocks noGrp="1"/>
          </p:cNvSpPr>
          <p:nvPr>
            <p:ph type="body" sz="quarter" idx="33" hasCustomPrompt="1"/>
          </p:nvPr>
        </p:nvSpPr>
        <p:spPr>
          <a:xfrm>
            <a:off x="6303735" y="2708211"/>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31" name="Text Placeholder 25">
            <a:extLst>
              <a:ext uri="{FF2B5EF4-FFF2-40B4-BE49-F238E27FC236}">
                <a16:creationId xmlns:a16="http://schemas.microsoft.com/office/drawing/2014/main" id="{CE428EA0-B7BE-9D7E-2E07-A10223A8DFEE}"/>
              </a:ext>
            </a:extLst>
          </p:cNvPr>
          <p:cNvSpPr>
            <a:spLocks noGrp="1"/>
          </p:cNvSpPr>
          <p:nvPr>
            <p:ph type="body" sz="quarter" idx="34" hasCustomPrompt="1"/>
          </p:nvPr>
        </p:nvSpPr>
        <p:spPr>
          <a:xfrm>
            <a:off x="7019112" y="2708211"/>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Text Placeholder 25">
            <a:extLst>
              <a:ext uri="{FF2B5EF4-FFF2-40B4-BE49-F238E27FC236}">
                <a16:creationId xmlns:a16="http://schemas.microsoft.com/office/drawing/2014/main" id="{835720ED-57B0-E380-39A1-DB5018EB88F0}"/>
              </a:ext>
            </a:extLst>
          </p:cNvPr>
          <p:cNvSpPr>
            <a:spLocks noGrp="1"/>
          </p:cNvSpPr>
          <p:nvPr>
            <p:ph type="body" sz="quarter" idx="35" hasCustomPrompt="1"/>
          </p:nvPr>
        </p:nvSpPr>
        <p:spPr>
          <a:xfrm>
            <a:off x="6303735" y="3403064"/>
            <a:ext cx="700387" cy="689518"/>
          </a:xfrm>
          <a:prstGeom prst="rect">
            <a:avLst/>
          </a:prstGeom>
          <a:noFill/>
        </p:spPr>
        <p:txBody>
          <a:bodyPr anchor="ctr">
            <a:noAutofit/>
          </a:bodyPr>
          <a:lstStyle>
            <a:lvl1pPr marL="0" indent="0" algn="l">
              <a:buNone/>
              <a:defRPr sz="3200" b="1" baseline="0">
                <a:solidFill>
                  <a:srgbClr val="84BFA4"/>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34" name="Text Placeholder 25">
            <a:extLst>
              <a:ext uri="{FF2B5EF4-FFF2-40B4-BE49-F238E27FC236}">
                <a16:creationId xmlns:a16="http://schemas.microsoft.com/office/drawing/2014/main" id="{F7594897-5BB9-C70E-B5F1-31D08EFDCF22}"/>
              </a:ext>
            </a:extLst>
          </p:cNvPr>
          <p:cNvSpPr>
            <a:spLocks noGrp="1"/>
          </p:cNvSpPr>
          <p:nvPr>
            <p:ph type="body" sz="quarter" idx="36" hasCustomPrompt="1"/>
          </p:nvPr>
        </p:nvSpPr>
        <p:spPr>
          <a:xfrm>
            <a:off x="7019112" y="3403064"/>
            <a:ext cx="4804984" cy="689519"/>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35" name="Picture 34">
            <a:extLst>
              <a:ext uri="{FF2B5EF4-FFF2-40B4-BE49-F238E27FC236}">
                <a16:creationId xmlns:a16="http://schemas.microsoft.com/office/drawing/2014/main" id="{C53D3B71-B19F-8F5F-8473-4810E96422E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44449"/>
          <a:stretch/>
        </p:blipFill>
        <p:spPr bwMode="auto">
          <a:xfrm>
            <a:off x="6429768" y="5434420"/>
            <a:ext cx="1716397" cy="39414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1637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hoto Slide with quote 01">
    <p:spTree>
      <p:nvGrpSpPr>
        <p:cNvPr id="1" name=""/>
        <p:cNvGrpSpPr/>
        <p:nvPr/>
      </p:nvGrpSpPr>
      <p:grpSpPr>
        <a:xfrm>
          <a:off x="0" y="0"/>
          <a:ext cx="0" cy="0"/>
          <a:chOff x="0" y="0"/>
          <a:chExt cx="0" cy="0"/>
        </a:xfrm>
      </p:grpSpPr>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442824" y="396815"/>
            <a:ext cx="11119452" cy="56819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16891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15" name="Text Placeholder 17">
            <a:extLst>
              <a:ext uri="{FF2B5EF4-FFF2-40B4-BE49-F238E27FC236}">
                <a16:creationId xmlns:a16="http://schemas.microsoft.com/office/drawing/2014/main" id="{F65C73A9-FE78-B440-AFB3-1081F93D7B79}"/>
              </a:ext>
            </a:extLst>
          </p:cNvPr>
          <p:cNvSpPr>
            <a:spLocks noGrp="1"/>
          </p:cNvSpPr>
          <p:nvPr>
            <p:ph type="body" sz="quarter" idx="18" hasCustomPrompt="1"/>
          </p:nvPr>
        </p:nvSpPr>
        <p:spPr>
          <a:xfrm>
            <a:off x="529758" y="1697050"/>
            <a:ext cx="11222532" cy="4343986"/>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6" name="Text Placeholder 23">
            <a:extLst>
              <a:ext uri="{FF2B5EF4-FFF2-40B4-BE49-F238E27FC236}">
                <a16:creationId xmlns:a16="http://schemas.microsoft.com/office/drawing/2014/main" id="{F1A9A1BB-6827-E947-B0CD-732DD5E35F37}"/>
              </a:ext>
            </a:extLst>
          </p:cNvPr>
          <p:cNvSpPr>
            <a:spLocks noGrp="1"/>
          </p:cNvSpPr>
          <p:nvPr>
            <p:ph type="body" sz="quarter" idx="16" hasCustomPrompt="1"/>
          </p:nvPr>
        </p:nvSpPr>
        <p:spPr>
          <a:xfrm>
            <a:off x="529758" y="642972"/>
            <a:ext cx="11222531" cy="582221"/>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94322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Slide with quote 02">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
        <p:nvSpPr>
          <p:cNvPr id="3" name="Rectangle 2">
            <a:extLst>
              <a:ext uri="{FF2B5EF4-FFF2-40B4-BE49-F238E27FC236}">
                <a16:creationId xmlns:a16="http://schemas.microsoft.com/office/drawing/2014/main" id="{AFE4462A-AED2-3D8C-D12B-C7C460FFF134}"/>
              </a:ext>
            </a:extLst>
          </p:cNvPr>
          <p:cNvSpPr/>
          <p:nvPr userDrawn="1"/>
        </p:nvSpPr>
        <p:spPr>
          <a:xfrm>
            <a:off x="-2327321" y="685800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with quote 03">
    <p:spTree>
      <p:nvGrpSpPr>
        <p:cNvPr id="1" name=""/>
        <p:cNvGrpSpPr/>
        <p:nvPr/>
      </p:nvGrpSpPr>
      <p:grpSpPr>
        <a:xfrm>
          <a:off x="0" y="0"/>
          <a:ext cx="0" cy="0"/>
          <a:chOff x="0" y="0"/>
          <a:chExt cx="0" cy="0"/>
        </a:xfrm>
      </p:grpSpPr>
      <p:sp>
        <p:nvSpPr>
          <p:cNvPr id="24" name="Graphic 4">
            <a:extLst>
              <a:ext uri="{FF2B5EF4-FFF2-40B4-BE49-F238E27FC236}">
                <a16:creationId xmlns:a16="http://schemas.microsoft.com/office/drawing/2014/main" id="{256F06D3-16A3-FA45-9D74-5C917404EAE6}"/>
              </a:ext>
            </a:extLst>
          </p:cNvPr>
          <p:cNvSpPr/>
          <p:nvPr userDrawn="1"/>
        </p:nvSpPr>
        <p:spPr>
          <a:xfrm>
            <a:off x="6445237" y="693114"/>
            <a:ext cx="6798941" cy="7010232"/>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84BFA4"/>
          </a:solidFill>
          <a:ln w="2960"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Text Placeholder 23">
            <a:extLst>
              <a:ext uri="{FF2B5EF4-FFF2-40B4-BE49-F238E27FC236}">
                <a16:creationId xmlns:a16="http://schemas.microsoft.com/office/drawing/2014/main" id="{8F9FAF20-AC16-CB44-ADCA-1C0885F1D045}"/>
              </a:ext>
            </a:extLst>
          </p:cNvPr>
          <p:cNvSpPr>
            <a:spLocks noGrp="1"/>
          </p:cNvSpPr>
          <p:nvPr>
            <p:ph type="body" sz="quarter" idx="13" hasCustomPrompt="1"/>
          </p:nvPr>
        </p:nvSpPr>
        <p:spPr>
          <a:xfrm>
            <a:off x="7794668" y="2376368"/>
            <a:ext cx="3767607" cy="2710131"/>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23" name="Picture Placeholder 22">
            <a:extLst>
              <a:ext uri="{FF2B5EF4-FFF2-40B4-BE49-F238E27FC236}">
                <a16:creationId xmlns:a16="http://schemas.microsoft.com/office/drawing/2014/main" id="{8EB39422-C4CC-0A42-8935-5325480BD3F5}"/>
              </a:ext>
            </a:extLst>
          </p:cNvPr>
          <p:cNvSpPr>
            <a:spLocks noGrp="1"/>
          </p:cNvSpPr>
          <p:nvPr>
            <p:ph type="pic" sz="quarter" idx="14"/>
          </p:nvPr>
        </p:nvSpPr>
        <p:spPr>
          <a:xfrm>
            <a:off x="0" y="0"/>
            <a:ext cx="12192000" cy="6848475"/>
          </a:xfrm>
          <a:custGeom>
            <a:avLst/>
            <a:gdLst>
              <a:gd name="connsiteX0" fmla="*/ 12192000 w 12192000"/>
              <a:gd name="connsiteY0" fmla="*/ 6769341 h 6848475"/>
              <a:gd name="connsiteX1" fmla="*/ 12192000 w 12192000"/>
              <a:gd name="connsiteY1" fmla="*/ 6848475 h 6848475"/>
              <a:gd name="connsiteX2" fmla="*/ 12117073 w 12192000"/>
              <a:gd name="connsiteY2" fmla="*/ 6848475 h 6848475"/>
              <a:gd name="connsiteX3" fmla="*/ 12187566 w 12192000"/>
              <a:gd name="connsiteY3" fmla="*/ 6774556 h 6848475"/>
              <a:gd name="connsiteX4" fmla="*/ 0 w 12192000"/>
              <a:gd name="connsiteY4" fmla="*/ 0 h 6848475"/>
              <a:gd name="connsiteX5" fmla="*/ 12192000 w 12192000"/>
              <a:gd name="connsiteY5" fmla="*/ 0 h 6848475"/>
              <a:gd name="connsiteX6" fmla="*/ 12192000 w 12192000"/>
              <a:gd name="connsiteY6" fmla="*/ 1637901 h 6848475"/>
              <a:gd name="connsiteX7" fmla="*/ 12180514 w 12192000"/>
              <a:gd name="connsiteY7" fmla="*/ 1631059 h 6848475"/>
              <a:gd name="connsiteX8" fmla="*/ 11782562 w 12192000"/>
              <a:gd name="connsiteY8" fmla="*/ 1426421 h 6848475"/>
              <a:gd name="connsiteX9" fmla="*/ 10576420 w 12192000"/>
              <a:gd name="connsiteY9" fmla="*/ 931368 h 6848475"/>
              <a:gd name="connsiteX10" fmla="*/ 8006603 w 12192000"/>
              <a:gd name="connsiteY10" fmla="*/ 1462427 h 6848475"/>
              <a:gd name="connsiteX11" fmla="*/ 6494405 w 12192000"/>
              <a:gd name="connsiteY11" fmla="*/ 4554320 h 6848475"/>
              <a:gd name="connsiteX12" fmla="*/ 7157632 w 12192000"/>
              <a:gd name="connsiteY12" fmla="*/ 6842928 h 6848475"/>
              <a:gd name="connsiteX13" fmla="*/ 7163443 w 12192000"/>
              <a:gd name="connsiteY13" fmla="*/ 6848475 h 6848475"/>
              <a:gd name="connsiteX14" fmla="*/ 0 w 12192000"/>
              <a:gd name="connsiteY14" fmla="*/ 6848475 h 6848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848475">
                <a:moveTo>
                  <a:pt x="12192000" y="6769341"/>
                </a:moveTo>
                <a:lnTo>
                  <a:pt x="12192000" y="6848475"/>
                </a:lnTo>
                <a:lnTo>
                  <a:pt x="12117073" y="6848475"/>
                </a:lnTo>
                <a:lnTo>
                  <a:pt x="12187566" y="6774556"/>
                </a:lnTo>
                <a:close/>
                <a:moveTo>
                  <a:pt x="0" y="0"/>
                </a:moveTo>
                <a:lnTo>
                  <a:pt x="12192000" y="0"/>
                </a:lnTo>
                <a:lnTo>
                  <a:pt x="12192000" y="1637901"/>
                </a:lnTo>
                <a:lnTo>
                  <a:pt x="12180514" y="1631059"/>
                </a:lnTo>
                <a:cubicBezTo>
                  <a:pt x="12050067" y="1558346"/>
                  <a:pt x="11915330" y="1491681"/>
                  <a:pt x="11782562" y="1426421"/>
                </a:cubicBezTo>
                <a:cubicBezTo>
                  <a:pt x="11400024" y="1237394"/>
                  <a:pt x="10994963" y="1057381"/>
                  <a:pt x="10576420" y="931368"/>
                </a:cubicBezTo>
                <a:cubicBezTo>
                  <a:pt x="9671807" y="661332"/>
                  <a:pt x="8726689" y="652335"/>
                  <a:pt x="8006603" y="1462427"/>
                </a:cubicBezTo>
                <a:cubicBezTo>
                  <a:pt x="7309012" y="2245526"/>
                  <a:pt x="6638429" y="3510182"/>
                  <a:pt x="6494405" y="4554320"/>
                </a:cubicBezTo>
                <a:cubicBezTo>
                  <a:pt x="6357282" y="5543454"/>
                  <a:pt x="6633880" y="6307530"/>
                  <a:pt x="7157632" y="6842928"/>
                </a:cubicBezTo>
                <a:lnTo>
                  <a:pt x="7163443" y="6848475"/>
                </a:lnTo>
                <a:lnTo>
                  <a:pt x="0" y="684847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18" name="Rectangle 17">
            <a:extLst>
              <a:ext uri="{FF2B5EF4-FFF2-40B4-BE49-F238E27FC236}">
                <a16:creationId xmlns:a16="http://schemas.microsoft.com/office/drawing/2014/main" id="{537951D5-4D76-794B-BA67-C99AFA2B98A8}"/>
              </a:ext>
            </a:extLst>
          </p:cNvPr>
          <p:cNvSpPr/>
          <p:nvPr userDrawn="1"/>
        </p:nvSpPr>
        <p:spPr>
          <a:xfrm>
            <a:off x="-2500191" y="6848550"/>
            <a:ext cx="16148169" cy="178654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5" name="Rectangle 24">
            <a:extLst>
              <a:ext uri="{FF2B5EF4-FFF2-40B4-BE49-F238E27FC236}">
                <a16:creationId xmlns:a16="http://schemas.microsoft.com/office/drawing/2014/main" id="{6F410BAD-ABDA-4143-AB3E-9DC43B40C2A0}"/>
              </a:ext>
            </a:extLst>
          </p:cNvPr>
          <p:cNvSpPr/>
          <p:nvPr userDrawn="1"/>
        </p:nvSpPr>
        <p:spPr>
          <a:xfrm>
            <a:off x="12192000" y="195943"/>
            <a:ext cx="2593944" cy="9048749"/>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2" name="Text Placeholder 23">
            <a:extLst>
              <a:ext uri="{FF2B5EF4-FFF2-40B4-BE49-F238E27FC236}">
                <a16:creationId xmlns:a16="http://schemas.microsoft.com/office/drawing/2014/main" id="{6A6B42FB-2906-05F8-A77C-895D1DFEDC16}"/>
              </a:ext>
            </a:extLst>
          </p:cNvPr>
          <p:cNvSpPr>
            <a:spLocks noGrp="1"/>
          </p:cNvSpPr>
          <p:nvPr>
            <p:ph type="body" sz="quarter" idx="15" hasCustomPrompt="1"/>
          </p:nvPr>
        </p:nvSpPr>
        <p:spPr>
          <a:xfrm>
            <a:off x="7813207" y="5353138"/>
            <a:ext cx="3767607" cy="852949"/>
          </a:xfrm>
          <a:prstGeom prst="rect">
            <a:avLst/>
          </a:prstGeom>
        </p:spPr>
        <p:txBody>
          <a:bodyPr anchor="ctr">
            <a:normAutofit/>
          </a:bodyPr>
          <a:lstStyle>
            <a:lvl1pPr marL="0" indent="0" algn="ctr">
              <a:buNone/>
              <a:defRPr sz="2400" b="1" i="0" baseline="0">
                <a:solidFill>
                  <a:schemeClr val="bg1"/>
                </a:solidFill>
                <a:latin typeface="+mn-lt"/>
              </a:defRPr>
            </a:lvl1pPr>
          </a:lstStyle>
          <a:p>
            <a:pPr lvl="0"/>
            <a:r>
              <a:rPr lang="en-US" dirty="0"/>
              <a:t>Name</a:t>
            </a:r>
          </a:p>
        </p:txBody>
      </p:sp>
    </p:spTree>
    <p:extLst>
      <p:ext uri="{BB962C8B-B14F-4D97-AF65-F5344CB8AC3E}">
        <p14:creationId xmlns:p14="http://schemas.microsoft.com/office/powerpoint/2010/main" val="1078790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with Photo 3">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0B17E6A-FA0E-294C-51E7-454AFAD8B4A3}"/>
              </a:ext>
            </a:extLst>
          </p:cNvPr>
          <p:cNvSpPr>
            <a:spLocks noGrp="1"/>
          </p:cNvSpPr>
          <p:nvPr>
            <p:ph type="pic" sz="quarter" idx="10"/>
          </p:nvPr>
        </p:nvSpPr>
        <p:spPr>
          <a:xfrm>
            <a:off x="-71635" y="-6718"/>
            <a:ext cx="12295165" cy="3293152"/>
          </a:xfrm>
          <a:custGeom>
            <a:avLst/>
            <a:gdLst>
              <a:gd name="connsiteX0" fmla="*/ 0 w 12295165"/>
              <a:gd name="connsiteY0" fmla="*/ 0 h 3293152"/>
              <a:gd name="connsiteX1" fmla="*/ 12295165 w 12295165"/>
              <a:gd name="connsiteY1" fmla="*/ 0 h 3293152"/>
              <a:gd name="connsiteX2" fmla="*/ 12295165 w 12295165"/>
              <a:gd name="connsiteY2" fmla="*/ 2339843 h 3293152"/>
              <a:gd name="connsiteX3" fmla="*/ 12062158 w 12295165"/>
              <a:gd name="connsiteY3" fmla="*/ 2432250 h 3293152"/>
              <a:gd name="connsiteX4" fmla="*/ 8005157 w 12295165"/>
              <a:gd name="connsiteY4" fmla="*/ 3229520 h 3293152"/>
              <a:gd name="connsiteX5" fmla="*/ 178035 w 12295165"/>
              <a:gd name="connsiteY5" fmla="*/ 2692834 h 3293152"/>
              <a:gd name="connsiteX6" fmla="*/ 0 w 12295165"/>
              <a:gd name="connsiteY6" fmla="*/ 2643666 h 329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95165" h="3293152">
                <a:moveTo>
                  <a:pt x="0" y="0"/>
                </a:moveTo>
                <a:lnTo>
                  <a:pt x="12295165" y="0"/>
                </a:lnTo>
                <a:lnTo>
                  <a:pt x="12295165" y="2339843"/>
                </a:lnTo>
                <a:lnTo>
                  <a:pt x="12062158" y="2432250"/>
                </a:lnTo>
                <a:cubicBezTo>
                  <a:pt x="10959679" y="2844569"/>
                  <a:pt x="9594903" y="3134589"/>
                  <a:pt x="8005157" y="3229520"/>
                </a:cubicBezTo>
                <a:cubicBezTo>
                  <a:pt x="5107550" y="3402793"/>
                  <a:pt x="2224812" y="3221647"/>
                  <a:pt x="178035" y="2692834"/>
                </a:cubicBezTo>
                <a:lnTo>
                  <a:pt x="0" y="2643666"/>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sp>
        <p:nvSpPr>
          <p:cNvPr id="31" name="Text Placeholder 17">
            <a:extLst>
              <a:ext uri="{FF2B5EF4-FFF2-40B4-BE49-F238E27FC236}">
                <a16:creationId xmlns:a16="http://schemas.microsoft.com/office/drawing/2014/main" id="{86BBE051-B963-5246-9C23-4C2F4BC6B6F5}"/>
              </a:ext>
            </a:extLst>
          </p:cNvPr>
          <p:cNvSpPr>
            <a:spLocks noGrp="1"/>
          </p:cNvSpPr>
          <p:nvPr>
            <p:ph type="body" sz="quarter" idx="18" hasCustomPrompt="1"/>
          </p:nvPr>
        </p:nvSpPr>
        <p:spPr>
          <a:xfrm>
            <a:off x="6096000" y="3780237"/>
            <a:ext cx="5538057" cy="2573041"/>
          </a:xfrm>
          <a:prstGeom prst="rect">
            <a:avLst/>
          </a:prstGeom>
        </p:spPr>
        <p:txBody>
          <a:bodyPr/>
          <a:lstStyle>
            <a:lvl1pPr>
              <a:buNone/>
              <a:defRPr sz="2400" b="0" i="0" spc="0">
                <a:solidFill>
                  <a:srgbClr val="382B1B"/>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3ABF1FD5-F864-7A41-843A-5643A3CE30D9}"/>
              </a:ext>
            </a:extLst>
          </p:cNvPr>
          <p:cNvSpPr>
            <a:spLocks noGrp="1"/>
          </p:cNvSpPr>
          <p:nvPr>
            <p:ph type="body" sz="quarter" idx="16" hasCustomPrompt="1"/>
          </p:nvPr>
        </p:nvSpPr>
        <p:spPr>
          <a:xfrm>
            <a:off x="557943" y="3780237"/>
            <a:ext cx="5233257" cy="2573040"/>
          </a:xfrm>
          <a:prstGeom prst="rect">
            <a:avLst/>
          </a:prstGeom>
        </p:spPr>
        <p:txBody>
          <a:bodyPr>
            <a:normAutofit/>
          </a:bodyPr>
          <a:lstStyle>
            <a:lvl1pPr marL="0" indent="0" algn="l">
              <a:buNone/>
              <a:defRPr sz="3600" b="0" i="0">
                <a:solidFill>
                  <a:srgbClr val="382B1B"/>
                </a:solidFill>
                <a:latin typeface="+mn-lt"/>
              </a:defRPr>
            </a:lvl1pPr>
          </a:lstStyle>
          <a:p>
            <a:pPr lvl="0"/>
            <a:r>
              <a:rPr lang="en-US" dirty="0"/>
              <a:t>Heading</a:t>
            </a:r>
          </a:p>
        </p:txBody>
      </p:sp>
    </p:spTree>
    <p:extLst>
      <p:ext uri="{BB962C8B-B14F-4D97-AF65-F5344CB8AC3E}">
        <p14:creationId xmlns:p14="http://schemas.microsoft.com/office/powerpoint/2010/main" val="3674491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01">
    <p:spTree>
      <p:nvGrpSpPr>
        <p:cNvPr id="1" name=""/>
        <p:cNvGrpSpPr/>
        <p:nvPr/>
      </p:nvGrpSpPr>
      <p:grpSpPr>
        <a:xfrm>
          <a:off x="0" y="0"/>
          <a:ext cx="0" cy="0"/>
          <a:chOff x="0" y="0"/>
          <a:chExt cx="0" cy="0"/>
        </a:xfrm>
      </p:grpSpPr>
      <p:sp>
        <p:nvSpPr>
          <p:cNvPr id="11" name="Graphic 4">
            <a:extLst>
              <a:ext uri="{FF2B5EF4-FFF2-40B4-BE49-F238E27FC236}">
                <a16:creationId xmlns:a16="http://schemas.microsoft.com/office/drawing/2014/main" id="{0B53C5AE-6648-3A40-9D44-BBA1FB75EF3B}"/>
              </a:ext>
            </a:extLst>
          </p:cNvPr>
          <p:cNvSpPr/>
          <p:nvPr userDrawn="1"/>
        </p:nvSpPr>
        <p:spPr>
          <a:xfrm rot="4220027">
            <a:off x="-542070" y="-4335838"/>
            <a:ext cx="10330971" cy="10652026"/>
          </a:xfrm>
          <a:custGeom>
            <a:avLst/>
            <a:gdLst>
              <a:gd name="connsiteX0" fmla="*/ 270871 w 447336"/>
              <a:gd name="connsiteY0" fmla="*/ 10808 h 461238"/>
              <a:gd name="connsiteX1" fmla="*/ 101790 w 447336"/>
              <a:gd name="connsiteY1" fmla="*/ 45749 h 461238"/>
              <a:gd name="connsiteX2" fmla="*/ 2295 w 447336"/>
              <a:gd name="connsiteY2" fmla="*/ 249180 h 461238"/>
              <a:gd name="connsiteX3" fmla="*/ 267021 w 447336"/>
              <a:gd name="connsiteY3" fmla="*/ 457051 h 461238"/>
              <a:gd name="connsiteX4" fmla="*/ 434918 w 447336"/>
              <a:gd name="connsiteY4" fmla="*/ 118889 h 461238"/>
              <a:gd name="connsiteX5" fmla="*/ 350229 w 447336"/>
              <a:gd name="connsiteY5" fmla="*/ 43380 h 461238"/>
              <a:gd name="connsiteX6" fmla="*/ 270871 w 447336"/>
              <a:gd name="connsiteY6" fmla="*/ 10808 h 461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336" h="461238">
                <a:moveTo>
                  <a:pt x="270871" y="10808"/>
                </a:moveTo>
                <a:cubicBezTo>
                  <a:pt x="211352" y="-6959"/>
                  <a:pt x="149168" y="-7551"/>
                  <a:pt x="101790" y="45749"/>
                </a:cubicBezTo>
                <a:cubicBezTo>
                  <a:pt x="55892" y="97273"/>
                  <a:pt x="11771" y="180481"/>
                  <a:pt x="2295" y="249180"/>
                </a:cubicBezTo>
                <a:cubicBezTo>
                  <a:pt x="-19913" y="409377"/>
                  <a:pt x="122814" y="479852"/>
                  <a:pt x="267021" y="457051"/>
                </a:cubicBezTo>
                <a:cubicBezTo>
                  <a:pt x="407675" y="434843"/>
                  <a:pt x="477558" y="250364"/>
                  <a:pt x="434918" y="118889"/>
                </a:cubicBezTo>
                <a:cubicBezTo>
                  <a:pt x="422185" y="79210"/>
                  <a:pt x="385171" y="60555"/>
                  <a:pt x="350229" y="43380"/>
                </a:cubicBezTo>
                <a:cubicBezTo>
                  <a:pt x="325060" y="30943"/>
                  <a:pt x="298409" y="19099"/>
                  <a:pt x="270871" y="10808"/>
                </a:cubicBezTo>
                <a:close/>
              </a:path>
            </a:pathLst>
          </a:custGeom>
          <a:solidFill>
            <a:srgbClr val="B6D1E1"/>
          </a:solidFill>
          <a:ln w="2960" cap="flat">
            <a:noFill/>
            <a:prstDash val="solid"/>
            <a:miter/>
          </a:ln>
        </p:spPr>
        <p:txBody>
          <a:bodyPr rtlCol="0" anchor="ctr"/>
          <a:lstStyle/>
          <a:p>
            <a:endParaRPr lang="en-US" b="0" i="0" dirty="0">
              <a:latin typeface="Calibri" panose="020F0502020204030204" pitchFamily="34" charset="0"/>
            </a:endParaRPr>
          </a:p>
        </p:txBody>
      </p:sp>
      <p:sp>
        <p:nvSpPr>
          <p:cNvPr id="14" name="Text Placeholder 3">
            <a:extLst>
              <a:ext uri="{FF2B5EF4-FFF2-40B4-BE49-F238E27FC236}">
                <a16:creationId xmlns:a16="http://schemas.microsoft.com/office/drawing/2014/main" id="{1F7A3DB0-567A-D245-837C-D61B77B723F7}"/>
              </a:ext>
            </a:extLst>
          </p:cNvPr>
          <p:cNvSpPr>
            <a:spLocks noGrp="1"/>
          </p:cNvSpPr>
          <p:nvPr>
            <p:ph type="body" sz="quarter" idx="14" hasCustomPrompt="1"/>
          </p:nvPr>
        </p:nvSpPr>
        <p:spPr>
          <a:xfrm>
            <a:off x="773520" y="616933"/>
            <a:ext cx="7176159" cy="3217862"/>
          </a:xfrm>
          <a:prstGeom prst="rect">
            <a:avLst/>
          </a:prstGeom>
          <a:effectLst>
            <a:glow rad="127000">
              <a:srgbClr val="414141"/>
            </a:glow>
          </a:effectLst>
        </p:spPr>
        <p:txBody>
          <a:bodyPr>
            <a:noAutofit/>
          </a:bodyPr>
          <a:lstStyle>
            <a:lvl1pPr marL="0" indent="0" algn="ctr">
              <a:buNone/>
              <a:defRPr sz="23000" b="0" i="0">
                <a:solidFill>
                  <a:srgbClr val="C4DAE7"/>
                </a:solidFill>
                <a:latin typeface="Calibri" panose="020F0502020204030204" pitchFamily="34" charset="0"/>
                <a:cs typeface="Calibri" panose="020F0502020204030204" pitchFamily="34" charset="0"/>
              </a:defRPr>
            </a:lvl1pPr>
          </a:lstStyle>
          <a:p>
            <a:pPr lvl="0"/>
            <a:r>
              <a:rPr lang="en-GB" dirty="0"/>
              <a:t>01</a:t>
            </a:r>
            <a:endParaRPr lang="en-US" dirty="0"/>
          </a:p>
        </p:txBody>
      </p:sp>
      <p:sp>
        <p:nvSpPr>
          <p:cNvPr id="15" name="Text Placeholder 3">
            <a:extLst>
              <a:ext uri="{FF2B5EF4-FFF2-40B4-BE49-F238E27FC236}">
                <a16:creationId xmlns:a16="http://schemas.microsoft.com/office/drawing/2014/main" id="{4678AEAF-B5CD-054F-91AC-5BFEAEC842F0}"/>
              </a:ext>
            </a:extLst>
          </p:cNvPr>
          <p:cNvSpPr>
            <a:spLocks noGrp="1"/>
          </p:cNvSpPr>
          <p:nvPr>
            <p:ph type="body" sz="quarter" idx="15" hasCustomPrompt="1"/>
          </p:nvPr>
        </p:nvSpPr>
        <p:spPr>
          <a:xfrm>
            <a:off x="814849" y="1859946"/>
            <a:ext cx="7176159" cy="3217862"/>
          </a:xfrm>
          <a:prstGeom prst="rect">
            <a:avLst/>
          </a:prstGeom>
        </p:spPr>
        <p:txBody>
          <a:bodyPr>
            <a:noAutofit/>
          </a:bodyPr>
          <a:lstStyle>
            <a:lvl1pPr marL="0" indent="0" algn="ctr">
              <a:buNone/>
              <a:defRPr sz="4200" b="1">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pPr lvl="0"/>
            <a:r>
              <a:rPr lang="en-GB" dirty="0"/>
              <a:t>CHAPTER</a:t>
            </a:r>
            <a:endParaRPr lang="en-US" dirty="0"/>
          </a:p>
        </p:txBody>
      </p:sp>
      <p:sp>
        <p:nvSpPr>
          <p:cNvPr id="31" name="Rectangle 30">
            <a:extLst>
              <a:ext uri="{FF2B5EF4-FFF2-40B4-BE49-F238E27FC236}">
                <a16:creationId xmlns:a16="http://schemas.microsoft.com/office/drawing/2014/main" id="{3914E15F-5A46-F54C-813B-314043813A51}"/>
              </a:ext>
            </a:extLst>
          </p:cNvPr>
          <p:cNvSpPr/>
          <p:nvPr userDrawn="1"/>
        </p:nvSpPr>
        <p:spPr>
          <a:xfrm>
            <a:off x="-2680462" y="-6101979"/>
            <a:ext cx="16148169" cy="6101980"/>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32" name="Rectangle 31">
            <a:extLst>
              <a:ext uri="{FF2B5EF4-FFF2-40B4-BE49-F238E27FC236}">
                <a16:creationId xmlns:a16="http://schemas.microsoft.com/office/drawing/2014/main" id="{2F4BB5E2-5750-D841-9379-444F68C33597}"/>
              </a:ext>
            </a:extLst>
          </p:cNvPr>
          <p:cNvSpPr/>
          <p:nvPr userDrawn="1"/>
        </p:nvSpPr>
        <p:spPr>
          <a:xfrm>
            <a:off x="-3671155" y="6857999"/>
            <a:ext cx="16148169" cy="2193027"/>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83" b="0" i="0" dirty="0">
              <a:latin typeface="Calibri" panose="020F0502020204030204" pitchFamily="34" charset="0"/>
            </a:endParaRPr>
          </a:p>
        </p:txBody>
      </p:sp>
      <p:sp>
        <p:nvSpPr>
          <p:cNvPr id="7" name="Rectangle 6">
            <a:extLst>
              <a:ext uri="{FF2B5EF4-FFF2-40B4-BE49-F238E27FC236}">
                <a16:creationId xmlns:a16="http://schemas.microsoft.com/office/drawing/2014/main" id="{8C8B075A-EBC4-0A4B-4851-6C144CE86BF6}"/>
              </a:ext>
            </a:extLst>
          </p:cNvPr>
          <p:cNvSpPr/>
          <p:nvPr userDrawn="1"/>
        </p:nvSpPr>
        <p:spPr>
          <a:xfrm>
            <a:off x="-2987800" y="-807842"/>
            <a:ext cx="2987800" cy="11409236"/>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Tree>
    <p:extLst>
      <p:ext uri="{BB962C8B-B14F-4D97-AF65-F5344CB8AC3E}">
        <p14:creationId xmlns:p14="http://schemas.microsoft.com/office/powerpoint/2010/main" val="220412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55E0808-5155-27CF-3255-59494A756306}"/>
              </a:ext>
            </a:extLst>
          </p:cNvPr>
          <p:cNvPicPr>
            <a:picLocks noChangeAspect="1"/>
          </p:cNvPicPr>
          <p:nvPr userDrawn="1"/>
        </p:nvPicPr>
        <p:blipFill rotWithShape="1">
          <a:blip r:embed="rId24"/>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30" r:id="rId2"/>
    <p:sldLayoutId id="2147483886" r:id="rId3"/>
    <p:sldLayoutId id="2147483882" r:id="rId4"/>
    <p:sldLayoutId id="2147483876" r:id="rId5"/>
    <p:sldLayoutId id="2147483840" r:id="rId6"/>
    <p:sldLayoutId id="2147483883" r:id="rId7"/>
    <p:sldLayoutId id="2147483877" r:id="rId8"/>
    <p:sldLayoutId id="2147483861" r:id="rId9"/>
    <p:sldLayoutId id="2147483879" r:id="rId10"/>
    <p:sldLayoutId id="2147483880" r:id="rId11"/>
    <p:sldLayoutId id="2147483885" r:id="rId12"/>
    <p:sldLayoutId id="2147483875" r:id="rId13"/>
    <p:sldLayoutId id="2147483884" r:id="rId14"/>
    <p:sldLayoutId id="2147483836" r:id="rId15"/>
    <p:sldLayoutId id="2147483866" r:id="rId16"/>
    <p:sldLayoutId id="2147483878" r:id="rId17"/>
    <p:sldLayoutId id="2147483833" r:id="rId18"/>
    <p:sldLayoutId id="2147483847" r:id="rId19"/>
    <p:sldLayoutId id="2147483848" r:id="rId20"/>
    <p:sldLayoutId id="2147483874" r:id="rId21"/>
    <p:sldLayoutId id="21474838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https://eur-lex.europa.eu/legal-content/EN/TXT/?uri=CELEX%3A32006L0054"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hyperlink" Target="https://eur-lex.europa.eu/legal-content/EN/TXT/?uri=CELEX%3A32012L0029"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hyperlink" Target="https://eur-lex.europa.eu/legal-content/EN/TXT/?uri=CELEX%3A32019L1158" TargetMode="Externa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hyperlink" Target="http://www.wave-network.org/" TargetMode="External"/><Relationship Id="rId2" Type="http://schemas.openxmlformats.org/officeDocument/2006/relationships/hyperlink" Target="https://www.migrantwomennetwork.org/"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mamacash.org/" TargetMode="External"/><Relationship Id="rId2" Type="http://schemas.openxmlformats.org/officeDocument/2006/relationships/hyperlink" Target="https://www.solidaritefemmes.org/"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nwci.ie/" TargetMode="External"/><Relationship Id="rId2" Type="http://schemas.openxmlformats.org/officeDocument/2006/relationships/hyperlink" Target="https://www.jamstalldhetsmyndigheten.se/en" TargetMode="External"/><Relationship Id="rId1" Type="http://schemas.openxmlformats.org/officeDocument/2006/relationships/slideLayout" Target="../slideLayouts/slideLayout5.xml"/><Relationship Id="rId4" Type="http://schemas.openxmlformats.org/officeDocument/2006/relationships/hyperlink" Target="https://www.immigrantcouncil.ie/"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055E970-9D84-07C6-7DB4-A745987BD830}"/>
              </a:ext>
            </a:extLst>
          </p:cNvPr>
          <p:cNvSpPr>
            <a:spLocks noGrp="1"/>
          </p:cNvSpPr>
          <p:nvPr>
            <p:ph type="body" sz="quarter" idx="16"/>
          </p:nvPr>
        </p:nvSpPr>
        <p:spPr>
          <a:xfrm>
            <a:off x="761999" y="4200663"/>
            <a:ext cx="5769429" cy="697353"/>
          </a:xfrm>
        </p:spPr>
        <p:txBody>
          <a:bodyPr>
            <a:noAutofit/>
          </a:bodyPr>
          <a:lstStyle/>
          <a:p>
            <a:pPr>
              <a:lnSpc>
                <a:spcPts val="4600"/>
              </a:lnSpc>
              <a:spcBef>
                <a:spcPts val="0"/>
              </a:spcBef>
            </a:pPr>
            <a:r>
              <a:rPr lang="en-US" sz="4400" b="1"/>
              <a:t>M2.5</a:t>
            </a:r>
            <a:endParaRPr lang="en-US" sz="6000" b="1" dirty="0"/>
          </a:p>
          <a:p>
            <a:pPr>
              <a:lnSpc>
                <a:spcPts val="4600"/>
              </a:lnSpc>
              <a:spcBef>
                <a:spcPts val="0"/>
              </a:spcBef>
            </a:pPr>
            <a:r>
              <a:rPr lang="en-US" sz="6000" b="1"/>
              <a:t>Att</a:t>
            </a:r>
            <a:r>
              <a:rPr lang="en-US" sz="6000" b="1" dirty="0"/>
              <a:t> övervinna sexism</a:t>
            </a:r>
          </a:p>
        </p:txBody>
      </p:sp>
      <p:sp>
        <p:nvSpPr>
          <p:cNvPr id="7" name="Text Placeholder 5">
            <a:extLst>
              <a:ext uri="{FF2B5EF4-FFF2-40B4-BE49-F238E27FC236}">
                <a16:creationId xmlns:a16="http://schemas.microsoft.com/office/drawing/2014/main" id="{2DBFE76A-072E-DCA6-FB27-705E9445DF35}"/>
              </a:ext>
            </a:extLst>
          </p:cNvPr>
          <p:cNvSpPr txBox="1">
            <a:spLocks/>
          </p:cNvSpPr>
          <p:nvPr/>
        </p:nvSpPr>
        <p:spPr>
          <a:xfrm>
            <a:off x="846444" y="6011432"/>
            <a:ext cx="3898089" cy="7311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bg1"/>
                </a:solidFill>
              </a:rPr>
              <a:t>www.3kitchens.eu</a:t>
            </a:r>
          </a:p>
        </p:txBody>
      </p:sp>
      <p:pic>
        <p:nvPicPr>
          <p:cNvPr id="5" name="Picture Placeholder 4">
            <a:extLst>
              <a:ext uri="{FF2B5EF4-FFF2-40B4-BE49-F238E27FC236}">
                <a16:creationId xmlns:a16="http://schemas.microsoft.com/office/drawing/2014/main" id="{6542A309-5A07-4108-C199-3C26E4886917}"/>
              </a:ext>
            </a:extLst>
          </p:cNvPr>
          <p:cNvPicPr>
            <a:picLocks noGrp="1" noChangeAspect="1"/>
          </p:cNvPicPr>
          <p:nvPr>
            <p:ph type="pic" sz="quarter" idx="17"/>
          </p:nvPr>
        </p:nvPicPr>
        <p:blipFill>
          <a:blip r:embed="rId2"/>
          <a:srcRect l="11100" r="11100"/>
          <a:stretch>
            <a:fillRect/>
          </a:stretch>
        </p:blipFill>
        <p:spPr>
          <a:xfrm>
            <a:off x="5504330" y="-16107"/>
            <a:ext cx="6682107" cy="5723837"/>
          </a:xfrm>
        </p:spPr>
      </p:pic>
      <p:pic>
        <p:nvPicPr>
          <p:cNvPr id="4" name="Picture 3">
            <a:extLst>
              <a:ext uri="{FF2B5EF4-FFF2-40B4-BE49-F238E27FC236}">
                <a16:creationId xmlns:a16="http://schemas.microsoft.com/office/drawing/2014/main" id="{D25170CC-5E42-EAC5-F382-95CF84B11965}"/>
              </a:ext>
            </a:extLst>
          </p:cNvPr>
          <p:cNvPicPr>
            <a:picLocks noChangeAspect="1"/>
          </p:cNvPicPr>
          <p:nvPr/>
        </p:nvPicPr>
        <p:blipFill>
          <a:blip r:embed="rId3"/>
          <a:stretch>
            <a:fillRect/>
          </a:stretch>
        </p:blipFill>
        <p:spPr>
          <a:xfrm>
            <a:off x="8595683" y="5776157"/>
            <a:ext cx="3515804" cy="918903"/>
          </a:xfrm>
          <a:prstGeom prst="rect">
            <a:avLst/>
          </a:prstGeom>
        </p:spPr>
      </p:pic>
      <p:sp>
        <p:nvSpPr>
          <p:cNvPr id="2" name="TextBox 1">
            <a:extLst>
              <a:ext uri="{FF2B5EF4-FFF2-40B4-BE49-F238E27FC236}">
                <a16:creationId xmlns:a16="http://schemas.microsoft.com/office/drawing/2014/main" id="{D821F332-3A3F-EE32-320B-10753A6A58E8}"/>
              </a:ext>
            </a:extLst>
          </p:cNvPr>
          <p:cNvSpPr txBox="1"/>
          <p:nvPr/>
        </p:nvSpPr>
        <p:spPr>
          <a:xfrm>
            <a:off x="757382" y="3649657"/>
            <a:ext cx="5316612" cy="338554"/>
          </a:xfrm>
          <a:prstGeom prst="rect">
            <a:avLst/>
          </a:prstGeom>
          <a:noFill/>
        </p:spPr>
        <p:txBody>
          <a:bodyPr wrap="square">
            <a:spAutoFit/>
          </a:bodyPr>
          <a:lstStyle/>
          <a:p>
            <a:r>
              <a:rPr lang="en-IE" sz="1600" b="1" dirty="0">
                <a:solidFill>
                  <a:schemeClr val="bg1"/>
                </a:solidFill>
                <a:highlight>
                  <a:srgbClr val="84BFA4"/>
                </a:highlight>
              </a:rPr>
              <a:t>Program för anställningsbarhet -Färdigheter inom livsmedelsindustrin </a:t>
            </a:r>
            <a:endParaRPr lang="en-IE" sz="1600" dirty="0">
              <a:solidFill>
                <a:schemeClr val="bg1"/>
              </a:solidFill>
              <a:highlight>
                <a:srgbClr val="84BFA4"/>
              </a:highlight>
            </a:endParaRPr>
          </a:p>
        </p:txBody>
      </p:sp>
    </p:spTree>
    <p:extLst>
      <p:ext uri="{BB962C8B-B14F-4D97-AF65-F5344CB8AC3E}">
        <p14:creationId xmlns:p14="http://schemas.microsoft.com/office/powerpoint/2010/main" val="2748837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3607EF0-C57E-2006-79D0-88A660853B31}"/>
              </a:ext>
            </a:extLst>
          </p:cNvPr>
          <p:cNvSpPr>
            <a:spLocks noGrp="1"/>
          </p:cNvSpPr>
          <p:nvPr>
            <p:ph type="body" sz="quarter" idx="18"/>
          </p:nvPr>
        </p:nvSpPr>
        <p:spPr/>
        <p:txBody>
          <a:bodyPr/>
          <a:lstStyle/>
          <a:p>
            <a:endParaRPr lang="en-US" dirty="0"/>
          </a:p>
        </p:txBody>
      </p:sp>
      <p:sp>
        <p:nvSpPr>
          <p:cNvPr id="2" name="Text Placeholder 1">
            <a:extLst>
              <a:ext uri="{FF2B5EF4-FFF2-40B4-BE49-F238E27FC236}">
                <a16:creationId xmlns:a16="http://schemas.microsoft.com/office/drawing/2014/main" id="{5DB48D6E-0748-3C3F-0B9F-92CF74AF60DD}"/>
              </a:ext>
            </a:extLst>
          </p:cNvPr>
          <p:cNvSpPr>
            <a:spLocks noGrp="1"/>
          </p:cNvSpPr>
          <p:nvPr>
            <p:ph type="body" sz="quarter" idx="16"/>
          </p:nvPr>
        </p:nvSpPr>
        <p:spPr>
          <a:xfrm>
            <a:off x="5227987" y="567909"/>
            <a:ext cx="6406070" cy="1725586"/>
          </a:xfrm>
        </p:spPr>
        <p:txBody>
          <a:bodyPr>
            <a:normAutofit/>
          </a:bodyPr>
          <a:lstStyle/>
          <a:p>
            <a:r>
              <a:rPr lang="en-US" dirty="0"/>
              <a:t>Frågesport : Förstå sexism i köket</a:t>
            </a:r>
          </a:p>
          <a:p>
            <a:endParaRPr lang="en-US" dirty="0"/>
          </a:p>
        </p:txBody>
      </p:sp>
      <p:pic>
        <p:nvPicPr>
          <p:cNvPr id="6" name="Picture Placeholder 5" descr="A few women in a kitchen&#10;&#10;Description automatically generated">
            <a:extLst>
              <a:ext uri="{FF2B5EF4-FFF2-40B4-BE49-F238E27FC236}">
                <a16:creationId xmlns:a16="http://schemas.microsoft.com/office/drawing/2014/main" id="{42DCEA24-231B-9A48-02D8-1A650F7F5836}"/>
              </a:ext>
            </a:extLst>
          </p:cNvPr>
          <p:cNvPicPr>
            <a:picLocks noGrp="1" noChangeAspect="1"/>
          </p:cNvPicPr>
          <p:nvPr>
            <p:ph type="pic" sz="quarter" idx="53"/>
          </p:nvPr>
        </p:nvPicPr>
        <p:blipFill>
          <a:blip r:embed="rId2"/>
          <a:srcRect l="14205" r="14205"/>
          <a:stretch>
            <a:fillRect/>
          </a:stretch>
        </p:blipFill>
        <p:spPr/>
      </p:pic>
    </p:spTree>
    <p:extLst>
      <p:ext uri="{BB962C8B-B14F-4D97-AF65-F5344CB8AC3E}">
        <p14:creationId xmlns:p14="http://schemas.microsoft.com/office/powerpoint/2010/main" val="260636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group of people in a kitchen&#10;&#10;Description automatically generated">
            <a:extLst>
              <a:ext uri="{FF2B5EF4-FFF2-40B4-BE49-F238E27FC236}">
                <a16:creationId xmlns:a16="http://schemas.microsoft.com/office/drawing/2014/main" id="{B8E40ECB-8EFB-21FE-3783-ADAF2FA82423}"/>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
        <p:nvSpPr>
          <p:cNvPr id="4" name="Text Placeholder 5">
            <a:extLst>
              <a:ext uri="{FF2B5EF4-FFF2-40B4-BE49-F238E27FC236}">
                <a16:creationId xmlns:a16="http://schemas.microsoft.com/office/drawing/2014/main" id="{8CDF9C93-F1C7-A223-4DE9-62857CA99352}"/>
              </a:ext>
            </a:extLst>
          </p:cNvPr>
          <p:cNvSpPr txBox="1">
            <a:spLocks/>
          </p:cNvSpPr>
          <p:nvPr/>
        </p:nvSpPr>
        <p:spPr>
          <a:xfrm>
            <a:off x="417729" y="2811218"/>
            <a:ext cx="5890260" cy="30434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t>Vad är ett exempel på ojämlik behandling i köket?</a:t>
            </a:r>
          </a:p>
          <a:p>
            <a:pPr marL="0" indent="0"/>
            <a:r>
              <a:rPr lang="en-US" dirty="0"/>
              <a:t>a) Kvinnor ges färre möjligheter att avancera</a:t>
            </a:r>
          </a:p>
          <a:p>
            <a:pPr marL="0" indent="0"/>
            <a:r>
              <a:rPr lang="en-US" dirty="0"/>
              <a:t>b) Lika fördelning av arbetsuppgifter mellan alla medarbetare</a:t>
            </a:r>
          </a:p>
          <a:p>
            <a:pPr marL="0" indent="0"/>
            <a:r>
              <a:rPr lang="en-US" dirty="0"/>
              <a:t>c) Män får mindre viktiga uppgifter</a:t>
            </a:r>
          </a:p>
        </p:txBody>
      </p:sp>
      <p:sp>
        <p:nvSpPr>
          <p:cNvPr id="5" name="Text Placeholder 4">
            <a:extLst>
              <a:ext uri="{FF2B5EF4-FFF2-40B4-BE49-F238E27FC236}">
                <a16:creationId xmlns:a16="http://schemas.microsoft.com/office/drawing/2014/main" id="{9D162966-1089-5EB2-E76F-557EC07B5EA9}"/>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Fråga 1: </a:t>
            </a:r>
          </a:p>
        </p:txBody>
      </p:sp>
    </p:spTree>
    <p:extLst>
      <p:ext uri="{BB962C8B-B14F-4D97-AF65-F5344CB8AC3E}">
        <p14:creationId xmlns:p14="http://schemas.microsoft.com/office/powerpoint/2010/main" val="162418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156D9-EE49-08C5-5FDA-D220157326F8}"/>
            </a:ext>
          </a:extLst>
        </p:cNvPr>
        <p:cNvGrpSpPr/>
        <p:nvPr/>
      </p:nvGrpSpPr>
      <p:grpSpPr>
        <a:xfrm>
          <a:off x="0" y="0"/>
          <a:ext cx="0" cy="0"/>
          <a:chOff x="0" y="0"/>
          <a:chExt cx="0" cy="0"/>
        </a:xfrm>
      </p:grpSpPr>
      <p:pic>
        <p:nvPicPr>
          <p:cNvPr id="6" name="Picture Placeholder 5" descr="A group of people in a kitchen&#10;&#10;Description automatically generated">
            <a:extLst>
              <a:ext uri="{FF2B5EF4-FFF2-40B4-BE49-F238E27FC236}">
                <a16:creationId xmlns:a16="http://schemas.microsoft.com/office/drawing/2014/main" id="{45871C3F-B2A6-2548-C7EF-CB0985371289}"/>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
        <p:nvSpPr>
          <p:cNvPr id="4" name="Text Placeholder 5">
            <a:extLst>
              <a:ext uri="{FF2B5EF4-FFF2-40B4-BE49-F238E27FC236}">
                <a16:creationId xmlns:a16="http://schemas.microsoft.com/office/drawing/2014/main" id="{AC9B4CCC-9CB4-4C1B-3ADA-C6E64BA27594}"/>
              </a:ext>
            </a:extLst>
          </p:cNvPr>
          <p:cNvSpPr txBox="1">
            <a:spLocks/>
          </p:cNvSpPr>
          <p:nvPr/>
        </p:nvSpPr>
        <p:spPr>
          <a:xfrm>
            <a:off x="417729" y="2811218"/>
            <a:ext cx="5890260" cy="30434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b="1" dirty="0"/>
              <a:t>Vad är ett exempel på ojämlik behandling i köket?</a:t>
            </a:r>
          </a:p>
          <a:p>
            <a:pPr marL="0" indent="0"/>
            <a:r>
              <a:rPr lang="en-US" dirty="0"/>
              <a:t>Svar: a) Kvinnor ges färre möjligheter att avancera</a:t>
            </a:r>
          </a:p>
        </p:txBody>
      </p:sp>
      <p:sp>
        <p:nvSpPr>
          <p:cNvPr id="5" name="Text Placeholder 4">
            <a:extLst>
              <a:ext uri="{FF2B5EF4-FFF2-40B4-BE49-F238E27FC236}">
                <a16:creationId xmlns:a16="http://schemas.microsoft.com/office/drawing/2014/main" id="{01631DD5-DA86-A0C0-82A5-31BAEDECC886}"/>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Svar på fråga 1: </a:t>
            </a:r>
          </a:p>
        </p:txBody>
      </p:sp>
    </p:spTree>
    <p:extLst>
      <p:ext uri="{BB962C8B-B14F-4D97-AF65-F5344CB8AC3E}">
        <p14:creationId xmlns:p14="http://schemas.microsoft.com/office/powerpoint/2010/main" val="3130223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F75B-BF15-E2A6-7F91-A73E6AF39C8D}"/>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0D215BB-860B-1550-C238-F11C579BDA78}"/>
              </a:ext>
            </a:extLst>
          </p:cNvPr>
          <p:cNvPicPr>
            <a:picLocks noGrp="1" noChangeAspect="1"/>
          </p:cNvPicPr>
          <p:nvPr>
            <p:ph type="pic" sz="quarter" idx="53"/>
          </p:nvPr>
        </p:nvPicPr>
        <p:blipFill>
          <a:blip r:embed="rId2"/>
          <a:srcRect l="41617" t="-181" r="3553" b="181"/>
          <a:stretch/>
        </p:blipFill>
        <p:spPr>
          <a:xfrm>
            <a:off x="6482271" y="534093"/>
            <a:ext cx="5292000" cy="5468275"/>
          </a:xfrm>
        </p:spPr>
      </p:pic>
      <p:sp>
        <p:nvSpPr>
          <p:cNvPr id="4" name="Text Placeholder 5">
            <a:extLst>
              <a:ext uri="{FF2B5EF4-FFF2-40B4-BE49-F238E27FC236}">
                <a16:creationId xmlns:a16="http://schemas.microsoft.com/office/drawing/2014/main" id="{2E43DC95-0F2E-DF7D-A776-95D20CAAD285}"/>
              </a:ext>
            </a:extLst>
          </p:cNvPr>
          <p:cNvSpPr txBox="1">
            <a:spLocks/>
          </p:cNvSpPr>
          <p:nvPr/>
        </p:nvSpPr>
        <p:spPr>
          <a:xfrm>
            <a:off x="417729" y="2811218"/>
            <a:ext cx="5890260" cy="3543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Hur kan du bemöta en olämplig kommentar?</a:t>
            </a:r>
          </a:p>
          <a:p>
            <a:pPr marL="0" indent="0"/>
            <a:r>
              <a:rPr lang="en-US" dirty="0"/>
              <a:t>a) Håll tyst och ignorera det</a:t>
            </a:r>
          </a:p>
          <a:p>
            <a:pPr marL="0" indent="0"/>
            <a:r>
              <a:rPr lang="en-US" dirty="0"/>
              <a:t>b) Be dem artigt att sluta med den olämpliga kommentaren</a:t>
            </a:r>
          </a:p>
          <a:p>
            <a:pPr marL="0" indent="0"/>
            <a:r>
              <a:rPr lang="en-US" dirty="0"/>
              <a:t>c) Gör en liknande olämplig kommentar tillbaka</a:t>
            </a:r>
          </a:p>
          <a:p>
            <a:pPr marL="0" indent="0"/>
            <a:endParaRPr lang="en-US" dirty="0"/>
          </a:p>
          <a:p>
            <a:pPr marL="0" indent="0"/>
            <a:endParaRPr lang="en-US" dirty="0"/>
          </a:p>
        </p:txBody>
      </p:sp>
      <p:sp>
        <p:nvSpPr>
          <p:cNvPr id="5" name="Text Placeholder 4">
            <a:extLst>
              <a:ext uri="{FF2B5EF4-FFF2-40B4-BE49-F238E27FC236}">
                <a16:creationId xmlns:a16="http://schemas.microsoft.com/office/drawing/2014/main" id="{6C51DBB9-42DC-6258-E04E-7CBC254B28A7}"/>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Fråga 2:</a:t>
            </a:r>
          </a:p>
          <a:p>
            <a:r>
              <a:rPr lang="en-US" dirty="0"/>
              <a:t>Olämplig kommentar</a:t>
            </a:r>
          </a:p>
          <a:p>
            <a:endParaRPr lang="en-US" dirty="0"/>
          </a:p>
        </p:txBody>
      </p:sp>
    </p:spTree>
    <p:extLst>
      <p:ext uri="{BB962C8B-B14F-4D97-AF65-F5344CB8AC3E}">
        <p14:creationId xmlns:p14="http://schemas.microsoft.com/office/powerpoint/2010/main" val="742578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2CCB8-3ECD-8914-3DDB-3A2D26D9F11C}"/>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F9736B87-5437-3398-A35E-8B50351B27FC}"/>
              </a:ext>
            </a:extLst>
          </p:cNvPr>
          <p:cNvSpPr txBox="1">
            <a:spLocks/>
          </p:cNvSpPr>
          <p:nvPr/>
        </p:nvSpPr>
        <p:spPr>
          <a:xfrm>
            <a:off x="417729" y="2575430"/>
            <a:ext cx="5890260" cy="35438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Svar: b) Be dem artigt att sluta med den olämpliga kommentaren</a:t>
            </a:r>
          </a:p>
          <a:p>
            <a:pPr marL="0" indent="0"/>
            <a:endParaRPr lang="en-US" dirty="0"/>
          </a:p>
        </p:txBody>
      </p:sp>
      <p:sp>
        <p:nvSpPr>
          <p:cNvPr id="5" name="Text Placeholder 4">
            <a:extLst>
              <a:ext uri="{FF2B5EF4-FFF2-40B4-BE49-F238E27FC236}">
                <a16:creationId xmlns:a16="http://schemas.microsoft.com/office/drawing/2014/main" id="{1DFD44BA-E2A0-FE97-790A-D2D1D4790A1E}"/>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Svar på fråga 2:</a:t>
            </a:r>
          </a:p>
          <a:p>
            <a:r>
              <a:rPr lang="en-US" dirty="0"/>
              <a:t>Olämplig kommentar</a:t>
            </a:r>
          </a:p>
          <a:p>
            <a:endParaRPr lang="en-US" dirty="0"/>
          </a:p>
        </p:txBody>
      </p:sp>
      <p:pic>
        <p:nvPicPr>
          <p:cNvPr id="8" name="Picture Placeholder 5">
            <a:extLst>
              <a:ext uri="{FF2B5EF4-FFF2-40B4-BE49-F238E27FC236}">
                <a16:creationId xmlns:a16="http://schemas.microsoft.com/office/drawing/2014/main" id="{37A5AE6B-1150-CED7-2398-FD226FC4C47A}"/>
              </a:ext>
            </a:extLst>
          </p:cNvPr>
          <p:cNvPicPr>
            <a:picLocks noGrp="1" noChangeAspect="1"/>
          </p:cNvPicPr>
          <p:nvPr>
            <p:ph type="pic" sz="quarter" idx="53"/>
          </p:nvPr>
        </p:nvPicPr>
        <p:blipFill>
          <a:blip r:embed="rId2"/>
          <a:srcRect l="41617" t="-181" r="3553" b="181"/>
          <a:stretch/>
        </p:blipFill>
        <p:spPr>
          <a:xfrm>
            <a:off x="6482271" y="534093"/>
            <a:ext cx="5292000" cy="5468275"/>
          </a:xfrm>
        </p:spPr>
      </p:pic>
    </p:spTree>
    <p:extLst>
      <p:ext uri="{BB962C8B-B14F-4D97-AF65-F5344CB8AC3E}">
        <p14:creationId xmlns:p14="http://schemas.microsoft.com/office/powerpoint/2010/main" val="27782550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11240-0986-5252-D9D4-7E134A8D7383}"/>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819F3501-8A1F-08D0-96A2-2DF67A36C58D}"/>
              </a:ext>
            </a:extLst>
          </p:cNvPr>
          <p:cNvSpPr txBox="1">
            <a:spLocks/>
          </p:cNvSpPr>
          <p:nvPr/>
        </p:nvSpPr>
        <p:spPr>
          <a:xfrm>
            <a:off x="417729" y="2811218"/>
            <a:ext cx="5890260" cy="3475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Vad ska du göra om du blir utesluten från viktiga möten?</a:t>
            </a:r>
          </a:p>
          <a:p>
            <a:pPr marL="0" indent="0"/>
            <a:r>
              <a:rPr lang="en-US" dirty="0"/>
              <a:t>a) Klagomål till dina kollegor</a:t>
            </a:r>
          </a:p>
          <a:p>
            <a:pPr marL="0" indent="0"/>
            <a:r>
              <a:rPr lang="en-US" dirty="0"/>
              <a:t>b) Prata med din chef om att bli inkluderad</a:t>
            </a:r>
          </a:p>
          <a:p>
            <a:pPr marL="0" indent="0"/>
            <a:r>
              <a:rPr lang="en-US" dirty="0"/>
              <a:t>c) Sluta delta i möten helt och hållet </a:t>
            </a:r>
          </a:p>
        </p:txBody>
      </p:sp>
      <p:sp>
        <p:nvSpPr>
          <p:cNvPr id="5" name="Text Placeholder 4">
            <a:extLst>
              <a:ext uri="{FF2B5EF4-FFF2-40B4-BE49-F238E27FC236}">
                <a16:creationId xmlns:a16="http://schemas.microsoft.com/office/drawing/2014/main" id="{9D90B8F5-58E0-955C-FD22-36F52F57B35C}"/>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Fråga 3: </a:t>
            </a:r>
          </a:p>
          <a:p>
            <a:r>
              <a:rPr lang="en-US" dirty="0"/>
              <a:t>Uteslutning</a:t>
            </a:r>
          </a:p>
        </p:txBody>
      </p:sp>
      <p:pic>
        <p:nvPicPr>
          <p:cNvPr id="13" name="Picture Placeholder 5">
            <a:extLst>
              <a:ext uri="{FF2B5EF4-FFF2-40B4-BE49-F238E27FC236}">
                <a16:creationId xmlns:a16="http://schemas.microsoft.com/office/drawing/2014/main" id="{241AF3FE-4B6C-1187-F9EC-D02251EA1BDE}"/>
              </a:ext>
            </a:extLst>
          </p:cNvPr>
          <p:cNvPicPr>
            <a:picLocks noGrp="1" noChangeAspect="1"/>
          </p:cNvPicPr>
          <p:nvPr>
            <p:ph type="pic" sz="quarter" idx="53"/>
          </p:nvPr>
        </p:nvPicPr>
        <p:blipFill>
          <a:blip r:embed="rId2"/>
          <a:srcRect l="33299" r="2227"/>
          <a:stretch/>
        </p:blipFill>
        <p:spPr>
          <a:xfrm>
            <a:off x="6307989" y="694862"/>
            <a:ext cx="5292000" cy="5468275"/>
          </a:xfrm>
        </p:spPr>
      </p:pic>
    </p:spTree>
    <p:extLst>
      <p:ext uri="{BB962C8B-B14F-4D97-AF65-F5344CB8AC3E}">
        <p14:creationId xmlns:p14="http://schemas.microsoft.com/office/powerpoint/2010/main" val="2832013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92EEA-D999-2629-E1FA-4438A1C36EF5}"/>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1AE256D9-54D7-1CF2-68F2-7D43722FCE9A}"/>
              </a:ext>
            </a:extLst>
          </p:cNvPr>
          <p:cNvSpPr txBox="1">
            <a:spLocks/>
          </p:cNvSpPr>
          <p:nvPr/>
        </p:nvSpPr>
        <p:spPr>
          <a:xfrm>
            <a:off x="417729" y="2811218"/>
            <a:ext cx="5890260" cy="34752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dirty="0"/>
              <a:t>Svar: b) Prata med din chef om att bli inkluderad</a:t>
            </a:r>
          </a:p>
          <a:p>
            <a:pPr marL="0" indent="0"/>
            <a:endParaRPr lang="en-US" dirty="0"/>
          </a:p>
        </p:txBody>
      </p:sp>
      <p:sp>
        <p:nvSpPr>
          <p:cNvPr id="5" name="Text Placeholder 4">
            <a:extLst>
              <a:ext uri="{FF2B5EF4-FFF2-40B4-BE49-F238E27FC236}">
                <a16:creationId xmlns:a16="http://schemas.microsoft.com/office/drawing/2014/main" id="{7E424B04-370F-E836-204A-AEE2744D296B}"/>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Svar på fråga 3: </a:t>
            </a:r>
          </a:p>
          <a:p>
            <a:r>
              <a:rPr lang="en-US" dirty="0"/>
              <a:t>Uteslutning</a:t>
            </a:r>
          </a:p>
        </p:txBody>
      </p:sp>
      <p:pic>
        <p:nvPicPr>
          <p:cNvPr id="7" name="Picture Placeholder 5">
            <a:extLst>
              <a:ext uri="{FF2B5EF4-FFF2-40B4-BE49-F238E27FC236}">
                <a16:creationId xmlns:a16="http://schemas.microsoft.com/office/drawing/2014/main" id="{EE874F8E-6AED-69A4-ACA7-4D0645620150}"/>
              </a:ext>
            </a:extLst>
          </p:cNvPr>
          <p:cNvPicPr>
            <a:picLocks noGrp="1" noChangeAspect="1"/>
          </p:cNvPicPr>
          <p:nvPr>
            <p:ph type="pic" sz="quarter" idx="53"/>
          </p:nvPr>
        </p:nvPicPr>
        <p:blipFill>
          <a:blip r:embed="rId2"/>
          <a:srcRect l="33299" r="2227"/>
          <a:stretch/>
        </p:blipFill>
        <p:spPr>
          <a:xfrm>
            <a:off x="6307989" y="694862"/>
            <a:ext cx="5292000" cy="5468275"/>
          </a:xfrm>
        </p:spPr>
      </p:pic>
    </p:spTree>
    <p:extLst>
      <p:ext uri="{BB962C8B-B14F-4D97-AF65-F5344CB8AC3E}">
        <p14:creationId xmlns:p14="http://schemas.microsoft.com/office/powerpoint/2010/main" val="1078610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8FE51-B32E-BB2D-6E3B-A8227AD4ABCD}"/>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56757A4-A815-95F4-1B89-C95540E60639}"/>
              </a:ext>
            </a:extLst>
          </p:cNvPr>
          <p:cNvSpPr/>
          <p:nvPr/>
        </p:nvSpPr>
        <p:spPr>
          <a:xfrm>
            <a:off x="8649152" y="6378633"/>
            <a:ext cx="3362966" cy="344456"/>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txBody>
          <a:bodyPr/>
          <a:lstStyle/>
          <a:p>
            <a:endParaRPr lang="fr-FR" sz="1200"/>
          </a:p>
        </p:txBody>
      </p:sp>
      <p:grpSp>
        <p:nvGrpSpPr>
          <p:cNvPr id="3" name="Group 3">
            <a:extLst>
              <a:ext uri="{FF2B5EF4-FFF2-40B4-BE49-F238E27FC236}">
                <a16:creationId xmlns:a16="http://schemas.microsoft.com/office/drawing/2014/main" id="{BB8701B1-83F0-2CD3-5AE4-C3937937F1EA}"/>
              </a:ext>
            </a:extLst>
          </p:cNvPr>
          <p:cNvGrpSpPr/>
          <p:nvPr/>
        </p:nvGrpSpPr>
        <p:grpSpPr>
          <a:xfrm rot="4220027">
            <a:off x="-542070" y="-4396039"/>
            <a:ext cx="10330971" cy="10652026"/>
            <a:chOff x="0" y="0"/>
            <a:chExt cx="20661942" cy="21304052"/>
          </a:xfrm>
        </p:grpSpPr>
        <p:sp>
          <p:nvSpPr>
            <p:cNvPr id="4" name="Freeform 4">
              <a:extLst>
                <a:ext uri="{FF2B5EF4-FFF2-40B4-BE49-F238E27FC236}">
                  <a16:creationId xmlns:a16="http://schemas.microsoft.com/office/drawing/2014/main" id="{275E7904-A515-7319-E9CA-D7AB28BF9CDF}"/>
                </a:ext>
              </a:extLst>
            </p:cNvPr>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grpSp>
        <p:nvGrpSpPr>
          <p:cNvPr id="5" name="Group 5">
            <a:extLst>
              <a:ext uri="{FF2B5EF4-FFF2-40B4-BE49-F238E27FC236}">
                <a16:creationId xmlns:a16="http://schemas.microsoft.com/office/drawing/2014/main" id="{72346487-F828-CC78-FEA6-1E9A2579E8BB}"/>
              </a:ext>
            </a:extLst>
          </p:cNvPr>
          <p:cNvGrpSpPr/>
          <p:nvPr/>
        </p:nvGrpSpPr>
        <p:grpSpPr>
          <a:xfrm>
            <a:off x="-2680462" y="-6101979"/>
            <a:ext cx="16148169" cy="6101980"/>
            <a:chOff x="0" y="0"/>
            <a:chExt cx="32296338" cy="12203960"/>
          </a:xfrm>
        </p:grpSpPr>
        <p:sp>
          <p:nvSpPr>
            <p:cNvPr id="6" name="Freeform 6">
              <a:extLst>
                <a:ext uri="{FF2B5EF4-FFF2-40B4-BE49-F238E27FC236}">
                  <a16:creationId xmlns:a16="http://schemas.microsoft.com/office/drawing/2014/main" id="{3748D5FF-2321-341F-5EDF-F9690CE531C3}"/>
                </a:ext>
              </a:extLst>
            </p:cNvPr>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txBody>
            <a:bodyPr/>
            <a:lstStyle/>
            <a:p>
              <a:endParaRPr lang="fr-FR" sz="1200"/>
            </a:p>
          </p:txBody>
        </p:sp>
      </p:grpSp>
      <p:grpSp>
        <p:nvGrpSpPr>
          <p:cNvPr id="7" name="Group 7">
            <a:extLst>
              <a:ext uri="{FF2B5EF4-FFF2-40B4-BE49-F238E27FC236}">
                <a16:creationId xmlns:a16="http://schemas.microsoft.com/office/drawing/2014/main" id="{3D0CFFA3-F0E5-5049-602A-B3A7660B08F3}"/>
              </a:ext>
            </a:extLst>
          </p:cNvPr>
          <p:cNvGrpSpPr/>
          <p:nvPr/>
        </p:nvGrpSpPr>
        <p:grpSpPr>
          <a:xfrm>
            <a:off x="-3671155" y="6857999"/>
            <a:ext cx="16148169" cy="2193027"/>
            <a:chOff x="0" y="0"/>
            <a:chExt cx="32296338" cy="4386054"/>
          </a:xfrm>
        </p:grpSpPr>
        <p:sp>
          <p:nvSpPr>
            <p:cNvPr id="8" name="Freeform 8">
              <a:extLst>
                <a:ext uri="{FF2B5EF4-FFF2-40B4-BE49-F238E27FC236}">
                  <a16:creationId xmlns:a16="http://schemas.microsoft.com/office/drawing/2014/main" id="{544A6766-1D0C-5A07-8DC2-7D180B2EAB0B}"/>
                </a:ext>
              </a:extLst>
            </p:cNvPr>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txBody>
            <a:bodyPr/>
            <a:lstStyle/>
            <a:p>
              <a:endParaRPr lang="fr-FR" sz="1200"/>
            </a:p>
          </p:txBody>
        </p:sp>
      </p:grpSp>
      <p:grpSp>
        <p:nvGrpSpPr>
          <p:cNvPr id="9" name="Group 9">
            <a:extLst>
              <a:ext uri="{FF2B5EF4-FFF2-40B4-BE49-F238E27FC236}">
                <a16:creationId xmlns:a16="http://schemas.microsoft.com/office/drawing/2014/main" id="{78EC53C4-873D-FDFB-0F24-9A7CCB7A93DD}"/>
              </a:ext>
            </a:extLst>
          </p:cNvPr>
          <p:cNvGrpSpPr/>
          <p:nvPr/>
        </p:nvGrpSpPr>
        <p:grpSpPr>
          <a:xfrm>
            <a:off x="-2987800" y="-807842"/>
            <a:ext cx="2987800" cy="11409236"/>
            <a:chOff x="0" y="0"/>
            <a:chExt cx="5975600" cy="22818472"/>
          </a:xfrm>
        </p:grpSpPr>
        <p:sp>
          <p:nvSpPr>
            <p:cNvPr id="10" name="Freeform 10">
              <a:extLst>
                <a:ext uri="{FF2B5EF4-FFF2-40B4-BE49-F238E27FC236}">
                  <a16:creationId xmlns:a16="http://schemas.microsoft.com/office/drawing/2014/main" id="{56237546-0D8C-FC30-ED08-92D8013185E7}"/>
                </a:ext>
              </a:extLst>
            </p:cNvPr>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txBody>
            <a:bodyPr/>
            <a:lstStyle/>
            <a:p>
              <a:endParaRPr lang="fr-FR" sz="1200"/>
            </a:p>
          </p:txBody>
        </p:sp>
      </p:grpSp>
      <p:sp>
        <p:nvSpPr>
          <p:cNvPr id="11" name="TextBox 11">
            <a:extLst>
              <a:ext uri="{FF2B5EF4-FFF2-40B4-BE49-F238E27FC236}">
                <a16:creationId xmlns:a16="http://schemas.microsoft.com/office/drawing/2014/main" id="{216A7F85-9603-20DE-2E48-2832A5FD2B03}"/>
              </a:ext>
            </a:extLst>
          </p:cNvPr>
          <p:cNvSpPr txBox="1"/>
          <p:nvPr/>
        </p:nvSpPr>
        <p:spPr>
          <a:xfrm>
            <a:off x="834481" y="907763"/>
            <a:ext cx="7054239" cy="3180358"/>
          </a:xfrm>
          <a:prstGeom prst="rect">
            <a:avLst/>
          </a:prstGeom>
        </p:spPr>
        <p:txBody>
          <a:bodyPr lIns="0" tIns="0" rIns="0" bIns="0" rtlCol="0" anchor="t">
            <a:spAutoFit/>
          </a:bodyPr>
          <a:lstStyle/>
          <a:p>
            <a:pPr algn="ctr">
              <a:lnSpc>
                <a:spcPts val="24841"/>
              </a:lnSpc>
            </a:pPr>
            <a:r>
              <a:rPr lang="en-US" sz="23001" spc="215" dirty="0">
                <a:solidFill>
                  <a:srgbClr val="DDA9A7"/>
                </a:solidFill>
                <a:latin typeface="TT Rounds Condensed"/>
                <a:ea typeface="TT Rounds Condensed"/>
                <a:cs typeface="TT Rounds Condensed"/>
                <a:sym typeface="TT Rounds Condensed"/>
              </a:rPr>
              <a:t>02</a:t>
            </a:r>
          </a:p>
        </p:txBody>
      </p:sp>
      <p:sp>
        <p:nvSpPr>
          <p:cNvPr id="12" name="TextBox 12">
            <a:extLst>
              <a:ext uri="{FF2B5EF4-FFF2-40B4-BE49-F238E27FC236}">
                <a16:creationId xmlns:a16="http://schemas.microsoft.com/office/drawing/2014/main" id="{38DD2722-3AF8-4683-E7D0-8E5209511392}"/>
              </a:ext>
            </a:extLst>
          </p:cNvPr>
          <p:cNvSpPr txBox="1"/>
          <p:nvPr/>
        </p:nvSpPr>
        <p:spPr>
          <a:xfrm>
            <a:off x="875809" y="1928526"/>
            <a:ext cx="7054239" cy="1154162"/>
          </a:xfrm>
          <a:prstGeom prst="rect">
            <a:avLst/>
          </a:prstGeom>
        </p:spPr>
        <p:txBody>
          <a:bodyPr lIns="0" tIns="0" rIns="0" bIns="0" rtlCol="0" anchor="t">
            <a:spAutoFit/>
          </a:bodyPr>
          <a:lstStyle/>
          <a:p>
            <a:pPr algn="ctr">
              <a:lnSpc>
                <a:spcPts val="4536"/>
              </a:lnSpc>
            </a:pPr>
            <a:r>
              <a:rPr lang="en-US" sz="4200" b="1" spc="37" dirty="0">
                <a:solidFill>
                  <a:srgbClr val="000000"/>
                </a:solidFill>
                <a:ea typeface="TT Rounds Condensed Bold"/>
                <a:cs typeface="TT Rounds Condensed Bold"/>
                <a:sym typeface="TT Rounds Condensed Bold"/>
              </a:rPr>
              <a:t>Dina rättigheter att ta itu med sexism på arbetsplatsen</a:t>
            </a:r>
          </a:p>
        </p:txBody>
      </p:sp>
    </p:spTree>
    <p:extLst>
      <p:ext uri="{BB962C8B-B14F-4D97-AF65-F5344CB8AC3E}">
        <p14:creationId xmlns:p14="http://schemas.microsoft.com/office/powerpoint/2010/main" val="1370448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5F207-BD15-1FEA-FF5E-21AE24AADD3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37B972D-F51E-AEA4-8488-7A3F0836FEF1}"/>
              </a:ext>
            </a:extLst>
          </p:cNvPr>
          <p:cNvSpPr>
            <a:spLocks noGrp="1"/>
          </p:cNvSpPr>
          <p:nvPr>
            <p:ph type="body" sz="quarter" idx="18"/>
          </p:nvPr>
        </p:nvSpPr>
        <p:spPr>
          <a:xfrm>
            <a:off x="6369627" y="1582750"/>
            <a:ext cx="5382662" cy="4343986"/>
          </a:xfrm>
        </p:spPr>
        <p:txBody>
          <a:bodyPr/>
          <a:lstStyle/>
          <a:p>
            <a:pPr marL="0" indent="0"/>
            <a:r>
              <a:rPr lang="en-US" dirty="0"/>
              <a:t>I alla EU-länder finns det lagar och förordningar som ska skydda dig mot sexism och diskriminering på arbetsplatsen. </a:t>
            </a:r>
          </a:p>
          <a:p>
            <a:pPr marL="0" indent="0"/>
            <a:r>
              <a:rPr lang="en-US" dirty="0"/>
              <a:t>På de följande bilderna finns exempel på lagar och direktiv som skapats för att skydda dig.</a:t>
            </a:r>
          </a:p>
          <a:p>
            <a:pPr marL="0" indent="0"/>
            <a:r>
              <a:rPr lang="en-US" dirty="0"/>
              <a:t>Det juridiska ramverket fungerar som en sköld och ger dig möjlighet att försvara dig själv och andra inom restaurangbranschen.</a:t>
            </a:r>
          </a:p>
          <a:p>
            <a:endParaRPr lang="fr-FR" dirty="0"/>
          </a:p>
          <a:p>
            <a:br>
              <a:rPr lang="en-US" dirty="0"/>
            </a:br>
            <a:endParaRPr lang="en-US" dirty="0"/>
          </a:p>
        </p:txBody>
      </p:sp>
      <p:sp>
        <p:nvSpPr>
          <p:cNvPr id="2" name="Text Placeholder 1">
            <a:extLst>
              <a:ext uri="{FF2B5EF4-FFF2-40B4-BE49-F238E27FC236}">
                <a16:creationId xmlns:a16="http://schemas.microsoft.com/office/drawing/2014/main" id="{C2A51625-7712-D477-4D8C-219E8BCA153E}"/>
              </a:ext>
            </a:extLst>
          </p:cNvPr>
          <p:cNvSpPr>
            <a:spLocks noGrp="1"/>
          </p:cNvSpPr>
          <p:nvPr>
            <p:ph type="body" sz="quarter" idx="16"/>
          </p:nvPr>
        </p:nvSpPr>
        <p:spPr/>
        <p:txBody>
          <a:bodyPr>
            <a:normAutofit lnSpcReduction="10000"/>
          </a:bodyPr>
          <a:lstStyle/>
          <a:p>
            <a:r>
              <a:rPr lang="en-US" dirty="0"/>
              <a:t>Dina rättigheter att ta itu med sexism på arbetsplatsen</a:t>
            </a:r>
          </a:p>
        </p:txBody>
      </p:sp>
      <p:sp>
        <p:nvSpPr>
          <p:cNvPr id="4" name="Rectangle 3">
            <a:extLst>
              <a:ext uri="{FF2B5EF4-FFF2-40B4-BE49-F238E27FC236}">
                <a16:creationId xmlns:a16="http://schemas.microsoft.com/office/drawing/2014/main" id="{B54F6D0B-26D2-416D-2ED0-4845E8DC3E0C}"/>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
        <p:nvSpPr>
          <p:cNvPr id="6" name="Connecteur 5">
            <a:extLst>
              <a:ext uri="{FF2B5EF4-FFF2-40B4-BE49-F238E27FC236}">
                <a16:creationId xmlns:a16="http://schemas.microsoft.com/office/drawing/2014/main" id="{D81CC8D9-EE7E-A171-701D-5758226CB07F}"/>
              </a:ext>
            </a:extLst>
          </p:cNvPr>
          <p:cNvSpPr/>
          <p:nvPr/>
        </p:nvSpPr>
        <p:spPr>
          <a:xfrm>
            <a:off x="-1156604" y="2682371"/>
            <a:ext cx="4794596" cy="4794596"/>
          </a:xfrm>
          <a:prstGeom prst="flowChartConnector">
            <a:avLst/>
          </a:prstGeom>
          <a:solidFill>
            <a:srgbClr val="E6C8C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Picture Placeholder 5">
            <a:extLst>
              <a:ext uri="{FF2B5EF4-FFF2-40B4-BE49-F238E27FC236}">
                <a16:creationId xmlns:a16="http://schemas.microsoft.com/office/drawing/2014/main" id="{60E432D6-CC29-71A0-AF7E-9026DC4EE9EE}"/>
              </a:ext>
            </a:extLst>
          </p:cNvPr>
          <p:cNvPicPr>
            <a:picLocks noChangeAspect="1"/>
          </p:cNvPicPr>
          <p:nvPr/>
        </p:nvPicPr>
        <p:blipFill>
          <a:blip r:embed="rId2"/>
          <a:srcRect l="17741" r="17741"/>
          <a:stretch/>
        </p:blipFill>
        <p:spPr>
          <a:xfrm>
            <a:off x="408953" y="1685214"/>
            <a:ext cx="5292000" cy="54682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1561016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C4388-91F5-56F6-5C6F-F9E0A002B649}"/>
            </a:ext>
          </a:extLst>
        </p:cNvPr>
        <p:cNvGrpSpPr/>
        <p:nvPr/>
      </p:nvGrpSpPr>
      <p:grpSpPr>
        <a:xfrm>
          <a:off x="0" y="0"/>
          <a:ext cx="0" cy="0"/>
          <a:chOff x="0" y="0"/>
          <a:chExt cx="0" cy="0"/>
        </a:xfrm>
      </p:grpSpPr>
      <p:grpSp>
        <p:nvGrpSpPr>
          <p:cNvPr id="5" name="Group 3">
            <a:extLst>
              <a:ext uri="{FF2B5EF4-FFF2-40B4-BE49-F238E27FC236}">
                <a16:creationId xmlns:a16="http://schemas.microsoft.com/office/drawing/2014/main" id="{4958087B-DDB1-E309-626D-3F45B70415A2}"/>
              </a:ext>
            </a:extLst>
          </p:cNvPr>
          <p:cNvGrpSpPr/>
          <p:nvPr/>
        </p:nvGrpSpPr>
        <p:grpSpPr>
          <a:xfrm rot="4220027">
            <a:off x="-4672462" y="-8621977"/>
            <a:ext cx="11488865" cy="11256265"/>
            <a:chOff x="-5581956" y="-441626"/>
            <a:chExt cx="22977730" cy="22512530"/>
          </a:xfrm>
        </p:grpSpPr>
        <p:sp>
          <p:nvSpPr>
            <p:cNvPr id="6" name="Freeform 4">
              <a:extLst>
                <a:ext uri="{FF2B5EF4-FFF2-40B4-BE49-F238E27FC236}">
                  <a16:creationId xmlns:a16="http://schemas.microsoft.com/office/drawing/2014/main" id="{B6214F9B-56ED-B9D6-A886-15AFC29E0076}"/>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sp>
        <p:nvSpPr>
          <p:cNvPr id="3" name="Text Placeholder 2">
            <a:extLst>
              <a:ext uri="{FF2B5EF4-FFF2-40B4-BE49-F238E27FC236}">
                <a16:creationId xmlns:a16="http://schemas.microsoft.com/office/drawing/2014/main" id="{E40322BA-514D-16EC-5A40-E903E1C03424}"/>
              </a:ext>
            </a:extLst>
          </p:cNvPr>
          <p:cNvSpPr>
            <a:spLocks noGrp="1"/>
          </p:cNvSpPr>
          <p:nvPr>
            <p:ph type="body" sz="quarter" idx="18"/>
          </p:nvPr>
        </p:nvSpPr>
        <p:spPr>
          <a:xfrm>
            <a:off x="529757" y="1582750"/>
            <a:ext cx="11222532" cy="4343986"/>
          </a:xfrm>
        </p:spPr>
        <p:txBody>
          <a:bodyPr/>
          <a:lstStyle/>
          <a:p>
            <a:pPr>
              <a:lnSpc>
                <a:spcPct val="115000"/>
              </a:lnSpc>
              <a:spcBef>
                <a:spcPts val="1600"/>
              </a:spcBef>
              <a:spcAft>
                <a:spcPts val="400"/>
              </a:spcAft>
            </a:pPr>
            <a:r>
              <a:rPr lang="en-US" b="1" dirty="0">
                <a:solidFill>
                  <a:srgbClr val="434343"/>
                </a:solidFill>
                <a:effectLst/>
              </a:rPr>
              <a:t>Jämställdhetsdirektivet </a:t>
            </a:r>
            <a:r>
              <a:rPr lang="en-US" u="sng" dirty="0">
                <a:solidFill>
                  <a:srgbClr val="1155CC"/>
                </a:solidFill>
                <a:effectLst/>
                <a:ea typeface="Arial" panose="020B0604020202020204" pitchFamily="34" charset="0"/>
                <a:hlinkClick r:id="rId2"/>
              </a:rPr>
              <a:t>Jämställdhetsdirektivet</a:t>
            </a:r>
            <a:endParaRPr lang="fr-FR" dirty="0">
              <a:effectLst/>
              <a:ea typeface="Arial" panose="020B0604020202020204" pitchFamily="34" charset="0"/>
            </a:endParaRPr>
          </a:p>
          <a:p>
            <a:pPr marL="0" indent="0">
              <a:lnSpc>
                <a:spcPct val="115000"/>
              </a:lnSpc>
            </a:pPr>
            <a:r>
              <a:rPr lang="en-US" dirty="0">
                <a:effectLst/>
                <a:ea typeface="Arial" panose="020B0604020202020204" pitchFamily="34" charset="0"/>
              </a:rPr>
              <a:t>Jämställdhetsdirektivet (2006/54/EG) säkerställer att män och kvinnor behandlas lika i arbetslivet, bland annat när det gäller möjligheter till anställning, befordran och arbetsvillkor. Det stoppar all orättvis behandling på grund av kön, särskilt när det gäller lön.</a:t>
            </a:r>
            <a:endParaRPr lang="fr-FR" dirty="0">
              <a:effectLst/>
              <a:ea typeface="Arial" panose="020B0604020202020204" pitchFamily="34" charset="0"/>
            </a:endParaRPr>
          </a:p>
          <a:p>
            <a:pPr>
              <a:lnSpc>
                <a:spcPct val="115000"/>
              </a:lnSpc>
            </a:pPr>
            <a:r>
              <a:rPr lang="en-US" dirty="0">
                <a:effectLst/>
                <a:ea typeface="Arial" panose="020B0604020202020204" pitchFamily="34" charset="0"/>
              </a:rPr>
              <a:t> </a:t>
            </a:r>
            <a:endParaRPr lang="fr-FR" dirty="0">
              <a:effectLst/>
              <a:ea typeface="Arial" panose="020B0604020202020204" pitchFamily="34" charset="0"/>
            </a:endParaRPr>
          </a:p>
          <a:p>
            <a:pPr marL="0" indent="0">
              <a:lnSpc>
                <a:spcPct val="115000"/>
              </a:lnSpc>
            </a:pPr>
            <a:r>
              <a:rPr lang="en-US" dirty="0">
                <a:effectLst/>
                <a:ea typeface="Arial" panose="020B0604020202020204" pitchFamily="34" charset="0"/>
              </a:rPr>
              <a:t>Genom att känna till det här direktivet kan du se om du behandlas orättvist jämfört med manliga medarbetare. Det ger dig möjlighet att ifrågasätta orättvisa metoder och söka rättvisa för all könsbaserad ojämlikhet på arbetsplatsen.</a:t>
            </a:r>
            <a:endParaRPr lang="fr-FR" dirty="0">
              <a:effectLst/>
              <a:ea typeface="Arial" panose="020B0604020202020204" pitchFamily="34" charset="0"/>
            </a:endParaRPr>
          </a:p>
          <a:p>
            <a:pPr marL="342900" indent="-342900">
              <a:buFont typeface="Arial" panose="020B0604020202020204" pitchFamily="34" charset="0"/>
              <a:buChar char="•"/>
            </a:pPr>
            <a:endParaRPr lang="en-US" dirty="0"/>
          </a:p>
          <a:p>
            <a:pPr marL="0" indent="0"/>
            <a:endParaRPr lang="en-US" dirty="0"/>
          </a:p>
          <a:p>
            <a:endParaRPr lang="en-US" dirty="0"/>
          </a:p>
          <a:p>
            <a:endParaRPr lang="fr-FR" dirty="0"/>
          </a:p>
          <a:p>
            <a:br>
              <a:rPr lang="en-US" dirty="0"/>
            </a:br>
            <a:endParaRPr lang="en-US" dirty="0"/>
          </a:p>
        </p:txBody>
      </p:sp>
      <p:sp>
        <p:nvSpPr>
          <p:cNvPr id="2" name="Text Placeholder 1">
            <a:extLst>
              <a:ext uri="{FF2B5EF4-FFF2-40B4-BE49-F238E27FC236}">
                <a16:creationId xmlns:a16="http://schemas.microsoft.com/office/drawing/2014/main" id="{F2AFEB07-4DBC-AF19-A703-6C6599C351B7}"/>
              </a:ext>
            </a:extLst>
          </p:cNvPr>
          <p:cNvSpPr>
            <a:spLocks noGrp="1"/>
          </p:cNvSpPr>
          <p:nvPr>
            <p:ph type="body" sz="quarter" idx="16"/>
          </p:nvPr>
        </p:nvSpPr>
        <p:spPr/>
        <p:txBody>
          <a:bodyPr>
            <a:normAutofit lnSpcReduction="10000"/>
          </a:bodyPr>
          <a:lstStyle/>
          <a:p>
            <a:r>
              <a:rPr lang="en-US" dirty="0"/>
              <a:t>Dina rättigheter att ta itu med sexism på arbetsplatsen</a:t>
            </a:r>
          </a:p>
        </p:txBody>
      </p:sp>
      <p:sp>
        <p:nvSpPr>
          <p:cNvPr id="4" name="Rectangle 3">
            <a:extLst>
              <a:ext uri="{FF2B5EF4-FFF2-40B4-BE49-F238E27FC236}">
                <a16:creationId xmlns:a16="http://schemas.microsoft.com/office/drawing/2014/main" id="{C8DBD583-0D23-0824-B84B-4B9701841F33}"/>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827544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49152" y="6378633"/>
            <a:ext cx="3362966" cy="344456"/>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txBody>
          <a:bodyPr/>
          <a:lstStyle/>
          <a:p>
            <a:endParaRPr lang="fr-FR" sz="1200"/>
          </a:p>
        </p:txBody>
      </p:sp>
      <p:grpSp>
        <p:nvGrpSpPr>
          <p:cNvPr id="3" name="Group 3"/>
          <p:cNvGrpSpPr/>
          <p:nvPr/>
        </p:nvGrpSpPr>
        <p:grpSpPr>
          <a:xfrm>
            <a:off x="5298" y="1"/>
            <a:ext cx="5518423" cy="6858000"/>
            <a:chOff x="0" y="0"/>
            <a:chExt cx="11036846" cy="13716000"/>
          </a:xfrm>
        </p:grpSpPr>
        <p:sp>
          <p:nvSpPr>
            <p:cNvPr id="4" name="Freeform 4"/>
            <p:cNvSpPr/>
            <p:nvPr/>
          </p:nvSpPr>
          <p:spPr>
            <a:xfrm>
              <a:off x="0" y="0"/>
              <a:ext cx="11036808" cy="13716000"/>
            </a:xfrm>
            <a:custGeom>
              <a:avLst/>
              <a:gdLst/>
              <a:ahLst/>
              <a:cxnLst/>
              <a:rect l="l" t="t" r="r" b="b"/>
              <a:pathLst>
                <a:path w="11036808" h="13716000">
                  <a:moveTo>
                    <a:pt x="0" y="0"/>
                  </a:moveTo>
                  <a:lnTo>
                    <a:pt x="11036808" y="0"/>
                  </a:lnTo>
                  <a:lnTo>
                    <a:pt x="11036808" y="13716000"/>
                  </a:lnTo>
                  <a:lnTo>
                    <a:pt x="0" y="13716000"/>
                  </a:lnTo>
                  <a:close/>
                </a:path>
              </a:pathLst>
            </a:custGeom>
            <a:solidFill>
              <a:srgbClr val="B6D1E1"/>
            </a:solidFill>
          </p:spPr>
          <p:txBody>
            <a:bodyPr/>
            <a:lstStyle/>
            <a:p>
              <a:endParaRPr lang="fr-FR" sz="1200"/>
            </a:p>
          </p:txBody>
        </p:sp>
      </p:grpSp>
      <p:grpSp>
        <p:nvGrpSpPr>
          <p:cNvPr id="5" name="Group 5"/>
          <p:cNvGrpSpPr/>
          <p:nvPr/>
        </p:nvGrpSpPr>
        <p:grpSpPr>
          <a:xfrm>
            <a:off x="3146444" y="4955348"/>
            <a:ext cx="2945636" cy="3037178"/>
            <a:chOff x="0" y="0"/>
            <a:chExt cx="5891272" cy="6074356"/>
          </a:xfrm>
        </p:grpSpPr>
        <p:sp>
          <p:nvSpPr>
            <p:cNvPr id="6" name="Freeform 6"/>
            <p:cNvSpPr/>
            <p:nvPr/>
          </p:nvSpPr>
          <p:spPr>
            <a:xfrm>
              <a:off x="-262255" y="-99441"/>
              <a:ext cx="6551549" cy="6418961"/>
            </a:xfrm>
            <a:custGeom>
              <a:avLst/>
              <a:gdLst/>
              <a:ahLst/>
              <a:cxnLst/>
              <a:rect l="l" t="t" r="r" b="b"/>
              <a:pathLst>
                <a:path w="6551549" h="6418961">
                  <a:moveTo>
                    <a:pt x="3829558" y="241808"/>
                  </a:moveTo>
                  <a:cubicBezTo>
                    <a:pt x="3045714" y="7747"/>
                    <a:pt x="2226691" y="0"/>
                    <a:pt x="1602740" y="701929"/>
                  </a:cubicBezTo>
                  <a:cubicBezTo>
                    <a:pt x="998347" y="1380490"/>
                    <a:pt x="417322" y="2476373"/>
                    <a:pt x="292481" y="3381121"/>
                  </a:cubicBezTo>
                  <a:cubicBezTo>
                    <a:pt x="0" y="5490845"/>
                    <a:pt x="1879727" y="6418961"/>
                    <a:pt x="3778885" y="6118606"/>
                  </a:cubicBezTo>
                  <a:cubicBezTo>
                    <a:pt x="5631180" y="5826125"/>
                    <a:pt x="6551549" y="3396615"/>
                    <a:pt x="5989955" y="1665224"/>
                  </a:cubicBezTo>
                  <a:cubicBezTo>
                    <a:pt x="5822315" y="1142619"/>
                    <a:pt x="5334762" y="897001"/>
                    <a:pt x="4874641" y="670814"/>
                  </a:cubicBezTo>
                  <a:cubicBezTo>
                    <a:pt x="4543171" y="506984"/>
                    <a:pt x="4192143" y="351028"/>
                    <a:pt x="3829558" y="241808"/>
                  </a:cubicBezTo>
                  <a:close/>
                </a:path>
              </a:pathLst>
            </a:custGeom>
            <a:solidFill>
              <a:srgbClr val="E6C8C7"/>
            </a:solidFill>
          </p:spPr>
          <p:txBody>
            <a:bodyPr/>
            <a:lstStyle/>
            <a:p>
              <a:endParaRPr lang="fr-FR" sz="1200"/>
            </a:p>
          </p:txBody>
        </p:sp>
      </p:grpSp>
      <p:grpSp>
        <p:nvGrpSpPr>
          <p:cNvPr id="7" name="Group 7"/>
          <p:cNvGrpSpPr/>
          <p:nvPr/>
        </p:nvGrpSpPr>
        <p:grpSpPr>
          <a:xfrm>
            <a:off x="-3058052" y="6858000"/>
            <a:ext cx="16148169" cy="1786542"/>
            <a:chOff x="0" y="0"/>
            <a:chExt cx="32296338" cy="3573084"/>
          </a:xfrm>
        </p:grpSpPr>
        <p:sp>
          <p:nvSpPr>
            <p:cNvPr id="8" name="Freeform 8"/>
            <p:cNvSpPr/>
            <p:nvPr/>
          </p:nvSpPr>
          <p:spPr>
            <a:xfrm>
              <a:off x="0" y="0"/>
              <a:ext cx="32296354" cy="3573145"/>
            </a:xfrm>
            <a:custGeom>
              <a:avLst/>
              <a:gdLst/>
              <a:ahLst/>
              <a:cxnLst/>
              <a:rect l="l" t="t" r="r" b="b"/>
              <a:pathLst>
                <a:path w="32296354" h="3573145">
                  <a:moveTo>
                    <a:pt x="0" y="0"/>
                  </a:moveTo>
                  <a:lnTo>
                    <a:pt x="32296354" y="0"/>
                  </a:lnTo>
                  <a:lnTo>
                    <a:pt x="32296354" y="3573145"/>
                  </a:lnTo>
                  <a:lnTo>
                    <a:pt x="0" y="3573145"/>
                  </a:lnTo>
                  <a:close/>
                </a:path>
              </a:pathLst>
            </a:custGeom>
            <a:solidFill>
              <a:srgbClr val="ECECEC"/>
            </a:solidFill>
          </p:spPr>
          <p:txBody>
            <a:bodyPr/>
            <a:lstStyle/>
            <a:p>
              <a:endParaRPr lang="fr-FR" sz="1200"/>
            </a:p>
          </p:txBody>
        </p:sp>
      </p:grpSp>
      <p:sp>
        <p:nvSpPr>
          <p:cNvPr id="11" name="TextBox 11"/>
          <p:cNvSpPr txBox="1"/>
          <p:nvPr/>
        </p:nvSpPr>
        <p:spPr>
          <a:xfrm>
            <a:off x="674790" y="759060"/>
            <a:ext cx="7358967" cy="859210"/>
          </a:xfrm>
          <a:prstGeom prst="rect">
            <a:avLst/>
          </a:prstGeom>
        </p:spPr>
        <p:txBody>
          <a:bodyPr lIns="0" tIns="0" rIns="0" bIns="0" rtlCol="0" anchor="t">
            <a:spAutoFit/>
          </a:bodyPr>
          <a:lstStyle/>
          <a:p>
            <a:pPr>
              <a:lnSpc>
                <a:spcPts val="6722"/>
              </a:lnSpc>
            </a:pPr>
            <a:r>
              <a:rPr lang="en-US" sz="6224" b="1" spc="58" dirty="0">
                <a:solidFill>
                  <a:schemeClr val="bg1"/>
                </a:solidFill>
                <a:ea typeface="TT Rounds Condensed Bold"/>
                <a:cs typeface="TT Rounds Condensed Bold"/>
                <a:sym typeface="TT Rounds Condensed Bold"/>
              </a:rPr>
              <a:t>Innehåll</a:t>
            </a:r>
          </a:p>
        </p:txBody>
      </p:sp>
      <p:sp>
        <p:nvSpPr>
          <p:cNvPr id="12" name="TextBox 12"/>
          <p:cNvSpPr txBox="1"/>
          <p:nvPr/>
        </p:nvSpPr>
        <p:spPr>
          <a:xfrm>
            <a:off x="6364695" y="641423"/>
            <a:ext cx="578467" cy="448841"/>
          </a:xfrm>
          <a:prstGeom prst="rect">
            <a:avLst/>
          </a:prstGeom>
        </p:spPr>
        <p:txBody>
          <a:bodyPr lIns="0" tIns="0" rIns="0" bIns="0" rtlCol="0" anchor="t">
            <a:spAutoFit/>
          </a:bodyPr>
          <a:lstStyle/>
          <a:p>
            <a:pPr>
              <a:lnSpc>
                <a:spcPts val="3456"/>
              </a:lnSpc>
            </a:pPr>
            <a:r>
              <a:rPr lang="en-US" sz="3200" b="1" spc="29" dirty="0">
                <a:solidFill>
                  <a:srgbClr val="84BFA4"/>
                </a:solidFill>
                <a:latin typeface="TT Rounds Condensed Bold"/>
                <a:ea typeface="TT Rounds Condensed Bold"/>
                <a:cs typeface="TT Rounds Condensed Bold"/>
                <a:sym typeface="TT Rounds Condensed Bold"/>
              </a:rPr>
              <a:t>01</a:t>
            </a:r>
          </a:p>
        </p:txBody>
      </p:sp>
      <p:sp>
        <p:nvSpPr>
          <p:cNvPr id="13" name="TextBox 13"/>
          <p:cNvSpPr txBox="1"/>
          <p:nvPr/>
        </p:nvSpPr>
        <p:spPr>
          <a:xfrm>
            <a:off x="7086229" y="770760"/>
            <a:ext cx="4683064" cy="282129"/>
          </a:xfrm>
          <a:prstGeom prst="rect">
            <a:avLst/>
          </a:prstGeom>
        </p:spPr>
        <p:txBody>
          <a:bodyPr lIns="0" tIns="0" rIns="0" bIns="0" rtlCol="0" anchor="t">
            <a:spAutoFit/>
          </a:bodyPr>
          <a:lstStyle/>
          <a:p>
            <a:pPr>
              <a:lnSpc>
                <a:spcPts val="2160"/>
              </a:lnSpc>
            </a:pPr>
            <a:r>
              <a:rPr lang="en-US" sz="2000" spc="18" dirty="0">
                <a:solidFill>
                  <a:srgbClr val="382B1B"/>
                </a:solidFill>
                <a:ea typeface="TT Rounds Condensed"/>
                <a:cs typeface="TT Rounds Condensed"/>
                <a:sym typeface="TT Rounds Condensed"/>
              </a:rPr>
              <a:t>Förstå sexism i köket</a:t>
            </a:r>
          </a:p>
        </p:txBody>
      </p:sp>
      <p:sp>
        <p:nvSpPr>
          <p:cNvPr id="14" name="TextBox 14"/>
          <p:cNvSpPr txBox="1"/>
          <p:nvPr/>
        </p:nvSpPr>
        <p:spPr>
          <a:xfrm>
            <a:off x="6364695" y="1353213"/>
            <a:ext cx="578467" cy="448841"/>
          </a:xfrm>
          <a:prstGeom prst="rect">
            <a:avLst/>
          </a:prstGeom>
        </p:spPr>
        <p:txBody>
          <a:bodyPr lIns="0" tIns="0" rIns="0" bIns="0" rtlCol="0" anchor="t">
            <a:spAutoFit/>
          </a:bodyPr>
          <a:lstStyle/>
          <a:p>
            <a:pPr>
              <a:lnSpc>
                <a:spcPts val="3456"/>
              </a:lnSpc>
            </a:pPr>
            <a:r>
              <a:rPr lang="en-US" sz="3200" b="1" spc="29">
                <a:solidFill>
                  <a:srgbClr val="84BFA4"/>
                </a:solidFill>
                <a:latin typeface="TT Rounds Condensed Bold"/>
                <a:ea typeface="TT Rounds Condensed Bold"/>
                <a:cs typeface="TT Rounds Condensed Bold"/>
                <a:sym typeface="TT Rounds Condensed Bold"/>
              </a:rPr>
              <a:t>02</a:t>
            </a:r>
          </a:p>
        </p:txBody>
      </p:sp>
      <p:sp>
        <p:nvSpPr>
          <p:cNvPr id="15" name="TextBox 15"/>
          <p:cNvSpPr txBox="1"/>
          <p:nvPr/>
        </p:nvSpPr>
        <p:spPr>
          <a:xfrm>
            <a:off x="7086229" y="1447201"/>
            <a:ext cx="4683064" cy="292837"/>
          </a:xfrm>
          <a:prstGeom prst="rect">
            <a:avLst/>
          </a:prstGeom>
        </p:spPr>
        <p:txBody>
          <a:bodyPr lIns="0" tIns="0" rIns="0" bIns="0" rtlCol="0" anchor="t">
            <a:spAutoFit/>
          </a:bodyPr>
          <a:lstStyle/>
          <a:p>
            <a:pPr>
              <a:lnSpc>
                <a:spcPts val="2160"/>
              </a:lnSpc>
            </a:pPr>
            <a:r>
              <a:rPr lang="en-US" sz="2000" spc="19" dirty="0">
                <a:solidFill>
                  <a:srgbClr val="382B1B"/>
                </a:solidFill>
                <a:ea typeface="TT Rounds Condensed Bold"/>
                <a:cs typeface="TT Rounds Condensed Bold"/>
                <a:sym typeface="TT Rounds Condensed Bold"/>
              </a:rPr>
              <a:t>Dina rättigheter att bemöta sexism på arbetsplatsen</a:t>
            </a:r>
          </a:p>
        </p:txBody>
      </p:sp>
      <p:sp>
        <p:nvSpPr>
          <p:cNvPr id="16" name="TextBox 16"/>
          <p:cNvSpPr txBox="1"/>
          <p:nvPr/>
        </p:nvSpPr>
        <p:spPr>
          <a:xfrm>
            <a:off x="6364695" y="2064999"/>
            <a:ext cx="578467" cy="448841"/>
          </a:xfrm>
          <a:prstGeom prst="rect">
            <a:avLst/>
          </a:prstGeom>
        </p:spPr>
        <p:txBody>
          <a:bodyPr lIns="0" tIns="0" rIns="0" bIns="0" rtlCol="0" anchor="t">
            <a:spAutoFit/>
          </a:bodyPr>
          <a:lstStyle/>
          <a:p>
            <a:pPr>
              <a:lnSpc>
                <a:spcPts val="3456"/>
              </a:lnSpc>
            </a:pPr>
            <a:r>
              <a:rPr lang="en-US" sz="3200" b="1" spc="29">
                <a:solidFill>
                  <a:srgbClr val="84BFA4"/>
                </a:solidFill>
                <a:latin typeface="TT Rounds Condensed Bold"/>
                <a:ea typeface="TT Rounds Condensed Bold"/>
                <a:cs typeface="TT Rounds Condensed Bold"/>
                <a:sym typeface="TT Rounds Condensed Bold"/>
              </a:rPr>
              <a:t>03</a:t>
            </a:r>
          </a:p>
        </p:txBody>
      </p:sp>
      <p:sp>
        <p:nvSpPr>
          <p:cNvPr id="17" name="TextBox 17"/>
          <p:cNvSpPr txBox="1"/>
          <p:nvPr/>
        </p:nvSpPr>
        <p:spPr>
          <a:xfrm>
            <a:off x="7080072" y="2159001"/>
            <a:ext cx="4683064" cy="282129"/>
          </a:xfrm>
          <a:prstGeom prst="rect">
            <a:avLst/>
          </a:prstGeom>
        </p:spPr>
        <p:txBody>
          <a:bodyPr lIns="0" tIns="0" rIns="0" bIns="0" rtlCol="0" anchor="t">
            <a:spAutoFit/>
          </a:bodyPr>
          <a:lstStyle/>
          <a:p>
            <a:pPr>
              <a:lnSpc>
                <a:spcPts val="2160"/>
              </a:lnSpc>
            </a:pPr>
            <a:r>
              <a:rPr lang="en-US" sz="2000" spc="19" dirty="0">
                <a:solidFill>
                  <a:srgbClr val="382B1B"/>
                </a:solidFill>
                <a:ea typeface="TT Rounds Condensed"/>
                <a:cs typeface="TT Rounds Condensed"/>
                <a:sym typeface="TT Rounds Condensed"/>
              </a:rPr>
              <a:t>Stödjande nätverk</a:t>
            </a:r>
          </a:p>
        </p:txBody>
      </p:sp>
      <p:pic>
        <p:nvPicPr>
          <p:cNvPr id="23" name="Picture 22">
            <a:extLst>
              <a:ext uri="{FF2B5EF4-FFF2-40B4-BE49-F238E27FC236}">
                <a16:creationId xmlns:a16="http://schemas.microsoft.com/office/drawing/2014/main" id="{B6E9B7BF-A9CE-79A0-F055-B54EA5AC9F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212" y="5413724"/>
            <a:ext cx="1512831" cy="318970"/>
          </a:xfrm>
          <a:prstGeom prst="rect">
            <a:avLst/>
          </a:prstGeom>
        </p:spPr>
      </p:pic>
      <p:pic>
        <p:nvPicPr>
          <p:cNvPr id="25" name="Picture 24" descr="A close-up of a text&#10;&#10;Description automatically generated">
            <a:extLst>
              <a:ext uri="{FF2B5EF4-FFF2-40B4-BE49-F238E27FC236}">
                <a16:creationId xmlns:a16="http://schemas.microsoft.com/office/drawing/2014/main" id="{66C9FFCC-319D-CBB5-EC28-2FF22F550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4099" y="5249142"/>
            <a:ext cx="3506535" cy="61825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57CF9-4FD6-E199-472D-504E4317EDB8}"/>
            </a:ext>
          </a:extLst>
        </p:cNvPr>
        <p:cNvGrpSpPr/>
        <p:nvPr/>
      </p:nvGrpSpPr>
      <p:grpSpPr>
        <a:xfrm>
          <a:off x="0" y="0"/>
          <a:ext cx="0" cy="0"/>
          <a:chOff x="0" y="0"/>
          <a:chExt cx="0" cy="0"/>
        </a:xfrm>
      </p:grpSpPr>
      <p:grpSp>
        <p:nvGrpSpPr>
          <p:cNvPr id="7" name="Group 3">
            <a:extLst>
              <a:ext uri="{FF2B5EF4-FFF2-40B4-BE49-F238E27FC236}">
                <a16:creationId xmlns:a16="http://schemas.microsoft.com/office/drawing/2014/main" id="{7CA13A70-97A5-2AC0-41C7-D1CDDEC33E8C}"/>
              </a:ext>
            </a:extLst>
          </p:cNvPr>
          <p:cNvGrpSpPr/>
          <p:nvPr/>
        </p:nvGrpSpPr>
        <p:grpSpPr>
          <a:xfrm rot="4220027">
            <a:off x="-4672462" y="-8621977"/>
            <a:ext cx="11488865" cy="11256265"/>
            <a:chOff x="-5581956" y="-441626"/>
            <a:chExt cx="22977730" cy="22512530"/>
          </a:xfrm>
        </p:grpSpPr>
        <p:sp>
          <p:nvSpPr>
            <p:cNvPr id="8" name="Freeform 4">
              <a:extLst>
                <a:ext uri="{FF2B5EF4-FFF2-40B4-BE49-F238E27FC236}">
                  <a16:creationId xmlns:a16="http://schemas.microsoft.com/office/drawing/2014/main" id="{81743A01-977C-A3D4-5419-94B7FA5F6566}"/>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sp>
        <p:nvSpPr>
          <p:cNvPr id="3" name="Text Placeholder 2">
            <a:extLst>
              <a:ext uri="{FF2B5EF4-FFF2-40B4-BE49-F238E27FC236}">
                <a16:creationId xmlns:a16="http://schemas.microsoft.com/office/drawing/2014/main" id="{8FFFC2A0-6922-9BC4-7066-4F141BBF1AC1}"/>
              </a:ext>
            </a:extLst>
          </p:cNvPr>
          <p:cNvSpPr>
            <a:spLocks noGrp="1"/>
          </p:cNvSpPr>
          <p:nvPr>
            <p:ph type="body" sz="quarter" idx="18"/>
          </p:nvPr>
        </p:nvSpPr>
        <p:spPr>
          <a:xfrm>
            <a:off x="529757" y="1582750"/>
            <a:ext cx="11222532" cy="4343986"/>
          </a:xfrm>
        </p:spPr>
        <p:txBody>
          <a:bodyPr/>
          <a:lstStyle/>
          <a:p>
            <a:pPr>
              <a:lnSpc>
                <a:spcPct val="115000"/>
              </a:lnSpc>
              <a:spcBef>
                <a:spcPts val="1600"/>
              </a:spcBef>
              <a:spcAft>
                <a:spcPts val="400"/>
              </a:spcAft>
            </a:pPr>
            <a:r>
              <a:rPr lang="en-US" b="1" dirty="0">
                <a:solidFill>
                  <a:srgbClr val="434343"/>
                </a:solidFill>
                <a:effectLst/>
              </a:rPr>
              <a:t>Direktivet om brottsoffers rättigheter</a:t>
            </a:r>
            <a:endParaRPr lang="fr-FR" b="1" dirty="0">
              <a:solidFill>
                <a:srgbClr val="434343"/>
              </a:solidFill>
              <a:effectLst/>
            </a:endParaRPr>
          </a:p>
          <a:p>
            <a:pPr marL="0" indent="0">
              <a:lnSpc>
                <a:spcPct val="115000"/>
              </a:lnSpc>
              <a:spcBef>
                <a:spcPts val="1200"/>
              </a:spcBef>
              <a:spcAft>
                <a:spcPts val="1200"/>
              </a:spcAft>
            </a:pPr>
            <a:r>
              <a:rPr lang="en-US" u="sng" dirty="0">
                <a:solidFill>
                  <a:srgbClr val="1155CC"/>
                </a:solidFill>
                <a:effectLst/>
                <a:ea typeface="Arial" panose="020B0604020202020204" pitchFamily="34" charset="0"/>
                <a:hlinkClick r:id="rId2"/>
              </a:rPr>
              <a:t>I direktivet om brottsoffers rättigheter </a:t>
            </a:r>
            <a:r>
              <a:rPr lang="en-US" dirty="0">
                <a:effectLst/>
                <a:ea typeface="Arial" panose="020B0604020202020204" pitchFamily="34" charset="0"/>
              </a:rPr>
              <a:t>(2012/29/EU) fastställs regler för att stödja och skydda brottsoffer och säkerställa att de behandlas med respekt. Detta omfattar även offer för könsrelaterat våld och trakasserier på arbetsplatsen.</a:t>
            </a:r>
            <a:endParaRPr lang="fr-FR" dirty="0">
              <a:effectLst/>
              <a:ea typeface="Arial" panose="020B0604020202020204" pitchFamily="34" charset="0"/>
            </a:endParaRPr>
          </a:p>
          <a:p>
            <a:pPr marL="0" indent="0">
              <a:lnSpc>
                <a:spcPct val="115000"/>
              </a:lnSpc>
            </a:pPr>
            <a:r>
              <a:rPr lang="en-US" dirty="0">
                <a:effectLst/>
                <a:ea typeface="Arial" panose="020B0604020202020204" pitchFamily="34" charset="0"/>
              </a:rPr>
              <a:t>Om du har utsatts för sexism eller trakasserier i restaurangbranschen hjälper det här direktivet dig att få rätt stöd och skydd. Det säkerställer också att du kan få tillgång till rättvisa och ger riktlinjer för arbetsgivare om hur de ska hantera sådana frågor.</a:t>
            </a:r>
            <a:endParaRPr lang="fr-FR" dirty="0">
              <a:effectLst/>
              <a:ea typeface="Arial" panose="020B0604020202020204" pitchFamily="34" charset="0"/>
            </a:endParaRPr>
          </a:p>
          <a:p>
            <a:pPr marL="342900" indent="-342900">
              <a:buFont typeface="Arial" panose="020B0604020202020204" pitchFamily="34" charset="0"/>
              <a:buChar char="•"/>
            </a:pPr>
            <a:endParaRPr lang="en-US" dirty="0"/>
          </a:p>
          <a:p>
            <a:pPr marL="0" indent="0"/>
            <a:endParaRPr lang="en-US" dirty="0"/>
          </a:p>
          <a:p>
            <a:endParaRPr lang="en-US" dirty="0"/>
          </a:p>
          <a:p>
            <a:endParaRPr lang="fr-FR" dirty="0"/>
          </a:p>
          <a:p>
            <a:br>
              <a:rPr lang="en-US" dirty="0"/>
            </a:br>
            <a:endParaRPr lang="en-US" dirty="0"/>
          </a:p>
        </p:txBody>
      </p:sp>
      <p:sp>
        <p:nvSpPr>
          <p:cNvPr id="2" name="Text Placeholder 1">
            <a:extLst>
              <a:ext uri="{FF2B5EF4-FFF2-40B4-BE49-F238E27FC236}">
                <a16:creationId xmlns:a16="http://schemas.microsoft.com/office/drawing/2014/main" id="{2090ABAB-0355-4061-6464-AA4B8F60521D}"/>
              </a:ext>
            </a:extLst>
          </p:cNvPr>
          <p:cNvSpPr>
            <a:spLocks noGrp="1"/>
          </p:cNvSpPr>
          <p:nvPr>
            <p:ph type="body" sz="quarter" idx="16"/>
          </p:nvPr>
        </p:nvSpPr>
        <p:spPr/>
        <p:txBody>
          <a:bodyPr>
            <a:normAutofit lnSpcReduction="10000"/>
          </a:bodyPr>
          <a:lstStyle/>
          <a:p>
            <a:r>
              <a:rPr lang="en-US" dirty="0"/>
              <a:t>Dina rättigheter att ta itu med sexism på arbetsplatsen</a:t>
            </a:r>
          </a:p>
        </p:txBody>
      </p:sp>
      <p:sp>
        <p:nvSpPr>
          <p:cNvPr id="4" name="Rectangle 3">
            <a:extLst>
              <a:ext uri="{FF2B5EF4-FFF2-40B4-BE49-F238E27FC236}">
                <a16:creationId xmlns:a16="http://schemas.microsoft.com/office/drawing/2014/main" id="{9A5E1118-8BCA-721C-C833-455C8A9112E6}"/>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354800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8AC809-2D2E-4942-6AEB-FD2113E71DF0}"/>
            </a:ext>
          </a:extLst>
        </p:cNvPr>
        <p:cNvGrpSpPr/>
        <p:nvPr/>
      </p:nvGrpSpPr>
      <p:grpSpPr>
        <a:xfrm>
          <a:off x="0" y="0"/>
          <a:ext cx="0" cy="0"/>
          <a:chOff x="0" y="0"/>
          <a:chExt cx="0" cy="0"/>
        </a:xfrm>
      </p:grpSpPr>
      <p:grpSp>
        <p:nvGrpSpPr>
          <p:cNvPr id="5" name="Group 3">
            <a:extLst>
              <a:ext uri="{FF2B5EF4-FFF2-40B4-BE49-F238E27FC236}">
                <a16:creationId xmlns:a16="http://schemas.microsoft.com/office/drawing/2014/main" id="{C9FCDBC8-1C58-94C5-5764-00C49EF3454C}"/>
              </a:ext>
            </a:extLst>
          </p:cNvPr>
          <p:cNvGrpSpPr/>
          <p:nvPr/>
        </p:nvGrpSpPr>
        <p:grpSpPr>
          <a:xfrm rot="4220027">
            <a:off x="-4672462" y="-8621977"/>
            <a:ext cx="11488865" cy="11256265"/>
            <a:chOff x="-5581956" y="-441626"/>
            <a:chExt cx="22977730" cy="22512530"/>
          </a:xfrm>
        </p:grpSpPr>
        <p:sp>
          <p:nvSpPr>
            <p:cNvPr id="6" name="Freeform 4">
              <a:extLst>
                <a:ext uri="{FF2B5EF4-FFF2-40B4-BE49-F238E27FC236}">
                  <a16:creationId xmlns:a16="http://schemas.microsoft.com/office/drawing/2014/main" id="{309B4640-35DF-1539-634D-79988AC8AA69}"/>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sp>
        <p:nvSpPr>
          <p:cNvPr id="3" name="Text Placeholder 2">
            <a:extLst>
              <a:ext uri="{FF2B5EF4-FFF2-40B4-BE49-F238E27FC236}">
                <a16:creationId xmlns:a16="http://schemas.microsoft.com/office/drawing/2014/main" id="{0F462A2E-E210-9D1F-32AC-2E04E92DD9C7}"/>
              </a:ext>
            </a:extLst>
          </p:cNvPr>
          <p:cNvSpPr>
            <a:spLocks noGrp="1"/>
          </p:cNvSpPr>
          <p:nvPr>
            <p:ph type="body" sz="quarter" idx="18"/>
          </p:nvPr>
        </p:nvSpPr>
        <p:spPr>
          <a:xfrm>
            <a:off x="529757" y="1582750"/>
            <a:ext cx="11222532" cy="4343986"/>
          </a:xfrm>
        </p:spPr>
        <p:txBody>
          <a:bodyPr/>
          <a:lstStyle/>
          <a:p>
            <a:pPr>
              <a:lnSpc>
                <a:spcPct val="115000"/>
              </a:lnSpc>
              <a:spcBef>
                <a:spcPts val="1600"/>
              </a:spcBef>
              <a:spcAft>
                <a:spcPts val="400"/>
              </a:spcAft>
            </a:pPr>
            <a:r>
              <a:rPr lang="en-US" b="1" dirty="0">
                <a:solidFill>
                  <a:srgbClr val="434343"/>
                </a:solidFill>
                <a:effectLst/>
              </a:rPr>
              <a:t>Direktivet om balans mellan arbete och privatliv</a:t>
            </a:r>
            <a:endParaRPr lang="fr-FR" b="1" dirty="0">
              <a:solidFill>
                <a:srgbClr val="434343"/>
              </a:solidFill>
              <a:effectLst/>
            </a:endParaRPr>
          </a:p>
          <a:p>
            <a:pPr marL="0" indent="0">
              <a:lnSpc>
                <a:spcPct val="115000"/>
              </a:lnSpc>
              <a:spcAft>
                <a:spcPts val="400"/>
              </a:spcAft>
            </a:pPr>
            <a:r>
              <a:rPr lang="en-US" u="sng" dirty="0">
                <a:solidFill>
                  <a:srgbClr val="1155CC"/>
                </a:solidFill>
                <a:effectLst/>
                <a:ea typeface="Arial" panose="020B0604020202020204" pitchFamily="34" charset="0"/>
                <a:hlinkClick r:id="rId2"/>
              </a:rPr>
              <a:t>Direktivet om balans mellan arbete och privatliv </a:t>
            </a:r>
            <a:r>
              <a:rPr lang="en-US" dirty="0">
                <a:effectLst/>
                <a:ea typeface="Arial" panose="020B0604020202020204" pitchFamily="34" charset="0"/>
              </a:rPr>
              <a:t>(2019/1158) syftar till att förbättra tillgången till ledighet av familjeskäl och flexibla arbets</a:t>
            </a:r>
            <a:r>
              <a:rPr lang="en-US" u="sng" dirty="0">
                <a:solidFill>
                  <a:srgbClr val="1155CC"/>
                </a:solidFill>
                <a:effectLst/>
                <a:ea typeface="Arial" panose="020B0604020202020204" pitchFamily="34" charset="0"/>
                <a:hlinkClick r:id="rId2"/>
              </a:rPr>
              <a:t>former</a:t>
            </a:r>
            <a:r>
              <a:rPr lang="en-US" dirty="0">
                <a:effectLst/>
                <a:ea typeface="Arial" panose="020B0604020202020204" pitchFamily="34" charset="0"/>
              </a:rPr>
              <a:t>. Det erkänner de utmaningar som arbetande föräldrar och vårdgivare står inför och främjar lika möjligheter och behandling på arbetsmarknaden.</a:t>
            </a:r>
            <a:endParaRPr lang="fr-FR" dirty="0">
              <a:effectLst/>
              <a:ea typeface="Arial" panose="020B0604020202020204" pitchFamily="34" charset="0"/>
            </a:endParaRPr>
          </a:p>
          <a:p>
            <a:pPr>
              <a:lnSpc>
                <a:spcPct val="115000"/>
              </a:lnSpc>
            </a:pPr>
            <a:r>
              <a:rPr lang="en-US" dirty="0">
                <a:effectLst/>
                <a:ea typeface="Arial" panose="020B0604020202020204" pitchFamily="34" charset="0"/>
              </a:rPr>
              <a:t> </a:t>
            </a:r>
            <a:endParaRPr lang="fr-FR" dirty="0">
              <a:effectLst/>
              <a:ea typeface="Arial" panose="020B0604020202020204" pitchFamily="34" charset="0"/>
            </a:endParaRPr>
          </a:p>
          <a:p>
            <a:pPr marL="0" indent="0">
              <a:lnSpc>
                <a:spcPct val="115000"/>
              </a:lnSpc>
            </a:pPr>
            <a:r>
              <a:rPr lang="en-US" dirty="0">
                <a:effectLst/>
                <a:ea typeface="Arial" panose="020B0604020202020204" pitchFamily="34" charset="0"/>
              </a:rPr>
              <a:t>Det här direktivet hjälper dig, särskilt om du jonglerar med flera roller. Det stöder din rätt att begära flexibla arbetsscheman och ta ut familjerelaterad ledighet utan rädsla för diskriminering eller att förlora jobbet.</a:t>
            </a:r>
            <a:endParaRPr lang="fr-FR" dirty="0">
              <a:effectLst/>
              <a:ea typeface="Arial" panose="020B0604020202020204" pitchFamily="34" charset="0"/>
            </a:endParaRPr>
          </a:p>
          <a:p>
            <a:pPr marL="0" indent="0"/>
            <a:endParaRPr lang="en-US" dirty="0"/>
          </a:p>
          <a:p>
            <a:endParaRPr lang="en-US" dirty="0"/>
          </a:p>
          <a:p>
            <a:endParaRPr lang="fr-FR" dirty="0"/>
          </a:p>
          <a:p>
            <a:br>
              <a:rPr lang="en-US" dirty="0"/>
            </a:br>
            <a:endParaRPr lang="en-US" dirty="0"/>
          </a:p>
        </p:txBody>
      </p:sp>
      <p:sp>
        <p:nvSpPr>
          <p:cNvPr id="2" name="Text Placeholder 1">
            <a:extLst>
              <a:ext uri="{FF2B5EF4-FFF2-40B4-BE49-F238E27FC236}">
                <a16:creationId xmlns:a16="http://schemas.microsoft.com/office/drawing/2014/main" id="{FBC319CF-1181-EA3D-8E84-871E517A1AB3}"/>
              </a:ext>
            </a:extLst>
          </p:cNvPr>
          <p:cNvSpPr>
            <a:spLocks noGrp="1"/>
          </p:cNvSpPr>
          <p:nvPr>
            <p:ph type="body" sz="quarter" idx="16"/>
          </p:nvPr>
        </p:nvSpPr>
        <p:spPr/>
        <p:txBody>
          <a:bodyPr>
            <a:normAutofit lnSpcReduction="10000"/>
          </a:bodyPr>
          <a:lstStyle/>
          <a:p>
            <a:r>
              <a:rPr lang="en-US" dirty="0"/>
              <a:t>Dina rättigheter att ta itu med sexism på arbetsplatsen</a:t>
            </a:r>
          </a:p>
        </p:txBody>
      </p:sp>
      <p:sp>
        <p:nvSpPr>
          <p:cNvPr id="4" name="Rectangle 3">
            <a:extLst>
              <a:ext uri="{FF2B5EF4-FFF2-40B4-BE49-F238E27FC236}">
                <a16:creationId xmlns:a16="http://schemas.microsoft.com/office/drawing/2014/main" id="{172A787B-3A4B-7B7A-D7C8-BA1E4CD1F248}"/>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78810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8264D-04E1-5341-E1D9-1F0E35739827}"/>
            </a:ext>
          </a:extLst>
        </p:cNvPr>
        <p:cNvGrpSpPr/>
        <p:nvPr/>
      </p:nvGrpSpPr>
      <p:grpSpPr>
        <a:xfrm>
          <a:off x="0" y="0"/>
          <a:ext cx="0" cy="0"/>
          <a:chOff x="0" y="0"/>
          <a:chExt cx="0" cy="0"/>
        </a:xfrm>
      </p:grpSpPr>
      <p:grpSp>
        <p:nvGrpSpPr>
          <p:cNvPr id="5" name="Group 3">
            <a:extLst>
              <a:ext uri="{FF2B5EF4-FFF2-40B4-BE49-F238E27FC236}">
                <a16:creationId xmlns:a16="http://schemas.microsoft.com/office/drawing/2014/main" id="{1DD92597-A4F3-85D6-43FA-0A65789629DF}"/>
              </a:ext>
            </a:extLst>
          </p:cNvPr>
          <p:cNvGrpSpPr/>
          <p:nvPr/>
        </p:nvGrpSpPr>
        <p:grpSpPr>
          <a:xfrm rot="4220027">
            <a:off x="-4672462" y="-8621977"/>
            <a:ext cx="11488865" cy="11256265"/>
            <a:chOff x="-5581956" y="-441626"/>
            <a:chExt cx="22977730" cy="22512530"/>
          </a:xfrm>
        </p:grpSpPr>
        <p:sp>
          <p:nvSpPr>
            <p:cNvPr id="6" name="Freeform 4">
              <a:extLst>
                <a:ext uri="{FF2B5EF4-FFF2-40B4-BE49-F238E27FC236}">
                  <a16:creationId xmlns:a16="http://schemas.microsoft.com/office/drawing/2014/main" id="{2504BE2D-EC48-6EA3-B899-DD06ABEE9FA6}"/>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sp>
        <p:nvSpPr>
          <p:cNvPr id="3" name="Text Placeholder 2">
            <a:extLst>
              <a:ext uri="{FF2B5EF4-FFF2-40B4-BE49-F238E27FC236}">
                <a16:creationId xmlns:a16="http://schemas.microsoft.com/office/drawing/2014/main" id="{DE812B8F-93A2-8E74-F6AD-00DC2582FB80}"/>
              </a:ext>
            </a:extLst>
          </p:cNvPr>
          <p:cNvSpPr>
            <a:spLocks noGrp="1"/>
          </p:cNvSpPr>
          <p:nvPr>
            <p:ph type="body" sz="quarter" idx="18"/>
          </p:nvPr>
        </p:nvSpPr>
        <p:spPr>
          <a:xfrm>
            <a:off x="529757" y="1582750"/>
            <a:ext cx="11222532" cy="4343986"/>
          </a:xfrm>
        </p:spPr>
        <p:txBody>
          <a:bodyPr/>
          <a:lstStyle/>
          <a:p>
            <a:pPr>
              <a:lnSpc>
                <a:spcPct val="115000"/>
              </a:lnSpc>
              <a:spcBef>
                <a:spcPts val="1600"/>
              </a:spcBef>
              <a:spcAft>
                <a:spcPts val="400"/>
              </a:spcAft>
            </a:pPr>
            <a:r>
              <a:rPr lang="en-US" b="1" dirty="0">
                <a:solidFill>
                  <a:srgbClr val="434343"/>
                </a:solidFill>
                <a:effectLst/>
              </a:rPr>
              <a:t>Policyer för trakasserier</a:t>
            </a:r>
          </a:p>
          <a:p>
            <a:pPr marL="0" indent="0">
              <a:lnSpc>
                <a:spcPct val="115000"/>
              </a:lnSpc>
              <a:spcBef>
                <a:spcPts val="1600"/>
              </a:spcBef>
              <a:spcAft>
                <a:spcPts val="400"/>
              </a:spcAft>
            </a:pPr>
            <a:r>
              <a:rPr lang="en-US" dirty="0">
                <a:solidFill>
                  <a:srgbClr val="434343"/>
                </a:solidFill>
                <a:effectLst/>
              </a:rPr>
              <a:t>Din arbetsgivare bör ha policyer som skyddar dig mot trakasserier. Dessa policyer ska tydligt definiera vad som utgör trakasserier och beskriva hur du ska gå tillväga för att anmäla dem.</a:t>
            </a:r>
          </a:p>
          <a:p>
            <a:pPr marL="0" indent="0">
              <a:lnSpc>
                <a:spcPct val="115000"/>
              </a:lnSpc>
              <a:spcBef>
                <a:spcPts val="1600"/>
              </a:spcBef>
              <a:spcAft>
                <a:spcPts val="400"/>
              </a:spcAft>
            </a:pPr>
            <a:r>
              <a:rPr lang="en-US" dirty="0">
                <a:solidFill>
                  <a:srgbClr val="434343"/>
                </a:solidFill>
                <a:effectLst/>
              </a:rPr>
              <a:t>Bekanta dig med din arbetsplats policyer för diskriminering och trakasserier.</a:t>
            </a:r>
          </a:p>
          <a:p>
            <a:pPr marL="342900" indent="-342900">
              <a:lnSpc>
                <a:spcPct val="115000"/>
              </a:lnSpc>
              <a:spcBef>
                <a:spcPts val="1600"/>
              </a:spcBef>
              <a:spcAft>
                <a:spcPts val="400"/>
              </a:spcAft>
              <a:buFont typeface="Arial" panose="020B0604020202020204" pitchFamily="34" charset="0"/>
              <a:buChar char="•"/>
            </a:pPr>
            <a:r>
              <a:rPr lang="en-US" dirty="0">
                <a:solidFill>
                  <a:srgbClr val="434343"/>
                </a:solidFill>
                <a:effectLst/>
              </a:rPr>
              <a:t> Be arbetsgivaren/HR om en kopia av personalhandboken</a:t>
            </a:r>
          </a:p>
          <a:p>
            <a:pPr marL="0" indent="0"/>
            <a:endParaRPr lang="en-US" dirty="0"/>
          </a:p>
          <a:p>
            <a:endParaRPr lang="en-US" dirty="0"/>
          </a:p>
          <a:p>
            <a:endParaRPr lang="fr-FR" dirty="0"/>
          </a:p>
          <a:p>
            <a:br>
              <a:rPr lang="en-US" dirty="0"/>
            </a:br>
            <a:endParaRPr lang="en-US" dirty="0"/>
          </a:p>
        </p:txBody>
      </p:sp>
      <p:sp>
        <p:nvSpPr>
          <p:cNvPr id="2" name="Text Placeholder 1">
            <a:extLst>
              <a:ext uri="{FF2B5EF4-FFF2-40B4-BE49-F238E27FC236}">
                <a16:creationId xmlns:a16="http://schemas.microsoft.com/office/drawing/2014/main" id="{A0632D15-8FCA-C037-D046-1D3B4B8A5745}"/>
              </a:ext>
            </a:extLst>
          </p:cNvPr>
          <p:cNvSpPr>
            <a:spLocks noGrp="1"/>
          </p:cNvSpPr>
          <p:nvPr>
            <p:ph type="body" sz="quarter" idx="16"/>
          </p:nvPr>
        </p:nvSpPr>
        <p:spPr/>
        <p:txBody>
          <a:bodyPr>
            <a:normAutofit lnSpcReduction="10000"/>
          </a:bodyPr>
          <a:lstStyle/>
          <a:p>
            <a:r>
              <a:rPr lang="en-US" dirty="0"/>
              <a:t>Dina rättigheter att bemöta sexism på arbetsplatsen</a:t>
            </a:r>
          </a:p>
        </p:txBody>
      </p:sp>
      <p:sp>
        <p:nvSpPr>
          <p:cNvPr id="4" name="Rectangle 3">
            <a:extLst>
              <a:ext uri="{FF2B5EF4-FFF2-40B4-BE49-F238E27FC236}">
                <a16:creationId xmlns:a16="http://schemas.microsoft.com/office/drawing/2014/main" id="{CD818E3E-CD5A-AC3F-9A7B-A45424E3209D}"/>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601995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2581A-1A24-FAA1-F7ED-63AE755F4328}"/>
            </a:ext>
          </a:extLst>
        </p:cNvPr>
        <p:cNvGrpSpPr/>
        <p:nvPr/>
      </p:nvGrpSpPr>
      <p:grpSpPr>
        <a:xfrm>
          <a:off x="0" y="0"/>
          <a:ext cx="0" cy="0"/>
          <a:chOff x="0" y="0"/>
          <a:chExt cx="0" cy="0"/>
        </a:xfrm>
      </p:grpSpPr>
      <p:grpSp>
        <p:nvGrpSpPr>
          <p:cNvPr id="5" name="Group 3">
            <a:extLst>
              <a:ext uri="{FF2B5EF4-FFF2-40B4-BE49-F238E27FC236}">
                <a16:creationId xmlns:a16="http://schemas.microsoft.com/office/drawing/2014/main" id="{244BDF23-E22F-3A82-16D7-378EED12A185}"/>
              </a:ext>
            </a:extLst>
          </p:cNvPr>
          <p:cNvGrpSpPr/>
          <p:nvPr/>
        </p:nvGrpSpPr>
        <p:grpSpPr>
          <a:xfrm rot="4220027">
            <a:off x="-4442424" y="-8248166"/>
            <a:ext cx="11488865" cy="11256265"/>
            <a:chOff x="-5581956" y="-441626"/>
            <a:chExt cx="22977730" cy="22512530"/>
          </a:xfrm>
        </p:grpSpPr>
        <p:sp>
          <p:nvSpPr>
            <p:cNvPr id="6" name="Freeform 4">
              <a:extLst>
                <a:ext uri="{FF2B5EF4-FFF2-40B4-BE49-F238E27FC236}">
                  <a16:creationId xmlns:a16="http://schemas.microsoft.com/office/drawing/2014/main" id="{791189E5-C992-DF03-8796-CD3958C3311E}"/>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sp>
        <p:nvSpPr>
          <p:cNvPr id="3" name="Text Placeholder 2">
            <a:extLst>
              <a:ext uri="{FF2B5EF4-FFF2-40B4-BE49-F238E27FC236}">
                <a16:creationId xmlns:a16="http://schemas.microsoft.com/office/drawing/2014/main" id="{8DDDCFB1-4C5B-CDB9-E26E-857C5FA3E13C}"/>
              </a:ext>
            </a:extLst>
          </p:cNvPr>
          <p:cNvSpPr>
            <a:spLocks noGrp="1"/>
          </p:cNvSpPr>
          <p:nvPr>
            <p:ph type="body" sz="quarter" idx="18"/>
          </p:nvPr>
        </p:nvSpPr>
        <p:spPr>
          <a:xfrm>
            <a:off x="529757" y="1582750"/>
            <a:ext cx="11222532" cy="4343986"/>
          </a:xfrm>
        </p:spPr>
        <p:txBody>
          <a:bodyPr/>
          <a:lstStyle/>
          <a:p>
            <a:pPr>
              <a:lnSpc>
                <a:spcPct val="115000"/>
              </a:lnSpc>
              <a:spcBef>
                <a:spcPts val="1600"/>
              </a:spcBef>
              <a:spcAft>
                <a:spcPts val="400"/>
              </a:spcAft>
            </a:pPr>
            <a:r>
              <a:rPr lang="en-US" b="1" dirty="0">
                <a:solidFill>
                  <a:srgbClr val="434343"/>
                </a:solidFill>
                <a:effectLst/>
              </a:rPr>
              <a:t>Rapporteringsmekanismer</a:t>
            </a:r>
          </a:p>
          <a:p>
            <a:pPr marL="0" indent="0">
              <a:lnSpc>
                <a:spcPct val="115000"/>
              </a:lnSpc>
              <a:spcBef>
                <a:spcPts val="1600"/>
              </a:spcBef>
              <a:spcAft>
                <a:spcPts val="400"/>
              </a:spcAft>
            </a:pPr>
            <a:r>
              <a:rPr lang="en-US" dirty="0">
                <a:solidFill>
                  <a:srgbClr val="434343"/>
                </a:solidFill>
                <a:effectLst/>
              </a:rPr>
              <a:t>Anteckna alla incidenter, inklusive datum, tid och detaljer om vad som hände. Detta kan vara avgörande om du behöver bevis för att stödja dina påståenden.</a:t>
            </a:r>
          </a:p>
          <a:p>
            <a:pPr marL="0" indent="0">
              <a:lnSpc>
                <a:spcPct val="115000"/>
              </a:lnSpc>
              <a:spcBef>
                <a:spcPts val="1600"/>
              </a:spcBef>
              <a:spcAft>
                <a:spcPts val="400"/>
              </a:spcAft>
            </a:pPr>
            <a:r>
              <a:rPr lang="en-US" dirty="0">
                <a:solidFill>
                  <a:srgbClr val="434343"/>
                </a:solidFill>
                <a:effectLst/>
              </a:rPr>
              <a:t>Det bör finnas en tydlig process för att rapportera incidenter av diskriminering eller trakasserier. Det kan innebära att du kontaktar </a:t>
            </a:r>
            <a:r>
              <a:rPr lang="en-US" dirty="0">
                <a:solidFill>
                  <a:srgbClr val="434343"/>
                </a:solidFill>
              </a:rPr>
              <a:t>din arbetsgivare</a:t>
            </a:r>
            <a:r>
              <a:rPr lang="en-US" dirty="0">
                <a:solidFill>
                  <a:srgbClr val="434343"/>
                </a:solidFill>
                <a:effectLst/>
              </a:rPr>
              <a:t>, talar med en utsedd compliance officer och fyller i </a:t>
            </a:r>
            <a:r>
              <a:rPr lang="en-US" dirty="0">
                <a:solidFill>
                  <a:srgbClr val="434343"/>
                </a:solidFill>
              </a:rPr>
              <a:t>ett</a:t>
            </a:r>
            <a:r>
              <a:rPr lang="en-US" dirty="0">
                <a:solidFill>
                  <a:srgbClr val="434343"/>
                </a:solidFill>
                <a:effectLst/>
              </a:rPr>
              <a:t> rapporteringsformulär. </a:t>
            </a:r>
          </a:p>
          <a:p>
            <a:pPr marL="0" indent="0">
              <a:lnSpc>
                <a:spcPct val="115000"/>
              </a:lnSpc>
              <a:spcBef>
                <a:spcPts val="1600"/>
              </a:spcBef>
              <a:spcAft>
                <a:spcPts val="400"/>
              </a:spcAft>
            </a:pPr>
            <a:r>
              <a:rPr lang="en-US" dirty="0">
                <a:solidFill>
                  <a:srgbClr val="434343"/>
                </a:solidFill>
                <a:effectLst/>
              </a:rPr>
              <a:t>Om du upplever eller bevittnar sexism ska du rapportera det till din arbetsgivare/HR-avdelning eller till en betrodd chef. Var tydlig med vad som hände och ge så många detaljer som möjligt.</a:t>
            </a:r>
          </a:p>
          <a:p>
            <a:endParaRPr lang="en-US" dirty="0"/>
          </a:p>
          <a:p>
            <a:endParaRPr lang="fr-FR" dirty="0"/>
          </a:p>
          <a:p>
            <a:br>
              <a:rPr lang="en-US" dirty="0"/>
            </a:br>
            <a:endParaRPr lang="en-US" dirty="0"/>
          </a:p>
        </p:txBody>
      </p:sp>
      <p:sp>
        <p:nvSpPr>
          <p:cNvPr id="2" name="Text Placeholder 1">
            <a:extLst>
              <a:ext uri="{FF2B5EF4-FFF2-40B4-BE49-F238E27FC236}">
                <a16:creationId xmlns:a16="http://schemas.microsoft.com/office/drawing/2014/main" id="{88DD5651-C9B0-6075-40BC-57B3839057B8}"/>
              </a:ext>
            </a:extLst>
          </p:cNvPr>
          <p:cNvSpPr>
            <a:spLocks noGrp="1"/>
          </p:cNvSpPr>
          <p:nvPr>
            <p:ph type="body" sz="quarter" idx="16"/>
          </p:nvPr>
        </p:nvSpPr>
        <p:spPr/>
        <p:txBody>
          <a:bodyPr>
            <a:normAutofit lnSpcReduction="10000"/>
          </a:bodyPr>
          <a:lstStyle/>
          <a:p>
            <a:r>
              <a:rPr lang="en-US" dirty="0"/>
              <a:t>Dina rättigheter att bemöta sexism på arbetsplatsen</a:t>
            </a:r>
          </a:p>
        </p:txBody>
      </p:sp>
      <p:sp>
        <p:nvSpPr>
          <p:cNvPr id="4" name="Rectangle 3">
            <a:extLst>
              <a:ext uri="{FF2B5EF4-FFF2-40B4-BE49-F238E27FC236}">
                <a16:creationId xmlns:a16="http://schemas.microsoft.com/office/drawing/2014/main" id="{2D5E143A-0DB2-B7BD-33F9-12AAC41003AB}"/>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698415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5AE5D-46BE-7B7E-6901-04F9F734714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4551911-9A7B-6DBF-617D-BAC7F012CDD8}"/>
              </a:ext>
            </a:extLst>
          </p:cNvPr>
          <p:cNvSpPr>
            <a:spLocks noGrp="1"/>
          </p:cNvSpPr>
          <p:nvPr>
            <p:ph type="body" sz="quarter" idx="15"/>
          </p:nvPr>
        </p:nvSpPr>
        <p:spPr/>
        <p:txBody>
          <a:bodyPr/>
          <a:lstStyle/>
          <a:p>
            <a:r>
              <a:rPr lang="en-US" dirty="0"/>
              <a:t>QUIZ</a:t>
            </a:r>
          </a:p>
        </p:txBody>
      </p:sp>
    </p:spTree>
    <p:extLst>
      <p:ext uri="{BB962C8B-B14F-4D97-AF65-F5344CB8AC3E}">
        <p14:creationId xmlns:p14="http://schemas.microsoft.com/office/powerpoint/2010/main" val="1189451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FB522-077A-DEB1-AE55-8454AB7C74EB}"/>
            </a:ext>
          </a:extLst>
        </p:cNvPr>
        <p:cNvGrpSpPr/>
        <p:nvPr/>
      </p:nvGrpSpPr>
      <p:grpSpPr>
        <a:xfrm>
          <a:off x="0" y="0"/>
          <a:ext cx="0" cy="0"/>
          <a:chOff x="0" y="0"/>
          <a:chExt cx="0" cy="0"/>
        </a:xfrm>
      </p:grpSpPr>
      <p:pic>
        <p:nvPicPr>
          <p:cNvPr id="6" name="Picture Placeholder 5" descr="A group of people in a kitchen&#10;&#10;Description automatically generated">
            <a:extLst>
              <a:ext uri="{FF2B5EF4-FFF2-40B4-BE49-F238E27FC236}">
                <a16:creationId xmlns:a16="http://schemas.microsoft.com/office/drawing/2014/main" id="{898C18DA-E285-0C1A-5416-0283497E2349}"/>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
        <p:nvSpPr>
          <p:cNvPr id="4" name="Text Placeholder 5">
            <a:extLst>
              <a:ext uri="{FF2B5EF4-FFF2-40B4-BE49-F238E27FC236}">
                <a16:creationId xmlns:a16="http://schemas.microsoft.com/office/drawing/2014/main" id="{3F446116-7125-DFF2-5396-72A298B27575}"/>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1 . Vad är jämställdhetsdirektivet (2006/54/EG) inriktat på?</a:t>
            </a:r>
          </a:p>
          <a:p>
            <a:pPr marL="0" indent="0"/>
            <a:endParaRPr lang="en-US" dirty="0"/>
          </a:p>
          <a:p>
            <a:pPr marL="0" indent="0"/>
            <a:r>
              <a:rPr lang="en-US" dirty="0"/>
              <a:t>a) Säkerställa likabehandling av kvinnor och män i arbetslivet</a:t>
            </a:r>
          </a:p>
          <a:p>
            <a:pPr marL="0" indent="0"/>
            <a:r>
              <a:rPr lang="en-US" dirty="0"/>
              <a:t>b) Skydd mot våld på arbetsplatsen</a:t>
            </a:r>
          </a:p>
          <a:p>
            <a:pPr marL="0" indent="0"/>
            <a:r>
              <a:rPr lang="en-US" dirty="0"/>
              <a:t>c) Tillhandahållande av mammaledighet</a:t>
            </a:r>
          </a:p>
          <a:p>
            <a:pPr marL="0" indent="0"/>
            <a:r>
              <a:rPr lang="en-US" dirty="0"/>
              <a:t>d) Främja flexibla arbetsformer</a:t>
            </a:r>
          </a:p>
          <a:p>
            <a:pPr marL="0" indent="0"/>
            <a:endParaRPr lang="en-US" dirty="0"/>
          </a:p>
          <a:p>
            <a:pPr marL="0" indent="0"/>
            <a:endParaRPr lang="en-US" dirty="0"/>
          </a:p>
        </p:txBody>
      </p:sp>
      <p:sp>
        <p:nvSpPr>
          <p:cNvPr id="5" name="Text Placeholder 4">
            <a:extLst>
              <a:ext uri="{FF2B5EF4-FFF2-40B4-BE49-F238E27FC236}">
                <a16:creationId xmlns:a16="http://schemas.microsoft.com/office/drawing/2014/main" id="{2F20B94A-5943-9207-B5CD-EF61738DA77F}"/>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Flervalsfrågor</a:t>
            </a:r>
          </a:p>
        </p:txBody>
      </p:sp>
    </p:spTree>
    <p:extLst>
      <p:ext uri="{BB962C8B-B14F-4D97-AF65-F5344CB8AC3E}">
        <p14:creationId xmlns:p14="http://schemas.microsoft.com/office/powerpoint/2010/main" val="4194771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A52F8-0E39-4804-7A23-D8ECD0541603}"/>
            </a:ext>
          </a:extLst>
        </p:cNvPr>
        <p:cNvGrpSpPr/>
        <p:nvPr/>
      </p:nvGrpSpPr>
      <p:grpSpPr>
        <a:xfrm>
          <a:off x="0" y="0"/>
          <a:ext cx="0" cy="0"/>
          <a:chOff x="0" y="0"/>
          <a:chExt cx="0" cy="0"/>
        </a:xfrm>
      </p:grpSpPr>
      <p:pic>
        <p:nvPicPr>
          <p:cNvPr id="6" name="Picture Placeholder 5" descr="A group of people in a kitchen&#10;&#10;Description automatically generated">
            <a:extLst>
              <a:ext uri="{FF2B5EF4-FFF2-40B4-BE49-F238E27FC236}">
                <a16:creationId xmlns:a16="http://schemas.microsoft.com/office/drawing/2014/main" id="{DCE592A4-378C-8E74-B5FD-92502E602C16}"/>
              </a:ext>
            </a:extLst>
          </p:cNvPr>
          <p:cNvPicPr>
            <a:picLocks noGrp="1" noChangeAspect="1"/>
          </p:cNvPicPr>
          <p:nvPr>
            <p:ph type="pic" sz="quarter" idx="53"/>
          </p:nvPr>
        </p:nvPicPr>
        <p:blipFill>
          <a:blip r:embed="rId2"/>
          <a:srcRect l="22784" r="22784"/>
          <a:stretch>
            <a:fillRect/>
          </a:stretch>
        </p:blipFill>
        <p:spPr>
          <a:xfrm>
            <a:off x="6977063" y="1225550"/>
            <a:ext cx="4479925" cy="4629150"/>
          </a:xfrm>
        </p:spPr>
      </p:pic>
      <p:sp>
        <p:nvSpPr>
          <p:cNvPr id="4" name="Text Placeholder 5">
            <a:extLst>
              <a:ext uri="{FF2B5EF4-FFF2-40B4-BE49-F238E27FC236}">
                <a16:creationId xmlns:a16="http://schemas.microsoft.com/office/drawing/2014/main" id="{90B2BB40-3C1F-B273-C5DF-9A282DD535D9}"/>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400" dirty="0"/>
              <a:t>1 . Vad är jämställdhetsdirektivet (2006/54/EG) inriktat på?</a:t>
            </a:r>
          </a:p>
          <a:p>
            <a:pPr marL="0" indent="0"/>
            <a:endParaRPr lang="en-US" dirty="0"/>
          </a:p>
          <a:p>
            <a:pPr marL="0" indent="0"/>
            <a:r>
              <a:rPr lang="en-US" dirty="0"/>
              <a:t>Svar: a) Säkerställa likabehandling av män och kvinnor i arbetslivet</a:t>
            </a:r>
          </a:p>
        </p:txBody>
      </p:sp>
      <p:sp>
        <p:nvSpPr>
          <p:cNvPr id="5" name="Text Placeholder 4">
            <a:extLst>
              <a:ext uri="{FF2B5EF4-FFF2-40B4-BE49-F238E27FC236}">
                <a16:creationId xmlns:a16="http://schemas.microsoft.com/office/drawing/2014/main" id="{0EB394F0-58B8-CC0D-DF6A-59D876C3B7AE}"/>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Flervalssvar</a:t>
            </a:r>
          </a:p>
        </p:txBody>
      </p:sp>
    </p:spTree>
    <p:extLst>
      <p:ext uri="{BB962C8B-B14F-4D97-AF65-F5344CB8AC3E}">
        <p14:creationId xmlns:p14="http://schemas.microsoft.com/office/powerpoint/2010/main" val="489335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A2D2F-2628-8B9D-CE9A-2C9EF4C0A4AC}"/>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554CD9AB-2B1A-5B96-28A3-B836A5F5C9C3}"/>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2. Vad säkerställer direktivet om brottsoffers rättigheter (2012/29/EU)?</a:t>
            </a:r>
          </a:p>
          <a:p>
            <a:pPr marL="0" indent="0"/>
            <a:endParaRPr lang="en-US" sz="2600" dirty="0"/>
          </a:p>
          <a:p>
            <a:pPr marL="0" indent="0"/>
            <a:r>
              <a:rPr lang="en-US" dirty="0"/>
              <a:t>a) Tillgång till rättslig prövning och stöd till brottsoffer</a:t>
            </a:r>
          </a:p>
          <a:p>
            <a:pPr marL="0" indent="0"/>
            <a:r>
              <a:rPr lang="en-US" dirty="0"/>
              <a:t>b) Lika lön för lika arbete</a:t>
            </a:r>
          </a:p>
          <a:p>
            <a:pPr marL="0" indent="0"/>
            <a:r>
              <a:rPr lang="en-US" dirty="0"/>
              <a:t>c) Jämställdhet mellan könen vid befordringar</a:t>
            </a:r>
          </a:p>
          <a:p>
            <a:pPr marL="0" indent="0"/>
            <a:r>
              <a:rPr lang="en-US" dirty="0"/>
              <a:t>d) Möjlighet till familjerelaterad ledighet</a:t>
            </a:r>
          </a:p>
        </p:txBody>
      </p:sp>
      <p:sp>
        <p:nvSpPr>
          <p:cNvPr id="5" name="Text Placeholder 4">
            <a:extLst>
              <a:ext uri="{FF2B5EF4-FFF2-40B4-BE49-F238E27FC236}">
                <a16:creationId xmlns:a16="http://schemas.microsoft.com/office/drawing/2014/main" id="{6167EC6E-4095-4625-C44A-103F65974222}"/>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Flervalsfrågor</a:t>
            </a:r>
          </a:p>
        </p:txBody>
      </p:sp>
      <p:pic>
        <p:nvPicPr>
          <p:cNvPr id="7" name="Picture Placeholder 5">
            <a:extLst>
              <a:ext uri="{FF2B5EF4-FFF2-40B4-BE49-F238E27FC236}">
                <a16:creationId xmlns:a16="http://schemas.microsoft.com/office/drawing/2014/main" id="{CD8CB3C0-6E56-03AD-0B26-19248964855D}"/>
              </a:ext>
            </a:extLst>
          </p:cNvPr>
          <p:cNvPicPr>
            <a:picLocks noGrp="1" noChangeAspect="1"/>
          </p:cNvPicPr>
          <p:nvPr>
            <p:ph type="pic" sz="quarter" idx="53"/>
          </p:nvPr>
        </p:nvPicPr>
        <p:blipFill>
          <a:blip r:embed="rId2"/>
          <a:srcRect l="41617" t="-181" r="3553" b="181"/>
          <a:stretch/>
        </p:blipFill>
        <p:spPr>
          <a:xfrm>
            <a:off x="6977063" y="302600"/>
            <a:ext cx="5292000" cy="5468275"/>
          </a:xfrm>
        </p:spPr>
      </p:pic>
    </p:spTree>
    <p:extLst>
      <p:ext uri="{BB962C8B-B14F-4D97-AF65-F5344CB8AC3E}">
        <p14:creationId xmlns:p14="http://schemas.microsoft.com/office/powerpoint/2010/main" val="2494752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23F1A-64E5-9D17-D5D8-A59F3113EA75}"/>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4E770B4F-4DC4-7214-9D63-BB772521A8FC}"/>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2. Vad säkerställer direktivet om brottsoffers rättigheter (2012/29/EU)?</a:t>
            </a:r>
          </a:p>
          <a:p>
            <a:pPr marL="0" indent="0"/>
            <a:endParaRPr lang="en-US" sz="2600" dirty="0"/>
          </a:p>
          <a:p>
            <a:pPr marL="0" indent="0"/>
            <a:r>
              <a:rPr lang="en-US" dirty="0"/>
              <a:t>Svar: a) Tillgång till rättslig prövning och stöd till brottsoffer</a:t>
            </a:r>
          </a:p>
        </p:txBody>
      </p:sp>
      <p:sp>
        <p:nvSpPr>
          <p:cNvPr id="5" name="Text Placeholder 4">
            <a:extLst>
              <a:ext uri="{FF2B5EF4-FFF2-40B4-BE49-F238E27FC236}">
                <a16:creationId xmlns:a16="http://schemas.microsoft.com/office/drawing/2014/main" id="{1AE458DA-790C-1B9E-A333-9CEB4A8D4DF4}"/>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Flervalssvar</a:t>
            </a:r>
          </a:p>
        </p:txBody>
      </p:sp>
      <p:pic>
        <p:nvPicPr>
          <p:cNvPr id="7" name="Picture Placeholder 5">
            <a:extLst>
              <a:ext uri="{FF2B5EF4-FFF2-40B4-BE49-F238E27FC236}">
                <a16:creationId xmlns:a16="http://schemas.microsoft.com/office/drawing/2014/main" id="{2C8B97DC-0573-2660-C396-B3B6E0A217FD}"/>
              </a:ext>
            </a:extLst>
          </p:cNvPr>
          <p:cNvPicPr>
            <a:picLocks noGrp="1" noChangeAspect="1"/>
          </p:cNvPicPr>
          <p:nvPr>
            <p:ph type="pic" sz="quarter" idx="53"/>
          </p:nvPr>
        </p:nvPicPr>
        <p:blipFill>
          <a:blip r:embed="rId2"/>
          <a:srcRect l="41617" t="-181" r="3553" b="181"/>
          <a:stretch/>
        </p:blipFill>
        <p:spPr>
          <a:xfrm>
            <a:off x="6977063" y="302600"/>
            <a:ext cx="5292000" cy="5468275"/>
          </a:xfrm>
        </p:spPr>
      </p:pic>
    </p:spTree>
    <p:extLst>
      <p:ext uri="{BB962C8B-B14F-4D97-AF65-F5344CB8AC3E}">
        <p14:creationId xmlns:p14="http://schemas.microsoft.com/office/powerpoint/2010/main" val="3915848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84BEA-ABBF-3972-E490-203D1D402F4E}"/>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FE19FFAC-1F2E-16B0-6924-A0496EB76509}"/>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3. Vad är syftet med direktivet om balans mellan arbete och privatliv (2019/1158)?</a:t>
            </a:r>
          </a:p>
          <a:p>
            <a:pPr marL="0" indent="0"/>
            <a:endParaRPr lang="en-US" sz="2600" dirty="0"/>
          </a:p>
          <a:p>
            <a:pPr marL="0" indent="0"/>
            <a:r>
              <a:rPr lang="en-US" dirty="0"/>
              <a:t>a) Att stoppa könsbaserat våld</a:t>
            </a:r>
          </a:p>
          <a:p>
            <a:pPr marL="0" indent="0"/>
            <a:r>
              <a:rPr lang="en-US" dirty="0"/>
              <a:t>b) Förbättra möjligheterna till ledighet av familjeskäl och flexibla arbetsformer</a:t>
            </a:r>
          </a:p>
          <a:p>
            <a:pPr marL="0" indent="0"/>
            <a:r>
              <a:rPr lang="en-US" dirty="0"/>
              <a:t>c) För att säkerställa lika lön</a:t>
            </a:r>
          </a:p>
          <a:p>
            <a:pPr marL="0" indent="0"/>
            <a:r>
              <a:rPr lang="en-US" dirty="0"/>
              <a:t>d) Att tillhandahålla utbildningsprogram</a:t>
            </a:r>
          </a:p>
        </p:txBody>
      </p:sp>
      <p:sp>
        <p:nvSpPr>
          <p:cNvPr id="5" name="Text Placeholder 4">
            <a:extLst>
              <a:ext uri="{FF2B5EF4-FFF2-40B4-BE49-F238E27FC236}">
                <a16:creationId xmlns:a16="http://schemas.microsoft.com/office/drawing/2014/main" id="{70342003-E333-596F-89AA-C7FA62481A6D}"/>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Flervalsfrågor</a:t>
            </a:r>
          </a:p>
        </p:txBody>
      </p:sp>
      <p:pic>
        <p:nvPicPr>
          <p:cNvPr id="7" name="Picture Placeholder 5">
            <a:extLst>
              <a:ext uri="{FF2B5EF4-FFF2-40B4-BE49-F238E27FC236}">
                <a16:creationId xmlns:a16="http://schemas.microsoft.com/office/drawing/2014/main" id="{C31262BF-C661-995F-88C0-4D085948BDA0}"/>
              </a:ext>
            </a:extLst>
          </p:cNvPr>
          <p:cNvPicPr>
            <a:picLocks noGrp="1" noChangeAspect="1"/>
          </p:cNvPicPr>
          <p:nvPr>
            <p:ph type="pic" sz="quarter" idx="53"/>
          </p:nvPr>
        </p:nvPicPr>
        <p:blipFill>
          <a:blip r:embed="rId2"/>
          <a:srcRect l="33299" r="2227"/>
          <a:stretch/>
        </p:blipFill>
        <p:spPr>
          <a:xfrm>
            <a:off x="6096000" y="818225"/>
            <a:ext cx="5292000" cy="5468275"/>
          </a:xfrm>
        </p:spPr>
      </p:pic>
    </p:spTree>
    <p:extLst>
      <p:ext uri="{BB962C8B-B14F-4D97-AF65-F5344CB8AC3E}">
        <p14:creationId xmlns:p14="http://schemas.microsoft.com/office/powerpoint/2010/main" val="139214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8649152" y="6378633"/>
            <a:ext cx="3362966" cy="344456"/>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txBody>
          <a:bodyPr/>
          <a:lstStyle/>
          <a:p>
            <a:endParaRPr lang="fr-FR" sz="1200"/>
          </a:p>
        </p:txBody>
      </p:sp>
      <p:grpSp>
        <p:nvGrpSpPr>
          <p:cNvPr id="3" name="Group 3"/>
          <p:cNvGrpSpPr/>
          <p:nvPr/>
        </p:nvGrpSpPr>
        <p:grpSpPr>
          <a:xfrm rot="4220027">
            <a:off x="-542070" y="-4396039"/>
            <a:ext cx="10330971" cy="10652026"/>
            <a:chOff x="0" y="0"/>
            <a:chExt cx="20661942" cy="21304052"/>
          </a:xfrm>
        </p:grpSpPr>
        <p:sp>
          <p:nvSpPr>
            <p:cNvPr id="4" name="Freeform 4"/>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grpSp>
        <p:nvGrpSpPr>
          <p:cNvPr id="5" name="Group 5"/>
          <p:cNvGrpSpPr/>
          <p:nvPr/>
        </p:nvGrpSpPr>
        <p:grpSpPr>
          <a:xfrm>
            <a:off x="-2680462" y="-6101979"/>
            <a:ext cx="16148169" cy="6101980"/>
            <a:chOff x="0" y="0"/>
            <a:chExt cx="32296338" cy="12203960"/>
          </a:xfrm>
        </p:grpSpPr>
        <p:sp>
          <p:nvSpPr>
            <p:cNvPr id="6" name="Freeform 6"/>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txBody>
            <a:bodyPr/>
            <a:lstStyle/>
            <a:p>
              <a:endParaRPr lang="fr-FR" sz="1200"/>
            </a:p>
          </p:txBody>
        </p:sp>
      </p:grpSp>
      <p:grpSp>
        <p:nvGrpSpPr>
          <p:cNvPr id="7" name="Group 7"/>
          <p:cNvGrpSpPr/>
          <p:nvPr/>
        </p:nvGrpSpPr>
        <p:grpSpPr>
          <a:xfrm>
            <a:off x="-3671155" y="6857999"/>
            <a:ext cx="16148169" cy="2193027"/>
            <a:chOff x="0" y="0"/>
            <a:chExt cx="32296338" cy="4386054"/>
          </a:xfrm>
        </p:grpSpPr>
        <p:sp>
          <p:nvSpPr>
            <p:cNvPr id="8" name="Freeform 8"/>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txBody>
            <a:bodyPr/>
            <a:lstStyle/>
            <a:p>
              <a:endParaRPr lang="fr-FR" sz="1200"/>
            </a:p>
          </p:txBody>
        </p:sp>
      </p:grpSp>
      <p:grpSp>
        <p:nvGrpSpPr>
          <p:cNvPr id="9" name="Group 9"/>
          <p:cNvGrpSpPr/>
          <p:nvPr/>
        </p:nvGrpSpPr>
        <p:grpSpPr>
          <a:xfrm>
            <a:off x="-2987800" y="-807842"/>
            <a:ext cx="2987800" cy="11409236"/>
            <a:chOff x="0" y="0"/>
            <a:chExt cx="5975600" cy="22818472"/>
          </a:xfrm>
        </p:grpSpPr>
        <p:sp>
          <p:nvSpPr>
            <p:cNvPr id="10" name="Freeform 10"/>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txBody>
            <a:bodyPr/>
            <a:lstStyle/>
            <a:p>
              <a:endParaRPr lang="fr-FR" sz="1200"/>
            </a:p>
          </p:txBody>
        </p:sp>
      </p:grpSp>
      <p:sp>
        <p:nvSpPr>
          <p:cNvPr id="11" name="TextBox 11"/>
          <p:cNvSpPr txBox="1"/>
          <p:nvPr/>
        </p:nvSpPr>
        <p:spPr>
          <a:xfrm>
            <a:off x="834481" y="907763"/>
            <a:ext cx="7054239" cy="3180358"/>
          </a:xfrm>
          <a:prstGeom prst="rect">
            <a:avLst/>
          </a:prstGeom>
        </p:spPr>
        <p:txBody>
          <a:bodyPr lIns="0" tIns="0" rIns="0" bIns="0" rtlCol="0" anchor="t">
            <a:spAutoFit/>
          </a:bodyPr>
          <a:lstStyle/>
          <a:p>
            <a:pPr algn="ctr">
              <a:lnSpc>
                <a:spcPts val="24841"/>
              </a:lnSpc>
            </a:pPr>
            <a:r>
              <a:rPr lang="en-US" sz="23001" spc="215" dirty="0">
                <a:solidFill>
                  <a:srgbClr val="DDA9A7"/>
                </a:solidFill>
                <a:ea typeface="TT Rounds Condensed"/>
                <a:cs typeface="TT Rounds Condensed"/>
                <a:sym typeface="TT Rounds Condensed"/>
              </a:rPr>
              <a:t>01</a:t>
            </a:r>
          </a:p>
        </p:txBody>
      </p:sp>
      <p:sp>
        <p:nvSpPr>
          <p:cNvPr id="12" name="TextBox 12"/>
          <p:cNvSpPr txBox="1"/>
          <p:nvPr/>
        </p:nvSpPr>
        <p:spPr>
          <a:xfrm>
            <a:off x="875809" y="1928526"/>
            <a:ext cx="7054239" cy="1154162"/>
          </a:xfrm>
          <a:prstGeom prst="rect">
            <a:avLst/>
          </a:prstGeom>
        </p:spPr>
        <p:txBody>
          <a:bodyPr lIns="0" tIns="0" rIns="0" bIns="0" rtlCol="0" anchor="t">
            <a:spAutoFit/>
          </a:bodyPr>
          <a:lstStyle/>
          <a:p>
            <a:pPr algn="ctr">
              <a:lnSpc>
                <a:spcPts val="4536"/>
              </a:lnSpc>
            </a:pPr>
            <a:r>
              <a:rPr lang="en-US" sz="4200" b="1" spc="37" dirty="0">
                <a:solidFill>
                  <a:srgbClr val="000000"/>
                </a:solidFill>
                <a:ea typeface="TT Rounds Condensed Bold"/>
                <a:cs typeface="TT Rounds Condensed Bold"/>
                <a:sym typeface="TT Rounds Condensed Bold"/>
              </a:rPr>
              <a:t>Förstå sexism i köket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64B7-15D9-D516-196A-291BCECA9B11}"/>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E2DAAB6C-3B35-C706-2884-057077716D38}"/>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3. Vad är syftet med direktivet om balans mellan arbete och privatliv (2019/1158)?</a:t>
            </a:r>
          </a:p>
          <a:p>
            <a:pPr marL="0" indent="0"/>
            <a:endParaRPr lang="en-US" sz="2600" dirty="0"/>
          </a:p>
          <a:p>
            <a:pPr marL="0" indent="0"/>
            <a:r>
              <a:rPr lang="en-US" dirty="0"/>
              <a:t>Svar: b) Förbättra möjligheterna till familjeledighet och flexibla arbetsformer</a:t>
            </a:r>
          </a:p>
        </p:txBody>
      </p:sp>
      <p:sp>
        <p:nvSpPr>
          <p:cNvPr id="5" name="Text Placeholder 4">
            <a:extLst>
              <a:ext uri="{FF2B5EF4-FFF2-40B4-BE49-F238E27FC236}">
                <a16:creationId xmlns:a16="http://schemas.microsoft.com/office/drawing/2014/main" id="{AFCD2D3F-34E2-42BA-C549-0372B1D61A72}"/>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Flervalssvar</a:t>
            </a:r>
          </a:p>
        </p:txBody>
      </p:sp>
      <p:pic>
        <p:nvPicPr>
          <p:cNvPr id="7" name="Picture Placeholder 5">
            <a:extLst>
              <a:ext uri="{FF2B5EF4-FFF2-40B4-BE49-F238E27FC236}">
                <a16:creationId xmlns:a16="http://schemas.microsoft.com/office/drawing/2014/main" id="{062B3227-0434-843E-5F6F-49B0BDE8A006}"/>
              </a:ext>
            </a:extLst>
          </p:cNvPr>
          <p:cNvPicPr>
            <a:picLocks noGrp="1" noChangeAspect="1"/>
          </p:cNvPicPr>
          <p:nvPr>
            <p:ph type="pic" sz="quarter" idx="53"/>
          </p:nvPr>
        </p:nvPicPr>
        <p:blipFill>
          <a:blip r:embed="rId2"/>
          <a:srcRect l="33299" r="2227"/>
          <a:stretch/>
        </p:blipFill>
        <p:spPr>
          <a:xfrm>
            <a:off x="6096000" y="818225"/>
            <a:ext cx="5292000" cy="5468275"/>
          </a:xfrm>
        </p:spPr>
      </p:pic>
    </p:spTree>
    <p:extLst>
      <p:ext uri="{BB962C8B-B14F-4D97-AF65-F5344CB8AC3E}">
        <p14:creationId xmlns:p14="http://schemas.microsoft.com/office/powerpoint/2010/main" val="9751884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13EF1-D663-561A-C5C5-7DADB000608F}"/>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0AED228-8F5C-6929-9A6A-307BB5F66428}"/>
              </a:ext>
            </a:extLst>
          </p:cNvPr>
          <p:cNvPicPr>
            <a:picLocks noGrp="1" noChangeAspect="1"/>
          </p:cNvPicPr>
          <p:nvPr>
            <p:ph type="pic" sz="quarter" idx="53"/>
          </p:nvPr>
        </p:nvPicPr>
        <p:blipFill>
          <a:blip r:embed="rId2"/>
          <a:srcRect l="17741" r="17741"/>
          <a:stretch/>
        </p:blipFill>
        <p:spPr>
          <a:xfrm>
            <a:off x="5868364" y="577491"/>
            <a:ext cx="5519175" cy="5703017"/>
          </a:xfrm>
        </p:spPr>
      </p:pic>
      <p:sp>
        <p:nvSpPr>
          <p:cNvPr id="4" name="Text Placeholder 5">
            <a:extLst>
              <a:ext uri="{FF2B5EF4-FFF2-40B4-BE49-F238E27FC236}">
                <a16:creationId xmlns:a16="http://schemas.microsoft.com/office/drawing/2014/main" id="{F657D9B1-EF7A-B55B-1354-F9ABDB8C6E0B}"/>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4. Vilken av följande åtgärder bör du vidta om du utsätts för diskriminering eller trakasserier på jobbet?</a:t>
            </a:r>
          </a:p>
          <a:p>
            <a:pPr marL="0" indent="0"/>
            <a:endParaRPr lang="en-US" sz="2600" dirty="0"/>
          </a:p>
          <a:p>
            <a:pPr marL="0" indent="0"/>
            <a:r>
              <a:rPr lang="en-US" dirty="0"/>
              <a:t>a) Ignorera händelsen</a:t>
            </a:r>
          </a:p>
          <a:p>
            <a:pPr marL="0" indent="0"/>
            <a:r>
              <a:rPr lang="en-US" dirty="0"/>
              <a:t>b) Rapportera det till din HR-avdelning eller en betrodd arbetsledare</a:t>
            </a:r>
          </a:p>
          <a:p>
            <a:pPr marL="0" indent="0"/>
            <a:r>
              <a:rPr lang="en-US" dirty="0"/>
              <a:t>c) Klagomål till kollegor</a:t>
            </a:r>
          </a:p>
          <a:p>
            <a:pPr marL="0" indent="0"/>
            <a:r>
              <a:rPr lang="en-US" dirty="0"/>
              <a:t>d) Säg upp dig från ditt jobb</a:t>
            </a:r>
          </a:p>
        </p:txBody>
      </p:sp>
      <p:sp>
        <p:nvSpPr>
          <p:cNvPr id="5" name="Text Placeholder 4">
            <a:extLst>
              <a:ext uri="{FF2B5EF4-FFF2-40B4-BE49-F238E27FC236}">
                <a16:creationId xmlns:a16="http://schemas.microsoft.com/office/drawing/2014/main" id="{457D4E9B-86BD-5606-1DA4-658704059DBA}"/>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Flervalsfrågor</a:t>
            </a:r>
          </a:p>
        </p:txBody>
      </p:sp>
    </p:spTree>
    <p:extLst>
      <p:ext uri="{BB962C8B-B14F-4D97-AF65-F5344CB8AC3E}">
        <p14:creationId xmlns:p14="http://schemas.microsoft.com/office/powerpoint/2010/main" val="26868947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93C65-F4C7-5650-5273-21A5692AF635}"/>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BC2DB1E9-28B9-D2A0-4662-B993123B388D}"/>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4. Vilken av följande åtgärder bör du vidta om du utsätts för diskriminering eller trakasserier på jobbet?</a:t>
            </a:r>
          </a:p>
          <a:p>
            <a:pPr marL="0" indent="0"/>
            <a:endParaRPr lang="en-US" sz="2600" dirty="0"/>
          </a:p>
          <a:p>
            <a:pPr marL="0" indent="0"/>
            <a:r>
              <a:rPr lang="en-US" dirty="0"/>
              <a:t>Svar: b) Rapportera det till din HR-avdelning eller till en betrodd chef</a:t>
            </a:r>
          </a:p>
        </p:txBody>
      </p:sp>
      <p:sp>
        <p:nvSpPr>
          <p:cNvPr id="5" name="Text Placeholder 4">
            <a:extLst>
              <a:ext uri="{FF2B5EF4-FFF2-40B4-BE49-F238E27FC236}">
                <a16:creationId xmlns:a16="http://schemas.microsoft.com/office/drawing/2014/main" id="{DF63B965-BC9D-F018-5A44-B597A3B7AA7C}"/>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Flervalssvar</a:t>
            </a:r>
          </a:p>
        </p:txBody>
      </p:sp>
      <p:pic>
        <p:nvPicPr>
          <p:cNvPr id="7" name="Picture Placeholder 5">
            <a:extLst>
              <a:ext uri="{FF2B5EF4-FFF2-40B4-BE49-F238E27FC236}">
                <a16:creationId xmlns:a16="http://schemas.microsoft.com/office/drawing/2014/main" id="{187950C3-4A83-3B48-53A5-E018D1D98B0A}"/>
              </a:ext>
            </a:extLst>
          </p:cNvPr>
          <p:cNvPicPr>
            <a:picLocks noGrp="1" noChangeAspect="1"/>
          </p:cNvPicPr>
          <p:nvPr>
            <p:ph type="pic" sz="quarter" idx="53"/>
          </p:nvPr>
        </p:nvPicPr>
        <p:blipFill>
          <a:blip r:embed="rId2"/>
          <a:srcRect l="17741" r="17741"/>
          <a:stretch/>
        </p:blipFill>
        <p:spPr>
          <a:xfrm>
            <a:off x="5868364" y="577491"/>
            <a:ext cx="5519175" cy="5703017"/>
          </a:xfrm>
        </p:spPr>
      </p:pic>
    </p:spTree>
    <p:extLst>
      <p:ext uri="{BB962C8B-B14F-4D97-AF65-F5344CB8AC3E}">
        <p14:creationId xmlns:p14="http://schemas.microsoft.com/office/powerpoint/2010/main" val="2133642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9DC3B-F610-5C10-3BE8-3E789F602338}"/>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D8684FB2-96D7-0F43-CB67-998C00642D7C}"/>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5. Varför är det viktigt att dokumentera fall av diskriminering eller trakasserier?</a:t>
            </a:r>
          </a:p>
          <a:p>
            <a:pPr marL="0" indent="0"/>
            <a:endParaRPr lang="en-US" sz="2600" dirty="0"/>
          </a:p>
          <a:p>
            <a:pPr marL="0" indent="0"/>
            <a:r>
              <a:rPr lang="en-US" dirty="0"/>
              <a:t>a) För att informera dina kollegor</a:t>
            </a:r>
          </a:p>
          <a:p>
            <a:pPr marL="0" indent="0"/>
            <a:r>
              <a:rPr lang="en-US" dirty="0"/>
              <a:t>b) Att tillhandahålla bevis för att stödja dina påståenden</a:t>
            </a:r>
          </a:p>
          <a:p>
            <a:pPr marL="0" indent="0"/>
            <a:r>
              <a:rPr lang="en-US" dirty="0"/>
              <a:t>c) Att skriva ett blogginlägg</a:t>
            </a:r>
          </a:p>
          <a:p>
            <a:pPr marL="0" indent="0"/>
            <a:r>
              <a:rPr lang="en-US" dirty="0"/>
              <a:t>d) Att lämna in en stämningsansökan</a:t>
            </a:r>
            <a:br>
              <a:rPr lang="en-US" dirty="0"/>
            </a:br>
            <a:endParaRPr lang="en-US" dirty="0"/>
          </a:p>
        </p:txBody>
      </p:sp>
      <p:sp>
        <p:nvSpPr>
          <p:cNvPr id="5" name="Text Placeholder 4">
            <a:extLst>
              <a:ext uri="{FF2B5EF4-FFF2-40B4-BE49-F238E27FC236}">
                <a16:creationId xmlns:a16="http://schemas.microsoft.com/office/drawing/2014/main" id="{2DE6BEBA-3986-122A-76BE-279EE44D2984}"/>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Flervalsfrågor</a:t>
            </a:r>
          </a:p>
        </p:txBody>
      </p:sp>
      <p:pic>
        <p:nvPicPr>
          <p:cNvPr id="7" name="Picture Placeholder 5">
            <a:extLst>
              <a:ext uri="{FF2B5EF4-FFF2-40B4-BE49-F238E27FC236}">
                <a16:creationId xmlns:a16="http://schemas.microsoft.com/office/drawing/2014/main" id="{9C095402-B969-63CE-C4DF-BF9F010A5BBA}"/>
              </a:ext>
            </a:extLst>
          </p:cNvPr>
          <p:cNvPicPr>
            <a:picLocks noChangeAspect="1"/>
          </p:cNvPicPr>
          <p:nvPr/>
        </p:nvPicPr>
        <p:blipFill>
          <a:blip r:embed="rId2"/>
          <a:srcRect l="17741" r="17741"/>
          <a:stretch/>
        </p:blipFill>
        <p:spPr>
          <a:xfrm>
            <a:off x="6689114" y="604952"/>
            <a:ext cx="5214937" cy="538864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pic>
    </p:spTree>
    <p:extLst>
      <p:ext uri="{BB962C8B-B14F-4D97-AF65-F5344CB8AC3E}">
        <p14:creationId xmlns:p14="http://schemas.microsoft.com/office/powerpoint/2010/main" val="4284346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0F961-5498-90C5-5961-FF4D9B8AF41E}"/>
            </a:ext>
          </a:extLst>
        </p:cNvPr>
        <p:cNvGrpSpPr/>
        <p:nvPr/>
      </p:nvGrpSpPr>
      <p:grpSpPr>
        <a:xfrm>
          <a:off x="0" y="0"/>
          <a:ext cx="0" cy="0"/>
          <a:chOff x="0" y="0"/>
          <a:chExt cx="0" cy="0"/>
        </a:xfrm>
      </p:grpSpPr>
      <p:sp>
        <p:nvSpPr>
          <p:cNvPr id="4" name="Text Placeholder 5">
            <a:extLst>
              <a:ext uri="{FF2B5EF4-FFF2-40B4-BE49-F238E27FC236}">
                <a16:creationId xmlns:a16="http://schemas.microsoft.com/office/drawing/2014/main" id="{D1370319-0AEE-9D49-634B-FAE01F9E1C7C}"/>
              </a:ext>
            </a:extLst>
          </p:cNvPr>
          <p:cNvSpPr txBox="1">
            <a:spLocks/>
          </p:cNvSpPr>
          <p:nvPr/>
        </p:nvSpPr>
        <p:spPr>
          <a:xfrm>
            <a:off x="417729" y="2042160"/>
            <a:ext cx="5890260" cy="48158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None/>
              <a:defRPr sz="2400" b="0" i="0" kern="1200" spc="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None/>
              <a:defRPr sz="2000" b="0" i="0" kern="1200" spc="300">
                <a:solidFill>
                  <a:schemeClr val="bg1"/>
                </a:solidFill>
                <a:latin typeface="Montserrat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en-US" sz="2600" dirty="0"/>
              <a:t>5. Varför är det viktigt att dokumentera fall av diskriminering eller trakasserier?</a:t>
            </a:r>
          </a:p>
          <a:p>
            <a:pPr marL="0" indent="0"/>
            <a:endParaRPr lang="en-US" sz="2600" dirty="0"/>
          </a:p>
          <a:p>
            <a:pPr marL="0" indent="0"/>
            <a:r>
              <a:rPr lang="en-US" dirty="0"/>
              <a:t>Svar: b) För att ge bevis för dina påståenden</a:t>
            </a:r>
          </a:p>
        </p:txBody>
      </p:sp>
      <p:sp>
        <p:nvSpPr>
          <p:cNvPr id="5" name="Text Placeholder 4">
            <a:extLst>
              <a:ext uri="{FF2B5EF4-FFF2-40B4-BE49-F238E27FC236}">
                <a16:creationId xmlns:a16="http://schemas.microsoft.com/office/drawing/2014/main" id="{C85E3B42-960C-A107-ABD8-233E5FAA86E7}"/>
              </a:ext>
            </a:extLst>
          </p:cNvPr>
          <p:cNvSpPr txBox="1">
            <a:spLocks/>
          </p:cNvSpPr>
          <p:nvPr/>
        </p:nvSpPr>
        <p:spPr>
          <a:xfrm>
            <a:off x="417729" y="787275"/>
            <a:ext cx="5085159" cy="1381339"/>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rgbClr val="382B1B"/>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Flervalssvar</a:t>
            </a:r>
          </a:p>
        </p:txBody>
      </p:sp>
      <p:pic>
        <p:nvPicPr>
          <p:cNvPr id="7" name="Picture Placeholder 5">
            <a:extLst>
              <a:ext uri="{FF2B5EF4-FFF2-40B4-BE49-F238E27FC236}">
                <a16:creationId xmlns:a16="http://schemas.microsoft.com/office/drawing/2014/main" id="{5D49BBCA-7D92-907D-558B-192598B870F4}"/>
              </a:ext>
            </a:extLst>
          </p:cNvPr>
          <p:cNvPicPr>
            <a:picLocks noChangeAspect="1"/>
          </p:cNvPicPr>
          <p:nvPr/>
        </p:nvPicPr>
        <p:blipFill>
          <a:blip r:embed="rId2"/>
          <a:srcRect l="17741" r="17741"/>
          <a:stretch/>
        </p:blipFill>
        <p:spPr>
          <a:xfrm>
            <a:off x="6689114" y="604952"/>
            <a:ext cx="5214937" cy="538864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a:solidFill>
            <a:schemeClr val="bg1">
              <a:lumMod val="95000"/>
            </a:schemeClr>
          </a:solidFill>
        </p:spPr>
      </p:pic>
    </p:spTree>
    <p:extLst>
      <p:ext uri="{BB962C8B-B14F-4D97-AF65-F5344CB8AC3E}">
        <p14:creationId xmlns:p14="http://schemas.microsoft.com/office/powerpoint/2010/main" val="27365974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9EB68-1F9A-FD93-6531-EF069E07A9D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BA7316E-C1C2-4A1D-DA9E-565FC7C6B8D9}"/>
              </a:ext>
            </a:extLst>
          </p:cNvPr>
          <p:cNvSpPr/>
          <p:nvPr/>
        </p:nvSpPr>
        <p:spPr>
          <a:xfrm>
            <a:off x="8649152" y="6378633"/>
            <a:ext cx="3362966" cy="344456"/>
          </a:xfrm>
          <a:custGeom>
            <a:avLst/>
            <a:gdLst/>
            <a:ahLst/>
            <a:cxnLst/>
            <a:rect l="l" t="t" r="r" b="b"/>
            <a:pathLst>
              <a:path w="5044449" h="516684">
                <a:moveTo>
                  <a:pt x="0" y="0"/>
                </a:moveTo>
                <a:lnTo>
                  <a:pt x="5044449" y="0"/>
                </a:lnTo>
                <a:lnTo>
                  <a:pt x="5044449" y="516684"/>
                </a:lnTo>
                <a:lnTo>
                  <a:pt x="0" y="516684"/>
                </a:lnTo>
                <a:lnTo>
                  <a:pt x="0" y="0"/>
                </a:lnTo>
                <a:close/>
              </a:path>
            </a:pathLst>
          </a:custGeom>
          <a:blipFill>
            <a:blip r:embed="rId2"/>
            <a:stretch>
              <a:fillRect t="-607363" r="-271"/>
            </a:stretch>
          </a:blipFill>
        </p:spPr>
        <p:txBody>
          <a:bodyPr/>
          <a:lstStyle/>
          <a:p>
            <a:endParaRPr lang="fr-FR" sz="1200"/>
          </a:p>
        </p:txBody>
      </p:sp>
      <p:grpSp>
        <p:nvGrpSpPr>
          <p:cNvPr id="3" name="Group 3">
            <a:extLst>
              <a:ext uri="{FF2B5EF4-FFF2-40B4-BE49-F238E27FC236}">
                <a16:creationId xmlns:a16="http://schemas.microsoft.com/office/drawing/2014/main" id="{D2E45C34-F641-1D21-490E-CFDF33D78532}"/>
              </a:ext>
            </a:extLst>
          </p:cNvPr>
          <p:cNvGrpSpPr/>
          <p:nvPr/>
        </p:nvGrpSpPr>
        <p:grpSpPr>
          <a:xfrm rot="4220027">
            <a:off x="-542070" y="-4396039"/>
            <a:ext cx="10330971" cy="10652026"/>
            <a:chOff x="0" y="0"/>
            <a:chExt cx="20661942" cy="21304052"/>
          </a:xfrm>
        </p:grpSpPr>
        <p:sp>
          <p:nvSpPr>
            <p:cNvPr id="4" name="Freeform 4">
              <a:extLst>
                <a:ext uri="{FF2B5EF4-FFF2-40B4-BE49-F238E27FC236}">
                  <a16:creationId xmlns:a16="http://schemas.microsoft.com/office/drawing/2014/main" id="{D1AE339F-F1BC-7E46-BCA6-851D2A710E74}"/>
                </a:ext>
              </a:extLst>
            </p:cNvPr>
            <p:cNvSpPr/>
            <p:nvPr/>
          </p:nvSpPr>
          <p:spPr>
            <a:xfrm>
              <a:off x="-919734" y="-348742"/>
              <a:ext cx="22977729" cy="22512529"/>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solidFill>
              <a:srgbClr val="E6C8C7"/>
            </a:solidFill>
          </p:spPr>
          <p:txBody>
            <a:bodyPr/>
            <a:lstStyle/>
            <a:p>
              <a:endParaRPr lang="fr-FR" sz="1200"/>
            </a:p>
          </p:txBody>
        </p:sp>
      </p:grpSp>
      <p:grpSp>
        <p:nvGrpSpPr>
          <p:cNvPr id="5" name="Group 5">
            <a:extLst>
              <a:ext uri="{FF2B5EF4-FFF2-40B4-BE49-F238E27FC236}">
                <a16:creationId xmlns:a16="http://schemas.microsoft.com/office/drawing/2014/main" id="{38BB69BD-EDFE-07A7-99E2-BA051CB91A2E}"/>
              </a:ext>
            </a:extLst>
          </p:cNvPr>
          <p:cNvGrpSpPr/>
          <p:nvPr/>
        </p:nvGrpSpPr>
        <p:grpSpPr>
          <a:xfrm>
            <a:off x="-2680462" y="-6101979"/>
            <a:ext cx="16148169" cy="6101980"/>
            <a:chOff x="0" y="0"/>
            <a:chExt cx="32296338" cy="12203960"/>
          </a:xfrm>
        </p:grpSpPr>
        <p:sp>
          <p:nvSpPr>
            <p:cNvPr id="6" name="Freeform 6">
              <a:extLst>
                <a:ext uri="{FF2B5EF4-FFF2-40B4-BE49-F238E27FC236}">
                  <a16:creationId xmlns:a16="http://schemas.microsoft.com/office/drawing/2014/main" id="{6BC39D87-3AF6-AF8F-08D8-A54B101C5F3A}"/>
                </a:ext>
              </a:extLst>
            </p:cNvPr>
            <p:cNvSpPr/>
            <p:nvPr/>
          </p:nvSpPr>
          <p:spPr>
            <a:xfrm>
              <a:off x="0" y="0"/>
              <a:ext cx="32296354" cy="12203938"/>
            </a:xfrm>
            <a:custGeom>
              <a:avLst/>
              <a:gdLst/>
              <a:ahLst/>
              <a:cxnLst/>
              <a:rect l="l" t="t" r="r" b="b"/>
              <a:pathLst>
                <a:path w="32296354" h="12203938">
                  <a:moveTo>
                    <a:pt x="0" y="0"/>
                  </a:moveTo>
                  <a:lnTo>
                    <a:pt x="32296354" y="0"/>
                  </a:lnTo>
                  <a:lnTo>
                    <a:pt x="32296354" y="12203938"/>
                  </a:lnTo>
                  <a:lnTo>
                    <a:pt x="0" y="12203938"/>
                  </a:lnTo>
                  <a:close/>
                </a:path>
              </a:pathLst>
            </a:custGeom>
            <a:solidFill>
              <a:srgbClr val="ECECEC"/>
            </a:solidFill>
          </p:spPr>
          <p:txBody>
            <a:bodyPr/>
            <a:lstStyle/>
            <a:p>
              <a:endParaRPr lang="fr-FR" sz="1200"/>
            </a:p>
          </p:txBody>
        </p:sp>
      </p:grpSp>
      <p:grpSp>
        <p:nvGrpSpPr>
          <p:cNvPr id="7" name="Group 7">
            <a:extLst>
              <a:ext uri="{FF2B5EF4-FFF2-40B4-BE49-F238E27FC236}">
                <a16:creationId xmlns:a16="http://schemas.microsoft.com/office/drawing/2014/main" id="{0CC177F5-FE65-B6B8-DA96-FD83EE88FEB9}"/>
              </a:ext>
            </a:extLst>
          </p:cNvPr>
          <p:cNvGrpSpPr/>
          <p:nvPr/>
        </p:nvGrpSpPr>
        <p:grpSpPr>
          <a:xfrm>
            <a:off x="-3671155" y="6857999"/>
            <a:ext cx="16148169" cy="2193027"/>
            <a:chOff x="0" y="0"/>
            <a:chExt cx="32296338" cy="4386054"/>
          </a:xfrm>
        </p:grpSpPr>
        <p:sp>
          <p:nvSpPr>
            <p:cNvPr id="8" name="Freeform 8">
              <a:extLst>
                <a:ext uri="{FF2B5EF4-FFF2-40B4-BE49-F238E27FC236}">
                  <a16:creationId xmlns:a16="http://schemas.microsoft.com/office/drawing/2014/main" id="{F4E2F1DA-F551-EAD5-5D36-A0DAB90F481A}"/>
                </a:ext>
              </a:extLst>
            </p:cNvPr>
            <p:cNvSpPr/>
            <p:nvPr/>
          </p:nvSpPr>
          <p:spPr>
            <a:xfrm>
              <a:off x="0" y="0"/>
              <a:ext cx="32296354" cy="4386072"/>
            </a:xfrm>
            <a:custGeom>
              <a:avLst/>
              <a:gdLst/>
              <a:ahLst/>
              <a:cxnLst/>
              <a:rect l="l" t="t" r="r" b="b"/>
              <a:pathLst>
                <a:path w="32296354" h="4386072">
                  <a:moveTo>
                    <a:pt x="0" y="0"/>
                  </a:moveTo>
                  <a:lnTo>
                    <a:pt x="32296354" y="0"/>
                  </a:lnTo>
                  <a:lnTo>
                    <a:pt x="32296354" y="4386072"/>
                  </a:lnTo>
                  <a:lnTo>
                    <a:pt x="0" y="4386072"/>
                  </a:lnTo>
                  <a:close/>
                </a:path>
              </a:pathLst>
            </a:custGeom>
            <a:solidFill>
              <a:srgbClr val="ECECEC"/>
            </a:solidFill>
          </p:spPr>
          <p:txBody>
            <a:bodyPr/>
            <a:lstStyle/>
            <a:p>
              <a:endParaRPr lang="fr-FR" sz="1200"/>
            </a:p>
          </p:txBody>
        </p:sp>
      </p:grpSp>
      <p:grpSp>
        <p:nvGrpSpPr>
          <p:cNvPr id="9" name="Group 9">
            <a:extLst>
              <a:ext uri="{FF2B5EF4-FFF2-40B4-BE49-F238E27FC236}">
                <a16:creationId xmlns:a16="http://schemas.microsoft.com/office/drawing/2014/main" id="{21ECC932-E383-4426-8978-72704F325A75}"/>
              </a:ext>
            </a:extLst>
          </p:cNvPr>
          <p:cNvGrpSpPr/>
          <p:nvPr/>
        </p:nvGrpSpPr>
        <p:grpSpPr>
          <a:xfrm>
            <a:off x="-2987800" y="-807842"/>
            <a:ext cx="2987800" cy="11409236"/>
            <a:chOff x="0" y="0"/>
            <a:chExt cx="5975600" cy="22818472"/>
          </a:xfrm>
        </p:grpSpPr>
        <p:sp>
          <p:nvSpPr>
            <p:cNvPr id="10" name="Freeform 10">
              <a:extLst>
                <a:ext uri="{FF2B5EF4-FFF2-40B4-BE49-F238E27FC236}">
                  <a16:creationId xmlns:a16="http://schemas.microsoft.com/office/drawing/2014/main" id="{72CE8F7F-8E76-4F49-3F56-D496B189644F}"/>
                </a:ext>
              </a:extLst>
            </p:cNvPr>
            <p:cNvSpPr/>
            <p:nvPr/>
          </p:nvSpPr>
          <p:spPr>
            <a:xfrm>
              <a:off x="0" y="0"/>
              <a:ext cx="5975604" cy="22818471"/>
            </a:xfrm>
            <a:custGeom>
              <a:avLst/>
              <a:gdLst/>
              <a:ahLst/>
              <a:cxnLst/>
              <a:rect l="l" t="t" r="r" b="b"/>
              <a:pathLst>
                <a:path w="5975604" h="22818471">
                  <a:moveTo>
                    <a:pt x="0" y="0"/>
                  </a:moveTo>
                  <a:lnTo>
                    <a:pt x="5975604" y="0"/>
                  </a:lnTo>
                  <a:lnTo>
                    <a:pt x="5975604" y="22818471"/>
                  </a:lnTo>
                  <a:lnTo>
                    <a:pt x="0" y="22818471"/>
                  </a:lnTo>
                  <a:close/>
                </a:path>
              </a:pathLst>
            </a:custGeom>
            <a:solidFill>
              <a:srgbClr val="ECECEC"/>
            </a:solidFill>
          </p:spPr>
          <p:txBody>
            <a:bodyPr/>
            <a:lstStyle/>
            <a:p>
              <a:endParaRPr lang="fr-FR" sz="1200"/>
            </a:p>
          </p:txBody>
        </p:sp>
      </p:grpSp>
      <p:sp>
        <p:nvSpPr>
          <p:cNvPr id="11" name="TextBox 11">
            <a:extLst>
              <a:ext uri="{FF2B5EF4-FFF2-40B4-BE49-F238E27FC236}">
                <a16:creationId xmlns:a16="http://schemas.microsoft.com/office/drawing/2014/main" id="{65AA3D12-3356-C50F-C6F7-6B22552BC969}"/>
              </a:ext>
            </a:extLst>
          </p:cNvPr>
          <p:cNvSpPr txBox="1"/>
          <p:nvPr/>
        </p:nvSpPr>
        <p:spPr>
          <a:xfrm>
            <a:off x="834481" y="907763"/>
            <a:ext cx="7054239" cy="3180358"/>
          </a:xfrm>
          <a:prstGeom prst="rect">
            <a:avLst/>
          </a:prstGeom>
        </p:spPr>
        <p:txBody>
          <a:bodyPr lIns="0" tIns="0" rIns="0" bIns="0" rtlCol="0" anchor="t">
            <a:spAutoFit/>
          </a:bodyPr>
          <a:lstStyle/>
          <a:p>
            <a:pPr algn="ctr">
              <a:lnSpc>
                <a:spcPts val="24841"/>
              </a:lnSpc>
            </a:pPr>
            <a:r>
              <a:rPr lang="en-US" sz="23001" spc="215" dirty="0">
                <a:solidFill>
                  <a:srgbClr val="DDA9A7"/>
                </a:solidFill>
                <a:latin typeface="TT Rounds Condensed"/>
                <a:ea typeface="TT Rounds Condensed"/>
                <a:cs typeface="TT Rounds Condensed"/>
                <a:sym typeface="TT Rounds Condensed"/>
              </a:rPr>
              <a:t>03</a:t>
            </a:r>
          </a:p>
        </p:txBody>
      </p:sp>
      <p:sp>
        <p:nvSpPr>
          <p:cNvPr id="12" name="TextBox 12">
            <a:extLst>
              <a:ext uri="{FF2B5EF4-FFF2-40B4-BE49-F238E27FC236}">
                <a16:creationId xmlns:a16="http://schemas.microsoft.com/office/drawing/2014/main" id="{636269AC-2B1E-AE50-6DB0-0E53E7102FB4}"/>
              </a:ext>
            </a:extLst>
          </p:cNvPr>
          <p:cNvSpPr txBox="1"/>
          <p:nvPr/>
        </p:nvSpPr>
        <p:spPr>
          <a:xfrm>
            <a:off x="875809" y="1928526"/>
            <a:ext cx="7054239" cy="577081"/>
          </a:xfrm>
          <a:prstGeom prst="rect">
            <a:avLst/>
          </a:prstGeom>
        </p:spPr>
        <p:txBody>
          <a:bodyPr lIns="0" tIns="0" rIns="0" bIns="0" rtlCol="0" anchor="t">
            <a:spAutoFit/>
          </a:bodyPr>
          <a:lstStyle/>
          <a:p>
            <a:pPr algn="ctr">
              <a:lnSpc>
                <a:spcPts val="4536"/>
              </a:lnSpc>
            </a:pPr>
            <a:r>
              <a:rPr lang="en-US" sz="4200" b="1" spc="37" dirty="0">
                <a:solidFill>
                  <a:srgbClr val="000000"/>
                </a:solidFill>
                <a:ea typeface="TT Rounds Condensed Bold"/>
                <a:cs typeface="TT Rounds Condensed Bold"/>
                <a:sym typeface="TT Rounds Condensed Bold"/>
              </a:rPr>
              <a:t>Stödjande nätverk</a:t>
            </a:r>
          </a:p>
        </p:txBody>
      </p:sp>
      <p:pic>
        <p:nvPicPr>
          <p:cNvPr id="13" name="Picture Placeholder 5">
            <a:extLst>
              <a:ext uri="{FF2B5EF4-FFF2-40B4-BE49-F238E27FC236}">
                <a16:creationId xmlns:a16="http://schemas.microsoft.com/office/drawing/2014/main" id="{B016BCE5-BAF8-AAA8-8B8F-DB37783858DA}"/>
              </a:ext>
            </a:extLst>
          </p:cNvPr>
          <p:cNvPicPr>
            <a:picLocks noChangeAspect="1"/>
          </p:cNvPicPr>
          <p:nvPr/>
        </p:nvPicPr>
        <p:blipFill>
          <a:blip r:embed="rId3"/>
          <a:srcRect l="41617" t="-181" r="3553" b="181"/>
          <a:stretch/>
        </p:blipFill>
        <p:spPr>
          <a:xfrm>
            <a:off x="7971376" y="517379"/>
            <a:ext cx="5292000" cy="54682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1345925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5C40B-775F-38F0-CDC0-F4E3F6AD1A4D}"/>
            </a:ext>
          </a:extLst>
        </p:cNvPr>
        <p:cNvGrpSpPr/>
        <p:nvPr/>
      </p:nvGrpSpPr>
      <p:grpSpPr>
        <a:xfrm>
          <a:off x="0" y="0"/>
          <a:ext cx="0" cy="0"/>
          <a:chOff x="0" y="0"/>
          <a:chExt cx="0" cy="0"/>
        </a:xfrm>
      </p:grpSpPr>
      <p:grpSp>
        <p:nvGrpSpPr>
          <p:cNvPr id="5" name="Group 3">
            <a:extLst>
              <a:ext uri="{FF2B5EF4-FFF2-40B4-BE49-F238E27FC236}">
                <a16:creationId xmlns:a16="http://schemas.microsoft.com/office/drawing/2014/main" id="{03EC8E3C-493B-88F8-9720-ECB57DCFACEA}"/>
              </a:ext>
            </a:extLst>
          </p:cNvPr>
          <p:cNvGrpSpPr/>
          <p:nvPr/>
        </p:nvGrpSpPr>
        <p:grpSpPr>
          <a:xfrm rot="4220027">
            <a:off x="4598858" y="-8494656"/>
            <a:ext cx="11488865" cy="11256265"/>
            <a:chOff x="-5581956" y="-441626"/>
            <a:chExt cx="22977730" cy="22512530"/>
          </a:xfrm>
          <a:solidFill>
            <a:srgbClr val="B6D1E1"/>
          </a:solidFill>
        </p:grpSpPr>
        <p:sp>
          <p:nvSpPr>
            <p:cNvPr id="6" name="Freeform 4">
              <a:extLst>
                <a:ext uri="{FF2B5EF4-FFF2-40B4-BE49-F238E27FC236}">
                  <a16:creationId xmlns:a16="http://schemas.microsoft.com/office/drawing/2014/main" id="{D2467157-8BA8-4AA9-3A37-A9DC74962E17}"/>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grpFill/>
          </p:spPr>
          <p:txBody>
            <a:bodyPr/>
            <a:lstStyle/>
            <a:p>
              <a:endParaRPr lang="fr-FR" sz="1200"/>
            </a:p>
          </p:txBody>
        </p:sp>
      </p:grpSp>
      <p:sp>
        <p:nvSpPr>
          <p:cNvPr id="3" name="Text Placeholder 2">
            <a:extLst>
              <a:ext uri="{FF2B5EF4-FFF2-40B4-BE49-F238E27FC236}">
                <a16:creationId xmlns:a16="http://schemas.microsoft.com/office/drawing/2014/main" id="{165B0CE9-F5FD-4C9B-A6A4-94D375053664}"/>
              </a:ext>
            </a:extLst>
          </p:cNvPr>
          <p:cNvSpPr>
            <a:spLocks noGrp="1"/>
          </p:cNvSpPr>
          <p:nvPr>
            <p:ph type="body" sz="quarter" idx="18"/>
          </p:nvPr>
        </p:nvSpPr>
        <p:spPr>
          <a:xfrm>
            <a:off x="529757" y="1582750"/>
            <a:ext cx="11222532" cy="4343986"/>
          </a:xfrm>
        </p:spPr>
        <p:txBody>
          <a:bodyPr/>
          <a:lstStyle/>
          <a:p>
            <a:pPr marL="0" indent="0">
              <a:lnSpc>
                <a:spcPct val="115000"/>
              </a:lnSpc>
              <a:spcBef>
                <a:spcPts val="1600"/>
              </a:spcBef>
              <a:spcAft>
                <a:spcPts val="400"/>
              </a:spcAft>
            </a:pPr>
            <a:r>
              <a:rPr lang="en-US" dirty="0">
                <a:solidFill>
                  <a:srgbClr val="434343"/>
                </a:solidFill>
                <a:effectLst/>
              </a:rPr>
              <a:t>Att vara en del av ett nätverk kan hjälpa dig att komma ihåg att du inte är ensam och att det finns resurser som kan stödja dig. Du kan kontakta lokala organisationer och organisationer på nätet samt personer utanför din arbetsplats för att få ett perspektiv utifrån.</a:t>
            </a:r>
          </a:p>
          <a:p>
            <a:pPr>
              <a:lnSpc>
                <a:spcPct val="115000"/>
              </a:lnSpc>
              <a:spcBef>
                <a:spcPts val="1600"/>
              </a:spcBef>
              <a:spcAft>
                <a:spcPts val="400"/>
              </a:spcAft>
            </a:pPr>
            <a:r>
              <a:rPr lang="en-US" dirty="0">
                <a:solidFill>
                  <a:srgbClr val="434343"/>
                </a:solidFill>
                <a:effectLst/>
              </a:rPr>
              <a:t> Du kan gå med i </a:t>
            </a:r>
            <a:r>
              <a:rPr lang="en-US" dirty="0"/>
              <a:t>nätverk </a:t>
            </a:r>
            <a:r>
              <a:rPr lang="en-US" dirty="0">
                <a:solidFill>
                  <a:srgbClr val="434343"/>
                </a:solidFill>
              </a:rPr>
              <a:t>som </a:t>
            </a:r>
            <a:r>
              <a:rPr lang="fr-FR" altLang="fr-FR" dirty="0" err="1">
                <a:solidFill>
                  <a:srgbClr val="434343"/>
                </a:solidFill>
              </a:rPr>
              <a:t>European </a:t>
            </a:r>
            <a:r>
              <a:rPr lang="fr-FR" altLang="fr-FR" dirty="0">
                <a:solidFill>
                  <a:srgbClr val="434343"/>
                </a:solidFill>
              </a:rPr>
              <a:t>Network of Migrant </a:t>
            </a:r>
            <a:r>
              <a:rPr lang="fr-FR" altLang="fr-FR" dirty="0" err="1">
                <a:solidFill>
                  <a:srgbClr val="434343"/>
                </a:solidFill>
              </a:rPr>
              <a:t>Women </a:t>
            </a:r>
            <a:r>
              <a:rPr lang="fr-FR" altLang="fr-FR" dirty="0">
                <a:solidFill>
                  <a:srgbClr val="434343"/>
                </a:solidFill>
              </a:rPr>
              <a:t>(</a:t>
            </a:r>
            <a:r>
              <a:rPr lang="fr-FR" altLang="fr-FR" dirty="0" err="1">
                <a:solidFill>
                  <a:srgbClr val="434343"/>
                </a:solidFill>
              </a:rPr>
              <a:t>ENoMW</a:t>
            </a:r>
            <a:r>
              <a:rPr lang="fr-FR" altLang="fr-FR" dirty="0">
                <a:solidFill>
                  <a:srgbClr val="434343"/>
                </a:solidFill>
              </a:rPr>
              <a:t>) för att </a:t>
            </a:r>
            <a:r>
              <a:rPr lang="fr-FR" altLang="fr-FR" dirty="0" err="1">
                <a:solidFill>
                  <a:srgbClr val="434343"/>
                </a:solidFill>
              </a:rPr>
              <a:t>stärka dina rättigheter</a:t>
            </a:r>
            <a:r>
              <a:rPr lang="fr-FR" altLang="fr-FR" dirty="0">
                <a:solidFill>
                  <a:srgbClr val="434343"/>
                </a:solidFill>
              </a:rPr>
              <a:t>. Nätverket syftar till att stärka dig genom opinionsbildning, nätverksarbete och kapacitetsuppbyggnad. Klicka och ta en titt på </a:t>
            </a:r>
            <a:r>
              <a:rPr lang="fr-FR" altLang="fr-FR" b="1" dirty="0">
                <a:solidFill>
                  <a:srgbClr val="434343"/>
                </a:solidFill>
                <a:hlinkClick r:id="rId2">
                  <a:extLst>
                    <a:ext uri="{A12FA001-AC4F-418D-AE19-62706E023703}">
                      <ahyp:hlinkClr xmlns:ahyp="http://schemas.microsoft.com/office/drawing/2018/hyperlinkcolor" val="tx"/>
                    </a:ext>
                  </a:extLst>
                </a:hlinkClick>
              </a:rPr>
              <a:t>ENoMW</a:t>
            </a:r>
            <a:r>
              <a:rPr lang="fr-FR" altLang="fr-FR" dirty="0">
                <a:solidFill>
                  <a:srgbClr val="434343"/>
                </a:solidFill>
              </a:rPr>
              <a:t>:</a:t>
            </a:r>
            <a:r>
              <a:rPr lang="fr-FR" altLang="fr-FR" b="1" dirty="0">
                <a:solidFill>
                  <a:srgbClr val="434343"/>
                </a:solidFill>
                <a:hlinkClick r:id="rId2">
                  <a:extLst>
                    <a:ext uri="{A12FA001-AC4F-418D-AE19-62706E023703}">
                      <ahyp:hlinkClr xmlns:ahyp="http://schemas.microsoft.com/office/drawing/2018/hyperlinkcolor" val="tx"/>
                    </a:ext>
                  </a:extLst>
                </a:hlinkClick>
              </a:rPr>
              <a:t>s webbplats.</a:t>
            </a:r>
          </a:p>
          <a:p>
            <a:pPr marL="0" marR="0" lvl="0" indent="0" algn="l" defTabSz="914400" rtl="0" eaLnBrk="0" fontAlgn="base" latinLnBrk="0" hangingPunct="0">
              <a:lnSpc>
                <a:spcPct val="100000"/>
              </a:lnSpc>
              <a:spcBef>
                <a:spcPct val="0"/>
              </a:spcBef>
              <a:spcAft>
                <a:spcPct val="0"/>
              </a:spcAft>
              <a:buClrTx/>
              <a:buSzTx/>
              <a:tabLst/>
            </a:pPr>
            <a:endParaRPr lang="fr-FR" altLang="fr-FR" dirty="0">
              <a:solidFill>
                <a:srgbClr val="434343"/>
              </a:solidFill>
            </a:endParaRPr>
          </a:p>
          <a:p>
            <a:pPr marL="0" marR="0" lvl="0" indent="0" algn="l" defTabSz="914400" rtl="0" eaLnBrk="0" fontAlgn="base" latinLnBrk="0" hangingPunct="0">
              <a:lnSpc>
                <a:spcPct val="100000"/>
              </a:lnSpc>
              <a:spcBef>
                <a:spcPct val="0"/>
              </a:spcBef>
              <a:spcAft>
                <a:spcPct val="0"/>
              </a:spcAft>
              <a:buClrTx/>
              <a:buSzTx/>
              <a:tabLst/>
            </a:pPr>
            <a:r>
              <a:rPr lang="fr-FR" altLang="fr-FR" dirty="0">
                <a:solidFill>
                  <a:srgbClr val="434343"/>
                </a:solidFill>
              </a:rPr>
              <a:t>Om du behöver stödtjänster, till exempel en hjälplinje, rådgivning och rättshjälp, kan du kontakta nätverket Women Against Violence Europe (WAVE).</a:t>
            </a:r>
            <a:r>
              <a:rPr lang="fr-FR" altLang="fr-FR" b="1" dirty="0">
                <a:solidFill>
                  <a:srgbClr val="434343"/>
                </a:solidFill>
                <a:hlinkClick r:id="rId3">
                  <a:extLst>
                    <a:ext uri="{A12FA001-AC4F-418D-AE19-62706E023703}">
                      <ahyp:hlinkClr xmlns:ahyp="http://schemas.microsoft.com/office/drawing/2018/hyperlinkcolor" val="tx"/>
                    </a:ext>
                  </a:extLst>
                </a:hlinkClick>
              </a:rPr>
              <a:t>WAVE Network Website</a:t>
            </a:r>
            <a:endParaRPr lang="fr-FR" altLang="fr-FR" b="1" dirty="0">
              <a:solidFill>
                <a:srgbClr val="434343"/>
              </a:solidFill>
            </a:endParaRPr>
          </a:p>
          <a:p>
            <a:pPr marL="0" indent="0"/>
            <a:endParaRPr lang="en-US" dirty="0">
              <a:solidFill>
                <a:srgbClr val="434343"/>
              </a:solidFill>
            </a:endParaRPr>
          </a:p>
          <a:p>
            <a:endParaRPr lang="en-US" dirty="0"/>
          </a:p>
          <a:p>
            <a:endParaRPr lang="fr-FR" dirty="0"/>
          </a:p>
          <a:p>
            <a:br>
              <a:rPr lang="en-US" dirty="0"/>
            </a:br>
            <a:endParaRPr lang="en-US" dirty="0"/>
          </a:p>
        </p:txBody>
      </p:sp>
      <p:sp>
        <p:nvSpPr>
          <p:cNvPr id="2" name="Text Placeholder 1">
            <a:extLst>
              <a:ext uri="{FF2B5EF4-FFF2-40B4-BE49-F238E27FC236}">
                <a16:creationId xmlns:a16="http://schemas.microsoft.com/office/drawing/2014/main" id="{02B2720D-C549-EDD2-E63A-C9FCD4749598}"/>
              </a:ext>
            </a:extLst>
          </p:cNvPr>
          <p:cNvSpPr>
            <a:spLocks noGrp="1"/>
          </p:cNvSpPr>
          <p:nvPr>
            <p:ph type="body" sz="quarter" idx="16"/>
          </p:nvPr>
        </p:nvSpPr>
        <p:spPr/>
        <p:txBody>
          <a:bodyPr>
            <a:normAutofit lnSpcReduction="10000"/>
          </a:bodyPr>
          <a:lstStyle/>
          <a:p>
            <a:r>
              <a:rPr lang="en-US" dirty="0"/>
              <a:t>Stödjande nätverk</a:t>
            </a:r>
          </a:p>
        </p:txBody>
      </p:sp>
      <p:sp>
        <p:nvSpPr>
          <p:cNvPr id="4" name="Rectangle 3">
            <a:extLst>
              <a:ext uri="{FF2B5EF4-FFF2-40B4-BE49-F238E27FC236}">
                <a16:creationId xmlns:a16="http://schemas.microsoft.com/office/drawing/2014/main" id="{5FD9450C-C12E-3E25-BD52-D09C0CD09147}"/>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21125399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70A7E-0561-33D0-C6FC-BD769ABD59B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A66BEA7-6DFF-D220-FEF0-1BA3B1251D69}"/>
              </a:ext>
            </a:extLst>
          </p:cNvPr>
          <p:cNvSpPr>
            <a:spLocks noGrp="1"/>
          </p:cNvSpPr>
          <p:nvPr>
            <p:ph type="body" sz="quarter" idx="18"/>
          </p:nvPr>
        </p:nvSpPr>
        <p:spPr>
          <a:xfrm>
            <a:off x="529757" y="1582750"/>
            <a:ext cx="11222532" cy="4343986"/>
          </a:xfrm>
        </p:spPr>
        <p:txBody>
          <a:bodyPr/>
          <a:lstStyle/>
          <a:p>
            <a:pPr>
              <a:lnSpc>
                <a:spcPct val="115000"/>
              </a:lnSpc>
              <a:spcBef>
                <a:spcPts val="1600"/>
              </a:spcBef>
              <a:spcAft>
                <a:spcPts val="400"/>
              </a:spcAft>
            </a:pPr>
            <a:r>
              <a:rPr lang="fr-FR" dirty="0">
                <a:solidFill>
                  <a:srgbClr val="434343"/>
                </a:solidFill>
                <a:effectLst/>
              </a:rPr>
              <a:t>Dessutom </a:t>
            </a:r>
            <a:r>
              <a:rPr lang="fr-FR" dirty="0" err="1">
                <a:solidFill>
                  <a:srgbClr val="434343"/>
                </a:solidFill>
                <a:effectLst/>
              </a:rPr>
              <a:t>hittar du nedan </a:t>
            </a:r>
            <a:r>
              <a:rPr lang="fr-FR" dirty="0">
                <a:solidFill>
                  <a:srgbClr val="434343"/>
                </a:solidFill>
                <a:effectLst/>
              </a:rPr>
              <a:t>en </a:t>
            </a:r>
            <a:r>
              <a:rPr lang="fr-FR" dirty="0" err="1">
                <a:solidFill>
                  <a:srgbClr val="434343"/>
                </a:solidFill>
                <a:effectLst/>
              </a:rPr>
              <a:t>lista </a:t>
            </a:r>
            <a:r>
              <a:rPr lang="fr-FR" dirty="0">
                <a:solidFill>
                  <a:srgbClr val="434343"/>
                </a:solidFill>
                <a:effectLst/>
              </a:rPr>
              <a:t>över nätverk som </a:t>
            </a:r>
            <a:r>
              <a:rPr lang="fr-FR" dirty="0" err="1">
                <a:solidFill>
                  <a:srgbClr val="434343"/>
                </a:solidFill>
                <a:effectLst/>
              </a:rPr>
              <a:t>du </a:t>
            </a:r>
            <a:r>
              <a:rPr lang="fr-FR" dirty="0">
                <a:solidFill>
                  <a:srgbClr val="434343"/>
                </a:solidFill>
                <a:effectLst/>
              </a:rPr>
              <a:t>kan kontakta,</a:t>
            </a:r>
            <a:endParaRPr lang="fr-FR" altLang="fr-FR" dirty="0">
              <a:solidFill>
                <a:srgbClr val="434343"/>
              </a:solidFill>
            </a:endParaRPr>
          </a:p>
          <a:p>
            <a:pPr marL="342900" indent="-342900" algn="l" fontAlgn="base">
              <a:buFont typeface="Arial" panose="020B0604020202020204" pitchFamily="34" charset="0"/>
              <a:buChar char="•"/>
            </a:pPr>
            <a:r>
              <a:rPr lang="en-US" b="1" i="0" dirty="0">
                <a:solidFill>
                  <a:srgbClr val="2A2E34"/>
                </a:solidFill>
                <a:effectLst/>
                <a:latin typeface="-apple-system"/>
              </a:rPr>
              <a:t>Frankrike</a:t>
            </a:r>
            <a:br>
              <a:rPr lang="en-US" b="0" i="0" dirty="0">
                <a:solidFill>
                  <a:srgbClr val="2A2E34"/>
                </a:solidFill>
                <a:effectLst/>
                <a:latin typeface="-apple-system"/>
              </a:rPr>
            </a:br>
            <a:r>
              <a:rPr lang="en-US" b="1" i="0" dirty="0">
                <a:solidFill>
                  <a:srgbClr val="2A2E34"/>
                </a:solidFill>
                <a:effectLst/>
                <a:latin typeface="inherit"/>
              </a:rPr>
              <a:t>Fédération Nationale </a:t>
            </a:r>
            <a:r>
              <a:rPr lang="en-US" b="1" i="0" dirty="0" err="1">
                <a:solidFill>
                  <a:srgbClr val="2A2E34"/>
                </a:solidFill>
                <a:effectLst/>
                <a:latin typeface="inherit"/>
              </a:rPr>
              <a:t>Solidarité </a:t>
            </a:r>
            <a:r>
              <a:rPr lang="en-US" b="1" i="0" dirty="0">
                <a:solidFill>
                  <a:srgbClr val="2A2E34"/>
                </a:solidFill>
                <a:effectLst/>
                <a:latin typeface="inherit"/>
              </a:rPr>
              <a:t>Femmes (FNSF)</a:t>
            </a:r>
            <a:r>
              <a:rPr lang="en-US" b="0" i="0" dirty="0">
                <a:solidFill>
                  <a:srgbClr val="2A2E34"/>
                </a:solidFill>
                <a:effectLst/>
                <a:latin typeface="-apple-system"/>
              </a:rPr>
              <a:t>: Denna organisation samordnar ett nätverk av skyddade boenden och stödtjänster för kvinnor som utsatts för våld. </a:t>
            </a:r>
            <a:r>
              <a:rPr lang="en-US" b="0" i="0" u="sng" dirty="0">
                <a:solidFill>
                  <a:srgbClr val="4A90E2"/>
                </a:solidFill>
                <a:effectLst/>
                <a:latin typeface="-apple-system"/>
                <a:hlinkClick r:id="rId2"/>
              </a:rPr>
              <a:t>Besök FNSF</a:t>
            </a:r>
            <a:br>
              <a:rPr lang="en-US" b="0" i="0" dirty="0">
                <a:solidFill>
                  <a:srgbClr val="2A2E34"/>
                </a:solidFill>
                <a:effectLst/>
                <a:latin typeface="-apple-system"/>
              </a:rPr>
            </a:br>
            <a:endParaRPr lang="en-US" b="0" i="0" dirty="0">
              <a:solidFill>
                <a:srgbClr val="2A2E34"/>
              </a:solidFill>
              <a:effectLst/>
              <a:latin typeface="-apple-system"/>
            </a:endParaRPr>
          </a:p>
          <a:p>
            <a:pPr marL="342900" indent="-342900" algn="l" fontAlgn="base">
              <a:spcBef>
                <a:spcPts val="750"/>
              </a:spcBef>
              <a:buFont typeface="Arial" panose="020B0604020202020204" pitchFamily="34" charset="0"/>
              <a:buChar char="•"/>
            </a:pPr>
            <a:r>
              <a:rPr lang="en-US" b="1" i="0" dirty="0">
                <a:solidFill>
                  <a:srgbClr val="2A2E34"/>
                </a:solidFill>
                <a:effectLst/>
                <a:latin typeface="-apple-system"/>
              </a:rPr>
              <a:t>Nederländerna</a:t>
            </a:r>
            <a:br>
              <a:rPr lang="en-US" b="0" i="0" dirty="0">
                <a:solidFill>
                  <a:srgbClr val="2A2E34"/>
                </a:solidFill>
                <a:effectLst/>
                <a:latin typeface="-apple-system"/>
              </a:rPr>
            </a:br>
            <a:r>
              <a:rPr lang="en-US" b="1" i="0" dirty="0">
                <a:solidFill>
                  <a:srgbClr val="2A2E34"/>
                </a:solidFill>
                <a:effectLst/>
                <a:latin typeface="inherit"/>
              </a:rPr>
              <a:t>Mama Cash</a:t>
            </a:r>
            <a:r>
              <a:rPr lang="en-US" b="0" i="0" dirty="0">
                <a:solidFill>
                  <a:srgbClr val="2A2E34"/>
                </a:solidFill>
                <a:effectLst/>
                <a:latin typeface="-apple-system"/>
              </a:rPr>
              <a:t>: Ger finansiering och stöd till feministiska grupper och kvinnorättsgrupper som arbetar med frågor som könsrelaterat våld och diskriminering. </a:t>
            </a:r>
            <a:r>
              <a:rPr lang="en-US" b="0" i="0" u="sng" dirty="0">
                <a:solidFill>
                  <a:srgbClr val="4A90E2"/>
                </a:solidFill>
                <a:effectLst/>
                <a:latin typeface="-apple-system"/>
                <a:hlinkClick r:id="rId3"/>
              </a:rPr>
              <a:t>Besök Mama Cash</a:t>
            </a:r>
            <a:endParaRPr lang="en-US" b="0" i="0" dirty="0">
              <a:solidFill>
                <a:srgbClr val="2A2E34"/>
              </a:solidFill>
              <a:effectLst/>
              <a:latin typeface="-apple-system"/>
            </a:endParaRPr>
          </a:p>
        </p:txBody>
      </p:sp>
      <p:sp>
        <p:nvSpPr>
          <p:cNvPr id="2" name="Text Placeholder 1">
            <a:extLst>
              <a:ext uri="{FF2B5EF4-FFF2-40B4-BE49-F238E27FC236}">
                <a16:creationId xmlns:a16="http://schemas.microsoft.com/office/drawing/2014/main" id="{38281F2F-DD16-B3AF-16F3-6E072A3DBD4D}"/>
              </a:ext>
            </a:extLst>
          </p:cNvPr>
          <p:cNvSpPr>
            <a:spLocks noGrp="1"/>
          </p:cNvSpPr>
          <p:nvPr>
            <p:ph type="body" sz="quarter" idx="16"/>
          </p:nvPr>
        </p:nvSpPr>
        <p:spPr/>
        <p:txBody>
          <a:bodyPr>
            <a:normAutofit lnSpcReduction="10000"/>
          </a:bodyPr>
          <a:lstStyle/>
          <a:p>
            <a:r>
              <a:rPr lang="en-US" dirty="0"/>
              <a:t>Stödjande nätverk</a:t>
            </a:r>
          </a:p>
        </p:txBody>
      </p:sp>
      <p:sp>
        <p:nvSpPr>
          <p:cNvPr id="4" name="Rectangle 3">
            <a:extLst>
              <a:ext uri="{FF2B5EF4-FFF2-40B4-BE49-F238E27FC236}">
                <a16:creationId xmlns:a16="http://schemas.microsoft.com/office/drawing/2014/main" id="{D8D2AE49-73EF-92D4-1FC6-F01334A8075E}"/>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grpSp>
        <p:nvGrpSpPr>
          <p:cNvPr id="5" name="Group 3">
            <a:extLst>
              <a:ext uri="{FF2B5EF4-FFF2-40B4-BE49-F238E27FC236}">
                <a16:creationId xmlns:a16="http://schemas.microsoft.com/office/drawing/2014/main" id="{06184A39-16F3-E97F-1E61-757AFD94D545}"/>
              </a:ext>
            </a:extLst>
          </p:cNvPr>
          <p:cNvGrpSpPr/>
          <p:nvPr/>
        </p:nvGrpSpPr>
        <p:grpSpPr>
          <a:xfrm rot="4220027">
            <a:off x="4598858" y="-8494656"/>
            <a:ext cx="11488865" cy="11256265"/>
            <a:chOff x="-5581956" y="-441626"/>
            <a:chExt cx="22977730" cy="22512530"/>
          </a:xfrm>
          <a:solidFill>
            <a:srgbClr val="B6D1E1"/>
          </a:solidFill>
        </p:grpSpPr>
        <p:sp>
          <p:nvSpPr>
            <p:cNvPr id="6" name="Freeform 4">
              <a:extLst>
                <a:ext uri="{FF2B5EF4-FFF2-40B4-BE49-F238E27FC236}">
                  <a16:creationId xmlns:a16="http://schemas.microsoft.com/office/drawing/2014/main" id="{A78FFA27-18FA-BB6A-EFBE-B85EF2A95092}"/>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grpFill/>
          </p:spPr>
          <p:txBody>
            <a:bodyPr/>
            <a:lstStyle/>
            <a:p>
              <a:endParaRPr lang="fr-FR" sz="1200"/>
            </a:p>
          </p:txBody>
        </p:sp>
      </p:grpSp>
    </p:spTree>
    <p:extLst>
      <p:ext uri="{BB962C8B-B14F-4D97-AF65-F5344CB8AC3E}">
        <p14:creationId xmlns:p14="http://schemas.microsoft.com/office/powerpoint/2010/main" val="37827011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2C95A-1083-2376-1FEF-8D6485DE2E3C}"/>
            </a:ext>
          </a:extLst>
        </p:cNvPr>
        <p:cNvGrpSpPr/>
        <p:nvPr/>
      </p:nvGrpSpPr>
      <p:grpSpPr>
        <a:xfrm>
          <a:off x="0" y="0"/>
          <a:ext cx="0" cy="0"/>
          <a:chOff x="0" y="0"/>
          <a:chExt cx="0" cy="0"/>
        </a:xfrm>
      </p:grpSpPr>
      <p:grpSp>
        <p:nvGrpSpPr>
          <p:cNvPr id="5" name="Group 3">
            <a:extLst>
              <a:ext uri="{FF2B5EF4-FFF2-40B4-BE49-F238E27FC236}">
                <a16:creationId xmlns:a16="http://schemas.microsoft.com/office/drawing/2014/main" id="{8110BC34-AEE0-0B53-1F9E-EAA17C259C4E}"/>
              </a:ext>
            </a:extLst>
          </p:cNvPr>
          <p:cNvGrpSpPr/>
          <p:nvPr/>
        </p:nvGrpSpPr>
        <p:grpSpPr>
          <a:xfrm rot="4220027">
            <a:off x="4598858" y="-8494656"/>
            <a:ext cx="11488865" cy="11256265"/>
            <a:chOff x="-5581956" y="-441626"/>
            <a:chExt cx="22977730" cy="22512530"/>
          </a:xfrm>
          <a:solidFill>
            <a:srgbClr val="B6D1E1"/>
          </a:solidFill>
        </p:grpSpPr>
        <p:sp>
          <p:nvSpPr>
            <p:cNvPr id="6" name="Freeform 4">
              <a:extLst>
                <a:ext uri="{FF2B5EF4-FFF2-40B4-BE49-F238E27FC236}">
                  <a16:creationId xmlns:a16="http://schemas.microsoft.com/office/drawing/2014/main" id="{C503A14B-2A50-734C-2443-0E5E797A32E0}"/>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grpFill/>
          </p:spPr>
          <p:txBody>
            <a:bodyPr/>
            <a:lstStyle/>
            <a:p>
              <a:endParaRPr lang="fr-FR" sz="1200"/>
            </a:p>
          </p:txBody>
        </p:sp>
      </p:grpSp>
      <p:sp>
        <p:nvSpPr>
          <p:cNvPr id="3" name="Text Placeholder 2">
            <a:extLst>
              <a:ext uri="{FF2B5EF4-FFF2-40B4-BE49-F238E27FC236}">
                <a16:creationId xmlns:a16="http://schemas.microsoft.com/office/drawing/2014/main" id="{BED368E8-8C70-77F0-4579-6FFE944875B1}"/>
              </a:ext>
            </a:extLst>
          </p:cNvPr>
          <p:cNvSpPr>
            <a:spLocks noGrp="1"/>
          </p:cNvSpPr>
          <p:nvPr>
            <p:ph type="body" sz="quarter" idx="18"/>
          </p:nvPr>
        </p:nvSpPr>
        <p:spPr>
          <a:xfrm>
            <a:off x="529757" y="1582750"/>
            <a:ext cx="11222532" cy="4343986"/>
          </a:xfrm>
        </p:spPr>
        <p:txBody>
          <a:bodyPr/>
          <a:lstStyle/>
          <a:p>
            <a:pPr algn="l" fontAlgn="base">
              <a:spcBef>
                <a:spcPts val="750"/>
              </a:spcBef>
            </a:pPr>
            <a:r>
              <a:rPr lang="en-US" b="1" i="0" dirty="0">
                <a:solidFill>
                  <a:srgbClr val="2A2E34"/>
                </a:solidFill>
                <a:effectLst/>
                <a:latin typeface="-apple-system"/>
              </a:rPr>
              <a:t>Sverige</a:t>
            </a:r>
            <a:endParaRPr lang="en-US" b="0" i="0" dirty="0">
              <a:solidFill>
                <a:srgbClr val="2A2E34"/>
              </a:solidFill>
              <a:effectLst/>
              <a:latin typeface="-apple-system"/>
            </a:endParaRPr>
          </a:p>
          <a:p>
            <a:pPr algn="l" fontAlgn="base">
              <a:buFont typeface="Arial" panose="020B0604020202020204" pitchFamily="34" charset="0"/>
              <a:buChar char="•"/>
            </a:pPr>
            <a:r>
              <a:rPr lang="en-US" b="1" i="0" dirty="0">
                <a:solidFill>
                  <a:srgbClr val="2A2E34"/>
                </a:solidFill>
                <a:effectLst/>
                <a:latin typeface="inherit"/>
              </a:rPr>
              <a:t>Jämställdhetsmyndigheten i Sverige</a:t>
            </a:r>
            <a:r>
              <a:rPr lang="en-US" b="0" i="0" dirty="0">
                <a:solidFill>
                  <a:srgbClr val="2A2E34"/>
                </a:solidFill>
                <a:effectLst/>
                <a:latin typeface="-apple-system"/>
              </a:rPr>
              <a:t>: Främjar jämställdhet inom alla samhällsområden och ser till att ett jämställdhetsperspektiv förs in i beslutsfattandet. </a:t>
            </a:r>
            <a:r>
              <a:rPr lang="en-US" b="0" i="0" u="sng" dirty="0">
                <a:solidFill>
                  <a:srgbClr val="4A90E2"/>
                </a:solidFill>
                <a:effectLst/>
                <a:latin typeface="-apple-system"/>
                <a:hlinkClick r:id="rId2"/>
              </a:rPr>
              <a:t>Jämställdhetsmyndighetens webbplats</a:t>
            </a:r>
            <a:endParaRPr lang="en-US" b="0" i="0" u="sng" dirty="0">
              <a:solidFill>
                <a:srgbClr val="4A90E2"/>
              </a:solidFill>
              <a:effectLst/>
              <a:latin typeface="-apple-system"/>
            </a:endParaRPr>
          </a:p>
          <a:p>
            <a:pPr algn="l" fontAlgn="base">
              <a:buFont typeface="Arial" panose="020B0604020202020204" pitchFamily="34" charset="0"/>
              <a:buChar char="•"/>
            </a:pPr>
            <a:endParaRPr lang="en-US" b="0" i="0" dirty="0">
              <a:solidFill>
                <a:srgbClr val="2A2E34"/>
              </a:solidFill>
              <a:effectLst/>
              <a:latin typeface="-apple-system"/>
            </a:endParaRPr>
          </a:p>
          <a:p>
            <a:pPr algn="l" fontAlgn="base">
              <a:spcBef>
                <a:spcPts val="750"/>
              </a:spcBef>
            </a:pPr>
            <a:r>
              <a:rPr lang="en-US" b="1" i="0" dirty="0">
                <a:solidFill>
                  <a:srgbClr val="2A2E34"/>
                </a:solidFill>
                <a:effectLst/>
                <a:latin typeface="-apple-system"/>
              </a:rPr>
              <a:t>Irland</a:t>
            </a:r>
            <a:endParaRPr lang="en-US" b="0" i="0" dirty="0">
              <a:solidFill>
                <a:srgbClr val="2A2E34"/>
              </a:solidFill>
              <a:effectLst/>
              <a:latin typeface="-apple-system"/>
            </a:endParaRPr>
          </a:p>
          <a:p>
            <a:pPr algn="l" fontAlgn="base">
              <a:buFont typeface="Arial" panose="020B0604020202020204" pitchFamily="34" charset="0"/>
              <a:buChar char="•"/>
            </a:pPr>
            <a:r>
              <a:rPr lang="en-US" b="1" i="0" dirty="0">
                <a:solidFill>
                  <a:srgbClr val="2A2E34"/>
                </a:solidFill>
                <a:effectLst/>
                <a:latin typeface="inherit"/>
              </a:rPr>
              <a:t>Irlands nationella kvinnoråd (NWC)</a:t>
            </a:r>
            <a:r>
              <a:rPr lang="en-US" b="0" i="0" dirty="0">
                <a:solidFill>
                  <a:srgbClr val="2A2E34"/>
                </a:solidFill>
                <a:effectLst/>
                <a:latin typeface="-apple-system"/>
              </a:rPr>
              <a:t>: Genomför kampanjer för att öka medvetenheten och bekämpa sexism, inklusive riktade sexistiska och rasistiska attacker mot kvinnor i det offentliga livet. </a:t>
            </a:r>
            <a:r>
              <a:rPr lang="en-US" b="0" i="0" u="sng" dirty="0">
                <a:solidFill>
                  <a:srgbClr val="4A90E2"/>
                </a:solidFill>
                <a:effectLst/>
                <a:latin typeface="-apple-system"/>
                <a:hlinkClick r:id="rId3"/>
              </a:rPr>
              <a:t>NWC:s webbplats</a:t>
            </a:r>
            <a:endParaRPr lang="en-US" b="0" i="0" dirty="0">
              <a:solidFill>
                <a:srgbClr val="2A2E34"/>
              </a:solidFill>
              <a:effectLst/>
              <a:latin typeface="-apple-system"/>
            </a:endParaRPr>
          </a:p>
          <a:p>
            <a:pPr algn="l" fontAlgn="base">
              <a:spcBef>
                <a:spcPts val="150"/>
              </a:spcBef>
              <a:buFont typeface="Arial" panose="020B0604020202020204" pitchFamily="34" charset="0"/>
              <a:buChar char="•"/>
            </a:pPr>
            <a:r>
              <a:rPr lang="en-US" b="1" i="0" dirty="0">
                <a:solidFill>
                  <a:srgbClr val="2A2E34"/>
                </a:solidFill>
                <a:effectLst/>
                <a:latin typeface="inherit"/>
              </a:rPr>
              <a:t>Immigrant Council of Ireland</a:t>
            </a:r>
            <a:r>
              <a:rPr lang="en-US" b="0" i="0" dirty="0">
                <a:solidFill>
                  <a:srgbClr val="2A2E34"/>
                </a:solidFill>
                <a:effectLst/>
                <a:latin typeface="-apple-system"/>
              </a:rPr>
              <a:t>: Tillhandahåller juridiska tjänster och leder integrations- och policykampanjer till förmån för invandrarkvinnor som utsatts för människohandel, inklusive de som utnyttjas i sexindustrin eller genom tvångsäktenskap. </a:t>
            </a:r>
            <a:r>
              <a:rPr lang="en-US" b="0" i="0" u="sng" dirty="0">
                <a:solidFill>
                  <a:srgbClr val="4A90E2"/>
                </a:solidFill>
                <a:effectLst/>
                <a:latin typeface="-apple-system"/>
                <a:hlinkClick r:id="rId4"/>
              </a:rPr>
              <a:t>Immigrant Council of Irelands webbplats</a:t>
            </a:r>
            <a:endParaRPr lang="en-US" b="0" i="0" dirty="0">
              <a:solidFill>
                <a:srgbClr val="2A2E34"/>
              </a:solidFill>
              <a:effectLst/>
              <a:latin typeface="-apple-system"/>
            </a:endParaRPr>
          </a:p>
          <a:p>
            <a:endParaRPr lang="en-US" dirty="0"/>
          </a:p>
          <a:p>
            <a:endParaRPr lang="fr-FR" dirty="0"/>
          </a:p>
          <a:p>
            <a:br>
              <a:rPr lang="en-US" dirty="0"/>
            </a:br>
            <a:endParaRPr lang="en-US" dirty="0"/>
          </a:p>
        </p:txBody>
      </p:sp>
      <p:sp>
        <p:nvSpPr>
          <p:cNvPr id="2" name="Text Placeholder 1">
            <a:extLst>
              <a:ext uri="{FF2B5EF4-FFF2-40B4-BE49-F238E27FC236}">
                <a16:creationId xmlns:a16="http://schemas.microsoft.com/office/drawing/2014/main" id="{F322E6BC-5F0F-8B64-830B-9E02C1D6E8CF}"/>
              </a:ext>
            </a:extLst>
          </p:cNvPr>
          <p:cNvSpPr>
            <a:spLocks noGrp="1"/>
          </p:cNvSpPr>
          <p:nvPr>
            <p:ph type="body" sz="quarter" idx="16"/>
          </p:nvPr>
        </p:nvSpPr>
        <p:spPr/>
        <p:txBody>
          <a:bodyPr>
            <a:normAutofit lnSpcReduction="10000"/>
          </a:bodyPr>
          <a:lstStyle/>
          <a:p>
            <a:r>
              <a:rPr lang="en-US" dirty="0"/>
              <a:t>Stödjande nätverk</a:t>
            </a:r>
          </a:p>
        </p:txBody>
      </p:sp>
      <p:sp>
        <p:nvSpPr>
          <p:cNvPr id="4" name="Rectangle 3">
            <a:extLst>
              <a:ext uri="{FF2B5EF4-FFF2-40B4-BE49-F238E27FC236}">
                <a16:creationId xmlns:a16="http://schemas.microsoft.com/office/drawing/2014/main" id="{231701CF-E26E-6D30-975B-1A2932DC9D2B}"/>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spTree>
    <p:extLst>
      <p:ext uri="{BB962C8B-B14F-4D97-AF65-F5344CB8AC3E}">
        <p14:creationId xmlns:p14="http://schemas.microsoft.com/office/powerpoint/2010/main" val="7611131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93819B0-FDBD-0602-385F-42CD11C53AD3}"/>
              </a:ext>
            </a:extLst>
          </p:cNvPr>
          <p:cNvSpPr>
            <a:spLocks noGrp="1"/>
          </p:cNvSpPr>
          <p:nvPr>
            <p:ph type="body" sz="quarter" idx="28"/>
          </p:nvPr>
        </p:nvSpPr>
        <p:spPr/>
        <p:txBody>
          <a:bodyPr/>
          <a:lstStyle/>
          <a:p>
            <a:r>
              <a:rPr lang="en-US" b="1" dirty="0"/>
              <a:t>www.3kitchens.eu</a:t>
            </a:r>
          </a:p>
        </p:txBody>
      </p:sp>
      <p:sp>
        <p:nvSpPr>
          <p:cNvPr id="5" name="Text Placeholder 4">
            <a:extLst>
              <a:ext uri="{FF2B5EF4-FFF2-40B4-BE49-F238E27FC236}">
                <a16:creationId xmlns:a16="http://schemas.microsoft.com/office/drawing/2014/main" id="{2D3CAEA5-566A-6449-5D6D-3355D0E3F3A3}"/>
              </a:ext>
            </a:extLst>
          </p:cNvPr>
          <p:cNvSpPr>
            <a:spLocks noGrp="1"/>
          </p:cNvSpPr>
          <p:nvPr>
            <p:ph type="body" sz="quarter" idx="20"/>
          </p:nvPr>
        </p:nvSpPr>
        <p:spPr/>
        <p:txBody>
          <a:bodyPr/>
          <a:lstStyle/>
          <a:p>
            <a:r>
              <a:rPr lang="en-US" dirty="0"/>
              <a:t>Tack så mycket</a:t>
            </a:r>
          </a:p>
        </p:txBody>
      </p:sp>
      <p:grpSp>
        <p:nvGrpSpPr>
          <p:cNvPr id="7" name="Graphic 3">
            <a:extLst>
              <a:ext uri="{FF2B5EF4-FFF2-40B4-BE49-F238E27FC236}">
                <a16:creationId xmlns:a16="http://schemas.microsoft.com/office/drawing/2014/main" id="{65FC3C37-2417-9B23-5D16-30FA0705600E}"/>
              </a:ext>
            </a:extLst>
          </p:cNvPr>
          <p:cNvGrpSpPr/>
          <p:nvPr/>
        </p:nvGrpSpPr>
        <p:grpSpPr>
          <a:xfrm>
            <a:off x="10202786" y="507955"/>
            <a:ext cx="608305" cy="608305"/>
            <a:chOff x="901122" y="2499889"/>
            <a:chExt cx="850463" cy="850463"/>
          </a:xfrm>
        </p:grpSpPr>
        <p:sp>
          <p:nvSpPr>
            <p:cNvPr id="8" name="Freeform 7">
              <a:extLst>
                <a:ext uri="{FF2B5EF4-FFF2-40B4-BE49-F238E27FC236}">
                  <a16:creationId xmlns:a16="http://schemas.microsoft.com/office/drawing/2014/main" id="{C58CAE73-A1D9-D903-EF73-35F6112A2463}"/>
                </a:ext>
              </a:extLst>
            </p:cNvPr>
            <p:cNvSpPr/>
            <p:nvPr/>
          </p:nvSpPr>
          <p:spPr>
            <a:xfrm>
              <a:off x="90112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84BFA4"/>
            </a:solidFill>
            <a:ln w="6294" cap="flat">
              <a:noFill/>
              <a:prstDash val="solid"/>
              <a:miter/>
            </a:ln>
          </p:spPr>
          <p:txBody>
            <a:bodyPr rtlCol="0" anchor="ctr"/>
            <a:lstStyle/>
            <a:p>
              <a:endParaRPr lang="en-US" dirty="0"/>
            </a:p>
          </p:txBody>
        </p:sp>
        <p:grpSp>
          <p:nvGrpSpPr>
            <p:cNvPr id="9" name="Graphic 3">
              <a:extLst>
                <a:ext uri="{FF2B5EF4-FFF2-40B4-BE49-F238E27FC236}">
                  <a16:creationId xmlns:a16="http://schemas.microsoft.com/office/drawing/2014/main" id="{7FFF8F2C-7EC2-76E5-6A5B-728C0F8E3F28}"/>
                </a:ext>
              </a:extLst>
            </p:cNvPr>
            <p:cNvGrpSpPr/>
            <p:nvPr/>
          </p:nvGrpSpPr>
          <p:grpSpPr>
            <a:xfrm>
              <a:off x="1080665" y="2655481"/>
              <a:ext cx="504608" cy="502728"/>
              <a:chOff x="1080665" y="2655481"/>
              <a:chExt cx="504608" cy="502728"/>
            </a:xfrm>
            <a:solidFill>
              <a:srgbClr val="FEFEFE"/>
            </a:solidFill>
          </p:grpSpPr>
          <p:sp>
            <p:nvSpPr>
              <p:cNvPr id="10" name="Freeform 9">
                <a:extLst>
                  <a:ext uri="{FF2B5EF4-FFF2-40B4-BE49-F238E27FC236}">
                    <a16:creationId xmlns:a16="http://schemas.microsoft.com/office/drawing/2014/main" id="{F1A38C48-375B-F288-E241-CA93D590E44D}"/>
                  </a:ext>
                </a:extLst>
              </p:cNvPr>
              <p:cNvSpPr/>
              <p:nvPr/>
            </p:nvSpPr>
            <p:spPr>
              <a:xfrm>
                <a:off x="1258947" y="2813589"/>
                <a:ext cx="326325" cy="344621"/>
              </a:xfrm>
              <a:custGeom>
                <a:avLst/>
                <a:gdLst>
                  <a:gd name="connsiteX0" fmla="*/ 100166 w 326325"/>
                  <a:gd name="connsiteY0" fmla="*/ 53574 h 344621"/>
                  <a:gd name="connsiteX1" fmla="*/ 120325 w 326325"/>
                  <a:gd name="connsiteY1" fmla="*/ 30895 h 344621"/>
                  <a:gd name="connsiteX2" fmla="*/ 199071 w 326325"/>
                  <a:gd name="connsiteY2" fmla="*/ 26 h 344621"/>
                  <a:gd name="connsiteX3" fmla="*/ 248209 w 326325"/>
                  <a:gd name="connsiteY3" fmla="*/ 6326 h 344621"/>
                  <a:gd name="connsiteX4" fmla="*/ 316876 w 326325"/>
                  <a:gd name="connsiteY4" fmla="*/ 78773 h 344621"/>
                  <a:gd name="connsiteX5" fmla="*/ 326326 w 326325"/>
                  <a:gd name="connsiteY5" fmla="*/ 161299 h 344621"/>
                  <a:gd name="connsiteX6" fmla="*/ 326326 w 326325"/>
                  <a:gd name="connsiteY6" fmla="*/ 337692 h 344621"/>
                  <a:gd name="connsiteX7" fmla="*/ 319396 w 326325"/>
                  <a:gd name="connsiteY7" fmla="*/ 344622 h 344621"/>
                  <a:gd name="connsiteX8" fmla="*/ 228680 w 326325"/>
                  <a:gd name="connsiteY8" fmla="*/ 344622 h 344621"/>
                  <a:gd name="connsiteX9" fmla="*/ 222380 w 326325"/>
                  <a:gd name="connsiteY9" fmla="*/ 337692 h 344621"/>
                  <a:gd name="connsiteX10" fmla="*/ 222380 w 326325"/>
                  <a:gd name="connsiteY10" fmla="*/ 170119 h 344621"/>
                  <a:gd name="connsiteX11" fmla="*/ 217341 w 326325"/>
                  <a:gd name="connsiteY11" fmla="*/ 128541 h 344621"/>
                  <a:gd name="connsiteX12" fmla="*/ 165683 w 326325"/>
                  <a:gd name="connsiteY12" fmla="*/ 92002 h 344621"/>
                  <a:gd name="connsiteX13" fmla="*/ 106465 w 326325"/>
                  <a:gd name="connsiteY13" fmla="*/ 148070 h 344621"/>
                  <a:gd name="connsiteX14" fmla="*/ 104576 w 326325"/>
                  <a:gd name="connsiteY14" fmla="*/ 174529 h 344621"/>
                  <a:gd name="connsiteX15" fmla="*/ 104576 w 326325"/>
                  <a:gd name="connsiteY15" fmla="*/ 337692 h 344621"/>
                  <a:gd name="connsiteX16" fmla="*/ 97646 w 326325"/>
                  <a:gd name="connsiteY16" fmla="*/ 344622 h 344621"/>
                  <a:gd name="connsiteX17" fmla="*/ 6300 w 326325"/>
                  <a:gd name="connsiteY17" fmla="*/ 344622 h 344621"/>
                  <a:gd name="connsiteX18" fmla="*/ 0 w 326325"/>
                  <a:gd name="connsiteY18" fmla="*/ 338322 h 344621"/>
                  <a:gd name="connsiteX19" fmla="*/ 0 w 326325"/>
                  <a:gd name="connsiteY19" fmla="*/ 15146 h 344621"/>
                  <a:gd name="connsiteX20" fmla="*/ 6930 w 326325"/>
                  <a:gd name="connsiteY20" fmla="*/ 8846 h 344621"/>
                  <a:gd name="connsiteX21" fmla="*/ 93866 w 326325"/>
                  <a:gd name="connsiteY21" fmla="*/ 8846 h 344621"/>
                  <a:gd name="connsiteX22" fmla="*/ 100166 w 326325"/>
                  <a:gd name="connsiteY22" fmla="*/ 15776 h 344621"/>
                  <a:gd name="connsiteX23" fmla="*/ 100166 w 326325"/>
                  <a:gd name="connsiteY23" fmla="*/ 53574 h 34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6325" h="344621">
                    <a:moveTo>
                      <a:pt x="100166" y="53574"/>
                    </a:moveTo>
                    <a:cubicBezTo>
                      <a:pt x="107095" y="46014"/>
                      <a:pt x="112765" y="37825"/>
                      <a:pt x="120325" y="30895"/>
                    </a:cubicBezTo>
                    <a:cubicBezTo>
                      <a:pt x="142374" y="10106"/>
                      <a:pt x="168203" y="-604"/>
                      <a:pt x="199071" y="26"/>
                    </a:cubicBezTo>
                    <a:cubicBezTo>
                      <a:pt x="216081" y="26"/>
                      <a:pt x="232460" y="1286"/>
                      <a:pt x="248209" y="6326"/>
                    </a:cubicBezTo>
                    <a:cubicBezTo>
                      <a:pt x="285378" y="17036"/>
                      <a:pt x="306797" y="42234"/>
                      <a:pt x="316876" y="78773"/>
                    </a:cubicBezTo>
                    <a:cubicBezTo>
                      <a:pt x="324436" y="105862"/>
                      <a:pt x="325696" y="133581"/>
                      <a:pt x="326326" y="161299"/>
                    </a:cubicBezTo>
                    <a:cubicBezTo>
                      <a:pt x="326326" y="219887"/>
                      <a:pt x="326326" y="278474"/>
                      <a:pt x="326326" y="337692"/>
                    </a:cubicBezTo>
                    <a:cubicBezTo>
                      <a:pt x="326326" y="343361"/>
                      <a:pt x="325066" y="344622"/>
                      <a:pt x="319396" y="344622"/>
                    </a:cubicBezTo>
                    <a:cubicBezTo>
                      <a:pt x="289158" y="344622"/>
                      <a:pt x="258919" y="344622"/>
                      <a:pt x="228680" y="344622"/>
                    </a:cubicBezTo>
                    <a:cubicBezTo>
                      <a:pt x="223640" y="344622"/>
                      <a:pt x="222380" y="342732"/>
                      <a:pt x="222380" y="337692"/>
                    </a:cubicBezTo>
                    <a:cubicBezTo>
                      <a:pt x="222380" y="281624"/>
                      <a:pt x="222380" y="226187"/>
                      <a:pt x="222380" y="170119"/>
                    </a:cubicBezTo>
                    <a:cubicBezTo>
                      <a:pt x="222380" y="156260"/>
                      <a:pt x="221751" y="142400"/>
                      <a:pt x="217341" y="128541"/>
                    </a:cubicBezTo>
                    <a:cubicBezTo>
                      <a:pt x="210411" y="103342"/>
                      <a:pt x="192142" y="90742"/>
                      <a:pt x="165683" y="92002"/>
                    </a:cubicBezTo>
                    <a:cubicBezTo>
                      <a:pt x="129774" y="93892"/>
                      <a:pt x="110875" y="111531"/>
                      <a:pt x="106465" y="148070"/>
                    </a:cubicBezTo>
                    <a:cubicBezTo>
                      <a:pt x="105206" y="156890"/>
                      <a:pt x="104576" y="165709"/>
                      <a:pt x="104576" y="174529"/>
                    </a:cubicBezTo>
                    <a:cubicBezTo>
                      <a:pt x="104576" y="228706"/>
                      <a:pt x="104576" y="283514"/>
                      <a:pt x="104576" y="337692"/>
                    </a:cubicBezTo>
                    <a:cubicBezTo>
                      <a:pt x="104576" y="343361"/>
                      <a:pt x="103316" y="344622"/>
                      <a:pt x="97646" y="344622"/>
                    </a:cubicBezTo>
                    <a:cubicBezTo>
                      <a:pt x="67407" y="344622"/>
                      <a:pt x="36538" y="344622"/>
                      <a:pt x="6300" y="344622"/>
                    </a:cubicBezTo>
                    <a:cubicBezTo>
                      <a:pt x="1260" y="344622"/>
                      <a:pt x="0" y="343361"/>
                      <a:pt x="0" y="338322"/>
                    </a:cubicBezTo>
                    <a:cubicBezTo>
                      <a:pt x="0" y="230596"/>
                      <a:pt x="0" y="122871"/>
                      <a:pt x="0" y="15146"/>
                    </a:cubicBezTo>
                    <a:cubicBezTo>
                      <a:pt x="0" y="10106"/>
                      <a:pt x="1890" y="8846"/>
                      <a:pt x="6930" y="8846"/>
                    </a:cubicBezTo>
                    <a:cubicBezTo>
                      <a:pt x="35909" y="8846"/>
                      <a:pt x="64887" y="8846"/>
                      <a:pt x="93866" y="8846"/>
                    </a:cubicBezTo>
                    <a:cubicBezTo>
                      <a:pt x="98906" y="8846"/>
                      <a:pt x="100796" y="10736"/>
                      <a:pt x="100166" y="15776"/>
                    </a:cubicBezTo>
                    <a:cubicBezTo>
                      <a:pt x="100166" y="27745"/>
                      <a:pt x="100166" y="40975"/>
                      <a:pt x="100166" y="53574"/>
                    </a:cubicBezTo>
                    <a:close/>
                  </a:path>
                </a:pathLst>
              </a:custGeom>
              <a:solidFill>
                <a:srgbClr val="FEFEFE"/>
              </a:solidFill>
              <a:ln w="6294"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46B37430-896E-A0CA-7E82-26784D949A6A}"/>
                  </a:ext>
                </a:extLst>
              </p:cNvPr>
              <p:cNvSpPr/>
              <p:nvPr/>
            </p:nvSpPr>
            <p:spPr>
              <a:xfrm>
                <a:off x="1088854" y="2822435"/>
                <a:ext cx="104575" cy="335775"/>
              </a:xfrm>
              <a:custGeom>
                <a:avLst/>
                <a:gdLst>
                  <a:gd name="connsiteX0" fmla="*/ 104576 w 104575"/>
                  <a:gd name="connsiteY0" fmla="*/ 168203 h 335775"/>
                  <a:gd name="connsiteX1" fmla="*/ 104576 w 104575"/>
                  <a:gd name="connsiteY1" fmla="*/ 328216 h 335775"/>
                  <a:gd name="connsiteX2" fmla="*/ 97016 w 104575"/>
                  <a:gd name="connsiteY2" fmla="*/ 335776 h 335775"/>
                  <a:gd name="connsiteX3" fmla="*/ 6300 w 104575"/>
                  <a:gd name="connsiteY3" fmla="*/ 335776 h 335775"/>
                  <a:gd name="connsiteX4" fmla="*/ 0 w 104575"/>
                  <a:gd name="connsiteY4" fmla="*/ 329476 h 335775"/>
                  <a:gd name="connsiteX5" fmla="*/ 0 w 104575"/>
                  <a:gd name="connsiteY5" fmla="*/ 6300 h 335775"/>
                  <a:gd name="connsiteX6" fmla="*/ 5670 w 104575"/>
                  <a:gd name="connsiteY6" fmla="*/ 0 h 335775"/>
                  <a:gd name="connsiteX7" fmla="*/ 97646 w 104575"/>
                  <a:gd name="connsiteY7" fmla="*/ 0 h 335775"/>
                  <a:gd name="connsiteX8" fmla="*/ 104576 w 104575"/>
                  <a:gd name="connsiteY8" fmla="*/ 7560 h 335775"/>
                  <a:gd name="connsiteX9" fmla="*/ 104576 w 104575"/>
                  <a:gd name="connsiteY9" fmla="*/ 168203 h 33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575" h="335775">
                    <a:moveTo>
                      <a:pt x="104576" y="168203"/>
                    </a:moveTo>
                    <a:cubicBezTo>
                      <a:pt x="104576" y="221750"/>
                      <a:pt x="104576" y="274668"/>
                      <a:pt x="104576" y="328216"/>
                    </a:cubicBezTo>
                    <a:cubicBezTo>
                      <a:pt x="104576" y="333886"/>
                      <a:pt x="103316" y="335776"/>
                      <a:pt x="97016" y="335776"/>
                    </a:cubicBezTo>
                    <a:cubicBezTo>
                      <a:pt x="66777" y="335146"/>
                      <a:pt x="36538" y="335776"/>
                      <a:pt x="6300" y="335776"/>
                    </a:cubicBezTo>
                    <a:cubicBezTo>
                      <a:pt x="1260" y="335776"/>
                      <a:pt x="0" y="334516"/>
                      <a:pt x="0" y="329476"/>
                    </a:cubicBezTo>
                    <a:cubicBezTo>
                      <a:pt x="0" y="221750"/>
                      <a:pt x="0" y="114025"/>
                      <a:pt x="0" y="6300"/>
                    </a:cubicBezTo>
                    <a:cubicBezTo>
                      <a:pt x="0" y="1890"/>
                      <a:pt x="1260" y="0"/>
                      <a:pt x="5670" y="0"/>
                    </a:cubicBezTo>
                    <a:cubicBezTo>
                      <a:pt x="36538" y="0"/>
                      <a:pt x="66777" y="0"/>
                      <a:pt x="97646" y="0"/>
                    </a:cubicBezTo>
                    <a:cubicBezTo>
                      <a:pt x="103316" y="0"/>
                      <a:pt x="104576" y="2520"/>
                      <a:pt x="104576" y="7560"/>
                    </a:cubicBezTo>
                    <a:cubicBezTo>
                      <a:pt x="104576" y="60477"/>
                      <a:pt x="104576" y="114025"/>
                      <a:pt x="104576" y="168203"/>
                    </a:cubicBezTo>
                    <a:close/>
                  </a:path>
                </a:pathLst>
              </a:custGeom>
              <a:solidFill>
                <a:srgbClr val="FEFEFE"/>
              </a:solidFill>
              <a:ln w="6294"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CDE5B535-C4B1-AE73-745B-8E21D5B39493}"/>
                  </a:ext>
                </a:extLst>
              </p:cNvPr>
              <p:cNvSpPr/>
              <p:nvPr/>
            </p:nvSpPr>
            <p:spPr>
              <a:xfrm>
                <a:off x="1080665" y="2655481"/>
                <a:ext cx="120954" cy="120335"/>
              </a:xfrm>
              <a:custGeom>
                <a:avLst/>
                <a:gdLst>
                  <a:gd name="connsiteX0" fmla="*/ 120955 w 120954"/>
                  <a:gd name="connsiteY0" fmla="*/ 59858 h 120335"/>
                  <a:gd name="connsiteX1" fmla="*/ 60477 w 120954"/>
                  <a:gd name="connsiteY1" fmla="*/ 120335 h 120335"/>
                  <a:gd name="connsiteX2" fmla="*/ 0 w 120954"/>
                  <a:gd name="connsiteY2" fmla="*/ 60488 h 120335"/>
                  <a:gd name="connsiteX3" fmla="*/ 60477 w 120954"/>
                  <a:gd name="connsiteY3" fmla="*/ 11 h 120335"/>
                  <a:gd name="connsiteX4" fmla="*/ 120955 w 120954"/>
                  <a:gd name="connsiteY4" fmla="*/ 59858 h 120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954" h="120335">
                    <a:moveTo>
                      <a:pt x="120955" y="59858"/>
                    </a:moveTo>
                    <a:cubicBezTo>
                      <a:pt x="120955" y="93247"/>
                      <a:pt x="93866" y="120335"/>
                      <a:pt x="60477" y="120335"/>
                    </a:cubicBezTo>
                    <a:cubicBezTo>
                      <a:pt x="27719" y="120335"/>
                      <a:pt x="0" y="93247"/>
                      <a:pt x="0" y="60488"/>
                    </a:cubicBezTo>
                    <a:cubicBezTo>
                      <a:pt x="0" y="27099"/>
                      <a:pt x="27089" y="11"/>
                      <a:pt x="60477" y="11"/>
                    </a:cubicBezTo>
                    <a:cubicBezTo>
                      <a:pt x="93866" y="-619"/>
                      <a:pt x="120955" y="27099"/>
                      <a:pt x="120955" y="59858"/>
                    </a:cubicBezTo>
                    <a:close/>
                  </a:path>
                </a:pathLst>
              </a:custGeom>
              <a:solidFill>
                <a:srgbClr val="FEFEFE"/>
              </a:solidFill>
              <a:ln w="6294" cap="flat">
                <a:noFill/>
                <a:prstDash val="solid"/>
                <a:miter/>
              </a:ln>
            </p:spPr>
            <p:txBody>
              <a:bodyPr rtlCol="0" anchor="ctr"/>
              <a:lstStyle/>
              <a:p>
                <a:endParaRPr lang="en-US"/>
              </a:p>
            </p:txBody>
          </p:sp>
        </p:grpSp>
      </p:grpSp>
      <p:grpSp>
        <p:nvGrpSpPr>
          <p:cNvPr id="13" name="Graphic 3">
            <a:extLst>
              <a:ext uri="{FF2B5EF4-FFF2-40B4-BE49-F238E27FC236}">
                <a16:creationId xmlns:a16="http://schemas.microsoft.com/office/drawing/2014/main" id="{5AB962F1-005E-DCBE-6933-5353DFE5B379}"/>
              </a:ext>
            </a:extLst>
          </p:cNvPr>
          <p:cNvGrpSpPr/>
          <p:nvPr/>
        </p:nvGrpSpPr>
        <p:grpSpPr>
          <a:xfrm>
            <a:off x="9549540" y="507955"/>
            <a:ext cx="608305" cy="608756"/>
            <a:chOff x="-1196056" y="2499889"/>
            <a:chExt cx="850463" cy="851093"/>
          </a:xfrm>
        </p:grpSpPr>
        <p:sp>
          <p:nvSpPr>
            <p:cNvPr id="14" name="Freeform 13">
              <a:extLst>
                <a:ext uri="{FF2B5EF4-FFF2-40B4-BE49-F238E27FC236}">
                  <a16:creationId xmlns:a16="http://schemas.microsoft.com/office/drawing/2014/main" id="{E1B9C3AB-082C-5777-353F-44E253D95817}"/>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84BFA4"/>
            </a:solidFill>
            <a:ln w="6294"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D93843D1-B30E-F882-9CAD-C4CD3FA88C16}"/>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p>
          </p:txBody>
        </p:sp>
      </p:grpSp>
      <p:grpSp>
        <p:nvGrpSpPr>
          <p:cNvPr id="16" name="Group 15">
            <a:extLst>
              <a:ext uri="{FF2B5EF4-FFF2-40B4-BE49-F238E27FC236}">
                <a16:creationId xmlns:a16="http://schemas.microsoft.com/office/drawing/2014/main" id="{6D08F39A-73E2-BFE8-5D8E-C302FA33D7E5}"/>
              </a:ext>
            </a:extLst>
          </p:cNvPr>
          <p:cNvGrpSpPr/>
          <p:nvPr/>
        </p:nvGrpSpPr>
        <p:grpSpPr>
          <a:xfrm>
            <a:off x="10856033" y="507955"/>
            <a:ext cx="608305" cy="608305"/>
            <a:chOff x="1322411" y="8986040"/>
            <a:chExt cx="280634" cy="280634"/>
          </a:xfrm>
        </p:grpSpPr>
        <p:sp>
          <p:nvSpPr>
            <p:cNvPr id="17" name="Freeform 16">
              <a:extLst>
                <a:ext uri="{FF2B5EF4-FFF2-40B4-BE49-F238E27FC236}">
                  <a16:creationId xmlns:a16="http://schemas.microsoft.com/office/drawing/2014/main" id="{E4C960B8-1133-D072-8CED-DBE59DA2DC46}"/>
                </a:ext>
              </a:extLst>
            </p:cNvPr>
            <p:cNvSpPr/>
            <p:nvPr/>
          </p:nvSpPr>
          <p:spPr>
            <a:xfrm>
              <a:off x="1322411" y="8986040"/>
              <a:ext cx="280634" cy="280634"/>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84BFA4"/>
            </a:solidFill>
            <a:ln w="6294" cap="flat">
              <a:noFill/>
              <a:prstDash val="solid"/>
              <a:miter/>
            </a:ln>
          </p:spPr>
          <p:txBody>
            <a:bodyPr rtlCol="0" anchor="ctr"/>
            <a:lstStyle/>
            <a:p>
              <a:endParaRPr lang="en-US" dirty="0"/>
            </a:p>
          </p:txBody>
        </p:sp>
        <p:pic>
          <p:nvPicPr>
            <p:cNvPr id="18" name="Graphic 17" descr="World with solid fill">
              <a:extLst>
                <a:ext uri="{FF2B5EF4-FFF2-40B4-BE49-F238E27FC236}">
                  <a16:creationId xmlns:a16="http://schemas.microsoft.com/office/drawing/2014/main" id="{6115C41F-8FC2-2128-A397-9DF2F8C5B0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46803" y="9010977"/>
              <a:ext cx="231850" cy="230760"/>
            </a:xfrm>
            <a:prstGeom prst="rect">
              <a:avLst/>
            </a:prstGeom>
          </p:spPr>
        </p:pic>
      </p:grpSp>
    </p:spTree>
    <p:extLst>
      <p:ext uri="{BB962C8B-B14F-4D97-AF65-F5344CB8AC3E}">
        <p14:creationId xmlns:p14="http://schemas.microsoft.com/office/powerpoint/2010/main" val="1889966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B735E-F773-815F-5301-61DD51B2B6B4}"/>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CE9D81E-192E-33F2-B4F8-38E761CFA38B}"/>
              </a:ext>
            </a:extLst>
          </p:cNvPr>
          <p:cNvSpPr>
            <a:spLocks noGrp="1"/>
          </p:cNvSpPr>
          <p:nvPr>
            <p:ph type="body" sz="quarter" idx="18"/>
          </p:nvPr>
        </p:nvSpPr>
        <p:spPr>
          <a:xfrm>
            <a:off x="529757" y="1308897"/>
            <a:ext cx="6185193" cy="4343986"/>
          </a:xfrm>
        </p:spPr>
        <p:txBody>
          <a:bodyPr/>
          <a:lstStyle/>
          <a:p>
            <a:r>
              <a:rPr lang="en-US" sz="2800" dirty="0"/>
              <a:t>	I denna känsliga modul kommer vi att utforska hur sexism ser ut i köket, ge praktiska exempel och erbjuda strategier för att hantera dessa situationer på ett effektivt sätt. </a:t>
            </a:r>
          </a:p>
          <a:p>
            <a:r>
              <a:rPr lang="en-US" sz="2800" dirty="0"/>
              <a:t>   Sexism inom restaurangbranschen kan yttra sig på olika och lömska sätt. Syftet med denna modul är att hjälpa dig att känna igen dessa beteenden och ta itu med dem.</a:t>
            </a:r>
          </a:p>
          <a:p>
            <a:r>
              <a:rPr lang="en-US" sz="2800" dirty="0"/>
              <a:t>  Vi kommer också att gå igenom de rättsliga ramar som finns för att skydda dig. Varje avsnitt innehåller en frågesport för att testa dina kunskaper,</a:t>
            </a:r>
            <a:br>
              <a:rPr lang="en-US" dirty="0"/>
            </a:br>
            <a:endParaRPr lang="en-US" dirty="0"/>
          </a:p>
        </p:txBody>
      </p:sp>
      <p:sp>
        <p:nvSpPr>
          <p:cNvPr id="2" name="Text Placeholder 1">
            <a:extLst>
              <a:ext uri="{FF2B5EF4-FFF2-40B4-BE49-F238E27FC236}">
                <a16:creationId xmlns:a16="http://schemas.microsoft.com/office/drawing/2014/main" id="{0C0F3892-8E5C-19C2-9109-CB067AA6A5A5}"/>
              </a:ext>
            </a:extLst>
          </p:cNvPr>
          <p:cNvSpPr>
            <a:spLocks noGrp="1"/>
          </p:cNvSpPr>
          <p:nvPr>
            <p:ph type="body" sz="quarter" idx="16"/>
          </p:nvPr>
        </p:nvSpPr>
        <p:spPr/>
        <p:txBody>
          <a:bodyPr>
            <a:normAutofit lnSpcReduction="10000"/>
          </a:bodyPr>
          <a:lstStyle/>
          <a:p>
            <a:r>
              <a:rPr lang="en-US" dirty="0"/>
              <a:t>Förstå sexism i köket</a:t>
            </a:r>
          </a:p>
        </p:txBody>
      </p:sp>
      <p:sp>
        <p:nvSpPr>
          <p:cNvPr id="4" name="Rectangle 3">
            <a:extLst>
              <a:ext uri="{FF2B5EF4-FFF2-40B4-BE49-F238E27FC236}">
                <a16:creationId xmlns:a16="http://schemas.microsoft.com/office/drawing/2014/main" id="{4FE4ADCA-16C4-D2BF-C4E8-A9C7520F686F}"/>
              </a:ext>
            </a:extLst>
          </p:cNvPr>
          <p:cNvSpPr/>
          <p:nvPr/>
        </p:nvSpPr>
        <p:spPr>
          <a:xfrm>
            <a:off x="408953" y="1340326"/>
            <a:ext cx="792000" cy="21410"/>
          </a:xfrm>
          <a:prstGeom prst="rect">
            <a:avLst/>
          </a:prstGeom>
          <a:solidFill>
            <a:srgbClr val="B6D1E1"/>
          </a:solidFill>
          <a:ln>
            <a:solidFill>
              <a:srgbClr val="B6D1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bg1"/>
              </a:solidFill>
              <a:latin typeface="Calibri" panose="020F0502020204030204" pitchFamily="34" charset="0"/>
            </a:endParaRPr>
          </a:p>
        </p:txBody>
      </p:sp>
      <p:pic>
        <p:nvPicPr>
          <p:cNvPr id="5" name="Picture Placeholder 5">
            <a:extLst>
              <a:ext uri="{FF2B5EF4-FFF2-40B4-BE49-F238E27FC236}">
                <a16:creationId xmlns:a16="http://schemas.microsoft.com/office/drawing/2014/main" id="{482C5B68-9790-F7CD-50C2-1E554F634CEF}"/>
              </a:ext>
            </a:extLst>
          </p:cNvPr>
          <p:cNvPicPr>
            <a:picLocks noChangeAspect="1"/>
          </p:cNvPicPr>
          <p:nvPr/>
        </p:nvPicPr>
        <p:blipFill>
          <a:blip r:embed="rId2"/>
          <a:srcRect l="33299" r="2227"/>
          <a:stretch/>
        </p:blipFill>
        <p:spPr>
          <a:xfrm>
            <a:off x="7010399" y="746753"/>
            <a:ext cx="5292000" cy="5468275"/>
          </a:xfrm>
          <a:custGeom>
            <a:avLst/>
            <a:gdLst>
              <a:gd name="connsiteX0" fmla="*/ 970016 w 2126425"/>
              <a:gd name="connsiteY0" fmla="*/ 20 h 2197217"/>
              <a:gd name="connsiteX1" fmla="*/ 1288870 w 2126425"/>
              <a:gd name="connsiteY1" fmla="*/ 51686 h 2197217"/>
              <a:gd name="connsiteX2" fmla="*/ 1664872 w 2126425"/>
              <a:gd name="connsiteY2" fmla="*/ 208967 h 2197217"/>
              <a:gd name="connsiteX3" fmla="*/ 2067914 w 2126425"/>
              <a:gd name="connsiteY3" fmla="*/ 567773 h 2197217"/>
              <a:gd name="connsiteX4" fmla="*/ 1269208 w 2126425"/>
              <a:gd name="connsiteY4" fmla="*/ 2177467 h 2197217"/>
              <a:gd name="connsiteX5" fmla="*/ 10934 w 2126425"/>
              <a:gd name="connsiteY5" fmla="*/ 1187072 h 2197217"/>
              <a:gd name="connsiteX6" fmla="*/ 485242 w 2126425"/>
              <a:gd name="connsiteY6" fmla="*/ 218794 h 2197217"/>
              <a:gd name="connsiteX7" fmla="*/ 970016 w 2126425"/>
              <a:gd name="connsiteY7" fmla="*/ 20 h 2197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6425" h="2197217">
                <a:moveTo>
                  <a:pt x="970016" y="20"/>
                </a:moveTo>
                <a:cubicBezTo>
                  <a:pt x="1075178" y="-729"/>
                  <a:pt x="1182888" y="19431"/>
                  <a:pt x="1288870" y="51686"/>
                </a:cubicBezTo>
                <a:cubicBezTo>
                  <a:pt x="1419120" y="91009"/>
                  <a:pt x="1546913" y="147527"/>
                  <a:pt x="1664872" y="208967"/>
                </a:cubicBezTo>
                <a:cubicBezTo>
                  <a:pt x="1831988" y="290069"/>
                  <a:pt x="2006474" y="378540"/>
                  <a:pt x="2067914" y="567773"/>
                </a:cubicBezTo>
                <a:cubicBezTo>
                  <a:pt x="2269430" y="1194450"/>
                  <a:pt x="1937664" y="2071791"/>
                  <a:pt x="1269208" y="2177467"/>
                </a:cubicBezTo>
                <a:cubicBezTo>
                  <a:pt x="583548" y="2285599"/>
                  <a:pt x="-94742" y="1948919"/>
                  <a:pt x="10934" y="1187072"/>
                </a:cubicBezTo>
                <a:cubicBezTo>
                  <a:pt x="57634" y="860218"/>
                  <a:pt x="266521" y="464554"/>
                  <a:pt x="485242" y="218794"/>
                </a:cubicBezTo>
                <a:cubicBezTo>
                  <a:pt x="626554" y="60593"/>
                  <a:pt x="794746" y="1267"/>
                  <a:pt x="970016" y="20"/>
                </a:cubicBezTo>
                <a:close/>
              </a:path>
            </a:pathLst>
          </a:custGeom>
        </p:spPr>
      </p:pic>
    </p:spTree>
    <p:extLst>
      <p:ext uri="{BB962C8B-B14F-4D97-AF65-F5344CB8AC3E}">
        <p14:creationId xmlns:p14="http://schemas.microsoft.com/office/powerpoint/2010/main" val="359535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EBAC1E-05FE-05E6-F55F-40C75F12B11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B446174-A913-94C9-5CCA-F2847DA98C18}"/>
              </a:ext>
            </a:extLst>
          </p:cNvPr>
          <p:cNvSpPr>
            <a:spLocks noGrp="1"/>
          </p:cNvSpPr>
          <p:nvPr>
            <p:ph type="body" sz="quarter" idx="20"/>
          </p:nvPr>
        </p:nvSpPr>
        <p:spPr>
          <a:xfrm>
            <a:off x="6096000" y="906580"/>
            <a:ext cx="5377132" cy="4214986"/>
          </a:xfrm>
        </p:spPr>
        <p:txBody>
          <a:bodyPr/>
          <a:lstStyle/>
          <a:p>
            <a:r>
              <a:rPr lang="en-US" dirty="0"/>
              <a:t>Kvinnor kan få mindre viktiga arbetsuppgifter eller sämre möjligheter att avancera jämfört med sina manliga kollegor. </a:t>
            </a:r>
          </a:p>
          <a:p>
            <a:r>
              <a:rPr lang="en-US" dirty="0"/>
              <a:t>Till exempel kan män tilldelas grill- eller sauterstationen, medan kvinnor förpassas till salladsstationen, som kan uppfattas som mindre prestigefylld eller utmanande.</a:t>
            </a:r>
          </a:p>
        </p:txBody>
      </p:sp>
      <p:sp>
        <p:nvSpPr>
          <p:cNvPr id="6" name="Text Placeholder 5">
            <a:extLst>
              <a:ext uri="{FF2B5EF4-FFF2-40B4-BE49-F238E27FC236}">
                <a16:creationId xmlns:a16="http://schemas.microsoft.com/office/drawing/2014/main" id="{20808E82-9A49-E81A-42E7-418B05A7D46C}"/>
              </a:ext>
            </a:extLst>
          </p:cNvPr>
          <p:cNvSpPr>
            <a:spLocks noGrp="1"/>
          </p:cNvSpPr>
          <p:nvPr>
            <p:ph type="body" sz="quarter" idx="23"/>
          </p:nvPr>
        </p:nvSpPr>
        <p:spPr>
          <a:xfrm>
            <a:off x="304789" y="642281"/>
            <a:ext cx="3721396" cy="5573437"/>
          </a:xfrm>
        </p:spPr>
        <p:txBody>
          <a:bodyPr/>
          <a:lstStyle/>
          <a:p>
            <a:r>
              <a:rPr lang="en-US" b="1" dirty="0"/>
              <a:t>Förstå sexism i köket</a:t>
            </a:r>
          </a:p>
          <a:p>
            <a:endParaRPr lang="en-US" dirty="0"/>
          </a:p>
          <a:p>
            <a:r>
              <a:rPr lang="en-US" dirty="0"/>
              <a:t>Ojämlik behandling</a:t>
            </a:r>
          </a:p>
        </p:txBody>
      </p:sp>
      <p:sp>
        <p:nvSpPr>
          <p:cNvPr id="7" name="Text Placeholder 6">
            <a:extLst>
              <a:ext uri="{FF2B5EF4-FFF2-40B4-BE49-F238E27FC236}">
                <a16:creationId xmlns:a16="http://schemas.microsoft.com/office/drawing/2014/main" id="{C539DF92-AE0D-71A4-6657-DD1BC8E6EFC3}"/>
              </a:ext>
            </a:extLst>
          </p:cNvPr>
          <p:cNvSpPr>
            <a:spLocks noGrp="1"/>
          </p:cNvSpPr>
          <p:nvPr>
            <p:ph type="body" sz="quarter" idx="24"/>
          </p:nvPr>
        </p:nvSpPr>
        <p:spPr/>
        <p:txBody>
          <a:bodyPr/>
          <a:lstStyle/>
          <a:p>
            <a:r>
              <a:rPr lang="en-US" dirty="0"/>
              <a:t>01</a:t>
            </a:r>
          </a:p>
        </p:txBody>
      </p:sp>
      <p:grpSp>
        <p:nvGrpSpPr>
          <p:cNvPr id="2" name="Group 3">
            <a:extLst>
              <a:ext uri="{FF2B5EF4-FFF2-40B4-BE49-F238E27FC236}">
                <a16:creationId xmlns:a16="http://schemas.microsoft.com/office/drawing/2014/main" id="{8F43AD78-C600-2875-08DD-758CB1E119B9}"/>
              </a:ext>
            </a:extLst>
          </p:cNvPr>
          <p:cNvGrpSpPr/>
          <p:nvPr/>
        </p:nvGrpSpPr>
        <p:grpSpPr>
          <a:xfrm rot="4220027">
            <a:off x="-2846240" y="5104312"/>
            <a:ext cx="11488865" cy="11256265"/>
            <a:chOff x="-5581956" y="-441626"/>
            <a:chExt cx="22977730" cy="22512530"/>
          </a:xfrm>
          <a:solidFill>
            <a:srgbClr val="84BFA4"/>
          </a:solidFill>
        </p:grpSpPr>
        <p:sp>
          <p:nvSpPr>
            <p:cNvPr id="3" name="Freeform 4">
              <a:extLst>
                <a:ext uri="{FF2B5EF4-FFF2-40B4-BE49-F238E27FC236}">
                  <a16:creationId xmlns:a16="http://schemas.microsoft.com/office/drawing/2014/main" id="{66B47F31-14BC-8B93-CB42-EDF3BDDE2914}"/>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grpFill/>
          </p:spPr>
          <p:txBody>
            <a:bodyPr/>
            <a:lstStyle/>
            <a:p>
              <a:endParaRPr lang="fr-FR" sz="1200"/>
            </a:p>
          </p:txBody>
        </p:sp>
      </p:grpSp>
    </p:spTree>
    <p:extLst>
      <p:ext uri="{BB962C8B-B14F-4D97-AF65-F5344CB8AC3E}">
        <p14:creationId xmlns:p14="http://schemas.microsoft.com/office/powerpoint/2010/main" val="243246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EDCB8-6F69-8EC2-6EF7-17894F1C1A5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70998D5-0C5C-1699-F29D-A96ABF15F026}"/>
              </a:ext>
            </a:extLst>
          </p:cNvPr>
          <p:cNvSpPr>
            <a:spLocks noGrp="1"/>
          </p:cNvSpPr>
          <p:nvPr>
            <p:ph type="body" sz="quarter" idx="20"/>
          </p:nvPr>
        </p:nvSpPr>
        <p:spPr>
          <a:xfrm>
            <a:off x="6096000" y="906580"/>
            <a:ext cx="5132263" cy="4214986"/>
          </a:xfrm>
        </p:spPr>
        <p:txBody>
          <a:bodyPr lIns="91440" tIns="45720" rIns="91440" bIns="45720" anchor="t">
            <a:noAutofit/>
          </a:bodyPr>
          <a:lstStyle/>
          <a:p>
            <a:r>
              <a:rPr lang="en-US" dirty="0"/>
              <a:t>Hur man möter det : </a:t>
            </a:r>
          </a:p>
          <a:p>
            <a:r>
              <a:rPr lang="en-US" b="1" dirty="0" err="1"/>
              <a:t>Genom</a:t>
            </a:r>
            <a:r>
              <a:rPr lang="en-US" b="1" dirty="0"/>
              <a:t> </a:t>
            </a:r>
            <a:r>
              <a:rPr lang="en-US" b="1" dirty="0" err="1"/>
              <a:t>att</a:t>
            </a:r>
            <a:r>
              <a:rPr lang="en-US" b="1" dirty="0"/>
              <a:t> </a:t>
            </a:r>
            <a:r>
              <a:rPr lang="en-US" b="1" dirty="0" err="1"/>
              <a:t>marknadsföra</a:t>
            </a:r>
            <a:r>
              <a:rPr lang="en-US" b="1" dirty="0"/>
              <a:t> dig </a:t>
            </a:r>
            <a:r>
              <a:rPr lang="en-US" b="1" dirty="0" err="1"/>
              <a:t>själv</a:t>
            </a:r>
            <a:r>
              <a:rPr lang="en-US" b="1" dirty="0"/>
              <a:t>: </a:t>
            </a:r>
          </a:p>
          <a:p>
            <a:r>
              <a:rPr lang="en-US" dirty="0"/>
              <a:t>Om du får mindre utmanande arbetsuppgifter jämfört med dina manliga kollegor måste du säga ifrån. </a:t>
            </a:r>
          </a:p>
          <a:p>
            <a:r>
              <a:rPr lang="en-US" dirty="0"/>
              <a:t>Be artigt din chef om mer ansvar och förklara hur du kan hantera det. </a:t>
            </a:r>
          </a:p>
          <a:p>
            <a:r>
              <a:rPr lang="en-US" dirty="0"/>
              <a:t>Du kan säga: "Jag har märkt att jag har jobbat på salladsstationen ett tag. Jag är säker på mina kunskaper och skulle gärna vilja få möjlighet att arbeta på grillstationen."</a:t>
            </a:r>
          </a:p>
          <a:p>
            <a:endParaRPr lang="en-US" dirty="0"/>
          </a:p>
        </p:txBody>
      </p:sp>
      <p:sp>
        <p:nvSpPr>
          <p:cNvPr id="6" name="Text Placeholder 5">
            <a:extLst>
              <a:ext uri="{FF2B5EF4-FFF2-40B4-BE49-F238E27FC236}">
                <a16:creationId xmlns:a16="http://schemas.microsoft.com/office/drawing/2014/main" id="{8161D69C-DC2A-5D39-A903-9D5AF605BA6A}"/>
              </a:ext>
            </a:extLst>
          </p:cNvPr>
          <p:cNvSpPr>
            <a:spLocks noGrp="1"/>
          </p:cNvSpPr>
          <p:nvPr>
            <p:ph type="body" sz="quarter" idx="23"/>
          </p:nvPr>
        </p:nvSpPr>
        <p:spPr>
          <a:xfrm>
            <a:off x="304789" y="642281"/>
            <a:ext cx="3721396" cy="5573437"/>
          </a:xfrm>
        </p:spPr>
        <p:txBody>
          <a:bodyPr/>
          <a:lstStyle/>
          <a:p>
            <a:r>
              <a:rPr lang="en-US" b="1" dirty="0"/>
              <a:t>Förstå sexism i köket</a:t>
            </a:r>
          </a:p>
          <a:p>
            <a:endParaRPr lang="en-US" dirty="0"/>
          </a:p>
          <a:p>
            <a:r>
              <a:rPr lang="en-US" dirty="0"/>
              <a:t>Ojämlik behandling</a:t>
            </a:r>
          </a:p>
        </p:txBody>
      </p:sp>
      <p:sp>
        <p:nvSpPr>
          <p:cNvPr id="7" name="Text Placeholder 6">
            <a:extLst>
              <a:ext uri="{FF2B5EF4-FFF2-40B4-BE49-F238E27FC236}">
                <a16:creationId xmlns:a16="http://schemas.microsoft.com/office/drawing/2014/main" id="{A06B3B43-DC07-3167-42DC-3671747517F5}"/>
              </a:ext>
            </a:extLst>
          </p:cNvPr>
          <p:cNvSpPr>
            <a:spLocks noGrp="1"/>
          </p:cNvSpPr>
          <p:nvPr>
            <p:ph type="body" sz="quarter" idx="24"/>
          </p:nvPr>
        </p:nvSpPr>
        <p:spPr/>
        <p:txBody>
          <a:bodyPr/>
          <a:lstStyle/>
          <a:p>
            <a:r>
              <a:rPr lang="en-US" dirty="0"/>
              <a:t>01</a:t>
            </a:r>
          </a:p>
        </p:txBody>
      </p:sp>
      <p:grpSp>
        <p:nvGrpSpPr>
          <p:cNvPr id="2" name="Group 3">
            <a:extLst>
              <a:ext uri="{FF2B5EF4-FFF2-40B4-BE49-F238E27FC236}">
                <a16:creationId xmlns:a16="http://schemas.microsoft.com/office/drawing/2014/main" id="{A51FA9CE-B214-45A6-E70F-440CC78C8C32}"/>
              </a:ext>
            </a:extLst>
          </p:cNvPr>
          <p:cNvGrpSpPr/>
          <p:nvPr/>
        </p:nvGrpSpPr>
        <p:grpSpPr>
          <a:xfrm rot="4220027">
            <a:off x="-2846240" y="5104312"/>
            <a:ext cx="11488865" cy="11256265"/>
            <a:chOff x="-5581956" y="-441626"/>
            <a:chExt cx="22977730" cy="22512530"/>
          </a:xfrm>
          <a:solidFill>
            <a:srgbClr val="84BFA4"/>
          </a:solidFill>
        </p:grpSpPr>
        <p:sp>
          <p:nvSpPr>
            <p:cNvPr id="3" name="Freeform 4">
              <a:extLst>
                <a:ext uri="{FF2B5EF4-FFF2-40B4-BE49-F238E27FC236}">
                  <a16:creationId xmlns:a16="http://schemas.microsoft.com/office/drawing/2014/main" id="{31C22553-9FD8-AA35-B8FD-266F4F869292}"/>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grpFill/>
          </p:spPr>
          <p:txBody>
            <a:bodyPr/>
            <a:lstStyle/>
            <a:p>
              <a:endParaRPr lang="fr-FR" sz="1200"/>
            </a:p>
          </p:txBody>
        </p:sp>
      </p:grpSp>
    </p:spTree>
    <p:extLst>
      <p:ext uri="{BB962C8B-B14F-4D97-AF65-F5344CB8AC3E}">
        <p14:creationId xmlns:p14="http://schemas.microsoft.com/office/powerpoint/2010/main" val="460383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55D93-F041-1DF0-930D-8C6C9DF6AE6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D414B88-BB94-A414-4464-D93E1D4EC93B}"/>
              </a:ext>
            </a:extLst>
          </p:cNvPr>
          <p:cNvSpPr>
            <a:spLocks noGrp="1"/>
          </p:cNvSpPr>
          <p:nvPr>
            <p:ph type="body" sz="quarter" idx="20"/>
          </p:nvPr>
        </p:nvSpPr>
        <p:spPr>
          <a:xfrm>
            <a:off x="6096000" y="906580"/>
            <a:ext cx="5132263" cy="4214986"/>
          </a:xfrm>
        </p:spPr>
        <p:txBody>
          <a:bodyPr/>
          <a:lstStyle/>
          <a:p>
            <a:r>
              <a:rPr lang="en-US" dirty="0"/>
              <a:t>Kommentarer om en kvinnas utseende eller förmågor baserade på kön är tyvärr vanligt förekommande. </a:t>
            </a:r>
          </a:p>
          <a:p>
            <a:endParaRPr lang="en-US" dirty="0"/>
          </a:p>
          <a:p>
            <a:r>
              <a:rPr lang="en-US" dirty="0"/>
              <a:t>En manlig kock kan till exempel säga: "Är du säker på att du klarar av det där? Den är ganska tung för en tjej", vilket antyder att kvinnor inte är tillräckligt starka för vissa uppgifter.</a:t>
            </a:r>
          </a:p>
          <a:p>
            <a:endParaRPr lang="en-US" dirty="0"/>
          </a:p>
        </p:txBody>
      </p:sp>
      <p:sp>
        <p:nvSpPr>
          <p:cNvPr id="6" name="Text Placeholder 5">
            <a:extLst>
              <a:ext uri="{FF2B5EF4-FFF2-40B4-BE49-F238E27FC236}">
                <a16:creationId xmlns:a16="http://schemas.microsoft.com/office/drawing/2014/main" id="{A984FDA8-B630-3E83-6710-62C34E38B3E7}"/>
              </a:ext>
            </a:extLst>
          </p:cNvPr>
          <p:cNvSpPr>
            <a:spLocks noGrp="1"/>
          </p:cNvSpPr>
          <p:nvPr>
            <p:ph type="body" sz="quarter" idx="23"/>
          </p:nvPr>
        </p:nvSpPr>
        <p:spPr>
          <a:xfrm>
            <a:off x="304789" y="642281"/>
            <a:ext cx="3721396" cy="5573437"/>
          </a:xfrm>
        </p:spPr>
        <p:txBody>
          <a:bodyPr/>
          <a:lstStyle/>
          <a:p>
            <a:r>
              <a:rPr lang="en-US" b="1" dirty="0"/>
              <a:t>Förstå sexism i köket</a:t>
            </a:r>
          </a:p>
          <a:p>
            <a:endParaRPr lang="en-US" dirty="0"/>
          </a:p>
          <a:p>
            <a:r>
              <a:rPr lang="en-US" dirty="0"/>
              <a:t>Olämpliga kommentarer</a:t>
            </a:r>
          </a:p>
        </p:txBody>
      </p:sp>
      <p:sp>
        <p:nvSpPr>
          <p:cNvPr id="7" name="Text Placeholder 6">
            <a:extLst>
              <a:ext uri="{FF2B5EF4-FFF2-40B4-BE49-F238E27FC236}">
                <a16:creationId xmlns:a16="http://schemas.microsoft.com/office/drawing/2014/main" id="{B4BAFDE5-B3B6-5E1E-FA54-606D225C7401}"/>
              </a:ext>
            </a:extLst>
          </p:cNvPr>
          <p:cNvSpPr>
            <a:spLocks noGrp="1"/>
          </p:cNvSpPr>
          <p:nvPr>
            <p:ph type="body" sz="quarter" idx="24"/>
          </p:nvPr>
        </p:nvSpPr>
        <p:spPr/>
        <p:txBody>
          <a:bodyPr/>
          <a:lstStyle/>
          <a:p>
            <a:r>
              <a:rPr lang="en-US" dirty="0"/>
              <a:t>02</a:t>
            </a:r>
          </a:p>
        </p:txBody>
      </p:sp>
      <p:grpSp>
        <p:nvGrpSpPr>
          <p:cNvPr id="2" name="Group 3">
            <a:extLst>
              <a:ext uri="{FF2B5EF4-FFF2-40B4-BE49-F238E27FC236}">
                <a16:creationId xmlns:a16="http://schemas.microsoft.com/office/drawing/2014/main" id="{7835F30F-1495-F8DA-B074-B3654AD5294F}"/>
              </a:ext>
            </a:extLst>
          </p:cNvPr>
          <p:cNvGrpSpPr/>
          <p:nvPr/>
        </p:nvGrpSpPr>
        <p:grpSpPr>
          <a:xfrm rot="4220027">
            <a:off x="-2846240" y="5104312"/>
            <a:ext cx="11488865" cy="11256265"/>
            <a:chOff x="-5581956" y="-441626"/>
            <a:chExt cx="22977730" cy="22512530"/>
          </a:xfrm>
          <a:solidFill>
            <a:srgbClr val="84BFA4"/>
          </a:solidFill>
        </p:grpSpPr>
        <p:sp>
          <p:nvSpPr>
            <p:cNvPr id="3" name="Freeform 4">
              <a:extLst>
                <a:ext uri="{FF2B5EF4-FFF2-40B4-BE49-F238E27FC236}">
                  <a16:creationId xmlns:a16="http://schemas.microsoft.com/office/drawing/2014/main" id="{1614013F-CDBD-A3E3-3D3E-8B021E9C6B19}"/>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grpFill/>
          </p:spPr>
          <p:txBody>
            <a:bodyPr/>
            <a:lstStyle/>
            <a:p>
              <a:endParaRPr lang="fr-FR" sz="1200"/>
            </a:p>
          </p:txBody>
        </p:sp>
      </p:grpSp>
    </p:spTree>
    <p:extLst>
      <p:ext uri="{BB962C8B-B14F-4D97-AF65-F5344CB8AC3E}">
        <p14:creationId xmlns:p14="http://schemas.microsoft.com/office/powerpoint/2010/main" val="2695327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1B04E1-7D31-AD77-52BB-E9048FA44C8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520A3121-C080-E1B8-811F-A7F0F5B4BAB2}"/>
              </a:ext>
            </a:extLst>
          </p:cNvPr>
          <p:cNvSpPr>
            <a:spLocks noGrp="1"/>
          </p:cNvSpPr>
          <p:nvPr>
            <p:ph type="body" sz="quarter" idx="20"/>
          </p:nvPr>
        </p:nvSpPr>
        <p:spPr>
          <a:xfrm>
            <a:off x="6096000" y="906580"/>
            <a:ext cx="5132263" cy="4214986"/>
          </a:xfrm>
        </p:spPr>
        <p:txBody>
          <a:bodyPr/>
          <a:lstStyle/>
          <a:p>
            <a:r>
              <a:rPr lang="en-US" dirty="0"/>
              <a:t>Hur man möter det : </a:t>
            </a:r>
          </a:p>
          <a:p>
            <a:r>
              <a:rPr lang="en-US" dirty="0"/>
              <a:t>- Att bemöta kommentaren:</a:t>
            </a:r>
          </a:p>
          <a:p>
            <a:r>
              <a:rPr lang="en-US" dirty="0"/>
              <a:t>Om någon fäller en sådan kommentar kan du svara genom att säga: "Den kommentaren är inte lämplig och gör mig illa till mods. Var snäll och sluta." </a:t>
            </a:r>
          </a:p>
          <a:p>
            <a:r>
              <a:rPr lang="en-US" dirty="0"/>
              <a:t>Om en kollega säger: "Du är ganska bra för att vara tjej", kan du svara: "Jag skulle föredra om du bedömde mitt arbete utifrån dess kvalitet, inte utifrån mitt kön".</a:t>
            </a:r>
          </a:p>
          <a:p>
            <a:endParaRPr lang="en-US" dirty="0"/>
          </a:p>
        </p:txBody>
      </p:sp>
      <p:sp>
        <p:nvSpPr>
          <p:cNvPr id="6" name="Text Placeholder 5">
            <a:extLst>
              <a:ext uri="{FF2B5EF4-FFF2-40B4-BE49-F238E27FC236}">
                <a16:creationId xmlns:a16="http://schemas.microsoft.com/office/drawing/2014/main" id="{5EC25B93-BC81-4AD1-7817-AFB2823676A9}"/>
              </a:ext>
            </a:extLst>
          </p:cNvPr>
          <p:cNvSpPr>
            <a:spLocks noGrp="1"/>
          </p:cNvSpPr>
          <p:nvPr>
            <p:ph type="body" sz="quarter" idx="23"/>
          </p:nvPr>
        </p:nvSpPr>
        <p:spPr>
          <a:xfrm>
            <a:off x="304789" y="642281"/>
            <a:ext cx="3721396" cy="5573437"/>
          </a:xfrm>
        </p:spPr>
        <p:txBody>
          <a:bodyPr/>
          <a:lstStyle/>
          <a:p>
            <a:r>
              <a:rPr lang="en-US" b="1" dirty="0"/>
              <a:t>Förstå sexism i köket</a:t>
            </a:r>
          </a:p>
          <a:p>
            <a:endParaRPr lang="en-US" dirty="0"/>
          </a:p>
          <a:p>
            <a:r>
              <a:rPr lang="en-US" dirty="0"/>
              <a:t>Olämpliga kommentarer</a:t>
            </a:r>
          </a:p>
        </p:txBody>
      </p:sp>
      <p:sp>
        <p:nvSpPr>
          <p:cNvPr id="7" name="Text Placeholder 6">
            <a:extLst>
              <a:ext uri="{FF2B5EF4-FFF2-40B4-BE49-F238E27FC236}">
                <a16:creationId xmlns:a16="http://schemas.microsoft.com/office/drawing/2014/main" id="{698B99BA-D013-FE70-DCD3-06A6B74D39E7}"/>
              </a:ext>
            </a:extLst>
          </p:cNvPr>
          <p:cNvSpPr>
            <a:spLocks noGrp="1"/>
          </p:cNvSpPr>
          <p:nvPr>
            <p:ph type="body" sz="quarter" idx="24"/>
          </p:nvPr>
        </p:nvSpPr>
        <p:spPr/>
        <p:txBody>
          <a:bodyPr/>
          <a:lstStyle/>
          <a:p>
            <a:r>
              <a:rPr lang="en-US" dirty="0"/>
              <a:t>02</a:t>
            </a:r>
          </a:p>
        </p:txBody>
      </p:sp>
      <p:grpSp>
        <p:nvGrpSpPr>
          <p:cNvPr id="2" name="Group 3">
            <a:extLst>
              <a:ext uri="{FF2B5EF4-FFF2-40B4-BE49-F238E27FC236}">
                <a16:creationId xmlns:a16="http://schemas.microsoft.com/office/drawing/2014/main" id="{F38B97BB-0C21-38BE-003D-3F249038BB07}"/>
              </a:ext>
            </a:extLst>
          </p:cNvPr>
          <p:cNvGrpSpPr/>
          <p:nvPr/>
        </p:nvGrpSpPr>
        <p:grpSpPr>
          <a:xfrm rot="4220027">
            <a:off x="-2846240" y="5104312"/>
            <a:ext cx="11488865" cy="11256265"/>
            <a:chOff x="-5581956" y="-441626"/>
            <a:chExt cx="22977730" cy="22512530"/>
          </a:xfrm>
          <a:solidFill>
            <a:srgbClr val="84BFA4"/>
          </a:solidFill>
        </p:grpSpPr>
        <p:sp>
          <p:nvSpPr>
            <p:cNvPr id="3" name="Freeform 4">
              <a:extLst>
                <a:ext uri="{FF2B5EF4-FFF2-40B4-BE49-F238E27FC236}">
                  <a16:creationId xmlns:a16="http://schemas.microsoft.com/office/drawing/2014/main" id="{12D67C2D-2D64-F920-3614-7D3C1A1AC22A}"/>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grpFill/>
          </p:spPr>
          <p:txBody>
            <a:bodyPr/>
            <a:lstStyle/>
            <a:p>
              <a:endParaRPr lang="fr-FR" sz="1200"/>
            </a:p>
          </p:txBody>
        </p:sp>
      </p:grpSp>
    </p:spTree>
    <p:extLst>
      <p:ext uri="{BB962C8B-B14F-4D97-AF65-F5344CB8AC3E}">
        <p14:creationId xmlns:p14="http://schemas.microsoft.com/office/powerpoint/2010/main" val="162204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3A62B-E88D-4B62-ACFE-C274631449A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E6440538-C01C-B56D-1182-98247387BF89}"/>
              </a:ext>
            </a:extLst>
          </p:cNvPr>
          <p:cNvSpPr>
            <a:spLocks noGrp="1"/>
          </p:cNvSpPr>
          <p:nvPr>
            <p:ph type="body" sz="quarter" idx="20"/>
          </p:nvPr>
        </p:nvSpPr>
        <p:spPr>
          <a:xfrm>
            <a:off x="5913120" y="906580"/>
            <a:ext cx="5745480" cy="4214986"/>
          </a:xfrm>
        </p:spPr>
        <p:txBody>
          <a:bodyPr/>
          <a:lstStyle/>
          <a:p>
            <a:r>
              <a:rPr lang="en-US" dirty="0"/>
              <a:t>Att bli utesluten från teammöten eller sociala nätverksevenemang kan påverka en kvinnas karriär.</a:t>
            </a:r>
          </a:p>
          <a:p>
            <a:r>
              <a:rPr lang="en-US" dirty="0"/>
              <a:t>Det kan tyckas lite, men drinkar efter jobbet eller sociala evenemang är avgörande för att utveckla ditt nätverk och lära känna dina kollegor bättre. Men kanske är detta inte en del av din kultur. Om detta gäller  </a:t>
            </a:r>
          </a:p>
          <a:p>
            <a:r>
              <a:rPr lang="en-US" dirty="0"/>
              <a:t>Hur man möter det :</a:t>
            </a:r>
          </a:p>
          <a:p>
            <a:r>
              <a:rPr lang="en-US" dirty="0"/>
              <a:t>Uttryck din önskan om att bli inkluderad till din chef eller HR genom att lägga </a:t>
            </a:r>
            <a:r>
              <a:rPr lang="en-US" dirty="0" err="1"/>
              <a:t>fokus på </a:t>
            </a:r>
            <a:r>
              <a:rPr lang="en-US" dirty="0"/>
              <a:t>hur ditt deltagande är till nytta för teamet. Du kanske säger: "Jag tror att mina synpunkter kan vara värdefulla. Kan vi se till att jag får vara med i framtida diskussioner?"</a:t>
            </a:r>
          </a:p>
          <a:p>
            <a:endParaRPr lang="en-US" dirty="0"/>
          </a:p>
        </p:txBody>
      </p:sp>
      <p:sp>
        <p:nvSpPr>
          <p:cNvPr id="6" name="Text Placeholder 5">
            <a:extLst>
              <a:ext uri="{FF2B5EF4-FFF2-40B4-BE49-F238E27FC236}">
                <a16:creationId xmlns:a16="http://schemas.microsoft.com/office/drawing/2014/main" id="{DFD8F147-C7EF-18D7-2F24-584BF734BFE3}"/>
              </a:ext>
            </a:extLst>
          </p:cNvPr>
          <p:cNvSpPr>
            <a:spLocks noGrp="1"/>
          </p:cNvSpPr>
          <p:nvPr>
            <p:ph type="body" sz="quarter" idx="23"/>
          </p:nvPr>
        </p:nvSpPr>
        <p:spPr>
          <a:xfrm>
            <a:off x="304789" y="642281"/>
            <a:ext cx="3721396" cy="5573437"/>
          </a:xfrm>
        </p:spPr>
        <p:txBody>
          <a:bodyPr/>
          <a:lstStyle/>
          <a:p>
            <a:r>
              <a:rPr lang="en-US" b="1" dirty="0"/>
              <a:t>Förstå sexism i köket</a:t>
            </a:r>
          </a:p>
          <a:p>
            <a:endParaRPr lang="en-US" dirty="0"/>
          </a:p>
          <a:p>
            <a:r>
              <a:rPr lang="en-US" dirty="0"/>
              <a:t>Uteslutning</a:t>
            </a:r>
          </a:p>
        </p:txBody>
      </p:sp>
      <p:sp>
        <p:nvSpPr>
          <p:cNvPr id="7" name="Text Placeholder 6">
            <a:extLst>
              <a:ext uri="{FF2B5EF4-FFF2-40B4-BE49-F238E27FC236}">
                <a16:creationId xmlns:a16="http://schemas.microsoft.com/office/drawing/2014/main" id="{F9F6E130-14A5-2FB3-7D8B-E9D5132EEF6B}"/>
              </a:ext>
            </a:extLst>
          </p:cNvPr>
          <p:cNvSpPr>
            <a:spLocks noGrp="1"/>
          </p:cNvSpPr>
          <p:nvPr>
            <p:ph type="body" sz="quarter" idx="24"/>
          </p:nvPr>
        </p:nvSpPr>
        <p:spPr/>
        <p:txBody>
          <a:bodyPr/>
          <a:lstStyle/>
          <a:p>
            <a:r>
              <a:rPr lang="en-US" dirty="0"/>
              <a:t>03</a:t>
            </a:r>
          </a:p>
        </p:txBody>
      </p:sp>
      <p:grpSp>
        <p:nvGrpSpPr>
          <p:cNvPr id="2" name="Group 3">
            <a:extLst>
              <a:ext uri="{FF2B5EF4-FFF2-40B4-BE49-F238E27FC236}">
                <a16:creationId xmlns:a16="http://schemas.microsoft.com/office/drawing/2014/main" id="{A1FA144F-EEBC-9E89-FFC7-85EDE495ACD5}"/>
              </a:ext>
            </a:extLst>
          </p:cNvPr>
          <p:cNvGrpSpPr/>
          <p:nvPr/>
        </p:nvGrpSpPr>
        <p:grpSpPr>
          <a:xfrm rot="4220027">
            <a:off x="-2846240" y="5104312"/>
            <a:ext cx="11488865" cy="11256265"/>
            <a:chOff x="-5581956" y="-441626"/>
            <a:chExt cx="22977730" cy="22512530"/>
          </a:xfrm>
          <a:solidFill>
            <a:srgbClr val="84BFA4"/>
          </a:solidFill>
        </p:grpSpPr>
        <p:sp>
          <p:nvSpPr>
            <p:cNvPr id="3" name="Freeform 4">
              <a:extLst>
                <a:ext uri="{FF2B5EF4-FFF2-40B4-BE49-F238E27FC236}">
                  <a16:creationId xmlns:a16="http://schemas.microsoft.com/office/drawing/2014/main" id="{B7D39627-190A-4E49-525A-648794C76665}"/>
                </a:ext>
              </a:extLst>
            </p:cNvPr>
            <p:cNvSpPr/>
            <p:nvPr/>
          </p:nvSpPr>
          <p:spPr>
            <a:xfrm>
              <a:off x="-5581956" y="-441626"/>
              <a:ext cx="22977730" cy="22512530"/>
            </a:xfrm>
            <a:custGeom>
              <a:avLst/>
              <a:gdLst/>
              <a:ahLst/>
              <a:cxnLst/>
              <a:rect l="l" t="t" r="r" b="b"/>
              <a:pathLst>
                <a:path w="22977729" h="22512529">
                  <a:moveTo>
                    <a:pt x="13431012" y="847979"/>
                  </a:moveTo>
                  <a:cubicBezTo>
                    <a:pt x="10681843" y="27305"/>
                    <a:pt x="7809611" y="0"/>
                    <a:pt x="5621274" y="2461895"/>
                  </a:cubicBezTo>
                  <a:cubicBezTo>
                    <a:pt x="3501263" y="4841621"/>
                    <a:pt x="1463421" y="8684895"/>
                    <a:pt x="1025779" y="11858117"/>
                  </a:cubicBezTo>
                  <a:cubicBezTo>
                    <a:pt x="0" y="19257391"/>
                    <a:pt x="6592443" y="22512529"/>
                    <a:pt x="13253211" y="21459444"/>
                  </a:cubicBezTo>
                  <a:cubicBezTo>
                    <a:pt x="19749896" y="20433665"/>
                    <a:pt x="22977729" y="11912854"/>
                    <a:pt x="21008213" y="5840095"/>
                  </a:cubicBezTo>
                  <a:cubicBezTo>
                    <a:pt x="20420076" y="4007358"/>
                    <a:pt x="18710402" y="3145663"/>
                    <a:pt x="17096486" y="2352421"/>
                  </a:cubicBezTo>
                  <a:cubicBezTo>
                    <a:pt x="15933928" y="1778000"/>
                    <a:pt x="14702917" y="1230884"/>
                    <a:pt x="13431011" y="847979"/>
                  </a:cubicBezTo>
                  <a:close/>
                </a:path>
              </a:pathLst>
            </a:custGeom>
            <a:grpFill/>
          </p:spPr>
          <p:txBody>
            <a:bodyPr/>
            <a:lstStyle/>
            <a:p>
              <a:endParaRPr lang="fr-FR" sz="1200"/>
            </a:p>
          </p:txBody>
        </p:sp>
      </p:grpSp>
    </p:spTree>
    <p:extLst>
      <p:ext uri="{BB962C8B-B14F-4D97-AF65-F5344CB8AC3E}">
        <p14:creationId xmlns:p14="http://schemas.microsoft.com/office/powerpoint/2010/main" val="3477220554"/>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1927</Words>
  <Application>Microsoft Office PowerPoint</Application>
  <PresentationFormat>Bredbild</PresentationFormat>
  <Paragraphs>218</Paragraphs>
  <Slides>39</Slides>
  <Notes>0</Notes>
  <HiddenSlides>0</HiddenSlides>
  <MMClips>0</MMClips>
  <ScaleCrop>false</ScaleCrop>
  <HeadingPairs>
    <vt:vector size="4" baseType="variant">
      <vt:variant>
        <vt:lpstr>Tema</vt:lpstr>
      </vt:variant>
      <vt:variant>
        <vt:i4>1</vt:i4>
      </vt:variant>
      <vt:variant>
        <vt:lpstr>Bildrubriker</vt:lpstr>
      </vt:variant>
      <vt:variant>
        <vt:i4>39</vt:i4>
      </vt:variant>
    </vt:vector>
  </HeadingPairs>
  <TitlesOfParts>
    <vt:vector size="40" baseType="lpstr">
      <vt:lpstr>Office Theme</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docId:9BBC23619C32D0805D56E21EA8E46AA3</cp:keywords>
  <cp:lastModifiedBy>Orla Casey</cp:lastModifiedBy>
  <cp:revision>285</cp:revision>
  <dcterms:created xsi:type="dcterms:W3CDTF">2020-10-14T13:32:04Z</dcterms:created>
  <dcterms:modified xsi:type="dcterms:W3CDTF">2024-12-11T07:45:40Z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5539ab5-6c40-44dc-bcab-aa0492abd251_Enabled">
    <vt:lpwstr>true</vt:lpwstr>
  </property>
  <property fmtid="{D5CDD505-2E9C-101B-9397-08002B2CF9AE}" pid="3" name="MSIP_Label_35539ab5-6c40-44dc-bcab-aa0492abd251_SetDate">
    <vt:lpwstr>2024-12-11T07:44:48Z</vt:lpwstr>
  </property>
  <property fmtid="{D5CDD505-2E9C-101B-9397-08002B2CF9AE}" pid="4" name="MSIP_Label_35539ab5-6c40-44dc-bcab-aa0492abd251_Method">
    <vt:lpwstr>Privileged</vt:lpwstr>
  </property>
  <property fmtid="{D5CDD505-2E9C-101B-9397-08002B2CF9AE}" pid="5" name="MSIP_Label_35539ab5-6c40-44dc-bcab-aa0492abd251_Name">
    <vt:lpwstr>0_Öppen</vt:lpwstr>
  </property>
  <property fmtid="{D5CDD505-2E9C-101B-9397-08002B2CF9AE}" pid="6" name="MSIP_Label_35539ab5-6c40-44dc-bcab-aa0492abd251_SiteId">
    <vt:lpwstr>1ec9e657-16f5-43cb-82e2-3e701c8e7f24</vt:lpwstr>
  </property>
  <property fmtid="{D5CDD505-2E9C-101B-9397-08002B2CF9AE}" pid="7" name="MSIP_Label_35539ab5-6c40-44dc-bcab-aa0492abd251_ActionId">
    <vt:lpwstr>976012b4-911e-4a32-b1bd-9d20a0613249</vt:lpwstr>
  </property>
  <property fmtid="{D5CDD505-2E9C-101B-9397-08002B2CF9AE}" pid="8" name="MSIP_Label_35539ab5-6c40-44dc-bcab-aa0492abd251_ContentBits">
    <vt:lpwstr>0</vt:lpwstr>
  </property>
</Properties>
</file>