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62" r:id="rId3"/>
    <p:sldId id="4300" r:id="rId4"/>
    <p:sldId id="4308" r:id="rId5"/>
    <p:sldId id="4377" r:id="rId6"/>
    <p:sldId id="4367" r:id="rId7"/>
    <p:sldId id="4389" r:id="rId8"/>
    <p:sldId id="4390" r:id="rId9"/>
    <p:sldId id="4391" r:id="rId10"/>
    <p:sldId id="4392" r:id="rId11"/>
    <p:sldId id="4393" r:id="rId12"/>
    <p:sldId id="4394" r:id="rId13"/>
    <p:sldId id="4307" r:id="rId14"/>
    <p:sldId id="4396" r:id="rId15"/>
    <p:sldId id="4399" r:id="rId16"/>
    <p:sldId id="4400" r:id="rId17"/>
    <p:sldId id="4401" r:id="rId18"/>
    <p:sldId id="4402" r:id="rId19"/>
    <p:sldId id="4403" r:id="rId20"/>
    <p:sldId id="4404" r:id="rId21"/>
    <p:sldId id="4405" r:id="rId22"/>
    <p:sldId id="4395" r:id="rId23"/>
    <p:sldId id="4388" r:id="rId24"/>
    <p:sldId id="4397" r:id="rId25"/>
    <p:sldId id="4398" r:id="rId26"/>
    <p:sldId id="434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E6C8C7"/>
    <a:srgbClr val="DC81AB"/>
    <a:srgbClr val="E995B1"/>
    <a:srgbClr val="000000"/>
    <a:srgbClr val="3C3D3C"/>
    <a:srgbClr val="C4DAE7"/>
    <a:srgbClr val="94C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C2BAD-B8B1-8745-6840-729630743333}" v="27" dt="2024-12-11T07:53:24.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0"/>
    <p:restoredTop sz="94677"/>
  </p:normalViewPr>
  <p:slideViewPr>
    <p:cSldViewPr snapToGrid="0" snapToObjects="1">
      <p:cViewPr varScale="1">
        <p:scale>
          <a:sx n="78" d="100"/>
          <a:sy n="78" d="100"/>
        </p:scale>
        <p:origin x="186" y="27"/>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la Landenmark" userId="S::ulla.landenmark@krokom.se::5fa23348-8a33-44e7-ae70-de5a650d58c6" providerId="AD" clId="Web-{682C2BAD-B8B1-8745-6840-729630743333}"/>
    <pc:docChg chg="modSld">
      <pc:chgData name="Ulla Landenmark" userId="S::ulla.landenmark@krokom.se::5fa23348-8a33-44e7-ae70-de5a650d58c6" providerId="AD" clId="Web-{682C2BAD-B8B1-8745-6840-729630743333}" dt="2024-12-11T07:53:24.714" v="25" actId="1076"/>
      <pc:docMkLst>
        <pc:docMk/>
      </pc:docMkLst>
      <pc:sldChg chg="modSp">
        <pc:chgData name="Ulla Landenmark" userId="S::ulla.landenmark@krokom.se::5fa23348-8a33-44e7-ae70-de5a650d58c6" providerId="AD" clId="Web-{682C2BAD-B8B1-8745-6840-729630743333}" dt="2024-12-11T07:49:51.014" v="6" actId="20577"/>
        <pc:sldMkLst>
          <pc:docMk/>
          <pc:sldMk cId="173714475" sldId="4302"/>
        </pc:sldMkLst>
        <pc:spChg chg="mod">
          <ac:chgData name="Ulla Landenmark" userId="S::ulla.landenmark@krokom.se::5fa23348-8a33-44e7-ae70-de5a650d58c6" providerId="AD" clId="Web-{682C2BAD-B8B1-8745-6840-729630743333}" dt="2024-12-11T07:49:51.014" v="6" actId="20577"/>
          <ac:spMkLst>
            <pc:docMk/>
            <pc:sldMk cId="173714475" sldId="4302"/>
            <ac:spMk id="3" creationId="{D055E970-9D84-07C6-7DB4-A745987BD830}"/>
          </ac:spMkLst>
        </pc:spChg>
      </pc:sldChg>
      <pc:sldChg chg="modSp">
        <pc:chgData name="Ulla Landenmark" userId="S::ulla.landenmark@krokom.se::5fa23348-8a33-44e7-ae70-de5a650d58c6" providerId="AD" clId="Web-{682C2BAD-B8B1-8745-6840-729630743333}" dt="2024-12-11T07:50:10.185" v="12" actId="20577"/>
        <pc:sldMkLst>
          <pc:docMk/>
          <pc:sldMk cId="643944093" sldId="4362"/>
        </pc:sldMkLst>
        <pc:spChg chg="mod">
          <ac:chgData name="Ulla Landenmark" userId="S::ulla.landenmark@krokom.se::5fa23348-8a33-44e7-ae70-de5a650d58c6" providerId="AD" clId="Web-{682C2BAD-B8B1-8745-6840-729630743333}" dt="2024-12-11T07:50:10.185" v="12" actId="20577"/>
          <ac:spMkLst>
            <pc:docMk/>
            <pc:sldMk cId="643944093" sldId="4362"/>
            <ac:spMk id="10" creationId="{766667F3-A666-161C-A714-05F2CE148582}"/>
          </ac:spMkLst>
        </pc:spChg>
      </pc:sldChg>
      <pc:sldChg chg="modSp">
        <pc:chgData name="Ulla Landenmark" userId="S::ulla.landenmark@krokom.se::5fa23348-8a33-44e7-ae70-de5a650d58c6" providerId="AD" clId="Web-{682C2BAD-B8B1-8745-6840-729630743333}" dt="2024-12-11T07:50:47.451" v="15" actId="1076"/>
        <pc:sldMkLst>
          <pc:docMk/>
          <pc:sldMk cId="1511632173" sldId="4367"/>
        </pc:sldMkLst>
        <pc:spChg chg="mod">
          <ac:chgData name="Ulla Landenmark" userId="S::ulla.landenmark@krokom.se::5fa23348-8a33-44e7-ae70-de5a650d58c6" providerId="AD" clId="Web-{682C2BAD-B8B1-8745-6840-729630743333}" dt="2024-12-11T07:50:42.529" v="14" actId="1076"/>
          <ac:spMkLst>
            <pc:docMk/>
            <pc:sldMk cId="1511632173" sldId="4367"/>
            <ac:spMk id="6" creationId="{37757EB1-68D1-704C-468C-A2800FFEC9F7}"/>
          </ac:spMkLst>
        </pc:spChg>
        <pc:spChg chg="mod">
          <ac:chgData name="Ulla Landenmark" userId="S::ulla.landenmark@krokom.se::5fa23348-8a33-44e7-ae70-de5a650d58c6" providerId="AD" clId="Web-{682C2BAD-B8B1-8745-6840-729630743333}" dt="2024-12-11T07:50:47.451" v="15" actId="1076"/>
          <ac:spMkLst>
            <pc:docMk/>
            <pc:sldMk cId="1511632173" sldId="4367"/>
            <ac:spMk id="8" creationId="{4B1EEBFC-CFBF-D05F-C061-A636193EFFD4}"/>
          </ac:spMkLst>
        </pc:spChg>
      </pc:sldChg>
      <pc:sldChg chg="modSp">
        <pc:chgData name="Ulla Landenmark" userId="S::ulla.landenmark@krokom.se::5fa23348-8a33-44e7-ae70-de5a650d58c6" providerId="AD" clId="Web-{682C2BAD-B8B1-8745-6840-729630743333}" dt="2024-12-11T07:50:23.716" v="13" actId="1076"/>
        <pc:sldMkLst>
          <pc:docMk/>
          <pc:sldMk cId="1711499657" sldId="4377"/>
        </pc:sldMkLst>
        <pc:spChg chg="mod">
          <ac:chgData name="Ulla Landenmark" userId="S::ulla.landenmark@krokom.se::5fa23348-8a33-44e7-ae70-de5a650d58c6" providerId="AD" clId="Web-{682C2BAD-B8B1-8745-6840-729630743333}" dt="2024-12-11T07:50:23.716" v="13" actId="1076"/>
          <ac:spMkLst>
            <pc:docMk/>
            <pc:sldMk cId="1711499657" sldId="4377"/>
            <ac:spMk id="29" creationId="{310689E6-349B-07DB-EBC3-7BB0B08EDEF4}"/>
          </ac:spMkLst>
        </pc:spChg>
      </pc:sldChg>
      <pc:sldChg chg="modSp">
        <pc:chgData name="Ulla Landenmark" userId="S::ulla.landenmark@krokom.se::5fa23348-8a33-44e7-ae70-de5a650d58c6" providerId="AD" clId="Web-{682C2BAD-B8B1-8745-6840-729630743333}" dt="2024-12-11T07:51:21.716" v="19" actId="1076"/>
        <pc:sldMkLst>
          <pc:docMk/>
          <pc:sldMk cId="417920710" sldId="4390"/>
        </pc:sldMkLst>
        <pc:spChg chg="mod">
          <ac:chgData name="Ulla Landenmark" userId="S::ulla.landenmark@krokom.se::5fa23348-8a33-44e7-ae70-de5a650d58c6" providerId="AD" clId="Web-{682C2BAD-B8B1-8745-6840-729630743333}" dt="2024-12-11T07:51:07.216" v="16" actId="1076"/>
          <ac:spMkLst>
            <pc:docMk/>
            <pc:sldMk cId="417920710" sldId="4390"/>
            <ac:spMk id="13" creationId="{5A491418-C7DC-E8E9-46B1-67C45B376AE1}"/>
          </ac:spMkLst>
        </pc:spChg>
        <pc:spChg chg="mod">
          <ac:chgData name="Ulla Landenmark" userId="S::ulla.landenmark@krokom.se::5fa23348-8a33-44e7-ae70-de5a650d58c6" providerId="AD" clId="Web-{682C2BAD-B8B1-8745-6840-729630743333}" dt="2024-12-11T07:51:16.310" v="18" actId="14100"/>
          <ac:spMkLst>
            <pc:docMk/>
            <pc:sldMk cId="417920710" sldId="4390"/>
            <ac:spMk id="16" creationId="{B3F5325E-8361-E3E6-FAB8-27840ED35E14}"/>
          </ac:spMkLst>
        </pc:spChg>
        <pc:spChg chg="mod">
          <ac:chgData name="Ulla Landenmark" userId="S::ulla.landenmark@krokom.se::5fa23348-8a33-44e7-ae70-de5a650d58c6" providerId="AD" clId="Web-{682C2BAD-B8B1-8745-6840-729630743333}" dt="2024-12-11T07:51:21.716" v="19" actId="1076"/>
          <ac:spMkLst>
            <pc:docMk/>
            <pc:sldMk cId="417920710" sldId="4390"/>
            <ac:spMk id="19" creationId="{852B6F62-A29C-E487-F816-551F02F40B81}"/>
          </ac:spMkLst>
        </pc:spChg>
      </pc:sldChg>
      <pc:sldChg chg="modSp">
        <pc:chgData name="Ulla Landenmark" userId="S::ulla.landenmark@krokom.se::5fa23348-8a33-44e7-ae70-de5a650d58c6" providerId="AD" clId="Web-{682C2BAD-B8B1-8745-6840-729630743333}" dt="2024-12-11T07:51:53.653" v="23" actId="20577"/>
        <pc:sldMkLst>
          <pc:docMk/>
          <pc:sldMk cId="3390188638" sldId="4394"/>
        </pc:sldMkLst>
        <pc:spChg chg="mod">
          <ac:chgData name="Ulla Landenmark" userId="S::ulla.landenmark@krokom.se::5fa23348-8a33-44e7-ae70-de5a650d58c6" providerId="AD" clId="Web-{682C2BAD-B8B1-8745-6840-729630743333}" dt="2024-12-11T07:51:53.653" v="23" actId="20577"/>
          <ac:spMkLst>
            <pc:docMk/>
            <pc:sldMk cId="3390188638" sldId="4394"/>
            <ac:spMk id="22" creationId="{B142A832-CE2D-8C34-6B2A-86676986BA8D}"/>
          </ac:spMkLst>
        </pc:spChg>
        <pc:spChg chg="mod">
          <ac:chgData name="Ulla Landenmark" userId="S::ulla.landenmark@krokom.se::5fa23348-8a33-44e7-ae70-de5a650d58c6" providerId="AD" clId="Web-{682C2BAD-B8B1-8745-6840-729630743333}" dt="2024-12-11T07:51:43.434" v="20" actId="1076"/>
          <ac:spMkLst>
            <pc:docMk/>
            <pc:sldMk cId="3390188638" sldId="4394"/>
            <ac:spMk id="29" creationId="{310689E6-349B-07DB-EBC3-7BB0B08EDEF4}"/>
          </ac:spMkLst>
        </pc:spChg>
      </pc:sldChg>
      <pc:sldChg chg="modSp">
        <pc:chgData name="Ulla Landenmark" userId="S::ulla.landenmark@krokom.se::5fa23348-8a33-44e7-ae70-de5a650d58c6" providerId="AD" clId="Web-{682C2BAD-B8B1-8745-6840-729630743333}" dt="2024-12-11T07:53:09.230" v="24" actId="1076"/>
        <pc:sldMkLst>
          <pc:docMk/>
          <pc:sldMk cId="2779564510" sldId="4402"/>
        </pc:sldMkLst>
        <pc:spChg chg="mod">
          <ac:chgData name="Ulla Landenmark" userId="S::ulla.landenmark@krokom.se::5fa23348-8a33-44e7-ae70-de5a650d58c6" providerId="AD" clId="Web-{682C2BAD-B8B1-8745-6840-729630743333}" dt="2024-12-11T07:53:09.230" v="24" actId="1076"/>
          <ac:spMkLst>
            <pc:docMk/>
            <pc:sldMk cId="2779564510" sldId="4402"/>
            <ac:spMk id="16" creationId="{B3F5325E-8361-E3E6-FAB8-27840ED35E14}"/>
          </ac:spMkLst>
        </pc:spChg>
      </pc:sldChg>
      <pc:sldChg chg="modSp">
        <pc:chgData name="Ulla Landenmark" userId="S::ulla.landenmark@krokom.se::5fa23348-8a33-44e7-ae70-de5a650d58c6" providerId="AD" clId="Web-{682C2BAD-B8B1-8745-6840-729630743333}" dt="2024-12-11T07:53:24.714" v="25" actId="1076"/>
        <pc:sldMkLst>
          <pc:docMk/>
          <pc:sldMk cId="1805103014" sldId="4405"/>
        </pc:sldMkLst>
        <pc:spChg chg="mod">
          <ac:chgData name="Ulla Landenmark" userId="S::ulla.landenmark@krokom.se::5fa23348-8a33-44e7-ae70-de5a650d58c6" providerId="AD" clId="Web-{682C2BAD-B8B1-8745-6840-729630743333}" dt="2024-12-11T07:53:24.714" v="25" actId="1076"/>
          <ac:spMkLst>
            <pc:docMk/>
            <pc:sldMk cId="1805103014" sldId="4405"/>
            <ac:spMk id="29" creationId="{310689E6-349B-07DB-EBC3-7BB0B08EDEF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hyperlink" Target="https://www.youtube.com/watch?v=HfVEYhhu08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hyperlink" Target="https://www.youtube.com/watch?v=9BfMd0HZt1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hyperlink" Target="https://www.ted.com/playlists/226/before_public_speakin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649767" y="4267165"/>
            <a:ext cx="7635066" cy="697353"/>
          </a:xfrm>
        </p:spPr>
        <p:txBody>
          <a:bodyPr lIns="91440" tIns="45720" rIns="91440" bIns="45720" anchor="t">
            <a:noAutofit/>
          </a:bodyPr>
          <a:lstStyle/>
          <a:p>
            <a:pPr>
              <a:lnSpc>
                <a:spcPct val="100000"/>
              </a:lnSpc>
              <a:spcBef>
                <a:spcPts val="0"/>
              </a:spcBef>
            </a:pPr>
            <a:r>
              <a:rPr lang="en-US" sz="4400" b="1" dirty="0"/>
              <a:t>M2.4 FÖRMÅGA ATT TALA INFÖR PUBLIK</a:t>
            </a:r>
            <a:endParaRPr lang="en-US" sz="4400" b="1">
              <a:ea typeface="Calibri"/>
              <a:cs typeface="Calibri"/>
            </a:endParaRP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28" name="Picture Placeholder 27">
            <a:extLst>
              <a:ext uri="{FF2B5EF4-FFF2-40B4-BE49-F238E27FC236}">
                <a16:creationId xmlns:a16="http://schemas.microsoft.com/office/drawing/2014/main" id="{9F009197-9CF8-5483-4944-C4A5706D10F5}"/>
              </a:ext>
            </a:extLst>
          </p:cNvPr>
          <p:cNvPicPr>
            <a:picLocks noGrp="1" noChangeAspect="1"/>
          </p:cNvPicPr>
          <p:nvPr>
            <p:ph type="pic" sz="quarter" idx="17"/>
          </p:nvPr>
        </p:nvPicPr>
        <p:blipFill>
          <a:blip r:embed="rId2"/>
          <a:srcRect l="9100" r="9100"/>
          <a:stretch>
            <a:fillRect/>
          </a:stretch>
        </p:blipFill>
        <p:spPr/>
      </p:pic>
      <p:sp>
        <p:nvSpPr>
          <p:cNvPr id="2" name="TextBox 1">
            <a:extLst>
              <a:ext uri="{FF2B5EF4-FFF2-40B4-BE49-F238E27FC236}">
                <a16:creationId xmlns:a16="http://schemas.microsoft.com/office/drawing/2014/main" id="{4CC9E7FC-FEBD-867E-C278-9B0FDF424209}"/>
              </a:ext>
            </a:extLst>
          </p:cNvPr>
          <p:cNvSpPr txBox="1"/>
          <p:nvPr/>
        </p:nvSpPr>
        <p:spPr>
          <a:xfrm>
            <a:off x="709090" y="3897833"/>
            <a:ext cx="6540159" cy="369332"/>
          </a:xfrm>
          <a:prstGeom prst="rect">
            <a:avLst/>
          </a:prstGeom>
          <a:noFill/>
        </p:spPr>
        <p:txBody>
          <a:bodyPr wrap="square" rtlCol="0">
            <a:spAutoFit/>
          </a:bodyPr>
          <a:lstStyle/>
          <a:p>
            <a:r>
              <a:rPr lang="en-IE" b="1" dirty="0">
                <a:solidFill>
                  <a:schemeClr val="bg1"/>
                </a:solidFill>
                <a:highlight>
                  <a:srgbClr val="84BFA4"/>
                </a:highlight>
              </a:rPr>
              <a:t>Program för anställningsbarhet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färdigheter för självförbättring</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69E225D9-CE23-539A-B059-D0EFB907ACF4}"/>
              </a:ext>
            </a:extLst>
          </p:cNvPr>
          <p:cNvPicPr>
            <a:picLocks noChangeAspect="1"/>
          </p:cNvPicPr>
          <p:nvPr/>
        </p:nvPicPr>
        <p:blipFill>
          <a:blip r:embed="rId3"/>
          <a:stretch>
            <a:fillRect/>
          </a:stretch>
        </p:blipFill>
        <p:spPr>
          <a:xfrm>
            <a:off x="8566399" y="5864313"/>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Använd diabilder, diagram eller rekvisita för att stödja ditt budskap. Se till att det visuella är tydligt och relevant för ditt tal.</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Överfyll inte bilderna med text eller bilder. Använd punktlistor och enkel grafik för att öka förståelsen.</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Användning av visuella hjälpmedel</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07</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705378" y="3862111"/>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Uppmuntra publiken till interaktion genom att ställa frågor eller uppmana till kommentarer.</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Personliga berättelser kan göra ditt tal mer relaterbart och engagerande.</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Om möjligt, tilltala personer med namn för att skapa en mer personlig kontakt.</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51AF9E46-48BC-03E0-5214-4BB51108A96D}"/>
              </a:ext>
            </a:extLst>
          </p:cNvPr>
          <p:cNvGrpSpPr/>
          <p:nvPr/>
        </p:nvGrpSpPr>
        <p:grpSpPr>
          <a:xfrm>
            <a:off x="1299411" y="3359873"/>
            <a:ext cx="2139645" cy="239682"/>
            <a:chOff x="1243270" y="1065256"/>
            <a:chExt cx="2139645" cy="239682"/>
          </a:xfrm>
        </p:grpSpPr>
        <p:cxnSp>
          <p:nvCxnSpPr>
            <p:cNvPr id="17" name="Straight Connector 16">
              <a:extLst>
                <a:ext uri="{FF2B5EF4-FFF2-40B4-BE49-F238E27FC236}">
                  <a16:creationId xmlns:a16="http://schemas.microsoft.com/office/drawing/2014/main" id="{A980C98F-E759-AE07-1AE9-401C9F919A9A}"/>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7161FDD-21A2-7B2A-0D2D-E1491347D57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92727" y="3220045"/>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Engagera och interagera</a:t>
            </a:r>
          </a:p>
        </p:txBody>
      </p:sp>
      <p:sp>
        <p:nvSpPr>
          <p:cNvPr id="20" name="Graphic 4">
            <a:extLst>
              <a:ext uri="{FF2B5EF4-FFF2-40B4-BE49-F238E27FC236}">
                <a16:creationId xmlns:a16="http://schemas.microsoft.com/office/drawing/2014/main" id="{EC2554EE-35B1-02F0-64E0-D0951A846E68}"/>
              </a:ext>
            </a:extLst>
          </p:cNvPr>
          <p:cNvSpPr/>
          <p:nvPr/>
        </p:nvSpPr>
        <p:spPr>
          <a:xfrm>
            <a:off x="266366" y="2791326"/>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3132113"/>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08</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Illustrator outline">
            <a:extLst>
              <a:ext uri="{FF2B5EF4-FFF2-40B4-BE49-F238E27FC236}">
                <a16:creationId xmlns:a16="http://schemas.microsoft.com/office/drawing/2014/main" id="{0706DB61-C062-942C-5296-19190E28CD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7242" y="565483"/>
            <a:ext cx="914400" cy="914400"/>
          </a:xfrm>
          <a:prstGeom prst="rect">
            <a:avLst/>
          </a:prstGeom>
        </p:spPr>
      </p:pic>
      <p:pic>
        <p:nvPicPr>
          <p:cNvPr id="8" name="Graphic 7" descr="Touchscreen outline">
            <a:extLst>
              <a:ext uri="{FF2B5EF4-FFF2-40B4-BE49-F238E27FC236}">
                <a16:creationId xmlns:a16="http://schemas.microsoft.com/office/drawing/2014/main" id="{3B60402D-675F-DBEC-F04E-81AA084625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5158" y="3052011"/>
            <a:ext cx="914400" cy="914400"/>
          </a:xfrm>
          <a:prstGeom prst="rect">
            <a:avLst/>
          </a:prstGeom>
        </p:spPr>
      </p:pic>
    </p:spTree>
    <p:extLst>
      <p:ext uri="{BB962C8B-B14F-4D97-AF65-F5344CB8AC3E}">
        <p14:creationId xmlns:p14="http://schemas.microsoft.com/office/powerpoint/2010/main" val="385681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4274273"/>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Förutse eventuella frågor och förbered genomtänkta svar.</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Hantera oväntade frågor eller feedback på ett lugnt och professionellt sätt. Om du inte vet svaret är det okej att erkänna det och erbjuda dig att följa upp det senare.</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Hantera frågor och feedback</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09</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4442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Be om konstruktiv feedback från kollegor eller mentorer för att identifiera områden som kan förbättras.</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41023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Kontinuerlig förbättring</a:t>
            </a:r>
          </a:p>
        </p:txBody>
      </p:sp>
      <p:sp>
        <p:nvSpPr>
          <p:cNvPr id="20" name="Graphic 4">
            <a:extLst>
              <a:ext uri="{FF2B5EF4-FFF2-40B4-BE49-F238E27FC236}">
                <a16:creationId xmlns:a16="http://schemas.microsoft.com/office/drawing/2014/main" id="{EC2554EE-35B1-02F0-64E0-D0951A846E68}"/>
              </a:ext>
            </a:extLst>
          </p:cNvPr>
          <p:cNvSpPr/>
          <p:nvPr/>
        </p:nvSpPr>
        <p:spPr>
          <a:xfrm>
            <a:off x="266366" y="367363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401442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10</a:t>
            </a:r>
          </a:p>
        </p:txBody>
      </p:sp>
      <p:pic>
        <p:nvPicPr>
          <p:cNvPr id="3" name="Graphic 2" descr="Badge Question Mark outline">
            <a:extLst>
              <a:ext uri="{FF2B5EF4-FFF2-40B4-BE49-F238E27FC236}">
                <a16:creationId xmlns:a16="http://schemas.microsoft.com/office/drawing/2014/main" id="{56D90E6D-629C-5995-C0B9-43FFAB3EE7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200" y="469232"/>
            <a:ext cx="914400" cy="914400"/>
          </a:xfrm>
          <a:prstGeom prst="rect">
            <a:avLst/>
          </a:prstGeom>
        </p:spPr>
      </p:pic>
      <p:pic>
        <p:nvPicPr>
          <p:cNvPr id="7" name="Graphic 6" descr="Escalator Up outline">
            <a:extLst>
              <a:ext uri="{FF2B5EF4-FFF2-40B4-BE49-F238E27FC236}">
                <a16:creationId xmlns:a16="http://schemas.microsoft.com/office/drawing/2014/main" id="{C44D2395-3E26-965D-A999-FF5972FE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3074" y="3902242"/>
            <a:ext cx="914400" cy="914400"/>
          </a:xfrm>
          <a:prstGeom prst="rect">
            <a:avLst/>
          </a:prstGeom>
        </p:spPr>
      </p:pic>
    </p:spTree>
    <p:extLst>
      <p:ext uri="{BB962C8B-B14F-4D97-AF65-F5344CB8AC3E}">
        <p14:creationId xmlns:p14="http://schemas.microsoft.com/office/powerpoint/2010/main" val="402624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78902" y="46681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Viktiga färdigheter i att tala inför publik</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78902" y="1937054"/>
            <a:ext cx="7229855" cy="189700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a:ea typeface="Calibri"/>
                <a:cs typeface="Calibri"/>
              </a:rPr>
              <a:t>Genom att utveckla dessa färdigheter i att tala inför publik och öva regelbundet kan du bli en mer självsäker och effektiv talare. </a:t>
            </a:r>
            <a:br>
              <a:rPr lang="en-IE" sz="2600" dirty="0">
                <a:solidFill>
                  <a:srgbClr val="382B1B"/>
                </a:solidFill>
                <a:latin typeface="Calibri"/>
                <a:ea typeface="Calibri"/>
                <a:cs typeface="Calibri"/>
              </a:rPr>
            </a:br>
            <a:br>
              <a:rPr lang="en-IE" sz="2600" dirty="0">
                <a:solidFill>
                  <a:srgbClr val="382B1B"/>
                </a:solidFill>
                <a:latin typeface="Calibri"/>
                <a:ea typeface="Calibri"/>
                <a:cs typeface="Calibri"/>
              </a:rPr>
            </a:br>
            <a:r>
              <a:rPr lang="en-IE" sz="2600" dirty="0" err="1">
                <a:solidFill>
                  <a:srgbClr val="382B1B"/>
                </a:solidFill>
                <a:latin typeface="Calibri"/>
                <a:ea typeface="Calibri"/>
                <a:cs typeface="Calibri"/>
              </a:rPr>
              <a:t>Förmågan</a:t>
            </a:r>
            <a:r>
              <a:rPr lang="en-IE" sz="2600" dirty="0">
                <a:solidFill>
                  <a:srgbClr val="382B1B"/>
                </a:solidFill>
                <a:latin typeface="Calibri"/>
                <a:ea typeface="Calibri"/>
                <a:cs typeface="Calibri"/>
              </a:rPr>
              <a:t> </a:t>
            </a:r>
            <a:r>
              <a:rPr lang="en-IE" sz="2600" dirty="0" err="1">
                <a:solidFill>
                  <a:srgbClr val="382B1B"/>
                </a:solidFill>
                <a:latin typeface="Calibri"/>
                <a:ea typeface="Calibri"/>
                <a:cs typeface="Calibri"/>
              </a:rPr>
              <a:t>att</a:t>
            </a:r>
            <a:r>
              <a:rPr lang="en-IE" sz="2600" dirty="0">
                <a:solidFill>
                  <a:srgbClr val="382B1B"/>
                </a:solidFill>
                <a:latin typeface="Calibri"/>
                <a:ea typeface="Calibri"/>
                <a:cs typeface="Calibri"/>
              </a:rPr>
              <a:t> </a:t>
            </a:r>
            <a:r>
              <a:rPr lang="en-IE" sz="2600" dirty="0" err="1">
                <a:solidFill>
                  <a:srgbClr val="382B1B"/>
                </a:solidFill>
                <a:latin typeface="Calibri"/>
                <a:ea typeface="Calibri"/>
                <a:cs typeface="Calibri"/>
              </a:rPr>
              <a:t>kommunicera</a:t>
            </a:r>
            <a:r>
              <a:rPr lang="en-IE" sz="2600" dirty="0">
                <a:solidFill>
                  <a:srgbClr val="382B1B"/>
                </a:solidFill>
                <a:latin typeface="Calibri"/>
                <a:ea typeface="Calibri"/>
                <a:cs typeface="Calibri"/>
              </a:rPr>
              <a:t> </a:t>
            </a:r>
            <a:r>
              <a:rPr lang="en-IE" sz="2600" dirty="0" err="1">
                <a:solidFill>
                  <a:srgbClr val="382B1B"/>
                </a:solidFill>
                <a:latin typeface="Calibri"/>
                <a:ea typeface="Calibri"/>
                <a:cs typeface="Calibri"/>
              </a:rPr>
              <a:t>tydligt</a:t>
            </a:r>
            <a:r>
              <a:rPr lang="en-IE" sz="2600" dirty="0">
                <a:solidFill>
                  <a:srgbClr val="382B1B"/>
                </a:solidFill>
                <a:latin typeface="Calibri"/>
                <a:ea typeface="Calibri"/>
                <a:cs typeface="Calibri"/>
              </a:rPr>
              <a:t> och övertygande inför en publik är ett kraftfullt verktyg som kan öppna många dörrar både i privatlivet och i yrkeslivet.</a:t>
            </a: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p:txBody>
      </p:sp>
      <p:sp>
        <p:nvSpPr>
          <p:cNvPr id="61" name="Freeform 60">
            <a:extLst>
              <a:ext uri="{FF2B5EF4-FFF2-40B4-BE49-F238E27FC236}">
                <a16:creationId xmlns:a16="http://schemas.microsoft.com/office/drawing/2014/main" id="{CC986BFD-F0DC-603A-364E-26E12BF432BE}"/>
              </a:ext>
            </a:extLst>
          </p:cNvPr>
          <p:cNvSpPr/>
          <p:nvPr/>
        </p:nvSpPr>
        <p:spPr>
          <a:xfrm>
            <a:off x="8031622" y="1376691"/>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46762" t="-1968" r="-13543" b="-107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6539662" y="421680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665554" y="1616500"/>
            <a:ext cx="7130908"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8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r>
              <a:rPr lang="en-GB" sz="6000" dirty="0">
                <a:effectLst/>
                <a:latin typeface="Calibri" panose="020F0502020204030204" pitchFamily="34" charset="0"/>
                <a:ea typeface="Calibri" panose="020F0502020204030204" pitchFamily="34" charset="0"/>
              </a:rPr>
              <a:t>Några strategier som kan hjälpa dig</a:t>
            </a:r>
          </a:p>
          <a:p>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338193" y="1327065"/>
            <a:ext cx="785380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Andas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Erkänn att du är nervös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Använd ett minimalt antal noter</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Bli bekväm med "pausen"</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Var medveten om dina handgester</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Rör på dig lite, men inte för mycket</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Inkorporera visuella anvisningar</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Öva, öva, öva ... och öva sedan lite till</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Spela in dig själv när du talar</a:t>
            </a:r>
          </a:p>
          <a:p>
            <a:pPr marL="587375" indent="-587375">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6" name="Graphic 4">
            <a:extLst>
              <a:ext uri="{FF2B5EF4-FFF2-40B4-BE49-F238E27FC236}">
                <a16:creationId xmlns:a16="http://schemas.microsoft.com/office/drawing/2014/main" id="{37757EB1-68D1-704C-468C-A2800FFEC9F7}"/>
              </a:ext>
            </a:extLst>
          </p:cNvPr>
          <p:cNvSpPr/>
          <p:nvPr/>
        </p:nvSpPr>
        <p:spPr>
          <a:xfrm rot="4967076">
            <a:off x="-790025" y="-1763844"/>
            <a:ext cx="4867119" cy="50183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646809" y="504186"/>
            <a:ext cx="2641823"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Några strategier som kan hjälpa dig</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465154" y="2529842"/>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303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När du är nervös ökar din hjärtfrekvens, du börjar svettas och om du inte är försiktig kan du lätt få en ångestattack. För att kontrollera alla dessa reaktioner kan du ta några minuter innan du ska hålla ditt tal, blunda och ta ett par djupa andetag. Lugna ner kroppen så att du kan kliva upp på scenen (eller i talarstolen) med ett visst lugn och inte känna dig helt uppjagad.</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Andas</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Nose outline">
            <a:extLst>
              <a:ext uri="{FF2B5EF4-FFF2-40B4-BE49-F238E27FC236}">
                <a16:creationId xmlns:a16="http://schemas.microsoft.com/office/drawing/2014/main" id="{D484926C-8159-7EB5-9222-D2DA1DF8D8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5368" y="501315"/>
            <a:ext cx="914400" cy="914400"/>
          </a:xfrm>
          <a:prstGeom prst="rect">
            <a:avLst/>
          </a:prstGeom>
        </p:spPr>
      </p:pic>
    </p:spTree>
    <p:extLst>
      <p:ext uri="{BB962C8B-B14F-4D97-AF65-F5344CB8AC3E}">
        <p14:creationId xmlns:p14="http://schemas.microsoft.com/office/powerpoint/2010/main" val="373746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3199452"/>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Även den mest erfarna talaren kan känna sig nervös på scenen. Ju hårdare du försöker dölja nervositeten, desto tydligare kommer den att framträda.</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Erkänn att du är nervös</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3669603"/>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Om du blir ängslig av att tala inför publik kan det vara bra att skriva ner ditt tal ord för ord så att du kan titta på det om du glömmer bort nästa mening. Om du läser från ett manus kommer du att förlora din publik. Istället bör du hålla dina anteckningar till ett minimum och bara använda ett eller två ord för varje punkt du vill ta upp. Det hjälper dig att hålla dig på plats utan att förringa din publik.</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302753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Använd minsta möjliga antal sedlar</a:t>
            </a:r>
          </a:p>
        </p:txBody>
      </p:sp>
      <p:sp>
        <p:nvSpPr>
          <p:cNvPr id="20" name="Graphic 4">
            <a:extLst>
              <a:ext uri="{FF2B5EF4-FFF2-40B4-BE49-F238E27FC236}">
                <a16:creationId xmlns:a16="http://schemas.microsoft.com/office/drawing/2014/main" id="{EC2554EE-35B1-02F0-64E0-D0951A846E68}"/>
              </a:ext>
            </a:extLst>
          </p:cNvPr>
          <p:cNvSpPr/>
          <p:nvPr/>
        </p:nvSpPr>
        <p:spPr>
          <a:xfrm>
            <a:off x="266366" y="259881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293960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2" name="Graphic 1" descr="Nervous face outline with solid fill">
            <a:extLst>
              <a:ext uri="{FF2B5EF4-FFF2-40B4-BE49-F238E27FC236}">
                <a16:creationId xmlns:a16="http://schemas.microsoft.com/office/drawing/2014/main" id="{2D018858-DCBB-6337-36F0-E2B50C8521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201" y="469232"/>
            <a:ext cx="914400" cy="914400"/>
          </a:xfrm>
          <a:prstGeom prst="rect">
            <a:avLst/>
          </a:prstGeom>
        </p:spPr>
      </p:pic>
      <p:pic>
        <p:nvPicPr>
          <p:cNvPr id="6" name="Graphic 5" descr="Clipboard outline">
            <a:extLst>
              <a:ext uri="{FF2B5EF4-FFF2-40B4-BE49-F238E27FC236}">
                <a16:creationId xmlns:a16="http://schemas.microsoft.com/office/drawing/2014/main" id="{77635ECD-FAFA-0984-753F-C78D63D963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5158" y="2827421"/>
            <a:ext cx="914400" cy="914400"/>
          </a:xfrm>
          <a:prstGeom prst="rect">
            <a:avLst/>
          </a:prstGeom>
        </p:spPr>
      </p:pic>
    </p:spTree>
    <p:extLst>
      <p:ext uri="{BB962C8B-B14F-4D97-AF65-F5344CB8AC3E}">
        <p14:creationId xmlns:p14="http://schemas.microsoft.com/office/powerpoint/2010/main" val="20099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6" y="19129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En av de största distraktionerna är när en talare ständigt säger "uh" eller "um". En vältajmad paus i talet kan till och med användas för att stärka en poäng och låta publiken ta till sig den innan man går vidare till nästa ämne. Om du blir mer bekväm med denna paus kommer du att bli en bättre talare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89" y="661327"/>
            <a:ext cx="5106369" cy="16166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Bli bekväm med "pausen"</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3" name="Graphic 2" descr="Pause outline">
            <a:extLst>
              <a:ext uri="{FF2B5EF4-FFF2-40B4-BE49-F238E27FC236}">
                <a16:creationId xmlns:a16="http://schemas.microsoft.com/office/drawing/2014/main" id="{CDA8526A-C218-79B2-9EDD-96E249AD16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158" y="533400"/>
            <a:ext cx="914400" cy="914400"/>
          </a:xfrm>
          <a:prstGeom prst="rect">
            <a:avLst/>
          </a:prstGeom>
        </p:spPr>
      </p:pic>
    </p:spTree>
    <p:extLst>
      <p:ext uri="{BB962C8B-B14F-4D97-AF65-F5344CB8AC3E}">
        <p14:creationId xmlns:p14="http://schemas.microsoft.com/office/powerpoint/2010/main" val="122118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B5DE7A2-F2E6-069E-1091-567DD9F21B50}"/>
              </a:ext>
            </a:extLst>
          </p:cNvPr>
          <p:cNvGrpSpPr/>
          <p:nvPr/>
        </p:nvGrpSpPr>
        <p:grpSpPr>
          <a:xfrm>
            <a:off x="1283369" y="4354483"/>
            <a:ext cx="2139645" cy="239682"/>
            <a:chOff x="1243270" y="1065256"/>
            <a:chExt cx="2139645" cy="239682"/>
          </a:xfrm>
        </p:grpSpPr>
        <p:cxnSp>
          <p:nvCxnSpPr>
            <p:cNvPr id="6" name="Straight Connector 5">
              <a:extLst>
                <a:ext uri="{FF2B5EF4-FFF2-40B4-BE49-F238E27FC236}">
                  <a16:creationId xmlns:a16="http://schemas.microsoft.com/office/drawing/2014/main" id="{D84BABB8-A462-C693-E409-345EB81A5ABD}"/>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FF2E35D-050E-0351-3EC6-93C3725B94F5}"/>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61262" y="1844814"/>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Har du någonsin pratat med någon som är uppjagad och märkt att händerna flyger vilt? Vissa människor talar naturligt med sina händer. Även om vissa handrörelser är ett bra sätt att betona vissa punkter, är det också viktigt att inte låta dessa rörelser distrahera från vad du försöker säga. Så var uppmärksam på dina händer när du talar. </a:t>
            </a:r>
          </a:p>
          <a:p>
            <a:pPr marL="0" lvl="1" indent="0">
              <a:lnSpc>
                <a:spcPts val="2760"/>
              </a:lnSpc>
              <a:spcBef>
                <a:spcPts val="0"/>
              </a:spcBef>
              <a:buClr>
                <a:srgbClr val="B6D1E1"/>
              </a:buClr>
              <a:buNone/>
            </a:pPr>
            <a:endParaRPr lang="sv-SE" sz="2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Var medveten om dina handrörelser</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97B6C5E-DA02-DE46-61AA-936AEFA2F83B}"/>
              </a:ext>
            </a:extLst>
          </p:cNvPr>
          <p:cNvSpPr txBox="1">
            <a:spLocks/>
          </p:cNvSpPr>
          <p:nvPr/>
        </p:nvSpPr>
        <p:spPr>
          <a:xfrm>
            <a:off x="3673294" y="482463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Människor går ofta i takt när de är nervösa. Om det är så för dig kan du ha en tendens att gå fram och tillbaka över scenen när du talar inför publik.</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5">
            <a:extLst>
              <a:ext uri="{FF2B5EF4-FFF2-40B4-BE49-F238E27FC236}">
                <a16:creationId xmlns:a16="http://schemas.microsoft.com/office/drawing/2014/main" id="{8F98C8FA-7BC1-1264-7AC4-1923E20FEBCE}"/>
              </a:ext>
            </a:extLst>
          </p:cNvPr>
          <p:cNvSpPr txBox="1">
            <a:spLocks/>
          </p:cNvSpPr>
          <p:nvPr/>
        </p:nvSpPr>
        <p:spPr>
          <a:xfrm>
            <a:off x="3660643" y="4182568"/>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Rör på dig lite, men inte för mycket</a:t>
            </a:r>
          </a:p>
        </p:txBody>
      </p:sp>
      <p:sp>
        <p:nvSpPr>
          <p:cNvPr id="10" name="Graphic 4">
            <a:extLst>
              <a:ext uri="{FF2B5EF4-FFF2-40B4-BE49-F238E27FC236}">
                <a16:creationId xmlns:a16="http://schemas.microsoft.com/office/drawing/2014/main" id="{E106CC40-AAB3-597F-263D-A485A01AF1A5}"/>
              </a:ext>
            </a:extLst>
          </p:cNvPr>
          <p:cNvSpPr/>
          <p:nvPr/>
        </p:nvSpPr>
        <p:spPr>
          <a:xfrm>
            <a:off x="266366" y="375384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1" name="Text Placeholder 23">
            <a:extLst>
              <a:ext uri="{FF2B5EF4-FFF2-40B4-BE49-F238E27FC236}">
                <a16:creationId xmlns:a16="http://schemas.microsoft.com/office/drawing/2014/main" id="{F05C3970-F4EB-8C03-2E82-48A2BFBF3160}"/>
              </a:ext>
            </a:extLst>
          </p:cNvPr>
          <p:cNvSpPr txBox="1">
            <a:spLocks/>
          </p:cNvSpPr>
          <p:nvPr/>
        </p:nvSpPr>
        <p:spPr>
          <a:xfrm>
            <a:off x="121713" y="409463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06</a:t>
            </a:r>
          </a:p>
        </p:txBody>
      </p:sp>
      <p:pic>
        <p:nvPicPr>
          <p:cNvPr id="13" name="Graphic 12" descr="Sign language outline">
            <a:extLst>
              <a:ext uri="{FF2B5EF4-FFF2-40B4-BE49-F238E27FC236}">
                <a16:creationId xmlns:a16="http://schemas.microsoft.com/office/drawing/2014/main" id="{D4AD251D-0D13-9A67-7357-A1F7743518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200" y="389021"/>
            <a:ext cx="1038726" cy="1038726"/>
          </a:xfrm>
          <a:prstGeom prst="rect">
            <a:avLst/>
          </a:prstGeom>
        </p:spPr>
      </p:pic>
      <p:pic>
        <p:nvPicPr>
          <p:cNvPr id="17" name="Graphic 16" descr="Transfer with solid fill">
            <a:extLst>
              <a:ext uri="{FF2B5EF4-FFF2-40B4-BE49-F238E27FC236}">
                <a16:creationId xmlns:a16="http://schemas.microsoft.com/office/drawing/2014/main" id="{2A0CA033-C0E9-0E82-2A8A-7C68BB385A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3495" y="4203031"/>
            <a:ext cx="709863" cy="709863"/>
          </a:xfrm>
          <a:prstGeom prst="rect">
            <a:avLst/>
          </a:prstGeom>
        </p:spPr>
      </p:pic>
    </p:spTree>
    <p:extLst>
      <p:ext uri="{BB962C8B-B14F-4D97-AF65-F5344CB8AC3E}">
        <p14:creationId xmlns:p14="http://schemas.microsoft.com/office/powerpoint/2010/main" val="277956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3744880"/>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Om tanken på att ha allas ögon på dig gör dig nervös är visuella uppmaningar ett bra sätt att avleda publikens uppmärksamhet men ändå hålla sig till ämnet. Dessa uppmaningar kan inkludera bilder.</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Inkorporera visuella anvisningar</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07</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32415"/>
            <a:ext cx="8213904" cy="1804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Ett sätt att övervinna dina nerver är att öva, öva och öva lite till. </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3572965"/>
            <a:ext cx="7679034" cy="1432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Öva, öva, öva...</a:t>
            </a:r>
          </a:p>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Öva sedan lite till</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Graphic 4">
            <a:extLst>
              <a:ext uri="{FF2B5EF4-FFF2-40B4-BE49-F238E27FC236}">
                <a16:creationId xmlns:a16="http://schemas.microsoft.com/office/drawing/2014/main" id="{EC2554EE-35B1-02F0-64E0-D0951A846E68}"/>
              </a:ext>
            </a:extLst>
          </p:cNvPr>
          <p:cNvSpPr/>
          <p:nvPr/>
        </p:nvSpPr>
        <p:spPr>
          <a:xfrm>
            <a:off x="266366" y="3144246"/>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3485033"/>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08</a:t>
            </a:r>
          </a:p>
        </p:txBody>
      </p:sp>
      <p:pic>
        <p:nvPicPr>
          <p:cNvPr id="3" name="Graphic 2" descr="Eye outline">
            <a:extLst>
              <a:ext uri="{FF2B5EF4-FFF2-40B4-BE49-F238E27FC236}">
                <a16:creationId xmlns:a16="http://schemas.microsoft.com/office/drawing/2014/main" id="{F0F75E93-2B99-1F75-FA7D-231FC93E02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158" y="437148"/>
            <a:ext cx="914400" cy="914400"/>
          </a:xfrm>
          <a:prstGeom prst="rect">
            <a:avLst/>
          </a:prstGeom>
        </p:spPr>
      </p:pic>
      <p:grpSp>
        <p:nvGrpSpPr>
          <p:cNvPr id="8" name="Graphic 2">
            <a:extLst>
              <a:ext uri="{FF2B5EF4-FFF2-40B4-BE49-F238E27FC236}">
                <a16:creationId xmlns:a16="http://schemas.microsoft.com/office/drawing/2014/main" id="{537A8BCE-93DA-3CEC-7EDD-96CFDC024796}"/>
              </a:ext>
            </a:extLst>
          </p:cNvPr>
          <p:cNvGrpSpPr/>
          <p:nvPr/>
        </p:nvGrpSpPr>
        <p:grpSpPr>
          <a:xfrm>
            <a:off x="2021366" y="3387350"/>
            <a:ext cx="923646" cy="923888"/>
            <a:chOff x="10376768" y="3823816"/>
            <a:chExt cx="923646" cy="923888"/>
          </a:xfrm>
          <a:solidFill>
            <a:srgbClr val="382B1B"/>
          </a:solidFill>
        </p:grpSpPr>
        <p:sp>
          <p:nvSpPr>
            <p:cNvPr id="9" name="Freeform 8">
              <a:extLst>
                <a:ext uri="{FF2B5EF4-FFF2-40B4-BE49-F238E27FC236}">
                  <a16:creationId xmlns:a16="http://schemas.microsoft.com/office/drawing/2014/main" id="{3573EE77-C00E-F495-C35F-A7220515ABE5}"/>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53146512-EED3-E227-03B8-1ABC2B89A8B6}"/>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47F518C1-617B-1336-81FD-27185D895452}"/>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5810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8496" y="0"/>
            <a:ext cx="12183504" cy="3982032"/>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dirty="0"/>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686010" y="495728"/>
            <a:ext cx="7655884" cy="234536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80"/>
              </a:lnSpc>
              <a:spcBef>
                <a:spcPts val="0"/>
              </a:spcBef>
              <a:buClr>
                <a:srgbClr val="382B1B"/>
              </a:buClr>
              <a:buNone/>
            </a:pPr>
            <a:r>
              <a:rPr lang="en-GB" sz="3400" dirty="0">
                <a:solidFill>
                  <a:schemeClr val="bg1"/>
                </a:solidFill>
                <a:latin typeface="Calibri"/>
                <a:ea typeface="Calibri"/>
                <a:cs typeface="Calibri"/>
              </a:rPr>
              <a:t>Denna modul hjälper deltagarna att förstå de grundläggande </a:t>
            </a:r>
            <a:r>
              <a:rPr lang="en-GB" sz="3400" dirty="0">
                <a:solidFill>
                  <a:schemeClr val="bg1"/>
                </a:solidFill>
                <a:highlight>
                  <a:srgbClr val="84BFA4"/>
                </a:highlight>
                <a:latin typeface="Calibri"/>
                <a:ea typeface="Calibri"/>
                <a:cs typeface="Calibri"/>
              </a:rPr>
              <a:t>färdigheterna i att tala inför publik </a:t>
            </a:r>
            <a:r>
              <a:rPr lang="en-GB" sz="3400" dirty="0">
                <a:solidFill>
                  <a:schemeClr val="bg1"/>
                </a:solidFill>
                <a:latin typeface="Calibri"/>
                <a:ea typeface="Calibri"/>
                <a:cs typeface="Calibri"/>
              </a:rPr>
              <a:t>och erbjuder praktiska tips </a:t>
            </a:r>
            <a:r>
              <a:rPr lang="en-GB" sz="3400" err="1">
                <a:solidFill>
                  <a:schemeClr val="bg1"/>
                </a:solidFill>
                <a:latin typeface="Calibri"/>
                <a:ea typeface="Calibri"/>
                <a:cs typeface="Calibri"/>
              </a:rPr>
              <a:t>och</a:t>
            </a:r>
            <a:r>
              <a:rPr lang="en-GB" sz="3400">
                <a:solidFill>
                  <a:schemeClr val="bg1"/>
                </a:solidFill>
                <a:latin typeface="Calibri"/>
                <a:ea typeface="Calibri"/>
                <a:cs typeface="Calibri"/>
              </a:rPr>
              <a:t> </a:t>
            </a:r>
            <a:r>
              <a:rPr lang="en-GB" sz="3400" err="1">
                <a:solidFill>
                  <a:schemeClr val="bg1"/>
                </a:solidFill>
                <a:latin typeface="Calibri"/>
                <a:ea typeface="Calibri"/>
                <a:cs typeface="Calibri"/>
              </a:rPr>
              <a:t>aktiviteter</a:t>
            </a:r>
            <a:r>
              <a:rPr lang="en-GB" sz="3400">
                <a:solidFill>
                  <a:schemeClr val="bg1"/>
                </a:solidFill>
                <a:latin typeface="Calibri"/>
                <a:ea typeface="Calibri"/>
                <a:cs typeface="Calibri"/>
              </a:rPr>
              <a:t> för </a:t>
            </a:r>
            <a:r>
              <a:rPr lang="en-GB" sz="3400" err="1">
                <a:solidFill>
                  <a:schemeClr val="bg1"/>
                </a:solidFill>
                <a:latin typeface="Calibri"/>
                <a:ea typeface="Calibri"/>
                <a:cs typeface="Calibri"/>
              </a:rPr>
              <a:t>att</a:t>
            </a:r>
            <a:r>
              <a:rPr lang="en-GB" sz="3400">
                <a:solidFill>
                  <a:schemeClr val="bg1"/>
                </a:solidFill>
                <a:latin typeface="Calibri"/>
                <a:ea typeface="Calibri"/>
                <a:cs typeface="Calibri"/>
              </a:rPr>
              <a:t> </a:t>
            </a:r>
            <a:r>
              <a:rPr lang="en-GB" sz="3400" err="1">
                <a:solidFill>
                  <a:schemeClr val="bg1"/>
                </a:solidFill>
                <a:latin typeface="Calibri"/>
                <a:ea typeface="Calibri"/>
                <a:cs typeface="Calibri"/>
              </a:rPr>
              <a:t>förbättra</a:t>
            </a:r>
            <a:r>
              <a:rPr lang="en-GB" sz="3400">
                <a:solidFill>
                  <a:schemeClr val="bg1"/>
                </a:solidFill>
                <a:latin typeface="Calibri"/>
                <a:ea typeface="Calibri"/>
                <a:cs typeface="Calibri"/>
              </a:rPr>
              <a:t> </a:t>
            </a:r>
            <a:r>
              <a:rPr lang="en-GB" sz="3400" dirty="0">
                <a:solidFill>
                  <a:schemeClr val="bg1"/>
                </a:solidFill>
                <a:latin typeface="Calibri"/>
                <a:ea typeface="Calibri"/>
                <a:cs typeface="Calibri"/>
              </a:rPr>
              <a:t>självförtroende och effektivitet </a:t>
            </a:r>
            <a:endParaRPr lang="sv-SE" sz="2400" dirty="0">
              <a:solidFill>
                <a:schemeClr val="bg1"/>
              </a:solidFill>
              <a:latin typeface="Calibri"/>
              <a:ea typeface="Calibri"/>
              <a:cs typeface="Calibri"/>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943243" y="4249985"/>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B5CE2CDE-D365-16D6-AC92-6D95CC40042F}"/>
              </a:ext>
            </a:extLst>
          </p:cNvPr>
          <p:cNvSpPr/>
          <p:nvPr/>
        </p:nvSpPr>
        <p:spPr>
          <a:xfrm>
            <a:off x="8412266" y="295715"/>
            <a:ext cx="4229293" cy="435915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25251" r="-25251"/>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DF5AE6B3-4176-60DF-A6D1-31F987F55EB1}"/>
              </a:ext>
            </a:extLst>
          </p:cNvPr>
          <p:cNvSpPr/>
          <p:nvPr/>
        </p:nvSpPr>
        <p:spPr>
          <a:xfrm>
            <a:off x="8239401" y="3631159"/>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Picture 4">
            <a:extLst>
              <a:ext uri="{FF2B5EF4-FFF2-40B4-BE49-F238E27FC236}">
                <a16:creationId xmlns:a16="http://schemas.microsoft.com/office/drawing/2014/main" id="{AB4B2B9B-9B38-BBF3-302B-47F2EE954426}"/>
              </a:ext>
            </a:extLst>
          </p:cNvPr>
          <p:cNvPicPr>
            <a:picLocks noChangeAspect="1"/>
          </p:cNvPicPr>
          <p:nvPr/>
        </p:nvPicPr>
        <p:blipFill>
          <a:blip r:embed="rId3"/>
          <a:stretch>
            <a:fillRect/>
          </a:stretch>
        </p:blipFill>
        <p:spPr>
          <a:xfrm>
            <a:off x="1279709" y="5816613"/>
            <a:ext cx="1580952" cy="333333"/>
          </a:xfrm>
          <a:prstGeom prst="rect">
            <a:avLst/>
          </a:prstGeom>
        </p:spPr>
      </p:pic>
      <p:pic>
        <p:nvPicPr>
          <p:cNvPr id="7" name="Picture 6" descr="A close-up of a text&#10;&#10;Description automatically generated">
            <a:extLst>
              <a:ext uri="{FF2B5EF4-FFF2-40B4-BE49-F238E27FC236}">
                <a16:creationId xmlns:a16="http://schemas.microsoft.com/office/drawing/2014/main" id="{358E3B8D-41A9-FA7C-D61F-F49B0F5E917F}"/>
              </a:ext>
            </a:extLst>
          </p:cNvPr>
          <p:cNvPicPr>
            <a:picLocks noChangeAspect="1"/>
          </p:cNvPicPr>
          <p:nvPr/>
        </p:nvPicPr>
        <p:blipFill>
          <a:blip r:embed="rId4"/>
          <a:stretch>
            <a:fillRect/>
          </a:stretch>
        </p:blipFill>
        <p:spPr>
          <a:xfrm>
            <a:off x="3071128" y="5589223"/>
            <a:ext cx="3619526" cy="638180"/>
          </a:xfrm>
          <a:prstGeom prst="rect">
            <a:avLst/>
          </a:prstGeom>
        </p:spPr>
      </p:pic>
    </p:spTree>
    <p:extLst>
      <p:ext uri="{BB962C8B-B14F-4D97-AF65-F5344CB8AC3E}">
        <p14:creationId xmlns:p14="http://schemas.microsoft.com/office/powerpoint/2010/main" val="64394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1732547"/>
            <a:ext cx="6649802" cy="208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Detta sista tips om att tala inför publik är avsett att hjälpa dig att förstå hur du kan framstå inför en publik. När du spelar in dig själv när du talar och tittar på det i efterhand kanske du märker att du gör saker som du inte ens insåg. Det ger dig möjlighet att rätta till dessa saker innan du står inför en publik. </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89" y="661327"/>
            <a:ext cx="6534116" cy="16166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Spela in dig själv när du talar</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09</a:t>
            </a:r>
          </a:p>
        </p:txBody>
      </p:sp>
      <p:pic>
        <p:nvPicPr>
          <p:cNvPr id="3" name="Graphic 2" descr="Radio microphone outline">
            <a:extLst>
              <a:ext uri="{FF2B5EF4-FFF2-40B4-BE49-F238E27FC236}">
                <a16:creationId xmlns:a16="http://schemas.microsoft.com/office/drawing/2014/main" id="{6ECFD3E4-BF1D-F17A-55F8-869337210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49115" y="477253"/>
            <a:ext cx="954505" cy="954505"/>
          </a:xfrm>
          <a:prstGeom prst="rect">
            <a:avLst/>
          </a:prstGeom>
        </p:spPr>
      </p:pic>
    </p:spTree>
    <p:extLst>
      <p:ext uri="{BB962C8B-B14F-4D97-AF65-F5344CB8AC3E}">
        <p14:creationId xmlns:p14="http://schemas.microsoft.com/office/powerpoint/2010/main" val="270735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68876" y="5470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Att tala inför publik är en vanlig rädsla</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78903" y="1937054"/>
            <a:ext cx="5786066" cy="1897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Den goda nyheten är dock att den här rädslan inte behöver hindra dig från att hålla ett fantastiskt tal. Dessa tips för offentliga tal kan hjälpa dig att känna dig lugn samtidigt som du får bättre kontakt med din publik ... vilket gör dig till en mer inflytelserik offentlig talare.</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p:txBody>
      </p:sp>
      <p:sp>
        <p:nvSpPr>
          <p:cNvPr id="61" name="Freeform 60">
            <a:extLst>
              <a:ext uri="{FF2B5EF4-FFF2-40B4-BE49-F238E27FC236}">
                <a16:creationId xmlns:a16="http://schemas.microsoft.com/office/drawing/2014/main" id="{CC986BFD-F0DC-603A-364E-26E12BF432BE}"/>
              </a:ext>
            </a:extLst>
          </p:cNvPr>
          <p:cNvSpPr/>
          <p:nvPr/>
        </p:nvSpPr>
        <p:spPr>
          <a:xfrm>
            <a:off x="8095791" y="863344"/>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36993" r="-36993"/>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6603831" y="3703459"/>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665554" y="1616500"/>
            <a:ext cx="7130908"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103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4784" y="985901"/>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96113" y="2228914"/>
            <a:ext cx="7176159" cy="3217862"/>
          </a:xfrm>
          <a:prstGeom prst="rect">
            <a:avLst/>
          </a:prstGeom>
        </p:spPr>
        <p:txBody>
          <a:bodyPr/>
          <a:lstStyle/>
          <a:p>
            <a:r>
              <a:rPr lang="en-GB" sz="6000" dirty="0">
                <a:effectLst/>
                <a:latin typeface="Calibri" panose="020F0502020204030204" pitchFamily="34" charset="0"/>
                <a:ea typeface="Calibri" panose="020F0502020204030204" pitchFamily="34" charset="0"/>
              </a:rPr>
              <a:t>Användbara videor</a:t>
            </a:r>
          </a:p>
          <a:p>
            <a:endParaRPr lang="en-GB"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287458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1" y="542553"/>
            <a:ext cx="2892568"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Användbara videor</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537219" y="1680669"/>
            <a:ext cx="321663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3096128" y="392349"/>
            <a:ext cx="9095872" cy="6465651"/>
          </a:xfrm>
          <a:prstGeom prst="rect">
            <a:avLst/>
          </a:prstGeom>
          <a:noFill/>
        </p:spPr>
      </p:pic>
      <p:pic>
        <p:nvPicPr>
          <p:cNvPr id="20" name="Picture 19">
            <a:extLst>
              <a:ext uri="{FF2B5EF4-FFF2-40B4-BE49-F238E27FC236}">
                <a16:creationId xmlns:a16="http://schemas.microsoft.com/office/drawing/2014/main" id="{23E3EA92-9027-89B4-98CD-BB3D1CCA8E5F}"/>
              </a:ext>
            </a:extLst>
          </p:cNvPr>
          <p:cNvPicPr>
            <a:picLocks noChangeAspect="1"/>
          </p:cNvPicPr>
          <p:nvPr/>
        </p:nvPicPr>
        <p:blipFill rotWithShape="1">
          <a:blip r:embed="rId3"/>
          <a:srcRect l="-475" t="1248" r="475" b="10522"/>
          <a:stretch/>
        </p:blipFill>
        <p:spPr>
          <a:xfrm>
            <a:off x="4443663" y="753978"/>
            <a:ext cx="6753726" cy="4272875"/>
          </a:xfrm>
          <a:prstGeom prst="rect">
            <a:avLst/>
          </a:prstGeom>
        </p:spPr>
      </p:pic>
      <p:sp>
        <p:nvSpPr>
          <p:cNvPr id="21" name="Oval 20">
            <a:extLst>
              <a:ext uri="{FF2B5EF4-FFF2-40B4-BE49-F238E27FC236}">
                <a16:creationId xmlns:a16="http://schemas.microsoft.com/office/drawing/2014/main" id="{52DC49BF-F10B-08CF-B713-6D82D84E1632}"/>
              </a:ext>
            </a:extLst>
          </p:cNvPr>
          <p:cNvSpPr/>
          <p:nvPr/>
        </p:nvSpPr>
        <p:spPr>
          <a:xfrm>
            <a:off x="3031958" y="3048000"/>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E0853090-0640-A921-2050-E4CB8473CAE7}"/>
              </a:ext>
            </a:extLst>
          </p:cNvPr>
          <p:cNvSpPr txBox="1">
            <a:spLocks/>
          </p:cNvSpPr>
          <p:nvPr/>
        </p:nvSpPr>
        <p:spPr>
          <a:xfrm>
            <a:off x="3067075" y="3577390"/>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Klicka för att </a:t>
            </a: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visa</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63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1" y="542553"/>
            <a:ext cx="2892568"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Användbara videor</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537219" y="1680669"/>
            <a:ext cx="321663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3096128" y="392349"/>
            <a:ext cx="9095872" cy="6465651"/>
          </a:xfrm>
          <a:prstGeom prst="rect">
            <a:avLst/>
          </a:prstGeom>
          <a:noFill/>
        </p:spPr>
      </p:pic>
      <p:pic>
        <p:nvPicPr>
          <p:cNvPr id="3" name="Picture 2">
            <a:extLst>
              <a:ext uri="{FF2B5EF4-FFF2-40B4-BE49-F238E27FC236}">
                <a16:creationId xmlns:a16="http://schemas.microsoft.com/office/drawing/2014/main" id="{E8F963A2-66D5-BE3D-C574-1DD8F10C9926}"/>
              </a:ext>
            </a:extLst>
          </p:cNvPr>
          <p:cNvPicPr>
            <a:picLocks noChangeAspect="1"/>
          </p:cNvPicPr>
          <p:nvPr/>
        </p:nvPicPr>
        <p:blipFill rotWithShape="1">
          <a:blip r:embed="rId3"/>
          <a:srcRect l="294" r="294"/>
          <a:stretch/>
        </p:blipFill>
        <p:spPr>
          <a:xfrm>
            <a:off x="4395537" y="825835"/>
            <a:ext cx="6867358" cy="4291597"/>
          </a:xfrm>
          <a:prstGeom prst="rect">
            <a:avLst/>
          </a:prstGeom>
        </p:spPr>
      </p:pic>
      <p:sp>
        <p:nvSpPr>
          <p:cNvPr id="4" name="Oval 3">
            <a:extLst>
              <a:ext uri="{FF2B5EF4-FFF2-40B4-BE49-F238E27FC236}">
                <a16:creationId xmlns:a16="http://schemas.microsoft.com/office/drawing/2014/main" id="{32FDA7E6-AFFC-2814-6F9C-9FEBF11548DF}"/>
              </a:ext>
            </a:extLst>
          </p:cNvPr>
          <p:cNvSpPr/>
          <p:nvPr/>
        </p:nvSpPr>
        <p:spPr>
          <a:xfrm>
            <a:off x="3031958" y="3048000"/>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095F3A8D-7262-42A8-65A5-1ED27F2B6DD3}"/>
              </a:ext>
            </a:extLst>
          </p:cNvPr>
          <p:cNvSpPr txBox="1">
            <a:spLocks/>
          </p:cNvSpPr>
          <p:nvPr/>
        </p:nvSpPr>
        <p:spPr>
          <a:xfrm>
            <a:off x="3067075" y="3577390"/>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Klicka för att </a:t>
            </a:r>
            <a:r>
              <a:rPr lang="en-IE" sz="3200"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visa</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33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1" y="542553"/>
            <a:ext cx="2892568"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Användbara videor</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537219" y="1680669"/>
            <a:ext cx="321663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3096128" y="392349"/>
            <a:ext cx="9095872" cy="6465651"/>
          </a:xfrm>
          <a:prstGeom prst="rect">
            <a:avLst/>
          </a:prstGeom>
          <a:noFill/>
        </p:spPr>
      </p:pic>
      <p:pic>
        <p:nvPicPr>
          <p:cNvPr id="7" name="Picture 6">
            <a:extLst>
              <a:ext uri="{FF2B5EF4-FFF2-40B4-BE49-F238E27FC236}">
                <a16:creationId xmlns:a16="http://schemas.microsoft.com/office/drawing/2014/main" id="{F552D19B-6C1C-2EC0-506E-2E53EEF97097}"/>
              </a:ext>
            </a:extLst>
          </p:cNvPr>
          <p:cNvPicPr>
            <a:picLocks noChangeAspect="1"/>
          </p:cNvPicPr>
          <p:nvPr/>
        </p:nvPicPr>
        <p:blipFill rotWithShape="1">
          <a:blip r:embed="rId3"/>
          <a:srcRect l="6564" t="-1766" r="7079" b="8834"/>
          <a:stretch/>
        </p:blipFill>
        <p:spPr>
          <a:xfrm>
            <a:off x="4443663" y="834189"/>
            <a:ext cx="6764690" cy="4219074"/>
          </a:xfrm>
          <a:prstGeom prst="rect">
            <a:avLst/>
          </a:prstGeom>
        </p:spPr>
      </p:pic>
      <p:sp>
        <p:nvSpPr>
          <p:cNvPr id="9" name="Oval 8">
            <a:extLst>
              <a:ext uri="{FF2B5EF4-FFF2-40B4-BE49-F238E27FC236}">
                <a16:creationId xmlns:a16="http://schemas.microsoft.com/office/drawing/2014/main" id="{36504274-8958-886A-F9CB-108772EB7BB4}"/>
              </a:ext>
            </a:extLst>
          </p:cNvPr>
          <p:cNvSpPr/>
          <p:nvPr/>
        </p:nvSpPr>
        <p:spPr>
          <a:xfrm>
            <a:off x="3031958" y="3048000"/>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6CE52753-20B1-4D57-7177-BBECDD086B50}"/>
              </a:ext>
            </a:extLst>
          </p:cNvPr>
          <p:cNvSpPr txBox="1">
            <a:spLocks/>
          </p:cNvSpPr>
          <p:nvPr/>
        </p:nvSpPr>
        <p:spPr>
          <a:xfrm>
            <a:off x="3067075" y="3577390"/>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Klicka för att </a:t>
            </a:r>
            <a:r>
              <a:rPr lang="en-IE" sz="3200"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visa</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34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6609899" cy="1740959"/>
          </a:xfrm>
        </p:spPr>
        <p:txBody>
          <a:bodyPr>
            <a:normAutofit/>
          </a:bodyPr>
          <a:lstStyle/>
          <a:p>
            <a:pPr algn="l"/>
            <a:r>
              <a:rPr lang="en-US" sz="3600" b="0" dirty="0">
                <a:highlight>
                  <a:srgbClr val="84BFA4"/>
                </a:highlight>
              </a:rPr>
              <a:t> Bra gjort, du har slutfört</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7138737" y="3992982"/>
            <a:ext cx="4860757"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5400" b="1" dirty="0">
                <a:solidFill>
                  <a:schemeClr val="bg1"/>
                </a:solidFill>
              </a:rPr>
              <a:t>M2.4 FÖRMÅGA ATT TALA INFÖR PUBLIK</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3" name="Picture 2">
            <a:extLst>
              <a:ext uri="{FF2B5EF4-FFF2-40B4-BE49-F238E27FC236}">
                <a16:creationId xmlns:a16="http://schemas.microsoft.com/office/drawing/2014/main" id="{3C18CC67-4E67-0651-BB56-D360FBDA8B1E}"/>
              </a:ext>
            </a:extLst>
          </p:cNvPr>
          <p:cNvPicPr>
            <a:picLocks noChangeAspect="1"/>
          </p:cNvPicPr>
          <p:nvPr/>
        </p:nvPicPr>
        <p:blipFill>
          <a:blip r:embed="rId2"/>
          <a:stretch>
            <a:fillRect/>
          </a:stretch>
        </p:blipFill>
        <p:spPr>
          <a:xfrm>
            <a:off x="850125" y="5713258"/>
            <a:ext cx="2387722" cy="503435"/>
          </a:xfrm>
          <a:prstGeom prst="rect">
            <a:avLst/>
          </a:prstGeom>
        </p:spPr>
      </p:pic>
    </p:spTree>
    <p:extLst>
      <p:ext uri="{BB962C8B-B14F-4D97-AF65-F5344CB8AC3E}">
        <p14:creationId xmlns:p14="http://schemas.microsoft.com/office/powerpoint/2010/main" val="64766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9" y="0"/>
            <a:ext cx="4438364"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591898" y="1069095"/>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303263" y="1069095"/>
            <a:ext cx="4804984" cy="689519"/>
          </a:xfrm>
        </p:spPr>
        <p:txBody>
          <a:bodyPr/>
          <a:lstStyle/>
          <a:p>
            <a:r>
              <a:rPr lang="en-GB" sz="2400" dirty="0">
                <a:effectLst/>
                <a:latin typeface="Calibri" panose="020F0502020204030204" pitchFamily="34" charset="0"/>
                <a:ea typeface="Calibri" panose="020F0502020204030204" pitchFamily="34" charset="0"/>
              </a:rPr>
              <a:t>Viktiga färdigheter i att tala inför publik</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591898" y="1750467"/>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303263" y="1753675"/>
            <a:ext cx="4804984" cy="689519"/>
          </a:xfrm>
        </p:spPr>
        <p:txBody>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rPr>
              <a:t>Några strategier som kan hjälpa dig</a:t>
            </a: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1186971"/>
            <a:ext cx="4872762"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TALA INFÖR PUBLIK</a:t>
            </a:r>
          </a:p>
        </p:txBody>
      </p:sp>
      <p:sp>
        <p:nvSpPr>
          <p:cNvPr id="11" name="Graphic 4">
            <a:extLst>
              <a:ext uri="{FF2B5EF4-FFF2-40B4-BE49-F238E27FC236}">
                <a16:creationId xmlns:a16="http://schemas.microsoft.com/office/drawing/2014/main" id="{F951E37E-6F13-84DE-CF61-486EB7682733}"/>
              </a:ext>
            </a:extLst>
          </p:cNvPr>
          <p:cNvSpPr/>
          <p:nvPr/>
        </p:nvSpPr>
        <p:spPr>
          <a:xfrm>
            <a:off x="2456636" y="41853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Text Placeholder 22">
            <a:extLst>
              <a:ext uri="{FF2B5EF4-FFF2-40B4-BE49-F238E27FC236}">
                <a16:creationId xmlns:a16="http://schemas.microsoft.com/office/drawing/2014/main" id="{C16580DF-D771-966F-043C-4E9AA9071F38}"/>
              </a:ext>
            </a:extLst>
          </p:cNvPr>
          <p:cNvSpPr txBox="1">
            <a:spLocks/>
          </p:cNvSpPr>
          <p:nvPr/>
        </p:nvSpPr>
        <p:spPr>
          <a:xfrm>
            <a:off x="5591898" y="2431840"/>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0" name="Text Placeholder 24">
            <a:extLst>
              <a:ext uri="{FF2B5EF4-FFF2-40B4-BE49-F238E27FC236}">
                <a16:creationId xmlns:a16="http://schemas.microsoft.com/office/drawing/2014/main" id="{7D7CAC49-AFCF-88AD-8793-4DA1BABE451F}"/>
              </a:ext>
            </a:extLst>
          </p:cNvPr>
          <p:cNvSpPr txBox="1">
            <a:spLocks/>
          </p:cNvSpPr>
          <p:nvPr/>
        </p:nvSpPr>
        <p:spPr>
          <a:xfrm>
            <a:off x="6303263" y="243825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Användbara videor</a:t>
            </a:r>
          </a:p>
        </p:txBody>
      </p:sp>
    </p:spTree>
    <p:extLst>
      <p:ext uri="{BB962C8B-B14F-4D97-AF65-F5344CB8AC3E}">
        <p14:creationId xmlns:p14="http://schemas.microsoft.com/office/powerpoint/2010/main" val="253683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Viktiga färdigheter i att tala inför publik</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a:extLst>
              <a:ext uri="{FF2B5EF4-FFF2-40B4-BE49-F238E27FC236}">
                <a16:creationId xmlns:a16="http://schemas.microsoft.com/office/drawing/2014/main" id="{EB21D748-4AFD-FC84-2641-098D0DE37E05}"/>
              </a:ext>
            </a:extLst>
          </p:cNvPr>
          <p:cNvSpPr/>
          <p:nvPr/>
        </p:nvSpPr>
        <p:spPr>
          <a:xfrm>
            <a:off x="-655180" y="358017"/>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solidFill>
            <a:srgbClr val="DC81AB"/>
          </a:solid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4502940" y="713464"/>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Viktiga färdigheter i att tala inför publik</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4512966" y="2193727"/>
            <a:ext cx="7229855" cy="1897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Att tala inför publik är en värdefull färdighet som kan förbättra både ditt privatliv och ditt yrkesliv. </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Oavsett om du någonsin talar inför publik eller inte, kommer dina kunskaper att förbättra dina kommunikationsfärdigheter och även öka ditt självförtroende, hjälpa dig att nätverka effektivt och till och med hjälpa dig att dela med dig av dina kulinariska berättelser och arv. </a:t>
            </a: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CC986BFD-F0DC-603A-364E-26E12BF432BE}"/>
              </a:ext>
            </a:extLst>
          </p:cNvPr>
          <p:cNvSpPr/>
          <p:nvPr/>
        </p:nvSpPr>
        <p:spPr>
          <a:xfrm>
            <a:off x="-663200" y="333954"/>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31414" r="7220"/>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1646819" y="4037468"/>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4499618" y="1873173"/>
            <a:ext cx="7130908"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49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947793" y="845803"/>
            <a:ext cx="6859196"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84BFA4"/>
              </a:buClr>
              <a:buNone/>
            </a:pPr>
            <a:r>
              <a:rPr lang="en-GB" sz="2600" dirty="0">
                <a:solidFill>
                  <a:srgbClr val="382B1B"/>
                </a:solidFill>
                <a:latin typeface="Calibri" panose="020F0502020204030204" pitchFamily="34" charset="0"/>
                <a:ea typeface="Calibri" panose="020F0502020204030204" pitchFamily="34" charset="0"/>
              </a:rPr>
              <a:t>Här är några </a:t>
            </a:r>
            <a:r>
              <a:rPr lang="en-GB" sz="2600" b="1" dirty="0">
                <a:solidFill>
                  <a:schemeClr val="bg1"/>
                </a:solidFill>
                <a:highlight>
                  <a:srgbClr val="B6D1E1"/>
                </a:highlight>
                <a:latin typeface="Calibri" panose="020F0502020204030204" pitchFamily="34" charset="0"/>
                <a:ea typeface="Calibri" panose="020F0502020204030204" pitchFamily="34" charset="0"/>
              </a:rPr>
              <a:t>viktiga färdigheter och tips för </a:t>
            </a:r>
            <a:r>
              <a:rPr lang="en-GB" sz="2600" b="1" dirty="0">
                <a:solidFill>
                  <a:schemeClr val="bg1"/>
                </a:solidFill>
                <a:latin typeface="Calibri" panose="020F0502020204030204" pitchFamily="34" charset="0"/>
                <a:ea typeface="Calibri" panose="020F0502020204030204" pitchFamily="34" charset="0"/>
              </a:rPr>
              <a:t>att</a:t>
            </a:r>
            <a:r>
              <a:rPr lang="en-GB" sz="2600" b="1" dirty="0">
                <a:solidFill>
                  <a:schemeClr val="bg1"/>
                </a:solidFill>
                <a:highlight>
                  <a:srgbClr val="B6D1E1"/>
                </a:highlight>
                <a:latin typeface="Calibri" panose="020F0502020204030204" pitchFamily="34" charset="0"/>
                <a:ea typeface="Calibri" panose="020F0502020204030204" pitchFamily="34" charset="0"/>
              </a:rPr>
              <a:t> </a:t>
            </a:r>
            <a:r>
              <a:rPr lang="en-GB" sz="2600" dirty="0">
                <a:solidFill>
                  <a:srgbClr val="382B1B"/>
                </a:solidFill>
                <a:latin typeface="Calibri" panose="020F0502020204030204" pitchFamily="34" charset="0"/>
                <a:ea typeface="Calibri" panose="020F0502020204030204" pitchFamily="34" charset="0"/>
              </a:rPr>
              <a:t>bli en självsäker och engagerande talare:</a:t>
            </a:r>
          </a:p>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Känn din målgrupp</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Strukturera ditt tal</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Övning och förberedelse</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Effektiv kommunikation</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Kroppsspråk</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Att övervinna nervositet</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Användning av visuella hjälpmedel.</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Engagera och interagera</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Hantera frågor och feedback</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Kontinuerlig förbättring</a:t>
            </a: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6" name="Graphic 4">
            <a:extLst>
              <a:ext uri="{FF2B5EF4-FFF2-40B4-BE49-F238E27FC236}">
                <a16:creationId xmlns:a16="http://schemas.microsoft.com/office/drawing/2014/main" id="{37757EB1-68D1-704C-468C-A2800FFEC9F7}"/>
              </a:ext>
            </a:extLst>
          </p:cNvPr>
          <p:cNvSpPr/>
          <p:nvPr/>
        </p:nvSpPr>
        <p:spPr>
          <a:xfrm rot="4967076">
            <a:off x="-146336" y="-378208"/>
            <a:ext cx="4867119" cy="50183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646809" y="504186"/>
            <a:ext cx="3283507"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Viktiga färdigheter i att tala inför publik</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352860" y="2650157"/>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6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Skräddarsy ditt budskap för att nå fram till din målgrupp. </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Ställ frågor, uppmuntra till deltagande och skapa ögonkontakt för att få kontakt med dina lyssnare.</a:t>
            </a:r>
          </a:p>
          <a:p>
            <a:pPr marL="342900" lvl="1" indent="-3429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Känn din målgrupp</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705378" y="3862111"/>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Börja med en stark inledning som fångar uppmärksamheten. Presentera de viktigaste punkterna som du kommer att ta upp.</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Använd tydliga övergångar för att leda publiken genom talet.</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Sammanfatta dina viktigaste punkter och avsluta med en minnesvärd slutkläm som förstärker ditt budskap.</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51AF9E46-48BC-03E0-5214-4BB51108A96D}"/>
              </a:ext>
            </a:extLst>
          </p:cNvPr>
          <p:cNvGrpSpPr/>
          <p:nvPr/>
        </p:nvGrpSpPr>
        <p:grpSpPr>
          <a:xfrm>
            <a:off x="1299411" y="3359873"/>
            <a:ext cx="2139645" cy="239682"/>
            <a:chOff x="1243270" y="1065256"/>
            <a:chExt cx="2139645" cy="239682"/>
          </a:xfrm>
        </p:grpSpPr>
        <p:cxnSp>
          <p:nvCxnSpPr>
            <p:cNvPr id="17" name="Straight Connector 16">
              <a:extLst>
                <a:ext uri="{FF2B5EF4-FFF2-40B4-BE49-F238E27FC236}">
                  <a16:creationId xmlns:a16="http://schemas.microsoft.com/office/drawing/2014/main" id="{A980C98F-E759-AE07-1AE9-401C9F919A9A}"/>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7161FDD-21A2-7B2A-0D2D-E1491347D57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92727" y="3220045"/>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Strukturera ditt tal</a:t>
            </a:r>
          </a:p>
        </p:txBody>
      </p:sp>
      <p:sp>
        <p:nvSpPr>
          <p:cNvPr id="20" name="Graphic 4">
            <a:extLst>
              <a:ext uri="{FF2B5EF4-FFF2-40B4-BE49-F238E27FC236}">
                <a16:creationId xmlns:a16="http://schemas.microsoft.com/office/drawing/2014/main" id="{EC2554EE-35B1-02F0-64E0-D0951A846E68}"/>
              </a:ext>
            </a:extLst>
          </p:cNvPr>
          <p:cNvSpPr/>
          <p:nvPr/>
        </p:nvSpPr>
        <p:spPr>
          <a:xfrm>
            <a:off x="266366" y="2791326"/>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3132113"/>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Target Audience outline">
            <a:extLst>
              <a:ext uri="{FF2B5EF4-FFF2-40B4-BE49-F238E27FC236}">
                <a16:creationId xmlns:a16="http://schemas.microsoft.com/office/drawing/2014/main" id="{8E25613E-8AF3-0A59-9232-9F8D28CF8C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5211" y="493295"/>
            <a:ext cx="934451" cy="934451"/>
          </a:xfrm>
          <a:prstGeom prst="rect">
            <a:avLst/>
          </a:prstGeom>
        </p:spPr>
      </p:pic>
      <p:pic>
        <p:nvPicPr>
          <p:cNvPr id="38" name="Graphic 37" descr="Speech outline">
            <a:extLst>
              <a:ext uri="{FF2B5EF4-FFF2-40B4-BE49-F238E27FC236}">
                <a16:creationId xmlns:a16="http://schemas.microsoft.com/office/drawing/2014/main" id="{9FEF1CAA-AEBF-31B9-3A2D-CF72C72EC3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5212" y="3092117"/>
            <a:ext cx="934451" cy="934451"/>
          </a:xfrm>
          <a:prstGeom prst="rect">
            <a:avLst/>
          </a:prstGeom>
        </p:spPr>
      </p:pic>
    </p:spTree>
    <p:extLst>
      <p:ext uri="{BB962C8B-B14F-4D97-AF65-F5344CB8AC3E}">
        <p14:creationId xmlns:p14="http://schemas.microsoft.com/office/powerpoint/2010/main" val="378853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4274273"/>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19414" y="1313419"/>
            <a:ext cx="8175805" cy="18950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Öva på ditt tal flera gånger. Genom att repetera kan du bekanta dig med innehållet och förbättra din framförandeförmåga.</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Se till att ditt tal ryms inom den tilldelade tiden. Öva på tempot för att undvika att tala för snabbt eller för långsamt.</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Använd kortfattade anteckningar eller en disposition för att hålla dig på rätt spår utan att läsa direkt från dem.</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Övning och förberedelse</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63268" y="4874766"/>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Tala tydligt och undvik att använda onödig jargong. Håll ditt budskap kortfattat och kärnfullt.</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Variera tonläge, ton och volym för att bibehålla intresset och betona viktiga punkter.</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720801" y="4272805"/>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Effektiv kommunikation</a:t>
            </a:r>
          </a:p>
        </p:txBody>
      </p:sp>
      <p:sp>
        <p:nvSpPr>
          <p:cNvPr id="20" name="Graphic 4">
            <a:extLst>
              <a:ext uri="{FF2B5EF4-FFF2-40B4-BE49-F238E27FC236}">
                <a16:creationId xmlns:a16="http://schemas.microsoft.com/office/drawing/2014/main" id="{EC2554EE-35B1-02F0-64E0-D0951A846E68}"/>
              </a:ext>
            </a:extLst>
          </p:cNvPr>
          <p:cNvSpPr/>
          <p:nvPr/>
        </p:nvSpPr>
        <p:spPr>
          <a:xfrm>
            <a:off x="266366" y="367363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401442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40" name="Graphic 39" descr="Clipboard Ticked outline">
            <a:extLst>
              <a:ext uri="{FF2B5EF4-FFF2-40B4-BE49-F238E27FC236}">
                <a16:creationId xmlns:a16="http://schemas.microsoft.com/office/drawing/2014/main" id="{0B792150-DBDA-7329-4DC8-B3E9FBFF60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7030" y="525377"/>
            <a:ext cx="1034718" cy="1034718"/>
          </a:xfrm>
          <a:prstGeom prst="rect">
            <a:avLst/>
          </a:prstGeom>
        </p:spPr>
      </p:pic>
      <p:pic>
        <p:nvPicPr>
          <p:cNvPr id="41" name="Graphic 40" descr="Marketing outline">
            <a:extLst>
              <a:ext uri="{FF2B5EF4-FFF2-40B4-BE49-F238E27FC236}">
                <a16:creationId xmlns:a16="http://schemas.microsoft.com/office/drawing/2014/main" id="{7A06051D-7A00-F95C-4D37-C97ED33FF0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7241" y="3910261"/>
            <a:ext cx="1034718" cy="1034718"/>
          </a:xfrm>
          <a:prstGeom prst="rect">
            <a:avLst/>
          </a:prstGeom>
        </p:spPr>
      </p:pic>
    </p:spTree>
    <p:extLst>
      <p:ext uri="{BB962C8B-B14F-4D97-AF65-F5344CB8AC3E}">
        <p14:creationId xmlns:p14="http://schemas.microsoft.com/office/powerpoint/2010/main" val="41792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4274273"/>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Stå rakt upp och ner, med axlarna bakåt, och undvik att röra på dig. En självsäker hållning förmedlar auktoritet och förtroende.</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Använd naturliga handrörelser för att betona olika punkter. Undvik att överanvända gester, eftersom de kan vara distraherande.</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Använd lämpliga ansiktsuttryck för att förmedla känslor och få kontakt med din publik.</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Kroppsspråk</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4442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Öva djupa andningsövningar för att lugna nerverna innan du talar.</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Bygg upp ditt självförtroende genom att öva i mindre, mindre skrämmande miljöer inför större åhörare.</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41023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Att övervinna nervositet</a:t>
            </a:r>
          </a:p>
        </p:txBody>
      </p:sp>
      <p:sp>
        <p:nvSpPr>
          <p:cNvPr id="20" name="Graphic 4">
            <a:extLst>
              <a:ext uri="{FF2B5EF4-FFF2-40B4-BE49-F238E27FC236}">
                <a16:creationId xmlns:a16="http://schemas.microsoft.com/office/drawing/2014/main" id="{EC2554EE-35B1-02F0-64E0-D0951A846E68}"/>
              </a:ext>
            </a:extLst>
          </p:cNvPr>
          <p:cNvSpPr/>
          <p:nvPr/>
        </p:nvSpPr>
        <p:spPr>
          <a:xfrm>
            <a:off x="266366" y="367363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401442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06</a:t>
            </a:r>
          </a:p>
        </p:txBody>
      </p:sp>
      <p:pic>
        <p:nvPicPr>
          <p:cNvPr id="3" name="Graphic 2" descr="Grinning face outline outline">
            <a:extLst>
              <a:ext uri="{FF2B5EF4-FFF2-40B4-BE49-F238E27FC236}">
                <a16:creationId xmlns:a16="http://schemas.microsoft.com/office/drawing/2014/main" id="{358D03E0-8C54-E847-ED78-44C45BC078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157" y="517358"/>
            <a:ext cx="914400" cy="914400"/>
          </a:xfrm>
          <a:prstGeom prst="rect">
            <a:avLst/>
          </a:prstGeom>
        </p:spPr>
      </p:pic>
      <p:pic>
        <p:nvPicPr>
          <p:cNvPr id="7" name="Graphic 6" descr="Nervous face outline with solid fill">
            <a:extLst>
              <a:ext uri="{FF2B5EF4-FFF2-40B4-BE49-F238E27FC236}">
                <a16:creationId xmlns:a16="http://schemas.microsoft.com/office/drawing/2014/main" id="{68B1BE37-CB16-1322-DE5E-1C434644F3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3285" y="3886200"/>
            <a:ext cx="914400" cy="914400"/>
          </a:xfrm>
          <a:prstGeom prst="rect">
            <a:avLst/>
          </a:prstGeom>
        </p:spPr>
      </p:pic>
    </p:spTree>
    <p:extLst>
      <p:ext uri="{BB962C8B-B14F-4D97-AF65-F5344CB8AC3E}">
        <p14:creationId xmlns:p14="http://schemas.microsoft.com/office/powerpoint/2010/main" val="391609681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Bredbild</PresentationFormat>
  <Paragraphs>134</Paragraphs>
  <Slides>26</Slides>
  <Notes>0</Notes>
  <HiddenSlides>0</HiddenSlides>
  <MMClips>0</MMClips>
  <ScaleCrop>false</ScaleCrop>
  <HeadingPairs>
    <vt:vector size="4" baseType="variant">
      <vt:variant>
        <vt:lpstr>Tema</vt:lpstr>
      </vt:variant>
      <vt:variant>
        <vt:i4>1</vt:i4>
      </vt:variant>
      <vt:variant>
        <vt:lpstr>Bildrubriker</vt:lpstr>
      </vt:variant>
      <vt:variant>
        <vt:i4>26</vt:i4>
      </vt:variant>
    </vt:vector>
  </HeadingPairs>
  <TitlesOfParts>
    <vt:vector size="27" baseType="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docId:FA9639EA56C19F355D21AB2EAC3CFE9B</cp:keywords>
  <cp:lastModifiedBy>Orla Casey</cp:lastModifiedBy>
  <cp:revision>382</cp:revision>
  <dcterms:created xsi:type="dcterms:W3CDTF">2020-10-14T13:32:04Z</dcterms:created>
  <dcterms:modified xsi:type="dcterms:W3CDTF">2024-12-11T07:53:24Z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