
<file path=[Content_Types].xml><?xml version="1.0" encoding="utf-8"?>
<Types xmlns="http://schemas.openxmlformats.org/package/2006/content-types">
  <Default Extension="1" ContentType="image/jpeg"/>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75" r:id="rId2"/>
    <p:sldId id="257" r:id="rId3"/>
    <p:sldId id="258" r:id="rId4"/>
    <p:sldId id="4381" r:id="rId5"/>
    <p:sldId id="4387" r:id="rId6"/>
    <p:sldId id="4411" r:id="rId7"/>
    <p:sldId id="4412" r:id="rId8"/>
    <p:sldId id="4413" r:id="rId9"/>
    <p:sldId id="4414" r:id="rId10"/>
    <p:sldId id="4415" r:id="rId11"/>
    <p:sldId id="4417" r:id="rId12"/>
    <p:sldId id="4416" r:id="rId13"/>
    <p:sldId id="4418" r:id="rId14"/>
    <p:sldId id="4419" r:id="rId15"/>
    <p:sldId id="4420" r:id="rId16"/>
    <p:sldId id="4421" r:id="rId17"/>
    <p:sldId id="4388" r:id="rId18"/>
    <p:sldId id="4422" r:id="rId19"/>
    <p:sldId id="4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4C1BC"/>
    <a:srgbClr val="C4DAE7"/>
    <a:srgbClr val="382B1B"/>
    <a:srgbClr val="84BFA4"/>
    <a:srgbClr val="E6C8C7"/>
    <a:srgbClr val="B6D1E1"/>
    <a:srgbClr val="000000"/>
    <a:srgbClr val="94C7B0"/>
    <a:srgbClr val="EF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6E178-6488-45CD-C242-E1019C2FA707}" v="171" dt="2024-12-09T16:03:25.199"/>
    <p1510:client id="{E2C132E8-C295-DF98-476C-C8B2B920179D}" v="11" dt="2024-12-10T10:27:36.4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1"/>
    <p:restoredTop sz="94663"/>
  </p:normalViewPr>
  <p:slideViewPr>
    <p:cSldViewPr snapToGrid="0" snapToObjects="1">
      <p:cViewPr varScale="1">
        <p:scale>
          <a:sx n="83" d="100"/>
          <a:sy n="83" d="100"/>
        </p:scale>
        <p:origin x="639" y="45"/>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a:off x="-361733" y="-3005022"/>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2856667" y="-955040"/>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888966"/>
            <a:ext cx="3101461" cy="649042"/>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userDrawn="1">
            <p:ph type="body" sz="quarter" idx="28" hasCustomPrompt="1"/>
          </p:nvPr>
        </p:nvSpPr>
        <p:spPr>
          <a:xfrm>
            <a:off x="678979" y="5581319"/>
            <a:ext cx="3898089" cy="731140"/>
          </a:xfrm>
          <a:prstGeom prst="rect">
            <a:avLst/>
          </a:prstGeom>
        </p:spPr>
        <p:txBody>
          <a:bodyPr anchor="ctr">
            <a:normAutofit/>
          </a:bodyPr>
          <a:lstStyle>
            <a:lvl1pPr marL="0" indent="0" algn="l">
              <a:buNone/>
              <a:defRPr sz="2800" baseline="0">
                <a:solidFill>
                  <a:srgbClr val="382B1B"/>
                </a:solidFill>
                <a:latin typeface="+mn-lt"/>
              </a:defRPr>
            </a:lvl1pPr>
          </a:lstStyle>
          <a:p>
            <a:pPr lvl="0"/>
            <a:r>
              <a:rPr lang="en-US" dirty="0" err="1"/>
              <a:t>www.website.eu</a:t>
            </a:r>
            <a:endParaRPr lang="en-US" dirty="0"/>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3619344" y="5648193"/>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74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4" name="Text Box 5">
            <a:extLst>
              <a:ext uri="{FF2B5EF4-FFF2-40B4-BE49-F238E27FC236}">
                <a16:creationId xmlns:a16="http://schemas.microsoft.com/office/drawing/2014/main" id="{CC258185-0DFE-3D47-9F3C-83A282E740B3}"/>
              </a:ext>
            </a:extLst>
          </p:cNvPr>
          <p:cNvSpPr txBox="1"/>
          <p:nvPr userDrawn="1"/>
        </p:nvSpPr>
        <p:spPr>
          <a:xfrm>
            <a:off x="8461797" y="5385221"/>
            <a:ext cx="3262845" cy="44334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70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5" name="Picture 34">
            <a:extLst>
              <a:ext uri="{FF2B5EF4-FFF2-40B4-BE49-F238E27FC236}">
                <a16:creationId xmlns:a16="http://schemas.microsoft.com/office/drawing/2014/main" id="{C53D3B71-B19F-8F5F-8473-4810E9642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429768" y="5434420"/>
            <a:ext cx="1716397" cy="394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4"/>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 id="214748388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eareaiw.org/blog/where-are-they-now" TargetMode="External"/><Relationship Id="rId2" Type="http://schemas.openxmlformats.org/officeDocument/2006/relationships/hyperlink" Target="https://elmmagazine.eu/working-in-restaurants-helps-migrant-women-thrive/" TargetMode="Externa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1"/><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hyperlink" Target="https://www.rawpixel.com/search/woman%20cooking?sort=curated&amp;page=1"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de-de/foto/lebensmittel-menschen-frau-kaffee-3771120/" TargetMode="External"/><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761999" y="4200663"/>
            <a:ext cx="5769429" cy="697353"/>
          </a:xfrm>
        </p:spPr>
        <p:txBody>
          <a:bodyPr lIns="91440" tIns="45720" rIns="91440" bIns="45720" anchor="t">
            <a:noAutofit/>
          </a:bodyPr>
          <a:lstStyle/>
          <a:p>
            <a:pPr>
              <a:lnSpc>
                <a:spcPts val="4600"/>
              </a:lnSpc>
              <a:spcBef>
                <a:spcPts val="0"/>
              </a:spcBef>
            </a:pPr>
            <a:r>
              <a:rPr lang="en-US" sz="4400" b="1" dirty="0"/>
              <a:t>M2.3</a:t>
            </a:r>
            <a:endParaRPr lang="en-US" sz="6000" b="1" dirty="0"/>
          </a:p>
          <a:p>
            <a:pPr>
              <a:lnSpc>
                <a:spcPts val="4600"/>
              </a:lnSpc>
              <a:spcBef>
                <a:spcPts val="0"/>
              </a:spcBef>
            </a:pPr>
            <a:r>
              <a:rPr lang="en-US" sz="6000" b="1" dirty="0"/>
              <a:t>Mentorskap</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4"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www.3kitchens.eu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5504330" y="-16107"/>
            <a:ext cx="6682107" cy="5723837"/>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8595683" y="5780666"/>
            <a:ext cx="3498551" cy="914394"/>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757382" y="3649657"/>
            <a:ext cx="5316612" cy="584775"/>
          </a:xfrm>
          <a:prstGeom prst="rect">
            <a:avLst/>
          </a:prstGeom>
          <a:noFill/>
        </p:spPr>
        <p:txBody>
          <a:bodyPr wrap="square">
            <a:spAutoFit/>
          </a:bodyPr>
          <a:lstStyle/>
          <a:p>
            <a:r>
              <a:rPr lang="en-IE" sz="1600" b="1" dirty="0">
                <a:solidFill>
                  <a:schemeClr val="bg1"/>
                </a:solidFill>
                <a:highlight>
                  <a:srgbClr val="84BFA4"/>
                </a:highlight>
              </a:rPr>
              <a:t>Program för anställningsbarhet - Livsmedelsindustrin </a:t>
            </a:r>
          </a:p>
          <a:p>
            <a:r>
              <a:rPr lang="en-IE" sz="1600" b="1" dirty="0">
                <a:solidFill>
                  <a:schemeClr val="bg1"/>
                </a:solidFill>
                <a:highlight>
                  <a:srgbClr val="84BFA4"/>
                </a:highlight>
              </a:rPr>
              <a:t>Färdigheter </a:t>
            </a:r>
            <a:endParaRPr lang="en-IE" sz="1600" dirty="0">
              <a:solidFill>
                <a:schemeClr val="bg1"/>
              </a:solidFill>
              <a:highlight>
                <a:srgbClr val="84BFA4"/>
              </a:highlight>
            </a:endParaRPr>
          </a:p>
        </p:txBody>
      </p:sp>
    </p:spTree>
    <p:extLst>
      <p:ext uri="{BB962C8B-B14F-4D97-AF65-F5344CB8AC3E}">
        <p14:creationId xmlns:p14="http://schemas.microsoft.com/office/powerpoint/2010/main" val="274883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6E085-F83C-C4F0-B480-E890D8166D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28BB070-DEEA-E030-7229-0DDE38687FDB}"/>
              </a:ext>
            </a:extLst>
          </p:cNvPr>
          <p:cNvSpPr>
            <a:spLocks noGrp="1"/>
          </p:cNvSpPr>
          <p:nvPr>
            <p:ph type="body" sz="quarter" idx="20"/>
          </p:nvPr>
        </p:nvSpPr>
        <p:spPr>
          <a:xfrm>
            <a:off x="6096000" y="906580"/>
            <a:ext cx="5132263" cy="4214986"/>
          </a:xfrm>
        </p:spPr>
        <p:txBody>
          <a:bodyPr/>
          <a:lstStyle/>
          <a:p>
            <a:r>
              <a:rPr lang="en-US" dirty="0"/>
              <a:t>Restaurangbranschen kan vara stressig. Som invandrarkvinna kan det vara extremt ensamt. Att ha en mentor som kan erbjuda känslomässigt stöd kan göra en enorm skillnad.  </a:t>
            </a:r>
          </a:p>
          <a:p>
            <a:r>
              <a:rPr lang="en-US" dirty="0"/>
              <a:t>Även om din mentor inte är din terapeut kan det minska din isolering att kunna dela dina erfarenheter med varandra.</a:t>
            </a:r>
          </a:p>
          <a:p>
            <a:r>
              <a:rPr lang="en-US" dirty="0"/>
              <a:t> De kan lyssna på dig, uppmuntra dig och hjälpa dig att hantera arbetsrelaterad stress eller utmaningar.</a:t>
            </a:r>
          </a:p>
        </p:txBody>
      </p:sp>
      <p:sp>
        <p:nvSpPr>
          <p:cNvPr id="6" name="Text Placeholder 5">
            <a:extLst>
              <a:ext uri="{FF2B5EF4-FFF2-40B4-BE49-F238E27FC236}">
                <a16:creationId xmlns:a16="http://schemas.microsoft.com/office/drawing/2014/main" id="{65A2F6A5-4DCB-E03A-175B-958E07FEFEF1}"/>
              </a:ext>
            </a:extLst>
          </p:cNvPr>
          <p:cNvSpPr>
            <a:spLocks noGrp="1"/>
          </p:cNvSpPr>
          <p:nvPr>
            <p:ph type="body" sz="quarter" idx="23"/>
          </p:nvPr>
        </p:nvSpPr>
        <p:spPr>
          <a:xfrm>
            <a:off x="304789" y="642281"/>
            <a:ext cx="3721396" cy="5573437"/>
          </a:xfrm>
        </p:spPr>
        <p:txBody>
          <a:bodyPr/>
          <a:lstStyle/>
          <a:p>
            <a:r>
              <a:rPr lang="en-US" b="1" dirty="0"/>
              <a:t>Fördelar med mentorskap</a:t>
            </a:r>
          </a:p>
          <a:p>
            <a:endParaRPr lang="en-US" dirty="0"/>
          </a:p>
          <a:p>
            <a:endParaRPr lang="en-US" dirty="0"/>
          </a:p>
          <a:p>
            <a:endParaRPr lang="en-US" dirty="0"/>
          </a:p>
          <a:p>
            <a:endParaRPr lang="en-US" dirty="0"/>
          </a:p>
          <a:p>
            <a:endParaRPr lang="en-US" dirty="0"/>
          </a:p>
          <a:p>
            <a:endParaRPr lang="en-US" dirty="0"/>
          </a:p>
          <a:p>
            <a:r>
              <a:rPr lang="en-US" dirty="0"/>
              <a:t>Känslomässigt stöd</a:t>
            </a:r>
          </a:p>
        </p:txBody>
      </p:sp>
      <p:sp>
        <p:nvSpPr>
          <p:cNvPr id="7" name="Text Placeholder 6">
            <a:extLst>
              <a:ext uri="{FF2B5EF4-FFF2-40B4-BE49-F238E27FC236}">
                <a16:creationId xmlns:a16="http://schemas.microsoft.com/office/drawing/2014/main" id="{E4BCDC65-D895-564F-E0C2-FA255519B768}"/>
              </a:ext>
            </a:extLst>
          </p:cNvPr>
          <p:cNvSpPr>
            <a:spLocks noGrp="1"/>
          </p:cNvSpPr>
          <p:nvPr>
            <p:ph type="body" sz="quarter" idx="24"/>
          </p:nvPr>
        </p:nvSpPr>
        <p:spPr/>
        <p:txBody>
          <a:bodyPr/>
          <a:lstStyle/>
          <a:p>
            <a:r>
              <a:rPr lang="en-US" dirty="0"/>
              <a:t>06</a:t>
            </a:r>
          </a:p>
        </p:txBody>
      </p:sp>
      <p:pic>
        <p:nvPicPr>
          <p:cNvPr id="2" name="Picture Placeholder 5">
            <a:extLst>
              <a:ext uri="{FF2B5EF4-FFF2-40B4-BE49-F238E27FC236}">
                <a16:creationId xmlns:a16="http://schemas.microsoft.com/office/drawing/2014/main" id="{7E7A517C-0D51-1E92-A326-54B30E8BBD83}"/>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03582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73D7-04CE-E757-1A2B-8C52055642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ED3503-7459-4181-09CF-13A0DA26B4BA}"/>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6E68E183-BA29-C722-C8DB-3CF5A5EF4C2C}"/>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0305D8DE-0BAD-959A-5988-E688A57A56FD}"/>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34B930FA-AF2A-0D4A-F95B-E3E1160B9389}"/>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739F82B9-BECA-FF7C-F019-292CA95D096B}"/>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E2834651-6129-0048-A0DB-CF3741F1A4BC}"/>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1BB3E120-5C99-96AE-54CA-A313470C5DEB}"/>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DD58BB7F-86D1-2FD8-3761-8F0B68BB232A}"/>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FA53C4A4-19EA-DB0F-E8C8-B6A8C05C3B2D}"/>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99B46112-63BD-C8EC-BB2D-196BA8E82D19}"/>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02</a:t>
            </a:r>
          </a:p>
        </p:txBody>
      </p:sp>
      <p:sp>
        <p:nvSpPr>
          <p:cNvPr id="12" name="TextBox 12">
            <a:extLst>
              <a:ext uri="{FF2B5EF4-FFF2-40B4-BE49-F238E27FC236}">
                <a16:creationId xmlns:a16="http://schemas.microsoft.com/office/drawing/2014/main" id="{37D50BDA-C840-09D0-A43D-5508E24075BE}"/>
              </a:ext>
            </a:extLst>
          </p:cNvPr>
          <p:cNvSpPr txBox="1"/>
          <p:nvPr/>
        </p:nvSpPr>
        <p:spPr>
          <a:xfrm>
            <a:off x="683357" y="2083802"/>
            <a:ext cx="7054239" cy="577081"/>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Hur man hittar en mentor</a:t>
            </a:r>
          </a:p>
        </p:txBody>
      </p:sp>
      <p:pic>
        <p:nvPicPr>
          <p:cNvPr id="13" name="Picture Placeholder 5">
            <a:extLst>
              <a:ext uri="{FF2B5EF4-FFF2-40B4-BE49-F238E27FC236}">
                <a16:creationId xmlns:a16="http://schemas.microsoft.com/office/drawing/2014/main" id="{F16B4B12-9D1D-94A6-E18B-245D708BB03B}"/>
              </a:ext>
            </a:extLst>
          </p:cNvPr>
          <p:cNvPicPr>
            <a:picLocks noChangeAspect="1"/>
          </p:cNvPicPr>
          <p:nvPr/>
        </p:nvPicPr>
        <p:blipFill>
          <a:blip r:embed="rId3"/>
          <a:srcRect l="41617" t="-181" r="3553" b="181"/>
          <a:stretch/>
        </p:blipFill>
        <p:spPr>
          <a:xfrm>
            <a:off x="7103902" y="534093"/>
            <a:ext cx="4670369" cy="4826591"/>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87875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893F-696C-C18C-42A3-4B60204676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0B4DDA3-2227-316F-35C4-5C57075676A2}"/>
              </a:ext>
            </a:extLst>
          </p:cNvPr>
          <p:cNvSpPr>
            <a:spLocks noGrp="1"/>
          </p:cNvSpPr>
          <p:nvPr>
            <p:ph type="body" sz="quarter" idx="20"/>
          </p:nvPr>
        </p:nvSpPr>
        <p:spPr>
          <a:xfrm>
            <a:off x="6096000" y="553162"/>
            <a:ext cx="5608563" cy="4214986"/>
          </a:xfrm>
        </p:spPr>
        <p:txBody>
          <a:bodyPr/>
          <a:lstStyle/>
          <a:p>
            <a:r>
              <a:rPr lang="en-US" dirty="0"/>
              <a:t>Att hitta rätt mentor kan göra en betydande skillnad i ditt jobbsökande. För att hitta rätt person behöver du :</a:t>
            </a:r>
          </a:p>
          <a:p>
            <a:pPr marL="342900" indent="-342900">
              <a:buFont typeface="Arial" panose="020B0604020202020204" pitchFamily="34" charset="0"/>
              <a:buChar char="•"/>
            </a:pPr>
            <a:r>
              <a:rPr lang="en-US" dirty="0"/>
              <a:t>Fundera på vad du vill uppnå och vilken typ av vägledning du behöver. Om ditt mål är att hitta en anställning som kock på en restaurang är det viktigt att ha en mentor med erfarenhet av lokala restauranger.</a:t>
            </a:r>
          </a:p>
          <a:p>
            <a:pPr marL="342900" indent="-342900">
              <a:buFont typeface="Arial" panose="020B0604020202020204" pitchFamily="34" charset="0"/>
              <a:buChar char="•"/>
            </a:pPr>
            <a:r>
              <a:rPr lang="en-US" dirty="0"/>
              <a:t>Använd de fördelar som nämndes i början av modulen för att definiera dina behov.</a:t>
            </a:r>
          </a:p>
          <a:p>
            <a:r>
              <a:rPr lang="en-US" dirty="0"/>
              <a:t>	</a:t>
            </a:r>
          </a:p>
        </p:txBody>
      </p:sp>
      <p:sp>
        <p:nvSpPr>
          <p:cNvPr id="6" name="Text Placeholder 5">
            <a:extLst>
              <a:ext uri="{FF2B5EF4-FFF2-40B4-BE49-F238E27FC236}">
                <a16:creationId xmlns:a16="http://schemas.microsoft.com/office/drawing/2014/main" id="{C255150C-2A85-F478-72B4-4DF09DE66AF1}"/>
              </a:ext>
            </a:extLst>
          </p:cNvPr>
          <p:cNvSpPr>
            <a:spLocks noGrp="1"/>
          </p:cNvSpPr>
          <p:nvPr>
            <p:ph type="body" sz="quarter" idx="23"/>
          </p:nvPr>
        </p:nvSpPr>
        <p:spPr>
          <a:xfrm>
            <a:off x="304789" y="642281"/>
            <a:ext cx="3721396" cy="5573437"/>
          </a:xfrm>
        </p:spPr>
        <p:txBody>
          <a:bodyPr lIns="91440" tIns="45720" rIns="91440" bIns="45720" anchor="t">
            <a:normAutofit fontScale="92500" lnSpcReduction="20000"/>
          </a:bodyPr>
          <a:lstStyle/>
          <a:p>
            <a:r>
              <a:rPr lang="en-US" b="1" dirty="0"/>
              <a:t>Hur </a:t>
            </a:r>
            <a:r>
              <a:rPr lang="en-US" b="1" dirty="0" err="1"/>
              <a:t>hittar</a:t>
            </a:r>
            <a:r>
              <a:rPr lang="en-US" b="1" dirty="0"/>
              <a:t> jag </a:t>
            </a:r>
            <a:r>
              <a:rPr lang="en-US" b="1" dirty="0" err="1"/>
              <a:t>en</a:t>
            </a:r>
            <a:r>
              <a:rPr lang="en-US" b="1" dirty="0"/>
              <a:t> mentor?</a:t>
            </a:r>
            <a:br>
              <a:rPr lang="en-US" b="1" dirty="0">
                <a:ea typeface="Calibri"/>
                <a:cs typeface="Calibri"/>
              </a:rPr>
            </a:br>
            <a:br>
              <a:rPr lang="en-US" b="1" dirty="0"/>
            </a:br>
            <a:endParaRPr lang="en-US" b="1" dirty="0">
              <a:ea typeface="Calibri"/>
              <a:cs typeface="Calibri"/>
            </a:endParaRPr>
          </a:p>
          <a:p>
            <a:endParaRPr lang="en-US" dirty="0"/>
          </a:p>
          <a:p>
            <a:endParaRPr lang="en-US" dirty="0"/>
          </a:p>
          <a:p>
            <a:endParaRPr lang="en-US" dirty="0"/>
          </a:p>
          <a:p>
            <a:endParaRPr lang="en-US" dirty="0"/>
          </a:p>
          <a:p>
            <a:endParaRPr lang="en-US" dirty="0"/>
          </a:p>
          <a:p>
            <a:endParaRPr lang="en-US" dirty="0"/>
          </a:p>
          <a:p>
            <a:pPr algn="ctr"/>
            <a:r>
              <a:rPr lang="en-US" dirty="0"/>
              <a:t>Identifiera </a:t>
            </a:r>
            <a:br>
              <a:rPr lang="en-US" dirty="0">
                <a:ea typeface="Calibri" panose="020F0502020204030204"/>
                <a:cs typeface="Calibri" panose="020F0502020204030204"/>
              </a:rPr>
            </a:br>
            <a:r>
              <a:rPr lang="en-US" dirty="0" err="1"/>
              <a:t>dina</a:t>
            </a:r>
            <a:r>
              <a:rPr lang="en-US" dirty="0"/>
              <a:t> </a:t>
            </a:r>
            <a:r>
              <a:rPr lang="en-US" dirty="0" err="1"/>
              <a:t>mål</a:t>
            </a:r>
            <a:endParaRPr lang="en-US">
              <a:ea typeface="Calibri"/>
              <a:cs typeface="Calibri"/>
            </a:endParaRPr>
          </a:p>
        </p:txBody>
      </p:sp>
      <p:sp>
        <p:nvSpPr>
          <p:cNvPr id="7" name="Text Placeholder 6">
            <a:extLst>
              <a:ext uri="{FF2B5EF4-FFF2-40B4-BE49-F238E27FC236}">
                <a16:creationId xmlns:a16="http://schemas.microsoft.com/office/drawing/2014/main" id="{C5D17D08-A2FC-3C3C-440A-457DA0920193}"/>
              </a:ext>
            </a:extLst>
          </p:cNvPr>
          <p:cNvSpPr>
            <a:spLocks noGrp="1"/>
          </p:cNvSpPr>
          <p:nvPr>
            <p:ph type="body" sz="quarter" idx="24"/>
          </p:nvPr>
        </p:nvSpPr>
        <p:spPr/>
        <p:txBody>
          <a:bodyPr/>
          <a:lstStyle/>
          <a:p>
            <a:r>
              <a:rPr lang="en-US" dirty="0"/>
              <a:t>01</a:t>
            </a:r>
          </a:p>
        </p:txBody>
      </p:sp>
      <p:pic>
        <p:nvPicPr>
          <p:cNvPr id="2" name="Picture Placeholder 5">
            <a:extLst>
              <a:ext uri="{FF2B5EF4-FFF2-40B4-BE49-F238E27FC236}">
                <a16:creationId xmlns:a16="http://schemas.microsoft.com/office/drawing/2014/main" id="{F39893B2-365A-1197-E10E-C609580E52A6}"/>
              </a:ext>
            </a:extLst>
          </p:cNvPr>
          <p:cNvPicPr>
            <a:picLocks noChangeAspect="1"/>
          </p:cNvPicPr>
          <p:nvPr/>
        </p:nvPicPr>
        <p:blipFill>
          <a:blip r:embed="rId2"/>
          <a:srcRect l="41617" t="-181" r="3553" b="181"/>
          <a:stretch/>
        </p:blipFill>
        <p:spPr>
          <a:xfrm>
            <a:off x="497463" y="1698021"/>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3887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0DAC-6925-166C-95E8-A652C06C8F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2F6E3AF-45B0-598E-6ED3-05EA7FB7E557}"/>
              </a:ext>
            </a:extLst>
          </p:cNvPr>
          <p:cNvSpPr>
            <a:spLocks noGrp="1"/>
          </p:cNvSpPr>
          <p:nvPr>
            <p:ph type="body" sz="quarter" idx="20"/>
          </p:nvPr>
        </p:nvSpPr>
        <p:spPr>
          <a:xfrm>
            <a:off x="6140878" y="295110"/>
            <a:ext cx="5914616" cy="4214986"/>
          </a:xfrm>
        </p:spPr>
        <p:txBody>
          <a:bodyPr/>
          <a:lstStyle/>
          <a:p>
            <a:pPr marL="342900" indent="-342900">
              <a:buFont typeface="Arial" panose="020B0604020202020204" pitchFamily="34" charset="0"/>
              <a:buChar char="•"/>
            </a:pPr>
            <a:r>
              <a:rPr lang="en-US" dirty="0"/>
              <a:t>Kontakta yrkesverksamma och ideella organisationer inom det kulinariska området som matchar dina mål. </a:t>
            </a:r>
            <a:r>
              <a:rPr lang="en-GB" dirty="0"/>
              <a:t>Utforska dina befintliga nätverk. Detta kan inkludera kollegor, lärare från kulinariska skolor eller medlemmar i branschföreningar. Ofta kan en potentiell mentor redan finnas i din cirkel och väntar på att bli frågad.</a:t>
            </a:r>
            <a:endParaRPr lang="en-US" dirty="0"/>
          </a:p>
          <a:p>
            <a:pPr marL="342900" indent="-342900">
              <a:buFont typeface="Arial" panose="020B0604020202020204" pitchFamily="34" charset="0"/>
              <a:buChar char="•"/>
            </a:pPr>
            <a:r>
              <a:rPr lang="en-US" dirty="0"/>
              <a:t>Delta i kulinariska evenemang som Refugee Food Festival i Bordeaux eller Taste Leitrim på Irland</a:t>
            </a:r>
          </a:p>
          <a:p>
            <a:pPr marL="342900" indent="-342900">
              <a:buFont typeface="Arial" panose="020B0604020202020204" pitchFamily="34" charset="0"/>
              <a:buChar char="•"/>
            </a:pPr>
            <a:r>
              <a:rPr lang="en-US" dirty="0"/>
              <a:t> Gå med i föreningar för att träffa nya människor. </a:t>
            </a:r>
          </a:p>
          <a:p>
            <a:pPr marL="342900" indent="-342900">
              <a:buFont typeface="Arial" panose="020B0604020202020204" pitchFamily="34" charset="0"/>
              <a:buChar char="•"/>
            </a:pPr>
            <a:r>
              <a:rPr lang="en-GB" dirty="0"/>
              <a:t>Använd plattformar för sociala medier: LinkedIn och Instagram kan vara effektiva verktyg för att få kontakt med branschledare. </a:t>
            </a:r>
            <a:endParaRPr lang="en-US" dirty="0"/>
          </a:p>
        </p:txBody>
      </p:sp>
      <p:sp>
        <p:nvSpPr>
          <p:cNvPr id="6" name="Text Placeholder 5">
            <a:extLst>
              <a:ext uri="{FF2B5EF4-FFF2-40B4-BE49-F238E27FC236}">
                <a16:creationId xmlns:a16="http://schemas.microsoft.com/office/drawing/2014/main" id="{D793647A-F3AD-B3F4-579A-51EFF38125B1}"/>
              </a:ext>
            </a:extLst>
          </p:cNvPr>
          <p:cNvSpPr>
            <a:spLocks noGrp="1"/>
          </p:cNvSpPr>
          <p:nvPr>
            <p:ph type="body" sz="quarter" idx="23"/>
          </p:nvPr>
        </p:nvSpPr>
        <p:spPr>
          <a:xfrm>
            <a:off x="304789" y="642281"/>
            <a:ext cx="3721396" cy="5573437"/>
          </a:xfrm>
        </p:spPr>
        <p:txBody>
          <a:bodyPr lIns="91440" tIns="45720" rIns="91440" bIns="45720" anchor="t">
            <a:normAutofit fontScale="92500" lnSpcReduction="10000"/>
          </a:bodyPr>
          <a:lstStyle/>
          <a:p>
            <a:r>
              <a:rPr lang="en-US" b="1" dirty="0"/>
              <a:t>Hur hittar jag </a:t>
            </a:r>
            <a:r>
              <a:rPr lang="en-US" b="1" dirty="0" err="1"/>
              <a:t>en</a:t>
            </a:r>
            <a:r>
              <a:rPr lang="en-US" b="1" dirty="0"/>
              <a:t> mentor?</a:t>
            </a:r>
            <a:br>
              <a:rPr lang="en-US" b="1" dirty="0"/>
            </a:br>
            <a:endParaRPr lang="en-US" b="1" dirty="0">
              <a:ea typeface="Calibri"/>
              <a:cs typeface="Calibri"/>
            </a:endParaRPr>
          </a:p>
          <a:p>
            <a:endParaRPr lang="en-US" dirty="0"/>
          </a:p>
          <a:p>
            <a:endParaRPr lang="en-US" dirty="0"/>
          </a:p>
          <a:p>
            <a:endParaRPr lang="en-US" dirty="0"/>
          </a:p>
          <a:p>
            <a:endParaRPr lang="en-US" dirty="0"/>
          </a:p>
          <a:p>
            <a:endParaRPr lang="en-US" dirty="0"/>
          </a:p>
          <a:p>
            <a:endParaRPr lang="en-US" dirty="0"/>
          </a:p>
          <a:p>
            <a:pPr algn="ctr"/>
            <a:r>
              <a:rPr lang="en-US" dirty="0" err="1"/>
              <a:t>Använd</a:t>
            </a:r>
            <a:r>
              <a:rPr lang="en-US" dirty="0"/>
              <a:t> </a:t>
            </a:r>
            <a:r>
              <a:rPr lang="en-US" dirty="0" err="1"/>
              <a:t>ditt</a:t>
            </a:r>
            <a:r>
              <a:rPr lang="en-US" dirty="0"/>
              <a:t> </a:t>
            </a:r>
            <a:r>
              <a:rPr lang="en-US" dirty="0" err="1"/>
              <a:t>eget</a:t>
            </a:r>
            <a:r>
              <a:rPr lang="en-US" dirty="0"/>
              <a:t> nätverk</a:t>
            </a:r>
          </a:p>
        </p:txBody>
      </p:sp>
      <p:sp>
        <p:nvSpPr>
          <p:cNvPr id="7" name="Text Placeholder 6">
            <a:extLst>
              <a:ext uri="{FF2B5EF4-FFF2-40B4-BE49-F238E27FC236}">
                <a16:creationId xmlns:a16="http://schemas.microsoft.com/office/drawing/2014/main" id="{6BF6AC5F-E808-1930-5A6F-AEDB0E388F49}"/>
              </a:ext>
            </a:extLst>
          </p:cNvPr>
          <p:cNvSpPr>
            <a:spLocks noGrp="1"/>
          </p:cNvSpPr>
          <p:nvPr>
            <p:ph type="body" sz="quarter" idx="24"/>
          </p:nvPr>
        </p:nvSpPr>
        <p:spPr/>
        <p:txBody>
          <a:bodyPr/>
          <a:lstStyle/>
          <a:p>
            <a:r>
              <a:rPr lang="en-US" dirty="0"/>
              <a:t>02</a:t>
            </a:r>
          </a:p>
        </p:txBody>
      </p:sp>
      <p:pic>
        <p:nvPicPr>
          <p:cNvPr id="2" name="Picture Placeholder 5">
            <a:extLst>
              <a:ext uri="{FF2B5EF4-FFF2-40B4-BE49-F238E27FC236}">
                <a16:creationId xmlns:a16="http://schemas.microsoft.com/office/drawing/2014/main" id="{78FBFEF2-C971-D611-4FCB-DD633236B4FE}"/>
              </a:ext>
            </a:extLst>
          </p:cNvPr>
          <p:cNvPicPr>
            <a:picLocks noChangeAspect="1"/>
          </p:cNvPicPr>
          <p:nvPr/>
        </p:nvPicPr>
        <p:blipFill>
          <a:blip r:embed="rId2"/>
          <a:srcRect l="41617" t="-181" r="3553" b="181"/>
          <a:stretch/>
        </p:blipFill>
        <p:spPr>
          <a:xfrm>
            <a:off x="497463" y="1567679"/>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550670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473AC-F6DD-0B8B-2145-C60A44A84AA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0D1798-E0CD-2253-D5A7-B76F62A664DB}"/>
              </a:ext>
            </a:extLst>
          </p:cNvPr>
          <p:cNvSpPr>
            <a:spLocks noGrp="1"/>
          </p:cNvSpPr>
          <p:nvPr>
            <p:ph type="body" sz="quarter" idx="20"/>
          </p:nvPr>
        </p:nvSpPr>
        <p:spPr>
          <a:xfrm>
            <a:off x="6017463" y="351208"/>
            <a:ext cx="5959494" cy="4214986"/>
          </a:xfrm>
        </p:spPr>
        <p:txBody>
          <a:bodyPr/>
          <a:lstStyle/>
          <a:p>
            <a:r>
              <a:rPr lang="en-US" dirty="0"/>
              <a:t>Det är dags att vara djärv! </a:t>
            </a:r>
          </a:p>
          <a:p>
            <a:endParaRPr lang="en-US" sz="100" dirty="0"/>
          </a:p>
          <a:p>
            <a:r>
              <a:rPr lang="en-US" dirty="0"/>
              <a:t>1 - </a:t>
            </a:r>
            <a:r>
              <a:rPr lang="en-GB" dirty="0"/>
              <a:t>Följ och engagera dig i yrkesverksamma vars karriärer inspirerar dig</a:t>
            </a:r>
          </a:p>
          <a:p>
            <a:r>
              <a:rPr lang="en-GB" dirty="0"/>
              <a:t>2. </a:t>
            </a:r>
            <a:r>
              <a:rPr lang="en-US" dirty="0"/>
              <a:t>Bjud in de personer du identifierat på en kopp kaffe. Börja med ett kort möte.</a:t>
            </a:r>
          </a:p>
          <a:p>
            <a:r>
              <a:rPr lang="en-US" dirty="0"/>
              <a:t>3. Förklara varför du beundrar dem.</a:t>
            </a:r>
          </a:p>
          <a:p>
            <a:r>
              <a:rPr lang="en-US" dirty="0"/>
              <a:t>4- Förklara hur deras vägledning kan hjälpa dig och hur det kan vara till nytta för dem att dela med sig av sina erfarenheter till dig. </a:t>
            </a:r>
          </a:p>
          <a:p>
            <a:r>
              <a:rPr lang="en-GB" dirty="0"/>
              <a:t>Alla kommer inte att ha tid eller intresse av att bli mentor, och det är okej. Om någon avböjer, tacka för att de övervägt din förfrågan och gå vidare. Håll din inställning positiv och fortsätt ditt sökande.</a:t>
            </a:r>
            <a:endParaRPr lang="en-US" dirty="0"/>
          </a:p>
        </p:txBody>
      </p:sp>
      <p:sp>
        <p:nvSpPr>
          <p:cNvPr id="6" name="Text Placeholder 5">
            <a:extLst>
              <a:ext uri="{FF2B5EF4-FFF2-40B4-BE49-F238E27FC236}">
                <a16:creationId xmlns:a16="http://schemas.microsoft.com/office/drawing/2014/main" id="{76AFCCD7-2311-2C35-1F3B-5C376BA20D88}"/>
              </a:ext>
            </a:extLst>
          </p:cNvPr>
          <p:cNvSpPr>
            <a:spLocks noGrp="1"/>
          </p:cNvSpPr>
          <p:nvPr>
            <p:ph type="body" sz="quarter" idx="23"/>
          </p:nvPr>
        </p:nvSpPr>
        <p:spPr>
          <a:xfrm>
            <a:off x="304789" y="642281"/>
            <a:ext cx="3721396" cy="5573437"/>
          </a:xfrm>
        </p:spPr>
        <p:txBody>
          <a:bodyPr/>
          <a:lstStyle/>
          <a:p>
            <a:r>
              <a:rPr lang="en-US" b="1" dirty="0"/>
              <a:t>Hur hittar jag en mentor?</a:t>
            </a:r>
          </a:p>
          <a:p>
            <a:endParaRPr lang="en-US" dirty="0"/>
          </a:p>
          <a:p>
            <a:endParaRPr lang="en-US" dirty="0"/>
          </a:p>
          <a:p>
            <a:endParaRPr lang="en-US" dirty="0"/>
          </a:p>
          <a:p>
            <a:endParaRPr lang="en-US" dirty="0"/>
          </a:p>
          <a:p>
            <a:endParaRPr lang="en-US" dirty="0"/>
          </a:p>
          <a:p>
            <a:endParaRPr lang="en-US" dirty="0"/>
          </a:p>
          <a:p>
            <a:pPr algn="ctr"/>
            <a:r>
              <a:rPr lang="en-US" dirty="0"/>
              <a:t>Var proaktiv</a:t>
            </a:r>
          </a:p>
        </p:txBody>
      </p:sp>
      <p:sp>
        <p:nvSpPr>
          <p:cNvPr id="7" name="Text Placeholder 6">
            <a:extLst>
              <a:ext uri="{FF2B5EF4-FFF2-40B4-BE49-F238E27FC236}">
                <a16:creationId xmlns:a16="http://schemas.microsoft.com/office/drawing/2014/main" id="{599D9985-C73B-2761-7DF0-92BF5048C547}"/>
              </a:ext>
            </a:extLst>
          </p:cNvPr>
          <p:cNvSpPr>
            <a:spLocks noGrp="1"/>
          </p:cNvSpPr>
          <p:nvPr>
            <p:ph type="body" sz="quarter" idx="24"/>
          </p:nvPr>
        </p:nvSpPr>
        <p:spPr/>
        <p:txBody>
          <a:bodyPr/>
          <a:lstStyle/>
          <a:p>
            <a:r>
              <a:rPr lang="en-US" dirty="0"/>
              <a:t>03</a:t>
            </a:r>
          </a:p>
        </p:txBody>
      </p:sp>
      <p:pic>
        <p:nvPicPr>
          <p:cNvPr id="2" name="Picture Placeholder 5">
            <a:extLst>
              <a:ext uri="{FF2B5EF4-FFF2-40B4-BE49-F238E27FC236}">
                <a16:creationId xmlns:a16="http://schemas.microsoft.com/office/drawing/2014/main" id="{5413AF6F-2C66-3C3A-A7D5-D3A51859FAD4}"/>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403876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813E-1CEC-399B-E803-FB55FB9471B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1ACA23C-AAD6-C54A-59E0-536AAD95E84A}"/>
              </a:ext>
            </a:extLst>
          </p:cNvPr>
          <p:cNvSpPr>
            <a:spLocks noGrp="1"/>
          </p:cNvSpPr>
          <p:nvPr>
            <p:ph type="body" sz="quarter" idx="20"/>
          </p:nvPr>
        </p:nvSpPr>
        <p:spPr>
          <a:xfrm>
            <a:off x="6096000" y="906580"/>
            <a:ext cx="5707053" cy="4214986"/>
          </a:xfrm>
        </p:spPr>
        <p:txBody>
          <a:bodyPr/>
          <a:lstStyle/>
          <a:p>
            <a:r>
              <a:rPr lang="en-US" dirty="0"/>
              <a:t>Dessutom kan du överväga formella mentorprogram som Three Kitchens eller ideella </a:t>
            </a:r>
            <a:r>
              <a:rPr lang="en-US" dirty="0" err="1"/>
              <a:t>organisationer </a:t>
            </a:r>
            <a:r>
              <a:rPr lang="en-US" dirty="0"/>
              <a:t>som kan matcha dig med en mentor utifrån dina mål och behov.</a:t>
            </a:r>
          </a:p>
          <a:p>
            <a:endParaRPr lang="en-US" dirty="0"/>
          </a:p>
          <a:p>
            <a:r>
              <a:rPr lang="en-US" dirty="0"/>
              <a:t>Dessutom finns projekt som Promo Femme i Frankrike och </a:t>
            </a:r>
            <a:r>
              <a:rPr lang="en-GB" b="0" i="0" dirty="0">
                <a:solidFill>
                  <a:srgbClr val="000000"/>
                </a:solidFill>
                <a:effectLst/>
                <a:latin typeface="TT Hoves"/>
                <a:hlinkClick r:id="rId2"/>
              </a:rPr>
              <a:t>Association for the Integration of Women </a:t>
            </a:r>
            <a:r>
              <a:rPr lang="en-GB" b="0" i="0" dirty="0">
                <a:solidFill>
                  <a:srgbClr val="000000"/>
                </a:solidFill>
                <a:effectLst/>
                <a:latin typeface="TT Hoves"/>
              </a:rPr>
              <a:t>i Italien (läs mer </a:t>
            </a:r>
            <a:r>
              <a:rPr lang="en-GB" dirty="0">
                <a:hlinkClick r:id="rId3"/>
              </a:rPr>
              <a:t>Var är de nu? Juliets resa efter det kulinariska utbildningsprogrammet - AIW</a:t>
            </a:r>
            <a:r>
              <a:rPr lang="en-GB" dirty="0"/>
              <a:t>) </a:t>
            </a:r>
            <a:r>
              <a:rPr lang="en-US" dirty="0"/>
              <a:t>sammanför invandrarkvinnor med kulinariska organisationer.   </a:t>
            </a:r>
          </a:p>
          <a:p>
            <a:endParaRPr lang="en-US" dirty="0"/>
          </a:p>
          <a:p>
            <a:endParaRPr lang="en-US" dirty="0"/>
          </a:p>
        </p:txBody>
      </p:sp>
      <p:sp>
        <p:nvSpPr>
          <p:cNvPr id="6" name="Text Placeholder 5">
            <a:extLst>
              <a:ext uri="{FF2B5EF4-FFF2-40B4-BE49-F238E27FC236}">
                <a16:creationId xmlns:a16="http://schemas.microsoft.com/office/drawing/2014/main" id="{1F429F30-1A18-9984-698E-68E4F871D709}"/>
              </a:ext>
            </a:extLst>
          </p:cNvPr>
          <p:cNvSpPr>
            <a:spLocks noGrp="1"/>
          </p:cNvSpPr>
          <p:nvPr>
            <p:ph type="body" sz="quarter" idx="23"/>
          </p:nvPr>
        </p:nvSpPr>
        <p:spPr>
          <a:xfrm>
            <a:off x="304789" y="642281"/>
            <a:ext cx="3721396" cy="6036311"/>
          </a:xfrm>
        </p:spPr>
        <p:txBody>
          <a:bodyPr/>
          <a:lstStyle/>
          <a:p>
            <a:r>
              <a:rPr lang="en-US" b="1" dirty="0"/>
              <a:t>Hur hittar jag en mentor?</a:t>
            </a:r>
          </a:p>
          <a:p>
            <a:endParaRPr lang="en-US" dirty="0"/>
          </a:p>
          <a:p>
            <a:endParaRPr lang="en-US" dirty="0"/>
          </a:p>
          <a:p>
            <a:endParaRPr lang="en-US" dirty="0"/>
          </a:p>
          <a:p>
            <a:endParaRPr lang="en-US" dirty="0"/>
          </a:p>
          <a:p>
            <a:endParaRPr lang="en-US" dirty="0"/>
          </a:p>
          <a:p>
            <a:pPr algn="ctr"/>
            <a:endParaRPr lang="en-US" dirty="0"/>
          </a:p>
          <a:p>
            <a:pPr algn="ctr"/>
            <a:r>
              <a:rPr lang="en-US" dirty="0"/>
              <a:t>Leta efter formella program</a:t>
            </a:r>
          </a:p>
        </p:txBody>
      </p:sp>
      <p:sp>
        <p:nvSpPr>
          <p:cNvPr id="7" name="Text Placeholder 6">
            <a:extLst>
              <a:ext uri="{FF2B5EF4-FFF2-40B4-BE49-F238E27FC236}">
                <a16:creationId xmlns:a16="http://schemas.microsoft.com/office/drawing/2014/main" id="{BB444FEF-CEAD-46CE-0096-2108E20D5FC2}"/>
              </a:ext>
            </a:extLst>
          </p:cNvPr>
          <p:cNvSpPr>
            <a:spLocks noGrp="1"/>
          </p:cNvSpPr>
          <p:nvPr>
            <p:ph type="body" sz="quarter" idx="24"/>
          </p:nvPr>
        </p:nvSpPr>
        <p:spPr/>
        <p:txBody>
          <a:bodyPr/>
          <a:lstStyle/>
          <a:p>
            <a:r>
              <a:rPr lang="en-US" dirty="0"/>
              <a:t>04</a:t>
            </a:r>
          </a:p>
        </p:txBody>
      </p:sp>
      <p:pic>
        <p:nvPicPr>
          <p:cNvPr id="2" name="Picture Placeholder 5">
            <a:extLst>
              <a:ext uri="{FF2B5EF4-FFF2-40B4-BE49-F238E27FC236}">
                <a16:creationId xmlns:a16="http://schemas.microsoft.com/office/drawing/2014/main" id="{BE960E6E-6678-90BA-885A-2874AD60342C}"/>
              </a:ext>
            </a:extLst>
          </p:cNvPr>
          <p:cNvPicPr>
            <a:picLocks noChangeAspect="1"/>
          </p:cNvPicPr>
          <p:nvPr/>
        </p:nvPicPr>
        <p:blipFill>
          <a:blip r:embed="rId4"/>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45122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938A-D56E-7422-39D2-333061E909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C935FD-437D-3EB8-6670-06008B07FC1D}"/>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3017FAB5-9425-0396-D7CB-97EB12489C50}"/>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534373CD-72AE-10C3-548D-0E513F9AAC83}"/>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8DC32F5D-1820-8A85-4EA4-157BB7902C45}"/>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49093DC2-EE78-C2C1-6BA1-E262ACE8777D}"/>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F8B1F53C-B02B-BE17-0BED-1098739352A3}"/>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EFFEF954-F1D0-828E-499F-C56EC1A830A8}"/>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74468838-4C31-283E-2DD5-58F697534CC3}"/>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B2A8F897-E865-D012-7077-42D4ADFB4C46}"/>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83C8E53E-EAE0-0F40-C6BE-914255B8C33D}"/>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03</a:t>
            </a:r>
          </a:p>
        </p:txBody>
      </p:sp>
      <p:sp>
        <p:nvSpPr>
          <p:cNvPr id="12" name="TextBox 12">
            <a:extLst>
              <a:ext uri="{FF2B5EF4-FFF2-40B4-BE49-F238E27FC236}">
                <a16:creationId xmlns:a16="http://schemas.microsoft.com/office/drawing/2014/main" id="{1E6CB196-62D8-C2B8-735E-E2B2FD32BEBA}"/>
              </a:ext>
            </a:extLst>
          </p:cNvPr>
          <p:cNvSpPr txBox="1"/>
          <p:nvPr/>
        </p:nvSpPr>
        <p:spPr>
          <a:xfrm>
            <a:off x="875809" y="1928526"/>
            <a:ext cx="7054239" cy="1154162"/>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Tre Kök / Three Kitchens</a:t>
            </a:r>
          </a:p>
          <a:p>
            <a:pPr algn="ctr">
              <a:lnSpc>
                <a:spcPts val="4536"/>
              </a:lnSpc>
            </a:pPr>
            <a:r>
              <a:rPr lang="en-US" sz="4200" b="1" spc="37" dirty="0">
                <a:solidFill>
                  <a:srgbClr val="000000"/>
                </a:solidFill>
                <a:ea typeface="TT Rounds Condensed Bold"/>
                <a:cs typeface="TT Rounds Condensed Bold"/>
                <a:sym typeface="TT Rounds Condensed Bold"/>
              </a:rPr>
              <a:t>Mentorskapsprogram</a:t>
            </a:r>
          </a:p>
        </p:txBody>
      </p:sp>
      <p:pic>
        <p:nvPicPr>
          <p:cNvPr id="13" name="Picture Placeholder 5">
            <a:extLst>
              <a:ext uri="{FF2B5EF4-FFF2-40B4-BE49-F238E27FC236}">
                <a16:creationId xmlns:a16="http://schemas.microsoft.com/office/drawing/2014/main" id="{D9F9B6E6-D8D6-82D2-6F0D-DB3DCF2808B7}"/>
              </a:ext>
            </a:extLst>
          </p:cNvPr>
          <p:cNvPicPr>
            <a:picLocks noChangeAspect="1"/>
          </p:cNvPicPr>
          <p:nvPr/>
        </p:nvPicPr>
        <p:blipFill>
          <a:blip r:embed="rId3">
            <a:extLst>
              <a:ext uri="{837473B0-CC2E-450A-ABE3-18F120FF3D39}">
                <a1611:picAttrSrcUrl xmlns:a1611="http://schemas.microsoft.com/office/drawing/2016/11/main" r:id="rId4"/>
              </a:ext>
            </a:extLst>
          </a:blip>
          <a:srcRect t="15585" b="15585"/>
          <a:stretch/>
        </p:blipFill>
        <p:spPr>
          <a:xfrm>
            <a:off x="6977063" y="1225550"/>
            <a:ext cx="4479925" cy="462915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0934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5D93-F041-1DF0-930D-8C6C9DF6AE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4B88-BB94-A414-4464-D93E1D4EC93B}"/>
              </a:ext>
            </a:extLst>
          </p:cNvPr>
          <p:cNvSpPr>
            <a:spLocks noGrp="1"/>
          </p:cNvSpPr>
          <p:nvPr>
            <p:ph type="body" sz="quarter" idx="20"/>
          </p:nvPr>
        </p:nvSpPr>
        <p:spPr>
          <a:xfrm>
            <a:off x="6096000" y="906580"/>
            <a:ext cx="5594856" cy="4214986"/>
          </a:xfrm>
        </p:spPr>
        <p:txBody>
          <a:bodyPr/>
          <a:lstStyle/>
          <a:p>
            <a:r>
              <a:rPr lang="en-US" dirty="0"/>
              <a:t>Mentorskapsprogrammet Three Kitchens är utformat för invandrarkvinnor som är intresserade av den kulinariska industrin. Här är en kort översikt över programmet och hur du går med:</a:t>
            </a:r>
          </a:p>
          <a:p>
            <a:r>
              <a:rPr lang="en-US" dirty="0"/>
              <a:t>- Individuella möten: </a:t>
            </a:r>
          </a:p>
          <a:p>
            <a:r>
              <a:rPr lang="en-US" dirty="0"/>
              <a:t>Regelbundna möten mellan mentorer och adepter för att sätta upp mål, diskutera utmaningar och följa upp framsteg.</a:t>
            </a:r>
          </a:p>
          <a:p>
            <a:r>
              <a:rPr lang="en-US" dirty="0"/>
              <a:t>-Avslutande evenemang: </a:t>
            </a:r>
          </a:p>
          <a:p>
            <a:r>
              <a:rPr lang="en-US" dirty="0"/>
              <a:t>Ett avslutande evenemang för att gå igenom prestationer och ge feedback.</a:t>
            </a:r>
          </a:p>
          <a:p>
            <a:endParaRPr lang="en-US" dirty="0"/>
          </a:p>
        </p:txBody>
      </p:sp>
      <p:sp>
        <p:nvSpPr>
          <p:cNvPr id="6" name="Text Placeholder 5">
            <a:extLst>
              <a:ext uri="{FF2B5EF4-FFF2-40B4-BE49-F238E27FC236}">
                <a16:creationId xmlns:a16="http://schemas.microsoft.com/office/drawing/2014/main" id="{A984FDA8-B630-3E83-6710-62C34E38B3E7}"/>
              </a:ext>
            </a:extLst>
          </p:cNvPr>
          <p:cNvSpPr>
            <a:spLocks noGrp="1"/>
          </p:cNvSpPr>
          <p:nvPr>
            <p:ph type="body" sz="quarter" idx="23"/>
          </p:nvPr>
        </p:nvSpPr>
        <p:spPr>
          <a:xfrm>
            <a:off x="304789" y="642281"/>
            <a:ext cx="3721396" cy="5573437"/>
          </a:xfrm>
        </p:spPr>
        <p:txBody>
          <a:bodyPr lIns="91440" tIns="45720" rIns="91440" bIns="45720" anchor="t">
            <a:normAutofit/>
          </a:bodyPr>
          <a:lstStyle/>
          <a:p>
            <a:r>
              <a:rPr lang="en-US" b="1" dirty="0" err="1"/>
              <a:t>Mentorskaps</a:t>
            </a:r>
            <a:r>
              <a:rPr lang="en-US" b="1" dirty="0"/>
              <a:t>-</a:t>
            </a:r>
            <a:br>
              <a:rPr lang="en-US" b="1" dirty="0"/>
            </a:br>
            <a:r>
              <a:rPr lang="en-US" b="1" dirty="0" err="1"/>
              <a:t>programmet</a:t>
            </a:r>
            <a:r>
              <a:rPr lang="en-US" b="1" dirty="0"/>
              <a:t> </a:t>
            </a:r>
          </a:p>
          <a:p>
            <a:endParaRPr lang="en-US" dirty="0"/>
          </a:p>
          <a:p>
            <a:endParaRPr lang="en-US" dirty="0"/>
          </a:p>
          <a:p>
            <a:endParaRPr lang="en-US" dirty="0"/>
          </a:p>
          <a:p>
            <a:endParaRPr lang="en-US" dirty="0"/>
          </a:p>
          <a:p>
            <a:endParaRPr lang="en-US" dirty="0"/>
          </a:p>
          <a:p>
            <a:endParaRPr lang="en-US" dirty="0"/>
          </a:p>
          <a:p>
            <a:pPr algn="ctr"/>
            <a:r>
              <a:rPr lang="en-US" dirty="0"/>
              <a:t>Programstruktur</a:t>
            </a:r>
          </a:p>
        </p:txBody>
      </p:sp>
      <p:sp>
        <p:nvSpPr>
          <p:cNvPr id="7" name="Text Placeholder 6">
            <a:extLst>
              <a:ext uri="{FF2B5EF4-FFF2-40B4-BE49-F238E27FC236}">
                <a16:creationId xmlns:a16="http://schemas.microsoft.com/office/drawing/2014/main" id="{B4BAFDE5-B3B6-5E1E-FA54-606D225C7401}"/>
              </a:ext>
            </a:extLst>
          </p:cNvPr>
          <p:cNvSpPr>
            <a:spLocks noGrp="1"/>
          </p:cNvSpPr>
          <p:nvPr>
            <p:ph type="body" sz="quarter" idx="24"/>
          </p:nvPr>
        </p:nvSpPr>
        <p:spPr/>
        <p:txBody>
          <a:bodyPr/>
          <a:lstStyle/>
          <a:p>
            <a:r>
              <a:rPr lang="en-US" dirty="0"/>
              <a:t>03</a:t>
            </a:r>
          </a:p>
        </p:txBody>
      </p:sp>
      <p:pic>
        <p:nvPicPr>
          <p:cNvPr id="2" name="Picture Placeholder 5" descr="A group of people in a kitchen&#10;&#10;Description automatically generated">
            <a:extLst>
              <a:ext uri="{FF2B5EF4-FFF2-40B4-BE49-F238E27FC236}">
                <a16:creationId xmlns:a16="http://schemas.microsoft.com/office/drawing/2014/main" id="{DDD7C51B-52B1-C4B2-693F-79C408C0D5DF}"/>
              </a:ext>
            </a:extLst>
          </p:cNvPr>
          <p:cNvPicPr>
            <a:picLocks noChangeAspect="1"/>
          </p:cNvPicPr>
          <p:nvPr/>
        </p:nvPicPr>
        <p:blipFill>
          <a:blip r:embed="rId2"/>
          <a:srcRect l="22784" r="22784"/>
          <a:stretch>
            <a:fillRect/>
          </a:stretch>
        </p:blipFill>
        <p:spPr>
          <a:xfrm>
            <a:off x="439101" y="1763738"/>
            <a:ext cx="3452771" cy="356778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695327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6200-07AF-EAD1-B212-978BFB1844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00B2E6-0E41-42E3-12D3-95497F41D242}"/>
              </a:ext>
            </a:extLst>
          </p:cNvPr>
          <p:cNvSpPr>
            <a:spLocks noGrp="1"/>
          </p:cNvSpPr>
          <p:nvPr>
            <p:ph type="body" sz="quarter" idx="20"/>
          </p:nvPr>
        </p:nvSpPr>
        <p:spPr>
          <a:xfrm>
            <a:off x="6096000" y="906580"/>
            <a:ext cx="5132263" cy="4214986"/>
          </a:xfrm>
        </p:spPr>
        <p:txBody>
          <a:bodyPr lIns="91440" tIns="45720" rIns="91440" bIns="45720" anchor="t">
            <a:noAutofit/>
          </a:bodyPr>
          <a:lstStyle/>
          <a:p>
            <a:r>
              <a:rPr lang="en-US" dirty="0"/>
              <a:t>För att gå med i Three Kitchens mentorskapsprogram måste du vara baserad i Frankrike, Sverige, Irland eller Nederländerna. </a:t>
            </a:r>
            <a:br>
              <a:rPr lang="en-US" dirty="0"/>
            </a:br>
            <a:br>
              <a:rPr lang="en-US" dirty="0"/>
            </a:br>
            <a:r>
              <a:rPr lang="en-US" dirty="0" err="1"/>
              <a:t>Kontakta</a:t>
            </a:r>
            <a:r>
              <a:rPr lang="en-US" dirty="0"/>
              <a:t> din </a:t>
            </a:r>
            <a:r>
              <a:rPr lang="en-US" dirty="0" err="1"/>
              <a:t>lokala</a:t>
            </a:r>
            <a:r>
              <a:rPr lang="en-US" dirty="0"/>
              <a:t> Three Kitchens-</a:t>
            </a:r>
            <a:r>
              <a:rPr lang="en-US" dirty="0" err="1"/>
              <a:t>koordinator</a:t>
            </a:r>
            <a:r>
              <a:rPr lang="en-US" dirty="0"/>
              <a:t>. Hon kommer att guida dig genom processen och se till att du får en smidig och stödjande upplevelse.</a:t>
            </a:r>
          </a:p>
          <a:p>
            <a:endParaRPr lang="en-US" dirty="0"/>
          </a:p>
          <a:p>
            <a:r>
              <a:rPr lang="en-US" dirty="0"/>
              <a:t>Genom att delta i Three Kitchens mentorskapsprogram får du värdefulla färdigheter, kunskaper och stöd för att lyckas i den kulinariska branschen. </a:t>
            </a:r>
          </a:p>
        </p:txBody>
      </p:sp>
      <p:sp>
        <p:nvSpPr>
          <p:cNvPr id="6" name="Text Placeholder 5">
            <a:extLst>
              <a:ext uri="{FF2B5EF4-FFF2-40B4-BE49-F238E27FC236}">
                <a16:creationId xmlns:a16="http://schemas.microsoft.com/office/drawing/2014/main" id="{D3479948-19D8-92AA-4E29-0A52CB2CB25F}"/>
              </a:ext>
            </a:extLst>
          </p:cNvPr>
          <p:cNvSpPr>
            <a:spLocks noGrp="1"/>
          </p:cNvSpPr>
          <p:nvPr>
            <p:ph type="body" sz="quarter" idx="23"/>
          </p:nvPr>
        </p:nvSpPr>
        <p:spPr>
          <a:xfrm>
            <a:off x="304789" y="642281"/>
            <a:ext cx="3721396" cy="5573437"/>
          </a:xfrm>
        </p:spPr>
        <p:txBody>
          <a:bodyPr lIns="91440" tIns="45720" rIns="91440" bIns="45720" anchor="t">
            <a:normAutofit/>
          </a:bodyPr>
          <a:lstStyle/>
          <a:p>
            <a:r>
              <a:rPr lang="en-US" b="1" dirty="0" err="1"/>
              <a:t>Mentorskaps</a:t>
            </a:r>
            <a:r>
              <a:rPr lang="en-US" b="1" dirty="0"/>
              <a:t>-</a:t>
            </a:r>
            <a:br>
              <a:rPr lang="en-US" b="1" dirty="0"/>
            </a:br>
            <a:r>
              <a:rPr lang="en-US" b="1" dirty="0" err="1"/>
              <a:t>programmet</a:t>
            </a:r>
            <a:r>
              <a:rPr lang="en-US" b="1" dirty="0"/>
              <a:t> </a:t>
            </a:r>
          </a:p>
          <a:p>
            <a:endParaRPr lang="en-US" dirty="0"/>
          </a:p>
          <a:p>
            <a:endParaRPr lang="en-US" dirty="0"/>
          </a:p>
          <a:p>
            <a:endParaRPr lang="en-US" dirty="0"/>
          </a:p>
          <a:p>
            <a:endParaRPr lang="en-US" dirty="0"/>
          </a:p>
          <a:p>
            <a:endParaRPr lang="en-US" dirty="0"/>
          </a:p>
          <a:p>
            <a:endParaRPr lang="en-US" dirty="0"/>
          </a:p>
          <a:p>
            <a:pPr algn="ctr"/>
            <a:r>
              <a:rPr lang="en-US" dirty="0"/>
              <a:t>Hur </a:t>
            </a:r>
            <a:r>
              <a:rPr lang="en-US" dirty="0" err="1"/>
              <a:t>går</a:t>
            </a:r>
            <a:r>
              <a:rPr lang="en-US" dirty="0"/>
              <a:t> man med?</a:t>
            </a:r>
            <a:endParaRPr lang="en-US" dirty="0">
              <a:ea typeface="Calibri"/>
              <a:cs typeface="Calibri"/>
            </a:endParaRPr>
          </a:p>
        </p:txBody>
      </p:sp>
      <p:sp>
        <p:nvSpPr>
          <p:cNvPr id="7" name="Text Placeholder 6">
            <a:extLst>
              <a:ext uri="{FF2B5EF4-FFF2-40B4-BE49-F238E27FC236}">
                <a16:creationId xmlns:a16="http://schemas.microsoft.com/office/drawing/2014/main" id="{E9DF3A6C-8449-A5EB-B2FB-5C78B0DFF5C7}"/>
              </a:ext>
            </a:extLst>
          </p:cNvPr>
          <p:cNvSpPr>
            <a:spLocks noGrp="1"/>
          </p:cNvSpPr>
          <p:nvPr>
            <p:ph type="body" sz="quarter" idx="24"/>
          </p:nvPr>
        </p:nvSpPr>
        <p:spPr/>
        <p:txBody>
          <a:bodyPr/>
          <a:lstStyle/>
          <a:p>
            <a:r>
              <a:rPr lang="en-US" dirty="0"/>
              <a:t>03</a:t>
            </a:r>
          </a:p>
        </p:txBody>
      </p:sp>
      <p:pic>
        <p:nvPicPr>
          <p:cNvPr id="3" name="Picture Placeholder 5" descr="A group of people in a kitchen&#10;&#10;Description automatically generated">
            <a:extLst>
              <a:ext uri="{FF2B5EF4-FFF2-40B4-BE49-F238E27FC236}">
                <a16:creationId xmlns:a16="http://schemas.microsoft.com/office/drawing/2014/main" id="{029E2FFB-B89F-FE2C-32A3-2D63E49A8F16}"/>
              </a:ext>
            </a:extLst>
          </p:cNvPr>
          <p:cNvPicPr>
            <a:picLocks noChangeAspect="1"/>
          </p:cNvPicPr>
          <p:nvPr/>
        </p:nvPicPr>
        <p:blipFill>
          <a:blip r:embed="rId2"/>
          <a:srcRect l="22784" r="22784"/>
          <a:stretch>
            <a:fillRect/>
          </a:stretch>
        </p:blipFill>
        <p:spPr>
          <a:xfrm>
            <a:off x="439101" y="1763738"/>
            <a:ext cx="3452771" cy="356778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75877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819B0-FDBD-0602-385F-42CD11C53AD3}"/>
              </a:ext>
            </a:extLst>
          </p:cNvPr>
          <p:cNvSpPr>
            <a:spLocks noGrp="1"/>
          </p:cNvSpPr>
          <p:nvPr>
            <p:ph type="body" sz="quarter" idx="28"/>
          </p:nvPr>
        </p:nvSpPr>
        <p:spPr/>
        <p:txBody>
          <a:bodyPr/>
          <a:lstStyle/>
          <a:p>
            <a:r>
              <a:rPr lang="en-US" b="1" dirty="0"/>
              <a:t>www.3kitchens.eu</a:t>
            </a:r>
          </a:p>
        </p:txBody>
      </p:sp>
      <p:sp>
        <p:nvSpPr>
          <p:cNvPr id="5" name="Text Placeholder 4">
            <a:extLst>
              <a:ext uri="{FF2B5EF4-FFF2-40B4-BE49-F238E27FC236}">
                <a16:creationId xmlns:a16="http://schemas.microsoft.com/office/drawing/2014/main" id="{2D3CAEA5-566A-6449-5D6D-3355D0E3F3A3}"/>
              </a:ext>
            </a:extLst>
          </p:cNvPr>
          <p:cNvSpPr>
            <a:spLocks noGrp="1"/>
          </p:cNvSpPr>
          <p:nvPr>
            <p:ph type="body" sz="quarter" idx="20"/>
          </p:nvPr>
        </p:nvSpPr>
        <p:spPr/>
        <p:txBody>
          <a:bodyPr/>
          <a:lstStyle/>
          <a:p>
            <a:r>
              <a:rPr lang="en-US" dirty="0"/>
              <a:t>Tack så mycket</a:t>
            </a:r>
          </a:p>
        </p:txBody>
      </p:sp>
      <p:grpSp>
        <p:nvGrpSpPr>
          <p:cNvPr id="7" name="Graphic 3">
            <a:extLst>
              <a:ext uri="{FF2B5EF4-FFF2-40B4-BE49-F238E27FC236}">
                <a16:creationId xmlns:a16="http://schemas.microsoft.com/office/drawing/2014/main" id="{65FC3C37-2417-9B23-5D16-30FA0705600E}"/>
              </a:ext>
            </a:extLst>
          </p:cNvPr>
          <p:cNvGrpSpPr/>
          <p:nvPr/>
        </p:nvGrpSpPr>
        <p:grpSpPr>
          <a:xfrm>
            <a:off x="10202786" y="507955"/>
            <a:ext cx="608305" cy="608305"/>
            <a:chOff x="901122" y="2499889"/>
            <a:chExt cx="850463" cy="850463"/>
          </a:xfrm>
        </p:grpSpPr>
        <p:sp>
          <p:nvSpPr>
            <p:cNvPr id="8" name="Freeform 7">
              <a:extLst>
                <a:ext uri="{FF2B5EF4-FFF2-40B4-BE49-F238E27FC236}">
                  <a16:creationId xmlns:a16="http://schemas.microsoft.com/office/drawing/2014/main" id="{C58CAE73-A1D9-D903-EF73-35F6112A2463}"/>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4BFA4"/>
            </a:solidFill>
            <a:ln w="6294"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7FFF8F2C-7EC2-76E5-6A5B-728C0F8E3F28}"/>
                </a:ext>
              </a:extLst>
            </p:cNvPr>
            <p:cNvGrpSpPr/>
            <p:nvPr/>
          </p:nvGrpSpPr>
          <p:grpSpPr>
            <a:xfrm>
              <a:off x="1080665" y="2655481"/>
              <a:ext cx="504608" cy="502728"/>
              <a:chOff x="1080665" y="2655481"/>
              <a:chExt cx="504608" cy="502728"/>
            </a:xfrm>
            <a:solidFill>
              <a:srgbClr val="FEFEFE"/>
            </a:solidFill>
          </p:grpSpPr>
          <p:sp>
            <p:nvSpPr>
              <p:cNvPr id="10" name="Freeform 9">
                <a:extLst>
                  <a:ext uri="{FF2B5EF4-FFF2-40B4-BE49-F238E27FC236}">
                    <a16:creationId xmlns:a16="http://schemas.microsoft.com/office/drawing/2014/main" id="{F1A38C48-375B-F288-E241-CA93D590E44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B37430-896E-A0CA-7E82-26784D949A6A}"/>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5B535-C4B1-AE73-745B-8E21D5B39493}"/>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a:p>
            </p:txBody>
          </p:sp>
        </p:grpSp>
      </p:grpSp>
      <p:grpSp>
        <p:nvGrpSpPr>
          <p:cNvPr id="13" name="Graphic 3">
            <a:extLst>
              <a:ext uri="{FF2B5EF4-FFF2-40B4-BE49-F238E27FC236}">
                <a16:creationId xmlns:a16="http://schemas.microsoft.com/office/drawing/2014/main" id="{5AB962F1-005E-DCBE-6933-5353DFE5B379}"/>
              </a:ext>
            </a:extLst>
          </p:cNvPr>
          <p:cNvGrpSpPr/>
          <p:nvPr/>
        </p:nvGrpSpPr>
        <p:grpSpPr>
          <a:xfrm>
            <a:off x="9549540" y="507955"/>
            <a:ext cx="608305" cy="608756"/>
            <a:chOff x="-1196056" y="2499889"/>
            <a:chExt cx="850463" cy="851093"/>
          </a:xfrm>
        </p:grpSpPr>
        <p:sp>
          <p:nvSpPr>
            <p:cNvPr id="14" name="Freeform 13">
              <a:extLst>
                <a:ext uri="{FF2B5EF4-FFF2-40B4-BE49-F238E27FC236}">
                  <a16:creationId xmlns:a16="http://schemas.microsoft.com/office/drawing/2014/main" id="{E1B9C3AB-082C-5777-353F-44E253D95817}"/>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4BFA4"/>
            </a:solidFill>
            <a:ln w="629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D93843D1-B30E-F882-9CAD-C4CD3FA88C1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6D08F39A-73E2-BFE8-5D8E-C302FA33D7E5}"/>
              </a:ext>
            </a:extLst>
          </p:cNvPr>
          <p:cNvGrpSpPr/>
          <p:nvPr/>
        </p:nvGrpSpPr>
        <p:grpSpPr>
          <a:xfrm>
            <a:off x="10856033" y="507955"/>
            <a:ext cx="608305" cy="608305"/>
            <a:chOff x="1322411" y="8986040"/>
            <a:chExt cx="280634" cy="280634"/>
          </a:xfrm>
        </p:grpSpPr>
        <p:sp>
          <p:nvSpPr>
            <p:cNvPr id="17" name="Freeform 16">
              <a:extLst>
                <a:ext uri="{FF2B5EF4-FFF2-40B4-BE49-F238E27FC236}">
                  <a16:creationId xmlns:a16="http://schemas.microsoft.com/office/drawing/2014/main" id="{E4C960B8-1133-D072-8CED-DBE59DA2DC46}"/>
                </a:ext>
              </a:extLst>
            </p:cNvPr>
            <p:cNvSpPr/>
            <p:nvPr/>
          </p:nvSpPr>
          <p:spPr>
            <a:xfrm>
              <a:off x="1322411" y="8986040"/>
              <a:ext cx="280634" cy="280634"/>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4BFA4"/>
            </a:solidFill>
            <a:ln w="6294" cap="flat">
              <a:noFill/>
              <a:prstDash val="solid"/>
              <a:miter/>
            </a:ln>
          </p:spPr>
          <p:txBody>
            <a:bodyPr rtlCol="0" anchor="ctr"/>
            <a:lstStyle/>
            <a:p>
              <a:endParaRPr lang="en-US" dirty="0"/>
            </a:p>
          </p:txBody>
        </p:sp>
        <p:pic>
          <p:nvPicPr>
            <p:cNvPr id="18" name="Graphic 17" descr="World with solid fill">
              <a:extLst>
                <a:ext uri="{FF2B5EF4-FFF2-40B4-BE49-F238E27FC236}">
                  <a16:creationId xmlns:a16="http://schemas.microsoft.com/office/drawing/2014/main" id="{6115C41F-8FC2-2128-A397-9DF2F8C5B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803" y="9010977"/>
              <a:ext cx="231850" cy="230760"/>
            </a:xfrm>
            <a:prstGeom prst="rect">
              <a:avLst/>
            </a:prstGeom>
          </p:spPr>
        </p:pic>
      </p:grpSp>
    </p:spTree>
    <p:extLst>
      <p:ext uri="{BB962C8B-B14F-4D97-AF65-F5344CB8AC3E}">
        <p14:creationId xmlns:p14="http://schemas.microsoft.com/office/powerpoint/2010/main" val="188996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a:off x="5298" y="1"/>
            <a:ext cx="5518423" cy="6858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sz="1200"/>
            </a:p>
          </p:txBody>
        </p:sp>
      </p:grpSp>
      <p:grpSp>
        <p:nvGrpSpPr>
          <p:cNvPr id="5" name="Group 5"/>
          <p:cNvGrpSpPr/>
          <p:nvPr/>
        </p:nvGrpSpPr>
        <p:grpSpPr>
          <a:xfrm>
            <a:off x="3146444" y="4955348"/>
            <a:ext cx="2945636" cy="3037178"/>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grpSp>
      <p:grpSp>
        <p:nvGrpSpPr>
          <p:cNvPr id="7" name="Group 7"/>
          <p:cNvGrpSpPr/>
          <p:nvPr/>
        </p:nvGrpSpPr>
        <p:grpSpPr>
          <a:xfrm>
            <a:off x="-3058052" y="6858000"/>
            <a:ext cx="16148169" cy="1786542"/>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sz="1200"/>
            </a:p>
          </p:txBody>
        </p:sp>
      </p:grpSp>
      <p:sp>
        <p:nvSpPr>
          <p:cNvPr id="11" name="TextBox 11"/>
          <p:cNvSpPr txBox="1"/>
          <p:nvPr/>
        </p:nvSpPr>
        <p:spPr>
          <a:xfrm>
            <a:off x="674790" y="759060"/>
            <a:ext cx="7358967" cy="859210"/>
          </a:xfrm>
          <a:prstGeom prst="rect">
            <a:avLst/>
          </a:prstGeom>
        </p:spPr>
        <p:txBody>
          <a:bodyPr lIns="0" tIns="0" rIns="0" bIns="0" rtlCol="0" anchor="t">
            <a:spAutoFit/>
          </a:bodyPr>
          <a:lstStyle/>
          <a:p>
            <a:pPr>
              <a:lnSpc>
                <a:spcPts val="6722"/>
              </a:lnSpc>
            </a:pPr>
            <a:r>
              <a:rPr lang="en-US" sz="6224" b="1" spc="58" dirty="0">
                <a:solidFill>
                  <a:schemeClr val="bg1"/>
                </a:solidFill>
                <a:ea typeface="TT Rounds Condensed Bold"/>
                <a:cs typeface="TT Rounds Condensed Bold"/>
                <a:sym typeface="TT Rounds Condensed Bold"/>
              </a:rPr>
              <a:t>Innehåll</a:t>
            </a:r>
          </a:p>
        </p:txBody>
      </p:sp>
      <p:sp>
        <p:nvSpPr>
          <p:cNvPr id="12" name="TextBox 12"/>
          <p:cNvSpPr txBox="1"/>
          <p:nvPr/>
        </p:nvSpPr>
        <p:spPr>
          <a:xfrm>
            <a:off x="6364695" y="641423"/>
            <a:ext cx="578467" cy="448841"/>
          </a:xfrm>
          <a:prstGeom prst="rect">
            <a:avLst/>
          </a:prstGeom>
        </p:spPr>
        <p:txBody>
          <a:bodyPr lIns="0" tIns="0" rIns="0" bIns="0" rtlCol="0" anchor="t">
            <a:spAutoFit/>
          </a:bodyPr>
          <a:lstStyle/>
          <a:p>
            <a:pPr>
              <a:lnSpc>
                <a:spcPts val="3456"/>
              </a:lnSpc>
            </a:pPr>
            <a:r>
              <a:rPr lang="en-US" sz="3200" b="1" spc="29" dirty="0">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7087904" y="690695"/>
            <a:ext cx="4683064" cy="564257"/>
          </a:xfrm>
          <a:prstGeom prst="rect">
            <a:avLst/>
          </a:prstGeom>
        </p:spPr>
        <p:txBody>
          <a:bodyPr lIns="0" tIns="0" rIns="0" bIns="0" rtlCol="0" anchor="t">
            <a:spAutoFit/>
          </a:bodyPr>
          <a:lstStyle/>
          <a:p>
            <a:pPr>
              <a:lnSpc>
                <a:spcPts val="2160"/>
              </a:lnSpc>
            </a:pPr>
            <a:r>
              <a:rPr lang="en-US" sz="2000" spc="18" dirty="0" err="1">
                <a:solidFill>
                  <a:srgbClr val="382B1B"/>
                </a:solidFill>
                <a:ea typeface="TT Rounds Condensed"/>
                <a:cs typeface="TT Rounds Condensed"/>
                <a:sym typeface="TT Rounds Condensed"/>
              </a:rPr>
              <a:t>Fördelarna</a:t>
            </a:r>
            <a:r>
              <a:rPr lang="en-US" sz="2000" spc="18" dirty="0">
                <a:solidFill>
                  <a:srgbClr val="382B1B"/>
                </a:solidFill>
                <a:ea typeface="TT Rounds Condensed"/>
                <a:cs typeface="TT Rounds Condensed"/>
                <a:sym typeface="TT Rounds Condensed"/>
              </a:rPr>
              <a:t> med </a:t>
            </a:r>
            <a:r>
              <a:rPr lang="en-US" sz="2000" spc="18" dirty="0" err="1">
                <a:solidFill>
                  <a:srgbClr val="382B1B"/>
                </a:solidFill>
                <a:ea typeface="TT Rounds Condensed"/>
                <a:cs typeface="TT Rounds Condensed"/>
                <a:sym typeface="TT Rounds Condensed"/>
              </a:rPr>
              <a:t>mentorskap</a:t>
            </a:r>
            <a:r>
              <a:rPr lang="en-US" sz="2000" spc="18" dirty="0">
                <a:solidFill>
                  <a:srgbClr val="382B1B"/>
                </a:solidFill>
                <a:ea typeface="TT Rounds Condensed"/>
                <a:cs typeface="TT Rounds Condensed"/>
                <a:sym typeface="TT Rounds Condensed"/>
              </a:rPr>
              <a:t> för </a:t>
            </a:r>
            <a:r>
              <a:rPr lang="en-US" sz="2000" spc="18" dirty="0" err="1">
                <a:solidFill>
                  <a:srgbClr val="382B1B"/>
                </a:solidFill>
                <a:ea typeface="TT Rounds Condensed"/>
                <a:cs typeface="TT Rounds Condensed"/>
                <a:sym typeface="TT Rounds Condensed"/>
              </a:rPr>
              <a:t>kvinnor</a:t>
            </a:r>
            <a:r>
              <a:rPr lang="en-US" sz="2000" spc="18" dirty="0">
                <a:solidFill>
                  <a:srgbClr val="382B1B"/>
                </a:solidFill>
                <a:ea typeface="TT Rounds Condensed"/>
                <a:cs typeface="TT Rounds Condensed"/>
                <a:sym typeface="TT Rounds Condensed"/>
              </a:rPr>
              <a:t> </a:t>
            </a:r>
            <a:br>
              <a:rPr lang="en-US" sz="2000" spc="18" dirty="0">
                <a:solidFill>
                  <a:srgbClr val="382B1B"/>
                </a:solidFill>
                <a:ea typeface="TT Rounds Condensed"/>
                <a:cs typeface="TT Rounds Condensed"/>
                <a:sym typeface="TT Rounds Condensed"/>
              </a:rPr>
            </a:br>
            <a:r>
              <a:rPr lang="en-US" sz="2000" spc="18" dirty="0" err="1">
                <a:solidFill>
                  <a:srgbClr val="382B1B"/>
                </a:solidFill>
                <a:ea typeface="TT Rounds Condensed"/>
                <a:cs typeface="TT Rounds Condensed"/>
                <a:sym typeface="TT Rounds Condensed"/>
              </a:rPr>
              <a:t>i</a:t>
            </a:r>
            <a:r>
              <a:rPr lang="en-US" sz="2000" spc="18" dirty="0">
                <a:solidFill>
                  <a:srgbClr val="382B1B"/>
                </a:solidFill>
                <a:ea typeface="TT Rounds Condensed"/>
                <a:cs typeface="TT Rounds Condensed"/>
                <a:sym typeface="TT Rounds Condensed"/>
              </a:rPr>
              <a:t> </a:t>
            </a:r>
            <a:r>
              <a:rPr lang="en-US" sz="2000" spc="18" dirty="0" err="1">
                <a:solidFill>
                  <a:srgbClr val="382B1B"/>
                </a:solidFill>
                <a:ea typeface="TT Rounds Condensed"/>
                <a:cs typeface="TT Rounds Condensed"/>
                <a:sym typeface="TT Rounds Condensed"/>
              </a:rPr>
              <a:t>restaurangbranschen</a:t>
            </a:r>
            <a:endParaRPr lang="en-US" sz="2000" spc="18" dirty="0" err="1">
              <a:solidFill>
                <a:srgbClr val="382B1B"/>
              </a:solidFill>
              <a:ea typeface="TT Rounds Condensed"/>
              <a:cs typeface="TT Rounds Condensed"/>
            </a:endParaRPr>
          </a:p>
        </p:txBody>
      </p:sp>
      <p:sp>
        <p:nvSpPr>
          <p:cNvPr id="14" name="TextBox 14"/>
          <p:cNvSpPr txBox="1"/>
          <p:nvPr/>
        </p:nvSpPr>
        <p:spPr>
          <a:xfrm>
            <a:off x="6364695" y="1441488"/>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7086229" y="1535476"/>
            <a:ext cx="4683064" cy="292837"/>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Bold"/>
                <a:cs typeface="TT Rounds Condensed Bold"/>
                <a:sym typeface="TT Rounds Condensed Bold"/>
              </a:rPr>
              <a:t>Hur man hittar en mentor</a:t>
            </a:r>
          </a:p>
        </p:txBody>
      </p:sp>
      <p:sp>
        <p:nvSpPr>
          <p:cNvPr id="16" name="TextBox 16"/>
          <p:cNvSpPr txBox="1"/>
          <p:nvPr/>
        </p:nvSpPr>
        <p:spPr>
          <a:xfrm>
            <a:off x="6364695" y="2064999"/>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7080072" y="2159001"/>
            <a:ext cx="4683064" cy="282129"/>
          </a:xfrm>
          <a:prstGeom prst="rect">
            <a:avLst/>
          </a:prstGeom>
        </p:spPr>
        <p:txBody>
          <a:bodyPr lIns="0" tIns="0" rIns="0" bIns="0" rtlCol="0" anchor="t">
            <a:spAutoFit/>
          </a:bodyPr>
          <a:lstStyle/>
          <a:p>
            <a:pPr>
              <a:lnSpc>
                <a:spcPts val="2160"/>
              </a:lnSpc>
            </a:pPr>
            <a:r>
              <a:rPr lang="en-US" sz="2000" spc="19" dirty="0" err="1">
                <a:solidFill>
                  <a:srgbClr val="382B1B"/>
                </a:solidFill>
                <a:ea typeface="TT Rounds Condensed"/>
                <a:cs typeface="TT Rounds Condensed"/>
                <a:sym typeface="TT Rounds Condensed"/>
              </a:rPr>
              <a:t>Mentorskapsprogram</a:t>
            </a:r>
            <a:r>
              <a:rPr lang="en-US" sz="2000" spc="19" dirty="0">
                <a:solidFill>
                  <a:srgbClr val="382B1B"/>
                </a:solidFill>
                <a:ea typeface="TT Rounds Condensed"/>
                <a:cs typeface="TT Rounds Condensed"/>
                <a:sym typeface="TT Rounds Condensed"/>
              </a:rPr>
              <a:t> för Tre Kök</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212" y="5413724"/>
            <a:ext cx="1512831" cy="318970"/>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4099" y="5249142"/>
            <a:ext cx="3506535" cy="6182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rot="4220027">
            <a:off x="-542070" y="-4396039"/>
            <a:ext cx="10330971" cy="10652026"/>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p:cNvGrpSpPr/>
          <p:nvPr/>
        </p:nvGrpSpPr>
        <p:grpSpPr>
          <a:xfrm>
            <a:off x="-2680462" y="-6101979"/>
            <a:ext cx="16148169" cy="610198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p:cNvGrpSpPr/>
          <p:nvPr/>
        </p:nvGrpSpPr>
        <p:grpSpPr>
          <a:xfrm>
            <a:off x="-3671155" y="6857999"/>
            <a:ext cx="16148169" cy="2193027"/>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p:cNvGrpSpPr/>
          <p:nvPr/>
        </p:nvGrpSpPr>
        <p:grpSpPr>
          <a:xfrm>
            <a:off x="-2987800" y="-807842"/>
            <a:ext cx="2987800" cy="11409236"/>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01</a:t>
            </a:r>
          </a:p>
        </p:txBody>
      </p:sp>
      <p:sp>
        <p:nvSpPr>
          <p:cNvPr id="12" name="TextBox 12"/>
          <p:cNvSpPr txBox="1"/>
          <p:nvPr/>
        </p:nvSpPr>
        <p:spPr>
          <a:xfrm>
            <a:off x="875809" y="1928526"/>
            <a:ext cx="7054239" cy="1731243"/>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Fördelarna med mentorskap för kvinnor i den kulinariska industrin</a:t>
            </a:r>
          </a:p>
        </p:txBody>
      </p:sp>
      <p:pic>
        <p:nvPicPr>
          <p:cNvPr id="13" name="Picture Placeholder 5">
            <a:extLst>
              <a:ext uri="{FF2B5EF4-FFF2-40B4-BE49-F238E27FC236}">
                <a16:creationId xmlns:a16="http://schemas.microsoft.com/office/drawing/2014/main" id="{C10E761E-312A-FFEA-353C-ACDBDBD83305}"/>
              </a:ext>
            </a:extLst>
          </p:cNvPr>
          <p:cNvPicPr>
            <a:picLocks noChangeAspect="1"/>
          </p:cNvPicPr>
          <p:nvPr/>
        </p:nvPicPr>
        <p:blipFill>
          <a:blip r:embed="rId3"/>
          <a:srcRect l="33299" r="2227"/>
          <a:stretch/>
        </p:blipFill>
        <p:spPr>
          <a:xfrm>
            <a:off x="7558461" y="978842"/>
            <a:ext cx="4341233" cy="4485837"/>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35E-F773-815F-5301-61DD51B2B6B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E9D81E-192E-33F2-B4F8-38E761CFA38B}"/>
              </a:ext>
            </a:extLst>
          </p:cNvPr>
          <p:cNvSpPr>
            <a:spLocks noGrp="1"/>
          </p:cNvSpPr>
          <p:nvPr>
            <p:ph type="body" sz="quarter" idx="18"/>
          </p:nvPr>
        </p:nvSpPr>
        <p:spPr>
          <a:xfrm>
            <a:off x="529757" y="1582750"/>
            <a:ext cx="11222532" cy="4343986"/>
          </a:xfrm>
        </p:spPr>
        <p:txBody>
          <a:bodyPr lIns="91440" tIns="45720" rIns="91440" bIns="45720" anchor="t"/>
          <a:lstStyle/>
          <a:p>
            <a:pPr marL="0" indent="0"/>
            <a:r>
              <a:rPr lang="en-US" dirty="0"/>
              <a:t>Även om man är ensam om att navigera i den kulinariska branschen erbjuder mentorskap många fördelar, både personliga och professionella. </a:t>
            </a:r>
          </a:p>
          <a:p>
            <a:pPr marL="0" indent="0"/>
            <a:r>
              <a:rPr lang="en-US" dirty="0"/>
              <a:t>Mentorskap kan vara ett kraftfullt verktyg i din resa mot anställningsbarhet, särskilt inom ett område som är så dynamiskt som restaurangbranschen. </a:t>
            </a:r>
          </a:p>
          <a:p>
            <a:pPr marL="0" indent="0"/>
            <a:r>
              <a:rPr lang="en-US" dirty="0" err="1"/>
              <a:t>Genom</a:t>
            </a:r>
            <a:r>
              <a:rPr lang="en-US" dirty="0"/>
              <a:t> </a:t>
            </a:r>
            <a:r>
              <a:rPr lang="en-US" dirty="0" err="1"/>
              <a:t>att</a:t>
            </a:r>
            <a:r>
              <a:rPr lang="en-US" dirty="0"/>
              <a:t> </a:t>
            </a:r>
            <a:r>
              <a:rPr lang="en-US" dirty="0" err="1"/>
              <a:t>få</a:t>
            </a:r>
            <a:r>
              <a:rPr lang="en-US" dirty="0"/>
              <a:t> </a:t>
            </a:r>
            <a:r>
              <a:rPr lang="en-US" dirty="0" err="1"/>
              <a:t>kontakt</a:t>
            </a:r>
            <a:r>
              <a:rPr lang="en-US" dirty="0"/>
              <a:t> med </a:t>
            </a:r>
            <a:r>
              <a:rPr lang="en-US" dirty="0" err="1"/>
              <a:t>erfarna</a:t>
            </a:r>
            <a:r>
              <a:rPr lang="en-US" dirty="0"/>
              <a:t> </a:t>
            </a:r>
            <a:r>
              <a:rPr lang="en-US" dirty="0" err="1"/>
              <a:t>kvinnor</a:t>
            </a:r>
            <a:r>
              <a:rPr lang="en-US" dirty="0"/>
              <a:t> </a:t>
            </a:r>
            <a:r>
              <a:rPr lang="en-US" dirty="0" err="1"/>
              <a:t>som</a:t>
            </a:r>
            <a:r>
              <a:rPr lang="en-US" dirty="0"/>
              <a:t> </a:t>
            </a:r>
            <a:r>
              <a:rPr lang="en-US" dirty="0" err="1"/>
              <a:t>kan</a:t>
            </a:r>
            <a:r>
              <a:rPr lang="en-US" dirty="0"/>
              <a:t> </a:t>
            </a:r>
            <a:r>
              <a:rPr lang="en-US" dirty="0" err="1"/>
              <a:t>stötta</a:t>
            </a:r>
            <a:r>
              <a:rPr lang="en-US" dirty="0"/>
              <a:t> dig via </a:t>
            </a:r>
            <a:r>
              <a:rPr lang="en-US" dirty="0" err="1"/>
              <a:t>mentorskap</a:t>
            </a:r>
            <a:r>
              <a:rPr lang="en-US" dirty="0"/>
              <a:t> </a:t>
            </a:r>
            <a:r>
              <a:rPr lang="en-US" dirty="0" err="1"/>
              <a:t>kan</a:t>
            </a:r>
            <a:r>
              <a:rPr lang="en-US" dirty="0"/>
              <a:t> du </a:t>
            </a:r>
            <a:r>
              <a:rPr lang="en-US" dirty="0" err="1"/>
              <a:t>få</a:t>
            </a:r>
            <a:r>
              <a:rPr lang="en-US" dirty="0"/>
              <a:t> värdefulla insikter, utveckla nya färdigheter och bygga upp ett stödjande </a:t>
            </a:r>
            <a:r>
              <a:rPr lang="en-US" dirty="0" err="1"/>
              <a:t>nätverk</a:t>
            </a:r>
            <a:r>
              <a:rPr lang="en-US" dirty="0"/>
              <a:t> </a:t>
            </a:r>
            <a:r>
              <a:rPr lang="en-US" dirty="0" err="1"/>
              <a:t>som</a:t>
            </a:r>
            <a:r>
              <a:rPr lang="en-US" dirty="0"/>
              <a:t> </a:t>
            </a:r>
            <a:r>
              <a:rPr lang="en-US" dirty="0" err="1"/>
              <a:t>hjälper</a:t>
            </a:r>
            <a:r>
              <a:rPr lang="en-US" dirty="0"/>
              <a:t> dig </a:t>
            </a:r>
            <a:r>
              <a:rPr lang="en-US" dirty="0" err="1"/>
              <a:t>att</a:t>
            </a:r>
            <a:r>
              <a:rPr lang="en-US" dirty="0"/>
              <a:t> </a:t>
            </a:r>
            <a:r>
              <a:rPr lang="en-US" dirty="0" err="1"/>
              <a:t>övervinna</a:t>
            </a:r>
            <a:r>
              <a:rPr lang="en-US" dirty="0"/>
              <a:t> </a:t>
            </a:r>
            <a:r>
              <a:rPr lang="en-US" dirty="0" err="1"/>
              <a:t>utmaningar</a:t>
            </a:r>
            <a:r>
              <a:rPr lang="en-US" dirty="0"/>
              <a:t> </a:t>
            </a:r>
            <a:r>
              <a:rPr lang="en-US" dirty="0" err="1"/>
              <a:t>och</a:t>
            </a:r>
            <a:r>
              <a:rPr lang="en-US" dirty="0"/>
              <a:t> </a:t>
            </a:r>
            <a:r>
              <a:rPr lang="en-US" dirty="0" err="1"/>
              <a:t>uppnå</a:t>
            </a:r>
            <a:r>
              <a:rPr lang="en-US" dirty="0"/>
              <a:t> </a:t>
            </a:r>
            <a:r>
              <a:rPr lang="en-US" dirty="0" err="1"/>
              <a:t>dina</a:t>
            </a:r>
            <a:r>
              <a:rPr lang="en-US" dirty="0"/>
              <a:t> </a:t>
            </a:r>
            <a:r>
              <a:rPr lang="en-US" dirty="0" err="1"/>
              <a:t>mål</a:t>
            </a:r>
            <a:r>
              <a:rPr lang="en-US" dirty="0"/>
              <a:t>. </a:t>
            </a:r>
            <a:endParaRPr lang="en-US" dirty="0">
              <a:ea typeface="Calibri"/>
              <a:cs typeface="Calibri"/>
            </a:endParaRPr>
          </a:p>
          <a:p>
            <a:pPr marL="0" indent="0"/>
            <a:endParaRPr lang="en-US" dirty="0"/>
          </a:p>
          <a:p>
            <a:pPr marL="0" indent="0"/>
            <a:endParaRPr lang="en-US" dirty="0"/>
          </a:p>
        </p:txBody>
      </p:sp>
      <p:sp>
        <p:nvSpPr>
          <p:cNvPr id="2" name="Text Placeholder 1">
            <a:extLst>
              <a:ext uri="{FF2B5EF4-FFF2-40B4-BE49-F238E27FC236}">
                <a16:creationId xmlns:a16="http://schemas.microsoft.com/office/drawing/2014/main" id="{0C0F3892-8E5C-19C2-9109-CB067AA6A5A5}"/>
              </a:ext>
            </a:extLst>
          </p:cNvPr>
          <p:cNvSpPr>
            <a:spLocks noGrp="1"/>
          </p:cNvSpPr>
          <p:nvPr>
            <p:ph type="body" sz="quarter" idx="16"/>
          </p:nvPr>
        </p:nvSpPr>
        <p:spPr/>
        <p:txBody>
          <a:bodyPr>
            <a:normAutofit fontScale="92500"/>
          </a:bodyPr>
          <a:lstStyle/>
          <a:p>
            <a:r>
              <a:rPr lang="en-US" dirty="0"/>
              <a:t>Fördelarna med mentorskap för kvinnor i den kulinariska industrin</a:t>
            </a:r>
          </a:p>
        </p:txBody>
      </p:sp>
      <p:sp>
        <p:nvSpPr>
          <p:cNvPr id="4" name="Rectangle 3">
            <a:extLst>
              <a:ext uri="{FF2B5EF4-FFF2-40B4-BE49-F238E27FC236}">
                <a16:creationId xmlns:a16="http://schemas.microsoft.com/office/drawing/2014/main" id="{4FE4ADCA-16C4-D2BF-C4E8-A9C7520F686F}"/>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59535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AC1E-05FE-05E6-F55F-40C75F12B1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446174-A913-94C9-5CCA-F2847DA98C18}"/>
              </a:ext>
            </a:extLst>
          </p:cNvPr>
          <p:cNvSpPr>
            <a:spLocks noGrp="1"/>
          </p:cNvSpPr>
          <p:nvPr>
            <p:ph type="body" sz="quarter" idx="20"/>
          </p:nvPr>
        </p:nvSpPr>
        <p:spPr>
          <a:xfrm>
            <a:off x="6096000" y="906580"/>
            <a:ext cx="5132263" cy="4214986"/>
          </a:xfrm>
        </p:spPr>
        <p:txBody>
          <a:bodyPr lIns="91440" tIns="45720" rIns="91440" bIns="45720" anchor="t">
            <a:noAutofit/>
          </a:bodyPr>
          <a:lstStyle/>
          <a:p>
            <a:endParaRPr lang="en-US" dirty="0"/>
          </a:p>
          <a:p>
            <a:r>
              <a:rPr lang="en-US" dirty="0"/>
              <a:t>En mentor ger dig </a:t>
            </a:r>
            <a:r>
              <a:rPr lang="en-US" dirty="0" err="1"/>
              <a:t>vägledning</a:t>
            </a:r>
            <a:r>
              <a:rPr lang="en-US" dirty="0"/>
              <a:t> </a:t>
            </a:r>
            <a:r>
              <a:rPr lang="en-US" dirty="0" err="1"/>
              <a:t>och</a:t>
            </a:r>
            <a:r>
              <a:rPr lang="en-US" dirty="0"/>
              <a:t> </a:t>
            </a:r>
            <a:r>
              <a:rPr lang="en-US" dirty="0" err="1"/>
              <a:t>råd</a:t>
            </a:r>
            <a:r>
              <a:rPr lang="en-US" dirty="0"/>
              <a:t> </a:t>
            </a:r>
            <a:r>
              <a:rPr lang="en-US" dirty="0" err="1"/>
              <a:t>från</a:t>
            </a:r>
            <a:r>
              <a:rPr lang="en-US" dirty="0"/>
              <a:t> </a:t>
            </a:r>
            <a:r>
              <a:rPr lang="en-US" dirty="0" err="1"/>
              <a:t>någon</a:t>
            </a:r>
            <a:r>
              <a:rPr lang="en-US" dirty="0"/>
              <a:t> </a:t>
            </a:r>
            <a:r>
              <a:rPr lang="en-US" dirty="0" err="1"/>
              <a:t>som</a:t>
            </a:r>
            <a:r>
              <a:rPr lang="en-US" dirty="0"/>
              <a:t> </a:t>
            </a:r>
            <a:r>
              <a:rPr lang="en-US" dirty="0" err="1"/>
              <a:t>har</a:t>
            </a:r>
            <a:r>
              <a:rPr lang="en-US" dirty="0"/>
              <a:t> </a:t>
            </a:r>
            <a:r>
              <a:rPr lang="en-US" dirty="0" err="1"/>
              <a:t>varit</a:t>
            </a:r>
            <a:r>
              <a:rPr lang="en-US" dirty="0"/>
              <a:t> </a:t>
            </a:r>
            <a:r>
              <a:rPr lang="en-US" dirty="0" err="1"/>
              <a:t>i</a:t>
            </a:r>
            <a:r>
              <a:rPr lang="en-US" dirty="0"/>
              <a:t> din situation. </a:t>
            </a:r>
            <a:br>
              <a:rPr lang="en-US" dirty="0"/>
            </a:br>
            <a:br>
              <a:rPr lang="en-US" dirty="0"/>
            </a:br>
            <a:r>
              <a:rPr lang="en-US" dirty="0"/>
              <a:t>De </a:t>
            </a:r>
            <a:r>
              <a:rPr lang="en-US" dirty="0" err="1"/>
              <a:t>kan</a:t>
            </a:r>
            <a:r>
              <a:rPr lang="en-US" dirty="0"/>
              <a:t> </a:t>
            </a:r>
            <a:r>
              <a:rPr lang="en-US" dirty="0" err="1"/>
              <a:t>ge</a:t>
            </a:r>
            <a:r>
              <a:rPr lang="en-US" dirty="0"/>
              <a:t> </a:t>
            </a:r>
            <a:r>
              <a:rPr lang="en-US" dirty="0" err="1"/>
              <a:t>praktiska</a:t>
            </a:r>
            <a:r>
              <a:rPr lang="en-US" dirty="0"/>
              <a:t> tips </a:t>
            </a:r>
            <a:r>
              <a:rPr lang="en-US" dirty="0" err="1"/>
              <a:t>och</a:t>
            </a:r>
            <a:r>
              <a:rPr lang="en-US" dirty="0"/>
              <a:t> dela med sig av sina erfarenheter för </a:t>
            </a:r>
            <a:r>
              <a:rPr lang="en-US" dirty="0" err="1"/>
              <a:t>att</a:t>
            </a:r>
            <a:r>
              <a:rPr lang="en-US" dirty="0"/>
              <a:t> </a:t>
            </a:r>
            <a:r>
              <a:rPr lang="en-US" dirty="0" err="1"/>
              <a:t>hjälpa</a:t>
            </a:r>
            <a:r>
              <a:rPr lang="en-US" dirty="0"/>
              <a:t> dig </a:t>
            </a:r>
            <a:r>
              <a:rPr lang="en-US" dirty="0" err="1"/>
              <a:t>att</a:t>
            </a:r>
            <a:r>
              <a:rPr lang="en-US" dirty="0"/>
              <a:t> </a:t>
            </a:r>
            <a:r>
              <a:rPr lang="en-US" dirty="0" err="1"/>
              <a:t>navigera</a:t>
            </a:r>
            <a:r>
              <a:rPr lang="en-US" dirty="0"/>
              <a:t>, </a:t>
            </a:r>
            <a:r>
              <a:rPr lang="en-US" dirty="0" err="1"/>
              <a:t>hitta</a:t>
            </a:r>
            <a:r>
              <a:rPr lang="en-US" dirty="0"/>
              <a:t> </a:t>
            </a:r>
            <a:r>
              <a:rPr lang="en-US" dirty="0" err="1"/>
              <a:t>rätt</a:t>
            </a:r>
            <a:r>
              <a:rPr lang="en-US" dirty="0"/>
              <a:t> </a:t>
            </a:r>
            <a:r>
              <a:rPr lang="en-US" dirty="0" err="1"/>
              <a:t>i</a:t>
            </a:r>
            <a:r>
              <a:rPr lang="en-US" dirty="0"/>
              <a:t> den </a:t>
            </a:r>
            <a:r>
              <a:rPr lang="en-US" dirty="0" err="1"/>
              <a:t>komplexa</a:t>
            </a:r>
            <a:r>
              <a:rPr lang="en-US" dirty="0"/>
              <a:t> </a:t>
            </a:r>
            <a:r>
              <a:rPr lang="en-US" dirty="0" err="1"/>
              <a:t>kulinariska</a:t>
            </a:r>
            <a:r>
              <a:rPr lang="en-US" dirty="0"/>
              <a:t> </a:t>
            </a:r>
            <a:r>
              <a:rPr lang="en-US" dirty="0" err="1"/>
              <a:t>branschen</a:t>
            </a:r>
            <a:r>
              <a:rPr lang="en-US" dirty="0"/>
              <a:t> </a:t>
            </a:r>
            <a:r>
              <a:rPr lang="en-US" dirty="0" err="1"/>
              <a:t>som</a:t>
            </a:r>
            <a:r>
              <a:rPr lang="en-US" dirty="0"/>
              <a:t> </a:t>
            </a:r>
            <a:r>
              <a:rPr lang="en-US" dirty="0" err="1"/>
              <a:t>invandrarkvinna</a:t>
            </a:r>
            <a:r>
              <a:rPr lang="en-US" dirty="0"/>
              <a:t>.</a:t>
            </a:r>
          </a:p>
          <a:p>
            <a:endParaRPr lang="en-US" dirty="0"/>
          </a:p>
          <a:p>
            <a:endParaRPr lang="en-US" dirty="0"/>
          </a:p>
        </p:txBody>
      </p:sp>
      <p:sp>
        <p:nvSpPr>
          <p:cNvPr id="6" name="Text Placeholder 5">
            <a:extLst>
              <a:ext uri="{FF2B5EF4-FFF2-40B4-BE49-F238E27FC236}">
                <a16:creationId xmlns:a16="http://schemas.microsoft.com/office/drawing/2014/main" id="{20808E82-9A49-E81A-42E7-418B05A7D46C}"/>
              </a:ext>
            </a:extLst>
          </p:cNvPr>
          <p:cNvSpPr>
            <a:spLocks noGrp="1"/>
          </p:cNvSpPr>
          <p:nvPr>
            <p:ph type="body" sz="quarter" idx="23"/>
          </p:nvPr>
        </p:nvSpPr>
        <p:spPr>
          <a:xfrm>
            <a:off x="304789" y="642281"/>
            <a:ext cx="3721396" cy="6046754"/>
          </a:xfrm>
        </p:spPr>
        <p:txBody>
          <a:bodyPr/>
          <a:lstStyle/>
          <a:p>
            <a:r>
              <a:rPr lang="en-US" b="1" dirty="0"/>
              <a:t>Fördelar med mentorskap</a:t>
            </a:r>
          </a:p>
          <a:p>
            <a:endParaRPr lang="en-US" dirty="0"/>
          </a:p>
          <a:p>
            <a:endParaRPr lang="en-US" dirty="0"/>
          </a:p>
          <a:p>
            <a:endParaRPr lang="en-US" dirty="0"/>
          </a:p>
          <a:p>
            <a:endParaRPr lang="en-US" dirty="0"/>
          </a:p>
          <a:p>
            <a:endParaRPr lang="en-US" dirty="0"/>
          </a:p>
          <a:p>
            <a:endParaRPr lang="en-US" dirty="0"/>
          </a:p>
          <a:p>
            <a:pPr algn="ctr"/>
            <a:r>
              <a:rPr lang="en-US" dirty="0"/>
              <a:t>Vägledning och rådgivning</a:t>
            </a:r>
          </a:p>
        </p:txBody>
      </p:sp>
      <p:sp>
        <p:nvSpPr>
          <p:cNvPr id="7" name="Text Placeholder 6">
            <a:extLst>
              <a:ext uri="{FF2B5EF4-FFF2-40B4-BE49-F238E27FC236}">
                <a16:creationId xmlns:a16="http://schemas.microsoft.com/office/drawing/2014/main" id="{C539DF92-AE0D-71A4-6657-DD1BC8E6EFC3}"/>
              </a:ext>
            </a:extLst>
          </p:cNvPr>
          <p:cNvSpPr>
            <a:spLocks noGrp="1"/>
          </p:cNvSpPr>
          <p:nvPr>
            <p:ph type="body" sz="quarter" idx="24"/>
          </p:nvPr>
        </p:nvSpPr>
        <p:spPr/>
        <p:txBody>
          <a:bodyPr/>
          <a:lstStyle/>
          <a:p>
            <a:r>
              <a:rPr lang="en-US" dirty="0"/>
              <a:t>01</a:t>
            </a:r>
          </a:p>
        </p:txBody>
      </p:sp>
      <p:pic>
        <p:nvPicPr>
          <p:cNvPr id="3" name="Picture Placeholder 5">
            <a:extLst>
              <a:ext uri="{FF2B5EF4-FFF2-40B4-BE49-F238E27FC236}">
                <a16:creationId xmlns:a16="http://schemas.microsoft.com/office/drawing/2014/main" id="{33CA8D84-D647-8166-8765-3A2F6BEC8C86}"/>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43246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F9E35-87FF-2B47-C524-F9E5D10BE3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9415370-0868-1F92-9530-7D692AA5AAE9}"/>
              </a:ext>
            </a:extLst>
          </p:cNvPr>
          <p:cNvSpPr>
            <a:spLocks noGrp="1"/>
          </p:cNvSpPr>
          <p:nvPr>
            <p:ph type="body" sz="quarter" idx="20"/>
          </p:nvPr>
        </p:nvSpPr>
        <p:spPr>
          <a:xfrm>
            <a:off x="6096000" y="906580"/>
            <a:ext cx="5132263" cy="4214986"/>
          </a:xfrm>
        </p:spPr>
        <p:txBody>
          <a:bodyPr lIns="91440" tIns="45720" rIns="91440" bIns="45720" anchor="t">
            <a:noAutofit/>
          </a:bodyPr>
          <a:lstStyle/>
          <a:p>
            <a:r>
              <a:rPr lang="en-US" dirty="0"/>
              <a:t>Möjligheterna att </a:t>
            </a:r>
            <a:r>
              <a:rPr lang="en-US" dirty="0" err="1"/>
              <a:t>utveckla</a:t>
            </a:r>
            <a:r>
              <a:rPr lang="en-US" dirty="0"/>
              <a:t> </a:t>
            </a:r>
            <a:r>
              <a:rPr lang="en-US" dirty="0" err="1"/>
              <a:t>nya</a:t>
            </a:r>
            <a:r>
              <a:rPr lang="en-US" dirty="0"/>
              <a:t> </a:t>
            </a:r>
            <a:r>
              <a:rPr lang="en-US" dirty="0" err="1"/>
              <a:t>färdigheter</a:t>
            </a:r>
            <a:r>
              <a:rPr lang="en-US" dirty="0"/>
              <a:t> </a:t>
            </a:r>
            <a:r>
              <a:rPr lang="en-US" dirty="0" err="1"/>
              <a:t>och</a:t>
            </a:r>
            <a:r>
              <a:rPr lang="en-US" dirty="0"/>
              <a:t> </a:t>
            </a:r>
            <a:r>
              <a:rPr lang="en-US" dirty="0" err="1"/>
              <a:t>förbättra</a:t>
            </a:r>
            <a:r>
              <a:rPr lang="en-US" dirty="0"/>
              <a:t> </a:t>
            </a:r>
            <a:r>
              <a:rPr lang="en-US" dirty="0" err="1"/>
              <a:t>dina</a:t>
            </a:r>
            <a:r>
              <a:rPr lang="en-US" dirty="0"/>
              <a:t> </a:t>
            </a:r>
            <a:r>
              <a:rPr lang="en-US" dirty="0" err="1"/>
              <a:t>befintliga</a:t>
            </a:r>
            <a:r>
              <a:rPr lang="en-US" dirty="0"/>
              <a:t> </a:t>
            </a:r>
            <a:r>
              <a:rPr lang="en-US" dirty="0" err="1"/>
              <a:t>är</a:t>
            </a:r>
            <a:r>
              <a:rPr lang="en-US" dirty="0"/>
              <a:t> </a:t>
            </a:r>
            <a:r>
              <a:rPr lang="en-US" dirty="0" err="1"/>
              <a:t>många</a:t>
            </a:r>
            <a:r>
              <a:rPr lang="en-US" dirty="0"/>
              <a:t> </a:t>
            </a:r>
            <a:r>
              <a:rPr lang="en-US" dirty="0" err="1"/>
              <a:t>när</a:t>
            </a:r>
            <a:r>
              <a:rPr lang="en-US" dirty="0"/>
              <a:t> du arbetar med en mentor. </a:t>
            </a:r>
          </a:p>
          <a:p>
            <a:r>
              <a:rPr lang="en-US" dirty="0"/>
              <a:t>De kan introducera dig till nya tekniker, recept och kulinariska trender, vilket hjälper dig att ligga steget före inom ditt område.</a:t>
            </a:r>
          </a:p>
          <a:p>
            <a:endParaRPr lang="en-US" dirty="0"/>
          </a:p>
          <a:p>
            <a:endParaRPr lang="en-US" dirty="0"/>
          </a:p>
        </p:txBody>
      </p:sp>
      <p:sp>
        <p:nvSpPr>
          <p:cNvPr id="6" name="Text Placeholder 5">
            <a:extLst>
              <a:ext uri="{FF2B5EF4-FFF2-40B4-BE49-F238E27FC236}">
                <a16:creationId xmlns:a16="http://schemas.microsoft.com/office/drawing/2014/main" id="{6B57B241-9331-7009-A7F0-67C2BC786B47}"/>
              </a:ext>
            </a:extLst>
          </p:cNvPr>
          <p:cNvSpPr>
            <a:spLocks noGrp="1"/>
          </p:cNvSpPr>
          <p:nvPr>
            <p:ph type="body" sz="quarter" idx="23"/>
          </p:nvPr>
        </p:nvSpPr>
        <p:spPr>
          <a:xfrm>
            <a:off x="304789" y="642281"/>
            <a:ext cx="3901869" cy="5897667"/>
          </a:xfrm>
        </p:spPr>
        <p:txBody>
          <a:bodyPr lIns="91440" tIns="45720" rIns="91440" bIns="45720" anchor="t">
            <a:normAutofit/>
          </a:bodyPr>
          <a:lstStyle/>
          <a:p>
            <a:r>
              <a:rPr lang="en-US" b="1" dirty="0"/>
              <a:t>Fördelar med mentorskap</a:t>
            </a:r>
          </a:p>
          <a:p>
            <a:endParaRPr lang="en-US" dirty="0"/>
          </a:p>
          <a:p>
            <a:endParaRPr lang="en-US" dirty="0"/>
          </a:p>
          <a:p>
            <a:endParaRPr lang="en-US" dirty="0"/>
          </a:p>
          <a:p>
            <a:endParaRPr lang="en-US" dirty="0"/>
          </a:p>
          <a:p>
            <a:endParaRPr lang="en-US" dirty="0"/>
          </a:p>
          <a:p>
            <a:endParaRPr lang="en-US" dirty="0"/>
          </a:p>
          <a:p>
            <a:pPr algn="ctr"/>
            <a:r>
              <a:rPr lang="en-US" sz="3200" dirty="0"/>
              <a:t>Kompetensutveckling</a:t>
            </a:r>
            <a:endParaRPr lang="en-US" sz="3200" dirty="0">
              <a:ea typeface="Calibri"/>
              <a:cs typeface="Calibri"/>
            </a:endParaRPr>
          </a:p>
        </p:txBody>
      </p:sp>
      <p:sp>
        <p:nvSpPr>
          <p:cNvPr id="7" name="Text Placeholder 6">
            <a:extLst>
              <a:ext uri="{FF2B5EF4-FFF2-40B4-BE49-F238E27FC236}">
                <a16:creationId xmlns:a16="http://schemas.microsoft.com/office/drawing/2014/main" id="{E0057C60-E0FB-B461-030E-BDFCCF9BE154}"/>
              </a:ext>
            </a:extLst>
          </p:cNvPr>
          <p:cNvSpPr>
            <a:spLocks noGrp="1"/>
          </p:cNvSpPr>
          <p:nvPr>
            <p:ph type="body" sz="quarter" idx="24"/>
          </p:nvPr>
        </p:nvSpPr>
        <p:spPr/>
        <p:txBody>
          <a:bodyPr/>
          <a:lstStyle/>
          <a:p>
            <a:r>
              <a:rPr lang="en-US" dirty="0"/>
              <a:t>02</a:t>
            </a:r>
          </a:p>
        </p:txBody>
      </p:sp>
      <p:pic>
        <p:nvPicPr>
          <p:cNvPr id="2" name="Picture Placeholder 5">
            <a:extLst>
              <a:ext uri="{FF2B5EF4-FFF2-40B4-BE49-F238E27FC236}">
                <a16:creationId xmlns:a16="http://schemas.microsoft.com/office/drawing/2014/main" id="{3392EA79-C19A-5352-32A9-E756B002CCAF}"/>
              </a:ext>
            </a:extLst>
          </p:cNvPr>
          <p:cNvPicPr>
            <a:picLocks noChangeAspect="1"/>
          </p:cNvPicPr>
          <p:nvPr/>
        </p:nvPicPr>
        <p:blipFill>
          <a:blip r:embed="rId2">
            <a:extLst>
              <a:ext uri="{837473B0-CC2E-450A-ABE3-18F120FF3D39}">
                <a1611:picAttrSrcUrl xmlns:a1611="http://schemas.microsoft.com/office/drawing/2016/11/main" r:id="rId3"/>
              </a:ext>
            </a:extLst>
          </a:blip>
          <a:srcRect l="17750" r="17750"/>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88965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0A91-A4E9-2D9F-6EA2-58DBC97E810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13AE27B-5009-D9F7-B48C-1D9DFDD5A2F5}"/>
              </a:ext>
            </a:extLst>
          </p:cNvPr>
          <p:cNvSpPr>
            <a:spLocks noGrp="1"/>
          </p:cNvSpPr>
          <p:nvPr>
            <p:ph type="body" sz="quarter" idx="20"/>
          </p:nvPr>
        </p:nvSpPr>
        <p:spPr>
          <a:xfrm>
            <a:off x="6096000" y="906580"/>
            <a:ext cx="5132263" cy="4214986"/>
          </a:xfrm>
        </p:spPr>
        <p:txBody>
          <a:bodyPr lIns="91440" tIns="45720" rIns="91440" bIns="45720" anchor="t">
            <a:noAutofit/>
          </a:bodyPr>
          <a:lstStyle/>
          <a:p>
            <a:r>
              <a:rPr lang="en-GB" dirty="0"/>
              <a:t>Din mentor kan introducera dig för många viktiga personer i branschen - leverantörer, kockar, livsmedelsföretag och restaurangägare. </a:t>
            </a:r>
            <a:br>
              <a:rPr lang="en-GB" dirty="0">
                <a:ea typeface="Calibri"/>
                <a:cs typeface="Calibri"/>
              </a:rPr>
            </a:br>
            <a:br>
              <a:rPr lang="en-GB" dirty="0">
                <a:ea typeface="Calibri"/>
                <a:cs typeface="Calibri"/>
              </a:rPr>
            </a:br>
            <a:r>
              <a:rPr lang="en-GB" dirty="0"/>
              <a:t>Det </a:t>
            </a:r>
            <a:r>
              <a:rPr lang="en-GB" dirty="0" err="1"/>
              <a:t>är</a:t>
            </a:r>
            <a:r>
              <a:rPr lang="en-GB" dirty="0"/>
              <a:t> bra för </a:t>
            </a:r>
            <a:r>
              <a:rPr lang="en-GB" dirty="0" err="1"/>
              <a:t>att</a:t>
            </a:r>
            <a:r>
              <a:rPr lang="en-GB" dirty="0"/>
              <a:t> </a:t>
            </a:r>
            <a:r>
              <a:rPr lang="en-GB" dirty="0" err="1"/>
              <a:t>knyta</a:t>
            </a:r>
            <a:r>
              <a:rPr lang="en-GB" dirty="0"/>
              <a:t> </a:t>
            </a:r>
            <a:r>
              <a:rPr lang="en-GB" dirty="0" err="1"/>
              <a:t>kontakter</a:t>
            </a:r>
            <a:r>
              <a:rPr lang="en-GB" dirty="0"/>
              <a:t> </a:t>
            </a:r>
            <a:r>
              <a:rPr lang="en-GB" dirty="0" err="1"/>
              <a:t>och</a:t>
            </a:r>
            <a:r>
              <a:rPr lang="en-GB" dirty="0"/>
              <a:t> </a:t>
            </a:r>
            <a:r>
              <a:rPr lang="en-GB" dirty="0" err="1"/>
              <a:t>hitta</a:t>
            </a:r>
            <a:r>
              <a:rPr lang="en-GB" dirty="0"/>
              <a:t> </a:t>
            </a:r>
            <a:r>
              <a:rPr lang="en-GB" dirty="0" err="1"/>
              <a:t>jobbmöjligheter</a:t>
            </a:r>
            <a:r>
              <a:rPr lang="en-GB" dirty="0"/>
              <a:t>, </a:t>
            </a:r>
            <a:r>
              <a:rPr lang="en-GB" dirty="0" err="1"/>
              <a:t>särskilt</a:t>
            </a:r>
            <a:r>
              <a:rPr lang="en-GB" dirty="0"/>
              <a:t> </a:t>
            </a:r>
            <a:r>
              <a:rPr lang="en-GB" dirty="0" err="1"/>
              <a:t>när</a:t>
            </a:r>
            <a:r>
              <a:rPr lang="en-GB" dirty="0"/>
              <a:t> du </a:t>
            </a:r>
            <a:r>
              <a:rPr lang="en-GB" dirty="0" err="1"/>
              <a:t>är</a:t>
            </a:r>
            <a:r>
              <a:rPr lang="en-GB" dirty="0"/>
              <a:t> </a:t>
            </a:r>
            <a:r>
              <a:rPr lang="en-GB" dirty="0" err="1"/>
              <a:t>ny</a:t>
            </a:r>
            <a:r>
              <a:rPr lang="en-GB" dirty="0"/>
              <a:t> </a:t>
            </a:r>
            <a:r>
              <a:rPr lang="en-GB" dirty="0" err="1"/>
              <a:t>i</a:t>
            </a:r>
            <a:r>
              <a:rPr lang="en-GB" dirty="0"/>
              <a:t> </a:t>
            </a:r>
            <a:r>
              <a:rPr lang="en-GB" dirty="0" err="1"/>
              <a:t>området</a:t>
            </a:r>
            <a:r>
              <a:rPr lang="en-US" dirty="0"/>
              <a:t>. </a:t>
            </a:r>
          </a:p>
          <a:p>
            <a:r>
              <a:rPr lang="en-US" dirty="0"/>
              <a:t>Din mentor kan introducera dig för branschkontakter och </a:t>
            </a:r>
            <a:r>
              <a:rPr lang="en-US" dirty="0" err="1"/>
              <a:t>öppna</a:t>
            </a:r>
            <a:r>
              <a:rPr lang="en-US" dirty="0"/>
              <a:t> </a:t>
            </a:r>
            <a:r>
              <a:rPr lang="en-US" dirty="0" err="1"/>
              <a:t>dörrar</a:t>
            </a:r>
            <a:r>
              <a:rPr lang="en-US" dirty="0"/>
              <a:t> </a:t>
            </a:r>
            <a:r>
              <a:rPr lang="en-US" dirty="0" err="1"/>
              <a:t>som</a:t>
            </a:r>
            <a:r>
              <a:rPr lang="en-US" dirty="0"/>
              <a:t> </a:t>
            </a:r>
            <a:r>
              <a:rPr lang="en-US" dirty="0" err="1"/>
              <a:t>annars</a:t>
            </a:r>
            <a:r>
              <a:rPr lang="en-US" dirty="0"/>
              <a:t> </a:t>
            </a:r>
            <a:r>
              <a:rPr lang="en-US" dirty="0" err="1"/>
              <a:t>skulle</a:t>
            </a:r>
            <a:r>
              <a:rPr lang="en-US" dirty="0"/>
              <a:t> ha </a:t>
            </a:r>
            <a:r>
              <a:rPr lang="en-US" dirty="0" err="1"/>
              <a:t>förblivit</a:t>
            </a:r>
            <a:r>
              <a:rPr lang="en-US" dirty="0"/>
              <a:t> </a:t>
            </a:r>
            <a:r>
              <a:rPr lang="en-US" dirty="0" err="1"/>
              <a:t>stängda</a:t>
            </a:r>
            <a:r>
              <a:rPr lang="en-US" dirty="0"/>
              <a:t>.</a:t>
            </a:r>
            <a:endParaRPr lang="en-US" dirty="0">
              <a:ea typeface="Calibri"/>
              <a:cs typeface="Calibri"/>
            </a:endParaRPr>
          </a:p>
          <a:p>
            <a:endParaRPr lang="en-US" dirty="0"/>
          </a:p>
          <a:p>
            <a:endParaRPr lang="en-US" dirty="0"/>
          </a:p>
        </p:txBody>
      </p:sp>
      <p:sp>
        <p:nvSpPr>
          <p:cNvPr id="6" name="Text Placeholder 5">
            <a:extLst>
              <a:ext uri="{FF2B5EF4-FFF2-40B4-BE49-F238E27FC236}">
                <a16:creationId xmlns:a16="http://schemas.microsoft.com/office/drawing/2014/main" id="{5A2FBDC9-CA95-2B01-DF2B-BD07B211A932}"/>
              </a:ext>
            </a:extLst>
          </p:cNvPr>
          <p:cNvSpPr>
            <a:spLocks noGrp="1"/>
          </p:cNvSpPr>
          <p:nvPr>
            <p:ph type="body" sz="quarter" idx="23"/>
          </p:nvPr>
        </p:nvSpPr>
        <p:spPr>
          <a:xfrm>
            <a:off x="304789" y="642281"/>
            <a:ext cx="3721396" cy="6056693"/>
          </a:xfrm>
        </p:spPr>
        <p:txBody>
          <a:bodyPr/>
          <a:lstStyle/>
          <a:p>
            <a:r>
              <a:rPr lang="en-US" b="1" dirty="0"/>
              <a:t>Fördelar med mentorskap</a:t>
            </a:r>
          </a:p>
          <a:p>
            <a:endParaRPr lang="en-US" dirty="0"/>
          </a:p>
          <a:p>
            <a:endParaRPr lang="en-US" dirty="0"/>
          </a:p>
          <a:p>
            <a:endParaRPr lang="en-US" dirty="0"/>
          </a:p>
          <a:p>
            <a:endParaRPr lang="en-US" dirty="0"/>
          </a:p>
          <a:p>
            <a:endParaRPr lang="en-US" dirty="0"/>
          </a:p>
          <a:p>
            <a:endParaRPr lang="en-US" dirty="0"/>
          </a:p>
          <a:p>
            <a:pPr algn="ctr"/>
            <a:r>
              <a:rPr lang="en-US" dirty="0"/>
              <a:t>Möjligheter till nätverkande</a:t>
            </a:r>
          </a:p>
        </p:txBody>
      </p:sp>
      <p:sp>
        <p:nvSpPr>
          <p:cNvPr id="7" name="Text Placeholder 6">
            <a:extLst>
              <a:ext uri="{FF2B5EF4-FFF2-40B4-BE49-F238E27FC236}">
                <a16:creationId xmlns:a16="http://schemas.microsoft.com/office/drawing/2014/main" id="{220EB5ED-99D7-D311-FF3D-8B9BFE229896}"/>
              </a:ext>
            </a:extLst>
          </p:cNvPr>
          <p:cNvSpPr>
            <a:spLocks noGrp="1"/>
          </p:cNvSpPr>
          <p:nvPr>
            <p:ph type="body" sz="quarter" idx="24"/>
          </p:nvPr>
        </p:nvSpPr>
        <p:spPr/>
        <p:txBody>
          <a:bodyPr/>
          <a:lstStyle/>
          <a:p>
            <a:r>
              <a:rPr lang="en-US" dirty="0"/>
              <a:t>03</a:t>
            </a:r>
          </a:p>
        </p:txBody>
      </p:sp>
      <p:pic>
        <p:nvPicPr>
          <p:cNvPr id="2" name="Picture Placeholder 5">
            <a:extLst>
              <a:ext uri="{FF2B5EF4-FFF2-40B4-BE49-F238E27FC236}">
                <a16:creationId xmlns:a16="http://schemas.microsoft.com/office/drawing/2014/main" id="{D3C9B4C9-02D9-8CC9-DE9C-AFFB2C759489}"/>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27800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2F73-5AA5-0EFE-B1B2-05AFE49BC0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2A98F3-1E9F-3E04-9F89-3AED5475229A}"/>
              </a:ext>
            </a:extLst>
          </p:cNvPr>
          <p:cNvSpPr>
            <a:spLocks noGrp="1"/>
          </p:cNvSpPr>
          <p:nvPr>
            <p:ph type="body" sz="quarter" idx="20"/>
          </p:nvPr>
        </p:nvSpPr>
        <p:spPr>
          <a:xfrm>
            <a:off x="6096000" y="906580"/>
            <a:ext cx="5132263" cy="4214986"/>
          </a:xfrm>
        </p:spPr>
        <p:txBody>
          <a:bodyPr/>
          <a:lstStyle/>
          <a:p>
            <a:r>
              <a:rPr lang="en-US" dirty="0"/>
              <a:t>Att ha en kvinnlig mentor kan stärka ditt självförtroende och din motivation att nå dina mål. </a:t>
            </a:r>
          </a:p>
          <a:p>
            <a:endParaRPr lang="en-US" dirty="0"/>
          </a:p>
          <a:p>
            <a:r>
              <a:rPr lang="en-US" dirty="0"/>
              <a:t>Att veta att du har någon som stöttar dig kan ge dig mod att ta dig an nya utmaningar och sträva efter att bli ännu bättre.</a:t>
            </a:r>
          </a:p>
          <a:p>
            <a:endParaRPr lang="en-US" dirty="0"/>
          </a:p>
          <a:p>
            <a:r>
              <a:rPr lang="en-GB" dirty="0"/>
              <a:t>Denna boost kan göra att du känner dig mer bekväm och självsäker på jobbet, vilket leder till en mer givande karriär.</a:t>
            </a:r>
            <a:endParaRPr lang="en-US" dirty="0"/>
          </a:p>
        </p:txBody>
      </p:sp>
      <p:sp>
        <p:nvSpPr>
          <p:cNvPr id="6" name="Text Placeholder 5">
            <a:extLst>
              <a:ext uri="{FF2B5EF4-FFF2-40B4-BE49-F238E27FC236}">
                <a16:creationId xmlns:a16="http://schemas.microsoft.com/office/drawing/2014/main" id="{A8E144F5-458A-1565-9151-3F77776FFCA1}"/>
              </a:ext>
            </a:extLst>
          </p:cNvPr>
          <p:cNvSpPr>
            <a:spLocks noGrp="1"/>
          </p:cNvSpPr>
          <p:nvPr>
            <p:ph type="body" sz="quarter" idx="23"/>
          </p:nvPr>
        </p:nvSpPr>
        <p:spPr>
          <a:xfrm>
            <a:off x="304789" y="642281"/>
            <a:ext cx="3721396" cy="5573437"/>
          </a:xfrm>
        </p:spPr>
        <p:txBody>
          <a:bodyPr/>
          <a:lstStyle/>
          <a:p>
            <a:r>
              <a:rPr lang="en-US" b="1" dirty="0"/>
              <a:t>Fördelar med mentorskap</a:t>
            </a:r>
          </a:p>
          <a:p>
            <a:endParaRPr lang="en-US" dirty="0"/>
          </a:p>
          <a:p>
            <a:endParaRPr lang="en-US" dirty="0"/>
          </a:p>
          <a:p>
            <a:endParaRPr lang="en-US" dirty="0"/>
          </a:p>
          <a:p>
            <a:endParaRPr lang="en-US" dirty="0"/>
          </a:p>
          <a:p>
            <a:endParaRPr lang="en-US" dirty="0"/>
          </a:p>
          <a:p>
            <a:endParaRPr lang="en-US" dirty="0"/>
          </a:p>
          <a:p>
            <a:pPr algn="ctr"/>
            <a:r>
              <a:rPr lang="en-US" dirty="0"/>
              <a:t>Förtroende</a:t>
            </a:r>
          </a:p>
        </p:txBody>
      </p:sp>
      <p:sp>
        <p:nvSpPr>
          <p:cNvPr id="7" name="Text Placeholder 6">
            <a:extLst>
              <a:ext uri="{FF2B5EF4-FFF2-40B4-BE49-F238E27FC236}">
                <a16:creationId xmlns:a16="http://schemas.microsoft.com/office/drawing/2014/main" id="{2379A84F-D395-F6F9-14B1-651E32D9103E}"/>
              </a:ext>
            </a:extLst>
          </p:cNvPr>
          <p:cNvSpPr>
            <a:spLocks noGrp="1"/>
          </p:cNvSpPr>
          <p:nvPr>
            <p:ph type="body" sz="quarter" idx="24"/>
          </p:nvPr>
        </p:nvSpPr>
        <p:spPr/>
        <p:txBody>
          <a:bodyPr/>
          <a:lstStyle/>
          <a:p>
            <a:r>
              <a:rPr lang="en-US" dirty="0"/>
              <a:t>04</a:t>
            </a:r>
          </a:p>
        </p:txBody>
      </p:sp>
      <p:pic>
        <p:nvPicPr>
          <p:cNvPr id="2" name="Picture Placeholder 5">
            <a:extLst>
              <a:ext uri="{FF2B5EF4-FFF2-40B4-BE49-F238E27FC236}">
                <a16:creationId xmlns:a16="http://schemas.microsoft.com/office/drawing/2014/main" id="{74316D63-FE42-6C94-4A57-93E8106B3D5B}"/>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46835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768C-8431-9C25-1E73-C31415D67B4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FDB69C6-3738-49E0-A990-E221FDBD7CF1}"/>
              </a:ext>
            </a:extLst>
          </p:cNvPr>
          <p:cNvSpPr>
            <a:spLocks noGrp="1"/>
          </p:cNvSpPr>
          <p:nvPr>
            <p:ph type="body" sz="quarter" idx="20"/>
          </p:nvPr>
        </p:nvSpPr>
        <p:spPr>
          <a:xfrm>
            <a:off x="6096000" y="906580"/>
            <a:ext cx="5132263" cy="5257722"/>
          </a:xfrm>
        </p:spPr>
        <p:txBody>
          <a:bodyPr lIns="91440" tIns="45720" rIns="91440" bIns="45720" anchor="t">
            <a:noAutofit/>
          </a:bodyPr>
          <a:lstStyle/>
          <a:p>
            <a:r>
              <a:rPr lang="en-US" dirty="0"/>
              <a:t>Att ha en mentor kan hjälpa dig att tydligt definiera dina mål och framsteg på arbetsmarknaden. </a:t>
            </a:r>
          </a:p>
          <a:p>
            <a:endParaRPr lang="en-US" dirty="0"/>
          </a:p>
          <a:p>
            <a:r>
              <a:rPr lang="en-US" dirty="0"/>
              <a:t>De </a:t>
            </a:r>
            <a:r>
              <a:rPr lang="en-US" dirty="0" err="1"/>
              <a:t>kan</a:t>
            </a:r>
            <a:r>
              <a:rPr lang="en-US" dirty="0"/>
              <a:t> </a:t>
            </a:r>
            <a:r>
              <a:rPr lang="en-US" dirty="0" err="1"/>
              <a:t>ge</a:t>
            </a:r>
            <a:r>
              <a:rPr lang="en-US" dirty="0"/>
              <a:t> </a:t>
            </a:r>
            <a:r>
              <a:rPr lang="en-US" dirty="0" err="1"/>
              <a:t>inblick</a:t>
            </a:r>
            <a:r>
              <a:rPr lang="en-US" dirty="0"/>
              <a:t> </a:t>
            </a:r>
            <a:r>
              <a:rPr lang="en-US" dirty="0" err="1"/>
              <a:t>i</a:t>
            </a:r>
            <a:r>
              <a:rPr lang="en-US" dirty="0"/>
              <a:t> </a:t>
            </a:r>
            <a:r>
              <a:rPr lang="en-US" dirty="0" err="1"/>
              <a:t>potentiella</a:t>
            </a:r>
            <a:r>
              <a:rPr lang="en-US" dirty="0"/>
              <a:t>, </a:t>
            </a:r>
            <a:r>
              <a:rPr lang="en-US" dirty="0" err="1"/>
              <a:t>möjliga</a:t>
            </a:r>
            <a:r>
              <a:rPr lang="en-US" dirty="0"/>
              <a:t> </a:t>
            </a:r>
            <a:r>
              <a:rPr lang="en-US" dirty="0" err="1"/>
              <a:t>karriärvägar</a:t>
            </a:r>
            <a:r>
              <a:rPr lang="en-US" dirty="0"/>
              <a:t> </a:t>
            </a:r>
            <a:r>
              <a:rPr lang="en-US" dirty="0" err="1"/>
              <a:t>och</a:t>
            </a:r>
            <a:r>
              <a:rPr lang="en-US" dirty="0"/>
              <a:t> </a:t>
            </a:r>
            <a:r>
              <a:rPr lang="en-US" dirty="0" err="1"/>
              <a:t>hjälpa</a:t>
            </a:r>
            <a:r>
              <a:rPr lang="en-US" dirty="0"/>
              <a:t> dig </a:t>
            </a:r>
            <a:r>
              <a:rPr lang="en-US" dirty="0" err="1"/>
              <a:t>att</a:t>
            </a:r>
            <a:r>
              <a:rPr lang="en-US" dirty="0"/>
              <a:t> identifiera de steg som krävs för att </a:t>
            </a:r>
            <a:br>
              <a:rPr lang="en-US" dirty="0"/>
            </a:br>
            <a:r>
              <a:rPr lang="en-US" dirty="0" err="1"/>
              <a:t>nå</a:t>
            </a:r>
            <a:r>
              <a:rPr lang="en-US" dirty="0"/>
              <a:t> </a:t>
            </a:r>
            <a:r>
              <a:rPr lang="en-US" dirty="0" err="1"/>
              <a:t>dina</a:t>
            </a:r>
            <a:r>
              <a:rPr lang="en-US" dirty="0"/>
              <a:t> </a:t>
            </a:r>
            <a:r>
              <a:rPr lang="en-US" dirty="0" err="1"/>
              <a:t>ambitioner</a:t>
            </a:r>
            <a:r>
              <a:rPr lang="en-US" dirty="0"/>
              <a:t>.</a:t>
            </a:r>
          </a:p>
          <a:p>
            <a:endParaRPr lang="en-US" dirty="0"/>
          </a:p>
          <a:p>
            <a:r>
              <a:rPr lang="en-US" dirty="0"/>
              <a:t>Genom att hjälpa dig att </a:t>
            </a:r>
            <a:r>
              <a:rPr lang="en-US" dirty="0" err="1"/>
              <a:t>sätta</a:t>
            </a:r>
            <a:r>
              <a:rPr lang="en-US" dirty="0"/>
              <a:t> </a:t>
            </a:r>
            <a:r>
              <a:rPr lang="en-US" dirty="0" err="1"/>
              <a:t>upp</a:t>
            </a:r>
            <a:r>
              <a:rPr lang="en-US" dirty="0"/>
              <a:t> </a:t>
            </a:r>
            <a:r>
              <a:rPr lang="en-US" dirty="0" err="1"/>
              <a:t>mål</a:t>
            </a:r>
            <a:r>
              <a:rPr lang="en-US" dirty="0"/>
              <a:t> </a:t>
            </a:r>
            <a:r>
              <a:rPr lang="en-US" dirty="0" err="1"/>
              <a:t>uppmuntrar</a:t>
            </a:r>
            <a:r>
              <a:rPr lang="en-US" dirty="0"/>
              <a:t> </a:t>
            </a:r>
            <a:r>
              <a:rPr lang="en-US" dirty="0" err="1"/>
              <a:t>mentorn</a:t>
            </a:r>
            <a:r>
              <a:rPr lang="en-US" dirty="0"/>
              <a:t> dig </a:t>
            </a:r>
            <a:r>
              <a:rPr lang="en-US" dirty="0" err="1"/>
              <a:t>att</a:t>
            </a:r>
            <a:r>
              <a:rPr lang="en-US" dirty="0"/>
              <a:t> hålla dig på rätt spår och ser till att du fortsätter att växa och utvecklas i din karriär.</a:t>
            </a:r>
          </a:p>
          <a:p>
            <a:endParaRPr lang="en-US" dirty="0"/>
          </a:p>
        </p:txBody>
      </p:sp>
      <p:sp>
        <p:nvSpPr>
          <p:cNvPr id="6" name="Text Placeholder 5">
            <a:extLst>
              <a:ext uri="{FF2B5EF4-FFF2-40B4-BE49-F238E27FC236}">
                <a16:creationId xmlns:a16="http://schemas.microsoft.com/office/drawing/2014/main" id="{917C2382-FCF9-2983-A50B-708FC4305881}"/>
              </a:ext>
            </a:extLst>
          </p:cNvPr>
          <p:cNvSpPr>
            <a:spLocks noGrp="1"/>
          </p:cNvSpPr>
          <p:nvPr>
            <p:ph type="body" sz="quarter" idx="23"/>
          </p:nvPr>
        </p:nvSpPr>
        <p:spPr>
          <a:xfrm>
            <a:off x="304789" y="642281"/>
            <a:ext cx="3721396" cy="5947362"/>
          </a:xfrm>
        </p:spPr>
        <p:txBody>
          <a:bodyPr/>
          <a:lstStyle/>
          <a:p>
            <a:r>
              <a:rPr lang="en-US" b="1" dirty="0"/>
              <a:t>Fördelar med mentorskap</a:t>
            </a:r>
          </a:p>
          <a:p>
            <a:endParaRPr lang="en-US" dirty="0"/>
          </a:p>
          <a:p>
            <a:endParaRPr lang="en-US" dirty="0"/>
          </a:p>
          <a:p>
            <a:endParaRPr lang="en-US" dirty="0"/>
          </a:p>
          <a:p>
            <a:endParaRPr lang="en-US" dirty="0"/>
          </a:p>
          <a:p>
            <a:endParaRPr lang="en-US" dirty="0"/>
          </a:p>
          <a:p>
            <a:endParaRPr lang="en-US" dirty="0"/>
          </a:p>
          <a:p>
            <a:pPr algn="ctr"/>
            <a:r>
              <a:rPr lang="en-US" dirty="0"/>
              <a:t>Karriärmål och planering</a:t>
            </a:r>
          </a:p>
        </p:txBody>
      </p:sp>
      <p:sp>
        <p:nvSpPr>
          <p:cNvPr id="7" name="Text Placeholder 6">
            <a:extLst>
              <a:ext uri="{FF2B5EF4-FFF2-40B4-BE49-F238E27FC236}">
                <a16:creationId xmlns:a16="http://schemas.microsoft.com/office/drawing/2014/main" id="{114C499D-A275-1DDF-7F3F-D69BDF85AC3C}"/>
              </a:ext>
            </a:extLst>
          </p:cNvPr>
          <p:cNvSpPr>
            <a:spLocks noGrp="1"/>
          </p:cNvSpPr>
          <p:nvPr>
            <p:ph type="body" sz="quarter" idx="24"/>
          </p:nvPr>
        </p:nvSpPr>
        <p:spPr/>
        <p:txBody>
          <a:bodyPr/>
          <a:lstStyle/>
          <a:p>
            <a:r>
              <a:rPr lang="en-US" dirty="0"/>
              <a:t>05</a:t>
            </a:r>
          </a:p>
        </p:txBody>
      </p:sp>
      <p:pic>
        <p:nvPicPr>
          <p:cNvPr id="2" name="Picture Placeholder 5">
            <a:extLst>
              <a:ext uri="{FF2B5EF4-FFF2-40B4-BE49-F238E27FC236}">
                <a16:creationId xmlns:a16="http://schemas.microsoft.com/office/drawing/2014/main" id="{F665A53D-D412-1480-0F17-A5042918BD76}"/>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729748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1063</Words>
  <Application>Microsoft Office PowerPoint</Application>
  <PresentationFormat>Bredbild</PresentationFormat>
  <Paragraphs>178</Paragraphs>
  <Slides>19</Slides>
  <Notes>0</Notes>
  <HiddenSlides>0</HiddenSlides>
  <MMClips>0</MMClips>
  <ScaleCrop>false</ScaleCrop>
  <HeadingPairs>
    <vt:vector size="4" baseType="variant">
      <vt:variant>
        <vt:lpstr>Tema</vt:lpstr>
      </vt:variant>
      <vt:variant>
        <vt:i4>1</vt:i4>
      </vt:variant>
      <vt:variant>
        <vt:lpstr>Bildrubriker</vt:lpstr>
      </vt:variant>
      <vt:variant>
        <vt:i4>19</vt:i4>
      </vt:variant>
    </vt:vector>
  </HeadingPairs>
  <TitlesOfParts>
    <vt:vector size="20" baseType="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docId:5895F4BCA8CEA7B33D8C17CC8CD237F8</cp:keywords>
  <cp:lastModifiedBy>Orla Casey</cp:lastModifiedBy>
  <cp:revision>336</cp:revision>
  <dcterms:created xsi:type="dcterms:W3CDTF">2020-10-14T13:32:04Z</dcterms:created>
  <dcterms:modified xsi:type="dcterms:W3CDTF">2024-12-10T11:05:03Z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539ab5-6c40-44dc-bcab-aa0492abd251_Enabled">
    <vt:lpwstr>true</vt:lpwstr>
  </property>
  <property fmtid="{D5CDD505-2E9C-101B-9397-08002B2CF9AE}" pid="3" name="MSIP_Label_35539ab5-6c40-44dc-bcab-aa0492abd251_SetDate">
    <vt:lpwstr>2024-12-09T15:54:40Z</vt:lpwstr>
  </property>
  <property fmtid="{D5CDD505-2E9C-101B-9397-08002B2CF9AE}" pid="4" name="MSIP_Label_35539ab5-6c40-44dc-bcab-aa0492abd251_Method">
    <vt:lpwstr>Privileged</vt:lpwstr>
  </property>
  <property fmtid="{D5CDD505-2E9C-101B-9397-08002B2CF9AE}" pid="5" name="MSIP_Label_35539ab5-6c40-44dc-bcab-aa0492abd251_Name">
    <vt:lpwstr>0_Öppen</vt:lpwstr>
  </property>
  <property fmtid="{D5CDD505-2E9C-101B-9397-08002B2CF9AE}" pid="6" name="MSIP_Label_35539ab5-6c40-44dc-bcab-aa0492abd251_SiteId">
    <vt:lpwstr>1ec9e657-16f5-43cb-82e2-3e701c8e7f24</vt:lpwstr>
  </property>
  <property fmtid="{D5CDD505-2E9C-101B-9397-08002B2CF9AE}" pid="7" name="MSIP_Label_35539ab5-6c40-44dc-bcab-aa0492abd251_ActionId">
    <vt:lpwstr>28cbe0a9-7b30-4b4f-a797-6022bd7113c3</vt:lpwstr>
  </property>
  <property fmtid="{D5CDD505-2E9C-101B-9397-08002B2CF9AE}" pid="8" name="MSIP_Label_35539ab5-6c40-44dc-bcab-aa0492abd251_ContentBits">
    <vt:lpwstr>0</vt:lpwstr>
  </property>
</Properties>
</file>