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sldIdLst>
    <p:sldId id="4385" r:id="rId2"/>
    <p:sldId id="4386" r:id="rId3"/>
    <p:sldId id="4388" r:id="rId4"/>
    <p:sldId id="4389" r:id="rId5"/>
    <p:sldId id="4390" r:id="rId6"/>
    <p:sldId id="4391" r:id="rId7"/>
    <p:sldId id="4431" r:id="rId8"/>
    <p:sldId id="4432" r:id="rId9"/>
    <p:sldId id="4433" r:id="rId10"/>
    <p:sldId id="4393" r:id="rId11"/>
    <p:sldId id="4395" r:id="rId12"/>
    <p:sldId id="4396" r:id="rId13"/>
    <p:sldId id="4394" r:id="rId14"/>
    <p:sldId id="4397" r:id="rId15"/>
    <p:sldId id="4398" r:id="rId16"/>
    <p:sldId id="4399" r:id="rId17"/>
    <p:sldId id="4400" r:id="rId18"/>
    <p:sldId id="4401" r:id="rId19"/>
    <p:sldId id="4402" r:id="rId20"/>
    <p:sldId id="4403" r:id="rId21"/>
    <p:sldId id="4404" r:id="rId22"/>
    <p:sldId id="4405" r:id="rId23"/>
    <p:sldId id="4406" r:id="rId24"/>
    <p:sldId id="4407" r:id="rId25"/>
    <p:sldId id="4408" r:id="rId26"/>
    <p:sldId id="4409" r:id="rId27"/>
    <p:sldId id="4410" r:id="rId28"/>
    <p:sldId id="4411" r:id="rId29"/>
    <p:sldId id="4412" r:id="rId30"/>
    <p:sldId id="4413" r:id="rId31"/>
    <p:sldId id="4414" r:id="rId32"/>
    <p:sldId id="4415" r:id="rId33"/>
    <p:sldId id="4416" r:id="rId34"/>
    <p:sldId id="4417" r:id="rId35"/>
    <p:sldId id="4418" r:id="rId36"/>
    <p:sldId id="4419" r:id="rId37"/>
    <p:sldId id="4420" r:id="rId38"/>
    <p:sldId id="4421" r:id="rId39"/>
    <p:sldId id="4422" r:id="rId40"/>
    <p:sldId id="4423" r:id="rId41"/>
    <p:sldId id="4424" r:id="rId42"/>
    <p:sldId id="4429" r:id="rId43"/>
    <p:sldId id="4425" r:id="rId44"/>
    <p:sldId id="4430" r:id="rId45"/>
    <p:sldId id="4427" r:id="rId46"/>
    <p:sldId id="4426" r:id="rId47"/>
    <p:sldId id="4348"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2B1B"/>
    <a:srgbClr val="84BFA4"/>
    <a:srgbClr val="B6D1E1"/>
    <a:srgbClr val="E6C8C7"/>
    <a:srgbClr val="C4DAE7"/>
    <a:srgbClr val="000000"/>
    <a:srgbClr val="94C7B0"/>
    <a:srgbClr val="EFDCDC"/>
    <a:srgbClr val="D3C48B"/>
    <a:srgbClr val="CCBB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629ACA-26EA-B9CA-087D-B9929CD3EE94}" v="4" dt="2024-09-12T09:06:51.2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56" autoAdjust="0"/>
    <p:restoredTop sz="93566" autoAdjust="0"/>
  </p:normalViewPr>
  <p:slideViewPr>
    <p:cSldViewPr snapToGrid="0" snapToObjects="1">
      <p:cViewPr varScale="1">
        <p:scale>
          <a:sx n="78" d="100"/>
          <a:sy n="78" d="100"/>
        </p:scale>
        <p:origin x="1550" y="67"/>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E6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3 KITCHENS</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0" i="0" baseline="0" dirty="0">
              <a:solidFill>
                <a:schemeClr val="bg1"/>
              </a:solidFill>
              <a:latin typeface="+mn-lt"/>
              <a:ea typeface="Quattrocento Sans"/>
              <a:cs typeface="Calibri" panose="020F0502020204030204" pitchFamily="34" charset="0"/>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0" i="0" baseline="0" dirty="0">
              <a:solidFill>
                <a:schemeClr val="bg1"/>
              </a:solidFill>
              <a:latin typeface="+mn-lt"/>
              <a:ea typeface="Quattrocento Sans"/>
              <a:cs typeface="Calibri" panose="020F0502020204030204" pitchFamily="34" charset="0"/>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Calibri" panose="020F0502020204030204" pitchFamily="34" charset="0"/>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5845501"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3 Kitchens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0" i="0" baseline="0" dirty="0">
                <a:solidFill>
                  <a:schemeClr val="bg1"/>
                </a:solidFill>
                <a:latin typeface="+mn-lt"/>
                <a:ea typeface="Quattrocento Sans"/>
                <a:cs typeface="Calibri" panose="020F0502020204030204" pitchFamily="34" charset="0"/>
                <a:sym typeface="Quattrocento Sans"/>
              </a:rPr>
              <a:t>Calibri</a:t>
            </a: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 02">
    <p:spTree>
      <p:nvGrpSpPr>
        <p:cNvPr id="1" name=""/>
        <p:cNvGrpSpPr/>
        <p:nvPr/>
      </p:nvGrpSpPr>
      <p:grpSpPr>
        <a:xfrm>
          <a:off x="0" y="0"/>
          <a:ext cx="0" cy="0"/>
          <a:chOff x="0" y="0"/>
          <a:chExt cx="0" cy="0"/>
        </a:xfrm>
      </p:grpSpPr>
      <p:sp>
        <p:nvSpPr>
          <p:cNvPr id="5" name="Graphic 4">
            <a:extLst>
              <a:ext uri="{FF2B5EF4-FFF2-40B4-BE49-F238E27FC236}">
                <a16:creationId xmlns:a16="http://schemas.microsoft.com/office/drawing/2014/main" id="{5A19F619-2241-181B-2C53-259A2A32E5C0}"/>
              </a:ext>
            </a:extLst>
          </p:cNvPr>
          <p:cNvSpPr/>
          <p:nvPr userDrawn="1"/>
        </p:nvSpPr>
        <p:spPr>
          <a:xfrm rot="4220027">
            <a:off x="-542070" y="-4396039"/>
            <a:ext cx="10330971" cy="1065202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b="0" i="0" dirty="0">
              <a:latin typeface="Calibri" panose="020F0502020204030204" pitchFamily="34" charset="0"/>
            </a:endParaRPr>
          </a:p>
        </p:txBody>
      </p:sp>
      <p:sp>
        <p:nvSpPr>
          <p:cNvPr id="8" name="Text Placeholder 3">
            <a:extLst>
              <a:ext uri="{FF2B5EF4-FFF2-40B4-BE49-F238E27FC236}">
                <a16:creationId xmlns:a16="http://schemas.microsoft.com/office/drawing/2014/main" id="{3A6DA1EF-FEB4-70E9-9C2A-8179C214163B}"/>
              </a:ext>
            </a:extLst>
          </p:cNvPr>
          <p:cNvSpPr>
            <a:spLocks noGrp="1"/>
          </p:cNvSpPr>
          <p:nvPr>
            <p:ph type="body" sz="quarter" idx="14" hasCustomPrompt="1"/>
          </p:nvPr>
        </p:nvSpPr>
        <p:spPr>
          <a:xfrm>
            <a:off x="773520" y="616933"/>
            <a:ext cx="7176159" cy="3217862"/>
          </a:xfrm>
          <a:prstGeom prst="rect">
            <a:avLst/>
          </a:prstGeom>
          <a:effectLst>
            <a:glow rad="127000">
              <a:srgbClr val="414141"/>
            </a:glow>
          </a:effectLst>
        </p:spPr>
        <p:txBody>
          <a:bodyPr>
            <a:noAutofit/>
          </a:bodyPr>
          <a:lstStyle>
            <a:lvl1pPr marL="0" indent="0" algn="ctr">
              <a:buNone/>
              <a:defRPr sz="23000" b="0" i="0">
                <a:solidFill>
                  <a:srgbClr val="EFDCDC"/>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9" name="Text Placeholder 3">
            <a:extLst>
              <a:ext uri="{FF2B5EF4-FFF2-40B4-BE49-F238E27FC236}">
                <a16:creationId xmlns:a16="http://schemas.microsoft.com/office/drawing/2014/main" id="{9C9E2DD0-33A3-4E49-439B-D3406438DDF2}"/>
              </a:ext>
            </a:extLst>
          </p:cNvPr>
          <p:cNvSpPr>
            <a:spLocks noGrp="1"/>
          </p:cNvSpPr>
          <p:nvPr>
            <p:ph type="body" sz="quarter" idx="15" hasCustomPrompt="1"/>
          </p:nvPr>
        </p:nvSpPr>
        <p:spPr>
          <a:xfrm>
            <a:off x="814849" y="1859946"/>
            <a:ext cx="7176159" cy="3217862"/>
          </a:xfrm>
          <a:prstGeom prst="rect">
            <a:avLst/>
          </a:prstGeom>
        </p:spPr>
        <p:txBody>
          <a:bodyPr>
            <a:noAutofit/>
          </a:bodyPr>
          <a:lstStyle>
            <a:lvl1pPr marL="0" indent="0" algn="ctr">
              <a:buNone/>
              <a:defRPr sz="4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GB" dirty="0"/>
              <a:t>CHAPTER</a:t>
            </a:r>
            <a:endParaRPr lang="en-US" dirty="0"/>
          </a:p>
        </p:txBody>
      </p:sp>
      <p:sp>
        <p:nvSpPr>
          <p:cNvPr id="10" name="Rectangle 9">
            <a:extLst>
              <a:ext uri="{FF2B5EF4-FFF2-40B4-BE49-F238E27FC236}">
                <a16:creationId xmlns:a16="http://schemas.microsoft.com/office/drawing/2014/main" id="{30EC0D8F-8323-8170-6AB4-F4AEE9633756}"/>
              </a:ext>
            </a:extLst>
          </p:cNvPr>
          <p:cNvSpPr/>
          <p:nvPr userDrawn="1"/>
        </p:nvSpPr>
        <p:spPr>
          <a:xfrm>
            <a:off x="-2680462" y="-6101979"/>
            <a:ext cx="16148169" cy="61019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3" name="Rectangle 12">
            <a:extLst>
              <a:ext uri="{FF2B5EF4-FFF2-40B4-BE49-F238E27FC236}">
                <a16:creationId xmlns:a16="http://schemas.microsoft.com/office/drawing/2014/main" id="{95481A95-23C0-D4C9-2E8E-FD8508D72350}"/>
              </a:ext>
            </a:extLst>
          </p:cNvPr>
          <p:cNvSpPr/>
          <p:nvPr userDrawn="1"/>
        </p:nvSpPr>
        <p:spPr>
          <a:xfrm>
            <a:off x="-3671155" y="6857999"/>
            <a:ext cx="16148169" cy="219302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9" name="Rectangle 18">
            <a:extLst>
              <a:ext uri="{FF2B5EF4-FFF2-40B4-BE49-F238E27FC236}">
                <a16:creationId xmlns:a16="http://schemas.microsoft.com/office/drawing/2014/main" id="{6EF769B3-AD8A-E244-3DA9-B708B7CB0988}"/>
              </a:ext>
            </a:extLst>
          </p:cNvPr>
          <p:cNvSpPr/>
          <p:nvPr userDrawn="1"/>
        </p:nvSpPr>
        <p:spPr>
          <a:xfrm>
            <a:off x="-2987800" y="-807842"/>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Tree>
    <p:extLst>
      <p:ext uri="{BB962C8B-B14F-4D97-AF65-F5344CB8AC3E}">
        <p14:creationId xmlns:p14="http://schemas.microsoft.com/office/powerpoint/2010/main" val="3954732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03">
    <p:spTree>
      <p:nvGrpSpPr>
        <p:cNvPr id="1" name=""/>
        <p:cNvGrpSpPr/>
        <p:nvPr/>
      </p:nvGrpSpPr>
      <p:grpSpPr>
        <a:xfrm>
          <a:off x="0" y="0"/>
          <a:ext cx="0" cy="0"/>
          <a:chOff x="0" y="0"/>
          <a:chExt cx="0" cy="0"/>
        </a:xfrm>
      </p:grpSpPr>
      <p:sp>
        <p:nvSpPr>
          <p:cNvPr id="5" name="Graphic 4">
            <a:extLst>
              <a:ext uri="{FF2B5EF4-FFF2-40B4-BE49-F238E27FC236}">
                <a16:creationId xmlns:a16="http://schemas.microsoft.com/office/drawing/2014/main" id="{D87F71C3-8CBA-412D-2687-3D9C939B2173}"/>
              </a:ext>
            </a:extLst>
          </p:cNvPr>
          <p:cNvSpPr/>
          <p:nvPr userDrawn="1"/>
        </p:nvSpPr>
        <p:spPr>
          <a:xfrm rot="4220027">
            <a:off x="-542069" y="-4396039"/>
            <a:ext cx="10330971" cy="1065202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8" name="Text Placeholder 3">
            <a:extLst>
              <a:ext uri="{FF2B5EF4-FFF2-40B4-BE49-F238E27FC236}">
                <a16:creationId xmlns:a16="http://schemas.microsoft.com/office/drawing/2014/main" id="{C6FDFE6C-8987-873A-1DA5-654375061A9B}"/>
              </a:ext>
            </a:extLst>
          </p:cNvPr>
          <p:cNvSpPr>
            <a:spLocks noGrp="1"/>
          </p:cNvSpPr>
          <p:nvPr>
            <p:ph type="body" sz="quarter" idx="14" hasCustomPrompt="1"/>
          </p:nvPr>
        </p:nvSpPr>
        <p:spPr>
          <a:xfrm>
            <a:off x="773520" y="616933"/>
            <a:ext cx="7176159" cy="3217862"/>
          </a:xfrm>
          <a:prstGeom prst="rect">
            <a:avLst/>
          </a:prstGeom>
          <a:effectLst>
            <a:glow rad="127000">
              <a:srgbClr val="414141"/>
            </a:glow>
          </a:effectLst>
        </p:spPr>
        <p:txBody>
          <a:bodyPr>
            <a:noAutofit/>
          </a:bodyPr>
          <a:lstStyle>
            <a:lvl1pPr marL="0" indent="0" algn="ctr">
              <a:buNone/>
              <a:defRPr sz="23000" b="0" i="0">
                <a:solidFill>
                  <a:srgbClr val="94C7B0"/>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9" name="Text Placeholder 3">
            <a:extLst>
              <a:ext uri="{FF2B5EF4-FFF2-40B4-BE49-F238E27FC236}">
                <a16:creationId xmlns:a16="http://schemas.microsoft.com/office/drawing/2014/main" id="{7043EF7E-9A21-5267-AA8A-A7081A3EB56D}"/>
              </a:ext>
            </a:extLst>
          </p:cNvPr>
          <p:cNvSpPr>
            <a:spLocks noGrp="1"/>
          </p:cNvSpPr>
          <p:nvPr>
            <p:ph type="body" sz="quarter" idx="15" hasCustomPrompt="1"/>
          </p:nvPr>
        </p:nvSpPr>
        <p:spPr>
          <a:xfrm>
            <a:off x="814849" y="1859946"/>
            <a:ext cx="7176159" cy="3217862"/>
          </a:xfrm>
          <a:prstGeom prst="rect">
            <a:avLst/>
          </a:prstGeom>
        </p:spPr>
        <p:txBody>
          <a:bodyPr>
            <a:noAutofit/>
          </a:bodyPr>
          <a:lstStyle>
            <a:lvl1pPr marL="0" indent="0" algn="ctr">
              <a:buNone/>
              <a:defRPr sz="4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GB" dirty="0"/>
              <a:t>CHAPTER</a:t>
            </a:r>
            <a:endParaRPr lang="en-US" dirty="0"/>
          </a:p>
        </p:txBody>
      </p:sp>
      <p:sp>
        <p:nvSpPr>
          <p:cNvPr id="10" name="Rectangle 9">
            <a:extLst>
              <a:ext uri="{FF2B5EF4-FFF2-40B4-BE49-F238E27FC236}">
                <a16:creationId xmlns:a16="http://schemas.microsoft.com/office/drawing/2014/main" id="{1EFA5848-8E17-2029-8027-85113B00E0DE}"/>
              </a:ext>
            </a:extLst>
          </p:cNvPr>
          <p:cNvSpPr/>
          <p:nvPr userDrawn="1"/>
        </p:nvSpPr>
        <p:spPr>
          <a:xfrm>
            <a:off x="-2680462" y="-6101979"/>
            <a:ext cx="16148169" cy="61019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3" name="Rectangle 12">
            <a:extLst>
              <a:ext uri="{FF2B5EF4-FFF2-40B4-BE49-F238E27FC236}">
                <a16:creationId xmlns:a16="http://schemas.microsoft.com/office/drawing/2014/main" id="{61FF7DD9-7DD8-38C9-9EE7-F00FC189B4A3}"/>
              </a:ext>
            </a:extLst>
          </p:cNvPr>
          <p:cNvSpPr/>
          <p:nvPr userDrawn="1"/>
        </p:nvSpPr>
        <p:spPr>
          <a:xfrm>
            <a:off x="-3671155" y="6857999"/>
            <a:ext cx="16148169" cy="219302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9" name="Rectangle 18">
            <a:extLst>
              <a:ext uri="{FF2B5EF4-FFF2-40B4-BE49-F238E27FC236}">
                <a16:creationId xmlns:a16="http://schemas.microsoft.com/office/drawing/2014/main" id="{DB6C4589-E1D5-82C2-F76A-1D1CB7055010}"/>
              </a:ext>
            </a:extLst>
          </p:cNvPr>
          <p:cNvSpPr/>
          <p:nvPr userDrawn="1"/>
        </p:nvSpPr>
        <p:spPr>
          <a:xfrm>
            <a:off x="-2987800" y="-807842"/>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Tree>
    <p:extLst>
      <p:ext uri="{BB962C8B-B14F-4D97-AF65-F5344CB8AC3E}">
        <p14:creationId xmlns:p14="http://schemas.microsoft.com/office/powerpoint/2010/main" val="3089358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 Slide 01">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4777730" y="-25723"/>
            <a:ext cx="0" cy="6853558"/>
          </a:xfrm>
          <a:prstGeom prst="line">
            <a:avLst/>
          </a:prstGeom>
          <a:ln w="19050">
            <a:solidFill>
              <a:srgbClr val="84BFA4"/>
            </a:solidFill>
          </a:ln>
        </p:spPr>
        <p:style>
          <a:lnRef idx="1">
            <a:schemeClr val="accent1"/>
          </a:lnRef>
          <a:fillRef idx="0">
            <a:schemeClr val="accent1"/>
          </a:fillRef>
          <a:effectRef idx="0">
            <a:schemeClr val="accent1"/>
          </a:effectRef>
          <a:fontRef idx="minor">
            <a:schemeClr val="tx1"/>
          </a:fontRef>
        </p:style>
      </p:cxnSp>
      <p:sp>
        <p:nvSpPr>
          <p:cNvPr id="20" name="Graphic 4">
            <a:extLst>
              <a:ext uri="{FF2B5EF4-FFF2-40B4-BE49-F238E27FC236}">
                <a16:creationId xmlns:a16="http://schemas.microsoft.com/office/drawing/2014/main" id="{9DBC9B64-C04A-BE48-B625-3943BA3DCFBA}"/>
              </a:ext>
            </a:extLst>
          </p:cNvPr>
          <p:cNvSpPr/>
          <p:nvPr userDrawn="1"/>
        </p:nvSpPr>
        <p:spPr>
          <a:xfrm>
            <a:off x="4018118" y="414113"/>
            <a:ext cx="1786572" cy="1842093"/>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4214986"/>
          </a:xfrm>
          <a:prstGeom prst="rect">
            <a:avLst/>
          </a:prstGeom>
        </p:spPr>
        <p:txBody>
          <a:bodyPr>
            <a:noAutofit/>
          </a:bodyPr>
          <a:lstStyle>
            <a:lvl1pPr marL="0" indent="0" algn="l">
              <a:buClr>
                <a:srgbClr val="EA1D76"/>
              </a:buClr>
              <a:buFont typeface="Arial" charset="0"/>
              <a:buNone/>
              <a:defRPr sz="240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TITLE</a:t>
            </a:r>
          </a:p>
        </p:txBody>
      </p: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085270" y="708093"/>
            <a:ext cx="2642310" cy="5573437"/>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BULLET POINT SLIDE</a:t>
            </a:r>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331316" y="906580"/>
            <a:ext cx="1154422" cy="857158"/>
          </a:xfrm>
          <a:prstGeom prst="rect">
            <a:avLst/>
          </a:prstGeom>
          <a:noFill/>
        </p:spPr>
        <p:txBody>
          <a:bodyPr anchor="t">
            <a:normAutofit/>
          </a:bodyPr>
          <a:lstStyle>
            <a:lvl1pPr marL="0" indent="0" algn="ctr">
              <a:buNone/>
              <a:defRPr sz="3600" b="1" i="0">
                <a:solidFill>
                  <a:schemeClr val="bg1"/>
                </a:solidFill>
                <a:latin typeface="+mn-lt"/>
              </a:defRPr>
            </a:lvl1pPr>
          </a:lstStyle>
          <a:p>
            <a:pPr lvl="0"/>
            <a:r>
              <a:rPr lang="en-US" dirty="0"/>
              <a:t>01</a:t>
            </a:r>
          </a:p>
        </p:txBody>
      </p:sp>
    </p:spTree>
    <p:extLst>
      <p:ext uri="{BB962C8B-B14F-4D97-AF65-F5344CB8AC3E}">
        <p14:creationId xmlns:p14="http://schemas.microsoft.com/office/powerpoint/2010/main" val="136999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 Slide 02">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4777730" y="-25723"/>
            <a:ext cx="0" cy="6853558"/>
          </a:xfrm>
          <a:prstGeom prst="line">
            <a:avLst/>
          </a:prstGeom>
          <a:ln w="19050">
            <a:solidFill>
              <a:srgbClr val="84BFA4"/>
            </a:solidFill>
          </a:ln>
        </p:spPr>
        <p:style>
          <a:lnRef idx="1">
            <a:schemeClr val="accent1"/>
          </a:lnRef>
          <a:fillRef idx="0">
            <a:schemeClr val="accent1"/>
          </a:fillRef>
          <a:effectRef idx="0">
            <a:schemeClr val="accent1"/>
          </a:effectRef>
          <a:fontRef idx="minor">
            <a:schemeClr val="tx1"/>
          </a:fontRef>
        </p:style>
      </p:cxnSp>
      <p:sp>
        <p:nvSpPr>
          <p:cNvPr id="20" name="Graphic 4">
            <a:extLst>
              <a:ext uri="{FF2B5EF4-FFF2-40B4-BE49-F238E27FC236}">
                <a16:creationId xmlns:a16="http://schemas.microsoft.com/office/drawing/2014/main" id="{9DBC9B64-C04A-BE48-B625-3943BA3DCFBA}"/>
              </a:ext>
            </a:extLst>
          </p:cNvPr>
          <p:cNvSpPr/>
          <p:nvPr userDrawn="1"/>
        </p:nvSpPr>
        <p:spPr>
          <a:xfrm>
            <a:off x="4018118" y="414113"/>
            <a:ext cx="1786572" cy="1842093"/>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4214986"/>
          </a:xfrm>
          <a:prstGeom prst="rect">
            <a:avLst/>
          </a:prstGeom>
        </p:spPr>
        <p:txBody>
          <a:bodyPr>
            <a:noAutofit/>
          </a:bodyPr>
          <a:lstStyle>
            <a:lvl1pPr marL="0" indent="0" algn="l">
              <a:buClr>
                <a:srgbClr val="EA1D76"/>
              </a:buClr>
              <a:buFont typeface="Arial" charset="0"/>
              <a:buNone/>
              <a:defRPr sz="240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TITLE</a:t>
            </a:r>
          </a:p>
        </p:txBody>
      </p: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085270" y="708093"/>
            <a:ext cx="2642310" cy="5573437"/>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BULLET POINT SLIDE</a:t>
            </a:r>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331316" y="906580"/>
            <a:ext cx="1154422" cy="857158"/>
          </a:xfrm>
          <a:prstGeom prst="rect">
            <a:avLst/>
          </a:prstGeom>
          <a:noFill/>
        </p:spPr>
        <p:txBody>
          <a:bodyPr anchor="t">
            <a:normAutofit/>
          </a:bodyPr>
          <a:lstStyle>
            <a:lvl1pPr marL="0" indent="0" algn="ctr">
              <a:buNone/>
              <a:defRPr sz="3600" b="1" i="0">
                <a:solidFill>
                  <a:schemeClr val="bg1"/>
                </a:solidFill>
                <a:latin typeface="+mn-lt"/>
              </a:defRPr>
            </a:lvl1pPr>
          </a:lstStyle>
          <a:p>
            <a:pPr lvl="0"/>
            <a:r>
              <a:rPr lang="en-US" dirty="0"/>
              <a:t>01</a:t>
            </a:r>
          </a:p>
        </p:txBody>
      </p:sp>
    </p:spTree>
    <p:extLst>
      <p:ext uri="{BB962C8B-B14F-4D97-AF65-F5344CB8AC3E}">
        <p14:creationId xmlns:p14="http://schemas.microsoft.com/office/powerpoint/2010/main" val="19961460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 Slide 03">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4777730" y="-25723"/>
            <a:ext cx="0" cy="6853558"/>
          </a:xfrm>
          <a:prstGeom prst="line">
            <a:avLst/>
          </a:prstGeom>
          <a:ln w="19050">
            <a:solidFill>
              <a:srgbClr val="B6D1E1"/>
            </a:solidFill>
          </a:ln>
        </p:spPr>
        <p:style>
          <a:lnRef idx="1">
            <a:schemeClr val="accent1"/>
          </a:lnRef>
          <a:fillRef idx="0">
            <a:schemeClr val="accent1"/>
          </a:fillRef>
          <a:effectRef idx="0">
            <a:schemeClr val="accent1"/>
          </a:effectRef>
          <a:fontRef idx="minor">
            <a:schemeClr val="tx1"/>
          </a:fontRef>
        </p:style>
      </p:cxnSp>
      <p:sp>
        <p:nvSpPr>
          <p:cNvPr id="20" name="Graphic 4">
            <a:extLst>
              <a:ext uri="{FF2B5EF4-FFF2-40B4-BE49-F238E27FC236}">
                <a16:creationId xmlns:a16="http://schemas.microsoft.com/office/drawing/2014/main" id="{9DBC9B64-C04A-BE48-B625-3943BA3DCFBA}"/>
              </a:ext>
            </a:extLst>
          </p:cNvPr>
          <p:cNvSpPr/>
          <p:nvPr userDrawn="1"/>
        </p:nvSpPr>
        <p:spPr>
          <a:xfrm>
            <a:off x="4018118" y="414113"/>
            <a:ext cx="1786572" cy="1842093"/>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4214986"/>
          </a:xfrm>
          <a:prstGeom prst="rect">
            <a:avLst/>
          </a:prstGeom>
        </p:spPr>
        <p:txBody>
          <a:bodyPr>
            <a:noAutofit/>
          </a:bodyPr>
          <a:lstStyle>
            <a:lvl1pPr marL="0" indent="0" algn="l">
              <a:buClr>
                <a:srgbClr val="EA1D76"/>
              </a:buClr>
              <a:buFont typeface="Arial" charset="0"/>
              <a:buNone/>
              <a:defRPr sz="240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TITLE</a:t>
            </a:r>
          </a:p>
        </p:txBody>
      </p: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085270" y="708093"/>
            <a:ext cx="2642310" cy="5573437"/>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BULLET POINT SLIDE</a:t>
            </a:r>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331316" y="906580"/>
            <a:ext cx="1154422" cy="857158"/>
          </a:xfrm>
          <a:prstGeom prst="rect">
            <a:avLst/>
          </a:prstGeom>
          <a:noFill/>
        </p:spPr>
        <p:txBody>
          <a:bodyPr anchor="t">
            <a:normAutofit/>
          </a:bodyPr>
          <a:lstStyle>
            <a:lvl1pPr marL="0" indent="0" algn="ctr">
              <a:buNone/>
              <a:defRPr sz="3600" b="1" i="0">
                <a:solidFill>
                  <a:schemeClr val="bg1"/>
                </a:solidFill>
                <a:latin typeface="+mn-lt"/>
              </a:defRPr>
            </a:lvl1pPr>
          </a:lstStyle>
          <a:p>
            <a:pPr lvl="0"/>
            <a:r>
              <a:rPr lang="en-US" dirty="0"/>
              <a:t>01</a:t>
            </a:r>
          </a:p>
        </p:txBody>
      </p:sp>
    </p:spTree>
    <p:extLst>
      <p:ext uri="{BB962C8B-B14F-4D97-AF65-F5344CB8AC3E}">
        <p14:creationId xmlns:p14="http://schemas.microsoft.com/office/powerpoint/2010/main" val="2189673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985341-617C-1549-8511-D014D81AF13E}"/>
              </a:ext>
            </a:extLst>
          </p:cNvPr>
          <p:cNvSpPr/>
          <p:nvPr userDrawn="1"/>
        </p:nvSpPr>
        <p:spPr>
          <a:xfrm>
            <a:off x="-14226" y="0"/>
            <a:ext cx="12206226" cy="2573041"/>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Placeholder 17">
            <a:extLst>
              <a:ext uri="{FF2B5EF4-FFF2-40B4-BE49-F238E27FC236}">
                <a16:creationId xmlns:a16="http://schemas.microsoft.com/office/drawing/2014/main" id="{DC8BC576-23DC-D945-A955-546643AE023C}"/>
              </a:ext>
            </a:extLst>
          </p:cNvPr>
          <p:cNvSpPr>
            <a:spLocks noGrp="1"/>
          </p:cNvSpPr>
          <p:nvPr>
            <p:ph type="body" sz="quarter" idx="18" hasCustomPrompt="1"/>
          </p:nvPr>
        </p:nvSpPr>
        <p:spPr>
          <a:xfrm>
            <a:off x="6095999" y="2988390"/>
            <a:ext cx="5538057" cy="3100795"/>
          </a:xfrm>
          <a:prstGeom prst="rect">
            <a:avLst/>
          </a:prstGeo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6" name="Text Placeholder 23">
            <a:extLst>
              <a:ext uri="{FF2B5EF4-FFF2-40B4-BE49-F238E27FC236}">
                <a16:creationId xmlns:a16="http://schemas.microsoft.com/office/drawing/2014/main" id="{83D4BA11-A716-4F45-A23A-6FAD3B46AA87}"/>
              </a:ext>
            </a:extLst>
          </p:cNvPr>
          <p:cNvSpPr>
            <a:spLocks noGrp="1"/>
          </p:cNvSpPr>
          <p:nvPr>
            <p:ph type="body" sz="quarter" idx="16" hasCustomPrompt="1"/>
          </p:nvPr>
        </p:nvSpPr>
        <p:spPr>
          <a:xfrm>
            <a:off x="6095999" y="567909"/>
            <a:ext cx="5538057" cy="1725586"/>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4" name="Graphic 4">
            <a:extLst>
              <a:ext uri="{FF2B5EF4-FFF2-40B4-BE49-F238E27FC236}">
                <a16:creationId xmlns:a16="http://schemas.microsoft.com/office/drawing/2014/main" id="{7F12338D-972E-C14D-AEBC-8250719CE00F}"/>
              </a:ext>
            </a:extLst>
          </p:cNvPr>
          <p:cNvSpPr/>
          <p:nvPr userDrawn="1"/>
        </p:nvSpPr>
        <p:spPr>
          <a:xfrm>
            <a:off x="-990435" y="-876726"/>
            <a:ext cx="4812225" cy="496177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6" name="Picture Placeholder 193">
            <a:extLst>
              <a:ext uri="{FF2B5EF4-FFF2-40B4-BE49-F238E27FC236}">
                <a16:creationId xmlns:a16="http://schemas.microsoft.com/office/drawing/2014/main" id="{88094B35-3FE6-D740-ABEB-D211E948A9C9}"/>
              </a:ext>
            </a:extLst>
          </p:cNvPr>
          <p:cNvSpPr>
            <a:spLocks noGrp="1"/>
          </p:cNvSpPr>
          <p:nvPr>
            <p:ph type="pic" sz="quarter" idx="53"/>
          </p:nvPr>
        </p:nvSpPr>
        <p:spPr>
          <a:xfrm>
            <a:off x="747281" y="1911043"/>
            <a:ext cx="4480705" cy="4629875"/>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a:solidFill>
            <a:schemeClr val="bg1">
              <a:lumMod val="95000"/>
            </a:schemeClr>
          </a:solidFill>
        </p:spPr>
        <p:txBody>
          <a:bodyPr wrap="square">
            <a:noAutofit/>
          </a:bodyPr>
          <a:lstStyle>
            <a:lvl1pPr marL="0" indent="0" algn="ctr">
              <a:buNone/>
              <a:defRPr sz="105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17" name="Rectangle 16">
            <a:extLst>
              <a:ext uri="{FF2B5EF4-FFF2-40B4-BE49-F238E27FC236}">
                <a16:creationId xmlns:a16="http://schemas.microsoft.com/office/drawing/2014/main" id="{FCD0B00C-CE11-FA47-B643-67954963A2F2}"/>
              </a:ext>
            </a:extLst>
          </p:cNvPr>
          <p:cNvSpPr/>
          <p:nvPr userDrawn="1"/>
        </p:nvSpPr>
        <p:spPr>
          <a:xfrm>
            <a:off x="-2987800" y="-415349"/>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8" name="Rectangle 17">
            <a:extLst>
              <a:ext uri="{FF2B5EF4-FFF2-40B4-BE49-F238E27FC236}">
                <a16:creationId xmlns:a16="http://schemas.microsoft.com/office/drawing/2014/main" id="{927325F0-3A9D-0449-9782-9CC6943EA574}"/>
              </a:ext>
            </a:extLst>
          </p:cNvPr>
          <p:cNvSpPr/>
          <p:nvPr userDrawn="1"/>
        </p:nvSpPr>
        <p:spPr>
          <a:xfrm>
            <a:off x="-2464317" y="-5379235"/>
            <a:ext cx="16148169" cy="537923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Tree>
    <p:extLst>
      <p:ext uri="{BB962C8B-B14F-4D97-AF65-F5344CB8AC3E}">
        <p14:creationId xmlns:p14="http://schemas.microsoft.com/office/powerpoint/2010/main" val="1660567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Slide with Photo 1">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78278F19-9915-444D-9FE2-6162A8243401}"/>
              </a:ext>
            </a:extLst>
          </p:cNvPr>
          <p:cNvSpPr/>
          <p:nvPr userDrawn="1"/>
        </p:nvSpPr>
        <p:spPr>
          <a:xfrm>
            <a:off x="5545424" y="1529510"/>
            <a:ext cx="792000" cy="21410"/>
          </a:xfrm>
          <a:prstGeom prst="rect">
            <a:avLst/>
          </a:prstGeom>
          <a:solidFill>
            <a:srgbClr val="84BFA4"/>
          </a:solidFill>
          <a:ln>
            <a:solidFill>
              <a:srgbClr val="84BF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bg1"/>
              </a:solidFill>
              <a:latin typeface="Calibri" panose="020F0502020204030204" pitchFamily="34" charset="0"/>
            </a:endParaRPr>
          </a:p>
        </p:txBody>
      </p:sp>
      <p:sp>
        <p:nvSpPr>
          <p:cNvPr id="62" name="Text Placeholder 17">
            <a:extLst>
              <a:ext uri="{FF2B5EF4-FFF2-40B4-BE49-F238E27FC236}">
                <a16:creationId xmlns:a16="http://schemas.microsoft.com/office/drawing/2014/main" id="{A945C21D-19C2-AE4A-BDD8-9DE65D2C3A26}"/>
              </a:ext>
            </a:extLst>
          </p:cNvPr>
          <p:cNvSpPr>
            <a:spLocks noGrp="1"/>
          </p:cNvSpPr>
          <p:nvPr>
            <p:ph type="body" sz="quarter" idx="18" hasCustomPrompt="1"/>
          </p:nvPr>
        </p:nvSpPr>
        <p:spPr>
          <a:xfrm>
            <a:off x="5545425" y="1807811"/>
            <a:ext cx="6164282" cy="4395998"/>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3" name="Text Placeholder 23">
            <a:extLst>
              <a:ext uri="{FF2B5EF4-FFF2-40B4-BE49-F238E27FC236}">
                <a16:creationId xmlns:a16="http://schemas.microsoft.com/office/drawing/2014/main" id="{762BDBE6-A048-8C4F-8F09-CEC829526B6D}"/>
              </a:ext>
            </a:extLst>
          </p:cNvPr>
          <p:cNvSpPr>
            <a:spLocks noGrp="1"/>
          </p:cNvSpPr>
          <p:nvPr>
            <p:ph type="body" sz="quarter" idx="16" hasCustomPrompt="1"/>
          </p:nvPr>
        </p:nvSpPr>
        <p:spPr>
          <a:xfrm>
            <a:off x="5545424" y="693772"/>
            <a:ext cx="6164281" cy="582221"/>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Heading</a:t>
            </a:r>
          </a:p>
        </p:txBody>
      </p:sp>
      <p:sp>
        <p:nvSpPr>
          <p:cNvPr id="12" name="Graphic 4">
            <a:extLst>
              <a:ext uri="{FF2B5EF4-FFF2-40B4-BE49-F238E27FC236}">
                <a16:creationId xmlns:a16="http://schemas.microsoft.com/office/drawing/2014/main" id="{EB4DE9B8-7A81-F047-826C-F905997DBCD1}"/>
              </a:ext>
            </a:extLst>
          </p:cNvPr>
          <p:cNvSpPr/>
          <p:nvPr userDrawn="1"/>
        </p:nvSpPr>
        <p:spPr>
          <a:xfrm>
            <a:off x="-1103410" y="-624182"/>
            <a:ext cx="4538311" cy="4679348"/>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4" name="Picture Placeholder 193">
            <a:extLst>
              <a:ext uri="{FF2B5EF4-FFF2-40B4-BE49-F238E27FC236}">
                <a16:creationId xmlns:a16="http://schemas.microsoft.com/office/drawing/2014/main" id="{253D142E-9521-F64D-974D-B43A4D5004BF}"/>
              </a:ext>
            </a:extLst>
          </p:cNvPr>
          <p:cNvSpPr>
            <a:spLocks noGrp="1"/>
          </p:cNvSpPr>
          <p:nvPr>
            <p:ph type="pic" sz="quarter" idx="53"/>
          </p:nvPr>
        </p:nvSpPr>
        <p:spPr>
          <a:xfrm>
            <a:off x="482293" y="1807811"/>
            <a:ext cx="4480705" cy="4629875"/>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a:solidFill>
            <a:schemeClr val="bg1">
              <a:lumMod val="95000"/>
            </a:schemeClr>
          </a:solidFill>
        </p:spPr>
        <p:txBody>
          <a:bodyPr wrap="square">
            <a:noAutofit/>
          </a:bodyPr>
          <a:lstStyle>
            <a:lvl1pPr marL="0" indent="0" algn="ctr">
              <a:buNone/>
              <a:defRPr sz="105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15" name="Rectangle 14">
            <a:extLst>
              <a:ext uri="{FF2B5EF4-FFF2-40B4-BE49-F238E27FC236}">
                <a16:creationId xmlns:a16="http://schemas.microsoft.com/office/drawing/2014/main" id="{14F225C4-AC96-7843-B26D-E96CD9585DA4}"/>
              </a:ext>
            </a:extLst>
          </p:cNvPr>
          <p:cNvSpPr/>
          <p:nvPr userDrawn="1"/>
        </p:nvSpPr>
        <p:spPr>
          <a:xfrm>
            <a:off x="-2987800" y="-415349"/>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6" name="Rectangle 15">
            <a:extLst>
              <a:ext uri="{FF2B5EF4-FFF2-40B4-BE49-F238E27FC236}">
                <a16:creationId xmlns:a16="http://schemas.microsoft.com/office/drawing/2014/main" id="{304FC96A-A989-1847-8E48-14E3F930D307}"/>
              </a:ext>
            </a:extLst>
          </p:cNvPr>
          <p:cNvSpPr/>
          <p:nvPr userDrawn="1"/>
        </p:nvSpPr>
        <p:spPr>
          <a:xfrm>
            <a:off x="-2464317" y="-1133049"/>
            <a:ext cx="16148169" cy="11330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Tree>
    <p:extLst>
      <p:ext uri="{BB962C8B-B14F-4D97-AF65-F5344CB8AC3E}">
        <p14:creationId xmlns:p14="http://schemas.microsoft.com/office/powerpoint/2010/main" val="29837206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lide with Photo 2">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78278F19-9915-444D-9FE2-6162A8243401}"/>
              </a:ext>
            </a:extLst>
          </p:cNvPr>
          <p:cNvSpPr/>
          <p:nvPr userDrawn="1"/>
        </p:nvSpPr>
        <p:spPr>
          <a:xfrm>
            <a:off x="408953" y="1340326"/>
            <a:ext cx="792000" cy="21410"/>
          </a:xfrm>
          <a:prstGeom prst="rect">
            <a:avLst/>
          </a:prstGeom>
          <a:solidFill>
            <a:srgbClr val="B6D1E1"/>
          </a:solidFill>
          <a:ln>
            <a:solidFill>
              <a:srgbClr val="B6D1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bg1"/>
              </a:solidFill>
              <a:latin typeface="Calibri" panose="020F0502020204030204" pitchFamily="34" charset="0"/>
            </a:endParaRPr>
          </a:p>
        </p:txBody>
      </p:sp>
      <p:sp>
        <p:nvSpPr>
          <p:cNvPr id="13" name="Graphic 4">
            <a:extLst>
              <a:ext uri="{FF2B5EF4-FFF2-40B4-BE49-F238E27FC236}">
                <a16:creationId xmlns:a16="http://schemas.microsoft.com/office/drawing/2014/main" id="{7BACDC00-EF56-2440-9CC7-B57B4DF2CE93}"/>
              </a:ext>
            </a:extLst>
          </p:cNvPr>
          <p:cNvSpPr/>
          <p:nvPr userDrawn="1"/>
        </p:nvSpPr>
        <p:spPr>
          <a:xfrm>
            <a:off x="8285051" y="-107779"/>
            <a:ext cx="4538311" cy="4679348"/>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5" name="Picture Placeholder 193">
            <a:extLst>
              <a:ext uri="{FF2B5EF4-FFF2-40B4-BE49-F238E27FC236}">
                <a16:creationId xmlns:a16="http://schemas.microsoft.com/office/drawing/2014/main" id="{C4129A85-EDF4-BC4D-A848-7BAC113E93A8}"/>
              </a:ext>
            </a:extLst>
          </p:cNvPr>
          <p:cNvSpPr>
            <a:spLocks noGrp="1"/>
          </p:cNvSpPr>
          <p:nvPr>
            <p:ph type="pic" sz="quarter" idx="53"/>
          </p:nvPr>
        </p:nvSpPr>
        <p:spPr>
          <a:xfrm>
            <a:off x="7378953" y="1520924"/>
            <a:ext cx="4480705" cy="4629875"/>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a:solidFill>
            <a:schemeClr val="bg1">
              <a:lumMod val="95000"/>
            </a:schemeClr>
          </a:solidFill>
        </p:spPr>
        <p:txBody>
          <a:bodyPr wrap="square">
            <a:noAutofit/>
          </a:bodyPr>
          <a:lstStyle>
            <a:lvl1pPr marL="0" indent="0" algn="ctr">
              <a:buNone/>
              <a:defRPr sz="105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16" name="Rectangle 15">
            <a:extLst>
              <a:ext uri="{FF2B5EF4-FFF2-40B4-BE49-F238E27FC236}">
                <a16:creationId xmlns:a16="http://schemas.microsoft.com/office/drawing/2014/main" id="{AA76F1AF-AB24-E44C-9329-B06D3DE03399}"/>
              </a:ext>
            </a:extLst>
          </p:cNvPr>
          <p:cNvSpPr/>
          <p:nvPr userDrawn="1"/>
        </p:nvSpPr>
        <p:spPr>
          <a:xfrm>
            <a:off x="12224584" y="-719504"/>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7" name="Rectangle 16">
            <a:extLst>
              <a:ext uri="{FF2B5EF4-FFF2-40B4-BE49-F238E27FC236}">
                <a16:creationId xmlns:a16="http://schemas.microsoft.com/office/drawing/2014/main" id="{A2C3DB0A-F0BA-D945-910C-0673138D30E2}"/>
              </a:ext>
            </a:extLst>
          </p:cNvPr>
          <p:cNvSpPr/>
          <p:nvPr userDrawn="1"/>
        </p:nvSpPr>
        <p:spPr>
          <a:xfrm>
            <a:off x="-2464317" y="-1133049"/>
            <a:ext cx="16148169" cy="11330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5AB00885-3BAF-A74B-B599-3623C17DE720}"/>
              </a:ext>
            </a:extLst>
          </p:cNvPr>
          <p:cNvSpPr>
            <a:spLocks noGrp="1"/>
          </p:cNvSpPr>
          <p:nvPr>
            <p:ph type="body" sz="quarter" idx="18" hasCustomPrompt="1"/>
          </p:nvPr>
        </p:nvSpPr>
        <p:spPr>
          <a:xfrm>
            <a:off x="529759" y="1757010"/>
            <a:ext cx="6446886" cy="4393789"/>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9" name="Text Placeholder 23">
            <a:extLst>
              <a:ext uri="{FF2B5EF4-FFF2-40B4-BE49-F238E27FC236}">
                <a16:creationId xmlns:a16="http://schemas.microsoft.com/office/drawing/2014/main" id="{A0A98C62-52A4-4B48-B5DC-387A71D87570}"/>
              </a:ext>
            </a:extLst>
          </p:cNvPr>
          <p:cNvSpPr>
            <a:spLocks noGrp="1"/>
          </p:cNvSpPr>
          <p:nvPr>
            <p:ph type="body" sz="quarter" idx="16" hasCustomPrompt="1"/>
          </p:nvPr>
        </p:nvSpPr>
        <p:spPr>
          <a:xfrm>
            <a:off x="529758" y="642972"/>
            <a:ext cx="6446885" cy="582221"/>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Heading</a:t>
            </a:r>
          </a:p>
        </p:txBody>
      </p:sp>
    </p:spTree>
    <p:extLst>
      <p:ext uri="{BB962C8B-B14F-4D97-AF65-F5344CB8AC3E}">
        <p14:creationId xmlns:p14="http://schemas.microsoft.com/office/powerpoint/2010/main" val="15119675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13" name="Graphic 4">
            <a:extLst>
              <a:ext uri="{FF2B5EF4-FFF2-40B4-BE49-F238E27FC236}">
                <a16:creationId xmlns:a16="http://schemas.microsoft.com/office/drawing/2014/main" id="{59CA4993-BDA0-5F4C-8868-2149D2FACE81}"/>
              </a:ext>
            </a:extLst>
          </p:cNvPr>
          <p:cNvSpPr/>
          <p:nvPr userDrawn="1"/>
        </p:nvSpPr>
        <p:spPr>
          <a:xfrm>
            <a:off x="-361733" y="-3005022"/>
            <a:ext cx="6079974" cy="626892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a:srcRect l="-18315" t="15976" r="29196" b="11083"/>
          <a:stretch/>
        </p:blipFill>
        <p:spPr>
          <a:xfrm>
            <a:off x="4495381" y="1191819"/>
            <a:ext cx="7666675" cy="4883627"/>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500875" y="1452770"/>
            <a:ext cx="4661182" cy="3555017"/>
          </a:xfrm>
          <a:prstGeom prst="rect">
            <a:avLst/>
          </a:prstGeom>
          <a:solidFill>
            <a:schemeClr val="bg1">
              <a:lumMod val="95000"/>
            </a:schemeClr>
          </a:solidFill>
        </p:spPr>
        <p:txBody>
          <a:bodyPr/>
          <a:lstStyle>
            <a:lvl1pPr algn="ctr">
              <a:buNone/>
              <a:defRPr sz="1600">
                <a:solidFill>
                  <a:schemeClr val="bg1">
                    <a:lumMod val="95000"/>
                  </a:schemeClr>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831350" y="3906871"/>
            <a:ext cx="5264650" cy="2389368"/>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 name="Text Placeholder 23">
            <a:extLst>
              <a:ext uri="{FF2B5EF4-FFF2-40B4-BE49-F238E27FC236}">
                <a16:creationId xmlns:a16="http://schemas.microsoft.com/office/drawing/2014/main" id="{FA890FD1-5248-1542-8F2A-D91A6994E3B9}"/>
              </a:ext>
            </a:extLst>
          </p:cNvPr>
          <p:cNvSpPr>
            <a:spLocks noGrp="1"/>
          </p:cNvSpPr>
          <p:nvPr>
            <p:ph type="body" sz="quarter" idx="16" hasCustomPrompt="1"/>
          </p:nvPr>
        </p:nvSpPr>
        <p:spPr>
          <a:xfrm>
            <a:off x="734714" y="642972"/>
            <a:ext cx="5085159" cy="582221"/>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Laptop Preview</a:t>
            </a:r>
          </a:p>
        </p:txBody>
      </p:sp>
      <p:sp>
        <p:nvSpPr>
          <p:cNvPr id="16" name="Rectangle 15">
            <a:extLst>
              <a:ext uri="{FF2B5EF4-FFF2-40B4-BE49-F238E27FC236}">
                <a16:creationId xmlns:a16="http://schemas.microsoft.com/office/drawing/2014/main" id="{8690D84B-2F72-2A40-92B1-4B5101FD7245}"/>
              </a:ext>
            </a:extLst>
          </p:cNvPr>
          <p:cNvSpPr/>
          <p:nvPr userDrawn="1"/>
        </p:nvSpPr>
        <p:spPr>
          <a:xfrm>
            <a:off x="-2856667" y="-955040"/>
            <a:ext cx="2836862" cy="1134205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latin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4459497E-20C3-6F4D-AD72-E559B63A7F58}"/>
              </a:ext>
            </a:extLst>
          </p:cNvPr>
          <p:cNvSpPr/>
          <p:nvPr userDrawn="1"/>
        </p:nvSpPr>
        <p:spPr>
          <a:xfrm>
            <a:off x="-1107955" y="-3296822"/>
            <a:ext cx="13538494" cy="329682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566428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16" name="Graphic 4">
            <a:extLst>
              <a:ext uri="{FF2B5EF4-FFF2-40B4-BE49-F238E27FC236}">
                <a16:creationId xmlns:a16="http://schemas.microsoft.com/office/drawing/2014/main" id="{98615170-1880-F34C-9D15-DDEB5630E71D}"/>
              </a:ext>
            </a:extLst>
          </p:cNvPr>
          <p:cNvSpPr/>
          <p:nvPr userDrawn="1"/>
        </p:nvSpPr>
        <p:spPr>
          <a:xfrm>
            <a:off x="7013952" y="-1500406"/>
            <a:ext cx="5652965" cy="5828643"/>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AB7BBB74-26CC-2343-A9C7-7EBE6ACDB746}"/>
              </a:ext>
            </a:extLst>
          </p:cNvPr>
          <p:cNvSpPr/>
          <p:nvPr userDrawn="1"/>
        </p:nvSpPr>
        <p:spPr>
          <a:xfrm>
            <a:off x="12192000" y="-46312"/>
            <a:ext cx="2836862" cy="1134205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latin typeface="Calibri" panose="020F0502020204030204" pitchFamily="34" charset="0"/>
              <a:cs typeface="Calibri" panose="020F0502020204030204" pitchFamily="34" charset="0"/>
            </a:endParaRPr>
          </a:p>
        </p:txBody>
      </p:sp>
      <p:sp>
        <p:nvSpPr>
          <p:cNvPr id="20" name="Rectangle 19">
            <a:extLst>
              <a:ext uri="{FF2B5EF4-FFF2-40B4-BE49-F238E27FC236}">
                <a16:creationId xmlns:a16="http://schemas.microsoft.com/office/drawing/2014/main" id="{F7D2A54D-99B6-694F-871D-2FAC1A3CFBEC}"/>
              </a:ext>
            </a:extLst>
          </p:cNvPr>
          <p:cNvSpPr/>
          <p:nvPr userDrawn="1"/>
        </p:nvSpPr>
        <p:spPr>
          <a:xfrm>
            <a:off x="-1107956" y="-1870015"/>
            <a:ext cx="14240859" cy="187001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latin typeface="Calibri" panose="020F0502020204030204" pitchFamily="34" charset="0"/>
              <a:cs typeface="Calibri" panose="020F0502020204030204" pitchFamily="34" charset="0"/>
            </a:endParaRPr>
          </a:p>
        </p:txBody>
      </p:sp>
      <p:sp>
        <p:nvSpPr>
          <p:cNvPr id="21" name="Rectangle 20">
            <a:extLst>
              <a:ext uri="{FF2B5EF4-FFF2-40B4-BE49-F238E27FC236}">
                <a16:creationId xmlns:a16="http://schemas.microsoft.com/office/drawing/2014/main" id="{B3B98100-E25F-DD4B-AB20-A31F0F0B548B}"/>
              </a:ext>
            </a:extLst>
          </p:cNvPr>
          <p:cNvSpPr/>
          <p:nvPr userDrawn="1"/>
        </p:nvSpPr>
        <p:spPr>
          <a:xfrm>
            <a:off x="831350" y="1502804"/>
            <a:ext cx="792000" cy="21410"/>
          </a:xfrm>
          <a:prstGeom prst="rect">
            <a:avLst/>
          </a:prstGeom>
          <a:solidFill>
            <a:srgbClr val="B6D1E1"/>
          </a:solidFill>
          <a:ln>
            <a:solidFill>
              <a:srgbClr val="B6D1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bg1"/>
              </a:solidFill>
              <a:latin typeface="Calibri" panose="020F0502020204030204" pitchFamily="34" charset="0"/>
            </a:endParaRPr>
          </a:p>
        </p:txBody>
      </p:sp>
      <p:grpSp>
        <p:nvGrpSpPr>
          <p:cNvPr id="3" name="Group 2">
            <a:extLst>
              <a:ext uri="{FF2B5EF4-FFF2-40B4-BE49-F238E27FC236}">
                <a16:creationId xmlns:a16="http://schemas.microsoft.com/office/drawing/2014/main" id="{78B2A2B2-F2DF-8F49-B350-611FE13388E1}"/>
              </a:ext>
            </a:extLst>
          </p:cNvPr>
          <p:cNvGrpSpPr/>
          <p:nvPr userDrawn="1"/>
        </p:nvGrpSpPr>
        <p:grpSpPr>
          <a:xfrm>
            <a:off x="2811587" y="424555"/>
            <a:ext cx="9078210" cy="5854425"/>
            <a:chOff x="3152299" y="635855"/>
            <a:chExt cx="19296834" cy="12444290"/>
          </a:xfrm>
        </p:grpSpPr>
        <p:pic>
          <p:nvPicPr>
            <p:cNvPr id="4" name="Picture 3" descr="iPhone6_mockup_front_white.png">
              <a:extLst>
                <a:ext uri="{FF2B5EF4-FFF2-40B4-BE49-F238E27FC236}">
                  <a16:creationId xmlns:a16="http://schemas.microsoft.com/office/drawing/2014/main" id="{190C133D-22F4-4847-8C19-ACF8FBE171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93359" y="635855"/>
              <a:ext cx="7955774" cy="12444290"/>
            </a:xfrm>
            <a:prstGeom prst="rect">
              <a:avLst/>
            </a:prstGeom>
          </p:spPr>
        </p:pic>
        <p:sp>
          <p:nvSpPr>
            <p:cNvPr id="5" name="TextBox 4">
              <a:extLst>
                <a:ext uri="{FF2B5EF4-FFF2-40B4-BE49-F238E27FC236}">
                  <a16:creationId xmlns:a16="http://schemas.microsoft.com/office/drawing/2014/main" id="{D21E791A-E387-3F4F-AFE7-F887E52C4AFD}"/>
                </a:ext>
              </a:extLst>
            </p:cNvPr>
            <p:cNvSpPr txBox="1"/>
            <p:nvPr/>
          </p:nvSpPr>
          <p:spPr>
            <a:xfrm>
              <a:off x="3152299" y="9384825"/>
              <a:ext cx="2262158"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One</a:t>
              </a:r>
            </a:p>
          </p:txBody>
        </p:sp>
        <p:sp>
          <p:nvSpPr>
            <p:cNvPr id="6" name="TextBox 5">
              <a:extLst>
                <a:ext uri="{FF2B5EF4-FFF2-40B4-BE49-F238E27FC236}">
                  <a16:creationId xmlns:a16="http://schemas.microsoft.com/office/drawing/2014/main" id="{E7E49ED8-2282-8C44-B0B1-7EA16E4F64F7}"/>
                </a:ext>
              </a:extLst>
            </p:cNvPr>
            <p:cNvSpPr txBox="1"/>
            <p:nvPr/>
          </p:nvSpPr>
          <p:spPr>
            <a:xfrm>
              <a:off x="9842014" y="9384825"/>
              <a:ext cx="2242922"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Two</a:t>
              </a:r>
            </a:p>
          </p:txBody>
        </p:sp>
      </p:grpSp>
      <p:sp>
        <p:nvSpPr>
          <p:cNvPr id="12" name="Picture Placeholder 17">
            <a:extLst>
              <a:ext uri="{FF2B5EF4-FFF2-40B4-BE49-F238E27FC236}">
                <a16:creationId xmlns:a16="http://schemas.microsoft.com/office/drawing/2014/main" id="{DDF094EB-EB5D-7A4F-9743-1045AC7D2DDE}"/>
              </a:ext>
            </a:extLst>
          </p:cNvPr>
          <p:cNvSpPr>
            <a:spLocks noGrp="1"/>
          </p:cNvSpPr>
          <p:nvPr>
            <p:ph type="pic" sz="quarter" idx="10"/>
          </p:nvPr>
        </p:nvSpPr>
        <p:spPr>
          <a:xfrm>
            <a:off x="8883139" y="1352901"/>
            <a:ext cx="2266512" cy="3978298"/>
          </a:xfrm>
          <a:prstGeom prst="rect">
            <a:avLst/>
          </a:prstGeom>
          <a:solidFill>
            <a:schemeClr val="bg1">
              <a:lumMod val="95000"/>
            </a:schemeClr>
          </a:solidFill>
        </p:spPr>
        <p:txBody>
          <a:bodyPr/>
          <a:lstStyle>
            <a:lvl1pPr algn="ctr">
              <a:buNone/>
              <a:defRPr sz="1600">
                <a:solidFill>
                  <a:schemeClr val="bg1">
                    <a:lumMod val="95000"/>
                  </a:schemeClr>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44BBFAB6-D383-334C-9E99-388F133C90DA}"/>
              </a:ext>
            </a:extLst>
          </p:cNvPr>
          <p:cNvSpPr>
            <a:spLocks noGrp="1"/>
          </p:cNvSpPr>
          <p:nvPr>
            <p:ph type="body" sz="quarter" idx="18" hasCustomPrompt="1"/>
          </p:nvPr>
        </p:nvSpPr>
        <p:spPr>
          <a:xfrm>
            <a:off x="734715" y="2075062"/>
            <a:ext cx="4983180" cy="3549653"/>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Text Placeholder 23">
            <a:extLst>
              <a:ext uri="{FF2B5EF4-FFF2-40B4-BE49-F238E27FC236}">
                <a16:creationId xmlns:a16="http://schemas.microsoft.com/office/drawing/2014/main" id="{47C562BD-9CD8-BD45-8B53-0DEC698873B7}"/>
              </a:ext>
            </a:extLst>
          </p:cNvPr>
          <p:cNvSpPr>
            <a:spLocks noGrp="1"/>
          </p:cNvSpPr>
          <p:nvPr>
            <p:ph type="body" sz="quarter" idx="16" hasCustomPrompt="1"/>
          </p:nvPr>
        </p:nvSpPr>
        <p:spPr>
          <a:xfrm>
            <a:off x="734714" y="642972"/>
            <a:ext cx="5085159" cy="582221"/>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Phone Preview</a:t>
            </a:r>
          </a:p>
        </p:txBody>
      </p:sp>
    </p:spTree>
    <p:extLst>
      <p:ext uri="{BB962C8B-B14F-4D97-AF65-F5344CB8AC3E}">
        <p14:creationId xmlns:p14="http://schemas.microsoft.com/office/powerpoint/2010/main" val="4108775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21" name="Graphic 4">
            <a:extLst>
              <a:ext uri="{FF2B5EF4-FFF2-40B4-BE49-F238E27FC236}">
                <a16:creationId xmlns:a16="http://schemas.microsoft.com/office/drawing/2014/main" id="{D377447C-3800-BF41-AC21-75980C23CBDA}"/>
              </a:ext>
            </a:extLst>
          </p:cNvPr>
          <p:cNvSpPr/>
          <p:nvPr userDrawn="1"/>
        </p:nvSpPr>
        <p:spPr>
          <a:xfrm rot="4567512">
            <a:off x="47672" y="2493779"/>
            <a:ext cx="6876194" cy="8316558"/>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37" name="Rectangle 36">
            <a:extLst>
              <a:ext uri="{FF2B5EF4-FFF2-40B4-BE49-F238E27FC236}">
                <a16:creationId xmlns:a16="http://schemas.microsoft.com/office/drawing/2014/main" id="{09E2EE56-C4C1-3447-8BDE-612AE4D353F3}"/>
              </a:ext>
            </a:extLst>
          </p:cNvPr>
          <p:cNvSpPr/>
          <p:nvPr userDrawn="1"/>
        </p:nvSpPr>
        <p:spPr>
          <a:xfrm>
            <a:off x="-410473" y="-4972605"/>
            <a:ext cx="9020739" cy="166625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2" name="Text Placeholder 23">
            <a:extLst>
              <a:ext uri="{FF2B5EF4-FFF2-40B4-BE49-F238E27FC236}">
                <a16:creationId xmlns:a16="http://schemas.microsoft.com/office/drawing/2014/main" id="{48D1558D-97C2-924C-AD24-DBE4ACF82563}"/>
              </a:ext>
            </a:extLst>
          </p:cNvPr>
          <p:cNvSpPr>
            <a:spLocks noGrp="1"/>
          </p:cNvSpPr>
          <p:nvPr>
            <p:ph type="body" sz="quarter" idx="15" hasCustomPrompt="1"/>
          </p:nvPr>
        </p:nvSpPr>
        <p:spPr>
          <a:xfrm>
            <a:off x="846443" y="4853170"/>
            <a:ext cx="5435885" cy="1158262"/>
          </a:xfrm>
          <a:prstGeom prst="rect">
            <a:avLst/>
          </a:prstGeom>
        </p:spPr>
        <p:txBody>
          <a:bodyPr anchor="t">
            <a:noAutofit/>
          </a:bodyPr>
          <a:lstStyle>
            <a:lvl1pPr marL="0" indent="0" algn="l">
              <a:buNone/>
              <a:defRPr sz="5000" b="1" baseline="0">
                <a:solidFill>
                  <a:schemeClr val="bg1"/>
                </a:solidFill>
                <a:latin typeface="+mn-lt"/>
              </a:defRPr>
            </a:lvl1pPr>
          </a:lstStyle>
          <a:p>
            <a:pPr lvl="0"/>
            <a:r>
              <a:rPr lang="en-US" dirty="0"/>
              <a:t>POWERPIONT</a:t>
            </a:r>
          </a:p>
        </p:txBody>
      </p:sp>
      <p:sp>
        <p:nvSpPr>
          <p:cNvPr id="43" name="Text Placeholder 23">
            <a:extLst>
              <a:ext uri="{FF2B5EF4-FFF2-40B4-BE49-F238E27FC236}">
                <a16:creationId xmlns:a16="http://schemas.microsoft.com/office/drawing/2014/main" id="{6432507D-AA31-7440-8DFB-420E3D6F226B}"/>
              </a:ext>
            </a:extLst>
          </p:cNvPr>
          <p:cNvSpPr>
            <a:spLocks noGrp="1"/>
          </p:cNvSpPr>
          <p:nvPr>
            <p:ph type="body" sz="quarter" idx="16" hasCustomPrompt="1"/>
          </p:nvPr>
        </p:nvSpPr>
        <p:spPr>
          <a:xfrm>
            <a:off x="846443" y="4254539"/>
            <a:ext cx="5278651" cy="697353"/>
          </a:xfrm>
          <a:prstGeom prst="rect">
            <a:avLst/>
          </a:prstGeom>
        </p:spPr>
        <p:txBody>
          <a:bodyPr anchor="t">
            <a:normAutofit/>
          </a:bodyPr>
          <a:lstStyle>
            <a:lvl1pPr marL="0" indent="0" algn="l">
              <a:buNone/>
              <a:defRPr sz="3600" b="0" i="0">
                <a:solidFill>
                  <a:schemeClr val="bg1"/>
                </a:solidFill>
                <a:latin typeface="+mn-lt"/>
              </a:defRPr>
            </a:lvl1pPr>
          </a:lstStyle>
          <a:p>
            <a:pPr lvl="0"/>
            <a:r>
              <a:rPr lang="en-US" dirty="0"/>
              <a:t>Cover Design 1</a:t>
            </a:r>
          </a:p>
        </p:txBody>
      </p:sp>
      <p:sp>
        <p:nvSpPr>
          <p:cNvPr id="50" name="Graphic 4">
            <a:extLst>
              <a:ext uri="{FF2B5EF4-FFF2-40B4-BE49-F238E27FC236}">
                <a16:creationId xmlns:a16="http://schemas.microsoft.com/office/drawing/2014/main" id="{0988C3FD-DBEC-AE40-B45E-24DDE3F5D408}"/>
              </a:ext>
            </a:extLst>
          </p:cNvPr>
          <p:cNvSpPr/>
          <p:nvPr userDrawn="1"/>
        </p:nvSpPr>
        <p:spPr>
          <a:xfrm>
            <a:off x="6326258" y="5605634"/>
            <a:ext cx="2151944" cy="2218821"/>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b="0" i="0" dirty="0">
              <a:latin typeface="Calibri" panose="020F0502020204030204" pitchFamily="34" charset="0"/>
            </a:endParaRPr>
          </a:p>
        </p:txBody>
      </p:sp>
      <p:sp>
        <p:nvSpPr>
          <p:cNvPr id="54" name="Rectangle 53">
            <a:extLst>
              <a:ext uri="{FF2B5EF4-FFF2-40B4-BE49-F238E27FC236}">
                <a16:creationId xmlns:a16="http://schemas.microsoft.com/office/drawing/2014/main" id="{9AEF2644-A126-3E4A-81FA-F4CAC6F22573}"/>
              </a:ext>
            </a:extLst>
          </p:cNvPr>
          <p:cNvSpPr/>
          <p:nvPr userDrawn="1"/>
        </p:nvSpPr>
        <p:spPr>
          <a:xfrm>
            <a:off x="-3085312" y="-1489411"/>
            <a:ext cx="3116424" cy="931386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55" name="Rectangle 54">
            <a:extLst>
              <a:ext uri="{FF2B5EF4-FFF2-40B4-BE49-F238E27FC236}">
                <a16:creationId xmlns:a16="http://schemas.microsoft.com/office/drawing/2014/main" id="{A2F4105F-510B-C140-9678-64E154F30317}"/>
              </a:ext>
            </a:extLst>
          </p:cNvPr>
          <p:cNvSpPr/>
          <p:nvPr userDrawn="1"/>
        </p:nvSpPr>
        <p:spPr>
          <a:xfrm>
            <a:off x="-1900518" y="6888024"/>
            <a:ext cx="14764322" cy="353672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pic>
        <p:nvPicPr>
          <p:cNvPr id="3" name="Picture 2">
            <a:extLst>
              <a:ext uri="{FF2B5EF4-FFF2-40B4-BE49-F238E27FC236}">
                <a16:creationId xmlns:a16="http://schemas.microsoft.com/office/drawing/2014/main" id="{915CD5DF-C948-B7B1-E690-5BDB254C1C29}"/>
              </a:ext>
            </a:extLst>
          </p:cNvPr>
          <p:cNvPicPr>
            <a:picLocks noChangeAspect="1"/>
          </p:cNvPicPr>
          <p:nvPr userDrawn="1"/>
        </p:nvPicPr>
        <p:blipFill>
          <a:blip r:embed="rId2"/>
          <a:stretch>
            <a:fillRect/>
          </a:stretch>
        </p:blipFill>
        <p:spPr>
          <a:xfrm>
            <a:off x="555990" y="100550"/>
            <a:ext cx="4106294" cy="2968870"/>
          </a:xfrm>
          <a:prstGeom prst="rect">
            <a:avLst/>
          </a:prstGeom>
        </p:spPr>
      </p:pic>
      <p:sp>
        <p:nvSpPr>
          <p:cNvPr id="10" name="Picture Placeholder 9">
            <a:extLst>
              <a:ext uri="{FF2B5EF4-FFF2-40B4-BE49-F238E27FC236}">
                <a16:creationId xmlns:a16="http://schemas.microsoft.com/office/drawing/2014/main" id="{CE323B95-0140-0C38-CD50-750C6BBDD54B}"/>
              </a:ext>
            </a:extLst>
          </p:cNvPr>
          <p:cNvSpPr>
            <a:spLocks noGrp="1"/>
          </p:cNvSpPr>
          <p:nvPr>
            <p:ph type="pic" sz="quarter" idx="17"/>
          </p:nvPr>
        </p:nvSpPr>
        <p:spPr>
          <a:xfrm>
            <a:off x="5744037" y="-16107"/>
            <a:ext cx="6442399" cy="5518505"/>
          </a:xfrm>
          <a:custGeom>
            <a:avLst/>
            <a:gdLst>
              <a:gd name="connsiteX0" fmla="*/ 593939 w 6442399"/>
              <a:gd name="connsiteY0" fmla="*/ 0 h 5518505"/>
              <a:gd name="connsiteX1" fmla="*/ 6442399 w 6442399"/>
              <a:gd name="connsiteY1" fmla="*/ 0 h 5518505"/>
              <a:gd name="connsiteX2" fmla="*/ 6442399 w 6442399"/>
              <a:gd name="connsiteY2" fmla="*/ 4726101 h 5518505"/>
              <a:gd name="connsiteX3" fmla="*/ 6345166 w 6442399"/>
              <a:gd name="connsiteY3" fmla="*/ 4804836 h 5518505"/>
              <a:gd name="connsiteX4" fmla="*/ 4858485 w 6442399"/>
              <a:gd name="connsiteY4" fmla="*/ 5443435 h 5518505"/>
              <a:gd name="connsiteX5" fmla="*/ 41762 w 6442399"/>
              <a:gd name="connsiteY5" fmla="*/ 1716213 h 5518505"/>
              <a:gd name="connsiteX6" fmla="*/ 470132 w 6442399"/>
              <a:gd name="connsiteY6" fmla="*/ 264359 h 5518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42399" h="5518505">
                <a:moveTo>
                  <a:pt x="593939" y="0"/>
                </a:moveTo>
                <a:lnTo>
                  <a:pt x="6442399" y="0"/>
                </a:lnTo>
                <a:lnTo>
                  <a:pt x="6442399" y="4726101"/>
                </a:lnTo>
                <a:lnTo>
                  <a:pt x="6345166" y="4804836"/>
                </a:lnTo>
                <a:cubicBezTo>
                  <a:pt x="5916525" y="5129995"/>
                  <a:pt x="5418314" y="5356329"/>
                  <a:pt x="4858485" y="5443435"/>
                </a:cubicBezTo>
                <a:cubicBezTo>
                  <a:pt x="2234621" y="5852268"/>
                  <a:pt x="-362316" y="4588619"/>
                  <a:pt x="41762" y="1716213"/>
                </a:cubicBezTo>
                <a:cubicBezTo>
                  <a:pt x="106419" y="1254287"/>
                  <a:pt x="259721" y="755776"/>
                  <a:pt x="470132" y="264359"/>
                </a:cubicBez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dirty="0"/>
          </a:p>
        </p:txBody>
      </p:sp>
    </p:spTree>
    <p:extLst>
      <p:ext uri="{BB962C8B-B14F-4D97-AF65-F5344CB8AC3E}">
        <p14:creationId xmlns:p14="http://schemas.microsoft.com/office/powerpoint/2010/main" val="12731185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1313207"/>
            <a:ext cx="6113604" cy="1701674"/>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46976CB-0B76-DD49-AA4D-4F230C256467}"/>
              </a:ext>
            </a:extLst>
          </p:cNvPr>
          <p:cNvSpPr/>
          <p:nvPr userDrawn="1"/>
        </p:nvSpPr>
        <p:spPr>
          <a:xfrm>
            <a:off x="6113604" y="1313207"/>
            <a:ext cx="6113604" cy="1701674"/>
          </a:xfrm>
          <a:prstGeom prst="rect">
            <a:avLst/>
          </a:prstGeom>
          <a:solidFill>
            <a:srgbClr val="E6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7">
            <a:extLst>
              <a:ext uri="{FF2B5EF4-FFF2-40B4-BE49-F238E27FC236}">
                <a16:creationId xmlns:a16="http://schemas.microsoft.com/office/drawing/2014/main" id="{A80F2D74-8F18-9F49-A166-16ACDC1D1115}"/>
              </a:ext>
            </a:extLst>
          </p:cNvPr>
          <p:cNvSpPr>
            <a:spLocks noGrp="1"/>
          </p:cNvSpPr>
          <p:nvPr>
            <p:ph type="body" sz="quarter" idx="18" hasCustomPrompt="1"/>
          </p:nvPr>
        </p:nvSpPr>
        <p:spPr>
          <a:xfrm>
            <a:off x="577848" y="3843119"/>
            <a:ext cx="4957908" cy="2625942"/>
          </a:xfrm>
          <a:prstGeom prst="rect">
            <a:avLst/>
          </a:prstGeom>
        </p:spPr>
        <p:txBody>
          <a:bodyPr/>
          <a:lstStyle>
            <a:lvl1pPr algn="ct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577848" y="2182419"/>
            <a:ext cx="4957908" cy="582221"/>
          </a:xfrm>
          <a:prstGeom prst="rect">
            <a:avLst/>
          </a:prstGeo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8" name="Text Placeholder 17">
            <a:extLst>
              <a:ext uri="{FF2B5EF4-FFF2-40B4-BE49-F238E27FC236}">
                <a16:creationId xmlns:a16="http://schemas.microsoft.com/office/drawing/2014/main" id="{02E7D4CC-063A-6D45-92B2-EC8AC4E32AAF}"/>
              </a:ext>
            </a:extLst>
          </p:cNvPr>
          <p:cNvSpPr>
            <a:spLocks noGrp="1"/>
          </p:cNvSpPr>
          <p:nvPr>
            <p:ph type="body" sz="quarter" idx="19" hasCustomPrompt="1"/>
          </p:nvPr>
        </p:nvSpPr>
        <p:spPr>
          <a:xfrm>
            <a:off x="6691452" y="3843119"/>
            <a:ext cx="4957908" cy="2625942"/>
          </a:xfrm>
          <a:prstGeom prst="rect">
            <a:avLst/>
          </a:prstGeom>
        </p:spPr>
        <p:txBody>
          <a:bodyPr/>
          <a:lstStyle>
            <a:lvl1pPr algn="ct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691452" y="2182419"/>
            <a:ext cx="4957908" cy="582221"/>
          </a:xfrm>
          <a:prstGeom prst="rect">
            <a:avLst/>
          </a:prstGeom>
        </p:spPr>
        <p:txBody>
          <a:bodyPr>
            <a:normAutofit/>
          </a:bodyPr>
          <a:lstStyle>
            <a:lvl1pPr marL="0" indent="0" algn="ctr">
              <a:buNone/>
              <a:defRPr sz="3600" b="0" i="0">
                <a:solidFill>
                  <a:schemeClr val="bg1"/>
                </a:solidFill>
                <a:latin typeface="+mn-lt"/>
              </a:defRPr>
            </a:lvl1pPr>
          </a:lstStyle>
          <a:p>
            <a:pPr lvl="0"/>
            <a:r>
              <a:rPr lang="en-US" dirty="0"/>
              <a:t>Heading</a:t>
            </a:r>
          </a:p>
        </p:txBody>
      </p:sp>
    </p:spTree>
    <p:extLst>
      <p:ext uri="{BB962C8B-B14F-4D97-AF65-F5344CB8AC3E}">
        <p14:creationId xmlns:p14="http://schemas.microsoft.com/office/powerpoint/2010/main" val="1387720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19" name="Graphic 4">
            <a:extLst>
              <a:ext uri="{FF2B5EF4-FFF2-40B4-BE49-F238E27FC236}">
                <a16:creationId xmlns:a16="http://schemas.microsoft.com/office/drawing/2014/main" id="{76AAD89C-E0A7-4A41-BF65-5E1CA6871801}"/>
              </a:ext>
            </a:extLst>
          </p:cNvPr>
          <p:cNvSpPr/>
          <p:nvPr userDrawn="1"/>
        </p:nvSpPr>
        <p:spPr>
          <a:xfrm rot="2403345">
            <a:off x="6508098" y="1628636"/>
            <a:ext cx="6192387" cy="638483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0" name="Text Placeholder 23">
            <a:extLst>
              <a:ext uri="{FF2B5EF4-FFF2-40B4-BE49-F238E27FC236}">
                <a16:creationId xmlns:a16="http://schemas.microsoft.com/office/drawing/2014/main" id="{A18A7C8E-C35F-574A-9250-5698E37CE501}"/>
              </a:ext>
            </a:extLst>
          </p:cNvPr>
          <p:cNvSpPr>
            <a:spLocks noGrp="1"/>
          </p:cNvSpPr>
          <p:nvPr userDrawn="1">
            <p:ph type="body" sz="quarter" idx="28" hasCustomPrompt="1"/>
          </p:nvPr>
        </p:nvSpPr>
        <p:spPr>
          <a:xfrm>
            <a:off x="678979" y="5581319"/>
            <a:ext cx="3898089" cy="731140"/>
          </a:xfrm>
          <a:prstGeom prst="rect">
            <a:avLst/>
          </a:prstGeom>
        </p:spPr>
        <p:txBody>
          <a:bodyPr anchor="ctr">
            <a:normAutofit/>
          </a:bodyPr>
          <a:lstStyle>
            <a:lvl1pPr marL="0" indent="0" algn="l">
              <a:buNone/>
              <a:defRPr sz="2800" baseline="0">
                <a:solidFill>
                  <a:srgbClr val="382B1B"/>
                </a:solidFill>
                <a:latin typeface="+mn-lt"/>
              </a:defRPr>
            </a:lvl1pPr>
          </a:lstStyle>
          <a:p>
            <a:pPr lvl="0"/>
            <a:r>
              <a:rPr lang="en-US" dirty="0" err="1"/>
              <a:t>www.website.eu</a:t>
            </a:r>
            <a:endParaRPr lang="en-US" dirty="0"/>
          </a:p>
        </p:txBody>
      </p:sp>
      <p:sp>
        <p:nvSpPr>
          <p:cNvPr id="16" name="Text Placeholder 23">
            <a:extLst>
              <a:ext uri="{FF2B5EF4-FFF2-40B4-BE49-F238E27FC236}">
                <a16:creationId xmlns:a16="http://schemas.microsoft.com/office/drawing/2014/main" id="{C736A845-E210-8B41-86F2-2399C32F4922}"/>
              </a:ext>
            </a:extLst>
          </p:cNvPr>
          <p:cNvSpPr>
            <a:spLocks noGrp="1"/>
          </p:cNvSpPr>
          <p:nvPr userDrawn="1">
            <p:ph type="body" sz="quarter" idx="20" hasCustomPrompt="1"/>
          </p:nvPr>
        </p:nvSpPr>
        <p:spPr>
          <a:xfrm>
            <a:off x="8478048" y="4321911"/>
            <a:ext cx="3195485" cy="837258"/>
          </a:xfrm>
          <a:prstGeom prst="rect">
            <a:avLst/>
          </a:prstGeom>
        </p:spPr>
        <p:txBody>
          <a:bodyPr anchor="ctr">
            <a:normAutofit/>
          </a:bodyPr>
          <a:lstStyle>
            <a:lvl1pPr marL="0" indent="0" algn="r">
              <a:buNone/>
              <a:defRPr sz="5000" b="1" baseline="0">
                <a:solidFill>
                  <a:schemeClr val="bg1"/>
                </a:solidFill>
                <a:latin typeface="+mn-lt"/>
              </a:defRPr>
            </a:lvl1pPr>
          </a:lstStyle>
          <a:p>
            <a:pPr lvl="0"/>
            <a:r>
              <a:rPr lang="en-US" dirty="0"/>
              <a:t>Thank You</a:t>
            </a:r>
          </a:p>
        </p:txBody>
      </p:sp>
      <p:sp>
        <p:nvSpPr>
          <p:cNvPr id="3" name="Rectangle 2">
            <a:extLst>
              <a:ext uri="{FF2B5EF4-FFF2-40B4-BE49-F238E27FC236}">
                <a16:creationId xmlns:a16="http://schemas.microsoft.com/office/drawing/2014/main" id="{AE465092-CC13-7431-BE43-E6409D9F326C}"/>
              </a:ext>
            </a:extLst>
          </p:cNvPr>
          <p:cNvSpPr/>
          <p:nvPr userDrawn="1"/>
        </p:nvSpPr>
        <p:spPr>
          <a:xfrm>
            <a:off x="12192000" y="-46312"/>
            <a:ext cx="2836862" cy="1134205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1572A527-5963-1FBE-C36C-B8B97805E7AD}"/>
              </a:ext>
            </a:extLst>
          </p:cNvPr>
          <p:cNvPicPr>
            <a:picLocks noChangeAspect="1"/>
          </p:cNvPicPr>
          <p:nvPr userDrawn="1"/>
        </p:nvPicPr>
        <p:blipFill>
          <a:blip r:embed="rId2"/>
          <a:stretch>
            <a:fillRect/>
          </a:stretch>
        </p:blipFill>
        <p:spPr>
          <a:xfrm>
            <a:off x="578012" y="460130"/>
            <a:ext cx="4106294" cy="2968870"/>
          </a:xfrm>
          <a:prstGeom prst="rect">
            <a:avLst/>
          </a:prstGeom>
        </p:spPr>
      </p:pic>
      <p:sp>
        <p:nvSpPr>
          <p:cNvPr id="5" name="Rectangle 4">
            <a:extLst>
              <a:ext uri="{FF2B5EF4-FFF2-40B4-BE49-F238E27FC236}">
                <a16:creationId xmlns:a16="http://schemas.microsoft.com/office/drawing/2014/main" id="{5FE2ECD7-676C-4BB8-5056-951B796D6CFC}"/>
              </a:ext>
            </a:extLst>
          </p:cNvPr>
          <p:cNvSpPr/>
          <p:nvPr userDrawn="1"/>
        </p:nvSpPr>
        <p:spPr>
          <a:xfrm>
            <a:off x="-1212520" y="6873818"/>
            <a:ext cx="14240859" cy="187001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90091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view/Content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561EB48-A331-0744-9EE5-15AC5B48C581}"/>
              </a:ext>
            </a:extLst>
          </p:cNvPr>
          <p:cNvSpPr/>
          <p:nvPr userDrawn="1"/>
        </p:nvSpPr>
        <p:spPr>
          <a:xfrm>
            <a:off x="5298" y="1"/>
            <a:ext cx="5518423" cy="6858000"/>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latin typeface="Calibri" panose="020F0502020204030204" pitchFamily="34" charset="0"/>
              <a:cs typeface="Calibri" panose="020F0502020204030204" pitchFamily="34"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651678" y="1929781"/>
            <a:ext cx="4306395" cy="3280643"/>
          </a:xfrm>
          <a:prstGeom prst="rect">
            <a:avLst/>
          </a:prstGeo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613829" y="658730"/>
            <a:ext cx="4378451" cy="603631"/>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Overview Slide</a:t>
            </a:r>
          </a:p>
        </p:txBody>
      </p:sp>
      <p:sp>
        <p:nvSpPr>
          <p:cNvPr id="39" name="Graphic 4">
            <a:extLst>
              <a:ext uri="{FF2B5EF4-FFF2-40B4-BE49-F238E27FC236}">
                <a16:creationId xmlns:a16="http://schemas.microsoft.com/office/drawing/2014/main" id="{56837258-AB80-F84D-AC91-8129818ABA9C}"/>
              </a:ext>
            </a:extLst>
          </p:cNvPr>
          <p:cNvSpPr/>
          <p:nvPr userDrawn="1"/>
        </p:nvSpPr>
        <p:spPr>
          <a:xfrm>
            <a:off x="143078" y="436616"/>
            <a:ext cx="6525203" cy="6882859"/>
          </a:xfrm>
          <a:custGeom>
            <a:avLst/>
            <a:gdLst>
              <a:gd name="connsiteX0" fmla="*/ 731964 w 731963"/>
              <a:gd name="connsiteY0" fmla="*/ 0 h 767745"/>
              <a:gd name="connsiteX1" fmla="*/ 560553 w 731963"/>
              <a:gd name="connsiteY1" fmla="*/ 591191 h 767745"/>
              <a:gd name="connsiteX2" fmla="*/ 1402 w 731963"/>
              <a:gd name="connsiteY2" fmla="*/ 767745 h 767745"/>
              <a:gd name="connsiteX3" fmla="*/ 0 w 731963"/>
              <a:gd name="connsiteY3" fmla="*/ 779 h 767745"/>
            </a:gdLst>
            <a:ahLst/>
            <a:cxnLst>
              <a:cxn ang="0">
                <a:pos x="connsiteX0" y="connsiteY0"/>
              </a:cxn>
              <a:cxn ang="0">
                <a:pos x="connsiteX1" y="connsiteY1"/>
              </a:cxn>
              <a:cxn ang="0">
                <a:pos x="connsiteX2" y="connsiteY2"/>
              </a:cxn>
              <a:cxn ang="0">
                <a:pos x="connsiteX3" y="connsiteY3"/>
              </a:cxn>
            </a:cxnLst>
            <a:rect l="l" t="t" r="r" b="b"/>
            <a:pathLst>
              <a:path w="731963" h="767745">
                <a:moveTo>
                  <a:pt x="731964" y="0"/>
                </a:moveTo>
                <a:lnTo>
                  <a:pt x="560553" y="591191"/>
                </a:lnTo>
                <a:lnTo>
                  <a:pt x="1402" y="767745"/>
                </a:lnTo>
                <a:lnTo>
                  <a:pt x="0" y="779"/>
                </a:lnTo>
                <a:close/>
              </a:path>
            </a:pathLst>
          </a:custGeom>
          <a:noFill/>
          <a:ln w="3893" cap="flat">
            <a:noFill/>
            <a:prstDash val="solid"/>
            <a:miter/>
          </a:ln>
        </p:spPr>
        <p:txBody>
          <a:bodyPr rtlCol="0" anchor="ctr"/>
          <a:lstStyle/>
          <a:p>
            <a:endParaRPr lang="en-US" dirty="0"/>
          </a:p>
        </p:txBody>
      </p:sp>
      <p:sp>
        <p:nvSpPr>
          <p:cNvPr id="22" name="Graphic 4">
            <a:extLst>
              <a:ext uri="{FF2B5EF4-FFF2-40B4-BE49-F238E27FC236}">
                <a16:creationId xmlns:a16="http://schemas.microsoft.com/office/drawing/2014/main" id="{E0989EB6-F6F8-A148-984D-BD4111A2DE36}"/>
              </a:ext>
            </a:extLst>
          </p:cNvPr>
          <p:cNvSpPr/>
          <p:nvPr userDrawn="1"/>
        </p:nvSpPr>
        <p:spPr>
          <a:xfrm>
            <a:off x="3146444" y="4955348"/>
            <a:ext cx="2945636" cy="3037178"/>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5" name="Rectangle 24">
            <a:extLst>
              <a:ext uri="{FF2B5EF4-FFF2-40B4-BE49-F238E27FC236}">
                <a16:creationId xmlns:a16="http://schemas.microsoft.com/office/drawing/2014/main" id="{E59E5A40-250E-054E-AC1A-775086B49AE2}"/>
              </a:ext>
            </a:extLst>
          </p:cNvPr>
          <p:cNvSpPr/>
          <p:nvPr userDrawn="1"/>
        </p:nvSpPr>
        <p:spPr>
          <a:xfrm>
            <a:off x="-3058052" y="6858000"/>
            <a:ext cx="16148169" cy="178654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1" name="Text Placeholder 25">
            <a:extLst>
              <a:ext uri="{FF2B5EF4-FFF2-40B4-BE49-F238E27FC236}">
                <a16:creationId xmlns:a16="http://schemas.microsoft.com/office/drawing/2014/main" id="{831C8B24-8EE8-11BA-2D81-27D3B88725C3}"/>
              </a:ext>
            </a:extLst>
          </p:cNvPr>
          <p:cNvSpPr>
            <a:spLocks noGrp="1"/>
          </p:cNvSpPr>
          <p:nvPr>
            <p:ph type="body" sz="quarter" idx="15" hasCustomPrompt="1"/>
          </p:nvPr>
        </p:nvSpPr>
        <p:spPr>
          <a:xfrm>
            <a:off x="6303735" y="572842"/>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12" name="Text Placeholder 25">
            <a:extLst>
              <a:ext uri="{FF2B5EF4-FFF2-40B4-BE49-F238E27FC236}">
                <a16:creationId xmlns:a16="http://schemas.microsoft.com/office/drawing/2014/main" id="{07DE632D-ED44-01F0-6880-0943B9F75B98}"/>
              </a:ext>
            </a:extLst>
          </p:cNvPr>
          <p:cNvSpPr>
            <a:spLocks noGrp="1"/>
          </p:cNvSpPr>
          <p:nvPr>
            <p:ph type="body" sz="quarter" idx="14" hasCustomPrompt="1"/>
          </p:nvPr>
        </p:nvSpPr>
        <p:spPr>
          <a:xfrm>
            <a:off x="7019112" y="572842"/>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3" name="Text Placeholder 25">
            <a:extLst>
              <a:ext uri="{FF2B5EF4-FFF2-40B4-BE49-F238E27FC236}">
                <a16:creationId xmlns:a16="http://schemas.microsoft.com/office/drawing/2014/main" id="{FB61AE6D-82C5-A0F3-AF2A-2DBB8E0CD437}"/>
              </a:ext>
            </a:extLst>
          </p:cNvPr>
          <p:cNvSpPr>
            <a:spLocks noGrp="1"/>
          </p:cNvSpPr>
          <p:nvPr>
            <p:ph type="body" sz="quarter" idx="29" hasCustomPrompt="1"/>
          </p:nvPr>
        </p:nvSpPr>
        <p:spPr>
          <a:xfrm>
            <a:off x="6303735" y="1284632"/>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15" name="Text Placeholder 25">
            <a:extLst>
              <a:ext uri="{FF2B5EF4-FFF2-40B4-BE49-F238E27FC236}">
                <a16:creationId xmlns:a16="http://schemas.microsoft.com/office/drawing/2014/main" id="{A6749622-C62E-1720-72F3-3E9BF1874E3F}"/>
              </a:ext>
            </a:extLst>
          </p:cNvPr>
          <p:cNvSpPr>
            <a:spLocks noGrp="1"/>
          </p:cNvSpPr>
          <p:nvPr>
            <p:ph type="body" sz="quarter" idx="30" hasCustomPrompt="1"/>
          </p:nvPr>
        </p:nvSpPr>
        <p:spPr>
          <a:xfrm>
            <a:off x="7019112" y="1284632"/>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8" name="Text Placeholder 25">
            <a:extLst>
              <a:ext uri="{FF2B5EF4-FFF2-40B4-BE49-F238E27FC236}">
                <a16:creationId xmlns:a16="http://schemas.microsoft.com/office/drawing/2014/main" id="{8F0D0223-240A-46AE-384F-A65A1A4844C5}"/>
              </a:ext>
            </a:extLst>
          </p:cNvPr>
          <p:cNvSpPr>
            <a:spLocks noGrp="1"/>
          </p:cNvSpPr>
          <p:nvPr>
            <p:ph type="body" sz="quarter" idx="31" hasCustomPrompt="1"/>
          </p:nvPr>
        </p:nvSpPr>
        <p:spPr>
          <a:xfrm>
            <a:off x="6303735" y="1996419"/>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19" name="Text Placeholder 25">
            <a:extLst>
              <a:ext uri="{FF2B5EF4-FFF2-40B4-BE49-F238E27FC236}">
                <a16:creationId xmlns:a16="http://schemas.microsoft.com/office/drawing/2014/main" id="{7D74A856-852A-F125-A4E6-1988B7FD6042}"/>
              </a:ext>
            </a:extLst>
          </p:cNvPr>
          <p:cNvSpPr>
            <a:spLocks noGrp="1"/>
          </p:cNvSpPr>
          <p:nvPr>
            <p:ph type="body" sz="quarter" idx="32" hasCustomPrompt="1"/>
          </p:nvPr>
        </p:nvSpPr>
        <p:spPr>
          <a:xfrm>
            <a:off x="7019112" y="1996419"/>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6" name="Text Placeholder 25">
            <a:extLst>
              <a:ext uri="{FF2B5EF4-FFF2-40B4-BE49-F238E27FC236}">
                <a16:creationId xmlns:a16="http://schemas.microsoft.com/office/drawing/2014/main" id="{734A9B91-C825-F2A1-8C40-AB51EDC8AD5F}"/>
              </a:ext>
            </a:extLst>
          </p:cNvPr>
          <p:cNvSpPr>
            <a:spLocks noGrp="1"/>
          </p:cNvSpPr>
          <p:nvPr>
            <p:ph type="body" sz="quarter" idx="33" hasCustomPrompt="1"/>
          </p:nvPr>
        </p:nvSpPr>
        <p:spPr>
          <a:xfrm>
            <a:off x="6303735" y="2708211"/>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31" name="Text Placeholder 25">
            <a:extLst>
              <a:ext uri="{FF2B5EF4-FFF2-40B4-BE49-F238E27FC236}">
                <a16:creationId xmlns:a16="http://schemas.microsoft.com/office/drawing/2014/main" id="{CE428EA0-B7BE-9D7E-2E07-A10223A8DFEE}"/>
              </a:ext>
            </a:extLst>
          </p:cNvPr>
          <p:cNvSpPr>
            <a:spLocks noGrp="1"/>
          </p:cNvSpPr>
          <p:nvPr>
            <p:ph type="body" sz="quarter" idx="34" hasCustomPrompt="1"/>
          </p:nvPr>
        </p:nvSpPr>
        <p:spPr>
          <a:xfrm>
            <a:off x="7019112" y="2708211"/>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3" name="Text Placeholder 25">
            <a:extLst>
              <a:ext uri="{FF2B5EF4-FFF2-40B4-BE49-F238E27FC236}">
                <a16:creationId xmlns:a16="http://schemas.microsoft.com/office/drawing/2014/main" id="{835720ED-57B0-E380-39A1-DB5018EB88F0}"/>
              </a:ext>
            </a:extLst>
          </p:cNvPr>
          <p:cNvSpPr>
            <a:spLocks noGrp="1"/>
          </p:cNvSpPr>
          <p:nvPr>
            <p:ph type="body" sz="quarter" idx="35" hasCustomPrompt="1"/>
          </p:nvPr>
        </p:nvSpPr>
        <p:spPr>
          <a:xfrm>
            <a:off x="6303735" y="3403064"/>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34" name="Text Placeholder 25">
            <a:extLst>
              <a:ext uri="{FF2B5EF4-FFF2-40B4-BE49-F238E27FC236}">
                <a16:creationId xmlns:a16="http://schemas.microsoft.com/office/drawing/2014/main" id="{F7594897-5BB9-C70E-B5F1-31D08EFDCF22}"/>
              </a:ext>
            </a:extLst>
          </p:cNvPr>
          <p:cNvSpPr>
            <a:spLocks noGrp="1"/>
          </p:cNvSpPr>
          <p:nvPr>
            <p:ph type="body" sz="quarter" idx="36" hasCustomPrompt="1"/>
          </p:nvPr>
        </p:nvSpPr>
        <p:spPr>
          <a:xfrm>
            <a:off x="7019112" y="3403064"/>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591637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Slide with quote 01">
    <p:spTree>
      <p:nvGrpSpPr>
        <p:cNvPr id="1" name=""/>
        <p:cNvGrpSpPr/>
        <p:nvPr/>
      </p:nvGrpSpPr>
      <p:grpSpPr>
        <a:xfrm>
          <a:off x="0" y="0"/>
          <a:ext cx="0" cy="0"/>
          <a:chOff x="0" y="0"/>
          <a:chExt cx="0" cy="0"/>
        </a:xfrm>
      </p:grpSpPr>
      <p:sp>
        <p:nvSpPr>
          <p:cNvPr id="12" name="Text Placeholder 23">
            <a:extLst>
              <a:ext uri="{FF2B5EF4-FFF2-40B4-BE49-F238E27FC236}">
                <a16:creationId xmlns:a16="http://schemas.microsoft.com/office/drawing/2014/main" id="{8F9FAF20-AC16-CB44-ADCA-1C0885F1D045}"/>
              </a:ext>
            </a:extLst>
          </p:cNvPr>
          <p:cNvSpPr>
            <a:spLocks noGrp="1"/>
          </p:cNvSpPr>
          <p:nvPr>
            <p:ph type="body" sz="quarter" idx="13" hasCustomPrompt="1"/>
          </p:nvPr>
        </p:nvSpPr>
        <p:spPr>
          <a:xfrm>
            <a:off x="442824" y="396815"/>
            <a:ext cx="11119452" cy="5681931"/>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8" name="Rectangle 17">
            <a:extLst>
              <a:ext uri="{FF2B5EF4-FFF2-40B4-BE49-F238E27FC236}">
                <a16:creationId xmlns:a16="http://schemas.microsoft.com/office/drawing/2014/main" id="{537951D5-4D76-794B-BA67-C99AFA2B98A8}"/>
              </a:ext>
            </a:extLst>
          </p:cNvPr>
          <p:cNvSpPr/>
          <p:nvPr userDrawn="1"/>
        </p:nvSpPr>
        <p:spPr>
          <a:xfrm>
            <a:off x="-2500191" y="6848550"/>
            <a:ext cx="16148169" cy="178654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5" name="Rectangle 24">
            <a:extLst>
              <a:ext uri="{FF2B5EF4-FFF2-40B4-BE49-F238E27FC236}">
                <a16:creationId xmlns:a16="http://schemas.microsoft.com/office/drawing/2014/main" id="{6F410BAD-ABDA-4143-AB3E-9DC43B40C2A0}"/>
              </a:ext>
            </a:extLst>
          </p:cNvPr>
          <p:cNvSpPr/>
          <p:nvPr userDrawn="1"/>
        </p:nvSpPr>
        <p:spPr>
          <a:xfrm>
            <a:off x="12192000" y="195943"/>
            <a:ext cx="2593944" cy="90487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Tree>
    <p:extLst>
      <p:ext uri="{BB962C8B-B14F-4D97-AF65-F5344CB8AC3E}">
        <p14:creationId xmlns:p14="http://schemas.microsoft.com/office/powerpoint/2010/main" val="616891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MASTER slide">
    <p:spTree>
      <p:nvGrpSpPr>
        <p:cNvPr id="1" name=""/>
        <p:cNvGrpSpPr/>
        <p:nvPr/>
      </p:nvGrpSpPr>
      <p:grpSpPr>
        <a:xfrm>
          <a:off x="0" y="0"/>
          <a:ext cx="0" cy="0"/>
          <a:chOff x="0" y="0"/>
          <a:chExt cx="0" cy="0"/>
        </a:xfrm>
      </p:grpSpPr>
      <p:sp>
        <p:nvSpPr>
          <p:cNvPr id="15" name="Text Placeholder 17">
            <a:extLst>
              <a:ext uri="{FF2B5EF4-FFF2-40B4-BE49-F238E27FC236}">
                <a16:creationId xmlns:a16="http://schemas.microsoft.com/office/drawing/2014/main" id="{F65C73A9-FE78-B440-AFB3-1081F93D7B79}"/>
              </a:ext>
            </a:extLst>
          </p:cNvPr>
          <p:cNvSpPr>
            <a:spLocks noGrp="1"/>
          </p:cNvSpPr>
          <p:nvPr>
            <p:ph type="body" sz="quarter" idx="18" hasCustomPrompt="1"/>
          </p:nvPr>
        </p:nvSpPr>
        <p:spPr>
          <a:xfrm>
            <a:off x="529758" y="1697050"/>
            <a:ext cx="11222532" cy="4343986"/>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6" name="Text Placeholder 23">
            <a:extLst>
              <a:ext uri="{FF2B5EF4-FFF2-40B4-BE49-F238E27FC236}">
                <a16:creationId xmlns:a16="http://schemas.microsoft.com/office/drawing/2014/main" id="{F1A9A1BB-6827-E947-B0CD-732DD5E35F37}"/>
              </a:ext>
            </a:extLst>
          </p:cNvPr>
          <p:cNvSpPr>
            <a:spLocks noGrp="1"/>
          </p:cNvSpPr>
          <p:nvPr>
            <p:ph type="body" sz="quarter" idx="16" hasCustomPrompt="1"/>
          </p:nvPr>
        </p:nvSpPr>
        <p:spPr>
          <a:xfrm>
            <a:off x="529758" y="642972"/>
            <a:ext cx="11222531" cy="582221"/>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Heading</a:t>
            </a:r>
          </a:p>
        </p:txBody>
      </p:sp>
    </p:spTree>
    <p:extLst>
      <p:ext uri="{BB962C8B-B14F-4D97-AF65-F5344CB8AC3E}">
        <p14:creationId xmlns:p14="http://schemas.microsoft.com/office/powerpoint/2010/main" val="943226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Slide with quote 02">
    <p:spTree>
      <p:nvGrpSpPr>
        <p:cNvPr id="1" name=""/>
        <p:cNvGrpSpPr/>
        <p:nvPr/>
      </p:nvGrpSpPr>
      <p:grpSpPr>
        <a:xfrm>
          <a:off x="0" y="0"/>
          <a:ext cx="0" cy="0"/>
          <a:chOff x="0" y="0"/>
          <a:chExt cx="0" cy="0"/>
        </a:xfrm>
      </p:grpSpPr>
      <p:sp>
        <p:nvSpPr>
          <p:cNvPr id="24" name="Graphic 4">
            <a:extLst>
              <a:ext uri="{FF2B5EF4-FFF2-40B4-BE49-F238E27FC236}">
                <a16:creationId xmlns:a16="http://schemas.microsoft.com/office/drawing/2014/main" id="{256F06D3-16A3-FA45-9D74-5C917404EAE6}"/>
              </a:ext>
            </a:extLst>
          </p:cNvPr>
          <p:cNvSpPr/>
          <p:nvPr userDrawn="1"/>
        </p:nvSpPr>
        <p:spPr>
          <a:xfrm>
            <a:off x="6445237" y="693114"/>
            <a:ext cx="6798941" cy="701023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2" name="Text Placeholder 23">
            <a:extLst>
              <a:ext uri="{FF2B5EF4-FFF2-40B4-BE49-F238E27FC236}">
                <a16:creationId xmlns:a16="http://schemas.microsoft.com/office/drawing/2014/main" id="{8F9FAF20-AC16-CB44-ADCA-1C0885F1D045}"/>
              </a:ext>
            </a:extLst>
          </p:cNvPr>
          <p:cNvSpPr>
            <a:spLocks noGrp="1"/>
          </p:cNvSpPr>
          <p:nvPr>
            <p:ph type="body" sz="quarter" idx="13" hasCustomPrompt="1"/>
          </p:nvPr>
        </p:nvSpPr>
        <p:spPr>
          <a:xfrm>
            <a:off x="7794668" y="2376368"/>
            <a:ext cx="3767607" cy="2710131"/>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3" name="Picture Placeholder 22">
            <a:extLst>
              <a:ext uri="{FF2B5EF4-FFF2-40B4-BE49-F238E27FC236}">
                <a16:creationId xmlns:a16="http://schemas.microsoft.com/office/drawing/2014/main" id="{8EB39422-C4CC-0A42-8935-5325480BD3F5}"/>
              </a:ext>
            </a:extLst>
          </p:cNvPr>
          <p:cNvSpPr>
            <a:spLocks noGrp="1"/>
          </p:cNvSpPr>
          <p:nvPr>
            <p:ph type="pic" sz="quarter" idx="14"/>
          </p:nvPr>
        </p:nvSpPr>
        <p:spPr>
          <a:xfrm>
            <a:off x="0" y="0"/>
            <a:ext cx="12192000" cy="6848475"/>
          </a:xfrm>
          <a:custGeom>
            <a:avLst/>
            <a:gdLst>
              <a:gd name="connsiteX0" fmla="*/ 12192000 w 12192000"/>
              <a:gd name="connsiteY0" fmla="*/ 6769341 h 6848475"/>
              <a:gd name="connsiteX1" fmla="*/ 12192000 w 12192000"/>
              <a:gd name="connsiteY1" fmla="*/ 6848475 h 6848475"/>
              <a:gd name="connsiteX2" fmla="*/ 12117073 w 12192000"/>
              <a:gd name="connsiteY2" fmla="*/ 6848475 h 6848475"/>
              <a:gd name="connsiteX3" fmla="*/ 12187566 w 12192000"/>
              <a:gd name="connsiteY3" fmla="*/ 6774556 h 6848475"/>
              <a:gd name="connsiteX4" fmla="*/ 0 w 12192000"/>
              <a:gd name="connsiteY4" fmla="*/ 0 h 6848475"/>
              <a:gd name="connsiteX5" fmla="*/ 12192000 w 12192000"/>
              <a:gd name="connsiteY5" fmla="*/ 0 h 6848475"/>
              <a:gd name="connsiteX6" fmla="*/ 12192000 w 12192000"/>
              <a:gd name="connsiteY6" fmla="*/ 1637901 h 6848475"/>
              <a:gd name="connsiteX7" fmla="*/ 12180514 w 12192000"/>
              <a:gd name="connsiteY7" fmla="*/ 1631059 h 6848475"/>
              <a:gd name="connsiteX8" fmla="*/ 11782562 w 12192000"/>
              <a:gd name="connsiteY8" fmla="*/ 1426421 h 6848475"/>
              <a:gd name="connsiteX9" fmla="*/ 10576420 w 12192000"/>
              <a:gd name="connsiteY9" fmla="*/ 931368 h 6848475"/>
              <a:gd name="connsiteX10" fmla="*/ 8006603 w 12192000"/>
              <a:gd name="connsiteY10" fmla="*/ 1462427 h 6848475"/>
              <a:gd name="connsiteX11" fmla="*/ 6494405 w 12192000"/>
              <a:gd name="connsiteY11" fmla="*/ 4554320 h 6848475"/>
              <a:gd name="connsiteX12" fmla="*/ 7157632 w 12192000"/>
              <a:gd name="connsiteY12" fmla="*/ 6842928 h 6848475"/>
              <a:gd name="connsiteX13" fmla="*/ 7163443 w 12192000"/>
              <a:gd name="connsiteY13" fmla="*/ 6848475 h 6848475"/>
              <a:gd name="connsiteX14" fmla="*/ 0 w 12192000"/>
              <a:gd name="connsiteY14" fmla="*/ 6848475 h 684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848475">
                <a:moveTo>
                  <a:pt x="12192000" y="6769341"/>
                </a:moveTo>
                <a:lnTo>
                  <a:pt x="12192000" y="6848475"/>
                </a:lnTo>
                <a:lnTo>
                  <a:pt x="12117073" y="6848475"/>
                </a:lnTo>
                <a:lnTo>
                  <a:pt x="12187566" y="6774556"/>
                </a:lnTo>
                <a:close/>
                <a:moveTo>
                  <a:pt x="0" y="0"/>
                </a:moveTo>
                <a:lnTo>
                  <a:pt x="12192000" y="0"/>
                </a:lnTo>
                <a:lnTo>
                  <a:pt x="12192000" y="1637901"/>
                </a:lnTo>
                <a:lnTo>
                  <a:pt x="12180514" y="1631059"/>
                </a:lnTo>
                <a:cubicBezTo>
                  <a:pt x="12050067" y="1558346"/>
                  <a:pt x="11915330" y="1491681"/>
                  <a:pt x="11782562" y="1426421"/>
                </a:cubicBezTo>
                <a:cubicBezTo>
                  <a:pt x="11400024" y="1237394"/>
                  <a:pt x="10994963" y="1057381"/>
                  <a:pt x="10576420" y="931368"/>
                </a:cubicBezTo>
                <a:cubicBezTo>
                  <a:pt x="9671807" y="661332"/>
                  <a:pt x="8726689" y="652335"/>
                  <a:pt x="8006603" y="1462427"/>
                </a:cubicBezTo>
                <a:cubicBezTo>
                  <a:pt x="7309012" y="2245526"/>
                  <a:pt x="6638429" y="3510182"/>
                  <a:pt x="6494405" y="4554320"/>
                </a:cubicBezTo>
                <a:cubicBezTo>
                  <a:pt x="6357282" y="5543454"/>
                  <a:pt x="6633880" y="6307530"/>
                  <a:pt x="7157632" y="6842928"/>
                </a:cubicBezTo>
                <a:lnTo>
                  <a:pt x="7163443" y="6848475"/>
                </a:lnTo>
                <a:lnTo>
                  <a:pt x="0" y="684847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25" name="Rectangle 24">
            <a:extLst>
              <a:ext uri="{FF2B5EF4-FFF2-40B4-BE49-F238E27FC236}">
                <a16:creationId xmlns:a16="http://schemas.microsoft.com/office/drawing/2014/main" id="{6F410BAD-ABDA-4143-AB3E-9DC43B40C2A0}"/>
              </a:ext>
            </a:extLst>
          </p:cNvPr>
          <p:cNvSpPr/>
          <p:nvPr userDrawn="1"/>
        </p:nvSpPr>
        <p:spPr>
          <a:xfrm>
            <a:off x="12192000" y="195943"/>
            <a:ext cx="2593944" cy="90487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Text Placeholder 23">
            <a:extLst>
              <a:ext uri="{FF2B5EF4-FFF2-40B4-BE49-F238E27FC236}">
                <a16:creationId xmlns:a16="http://schemas.microsoft.com/office/drawing/2014/main" id="{6A6B42FB-2906-05F8-A77C-895D1DFEDC16}"/>
              </a:ext>
            </a:extLst>
          </p:cNvPr>
          <p:cNvSpPr>
            <a:spLocks noGrp="1"/>
          </p:cNvSpPr>
          <p:nvPr>
            <p:ph type="body" sz="quarter" idx="15" hasCustomPrompt="1"/>
          </p:nvPr>
        </p:nvSpPr>
        <p:spPr>
          <a:xfrm>
            <a:off x="7813207" y="5353138"/>
            <a:ext cx="3767607" cy="852949"/>
          </a:xfrm>
          <a:prstGeom prst="rect">
            <a:avLst/>
          </a:prstGeom>
        </p:spPr>
        <p:txBody>
          <a:bodyPr anchor="ctr">
            <a:normAutofit/>
          </a:bodyPr>
          <a:lstStyle>
            <a:lvl1pPr marL="0" indent="0" algn="ctr">
              <a:buNone/>
              <a:defRPr sz="2400" b="1" i="0" baseline="0">
                <a:solidFill>
                  <a:schemeClr val="bg1"/>
                </a:solidFill>
                <a:latin typeface="+mn-lt"/>
              </a:defRPr>
            </a:lvl1pPr>
          </a:lstStyle>
          <a:p>
            <a:pPr lvl="0"/>
            <a:r>
              <a:rPr lang="en-US" dirty="0"/>
              <a:t>Name</a:t>
            </a:r>
          </a:p>
        </p:txBody>
      </p:sp>
      <p:sp>
        <p:nvSpPr>
          <p:cNvPr id="3" name="Rectangle 2">
            <a:extLst>
              <a:ext uri="{FF2B5EF4-FFF2-40B4-BE49-F238E27FC236}">
                <a16:creationId xmlns:a16="http://schemas.microsoft.com/office/drawing/2014/main" id="{AFE4462A-AED2-3D8C-D12B-C7C460FFF134}"/>
              </a:ext>
            </a:extLst>
          </p:cNvPr>
          <p:cNvSpPr/>
          <p:nvPr userDrawn="1"/>
        </p:nvSpPr>
        <p:spPr>
          <a:xfrm>
            <a:off x="-2327321" y="6858000"/>
            <a:ext cx="16148169" cy="178654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Tree>
    <p:extLst>
      <p:ext uri="{BB962C8B-B14F-4D97-AF65-F5344CB8AC3E}">
        <p14:creationId xmlns:p14="http://schemas.microsoft.com/office/powerpoint/2010/main" val="649323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Slide with quote 03">
    <p:spTree>
      <p:nvGrpSpPr>
        <p:cNvPr id="1" name=""/>
        <p:cNvGrpSpPr/>
        <p:nvPr/>
      </p:nvGrpSpPr>
      <p:grpSpPr>
        <a:xfrm>
          <a:off x="0" y="0"/>
          <a:ext cx="0" cy="0"/>
          <a:chOff x="0" y="0"/>
          <a:chExt cx="0" cy="0"/>
        </a:xfrm>
      </p:grpSpPr>
      <p:sp>
        <p:nvSpPr>
          <p:cNvPr id="24" name="Graphic 4">
            <a:extLst>
              <a:ext uri="{FF2B5EF4-FFF2-40B4-BE49-F238E27FC236}">
                <a16:creationId xmlns:a16="http://schemas.microsoft.com/office/drawing/2014/main" id="{256F06D3-16A3-FA45-9D74-5C917404EAE6}"/>
              </a:ext>
            </a:extLst>
          </p:cNvPr>
          <p:cNvSpPr/>
          <p:nvPr userDrawn="1"/>
        </p:nvSpPr>
        <p:spPr>
          <a:xfrm>
            <a:off x="6445237" y="693114"/>
            <a:ext cx="6798941" cy="701023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2" name="Text Placeholder 23">
            <a:extLst>
              <a:ext uri="{FF2B5EF4-FFF2-40B4-BE49-F238E27FC236}">
                <a16:creationId xmlns:a16="http://schemas.microsoft.com/office/drawing/2014/main" id="{8F9FAF20-AC16-CB44-ADCA-1C0885F1D045}"/>
              </a:ext>
            </a:extLst>
          </p:cNvPr>
          <p:cNvSpPr>
            <a:spLocks noGrp="1"/>
          </p:cNvSpPr>
          <p:nvPr>
            <p:ph type="body" sz="quarter" idx="13" hasCustomPrompt="1"/>
          </p:nvPr>
        </p:nvSpPr>
        <p:spPr>
          <a:xfrm>
            <a:off x="7794668" y="2376368"/>
            <a:ext cx="3767607" cy="2710131"/>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3" name="Picture Placeholder 22">
            <a:extLst>
              <a:ext uri="{FF2B5EF4-FFF2-40B4-BE49-F238E27FC236}">
                <a16:creationId xmlns:a16="http://schemas.microsoft.com/office/drawing/2014/main" id="{8EB39422-C4CC-0A42-8935-5325480BD3F5}"/>
              </a:ext>
            </a:extLst>
          </p:cNvPr>
          <p:cNvSpPr>
            <a:spLocks noGrp="1"/>
          </p:cNvSpPr>
          <p:nvPr>
            <p:ph type="pic" sz="quarter" idx="14"/>
          </p:nvPr>
        </p:nvSpPr>
        <p:spPr>
          <a:xfrm>
            <a:off x="0" y="0"/>
            <a:ext cx="12192000" cy="6848475"/>
          </a:xfrm>
          <a:custGeom>
            <a:avLst/>
            <a:gdLst>
              <a:gd name="connsiteX0" fmla="*/ 12192000 w 12192000"/>
              <a:gd name="connsiteY0" fmla="*/ 6769341 h 6848475"/>
              <a:gd name="connsiteX1" fmla="*/ 12192000 w 12192000"/>
              <a:gd name="connsiteY1" fmla="*/ 6848475 h 6848475"/>
              <a:gd name="connsiteX2" fmla="*/ 12117073 w 12192000"/>
              <a:gd name="connsiteY2" fmla="*/ 6848475 h 6848475"/>
              <a:gd name="connsiteX3" fmla="*/ 12187566 w 12192000"/>
              <a:gd name="connsiteY3" fmla="*/ 6774556 h 6848475"/>
              <a:gd name="connsiteX4" fmla="*/ 0 w 12192000"/>
              <a:gd name="connsiteY4" fmla="*/ 0 h 6848475"/>
              <a:gd name="connsiteX5" fmla="*/ 12192000 w 12192000"/>
              <a:gd name="connsiteY5" fmla="*/ 0 h 6848475"/>
              <a:gd name="connsiteX6" fmla="*/ 12192000 w 12192000"/>
              <a:gd name="connsiteY6" fmla="*/ 1637901 h 6848475"/>
              <a:gd name="connsiteX7" fmla="*/ 12180514 w 12192000"/>
              <a:gd name="connsiteY7" fmla="*/ 1631059 h 6848475"/>
              <a:gd name="connsiteX8" fmla="*/ 11782562 w 12192000"/>
              <a:gd name="connsiteY8" fmla="*/ 1426421 h 6848475"/>
              <a:gd name="connsiteX9" fmla="*/ 10576420 w 12192000"/>
              <a:gd name="connsiteY9" fmla="*/ 931368 h 6848475"/>
              <a:gd name="connsiteX10" fmla="*/ 8006603 w 12192000"/>
              <a:gd name="connsiteY10" fmla="*/ 1462427 h 6848475"/>
              <a:gd name="connsiteX11" fmla="*/ 6494405 w 12192000"/>
              <a:gd name="connsiteY11" fmla="*/ 4554320 h 6848475"/>
              <a:gd name="connsiteX12" fmla="*/ 7157632 w 12192000"/>
              <a:gd name="connsiteY12" fmla="*/ 6842928 h 6848475"/>
              <a:gd name="connsiteX13" fmla="*/ 7163443 w 12192000"/>
              <a:gd name="connsiteY13" fmla="*/ 6848475 h 6848475"/>
              <a:gd name="connsiteX14" fmla="*/ 0 w 12192000"/>
              <a:gd name="connsiteY14" fmla="*/ 6848475 h 684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848475">
                <a:moveTo>
                  <a:pt x="12192000" y="6769341"/>
                </a:moveTo>
                <a:lnTo>
                  <a:pt x="12192000" y="6848475"/>
                </a:lnTo>
                <a:lnTo>
                  <a:pt x="12117073" y="6848475"/>
                </a:lnTo>
                <a:lnTo>
                  <a:pt x="12187566" y="6774556"/>
                </a:lnTo>
                <a:close/>
                <a:moveTo>
                  <a:pt x="0" y="0"/>
                </a:moveTo>
                <a:lnTo>
                  <a:pt x="12192000" y="0"/>
                </a:lnTo>
                <a:lnTo>
                  <a:pt x="12192000" y="1637901"/>
                </a:lnTo>
                <a:lnTo>
                  <a:pt x="12180514" y="1631059"/>
                </a:lnTo>
                <a:cubicBezTo>
                  <a:pt x="12050067" y="1558346"/>
                  <a:pt x="11915330" y="1491681"/>
                  <a:pt x="11782562" y="1426421"/>
                </a:cubicBezTo>
                <a:cubicBezTo>
                  <a:pt x="11400024" y="1237394"/>
                  <a:pt x="10994963" y="1057381"/>
                  <a:pt x="10576420" y="931368"/>
                </a:cubicBezTo>
                <a:cubicBezTo>
                  <a:pt x="9671807" y="661332"/>
                  <a:pt x="8726689" y="652335"/>
                  <a:pt x="8006603" y="1462427"/>
                </a:cubicBezTo>
                <a:cubicBezTo>
                  <a:pt x="7309012" y="2245526"/>
                  <a:pt x="6638429" y="3510182"/>
                  <a:pt x="6494405" y="4554320"/>
                </a:cubicBezTo>
                <a:cubicBezTo>
                  <a:pt x="6357282" y="5543454"/>
                  <a:pt x="6633880" y="6307530"/>
                  <a:pt x="7157632" y="6842928"/>
                </a:cubicBezTo>
                <a:lnTo>
                  <a:pt x="7163443" y="6848475"/>
                </a:lnTo>
                <a:lnTo>
                  <a:pt x="0" y="684847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8" name="Rectangle 17">
            <a:extLst>
              <a:ext uri="{FF2B5EF4-FFF2-40B4-BE49-F238E27FC236}">
                <a16:creationId xmlns:a16="http://schemas.microsoft.com/office/drawing/2014/main" id="{537951D5-4D76-794B-BA67-C99AFA2B98A8}"/>
              </a:ext>
            </a:extLst>
          </p:cNvPr>
          <p:cNvSpPr/>
          <p:nvPr userDrawn="1"/>
        </p:nvSpPr>
        <p:spPr>
          <a:xfrm>
            <a:off x="-2500191" y="6848550"/>
            <a:ext cx="16148169" cy="178654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5" name="Rectangle 24">
            <a:extLst>
              <a:ext uri="{FF2B5EF4-FFF2-40B4-BE49-F238E27FC236}">
                <a16:creationId xmlns:a16="http://schemas.microsoft.com/office/drawing/2014/main" id="{6F410BAD-ABDA-4143-AB3E-9DC43B40C2A0}"/>
              </a:ext>
            </a:extLst>
          </p:cNvPr>
          <p:cNvSpPr/>
          <p:nvPr userDrawn="1"/>
        </p:nvSpPr>
        <p:spPr>
          <a:xfrm>
            <a:off x="12192000" y="195943"/>
            <a:ext cx="2593944" cy="90487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Text Placeholder 23">
            <a:extLst>
              <a:ext uri="{FF2B5EF4-FFF2-40B4-BE49-F238E27FC236}">
                <a16:creationId xmlns:a16="http://schemas.microsoft.com/office/drawing/2014/main" id="{6A6B42FB-2906-05F8-A77C-895D1DFEDC16}"/>
              </a:ext>
            </a:extLst>
          </p:cNvPr>
          <p:cNvSpPr>
            <a:spLocks noGrp="1"/>
          </p:cNvSpPr>
          <p:nvPr>
            <p:ph type="body" sz="quarter" idx="15" hasCustomPrompt="1"/>
          </p:nvPr>
        </p:nvSpPr>
        <p:spPr>
          <a:xfrm>
            <a:off x="7813207" y="5353138"/>
            <a:ext cx="3767607" cy="852949"/>
          </a:xfrm>
          <a:prstGeom prst="rect">
            <a:avLst/>
          </a:prstGeom>
        </p:spPr>
        <p:txBody>
          <a:bodyPr anchor="ctr">
            <a:normAutofit/>
          </a:bodyPr>
          <a:lstStyle>
            <a:lvl1pPr marL="0" indent="0" algn="ctr">
              <a:buNone/>
              <a:defRPr sz="2400" b="1" i="0" baseline="0">
                <a:solidFill>
                  <a:schemeClr val="bg1"/>
                </a:solidFill>
                <a:latin typeface="+mn-lt"/>
              </a:defRPr>
            </a:lvl1pPr>
          </a:lstStyle>
          <a:p>
            <a:pPr lvl="0"/>
            <a:r>
              <a:rPr lang="en-US" dirty="0"/>
              <a:t>Name</a:t>
            </a:r>
          </a:p>
        </p:txBody>
      </p:sp>
    </p:spTree>
    <p:extLst>
      <p:ext uri="{BB962C8B-B14F-4D97-AF65-F5344CB8AC3E}">
        <p14:creationId xmlns:p14="http://schemas.microsoft.com/office/powerpoint/2010/main" val="1078790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with Photo 3">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0B17E6A-FA0E-294C-51E7-454AFAD8B4A3}"/>
              </a:ext>
            </a:extLst>
          </p:cNvPr>
          <p:cNvSpPr>
            <a:spLocks noGrp="1"/>
          </p:cNvSpPr>
          <p:nvPr>
            <p:ph type="pic" sz="quarter" idx="10"/>
          </p:nvPr>
        </p:nvSpPr>
        <p:spPr>
          <a:xfrm>
            <a:off x="-71635" y="-6718"/>
            <a:ext cx="12295165" cy="3293152"/>
          </a:xfrm>
          <a:custGeom>
            <a:avLst/>
            <a:gdLst>
              <a:gd name="connsiteX0" fmla="*/ 0 w 12295165"/>
              <a:gd name="connsiteY0" fmla="*/ 0 h 3293152"/>
              <a:gd name="connsiteX1" fmla="*/ 12295165 w 12295165"/>
              <a:gd name="connsiteY1" fmla="*/ 0 h 3293152"/>
              <a:gd name="connsiteX2" fmla="*/ 12295165 w 12295165"/>
              <a:gd name="connsiteY2" fmla="*/ 2339843 h 3293152"/>
              <a:gd name="connsiteX3" fmla="*/ 12062158 w 12295165"/>
              <a:gd name="connsiteY3" fmla="*/ 2432250 h 3293152"/>
              <a:gd name="connsiteX4" fmla="*/ 8005157 w 12295165"/>
              <a:gd name="connsiteY4" fmla="*/ 3229520 h 3293152"/>
              <a:gd name="connsiteX5" fmla="*/ 178035 w 12295165"/>
              <a:gd name="connsiteY5" fmla="*/ 2692834 h 3293152"/>
              <a:gd name="connsiteX6" fmla="*/ 0 w 12295165"/>
              <a:gd name="connsiteY6" fmla="*/ 2643666 h 329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95165" h="3293152">
                <a:moveTo>
                  <a:pt x="0" y="0"/>
                </a:moveTo>
                <a:lnTo>
                  <a:pt x="12295165" y="0"/>
                </a:lnTo>
                <a:lnTo>
                  <a:pt x="12295165" y="2339843"/>
                </a:lnTo>
                <a:lnTo>
                  <a:pt x="12062158" y="2432250"/>
                </a:lnTo>
                <a:cubicBezTo>
                  <a:pt x="10959679" y="2844569"/>
                  <a:pt x="9594903" y="3134589"/>
                  <a:pt x="8005157" y="3229520"/>
                </a:cubicBezTo>
                <a:cubicBezTo>
                  <a:pt x="5107550" y="3402793"/>
                  <a:pt x="2224812" y="3221647"/>
                  <a:pt x="178035" y="2692834"/>
                </a:cubicBezTo>
                <a:lnTo>
                  <a:pt x="0" y="2643666"/>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dirty="0"/>
          </a:p>
        </p:txBody>
      </p:sp>
      <p:sp>
        <p:nvSpPr>
          <p:cNvPr id="31" name="Text Placeholder 17">
            <a:extLst>
              <a:ext uri="{FF2B5EF4-FFF2-40B4-BE49-F238E27FC236}">
                <a16:creationId xmlns:a16="http://schemas.microsoft.com/office/drawing/2014/main" id="{86BBE051-B963-5246-9C23-4C2F4BC6B6F5}"/>
              </a:ext>
            </a:extLst>
          </p:cNvPr>
          <p:cNvSpPr>
            <a:spLocks noGrp="1"/>
          </p:cNvSpPr>
          <p:nvPr>
            <p:ph type="body" sz="quarter" idx="18" hasCustomPrompt="1"/>
          </p:nvPr>
        </p:nvSpPr>
        <p:spPr>
          <a:xfrm>
            <a:off x="6096000" y="3780237"/>
            <a:ext cx="5538057" cy="2573041"/>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32" name="Text Placeholder 23">
            <a:extLst>
              <a:ext uri="{FF2B5EF4-FFF2-40B4-BE49-F238E27FC236}">
                <a16:creationId xmlns:a16="http://schemas.microsoft.com/office/drawing/2014/main" id="{3ABF1FD5-F864-7A41-843A-5643A3CE30D9}"/>
              </a:ext>
            </a:extLst>
          </p:cNvPr>
          <p:cNvSpPr>
            <a:spLocks noGrp="1"/>
          </p:cNvSpPr>
          <p:nvPr>
            <p:ph type="body" sz="quarter" idx="16" hasCustomPrompt="1"/>
          </p:nvPr>
        </p:nvSpPr>
        <p:spPr>
          <a:xfrm>
            <a:off x="557943" y="3780237"/>
            <a:ext cx="5233257" cy="2573040"/>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Heading</a:t>
            </a:r>
          </a:p>
        </p:txBody>
      </p:sp>
    </p:spTree>
    <p:extLst>
      <p:ext uri="{BB962C8B-B14F-4D97-AF65-F5344CB8AC3E}">
        <p14:creationId xmlns:p14="http://schemas.microsoft.com/office/powerpoint/2010/main" val="3674491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01">
    <p:spTree>
      <p:nvGrpSpPr>
        <p:cNvPr id="1" name=""/>
        <p:cNvGrpSpPr/>
        <p:nvPr/>
      </p:nvGrpSpPr>
      <p:grpSpPr>
        <a:xfrm>
          <a:off x="0" y="0"/>
          <a:ext cx="0" cy="0"/>
          <a:chOff x="0" y="0"/>
          <a:chExt cx="0" cy="0"/>
        </a:xfrm>
      </p:grpSpPr>
      <p:sp>
        <p:nvSpPr>
          <p:cNvPr id="11" name="Graphic 4">
            <a:extLst>
              <a:ext uri="{FF2B5EF4-FFF2-40B4-BE49-F238E27FC236}">
                <a16:creationId xmlns:a16="http://schemas.microsoft.com/office/drawing/2014/main" id="{0B53C5AE-6648-3A40-9D44-BBA1FB75EF3B}"/>
              </a:ext>
            </a:extLst>
          </p:cNvPr>
          <p:cNvSpPr/>
          <p:nvPr userDrawn="1"/>
        </p:nvSpPr>
        <p:spPr>
          <a:xfrm rot="4220027">
            <a:off x="-542070" y="-4335838"/>
            <a:ext cx="10330971" cy="1065202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14" name="Text Placeholder 3">
            <a:extLst>
              <a:ext uri="{FF2B5EF4-FFF2-40B4-BE49-F238E27FC236}">
                <a16:creationId xmlns:a16="http://schemas.microsoft.com/office/drawing/2014/main" id="{1F7A3DB0-567A-D245-837C-D61B77B723F7}"/>
              </a:ext>
            </a:extLst>
          </p:cNvPr>
          <p:cNvSpPr>
            <a:spLocks noGrp="1"/>
          </p:cNvSpPr>
          <p:nvPr>
            <p:ph type="body" sz="quarter" idx="14" hasCustomPrompt="1"/>
          </p:nvPr>
        </p:nvSpPr>
        <p:spPr>
          <a:xfrm>
            <a:off x="773520" y="616933"/>
            <a:ext cx="7176159" cy="3217862"/>
          </a:xfrm>
          <a:prstGeom prst="rect">
            <a:avLst/>
          </a:prstGeom>
          <a:effectLst>
            <a:glow rad="127000">
              <a:srgbClr val="414141"/>
            </a:glow>
          </a:effectLst>
        </p:spPr>
        <p:txBody>
          <a:bodyPr>
            <a:noAutofit/>
          </a:bodyPr>
          <a:lstStyle>
            <a:lvl1pPr marL="0" indent="0" algn="ctr">
              <a:buNone/>
              <a:defRPr sz="23000" b="0" i="0">
                <a:solidFill>
                  <a:srgbClr val="C4DAE7"/>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15" name="Text Placeholder 3">
            <a:extLst>
              <a:ext uri="{FF2B5EF4-FFF2-40B4-BE49-F238E27FC236}">
                <a16:creationId xmlns:a16="http://schemas.microsoft.com/office/drawing/2014/main" id="{4678AEAF-B5CD-054F-91AC-5BFEAEC842F0}"/>
              </a:ext>
            </a:extLst>
          </p:cNvPr>
          <p:cNvSpPr>
            <a:spLocks noGrp="1"/>
          </p:cNvSpPr>
          <p:nvPr>
            <p:ph type="body" sz="quarter" idx="15" hasCustomPrompt="1"/>
          </p:nvPr>
        </p:nvSpPr>
        <p:spPr>
          <a:xfrm>
            <a:off x="814849" y="1859946"/>
            <a:ext cx="7176159" cy="3217862"/>
          </a:xfrm>
          <a:prstGeom prst="rect">
            <a:avLst/>
          </a:prstGeom>
        </p:spPr>
        <p:txBody>
          <a:bodyPr>
            <a:noAutofit/>
          </a:bodyPr>
          <a:lstStyle>
            <a:lvl1pPr marL="0" indent="0" algn="ctr">
              <a:buNone/>
              <a:defRPr sz="4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GB" dirty="0"/>
              <a:t>CHAPTER</a:t>
            </a:r>
            <a:endParaRPr lang="en-US" dirty="0"/>
          </a:p>
        </p:txBody>
      </p:sp>
      <p:sp>
        <p:nvSpPr>
          <p:cNvPr id="31" name="Rectangle 30">
            <a:extLst>
              <a:ext uri="{FF2B5EF4-FFF2-40B4-BE49-F238E27FC236}">
                <a16:creationId xmlns:a16="http://schemas.microsoft.com/office/drawing/2014/main" id="{3914E15F-5A46-F54C-813B-314043813A51}"/>
              </a:ext>
            </a:extLst>
          </p:cNvPr>
          <p:cNvSpPr/>
          <p:nvPr userDrawn="1"/>
        </p:nvSpPr>
        <p:spPr>
          <a:xfrm>
            <a:off x="-2680462" y="-6101979"/>
            <a:ext cx="16148169" cy="61019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2" name="Rectangle 31">
            <a:extLst>
              <a:ext uri="{FF2B5EF4-FFF2-40B4-BE49-F238E27FC236}">
                <a16:creationId xmlns:a16="http://schemas.microsoft.com/office/drawing/2014/main" id="{2F4BB5E2-5750-D841-9379-444F68C33597}"/>
              </a:ext>
            </a:extLst>
          </p:cNvPr>
          <p:cNvSpPr/>
          <p:nvPr userDrawn="1"/>
        </p:nvSpPr>
        <p:spPr>
          <a:xfrm>
            <a:off x="-3671155" y="6857999"/>
            <a:ext cx="16148169" cy="219302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7" name="Rectangle 6">
            <a:extLst>
              <a:ext uri="{FF2B5EF4-FFF2-40B4-BE49-F238E27FC236}">
                <a16:creationId xmlns:a16="http://schemas.microsoft.com/office/drawing/2014/main" id="{8C8B075A-EBC4-0A4B-4851-6C144CE86BF6}"/>
              </a:ext>
            </a:extLst>
          </p:cNvPr>
          <p:cNvSpPr/>
          <p:nvPr userDrawn="1"/>
        </p:nvSpPr>
        <p:spPr>
          <a:xfrm>
            <a:off x="-2987800" y="-807842"/>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Tree>
    <p:extLst>
      <p:ext uri="{BB962C8B-B14F-4D97-AF65-F5344CB8AC3E}">
        <p14:creationId xmlns:p14="http://schemas.microsoft.com/office/powerpoint/2010/main" val="220412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55E0808-5155-27CF-3255-59494A756306}"/>
              </a:ext>
            </a:extLst>
          </p:cNvPr>
          <p:cNvPicPr>
            <a:picLocks noChangeAspect="1"/>
          </p:cNvPicPr>
          <p:nvPr userDrawn="1"/>
        </p:nvPicPr>
        <p:blipFill rotWithShape="1">
          <a:blip r:embed="rId23"/>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30" r:id="rId2"/>
    <p:sldLayoutId id="2147483886" r:id="rId3"/>
    <p:sldLayoutId id="2147483882" r:id="rId4"/>
    <p:sldLayoutId id="2147483876" r:id="rId5"/>
    <p:sldLayoutId id="2147483840" r:id="rId6"/>
    <p:sldLayoutId id="2147483883" r:id="rId7"/>
    <p:sldLayoutId id="2147483877" r:id="rId8"/>
    <p:sldLayoutId id="2147483861" r:id="rId9"/>
    <p:sldLayoutId id="2147483879" r:id="rId10"/>
    <p:sldLayoutId id="2147483880" r:id="rId11"/>
    <p:sldLayoutId id="2147483885" r:id="rId12"/>
    <p:sldLayoutId id="2147483875" r:id="rId13"/>
    <p:sldLayoutId id="2147483884" r:id="rId14"/>
    <p:sldLayoutId id="2147483836" r:id="rId15"/>
    <p:sldLayoutId id="2147483866" r:id="rId16"/>
    <p:sldLayoutId id="2147483878" r:id="rId17"/>
    <p:sldLayoutId id="2147483833" r:id="rId18"/>
    <p:sldLayoutId id="2147483847" r:id="rId19"/>
    <p:sldLayoutId id="2147483848" r:id="rId20"/>
    <p:sldLayoutId id="214748387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play.google.com/store/apps/details?id=co.loona&amp;hl=en-US&amp;pli=1" TargetMode="External"/><Relationship Id="rId1" Type="http://schemas.openxmlformats.org/officeDocument/2006/relationships/slideLayout" Target="../slideLayouts/slideLayout4.xml"/><Relationship Id="rId4" Type="http://schemas.openxmlformats.org/officeDocument/2006/relationships/image" Target="../media/image15.svg"/></Relationships>
</file>

<file path=ppt/slides/_rels/slide1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4.xml"/><Relationship Id="rId5" Type="http://schemas.openxmlformats.org/officeDocument/2006/relationships/image" Target="../media/image17.sv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4.xml"/><Relationship Id="rId5" Type="http://schemas.openxmlformats.org/officeDocument/2006/relationships/image" Target="../media/image21.sv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4.xml"/><Relationship Id="rId5" Type="http://schemas.openxmlformats.org/officeDocument/2006/relationships/image" Target="../media/image21.sv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4.xml"/><Relationship Id="rId5" Type="http://schemas.openxmlformats.org/officeDocument/2006/relationships/image" Target="../media/image21.sv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4.xml"/><Relationship Id="rId5" Type="http://schemas.openxmlformats.org/officeDocument/2006/relationships/image" Target="../media/image21.sv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17.sv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21.sv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4.xml"/><Relationship Id="rId5" Type="http://schemas.openxmlformats.org/officeDocument/2006/relationships/image" Target="../media/image17.svg"/><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 Id="rId4" Type="http://schemas.openxmlformats.org/officeDocument/2006/relationships/hyperlink" Target="https://www.youtube.com/watch?v=e0f9wa2SUX0"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Layout" Target="../slideLayouts/slideLayout4.xml"/><Relationship Id="rId4" Type="http://schemas.openxmlformats.org/officeDocument/2006/relationships/hyperlink" Target="https://www.youtube.com/watch?v=XFnIlUY5W_k"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image" Target="../media/image33.png"/></Relationships>
</file>

<file path=ppt/slides/_rels/slide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055E970-9D84-07C6-7DB4-A745987BD830}"/>
              </a:ext>
            </a:extLst>
          </p:cNvPr>
          <p:cNvSpPr>
            <a:spLocks noGrp="1"/>
          </p:cNvSpPr>
          <p:nvPr>
            <p:ph type="body" sz="quarter" idx="16"/>
          </p:nvPr>
        </p:nvSpPr>
        <p:spPr>
          <a:xfrm>
            <a:off x="771798" y="3708763"/>
            <a:ext cx="5789190" cy="697353"/>
          </a:xfrm>
        </p:spPr>
        <p:txBody>
          <a:bodyPr>
            <a:noAutofit/>
          </a:bodyPr>
          <a:lstStyle/>
          <a:p>
            <a:pPr>
              <a:lnSpc>
                <a:spcPts val="4600"/>
              </a:lnSpc>
              <a:spcBef>
                <a:spcPts val="0"/>
              </a:spcBef>
            </a:pPr>
            <a:r>
              <a:rPr lang="en-US" sz="4800" b="1" dirty="0"/>
              <a:t>M2.2 </a:t>
            </a:r>
          </a:p>
          <a:p>
            <a:pPr>
              <a:lnSpc>
                <a:spcPts val="4600"/>
              </a:lnSpc>
              <a:spcBef>
                <a:spcPts val="0"/>
              </a:spcBef>
            </a:pPr>
            <a:r>
              <a:rPr lang="en-US" sz="4800" b="1" dirty="0"/>
              <a:t>Personlig balans, hälsa och självledarskap</a:t>
            </a:r>
          </a:p>
          <a:p>
            <a:pPr>
              <a:lnSpc>
                <a:spcPts val="4600"/>
              </a:lnSpc>
              <a:spcBef>
                <a:spcPts val="0"/>
              </a:spcBef>
            </a:pPr>
            <a:endParaRPr lang="en-US" sz="6000" b="1" dirty="0"/>
          </a:p>
        </p:txBody>
      </p:sp>
      <p:sp>
        <p:nvSpPr>
          <p:cNvPr id="7" name="Text Placeholder 5">
            <a:extLst>
              <a:ext uri="{FF2B5EF4-FFF2-40B4-BE49-F238E27FC236}">
                <a16:creationId xmlns:a16="http://schemas.microsoft.com/office/drawing/2014/main" id="{2DBFE76A-072E-DCA6-FB27-705E9445DF35}"/>
              </a:ext>
            </a:extLst>
          </p:cNvPr>
          <p:cNvSpPr txBox="1">
            <a:spLocks/>
          </p:cNvSpPr>
          <p:nvPr/>
        </p:nvSpPr>
        <p:spPr>
          <a:xfrm>
            <a:off x="846443" y="6011432"/>
            <a:ext cx="3898089" cy="7311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bg1"/>
                </a:solidFill>
              </a:rPr>
              <a:t>www.3kitchens.eu</a:t>
            </a:r>
          </a:p>
        </p:txBody>
      </p:sp>
      <p:sp>
        <p:nvSpPr>
          <p:cNvPr id="9" name="TextBox 8">
            <a:extLst>
              <a:ext uri="{FF2B5EF4-FFF2-40B4-BE49-F238E27FC236}">
                <a16:creationId xmlns:a16="http://schemas.microsoft.com/office/drawing/2014/main" id="{BF20B0A2-3A6B-F968-1AA7-8F54392F2AC6}"/>
              </a:ext>
            </a:extLst>
          </p:cNvPr>
          <p:cNvSpPr txBox="1"/>
          <p:nvPr/>
        </p:nvSpPr>
        <p:spPr>
          <a:xfrm>
            <a:off x="771798" y="3244334"/>
            <a:ext cx="6540159" cy="369332"/>
          </a:xfrm>
          <a:prstGeom prst="rect">
            <a:avLst/>
          </a:prstGeom>
          <a:noFill/>
        </p:spPr>
        <p:txBody>
          <a:bodyPr wrap="square" rtlCol="0">
            <a:spAutoFit/>
          </a:bodyPr>
          <a:lstStyle/>
          <a:p>
            <a:r>
              <a:rPr lang="en-IE" b="1" dirty="0">
                <a:solidFill>
                  <a:schemeClr val="bg1"/>
                </a:solidFill>
                <a:highlight>
                  <a:srgbClr val="84BFA4"/>
                </a:highlight>
              </a:rPr>
              <a:t>Program för anställningsbarhet - </a:t>
            </a:r>
            <a:r>
              <a:rPr lang="en-IE" sz="1600" b="1" dirty="0">
                <a:solidFill>
                  <a:schemeClr val="bg1"/>
                </a:solidFill>
                <a:effectLst/>
                <a:highlight>
                  <a:srgbClr val="84BFA4"/>
                </a:highlight>
                <a:latin typeface="Aptos" panose="020B0004020202020204" pitchFamily="34" charset="0"/>
                <a:ea typeface="Aptos" panose="020B0004020202020204" pitchFamily="34" charset="0"/>
                <a:cs typeface="Times New Roman" panose="02020603050405020304" pitchFamily="18" charset="0"/>
              </a:rPr>
              <a:t>färdigheter för självförbättring</a:t>
            </a:r>
            <a:endParaRPr lang="en-IE" dirty="0">
              <a:solidFill>
                <a:schemeClr val="bg1"/>
              </a:solidFill>
              <a:highlight>
                <a:srgbClr val="84BFA4"/>
              </a:highlight>
            </a:endParaRPr>
          </a:p>
        </p:txBody>
      </p:sp>
      <p:pic>
        <p:nvPicPr>
          <p:cNvPr id="14" name="Picture Placeholder 13" descr="A person smiling while cooking&#10;&#10;Description automatically generated">
            <a:extLst>
              <a:ext uri="{FF2B5EF4-FFF2-40B4-BE49-F238E27FC236}">
                <a16:creationId xmlns:a16="http://schemas.microsoft.com/office/drawing/2014/main" id="{A8C458BD-E5AD-5FF5-84D4-36272DA2E419}"/>
              </a:ext>
            </a:extLst>
          </p:cNvPr>
          <p:cNvPicPr>
            <a:picLocks noGrp="1" noChangeAspect="1"/>
          </p:cNvPicPr>
          <p:nvPr>
            <p:ph type="pic" sz="quarter" idx="17"/>
          </p:nvPr>
        </p:nvPicPr>
        <p:blipFill>
          <a:blip r:embed="rId2"/>
          <a:srcRect t="8429" b="8429"/>
          <a:stretch>
            <a:fillRect/>
          </a:stretch>
        </p:blipFill>
        <p:spPr>
          <a:xfrm>
            <a:off x="5749925" y="0"/>
            <a:ext cx="6442075" cy="5518150"/>
          </a:xfrm>
        </p:spPr>
      </p:pic>
      <p:pic>
        <p:nvPicPr>
          <p:cNvPr id="4" name="Picture 3" descr="A grey square and blue square with yellow stars&#10;&#10;Description automatically generated">
            <a:extLst>
              <a:ext uri="{FF2B5EF4-FFF2-40B4-BE49-F238E27FC236}">
                <a16:creationId xmlns:a16="http://schemas.microsoft.com/office/drawing/2014/main" id="{1F820A6B-34F8-D0A1-CB18-01C5C8284A71}"/>
              </a:ext>
            </a:extLst>
          </p:cNvPr>
          <p:cNvPicPr>
            <a:picLocks noChangeAspect="1"/>
          </p:cNvPicPr>
          <p:nvPr/>
        </p:nvPicPr>
        <p:blipFill>
          <a:blip r:embed="rId3"/>
          <a:stretch>
            <a:fillRect/>
          </a:stretch>
        </p:blipFill>
        <p:spPr>
          <a:xfrm>
            <a:off x="8635032" y="5866943"/>
            <a:ext cx="3319487" cy="866781"/>
          </a:xfrm>
          <a:prstGeom prst="rect">
            <a:avLst/>
          </a:prstGeom>
        </p:spPr>
      </p:pic>
    </p:spTree>
    <p:extLst>
      <p:ext uri="{BB962C8B-B14F-4D97-AF65-F5344CB8AC3E}">
        <p14:creationId xmlns:p14="http://schemas.microsoft.com/office/powerpoint/2010/main" val="2989557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9203C-6663-E3B7-2548-87C21B807893}"/>
              </a:ext>
            </a:extLst>
          </p:cNvPr>
          <p:cNvSpPr>
            <a:spLocks noGrp="1"/>
          </p:cNvSpPr>
          <p:nvPr>
            <p:ph type="body" sz="quarter" idx="14"/>
          </p:nvPr>
        </p:nvSpPr>
        <p:spPr>
          <a:xfrm>
            <a:off x="1441042" y="616933"/>
            <a:ext cx="7176159" cy="3217862"/>
          </a:xfrm>
        </p:spPr>
        <p:txBody>
          <a:bodyPr/>
          <a:lstStyle/>
          <a:p>
            <a:r>
              <a:rPr lang="en-US" dirty="0"/>
              <a:t>02</a:t>
            </a:r>
          </a:p>
        </p:txBody>
      </p:sp>
      <p:sp>
        <p:nvSpPr>
          <p:cNvPr id="3" name="Text Placeholder 2">
            <a:extLst>
              <a:ext uri="{FF2B5EF4-FFF2-40B4-BE49-F238E27FC236}">
                <a16:creationId xmlns:a16="http://schemas.microsoft.com/office/drawing/2014/main" id="{6183CCB9-EF15-4B2E-1E5E-536700B96AEA}"/>
              </a:ext>
            </a:extLst>
          </p:cNvPr>
          <p:cNvSpPr>
            <a:spLocks noGrp="1"/>
          </p:cNvSpPr>
          <p:nvPr>
            <p:ph type="body" sz="quarter" idx="15"/>
          </p:nvPr>
        </p:nvSpPr>
        <p:spPr>
          <a:xfrm>
            <a:off x="616067" y="1939459"/>
            <a:ext cx="8826108" cy="3217862"/>
          </a:xfrm>
        </p:spPr>
        <p:txBody>
          <a:bodyPr/>
          <a:lstStyle/>
          <a:p>
            <a:r>
              <a:rPr lang="en-US" sz="6000" dirty="0"/>
              <a:t>Fysisk träning</a:t>
            </a:r>
          </a:p>
        </p:txBody>
      </p:sp>
    </p:spTree>
    <p:extLst>
      <p:ext uri="{BB962C8B-B14F-4D97-AF65-F5344CB8AC3E}">
        <p14:creationId xmlns:p14="http://schemas.microsoft.com/office/powerpoint/2010/main" val="1086199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697424"/>
            <a:ext cx="12192000" cy="929898"/>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607877" y="897917"/>
            <a:ext cx="7387771" cy="8688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Fysisk träning</a:t>
            </a: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600004" y="2138766"/>
            <a:ext cx="9376753" cy="3804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sv-SE" sz="3200" b="1" i="1" dirty="0" err="1">
                <a:solidFill>
                  <a:srgbClr val="84BFA4"/>
                </a:solidFill>
                <a:latin typeface="Calibri" panose="020F0502020204030204" pitchFamily="34" charset="0"/>
                <a:cs typeface="Calibri" panose="020F0502020204030204" pitchFamily="34" charset="0"/>
              </a:rPr>
              <a:t>Varför träna</a:t>
            </a:r>
            <a:r>
              <a:rPr lang="sv-SE" sz="3200" b="1" i="1" dirty="0">
                <a:solidFill>
                  <a:srgbClr val="84BFA4"/>
                </a:solidFill>
                <a:latin typeface="Calibri" panose="020F0502020204030204" pitchFamily="34" charset="0"/>
                <a:cs typeface="Calibri" panose="020F0502020204030204" pitchFamily="34" charset="0"/>
              </a:rPr>
              <a:t>?</a:t>
            </a: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Våra kroppar är skapade för att röra på sig. Detta gäller för alla åldrar. Att röra på sig mer och sitta stilla mindre ger många positiva effekter. Du kommer att må bättre och öka dina chanser att leva ett långt liv om du är fysiskt aktiv. </a:t>
            </a: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Många sjukdomar och tillstånd kan förbättras med hjälp av motion. Det kan också lindra smärta och förbättra ditt humör. Det är aldrig för sent att börja motionera.</a:t>
            </a: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Graphic 4">
            <a:extLst>
              <a:ext uri="{FF2B5EF4-FFF2-40B4-BE49-F238E27FC236}">
                <a16:creationId xmlns:a16="http://schemas.microsoft.com/office/drawing/2014/main" id="{B3345D2B-0537-8635-5B15-A82999F5C6E1}"/>
              </a:ext>
            </a:extLst>
          </p:cNvPr>
          <p:cNvSpPr/>
          <p:nvPr/>
        </p:nvSpPr>
        <p:spPr>
          <a:xfrm>
            <a:off x="10654827" y="-672374"/>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pic>
        <p:nvPicPr>
          <p:cNvPr id="5" name="Graphic 4" descr="Dance steps outline">
            <a:extLst>
              <a:ext uri="{FF2B5EF4-FFF2-40B4-BE49-F238E27FC236}">
                <a16:creationId xmlns:a16="http://schemas.microsoft.com/office/drawing/2014/main" id="{8053C608-E73C-A587-BBF2-24FCBF634DD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41427" y="4800599"/>
            <a:ext cx="1273629" cy="1273629"/>
          </a:xfrm>
          <a:prstGeom prst="rect">
            <a:avLst/>
          </a:prstGeom>
        </p:spPr>
      </p:pic>
      <p:cxnSp>
        <p:nvCxnSpPr>
          <p:cNvPr id="6" name="Straight Connector 5">
            <a:extLst>
              <a:ext uri="{FF2B5EF4-FFF2-40B4-BE49-F238E27FC236}">
                <a16:creationId xmlns:a16="http://schemas.microsoft.com/office/drawing/2014/main" id="{E8B1F143-66C8-B5CE-822D-BB995C708CA2}"/>
              </a:ext>
            </a:extLst>
          </p:cNvPr>
          <p:cNvCxnSpPr>
            <a:cxnSpLocks/>
          </p:cNvCxnSpPr>
          <p:nvPr/>
        </p:nvCxnSpPr>
        <p:spPr>
          <a:xfrm>
            <a:off x="10927690" y="1867822"/>
            <a:ext cx="0" cy="2949106"/>
          </a:xfrm>
          <a:prstGeom prst="line">
            <a:avLst/>
          </a:prstGeom>
          <a:ln w="28575">
            <a:solidFill>
              <a:srgbClr val="84BFA4"/>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2027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697424"/>
            <a:ext cx="12192000" cy="929898"/>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607877" y="897917"/>
            <a:ext cx="7387771" cy="8688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Fysisk träning</a:t>
            </a: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600004" y="2138766"/>
            <a:ext cx="9719653" cy="3804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sv-SE" sz="3200" b="1" i="1" dirty="0" err="1">
                <a:solidFill>
                  <a:srgbClr val="84BFA4"/>
                </a:solidFill>
                <a:latin typeface="Calibri" panose="020F0502020204030204" pitchFamily="34" charset="0"/>
                <a:cs typeface="Calibri" panose="020F0502020204030204" pitchFamily="34" charset="0"/>
              </a:rPr>
              <a:t>Hur mycket </a:t>
            </a:r>
            <a:r>
              <a:rPr lang="sv-SE" sz="3200" b="1" i="1" dirty="0">
                <a:solidFill>
                  <a:srgbClr val="84BFA4"/>
                </a:solidFill>
                <a:latin typeface="Calibri" panose="020F0502020204030204" pitchFamily="34" charset="0"/>
                <a:cs typeface="Calibri" panose="020F0502020204030204" pitchFamily="34" charset="0"/>
              </a:rPr>
              <a:t>och </a:t>
            </a:r>
            <a:r>
              <a:rPr lang="sv-SE" sz="3200" b="1" i="1" dirty="0" err="1">
                <a:solidFill>
                  <a:srgbClr val="84BFA4"/>
                </a:solidFill>
                <a:latin typeface="Calibri" panose="020F0502020204030204" pitchFamily="34" charset="0"/>
                <a:cs typeface="Calibri" panose="020F0502020204030204" pitchFamily="34" charset="0"/>
              </a:rPr>
              <a:t>vilken </a:t>
            </a:r>
            <a:r>
              <a:rPr lang="sv-SE" sz="3200" b="1" i="1" dirty="0">
                <a:solidFill>
                  <a:srgbClr val="84BFA4"/>
                </a:solidFill>
                <a:latin typeface="Calibri" panose="020F0502020204030204" pitchFamily="34" charset="0"/>
                <a:cs typeface="Calibri" panose="020F0502020204030204" pitchFamily="34" charset="0"/>
              </a:rPr>
              <a:t>typ?</a:t>
            </a: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Vuxna behöver motionera varje dag. Ett bra sätt är att ta en rask promenad i 30 minuter, fem gånger i veckan. Andra bra alternativ är att dansa, springa eller gå till ett gym. </a:t>
            </a: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Din hälsa blir bättre om du tränar dina muskler - två gånger i veckan är en bra mängd. Det är också viktigt med balansträning, särskilt för personer över 65 år.</a:t>
            </a: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pic>
        <p:nvPicPr>
          <p:cNvPr id="4" name="Graphic 3" descr="Dance steps outline">
            <a:extLst>
              <a:ext uri="{FF2B5EF4-FFF2-40B4-BE49-F238E27FC236}">
                <a16:creationId xmlns:a16="http://schemas.microsoft.com/office/drawing/2014/main" id="{3F33CE02-93E4-170A-1168-BEA2A2F4E1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41427" y="4800599"/>
            <a:ext cx="1273629" cy="1273629"/>
          </a:xfrm>
          <a:prstGeom prst="rect">
            <a:avLst/>
          </a:prstGeom>
        </p:spPr>
      </p:pic>
      <p:cxnSp>
        <p:nvCxnSpPr>
          <p:cNvPr id="2" name="Straight Connector 1">
            <a:extLst>
              <a:ext uri="{FF2B5EF4-FFF2-40B4-BE49-F238E27FC236}">
                <a16:creationId xmlns:a16="http://schemas.microsoft.com/office/drawing/2014/main" id="{1A6C0D71-3BAC-3D84-B839-B7CD4C5878B8}"/>
              </a:ext>
            </a:extLst>
          </p:cNvPr>
          <p:cNvCxnSpPr>
            <a:cxnSpLocks/>
          </p:cNvCxnSpPr>
          <p:nvPr/>
        </p:nvCxnSpPr>
        <p:spPr>
          <a:xfrm>
            <a:off x="10927690" y="1867822"/>
            <a:ext cx="0" cy="2949106"/>
          </a:xfrm>
          <a:prstGeom prst="line">
            <a:avLst/>
          </a:prstGeom>
          <a:ln w="28575">
            <a:solidFill>
              <a:srgbClr val="84BFA4"/>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7119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9203C-6663-E3B7-2548-87C21B807893}"/>
              </a:ext>
            </a:extLst>
          </p:cNvPr>
          <p:cNvSpPr>
            <a:spLocks noGrp="1"/>
          </p:cNvSpPr>
          <p:nvPr>
            <p:ph type="body" sz="quarter" idx="14"/>
          </p:nvPr>
        </p:nvSpPr>
        <p:spPr>
          <a:xfrm>
            <a:off x="1333027" y="551619"/>
            <a:ext cx="7176159" cy="3217862"/>
          </a:xfrm>
        </p:spPr>
        <p:txBody>
          <a:bodyPr/>
          <a:lstStyle/>
          <a:p>
            <a:r>
              <a:rPr lang="en-US" dirty="0"/>
              <a:t>03</a:t>
            </a:r>
          </a:p>
        </p:txBody>
      </p:sp>
      <p:sp>
        <p:nvSpPr>
          <p:cNvPr id="3" name="Text Placeholder 2">
            <a:extLst>
              <a:ext uri="{FF2B5EF4-FFF2-40B4-BE49-F238E27FC236}">
                <a16:creationId xmlns:a16="http://schemas.microsoft.com/office/drawing/2014/main" id="{6183CCB9-EF15-4B2E-1E5E-536700B96AEA}"/>
              </a:ext>
            </a:extLst>
          </p:cNvPr>
          <p:cNvSpPr>
            <a:spLocks noGrp="1"/>
          </p:cNvSpPr>
          <p:nvPr>
            <p:ph type="body" sz="quarter" idx="15"/>
          </p:nvPr>
        </p:nvSpPr>
        <p:spPr>
          <a:xfrm>
            <a:off x="1333027" y="1794632"/>
            <a:ext cx="7176159" cy="3217862"/>
          </a:xfrm>
        </p:spPr>
        <p:txBody>
          <a:bodyPr/>
          <a:lstStyle/>
          <a:p>
            <a:r>
              <a:rPr lang="en-IE" sz="6000" b="1" dirty="0">
                <a:effectLst/>
                <a:latin typeface="Arial" panose="020B0604020202020204" pitchFamily="34" charset="0"/>
                <a:ea typeface="Roboto" panose="02000000000000000000" pitchFamily="2" charset="0"/>
                <a:cs typeface="Arial" panose="020B0604020202020204" pitchFamily="34" charset="0"/>
              </a:rPr>
              <a:t>Sova</a:t>
            </a:r>
            <a:endParaRPr lang="sv-SE" sz="6000" dirty="0">
              <a:effectLst/>
              <a:latin typeface="Times New Roman" panose="02020603050405020304" pitchFamily="18" charset="0"/>
              <a:ea typeface="Times New Roman" panose="02020603050405020304" pitchFamily="18" charset="0"/>
            </a:endParaRPr>
          </a:p>
          <a:p>
            <a:endParaRPr lang="en-US" sz="6000" dirty="0"/>
          </a:p>
        </p:txBody>
      </p:sp>
    </p:spTree>
    <p:extLst>
      <p:ext uri="{BB962C8B-B14F-4D97-AF65-F5344CB8AC3E}">
        <p14:creationId xmlns:p14="http://schemas.microsoft.com/office/powerpoint/2010/main" val="2523024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697424"/>
            <a:ext cx="12192000" cy="929898"/>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607877" y="897917"/>
            <a:ext cx="7387771" cy="8688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Sova</a:t>
            </a: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600003" y="2138766"/>
            <a:ext cx="9033853" cy="3804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sv-SE" sz="3200" b="1" i="1" dirty="0" err="1">
                <a:solidFill>
                  <a:srgbClr val="B6D1E1"/>
                </a:solidFill>
                <a:latin typeface="Calibri" panose="020F0502020204030204" pitchFamily="34" charset="0"/>
                <a:cs typeface="Calibri" panose="020F0502020204030204" pitchFamily="34" charset="0"/>
              </a:rPr>
              <a:t>Varför sova</a:t>
            </a:r>
            <a:r>
              <a:rPr lang="sv-SE" sz="3200" b="1" i="1" dirty="0">
                <a:solidFill>
                  <a:srgbClr val="B6D1E1"/>
                </a:solidFill>
                <a:latin typeface="Calibri" panose="020F0502020204030204" pitchFamily="34" charset="0"/>
                <a:cs typeface="Calibri" panose="020F0502020204030204" pitchFamily="34" charset="0"/>
              </a:rPr>
              <a:t>?</a:t>
            </a: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Det är viktigt att sova gott om man vill må bra. En vuxen person behöver normalt sova mellan sex och nio timmar per dygn. </a:t>
            </a: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Om du har svårt att sova kan det bero på många olika saker, till exempel oro och stress, rökning, alkohol, snarkning eller sjukdom. </a:t>
            </a: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Graphic 4">
            <a:extLst>
              <a:ext uri="{FF2B5EF4-FFF2-40B4-BE49-F238E27FC236}">
                <a16:creationId xmlns:a16="http://schemas.microsoft.com/office/drawing/2014/main" id="{B3345D2B-0537-8635-5B15-A82999F5C6E1}"/>
              </a:ext>
            </a:extLst>
          </p:cNvPr>
          <p:cNvSpPr/>
          <p:nvPr/>
        </p:nvSpPr>
        <p:spPr>
          <a:xfrm>
            <a:off x="10377242" y="-881743"/>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pic>
        <p:nvPicPr>
          <p:cNvPr id="5" name="Graphic 4" descr="Snooze outline">
            <a:extLst>
              <a:ext uri="{FF2B5EF4-FFF2-40B4-BE49-F238E27FC236}">
                <a16:creationId xmlns:a16="http://schemas.microsoft.com/office/drawing/2014/main" id="{1DD63CBB-811E-8AD9-7A04-9385E951D8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00931" y="4807703"/>
            <a:ext cx="1235529" cy="1235529"/>
          </a:xfrm>
          <a:prstGeom prst="rect">
            <a:avLst/>
          </a:prstGeom>
        </p:spPr>
      </p:pic>
      <p:cxnSp>
        <p:nvCxnSpPr>
          <p:cNvPr id="6" name="Straight Connector 5">
            <a:extLst>
              <a:ext uri="{FF2B5EF4-FFF2-40B4-BE49-F238E27FC236}">
                <a16:creationId xmlns:a16="http://schemas.microsoft.com/office/drawing/2014/main" id="{DE0BB052-2179-0A2F-19CE-91863A36C65B}"/>
              </a:ext>
            </a:extLst>
          </p:cNvPr>
          <p:cNvCxnSpPr>
            <a:cxnSpLocks/>
          </p:cNvCxnSpPr>
          <p:nvPr/>
        </p:nvCxnSpPr>
        <p:spPr>
          <a:xfrm>
            <a:off x="10927690" y="1867822"/>
            <a:ext cx="0" cy="2949106"/>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1803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697424"/>
            <a:ext cx="12192000" cy="929898"/>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607877" y="897917"/>
            <a:ext cx="7387771" cy="8688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Sova</a:t>
            </a: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475595" y="1766807"/>
            <a:ext cx="9868944" cy="3804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sv-SE" sz="3200" b="1" i="1" dirty="0">
                <a:solidFill>
                  <a:srgbClr val="B6D1E1"/>
                </a:solidFill>
                <a:latin typeface="Calibri" panose="020F0502020204030204" pitchFamily="34" charset="0"/>
                <a:cs typeface="Calibri" panose="020F0502020204030204" pitchFamily="34" charset="0"/>
              </a:rPr>
              <a:t>Hur kan jag förbättra min sömn?</a:t>
            </a:r>
          </a:p>
          <a:p>
            <a:pPr marL="0" indent="0">
              <a:lnSpc>
                <a:spcPts val="2760"/>
              </a:lnSpc>
              <a:spcBef>
                <a:spcPts val="0"/>
              </a:spcBef>
              <a:buNone/>
            </a:pPr>
            <a:endParaRPr lang="sv-SE" b="1" i="1" dirty="0">
              <a:solidFill>
                <a:srgbClr val="B6D1E1"/>
              </a:solidFill>
              <a:latin typeface="Calibri" panose="020F0502020204030204" pitchFamily="34" charset="0"/>
              <a:cs typeface="Calibri" panose="020F0502020204030204" pitchFamily="34" charset="0"/>
            </a:endParaRP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Du kan förbättra din sömn om rummet du sover i är mörkt, tyst och svalt. Du kan få lättare att sova om du inte äter precis innan du går och lägger dig. Och undvik teknik minst en timme före sänggåendet.</a:t>
            </a: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Om du går och lägger dig och går upp vid ungefär samma tid varje dag kan det också förbättra din sömn. </a:t>
            </a: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Avslappningsövningar kan också hjälpa dig när du har svårt att sova.  Det finns också appar som kan hjälpa till - kolla in gratisversioner som </a:t>
            </a:r>
            <a:r>
              <a:rPr lang="en-GB" sz="2400" dirty="0" err="1">
                <a:hlinkClick r:id="rId2"/>
              </a:rPr>
              <a:t>Loóna</a:t>
            </a:r>
            <a:r>
              <a:rPr lang="en-GB" sz="2400" dirty="0">
                <a:hlinkClick r:id="rId2"/>
              </a:rPr>
              <a:t>: Bedtime relax &amp; Sleep </a:t>
            </a:r>
            <a:r>
              <a:rPr lang="en-IE" sz="2400" dirty="0"/>
              <a:t>-</a:t>
            </a:r>
            <a:r>
              <a:rPr lang="en-GB" sz="2400" dirty="0">
                <a:hlinkClick r:id="rId2"/>
              </a:rPr>
              <a:t> Apps on Google Play.  </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Om dina sömnproblem fortsätter under en längre tid kan det vara en bra idé att söka läkarvård. </a:t>
            </a: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a:t>
            </a: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pic>
        <p:nvPicPr>
          <p:cNvPr id="2" name="Graphic 1" descr="Snooze outline">
            <a:extLst>
              <a:ext uri="{FF2B5EF4-FFF2-40B4-BE49-F238E27FC236}">
                <a16:creationId xmlns:a16="http://schemas.microsoft.com/office/drawing/2014/main" id="{1C8401A0-54B5-4AEF-8A83-084F1B1D700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92443" y="4838700"/>
            <a:ext cx="1235529" cy="1235529"/>
          </a:xfrm>
          <a:prstGeom prst="rect">
            <a:avLst/>
          </a:prstGeom>
        </p:spPr>
      </p:pic>
      <p:cxnSp>
        <p:nvCxnSpPr>
          <p:cNvPr id="3" name="Straight Connector 2">
            <a:extLst>
              <a:ext uri="{FF2B5EF4-FFF2-40B4-BE49-F238E27FC236}">
                <a16:creationId xmlns:a16="http://schemas.microsoft.com/office/drawing/2014/main" id="{485CB74C-63D4-9B2D-683D-FA100A9C5132}"/>
              </a:ext>
            </a:extLst>
          </p:cNvPr>
          <p:cNvCxnSpPr>
            <a:cxnSpLocks/>
          </p:cNvCxnSpPr>
          <p:nvPr/>
        </p:nvCxnSpPr>
        <p:spPr>
          <a:xfrm>
            <a:off x="10927690" y="1867822"/>
            <a:ext cx="0" cy="2949106"/>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3002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697424"/>
            <a:ext cx="12192000" cy="929898"/>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607877" y="897917"/>
            <a:ext cx="7387771" cy="8688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Reflektion</a:t>
            </a: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600004" y="2138766"/>
            <a:ext cx="8184767" cy="3804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sv-SE" sz="3200" b="1" i="1" dirty="0" err="1">
                <a:solidFill>
                  <a:srgbClr val="B6D1E1"/>
                </a:solidFill>
                <a:latin typeface="Calibri" panose="020F0502020204030204" pitchFamily="34" charset="0"/>
                <a:cs typeface="Calibri" panose="020F0502020204030204" pitchFamily="34" charset="0"/>
              </a:rPr>
              <a:t>Frågor </a:t>
            </a:r>
            <a:r>
              <a:rPr lang="sv-SE" sz="3200" b="1" i="1" dirty="0">
                <a:solidFill>
                  <a:srgbClr val="B6D1E1"/>
                </a:solidFill>
                <a:latin typeface="Calibri" panose="020F0502020204030204" pitchFamily="34" charset="0"/>
                <a:cs typeface="Calibri" panose="020F0502020204030204" pitchFamily="34" charset="0"/>
              </a:rPr>
              <a:t>att </a:t>
            </a:r>
            <a:r>
              <a:rPr lang="sv-SE" sz="3200" b="1" i="1" dirty="0" err="1">
                <a:solidFill>
                  <a:srgbClr val="B6D1E1"/>
                </a:solidFill>
                <a:latin typeface="Calibri" panose="020F0502020204030204" pitchFamily="34" charset="0"/>
                <a:cs typeface="Calibri" panose="020F0502020204030204" pitchFamily="34" charset="0"/>
              </a:rPr>
              <a:t>reflektera över </a:t>
            </a:r>
            <a:r>
              <a:rPr lang="sv-SE" sz="3200" b="1" i="1" dirty="0">
                <a:solidFill>
                  <a:srgbClr val="B6D1E1"/>
                </a:solidFill>
                <a:latin typeface="Calibri" panose="020F0502020204030204" pitchFamily="34" charset="0"/>
                <a:cs typeface="Calibri" panose="020F0502020204030204" pitchFamily="34" charset="0"/>
              </a:rPr>
              <a:t>och </a:t>
            </a:r>
            <a:r>
              <a:rPr lang="sv-SE" sz="3200" b="1" i="1" dirty="0" err="1">
                <a:solidFill>
                  <a:srgbClr val="B6D1E1"/>
                </a:solidFill>
                <a:latin typeface="Calibri" panose="020F0502020204030204" pitchFamily="34" charset="0"/>
                <a:cs typeface="Calibri" panose="020F0502020204030204" pitchFamily="34" charset="0"/>
              </a:rPr>
              <a:t>diskutera</a:t>
            </a:r>
            <a:endParaRPr lang="sv-SE" sz="3200" b="1" i="1" dirty="0">
              <a:solidFill>
                <a:srgbClr val="B6D1E1"/>
              </a:solidFill>
              <a:latin typeface="Calibri" panose="020F0502020204030204" pitchFamily="34" charset="0"/>
              <a:cs typeface="Calibri" panose="020F0502020204030204" pitchFamily="34" charset="0"/>
            </a:endParaRPr>
          </a:p>
          <a:p>
            <a:pPr marL="0" indent="0">
              <a:lnSpc>
                <a:spcPts val="2760"/>
              </a:lnSpc>
              <a:spcBef>
                <a:spcPts val="0"/>
              </a:spcBef>
              <a:buNone/>
            </a:pPr>
            <a:endParaRPr lang="sv-SE" sz="3200" b="1" i="1" dirty="0">
              <a:solidFill>
                <a:srgbClr val="B6D1E1"/>
              </a:solidFill>
              <a:latin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a:lnSpc>
                <a:spcPts val="2760"/>
              </a:lnSpc>
              <a:spcBef>
                <a:spcPts val="0"/>
              </a:spcBef>
              <a:buClr>
                <a:srgbClr val="B6D1E1"/>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Vilka är dina mat- och dryckesvanor idag?</a:t>
            </a:r>
          </a:p>
          <a:p>
            <a:pPr>
              <a:lnSpc>
                <a:spcPts val="2760"/>
              </a:lnSpc>
              <a:spcBef>
                <a:spcPts val="0"/>
              </a:spcBef>
              <a:buClr>
                <a:srgbClr val="B6D1E1"/>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Kan du ändra på något av dem för att förbättra din hälsa?</a:t>
            </a:r>
          </a:p>
          <a:p>
            <a:pPr>
              <a:lnSpc>
                <a:spcPts val="2760"/>
              </a:lnSpc>
              <a:spcBef>
                <a:spcPts val="0"/>
              </a:spcBef>
              <a:buClr>
                <a:srgbClr val="B6D1E1"/>
              </a:buClr>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a:lnSpc>
                <a:spcPts val="2760"/>
              </a:lnSpc>
              <a:spcBef>
                <a:spcPts val="0"/>
              </a:spcBef>
              <a:buClr>
                <a:srgbClr val="B6D1E1"/>
              </a:buClr>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pic>
        <p:nvPicPr>
          <p:cNvPr id="2" name="Graphic 1" descr="Snooze outline">
            <a:extLst>
              <a:ext uri="{FF2B5EF4-FFF2-40B4-BE49-F238E27FC236}">
                <a16:creationId xmlns:a16="http://schemas.microsoft.com/office/drawing/2014/main" id="{68E4D833-53C0-353F-E060-65C2DF8BF40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00931" y="4807703"/>
            <a:ext cx="1235529" cy="1235529"/>
          </a:xfrm>
          <a:prstGeom prst="rect">
            <a:avLst/>
          </a:prstGeom>
        </p:spPr>
      </p:pic>
      <p:cxnSp>
        <p:nvCxnSpPr>
          <p:cNvPr id="3" name="Straight Connector 2">
            <a:extLst>
              <a:ext uri="{FF2B5EF4-FFF2-40B4-BE49-F238E27FC236}">
                <a16:creationId xmlns:a16="http://schemas.microsoft.com/office/drawing/2014/main" id="{B43CB6EF-8D1B-0A64-AD7A-6968C3F9D169}"/>
              </a:ext>
            </a:extLst>
          </p:cNvPr>
          <p:cNvCxnSpPr>
            <a:cxnSpLocks/>
          </p:cNvCxnSpPr>
          <p:nvPr/>
        </p:nvCxnSpPr>
        <p:spPr>
          <a:xfrm>
            <a:off x="10927690" y="1867822"/>
            <a:ext cx="0" cy="2949106"/>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pic>
        <p:nvPicPr>
          <p:cNvPr id="5" name="Graphic 4" descr="Badge Question Mark outline">
            <a:extLst>
              <a:ext uri="{FF2B5EF4-FFF2-40B4-BE49-F238E27FC236}">
                <a16:creationId xmlns:a16="http://schemas.microsoft.com/office/drawing/2014/main" id="{918BF0C3-5DCF-70ED-B539-361AD997436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07660" y="4543956"/>
            <a:ext cx="800100" cy="800100"/>
          </a:xfrm>
          <a:prstGeom prst="rect">
            <a:avLst/>
          </a:prstGeom>
        </p:spPr>
      </p:pic>
    </p:spTree>
    <p:extLst>
      <p:ext uri="{BB962C8B-B14F-4D97-AF65-F5344CB8AC3E}">
        <p14:creationId xmlns:p14="http://schemas.microsoft.com/office/powerpoint/2010/main" val="2783540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9203C-6663-E3B7-2548-87C21B807893}"/>
              </a:ext>
            </a:extLst>
          </p:cNvPr>
          <p:cNvSpPr>
            <a:spLocks noGrp="1"/>
          </p:cNvSpPr>
          <p:nvPr>
            <p:ph type="body" sz="quarter" idx="14"/>
          </p:nvPr>
        </p:nvSpPr>
        <p:spPr>
          <a:xfrm>
            <a:off x="1401445" y="616933"/>
            <a:ext cx="7176159" cy="3217862"/>
          </a:xfrm>
        </p:spPr>
        <p:txBody>
          <a:bodyPr/>
          <a:lstStyle/>
          <a:p>
            <a:r>
              <a:rPr lang="en-US" dirty="0"/>
              <a:t>04</a:t>
            </a:r>
          </a:p>
        </p:txBody>
      </p:sp>
      <p:sp>
        <p:nvSpPr>
          <p:cNvPr id="3" name="Text Placeholder 2">
            <a:extLst>
              <a:ext uri="{FF2B5EF4-FFF2-40B4-BE49-F238E27FC236}">
                <a16:creationId xmlns:a16="http://schemas.microsoft.com/office/drawing/2014/main" id="{6183CCB9-EF15-4B2E-1E5E-536700B96AEA}"/>
              </a:ext>
            </a:extLst>
          </p:cNvPr>
          <p:cNvSpPr>
            <a:spLocks noGrp="1"/>
          </p:cNvSpPr>
          <p:nvPr>
            <p:ph type="body" sz="quarter" idx="15"/>
          </p:nvPr>
        </p:nvSpPr>
        <p:spPr>
          <a:xfrm>
            <a:off x="457201" y="1681041"/>
            <a:ext cx="9064647" cy="3217862"/>
          </a:xfrm>
        </p:spPr>
        <p:txBody>
          <a:bodyPr/>
          <a:lstStyle/>
          <a:p>
            <a:r>
              <a:rPr lang="en-GB" sz="6000" b="1" dirty="0">
                <a:effectLst/>
                <a:latin typeface="Arial" panose="020B0604020202020204" pitchFamily="34" charset="0"/>
                <a:ea typeface="Roboto" panose="02000000000000000000" pitchFamily="2" charset="0"/>
                <a:cs typeface="Arial" panose="020B0604020202020204" pitchFamily="34" charset="0"/>
              </a:rPr>
              <a:t>Alkohol, droger och </a:t>
            </a:r>
            <a:r>
              <a:rPr lang="en-GB" sz="6000" b="1" dirty="0">
                <a:effectLst/>
                <a:latin typeface="Roboto" panose="02000000000000000000" pitchFamily="2" charset="0"/>
                <a:ea typeface="Roboto" panose="02000000000000000000" pitchFamily="2" charset="0"/>
                <a:cs typeface="Roboto" panose="02000000000000000000" pitchFamily="2" charset="0"/>
              </a:rPr>
              <a:t>tobak</a:t>
            </a:r>
            <a:endParaRPr lang="sv-SE" sz="6000" dirty="0">
              <a:effectLst/>
              <a:latin typeface="Times New Roman" panose="02020603050405020304" pitchFamily="18" charset="0"/>
              <a:ea typeface="Times New Roman" panose="02020603050405020304" pitchFamily="18" charset="0"/>
            </a:endParaRPr>
          </a:p>
          <a:p>
            <a:endParaRPr lang="en-US" sz="4800" dirty="0"/>
          </a:p>
        </p:txBody>
      </p:sp>
    </p:spTree>
    <p:extLst>
      <p:ext uri="{BB962C8B-B14F-4D97-AF65-F5344CB8AC3E}">
        <p14:creationId xmlns:p14="http://schemas.microsoft.com/office/powerpoint/2010/main" val="3258803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697424"/>
            <a:ext cx="12192000" cy="929898"/>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607877" y="897917"/>
            <a:ext cx="7387771" cy="8688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Alkohol, droger och tobak</a:t>
            </a: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Graphic 4">
            <a:extLst>
              <a:ext uri="{FF2B5EF4-FFF2-40B4-BE49-F238E27FC236}">
                <a16:creationId xmlns:a16="http://schemas.microsoft.com/office/drawing/2014/main" id="{B3345D2B-0537-8635-5B15-A82999F5C6E1}"/>
              </a:ext>
            </a:extLst>
          </p:cNvPr>
          <p:cNvSpPr/>
          <p:nvPr/>
        </p:nvSpPr>
        <p:spPr>
          <a:xfrm>
            <a:off x="10083328" y="0"/>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
        <p:nvSpPr>
          <p:cNvPr id="5" name="Text Placeholder 3">
            <a:extLst>
              <a:ext uri="{FF2B5EF4-FFF2-40B4-BE49-F238E27FC236}">
                <a16:creationId xmlns:a16="http://schemas.microsoft.com/office/drawing/2014/main" id="{969885D3-D669-159E-F891-28ECDAA72FF0}"/>
              </a:ext>
            </a:extLst>
          </p:cNvPr>
          <p:cNvSpPr txBox="1">
            <a:spLocks/>
          </p:cNvSpPr>
          <p:nvPr/>
        </p:nvSpPr>
        <p:spPr>
          <a:xfrm>
            <a:off x="600004" y="2138766"/>
            <a:ext cx="9657449" cy="3804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sv-SE" sz="3200" b="1" i="1" dirty="0" err="1">
                <a:solidFill>
                  <a:srgbClr val="84BFA4"/>
                </a:solidFill>
                <a:latin typeface="Calibri" panose="020F0502020204030204" pitchFamily="34" charset="0"/>
                <a:cs typeface="Calibri" panose="020F0502020204030204" pitchFamily="34" charset="0"/>
              </a:rPr>
              <a:t>Alkohol</a:t>
            </a:r>
            <a:endParaRPr lang="sv-SE" sz="3200" b="1" i="1" dirty="0">
              <a:solidFill>
                <a:srgbClr val="84BFA4"/>
              </a:solidFill>
              <a:latin typeface="Calibri" panose="020F0502020204030204" pitchFamily="34" charset="0"/>
              <a:cs typeface="Calibri" panose="020F0502020204030204" pitchFamily="34" charset="0"/>
            </a:endParaRPr>
          </a:p>
          <a:p>
            <a:pPr marL="0" indent="0">
              <a:lnSpc>
                <a:spcPts val="2760"/>
              </a:lnSpc>
              <a:spcBef>
                <a:spcPts val="0"/>
              </a:spcBef>
              <a:buNone/>
            </a:pPr>
            <a:endParaRPr lang="sv-SE" sz="3200" b="1" i="1" dirty="0">
              <a:solidFill>
                <a:srgbClr val="B6D1E1"/>
              </a:solidFill>
              <a:latin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Att dricka alkohol under en längre period kan leda till depression, ångest och sömnproblem. </a:t>
            </a: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Om du dricker mycket alkohol finns det en risk att du blir beroende. Det finns också en risk att du utvecklar sjukdomar eller skador.</a:t>
            </a: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14B1EAB3-6C93-6F40-FDD5-689E584C510B}"/>
              </a:ext>
            </a:extLst>
          </p:cNvPr>
          <p:cNvCxnSpPr>
            <a:cxnSpLocks/>
          </p:cNvCxnSpPr>
          <p:nvPr/>
        </p:nvCxnSpPr>
        <p:spPr>
          <a:xfrm>
            <a:off x="10927690" y="1867822"/>
            <a:ext cx="0" cy="2949106"/>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pic>
        <p:nvPicPr>
          <p:cNvPr id="8" name="Graphic 7" descr="Smoking outline">
            <a:extLst>
              <a:ext uri="{FF2B5EF4-FFF2-40B4-BE49-F238E27FC236}">
                <a16:creationId xmlns:a16="http://schemas.microsoft.com/office/drawing/2014/main" id="{F667D80B-636C-615E-0AD6-B7D693E8EBF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9373667">
            <a:off x="10570028" y="4822372"/>
            <a:ext cx="1039586" cy="1039586"/>
          </a:xfrm>
          <a:prstGeom prst="rect">
            <a:avLst/>
          </a:prstGeom>
        </p:spPr>
      </p:pic>
      <p:pic>
        <p:nvPicPr>
          <p:cNvPr id="9" name="Graphic 8" descr="Champagne outline">
            <a:extLst>
              <a:ext uri="{FF2B5EF4-FFF2-40B4-BE49-F238E27FC236}">
                <a16:creationId xmlns:a16="http://schemas.microsoft.com/office/drawing/2014/main" id="{1042A568-69AF-D204-A4FD-B0627EF6294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84228" y="4620987"/>
            <a:ext cx="1371600" cy="1371600"/>
          </a:xfrm>
          <a:prstGeom prst="rect">
            <a:avLst/>
          </a:prstGeom>
        </p:spPr>
      </p:pic>
    </p:spTree>
    <p:extLst>
      <p:ext uri="{BB962C8B-B14F-4D97-AF65-F5344CB8AC3E}">
        <p14:creationId xmlns:p14="http://schemas.microsoft.com/office/powerpoint/2010/main" val="489950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697424"/>
            <a:ext cx="12192000" cy="929898"/>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607877" y="897917"/>
            <a:ext cx="7387771" cy="8688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Alkohol, droger och tobak</a:t>
            </a: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Text Placeholder 3">
            <a:extLst>
              <a:ext uri="{FF2B5EF4-FFF2-40B4-BE49-F238E27FC236}">
                <a16:creationId xmlns:a16="http://schemas.microsoft.com/office/drawing/2014/main" id="{969885D3-D669-159E-F891-28ECDAA72FF0}"/>
              </a:ext>
            </a:extLst>
          </p:cNvPr>
          <p:cNvSpPr txBox="1">
            <a:spLocks/>
          </p:cNvSpPr>
          <p:nvPr/>
        </p:nvSpPr>
        <p:spPr>
          <a:xfrm>
            <a:off x="600004" y="2138766"/>
            <a:ext cx="8776471" cy="3804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sv-SE" sz="3200" b="1" i="1" dirty="0" err="1">
                <a:solidFill>
                  <a:srgbClr val="84BFA4"/>
                </a:solidFill>
                <a:latin typeface="Calibri" panose="020F0502020204030204" pitchFamily="34" charset="0"/>
                <a:cs typeface="Calibri" panose="020F0502020204030204" pitchFamily="34" charset="0"/>
              </a:rPr>
              <a:t>Cigaretter</a:t>
            </a:r>
            <a:endParaRPr lang="sv-SE" sz="3200" b="1" i="1" dirty="0">
              <a:solidFill>
                <a:srgbClr val="84BFA4"/>
              </a:solidFill>
              <a:latin typeface="Calibri" panose="020F0502020204030204" pitchFamily="34" charset="0"/>
              <a:cs typeface="Calibri" panose="020F0502020204030204" pitchFamily="34" charset="0"/>
            </a:endParaRPr>
          </a:p>
          <a:p>
            <a:pPr marL="0" indent="0">
              <a:lnSpc>
                <a:spcPts val="2760"/>
              </a:lnSpc>
              <a:spcBef>
                <a:spcPts val="0"/>
              </a:spcBef>
              <a:buNone/>
            </a:pPr>
            <a:endParaRPr lang="sv-SE" sz="3200" b="1" i="1" dirty="0">
              <a:solidFill>
                <a:srgbClr val="B6D1E1"/>
              </a:solidFill>
              <a:latin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Rökning kan orsaka många sjukdomar och kan göra att människor dör tidigare än de skulle ha gjort om de inte hade rökt. Cancer, lungsjukdomar, hjärt- och kärlsjukdomar och magsår är några av de sjukdomar som man kan få av rökning. När du befinner dig i samma rum som någon som röker andas du också in deras rök. Detta kallas passiv rökning och kan leda till att du får samma sjukdomar som du skulle riskera att få om du själv rökte.</a:t>
            </a: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2" name="Straight Connector 1">
            <a:extLst>
              <a:ext uri="{FF2B5EF4-FFF2-40B4-BE49-F238E27FC236}">
                <a16:creationId xmlns:a16="http://schemas.microsoft.com/office/drawing/2014/main" id="{9D261412-FFA9-244F-FA45-1AB81C015B79}"/>
              </a:ext>
            </a:extLst>
          </p:cNvPr>
          <p:cNvCxnSpPr>
            <a:cxnSpLocks/>
          </p:cNvCxnSpPr>
          <p:nvPr/>
        </p:nvCxnSpPr>
        <p:spPr>
          <a:xfrm>
            <a:off x="10927690" y="1867822"/>
            <a:ext cx="0" cy="2949106"/>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pic>
        <p:nvPicPr>
          <p:cNvPr id="4" name="Graphic 3" descr="Smoking outline">
            <a:extLst>
              <a:ext uri="{FF2B5EF4-FFF2-40B4-BE49-F238E27FC236}">
                <a16:creationId xmlns:a16="http://schemas.microsoft.com/office/drawing/2014/main" id="{00ED7120-03E7-2E5D-5DAD-6B420F4C9D7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9373667">
            <a:off x="10570028" y="4822372"/>
            <a:ext cx="1039586" cy="1039586"/>
          </a:xfrm>
          <a:prstGeom prst="rect">
            <a:avLst/>
          </a:prstGeom>
        </p:spPr>
      </p:pic>
      <p:pic>
        <p:nvPicPr>
          <p:cNvPr id="8" name="Graphic 7" descr="Champagne outline">
            <a:extLst>
              <a:ext uri="{FF2B5EF4-FFF2-40B4-BE49-F238E27FC236}">
                <a16:creationId xmlns:a16="http://schemas.microsoft.com/office/drawing/2014/main" id="{28ACBB43-36D3-97CD-FFA7-07B4060F088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84228" y="4620987"/>
            <a:ext cx="1371600" cy="1371600"/>
          </a:xfrm>
          <a:prstGeom prst="rect">
            <a:avLst/>
          </a:prstGeom>
        </p:spPr>
      </p:pic>
    </p:spTree>
    <p:extLst>
      <p:ext uri="{BB962C8B-B14F-4D97-AF65-F5344CB8AC3E}">
        <p14:creationId xmlns:p14="http://schemas.microsoft.com/office/powerpoint/2010/main" val="2491617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342EAB87-F3FD-CCEA-7961-2C4EC9EADEA7}"/>
              </a:ext>
            </a:extLst>
          </p:cNvPr>
          <p:cNvSpPr/>
          <p:nvPr/>
        </p:nvSpPr>
        <p:spPr>
          <a:xfrm rot="10800000" flipH="1">
            <a:off x="0" y="2875968"/>
            <a:ext cx="12183504" cy="3982032"/>
          </a:xfrm>
          <a:custGeom>
            <a:avLst/>
            <a:gdLst>
              <a:gd name="connsiteX0" fmla="*/ 0 w 12183504"/>
              <a:gd name="connsiteY0" fmla="*/ 0 h 3982032"/>
              <a:gd name="connsiteX1" fmla="*/ 12183504 w 12183504"/>
              <a:gd name="connsiteY1" fmla="*/ 0 h 3982032"/>
              <a:gd name="connsiteX2" fmla="*/ 12183504 w 12183504"/>
              <a:gd name="connsiteY2" fmla="*/ 2194550 h 3982032"/>
              <a:gd name="connsiteX3" fmla="*/ 12103237 w 12183504"/>
              <a:gd name="connsiteY3" fmla="*/ 2245542 h 3982032"/>
              <a:gd name="connsiteX4" fmla="*/ 10188834 w 12183504"/>
              <a:gd name="connsiteY4" fmla="*/ 2945125 h 3982032"/>
              <a:gd name="connsiteX5" fmla="*/ 5039511 w 12183504"/>
              <a:gd name="connsiteY5" fmla="*/ 3280056 h 3982032"/>
              <a:gd name="connsiteX6" fmla="*/ 4957122 w 12183504"/>
              <a:gd name="connsiteY6" fmla="*/ 3282612 h 3982032"/>
              <a:gd name="connsiteX7" fmla="*/ 3895208 w 12183504"/>
              <a:gd name="connsiteY7" fmla="*/ 3520391 h 3982032"/>
              <a:gd name="connsiteX8" fmla="*/ 3245251 w 12183504"/>
              <a:gd name="connsiteY8" fmla="*/ 3916678 h 3982032"/>
              <a:gd name="connsiteX9" fmla="*/ 2631913 w 12183504"/>
              <a:gd name="connsiteY9" fmla="*/ 3870657 h 3982032"/>
              <a:gd name="connsiteX10" fmla="*/ 2503755 w 12183504"/>
              <a:gd name="connsiteY10" fmla="*/ 3717261 h 3982032"/>
              <a:gd name="connsiteX11" fmla="*/ 974963 w 12183504"/>
              <a:gd name="connsiteY11" fmla="*/ 2975802 h 3982032"/>
              <a:gd name="connsiteX12" fmla="*/ 121185 w 12183504"/>
              <a:gd name="connsiteY12" fmla="*/ 2719886 h 3982032"/>
              <a:gd name="connsiteX13" fmla="*/ 0 w 12183504"/>
              <a:gd name="connsiteY13" fmla="*/ 2663240 h 398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83504" h="3982032">
                <a:moveTo>
                  <a:pt x="0" y="0"/>
                </a:moveTo>
                <a:lnTo>
                  <a:pt x="12183504" y="0"/>
                </a:lnTo>
                <a:lnTo>
                  <a:pt x="12183504" y="2194550"/>
                </a:lnTo>
                <a:lnTo>
                  <a:pt x="12103237" y="2245542"/>
                </a:lnTo>
                <a:cubicBezTo>
                  <a:pt x="11707313" y="2481719"/>
                  <a:pt x="11090539" y="2731638"/>
                  <a:pt x="10188834" y="2945125"/>
                </a:cubicBezTo>
                <a:cubicBezTo>
                  <a:pt x="8499856" y="3343976"/>
                  <a:pt x="5423984" y="3287724"/>
                  <a:pt x="5039511" y="3280056"/>
                </a:cubicBezTo>
                <a:cubicBezTo>
                  <a:pt x="5012043" y="3280056"/>
                  <a:pt x="4984574" y="3280056"/>
                  <a:pt x="4957122" y="3282612"/>
                </a:cubicBezTo>
                <a:cubicBezTo>
                  <a:pt x="4142373" y="3359319"/>
                  <a:pt x="3895208" y="3520391"/>
                  <a:pt x="3895208" y="3520391"/>
                </a:cubicBezTo>
                <a:lnTo>
                  <a:pt x="3245251" y="3916678"/>
                </a:lnTo>
                <a:cubicBezTo>
                  <a:pt x="3071323" y="4021506"/>
                  <a:pt x="2737179" y="3995940"/>
                  <a:pt x="2631913" y="3870657"/>
                </a:cubicBezTo>
                <a:lnTo>
                  <a:pt x="2503755" y="3717261"/>
                </a:lnTo>
                <a:cubicBezTo>
                  <a:pt x="2215380" y="3374654"/>
                  <a:pt x="1661538" y="3108752"/>
                  <a:pt x="974963" y="2975802"/>
                </a:cubicBezTo>
                <a:cubicBezTo>
                  <a:pt x="643118" y="2910606"/>
                  <a:pt x="360906" y="2823198"/>
                  <a:pt x="121185" y="2719886"/>
                </a:cubicBezTo>
                <a:lnTo>
                  <a:pt x="0" y="2663240"/>
                </a:lnTo>
                <a:close/>
              </a:path>
            </a:pathLst>
          </a:cu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83"/>
          </a:p>
        </p:txBody>
      </p:sp>
      <p:sp>
        <p:nvSpPr>
          <p:cNvPr id="7" name="Graphic 4">
            <a:extLst>
              <a:ext uri="{FF2B5EF4-FFF2-40B4-BE49-F238E27FC236}">
                <a16:creationId xmlns:a16="http://schemas.microsoft.com/office/drawing/2014/main" id="{2163A1E7-F532-BD19-F88A-544076040569}"/>
              </a:ext>
            </a:extLst>
          </p:cNvPr>
          <p:cNvSpPr/>
          <p:nvPr/>
        </p:nvSpPr>
        <p:spPr>
          <a:xfrm>
            <a:off x="9839947" y="3162436"/>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
        <p:nvSpPr>
          <p:cNvPr id="10" name="Text Placeholder 2">
            <a:extLst>
              <a:ext uri="{FF2B5EF4-FFF2-40B4-BE49-F238E27FC236}">
                <a16:creationId xmlns:a16="http://schemas.microsoft.com/office/drawing/2014/main" id="{766667F3-A666-161C-A714-05F2CE148582}"/>
              </a:ext>
            </a:extLst>
          </p:cNvPr>
          <p:cNvSpPr txBox="1">
            <a:spLocks/>
          </p:cNvSpPr>
          <p:nvPr/>
        </p:nvSpPr>
        <p:spPr>
          <a:xfrm>
            <a:off x="558216" y="4587497"/>
            <a:ext cx="8740767" cy="181766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480"/>
              </a:lnSpc>
              <a:spcBef>
                <a:spcPts val="0"/>
              </a:spcBef>
              <a:buClr>
                <a:srgbClr val="382B1B"/>
              </a:buClr>
              <a:buNone/>
            </a:pPr>
            <a:r>
              <a:rPr lang="en-GB" sz="2400" dirty="0">
                <a:solidFill>
                  <a:schemeClr val="bg1"/>
                </a:solidFill>
                <a:latin typeface="Calibri" panose="020F0502020204030204" pitchFamily="34" charset="0"/>
                <a:ea typeface="Calibri" panose="020F0502020204030204" pitchFamily="34" charset="0"/>
              </a:rPr>
              <a:t>Vi utforskar personlig balans när det gäller fysisk och psykisk hälsa och vad som påverkar din hälsa. Vi tittar på de skadliga effekterna av alkohol, droger och tobak och de positiva effekterna av sömn, motion och hälsosam mat. </a:t>
            </a:r>
            <a:r>
              <a:rPr lang="en-GB" sz="2400" dirty="0" err="1">
                <a:solidFill>
                  <a:schemeClr val="bg1"/>
                </a:solidFill>
                <a:latin typeface="Calibri" panose="020F0502020204030204" pitchFamily="34" charset="0"/>
                <a:ea typeface="Calibri" panose="020F0502020204030204" pitchFamily="34" charset="0"/>
              </a:rPr>
              <a:t>Använd</a:t>
            </a:r>
            <a:r>
              <a:rPr lang="en-GB" sz="2400" dirty="0">
                <a:solidFill>
                  <a:schemeClr val="bg1"/>
                </a:solidFill>
                <a:latin typeface="Calibri" panose="020F0502020204030204" pitchFamily="34" charset="0"/>
                <a:ea typeface="Calibri" panose="020F0502020204030204" pitchFamily="34" charset="0"/>
              </a:rPr>
              <a:t> </a:t>
            </a:r>
            <a:r>
              <a:rPr lang="en-GB" sz="2400" dirty="0" err="1">
                <a:solidFill>
                  <a:schemeClr val="bg1"/>
                </a:solidFill>
                <a:latin typeface="Calibri" panose="020F0502020204030204" pitchFamily="34" charset="0"/>
                <a:ea typeface="Calibri" panose="020F0502020204030204" pitchFamily="34" charset="0"/>
              </a:rPr>
              <a:t>detta</a:t>
            </a:r>
            <a:r>
              <a:rPr lang="en-GB" sz="2400" dirty="0">
                <a:solidFill>
                  <a:schemeClr val="bg1"/>
                </a:solidFill>
                <a:latin typeface="Calibri" panose="020F0502020204030204" pitchFamily="34" charset="0"/>
                <a:ea typeface="Calibri" panose="020F0502020204030204" pitchFamily="34" charset="0"/>
              </a:rPr>
              <a:t> för att medvetet ta steg för att ta hand om dig själv och din närmaste omgivning.</a:t>
            </a:r>
          </a:p>
          <a:p>
            <a:pPr marL="0" indent="0">
              <a:lnSpc>
                <a:spcPts val="2480"/>
              </a:lnSpc>
              <a:spcBef>
                <a:spcPts val="0"/>
              </a:spcBef>
              <a:buClr>
                <a:srgbClr val="382B1B"/>
              </a:buClr>
              <a:buNone/>
            </a:pPr>
            <a:endParaRPr lang="sv-SE" sz="2400" dirty="0">
              <a:solidFill>
                <a:srgbClr val="382B1B"/>
              </a:solidFill>
              <a:latin typeface="Calibri" panose="020F0502020204030204" pitchFamily="34" charset="0"/>
              <a:ea typeface="Calibri" panose="020F0502020204030204" pitchFamily="34" charset="0"/>
            </a:endParaRPr>
          </a:p>
        </p:txBody>
      </p:sp>
      <p:sp>
        <p:nvSpPr>
          <p:cNvPr id="3" name="Text Placeholder 2">
            <a:extLst>
              <a:ext uri="{FF2B5EF4-FFF2-40B4-BE49-F238E27FC236}">
                <a16:creationId xmlns:a16="http://schemas.microsoft.com/office/drawing/2014/main" id="{CECA002F-6E99-F5EA-38B7-43D69000DED2}"/>
              </a:ext>
            </a:extLst>
          </p:cNvPr>
          <p:cNvSpPr txBox="1">
            <a:spLocks/>
          </p:cNvSpPr>
          <p:nvPr/>
        </p:nvSpPr>
        <p:spPr>
          <a:xfrm>
            <a:off x="1024887" y="1105735"/>
            <a:ext cx="9624450" cy="168654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680"/>
              </a:lnSpc>
              <a:spcBef>
                <a:spcPts val="0"/>
              </a:spcBef>
              <a:buClr>
                <a:srgbClr val="382B1B"/>
              </a:buClr>
              <a:buNone/>
            </a:pPr>
            <a:r>
              <a:rPr lang="en-GB" sz="3000" b="1" i="1" dirty="0">
                <a:solidFill>
                  <a:srgbClr val="84BFA4"/>
                </a:solidFill>
                <a:latin typeface="Calibri" panose="020F0502020204030204" pitchFamily="34" charset="0"/>
                <a:ea typeface="Calibri" panose="020F0502020204030204" pitchFamily="34" charset="0"/>
              </a:rPr>
              <a:t>Denna modul erbjuder lärande och reflektion för att förbättra den personliga balansen, hälsan och självledarskapet.</a:t>
            </a:r>
            <a:endParaRPr lang="sv-SE" sz="3000" b="1" i="1" dirty="0">
              <a:solidFill>
                <a:srgbClr val="84BFA4"/>
              </a:solidFill>
              <a:latin typeface="Calibri" panose="020F0502020204030204" pitchFamily="34" charset="0"/>
              <a:ea typeface="Calibri" panose="020F0502020204030204" pitchFamily="34" charset="0"/>
            </a:endParaRPr>
          </a:p>
        </p:txBody>
      </p:sp>
      <p:cxnSp>
        <p:nvCxnSpPr>
          <p:cNvPr id="4" name="Straight Connector 3">
            <a:extLst>
              <a:ext uri="{FF2B5EF4-FFF2-40B4-BE49-F238E27FC236}">
                <a16:creationId xmlns:a16="http://schemas.microsoft.com/office/drawing/2014/main" id="{796BC60A-B606-30EA-15CE-77EDBF994B1D}"/>
              </a:ext>
            </a:extLst>
          </p:cNvPr>
          <p:cNvCxnSpPr>
            <a:cxnSpLocks/>
          </p:cNvCxnSpPr>
          <p:nvPr/>
        </p:nvCxnSpPr>
        <p:spPr>
          <a:xfrm>
            <a:off x="787751" y="762358"/>
            <a:ext cx="0" cy="1912800"/>
          </a:xfrm>
          <a:prstGeom prst="line">
            <a:avLst/>
          </a:prstGeom>
          <a:ln w="28575">
            <a:solidFill>
              <a:srgbClr val="B6D1E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39440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697424"/>
            <a:ext cx="12192000" cy="929898"/>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607877" y="897917"/>
            <a:ext cx="7387771" cy="8688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Alkohol, droger och tobak</a:t>
            </a: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Text Placeholder 3">
            <a:extLst>
              <a:ext uri="{FF2B5EF4-FFF2-40B4-BE49-F238E27FC236}">
                <a16:creationId xmlns:a16="http://schemas.microsoft.com/office/drawing/2014/main" id="{969885D3-D669-159E-F891-28ECDAA72FF0}"/>
              </a:ext>
            </a:extLst>
          </p:cNvPr>
          <p:cNvSpPr txBox="1">
            <a:spLocks/>
          </p:cNvSpPr>
          <p:nvPr/>
        </p:nvSpPr>
        <p:spPr>
          <a:xfrm>
            <a:off x="600004" y="2138766"/>
            <a:ext cx="8776471" cy="3804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sv-SE" sz="3200" b="1" i="1" dirty="0" err="1">
                <a:solidFill>
                  <a:srgbClr val="84BFA4"/>
                </a:solidFill>
                <a:latin typeface="Calibri" panose="020F0502020204030204" pitchFamily="34" charset="0"/>
                <a:cs typeface="Calibri" panose="020F0502020204030204" pitchFamily="34" charset="0"/>
              </a:rPr>
              <a:t>Vattenpipa </a:t>
            </a:r>
            <a:r>
              <a:rPr lang="sv-SE" sz="3200" b="1" i="1" dirty="0">
                <a:solidFill>
                  <a:srgbClr val="84BFA4"/>
                </a:solidFill>
                <a:latin typeface="Calibri" panose="020F0502020204030204" pitchFamily="34" charset="0"/>
                <a:cs typeface="Calibri" panose="020F0502020204030204" pitchFamily="34" charset="0"/>
              </a:rPr>
              <a:t>eller </a:t>
            </a:r>
            <a:r>
              <a:rPr lang="sv-SE" sz="3200" b="1" i="1" dirty="0" err="1">
                <a:solidFill>
                  <a:srgbClr val="84BFA4"/>
                </a:solidFill>
                <a:latin typeface="Calibri" panose="020F0502020204030204" pitchFamily="34" charset="0"/>
                <a:cs typeface="Calibri" panose="020F0502020204030204" pitchFamily="34" charset="0"/>
              </a:rPr>
              <a:t>shisha </a:t>
            </a:r>
            <a:r>
              <a:rPr lang="sv-SE" sz="3200" b="1" i="1" dirty="0">
                <a:solidFill>
                  <a:srgbClr val="84BFA4"/>
                </a:solidFill>
                <a:latin typeface="Calibri" panose="020F0502020204030204" pitchFamily="34" charset="0"/>
                <a:cs typeface="Calibri" panose="020F0502020204030204" pitchFamily="34" charset="0"/>
              </a:rPr>
              <a:t>och snus</a:t>
            </a:r>
          </a:p>
          <a:p>
            <a:pPr marL="0" indent="0">
              <a:lnSpc>
                <a:spcPts val="2760"/>
              </a:lnSpc>
              <a:spcBef>
                <a:spcPts val="0"/>
              </a:spcBef>
              <a:buNone/>
            </a:pPr>
            <a:endParaRPr lang="sv-SE" sz="3200" b="1" i="1" dirty="0">
              <a:solidFill>
                <a:srgbClr val="B6D1E1"/>
              </a:solidFill>
              <a:latin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Rök från vattenpipor eller shishor innehåller giftiga ämnen precis som röken från cigaretter. Den kan vara beroendeframkallande och kan orsaka cancer och lungsjukdomar. Eftersom tobaken som används i vattenpipor eller shishor är söt tror många att den är mindre skadlig, men det är den inte.</a:t>
            </a: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Snus är tobak som placeras under läppen. Snus kan orsaka skador och sjukdomar i munnen och kan leda till cancer.</a:t>
            </a: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2" name="Straight Connector 1">
            <a:extLst>
              <a:ext uri="{FF2B5EF4-FFF2-40B4-BE49-F238E27FC236}">
                <a16:creationId xmlns:a16="http://schemas.microsoft.com/office/drawing/2014/main" id="{9D261412-FFA9-244F-FA45-1AB81C015B79}"/>
              </a:ext>
            </a:extLst>
          </p:cNvPr>
          <p:cNvCxnSpPr>
            <a:cxnSpLocks/>
          </p:cNvCxnSpPr>
          <p:nvPr/>
        </p:nvCxnSpPr>
        <p:spPr>
          <a:xfrm>
            <a:off x="10927690" y="1867822"/>
            <a:ext cx="0" cy="2949106"/>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pic>
        <p:nvPicPr>
          <p:cNvPr id="3" name="Graphic 2" descr="Smoking outline">
            <a:extLst>
              <a:ext uri="{FF2B5EF4-FFF2-40B4-BE49-F238E27FC236}">
                <a16:creationId xmlns:a16="http://schemas.microsoft.com/office/drawing/2014/main" id="{D513C711-CBFC-A981-6921-9168F4E33C6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9373667">
            <a:off x="10570028" y="4822372"/>
            <a:ext cx="1039586" cy="1039586"/>
          </a:xfrm>
          <a:prstGeom prst="rect">
            <a:avLst/>
          </a:prstGeom>
        </p:spPr>
      </p:pic>
      <p:pic>
        <p:nvPicPr>
          <p:cNvPr id="4" name="Graphic 3" descr="Champagne outline">
            <a:extLst>
              <a:ext uri="{FF2B5EF4-FFF2-40B4-BE49-F238E27FC236}">
                <a16:creationId xmlns:a16="http://schemas.microsoft.com/office/drawing/2014/main" id="{986EF3C0-E7AE-2528-CF42-D131FFF5DAE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84228" y="4620987"/>
            <a:ext cx="1371600" cy="1371600"/>
          </a:xfrm>
          <a:prstGeom prst="rect">
            <a:avLst/>
          </a:prstGeom>
        </p:spPr>
      </p:pic>
    </p:spTree>
    <p:extLst>
      <p:ext uri="{BB962C8B-B14F-4D97-AF65-F5344CB8AC3E}">
        <p14:creationId xmlns:p14="http://schemas.microsoft.com/office/powerpoint/2010/main" val="3872247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697424"/>
            <a:ext cx="12192000" cy="929898"/>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607877" y="897917"/>
            <a:ext cx="7387771" cy="8688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Alkohol, droger och tobak</a:t>
            </a: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Text Placeholder 3">
            <a:extLst>
              <a:ext uri="{FF2B5EF4-FFF2-40B4-BE49-F238E27FC236}">
                <a16:creationId xmlns:a16="http://schemas.microsoft.com/office/drawing/2014/main" id="{969885D3-D669-159E-F891-28ECDAA72FF0}"/>
              </a:ext>
            </a:extLst>
          </p:cNvPr>
          <p:cNvSpPr txBox="1">
            <a:spLocks/>
          </p:cNvSpPr>
          <p:nvPr/>
        </p:nvSpPr>
        <p:spPr>
          <a:xfrm>
            <a:off x="600004" y="2138766"/>
            <a:ext cx="8776471" cy="3804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sv-SE" sz="3200" b="1" i="1" dirty="0" err="1">
                <a:solidFill>
                  <a:srgbClr val="84BFA4"/>
                </a:solidFill>
                <a:latin typeface="Calibri" panose="020F0502020204030204" pitchFamily="34" charset="0"/>
                <a:cs typeface="Calibri" panose="020F0502020204030204" pitchFamily="34" charset="0"/>
              </a:rPr>
              <a:t>E-cigaretter</a:t>
            </a:r>
            <a:endParaRPr lang="sv-SE" sz="3200" b="1" i="1" dirty="0">
              <a:solidFill>
                <a:srgbClr val="84BFA4"/>
              </a:solidFill>
              <a:latin typeface="Calibri" panose="020F0502020204030204" pitchFamily="34" charset="0"/>
              <a:cs typeface="Calibri" panose="020F0502020204030204" pitchFamily="34" charset="0"/>
            </a:endParaRPr>
          </a:p>
          <a:p>
            <a:pPr marL="0" indent="0">
              <a:lnSpc>
                <a:spcPts val="2760"/>
              </a:lnSpc>
              <a:spcBef>
                <a:spcPts val="0"/>
              </a:spcBef>
              <a:buNone/>
            </a:pPr>
            <a:endParaRPr lang="sv-SE" sz="3200" b="1" i="1" dirty="0">
              <a:solidFill>
                <a:srgbClr val="B6D1E1"/>
              </a:solidFill>
              <a:latin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En e-cigarett/"vape" är en elektronisk cigarett som består av ett munstycke, ett batteri, ett värmeelement och e-vätska. E-cigaretter är ett sätt att få i sig nikotin utan att röka tobak men innehåller flera andra ämnen än nikotin som kan vara skadliga för hälsan.</a:t>
            </a: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Rökning av e-cigaretter påverkar dina luftvägar, skadar din munhälsa och ökar risken för hjärtsjukdomar.</a:t>
            </a: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2" name="Straight Connector 1">
            <a:extLst>
              <a:ext uri="{FF2B5EF4-FFF2-40B4-BE49-F238E27FC236}">
                <a16:creationId xmlns:a16="http://schemas.microsoft.com/office/drawing/2014/main" id="{9D261412-FFA9-244F-FA45-1AB81C015B79}"/>
              </a:ext>
            </a:extLst>
          </p:cNvPr>
          <p:cNvCxnSpPr>
            <a:cxnSpLocks/>
          </p:cNvCxnSpPr>
          <p:nvPr/>
        </p:nvCxnSpPr>
        <p:spPr>
          <a:xfrm>
            <a:off x="10927690" y="1867822"/>
            <a:ext cx="0" cy="2949106"/>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pic>
        <p:nvPicPr>
          <p:cNvPr id="3" name="Graphic 2" descr="Smoking outline">
            <a:extLst>
              <a:ext uri="{FF2B5EF4-FFF2-40B4-BE49-F238E27FC236}">
                <a16:creationId xmlns:a16="http://schemas.microsoft.com/office/drawing/2014/main" id="{F7C50C4F-D557-359B-A0C0-E63AF43BE1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9373667">
            <a:off x="10570028" y="4822372"/>
            <a:ext cx="1039586" cy="1039586"/>
          </a:xfrm>
          <a:prstGeom prst="rect">
            <a:avLst/>
          </a:prstGeom>
        </p:spPr>
      </p:pic>
      <p:pic>
        <p:nvPicPr>
          <p:cNvPr id="4" name="Graphic 3" descr="Champagne outline">
            <a:extLst>
              <a:ext uri="{FF2B5EF4-FFF2-40B4-BE49-F238E27FC236}">
                <a16:creationId xmlns:a16="http://schemas.microsoft.com/office/drawing/2014/main" id="{0F54C4A9-FAD7-FD43-62FA-9B16AB025BE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84228" y="4620987"/>
            <a:ext cx="1371600" cy="1371600"/>
          </a:xfrm>
          <a:prstGeom prst="rect">
            <a:avLst/>
          </a:prstGeom>
        </p:spPr>
      </p:pic>
    </p:spTree>
    <p:extLst>
      <p:ext uri="{BB962C8B-B14F-4D97-AF65-F5344CB8AC3E}">
        <p14:creationId xmlns:p14="http://schemas.microsoft.com/office/powerpoint/2010/main" val="14067877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697424"/>
            <a:ext cx="12192000" cy="929898"/>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607877" y="897917"/>
            <a:ext cx="7387771" cy="8688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Alkohol, droger och tobak</a:t>
            </a: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Text Placeholder 3">
            <a:extLst>
              <a:ext uri="{FF2B5EF4-FFF2-40B4-BE49-F238E27FC236}">
                <a16:creationId xmlns:a16="http://schemas.microsoft.com/office/drawing/2014/main" id="{969885D3-D669-159E-F891-28ECDAA72FF0}"/>
              </a:ext>
            </a:extLst>
          </p:cNvPr>
          <p:cNvSpPr txBox="1">
            <a:spLocks/>
          </p:cNvSpPr>
          <p:nvPr/>
        </p:nvSpPr>
        <p:spPr>
          <a:xfrm>
            <a:off x="600004" y="2138766"/>
            <a:ext cx="6265745" cy="3804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sv-SE" sz="3200" b="1" i="1" dirty="0" err="1">
                <a:solidFill>
                  <a:srgbClr val="84BFA4"/>
                </a:solidFill>
                <a:latin typeface="Calibri" panose="020F0502020204030204" pitchFamily="34" charset="0"/>
                <a:cs typeface="Calibri" panose="020F0502020204030204" pitchFamily="34" charset="0"/>
              </a:rPr>
              <a:t>Frågor </a:t>
            </a:r>
            <a:r>
              <a:rPr lang="sv-SE" sz="3200" b="1" i="1" dirty="0">
                <a:solidFill>
                  <a:srgbClr val="84BFA4"/>
                </a:solidFill>
                <a:latin typeface="Calibri" panose="020F0502020204030204" pitchFamily="34" charset="0"/>
                <a:cs typeface="Calibri" panose="020F0502020204030204" pitchFamily="34" charset="0"/>
              </a:rPr>
              <a:t>att </a:t>
            </a:r>
            <a:r>
              <a:rPr lang="sv-SE" sz="3200" b="1" i="1" dirty="0" err="1">
                <a:solidFill>
                  <a:srgbClr val="84BFA4"/>
                </a:solidFill>
                <a:latin typeface="Calibri" panose="020F0502020204030204" pitchFamily="34" charset="0"/>
                <a:cs typeface="Calibri" panose="020F0502020204030204" pitchFamily="34" charset="0"/>
              </a:rPr>
              <a:t>reflektera </a:t>
            </a:r>
            <a:r>
              <a:rPr lang="sv-SE" sz="3200" b="1" i="1" dirty="0">
                <a:solidFill>
                  <a:srgbClr val="84BFA4"/>
                </a:solidFill>
                <a:latin typeface="Calibri" panose="020F0502020204030204" pitchFamily="34" charset="0"/>
                <a:cs typeface="Calibri" panose="020F0502020204030204" pitchFamily="34" charset="0"/>
              </a:rPr>
              <a:t>över</a:t>
            </a:r>
            <a:endParaRPr lang="sv-SE" sz="3200" b="1" i="1" dirty="0">
              <a:solidFill>
                <a:srgbClr val="B6D1E1"/>
              </a:solidFill>
              <a:latin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a:lnSpc>
                <a:spcPts val="2760"/>
              </a:lnSpc>
              <a:spcBef>
                <a:spcPts val="0"/>
              </a:spcBef>
              <a:buClr>
                <a:srgbClr val="B6D1E1"/>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Har du några andra vanor som kan vara skadliga för din hälsa?</a:t>
            </a:r>
          </a:p>
          <a:p>
            <a:pPr>
              <a:lnSpc>
                <a:spcPts val="2760"/>
              </a:lnSpc>
              <a:spcBef>
                <a:spcPts val="0"/>
              </a:spcBef>
              <a:buClr>
                <a:srgbClr val="B6D1E1"/>
              </a:buClr>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a:lnSpc>
                <a:spcPts val="2760"/>
              </a:lnSpc>
              <a:spcBef>
                <a:spcPts val="0"/>
              </a:spcBef>
              <a:buClr>
                <a:srgbClr val="B6D1E1"/>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Kan du ändra på något av dem för att förbättra din hälsa?</a:t>
            </a: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2" name="Straight Connector 1">
            <a:extLst>
              <a:ext uri="{FF2B5EF4-FFF2-40B4-BE49-F238E27FC236}">
                <a16:creationId xmlns:a16="http://schemas.microsoft.com/office/drawing/2014/main" id="{9D261412-FFA9-244F-FA45-1AB81C015B79}"/>
              </a:ext>
            </a:extLst>
          </p:cNvPr>
          <p:cNvCxnSpPr>
            <a:cxnSpLocks/>
          </p:cNvCxnSpPr>
          <p:nvPr/>
        </p:nvCxnSpPr>
        <p:spPr>
          <a:xfrm>
            <a:off x="10927690" y="1867822"/>
            <a:ext cx="0" cy="2949106"/>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pic>
        <p:nvPicPr>
          <p:cNvPr id="3" name="Graphic 2" descr="Smoking outline">
            <a:extLst>
              <a:ext uri="{FF2B5EF4-FFF2-40B4-BE49-F238E27FC236}">
                <a16:creationId xmlns:a16="http://schemas.microsoft.com/office/drawing/2014/main" id="{46C74D7A-83E3-E1E0-A793-FC2E09B9577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9373667">
            <a:off x="10570028" y="4822372"/>
            <a:ext cx="1039586" cy="1039586"/>
          </a:xfrm>
          <a:prstGeom prst="rect">
            <a:avLst/>
          </a:prstGeom>
        </p:spPr>
      </p:pic>
      <p:pic>
        <p:nvPicPr>
          <p:cNvPr id="4" name="Graphic 3" descr="Champagne outline">
            <a:extLst>
              <a:ext uri="{FF2B5EF4-FFF2-40B4-BE49-F238E27FC236}">
                <a16:creationId xmlns:a16="http://schemas.microsoft.com/office/drawing/2014/main" id="{F6527FA5-9EFA-9873-3F44-9BAEC6EF50E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84228" y="4620987"/>
            <a:ext cx="1371600" cy="1371600"/>
          </a:xfrm>
          <a:prstGeom prst="rect">
            <a:avLst/>
          </a:prstGeom>
        </p:spPr>
      </p:pic>
      <p:pic>
        <p:nvPicPr>
          <p:cNvPr id="6" name="Graphic 5" descr="Badge Question Mark outline">
            <a:extLst>
              <a:ext uri="{FF2B5EF4-FFF2-40B4-BE49-F238E27FC236}">
                <a16:creationId xmlns:a16="http://schemas.microsoft.com/office/drawing/2014/main" id="{89A526B2-F239-98A6-DDC3-287E64CEA9D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628046" y="4037770"/>
            <a:ext cx="800100" cy="800100"/>
          </a:xfrm>
          <a:prstGeom prst="rect">
            <a:avLst/>
          </a:prstGeom>
        </p:spPr>
      </p:pic>
    </p:spTree>
    <p:extLst>
      <p:ext uri="{BB962C8B-B14F-4D97-AF65-F5344CB8AC3E}">
        <p14:creationId xmlns:p14="http://schemas.microsoft.com/office/powerpoint/2010/main" val="1609604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9203C-6663-E3B7-2548-87C21B807893}"/>
              </a:ext>
            </a:extLst>
          </p:cNvPr>
          <p:cNvSpPr>
            <a:spLocks noGrp="1"/>
          </p:cNvSpPr>
          <p:nvPr>
            <p:ph type="body" sz="quarter" idx="14"/>
          </p:nvPr>
        </p:nvSpPr>
        <p:spPr>
          <a:xfrm>
            <a:off x="1441042" y="616933"/>
            <a:ext cx="7176159" cy="3217862"/>
          </a:xfrm>
        </p:spPr>
        <p:txBody>
          <a:bodyPr/>
          <a:lstStyle/>
          <a:p>
            <a:r>
              <a:rPr lang="en-US" dirty="0"/>
              <a:t>05</a:t>
            </a:r>
          </a:p>
        </p:txBody>
      </p:sp>
      <p:sp>
        <p:nvSpPr>
          <p:cNvPr id="3" name="Text Placeholder 2">
            <a:extLst>
              <a:ext uri="{FF2B5EF4-FFF2-40B4-BE49-F238E27FC236}">
                <a16:creationId xmlns:a16="http://schemas.microsoft.com/office/drawing/2014/main" id="{6183CCB9-EF15-4B2E-1E5E-536700B96AEA}"/>
              </a:ext>
            </a:extLst>
          </p:cNvPr>
          <p:cNvSpPr>
            <a:spLocks noGrp="1"/>
          </p:cNvSpPr>
          <p:nvPr>
            <p:ph type="body" sz="quarter" idx="15"/>
          </p:nvPr>
        </p:nvSpPr>
        <p:spPr>
          <a:xfrm>
            <a:off x="616067" y="1939459"/>
            <a:ext cx="8826108" cy="3217862"/>
          </a:xfrm>
        </p:spPr>
        <p:txBody>
          <a:bodyPr/>
          <a:lstStyle/>
          <a:p>
            <a:pPr>
              <a:lnSpc>
                <a:spcPts val="6700"/>
              </a:lnSpc>
              <a:spcBef>
                <a:spcPts val="0"/>
              </a:spcBef>
            </a:pPr>
            <a:r>
              <a:rPr lang="en-GB" sz="6000" b="1" dirty="0">
                <a:effectLst/>
                <a:ea typeface="Arial" panose="020B0604020202020204" pitchFamily="34" charset="0"/>
              </a:rPr>
              <a:t>Stress och traumatiska händelser</a:t>
            </a:r>
            <a:endParaRPr lang="sv-SE" sz="6000" dirty="0">
              <a:effectLst/>
              <a:ea typeface="Times New Roman" panose="02020603050405020304" pitchFamily="18" charset="0"/>
            </a:endParaRPr>
          </a:p>
        </p:txBody>
      </p:sp>
    </p:spTree>
    <p:extLst>
      <p:ext uri="{BB962C8B-B14F-4D97-AF65-F5344CB8AC3E}">
        <p14:creationId xmlns:p14="http://schemas.microsoft.com/office/powerpoint/2010/main" val="10362990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697424"/>
            <a:ext cx="12192000" cy="929898"/>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607877" y="897917"/>
            <a:ext cx="7387771" cy="8688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IE" sz="4000" b="1" dirty="0">
                <a:solidFill>
                  <a:schemeClr val="bg1"/>
                </a:solidFill>
                <a:latin typeface="Calibri" panose="020F0502020204030204" pitchFamily="34" charset="0"/>
                <a:ea typeface="Calibri" panose="020F0502020204030204" pitchFamily="34" charset="0"/>
                <a:cs typeface="Calibri" panose="020F0502020204030204" pitchFamily="34" charset="0"/>
              </a:rPr>
              <a:t>Stress och traumatiska händelser</a:t>
            </a: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600004" y="2138766"/>
            <a:ext cx="9376753" cy="3804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sv-SE" sz="3200" b="1" i="1" dirty="0">
                <a:solidFill>
                  <a:srgbClr val="84BFA4"/>
                </a:solidFill>
                <a:latin typeface="Calibri" panose="020F0502020204030204" pitchFamily="34" charset="0"/>
                <a:cs typeface="Calibri" panose="020F0502020204030204" pitchFamily="34" charset="0"/>
              </a:rPr>
              <a:t>Stress</a:t>
            </a: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Att flytta till ett nytt land är en stor förändring. Kanske har du tvingats fly från ditt hemland. Det är normalt att känna sig orolig, ledsen eller stressad.</a:t>
            </a: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All stress är dock inte av ondo - stress kan också vara till hjälp. Stress kan ge dig extra styrka att klara av svåra situationer. Men att vara stressad under en längre tid kan vara dåligt för hälsan. Om du känner dig stressad är det bra att försöka förstå varför. Om du gör det kan du också försöka förändra din situation.</a:t>
            </a: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Graphic 4">
            <a:extLst>
              <a:ext uri="{FF2B5EF4-FFF2-40B4-BE49-F238E27FC236}">
                <a16:creationId xmlns:a16="http://schemas.microsoft.com/office/drawing/2014/main" id="{B3345D2B-0537-8635-5B15-A82999F5C6E1}"/>
              </a:ext>
            </a:extLst>
          </p:cNvPr>
          <p:cNvSpPr/>
          <p:nvPr/>
        </p:nvSpPr>
        <p:spPr>
          <a:xfrm>
            <a:off x="10654827" y="-672374"/>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cxnSp>
        <p:nvCxnSpPr>
          <p:cNvPr id="6" name="Straight Connector 5">
            <a:extLst>
              <a:ext uri="{FF2B5EF4-FFF2-40B4-BE49-F238E27FC236}">
                <a16:creationId xmlns:a16="http://schemas.microsoft.com/office/drawing/2014/main" id="{E8B1F143-66C8-B5CE-822D-BB995C708CA2}"/>
              </a:ext>
            </a:extLst>
          </p:cNvPr>
          <p:cNvCxnSpPr>
            <a:cxnSpLocks/>
          </p:cNvCxnSpPr>
          <p:nvPr/>
        </p:nvCxnSpPr>
        <p:spPr>
          <a:xfrm>
            <a:off x="10927690" y="1867822"/>
            <a:ext cx="0" cy="2949106"/>
          </a:xfrm>
          <a:prstGeom prst="line">
            <a:avLst/>
          </a:prstGeom>
          <a:ln w="28575">
            <a:solidFill>
              <a:srgbClr val="84BFA4"/>
            </a:solidFill>
            <a:prstDash val="sysDot"/>
          </a:ln>
        </p:spPr>
        <p:style>
          <a:lnRef idx="1">
            <a:schemeClr val="accent1"/>
          </a:lnRef>
          <a:fillRef idx="0">
            <a:schemeClr val="accent1"/>
          </a:fillRef>
          <a:effectRef idx="0">
            <a:schemeClr val="accent1"/>
          </a:effectRef>
          <a:fontRef idx="minor">
            <a:schemeClr val="tx1"/>
          </a:fontRef>
        </p:style>
      </p:cxnSp>
      <p:pic>
        <p:nvPicPr>
          <p:cNvPr id="4" name="Graphic 3" descr="Worried face outline outline">
            <a:extLst>
              <a:ext uri="{FF2B5EF4-FFF2-40B4-BE49-F238E27FC236}">
                <a16:creationId xmlns:a16="http://schemas.microsoft.com/office/drawing/2014/main" id="{643639C2-5D2C-4168-9598-3FD942BC8C1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59785" y="4740728"/>
            <a:ext cx="1251858" cy="1251858"/>
          </a:xfrm>
          <a:prstGeom prst="rect">
            <a:avLst/>
          </a:prstGeom>
        </p:spPr>
      </p:pic>
    </p:spTree>
    <p:extLst>
      <p:ext uri="{BB962C8B-B14F-4D97-AF65-F5344CB8AC3E}">
        <p14:creationId xmlns:p14="http://schemas.microsoft.com/office/powerpoint/2010/main" val="20484893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697424"/>
            <a:ext cx="12192000" cy="929898"/>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607877" y="897917"/>
            <a:ext cx="7387771" cy="8688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IE" sz="4000" b="1" dirty="0">
                <a:solidFill>
                  <a:schemeClr val="bg1"/>
                </a:solidFill>
                <a:latin typeface="Calibri" panose="020F0502020204030204" pitchFamily="34" charset="0"/>
                <a:ea typeface="Calibri" panose="020F0502020204030204" pitchFamily="34" charset="0"/>
                <a:cs typeface="Calibri" panose="020F0502020204030204" pitchFamily="34" charset="0"/>
              </a:rPr>
              <a:t>Stress och traumatiska händelser</a:t>
            </a: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600004" y="2138766"/>
            <a:ext cx="9376753" cy="3804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sv-SE" sz="3200" b="1" i="1" dirty="0">
                <a:solidFill>
                  <a:srgbClr val="84BFA4"/>
                </a:solidFill>
                <a:latin typeface="Calibri" panose="020F0502020204030204" pitchFamily="34" charset="0"/>
                <a:cs typeface="Calibri" panose="020F0502020204030204" pitchFamily="34" charset="0"/>
              </a:rPr>
              <a:t>Stress</a:t>
            </a: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För mycket stress kan göra att du sover dåligt och känner dig ledsen. Det kan också göra det svårare att koncentrera sig, försämra minnet och ge magproblem, huvudvärk eller värk i andra delar av kroppen. Mycket stress under en längre tid kan leda till depression.</a:t>
            </a: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Graphic 4">
            <a:extLst>
              <a:ext uri="{FF2B5EF4-FFF2-40B4-BE49-F238E27FC236}">
                <a16:creationId xmlns:a16="http://schemas.microsoft.com/office/drawing/2014/main" id="{B3345D2B-0537-8635-5B15-A82999F5C6E1}"/>
              </a:ext>
            </a:extLst>
          </p:cNvPr>
          <p:cNvSpPr/>
          <p:nvPr/>
        </p:nvSpPr>
        <p:spPr>
          <a:xfrm>
            <a:off x="10654827" y="-672374"/>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cxnSp>
        <p:nvCxnSpPr>
          <p:cNvPr id="6" name="Straight Connector 5">
            <a:extLst>
              <a:ext uri="{FF2B5EF4-FFF2-40B4-BE49-F238E27FC236}">
                <a16:creationId xmlns:a16="http://schemas.microsoft.com/office/drawing/2014/main" id="{E8B1F143-66C8-B5CE-822D-BB995C708CA2}"/>
              </a:ext>
            </a:extLst>
          </p:cNvPr>
          <p:cNvCxnSpPr>
            <a:cxnSpLocks/>
          </p:cNvCxnSpPr>
          <p:nvPr/>
        </p:nvCxnSpPr>
        <p:spPr>
          <a:xfrm>
            <a:off x="10927690" y="1867822"/>
            <a:ext cx="0" cy="2949106"/>
          </a:xfrm>
          <a:prstGeom prst="line">
            <a:avLst/>
          </a:prstGeom>
          <a:ln w="28575">
            <a:solidFill>
              <a:srgbClr val="84BFA4"/>
            </a:solidFill>
            <a:prstDash val="sysDot"/>
          </a:ln>
        </p:spPr>
        <p:style>
          <a:lnRef idx="1">
            <a:schemeClr val="accent1"/>
          </a:lnRef>
          <a:fillRef idx="0">
            <a:schemeClr val="accent1"/>
          </a:fillRef>
          <a:effectRef idx="0">
            <a:schemeClr val="accent1"/>
          </a:effectRef>
          <a:fontRef idx="minor">
            <a:schemeClr val="tx1"/>
          </a:fontRef>
        </p:style>
      </p:cxnSp>
      <p:pic>
        <p:nvPicPr>
          <p:cNvPr id="4" name="Graphic 3" descr="Worried face outline outline">
            <a:extLst>
              <a:ext uri="{FF2B5EF4-FFF2-40B4-BE49-F238E27FC236}">
                <a16:creationId xmlns:a16="http://schemas.microsoft.com/office/drawing/2014/main" id="{643639C2-5D2C-4168-9598-3FD942BC8C1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59785" y="4740728"/>
            <a:ext cx="1251858" cy="1251858"/>
          </a:xfrm>
          <a:prstGeom prst="rect">
            <a:avLst/>
          </a:prstGeom>
        </p:spPr>
      </p:pic>
    </p:spTree>
    <p:extLst>
      <p:ext uri="{BB962C8B-B14F-4D97-AF65-F5344CB8AC3E}">
        <p14:creationId xmlns:p14="http://schemas.microsoft.com/office/powerpoint/2010/main" val="36852487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697424"/>
            <a:ext cx="12192000" cy="929898"/>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607877" y="897917"/>
            <a:ext cx="7387771" cy="8688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IE" sz="4000" b="1" dirty="0">
                <a:solidFill>
                  <a:schemeClr val="bg1"/>
                </a:solidFill>
                <a:latin typeface="Calibri" panose="020F0502020204030204" pitchFamily="34" charset="0"/>
                <a:ea typeface="Calibri" panose="020F0502020204030204" pitchFamily="34" charset="0"/>
                <a:cs typeface="Calibri" panose="020F0502020204030204" pitchFamily="34" charset="0"/>
              </a:rPr>
              <a:t>Stress och traumatiska händelser</a:t>
            </a: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600004" y="2138766"/>
            <a:ext cx="9523710" cy="3804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sv-SE" sz="3200" b="1" i="1" dirty="0">
                <a:solidFill>
                  <a:srgbClr val="84BFA4"/>
                </a:solidFill>
                <a:latin typeface="Calibri" panose="020F0502020204030204" pitchFamily="34" charset="0"/>
                <a:cs typeface="Calibri" panose="020F0502020204030204" pitchFamily="34" charset="0"/>
              </a:rPr>
              <a:t>Traumatiska händelser</a:t>
            </a: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Om du har upplevt eller sett skrämmande händelser, t.ex. olyckor, krig eller sexuellt eller fysiskt våld, kan du få mardrömmar, koncentrationssvårigheter eller bli irriterad.  Detta tillstånd kallas posttraumatiskt stressyndrom eller PTSD. Om du har PTSD är det vanligt att du får återkommande starka minnen av det som hänt - detta kallas flashbacks. Det kan kännas som om du upplever den skrämmande situationen igen.  Med rätt behandling återhämtar sig många personer med PTSD. Kontakta en vårdcentral om du har varit med om hemska händelser och inte mår bra.</a:t>
            </a: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Graphic 4">
            <a:extLst>
              <a:ext uri="{FF2B5EF4-FFF2-40B4-BE49-F238E27FC236}">
                <a16:creationId xmlns:a16="http://schemas.microsoft.com/office/drawing/2014/main" id="{B3345D2B-0537-8635-5B15-A82999F5C6E1}"/>
              </a:ext>
            </a:extLst>
          </p:cNvPr>
          <p:cNvSpPr/>
          <p:nvPr/>
        </p:nvSpPr>
        <p:spPr>
          <a:xfrm>
            <a:off x="10654827" y="-672374"/>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cxnSp>
        <p:nvCxnSpPr>
          <p:cNvPr id="6" name="Straight Connector 5">
            <a:extLst>
              <a:ext uri="{FF2B5EF4-FFF2-40B4-BE49-F238E27FC236}">
                <a16:creationId xmlns:a16="http://schemas.microsoft.com/office/drawing/2014/main" id="{E8B1F143-66C8-B5CE-822D-BB995C708CA2}"/>
              </a:ext>
            </a:extLst>
          </p:cNvPr>
          <p:cNvCxnSpPr>
            <a:cxnSpLocks/>
          </p:cNvCxnSpPr>
          <p:nvPr/>
        </p:nvCxnSpPr>
        <p:spPr>
          <a:xfrm>
            <a:off x="10927690" y="1867822"/>
            <a:ext cx="0" cy="2949106"/>
          </a:xfrm>
          <a:prstGeom prst="line">
            <a:avLst/>
          </a:prstGeom>
          <a:ln w="28575">
            <a:solidFill>
              <a:srgbClr val="84BFA4"/>
            </a:solidFill>
            <a:prstDash val="sysDot"/>
          </a:ln>
        </p:spPr>
        <p:style>
          <a:lnRef idx="1">
            <a:schemeClr val="accent1"/>
          </a:lnRef>
          <a:fillRef idx="0">
            <a:schemeClr val="accent1"/>
          </a:fillRef>
          <a:effectRef idx="0">
            <a:schemeClr val="accent1"/>
          </a:effectRef>
          <a:fontRef idx="minor">
            <a:schemeClr val="tx1"/>
          </a:fontRef>
        </p:style>
      </p:cxnSp>
      <p:pic>
        <p:nvPicPr>
          <p:cNvPr id="4" name="Graphic 3" descr="Worried face outline outline">
            <a:extLst>
              <a:ext uri="{FF2B5EF4-FFF2-40B4-BE49-F238E27FC236}">
                <a16:creationId xmlns:a16="http://schemas.microsoft.com/office/drawing/2014/main" id="{643639C2-5D2C-4168-9598-3FD942BC8C1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59785" y="4740728"/>
            <a:ext cx="1251858" cy="1251858"/>
          </a:xfrm>
          <a:prstGeom prst="rect">
            <a:avLst/>
          </a:prstGeom>
        </p:spPr>
      </p:pic>
    </p:spTree>
    <p:extLst>
      <p:ext uri="{BB962C8B-B14F-4D97-AF65-F5344CB8AC3E}">
        <p14:creationId xmlns:p14="http://schemas.microsoft.com/office/powerpoint/2010/main" val="13196931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697424"/>
            <a:ext cx="12192000" cy="929898"/>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607877" y="897917"/>
            <a:ext cx="7387771" cy="8688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IE" sz="4000" b="1" dirty="0">
                <a:solidFill>
                  <a:schemeClr val="bg1"/>
                </a:solidFill>
                <a:latin typeface="Calibri" panose="020F0502020204030204" pitchFamily="34" charset="0"/>
                <a:ea typeface="Calibri" panose="020F0502020204030204" pitchFamily="34" charset="0"/>
                <a:cs typeface="Calibri" panose="020F0502020204030204" pitchFamily="34" charset="0"/>
              </a:rPr>
              <a:t>Stress och traumatiska händelser</a:t>
            </a: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600004" y="2138766"/>
            <a:ext cx="9523710" cy="3804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sv-SE" sz="3200" b="1" i="1" dirty="0" err="1">
                <a:solidFill>
                  <a:srgbClr val="84BFA4"/>
                </a:solidFill>
                <a:latin typeface="Calibri" panose="020F0502020204030204" pitchFamily="34" charset="0"/>
                <a:cs typeface="Calibri" panose="020F0502020204030204" pitchFamily="34" charset="0"/>
              </a:rPr>
              <a:t>Hantering av svåra minnen</a:t>
            </a:r>
            <a:endParaRPr lang="sv-SE" sz="3200" b="1" i="1" dirty="0">
              <a:solidFill>
                <a:srgbClr val="84BFA4"/>
              </a:solidFill>
              <a:latin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Att ha svåra minnen av krig eller flykt kan påverka din hälsa. Du kan få svårt att koncentrera dig och att sova. Det här är problem som påverkar din vardag, och även om de kanske inte är lätta att tackla</a:t>
            </a: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Graphic 4">
            <a:extLst>
              <a:ext uri="{FF2B5EF4-FFF2-40B4-BE49-F238E27FC236}">
                <a16:creationId xmlns:a16="http://schemas.microsoft.com/office/drawing/2014/main" id="{B3345D2B-0537-8635-5B15-A82999F5C6E1}"/>
              </a:ext>
            </a:extLst>
          </p:cNvPr>
          <p:cNvSpPr/>
          <p:nvPr/>
        </p:nvSpPr>
        <p:spPr>
          <a:xfrm>
            <a:off x="10654827" y="-672374"/>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cxnSp>
        <p:nvCxnSpPr>
          <p:cNvPr id="6" name="Straight Connector 5">
            <a:extLst>
              <a:ext uri="{FF2B5EF4-FFF2-40B4-BE49-F238E27FC236}">
                <a16:creationId xmlns:a16="http://schemas.microsoft.com/office/drawing/2014/main" id="{E8B1F143-66C8-B5CE-822D-BB995C708CA2}"/>
              </a:ext>
            </a:extLst>
          </p:cNvPr>
          <p:cNvCxnSpPr>
            <a:cxnSpLocks/>
          </p:cNvCxnSpPr>
          <p:nvPr/>
        </p:nvCxnSpPr>
        <p:spPr>
          <a:xfrm>
            <a:off x="10927690" y="1867822"/>
            <a:ext cx="0" cy="2949106"/>
          </a:xfrm>
          <a:prstGeom prst="line">
            <a:avLst/>
          </a:prstGeom>
          <a:ln w="28575">
            <a:solidFill>
              <a:srgbClr val="84BFA4"/>
            </a:solidFill>
            <a:prstDash val="sysDot"/>
          </a:ln>
        </p:spPr>
        <p:style>
          <a:lnRef idx="1">
            <a:schemeClr val="accent1"/>
          </a:lnRef>
          <a:fillRef idx="0">
            <a:schemeClr val="accent1"/>
          </a:fillRef>
          <a:effectRef idx="0">
            <a:schemeClr val="accent1"/>
          </a:effectRef>
          <a:fontRef idx="minor">
            <a:schemeClr val="tx1"/>
          </a:fontRef>
        </p:style>
      </p:cxnSp>
      <p:pic>
        <p:nvPicPr>
          <p:cNvPr id="4" name="Graphic 3" descr="Worried face outline outline">
            <a:extLst>
              <a:ext uri="{FF2B5EF4-FFF2-40B4-BE49-F238E27FC236}">
                <a16:creationId xmlns:a16="http://schemas.microsoft.com/office/drawing/2014/main" id="{643639C2-5D2C-4168-9598-3FD942BC8C1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59785" y="4740728"/>
            <a:ext cx="1251858" cy="1251858"/>
          </a:xfrm>
          <a:prstGeom prst="rect">
            <a:avLst/>
          </a:prstGeom>
        </p:spPr>
      </p:pic>
    </p:spTree>
    <p:extLst>
      <p:ext uri="{BB962C8B-B14F-4D97-AF65-F5344CB8AC3E}">
        <p14:creationId xmlns:p14="http://schemas.microsoft.com/office/powerpoint/2010/main" val="42297382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697424"/>
            <a:ext cx="12192000" cy="929898"/>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607877" y="897917"/>
            <a:ext cx="7387771" cy="8688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IE" sz="4000" b="1" dirty="0">
                <a:solidFill>
                  <a:schemeClr val="bg1"/>
                </a:solidFill>
                <a:latin typeface="Calibri" panose="020F0502020204030204" pitchFamily="34" charset="0"/>
                <a:ea typeface="Calibri" panose="020F0502020204030204" pitchFamily="34" charset="0"/>
                <a:cs typeface="Calibri" panose="020F0502020204030204" pitchFamily="34" charset="0"/>
              </a:rPr>
              <a:t>Stress och traumatiska händelser</a:t>
            </a: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600004" y="2138766"/>
            <a:ext cx="9523710" cy="3804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sv-SE" sz="3200" b="1" i="1" dirty="0" err="1">
                <a:solidFill>
                  <a:srgbClr val="84BFA4"/>
                </a:solidFill>
                <a:latin typeface="Calibri" panose="020F0502020204030204" pitchFamily="34" charset="0"/>
                <a:cs typeface="Calibri" panose="020F0502020204030204" pitchFamily="34" charset="0"/>
              </a:rPr>
              <a:t>Här är några saker du kan </a:t>
            </a:r>
            <a:r>
              <a:rPr lang="sv-SE" sz="3200" b="1" i="1" dirty="0">
                <a:solidFill>
                  <a:srgbClr val="84BFA4"/>
                </a:solidFill>
                <a:latin typeface="Calibri" panose="020F0502020204030204" pitchFamily="34" charset="0"/>
                <a:cs typeface="Calibri" panose="020F0502020204030204" pitchFamily="34" charset="0"/>
              </a:rPr>
              <a:t>göra</a:t>
            </a: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a:lnSpc>
                <a:spcPts val="2760"/>
              </a:lnSpc>
              <a:spcBef>
                <a:spcPts val="0"/>
              </a:spcBef>
              <a:buClr>
                <a:srgbClr val="B6D1E1"/>
              </a:buClr>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Försök att se andra människor.</a:t>
            </a:r>
          </a:p>
          <a:p>
            <a:pPr>
              <a:lnSpc>
                <a:spcPts val="2760"/>
              </a:lnSpc>
              <a:spcBef>
                <a:spcPts val="0"/>
              </a:spcBef>
              <a:buClr>
                <a:srgbClr val="B6D1E1"/>
              </a:buClr>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Försök att ha ett schema för dina dagar - gå upp samma tid varje dag och ät frukost, lunch och middag.</a:t>
            </a:r>
          </a:p>
          <a:p>
            <a:pPr>
              <a:lnSpc>
                <a:spcPts val="2760"/>
              </a:lnSpc>
              <a:spcBef>
                <a:spcPts val="0"/>
              </a:spcBef>
              <a:buClr>
                <a:srgbClr val="B6D1E1"/>
              </a:buClr>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Titta inte på filmer eller videoklipp om krig och våld.</a:t>
            </a:r>
          </a:p>
          <a:p>
            <a:pPr>
              <a:lnSpc>
                <a:spcPts val="2760"/>
              </a:lnSpc>
              <a:spcBef>
                <a:spcPts val="0"/>
              </a:spcBef>
              <a:buClr>
                <a:srgbClr val="B6D1E1"/>
              </a:buClr>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Titta inte på nyheterna från ditt hemland för ofta, särskilt inte på kvällen.</a:t>
            </a:r>
          </a:p>
          <a:p>
            <a:pPr>
              <a:lnSpc>
                <a:spcPts val="2760"/>
              </a:lnSpc>
              <a:spcBef>
                <a:spcPts val="0"/>
              </a:spcBef>
              <a:buClr>
                <a:srgbClr val="B6D1E1"/>
              </a:buClr>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Använd inte datorn eller titta på TV precis innan du går och lägger dig. Det gör det svårare att somna.</a:t>
            </a:r>
          </a:p>
          <a:p>
            <a:pPr marL="0" lv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Graphic 4">
            <a:extLst>
              <a:ext uri="{FF2B5EF4-FFF2-40B4-BE49-F238E27FC236}">
                <a16:creationId xmlns:a16="http://schemas.microsoft.com/office/drawing/2014/main" id="{B3345D2B-0537-8635-5B15-A82999F5C6E1}"/>
              </a:ext>
            </a:extLst>
          </p:cNvPr>
          <p:cNvSpPr/>
          <p:nvPr/>
        </p:nvSpPr>
        <p:spPr>
          <a:xfrm>
            <a:off x="10654827" y="-672374"/>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cxnSp>
        <p:nvCxnSpPr>
          <p:cNvPr id="6" name="Straight Connector 5">
            <a:extLst>
              <a:ext uri="{FF2B5EF4-FFF2-40B4-BE49-F238E27FC236}">
                <a16:creationId xmlns:a16="http://schemas.microsoft.com/office/drawing/2014/main" id="{E8B1F143-66C8-B5CE-822D-BB995C708CA2}"/>
              </a:ext>
            </a:extLst>
          </p:cNvPr>
          <p:cNvCxnSpPr>
            <a:cxnSpLocks/>
          </p:cNvCxnSpPr>
          <p:nvPr/>
        </p:nvCxnSpPr>
        <p:spPr>
          <a:xfrm>
            <a:off x="10927690" y="1867822"/>
            <a:ext cx="0" cy="2949106"/>
          </a:xfrm>
          <a:prstGeom prst="line">
            <a:avLst/>
          </a:prstGeom>
          <a:ln w="28575">
            <a:solidFill>
              <a:srgbClr val="84BFA4"/>
            </a:solidFill>
            <a:prstDash val="sysDot"/>
          </a:ln>
        </p:spPr>
        <p:style>
          <a:lnRef idx="1">
            <a:schemeClr val="accent1"/>
          </a:lnRef>
          <a:fillRef idx="0">
            <a:schemeClr val="accent1"/>
          </a:fillRef>
          <a:effectRef idx="0">
            <a:schemeClr val="accent1"/>
          </a:effectRef>
          <a:fontRef idx="minor">
            <a:schemeClr val="tx1"/>
          </a:fontRef>
        </p:style>
      </p:cxnSp>
      <p:pic>
        <p:nvPicPr>
          <p:cNvPr id="4" name="Graphic 3" descr="Worried face outline outline">
            <a:extLst>
              <a:ext uri="{FF2B5EF4-FFF2-40B4-BE49-F238E27FC236}">
                <a16:creationId xmlns:a16="http://schemas.microsoft.com/office/drawing/2014/main" id="{643639C2-5D2C-4168-9598-3FD942BC8C1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59785" y="4740728"/>
            <a:ext cx="1251858" cy="1251858"/>
          </a:xfrm>
          <a:prstGeom prst="rect">
            <a:avLst/>
          </a:prstGeom>
        </p:spPr>
      </p:pic>
    </p:spTree>
    <p:extLst>
      <p:ext uri="{BB962C8B-B14F-4D97-AF65-F5344CB8AC3E}">
        <p14:creationId xmlns:p14="http://schemas.microsoft.com/office/powerpoint/2010/main" val="731429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697424"/>
            <a:ext cx="12192000" cy="929898"/>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607877" y="897917"/>
            <a:ext cx="7387771" cy="8688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IE" sz="4000" b="1" dirty="0">
                <a:solidFill>
                  <a:schemeClr val="bg1"/>
                </a:solidFill>
                <a:latin typeface="Calibri" panose="020F0502020204030204" pitchFamily="34" charset="0"/>
                <a:ea typeface="Calibri" panose="020F0502020204030204" pitchFamily="34" charset="0"/>
                <a:cs typeface="Calibri" panose="020F0502020204030204" pitchFamily="34" charset="0"/>
              </a:rPr>
              <a:t>Stress och traumatiska händelser</a:t>
            </a: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600004" y="2138766"/>
            <a:ext cx="9523710" cy="3804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sv-SE" sz="3200" b="1" i="1" dirty="0" err="1">
                <a:solidFill>
                  <a:srgbClr val="84BFA4"/>
                </a:solidFill>
                <a:latin typeface="Calibri" panose="020F0502020204030204" pitchFamily="34" charset="0"/>
                <a:cs typeface="Calibri" panose="020F0502020204030204" pitchFamily="34" charset="0"/>
              </a:rPr>
              <a:t>Här är några saker du kan </a:t>
            </a:r>
            <a:r>
              <a:rPr lang="sv-SE" sz="3200" b="1" i="1" dirty="0">
                <a:solidFill>
                  <a:srgbClr val="84BFA4"/>
                </a:solidFill>
                <a:latin typeface="Calibri" panose="020F0502020204030204" pitchFamily="34" charset="0"/>
                <a:cs typeface="Calibri" panose="020F0502020204030204" pitchFamily="34" charset="0"/>
              </a:rPr>
              <a:t>göra</a:t>
            </a: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a:lnSpc>
                <a:spcPts val="2760"/>
              </a:lnSpc>
              <a:spcBef>
                <a:spcPts val="0"/>
              </a:spcBef>
              <a:buClr>
                <a:srgbClr val="B6D1E1"/>
              </a:buClr>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Prata med en professionell person vars jobb är att lyssna på de saker du tänker på. </a:t>
            </a:r>
          </a:p>
          <a:p>
            <a:pPr>
              <a:lnSpc>
                <a:spcPts val="2760"/>
              </a:lnSpc>
              <a:spcBef>
                <a:spcPts val="0"/>
              </a:spcBef>
              <a:buClr>
                <a:srgbClr val="B6D1E1"/>
              </a:buClr>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Det kanske inte hjälper direkt, men efter ett tag kan det göra det. </a:t>
            </a:r>
          </a:p>
          <a:p>
            <a:pPr>
              <a:lnSpc>
                <a:spcPts val="2760"/>
              </a:lnSpc>
              <a:spcBef>
                <a:spcPts val="0"/>
              </a:spcBef>
              <a:buClr>
                <a:srgbClr val="B6D1E1"/>
              </a:buClr>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Du kommer inte att glömma händelserna, men tankarna på dem kommer att bli mindre svåra.</a:t>
            </a:r>
          </a:p>
          <a:p>
            <a:pPr marL="0" lv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Graphic 4">
            <a:extLst>
              <a:ext uri="{FF2B5EF4-FFF2-40B4-BE49-F238E27FC236}">
                <a16:creationId xmlns:a16="http://schemas.microsoft.com/office/drawing/2014/main" id="{B3345D2B-0537-8635-5B15-A82999F5C6E1}"/>
              </a:ext>
            </a:extLst>
          </p:cNvPr>
          <p:cNvSpPr/>
          <p:nvPr/>
        </p:nvSpPr>
        <p:spPr>
          <a:xfrm>
            <a:off x="10654827" y="-672374"/>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cxnSp>
        <p:nvCxnSpPr>
          <p:cNvPr id="6" name="Straight Connector 5">
            <a:extLst>
              <a:ext uri="{FF2B5EF4-FFF2-40B4-BE49-F238E27FC236}">
                <a16:creationId xmlns:a16="http://schemas.microsoft.com/office/drawing/2014/main" id="{E8B1F143-66C8-B5CE-822D-BB995C708CA2}"/>
              </a:ext>
            </a:extLst>
          </p:cNvPr>
          <p:cNvCxnSpPr>
            <a:cxnSpLocks/>
          </p:cNvCxnSpPr>
          <p:nvPr/>
        </p:nvCxnSpPr>
        <p:spPr>
          <a:xfrm>
            <a:off x="10927690" y="1867822"/>
            <a:ext cx="0" cy="2949106"/>
          </a:xfrm>
          <a:prstGeom prst="line">
            <a:avLst/>
          </a:prstGeom>
          <a:ln w="28575">
            <a:solidFill>
              <a:srgbClr val="84BFA4"/>
            </a:solidFill>
            <a:prstDash val="sysDot"/>
          </a:ln>
        </p:spPr>
        <p:style>
          <a:lnRef idx="1">
            <a:schemeClr val="accent1"/>
          </a:lnRef>
          <a:fillRef idx="0">
            <a:schemeClr val="accent1"/>
          </a:fillRef>
          <a:effectRef idx="0">
            <a:schemeClr val="accent1"/>
          </a:effectRef>
          <a:fontRef idx="minor">
            <a:schemeClr val="tx1"/>
          </a:fontRef>
        </p:style>
      </p:cxnSp>
      <p:pic>
        <p:nvPicPr>
          <p:cNvPr id="3" name="Graphic 2" descr="Stacked Rocks with solid fill">
            <a:extLst>
              <a:ext uri="{FF2B5EF4-FFF2-40B4-BE49-F238E27FC236}">
                <a16:creationId xmlns:a16="http://schemas.microsoft.com/office/drawing/2014/main" id="{244EEB7D-506B-B43D-BC35-429C66CD822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70490" y="4827814"/>
            <a:ext cx="914400" cy="914400"/>
          </a:xfrm>
          <a:prstGeom prst="rect">
            <a:avLst/>
          </a:prstGeom>
        </p:spPr>
      </p:pic>
    </p:spTree>
    <p:extLst>
      <p:ext uri="{BB962C8B-B14F-4D97-AF65-F5344CB8AC3E}">
        <p14:creationId xmlns:p14="http://schemas.microsoft.com/office/powerpoint/2010/main" val="1507638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D6C64B6-1CBD-ADA9-18FD-1FC4AFA8D96C}"/>
              </a:ext>
            </a:extLst>
          </p:cNvPr>
          <p:cNvSpPr>
            <a:spLocks noGrp="1"/>
          </p:cNvSpPr>
          <p:nvPr>
            <p:ph type="body" sz="quarter" idx="16"/>
          </p:nvPr>
        </p:nvSpPr>
        <p:spPr/>
        <p:txBody>
          <a:bodyPr>
            <a:noAutofit/>
          </a:bodyPr>
          <a:lstStyle/>
          <a:p>
            <a:r>
              <a:rPr lang="en-US" b="1" dirty="0"/>
              <a:t>Personlig balans, hälsa och självledarskap</a:t>
            </a:r>
          </a:p>
          <a:p>
            <a:endParaRPr lang="en-US" b="1" dirty="0"/>
          </a:p>
          <a:p>
            <a:endParaRPr lang="en-US" b="1" dirty="0"/>
          </a:p>
        </p:txBody>
      </p:sp>
      <p:sp>
        <p:nvSpPr>
          <p:cNvPr id="19" name="Text Placeholder 18">
            <a:extLst>
              <a:ext uri="{FF2B5EF4-FFF2-40B4-BE49-F238E27FC236}">
                <a16:creationId xmlns:a16="http://schemas.microsoft.com/office/drawing/2014/main" id="{91652846-9F98-C50D-267D-C9E01676B01A}"/>
              </a:ext>
            </a:extLst>
          </p:cNvPr>
          <p:cNvSpPr>
            <a:spLocks noGrp="1"/>
          </p:cNvSpPr>
          <p:nvPr>
            <p:ph type="body" sz="quarter" idx="15"/>
          </p:nvPr>
        </p:nvSpPr>
        <p:spPr>
          <a:xfrm>
            <a:off x="6164250" y="371364"/>
            <a:ext cx="700387" cy="689518"/>
          </a:xfrm>
        </p:spPr>
        <p:txBody>
          <a:bodyPr/>
          <a:lstStyle/>
          <a:p>
            <a:r>
              <a:rPr lang="en-US" dirty="0"/>
              <a:t>01</a:t>
            </a:r>
          </a:p>
        </p:txBody>
      </p:sp>
      <p:sp>
        <p:nvSpPr>
          <p:cNvPr id="21" name="Text Placeholder 20">
            <a:extLst>
              <a:ext uri="{FF2B5EF4-FFF2-40B4-BE49-F238E27FC236}">
                <a16:creationId xmlns:a16="http://schemas.microsoft.com/office/drawing/2014/main" id="{70A1A5CE-BD0B-A6C2-3753-08594125AE23}"/>
              </a:ext>
            </a:extLst>
          </p:cNvPr>
          <p:cNvSpPr>
            <a:spLocks noGrp="1"/>
          </p:cNvSpPr>
          <p:nvPr>
            <p:ph type="body" sz="quarter" idx="14"/>
          </p:nvPr>
        </p:nvSpPr>
        <p:spPr>
          <a:xfrm>
            <a:off x="6879627" y="371365"/>
            <a:ext cx="4804984" cy="607873"/>
          </a:xfrm>
        </p:spPr>
        <p:txBody>
          <a:bodyPr/>
          <a:lstStyle/>
          <a:p>
            <a:pPr>
              <a:lnSpc>
                <a:spcPct val="107000"/>
              </a:lnSpc>
              <a:spcAft>
                <a:spcPts val="800"/>
              </a:spcAft>
            </a:pPr>
            <a:r>
              <a:rPr lang="sv-SE" sz="2400" dirty="0">
                <a:latin typeface="Calibri" panose="020F0502020204030204" pitchFamily="34" charset="0"/>
                <a:ea typeface="Calibri" panose="020F0502020204030204" pitchFamily="34" charset="0"/>
              </a:rPr>
              <a:t>Hälsa - Matvanor</a:t>
            </a:r>
          </a:p>
        </p:txBody>
      </p:sp>
      <p:sp>
        <p:nvSpPr>
          <p:cNvPr id="23" name="Text Placeholder 22">
            <a:extLst>
              <a:ext uri="{FF2B5EF4-FFF2-40B4-BE49-F238E27FC236}">
                <a16:creationId xmlns:a16="http://schemas.microsoft.com/office/drawing/2014/main" id="{9E1E7557-624B-34E8-1A3F-66256A3FA1BB}"/>
              </a:ext>
            </a:extLst>
          </p:cNvPr>
          <p:cNvSpPr>
            <a:spLocks noGrp="1"/>
          </p:cNvSpPr>
          <p:nvPr>
            <p:ph type="body" sz="quarter" idx="29"/>
          </p:nvPr>
        </p:nvSpPr>
        <p:spPr>
          <a:xfrm>
            <a:off x="6164250" y="979238"/>
            <a:ext cx="700387" cy="809036"/>
          </a:xfrm>
        </p:spPr>
        <p:txBody>
          <a:bodyPr/>
          <a:lstStyle/>
          <a:p>
            <a:r>
              <a:rPr lang="en-US" dirty="0"/>
              <a:t>02</a:t>
            </a:r>
          </a:p>
        </p:txBody>
      </p:sp>
      <p:sp>
        <p:nvSpPr>
          <p:cNvPr id="25" name="Text Placeholder 24">
            <a:extLst>
              <a:ext uri="{FF2B5EF4-FFF2-40B4-BE49-F238E27FC236}">
                <a16:creationId xmlns:a16="http://schemas.microsoft.com/office/drawing/2014/main" id="{ECEC036F-1F07-5075-F1F7-9BBBB7240855}"/>
              </a:ext>
            </a:extLst>
          </p:cNvPr>
          <p:cNvSpPr>
            <a:spLocks noGrp="1"/>
          </p:cNvSpPr>
          <p:nvPr>
            <p:ph type="body" sz="quarter" idx="30"/>
          </p:nvPr>
        </p:nvSpPr>
        <p:spPr>
          <a:xfrm>
            <a:off x="6879627" y="820920"/>
            <a:ext cx="4804984" cy="1099184"/>
          </a:xfrm>
        </p:spPr>
        <p:txBody>
          <a:bodyPr/>
          <a:lstStyle/>
          <a:p>
            <a:r>
              <a:rPr lang="sv-SE" sz="2400" dirty="0">
                <a:latin typeface="Calibri" panose="020F0502020204030204" pitchFamily="34" charset="0"/>
                <a:ea typeface="Calibri" panose="020F0502020204030204" pitchFamily="34" charset="0"/>
              </a:rPr>
              <a:t>Hälsa - </a:t>
            </a:r>
            <a:r>
              <a:rPr lang="en-US" sz="2400" dirty="0"/>
              <a:t>Fysisk träning</a:t>
            </a:r>
          </a:p>
        </p:txBody>
      </p:sp>
      <p:sp>
        <p:nvSpPr>
          <p:cNvPr id="27" name="Text Placeholder 26">
            <a:extLst>
              <a:ext uri="{FF2B5EF4-FFF2-40B4-BE49-F238E27FC236}">
                <a16:creationId xmlns:a16="http://schemas.microsoft.com/office/drawing/2014/main" id="{244D583B-8ECF-26EB-B743-57BF243E543D}"/>
              </a:ext>
            </a:extLst>
          </p:cNvPr>
          <p:cNvSpPr>
            <a:spLocks noGrp="1"/>
          </p:cNvSpPr>
          <p:nvPr>
            <p:ph type="body" sz="quarter" idx="31"/>
          </p:nvPr>
        </p:nvSpPr>
        <p:spPr>
          <a:xfrm>
            <a:off x="6164250" y="1562986"/>
            <a:ext cx="700387" cy="952680"/>
          </a:xfrm>
        </p:spPr>
        <p:txBody>
          <a:bodyPr/>
          <a:lstStyle/>
          <a:p>
            <a:r>
              <a:rPr lang="en-US" dirty="0"/>
              <a:t>03</a:t>
            </a:r>
          </a:p>
        </p:txBody>
      </p:sp>
      <p:sp>
        <p:nvSpPr>
          <p:cNvPr id="29" name="Text Placeholder 28">
            <a:extLst>
              <a:ext uri="{FF2B5EF4-FFF2-40B4-BE49-F238E27FC236}">
                <a16:creationId xmlns:a16="http://schemas.microsoft.com/office/drawing/2014/main" id="{329722A7-85F3-6333-1B29-589BCF5EE4C4}"/>
              </a:ext>
            </a:extLst>
          </p:cNvPr>
          <p:cNvSpPr>
            <a:spLocks noGrp="1"/>
          </p:cNvSpPr>
          <p:nvPr>
            <p:ph type="body" sz="quarter" idx="32"/>
          </p:nvPr>
        </p:nvSpPr>
        <p:spPr>
          <a:xfrm>
            <a:off x="6879627" y="1552499"/>
            <a:ext cx="4804984" cy="952680"/>
          </a:xfrm>
        </p:spPr>
        <p:txBody>
          <a:bodyPr/>
          <a:lstStyle/>
          <a:p>
            <a:pPr>
              <a:lnSpc>
                <a:spcPct val="107000"/>
              </a:lnSpc>
              <a:spcAft>
                <a:spcPts val="800"/>
              </a:spcAft>
            </a:pPr>
            <a:r>
              <a:rPr lang="sv-SE" sz="2400" dirty="0">
                <a:latin typeface="Calibri" panose="020F0502020204030204" pitchFamily="34" charset="0"/>
                <a:ea typeface="Calibri" panose="020F0502020204030204" pitchFamily="34" charset="0"/>
              </a:rPr>
              <a:t>Hälsa - Sömn</a:t>
            </a:r>
          </a:p>
        </p:txBody>
      </p:sp>
      <p:sp>
        <p:nvSpPr>
          <p:cNvPr id="31" name="Text Placeholder 30">
            <a:extLst>
              <a:ext uri="{FF2B5EF4-FFF2-40B4-BE49-F238E27FC236}">
                <a16:creationId xmlns:a16="http://schemas.microsoft.com/office/drawing/2014/main" id="{C2072E1F-1083-D39D-D0D3-A4D700FF8BFC}"/>
              </a:ext>
            </a:extLst>
          </p:cNvPr>
          <p:cNvSpPr>
            <a:spLocks noGrp="1"/>
          </p:cNvSpPr>
          <p:nvPr>
            <p:ph type="body" sz="quarter" idx="33"/>
          </p:nvPr>
        </p:nvSpPr>
        <p:spPr>
          <a:xfrm>
            <a:off x="6164250" y="2177976"/>
            <a:ext cx="700387" cy="1065082"/>
          </a:xfrm>
        </p:spPr>
        <p:txBody>
          <a:bodyPr/>
          <a:lstStyle/>
          <a:p>
            <a:r>
              <a:rPr lang="en-US" dirty="0"/>
              <a:t>04</a:t>
            </a:r>
          </a:p>
        </p:txBody>
      </p:sp>
      <p:sp>
        <p:nvSpPr>
          <p:cNvPr id="33" name="Text Placeholder 32">
            <a:extLst>
              <a:ext uri="{FF2B5EF4-FFF2-40B4-BE49-F238E27FC236}">
                <a16:creationId xmlns:a16="http://schemas.microsoft.com/office/drawing/2014/main" id="{0F6B33F7-D4BA-F203-A0F7-E1264AF5B76A}"/>
              </a:ext>
            </a:extLst>
          </p:cNvPr>
          <p:cNvSpPr>
            <a:spLocks noGrp="1"/>
          </p:cNvSpPr>
          <p:nvPr>
            <p:ph type="body" sz="quarter" idx="34"/>
          </p:nvPr>
        </p:nvSpPr>
        <p:spPr>
          <a:xfrm>
            <a:off x="6879627" y="2177977"/>
            <a:ext cx="4804984" cy="1024856"/>
          </a:xfrm>
        </p:spPr>
        <p:txBody>
          <a:bodyPr/>
          <a:lstStyle/>
          <a:p>
            <a:pPr>
              <a:lnSpc>
                <a:spcPct val="107000"/>
              </a:lnSpc>
              <a:spcAft>
                <a:spcPts val="800"/>
              </a:spcAft>
            </a:pPr>
            <a:r>
              <a:rPr lang="sv-SE" sz="2400" dirty="0">
                <a:latin typeface="Calibri" panose="020F0502020204030204" pitchFamily="34" charset="0"/>
                <a:ea typeface="Calibri" panose="020F0502020204030204" pitchFamily="34" charset="0"/>
              </a:rPr>
              <a:t>Hälsa - Alkohol</a:t>
            </a:r>
          </a:p>
        </p:txBody>
      </p:sp>
      <p:sp>
        <p:nvSpPr>
          <p:cNvPr id="35" name="Text Placeholder 34">
            <a:extLst>
              <a:ext uri="{FF2B5EF4-FFF2-40B4-BE49-F238E27FC236}">
                <a16:creationId xmlns:a16="http://schemas.microsoft.com/office/drawing/2014/main" id="{8AE76B5F-EAD9-5899-24F2-68152746F8CE}"/>
              </a:ext>
            </a:extLst>
          </p:cNvPr>
          <p:cNvSpPr>
            <a:spLocks noGrp="1"/>
          </p:cNvSpPr>
          <p:nvPr>
            <p:ph type="body" sz="quarter" idx="35"/>
          </p:nvPr>
        </p:nvSpPr>
        <p:spPr>
          <a:xfrm>
            <a:off x="6164250" y="2849677"/>
            <a:ext cx="700387" cy="1120774"/>
          </a:xfrm>
        </p:spPr>
        <p:txBody>
          <a:bodyPr/>
          <a:lstStyle/>
          <a:p>
            <a:r>
              <a:rPr lang="en-US" dirty="0"/>
              <a:t>05</a:t>
            </a:r>
          </a:p>
        </p:txBody>
      </p:sp>
      <p:sp>
        <p:nvSpPr>
          <p:cNvPr id="5" name="Text Placeholder 30">
            <a:extLst>
              <a:ext uri="{FF2B5EF4-FFF2-40B4-BE49-F238E27FC236}">
                <a16:creationId xmlns:a16="http://schemas.microsoft.com/office/drawing/2014/main" id="{FB46D6DF-0D7E-C95B-23FC-E6A3B396CE08}"/>
              </a:ext>
            </a:extLst>
          </p:cNvPr>
          <p:cNvSpPr txBox="1">
            <a:spLocks/>
          </p:cNvSpPr>
          <p:nvPr/>
        </p:nvSpPr>
        <p:spPr>
          <a:xfrm>
            <a:off x="6164250" y="3655844"/>
            <a:ext cx="700387" cy="930810"/>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baseline="0">
                <a:solidFill>
                  <a:srgbClr val="84BFA4"/>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06</a:t>
            </a:r>
          </a:p>
        </p:txBody>
      </p:sp>
      <p:sp>
        <p:nvSpPr>
          <p:cNvPr id="6" name="Text Placeholder 32">
            <a:extLst>
              <a:ext uri="{FF2B5EF4-FFF2-40B4-BE49-F238E27FC236}">
                <a16:creationId xmlns:a16="http://schemas.microsoft.com/office/drawing/2014/main" id="{A5E4FAFA-24A2-38CB-DD57-BC2DE9E335C9}"/>
              </a:ext>
            </a:extLst>
          </p:cNvPr>
          <p:cNvSpPr txBox="1">
            <a:spLocks/>
          </p:cNvSpPr>
          <p:nvPr/>
        </p:nvSpPr>
        <p:spPr>
          <a:xfrm>
            <a:off x="6879627" y="3622272"/>
            <a:ext cx="5172888" cy="1313857"/>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en-GB" sz="2400" dirty="0">
                <a:effectLst/>
                <a:latin typeface="Calibri" panose="020F0502020204030204" pitchFamily="34" charset="0"/>
                <a:ea typeface="Calibri" panose="020F0502020204030204" pitchFamily="34" charset="0"/>
              </a:rPr>
              <a:t>Hur kan jag förbättra min mentala hälsa?</a:t>
            </a:r>
          </a:p>
        </p:txBody>
      </p:sp>
      <p:sp>
        <p:nvSpPr>
          <p:cNvPr id="9" name="Text Placeholder 8">
            <a:extLst>
              <a:ext uri="{FF2B5EF4-FFF2-40B4-BE49-F238E27FC236}">
                <a16:creationId xmlns:a16="http://schemas.microsoft.com/office/drawing/2014/main" id="{A4212617-A110-7DAD-87EB-F3E962E09E22}"/>
              </a:ext>
            </a:extLst>
          </p:cNvPr>
          <p:cNvSpPr>
            <a:spLocks noGrp="1"/>
          </p:cNvSpPr>
          <p:nvPr>
            <p:ph type="body" sz="quarter" idx="36"/>
          </p:nvPr>
        </p:nvSpPr>
        <p:spPr>
          <a:xfrm>
            <a:off x="6879627" y="2763052"/>
            <a:ext cx="4804984" cy="1219079"/>
          </a:xfrm>
        </p:spPr>
        <p:txBody>
          <a:bodyPr/>
          <a:lstStyle/>
          <a:p>
            <a:r>
              <a:rPr lang="en-US" sz="2400" dirty="0"/>
              <a:t>Stress och traumatiska händelser</a:t>
            </a:r>
          </a:p>
        </p:txBody>
      </p:sp>
      <p:sp>
        <p:nvSpPr>
          <p:cNvPr id="15" name="Text Placeholder 30">
            <a:extLst>
              <a:ext uri="{FF2B5EF4-FFF2-40B4-BE49-F238E27FC236}">
                <a16:creationId xmlns:a16="http://schemas.microsoft.com/office/drawing/2014/main" id="{9384C9BF-0815-E373-ACC7-A15A303861C1}"/>
              </a:ext>
            </a:extLst>
          </p:cNvPr>
          <p:cNvSpPr txBox="1">
            <a:spLocks/>
          </p:cNvSpPr>
          <p:nvPr/>
        </p:nvSpPr>
        <p:spPr>
          <a:xfrm>
            <a:off x="6164250" y="4434561"/>
            <a:ext cx="700387" cy="1120774"/>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baseline="0">
                <a:solidFill>
                  <a:srgbClr val="84BFA4"/>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07</a:t>
            </a:r>
          </a:p>
        </p:txBody>
      </p:sp>
      <p:sp>
        <p:nvSpPr>
          <p:cNvPr id="16" name="Text Placeholder 32">
            <a:extLst>
              <a:ext uri="{FF2B5EF4-FFF2-40B4-BE49-F238E27FC236}">
                <a16:creationId xmlns:a16="http://schemas.microsoft.com/office/drawing/2014/main" id="{72B60223-549F-D13A-35AC-8C9901A551B1}"/>
              </a:ext>
            </a:extLst>
          </p:cNvPr>
          <p:cNvSpPr txBox="1">
            <a:spLocks/>
          </p:cNvSpPr>
          <p:nvPr/>
        </p:nvSpPr>
        <p:spPr>
          <a:xfrm>
            <a:off x="6879627" y="4308248"/>
            <a:ext cx="4804984" cy="1313856"/>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sv-SE" sz="2400" dirty="0">
                <a:latin typeface="Calibri" panose="020F0502020204030204" pitchFamily="34" charset="0"/>
                <a:ea typeface="Calibri" panose="020F0502020204030204" pitchFamily="34" charset="0"/>
              </a:rPr>
              <a:t>Självledarskap och empowerment</a:t>
            </a:r>
          </a:p>
        </p:txBody>
      </p:sp>
      <p:pic>
        <p:nvPicPr>
          <p:cNvPr id="4" name="Picture 3">
            <a:extLst>
              <a:ext uri="{FF2B5EF4-FFF2-40B4-BE49-F238E27FC236}">
                <a16:creationId xmlns:a16="http://schemas.microsoft.com/office/drawing/2014/main" id="{E4195620-186F-2788-B9C9-522127479ECB}"/>
              </a:ext>
            </a:extLst>
          </p:cNvPr>
          <p:cNvPicPr>
            <a:picLocks noChangeAspect="1"/>
          </p:cNvPicPr>
          <p:nvPr/>
        </p:nvPicPr>
        <p:blipFill>
          <a:blip r:embed="rId2"/>
          <a:stretch>
            <a:fillRect/>
          </a:stretch>
        </p:blipFill>
        <p:spPr>
          <a:xfrm>
            <a:off x="6514443" y="5703747"/>
            <a:ext cx="1580952" cy="333333"/>
          </a:xfrm>
          <a:prstGeom prst="rect">
            <a:avLst/>
          </a:prstGeom>
        </p:spPr>
      </p:pic>
      <p:pic>
        <p:nvPicPr>
          <p:cNvPr id="8" name="Picture 7" descr="A close-up of a text&#10;&#10;Description automatically generated">
            <a:extLst>
              <a:ext uri="{FF2B5EF4-FFF2-40B4-BE49-F238E27FC236}">
                <a16:creationId xmlns:a16="http://schemas.microsoft.com/office/drawing/2014/main" id="{7AAB2EDD-C1CB-A5FC-DD59-C2BA02571117}"/>
              </a:ext>
            </a:extLst>
          </p:cNvPr>
          <p:cNvPicPr>
            <a:picLocks noChangeAspect="1"/>
          </p:cNvPicPr>
          <p:nvPr/>
        </p:nvPicPr>
        <p:blipFill>
          <a:blip r:embed="rId3"/>
          <a:stretch>
            <a:fillRect/>
          </a:stretch>
        </p:blipFill>
        <p:spPr>
          <a:xfrm>
            <a:off x="8205093" y="5555335"/>
            <a:ext cx="3694547" cy="651407"/>
          </a:xfrm>
          <a:prstGeom prst="rect">
            <a:avLst/>
          </a:prstGeom>
        </p:spPr>
      </p:pic>
    </p:spTree>
    <p:extLst>
      <p:ext uri="{BB962C8B-B14F-4D97-AF65-F5344CB8AC3E}">
        <p14:creationId xmlns:p14="http://schemas.microsoft.com/office/powerpoint/2010/main" val="12560594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9203C-6663-E3B7-2548-87C21B807893}"/>
              </a:ext>
            </a:extLst>
          </p:cNvPr>
          <p:cNvSpPr>
            <a:spLocks noGrp="1"/>
          </p:cNvSpPr>
          <p:nvPr>
            <p:ph type="body" sz="quarter" idx="14"/>
          </p:nvPr>
        </p:nvSpPr>
        <p:spPr>
          <a:xfrm>
            <a:off x="1333027" y="551619"/>
            <a:ext cx="7176159" cy="3217862"/>
          </a:xfrm>
        </p:spPr>
        <p:txBody>
          <a:bodyPr/>
          <a:lstStyle/>
          <a:p>
            <a:r>
              <a:rPr lang="en-US" dirty="0"/>
              <a:t>06</a:t>
            </a:r>
          </a:p>
        </p:txBody>
      </p:sp>
      <p:sp>
        <p:nvSpPr>
          <p:cNvPr id="3" name="Text Placeholder 2">
            <a:extLst>
              <a:ext uri="{FF2B5EF4-FFF2-40B4-BE49-F238E27FC236}">
                <a16:creationId xmlns:a16="http://schemas.microsoft.com/office/drawing/2014/main" id="{6183CCB9-EF15-4B2E-1E5E-536700B96AEA}"/>
              </a:ext>
            </a:extLst>
          </p:cNvPr>
          <p:cNvSpPr>
            <a:spLocks noGrp="1"/>
          </p:cNvSpPr>
          <p:nvPr>
            <p:ph type="body" sz="quarter" idx="15"/>
          </p:nvPr>
        </p:nvSpPr>
        <p:spPr>
          <a:xfrm>
            <a:off x="1333027" y="1794632"/>
            <a:ext cx="7176159" cy="3217862"/>
          </a:xfrm>
        </p:spPr>
        <p:txBody>
          <a:bodyPr/>
          <a:lstStyle/>
          <a:p>
            <a:pPr>
              <a:spcBef>
                <a:spcPts val="1400"/>
              </a:spcBef>
              <a:spcAft>
                <a:spcPts val="1400"/>
              </a:spcAft>
            </a:pPr>
            <a:r>
              <a:rPr lang="en-GB" sz="6000" b="1" dirty="0">
                <a:effectLst/>
                <a:latin typeface="Arial" panose="020B0604020202020204" pitchFamily="34" charset="0"/>
                <a:ea typeface="Arial" panose="020B0604020202020204" pitchFamily="34" charset="0"/>
              </a:rPr>
              <a:t>Hur </a:t>
            </a:r>
            <a:r>
              <a:rPr lang="en-GB" sz="6000" dirty="0">
                <a:latin typeface="Arial" panose="020B0604020202020204" pitchFamily="34" charset="0"/>
                <a:ea typeface="Arial" panose="020B0604020202020204" pitchFamily="34" charset="0"/>
              </a:rPr>
              <a:t>kan jag </a:t>
            </a:r>
            <a:r>
              <a:rPr lang="en-GB" sz="6000" b="1" dirty="0">
                <a:effectLst/>
                <a:latin typeface="Arial" panose="020B0604020202020204" pitchFamily="34" charset="0"/>
                <a:ea typeface="Arial" panose="020B0604020202020204" pitchFamily="34" charset="0"/>
              </a:rPr>
              <a:t>förbättra min mentala hälsa?</a:t>
            </a:r>
            <a:endParaRPr lang="sv-SE" sz="6000" dirty="0">
              <a:effectLst/>
              <a:latin typeface="Times New Roman" panose="02020603050405020304" pitchFamily="18" charset="0"/>
              <a:ea typeface="Times New Roman" panose="02020603050405020304" pitchFamily="18" charset="0"/>
            </a:endParaRPr>
          </a:p>
          <a:p>
            <a:endParaRPr lang="en-US" sz="6000" dirty="0"/>
          </a:p>
        </p:txBody>
      </p:sp>
    </p:spTree>
    <p:extLst>
      <p:ext uri="{BB962C8B-B14F-4D97-AF65-F5344CB8AC3E}">
        <p14:creationId xmlns:p14="http://schemas.microsoft.com/office/powerpoint/2010/main" val="22737555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476419"/>
            <a:ext cx="12192000" cy="929898"/>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607876" y="584790"/>
            <a:ext cx="8227778" cy="92989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600" b="1" dirty="0">
                <a:solidFill>
                  <a:schemeClr val="bg1"/>
                </a:solidFill>
                <a:latin typeface="Calibri" panose="020F0502020204030204" pitchFamily="34" charset="0"/>
                <a:ea typeface="Calibri" panose="020F0502020204030204" pitchFamily="34" charset="0"/>
                <a:cs typeface="Calibri" panose="020F0502020204030204" pitchFamily="34" charset="0"/>
              </a:rPr>
              <a:t>Hur kan jag förbättra min </a:t>
            </a:r>
            <a:r>
              <a:rPr lang="en-GB" sz="3600" b="1" dirty="0" err="1">
                <a:solidFill>
                  <a:schemeClr val="bg1"/>
                </a:solidFill>
                <a:latin typeface="Calibri" panose="020F0502020204030204" pitchFamily="34" charset="0"/>
                <a:ea typeface="Calibri" panose="020F0502020204030204" pitchFamily="34" charset="0"/>
                <a:cs typeface="Calibri" panose="020F0502020204030204" pitchFamily="34" charset="0"/>
              </a:rPr>
              <a:t>mentala</a:t>
            </a:r>
            <a:r>
              <a:rPr lang="en-GB" sz="3600" b="1" dirty="0">
                <a:solidFill>
                  <a:schemeClr val="bg1"/>
                </a:solidFill>
                <a:latin typeface="Calibri" panose="020F0502020204030204" pitchFamily="34" charset="0"/>
                <a:ea typeface="Calibri" panose="020F0502020204030204" pitchFamily="34" charset="0"/>
                <a:cs typeface="Calibri" panose="020F0502020204030204" pitchFamily="34" charset="0"/>
              </a:rPr>
              <a:t> hälsa?</a:t>
            </a: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600003" y="2138766"/>
            <a:ext cx="9033853" cy="3804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Det finns många saker du själv kan göra för att må bättre. Det är viktigt att sova och äta bra och att vara fysiskt aktiv varje dag.</a:t>
            </a:r>
          </a:p>
          <a:p>
            <a:pPr marL="0" indent="0">
              <a:lnSpc>
                <a:spcPts val="2760"/>
              </a:lnSpc>
              <a:spcBef>
                <a:spcPts val="0"/>
              </a:spcBef>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Graphic 4">
            <a:extLst>
              <a:ext uri="{FF2B5EF4-FFF2-40B4-BE49-F238E27FC236}">
                <a16:creationId xmlns:a16="http://schemas.microsoft.com/office/drawing/2014/main" id="{B3345D2B-0537-8635-5B15-A82999F5C6E1}"/>
              </a:ext>
            </a:extLst>
          </p:cNvPr>
          <p:cNvSpPr/>
          <p:nvPr/>
        </p:nvSpPr>
        <p:spPr>
          <a:xfrm>
            <a:off x="10377242" y="-881743"/>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cxnSp>
        <p:nvCxnSpPr>
          <p:cNvPr id="6" name="Straight Connector 5">
            <a:extLst>
              <a:ext uri="{FF2B5EF4-FFF2-40B4-BE49-F238E27FC236}">
                <a16:creationId xmlns:a16="http://schemas.microsoft.com/office/drawing/2014/main" id="{DE0BB052-2179-0A2F-19CE-91863A36C65B}"/>
              </a:ext>
            </a:extLst>
          </p:cNvPr>
          <p:cNvCxnSpPr>
            <a:cxnSpLocks/>
          </p:cNvCxnSpPr>
          <p:nvPr/>
        </p:nvCxnSpPr>
        <p:spPr>
          <a:xfrm>
            <a:off x="10927690" y="1867822"/>
            <a:ext cx="0" cy="2949106"/>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pic>
        <p:nvPicPr>
          <p:cNvPr id="3" name="Graphic 2" descr="Head with gears outline">
            <a:extLst>
              <a:ext uri="{FF2B5EF4-FFF2-40B4-BE49-F238E27FC236}">
                <a16:creationId xmlns:a16="http://schemas.microsoft.com/office/drawing/2014/main" id="{7C05E20D-85AB-0FB7-EDFC-A4571038646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72056" y="4898571"/>
            <a:ext cx="1143001" cy="1143001"/>
          </a:xfrm>
          <a:prstGeom prst="rect">
            <a:avLst/>
          </a:prstGeom>
        </p:spPr>
      </p:pic>
      <p:sp>
        <p:nvSpPr>
          <p:cNvPr id="4" name="Text Placeholder 3">
            <a:extLst>
              <a:ext uri="{FF2B5EF4-FFF2-40B4-BE49-F238E27FC236}">
                <a16:creationId xmlns:a16="http://schemas.microsoft.com/office/drawing/2014/main" id="{5BEE6A48-D92B-7C94-34F0-B60166174E61}"/>
              </a:ext>
            </a:extLst>
          </p:cNvPr>
          <p:cNvSpPr txBox="1">
            <a:spLocks/>
          </p:cNvSpPr>
          <p:nvPr/>
        </p:nvSpPr>
        <p:spPr>
          <a:xfrm>
            <a:off x="638103" y="3347356"/>
            <a:ext cx="9033853" cy="27973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sv-SE" sz="3200" b="1" i="1" dirty="0">
                <a:solidFill>
                  <a:srgbClr val="B6D1E1"/>
                </a:solidFill>
                <a:latin typeface="Calibri" panose="020F0502020204030204" pitchFamily="34" charset="0"/>
                <a:cs typeface="Calibri" panose="020F0502020204030204" pitchFamily="34" charset="0"/>
              </a:rPr>
              <a:t>När ska jag söka hjälp?</a:t>
            </a: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Du kan må dåligt någon enstaka gång utan att behöva sjukvård, men om du mår dåligt under en längre tid och har svårt att klara av vardagen behöver du söka hjälp. Om du känner att du inte vill leva längre behöver du också söka hjälp.</a:t>
            </a: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489218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432154"/>
            <a:ext cx="12192000" cy="929898"/>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607877" y="584791"/>
            <a:ext cx="8323472" cy="118201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600" b="1" dirty="0">
                <a:solidFill>
                  <a:schemeClr val="bg1"/>
                </a:solidFill>
                <a:latin typeface="Calibri" panose="020F0502020204030204" pitchFamily="34" charset="0"/>
                <a:ea typeface="Calibri" panose="020F0502020204030204" pitchFamily="34" charset="0"/>
                <a:cs typeface="Calibri" panose="020F0502020204030204" pitchFamily="34" charset="0"/>
              </a:rPr>
              <a:t>Hur kan jag förbättra min </a:t>
            </a:r>
            <a:r>
              <a:rPr lang="en-GB" sz="3600" b="1" dirty="0" err="1">
                <a:solidFill>
                  <a:schemeClr val="bg1"/>
                </a:solidFill>
                <a:latin typeface="Calibri" panose="020F0502020204030204" pitchFamily="34" charset="0"/>
                <a:ea typeface="Calibri" panose="020F0502020204030204" pitchFamily="34" charset="0"/>
                <a:cs typeface="Calibri" panose="020F0502020204030204" pitchFamily="34" charset="0"/>
              </a:rPr>
              <a:t>mentala</a:t>
            </a:r>
            <a:r>
              <a:rPr lang="en-GB" sz="3600" b="1" dirty="0">
                <a:solidFill>
                  <a:schemeClr val="bg1"/>
                </a:solidFill>
                <a:latin typeface="Calibri" panose="020F0502020204030204" pitchFamily="34" charset="0"/>
                <a:ea typeface="Calibri" panose="020F0502020204030204" pitchFamily="34" charset="0"/>
                <a:cs typeface="Calibri" panose="020F0502020204030204" pitchFamily="34" charset="0"/>
              </a:rPr>
              <a:t> hälsa?</a:t>
            </a: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600003" y="2138766"/>
            <a:ext cx="9033853" cy="3804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sv-SE" sz="3200" b="1" i="1" dirty="0" err="1">
                <a:solidFill>
                  <a:srgbClr val="B6D1E1"/>
                </a:solidFill>
                <a:latin typeface="Calibri" panose="020F0502020204030204" pitchFamily="34" charset="0"/>
                <a:cs typeface="Calibri" panose="020F0502020204030204" pitchFamily="34" charset="0"/>
              </a:rPr>
              <a:t>Ge dig själv tillräckligt med sömn </a:t>
            </a:r>
            <a:r>
              <a:rPr lang="sv-SE" sz="3200" b="1" i="1" dirty="0">
                <a:solidFill>
                  <a:srgbClr val="B6D1E1"/>
                </a:solidFill>
                <a:latin typeface="Calibri" panose="020F0502020204030204" pitchFamily="34" charset="0"/>
                <a:cs typeface="Calibri" panose="020F0502020204030204" pitchFamily="34" charset="0"/>
              </a:rPr>
              <a:t>och vila</a:t>
            </a: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Det är lättare att hantera stress och ångest om du sover bra. Försök att vara vaken och aktiv på dagen och att sova på natten. Kom ihåg att varva ner innan du går och lägger dig och försök att inte tänka på sådant som oroar dig när du ligger i sängen.</a:t>
            </a: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Graphic 4">
            <a:extLst>
              <a:ext uri="{FF2B5EF4-FFF2-40B4-BE49-F238E27FC236}">
                <a16:creationId xmlns:a16="http://schemas.microsoft.com/office/drawing/2014/main" id="{B3345D2B-0537-8635-5B15-A82999F5C6E1}"/>
              </a:ext>
            </a:extLst>
          </p:cNvPr>
          <p:cNvSpPr/>
          <p:nvPr/>
        </p:nvSpPr>
        <p:spPr>
          <a:xfrm>
            <a:off x="10377242" y="-881743"/>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cxnSp>
        <p:nvCxnSpPr>
          <p:cNvPr id="6" name="Straight Connector 5">
            <a:extLst>
              <a:ext uri="{FF2B5EF4-FFF2-40B4-BE49-F238E27FC236}">
                <a16:creationId xmlns:a16="http://schemas.microsoft.com/office/drawing/2014/main" id="{DE0BB052-2179-0A2F-19CE-91863A36C65B}"/>
              </a:ext>
            </a:extLst>
          </p:cNvPr>
          <p:cNvCxnSpPr>
            <a:cxnSpLocks/>
          </p:cNvCxnSpPr>
          <p:nvPr/>
        </p:nvCxnSpPr>
        <p:spPr>
          <a:xfrm>
            <a:off x="10927690" y="1867822"/>
            <a:ext cx="0" cy="2949106"/>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pic>
        <p:nvPicPr>
          <p:cNvPr id="3" name="Graphic 2" descr="Head with gears outline">
            <a:extLst>
              <a:ext uri="{FF2B5EF4-FFF2-40B4-BE49-F238E27FC236}">
                <a16:creationId xmlns:a16="http://schemas.microsoft.com/office/drawing/2014/main" id="{3A3B0EC7-DC9F-A956-10A0-A9E6F6AD62D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72056" y="4898571"/>
            <a:ext cx="1143001" cy="1143001"/>
          </a:xfrm>
          <a:prstGeom prst="rect">
            <a:avLst/>
          </a:prstGeom>
        </p:spPr>
      </p:pic>
    </p:spTree>
    <p:extLst>
      <p:ext uri="{BB962C8B-B14F-4D97-AF65-F5344CB8AC3E}">
        <p14:creationId xmlns:p14="http://schemas.microsoft.com/office/powerpoint/2010/main" val="39163543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438854"/>
            <a:ext cx="12192000" cy="929898"/>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607877" y="606056"/>
            <a:ext cx="9269770" cy="116075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200" b="1" dirty="0">
                <a:solidFill>
                  <a:schemeClr val="bg1"/>
                </a:solidFill>
                <a:latin typeface="Calibri" panose="020F0502020204030204" pitchFamily="34" charset="0"/>
                <a:ea typeface="Calibri" panose="020F0502020204030204" pitchFamily="34" charset="0"/>
                <a:cs typeface="Calibri" panose="020F0502020204030204" pitchFamily="34" charset="0"/>
              </a:rPr>
              <a:t>Hur kan jag förbättra min mentala hälsa?</a:t>
            </a: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600003" y="2138766"/>
            <a:ext cx="9033853" cy="3804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sv-SE" sz="3200" b="1" i="1" dirty="0">
                <a:solidFill>
                  <a:srgbClr val="B6D1E1"/>
                </a:solidFill>
                <a:latin typeface="Calibri" panose="020F0502020204030204" pitchFamily="34" charset="0"/>
                <a:cs typeface="Calibri" panose="020F0502020204030204" pitchFamily="34" charset="0"/>
              </a:rPr>
              <a:t>Gör </a:t>
            </a:r>
            <a:r>
              <a:rPr lang="sv-SE" sz="3200" b="1" i="1" dirty="0" err="1">
                <a:solidFill>
                  <a:srgbClr val="B6D1E1"/>
                </a:solidFill>
                <a:latin typeface="Calibri" panose="020F0502020204030204" pitchFamily="34" charset="0"/>
                <a:cs typeface="Calibri" panose="020F0502020204030204" pitchFamily="34" charset="0"/>
              </a:rPr>
              <a:t>saker </a:t>
            </a:r>
            <a:r>
              <a:rPr lang="sv-SE" sz="3200" b="1" i="1" dirty="0">
                <a:solidFill>
                  <a:srgbClr val="B6D1E1"/>
                </a:solidFill>
                <a:latin typeface="Calibri" panose="020F0502020204030204" pitchFamily="34" charset="0"/>
                <a:cs typeface="Calibri" panose="020F0502020204030204" pitchFamily="34" charset="0"/>
              </a:rPr>
              <a:t>som får </a:t>
            </a:r>
            <a:r>
              <a:rPr lang="sv-SE" sz="3200" b="1" i="1" dirty="0" err="1">
                <a:solidFill>
                  <a:srgbClr val="B6D1E1"/>
                </a:solidFill>
                <a:latin typeface="Calibri" panose="020F0502020204030204" pitchFamily="34" charset="0"/>
                <a:cs typeface="Calibri" panose="020F0502020204030204" pitchFamily="34" charset="0"/>
              </a:rPr>
              <a:t>dig att må bra</a:t>
            </a:r>
            <a:endParaRPr lang="sv-SE" sz="3200" b="1" i="1" dirty="0">
              <a:solidFill>
                <a:srgbClr val="B6D1E1"/>
              </a:solidFill>
              <a:latin typeface="Calibri" panose="020F0502020204030204" pitchFamily="34" charset="0"/>
              <a:cs typeface="Calibri" panose="020F0502020204030204" pitchFamily="34" charset="0"/>
            </a:endParaRPr>
          </a:p>
          <a:p>
            <a:pPr marL="0" indent="0">
              <a:lnSpc>
                <a:spcPts val="2760"/>
              </a:lnSpc>
              <a:spcBef>
                <a:spcPts val="0"/>
              </a:spcBef>
              <a:buNone/>
            </a:pPr>
            <a:endParaRPr lang="sv-SE" sz="3200" b="1" i="1" dirty="0">
              <a:solidFill>
                <a:srgbClr val="B6D1E1"/>
              </a:solidFill>
              <a:latin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När man mår dåligt kan det kännas som om allt är tråkigt och meningslöst. Även om det känns jobbigt är det bra att göra saker och att träffa människor. Gör saker som du minns att du har tyckt om tidigare och som har fått dig att må bra.</a:t>
            </a: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Graphic 4">
            <a:extLst>
              <a:ext uri="{FF2B5EF4-FFF2-40B4-BE49-F238E27FC236}">
                <a16:creationId xmlns:a16="http://schemas.microsoft.com/office/drawing/2014/main" id="{B3345D2B-0537-8635-5B15-A82999F5C6E1}"/>
              </a:ext>
            </a:extLst>
          </p:cNvPr>
          <p:cNvSpPr/>
          <p:nvPr/>
        </p:nvSpPr>
        <p:spPr>
          <a:xfrm>
            <a:off x="10377242" y="-881743"/>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cxnSp>
        <p:nvCxnSpPr>
          <p:cNvPr id="6" name="Straight Connector 5">
            <a:extLst>
              <a:ext uri="{FF2B5EF4-FFF2-40B4-BE49-F238E27FC236}">
                <a16:creationId xmlns:a16="http://schemas.microsoft.com/office/drawing/2014/main" id="{DE0BB052-2179-0A2F-19CE-91863A36C65B}"/>
              </a:ext>
            </a:extLst>
          </p:cNvPr>
          <p:cNvCxnSpPr>
            <a:cxnSpLocks/>
          </p:cNvCxnSpPr>
          <p:nvPr/>
        </p:nvCxnSpPr>
        <p:spPr>
          <a:xfrm>
            <a:off x="10927690" y="1867822"/>
            <a:ext cx="0" cy="2949106"/>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pic>
        <p:nvPicPr>
          <p:cNvPr id="3" name="Graphic 2" descr="Head with gears outline">
            <a:extLst>
              <a:ext uri="{FF2B5EF4-FFF2-40B4-BE49-F238E27FC236}">
                <a16:creationId xmlns:a16="http://schemas.microsoft.com/office/drawing/2014/main" id="{3A3B0EC7-DC9F-A956-10A0-A9E6F6AD62D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72056" y="4898571"/>
            <a:ext cx="1143001" cy="1143001"/>
          </a:xfrm>
          <a:prstGeom prst="rect">
            <a:avLst/>
          </a:prstGeom>
        </p:spPr>
      </p:pic>
    </p:spTree>
    <p:extLst>
      <p:ext uri="{BB962C8B-B14F-4D97-AF65-F5344CB8AC3E}">
        <p14:creationId xmlns:p14="http://schemas.microsoft.com/office/powerpoint/2010/main" val="26435645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697424"/>
            <a:ext cx="12192000" cy="929898"/>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607877" y="897917"/>
            <a:ext cx="7387771" cy="868890"/>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100" b="1" dirty="0">
                <a:solidFill>
                  <a:schemeClr val="bg1"/>
                </a:solidFill>
                <a:latin typeface="Calibri" panose="020F0502020204030204" pitchFamily="34" charset="0"/>
                <a:ea typeface="Calibri" panose="020F0502020204030204" pitchFamily="34" charset="0"/>
                <a:cs typeface="Calibri" panose="020F0502020204030204" pitchFamily="34" charset="0"/>
              </a:rPr>
              <a:t>Hur kan jag förbättra min mentala hälsa?</a:t>
            </a: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600003" y="2138766"/>
            <a:ext cx="9033853" cy="3804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sv-SE" sz="3200" b="1" i="1" dirty="0" err="1">
                <a:solidFill>
                  <a:srgbClr val="B6D1E1"/>
                </a:solidFill>
                <a:latin typeface="Calibri" panose="020F0502020204030204" pitchFamily="34" charset="0"/>
                <a:cs typeface="Calibri" panose="020F0502020204030204" pitchFamily="34" charset="0"/>
              </a:rPr>
              <a:t>Ta hand om din kropp</a:t>
            </a:r>
            <a:endParaRPr lang="sv-SE" sz="3200" b="1" i="1" dirty="0">
              <a:solidFill>
                <a:srgbClr val="B6D1E1"/>
              </a:solidFill>
              <a:latin typeface="Calibri" panose="020F0502020204030204" pitchFamily="34" charset="0"/>
              <a:cs typeface="Calibri" panose="020F0502020204030204" pitchFamily="34" charset="0"/>
            </a:endParaRPr>
          </a:p>
          <a:p>
            <a:pPr marL="0" indent="0">
              <a:lnSpc>
                <a:spcPts val="2760"/>
              </a:lnSpc>
              <a:spcBef>
                <a:spcPts val="0"/>
              </a:spcBef>
              <a:buNone/>
            </a:pPr>
            <a:endParaRPr lang="sv-SE" sz="3200" b="1" i="1" dirty="0">
              <a:solidFill>
                <a:srgbClr val="B6D1E1"/>
              </a:solidFill>
              <a:latin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Hur du mår fysiskt påverkar hur du mår psykiskt. Det är viktigt att äta hälsosam mat och att motionera ofta. När du tränar så mycket att pulsen ökar utsöndrar kroppen ett ämne som lugnar dig och får dig att må bättre.  Det är en bra idé att motionera utomhus i dagsljus. Att vistas utomhus i solljus är också bra för dig. Vanor och rutiner kan hjälpa dig att hantera stress och förbättra ditt humör.</a:t>
            </a: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Graphic 4">
            <a:extLst>
              <a:ext uri="{FF2B5EF4-FFF2-40B4-BE49-F238E27FC236}">
                <a16:creationId xmlns:a16="http://schemas.microsoft.com/office/drawing/2014/main" id="{B3345D2B-0537-8635-5B15-A82999F5C6E1}"/>
              </a:ext>
            </a:extLst>
          </p:cNvPr>
          <p:cNvSpPr/>
          <p:nvPr/>
        </p:nvSpPr>
        <p:spPr>
          <a:xfrm>
            <a:off x="10377242" y="-881743"/>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cxnSp>
        <p:nvCxnSpPr>
          <p:cNvPr id="6" name="Straight Connector 5">
            <a:extLst>
              <a:ext uri="{FF2B5EF4-FFF2-40B4-BE49-F238E27FC236}">
                <a16:creationId xmlns:a16="http://schemas.microsoft.com/office/drawing/2014/main" id="{DE0BB052-2179-0A2F-19CE-91863A36C65B}"/>
              </a:ext>
            </a:extLst>
          </p:cNvPr>
          <p:cNvCxnSpPr>
            <a:cxnSpLocks/>
          </p:cNvCxnSpPr>
          <p:nvPr/>
        </p:nvCxnSpPr>
        <p:spPr>
          <a:xfrm>
            <a:off x="10927690" y="1867822"/>
            <a:ext cx="0" cy="2949106"/>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pic>
        <p:nvPicPr>
          <p:cNvPr id="3" name="Graphic 2" descr="Head with gears outline">
            <a:extLst>
              <a:ext uri="{FF2B5EF4-FFF2-40B4-BE49-F238E27FC236}">
                <a16:creationId xmlns:a16="http://schemas.microsoft.com/office/drawing/2014/main" id="{3A3B0EC7-DC9F-A956-10A0-A9E6F6AD62D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72056" y="4898571"/>
            <a:ext cx="1143001" cy="1143001"/>
          </a:xfrm>
          <a:prstGeom prst="rect">
            <a:avLst/>
          </a:prstGeom>
        </p:spPr>
      </p:pic>
    </p:spTree>
    <p:extLst>
      <p:ext uri="{BB962C8B-B14F-4D97-AF65-F5344CB8AC3E}">
        <p14:creationId xmlns:p14="http://schemas.microsoft.com/office/powerpoint/2010/main" val="21741557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697424"/>
            <a:ext cx="12192000" cy="929898"/>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607877" y="897917"/>
            <a:ext cx="7387771" cy="868890"/>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800" b="1" dirty="0">
                <a:solidFill>
                  <a:schemeClr val="bg1"/>
                </a:solidFill>
                <a:latin typeface="Calibri" panose="020F0502020204030204" pitchFamily="34" charset="0"/>
                <a:ea typeface="Calibri" panose="020F0502020204030204" pitchFamily="34" charset="0"/>
                <a:cs typeface="Calibri" panose="020F0502020204030204" pitchFamily="34" charset="0"/>
              </a:rPr>
              <a:t>Hur kan jag förbättra min </a:t>
            </a:r>
            <a:r>
              <a:rPr lang="en-GB" sz="3800" b="1" dirty="0" err="1">
                <a:solidFill>
                  <a:schemeClr val="bg1"/>
                </a:solidFill>
                <a:latin typeface="Calibri" panose="020F0502020204030204" pitchFamily="34" charset="0"/>
                <a:ea typeface="Calibri" panose="020F0502020204030204" pitchFamily="34" charset="0"/>
                <a:cs typeface="Calibri" panose="020F0502020204030204" pitchFamily="34" charset="0"/>
              </a:rPr>
              <a:t>mentala</a:t>
            </a:r>
            <a:r>
              <a:rPr lang="en-GB" sz="3800" b="1" dirty="0">
                <a:solidFill>
                  <a:schemeClr val="bg1"/>
                </a:solidFill>
                <a:latin typeface="Calibri" panose="020F0502020204030204" pitchFamily="34" charset="0"/>
                <a:ea typeface="Calibri" panose="020F0502020204030204" pitchFamily="34" charset="0"/>
                <a:cs typeface="Calibri" panose="020F0502020204030204" pitchFamily="34" charset="0"/>
              </a:rPr>
              <a:t> hälsa?</a:t>
            </a: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600003" y="2138766"/>
            <a:ext cx="9033853" cy="3804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sv-SE" sz="3200" b="1" i="1" dirty="0">
                <a:solidFill>
                  <a:srgbClr val="B6D1E1"/>
                </a:solidFill>
                <a:latin typeface="Calibri" panose="020F0502020204030204" pitchFamily="34" charset="0"/>
                <a:cs typeface="Calibri" panose="020F0502020204030204" pitchFamily="34" charset="0"/>
              </a:rPr>
              <a:t>En känsla </a:t>
            </a:r>
            <a:r>
              <a:rPr lang="sv-SE" sz="3200" b="1" i="1" dirty="0" err="1">
                <a:solidFill>
                  <a:srgbClr val="B6D1E1"/>
                </a:solidFill>
                <a:latin typeface="Calibri" panose="020F0502020204030204" pitchFamily="34" charset="0"/>
                <a:cs typeface="Calibri" panose="020F0502020204030204" pitchFamily="34" charset="0"/>
              </a:rPr>
              <a:t>av mening </a:t>
            </a:r>
            <a:r>
              <a:rPr lang="sv-SE" sz="3200" b="1" i="1" dirty="0">
                <a:solidFill>
                  <a:srgbClr val="B6D1E1"/>
                </a:solidFill>
                <a:latin typeface="Calibri" panose="020F0502020204030204" pitchFamily="34" charset="0"/>
                <a:cs typeface="Calibri" panose="020F0502020204030204" pitchFamily="34" charset="0"/>
              </a:rPr>
              <a:t>och </a:t>
            </a:r>
            <a:r>
              <a:rPr lang="sv-SE" sz="3200" b="1" i="1" dirty="0" err="1">
                <a:solidFill>
                  <a:srgbClr val="B6D1E1"/>
                </a:solidFill>
                <a:latin typeface="Calibri" panose="020F0502020204030204" pitchFamily="34" charset="0"/>
                <a:cs typeface="Calibri" panose="020F0502020204030204" pitchFamily="34" charset="0"/>
              </a:rPr>
              <a:t>sammanhang</a:t>
            </a:r>
            <a:endParaRPr lang="sv-SE" sz="3200" b="1" i="1" dirty="0">
              <a:solidFill>
                <a:srgbClr val="B6D1E1"/>
              </a:solidFill>
              <a:latin typeface="Calibri" panose="020F0502020204030204" pitchFamily="34" charset="0"/>
              <a:cs typeface="Calibri" panose="020F0502020204030204" pitchFamily="34" charset="0"/>
            </a:endParaRPr>
          </a:p>
          <a:p>
            <a:pPr marL="0" indent="0">
              <a:lnSpc>
                <a:spcPts val="2760"/>
              </a:lnSpc>
              <a:spcBef>
                <a:spcPts val="0"/>
              </a:spcBef>
              <a:buNone/>
            </a:pPr>
            <a:endParaRPr lang="sv-SE" sz="3200" b="1" i="1" dirty="0">
              <a:solidFill>
                <a:srgbClr val="B6D1E1"/>
              </a:solidFill>
              <a:latin typeface="Calibri" panose="020F0502020204030204" pitchFamily="34" charset="0"/>
              <a:cs typeface="Calibri" panose="020F0502020204030204" pitchFamily="34" charset="0"/>
            </a:endParaRP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Det är vanligt att människor undviker andra människor när de mår dåligt. Det kan kännas svårt att träffa andra människor när man inte mår bra. Vi behöver alla vara ensamma ibland, men det ska inte vara för länge, då går man miste om det stöd och den glädje som andra människor kan ge.  </a:t>
            </a: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En känsla av samhörighet med familj, vänner och samhälle och gemensamma intressen i föreningar eller internetgrupper kan alla hjälpa och stödja dig och skapa mening i ditt liv.</a:t>
            </a: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Graphic 4">
            <a:extLst>
              <a:ext uri="{FF2B5EF4-FFF2-40B4-BE49-F238E27FC236}">
                <a16:creationId xmlns:a16="http://schemas.microsoft.com/office/drawing/2014/main" id="{B3345D2B-0537-8635-5B15-A82999F5C6E1}"/>
              </a:ext>
            </a:extLst>
          </p:cNvPr>
          <p:cNvSpPr/>
          <p:nvPr/>
        </p:nvSpPr>
        <p:spPr>
          <a:xfrm>
            <a:off x="10377242" y="-881743"/>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cxnSp>
        <p:nvCxnSpPr>
          <p:cNvPr id="6" name="Straight Connector 5">
            <a:extLst>
              <a:ext uri="{FF2B5EF4-FFF2-40B4-BE49-F238E27FC236}">
                <a16:creationId xmlns:a16="http://schemas.microsoft.com/office/drawing/2014/main" id="{DE0BB052-2179-0A2F-19CE-91863A36C65B}"/>
              </a:ext>
            </a:extLst>
          </p:cNvPr>
          <p:cNvCxnSpPr>
            <a:cxnSpLocks/>
          </p:cNvCxnSpPr>
          <p:nvPr/>
        </p:nvCxnSpPr>
        <p:spPr>
          <a:xfrm>
            <a:off x="10927690" y="1867822"/>
            <a:ext cx="0" cy="2949106"/>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pic>
        <p:nvPicPr>
          <p:cNvPr id="3" name="Graphic 2" descr="Head with gears outline">
            <a:extLst>
              <a:ext uri="{FF2B5EF4-FFF2-40B4-BE49-F238E27FC236}">
                <a16:creationId xmlns:a16="http://schemas.microsoft.com/office/drawing/2014/main" id="{3A3B0EC7-DC9F-A956-10A0-A9E6F6AD62D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72056" y="4898571"/>
            <a:ext cx="1143001" cy="1143001"/>
          </a:xfrm>
          <a:prstGeom prst="rect">
            <a:avLst/>
          </a:prstGeom>
        </p:spPr>
      </p:pic>
    </p:spTree>
    <p:extLst>
      <p:ext uri="{BB962C8B-B14F-4D97-AF65-F5344CB8AC3E}">
        <p14:creationId xmlns:p14="http://schemas.microsoft.com/office/powerpoint/2010/main" val="13767235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697424"/>
            <a:ext cx="12192000" cy="929898"/>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607877" y="897917"/>
            <a:ext cx="7387771" cy="868890"/>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800" b="1" dirty="0">
                <a:solidFill>
                  <a:schemeClr val="bg1"/>
                </a:solidFill>
                <a:latin typeface="Calibri" panose="020F0502020204030204" pitchFamily="34" charset="0"/>
                <a:ea typeface="Calibri" panose="020F0502020204030204" pitchFamily="34" charset="0"/>
                <a:cs typeface="Calibri" panose="020F0502020204030204" pitchFamily="34" charset="0"/>
              </a:rPr>
              <a:t>Hur kan jag förbättra min </a:t>
            </a:r>
            <a:r>
              <a:rPr lang="en-GB" sz="3800" b="1" dirty="0" err="1">
                <a:solidFill>
                  <a:schemeClr val="bg1"/>
                </a:solidFill>
                <a:latin typeface="Calibri" panose="020F0502020204030204" pitchFamily="34" charset="0"/>
                <a:ea typeface="Calibri" panose="020F0502020204030204" pitchFamily="34" charset="0"/>
                <a:cs typeface="Calibri" panose="020F0502020204030204" pitchFamily="34" charset="0"/>
              </a:rPr>
              <a:t>mentala</a:t>
            </a:r>
            <a:r>
              <a:rPr lang="en-GB" sz="3800" b="1" dirty="0">
                <a:solidFill>
                  <a:schemeClr val="bg1"/>
                </a:solidFill>
                <a:latin typeface="Calibri" panose="020F0502020204030204" pitchFamily="34" charset="0"/>
                <a:ea typeface="Calibri" panose="020F0502020204030204" pitchFamily="34" charset="0"/>
                <a:cs typeface="Calibri" panose="020F0502020204030204" pitchFamily="34" charset="0"/>
              </a:rPr>
              <a:t> hälsa?</a:t>
            </a: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600003" y="2138766"/>
            <a:ext cx="7629597" cy="3804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sv-SE" sz="3200" b="1" i="1" dirty="0" err="1">
                <a:solidFill>
                  <a:srgbClr val="B6D1E1"/>
                </a:solidFill>
                <a:latin typeface="Calibri" panose="020F0502020204030204" pitchFamily="34" charset="0"/>
                <a:cs typeface="Calibri" panose="020F0502020204030204" pitchFamily="34" charset="0"/>
              </a:rPr>
              <a:t>Frågor </a:t>
            </a:r>
            <a:r>
              <a:rPr lang="sv-SE" sz="3200" b="1" i="1" dirty="0">
                <a:solidFill>
                  <a:srgbClr val="B6D1E1"/>
                </a:solidFill>
                <a:latin typeface="Calibri" panose="020F0502020204030204" pitchFamily="34" charset="0"/>
                <a:cs typeface="Calibri" panose="020F0502020204030204" pitchFamily="34" charset="0"/>
              </a:rPr>
              <a:t>att </a:t>
            </a:r>
            <a:r>
              <a:rPr lang="sv-SE" sz="3200" b="1" i="1" dirty="0" err="1">
                <a:solidFill>
                  <a:srgbClr val="B6D1E1"/>
                </a:solidFill>
                <a:latin typeface="Calibri" panose="020F0502020204030204" pitchFamily="34" charset="0"/>
                <a:cs typeface="Calibri" panose="020F0502020204030204" pitchFamily="34" charset="0"/>
              </a:rPr>
              <a:t>reflektera </a:t>
            </a:r>
            <a:r>
              <a:rPr lang="sv-SE" sz="3200" b="1" i="1" dirty="0">
                <a:solidFill>
                  <a:srgbClr val="B6D1E1"/>
                </a:solidFill>
                <a:latin typeface="Calibri" panose="020F0502020204030204" pitchFamily="34" charset="0"/>
                <a:cs typeface="Calibri" panose="020F0502020204030204" pitchFamily="34" charset="0"/>
              </a:rPr>
              <a:t>över</a:t>
            </a:r>
          </a:p>
          <a:p>
            <a:pPr marL="0" indent="0">
              <a:lnSpc>
                <a:spcPts val="2760"/>
              </a:lnSpc>
              <a:spcBef>
                <a:spcPts val="0"/>
              </a:spcBef>
              <a:buNone/>
            </a:pPr>
            <a:endParaRPr lang="sv-SE" sz="3200" b="1" i="1" dirty="0">
              <a:solidFill>
                <a:srgbClr val="B6D1E1"/>
              </a:solidFill>
              <a:latin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a:lnSpc>
                <a:spcPts val="2760"/>
              </a:lnSpc>
              <a:spcBef>
                <a:spcPts val="0"/>
              </a:spcBef>
              <a:buClr>
                <a:srgbClr val="84BFA4"/>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Kan du komma på exempel på när stress är bra?</a:t>
            </a:r>
          </a:p>
          <a:p>
            <a:pPr>
              <a:lnSpc>
                <a:spcPts val="2760"/>
              </a:lnSpc>
              <a:spcBef>
                <a:spcPts val="0"/>
              </a:spcBef>
              <a:buClr>
                <a:srgbClr val="84BFA4"/>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Kan du komma på exempel på när stress är dåligt för din hälsa?</a:t>
            </a:r>
          </a:p>
          <a:p>
            <a:pPr>
              <a:lnSpc>
                <a:spcPts val="2760"/>
              </a:lnSpc>
              <a:spcBef>
                <a:spcPts val="0"/>
              </a:spcBef>
              <a:buClr>
                <a:srgbClr val="84BFA4"/>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Kan du komma på exempel på när någon har fått hjälp av sjukvården?</a:t>
            </a:r>
          </a:p>
          <a:p>
            <a:pPr>
              <a:lnSpc>
                <a:spcPts val="2760"/>
              </a:lnSpc>
              <a:spcBef>
                <a:spcPts val="0"/>
              </a:spcBef>
              <a:buClr>
                <a:srgbClr val="84BFA4"/>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Kan du komma på exempel på när någon behövde hjälp men inte fick det?</a:t>
            </a: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Graphic 4">
            <a:extLst>
              <a:ext uri="{FF2B5EF4-FFF2-40B4-BE49-F238E27FC236}">
                <a16:creationId xmlns:a16="http://schemas.microsoft.com/office/drawing/2014/main" id="{B3345D2B-0537-8635-5B15-A82999F5C6E1}"/>
              </a:ext>
            </a:extLst>
          </p:cNvPr>
          <p:cNvSpPr/>
          <p:nvPr/>
        </p:nvSpPr>
        <p:spPr>
          <a:xfrm>
            <a:off x="10377242" y="-881743"/>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cxnSp>
        <p:nvCxnSpPr>
          <p:cNvPr id="6" name="Straight Connector 5">
            <a:extLst>
              <a:ext uri="{FF2B5EF4-FFF2-40B4-BE49-F238E27FC236}">
                <a16:creationId xmlns:a16="http://schemas.microsoft.com/office/drawing/2014/main" id="{DE0BB052-2179-0A2F-19CE-91863A36C65B}"/>
              </a:ext>
            </a:extLst>
          </p:cNvPr>
          <p:cNvCxnSpPr>
            <a:cxnSpLocks/>
          </p:cNvCxnSpPr>
          <p:nvPr/>
        </p:nvCxnSpPr>
        <p:spPr>
          <a:xfrm>
            <a:off x="10927690" y="1867822"/>
            <a:ext cx="0" cy="2949106"/>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pic>
        <p:nvPicPr>
          <p:cNvPr id="3" name="Graphic 2" descr="Head with gears outline">
            <a:extLst>
              <a:ext uri="{FF2B5EF4-FFF2-40B4-BE49-F238E27FC236}">
                <a16:creationId xmlns:a16="http://schemas.microsoft.com/office/drawing/2014/main" id="{3A3B0EC7-DC9F-A956-10A0-A9E6F6AD62D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72056" y="4898571"/>
            <a:ext cx="1143001" cy="1143001"/>
          </a:xfrm>
          <a:prstGeom prst="rect">
            <a:avLst/>
          </a:prstGeom>
        </p:spPr>
      </p:pic>
      <p:pic>
        <p:nvPicPr>
          <p:cNvPr id="2" name="Graphic 1" descr="Badge Question Mark outline">
            <a:extLst>
              <a:ext uri="{FF2B5EF4-FFF2-40B4-BE49-F238E27FC236}">
                <a16:creationId xmlns:a16="http://schemas.microsoft.com/office/drawing/2014/main" id="{1F0648CA-A61B-F4DB-91DF-A1BF13AD61E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921960" y="4560284"/>
            <a:ext cx="800100" cy="800100"/>
          </a:xfrm>
          <a:prstGeom prst="rect">
            <a:avLst/>
          </a:prstGeom>
        </p:spPr>
      </p:pic>
    </p:spTree>
    <p:extLst>
      <p:ext uri="{BB962C8B-B14F-4D97-AF65-F5344CB8AC3E}">
        <p14:creationId xmlns:p14="http://schemas.microsoft.com/office/powerpoint/2010/main" val="12245333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9203C-6663-E3B7-2548-87C21B807893}"/>
              </a:ext>
            </a:extLst>
          </p:cNvPr>
          <p:cNvSpPr>
            <a:spLocks noGrp="1"/>
          </p:cNvSpPr>
          <p:nvPr>
            <p:ph type="body" sz="quarter" idx="14"/>
          </p:nvPr>
        </p:nvSpPr>
        <p:spPr>
          <a:xfrm>
            <a:off x="1401445" y="616933"/>
            <a:ext cx="7176159" cy="3217862"/>
          </a:xfrm>
        </p:spPr>
        <p:txBody>
          <a:bodyPr/>
          <a:lstStyle/>
          <a:p>
            <a:r>
              <a:rPr lang="en-US" dirty="0"/>
              <a:t>07</a:t>
            </a:r>
          </a:p>
        </p:txBody>
      </p:sp>
      <p:sp>
        <p:nvSpPr>
          <p:cNvPr id="3" name="Text Placeholder 2">
            <a:extLst>
              <a:ext uri="{FF2B5EF4-FFF2-40B4-BE49-F238E27FC236}">
                <a16:creationId xmlns:a16="http://schemas.microsoft.com/office/drawing/2014/main" id="{6183CCB9-EF15-4B2E-1E5E-536700B96AEA}"/>
              </a:ext>
            </a:extLst>
          </p:cNvPr>
          <p:cNvSpPr>
            <a:spLocks noGrp="1"/>
          </p:cNvSpPr>
          <p:nvPr>
            <p:ph type="body" sz="quarter" idx="15"/>
          </p:nvPr>
        </p:nvSpPr>
        <p:spPr>
          <a:xfrm>
            <a:off x="457201" y="1681041"/>
            <a:ext cx="9064647" cy="3217862"/>
          </a:xfrm>
        </p:spPr>
        <p:txBody>
          <a:bodyPr/>
          <a:lstStyle/>
          <a:p>
            <a:r>
              <a:rPr lang="en-IE" sz="6000" dirty="0">
                <a:latin typeface="Arial" panose="020B0604020202020204" pitchFamily="34" charset="0"/>
                <a:ea typeface="Roboto" panose="02000000000000000000" pitchFamily="2" charset="0"/>
                <a:cs typeface="Arial" panose="020B0604020202020204" pitchFamily="34" charset="0"/>
              </a:rPr>
              <a:t> Självledarskap </a:t>
            </a:r>
            <a:r>
              <a:rPr lang="en-IE" sz="6000" b="1" dirty="0">
                <a:effectLst/>
                <a:latin typeface="Arial" panose="020B0604020202020204" pitchFamily="34" charset="0"/>
                <a:ea typeface="Roboto" panose="02000000000000000000" pitchFamily="2" charset="0"/>
                <a:cs typeface="Arial" panose="020B0604020202020204" pitchFamily="34" charset="0"/>
              </a:rPr>
              <a:t>och empowerment</a:t>
            </a:r>
          </a:p>
          <a:p>
            <a:endParaRPr lang="en-US" sz="4800" dirty="0"/>
          </a:p>
        </p:txBody>
      </p:sp>
    </p:spTree>
    <p:extLst>
      <p:ext uri="{BB962C8B-B14F-4D97-AF65-F5344CB8AC3E}">
        <p14:creationId xmlns:p14="http://schemas.microsoft.com/office/powerpoint/2010/main" val="15157368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697424"/>
            <a:ext cx="12192000" cy="929898"/>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607877" y="897917"/>
            <a:ext cx="7387771" cy="8688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 Självledarskap och empowerment</a:t>
            </a: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Graphic 4">
            <a:extLst>
              <a:ext uri="{FF2B5EF4-FFF2-40B4-BE49-F238E27FC236}">
                <a16:creationId xmlns:a16="http://schemas.microsoft.com/office/drawing/2014/main" id="{B3345D2B-0537-8635-5B15-A82999F5C6E1}"/>
              </a:ext>
            </a:extLst>
          </p:cNvPr>
          <p:cNvSpPr/>
          <p:nvPr/>
        </p:nvSpPr>
        <p:spPr>
          <a:xfrm>
            <a:off x="10083328" y="0"/>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
        <p:nvSpPr>
          <p:cNvPr id="5" name="Text Placeholder 3">
            <a:extLst>
              <a:ext uri="{FF2B5EF4-FFF2-40B4-BE49-F238E27FC236}">
                <a16:creationId xmlns:a16="http://schemas.microsoft.com/office/drawing/2014/main" id="{969885D3-D669-159E-F891-28ECDAA72FF0}"/>
              </a:ext>
            </a:extLst>
          </p:cNvPr>
          <p:cNvSpPr txBox="1">
            <a:spLocks/>
          </p:cNvSpPr>
          <p:nvPr/>
        </p:nvSpPr>
        <p:spPr>
          <a:xfrm>
            <a:off x="600004" y="2138766"/>
            <a:ext cx="9148153" cy="3804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Självledarskap - att kunna leda sig själv. Att veta vem man är, vad man är bra på och vad man behöver bli bättre på.</a:t>
            </a: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r>
              <a:rPr lang="sv-SE" sz="3200" b="1" i="1" dirty="0">
                <a:solidFill>
                  <a:srgbClr val="84BFA4"/>
                </a:solidFill>
                <a:latin typeface="Calibri" panose="020F0502020204030204" pitchFamily="34" charset="0"/>
                <a:cs typeface="Calibri" panose="020F0502020204030204" pitchFamily="34" charset="0"/>
              </a:rPr>
              <a:t>Motivering </a:t>
            </a:r>
            <a:endParaRPr lang="sv-SE" sz="3200" b="1" i="1" dirty="0">
              <a:solidFill>
                <a:srgbClr val="B6D1E1"/>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IE" sz="8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Självledarskap är att fatta medvetna beslut, baserade på de värderingar och övertygelser som vi personligen har. Det som behövs är en förståelse för </a:t>
            </a:r>
            <a:r>
              <a:rPr lang="en-IE" sz="2400" dirty="0" err="1">
                <a:solidFill>
                  <a:srgbClr val="382B1B"/>
                </a:solidFill>
                <a:latin typeface="Calibri" panose="020F0502020204030204" pitchFamily="34" charset="0"/>
                <a:ea typeface="Calibri" panose="020F0502020204030204" pitchFamily="34" charset="0"/>
                <a:cs typeface="Calibri" panose="020F0502020204030204" pitchFamily="34" charset="0"/>
              </a:rPr>
              <a:t>hur</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r>
              <a:rPr lang="en-IE" sz="2400" dirty="0" err="1">
                <a:solidFill>
                  <a:srgbClr val="382B1B"/>
                </a:solidFill>
                <a:latin typeface="Calibri" panose="020F0502020204030204" pitchFamily="34" charset="0"/>
                <a:ea typeface="Calibri" panose="020F0502020204030204" pitchFamily="34" charset="0"/>
                <a:cs typeface="Calibri" panose="020F0502020204030204" pitchFamily="34" charset="0"/>
              </a:rPr>
              <a:t>nuläget</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det önskade </a:t>
            </a:r>
            <a:r>
              <a:rPr lang="en-IE" sz="2400" dirty="0" err="1">
                <a:solidFill>
                  <a:srgbClr val="382B1B"/>
                </a:solidFill>
                <a:latin typeface="Calibri" panose="020F0502020204030204" pitchFamily="34" charset="0"/>
                <a:ea typeface="Calibri" panose="020F0502020204030204" pitchFamily="34" charset="0"/>
                <a:cs typeface="Calibri" panose="020F0502020204030204" pitchFamily="34" charset="0"/>
              </a:rPr>
              <a:t>läget</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ser </a:t>
            </a:r>
            <a:r>
              <a:rPr lang="en-IE" sz="2400" dirty="0" err="1">
                <a:solidFill>
                  <a:srgbClr val="382B1B"/>
                </a:solidFill>
                <a:latin typeface="Calibri" panose="020F0502020204030204" pitchFamily="34" charset="0"/>
                <a:ea typeface="Calibri" panose="020F0502020204030204" pitchFamily="34" charset="0"/>
                <a:cs typeface="Calibri" panose="020F0502020204030204" pitchFamily="34" charset="0"/>
              </a:rPr>
              <a:t>ut</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r>
              <a:rPr lang="en-IE" sz="2400" dirty="0" err="1">
                <a:solidFill>
                  <a:srgbClr val="382B1B"/>
                </a:solidFill>
                <a:latin typeface="Calibri" panose="020F0502020204030204" pitchFamily="34" charset="0"/>
                <a:ea typeface="Calibri" panose="020F0502020204030204" pitchFamily="34" charset="0"/>
                <a:cs typeface="Calibri" panose="020F0502020204030204" pitchFamily="34" charset="0"/>
              </a:rPr>
              <a:t>samt</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hur vägen </a:t>
            </a:r>
            <a:r>
              <a:rPr lang="en-IE" sz="2400" dirty="0" err="1">
                <a:solidFill>
                  <a:srgbClr val="382B1B"/>
                </a:solidFill>
                <a:latin typeface="Calibri" panose="020F0502020204030204" pitchFamily="34" charset="0"/>
                <a:ea typeface="Calibri" panose="020F0502020204030204" pitchFamily="34" charset="0"/>
                <a:cs typeface="Calibri" panose="020F0502020204030204" pitchFamily="34" charset="0"/>
              </a:rPr>
              <a:t>dit</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ska </a:t>
            </a:r>
            <a:r>
              <a:rPr lang="en-IE" sz="2400" dirty="0" err="1">
                <a:solidFill>
                  <a:srgbClr val="382B1B"/>
                </a:solidFill>
                <a:latin typeface="Calibri" panose="020F0502020204030204" pitchFamily="34" charset="0"/>
                <a:ea typeface="Calibri" panose="020F0502020204030204" pitchFamily="34" charset="0"/>
                <a:cs typeface="Calibri" panose="020F0502020204030204" pitchFamily="34" charset="0"/>
              </a:rPr>
              <a:t>stakas</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r>
              <a:rPr lang="en-IE" sz="2400" dirty="0" err="1">
                <a:solidFill>
                  <a:srgbClr val="382B1B"/>
                </a:solidFill>
                <a:latin typeface="Calibri" panose="020F0502020204030204" pitchFamily="34" charset="0"/>
                <a:ea typeface="Calibri" panose="020F0502020204030204" pitchFamily="34" charset="0"/>
                <a:cs typeface="Calibri" panose="020F0502020204030204" pitchFamily="34" charset="0"/>
              </a:rPr>
              <a:t>ut.</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Nästan alla har ett mål, en mening eller något som motiverar oss. Försök att ta reda på vad du vill uppnå och vad som är viktigt för dig i ditt privatliv och arbetsliv.</a:t>
            </a: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14B1EAB3-6C93-6F40-FDD5-689E584C510B}"/>
              </a:ext>
            </a:extLst>
          </p:cNvPr>
          <p:cNvCxnSpPr>
            <a:cxnSpLocks/>
          </p:cNvCxnSpPr>
          <p:nvPr/>
        </p:nvCxnSpPr>
        <p:spPr>
          <a:xfrm>
            <a:off x="10927690" y="1867822"/>
            <a:ext cx="0" cy="2949106"/>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pic>
        <p:nvPicPr>
          <p:cNvPr id="4" name="Graphic 3" descr="Group of women outline">
            <a:extLst>
              <a:ext uri="{FF2B5EF4-FFF2-40B4-BE49-F238E27FC236}">
                <a16:creationId xmlns:a16="http://schemas.microsoft.com/office/drawing/2014/main" id="{11E19F3E-7026-979A-03C2-95389355F4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23070" y="4838698"/>
            <a:ext cx="1088573" cy="1088573"/>
          </a:xfrm>
          <a:prstGeom prst="rect">
            <a:avLst/>
          </a:prstGeom>
        </p:spPr>
      </p:pic>
    </p:spTree>
    <p:extLst>
      <p:ext uri="{BB962C8B-B14F-4D97-AF65-F5344CB8AC3E}">
        <p14:creationId xmlns:p14="http://schemas.microsoft.com/office/powerpoint/2010/main" val="27447772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697424"/>
            <a:ext cx="12192000" cy="929898"/>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607877" y="897917"/>
            <a:ext cx="7387771" cy="8688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 Självledarskap och empowerment</a:t>
            </a: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Graphic 4">
            <a:extLst>
              <a:ext uri="{FF2B5EF4-FFF2-40B4-BE49-F238E27FC236}">
                <a16:creationId xmlns:a16="http://schemas.microsoft.com/office/drawing/2014/main" id="{B3345D2B-0537-8635-5B15-A82999F5C6E1}"/>
              </a:ext>
            </a:extLst>
          </p:cNvPr>
          <p:cNvSpPr/>
          <p:nvPr/>
        </p:nvSpPr>
        <p:spPr>
          <a:xfrm>
            <a:off x="10083328" y="0"/>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
        <p:nvSpPr>
          <p:cNvPr id="5" name="Text Placeholder 3">
            <a:extLst>
              <a:ext uri="{FF2B5EF4-FFF2-40B4-BE49-F238E27FC236}">
                <a16:creationId xmlns:a16="http://schemas.microsoft.com/office/drawing/2014/main" id="{969885D3-D669-159E-F891-28ECDAA72FF0}"/>
              </a:ext>
            </a:extLst>
          </p:cNvPr>
          <p:cNvSpPr txBox="1">
            <a:spLocks/>
          </p:cNvSpPr>
          <p:nvPr/>
        </p:nvSpPr>
        <p:spPr>
          <a:xfrm>
            <a:off x="600004" y="2138766"/>
            <a:ext cx="9148153" cy="3804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sv-SE" sz="3200" b="1" i="1" dirty="0" err="1">
                <a:solidFill>
                  <a:srgbClr val="84BFA4"/>
                </a:solidFill>
                <a:latin typeface="Calibri" panose="020F0502020204030204" pitchFamily="34" charset="0"/>
                <a:cs typeface="Calibri" panose="020F0502020204030204" pitchFamily="34" charset="0"/>
              </a:rPr>
              <a:t>Egenmakt</a:t>
            </a:r>
            <a:endParaRPr lang="sv-SE" sz="3200" b="1" i="1" dirty="0">
              <a:solidFill>
                <a:srgbClr val="84BFA4"/>
              </a:solidFill>
              <a:latin typeface="Calibri" panose="020F0502020204030204" pitchFamily="34" charset="0"/>
              <a:cs typeface="Calibri" panose="020F0502020204030204" pitchFamily="34" charset="0"/>
            </a:endParaRPr>
          </a:p>
          <a:p>
            <a:pPr marL="0" indent="0">
              <a:lnSpc>
                <a:spcPts val="2760"/>
              </a:lnSpc>
              <a:spcBef>
                <a:spcPts val="0"/>
              </a:spcBef>
              <a:buNone/>
            </a:pPr>
            <a:r>
              <a:rPr lang="sv-SE" sz="3200" b="1" i="1" dirty="0">
                <a:solidFill>
                  <a:srgbClr val="84BFA4"/>
                </a:solidFill>
                <a:latin typeface="Calibri" panose="020F0502020204030204" pitchFamily="34" charset="0"/>
                <a:cs typeface="Calibri" panose="020F0502020204030204" pitchFamily="34" charset="0"/>
              </a:rPr>
              <a:t> </a:t>
            </a:r>
            <a:endParaRPr lang="sv-SE" sz="3200" b="1" i="1" dirty="0">
              <a:solidFill>
                <a:srgbClr val="B6D1E1"/>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IE" sz="8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Empowerment innebär att du som individ har: </a:t>
            </a:r>
            <a:b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b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a:lnSpc>
                <a:spcPts val="2760"/>
              </a:lnSpc>
              <a:spcBef>
                <a:spcPts val="0"/>
              </a:spcBef>
              <a:buClr>
                <a:srgbClr val="B6D1E1"/>
              </a:buClr>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Förmåga att ta initiativ </a:t>
            </a:r>
          </a:p>
          <a:p>
            <a:pPr>
              <a:lnSpc>
                <a:spcPts val="2760"/>
              </a:lnSpc>
              <a:spcBef>
                <a:spcPts val="0"/>
              </a:spcBef>
              <a:buClr>
                <a:srgbClr val="B6D1E1"/>
              </a:buClr>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Förmåga att se helheten och möjligheterna </a:t>
            </a:r>
          </a:p>
          <a:p>
            <a:pPr>
              <a:lnSpc>
                <a:spcPts val="2760"/>
              </a:lnSpc>
              <a:spcBef>
                <a:spcPts val="0"/>
              </a:spcBef>
              <a:buClr>
                <a:srgbClr val="B6D1E1"/>
              </a:buClr>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En känsla av att det du står inför är hanterbart</a:t>
            </a: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14B1EAB3-6C93-6F40-FDD5-689E584C510B}"/>
              </a:ext>
            </a:extLst>
          </p:cNvPr>
          <p:cNvCxnSpPr>
            <a:cxnSpLocks/>
          </p:cNvCxnSpPr>
          <p:nvPr/>
        </p:nvCxnSpPr>
        <p:spPr>
          <a:xfrm>
            <a:off x="10927690" y="1867822"/>
            <a:ext cx="0" cy="2949106"/>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pic>
        <p:nvPicPr>
          <p:cNvPr id="4" name="Graphic 3" descr="Group of women outline">
            <a:extLst>
              <a:ext uri="{FF2B5EF4-FFF2-40B4-BE49-F238E27FC236}">
                <a16:creationId xmlns:a16="http://schemas.microsoft.com/office/drawing/2014/main" id="{11E19F3E-7026-979A-03C2-95389355F4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23070" y="4838698"/>
            <a:ext cx="1088573" cy="1088573"/>
          </a:xfrm>
          <a:prstGeom prst="rect">
            <a:avLst/>
          </a:prstGeom>
        </p:spPr>
      </p:pic>
    </p:spTree>
    <p:extLst>
      <p:ext uri="{BB962C8B-B14F-4D97-AF65-F5344CB8AC3E}">
        <p14:creationId xmlns:p14="http://schemas.microsoft.com/office/powerpoint/2010/main" val="2396654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9203C-6663-E3B7-2548-87C21B807893}"/>
              </a:ext>
            </a:extLst>
          </p:cNvPr>
          <p:cNvSpPr>
            <a:spLocks noGrp="1"/>
          </p:cNvSpPr>
          <p:nvPr>
            <p:ph type="body" sz="quarter" idx="14"/>
          </p:nvPr>
        </p:nvSpPr>
        <p:spPr>
          <a:xfrm>
            <a:off x="1401445" y="616933"/>
            <a:ext cx="7176159" cy="3217862"/>
          </a:xfrm>
        </p:spPr>
        <p:txBody>
          <a:bodyPr/>
          <a:lstStyle/>
          <a:p>
            <a:r>
              <a:rPr lang="en-US" dirty="0"/>
              <a:t>01</a:t>
            </a:r>
          </a:p>
        </p:txBody>
      </p:sp>
      <p:sp>
        <p:nvSpPr>
          <p:cNvPr id="3" name="Text Placeholder 2">
            <a:extLst>
              <a:ext uri="{FF2B5EF4-FFF2-40B4-BE49-F238E27FC236}">
                <a16:creationId xmlns:a16="http://schemas.microsoft.com/office/drawing/2014/main" id="{6183CCB9-EF15-4B2E-1E5E-536700B96AEA}"/>
              </a:ext>
            </a:extLst>
          </p:cNvPr>
          <p:cNvSpPr>
            <a:spLocks noGrp="1"/>
          </p:cNvSpPr>
          <p:nvPr>
            <p:ph type="body" sz="quarter" idx="15"/>
          </p:nvPr>
        </p:nvSpPr>
        <p:spPr>
          <a:xfrm>
            <a:off x="457201" y="1681041"/>
            <a:ext cx="9064647" cy="3217862"/>
          </a:xfrm>
        </p:spPr>
        <p:txBody>
          <a:bodyPr/>
          <a:lstStyle/>
          <a:p>
            <a:pPr>
              <a:lnSpc>
                <a:spcPct val="107000"/>
              </a:lnSpc>
              <a:spcAft>
                <a:spcPts val="800"/>
              </a:spcAft>
            </a:pPr>
            <a:r>
              <a:rPr lang="sv-SE" sz="6000" dirty="0">
                <a:latin typeface="Calibri" panose="020F0502020204030204" pitchFamily="34" charset="0"/>
                <a:ea typeface="Calibri" panose="020F0502020204030204" pitchFamily="34" charset="0"/>
              </a:rPr>
              <a:t>Hälsa - Matvanor</a:t>
            </a:r>
          </a:p>
          <a:p>
            <a:pPr>
              <a:lnSpc>
                <a:spcPct val="107000"/>
              </a:lnSpc>
              <a:spcAft>
                <a:spcPts val="800"/>
              </a:spcAft>
            </a:pPr>
            <a:endParaRPr lang="sv-SE" sz="6000" dirty="0">
              <a:solidFill>
                <a:schemeClr val="bg2"/>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9309922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697424"/>
            <a:ext cx="12192000" cy="929898"/>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607877" y="897917"/>
            <a:ext cx="7387771" cy="8688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 Självledarskap och empowerment</a:t>
            </a: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Graphic 4">
            <a:extLst>
              <a:ext uri="{FF2B5EF4-FFF2-40B4-BE49-F238E27FC236}">
                <a16:creationId xmlns:a16="http://schemas.microsoft.com/office/drawing/2014/main" id="{B3345D2B-0537-8635-5B15-A82999F5C6E1}"/>
              </a:ext>
            </a:extLst>
          </p:cNvPr>
          <p:cNvSpPr/>
          <p:nvPr/>
        </p:nvSpPr>
        <p:spPr>
          <a:xfrm>
            <a:off x="10083328" y="0"/>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
        <p:nvSpPr>
          <p:cNvPr id="5" name="Text Placeholder 3">
            <a:extLst>
              <a:ext uri="{FF2B5EF4-FFF2-40B4-BE49-F238E27FC236}">
                <a16:creationId xmlns:a16="http://schemas.microsoft.com/office/drawing/2014/main" id="{969885D3-D669-159E-F891-28ECDAA72FF0}"/>
              </a:ext>
            </a:extLst>
          </p:cNvPr>
          <p:cNvSpPr txBox="1">
            <a:spLocks/>
          </p:cNvSpPr>
          <p:nvPr/>
        </p:nvSpPr>
        <p:spPr>
          <a:xfrm>
            <a:off x="600004" y="2138766"/>
            <a:ext cx="8103125" cy="3804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sv-SE" sz="3200" b="1" i="1" dirty="0" err="1">
                <a:solidFill>
                  <a:srgbClr val="84BFA4"/>
                </a:solidFill>
                <a:latin typeface="Calibri" panose="020F0502020204030204" pitchFamily="34" charset="0"/>
                <a:cs typeface="Calibri" panose="020F0502020204030204" pitchFamily="34" charset="0"/>
              </a:rPr>
              <a:t>Din </a:t>
            </a:r>
            <a:r>
              <a:rPr lang="sv-SE" sz="3200" b="1" i="1" dirty="0">
                <a:solidFill>
                  <a:srgbClr val="84BFA4"/>
                </a:solidFill>
                <a:latin typeface="Calibri" panose="020F0502020204030204" pitchFamily="34" charset="0"/>
                <a:cs typeface="Calibri" panose="020F0502020204030204" pitchFamily="34" charset="0"/>
              </a:rPr>
              <a:t>känsla </a:t>
            </a:r>
            <a:r>
              <a:rPr lang="sv-SE" sz="3200" b="1" i="1" dirty="0" err="1">
                <a:solidFill>
                  <a:srgbClr val="84BFA4"/>
                </a:solidFill>
                <a:latin typeface="Calibri" panose="020F0502020204030204" pitchFamily="34" charset="0"/>
                <a:cs typeface="Calibri" panose="020F0502020204030204" pitchFamily="34" charset="0"/>
              </a:rPr>
              <a:t>av egenmakt</a:t>
            </a:r>
            <a:endParaRPr lang="sv-SE" sz="3200" b="1" i="1" dirty="0">
              <a:solidFill>
                <a:srgbClr val="84BFA4"/>
              </a:solidFill>
              <a:latin typeface="Calibri" panose="020F0502020204030204" pitchFamily="34" charset="0"/>
              <a:cs typeface="Calibri" panose="020F0502020204030204" pitchFamily="34" charset="0"/>
            </a:endParaRPr>
          </a:p>
          <a:p>
            <a:pPr marL="0" indent="0">
              <a:lnSpc>
                <a:spcPts val="2760"/>
              </a:lnSpc>
              <a:spcBef>
                <a:spcPts val="0"/>
              </a:spcBef>
              <a:buNone/>
            </a:pPr>
            <a:r>
              <a:rPr lang="sv-SE" sz="3200" b="1" i="1" dirty="0">
                <a:solidFill>
                  <a:srgbClr val="84BFA4"/>
                </a:solidFill>
                <a:latin typeface="Calibri" panose="020F0502020204030204" pitchFamily="34" charset="0"/>
                <a:cs typeface="Calibri" panose="020F0502020204030204" pitchFamily="34" charset="0"/>
              </a:rPr>
              <a:t> </a:t>
            </a:r>
            <a:endParaRPr lang="sv-SE" sz="3200" b="1" i="1" dirty="0">
              <a:solidFill>
                <a:srgbClr val="B6D1E1"/>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IE" sz="8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r>
              <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rPr>
              <a:t>Frågor att ställa sig själv</a:t>
            </a:r>
          </a:p>
          <a:p>
            <a:pPr>
              <a:lnSpc>
                <a:spcPts val="2760"/>
              </a:lnSpc>
              <a:spcBef>
                <a:spcPts val="0"/>
              </a:spcBef>
              <a:buClr>
                <a:srgbClr val="B6D1E1"/>
              </a:buClr>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Känner du att du kan påverka din arbetssituation? På vilket sätt?</a:t>
            </a:r>
          </a:p>
          <a:p>
            <a:pPr>
              <a:lnSpc>
                <a:spcPts val="2760"/>
              </a:lnSpc>
              <a:spcBef>
                <a:spcPts val="0"/>
              </a:spcBef>
              <a:buClr>
                <a:srgbClr val="B6D1E1"/>
              </a:buClr>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Får du feedback och uppmuntran från någon annan som står dig nära? </a:t>
            </a:r>
          </a:p>
          <a:p>
            <a:pPr>
              <a:lnSpc>
                <a:spcPts val="2760"/>
              </a:lnSpc>
              <a:spcBef>
                <a:spcPts val="0"/>
              </a:spcBef>
              <a:buClr>
                <a:srgbClr val="B6D1E1"/>
              </a:buClr>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Kan du fatta beslut i din vardag och på din arbetsplats? </a:t>
            </a:r>
          </a:p>
          <a:p>
            <a:pPr>
              <a:lnSpc>
                <a:spcPts val="2760"/>
              </a:lnSpc>
              <a:spcBef>
                <a:spcPts val="0"/>
              </a:spcBef>
              <a:buClr>
                <a:srgbClr val="B6D1E1"/>
              </a:buClr>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Hur utvecklar du dina kunskaper och färdigheter? </a:t>
            </a:r>
          </a:p>
          <a:p>
            <a:pPr>
              <a:lnSpc>
                <a:spcPts val="2760"/>
              </a:lnSpc>
              <a:spcBef>
                <a:spcPts val="0"/>
              </a:spcBef>
              <a:buClr>
                <a:srgbClr val="B6D1E1"/>
              </a:buClr>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Hur balanserar du ditt privatliv och dina intressen med ditt behov av arbete?</a:t>
            </a: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14B1EAB3-6C93-6F40-FDD5-689E584C510B}"/>
              </a:ext>
            </a:extLst>
          </p:cNvPr>
          <p:cNvCxnSpPr>
            <a:cxnSpLocks/>
          </p:cNvCxnSpPr>
          <p:nvPr/>
        </p:nvCxnSpPr>
        <p:spPr>
          <a:xfrm>
            <a:off x="10927690" y="1867822"/>
            <a:ext cx="0" cy="2949106"/>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pic>
        <p:nvPicPr>
          <p:cNvPr id="4" name="Graphic 3" descr="Group of women outline">
            <a:extLst>
              <a:ext uri="{FF2B5EF4-FFF2-40B4-BE49-F238E27FC236}">
                <a16:creationId xmlns:a16="http://schemas.microsoft.com/office/drawing/2014/main" id="{11E19F3E-7026-979A-03C2-95389355F4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23070" y="4838698"/>
            <a:ext cx="1088573" cy="1088573"/>
          </a:xfrm>
          <a:prstGeom prst="rect">
            <a:avLst/>
          </a:prstGeom>
        </p:spPr>
      </p:pic>
    </p:spTree>
    <p:extLst>
      <p:ext uri="{BB962C8B-B14F-4D97-AF65-F5344CB8AC3E}">
        <p14:creationId xmlns:p14="http://schemas.microsoft.com/office/powerpoint/2010/main" val="22647628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697424"/>
            <a:ext cx="12192000" cy="929898"/>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607877" y="897917"/>
            <a:ext cx="7387771" cy="8688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 Självledarskap och empowerment</a:t>
            </a: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Graphic 4">
            <a:extLst>
              <a:ext uri="{FF2B5EF4-FFF2-40B4-BE49-F238E27FC236}">
                <a16:creationId xmlns:a16="http://schemas.microsoft.com/office/drawing/2014/main" id="{B3345D2B-0537-8635-5B15-A82999F5C6E1}"/>
              </a:ext>
            </a:extLst>
          </p:cNvPr>
          <p:cNvSpPr/>
          <p:nvPr/>
        </p:nvSpPr>
        <p:spPr>
          <a:xfrm>
            <a:off x="10083328" y="0"/>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
        <p:nvSpPr>
          <p:cNvPr id="5" name="Text Placeholder 3">
            <a:extLst>
              <a:ext uri="{FF2B5EF4-FFF2-40B4-BE49-F238E27FC236}">
                <a16:creationId xmlns:a16="http://schemas.microsoft.com/office/drawing/2014/main" id="{969885D3-D669-159E-F891-28ECDAA72FF0}"/>
              </a:ext>
            </a:extLst>
          </p:cNvPr>
          <p:cNvSpPr txBox="1">
            <a:spLocks/>
          </p:cNvSpPr>
          <p:nvPr/>
        </p:nvSpPr>
        <p:spPr>
          <a:xfrm>
            <a:off x="600004" y="2138766"/>
            <a:ext cx="7090753" cy="3804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sv-SE" sz="3200" b="1" i="1" dirty="0" err="1">
                <a:solidFill>
                  <a:srgbClr val="84BFA4"/>
                </a:solidFill>
                <a:latin typeface="Calibri" panose="020F0502020204030204" pitchFamily="34" charset="0"/>
                <a:cs typeface="Calibri" panose="020F0502020204030204" pitchFamily="34" charset="0"/>
              </a:rPr>
              <a:t>Återhämtning </a:t>
            </a:r>
            <a:r>
              <a:rPr lang="sv-SE" sz="3200" b="1" i="1" dirty="0">
                <a:solidFill>
                  <a:srgbClr val="84BFA4"/>
                </a:solidFill>
                <a:latin typeface="Calibri" panose="020F0502020204030204" pitchFamily="34" charset="0"/>
                <a:cs typeface="Calibri" panose="020F0502020204030204" pitchFamily="34" charset="0"/>
              </a:rPr>
              <a:t>och personlig </a:t>
            </a:r>
            <a:r>
              <a:rPr lang="sv-SE" sz="3200" b="1" i="1" dirty="0" err="1">
                <a:solidFill>
                  <a:srgbClr val="84BFA4"/>
                </a:solidFill>
                <a:latin typeface="Calibri" panose="020F0502020204030204" pitchFamily="34" charset="0"/>
                <a:cs typeface="Calibri" panose="020F0502020204030204" pitchFamily="34" charset="0"/>
              </a:rPr>
              <a:t>balans</a:t>
            </a:r>
            <a:endParaRPr lang="sv-SE" sz="3200" b="1" i="1" dirty="0">
              <a:solidFill>
                <a:srgbClr val="84BFA4"/>
              </a:solidFill>
              <a:latin typeface="Calibri" panose="020F0502020204030204" pitchFamily="34" charset="0"/>
              <a:cs typeface="Calibri" panose="020F0502020204030204" pitchFamily="34" charset="0"/>
            </a:endParaRPr>
          </a:p>
          <a:p>
            <a:pPr marL="0" indent="0">
              <a:lnSpc>
                <a:spcPts val="2760"/>
              </a:lnSpc>
              <a:spcBef>
                <a:spcPts val="0"/>
              </a:spcBef>
              <a:buNone/>
            </a:pPr>
            <a:r>
              <a:rPr lang="sv-SE" sz="3200" b="1" i="1" dirty="0">
                <a:solidFill>
                  <a:srgbClr val="84BFA4"/>
                </a:solidFill>
                <a:latin typeface="Calibri" panose="020F0502020204030204" pitchFamily="34" charset="0"/>
                <a:cs typeface="Calibri" panose="020F0502020204030204" pitchFamily="34" charset="0"/>
              </a:rPr>
              <a:t> </a:t>
            </a:r>
            <a:endParaRPr lang="sv-SE" sz="3200" b="1" i="1" dirty="0">
              <a:solidFill>
                <a:srgbClr val="B6D1E1"/>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IE" sz="8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Det är också viktigt att förstå hur man bäst återhämtar sig för att kunna fungera som sitt bästa jag. </a:t>
            </a: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14B1EAB3-6C93-6F40-FDD5-689E584C510B}"/>
              </a:ext>
            </a:extLst>
          </p:cNvPr>
          <p:cNvCxnSpPr>
            <a:cxnSpLocks/>
          </p:cNvCxnSpPr>
          <p:nvPr/>
        </p:nvCxnSpPr>
        <p:spPr>
          <a:xfrm>
            <a:off x="10927690" y="1867822"/>
            <a:ext cx="0" cy="2949106"/>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pic>
        <p:nvPicPr>
          <p:cNvPr id="4" name="Graphic 3" descr="Group of women outline">
            <a:extLst>
              <a:ext uri="{FF2B5EF4-FFF2-40B4-BE49-F238E27FC236}">
                <a16:creationId xmlns:a16="http://schemas.microsoft.com/office/drawing/2014/main" id="{11E19F3E-7026-979A-03C2-95389355F4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23070" y="4838698"/>
            <a:ext cx="1088573" cy="1088573"/>
          </a:xfrm>
          <a:prstGeom prst="rect">
            <a:avLst/>
          </a:prstGeom>
        </p:spPr>
      </p:pic>
    </p:spTree>
    <p:extLst>
      <p:ext uri="{BB962C8B-B14F-4D97-AF65-F5344CB8AC3E}">
        <p14:creationId xmlns:p14="http://schemas.microsoft.com/office/powerpoint/2010/main" val="17675798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697424"/>
            <a:ext cx="12192000" cy="929898"/>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607877" y="897917"/>
            <a:ext cx="7387771" cy="8688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 Självledarskap och empowerment</a:t>
            </a: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Graphic 4">
            <a:extLst>
              <a:ext uri="{FF2B5EF4-FFF2-40B4-BE49-F238E27FC236}">
                <a16:creationId xmlns:a16="http://schemas.microsoft.com/office/drawing/2014/main" id="{B3345D2B-0537-8635-5B15-A82999F5C6E1}"/>
              </a:ext>
            </a:extLst>
          </p:cNvPr>
          <p:cNvSpPr/>
          <p:nvPr/>
        </p:nvSpPr>
        <p:spPr>
          <a:xfrm>
            <a:off x="10083328" y="0"/>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
        <p:nvSpPr>
          <p:cNvPr id="5" name="Text Placeholder 3">
            <a:extLst>
              <a:ext uri="{FF2B5EF4-FFF2-40B4-BE49-F238E27FC236}">
                <a16:creationId xmlns:a16="http://schemas.microsoft.com/office/drawing/2014/main" id="{969885D3-D669-159E-F891-28ECDAA72FF0}"/>
              </a:ext>
            </a:extLst>
          </p:cNvPr>
          <p:cNvSpPr txBox="1">
            <a:spLocks/>
          </p:cNvSpPr>
          <p:nvPr/>
        </p:nvSpPr>
        <p:spPr>
          <a:xfrm>
            <a:off x="600004" y="2138766"/>
            <a:ext cx="4755767" cy="192704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060"/>
              </a:lnSpc>
              <a:spcBef>
                <a:spcPts val="0"/>
              </a:spcBef>
              <a:buNone/>
            </a:pPr>
            <a:r>
              <a:rPr lang="sv-SE" sz="3200" b="1" i="1" dirty="0" err="1">
                <a:solidFill>
                  <a:srgbClr val="84BFA4"/>
                </a:solidFill>
                <a:latin typeface="Calibri" panose="020F0502020204030204" pitchFamily="34" charset="0"/>
                <a:cs typeface="Calibri" panose="020F0502020204030204" pitchFamily="34" charset="0"/>
              </a:rPr>
              <a:t>Övning i mindfulness</a:t>
            </a:r>
            <a:r>
              <a:rPr lang="sv-SE" sz="3200" b="1" i="1" dirty="0">
                <a:solidFill>
                  <a:srgbClr val="84BFA4"/>
                </a:solidFill>
                <a:latin typeface="Calibri" panose="020F0502020204030204" pitchFamily="34" charset="0"/>
                <a:cs typeface="Calibri" panose="020F0502020204030204" pitchFamily="34" charset="0"/>
              </a:rPr>
              <a:t>: </a:t>
            </a:r>
          </a:p>
          <a:p>
            <a:pPr marL="0" indent="0">
              <a:lnSpc>
                <a:spcPts val="3060"/>
              </a:lnSpc>
              <a:spcBef>
                <a:spcPts val="0"/>
              </a:spcBef>
              <a:buNone/>
            </a:pPr>
            <a:r>
              <a:rPr lang="sv-SE" sz="3200" b="1" i="1" dirty="0">
                <a:solidFill>
                  <a:srgbClr val="84BFA4"/>
                </a:solidFill>
                <a:latin typeface="Calibri" panose="020F0502020204030204" pitchFamily="34" charset="0"/>
                <a:cs typeface="Calibri" panose="020F0502020204030204" pitchFamily="34" charset="0"/>
              </a:rPr>
              <a:t>Kroppsscanning </a:t>
            </a:r>
          </a:p>
          <a:p>
            <a:pPr marL="0" indent="0">
              <a:lnSpc>
                <a:spcPts val="3060"/>
              </a:lnSpc>
              <a:spcBef>
                <a:spcPts val="0"/>
              </a:spcBef>
              <a:buNone/>
            </a:pPr>
            <a:endParaRPr lang="sv-SE" sz="3200" b="1" i="1" dirty="0">
              <a:solidFill>
                <a:srgbClr val="84BFA4"/>
              </a:solidFill>
              <a:latin typeface="Calibri" panose="020F0502020204030204" pitchFamily="34" charset="0"/>
              <a:cs typeface="Calibri" panose="020F0502020204030204" pitchFamily="34" charset="0"/>
            </a:endParaRPr>
          </a:p>
          <a:p>
            <a:pPr>
              <a:lnSpc>
                <a:spcPts val="2760"/>
              </a:lnSpc>
              <a:spcBef>
                <a:spcPts val="0"/>
              </a:spcBef>
              <a:buClr>
                <a:srgbClr val="B6D1E1"/>
              </a:buClr>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Att stå upp är lika bra som att sitta eller ligga ner. </a:t>
            </a:r>
          </a:p>
          <a:p>
            <a:pPr>
              <a:lnSpc>
                <a:spcPts val="2760"/>
              </a:lnSpc>
              <a:spcBef>
                <a:spcPts val="0"/>
              </a:spcBef>
              <a:buClr>
                <a:srgbClr val="B6D1E1"/>
              </a:buClr>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Börja i en bekväm position och håll ryggen och nacken raka.</a:t>
            </a:r>
          </a:p>
          <a:p>
            <a:pPr marL="0" indent="0">
              <a:lnSpc>
                <a:spcPts val="3060"/>
              </a:lnSpc>
              <a:spcBef>
                <a:spcPts val="0"/>
              </a:spcBef>
              <a:buNone/>
            </a:pPr>
            <a:endParaRPr lang="sv-SE" sz="3200" b="1" i="1" dirty="0">
              <a:solidFill>
                <a:srgbClr val="B6D1E1"/>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IE" sz="8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F30302D5-207C-D304-D539-B3DA09CFD61C}"/>
              </a:ext>
            </a:extLst>
          </p:cNvPr>
          <p:cNvGrpSpPr/>
          <p:nvPr/>
        </p:nvGrpSpPr>
        <p:grpSpPr>
          <a:xfrm>
            <a:off x="5128913" y="1657706"/>
            <a:ext cx="7063087" cy="5020680"/>
            <a:chOff x="0" y="1837320"/>
            <a:chExt cx="7063087" cy="5020680"/>
          </a:xfrm>
        </p:grpSpPr>
        <p:pic>
          <p:nvPicPr>
            <p:cNvPr id="7" name="Picture 6">
              <a:extLst>
                <a:ext uri="{FF2B5EF4-FFF2-40B4-BE49-F238E27FC236}">
                  <a16:creationId xmlns:a16="http://schemas.microsoft.com/office/drawing/2014/main" id="{6AEE42F3-4E81-FB75-0646-C5E769A91D4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334" t="4156"/>
            <a:stretch/>
          </p:blipFill>
          <p:spPr>
            <a:xfrm flipH="1">
              <a:off x="0" y="1837320"/>
              <a:ext cx="7063087" cy="5020680"/>
            </a:xfrm>
            <a:prstGeom prst="rect">
              <a:avLst/>
            </a:prstGeom>
            <a:noFill/>
          </p:spPr>
        </p:pic>
        <p:sp>
          <p:nvSpPr>
            <p:cNvPr id="8" name="Rectangle 7">
              <a:extLst>
                <a:ext uri="{FF2B5EF4-FFF2-40B4-BE49-F238E27FC236}">
                  <a16:creationId xmlns:a16="http://schemas.microsoft.com/office/drawing/2014/main" id="{C634964D-184C-8746-80C7-9BF88AD5C2F7}"/>
                </a:ext>
              </a:extLst>
            </p:cNvPr>
            <p:cNvSpPr/>
            <p:nvPr/>
          </p:nvSpPr>
          <p:spPr>
            <a:xfrm>
              <a:off x="1012371" y="2188028"/>
              <a:ext cx="5274129" cy="3233057"/>
            </a:xfrm>
            <a:prstGeom prst="rect">
              <a:avLst/>
            </a:prstGeom>
            <a:blipFill>
              <a:blip r:embed="rId3"/>
              <a:stretch>
                <a:fillRect t="-1724" b="-1724"/>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B30BD6AD-5FAB-A88C-68D5-D77E49874269}"/>
              </a:ext>
            </a:extLst>
          </p:cNvPr>
          <p:cNvGrpSpPr/>
          <p:nvPr/>
        </p:nvGrpSpPr>
        <p:grpSpPr>
          <a:xfrm rot="517908">
            <a:off x="5168058" y="3189326"/>
            <a:ext cx="1637176" cy="1637176"/>
            <a:chOff x="5165100" y="3184284"/>
            <a:chExt cx="1637176" cy="1637176"/>
          </a:xfrm>
        </p:grpSpPr>
        <p:sp>
          <p:nvSpPr>
            <p:cNvPr id="9" name="Oval 8">
              <a:extLst>
                <a:ext uri="{FF2B5EF4-FFF2-40B4-BE49-F238E27FC236}">
                  <a16:creationId xmlns:a16="http://schemas.microsoft.com/office/drawing/2014/main" id="{7D817FA6-2AF0-8C96-455C-BA95F9F623E6}"/>
                </a:ext>
              </a:extLst>
            </p:cNvPr>
            <p:cNvSpPr/>
            <p:nvPr/>
          </p:nvSpPr>
          <p:spPr>
            <a:xfrm>
              <a:off x="5165100" y="3184284"/>
              <a:ext cx="1637176" cy="1637176"/>
            </a:xfrm>
            <a:prstGeom prst="ellipse">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10C66C9-8160-42DD-9B83-8797371D2C3A}"/>
                </a:ext>
              </a:extLst>
            </p:cNvPr>
            <p:cNvSpPr txBox="1"/>
            <p:nvPr/>
          </p:nvSpPr>
          <p:spPr>
            <a:xfrm>
              <a:off x="5221060" y="3608615"/>
              <a:ext cx="1489983" cy="903132"/>
            </a:xfrm>
            <a:prstGeom prst="rect">
              <a:avLst/>
            </a:prstGeom>
            <a:noFill/>
          </p:spPr>
          <p:txBody>
            <a:bodyPr wrap="square">
              <a:spAutoFit/>
            </a:bodyPr>
            <a:lstStyle/>
            <a:p>
              <a:pPr algn="ctr">
                <a:lnSpc>
                  <a:spcPts val="3080"/>
                </a:lnSpc>
              </a:pPr>
              <a:r>
                <a:rPr lang="en-US" sz="3400" kern="100" dirty="0">
                  <a:solidFill>
                    <a:schemeClr val="bg1"/>
                  </a:solidFill>
                  <a:latin typeface="Calibri" panose="020F0502020204030204" pitchFamily="34" charset="0"/>
                  <a:ea typeface="Times New Roman" panose="02020603050405020304" pitchFamily="18" charset="0"/>
                  <a:cs typeface="Calibri" panose="020F0502020204030204" pitchFamily="34" charset="0"/>
                </a:rPr>
                <a:t>Klicka för att </a:t>
              </a:r>
              <a:r>
                <a:rPr lang="en-US" sz="3400" b="1" kern="100" dirty="0">
                  <a:solidFill>
                    <a:schemeClr val="bg1"/>
                  </a:solidFill>
                  <a:latin typeface="Calibri" panose="020F0502020204030204" pitchFamily="34" charset="0"/>
                  <a:ea typeface="Times New Roman" panose="02020603050405020304" pitchFamily="18" charset="0"/>
                  <a:cs typeface="Calibri" panose="020F0502020204030204" pitchFamily="34" charset="0"/>
                  <a:hlinkClick r:id="rId4">
                    <a:extLst>
                      <a:ext uri="{A12FA001-AC4F-418D-AE19-62706E023703}">
                        <ahyp:hlinkClr xmlns:ahyp="http://schemas.microsoft.com/office/drawing/2018/hyperlinkcolor" val="tx"/>
                      </a:ext>
                    </a:extLst>
                  </a:hlinkClick>
                </a:rPr>
                <a:t>visa</a:t>
              </a:r>
              <a:endParaRPr lang="en-US" sz="3400" b="1" dirty="0">
                <a:solidFill>
                  <a:schemeClr val="bg1"/>
                </a:solidFill>
              </a:endParaRPr>
            </a:p>
          </p:txBody>
        </p:sp>
      </p:grpSp>
    </p:spTree>
    <p:extLst>
      <p:ext uri="{BB962C8B-B14F-4D97-AF65-F5344CB8AC3E}">
        <p14:creationId xmlns:p14="http://schemas.microsoft.com/office/powerpoint/2010/main" val="17771044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697424"/>
            <a:ext cx="12192000" cy="929898"/>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607877" y="897917"/>
            <a:ext cx="7387771" cy="8688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 Självledarskap och empowerment</a:t>
            </a: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Graphic 4">
            <a:extLst>
              <a:ext uri="{FF2B5EF4-FFF2-40B4-BE49-F238E27FC236}">
                <a16:creationId xmlns:a16="http://schemas.microsoft.com/office/drawing/2014/main" id="{B3345D2B-0537-8635-5B15-A82999F5C6E1}"/>
              </a:ext>
            </a:extLst>
          </p:cNvPr>
          <p:cNvSpPr/>
          <p:nvPr/>
        </p:nvSpPr>
        <p:spPr>
          <a:xfrm>
            <a:off x="10083328" y="0"/>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
        <p:nvSpPr>
          <p:cNvPr id="5" name="Text Placeholder 3">
            <a:extLst>
              <a:ext uri="{FF2B5EF4-FFF2-40B4-BE49-F238E27FC236}">
                <a16:creationId xmlns:a16="http://schemas.microsoft.com/office/drawing/2014/main" id="{969885D3-D669-159E-F891-28ECDAA72FF0}"/>
              </a:ext>
            </a:extLst>
          </p:cNvPr>
          <p:cNvSpPr txBox="1">
            <a:spLocks/>
          </p:cNvSpPr>
          <p:nvPr/>
        </p:nvSpPr>
        <p:spPr>
          <a:xfrm>
            <a:off x="600004" y="2138766"/>
            <a:ext cx="8103125" cy="3804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sv-SE" sz="3200" b="1" i="1" dirty="0">
                <a:solidFill>
                  <a:srgbClr val="84BFA4"/>
                </a:solidFill>
                <a:latin typeface="Calibri" panose="020F0502020204030204" pitchFamily="34" charset="0"/>
                <a:cs typeface="Calibri" panose="020F0502020204030204" pitchFamily="34" charset="0"/>
              </a:rPr>
              <a:t>Övning Body Scan </a:t>
            </a:r>
          </a:p>
          <a:p>
            <a:pPr marL="0" indent="0">
              <a:lnSpc>
                <a:spcPts val="2760"/>
              </a:lnSpc>
              <a:spcBef>
                <a:spcPts val="0"/>
              </a:spcBef>
              <a:buNone/>
            </a:pPr>
            <a:endParaRPr lang="sv-SE" sz="3200" b="1" i="1" dirty="0">
              <a:solidFill>
                <a:srgbClr val="84BFA4"/>
              </a:solidFill>
              <a:latin typeface="Calibri" panose="020F0502020204030204" pitchFamily="34" charset="0"/>
              <a:cs typeface="Calibri" panose="020F0502020204030204" pitchFamily="34" charset="0"/>
            </a:endParaRPr>
          </a:p>
          <a:p>
            <a:pPr>
              <a:lnSpc>
                <a:spcPts val="2760"/>
              </a:lnSpc>
              <a:spcBef>
                <a:spcPts val="0"/>
              </a:spcBef>
              <a:buClr>
                <a:srgbClr val="B6D1E1"/>
              </a:buClr>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Gå igenom de olika delarna av din kropp. Stanna vid varje kroppsdel och känn efter hur den känns.</a:t>
            </a:r>
          </a:p>
          <a:p>
            <a:pPr>
              <a:lnSpc>
                <a:spcPts val="2760"/>
              </a:lnSpc>
              <a:spcBef>
                <a:spcPts val="0"/>
              </a:spcBef>
              <a:buClr>
                <a:srgbClr val="B6D1E1"/>
              </a:buClr>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Lägg märke till känslorna eller förnimmelserna, men agera inte på dem.</a:t>
            </a:r>
          </a:p>
          <a:p>
            <a:pPr>
              <a:lnSpc>
                <a:spcPts val="2760"/>
              </a:lnSpc>
              <a:spcBef>
                <a:spcPts val="0"/>
              </a:spcBef>
              <a:buClr>
                <a:srgbClr val="B6D1E1"/>
              </a:buClr>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Försök att planera in att göra övningen regelbundet, för då tränar du hela tiden ditt undermedvetna i medveten närvaro.</a:t>
            </a:r>
          </a:p>
          <a:p>
            <a:pPr marL="0" indent="0">
              <a:lnSpc>
                <a:spcPts val="2760"/>
              </a:lnSpc>
              <a:spcBef>
                <a:spcPts val="0"/>
              </a:spcBef>
              <a:buNone/>
            </a:pPr>
            <a:endParaRPr lang="sv-SE" sz="3200" b="1" i="1" dirty="0">
              <a:solidFill>
                <a:srgbClr val="B6D1E1"/>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IE" sz="8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a:lnSpc>
                <a:spcPts val="2760"/>
              </a:lnSpc>
              <a:spcBef>
                <a:spcPts val="0"/>
              </a:spcBef>
              <a:buClr>
                <a:srgbClr val="B6D1E1"/>
              </a:buClr>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a:lnSpc>
                <a:spcPts val="2760"/>
              </a:lnSpc>
              <a:spcBef>
                <a:spcPts val="0"/>
              </a:spcBef>
              <a:buClr>
                <a:srgbClr val="B6D1E1"/>
              </a:buClr>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a:lnSpc>
                <a:spcPts val="2760"/>
              </a:lnSpc>
              <a:spcBef>
                <a:spcPts val="0"/>
              </a:spcBef>
              <a:buClr>
                <a:srgbClr val="B6D1E1"/>
              </a:buClr>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14B1EAB3-6C93-6F40-FDD5-689E584C510B}"/>
              </a:ext>
            </a:extLst>
          </p:cNvPr>
          <p:cNvCxnSpPr>
            <a:cxnSpLocks/>
          </p:cNvCxnSpPr>
          <p:nvPr/>
        </p:nvCxnSpPr>
        <p:spPr>
          <a:xfrm>
            <a:off x="10927690" y="1867822"/>
            <a:ext cx="0" cy="2949106"/>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pic>
        <p:nvPicPr>
          <p:cNvPr id="4" name="Graphic 3" descr="Group of women outline">
            <a:extLst>
              <a:ext uri="{FF2B5EF4-FFF2-40B4-BE49-F238E27FC236}">
                <a16:creationId xmlns:a16="http://schemas.microsoft.com/office/drawing/2014/main" id="{11E19F3E-7026-979A-03C2-95389355F4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23070" y="4838698"/>
            <a:ext cx="1088573" cy="1088573"/>
          </a:xfrm>
          <a:prstGeom prst="rect">
            <a:avLst/>
          </a:prstGeom>
        </p:spPr>
      </p:pic>
    </p:spTree>
    <p:extLst>
      <p:ext uri="{BB962C8B-B14F-4D97-AF65-F5344CB8AC3E}">
        <p14:creationId xmlns:p14="http://schemas.microsoft.com/office/powerpoint/2010/main" val="1267563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697424"/>
            <a:ext cx="12192000" cy="929898"/>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607877" y="897917"/>
            <a:ext cx="7387771" cy="8688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 Självledarskap och empowerment</a:t>
            </a: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Graphic 4">
            <a:extLst>
              <a:ext uri="{FF2B5EF4-FFF2-40B4-BE49-F238E27FC236}">
                <a16:creationId xmlns:a16="http://schemas.microsoft.com/office/drawing/2014/main" id="{B3345D2B-0537-8635-5B15-A82999F5C6E1}"/>
              </a:ext>
            </a:extLst>
          </p:cNvPr>
          <p:cNvSpPr/>
          <p:nvPr/>
        </p:nvSpPr>
        <p:spPr>
          <a:xfrm>
            <a:off x="10083328" y="0"/>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
        <p:nvSpPr>
          <p:cNvPr id="5" name="Text Placeholder 3">
            <a:extLst>
              <a:ext uri="{FF2B5EF4-FFF2-40B4-BE49-F238E27FC236}">
                <a16:creationId xmlns:a16="http://schemas.microsoft.com/office/drawing/2014/main" id="{969885D3-D669-159E-F891-28ECDAA72FF0}"/>
              </a:ext>
            </a:extLst>
          </p:cNvPr>
          <p:cNvSpPr txBox="1">
            <a:spLocks/>
          </p:cNvSpPr>
          <p:nvPr/>
        </p:nvSpPr>
        <p:spPr>
          <a:xfrm>
            <a:off x="517881" y="1924835"/>
            <a:ext cx="4755767" cy="192704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060"/>
              </a:lnSpc>
              <a:spcBef>
                <a:spcPts val="0"/>
              </a:spcBef>
              <a:buNone/>
            </a:pPr>
            <a:r>
              <a:rPr lang="en-IE" sz="3200" b="1" i="1" dirty="0">
                <a:solidFill>
                  <a:srgbClr val="84BFA4"/>
                </a:solidFill>
                <a:latin typeface="Calibri" panose="020F0502020204030204" pitchFamily="34" charset="0"/>
                <a:cs typeface="Calibri" panose="020F0502020204030204" pitchFamily="34" charset="0"/>
              </a:rPr>
              <a:t>Livets hjul</a:t>
            </a:r>
          </a:p>
          <a:p>
            <a:pPr marL="0" indent="0">
              <a:lnSpc>
                <a:spcPts val="3060"/>
              </a:lnSpc>
              <a:spcBef>
                <a:spcPts val="0"/>
              </a:spcBef>
              <a:buNone/>
            </a:pPr>
            <a:r>
              <a:rPr lang="en-US" sz="2400" i="0" dirty="0">
                <a:solidFill>
                  <a:srgbClr val="3C4043"/>
                </a:solidFill>
                <a:effectLst/>
              </a:rPr>
              <a:t>Börja arbeta med </a:t>
            </a:r>
            <a:r>
              <a:rPr lang="en-US" sz="2400" dirty="0">
                <a:solidFill>
                  <a:srgbClr val="3C4043"/>
                </a:solidFill>
              </a:rPr>
              <a:t>ditt </a:t>
            </a:r>
            <a:r>
              <a:rPr lang="en-US" sz="2400" i="0" dirty="0">
                <a:solidFill>
                  <a:srgbClr val="3C4043"/>
                </a:solidFill>
                <a:effectLst/>
              </a:rPr>
              <a:t>livshjul. </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Vilka områden är viktigast i ditt liv? </a:t>
            </a:r>
            <a:b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br>
            <a:b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b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Börja med att rita en cirkel med t.ex. </a:t>
            </a:r>
            <a:r>
              <a:rPr lang="en-IE" sz="2400" dirty="0" err="1">
                <a:solidFill>
                  <a:srgbClr val="382B1B"/>
                </a:solidFill>
                <a:latin typeface="Calibri" panose="020F0502020204030204" pitchFamily="34" charset="0"/>
                <a:ea typeface="Calibri" panose="020F0502020204030204" pitchFamily="34" charset="0"/>
                <a:cs typeface="Calibri" panose="020F0502020204030204" pitchFamily="34" charset="0"/>
              </a:rPr>
              <a:t>åtta</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r>
              <a:rPr lang="en-IE" sz="2400" dirty="0" err="1">
                <a:solidFill>
                  <a:srgbClr val="382B1B"/>
                </a:solidFill>
                <a:latin typeface="Calibri" panose="020F0502020204030204" pitchFamily="34" charset="0"/>
                <a:ea typeface="Calibri" panose="020F0502020204030204" pitchFamily="34" charset="0"/>
                <a:cs typeface="Calibri" panose="020F0502020204030204" pitchFamily="34" charset="0"/>
              </a:rPr>
              <a:t>tårtbitar</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I varje tårtbit skriver du </a:t>
            </a:r>
            <a:r>
              <a:rPr lang="en-IE" sz="2400" dirty="0" err="1">
                <a:solidFill>
                  <a:srgbClr val="382B1B"/>
                </a:solidFill>
                <a:latin typeface="Calibri" panose="020F0502020204030204" pitchFamily="34" charset="0"/>
                <a:ea typeface="Calibri" panose="020F0502020204030204" pitchFamily="34" charset="0"/>
                <a:cs typeface="Calibri" panose="020F0502020204030204" pitchFamily="34" charset="0"/>
              </a:rPr>
              <a:t>ner</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r>
              <a:rPr lang="en-IE" sz="2400" dirty="0" err="1">
                <a:solidFill>
                  <a:srgbClr val="382B1B"/>
                </a:solidFill>
                <a:latin typeface="Calibri" panose="020F0502020204030204" pitchFamily="34" charset="0"/>
                <a:ea typeface="Calibri" panose="020F0502020204030204" pitchFamily="34" charset="0"/>
                <a:cs typeface="Calibri" panose="020F0502020204030204" pitchFamily="34" charset="0"/>
              </a:rPr>
              <a:t>dom</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r>
              <a:rPr lang="en-IE" sz="2400" dirty="0" err="1">
                <a:solidFill>
                  <a:srgbClr val="382B1B"/>
                </a:solidFill>
                <a:latin typeface="Calibri" panose="020F0502020204030204" pitchFamily="34" charset="0"/>
                <a:ea typeface="Calibri" panose="020F0502020204030204" pitchFamily="34" charset="0"/>
                <a:cs typeface="Calibri" panose="020F0502020204030204" pitchFamily="34" charset="0"/>
              </a:rPr>
              <a:t>delar</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av ditt liv som är viktiga för dig.</a:t>
            </a: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F30302D5-207C-D304-D539-B3DA09CFD61C}"/>
              </a:ext>
            </a:extLst>
          </p:cNvPr>
          <p:cNvGrpSpPr/>
          <p:nvPr/>
        </p:nvGrpSpPr>
        <p:grpSpPr>
          <a:xfrm>
            <a:off x="5128913" y="1657706"/>
            <a:ext cx="7063087" cy="5020680"/>
            <a:chOff x="0" y="1837320"/>
            <a:chExt cx="7063087" cy="5020680"/>
          </a:xfrm>
        </p:grpSpPr>
        <p:pic>
          <p:nvPicPr>
            <p:cNvPr id="7" name="Picture 6">
              <a:extLst>
                <a:ext uri="{FF2B5EF4-FFF2-40B4-BE49-F238E27FC236}">
                  <a16:creationId xmlns:a16="http://schemas.microsoft.com/office/drawing/2014/main" id="{6AEE42F3-4E81-FB75-0646-C5E769A91D4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334" t="4156"/>
            <a:stretch/>
          </p:blipFill>
          <p:spPr>
            <a:xfrm flipH="1">
              <a:off x="0" y="1837320"/>
              <a:ext cx="7063087" cy="5020680"/>
            </a:xfrm>
            <a:prstGeom prst="rect">
              <a:avLst/>
            </a:prstGeom>
            <a:noFill/>
          </p:spPr>
        </p:pic>
        <p:sp>
          <p:nvSpPr>
            <p:cNvPr id="8" name="Rectangle 7">
              <a:extLst>
                <a:ext uri="{FF2B5EF4-FFF2-40B4-BE49-F238E27FC236}">
                  <a16:creationId xmlns:a16="http://schemas.microsoft.com/office/drawing/2014/main" id="{C634964D-184C-8746-80C7-9BF88AD5C2F7}"/>
                </a:ext>
              </a:extLst>
            </p:cNvPr>
            <p:cNvSpPr/>
            <p:nvPr/>
          </p:nvSpPr>
          <p:spPr>
            <a:xfrm>
              <a:off x="1012371" y="2188028"/>
              <a:ext cx="5274129" cy="3233057"/>
            </a:xfrm>
            <a:prstGeom prst="rect">
              <a:avLst/>
            </a:prstGeom>
            <a:blipFill>
              <a:blip r:embed="rId3"/>
              <a:srcRect/>
              <a:stretch>
                <a:fillRect t="-1724" b="-1724"/>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B30BD6AD-5FAB-A88C-68D5-D77E49874269}"/>
              </a:ext>
            </a:extLst>
          </p:cNvPr>
          <p:cNvGrpSpPr/>
          <p:nvPr/>
        </p:nvGrpSpPr>
        <p:grpSpPr>
          <a:xfrm rot="517908">
            <a:off x="5180348" y="3210204"/>
            <a:ext cx="1578942" cy="1578942"/>
            <a:chOff x="5176344" y="3207781"/>
            <a:chExt cx="1578942" cy="1578942"/>
          </a:xfrm>
        </p:grpSpPr>
        <p:sp>
          <p:nvSpPr>
            <p:cNvPr id="9" name="Oval 8">
              <a:extLst>
                <a:ext uri="{FF2B5EF4-FFF2-40B4-BE49-F238E27FC236}">
                  <a16:creationId xmlns:a16="http://schemas.microsoft.com/office/drawing/2014/main" id="{7D817FA6-2AF0-8C96-455C-BA95F9F623E6}"/>
                </a:ext>
              </a:extLst>
            </p:cNvPr>
            <p:cNvSpPr/>
            <p:nvPr/>
          </p:nvSpPr>
          <p:spPr>
            <a:xfrm>
              <a:off x="5176344" y="3207781"/>
              <a:ext cx="1578942" cy="1578942"/>
            </a:xfrm>
            <a:prstGeom prst="ellipse">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10C66C9-8160-42DD-9B83-8797371D2C3A}"/>
                </a:ext>
              </a:extLst>
            </p:cNvPr>
            <p:cNvSpPr txBox="1"/>
            <p:nvPr/>
          </p:nvSpPr>
          <p:spPr>
            <a:xfrm>
              <a:off x="5221060" y="3608615"/>
              <a:ext cx="1489983" cy="903132"/>
            </a:xfrm>
            <a:prstGeom prst="rect">
              <a:avLst/>
            </a:prstGeom>
            <a:noFill/>
          </p:spPr>
          <p:txBody>
            <a:bodyPr wrap="square">
              <a:spAutoFit/>
            </a:bodyPr>
            <a:lstStyle/>
            <a:p>
              <a:pPr algn="ctr">
                <a:lnSpc>
                  <a:spcPts val="3080"/>
                </a:lnSpc>
              </a:pPr>
              <a:r>
                <a:rPr lang="en-US" sz="3400" kern="100" dirty="0">
                  <a:solidFill>
                    <a:schemeClr val="bg1"/>
                  </a:solidFill>
                  <a:latin typeface="Calibri" panose="020F0502020204030204" pitchFamily="34" charset="0"/>
                  <a:ea typeface="Times New Roman" panose="02020603050405020304" pitchFamily="18" charset="0"/>
                  <a:cs typeface="Calibri" panose="020F0502020204030204" pitchFamily="34" charset="0"/>
                </a:rPr>
                <a:t>Klicka för att </a:t>
              </a:r>
              <a:r>
                <a:rPr lang="en-US" sz="3400" b="1" kern="100" dirty="0">
                  <a:solidFill>
                    <a:schemeClr val="bg1"/>
                  </a:solidFill>
                  <a:latin typeface="Calibri" panose="020F0502020204030204" pitchFamily="34" charset="0"/>
                  <a:ea typeface="Times New Roman" panose="02020603050405020304" pitchFamily="18" charset="0"/>
                  <a:cs typeface="Calibri" panose="020F0502020204030204" pitchFamily="34" charset="0"/>
                  <a:hlinkClick r:id="rId4">
                    <a:extLst>
                      <a:ext uri="{A12FA001-AC4F-418D-AE19-62706E023703}">
                        <ahyp:hlinkClr xmlns:ahyp="http://schemas.microsoft.com/office/drawing/2018/hyperlinkcolor" val="tx"/>
                      </a:ext>
                    </a:extLst>
                  </a:hlinkClick>
                </a:rPr>
                <a:t>visa</a:t>
              </a:r>
              <a:endParaRPr lang="en-US" sz="3400" b="1" dirty="0">
                <a:solidFill>
                  <a:schemeClr val="bg1"/>
                </a:solidFill>
              </a:endParaRPr>
            </a:p>
          </p:txBody>
        </p:sp>
      </p:grpSp>
    </p:spTree>
    <p:extLst>
      <p:ext uri="{BB962C8B-B14F-4D97-AF65-F5344CB8AC3E}">
        <p14:creationId xmlns:p14="http://schemas.microsoft.com/office/powerpoint/2010/main" val="7538353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697424"/>
            <a:ext cx="12192000" cy="929898"/>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607877" y="897917"/>
            <a:ext cx="7387771" cy="8688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 Självledarskap och empowerment</a:t>
            </a: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Graphic 4">
            <a:extLst>
              <a:ext uri="{FF2B5EF4-FFF2-40B4-BE49-F238E27FC236}">
                <a16:creationId xmlns:a16="http://schemas.microsoft.com/office/drawing/2014/main" id="{B3345D2B-0537-8635-5B15-A82999F5C6E1}"/>
              </a:ext>
            </a:extLst>
          </p:cNvPr>
          <p:cNvSpPr/>
          <p:nvPr/>
        </p:nvSpPr>
        <p:spPr>
          <a:xfrm>
            <a:off x="10083328" y="0"/>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
        <p:nvSpPr>
          <p:cNvPr id="5" name="Text Placeholder 3">
            <a:extLst>
              <a:ext uri="{FF2B5EF4-FFF2-40B4-BE49-F238E27FC236}">
                <a16:creationId xmlns:a16="http://schemas.microsoft.com/office/drawing/2014/main" id="{969885D3-D669-159E-F891-28ECDAA72FF0}"/>
              </a:ext>
            </a:extLst>
          </p:cNvPr>
          <p:cNvSpPr txBox="1">
            <a:spLocks/>
          </p:cNvSpPr>
          <p:nvPr/>
        </p:nvSpPr>
        <p:spPr>
          <a:xfrm>
            <a:off x="550241" y="1766807"/>
            <a:ext cx="9738312" cy="3804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sv-SE" sz="3200" b="1" i="1" dirty="0" err="1">
                <a:solidFill>
                  <a:srgbClr val="84BFA4"/>
                </a:solidFill>
                <a:latin typeface="Calibri" panose="020F0502020204030204" pitchFamily="34" charset="0"/>
                <a:cs typeface="Calibri" panose="020F0502020204030204" pitchFamily="34" charset="0"/>
              </a:rPr>
              <a:t>Övning </a:t>
            </a:r>
            <a:r>
              <a:rPr lang="sv-SE" sz="3200" b="1" i="1" dirty="0">
                <a:solidFill>
                  <a:srgbClr val="84BFA4"/>
                </a:solidFill>
                <a:latin typeface="Calibri" panose="020F0502020204030204" pitchFamily="34" charset="0"/>
                <a:cs typeface="Calibri" panose="020F0502020204030204" pitchFamily="34" charset="0"/>
              </a:rPr>
              <a:t>Livshjulet</a:t>
            </a:r>
          </a:p>
          <a:p>
            <a:pPr marL="0" indent="0">
              <a:lnSpc>
                <a:spcPts val="2760"/>
              </a:lnSpc>
              <a:spcBef>
                <a:spcPts val="0"/>
              </a:spcBef>
              <a:buClr>
                <a:srgbClr val="B6D1E1"/>
              </a:buClr>
              <a:buNone/>
            </a:pPr>
            <a:b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b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Sätt sedan en målbild, en siffra på en skala från ett till tio, på varje enskild del. Om allt är perfekt, 10 av 10, hur skulle det då se ut? </a:t>
            </a:r>
          </a:p>
          <a:p>
            <a:pPr marL="0" indent="0">
              <a:lnSpc>
                <a:spcPts val="2760"/>
              </a:lnSpc>
              <a:spcBef>
                <a:spcPts val="0"/>
              </a:spcBef>
              <a:buClr>
                <a:srgbClr val="B6D1E1"/>
              </a:buClr>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Ta en kategori i taget, till exempel arbete. Om du fick ditt drömjobb, hur skulle det se ut?</a:t>
            </a:r>
          </a:p>
          <a:p>
            <a:pPr marL="0" indent="0">
              <a:lnSpc>
                <a:spcPts val="2760"/>
              </a:lnSpc>
              <a:spcBef>
                <a:spcPts val="0"/>
              </a:spcBef>
              <a:buClr>
                <a:srgbClr val="B6D1E1"/>
              </a:buClr>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Sedan markerar du var du befinner dig i dag - ditt nuvarande tillstånd - i förhållande till ditt drömtillstånd. Om drömtillståndet är 10 - var befinner du dig då just nu? Fortsätt sedan på samma sätt och placera in nuläget på en skala från ett till tio i alla delar av ditt liv.</a:t>
            </a:r>
          </a:p>
          <a:p>
            <a:pPr marL="0" indent="0">
              <a:lnSpc>
                <a:spcPts val="2760"/>
              </a:lnSpc>
              <a:spcBef>
                <a:spcPts val="0"/>
              </a:spcBef>
              <a:buClr>
                <a:srgbClr val="B6D1E1"/>
              </a:buClr>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Clr>
                <a:srgbClr val="B6D1E1"/>
              </a:buClr>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a:lnSpc>
                <a:spcPts val="2760"/>
              </a:lnSpc>
              <a:spcBef>
                <a:spcPts val="0"/>
              </a:spcBef>
              <a:buClr>
                <a:srgbClr val="B6D1E1"/>
              </a:buClr>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a:lnSpc>
                <a:spcPts val="2760"/>
              </a:lnSpc>
              <a:spcBef>
                <a:spcPts val="0"/>
              </a:spcBef>
              <a:buClr>
                <a:srgbClr val="B6D1E1"/>
              </a:buClr>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14B1EAB3-6C93-6F40-FDD5-689E584C510B}"/>
              </a:ext>
            </a:extLst>
          </p:cNvPr>
          <p:cNvCxnSpPr>
            <a:cxnSpLocks/>
          </p:cNvCxnSpPr>
          <p:nvPr/>
        </p:nvCxnSpPr>
        <p:spPr>
          <a:xfrm>
            <a:off x="10927690" y="1867822"/>
            <a:ext cx="0" cy="2949106"/>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pic>
        <p:nvPicPr>
          <p:cNvPr id="4" name="Graphic 3" descr="Group of women outline">
            <a:extLst>
              <a:ext uri="{FF2B5EF4-FFF2-40B4-BE49-F238E27FC236}">
                <a16:creationId xmlns:a16="http://schemas.microsoft.com/office/drawing/2014/main" id="{11E19F3E-7026-979A-03C2-95389355F4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23070" y="4838698"/>
            <a:ext cx="1088573" cy="1088573"/>
          </a:xfrm>
          <a:prstGeom prst="rect">
            <a:avLst/>
          </a:prstGeom>
        </p:spPr>
      </p:pic>
    </p:spTree>
    <p:extLst>
      <p:ext uri="{BB962C8B-B14F-4D97-AF65-F5344CB8AC3E}">
        <p14:creationId xmlns:p14="http://schemas.microsoft.com/office/powerpoint/2010/main" val="5330517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697424"/>
            <a:ext cx="12192000" cy="929898"/>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607877" y="897917"/>
            <a:ext cx="7387771" cy="8688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 Självledarskap och empowerment</a:t>
            </a: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Graphic 4">
            <a:extLst>
              <a:ext uri="{FF2B5EF4-FFF2-40B4-BE49-F238E27FC236}">
                <a16:creationId xmlns:a16="http://schemas.microsoft.com/office/drawing/2014/main" id="{B3345D2B-0537-8635-5B15-A82999F5C6E1}"/>
              </a:ext>
            </a:extLst>
          </p:cNvPr>
          <p:cNvSpPr/>
          <p:nvPr/>
        </p:nvSpPr>
        <p:spPr>
          <a:xfrm>
            <a:off x="10083328" y="0"/>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
        <p:nvSpPr>
          <p:cNvPr id="5" name="Text Placeholder 3">
            <a:extLst>
              <a:ext uri="{FF2B5EF4-FFF2-40B4-BE49-F238E27FC236}">
                <a16:creationId xmlns:a16="http://schemas.microsoft.com/office/drawing/2014/main" id="{969885D3-D669-159E-F891-28ECDAA72FF0}"/>
              </a:ext>
            </a:extLst>
          </p:cNvPr>
          <p:cNvSpPr txBox="1">
            <a:spLocks/>
          </p:cNvSpPr>
          <p:nvPr/>
        </p:nvSpPr>
        <p:spPr>
          <a:xfrm>
            <a:off x="600004" y="2138766"/>
            <a:ext cx="8103125" cy="3804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sv-SE" sz="3200" b="1" i="1" dirty="0" err="1">
                <a:solidFill>
                  <a:srgbClr val="84BFA4"/>
                </a:solidFill>
                <a:latin typeface="Calibri" panose="020F0502020204030204" pitchFamily="34" charset="0"/>
                <a:cs typeface="Calibri" panose="020F0502020204030204" pitchFamily="34" charset="0"/>
              </a:rPr>
              <a:t>Övning </a:t>
            </a:r>
            <a:r>
              <a:rPr lang="sv-SE" sz="3200" b="1" i="1" dirty="0">
                <a:solidFill>
                  <a:srgbClr val="84BFA4"/>
                </a:solidFill>
                <a:latin typeface="Calibri" panose="020F0502020204030204" pitchFamily="34" charset="0"/>
                <a:cs typeface="Calibri" panose="020F0502020204030204" pitchFamily="34" charset="0"/>
              </a:rPr>
              <a:t>Livshjulet</a:t>
            </a:r>
          </a:p>
          <a:p>
            <a:pPr marL="0" indent="0">
              <a:lnSpc>
                <a:spcPct val="100000"/>
              </a:lnSpc>
              <a:spcBef>
                <a:spcPts val="0"/>
              </a:spcBef>
              <a:buNone/>
            </a:pPr>
            <a:endParaRPr lang="en-IE" sz="8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a:lnSpc>
                <a:spcPts val="2760"/>
              </a:lnSpc>
              <a:spcBef>
                <a:spcPts val="0"/>
              </a:spcBef>
              <a:buClr>
                <a:srgbClr val="B6D1E1"/>
              </a:buClr>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a:lnSpc>
                <a:spcPts val="2760"/>
              </a:lnSpc>
              <a:spcBef>
                <a:spcPts val="0"/>
              </a:spcBef>
              <a:buClr>
                <a:srgbClr val="B6D1E1"/>
              </a:buClr>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14B1EAB3-6C93-6F40-FDD5-689E584C510B}"/>
              </a:ext>
            </a:extLst>
          </p:cNvPr>
          <p:cNvCxnSpPr>
            <a:cxnSpLocks/>
          </p:cNvCxnSpPr>
          <p:nvPr/>
        </p:nvCxnSpPr>
        <p:spPr>
          <a:xfrm>
            <a:off x="10927690" y="1867822"/>
            <a:ext cx="0" cy="2949106"/>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pic>
        <p:nvPicPr>
          <p:cNvPr id="4" name="Graphic 3" descr="Group of women outline">
            <a:extLst>
              <a:ext uri="{FF2B5EF4-FFF2-40B4-BE49-F238E27FC236}">
                <a16:creationId xmlns:a16="http://schemas.microsoft.com/office/drawing/2014/main" id="{11E19F3E-7026-979A-03C2-95389355F4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23070" y="4838698"/>
            <a:ext cx="1088573" cy="1088573"/>
          </a:xfrm>
          <a:prstGeom prst="rect">
            <a:avLst/>
          </a:prstGeom>
        </p:spPr>
      </p:pic>
      <p:pic>
        <p:nvPicPr>
          <p:cNvPr id="2" name="Bildobjekt 7" descr="En bild som visar cirkel, skärmbild, diagram, linje&#10;&#10;Automatiskt genererad beskrivning">
            <a:extLst>
              <a:ext uri="{FF2B5EF4-FFF2-40B4-BE49-F238E27FC236}">
                <a16:creationId xmlns:a16="http://schemas.microsoft.com/office/drawing/2014/main" id="{B542F4D9-69A9-CA80-BEBA-08E87A60236D}"/>
              </a:ext>
            </a:extLst>
          </p:cNvPr>
          <p:cNvPicPr>
            <a:picLocks noChangeAspect="1"/>
          </p:cNvPicPr>
          <p:nvPr/>
        </p:nvPicPr>
        <p:blipFill>
          <a:blip r:embed="rId4"/>
          <a:stretch>
            <a:fillRect/>
          </a:stretch>
        </p:blipFill>
        <p:spPr>
          <a:xfrm>
            <a:off x="434158" y="3130305"/>
            <a:ext cx="4154170" cy="3041059"/>
          </a:xfrm>
          <a:prstGeom prst="rect">
            <a:avLst/>
          </a:prstGeom>
        </p:spPr>
      </p:pic>
      <p:pic>
        <p:nvPicPr>
          <p:cNvPr id="3" name="Bildobjekt 10" descr="En bild som visar cirkel, diagram, linje, design&#10;&#10;Automatiskt genererad beskrivning">
            <a:extLst>
              <a:ext uri="{FF2B5EF4-FFF2-40B4-BE49-F238E27FC236}">
                <a16:creationId xmlns:a16="http://schemas.microsoft.com/office/drawing/2014/main" id="{6D5B017D-2BF0-0EAE-7749-644717976829}"/>
              </a:ext>
            </a:extLst>
          </p:cNvPr>
          <p:cNvPicPr>
            <a:picLocks noChangeAspect="1"/>
          </p:cNvPicPr>
          <p:nvPr/>
        </p:nvPicPr>
        <p:blipFill>
          <a:blip r:embed="rId5"/>
          <a:stretch>
            <a:fillRect/>
          </a:stretch>
        </p:blipFill>
        <p:spPr>
          <a:xfrm>
            <a:off x="5627487" y="3210128"/>
            <a:ext cx="3696127" cy="2936264"/>
          </a:xfrm>
          <a:prstGeom prst="rect">
            <a:avLst/>
          </a:prstGeom>
        </p:spPr>
      </p:pic>
    </p:spTree>
    <p:extLst>
      <p:ext uri="{BB962C8B-B14F-4D97-AF65-F5344CB8AC3E}">
        <p14:creationId xmlns:p14="http://schemas.microsoft.com/office/powerpoint/2010/main" val="1357372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2654544-6DDA-FB3D-70AC-44218F5BB86E}"/>
              </a:ext>
            </a:extLst>
          </p:cNvPr>
          <p:cNvSpPr>
            <a:spLocks noGrp="1"/>
          </p:cNvSpPr>
          <p:nvPr>
            <p:ph type="body" sz="quarter" idx="20"/>
          </p:nvPr>
        </p:nvSpPr>
        <p:spPr>
          <a:xfrm>
            <a:off x="5209851" y="2027087"/>
            <a:ext cx="6646246" cy="1740959"/>
          </a:xfrm>
        </p:spPr>
        <p:txBody>
          <a:bodyPr>
            <a:normAutofit/>
          </a:bodyPr>
          <a:lstStyle/>
          <a:p>
            <a:pPr algn="l"/>
            <a:r>
              <a:rPr lang="en-US" sz="3600" b="0" dirty="0">
                <a:highlight>
                  <a:srgbClr val="84BFA4"/>
                </a:highlight>
              </a:rPr>
              <a:t> Bra gjort, du har slutfört</a:t>
            </a:r>
            <a:r>
              <a:rPr lang="en-US" sz="3600" b="0" dirty="0">
                <a:solidFill>
                  <a:srgbClr val="84BFA4"/>
                </a:solidFill>
                <a:highlight>
                  <a:srgbClr val="84BFA4"/>
                </a:highlight>
              </a:rPr>
              <a:t>.</a:t>
            </a:r>
          </a:p>
        </p:txBody>
      </p:sp>
      <p:sp>
        <p:nvSpPr>
          <p:cNvPr id="8" name="Text Placeholder 2">
            <a:extLst>
              <a:ext uri="{FF2B5EF4-FFF2-40B4-BE49-F238E27FC236}">
                <a16:creationId xmlns:a16="http://schemas.microsoft.com/office/drawing/2014/main" id="{2F5EF597-4B58-6D67-FBC1-120192E8A5EC}"/>
              </a:ext>
            </a:extLst>
          </p:cNvPr>
          <p:cNvSpPr txBox="1">
            <a:spLocks/>
          </p:cNvSpPr>
          <p:nvPr/>
        </p:nvSpPr>
        <p:spPr>
          <a:xfrm>
            <a:off x="7038917" y="3168309"/>
            <a:ext cx="5292568" cy="69735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600"/>
              </a:lnSpc>
              <a:spcBef>
                <a:spcPts val="0"/>
              </a:spcBef>
              <a:buNone/>
            </a:pPr>
            <a:r>
              <a:rPr lang="en-US" sz="4400" b="1" dirty="0">
                <a:solidFill>
                  <a:schemeClr val="bg1"/>
                </a:solidFill>
              </a:rPr>
              <a:t>M2.2 Personlig balans, hälsa och självledarskap</a:t>
            </a:r>
          </a:p>
          <a:p>
            <a:pPr marL="0" indent="0">
              <a:lnSpc>
                <a:spcPts val="4600"/>
              </a:lnSpc>
              <a:spcBef>
                <a:spcPts val="0"/>
              </a:spcBef>
              <a:buNone/>
            </a:pPr>
            <a:endParaRPr lang="en-US" sz="6000" b="1" dirty="0">
              <a:solidFill>
                <a:schemeClr val="bg1"/>
              </a:solidFill>
            </a:endParaRPr>
          </a:p>
        </p:txBody>
      </p:sp>
      <p:sp>
        <p:nvSpPr>
          <p:cNvPr id="9" name="Text Placeholder 5">
            <a:extLst>
              <a:ext uri="{FF2B5EF4-FFF2-40B4-BE49-F238E27FC236}">
                <a16:creationId xmlns:a16="http://schemas.microsoft.com/office/drawing/2014/main" id="{76410C18-7E5E-ECCE-F6C3-FA8CB3626EF9}"/>
              </a:ext>
            </a:extLst>
          </p:cNvPr>
          <p:cNvSpPr txBox="1">
            <a:spLocks/>
          </p:cNvSpPr>
          <p:nvPr/>
        </p:nvSpPr>
        <p:spPr>
          <a:xfrm>
            <a:off x="8877260" y="5713258"/>
            <a:ext cx="3898089" cy="7311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bg1"/>
                </a:solidFill>
              </a:rPr>
              <a:t>www.3kitchens.eu</a:t>
            </a:r>
          </a:p>
        </p:txBody>
      </p:sp>
      <p:pic>
        <p:nvPicPr>
          <p:cNvPr id="3" name="Picture 2">
            <a:extLst>
              <a:ext uri="{FF2B5EF4-FFF2-40B4-BE49-F238E27FC236}">
                <a16:creationId xmlns:a16="http://schemas.microsoft.com/office/drawing/2014/main" id="{96E4A322-0674-3F5A-D81E-4D795733C28C}"/>
              </a:ext>
            </a:extLst>
          </p:cNvPr>
          <p:cNvPicPr>
            <a:picLocks noChangeAspect="1"/>
          </p:cNvPicPr>
          <p:nvPr/>
        </p:nvPicPr>
        <p:blipFill>
          <a:blip r:embed="rId2"/>
          <a:stretch>
            <a:fillRect/>
          </a:stretch>
        </p:blipFill>
        <p:spPr>
          <a:xfrm>
            <a:off x="876594" y="5526646"/>
            <a:ext cx="3113404" cy="656440"/>
          </a:xfrm>
          <a:prstGeom prst="rect">
            <a:avLst/>
          </a:prstGeom>
        </p:spPr>
      </p:pic>
    </p:spTree>
    <p:extLst>
      <p:ext uri="{BB962C8B-B14F-4D97-AF65-F5344CB8AC3E}">
        <p14:creationId xmlns:p14="http://schemas.microsoft.com/office/powerpoint/2010/main" val="647664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697424"/>
            <a:ext cx="12192000" cy="929898"/>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607877" y="897917"/>
            <a:ext cx="7387771" cy="8688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Ätvanor</a:t>
            </a: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600005" y="2138766"/>
            <a:ext cx="6894809" cy="3804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Vi är vad vi äter. </a:t>
            </a: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Vad du äter och dricker har stor betydelse för din hälsa och hur du mår. </a:t>
            </a: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r>
              <a:rPr lang="en-GB" dirty="0">
                <a:solidFill>
                  <a:srgbClr val="382B1B"/>
                </a:solidFill>
                <a:latin typeface="Calibri" panose="020F0502020204030204" pitchFamily="34" charset="0"/>
                <a:ea typeface="Calibri" panose="020F0502020204030204" pitchFamily="34" charset="0"/>
                <a:cs typeface="Calibri" panose="020F0502020204030204" pitchFamily="34" charset="0"/>
              </a:rPr>
              <a:t>En balanserad kost hjälper inte bara till att upprätthålla den fysiska hälsan utan förbättrar också den mentala klarheten och den allmänna energinivån.</a:t>
            </a: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Graphic 4">
            <a:extLst>
              <a:ext uri="{FF2B5EF4-FFF2-40B4-BE49-F238E27FC236}">
                <a16:creationId xmlns:a16="http://schemas.microsoft.com/office/drawing/2014/main" id="{B3345D2B-0537-8635-5B15-A82999F5C6E1}"/>
              </a:ext>
            </a:extLst>
          </p:cNvPr>
          <p:cNvSpPr/>
          <p:nvPr/>
        </p:nvSpPr>
        <p:spPr>
          <a:xfrm>
            <a:off x="10911207" y="-737688"/>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cxnSp>
        <p:nvCxnSpPr>
          <p:cNvPr id="4" name="Straight Connector 3">
            <a:extLst>
              <a:ext uri="{FF2B5EF4-FFF2-40B4-BE49-F238E27FC236}">
                <a16:creationId xmlns:a16="http://schemas.microsoft.com/office/drawing/2014/main" id="{8AF47314-97EC-F76C-76FB-69356CD7EF58}"/>
              </a:ext>
            </a:extLst>
          </p:cNvPr>
          <p:cNvCxnSpPr>
            <a:cxnSpLocks/>
          </p:cNvCxnSpPr>
          <p:nvPr/>
        </p:nvCxnSpPr>
        <p:spPr>
          <a:xfrm>
            <a:off x="10927690" y="1867822"/>
            <a:ext cx="0" cy="2949106"/>
          </a:xfrm>
          <a:prstGeom prst="line">
            <a:avLst/>
          </a:prstGeom>
          <a:ln w="28575">
            <a:solidFill>
              <a:srgbClr val="84BFA4"/>
            </a:solidFill>
            <a:prstDash val="sysDot"/>
          </a:ln>
        </p:spPr>
        <p:style>
          <a:lnRef idx="1">
            <a:schemeClr val="accent1"/>
          </a:lnRef>
          <a:fillRef idx="0">
            <a:schemeClr val="accent1"/>
          </a:fillRef>
          <a:effectRef idx="0">
            <a:schemeClr val="accent1"/>
          </a:effectRef>
          <a:fontRef idx="minor">
            <a:schemeClr val="tx1"/>
          </a:fontRef>
        </p:style>
      </p:cxnSp>
      <p:pic>
        <p:nvPicPr>
          <p:cNvPr id="3" name="Graphic 2" descr="Table setting outline">
            <a:extLst>
              <a:ext uri="{FF2B5EF4-FFF2-40B4-BE49-F238E27FC236}">
                <a16:creationId xmlns:a16="http://schemas.microsoft.com/office/drawing/2014/main" id="{72FACAE7-E7DD-25DD-A003-7FC199BB3B3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9143" y="4816928"/>
            <a:ext cx="914400" cy="914400"/>
          </a:xfrm>
          <a:prstGeom prst="rect">
            <a:avLst/>
          </a:prstGeom>
        </p:spPr>
      </p:pic>
    </p:spTree>
    <p:extLst>
      <p:ext uri="{BB962C8B-B14F-4D97-AF65-F5344CB8AC3E}">
        <p14:creationId xmlns:p14="http://schemas.microsoft.com/office/powerpoint/2010/main" val="70822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697424"/>
            <a:ext cx="12192000" cy="929898"/>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607877" y="897917"/>
            <a:ext cx="7387771" cy="8688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Näringslära</a:t>
            </a: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305252" y="1879342"/>
            <a:ext cx="4173439" cy="3804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en-GB" sz="2400" dirty="0"/>
              <a:t>Näring innebär att vi intar den mat som behövs för att vår kropp ska vara frisk och växa. Som kvinnor behöver vi balans i vår kost av </a:t>
            </a:r>
          </a:p>
          <a:p>
            <a:pPr marL="0" indent="0">
              <a:lnSpc>
                <a:spcPts val="2760"/>
              </a:lnSpc>
              <a:spcBef>
                <a:spcPts val="0"/>
              </a:spcBef>
              <a:buNone/>
            </a:pPr>
            <a:endParaRPr lang="en-GB" sz="2400" dirty="0"/>
          </a:p>
          <a:p>
            <a:pPr>
              <a:lnSpc>
                <a:spcPts val="2760"/>
              </a:lnSpc>
              <a:spcBef>
                <a:spcPts val="0"/>
              </a:spcBef>
            </a:pPr>
            <a:r>
              <a:rPr lang="en-GB" sz="2400" dirty="0"/>
              <a:t>kolhydrater för energi,</a:t>
            </a:r>
          </a:p>
          <a:p>
            <a:pPr>
              <a:lnSpc>
                <a:spcPts val="2760"/>
              </a:lnSpc>
              <a:spcBef>
                <a:spcPts val="0"/>
              </a:spcBef>
            </a:pPr>
            <a:r>
              <a:rPr lang="en-GB" sz="2400" dirty="0"/>
              <a:t>proteiner för </a:t>
            </a:r>
            <a:r>
              <a:rPr lang="en-GB" sz="2400" dirty="0" err="1"/>
              <a:t>muskelåterhämtning</a:t>
            </a:r>
            <a:r>
              <a:rPr lang="en-GB" sz="2400" dirty="0"/>
              <a:t>,</a:t>
            </a:r>
          </a:p>
          <a:p>
            <a:pPr>
              <a:lnSpc>
                <a:spcPts val="2760"/>
              </a:lnSpc>
              <a:spcBef>
                <a:spcPts val="0"/>
              </a:spcBef>
            </a:pPr>
            <a:r>
              <a:rPr lang="en-GB" sz="2400" dirty="0"/>
              <a:t>fett för energi och vitaminupptag. </a:t>
            </a:r>
          </a:p>
          <a:p>
            <a:pPr>
              <a:lnSpc>
                <a:spcPts val="2760"/>
              </a:lnSpc>
              <a:spcBef>
                <a:spcPts val="0"/>
              </a:spcBef>
            </a:pPr>
            <a:r>
              <a:rPr lang="en-GB" sz="2400" dirty="0"/>
              <a:t>vitaminer och mineraler för kroppens funktioner.</a:t>
            </a: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 Placeholder 3">
            <a:extLst>
              <a:ext uri="{FF2B5EF4-FFF2-40B4-BE49-F238E27FC236}">
                <a16:creationId xmlns:a16="http://schemas.microsoft.com/office/drawing/2014/main" id="{044A8218-D340-6139-C15C-49E0A89A822B}"/>
              </a:ext>
            </a:extLst>
          </p:cNvPr>
          <p:cNvSpPr txBox="1">
            <a:spLocks/>
          </p:cNvSpPr>
          <p:nvPr/>
        </p:nvSpPr>
        <p:spPr>
          <a:xfrm>
            <a:off x="5406564" y="2052354"/>
            <a:ext cx="6307810" cy="3804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a:solidFill>
                  <a:srgbClr val="84BFA4"/>
                </a:solidFill>
              </a:rPr>
              <a:t>Kolhydrater för energi</a:t>
            </a:r>
            <a:endParaRPr lang="en-GB" sz="2400" dirty="0">
              <a:solidFill>
                <a:srgbClr val="84BFA4"/>
              </a:solidFill>
            </a:endParaRPr>
          </a:p>
          <a:p>
            <a:pPr>
              <a:buFont typeface="Arial" panose="020B0604020202020204" pitchFamily="34" charset="0"/>
              <a:buChar char="•"/>
            </a:pPr>
            <a:r>
              <a:rPr lang="en-GB" sz="2400" b="1" dirty="0">
                <a:solidFill>
                  <a:srgbClr val="382B1B"/>
                </a:solidFill>
              </a:rPr>
              <a:t>Varför det är viktigt</a:t>
            </a:r>
            <a:r>
              <a:rPr lang="en-GB" sz="2400" dirty="0">
                <a:solidFill>
                  <a:srgbClr val="382B1B"/>
                </a:solidFill>
              </a:rPr>
              <a:t>: Kolhydrater är kroppens primära energikälla. Kvinnor, särskilt de som är aktiva eller har krävande dagliga rutiner, behöver en stadig tillförsel av kolhydrater för att upprätthålla energinivåerna under hela dagen.</a:t>
            </a:r>
          </a:p>
          <a:p>
            <a:pPr>
              <a:buFont typeface="Arial" panose="020B0604020202020204" pitchFamily="34" charset="0"/>
              <a:buChar char="•"/>
            </a:pPr>
            <a:r>
              <a:rPr lang="en-GB" sz="2400" b="1" dirty="0">
                <a:solidFill>
                  <a:srgbClr val="382B1B"/>
                </a:solidFill>
              </a:rPr>
              <a:t>Vad </a:t>
            </a:r>
            <a:r>
              <a:rPr lang="en-GB" sz="2400" dirty="0">
                <a:solidFill>
                  <a:srgbClr val="382B1B"/>
                </a:solidFill>
              </a:rPr>
              <a:t>ska</a:t>
            </a:r>
            <a:r>
              <a:rPr lang="en-GB" sz="2400" b="1" dirty="0">
                <a:solidFill>
                  <a:srgbClr val="382B1B"/>
                </a:solidFill>
              </a:rPr>
              <a:t> man äta? </a:t>
            </a:r>
            <a:r>
              <a:rPr lang="en-GB" sz="2400" dirty="0" err="1">
                <a:solidFill>
                  <a:srgbClr val="382B1B"/>
                </a:solidFill>
              </a:rPr>
              <a:t>Välj </a:t>
            </a:r>
            <a:r>
              <a:rPr lang="en-GB" sz="2400" dirty="0">
                <a:solidFill>
                  <a:srgbClr val="382B1B"/>
                </a:solidFill>
              </a:rPr>
              <a:t>komplexa kolhydrater som fullkorn, frukt och grönsaker, som ger långvarig energi utan den snabba sockerkick som kommer från bearbetat socker.</a:t>
            </a:r>
          </a:p>
          <a:p>
            <a:pPr marL="0" indent="0">
              <a:lnSpc>
                <a:spcPts val="2760"/>
              </a:lnSpc>
              <a:spcBef>
                <a:spcPts val="0"/>
              </a:spcBef>
              <a:buClr>
                <a:srgbClr val="84BFA4"/>
              </a:buClr>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541D7913-4450-2A42-7E74-F86CA679CC3A}"/>
              </a:ext>
            </a:extLst>
          </p:cNvPr>
          <p:cNvCxnSpPr>
            <a:cxnSpLocks/>
          </p:cNvCxnSpPr>
          <p:nvPr/>
        </p:nvCxnSpPr>
        <p:spPr>
          <a:xfrm>
            <a:off x="4804475" y="2014780"/>
            <a:ext cx="0" cy="2949106"/>
          </a:xfrm>
          <a:prstGeom prst="line">
            <a:avLst/>
          </a:prstGeom>
          <a:ln w="28575">
            <a:solidFill>
              <a:srgbClr val="84BFA4"/>
            </a:solidFill>
            <a:prstDash val="sysDot"/>
          </a:ln>
        </p:spPr>
        <p:style>
          <a:lnRef idx="1">
            <a:schemeClr val="accent1"/>
          </a:lnRef>
          <a:fillRef idx="0">
            <a:schemeClr val="accent1"/>
          </a:fillRef>
          <a:effectRef idx="0">
            <a:schemeClr val="accent1"/>
          </a:effectRef>
          <a:fontRef idx="minor">
            <a:schemeClr val="tx1"/>
          </a:fontRef>
        </p:style>
      </p:cxnSp>
      <p:pic>
        <p:nvPicPr>
          <p:cNvPr id="5" name="Graphic 4" descr="Heart with pulse with solid fill">
            <a:extLst>
              <a:ext uri="{FF2B5EF4-FFF2-40B4-BE49-F238E27FC236}">
                <a16:creationId xmlns:a16="http://schemas.microsoft.com/office/drawing/2014/main" id="{E565FD80-C173-94D8-B95C-CF59121E370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47275" y="4862804"/>
            <a:ext cx="914400" cy="914400"/>
          </a:xfrm>
          <a:prstGeom prst="rect">
            <a:avLst/>
          </a:prstGeom>
        </p:spPr>
      </p:pic>
    </p:spTree>
    <p:extLst>
      <p:ext uri="{BB962C8B-B14F-4D97-AF65-F5344CB8AC3E}">
        <p14:creationId xmlns:p14="http://schemas.microsoft.com/office/powerpoint/2010/main" val="164060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697424"/>
            <a:ext cx="12192000" cy="929898"/>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607877" y="897917"/>
            <a:ext cx="7387771" cy="8688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Näringslära</a:t>
            </a: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 Placeholder 3">
            <a:extLst>
              <a:ext uri="{FF2B5EF4-FFF2-40B4-BE49-F238E27FC236}">
                <a16:creationId xmlns:a16="http://schemas.microsoft.com/office/drawing/2014/main" id="{044A8218-D340-6139-C15C-49E0A89A822B}"/>
              </a:ext>
            </a:extLst>
          </p:cNvPr>
          <p:cNvSpPr txBox="1">
            <a:spLocks/>
          </p:cNvSpPr>
          <p:nvPr/>
        </p:nvSpPr>
        <p:spPr>
          <a:xfrm>
            <a:off x="295709" y="1766807"/>
            <a:ext cx="11056534" cy="3804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a:solidFill>
                  <a:srgbClr val="84BFA4"/>
                </a:solidFill>
              </a:rPr>
              <a:t>Proteiner för muskelreparation och muskelhälsa</a:t>
            </a:r>
            <a:endParaRPr lang="en-GB" sz="2400" dirty="0">
              <a:solidFill>
                <a:srgbClr val="84BFA4"/>
              </a:solidFill>
            </a:endParaRPr>
          </a:p>
          <a:p>
            <a:pPr>
              <a:buFont typeface="Arial" panose="020B0604020202020204" pitchFamily="34" charset="0"/>
              <a:buChar char="•"/>
            </a:pPr>
            <a:r>
              <a:rPr lang="en-GB" sz="2400" b="1" dirty="0">
                <a:solidFill>
                  <a:srgbClr val="382B1B"/>
                </a:solidFill>
              </a:rPr>
              <a:t>Varför det är viktigt</a:t>
            </a:r>
            <a:r>
              <a:rPr lang="en-GB" sz="2400" dirty="0">
                <a:solidFill>
                  <a:srgbClr val="382B1B"/>
                </a:solidFill>
              </a:rPr>
              <a:t>: Protein är avgörande för </a:t>
            </a:r>
            <a:r>
              <a:rPr lang="en-GB" sz="2400" dirty="0" err="1">
                <a:solidFill>
                  <a:srgbClr val="382B1B"/>
                </a:solidFill>
              </a:rPr>
              <a:t>muskelåterhämtning</a:t>
            </a:r>
            <a:r>
              <a:rPr lang="en-GB" sz="2400" dirty="0">
                <a:solidFill>
                  <a:srgbClr val="382B1B"/>
                </a:solidFill>
              </a:rPr>
              <a:t>, men det </a:t>
            </a:r>
            <a:r>
              <a:rPr lang="en-GB" sz="2400" dirty="0" err="1">
                <a:solidFill>
                  <a:srgbClr val="382B1B"/>
                </a:solidFill>
              </a:rPr>
              <a:t>spelar</a:t>
            </a:r>
            <a:r>
              <a:rPr lang="en-GB" sz="2400" dirty="0">
                <a:solidFill>
                  <a:srgbClr val="382B1B"/>
                </a:solidFill>
              </a:rPr>
              <a:t> också en nyckelroll i andra kroppsfunktioner, till exempel hormonproduktion och immunförsvar, som är avgörande för kvinnors hälsa.</a:t>
            </a:r>
          </a:p>
          <a:p>
            <a:pPr>
              <a:buFont typeface="Arial" panose="020B0604020202020204" pitchFamily="34" charset="0"/>
              <a:buChar char="•"/>
            </a:pPr>
            <a:r>
              <a:rPr lang="en-GB" sz="2400" b="1" dirty="0">
                <a:solidFill>
                  <a:srgbClr val="382B1B"/>
                </a:solidFill>
              </a:rPr>
              <a:t>Vad du ska äta</a:t>
            </a:r>
            <a:r>
              <a:rPr lang="en-GB" sz="2400" dirty="0">
                <a:solidFill>
                  <a:srgbClr val="382B1B"/>
                </a:solidFill>
              </a:rPr>
              <a:t>: Inkludera en mängd olika proteinkällor som magert kött, fisk, ägg, mejeriprodukter, bönor och baljväxter för att stödja den allmänna hälsan och underlätta muskelreparation.</a:t>
            </a:r>
          </a:p>
          <a:p>
            <a:pPr marL="0" indent="0">
              <a:buNone/>
            </a:pPr>
            <a:r>
              <a:rPr lang="en-GB" sz="2400" b="1" dirty="0">
                <a:solidFill>
                  <a:srgbClr val="84BFA4"/>
                </a:solidFill>
              </a:rPr>
              <a:t>Fetter för energi och vitaminupptag</a:t>
            </a:r>
            <a:endParaRPr lang="en-GB" sz="2400" dirty="0">
              <a:solidFill>
                <a:srgbClr val="84BFA4"/>
              </a:solidFill>
            </a:endParaRPr>
          </a:p>
          <a:p>
            <a:pPr>
              <a:buFont typeface="Arial" panose="020B0604020202020204" pitchFamily="34" charset="0"/>
              <a:buChar char="•"/>
            </a:pPr>
            <a:r>
              <a:rPr lang="en-GB" sz="2400" b="1" dirty="0">
                <a:solidFill>
                  <a:srgbClr val="382B1B"/>
                </a:solidFill>
              </a:rPr>
              <a:t>Varför det är viktigt</a:t>
            </a:r>
            <a:r>
              <a:rPr lang="en-GB" sz="2400" dirty="0">
                <a:solidFill>
                  <a:srgbClr val="382B1B"/>
                </a:solidFill>
              </a:rPr>
              <a:t>: Fetter är inte bara en rik energikälla utan också nödvändiga för absorptionen av fettlösliga vitaminer (A, D, E, K), som är avgörande för olika funktioner, inklusive benhälsa, immunförsvar och reproduktion.</a:t>
            </a:r>
          </a:p>
          <a:p>
            <a:pPr>
              <a:buFont typeface="Arial" panose="020B0604020202020204" pitchFamily="34" charset="0"/>
              <a:buChar char="•"/>
            </a:pPr>
            <a:r>
              <a:rPr lang="en-GB" sz="2400" b="1" dirty="0">
                <a:solidFill>
                  <a:srgbClr val="382B1B"/>
                </a:solidFill>
              </a:rPr>
              <a:t>Vad ska man äta</a:t>
            </a:r>
            <a:r>
              <a:rPr lang="en-GB" sz="2400" dirty="0">
                <a:solidFill>
                  <a:srgbClr val="382B1B"/>
                </a:solidFill>
              </a:rPr>
              <a:t>? Välj hälsosamma fetter som finns i avokado, nötter, frön och fet fisk som lax, som ger omega-3-fettsyror som är fördelaktiga för hjärtat och hormonell hälsa.</a:t>
            </a:r>
          </a:p>
          <a:p>
            <a:pPr marL="0" indent="0">
              <a:lnSpc>
                <a:spcPts val="2760"/>
              </a:lnSpc>
              <a:spcBef>
                <a:spcPts val="0"/>
              </a:spcBef>
              <a:buClr>
                <a:srgbClr val="84BFA4"/>
              </a:buClr>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541D7913-4450-2A42-7E74-F86CA679CC3A}"/>
              </a:ext>
            </a:extLst>
          </p:cNvPr>
          <p:cNvCxnSpPr>
            <a:cxnSpLocks/>
          </p:cNvCxnSpPr>
          <p:nvPr/>
        </p:nvCxnSpPr>
        <p:spPr>
          <a:xfrm>
            <a:off x="11659365" y="2370898"/>
            <a:ext cx="0" cy="2949106"/>
          </a:xfrm>
          <a:prstGeom prst="line">
            <a:avLst/>
          </a:prstGeom>
          <a:ln w="28575">
            <a:solidFill>
              <a:srgbClr val="84BFA4"/>
            </a:solidFill>
            <a:prstDash val="sysDot"/>
          </a:ln>
        </p:spPr>
        <p:style>
          <a:lnRef idx="1">
            <a:schemeClr val="accent1"/>
          </a:lnRef>
          <a:fillRef idx="0">
            <a:schemeClr val="accent1"/>
          </a:fillRef>
          <a:effectRef idx="0">
            <a:schemeClr val="accent1"/>
          </a:effectRef>
          <a:fontRef idx="minor">
            <a:schemeClr val="tx1"/>
          </a:fontRef>
        </p:style>
      </p:cxnSp>
      <p:pic>
        <p:nvPicPr>
          <p:cNvPr id="5" name="Graphic 4" descr="Heart with pulse with solid fill">
            <a:extLst>
              <a:ext uri="{FF2B5EF4-FFF2-40B4-BE49-F238E27FC236}">
                <a16:creationId xmlns:a16="http://schemas.microsoft.com/office/drawing/2014/main" id="{E565FD80-C173-94D8-B95C-CF59121E370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02165" y="5099179"/>
            <a:ext cx="914400" cy="914400"/>
          </a:xfrm>
          <a:prstGeom prst="rect">
            <a:avLst/>
          </a:prstGeom>
        </p:spPr>
      </p:pic>
    </p:spTree>
    <p:extLst>
      <p:ext uri="{BB962C8B-B14F-4D97-AF65-F5344CB8AC3E}">
        <p14:creationId xmlns:p14="http://schemas.microsoft.com/office/powerpoint/2010/main" val="467018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697424"/>
            <a:ext cx="12192000" cy="929898"/>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607877" y="897917"/>
            <a:ext cx="7387771" cy="8688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Näringslära</a:t>
            </a: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 Placeholder 3">
            <a:extLst>
              <a:ext uri="{FF2B5EF4-FFF2-40B4-BE49-F238E27FC236}">
                <a16:creationId xmlns:a16="http://schemas.microsoft.com/office/drawing/2014/main" id="{044A8218-D340-6139-C15C-49E0A89A822B}"/>
              </a:ext>
            </a:extLst>
          </p:cNvPr>
          <p:cNvSpPr txBox="1">
            <a:spLocks/>
          </p:cNvSpPr>
          <p:nvPr/>
        </p:nvSpPr>
        <p:spPr>
          <a:xfrm>
            <a:off x="295709" y="1766807"/>
            <a:ext cx="11056534" cy="3804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a:solidFill>
                  <a:srgbClr val="84BFA4"/>
                </a:solidFill>
              </a:rPr>
              <a:t>Vitaminer och mineraler för kroppens funktioner</a:t>
            </a:r>
            <a:endParaRPr lang="en-GB" sz="2400" dirty="0">
              <a:solidFill>
                <a:srgbClr val="84BFA4"/>
              </a:solidFill>
            </a:endParaRPr>
          </a:p>
          <a:p>
            <a:pPr>
              <a:buFont typeface="Arial" panose="020B0604020202020204" pitchFamily="34" charset="0"/>
              <a:buChar char="•"/>
            </a:pPr>
            <a:r>
              <a:rPr lang="en-GB" sz="2400" b="1" dirty="0">
                <a:solidFill>
                  <a:srgbClr val="382B1B"/>
                </a:solidFill>
              </a:rPr>
              <a:t>Varför det är viktigt</a:t>
            </a:r>
            <a:r>
              <a:rPr lang="en-GB" sz="2400" dirty="0">
                <a:solidFill>
                  <a:srgbClr val="382B1B"/>
                </a:solidFill>
              </a:rPr>
              <a:t>: Vitaminer och mineraler stöder ett brett spektrum av kroppsfunktioner från benstyrka till blodhälsa, vilket är viktigt för kvinnor i alla skeden av livet.</a:t>
            </a:r>
          </a:p>
          <a:p>
            <a:pPr>
              <a:buFont typeface="Arial" panose="020B0604020202020204" pitchFamily="34" charset="0"/>
              <a:buChar char="•"/>
            </a:pPr>
            <a:r>
              <a:rPr lang="en-GB" sz="2400" b="1" dirty="0">
                <a:solidFill>
                  <a:srgbClr val="382B1B"/>
                </a:solidFill>
              </a:rPr>
              <a:t>Vad man ska äta</a:t>
            </a:r>
            <a:r>
              <a:rPr lang="en-GB" sz="2400" dirty="0">
                <a:solidFill>
                  <a:srgbClr val="382B1B"/>
                </a:solidFill>
              </a:rPr>
              <a:t>:</a:t>
            </a:r>
          </a:p>
          <a:p>
            <a:pPr marL="742950" lvl="1" indent="-285750">
              <a:buFont typeface="Arial" panose="020B0604020202020204" pitchFamily="34" charset="0"/>
              <a:buChar char="•"/>
            </a:pPr>
            <a:r>
              <a:rPr lang="en-GB" b="1" dirty="0">
                <a:solidFill>
                  <a:srgbClr val="382B1B"/>
                </a:solidFill>
              </a:rPr>
              <a:t>Kalcium och D-vitamin</a:t>
            </a:r>
            <a:r>
              <a:rPr lang="en-GB" dirty="0">
                <a:solidFill>
                  <a:srgbClr val="382B1B"/>
                </a:solidFill>
              </a:rPr>
              <a:t>: Avgörande för benhälsan, särskilt viktigt för kvinnor för att förebygga osteoporos. Finns i mejeriprodukter, berikade livsmedel och bladgrönsaker.</a:t>
            </a:r>
          </a:p>
          <a:p>
            <a:pPr marL="742950" lvl="1" indent="-285750">
              <a:buFont typeface="Arial" panose="020B0604020202020204" pitchFamily="34" charset="0"/>
              <a:buChar char="•"/>
            </a:pPr>
            <a:r>
              <a:rPr lang="en-GB" b="1" dirty="0">
                <a:solidFill>
                  <a:srgbClr val="382B1B"/>
                </a:solidFill>
              </a:rPr>
              <a:t>Järn</a:t>
            </a:r>
            <a:r>
              <a:rPr lang="en-GB" dirty="0">
                <a:solidFill>
                  <a:srgbClr val="382B1B"/>
                </a:solidFill>
              </a:rPr>
              <a:t>: Viktigt för blodets hälsa, särskilt för kvinnor i fertil ålder på grund av förlust under menstruationen. Rika källor är rött kött, bönor och berikade spannmålsprodukter.</a:t>
            </a:r>
          </a:p>
          <a:p>
            <a:pPr marL="742950" lvl="1" indent="-285750">
              <a:buFont typeface="Arial" panose="020B0604020202020204" pitchFamily="34" charset="0"/>
              <a:buChar char="•"/>
            </a:pPr>
            <a:r>
              <a:rPr lang="en-GB" b="1" dirty="0">
                <a:solidFill>
                  <a:srgbClr val="382B1B"/>
                </a:solidFill>
              </a:rPr>
              <a:t>Folsyra</a:t>
            </a:r>
            <a:r>
              <a:rPr lang="en-GB" dirty="0">
                <a:solidFill>
                  <a:srgbClr val="382B1B"/>
                </a:solidFill>
              </a:rPr>
              <a:t>: Särskilt viktigt för kvinnor som är gravida eller planerar att bli gravida, eftersom det hjälper till att förhindra neuralrörsdefekter under graviditeten. Finns i bladgrönsaker, citrusfrukter och berikade livsmedel.</a:t>
            </a:r>
          </a:p>
          <a:p>
            <a:pPr marL="0" indent="0">
              <a:lnSpc>
                <a:spcPts val="2760"/>
              </a:lnSpc>
              <a:spcBef>
                <a:spcPts val="0"/>
              </a:spcBef>
              <a:buClr>
                <a:srgbClr val="84BFA4"/>
              </a:buClr>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541D7913-4450-2A42-7E74-F86CA679CC3A}"/>
              </a:ext>
            </a:extLst>
          </p:cNvPr>
          <p:cNvCxnSpPr>
            <a:cxnSpLocks/>
          </p:cNvCxnSpPr>
          <p:nvPr/>
        </p:nvCxnSpPr>
        <p:spPr>
          <a:xfrm>
            <a:off x="11659365" y="2370898"/>
            <a:ext cx="0" cy="2949106"/>
          </a:xfrm>
          <a:prstGeom prst="line">
            <a:avLst/>
          </a:prstGeom>
          <a:ln w="28575">
            <a:solidFill>
              <a:srgbClr val="84BFA4"/>
            </a:solidFill>
            <a:prstDash val="sysDot"/>
          </a:ln>
        </p:spPr>
        <p:style>
          <a:lnRef idx="1">
            <a:schemeClr val="accent1"/>
          </a:lnRef>
          <a:fillRef idx="0">
            <a:schemeClr val="accent1"/>
          </a:fillRef>
          <a:effectRef idx="0">
            <a:schemeClr val="accent1"/>
          </a:effectRef>
          <a:fontRef idx="minor">
            <a:schemeClr val="tx1"/>
          </a:fontRef>
        </p:style>
      </p:cxnSp>
      <p:pic>
        <p:nvPicPr>
          <p:cNvPr id="5" name="Graphic 4" descr="Heart with pulse with solid fill">
            <a:extLst>
              <a:ext uri="{FF2B5EF4-FFF2-40B4-BE49-F238E27FC236}">
                <a16:creationId xmlns:a16="http://schemas.microsoft.com/office/drawing/2014/main" id="{E565FD80-C173-94D8-B95C-CF59121E370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02165" y="5099179"/>
            <a:ext cx="914400" cy="914400"/>
          </a:xfrm>
          <a:prstGeom prst="rect">
            <a:avLst/>
          </a:prstGeom>
        </p:spPr>
      </p:pic>
    </p:spTree>
    <p:extLst>
      <p:ext uri="{BB962C8B-B14F-4D97-AF65-F5344CB8AC3E}">
        <p14:creationId xmlns:p14="http://schemas.microsoft.com/office/powerpoint/2010/main" val="161103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697424"/>
            <a:ext cx="12192000" cy="929898"/>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607877" y="897917"/>
            <a:ext cx="7387771" cy="8688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Praktiska tips </a:t>
            </a: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 Placeholder 3">
            <a:extLst>
              <a:ext uri="{FF2B5EF4-FFF2-40B4-BE49-F238E27FC236}">
                <a16:creationId xmlns:a16="http://schemas.microsoft.com/office/drawing/2014/main" id="{044A8218-D340-6139-C15C-49E0A89A822B}"/>
              </a:ext>
            </a:extLst>
          </p:cNvPr>
          <p:cNvSpPr txBox="1">
            <a:spLocks/>
          </p:cNvSpPr>
          <p:nvPr/>
        </p:nvSpPr>
        <p:spPr>
          <a:xfrm>
            <a:off x="6180215" y="4758822"/>
            <a:ext cx="5545253" cy="3804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Clr>
                <a:srgbClr val="84BFA4"/>
              </a:buClr>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541D7913-4450-2A42-7E74-F86CA679CC3A}"/>
              </a:ext>
            </a:extLst>
          </p:cNvPr>
          <p:cNvCxnSpPr>
            <a:cxnSpLocks/>
          </p:cNvCxnSpPr>
          <p:nvPr/>
        </p:nvCxnSpPr>
        <p:spPr>
          <a:xfrm>
            <a:off x="11659365" y="2370898"/>
            <a:ext cx="0" cy="2949106"/>
          </a:xfrm>
          <a:prstGeom prst="line">
            <a:avLst/>
          </a:prstGeom>
          <a:ln w="28575">
            <a:solidFill>
              <a:srgbClr val="84BFA4"/>
            </a:solidFill>
            <a:prstDash val="sysDot"/>
          </a:ln>
        </p:spPr>
        <p:style>
          <a:lnRef idx="1">
            <a:schemeClr val="accent1"/>
          </a:lnRef>
          <a:fillRef idx="0">
            <a:schemeClr val="accent1"/>
          </a:fillRef>
          <a:effectRef idx="0">
            <a:schemeClr val="accent1"/>
          </a:effectRef>
          <a:fontRef idx="minor">
            <a:schemeClr val="tx1"/>
          </a:fontRef>
        </p:style>
      </p:cxnSp>
      <p:pic>
        <p:nvPicPr>
          <p:cNvPr id="5" name="Graphic 4" descr="Heart with pulse with solid fill">
            <a:extLst>
              <a:ext uri="{FF2B5EF4-FFF2-40B4-BE49-F238E27FC236}">
                <a16:creationId xmlns:a16="http://schemas.microsoft.com/office/drawing/2014/main" id="{E565FD80-C173-94D8-B95C-CF59121E370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02165" y="5099179"/>
            <a:ext cx="914400" cy="914400"/>
          </a:xfrm>
          <a:prstGeom prst="rect">
            <a:avLst/>
          </a:prstGeom>
        </p:spPr>
      </p:pic>
      <p:sp>
        <p:nvSpPr>
          <p:cNvPr id="6" name="TextBox 5">
            <a:extLst>
              <a:ext uri="{FF2B5EF4-FFF2-40B4-BE49-F238E27FC236}">
                <a16:creationId xmlns:a16="http://schemas.microsoft.com/office/drawing/2014/main" id="{1980166F-6223-532F-8BB8-03AA362ED598}"/>
              </a:ext>
            </a:extLst>
          </p:cNvPr>
          <p:cNvSpPr txBox="1"/>
          <p:nvPr/>
        </p:nvSpPr>
        <p:spPr>
          <a:xfrm>
            <a:off x="354513" y="1839111"/>
            <a:ext cx="10711591" cy="4801314"/>
          </a:xfrm>
          <a:prstGeom prst="rect">
            <a:avLst/>
          </a:prstGeom>
          <a:noFill/>
        </p:spPr>
        <p:txBody>
          <a:bodyPr wrap="square">
            <a:spAutoFit/>
          </a:bodyPr>
          <a:lstStyle/>
          <a:p>
            <a:pPr marL="342900" indent="-342900">
              <a:buFont typeface="Arial" panose="020B0604020202020204" pitchFamily="34" charset="0"/>
              <a:buChar char="•"/>
            </a:pPr>
            <a:r>
              <a:rPr lang="en-GB" sz="2400" dirty="0">
                <a:solidFill>
                  <a:srgbClr val="382B1B"/>
                </a:solidFill>
              </a:rPr>
              <a:t>Migrant- och flyktingkvinnor kan stöta på hinder som begränsad tillgång till färsk och prisvärd mat. Försök att använda lokala marknader och gemensamma trädgårdar, om sådana finns, för att få tillgång till färska produkter.</a:t>
            </a:r>
          </a:p>
          <a:p>
            <a:pPr marL="342900" indent="-342900">
              <a:buFont typeface="Arial" panose="020B0604020202020204" pitchFamily="34" charset="0"/>
              <a:buChar char="•"/>
            </a:pPr>
            <a:r>
              <a:rPr lang="en-GB" sz="2400" dirty="0">
                <a:solidFill>
                  <a:srgbClr val="382B1B"/>
                </a:solidFill>
              </a:rPr>
              <a:t>När du anpassar dig till nya miljöer är det viktigt att hitta sätt att införliva traditionella livsmedel i din kost. Detta är tröstande men kan också vara en källa till näringsvärde om dessa livsmedel tillagas på ett hälsosamt sätt.</a:t>
            </a:r>
          </a:p>
          <a:p>
            <a:pPr marL="342900" indent="-342900">
              <a:buFont typeface="Arial" panose="020B0604020202020204" pitchFamily="34" charset="0"/>
              <a:buChar char="•"/>
            </a:pPr>
            <a:r>
              <a:rPr lang="en-GB" sz="2400" dirty="0">
                <a:solidFill>
                  <a:srgbClr val="382B1B"/>
                </a:solidFill>
              </a:rPr>
              <a:t>Svårigheter att förstå livsmedelsetiketter och hälsoinformation på grund av språkskillnader kan vara ett betydande hinder. Använd appar som Google Translate. </a:t>
            </a:r>
          </a:p>
          <a:p>
            <a:pPr marL="342900" indent="-342900">
              <a:buFont typeface="Arial" panose="020B0604020202020204" pitchFamily="34" charset="0"/>
              <a:buChar char="•"/>
            </a:pPr>
            <a:r>
              <a:rPr lang="en-GB" sz="2400" dirty="0">
                <a:solidFill>
                  <a:srgbClr val="382B1B"/>
                </a:solidFill>
              </a:rPr>
              <a:t>Regelbundet schema för ätande: Regelbundna måltider hjälper till att stabilisera ämnesomsättningen och energinivåerna under hela dagen.</a:t>
            </a:r>
          </a:p>
          <a:p>
            <a:pPr marL="342900" indent="-342900">
              <a:buFont typeface="Arial" panose="020B0604020202020204" pitchFamily="34" charset="0"/>
              <a:buChar char="•"/>
            </a:pPr>
            <a:r>
              <a:rPr lang="en-GB" sz="2400" dirty="0">
                <a:solidFill>
                  <a:srgbClr val="382B1B"/>
                </a:solidFill>
              </a:rPr>
              <a:t>Hydrering: Tillräckligt vattenintag är avgörande. Sikta på 1,5-2 </a:t>
            </a:r>
            <a:r>
              <a:rPr lang="en-GB" sz="2400" dirty="0" err="1">
                <a:solidFill>
                  <a:srgbClr val="382B1B"/>
                </a:solidFill>
              </a:rPr>
              <a:t>liter </a:t>
            </a:r>
            <a:r>
              <a:rPr lang="en-GB" sz="2400" dirty="0">
                <a:solidFill>
                  <a:srgbClr val="382B1B"/>
                </a:solidFill>
              </a:rPr>
              <a:t>per dag, eftersom det hjälper till med näringstransport och matsmältning</a:t>
            </a:r>
            <a:r>
              <a:rPr lang="en-GB" sz="2400" dirty="0"/>
              <a:t>.</a:t>
            </a:r>
          </a:p>
          <a:p>
            <a:endParaRPr lang="en-IE" dirty="0"/>
          </a:p>
        </p:txBody>
      </p:sp>
    </p:spTree>
    <p:extLst>
      <p:ext uri="{BB962C8B-B14F-4D97-AF65-F5344CB8AC3E}">
        <p14:creationId xmlns:p14="http://schemas.microsoft.com/office/powerpoint/2010/main" val="982578247"/>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1414</TotalTime>
  <Words>2980</Words>
  <Application>Microsoft Office PowerPoint</Application>
  <PresentationFormat>Bredbild</PresentationFormat>
  <Paragraphs>394</Paragraphs>
  <Slides>47</Slides>
  <Notes>0</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47</vt:i4>
      </vt:variant>
    </vt:vector>
  </HeadingPairs>
  <TitlesOfParts>
    <vt:vector size="55" baseType="lpstr">
      <vt:lpstr>Aptos</vt:lpstr>
      <vt:lpstr>Arial</vt:lpstr>
      <vt:lpstr>Calibri</vt:lpstr>
      <vt:lpstr>Montserrat</vt:lpstr>
      <vt:lpstr>Montserrat Light</vt:lpstr>
      <vt:lpstr>Roboto</vt:lpstr>
      <vt:lpstr>Times New Roman</vt:lpstr>
      <vt:lpstr>Office Theme</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docId:22221214450A3A05D19C91CB2A77EEEE</cp:keywords>
  <cp:lastModifiedBy>Britta Pettersson</cp:lastModifiedBy>
  <cp:revision>319</cp:revision>
  <dcterms:created xsi:type="dcterms:W3CDTF">2020-10-14T13:32:04Z</dcterms:created>
  <dcterms:modified xsi:type="dcterms:W3CDTF">2025-01-17T06:34:35Z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5539ab5-6c40-44dc-bcab-aa0492abd251_Enabled">
    <vt:lpwstr>true</vt:lpwstr>
  </property>
  <property fmtid="{D5CDD505-2E9C-101B-9397-08002B2CF9AE}" pid="3" name="MSIP_Label_35539ab5-6c40-44dc-bcab-aa0492abd251_SetDate">
    <vt:lpwstr>2024-09-06T08:48:02Z</vt:lpwstr>
  </property>
  <property fmtid="{D5CDD505-2E9C-101B-9397-08002B2CF9AE}" pid="4" name="MSIP_Label_35539ab5-6c40-44dc-bcab-aa0492abd251_Method">
    <vt:lpwstr>Privileged</vt:lpwstr>
  </property>
  <property fmtid="{D5CDD505-2E9C-101B-9397-08002B2CF9AE}" pid="5" name="MSIP_Label_35539ab5-6c40-44dc-bcab-aa0492abd251_Name">
    <vt:lpwstr>0_Öppen</vt:lpwstr>
  </property>
  <property fmtid="{D5CDD505-2E9C-101B-9397-08002B2CF9AE}" pid="6" name="MSIP_Label_35539ab5-6c40-44dc-bcab-aa0492abd251_SiteId">
    <vt:lpwstr>1ec9e657-16f5-43cb-82e2-3e701c8e7f24</vt:lpwstr>
  </property>
  <property fmtid="{D5CDD505-2E9C-101B-9397-08002B2CF9AE}" pid="7" name="MSIP_Label_35539ab5-6c40-44dc-bcab-aa0492abd251_ActionId">
    <vt:lpwstr>749cd0a3-0fa1-432b-b47d-1c9ceaa78013</vt:lpwstr>
  </property>
  <property fmtid="{D5CDD505-2E9C-101B-9397-08002B2CF9AE}" pid="8" name="MSIP_Label_35539ab5-6c40-44dc-bcab-aa0492abd251_ContentBits">
    <vt:lpwstr>0</vt:lpwstr>
  </property>
</Properties>
</file>