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62" r:id="rId3"/>
    <p:sldId id="4300" r:id="rId4"/>
    <p:sldId id="4413" r:id="rId5"/>
    <p:sldId id="4415" r:id="rId6"/>
    <p:sldId id="4462" r:id="rId7"/>
    <p:sldId id="4308" r:id="rId8"/>
    <p:sldId id="4377" r:id="rId9"/>
    <p:sldId id="4417" r:id="rId10"/>
    <p:sldId id="4418" r:id="rId11"/>
    <p:sldId id="4463" r:id="rId12"/>
    <p:sldId id="4307" r:id="rId13"/>
    <p:sldId id="4419" r:id="rId14"/>
    <p:sldId id="4420" r:id="rId15"/>
    <p:sldId id="4421" r:id="rId16"/>
    <p:sldId id="4422" r:id="rId17"/>
    <p:sldId id="4423" r:id="rId18"/>
    <p:sldId id="4424" r:id="rId19"/>
    <p:sldId id="4464" r:id="rId20"/>
    <p:sldId id="4395" r:id="rId21"/>
    <p:sldId id="4425" r:id="rId22"/>
    <p:sldId id="4426" r:id="rId23"/>
    <p:sldId id="4428" r:id="rId24"/>
    <p:sldId id="4465" r:id="rId25"/>
    <p:sldId id="4427" r:id="rId26"/>
    <p:sldId id="4429" r:id="rId27"/>
    <p:sldId id="4430" r:id="rId28"/>
    <p:sldId id="4431" r:id="rId29"/>
    <p:sldId id="4432" r:id="rId30"/>
    <p:sldId id="4433" r:id="rId31"/>
    <p:sldId id="4434" r:id="rId32"/>
    <p:sldId id="4435" r:id="rId33"/>
    <p:sldId id="4388" r:id="rId34"/>
    <p:sldId id="4436" r:id="rId35"/>
    <p:sldId id="4466" r:id="rId36"/>
    <p:sldId id="4411" r:id="rId37"/>
    <p:sldId id="4437" r:id="rId38"/>
    <p:sldId id="4438" r:id="rId39"/>
    <p:sldId id="4439" r:id="rId40"/>
    <p:sldId id="4440" r:id="rId41"/>
    <p:sldId id="4441" r:id="rId42"/>
    <p:sldId id="4442" r:id="rId43"/>
    <p:sldId id="4443" r:id="rId44"/>
    <p:sldId id="4444" r:id="rId45"/>
    <p:sldId id="4445" r:id="rId46"/>
    <p:sldId id="4446" r:id="rId47"/>
    <p:sldId id="4447" r:id="rId48"/>
    <p:sldId id="4448" r:id="rId49"/>
    <p:sldId id="4449" r:id="rId50"/>
    <p:sldId id="4450" r:id="rId51"/>
    <p:sldId id="4451" r:id="rId52"/>
    <p:sldId id="4452" r:id="rId53"/>
    <p:sldId id="4453" r:id="rId54"/>
    <p:sldId id="4454" r:id="rId55"/>
    <p:sldId id="4455" r:id="rId56"/>
    <p:sldId id="4456" r:id="rId57"/>
    <p:sldId id="4457" r:id="rId58"/>
    <p:sldId id="4458" r:id="rId59"/>
    <p:sldId id="4459" r:id="rId60"/>
    <p:sldId id="4460" r:id="rId61"/>
    <p:sldId id="4461" r:id="rId62"/>
    <p:sldId id="4467" r:id="rId63"/>
    <p:sldId id="4468" r:id="rId64"/>
    <p:sldId id="434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DC81AB"/>
    <a:srgbClr val="E995B1"/>
    <a:srgbClr val="000000"/>
    <a:srgbClr val="3C3D3C"/>
    <a:srgbClr val="C4DAE7"/>
    <a:srgbClr val="94C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455A4-E999-01B4-37F8-F11A741806E3}" v="202" dt="2024-12-10T17:39:29.438"/>
    <p1510:client id="{7C15D973-E70A-F1AD-32F7-9D44A9437CFF}" v="16" dt="2024-12-09T20:03:25.773"/>
    <p1510:client id="{F4B0E79D-8A47-80FB-4BC4-63D400D05B86}" v="107" dt="2024-12-09T20:01:14.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la Landenmark" userId="S::ulla.landenmark@krokom.se::5fa23348-8a33-44e7-ae70-de5a650d58c6" providerId="AD" clId="Web-{F4B0E79D-8A47-80FB-4BC4-63D400D05B86}"/>
    <pc:docChg chg="modSld">
      <pc:chgData name="Ulla Landenmark" userId="S::ulla.landenmark@krokom.se::5fa23348-8a33-44e7-ae70-de5a650d58c6" providerId="AD" clId="Web-{F4B0E79D-8A47-80FB-4BC4-63D400D05B86}" dt="2024-12-09T20:01:14.565" v="97" actId="20577"/>
      <pc:docMkLst>
        <pc:docMk/>
      </pc:docMkLst>
      <pc:sldChg chg="modSp">
        <pc:chgData name="Ulla Landenmark" userId="S::ulla.landenmark@krokom.se::5fa23348-8a33-44e7-ae70-de5a650d58c6" providerId="AD" clId="Web-{F4B0E79D-8A47-80FB-4BC4-63D400D05B86}" dt="2024-12-09T19:48:59.709" v="18" actId="14100"/>
        <pc:sldMkLst>
          <pc:docMk/>
          <pc:sldMk cId="2758801482" sldId="4300"/>
        </pc:sldMkLst>
        <pc:spChg chg="mod">
          <ac:chgData name="Ulla Landenmark" userId="S::ulla.landenmark@krokom.se::5fa23348-8a33-44e7-ae70-de5a650d58c6" providerId="AD" clId="Web-{F4B0E79D-8A47-80FB-4BC4-63D400D05B86}" dt="2024-12-09T19:48:43.006" v="15" actId="20577"/>
          <ac:spMkLst>
            <pc:docMk/>
            <pc:sldMk cId="2758801482" sldId="4300"/>
            <ac:spMk id="3" creationId="{00995DE5-A03D-F796-7F23-0676C1C963AD}"/>
          </ac:spMkLst>
        </pc:spChg>
        <pc:spChg chg="mod">
          <ac:chgData name="Ulla Landenmark" userId="S::ulla.landenmark@krokom.se::5fa23348-8a33-44e7-ae70-de5a650d58c6" providerId="AD" clId="Web-{F4B0E79D-8A47-80FB-4BC4-63D400D05B86}" dt="2024-12-09T19:48:59.709" v="18" actId="14100"/>
          <ac:spMkLst>
            <pc:docMk/>
            <pc:sldMk cId="2758801482" sldId="4300"/>
            <ac:spMk id="20" creationId="{E9550D01-52A0-408C-C979-6B9D15CC40A1}"/>
          </ac:spMkLst>
        </pc:spChg>
      </pc:sldChg>
      <pc:sldChg chg="modSp">
        <pc:chgData name="Ulla Landenmark" userId="S::ulla.landenmark@krokom.se::5fa23348-8a33-44e7-ae70-de5a650d58c6" providerId="AD" clId="Web-{F4B0E79D-8A47-80FB-4BC4-63D400D05B86}" dt="2024-12-09T19:47:35.100" v="2" actId="20577"/>
        <pc:sldMkLst>
          <pc:docMk/>
          <pc:sldMk cId="173714475" sldId="4302"/>
        </pc:sldMkLst>
        <pc:spChg chg="mod">
          <ac:chgData name="Ulla Landenmark" userId="S::ulla.landenmark@krokom.se::5fa23348-8a33-44e7-ae70-de5a650d58c6" providerId="AD" clId="Web-{F4B0E79D-8A47-80FB-4BC4-63D400D05B86}" dt="2024-12-09T19:47:35.100" v="2" actId="20577"/>
          <ac:spMkLst>
            <pc:docMk/>
            <pc:sldMk cId="173714475" sldId="4302"/>
            <ac:spMk id="3" creationId="{D055E970-9D84-07C6-7DB4-A745987BD830}"/>
          </ac:spMkLst>
        </pc:spChg>
      </pc:sldChg>
      <pc:sldChg chg="modSp">
        <pc:chgData name="Ulla Landenmark" userId="S::ulla.landenmark@krokom.se::5fa23348-8a33-44e7-ae70-de5a650d58c6" providerId="AD" clId="Web-{F4B0E79D-8A47-80FB-4BC4-63D400D05B86}" dt="2024-12-09T19:48:19.240" v="5" actId="20577"/>
        <pc:sldMkLst>
          <pc:docMk/>
          <pc:sldMk cId="4201890539" sldId="4362"/>
        </pc:sldMkLst>
        <pc:spChg chg="mod">
          <ac:chgData name="Ulla Landenmark" userId="S::ulla.landenmark@krokom.se::5fa23348-8a33-44e7-ae70-de5a650d58c6" providerId="AD" clId="Web-{F4B0E79D-8A47-80FB-4BC4-63D400D05B86}" dt="2024-12-09T19:48:19.240" v="5" actId="20577"/>
          <ac:spMkLst>
            <pc:docMk/>
            <pc:sldMk cId="4201890539" sldId="4362"/>
            <ac:spMk id="10" creationId="{766667F3-A666-161C-A714-05F2CE148582}"/>
          </ac:spMkLst>
        </pc:spChg>
      </pc:sldChg>
      <pc:sldChg chg="modSp">
        <pc:chgData name="Ulla Landenmark" userId="S::ulla.landenmark@krokom.se::5fa23348-8a33-44e7-ae70-de5a650d58c6" providerId="AD" clId="Web-{F4B0E79D-8A47-80FB-4BC4-63D400D05B86}" dt="2024-12-09T19:51:22.536" v="43" actId="20577"/>
        <pc:sldMkLst>
          <pc:docMk/>
          <pc:sldMk cId="2603947401" sldId="4418"/>
        </pc:sldMkLst>
        <pc:spChg chg="mod">
          <ac:chgData name="Ulla Landenmark" userId="S::ulla.landenmark@krokom.se::5fa23348-8a33-44e7-ae70-de5a650d58c6" providerId="AD" clId="Web-{F4B0E79D-8A47-80FB-4BC4-63D400D05B86}" dt="2024-12-09T19:51:22.536" v="43" actId="20577"/>
          <ac:spMkLst>
            <pc:docMk/>
            <pc:sldMk cId="2603947401" sldId="4418"/>
            <ac:spMk id="2" creationId="{6BB14B41-7DAF-10A0-C996-C603B7692DC8}"/>
          </ac:spMkLst>
        </pc:spChg>
      </pc:sldChg>
      <pc:sldChg chg="modSp">
        <pc:chgData name="Ulla Landenmark" userId="S::ulla.landenmark@krokom.se::5fa23348-8a33-44e7-ae70-de5a650d58c6" providerId="AD" clId="Web-{F4B0E79D-8A47-80FB-4BC4-63D400D05B86}" dt="2024-12-09T19:53:03.614" v="63" actId="20577"/>
        <pc:sldMkLst>
          <pc:docMk/>
          <pc:sldMk cId="4142210624" sldId="4423"/>
        </pc:sldMkLst>
        <pc:spChg chg="mod">
          <ac:chgData name="Ulla Landenmark" userId="S::ulla.landenmark@krokom.se::5fa23348-8a33-44e7-ae70-de5a650d58c6" providerId="AD" clId="Web-{F4B0E79D-8A47-80FB-4BC4-63D400D05B86}" dt="2024-12-09T19:53:03.614" v="63" actId="20577"/>
          <ac:spMkLst>
            <pc:docMk/>
            <pc:sldMk cId="4142210624" sldId="4423"/>
            <ac:spMk id="4" creationId="{14BEE5D9-FEA1-291E-200E-D235C3A4EF58}"/>
          </ac:spMkLst>
        </pc:spChg>
      </pc:sldChg>
      <pc:sldChg chg="modSp">
        <pc:chgData name="Ulla Landenmark" userId="S::ulla.landenmark@krokom.se::5fa23348-8a33-44e7-ae70-de5a650d58c6" providerId="AD" clId="Web-{F4B0E79D-8A47-80FB-4BC4-63D400D05B86}" dt="2024-12-09T19:54:19.629" v="74" actId="20577"/>
        <pc:sldMkLst>
          <pc:docMk/>
          <pc:sldMk cId="1613961568" sldId="4426"/>
        </pc:sldMkLst>
        <pc:spChg chg="mod">
          <ac:chgData name="Ulla Landenmark" userId="S::ulla.landenmark@krokom.se::5fa23348-8a33-44e7-ae70-de5a650d58c6" providerId="AD" clId="Web-{F4B0E79D-8A47-80FB-4BC4-63D400D05B86}" dt="2024-12-09T19:54:19.629" v="74" actId="20577"/>
          <ac:spMkLst>
            <pc:docMk/>
            <pc:sldMk cId="1613961568" sldId="4426"/>
            <ac:spMk id="2" creationId="{6BB14B41-7DAF-10A0-C996-C603B7692DC8}"/>
          </ac:spMkLst>
        </pc:spChg>
      </pc:sldChg>
      <pc:sldChg chg="modSp">
        <pc:chgData name="Ulla Landenmark" userId="S::ulla.landenmark@krokom.se::5fa23348-8a33-44e7-ae70-de5a650d58c6" providerId="AD" clId="Web-{F4B0E79D-8A47-80FB-4BC4-63D400D05B86}" dt="2024-12-09T19:54:57.129" v="81" actId="20577"/>
        <pc:sldMkLst>
          <pc:docMk/>
          <pc:sldMk cId="2731549762" sldId="4429"/>
        </pc:sldMkLst>
        <pc:spChg chg="mod">
          <ac:chgData name="Ulla Landenmark" userId="S::ulla.landenmark@krokom.se::5fa23348-8a33-44e7-ae70-de5a650d58c6" providerId="AD" clId="Web-{F4B0E79D-8A47-80FB-4BC4-63D400D05B86}" dt="2024-12-09T19:54:57.129" v="81" actId="20577"/>
          <ac:spMkLst>
            <pc:docMk/>
            <pc:sldMk cId="2731549762" sldId="4429"/>
            <ac:spMk id="2" creationId="{6BB14B41-7DAF-10A0-C996-C603B7692DC8}"/>
          </ac:spMkLst>
        </pc:spChg>
      </pc:sldChg>
      <pc:sldChg chg="modSp">
        <pc:chgData name="Ulla Landenmark" userId="S::ulla.landenmark@krokom.se::5fa23348-8a33-44e7-ae70-de5a650d58c6" providerId="AD" clId="Web-{F4B0E79D-8A47-80FB-4BC4-63D400D05B86}" dt="2024-12-09T19:56:07.504" v="83" actId="1076"/>
        <pc:sldMkLst>
          <pc:docMk/>
          <pc:sldMk cId="3208079787" sldId="4435"/>
        </pc:sldMkLst>
        <pc:spChg chg="mod">
          <ac:chgData name="Ulla Landenmark" userId="S::ulla.landenmark@krokom.se::5fa23348-8a33-44e7-ae70-de5a650d58c6" providerId="AD" clId="Web-{F4B0E79D-8A47-80FB-4BC4-63D400D05B86}" dt="2024-12-09T19:56:02.191" v="82" actId="1076"/>
          <ac:spMkLst>
            <pc:docMk/>
            <pc:sldMk cId="3208079787" sldId="4435"/>
            <ac:spMk id="34" creationId="{4632B223-D0A4-95BE-BA92-A5DFA0BE327E}"/>
          </ac:spMkLst>
        </pc:spChg>
        <pc:cxnChg chg="mod">
          <ac:chgData name="Ulla Landenmark" userId="S::ulla.landenmark@krokom.se::5fa23348-8a33-44e7-ae70-de5a650d58c6" providerId="AD" clId="Web-{F4B0E79D-8A47-80FB-4BC4-63D400D05B86}" dt="2024-12-09T19:56:07.504" v="83" actId="1076"/>
          <ac:cxnSpMkLst>
            <pc:docMk/>
            <pc:sldMk cId="3208079787" sldId="4435"/>
            <ac:cxnSpMk id="6" creationId="{32CFA2E2-91E1-8ABC-2C02-5AF6212D302B}"/>
          </ac:cxnSpMkLst>
        </pc:cxnChg>
      </pc:sldChg>
      <pc:sldChg chg="modSp">
        <pc:chgData name="Ulla Landenmark" userId="S::ulla.landenmark@krokom.se::5fa23348-8a33-44e7-ae70-de5a650d58c6" providerId="AD" clId="Web-{F4B0E79D-8A47-80FB-4BC4-63D400D05B86}" dt="2024-12-09T19:57:29.222" v="87" actId="20577"/>
        <pc:sldMkLst>
          <pc:docMk/>
          <pc:sldMk cId="2793458703" sldId="4439"/>
        </pc:sldMkLst>
        <pc:spChg chg="mod">
          <ac:chgData name="Ulla Landenmark" userId="S::ulla.landenmark@krokom.se::5fa23348-8a33-44e7-ae70-de5a650d58c6" providerId="AD" clId="Web-{F4B0E79D-8A47-80FB-4BC4-63D400D05B86}" dt="2024-12-09T19:57:29.222" v="87" actId="20577"/>
          <ac:spMkLst>
            <pc:docMk/>
            <pc:sldMk cId="2793458703" sldId="4439"/>
            <ac:spMk id="3" creationId="{C6CE346E-429C-5E49-44C9-CE8D1776CB0E}"/>
          </ac:spMkLst>
        </pc:spChg>
      </pc:sldChg>
      <pc:sldChg chg="modSp">
        <pc:chgData name="Ulla Landenmark" userId="S::ulla.landenmark@krokom.se::5fa23348-8a33-44e7-ae70-de5a650d58c6" providerId="AD" clId="Web-{F4B0E79D-8A47-80FB-4BC4-63D400D05B86}" dt="2024-12-09T19:57:44.097" v="88" actId="1076"/>
        <pc:sldMkLst>
          <pc:docMk/>
          <pc:sldMk cId="1664094627" sldId="4442"/>
        </pc:sldMkLst>
        <pc:picChg chg="mod">
          <ac:chgData name="Ulla Landenmark" userId="S::ulla.landenmark@krokom.se::5fa23348-8a33-44e7-ae70-de5a650d58c6" providerId="AD" clId="Web-{F4B0E79D-8A47-80FB-4BC4-63D400D05B86}" dt="2024-12-09T19:57:44.097" v="88" actId="1076"/>
          <ac:picMkLst>
            <pc:docMk/>
            <pc:sldMk cId="1664094627" sldId="4442"/>
            <ac:picMk id="5" creationId="{7F589302-2CC3-1212-0B9D-68B631B2601D}"/>
          </ac:picMkLst>
        </pc:picChg>
      </pc:sldChg>
      <pc:sldChg chg="modSp">
        <pc:chgData name="Ulla Landenmark" userId="S::ulla.landenmark@krokom.se::5fa23348-8a33-44e7-ae70-de5a650d58c6" providerId="AD" clId="Web-{F4B0E79D-8A47-80FB-4BC4-63D400D05B86}" dt="2024-12-09T19:58:12.487" v="90" actId="1076"/>
        <pc:sldMkLst>
          <pc:docMk/>
          <pc:sldMk cId="2169537711" sldId="4446"/>
        </pc:sldMkLst>
        <pc:picChg chg="mod">
          <ac:chgData name="Ulla Landenmark" userId="S::ulla.landenmark@krokom.se::5fa23348-8a33-44e7-ae70-de5a650d58c6" providerId="AD" clId="Web-{F4B0E79D-8A47-80FB-4BC4-63D400D05B86}" dt="2024-12-09T19:58:09.128" v="89" actId="1076"/>
          <ac:picMkLst>
            <pc:docMk/>
            <pc:sldMk cId="2169537711" sldId="4446"/>
            <ac:picMk id="5" creationId="{4CA5EEB7-395F-19AE-1434-68F01B59CFAC}"/>
          </ac:picMkLst>
        </pc:picChg>
        <pc:picChg chg="mod">
          <ac:chgData name="Ulla Landenmark" userId="S::ulla.landenmark@krokom.se::5fa23348-8a33-44e7-ae70-de5a650d58c6" providerId="AD" clId="Web-{F4B0E79D-8A47-80FB-4BC4-63D400D05B86}" dt="2024-12-09T19:58:12.487" v="90" actId="1076"/>
          <ac:picMkLst>
            <pc:docMk/>
            <pc:sldMk cId="2169537711" sldId="4446"/>
            <ac:picMk id="8" creationId="{9C42706C-4C26-B4F2-7FCA-0EA4D4EC1615}"/>
          </ac:picMkLst>
        </pc:picChg>
      </pc:sldChg>
      <pc:sldChg chg="modSp">
        <pc:chgData name="Ulla Landenmark" userId="S::ulla.landenmark@krokom.se::5fa23348-8a33-44e7-ae70-de5a650d58c6" providerId="AD" clId="Web-{F4B0E79D-8A47-80FB-4BC4-63D400D05B86}" dt="2024-12-09T19:58:54.471" v="91" actId="1076"/>
        <pc:sldMkLst>
          <pc:docMk/>
          <pc:sldMk cId="3942407490" sldId="4450"/>
        </pc:sldMkLst>
        <pc:picChg chg="mod">
          <ac:chgData name="Ulla Landenmark" userId="S::ulla.landenmark@krokom.se::5fa23348-8a33-44e7-ae70-de5a650d58c6" providerId="AD" clId="Web-{F4B0E79D-8A47-80FB-4BC4-63D400D05B86}" dt="2024-12-09T19:58:54.471" v="91" actId="1076"/>
          <ac:picMkLst>
            <pc:docMk/>
            <pc:sldMk cId="3942407490" sldId="4450"/>
            <ac:picMk id="5" creationId="{D91C253F-B8F6-0740-8E9E-7A9D145247AE}"/>
          </ac:picMkLst>
        </pc:picChg>
      </pc:sldChg>
      <pc:sldChg chg="modSp">
        <pc:chgData name="Ulla Landenmark" userId="S::ulla.landenmark@krokom.se::5fa23348-8a33-44e7-ae70-de5a650d58c6" providerId="AD" clId="Web-{F4B0E79D-8A47-80FB-4BC4-63D400D05B86}" dt="2024-12-09T19:59:46.924" v="94" actId="20577"/>
        <pc:sldMkLst>
          <pc:docMk/>
          <pc:sldMk cId="488816386" sldId="4455"/>
        </pc:sldMkLst>
        <pc:spChg chg="mod">
          <ac:chgData name="Ulla Landenmark" userId="S::ulla.landenmark@krokom.se::5fa23348-8a33-44e7-ae70-de5a650d58c6" providerId="AD" clId="Web-{F4B0E79D-8A47-80FB-4BC4-63D400D05B86}" dt="2024-12-09T19:59:46.924" v="94" actId="20577"/>
          <ac:spMkLst>
            <pc:docMk/>
            <pc:sldMk cId="488816386" sldId="4455"/>
            <ac:spMk id="4" creationId="{57959C6F-CBAE-3B35-0278-6915BEC45834}"/>
          </ac:spMkLst>
        </pc:spChg>
      </pc:sldChg>
      <pc:sldChg chg="modSp">
        <pc:chgData name="Ulla Landenmark" userId="S::ulla.landenmark@krokom.se::5fa23348-8a33-44e7-ae70-de5a650d58c6" providerId="AD" clId="Web-{F4B0E79D-8A47-80FB-4BC4-63D400D05B86}" dt="2024-12-09T20:00:35.190" v="95" actId="1076"/>
        <pc:sldMkLst>
          <pc:docMk/>
          <pc:sldMk cId="649414073" sldId="4459"/>
        </pc:sldMkLst>
        <pc:picChg chg="mod">
          <ac:chgData name="Ulla Landenmark" userId="S::ulla.landenmark@krokom.se::5fa23348-8a33-44e7-ae70-de5a650d58c6" providerId="AD" clId="Web-{F4B0E79D-8A47-80FB-4BC4-63D400D05B86}" dt="2024-12-09T20:00:35.190" v="95" actId="1076"/>
          <ac:picMkLst>
            <pc:docMk/>
            <pc:sldMk cId="649414073" sldId="4459"/>
            <ac:picMk id="8" creationId="{E9909FF8-376E-416B-46BB-66D648B2A6D9}"/>
          </ac:picMkLst>
        </pc:picChg>
      </pc:sldChg>
      <pc:sldChg chg="modSp">
        <pc:chgData name="Ulla Landenmark" userId="S::ulla.landenmark@krokom.se::5fa23348-8a33-44e7-ae70-de5a650d58c6" providerId="AD" clId="Web-{F4B0E79D-8A47-80FB-4BC4-63D400D05B86}" dt="2024-12-09T20:01:14.565" v="97" actId="20577"/>
        <pc:sldMkLst>
          <pc:docMk/>
          <pc:sldMk cId="493626106" sldId="4461"/>
        </pc:sldMkLst>
        <pc:spChg chg="mod">
          <ac:chgData name="Ulla Landenmark" userId="S::ulla.landenmark@krokom.se::5fa23348-8a33-44e7-ae70-de5a650d58c6" providerId="AD" clId="Web-{F4B0E79D-8A47-80FB-4BC4-63D400D05B86}" dt="2024-12-09T20:01:14.565" v="97" actId="20577"/>
          <ac:spMkLst>
            <pc:docMk/>
            <pc:sldMk cId="493626106" sldId="4461"/>
            <ac:spMk id="2" creationId="{66E3706A-B781-94CA-6A9E-A7A101497BBD}"/>
          </ac:spMkLst>
        </pc:spChg>
      </pc:sldChg>
    </pc:docChg>
  </pc:docChgLst>
  <pc:docChgLst>
    <pc:chgData name="Ulla Landenmark" userId="S::ulla.landenmark@krokom.se::5fa23348-8a33-44e7-ae70-de5a650d58c6" providerId="AD" clId="Web-{5AB455A4-E999-01B4-37F8-F11A741806E3}"/>
    <pc:docChg chg="modSld">
      <pc:chgData name="Ulla Landenmark" userId="S::ulla.landenmark@krokom.se::5fa23348-8a33-44e7-ae70-de5a650d58c6" providerId="AD" clId="Web-{5AB455A4-E999-01B4-37F8-F11A741806E3}" dt="2024-12-10T17:39:29.438" v="181" actId="20577"/>
      <pc:docMkLst>
        <pc:docMk/>
      </pc:docMkLst>
      <pc:sldChg chg="modSp">
        <pc:chgData name="Ulla Landenmark" userId="S::ulla.landenmark@krokom.se::5fa23348-8a33-44e7-ae70-de5a650d58c6" providerId="AD" clId="Web-{5AB455A4-E999-01B4-37F8-F11A741806E3}" dt="2024-12-10T17:29:46.334" v="7" actId="20577"/>
        <pc:sldMkLst>
          <pc:docMk/>
          <pc:sldMk cId="173714475" sldId="4302"/>
        </pc:sldMkLst>
        <pc:spChg chg="mod">
          <ac:chgData name="Ulla Landenmark" userId="S::ulla.landenmark@krokom.se::5fa23348-8a33-44e7-ae70-de5a650d58c6" providerId="AD" clId="Web-{5AB455A4-E999-01B4-37F8-F11A741806E3}" dt="2024-12-10T17:29:46.334" v="7" actId="20577"/>
          <ac:spMkLst>
            <pc:docMk/>
            <pc:sldMk cId="173714475" sldId="4302"/>
            <ac:spMk id="3" creationId="{D055E970-9D84-07C6-7DB4-A745987BD830}"/>
          </ac:spMkLst>
        </pc:spChg>
      </pc:sldChg>
      <pc:sldChg chg="modSp">
        <pc:chgData name="Ulla Landenmark" userId="S::ulla.landenmark@krokom.se::5fa23348-8a33-44e7-ae70-de5a650d58c6" providerId="AD" clId="Web-{5AB455A4-E999-01B4-37F8-F11A741806E3}" dt="2024-12-10T17:39:29.438" v="181" actId="20577"/>
        <pc:sldMkLst>
          <pc:docMk/>
          <pc:sldMk cId="4201890539" sldId="4362"/>
        </pc:sldMkLst>
        <pc:spChg chg="mod">
          <ac:chgData name="Ulla Landenmark" userId="S::ulla.landenmark@krokom.se::5fa23348-8a33-44e7-ae70-de5a650d58c6" providerId="AD" clId="Web-{5AB455A4-E999-01B4-37F8-F11A741806E3}" dt="2024-12-10T17:39:29.438" v="181" actId="20577"/>
          <ac:spMkLst>
            <pc:docMk/>
            <pc:sldMk cId="4201890539" sldId="4362"/>
            <ac:spMk id="13" creationId="{B5EA393E-C3EB-06CF-3725-CC4FC2BD12AB}"/>
          </ac:spMkLst>
        </pc:spChg>
      </pc:sldChg>
      <pc:sldChg chg="modSp">
        <pc:chgData name="Ulla Landenmark" userId="S::ulla.landenmark@krokom.se::5fa23348-8a33-44e7-ae70-de5a650d58c6" providerId="AD" clId="Web-{5AB455A4-E999-01B4-37F8-F11A741806E3}" dt="2024-12-10T17:31:55.320" v="50" actId="20577"/>
        <pc:sldMkLst>
          <pc:docMk/>
          <pc:sldMk cId="1711499657" sldId="4377"/>
        </pc:sldMkLst>
        <pc:spChg chg="mod">
          <ac:chgData name="Ulla Landenmark" userId="S::ulla.landenmark@krokom.se::5fa23348-8a33-44e7-ae70-de5a650d58c6" providerId="AD" clId="Web-{5AB455A4-E999-01B4-37F8-F11A741806E3}" dt="2024-12-10T17:31:55.320" v="50" actId="20577"/>
          <ac:spMkLst>
            <pc:docMk/>
            <pc:sldMk cId="1711499657" sldId="4377"/>
            <ac:spMk id="2" creationId="{6BB14B41-7DAF-10A0-C996-C603B7692DC8}"/>
          </ac:spMkLst>
        </pc:spChg>
      </pc:sldChg>
      <pc:sldChg chg="modSp">
        <pc:chgData name="Ulla Landenmark" userId="S::ulla.landenmark@krokom.se::5fa23348-8a33-44e7-ae70-de5a650d58c6" providerId="AD" clId="Web-{5AB455A4-E999-01B4-37F8-F11A741806E3}" dt="2024-12-10T17:32:20.258" v="55" actId="20577"/>
        <pc:sldMkLst>
          <pc:docMk/>
          <pc:sldMk cId="2603947401" sldId="4418"/>
        </pc:sldMkLst>
        <pc:spChg chg="mod">
          <ac:chgData name="Ulla Landenmark" userId="S::ulla.landenmark@krokom.se::5fa23348-8a33-44e7-ae70-de5a650d58c6" providerId="AD" clId="Web-{5AB455A4-E999-01B4-37F8-F11A741806E3}" dt="2024-12-10T17:32:20.258" v="55" actId="20577"/>
          <ac:spMkLst>
            <pc:docMk/>
            <pc:sldMk cId="2603947401" sldId="4418"/>
            <ac:spMk id="2" creationId="{6BB14B41-7DAF-10A0-C996-C603B7692DC8}"/>
          </ac:spMkLst>
        </pc:spChg>
      </pc:sldChg>
      <pc:sldChg chg="modSp">
        <pc:chgData name="Ulla Landenmark" userId="S::ulla.landenmark@krokom.se::5fa23348-8a33-44e7-ae70-de5a650d58c6" providerId="AD" clId="Web-{5AB455A4-E999-01B4-37F8-F11A741806E3}" dt="2024-12-10T17:32:49.368" v="57" actId="20577"/>
        <pc:sldMkLst>
          <pc:docMk/>
          <pc:sldMk cId="1401890072" sldId="4419"/>
        </pc:sldMkLst>
        <pc:spChg chg="mod">
          <ac:chgData name="Ulla Landenmark" userId="S::ulla.landenmark@krokom.se::5fa23348-8a33-44e7-ae70-de5a650d58c6" providerId="AD" clId="Web-{5AB455A4-E999-01B4-37F8-F11A741806E3}" dt="2024-12-10T17:32:49.368" v="57" actId="20577"/>
          <ac:spMkLst>
            <pc:docMk/>
            <pc:sldMk cId="1401890072" sldId="4419"/>
            <ac:spMk id="2" creationId="{6BB14B41-7DAF-10A0-C996-C603B7692DC8}"/>
          </ac:spMkLst>
        </pc:spChg>
      </pc:sldChg>
      <pc:sldChg chg="modSp">
        <pc:chgData name="Ulla Landenmark" userId="S::ulla.landenmark@krokom.se::5fa23348-8a33-44e7-ae70-de5a650d58c6" providerId="AD" clId="Web-{5AB455A4-E999-01B4-37F8-F11A741806E3}" dt="2024-12-10T17:34:00.791" v="80" actId="20577"/>
        <pc:sldMkLst>
          <pc:docMk/>
          <pc:sldMk cId="1613961568" sldId="4426"/>
        </pc:sldMkLst>
        <pc:spChg chg="mod">
          <ac:chgData name="Ulla Landenmark" userId="S::ulla.landenmark@krokom.se::5fa23348-8a33-44e7-ae70-de5a650d58c6" providerId="AD" clId="Web-{5AB455A4-E999-01B4-37F8-F11A741806E3}" dt="2024-12-10T17:34:00.791" v="80" actId="20577"/>
          <ac:spMkLst>
            <pc:docMk/>
            <pc:sldMk cId="1613961568" sldId="4426"/>
            <ac:spMk id="2" creationId="{6BB14B41-7DAF-10A0-C996-C603B7692DC8}"/>
          </ac:spMkLst>
        </pc:spChg>
      </pc:sldChg>
      <pc:sldChg chg="modSp">
        <pc:chgData name="Ulla Landenmark" userId="S::ulla.landenmark@krokom.se::5fa23348-8a33-44e7-ae70-de5a650d58c6" providerId="AD" clId="Web-{5AB455A4-E999-01B4-37F8-F11A741806E3}" dt="2024-12-10T17:35:38.543" v="101" actId="14100"/>
        <pc:sldMkLst>
          <pc:docMk/>
          <pc:sldMk cId="3208079787" sldId="4435"/>
        </pc:sldMkLst>
        <pc:spChg chg="mod">
          <ac:chgData name="Ulla Landenmark" userId="S::ulla.landenmark@krokom.se::5fa23348-8a33-44e7-ae70-de5a650d58c6" providerId="AD" clId="Web-{5AB455A4-E999-01B4-37F8-F11A741806E3}" dt="2024-12-10T17:35:38.543" v="101" actId="14100"/>
          <ac:spMkLst>
            <pc:docMk/>
            <pc:sldMk cId="3208079787" sldId="4435"/>
            <ac:spMk id="2" creationId="{6BB14B41-7DAF-10A0-C996-C603B7692DC8}"/>
          </ac:spMkLst>
        </pc:spChg>
      </pc:sldChg>
      <pc:sldChg chg="modSp">
        <pc:chgData name="Ulla Landenmark" userId="S::ulla.landenmark@krokom.se::5fa23348-8a33-44e7-ae70-de5a650d58c6" providerId="AD" clId="Web-{5AB455A4-E999-01B4-37F8-F11A741806E3}" dt="2024-12-10T17:36:12.106" v="102" actId="14100"/>
        <pc:sldMkLst>
          <pc:docMk/>
          <pc:sldMk cId="3433467172" sldId="4438"/>
        </pc:sldMkLst>
        <pc:spChg chg="mod">
          <ac:chgData name="Ulla Landenmark" userId="S::ulla.landenmark@krokom.se::5fa23348-8a33-44e7-ae70-de5a650d58c6" providerId="AD" clId="Web-{5AB455A4-E999-01B4-37F8-F11A741806E3}" dt="2024-12-10T17:36:12.106" v="102" actId="14100"/>
          <ac:spMkLst>
            <pc:docMk/>
            <pc:sldMk cId="3433467172" sldId="4438"/>
            <ac:spMk id="5" creationId="{72EBE7E8-7807-7BAC-2AEC-337F4C02D023}"/>
          </ac:spMkLst>
        </pc:spChg>
      </pc:sldChg>
      <pc:sldChg chg="modSp">
        <pc:chgData name="Ulla Landenmark" userId="S::ulla.landenmark@krokom.se::5fa23348-8a33-44e7-ae70-de5a650d58c6" providerId="AD" clId="Web-{5AB455A4-E999-01B4-37F8-F11A741806E3}" dt="2024-12-10T17:37:16.389" v="130" actId="20577"/>
        <pc:sldMkLst>
          <pc:docMk/>
          <pc:sldMk cId="2793458703" sldId="4439"/>
        </pc:sldMkLst>
        <pc:spChg chg="mod">
          <ac:chgData name="Ulla Landenmark" userId="S::ulla.landenmark@krokom.se::5fa23348-8a33-44e7-ae70-de5a650d58c6" providerId="AD" clId="Web-{5AB455A4-E999-01B4-37F8-F11A741806E3}" dt="2024-12-10T17:37:16.389" v="130" actId="20577"/>
          <ac:spMkLst>
            <pc:docMk/>
            <pc:sldMk cId="2793458703" sldId="4439"/>
            <ac:spMk id="3" creationId="{C6CE346E-429C-5E49-44C9-CE8D1776CB0E}"/>
          </ac:spMkLst>
        </pc:spChg>
        <pc:spChg chg="mod">
          <ac:chgData name="Ulla Landenmark" userId="S::ulla.landenmark@krokom.se::5fa23348-8a33-44e7-ae70-de5a650d58c6" providerId="AD" clId="Web-{5AB455A4-E999-01B4-37F8-F11A741806E3}" dt="2024-12-10T17:37:03.467" v="125" actId="20577"/>
          <ac:spMkLst>
            <pc:docMk/>
            <pc:sldMk cId="2793458703" sldId="4439"/>
            <ac:spMk id="5" creationId="{72EBE7E8-7807-7BAC-2AEC-337F4C02D023}"/>
          </ac:spMkLst>
        </pc:spChg>
      </pc:sldChg>
      <pc:sldChg chg="modSp">
        <pc:chgData name="Ulla Landenmark" userId="S::ulla.landenmark@krokom.se::5fa23348-8a33-44e7-ae70-de5a650d58c6" providerId="AD" clId="Web-{5AB455A4-E999-01B4-37F8-F11A741806E3}" dt="2024-12-10T17:37:58.608" v="135" actId="14100"/>
        <pc:sldMkLst>
          <pc:docMk/>
          <pc:sldMk cId="3546161355" sldId="4448"/>
        </pc:sldMkLst>
        <pc:spChg chg="mod">
          <ac:chgData name="Ulla Landenmark" userId="S::ulla.landenmark@krokom.se::5fa23348-8a33-44e7-ae70-de5a650d58c6" providerId="AD" clId="Web-{5AB455A4-E999-01B4-37F8-F11A741806E3}" dt="2024-12-10T17:37:58.608" v="135" actId="14100"/>
          <ac:spMkLst>
            <pc:docMk/>
            <pc:sldMk cId="3546161355" sldId="4448"/>
            <ac:spMk id="2" creationId="{2DA36C8D-2349-B824-6BF3-6399305AA74D}"/>
          </ac:spMkLst>
        </pc:spChg>
      </pc:sldChg>
      <pc:sldChg chg="modSp">
        <pc:chgData name="Ulla Landenmark" userId="S::ulla.landenmark@krokom.se::5fa23348-8a33-44e7-ae70-de5a650d58c6" providerId="AD" clId="Web-{5AB455A4-E999-01B4-37F8-F11A741806E3}" dt="2024-12-10T17:31:01.866" v="18" actId="20577"/>
        <pc:sldMkLst>
          <pc:docMk/>
          <pc:sldMk cId="2403129373" sldId="4462"/>
        </pc:sldMkLst>
        <pc:spChg chg="mod">
          <ac:chgData name="Ulla Landenmark" userId="S::ulla.landenmark@krokom.se::5fa23348-8a33-44e7-ae70-de5a650d58c6" providerId="AD" clId="Web-{5AB455A4-E999-01B4-37F8-F11A741806E3}" dt="2024-12-10T17:31:01.866" v="18" actId="20577"/>
          <ac:spMkLst>
            <pc:docMk/>
            <pc:sldMk cId="2403129373" sldId="4462"/>
            <ac:spMk id="6" creationId="{F5C9DBDF-1998-EDEB-6E0F-1156F7A7688F}"/>
          </ac:spMkLst>
        </pc:spChg>
      </pc:sldChg>
    </pc:docChg>
  </pc:docChgLst>
  <pc:docChgLst>
    <pc:chgData name="Ulla Landenmark" userId="S::ulla.landenmark@krokom.se::5fa23348-8a33-44e7-ae70-de5a650d58c6" providerId="AD" clId="Web-{7C15D973-E70A-F1AD-32F7-9D44A9437CFF}"/>
    <pc:docChg chg="modSld">
      <pc:chgData name="Ulla Landenmark" userId="S::ulla.landenmark@krokom.se::5fa23348-8a33-44e7-ae70-de5a650d58c6" providerId="AD" clId="Web-{7C15D973-E70A-F1AD-32F7-9D44A9437CFF}" dt="2024-12-09T20:03:25.773" v="15" actId="20577"/>
      <pc:docMkLst>
        <pc:docMk/>
      </pc:docMkLst>
      <pc:sldChg chg="modSp">
        <pc:chgData name="Ulla Landenmark" userId="S::ulla.landenmark@krokom.se::5fa23348-8a33-44e7-ae70-de5a650d58c6" providerId="AD" clId="Web-{7C15D973-E70A-F1AD-32F7-9D44A9437CFF}" dt="2024-12-09T20:03:25.773" v="15" actId="20577"/>
        <pc:sldMkLst>
          <pc:docMk/>
          <pc:sldMk cId="4201890539" sldId="4362"/>
        </pc:sldMkLst>
        <pc:spChg chg="mod">
          <ac:chgData name="Ulla Landenmark" userId="S::ulla.landenmark@krokom.se::5fa23348-8a33-44e7-ae70-de5a650d58c6" providerId="AD" clId="Web-{7C15D973-E70A-F1AD-32F7-9D44A9437CFF}" dt="2024-12-09T20:03:25.773" v="15" actId="20577"/>
          <ac:spMkLst>
            <pc:docMk/>
            <pc:sldMk cId="4201890539" sldId="4362"/>
            <ac:spMk id="13" creationId="{B5EA393E-C3EB-06CF-3725-CC4FC2BD12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3 KITCHENS</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0" i="0" baseline="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3 Kitchens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0" i="0" baseline="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CHAPTER</a:t>
            </a:r>
            <a:endParaRPr lang="en-US"/>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CHAPTER</a:t>
            </a:r>
            <a:endParaRPr lang="en-US"/>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err="1"/>
              <a:t>www.website.eu</a:t>
            </a:r>
            <a:endParaRPr lang="en-US"/>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CHAPTER</a:t>
            </a:r>
            <a:endParaRPr lang="en-US"/>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3kitchens.e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www.3kitchens.eu/" TargetMode="External"/><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52.emf"/><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09089" y="4267165"/>
            <a:ext cx="6220797" cy="1008319"/>
          </a:xfrm>
        </p:spPr>
        <p:txBody>
          <a:bodyPr lIns="91440" tIns="45720" rIns="91440" bIns="45720" anchor="t">
            <a:noAutofit/>
          </a:bodyPr>
          <a:lstStyle/>
          <a:p>
            <a:pPr>
              <a:lnSpc>
                <a:spcPts val="4600"/>
              </a:lnSpc>
              <a:spcBef>
                <a:spcPts val="0"/>
              </a:spcBef>
            </a:pPr>
            <a:r>
              <a:rPr lang="en-US" sz="3200" b="1" dirty="0"/>
              <a:t>M2.1    </a:t>
            </a:r>
            <a:r>
              <a:rPr lang="en-US" sz="4000" b="1" dirty="0"/>
              <a:t>  </a:t>
            </a:r>
            <a:r>
              <a:rPr lang="en-US" sz="4000" b="1" err="1"/>
              <a:t>Introduktion</a:t>
            </a:r>
            <a:r>
              <a:rPr lang="en-US" sz="4000" b="1" dirty="0"/>
              <a:t> till </a:t>
            </a:r>
            <a:r>
              <a:rPr lang="en-US" sz="4000" b="1" err="1"/>
              <a:t>digitala</a:t>
            </a:r>
            <a:r>
              <a:rPr lang="en-US" sz="4000" b="1" dirty="0"/>
              <a:t> </a:t>
            </a:r>
            <a:r>
              <a:rPr lang="en-US" sz="4000" b="1" err="1"/>
              <a:t>färdigheter</a:t>
            </a:r>
            <a:r>
              <a:rPr lang="en-US" sz="4000" b="1" dirty="0"/>
              <a:t> för </a:t>
            </a:r>
            <a:r>
              <a:rPr lang="en-US" sz="4000" b="1" err="1"/>
              <a:t>arbetsplatsen</a:t>
            </a:r>
            <a:r>
              <a:rPr lang="en-US" sz="4000" b="1" dirty="0"/>
              <a:t> </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657331" y="5990124"/>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bg1"/>
                </a:solidFill>
              </a:rPr>
              <a:t>www.3kitchens.eu</a:t>
            </a:r>
          </a:p>
        </p:txBody>
      </p:sp>
      <p:pic>
        <p:nvPicPr>
          <p:cNvPr id="11" name="Picture Placeholder 10">
            <a:extLst>
              <a:ext uri="{FF2B5EF4-FFF2-40B4-BE49-F238E27FC236}">
                <a16:creationId xmlns:a16="http://schemas.microsoft.com/office/drawing/2014/main" id="{48A758D5-8D16-4CA8-A468-FBDDC9DFFB5C}"/>
              </a:ext>
            </a:extLst>
          </p:cNvPr>
          <p:cNvPicPr>
            <a:picLocks noGrp="1" noChangeAspect="1"/>
          </p:cNvPicPr>
          <p:nvPr>
            <p:ph type="pic" sz="quarter" idx="17"/>
          </p:nvPr>
        </p:nvPicPr>
        <p:blipFill>
          <a:blip r:embed="rId2"/>
          <a:srcRect l="16367" r="16367"/>
          <a:stretch>
            <a:fillRect/>
          </a:stretch>
        </p:blipFill>
        <p:spPr/>
      </p:pic>
      <p:sp>
        <p:nvSpPr>
          <p:cNvPr id="2" name="TextBox 1">
            <a:extLst>
              <a:ext uri="{FF2B5EF4-FFF2-40B4-BE49-F238E27FC236}">
                <a16:creationId xmlns:a16="http://schemas.microsoft.com/office/drawing/2014/main" id="{8993855D-9A4E-C608-7522-CE4F9BAE6845}"/>
              </a:ext>
            </a:extLst>
          </p:cNvPr>
          <p:cNvSpPr txBox="1"/>
          <p:nvPr/>
        </p:nvSpPr>
        <p:spPr>
          <a:xfrm>
            <a:off x="709090" y="3855585"/>
            <a:ext cx="6540159" cy="369332"/>
          </a:xfrm>
          <a:prstGeom prst="rect">
            <a:avLst/>
          </a:prstGeom>
          <a:noFill/>
        </p:spPr>
        <p:txBody>
          <a:bodyPr wrap="square" rtlCol="0">
            <a:spAutoFit/>
          </a:bodyPr>
          <a:lstStyle/>
          <a:p>
            <a:r>
              <a:rPr lang="en-IE" b="1">
                <a:solidFill>
                  <a:schemeClr val="bg1"/>
                </a:solidFill>
                <a:highlight>
                  <a:srgbClr val="84BFA4"/>
                </a:highlight>
              </a:rPr>
              <a:t>Program för anställningsbarhet - </a:t>
            </a:r>
            <a:r>
              <a:rPr lang="en-IE" sz="1600" b="1">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färdigheter för självförbättring</a:t>
            </a:r>
            <a:endParaRPr lang="en-IE">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EBA83ECB-2364-CB79-5CAD-419EC3E217D7}"/>
              </a:ext>
            </a:extLst>
          </p:cNvPr>
          <p:cNvPicPr>
            <a:picLocks noChangeAspect="1"/>
          </p:cNvPicPr>
          <p:nvPr/>
        </p:nvPicPr>
        <p:blipFill>
          <a:blip r:embed="rId3"/>
          <a:stretch>
            <a:fillRect/>
          </a:stretch>
        </p:blipFill>
        <p:spPr>
          <a:xfrm>
            <a:off x="8588438" y="5854483"/>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44665" y="2758190"/>
            <a:ext cx="8922811" cy="323787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nSpc>
                <a:spcPts val="2560"/>
              </a:lnSpc>
              <a:spcBef>
                <a:spcPts val="0"/>
              </a:spcBef>
              <a:buClr>
                <a:srgbClr val="B6D1E1"/>
              </a:buClr>
              <a:buNone/>
            </a:pPr>
            <a:r>
              <a:rPr lang="en-IE" sz="2400" b="1" dirty="0">
                <a:solidFill>
                  <a:srgbClr val="382B1B"/>
                </a:solidFill>
                <a:latin typeface="Calibri"/>
                <a:ea typeface="Calibri"/>
                <a:cs typeface="Calibri"/>
              </a:rPr>
              <a:t>   </a:t>
            </a:r>
            <a:r>
              <a:rPr lang="en-IE" sz="2400" b="1" dirty="0" err="1">
                <a:solidFill>
                  <a:srgbClr val="382B1B"/>
                </a:solidFill>
                <a:latin typeface="Calibri"/>
                <a:ea typeface="Calibri"/>
                <a:cs typeface="Calibri"/>
              </a:rPr>
              <a:t>Stationär</a:t>
            </a:r>
            <a:r>
              <a:rPr lang="en-IE" sz="2400" b="1" dirty="0">
                <a:solidFill>
                  <a:srgbClr val="382B1B"/>
                </a:solidFill>
                <a:latin typeface="Calibri"/>
                <a:ea typeface="Calibri"/>
                <a:cs typeface="Calibri"/>
              </a:rPr>
              <a:t> </a:t>
            </a:r>
            <a:r>
              <a:rPr lang="en-IE" sz="2400" b="1" dirty="0" err="1">
                <a:solidFill>
                  <a:srgbClr val="382B1B"/>
                </a:solidFill>
                <a:latin typeface="Calibri"/>
                <a:ea typeface="Calibri"/>
                <a:cs typeface="Calibri"/>
              </a:rPr>
              <a:t>dator</a:t>
            </a:r>
            <a:r>
              <a:rPr lang="en-IE" sz="2400" b="1" dirty="0">
                <a:solidFill>
                  <a:srgbClr val="382B1B"/>
                </a:solidFill>
                <a:latin typeface="Calibri"/>
                <a:ea typeface="Calibri"/>
                <a:cs typeface="Calibri"/>
              </a:rPr>
              <a:t>          </a:t>
            </a:r>
            <a:r>
              <a:rPr lang="en-IE" sz="2400" b="1" dirty="0" err="1">
                <a:solidFill>
                  <a:srgbClr val="382B1B"/>
                </a:solidFill>
                <a:latin typeface="Calibri"/>
                <a:ea typeface="Calibri"/>
                <a:cs typeface="Calibri"/>
              </a:rPr>
              <a:t>Bärbar</a:t>
            </a:r>
            <a:r>
              <a:rPr lang="en-IE" sz="2400" b="1" dirty="0">
                <a:solidFill>
                  <a:srgbClr val="382B1B"/>
                </a:solidFill>
                <a:latin typeface="Calibri"/>
                <a:ea typeface="Calibri"/>
                <a:cs typeface="Calibri"/>
              </a:rPr>
              <a:t> </a:t>
            </a:r>
            <a:r>
              <a:rPr lang="en-IE" sz="2400" b="1" dirty="0" err="1">
                <a:solidFill>
                  <a:srgbClr val="382B1B"/>
                </a:solidFill>
                <a:latin typeface="Calibri"/>
                <a:ea typeface="Calibri"/>
                <a:cs typeface="Calibri"/>
              </a:rPr>
              <a:t>dator</a:t>
            </a:r>
            <a:r>
              <a:rPr lang="en-IE" sz="2400" b="1" dirty="0">
                <a:solidFill>
                  <a:srgbClr val="382B1B"/>
                </a:solidFill>
                <a:latin typeface="Calibri"/>
                <a:ea typeface="Calibri"/>
                <a:cs typeface="Calibri"/>
              </a:rPr>
              <a:t>                           </a:t>
            </a:r>
            <a:r>
              <a:rPr lang="en-IE" sz="2400" b="1" dirty="0" err="1">
                <a:solidFill>
                  <a:srgbClr val="382B1B"/>
                </a:solidFill>
                <a:latin typeface="Calibri"/>
                <a:ea typeface="Calibri"/>
                <a:cs typeface="Calibri"/>
              </a:rPr>
              <a:t>Surfplatta</a:t>
            </a:r>
            <a:endParaRPr lang="sv-SE" dirty="0" err="1">
              <a:latin typeface="Calibri"/>
              <a:ea typeface="Calibri"/>
              <a:cs typeface="Calibri"/>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14205" y="5264238"/>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9195" y="253852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4236706-53B8-8539-071C-E90A5E3CD982}"/>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1C823915-C0C0-1119-56DD-2A9A1D396364}"/>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3" name="Text Placeholder 5">
            <a:extLst>
              <a:ext uri="{FF2B5EF4-FFF2-40B4-BE49-F238E27FC236}">
                <a16:creationId xmlns:a16="http://schemas.microsoft.com/office/drawing/2014/main" id="{95872ECA-3ED9-85D3-7EDD-3445C5BF0734}"/>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Datorkomponenter</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65AD61EA-0581-A880-8179-F31F51A2D916}"/>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01</a:t>
            </a:r>
          </a:p>
        </p:txBody>
      </p:sp>
      <p:sp>
        <p:nvSpPr>
          <p:cNvPr id="16" name="TextBox 15">
            <a:extLst>
              <a:ext uri="{FF2B5EF4-FFF2-40B4-BE49-F238E27FC236}">
                <a16:creationId xmlns:a16="http://schemas.microsoft.com/office/drawing/2014/main" id="{C5C2F399-C7E9-4DD2-B663-8DD38209FEB9}"/>
              </a:ext>
            </a:extLst>
          </p:cNvPr>
          <p:cNvSpPr txBox="1"/>
          <p:nvPr/>
        </p:nvSpPr>
        <p:spPr>
          <a:xfrm>
            <a:off x="2390931" y="555345"/>
            <a:ext cx="7862341" cy="1569660"/>
          </a:xfrm>
          <a:prstGeom prst="rect">
            <a:avLst/>
          </a:prstGeom>
          <a:noFill/>
        </p:spPr>
        <p:txBody>
          <a:bodyPr wrap="square">
            <a:spAutoFit/>
          </a:bodyPr>
          <a:lstStyle/>
          <a:p>
            <a:pPr marL="14288" indent="0">
              <a:spcBef>
                <a:spcPts val="0"/>
              </a:spcBef>
              <a:buClr>
                <a:srgbClr val="B6D1E1"/>
              </a:buClr>
              <a:buNone/>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Datorer, som ibland kallas PC (Personal Computers), finns i alla möjliga former och storlekar, men de fungerar alla på samma sätt.</a:t>
            </a:r>
          </a:p>
        </p:txBody>
      </p:sp>
      <p:pic>
        <p:nvPicPr>
          <p:cNvPr id="4" name="Picture 3" descr="A computer with a monitor and a bottle of water&#10;&#10;Description automatically generated">
            <a:extLst>
              <a:ext uri="{FF2B5EF4-FFF2-40B4-BE49-F238E27FC236}">
                <a16:creationId xmlns:a16="http://schemas.microsoft.com/office/drawing/2014/main" id="{0F349711-2775-B2E6-727A-2ECC1ED0EB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4976" y="3523745"/>
            <a:ext cx="1925796" cy="1348057"/>
          </a:xfrm>
          <a:prstGeom prst="rect">
            <a:avLst/>
          </a:prstGeom>
          <a:noFill/>
          <a:ln>
            <a:noFill/>
          </a:ln>
          <a:effectLst/>
        </p:spPr>
      </p:pic>
      <p:pic>
        <p:nvPicPr>
          <p:cNvPr id="9" name="Picture 8" descr="A computer with a screen on&#10;&#10;Description automatically generated with medium confidence">
            <a:extLst>
              <a:ext uri="{FF2B5EF4-FFF2-40B4-BE49-F238E27FC236}">
                <a16:creationId xmlns:a16="http://schemas.microsoft.com/office/drawing/2014/main" id="{71C302D8-46AC-306D-C71B-06A94751FF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608" y="3416076"/>
            <a:ext cx="2273422" cy="1569442"/>
          </a:xfrm>
          <a:prstGeom prst="rect">
            <a:avLst/>
          </a:prstGeom>
          <a:noFill/>
          <a:ln>
            <a:noFill/>
          </a:ln>
          <a:effectLst/>
        </p:spPr>
      </p:pic>
      <p:cxnSp>
        <p:nvCxnSpPr>
          <p:cNvPr id="14" name="Straight Connector 13">
            <a:extLst>
              <a:ext uri="{FF2B5EF4-FFF2-40B4-BE49-F238E27FC236}">
                <a16:creationId xmlns:a16="http://schemas.microsoft.com/office/drawing/2014/main" id="{2ACE1B98-EF30-320D-EC1D-AD664AED8190}"/>
              </a:ext>
            </a:extLst>
          </p:cNvPr>
          <p:cNvCxnSpPr>
            <a:cxnSpLocks/>
          </p:cNvCxnSpPr>
          <p:nvPr/>
        </p:nvCxnSpPr>
        <p:spPr>
          <a:xfrm flipV="1">
            <a:off x="4994223" y="2638267"/>
            <a:ext cx="0" cy="211361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4385B0-360A-E1E6-B5FD-B2C3E8B741AE}"/>
              </a:ext>
            </a:extLst>
          </p:cNvPr>
          <p:cNvCxnSpPr>
            <a:cxnSpLocks/>
          </p:cNvCxnSpPr>
          <p:nvPr/>
        </p:nvCxnSpPr>
        <p:spPr>
          <a:xfrm flipV="1">
            <a:off x="8444459" y="2640766"/>
            <a:ext cx="0" cy="211361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F85188C-873E-FA17-E09D-9AB158F3FABC}"/>
              </a:ext>
            </a:extLst>
          </p:cNvPr>
          <p:cNvPicPr>
            <a:picLocks noChangeAspect="1"/>
          </p:cNvPicPr>
          <p:nvPr/>
        </p:nvPicPr>
        <p:blipFill>
          <a:blip r:embed="rId4"/>
          <a:stretch>
            <a:fillRect/>
          </a:stretch>
        </p:blipFill>
        <p:spPr>
          <a:xfrm>
            <a:off x="9113083" y="3478446"/>
            <a:ext cx="1790700" cy="1130300"/>
          </a:xfrm>
          <a:prstGeom prst="rect">
            <a:avLst/>
          </a:prstGeom>
        </p:spPr>
      </p:pic>
      <p:grpSp>
        <p:nvGrpSpPr>
          <p:cNvPr id="31" name="Group 30">
            <a:extLst>
              <a:ext uri="{FF2B5EF4-FFF2-40B4-BE49-F238E27FC236}">
                <a16:creationId xmlns:a16="http://schemas.microsoft.com/office/drawing/2014/main" id="{2AE4E00F-C0DD-1ECA-04C1-C61EF286D79C}"/>
              </a:ext>
            </a:extLst>
          </p:cNvPr>
          <p:cNvGrpSpPr/>
          <p:nvPr/>
        </p:nvGrpSpPr>
        <p:grpSpPr>
          <a:xfrm>
            <a:off x="8850355" y="5465135"/>
            <a:ext cx="2788753" cy="578690"/>
            <a:chOff x="2045517" y="6166884"/>
            <a:chExt cx="2788753" cy="578690"/>
          </a:xfrm>
        </p:grpSpPr>
        <p:sp>
          <p:nvSpPr>
            <p:cNvPr id="29" name="Rectangle 28">
              <a:extLst>
                <a:ext uri="{FF2B5EF4-FFF2-40B4-BE49-F238E27FC236}">
                  <a16:creationId xmlns:a16="http://schemas.microsoft.com/office/drawing/2014/main" id="{DBC9B84E-183E-8D80-4326-9C46E7CD099C}"/>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D826197-DAA3-26C9-CAAB-C8B0E44FE97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C8C3FA-4D06-7CE8-3BB2-CC2D03CFA414}"/>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a:effectLst/>
                  <a:latin typeface="Calibri" panose="020F0502020204030204" pitchFamily="34" charset="0"/>
                  <a:ea typeface="Times New Roman" panose="02020603050405020304" pitchFamily="18" charset="0"/>
                  <a:cs typeface="Times New Roman" panose="02020603050405020304" pitchFamily="18" charset="0"/>
                </a:rPr>
                <a:t>Övning 1</a:t>
              </a:r>
              <a:endParaRPr lang="en-IE" sz="300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5" name="Graphic 24" descr="Clipboard Partially Ticked outline">
              <a:extLst>
                <a:ext uri="{FF2B5EF4-FFF2-40B4-BE49-F238E27FC236}">
                  <a16:creationId xmlns:a16="http://schemas.microsoft.com/office/drawing/2014/main" id="{D0AA61C4-77D2-360E-906A-3AC914BAB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52084" y="6198780"/>
              <a:ext cx="520997" cy="520997"/>
            </a:xfrm>
            <a:prstGeom prst="rect">
              <a:avLst/>
            </a:prstGeom>
          </p:spPr>
        </p:pic>
      </p:grpSp>
    </p:spTree>
    <p:extLst>
      <p:ext uri="{BB962C8B-B14F-4D97-AF65-F5344CB8AC3E}">
        <p14:creationId xmlns:p14="http://schemas.microsoft.com/office/powerpoint/2010/main" val="260394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367260" y="934519"/>
            <a:ext cx="11275247" cy="5923481"/>
          </a:xfrm>
          <a:prstGeom prst="rect">
            <a:avLst/>
          </a:prstGeom>
          <a:noFill/>
        </p:spPr>
        <p:txBody>
          <a:bodyPr wrap="square">
            <a:spAutoFit/>
          </a:bodyPr>
          <a:lstStyle/>
          <a:p>
            <a:pPr marL="806450" algn="just">
              <a:lnSpc>
                <a:spcPct val="150000"/>
              </a:lnSpc>
            </a:pPr>
            <a:endParaRPr lang="en-IE" sz="9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Vilka är de fyra grundläggande komponenterna i en dator?</a:t>
            </a:r>
          </a:p>
          <a:p>
            <a:pPr marL="1263650" lvl="0" indent="-457200" algn="just">
              <a:lnSpc>
                <a:spcPts val="314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det här? </a:t>
            </a:r>
          </a:p>
          <a:p>
            <a:pPr marL="806450" lvl="0" algn="just">
              <a:lnSpc>
                <a:spcPts val="3140"/>
              </a:lnSpc>
              <a:buClr>
                <a:srgbClr val="C0DCEA"/>
              </a:buCl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1263650" lvl="0" indent="-457200" algn="just">
              <a:lnSpc>
                <a:spcPts val="3140"/>
              </a:lnSpc>
              <a:buClr>
                <a:srgbClr val="C0DCEA"/>
              </a:buClr>
              <a:buFont typeface="+mj-lt"/>
              <a:buAutoNum type="arabicPeriod"/>
            </a:pPr>
            <a:endParaRPr lang="en-IE" sz="220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a:pPr>
            <a:endPar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Vilken är den primära funktionen för en monitor?</a:t>
            </a:r>
          </a:p>
          <a:p>
            <a:pPr marL="1263650" lvl="0" indent="-457200" algn="just">
              <a:lnSpc>
                <a:spcPts val="3140"/>
              </a:lnSpc>
              <a:buClr>
                <a:srgbClr val="C0DCEA"/>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används musen till?</a:t>
            </a:r>
          </a:p>
          <a:p>
            <a:pPr marL="1263650" lvl="0" indent="-457200" algn="just">
              <a:lnSpc>
                <a:spcPts val="3140"/>
              </a:lnSpc>
              <a:buClr>
                <a:srgbClr val="C0DCEA"/>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ett annat namn för tangentbordet?</a:t>
            </a:r>
          </a:p>
          <a:p>
            <a:pPr marL="1263650" lvl="0" indent="-457200" algn="just">
              <a:lnSpc>
                <a:spcPts val="3140"/>
              </a:lnSpc>
              <a:buClr>
                <a:srgbClr val="C0DCEA"/>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kallas datorns "hjärna"?</a:t>
            </a:r>
          </a:p>
          <a:p>
            <a:pPr marL="1263650" lvl="0" indent="-457200" algn="just">
              <a:lnSpc>
                <a:spcPts val="3140"/>
              </a:lnSpc>
              <a:buClr>
                <a:srgbClr val="C0DCEA"/>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står PC för?</a:t>
            </a:r>
          </a:p>
          <a:p>
            <a:pPr marL="1263650" lvl="0" indent="-457200" algn="just">
              <a:lnSpc>
                <a:spcPts val="3140"/>
              </a:lnSpc>
              <a:buClr>
                <a:srgbClr val="C0DCEA"/>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Varför är det viktigt att en dator har både in- och utmatningsenheter?</a:t>
            </a:r>
          </a:p>
          <a:p>
            <a:pPr marL="1263650" lvl="0" indent="-457200" algn="just">
              <a:lnSpc>
                <a:spcPts val="3140"/>
              </a:lnSpc>
              <a:buClr>
                <a:srgbClr val="C0DCEA"/>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Kan du nämna två inmatningsenheter som används i datorer?</a:t>
            </a:r>
          </a:p>
          <a:p>
            <a:pPr marL="1263650" lvl="0" indent="-457200" algn="just">
              <a:lnSpc>
                <a:spcPts val="3140"/>
              </a:lnSpc>
              <a:buClr>
                <a:srgbClr val="C0DCEA"/>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Nämn tre typer av persondatorer?</a:t>
            </a:r>
          </a:p>
          <a:p>
            <a:pPr marL="1263650" lvl="0" indent="-457200" algn="just">
              <a:lnSpc>
                <a:spcPct val="150000"/>
              </a:lnSpc>
              <a:buClr>
                <a:srgbClr val="C0DCEA"/>
              </a:buClr>
              <a:buFont typeface="+mj-lt"/>
              <a:buAutoNum type="arabicPeriod" startAt="3"/>
            </a:pPr>
            <a:endPar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descr="A computer monitor with a mouse&#10;&#10;Description automatically generated">
            <a:extLst>
              <a:ext uri="{FF2B5EF4-FFF2-40B4-BE49-F238E27FC236}">
                <a16:creationId xmlns:a16="http://schemas.microsoft.com/office/drawing/2014/main" id="{F76A0C21-E5EE-21E1-11E6-BA7E310145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1992" y="1793374"/>
            <a:ext cx="1191922" cy="1191922"/>
          </a:xfrm>
          <a:prstGeom prst="rect">
            <a:avLst/>
          </a:prstGeom>
          <a:noFill/>
          <a:ln>
            <a:noFill/>
          </a:ln>
        </p:spPr>
      </p:pic>
      <p:sp>
        <p:nvSpPr>
          <p:cNvPr id="3" name="Rectangle 2">
            <a:extLst>
              <a:ext uri="{FF2B5EF4-FFF2-40B4-BE49-F238E27FC236}">
                <a16:creationId xmlns:a16="http://schemas.microsoft.com/office/drawing/2014/main" id="{C1B6CC95-7226-44D4-25F0-54A43CE7A178}"/>
              </a:ext>
            </a:extLst>
          </p:cNvPr>
          <p:cNvSpPr/>
          <p:nvPr/>
        </p:nvSpPr>
        <p:spPr>
          <a:xfrm>
            <a:off x="0" y="0"/>
            <a:ext cx="12192000" cy="948267"/>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4">
            <a:extLst>
              <a:ext uri="{FF2B5EF4-FFF2-40B4-BE49-F238E27FC236}">
                <a16:creationId xmlns:a16="http://schemas.microsoft.com/office/drawing/2014/main" id="{5114310E-39E2-06EB-D006-B28C5A6C892E}"/>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A17AE5B-626A-8DCD-CE8E-CAC033157551}"/>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E2F9135-4C9C-5885-8546-19CD415CAB8E}"/>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Följande frågor kommer att testa vad du har lärt dig hittills</a:t>
            </a:r>
            <a:endParaRPr lang="en-IE" sz="29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ct val="107000"/>
              </a:lnSpc>
              <a:spcAft>
                <a:spcPts val="800"/>
              </a:spcAft>
            </a:pPr>
            <a:r>
              <a:rPr lang="sv-SE" sz="6000">
                <a:effectLst/>
                <a:latin typeface="Calibri" panose="020F0502020204030204" pitchFamily="34" charset="0"/>
                <a:ea typeface="Calibri" panose="020F0502020204030204" pitchFamily="34" charset="0"/>
              </a:rPr>
              <a:t>Grundläggande datorkunskap</a:t>
            </a:r>
          </a:p>
          <a:p>
            <a:pPr>
              <a:lnSpc>
                <a:spcPct val="107000"/>
              </a:lnSpc>
              <a:spcAft>
                <a:spcPts val="800"/>
              </a:spcAft>
            </a:pPr>
            <a:endParaRPr lang="en-US" sz="6000"/>
          </a:p>
        </p:txBody>
      </p:sp>
    </p:spTree>
    <p:extLst>
      <p:ext uri="{BB962C8B-B14F-4D97-AF65-F5344CB8AC3E}">
        <p14:creationId xmlns:p14="http://schemas.microsoft.com/office/powerpoint/2010/main" val="328622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1903445"/>
            <a:ext cx="4874857" cy="19034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nSpc>
                <a:spcPts val="2560"/>
              </a:lnSpc>
              <a:spcBef>
                <a:spcPts val="0"/>
              </a:spcBef>
              <a:buClr>
                <a:srgbClr val="B6D1E1"/>
              </a:buClr>
              <a:buNone/>
            </a:pPr>
            <a:r>
              <a:rPr lang="en-IE" sz="2400" b="1" dirty="0">
                <a:solidFill>
                  <a:srgbClr val="382B1B"/>
                </a:solidFill>
                <a:latin typeface="Calibri"/>
                <a:ea typeface="Calibri"/>
                <a:cs typeface="Calibri"/>
              </a:rPr>
              <a:t>Desktop - </a:t>
            </a:r>
            <a:r>
              <a:rPr lang="en-IE" sz="2400" dirty="0" err="1">
                <a:solidFill>
                  <a:srgbClr val="382B1B"/>
                </a:solidFill>
                <a:latin typeface="Calibri"/>
                <a:ea typeface="Calibri"/>
                <a:cs typeface="Calibri"/>
              </a:rPr>
              <a:t>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persondator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tillräckligt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liten</a:t>
            </a:r>
            <a:r>
              <a:rPr lang="en-IE" sz="2400" dirty="0">
                <a:solidFill>
                  <a:srgbClr val="382B1B"/>
                </a:solidFill>
                <a:latin typeface="Calibri"/>
                <a:ea typeface="Calibri"/>
                <a:cs typeface="Calibri"/>
              </a:rPr>
              <a:t> för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passa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bekvämt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individuell</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arbetsyta</a:t>
            </a:r>
            <a:r>
              <a:rPr lang="en-IE" sz="2400" dirty="0">
                <a:solidFill>
                  <a:srgbClr val="382B1B"/>
                </a:solidFill>
                <a:latin typeface="Calibri"/>
                <a:ea typeface="Calibri"/>
                <a:cs typeface="Calibri"/>
              </a:rPr>
              <a:t>.</a:t>
            </a:r>
            <a:endParaRPr lang="sv-SE" dirty="0">
              <a:latin typeface="Calibri"/>
              <a:ea typeface="Calibri"/>
              <a:cs typeface="Calibri"/>
            </a:endParaRP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b="1" err="1">
                <a:solidFill>
                  <a:srgbClr val="382B1B"/>
                </a:solidFill>
                <a:latin typeface="Calibri"/>
                <a:ea typeface="Calibri"/>
                <a:cs typeface="Calibri"/>
              </a:rPr>
              <a:t>Bärbar</a:t>
            </a:r>
            <a:r>
              <a:rPr lang="en-IE" sz="2400" b="1" dirty="0">
                <a:solidFill>
                  <a:srgbClr val="382B1B"/>
                </a:solidFill>
                <a:latin typeface="Calibri"/>
                <a:ea typeface="Calibri"/>
                <a:cs typeface="Calibri"/>
              </a:rPr>
              <a:t> </a:t>
            </a:r>
            <a:r>
              <a:rPr lang="en-IE" sz="2400" b="1" err="1">
                <a:solidFill>
                  <a:srgbClr val="382B1B"/>
                </a:solidFill>
                <a:latin typeface="Calibri"/>
                <a:ea typeface="Calibri"/>
                <a:cs typeface="Calibri"/>
              </a:rPr>
              <a:t>dator</a:t>
            </a:r>
            <a:r>
              <a:rPr lang="en-IE" sz="2400" dirty="0">
                <a:solidFill>
                  <a:srgbClr val="382B1B"/>
                </a:solidFill>
                <a:latin typeface="Calibri"/>
                <a:ea typeface="Calibri"/>
                <a:cs typeface="Calibri"/>
              </a:rPr>
              <a:t> - </a:t>
            </a:r>
            <a:r>
              <a:rPr lang="en-IE" sz="2400" err="1">
                <a:solidFill>
                  <a:srgbClr val="382B1B"/>
                </a:solidFill>
                <a:latin typeface="Calibri"/>
                <a:ea typeface="Calibri"/>
                <a:cs typeface="Calibri"/>
              </a:rPr>
              <a:t>en</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bärbar</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dator</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är</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tillräckligt</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liten</a:t>
            </a:r>
            <a:r>
              <a:rPr lang="en-IE" sz="2400" dirty="0">
                <a:solidFill>
                  <a:srgbClr val="382B1B"/>
                </a:solidFill>
                <a:latin typeface="Calibri"/>
                <a:ea typeface="Calibri"/>
                <a:cs typeface="Calibri"/>
              </a:rPr>
              <a:t> för </a:t>
            </a:r>
            <a:r>
              <a:rPr lang="en-IE" sz="2400" err="1">
                <a:solidFill>
                  <a:srgbClr val="382B1B"/>
                </a:solidFill>
                <a:latin typeface="Calibri"/>
                <a:ea typeface="Calibri"/>
                <a:cs typeface="Calibri"/>
              </a:rPr>
              <a:t>att</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användas</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i</a:t>
            </a:r>
            <a:r>
              <a:rPr lang="en-IE" sz="2400" dirty="0">
                <a:solidFill>
                  <a:srgbClr val="382B1B"/>
                </a:solidFill>
                <a:latin typeface="Calibri"/>
                <a:ea typeface="Calibri"/>
                <a:cs typeface="Calibri"/>
              </a:rPr>
              <a:t> </a:t>
            </a:r>
            <a:r>
              <a:rPr lang="en-IE" sz="2400" err="1">
                <a:solidFill>
                  <a:srgbClr val="382B1B"/>
                </a:solidFill>
                <a:latin typeface="Calibri"/>
                <a:ea typeface="Calibri"/>
                <a:cs typeface="Calibri"/>
              </a:rPr>
              <a:t>knät</a:t>
            </a:r>
            <a:r>
              <a:rPr lang="en-IE" sz="2400" dirty="0">
                <a:solidFill>
                  <a:srgbClr val="382B1B"/>
                </a:solidFill>
                <a:latin typeface="Calibri"/>
                <a:ea typeface="Calibri"/>
                <a:cs typeface="Calibri"/>
              </a:rPr>
              <a:t>.</a:t>
            </a:r>
          </a:p>
          <a:p>
            <a:pPr marL="13970" indent="0">
              <a:lnSpc>
                <a:spcPts val="2560"/>
              </a:lnSpc>
              <a:spcBef>
                <a:spcPts val="0"/>
              </a:spcBef>
              <a:buClr>
                <a:srgbClr val="B6D1E1"/>
              </a:buClr>
              <a:buNone/>
            </a:pPr>
            <a:endParaRPr lang="en-IE" sz="2400" b="1">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409128"/>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532638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55503" y="172018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Grundläggande datorkunskap</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3845589"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Olika typer av datorer</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computer with a monitor and a bottle of water&#10;&#10;Description automatically generated">
            <a:extLst>
              <a:ext uri="{FF2B5EF4-FFF2-40B4-BE49-F238E27FC236}">
                <a16:creationId xmlns:a16="http://schemas.microsoft.com/office/drawing/2014/main" id="{54A5AB20-D237-6D33-1DDA-3ABCC6AA92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0583" y="1828800"/>
            <a:ext cx="2001165" cy="1400815"/>
          </a:xfrm>
          <a:prstGeom prst="rect">
            <a:avLst/>
          </a:prstGeom>
          <a:noFill/>
          <a:ln>
            <a:noFill/>
          </a:ln>
          <a:effectLst/>
        </p:spPr>
      </p:pic>
      <p:pic>
        <p:nvPicPr>
          <p:cNvPr id="13" name="Picture 12" descr="A computer with a screen on&#10;&#10;Description automatically generated with medium confidence">
            <a:extLst>
              <a:ext uri="{FF2B5EF4-FFF2-40B4-BE49-F238E27FC236}">
                <a16:creationId xmlns:a16="http://schemas.microsoft.com/office/drawing/2014/main" id="{B25F2E97-11AD-37F4-C5CF-04060C1F81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534" y="3621350"/>
            <a:ext cx="2273422" cy="1569442"/>
          </a:xfrm>
          <a:prstGeom prst="rect">
            <a:avLst/>
          </a:prstGeom>
          <a:noFill/>
          <a:ln>
            <a:noFill/>
          </a:ln>
          <a:effectLst/>
        </p:spPr>
      </p:pic>
    </p:spTree>
    <p:extLst>
      <p:ext uri="{BB962C8B-B14F-4D97-AF65-F5344CB8AC3E}">
        <p14:creationId xmlns:p14="http://schemas.microsoft.com/office/powerpoint/2010/main" val="140189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197748" y="1704390"/>
            <a:ext cx="9241584" cy="2388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Musen används som en inmatningsenhet. En markör är den synliga formen av pekaren på en skärm Du kommer att se många former av markören. Nedan finns en lista över olika typer av markörer som du oftast kommer att se.</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357" y="438769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199357" y="620870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Grundläggande datorkunskap</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7"/>
            <a:ext cx="5543761" cy="1117550"/>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Mer om musen</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EA2BE25-2208-4299-54A4-5EAB0F0E9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9809" y="3235257"/>
            <a:ext cx="649790" cy="649790"/>
          </a:xfrm>
          <a:prstGeom prst="rect">
            <a:avLst/>
          </a:prstGeom>
          <a:noFill/>
          <a:ln>
            <a:noFill/>
          </a:ln>
          <a:effectLst/>
        </p:spPr>
      </p:pic>
      <p:pic>
        <p:nvPicPr>
          <p:cNvPr id="5" name="Picture 4">
            <a:extLst>
              <a:ext uri="{FF2B5EF4-FFF2-40B4-BE49-F238E27FC236}">
                <a16:creationId xmlns:a16="http://schemas.microsoft.com/office/drawing/2014/main" id="{414721A4-B78A-6A19-0FAF-D7AD094D7E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6959" y="4684514"/>
            <a:ext cx="518134" cy="611568"/>
          </a:xfrm>
          <a:prstGeom prst="rect">
            <a:avLst/>
          </a:prstGeom>
          <a:noFill/>
          <a:ln>
            <a:noFill/>
          </a:ln>
          <a:effectLst/>
        </p:spPr>
      </p:pic>
      <p:sp>
        <p:nvSpPr>
          <p:cNvPr id="14" name="Text Placeholder 3">
            <a:extLst>
              <a:ext uri="{FF2B5EF4-FFF2-40B4-BE49-F238E27FC236}">
                <a16:creationId xmlns:a16="http://schemas.microsoft.com/office/drawing/2014/main" id="{F48BFD0D-6CA0-84CC-820A-570CE89B561A}"/>
              </a:ext>
            </a:extLst>
          </p:cNvPr>
          <p:cNvSpPr txBox="1">
            <a:spLocks/>
          </p:cNvSpPr>
          <p:nvPr/>
        </p:nvSpPr>
        <p:spPr>
          <a:xfrm>
            <a:off x="2999873" y="3185828"/>
            <a:ext cx="3064043" cy="1201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Markören visar att systemet är i viloläge och redo att användas.</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3">
            <a:extLst>
              <a:ext uri="{FF2B5EF4-FFF2-40B4-BE49-F238E27FC236}">
                <a16:creationId xmlns:a16="http://schemas.microsoft.com/office/drawing/2014/main" id="{5ED4207F-1C4B-F736-55C5-F79EDC4DD622}"/>
              </a:ext>
            </a:extLst>
          </p:cNvPr>
          <p:cNvSpPr txBox="1">
            <a:spLocks/>
          </p:cNvSpPr>
          <p:nvPr/>
        </p:nvSpPr>
        <p:spPr>
          <a:xfrm>
            <a:off x="7788442" y="4611611"/>
            <a:ext cx="3360821" cy="1580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System är upptagen med att göra något. Du kommer att se denna markör när du öppnar ett nytt program.</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3863768C-E087-68B8-BF9E-2CB1A45459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6876" y="4571999"/>
            <a:ext cx="630679" cy="917351"/>
          </a:xfrm>
          <a:prstGeom prst="rect">
            <a:avLst/>
          </a:prstGeom>
          <a:noFill/>
          <a:ln>
            <a:noFill/>
          </a:ln>
          <a:effectLst/>
        </p:spPr>
      </p:pic>
      <p:pic>
        <p:nvPicPr>
          <p:cNvPr id="20" name="Picture 19">
            <a:extLst>
              <a:ext uri="{FF2B5EF4-FFF2-40B4-BE49-F238E27FC236}">
                <a16:creationId xmlns:a16="http://schemas.microsoft.com/office/drawing/2014/main" id="{832A1A40-E2F0-D4E9-5DCC-09A552EE1B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1562" y="3091043"/>
            <a:ext cx="609444" cy="705001"/>
          </a:xfrm>
          <a:prstGeom prst="rect">
            <a:avLst/>
          </a:prstGeom>
          <a:noFill/>
          <a:ln>
            <a:noFill/>
          </a:ln>
          <a:effectLst/>
        </p:spPr>
      </p:pic>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2199357" y="302434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639659BC-D70D-A0FB-9777-8B66DA10964C}"/>
              </a:ext>
            </a:extLst>
          </p:cNvPr>
          <p:cNvSpPr txBox="1">
            <a:spLocks/>
          </p:cNvSpPr>
          <p:nvPr/>
        </p:nvSpPr>
        <p:spPr>
          <a:xfrm>
            <a:off x="7788442" y="3185829"/>
            <a:ext cx="3585410" cy="728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Klicka här för att skriva in text.</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3">
            <a:extLst>
              <a:ext uri="{FF2B5EF4-FFF2-40B4-BE49-F238E27FC236}">
                <a16:creationId xmlns:a16="http://schemas.microsoft.com/office/drawing/2014/main" id="{B297936B-DEDC-60AB-4BB6-85ED65E58468}"/>
              </a:ext>
            </a:extLst>
          </p:cNvPr>
          <p:cNvSpPr txBox="1">
            <a:spLocks/>
          </p:cNvSpPr>
          <p:nvPr/>
        </p:nvSpPr>
        <p:spPr>
          <a:xfrm>
            <a:off x="2999873" y="4611612"/>
            <a:ext cx="3689684" cy="1138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Markören får denna form när den placeras över en hyperlänk, och när du klickar på den kommer du till den webbplatsen.</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FF636FF-DCE1-20AA-2132-97A3C8F5139B}"/>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6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181706" y="1752518"/>
            <a:ext cx="5117452" cy="2388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Musen har normalt två knappar, en vänster- och en högerknapp. För att välja ett objekt måste du klicka på den vänstra knappen. För att öppna en meny från ett objekt klickar du på höger musknapp. För att öppna ett objekt dubbelklickar du med vänster musknapp.</a:t>
            </a: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Grundläggande datorkunskap</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7"/>
            <a:ext cx="5543761" cy="1117550"/>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Mer om musen</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DAC741D-2462-C4BB-6EC4-919A543CA75F}"/>
              </a:ext>
            </a:extLst>
          </p:cNvPr>
          <p:cNvPicPr>
            <a:picLocks noChangeAspect="1"/>
          </p:cNvPicPr>
          <p:nvPr/>
        </p:nvPicPr>
        <p:blipFill>
          <a:blip r:embed="rId2"/>
          <a:stretch>
            <a:fillRect/>
          </a:stretch>
        </p:blipFill>
        <p:spPr>
          <a:xfrm>
            <a:off x="7399421" y="1620253"/>
            <a:ext cx="4531895" cy="4531895"/>
          </a:xfrm>
          <a:prstGeom prst="rect">
            <a:avLst/>
          </a:prstGeom>
        </p:spPr>
      </p:pic>
      <p:cxnSp>
        <p:nvCxnSpPr>
          <p:cNvPr id="13" name="Straight Connector 12">
            <a:extLst>
              <a:ext uri="{FF2B5EF4-FFF2-40B4-BE49-F238E27FC236}">
                <a16:creationId xmlns:a16="http://schemas.microsoft.com/office/drawing/2014/main" id="{0A88280A-8679-8E68-21FD-8A62C0EBFDD7}"/>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1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Grundläggande datorkunskap</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7" y="881458"/>
            <a:ext cx="5504800"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Mer om tangentbordet</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23EA7DF-D3E0-E762-E978-563A107561E2}"/>
              </a:ext>
            </a:extLst>
          </p:cNvPr>
          <p:cNvPicPr>
            <a:picLocks noChangeAspect="1"/>
          </p:cNvPicPr>
          <p:nvPr/>
        </p:nvPicPr>
        <p:blipFill rotWithShape="1">
          <a:blip r:embed="rId2"/>
          <a:srcRect t="21474" b="15790"/>
          <a:stretch/>
        </p:blipFill>
        <p:spPr>
          <a:xfrm>
            <a:off x="7684168" y="160419"/>
            <a:ext cx="4150895" cy="2604142"/>
          </a:xfrm>
          <a:prstGeom prst="rect">
            <a:avLst/>
          </a:prstGeom>
        </p:spPr>
      </p:pic>
      <p:sp>
        <p:nvSpPr>
          <p:cNvPr id="8" name="Text Placeholder 3">
            <a:extLst>
              <a:ext uri="{FF2B5EF4-FFF2-40B4-BE49-F238E27FC236}">
                <a16:creationId xmlns:a16="http://schemas.microsoft.com/office/drawing/2014/main" id="{B262B9A8-6D5C-E54F-0BD1-2D7383AC9C28}"/>
              </a:ext>
            </a:extLst>
          </p:cNvPr>
          <p:cNvSpPr txBox="1">
            <a:spLocks/>
          </p:cNvSpPr>
          <p:nvPr/>
        </p:nvSpPr>
        <p:spPr>
          <a:xfrm>
            <a:off x="2181705" y="2197769"/>
            <a:ext cx="8919431" cy="4074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Vissa tangenter har speciella funktioner eller användningsområden:</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Shift-tangenten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Det finns två av dessa. För att göra en versal håller du ned denna tangent och trycker på bokstaven.</a:t>
            </a:r>
          </a:p>
          <a:p>
            <a:pPr marL="357188" indent="-342900">
              <a:lnSpc>
                <a:spcPct val="100000"/>
              </a:lnSpc>
              <a:spcBef>
                <a:spcPts val="0"/>
              </a:spcBef>
              <a:buClr>
                <a:srgbClr val="B6D1E1"/>
              </a:buClr>
            </a:pPr>
            <a:endParaRPr lang="en-IE" sz="8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F1 - F12 (Funktionstangenter)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Grupp med 12 tangenter som utför specialfunktioner.</a:t>
            </a:r>
          </a:p>
          <a:p>
            <a:pPr marL="357188" indent="-342900">
              <a:lnSpc>
                <a:spcPct val="100000"/>
              </a:lnSpc>
              <a:spcBef>
                <a:spcPts val="0"/>
              </a:spcBef>
              <a:buClr>
                <a:srgbClr val="B6D1E1"/>
              </a:buClr>
            </a:pPr>
            <a:endParaRPr lang="en-IE" sz="8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ct val="100000"/>
              </a:lnSpc>
              <a:spcBef>
                <a:spcPts val="0"/>
              </a:spcBef>
              <a:buClr>
                <a:srgbClr val="B6D1E1"/>
              </a:buClr>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Mellanslag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Detta är en lång tangent och dess funktion är att göra ett mellanslag mellan orden när du trycker på den.</a:t>
            </a:r>
          </a:p>
          <a:p>
            <a:pPr marL="357188" indent="-342900">
              <a:lnSpc>
                <a:spcPct val="100000"/>
              </a:lnSpc>
              <a:spcBef>
                <a:spcPts val="0"/>
              </a:spcBef>
              <a:buClr>
                <a:srgbClr val="B6D1E1"/>
              </a:buClr>
            </a:pPr>
            <a:endParaRPr lang="en-IE" sz="8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Enter-tangenten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Om du trycker på den här tangenten får du en ny rad.</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75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Grundläggande datorkunskap</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02</a:t>
            </a:r>
          </a:p>
        </p:txBody>
      </p:sp>
      <p:pic>
        <p:nvPicPr>
          <p:cNvPr id="2" name="Picture 1">
            <a:extLst>
              <a:ext uri="{FF2B5EF4-FFF2-40B4-BE49-F238E27FC236}">
                <a16:creationId xmlns:a16="http://schemas.microsoft.com/office/drawing/2014/main" id="{913BBB48-4784-6955-B12A-6E771E143612}"/>
              </a:ext>
            </a:extLst>
          </p:cNvPr>
          <p:cNvPicPr>
            <a:picLocks noChangeAspect="1"/>
          </p:cNvPicPr>
          <p:nvPr/>
        </p:nvPicPr>
        <p:blipFill rotWithShape="1">
          <a:blip r:embed="rId2"/>
          <a:srcRect l="19858" r="19858"/>
          <a:stretch/>
        </p:blipFill>
        <p:spPr>
          <a:xfrm>
            <a:off x="6753723" y="1427748"/>
            <a:ext cx="5438274" cy="3946692"/>
          </a:xfrm>
          <a:prstGeom prst="rect">
            <a:avLst/>
          </a:prstGeom>
        </p:spPr>
      </p:pic>
      <p:sp>
        <p:nvSpPr>
          <p:cNvPr id="3" name="Rectangle 2">
            <a:extLst>
              <a:ext uri="{FF2B5EF4-FFF2-40B4-BE49-F238E27FC236}">
                <a16:creationId xmlns:a16="http://schemas.microsoft.com/office/drawing/2014/main" id="{E3BEBC38-CE08-62A3-E29A-5491FDA93CC8}"/>
              </a:ext>
            </a:extLst>
          </p:cNvPr>
          <p:cNvSpPr/>
          <p:nvPr/>
        </p:nvSpPr>
        <p:spPr>
          <a:xfrm rot="16200000">
            <a:off x="5686926" y="-1098885"/>
            <a:ext cx="3978442" cy="9031705"/>
          </a:xfrm>
          <a:prstGeom prst="rect">
            <a:avLst/>
          </a:prstGeom>
          <a:gradFill>
            <a:gsLst>
              <a:gs pos="48000">
                <a:srgbClr val="84BFA4"/>
              </a:gs>
              <a:gs pos="99000">
                <a:srgbClr val="84BFA4">
                  <a:alpha val="48000"/>
                </a:srgbClr>
              </a:gs>
              <a:gs pos="77000">
                <a:srgbClr val="84BFA4">
                  <a:alpha val="32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4BEE5D9-FEA1-291E-200E-D235C3A4EF58}"/>
              </a:ext>
            </a:extLst>
          </p:cNvPr>
          <p:cNvSpPr txBox="1">
            <a:spLocks/>
          </p:cNvSpPr>
          <p:nvPr/>
        </p:nvSpPr>
        <p:spPr>
          <a:xfrm>
            <a:off x="3625492" y="2422358"/>
            <a:ext cx="3801999" cy="30159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gn="ctr">
              <a:lnSpc>
                <a:spcPts val="2560"/>
              </a:lnSpc>
              <a:spcBef>
                <a:spcPts val="0"/>
              </a:spcBef>
              <a:buClr>
                <a:srgbClr val="B6D1E1"/>
              </a:buClr>
              <a:buNone/>
            </a:pPr>
            <a:r>
              <a:rPr lang="en-IE" err="1">
                <a:solidFill>
                  <a:schemeClr val="bg1"/>
                </a:solidFill>
                <a:latin typeface="Calibri"/>
                <a:ea typeface="Calibri"/>
                <a:cs typeface="Calibri"/>
              </a:rPr>
              <a:t>Kringutrustning</a:t>
            </a:r>
            <a:r>
              <a:rPr lang="en-IE">
                <a:solidFill>
                  <a:schemeClr val="bg1"/>
                </a:solidFill>
                <a:latin typeface="Calibri"/>
                <a:ea typeface="Calibri"/>
                <a:cs typeface="Calibri"/>
              </a:rPr>
              <a:t> </a:t>
            </a:r>
            <a:r>
              <a:rPr lang="en-IE" err="1">
                <a:solidFill>
                  <a:schemeClr val="bg1"/>
                </a:solidFill>
                <a:latin typeface="Calibri"/>
                <a:ea typeface="Calibri"/>
                <a:cs typeface="Calibri"/>
              </a:rPr>
              <a:t>är</a:t>
            </a:r>
            <a:r>
              <a:rPr lang="en-IE">
                <a:solidFill>
                  <a:schemeClr val="bg1"/>
                </a:solidFill>
                <a:latin typeface="Calibri"/>
                <a:ea typeface="Calibri"/>
                <a:cs typeface="Calibri"/>
              </a:rPr>
              <a:t> de </a:t>
            </a:r>
            <a:r>
              <a:rPr lang="en-IE" err="1">
                <a:solidFill>
                  <a:schemeClr val="bg1"/>
                </a:solidFill>
                <a:latin typeface="Calibri"/>
                <a:ea typeface="Calibri"/>
                <a:cs typeface="Calibri"/>
              </a:rPr>
              <a:t>enheter</a:t>
            </a:r>
            <a:r>
              <a:rPr lang="en-IE">
                <a:solidFill>
                  <a:schemeClr val="bg1"/>
                </a:solidFill>
                <a:latin typeface="Calibri"/>
                <a:ea typeface="Calibri"/>
                <a:cs typeface="Calibri"/>
              </a:rPr>
              <a:t> </a:t>
            </a:r>
            <a:r>
              <a:rPr lang="en-IE" err="1">
                <a:solidFill>
                  <a:schemeClr val="bg1"/>
                </a:solidFill>
                <a:latin typeface="Calibri"/>
                <a:ea typeface="Calibri"/>
                <a:cs typeface="Calibri"/>
              </a:rPr>
              <a:t>som</a:t>
            </a:r>
            <a:r>
              <a:rPr lang="en-IE">
                <a:solidFill>
                  <a:schemeClr val="bg1"/>
                </a:solidFill>
                <a:latin typeface="Calibri"/>
                <a:ea typeface="Calibri"/>
                <a:cs typeface="Calibri"/>
              </a:rPr>
              <a:t> </a:t>
            </a:r>
            <a:r>
              <a:rPr lang="en-IE" err="1">
                <a:solidFill>
                  <a:schemeClr val="bg1"/>
                </a:solidFill>
                <a:latin typeface="Calibri"/>
                <a:ea typeface="Calibri"/>
                <a:cs typeface="Calibri"/>
              </a:rPr>
              <a:t>är</a:t>
            </a:r>
            <a:r>
              <a:rPr lang="en-IE">
                <a:solidFill>
                  <a:schemeClr val="bg1"/>
                </a:solidFill>
                <a:latin typeface="Calibri"/>
                <a:ea typeface="Calibri"/>
                <a:cs typeface="Calibri"/>
              </a:rPr>
              <a:t> </a:t>
            </a:r>
            <a:r>
              <a:rPr lang="en-IE" err="1">
                <a:solidFill>
                  <a:schemeClr val="bg1"/>
                </a:solidFill>
                <a:latin typeface="Calibri"/>
                <a:ea typeface="Calibri"/>
                <a:cs typeface="Calibri"/>
              </a:rPr>
              <a:t>ansluten</a:t>
            </a:r>
            <a:r>
              <a:rPr lang="en-IE">
                <a:solidFill>
                  <a:schemeClr val="bg1"/>
                </a:solidFill>
                <a:latin typeface="Calibri"/>
                <a:ea typeface="Calibri"/>
                <a:cs typeface="Calibri"/>
              </a:rPr>
              <a:t> till </a:t>
            </a:r>
            <a:r>
              <a:rPr lang="en-IE" err="1">
                <a:solidFill>
                  <a:schemeClr val="bg1"/>
                </a:solidFill>
                <a:latin typeface="Calibri"/>
                <a:ea typeface="Calibri"/>
                <a:cs typeface="Calibri"/>
              </a:rPr>
              <a:t>en</a:t>
            </a:r>
            <a:r>
              <a:rPr lang="en-IE">
                <a:solidFill>
                  <a:schemeClr val="bg1"/>
                </a:solidFill>
                <a:latin typeface="Calibri"/>
                <a:ea typeface="Calibri"/>
                <a:cs typeface="Calibri"/>
              </a:rPr>
              <a:t> </a:t>
            </a:r>
            <a:r>
              <a:rPr lang="en-IE" err="1">
                <a:solidFill>
                  <a:schemeClr val="bg1"/>
                </a:solidFill>
                <a:latin typeface="Calibri"/>
                <a:ea typeface="Calibri"/>
                <a:cs typeface="Calibri"/>
              </a:rPr>
              <a:t>dator</a:t>
            </a:r>
            <a:r>
              <a:rPr lang="en-IE">
                <a:solidFill>
                  <a:schemeClr val="bg1"/>
                </a:solidFill>
                <a:latin typeface="Calibri"/>
                <a:ea typeface="Calibri"/>
                <a:cs typeface="Calibri"/>
              </a:rPr>
              <a:t>, </a:t>
            </a:r>
            <a:r>
              <a:rPr lang="en-IE" err="1">
                <a:solidFill>
                  <a:schemeClr val="bg1"/>
                </a:solidFill>
                <a:latin typeface="Calibri"/>
                <a:ea typeface="Calibri"/>
                <a:cs typeface="Calibri"/>
              </a:rPr>
              <a:t>t.ex</a:t>
            </a:r>
            <a:r>
              <a:rPr lang="en-IE">
                <a:solidFill>
                  <a:schemeClr val="bg1"/>
                </a:solidFill>
                <a:latin typeface="Calibri"/>
                <a:ea typeface="Calibri"/>
                <a:cs typeface="Calibri"/>
              </a:rPr>
              <a:t>. </a:t>
            </a:r>
            <a:r>
              <a:rPr lang="en-IE" err="1">
                <a:solidFill>
                  <a:schemeClr val="bg1"/>
                </a:solidFill>
                <a:latin typeface="Calibri"/>
                <a:ea typeface="Calibri"/>
                <a:cs typeface="Calibri"/>
              </a:rPr>
              <a:t>en</a:t>
            </a:r>
            <a:r>
              <a:rPr lang="en-IE">
                <a:solidFill>
                  <a:schemeClr val="bg1"/>
                </a:solidFill>
                <a:latin typeface="Calibri"/>
                <a:ea typeface="Calibri"/>
                <a:cs typeface="Calibri"/>
              </a:rPr>
              <a:t> </a:t>
            </a:r>
            <a:r>
              <a:rPr lang="en-IE" err="1">
                <a:solidFill>
                  <a:schemeClr val="bg1"/>
                </a:solidFill>
                <a:latin typeface="Calibri"/>
                <a:ea typeface="Calibri"/>
                <a:cs typeface="Calibri"/>
              </a:rPr>
              <a:t>skrivare</a:t>
            </a:r>
            <a:r>
              <a:rPr lang="en-IE">
                <a:solidFill>
                  <a:schemeClr val="bg1"/>
                </a:solidFill>
                <a:latin typeface="Calibri"/>
                <a:ea typeface="Calibri"/>
                <a:cs typeface="Calibri"/>
              </a:rPr>
              <a:t>, </a:t>
            </a:r>
            <a:r>
              <a:rPr lang="en-IE" err="1">
                <a:solidFill>
                  <a:schemeClr val="bg1"/>
                </a:solidFill>
                <a:latin typeface="Calibri"/>
                <a:ea typeface="Calibri"/>
                <a:cs typeface="Calibri"/>
              </a:rPr>
              <a:t>ett</a:t>
            </a:r>
            <a:r>
              <a:rPr lang="en-IE">
                <a:solidFill>
                  <a:schemeClr val="bg1"/>
                </a:solidFill>
                <a:latin typeface="Calibri"/>
                <a:ea typeface="Calibri"/>
                <a:cs typeface="Calibri"/>
              </a:rPr>
              <a:t> modem, en mus eller ett tangentbord.</a:t>
            </a:r>
            <a:endParaRPr lang="sv-SE">
              <a:solidFill>
                <a:schemeClr val="bg1"/>
              </a:solidFill>
              <a:latin typeface="Calibri"/>
              <a:ea typeface="Calibri"/>
              <a:cs typeface="Calibri"/>
            </a:endParaRPr>
          </a:p>
          <a:p>
            <a:pPr marL="13970" indent="0" algn="ctr">
              <a:lnSpc>
                <a:spcPts val="2560"/>
              </a:lnSpc>
              <a:spcBef>
                <a:spcPts val="0"/>
              </a:spcBef>
              <a:buClr>
                <a:srgbClr val="B6D1E1"/>
              </a:buClr>
              <a:buNone/>
            </a:pPr>
            <a:endParaRPr lang="sv-SE">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FC780D-0AB1-CA3C-146B-EFEBB671F8C2}"/>
              </a:ext>
            </a:extLst>
          </p:cNvPr>
          <p:cNvSpPr txBox="1"/>
          <p:nvPr/>
        </p:nvSpPr>
        <p:spPr>
          <a:xfrm>
            <a:off x="4088377" y="1426889"/>
            <a:ext cx="5504800" cy="784125"/>
          </a:xfrm>
          <a:prstGeom prst="rect">
            <a:avLst/>
          </a:prstGeom>
          <a:noFill/>
        </p:spPr>
        <p:txBody>
          <a:bodyPr wrap="square">
            <a:spAutoFit/>
          </a:bodyPr>
          <a:lstStyle/>
          <a:p>
            <a:pPr marL="14288">
              <a:lnSpc>
                <a:spcPts val="2560"/>
              </a:lnSpc>
              <a:buClr>
                <a:srgbClr val="B6D1E1"/>
              </a:buClr>
            </a:pPr>
            <a:r>
              <a:rPr lang="en-IE" sz="4000" b="1">
                <a:solidFill>
                  <a:schemeClr val="bg1"/>
                </a:solidFill>
                <a:highlight>
                  <a:srgbClr val="B6D1E1"/>
                </a:highlight>
                <a:latin typeface="Calibri" panose="020F0502020204030204" pitchFamily="34" charset="0"/>
                <a:ea typeface="Calibri" panose="020F0502020204030204" pitchFamily="34" charset="0"/>
                <a:cs typeface="Calibri" panose="020F0502020204030204" pitchFamily="34" charset="0"/>
              </a:rPr>
              <a:t> Kringutrustning</a:t>
            </a:r>
            <a:r>
              <a:rPr lang="en-IE" sz="4000" b="1">
                <a:solidFill>
                  <a:srgbClr val="B6D1E1"/>
                </a:solidFill>
                <a:highlight>
                  <a:srgbClr val="B6D1E1"/>
                </a:highlight>
                <a:latin typeface="Calibri" panose="020F0502020204030204" pitchFamily="34" charset="0"/>
                <a:ea typeface="Calibri" panose="020F0502020204030204" pitchFamily="34" charset="0"/>
                <a:cs typeface="Calibri" panose="020F0502020204030204" pitchFamily="34" charset="0"/>
              </a:rPr>
              <a:t>. </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21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Grundläggande datorkunskap</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8"/>
            <a:ext cx="7654441"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Hur slår du på datorn? </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B262B9A8-6D5C-E54F-0BD1-2D7383AC9C28}"/>
              </a:ext>
            </a:extLst>
          </p:cNvPr>
          <p:cNvSpPr txBox="1">
            <a:spLocks/>
          </p:cNvSpPr>
          <p:nvPr/>
        </p:nvSpPr>
        <p:spPr>
          <a:xfrm>
            <a:off x="2181706" y="2197769"/>
            <a:ext cx="6352694" cy="4074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Tekniken är ett fantastiskt underverk som ständigt förändras. Datorer är inte annorlunda, men låt inte detta avskräcka dig. Även om datorer förändras förblir de grundläggande funktionerna desamma. </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Du kanske får kämpa för att hitta ON-knappen, men få inte panik. Om du har problem är det bara att fråga någon.</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EBBEE0A5-6FB4-0317-945E-58850F10E1BD}"/>
              </a:ext>
            </a:extLst>
          </p:cNvPr>
          <p:cNvGrpSpPr/>
          <p:nvPr/>
        </p:nvGrpSpPr>
        <p:grpSpPr>
          <a:xfrm>
            <a:off x="8962650" y="5192419"/>
            <a:ext cx="2788753" cy="578690"/>
            <a:chOff x="2045517" y="6166884"/>
            <a:chExt cx="2788753" cy="578690"/>
          </a:xfrm>
        </p:grpSpPr>
        <p:sp>
          <p:nvSpPr>
            <p:cNvPr id="3" name="Rectangle 2">
              <a:extLst>
                <a:ext uri="{FF2B5EF4-FFF2-40B4-BE49-F238E27FC236}">
                  <a16:creationId xmlns:a16="http://schemas.microsoft.com/office/drawing/2014/main" id="{B67EE36A-AB7E-960F-FC28-B7803A1309C0}"/>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F886971-D0C9-0BAB-890D-8E72E943B4F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3C912A0-B09F-5C19-62B7-ECCD169A3044}"/>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a:effectLst/>
                  <a:latin typeface="Calibri" panose="020F0502020204030204" pitchFamily="34" charset="0"/>
                  <a:ea typeface="Times New Roman" panose="02020603050405020304" pitchFamily="18" charset="0"/>
                  <a:cs typeface="Times New Roman" panose="02020603050405020304" pitchFamily="18" charset="0"/>
                </a:rPr>
                <a:t>Övning 2</a:t>
              </a:r>
              <a:endParaRPr lang="en-IE" sz="300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Graphic 6" descr="Clipboard Partially Ticked outline">
              <a:extLst>
                <a:ext uri="{FF2B5EF4-FFF2-40B4-BE49-F238E27FC236}">
                  <a16:creationId xmlns:a16="http://schemas.microsoft.com/office/drawing/2014/main" id="{E174A29C-3BF1-BDFA-F406-4143E2F27A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pic>
        <p:nvPicPr>
          <p:cNvPr id="10" name="Graphic 9" descr="Cursor outline">
            <a:extLst>
              <a:ext uri="{FF2B5EF4-FFF2-40B4-BE49-F238E27FC236}">
                <a16:creationId xmlns:a16="http://schemas.microsoft.com/office/drawing/2014/main" id="{CB8ABCBA-057A-436A-770A-774A4C1356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52" y="2137610"/>
            <a:ext cx="2370221" cy="2370221"/>
          </a:xfrm>
          <a:prstGeom prst="rect">
            <a:avLst/>
          </a:prstGeom>
        </p:spPr>
      </p:pic>
    </p:spTree>
    <p:extLst>
      <p:ext uri="{BB962C8B-B14F-4D97-AF65-F5344CB8AC3E}">
        <p14:creationId xmlns:p14="http://schemas.microsoft.com/office/powerpoint/2010/main" val="1473400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857817"/>
            <a:ext cx="11275247" cy="6321026"/>
          </a:xfrm>
          <a:prstGeom prst="rect">
            <a:avLst/>
          </a:prstGeom>
          <a:noFill/>
        </p:spPr>
        <p:txBody>
          <a:bodyPr wrap="square">
            <a:spAutoFit/>
          </a:bodyPr>
          <a:lstStyle/>
          <a:p>
            <a:pPr marL="806450" algn="just">
              <a:lnSpc>
                <a:spcPct val="150000"/>
              </a:lnSpc>
            </a:pPr>
            <a:endParaRPr lang="en-IE" sz="9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ts val="314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Vilka är skillnaderna mellan en stationär och en bärbar dator?</a:t>
            </a:r>
          </a:p>
          <a:p>
            <a:pPr marL="1263650" indent="-457200" algn="just">
              <a:lnSpc>
                <a:spcPts val="314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Vilken är den viktigaste funktionen hos en mus?</a:t>
            </a:r>
          </a:p>
          <a:p>
            <a:pPr marL="1263650" indent="-457200" algn="just">
              <a:lnSpc>
                <a:spcPts val="314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många knappar har en mus?</a:t>
            </a:r>
          </a:p>
          <a:p>
            <a:pPr marL="1263650" indent="-457200" algn="just">
              <a:lnSpc>
                <a:spcPts val="314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Vilket av följande tecken tyder på att systemet är inköpt eller inaktivt?</a:t>
            </a:r>
          </a:p>
          <a:p>
            <a:pPr marL="1557338" indent="-304800" algn="just">
              <a:lnSpc>
                <a:spcPts val="31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En hand </a:t>
            </a:r>
          </a:p>
          <a:p>
            <a:pPr marL="1557338" indent="-304800" algn="just">
              <a:lnSpc>
                <a:spcPts val="31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Ett timglas </a:t>
            </a:r>
          </a:p>
          <a:p>
            <a:pPr marL="1557338" indent="-304800" algn="just">
              <a:lnSpc>
                <a:spcPts val="31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En I-balk</a:t>
            </a:r>
          </a:p>
          <a:p>
            <a:pPr marL="1263650" indent="-457200" algn="just">
              <a:lnSpc>
                <a:spcPts val="3140"/>
              </a:lnSpc>
              <a:buClr>
                <a:srgbClr val="84BFA4"/>
              </a:buClr>
              <a:buFont typeface="+mj-lt"/>
              <a:buAutoNum type="arabicPeriod" startAt="5"/>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en periferiutrustning?</a:t>
            </a:r>
          </a:p>
          <a:p>
            <a:pPr marL="1263650" indent="-457200" algn="just">
              <a:lnSpc>
                <a:spcPts val="3140"/>
              </a:lnSpc>
              <a:buClr>
                <a:srgbClr val="84BFA4"/>
              </a:buClr>
              <a:buFont typeface="+mj-lt"/>
              <a:buAutoNum type="arabicPeriod" startAt="5"/>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Nämn två vanliga kringutrustningar som används med en dator?</a:t>
            </a:r>
          </a:p>
          <a:p>
            <a:pPr marL="1263650" indent="-457200" algn="just">
              <a:lnSpc>
                <a:spcPts val="3140"/>
              </a:lnSpc>
              <a:buClr>
                <a:srgbClr val="84BFA4"/>
              </a:buClr>
              <a:buFont typeface="+mj-lt"/>
              <a:buAutoNum type="arabicPeriod" startAt="5"/>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syftet med funktionstangenterna på ett tangentbord?</a:t>
            </a:r>
          </a:p>
          <a:p>
            <a:pPr marL="1263650" indent="-457200" algn="just">
              <a:lnSpc>
                <a:spcPts val="3140"/>
              </a:lnSpc>
              <a:buClr>
                <a:srgbClr val="84BFA4"/>
              </a:buClr>
              <a:buFont typeface="+mj-lt"/>
              <a:buAutoNum type="arabicPeriod" startAt="5"/>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gör man när man trycker på Enter-tangenten när man skriver?</a:t>
            </a:r>
          </a:p>
          <a:p>
            <a:pPr marL="1263650" indent="-457200" algn="just">
              <a:lnSpc>
                <a:spcPts val="3140"/>
              </a:lnSpc>
              <a:buClr>
                <a:srgbClr val="84BFA4"/>
              </a:buClr>
              <a:buFont typeface="+mj-lt"/>
              <a:buAutoNum type="arabicPeriod" startAt="5"/>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gör mellanslagstangenten när du trycker på den på ett tangentbord?</a:t>
            </a:r>
          </a:p>
          <a:p>
            <a:pPr marL="1263650" indent="-457200" algn="just">
              <a:lnSpc>
                <a:spcPts val="3140"/>
              </a:lnSpc>
              <a:buClr>
                <a:srgbClr val="84BFA4"/>
              </a:buClr>
              <a:buFont typeface="+mj-lt"/>
              <a:buAutoNum type="arabicPeriod" startAt="5"/>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använder du Shift-tangenten för att skriva stora bokstäver?</a:t>
            </a:r>
          </a:p>
          <a:p>
            <a:pPr marL="1263650" indent="-457200" algn="just">
              <a:lnSpc>
                <a:spcPts val="3140"/>
              </a:lnSpc>
              <a:buClr>
                <a:srgbClr val="C0DCEA"/>
              </a:buClr>
              <a:buFont typeface="+mj-lt"/>
              <a:buAutoNum type="arabicPeriod" startAt="5"/>
            </a:pPr>
            <a:endPar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ct val="150000"/>
              </a:lnSpc>
              <a:buClr>
                <a:srgbClr val="C0DCEA"/>
              </a:buClr>
              <a:buFont typeface="+mj-lt"/>
              <a:buAutoNum type="arabicPeriod" startAt="3"/>
            </a:pPr>
            <a:endPar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BF1C9966-7903-929F-2A96-D9C466F619F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6351A2F2-81DA-F44C-B9F2-E68E08DB041D}"/>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Följande frågor kommer att testa vad du har lärt dig hittills</a:t>
            </a:r>
            <a:endParaRPr lang="en-IE" sz="29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594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8496" y="0"/>
            <a:ext cx="12183504" cy="4392118"/>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732017" y="317449"/>
            <a:ext cx="7933335" cy="234536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80"/>
              </a:lnSpc>
              <a:spcBef>
                <a:spcPts val="0"/>
              </a:spcBef>
              <a:buClr>
                <a:srgbClr val="382B1B"/>
              </a:buClr>
              <a:buNone/>
            </a:pPr>
            <a:r>
              <a:rPr lang="en-GB" sz="2400">
                <a:solidFill>
                  <a:schemeClr val="bg1"/>
                </a:solidFill>
                <a:latin typeface="Calibri"/>
                <a:ea typeface="Calibri"/>
                <a:cs typeface="Calibri"/>
              </a:rPr>
              <a:t>Överlag är digitala färdigheter </a:t>
            </a:r>
            <a:r>
              <a:rPr lang="en-GB" sz="2400" err="1">
                <a:solidFill>
                  <a:schemeClr val="bg1"/>
                </a:solidFill>
                <a:latin typeface="Calibri"/>
                <a:ea typeface="Calibri"/>
                <a:cs typeface="Calibri"/>
              </a:rPr>
              <a:t>grundläggande</a:t>
            </a:r>
            <a:r>
              <a:rPr lang="en-GB" sz="2400">
                <a:solidFill>
                  <a:schemeClr val="bg1"/>
                </a:solidFill>
                <a:latin typeface="Calibri"/>
                <a:ea typeface="Calibri"/>
                <a:cs typeface="Calibri"/>
              </a:rPr>
              <a:t> för </a:t>
            </a:r>
            <a:r>
              <a:rPr lang="en-GB" sz="2400" err="1">
                <a:solidFill>
                  <a:schemeClr val="bg1"/>
                </a:solidFill>
                <a:latin typeface="Calibri"/>
                <a:ea typeface="Calibri"/>
                <a:cs typeface="Calibri"/>
              </a:rPr>
              <a:t>att</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navigera</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och</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lyckas</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i</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en</a:t>
            </a:r>
            <a:r>
              <a:rPr lang="en-GB" sz="2400">
                <a:solidFill>
                  <a:schemeClr val="bg1"/>
                </a:solidFill>
                <a:latin typeface="Calibri"/>
                <a:ea typeface="Calibri"/>
                <a:cs typeface="Calibri"/>
              </a:rPr>
              <a:t> digital </a:t>
            </a:r>
            <a:r>
              <a:rPr lang="en-GB" sz="2400" err="1">
                <a:solidFill>
                  <a:schemeClr val="bg1"/>
                </a:solidFill>
                <a:latin typeface="Calibri"/>
                <a:ea typeface="Calibri"/>
                <a:cs typeface="Calibri"/>
              </a:rPr>
              <a:t>värld</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och</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påverkar</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nästan</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alla</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aspekter</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av</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privat</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och</a:t>
            </a:r>
            <a:r>
              <a:rPr lang="en-GB" sz="2400">
                <a:solidFill>
                  <a:schemeClr val="bg1"/>
                </a:solidFill>
                <a:latin typeface="Calibri"/>
                <a:ea typeface="Calibri"/>
                <a:cs typeface="Calibri"/>
              </a:rPr>
              <a:t> yrkeslivet. Är du förbryllad över datorer? Fascineras du av deras kraft, men tvekar att använda dem? </a:t>
            </a:r>
            <a:br>
              <a:rPr lang="en-GB" sz="2400">
                <a:solidFill>
                  <a:schemeClr val="bg1"/>
                </a:solidFill>
                <a:latin typeface="Calibri"/>
                <a:ea typeface="Calibri"/>
                <a:cs typeface="Calibri"/>
              </a:rPr>
            </a:br>
            <a:r>
              <a:rPr lang="en-GB" sz="2400" err="1">
                <a:solidFill>
                  <a:schemeClr val="bg1"/>
                </a:solidFill>
                <a:latin typeface="Calibri"/>
                <a:ea typeface="Calibri"/>
                <a:cs typeface="Calibri"/>
              </a:rPr>
              <a:t>Att</a:t>
            </a:r>
            <a:r>
              <a:rPr lang="en-GB" sz="2400">
                <a:solidFill>
                  <a:schemeClr val="bg1"/>
                </a:solidFill>
                <a:latin typeface="Calibri"/>
                <a:ea typeface="Calibri"/>
                <a:cs typeface="Calibri"/>
              </a:rPr>
              <a:t> </a:t>
            </a:r>
            <a:r>
              <a:rPr lang="en-GB" sz="2400" err="1">
                <a:solidFill>
                  <a:schemeClr val="bg1"/>
                </a:solidFill>
                <a:latin typeface="Calibri"/>
                <a:ea typeface="Calibri"/>
                <a:cs typeface="Calibri"/>
              </a:rPr>
              <a:t>lära</a:t>
            </a:r>
            <a:r>
              <a:rPr lang="en-GB" sz="2400">
                <a:solidFill>
                  <a:schemeClr val="bg1"/>
                </a:solidFill>
                <a:latin typeface="Calibri"/>
                <a:ea typeface="Calibri"/>
                <a:cs typeface="Calibri"/>
              </a:rPr>
              <a:t> sig använda en dator behöver inte vara något skrämmande. Den här modulen hjälper dig att arbeta dig igenom grunderna för att förstå datorer. Vi hjälper dig att testa dina kunskaper med hjälp av tester och svarsövningar. </a:t>
            </a:r>
          </a:p>
          <a:p>
            <a:pPr marL="0" indent="0">
              <a:lnSpc>
                <a:spcPts val="2580"/>
              </a:lnSpc>
              <a:spcBef>
                <a:spcPts val="0"/>
              </a:spcBef>
              <a:buClr>
                <a:srgbClr val="382B1B"/>
              </a:buClr>
              <a:buNone/>
            </a:pPr>
            <a:endParaRPr lang="sv-SE" sz="2400">
              <a:solidFill>
                <a:srgbClr val="382B1B"/>
              </a:solidFill>
              <a:latin typeface="Calibri" panose="020F0502020204030204" pitchFamily="34" charset="0"/>
              <a:ea typeface="Calibri" panose="020F0502020204030204" pitchFamily="34" charset="0"/>
            </a:endParaRPr>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688313" y="4736891"/>
            <a:ext cx="9400065" cy="1937216"/>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err="1">
                <a:solidFill>
                  <a:srgbClr val="84BFA4"/>
                </a:solidFill>
                <a:latin typeface="Calibri"/>
                <a:ea typeface="Calibri"/>
                <a:cs typeface="Calibri"/>
              </a:rPr>
              <a:t>Modulen</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är</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uppdelad</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i</a:t>
            </a:r>
            <a:r>
              <a:rPr lang="en-GB" sz="3000" b="1" i="1" dirty="0">
                <a:solidFill>
                  <a:srgbClr val="84BFA4"/>
                </a:solidFill>
                <a:latin typeface="Calibri"/>
                <a:ea typeface="Calibri"/>
                <a:cs typeface="Calibri"/>
              </a:rPr>
              <a:t> fem </a:t>
            </a:r>
            <a:r>
              <a:rPr lang="en-GB" sz="3000" b="1" i="1" err="1">
                <a:solidFill>
                  <a:srgbClr val="84BFA4"/>
                </a:solidFill>
                <a:latin typeface="Calibri"/>
                <a:ea typeface="Calibri"/>
                <a:cs typeface="Calibri"/>
              </a:rPr>
              <a:t>avsnitt</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som</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vart</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och</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ett</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täcker</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olika</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aspekter</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Arbeta</a:t>
            </a:r>
            <a:r>
              <a:rPr lang="en-GB" sz="3000" b="1" i="1" dirty="0">
                <a:solidFill>
                  <a:srgbClr val="84BFA4"/>
                </a:solidFill>
                <a:latin typeface="Calibri"/>
                <a:ea typeface="Calibri"/>
                <a:cs typeface="Calibri"/>
              </a:rPr>
              <a:t> dig </a:t>
            </a:r>
            <a:r>
              <a:rPr lang="en-GB" sz="3000" b="1" i="1" err="1">
                <a:solidFill>
                  <a:srgbClr val="84BFA4"/>
                </a:solidFill>
                <a:latin typeface="Calibri"/>
                <a:ea typeface="Calibri"/>
                <a:cs typeface="Calibri"/>
              </a:rPr>
              <a:t>igenom</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ett</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avsnitt</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i</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taget</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När</a:t>
            </a:r>
            <a:r>
              <a:rPr lang="en-GB" sz="3000" b="1" i="1" dirty="0">
                <a:solidFill>
                  <a:srgbClr val="84BFA4"/>
                </a:solidFill>
                <a:latin typeface="Calibri"/>
                <a:ea typeface="Calibri"/>
                <a:cs typeface="Calibri"/>
              </a:rPr>
              <a:t> du </a:t>
            </a:r>
            <a:r>
              <a:rPr lang="en-GB" sz="3000" b="1" i="1" err="1">
                <a:solidFill>
                  <a:srgbClr val="84BFA4"/>
                </a:solidFill>
                <a:latin typeface="Calibri"/>
                <a:ea typeface="Calibri"/>
                <a:cs typeface="Calibri"/>
              </a:rPr>
              <a:t>är</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klar</a:t>
            </a:r>
            <a:r>
              <a:rPr lang="en-GB" sz="3000" b="1" i="1" dirty="0">
                <a:solidFill>
                  <a:srgbClr val="84BFA4"/>
                </a:solidFill>
                <a:latin typeface="Calibri"/>
                <a:ea typeface="Calibri"/>
                <a:cs typeface="Calibri"/>
              </a:rPr>
              <a:t> med </a:t>
            </a:r>
            <a:r>
              <a:rPr lang="en-GB" sz="3000" b="1" i="1" err="1">
                <a:solidFill>
                  <a:srgbClr val="84BFA4"/>
                </a:solidFill>
                <a:latin typeface="Calibri"/>
                <a:ea typeface="Calibri"/>
                <a:cs typeface="Calibri"/>
              </a:rPr>
              <a:t>varje</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avsnitt</a:t>
            </a:r>
            <a:r>
              <a:rPr lang="en-GB" sz="3000" b="1" i="1" dirty="0">
                <a:solidFill>
                  <a:srgbClr val="84BFA4"/>
                </a:solidFill>
                <a:latin typeface="Calibri"/>
                <a:ea typeface="Calibri"/>
                <a:cs typeface="Calibri"/>
              </a:rPr>
              <a:t> </a:t>
            </a:r>
            <a:r>
              <a:rPr lang="en-GB" sz="3000" b="1" i="1" err="1">
                <a:solidFill>
                  <a:srgbClr val="84BFA4"/>
                </a:solidFill>
                <a:latin typeface="Calibri"/>
                <a:ea typeface="Calibri"/>
                <a:cs typeface="Calibri"/>
              </a:rPr>
              <a:t>finns</a:t>
            </a:r>
            <a:r>
              <a:rPr lang="en-GB" sz="3000" b="1" i="1">
                <a:solidFill>
                  <a:srgbClr val="84BFA4"/>
                </a:solidFill>
                <a:latin typeface="Calibri"/>
                <a:ea typeface="Calibri"/>
                <a:cs typeface="Calibri"/>
              </a:rPr>
              <a:t> frågor att besvara. </a:t>
            </a:r>
          </a:p>
          <a:p>
            <a:pPr marL="0" indent="0">
              <a:lnSpc>
                <a:spcPts val="2680"/>
              </a:lnSpc>
              <a:spcBef>
                <a:spcPts val="0"/>
              </a:spcBef>
              <a:buClr>
                <a:srgbClr val="382B1B"/>
              </a:buClr>
              <a:buNone/>
            </a:pPr>
            <a:endParaRPr lang="sv-SE" sz="3000" b="1" i="1">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479599" y="4637361"/>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719170" y="194728"/>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dpi="0" rotWithShape="1">
            <a:blip r:embed="rId2"/>
            <a:srcRect/>
            <a:stretch>
              <a:fillRect l="-45994" r="-84208"/>
            </a:stretch>
          </a:blipFill>
          <a:ln w="2960" cap="flat">
            <a:noFill/>
            <a:prstDash val="solid"/>
            <a:miter/>
          </a:ln>
        </p:spPr>
        <p:txBody>
          <a:bodyPr wrap="square" rtlCol="0" anchor="ctr">
            <a:noAutofit/>
          </a:bodyPr>
          <a:lstStyle/>
          <a:p>
            <a:endParaRPr lang="en-US" b="0" i="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10389044" y="4112422"/>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20189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a:effectLst/>
                <a:latin typeface="Calibri" panose="020F0502020204030204" pitchFamily="34" charset="0"/>
                <a:ea typeface="Calibri" panose="020F0502020204030204" pitchFamily="34" charset="0"/>
              </a:rPr>
              <a:t>Skrivbord</a:t>
            </a:r>
          </a:p>
          <a:p>
            <a:endParaRPr lang="en-GB" sz="6000">
              <a:effectLst/>
              <a:latin typeface="Calibri" panose="020F0502020204030204" pitchFamily="34" charset="0"/>
              <a:ea typeface="Calibri" panose="020F0502020204030204" pitchFamily="34" charset="0"/>
            </a:endParaRPr>
          </a:p>
          <a:p>
            <a:endParaRPr lang="en-GB" sz="6000">
              <a:effectLst/>
              <a:latin typeface="Calibri" panose="020F0502020204030204" pitchFamily="34" charset="0"/>
              <a:ea typeface="Calibri" panose="020F0502020204030204" pitchFamily="34" charset="0"/>
            </a:endParaRPr>
          </a:p>
          <a:p>
            <a:endParaRPr lang="en-US" sz="6000"/>
          </a:p>
        </p:txBody>
      </p:sp>
    </p:spTree>
    <p:extLst>
      <p:ext uri="{BB962C8B-B14F-4D97-AF65-F5344CB8AC3E}">
        <p14:creationId xmlns:p14="http://schemas.microsoft.com/office/powerpoint/2010/main" val="287458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2368666"/>
            <a:ext cx="5933636" cy="19034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Min dator / Denna PC</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Denna ikon öppnar fönstret My Computer / This PC. I det här fönstret kan du se alla delar av datorn.</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Mina dokument</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Mina dokument är en mapp där du kan placera alla filer som du skapar.</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35352" y="411498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559910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39461" y="213727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Skrivbord</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03</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293626" y="643445"/>
            <a:ext cx="8582921" cy="1784463"/>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Skrivbordet är hela ytan på skärmen på din dator. På skrivbordet hittar du olika små bilder som kallas ikoner. Dessa inkluderar:</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12599D0-1F45-E571-012D-C96A88CA6BC3}"/>
              </a:ext>
            </a:extLst>
          </p:cNvPr>
          <p:cNvPicPr>
            <a:picLocks noChangeAspect="1"/>
          </p:cNvPicPr>
          <p:nvPr/>
        </p:nvPicPr>
        <p:blipFill rotWithShape="1">
          <a:blip r:embed="rId2"/>
          <a:srcRect l="34933" t="18536" r="34107" b="17985"/>
          <a:stretch/>
        </p:blipFill>
        <p:spPr>
          <a:xfrm>
            <a:off x="9946105" y="2614863"/>
            <a:ext cx="1154475" cy="1331495"/>
          </a:xfrm>
          <a:prstGeom prst="rect">
            <a:avLst/>
          </a:prstGeom>
        </p:spPr>
      </p:pic>
      <p:pic>
        <p:nvPicPr>
          <p:cNvPr id="14" name="Picture 13">
            <a:extLst>
              <a:ext uri="{FF2B5EF4-FFF2-40B4-BE49-F238E27FC236}">
                <a16:creationId xmlns:a16="http://schemas.microsoft.com/office/drawing/2014/main" id="{5EDD64F7-DBE8-21B7-2D0F-50F36154E5CD}"/>
              </a:ext>
            </a:extLst>
          </p:cNvPr>
          <p:cNvPicPr>
            <a:picLocks noChangeAspect="1"/>
          </p:cNvPicPr>
          <p:nvPr/>
        </p:nvPicPr>
        <p:blipFill>
          <a:blip r:embed="rId3"/>
          <a:stretch>
            <a:fillRect/>
          </a:stretch>
        </p:blipFill>
        <p:spPr>
          <a:xfrm>
            <a:off x="9844505" y="4247147"/>
            <a:ext cx="1240589" cy="1240589"/>
          </a:xfrm>
          <a:prstGeom prst="rect">
            <a:avLst/>
          </a:prstGeom>
        </p:spPr>
      </p:pic>
    </p:spTree>
    <p:extLst>
      <p:ext uri="{BB962C8B-B14F-4D97-AF65-F5344CB8AC3E}">
        <p14:creationId xmlns:p14="http://schemas.microsoft.com/office/powerpoint/2010/main" val="240874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2" y="625642"/>
            <a:ext cx="7698269" cy="293570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nSpc>
                <a:spcPts val="2560"/>
              </a:lnSpc>
              <a:spcBef>
                <a:spcPts val="0"/>
              </a:spcBef>
              <a:buClr>
                <a:srgbClr val="B6D1E1"/>
              </a:buClr>
              <a:buNone/>
            </a:pPr>
            <a:r>
              <a:rPr lang="en-IE" sz="2400" b="1" dirty="0" err="1">
                <a:solidFill>
                  <a:srgbClr val="382B1B"/>
                </a:solidFill>
                <a:latin typeface="Calibri"/>
                <a:ea typeface="Calibri"/>
                <a:cs typeface="Calibri"/>
              </a:rPr>
              <a:t>Papperskorgen</a:t>
            </a:r>
            <a:endParaRPr lang="sv-SE" dirty="0" err="1">
              <a:latin typeface="Calibri"/>
              <a:ea typeface="Calibri"/>
              <a:cs typeface="Calibri"/>
            </a:endParaRPr>
          </a:p>
          <a:p>
            <a:pPr marL="13970" indent="0">
              <a:lnSpc>
                <a:spcPts val="2560"/>
              </a:lnSpc>
              <a:spcBef>
                <a:spcPts val="0"/>
              </a:spcBef>
              <a:buClr>
                <a:srgbClr val="B6D1E1"/>
              </a:buClr>
              <a:buNone/>
            </a:pPr>
            <a:r>
              <a:rPr lang="en-IE" sz="2400" dirty="0" err="1">
                <a:solidFill>
                  <a:srgbClr val="382B1B"/>
                </a:solidFill>
                <a:latin typeface="Calibri"/>
                <a:ea typeface="Calibri"/>
                <a:cs typeface="Calibri"/>
              </a:rPr>
              <a:t>Återvinningsbehållaren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behållare</a:t>
            </a:r>
            <a:r>
              <a:rPr lang="en-IE" sz="2400" dirty="0">
                <a:solidFill>
                  <a:srgbClr val="382B1B"/>
                </a:solidFill>
                <a:latin typeface="Calibri"/>
                <a:ea typeface="Calibri"/>
                <a:cs typeface="Calibri"/>
              </a:rPr>
              <a:t>. Allt du tar bort </a:t>
            </a:r>
            <a:r>
              <a:rPr lang="en-IE" sz="2400" dirty="0" err="1">
                <a:solidFill>
                  <a:srgbClr val="382B1B"/>
                </a:solidFill>
                <a:latin typeface="Calibri"/>
                <a:ea typeface="Calibri"/>
                <a:cs typeface="Calibri"/>
              </a:rPr>
              <a:t>hamnar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papperskorgen</a:t>
            </a:r>
            <a:r>
              <a:rPr lang="en-IE" sz="2400" dirty="0">
                <a:solidFill>
                  <a:srgbClr val="382B1B"/>
                </a:solidFill>
                <a:latin typeface="Calibri"/>
                <a:ea typeface="Calibri"/>
                <a:cs typeface="Calibri"/>
              </a:rPr>
              <a:t>. Tills du </a:t>
            </a:r>
            <a:r>
              <a:rPr lang="en-IE" sz="2400" dirty="0" err="1">
                <a:solidFill>
                  <a:srgbClr val="382B1B"/>
                </a:solidFill>
                <a:latin typeface="Calibri"/>
                <a:ea typeface="Calibri"/>
                <a:cs typeface="Calibri"/>
              </a:rPr>
              <a:t>tömmer</a:t>
            </a:r>
            <a:r>
              <a:rPr lang="en-IE" sz="2400" dirty="0">
                <a:solidFill>
                  <a:srgbClr val="382B1B"/>
                </a:solidFill>
                <a:latin typeface="Calibri"/>
                <a:ea typeface="Calibri"/>
                <a:cs typeface="Calibri"/>
              </a:rPr>
              <a:t> den, precis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din </a:t>
            </a:r>
            <a:r>
              <a:rPr lang="en-IE" sz="2400" dirty="0" err="1">
                <a:solidFill>
                  <a:srgbClr val="382B1B"/>
                </a:solidFill>
                <a:latin typeface="Calibri"/>
                <a:ea typeface="Calibri"/>
                <a:cs typeface="Calibri"/>
              </a:rPr>
              <a:t>papperskorg</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kommer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dokument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raderats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ligga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kvar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a:t>
            </a:r>
            <a:r>
              <a:rPr lang="en-IE" sz="2400" dirty="0">
                <a:solidFill>
                  <a:srgbClr val="382B1B"/>
                </a:solidFill>
                <a:latin typeface="Calibri"/>
                <a:ea typeface="Calibri"/>
                <a:cs typeface="Calibri"/>
              </a:rPr>
              <a:t> den. Det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vara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mycket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användbart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verktyg</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a:t>
            </a:r>
            <a:r>
              <a:rPr lang="en-IE" sz="2400" dirty="0">
                <a:solidFill>
                  <a:srgbClr val="382B1B"/>
                </a:solidFill>
                <a:latin typeface="Calibri"/>
                <a:ea typeface="Calibri"/>
                <a:cs typeface="Calibri"/>
              </a:rPr>
              <a:t> fall </a:t>
            </a:r>
            <a:r>
              <a:rPr lang="en-IE" sz="2400" dirty="0" err="1">
                <a:solidFill>
                  <a:srgbClr val="382B1B"/>
                </a:solidFill>
                <a:latin typeface="Calibri"/>
                <a:ea typeface="Calibri"/>
                <a:cs typeface="Calibri"/>
              </a:rPr>
              <a:t>där</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kanske</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raderar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något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av</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misstag</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hämta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tillbaka</a:t>
            </a:r>
            <a:r>
              <a:rPr lang="en-IE" sz="2400" dirty="0">
                <a:solidFill>
                  <a:srgbClr val="382B1B"/>
                </a:solidFill>
                <a:latin typeface="Calibri"/>
                <a:ea typeface="Calibri"/>
                <a:cs typeface="Calibri"/>
              </a:rPr>
              <a:t> det </a:t>
            </a:r>
            <a:r>
              <a:rPr lang="en-IE" sz="2400" dirty="0" err="1">
                <a:solidFill>
                  <a:srgbClr val="382B1B"/>
                </a:solidFill>
                <a:latin typeface="Calibri"/>
                <a:ea typeface="Calibri"/>
                <a:cs typeface="Calibri"/>
              </a:rPr>
              <a:t>innan</a:t>
            </a:r>
            <a:r>
              <a:rPr lang="en-IE" sz="2400" dirty="0">
                <a:solidFill>
                  <a:srgbClr val="382B1B"/>
                </a:solidFill>
                <a:latin typeface="Calibri"/>
                <a:ea typeface="Calibri"/>
                <a:cs typeface="Calibri"/>
              </a:rPr>
              <a:t> du permanent </a:t>
            </a:r>
            <a:r>
              <a:rPr lang="en-IE" sz="2400" dirty="0" err="1">
                <a:solidFill>
                  <a:srgbClr val="382B1B"/>
                </a:solidFill>
                <a:latin typeface="Calibri"/>
                <a:ea typeface="Calibri"/>
                <a:cs typeface="Calibri"/>
              </a:rPr>
              <a:t>raderar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genom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tömma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papperskorgen</a:t>
            </a:r>
            <a:r>
              <a:rPr lang="en-IE" sz="2400" dirty="0">
                <a:solidFill>
                  <a:srgbClr val="382B1B"/>
                </a:solidFill>
                <a:latin typeface="Calibri"/>
                <a:ea typeface="Calibri"/>
                <a:cs typeface="Calibri"/>
              </a:rPr>
              <a:t>.</a:t>
            </a: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28079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601619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191334" y="56515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Skrivbord</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03</a:t>
            </a:r>
          </a:p>
        </p:txBody>
      </p:sp>
      <p:pic>
        <p:nvPicPr>
          <p:cNvPr id="4" name="Picture 3">
            <a:extLst>
              <a:ext uri="{FF2B5EF4-FFF2-40B4-BE49-F238E27FC236}">
                <a16:creationId xmlns:a16="http://schemas.microsoft.com/office/drawing/2014/main" id="{707A90BD-F7D2-DF57-6BD9-DDB2D15FB2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335" y="3526842"/>
            <a:ext cx="6341349" cy="502148"/>
          </a:xfrm>
          <a:prstGeom prst="rect">
            <a:avLst/>
          </a:prstGeom>
          <a:noFill/>
          <a:ln>
            <a:noFill/>
          </a:ln>
        </p:spPr>
      </p:pic>
      <p:pic>
        <p:nvPicPr>
          <p:cNvPr id="13" name="Picture 12">
            <a:extLst>
              <a:ext uri="{FF2B5EF4-FFF2-40B4-BE49-F238E27FC236}">
                <a16:creationId xmlns:a16="http://schemas.microsoft.com/office/drawing/2014/main" id="{BAEC629F-B1D8-8F09-16B8-154EE5FF94E2}"/>
              </a:ext>
            </a:extLst>
          </p:cNvPr>
          <p:cNvPicPr>
            <a:picLocks noChangeAspect="1"/>
          </p:cNvPicPr>
          <p:nvPr/>
        </p:nvPicPr>
        <p:blipFill>
          <a:blip r:embed="rId3"/>
          <a:stretch>
            <a:fillRect/>
          </a:stretch>
        </p:blipFill>
        <p:spPr>
          <a:xfrm>
            <a:off x="10149306" y="1086852"/>
            <a:ext cx="1272674" cy="1272674"/>
          </a:xfrm>
          <a:prstGeom prst="rect">
            <a:avLst/>
          </a:prstGeom>
        </p:spPr>
      </p:pic>
      <p:sp>
        <p:nvSpPr>
          <p:cNvPr id="14" name="Text Placeholder 3">
            <a:extLst>
              <a:ext uri="{FF2B5EF4-FFF2-40B4-BE49-F238E27FC236}">
                <a16:creationId xmlns:a16="http://schemas.microsoft.com/office/drawing/2014/main" id="{C0368D8D-AA19-43A5-5D55-796C1C2208D7}"/>
              </a:ext>
            </a:extLst>
          </p:cNvPr>
          <p:cNvSpPr txBox="1">
            <a:spLocks/>
          </p:cNvSpPr>
          <p:nvPr/>
        </p:nvSpPr>
        <p:spPr>
          <a:xfrm>
            <a:off x="2422359" y="3288632"/>
            <a:ext cx="9216189" cy="4023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Aktivitetsfältet</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Aktivitetsfältet är namnet på det grå fältet längst ned på skärmen. Den innehåller ett antal genvägar till olika program. I aktivitetsfältet finns startknappen på vänster sida, som gör att du kan starta program och även stänga av datorn.</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96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28079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489324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191334" y="56515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Skrivbord</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03</a:t>
            </a:r>
          </a:p>
        </p:txBody>
      </p:sp>
      <p:pic>
        <p:nvPicPr>
          <p:cNvPr id="10" name="Picture 9">
            <a:extLst>
              <a:ext uri="{FF2B5EF4-FFF2-40B4-BE49-F238E27FC236}">
                <a16:creationId xmlns:a16="http://schemas.microsoft.com/office/drawing/2014/main" id="{2B77C856-2DE4-0192-B432-471EAEEECF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4991" y="656339"/>
            <a:ext cx="3375780" cy="675156"/>
          </a:xfrm>
          <a:prstGeom prst="rect">
            <a:avLst/>
          </a:prstGeom>
          <a:noFill/>
          <a:ln>
            <a:noFill/>
          </a:ln>
        </p:spPr>
      </p:pic>
      <p:pic>
        <p:nvPicPr>
          <p:cNvPr id="15" name="Picture 14">
            <a:extLst>
              <a:ext uri="{FF2B5EF4-FFF2-40B4-BE49-F238E27FC236}">
                <a16:creationId xmlns:a16="http://schemas.microsoft.com/office/drawing/2014/main" id="{E37A6E84-8AF4-46B5-1829-FC1F6089F5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406" y="3737810"/>
            <a:ext cx="9215815" cy="272331"/>
          </a:xfrm>
          <a:prstGeom prst="rect">
            <a:avLst/>
          </a:prstGeom>
          <a:noFill/>
          <a:ln>
            <a:noFill/>
          </a:ln>
        </p:spPr>
      </p:pic>
      <p:grpSp>
        <p:nvGrpSpPr>
          <p:cNvPr id="17" name="Group 16">
            <a:extLst>
              <a:ext uri="{FF2B5EF4-FFF2-40B4-BE49-F238E27FC236}">
                <a16:creationId xmlns:a16="http://schemas.microsoft.com/office/drawing/2014/main" id="{12E1CE20-31E9-E41A-6FAA-C5EC5A9F8191}"/>
              </a:ext>
            </a:extLst>
          </p:cNvPr>
          <p:cNvGrpSpPr/>
          <p:nvPr/>
        </p:nvGrpSpPr>
        <p:grpSpPr>
          <a:xfrm>
            <a:off x="8545555" y="5272630"/>
            <a:ext cx="2788753" cy="578690"/>
            <a:chOff x="2045517" y="6166884"/>
            <a:chExt cx="2788753" cy="578690"/>
          </a:xfrm>
        </p:grpSpPr>
        <p:sp>
          <p:nvSpPr>
            <p:cNvPr id="19" name="Rectangle 18">
              <a:extLst>
                <a:ext uri="{FF2B5EF4-FFF2-40B4-BE49-F238E27FC236}">
                  <a16:creationId xmlns:a16="http://schemas.microsoft.com/office/drawing/2014/main" id="{4B212BF8-3C86-4B3B-E460-8C4380346CA4}"/>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CBD2DE-D6ED-55C9-CEC1-BF17D35744D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0E2D5B-E6A3-17EC-3D31-047C03CA9068}"/>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a:effectLst/>
                  <a:latin typeface="Calibri" panose="020F0502020204030204" pitchFamily="34" charset="0"/>
                  <a:ea typeface="Times New Roman" panose="02020603050405020304" pitchFamily="18" charset="0"/>
                  <a:cs typeface="Times New Roman" panose="02020603050405020304" pitchFamily="18" charset="0"/>
                </a:rPr>
                <a:t>Övning 3</a:t>
              </a:r>
              <a:endParaRPr lang="en-IE" sz="300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2" name="Graphic 21" descr="Clipboard Partially Ticked outline">
              <a:extLst>
                <a:ext uri="{FF2B5EF4-FFF2-40B4-BE49-F238E27FC236}">
                  <a16:creationId xmlns:a16="http://schemas.microsoft.com/office/drawing/2014/main" id="{CE2374D4-2FC3-1950-9D0C-75C966E956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2084" y="6198780"/>
              <a:ext cx="520997" cy="520997"/>
            </a:xfrm>
            <a:prstGeom prst="rect">
              <a:avLst/>
            </a:prstGeom>
          </p:spPr>
        </p:pic>
      </p:grpSp>
      <p:sp>
        <p:nvSpPr>
          <p:cNvPr id="23" name="Text Placeholder 3">
            <a:extLst>
              <a:ext uri="{FF2B5EF4-FFF2-40B4-BE49-F238E27FC236}">
                <a16:creationId xmlns:a16="http://schemas.microsoft.com/office/drawing/2014/main" id="{2DED608F-F011-F9C5-06DD-AD93ABC8C786}"/>
              </a:ext>
            </a:extLst>
          </p:cNvPr>
          <p:cNvSpPr txBox="1">
            <a:spLocks/>
          </p:cNvSpPr>
          <p:nvPr/>
        </p:nvSpPr>
        <p:spPr>
          <a:xfrm>
            <a:off x="2440342" y="625642"/>
            <a:ext cx="9045805" cy="43634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Den innehåller också bland andra ikoner</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klockan längst till höger.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Varje gång du öppnar ett program (t.ex. Word, Chrome osv.) öppnas det i ett "fönster". Dessa visas i aktivitetsfältet. Du kan ha mer än ett fönster öppet samtidigt och du kan flytta mellan dem genom att klicka på fönstrets namn i aktivitetsfältet.</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Du kan bara arbeta i ett fönster åt gången. </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45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1010217"/>
            <a:ext cx="11275247" cy="5325882"/>
          </a:xfrm>
          <a:prstGeom prst="rect">
            <a:avLst/>
          </a:prstGeom>
          <a:noFill/>
        </p:spPr>
        <p:txBody>
          <a:bodyPr wrap="square">
            <a:spAutoFit/>
          </a:bodyPr>
          <a:lstStyle/>
          <a:p>
            <a:pPr marL="806450" algn="just">
              <a:lnSpc>
                <a:spcPct val="150000"/>
              </a:lnSpc>
            </a:pPr>
            <a:endParaRPr lang="en-IE" sz="9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kallas bilderna på skrivbordet?</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kan du göra med ikonen "Min dator / Den här datorn"?</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syftet med mappen "Mina dokument"?</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hände med de filer som raderades från din dator?</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papperskorgen?</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Var är aktivitetsfältet placerat?</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innehåller aktivitetsfältet?</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startknappens funktion?</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Kan du arbeta i flera fönster samtidigt?</a:t>
            </a:r>
          </a:p>
          <a:p>
            <a:pPr marL="1263650" lvl="0" indent="-457200" algn="just">
              <a:lnSpc>
                <a:spcPct val="15000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hanterar du flera fönster?</a:t>
            </a:r>
          </a:p>
        </p:txBody>
      </p:sp>
      <p:sp>
        <p:nvSpPr>
          <p:cNvPr id="3" name="TextBox 2">
            <a:extLst>
              <a:ext uri="{FF2B5EF4-FFF2-40B4-BE49-F238E27FC236}">
                <a16:creationId xmlns:a16="http://schemas.microsoft.com/office/drawing/2014/main" id="{C0CD449E-10F8-A4E4-9356-8CCC0C467A9F}"/>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6BABBBF6-D55B-8E96-9E94-EBD0A8AAAC7B}"/>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Följande frågor kommer att testa vad du har lärt dig hittills</a:t>
            </a:r>
            <a:endParaRPr lang="en-IE" sz="29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5862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a:effectLst/>
                <a:latin typeface="Calibri" panose="020F0502020204030204" pitchFamily="34" charset="0"/>
                <a:ea typeface="Calibri" panose="020F0502020204030204" pitchFamily="34" charset="0"/>
              </a:rPr>
              <a:t>World Wide Web </a:t>
            </a:r>
            <a:endParaRPr lang="sv-SE" sz="600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5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1843790"/>
            <a:ext cx="5944765" cy="43965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nSpc>
                <a:spcPts val="2560"/>
              </a:lnSpc>
              <a:spcBef>
                <a:spcPts val="0"/>
              </a:spcBef>
              <a:buClr>
                <a:srgbClr val="B6D1E1"/>
              </a:buClr>
              <a:buNone/>
            </a:pPr>
            <a:r>
              <a:rPr lang="en-IE" sz="2400">
                <a:solidFill>
                  <a:srgbClr val="382B1B"/>
                </a:solidFill>
                <a:latin typeface="Calibri"/>
                <a:ea typeface="Calibri"/>
                <a:cs typeface="Calibri"/>
              </a:rPr>
              <a:t>Internet är </a:t>
            </a:r>
            <a:r>
              <a:rPr lang="en-IE" sz="2400" err="1">
                <a:solidFill>
                  <a:srgbClr val="382B1B"/>
                </a:solidFill>
                <a:latin typeface="Calibri"/>
                <a:ea typeface="Calibri"/>
                <a:cs typeface="Calibri"/>
              </a:rPr>
              <a:t>en</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uppsättning</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datorer</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som</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alla</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är</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sammankopplade</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i</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ett</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nätverk</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Informationen</a:t>
            </a:r>
            <a:r>
              <a:rPr lang="en-IE" sz="2400">
                <a:solidFill>
                  <a:srgbClr val="382B1B"/>
                </a:solidFill>
                <a:latin typeface="Calibri"/>
                <a:ea typeface="Calibri"/>
                <a:cs typeface="Calibri"/>
              </a:rPr>
              <a:t> de </a:t>
            </a:r>
            <a:r>
              <a:rPr lang="en-IE" sz="2400" err="1">
                <a:solidFill>
                  <a:srgbClr val="382B1B"/>
                </a:solidFill>
                <a:latin typeface="Calibri"/>
                <a:ea typeface="Calibri"/>
                <a:cs typeface="Calibri"/>
              </a:rPr>
              <a:t>innehåller</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kan</a:t>
            </a:r>
            <a:r>
              <a:rPr lang="en-IE" sz="2400">
                <a:solidFill>
                  <a:srgbClr val="382B1B"/>
                </a:solidFill>
                <a:latin typeface="Calibri"/>
                <a:ea typeface="Calibri"/>
                <a:cs typeface="Calibri"/>
              </a:rPr>
              <a:t> delas </a:t>
            </a:r>
            <a:r>
              <a:rPr lang="en-IE" sz="2400" err="1">
                <a:solidFill>
                  <a:srgbClr val="382B1B"/>
                </a:solidFill>
                <a:latin typeface="Calibri"/>
                <a:ea typeface="Calibri"/>
                <a:cs typeface="Calibri"/>
              </a:rPr>
              <a:t>från</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en</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dator</a:t>
            </a:r>
            <a:r>
              <a:rPr lang="en-IE" sz="2400">
                <a:solidFill>
                  <a:srgbClr val="382B1B"/>
                </a:solidFill>
                <a:latin typeface="Calibri"/>
                <a:ea typeface="Calibri"/>
                <a:cs typeface="Calibri"/>
              </a:rPr>
              <a:t> till </a:t>
            </a:r>
            <a:r>
              <a:rPr lang="en-IE" sz="2400" err="1">
                <a:solidFill>
                  <a:srgbClr val="382B1B"/>
                </a:solidFill>
                <a:latin typeface="Calibri"/>
                <a:ea typeface="Calibri"/>
                <a:cs typeface="Calibri"/>
              </a:rPr>
              <a:t>en</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annan</a:t>
            </a:r>
            <a:r>
              <a:rPr lang="en-IE" sz="2400">
                <a:solidFill>
                  <a:srgbClr val="382B1B"/>
                </a:solidFill>
                <a:latin typeface="Calibri"/>
                <a:ea typeface="Calibri"/>
                <a:cs typeface="Calibri"/>
              </a:rPr>
              <a:t>.</a:t>
            </a:r>
            <a:endParaRPr lang="sv-SE">
              <a:latin typeface="Calibri"/>
              <a:ea typeface="Calibri"/>
              <a:cs typeface="Calibri"/>
            </a:endParaRP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Internet är som ett bibliotek eftersom du kan hitta information om alla ämnen du kan tänka dig. Detta kallas för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World Wide Web</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Information på Internet är uppdelad i delar som kallas webbplatser.</a:t>
            </a:r>
          </a:p>
          <a:p>
            <a:pPr marL="13970"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Vad är World Wide Web?</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descr="Internet outline">
            <a:extLst>
              <a:ext uri="{FF2B5EF4-FFF2-40B4-BE49-F238E27FC236}">
                <a16:creationId xmlns:a16="http://schemas.microsoft.com/office/drawing/2014/main" id="{05B81F5A-FE06-85DA-A5A1-7A584E3FB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59514" y="3621504"/>
            <a:ext cx="2590801" cy="2590801"/>
          </a:xfrm>
          <a:prstGeom prst="rect">
            <a:avLst/>
          </a:prstGeom>
        </p:spPr>
      </p:pic>
    </p:spTree>
    <p:extLst>
      <p:ext uri="{BB962C8B-B14F-4D97-AF65-F5344CB8AC3E}">
        <p14:creationId xmlns:p14="http://schemas.microsoft.com/office/powerpoint/2010/main" val="2731549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843790"/>
            <a:ext cx="8839595" cy="5231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En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webbplats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är en uppsättning sidor som kallas webbsidor. Dessa kan innehålla text, bilder, ljud och videor.  De innehåller information om olika ämnen, t.ex. ditt företag, din livsstil, filmer och så vidare.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Vem som helst kan skapa en webbplats. Ditt företag kan dra nytta av en webbplats på Internet.  En webbplats kan bestå av en enda sida eller alla sjunger, alla dansar flera sidor webbplats.</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För att ansluta din dator till Internet behöver du en enhet som kallas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modem.</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Modemet måste anslutas till en telefonlinje.</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1117550"/>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Vad är en webbplats?</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0458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Din dator behöver också en speciell programvara som kallas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webbläsare på din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dator. Denna finns vanligtvis på din dator när du köper datorn. Det finns ett antal olika webbläsare, bland annat Internet Explorer, Chrome, Firefox...</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Vad mer behöver jag?</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3">
            <a:extLst>
              <a:ext uri="{FF2B5EF4-FFF2-40B4-BE49-F238E27FC236}">
                <a16:creationId xmlns:a16="http://schemas.microsoft.com/office/drawing/2014/main" id="{B67B2106-FAE0-FB1A-B1DF-80E52159338E}"/>
              </a:ext>
            </a:extLst>
          </p:cNvPr>
          <p:cNvSpPr txBox="1">
            <a:spLocks/>
          </p:cNvSpPr>
          <p:nvPr/>
        </p:nvSpPr>
        <p:spPr>
          <a:xfrm>
            <a:off x="2397900" y="4595012"/>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öppnar webbläsaren kallas den första webbsidan du ser för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startsida</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Denna kan ändras till en valfri startsida.</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0784529-FCF6-EE92-765F-13A1BD4D3206}"/>
              </a:ext>
            </a:extLst>
          </p:cNvPr>
          <p:cNvCxnSpPr>
            <a:cxnSpLocks/>
          </p:cNvCxnSpPr>
          <p:nvPr/>
        </p:nvCxnSpPr>
        <p:spPr>
          <a:xfrm flipH="1">
            <a:off x="2218017" y="444030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B410C87-1753-31BA-7CE1-4938D38A8910}"/>
              </a:ext>
            </a:extLst>
          </p:cNvPr>
          <p:cNvSpPr txBox="1"/>
          <p:nvPr/>
        </p:nvSpPr>
        <p:spPr>
          <a:xfrm>
            <a:off x="2397900" y="3811761"/>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Hur fungerar det här?</a:t>
            </a:r>
          </a:p>
        </p:txBody>
      </p:sp>
    </p:spTree>
    <p:extLst>
      <p:ext uri="{BB962C8B-B14F-4D97-AF65-F5344CB8AC3E}">
        <p14:creationId xmlns:p14="http://schemas.microsoft.com/office/powerpoint/2010/main" val="33021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301648" y="1442739"/>
            <a:ext cx="9368984"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Varje webbsida har sin egen speciella adress. Den kallas Universal Resource Locator (URL).  En URL är uppdelad i fyra delar. Dessa består av:</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28803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301648" y="659488"/>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Vad är en webbadress?</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150CFFE3-D409-C29D-3149-1DBFDEE728D1}"/>
              </a:ext>
            </a:extLst>
          </p:cNvPr>
          <p:cNvGraphicFramePr>
            <a:graphicFrameLocks noGrp="1"/>
          </p:cNvGraphicFramePr>
          <p:nvPr>
            <p:extLst>
              <p:ext uri="{D42A27DB-BD31-4B8C-83A1-F6EECF244321}">
                <p14:modId xmlns:p14="http://schemas.microsoft.com/office/powerpoint/2010/main" val="2828749040"/>
              </p:ext>
            </p:extLst>
          </p:nvPr>
        </p:nvGraphicFramePr>
        <p:xfrm>
          <a:off x="2301648" y="2442117"/>
          <a:ext cx="9254248" cy="2511534"/>
        </p:xfrm>
        <a:graphic>
          <a:graphicData uri="http://schemas.openxmlformats.org/drawingml/2006/table">
            <a:tbl>
              <a:tblPr firstRow="1" firstCol="1" bandRow="1">
                <a:tableStyleId>{5C22544A-7EE6-4342-B048-85BDC9FD1C3A}</a:tableStyleId>
              </a:tblPr>
              <a:tblGrid>
                <a:gridCol w="2313061">
                  <a:extLst>
                    <a:ext uri="{9D8B030D-6E8A-4147-A177-3AD203B41FA5}">
                      <a16:colId xmlns:a16="http://schemas.microsoft.com/office/drawing/2014/main" val="307585470"/>
                    </a:ext>
                  </a:extLst>
                </a:gridCol>
                <a:gridCol w="2313061">
                  <a:extLst>
                    <a:ext uri="{9D8B030D-6E8A-4147-A177-3AD203B41FA5}">
                      <a16:colId xmlns:a16="http://schemas.microsoft.com/office/drawing/2014/main" val="1187737144"/>
                    </a:ext>
                  </a:extLst>
                </a:gridCol>
                <a:gridCol w="2314063">
                  <a:extLst>
                    <a:ext uri="{9D8B030D-6E8A-4147-A177-3AD203B41FA5}">
                      <a16:colId xmlns:a16="http://schemas.microsoft.com/office/drawing/2014/main" val="2079662817"/>
                    </a:ext>
                  </a:extLst>
                </a:gridCol>
                <a:gridCol w="2314063">
                  <a:extLst>
                    <a:ext uri="{9D8B030D-6E8A-4147-A177-3AD203B41FA5}">
                      <a16:colId xmlns:a16="http://schemas.microsoft.com/office/drawing/2014/main" val="3880134100"/>
                    </a:ext>
                  </a:extLst>
                </a:gridCol>
              </a:tblGrid>
              <a:tr h="492821">
                <a:tc gridSpan="4">
                  <a:txBody>
                    <a:bodyPr/>
                    <a:lstStyle/>
                    <a:p>
                      <a:pPr algn="ctr">
                        <a:lnSpc>
                          <a:spcPct val="150000"/>
                        </a:lnSpc>
                      </a:pPr>
                      <a:r>
                        <a:rPr lang="en-GB" sz="2400" b="1" u="sng">
                          <a:solidFill>
                            <a:schemeClr val="bg1"/>
                          </a:solidFill>
                          <a:effectLst/>
                          <a:hlinkClick r:id="rId2">
                            <a:extLst>
                              <a:ext uri="{A12FA001-AC4F-418D-AE19-62706E023703}">
                                <ahyp:hlinkClr xmlns:ahyp="http://schemas.microsoft.com/office/drawing/2018/hyperlinkcolor" val="tx"/>
                              </a:ext>
                            </a:extLst>
                          </a:hlinkClick>
                        </a:rPr>
                        <a:t>http://www.3Kitchens.eu</a:t>
                      </a:r>
                      <a:endParaRPr lang="en-IE" sz="2400" b="1">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84BFA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2999165"/>
                  </a:ext>
                </a:extLst>
              </a:tr>
              <a:tr h="492821">
                <a:tc>
                  <a:txBody>
                    <a:bodyPr/>
                    <a:lstStyle/>
                    <a:p>
                      <a:pPr algn="just">
                        <a:lnSpc>
                          <a:spcPct val="150000"/>
                        </a:lnSpc>
                      </a:pPr>
                      <a:r>
                        <a:rPr lang="en-GB" sz="2400" b="1">
                          <a:solidFill>
                            <a:schemeClr val="bg1"/>
                          </a:solidFill>
                          <a:effectLst/>
                        </a:rPr>
                        <a:t>http://</a:t>
                      </a:r>
                      <a:endParaRPr lang="en-IE" sz="2400" b="1">
                        <a:solidFill>
                          <a:schemeClr val="bg1"/>
                        </a:solidFill>
                        <a:effectLst/>
                        <a:latin typeface="Arial" panose="020B0604020202020204" pitchFamily="34" charset="0"/>
                        <a:ea typeface="Arial" panose="020B0604020202020204" pitchFamily="34" charset="0"/>
                      </a:endParaRPr>
                    </a:p>
                  </a:txBody>
                  <a:tcPr marL="68580" marR="68580" marT="0" marB="0">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a:solidFill>
                            <a:schemeClr val="bg1"/>
                          </a:solidFill>
                          <a:effectLst/>
                        </a:rPr>
                        <a:t>www.</a:t>
                      </a:r>
                      <a:endParaRPr lang="en-IE" sz="2400" b="1">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a:solidFill>
                            <a:schemeClr val="bg1"/>
                          </a:solidFill>
                          <a:effectLst/>
                        </a:rPr>
                        <a:t>3Kök</a:t>
                      </a:r>
                      <a:endParaRPr lang="en-IE" sz="2400" b="1">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a:solidFill>
                            <a:schemeClr val="bg1"/>
                          </a:solidFill>
                          <a:effectLst/>
                        </a:rPr>
                        <a:t>.</a:t>
                      </a:r>
                      <a:r>
                        <a:rPr lang="en-GB" sz="2400" b="1" err="1">
                          <a:solidFill>
                            <a:schemeClr val="bg1"/>
                          </a:solidFill>
                          <a:effectLst/>
                        </a:rPr>
                        <a:t>eu</a:t>
                      </a:r>
                      <a:endParaRPr lang="en-IE" sz="2400" b="1">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extLst>
                  <a:ext uri="{0D108BD9-81ED-4DB2-BD59-A6C34878D82A}">
                    <a16:rowId xmlns:a16="http://schemas.microsoft.com/office/drawing/2014/main" val="2659138155"/>
                  </a:ext>
                </a:extLst>
              </a:tr>
              <a:tr h="1525892">
                <a:tc>
                  <a:txBody>
                    <a:bodyPr/>
                    <a:lstStyle/>
                    <a:p>
                      <a:pPr algn="l">
                        <a:lnSpc>
                          <a:spcPts val="1700"/>
                        </a:lnSpc>
                      </a:pPr>
                      <a:r>
                        <a:rPr lang="en-GB" sz="1800">
                          <a:solidFill>
                            <a:srgbClr val="382B1B"/>
                          </a:solidFill>
                          <a:effectLst/>
                        </a:rPr>
                        <a:t>Hypertext Transfer Protocol: Den här delen talar om för datorn hur den ska skicka information till och från din dator.</a:t>
                      </a:r>
                      <a:endParaRPr lang="en-IE" sz="180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a:solidFill>
                            <a:srgbClr val="382B1B"/>
                          </a:solidFill>
                          <a:effectLst/>
                        </a:rPr>
                        <a:t>World Wide Web</a:t>
                      </a:r>
                      <a:endParaRPr lang="en-IE" sz="180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a:solidFill>
                            <a:srgbClr val="382B1B"/>
                          </a:solidFill>
                          <a:effectLst/>
                        </a:rPr>
                        <a:t>Webbplatsens namn: Detta är namnet på din webbplats</a:t>
                      </a:r>
                      <a:endParaRPr lang="en-IE" sz="180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a:solidFill>
                            <a:srgbClr val="382B1B"/>
                          </a:solidFill>
                          <a:effectLst/>
                        </a:rPr>
                        <a:t>Detta är domännamnet. Den här delen talar om vilken typ av webbplats det är och ibland vilket land den kommer från.</a:t>
                      </a:r>
                      <a:endParaRPr lang="en-IE" sz="180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4479060"/>
                  </a:ext>
                </a:extLst>
              </a:tr>
            </a:tbl>
          </a:graphicData>
        </a:graphic>
      </p:graphicFrame>
      <p:sp>
        <p:nvSpPr>
          <p:cNvPr id="7" name="Text Placeholder 3">
            <a:extLst>
              <a:ext uri="{FF2B5EF4-FFF2-40B4-BE49-F238E27FC236}">
                <a16:creationId xmlns:a16="http://schemas.microsoft.com/office/drawing/2014/main" id="{A41DC608-1F9E-10E5-1BE6-2651891E8E97}"/>
              </a:ext>
            </a:extLst>
          </p:cNvPr>
          <p:cNvSpPr txBox="1">
            <a:spLocks/>
          </p:cNvSpPr>
          <p:nvPr/>
        </p:nvSpPr>
        <p:spPr>
          <a:xfrm>
            <a:off x="2301648" y="5109753"/>
            <a:ext cx="9368984"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flyttar markören runt på webbsidan kan du ibland se att den ändrar form till en hand, vilket indikerar att du har hittat en länk till en annan webbplats. Detta kallas för en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hyperlänk</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997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880656" y="603873"/>
            <a:ext cx="700387" cy="689518"/>
          </a:xfrm>
        </p:spPr>
        <p:txBody>
          <a:bodyPr/>
          <a:lstStyle/>
          <a:p>
            <a:r>
              <a:rPr lang="en-US"/>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592021" y="603873"/>
            <a:ext cx="4804984" cy="689519"/>
          </a:xfrm>
        </p:spPr>
        <p:txBody>
          <a:bodyPr/>
          <a:lstStyle/>
          <a:p>
            <a:r>
              <a:rPr lang="en-GB" sz="2400">
                <a:effectLst/>
                <a:latin typeface="Calibri" panose="020F0502020204030204" pitchFamily="34" charset="0"/>
                <a:ea typeface="Calibri" panose="020F0502020204030204" pitchFamily="34" charset="0"/>
              </a:rPr>
              <a:t>Datorkomponenter</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880656" y="1285245"/>
            <a:ext cx="700387" cy="689518"/>
          </a:xfrm>
        </p:spPr>
        <p:txBody>
          <a:bodyPr/>
          <a:lstStyle/>
          <a:p>
            <a:r>
              <a:rPr lang="en-US"/>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592021" y="1288453"/>
            <a:ext cx="4804984" cy="689519"/>
          </a:xfrm>
        </p:spPr>
        <p:txBody>
          <a:bodyPr/>
          <a:lstStyle/>
          <a:p>
            <a:pPr>
              <a:lnSpc>
                <a:spcPct val="107000"/>
              </a:lnSpc>
              <a:spcAft>
                <a:spcPts val="800"/>
              </a:spcAft>
            </a:pPr>
            <a:r>
              <a:rPr lang="sv-SE" sz="2400">
                <a:effectLst/>
                <a:latin typeface="Calibri" panose="020F0502020204030204" pitchFamily="34" charset="0"/>
                <a:ea typeface="Calibri" panose="020F0502020204030204" pitchFamily="34" charset="0"/>
              </a:rPr>
              <a:t>Grundläggande datorkunskap</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114328" y="601581"/>
            <a:ext cx="4299256" cy="1352927"/>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5400" b="1"/>
              <a:t>DIGITALA FÄRDIGHETER</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880656" y="1966618"/>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592021" y="1973034"/>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a:latin typeface="Calibri" panose="020F0502020204030204" pitchFamily="34" charset="0"/>
                <a:ea typeface="Calibri" panose="020F0502020204030204" pitchFamily="34" charset="0"/>
              </a:rPr>
              <a:t>Skrivbord</a:t>
            </a:r>
          </a:p>
        </p:txBody>
      </p:sp>
      <p:sp>
        <p:nvSpPr>
          <p:cNvPr id="4" name="Text Placeholder 18">
            <a:extLst>
              <a:ext uri="{FF2B5EF4-FFF2-40B4-BE49-F238E27FC236}">
                <a16:creationId xmlns:a16="http://schemas.microsoft.com/office/drawing/2014/main" id="{704EBF56-F781-B755-E825-30CAEBFBC3FC}"/>
              </a:ext>
            </a:extLst>
          </p:cNvPr>
          <p:cNvSpPr txBox="1">
            <a:spLocks/>
          </p:cNvSpPr>
          <p:nvPr/>
        </p:nvSpPr>
        <p:spPr>
          <a:xfrm>
            <a:off x="5888677" y="2681326"/>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04</a:t>
            </a:r>
          </a:p>
        </p:txBody>
      </p:sp>
      <p:sp>
        <p:nvSpPr>
          <p:cNvPr id="5" name="Text Placeholder 20">
            <a:extLst>
              <a:ext uri="{FF2B5EF4-FFF2-40B4-BE49-F238E27FC236}">
                <a16:creationId xmlns:a16="http://schemas.microsoft.com/office/drawing/2014/main" id="{FEB20137-4BA1-E716-9569-AC40D0568B7A}"/>
              </a:ext>
            </a:extLst>
          </p:cNvPr>
          <p:cNvSpPr txBox="1">
            <a:spLocks/>
          </p:cNvSpPr>
          <p:nvPr/>
        </p:nvSpPr>
        <p:spPr>
          <a:xfrm>
            <a:off x="6600042" y="268132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Calibri" panose="020F0502020204030204" pitchFamily="34" charset="0"/>
                <a:ea typeface="Calibri" panose="020F0502020204030204" pitchFamily="34" charset="0"/>
              </a:rPr>
              <a:t>World Wide Web</a:t>
            </a:r>
          </a:p>
        </p:txBody>
      </p:sp>
      <p:sp>
        <p:nvSpPr>
          <p:cNvPr id="6" name="Text Placeholder 22">
            <a:extLst>
              <a:ext uri="{FF2B5EF4-FFF2-40B4-BE49-F238E27FC236}">
                <a16:creationId xmlns:a16="http://schemas.microsoft.com/office/drawing/2014/main" id="{27C5F471-72A0-4A34-0C43-374D79A32713}"/>
              </a:ext>
            </a:extLst>
          </p:cNvPr>
          <p:cNvSpPr txBox="1">
            <a:spLocks/>
          </p:cNvSpPr>
          <p:nvPr/>
        </p:nvSpPr>
        <p:spPr>
          <a:xfrm>
            <a:off x="5888677" y="3362698"/>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05</a:t>
            </a:r>
          </a:p>
        </p:txBody>
      </p:sp>
      <p:sp>
        <p:nvSpPr>
          <p:cNvPr id="7" name="Text Placeholder 24">
            <a:extLst>
              <a:ext uri="{FF2B5EF4-FFF2-40B4-BE49-F238E27FC236}">
                <a16:creationId xmlns:a16="http://schemas.microsoft.com/office/drawing/2014/main" id="{520EDF4C-A853-9320-3068-2B059D2F296E}"/>
              </a:ext>
            </a:extLst>
          </p:cNvPr>
          <p:cNvSpPr txBox="1">
            <a:spLocks/>
          </p:cNvSpPr>
          <p:nvPr/>
        </p:nvSpPr>
        <p:spPr>
          <a:xfrm>
            <a:off x="6600042" y="336590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a:latin typeface="Calibri" panose="020F0502020204030204" pitchFamily="34" charset="0"/>
                <a:ea typeface="Calibri" panose="020F0502020204030204" pitchFamily="34" charset="0"/>
              </a:rPr>
              <a:t>E-post</a:t>
            </a:r>
          </a:p>
        </p:txBody>
      </p:sp>
      <p:sp>
        <p:nvSpPr>
          <p:cNvPr id="3" name="TextBox 2">
            <a:extLst>
              <a:ext uri="{FF2B5EF4-FFF2-40B4-BE49-F238E27FC236}">
                <a16:creationId xmlns:a16="http://schemas.microsoft.com/office/drawing/2014/main" id="{00995DE5-A03D-F796-7F23-0676C1C963AD}"/>
              </a:ext>
            </a:extLst>
          </p:cNvPr>
          <p:cNvSpPr txBox="1"/>
          <p:nvPr/>
        </p:nvSpPr>
        <p:spPr>
          <a:xfrm>
            <a:off x="483425" y="2754813"/>
            <a:ext cx="3219137" cy="1341586"/>
          </a:xfrm>
          <a:prstGeom prst="rect">
            <a:avLst/>
          </a:prstGeom>
          <a:noFill/>
        </p:spPr>
        <p:txBody>
          <a:bodyPr wrap="square" lIns="91440" tIns="45720" rIns="91440" bIns="45720" anchor="t">
            <a:spAutoFit/>
          </a:bodyPr>
          <a:lstStyle/>
          <a:p>
            <a:pPr>
              <a:lnSpc>
                <a:spcPct val="115000"/>
              </a:lnSpc>
            </a:pPr>
            <a:r>
              <a:rPr lang="en-GB" sz="2400" b="1">
                <a:solidFill>
                  <a:schemeClr val="bg1"/>
                </a:solidFill>
                <a:latin typeface="Calibri"/>
                <a:ea typeface="Arial" panose="020B0604020202020204" pitchFamily="34" charset="0"/>
                <a:cs typeface="Calibri"/>
              </a:rPr>
              <a:t>En</a:t>
            </a:r>
            <a:r>
              <a:rPr lang="en-GB" sz="2400" b="1">
                <a:solidFill>
                  <a:schemeClr val="bg1"/>
                </a:solidFill>
                <a:effectLst/>
                <a:latin typeface="Calibri"/>
                <a:ea typeface="Arial" panose="020B0604020202020204" pitchFamily="34" charset="0"/>
                <a:cs typeface="Calibri"/>
              </a:rPr>
              <a:t> </a:t>
            </a:r>
            <a:r>
              <a:rPr lang="en-GB" sz="2400" b="1" err="1">
                <a:solidFill>
                  <a:schemeClr val="bg1"/>
                </a:solidFill>
                <a:effectLst/>
                <a:latin typeface="Calibri"/>
                <a:ea typeface="Arial" panose="020B0604020202020204" pitchFamily="34" charset="0"/>
                <a:cs typeface="Calibri"/>
              </a:rPr>
              <a:t>första</a:t>
            </a:r>
            <a:r>
              <a:rPr lang="en-GB" sz="2400" b="1">
                <a:solidFill>
                  <a:schemeClr val="bg1"/>
                </a:solidFill>
                <a:effectLst/>
                <a:latin typeface="Calibri"/>
                <a:ea typeface="Arial" panose="020B0604020202020204" pitchFamily="34" charset="0"/>
                <a:cs typeface="Calibri"/>
              </a:rPr>
              <a:t> </a:t>
            </a:r>
            <a:r>
              <a:rPr lang="en-GB" sz="2400" b="1" err="1">
                <a:solidFill>
                  <a:schemeClr val="bg1"/>
                </a:solidFill>
                <a:latin typeface="Calibri"/>
                <a:ea typeface="Arial" panose="020B0604020202020204" pitchFamily="34" charset="0"/>
                <a:cs typeface="Calibri"/>
              </a:rPr>
              <a:t>introduktion</a:t>
            </a:r>
            <a:r>
              <a:rPr lang="en-GB" sz="2400" b="1">
                <a:solidFill>
                  <a:schemeClr val="bg1"/>
                </a:solidFill>
                <a:latin typeface="Calibri"/>
                <a:ea typeface="Arial" panose="020B0604020202020204" pitchFamily="34" charset="0"/>
                <a:cs typeface="Calibri"/>
              </a:rPr>
              <a:t> till </a:t>
            </a:r>
            <a:r>
              <a:rPr lang="en-GB" sz="2400" b="1" err="1">
                <a:solidFill>
                  <a:schemeClr val="bg1"/>
                </a:solidFill>
                <a:latin typeface="Calibri"/>
                <a:ea typeface="Arial" panose="020B0604020202020204" pitchFamily="34" charset="0"/>
                <a:cs typeface="Calibri"/>
              </a:rPr>
              <a:t>digitala</a:t>
            </a:r>
            <a:r>
              <a:rPr lang="en-GB" sz="2400" b="1">
                <a:solidFill>
                  <a:schemeClr val="bg1"/>
                </a:solidFill>
                <a:latin typeface="Calibri"/>
                <a:ea typeface="Arial" panose="020B0604020202020204" pitchFamily="34" charset="0"/>
                <a:cs typeface="Calibri"/>
              </a:rPr>
              <a:t> färdigheter på arbetsplatsen </a:t>
            </a:r>
            <a:endParaRPr lang="en-IE" sz="2400">
              <a:solidFill>
                <a:schemeClr val="bg1"/>
              </a:solidFill>
              <a:effectLst/>
              <a:latin typeface="Calibri"/>
              <a:ea typeface="Arial" panose="020B0604020202020204" pitchFamily="34" charset="0"/>
              <a:cs typeface="Calibri"/>
            </a:endParaRPr>
          </a:p>
        </p:txBody>
      </p:sp>
      <p:pic>
        <p:nvPicPr>
          <p:cNvPr id="8" name="Picture 7">
            <a:extLst>
              <a:ext uri="{FF2B5EF4-FFF2-40B4-BE49-F238E27FC236}">
                <a16:creationId xmlns:a16="http://schemas.microsoft.com/office/drawing/2014/main" id="{E7B0F8CE-D3CB-33CA-45E6-747EA880A127}"/>
              </a:ext>
            </a:extLst>
          </p:cNvPr>
          <p:cNvPicPr>
            <a:picLocks noChangeAspect="1"/>
          </p:cNvPicPr>
          <p:nvPr/>
        </p:nvPicPr>
        <p:blipFill>
          <a:blip r:embed="rId2"/>
          <a:stretch>
            <a:fillRect/>
          </a:stretch>
        </p:blipFill>
        <p:spPr>
          <a:xfrm>
            <a:off x="5792901" y="5694520"/>
            <a:ext cx="2204197" cy="464740"/>
          </a:xfrm>
          <a:prstGeom prst="rect">
            <a:avLst/>
          </a:prstGeom>
        </p:spPr>
      </p:pic>
      <p:pic>
        <p:nvPicPr>
          <p:cNvPr id="14" name="Picture 13" descr="A close-up of a text&#10;&#10;Description automatically generated">
            <a:extLst>
              <a:ext uri="{FF2B5EF4-FFF2-40B4-BE49-F238E27FC236}">
                <a16:creationId xmlns:a16="http://schemas.microsoft.com/office/drawing/2014/main" id="{796E4866-5DC8-B0BA-2B86-83AD990370B2}"/>
              </a:ext>
            </a:extLst>
          </p:cNvPr>
          <p:cNvPicPr>
            <a:picLocks noChangeAspect="1"/>
          </p:cNvPicPr>
          <p:nvPr/>
        </p:nvPicPr>
        <p:blipFill>
          <a:blip r:embed="rId3"/>
          <a:stretch>
            <a:fillRect/>
          </a:stretch>
        </p:blipFill>
        <p:spPr>
          <a:xfrm>
            <a:off x="8254388" y="5569547"/>
            <a:ext cx="3619526" cy="638180"/>
          </a:xfrm>
          <a:prstGeom prst="rect">
            <a:avLst/>
          </a:prstGeom>
        </p:spPr>
      </p:pic>
    </p:spTree>
    <p:extLst>
      <p:ext uri="{BB962C8B-B14F-4D97-AF65-F5344CB8AC3E}">
        <p14:creationId xmlns:p14="http://schemas.microsoft.com/office/powerpoint/2010/main" val="275880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En hyperlänk är en annan sida. Den visas med ett ord eller några ord, oftast i en annan färg och understrukna.</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placerar muspekaren över en hyperlänk visas URL-adressen i statusfältet längst ned till vänster på skärmen. Denna kan ibland vara mycket lång. Du behöver inte oroa dig eftersom du inte kommer att behöva komma ihåg detta. När du klickar på hyperlänken öppnas en ny sida på din skärm.</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Du kan flytta runt på webbplatsen med hjälp av navigatorns verktygsfält. </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Vad är en hyperlänk?</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972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Ett verktygsfält är en uppsättning bilder eller ikoner som visas överst och som gör att du kan flytta runt på webbplatsen. Navigatorns verktygsfält kommer att behandlas mer ingående i nästa utgåva.</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Website är en sida eller en grupp av sidor på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World Wide Web</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Detta är ett område som är avsett för en viss persons eller ett visst företags område.</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laddar webbläsaren kommer systemet att ladda din hemsida. En webbplats som du har valt att vara din standardwebbplats.</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Vad är en Navigator Tool Bar?</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0873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703422"/>
            <a:ext cx="9020068" cy="437932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nSpc>
                <a:spcPts val="2560"/>
              </a:lnSpc>
              <a:spcBef>
                <a:spcPts val="0"/>
              </a:spcBef>
              <a:buClr>
                <a:srgbClr val="B6D1E1"/>
              </a:buClr>
              <a:buNone/>
            </a:pPr>
            <a:r>
              <a:rPr lang="en-IE" sz="2400" dirty="0">
                <a:solidFill>
                  <a:srgbClr val="382B1B"/>
                </a:solidFill>
                <a:latin typeface="Calibri"/>
                <a:ea typeface="Calibri"/>
                <a:cs typeface="Calibri"/>
              </a:rPr>
              <a:t>Du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flytta</a:t>
            </a:r>
            <a:r>
              <a:rPr lang="en-IE" sz="2400" dirty="0">
                <a:solidFill>
                  <a:srgbClr val="382B1B"/>
                </a:solidFill>
                <a:latin typeface="Calibri"/>
                <a:ea typeface="Calibri"/>
                <a:cs typeface="Calibri"/>
              </a:rPr>
              <a:t> runt </a:t>
            </a:r>
            <a:r>
              <a:rPr lang="en-IE" sz="2400" dirty="0" err="1">
                <a:solidFill>
                  <a:srgbClr val="382B1B"/>
                </a:solidFill>
                <a:latin typeface="Calibri"/>
                <a:ea typeface="Calibri"/>
                <a:cs typeface="Calibri"/>
              </a:rPr>
              <a:t>på</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webbplatsen</a:t>
            </a:r>
            <a:r>
              <a:rPr lang="en-IE" sz="2400" dirty="0">
                <a:solidFill>
                  <a:srgbClr val="382B1B"/>
                </a:solidFill>
                <a:latin typeface="Calibri"/>
                <a:ea typeface="Calibri"/>
                <a:cs typeface="Calibri"/>
              </a:rPr>
              <a:t> med </a:t>
            </a:r>
            <a:r>
              <a:rPr lang="en-IE" sz="2400" dirty="0" err="1">
                <a:solidFill>
                  <a:srgbClr val="382B1B"/>
                </a:solidFill>
                <a:latin typeface="Calibri"/>
                <a:ea typeface="Calibri"/>
                <a:cs typeface="Calibri"/>
              </a:rPr>
              <a:t>hjälp</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av</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navigeringsverktygsfältet</a:t>
            </a:r>
            <a:r>
              <a:rPr lang="en-IE" sz="2400" dirty="0">
                <a:solidFill>
                  <a:srgbClr val="382B1B"/>
                </a:solidFill>
                <a:latin typeface="Calibri"/>
                <a:ea typeface="Calibri"/>
                <a:cs typeface="Calibri"/>
              </a:rPr>
              <a:t>.</a:t>
            </a:r>
            <a:endParaRPr lang="sv-SE" dirty="0">
              <a:latin typeface="Calibri"/>
              <a:ea typeface="Calibri"/>
              <a:cs typeface="Calibri"/>
            </a:endParaRP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Då</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kommer</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tillbaka</a:t>
            </a:r>
            <a:r>
              <a:rPr lang="en-IE" sz="2400" dirty="0">
                <a:solidFill>
                  <a:srgbClr val="382B1B"/>
                </a:solidFill>
                <a:latin typeface="Calibri"/>
                <a:ea typeface="Calibri"/>
                <a:cs typeface="Calibri"/>
              </a:rPr>
              <a:t> till den </a:t>
            </a:r>
            <a:r>
              <a:rPr lang="en-IE" sz="2400" dirty="0" err="1">
                <a:solidFill>
                  <a:srgbClr val="382B1B"/>
                </a:solidFill>
                <a:latin typeface="Calibri"/>
                <a:ea typeface="Calibri"/>
                <a:cs typeface="Calibri"/>
              </a:rPr>
              <a:t>sida</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senast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besökt</a:t>
            </a:r>
            <a:r>
              <a:rPr lang="en-IE" sz="2400" dirty="0">
                <a:solidFill>
                  <a:srgbClr val="382B1B"/>
                </a:solidFill>
                <a:latin typeface="Calibri"/>
                <a:ea typeface="Calibri"/>
                <a:cs typeface="Calibri"/>
              </a:rPr>
              <a:t>.</a:t>
            </a:r>
          </a:p>
          <a:p>
            <a:pPr marL="1785620" indent="0">
              <a:lnSpc>
                <a:spcPts val="2560"/>
              </a:lnSpc>
              <a:spcBef>
                <a:spcPts val="0"/>
              </a:spcBef>
              <a:buClr>
                <a:srgbClr val="B6D1E1"/>
              </a:buClr>
              <a:buNone/>
            </a:pPr>
            <a:r>
              <a:rPr lang="en-IE" sz="2400" dirty="0">
                <a:solidFill>
                  <a:srgbClr val="382B1B"/>
                </a:solidFill>
                <a:latin typeface="Calibri"/>
                <a:ea typeface="Calibri"/>
                <a:cs typeface="Calibri"/>
              </a:rPr>
              <a:t>		</a:t>
            </a:r>
          </a:p>
          <a:p>
            <a:pPr marL="1785620" indent="0">
              <a:lnSpc>
                <a:spcPts val="2560"/>
              </a:lnSpc>
              <a:spcBef>
                <a:spcPts val="0"/>
              </a:spcBef>
              <a:buClr>
                <a:srgbClr val="B6D1E1"/>
              </a:buClr>
              <a:buNone/>
            </a:pPr>
            <a:r>
              <a:rPr lang="en-IE" sz="2400" dirty="0">
                <a:solidFill>
                  <a:srgbClr val="382B1B"/>
                </a:solidFill>
                <a:latin typeface="Calibri"/>
                <a:ea typeface="Calibri"/>
                <a:cs typeface="Calibri"/>
              </a:rPr>
              <a:t>Med </a:t>
            </a:r>
            <a:r>
              <a:rPr lang="en-IE" sz="2400" dirty="0" err="1">
                <a:solidFill>
                  <a:srgbClr val="382B1B"/>
                </a:solidFill>
                <a:latin typeface="Calibri"/>
                <a:ea typeface="Calibri"/>
                <a:cs typeface="Calibri"/>
              </a:rPr>
              <a:t>framåtknappen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kommer</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framåt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igen</a:t>
            </a:r>
            <a:r>
              <a:rPr lang="en-IE" sz="2400" dirty="0">
                <a:solidFill>
                  <a:srgbClr val="382B1B"/>
                </a:solidFill>
                <a:latin typeface="Calibri"/>
                <a:ea typeface="Calibri"/>
                <a:cs typeface="Calibri"/>
              </a:rPr>
              <a:t>.</a:t>
            </a:r>
          </a:p>
          <a:p>
            <a:pPr marL="1785620" indent="0">
              <a:lnSpc>
                <a:spcPts val="2560"/>
              </a:lnSpc>
              <a:spcBef>
                <a:spcPts val="0"/>
              </a:spcBef>
              <a:buClr>
                <a:srgbClr val="B6D1E1"/>
              </a:buClr>
              <a:buNone/>
            </a:pPr>
            <a:r>
              <a:rPr lang="en-IE" sz="2400" dirty="0">
                <a:solidFill>
                  <a:srgbClr val="382B1B"/>
                </a:solidFill>
                <a:latin typeface="Calibri"/>
                <a:ea typeface="Calibri"/>
                <a:cs typeface="Calibri"/>
              </a:rPr>
              <a:t>		</a:t>
            </a:r>
          </a:p>
          <a:p>
            <a:pPr marL="1785620" indent="0">
              <a:lnSpc>
                <a:spcPts val="2560"/>
              </a:lnSpc>
              <a:spcBef>
                <a:spcPts val="0"/>
              </a:spcBef>
              <a:buClr>
                <a:srgbClr val="B6D1E1"/>
              </a:buClr>
              <a:buNone/>
            </a:pPr>
            <a:r>
              <a:rPr lang="en-IE" sz="2400" dirty="0" err="1">
                <a:solidFill>
                  <a:srgbClr val="382B1B"/>
                </a:solidFill>
                <a:latin typeface="Calibri"/>
                <a:ea typeface="Calibri"/>
                <a:cs typeface="Calibri"/>
              </a:rPr>
              <a:t>Då</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öppnas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mapp</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där</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spara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alla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dina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favoritwebbplatser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så</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enkelt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komma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åt</a:t>
            </a:r>
            <a:r>
              <a:rPr lang="en-IE" sz="2400" dirty="0">
                <a:solidFill>
                  <a:srgbClr val="382B1B"/>
                </a:solidFill>
                <a:latin typeface="Calibri"/>
                <a:ea typeface="Calibri"/>
                <a:cs typeface="Calibri"/>
              </a:rPr>
              <a:t> dem.</a:t>
            </a:r>
            <a:br>
              <a:rPr lang="en-IE" sz="2400" dirty="0">
                <a:solidFill>
                  <a:srgbClr val="382B1B"/>
                </a:solidFill>
                <a:latin typeface="Calibri"/>
                <a:ea typeface="Calibri"/>
                <a:cs typeface="Calibri"/>
              </a:rPr>
            </a:br>
            <a:endParaRPr lang="en-IE" sz="2400" dirty="0">
              <a:solidFill>
                <a:srgbClr val="382B1B"/>
              </a:solidFill>
              <a:latin typeface="Calibri"/>
              <a:ea typeface="Calibri"/>
              <a:cs typeface="Calibri"/>
            </a:endParaRPr>
          </a:p>
          <a:p>
            <a:pPr marL="13970" indent="0">
              <a:lnSpc>
                <a:spcPts val="2560"/>
              </a:lnSpc>
              <a:spcBef>
                <a:spcPts val="0"/>
              </a:spcBef>
              <a:buClr>
                <a:srgbClr val="B6D1E1"/>
              </a:buClr>
              <a:buNone/>
            </a:pPr>
            <a:r>
              <a:rPr lang="en-IE" sz="2400" dirty="0">
                <a:solidFill>
                  <a:srgbClr val="382B1B"/>
                </a:solidFill>
                <a:latin typeface="Calibri"/>
                <a:ea typeface="Calibri"/>
                <a:cs typeface="Calibri"/>
              </a:rPr>
              <a:t>Du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ladda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ner</a:t>
            </a:r>
            <a:r>
              <a:rPr lang="en-IE" sz="2400" dirty="0">
                <a:solidFill>
                  <a:srgbClr val="382B1B"/>
                </a:solidFill>
                <a:latin typeface="Calibri"/>
                <a:ea typeface="Calibri"/>
                <a:cs typeface="Calibri"/>
              </a:rPr>
              <a:t> filer </a:t>
            </a:r>
            <a:r>
              <a:rPr lang="en-IE" sz="2400" dirty="0" err="1">
                <a:solidFill>
                  <a:srgbClr val="382B1B"/>
                </a:solidFill>
                <a:latin typeface="Calibri"/>
                <a:ea typeface="Calibri"/>
                <a:cs typeface="Calibri"/>
              </a:rPr>
              <a:t>från</a:t>
            </a:r>
            <a:r>
              <a:rPr lang="en-IE" sz="2400" dirty="0">
                <a:solidFill>
                  <a:srgbClr val="382B1B"/>
                </a:solidFill>
                <a:latin typeface="Calibri"/>
                <a:ea typeface="Calibri"/>
                <a:cs typeface="Calibri"/>
              </a:rPr>
              <a:t> Internet. </a:t>
            </a:r>
            <a:r>
              <a:rPr lang="en-IE" sz="2400" dirty="0" err="1">
                <a:solidFill>
                  <a:srgbClr val="382B1B"/>
                </a:solidFill>
                <a:latin typeface="Calibri"/>
                <a:ea typeface="Calibri"/>
                <a:cs typeface="Calibri"/>
              </a:rPr>
              <a:t>När</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klickar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på</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länken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öppnas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fönster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där</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får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frågan</a:t>
            </a:r>
            <a:r>
              <a:rPr lang="en-IE" sz="2400" dirty="0">
                <a:solidFill>
                  <a:srgbClr val="382B1B"/>
                </a:solidFill>
                <a:latin typeface="Calibri"/>
                <a:ea typeface="Calibri"/>
                <a:cs typeface="Calibri"/>
              </a:rPr>
              <a:t> var du </a:t>
            </a:r>
            <a:r>
              <a:rPr lang="en-IE" sz="2400" dirty="0" err="1">
                <a:solidFill>
                  <a:srgbClr val="382B1B"/>
                </a:solidFill>
                <a:latin typeface="Calibri"/>
                <a:ea typeface="Calibri"/>
                <a:cs typeface="Calibri"/>
              </a:rPr>
              <a:t>vill</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placera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filen</a:t>
            </a:r>
            <a:r>
              <a:rPr lang="en-IE" sz="2400" dirty="0">
                <a:solidFill>
                  <a:srgbClr val="382B1B"/>
                </a:solidFill>
                <a:latin typeface="Calibri"/>
                <a:ea typeface="Calibri"/>
                <a:cs typeface="Calibri"/>
              </a:rPr>
              <a:t>.</a:t>
            </a:r>
          </a:p>
          <a:p>
            <a:pPr marL="13970"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34755"/>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Vad är en Navigator Tool Bar?</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058A9C4-DA59-2E42-5F1B-49B7FF05E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687" y="2584174"/>
            <a:ext cx="592704" cy="459065"/>
          </a:xfrm>
          <a:prstGeom prst="rect">
            <a:avLst/>
          </a:prstGeom>
        </p:spPr>
      </p:pic>
      <p:pic>
        <p:nvPicPr>
          <p:cNvPr id="4" name="Picture 3">
            <a:extLst>
              <a:ext uri="{FF2B5EF4-FFF2-40B4-BE49-F238E27FC236}">
                <a16:creationId xmlns:a16="http://schemas.microsoft.com/office/drawing/2014/main" id="{A0AEBF62-945F-675E-0DF7-28AC8B697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687" y="3347593"/>
            <a:ext cx="613107" cy="466206"/>
          </a:xfrm>
          <a:prstGeom prst="rect">
            <a:avLst/>
          </a:prstGeom>
        </p:spPr>
      </p:pic>
      <p:pic>
        <p:nvPicPr>
          <p:cNvPr id="5" name="Picture 4">
            <a:extLst>
              <a:ext uri="{FF2B5EF4-FFF2-40B4-BE49-F238E27FC236}">
                <a16:creationId xmlns:a16="http://schemas.microsoft.com/office/drawing/2014/main" id="{A66DEE4D-8597-653E-F039-79453EA1B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434" y="4126640"/>
            <a:ext cx="613107" cy="517213"/>
          </a:xfrm>
          <a:prstGeom prst="rect">
            <a:avLst/>
          </a:prstGeom>
        </p:spPr>
      </p:pic>
      <p:cxnSp>
        <p:nvCxnSpPr>
          <p:cNvPr id="6" name="Straight Connector 5">
            <a:extLst>
              <a:ext uri="{FF2B5EF4-FFF2-40B4-BE49-F238E27FC236}">
                <a16:creationId xmlns:a16="http://schemas.microsoft.com/office/drawing/2014/main" id="{32CFA2E2-91E1-8ABC-2C02-5AF6212D302B}"/>
              </a:ext>
            </a:extLst>
          </p:cNvPr>
          <p:cNvCxnSpPr>
            <a:cxnSpLocks/>
          </p:cNvCxnSpPr>
          <p:nvPr/>
        </p:nvCxnSpPr>
        <p:spPr>
          <a:xfrm flipH="1">
            <a:off x="2136887" y="238683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1E87930-CAE2-9CB3-33E3-0B29B57E171D}"/>
              </a:ext>
            </a:extLst>
          </p:cNvPr>
          <p:cNvCxnSpPr>
            <a:cxnSpLocks/>
          </p:cNvCxnSpPr>
          <p:nvPr/>
        </p:nvCxnSpPr>
        <p:spPr>
          <a:xfrm flipH="1">
            <a:off x="2206160" y="320064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D926FF-2D7B-9B89-5DD1-4895B0DACC8B}"/>
              </a:ext>
            </a:extLst>
          </p:cNvPr>
          <p:cNvCxnSpPr>
            <a:cxnSpLocks/>
          </p:cNvCxnSpPr>
          <p:nvPr/>
        </p:nvCxnSpPr>
        <p:spPr>
          <a:xfrm flipH="1">
            <a:off x="2206160" y="478207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160454-C3FE-30EC-6670-CA83243D6DCA}"/>
              </a:ext>
            </a:extLst>
          </p:cNvPr>
          <p:cNvCxnSpPr>
            <a:cxnSpLocks/>
          </p:cNvCxnSpPr>
          <p:nvPr/>
        </p:nvCxnSpPr>
        <p:spPr>
          <a:xfrm flipH="1">
            <a:off x="2226038" y="390080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07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0" y="542553"/>
            <a:ext cx="2655425"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a:solidFill>
                  <a:srgbClr val="B6D1E1"/>
                </a:solidFill>
                <a:latin typeface="Calibri" panose="020F0502020204030204" pitchFamily="34" charset="0"/>
                <a:ea typeface="Calibri" panose="020F0502020204030204" pitchFamily="34" charset="0"/>
                <a:cs typeface="Calibri" panose="020F0502020204030204" pitchFamily="34" charset="0"/>
              </a:rPr>
              <a:t>En typisk adress </a:t>
            </a:r>
            <a:endParaRPr lang="en-GB" sz="4000" b="1">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484211" y="1826443"/>
            <a:ext cx="4511859"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990" t="4156"/>
          <a:stretch/>
        </p:blipFill>
        <p:spPr>
          <a:xfrm flipH="1">
            <a:off x="4204460" y="153810"/>
            <a:ext cx="7987540" cy="6465651"/>
          </a:xfrm>
          <a:prstGeom prst="rect">
            <a:avLst/>
          </a:prstGeom>
          <a:noFill/>
        </p:spPr>
      </p:pic>
      <p:sp>
        <p:nvSpPr>
          <p:cNvPr id="7" name="TextBox 6">
            <a:extLst>
              <a:ext uri="{FF2B5EF4-FFF2-40B4-BE49-F238E27FC236}">
                <a16:creationId xmlns:a16="http://schemas.microsoft.com/office/drawing/2014/main" id="{83FF7251-560B-D36E-D069-972F5C0C45E0}"/>
              </a:ext>
            </a:extLst>
          </p:cNvPr>
          <p:cNvSpPr txBox="1"/>
          <p:nvPr/>
        </p:nvSpPr>
        <p:spPr>
          <a:xfrm>
            <a:off x="891209" y="2701477"/>
            <a:ext cx="2792896" cy="2556469"/>
          </a:xfrm>
          <a:prstGeom prst="rect">
            <a:avLst/>
          </a:prstGeom>
          <a:noFill/>
        </p:spPr>
        <p:txBody>
          <a:bodyPr wrap="square">
            <a:spAutoFit/>
          </a:bodyPr>
          <a:lstStyle/>
          <a:p>
            <a:pPr>
              <a:lnSpc>
                <a:spcPts val="2440"/>
              </a:lnSpc>
            </a:pPr>
            <a:r>
              <a:rPr lang="en-IE" sz="2400">
                <a:solidFill>
                  <a:srgbClr val="382B1B"/>
                </a:solidFill>
                <a:effectLst/>
                <a:latin typeface="Calibri" panose="020F0502020204030204" pitchFamily="34" charset="0"/>
                <a:ea typeface="Arial" panose="020B0604020202020204" pitchFamily="34" charset="0"/>
              </a:rPr>
              <a:t>Varje sida på webbplatsen har sin egen adress för att vi ska kunna hitta den. Denna adress kallas Universal Resource Locator eller kort och gott URL.</a:t>
            </a:r>
            <a:endParaRPr lang="en-IE" sz="2400">
              <a:solidFill>
                <a:srgbClr val="382B1B"/>
              </a:solidFill>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A233DF37-51B4-C7B4-8614-44129357C985}"/>
              </a:ext>
            </a:extLst>
          </p:cNvPr>
          <p:cNvSpPr txBox="1"/>
          <p:nvPr/>
        </p:nvSpPr>
        <p:spPr>
          <a:xfrm>
            <a:off x="758686" y="1909177"/>
            <a:ext cx="3932583" cy="523220"/>
          </a:xfrm>
          <a:prstGeom prst="rect">
            <a:avLst/>
          </a:prstGeom>
          <a:noFill/>
        </p:spPr>
        <p:txBody>
          <a:bodyPr wrap="square">
            <a:spAutoFit/>
          </a:bodyPr>
          <a:lstStyle/>
          <a:p>
            <a:r>
              <a:rPr lang="en-IE" sz="2800" u="sng">
                <a:solidFill>
                  <a:srgbClr val="84BFA4"/>
                </a:solidFill>
                <a:effectLst/>
                <a:latin typeface="Calibri" panose="020F050202020403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http://www.3Kitchens.eu </a:t>
            </a:r>
            <a:endParaRPr lang="en-US" sz="2800">
              <a:solidFill>
                <a:srgbClr val="84BFA4"/>
              </a:solidFill>
            </a:endParaRPr>
          </a:p>
        </p:txBody>
      </p:sp>
      <p:pic>
        <p:nvPicPr>
          <p:cNvPr id="14" name="Picture 13">
            <a:extLst>
              <a:ext uri="{FF2B5EF4-FFF2-40B4-BE49-F238E27FC236}">
                <a16:creationId xmlns:a16="http://schemas.microsoft.com/office/drawing/2014/main" id="{1893B72C-0082-A28F-9EEC-E44F157D4850}"/>
              </a:ext>
            </a:extLst>
          </p:cNvPr>
          <p:cNvPicPr>
            <a:picLocks noChangeAspect="1"/>
          </p:cNvPicPr>
          <p:nvPr/>
        </p:nvPicPr>
        <p:blipFill rotWithShape="1">
          <a:blip r:embed="rId4"/>
          <a:srcRect l="1810" t="1170" r="16118" b="-1170"/>
          <a:stretch/>
        </p:blipFill>
        <p:spPr>
          <a:xfrm>
            <a:off x="5566610" y="603771"/>
            <a:ext cx="6625389" cy="4112608"/>
          </a:xfrm>
          <a:prstGeom prst="rect">
            <a:avLst/>
          </a:prstGeom>
        </p:spPr>
      </p:pic>
      <p:sp>
        <p:nvSpPr>
          <p:cNvPr id="15" name="Oval 14">
            <a:extLst>
              <a:ext uri="{FF2B5EF4-FFF2-40B4-BE49-F238E27FC236}">
                <a16:creationId xmlns:a16="http://schemas.microsoft.com/office/drawing/2014/main" id="{7F15103B-63AA-F2EC-E848-46269AD7A68B}"/>
              </a:ext>
            </a:extLst>
          </p:cNvPr>
          <p:cNvSpPr/>
          <p:nvPr/>
        </p:nvSpPr>
        <p:spPr>
          <a:xfrm>
            <a:off x="4127762" y="2493364"/>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AEB00DAF-02F7-E01E-C78C-86D8F663BA99}"/>
              </a:ext>
            </a:extLst>
          </p:cNvPr>
          <p:cNvSpPr txBox="1">
            <a:spLocks/>
          </p:cNvSpPr>
          <p:nvPr/>
        </p:nvSpPr>
        <p:spPr>
          <a:xfrm>
            <a:off x="4162879" y="3022754"/>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a:solidFill>
                  <a:schemeClr val="bg1"/>
                </a:solidFill>
                <a:latin typeface="Calibri" panose="020F0502020204030204" pitchFamily="34" charset="0"/>
                <a:ea typeface="Calibri" panose="020F0502020204030204" pitchFamily="34" charset="0"/>
                <a:cs typeface="Calibri" panose="020F0502020204030204" pitchFamily="34" charset="0"/>
              </a:rPr>
              <a:t>Klicka för att </a:t>
            </a:r>
            <a:r>
              <a:rPr lang="en-IE" sz="320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visa</a:t>
            </a:r>
            <a:endParaRPr lang="sv-SE" sz="3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318454" y="447261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04</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World Wide Web</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 Placeholder 3">
            <a:extLst>
              <a:ext uri="{FF2B5EF4-FFF2-40B4-BE49-F238E27FC236}">
                <a16:creationId xmlns:a16="http://schemas.microsoft.com/office/drawing/2014/main" id="{F05625B7-4265-6E43-9561-C27AB9E8077D}"/>
              </a:ext>
            </a:extLst>
          </p:cNvPr>
          <p:cNvSpPr txBox="1">
            <a:spLocks/>
          </p:cNvSpPr>
          <p:nvPr/>
        </p:nvSpPr>
        <p:spPr>
          <a:xfrm>
            <a:off x="2405921" y="978568"/>
            <a:ext cx="8839595" cy="3368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surfar på Internet kommer vissa ord eller fraser på vissa </a:t>
            </a:r>
            <a:r>
              <a:rPr lang="en-IE" sz="2400" err="1">
                <a:solidFill>
                  <a:srgbClr val="382B1B"/>
                </a:solidFill>
                <a:latin typeface="Calibri" panose="020F0502020204030204" pitchFamily="34" charset="0"/>
                <a:ea typeface="Calibri" panose="020F0502020204030204" pitchFamily="34" charset="0"/>
                <a:cs typeface="Calibri" panose="020F0502020204030204" pitchFamily="34" charset="0"/>
              </a:rPr>
              <a:t>webbsidor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att ha en annan färg eller vara understrukna. När du för muspekaren över dessa ord, fraser eller till och med bilder förvandlas muspekaren till en hand och adressen till en ny sida visas i statusfältet.  Dessa ord eller fraser kallas hyperlänkar.</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Hyperlänkar innehåller en adress till en annan sida eller en annan webbplats. Om du klickar på dessa länkar kommer du till en annan webbsida.</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51FFFE5D-2E42-E3EC-503D-6F8F034E51FD}"/>
              </a:ext>
            </a:extLst>
          </p:cNvPr>
          <p:cNvGrpSpPr/>
          <p:nvPr/>
        </p:nvGrpSpPr>
        <p:grpSpPr>
          <a:xfrm>
            <a:off x="8545555" y="5272630"/>
            <a:ext cx="2788753" cy="578690"/>
            <a:chOff x="2045517" y="6166884"/>
            <a:chExt cx="2788753" cy="578690"/>
          </a:xfrm>
        </p:grpSpPr>
        <p:sp>
          <p:nvSpPr>
            <p:cNvPr id="15" name="Rectangle 14">
              <a:extLst>
                <a:ext uri="{FF2B5EF4-FFF2-40B4-BE49-F238E27FC236}">
                  <a16:creationId xmlns:a16="http://schemas.microsoft.com/office/drawing/2014/main" id="{F3840A2E-0C5F-7BA0-5085-FCB16FD61BF0}"/>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4200F9-0A52-92BC-FBB4-6916440D3E43}"/>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B4798D-B1CE-A048-2836-0D95E02EF1B3}"/>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a:effectLst/>
                  <a:latin typeface="Calibri" panose="020F0502020204030204" pitchFamily="34" charset="0"/>
                  <a:ea typeface="Times New Roman" panose="02020603050405020304" pitchFamily="18" charset="0"/>
                  <a:cs typeface="Times New Roman" panose="02020603050405020304" pitchFamily="18" charset="0"/>
                </a:rPr>
                <a:t>Övning 4</a:t>
              </a:r>
              <a:endParaRPr lang="en-IE" sz="300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Graphic 18" descr="Clipboard Partially Ticked outline">
              <a:extLst>
                <a:ext uri="{FF2B5EF4-FFF2-40B4-BE49-F238E27FC236}">
                  <a16:creationId xmlns:a16="http://schemas.microsoft.com/office/drawing/2014/main" id="{45B92775-2BE2-2800-45D3-FA7143398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Tree>
    <p:extLst>
      <p:ext uri="{BB962C8B-B14F-4D97-AF65-F5344CB8AC3E}">
        <p14:creationId xmlns:p14="http://schemas.microsoft.com/office/powerpoint/2010/main" val="398669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367260" y="934519"/>
            <a:ext cx="11275247" cy="5325882"/>
          </a:xfrm>
          <a:prstGeom prst="rect">
            <a:avLst/>
          </a:prstGeom>
          <a:noFill/>
        </p:spPr>
        <p:txBody>
          <a:bodyPr wrap="square">
            <a:spAutoFit/>
          </a:bodyPr>
          <a:lstStyle/>
          <a:p>
            <a:pPr marL="806450" algn="just">
              <a:lnSpc>
                <a:spcPct val="150000"/>
              </a:lnSpc>
            </a:pPr>
            <a:endParaRPr lang="en-IE" sz="9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World Wide Web?</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en webbplats?</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Vilken enhet behövs för att ansluta din dator till Internet?</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en webbläsare?</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Kan du nämna några web bowsers?</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en webbadress?</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en URL?</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fungerar en hyperlänk och hur kan du känna igen en hyperlänk på en webbsida?</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händer när du klickar på en hyperlänk?</a:t>
            </a:r>
          </a:p>
          <a:p>
            <a:pPr marL="1263650" indent="-457200" algn="just">
              <a:lnSpc>
                <a:spcPct val="150000"/>
              </a:lnSpc>
              <a:buClr>
                <a:srgbClr val="C0DCEA"/>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Vad är syftet med bakåt- och framåtknappen i navigeringsfältet?</a:t>
            </a:r>
          </a:p>
        </p:txBody>
      </p:sp>
      <p:sp>
        <p:nvSpPr>
          <p:cNvPr id="3" name="Rectangle 2">
            <a:extLst>
              <a:ext uri="{FF2B5EF4-FFF2-40B4-BE49-F238E27FC236}">
                <a16:creationId xmlns:a16="http://schemas.microsoft.com/office/drawing/2014/main" id="{C1B6CC95-7226-44D4-25F0-54A43CE7A178}"/>
              </a:ext>
            </a:extLst>
          </p:cNvPr>
          <p:cNvSpPr/>
          <p:nvPr/>
        </p:nvSpPr>
        <p:spPr>
          <a:xfrm>
            <a:off x="0" y="0"/>
            <a:ext cx="12192000" cy="948267"/>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4">
            <a:extLst>
              <a:ext uri="{FF2B5EF4-FFF2-40B4-BE49-F238E27FC236}">
                <a16:creationId xmlns:a16="http://schemas.microsoft.com/office/drawing/2014/main" id="{5114310E-39E2-06EB-D006-B28C5A6C892E}"/>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9790E61-1AD9-79E7-5967-3051348296C7}"/>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8FEF3FDB-ACA4-CD2A-4E7F-D8F51B79D6C3}"/>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Följande frågor kommer att testa vad du har lärt dig hittills</a:t>
            </a:r>
            <a:endParaRPr lang="en-IE" sz="29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23029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2450177"/>
            <a:ext cx="8826108" cy="3217862"/>
          </a:xfrm>
        </p:spPr>
        <p:txBody>
          <a:bodyPr/>
          <a:lstStyle/>
          <a:p>
            <a:pPr>
              <a:lnSpc>
                <a:spcPct val="107000"/>
              </a:lnSpc>
              <a:spcAft>
                <a:spcPts val="800"/>
              </a:spcAft>
            </a:pPr>
            <a:r>
              <a:rPr lang="sv-SE" sz="6000">
                <a:effectLst/>
                <a:latin typeface="Calibri" panose="020F0502020204030204" pitchFamily="34" charset="0"/>
                <a:ea typeface="Calibri" panose="020F0502020204030204" pitchFamily="34" charset="0"/>
              </a:rPr>
              <a:t>E-post</a:t>
            </a:r>
            <a:endParaRPr lang="en-US" sz="6000"/>
          </a:p>
        </p:txBody>
      </p:sp>
    </p:spTree>
    <p:extLst>
      <p:ext uri="{BB962C8B-B14F-4D97-AF65-F5344CB8AC3E}">
        <p14:creationId xmlns:p14="http://schemas.microsoft.com/office/powerpoint/2010/main" val="1390255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818147"/>
            <a:ext cx="8933510" cy="2988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E-post står för elektronisk post. Det är en annan form av kommunikation, som att skriva brev men mycket snabbare från en dator till en annan. Med e-postmeddelanden kan du skicka dokument och bilder som bilagor. Bilagor är mycket användbara, men du måste vara försiktig eftersom stora filer tar lång tid att skicka och ta emot.</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Följande avsnitt handlar om hur du använder programvara för elektronisk post för att skicka och ta emot meddelanden, bifoga dokument eller filer till ett meddelande och organisera och hantera meddelandemappar eller kataloger inom programvara för elektronisk post.</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Som med all ny teknik finns det alltid faror som du måste vara medveten om. Virus är program som kan skickas via e-post. Dessa kan orsaka allvarliga skador på din dator och ibland till och med ett totalt haveri av din dator.</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Tree>
    <p:extLst>
      <p:ext uri="{BB962C8B-B14F-4D97-AF65-F5344CB8AC3E}">
        <p14:creationId xmlns:p14="http://schemas.microsoft.com/office/powerpoint/2010/main" val="1712952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3" name="Text Placeholder 3">
            <a:extLst>
              <a:ext uri="{FF2B5EF4-FFF2-40B4-BE49-F238E27FC236}">
                <a16:creationId xmlns:a16="http://schemas.microsoft.com/office/drawing/2014/main" id="{C6CE346E-429C-5E49-44C9-CE8D1776CB0E}"/>
              </a:ext>
            </a:extLst>
          </p:cNvPr>
          <p:cNvSpPr txBox="1">
            <a:spLocks/>
          </p:cNvSpPr>
          <p:nvPr/>
        </p:nvSpPr>
        <p:spPr>
          <a:xfrm>
            <a:off x="2405921" y="1779621"/>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Öppna aldrig e-post från personer som du inte känner</a:t>
            </a:r>
          </a:p>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Om du får en bifogad fil från någon du känner, men inte förväntade dig den bifogade filen - var försiktig. E-postmeddelanden kan skickas utan att avsändaren ens känner till dem</a:t>
            </a:r>
          </a:p>
          <a:p>
            <a:pPr marL="357188" indent="-342900">
              <a:lnSpc>
                <a:spcPts val="2560"/>
              </a:lnSpc>
              <a:spcBef>
                <a:spcPts val="0"/>
              </a:spcBef>
              <a:buClr>
                <a:srgbClr val="B6D1E1"/>
              </a:buClr>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D553FBD-C9DE-D6C4-A5A2-3EDDE8B89BAC}"/>
              </a:ext>
            </a:extLst>
          </p:cNvPr>
          <p:cNvCxnSpPr>
            <a:cxnSpLocks/>
          </p:cNvCxnSpPr>
          <p:nvPr/>
        </p:nvCxnSpPr>
        <p:spPr>
          <a:xfrm flipH="1">
            <a:off x="2226038" y="162491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EBE7E8-7807-7BAC-2AEC-337F4C02D023}"/>
              </a:ext>
            </a:extLst>
          </p:cNvPr>
          <p:cNvSpPr txBox="1"/>
          <p:nvPr/>
        </p:nvSpPr>
        <p:spPr>
          <a:xfrm>
            <a:off x="2425973" y="723656"/>
            <a:ext cx="8835584" cy="1117614"/>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Du kan skydda din dator genom att vidta grundläggande försiktighetsåtgärder:</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3">
            <a:extLst>
              <a:ext uri="{FF2B5EF4-FFF2-40B4-BE49-F238E27FC236}">
                <a16:creationId xmlns:a16="http://schemas.microsoft.com/office/drawing/2014/main" id="{4E141644-72CF-62B3-B13B-2EF4714994FF}"/>
              </a:ext>
            </a:extLst>
          </p:cNvPr>
          <p:cNvSpPr txBox="1">
            <a:spLocks/>
          </p:cNvSpPr>
          <p:nvPr/>
        </p:nvSpPr>
        <p:spPr>
          <a:xfrm>
            <a:off x="2429984" y="4450631"/>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E-postadressen ovan kan delas upp i fyra segment.</a:t>
            </a:r>
          </a:p>
          <a:p>
            <a:pPr marL="14288" indent="0">
              <a:lnSpc>
                <a:spcPct val="100000"/>
              </a:lnSpc>
              <a:spcBef>
                <a:spcPts val="0"/>
              </a:spcBef>
              <a:buClr>
                <a:srgbClr val="B6D1E1"/>
              </a:buClr>
              <a:buNone/>
            </a:pPr>
            <a:endParaRPr lang="en-IE" sz="1400" b="1">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Namn på person hos Organisationsnamn Domännamn</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Info @ </a:t>
            </a:r>
            <a:r>
              <a:rPr lang="en-IE" sz="2400" err="1">
                <a:solidFill>
                  <a:srgbClr val="382B1B"/>
                </a:solidFill>
                <a:latin typeface="Calibri" panose="020F0502020204030204" pitchFamily="34" charset="0"/>
                <a:ea typeface="Calibri" panose="020F0502020204030204" pitchFamily="34" charset="0"/>
                <a:cs typeface="Calibri" panose="020F0502020204030204" pitchFamily="34" charset="0"/>
              </a:rPr>
              <a:t>gwaeu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.com</a:t>
            </a:r>
          </a:p>
          <a:p>
            <a:pPr marL="14288" indent="0">
              <a:lnSpc>
                <a:spcPct val="100000"/>
              </a:lnSpc>
              <a:spcBef>
                <a:spcPts val="0"/>
              </a:spcBef>
              <a:buClr>
                <a:srgbClr val="B6D1E1"/>
              </a:buClr>
              <a:buNone/>
            </a:pPr>
            <a:endParaRPr lang="en-IE" sz="1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E-postadresser kan innehålla bokstäver, siffror, understreck och punkter.</a:t>
            </a:r>
          </a:p>
          <a:p>
            <a:pPr marL="357188" indent="-342900">
              <a:lnSpc>
                <a:spcPts val="2560"/>
              </a:lnSpc>
              <a:spcBef>
                <a:spcPts val="0"/>
              </a:spcBef>
              <a:buClr>
                <a:srgbClr val="B6D1E1"/>
              </a:buClr>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E897C0C0-87DB-5253-107F-238B93D17BB9}"/>
              </a:ext>
            </a:extLst>
          </p:cNvPr>
          <p:cNvCxnSpPr>
            <a:cxnSpLocks/>
          </p:cNvCxnSpPr>
          <p:nvPr/>
        </p:nvCxnSpPr>
        <p:spPr>
          <a:xfrm flipH="1">
            <a:off x="2250101" y="429592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8C12564-211F-4809-1E69-788BF1C5CFAC}"/>
              </a:ext>
            </a:extLst>
          </p:cNvPr>
          <p:cNvSpPr txBox="1"/>
          <p:nvPr/>
        </p:nvSpPr>
        <p:spPr>
          <a:xfrm>
            <a:off x="2446026" y="3779676"/>
            <a:ext cx="9104290"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En e-postadress är som en postadress </a:t>
            </a:r>
          </a:p>
        </p:txBody>
      </p:sp>
    </p:spTree>
    <p:extLst>
      <p:ext uri="{BB962C8B-B14F-4D97-AF65-F5344CB8AC3E}">
        <p14:creationId xmlns:p14="http://schemas.microsoft.com/office/powerpoint/2010/main" val="3433467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3" name="Text Placeholder 3">
            <a:extLst>
              <a:ext uri="{FF2B5EF4-FFF2-40B4-BE49-F238E27FC236}">
                <a16:creationId xmlns:a16="http://schemas.microsoft.com/office/drawing/2014/main" id="{C6CE346E-429C-5E49-44C9-CE8D1776CB0E}"/>
              </a:ext>
            </a:extLst>
          </p:cNvPr>
          <p:cNvSpPr txBox="1">
            <a:spLocks/>
          </p:cNvSpPr>
          <p:nvPr/>
        </p:nvSpPr>
        <p:spPr>
          <a:xfrm>
            <a:off x="6529137" y="723656"/>
            <a:ext cx="5181600" cy="34180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42900">
              <a:lnSpc>
                <a:spcPts val="2560"/>
              </a:lnSpc>
              <a:spcBef>
                <a:spcPts val="0"/>
              </a:spcBef>
              <a:buClr>
                <a:srgbClr val="B6D1E1"/>
              </a:buClr>
            </a:pPr>
            <a:r>
              <a:rPr lang="en-IE" sz="2400" b="1" dirty="0">
                <a:solidFill>
                  <a:srgbClr val="382B1B"/>
                </a:solidFill>
                <a:latin typeface="Calibri"/>
                <a:ea typeface="Calibri"/>
                <a:cs typeface="Calibri"/>
              </a:rPr>
              <a:t>Compose </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väljer</a:t>
            </a:r>
            <a:r>
              <a:rPr lang="en-IE" sz="2400" dirty="0">
                <a:solidFill>
                  <a:srgbClr val="382B1B"/>
                </a:solidFill>
                <a:latin typeface="Calibri"/>
                <a:ea typeface="Calibri"/>
                <a:cs typeface="Calibri"/>
              </a:rPr>
              <a:t> den </a:t>
            </a:r>
            <a:r>
              <a:rPr lang="en-IE" sz="2400" dirty="0" err="1">
                <a:solidFill>
                  <a:srgbClr val="382B1B"/>
                </a:solidFill>
                <a:latin typeface="Calibri"/>
                <a:ea typeface="Calibri"/>
                <a:cs typeface="Calibri"/>
              </a:rPr>
              <a:t>här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knappen</a:t>
            </a:r>
            <a:r>
              <a:rPr lang="en-IE" sz="2400" dirty="0">
                <a:solidFill>
                  <a:srgbClr val="382B1B"/>
                </a:solidFill>
                <a:latin typeface="Calibri"/>
                <a:ea typeface="Calibri"/>
                <a:cs typeface="Calibri"/>
              </a:rPr>
              <a:t> för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öppna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skärm</a:t>
            </a:r>
            <a:r>
              <a:rPr lang="en-IE" sz="2400" dirty="0">
                <a:solidFill>
                  <a:srgbClr val="382B1B"/>
                </a:solidFill>
                <a:latin typeface="Calibri"/>
                <a:ea typeface="Calibri"/>
                <a:cs typeface="Calibri"/>
              </a:rPr>
              <a:t> </a:t>
            </a:r>
            <a:br>
              <a:rPr lang="en-IE" sz="2400" dirty="0">
                <a:latin typeface="Calibri"/>
                <a:ea typeface="Calibri"/>
                <a:cs typeface="Calibri"/>
              </a:rPr>
            </a:br>
            <a:r>
              <a:rPr lang="en-IE" sz="2400" dirty="0" err="1">
                <a:solidFill>
                  <a:srgbClr val="382B1B"/>
                </a:solidFill>
                <a:latin typeface="Calibri"/>
                <a:ea typeface="Calibri"/>
                <a:cs typeface="Calibri"/>
              </a:rPr>
              <a:t>där</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skapa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nytt</a:t>
            </a:r>
            <a:br>
              <a:rPr lang="en-US" dirty="0"/>
            </a:br>
            <a:r>
              <a:rPr lang="en-IE" sz="2400" dirty="0">
                <a:solidFill>
                  <a:srgbClr val="382B1B"/>
                </a:solidFill>
                <a:latin typeface="Calibri"/>
                <a:ea typeface="Calibri"/>
                <a:cs typeface="Calibri"/>
              </a:rPr>
              <a:t>e-</a:t>
            </a:r>
            <a:r>
              <a:rPr lang="en-IE" sz="2400" dirty="0" err="1">
                <a:solidFill>
                  <a:srgbClr val="382B1B"/>
                </a:solidFill>
                <a:latin typeface="Calibri"/>
                <a:ea typeface="Calibri"/>
                <a:cs typeface="Calibri"/>
              </a:rPr>
              <a:t>postmeddelande</a:t>
            </a:r>
            <a:r>
              <a:rPr lang="en-IE" sz="2400" dirty="0">
                <a:solidFill>
                  <a:srgbClr val="382B1B"/>
                </a:solidFill>
                <a:latin typeface="Calibri"/>
                <a:ea typeface="Calibri"/>
                <a:cs typeface="Calibri"/>
              </a:rPr>
              <a:t>.</a:t>
            </a:r>
            <a:br>
              <a:rPr lang="en-IE" sz="2400" dirty="0">
                <a:solidFill>
                  <a:srgbClr val="382B1B"/>
                </a:solidFill>
                <a:latin typeface="Calibri"/>
                <a:ea typeface="Calibri"/>
                <a:cs typeface="Calibri"/>
              </a:rPr>
            </a:br>
            <a:endParaRPr lang="sv-SE">
              <a:latin typeface="Calibri"/>
              <a:ea typeface="Calibri"/>
              <a:cs typeface="Calibri"/>
            </a:endParaRPr>
          </a:p>
          <a:p>
            <a:pPr marL="356870" indent="-342900">
              <a:lnSpc>
                <a:spcPts val="2560"/>
              </a:lnSpc>
              <a:spcBef>
                <a:spcPts val="0"/>
              </a:spcBef>
              <a:buClr>
                <a:srgbClr val="B6D1E1"/>
              </a:buClr>
            </a:pPr>
            <a:r>
              <a:rPr lang="en-IE" sz="2400" b="1" dirty="0" err="1">
                <a:solidFill>
                  <a:srgbClr val="382B1B"/>
                </a:solidFill>
                <a:latin typeface="Calibri"/>
                <a:ea typeface="Calibri"/>
                <a:cs typeface="Calibri"/>
              </a:rPr>
              <a:t>Inkorg</a:t>
            </a:r>
            <a:r>
              <a:rPr lang="en-IE" sz="2400" b="1" dirty="0">
                <a:solidFill>
                  <a:srgbClr val="382B1B"/>
                </a:solidFill>
                <a:latin typeface="Calibri"/>
                <a:ea typeface="Calibri"/>
                <a:cs typeface="Calibri"/>
              </a:rPr>
              <a:t> </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Här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tas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alla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nya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meddelanden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emot</a:t>
            </a:r>
            <a:r>
              <a:rPr lang="en-IE" sz="2400" dirty="0">
                <a:solidFill>
                  <a:srgbClr val="382B1B"/>
                </a:solidFill>
                <a:latin typeface="Calibri"/>
                <a:ea typeface="Calibri"/>
                <a:cs typeface="Calibri"/>
              </a:rPr>
              <a:t>.</a:t>
            </a:r>
            <a:br>
              <a:rPr lang="en-US" dirty="0"/>
            </a:b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6870" indent="-342900">
              <a:lnSpc>
                <a:spcPts val="2560"/>
              </a:lnSpc>
              <a:spcBef>
                <a:spcPts val="0"/>
              </a:spcBef>
              <a:buClr>
                <a:srgbClr val="B6D1E1"/>
              </a:buClr>
            </a:pPr>
            <a:r>
              <a:rPr lang="en-IE" sz="2400" b="1" dirty="0">
                <a:solidFill>
                  <a:srgbClr val="382B1B"/>
                </a:solidFill>
                <a:latin typeface="Calibri"/>
                <a:ea typeface="Calibri"/>
                <a:cs typeface="Calibri"/>
              </a:rPr>
              <a:t>Sent </a:t>
            </a:r>
            <a:r>
              <a:rPr lang="en-IE" sz="2400" dirty="0">
                <a:solidFill>
                  <a:srgbClr val="382B1B"/>
                </a:solidFill>
                <a:latin typeface="Calibri"/>
                <a:ea typeface="Calibri"/>
                <a:cs typeface="Calibri"/>
              </a:rPr>
              <a:t>- I den </a:t>
            </a:r>
            <a:r>
              <a:rPr lang="en-IE" sz="2400" dirty="0" err="1">
                <a:solidFill>
                  <a:srgbClr val="382B1B"/>
                </a:solidFill>
                <a:latin typeface="Calibri"/>
                <a:ea typeface="Calibri"/>
                <a:cs typeface="Calibri"/>
              </a:rPr>
              <a:t>här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mappen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finns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alla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meddelanden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skickats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från</a:t>
            </a:r>
            <a:r>
              <a:rPr lang="en-IE" sz="2400" dirty="0">
                <a:solidFill>
                  <a:srgbClr val="382B1B"/>
                </a:solidFill>
                <a:latin typeface="Calibri"/>
                <a:ea typeface="Calibri"/>
                <a:cs typeface="Calibri"/>
              </a:rPr>
              <a:t> din </a:t>
            </a:r>
            <a:r>
              <a:rPr lang="en-IE" sz="2400" dirty="0" err="1">
                <a:solidFill>
                  <a:srgbClr val="382B1B"/>
                </a:solidFill>
                <a:latin typeface="Calibri"/>
                <a:ea typeface="Calibri"/>
                <a:cs typeface="Calibri"/>
              </a:rPr>
              <a:t>dator</a:t>
            </a:r>
            <a:r>
              <a:rPr lang="en-IE" sz="2400" dirty="0">
                <a:solidFill>
                  <a:srgbClr val="382B1B"/>
                </a:solidFill>
                <a:latin typeface="Calibri"/>
                <a:ea typeface="Calibri"/>
                <a:cs typeface="Calibri"/>
              </a:rPr>
              <a:t>.</a:t>
            </a:r>
            <a:br>
              <a:rPr lang="en-IE" sz="2400" dirty="0">
                <a:solidFill>
                  <a:srgbClr val="382B1B"/>
                </a:solidFill>
                <a:latin typeface="Calibri"/>
                <a:ea typeface="Calibri"/>
                <a:cs typeface="Calibri"/>
              </a:rPr>
            </a:br>
            <a:endParaRPr lang="en-IE" sz="2400" dirty="0">
              <a:solidFill>
                <a:srgbClr val="382B1B"/>
              </a:solidFill>
              <a:latin typeface="Calibri"/>
              <a:ea typeface="Calibri"/>
              <a:cs typeface="Calibri"/>
            </a:endParaRPr>
          </a:p>
          <a:p>
            <a:pPr marL="356870" indent="-342900">
              <a:lnSpc>
                <a:spcPts val="2560"/>
              </a:lnSpc>
              <a:spcBef>
                <a:spcPts val="0"/>
              </a:spcBef>
              <a:buClr>
                <a:srgbClr val="B6D1E1"/>
              </a:buClr>
            </a:pPr>
            <a:r>
              <a:rPr lang="en-IE" sz="2400" b="1" dirty="0">
                <a:solidFill>
                  <a:srgbClr val="382B1B"/>
                </a:solidFill>
                <a:latin typeface="Calibri"/>
                <a:ea typeface="Calibri"/>
                <a:cs typeface="Calibri"/>
              </a:rPr>
              <a:t>Address Book - </a:t>
            </a:r>
            <a:r>
              <a:rPr lang="en-IE" sz="2400" dirty="0">
                <a:solidFill>
                  <a:srgbClr val="382B1B"/>
                </a:solidFill>
                <a:latin typeface="Calibri"/>
                <a:ea typeface="Calibri"/>
                <a:cs typeface="Calibri"/>
              </a:rPr>
              <a:t>Den </a:t>
            </a:r>
            <a:r>
              <a:rPr lang="en-IE" sz="2400" dirty="0" err="1">
                <a:solidFill>
                  <a:srgbClr val="382B1B"/>
                </a:solidFill>
                <a:latin typeface="Calibri"/>
                <a:ea typeface="Calibri"/>
                <a:cs typeface="Calibri"/>
              </a:rPr>
              <a:t>här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mappen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innehåller</a:t>
            </a:r>
            <a:r>
              <a:rPr lang="en-IE" sz="2400" dirty="0">
                <a:solidFill>
                  <a:srgbClr val="382B1B"/>
                </a:solidFill>
                <a:latin typeface="Calibri"/>
                <a:ea typeface="Calibri"/>
                <a:cs typeface="Calibri"/>
              </a:rPr>
              <a:t> e-</a:t>
            </a:r>
            <a:r>
              <a:rPr lang="en-IE" sz="2400" dirty="0" err="1">
                <a:solidFill>
                  <a:srgbClr val="382B1B"/>
                </a:solidFill>
                <a:latin typeface="Calibri"/>
                <a:ea typeface="Calibri"/>
                <a:cs typeface="Calibri"/>
              </a:rPr>
              <a:t>postadresser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har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utvecklat</a:t>
            </a:r>
            <a:r>
              <a:rPr lang="en-IE" sz="2400" dirty="0">
                <a:solidFill>
                  <a:srgbClr val="382B1B"/>
                </a:solidFill>
                <a:latin typeface="Calibri"/>
                <a:ea typeface="Calibri"/>
                <a:cs typeface="Calibri"/>
              </a:rPr>
              <a:t>.</a:t>
            </a:r>
          </a:p>
          <a:p>
            <a:pPr marL="356870"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D553FBD-C9DE-D6C4-A5A2-3EDDE8B89BAC}"/>
              </a:ext>
            </a:extLst>
          </p:cNvPr>
          <p:cNvCxnSpPr>
            <a:cxnSpLocks/>
          </p:cNvCxnSpPr>
          <p:nvPr/>
        </p:nvCxnSpPr>
        <p:spPr>
          <a:xfrm flipV="1">
            <a:off x="6188438" y="566133"/>
            <a:ext cx="0" cy="37331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EBE7E8-7807-7BAC-2AEC-337F4C02D023}"/>
              </a:ext>
            </a:extLst>
          </p:cNvPr>
          <p:cNvSpPr txBox="1"/>
          <p:nvPr/>
        </p:nvSpPr>
        <p:spPr>
          <a:xfrm>
            <a:off x="1643923" y="723656"/>
            <a:ext cx="4556350" cy="2451312"/>
          </a:xfrm>
          <a:prstGeom prst="rect">
            <a:avLst/>
          </a:prstGeom>
          <a:noFill/>
        </p:spPr>
        <p:txBody>
          <a:bodyPr wrap="square" lIns="91440" tIns="45720" rIns="91440" bIns="45720" anchor="t">
            <a:spAutoFit/>
          </a:bodyPr>
          <a:lstStyle/>
          <a:p>
            <a:pPr marL="13970">
              <a:lnSpc>
                <a:spcPts val="2560"/>
              </a:lnSpc>
              <a:buClr>
                <a:srgbClr val="B6D1E1"/>
              </a:buClr>
            </a:pPr>
            <a:r>
              <a:rPr lang="en-IE" sz="3200" b="1" dirty="0">
                <a:solidFill>
                  <a:srgbClr val="84BFA4"/>
                </a:solidFill>
                <a:latin typeface="Calibri"/>
                <a:ea typeface="Calibri"/>
                <a:cs typeface="Calibri"/>
              </a:rPr>
              <a:t>De </a:t>
            </a:r>
            <a:r>
              <a:rPr lang="en-IE" sz="3200" b="1" dirty="0" err="1">
                <a:solidFill>
                  <a:srgbClr val="84BFA4"/>
                </a:solidFill>
                <a:latin typeface="Calibri"/>
                <a:ea typeface="Calibri"/>
                <a:cs typeface="Calibri"/>
              </a:rPr>
              <a:t>flesta</a:t>
            </a:r>
            <a:r>
              <a:rPr lang="en-IE" sz="3200" b="1" dirty="0">
                <a:solidFill>
                  <a:srgbClr val="84BFA4"/>
                </a:solidFill>
                <a:latin typeface="Calibri"/>
                <a:ea typeface="Calibri"/>
                <a:cs typeface="Calibri"/>
              </a:rPr>
              <a:t> e-</a:t>
            </a:r>
            <a:r>
              <a:rPr lang="en-IE" sz="3200" b="1" dirty="0" err="1">
                <a:solidFill>
                  <a:srgbClr val="84BFA4"/>
                </a:solidFill>
                <a:latin typeface="Calibri"/>
                <a:ea typeface="Calibri"/>
                <a:cs typeface="Calibri"/>
              </a:rPr>
              <a:t>postprogram</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har</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vissa</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gemensamma</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funktioner</a:t>
            </a:r>
            <a:r>
              <a:rPr lang="en-IE" sz="3200" b="1" dirty="0">
                <a:solidFill>
                  <a:srgbClr val="84BFA4"/>
                </a:solidFill>
                <a:latin typeface="Calibri"/>
                <a:ea typeface="Calibri"/>
                <a:cs typeface="Calibri"/>
              </a:rPr>
              <a:t>. </a:t>
            </a:r>
            <a:br>
              <a:rPr lang="en-IE" sz="3200" b="1" dirty="0">
                <a:solidFill>
                  <a:srgbClr val="84BFA4"/>
                </a:solidFill>
                <a:latin typeface="Calibri"/>
                <a:ea typeface="Calibri"/>
                <a:cs typeface="Calibri"/>
              </a:rPr>
            </a:br>
            <a:br>
              <a:rPr lang="en-IE" sz="3200" b="1" dirty="0">
                <a:latin typeface="Calibri"/>
                <a:ea typeface="Calibri"/>
                <a:cs typeface="Calibri"/>
              </a:rPr>
            </a:br>
            <a:r>
              <a:rPr lang="en-IE" sz="3200" b="1" dirty="0" err="1">
                <a:solidFill>
                  <a:srgbClr val="84BFA4"/>
                </a:solidFill>
                <a:latin typeface="Calibri"/>
                <a:ea typeface="Calibri"/>
                <a:cs typeface="Calibri"/>
              </a:rPr>
              <a:t>Här</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följer</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en</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förklaring</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av</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några</a:t>
            </a:r>
            <a:r>
              <a:rPr lang="en-IE" sz="3200" b="1" dirty="0">
                <a:solidFill>
                  <a:srgbClr val="84BFA4"/>
                </a:solidFill>
                <a:latin typeface="Calibri"/>
                <a:ea typeface="Calibri"/>
                <a:cs typeface="Calibri"/>
              </a:rPr>
              <a:t> </a:t>
            </a:r>
            <a:r>
              <a:rPr lang="en-IE" sz="3200" b="1" dirty="0" err="1">
                <a:solidFill>
                  <a:srgbClr val="84BFA4"/>
                </a:solidFill>
                <a:latin typeface="Calibri"/>
                <a:ea typeface="Calibri"/>
                <a:cs typeface="Calibri"/>
              </a:rPr>
              <a:t>av</a:t>
            </a:r>
            <a:r>
              <a:rPr lang="en-IE" sz="3200" b="1" dirty="0">
                <a:solidFill>
                  <a:srgbClr val="84BFA4"/>
                </a:solidFill>
                <a:latin typeface="Calibri"/>
                <a:ea typeface="Calibri"/>
                <a:cs typeface="Calibri"/>
              </a:rPr>
              <a:t> dem.</a:t>
            </a:r>
            <a:endParaRPr lang="sv-SE" dirty="0">
              <a:latin typeface="Calibri"/>
              <a:ea typeface="Calibri"/>
              <a:cs typeface="Calibri"/>
            </a:endParaRPr>
          </a:p>
          <a:p>
            <a:pPr marL="13970">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1546" y="4688304"/>
            <a:ext cx="1808749" cy="1808749"/>
          </a:xfrm>
          <a:prstGeom prst="rect">
            <a:avLst/>
          </a:prstGeom>
        </p:spPr>
      </p:pic>
    </p:spTree>
    <p:extLst>
      <p:ext uri="{BB962C8B-B14F-4D97-AF65-F5344CB8AC3E}">
        <p14:creationId xmlns:p14="http://schemas.microsoft.com/office/powerpoint/2010/main" val="279345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29723" y="369151"/>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a:solidFill>
                  <a:srgbClr val="84BFA4"/>
                </a:solidFill>
                <a:latin typeface="Calibri" panose="020F0502020204030204" pitchFamily="34" charset="0"/>
                <a:ea typeface="Calibri" panose="020F0502020204030204" pitchFamily="34" charset="0"/>
                <a:cs typeface="Calibri" panose="020F0502020204030204" pitchFamily="34" charset="0"/>
              </a:rPr>
              <a:t>Varför är digital kompetens viktigt?</a:t>
            </a:r>
          </a:p>
          <a:p>
            <a:pPr marL="0" indent="0">
              <a:lnSpc>
                <a:spcPts val="4020"/>
              </a:lnSpc>
              <a:spcBef>
                <a:spcPts val="0"/>
              </a:spcBef>
              <a:buNone/>
            </a:pPr>
            <a:endParaRPr lang="en-GB" sz="4000" b="1">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7061" t="285" r="10533" b="-285"/>
          <a:stretch/>
        </p:blipFill>
        <p:spPr>
          <a:xfrm>
            <a:off x="1507065" y="1094284"/>
            <a:ext cx="10669304" cy="5259814"/>
          </a:xfrm>
          <a:prstGeom prst="rect">
            <a:avLst/>
          </a:prstGeom>
        </p:spPr>
      </p:pic>
      <p:sp>
        <p:nvSpPr>
          <p:cNvPr id="4" name="Rectangle 3">
            <a:extLst>
              <a:ext uri="{FF2B5EF4-FFF2-40B4-BE49-F238E27FC236}">
                <a16:creationId xmlns:a16="http://schemas.microsoft.com/office/drawing/2014/main" id="{09654B8F-1911-7B30-B9D2-4247CA744824}"/>
              </a:ext>
            </a:extLst>
          </p:cNvPr>
          <p:cNvSpPr/>
          <p:nvPr/>
        </p:nvSpPr>
        <p:spPr>
          <a:xfrm rot="16200000">
            <a:off x="3487715" y="-2363451"/>
            <a:ext cx="5216576" cy="12192001"/>
          </a:xfrm>
          <a:prstGeom prst="rect">
            <a:avLst/>
          </a:prstGeom>
          <a:gradFill>
            <a:gsLst>
              <a:gs pos="65000">
                <a:srgbClr val="B6D1E1"/>
              </a:gs>
              <a:gs pos="99000">
                <a:srgbClr val="B6D1E1">
                  <a:alpha val="20000"/>
                </a:srgbClr>
              </a:gs>
              <a:gs pos="86000">
                <a:srgbClr val="B6D1E1">
                  <a:alpha val="51761"/>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raphic 4">
            <a:extLst>
              <a:ext uri="{FF2B5EF4-FFF2-40B4-BE49-F238E27FC236}">
                <a16:creationId xmlns:a16="http://schemas.microsoft.com/office/drawing/2014/main" id="{1B7AB10B-DAEB-4BED-8F7D-B330D024634C}"/>
              </a:ext>
            </a:extLst>
          </p:cNvPr>
          <p:cNvSpPr/>
          <p:nvPr/>
        </p:nvSpPr>
        <p:spPr>
          <a:xfrm>
            <a:off x="10265440" y="42651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a:latin typeface="Calibri" panose="020F0502020204030204" pitchFamily="34" charset="0"/>
            </a:endParaRPr>
          </a:p>
        </p:txBody>
      </p:sp>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362597" y="1543369"/>
            <a:ext cx="7850503" cy="37712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300">
                <a:solidFill>
                  <a:srgbClr val="382B1B"/>
                </a:solidFill>
                <a:latin typeface="Calibri" panose="020F0502020204030204" pitchFamily="34" charset="0"/>
                <a:ea typeface="Calibri" panose="020F0502020204030204" pitchFamily="34" charset="0"/>
                <a:cs typeface="Calibri" panose="020F0502020204030204" pitchFamily="34" charset="0"/>
              </a:rPr>
              <a:t>Digital kompetens är viktig i dagens värld av flera skäl:</a:t>
            </a:r>
          </a:p>
          <a:p>
            <a:pPr marL="0" indent="0">
              <a:lnSpc>
                <a:spcPts val="2360"/>
              </a:lnSpc>
              <a:spcBef>
                <a:spcPts val="0"/>
              </a:spcBef>
              <a:buClr>
                <a:srgbClr val="B6D1E1"/>
              </a:buClr>
              <a:buNone/>
            </a:pPr>
            <a:endParaRPr lang="en-IE" sz="23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a:solidFill>
                  <a:srgbClr val="382B1B"/>
                </a:solidFill>
                <a:latin typeface="Calibri" panose="020F0502020204030204" pitchFamily="34" charset="0"/>
                <a:ea typeface="Calibri" panose="020F0502020204030204" pitchFamily="34" charset="0"/>
                <a:cs typeface="Calibri" panose="020F0502020204030204" pitchFamily="34" charset="0"/>
              </a:rPr>
              <a:t>Kompetens på arbetsplatsen</a:t>
            </a:r>
          </a:p>
          <a:p>
            <a:pPr marL="0" indent="0">
              <a:lnSpc>
                <a:spcPts val="2360"/>
              </a:lnSpc>
              <a:spcBef>
                <a:spcPts val="0"/>
              </a:spcBef>
              <a:buClr>
                <a:srgbClr val="B6D1E1"/>
              </a:buClr>
              <a:buNone/>
            </a:pPr>
            <a:r>
              <a:rPr lang="en-IE" sz="2300">
                <a:solidFill>
                  <a:schemeClr val="bg1"/>
                </a:solidFill>
                <a:latin typeface="Calibri" panose="020F0502020204030204" pitchFamily="34" charset="0"/>
                <a:ea typeface="Calibri" panose="020F0502020204030204" pitchFamily="34" charset="0"/>
                <a:cs typeface="Calibri" panose="020F0502020204030204" pitchFamily="34" charset="0"/>
              </a:rPr>
              <a:t>De flesta jobb kräver åtminstone grundläggande digitala färdigheter, som att använda en dator, e-post och kontorsprogram.  Avancerade digitala färdigheter förbättrar produktiviteten och effektiviteten i uppgifter som dataanalys, projektledning och kommunikation.</a:t>
            </a:r>
          </a:p>
          <a:p>
            <a:pPr marL="0" indent="0">
              <a:lnSpc>
                <a:spcPts val="2360"/>
              </a:lnSpc>
              <a:spcBef>
                <a:spcPts val="0"/>
              </a:spcBef>
              <a:buClr>
                <a:srgbClr val="B6D1E1"/>
              </a:buClr>
              <a:buNone/>
            </a:pPr>
            <a:endParaRPr lang="en-IE" sz="23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a:solidFill>
                  <a:srgbClr val="382B1B"/>
                </a:solidFill>
                <a:latin typeface="Calibri" panose="020F0502020204030204" pitchFamily="34" charset="0"/>
                <a:ea typeface="Calibri" panose="020F0502020204030204" pitchFamily="34" charset="0"/>
                <a:cs typeface="Calibri" panose="020F0502020204030204" pitchFamily="34" charset="0"/>
              </a:rPr>
              <a:t>Ekonomiskt deltagande</a:t>
            </a:r>
          </a:p>
          <a:p>
            <a:pPr marL="0" indent="0">
              <a:lnSpc>
                <a:spcPts val="2360"/>
              </a:lnSpc>
              <a:spcBef>
                <a:spcPts val="0"/>
              </a:spcBef>
              <a:buClr>
                <a:srgbClr val="B6D1E1"/>
              </a:buClr>
              <a:buNone/>
            </a:pPr>
            <a:r>
              <a:rPr lang="en-IE" sz="2300">
                <a:solidFill>
                  <a:schemeClr val="bg1"/>
                </a:solidFill>
                <a:latin typeface="Calibri" panose="020F0502020204030204" pitchFamily="34" charset="0"/>
                <a:ea typeface="Calibri" panose="020F0502020204030204" pitchFamily="34" charset="0"/>
                <a:cs typeface="Calibri" panose="020F0502020204030204" pitchFamily="34" charset="0"/>
              </a:rPr>
              <a:t>Den växande digitala ekonomin kräver en arbetsstyrka som behärskar digital teknik. Digitala färdigheter gör det möjligt för individer att starta och driva onlineföretag, få tillgång till globala marknader och använda e-handelsplattformar.</a:t>
            </a:r>
          </a:p>
          <a:p>
            <a:pPr marL="0" indent="0">
              <a:lnSpc>
                <a:spcPts val="2360"/>
              </a:lnSpc>
              <a:spcBef>
                <a:spcPts val="0"/>
              </a:spcBef>
              <a:buClr>
                <a:srgbClr val="B6D1E1"/>
              </a:buClr>
              <a:buNone/>
            </a:pPr>
            <a:endParaRPr lang="en-IE" sz="230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endParaRPr lang="en-IE" sz="23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895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3737" y="645694"/>
            <a:ext cx="2578769" cy="2578769"/>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2052338"/>
            <a:ext cx="8839595" cy="4399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indent="-457200">
              <a:lnSpc>
                <a:spcPts val="2560"/>
              </a:lnSpc>
              <a:spcBef>
                <a:spcPts val="0"/>
              </a:spcBef>
              <a:buClr>
                <a:srgbClr val="B6D1E1"/>
              </a:buClr>
              <a:buFont typeface="+mj-lt"/>
              <a:buAutoNum type="arabicPeriod"/>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Skapa ett meddelande </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Ange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en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e-postadress</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Infoga ett ämne</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Skriv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in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meddelandet</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Storlek på meddelande</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Skicka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ett meddelande </a:t>
            </a:r>
          </a:p>
          <a:p>
            <a:pPr marL="471488" indent="-457200">
              <a:lnSpc>
                <a:spcPts val="2560"/>
              </a:lnSpc>
              <a:spcBef>
                <a:spcPts val="0"/>
              </a:spcBef>
              <a:buClr>
                <a:srgbClr val="B6D1E1"/>
              </a:buClr>
              <a:buFont typeface="+mj-lt"/>
              <a:buAutoNum type="arabicPeriod"/>
            </a:pP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Att hålla sig säker</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Ta bort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ett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meddelande</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900119"/>
            <a:ext cx="8649324" cy="464230"/>
          </a:xfrm>
          <a:prstGeom prst="rect">
            <a:avLst/>
          </a:prstGeom>
          <a:noFill/>
        </p:spPr>
        <p:txBody>
          <a:bodyPr wrap="square">
            <a:spAutoFit/>
          </a:bodyPr>
          <a:lstStyle/>
          <a:p>
            <a:pPr marL="14288">
              <a:lnSpc>
                <a:spcPts val="2560"/>
              </a:lnSpc>
              <a:buClr>
                <a:srgbClr val="B6D1E1"/>
              </a:buClr>
            </a:pPr>
            <a:r>
              <a:rPr lang="en-IE" sz="3600" b="1">
                <a:solidFill>
                  <a:srgbClr val="84BFA4"/>
                </a:solidFill>
                <a:latin typeface="Calibri" panose="020F0502020204030204" pitchFamily="34" charset="0"/>
                <a:ea typeface="Calibri" panose="020F0502020204030204" pitchFamily="34" charset="0"/>
                <a:cs typeface="Calibri" panose="020F0502020204030204" pitchFamily="34" charset="0"/>
              </a:rPr>
              <a:t>Komma igång med e-post </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624912"/>
            <a:ext cx="6163983"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332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6385153" cy="4399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För att öppna Google mail, logga in på Google, använd </a:t>
            </a:r>
            <a:r>
              <a:rPr lang="en-IE" sz="2400" err="1">
                <a:solidFill>
                  <a:srgbClr val="382B1B"/>
                </a:solidFill>
                <a:latin typeface="Calibri" panose="020F0502020204030204" pitchFamily="34" charset="0"/>
                <a:ea typeface="Calibri" panose="020F0502020204030204" pitchFamily="34" charset="0"/>
                <a:cs typeface="Calibri" panose="020F0502020204030204" pitchFamily="34" charset="0"/>
              </a:rPr>
              <a:t>www.google.com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och sedan in på </a:t>
            </a:r>
            <a:r>
              <a:rPr lang="en-IE" sz="2400" err="1">
                <a:solidFill>
                  <a:srgbClr val="382B1B"/>
                </a:solidFill>
                <a:latin typeface="Calibri" panose="020F0502020204030204" pitchFamily="34" charset="0"/>
                <a:ea typeface="Calibri" panose="020F0502020204030204" pitchFamily="34" charset="0"/>
                <a:cs typeface="Calibri" panose="020F0502020204030204" pitchFamily="34" charset="0"/>
              </a:rPr>
              <a:t>gmail</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1. Skapa ett meddelande</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descr="A computer screen with a white background&#10;&#10;Description automatically generated">
            <a:extLst>
              <a:ext uri="{FF2B5EF4-FFF2-40B4-BE49-F238E27FC236}">
                <a16:creationId xmlns:a16="http://schemas.microsoft.com/office/drawing/2014/main" id="{503C82AF-676F-D4F0-416D-3A9B8D79C6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972" y="2518610"/>
            <a:ext cx="6589745" cy="3509394"/>
          </a:xfrm>
          <a:prstGeom prst="rect">
            <a:avLst/>
          </a:prstGeom>
          <a:noFill/>
          <a:ln>
            <a:noFill/>
          </a:ln>
        </p:spPr>
      </p:pic>
    </p:spTree>
    <p:extLst>
      <p:ext uri="{BB962C8B-B14F-4D97-AF65-F5344CB8AC3E}">
        <p14:creationId xmlns:p14="http://schemas.microsoft.com/office/powerpoint/2010/main" val="44423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7"/>
            <a:ext cx="7684563" cy="4877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Om du vill skapa ett nytt e-postmeddelande klickar du på knappen Skriv.</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12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12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Fönstret Nytt meddelande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visas. När du skriver och skickar ett e-postmeddelande behöver du utföra följande uppgifter.</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1. Skapa ett meddelande</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7F589302-2CC3-1212-0B9D-68B631B260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044" y="2289619"/>
            <a:ext cx="6991000" cy="3337054"/>
          </a:xfrm>
          <a:prstGeom prst="rect">
            <a:avLst/>
          </a:prstGeom>
          <a:noFill/>
          <a:ln>
            <a:noFill/>
          </a:ln>
        </p:spPr>
      </p:pic>
    </p:spTree>
    <p:extLst>
      <p:ext uri="{BB962C8B-B14F-4D97-AF65-F5344CB8AC3E}">
        <p14:creationId xmlns:p14="http://schemas.microsoft.com/office/powerpoint/2010/main" val="1664094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7"/>
            <a:ext cx="6176605" cy="4877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För det första ska du ange en e-postadress i fältet Till:. </a:t>
            </a:r>
          </a:p>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Fältet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Add CC: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används för att ange e-postadresser till personer som du vill skicka en kopia av e-postmeddelandet till.</a:t>
            </a:r>
          </a:p>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Fältet </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Add BCC: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används för att ange e-postadresser till personer som du vill skicka en kopia av e-postmeddelandet till, men som du inte vill att andra ska se.</a:t>
            </a: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2. Ange en postadress</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553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6176605"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Skriv in en titel i ämnesfältet. Detta kommer att visas i mottagarens e-postprogram. </a:t>
            </a: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3. Infoga ett ämne</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38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8679174"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Skriv in texten i e-postmeddelandet.</a:t>
            </a: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Meddelandet kan formateras</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t.ex.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genom</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 att ändra teckenstorlek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eller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färg. Du kan infoga punktlistor</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siffror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etc.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Du kan utföra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alla de uppgifter på texten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som du skulle </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göra i ett </a:t>
            </a:r>
            <a:r>
              <a:rPr lang="sv-SE" sz="2400" err="1">
                <a:solidFill>
                  <a:srgbClr val="382B1B"/>
                </a:solidFill>
                <a:latin typeface="Calibri" panose="020F0502020204030204" pitchFamily="34" charset="0"/>
                <a:ea typeface="Calibri" panose="020F0502020204030204" pitchFamily="34" charset="0"/>
                <a:cs typeface="Calibri" panose="020F0502020204030204" pitchFamily="34" charset="0"/>
              </a:rPr>
              <a:t>Word-dokument</a:t>
            </a:r>
            <a:r>
              <a:rPr lang="sv-SE" sz="240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357188"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4. Skriv in meddelandet</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Description automatically generated">
            <a:extLst>
              <a:ext uri="{FF2B5EF4-FFF2-40B4-BE49-F238E27FC236}">
                <a16:creationId xmlns:a16="http://schemas.microsoft.com/office/drawing/2014/main" id="{F6BE693D-EC9C-177C-DF06-9D8CB901BD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6361" y="2194440"/>
            <a:ext cx="5546776" cy="2545785"/>
          </a:xfrm>
          <a:prstGeom prst="rect">
            <a:avLst/>
          </a:prstGeom>
          <a:noFill/>
          <a:ln>
            <a:noFill/>
          </a:ln>
        </p:spPr>
      </p:pic>
      <p:pic>
        <p:nvPicPr>
          <p:cNvPr id="4" name="Picture 3">
            <a:extLst>
              <a:ext uri="{FF2B5EF4-FFF2-40B4-BE49-F238E27FC236}">
                <a16:creationId xmlns:a16="http://schemas.microsoft.com/office/drawing/2014/main" id="{92CE7D16-1EE7-C642-1D53-A84CD58CF2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6616" y="5996393"/>
            <a:ext cx="5595089" cy="313302"/>
          </a:xfrm>
          <a:prstGeom prst="rect">
            <a:avLst/>
          </a:prstGeom>
          <a:noFill/>
          <a:ln>
            <a:noFill/>
          </a:ln>
        </p:spPr>
      </p:pic>
    </p:spTree>
    <p:extLst>
      <p:ext uri="{BB962C8B-B14F-4D97-AF65-F5344CB8AC3E}">
        <p14:creationId xmlns:p14="http://schemas.microsoft.com/office/powerpoint/2010/main" val="2587791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4203425"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Bifoga en fil till ett meddelande.</a:t>
            </a:r>
          </a:p>
          <a:p>
            <a:pPr marL="14288" lvl="0" indent="0">
              <a:lnSpc>
                <a:spcPts val="2560"/>
              </a:lnSpc>
              <a:spcBef>
                <a:spcPts val="0"/>
              </a:spcBef>
              <a:buClr>
                <a:srgbClr val="B6D1E1"/>
              </a:buClr>
              <a:buNone/>
            </a:pPr>
            <a:endParaRPr lang="en-IE" sz="2400" b="1">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Om du vill bifoga en fil klickar du på </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Dialogrutan Select File(s) visas.</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5. Storlek på meddelande</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A5EEB7-395F-19AE-1434-68F01B59CFA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709132" y="2990602"/>
            <a:ext cx="1225393" cy="364055"/>
          </a:xfrm>
          <a:prstGeom prst="rect">
            <a:avLst/>
          </a:prstGeom>
          <a:noFill/>
          <a:ln>
            <a:noFill/>
          </a:ln>
        </p:spPr>
      </p:pic>
      <p:pic>
        <p:nvPicPr>
          <p:cNvPr id="8" name="Picture 7" descr="A screenshot of a computer&#10;&#10;Description automatically generated">
            <a:extLst>
              <a:ext uri="{FF2B5EF4-FFF2-40B4-BE49-F238E27FC236}">
                <a16:creationId xmlns:a16="http://schemas.microsoft.com/office/drawing/2014/main" id="{9C42706C-4C26-B4F2-7FCA-0EA4D4EC16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634" y="4237794"/>
            <a:ext cx="2858560" cy="2128477"/>
          </a:xfrm>
          <a:prstGeom prst="rect">
            <a:avLst/>
          </a:prstGeom>
          <a:noFill/>
          <a:ln>
            <a:noFill/>
          </a:ln>
        </p:spPr>
      </p:pic>
      <p:sp>
        <p:nvSpPr>
          <p:cNvPr id="9" name="Text Placeholder 3">
            <a:extLst>
              <a:ext uri="{FF2B5EF4-FFF2-40B4-BE49-F238E27FC236}">
                <a16:creationId xmlns:a16="http://schemas.microsoft.com/office/drawing/2014/main" id="{4944E7B1-2C9D-294B-DE1D-E49E4BEDE416}"/>
              </a:ext>
            </a:extLst>
          </p:cNvPr>
          <p:cNvSpPr txBox="1">
            <a:spLocks/>
          </p:cNvSpPr>
          <p:nvPr/>
        </p:nvSpPr>
        <p:spPr>
          <a:xfrm>
            <a:off x="6953859" y="2172653"/>
            <a:ext cx="4476142"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Välj den eller de filer som du vill bifoga. Klicka på Öppna när du har valt fil(er) Filerna kommer att bifogas till ditt e-postmeddelande.</a:t>
            </a:r>
          </a:p>
          <a:p>
            <a:pPr marL="357188" lvl="0"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37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3" y="1522948"/>
            <a:ext cx="7941236"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Lagringsutrymme" är ett mått på hur mycket diskutrymme din e-post tar upp på din e-postleverantörs servrar. Det mäts vanligtvis i MB eller "megabyte".  Ett litet e-postmeddelande med enbart text kanske bara upptar några få KB lagringsutrymme, medan ett stort e-postmeddelande med bilagor, t.ex. en video- eller MP3-fil, kan ta upp flera MB.</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Eftersom typen av e-postmeddelande och storleken på bilagorna kan variera så mycket är det svårt att förutsäga en "genomsnittlig" mängd utrymme som du behöver för att lagra dina e-postmeddelanden. Men om du huvudsakligen skickar och tar emot textmeddelanden kan du förmodligen lagra cirka 200 meddelanden per MB lagringsutrymme. Om du skickar många bilagor och filer bör du räkna med att kunna lagra 1-2 meddelanden per MB eller mindre.</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5. Storlek på meddelande</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Email outline">
            <a:extLst>
              <a:ext uri="{FF2B5EF4-FFF2-40B4-BE49-F238E27FC236}">
                <a16:creationId xmlns:a16="http://schemas.microsoft.com/office/drawing/2014/main" id="{B2209DF9-F018-8C44-9B96-FD2A63079A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cxnSp>
        <p:nvCxnSpPr>
          <p:cNvPr id="13" name="Straight Connector 12">
            <a:extLst>
              <a:ext uri="{FF2B5EF4-FFF2-40B4-BE49-F238E27FC236}">
                <a16:creationId xmlns:a16="http://schemas.microsoft.com/office/drawing/2014/main" id="{3F19D8DD-3696-1E7A-62BA-A66161D65520}"/>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824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3" y="1492870"/>
            <a:ext cx="6790214" cy="444070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nSpc>
                <a:spcPts val="2560"/>
              </a:lnSpc>
              <a:spcBef>
                <a:spcPts val="0"/>
              </a:spcBef>
              <a:buClr>
                <a:srgbClr val="B6D1E1"/>
              </a:buClr>
              <a:buNone/>
            </a:pPr>
            <a:r>
              <a:rPr lang="en-IE" sz="2400" dirty="0">
                <a:solidFill>
                  <a:srgbClr val="382B1B"/>
                </a:solidFill>
                <a:latin typeface="Calibri"/>
                <a:ea typeface="Calibri"/>
                <a:cs typeface="Calibri"/>
              </a:rPr>
              <a:t>De </a:t>
            </a:r>
            <a:r>
              <a:rPr lang="en-IE" sz="2400" dirty="0" err="1">
                <a:solidFill>
                  <a:srgbClr val="382B1B"/>
                </a:solidFill>
                <a:latin typeface="Calibri"/>
                <a:ea typeface="Calibri"/>
                <a:cs typeface="Calibri"/>
              </a:rPr>
              <a:t>flesta</a:t>
            </a:r>
            <a:r>
              <a:rPr lang="en-IE" sz="2400" dirty="0">
                <a:solidFill>
                  <a:srgbClr val="382B1B"/>
                </a:solidFill>
                <a:latin typeface="Calibri"/>
                <a:ea typeface="Calibri"/>
                <a:cs typeface="Calibri"/>
              </a:rPr>
              <a:t> e-</a:t>
            </a:r>
            <a:r>
              <a:rPr lang="en-IE" sz="2400" dirty="0" err="1">
                <a:solidFill>
                  <a:srgbClr val="382B1B"/>
                </a:solidFill>
                <a:latin typeface="Calibri"/>
                <a:ea typeface="Calibri"/>
                <a:cs typeface="Calibri"/>
              </a:rPr>
              <a:t>postleverantörer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erbjuder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mellan</a:t>
            </a:r>
            <a:r>
              <a:rPr lang="en-IE" sz="2400" dirty="0">
                <a:solidFill>
                  <a:srgbClr val="382B1B"/>
                </a:solidFill>
                <a:latin typeface="Calibri"/>
                <a:ea typeface="Calibri"/>
                <a:cs typeface="Calibri"/>
              </a:rPr>
              <a:t> 5 MB </a:t>
            </a:r>
            <a:r>
              <a:rPr lang="en-IE" sz="2400" dirty="0" err="1">
                <a:solidFill>
                  <a:srgbClr val="382B1B"/>
                </a:solidFill>
                <a:latin typeface="Calibri"/>
                <a:ea typeface="Calibri"/>
                <a:cs typeface="Calibri"/>
              </a:rPr>
              <a:t>och</a:t>
            </a:r>
            <a:r>
              <a:rPr lang="en-IE" sz="2400" dirty="0">
                <a:solidFill>
                  <a:srgbClr val="382B1B"/>
                </a:solidFill>
                <a:latin typeface="Calibri"/>
                <a:ea typeface="Calibri"/>
                <a:cs typeface="Calibri"/>
              </a:rPr>
              <a:t> 100 MB </a:t>
            </a:r>
            <a:r>
              <a:rPr lang="en-IE" sz="2400" dirty="0" err="1">
                <a:solidFill>
                  <a:srgbClr val="382B1B"/>
                </a:solidFill>
                <a:latin typeface="Calibri"/>
                <a:ea typeface="Calibri"/>
                <a:cs typeface="Calibri"/>
              </a:rPr>
              <a:t>lagringsutrymme</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vilket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tillräckligt</a:t>
            </a:r>
            <a:r>
              <a:rPr lang="en-IE" sz="2400" dirty="0">
                <a:solidFill>
                  <a:srgbClr val="382B1B"/>
                </a:solidFill>
                <a:latin typeface="Calibri"/>
                <a:ea typeface="Calibri"/>
                <a:cs typeface="Calibri"/>
              </a:rPr>
              <a:t> för normal </a:t>
            </a:r>
            <a:r>
              <a:rPr lang="en-IE" sz="2400" dirty="0" err="1">
                <a:solidFill>
                  <a:srgbClr val="382B1B"/>
                </a:solidFill>
                <a:latin typeface="Calibri"/>
                <a:ea typeface="Calibri"/>
                <a:cs typeface="Calibri"/>
              </a:rPr>
              <a:t>användning</a:t>
            </a:r>
            <a:r>
              <a:rPr lang="en-IE" sz="2400" dirty="0">
                <a:solidFill>
                  <a:srgbClr val="382B1B"/>
                </a:solidFill>
                <a:latin typeface="Calibri"/>
                <a:ea typeface="Calibri"/>
                <a:cs typeface="Calibri"/>
              </a:rPr>
              <a:t> men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snabbt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förbrukas</a:t>
            </a:r>
            <a:r>
              <a:rPr lang="en-IE" sz="2400" dirty="0">
                <a:solidFill>
                  <a:srgbClr val="382B1B"/>
                </a:solidFill>
                <a:latin typeface="Calibri"/>
                <a:ea typeface="Calibri"/>
                <a:cs typeface="Calibri"/>
              </a:rPr>
              <a:t> om du tar </a:t>
            </a:r>
            <a:r>
              <a:rPr lang="en-IE" sz="2400" dirty="0" err="1">
                <a:solidFill>
                  <a:srgbClr val="382B1B"/>
                </a:solidFill>
                <a:latin typeface="Calibri"/>
                <a:ea typeface="Calibri"/>
                <a:cs typeface="Calibri"/>
              </a:rPr>
              <a:t>emot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stora</a:t>
            </a:r>
            <a:r>
              <a:rPr lang="en-IE" sz="2400" dirty="0">
                <a:solidFill>
                  <a:srgbClr val="382B1B"/>
                </a:solidFill>
                <a:latin typeface="Calibri"/>
                <a:ea typeface="Calibri"/>
                <a:cs typeface="Calibri"/>
              </a:rPr>
              <a:t> filer. </a:t>
            </a:r>
            <a:br>
              <a:rPr lang="en-US" dirty="0"/>
            </a:br>
            <a:br>
              <a:rPr lang="en-US" dirty="0"/>
            </a:br>
            <a:r>
              <a:rPr lang="en-IE" sz="2400" dirty="0">
                <a:solidFill>
                  <a:srgbClr val="382B1B"/>
                </a:solidFill>
                <a:latin typeface="Calibri"/>
                <a:ea typeface="Calibri"/>
                <a:cs typeface="Calibri"/>
              </a:rPr>
              <a:t>Vissa </a:t>
            </a:r>
            <a:r>
              <a:rPr lang="en-IE" sz="2400" dirty="0" err="1">
                <a:solidFill>
                  <a:srgbClr val="382B1B"/>
                </a:solidFill>
                <a:latin typeface="Calibri"/>
                <a:ea typeface="Calibri"/>
                <a:cs typeface="Calibri"/>
              </a:rPr>
              <a:t>leverantörer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låter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sina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användare</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betala</a:t>
            </a:r>
            <a:r>
              <a:rPr lang="en-IE" sz="2400" dirty="0">
                <a:solidFill>
                  <a:srgbClr val="382B1B"/>
                </a:solidFill>
                <a:latin typeface="Calibri"/>
                <a:ea typeface="Calibri"/>
                <a:cs typeface="Calibri"/>
              </a:rPr>
              <a:t> för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uppgradera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sitt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lagringsutrymme</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vilket</a:t>
            </a:r>
            <a:r>
              <a:rPr lang="en-IE" sz="2400" dirty="0">
                <a:solidFill>
                  <a:srgbClr val="382B1B"/>
                </a:solidFill>
                <a:latin typeface="Calibri"/>
                <a:ea typeface="Calibri"/>
                <a:cs typeface="Calibri"/>
              </a:rPr>
              <a:t> ger </a:t>
            </a:r>
            <a:r>
              <a:rPr lang="en-IE" sz="2400" dirty="0" err="1">
                <a:solidFill>
                  <a:srgbClr val="382B1B"/>
                </a:solidFill>
                <a:latin typeface="Calibri"/>
                <a:ea typeface="Calibri"/>
                <a:cs typeface="Calibri"/>
              </a:rPr>
              <a:t>mycket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mer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utrymme</a:t>
            </a:r>
            <a:r>
              <a:rPr lang="en-IE" sz="2400" dirty="0">
                <a:solidFill>
                  <a:srgbClr val="382B1B"/>
                </a:solidFill>
                <a:latin typeface="Calibri"/>
                <a:ea typeface="Calibri"/>
                <a:cs typeface="Calibri"/>
              </a:rPr>
              <a:t> för </a:t>
            </a:r>
            <a:r>
              <a:rPr lang="en-IE" sz="2400" dirty="0" err="1">
                <a:solidFill>
                  <a:srgbClr val="382B1B"/>
                </a:solidFill>
                <a:latin typeface="Calibri"/>
                <a:ea typeface="Calibri"/>
                <a:cs typeface="Calibri"/>
              </a:rPr>
              <a:t>meddelanden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användares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brevlåda</a:t>
            </a:r>
            <a:r>
              <a:rPr lang="en-IE" sz="2400" dirty="0">
                <a:solidFill>
                  <a:srgbClr val="382B1B"/>
                </a:solidFill>
                <a:latin typeface="Calibri"/>
                <a:ea typeface="Calibri"/>
                <a:cs typeface="Calibri"/>
              </a:rPr>
              <a:t>.</a:t>
            </a:r>
            <a:endParaRPr lang="sv-SE" dirty="0">
              <a:latin typeface="Calibri"/>
              <a:ea typeface="Calibri"/>
              <a:cs typeface="Calibri"/>
            </a:endParaRP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dirty="0">
                <a:solidFill>
                  <a:srgbClr val="382B1B"/>
                </a:solidFill>
                <a:latin typeface="Calibri"/>
                <a:ea typeface="Calibri"/>
                <a:cs typeface="Calibri"/>
              </a:rPr>
              <a:t>Du </a:t>
            </a:r>
            <a:r>
              <a:rPr lang="en-IE" sz="2400" dirty="0" err="1">
                <a:solidFill>
                  <a:srgbClr val="382B1B"/>
                </a:solidFill>
                <a:latin typeface="Calibri"/>
                <a:ea typeface="Calibri"/>
                <a:cs typeface="Calibri"/>
              </a:rPr>
              <a:t>måste</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hålla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öga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på</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hur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stora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dina</a:t>
            </a:r>
            <a:r>
              <a:rPr lang="en-IE" sz="2400" dirty="0">
                <a:solidFill>
                  <a:srgbClr val="382B1B"/>
                </a:solidFill>
                <a:latin typeface="Calibri"/>
                <a:ea typeface="Calibri"/>
                <a:cs typeface="Calibri"/>
              </a:rPr>
              <a:t> filer </a:t>
            </a:r>
            <a:r>
              <a:rPr lang="en-IE" sz="2400" dirty="0" err="1">
                <a:solidFill>
                  <a:srgbClr val="382B1B"/>
                </a:solidFill>
                <a:latin typeface="Calibri"/>
                <a:ea typeface="Calibri"/>
                <a:cs typeface="Calibri"/>
              </a:rPr>
              <a:t>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eftersom</a:t>
            </a:r>
            <a:r>
              <a:rPr lang="en-IE" sz="2400" dirty="0">
                <a:solidFill>
                  <a:srgbClr val="382B1B"/>
                </a:solidFill>
                <a:latin typeface="Calibri"/>
                <a:ea typeface="Calibri"/>
                <a:cs typeface="Calibri"/>
              </a:rPr>
              <a:t> e-</a:t>
            </a:r>
            <a:r>
              <a:rPr lang="en-IE" sz="2400" dirty="0" err="1">
                <a:solidFill>
                  <a:srgbClr val="382B1B"/>
                </a:solidFill>
                <a:latin typeface="Calibri"/>
                <a:ea typeface="Calibri"/>
                <a:cs typeface="Calibri"/>
              </a:rPr>
              <a:t>postmeddelanden</a:t>
            </a:r>
            <a:r>
              <a:rPr lang="en-IE" sz="2400" dirty="0">
                <a:solidFill>
                  <a:srgbClr val="382B1B"/>
                </a:solidFill>
                <a:latin typeface="Calibri"/>
                <a:ea typeface="Calibri"/>
                <a:cs typeface="Calibri"/>
              </a:rPr>
              <a:t> med </a:t>
            </a:r>
            <a:r>
              <a:rPr lang="en-IE" sz="2400" dirty="0" err="1">
                <a:solidFill>
                  <a:srgbClr val="382B1B"/>
                </a:solidFill>
                <a:latin typeface="Calibri"/>
                <a:ea typeface="Calibri"/>
                <a:cs typeface="Calibri"/>
              </a:rPr>
              <a:t>stora</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bilagor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kommer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avvisas</a:t>
            </a:r>
            <a:r>
              <a:rPr lang="en-IE" sz="2400" dirty="0">
                <a:solidFill>
                  <a:srgbClr val="382B1B"/>
                </a:solidFill>
                <a:latin typeface="Calibri"/>
                <a:ea typeface="Calibri"/>
                <a:cs typeface="Calibri"/>
              </a:rPr>
              <a:t>.</a:t>
            </a:r>
          </a:p>
          <a:p>
            <a:pPr marL="13970" indent="0">
              <a:lnSpc>
                <a:spcPts val="2560"/>
              </a:lnSpc>
              <a:spcBef>
                <a:spcPts val="0"/>
              </a:spcBef>
              <a:buClr>
                <a:srgbClr val="B6D1E1"/>
              </a:buClr>
              <a:buNone/>
            </a:pPr>
            <a:r>
              <a:rPr lang="en-IE" sz="2400" dirty="0">
                <a:solidFill>
                  <a:srgbClr val="382B1B"/>
                </a:solidFill>
                <a:latin typeface="Calibri"/>
                <a:ea typeface="Calibri"/>
                <a:cs typeface="Calibri"/>
              </a:rPr>
              <a:t> </a:t>
            </a:r>
            <a:endParaRPr lang="sv-SE" sz="2400" dirty="0">
              <a:solidFill>
                <a:srgbClr val="382B1B"/>
              </a:solidFill>
              <a:latin typeface="Calibri"/>
              <a:ea typeface="Calibri"/>
              <a:cs typeface="Calibri"/>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5. Storlek på meddelande</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16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skickar ett e-postmeddelande kan du skicka en kopia av meddelandet till en annan mottagare genom att ange dennes e-postadress i fältet cc:.</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Använda en blind kopia (bcc)</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skickar ett e-postmeddelande till en grupp personer kan varje mottagare se vem som har skickat meddelandet. Det kan dock finnas tillfällen då du inte vill avslöja denna information.</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Lösningen är att använda verktyget Blind Copy.</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Om du vill lägga till en mottagare i listan över blinda kopior markerar du mottagarens namn och klickar på . När detta e-postmeddelande skickas kommer mottagaren To: inte att känna till att e-postmeddelandet har skickats till mottagaren Bcc:. Bcc:-mottagaren kommer dock att känna till vilka mottagare som e-postmeddelandet har skickats till.</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6. Sända ett meddelande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F97103B-7B35-27A1-2C7E-1D7D95C577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48908" y="5181600"/>
            <a:ext cx="828692" cy="343295"/>
          </a:xfrm>
          <a:prstGeom prst="rect">
            <a:avLst/>
          </a:prstGeom>
          <a:noFill/>
          <a:ln>
            <a:noFill/>
          </a:ln>
        </p:spPr>
      </p:pic>
    </p:spTree>
    <p:extLst>
      <p:ext uri="{BB962C8B-B14F-4D97-AF65-F5344CB8AC3E}">
        <p14:creationId xmlns:p14="http://schemas.microsoft.com/office/powerpoint/2010/main" val="252038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2807" r="18374" b="2305"/>
          <a:stretch/>
        </p:blipFill>
        <p:spPr>
          <a:xfrm>
            <a:off x="7430218" y="57509"/>
            <a:ext cx="4705894" cy="6280879"/>
          </a:xfrm>
          <a:prstGeom prst="rect">
            <a:avLst/>
          </a:prstGeom>
        </p:spPr>
      </p:pic>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454612" y="331613"/>
            <a:ext cx="6676558" cy="4805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300" b="1">
                <a:solidFill>
                  <a:srgbClr val="382B1B"/>
                </a:solidFill>
                <a:latin typeface="Calibri" panose="020F0502020204030204" pitchFamily="34" charset="0"/>
                <a:ea typeface="Calibri" panose="020F0502020204030204" pitchFamily="34" charset="0"/>
                <a:cs typeface="Calibri" panose="020F0502020204030204" pitchFamily="34" charset="0"/>
              </a:rPr>
              <a:t>Tillgång till information och tjänster</a:t>
            </a:r>
          </a:p>
          <a:p>
            <a:pPr marL="0" indent="0">
              <a:lnSpc>
                <a:spcPts val="2360"/>
              </a:lnSpc>
              <a:spcBef>
                <a:spcPts val="0"/>
              </a:spcBef>
              <a:buClr>
                <a:srgbClr val="B6D1E1"/>
              </a:buClr>
              <a:buNone/>
            </a:pPr>
            <a:r>
              <a:rPr lang="en-IE" sz="2300">
                <a:solidFill>
                  <a:srgbClr val="382B1B"/>
                </a:solidFill>
                <a:latin typeface="Calibri" panose="020F0502020204030204" pitchFamily="34" charset="0"/>
                <a:ea typeface="Calibri" panose="020F0502020204030204" pitchFamily="34" charset="0"/>
                <a:cs typeface="Calibri" panose="020F0502020204030204" pitchFamily="34" charset="0"/>
              </a:rPr>
              <a:t>Många tjänster, inklusive bank-, hälso- och sjukvårdstjänster och myndighetstjänster, måste nås online.</a:t>
            </a:r>
          </a:p>
          <a:p>
            <a:pPr marL="0" indent="0">
              <a:lnSpc>
                <a:spcPts val="2360"/>
              </a:lnSpc>
              <a:spcBef>
                <a:spcPts val="0"/>
              </a:spcBef>
              <a:buClr>
                <a:srgbClr val="B6D1E1"/>
              </a:buClr>
              <a:buNone/>
            </a:pPr>
            <a:endParaRPr lang="en-IE" sz="23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a:solidFill>
                  <a:srgbClr val="382B1B"/>
                </a:solidFill>
                <a:latin typeface="Calibri" panose="020F0502020204030204" pitchFamily="34" charset="0"/>
                <a:ea typeface="Calibri" panose="020F0502020204030204" pitchFamily="34" charset="0"/>
                <a:cs typeface="Calibri" panose="020F0502020204030204" pitchFamily="34" charset="0"/>
              </a:rPr>
              <a:t>Utbildning och livslångt lärande</a:t>
            </a:r>
          </a:p>
          <a:p>
            <a:pPr marL="0" indent="0">
              <a:lnSpc>
                <a:spcPts val="2360"/>
              </a:lnSpc>
              <a:spcBef>
                <a:spcPts val="0"/>
              </a:spcBef>
              <a:buClr>
                <a:srgbClr val="B6D1E1"/>
              </a:buClr>
              <a:buNone/>
            </a:pPr>
            <a:r>
              <a:rPr lang="en-IE" sz="2300">
                <a:solidFill>
                  <a:srgbClr val="382B1B"/>
                </a:solidFill>
                <a:latin typeface="Calibri" panose="020F0502020204030204" pitchFamily="34" charset="0"/>
                <a:ea typeface="Calibri" panose="020F0502020204030204" pitchFamily="34" charset="0"/>
                <a:cs typeface="Calibri" panose="020F0502020204030204" pitchFamily="34" charset="0"/>
              </a:rPr>
              <a:t>Tillgång till onlinekurser och utbildningsresurser utökar möjligheterna till lärande och kompetensutveckling. Digitala färdigheter underlättar din professionella utveckling genom webbseminarier, handledning och utbildningsprogram online.</a:t>
            </a:r>
          </a:p>
          <a:p>
            <a:pPr marL="0" indent="0">
              <a:lnSpc>
                <a:spcPts val="2360"/>
              </a:lnSpc>
              <a:spcBef>
                <a:spcPts val="0"/>
              </a:spcBef>
              <a:buClr>
                <a:srgbClr val="B6D1E1"/>
              </a:buClr>
              <a:buNone/>
            </a:pPr>
            <a:endParaRPr lang="en-IE" sz="23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a:solidFill>
                  <a:srgbClr val="382B1B"/>
                </a:solidFill>
                <a:latin typeface="Calibri" panose="020F0502020204030204" pitchFamily="34" charset="0"/>
                <a:ea typeface="Calibri" panose="020F0502020204030204" pitchFamily="34" charset="0"/>
                <a:cs typeface="Calibri" panose="020F0502020204030204" pitchFamily="34" charset="0"/>
              </a:rPr>
              <a:t>Social uppkoppling och kommunikation</a:t>
            </a:r>
          </a:p>
          <a:p>
            <a:pPr marL="0" indent="0">
              <a:lnSpc>
                <a:spcPts val="2360"/>
              </a:lnSpc>
              <a:spcBef>
                <a:spcPts val="0"/>
              </a:spcBef>
              <a:buClr>
                <a:srgbClr val="B6D1E1"/>
              </a:buClr>
              <a:buNone/>
            </a:pPr>
            <a:r>
              <a:rPr lang="en-IE" sz="2300">
                <a:solidFill>
                  <a:srgbClr val="382B1B"/>
                </a:solidFill>
                <a:latin typeface="Calibri" panose="020F0502020204030204" pitchFamily="34" charset="0"/>
                <a:ea typeface="Calibri" panose="020F0502020204030204" pitchFamily="34" charset="0"/>
                <a:cs typeface="Calibri" panose="020F0502020204030204" pitchFamily="34" charset="0"/>
              </a:rPr>
              <a:t>Digital kompetens möjliggör effektiv användning av sociala medier för att få kontakt med andra, dela information och bygga upp professionella nätverk.</a:t>
            </a:r>
          </a:p>
          <a:p>
            <a:pPr marL="0" indent="0">
              <a:lnSpc>
                <a:spcPts val="2360"/>
              </a:lnSpc>
              <a:spcBef>
                <a:spcPts val="0"/>
              </a:spcBef>
              <a:buClr>
                <a:srgbClr val="B6D1E1"/>
              </a:buClr>
              <a:buNone/>
            </a:pPr>
            <a:endParaRPr lang="en-IE" sz="23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raphic 4">
            <a:extLst>
              <a:ext uri="{FF2B5EF4-FFF2-40B4-BE49-F238E27FC236}">
                <a16:creationId xmlns:a16="http://schemas.microsoft.com/office/drawing/2014/main" id="{A3C4AE8F-9A64-7310-7AB9-249C79173770}"/>
              </a:ext>
            </a:extLst>
          </p:cNvPr>
          <p:cNvSpPr/>
          <p:nvPr/>
        </p:nvSpPr>
        <p:spPr>
          <a:xfrm>
            <a:off x="-737340" y="5103445"/>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132925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Svara på ett meddelande</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Om du vill svara på ett e-postmeddelande dubbelklickar du på det för att öppna det eller markerar meddelandet i meddelandepanelen och klickar på ikonen i verktygsfältet.</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Svarsfönstret kommer att visas. Mottagarens ursprungliga e-postmeddelande visas längst ned i ditt e-postmeddelande. Skriv in texten för svaret. Du kommer att märka att fälten Till: och Ämne: redan är ifyllda. Klicka på Skicka för att skicka ditt svar.</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Svara på Alla funktioner</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Funktionen Svara alla är användbar när du får ett e-postmeddelande som har skickats till en grupp mottagare, t.ex. om du ombeds granska ett dokument eller ordna ett möte. Fältet Till: kommer att innehålla många e-postadresser.</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6. Sända ett meddelande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black arrow pointing to a black rectangle&#10;&#10;Description automatically generated">
            <a:extLst>
              <a:ext uri="{FF2B5EF4-FFF2-40B4-BE49-F238E27FC236}">
                <a16:creationId xmlns:a16="http://schemas.microsoft.com/office/drawing/2014/main" id="{D91C253F-B8F6-0740-8E9E-7A9D145247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32602" y="2533120"/>
            <a:ext cx="593557" cy="700397"/>
          </a:xfrm>
          <a:prstGeom prst="rect">
            <a:avLst/>
          </a:prstGeom>
          <a:noFill/>
          <a:ln>
            <a:noFill/>
          </a:ln>
        </p:spPr>
      </p:pic>
    </p:spTree>
    <p:extLst>
      <p:ext uri="{BB962C8B-B14F-4D97-AF65-F5344CB8AC3E}">
        <p14:creationId xmlns:p14="http://schemas.microsoft.com/office/powerpoint/2010/main" val="3942407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Vidarebefordra ett meddelande</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För att vidarebefordra ett meddelande till en annan </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mottagare, klicka på den nedåtriktade </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pil och välj </a:t>
            </a:r>
            <a:r>
              <a:rPr lang="en-IE" sz="2400" i="1">
                <a:solidFill>
                  <a:srgbClr val="382B1B"/>
                </a:solidFill>
                <a:latin typeface="Calibri" panose="020F0502020204030204" pitchFamily="34" charset="0"/>
                <a:ea typeface="Calibri" panose="020F0502020204030204" pitchFamily="34" charset="0"/>
                <a:cs typeface="Calibri" panose="020F0502020204030204" pitchFamily="34" charset="0"/>
              </a:rPr>
              <a:t>"Forward".</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Skärmen Vidarebefordra e-post visas.</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Skriv in e-postadressen till den nya mottagaren i fältet Till:. </a:t>
            </a:r>
            <a:r>
              <a:rPr lang="en-IE" sz="2400" err="1">
                <a:solidFill>
                  <a:srgbClr val="382B1B"/>
                </a:solidFill>
                <a:latin typeface="Calibri" panose="020F0502020204030204" pitchFamily="34" charset="0"/>
                <a:ea typeface="Calibri" panose="020F0502020204030204" pitchFamily="34" charset="0"/>
                <a:cs typeface="Calibri" panose="020F0502020204030204" pitchFamily="34" charset="0"/>
              </a:rPr>
              <a:t>Fältet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Subject innehåller den ursprungliga titeln med prefixet </a:t>
            </a:r>
            <a:r>
              <a:rPr lang="en-IE" sz="2400" err="1">
                <a:solidFill>
                  <a:srgbClr val="382B1B"/>
                </a:solidFill>
                <a:latin typeface="Calibri" panose="020F0502020204030204" pitchFamily="34" charset="0"/>
                <a:ea typeface="Calibri" panose="020F0502020204030204" pitchFamily="34" charset="0"/>
                <a:cs typeface="Calibri" panose="020F0502020204030204" pitchFamily="34" charset="0"/>
              </a:rPr>
              <a:t>Fw</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vilket anger att meddelandet har vidarebefordrats.</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Du kan också skriva in ett meddelande när du vidarebefordrar ett e-postmeddelande. När du har gjort detta klickar du på för att skicka e-postmeddelandet.</a:t>
            </a:r>
          </a:p>
          <a:p>
            <a:pPr marL="14288" lvl="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6. Sända ett meddelande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CC8C92-3711-7B43-AAFC-51FDA70CE0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8552" y="5871409"/>
            <a:ext cx="497886" cy="554723"/>
          </a:xfrm>
          <a:prstGeom prst="rect">
            <a:avLst/>
          </a:prstGeom>
          <a:noFill/>
          <a:ln>
            <a:noFill/>
          </a:ln>
        </p:spPr>
      </p:pic>
      <p:pic>
        <p:nvPicPr>
          <p:cNvPr id="8" name="Picture 7">
            <a:extLst>
              <a:ext uri="{FF2B5EF4-FFF2-40B4-BE49-F238E27FC236}">
                <a16:creationId xmlns:a16="http://schemas.microsoft.com/office/drawing/2014/main" id="{819F9235-0A1F-CB9A-138A-7C8660819B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21035" y="1595894"/>
            <a:ext cx="2664059" cy="2301669"/>
          </a:xfrm>
          <a:prstGeom prst="rect">
            <a:avLst/>
          </a:prstGeom>
          <a:noFill/>
          <a:ln>
            <a:noFill/>
          </a:ln>
        </p:spPr>
      </p:pic>
    </p:spTree>
    <p:extLst>
      <p:ext uri="{BB962C8B-B14F-4D97-AF65-F5344CB8AC3E}">
        <p14:creationId xmlns:p14="http://schemas.microsoft.com/office/powerpoint/2010/main" val="2731957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88773"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Att hålla sig säker är viktigt i denna tid av ny teknik. Det finns enkla försiktighetsåtgärder som hjälper dig att förhindra att du blir utsatt för bedrägerier.</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Använda lösenord</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En bra metod är att skydda datorn med ett lösenord. Många datorer har en funktion som uppmanar dig att ange ett lösenord när maskinen slås på. Detta kallas för power on password.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Det finns andra metoder för lösenordsskydd som kan användas. Till exempel är ett lösenord för skärmsläckare mycket användbart. Om du lämnar datorn under en viss tid, som du kan ställa in, låses skärmen och blir tom. Du kan välja olika grafiska objekt som ska visas under den här tiden. Detta skyddar ditt arbete när du är borta från datorn, utan att du behöver stänga av den.</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7. Hålla sig säker </a:t>
            </a:r>
          </a:p>
          <a:p>
            <a:pPr marL="14288">
              <a:lnSpc>
                <a:spcPts val="2560"/>
              </a:lnSpc>
              <a:buClr>
                <a:srgbClr val="B6D1E1"/>
              </a:buClr>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72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229460" y="1571075"/>
            <a:ext cx="4893236"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arbetar med din inkorg kan du ta bort oönskade e-postmeddelanden genom att klicka i rutan till vänster om meddelandet. Då kommer nya ikoner upp längst upp.</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213416" y="723655"/>
            <a:ext cx="8649324" cy="450701"/>
          </a:xfrm>
          <a:prstGeom prst="rect">
            <a:avLst/>
          </a:prstGeom>
          <a:noFill/>
        </p:spPr>
        <p:txBody>
          <a:bodyPr wrap="square">
            <a:spAutoFit/>
          </a:bodyPr>
          <a:lstStyle/>
          <a:p>
            <a:pPr marL="14288">
              <a:lnSpc>
                <a:spcPts val="2560"/>
              </a:lnSpc>
              <a:buClr>
                <a:srgbClr val="B6D1E1"/>
              </a:buClr>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8. Radera ett meddelande</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7043" y="1816768"/>
            <a:ext cx="3364831" cy="3364831"/>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66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77584" y="900119"/>
            <a:ext cx="8649324" cy="464230"/>
          </a:xfrm>
          <a:prstGeom prst="rect">
            <a:avLst/>
          </a:prstGeom>
          <a:noFill/>
        </p:spPr>
        <p:txBody>
          <a:bodyPr wrap="square">
            <a:spAutoFit/>
          </a:bodyPr>
          <a:lstStyle/>
          <a:p>
            <a:pPr marL="14288">
              <a:lnSpc>
                <a:spcPts val="2560"/>
              </a:lnSpc>
              <a:buClr>
                <a:srgbClr val="B6D1E1"/>
              </a:buClr>
            </a:pPr>
            <a:r>
              <a:rPr lang="en-IE" sz="3600" b="1">
                <a:solidFill>
                  <a:srgbClr val="84BFA4"/>
                </a:solidFill>
                <a:latin typeface="Calibri" panose="020F0502020204030204" pitchFamily="34" charset="0"/>
                <a:ea typeface="Calibri" panose="020F0502020204030204" pitchFamily="34" charset="0"/>
                <a:cs typeface="Calibri" panose="020F0502020204030204" pitchFamily="34" charset="0"/>
              </a:rPr>
              <a:t>Hantera e-postmeddelanden </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624912"/>
            <a:ext cx="92761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26038" y="1624912"/>
            <a:ext cx="9822188" cy="6106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E-postmeddelanden är omedelbara, i samma ögonblick som du klickar på Skicka skickas e-postmeddelandet och inom några sekunder tas det emot av mottagaren. E-post är nu den mest populära metoden för att kommunicera meddelanden, inte bara i affärslivet utan även i våra privatliv. Det går snabbt, är billigt, flexibelt och bekvämt.</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E-post används som en huvudsaklig kommunikationsform för företag. Regeringen uppmuntrar alla att bli uppkopplade, och den viktigaste kommunikationsformen är e-post. </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På grund av e-postens informella karaktär är det lätt att glömma att det är en permanent form av skriftlig kommunikation och att material kan återställas även om det raderas från datorer. Därför bör e-postmeddelanden utformas med omsorg.</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405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a:solidFill>
                  <a:srgbClr val="84BFA4"/>
                </a:solidFill>
                <a:latin typeface="Calibri" panose="020F0502020204030204" pitchFamily="34" charset="0"/>
                <a:ea typeface="Calibri" panose="020F0502020204030204" pitchFamily="34" charset="0"/>
                <a:cs typeface="Calibri" panose="020F0502020204030204" pitchFamily="34" charset="0"/>
              </a:rPr>
              <a:t>Hantera e-postmeddelanden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43473" cy="409073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nSpc>
                <a:spcPts val="2560"/>
              </a:lnSpc>
              <a:spcBef>
                <a:spcPts val="0"/>
              </a:spcBef>
              <a:buClr>
                <a:srgbClr val="B6D1E1"/>
              </a:buClr>
              <a:buNone/>
            </a:pPr>
            <a:r>
              <a:rPr lang="en-IE" sz="2400">
                <a:solidFill>
                  <a:srgbClr val="382B1B"/>
                </a:solidFill>
                <a:latin typeface="Calibri"/>
                <a:ea typeface="Calibri"/>
                <a:cs typeface="Calibri"/>
              </a:rPr>
              <a:t>Du får inte göra några nedsättande kommentarer i </a:t>
            </a:r>
            <a:br>
              <a:rPr lang="en-IE" sz="2400">
                <a:solidFill>
                  <a:srgbClr val="382B1B"/>
                </a:solidFill>
                <a:latin typeface="Calibri"/>
                <a:ea typeface="Calibri"/>
                <a:cs typeface="Calibri"/>
              </a:rPr>
            </a:br>
            <a:r>
              <a:rPr lang="en-IE" sz="2400">
                <a:solidFill>
                  <a:srgbClr val="382B1B"/>
                </a:solidFill>
                <a:latin typeface="Calibri"/>
                <a:ea typeface="Calibri"/>
                <a:cs typeface="Calibri"/>
              </a:rPr>
              <a:t>e-</a:t>
            </a:r>
            <a:r>
              <a:rPr lang="en-IE" sz="2400" err="1">
                <a:solidFill>
                  <a:srgbClr val="382B1B"/>
                </a:solidFill>
                <a:latin typeface="Calibri"/>
                <a:ea typeface="Calibri"/>
                <a:cs typeface="Calibri"/>
              </a:rPr>
              <a:t>postmeddelanden</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eftersom</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detta</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kan</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utgöra</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ärekränkning</a:t>
            </a:r>
            <a:r>
              <a:rPr lang="en-IE" sz="2400">
                <a:solidFill>
                  <a:srgbClr val="382B1B"/>
                </a:solidFill>
                <a:latin typeface="Calibri"/>
                <a:ea typeface="Calibri"/>
                <a:cs typeface="Calibri"/>
              </a:rPr>
              <a:t>. </a:t>
            </a:r>
            <a:br>
              <a:rPr lang="en-US"/>
            </a:br>
            <a:r>
              <a:rPr lang="en-IE" sz="2400">
                <a:solidFill>
                  <a:srgbClr val="382B1B"/>
                </a:solidFill>
                <a:latin typeface="Calibri"/>
                <a:ea typeface="Calibri"/>
                <a:cs typeface="Calibri"/>
              </a:rPr>
              <a:t>Du </a:t>
            </a:r>
            <a:r>
              <a:rPr lang="en-IE" sz="2400" err="1">
                <a:solidFill>
                  <a:srgbClr val="382B1B"/>
                </a:solidFill>
                <a:latin typeface="Calibri"/>
                <a:ea typeface="Calibri"/>
                <a:cs typeface="Calibri"/>
              </a:rPr>
              <a:t>bör</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regelbundet</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radera</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onödiga</a:t>
            </a:r>
            <a:r>
              <a:rPr lang="en-IE" sz="2400">
                <a:solidFill>
                  <a:srgbClr val="382B1B"/>
                </a:solidFill>
                <a:latin typeface="Calibri"/>
                <a:ea typeface="Calibri"/>
                <a:cs typeface="Calibri"/>
              </a:rPr>
              <a:t> e-</a:t>
            </a:r>
            <a:r>
              <a:rPr lang="en-IE" sz="2400" err="1">
                <a:solidFill>
                  <a:srgbClr val="382B1B"/>
                </a:solidFill>
                <a:latin typeface="Calibri"/>
                <a:ea typeface="Calibri"/>
                <a:cs typeface="Calibri"/>
              </a:rPr>
              <a:t>postmeddelanden</a:t>
            </a:r>
            <a:r>
              <a:rPr lang="en-IE" sz="2400">
                <a:solidFill>
                  <a:srgbClr val="382B1B"/>
                </a:solidFill>
                <a:latin typeface="Calibri"/>
                <a:ea typeface="Calibri"/>
                <a:cs typeface="Calibri"/>
              </a:rPr>
              <a:t> för att förhindra att systemet överbelastas.</a:t>
            </a:r>
            <a:endParaRPr lang="sv-SE">
              <a:latin typeface="Calibri"/>
              <a:ea typeface="Calibri"/>
              <a:cs typeface="Calibri"/>
            </a:endParaRP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Be alltid om en bekräftelse via e-post på att du har mottagit viktiga meddelanden. Detta är inte alltid möjligt och kan bero på vilket externt system som tar emot ditt meddelande. </a:t>
            </a: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Kom ihåg att e-postmeddelanden kan återskapas, även efter radering, och kan användas som bevis i rättsliga förfaranden.</a:t>
            </a: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92761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816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a:solidFill>
                  <a:srgbClr val="84BFA4"/>
                </a:solidFill>
                <a:latin typeface="Calibri" panose="020F0502020204030204" pitchFamily="34" charset="0"/>
                <a:ea typeface="Calibri" panose="020F0502020204030204" pitchFamily="34" charset="0"/>
                <a:cs typeface="Calibri" panose="020F0502020204030204" pitchFamily="34" charset="0"/>
              </a:rPr>
              <a:t>Hantera e-postmeddelanden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4804611"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Netikett</a:t>
            </a:r>
          </a:p>
          <a:p>
            <a:pPr marL="14288" lvl="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Ordet netikett är en kombination av "net" (från internet) och "etiquette". Det innebär att man respekterar andra användares åsikter och visar vanlig artighet när man publicerar sina åsikter i diskussionsgrupper på nätet.</a:t>
            </a:r>
          </a:p>
          <a:p>
            <a:pPr marL="14288" lvl="0"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515333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Graphic 4" descr="Email outline">
            <a:extLst>
              <a:ext uri="{FF2B5EF4-FFF2-40B4-BE49-F238E27FC236}">
                <a16:creationId xmlns:a16="http://schemas.microsoft.com/office/drawing/2014/main" id="{31E54629-FA87-BB8B-D73B-451A8C745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2875" y="1046747"/>
            <a:ext cx="3364831" cy="3364831"/>
          </a:xfrm>
          <a:prstGeom prst="rect">
            <a:avLst/>
          </a:prstGeom>
        </p:spPr>
      </p:pic>
    </p:spTree>
    <p:extLst>
      <p:ext uri="{BB962C8B-B14F-4D97-AF65-F5344CB8AC3E}">
        <p14:creationId xmlns:p14="http://schemas.microsoft.com/office/powerpoint/2010/main" val="4002956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036953" y="483026"/>
            <a:ext cx="2486921" cy="3097771"/>
          </a:xfrm>
          <a:prstGeom prst="rect">
            <a:avLst/>
          </a:prstGeom>
          <a:noFill/>
        </p:spPr>
        <p:txBody>
          <a:bodyPr wrap="square">
            <a:spAutoFit/>
          </a:bodyPr>
          <a:lstStyle/>
          <a:p>
            <a:pPr marL="14288">
              <a:lnSpc>
                <a:spcPts val="2560"/>
              </a:lnSpc>
              <a:buClr>
                <a:srgbClr val="B6D1E1"/>
              </a:buClr>
            </a:pPr>
            <a:r>
              <a:rPr lang="en-IE" sz="2600" b="1">
                <a:solidFill>
                  <a:srgbClr val="84BFA4"/>
                </a:solidFill>
                <a:latin typeface="Calibri" panose="020F0502020204030204" pitchFamily="34" charset="0"/>
                <a:ea typeface="Calibri" panose="020F0502020204030204" pitchFamily="34" charset="0"/>
                <a:cs typeface="Calibri" panose="020F0502020204030204" pitchFamily="34" charset="0"/>
              </a:rPr>
              <a:t>Det är en term som syftar på gott uppförande när man är ansluten till Internet. Några exempel på netikett listas nedan,</a:t>
            </a:r>
          </a:p>
          <a:p>
            <a:pPr marL="14288">
              <a:lnSpc>
                <a:spcPts val="2560"/>
              </a:lnSpc>
              <a:buClr>
                <a:srgbClr val="B6D1E1"/>
              </a:buClr>
            </a:pPr>
            <a:endParaRPr lang="en-IE" sz="26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4860759" y="483026"/>
            <a:ext cx="7090609" cy="5037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Använd inte någon annans namn och utge dig för att vara den personen. </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Försök inte få tag på någon annans lösenord. </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Försök inte få fram personlig information om någon.</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Lägg inte upp eller distribuera material som anses vara olagligt. </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Lägg inte upp upphovsrättsskyddat material som du inte äger rättigheterna till. Webbplatserna varierar i hur strikta de är med detta, men förutom att du riskerar rättsliga åtgärder från rättighetsinnehavaren kan du också bli stämd av webbplatsen.</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Använd inte kränkande eller hotfullt språk. </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Du kan uttrycka att du inte håller med om vad någon säger, men du får inte kalla dem för namn eller hota dem med personligt våld.</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Lägg inte ut rasistiska kommentarer om människors kön, ras eller genus. </a:t>
            </a:r>
          </a:p>
          <a:p>
            <a:pPr marL="14288" lvl="0"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V="1">
            <a:off x="4760690" y="325502"/>
            <a:ext cx="0" cy="55619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99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036953" y="611362"/>
            <a:ext cx="2486921" cy="3097771"/>
          </a:xfrm>
          <a:prstGeom prst="rect">
            <a:avLst/>
          </a:prstGeom>
          <a:noFill/>
        </p:spPr>
        <p:txBody>
          <a:bodyPr wrap="square">
            <a:spAutoFit/>
          </a:bodyPr>
          <a:lstStyle/>
          <a:p>
            <a:pPr marL="14288">
              <a:lnSpc>
                <a:spcPts val="2560"/>
              </a:lnSpc>
              <a:buClr>
                <a:srgbClr val="B6D1E1"/>
              </a:buClr>
            </a:pPr>
            <a:r>
              <a:rPr lang="en-IE" sz="2600" b="1">
                <a:solidFill>
                  <a:srgbClr val="84BFA4"/>
                </a:solidFill>
                <a:latin typeface="Calibri" panose="020F0502020204030204" pitchFamily="34" charset="0"/>
                <a:ea typeface="Calibri" panose="020F0502020204030204" pitchFamily="34" charset="0"/>
                <a:cs typeface="Calibri" panose="020F0502020204030204" pitchFamily="34" charset="0"/>
              </a:rPr>
              <a:t>Det är en term som syftar på gott uppförande när man är ansluten till Internet. Några exempel på netikett listas nedan,</a:t>
            </a:r>
          </a:p>
          <a:p>
            <a:pPr marL="14288">
              <a:lnSpc>
                <a:spcPts val="2560"/>
              </a:lnSpc>
              <a:buClr>
                <a:srgbClr val="B6D1E1"/>
              </a:buClr>
            </a:pPr>
            <a:endParaRPr lang="en-IE" sz="2600" b="1">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4957010" y="611362"/>
            <a:ext cx="6994357" cy="5037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Använd ett klart och enkelt språk.</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På en webbplats med många personer som inte har engelska som modersmål bör du undvika att använda slang som de kanske inte förstår.</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Ingen spamming. Lägg inte upp samma annons för produkter eller tjänster upprepade gånger. De flesta webbplatser har strikta och specifika regler om vem som får lägga upp annonser och vilken typ av annonser de är.</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Betala för det du använder. Om du använder shareware ska du betala för det. Detta kommer att uppmuntra fler människor att skriva shareware. </a:t>
            </a:r>
          </a:p>
          <a:p>
            <a:pPr marL="357188" lvl="0"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Respektera andra människors tid. Vi lever i en snabbrörlig värld. När du skickar e-post eller gör ett inlägg i en diskussionsgrupp tar du upp andra människors tid. Det är ditt ansvar att se till att den tid de lägger på att läsa ditt inlägg inte slösas bort. </a:t>
            </a:r>
          </a:p>
          <a:p>
            <a:pPr marL="357188" lvl="0"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V="1">
            <a:off x="4760690" y="453838"/>
            <a:ext cx="0" cy="55619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966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a:solidFill>
                  <a:srgbClr val="84BFA4"/>
                </a:solidFill>
                <a:latin typeface="Calibri" panose="020F0502020204030204" pitchFamily="34" charset="0"/>
                <a:ea typeface="Calibri" panose="020F0502020204030204" pitchFamily="34" charset="0"/>
                <a:cs typeface="Calibri" panose="020F0502020204030204" pitchFamily="34" charset="0"/>
              </a:rPr>
              <a:t>Läsa e-postmeddelanden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75558"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först öppnar ett e-postprogram visar programmet de meddelanden som redan har laddats ned. För att säkerställa att du har hämtat alla de senaste meddelandena klickar du på ikonen eller Uppdatera beroende på vilken programvara du använder.</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På så sätt säkerställs att alla nya meddelanden tas emot och att de som finns i utkorgen skickas.</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4B8A5DC-E86C-B8B7-9B74-4E58E63C89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2936" y="3465095"/>
            <a:ext cx="5297561" cy="546583"/>
          </a:xfrm>
          <a:prstGeom prst="rect">
            <a:avLst/>
          </a:prstGeom>
          <a:noFill/>
          <a:ln>
            <a:noFill/>
          </a:ln>
        </p:spPr>
      </p:pic>
      <p:pic>
        <p:nvPicPr>
          <p:cNvPr id="8" name="Picture 7">
            <a:extLst>
              <a:ext uri="{FF2B5EF4-FFF2-40B4-BE49-F238E27FC236}">
                <a16:creationId xmlns:a16="http://schemas.microsoft.com/office/drawing/2014/main" id="{E9909FF8-376E-416B-46BB-66D648B2A6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2865" y="2932919"/>
            <a:ext cx="728473" cy="394538"/>
          </a:xfrm>
          <a:prstGeom prst="rect">
            <a:avLst/>
          </a:prstGeom>
          <a:noFill/>
          <a:ln>
            <a:noFill/>
          </a:ln>
        </p:spPr>
      </p:pic>
    </p:spTree>
    <p:extLst>
      <p:ext uri="{BB962C8B-B14F-4D97-AF65-F5344CB8AC3E}">
        <p14:creationId xmlns:p14="http://schemas.microsoft.com/office/powerpoint/2010/main" val="64941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2807" r="18374" b="2305"/>
          <a:stretch/>
        </p:blipFill>
        <p:spPr>
          <a:xfrm>
            <a:off x="7430218" y="57509"/>
            <a:ext cx="4705894" cy="6280879"/>
          </a:xfrm>
          <a:prstGeom prst="rect">
            <a:avLst/>
          </a:prstGeom>
        </p:spPr>
      </p:pic>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678899" y="614596"/>
            <a:ext cx="7490740" cy="48055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300" b="1" dirty="0" err="1">
                <a:solidFill>
                  <a:srgbClr val="382B1B"/>
                </a:solidFill>
                <a:latin typeface="Calibri"/>
                <a:ea typeface="Calibri"/>
                <a:cs typeface="Calibri"/>
              </a:rPr>
              <a:t>Trygghet</a:t>
            </a:r>
            <a:r>
              <a:rPr lang="en-IE" sz="2300" b="1" dirty="0">
                <a:solidFill>
                  <a:srgbClr val="382B1B"/>
                </a:solidFill>
                <a:latin typeface="Calibri"/>
                <a:ea typeface="Calibri"/>
                <a:cs typeface="Calibri"/>
              </a:rPr>
              <a:t> </a:t>
            </a:r>
            <a:r>
              <a:rPr lang="en-IE" sz="2300" b="1" dirty="0" err="1">
                <a:solidFill>
                  <a:srgbClr val="382B1B"/>
                </a:solidFill>
                <a:latin typeface="Calibri"/>
                <a:ea typeface="Calibri"/>
                <a:cs typeface="Calibri"/>
              </a:rPr>
              <a:t>och</a:t>
            </a:r>
            <a:r>
              <a:rPr lang="en-IE" sz="2300" b="1" dirty="0">
                <a:solidFill>
                  <a:srgbClr val="382B1B"/>
                </a:solidFill>
                <a:latin typeface="Calibri"/>
                <a:ea typeface="Calibri"/>
                <a:cs typeface="Calibri"/>
              </a:rPr>
              <a:t> </a:t>
            </a:r>
            <a:r>
              <a:rPr lang="en-IE" sz="2300" b="1" dirty="0" err="1">
                <a:solidFill>
                  <a:srgbClr val="382B1B"/>
                </a:solidFill>
                <a:latin typeface="Calibri"/>
                <a:ea typeface="Calibri"/>
                <a:cs typeface="Calibri"/>
              </a:rPr>
              <a:t>säkerhet</a:t>
            </a:r>
          </a:p>
          <a:p>
            <a:pPr marL="0" indent="0">
              <a:lnSpc>
                <a:spcPts val="2360"/>
              </a:lnSpc>
              <a:spcBef>
                <a:spcPts val="0"/>
              </a:spcBef>
              <a:buClr>
                <a:srgbClr val="B6D1E1"/>
              </a:buClr>
              <a:buNone/>
            </a:pPr>
            <a:r>
              <a:rPr lang="en-IE" sz="2300" dirty="0" err="1">
                <a:solidFill>
                  <a:srgbClr val="382B1B"/>
                </a:solidFill>
                <a:latin typeface="Calibri"/>
                <a:ea typeface="Calibri"/>
                <a:cs typeface="Calibri"/>
              </a:rPr>
              <a:t>Förståelse</a:t>
            </a:r>
            <a:r>
              <a:rPr lang="en-IE" sz="2300" dirty="0">
                <a:solidFill>
                  <a:srgbClr val="382B1B"/>
                </a:solidFill>
                <a:latin typeface="Calibri"/>
                <a:ea typeface="Calibri"/>
                <a:cs typeface="Calibri"/>
              </a:rPr>
              <a:t> för digital </a:t>
            </a:r>
            <a:r>
              <a:rPr lang="en-IE" sz="2300" dirty="0" err="1">
                <a:solidFill>
                  <a:srgbClr val="382B1B"/>
                </a:solidFill>
                <a:latin typeface="Calibri"/>
                <a:ea typeface="Calibri"/>
                <a:cs typeface="Calibri"/>
              </a:rPr>
              <a:t>säkerhet</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hjälper</a:t>
            </a:r>
            <a:r>
              <a:rPr lang="en-IE" sz="2300" dirty="0">
                <a:solidFill>
                  <a:srgbClr val="382B1B"/>
                </a:solidFill>
                <a:latin typeface="Calibri"/>
                <a:ea typeface="Calibri"/>
                <a:cs typeface="Calibri"/>
              </a:rPr>
              <a:t> till </a:t>
            </a:r>
            <a:r>
              <a:rPr lang="en-IE" sz="2300" dirty="0" err="1">
                <a:solidFill>
                  <a:srgbClr val="382B1B"/>
                </a:solidFill>
                <a:latin typeface="Calibri"/>
                <a:ea typeface="Calibri"/>
                <a:cs typeface="Calibri"/>
              </a:rPr>
              <a:t>att</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skydda</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personliga</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och</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professionell</a:t>
            </a:r>
            <a:r>
              <a:rPr lang="en-IE" sz="2300" dirty="0">
                <a:solidFill>
                  <a:srgbClr val="382B1B"/>
                </a:solidFill>
                <a:latin typeface="Calibri"/>
                <a:ea typeface="Calibri"/>
                <a:cs typeface="Calibri"/>
              </a:rPr>
              <a:t> data </a:t>
            </a:r>
            <a:r>
              <a:rPr lang="en-IE" sz="2300" dirty="0" err="1">
                <a:solidFill>
                  <a:srgbClr val="382B1B"/>
                </a:solidFill>
                <a:latin typeface="Calibri"/>
                <a:ea typeface="Calibri"/>
                <a:cs typeface="Calibri"/>
              </a:rPr>
              <a:t>från</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cyberhot</a:t>
            </a:r>
            <a:r>
              <a:rPr lang="en-IE" sz="2300" dirty="0">
                <a:solidFill>
                  <a:srgbClr val="382B1B"/>
                </a:solidFill>
                <a:latin typeface="Calibri"/>
                <a:ea typeface="Calibri"/>
                <a:cs typeface="Calibri"/>
              </a:rPr>
              <a:t>. </a:t>
            </a:r>
            <a:br>
              <a:rPr lang="en-IE" sz="2300" dirty="0">
                <a:solidFill>
                  <a:srgbClr val="382B1B"/>
                </a:solidFill>
                <a:latin typeface="Calibri"/>
                <a:ea typeface="Calibri"/>
                <a:cs typeface="Calibri"/>
              </a:rPr>
            </a:br>
            <a:r>
              <a:rPr lang="en-IE" sz="2300" dirty="0" err="1">
                <a:solidFill>
                  <a:srgbClr val="382B1B"/>
                </a:solidFill>
                <a:latin typeface="Calibri"/>
                <a:ea typeface="Calibri"/>
                <a:cs typeface="Calibri"/>
              </a:rPr>
              <a:t>Kunskap</a:t>
            </a:r>
            <a:r>
              <a:rPr lang="en-IE" sz="2300" dirty="0">
                <a:solidFill>
                  <a:srgbClr val="382B1B"/>
                </a:solidFill>
                <a:latin typeface="Calibri"/>
                <a:ea typeface="Calibri"/>
                <a:cs typeface="Calibri"/>
              </a:rPr>
              <a:t> om </a:t>
            </a:r>
            <a:r>
              <a:rPr lang="en-IE" sz="2300" dirty="0" err="1">
                <a:solidFill>
                  <a:srgbClr val="382B1B"/>
                </a:solidFill>
                <a:latin typeface="Calibri"/>
                <a:ea typeface="Calibri"/>
                <a:cs typeface="Calibri"/>
              </a:rPr>
              <a:t>av</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sekretessinställningar</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och</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säker</a:t>
            </a:r>
            <a:br>
              <a:rPr lang="en-IE" sz="2300" dirty="0">
                <a:solidFill>
                  <a:srgbClr val="382B1B"/>
                </a:solidFill>
                <a:latin typeface="Calibri"/>
                <a:ea typeface="Calibri"/>
                <a:cs typeface="Calibri"/>
              </a:rPr>
            </a:br>
            <a:r>
              <a:rPr lang="en-IE" sz="2300" dirty="0" err="1">
                <a:solidFill>
                  <a:srgbClr val="382B1B"/>
                </a:solidFill>
                <a:latin typeface="Calibri"/>
                <a:ea typeface="Calibri"/>
                <a:cs typeface="Calibri"/>
              </a:rPr>
              <a:t>onlinepraxis</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säkerställer</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bättre</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kontroll</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över</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personlig</a:t>
            </a:r>
            <a:r>
              <a:rPr lang="en-IE" sz="2300" dirty="0">
                <a:solidFill>
                  <a:srgbClr val="382B1B"/>
                </a:solidFill>
                <a:latin typeface="Calibri"/>
                <a:ea typeface="Calibri"/>
                <a:cs typeface="Calibri"/>
              </a:rPr>
              <a:t> information.</a:t>
            </a:r>
          </a:p>
          <a:p>
            <a:pPr marL="0" indent="0">
              <a:lnSpc>
                <a:spcPts val="2360"/>
              </a:lnSpc>
              <a:spcBef>
                <a:spcPts val="0"/>
              </a:spcBef>
              <a:buClr>
                <a:srgbClr val="B6D1E1"/>
              </a:buClr>
              <a:buNone/>
            </a:pPr>
            <a:endParaRPr lang="en-IE" sz="23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dirty="0" err="1">
                <a:solidFill>
                  <a:srgbClr val="382B1B"/>
                </a:solidFill>
                <a:latin typeface="Calibri"/>
                <a:ea typeface="Calibri"/>
                <a:cs typeface="Calibri"/>
              </a:rPr>
              <a:t>Egenmakt</a:t>
            </a:r>
            <a:r>
              <a:rPr lang="en-IE" sz="2300" b="1" dirty="0">
                <a:solidFill>
                  <a:srgbClr val="382B1B"/>
                </a:solidFill>
                <a:latin typeface="Calibri"/>
                <a:ea typeface="Calibri"/>
                <a:cs typeface="Calibri"/>
              </a:rPr>
              <a:t> </a:t>
            </a:r>
            <a:r>
              <a:rPr lang="en-IE" sz="2300" b="1" dirty="0" err="1">
                <a:solidFill>
                  <a:srgbClr val="382B1B"/>
                </a:solidFill>
                <a:latin typeface="Calibri"/>
                <a:ea typeface="Calibri"/>
                <a:cs typeface="Calibri"/>
              </a:rPr>
              <a:t>och</a:t>
            </a:r>
            <a:r>
              <a:rPr lang="en-IE" sz="2300" b="1" dirty="0">
                <a:solidFill>
                  <a:srgbClr val="382B1B"/>
                </a:solidFill>
                <a:latin typeface="Calibri"/>
                <a:ea typeface="Calibri"/>
                <a:cs typeface="Calibri"/>
              </a:rPr>
              <a:t> </a:t>
            </a:r>
            <a:r>
              <a:rPr lang="en-IE" sz="2300" b="1" dirty="0" err="1">
                <a:solidFill>
                  <a:srgbClr val="382B1B"/>
                </a:solidFill>
                <a:latin typeface="Calibri"/>
                <a:ea typeface="Calibri"/>
                <a:cs typeface="Calibri"/>
              </a:rPr>
              <a:t>inkludering</a:t>
            </a:r>
            <a:endParaRPr lang="en-IE" sz="2300" b="1" dirty="0">
              <a:solidFill>
                <a:srgbClr val="382B1B"/>
              </a:solidFill>
              <a:latin typeface="Calibri"/>
              <a:ea typeface="Calibri"/>
              <a:cs typeface="Calibri"/>
            </a:endParaRPr>
          </a:p>
          <a:p>
            <a:pPr marL="0" indent="0">
              <a:lnSpc>
                <a:spcPts val="2360"/>
              </a:lnSpc>
              <a:spcBef>
                <a:spcPts val="0"/>
              </a:spcBef>
              <a:buClr>
                <a:srgbClr val="B6D1E1"/>
              </a:buClr>
              <a:buNone/>
            </a:pPr>
            <a:r>
              <a:rPr lang="en-IE" sz="2300" dirty="0" err="1">
                <a:solidFill>
                  <a:srgbClr val="382B1B"/>
                </a:solidFill>
                <a:latin typeface="Calibri"/>
                <a:ea typeface="Calibri"/>
                <a:cs typeface="Calibri"/>
              </a:rPr>
              <a:t>Främjar</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inkludering</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genom</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att</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göra</a:t>
            </a:r>
            <a:r>
              <a:rPr lang="en-IE" sz="2300" dirty="0">
                <a:solidFill>
                  <a:srgbClr val="382B1B"/>
                </a:solidFill>
                <a:latin typeface="Calibri"/>
                <a:ea typeface="Calibri"/>
                <a:cs typeface="Calibri"/>
              </a:rPr>
              <a:t> det </a:t>
            </a:r>
            <a:r>
              <a:rPr lang="en-IE" sz="2300" dirty="0" err="1">
                <a:solidFill>
                  <a:srgbClr val="382B1B"/>
                </a:solidFill>
                <a:latin typeface="Calibri"/>
                <a:ea typeface="Calibri"/>
                <a:cs typeface="Calibri"/>
              </a:rPr>
              <a:t>möjligt</a:t>
            </a:r>
            <a:r>
              <a:rPr lang="en-IE" sz="2300" dirty="0">
                <a:solidFill>
                  <a:srgbClr val="382B1B"/>
                </a:solidFill>
                <a:latin typeface="Calibri"/>
                <a:ea typeface="Calibri"/>
                <a:cs typeface="Calibri"/>
              </a:rPr>
              <a:t> för </a:t>
            </a:r>
            <a:br>
              <a:rPr lang="en-US" dirty="0"/>
            </a:br>
            <a:r>
              <a:rPr lang="en-IE" sz="2300" dirty="0" err="1">
                <a:solidFill>
                  <a:srgbClr val="382B1B"/>
                </a:solidFill>
                <a:latin typeface="Calibri"/>
                <a:ea typeface="Calibri"/>
                <a:cs typeface="Calibri"/>
              </a:rPr>
              <a:t>människor</a:t>
            </a:r>
            <a:r>
              <a:rPr lang="en-IE" sz="2300" dirty="0">
                <a:solidFill>
                  <a:srgbClr val="382B1B"/>
                </a:solidFill>
                <a:latin typeface="Calibri"/>
                <a:ea typeface="Calibri"/>
                <a:cs typeface="Calibri"/>
              </a:rPr>
              <a:t> med </a:t>
            </a:r>
            <a:r>
              <a:rPr lang="en-IE" sz="2300" dirty="0" err="1">
                <a:solidFill>
                  <a:srgbClr val="382B1B"/>
                </a:solidFill>
                <a:latin typeface="Calibri"/>
                <a:ea typeface="Calibri"/>
                <a:cs typeface="Calibri"/>
              </a:rPr>
              <a:t>olika</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bakgrund</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att</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få</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tillgång</a:t>
            </a:r>
            <a:r>
              <a:rPr lang="en-IE" sz="2300" dirty="0">
                <a:solidFill>
                  <a:srgbClr val="382B1B"/>
                </a:solidFill>
                <a:latin typeface="Calibri"/>
                <a:ea typeface="Calibri"/>
                <a:cs typeface="Calibri"/>
              </a:rPr>
              <a:t> till </a:t>
            </a:r>
            <a:r>
              <a:rPr lang="en-IE" sz="2300" dirty="0" err="1">
                <a:solidFill>
                  <a:srgbClr val="382B1B"/>
                </a:solidFill>
                <a:latin typeface="Calibri"/>
                <a:ea typeface="Calibri"/>
                <a:cs typeface="Calibri"/>
              </a:rPr>
              <a:t>och</a:t>
            </a:r>
            <a:r>
              <a:rPr lang="en-IE" sz="2300" dirty="0">
                <a:solidFill>
                  <a:srgbClr val="382B1B"/>
                </a:solidFill>
                <a:latin typeface="Calibri"/>
                <a:ea typeface="Calibri"/>
                <a:cs typeface="Calibri"/>
              </a:rPr>
              <a:t> delta </a:t>
            </a:r>
            <a:r>
              <a:rPr lang="en-IE" sz="2300" dirty="0" err="1">
                <a:solidFill>
                  <a:srgbClr val="382B1B"/>
                </a:solidFill>
                <a:latin typeface="Calibri"/>
                <a:ea typeface="Calibri"/>
                <a:cs typeface="Calibri"/>
              </a:rPr>
              <a:t>i</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digitala</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plattformar</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Digitala</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färdigheter</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stöder</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deltagande</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i</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sociala</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och</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politiska</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aktiviteter</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underlätta</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påverkansarbete</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och</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engagemang</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i</a:t>
            </a:r>
            <a:r>
              <a:rPr lang="en-IE" sz="2300" dirty="0">
                <a:solidFill>
                  <a:srgbClr val="382B1B"/>
                </a:solidFill>
                <a:latin typeface="Calibri"/>
                <a:ea typeface="Calibri"/>
                <a:cs typeface="Calibri"/>
              </a:rPr>
              <a:t> </a:t>
            </a:r>
            <a:r>
              <a:rPr lang="en-IE" sz="2300" dirty="0" err="1">
                <a:solidFill>
                  <a:srgbClr val="382B1B"/>
                </a:solidFill>
                <a:latin typeface="Calibri"/>
                <a:ea typeface="Calibri"/>
                <a:cs typeface="Calibri"/>
              </a:rPr>
              <a:t>samhället</a:t>
            </a:r>
            <a:r>
              <a:rPr lang="en-IE" sz="2300" dirty="0">
                <a:solidFill>
                  <a:srgbClr val="382B1B"/>
                </a:solidFill>
                <a:latin typeface="Calibri"/>
                <a:ea typeface="Calibri"/>
                <a:cs typeface="Calibri"/>
              </a:rPr>
              <a:t>.</a:t>
            </a:r>
          </a:p>
          <a:p>
            <a:pPr marL="0" indent="0">
              <a:lnSpc>
                <a:spcPts val="2360"/>
              </a:lnSpc>
              <a:spcBef>
                <a:spcPts val="0"/>
              </a:spcBef>
              <a:buClr>
                <a:srgbClr val="B6D1E1"/>
              </a:buClr>
              <a:buNone/>
            </a:pPr>
            <a:endParaRPr lang="en-IE" sz="23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raphic 4">
            <a:extLst>
              <a:ext uri="{FF2B5EF4-FFF2-40B4-BE49-F238E27FC236}">
                <a16:creationId xmlns:a16="http://schemas.microsoft.com/office/drawing/2014/main" id="{A3C4AE8F-9A64-7310-7AB9-249C79173770}"/>
              </a:ext>
            </a:extLst>
          </p:cNvPr>
          <p:cNvSpPr/>
          <p:nvPr/>
        </p:nvSpPr>
        <p:spPr>
          <a:xfrm>
            <a:off x="-737340" y="5103445"/>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2403129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a:solidFill>
                  <a:srgbClr val="84BFA4"/>
                </a:solidFill>
                <a:latin typeface="Calibri" panose="020F0502020204030204" pitchFamily="34" charset="0"/>
                <a:ea typeface="Calibri" panose="020F0502020204030204" pitchFamily="34" charset="0"/>
                <a:cs typeface="Calibri" panose="020F0502020204030204" pitchFamily="34" charset="0"/>
              </a:rPr>
              <a:t>Läsa e-postmeddelanden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75558"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Antalet olästa meddelanden i inkorgen uppdateras automatiskt för att visa hur många olästa meddelanden som finns.</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Öppna och spara en filbilaga</a:t>
            </a:r>
          </a:p>
          <a:p>
            <a:pPr marL="361950"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När du får ett e-postmeddelande som innehåller bilagor visas en gem-symbol bredvid e-postmeddelandet enligt bilden nedan.</a:t>
            </a:r>
          </a:p>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Klicka på e-postmeddelandet för att öppna det.</a:t>
            </a:r>
          </a:p>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Den bifogade filen finns längst ner i e-postmeddelandet.</a:t>
            </a:r>
          </a:p>
          <a:p>
            <a:pPr marL="357188" indent="-342900">
              <a:lnSpc>
                <a:spcPts val="2560"/>
              </a:lnSpc>
              <a:spcBef>
                <a:spcPts val="0"/>
              </a:spcBef>
              <a:buClr>
                <a:srgbClr val="B6D1E1"/>
              </a:buClr>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För att öppna denna bilaga, klicka på "View" för att öppna filen.</a:t>
            </a:r>
          </a:p>
          <a:p>
            <a:pPr marL="14288" indent="0">
              <a:lnSpc>
                <a:spcPct val="10000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en-IE" sz="16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ct val="100000"/>
              </a:lnSpc>
              <a:spcBef>
                <a:spcPts val="0"/>
              </a:spcBef>
              <a:buClr>
                <a:srgbClr val="B6D1E1"/>
              </a:buClr>
              <a:buNone/>
            </a:pPr>
            <a:endParaRPr lang="en-IE" sz="800" b="1">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a:solidFill>
                  <a:srgbClr val="B6D1E1"/>
                </a:solidFill>
                <a:latin typeface="Calibri" panose="020F0502020204030204" pitchFamily="34" charset="0"/>
                <a:ea typeface="Calibri" panose="020F0502020204030204" pitchFamily="34" charset="0"/>
                <a:cs typeface="Calibri" panose="020F0502020204030204" pitchFamily="34" charset="0"/>
              </a:rPr>
              <a:t>OBSERVERA: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Bilagor kan innehålla virus. Öppna filen endast om du förväntar dig den och kan vara säker på att den inte är infekterad.</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748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E-post</a:t>
            </a:r>
          </a:p>
          <a:p>
            <a:pPr marL="0" indent="0">
              <a:lnSpc>
                <a:spcPts val="4020"/>
              </a:lnSpc>
              <a:spcBef>
                <a:spcPts val="0"/>
              </a:spcBef>
              <a:buNone/>
            </a:pPr>
            <a:endParaRPr lang="en-GB" sz="35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32800" y="674861"/>
            <a:ext cx="8649324" cy="464230"/>
          </a:xfrm>
          <a:prstGeom prst="rect">
            <a:avLst/>
          </a:prstGeom>
          <a:noFill/>
        </p:spPr>
        <p:txBody>
          <a:bodyPr wrap="square">
            <a:spAutoFit/>
          </a:bodyPr>
          <a:lstStyle/>
          <a:p>
            <a:pPr marL="14288">
              <a:lnSpc>
                <a:spcPts val="2560"/>
              </a:lnSpc>
              <a:buClr>
                <a:srgbClr val="B6D1E1"/>
              </a:buClr>
            </a:pPr>
            <a:r>
              <a:rPr lang="en-IE" sz="3600" b="1">
                <a:solidFill>
                  <a:srgbClr val="84BFA4"/>
                </a:solidFill>
                <a:latin typeface="Calibri" panose="020F0502020204030204" pitchFamily="34" charset="0"/>
                <a:ea typeface="Calibri" panose="020F0502020204030204" pitchFamily="34" charset="0"/>
                <a:cs typeface="Calibri" panose="020F0502020204030204" pitchFamily="34" charset="0"/>
              </a:rPr>
              <a:t>Svar på e-postproblem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588169"/>
            <a:ext cx="2950411"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Det finns ett antal vanliga problem som enskilda personer kommer att stöta på. Dessa kan inkludera:</a:t>
            </a: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3201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66E3706A-B781-94CA-6A9E-A7A101497BBD}"/>
              </a:ext>
            </a:extLst>
          </p:cNvPr>
          <p:cNvSpPr txBox="1">
            <a:spLocks/>
          </p:cNvSpPr>
          <p:nvPr/>
        </p:nvSpPr>
        <p:spPr>
          <a:xfrm>
            <a:off x="5571289" y="1580549"/>
            <a:ext cx="6404811" cy="409073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42900">
              <a:lnSpc>
                <a:spcPts val="2560"/>
              </a:lnSpc>
              <a:spcBef>
                <a:spcPts val="0"/>
              </a:spcBef>
              <a:buClr>
                <a:srgbClr val="B6D1E1"/>
              </a:buClr>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Bortfall av internetanslutning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Kontrollera anslut</a:t>
            </a: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ningarna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för att säkerställa att du har internet.</a:t>
            </a:r>
            <a:endParaRPr lang="sv-SE"/>
          </a:p>
          <a:p>
            <a:pPr marL="356870" indent="-342900">
              <a:lnSpc>
                <a:spcPts val="2560"/>
              </a:lnSpc>
              <a:spcBef>
                <a:spcPts val="0"/>
              </a:spcBef>
              <a:buClr>
                <a:srgbClr val="B6D1E1"/>
              </a:buClr>
            </a:pPr>
            <a:r>
              <a:rPr lang="en-IE" sz="2400" b="1">
                <a:solidFill>
                  <a:srgbClr val="382B1B"/>
                </a:solidFill>
                <a:latin typeface="Calibri"/>
                <a:ea typeface="Calibri"/>
                <a:cs typeface="Calibri"/>
              </a:rPr>
              <a:t>Ta emot e-postmeddelanden med virus </a:t>
            </a:r>
            <a:r>
              <a:rPr lang="en-IE" sz="2400">
                <a:solidFill>
                  <a:srgbClr val="382B1B"/>
                </a:solidFill>
                <a:latin typeface="Calibri"/>
                <a:ea typeface="Calibri"/>
                <a:cs typeface="Calibri"/>
              </a:rPr>
              <a:t>- Det finns enkla åtgärder som du kan vidta för att säkerställa att datorn inte är infekterad med virus. Skapa filter som flyttar </a:t>
            </a:r>
            <a:br>
              <a:rPr lang="en-IE" sz="2400">
                <a:solidFill>
                  <a:srgbClr val="382B1B"/>
                </a:solidFill>
                <a:latin typeface="Calibri"/>
                <a:ea typeface="Calibri"/>
                <a:cs typeface="Calibri"/>
              </a:rPr>
            </a:br>
            <a:r>
              <a:rPr lang="en-IE" sz="2400">
                <a:solidFill>
                  <a:srgbClr val="382B1B"/>
                </a:solidFill>
                <a:latin typeface="Calibri"/>
                <a:ea typeface="Calibri"/>
                <a:cs typeface="Calibri"/>
              </a:rPr>
              <a:t>e-</a:t>
            </a:r>
            <a:r>
              <a:rPr lang="en-IE" sz="2400" err="1">
                <a:solidFill>
                  <a:srgbClr val="382B1B"/>
                </a:solidFill>
                <a:latin typeface="Calibri"/>
                <a:ea typeface="Calibri"/>
                <a:cs typeface="Calibri"/>
              </a:rPr>
              <a:t>postmeddelanden</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som</a:t>
            </a:r>
            <a:r>
              <a:rPr lang="en-IE" sz="2400">
                <a:solidFill>
                  <a:srgbClr val="382B1B"/>
                </a:solidFill>
                <a:latin typeface="Calibri"/>
                <a:ea typeface="Calibri"/>
                <a:cs typeface="Calibri"/>
              </a:rPr>
              <a:t> </a:t>
            </a:r>
            <a:r>
              <a:rPr lang="en-IE" sz="2400" err="1">
                <a:solidFill>
                  <a:srgbClr val="382B1B"/>
                </a:solidFill>
                <a:latin typeface="Calibri"/>
                <a:ea typeface="Calibri"/>
                <a:cs typeface="Calibri"/>
              </a:rPr>
              <a:t>påverkas</a:t>
            </a:r>
            <a:r>
              <a:rPr lang="en-IE" sz="2400">
                <a:solidFill>
                  <a:srgbClr val="382B1B"/>
                </a:solidFill>
                <a:latin typeface="Calibri"/>
                <a:ea typeface="Calibri"/>
                <a:cs typeface="Calibri"/>
              </a:rPr>
              <a:t> till </a:t>
            </a:r>
            <a:r>
              <a:rPr lang="en-IE" sz="2400" err="1">
                <a:solidFill>
                  <a:srgbClr val="382B1B"/>
                </a:solidFill>
                <a:latin typeface="Calibri"/>
                <a:ea typeface="Calibri"/>
                <a:cs typeface="Calibri"/>
              </a:rPr>
              <a:t>skräppost</a:t>
            </a:r>
            <a:r>
              <a:rPr lang="en-IE" sz="2400">
                <a:solidFill>
                  <a:srgbClr val="382B1B"/>
                </a:solidFill>
                <a:latin typeface="Calibri"/>
                <a:ea typeface="Calibri"/>
                <a:cs typeface="Calibri"/>
              </a:rPr>
              <a:t> / </a:t>
            </a:r>
            <a:r>
              <a:rPr lang="en-IE" sz="2400" err="1">
                <a:solidFill>
                  <a:srgbClr val="382B1B"/>
                </a:solidFill>
                <a:latin typeface="Calibri"/>
                <a:ea typeface="Calibri"/>
                <a:cs typeface="Calibri"/>
              </a:rPr>
              <a:t>skräppostmappen</a:t>
            </a:r>
            <a:r>
              <a:rPr lang="en-IE" sz="2400">
                <a:solidFill>
                  <a:srgbClr val="382B1B"/>
                </a:solidFill>
                <a:latin typeface="Calibri"/>
                <a:ea typeface="Calibri"/>
                <a:cs typeface="Calibri"/>
              </a:rPr>
              <a:t>.</a:t>
            </a:r>
          </a:p>
          <a:p>
            <a:pPr marL="356870" indent="-342900">
              <a:lnSpc>
                <a:spcPts val="2560"/>
              </a:lnSpc>
              <a:spcBef>
                <a:spcPts val="0"/>
              </a:spcBef>
              <a:buClr>
                <a:srgbClr val="B6D1E1"/>
              </a:buClr>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Mottagande av e-post från okänd användare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Öppna aldrig meddelanden från avsändare som du inte känner igen.</a:t>
            </a:r>
          </a:p>
          <a:p>
            <a:pPr marL="356870" indent="-342900">
              <a:lnSpc>
                <a:spcPts val="2560"/>
              </a:lnSpc>
              <a:spcBef>
                <a:spcPts val="0"/>
              </a:spcBef>
              <a:buClr>
                <a:srgbClr val="B6D1E1"/>
              </a:buClr>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Meddelandet "Mailbox Full"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Du får normalt detta fel om du har för många gamla e-postmeddelanden i din inkorg. Ta bort alla meddelanden, särskilt med stora bilagor.</a:t>
            </a: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6870" indent="-342900">
              <a:lnSpc>
                <a:spcPts val="2560"/>
              </a:lnSpc>
              <a:spcBef>
                <a:spcPts val="0"/>
              </a:spcBef>
              <a:buClr>
                <a:srgbClr val="B6D1E1"/>
              </a:buClr>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D1E64659-0ACB-FB59-938E-E5574ADD9ED6}"/>
              </a:ext>
            </a:extLst>
          </p:cNvPr>
          <p:cNvCxnSpPr>
            <a:cxnSpLocks/>
          </p:cNvCxnSpPr>
          <p:nvPr/>
        </p:nvCxnSpPr>
        <p:spPr>
          <a:xfrm flipV="1">
            <a:off x="5382990" y="1562100"/>
            <a:ext cx="0" cy="453390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835516-E534-8107-4291-D17945B25A5D}"/>
              </a:ext>
            </a:extLst>
          </p:cNvPr>
          <p:cNvSpPr txBox="1"/>
          <p:nvPr/>
        </p:nvSpPr>
        <p:spPr>
          <a:xfrm>
            <a:off x="2263775" y="3937001"/>
            <a:ext cx="2778125" cy="2246769"/>
          </a:xfrm>
          <a:prstGeom prst="rect">
            <a:avLst/>
          </a:prstGeom>
          <a:noFill/>
        </p:spPr>
        <p:txBody>
          <a:bodyPr wrap="square">
            <a:spAutoFit/>
          </a:bodyPr>
          <a:lstStyle/>
          <a:p>
            <a:r>
              <a:rPr lang="en-IE" sz="2000" b="1" i="1">
                <a:solidFill>
                  <a:srgbClr val="84BFA4"/>
                </a:solidFill>
                <a:latin typeface="Calibri" panose="020F0502020204030204" pitchFamily="34" charset="0"/>
                <a:ea typeface="Calibri" panose="020F0502020204030204" pitchFamily="34" charset="0"/>
                <a:cs typeface="Calibri" panose="020F0502020204030204" pitchFamily="34" charset="0"/>
              </a:rPr>
              <a:t>Om du har många bilagor som du vill behålla kan du försöka spara dem någon annanstans på datorn. Detta kommer att bidra till att minska storleken på din brevlåda</a:t>
            </a:r>
            <a:endParaRPr lang="en-US" sz="2000" b="1" i="1">
              <a:solidFill>
                <a:srgbClr val="84BFA4"/>
              </a:solidFill>
            </a:endParaRPr>
          </a:p>
        </p:txBody>
      </p:sp>
    </p:spTree>
    <p:extLst>
      <p:ext uri="{BB962C8B-B14F-4D97-AF65-F5344CB8AC3E}">
        <p14:creationId xmlns:p14="http://schemas.microsoft.com/office/powerpoint/2010/main" val="493626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91067" y="1094884"/>
            <a:ext cx="11275247" cy="5016758"/>
          </a:xfrm>
          <a:prstGeom prst="rect">
            <a:avLst/>
          </a:prstGeom>
          <a:noFill/>
        </p:spPr>
        <p:txBody>
          <a:bodyPr wrap="square">
            <a:spAutoFit/>
          </a:bodyPr>
          <a:lstStyle/>
          <a:p>
            <a:pPr marL="806450" algn="just">
              <a:lnSpc>
                <a:spcPts val="2440"/>
              </a:lnSpc>
            </a:pPr>
            <a:endParaRPr lang="en-IE" sz="9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Hur </a:t>
            </a:r>
            <a:r>
              <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startar du ett nytt e-postmeddelande </a:t>
            </a: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när du har öppnat e-postprogrammet </a:t>
            </a:r>
            <a:r>
              <a:rPr lang="en-IE" sz="220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gmail </a:t>
            </a: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(Google)? Välj en av ikonerna nedan. (kryssa i rätt ikon)</a:t>
            </a:r>
          </a:p>
          <a:p>
            <a:pPr marL="806450" lvl="1" algn="just">
              <a:lnSpc>
                <a:spcPts val="2440"/>
              </a:lnSpc>
              <a:buClr>
                <a:srgbClr val="84BFA4"/>
              </a:buCl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806450" lvl="1" algn="just">
              <a:lnSpc>
                <a:spcPts val="2440"/>
              </a:lnSpc>
              <a:buClr>
                <a:srgbClr val="84BFA4"/>
              </a:buClr>
            </a:pPr>
            <a:endParaRPr lang="en-IE" sz="220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806450" lvl="1" algn="just">
              <a:lnSpc>
                <a:spcPts val="2440"/>
              </a:lnSpc>
              <a:buClr>
                <a:srgbClr val="84BFA4"/>
              </a:buClr>
            </a:pPr>
            <a:endParaRPr lang="en-IE" sz="220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806450" lvl="1" algn="just">
              <a:lnSpc>
                <a:spcPts val="2440"/>
              </a:lnSpc>
              <a:buClr>
                <a:srgbClr val="84BFA4"/>
              </a:buCl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1263650" lvl="1" indent="-457200" algn="just">
              <a:lnSpc>
                <a:spcPts val="2440"/>
              </a:lnSpc>
              <a:buClr>
                <a:srgbClr val="84BFA4"/>
              </a:buClr>
              <a:buFont typeface="+mj-lt"/>
              <a:buAutoNum type="arabicPeriod" startAt="2"/>
            </a:pPr>
            <a:r>
              <a:rPr lang="en-IE" sz="2200" b="1">
                <a:solidFill>
                  <a:srgbClr val="382B1B"/>
                </a:solidFill>
                <a:latin typeface="Calibri" panose="020F0502020204030204" pitchFamily="34" charset="0"/>
                <a:ea typeface="Times New Roman" panose="02020603050405020304" pitchFamily="18" charset="0"/>
                <a:cs typeface="Calibri" panose="020F0502020204030204" pitchFamily="34" charset="0"/>
              </a:rPr>
              <a:t> Skriv ett e-postmeddelande till Jane </a:t>
            </a:r>
            <a:r>
              <a:rPr lang="en-IE" sz="2200" err="1">
                <a:solidFill>
                  <a:srgbClr val="382B1B"/>
                </a:solidFill>
                <a:latin typeface="Calibri" panose="020F0502020204030204" pitchFamily="34" charset="0"/>
                <a:ea typeface="Times New Roman" panose="02020603050405020304" pitchFamily="18" charset="0"/>
                <a:cs typeface="Calibri" panose="020F0502020204030204" pitchFamily="34" charset="0"/>
              </a:rPr>
              <a:t>(jane@gmail.com) </a:t>
            </a:r>
            <a:r>
              <a:rPr lang="en-IE" sz="2200">
                <a:solidFill>
                  <a:srgbClr val="382B1B"/>
                </a:solidFill>
                <a:latin typeface="Calibri" panose="020F0502020204030204" pitchFamily="34" charset="0"/>
                <a:ea typeface="Times New Roman" panose="02020603050405020304" pitchFamily="18" charset="0"/>
                <a:cs typeface="Calibri" panose="020F0502020204030204" pitchFamily="34" charset="0"/>
              </a:rPr>
              <a:t>med följande information.       </a:t>
            </a:r>
          </a:p>
          <a:p>
            <a:pPr marL="1303338" lvl="1" algn="just">
              <a:lnSpc>
                <a:spcPts val="2440"/>
              </a:lnSpc>
              <a:buClr>
                <a:srgbClr val="84BFA4"/>
              </a:buClr>
            </a:pPr>
            <a:r>
              <a:rPr lang="en-IE" sz="2200" i="1">
                <a:solidFill>
                  <a:srgbClr val="382B1B"/>
                </a:solidFill>
                <a:latin typeface="Calibri" panose="020F0502020204030204" pitchFamily="34" charset="0"/>
                <a:ea typeface="Times New Roman" panose="02020603050405020304" pitchFamily="18" charset="0"/>
                <a:cs typeface="Calibri" panose="020F0502020204030204" pitchFamily="34" charset="0"/>
              </a:rPr>
              <a:t>"Hej Jane, IT-kursen börjar på måndag kl. 9.30 på The Light House.</a:t>
            </a:r>
          </a:p>
          <a:p>
            <a:pPr marL="1336675" lvl="1" algn="just">
              <a:lnSpc>
                <a:spcPts val="2440"/>
              </a:lnSpc>
              <a:buClr>
                <a:srgbClr val="84BFA4"/>
              </a:buClr>
            </a:pPr>
            <a:r>
              <a:rPr lang="en-IE" sz="2200">
                <a:solidFill>
                  <a:srgbClr val="382B1B"/>
                </a:solidFill>
                <a:latin typeface="Calibri" panose="020F0502020204030204" pitchFamily="34" charset="0"/>
                <a:ea typeface="Times New Roman" panose="02020603050405020304" pitchFamily="18" charset="0"/>
                <a:cs typeface="Calibri" panose="020F0502020204030204" pitchFamily="34" charset="0"/>
              </a:rPr>
              <a:t>Skriv "Training" i ämnesrutan.</a:t>
            </a:r>
          </a:p>
          <a:p>
            <a:pPr marL="1263650" lvl="1" indent="-457200" algn="just">
              <a:lnSpc>
                <a:spcPts val="2440"/>
              </a:lnSpc>
              <a:buClr>
                <a:srgbClr val="84BFA4"/>
              </a:buClr>
              <a:buFont typeface="+mj-lt"/>
              <a:buAutoNum type="arabicPeriod"/>
            </a:pPr>
            <a:endParaRPr lang="en-IE" sz="20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startAt="3"/>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Ditt e-postmeddelande till Jane har gått iväg, men du vill kontrollera att du har skrivit in rätt plats. </a:t>
            </a:r>
            <a:r>
              <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Vilken mapp skulle du titta i? </a:t>
            </a: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(Ringa in rätt svar)</a:t>
            </a:r>
          </a:p>
          <a:p>
            <a:pPr marL="1524000" lvl="1" indent="-322263" algn="just">
              <a:lnSpc>
                <a:spcPts val="24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Inkorg</a:t>
            </a:r>
          </a:p>
          <a:p>
            <a:pPr marL="1524000" lvl="1" indent="-322263" algn="just">
              <a:lnSpc>
                <a:spcPts val="24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Borttagen</a:t>
            </a:r>
          </a:p>
          <a:p>
            <a:pPr marL="1524000" lvl="1" indent="-322263" algn="just">
              <a:lnSpc>
                <a:spcPts val="24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Skickad</a:t>
            </a:r>
          </a:p>
        </p:txBody>
      </p:sp>
      <p:sp>
        <p:nvSpPr>
          <p:cNvPr id="6" name="TextBox 5">
            <a:extLst>
              <a:ext uri="{FF2B5EF4-FFF2-40B4-BE49-F238E27FC236}">
                <a16:creationId xmlns:a16="http://schemas.microsoft.com/office/drawing/2014/main" id="{879B06B3-8B4F-352A-9770-F2B7C84A6A3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556618FE-C5A8-FDB7-EBA8-95B526D15B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262" y="2319867"/>
            <a:ext cx="1783081" cy="599545"/>
          </a:xfrm>
          <a:prstGeom prst="rect">
            <a:avLst/>
          </a:prstGeom>
          <a:noFill/>
          <a:ln>
            <a:noFill/>
          </a:ln>
        </p:spPr>
      </p:pic>
      <p:pic>
        <p:nvPicPr>
          <p:cNvPr id="5" name="Picture 4">
            <a:extLst>
              <a:ext uri="{FF2B5EF4-FFF2-40B4-BE49-F238E27FC236}">
                <a16:creationId xmlns:a16="http://schemas.microsoft.com/office/drawing/2014/main" id="{588896D7-0746-0800-9105-ACC12B188F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8288" y="2234954"/>
            <a:ext cx="729635" cy="753673"/>
          </a:xfrm>
          <a:prstGeom prst="rect">
            <a:avLst/>
          </a:prstGeom>
          <a:noFill/>
          <a:ln>
            <a:noFill/>
          </a:ln>
        </p:spPr>
      </p:pic>
      <p:sp>
        <p:nvSpPr>
          <p:cNvPr id="8" name="TextBox 7">
            <a:extLst>
              <a:ext uri="{FF2B5EF4-FFF2-40B4-BE49-F238E27FC236}">
                <a16:creationId xmlns:a16="http://schemas.microsoft.com/office/drawing/2014/main" id="{2A39A9D9-DD51-DA23-5EB1-2D66B43ACF7C}"/>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Följande frågor kommer att testa vad du har lärt dig hittills</a:t>
            </a:r>
            <a:endParaRPr lang="en-IE" sz="29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81963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1484351"/>
            <a:ext cx="11275247" cy="4093428"/>
          </a:xfrm>
          <a:prstGeom prst="rect">
            <a:avLst/>
          </a:prstGeom>
          <a:noFill/>
        </p:spPr>
        <p:txBody>
          <a:bodyPr wrap="square">
            <a:spAutoFit/>
          </a:bodyPr>
          <a:lstStyle/>
          <a:p>
            <a:pPr marL="1263650" lvl="1" indent="-457200" algn="just">
              <a:lnSpc>
                <a:spcPts val="2440"/>
              </a:lnSpc>
              <a:buClr>
                <a:srgbClr val="84BFA4"/>
              </a:buClr>
              <a:buFont typeface="+mj-lt"/>
              <a:buAutoNum type="arabicPeriod" startAt="4"/>
            </a:pPr>
            <a:r>
              <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Skicka följande e-postmeddelande till gruppen "Training"</a:t>
            </a: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
            </a:r>
          </a:p>
          <a:p>
            <a:pPr marL="1252538" lvl="1" algn="just">
              <a:lnSpc>
                <a:spcPts val="2440"/>
              </a:lnSpc>
              <a:buClr>
                <a:srgbClr val="84BFA4"/>
              </a:buCl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
            </a:r>
            <a:r>
              <a:rPr lang="en-IE" sz="2200" i="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Hej alla, Utbildningsgruppen planerar ett samrådsmöte onsdagen den 29 mars. Snälla kan ni alla svara tillbaka om morgon eller eftermiddag passar?</a:t>
            </a:r>
          </a:p>
          <a:p>
            <a:pPr marL="1252538" lvl="1" algn="just">
              <a:lnSpc>
                <a:spcPts val="2440"/>
              </a:lnSpc>
              <a:buClr>
                <a:srgbClr val="84BFA4"/>
              </a:buClr>
            </a:pPr>
            <a:r>
              <a:rPr lang="en-IE" sz="2200" i="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Skriv in "Training" i ämnesrutan.</a:t>
            </a:r>
          </a:p>
          <a:p>
            <a:pPr marL="1252538" lvl="1" algn="just">
              <a:lnSpc>
                <a:spcPts val="2440"/>
              </a:lnSpc>
              <a:buClr>
                <a:srgbClr val="84BFA4"/>
              </a:buClr>
            </a:pPr>
            <a:endParaRPr lang="en-IE" sz="2200" i="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startAt="5"/>
            </a:pPr>
            <a:r>
              <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Vilken av följande åtgärder hjälper dig att vara säker på nätet</a:t>
            </a: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
            </a:r>
          </a:p>
          <a:p>
            <a:pPr marL="1658938" lvl="1" indent="-355600" algn="just">
              <a:lnSpc>
                <a:spcPts val="24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Använda lösenord</a:t>
            </a:r>
          </a:p>
          <a:p>
            <a:pPr marL="1658938" lvl="1" indent="-355600" algn="just">
              <a:lnSpc>
                <a:spcPts val="24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Öppna skräppostmeddelanden</a:t>
            </a:r>
          </a:p>
          <a:p>
            <a:pPr marL="1658938" lvl="1" indent="-355600" algn="just">
              <a:lnSpc>
                <a:spcPts val="2440"/>
              </a:lnSpc>
              <a:buClr>
                <a:srgbClr val="84BFA4"/>
              </a:buClr>
              <a:buFont typeface="Arial" panose="020B0604020202020204" pitchFamily="34" charset="0"/>
              <a:buChar char="•"/>
            </a:pPr>
            <a:r>
              <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Installera den senaste versionen av antivirusprogram</a:t>
            </a:r>
          </a:p>
          <a:p>
            <a:pPr marL="1263650" lvl="1" indent="-457200" algn="just">
              <a:lnSpc>
                <a:spcPts val="2440"/>
              </a:lnSpc>
              <a:buClr>
                <a:srgbClr val="84BFA4"/>
              </a:buClr>
              <a:buFont typeface="+mj-lt"/>
              <a:buAutoNum type="arabicPeriod" startAt="5"/>
            </a:pPr>
            <a:endPar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ts val="2440"/>
              </a:lnSpc>
              <a:buClr>
                <a:srgbClr val="C0DCEA"/>
              </a:buClr>
              <a:buFont typeface="+mj-lt"/>
              <a:buAutoNum type="arabicPeriod" startAt="5"/>
            </a:pPr>
            <a:endPar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2440"/>
              </a:lnSpc>
              <a:buClr>
                <a:srgbClr val="C0DCEA"/>
              </a:buClr>
              <a:buFont typeface="+mj-lt"/>
              <a:buAutoNum type="arabicPeriod" startAt="3"/>
            </a:pPr>
            <a:endParaRPr lang="en-IE" sz="220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879B06B3-8B4F-352A-9770-F2B7C84A6A3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22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2A39A9D9-DD51-DA23-5EB1-2D66B43ACF7C}"/>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Följande frågor kommer att testa vad du har lärt dig hittills</a:t>
            </a:r>
            <a:endParaRPr lang="en-IE" sz="2900" b="1">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778476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596082" cy="1740959"/>
          </a:xfrm>
        </p:spPr>
        <p:txBody>
          <a:bodyPr>
            <a:normAutofit/>
          </a:bodyPr>
          <a:lstStyle/>
          <a:p>
            <a:pPr algn="l"/>
            <a:r>
              <a:rPr lang="en-US" sz="3600" b="0">
                <a:highlight>
                  <a:srgbClr val="84BFA4"/>
                </a:highlight>
              </a:rPr>
              <a:t> Bra gjort, du har slutfört</a:t>
            </a:r>
            <a:r>
              <a:rPr lang="en-US" sz="3600" b="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570477" y="3718658"/>
            <a:ext cx="5886066" cy="7350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400" b="1">
                <a:solidFill>
                  <a:schemeClr val="bg1"/>
                </a:solidFill>
              </a:rPr>
              <a:t>M2.1 Introduktion till digitala färdigheter för arbetsplatsen </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a:effectLst/>
                <a:latin typeface="Calibri" panose="020F0502020204030204" pitchFamily="34" charset="0"/>
                <a:ea typeface="Calibri" panose="020F0502020204030204" pitchFamily="34" charset="0"/>
              </a:rPr>
              <a:t>Datorkomponenter</a:t>
            </a:r>
          </a:p>
          <a:p>
            <a:pPr>
              <a:lnSpc>
                <a:spcPts val="6100"/>
              </a:lnSpc>
              <a:spcBef>
                <a:spcPts val="0"/>
              </a:spcBef>
            </a:pPr>
            <a:endParaRPr lang="sv-SE" sz="600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1843790"/>
            <a:ext cx="6029709" cy="52315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indent="0">
              <a:lnSpc>
                <a:spcPts val="2560"/>
              </a:lnSpc>
              <a:spcBef>
                <a:spcPts val="0"/>
              </a:spcBef>
              <a:buClr>
                <a:srgbClr val="B6D1E1"/>
              </a:buClr>
              <a:buNone/>
            </a:pPr>
            <a:endParaRPr lang="en-IE" sz="2400" b="1">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endParaRPr lang="en-IE" sz="2400" b="1">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dirty="0" err="1">
                <a:solidFill>
                  <a:srgbClr val="382B1B"/>
                </a:solidFill>
                <a:latin typeface="Calibri"/>
                <a:ea typeface="Calibri"/>
                <a:cs typeface="Calibri"/>
              </a:rPr>
              <a:t>Bildskärm</a:t>
            </a:r>
            <a:r>
              <a:rPr lang="en-IE" sz="2400" dirty="0">
                <a:solidFill>
                  <a:srgbClr val="382B1B"/>
                </a:solidFill>
                <a:latin typeface="Calibri"/>
                <a:ea typeface="Calibri"/>
                <a:cs typeface="Calibri"/>
              </a:rPr>
              <a:t> - ser </a:t>
            </a:r>
            <a:r>
              <a:rPr lang="en-IE" sz="2400" dirty="0" err="1">
                <a:solidFill>
                  <a:srgbClr val="382B1B"/>
                </a:solidFill>
                <a:latin typeface="Calibri"/>
                <a:ea typeface="Calibri"/>
                <a:cs typeface="Calibri"/>
              </a:rPr>
              <a:t>ut</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en</a:t>
            </a:r>
            <a:r>
              <a:rPr lang="en-IE" sz="2400" dirty="0">
                <a:solidFill>
                  <a:srgbClr val="382B1B"/>
                </a:solidFill>
                <a:latin typeface="Calibri"/>
                <a:ea typeface="Calibri"/>
                <a:cs typeface="Calibri"/>
              </a:rPr>
              <a:t> TV-</a:t>
            </a:r>
            <a:r>
              <a:rPr lang="en-IE" sz="2400" dirty="0" err="1">
                <a:solidFill>
                  <a:srgbClr val="382B1B"/>
                </a:solidFill>
                <a:latin typeface="Calibri"/>
                <a:ea typeface="Calibri"/>
                <a:cs typeface="Calibri"/>
              </a:rPr>
              <a:t>skärm</a:t>
            </a:r>
            <a:r>
              <a:rPr lang="en-IE" sz="2400" dirty="0">
                <a:solidFill>
                  <a:srgbClr val="382B1B"/>
                </a:solidFill>
                <a:latin typeface="Calibri"/>
                <a:ea typeface="Calibri"/>
                <a:cs typeface="Calibri"/>
              </a:rPr>
              <a:t>. Syftet </a:t>
            </a:r>
            <a:r>
              <a:rPr lang="en-IE" sz="2400" dirty="0" err="1">
                <a:solidFill>
                  <a:srgbClr val="382B1B"/>
                </a:solidFill>
                <a:latin typeface="Calibri"/>
                <a:ea typeface="Calibri"/>
                <a:cs typeface="Calibri"/>
              </a:rPr>
              <a:t>är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att</a:t>
            </a:r>
            <a:r>
              <a:rPr lang="en-IE" sz="2400" dirty="0">
                <a:solidFill>
                  <a:srgbClr val="382B1B"/>
                </a:solidFill>
                <a:latin typeface="Calibri"/>
                <a:ea typeface="Calibri"/>
                <a:cs typeface="Calibri"/>
              </a:rPr>
              <a:t> du ska </a:t>
            </a:r>
            <a:r>
              <a:rPr lang="en-IE" sz="2400" dirty="0" err="1">
                <a:solidFill>
                  <a:srgbClr val="382B1B"/>
                </a:solidFill>
                <a:latin typeface="Calibri"/>
                <a:ea typeface="Calibri"/>
                <a:cs typeface="Calibri"/>
              </a:rPr>
              <a:t>kunna</a:t>
            </a:r>
            <a:r>
              <a:rPr lang="en-IE" sz="2400" dirty="0">
                <a:solidFill>
                  <a:srgbClr val="382B1B"/>
                </a:solidFill>
                <a:latin typeface="Calibri"/>
                <a:ea typeface="Calibri"/>
                <a:cs typeface="Calibri"/>
              </a:rPr>
              <a:t> se den information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du </a:t>
            </a:r>
            <a:r>
              <a:rPr lang="en-IE" sz="2400" dirty="0" err="1">
                <a:solidFill>
                  <a:srgbClr val="382B1B"/>
                </a:solidFill>
                <a:latin typeface="Calibri"/>
                <a:ea typeface="Calibri"/>
                <a:cs typeface="Calibri"/>
              </a:rPr>
              <a:t>antingen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skriver</a:t>
            </a:r>
            <a:r>
              <a:rPr lang="en-IE" sz="2400" dirty="0">
                <a:solidFill>
                  <a:srgbClr val="382B1B"/>
                </a:solidFill>
                <a:latin typeface="Calibri"/>
                <a:ea typeface="Calibri"/>
                <a:cs typeface="Calibri"/>
              </a:rPr>
              <a:t> in </a:t>
            </a:r>
            <a:r>
              <a:rPr lang="en-IE" sz="2400" dirty="0" err="1">
                <a:solidFill>
                  <a:srgbClr val="382B1B"/>
                </a:solidFill>
                <a:latin typeface="Calibri"/>
                <a:ea typeface="Calibri"/>
                <a:cs typeface="Calibri"/>
              </a:rPr>
              <a:t>eller</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datorn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bearbetar</a:t>
            </a:r>
            <a:r>
              <a:rPr lang="en-IE" sz="2400" dirty="0">
                <a:solidFill>
                  <a:srgbClr val="382B1B"/>
                </a:solidFill>
                <a:latin typeface="Calibri"/>
                <a:ea typeface="Calibri"/>
                <a:cs typeface="Calibri"/>
              </a:rPr>
              <a:t>. </a:t>
            </a:r>
            <a:endParaRPr lang="en-IE">
              <a:ea typeface="Calibri"/>
              <a:cs typeface="Calibri"/>
            </a:endParaRPr>
          </a:p>
          <a:p>
            <a:pPr marL="13970"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3970" indent="0">
              <a:lnSpc>
                <a:spcPts val="2560"/>
              </a:lnSpc>
              <a:spcBef>
                <a:spcPts val="0"/>
              </a:spcBef>
              <a:buClr>
                <a:srgbClr val="B6D1E1"/>
              </a:buClr>
              <a:buNone/>
            </a:pPr>
            <a:r>
              <a:rPr lang="en-IE" sz="2400" dirty="0">
                <a:solidFill>
                  <a:srgbClr val="382B1B"/>
                </a:solidFill>
                <a:latin typeface="Calibri"/>
                <a:ea typeface="Calibri"/>
                <a:cs typeface="Calibri"/>
              </a:rPr>
              <a:t>   </a:t>
            </a:r>
          </a:p>
          <a:p>
            <a:pPr marL="13970" indent="0">
              <a:lnSpc>
                <a:spcPts val="2560"/>
              </a:lnSpc>
              <a:spcBef>
                <a:spcPts val="0"/>
              </a:spcBef>
              <a:buNone/>
            </a:pPr>
            <a:endParaRPr lang="en-IE" sz="2400" dirty="0">
              <a:solidFill>
                <a:srgbClr val="382B1B"/>
              </a:solidFill>
              <a:latin typeface="Calibri"/>
              <a:ea typeface="Calibri"/>
              <a:cs typeface="Calibri"/>
            </a:endParaRPr>
          </a:p>
          <a:p>
            <a:pPr marL="13970" indent="0">
              <a:lnSpc>
                <a:spcPts val="2560"/>
              </a:lnSpc>
              <a:spcBef>
                <a:spcPts val="0"/>
              </a:spcBef>
              <a:buClr>
                <a:srgbClr val="B6D1E1"/>
              </a:buClr>
              <a:buNone/>
            </a:pPr>
            <a:r>
              <a:rPr lang="en-IE" sz="2400" dirty="0">
                <a:solidFill>
                  <a:srgbClr val="382B1B"/>
                </a:solidFill>
                <a:latin typeface="Calibri"/>
                <a:ea typeface="Calibri"/>
                <a:cs typeface="Calibri"/>
              </a:rPr>
              <a:t>Mus - Musen </a:t>
            </a:r>
            <a:r>
              <a:rPr lang="en-IE" sz="2400" dirty="0" err="1">
                <a:solidFill>
                  <a:srgbClr val="382B1B"/>
                </a:solidFill>
                <a:latin typeface="Calibri"/>
                <a:ea typeface="Calibri"/>
                <a:cs typeface="Calibri"/>
              </a:rPr>
              <a:t>används</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som</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en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inmatningsenhet</a:t>
            </a:r>
            <a:r>
              <a:rPr lang="en-IE" sz="2400" dirty="0">
                <a:solidFill>
                  <a:srgbClr val="382B1B"/>
                </a:solidFill>
                <a:latin typeface="Calibri"/>
                <a:ea typeface="Calibri"/>
                <a:cs typeface="Calibri"/>
              </a:rPr>
              <a:t>. Med den </a:t>
            </a:r>
            <a:r>
              <a:rPr lang="en-IE" sz="2400" dirty="0" err="1">
                <a:solidFill>
                  <a:srgbClr val="382B1B"/>
                </a:solidFill>
                <a:latin typeface="Calibri"/>
                <a:ea typeface="Calibri"/>
                <a:cs typeface="Calibri"/>
              </a:rPr>
              <a:t>kan</a:t>
            </a:r>
            <a:r>
              <a:rPr lang="en-IE" sz="2400" dirty="0">
                <a:solidFill>
                  <a:srgbClr val="382B1B"/>
                </a:solidFill>
                <a:latin typeface="Calibri"/>
                <a:ea typeface="Calibri"/>
                <a:cs typeface="Calibri"/>
              </a:rPr>
              <a:t> du tala om för </a:t>
            </a:r>
            <a:r>
              <a:rPr lang="en-IE" sz="2400" dirty="0" err="1">
                <a:solidFill>
                  <a:srgbClr val="382B1B"/>
                </a:solidFill>
                <a:latin typeface="Calibri"/>
                <a:ea typeface="Calibri"/>
                <a:cs typeface="Calibri"/>
              </a:rPr>
              <a:t>datorn</a:t>
            </a:r>
            <a:r>
              <a:rPr lang="en-IE" sz="2400" dirty="0">
                <a:solidFill>
                  <a:srgbClr val="382B1B"/>
                </a:solidFill>
                <a:latin typeface="Calibri"/>
                <a:ea typeface="Calibri"/>
                <a:cs typeface="Calibri"/>
              </a:rPr>
              <a:t> </a:t>
            </a:r>
            <a:r>
              <a:rPr lang="en-IE" sz="2400" dirty="0" err="1">
                <a:solidFill>
                  <a:srgbClr val="382B1B"/>
                </a:solidFill>
                <a:latin typeface="Calibri"/>
                <a:ea typeface="Calibri"/>
                <a:cs typeface="Calibri"/>
              </a:rPr>
              <a:t>vad</a:t>
            </a:r>
            <a:r>
              <a:rPr lang="en-IE" sz="2400" dirty="0">
                <a:solidFill>
                  <a:srgbClr val="382B1B"/>
                </a:solidFill>
                <a:latin typeface="Calibri"/>
                <a:ea typeface="Calibri"/>
                <a:cs typeface="Calibri"/>
              </a:rPr>
              <a:t> den ska </a:t>
            </a:r>
            <a:r>
              <a:rPr lang="en-IE" sz="2400" dirty="0" err="1">
                <a:solidFill>
                  <a:srgbClr val="382B1B"/>
                </a:solidFill>
                <a:latin typeface="Calibri"/>
                <a:ea typeface="Calibri"/>
                <a:cs typeface="Calibri"/>
              </a:rPr>
              <a:t>göra</a:t>
            </a:r>
            <a:r>
              <a:rPr lang="en-IE" sz="2400" dirty="0">
                <a:solidFill>
                  <a:srgbClr val="382B1B"/>
                </a:solidFill>
                <a:latin typeface="Calibri"/>
                <a:ea typeface="Calibri"/>
                <a:cs typeface="Calibri"/>
              </a:rPr>
              <a:t>.</a:t>
            </a:r>
          </a:p>
          <a:p>
            <a:pPr marL="13970" indent="0">
              <a:lnSpc>
                <a:spcPts val="2560"/>
              </a:lnSpc>
              <a:spcBef>
                <a:spcPts val="0"/>
              </a:spcBef>
              <a:buClr>
                <a:srgbClr val="B6D1E1"/>
              </a:buClr>
              <a:buNone/>
            </a:pPr>
            <a:r>
              <a:rPr lang="en-IE" sz="2400" dirty="0">
                <a:solidFill>
                  <a:srgbClr val="382B1B"/>
                </a:solidFill>
                <a:latin typeface="Calibri"/>
                <a:ea typeface="Calibri"/>
                <a:cs typeface="Calibri"/>
              </a:rPr>
              <a:t>  </a:t>
            </a:r>
          </a:p>
          <a:p>
            <a:pPr marL="13970"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74165" y="4304866"/>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74165" y="616614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74165" y="229868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descr="A computer monitor with a black screen&#10;&#10;Description automatically generated">
            <a:extLst>
              <a:ext uri="{FF2B5EF4-FFF2-40B4-BE49-F238E27FC236}">
                <a16:creationId xmlns:a16="http://schemas.microsoft.com/office/drawing/2014/main" id="{0E6420E9-1FD7-161F-7A65-54DAD5FD07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7350" y="2615726"/>
            <a:ext cx="2036860" cy="1425802"/>
          </a:xfrm>
          <a:prstGeom prst="rect">
            <a:avLst/>
          </a:prstGeom>
          <a:noFill/>
          <a:ln>
            <a:noFill/>
          </a:ln>
          <a:effectLst/>
        </p:spPr>
      </p:pic>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01</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490592"/>
            <a:ext cx="8649324" cy="1117614"/>
          </a:xfrm>
          <a:prstGeom prst="rect">
            <a:avLst/>
          </a:prstGeom>
          <a:noFill/>
        </p:spPr>
        <p:txBody>
          <a:bodyPr wrap="square">
            <a:spAutoFit/>
          </a:bodyPr>
          <a:lstStyle/>
          <a:p>
            <a:pPr marL="14288" indent="0">
              <a:lnSpc>
                <a:spcPts val="2560"/>
              </a:lnSpc>
              <a:spcBef>
                <a:spcPts val="0"/>
              </a:spcBef>
              <a:buClr>
                <a:srgbClr val="B6D1E1"/>
              </a:buClr>
              <a:buNone/>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Låt oss fräscha upp våra kunskaper. </a:t>
            </a:r>
          </a:p>
          <a:p>
            <a:pPr marL="14288" indent="0">
              <a:lnSpc>
                <a:spcPts val="2560"/>
              </a:lnSpc>
              <a:spcBef>
                <a:spcPts val="0"/>
              </a:spcBef>
              <a:buClr>
                <a:srgbClr val="B6D1E1"/>
              </a:buClr>
              <a:buNone/>
            </a:pPr>
            <a:endParaRPr lang="en-IE" sz="3200" b="1">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Datorer har fyra grundläggande komponenter</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Datorkomponenter</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9B1BFA35-1B8D-46A2-02B3-CB8E69FADF06}"/>
              </a:ext>
            </a:extLst>
          </p:cNvPr>
          <p:cNvPicPr>
            <a:picLocks noChangeAspect="1"/>
          </p:cNvPicPr>
          <p:nvPr/>
        </p:nvPicPr>
        <p:blipFill rotWithShape="1">
          <a:blip r:embed="rId3"/>
          <a:srcRect l="3097" t="29027" r="6992" b="13629"/>
          <a:stretch/>
        </p:blipFill>
        <p:spPr>
          <a:xfrm>
            <a:off x="9304423" y="4700337"/>
            <a:ext cx="1936738" cy="1235242"/>
          </a:xfrm>
          <a:prstGeom prst="rect">
            <a:avLst/>
          </a:prstGeom>
        </p:spPr>
      </p:pic>
    </p:spTree>
    <p:extLst>
      <p:ext uri="{BB962C8B-B14F-4D97-AF65-F5344CB8AC3E}">
        <p14:creationId xmlns:p14="http://schemas.microsoft.com/office/powerpoint/2010/main" val="171149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2518348"/>
            <a:ext cx="6029709" cy="4557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Tangentbord - Tangentbordet är också känt som en inmatningsenhet. Det är som en skrivmaskin. Du kan använda det för att mata in text eller kommandon i datorn.</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en-IE" sz="240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a:solidFill>
                  <a:srgbClr val="382B1B"/>
                </a:solidFill>
                <a:latin typeface="Calibri" panose="020F0502020204030204" pitchFamily="34" charset="0"/>
                <a:ea typeface="Calibri" panose="020F0502020204030204" pitchFamily="34" charset="0"/>
                <a:cs typeface="Calibri" panose="020F0502020204030204" pitchFamily="34" charset="0"/>
              </a:rPr>
              <a:t>Systembox </a:t>
            </a: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Systemboxen är den enhet som innehåller alla de elektroniska delar som utgör datorn. Den innehåller en central processorenhet (CPU), datorns hjärna. </a:t>
            </a:r>
          </a:p>
          <a:p>
            <a:pPr marL="14288" indent="0">
              <a:lnSpc>
                <a:spcPts val="2560"/>
              </a:lnSpc>
              <a:spcBef>
                <a:spcPts val="0"/>
              </a:spcBef>
              <a:buClr>
                <a:srgbClr val="B6D1E1"/>
              </a:buClr>
              <a:buNone/>
            </a:pPr>
            <a:r>
              <a:rPr lang="en-IE" sz="240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74165" y="394510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74165" y="597127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74165" y="229868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black rectangular object with a white background&#10;&#10;Description automatically generated">
            <a:extLst>
              <a:ext uri="{FF2B5EF4-FFF2-40B4-BE49-F238E27FC236}">
                <a16:creationId xmlns:a16="http://schemas.microsoft.com/office/drawing/2014/main" id="{D6D02858-6485-4BA8-4FE5-CD836CB3B5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3054" y="4382726"/>
            <a:ext cx="1101488" cy="1101488"/>
          </a:xfrm>
          <a:prstGeom prst="rect">
            <a:avLst/>
          </a:prstGeom>
          <a:noFill/>
          <a:ln>
            <a:noFill/>
          </a:ln>
          <a:effectLst/>
        </p:spPr>
      </p:pic>
      <p:sp>
        <p:nvSpPr>
          <p:cNvPr id="11" name="Rectangle 10">
            <a:extLst>
              <a:ext uri="{FF2B5EF4-FFF2-40B4-BE49-F238E27FC236}">
                <a16:creationId xmlns:a16="http://schemas.microsoft.com/office/drawing/2014/main" id="{94236706-53B8-8539-071C-E90A5E3CD982}"/>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1C823915-C0C0-1119-56DD-2A9A1D396364}"/>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a:latin typeface="Calibri" panose="020F0502020204030204" pitchFamily="34" charset="0"/>
            </a:endParaRPr>
          </a:p>
        </p:txBody>
      </p:sp>
      <p:sp>
        <p:nvSpPr>
          <p:cNvPr id="15" name="Text Placeholder 23">
            <a:extLst>
              <a:ext uri="{FF2B5EF4-FFF2-40B4-BE49-F238E27FC236}">
                <a16:creationId xmlns:a16="http://schemas.microsoft.com/office/drawing/2014/main" id="{65AD61EA-0581-A880-8179-F31F51A2D916}"/>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a:latin typeface="Calibri" panose="020F0502020204030204" pitchFamily="34" charset="0"/>
                <a:cs typeface="Calibri" panose="020F0502020204030204" pitchFamily="34" charset="0"/>
              </a:rPr>
              <a:t>01</a:t>
            </a:r>
          </a:p>
        </p:txBody>
      </p:sp>
      <p:sp>
        <p:nvSpPr>
          <p:cNvPr id="16" name="TextBox 15">
            <a:extLst>
              <a:ext uri="{FF2B5EF4-FFF2-40B4-BE49-F238E27FC236}">
                <a16:creationId xmlns:a16="http://schemas.microsoft.com/office/drawing/2014/main" id="{C5C2F399-C7E9-4DD2-B663-8DD38209FEB9}"/>
              </a:ext>
            </a:extLst>
          </p:cNvPr>
          <p:cNvSpPr txBox="1"/>
          <p:nvPr/>
        </p:nvSpPr>
        <p:spPr>
          <a:xfrm>
            <a:off x="2405921" y="900119"/>
            <a:ext cx="8649324" cy="450701"/>
          </a:xfrm>
          <a:prstGeom prst="rect">
            <a:avLst/>
          </a:prstGeom>
          <a:noFill/>
        </p:spPr>
        <p:txBody>
          <a:bodyPr wrap="square">
            <a:spAutoFit/>
          </a:bodyPr>
          <a:lstStyle/>
          <a:p>
            <a:pPr marL="14288" indent="0">
              <a:lnSpc>
                <a:spcPts val="2560"/>
              </a:lnSpc>
              <a:spcBef>
                <a:spcPts val="0"/>
              </a:spcBef>
              <a:buClr>
                <a:srgbClr val="B6D1E1"/>
              </a:buClr>
              <a:buNone/>
            </a:pPr>
            <a:r>
              <a:rPr lang="en-IE" sz="3200" b="1">
                <a:solidFill>
                  <a:srgbClr val="84BFA4"/>
                </a:solidFill>
                <a:latin typeface="Calibri" panose="020F0502020204030204" pitchFamily="34" charset="0"/>
                <a:ea typeface="Calibri" panose="020F0502020204030204" pitchFamily="34" charset="0"/>
                <a:cs typeface="Calibri" panose="020F0502020204030204" pitchFamily="34" charset="0"/>
              </a:rPr>
              <a:t>Datorer har fyra grundläggande komponenter</a:t>
            </a:r>
          </a:p>
        </p:txBody>
      </p:sp>
      <p:sp>
        <p:nvSpPr>
          <p:cNvPr id="17" name="Text Placeholder 5">
            <a:extLst>
              <a:ext uri="{FF2B5EF4-FFF2-40B4-BE49-F238E27FC236}">
                <a16:creationId xmlns:a16="http://schemas.microsoft.com/office/drawing/2014/main" id="{E7800BD1-C9DB-16AE-C3C8-D7541170709F}"/>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a:solidFill>
                  <a:schemeClr val="bg1"/>
                </a:solidFill>
                <a:latin typeface="Calibri" panose="020F0502020204030204" pitchFamily="34" charset="0"/>
                <a:ea typeface="Calibri" panose="020F0502020204030204" pitchFamily="34" charset="0"/>
                <a:cs typeface="Calibri" panose="020F0502020204030204" pitchFamily="34" charset="0"/>
              </a:rPr>
              <a:t> Datorkomponenter</a:t>
            </a:r>
          </a:p>
          <a:p>
            <a:pPr marL="0" indent="0">
              <a:lnSpc>
                <a:spcPts val="4020"/>
              </a:lnSpc>
              <a:spcBef>
                <a:spcPts val="0"/>
              </a:spcBef>
              <a:buNone/>
            </a:pPr>
            <a:endParaRPr lang="en-GB" sz="40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C5FF2C8D-A62D-0AAD-4185-E196456B3CC2}"/>
              </a:ext>
            </a:extLst>
          </p:cNvPr>
          <p:cNvPicPr>
            <a:picLocks noChangeAspect="1"/>
          </p:cNvPicPr>
          <p:nvPr/>
        </p:nvPicPr>
        <p:blipFill rotWithShape="1">
          <a:blip r:embed="rId3"/>
          <a:srcRect t="21474" b="15790"/>
          <a:stretch/>
        </p:blipFill>
        <p:spPr>
          <a:xfrm>
            <a:off x="9192127" y="2566736"/>
            <a:ext cx="2079684" cy="1304729"/>
          </a:xfrm>
          <a:prstGeom prst="rect">
            <a:avLst/>
          </a:prstGeom>
        </p:spPr>
      </p:pic>
    </p:spTree>
    <p:extLst>
      <p:ext uri="{BB962C8B-B14F-4D97-AF65-F5344CB8AC3E}">
        <p14:creationId xmlns:p14="http://schemas.microsoft.com/office/powerpoint/2010/main" val="148671012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Bredbild</PresentationFormat>
  <Slides>64</Slides>
  <Notes>0</Notes>
  <HiddenSlides>0</HiddenSlides>
  <ScaleCrop>false</ScaleCrop>
  <HeadingPairs>
    <vt:vector size="4" baseType="variant">
      <vt:variant>
        <vt:lpstr>Tema</vt:lpstr>
      </vt:variant>
      <vt:variant>
        <vt:i4>1</vt:i4>
      </vt:variant>
      <vt:variant>
        <vt:lpstr>Bildrubriker</vt:lpstr>
      </vt:variant>
      <vt:variant>
        <vt:i4>64</vt:i4>
      </vt:variant>
    </vt:vector>
  </HeadingPairs>
  <TitlesOfParts>
    <vt:vector size="65" baseType="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docId:505202F14B81810649D72728A2716000</cp:keywords>
  <cp:revision>43</cp:revision>
  <dcterms:created xsi:type="dcterms:W3CDTF">2020-10-14T13:32:04Z</dcterms:created>
  <dcterms:modified xsi:type="dcterms:W3CDTF">2024-12-10T17:39:33Z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