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sldIdLst>
    <p:sldId id="4375" r:id="rId2"/>
    <p:sldId id="257" r:id="rId3"/>
    <p:sldId id="258" r:id="rId4"/>
    <p:sldId id="4381" r:id="rId5"/>
    <p:sldId id="4317" r:id="rId6"/>
    <p:sldId id="4376" r:id="rId7"/>
    <p:sldId id="4377" r:id="rId8"/>
    <p:sldId id="4380" r:id="rId9"/>
    <p:sldId id="4378" r:id="rId10"/>
    <p:sldId id="4379" r:id="rId11"/>
    <p:sldId id="4322" r:id="rId12"/>
    <p:sldId id="4326" r:id="rId13"/>
    <p:sldId id="4389" r:id="rId14"/>
    <p:sldId id="4312" r:id="rId15"/>
    <p:sldId id="4386" r:id="rId16"/>
    <p:sldId id="4329" r:id="rId17"/>
    <p:sldId id="4387" r:id="rId18"/>
    <p:sldId id="4330" r:id="rId19"/>
    <p:sldId id="4331" r:id="rId20"/>
    <p:sldId id="4332" r:id="rId21"/>
    <p:sldId id="4388" r:id="rId22"/>
    <p:sldId id="4382" r:id="rId23"/>
    <p:sldId id="4333" r:id="rId24"/>
    <p:sldId id="4334" r:id="rId25"/>
    <p:sldId id="4335" r:id="rId26"/>
    <p:sldId id="4385" r:id="rId27"/>
    <p:sldId id="4337" r:id="rId28"/>
    <p:sldId id="4338" r:id="rId29"/>
    <p:sldId id="4339" r:id="rId30"/>
    <p:sldId id="4340" r:id="rId31"/>
    <p:sldId id="4341" r:id="rId32"/>
    <p:sldId id="4342" r:id="rId33"/>
    <p:sldId id="4383" r:id="rId34"/>
    <p:sldId id="4336" r:id="rId35"/>
    <p:sldId id="4343" r:id="rId36"/>
    <p:sldId id="4344" r:id="rId37"/>
    <p:sldId id="4345" r:id="rId38"/>
    <p:sldId id="4384" r:id="rId39"/>
    <p:sldId id="4346" r:id="rId40"/>
    <p:sldId id="4347" r:id="rId41"/>
    <p:sldId id="4348" r:id="rId42"/>
    <p:sldId id="4349" r:id="rId43"/>
    <p:sldId id="4350" r:id="rId44"/>
    <p:sldId id="4351" r:id="rId45"/>
    <p:sldId id="4352" r:id="rId46"/>
    <p:sldId id="4353" r:id="rId47"/>
    <p:sldId id="4354" r:id="rId48"/>
    <p:sldId id="4355" r:id="rId49"/>
    <p:sldId id="4319" r:id="rId50"/>
    <p:sldId id="4356" r:id="rId51"/>
    <p:sldId id="4357" r:id="rId52"/>
    <p:sldId id="4374" r:id="rId53"/>
    <p:sldId id="432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E6C8C7"/>
    <a:srgbClr val="B6D1E1"/>
    <a:srgbClr val="84BFA4"/>
    <a:srgbClr val="C4DAE7"/>
    <a:srgbClr val="000000"/>
    <a:srgbClr val="94C7B0"/>
    <a:srgbClr val="EFDCDC"/>
    <a:srgbClr val="D3C48B"/>
    <a:srgbClr val="CCB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a:solidFill>
                  <a:schemeClr val="bg1"/>
                </a:solidFill>
                <a:effectLst/>
                <a:latin typeface="+mn-lt"/>
                <a:ea typeface="+mn-ea"/>
                <a:cs typeface="+mn-cs"/>
                <a:sym typeface="Quattrocento Sans"/>
              </a:rPr>
              <a:t>3 KITCHENS</a:t>
            </a:r>
          </a:p>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0" i="0" baseline="0">
              <a:solidFill>
                <a:schemeClr val="bg1"/>
              </a:solidFill>
              <a:latin typeface="+mn-lt"/>
              <a:ea typeface="Quattrocento Sans"/>
              <a:cs typeface="Calibri" panose="020F0502020204030204" pitchFamily="34" charset="0"/>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0" i="0" baseline="0">
              <a:solidFill>
                <a:schemeClr val="bg1"/>
              </a:solidFill>
              <a:latin typeface="+mn-lt"/>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Calibri" panose="020F0502020204030204" pitchFamily="34" charset="0"/>
                <a:sym typeface="Quattrocento Sans"/>
              </a:rPr>
              <a:t>Main </a:t>
            </a:r>
            <a:r>
              <a:rPr lang="en-IE" sz="3000" b="0" i="0" u="none" strike="noStrike" kern="1200">
                <a:solidFill>
                  <a:schemeClr val="bg1"/>
                </a:solidFill>
                <a:effectLst/>
                <a:latin typeface="+mn-lt"/>
                <a:ea typeface="+mn-ea"/>
                <a:cs typeface="+mn-cs"/>
              </a:rPr>
              <a:t>Text Body </a:t>
            </a:r>
            <a:endParaRPr lang="en-US" sz="3000"/>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3 Kitchens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0" i="0" baseline="0">
                <a:solidFill>
                  <a:schemeClr val="bg1"/>
                </a:solidFill>
                <a:latin typeface="+mn-lt"/>
                <a:ea typeface="Quattrocento Sans"/>
                <a:cs typeface="Calibri" panose="020F0502020204030204" pitchFamily="34" charset="0"/>
                <a:sym typeface="Quattrocento Sans"/>
              </a:rPr>
              <a:t>Calibri</a:t>
            </a: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5A19F619-2241-181B-2C53-259A2A32E5C0}"/>
              </a:ext>
            </a:extLst>
          </p:cNvPr>
          <p:cNvSpPr/>
          <p:nvPr userDrawn="1"/>
        </p:nvSpPr>
        <p:spPr>
          <a:xfrm rot="4220027">
            <a:off x="-542070"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a:latin typeface="Calibri" panose="020F0502020204030204" pitchFamily="34" charset="0"/>
            </a:endParaRPr>
          </a:p>
        </p:txBody>
      </p:sp>
      <p:sp>
        <p:nvSpPr>
          <p:cNvPr id="8" name="Text Placeholder 3">
            <a:extLst>
              <a:ext uri="{FF2B5EF4-FFF2-40B4-BE49-F238E27FC236}">
                <a16:creationId xmlns:a16="http://schemas.microsoft.com/office/drawing/2014/main" id="{3A6DA1EF-FEB4-70E9-9C2A-8179C214163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EFDCDC"/>
                </a:solidFill>
                <a:latin typeface="Calibri" panose="020F0502020204030204" pitchFamily="34" charset="0"/>
                <a:cs typeface="Calibri" panose="020F0502020204030204" pitchFamily="34" charset="0"/>
              </a:defRPr>
            </a:lvl1pPr>
          </a:lstStyle>
          <a:p>
            <a:pPr lvl="0"/>
            <a:r>
              <a:rPr lang="en-GB"/>
              <a:t>01</a:t>
            </a:r>
            <a:endParaRPr lang="en-US"/>
          </a:p>
        </p:txBody>
      </p:sp>
      <p:sp>
        <p:nvSpPr>
          <p:cNvPr id="9" name="Text Placeholder 3">
            <a:extLst>
              <a:ext uri="{FF2B5EF4-FFF2-40B4-BE49-F238E27FC236}">
                <a16:creationId xmlns:a16="http://schemas.microsoft.com/office/drawing/2014/main" id="{9C9E2DD0-33A3-4E49-439B-D3406438DDF2}"/>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a:t>CHAPTER</a:t>
            </a:r>
            <a:endParaRPr lang="en-US"/>
          </a:p>
        </p:txBody>
      </p:sp>
      <p:sp>
        <p:nvSpPr>
          <p:cNvPr id="10" name="Rectangle 9">
            <a:extLst>
              <a:ext uri="{FF2B5EF4-FFF2-40B4-BE49-F238E27FC236}">
                <a16:creationId xmlns:a16="http://schemas.microsoft.com/office/drawing/2014/main" id="{30EC0D8F-8323-8170-6AB4-F4AEE9633756}"/>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13" name="Rectangle 12">
            <a:extLst>
              <a:ext uri="{FF2B5EF4-FFF2-40B4-BE49-F238E27FC236}">
                <a16:creationId xmlns:a16="http://schemas.microsoft.com/office/drawing/2014/main" id="{95481A95-23C0-D4C9-2E8E-FD8508D72350}"/>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19" name="Rectangle 18">
            <a:extLst>
              <a:ext uri="{FF2B5EF4-FFF2-40B4-BE49-F238E27FC236}">
                <a16:creationId xmlns:a16="http://schemas.microsoft.com/office/drawing/2014/main" id="{6EF769B3-AD8A-E244-3DA9-B708B7CB0988}"/>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39547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D87F71C3-8CBA-412D-2687-3D9C939B2173}"/>
              </a:ext>
            </a:extLst>
          </p:cNvPr>
          <p:cNvSpPr/>
          <p:nvPr userDrawn="1"/>
        </p:nvSpPr>
        <p:spPr>
          <a:xfrm rot="4220027">
            <a:off x="-542069"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8" name="Text Placeholder 3">
            <a:extLst>
              <a:ext uri="{FF2B5EF4-FFF2-40B4-BE49-F238E27FC236}">
                <a16:creationId xmlns:a16="http://schemas.microsoft.com/office/drawing/2014/main" id="{C6FDFE6C-8987-873A-1DA5-654375061A9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94C7B0"/>
                </a:solidFill>
                <a:latin typeface="Calibri" panose="020F0502020204030204" pitchFamily="34" charset="0"/>
                <a:cs typeface="Calibri" panose="020F0502020204030204" pitchFamily="34" charset="0"/>
              </a:defRPr>
            </a:lvl1pPr>
          </a:lstStyle>
          <a:p>
            <a:pPr lvl="0"/>
            <a:r>
              <a:rPr lang="en-GB"/>
              <a:t>01</a:t>
            </a:r>
            <a:endParaRPr lang="en-US"/>
          </a:p>
        </p:txBody>
      </p:sp>
      <p:sp>
        <p:nvSpPr>
          <p:cNvPr id="9" name="Text Placeholder 3">
            <a:extLst>
              <a:ext uri="{FF2B5EF4-FFF2-40B4-BE49-F238E27FC236}">
                <a16:creationId xmlns:a16="http://schemas.microsoft.com/office/drawing/2014/main" id="{7043EF7E-9A21-5267-AA8A-A7081A3EB56D}"/>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a:t>CHAPTER</a:t>
            </a:r>
            <a:endParaRPr lang="en-US"/>
          </a:p>
        </p:txBody>
      </p:sp>
      <p:sp>
        <p:nvSpPr>
          <p:cNvPr id="10" name="Rectangle 9">
            <a:extLst>
              <a:ext uri="{FF2B5EF4-FFF2-40B4-BE49-F238E27FC236}">
                <a16:creationId xmlns:a16="http://schemas.microsoft.com/office/drawing/2014/main" id="{1EFA5848-8E17-2029-8027-85113B00E0DE}"/>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13" name="Rectangle 12">
            <a:extLst>
              <a:ext uri="{FF2B5EF4-FFF2-40B4-BE49-F238E27FC236}">
                <a16:creationId xmlns:a16="http://schemas.microsoft.com/office/drawing/2014/main" id="{61FF7DD9-7DD8-38C9-9EE7-F00FC189B4A3}"/>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19" name="Rectangle 18">
            <a:extLst>
              <a:ext uri="{FF2B5EF4-FFF2-40B4-BE49-F238E27FC236}">
                <a16:creationId xmlns:a16="http://schemas.microsoft.com/office/drawing/2014/main" id="{DB6C4589-E1D5-82C2-F76A-1D1CB7055010}"/>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308935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01">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a:t>01</a:t>
            </a:r>
          </a:p>
        </p:txBody>
      </p:sp>
    </p:spTree>
    <p:extLst>
      <p:ext uri="{BB962C8B-B14F-4D97-AF65-F5344CB8AC3E}">
        <p14:creationId xmlns:p14="http://schemas.microsoft.com/office/powerpoint/2010/main" val="1369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a:t>01</a:t>
            </a:r>
          </a:p>
        </p:txBody>
      </p:sp>
    </p:spTree>
    <p:extLst>
      <p:ext uri="{BB962C8B-B14F-4D97-AF65-F5344CB8AC3E}">
        <p14:creationId xmlns:p14="http://schemas.microsoft.com/office/powerpoint/2010/main" val="199614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Slide 03">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B6D1E1"/>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a:t>01</a:t>
            </a:r>
          </a:p>
        </p:txBody>
      </p:sp>
    </p:spTree>
    <p:extLst>
      <p:ext uri="{BB962C8B-B14F-4D97-AF65-F5344CB8AC3E}">
        <p14:creationId xmlns:p14="http://schemas.microsoft.com/office/powerpoint/2010/main" val="21896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85341-617C-1549-8511-D014D81AF13E}"/>
              </a:ext>
            </a:extLst>
          </p:cNvPr>
          <p:cNvSpPr/>
          <p:nvPr userDrawn="1"/>
        </p:nvSpPr>
        <p:spPr>
          <a:xfrm>
            <a:off x="-14226" y="0"/>
            <a:ext cx="12206226" cy="257304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DC8BC576-23DC-D945-A955-546643AE023C}"/>
              </a:ext>
            </a:extLst>
          </p:cNvPr>
          <p:cNvSpPr>
            <a:spLocks noGrp="1"/>
          </p:cNvSpPr>
          <p:nvPr>
            <p:ph type="body" sz="quarter" idx="18" hasCustomPrompt="1"/>
          </p:nvPr>
        </p:nvSpPr>
        <p:spPr>
          <a:xfrm>
            <a:off x="6095999" y="2988390"/>
            <a:ext cx="5538057" cy="3100795"/>
          </a:xfrm>
          <a:prstGeom prst="rect">
            <a:avLst/>
          </a:prstGeo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6" name="Text Placeholder 23">
            <a:extLst>
              <a:ext uri="{FF2B5EF4-FFF2-40B4-BE49-F238E27FC236}">
                <a16:creationId xmlns:a16="http://schemas.microsoft.com/office/drawing/2014/main" id="{83D4BA11-A716-4F45-A23A-6FAD3B46AA87}"/>
              </a:ext>
            </a:extLst>
          </p:cNvPr>
          <p:cNvSpPr>
            <a:spLocks noGrp="1"/>
          </p:cNvSpPr>
          <p:nvPr>
            <p:ph type="body" sz="quarter" idx="16" hasCustomPrompt="1"/>
          </p:nvPr>
        </p:nvSpPr>
        <p:spPr>
          <a:xfrm>
            <a:off x="6095999" y="567909"/>
            <a:ext cx="5538057" cy="1725586"/>
          </a:xfrm>
          <a:prstGeom prst="rect">
            <a:avLst/>
          </a:prstGeo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4" name="Graphic 4">
            <a:extLst>
              <a:ext uri="{FF2B5EF4-FFF2-40B4-BE49-F238E27FC236}">
                <a16:creationId xmlns:a16="http://schemas.microsoft.com/office/drawing/2014/main" id="{7F12338D-972E-C14D-AEBC-8250719CE00F}"/>
              </a:ext>
            </a:extLst>
          </p:cNvPr>
          <p:cNvSpPr/>
          <p:nvPr userDrawn="1"/>
        </p:nvSpPr>
        <p:spPr>
          <a:xfrm>
            <a:off x="-990435" y="-876726"/>
            <a:ext cx="4812225" cy="496177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Picture Placeholder 193">
            <a:extLst>
              <a:ext uri="{FF2B5EF4-FFF2-40B4-BE49-F238E27FC236}">
                <a16:creationId xmlns:a16="http://schemas.microsoft.com/office/drawing/2014/main" id="{88094B35-3FE6-D740-ABEB-D211E948A9C9}"/>
              </a:ext>
            </a:extLst>
          </p:cNvPr>
          <p:cNvSpPr>
            <a:spLocks noGrp="1"/>
          </p:cNvSpPr>
          <p:nvPr>
            <p:ph type="pic" sz="quarter" idx="53"/>
          </p:nvPr>
        </p:nvSpPr>
        <p:spPr>
          <a:xfrm>
            <a:off x="747281" y="191104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a:p>
        </p:txBody>
      </p:sp>
      <p:sp>
        <p:nvSpPr>
          <p:cNvPr id="17" name="Rectangle 16">
            <a:extLst>
              <a:ext uri="{FF2B5EF4-FFF2-40B4-BE49-F238E27FC236}">
                <a16:creationId xmlns:a16="http://schemas.microsoft.com/office/drawing/2014/main" id="{FCD0B00C-CE11-FA47-B643-67954963A2F2}"/>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8" name="Rectangle 17">
            <a:extLst>
              <a:ext uri="{FF2B5EF4-FFF2-40B4-BE49-F238E27FC236}">
                <a16:creationId xmlns:a16="http://schemas.microsoft.com/office/drawing/2014/main" id="{927325F0-3A9D-0449-9782-9CC6943EA574}"/>
              </a:ext>
            </a:extLst>
          </p:cNvPr>
          <p:cNvSpPr/>
          <p:nvPr userDrawn="1"/>
        </p:nvSpPr>
        <p:spPr>
          <a:xfrm>
            <a:off x="-2464317" y="-5379235"/>
            <a:ext cx="16148169" cy="53792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5545424" y="1529510"/>
            <a:ext cx="792000" cy="21410"/>
          </a:xfrm>
          <a:prstGeom prst="rect">
            <a:avLst/>
          </a:prstGeom>
          <a:solidFill>
            <a:srgbClr val="84BFA4"/>
          </a:solidFill>
          <a:ln>
            <a:solidFill>
              <a:srgbClr val="84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bg1"/>
              </a:solidFill>
              <a:latin typeface="Calibri" panose="020F0502020204030204" pitchFamily="34" charset="0"/>
            </a:endParaRPr>
          </a:p>
        </p:txBody>
      </p:sp>
      <p:sp>
        <p:nvSpPr>
          <p:cNvPr id="62" name="Text Placeholder 17">
            <a:extLst>
              <a:ext uri="{FF2B5EF4-FFF2-40B4-BE49-F238E27FC236}">
                <a16:creationId xmlns:a16="http://schemas.microsoft.com/office/drawing/2014/main" id="{A945C21D-19C2-AE4A-BDD8-9DE65D2C3A26}"/>
              </a:ext>
            </a:extLst>
          </p:cNvPr>
          <p:cNvSpPr>
            <a:spLocks noGrp="1"/>
          </p:cNvSpPr>
          <p:nvPr>
            <p:ph type="body" sz="quarter" idx="18" hasCustomPrompt="1"/>
          </p:nvPr>
        </p:nvSpPr>
        <p:spPr>
          <a:xfrm>
            <a:off x="5545425" y="1807811"/>
            <a:ext cx="6164282" cy="439599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3" name="Text Placeholder 23">
            <a:extLst>
              <a:ext uri="{FF2B5EF4-FFF2-40B4-BE49-F238E27FC236}">
                <a16:creationId xmlns:a16="http://schemas.microsoft.com/office/drawing/2014/main" id="{762BDBE6-A048-8C4F-8F09-CEC829526B6D}"/>
              </a:ext>
            </a:extLst>
          </p:cNvPr>
          <p:cNvSpPr>
            <a:spLocks noGrp="1"/>
          </p:cNvSpPr>
          <p:nvPr>
            <p:ph type="body" sz="quarter" idx="16" hasCustomPrompt="1"/>
          </p:nvPr>
        </p:nvSpPr>
        <p:spPr>
          <a:xfrm>
            <a:off x="5545424" y="693772"/>
            <a:ext cx="616428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a:t>Heading</a:t>
            </a:r>
          </a:p>
        </p:txBody>
      </p:sp>
      <p:sp>
        <p:nvSpPr>
          <p:cNvPr id="12" name="Graphic 4">
            <a:extLst>
              <a:ext uri="{FF2B5EF4-FFF2-40B4-BE49-F238E27FC236}">
                <a16:creationId xmlns:a16="http://schemas.microsoft.com/office/drawing/2014/main" id="{EB4DE9B8-7A81-F047-826C-F905997DBCD1}"/>
              </a:ext>
            </a:extLst>
          </p:cNvPr>
          <p:cNvSpPr/>
          <p:nvPr userDrawn="1"/>
        </p:nvSpPr>
        <p:spPr>
          <a:xfrm>
            <a:off x="-1103410" y="-624182"/>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Picture Placeholder 193">
            <a:extLst>
              <a:ext uri="{FF2B5EF4-FFF2-40B4-BE49-F238E27FC236}">
                <a16:creationId xmlns:a16="http://schemas.microsoft.com/office/drawing/2014/main" id="{253D142E-9521-F64D-974D-B43A4D5004BF}"/>
              </a:ext>
            </a:extLst>
          </p:cNvPr>
          <p:cNvSpPr>
            <a:spLocks noGrp="1"/>
          </p:cNvSpPr>
          <p:nvPr>
            <p:ph type="pic" sz="quarter" idx="53"/>
          </p:nvPr>
        </p:nvSpPr>
        <p:spPr>
          <a:xfrm>
            <a:off x="482293" y="1807811"/>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a:p>
        </p:txBody>
      </p:sp>
      <p:sp>
        <p:nvSpPr>
          <p:cNvPr id="15" name="Rectangle 14">
            <a:extLst>
              <a:ext uri="{FF2B5EF4-FFF2-40B4-BE49-F238E27FC236}">
                <a16:creationId xmlns:a16="http://schemas.microsoft.com/office/drawing/2014/main" id="{14F225C4-AC96-7843-B26D-E96CD9585DA4}"/>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6" name="Rectangle 15">
            <a:extLst>
              <a:ext uri="{FF2B5EF4-FFF2-40B4-BE49-F238E27FC236}">
                <a16:creationId xmlns:a16="http://schemas.microsoft.com/office/drawing/2014/main" id="{304FC96A-A989-1847-8E48-14E3F930D307}"/>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bg1"/>
              </a:solidFill>
              <a:latin typeface="Calibri" panose="020F0502020204030204" pitchFamily="34" charset="0"/>
            </a:endParaRPr>
          </a:p>
        </p:txBody>
      </p:sp>
      <p:sp>
        <p:nvSpPr>
          <p:cNvPr id="13" name="Graphic 4">
            <a:extLst>
              <a:ext uri="{FF2B5EF4-FFF2-40B4-BE49-F238E27FC236}">
                <a16:creationId xmlns:a16="http://schemas.microsoft.com/office/drawing/2014/main" id="{7BACDC00-EF56-2440-9CC7-B57B4DF2CE93}"/>
              </a:ext>
            </a:extLst>
          </p:cNvPr>
          <p:cNvSpPr/>
          <p:nvPr userDrawn="1"/>
        </p:nvSpPr>
        <p:spPr>
          <a:xfrm>
            <a:off x="8285051" y="-107779"/>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Picture Placeholder 193">
            <a:extLst>
              <a:ext uri="{FF2B5EF4-FFF2-40B4-BE49-F238E27FC236}">
                <a16:creationId xmlns:a16="http://schemas.microsoft.com/office/drawing/2014/main" id="{C4129A85-EDF4-BC4D-A848-7BAC113E93A8}"/>
              </a:ext>
            </a:extLst>
          </p:cNvPr>
          <p:cNvSpPr>
            <a:spLocks noGrp="1"/>
          </p:cNvSpPr>
          <p:nvPr>
            <p:ph type="pic" sz="quarter" idx="53"/>
          </p:nvPr>
        </p:nvSpPr>
        <p:spPr>
          <a:xfrm>
            <a:off x="7378953" y="152092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a:p>
        </p:txBody>
      </p:sp>
      <p:sp>
        <p:nvSpPr>
          <p:cNvPr id="16" name="Rectangle 15">
            <a:extLst>
              <a:ext uri="{FF2B5EF4-FFF2-40B4-BE49-F238E27FC236}">
                <a16:creationId xmlns:a16="http://schemas.microsoft.com/office/drawing/2014/main" id="{AA76F1AF-AB24-E44C-9329-B06D3DE03399}"/>
              </a:ext>
            </a:extLst>
          </p:cNvPr>
          <p:cNvSpPr/>
          <p:nvPr userDrawn="1"/>
        </p:nvSpPr>
        <p:spPr>
          <a:xfrm>
            <a:off x="12224584" y="-719504"/>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7" name="Rectangle 16">
            <a:extLst>
              <a:ext uri="{FF2B5EF4-FFF2-40B4-BE49-F238E27FC236}">
                <a16:creationId xmlns:a16="http://schemas.microsoft.com/office/drawing/2014/main" id="{A2C3DB0A-F0BA-D945-910C-0673138D30E2}"/>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18" name="Text Placeholder 17">
            <a:extLst>
              <a:ext uri="{FF2B5EF4-FFF2-40B4-BE49-F238E27FC236}">
                <a16:creationId xmlns:a16="http://schemas.microsoft.com/office/drawing/2014/main" id="{5AB00885-3BAF-A74B-B599-3623C17DE720}"/>
              </a:ext>
            </a:extLst>
          </p:cNvPr>
          <p:cNvSpPr>
            <a:spLocks noGrp="1"/>
          </p:cNvSpPr>
          <p:nvPr>
            <p:ph type="body" sz="quarter" idx="18" hasCustomPrompt="1"/>
          </p:nvPr>
        </p:nvSpPr>
        <p:spPr>
          <a:xfrm>
            <a:off x="529759" y="1757010"/>
            <a:ext cx="6446886" cy="4393789"/>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Text Placeholder 23">
            <a:extLst>
              <a:ext uri="{FF2B5EF4-FFF2-40B4-BE49-F238E27FC236}">
                <a16:creationId xmlns:a16="http://schemas.microsoft.com/office/drawing/2014/main" id="{A0A98C62-52A4-4B48-B5DC-387A71D87570}"/>
              </a:ext>
            </a:extLst>
          </p:cNvPr>
          <p:cNvSpPr>
            <a:spLocks noGrp="1"/>
          </p:cNvSpPr>
          <p:nvPr>
            <p:ph type="body" sz="quarter" idx="16" hasCustomPrompt="1"/>
          </p:nvPr>
        </p:nvSpPr>
        <p:spPr>
          <a:xfrm>
            <a:off x="529758" y="642972"/>
            <a:ext cx="6446885"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a:t>Heading</a:t>
            </a:r>
          </a:p>
        </p:txBody>
      </p:sp>
    </p:spTree>
    <p:extLst>
      <p:ext uri="{BB962C8B-B14F-4D97-AF65-F5344CB8AC3E}">
        <p14:creationId xmlns:p14="http://schemas.microsoft.com/office/powerpoint/2010/main" val="151196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59CA4993-BDA0-5F4C-8868-2149D2FACE81}"/>
              </a:ext>
            </a:extLst>
          </p:cNvPr>
          <p:cNvSpPr/>
          <p:nvPr userDrawn="1"/>
        </p:nvSpPr>
        <p:spPr>
          <a:xfrm>
            <a:off x="-361733" y="-3005022"/>
            <a:ext cx="6079974" cy="626892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4495381" y="1191819"/>
            <a:ext cx="7666675" cy="488362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500875" y="1452770"/>
            <a:ext cx="4661182" cy="3555017"/>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906871"/>
            <a:ext cx="5264650" cy="238936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chemeClr val="bg1"/>
                </a:solidFill>
                <a:latin typeface="+mn-lt"/>
              </a:defRPr>
            </a:lvl1pPr>
          </a:lstStyle>
          <a:p>
            <a:pPr lvl="0"/>
            <a:r>
              <a:rPr lang="en-US"/>
              <a:t>Laptop Preview</a:t>
            </a:r>
          </a:p>
        </p:txBody>
      </p:sp>
      <p:sp>
        <p:nvSpPr>
          <p:cNvPr id="16" name="Rectangle 15">
            <a:extLst>
              <a:ext uri="{FF2B5EF4-FFF2-40B4-BE49-F238E27FC236}">
                <a16:creationId xmlns:a16="http://schemas.microsoft.com/office/drawing/2014/main" id="{8690D84B-2F72-2A40-92B1-4B5101FD7245}"/>
              </a:ext>
            </a:extLst>
          </p:cNvPr>
          <p:cNvSpPr/>
          <p:nvPr userDrawn="1"/>
        </p:nvSpPr>
        <p:spPr>
          <a:xfrm>
            <a:off x="-2856667" y="-955040"/>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459497E-20C3-6F4D-AD72-E559B63A7F58}"/>
              </a:ext>
            </a:extLst>
          </p:cNvPr>
          <p:cNvSpPr/>
          <p:nvPr userDrawn="1"/>
        </p:nvSpPr>
        <p:spPr>
          <a:xfrm>
            <a:off x="-1107955" y="-3296822"/>
            <a:ext cx="13538494" cy="32968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98615170-1880-F34C-9D15-DDEB5630E71D}"/>
              </a:ext>
            </a:extLst>
          </p:cNvPr>
          <p:cNvSpPr/>
          <p:nvPr userDrawn="1"/>
        </p:nvSpPr>
        <p:spPr>
          <a:xfrm>
            <a:off x="7013952" y="-1500406"/>
            <a:ext cx="5652965" cy="582864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B7BBB74-26CC-2343-A9C7-7EBE6ACDB746}"/>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D2A54D-99B6-694F-871D-2FAC1A3CFBEC}"/>
              </a:ext>
            </a:extLst>
          </p:cNvPr>
          <p:cNvSpPr/>
          <p:nvPr userDrawn="1"/>
        </p:nvSpPr>
        <p:spPr>
          <a:xfrm>
            <a:off x="-1107956" y="-1870015"/>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bg1"/>
              </a:solidFill>
              <a:latin typeface="Calibri" panose="020F0502020204030204" pitchFamily="34"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811587" y="424555"/>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83139" y="1352901"/>
            <a:ext cx="2266512" cy="3978298"/>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2075062"/>
            <a:ext cx="4983180" cy="3549653"/>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a:t>Phone Preview</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1" name="Graphic 4">
            <a:extLst>
              <a:ext uri="{FF2B5EF4-FFF2-40B4-BE49-F238E27FC236}">
                <a16:creationId xmlns:a16="http://schemas.microsoft.com/office/drawing/2014/main" id="{D377447C-3800-BF41-AC21-75980C23CBDA}"/>
              </a:ext>
            </a:extLst>
          </p:cNvPr>
          <p:cNvSpPr/>
          <p:nvPr userDrawn="1"/>
        </p:nvSpPr>
        <p:spPr>
          <a:xfrm rot="4567512">
            <a:off x="47672" y="2493779"/>
            <a:ext cx="6876194" cy="831655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a:latin typeface="Calibri" panose="020F0502020204030204" pitchFamily="34" charset="0"/>
            </a:endParaRPr>
          </a:p>
        </p:txBody>
      </p:sp>
      <p:sp>
        <p:nvSpPr>
          <p:cNvPr id="37" name="Rectangle 36">
            <a:extLst>
              <a:ext uri="{FF2B5EF4-FFF2-40B4-BE49-F238E27FC236}">
                <a16:creationId xmlns:a16="http://schemas.microsoft.com/office/drawing/2014/main" id="{09E2EE56-C4C1-3447-8BDE-612AE4D353F3}"/>
              </a:ext>
            </a:extLst>
          </p:cNvPr>
          <p:cNvSpPr/>
          <p:nvPr userDrawn="1"/>
        </p:nvSpPr>
        <p:spPr>
          <a:xfrm>
            <a:off x="-410473" y="-4972605"/>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42" name="Text Placeholder 23">
            <a:extLst>
              <a:ext uri="{FF2B5EF4-FFF2-40B4-BE49-F238E27FC236}">
                <a16:creationId xmlns:a16="http://schemas.microsoft.com/office/drawing/2014/main" id="{48D1558D-97C2-924C-AD24-DBE4ACF82563}"/>
              </a:ext>
            </a:extLst>
          </p:cNvPr>
          <p:cNvSpPr>
            <a:spLocks noGrp="1"/>
          </p:cNvSpPr>
          <p:nvPr>
            <p:ph type="body" sz="quarter" idx="15" hasCustomPrompt="1"/>
          </p:nvPr>
        </p:nvSpPr>
        <p:spPr>
          <a:xfrm>
            <a:off x="846443" y="4853170"/>
            <a:ext cx="5435885" cy="1158262"/>
          </a:xfrm>
          <a:prstGeom prst="rect">
            <a:avLst/>
          </a:prstGeom>
        </p:spPr>
        <p:txBody>
          <a:bodyPr anchor="t">
            <a:noAutofit/>
          </a:bodyPr>
          <a:lstStyle>
            <a:lvl1pPr marL="0" indent="0" algn="l">
              <a:buNone/>
              <a:defRPr sz="5000" b="1" baseline="0">
                <a:solidFill>
                  <a:schemeClr val="bg1"/>
                </a:solidFill>
                <a:latin typeface="+mn-lt"/>
              </a:defRPr>
            </a:lvl1pPr>
          </a:lstStyle>
          <a:p>
            <a:pPr lvl="0"/>
            <a:r>
              <a:rPr lang="en-US"/>
              <a:t>POWERPIONT</a:t>
            </a:r>
          </a:p>
        </p:txBody>
      </p:sp>
      <p:sp>
        <p:nvSpPr>
          <p:cNvPr id="43" name="Text Placeholder 23">
            <a:extLst>
              <a:ext uri="{FF2B5EF4-FFF2-40B4-BE49-F238E27FC236}">
                <a16:creationId xmlns:a16="http://schemas.microsoft.com/office/drawing/2014/main" id="{6432507D-AA31-7440-8DFB-420E3D6F226B}"/>
              </a:ext>
            </a:extLst>
          </p:cNvPr>
          <p:cNvSpPr>
            <a:spLocks noGrp="1"/>
          </p:cNvSpPr>
          <p:nvPr>
            <p:ph type="body" sz="quarter" idx="16" hasCustomPrompt="1"/>
          </p:nvPr>
        </p:nvSpPr>
        <p:spPr>
          <a:xfrm>
            <a:off x="846443" y="4254539"/>
            <a:ext cx="5278651" cy="697353"/>
          </a:xfrm>
          <a:prstGeom prst="rect">
            <a:avLst/>
          </a:prstGeom>
        </p:spPr>
        <p:txBody>
          <a:bodyPr anchor="t">
            <a:normAutofit/>
          </a:bodyPr>
          <a:lstStyle>
            <a:lvl1pPr marL="0" indent="0" algn="l">
              <a:buNone/>
              <a:defRPr sz="3600" b="0" i="0">
                <a:solidFill>
                  <a:schemeClr val="bg1"/>
                </a:solidFill>
                <a:latin typeface="+mn-lt"/>
              </a:defRPr>
            </a:lvl1pPr>
          </a:lstStyle>
          <a:p>
            <a:pPr lvl="0"/>
            <a:r>
              <a:rPr lang="en-US"/>
              <a:t>Cover Design 1</a:t>
            </a:r>
          </a:p>
        </p:txBody>
      </p:sp>
      <p:sp>
        <p:nvSpPr>
          <p:cNvPr id="50" name="Graphic 4">
            <a:extLst>
              <a:ext uri="{FF2B5EF4-FFF2-40B4-BE49-F238E27FC236}">
                <a16:creationId xmlns:a16="http://schemas.microsoft.com/office/drawing/2014/main" id="{0988C3FD-DBEC-AE40-B45E-24DDE3F5D408}"/>
              </a:ext>
            </a:extLst>
          </p:cNvPr>
          <p:cNvSpPr/>
          <p:nvPr userDrawn="1"/>
        </p:nvSpPr>
        <p:spPr>
          <a:xfrm>
            <a:off x="6326258" y="5605634"/>
            <a:ext cx="2151944" cy="221882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a:latin typeface="Calibri" panose="020F0502020204030204" pitchFamily="34" charset="0"/>
            </a:endParaRPr>
          </a:p>
        </p:txBody>
      </p:sp>
      <p:sp>
        <p:nvSpPr>
          <p:cNvPr id="54" name="Rectangle 53">
            <a:extLst>
              <a:ext uri="{FF2B5EF4-FFF2-40B4-BE49-F238E27FC236}">
                <a16:creationId xmlns:a16="http://schemas.microsoft.com/office/drawing/2014/main" id="{9AEF2644-A126-3E4A-81FA-F4CAC6F22573}"/>
              </a:ext>
            </a:extLst>
          </p:cNvPr>
          <p:cNvSpPr/>
          <p:nvPr userDrawn="1"/>
        </p:nvSpPr>
        <p:spPr>
          <a:xfrm>
            <a:off x="-3085312" y="-1489411"/>
            <a:ext cx="3116424" cy="931386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55" name="Rectangle 54">
            <a:extLst>
              <a:ext uri="{FF2B5EF4-FFF2-40B4-BE49-F238E27FC236}">
                <a16:creationId xmlns:a16="http://schemas.microsoft.com/office/drawing/2014/main" id="{A2F4105F-510B-C140-9678-64E154F30317}"/>
              </a:ext>
            </a:extLst>
          </p:cNvPr>
          <p:cNvSpPr/>
          <p:nvPr userDrawn="1"/>
        </p:nvSpPr>
        <p:spPr>
          <a:xfrm>
            <a:off x="-1900518" y="6888024"/>
            <a:ext cx="14764322" cy="35367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pic>
        <p:nvPicPr>
          <p:cNvPr id="3" name="Picture 2">
            <a:extLst>
              <a:ext uri="{FF2B5EF4-FFF2-40B4-BE49-F238E27FC236}">
                <a16:creationId xmlns:a16="http://schemas.microsoft.com/office/drawing/2014/main" id="{915CD5DF-C948-B7B1-E690-5BDB254C1C29}"/>
              </a:ext>
            </a:extLst>
          </p:cNvPr>
          <p:cNvPicPr>
            <a:picLocks noChangeAspect="1"/>
          </p:cNvPicPr>
          <p:nvPr userDrawn="1"/>
        </p:nvPicPr>
        <p:blipFill>
          <a:blip r:embed="rId2"/>
          <a:stretch>
            <a:fillRect/>
          </a:stretch>
        </p:blipFill>
        <p:spPr>
          <a:xfrm>
            <a:off x="555990" y="100550"/>
            <a:ext cx="4106294" cy="2968870"/>
          </a:xfrm>
          <a:prstGeom prst="rect">
            <a:avLst/>
          </a:prstGeom>
        </p:spPr>
      </p:pic>
      <p:sp>
        <p:nvSpPr>
          <p:cNvPr id="10" name="Picture Placeholder 9">
            <a:extLst>
              <a:ext uri="{FF2B5EF4-FFF2-40B4-BE49-F238E27FC236}">
                <a16:creationId xmlns:a16="http://schemas.microsoft.com/office/drawing/2014/main" id="{CE323B95-0140-0C38-CD50-750C6BBDD54B}"/>
              </a:ext>
            </a:extLst>
          </p:cNvPr>
          <p:cNvSpPr>
            <a:spLocks noGrp="1"/>
          </p:cNvSpPr>
          <p:nvPr>
            <p:ph type="pic" sz="quarter" idx="17"/>
          </p:nvPr>
        </p:nvSpPr>
        <p:spPr>
          <a:xfrm>
            <a:off x="5744037" y="-16107"/>
            <a:ext cx="6442399" cy="5518505"/>
          </a:xfrm>
          <a:custGeom>
            <a:avLst/>
            <a:gdLst>
              <a:gd name="connsiteX0" fmla="*/ 593939 w 6442399"/>
              <a:gd name="connsiteY0" fmla="*/ 0 h 5518505"/>
              <a:gd name="connsiteX1" fmla="*/ 6442399 w 6442399"/>
              <a:gd name="connsiteY1" fmla="*/ 0 h 5518505"/>
              <a:gd name="connsiteX2" fmla="*/ 6442399 w 6442399"/>
              <a:gd name="connsiteY2" fmla="*/ 4726101 h 5518505"/>
              <a:gd name="connsiteX3" fmla="*/ 6345166 w 6442399"/>
              <a:gd name="connsiteY3" fmla="*/ 4804836 h 5518505"/>
              <a:gd name="connsiteX4" fmla="*/ 4858485 w 6442399"/>
              <a:gd name="connsiteY4" fmla="*/ 5443435 h 5518505"/>
              <a:gd name="connsiteX5" fmla="*/ 41762 w 6442399"/>
              <a:gd name="connsiteY5" fmla="*/ 1716213 h 5518505"/>
              <a:gd name="connsiteX6" fmla="*/ 470132 w 6442399"/>
              <a:gd name="connsiteY6" fmla="*/ 264359 h 5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399" h="5518505">
                <a:moveTo>
                  <a:pt x="593939" y="0"/>
                </a:moveTo>
                <a:lnTo>
                  <a:pt x="6442399" y="0"/>
                </a:lnTo>
                <a:lnTo>
                  <a:pt x="6442399" y="4726101"/>
                </a:lnTo>
                <a:lnTo>
                  <a:pt x="6345166" y="4804836"/>
                </a:lnTo>
                <a:cubicBezTo>
                  <a:pt x="5916525" y="5129995"/>
                  <a:pt x="5418314" y="5356329"/>
                  <a:pt x="4858485" y="5443435"/>
                </a:cubicBezTo>
                <a:cubicBezTo>
                  <a:pt x="2234621" y="5852268"/>
                  <a:pt x="-362316" y="4588619"/>
                  <a:pt x="41762" y="1716213"/>
                </a:cubicBezTo>
                <a:cubicBezTo>
                  <a:pt x="106419" y="1254287"/>
                  <a:pt x="259721" y="755776"/>
                  <a:pt x="470132" y="264359"/>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pic>
        <p:nvPicPr>
          <p:cNvPr id="4" name="Picture 3" descr="Blue text on a black background&#10;&#10;Description automatically generated">
            <a:extLst>
              <a:ext uri="{FF2B5EF4-FFF2-40B4-BE49-F238E27FC236}">
                <a16:creationId xmlns:a16="http://schemas.microsoft.com/office/drawing/2014/main" id="{5FFF963D-628F-F1F9-04B7-BBEEF251ED22}"/>
              </a:ext>
            </a:extLst>
          </p:cNvPr>
          <p:cNvPicPr>
            <a:picLocks noChangeAspect="1"/>
          </p:cNvPicPr>
          <p:nvPr userDrawn="1"/>
        </p:nvPicPr>
        <p:blipFill>
          <a:blip r:embed="rId3"/>
          <a:stretch>
            <a:fillRect/>
          </a:stretch>
        </p:blipFill>
        <p:spPr>
          <a:xfrm>
            <a:off x="9202976" y="5888966"/>
            <a:ext cx="3101461" cy="649042"/>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1313207"/>
            <a:ext cx="6113604" cy="170167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1313207"/>
            <a:ext cx="6113604" cy="1701674"/>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577848"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77848"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691452"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691452"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a:t>Heading</a:t>
            </a:r>
          </a:p>
        </p:txBody>
      </p:sp>
    </p:spTree>
    <p:extLst>
      <p:ext uri="{BB962C8B-B14F-4D97-AF65-F5344CB8AC3E}">
        <p14:creationId xmlns:p14="http://schemas.microsoft.com/office/powerpoint/2010/main" val="1387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76AAD89C-E0A7-4A41-BF65-5E1CA6871801}"/>
              </a:ext>
            </a:extLst>
          </p:cNvPr>
          <p:cNvSpPr/>
          <p:nvPr userDrawn="1"/>
        </p:nvSpPr>
        <p:spPr>
          <a:xfrm rot="2403345">
            <a:off x="6508098" y="1628636"/>
            <a:ext cx="6192387" cy="638483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userDrawn="1">
            <p:ph type="body" sz="quarter" idx="28" hasCustomPrompt="1"/>
          </p:nvPr>
        </p:nvSpPr>
        <p:spPr>
          <a:xfrm>
            <a:off x="678979" y="5581319"/>
            <a:ext cx="3898089" cy="731140"/>
          </a:xfrm>
          <a:prstGeom prst="rect">
            <a:avLst/>
          </a:prstGeom>
        </p:spPr>
        <p:txBody>
          <a:bodyPr anchor="ctr">
            <a:normAutofit/>
          </a:bodyPr>
          <a:lstStyle>
            <a:lvl1pPr marL="0" indent="0" algn="l">
              <a:buNone/>
              <a:defRPr sz="2800" baseline="0">
                <a:solidFill>
                  <a:srgbClr val="382B1B"/>
                </a:solidFill>
                <a:latin typeface="+mn-lt"/>
              </a:defRPr>
            </a:lvl1pPr>
          </a:lstStyle>
          <a:p>
            <a:pPr lvl="0"/>
            <a:r>
              <a:rPr lang="en-US" err="1"/>
              <a:t>www.website.eu</a:t>
            </a:r>
            <a:endParaRPr lang="en-US"/>
          </a:p>
        </p:txBody>
      </p:sp>
      <p:sp>
        <p:nvSpPr>
          <p:cNvPr id="16" name="Text Placeholder 23">
            <a:extLst>
              <a:ext uri="{FF2B5EF4-FFF2-40B4-BE49-F238E27FC236}">
                <a16:creationId xmlns:a16="http://schemas.microsoft.com/office/drawing/2014/main" id="{C736A845-E210-8B41-86F2-2399C32F4922}"/>
              </a:ext>
            </a:extLst>
          </p:cNvPr>
          <p:cNvSpPr>
            <a:spLocks noGrp="1"/>
          </p:cNvSpPr>
          <p:nvPr userDrawn="1">
            <p:ph type="body" sz="quarter" idx="20" hasCustomPrompt="1"/>
          </p:nvPr>
        </p:nvSpPr>
        <p:spPr>
          <a:xfrm>
            <a:off x="8478048" y="4321911"/>
            <a:ext cx="3195485" cy="837258"/>
          </a:xfrm>
          <a:prstGeom prst="rect">
            <a:avLst/>
          </a:prstGeom>
        </p:spPr>
        <p:txBody>
          <a:bodyPr anchor="ctr">
            <a:normAutofit/>
          </a:bodyPr>
          <a:lstStyle>
            <a:lvl1pPr marL="0" indent="0" algn="r">
              <a:buNone/>
              <a:defRPr sz="5000" b="1" baseline="0">
                <a:solidFill>
                  <a:schemeClr val="bg1"/>
                </a:solidFill>
                <a:latin typeface="+mn-lt"/>
              </a:defRPr>
            </a:lvl1pPr>
          </a:lstStyle>
          <a:p>
            <a:pPr lvl="0"/>
            <a:r>
              <a:rPr lang="en-US"/>
              <a:t>Thank You</a:t>
            </a:r>
          </a:p>
        </p:txBody>
      </p:sp>
      <p:sp>
        <p:nvSpPr>
          <p:cNvPr id="3" name="Rectangle 2">
            <a:extLst>
              <a:ext uri="{FF2B5EF4-FFF2-40B4-BE49-F238E27FC236}">
                <a16:creationId xmlns:a16="http://schemas.microsoft.com/office/drawing/2014/main" id="{AE465092-CC13-7431-BE43-E6409D9F326C}"/>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72A527-5963-1FBE-C36C-B8B97805E7AD}"/>
              </a:ext>
            </a:extLst>
          </p:cNvPr>
          <p:cNvPicPr>
            <a:picLocks noChangeAspect="1"/>
          </p:cNvPicPr>
          <p:nvPr userDrawn="1"/>
        </p:nvPicPr>
        <p:blipFill>
          <a:blip r:embed="rId2"/>
          <a:stretch>
            <a:fillRect/>
          </a:stretch>
        </p:blipFill>
        <p:spPr>
          <a:xfrm>
            <a:off x="578012" y="460130"/>
            <a:ext cx="4106294" cy="2968870"/>
          </a:xfrm>
          <a:prstGeom prst="rect">
            <a:avLst/>
          </a:prstGeom>
        </p:spPr>
      </p:pic>
      <p:sp>
        <p:nvSpPr>
          <p:cNvPr id="5" name="Rectangle 4">
            <a:extLst>
              <a:ext uri="{FF2B5EF4-FFF2-40B4-BE49-F238E27FC236}">
                <a16:creationId xmlns:a16="http://schemas.microsoft.com/office/drawing/2014/main" id="{5FE2ECD7-676C-4BB8-5056-951B796D6CFC}"/>
              </a:ext>
            </a:extLst>
          </p:cNvPr>
          <p:cNvSpPr/>
          <p:nvPr userDrawn="1"/>
        </p:nvSpPr>
        <p:spPr>
          <a:xfrm>
            <a:off x="-1212520" y="6873818"/>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pic>
        <p:nvPicPr>
          <p:cNvPr id="6" name="Picture 5" descr="Blue text on a black background&#10;&#10;Description automatically generated">
            <a:extLst>
              <a:ext uri="{FF2B5EF4-FFF2-40B4-BE49-F238E27FC236}">
                <a16:creationId xmlns:a16="http://schemas.microsoft.com/office/drawing/2014/main" id="{8CE4BE9C-2632-7E3B-326E-9B93F00B066C}"/>
              </a:ext>
            </a:extLst>
          </p:cNvPr>
          <p:cNvPicPr>
            <a:picLocks noChangeAspect="1"/>
          </p:cNvPicPr>
          <p:nvPr userDrawn="1"/>
        </p:nvPicPr>
        <p:blipFill>
          <a:blip r:embed="rId3"/>
          <a:stretch>
            <a:fillRect/>
          </a:stretch>
        </p:blipFill>
        <p:spPr>
          <a:xfrm>
            <a:off x="3619344" y="5648193"/>
            <a:ext cx="2625601" cy="549459"/>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874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561EB48-A331-0744-9EE5-15AC5B48C581}"/>
              </a:ext>
            </a:extLst>
          </p:cNvPr>
          <p:cNvSpPr/>
          <p:nvPr userDrawn="1"/>
        </p:nvSpPr>
        <p:spPr>
          <a:xfrm>
            <a:off x="5298" y="1"/>
            <a:ext cx="5518423" cy="6858000"/>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51678" y="1929781"/>
            <a:ext cx="4306395" cy="3280643"/>
          </a:xfrm>
          <a:prstGeom prst="rect">
            <a:avLst/>
          </a:prstGeo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3829" y="658730"/>
            <a:ext cx="4378451" cy="603631"/>
          </a:xfrm>
          <a:prstGeom prst="rect">
            <a:avLst/>
          </a:prstGeom>
        </p:spPr>
        <p:txBody>
          <a:bodyPr>
            <a:normAutofit/>
          </a:bodyPr>
          <a:lstStyle>
            <a:lvl1pPr marL="0" indent="0" algn="l">
              <a:buNone/>
              <a:defRPr sz="3600" b="0" i="0">
                <a:solidFill>
                  <a:schemeClr val="bg1"/>
                </a:solidFill>
                <a:latin typeface="+mn-lt"/>
              </a:defRPr>
            </a:lvl1pPr>
          </a:lstStyle>
          <a:p>
            <a:pPr lvl="0"/>
            <a:r>
              <a:rPr lang="en-US"/>
              <a:t>Overview Slide</a:t>
            </a:r>
          </a:p>
        </p:txBody>
      </p:sp>
      <p:sp>
        <p:nvSpPr>
          <p:cNvPr id="39" name="Graphic 4">
            <a:extLst>
              <a:ext uri="{FF2B5EF4-FFF2-40B4-BE49-F238E27FC236}">
                <a16:creationId xmlns:a16="http://schemas.microsoft.com/office/drawing/2014/main" id="{56837258-AB80-F84D-AC91-8129818ABA9C}"/>
              </a:ext>
            </a:extLst>
          </p:cNvPr>
          <p:cNvSpPr/>
          <p:nvPr userDrawn="1"/>
        </p:nvSpPr>
        <p:spPr>
          <a:xfrm>
            <a:off x="143078" y="436616"/>
            <a:ext cx="6525203" cy="6882859"/>
          </a:xfrm>
          <a:custGeom>
            <a:avLst/>
            <a:gdLst>
              <a:gd name="connsiteX0" fmla="*/ 731964 w 731963"/>
              <a:gd name="connsiteY0" fmla="*/ 0 h 767745"/>
              <a:gd name="connsiteX1" fmla="*/ 560553 w 731963"/>
              <a:gd name="connsiteY1" fmla="*/ 591191 h 767745"/>
              <a:gd name="connsiteX2" fmla="*/ 1402 w 731963"/>
              <a:gd name="connsiteY2" fmla="*/ 767745 h 767745"/>
              <a:gd name="connsiteX3" fmla="*/ 0 w 731963"/>
              <a:gd name="connsiteY3" fmla="*/ 779 h 767745"/>
            </a:gdLst>
            <a:ahLst/>
            <a:cxnLst>
              <a:cxn ang="0">
                <a:pos x="connsiteX0" y="connsiteY0"/>
              </a:cxn>
              <a:cxn ang="0">
                <a:pos x="connsiteX1" y="connsiteY1"/>
              </a:cxn>
              <a:cxn ang="0">
                <a:pos x="connsiteX2" y="connsiteY2"/>
              </a:cxn>
              <a:cxn ang="0">
                <a:pos x="connsiteX3" y="connsiteY3"/>
              </a:cxn>
            </a:cxnLst>
            <a:rect l="l" t="t" r="r" b="b"/>
            <a:pathLst>
              <a:path w="731963" h="767745">
                <a:moveTo>
                  <a:pt x="731964" y="0"/>
                </a:moveTo>
                <a:lnTo>
                  <a:pt x="560553" y="591191"/>
                </a:lnTo>
                <a:lnTo>
                  <a:pt x="1402" y="767745"/>
                </a:lnTo>
                <a:lnTo>
                  <a:pt x="0" y="779"/>
                </a:lnTo>
                <a:close/>
              </a:path>
            </a:pathLst>
          </a:custGeom>
          <a:noFill/>
          <a:ln w="3893"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E0989EB6-F6F8-A148-984D-BD4111A2DE36}"/>
              </a:ext>
            </a:extLst>
          </p:cNvPr>
          <p:cNvSpPr/>
          <p:nvPr userDrawn="1"/>
        </p:nvSpPr>
        <p:spPr>
          <a:xfrm>
            <a:off x="3146444" y="4955348"/>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E59E5A40-250E-054E-AC1A-775086B49AE2}"/>
              </a:ext>
            </a:extLst>
          </p:cNvPr>
          <p:cNvSpPr/>
          <p:nvPr userDrawn="1"/>
        </p:nvSpPr>
        <p:spPr>
          <a:xfrm>
            <a:off x="-3058052"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24" name="Text Box 5">
            <a:extLst>
              <a:ext uri="{FF2B5EF4-FFF2-40B4-BE49-F238E27FC236}">
                <a16:creationId xmlns:a16="http://schemas.microsoft.com/office/drawing/2014/main" id="{CC258185-0DFE-3D47-9F3C-83A282E740B3}"/>
              </a:ext>
            </a:extLst>
          </p:cNvPr>
          <p:cNvSpPr txBox="1"/>
          <p:nvPr userDrawn="1"/>
        </p:nvSpPr>
        <p:spPr>
          <a:xfrm>
            <a:off x="8461797" y="5385221"/>
            <a:ext cx="3262845" cy="4433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a:solidFill>
                  <a:srgbClr val="262626"/>
                </a:solidFill>
                <a:latin typeface="Calibri" panose="020F0502020204030204" pitchFamily="34" charset="0"/>
                <a:ea typeface="Open Sans" panose="020B0606030504020204" pitchFamily="34" charset="0"/>
                <a:cs typeface="Calibri" panose="020F0502020204030204" pitchFamily="34" charset="0"/>
              </a:rPr>
              <a:t>This </a:t>
            </a:r>
            <a:r>
              <a:rPr lang="en-US" sz="700" b="0" i="0" err="1">
                <a:solidFill>
                  <a:srgbClr val="262626"/>
                </a:solidFill>
                <a:latin typeface="Calibri" panose="020F0502020204030204" pitchFamily="34" charset="0"/>
                <a:ea typeface="Open Sans" panose="020B0606030504020204" pitchFamily="34" charset="0"/>
                <a:cs typeface="Calibri" panose="020F0502020204030204" pitchFamily="34" charset="0"/>
              </a:rPr>
              <a:t>programme</a:t>
            </a:r>
            <a:r>
              <a:rPr lang="en-US" sz="700" b="0" i="0">
                <a:solidFill>
                  <a:srgbClr val="262626"/>
                </a:solidFill>
                <a:latin typeface="Calibri" panose="020F0502020204030204" pitchFamily="34" charset="0"/>
                <a:ea typeface="Open Sans" panose="020B0606030504020204" pitchFamily="34" charset="0"/>
                <a:cs typeface="Calibri" panose="020F0502020204030204" pitchFamily="34" charset="0"/>
              </a:rPr>
              <a:t> has been funded with support from the European Commission. The author is solely responsible for this publication (communication) and the Commission accepts no responsibility for any  use that may be made of the information contained therein</a:t>
            </a:r>
          </a:p>
        </p:txBody>
      </p:sp>
      <p:sp>
        <p:nvSpPr>
          <p:cNvPr id="11" name="Text Placeholder 25">
            <a:extLst>
              <a:ext uri="{FF2B5EF4-FFF2-40B4-BE49-F238E27FC236}">
                <a16:creationId xmlns:a16="http://schemas.microsoft.com/office/drawing/2014/main" id="{831C8B24-8EE8-11BA-2D81-27D3B88725C3}"/>
              </a:ext>
            </a:extLst>
          </p:cNvPr>
          <p:cNvSpPr>
            <a:spLocks noGrp="1"/>
          </p:cNvSpPr>
          <p:nvPr>
            <p:ph type="body" sz="quarter" idx="15" hasCustomPrompt="1"/>
          </p:nvPr>
        </p:nvSpPr>
        <p:spPr>
          <a:xfrm>
            <a:off x="6303735" y="57284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12" name="Text Placeholder 25">
            <a:extLst>
              <a:ext uri="{FF2B5EF4-FFF2-40B4-BE49-F238E27FC236}">
                <a16:creationId xmlns:a16="http://schemas.microsoft.com/office/drawing/2014/main" id="{07DE632D-ED44-01F0-6880-0943B9F75B98}"/>
              </a:ext>
            </a:extLst>
          </p:cNvPr>
          <p:cNvSpPr>
            <a:spLocks noGrp="1"/>
          </p:cNvSpPr>
          <p:nvPr>
            <p:ph type="body" sz="quarter" idx="14" hasCustomPrompt="1"/>
          </p:nvPr>
        </p:nvSpPr>
        <p:spPr>
          <a:xfrm>
            <a:off x="7019112" y="57284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3" name="Text Placeholder 25">
            <a:extLst>
              <a:ext uri="{FF2B5EF4-FFF2-40B4-BE49-F238E27FC236}">
                <a16:creationId xmlns:a16="http://schemas.microsoft.com/office/drawing/2014/main" id="{FB61AE6D-82C5-A0F3-AF2A-2DBB8E0CD437}"/>
              </a:ext>
            </a:extLst>
          </p:cNvPr>
          <p:cNvSpPr>
            <a:spLocks noGrp="1"/>
          </p:cNvSpPr>
          <p:nvPr>
            <p:ph type="body" sz="quarter" idx="29" hasCustomPrompt="1"/>
          </p:nvPr>
        </p:nvSpPr>
        <p:spPr>
          <a:xfrm>
            <a:off x="6303735" y="128463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15" name="Text Placeholder 25">
            <a:extLst>
              <a:ext uri="{FF2B5EF4-FFF2-40B4-BE49-F238E27FC236}">
                <a16:creationId xmlns:a16="http://schemas.microsoft.com/office/drawing/2014/main" id="{A6749622-C62E-1720-72F3-3E9BF1874E3F}"/>
              </a:ext>
            </a:extLst>
          </p:cNvPr>
          <p:cNvSpPr>
            <a:spLocks noGrp="1"/>
          </p:cNvSpPr>
          <p:nvPr>
            <p:ph type="body" sz="quarter" idx="30" hasCustomPrompt="1"/>
          </p:nvPr>
        </p:nvSpPr>
        <p:spPr>
          <a:xfrm>
            <a:off x="7019112" y="128463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8" name="Text Placeholder 25">
            <a:extLst>
              <a:ext uri="{FF2B5EF4-FFF2-40B4-BE49-F238E27FC236}">
                <a16:creationId xmlns:a16="http://schemas.microsoft.com/office/drawing/2014/main" id="{8F0D0223-240A-46AE-384F-A65A1A4844C5}"/>
              </a:ext>
            </a:extLst>
          </p:cNvPr>
          <p:cNvSpPr>
            <a:spLocks noGrp="1"/>
          </p:cNvSpPr>
          <p:nvPr>
            <p:ph type="body" sz="quarter" idx="31" hasCustomPrompt="1"/>
          </p:nvPr>
        </p:nvSpPr>
        <p:spPr>
          <a:xfrm>
            <a:off x="6303735" y="1996419"/>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19" name="Text Placeholder 25">
            <a:extLst>
              <a:ext uri="{FF2B5EF4-FFF2-40B4-BE49-F238E27FC236}">
                <a16:creationId xmlns:a16="http://schemas.microsoft.com/office/drawing/2014/main" id="{7D74A856-852A-F125-A4E6-1988B7FD6042}"/>
              </a:ext>
            </a:extLst>
          </p:cNvPr>
          <p:cNvSpPr>
            <a:spLocks noGrp="1"/>
          </p:cNvSpPr>
          <p:nvPr>
            <p:ph type="body" sz="quarter" idx="32" hasCustomPrompt="1"/>
          </p:nvPr>
        </p:nvSpPr>
        <p:spPr>
          <a:xfrm>
            <a:off x="7019112" y="1996419"/>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6" name="Text Placeholder 25">
            <a:extLst>
              <a:ext uri="{FF2B5EF4-FFF2-40B4-BE49-F238E27FC236}">
                <a16:creationId xmlns:a16="http://schemas.microsoft.com/office/drawing/2014/main" id="{734A9B91-C825-F2A1-8C40-AB51EDC8AD5F}"/>
              </a:ext>
            </a:extLst>
          </p:cNvPr>
          <p:cNvSpPr>
            <a:spLocks noGrp="1"/>
          </p:cNvSpPr>
          <p:nvPr>
            <p:ph type="body" sz="quarter" idx="33" hasCustomPrompt="1"/>
          </p:nvPr>
        </p:nvSpPr>
        <p:spPr>
          <a:xfrm>
            <a:off x="6303735" y="2708211"/>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31" name="Text Placeholder 25">
            <a:extLst>
              <a:ext uri="{FF2B5EF4-FFF2-40B4-BE49-F238E27FC236}">
                <a16:creationId xmlns:a16="http://schemas.microsoft.com/office/drawing/2014/main" id="{CE428EA0-B7BE-9D7E-2E07-A10223A8DFEE}"/>
              </a:ext>
            </a:extLst>
          </p:cNvPr>
          <p:cNvSpPr>
            <a:spLocks noGrp="1"/>
          </p:cNvSpPr>
          <p:nvPr>
            <p:ph type="body" sz="quarter" idx="34" hasCustomPrompt="1"/>
          </p:nvPr>
        </p:nvSpPr>
        <p:spPr>
          <a:xfrm>
            <a:off x="7019112" y="2708211"/>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Text Placeholder 25">
            <a:extLst>
              <a:ext uri="{FF2B5EF4-FFF2-40B4-BE49-F238E27FC236}">
                <a16:creationId xmlns:a16="http://schemas.microsoft.com/office/drawing/2014/main" id="{835720ED-57B0-E380-39A1-DB5018EB88F0}"/>
              </a:ext>
            </a:extLst>
          </p:cNvPr>
          <p:cNvSpPr>
            <a:spLocks noGrp="1"/>
          </p:cNvSpPr>
          <p:nvPr>
            <p:ph type="body" sz="quarter" idx="35" hasCustomPrompt="1"/>
          </p:nvPr>
        </p:nvSpPr>
        <p:spPr>
          <a:xfrm>
            <a:off x="6303735" y="3403064"/>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34" name="Text Placeholder 25">
            <a:extLst>
              <a:ext uri="{FF2B5EF4-FFF2-40B4-BE49-F238E27FC236}">
                <a16:creationId xmlns:a16="http://schemas.microsoft.com/office/drawing/2014/main" id="{F7594897-5BB9-C70E-B5F1-31D08EFDCF22}"/>
              </a:ext>
            </a:extLst>
          </p:cNvPr>
          <p:cNvSpPr>
            <a:spLocks noGrp="1"/>
          </p:cNvSpPr>
          <p:nvPr>
            <p:ph type="body" sz="quarter" idx="36" hasCustomPrompt="1"/>
          </p:nvPr>
        </p:nvSpPr>
        <p:spPr>
          <a:xfrm>
            <a:off x="7019112" y="3403064"/>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35" name="Picture 34">
            <a:extLst>
              <a:ext uri="{FF2B5EF4-FFF2-40B4-BE49-F238E27FC236}">
                <a16:creationId xmlns:a16="http://schemas.microsoft.com/office/drawing/2014/main" id="{C53D3B71-B19F-8F5F-8473-4810E96422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6429768" y="5434420"/>
            <a:ext cx="1716397" cy="394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16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Tree>
    <p:extLst>
      <p:ext uri="{BB962C8B-B14F-4D97-AF65-F5344CB8AC3E}">
        <p14:creationId xmlns:p14="http://schemas.microsoft.com/office/powerpoint/2010/main" val="6168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8" y="1697050"/>
            <a:ext cx="11222532" cy="4343986"/>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22253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a:t>Heading</a:t>
            </a:r>
          </a:p>
        </p:txBody>
      </p:sp>
    </p:spTree>
    <p:extLst>
      <p:ext uri="{BB962C8B-B14F-4D97-AF65-F5344CB8AC3E}">
        <p14:creationId xmlns:p14="http://schemas.microsoft.com/office/powerpoint/2010/main" val="9432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with quote 02">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a:t>Name</a:t>
            </a:r>
          </a:p>
        </p:txBody>
      </p:sp>
      <p:sp>
        <p:nvSpPr>
          <p:cNvPr id="3" name="Rectangle 2">
            <a:extLst>
              <a:ext uri="{FF2B5EF4-FFF2-40B4-BE49-F238E27FC236}">
                <a16:creationId xmlns:a16="http://schemas.microsoft.com/office/drawing/2014/main" id="{AFE4462A-AED2-3D8C-D12B-C7C460FFF134}"/>
              </a:ext>
            </a:extLst>
          </p:cNvPr>
          <p:cNvSpPr/>
          <p:nvPr userDrawn="1"/>
        </p:nvSpPr>
        <p:spPr>
          <a:xfrm>
            <a:off x="-2327321"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with quote 03">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a:t>Name</a:t>
            </a:r>
          </a:p>
        </p:txBody>
      </p:sp>
    </p:spTree>
    <p:extLst>
      <p:ext uri="{BB962C8B-B14F-4D97-AF65-F5344CB8AC3E}">
        <p14:creationId xmlns:p14="http://schemas.microsoft.com/office/powerpoint/2010/main" val="10787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B17E6A-FA0E-294C-51E7-454AFAD8B4A3}"/>
              </a:ext>
            </a:extLst>
          </p:cNvPr>
          <p:cNvSpPr>
            <a:spLocks noGrp="1"/>
          </p:cNvSpPr>
          <p:nvPr>
            <p:ph type="pic" sz="quarter" idx="10"/>
          </p:nvPr>
        </p:nvSpPr>
        <p:spPr>
          <a:xfrm>
            <a:off x="-71635" y="-6718"/>
            <a:ext cx="12295165" cy="3293152"/>
          </a:xfrm>
          <a:custGeom>
            <a:avLst/>
            <a:gdLst>
              <a:gd name="connsiteX0" fmla="*/ 0 w 12295165"/>
              <a:gd name="connsiteY0" fmla="*/ 0 h 3293152"/>
              <a:gd name="connsiteX1" fmla="*/ 12295165 w 12295165"/>
              <a:gd name="connsiteY1" fmla="*/ 0 h 3293152"/>
              <a:gd name="connsiteX2" fmla="*/ 12295165 w 12295165"/>
              <a:gd name="connsiteY2" fmla="*/ 2339843 h 3293152"/>
              <a:gd name="connsiteX3" fmla="*/ 12062158 w 12295165"/>
              <a:gd name="connsiteY3" fmla="*/ 2432250 h 3293152"/>
              <a:gd name="connsiteX4" fmla="*/ 8005157 w 12295165"/>
              <a:gd name="connsiteY4" fmla="*/ 3229520 h 3293152"/>
              <a:gd name="connsiteX5" fmla="*/ 178035 w 12295165"/>
              <a:gd name="connsiteY5" fmla="*/ 2692834 h 3293152"/>
              <a:gd name="connsiteX6" fmla="*/ 0 w 12295165"/>
              <a:gd name="connsiteY6" fmla="*/ 2643666 h 32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5165" h="3293152">
                <a:moveTo>
                  <a:pt x="0" y="0"/>
                </a:moveTo>
                <a:lnTo>
                  <a:pt x="12295165" y="0"/>
                </a:lnTo>
                <a:lnTo>
                  <a:pt x="12295165" y="2339843"/>
                </a:lnTo>
                <a:lnTo>
                  <a:pt x="12062158" y="2432250"/>
                </a:lnTo>
                <a:cubicBezTo>
                  <a:pt x="10959679" y="2844569"/>
                  <a:pt x="9594903" y="3134589"/>
                  <a:pt x="8005157" y="3229520"/>
                </a:cubicBezTo>
                <a:cubicBezTo>
                  <a:pt x="5107550" y="3402793"/>
                  <a:pt x="2224812" y="3221647"/>
                  <a:pt x="178035" y="2692834"/>
                </a:cubicBezTo>
                <a:lnTo>
                  <a:pt x="0" y="2643666"/>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31" name="Text Placeholder 17">
            <a:extLst>
              <a:ext uri="{FF2B5EF4-FFF2-40B4-BE49-F238E27FC236}">
                <a16:creationId xmlns:a16="http://schemas.microsoft.com/office/drawing/2014/main" id="{86BBE051-B963-5246-9C23-4C2F4BC6B6F5}"/>
              </a:ext>
            </a:extLst>
          </p:cNvPr>
          <p:cNvSpPr>
            <a:spLocks noGrp="1"/>
          </p:cNvSpPr>
          <p:nvPr>
            <p:ph type="body" sz="quarter" idx="18" hasCustomPrompt="1"/>
          </p:nvPr>
        </p:nvSpPr>
        <p:spPr>
          <a:xfrm>
            <a:off x="6096000" y="3780237"/>
            <a:ext cx="5538057" cy="2573041"/>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32" name="Text Placeholder 23">
            <a:extLst>
              <a:ext uri="{FF2B5EF4-FFF2-40B4-BE49-F238E27FC236}">
                <a16:creationId xmlns:a16="http://schemas.microsoft.com/office/drawing/2014/main" id="{3ABF1FD5-F864-7A41-843A-5643A3CE30D9}"/>
              </a:ext>
            </a:extLst>
          </p:cNvPr>
          <p:cNvSpPr>
            <a:spLocks noGrp="1"/>
          </p:cNvSpPr>
          <p:nvPr>
            <p:ph type="body" sz="quarter" idx="16" hasCustomPrompt="1"/>
          </p:nvPr>
        </p:nvSpPr>
        <p:spPr>
          <a:xfrm>
            <a:off x="557943" y="3780237"/>
            <a:ext cx="5233257" cy="2573040"/>
          </a:xfrm>
          <a:prstGeom prst="rect">
            <a:avLst/>
          </a:prstGeom>
        </p:spPr>
        <p:txBody>
          <a:bodyPr>
            <a:normAutofit/>
          </a:bodyPr>
          <a:lstStyle>
            <a:lvl1pPr marL="0" indent="0" algn="l">
              <a:buNone/>
              <a:defRPr sz="3600" b="0" i="0">
                <a:solidFill>
                  <a:srgbClr val="382B1B"/>
                </a:solidFill>
                <a:latin typeface="+mn-lt"/>
              </a:defRPr>
            </a:lvl1pPr>
          </a:lstStyle>
          <a:p>
            <a:pPr lvl="0"/>
            <a:r>
              <a:rPr lang="en-US"/>
              <a:t>Heading</a:t>
            </a:r>
          </a:p>
        </p:txBody>
      </p:sp>
    </p:spTree>
    <p:extLst>
      <p:ext uri="{BB962C8B-B14F-4D97-AF65-F5344CB8AC3E}">
        <p14:creationId xmlns:p14="http://schemas.microsoft.com/office/powerpoint/2010/main" val="36744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0B53C5AE-6648-3A40-9D44-BBA1FB75EF3B}"/>
              </a:ext>
            </a:extLst>
          </p:cNvPr>
          <p:cNvSpPr/>
          <p:nvPr userDrawn="1"/>
        </p:nvSpPr>
        <p:spPr>
          <a:xfrm rot="4220027">
            <a:off x="-542070" y="-4335838"/>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a:latin typeface="Calibri" panose="020F0502020204030204" pitchFamily="34" charset="0"/>
            </a:endParaRPr>
          </a:p>
        </p:txBody>
      </p:sp>
      <p:sp>
        <p:nvSpPr>
          <p:cNvPr id="14" name="Text Placeholder 3">
            <a:extLst>
              <a:ext uri="{FF2B5EF4-FFF2-40B4-BE49-F238E27FC236}">
                <a16:creationId xmlns:a16="http://schemas.microsoft.com/office/drawing/2014/main" id="{1F7A3DB0-567A-D245-837C-D61B77B723F7}"/>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C4DAE7"/>
                </a:solidFill>
                <a:latin typeface="Calibri" panose="020F0502020204030204" pitchFamily="34" charset="0"/>
                <a:cs typeface="Calibri" panose="020F0502020204030204" pitchFamily="34" charset="0"/>
              </a:defRPr>
            </a:lvl1pPr>
          </a:lstStyle>
          <a:p>
            <a:pPr lvl="0"/>
            <a:r>
              <a:rPr lang="en-GB"/>
              <a:t>01</a:t>
            </a:r>
            <a:endParaRPr lang="en-US"/>
          </a:p>
        </p:txBody>
      </p:sp>
      <p:sp>
        <p:nvSpPr>
          <p:cNvPr id="15" name="Text Placeholder 3">
            <a:extLst>
              <a:ext uri="{FF2B5EF4-FFF2-40B4-BE49-F238E27FC236}">
                <a16:creationId xmlns:a16="http://schemas.microsoft.com/office/drawing/2014/main" id="{4678AEAF-B5CD-054F-91AC-5BFEAEC842F0}"/>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a:t>CHAPTER</a:t>
            </a:r>
            <a:endParaRPr lang="en-US"/>
          </a:p>
        </p:txBody>
      </p:sp>
      <p:sp>
        <p:nvSpPr>
          <p:cNvPr id="31" name="Rectangle 30">
            <a:extLst>
              <a:ext uri="{FF2B5EF4-FFF2-40B4-BE49-F238E27FC236}">
                <a16:creationId xmlns:a16="http://schemas.microsoft.com/office/drawing/2014/main" id="{3914E15F-5A46-F54C-813B-314043813A51}"/>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32" name="Rectangle 31">
            <a:extLst>
              <a:ext uri="{FF2B5EF4-FFF2-40B4-BE49-F238E27FC236}">
                <a16:creationId xmlns:a16="http://schemas.microsoft.com/office/drawing/2014/main" id="{2F4BB5E2-5750-D841-9379-444F68C33597}"/>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7" name="Rectangle 6">
            <a:extLst>
              <a:ext uri="{FF2B5EF4-FFF2-40B4-BE49-F238E27FC236}">
                <a16:creationId xmlns:a16="http://schemas.microsoft.com/office/drawing/2014/main" id="{8C8B075A-EBC4-0A4B-4851-6C144CE86BF6}"/>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5E0808-5155-27CF-3255-59494A756306}"/>
              </a:ext>
            </a:extLst>
          </p:cNvPr>
          <p:cNvPicPr>
            <a:picLocks noChangeAspect="1"/>
          </p:cNvPicPr>
          <p:nvPr userDrawn="1"/>
        </p:nvPicPr>
        <p:blipFill rotWithShape="1">
          <a:blip r:embed="rId24"/>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30" r:id="rId2"/>
    <p:sldLayoutId id="2147483886" r:id="rId3"/>
    <p:sldLayoutId id="2147483882" r:id="rId4"/>
    <p:sldLayoutId id="2147483876" r:id="rId5"/>
    <p:sldLayoutId id="2147483840" r:id="rId6"/>
    <p:sldLayoutId id="2147483883" r:id="rId7"/>
    <p:sldLayoutId id="2147483877" r:id="rId8"/>
    <p:sldLayoutId id="2147483861" r:id="rId9"/>
    <p:sldLayoutId id="2147483879" r:id="rId10"/>
    <p:sldLayoutId id="2147483880" r:id="rId11"/>
    <p:sldLayoutId id="2147483885" r:id="rId12"/>
    <p:sldLayoutId id="2147483875" r:id="rId13"/>
    <p:sldLayoutId id="2147483884" r:id="rId14"/>
    <p:sldLayoutId id="2147483836" r:id="rId15"/>
    <p:sldLayoutId id="2147483866" r:id="rId16"/>
    <p:sldLayoutId id="2147483878" r:id="rId17"/>
    <p:sldLayoutId id="2147483833" r:id="rId18"/>
    <p:sldLayoutId id="2147483847" r:id="rId19"/>
    <p:sldLayoutId id="2147483848" r:id="rId20"/>
    <p:sldLayoutId id="2147483874" r:id="rId21"/>
    <p:sldLayoutId id="21474838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hyperlink" Target="https://www.organictrust.ie/" TargetMode="External"/><Relationship Id="rId3" Type="http://schemas.openxmlformats.org/officeDocument/2006/relationships/hyperlink" Target="https://beterleven.dierenbescherming.nl/" TargetMode="External"/><Relationship Id="rId7" Type="http://schemas.openxmlformats.org/officeDocument/2006/relationships/hyperlink" Target="https://www.eko-keurmerk.nl/" TargetMode="External"/><Relationship Id="rId12" Type="http://schemas.openxmlformats.org/officeDocument/2006/relationships/hyperlink" Target="https://www.fairtrade.net/" TargetMode="External"/><Relationship Id="rId2" Type="http://schemas.openxmlformats.org/officeDocument/2006/relationships/hyperlink" Target="https://www.labelrouge.fr/" TargetMode="External"/><Relationship Id="rId1" Type="http://schemas.openxmlformats.org/officeDocument/2006/relationships/slideLayout" Target="../slideLayouts/slideLayout13.xml"/><Relationship Id="rId6" Type="http://schemas.openxmlformats.org/officeDocument/2006/relationships/hyperlink" Target="https://www.agencebio.org/" TargetMode="External"/><Relationship Id="rId11" Type="http://schemas.openxmlformats.org/officeDocument/2006/relationships/hyperlink" Target="https://www.iso.org/iso-22000-food-safety-management.html" TargetMode="External"/><Relationship Id="rId5" Type="http://schemas.openxmlformats.org/officeDocument/2006/relationships/hyperlink" Target="https://www.bordbia.ie/" TargetMode="External"/><Relationship Id="rId10" Type="http://schemas.openxmlformats.org/officeDocument/2006/relationships/hyperlink" Target="https://www.fssc22000.com/" TargetMode="External"/><Relationship Id="rId4" Type="http://schemas.openxmlformats.org/officeDocument/2006/relationships/hyperlink" Target="https://www.krav.se/" TargetMode="External"/><Relationship Id="rId9" Type="http://schemas.openxmlformats.org/officeDocument/2006/relationships/hyperlink" Target="https://www.inao.gouv.f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0.xml"/><Relationship Id="rId4" Type="http://schemas.openxmlformats.org/officeDocument/2006/relationships/hyperlink" Target="https://en.wikipedia.org/wiki/Compost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5E970-9D84-07C6-7DB4-A745987BD830}"/>
              </a:ext>
            </a:extLst>
          </p:cNvPr>
          <p:cNvSpPr>
            <a:spLocks noGrp="1"/>
          </p:cNvSpPr>
          <p:nvPr>
            <p:ph type="body" sz="quarter" idx="16"/>
          </p:nvPr>
        </p:nvSpPr>
        <p:spPr>
          <a:xfrm>
            <a:off x="761999" y="4200663"/>
            <a:ext cx="6244857" cy="1810769"/>
          </a:xfrm>
        </p:spPr>
        <p:txBody>
          <a:bodyPr>
            <a:noAutofit/>
          </a:bodyPr>
          <a:lstStyle/>
          <a:p>
            <a:pPr>
              <a:lnSpc>
                <a:spcPts val="4600"/>
              </a:lnSpc>
              <a:spcBef>
                <a:spcPts val="0"/>
              </a:spcBef>
            </a:pPr>
            <a:r>
              <a:rPr lang="en-US" sz="4000" b="1" dirty="0"/>
              <a:t>M1.3  </a:t>
            </a:r>
          </a:p>
          <a:p>
            <a:pPr>
              <a:lnSpc>
                <a:spcPts val="4600"/>
              </a:lnSpc>
              <a:spcBef>
                <a:spcPts val="0"/>
              </a:spcBef>
            </a:pPr>
            <a:r>
              <a:rPr lang="en-US" sz="4000" b="1" dirty="0" err="1"/>
              <a:t>Ekologiskt</a:t>
            </a:r>
            <a:r>
              <a:rPr lang="en-US" sz="4000" b="1" dirty="0"/>
              <a:t> </a:t>
            </a:r>
            <a:r>
              <a:rPr lang="en-US" sz="4000" b="1" dirty="0" err="1"/>
              <a:t>ansvarstagande</a:t>
            </a:r>
            <a:endParaRPr lang="en-US" sz="4000" b="1" dirty="0"/>
          </a:p>
        </p:txBody>
      </p:sp>
      <p:sp>
        <p:nvSpPr>
          <p:cNvPr id="7" name="Text Placeholder 5">
            <a:extLst>
              <a:ext uri="{FF2B5EF4-FFF2-40B4-BE49-F238E27FC236}">
                <a16:creationId xmlns:a16="http://schemas.microsoft.com/office/drawing/2014/main" id="{2DBFE76A-072E-DCA6-FB27-705E9445DF35}"/>
              </a:ext>
            </a:extLst>
          </p:cNvPr>
          <p:cNvSpPr txBox="1">
            <a:spLocks/>
          </p:cNvSpPr>
          <p:nvPr/>
        </p:nvSpPr>
        <p:spPr>
          <a:xfrm>
            <a:off x="846444" y="5707730"/>
            <a:ext cx="3898089" cy="584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pic>
        <p:nvPicPr>
          <p:cNvPr id="5" name="Picture Placeholder 4">
            <a:extLst>
              <a:ext uri="{FF2B5EF4-FFF2-40B4-BE49-F238E27FC236}">
                <a16:creationId xmlns:a16="http://schemas.microsoft.com/office/drawing/2014/main" id="{6542A309-5A07-4108-C199-3C26E4886917}"/>
              </a:ext>
            </a:extLst>
          </p:cNvPr>
          <p:cNvPicPr>
            <a:picLocks noGrp="1" noChangeAspect="1"/>
          </p:cNvPicPr>
          <p:nvPr>
            <p:ph type="pic" sz="quarter" idx="17"/>
          </p:nvPr>
        </p:nvPicPr>
        <p:blipFill>
          <a:blip r:embed="rId2"/>
          <a:srcRect l="11100" r="11100"/>
          <a:stretch>
            <a:fillRect/>
          </a:stretch>
        </p:blipFill>
        <p:spPr>
          <a:xfrm>
            <a:off x="5504330" y="-16107"/>
            <a:ext cx="6682107" cy="5723837"/>
          </a:xfrm>
        </p:spPr>
      </p:pic>
      <p:pic>
        <p:nvPicPr>
          <p:cNvPr id="4" name="Picture 3">
            <a:extLst>
              <a:ext uri="{FF2B5EF4-FFF2-40B4-BE49-F238E27FC236}">
                <a16:creationId xmlns:a16="http://schemas.microsoft.com/office/drawing/2014/main" id="{D25170CC-5E42-EAC5-F382-95CF84B11965}"/>
              </a:ext>
            </a:extLst>
          </p:cNvPr>
          <p:cNvPicPr>
            <a:picLocks noChangeAspect="1"/>
          </p:cNvPicPr>
          <p:nvPr/>
        </p:nvPicPr>
        <p:blipFill>
          <a:blip r:embed="rId3"/>
          <a:stretch>
            <a:fillRect/>
          </a:stretch>
        </p:blipFill>
        <p:spPr>
          <a:xfrm>
            <a:off x="8595683" y="5777660"/>
            <a:ext cx="3510053" cy="917400"/>
          </a:xfrm>
          <a:prstGeom prst="rect">
            <a:avLst/>
          </a:prstGeom>
        </p:spPr>
      </p:pic>
      <p:sp>
        <p:nvSpPr>
          <p:cNvPr id="2" name="TextBox 1">
            <a:extLst>
              <a:ext uri="{FF2B5EF4-FFF2-40B4-BE49-F238E27FC236}">
                <a16:creationId xmlns:a16="http://schemas.microsoft.com/office/drawing/2014/main" id="{D821F332-3A3F-EE32-320B-10753A6A58E8}"/>
              </a:ext>
            </a:extLst>
          </p:cNvPr>
          <p:cNvSpPr txBox="1"/>
          <p:nvPr/>
        </p:nvSpPr>
        <p:spPr>
          <a:xfrm>
            <a:off x="757382" y="3649657"/>
            <a:ext cx="5316612" cy="584775"/>
          </a:xfrm>
          <a:prstGeom prst="rect">
            <a:avLst/>
          </a:prstGeom>
          <a:noFill/>
        </p:spPr>
        <p:txBody>
          <a:bodyPr wrap="square">
            <a:spAutoFit/>
          </a:bodyPr>
          <a:lstStyle/>
          <a:p>
            <a:r>
              <a:rPr lang="en-IE" sz="1600" b="1" dirty="0">
                <a:solidFill>
                  <a:schemeClr val="bg1"/>
                </a:solidFill>
                <a:highlight>
                  <a:srgbClr val="84BFA4"/>
                </a:highlight>
              </a:rPr>
              <a:t>Program för </a:t>
            </a:r>
            <a:r>
              <a:rPr lang="en-IE" sz="1600" b="1" dirty="0" err="1">
                <a:solidFill>
                  <a:schemeClr val="bg1"/>
                </a:solidFill>
                <a:highlight>
                  <a:srgbClr val="84BFA4"/>
                </a:highlight>
              </a:rPr>
              <a:t>anställningsbarhet</a:t>
            </a:r>
            <a:r>
              <a:rPr lang="en-IE" sz="1600" b="1" dirty="0">
                <a:solidFill>
                  <a:schemeClr val="bg1"/>
                </a:solidFill>
                <a:highlight>
                  <a:srgbClr val="84BFA4"/>
                </a:highlight>
              </a:rPr>
              <a:t> - </a:t>
            </a:r>
            <a:r>
              <a:rPr lang="en-IE" sz="1600" b="1" dirty="0" err="1">
                <a:solidFill>
                  <a:schemeClr val="bg1"/>
                </a:solidFill>
                <a:highlight>
                  <a:srgbClr val="84BFA4"/>
                </a:highlight>
              </a:rPr>
              <a:t>Livsmedelsindustrin</a:t>
            </a:r>
            <a:r>
              <a:rPr lang="en-IE" sz="1600" b="1" dirty="0">
                <a:solidFill>
                  <a:schemeClr val="bg1"/>
                </a:solidFill>
                <a:highlight>
                  <a:srgbClr val="84BFA4"/>
                </a:highlight>
              </a:rPr>
              <a:t> </a:t>
            </a:r>
          </a:p>
          <a:p>
            <a:r>
              <a:rPr lang="en-IE" sz="1600" b="1" dirty="0" err="1">
                <a:solidFill>
                  <a:schemeClr val="bg1"/>
                </a:solidFill>
                <a:highlight>
                  <a:srgbClr val="84BFA4"/>
                </a:highlight>
              </a:rPr>
              <a:t>Tekniska</a:t>
            </a:r>
            <a:r>
              <a:rPr lang="en-IE" sz="1600" b="1" dirty="0">
                <a:solidFill>
                  <a:schemeClr val="bg1"/>
                </a:solidFill>
                <a:highlight>
                  <a:srgbClr val="84BFA4"/>
                </a:highlight>
              </a:rPr>
              <a:t> </a:t>
            </a:r>
            <a:r>
              <a:rPr lang="en-IE" sz="1600" b="1" dirty="0" err="1">
                <a:solidFill>
                  <a:schemeClr val="bg1"/>
                </a:solidFill>
                <a:highlight>
                  <a:srgbClr val="84BFA4"/>
                </a:highlight>
              </a:rPr>
              <a:t>färdigheter</a:t>
            </a:r>
            <a:r>
              <a:rPr lang="en-IE" sz="1600" b="1" dirty="0">
                <a:solidFill>
                  <a:schemeClr val="bg1"/>
                </a:solidFill>
                <a:highlight>
                  <a:srgbClr val="84BFA4"/>
                </a:highlight>
              </a:rPr>
              <a:t> </a:t>
            </a:r>
            <a:endParaRPr lang="en-IE" sz="1600" dirty="0">
              <a:solidFill>
                <a:schemeClr val="bg1"/>
              </a:solidFill>
              <a:highlight>
                <a:srgbClr val="84BFA4"/>
              </a:highlight>
            </a:endParaRPr>
          </a:p>
        </p:txBody>
      </p:sp>
    </p:spTree>
    <p:extLst>
      <p:ext uri="{BB962C8B-B14F-4D97-AF65-F5344CB8AC3E}">
        <p14:creationId xmlns:p14="http://schemas.microsoft.com/office/powerpoint/2010/main" val="274883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39F05-5540-68F1-DFF5-CEFBD364942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FA756C9-CE5A-98AB-BF02-8AE217BA2FE4}"/>
              </a:ext>
            </a:extLst>
          </p:cNvPr>
          <p:cNvSpPr>
            <a:spLocks noGrp="1"/>
          </p:cNvSpPr>
          <p:nvPr>
            <p:ph type="body" sz="quarter" idx="20"/>
          </p:nvPr>
        </p:nvSpPr>
        <p:spPr>
          <a:xfrm>
            <a:off x="6096000" y="921820"/>
            <a:ext cx="5394960" cy="4214986"/>
          </a:xfrm>
        </p:spPr>
        <p:txBody>
          <a:bodyPr/>
          <a:lstStyle/>
          <a:p>
            <a:pPr fontAlgn="base">
              <a:buClr>
                <a:srgbClr val="382B1B"/>
              </a:buClr>
            </a:pPr>
            <a:r>
              <a:rPr lang="fr-FR" b="0" i="0" u="none" strike="noStrike" dirty="0" err="1">
                <a:solidFill>
                  <a:srgbClr val="000000"/>
                </a:solidFill>
                <a:effectLst/>
                <a:latin typeface="Calibri" panose="020F0502020204030204" pitchFamily="34" charset="0"/>
                <a:cs typeface="Calibri" panose="020F0502020204030204" pitchFamily="34" charset="0"/>
              </a:rPr>
              <a:t>Säkerställ</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spårbarhet</a:t>
            </a:r>
            <a:r>
              <a:rPr lang="fr-FR" b="0" i="0" u="none" strike="noStrike" dirty="0">
                <a:solidFill>
                  <a:srgbClr val="000000"/>
                </a:solidFill>
                <a:effectLst/>
                <a:latin typeface="Calibri" panose="020F0502020204030204" pitchFamily="34" charset="0"/>
                <a:cs typeface="Calibri" panose="020F0502020204030204" pitchFamily="34" charset="0"/>
              </a:rPr>
              <a:t>: </a:t>
            </a:r>
          </a:p>
          <a:p>
            <a:pPr fontAlgn="base">
              <a:buClr>
                <a:srgbClr val="382B1B"/>
              </a:buClr>
            </a:pPr>
            <a:r>
              <a:rPr lang="fr-FR" dirty="0" err="1">
                <a:solidFill>
                  <a:srgbClr val="000000"/>
                </a:solidFill>
                <a:latin typeface="Calibri" panose="020F0502020204030204" pitchFamily="34" charset="0"/>
                <a:cs typeface="Calibri" panose="020F0502020204030204" pitchFamily="34" charset="0"/>
              </a:rPr>
              <a:t>Skaffa</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kunskap</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kring</a:t>
            </a:r>
            <a:r>
              <a:rPr lang="fr-FR" dirty="0">
                <a:solidFill>
                  <a:srgbClr val="000000"/>
                </a:solidFill>
                <a:latin typeface="Calibri" panose="020F0502020204030204" pitchFamily="34" charset="0"/>
                <a:cs typeface="Calibri" panose="020F0502020204030204" pitchFamily="34" charset="0"/>
              </a:rPr>
              <a:t> </a:t>
            </a:r>
            <a:r>
              <a:rPr lang="fr-FR" b="0" i="0" u="none" strike="noStrike" dirty="0">
                <a:solidFill>
                  <a:srgbClr val="000000"/>
                </a:solidFill>
                <a:effectLst/>
                <a:latin typeface="Calibri" panose="020F0502020204030204" pitchFamily="34" charset="0"/>
                <a:cs typeface="Calibri" panose="020F0502020204030204" pitchFamily="34" charset="0"/>
              </a:rPr>
              <a:t>var dina </a:t>
            </a:r>
            <a:r>
              <a:rPr lang="fr-FR" b="0" i="0" u="none" strike="noStrike" dirty="0" err="1">
                <a:solidFill>
                  <a:srgbClr val="000000"/>
                </a:solidFill>
                <a:effectLst/>
                <a:latin typeface="Calibri" panose="020F0502020204030204" pitchFamily="34" charset="0"/>
                <a:cs typeface="Calibri" panose="020F0502020204030204" pitchFamily="34" charset="0"/>
              </a:rPr>
              <a:t>ingredienser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kommer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ifrån</a:t>
            </a:r>
            <a:r>
              <a:rPr lang="fr-FR" b="0" i="0" u="none" strike="noStrike" dirty="0">
                <a:solidFill>
                  <a:srgbClr val="000000"/>
                </a:solidFill>
                <a:effectLst/>
                <a:latin typeface="Calibri" panose="020F0502020204030204" pitchFamily="34" charset="0"/>
                <a:cs typeface="Calibri" panose="020F0502020204030204" pitchFamily="34" charset="0"/>
              </a:rPr>
              <a:t>.</a:t>
            </a:r>
          </a:p>
          <a:p>
            <a:pPr fontAlgn="base">
              <a:buClr>
                <a:srgbClr val="382B1B"/>
              </a:buClr>
            </a:pPr>
            <a:r>
              <a:rPr lang="fr-FR" b="0" i="0" u="none" strike="noStrike" dirty="0">
                <a:solidFill>
                  <a:srgbClr val="000000"/>
                </a:solidFill>
                <a:effectLst/>
                <a:latin typeface="Calibri" panose="020F0502020204030204" pitchFamily="34" charset="0"/>
                <a:cs typeface="Calibri" panose="020F0502020204030204" pitchFamily="34" charset="0"/>
              </a:rPr>
              <a:t>Ange de </a:t>
            </a:r>
            <a:r>
              <a:rPr lang="fr-FR" b="0" i="0" u="none" strike="noStrike" dirty="0" err="1">
                <a:solidFill>
                  <a:srgbClr val="000000"/>
                </a:solidFill>
                <a:effectLst/>
                <a:latin typeface="Calibri" panose="020F0502020204030204" pitchFamily="34" charset="0"/>
                <a:cs typeface="Calibri" panose="020F0502020204030204" pitchFamily="34" charset="0"/>
              </a:rPr>
              <a:t>gårdar</a:t>
            </a:r>
            <a:r>
              <a:rPr lang="fr-FR" b="0" i="0" u="none" strike="noStrike" dirty="0">
                <a:solidFill>
                  <a:srgbClr val="000000"/>
                </a:solidFill>
                <a:effectLst/>
                <a:latin typeface="Calibri" panose="020F0502020204030204" pitchFamily="34" charset="0"/>
                <a:cs typeface="Calibri" panose="020F0502020204030204" pitchFamily="34" charset="0"/>
              </a:rPr>
              <a:t> och/</a:t>
            </a:r>
            <a:r>
              <a:rPr lang="fr-FR" b="0" i="0" u="none" strike="noStrike" dirty="0" err="1">
                <a:solidFill>
                  <a:srgbClr val="000000"/>
                </a:solidFill>
                <a:effectLst/>
                <a:latin typeface="Calibri" panose="020F0502020204030204" pitchFamily="34" charset="0"/>
                <a:cs typeface="Calibri" panose="020F0502020204030204" pitchFamily="34" charset="0"/>
              </a:rPr>
              <a:t>eller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regioner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där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ingredienserna</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kommer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från</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på</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menyn</a:t>
            </a:r>
            <a:r>
              <a:rPr lang="fr-FR" dirty="0">
                <a:solidFill>
                  <a:srgbClr val="000000"/>
                </a:solidFill>
                <a:latin typeface="Calibri" panose="020F0502020204030204" pitchFamily="34" charset="0"/>
                <a:cs typeface="Calibri" panose="020F0502020204030204" pitchFamily="34" charset="0"/>
              </a:rPr>
              <a:t>.</a:t>
            </a:r>
            <a:endParaRPr lang="fr-FR" b="0" i="0" u="none" strike="noStrike" dirty="0">
              <a:solidFill>
                <a:srgbClr val="000000"/>
              </a:solidFill>
              <a:effectLst/>
              <a:latin typeface="Calibri" panose="020F0502020204030204" pitchFamily="34" charset="0"/>
              <a:cs typeface="Calibri" panose="020F0502020204030204" pitchFamily="34" charset="0"/>
            </a:endParaRPr>
          </a:p>
          <a:p>
            <a:pPr fontAlgn="base">
              <a:buClr>
                <a:srgbClr val="382B1B"/>
              </a:buClr>
            </a:pPr>
            <a:r>
              <a:rPr lang="fr-FR" b="0" i="0" u="none" strike="noStrike" dirty="0" err="1">
                <a:solidFill>
                  <a:srgbClr val="000000"/>
                </a:solidFill>
                <a:effectLst/>
                <a:latin typeface="Calibri" panose="020F0502020204030204" pitchFamily="34" charset="0"/>
                <a:cs typeface="Calibri" panose="020F0502020204030204" pitchFamily="34" charset="0"/>
              </a:rPr>
              <a:t>Använd</a:t>
            </a:r>
            <a:r>
              <a:rPr lang="fr-FR" b="0" i="0" u="none" strike="noStrike" dirty="0">
                <a:solidFill>
                  <a:srgbClr val="000000"/>
                </a:solidFill>
                <a:effectLst/>
                <a:latin typeface="Calibri" panose="020F0502020204030204" pitchFamily="34" charset="0"/>
                <a:cs typeface="Calibri" panose="020F0502020204030204" pitchFamily="34" charset="0"/>
              </a:rPr>
              <a:t> en </a:t>
            </a:r>
            <a:r>
              <a:rPr lang="fr-FR" dirty="0">
                <a:solidFill>
                  <a:srgbClr val="000000"/>
                </a:solidFill>
                <a:latin typeface="Calibri" panose="020F0502020204030204" pitchFamily="34" charset="0"/>
                <a:cs typeface="Calibri" panose="020F0502020204030204" pitchFamily="34" charset="0"/>
              </a:rPr>
              <a:t>variation av </a:t>
            </a:r>
            <a:r>
              <a:rPr lang="fr-FR" b="0" i="0" u="none" strike="noStrike" dirty="0" err="1">
                <a:solidFill>
                  <a:srgbClr val="000000"/>
                </a:solidFill>
                <a:effectLst/>
                <a:latin typeface="Calibri" panose="020F0502020204030204" pitchFamily="34" charset="0"/>
                <a:cs typeface="Calibri" panose="020F0502020204030204" pitchFamily="34" charset="0"/>
              </a:rPr>
              <a:t>olika</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ingredienser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för</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för</a:t>
            </a:r>
            <a:r>
              <a:rPr lang="fr-FR" dirty="0">
                <a:solidFill>
                  <a:srgbClr val="000000"/>
                </a:solidFill>
                <a:latin typeface="Calibri" panose="020F0502020204030204" pitchFamily="34" charset="0"/>
                <a:cs typeface="Calibri" panose="020F0502020204030204" pitchFamily="34" charset="0"/>
              </a:rPr>
              <a:t> att </a:t>
            </a:r>
            <a:r>
              <a:rPr lang="fr-FR" dirty="0" err="1">
                <a:solidFill>
                  <a:srgbClr val="000000"/>
                </a:solidFill>
                <a:latin typeface="Calibri" panose="020F0502020204030204" pitchFamily="34" charset="0"/>
                <a:cs typeface="Calibri" panose="020F0502020204030204" pitchFamily="34" charset="0"/>
              </a:rPr>
              <a:t>öka</a:t>
            </a:r>
            <a:r>
              <a:rPr lang="fr-FR" dirty="0">
                <a:solidFill>
                  <a:srgbClr val="000000"/>
                </a:solidFill>
                <a:latin typeface="Calibri" panose="020F0502020204030204" pitchFamily="34" charset="0"/>
                <a:cs typeface="Calibri" panose="020F0502020204030204" pitchFamily="34" charset="0"/>
              </a:rPr>
              <a:t> den </a:t>
            </a:r>
            <a:r>
              <a:rPr lang="fr-FR" dirty="0" err="1">
                <a:solidFill>
                  <a:srgbClr val="000000"/>
                </a:solidFill>
                <a:latin typeface="Calibri" panose="020F0502020204030204" pitchFamily="34" charset="0"/>
                <a:cs typeface="Calibri" panose="020F0502020204030204" pitchFamily="34" charset="0"/>
              </a:rPr>
              <a:t>biologiska</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mångfalden</a:t>
            </a:r>
            <a:endParaRPr lang="fr-FR" b="0" i="0" u="none" strike="noStrike" dirty="0">
              <a:solidFill>
                <a:srgbClr val="000000"/>
              </a:solidFill>
              <a:effectLst/>
              <a:latin typeface="Calibri" panose="020F0502020204030204" pitchFamily="34" charset="0"/>
              <a:cs typeface="Calibri" panose="020F0502020204030204" pitchFamily="34" charset="0"/>
            </a:endParaRPr>
          </a:p>
          <a:p>
            <a:pPr fontAlgn="base">
              <a:buClr>
                <a:srgbClr val="382B1B"/>
              </a:buClr>
            </a:pPr>
            <a:r>
              <a:rPr lang="fr-FR" b="0" i="0" u="none" strike="noStrike" dirty="0" err="1">
                <a:solidFill>
                  <a:srgbClr val="000000"/>
                </a:solidFill>
                <a:effectLst/>
                <a:latin typeface="Calibri" panose="020F0502020204030204" pitchFamily="34" charset="0"/>
                <a:cs typeface="Calibri" panose="020F0502020204030204" pitchFamily="34" charset="0"/>
              </a:rPr>
              <a:t>Välj</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produkter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med</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certifieringar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som</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ekologiskt</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eller</a:t>
            </a:r>
            <a:r>
              <a:rPr lang="fr-FR" b="0" i="0" u="none" strike="noStrike" dirty="0">
                <a:solidFill>
                  <a:srgbClr val="000000"/>
                </a:solidFill>
                <a:effectLst/>
                <a:latin typeface="Calibri" panose="020F0502020204030204" pitchFamily="34" charset="0"/>
                <a:cs typeface="Calibri" panose="020F0502020204030204" pitchFamily="34" charset="0"/>
              </a:rPr>
              <a:t> Fairtrade. </a:t>
            </a:r>
          </a:p>
          <a:p>
            <a:pPr fontAlgn="base">
              <a:buClr>
                <a:srgbClr val="382B1B"/>
              </a:buClr>
            </a:pPr>
            <a:endParaRPr lang="fr-FR" dirty="0">
              <a:solidFill>
                <a:srgbClr val="000000"/>
              </a:solidFill>
              <a:latin typeface="Calibri" panose="020F0502020204030204" pitchFamily="34" charset="0"/>
              <a:cs typeface="Calibri" panose="020F0502020204030204" pitchFamily="34" charset="0"/>
            </a:endParaRPr>
          </a:p>
          <a:p>
            <a:pPr algn="ctr" fontAlgn="base">
              <a:buClr>
                <a:srgbClr val="382B1B"/>
              </a:buClr>
            </a:pPr>
            <a:r>
              <a:rPr lang="fr-FR" b="1" i="0" u="none" strike="noStrike" dirty="0" err="1">
                <a:solidFill>
                  <a:srgbClr val="000000"/>
                </a:solidFill>
                <a:effectLst/>
                <a:latin typeface="Calibri" panose="020F0502020204030204" pitchFamily="34" charset="0"/>
                <a:cs typeface="Calibri" panose="020F0502020204030204" pitchFamily="34" charset="0"/>
              </a:rPr>
              <a:t>Nedan</a:t>
            </a:r>
            <a:r>
              <a:rPr lang="fr-FR" b="1" i="0" u="none" strike="noStrike" dirty="0">
                <a:solidFill>
                  <a:srgbClr val="000000"/>
                </a:solidFill>
                <a:effectLst/>
                <a:latin typeface="Calibri" panose="020F0502020204030204" pitchFamily="34" charset="0"/>
                <a:cs typeface="Calibri" panose="020F0502020204030204" pitchFamily="34" charset="0"/>
              </a:rPr>
              <a:t> finns en lista </a:t>
            </a:r>
            <a:r>
              <a:rPr lang="fr-FR" b="1" i="0" u="none" strike="noStrike" dirty="0" err="1">
                <a:solidFill>
                  <a:srgbClr val="000000"/>
                </a:solidFill>
                <a:effectLst/>
                <a:latin typeface="Calibri" panose="020F0502020204030204" pitchFamily="34" charset="0"/>
                <a:cs typeface="Calibri" panose="020F0502020204030204" pitchFamily="34" charset="0"/>
              </a:rPr>
              <a:t>över</a:t>
            </a:r>
            <a:r>
              <a:rPr lang="fr-FR" b="1" i="0" u="none" strike="noStrike" dirty="0">
                <a:solidFill>
                  <a:srgbClr val="000000"/>
                </a:solidFill>
                <a:effectLst/>
                <a:latin typeface="Calibri" panose="020F0502020204030204" pitchFamily="34" charset="0"/>
                <a:cs typeface="Calibri" panose="020F0502020204030204" pitchFamily="34" charset="0"/>
              </a:rPr>
              <a:t> </a:t>
            </a:r>
            <a:r>
              <a:rPr lang="fr-FR" b="1" i="0" u="none" strike="noStrike" dirty="0" err="1">
                <a:solidFill>
                  <a:srgbClr val="000000"/>
                </a:solidFill>
                <a:effectLst/>
                <a:latin typeface="Calibri" panose="020F0502020204030204" pitchFamily="34" charset="0"/>
                <a:cs typeface="Calibri" panose="020F0502020204030204" pitchFamily="34" charset="0"/>
              </a:rPr>
              <a:t>certifieringar</a:t>
            </a:r>
            <a:r>
              <a:rPr lang="fr-FR" b="1" i="0" u="none" strike="noStrike" dirty="0">
                <a:solidFill>
                  <a:srgbClr val="000000"/>
                </a:solidFill>
                <a:effectLst/>
                <a:latin typeface="Calibri" panose="020F0502020204030204" pitchFamily="34" charset="0"/>
                <a:cs typeface="Calibri" panose="020F0502020204030204" pitchFamily="34" charset="0"/>
              </a:rPr>
              <a:t> </a:t>
            </a:r>
            <a:r>
              <a:rPr lang="fr-FR" b="1" i="0" u="none" strike="noStrike" dirty="0" err="1">
                <a:solidFill>
                  <a:srgbClr val="000000"/>
                </a:solidFill>
                <a:effectLst/>
                <a:latin typeface="Calibri" panose="020F0502020204030204" pitchFamily="34" charset="0"/>
                <a:cs typeface="Calibri" panose="020F0502020204030204" pitchFamily="34" charset="0"/>
              </a:rPr>
              <a:t>som</a:t>
            </a:r>
            <a:r>
              <a:rPr lang="fr-FR" b="1" i="0" u="none" strike="noStrike" dirty="0">
                <a:solidFill>
                  <a:srgbClr val="000000"/>
                </a:solidFill>
                <a:effectLst/>
                <a:latin typeface="Calibri" panose="020F0502020204030204" pitchFamily="34" charset="0"/>
                <a:cs typeface="Calibri" panose="020F0502020204030204" pitchFamily="34" charset="0"/>
              </a:rPr>
              <a:t> </a:t>
            </a:r>
            <a:r>
              <a:rPr lang="fr-FR" b="1" i="0" u="none" strike="noStrike" dirty="0" err="1">
                <a:solidFill>
                  <a:srgbClr val="000000"/>
                </a:solidFill>
                <a:effectLst/>
                <a:latin typeface="Calibri" panose="020F0502020204030204" pitchFamily="34" charset="0"/>
                <a:cs typeface="Calibri" panose="020F0502020204030204" pitchFamily="34" charset="0"/>
              </a:rPr>
              <a:t>är</a:t>
            </a:r>
            <a:r>
              <a:rPr lang="fr-FR" b="1" i="0" u="none" strike="noStrike" dirty="0">
                <a:solidFill>
                  <a:srgbClr val="000000"/>
                </a:solidFill>
                <a:effectLst/>
                <a:latin typeface="Calibri" panose="020F0502020204030204" pitchFamily="34" charset="0"/>
                <a:cs typeface="Calibri" panose="020F0502020204030204" pitchFamily="34" charset="0"/>
              </a:rPr>
              <a:t> </a:t>
            </a:r>
            <a:r>
              <a:rPr lang="fr-FR" b="1" i="0" u="none" strike="noStrike" dirty="0" err="1">
                <a:solidFill>
                  <a:srgbClr val="000000"/>
                </a:solidFill>
                <a:effectLst/>
                <a:latin typeface="Calibri" panose="020F0502020204030204" pitchFamily="34" charset="0"/>
                <a:cs typeface="Calibri" panose="020F0502020204030204" pitchFamily="34" charset="0"/>
              </a:rPr>
              <a:t>relevanta</a:t>
            </a:r>
            <a:r>
              <a:rPr lang="fr-FR" b="1" i="0" u="none" strike="noStrike" dirty="0">
                <a:solidFill>
                  <a:srgbClr val="000000"/>
                </a:solidFill>
                <a:effectLst/>
                <a:latin typeface="Calibri" panose="020F0502020204030204" pitchFamily="34" charset="0"/>
                <a:cs typeface="Calibri" panose="020F0502020204030204" pitchFamily="34" charset="0"/>
              </a:rPr>
              <a:t> i de länder </a:t>
            </a:r>
            <a:r>
              <a:rPr lang="fr-FR" b="1" i="0" u="none" strike="noStrike" dirty="0" err="1">
                <a:solidFill>
                  <a:srgbClr val="000000"/>
                </a:solidFill>
                <a:effectLst/>
                <a:latin typeface="Calibri" panose="020F0502020204030204" pitchFamily="34" charset="0"/>
                <a:cs typeface="Calibri" panose="020F0502020204030204" pitchFamily="34" charset="0"/>
              </a:rPr>
              <a:t>där</a:t>
            </a:r>
            <a:r>
              <a:rPr lang="fr-FR" b="1" i="0" u="none" strike="noStrike" dirty="0">
                <a:solidFill>
                  <a:srgbClr val="000000"/>
                </a:solidFill>
                <a:effectLst/>
                <a:latin typeface="Calibri" panose="020F0502020204030204" pitchFamily="34" charset="0"/>
                <a:cs typeface="Calibri" panose="020F0502020204030204" pitchFamily="34" charset="0"/>
              </a:rPr>
              <a:t> </a:t>
            </a:r>
            <a:r>
              <a:rPr lang="fr-FR" b="1" i="0" u="none" strike="noStrike" dirty="0" err="1">
                <a:solidFill>
                  <a:srgbClr val="000000"/>
                </a:solidFill>
                <a:effectLst/>
                <a:latin typeface="Calibri" panose="020F0502020204030204" pitchFamily="34" charset="0"/>
                <a:cs typeface="Calibri" panose="020F0502020204030204" pitchFamily="34" charset="0"/>
              </a:rPr>
              <a:t>Tre</a:t>
            </a:r>
            <a:r>
              <a:rPr lang="fr-FR" b="1" i="0" u="none" strike="noStrike" dirty="0">
                <a:solidFill>
                  <a:srgbClr val="000000"/>
                </a:solidFill>
                <a:effectLst/>
                <a:latin typeface="Calibri" panose="020F0502020204030204" pitchFamily="34" charset="0"/>
                <a:cs typeface="Calibri" panose="020F0502020204030204" pitchFamily="34" charset="0"/>
              </a:rPr>
              <a:t> </a:t>
            </a:r>
            <a:r>
              <a:rPr lang="fr-FR" b="1" i="0" u="none" strike="noStrike" dirty="0" err="1">
                <a:solidFill>
                  <a:srgbClr val="000000"/>
                </a:solidFill>
                <a:effectLst/>
                <a:latin typeface="Calibri" panose="020F0502020204030204" pitchFamily="34" charset="0"/>
                <a:cs typeface="Calibri" panose="020F0502020204030204" pitchFamily="34" charset="0"/>
              </a:rPr>
              <a:t>kök</a:t>
            </a:r>
            <a:r>
              <a:rPr lang="fr-FR" b="1" i="0" u="none" strike="noStrike" dirty="0">
                <a:solidFill>
                  <a:srgbClr val="000000"/>
                </a:solidFill>
                <a:effectLst/>
                <a:latin typeface="Calibri" panose="020F0502020204030204" pitchFamily="34" charset="0"/>
                <a:cs typeface="Calibri" panose="020F0502020204030204" pitchFamily="34" charset="0"/>
              </a:rPr>
              <a:t> </a:t>
            </a:r>
            <a:r>
              <a:rPr lang="fr-FR" b="1" i="0" u="none" strike="noStrike" dirty="0" err="1">
                <a:solidFill>
                  <a:srgbClr val="000000"/>
                </a:solidFill>
                <a:effectLst/>
                <a:latin typeface="Calibri" panose="020F0502020204030204" pitchFamily="34" charset="0"/>
                <a:cs typeface="Calibri" panose="020F0502020204030204" pitchFamily="34" charset="0"/>
              </a:rPr>
              <a:t>är</a:t>
            </a:r>
            <a:r>
              <a:rPr lang="fr-FR" b="1" i="0" u="none" strike="noStrike" dirty="0">
                <a:solidFill>
                  <a:srgbClr val="000000"/>
                </a:solidFill>
                <a:effectLst/>
                <a:latin typeface="Calibri" panose="020F0502020204030204" pitchFamily="34" charset="0"/>
                <a:cs typeface="Calibri" panose="020F0502020204030204" pitchFamily="34" charset="0"/>
              </a:rPr>
              <a:t> </a:t>
            </a:r>
            <a:r>
              <a:rPr lang="fr-FR" b="1" i="0" u="none" strike="noStrike" dirty="0" err="1">
                <a:solidFill>
                  <a:srgbClr val="000000"/>
                </a:solidFill>
                <a:effectLst/>
                <a:latin typeface="Calibri" panose="020F0502020204030204" pitchFamily="34" charset="0"/>
                <a:cs typeface="Calibri" panose="020F0502020204030204" pitchFamily="34" charset="0"/>
              </a:rPr>
              <a:t>partner</a:t>
            </a:r>
            <a:r>
              <a:rPr lang="fr-FR" b="1" i="0" u="none" strike="noStrike" dirty="0">
                <a:solidFill>
                  <a:srgbClr val="000000"/>
                </a:solidFill>
                <a:effectLst/>
                <a:latin typeface="Calibri" panose="020F0502020204030204" pitchFamily="34" charset="0"/>
                <a:cs typeface="Calibri" panose="020F0502020204030204" pitchFamily="34" charset="0"/>
              </a:rPr>
              <a:t>.</a:t>
            </a:r>
          </a:p>
          <a:p>
            <a:pPr fontAlgn="base">
              <a:buClr>
                <a:srgbClr val="382B1B"/>
              </a:buClr>
            </a:pPr>
            <a:endParaRPr lang="fr-FR" dirty="0">
              <a:solidFill>
                <a:srgbClr val="000000"/>
              </a:solidFill>
              <a:latin typeface="Calibri" panose="020F0502020204030204" pitchFamily="34" charset="0"/>
              <a:cs typeface="Calibri" panose="020F0502020204030204" pitchFamily="34" charset="0"/>
            </a:endParaRPr>
          </a:p>
          <a:p>
            <a:pPr fontAlgn="base">
              <a:buClr>
                <a:srgbClr val="382B1B"/>
              </a:buClr>
            </a:pPr>
            <a:endParaRPr lang="fr-FR" b="0" i="0" u="none" strike="noStrike" dirty="0">
              <a:solidFill>
                <a:srgbClr val="000000"/>
              </a:solidFill>
              <a:effectLst/>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A18E46C6-5145-4C80-F0ED-263E09874283}"/>
              </a:ext>
            </a:extLst>
          </p:cNvPr>
          <p:cNvSpPr>
            <a:spLocks noGrp="1"/>
          </p:cNvSpPr>
          <p:nvPr>
            <p:ph type="body" sz="quarter" idx="23"/>
          </p:nvPr>
        </p:nvSpPr>
        <p:spPr>
          <a:xfrm>
            <a:off x="304789" y="642281"/>
            <a:ext cx="3721396" cy="5573437"/>
          </a:xfrm>
        </p:spPr>
        <p:txBody>
          <a:bodyPr>
            <a:normAutofit/>
          </a:bodyPr>
          <a:lstStyle/>
          <a:p>
            <a:r>
              <a:rPr lang="en-US" sz="4000" b="1" dirty="0" err="1"/>
              <a:t>Enkla</a:t>
            </a:r>
            <a:r>
              <a:rPr lang="en-US" sz="4000" b="1" dirty="0"/>
              <a:t> </a:t>
            </a:r>
            <a:r>
              <a:rPr lang="en-US" sz="4000" b="1" dirty="0" err="1"/>
              <a:t>metoder</a:t>
            </a:r>
            <a:r>
              <a:rPr lang="en-US" sz="4000" b="1" dirty="0"/>
              <a:t> för </a:t>
            </a:r>
            <a:r>
              <a:rPr lang="en-US" sz="4000" b="1" dirty="0" err="1"/>
              <a:t>ekologiskt</a:t>
            </a:r>
            <a:r>
              <a:rPr lang="en-US" sz="4000" b="1" dirty="0"/>
              <a:t> </a:t>
            </a:r>
            <a:r>
              <a:rPr lang="en-US" sz="4000" b="1" dirty="0" err="1"/>
              <a:t>ansvarstagande</a:t>
            </a:r>
            <a:r>
              <a:rPr lang="en-US" sz="4000" b="1" dirty="0"/>
              <a:t> </a:t>
            </a:r>
          </a:p>
          <a:p>
            <a:endParaRPr lang="en-US" b="1" dirty="0"/>
          </a:p>
          <a:p>
            <a:pPr algn="ctr"/>
            <a:r>
              <a:rPr lang="fr-FR" b="0" i="0" u="none" strike="noStrike" dirty="0" err="1">
                <a:solidFill>
                  <a:srgbClr val="000000"/>
                </a:solidFill>
                <a:effectLst/>
                <a:latin typeface="Calibri" panose="020F0502020204030204" pitchFamily="34" charset="0"/>
                <a:cs typeface="Calibri" panose="020F0502020204030204" pitchFamily="34" charset="0"/>
              </a:rPr>
              <a:t>Hållbara</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källor</a:t>
            </a:r>
            <a:endParaRPr lang="en-US" b="1" dirty="0"/>
          </a:p>
        </p:txBody>
      </p:sp>
      <p:sp>
        <p:nvSpPr>
          <p:cNvPr id="7" name="Text Placeholder 6">
            <a:extLst>
              <a:ext uri="{FF2B5EF4-FFF2-40B4-BE49-F238E27FC236}">
                <a16:creationId xmlns:a16="http://schemas.microsoft.com/office/drawing/2014/main" id="{5A264647-3A28-3BB5-2C13-E0B98B566101}"/>
              </a:ext>
            </a:extLst>
          </p:cNvPr>
          <p:cNvSpPr>
            <a:spLocks noGrp="1"/>
          </p:cNvSpPr>
          <p:nvPr>
            <p:ph type="body" sz="quarter" idx="24"/>
          </p:nvPr>
        </p:nvSpPr>
        <p:spPr/>
        <p:txBody>
          <a:bodyPr/>
          <a:lstStyle/>
          <a:p>
            <a:r>
              <a:rPr lang="en-US"/>
              <a:t>02</a:t>
            </a:r>
          </a:p>
        </p:txBody>
      </p:sp>
      <p:grpSp>
        <p:nvGrpSpPr>
          <p:cNvPr id="5" name="Group 5">
            <a:extLst>
              <a:ext uri="{FF2B5EF4-FFF2-40B4-BE49-F238E27FC236}">
                <a16:creationId xmlns:a16="http://schemas.microsoft.com/office/drawing/2014/main" id="{2EDF289E-620C-FC31-0692-CEAF4C8105F5}"/>
              </a:ext>
            </a:extLst>
          </p:cNvPr>
          <p:cNvGrpSpPr/>
          <p:nvPr/>
        </p:nvGrpSpPr>
        <p:grpSpPr>
          <a:xfrm>
            <a:off x="-471399" y="4985166"/>
            <a:ext cx="2945636" cy="3037178"/>
            <a:chOff x="0" y="0"/>
            <a:chExt cx="5891272" cy="6074356"/>
          </a:xfrm>
          <a:solidFill>
            <a:srgbClr val="B6D1E1"/>
          </a:solidFill>
        </p:grpSpPr>
        <p:sp>
          <p:nvSpPr>
            <p:cNvPr id="8" name="Freeform 6">
              <a:extLst>
                <a:ext uri="{FF2B5EF4-FFF2-40B4-BE49-F238E27FC236}">
                  <a16:creationId xmlns:a16="http://schemas.microsoft.com/office/drawing/2014/main" id="{485931C4-D25E-2A33-7C14-1AAC1333BF39}"/>
                </a:ext>
              </a:extLst>
            </p:cNvPr>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grpFill/>
          </p:spPr>
          <p:txBody>
            <a:bodyPr/>
            <a:lstStyle/>
            <a:p>
              <a:endParaRPr lang="fr-FR" sz="1200"/>
            </a:p>
          </p:txBody>
        </p:sp>
      </p:grpSp>
    </p:spTree>
    <p:extLst>
      <p:ext uri="{BB962C8B-B14F-4D97-AF65-F5344CB8AC3E}">
        <p14:creationId xmlns:p14="http://schemas.microsoft.com/office/powerpoint/2010/main" val="3005042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02EB1-7565-0FBD-08AF-BD0C5CDF93D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A85C40C-3C5A-3172-378B-8FC65D46A4D1}"/>
              </a:ext>
            </a:extLst>
          </p:cNvPr>
          <p:cNvSpPr>
            <a:spLocks noGrp="1"/>
          </p:cNvSpPr>
          <p:nvPr>
            <p:ph type="body" sz="quarter" idx="23"/>
          </p:nvPr>
        </p:nvSpPr>
        <p:spPr>
          <a:xfrm>
            <a:off x="304789" y="642281"/>
            <a:ext cx="3721396" cy="5573437"/>
          </a:xfrm>
        </p:spPr>
        <p:txBody>
          <a:bodyPr>
            <a:normAutofit/>
          </a:bodyPr>
          <a:lstStyle/>
          <a:p>
            <a:r>
              <a:rPr lang="en-US"/>
              <a:t>Hållbara inköp</a:t>
            </a:r>
          </a:p>
          <a:p>
            <a:endParaRPr lang="en-US"/>
          </a:p>
        </p:txBody>
      </p:sp>
      <p:graphicFrame>
        <p:nvGraphicFramePr>
          <p:cNvPr id="15" name="Tableau 14">
            <a:extLst>
              <a:ext uri="{FF2B5EF4-FFF2-40B4-BE49-F238E27FC236}">
                <a16:creationId xmlns:a16="http://schemas.microsoft.com/office/drawing/2014/main" id="{CA045404-AF5D-6987-B8F1-5ACD4CF2F028}"/>
              </a:ext>
            </a:extLst>
          </p:cNvPr>
          <p:cNvGraphicFramePr>
            <a:graphicFrameLocks noGrp="1"/>
          </p:cNvGraphicFramePr>
          <p:nvPr>
            <p:extLst>
              <p:ext uri="{D42A27DB-BD31-4B8C-83A1-F6EECF244321}">
                <p14:modId xmlns:p14="http://schemas.microsoft.com/office/powerpoint/2010/main" val="3684360201"/>
              </p:ext>
            </p:extLst>
          </p:nvPr>
        </p:nvGraphicFramePr>
        <p:xfrm>
          <a:off x="426027" y="142343"/>
          <a:ext cx="11461184" cy="7138509"/>
        </p:xfrm>
        <a:graphic>
          <a:graphicData uri="http://schemas.openxmlformats.org/drawingml/2006/table">
            <a:tbl>
              <a:tblPr>
                <a:tableStyleId>{5C22544A-7EE6-4342-B048-85BDC9FD1C3A}</a:tableStyleId>
              </a:tblPr>
              <a:tblGrid>
                <a:gridCol w="2140253">
                  <a:extLst>
                    <a:ext uri="{9D8B030D-6E8A-4147-A177-3AD203B41FA5}">
                      <a16:colId xmlns:a16="http://schemas.microsoft.com/office/drawing/2014/main" val="3884311465"/>
                    </a:ext>
                  </a:extLst>
                </a:gridCol>
                <a:gridCol w="1745947">
                  <a:extLst>
                    <a:ext uri="{9D8B030D-6E8A-4147-A177-3AD203B41FA5}">
                      <a16:colId xmlns:a16="http://schemas.microsoft.com/office/drawing/2014/main" val="3318703337"/>
                    </a:ext>
                  </a:extLst>
                </a:gridCol>
                <a:gridCol w="1908170">
                  <a:extLst>
                    <a:ext uri="{9D8B030D-6E8A-4147-A177-3AD203B41FA5}">
                      <a16:colId xmlns:a16="http://schemas.microsoft.com/office/drawing/2014/main" val="2952156809"/>
                    </a:ext>
                  </a:extLst>
                </a:gridCol>
                <a:gridCol w="5666814">
                  <a:extLst>
                    <a:ext uri="{9D8B030D-6E8A-4147-A177-3AD203B41FA5}">
                      <a16:colId xmlns:a16="http://schemas.microsoft.com/office/drawing/2014/main" val="934016921"/>
                    </a:ext>
                  </a:extLst>
                </a:gridCol>
              </a:tblGrid>
              <a:tr h="322321">
                <a:tc>
                  <a:txBody>
                    <a:bodyPr/>
                    <a:lstStyle/>
                    <a:p>
                      <a:pPr algn="l" fontAlgn="ctr"/>
                      <a:r>
                        <a:rPr lang="fr-FR" sz="2000" b="1" u="none" strike="noStrike">
                          <a:effectLst/>
                        </a:rPr>
                        <a:t>Klassificering</a:t>
                      </a:r>
                      <a:endParaRPr lang="fr-FR" sz="2000" b="1" i="0" u="none" strike="noStrike">
                        <a:solidFill>
                          <a:srgbClr val="000000"/>
                        </a:solidFill>
                        <a:effectLst/>
                        <a:latin typeface="Calibri" panose="020F0502020204030204" pitchFamily="34" charset="0"/>
                      </a:endParaRPr>
                    </a:p>
                  </a:txBody>
                  <a:tcPr marL="8394" marR="8394" marT="8394" marB="0" anchor="ctr"/>
                </a:tc>
                <a:tc>
                  <a:txBody>
                    <a:bodyPr/>
                    <a:lstStyle/>
                    <a:p>
                      <a:pPr algn="l" fontAlgn="ctr"/>
                      <a:r>
                        <a:rPr lang="fr-FR" sz="2000" b="1" u="none" strike="noStrike">
                          <a:effectLst/>
                        </a:rPr>
                        <a:t>Certifiering</a:t>
                      </a:r>
                      <a:endParaRPr lang="fr-FR" sz="2000" b="1" i="0" u="none" strike="noStrike">
                        <a:solidFill>
                          <a:srgbClr val="000000"/>
                        </a:solidFill>
                        <a:effectLst/>
                        <a:latin typeface="Calibri" panose="020F0502020204030204" pitchFamily="34" charset="0"/>
                      </a:endParaRPr>
                    </a:p>
                  </a:txBody>
                  <a:tcPr marL="8394" marR="8394" marT="8394" marB="0" anchor="ctr"/>
                </a:tc>
                <a:tc>
                  <a:txBody>
                    <a:bodyPr/>
                    <a:lstStyle/>
                    <a:p>
                      <a:pPr algn="l" fontAlgn="ctr"/>
                      <a:r>
                        <a:rPr lang="fr-FR" sz="2000" b="1" u="none" strike="noStrike">
                          <a:effectLst/>
                        </a:rPr>
                        <a:t>Land</a:t>
                      </a:r>
                      <a:endParaRPr lang="fr-FR" sz="2000" b="1" i="0" u="none" strike="noStrike">
                        <a:solidFill>
                          <a:srgbClr val="000000"/>
                        </a:solidFill>
                        <a:effectLst/>
                        <a:latin typeface="Calibri" panose="020F0502020204030204" pitchFamily="34" charset="0"/>
                      </a:endParaRPr>
                    </a:p>
                  </a:txBody>
                  <a:tcPr marL="8394" marR="8394" marT="8394" marB="0" anchor="ctr"/>
                </a:tc>
                <a:tc>
                  <a:txBody>
                    <a:bodyPr/>
                    <a:lstStyle/>
                    <a:p>
                      <a:pPr algn="l" fontAlgn="ctr"/>
                      <a:r>
                        <a:rPr lang="fr-FR" sz="2000" b="1" u="none" strike="noStrike">
                          <a:effectLst/>
                        </a:rPr>
                        <a:t>Beskrivning</a:t>
                      </a:r>
                      <a:endParaRPr lang="fr-FR" sz="2000" b="1" i="0" u="none" strike="noStrike">
                        <a:solidFill>
                          <a:srgbClr val="000000"/>
                        </a:solidFill>
                        <a:effectLst/>
                        <a:latin typeface="Calibri" panose="020F0502020204030204" pitchFamily="34" charset="0"/>
                      </a:endParaRPr>
                    </a:p>
                  </a:txBody>
                  <a:tcPr marL="8394" marR="8394" marT="8394" marB="0" anchor="ctr"/>
                </a:tc>
                <a:extLst>
                  <a:ext uri="{0D108BD9-81ED-4DB2-BD59-A6C34878D82A}">
                    <a16:rowId xmlns:a16="http://schemas.microsoft.com/office/drawing/2014/main" val="1225555031"/>
                  </a:ext>
                </a:extLst>
              </a:tr>
              <a:tr h="322321">
                <a:tc>
                  <a:txBody>
                    <a:bodyPr/>
                    <a:lstStyle/>
                    <a:p>
                      <a:pPr algn="l" fontAlgn="ctr"/>
                      <a:r>
                        <a:rPr lang="fr-FR" sz="2000" u="none" strike="noStrike">
                          <a:solidFill>
                            <a:srgbClr val="382B1B"/>
                          </a:solidFill>
                          <a:effectLst/>
                        </a:rPr>
                        <a:t>Djurens välbefinnande</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fr-FR" sz="2000" u="sng" strike="noStrike">
                          <a:effectLst/>
                          <a:hlinkClick r:id="rId2"/>
                        </a:rPr>
                        <a:t>Etikett Rouge</a:t>
                      </a:r>
                      <a:endParaRPr lang="fr-FR" sz="2000" b="0" i="0" u="sng" strike="noStrike">
                        <a:solidFill>
                          <a:srgbClr val="467886"/>
                        </a:solidFill>
                        <a:effectLst/>
                        <a:latin typeface="Calibri" panose="020F0502020204030204" pitchFamily="34" charset="0"/>
                      </a:endParaRPr>
                    </a:p>
                  </a:txBody>
                  <a:tcPr marL="8394" marR="8394" marT="8394" marB="0" anchor="ctr"/>
                </a:tc>
                <a:tc>
                  <a:txBody>
                    <a:bodyPr/>
                    <a:lstStyle/>
                    <a:p>
                      <a:pPr algn="l" fontAlgn="ctr"/>
                      <a:r>
                        <a:rPr lang="fr-FR" sz="2000" u="none" strike="noStrike">
                          <a:solidFill>
                            <a:srgbClr val="382B1B"/>
                          </a:solidFill>
                          <a:effectLst/>
                        </a:rPr>
                        <a:t>Frankrike</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en-US" sz="2000" u="none" strike="noStrike">
                          <a:solidFill>
                            <a:srgbClr val="382B1B"/>
                          </a:solidFill>
                          <a:effectLst/>
                        </a:rPr>
                        <a:t>Högkvalitativt kött med strikta riktlinjer för djurskydd.</a:t>
                      </a:r>
                      <a:endParaRPr lang="en-US" sz="2000" b="0" i="0" u="none" strike="noStrike">
                        <a:solidFill>
                          <a:srgbClr val="382B1B"/>
                        </a:solidFill>
                        <a:effectLst/>
                        <a:latin typeface="Calibri" panose="020F0502020204030204" pitchFamily="34" charset="0"/>
                      </a:endParaRPr>
                    </a:p>
                  </a:txBody>
                  <a:tcPr marL="8394" marR="8394" marT="8394" marB="0" anchor="ctr"/>
                </a:tc>
                <a:extLst>
                  <a:ext uri="{0D108BD9-81ED-4DB2-BD59-A6C34878D82A}">
                    <a16:rowId xmlns:a16="http://schemas.microsoft.com/office/drawing/2014/main" val="1466488327"/>
                  </a:ext>
                </a:extLst>
              </a:tr>
              <a:tr h="322321">
                <a:tc>
                  <a:txBody>
                    <a:bodyPr/>
                    <a:lstStyle/>
                    <a:p>
                      <a:pPr algn="l" fontAlgn="ctr"/>
                      <a:r>
                        <a:rPr lang="fr-FR" sz="2000" u="none" strike="noStrike">
                          <a:solidFill>
                            <a:srgbClr val="382B1B"/>
                          </a:solidFill>
                          <a:effectLst/>
                        </a:rPr>
                        <a:t>Djurens välbefinnande</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fr-FR" sz="2000" u="sng" strike="noStrike">
                          <a:effectLst/>
                          <a:hlinkClick r:id="rId3"/>
                        </a:rPr>
                        <a:t>Beter Leven</a:t>
                      </a:r>
                      <a:endParaRPr lang="fr-FR" sz="2000" b="0" i="0" u="sng" strike="noStrike">
                        <a:solidFill>
                          <a:srgbClr val="467886"/>
                        </a:solidFill>
                        <a:effectLst/>
                        <a:latin typeface="Calibri" panose="020F0502020204030204" pitchFamily="34" charset="0"/>
                      </a:endParaRPr>
                    </a:p>
                  </a:txBody>
                  <a:tcPr marL="8394" marR="8394" marT="8394" marB="0" anchor="ctr"/>
                </a:tc>
                <a:tc>
                  <a:txBody>
                    <a:bodyPr/>
                    <a:lstStyle/>
                    <a:p>
                      <a:pPr algn="l" fontAlgn="ctr"/>
                      <a:r>
                        <a:rPr lang="fr-FR" sz="2000" u="none" strike="noStrike">
                          <a:solidFill>
                            <a:srgbClr val="382B1B"/>
                          </a:solidFill>
                          <a:effectLst/>
                        </a:rPr>
                        <a:t>Nederländerna</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en-US" sz="2000" u="none" strike="noStrike">
                          <a:solidFill>
                            <a:srgbClr val="382B1B"/>
                          </a:solidFill>
                          <a:effectLst/>
                        </a:rPr>
                        <a:t>Humana förhållanden för kött och mejeriprodukter.</a:t>
                      </a:r>
                      <a:endParaRPr lang="en-US" sz="2000" b="0" i="0" u="none" strike="noStrike">
                        <a:solidFill>
                          <a:srgbClr val="382B1B"/>
                        </a:solidFill>
                        <a:effectLst/>
                        <a:latin typeface="Calibri" panose="020F0502020204030204" pitchFamily="34" charset="0"/>
                      </a:endParaRPr>
                    </a:p>
                  </a:txBody>
                  <a:tcPr marL="8394" marR="8394" marT="8394" marB="0" anchor="ctr"/>
                </a:tc>
                <a:extLst>
                  <a:ext uri="{0D108BD9-81ED-4DB2-BD59-A6C34878D82A}">
                    <a16:rowId xmlns:a16="http://schemas.microsoft.com/office/drawing/2014/main" val="4087023391"/>
                  </a:ext>
                </a:extLst>
              </a:tr>
              <a:tr h="483482">
                <a:tc>
                  <a:txBody>
                    <a:bodyPr/>
                    <a:lstStyle/>
                    <a:p>
                      <a:pPr algn="l" fontAlgn="ctr"/>
                      <a:r>
                        <a:rPr lang="fr-FR" sz="2000" u="none" strike="noStrike">
                          <a:solidFill>
                            <a:srgbClr val="382B1B"/>
                          </a:solidFill>
                          <a:effectLst/>
                        </a:rPr>
                        <a:t>Ekologiskt och djurskydd</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fr-FR" sz="2000" u="sng" strike="noStrike">
                          <a:effectLst/>
                          <a:hlinkClick r:id="rId4"/>
                        </a:rPr>
                        <a:t>KRAV</a:t>
                      </a:r>
                      <a:endParaRPr lang="fr-FR" sz="2000" b="0" i="0" u="sng" strike="noStrike">
                        <a:solidFill>
                          <a:srgbClr val="467886"/>
                        </a:solidFill>
                        <a:effectLst/>
                        <a:latin typeface="Calibri" panose="020F0502020204030204" pitchFamily="34" charset="0"/>
                      </a:endParaRPr>
                    </a:p>
                  </a:txBody>
                  <a:tcPr marL="8394" marR="8394" marT="8394" marB="0" anchor="ctr"/>
                </a:tc>
                <a:tc>
                  <a:txBody>
                    <a:bodyPr/>
                    <a:lstStyle/>
                    <a:p>
                      <a:pPr algn="l" fontAlgn="ctr"/>
                      <a:r>
                        <a:rPr lang="fr-FR" sz="2000" u="none" strike="noStrike">
                          <a:solidFill>
                            <a:srgbClr val="382B1B"/>
                          </a:solidFill>
                          <a:effectLst/>
                        </a:rPr>
                        <a:t>Sverige</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en-US" sz="2000" u="none" strike="noStrike">
                          <a:solidFill>
                            <a:srgbClr val="382B1B"/>
                          </a:solidFill>
                          <a:effectLst/>
                        </a:rPr>
                        <a:t>Ekologisk mat med fokus på välfärd och hållbarhet.</a:t>
                      </a:r>
                      <a:endParaRPr lang="en-US" sz="2000" b="0" i="0" u="none" strike="noStrike">
                        <a:solidFill>
                          <a:srgbClr val="382B1B"/>
                        </a:solidFill>
                        <a:effectLst/>
                        <a:latin typeface="Calibri" panose="020F0502020204030204" pitchFamily="34" charset="0"/>
                      </a:endParaRPr>
                    </a:p>
                  </a:txBody>
                  <a:tcPr marL="8394" marR="8394" marT="8394" marB="0" anchor="ctr"/>
                </a:tc>
                <a:extLst>
                  <a:ext uri="{0D108BD9-81ED-4DB2-BD59-A6C34878D82A}">
                    <a16:rowId xmlns:a16="http://schemas.microsoft.com/office/drawing/2014/main" val="3520520879"/>
                  </a:ext>
                </a:extLst>
              </a:tr>
              <a:tr h="483482">
                <a:tc>
                  <a:txBody>
                    <a:bodyPr/>
                    <a:lstStyle/>
                    <a:p>
                      <a:pPr algn="l" fontAlgn="ctr"/>
                      <a:r>
                        <a:rPr lang="fr-FR" sz="2000" u="none" strike="noStrike">
                          <a:solidFill>
                            <a:srgbClr val="382B1B"/>
                          </a:solidFill>
                          <a:effectLst/>
                        </a:rPr>
                        <a:t>Djurens välbefinnande och kvalitet</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fr-FR" sz="2000" u="sng" strike="noStrike">
                          <a:effectLst/>
                          <a:hlinkClick r:id="rId5"/>
                        </a:rPr>
                        <a:t>Bord Bia</a:t>
                      </a:r>
                      <a:endParaRPr lang="fr-FR" sz="2000" b="0" i="0" u="sng" strike="noStrike">
                        <a:solidFill>
                          <a:srgbClr val="467886"/>
                        </a:solidFill>
                        <a:effectLst/>
                        <a:latin typeface="Calibri" panose="020F0502020204030204" pitchFamily="34" charset="0"/>
                      </a:endParaRPr>
                    </a:p>
                  </a:txBody>
                  <a:tcPr marL="8394" marR="8394" marT="8394" marB="0" anchor="ctr"/>
                </a:tc>
                <a:tc>
                  <a:txBody>
                    <a:bodyPr/>
                    <a:lstStyle/>
                    <a:p>
                      <a:pPr algn="l" fontAlgn="ctr"/>
                      <a:r>
                        <a:rPr lang="fr-FR" sz="2000" u="none" strike="noStrike">
                          <a:solidFill>
                            <a:srgbClr val="382B1B"/>
                          </a:solidFill>
                          <a:effectLst/>
                        </a:rPr>
                        <a:t>Irland</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en-US" sz="2000" u="none" strike="noStrike">
                          <a:solidFill>
                            <a:srgbClr val="382B1B"/>
                          </a:solidFill>
                          <a:effectLst/>
                        </a:rPr>
                        <a:t>Höga krav på djurskydd och livsmedelskvalitet.</a:t>
                      </a:r>
                      <a:endParaRPr lang="en-US" sz="2000" b="0" i="0" u="none" strike="noStrike">
                        <a:solidFill>
                          <a:srgbClr val="382B1B"/>
                        </a:solidFill>
                        <a:effectLst/>
                        <a:latin typeface="Calibri" panose="020F0502020204030204" pitchFamily="34" charset="0"/>
                      </a:endParaRPr>
                    </a:p>
                  </a:txBody>
                  <a:tcPr marL="8394" marR="8394" marT="8394" marB="0" anchor="ctr"/>
                </a:tc>
                <a:extLst>
                  <a:ext uri="{0D108BD9-81ED-4DB2-BD59-A6C34878D82A}">
                    <a16:rowId xmlns:a16="http://schemas.microsoft.com/office/drawing/2014/main" val="1557709542"/>
                  </a:ext>
                </a:extLst>
              </a:tr>
              <a:tr h="322321">
                <a:tc>
                  <a:txBody>
                    <a:bodyPr/>
                    <a:lstStyle/>
                    <a:p>
                      <a:pPr algn="l" fontAlgn="ctr"/>
                      <a:r>
                        <a:rPr lang="fr-FR" sz="2000" u="none" strike="noStrike">
                          <a:solidFill>
                            <a:srgbClr val="382B1B"/>
                          </a:solidFill>
                          <a:effectLst/>
                        </a:rPr>
                        <a:t>Ekologisk odling</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fr-FR" sz="2000" u="sng" strike="noStrike">
                          <a:effectLst/>
                          <a:hlinkClick r:id="rId6"/>
                        </a:rPr>
                        <a:t>Biologiskt jordbruk</a:t>
                      </a:r>
                      <a:endParaRPr lang="fr-FR" sz="2000" b="0" i="0" u="sng" strike="noStrike">
                        <a:solidFill>
                          <a:srgbClr val="467886"/>
                        </a:solidFill>
                        <a:effectLst/>
                        <a:latin typeface="Calibri" panose="020F0502020204030204" pitchFamily="34" charset="0"/>
                      </a:endParaRPr>
                    </a:p>
                  </a:txBody>
                  <a:tcPr marL="8394" marR="8394" marT="8394" marB="0" anchor="ctr"/>
                </a:tc>
                <a:tc>
                  <a:txBody>
                    <a:bodyPr/>
                    <a:lstStyle/>
                    <a:p>
                      <a:pPr algn="l" fontAlgn="ctr"/>
                      <a:r>
                        <a:rPr lang="fr-FR" sz="2000" u="none" strike="noStrike">
                          <a:solidFill>
                            <a:srgbClr val="382B1B"/>
                          </a:solidFill>
                          <a:effectLst/>
                        </a:rPr>
                        <a:t>Frankrike</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en-US" sz="2000" u="none" strike="noStrike">
                          <a:solidFill>
                            <a:srgbClr val="382B1B"/>
                          </a:solidFill>
                          <a:effectLst/>
                        </a:rPr>
                        <a:t>Ekologisk certifiering utan syntetiska kemikalier.</a:t>
                      </a:r>
                      <a:endParaRPr lang="en-US" sz="2000" b="0" i="0" u="none" strike="noStrike">
                        <a:solidFill>
                          <a:srgbClr val="382B1B"/>
                        </a:solidFill>
                        <a:effectLst/>
                        <a:latin typeface="Calibri" panose="020F0502020204030204" pitchFamily="34" charset="0"/>
                      </a:endParaRPr>
                    </a:p>
                  </a:txBody>
                  <a:tcPr marL="8394" marR="8394" marT="8394" marB="0" anchor="ctr"/>
                </a:tc>
                <a:extLst>
                  <a:ext uri="{0D108BD9-81ED-4DB2-BD59-A6C34878D82A}">
                    <a16:rowId xmlns:a16="http://schemas.microsoft.com/office/drawing/2014/main" val="3095040643"/>
                  </a:ext>
                </a:extLst>
              </a:tr>
              <a:tr h="483482">
                <a:tc>
                  <a:txBody>
                    <a:bodyPr/>
                    <a:lstStyle/>
                    <a:p>
                      <a:pPr algn="l" fontAlgn="ctr"/>
                      <a:r>
                        <a:rPr lang="fr-FR" sz="2000" u="none" strike="noStrike">
                          <a:solidFill>
                            <a:srgbClr val="382B1B"/>
                          </a:solidFill>
                          <a:effectLst/>
                        </a:rPr>
                        <a:t>Ekologisk odling</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fr-FR" sz="2000" u="sng" strike="noStrike">
                          <a:effectLst/>
                          <a:hlinkClick r:id="rId7"/>
                        </a:rPr>
                        <a:t>EKO</a:t>
                      </a:r>
                      <a:endParaRPr lang="fr-FR" sz="2000" b="0" i="0" u="sng" strike="noStrike">
                        <a:solidFill>
                          <a:srgbClr val="467886"/>
                        </a:solidFill>
                        <a:effectLst/>
                        <a:latin typeface="Calibri" panose="020F0502020204030204" pitchFamily="34" charset="0"/>
                      </a:endParaRPr>
                    </a:p>
                  </a:txBody>
                  <a:tcPr marL="8394" marR="8394" marT="8394" marB="0" anchor="ctr"/>
                </a:tc>
                <a:tc>
                  <a:txBody>
                    <a:bodyPr/>
                    <a:lstStyle/>
                    <a:p>
                      <a:pPr algn="l" fontAlgn="ctr"/>
                      <a:r>
                        <a:rPr lang="fr-FR" sz="2000" u="none" strike="noStrike">
                          <a:solidFill>
                            <a:srgbClr val="382B1B"/>
                          </a:solidFill>
                          <a:effectLst/>
                        </a:rPr>
                        <a:t>Nederländerna</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en-US" sz="2000" u="none" strike="noStrike">
                          <a:solidFill>
                            <a:srgbClr val="382B1B"/>
                          </a:solidFill>
                          <a:effectLst/>
                        </a:rPr>
                        <a:t>Ekologiska produkter med miljö- och välfärdsstandarder.</a:t>
                      </a:r>
                      <a:endParaRPr lang="en-US" sz="2000" b="0" i="0" u="none" strike="noStrike">
                        <a:solidFill>
                          <a:srgbClr val="382B1B"/>
                        </a:solidFill>
                        <a:effectLst/>
                        <a:latin typeface="Calibri" panose="020F0502020204030204" pitchFamily="34" charset="0"/>
                      </a:endParaRPr>
                    </a:p>
                  </a:txBody>
                  <a:tcPr marL="8394" marR="8394" marT="8394" marB="0" anchor="ctr"/>
                </a:tc>
                <a:extLst>
                  <a:ext uri="{0D108BD9-81ED-4DB2-BD59-A6C34878D82A}">
                    <a16:rowId xmlns:a16="http://schemas.microsoft.com/office/drawing/2014/main" val="1217429830"/>
                  </a:ext>
                </a:extLst>
              </a:tr>
              <a:tr h="322321">
                <a:tc>
                  <a:txBody>
                    <a:bodyPr/>
                    <a:lstStyle/>
                    <a:p>
                      <a:pPr algn="l" fontAlgn="ctr"/>
                      <a:r>
                        <a:rPr lang="fr-FR" sz="2000" u="none" strike="noStrike">
                          <a:solidFill>
                            <a:srgbClr val="382B1B"/>
                          </a:solidFill>
                          <a:effectLst/>
                        </a:rPr>
                        <a:t>Ekologisk odling</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fr-FR" sz="2000" u="sng" strike="noStrike">
                          <a:effectLst/>
                          <a:hlinkClick r:id="rId8"/>
                        </a:rPr>
                        <a:t>Organiskt förtroende</a:t>
                      </a:r>
                      <a:endParaRPr lang="fr-FR" sz="2000" b="0" i="0" u="sng" strike="noStrike">
                        <a:solidFill>
                          <a:srgbClr val="467886"/>
                        </a:solidFill>
                        <a:effectLst/>
                        <a:latin typeface="Calibri" panose="020F0502020204030204" pitchFamily="34" charset="0"/>
                      </a:endParaRPr>
                    </a:p>
                  </a:txBody>
                  <a:tcPr marL="8394" marR="8394" marT="8394" marB="0" anchor="ctr"/>
                </a:tc>
                <a:tc>
                  <a:txBody>
                    <a:bodyPr/>
                    <a:lstStyle/>
                    <a:p>
                      <a:pPr algn="l" fontAlgn="ctr"/>
                      <a:r>
                        <a:rPr lang="fr-FR" sz="2000" u="none" strike="noStrike">
                          <a:solidFill>
                            <a:srgbClr val="382B1B"/>
                          </a:solidFill>
                          <a:effectLst/>
                        </a:rPr>
                        <a:t>Irland</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en-US" sz="2000" u="none" strike="noStrike">
                          <a:solidFill>
                            <a:srgbClr val="382B1B"/>
                          </a:solidFill>
                          <a:effectLst/>
                        </a:rPr>
                        <a:t>Ekologisk livsmedelscertifiering utan syntetiska ämnen.</a:t>
                      </a:r>
                      <a:endParaRPr lang="en-US" sz="2000" b="0" i="0" u="none" strike="noStrike">
                        <a:solidFill>
                          <a:srgbClr val="382B1B"/>
                        </a:solidFill>
                        <a:effectLst/>
                        <a:latin typeface="Calibri" panose="020F0502020204030204" pitchFamily="34" charset="0"/>
                      </a:endParaRPr>
                    </a:p>
                  </a:txBody>
                  <a:tcPr marL="8394" marR="8394" marT="8394" marB="0" anchor="ctr"/>
                </a:tc>
                <a:extLst>
                  <a:ext uri="{0D108BD9-81ED-4DB2-BD59-A6C34878D82A}">
                    <a16:rowId xmlns:a16="http://schemas.microsoft.com/office/drawing/2014/main" val="4084958441"/>
                  </a:ext>
                </a:extLst>
              </a:tr>
              <a:tr h="322321">
                <a:tc>
                  <a:txBody>
                    <a:bodyPr/>
                    <a:lstStyle/>
                    <a:p>
                      <a:pPr algn="l" fontAlgn="ctr"/>
                      <a:r>
                        <a:rPr lang="fr-FR" sz="2000" u="none" strike="noStrike" err="1">
                          <a:solidFill>
                            <a:srgbClr val="382B1B"/>
                          </a:solidFill>
                          <a:effectLst/>
                        </a:rPr>
                        <a:t>Livsmedelssäkerhet </a:t>
                      </a:r>
                      <a:r>
                        <a:rPr lang="fr-FR" sz="2000" u="none" strike="noStrike">
                          <a:solidFill>
                            <a:srgbClr val="382B1B"/>
                          </a:solidFill>
                          <a:effectLst/>
                        </a:rPr>
                        <a:t>och </a:t>
                      </a:r>
                      <a:r>
                        <a:rPr lang="fr-FR" sz="2000" u="none" strike="noStrike" err="1">
                          <a:solidFill>
                            <a:srgbClr val="382B1B"/>
                          </a:solidFill>
                          <a:effectLst/>
                        </a:rPr>
                        <a:t>kvalitet</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fr-FR" sz="2000" u="sng" strike="noStrike">
                          <a:effectLst/>
                          <a:hlinkClick r:id="rId9"/>
                        </a:rPr>
                        <a:t>AOP</a:t>
                      </a:r>
                      <a:endParaRPr lang="fr-FR" sz="2000" b="0" i="0" u="sng" strike="noStrike">
                        <a:solidFill>
                          <a:srgbClr val="467886"/>
                        </a:solidFill>
                        <a:effectLst/>
                        <a:latin typeface="Calibri" panose="020F0502020204030204" pitchFamily="34" charset="0"/>
                      </a:endParaRPr>
                    </a:p>
                  </a:txBody>
                  <a:tcPr marL="8394" marR="8394" marT="8394" marB="0" anchor="ctr"/>
                </a:tc>
                <a:tc>
                  <a:txBody>
                    <a:bodyPr/>
                    <a:lstStyle/>
                    <a:p>
                      <a:pPr algn="l" fontAlgn="ctr"/>
                      <a:r>
                        <a:rPr lang="fr-FR" sz="2000" u="none" strike="noStrike">
                          <a:solidFill>
                            <a:srgbClr val="382B1B"/>
                          </a:solidFill>
                          <a:effectLst/>
                        </a:rPr>
                        <a:t>Frankrike</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en-US" sz="2000" u="none" strike="noStrike">
                          <a:solidFill>
                            <a:srgbClr val="382B1B"/>
                          </a:solidFill>
                          <a:effectLst/>
                        </a:rPr>
                        <a:t>Skydd av regionala livsmedel med unika egenskaper.</a:t>
                      </a:r>
                      <a:endParaRPr lang="en-US" sz="2000" b="0" i="0" u="none" strike="noStrike">
                        <a:solidFill>
                          <a:srgbClr val="382B1B"/>
                        </a:solidFill>
                        <a:effectLst/>
                        <a:latin typeface="Calibri" panose="020F0502020204030204" pitchFamily="34" charset="0"/>
                      </a:endParaRPr>
                    </a:p>
                  </a:txBody>
                  <a:tcPr marL="8394" marR="8394" marT="8394" marB="0" anchor="ctr"/>
                </a:tc>
                <a:extLst>
                  <a:ext uri="{0D108BD9-81ED-4DB2-BD59-A6C34878D82A}">
                    <a16:rowId xmlns:a16="http://schemas.microsoft.com/office/drawing/2014/main" val="3709647892"/>
                  </a:ext>
                </a:extLst>
              </a:tr>
              <a:tr h="322321">
                <a:tc>
                  <a:txBody>
                    <a:bodyPr/>
                    <a:lstStyle/>
                    <a:p>
                      <a:pPr algn="l" fontAlgn="ctr"/>
                      <a:r>
                        <a:rPr lang="fr-FR" sz="2000" u="none" strike="noStrike">
                          <a:solidFill>
                            <a:srgbClr val="382B1B"/>
                          </a:solidFill>
                          <a:effectLst/>
                        </a:rPr>
                        <a:t>Livsmedelssäkerhet</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fr-FR" sz="2000" u="sng" strike="noStrike">
                          <a:effectLst/>
                          <a:hlinkClick r:id="rId10"/>
                        </a:rPr>
                        <a:t>FSSC 22000</a:t>
                      </a:r>
                      <a:endParaRPr lang="fr-FR" sz="2000" b="0" i="0" u="sng" strike="noStrike">
                        <a:solidFill>
                          <a:srgbClr val="467886"/>
                        </a:solidFill>
                        <a:effectLst/>
                        <a:latin typeface="Calibri" panose="020F0502020204030204" pitchFamily="34" charset="0"/>
                      </a:endParaRPr>
                    </a:p>
                  </a:txBody>
                  <a:tcPr marL="8394" marR="8394" marT="8394" marB="0" anchor="ctr"/>
                </a:tc>
                <a:tc>
                  <a:txBody>
                    <a:bodyPr/>
                    <a:lstStyle/>
                    <a:p>
                      <a:pPr algn="l" fontAlgn="ctr"/>
                      <a:r>
                        <a:rPr lang="fr-FR" sz="2000" u="none" strike="noStrike">
                          <a:solidFill>
                            <a:srgbClr val="382B1B"/>
                          </a:solidFill>
                          <a:effectLst/>
                        </a:rPr>
                        <a:t>Nederländerna</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en-US" sz="2000" u="none" strike="noStrike">
                          <a:solidFill>
                            <a:srgbClr val="382B1B"/>
                          </a:solidFill>
                          <a:effectLst/>
                        </a:rPr>
                        <a:t>Säkerställer ledningssystem för livsmedelssäkerhet.</a:t>
                      </a:r>
                      <a:endParaRPr lang="en-US" sz="2000" b="0" i="0" u="none" strike="noStrike">
                        <a:solidFill>
                          <a:srgbClr val="382B1B"/>
                        </a:solidFill>
                        <a:effectLst/>
                        <a:latin typeface="Calibri" panose="020F0502020204030204" pitchFamily="34" charset="0"/>
                      </a:endParaRPr>
                    </a:p>
                  </a:txBody>
                  <a:tcPr marL="8394" marR="8394" marT="8394" marB="0" anchor="ctr"/>
                </a:tc>
                <a:extLst>
                  <a:ext uri="{0D108BD9-81ED-4DB2-BD59-A6C34878D82A}">
                    <a16:rowId xmlns:a16="http://schemas.microsoft.com/office/drawing/2014/main" val="3225406658"/>
                  </a:ext>
                </a:extLst>
              </a:tr>
              <a:tr h="322321">
                <a:tc>
                  <a:txBody>
                    <a:bodyPr/>
                    <a:lstStyle/>
                    <a:p>
                      <a:pPr algn="l" fontAlgn="ctr"/>
                      <a:r>
                        <a:rPr lang="fr-FR" sz="2000" u="none" strike="noStrike">
                          <a:solidFill>
                            <a:srgbClr val="382B1B"/>
                          </a:solidFill>
                          <a:effectLst/>
                        </a:rPr>
                        <a:t>Livsmedelssäkerhet</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fr-FR" sz="2000" u="sng" strike="noStrike">
                          <a:effectLst/>
                          <a:hlinkClick r:id="rId11"/>
                        </a:rPr>
                        <a:t>ISO 22000</a:t>
                      </a:r>
                      <a:endParaRPr lang="fr-FR" sz="2000" b="0" i="0" u="sng" strike="noStrike">
                        <a:solidFill>
                          <a:srgbClr val="467886"/>
                        </a:solidFill>
                        <a:effectLst/>
                        <a:latin typeface="Calibri" panose="020F0502020204030204" pitchFamily="34" charset="0"/>
                      </a:endParaRPr>
                    </a:p>
                  </a:txBody>
                  <a:tcPr marL="8394" marR="8394" marT="8394" marB="0" anchor="ctr"/>
                </a:tc>
                <a:tc>
                  <a:txBody>
                    <a:bodyPr/>
                    <a:lstStyle/>
                    <a:p>
                      <a:pPr algn="l" fontAlgn="ctr"/>
                      <a:r>
                        <a:rPr lang="fr-FR" sz="2000" u="none" strike="noStrike">
                          <a:solidFill>
                            <a:srgbClr val="382B1B"/>
                          </a:solidFill>
                          <a:effectLst/>
                        </a:rPr>
                        <a:t>Sverige</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en-US" sz="2000" u="none" strike="noStrike">
                          <a:solidFill>
                            <a:srgbClr val="382B1B"/>
                          </a:solidFill>
                          <a:effectLst/>
                        </a:rPr>
                        <a:t>Standard för hantering av livsmedelssäkerhet.</a:t>
                      </a:r>
                      <a:endParaRPr lang="en-US" sz="2000" b="0" i="0" u="none" strike="noStrike">
                        <a:solidFill>
                          <a:srgbClr val="382B1B"/>
                        </a:solidFill>
                        <a:effectLst/>
                        <a:latin typeface="Calibri" panose="020F0502020204030204" pitchFamily="34" charset="0"/>
                      </a:endParaRPr>
                    </a:p>
                  </a:txBody>
                  <a:tcPr marL="8394" marR="8394" marT="8394" marB="0" anchor="ctr"/>
                </a:tc>
                <a:extLst>
                  <a:ext uri="{0D108BD9-81ED-4DB2-BD59-A6C34878D82A}">
                    <a16:rowId xmlns:a16="http://schemas.microsoft.com/office/drawing/2014/main" val="1623722435"/>
                  </a:ext>
                </a:extLst>
              </a:tr>
              <a:tr h="322321">
                <a:tc>
                  <a:txBody>
                    <a:bodyPr/>
                    <a:lstStyle/>
                    <a:p>
                      <a:pPr algn="l" fontAlgn="ctr"/>
                      <a:r>
                        <a:rPr lang="fr-FR" sz="2000" u="none" strike="noStrike">
                          <a:solidFill>
                            <a:srgbClr val="382B1B"/>
                          </a:solidFill>
                          <a:effectLst/>
                        </a:rPr>
                        <a:t>Rättvis handel</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fr-FR" sz="2000" u="sng" strike="noStrike">
                          <a:effectLst/>
                          <a:hlinkClick r:id="rId12"/>
                        </a:rPr>
                        <a:t>Fairtrade International</a:t>
                      </a:r>
                      <a:endParaRPr lang="fr-FR" sz="2000" b="0" i="0" u="sng" strike="noStrike">
                        <a:solidFill>
                          <a:srgbClr val="467886"/>
                        </a:solidFill>
                        <a:effectLst/>
                        <a:latin typeface="Calibri" panose="020F0502020204030204" pitchFamily="34" charset="0"/>
                      </a:endParaRPr>
                    </a:p>
                  </a:txBody>
                  <a:tcPr marL="8394" marR="8394" marT="8394" marB="0" anchor="ctr"/>
                </a:tc>
                <a:tc>
                  <a:txBody>
                    <a:bodyPr/>
                    <a:lstStyle/>
                    <a:p>
                      <a:pPr algn="l" fontAlgn="ctr"/>
                      <a:r>
                        <a:rPr lang="fr-FR" sz="2000" u="none" strike="noStrike">
                          <a:solidFill>
                            <a:srgbClr val="382B1B"/>
                          </a:solidFill>
                          <a:effectLst/>
                        </a:rPr>
                        <a:t>Frankrike, Nederländerna, Sverige, Irland</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en-US" sz="2000" u="none" strike="noStrike">
                          <a:solidFill>
                            <a:srgbClr val="382B1B"/>
                          </a:solidFill>
                          <a:effectLst/>
                        </a:rPr>
                        <a:t>Rättvisa priser och arbetsvillkor för jordbrukare.</a:t>
                      </a:r>
                      <a:endParaRPr lang="en-US" sz="2000" b="0" i="0" u="none" strike="noStrike">
                        <a:solidFill>
                          <a:srgbClr val="382B1B"/>
                        </a:solidFill>
                        <a:effectLst/>
                        <a:latin typeface="Calibri" panose="020F0502020204030204" pitchFamily="34" charset="0"/>
                      </a:endParaRPr>
                    </a:p>
                  </a:txBody>
                  <a:tcPr marL="8394" marR="8394" marT="8394" marB="0" anchor="ctr"/>
                </a:tc>
                <a:extLst>
                  <a:ext uri="{0D108BD9-81ED-4DB2-BD59-A6C34878D82A}">
                    <a16:rowId xmlns:a16="http://schemas.microsoft.com/office/drawing/2014/main" val="3812146524"/>
                  </a:ext>
                </a:extLst>
              </a:tr>
            </a:tbl>
          </a:graphicData>
        </a:graphic>
      </p:graphicFrame>
    </p:spTree>
    <p:extLst>
      <p:ext uri="{BB962C8B-B14F-4D97-AF65-F5344CB8AC3E}">
        <p14:creationId xmlns:p14="http://schemas.microsoft.com/office/powerpoint/2010/main" val="1044509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11E52-0504-4B57-0535-5401AF39B18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8D0DC4D-458C-C078-852B-86AB920A926C}"/>
              </a:ext>
            </a:extLst>
          </p:cNvPr>
          <p:cNvSpPr>
            <a:spLocks noGrp="1"/>
          </p:cNvSpPr>
          <p:nvPr>
            <p:ph type="body" sz="quarter" idx="20"/>
          </p:nvPr>
        </p:nvSpPr>
        <p:spPr>
          <a:xfrm>
            <a:off x="6045511" y="143006"/>
            <a:ext cx="5948275" cy="4592660"/>
          </a:xfrm>
        </p:spPr>
        <p:txBody>
          <a:bodyPr/>
          <a:lstStyle/>
          <a:p>
            <a:pPr rtl="0">
              <a:spcAft>
                <a:spcPts val="800"/>
              </a:spcAft>
              <a:buClr>
                <a:srgbClr val="382B1B"/>
              </a:buClr>
            </a:pPr>
            <a:r>
              <a:rPr lang="fr-FR" b="0" i="0" u="none" strike="noStrike" dirty="0" err="1">
                <a:solidFill>
                  <a:srgbClr val="000000"/>
                </a:solidFill>
                <a:effectLst/>
                <a:latin typeface="Calibri" panose="020F0502020204030204" pitchFamily="34" charset="0"/>
                <a:cs typeface="Calibri" panose="020F0502020204030204" pitchFamily="34" charset="0"/>
              </a:rPr>
              <a:t>Stödja</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biologisk</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mångfald</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Använda</a:t>
            </a:r>
            <a:r>
              <a:rPr lang="fr-FR" b="0" i="0" u="none" strike="noStrike" dirty="0">
                <a:solidFill>
                  <a:srgbClr val="000000"/>
                </a:solidFill>
                <a:effectLst/>
                <a:latin typeface="Calibri" panose="020F0502020204030204" pitchFamily="34" charset="0"/>
                <a:cs typeface="Calibri" panose="020F0502020204030204" pitchFamily="34" charset="0"/>
              </a:rPr>
              <a:t> </a:t>
            </a:r>
          </a:p>
          <a:p>
            <a:pPr marL="342900" indent="-342900" rtl="0">
              <a:spcAft>
                <a:spcPts val="800"/>
              </a:spcAft>
              <a:buClr>
                <a:srgbClr val="382B1B"/>
              </a:buClr>
              <a:buFont typeface="Arial" panose="020B0604020202020204" pitchFamily="34" charset="0"/>
              <a:buChar char="•"/>
            </a:pPr>
            <a:r>
              <a:rPr lang="fr-FR" b="0" i="0" u="none" strike="noStrike" dirty="0">
                <a:solidFill>
                  <a:srgbClr val="000000"/>
                </a:solidFill>
                <a:effectLst/>
                <a:latin typeface="Calibri" panose="020F0502020204030204" pitchFamily="34" charset="0"/>
                <a:cs typeface="Calibri" panose="020F0502020204030204" pitchFamily="34" charset="0"/>
              </a:rPr>
              <a:t>En </a:t>
            </a:r>
            <a:r>
              <a:rPr lang="fr-FR" b="0" i="0" u="none" strike="noStrike" dirty="0" err="1">
                <a:solidFill>
                  <a:srgbClr val="000000"/>
                </a:solidFill>
                <a:effectLst/>
                <a:latin typeface="Calibri" panose="020F0502020204030204" pitchFamily="34" charset="0"/>
                <a:cs typeface="Calibri" panose="020F0502020204030204" pitchFamily="34" charset="0"/>
              </a:rPr>
              <a:t>mängd</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olika</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ingredienser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Exempel</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inkludera</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gamla</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sädesslag</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som</a:t>
            </a:r>
            <a:r>
              <a:rPr lang="fr-FR" b="0" i="0" u="none" strike="noStrike" dirty="0">
                <a:solidFill>
                  <a:srgbClr val="000000"/>
                </a:solidFill>
                <a:effectLst/>
                <a:latin typeface="Calibri" panose="020F0502020204030204" pitchFamily="34" charset="0"/>
                <a:cs typeface="Calibri" panose="020F0502020204030204" pitchFamily="34" charset="0"/>
              </a:rPr>
              <a:t> quinoa och </a:t>
            </a:r>
            <a:r>
              <a:rPr lang="fr-FR" b="0" i="0" u="none" strike="noStrike" dirty="0" err="1">
                <a:solidFill>
                  <a:srgbClr val="000000"/>
                </a:solidFill>
                <a:effectLst/>
                <a:latin typeface="Calibri" panose="020F0502020204030204" pitchFamily="34" charset="0"/>
                <a:cs typeface="Calibri" panose="020F0502020204030204" pitchFamily="34" charset="0"/>
              </a:rPr>
              <a:t>farro</a:t>
            </a:r>
            <a:r>
              <a:rPr lang="fr-FR" b="0" i="0" u="none" strike="noStrike" dirty="0">
                <a:solidFill>
                  <a:srgbClr val="000000"/>
                </a:solidFill>
                <a:effectLst/>
                <a:latin typeface="Calibri" panose="020F0502020204030204" pitchFamily="34" charset="0"/>
                <a:cs typeface="Calibri" panose="020F0502020204030204" pitchFamily="34" charset="0"/>
              </a:rPr>
              <a:t>, och en </a:t>
            </a:r>
            <a:r>
              <a:rPr lang="fr-FR" b="0" i="0" u="none" strike="noStrike" dirty="0" err="1">
                <a:solidFill>
                  <a:srgbClr val="000000"/>
                </a:solidFill>
                <a:effectLst/>
                <a:latin typeface="Calibri" panose="020F0502020204030204" pitchFamily="34" charset="0"/>
                <a:cs typeface="Calibri" panose="020F0502020204030204" pitchFamily="34" charset="0"/>
              </a:rPr>
              <a:t>mängd</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olika</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arvsgrönsaker</a:t>
            </a:r>
            <a:r>
              <a:rPr lang="fr-FR" b="0" i="0" u="none" strike="noStrike" dirty="0">
                <a:solidFill>
                  <a:srgbClr val="000000"/>
                </a:solidFill>
                <a:effectLst/>
                <a:latin typeface="Calibri" panose="020F0502020204030204" pitchFamily="34" charset="0"/>
                <a:cs typeface="Calibri" panose="020F0502020204030204" pitchFamily="34" charset="0"/>
              </a:rPr>
              <a:t>. </a:t>
            </a:r>
          </a:p>
          <a:p>
            <a:pPr marL="342900" indent="-342900" rtl="0">
              <a:spcAft>
                <a:spcPts val="800"/>
              </a:spcAft>
              <a:buClr>
                <a:srgbClr val="382B1B"/>
              </a:buClr>
              <a:buFont typeface="Arial" panose="020B0604020202020204" pitchFamily="34" charset="0"/>
              <a:buChar char="•"/>
            </a:pPr>
            <a:r>
              <a:rPr lang="en-GB" b="0" i="0" u="none" strike="noStrike" dirty="0">
                <a:solidFill>
                  <a:srgbClr val="000000"/>
                </a:solidFill>
                <a:effectLst/>
                <a:latin typeface="Calibri" panose="020F0502020204030204" pitchFamily="34" charset="0"/>
                <a:cs typeface="Calibri" panose="020F0502020204030204" pitchFamily="34" charset="0"/>
              </a:rPr>
              <a:t>Olika </a:t>
            </a:r>
            <a:r>
              <a:rPr lang="en-GB" b="0" i="0" u="none" strike="noStrike" dirty="0" err="1">
                <a:solidFill>
                  <a:srgbClr val="000000"/>
                </a:solidFill>
                <a:effectLst/>
                <a:latin typeface="Calibri" panose="020F0502020204030204" pitchFamily="34" charset="0"/>
                <a:cs typeface="Calibri" panose="020F0502020204030204" pitchFamily="34" charset="0"/>
              </a:rPr>
              <a:t>proteiner</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Utöka</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dina</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proteinkällor</a:t>
            </a:r>
            <a:r>
              <a:rPr lang="en-GB" b="0" i="0" u="none" strike="noStrike" dirty="0">
                <a:solidFill>
                  <a:srgbClr val="000000"/>
                </a:solidFill>
                <a:effectLst/>
                <a:latin typeface="Calibri" panose="020F0502020204030204" pitchFamily="34" charset="0"/>
                <a:cs typeface="Calibri" panose="020F0502020204030204" pitchFamily="34" charset="0"/>
              </a:rPr>
              <a:t> till </a:t>
            </a:r>
            <a:r>
              <a:rPr lang="en-GB" b="0" i="0" u="none" strike="noStrike" dirty="0" err="1">
                <a:solidFill>
                  <a:srgbClr val="000000"/>
                </a:solidFill>
                <a:effectLst/>
                <a:latin typeface="Calibri" panose="020F0502020204030204" pitchFamily="34" charset="0"/>
                <a:cs typeface="Calibri" panose="020F0502020204030204" pitchFamily="34" charset="0"/>
              </a:rPr>
              <a:t>att</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inte</a:t>
            </a:r>
            <a:r>
              <a:rPr lang="en-GB" b="0" i="0" u="none" strike="noStrike" dirty="0">
                <a:solidFill>
                  <a:srgbClr val="000000"/>
                </a:solidFill>
                <a:effectLst/>
                <a:latin typeface="Calibri" panose="020F0502020204030204" pitchFamily="34" charset="0"/>
                <a:cs typeface="Calibri" panose="020F0502020204030204" pitchFamily="34" charset="0"/>
              </a:rPr>
              <a:t> bara </a:t>
            </a:r>
            <a:r>
              <a:rPr lang="en-GB" b="0" i="0" u="none" strike="noStrike" dirty="0" err="1">
                <a:solidFill>
                  <a:srgbClr val="000000"/>
                </a:solidFill>
                <a:effectLst/>
                <a:latin typeface="Calibri" panose="020F0502020204030204" pitchFamily="34" charset="0"/>
                <a:cs typeface="Calibri" panose="020F0502020204030204" pitchFamily="34" charset="0"/>
              </a:rPr>
              <a:t>omfatta</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vanligt</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kött</a:t>
            </a:r>
            <a:r>
              <a:rPr lang="en-GB" b="0" i="0" u="none" strike="noStrike" dirty="0">
                <a:solidFill>
                  <a:srgbClr val="000000"/>
                </a:solidFill>
                <a:effectLst/>
                <a:latin typeface="Calibri" panose="020F0502020204030204" pitchFamily="34" charset="0"/>
                <a:cs typeface="Calibri" panose="020F0502020204030204" pitchFamily="34" charset="0"/>
              </a:rPr>
              <a:t> och fisk, </a:t>
            </a:r>
            <a:r>
              <a:rPr lang="en-GB" b="0" i="0" u="none" strike="noStrike" dirty="0" err="1">
                <a:solidFill>
                  <a:srgbClr val="000000"/>
                </a:solidFill>
                <a:effectLst/>
                <a:latin typeface="Calibri" panose="020F0502020204030204" pitchFamily="34" charset="0"/>
                <a:cs typeface="Calibri" panose="020F0502020204030204" pitchFamily="34" charset="0"/>
              </a:rPr>
              <a:t>utan</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även</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baljväxter</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nötter</a:t>
            </a:r>
            <a:r>
              <a:rPr lang="en-GB" b="0" i="0" u="none" strike="noStrike" dirty="0">
                <a:solidFill>
                  <a:srgbClr val="000000"/>
                </a:solidFill>
                <a:effectLst/>
                <a:latin typeface="Calibri" panose="020F0502020204030204" pitchFamily="34" charset="0"/>
                <a:cs typeface="Calibri" panose="020F0502020204030204" pitchFamily="34" charset="0"/>
              </a:rPr>
              <a:t> och </a:t>
            </a:r>
            <a:r>
              <a:rPr lang="en-GB" b="0" i="0" u="none" strike="noStrike" dirty="0" err="1">
                <a:solidFill>
                  <a:srgbClr val="000000"/>
                </a:solidFill>
                <a:effectLst/>
                <a:latin typeface="Calibri" panose="020F0502020204030204" pitchFamily="34" charset="0"/>
                <a:cs typeface="Calibri" panose="020F0502020204030204" pitchFamily="34" charset="0"/>
              </a:rPr>
              <a:t>frön</a:t>
            </a:r>
            <a:r>
              <a:rPr lang="en-GB" b="0" i="0" u="none" strike="noStrike" dirty="0">
                <a:solidFill>
                  <a:srgbClr val="000000"/>
                </a:solidFill>
                <a:effectLst/>
                <a:latin typeface="Calibri" panose="020F0502020204030204" pitchFamily="34" charset="0"/>
                <a:cs typeface="Calibri" panose="020F0502020204030204" pitchFamily="34" charset="0"/>
              </a:rPr>
              <a:t>. Dessa </a:t>
            </a:r>
            <a:r>
              <a:rPr lang="en-GB" b="0" i="0" u="none" strike="noStrike" dirty="0" err="1">
                <a:solidFill>
                  <a:srgbClr val="000000"/>
                </a:solidFill>
                <a:effectLst/>
                <a:latin typeface="Calibri" panose="020F0502020204030204" pitchFamily="34" charset="0"/>
                <a:cs typeface="Calibri" panose="020F0502020204030204" pitchFamily="34" charset="0"/>
              </a:rPr>
              <a:t>proteinkällor</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är</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ofta</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mindre</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resurskrävande</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att</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producera</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än</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traditionellt</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kött</a:t>
            </a:r>
            <a:r>
              <a:rPr lang="en-GB" b="0" i="0" u="none" strike="noStrike" dirty="0">
                <a:solidFill>
                  <a:srgbClr val="000000"/>
                </a:solidFill>
                <a:effectLst/>
                <a:latin typeface="Calibri" panose="020F0502020204030204" pitchFamily="34" charset="0"/>
                <a:cs typeface="Calibri" panose="020F0502020204030204" pitchFamily="34" charset="0"/>
              </a:rPr>
              <a:t>.</a:t>
            </a:r>
          </a:p>
          <a:p>
            <a:pPr marL="342900" indent="-342900" rtl="0">
              <a:spcAft>
                <a:spcPts val="800"/>
              </a:spcAft>
              <a:buClr>
                <a:srgbClr val="382B1B"/>
              </a:buClr>
              <a:buFont typeface="Arial" panose="020B0604020202020204" pitchFamily="34" charset="0"/>
              <a:buChar char="•"/>
            </a:pPr>
            <a:r>
              <a:rPr lang="en-GB" b="0" i="0" u="none" strike="noStrike" dirty="0" err="1">
                <a:solidFill>
                  <a:srgbClr val="000000"/>
                </a:solidFill>
                <a:effectLst/>
                <a:latin typeface="Calibri" panose="020F0502020204030204" pitchFamily="34" charset="0"/>
                <a:cs typeface="Calibri" panose="020F0502020204030204" pitchFamily="34" charset="0"/>
              </a:rPr>
              <a:t>Skördade</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livsmedel</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När</a:t>
            </a:r>
            <a:r>
              <a:rPr lang="en-GB" b="0" i="0" u="none" strike="noStrike" dirty="0">
                <a:solidFill>
                  <a:srgbClr val="000000"/>
                </a:solidFill>
                <a:effectLst/>
                <a:latin typeface="Calibri" panose="020F0502020204030204" pitchFamily="34" charset="0"/>
                <a:cs typeface="Calibri" panose="020F0502020204030204" pitchFamily="34" charset="0"/>
              </a:rPr>
              <a:t> det </a:t>
            </a:r>
            <a:r>
              <a:rPr lang="en-GB" b="0" i="0" u="none" strike="noStrike" dirty="0" err="1">
                <a:solidFill>
                  <a:srgbClr val="000000"/>
                </a:solidFill>
                <a:effectLst/>
                <a:latin typeface="Calibri" panose="020F0502020204030204" pitchFamily="34" charset="0"/>
                <a:cs typeface="Calibri" panose="020F0502020204030204" pitchFamily="34" charset="0"/>
              </a:rPr>
              <a:t>är</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möjligt</a:t>
            </a:r>
            <a:r>
              <a:rPr lang="en-GB" b="0" i="0" u="none" strike="noStrike" dirty="0">
                <a:solidFill>
                  <a:srgbClr val="000000"/>
                </a:solidFill>
                <a:effectLst/>
                <a:latin typeface="Calibri" panose="020F0502020204030204" pitchFamily="34" charset="0"/>
                <a:cs typeface="Calibri" panose="020F0502020204030204" pitchFamily="34" charset="0"/>
              </a:rPr>
              <a:t> ska du </a:t>
            </a:r>
            <a:r>
              <a:rPr lang="en-GB" b="0" i="0" u="none" strike="noStrike" dirty="0" err="1">
                <a:solidFill>
                  <a:srgbClr val="000000"/>
                </a:solidFill>
                <a:effectLst/>
                <a:latin typeface="Calibri" panose="020F0502020204030204" pitchFamily="34" charset="0"/>
                <a:cs typeface="Calibri" panose="020F0502020204030204" pitchFamily="34" charset="0"/>
              </a:rPr>
              <a:t>inkludera</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plockade</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livsmedel</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som</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vilda</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bär</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svampar</a:t>
            </a:r>
            <a:r>
              <a:rPr lang="en-GB" b="0" i="0" u="none" strike="noStrike" dirty="0">
                <a:solidFill>
                  <a:srgbClr val="000000"/>
                </a:solidFill>
                <a:effectLst/>
                <a:latin typeface="Calibri" panose="020F0502020204030204" pitchFamily="34" charset="0"/>
                <a:cs typeface="Calibri" panose="020F0502020204030204" pitchFamily="34" charset="0"/>
              </a:rPr>
              <a:t> och </a:t>
            </a:r>
            <a:r>
              <a:rPr lang="en-GB" b="0" i="0" u="none" strike="noStrike" dirty="0" err="1">
                <a:solidFill>
                  <a:srgbClr val="000000"/>
                </a:solidFill>
                <a:effectLst/>
                <a:latin typeface="Calibri" panose="020F0502020204030204" pitchFamily="34" charset="0"/>
                <a:cs typeface="Calibri" panose="020F0502020204030204" pitchFamily="34" charset="0"/>
              </a:rPr>
              <a:t>örter</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i</a:t>
            </a:r>
            <a:r>
              <a:rPr lang="en-GB" b="0" i="0" u="none" strike="noStrike" dirty="0">
                <a:solidFill>
                  <a:srgbClr val="000000"/>
                </a:solidFill>
                <a:effectLst/>
                <a:latin typeface="Calibri" panose="020F0502020204030204" pitchFamily="34" charset="0"/>
                <a:cs typeface="Calibri" panose="020F0502020204030204" pitchFamily="34" charset="0"/>
              </a:rPr>
              <a:t> din </a:t>
            </a:r>
            <a:r>
              <a:rPr lang="en-GB" b="0" i="0" u="none" strike="noStrike" dirty="0" err="1">
                <a:solidFill>
                  <a:srgbClr val="000000"/>
                </a:solidFill>
                <a:effectLst/>
                <a:latin typeface="Calibri" panose="020F0502020204030204" pitchFamily="34" charset="0"/>
                <a:cs typeface="Calibri" panose="020F0502020204030204" pitchFamily="34" charset="0"/>
              </a:rPr>
              <a:t>matlagning</a:t>
            </a:r>
            <a:r>
              <a:rPr lang="en-GB" b="0" i="0" u="none" strike="noStrike" dirty="0">
                <a:solidFill>
                  <a:srgbClr val="000000"/>
                </a:solidFill>
                <a:effectLst/>
                <a:latin typeface="Calibri" panose="020F0502020204030204" pitchFamily="34" charset="0"/>
                <a:cs typeface="Calibri" panose="020F0502020204030204" pitchFamily="34" charset="0"/>
              </a:rPr>
              <a:t>. Dessa </a:t>
            </a:r>
            <a:r>
              <a:rPr lang="en-GB" b="0" i="0" u="none" strike="noStrike" dirty="0" err="1">
                <a:solidFill>
                  <a:srgbClr val="000000"/>
                </a:solidFill>
                <a:effectLst/>
                <a:latin typeface="Calibri" panose="020F0502020204030204" pitchFamily="34" charset="0"/>
                <a:cs typeface="Calibri" panose="020F0502020204030204" pitchFamily="34" charset="0"/>
              </a:rPr>
              <a:t>livsmedel</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dirty="0" err="1">
                <a:solidFill>
                  <a:srgbClr val="000000"/>
                </a:solidFill>
                <a:latin typeface="Calibri" panose="020F0502020204030204" pitchFamily="34" charset="0"/>
                <a:cs typeface="Calibri" panose="020F0502020204030204" pitchFamily="34" charset="0"/>
              </a:rPr>
              <a:t>plockas</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vanligtvis</a:t>
            </a:r>
            <a:r>
              <a:rPr lang="en-GB" b="0" i="0" u="none" strike="noStrike" dirty="0">
                <a:solidFill>
                  <a:srgbClr val="000000"/>
                </a:solidFill>
                <a:effectLst/>
                <a:latin typeface="Calibri" panose="020F0502020204030204" pitchFamily="34" charset="0"/>
                <a:cs typeface="Calibri" panose="020F0502020204030204" pitchFamily="34" charset="0"/>
              </a:rPr>
              <a:t> in </a:t>
            </a:r>
            <a:r>
              <a:rPr lang="en-GB" b="0" i="0" u="none" strike="noStrike" dirty="0" err="1">
                <a:solidFill>
                  <a:srgbClr val="000000"/>
                </a:solidFill>
                <a:effectLst/>
                <a:latin typeface="Calibri" panose="020F0502020204030204" pitchFamily="34" charset="0"/>
                <a:cs typeface="Calibri" panose="020F0502020204030204" pitchFamily="34" charset="0"/>
              </a:rPr>
              <a:t>från</a:t>
            </a:r>
            <a:r>
              <a:rPr lang="en-GB" b="0" i="0" u="none" strike="noStrike" dirty="0">
                <a:solidFill>
                  <a:srgbClr val="000000"/>
                </a:solidFill>
                <a:effectLst/>
                <a:latin typeface="Calibri" panose="020F0502020204030204" pitchFamily="34" charset="0"/>
                <a:cs typeface="Calibri" panose="020F0502020204030204" pitchFamily="34" charset="0"/>
              </a:rPr>
              <a:t> sin </a:t>
            </a:r>
            <a:r>
              <a:rPr lang="en-GB" b="0" i="0" u="none" strike="noStrike" dirty="0" err="1">
                <a:solidFill>
                  <a:srgbClr val="000000"/>
                </a:solidFill>
                <a:effectLst/>
                <a:latin typeface="Calibri" panose="020F0502020204030204" pitchFamily="34" charset="0"/>
                <a:cs typeface="Calibri" panose="020F0502020204030204" pitchFamily="34" charset="0"/>
              </a:rPr>
              <a:t>naturliga</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miljö</a:t>
            </a:r>
            <a:r>
              <a:rPr lang="en-GB" b="0" i="0" u="none" strike="noStrike" dirty="0">
                <a:solidFill>
                  <a:srgbClr val="000000"/>
                </a:solidFill>
                <a:effectLst/>
                <a:latin typeface="Calibri" panose="020F0502020204030204" pitchFamily="34" charset="0"/>
                <a:cs typeface="Calibri" panose="020F0502020204030204" pitchFamily="34" charset="0"/>
              </a:rPr>
              <a:t> och </a:t>
            </a:r>
            <a:r>
              <a:rPr lang="en-GB" dirty="0" err="1">
                <a:solidFill>
                  <a:srgbClr val="000000"/>
                </a:solidFill>
                <a:latin typeface="Calibri" panose="020F0502020204030204" pitchFamily="34" charset="0"/>
                <a:cs typeface="Calibri" panose="020F0502020204030204" pitchFamily="34" charset="0"/>
              </a:rPr>
              <a:t>främjar</a:t>
            </a:r>
            <a:r>
              <a:rPr lang="en-GB" dirty="0">
                <a:solidFill>
                  <a:srgbClr val="000000"/>
                </a:solidFill>
                <a:latin typeface="Calibri" panose="020F0502020204030204" pitchFamily="34" charset="0"/>
                <a:cs typeface="Calibri" panose="020F0502020204030204" pitchFamily="34" charset="0"/>
              </a:rPr>
              <a:t> </a:t>
            </a:r>
            <a:r>
              <a:rPr lang="en-GB" b="0" i="0" u="none" strike="noStrike" dirty="0">
                <a:solidFill>
                  <a:srgbClr val="000000"/>
                </a:solidFill>
                <a:effectLst/>
                <a:latin typeface="Calibri" panose="020F0502020204030204" pitchFamily="34" charset="0"/>
                <a:cs typeface="Calibri" panose="020F0502020204030204" pitchFamily="34" charset="0"/>
              </a:rPr>
              <a:t>det </a:t>
            </a:r>
            <a:r>
              <a:rPr lang="en-GB" b="0" i="0" u="none" strike="noStrike" dirty="0" err="1">
                <a:solidFill>
                  <a:srgbClr val="000000"/>
                </a:solidFill>
                <a:effectLst/>
                <a:latin typeface="Calibri" panose="020F0502020204030204" pitchFamily="34" charset="0"/>
                <a:cs typeface="Calibri" panose="020F0502020204030204" pitchFamily="34" charset="0"/>
              </a:rPr>
              <a:t>lokala</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ekosystemets</a:t>
            </a:r>
            <a:r>
              <a:rPr lang="en-GB" b="0" i="0" u="none" strike="noStrike" dirty="0">
                <a:solidFill>
                  <a:srgbClr val="000000"/>
                </a:solidFill>
                <a:effectLst/>
                <a:latin typeface="Calibri" panose="020F0502020204030204" pitchFamily="34" charset="0"/>
                <a:cs typeface="Calibri" panose="020F0502020204030204" pitchFamily="34" charset="0"/>
              </a:rPr>
              <a:t> </a:t>
            </a:r>
            <a:r>
              <a:rPr lang="en-GB" b="0" i="0" u="none" strike="noStrike" dirty="0" err="1">
                <a:solidFill>
                  <a:srgbClr val="000000"/>
                </a:solidFill>
                <a:effectLst/>
                <a:latin typeface="Calibri" panose="020F0502020204030204" pitchFamily="34" charset="0"/>
                <a:cs typeface="Calibri" panose="020F0502020204030204" pitchFamily="34" charset="0"/>
              </a:rPr>
              <a:t>hälsa</a:t>
            </a:r>
            <a:r>
              <a:rPr lang="en-GB" b="0" i="0" u="none" strike="noStrike" dirty="0">
                <a:solidFill>
                  <a:srgbClr val="000000"/>
                </a:solidFill>
                <a:effectLst/>
                <a:latin typeface="Calibri" panose="020F0502020204030204" pitchFamily="34" charset="0"/>
                <a:cs typeface="Calibri" panose="020F0502020204030204" pitchFamily="34" charset="0"/>
              </a:rPr>
              <a:t>.</a:t>
            </a:r>
            <a:endParaRPr lang="fr-FR" b="0" i="0" u="none" strike="noStrike" dirty="0">
              <a:solidFill>
                <a:srgbClr val="000000"/>
              </a:solidFill>
              <a:effectLst/>
              <a:latin typeface="Calibri" panose="020F0502020204030204" pitchFamily="34" charset="0"/>
              <a:cs typeface="Calibri" panose="020F0502020204030204" pitchFamily="34" charset="0"/>
            </a:endParaRPr>
          </a:p>
          <a:p>
            <a:pPr marL="342900" indent="-342900" rtl="0">
              <a:spcAft>
                <a:spcPts val="800"/>
              </a:spcAft>
              <a:buClr>
                <a:srgbClr val="382B1B"/>
              </a:buClr>
              <a:buFont typeface="Arial" panose="020B0604020202020204" pitchFamily="34" charset="0"/>
              <a:buChar char="•"/>
            </a:pPr>
            <a:endParaRPr lang="fr-FR" b="0" i="0" u="none" strike="noStrike" dirty="0">
              <a:solidFill>
                <a:srgbClr val="000000"/>
              </a:solidFill>
              <a:effectLst/>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2955BE2B-956C-6601-1E17-6DFF12A39A05}"/>
              </a:ext>
            </a:extLst>
          </p:cNvPr>
          <p:cNvSpPr>
            <a:spLocks noGrp="1"/>
          </p:cNvSpPr>
          <p:nvPr>
            <p:ph type="body" sz="quarter" idx="23"/>
          </p:nvPr>
        </p:nvSpPr>
        <p:spPr>
          <a:xfrm>
            <a:off x="304789" y="642281"/>
            <a:ext cx="3721396" cy="5573437"/>
          </a:xfrm>
        </p:spPr>
        <p:txBody>
          <a:bodyPr>
            <a:normAutofit/>
          </a:bodyPr>
          <a:lstStyle/>
          <a:p>
            <a:r>
              <a:rPr lang="en-US" sz="4000" dirty="0" err="1"/>
              <a:t>Riktlinjer</a:t>
            </a:r>
            <a:r>
              <a:rPr lang="en-US" sz="4000" dirty="0"/>
              <a:t> för </a:t>
            </a:r>
            <a:r>
              <a:rPr lang="en-US" sz="4000" dirty="0" err="1"/>
              <a:t>inköp</a:t>
            </a:r>
            <a:r>
              <a:rPr lang="en-US" sz="4000" dirty="0"/>
              <a:t> av </a:t>
            </a:r>
            <a:r>
              <a:rPr lang="en-US" sz="4000" dirty="0" err="1"/>
              <a:t>hållbara</a:t>
            </a:r>
            <a:r>
              <a:rPr lang="en-US" sz="4000" dirty="0"/>
              <a:t> </a:t>
            </a:r>
            <a:r>
              <a:rPr lang="en-US" sz="4000" dirty="0" err="1"/>
              <a:t>produkter</a:t>
            </a:r>
            <a:endParaRPr lang="en-US" sz="4000" dirty="0"/>
          </a:p>
        </p:txBody>
      </p:sp>
      <p:sp>
        <p:nvSpPr>
          <p:cNvPr id="7" name="Text Placeholder 6">
            <a:extLst>
              <a:ext uri="{FF2B5EF4-FFF2-40B4-BE49-F238E27FC236}">
                <a16:creationId xmlns:a16="http://schemas.microsoft.com/office/drawing/2014/main" id="{0B4527E9-9DC6-6A56-8F03-7E98CFADDABF}"/>
              </a:ext>
            </a:extLst>
          </p:cNvPr>
          <p:cNvSpPr>
            <a:spLocks noGrp="1"/>
          </p:cNvSpPr>
          <p:nvPr>
            <p:ph type="body" sz="quarter" idx="24"/>
          </p:nvPr>
        </p:nvSpPr>
        <p:spPr/>
        <p:txBody>
          <a:bodyPr/>
          <a:lstStyle/>
          <a:p>
            <a:r>
              <a:rPr lang="en-US"/>
              <a:t>05</a:t>
            </a:r>
          </a:p>
        </p:txBody>
      </p:sp>
      <p:grpSp>
        <p:nvGrpSpPr>
          <p:cNvPr id="5" name="Group 5">
            <a:extLst>
              <a:ext uri="{FF2B5EF4-FFF2-40B4-BE49-F238E27FC236}">
                <a16:creationId xmlns:a16="http://schemas.microsoft.com/office/drawing/2014/main" id="{75B9D859-64F7-8393-58ED-B174F89FEAE3}"/>
              </a:ext>
            </a:extLst>
          </p:cNvPr>
          <p:cNvGrpSpPr/>
          <p:nvPr/>
        </p:nvGrpSpPr>
        <p:grpSpPr>
          <a:xfrm>
            <a:off x="-471399" y="4985166"/>
            <a:ext cx="2945636" cy="3037178"/>
            <a:chOff x="0" y="0"/>
            <a:chExt cx="5891272" cy="6074356"/>
          </a:xfrm>
          <a:solidFill>
            <a:srgbClr val="B6D1E1"/>
          </a:solidFill>
        </p:grpSpPr>
        <p:sp>
          <p:nvSpPr>
            <p:cNvPr id="8" name="Freeform 6">
              <a:extLst>
                <a:ext uri="{FF2B5EF4-FFF2-40B4-BE49-F238E27FC236}">
                  <a16:creationId xmlns:a16="http://schemas.microsoft.com/office/drawing/2014/main" id="{E120C18B-2C88-657C-57D4-E944A50D38BE}"/>
                </a:ext>
              </a:extLst>
            </p:cNvPr>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grpFill/>
          </p:spPr>
          <p:txBody>
            <a:bodyPr/>
            <a:lstStyle/>
            <a:p>
              <a:endParaRPr lang="fr-FR" sz="1200"/>
            </a:p>
          </p:txBody>
        </p:sp>
      </p:grpSp>
    </p:spTree>
    <p:extLst>
      <p:ext uri="{BB962C8B-B14F-4D97-AF65-F5344CB8AC3E}">
        <p14:creationId xmlns:p14="http://schemas.microsoft.com/office/powerpoint/2010/main" val="1481172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70BF2-B477-312D-DA5C-F20FBA5D015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20FB1ED-8498-A2ED-719B-784FA4590286}"/>
              </a:ext>
            </a:extLst>
          </p:cNvPr>
          <p:cNvSpPr>
            <a:spLocks noGrp="1"/>
          </p:cNvSpPr>
          <p:nvPr>
            <p:ph type="body" sz="quarter" idx="15"/>
          </p:nvPr>
        </p:nvSpPr>
        <p:spPr/>
        <p:txBody>
          <a:bodyPr/>
          <a:lstStyle/>
          <a:p>
            <a:r>
              <a:rPr lang="en-US" sz="4800" dirty="0"/>
              <a:t>QUIZ</a:t>
            </a:r>
          </a:p>
        </p:txBody>
      </p:sp>
    </p:spTree>
    <p:extLst>
      <p:ext uri="{BB962C8B-B14F-4D97-AF65-F5344CB8AC3E}">
        <p14:creationId xmlns:p14="http://schemas.microsoft.com/office/powerpoint/2010/main" val="861505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in a kitchen&#10;&#10;Description automatically generated">
            <a:extLst>
              <a:ext uri="{FF2B5EF4-FFF2-40B4-BE49-F238E27FC236}">
                <a16:creationId xmlns:a16="http://schemas.microsoft.com/office/drawing/2014/main" id="{B8E40ECB-8EFB-21FE-3783-ADAF2FA82423}"/>
              </a:ext>
            </a:extLst>
          </p:cNvPr>
          <p:cNvPicPr>
            <a:picLocks noGrp="1" noChangeAspect="1"/>
          </p:cNvPicPr>
          <p:nvPr>
            <p:ph type="pic" sz="quarter" idx="53"/>
          </p:nvPr>
        </p:nvPicPr>
        <p:blipFill>
          <a:blip r:embed="rId2"/>
          <a:srcRect l="22784" r="22784"/>
          <a:stretch>
            <a:fillRect/>
          </a:stretch>
        </p:blipFill>
        <p:spPr>
          <a:xfrm>
            <a:off x="6977063" y="1225550"/>
            <a:ext cx="4479925" cy="4629150"/>
          </a:xfrm>
        </p:spPr>
      </p:pic>
      <p:sp>
        <p:nvSpPr>
          <p:cNvPr id="4" name="Text Placeholder 5">
            <a:extLst>
              <a:ext uri="{FF2B5EF4-FFF2-40B4-BE49-F238E27FC236}">
                <a16:creationId xmlns:a16="http://schemas.microsoft.com/office/drawing/2014/main" id="{8CDF9C93-F1C7-A223-4DE9-62857CA99352}"/>
              </a:ext>
            </a:extLst>
          </p:cNvPr>
          <p:cNvSpPr txBox="1">
            <a:spLocks/>
          </p:cNvSpPr>
          <p:nvPr/>
        </p:nvSpPr>
        <p:spPr>
          <a:xfrm>
            <a:off x="417729" y="2811218"/>
            <a:ext cx="5890260" cy="30434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Vilken av följande certifieringar säkerställer att fisk och skaldjur skördas på ett hållbart sätt?</a:t>
            </a:r>
          </a:p>
          <a:p>
            <a:pPr marL="0" indent="0"/>
            <a:endParaRPr lang="en-US"/>
          </a:p>
          <a:p>
            <a:r>
              <a:rPr lang="en-US"/>
              <a:t>a) Certifierad human</a:t>
            </a:r>
          </a:p>
          <a:p>
            <a:r>
              <a:rPr lang="en-US"/>
              <a:t>b) USDA Organic</a:t>
            </a:r>
          </a:p>
          <a:p>
            <a:r>
              <a:rPr lang="en-US"/>
              <a:t>c) Marine Stewardship Council (MSC)</a:t>
            </a:r>
          </a:p>
          <a:p>
            <a:r>
              <a:rPr lang="en-US"/>
              <a:t>d) Fairtrade International</a:t>
            </a:r>
          </a:p>
        </p:txBody>
      </p:sp>
      <p:sp>
        <p:nvSpPr>
          <p:cNvPr id="5" name="Text Placeholder 4">
            <a:extLst>
              <a:ext uri="{FF2B5EF4-FFF2-40B4-BE49-F238E27FC236}">
                <a16:creationId xmlns:a16="http://schemas.microsoft.com/office/drawing/2014/main" id="{9D162966-1089-5EB2-E76F-557EC07B5EA9}"/>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Fråga 1: </a:t>
            </a:r>
          </a:p>
          <a:p>
            <a:r>
              <a:rPr lang="en-US"/>
              <a:t>Hållbara certifieringar</a:t>
            </a:r>
          </a:p>
        </p:txBody>
      </p:sp>
    </p:spTree>
    <p:extLst>
      <p:ext uri="{BB962C8B-B14F-4D97-AF65-F5344CB8AC3E}">
        <p14:creationId xmlns:p14="http://schemas.microsoft.com/office/powerpoint/2010/main" val="1624182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9A435-A186-7558-6D8F-C04D580BE5F3}"/>
            </a:ext>
          </a:extLst>
        </p:cNvPr>
        <p:cNvGrpSpPr/>
        <p:nvPr/>
      </p:nvGrpSpPr>
      <p:grpSpPr>
        <a:xfrm>
          <a:off x="0" y="0"/>
          <a:ext cx="0" cy="0"/>
          <a:chOff x="0" y="0"/>
          <a:chExt cx="0" cy="0"/>
        </a:xfrm>
      </p:grpSpPr>
      <p:pic>
        <p:nvPicPr>
          <p:cNvPr id="6" name="Picture Placeholder 5" descr="A group of people in a kitchen&#10;&#10;Description automatically generated">
            <a:extLst>
              <a:ext uri="{FF2B5EF4-FFF2-40B4-BE49-F238E27FC236}">
                <a16:creationId xmlns:a16="http://schemas.microsoft.com/office/drawing/2014/main" id="{6E888D6E-4151-A3FA-A25C-825CE1FE9188}"/>
              </a:ext>
            </a:extLst>
          </p:cNvPr>
          <p:cNvPicPr>
            <a:picLocks noGrp="1" noChangeAspect="1"/>
          </p:cNvPicPr>
          <p:nvPr>
            <p:ph type="pic" sz="quarter" idx="53"/>
          </p:nvPr>
        </p:nvPicPr>
        <p:blipFill>
          <a:blip r:embed="rId2"/>
          <a:srcRect l="22784" r="22784"/>
          <a:stretch>
            <a:fillRect/>
          </a:stretch>
        </p:blipFill>
        <p:spPr>
          <a:xfrm>
            <a:off x="6977063" y="1225550"/>
            <a:ext cx="4479925" cy="4629150"/>
          </a:xfrm>
        </p:spPr>
      </p:pic>
      <p:sp>
        <p:nvSpPr>
          <p:cNvPr id="4" name="Text Placeholder 5">
            <a:extLst>
              <a:ext uri="{FF2B5EF4-FFF2-40B4-BE49-F238E27FC236}">
                <a16:creationId xmlns:a16="http://schemas.microsoft.com/office/drawing/2014/main" id="{9FC7CCD5-1E0C-FD04-D4C8-8E91F12EE02F}"/>
              </a:ext>
            </a:extLst>
          </p:cNvPr>
          <p:cNvSpPr txBox="1">
            <a:spLocks/>
          </p:cNvSpPr>
          <p:nvPr/>
        </p:nvSpPr>
        <p:spPr>
          <a:xfrm>
            <a:off x="417729" y="2811218"/>
            <a:ext cx="5890260" cy="30434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Vilken av följande certifieringar säkerställer att fisk och skaldjur skördas på ett hållbart sätt?</a:t>
            </a:r>
          </a:p>
          <a:p>
            <a:pPr marL="0" indent="0"/>
            <a:endParaRPr lang="en-US"/>
          </a:p>
          <a:p>
            <a:r>
              <a:rPr lang="en-US"/>
              <a:t>c) Marine Stewardship Council (MSC)</a:t>
            </a:r>
          </a:p>
        </p:txBody>
      </p:sp>
      <p:sp>
        <p:nvSpPr>
          <p:cNvPr id="5" name="Text Placeholder 4">
            <a:extLst>
              <a:ext uri="{FF2B5EF4-FFF2-40B4-BE49-F238E27FC236}">
                <a16:creationId xmlns:a16="http://schemas.microsoft.com/office/drawing/2014/main" id="{C4FA1A60-2C0B-3D68-CDF8-2B2124DCC7D1}"/>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Svar 1: </a:t>
            </a:r>
          </a:p>
          <a:p>
            <a:r>
              <a:rPr lang="en-US"/>
              <a:t>Hållbara certifieringar</a:t>
            </a:r>
          </a:p>
        </p:txBody>
      </p:sp>
    </p:spTree>
    <p:extLst>
      <p:ext uri="{BB962C8B-B14F-4D97-AF65-F5344CB8AC3E}">
        <p14:creationId xmlns:p14="http://schemas.microsoft.com/office/powerpoint/2010/main" val="4184797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F75B-BF15-E2A6-7F91-A73E6AF39C8D}"/>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2E43DC95-0F2E-DF7D-A776-95D20CAAD285}"/>
              </a:ext>
            </a:extLst>
          </p:cNvPr>
          <p:cNvSpPr txBox="1">
            <a:spLocks/>
          </p:cNvSpPr>
          <p:nvPr/>
        </p:nvSpPr>
        <p:spPr>
          <a:xfrm>
            <a:off x="417729" y="2811218"/>
            <a:ext cx="5890260" cy="3543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err="1"/>
              <a:t>När</a:t>
            </a:r>
            <a:r>
              <a:rPr lang="en-US" dirty="0"/>
              <a:t> du </a:t>
            </a:r>
            <a:r>
              <a:rPr lang="en-US" dirty="0" err="1"/>
              <a:t>köper</a:t>
            </a:r>
            <a:r>
              <a:rPr lang="en-US" dirty="0"/>
              <a:t> in </a:t>
            </a:r>
            <a:r>
              <a:rPr lang="en-US" dirty="0" err="1"/>
              <a:t>animaliska</a:t>
            </a:r>
            <a:r>
              <a:rPr lang="en-US" dirty="0"/>
              <a:t> </a:t>
            </a:r>
            <a:r>
              <a:rPr lang="en-US" dirty="0" err="1"/>
              <a:t>produkter</a:t>
            </a:r>
            <a:r>
              <a:rPr lang="en-US" dirty="0"/>
              <a:t>, </a:t>
            </a:r>
            <a:r>
              <a:rPr lang="en-US" dirty="0" err="1"/>
              <a:t>vilken</a:t>
            </a:r>
            <a:r>
              <a:rPr lang="en-US" dirty="0"/>
              <a:t> </a:t>
            </a:r>
            <a:r>
              <a:rPr lang="en-US" dirty="0" err="1"/>
              <a:t>certifiering</a:t>
            </a:r>
            <a:r>
              <a:rPr lang="en-US" dirty="0"/>
              <a:t> </a:t>
            </a:r>
            <a:r>
              <a:rPr lang="en-US" dirty="0" err="1"/>
              <a:t>bör</a:t>
            </a:r>
            <a:r>
              <a:rPr lang="en-US" dirty="0"/>
              <a:t> du </a:t>
            </a:r>
            <a:r>
              <a:rPr lang="en-US" dirty="0" err="1"/>
              <a:t>leta</a:t>
            </a:r>
            <a:r>
              <a:rPr lang="en-US" dirty="0"/>
              <a:t> </a:t>
            </a:r>
            <a:r>
              <a:rPr lang="en-US" dirty="0" err="1"/>
              <a:t>efter</a:t>
            </a:r>
            <a:r>
              <a:rPr lang="en-US" dirty="0"/>
              <a:t> för </a:t>
            </a:r>
            <a:r>
              <a:rPr lang="en-US" dirty="0" err="1"/>
              <a:t>att</a:t>
            </a:r>
            <a:r>
              <a:rPr lang="en-US" dirty="0"/>
              <a:t> </a:t>
            </a:r>
            <a:r>
              <a:rPr lang="en-US" dirty="0" err="1"/>
              <a:t>säkerställa</a:t>
            </a:r>
            <a:r>
              <a:rPr lang="en-US" dirty="0"/>
              <a:t> human </a:t>
            </a:r>
            <a:r>
              <a:rPr lang="en-US" dirty="0" err="1"/>
              <a:t>behandling</a:t>
            </a:r>
            <a:r>
              <a:rPr lang="en-US" dirty="0"/>
              <a:t> av </a:t>
            </a:r>
            <a:r>
              <a:rPr lang="en-US" dirty="0" err="1"/>
              <a:t>djur</a:t>
            </a:r>
            <a:r>
              <a:rPr lang="en-US" dirty="0"/>
              <a:t>?</a:t>
            </a:r>
          </a:p>
          <a:p>
            <a:pPr marL="0" indent="0"/>
            <a:endParaRPr lang="en-US" dirty="0"/>
          </a:p>
          <a:p>
            <a:pPr marL="0" indent="0"/>
            <a:r>
              <a:rPr lang="en-US" dirty="0"/>
              <a:t>a) MSC</a:t>
            </a:r>
          </a:p>
          <a:p>
            <a:pPr marL="0" indent="0"/>
            <a:r>
              <a:rPr lang="en-US" dirty="0"/>
              <a:t>b) Aquaculture Stewardship Council (ASC)</a:t>
            </a:r>
          </a:p>
          <a:p>
            <a:pPr marL="0" indent="0"/>
            <a:r>
              <a:rPr lang="en-US" dirty="0"/>
              <a:t>c) </a:t>
            </a:r>
            <a:r>
              <a:rPr lang="en-US" dirty="0" err="1"/>
              <a:t>Certifierad</a:t>
            </a:r>
            <a:r>
              <a:rPr lang="en-US" dirty="0"/>
              <a:t> human</a:t>
            </a:r>
          </a:p>
          <a:p>
            <a:pPr marL="0" indent="0"/>
            <a:r>
              <a:rPr lang="en-US" dirty="0"/>
              <a:t>d) USDA Organic</a:t>
            </a:r>
          </a:p>
          <a:p>
            <a:pPr marL="0" indent="0"/>
            <a:endParaRPr lang="en-US" dirty="0"/>
          </a:p>
        </p:txBody>
      </p:sp>
      <p:sp>
        <p:nvSpPr>
          <p:cNvPr id="5" name="Text Placeholder 4">
            <a:extLst>
              <a:ext uri="{FF2B5EF4-FFF2-40B4-BE49-F238E27FC236}">
                <a16:creationId xmlns:a16="http://schemas.microsoft.com/office/drawing/2014/main" id="{6C51DBB9-42DC-6258-E04E-7CBC254B28A7}"/>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Fråga 2:</a:t>
            </a:r>
          </a:p>
          <a:p>
            <a:r>
              <a:rPr lang="en-US"/>
              <a:t>Djurens välbefinnande</a:t>
            </a:r>
          </a:p>
          <a:p>
            <a:endParaRPr lang="en-US"/>
          </a:p>
        </p:txBody>
      </p:sp>
      <p:pic>
        <p:nvPicPr>
          <p:cNvPr id="7" name="Picture Placeholder 5">
            <a:extLst>
              <a:ext uri="{FF2B5EF4-FFF2-40B4-BE49-F238E27FC236}">
                <a16:creationId xmlns:a16="http://schemas.microsoft.com/office/drawing/2014/main" id="{A3C0A6B9-59E2-482F-29E2-E333F0A52E75}"/>
              </a:ext>
            </a:extLst>
          </p:cNvPr>
          <p:cNvPicPr>
            <a:picLocks noGrp="1" noChangeAspect="1"/>
          </p:cNvPicPr>
          <p:nvPr>
            <p:ph type="pic" sz="quarter" idx="53"/>
          </p:nvPr>
        </p:nvPicPr>
        <p:blipFill>
          <a:blip r:embed="rId2"/>
          <a:srcRect l="41617" t="-181" r="3553" b="181"/>
          <a:stretch/>
        </p:blipFill>
        <p:spPr>
          <a:xfrm>
            <a:off x="6482271" y="534093"/>
            <a:ext cx="5292000" cy="5468275"/>
          </a:xfrm>
        </p:spPr>
      </p:pic>
    </p:spTree>
    <p:extLst>
      <p:ext uri="{BB962C8B-B14F-4D97-AF65-F5344CB8AC3E}">
        <p14:creationId xmlns:p14="http://schemas.microsoft.com/office/powerpoint/2010/main" val="742578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9681A-A630-6AD5-6676-C1DECED486F6}"/>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46E70C11-2776-0434-F0D2-9381008418A7}"/>
              </a:ext>
            </a:extLst>
          </p:cNvPr>
          <p:cNvSpPr txBox="1">
            <a:spLocks/>
          </p:cNvSpPr>
          <p:nvPr/>
        </p:nvSpPr>
        <p:spPr>
          <a:xfrm>
            <a:off x="417729" y="2811218"/>
            <a:ext cx="5890260" cy="3543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När du köper in animaliska produkter, vilken certifiering bör du leta efter för att säkerställa human behandling av djur?</a:t>
            </a:r>
          </a:p>
          <a:p>
            <a:pPr marL="0" indent="0"/>
            <a:endParaRPr lang="en-US"/>
          </a:p>
          <a:p>
            <a:pPr marL="0" indent="0"/>
            <a:endParaRPr lang="en-US"/>
          </a:p>
          <a:p>
            <a:pPr marL="0" indent="0"/>
            <a:r>
              <a:rPr lang="en-US"/>
              <a:t>c) Certifierad human</a:t>
            </a:r>
          </a:p>
          <a:p>
            <a:pPr marL="0" indent="0"/>
            <a:endParaRPr lang="en-US"/>
          </a:p>
        </p:txBody>
      </p:sp>
      <p:sp>
        <p:nvSpPr>
          <p:cNvPr id="5" name="Text Placeholder 4">
            <a:extLst>
              <a:ext uri="{FF2B5EF4-FFF2-40B4-BE49-F238E27FC236}">
                <a16:creationId xmlns:a16="http://schemas.microsoft.com/office/drawing/2014/main" id="{F9A422F7-292E-623F-CEB7-B49A94BA8098}"/>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Svar 2:</a:t>
            </a:r>
          </a:p>
          <a:p>
            <a:r>
              <a:rPr lang="en-US"/>
              <a:t>Djurens välbefinnande</a:t>
            </a:r>
          </a:p>
          <a:p>
            <a:endParaRPr lang="en-US"/>
          </a:p>
        </p:txBody>
      </p:sp>
      <p:pic>
        <p:nvPicPr>
          <p:cNvPr id="7" name="Picture Placeholder 5">
            <a:extLst>
              <a:ext uri="{FF2B5EF4-FFF2-40B4-BE49-F238E27FC236}">
                <a16:creationId xmlns:a16="http://schemas.microsoft.com/office/drawing/2014/main" id="{CAF2EE31-57AB-ADF1-10DE-2566CE9B9E70}"/>
              </a:ext>
            </a:extLst>
          </p:cNvPr>
          <p:cNvPicPr>
            <a:picLocks noGrp="1" noChangeAspect="1"/>
          </p:cNvPicPr>
          <p:nvPr>
            <p:ph type="pic" sz="quarter" idx="53"/>
          </p:nvPr>
        </p:nvPicPr>
        <p:blipFill>
          <a:blip r:embed="rId2"/>
          <a:srcRect l="41617" t="-181" r="3553" b="181"/>
          <a:stretch/>
        </p:blipFill>
        <p:spPr>
          <a:xfrm>
            <a:off x="6482271" y="534093"/>
            <a:ext cx="5292000" cy="5468275"/>
          </a:xfrm>
        </p:spPr>
      </p:pic>
    </p:spTree>
    <p:extLst>
      <p:ext uri="{BB962C8B-B14F-4D97-AF65-F5344CB8AC3E}">
        <p14:creationId xmlns:p14="http://schemas.microsoft.com/office/powerpoint/2010/main" val="2652780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11240-0986-5252-D9D4-7E134A8D7383}"/>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819F3501-8A1F-08D0-96A2-2DF67A36C58D}"/>
              </a:ext>
            </a:extLst>
          </p:cNvPr>
          <p:cNvSpPr txBox="1">
            <a:spLocks/>
          </p:cNvSpPr>
          <p:nvPr/>
        </p:nvSpPr>
        <p:spPr>
          <a:xfrm>
            <a:off x="417729" y="2811218"/>
            <a:ext cx="5890260" cy="3475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Vad bör du göra för att säkerställa att dina leverantörer följer hållbara metoder?</a:t>
            </a:r>
          </a:p>
          <a:p>
            <a:pPr marL="0" indent="0"/>
            <a:endParaRPr lang="en-US"/>
          </a:p>
          <a:p>
            <a:pPr marL="0" indent="0"/>
            <a:r>
              <a:rPr lang="en-US"/>
              <a:t>a) Genomföra leverantörsutvärderingar</a:t>
            </a:r>
          </a:p>
          <a:p>
            <a:pPr marL="0" indent="0"/>
            <a:r>
              <a:rPr lang="en-US"/>
              <a:t>b) Besök på gårdar och produktionsanläggningar</a:t>
            </a:r>
          </a:p>
          <a:p>
            <a:pPr marL="0" indent="0"/>
            <a:r>
              <a:rPr lang="en-US"/>
              <a:t>c) Leta efter certifieringar som ekologisk, rättvis handel och andra hållbarhetsmärkningar</a:t>
            </a:r>
          </a:p>
          <a:p>
            <a:pPr marL="0" indent="0"/>
            <a:r>
              <a:rPr lang="en-US"/>
              <a:t>d) Alla ovanstående</a:t>
            </a:r>
          </a:p>
        </p:txBody>
      </p:sp>
      <p:sp>
        <p:nvSpPr>
          <p:cNvPr id="5" name="Text Placeholder 4">
            <a:extLst>
              <a:ext uri="{FF2B5EF4-FFF2-40B4-BE49-F238E27FC236}">
                <a16:creationId xmlns:a16="http://schemas.microsoft.com/office/drawing/2014/main" id="{9D90B8F5-58E0-955C-FD22-36F52F57B35C}"/>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Fråga 3: </a:t>
            </a:r>
          </a:p>
          <a:p>
            <a:r>
              <a:rPr lang="en-US"/>
              <a:t>Utvärdering av leverantörer</a:t>
            </a:r>
          </a:p>
        </p:txBody>
      </p:sp>
      <p:pic>
        <p:nvPicPr>
          <p:cNvPr id="7" name="Picture Placeholder 5">
            <a:extLst>
              <a:ext uri="{FF2B5EF4-FFF2-40B4-BE49-F238E27FC236}">
                <a16:creationId xmlns:a16="http://schemas.microsoft.com/office/drawing/2014/main" id="{81F35060-5470-1C31-B215-6349B0AE9091}"/>
              </a:ext>
            </a:extLst>
          </p:cNvPr>
          <p:cNvPicPr>
            <a:picLocks noGrp="1" noChangeAspect="1"/>
          </p:cNvPicPr>
          <p:nvPr>
            <p:ph type="pic" sz="quarter" idx="53"/>
          </p:nvPr>
        </p:nvPicPr>
        <p:blipFill>
          <a:blip r:embed="rId2"/>
          <a:srcRect l="33299" r="2227"/>
          <a:stretch/>
        </p:blipFill>
        <p:spPr>
          <a:xfrm>
            <a:off x="6307989" y="694862"/>
            <a:ext cx="5292000" cy="5468275"/>
          </a:xfrm>
        </p:spPr>
      </p:pic>
    </p:spTree>
    <p:extLst>
      <p:ext uri="{BB962C8B-B14F-4D97-AF65-F5344CB8AC3E}">
        <p14:creationId xmlns:p14="http://schemas.microsoft.com/office/powerpoint/2010/main" val="2832013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F343B-D12A-140F-8DFF-27CF41E9A556}"/>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189958C0-89F5-AB20-DDB5-50E65DBCD615}"/>
              </a:ext>
            </a:extLst>
          </p:cNvPr>
          <p:cNvSpPr txBox="1">
            <a:spLocks/>
          </p:cNvSpPr>
          <p:nvPr/>
        </p:nvSpPr>
        <p:spPr>
          <a:xfrm>
            <a:off x="417729" y="2207877"/>
            <a:ext cx="5890260" cy="4046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Vad </a:t>
            </a:r>
            <a:r>
              <a:rPr lang="en-US" dirty="0" err="1"/>
              <a:t>garanterar</a:t>
            </a:r>
            <a:r>
              <a:rPr lang="en-US" dirty="0"/>
              <a:t> </a:t>
            </a:r>
            <a:r>
              <a:rPr lang="en-US" dirty="0" err="1"/>
              <a:t>ekologisk</a:t>
            </a:r>
            <a:r>
              <a:rPr lang="en-US" dirty="0"/>
              <a:t> </a:t>
            </a:r>
            <a:r>
              <a:rPr lang="en-US" dirty="0" err="1"/>
              <a:t>certifiering</a:t>
            </a:r>
            <a:r>
              <a:rPr lang="en-US" dirty="0"/>
              <a:t> </a:t>
            </a:r>
            <a:r>
              <a:rPr lang="en-US" dirty="0" err="1"/>
              <a:t>när</a:t>
            </a:r>
            <a:r>
              <a:rPr lang="en-US" dirty="0"/>
              <a:t> det </a:t>
            </a:r>
            <a:r>
              <a:rPr lang="en-US" dirty="0" err="1"/>
              <a:t>gäller</a:t>
            </a:r>
            <a:r>
              <a:rPr lang="en-US" dirty="0"/>
              <a:t> </a:t>
            </a:r>
            <a:r>
              <a:rPr lang="en-US" dirty="0" err="1"/>
              <a:t>produktionen</a:t>
            </a:r>
            <a:r>
              <a:rPr lang="en-US" dirty="0"/>
              <a:t> av </a:t>
            </a:r>
            <a:r>
              <a:rPr lang="en-US" dirty="0" err="1"/>
              <a:t>ingredienser</a:t>
            </a:r>
            <a:r>
              <a:rPr lang="en-US" dirty="0"/>
              <a:t>?</a:t>
            </a:r>
            <a:br>
              <a:rPr lang="en-US" dirty="0"/>
            </a:br>
            <a:endParaRPr lang="en-US" dirty="0"/>
          </a:p>
          <a:p>
            <a:pPr marL="0" indent="0"/>
            <a:r>
              <a:rPr lang="en-US" dirty="0"/>
              <a:t>a) </a:t>
            </a:r>
            <a:r>
              <a:rPr lang="en-US" dirty="0" err="1"/>
              <a:t>Ingredienser</a:t>
            </a:r>
            <a:r>
              <a:rPr lang="en-US" dirty="0"/>
              <a:t> </a:t>
            </a:r>
            <a:r>
              <a:rPr lang="en-US" dirty="0" err="1"/>
              <a:t>produceras</a:t>
            </a:r>
            <a:r>
              <a:rPr lang="en-US" dirty="0"/>
              <a:t> </a:t>
            </a:r>
            <a:r>
              <a:rPr lang="en-US" dirty="0" err="1"/>
              <a:t>utan</a:t>
            </a:r>
            <a:r>
              <a:rPr lang="en-US" dirty="0"/>
              <a:t> </a:t>
            </a:r>
            <a:r>
              <a:rPr lang="en-US" dirty="0" err="1"/>
              <a:t>syntetiska</a:t>
            </a:r>
            <a:r>
              <a:rPr lang="en-US" dirty="0"/>
              <a:t> </a:t>
            </a:r>
            <a:r>
              <a:rPr lang="en-US" dirty="0" err="1"/>
              <a:t>bekämpningsmedel</a:t>
            </a:r>
            <a:r>
              <a:rPr lang="en-US" dirty="0"/>
              <a:t> och </a:t>
            </a:r>
            <a:r>
              <a:rPr lang="en-US" dirty="0" err="1"/>
              <a:t>gödningsmedel</a:t>
            </a:r>
            <a:endParaRPr lang="en-US" dirty="0"/>
          </a:p>
        </p:txBody>
      </p:sp>
      <p:sp>
        <p:nvSpPr>
          <p:cNvPr id="5" name="Text Placeholder 4">
            <a:extLst>
              <a:ext uri="{FF2B5EF4-FFF2-40B4-BE49-F238E27FC236}">
                <a16:creationId xmlns:a16="http://schemas.microsoft.com/office/drawing/2014/main" id="{4A74F7C7-5041-7287-6566-4CAD9F25D6C7}"/>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Svar 4: </a:t>
            </a:r>
          </a:p>
          <a:p>
            <a:r>
              <a:rPr lang="en-US"/>
              <a:t>Certifiering</a:t>
            </a:r>
          </a:p>
        </p:txBody>
      </p:sp>
      <p:pic>
        <p:nvPicPr>
          <p:cNvPr id="7" name="Picture Placeholder 5" descr="A few women in a kitchen&#10;&#10;Description automatically generated">
            <a:extLst>
              <a:ext uri="{FF2B5EF4-FFF2-40B4-BE49-F238E27FC236}">
                <a16:creationId xmlns:a16="http://schemas.microsoft.com/office/drawing/2014/main" id="{1FABAC25-5025-20F6-B743-D31BDA05EC7F}"/>
              </a:ext>
            </a:extLst>
          </p:cNvPr>
          <p:cNvPicPr>
            <a:picLocks noGrp="1" noChangeAspect="1"/>
          </p:cNvPicPr>
          <p:nvPr>
            <p:ph type="pic" sz="quarter" idx="53"/>
          </p:nvPr>
        </p:nvPicPr>
        <p:blipFill>
          <a:blip r:embed="rId2"/>
          <a:srcRect l="14205" r="14205"/>
          <a:stretch>
            <a:fillRect/>
          </a:stretch>
        </p:blipFill>
        <p:spPr>
          <a:xfrm>
            <a:off x="6689114" y="1114062"/>
            <a:ext cx="4480705" cy="4629875"/>
          </a:xfrm>
        </p:spPr>
      </p:pic>
    </p:spTree>
    <p:extLst>
      <p:ext uri="{BB962C8B-B14F-4D97-AF65-F5344CB8AC3E}">
        <p14:creationId xmlns:p14="http://schemas.microsoft.com/office/powerpoint/2010/main" val="2861217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649152" y="6378633"/>
            <a:ext cx="3362966" cy="344456"/>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txBody>
          <a:bodyPr/>
          <a:lstStyle/>
          <a:p>
            <a:endParaRPr lang="fr-FR" sz="1200"/>
          </a:p>
        </p:txBody>
      </p:sp>
      <p:grpSp>
        <p:nvGrpSpPr>
          <p:cNvPr id="3" name="Group 3"/>
          <p:cNvGrpSpPr/>
          <p:nvPr/>
        </p:nvGrpSpPr>
        <p:grpSpPr>
          <a:xfrm>
            <a:off x="5298" y="1"/>
            <a:ext cx="5518423" cy="6858000"/>
            <a:chOff x="0" y="0"/>
            <a:chExt cx="11036846" cy="13716000"/>
          </a:xfrm>
        </p:grpSpPr>
        <p:sp>
          <p:nvSpPr>
            <p:cNvPr id="4" name="Freeform 4"/>
            <p:cNvSpPr/>
            <p:nvPr/>
          </p:nvSpPr>
          <p:spPr>
            <a:xfrm>
              <a:off x="0" y="0"/>
              <a:ext cx="11036808" cy="13716000"/>
            </a:xfrm>
            <a:custGeom>
              <a:avLst/>
              <a:gdLst/>
              <a:ahLst/>
              <a:cxnLst/>
              <a:rect l="l" t="t" r="r" b="b"/>
              <a:pathLst>
                <a:path w="11036808" h="13716000">
                  <a:moveTo>
                    <a:pt x="0" y="0"/>
                  </a:moveTo>
                  <a:lnTo>
                    <a:pt x="11036808" y="0"/>
                  </a:lnTo>
                  <a:lnTo>
                    <a:pt x="11036808" y="13716000"/>
                  </a:lnTo>
                  <a:lnTo>
                    <a:pt x="0" y="13716000"/>
                  </a:lnTo>
                  <a:close/>
                </a:path>
              </a:pathLst>
            </a:custGeom>
            <a:solidFill>
              <a:srgbClr val="B6D1E1"/>
            </a:solidFill>
          </p:spPr>
          <p:txBody>
            <a:bodyPr/>
            <a:lstStyle/>
            <a:p>
              <a:endParaRPr lang="fr-FR" sz="1200"/>
            </a:p>
          </p:txBody>
        </p:sp>
      </p:grpSp>
      <p:grpSp>
        <p:nvGrpSpPr>
          <p:cNvPr id="5" name="Group 5"/>
          <p:cNvGrpSpPr/>
          <p:nvPr/>
        </p:nvGrpSpPr>
        <p:grpSpPr>
          <a:xfrm>
            <a:off x="3146444" y="4955348"/>
            <a:ext cx="2945636" cy="3037178"/>
            <a:chOff x="0" y="0"/>
            <a:chExt cx="5891272" cy="6074356"/>
          </a:xfrm>
        </p:grpSpPr>
        <p:sp>
          <p:nvSpPr>
            <p:cNvPr id="6" name="Freeform 6"/>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solidFill>
              <a:srgbClr val="E6C8C7"/>
            </a:solidFill>
          </p:spPr>
          <p:txBody>
            <a:bodyPr/>
            <a:lstStyle/>
            <a:p>
              <a:endParaRPr lang="fr-FR" sz="1200"/>
            </a:p>
          </p:txBody>
        </p:sp>
      </p:grpSp>
      <p:grpSp>
        <p:nvGrpSpPr>
          <p:cNvPr id="7" name="Group 7"/>
          <p:cNvGrpSpPr/>
          <p:nvPr/>
        </p:nvGrpSpPr>
        <p:grpSpPr>
          <a:xfrm>
            <a:off x="-3058052" y="6858000"/>
            <a:ext cx="16148169" cy="1786542"/>
            <a:chOff x="0" y="0"/>
            <a:chExt cx="32296338" cy="3573084"/>
          </a:xfrm>
        </p:grpSpPr>
        <p:sp>
          <p:nvSpPr>
            <p:cNvPr id="8" name="Freeform 8"/>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txBody>
            <a:bodyPr/>
            <a:lstStyle/>
            <a:p>
              <a:endParaRPr lang="fr-FR" sz="1200"/>
            </a:p>
          </p:txBody>
        </p:sp>
      </p:grpSp>
      <p:sp>
        <p:nvSpPr>
          <p:cNvPr id="11" name="TextBox 11"/>
          <p:cNvSpPr txBox="1"/>
          <p:nvPr/>
        </p:nvSpPr>
        <p:spPr>
          <a:xfrm>
            <a:off x="674790" y="759060"/>
            <a:ext cx="7358967" cy="859210"/>
          </a:xfrm>
          <a:prstGeom prst="rect">
            <a:avLst/>
          </a:prstGeom>
        </p:spPr>
        <p:txBody>
          <a:bodyPr lIns="0" tIns="0" rIns="0" bIns="0" rtlCol="0" anchor="t">
            <a:spAutoFit/>
          </a:bodyPr>
          <a:lstStyle/>
          <a:p>
            <a:pPr>
              <a:lnSpc>
                <a:spcPts val="6722"/>
              </a:lnSpc>
            </a:pPr>
            <a:r>
              <a:rPr lang="en-US" sz="6224" b="1" spc="58">
                <a:solidFill>
                  <a:schemeClr val="bg1"/>
                </a:solidFill>
                <a:ea typeface="TT Rounds Condensed Bold"/>
                <a:cs typeface="TT Rounds Condensed Bold"/>
                <a:sym typeface="TT Rounds Condensed Bold"/>
              </a:rPr>
              <a:t>Innehåll</a:t>
            </a:r>
          </a:p>
        </p:txBody>
      </p:sp>
      <p:sp>
        <p:nvSpPr>
          <p:cNvPr id="12" name="TextBox 12"/>
          <p:cNvSpPr txBox="1"/>
          <p:nvPr/>
        </p:nvSpPr>
        <p:spPr>
          <a:xfrm>
            <a:off x="6364695" y="641423"/>
            <a:ext cx="578467" cy="448841"/>
          </a:xfrm>
          <a:prstGeom prst="rect">
            <a:avLst/>
          </a:prstGeom>
        </p:spPr>
        <p:txBody>
          <a:bodyPr lIns="0" tIns="0" rIns="0" bIns="0" rtlCol="0" anchor="t">
            <a:spAutoFit/>
          </a:bodyPr>
          <a:lstStyle/>
          <a:p>
            <a:pPr>
              <a:lnSpc>
                <a:spcPts val="3456"/>
              </a:lnSpc>
            </a:pPr>
            <a:r>
              <a:rPr lang="en-US" sz="3200" b="1" spc="29">
                <a:solidFill>
                  <a:srgbClr val="84BFA4"/>
                </a:solidFill>
                <a:latin typeface="TT Rounds Condensed Bold"/>
                <a:ea typeface="TT Rounds Condensed Bold"/>
                <a:cs typeface="TT Rounds Condensed Bold"/>
                <a:sym typeface="TT Rounds Condensed Bold"/>
              </a:rPr>
              <a:t>01</a:t>
            </a:r>
          </a:p>
        </p:txBody>
      </p:sp>
      <p:sp>
        <p:nvSpPr>
          <p:cNvPr id="13" name="TextBox 13"/>
          <p:cNvSpPr txBox="1"/>
          <p:nvPr/>
        </p:nvSpPr>
        <p:spPr>
          <a:xfrm>
            <a:off x="7042455" y="643973"/>
            <a:ext cx="4683064" cy="846386"/>
          </a:xfrm>
          <a:prstGeom prst="rect">
            <a:avLst/>
          </a:prstGeom>
        </p:spPr>
        <p:txBody>
          <a:bodyPr lIns="0" tIns="0" rIns="0" bIns="0" rtlCol="0" anchor="t">
            <a:spAutoFit/>
          </a:bodyPr>
          <a:lstStyle/>
          <a:p>
            <a:pPr>
              <a:lnSpc>
                <a:spcPts val="2160"/>
              </a:lnSpc>
            </a:pPr>
            <a:r>
              <a:rPr lang="en-GB" sz="2000" spc="18">
                <a:solidFill>
                  <a:srgbClr val="382B1B"/>
                </a:solidFill>
                <a:ea typeface="TT Rounds Condensed"/>
                <a:cs typeface="TT Rounds Condensed"/>
                <a:sym typeface="TT Rounds Condensed"/>
              </a:rPr>
              <a:t>Betydelsen av ekologiskt ansvarstagande </a:t>
            </a:r>
          </a:p>
          <a:p>
            <a:pPr>
              <a:lnSpc>
                <a:spcPts val="2160"/>
              </a:lnSpc>
            </a:pPr>
            <a:r>
              <a:rPr lang="en-GB" sz="2000" spc="18">
                <a:solidFill>
                  <a:srgbClr val="382B1B"/>
                </a:solidFill>
                <a:ea typeface="TT Rounds Condensed"/>
                <a:cs typeface="TT Rounds Condensed"/>
                <a:sym typeface="TT Rounds Condensed"/>
              </a:rPr>
              <a:t>inom den kulinariska industrin</a:t>
            </a:r>
          </a:p>
          <a:p>
            <a:pPr>
              <a:lnSpc>
                <a:spcPts val="2160"/>
              </a:lnSpc>
            </a:pPr>
            <a:endParaRPr lang="en-US" sz="2000" spc="19">
              <a:solidFill>
                <a:srgbClr val="382B1B"/>
              </a:solidFill>
              <a:ea typeface="TT Rounds Condensed"/>
              <a:cs typeface="TT Rounds Condensed"/>
              <a:sym typeface="TT Rounds Condensed"/>
            </a:endParaRPr>
          </a:p>
        </p:txBody>
      </p:sp>
      <p:sp>
        <p:nvSpPr>
          <p:cNvPr id="14" name="TextBox 14"/>
          <p:cNvSpPr txBox="1"/>
          <p:nvPr/>
        </p:nvSpPr>
        <p:spPr>
          <a:xfrm>
            <a:off x="6364695" y="1353213"/>
            <a:ext cx="578467" cy="448841"/>
          </a:xfrm>
          <a:prstGeom prst="rect">
            <a:avLst/>
          </a:prstGeom>
        </p:spPr>
        <p:txBody>
          <a:bodyPr lIns="0" tIns="0" rIns="0" bIns="0" rtlCol="0" anchor="t">
            <a:spAutoFit/>
          </a:bodyPr>
          <a:lstStyle/>
          <a:p>
            <a:pPr>
              <a:lnSpc>
                <a:spcPts val="3456"/>
              </a:lnSpc>
            </a:pPr>
            <a:r>
              <a:rPr lang="en-US" sz="3200" b="1" spc="29">
                <a:solidFill>
                  <a:srgbClr val="84BFA4"/>
                </a:solidFill>
                <a:latin typeface="TT Rounds Condensed Bold"/>
                <a:ea typeface="TT Rounds Condensed Bold"/>
                <a:cs typeface="TT Rounds Condensed Bold"/>
                <a:sym typeface="TT Rounds Condensed Bold"/>
              </a:rPr>
              <a:t>02</a:t>
            </a:r>
          </a:p>
        </p:txBody>
      </p:sp>
      <p:sp>
        <p:nvSpPr>
          <p:cNvPr id="15" name="TextBox 15"/>
          <p:cNvSpPr txBox="1"/>
          <p:nvPr/>
        </p:nvSpPr>
        <p:spPr>
          <a:xfrm>
            <a:off x="6378486" y="1196009"/>
            <a:ext cx="5595365" cy="500522"/>
          </a:xfrm>
          <a:prstGeom prst="rect">
            <a:avLst/>
          </a:prstGeom>
        </p:spPr>
        <p:txBody>
          <a:bodyPr wrap="square" lIns="0" tIns="0" rIns="0" bIns="0" rtlCol="0" anchor="t">
            <a:spAutoFit/>
          </a:bodyPr>
          <a:lstStyle/>
          <a:p>
            <a:pPr algn="ctr">
              <a:lnSpc>
                <a:spcPts val="4536"/>
              </a:lnSpc>
            </a:pPr>
            <a:r>
              <a:rPr lang="en-US" sz="2000" spc="37">
                <a:solidFill>
                  <a:srgbClr val="000000"/>
                </a:solidFill>
                <a:ea typeface="TT Rounds Condensed Bold"/>
                <a:cs typeface="TT Rounds Condensed Bold"/>
                <a:sym typeface="TT Rounds Condensed Bold"/>
              </a:rPr>
              <a:t>En </a:t>
            </a:r>
            <a:r>
              <a:rPr lang="en-US" sz="2000" spc="37" err="1">
                <a:solidFill>
                  <a:srgbClr val="000000"/>
                </a:solidFill>
                <a:ea typeface="TT Rounds Condensed Bold"/>
                <a:cs typeface="TT Rounds Condensed Bold"/>
                <a:sym typeface="TT Rounds Condensed Bold"/>
              </a:rPr>
              <a:t>bättre</a:t>
            </a:r>
            <a:r>
              <a:rPr lang="en-US" sz="2000" spc="37">
                <a:solidFill>
                  <a:srgbClr val="000000"/>
                </a:solidFill>
                <a:ea typeface="TT Rounds Condensed Bold"/>
                <a:cs typeface="TT Rounds Condensed Bold"/>
                <a:sym typeface="TT Rounds Condensed Bold"/>
              </a:rPr>
              <a:t> </a:t>
            </a:r>
            <a:r>
              <a:rPr lang="en-US" sz="2000" spc="37" err="1">
                <a:solidFill>
                  <a:srgbClr val="000000"/>
                </a:solidFill>
                <a:ea typeface="TT Rounds Condensed Bold"/>
                <a:cs typeface="TT Rounds Condensed Bold"/>
                <a:sym typeface="TT Rounds Condensed Bold"/>
              </a:rPr>
              <a:t>förståelse</a:t>
            </a:r>
            <a:r>
              <a:rPr lang="en-US" sz="2000" spc="37">
                <a:solidFill>
                  <a:srgbClr val="000000"/>
                </a:solidFill>
                <a:ea typeface="TT Rounds Condensed Bold"/>
                <a:cs typeface="TT Rounds Condensed Bold"/>
                <a:sym typeface="TT Rounds Condensed Bold"/>
              </a:rPr>
              <a:t> för </a:t>
            </a:r>
            <a:r>
              <a:rPr lang="en-US" sz="2000" spc="37" err="1">
                <a:solidFill>
                  <a:srgbClr val="000000"/>
                </a:solidFill>
                <a:ea typeface="TT Rounds Condensed Bold"/>
                <a:cs typeface="TT Rounds Condensed Bold"/>
                <a:sym typeface="TT Rounds Condensed Bold"/>
              </a:rPr>
              <a:t>avfallsreduktion</a:t>
            </a:r>
            <a:endParaRPr lang="en-US" err="1"/>
          </a:p>
        </p:txBody>
      </p:sp>
      <p:sp>
        <p:nvSpPr>
          <p:cNvPr id="16" name="TextBox 16"/>
          <p:cNvSpPr txBox="1"/>
          <p:nvPr/>
        </p:nvSpPr>
        <p:spPr>
          <a:xfrm>
            <a:off x="6364695" y="2064999"/>
            <a:ext cx="682517" cy="448841"/>
          </a:xfrm>
          <a:prstGeom prst="rect">
            <a:avLst/>
          </a:prstGeom>
        </p:spPr>
        <p:txBody>
          <a:bodyPr wrap="square" lIns="0" tIns="0" rIns="0" bIns="0" rtlCol="0" anchor="t">
            <a:spAutoFit/>
          </a:bodyPr>
          <a:lstStyle/>
          <a:p>
            <a:pPr>
              <a:lnSpc>
                <a:spcPts val="3456"/>
              </a:lnSpc>
            </a:pPr>
            <a:r>
              <a:rPr lang="en-US" sz="3200" b="1" spc="29">
                <a:solidFill>
                  <a:srgbClr val="84BFA4"/>
                </a:solidFill>
                <a:latin typeface="TT Rounds Condensed Bold"/>
                <a:ea typeface="TT Rounds Condensed Bold"/>
                <a:cs typeface="TT Rounds Condensed Bold"/>
                <a:sym typeface="TT Rounds Condensed Bold"/>
              </a:rPr>
              <a:t>03</a:t>
            </a:r>
          </a:p>
        </p:txBody>
      </p:sp>
      <p:sp>
        <p:nvSpPr>
          <p:cNvPr id="17" name="TextBox 17"/>
          <p:cNvSpPr txBox="1"/>
          <p:nvPr/>
        </p:nvSpPr>
        <p:spPr>
          <a:xfrm>
            <a:off x="7080072" y="2159001"/>
            <a:ext cx="4683064" cy="282129"/>
          </a:xfrm>
          <a:prstGeom prst="rect">
            <a:avLst/>
          </a:prstGeom>
        </p:spPr>
        <p:txBody>
          <a:bodyPr lIns="0" tIns="0" rIns="0" bIns="0" rtlCol="0" anchor="t">
            <a:spAutoFit/>
          </a:bodyPr>
          <a:lstStyle/>
          <a:p>
            <a:pPr>
              <a:lnSpc>
                <a:spcPts val="2160"/>
              </a:lnSpc>
            </a:pPr>
            <a:r>
              <a:rPr lang="en-US" sz="2000" spc="19">
                <a:solidFill>
                  <a:srgbClr val="382B1B"/>
                </a:solidFill>
                <a:ea typeface="TT Rounds Condensed"/>
                <a:cs typeface="TT Rounds Condensed"/>
                <a:sym typeface="TT Rounds Condensed"/>
              </a:rPr>
              <a:t>Utforska energieffektiviteten</a:t>
            </a:r>
          </a:p>
        </p:txBody>
      </p:sp>
      <p:pic>
        <p:nvPicPr>
          <p:cNvPr id="23" name="Picture 22">
            <a:extLst>
              <a:ext uri="{FF2B5EF4-FFF2-40B4-BE49-F238E27FC236}">
                <a16:creationId xmlns:a16="http://schemas.microsoft.com/office/drawing/2014/main" id="{B6E9B7BF-A9CE-79A0-F055-B54EA5AC9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212" y="5413724"/>
            <a:ext cx="1512831" cy="318970"/>
          </a:xfrm>
          <a:prstGeom prst="rect">
            <a:avLst/>
          </a:prstGeom>
        </p:spPr>
      </p:pic>
      <p:pic>
        <p:nvPicPr>
          <p:cNvPr id="25" name="Picture 24" descr="A close-up of a text&#10;&#10;Description automatically generated">
            <a:extLst>
              <a:ext uri="{FF2B5EF4-FFF2-40B4-BE49-F238E27FC236}">
                <a16:creationId xmlns:a16="http://schemas.microsoft.com/office/drawing/2014/main" id="{66C9FFCC-319D-CBB5-EC28-2FF22F5503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4099" y="5249142"/>
            <a:ext cx="3506535" cy="618258"/>
          </a:xfrm>
          <a:prstGeom prst="rect">
            <a:avLst/>
          </a:prstGeom>
        </p:spPr>
      </p:pic>
      <p:sp>
        <p:nvSpPr>
          <p:cNvPr id="9" name="TextBox 16">
            <a:extLst>
              <a:ext uri="{FF2B5EF4-FFF2-40B4-BE49-F238E27FC236}">
                <a16:creationId xmlns:a16="http://schemas.microsoft.com/office/drawing/2014/main" id="{8229474D-3C3C-4F50-D39B-452CF5795CDD}"/>
              </a:ext>
            </a:extLst>
          </p:cNvPr>
          <p:cNvSpPr txBox="1"/>
          <p:nvPr/>
        </p:nvSpPr>
        <p:spPr>
          <a:xfrm>
            <a:off x="6364695" y="2702939"/>
            <a:ext cx="578467" cy="448841"/>
          </a:xfrm>
          <a:prstGeom prst="rect">
            <a:avLst/>
          </a:prstGeom>
        </p:spPr>
        <p:txBody>
          <a:bodyPr lIns="0" tIns="0" rIns="0" bIns="0" rtlCol="0" anchor="t">
            <a:spAutoFit/>
          </a:bodyPr>
          <a:lstStyle/>
          <a:p>
            <a:pPr>
              <a:lnSpc>
                <a:spcPts val="3456"/>
              </a:lnSpc>
            </a:pPr>
            <a:r>
              <a:rPr lang="en-US" sz="3200" b="1" spc="29">
                <a:solidFill>
                  <a:srgbClr val="84BFA4"/>
                </a:solidFill>
                <a:latin typeface="TT Rounds Condensed Bold"/>
                <a:ea typeface="TT Rounds Condensed Bold"/>
                <a:cs typeface="TT Rounds Condensed Bold"/>
                <a:sym typeface="TT Rounds Condensed Bold"/>
              </a:rPr>
              <a:t>04</a:t>
            </a:r>
          </a:p>
        </p:txBody>
      </p:sp>
      <p:sp>
        <p:nvSpPr>
          <p:cNvPr id="10" name="TextBox 17">
            <a:extLst>
              <a:ext uri="{FF2B5EF4-FFF2-40B4-BE49-F238E27FC236}">
                <a16:creationId xmlns:a16="http://schemas.microsoft.com/office/drawing/2014/main" id="{22D15DFB-0C56-5F3D-BD60-ED4042A32D10}"/>
              </a:ext>
            </a:extLst>
          </p:cNvPr>
          <p:cNvSpPr txBox="1"/>
          <p:nvPr/>
        </p:nvSpPr>
        <p:spPr>
          <a:xfrm>
            <a:off x="7086229" y="2776785"/>
            <a:ext cx="4683064" cy="282129"/>
          </a:xfrm>
          <a:prstGeom prst="rect">
            <a:avLst/>
          </a:prstGeom>
        </p:spPr>
        <p:txBody>
          <a:bodyPr lIns="0" tIns="0" rIns="0" bIns="0" rtlCol="0" anchor="t">
            <a:spAutoFit/>
          </a:bodyPr>
          <a:lstStyle/>
          <a:p>
            <a:pPr>
              <a:lnSpc>
                <a:spcPts val="2160"/>
              </a:lnSpc>
            </a:pPr>
            <a:r>
              <a:rPr lang="en-US" sz="2000" spc="19">
                <a:solidFill>
                  <a:srgbClr val="382B1B"/>
                </a:solidFill>
                <a:ea typeface="TT Rounds Condensed"/>
                <a:cs typeface="TT Rounds Condensed"/>
                <a:sym typeface="TT Rounds Condensed"/>
              </a:rPr>
              <a:t>Roliga aktiviteter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FB522-077A-DEB1-AE55-8454AB7C74EB}"/>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3F446116-7125-DFF2-5396-72A298B27575}"/>
              </a:ext>
            </a:extLst>
          </p:cNvPr>
          <p:cNvSpPr txBox="1">
            <a:spLocks/>
          </p:cNvSpPr>
          <p:nvPr/>
        </p:nvSpPr>
        <p:spPr>
          <a:xfrm>
            <a:off x="417729" y="2811218"/>
            <a:ext cx="5890260" cy="4046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Hur </a:t>
            </a:r>
            <a:r>
              <a:rPr lang="en-US" dirty="0" err="1"/>
              <a:t>kan</a:t>
            </a:r>
            <a:r>
              <a:rPr lang="en-US" dirty="0"/>
              <a:t> du </a:t>
            </a:r>
            <a:r>
              <a:rPr lang="en-US" dirty="0" err="1"/>
              <a:t>stödja</a:t>
            </a:r>
            <a:r>
              <a:rPr lang="en-US" dirty="0"/>
              <a:t> den </a:t>
            </a:r>
            <a:r>
              <a:rPr lang="en-US" dirty="0" err="1"/>
              <a:t>biologiska</a:t>
            </a:r>
            <a:r>
              <a:rPr lang="en-US" dirty="0"/>
              <a:t> </a:t>
            </a:r>
            <a:r>
              <a:rPr lang="en-US" dirty="0" err="1"/>
              <a:t>mångfalden</a:t>
            </a:r>
            <a:r>
              <a:rPr lang="en-US" dirty="0"/>
              <a:t> </a:t>
            </a:r>
            <a:r>
              <a:rPr lang="en-US" dirty="0" err="1"/>
              <a:t>i</a:t>
            </a:r>
            <a:r>
              <a:rPr lang="en-US" dirty="0"/>
              <a:t> </a:t>
            </a:r>
            <a:r>
              <a:rPr lang="en-US" dirty="0" err="1"/>
              <a:t>dina</a:t>
            </a:r>
            <a:r>
              <a:rPr lang="en-US" dirty="0"/>
              <a:t> </a:t>
            </a:r>
            <a:r>
              <a:rPr lang="en-US" dirty="0" err="1"/>
              <a:t>menyer</a:t>
            </a:r>
            <a:r>
              <a:rPr lang="en-US" dirty="0"/>
              <a:t>?</a:t>
            </a:r>
          </a:p>
          <a:p>
            <a:pPr marL="0" indent="0"/>
            <a:endParaRPr lang="en-US" dirty="0"/>
          </a:p>
          <a:p>
            <a:pPr marL="0" indent="0"/>
            <a:r>
              <a:rPr lang="en-US" dirty="0"/>
              <a:t>a) </a:t>
            </a:r>
            <a:r>
              <a:rPr lang="en-US" dirty="0" err="1"/>
              <a:t>Använda</a:t>
            </a:r>
            <a:r>
              <a:rPr lang="en-US" dirty="0"/>
              <a:t> </a:t>
            </a:r>
            <a:r>
              <a:rPr lang="en-US" dirty="0" err="1"/>
              <a:t>ett</a:t>
            </a:r>
            <a:r>
              <a:rPr lang="en-US" dirty="0"/>
              <a:t> </a:t>
            </a:r>
            <a:r>
              <a:rPr lang="en-US" dirty="0" err="1"/>
              <a:t>varierat</a:t>
            </a:r>
            <a:r>
              <a:rPr lang="en-US" dirty="0"/>
              <a:t> </a:t>
            </a:r>
            <a:r>
              <a:rPr lang="en-US" dirty="0" err="1"/>
              <a:t>utbud</a:t>
            </a:r>
            <a:r>
              <a:rPr lang="en-US" dirty="0"/>
              <a:t> av </a:t>
            </a:r>
            <a:r>
              <a:rPr lang="en-US" dirty="0" err="1"/>
              <a:t>ingredienser</a:t>
            </a:r>
            <a:endParaRPr lang="en-US" dirty="0"/>
          </a:p>
          <a:p>
            <a:pPr marL="0" indent="0"/>
            <a:r>
              <a:rPr lang="en-US" dirty="0"/>
              <a:t>b) </a:t>
            </a:r>
            <a:r>
              <a:rPr lang="en-US" dirty="0" err="1"/>
              <a:t>Inkluderar</a:t>
            </a:r>
            <a:r>
              <a:rPr lang="en-US" dirty="0"/>
              <a:t> </a:t>
            </a:r>
            <a:r>
              <a:rPr lang="en-US" dirty="0" err="1"/>
              <a:t>gamla</a:t>
            </a:r>
            <a:r>
              <a:rPr lang="en-US" dirty="0"/>
              <a:t> </a:t>
            </a:r>
            <a:r>
              <a:rPr lang="en-US" dirty="0" err="1"/>
              <a:t>sädesslag</a:t>
            </a:r>
            <a:r>
              <a:rPr lang="en-US" dirty="0"/>
              <a:t> </a:t>
            </a:r>
            <a:r>
              <a:rPr lang="en-US" dirty="0" err="1"/>
              <a:t>som</a:t>
            </a:r>
            <a:r>
              <a:rPr lang="en-US" dirty="0"/>
              <a:t> quinoa och               farro</a:t>
            </a:r>
          </a:p>
          <a:p>
            <a:pPr marL="0" indent="0"/>
            <a:r>
              <a:rPr lang="en-US" dirty="0"/>
              <a:t>c) </a:t>
            </a:r>
            <a:r>
              <a:rPr lang="en-US" dirty="0" err="1"/>
              <a:t>Införlivande</a:t>
            </a:r>
            <a:r>
              <a:rPr lang="en-US" dirty="0"/>
              <a:t> av </a:t>
            </a:r>
            <a:r>
              <a:rPr lang="en-US" dirty="0" err="1"/>
              <a:t>arvgrönsaker</a:t>
            </a:r>
            <a:endParaRPr lang="en-US" dirty="0"/>
          </a:p>
          <a:p>
            <a:pPr marL="0" indent="0"/>
            <a:r>
              <a:rPr lang="en-US" dirty="0"/>
              <a:t>d) </a:t>
            </a:r>
            <a:r>
              <a:rPr lang="en-US" dirty="0" err="1"/>
              <a:t>Alla</a:t>
            </a:r>
            <a:r>
              <a:rPr lang="en-US" dirty="0"/>
              <a:t> </a:t>
            </a:r>
            <a:r>
              <a:rPr lang="en-US" dirty="0" err="1"/>
              <a:t>ovanstående</a:t>
            </a:r>
            <a:endParaRPr lang="en-US" dirty="0"/>
          </a:p>
          <a:p>
            <a:pPr marL="0" indent="0"/>
            <a:endParaRPr lang="en-US" dirty="0"/>
          </a:p>
        </p:txBody>
      </p:sp>
      <p:sp>
        <p:nvSpPr>
          <p:cNvPr id="5" name="Text Placeholder 4">
            <a:extLst>
              <a:ext uri="{FF2B5EF4-FFF2-40B4-BE49-F238E27FC236}">
                <a16:creationId xmlns:a16="http://schemas.microsoft.com/office/drawing/2014/main" id="{2F20B94A-5943-9207-B5CD-EF61738DA77F}"/>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Fråga 5: </a:t>
            </a:r>
          </a:p>
          <a:p>
            <a:r>
              <a:rPr lang="en-US"/>
              <a:t>Biologisk mångfald</a:t>
            </a:r>
          </a:p>
          <a:p>
            <a:endParaRPr lang="en-US"/>
          </a:p>
        </p:txBody>
      </p:sp>
      <p:pic>
        <p:nvPicPr>
          <p:cNvPr id="7" name="Picture Placeholder 5">
            <a:extLst>
              <a:ext uri="{FF2B5EF4-FFF2-40B4-BE49-F238E27FC236}">
                <a16:creationId xmlns:a16="http://schemas.microsoft.com/office/drawing/2014/main" id="{0283F7B6-FB77-B33E-B139-237677B602FE}"/>
              </a:ext>
            </a:extLst>
          </p:cNvPr>
          <p:cNvPicPr>
            <a:picLocks noChangeAspect="1"/>
          </p:cNvPicPr>
          <p:nvPr/>
        </p:nvPicPr>
        <p:blipFill>
          <a:blip r:embed="rId2"/>
          <a:srcRect l="17741" r="17741"/>
          <a:stretch/>
        </p:blipFill>
        <p:spPr>
          <a:xfrm>
            <a:off x="6689114" y="787275"/>
            <a:ext cx="4622800" cy="4776784"/>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Tree>
    <p:extLst>
      <p:ext uri="{BB962C8B-B14F-4D97-AF65-F5344CB8AC3E}">
        <p14:creationId xmlns:p14="http://schemas.microsoft.com/office/powerpoint/2010/main" val="3866533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FA661-EC05-11BB-C4CD-30F873EA80CF}"/>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7C31645C-B076-B549-9D6A-C74CF6FAA9FE}"/>
              </a:ext>
            </a:extLst>
          </p:cNvPr>
          <p:cNvSpPr txBox="1">
            <a:spLocks/>
          </p:cNvSpPr>
          <p:nvPr/>
        </p:nvSpPr>
        <p:spPr>
          <a:xfrm>
            <a:off x="417729" y="2811218"/>
            <a:ext cx="5890260" cy="4046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Hur kan du stödja den biologiska mångfalden i dina menyer?</a:t>
            </a:r>
          </a:p>
          <a:p>
            <a:pPr marL="0" indent="0"/>
            <a:endParaRPr lang="en-US"/>
          </a:p>
          <a:p>
            <a:pPr marL="0" indent="0"/>
            <a:r>
              <a:rPr lang="en-US"/>
              <a:t>d) Alla ovanstående</a:t>
            </a:r>
          </a:p>
          <a:p>
            <a:pPr marL="0" indent="0"/>
            <a:endParaRPr lang="en-US"/>
          </a:p>
        </p:txBody>
      </p:sp>
      <p:sp>
        <p:nvSpPr>
          <p:cNvPr id="5" name="Text Placeholder 4">
            <a:extLst>
              <a:ext uri="{FF2B5EF4-FFF2-40B4-BE49-F238E27FC236}">
                <a16:creationId xmlns:a16="http://schemas.microsoft.com/office/drawing/2014/main" id="{A52BA8DF-7A1A-BA61-F7D7-7B429CC04E94}"/>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Svar 5: </a:t>
            </a:r>
          </a:p>
          <a:p>
            <a:r>
              <a:rPr lang="en-US"/>
              <a:t>Biologisk mångfald</a:t>
            </a:r>
          </a:p>
          <a:p>
            <a:endParaRPr lang="en-US"/>
          </a:p>
        </p:txBody>
      </p:sp>
      <p:pic>
        <p:nvPicPr>
          <p:cNvPr id="7" name="Picture Placeholder 5">
            <a:extLst>
              <a:ext uri="{FF2B5EF4-FFF2-40B4-BE49-F238E27FC236}">
                <a16:creationId xmlns:a16="http://schemas.microsoft.com/office/drawing/2014/main" id="{971D1335-5352-2D05-8C21-6C8C62E923D3}"/>
              </a:ext>
            </a:extLst>
          </p:cNvPr>
          <p:cNvPicPr>
            <a:picLocks noChangeAspect="1"/>
          </p:cNvPicPr>
          <p:nvPr/>
        </p:nvPicPr>
        <p:blipFill>
          <a:blip r:embed="rId2"/>
          <a:srcRect l="17741" r="17741"/>
          <a:stretch/>
        </p:blipFill>
        <p:spPr>
          <a:xfrm>
            <a:off x="6689114" y="787275"/>
            <a:ext cx="4622800" cy="4776784"/>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Tree>
    <p:extLst>
      <p:ext uri="{BB962C8B-B14F-4D97-AF65-F5344CB8AC3E}">
        <p14:creationId xmlns:p14="http://schemas.microsoft.com/office/powerpoint/2010/main" val="606926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8FE51-B32E-BB2D-6E3B-A8227AD4ABC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56757A4-A815-95F4-1B89-C95540E60639}"/>
              </a:ext>
            </a:extLst>
          </p:cNvPr>
          <p:cNvSpPr/>
          <p:nvPr/>
        </p:nvSpPr>
        <p:spPr>
          <a:xfrm>
            <a:off x="8649152" y="6378633"/>
            <a:ext cx="3362966" cy="344456"/>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txBody>
          <a:bodyPr/>
          <a:lstStyle/>
          <a:p>
            <a:endParaRPr lang="fr-FR" sz="1200"/>
          </a:p>
        </p:txBody>
      </p:sp>
      <p:grpSp>
        <p:nvGrpSpPr>
          <p:cNvPr id="3" name="Group 3">
            <a:extLst>
              <a:ext uri="{FF2B5EF4-FFF2-40B4-BE49-F238E27FC236}">
                <a16:creationId xmlns:a16="http://schemas.microsoft.com/office/drawing/2014/main" id="{BB8701B1-83F0-2CD3-5AE4-C3937937F1EA}"/>
              </a:ext>
            </a:extLst>
          </p:cNvPr>
          <p:cNvGrpSpPr/>
          <p:nvPr/>
        </p:nvGrpSpPr>
        <p:grpSpPr>
          <a:xfrm rot="4220027">
            <a:off x="-542070" y="-4396039"/>
            <a:ext cx="10330971" cy="10652026"/>
            <a:chOff x="0" y="0"/>
            <a:chExt cx="20661942" cy="21304052"/>
          </a:xfrm>
        </p:grpSpPr>
        <p:sp>
          <p:nvSpPr>
            <p:cNvPr id="4" name="Freeform 4">
              <a:extLst>
                <a:ext uri="{FF2B5EF4-FFF2-40B4-BE49-F238E27FC236}">
                  <a16:creationId xmlns:a16="http://schemas.microsoft.com/office/drawing/2014/main" id="{275E7904-A515-7319-E9CA-D7AB28BF9CDF}"/>
                </a:ext>
              </a:extLst>
            </p:cNvPr>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txBody>
            <a:bodyPr/>
            <a:lstStyle/>
            <a:p>
              <a:endParaRPr lang="fr-FR" sz="1200"/>
            </a:p>
          </p:txBody>
        </p:sp>
      </p:grpSp>
      <p:grpSp>
        <p:nvGrpSpPr>
          <p:cNvPr id="5" name="Group 5">
            <a:extLst>
              <a:ext uri="{FF2B5EF4-FFF2-40B4-BE49-F238E27FC236}">
                <a16:creationId xmlns:a16="http://schemas.microsoft.com/office/drawing/2014/main" id="{72346487-F828-CC78-FEA6-1E9A2579E8BB}"/>
              </a:ext>
            </a:extLst>
          </p:cNvPr>
          <p:cNvGrpSpPr/>
          <p:nvPr/>
        </p:nvGrpSpPr>
        <p:grpSpPr>
          <a:xfrm>
            <a:off x="-2680462" y="-6101979"/>
            <a:ext cx="16148169" cy="6101980"/>
            <a:chOff x="0" y="0"/>
            <a:chExt cx="32296338" cy="12203960"/>
          </a:xfrm>
        </p:grpSpPr>
        <p:sp>
          <p:nvSpPr>
            <p:cNvPr id="6" name="Freeform 6">
              <a:extLst>
                <a:ext uri="{FF2B5EF4-FFF2-40B4-BE49-F238E27FC236}">
                  <a16:creationId xmlns:a16="http://schemas.microsoft.com/office/drawing/2014/main" id="{3748D5FF-2321-341F-5EDF-F9690CE531C3}"/>
                </a:ext>
              </a:extLst>
            </p:cNvPr>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txBody>
            <a:bodyPr/>
            <a:lstStyle/>
            <a:p>
              <a:endParaRPr lang="fr-FR" sz="1200"/>
            </a:p>
          </p:txBody>
        </p:sp>
      </p:grpSp>
      <p:grpSp>
        <p:nvGrpSpPr>
          <p:cNvPr id="7" name="Group 7">
            <a:extLst>
              <a:ext uri="{FF2B5EF4-FFF2-40B4-BE49-F238E27FC236}">
                <a16:creationId xmlns:a16="http://schemas.microsoft.com/office/drawing/2014/main" id="{3D0CFFA3-F0E5-5049-602A-B3A7660B08F3}"/>
              </a:ext>
            </a:extLst>
          </p:cNvPr>
          <p:cNvGrpSpPr/>
          <p:nvPr/>
        </p:nvGrpSpPr>
        <p:grpSpPr>
          <a:xfrm>
            <a:off x="-3671155" y="6857999"/>
            <a:ext cx="16148169" cy="2193027"/>
            <a:chOff x="0" y="0"/>
            <a:chExt cx="32296338" cy="4386054"/>
          </a:xfrm>
        </p:grpSpPr>
        <p:sp>
          <p:nvSpPr>
            <p:cNvPr id="8" name="Freeform 8">
              <a:extLst>
                <a:ext uri="{FF2B5EF4-FFF2-40B4-BE49-F238E27FC236}">
                  <a16:creationId xmlns:a16="http://schemas.microsoft.com/office/drawing/2014/main" id="{544A6766-1D0C-5A07-8DC2-7D180B2EAB0B}"/>
                </a:ext>
              </a:extLst>
            </p:cNvPr>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txBody>
            <a:bodyPr/>
            <a:lstStyle/>
            <a:p>
              <a:endParaRPr lang="fr-FR" sz="1200"/>
            </a:p>
          </p:txBody>
        </p:sp>
      </p:grpSp>
      <p:grpSp>
        <p:nvGrpSpPr>
          <p:cNvPr id="9" name="Group 9">
            <a:extLst>
              <a:ext uri="{FF2B5EF4-FFF2-40B4-BE49-F238E27FC236}">
                <a16:creationId xmlns:a16="http://schemas.microsoft.com/office/drawing/2014/main" id="{78EC53C4-873D-FDFB-0F24-9A7CCB7A93DD}"/>
              </a:ext>
            </a:extLst>
          </p:cNvPr>
          <p:cNvGrpSpPr/>
          <p:nvPr/>
        </p:nvGrpSpPr>
        <p:grpSpPr>
          <a:xfrm>
            <a:off x="-2987800" y="-807842"/>
            <a:ext cx="2987800" cy="11409236"/>
            <a:chOff x="0" y="0"/>
            <a:chExt cx="5975600" cy="22818472"/>
          </a:xfrm>
        </p:grpSpPr>
        <p:sp>
          <p:nvSpPr>
            <p:cNvPr id="10" name="Freeform 10">
              <a:extLst>
                <a:ext uri="{FF2B5EF4-FFF2-40B4-BE49-F238E27FC236}">
                  <a16:creationId xmlns:a16="http://schemas.microsoft.com/office/drawing/2014/main" id="{56237546-0D8C-FC30-ED08-92D8013185E7}"/>
                </a:ext>
              </a:extLst>
            </p:cNvPr>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txBody>
            <a:bodyPr/>
            <a:lstStyle/>
            <a:p>
              <a:endParaRPr lang="fr-FR" sz="1200"/>
            </a:p>
          </p:txBody>
        </p:sp>
      </p:grpSp>
      <p:sp>
        <p:nvSpPr>
          <p:cNvPr id="11" name="TextBox 11">
            <a:extLst>
              <a:ext uri="{FF2B5EF4-FFF2-40B4-BE49-F238E27FC236}">
                <a16:creationId xmlns:a16="http://schemas.microsoft.com/office/drawing/2014/main" id="{216A7F85-9603-20DE-2E48-2832A5FD2B03}"/>
              </a:ext>
            </a:extLst>
          </p:cNvPr>
          <p:cNvSpPr txBox="1"/>
          <p:nvPr/>
        </p:nvSpPr>
        <p:spPr>
          <a:xfrm>
            <a:off x="834481" y="907763"/>
            <a:ext cx="7054239" cy="3180358"/>
          </a:xfrm>
          <a:prstGeom prst="rect">
            <a:avLst/>
          </a:prstGeom>
        </p:spPr>
        <p:txBody>
          <a:bodyPr lIns="0" tIns="0" rIns="0" bIns="0" rtlCol="0" anchor="t">
            <a:spAutoFit/>
          </a:bodyPr>
          <a:lstStyle/>
          <a:p>
            <a:pPr algn="ctr">
              <a:lnSpc>
                <a:spcPts val="24841"/>
              </a:lnSpc>
            </a:pPr>
            <a:r>
              <a:rPr lang="en-US" sz="23001" spc="215">
                <a:solidFill>
                  <a:srgbClr val="DDA9A7"/>
                </a:solidFill>
                <a:latin typeface="TT Rounds Condensed"/>
                <a:ea typeface="TT Rounds Condensed"/>
                <a:cs typeface="TT Rounds Condensed"/>
                <a:sym typeface="TT Rounds Condensed"/>
              </a:rPr>
              <a:t>02</a:t>
            </a:r>
          </a:p>
        </p:txBody>
      </p:sp>
      <p:sp>
        <p:nvSpPr>
          <p:cNvPr id="12" name="TextBox 12">
            <a:extLst>
              <a:ext uri="{FF2B5EF4-FFF2-40B4-BE49-F238E27FC236}">
                <a16:creationId xmlns:a16="http://schemas.microsoft.com/office/drawing/2014/main" id="{38DD2722-3AF8-4683-E7D0-8E5209511392}"/>
              </a:ext>
            </a:extLst>
          </p:cNvPr>
          <p:cNvSpPr txBox="1"/>
          <p:nvPr/>
        </p:nvSpPr>
        <p:spPr>
          <a:xfrm>
            <a:off x="875809" y="1928526"/>
            <a:ext cx="7054239" cy="1154162"/>
          </a:xfrm>
          <a:prstGeom prst="rect">
            <a:avLst/>
          </a:prstGeom>
        </p:spPr>
        <p:txBody>
          <a:bodyPr lIns="0" tIns="0" rIns="0" bIns="0" rtlCol="0" anchor="t">
            <a:spAutoFit/>
          </a:bodyPr>
          <a:lstStyle/>
          <a:p>
            <a:pPr algn="ctr">
              <a:lnSpc>
                <a:spcPts val="4536"/>
              </a:lnSpc>
            </a:pPr>
            <a:r>
              <a:rPr lang="en-US" sz="4200" b="1" spc="37">
                <a:solidFill>
                  <a:srgbClr val="000000"/>
                </a:solidFill>
                <a:ea typeface="TT Rounds Condensed Bold"/>
                <a:cs typeface="TT Rounds Condensed Bold"/>
                <a:sym typeface="TT Rounds Condensed Bold"/>
              </a:rPr>
              <a:t>En bättre förståelse för avfallsreduktion</a:t>
            </a:r>
          </a:p>
        </p:txBody>
      </p:sp>
    </p:spTree>
    <p:extLst>
      <p:ext uri="{BB962C8B-B14F-4D97-AF65-F5344CB8AC3E}">
        <p14:creationId xmlns:p14="http://schemas.microsoft.com/office/powerpoint/2010/main" val="1370448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5F207-BD15-1FEA-FF5E-21AE24AADD3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37B972D-F51E-AEA4-8488-7A3F0836FEF1}"/>
              </a:ext>
            </a:extLst>
          </p:cNvPr>
          <p:cNvSpPr>
            <a:spLocks noGrp="1"/>
          </p:cNvSpPr>
          <p:nvPr>
            <p:ph type="body" sz="quarter" idx="18"/>
          </p:nvPr>
        </p:nvSpPr>
        <p:spPr>
          <a:xfrm>
            <a:off x="6369627" y="1582750"/>
            <a:ext cx="5382662" cy="4343986"/>
          </a:xfrm>
        </p:spPr>
        <p:txBody>
          <a:bodyPr/>
          <a:lstStyle/>
          <a:p>
            <a:pPr marL="0" indent="0"/>
            <a:r>
              <a:rPr lang="en-US"/>
              <a:t>Som vi berättade i inledningen är matsvinn en viktig fråga i hela världen, och ungefär en tredjedel av all mat som produceras för mänsklig konsumtion går till spillo varje år. </a:t>
            </a:r>
          </a:p>
          <a:p>
            <a:pPr marL="0" indent="0"/>
            <a:r>
              <a:rPr lang="en-US"/>
              <a:t>Genom att vara mer medveten om taktiker för att minska avfallet blir du mer anställningsbar eftersom du kan använda de resurser du har till ditt förfogande på ett bättre sätt.</a:t>
            </a:r>
          </a:p>
          <a:p>
            <a:endParaRPr lang="fr-FR"/>
          </a:p>
          <a:p>
            <a:br>
              <a:rPr lang="en-US"/>
            </a:br>
            <a:endParaRPr lang="en-US"/>
          </a:p>
        </p:txBody>
      </p:sp>
      <p:sp>
        <p:nvSpPr>
          <p:cNvPr id="2" name="Text Placeholder 1">
            <a:extLst>
              <a:ext uri="{FF2B5EF4-FFF2-40B4-BE49-F238E27FC236}">
                <a16:creationId xmlns:a16="http://schemas.microsoft.com/office/drawing/2014/main" id="{C2A51625-7712-D477-4D8C-219E8BCA153E}"/>
              </a:ext>
            </a:extLst>
          </p:cNvPr>
          <p:cNvSpPr>
            <a:spLocks noGrp="1"/>
          </p:cNvSpPr>
          <p:nvPr>
            <p:ph type="body" sz="quarter" idx="16"/>
          </p:nvPr>
        </p:nvSpPr>
        <p:spPr/>
        <p:txBody>
          <a:bodyPr>
            <a:normAutofit lnSpcReduction="10000"/>
          </a:bodyPr>
          <a:lstStyle/>
          <a:p>
            <a:r>
              <a:rPr lang="en-US"/>
              <a:t>Minskning av avfall</a:t>
            </a:r>
          </a:p>
          <a:p>
            <a:endParaRPr lang="en-US"/>
          </a:p>
        </p:txBody>
      </p:sp>
      <p:sp>
        <p:nvSpPr>
          <p:cNvPr id="4" name="Rectangle 3">
            <a:extLst>
              <a:ext uri="{FF2B5EF4-FFF2-40B4-BE49-F238E27FC236}">
                <a16:creationId xmlns:a16="http://schemas.microsoft.com/office/drawing/2014/main" id="{B54F6D0B-26D2-416D-2ED0-4845E8DC3E0C}"/>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bg1"/>
              </a:solidFill>
              <a:latin typeface="Calibri" panose="020F0502020204030204" pitchFamily="34" charset="0"/>
            </a:endParaRPr>
          </a:p>
        </p:txBody>
      </p:sp>
      <p:pic>
        <p:nvPicPr>
          <p:cNvPr id="7" name="Picture 6" descr="Empty eggshell broken in half">
            <a:extLst>
              <a:ext uri="{FF2B5EF4-FFF2-40B4-BE49-F238E27FC236}">
                <a16:creationId xmlns:a16="http://schemas.microsoft.com/office/drawing/2014/main" id="{9B227467-3B01-3AE5-8C71-1B90DBACCE44}"/>
              </a:ext>
            </a:extLst>
          </p:cNvPr>
          <p:cNvPicPr>
            <a:picLocks noChangeAspect="1"/>
          </p:cNvPicPr>
          <p:nvPr/>
        </p:nvPicPr>
        <p:blipFill>
          <a:blip r:embed="rId2"/>
          <a:stretch>
            <a:fillRect/>
          </a:stretch>
        </p:blipFill>
        <p:spPr>
          <a:xfrm>
            <a:off x="804953" y="1873678"/>
            <a:ext cx="4753198" cy="3211620"/>
          </a:xfrm>
          <a:prstGeom prst="rect">
            <a:avLst/>
          </a:prstGeom>
        </p:spPr>
      </p:pic>
    </p:spTree>
    <p:extLst>
      <p:ext uri="{BB962C8B-B14F-4D97-AF65-F5344CB8AC3E}">
        <p14:creationId xmlns:p14="http://schemas.microsoft.com/office/powerpoint/2010/main" val="1561016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C4388-91F5-56F6-5C6F-F9E0A002B649}"/>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7F66F502-A0D1-12F7-745B-3DE58ED64253}"/>
              </a:ext>
            </a:extLst>
          </p:cNvPr>
          <p:cNvGrpSpPr/>
          <p:nvPr/>
        </p:nvGrpSpPr>
        <p:grpSpPr>
          <a:xfrm>
            <a:off x="-471399" y="4985166"/>
            <a:ext cx="2945636" cy="3037178"/>
            <a:chOff x="0" y="0"/>
            <a:chExt cx="5891272" cy="6074356"/>
          </a:xfrm>
          <a:solidFill>
            <a:srgbClr val="B6D1E1"/>
          </a:solidFill>
        </p:grpSpPr>
        <p:sp>
          <p:nvSpPr>
            <p:cNvPr id="6" name="Freeform 6">
              <a:extLst>
                <a:ext uri="{FF2B5EF4-FFF2-40B4-BE49-F238E27FC236}">
                  <a16:creationId xmlns:a16="http://schemas.microsoft.com/office/drawing/2014/main" id="{81561F49-84E9-B41D-D52E-00E78041934E}"/>
                </a:ext>
              </a:extLst>
            </p:cNvPr>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grpFill/>
          </p:spPr>
          <p:txBody>
            <a:bodyPr/>
            <a:lstStyle/>
            <a:p>
              <a:endParaRPr lang="fr-FR" sz="1200"/>
            </a:p>
          </p:txBody>
        </p:sp>
      </p:grpSp>
      <p:sp>
        <p:nvSpPr>
          <p:cNvPr id="3" name="Text Placeholder 2">
            <a:extLst>
              <a:ext uri="{FF2B5EF4-FFF2-40B4-BE49-F238E27FC236}">
                <a16:creationId xmlns:a16="http://schemas.microsoft.com/office/drawing/2014/main" id="{E40322BA-514D-16EC-5A40-E903E1C03424}"/>
              </a:ext>
            </a:extLst>
          </p:cNvPr>
          <p:cNvSpPr>
            <a:spLocks noGrp="1"/>
          </p:cNvSpPr>
          <p:nvPr>
            <p:ph type="body" sz="quarter" idx="18"/>
          </p:nvPr>
        </p:nvSpPr>
        <p:spPr>
          <a:xfrm>
            <a:off x="1153166" y="1582750"/>
            <a:ext cx="10997695" cy="4343986"/>
          </a:xfrm>
        </p:spPr>
        <p:txBody>
          <a:bodyPr/>
          <a:lstStyle/>
          <a:p>
            <a:pPr marL="342900" indent="-342900">
              <a:buFont typeface="Arial" panose="020B0604020202020204" pitchFamily="34" charset="0"/>
              <a:buChar char="•"/>
            </a:pPr>
            <a:r>
              <a:rPr lang="en-US" b="1" dirty="0" err="1"/>
              <a:t>Portionskontroll</a:t>
            </a:r>
            <a:r>
              <a:rPr lang="en-US" b="1" dirty="0"/>
              <a:t>:   </a:t>
            </a:r>
            <a:r>
              <a:rPr lang="en-US" dirty="0" err="1"/>
              <a:t>Läs</a:t>
            </a:r>
            <a:r>
              <a:rPr lang="en-US" dirty="0"/>
              <a:t> </a:t>
            </a:r>
            <a:r>
              <a:rPr lang="en-US" dirty="0" err="1"/>
              <a:t>noga</a:t>
            </a:r>
            <a:r>
              <a:rPr lang="en-US" dirty="0"/>
              <a:t>, </a:t>
            </a:r>
            <a:r>
              <a:rPr lang="en-US" dirty="0" err="1"/>
              <a:t>planera</a:t>
            </a:r>
            <a:r>
              <a:rPr lang="en-US" dirty="0"/>
              <a:t> och </a:t>
            </a:r>
            <a:r>
              <a:rPr lang="en-US" dirty="0" err="1"/>
              <a:t>kontrollera</a:t>
            </a:r>
            <a:r>
              <a:rPr lang="en-US" dirty="0"/>
              <a:t> </a:t>
            </a:r>
            <a:r>
              <a:rPr lang="en-US" dirty="0" err="1"/>
              <a:t>portionerna</a:t>
            </a:r>
            <a:r>
              <a:rPr lang="en-US" dirty="0"/>
              <a:t> för </a:t>
            </a:r>
            <a:r>
              <a:rPr lang="en-US" dirty="0" err="1"/>
              <a:t>att</a:t>
            </a:r>
            <a:r>
              <a:rPr lang="en-US" dirty="0"/>
              <a:t> </a:t>
            </a:r>
            <a:r>
              <a:rPr lang="en-US" dirty="0" err="1"/>
              <a:t>minimera</a:t>
            </a:r>
            <a:r>
              <a:rPr lang="en-US" dirty="0"/>
              <a:t> </a:t>
            </a:r>
            <a:r>
              <a:rPr lang="en-US" dirty="0" err="1"/>
              <a:t>svinnet</a:t>
            </a:r>
            <a:r>
              <a:rPr lang="en-US" dirty="0"/>
              <a:t>. Kom </a:t>
            </a:r>
            <a:r>
              <a:rPr lang="en-US" dirty="0" err="1"/>
              <a:t>ihåg</a:t>
            </a:r>
            <a:r>
              <a:rPr lang="en-US" dirty="0"/>
              <a:t> </a:t>
            </a:r>
            <a:r>
              <a:rPr lang="en-US" dirty="0" err="1"/>
              <a:t>att</a:t>
            </a:r>
            <a:r>
              <a:rPr lang="en-US" dirty="0"/>
              <a:t> </a:t>
            </a:r>
            <a:r>
              <a:rPr lang="en-US" dirty="0" err="1"/>
              <a:t>använda</a:t>
            </a:r>
            <a:r>
              <a:rPr lang="en-US" dirty="0"/>
              <a:t> det </a:t>
            </a:r>
            <a:r>
              <a:rPr lang="en-US" dirty="0" err="1"/>
              <a:t>tekniska</a:t>
            </a:r>
            <a:r>
              <a:rPr lang="en-US" dirty="0"/>
              <a:t> </a:t>
            </a:r>
            <a:r>
              <a:rPr lang="en-US" dirty="0" err="1"/>
              <a:t>bladet</a:t>
            </a:r>
            <a:r>
              <a:rPr lang="en-US" dirty="0"/>
              <a:t> för </a:t>
            </a:r>
            <a:r>
              <a:rPr lang="en-US" dirty="0" err="1"/>
              <a:t>varje</a:t>
            </a:r>
            <a:r>
              <a:rPr lang="en-US" dirty="0"/>
              <a:t> </a:t>
            </a:r>
            <a:r>
              <a:rPr lang="en-US" dirty="0" err="1"/>
              <a:t>recept</a:t>
            </a:r>
            <a:r>
              <a:rPr lang="en-US" dirty="0"/>
              <a:t>. </a:t>
            </a:r>
            <a:r>
              <a:rPr lang="en-US" dirty="0" err="1"/>
              <a:t>Använd</a:t>
            </a:r>
            <a:r>
              <a:rPr lang="en-US" dirty="0"/>
              <a:t> </a:t>
            </a:r>
            <a:r>
              <a:rPr lang="en-US" dirty="0" err="1"/>
              <a:t>dessutom</a:t>
            </a:r>
            <a:r>
              <a:rPr lang="en-US" dirty="0"/>
              <a:t> </a:t>
            </a:r>
            <a:r>
              <a:rPr lang="en-US" dirty="0" err="1"/>
              <a:t>mätkoppar</a:t>
            </a:r>
            <a:r>
              <a:rPr lang="en-US" dirty="0"/>
              <a:t> och </a:t>
            </a:r>
            <a:r>
              <a:rPr lang="en-US" dirty="0" err="1"/>
              <a:t>vågar</a:t>
            </a:r>
            <a:r>
              <a:rPr lang="en-US" dirty="0"/>
              <a:t> för </a:t>
            </a:r>
            <a:r>
              <a:rPr lang="en-US" dirty="0" err="1"/>
              <a:t>att</a:t>
            </a:r>
            <a:r>
              <a:rPr lang="en-US" dirty="0"/>
              <a:t> </a:t>
            </a:r>
            <a:r>
              <a:rPr lang="en-US" dirty="0" err="1"/>
              <a:t>säkerställa</a:t>
            </a:r>
            <a:r>
              <a:rPr lang="en-US" dirty="0"/>
              <a:t> </a:t>
            </a:r>
            <a:r>
              <a:rPr lang="en-US" dirty="0" err="1"/>
              <a:t>portionsstorlekar</a:t>
            </a:r>
            <a:r>
              <a:rPr lang="en-US" dirty="0"/>
              <a:t> </a:t>
            </a:r>
            <a:r>
              <a:rPr lang="en-US" dirty="0" err="1"/>
              <a:t>samt</a:t>
            </a:r>
            <a:r>
              <a:rPr lang="en-US" dirty="0"/>
              <a:t> för </a:t>
            </a:r>
            <a:r>
              <a:rPr lang="en-US" dirty="0" err="1"/>
              <a:t>att</a:t>
            </a:r>
            <a:r>
              <a:rPr lang="en-US" dirty="0"/>
              <a:t> </a:t>
            </a:r>
            <a:r>
              <a:rPr lang="en-US" dirty="0" err="1"/>
              <a:t>leverera</a:t>
            </a:r>
            <a:r>
              <a:rPr lang="en-US" dirty="0"/>
              <a:t> </a:t>
            </a:r>
            <a:r>
              <a:rPr lang="en-US" dirty="0" err="1"/>
              <a:t>samma</a:t>
            </a:r>
            <a:r>
              <a:rPr lang="en-US" dirty="0"/>
              <a:t> </a:t>
            </a:r>
            <a:r>
              <a:rPr lang="en-US" dirty="0" err="1"/>
              <a:t>rätt</a:t>
            </a:r>
            <a:r>
              <a:rPr lang="en-US" dirty="0"/>
              <a:t> till </a:t>
            </a:r>
            <a:r>
              <a:rPr lang="en-US" dirty="0" err="1"/>
              <a:t>varje</a:t>
            </a:r>
            <a:r>
              <a:rPr lang="en-US" dirty="0"/>
              <a:t> </a:t>
            </a:r>
            <a:r>
              <a:rPr lang="en-US" dirty="0" err="1"/>
              <a:t>kund</a:t>
            </a:r>
            <a:r>
              <a:rPr lang="en-US" dirty="0"/>
              <a:t>. </a:t>
            </a:r>
            <a:r>
              <a:rPr lang="en-US" dirty="0" err="1"/>
              <a:t>På</a:t>
            </a:r>
            <a:r>
              <a:rPr lang="en-US" dirty="0"/>
              <a:t> </a:t>
            </a:r>
            <a:r>
              <a:rPr lang="en-US" dirty="0" err="1"/>
              <a:t>så</a:t>
            </a:r>
            <a:r>
              <a:rPr lang="en-US" dirty="0"/>
              <a:t> </a:t>
            </a:r>
            <a:r>
              <a:rPr lang="en-US" dirty="0" err="1"/>
              <a:t>sätt</a:t>
            </a:r>
            <a:r>
              <a:rPr lang="en-US" dirty="0"/>
              <a:t> </a:t>
            </a:r>
            <a:r>
              <a:rPr lang="en-US" dirty="0" err="1"/>
              <a:t>undviker</a:t>
            </a:r>
            <a:r>
              <a:rPr lang="en-US" dirty="0"/>
              <a:t> du </a:t>
            </a:r>
            <a:r>
              <a:rPr lang="en-US" dirty="0" err="1"/>
              <a:t>överberedning</a:t>
            </a:r>
            <a:r>
              <a:rPr lang="en-US" dirty="0"/>
              <a:t> och </a:t>
            </a:r>
            <a:r>
              <a:rPr lang="en-US" dirty="0" err="1"/>
              <a:t>minskar</a:t>
            </a:r>
            <a:r>
              <a:rPr lang="en-US" dirty="0"/>
              <a:t> </a:t>
            </a:r>
            <a:r>
              <a:rPr lang="en-US" dirty="0" err="1"/>
              <a:t>matsvinnet</a:t>
            </a:r>
            <a:r>
              <a:rPr lang="en-US" dirty="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err="1"/>
              <a:t>Lagerhantering</a:t>
            </a:r>
            <a:r>
              <a:rPr lang="en-US" b="1" dirty="0"/>
              <a:t>:  </a:t>
            </a:r>
            <a:r>
              <a:rPr lang="en-US" dirty="0" err="1"/>
              <a:t>Kontrollera</a:t>
            </a:r>
            <a:r>
              <a:rPr lang="en-US" dirty="0"/>
              <a:t> och </a:t>
            </a:r>
            <a:r>
              <a:rPr lang="en-US" dirty="0" err="1"/>
              <a:t>rotera</a:t>
            </a:r>
            <a:r>
              <a:rPr lang="en-US" dirty="0"/>
              <a:t> </a:t>
            </a:r>
            <a:r>
              <a:rPr lang="en-US" dirty="0" err="1"/>
              <a:t>lagret</a:t>
            </a:r>
            <a:r>
              <a:rPr lang="en-US" dirty="0"/>
              <a:t> </a:t>
            </a:r>
            <a:r>
              <a:rPr lang="en-US" dirty="0" err="1"/>
              <a:t>regelbundet</a:t>
            </a:r>
            <a:r>
              <a:rPr lang="en-US" dirty="0"/>
              <a:t> för </a:t>
            </a:r>
            <a:r>
              <a:rPr lang="en-US" dirty="0" err="1"/>
              <a:t>att</a:t>
            </a:r>
            <a:r>
              <a:rPr lang="en-US" dirty="0"/>
              <a:t> </a:t>
            </a:r>
            <a:r>
              <a:rPr lang="en-US" dirty="0" err="1"/>
              <a:t>förhindra</a:t>
            </a:r>
            <a:r>
              <a:rPr lang="en-US" dirty="0"/>
              <a:t> </a:t>
            </a:r>
            <a:r>
              <a:rPr lang="en-US" dirty="0" err="1"/>
              <a:t>att</a:t>
            </a:r>
            <a:r>
              <a:rPr lang="en-US" dirty="0"/>
              <a:t> det </a:t>
            </a:r>
            <a:r>
              <a:rPr lang="en-US" dirty="0" err="1"/>
              <a:t>förstörs</a:t>
            </a:r>
            <a:r>
              <a:rPr lang="en-US" dirty="0"/>
              <a:t>. </a:t>
            </a:r>
            <a:r>
              <a:rPr lang="en-US" dirty="0" err="1"/>
              <a:t>Inför</a:t>
            </a:r>
            <a:r>
              <a:rPr lang="en-US" dirty="0"/>
              <a:t> </a:t>
            </a:r>
            <a:r>
              <a:rPr lang="en-US" dirty="0" err="1"/>
              <a:t>ett</a:t>
            </a:r>
            <a:r>
              <a:rPr lang="en-US" dirty="0"/>
              <a:t> FIFO-system (</a:t>
            </a:r>
            <a:r>
              <a:rPr lang="en-US" dirty="0" err="1"/>
              <a:t>först</a:t>
            </a:r>
            <a:r>
              <a:rPr lang="en-US" dirty="0"/>
              <a:t> in, </a:t>
            </a:r>
            <a:r>
              <a:rPr lang="en-US" dirty="0" err="1"/>
              <a:t>först</a:t>
            </a:r>
            <a:r>
              <a:rPr lang="en-US" dirty="0"/>
              <a:t> </a:t>
            </a:r>
            <a:r>
              <a:rPr lang="en-US" dirty="0" err="1"/>
              <a:t>ut</a:t>
            </a:r>
            <a:r>
              <a:rPr lang="en-US" dirty="0"/>
              <a:t>), </a:t>
            </a:r>
            <a:r>
              <a:rPr lang="en-US" dirty="0" err="1"/>
              <a:t>där</a:t>
            </a:r>
            <a:r>
              <a:rPr lang="en-US" dirty="0"/>
              <a:t> </a:t>
            </a:r>
            <a:r>
              <a:rPr lang="en-US" dirty="0" err="1"/>
              <a:t>äldre</a:t>
            </a:r>
            <a:r>
              <a:rPr lang="en-US" dirty="0"/>
              <a:t> </a:t>
            </a:r>
            <a:r>
              <a:rPr lang="en-US" dirty="0" err="1"/>
              <a:t>ingredienser</a:t>
            </a:r>
            <a:r>
              <a:rPr lang="en-US" dirty="0"/>
              <a:t> </a:t>
            </a:r>
            <a:r>
              <a:rPr lang="en-US" dirty="0" err="1"/>
              <a:t>används</a:t>
            </a:r>
            <a:r>
              <a:rPr lang="en-US" dirty="0"/>
              <a:t> </a:t>
            </a:r>
            <a:r>
              <a:rPr lang="en-US" dirty="0" err="1"/>
              <a:t>före</a:t>
            </a:r>
            <a:r>
              <a:rPr lang="en-US" dirty="0"/>
              <a:t> </a:t>
            </a:r>
            <a:r>
              <a:rPr lang="en-US" dirty="0" err="1"/>
              <a:t>nyare</a:t>
            </a:r>
            <a:r>
              <a:rPr lang="en-US" dirty="0"/>
              <a:t>. FIFO, </a:t>
            </a:r>
            <a:r>
              <a:rPr lang="en-US" dirty="0" err="1"/>
              <a:t>som</a:t>
            </a:r>
            <a:r>
              <a:rPr lang="en-US" dirty="0"/>
              <a:t> </a:t>
            </a:r>
            <a:r>
              <a:rPr lang="en-US" dirty="0" err="1"/>
              <a:t>betyder</a:t>
            </a:r>
            <a:r>
              <a:rPr lang="en-US" dirty="0"/>
              <a:t> "</a:t>
            </a:r>
            <a:r>
              <a:rPr lang="en-US" dirty="0" err="1"/>
              <a:t>först</a:t>
            </a:r>
            <a:r>
              <a:rPr lang="en-US" dirty="0"/>
              <a:t> in, </a:t>
            </a:r>
            <a:r>
              <a:rPr lang="en-US" dirty="0" err="1"/>
              <a:t>först</a:t>
            </a:r>
            <a:r>
              <a:rPr lang="en-US" dirty="0"/>
              <a:t> </a:t>
            </a:r>
            <a:r>
              <a:rPr lang="en-US" dirty="0" err="1"/>
              <a:t>ut</a:t>
            </a:r>
            <a:r>
              <a:rPr lang="en-US" dirty="0"/>
              <a:t>", </a:t>
            </a:r>
            <a:r>
              <a:rPr lang="en-US" dirty="0" err="1"/>
              <a:t>säkerställer</a:t>
            </a:r>
            <a:r>
              <a:rPr lang="en-US" dirty="0"/>
              <a:t> </a:t>
            </a:r>
            <a:r>
              <a:rPr lang="en-US" dirty="0" err="1"/>
              <a:t>att</a:t>
            </a:r>
            <a:r>
              <a:rPr lang="en-US" dirty="0"/>
              <a:t> de </a:t>
            </a:r>
            <a:r>
              <a:rPr lang="en-US" dirty="0" err="1"/>
              <a:t>äldsta</a:t>
            </a:r>
            <a:r>
              <a:rPr lang="en-US" dirty="0"/>
              <a:t> </a:t>
            </a:r>
            <a:r>
              <a:rPr lang="en-US" dirty="0" err="1"/>
              <a:t>varorna</a:t>
            </a:r>
            <a:r>
              <a:rPr lang="en-US" dirty="0"/>
              <a:t> </a:t>
            </a:r>
            <a:r>
              <a:rPr lang="en-US" dirty="0" err="1"/>
              <a:t>används</a:t>
            </a:r>
            <a:r>
              <a:rPr lang="en-US" dirty="0"/>
              <a:t> </a:t>
            </a:r>
            <a:r>
              <a:rPr lang="en-US" dirty="0" err="1"/>
              <a:t>först</a:t>
            </a:r>
            <a:r>
              <a:rPr lang="en-US" dirty="0"/>
              <a:t>, </a:t>
            </a:r>
            <a:r>
              <a:rPr lang="en-US" dirty="0" err="1"/>
              <a:t>vilket</a:t>
            </a:r>
            <a:r>
              <a:rPr lang="en-US" dirty="0"/>
              <a:t> </a:t>
            </a:r>
            <a:r>
              <a:rPr lang="en-US" dirty="0" err="1"/>
              <a:t>minskar</a:t>
            </a:r>
            <a:r>
              <a:rPr lang="en-US" dirty="0"/>
              <a:t> </a:t>
            </a:r>
            <a:r>
              <a:rPr lang="en-US" dirty="0" err="1"/>
              <a:t>risken</a:t>
            </a:r>
            <a:r>
              <a:rPr lang="en-US" dirty="0"/>
              <a:t> för </a:t>
            </a:r>
            <a:r>
              <a:rPr lang="en-US" dirty="0" err="1"/>
              <a:t>förstörelse</a:t>
            </a:r>
            <a:r>
              <a:rPr lang="en-US" dirty="0"/>
              <a:t> och </a:t>
            </a:r>
            <a:r>
              <a:rPr lang="en-US" dirty="0" err="1"/>
              <a:t>svinn</a:t>
            </a:r>
            <a:r>
              <a:rPr lang="en-US" dirty="0"/>
              <a:t>.</a:t>
            </a:r>
          </a:p>
          <a:p>
            <a:pPr marL="342900" indent="-342900">
              <a:buFont typeface="Arial" panose="020B0604020202020204" pitchFamily="34" charset="0"/>
              <a:buChar char="•"/>
            </a:pPr>
            <a:endParaRPr lang="en-US" dirty="0"/>
          </a:p>
          <a:p>
            <a:endParaRPr lang="en-US" dirty="0"/>
          </a:p>
          <a:p>
            <a:endParaRPr lang="fr-FR" dirty="0"/>
          </a:p>
          <a:p>
            <a:br>
              <a:rPr lang="en-US" dirty="0"/>
            </a:br>
            <a:endParaRPr lang="en-US" dirty="0"/>
          </a:p>
        </p:txBody>
      </p:sp>
      <p:sp>
        <p:nvSpPr>
          <p:cNvPr id="2" name="Text Placeholder 1">
            <a:extLst>
              <a:ext uri="{FF2B5EF4-FFF2-40B4-BE49-F238E27FC236}">
                <a16:creationId xmlns:a16="http://schemas.microsoft.com/office/drawing/2014/main" id="{F2AFEB07-4DBC-AF19-A703-6C6599C351B7}"/>
              </a:ext>
            </a:extLst>
          </p:cNvPr>
          <p:cNvSpPr>
            <a:spLocks noGrp="1"/>
          </p:cNvSpPr>
          <p:nvPr>
            <p:ph type="body" sz="quarter" idx="16"/>
          </p:nvPr>
        </p:nvSpPr>
        <p:spPr>
          <a:xfrm>
            <a:off x="529757" y="537091"/>
            <a:ext cx="11222531" cy="582221"/>
          </a:xfrm>
        </p:spPr>
        <p:txBody>
          <a:bodyPr>
            <a:normAutofit lnSpcReduction="10000"/>
          </a:bodyPr>
          <a:lstStyle/>
          <a:p>
            <a:r>
              <a:rPr lang="en-US" b="1" dirty="0" err="1"/>
              <a:t>Så</a:t>
            </a:r>
            <a:r>
              <a:rPr lang="en-US" b="1" dirty="0"/>
              <a:t> </a:t>
            </a:r>
            <a:r>
              <a:rPr lang="en-US" b="1" dirty="0" err="1"/>
              <a:t>här</a:t>
            </a:r>
            <a:r>
              <a:rPr lang="en-US" b="1" dirty="0"/>
              <a:t> </a:t>
            </a:r>
            <a:r>
              <a:rPr lang="en-US" b="1" dirty="0" err="1"/>
              <a:t>minskar</a:t>
            </a:r>
            <a:r>
              <a:rPr lang="en-US" b="1" dirty="0"/>
              <a:t> du </a:t>
            </a:r>
            <a:r>
              <a:rPr lang="en-US" b="1" dirty="0" err="1"/>
              <a:t>matsvinnet</a:t>
            </a:r>
            <a:r>
              <a:rPr lang="en-US" b="1" dirty="0"/>
              <a:t> </a:t>
            </a:r>
            <a:r>
              <a:rPr lang="en-US" b="1" dirty="0" err="1"/>
              <a:t>i</a:t>
            </a:r>
            <a:r>
              <a:rPr lang="en-US" b="1" dirty="0"/>
              <a:t> </a:t>
            </a:r>
            <a:r>
              <a:rPr lang="en-US" b="1" dirty="0" err="1"/>
              <a:t>köket</a:t>
            </a:r>
            <a:endParaRPr lang="en-US" b="1" dirty="0"/>
          </a:p>
          <a:p>
            <a:endParaRPr lang="en-US" dirty="0"/>
          </a:p>
        </p:txBody>
      </p:sp>
      <p:sp>
        <p:nvSpPr>
          <p:cNvPr id="4" name="Rectangle 3">
            <a:extLst>
              <a:ext uri="{FF2B5EF4-FFF2-40B4-BE49-F238E27FC236}">
                <a16:creationId xmlns:a16="http://schemas.microsoft.com/office/drawing/2014/main" id="{C8DBD583-0D23-0824-B84B-4B9701841F33}"/>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bg1"/>
              </a:solidFill>
              <a:latin typeface="Calibri" panose="020F0502020204030204" pitchFamily="34" charset="0"/>
            </a:endParaRPr>
          </a:p>
        </p:txBody>
      </p:sp>
    </p:spTree>
    <p:extLst>
      <p:ext uri="{BB962C8B-B14F-4D97-AF65-F5344CB8AC3E}">
        <p14:creationId xmlns:p14="http://schemas.microsoft.com/office/powerpoint/2010/main" val="827544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934F4-F18B-1878-B412-19CF033E42ED}"/>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4C4AFCE6-53B6-A544-336F-091D987BB749}"/>
              </a:ext>
            </a:extLst>
          </p:cNvPr>
          <p:cNvGrpSpPr/>
          <p:nvPr/>
        </p:nvGrpSpPr>
        <p:grpSpPr>
          <a:xfrm>
            <a:off x="-471399" y="4985166"/>
            <a:ext cx="2945636" cy="3037178"/>
            <a:chOff x="0" y="0"/>
            <a:chExt cx="5891272" cy="6074356"/>
          </a:xfrm>
          <a:solidFill>
            <a:srgbClr val="B6D1E1"/>
          </a:solidFill>
        </p:grpSpPr>
        <p:sp>
          <p:nvSpPr>
            <p:cNvPr id="6" name="Freeform 6">
              <a:extLst>
                <a:ext uri="{FF2B5EF4-FFF2-40B4-BE49-F238E27FC236}">
                  <a16:creationId xmlns:a16="http://schemas.microsoft.com/office/drawing/2014/main" id="{0B1332C1-27CB-4669-8A5E-09BA51B6CAA4}"/>
                </a:ext>
              </a:extLst>
            </p:cNvPr>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grpFill/>
          </p:spPr>
          <p:txBody>
            <a:bodyPr/>
            <a:lstStyle/>
            <a:p>
              <a:endParaRPr lang="fr-FR" sz="1200"/>
            </a:p>
          </p:txBody>
        </p:sp>
      </p:grpSp>
      <p:sp>
        <p:nvSpPr>
          <p:cNvPr id="3" name="Text Placeholder 2">
            <a:extLst>
              <a:ext uri="{FF2B5EF4-FFF2-40B4-BE49-F238E27FC236}">
                <a16:creationId xmlns:a16="http://schemas.microsoft.com/office/drawing/2014/main" id="{3C73B1B8-E2D7-2F61-F47F-A140478E813F}"/>
              </a:ext>
            </a:extLst>
          </p:cNvPr>
          <p:cNvSpPr>
            <a:spLocks noGrp="1"/>
          </p:cNvSpPr>
          <p:nvPr>
            <p:ph type="body" sz="quarter" idx="18"/>
          </p:nvPr>
        </p:nvSpPr>
        <p:spPr>
          <a:xfrm>
            <a:off x="529757" y="1582750"/>
            <a:ext cx="11222532" cy="4343986"/>
          </a:xfrm>
        </p:spPr>
        <p:txBody>
          <a:bodyPr/>
          <a:lstStyle/>
          <a:p>
            <a:pPr marL="342900" indent="-342900">
              <a:buFont typeface="Arial" panose="020B0604020202020204" pitchFamily="34" charset="0"/>
              <a:buChar char="•"/>
            </a:pPr>
            <a:r>
              <a:rPr lang="en-US" b="1" dirty="0" err="1"/>
              <a:t>Kreativt</a:t>
            </a:r>
            <a:r>
              <a:rPr lang="en-US" b="1" dirty="0"/>
              <a:t> </a:t>
            </a:r>
            <a:r>
              <a:rPr lang="en-US" b="1" dirty="0" err="1"/>
              <a:t>användande</a:t>
            </a:r>
            <a:r>
              <a:rPr lang="en-US" b="1" dirty="0"/>
              <a:t> av </a:t>
            </a:r>
            <a:r>
              <a:rPr lang="en-US" b="1" dirty="0" err="1"/>
              <a:t>rester</a:t>
            </a:r>
            <a:r>
              <a:rPr lang="en-US" b="1" dirty="0"/>
              <a:t>:  </a:t>
            </a:r>
            <a:r>
              <a:rPr lang="en-US" dirty="0"/>
              <a:t>Ta </a:t>
            </a:r>
            <a:r>
              <a:rPr lang="en-US" dirty="0" err="1"/>
              <a:t>fram</a:t>
            </a:r>
            <a:r>
              <a:rPr lang="en-US" dirty="0"/>
              <a:t> </a:t>
            </a:r>
            <a:r>
              <a:rPr lang="en-US" dirty="0" err="1"/>
              <a:t>recept</a:t>
            </a:r>
            <a:r>
              <a:rPr lang="en-US" dirty="0"/>
              <a:t> </a:t>
            </a:r>
            <a:r>
              <a:rPr lang="en-US" dirty="0" err="1"/>
              <a:t>där</a:t>
            </a:r>
            <a:r>
              <a:rPr lang="en-US" dirty="0"/>
              <a:t> du </a:t>
            </a:r>
            <a:r>
              <a:rPr lang="en-US" dirty="0" err="1"/>
              <a:t>använder</a:t>
            </a:r>
            <a:r>
              <a:rPr lang="en-US" dirty="0"/>
              <a:t> </a:t>
            </a:r>
            <a:r>
              <a:rPr lang="en-US" dirty="0" err="1"/>
              <a:t>rester</a:t>
            </a:r>
            <a:r>
              <a:rPr lang="en-US" dirty="0"/>
              <a:t> </a:t>
            </a:r>
            <a:r>
              <a:rPr lang="en-US" dirty="0" err="1"/>
              <a:t>eller</a:t>
            </a:r>
            <a:r>
              <a:rPr lang="en-US" dirty="0"/>
              <a:t> </a:t>
            </a:r>
            <a:r>
              <a:rPr lang="en-US" dirty="0" err="1"/>
              <a:t>överblivna</a:t>
            </a:r>
            <a:r>
              <a:rPr lang="en-US" dirty="0"/>
              <a:t> </a:t>
            </a:r>
            <a:r>
              <a:rPr lang="en-US" dirty="0" err="1"/>
              <a:t>ingredienser</a:t>
            </a:r>
            <a:r>
              <a:rPr lang="en-US" dirty="0"/>
              <a:t>. Du </a:t>
            </a:r>
            <a:r>
              <a:rPr lang="en-US" dirty="0" err="1"/>
              <a:t>kan</a:t>
            </a:r>
            <a:r>
              <a:rPr lang="en-US" dirty="0"/>
              <a:t> </a:t>
            </a:r>
            <a:r>
              <a:rPr lang="en-US" dirty="0" err="1"/>
              <a:t>använda</a:t>
            </a:r>
            <a:r>
              <a:rPr lang="en-US" dirty="0"/>
              <a:t> </a:t>
            </a:r>
            <a:r>
              <a:rPr lang="en-US" dirty="0" err="1"/>
              <a:t>överblivna</a:t>
            </a:r>
            <a:r>
              <a:rPr lang="en-US" dirty="0"/>
              <a:t> </a:t>
            </a:r>
            <a:r>
              <a:rPr lang="en-US" dirty="0" err="1"/>
              <a:t>rostade</a:t>
            </a:r>
            <a:r>
              <a:rPr lang="en-US" dirty="0"/>
              <a:t> </a:t>
            </a:r>
            <a:r>
              <a:rPr lang="en-US" dirty="0" err="1"/>
              <a:t>grönsaker</a:t>
            </a:r>
            <a:r>
              <a:rPr lang="en-US" dirty="0"/>
              <a:t> </a:t>
            </a:r>
            <a:r>
              <a:rPr lang="en-US" dirty="0" err="1"/>
              <a:t>i</a:t>
            </a:r>
            <a:r>
              <a:rPr lang="en-US" dirty="0"/>
              <a:t> </a:t>
            </a:r>
            <a:r>
              <a:rPr lang="en-US" dirty="0" err="1"/>
              <a:t>en</a:t>
            </a:r>
            <a:r>
              <a:rPr lang="en-US" dirty="0"/>
              <a:t> frittata </a:t>
            </a:r>
            <a:r>
              <a:rPr lang="en-US" dirty="0" err="1"/>
              <a:t>eller</a:t>
            </a:r>
            <a:r>
              <a:rPr lang="en-US" dirty="0"/>
              <a:t> </a:t>
            </a:r>
            <a:r>
              <a:rPr lang="en-US" dirty="0" err="1"/>
              <a:t>förvandla</a:t>
            </a:r>
            <a:r>
              <a:rPr lang="en-US" dirty="0"/>
              <a:t> </a:t>
            </a:r>
            <a:r>
              <a:rPr lang="en-US" dirty="0" err="1"/>
              <a:t>gammalt</a:t>
            </a:r>
            <a:r>
              <a:rPr lang="en-US" dirty="0"/>
              <a:t> </a:t>
            </a:r>
            <a:r>
              <a:rPr lang="en-US" dirty="0" err="1"/>
              <a:t>bröd</a:t>
            </a:r>
            <a:r>
              <a:rPr lang="en-US" dirty="0"/>
              <a:t> till </a:t>
            </a:r>
            <a:r>
              <a:rPr lang="en-US" dirty="0" err="1"/>
              <a:t>krutonger</a:t>
            </a:r>
            <a:r>
              <a:rPr lang="en-US" dirty="0"/>
              <a:t> </a:t>
            </a:r>
            <a:r>
              <a:rPr lang="en-US" dirty="0" err="1"/>
              <a:t>eller</a:t>
            </a:r>
            <a:r>
              <a:rPr lang="en-US" dirty="0"/>
              <a:t> </a:t>
            </a:r>
            <a:r>
              <a:rPr lang="en-US" dirty="0" err="1"/>
              <a:t>brödpudding</a:t>
            </a:r>
            <a:r>
              <a:rPr lang="en-US" dirty="0"/>
              <a:t>.</a:t>
            </a:r>
          </a:p>
          <a:p>
            <a:pPr marL="0" indent="0"/>
            <a:endParaRPr lang="en-US" sz="100" dirty="0"/>
          </a:p>
          <a:p>
            <a:pPr marL="342900" indent="-342900">
              <a:buFont typeface="Arial" panose="020B0604020202020204" pitchFamily="34" charset="0"/>
              <a:buChar char="•"/>
            </a:pPr>
            <a:r>
              <a:rPr lang="en-US" b="1" dirty="0" err="1"/>
              <a:t>Donationer</a:t>
            </a:r>
            <a:r>
              <a:rPr lang="en-US" b="1" dirty="0"/>
              <a:t>:  </a:t>
            </a:r>
            <a:r>
              <a:rPr lang="en-US" dirty="0" err="1"/>
              <a:t>Föreslå</a:t>
            </a:r>
            <a:r>
              <a:rPr lang="en-US" dirty="0"/>
              <a:t> </a:t>
            </a:r>
            <a:r>
              <a:rPr lang="en-US" dirty="0" err="1"/>
              <a:t>att</a:t>
            </a:r>
            <a:r>
              <a:rPr lang="en-US" dirty="0"/>
              <a:t> </a:t>
            </a:r>
            <a:r>
              <a:rPr lang="en-US" dirty="0" err="1"/>
              <a:t>ditt</a:t>
            </a:r>
            <a:r>
              <a:rPr lang="en-US" dirty="0"/>
              <a:t> </a:t>
            </a:r>
            <a:r>
              <a:rPr lang="en-US" dirty="0" err="1"/>
              <a:t>företag</a:t>
            </a:r>
            <a:r>
              <a:rPr lang="en-US" dirty="0"/>
              <a:t> </a:t>
            </a:r>
            <a:r>
              <a:rPr lang="en-US" dirty="0" err="1"/>
              <a:t>samarbetar</a:t>
            </a:r>
            <a:r>
              <a:rPr lang="en-US" dirty="0"/>
              <a:t> med </a:t>
            </a:r>
            <a:r>
              <a:rPr lang="en-US" dirty="0" err="1"/>
              <a:t>lokala</a:t>
            </a:r>
            <a:r>
              <a:rPr lang="en-US" dirty="0"/>
              <a:t> </a:t>
            </a:r>
            <a:r>
              <a:rPr lang="en-US" dirty="0" err="1"/>
              <a:t>matbanker</a:t>
            </a:r>
            <a:r>
              <a:rPr lang="en-US" dirty="0"/>
              <a:t> </a:t>
            </a:r>
            <a:r>
              <a:rPr lang="en-US" dirty="0" err="1"/>
              <a:t>eller</a:t>
            </a:r>
            <a:r>
              <a:rPr lang="en-US" dirty="0"/>
              <a:t> </a:t>
            </a:r>
            <a:r>
              <a:rPr lang="en-US" dirty="0" err="1"/>
              <a:t>appar</a:t>
            </a:r>
            <a:r>
              <a:rPr lang="en-US" dirty="0"/>
              <a:t> </a:t>
            </a:r>
            <a:r>
              <a:rPr lang="en-US" dirty="0" err="1"/>
              <a:t>som</a:t>
            </a:r>
            <a:r>
              <a:rPr lang="en-US" dirty="0"/>
              <a:t> Too Good to Go för </a:t>
            </a:r>
            <a:r>
              <a:rPr lang="en-US" dirty="0" err="1"/>
              <a:t>att</a:t>
            </a:r>
            <a:r>
              <a:rPr lang="en-US" dirty="0"/>
              <a:t> </a:t>
            </a:r>
            <a:r>
              <a:rPr lang="en-US" dirty="0" err="1"/>
              <a:t>donera</a:t>
            </a:r>
            <a:r>
              <a:rPr lang="en-US" dirty="0"/>
              <a:t> </a:t>
            </a:r>
            <a:r>
              <a:rPr lang="en-US" dirty="0" err="1"/>
              <a:t>överflödig</a:t>
            </a:r>
            <a:r>
              <a:rPr lang="en-US" dirty="0"/>
              <a:t> mat. </a:t>
            </a:r>
            <a:r>
              <a:rPr lang="en-US" dirty="0" err="1"/>
              <a:t>Ordna</a:t>
            </a:r>
            <a:r>
              <a:rPr lang="en-US" dirty="0"/>
              <a:t> med </a:t>
            </a:r>
            <a:r>
              <a:rPr lang="en-US" dirty="0" err="1"/>
              <a:t>upphämtning</a:t>
            </a:r>
            <a:r>
              <a:rPr lang="en-US" dirty="0"/>
              <a:t> </a:t>
            </a:r>
            <a:r>
              <a:rPr lang="en-US" dirty="0" err="1"/>
              <a:t>eller</a:t>
            </a:r>
            <a:r>
              <a:rPr lang="en-US" dirty="0"/>
              <a:t> </a:t>
            </a:r>
            <a:r>
              <a:rPr lang="en-US" dirty="0" err="1"/>
              <a:t>avlämning</a:t>
            </a:r>
            <a:r>
              <a:rPr lang="en-US" dirty="0"/>
              <a:t> av </a:t>
            </a:r>
            <a:r>
              <a:rPr lang="en-US" dirty="0" err="1"/>
              <a:t>överblivna</a:t>
            </a:r>
            <a:r>
              <a:rPr lang="en-US" dirty="0"/>
              <a:t> </a:t>
            </a:r>
            <a:r>
              <a:rPr lang="en-US" dirty="0" err="1"/>
              <a:t>färdigrätter</a:t>
            </a:r>
            <a:r>
              <a:rPr lang="en-US" dirty="0"/>
              <a:t> </a:t>
            </a:r>
            <a:r>
              <a:rPr lang="en-US" dirty="0" err="1"/>
              <a:t>som</a:t>
            </a:r>
            <a:r>
              <a:rPr lang="en-US" dirty="0"/>
              <a:t> </a:t>
            </a:r>
            <a:r>
              <a:rPr lang="en-US" dirty="0" err="1"/>
              <a:t>fortfarande</a:t>
            </a:r>
            <a:r>
              <a:rPr lang="en-US" dirty="0"/>
              <a:t> </a:t>
            </a:r>
            <a:r>
              <a:rPr lang="en-US" dirty="0" err="1"/>
              <a:t>är</a:t>
            </a:r>
            <a:r>
              <a:rPr lang="en-US" dirty="0"/>
              <a:t> </a:t>
            </a:r>
            <a:r>
              <a:rPr lang="en-US" dirty="0" err="1"/>
              <a:t>säkra</a:t>
            </a:r>
            <a:r>
              <a:rPr lang="en-US" dirty="0"/>
              <a:t> </a:t>
            </a:r>
            <a:r>
              <a:rPr lang="en-US" dirty="0" err="1"/>
              <a:t>att</a:t>
            </a:r>
            <a:r>
              <a:rPr lang="en-US" dirty="0"/>
              <a:t> </a:t>
            </a:r>
            <a:r>
              <a:rPr lang="en-US" dirty="0" err="1"/>
              <a:t>äta</a:t>
            </a:r>
            <a:r>
              <a:rPr lang="en-US" dirty="0"/>
              <a:t> men </a:t>
            </a:r>
            <a:r>
              <a:rPr lang="en-US" dirty="0" err="1"/>
              <a:t>som</a:t>
            </a:r>
            <a:r>
              <a:rPr lang="en-US" dirty="0"/>
              <a:t> </a:t>
            </a:r>
            <a:r>
              <a:rPr lang="en-US" dirty="0" err="1"/>
              <a:t>inte</a:t>
            </a:r>
            <a:r>
              <a:rPr lang="en-US" dirty="0"/>
              <a:t> </a:t>
            </a:r>
            <a:r>
              <a:rPr lang="en-US" dirty="0" err="1"/>
              <a:t>behövs</a:t>
            </a:r>
            <a:r>
              <a:rPr lang="en-US" dirty="0"/>
              <a:t>.</a:t>
            </a:r>
          </a:p>
          <a:p>
            <a:pPr marL="0" indent="0"/>
            <a:endParaRPr lang="en-US" sz="600" dirty="0"/>
          </a:p>
          <a:p>
            <a:pPr marL="342900" indent="-342900">
              <a:buFont typeface="Arial" panose="020B0604020202020204" pitchFamily="34" charset="0"/>
              <a:buChar char="•"/>
            </a:pPr>
            <a:r>
              <a:rPr lang="en-US" b="1" dirty="0" err="1"/>
              <a:t>Hållbara</a:t>
            </a:r>
            <a:r>
              <a:rPr lang="en-US" b="1" dirty="0"/>
              <a:t> </a:t>
            </a:r>
            <a:r>
              <a:rPr lang="en-US" b="1" dirty="0" err="1"/>
              <a:t>förpackningar</a:t>
            </a:r>
            <a:r>
              <a:rPr lang="en-US" b="1" dirty="0"/>
              <a:t> för takeaway: </a:t>
            </a:r>
            <a:r>
              <a:rPr lang="en-US" dirty="0" err="1"/>
              <a:t>Köp</a:t>
            </a:r>
            <a:r>
              <a:rPr lang="en-US" dirty="0"/>
              <a:t> </a:t>
            </a:r>
            <a:r>
              <a:rPr lang="en-US" dirty="0" err="1"/>
              <a:t>förpackningar</a:t>
            </a:r>
            <a:r>
              <a:rPr lang="en-US" dirty="0"/>
              <a:t> </a:t>
            </a:r>
            <a:r>
              <a:rPr lang="en-US" dirty="0" err="1"/>
              <a:t>som</a:t>
            </a:r>
            <a:r>
              <a:rPr lang="en-US" dirty="0"/>
              <a:t> </a:t>
            </a:r>
            <a:r>
              <a:rPr lang="en-US" dirty="0" err="1"/>
              <a:t>är</a:t>
            </a:r>
            <a:r>
              <a:rPr lang="en-US" dirty="0"/>
              <a:t> </a:t>
            </a:r>
            <a:r>
              <a:rPr lang="en-US" dirty="0" err="1"/>
              <a:t>biologiskt</a:t>
            </a:r>
            <a:r>
              <a:rPr lang="en-US" dirty="0"/>
              <a:t> </a:t>
            </a:r>
            <a:r>
              <a:rPr lang="en-US" dirty="0" err="1"/>
              <a:t>nedbrytbara</a:t>
            </a:r>
            <a:r>
              <a:rPr lang="en-US" dirty="0"/>
              <a:t> </a:t>
            </a:r>
            <a:r>
              <a:rPr lang="en-US" dirty="0" err="1"/>
              <a:t>eller</a:t>
            </a:r>
            <a:r>
              <a:rPr lang="en-US" dirty="0"/>
              <a:t> </a:t>
            </a:r>
            <a:r>
              <a:rPr lang="en-US" dirty="0" err="1"/>
              <a:t>komposterbara</a:t>
            </a:r>
            <a:r>
              <a:rPr lang="en-US" dirty="0"/>
              <a:t> för takeaway-mat </a:t>
            </a:r>
            <a:r>
              <a:rPr lang="en-US" dirty="0" err="1"/>
              <a:t>eller</a:t>
            </a:r>
            <a:r>
              <a:rPr lang="en-US" dirty="0"/>
              <a:t> doggy bags.</a:t>
            </a:r>
          </a:p>
          <a:p>
            <a:pPr marL="0" indent="0"/>
            <a:endParaRPr lang="en-US" dirty="0"/>
          </a:p>
        </p:txBody>
      </p:sp>
      <p:sp>
        <p:nvSpPr>
          <p:cNvPr id="2" name="Text Placeholder 1">
            <a:extLst>
              <a:ext uri="{FF2B5EF4-FFF2-40B4-BE49-F238E27FC236}">
                <a16:creationId xmlns:a16="http://schemas.microsoft.com/office/drawing/2014/main" id="{C2B0B202-08C6-D2BD-1FB6-939DA37D9D95}"/>
              </a:ext>
            </a:extLst>
          </p:cNvPr>
          <p:cNvSpPr>
            <a:spLocks noGrp="1"/>
          </p:cNvSpPr>
          <p:nvPr>
            <p:ph type="body" sz="quarter" idx="16"/>
          </p:nvPr>
        </p:nvSpPr>
        <p:spPr/>
        <p:txBody>
          <a:bodyPr>
            <a:normAutofit lnSpcReduction="10000"/>
          </a:bodyPr>
          <a:lstStyle/>
          <a:p>
            <a:r>
              <a:rPr lang="en-US" b="1" dirty="0" err="1"/>
              <a:t>Så</a:t>
            </a:r>
            <a:r>
              <a:rPr lang="en-US" b="1" dirty="0"/>
              <a:t> </a:t>
            </a:r>
            <a:r>
              <a:rPr lang="en-US" b="1" dirty="0" err="1"/>
              <a:t>här</a:t>
            </a:r>
            <a:r>
              <a:rPr lang="en-US" b="1" dirty="0"/>
              <a:t> </a:t>
            </a:r>
            <a:r>
              <a:rPr lang="en-US" b="1" dirty="0" err="1"/>
              <a:t>minskar</a:t>
            </a:r>
            <a:r>
              <a:rPr lang="en-US" b="1" dirty="0"/>
              <a:t> du </a:t>
            </a:r>
            <a:r>
              <a:rPr lang="en-US" b="1" dirty="0" err="1"/>
              <a:t>matsvinnet</a:t>
            </a:r>
            <a:r>
              <a:rPr lang="en-US" b="1" dirty="0"/>
              <a:t> </a:t>
            </a:r>
            <a:r>
              <a:rPr lang="en-US" b="1" dirty="0" err="1"/>
              <a:t>i</a:t>
            </a:r>
            <a:r>
              <a:rPr lang="en-US" b="1" dirty="0"/>
              <a:t> </a:t>
            </a:r>
            <a:r>
              <a:rPr lang="en-US" b="1" dirty="0" err="1"/>
              <a:t>köket</a:t>
            </a:r>
            <a:endParaRPr lang="en-US" b="1" dirty="0"/>
          </a:p>
          <a:p>
            <a:endParaRPr lang="en-US" dirty="0"/>
          </a:p>
        </p:txBody>
      </p:sp>
      <p:sp>
        <p:nvSpPr>
          <p:cNvPr id="4" name="Rectangle 3">
            <a:extLst>
              <a:ext uri="{FF2B5EF4-FFF2-40B4-BE49-F238E27FC236}">
                <a16:creationId xmlns:a16="http://schemas.microsoft.com/office/drawing/2014/main" id="{4ECF73CF-FCCC-BE8F-FFBA-6C93DCE29DC9}"/>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bg1"/>
              </a:solidFill>
              <a:latin typeface="Calibri" panose="020F0502020204030204" pitchFamily="34" charset="0"/>
            </a:endParaRPr>
          </a:p>
        </p:txBody>
      </p:sp>
    </p:spTree>
    <p:extLst>
      <p:ext uri="{BB962C8B-B14F-4D97-AF65-F5344CB8AC3E}">
        <p14:creationId xmlns:p14="http://schemas.microsoft.com/office/powerpoint/2010/main" val="2915986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5AE5D-46BE-7B7E-6901-04F9F734714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4551911-9A7B-6DBF-617D-BAC7F012CDD8}"/>
              </a:ext>
            </a:extLst>
          </p:cNvPr>
          <p:cNvSpPr>
            <a:spLocks noGrp="1"/>
          </p:cNvSpPr>
          <p:nvPr>
            <p:ph type="body" sz="quarter" idx="15"/>
          </p:nvPr>
        </p:nvSpPr>
        <p:spPr/>
        <p:txBody>
          <a:bodyPr/>
          <a:lstStyle/>
          <a:p>
            <a:r>
              <a:rPr lang="en-US" sz="4800" dirty="0"/>
              <a:t>QUIZ</a:t>
            </a:r>
          </a:p>
        </p:txBody>
      </p:sp>
    </p:spTree>
    <p:extLst>
      <p:ext uri="{BB962C8B-B14F-4D97-AF65-F5344CB8AC3E}">
        <p14:creationId xmlns:p14="http://schemas.microsoft.com/office/powerpoint/2010/main" val="1189451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FB522-077A-DEB1-AE55-8454AB7C74EB}"/>
            </a:ext>
          </a:extLst>
        </p:cNvPr>
        <p:cNvGrpSpPr/>
        <p:nvPr/>
      </p:nvGrpSpPr>
      <p:grpSpPr>
        <a:xfrm>
          <a:off x="0" y="0"/>
          <a:ext cx="0" cy="0"/>
          <a:chOff x="0" y="0"/>
          <a:chExt cx="0" cy="0"/>
        </a:xfrm>
      </p:grpSpPr>
      <p:pic>
        <p:nvPicPr>
          <p:cNvPr id="6" name="Picture Placeholder 5" descr="A group of people in a kitchen&#10;&#10;Description automatically generated">
            <a:extLst>
              <a:ext uri="{FF2B5EF4-FFF2-40B4-BE49-F238E27FC236}">
                <a16:creationId xmlns:a16="http://schemas.microsoft.com/office/drawing/2014/main" id="{898C18DA-E285-0C1A-5416-0283497E2349}"/>
              </a:ext>
            </a:extLst>
          </p:cNvPr>
          <p:cNvPicPr>
            <a:picLocks noGrp="1" noChangeAspect="1"/>
          </p:cNvPicPr>
          <p:nvPr>
            <p:ph type="pic" sz="quarter" idx="53"/>
          </p:nvPr>
        </p:nvPicPr>
        <p:blipFill>
          <a:blip r:embed="rId2"/>
          <a:srcRect l="22784" r="22784"/>
          <a:stretch>
            <a:fillRect/>
          </a:stretch>
        </p:blipFill>
        <p:spPr>
          <a:xfrm>
            <a:off x="6977063" y="1225550"/>
            <a:ext cx="4479925" cy="4629150"/>
          </a:xfrm>
        </p:spPr>
      </p:pic>
      <p:sp>
        <p:nvSpPr>
          <p:cNvPr id="4" name="Text Placeholder 5">
            <a:extLst>
              <a:ext uri="{FF2B5EF4-FFF2-40B4-BE49-F238E27FC236}">
                <a16:creationId xmlns:a16="http://schemas.microsoft.com/office/drawing/2014/main" id="{3F446116-7125-DFF2-5396-72A298B27575}"/>
              </a:ext>
            </a:extLst>
          </p:cNvPr>
          <p:cNvSpPr txBox="1">
            <a:spLocks/>
          </p:cNvSpPr>
          <p:nvPr/>
        </p:nvSpPr>
        <p:spPr>
          <a:xfrm>
            <a:off x="349716" y="1724290"/>
            <a:ext cx="5890260" cy="4046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Vilket av följande är ett praktiskt sätt att kontrollera portionerna och minska matsvinnet?</a:t>
            </a:r>
          </a:p>
          <a:p>
            <a:pPr marL="0" indent="0"/>
            <a:endParaRPr lang="en-US"/>
          </a:p>
          <a:p>
            <a:pPr marL="0" indent="0"/>
            <a:r>
              <a:rPr lang="en-US"/>
              <a:t>a) Gissa portionsstorlekar</a:t>
            </a:r>
          </a:p>
          <a:p>
            <a:pPr marL="0" indent="0"/>
            <a:r>
              <a:rPr lang="en-US"/>
              <a:t>b) Använda mätkoppar och vågar</a:t>
            </a:r>
          </a:p>
          <a:p>
            <a:pPr marL="0" indent="0"/>
            <a:r>
              <a:rPr lang="en-US"/>
              <a:t>c) Förbereda stora partier utan planering</a:t>
            </a:r>
          </a:p>
          <a:p>
            <a:pPr marL="0" indent="0"/>
            <a:r>
              <a:rPr lang="en-US"/>
              <a:t>d) Ignorera portionsstorlekar</a:t>
            </a:r>
          </a:p>
          <a:p>
            <a:pPr marL="0" indent="0"/>
            <a:br>
              <a:rPr lang="en-US"/>
            </a:br>
            <a:endParaRPr lang="en-US"/>
          </a:p>
        </p:txBody>
      </p:sp>
      <p:sp>
        <p:nvSpPr>
          <p:cNvPr id="5" name="Text Placeholder 4">
            <a:extLst>
              <a:ext uri="{FF2B5EF4-FFF2-40B4-BE49-F238E27FC236}">
                <a16:creationId xmlns:a16="http://schemas.microsoft.com/office/drawing/2014/main" id="{2F20B94A-5943-9207-B5CD-EF61738DA77F}"/>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Flervalsfrågor</a:t>
            </a:r>
          </a:p>
        </p:txBody>
      </p:sp>
    </p:spTree>
    <p:extLst>
      <p:ext uri="{BB962C8B-B14F-4D97-AF65-F5344CB8AC3E}">
        <p14:creationId xmlns:p14="http://schemas.microsoft.com/office/powerpoint/2010/main" val="4194771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9A75C-0207-3524-C8E6-D44A013E4482}"/>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6B90177B-3E03-8D53-DD7B-6CF3981EC3E6}"/>
              </a:ext>
            </a:extLst>
          </p:cNvPr>
          <p:cNvSpPr txBox="1">
            <a:spLocks/>
          </p:cNvSpPr>
          <p:nvPr/>
        </p:nvSpPr>
        <p:spPr>
          <a:xfrm>
            <a:off x="417729" y="1801174"/>
            <a:ext cx="5890260" cy="4046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Vilket av följande är ett praktiskt sätt att kontrollera portionerna och minska matsvinnet?</a:t>
            </a:r>
          </a:p>
          <a:p>
            <a:pPr marL="0" indent="0"/>
            <a:endParaRPr lang="en-US"/>
          </a:p>
          <a:p>
            <a:pPr marL="0" indent="0"/>
            <a:r>
              <a:rPr lang="en-US"/>
              <a:t>Svar: b) Använda mätkoppar och vågar</a:t>
            </a:r>
          </a:p>
          <a:p>
            <a:pPr marL="0" indent="0"/>
            <a:endParaRPr lang="en-US"/>
          </a:p>
          <a:p>
            <a:pPr marL="0" indent="0"/>
            <a:br>
              <a:rPr lang="en-US"/>
            </a:br>
            <a:endParaRPr lang="en-US"/>
          </a:p>
        </p:txBody>
      </p:sp>
      <p:sp>
        <p:nvSpPr>
          <p:cNvPr id="5" name="Text Placeholder 4">
            <a:extLst>
              <a:ext uri="{FF2B5EF4-FFF2-40B4-BE49-F238E27FC236}">
                <a16:creationId xmlns:a16="http://schemas.microsoft.com/office/drawing/2014/main" id="{0BA2A0C3-E455-66EF-40CA-8B988DEE564F}"/>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Flervalssvar</a:t>
            </a:r>
          </a:p>
        </p:txBody>
      </p:sp>
      <p:pic>
        <p:nvPicPr>
          <p:cNvPr id="10" name="Picture Placeholder 5" descr="A group of people in a kitchen&#10;&#10;Description automatically generated">
            <a:extLst>
              <a:ext uri="{FF2B5EF4-FFF2-40B4-BE49-F238E27FC236}">
                <a16:creationId xmlns:a16="http://schemas.microsoft.com/office/drawing/2014/main" id="{DE4134E0-39E1-2CD3-8533-F35BD3B6E8BB}"/>
              </a:ext>
            </a:extLst>
          </p:cNvPr>
          <p:cNvPicPr>
            <a:picLocks noGrp="1" noChangeAspect="1"/>
          </p:cNvPicPr>
          <p:nvPr>
            <p:ph type="pic" sz="quarter" idx="53"/>
          </p:nvPr>
        </p:nvPicPr>
        <p:blipFill>
          <a:blip r:embed="rId2"/>
          <a:srcRect l="22784" r="22784"/>
          <a:stretch>
            <a:fillRect/>
          </a:stretch>
        </p:blipFill>
        <p:spPr>
          <a:xfrm>
            <a:off x="6977063" y="1225550"/>
            <a:ext cx="4479925" cy="4629150"/>
          </a:xfrm>
        </p:spPr>
      </p:pic>
    </p:spTree>
    <p:extLst>
      <p:ext uri="{BB962C8B-B14F-4D97-AF65-F5344CB8AC3E}">
        <p14:creationId xmlns:p14="http://schemas.microsoft.com/office/powerpoint/2010/main" val="2968851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5C291-F922-3355-9431-C2A9C874CEC6}"/>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F1F2DF24-8431-7E9B-888B-45B43ED5F247}"/>
              </a:ext>
            </a:extLst>
          </p:cNvPr>
          <p:cNvSpPr txBox="1">
            <a:spLocks/>
          </p:cNvSpPr>
          <p:nvPr/>
        </p:nvSpPr>
        <p:spPr>
          <a:xfrm>
            <a:off x="319963" y="1948576"/>
            <a:ext cx="5890260" cy="4046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Hur kan du ta tillvara på överblivna rostade grönsaker?</a:t>
            </a:r>
            <a:br>
              <a:rPr lang="en-US"/>
            </a:br>
            <a:endParaRPr lang="en-US"/>
          </a:p>
          <a:p>
            <a:pPr marL="0" indent="0"/>
            <a:r>
              <a:rPr lang="en-US"/>
              <a:t>a) Kasta bort dem</a:t>
            </a:r>
          </a:p>
          <a:p>
            <a:pPr marL="0" indent="0"/>
            <a:r>
              <a:rPr lang="en-US"/>
              <a:t>b) Använd dem i en frittata</a:t>
            </a:r>
          </a:p>
          <a:p>
            <a:pPr marL="0" indent="0"/>
            <a:r>
              <a:rPr lang="en-US"/>
              <a:t>c) Ignorera dem</a:t>
            </a:r>
          </a:p>
          <a:p>
            <a:pPr marL="0" indent="0"/>
            <a:r>
              <a:rPr lang="en-US"/>
              <a:t>d) Låt dem stå i kylen på obestämd tid</a:t>
            </a:r>
          </a:p>
          <a:p>
            <a:pPr marL="0" indent="0"/>
            <a:endParaRPr lang="en-US"/>
          </a:p>
        </p:txBody>
      </p:sp>
      <p:sp>
        <p:nvSpPr>
          <p:cNvPr id="5" name="Text Placeholder 4">
            <a:extLst>
              <a:ext uri="{FF2B5EF4-FFF2-40B4-BE49-F238E27FC236}">
                <a16:creationId xmlns:a16="http://schemas.microsoft.com/office/drawing/2014/main" id="{905AA38F-DE39-9902-FC2E-54B065696B9B}"/>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Flervalsfrågor</a:t>
            </a:r>
          </a:p>
        </p:txBody>
      </p:sp>
      <p:pic>
        <p:nvPicPr>
          <p:cNvPr id="2" name="Picture Placeholder 5">
            <a:extLst>
              <a:ext uri="{FF2B5EF4-FFF2-40B4-BE49-F238E27FC236}">
                <a16:creationId xmlns:a16="http://schemas.microsoft.com/office/drawing/2014/main" id="{0D1976AB-B51E-D332-A0F0-146D745C645F}"/>
              </a:ext>
            </a:extLst>
          </p:cNvPr>
          <p:cNvPicPr>
            <a:picLocks noChangeAspect="1"/>
          </p:cNvPicPr>
          <p:nvPr/>
        </p:nvPicPr>
        <p:blipFill>
          <a:blip r:embed="rId2"/>
          <a:srcRect l="33299" r="2227"/>
          <a:stretch/>
        </p:blipFill>
        <p:spPr>
          <a:xfrm>
            <a:off x="6307989" y="694862"/>
            <a:ext cx="5292000" cy="54682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pic>
    </p:spTree>
    <p:extLst>
      <p:ext uri="{BB962C8B-B14F-4D97-AF65-F5344CB8AC3E}">
        <p14:creationId xmlns:p14="http://schemas.microsoft.com/office/powerpoint/2010/main" val="903380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649152" y="6378633"/>
            <a:ext cx="3362966" cy="344456"/>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txBody>
          <a:bodyPr/>
          <a:lstStyle/>
          <a:p>
            <a:endParaRPr lang="fr-FR" sz="1200"/>
          </a:p>
        </p:txBody>
      </p:sp>
      <p:grpSp>
        <p:nvGrpSpPr>
          <p:cNvPr id="3" name="Group 3"/>
          <p:cNvGrpSpPr/>
          <p:nvPr/>
        </p:nvGrpSpPr>
        <p:grpSpPr>
          <a:xfrm rot="4220027">
            <a:off x="-542070" y="-4396039"/>
            <a:ext cx="10330971" cy="10652026"/>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txBody>
            <a:bodyPr/>
            <a:lstStyle/>
            <a:p>
              <a:endParaRPr lang="fr-FR" sz="1200"/>
            </a:p>
          </p:txBody>
        </p:sp>
      </p:grpSp>
      <p:grpSp>
        <p:nvGrpSpPr>
          <p:cNvPr id="5" name="Group 5"/>
          <p:cNvGrpSpPr/>
          <p:nvPr/>
        </p:nvGrpSpPr>
        <p:grpSpPr>
          <a:xfrm>
            <a:off x="-2680462" y="-6101979"/>
            <a:ext cx="16148169" cy="610198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txBody>
            <a:bodyPr/>
            <a:lstStyle/>
            <a:p>
              <a:endParaRPr lang="fr-FR" sz="1200"/>
            </a:p>
          </p:txBody>
        </p:sp>
      </p:grpSp>
      <p:grpSp>
        <p:nvGrpSpPr>
          <p:cNvPr id="7" name="Group 7"/>
          <p:cNvGrpSpPr/>
          <p:nvPr/>
        </p:nvGrpSpPr>
        <p:grpSpPr>
          <a:xfrm>
            <a:off x="-3671155" y="6857999"/>
            <a:ext cx="16148169" cy="2193027"/>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txBody>
            <a:bodyPr/>
            <a:lstStyle/>
            <a:p>
              <a:endParaRPr lang="fr-FR" sz="1200"/>
            </a:p>
          </p:txBody>
        </p:sp>
      </p:grpSp>
      <p:grpSp>
        <p:nvGrpSpPr>
          <p:cNvPr id="9" name="Group 9"/>
          <p:cNvGrpSpPr/>
          <p:nvPr/>
        </p:nvGrpSpPr>
        <p:grpSpPr>
          <a:xfrm>
            <a:off x="-2987800" y="-807842"/>
            <a:ext cx="2987800" cy="11409236"/>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txBody>
            <a:bodyPr/>
            <a:lstStyle/>
            <a:p>
              <a:endParaRPr lang="fr-FR" sz="1200"/>
            </a:p>
          </p:txBody>
        </p:sp>
      </p:grpSp>
      <p:sp>
        <p:nvSpPr>
          <p:cNvPr id="11" name="TextBox 11"/>
          <p:cNvSpPr txBox="1"/>
          <p:nvPr/>
        </p:nvSpPr>
        <p:spPr>
          <a:xfrm>
            <a:off x="834481" y="907763"/>
            <a:ext cx="7054239" cy="3180358"/>
          </a:xfrm>
          <a:prstGeom prst="rect">
            <a:avLst/>
          </a:prstGeom>
        </p:spPr>
        <p:txBody>
          <a:bodyPr lIns="0" tIns="0" rIns="0" bIns="0" rtlCol="0" anchor="t">
            <a:spAutoFit/>
          </a:bodyPr>
          <a:lstStyle/>
          <a:p>
            <a:pPr algn="ctr">
              <a:lnSpc>
                <a:spcPts val="24841"/>
              </a:lnSpc>
            </a:pPr>
            <a:r>
              <a:rPr lang="en-US" sz="23001" spc="215">
                <a:solidFill>
                  <a:srgbClr val="DDA9A7"/>
                </a:solidFill>
                <a:ea typeface="TT Rounds Condensed"/>
                <a:cs typeface="TT Rounds Condensed"/>
                <a:sym typeface="TT Rounds Condensed"/>
              </a:rPr>
              <a:t>01</a:t>
            </a:r>
          </a:p>
        </p:txBody>
      </p:sp>
      <p:sp>
        <p:nvSpPr>
          <p:cNvPr id="12" name="TextBox 12"/>
          <p:cNvSpPr txBox="1"/>
          <p:nvPr/>
        </p:nvSpPr>
        <p:spPr>
          <a:xfrm>
            <a:off x="683357" y="2078051"/>
            <a:ext cx="7054239" cy="2308324"/>
          </a:xfrm>
          <a:prstGeom prst="rect">
            <a:avLst/>
          </a:prstGeom>
        </p:spPr>
        <p:txBody>
          <a:bodyPr lIns="0" tIns="0" rIns="0" bIns="0" rtlCol="0" anchor="t">
            <a:spAutoFit/>
          </a:bodyPr>
          <a:lstStyle/>
          <a:p>
            <a:pPr algn="ctr">
              <a:lnSpc>
                <a:spcPts val="4536"/>
              </a:lnSpc>
            </a:pPr>
            <a:r>
              <a:rPr lang="en-US" sz="4200" b="1" spc="37">
                <a:solidFill>
                  <a:srgbClr val="000000"/>
                </a:solidFill>
                <a:ea typeface="TT Rounds Condensed Bold"/>
                <a:cs typeface="TT Rounds Condensed Bold"/>
                <a:sym typeface="TT Rounds Condensed Bold"/>
              </a:rPr>
              <a:t>Vikten av att </a:t>
            </a:r>
          </a:p>
          <a:p>
            <a:pPr algn="ctr">
              <a:lnSpc>
                <a:spcPts val="4536"/>
              </a:lnSpc>
            </a:pPr>
            <a:r>
              <a:rPr lang="en-US" sz="4200" b="1" spc="37">
                <a:solidFill>
                  <a:srgbClr val="000000"/>
                </a:solidFill>
                <a:ea typeface="TT Rounds Condensed Bold"/>
                <a:cs typeface="TT Rounds Condensed Bold"/>
                <a:sym typeface="TT Rounds Condensed Bold"/>
              </a:rPr>
              <a:t>Ekologiskt ansvarstagande </a:t>
            </a:r>
          </a:p>
          <a:p>
            <a:pPr algn="ctr">
              <a:lnSpc>
                <a:spcPts val="4536"/>
              </a:lnSpc>
            </a:pPr>
            <a:r>
              <a:rPr lang="en-US" sz="4200" b="1" spc="37">
                <a:solidFill>
                  <a:srgbClr val="000000"/>
                </a:solidFill>
                <a:ea typeface="TT Rounds Condensed Bold"/>
                <a:cs typeface="TT Rounds Condensed Bold"/>
                <a:sym typeface="TT Rounds Condensed Bold"/>
              </a:rPr>
              <a:t>inom det kulinariska </a:t>
            </a:r>
          </a:p>
          <a:p>
            <a:pPr algn="ctr">
              <a:lnSpc>
                <a:spcPts val="4536"/>
              </a:lnSpc>
            </a:pPr>
            <a:r>
              <a:rPr lang="en-US" sz="4200" b="1" spc="37">
                <a:solidFill>
                  <a:srgbClr val="000000"/>
                </a:solidFill>
                <a:ea typeface="TT Rounds Condensed Bold"/>
                <a:cs typeface="TT Rounds Condensed Bold"/>
                <a:sym typeface="TT Rounds Condensed Bold"/>
              </a:rPr>
              <a:t>Industri</a:t>
            </a:r>
          </a:p>
        </p:txBody>
      </p:sp>
      <p:pic>
        <p:nvPicPr>
          <p:cNvPr id="13" name="Picture Placeholder 5">
            <a:extLst>
              <a:ext uri="{FF2B5EF4-FFF2-40B4-BE49-F238E27FC236}">
                <a16:creationId xmlns:a16="http://schemas.microsoft.com/office/drawing/2014/main" id="{59D26D71-50E0-1623-08A9-C2A6833AF60A}"/>
              </a:ext>
            </a:extLst>
          </p:cNvPr>
          <p:cNvPicPr>
            <a:picLocks noChangeAspect="1"/>
          </p:cNvPicPr>
          <p:nvPr/>
        </p:nvPicPr>
        <p:blipFill>
          <a:blip r:embed="rId3"/>
          <a:srcRect l="41617" t="-181" r="3553" b="181"/>
          <a:stretch/>
        </p:blipFill>
        <p:spPr>
          <a:xfrm>
            <a:off x="6482271" y="534093"/>
            <a:ext cx="5292000" cy="54682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C6636-E307-7295-3FFC-CDF99612F568}"/>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24E5958E-0180-0A8D-7D15-7FEF0A8C7A55}"/>
              </a:ext>
            </a:extLst>
          </p:cNvPr>
          <p:cNvSpPr txBox="1">
            <a:spLocks/>
          </p:cNvSpPr>
          <p:nvPr/>
        </p:nvSpPr>
        <p:spPr>
          <a:xfrm>
            <a:off x="417729" y="1965830"/>
            <a:ext cx="5890260" cy="4046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Hur kan du ta tillvara på överblivna rostade grönsaker?</a:t>
            </a:r>
            <a:br>
              <a:rPr lang="en-US"/>
            </a:br>
            <a:endParaRPr lang="en-US"/>
          </a:p>
          <a:p>
            <a:pPr marL="0" indent="0"/>
            <a:r>
              <a:rPr lang="en-US"/>
              <a:t>Svar: b) Använd dem i en frittata</a:t>
            </a:r>
          </a:p>
          <a:p>
            <a:pPr marL="0" indent="0"/>
            <a:br>
              <a:rPr lang="en-US"/>
            </a:br>
            <a:endParaRPr lang="en-US"/>
          </a:p>
          <a:p>
            <a:pPr marL="0" indent="0"/>
            <a:endParaRPr lang="en-US"/>
          </a:p>
        </p:txBody>
      </p:sp>
      <p:sp>
        <p:nvSpPr>
          <p:cNvPr id="5" name="Text Placeholder 4">
            <a:extLst>
              <a:ext uri="{FF2B5EF4-FFF2-40B4-BE49-F238E27FC236}">
                <a16:creationId xmlns:a16="http://schemas.microsoft.com/office/drawing/2014/main" id="{F0A4642E-AD8C-BBE4-015D-894F7058DC47}"/>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Flervalssvar</a:t>
            </a:r>
          </a:p>
        </p:txBody>
      </p:sp>
      <p:pic>
        <p:nvPicPr>
          <p:cNvPr id="8" name="Picture Placeholder 5">
            <a:extLst>
              <a:ext uri="{FF2B5EF4-FFF2-40B4-BE49-F238E27FC236}">
                <a16:creationId xmlns:a16="http://schemas.microsoft.com/office/drawing/2014/main" id="{B914BB29-EA3F-451C-1DE0-16B30BFCFA86}"/>
              </a:ext>
            </a:extLst>
          </p:cNvPr>
          <p:cNvPicPr>
            <a:picLocks noChangeAspect="1"/>
          </p:cNvPicPr>
          <p:nvPr/>
        </p:nvPicPr>
        <p:blipFill>
          <a:blip r:embed="rId2"/>
          <a:srcRect l="33299" r="2227"/>
          <a:stretch/>
        </p:blipFill>
        <p:spPr>
          <a:xfrm>
            <a:off x="6307989" y="694862"/>
            <a:ext cx="5292000" cy="54682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pic>
    </p:spTree>
    <p:extLst>
      <p:ext uri="{BB962C8B-B14F-4D97-AF65-F5344CB8AC3E}">
        <p14:creationId xmlns:p14="http://schemas.microsoft.com/office/powerpoint/2010/main" val="4033095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A1FC0-0124-2B43-9369-DD9492D5A985}"/>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60D3A82F-94BF-370F-EF8F-7FDA02F0F9FF}"/>
              </a:ext>
            </a:extLst>
          </p:cNvPr>
          <p:cNvSpPr txBox="1">
            <a:spLocks/>
          </p:cNvSpPr>
          <p:nvPr/>
        </p:nvSpPr>
        <p:spPr>
          <a:xfrm>
            <a:off x="354468" y="1914071"/>
            <a:ext cx="5890260" cy="4046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Vad står FIFO-systemet för i lagerhanteringen?</a:t>
            </a:r>
          </a:p>
          <a:p>
            <a:pPr marL="0" indent="0"/>
            <a:endParaRPr lang="en-US"/>
          </a:p>
          <a:p>
            <a:pPr marL="0" indent="0"/>
            <a:r>
              <a:rPr lang="en-US"/>
              <a:t>a) Först in, först ut</a:t>
            </a:r>
          </a:p>
          <a:p>
            <a:pPr marL="0" indent="0"/>
            <a:r>
              <a:rPr lang="en-US"/>
              <a:t>b) Snabb inmatning, snabb utmatning</a:t>
            </a:r>
          </a:p>
          <a:p>
            <a:pPr marL="0" indent="0"/>
            <a:r>
              <a:rPr lang="en-US"/>
              <a:t>c) Färskt in, färskt ut</a:t>
            </a:r>
          </a:p>
          <a:p>
            <a:pPr marL="0" indent="0"/>
            <a:r>
              <a:rPr lang="en-US"/>
              <a:t>d) Gratis in, gratis ut</a:t>
            </a:r>
          </a:p>
          <a:p>
            <a:pPr marL="0" indent="0"/>
            <a:endParaRPr lang="en-US"/>
          </a:p>
        </p:txBody>
      </p:sp>
      <p:sp>
        <p:nvSpPr>
          <p:cNvPr id="5" name="Text Placeholder 4">
            <a:extLst>
              <a:ext uri="{FF2B5EF4-FFF2-40B4-BE49-F238E27FC236}">
                <a16:creationId xmlns:a16="http://schemas.microsoft.com/office/drawing/2014/main" id="{F61CE248-3DA7-D087-C692-AD977508F0D9}"/>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Flervalsfrågor</a:t>
            </a:r>
          </a:p>
        </p:txBody>
      </p:sp>
      <p:pic>
        <p:nvPicPr>
          <p:cNvPr id="2" name="Picture Placeholder 5">
            <a:extLst>
              <a:ext uri="{FF2B5EF4-FFF2-40B4-BE49-F238E27FC236}">
                <a16:creationId xmlns:a16="http://schemas.microsoft.com/office/drawing/2014/main" id="{B8EB7F57-1EED-2928-912D-C149CE79E122}"/>
              </a:ext>
            </a:extLst>
          </p:cNvPr>
          <p:cNvPicPr>
            <a:picLocks noChangeAspect="1"/>
          </p:cNvPicPr>
          <p:nvPr/>
        </p:nvPicPr>
        <p:blipFill>
          <a:blip r:embed="rId2"/>
          <a:srcRect l="17741" r="17741"/>
          <a:stretch/>
        </p:blipFill>
        <p:spPr>
          <a:xfrm>
            <a:off x="6689114" y="787275"/>
            <a:ext cx="4622800" cy="4776784"/>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Tree>
    <p:extLst>
      <p:ext uri="{BB962C8B-B14F-4D97-AF65-F5344CB8AC3E}">
        <p14:creationId xmlns:p14="http://schemas.microsoft.com/office/powerpoint/2010/main" val="587115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41EF4-EE4A-AA04-6AB2-3FD4DD30E0CE}"/>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0125C022-EBA5-347D-1342-674E7BA58A0B}"/>
              </a:ext>
            </a:extLst>
          </p:cNvPr>
          <p:cNvSpPr txBox="1">
            <a:spLocks/>
          </p:cNvSpPr>
          <p:nvPr/>
        </p:nvSpPr>
        <p:spPr>
          <a:xfrm>
            <a:off x="314212" y="2156119"/>
            <a:ext cx="5890260" cy="4046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Vad står FIFO-systemet för i lagerhanteringen?</a:t>
            </a:r>
          </a:p>
          <a:p>
            <a:pPr marL="0" indent="0"/>
            <a:endParaRPr lang="en-US"/>
          </a:p>
          <a:p>
            <a:pPr marL="0" indent="0"/>
            <a:r>
              <a:rPr lang="en-US"/>
              <a:t>Svar: a) Först in, först ut</a:t>
            </a:r>
          </a:p>
          <a:p>
            <a:pPr marL="0" indent="0"/>
            <a:br>
              <a:rPr lang="en-US"/>
            </a:br>
            <a:endParaRPr lang="en-US"/>
          </a:p>
          <a:p>
            <a:pPr marL="0" indent="0"/>
            <a:endParaRPr lang="en-US"/>
          </a:p>
        </p:txBody>
      </p:sp>
      <p:sp>
        <p:nvSpPr>
          <p:cNvPr id="5" name="Text Placeholder 4">
            <a:extLst>
              <a:ext uri="{FF2B5EF4-FFF2-40B4-BE49-F238E27FC236}">
                <a16:creationId xmlns:a16="http://schemas.microsoft.com/office/drawing/2014/main" id="{F432CE63-C09B-BDA1-30FD-1B2278B51071}"/>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Flervalssvar</a:t>
            </a:r>
          </a:p>
        </p:txBody>
      </p:sp>
      <p:pic>
        <p:nvPicPr>
          <p:cNvPr id="8" name="Picture Placeholder 5">
            <a:extLst>
              <a:ext uri="{FF2B5EF4-FFF2-40B4-BE49-F238E27FC236}">
                <a16:creationId xmlns:a16="http://schemas.microsoft.com/office/drawing/2014/main" id="{B3A5E19D-8A1D-E110-AB32-93492752876A}"/>
              </a:ext>
            </a:extLst>
          </p:cNvPr>
          <p:cNvPicPr>
            <a:picLocks noChangeAspect="1"/>
          </p:cNvPicPr>
          <p:nvPr/>
        </p:nvPicPr>
        <p:blipFill>
          <a:blip r:embed="rId2"/>
          <a:srcRect l="17741" r="17741"/>
          <a:stretch/>
        </p:blipFill>
        <p:spPr>
          <a:xfrm>
            <a:off x="6689114" y="787275"/>
            <a:ext cx="4622800" cy="4776784"/>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Tree>
    <p:extLst>
      <p:ext uri="{BB962C8B-B14F-4D97-AF65-F5344CB8AC3E}">
        <p14:creationId xmlns:p14="http://schemas.microsoft.com/office/powerpoint/2010/main" val="2941948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E7383-1E41-B3F0-7CEC-E59368FBA49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6031D2D-579E-BC6B-14DF-54166F624954}"/>
              </a:ext>
            </a:extLst>
          </p:cNvPr>
          <p:cNvSpPr/>
          <p:nvPr/>
        </p:nvSpPr>
        <p:spPr>
          <a:xfrm>
            <a:off x="8649152" y="6378633"/>
            <a:ext cx="3362966" cy="344456"/>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txBody>
          <a:bodyPr/>
          <a:lstStyle/>
          <a:p>
            <a:endParaRPr lang="fr-FR" sz="1200"/>
          </a:p>
        </p:txBody>
      </p:sp>
      <p:grpSp>
        <p:nvGrpSpPr>
          <p:cNvPr id="3" name="Group 3">
            <a:extLst>
              <a:ext uri="{FF2B5EF4-FFF2-40B4-BE49-F238E27FC236}">
                <a16:creationId xmlns:a16="http://schemas.microsoft.com/office/drawing/2014/main" id="{BE008854-E34E-FE3B-F3E1-49AF27EB7498}"/>
              </a:ext>
            </a:extLst>
          </p:cNvPr>
          <p:cNvGrpSpPr/>
          <p:nvPr/>
        </p:nvGrpSpPr>
        <p:grpSpPr>
          <a:xfrm rot="4220027">
            <a:off x="-542070" y="-4396039"/>
            <a:ext cx="10330971" cy="10652026"/>
            <a:chOff x="0" y="0"/>
            <a:chExt cx="20661942" cy="21304052"/>
          </a:xfrm>
        </p:grpSpPr>
        <p:sp>
          <p:nvSpPr>
            <p:cNvPr id="4" name="Freeform 4">
              <a:extLst>
                <a:ext uri="{FF2B5EF4-FFF2-40B4-BE49-F238E27FC236}">
                  <a16:creationId xmlns:a16="http://schemas.microsoft.com/office/drawing/2014/main" id="{25840ACF-3DBF-9836-9AF9-9E33D0A334A4}"/>
                </a:ext>
              </a:extLst>
            </p:cNvPr>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txBody>
            <a:bodyPr/>
            <a:lstStyle/>
            <a:p>
              <a:endParaRPr lang="fr-FR" sz="1200"/>
            </a:p>
          </p:txBody>
        </p:sp>
      </p:grpSp>
      <p:grpSp>
        <p:nvGrpSpPr>
          <p:cNvPr id="5" name="Group 5">
            <a:extLst>
              <a:ext uri="{FF2B5EF4-FFF2-40B4-BE49-F238E27FC236}">
                <a16:creationId xmlns:a16="http://schemas.microsoft.com/office/drawing/2014/main" id="{10EECD36-1A1B-9BD0-C571-4C66B39DD135}"/>
              </a:ext>
            </a:extLst>
          </p:cNvPr>
          <p:cNvGrpSpPr/>
          <p:nvPr/>
        </p:nvGrpSpPr>
        <p:grpSpPr>
          <a:xfrm>
            <a:off x="-2680462" y="-6101979"/>
            <a:ext cx="16148169" cy="6101980"/>
            <a:chOff x="0" y="0"/>
            <a:chExt cx="32296338" cy="12203960"/>
          </a:xfrm>
        </p:grpSpPr>
        <p:sp>
          <p:nvSpPr>
            <p:cNvPr id="6" name="Freeform 6">
              <a:extLst>
                <a:ext uri="{FF2B5EF4-FFF2-40B4-BE49-F238E27FC236}">
                  <a16:creationId xmlns:a16="http://schemas.microsoft.com/office/drawing/2014/main" id="{46449E0D-65D7-9CDB-4E72-625582A2D987}"/>
                </a:ext>
              </a:extLst>
            </p:cNvPr>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txBody>
            <a:bodyPr/>
            <a:lstStyle/>
            <a:p>
              <a:endParaRPr lang="fr-FR" sz="1200"/>
            </a:p>
          </p:txBody>
        </p:sp>
      </p:grpSp>
      <p:grpSp>
        <p:nvGrpSpPr>
          <p:cNvPr id="7" name="Group 7">
            <a:extLst>
              <a:ext uri="{FF2B5EF4-FFF2-40B4-BE49-F238E27FC236}">
                <a16:creationId xmlns:a16="http://schemas.microsoft.com/office/drawing/2014/main" id="{D8F35BD4-72C6-ABA2-69DC-3432D9BB99D9}"/>
              </a:ext>
            </a:extLst>
          </p:cNvPr>
          <p:cNvGrpSpPr/>
          <p:nvPr/>
        </p:nvGrpSpPr>
        <p:grpSpPr>
          <a:xfrm>
            <a:off x="-3671155" y="6857999"/>
            <a:ext cx="16148169" cy="2193027"/>
            <a:chOff x="0" y="0"/>
            <a:chExt cx="32296338" cy="4386054"/>
          </a:xfrm>
        </p:grpSpPr>
        <p:sp>
          <p:nvSpPr>
            <p:cNvPr id="8" name="Freeform 8">
              <a:extLst>
                <a:ext uri="{FF2B5EF4-FFF2-40B4-BE49-F238E27FC236}">
                  <a16:creationId xmlns:a16="http://schemas.microsoft.com/office/drawing/2014/main" id="{26760115-AAB4-3567-FC73-8FCAD2B46B0D}"/>
                </a:ext>
              </a:extLst>
            </p:cNvPr>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txBody>
            <a:bodyPr/>
            <a:lstStyle/>
            <a:p>
              <a:endParaRPr lang="fr-FR" sz="1200"/>
            </a:p>
          </p:txBody>
        </p:sp>
      </p:grpSp>
      <p:grpSp>
        <p:nvGrpSpPr>
          <p:cNvPr id="9" name="Group 9">
            <a:extLst>
              <a:ext uri="{FF2B5EF4-FFF2-40B4-BE49-F238E27FC236}">
                <a16:creationId xmlns:a16="http://schemas.microsoft.com/office/drawing/2014/main" id="{B69E1FD7-D164-8EFE-8150-DCACF457F214}"/>
              </a:ext>
            </a:extLst>
          </p:cNvPr>
          <p:cNvGrpSpPr/>
          <p:nvPr/>
        </p:nvGrpSpPr>
        <p:grpSpPr>
          <a:xfrm>
            <a:off x="-2987800" y="-807842"/>
            <a:ext cx="2987800" cy="11409236"/>
            <a:chOff x="0" y="0"/>
            <a:chExt cx="5975600" cy="22818472"/>
          </a:xfrm>
        </p:grpSpPr>
        <p:sp>
          <p:nvSpPr>
            <p:cNvPr id="10" name="Freeform 10">
              <a:extLst>
                <a:ext uri="{FF2B5EF4-FFF2-40B4-BE49-F238E27FC236}">
                  <a16:creationId xmlns:a16="http://schemas.microsoft.com/office/drawing/2014/main" id="{8BB8E494-7A57-C80C-8B33-F842CDA39D66}"/>
                </a:ext>
              </a:extLst>
            </p:cNvPr>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txBody>
            <a:bodyPr/>
            <a:lstStyle/>
            <a:p>
              <a:endParaRPr lang="fr-FR" sz="1200"/>
            </a:p>
          </p:txBody>
        </p:sp>
      </p:grpSp>
      <p:sp>
        <p:nvSpPr>
          <p:cNvPr id="11" name="TextBox 11">
            <a:extLst>
              <a:ext uri="{FF2B5EF4-FFF2-40B4-BE49-F238E27FC236}">
                <a16:creationId xmlns:a16="http://schemas.microsoft.com/office/drawing/2014/main" id="{E12147D8-72EC-20FF-64FE-AF7CB8EFBEC9}"/>
              </a:ext>
            </a:extLst>
          </p:cNvPr>
          <p:cNvSpPr txBox="1"/>
          <p:nvPr/>
        </p:nvSpPr>
        <p:spPr>
          <a:xfrm>
            <a:off x="834481" y="907763"/>
            <a:ext cx="7054239" cy="3180358"/>
          </a:xfrm>
          <a:prstGeom prst="rect">
            <a:avLst/>
          </a:prstGeom>
        </p:spPr>
        <p:txBody>
          <a:bodyPr lIns="0" tIns="0" rIns="0" bIns="0" rtlCol="0" anchor="t">
            <a:spAutoFit/>
          </a:bodyPr>
          <a:lstStyle/>
          <a:p>
            <a:pPr algn="ctr">
              <a:lnSpc>
                <a:spcPts val="24841"/>
              </a:lnSpc>
            </a:pPr>
            <a:r>
              <a:rPr lang="en-US" sz="23001" spc="215">
                <a:solidFill>
                  <a:srgbClr val="DDA9A7"/>
                </a:solidFill>
                <a:latin typeface="TT Rounds Condensed"/>
                <a:ea typeface="TT Rounds Condensed"/>
                <a:cs typeface="TT Rounds Condensed"/>
                <a:sym typeface="TT Rounds Condensed"/>
              </a:rPr>
              <a:t>03</a:t>
            </a:r>
          </a:p>
        </p:txBody>
      </p:sp>
      <p:sp>
        <p:nvSpPr>
          <p:cNvPr id="12" name="TextBox 12">
            <a:extLst>
              <a:ext uri="{FF2B5EF4-FFF2-40B4-BE49-F238E27FC236}">
                <a16:creationId xmlns:a16="http://schemas.microsoft.com/office/drawing/2014/main" id="{66D39D38-BC32-8C90-97D1-FE320DC53273}"/>
              </a:ext>
            </a:extLst>
          </p:cNvPr>
          <p:cNvSpPr txBox="1"/>
          <p:nvPr/>
        </p:nvSpPr>
        <p:spPr>
          <a:xfrm>
            <a:off x="875809" y="1928526"/>
            <a:ext cx="7054239" cy="577081"/>
          </a:xfrm>
          <a:prstGeom prst="rect">
            <a:avLst/>
          </a:prstGeom>
        </p:spPr>
        <p:txBody>
          <a:bodyPr lIns="0" tIns="0" rIns="0" bIns="0" rtlCol="0" anchor="t">
            <a:spAutoFit/>
          </a:bodyPr>
          <a:lstStyle/>
          <a:p>
            <a:pPr algn="ctr">
              <a:lnSpc>
                <a:spcPts val="4536"/>
              </a:lnSpc>
            </a:pPr>
            <a:r>
              <a:rPr lang="en-US" sz="4200" b="1" spc="37">
                <a:solidFill>
                  <a:srgbClr val="000000"/>
                </a:solidFill>
                <a:ea typeface="TT Rounds Condensed Bold"/>
                <a:cs typeface="TT Rounds Condensed Bold"/>
                <a:sym typeface="TT Rounds Condensed Bold"/>
              </a:rPr>
              <a:t>Utforska energieffektiviteten </a:t>
            </a:r>
          </a:p>
        </p:txBody>
      </p:sp>
    </p:spTree>
    <p:extLst>
      <p:ext uri="{BB962C8B-B14F-4D97-AF65-F5344CB8AC3E}">
        <p14:creationId xmlns:p14="http://schemas.microsoft.com/office/powerpoint/2010/main" val="1387480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B67C0-18F4-D779-EAB3-1F97A2FFEE10}"/>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7919D6D0-FA2C-56E3-D637-F82A44C31492}"/>
              </a:ext>
            </a:extLst>
          </p:cNvPr>
          <p:cNvGrpSpPr/>
          <p:nvPr/>
        </p:nvGrpSpPr>
        <p:grpSpPr>
          <a:xfrm>
            <a:off x="10719182" y="-1518589"/>
            <a:ext cx="2945636" cy="3037178"/>
            <a:chOff x="0" y="0"/>
            <a:chExt cx="5891272" cy="6074356"/>
          </a:xfrm>
          <a:solidFill>
            <a:srgbClr val="E6C8C7"/>
          </a:solidFill>
        </p:grpSpPr>
        <p:sp>
          <p:nvSpPr>
            <p:cNvPr id="6" name="Freeform 6">
              <a:extLst>
                <a:ext uri="{FF2B5EF4-FFF2-40B4-BE49-F238E27FC236}">
                  <a16:creationId xmlns:a16="http://schemas.microsoft.com/office/drawing/2014/main" id="{AAD4F1C8-C04E-2EB6-06D2-1FC05E548EE0}"/>
                </a:ext>
              </a:extLst>
            </p:cNvPr>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grpFill/>
          </p:spPr>
          <p:txBody>
            <a:bodyPr/>
            <a:lstStyle/>
            <a:p>
              <a:endParaRPr lang="fr-FR" sz="1200"/>
            </a:p>
          </p:txBody>
        </p:sp>
      </p:grpSp>
      <p:sp>
        <p:nvSpPr>
          <p:cNvPr id="3" name="Text Placeholder 2">
            <a:extLst>
              <a:ext uri="{FF2B5EF4-FFF2-40B4-BE49-F238E27FC236}">
                <a16:creationId xmlns:a16="http://schemas.microsoft.com/office/drawing/2014/main" id="{917E0147-24C3-6A60-B181-8A4DDC1C7896}"/>
              </a:ext>
            </a:extLst>
          </p:cNvPr>
          <p:cNvSpPr>
            <a:spLocks noGrp="1"/>
          </p:cNvSpPr>
          <p:nvPr>
            <p:ph type="body" sz="quarter" idx="18"/>
          </p:nvPr>
        </p:nvSpPr>
        <p:spPr>
          <a:xfrm>
            <a:off x="484734" y="1991812"/>
            <a:ext cx="11222532" cy="4343986"/>
          </a:xfrm>
        </p:spPr>
        <p:txBody>
          <a:bodyPr/>
          <a:lstStyle/>
          <a:p>
            <a:pPr marL="0" indent="0"/>
            <a:r>
              <a:rPr lang="en-US" dirty="0" err="1"/>
              <a:t>Energiförbrukning</a:t>
            </a:r>
            <a:r>
              <a:rPr lang="en-US" dirty="0"/>
              <a:t> </a:t>
            </a:r>
            <a:r>
              <a:rPr lang="en-US" dirty="0" err="1"/>
              <a:t>är</a:t>
            </a:r>
            <a:r>
              <a:rPr lang="en-US" dirty="0"/>
              <a:t> </a:t>
            </a:r>
            <a:r>
              <a:rPr lang="en-US" dirty="0" err="1"/>
              <a:t>ett</a:t>
            </a:r>
            <a:r>
              <a:rPr lang="en-US" dirty="0"/>
              <a:t> </a:t>
            </a:r>
            <a:r>
              <a:rPr lang="en-US" dirty="0" err="1"/>
              <a:t>annat</a:t>
            </a:r>
            <a:r>
              <a:rPr lang="en-US" dirty="0"/>
              <a:t> </a:t>
            </a:r>
            <a:r>
              <a:rPr lang="en-US" dirty="0" err="1"/>
              <a:t>område</a:t>
            </a:r>
            <a:r>
              <a:rPr lang="en-US" dirty="0"/>
              <a:t> </a:t>
            </a:r>
            <a:r>
              <a:rPr lang="en-US" dirty="0" err="1"/>
              <a:t>där</a:t>
            </a:r>
            <a:r>
              <a:rPr lang="en-US" dirty="0"/>
              <a:t> den </a:t>
            </a:r>
            <a:r>
              <a:rPr lang="en-US" dirty="0" err="1"/>
              <a:t>kulinariska</a:t>
            </a:r>
            <a:r>
              <a:rPr lang="en-US" dirty="0"/>
              <a:t> </a:t>
            </a:r>
            <a:r>
              <a:rPr lang="en-US" dirty="0" err="1"/>
              <a:t>industrin</a:t>
            </a:r>
            <a:r>
              <a:rPr lang="en-US" dirty="0"/>
              <a:t> </a:t>
            </a:r>
            <a:r>
              <a:rPr lang="en-US" dirty="0" err="1"/>
              <a:t>kan</a:t>
            </a:r>
            <a:r>
              <a:rPr lang="en-US" dirty="0"/>
              <a:t> </a:t>
            </a:r>
            <a:r>
              <a:rPr lang="en-US" dirty="0" err="1"/>
              <a:t>göra</a:t>
            </a:r>
            <a:r>
              <a:rPr lang="en-US" dirty="0"/>
              <a:t> </a:t>
            </a:r>
            <a:r>
              <a:rPr lang="en-US" dirty="0" err="1"/>
              <a:t>en</a:t>
            </a:r>
            <a:r>
              <a:rPr lang="en-US" dirty="0"/>
              <a:t> </a:t>
            </a:r>
            <a:r>
              <a:rPr lang="en-US" dirty="0" err="1"/>
              <a:t>betydande</a:t>
            </a:r>
            <a:r>
              <a:rPr lang="en-US" dirty="0"/>
              <a:t> </a:t>
            </a:r>
            <a:r>
              <a:rPr lang="en-US" dirty="0" err="1"/>
              <a:t>insats</a:t>
            </a:r>
            <a:r>
              <a:rPr lang="en-US" dirty="0"/>
              <a:t>. </a:t>
            </a:r>
            <a:r>
              <a:rPr lang="en-US" dirty="0" err="1"/>
              <a:t>Storkök</a:t>
            </a:r>
            <a:r>
              <a:rPr lang="en-US" dirty="0"/>
              <a:t> </a:t>
            </a:r>
            <a:r>
              <a:rPr lang="en-US" dirty="0" err="1"/>
              <a:t>eller</a:t>
            </a:r>
            <a:r>
              <a:rPr lang="en-US" dirty="0"/>
              <a:t> </a:t>
            </a:r>
            <a:r>
              <a:rPr lang="en-US" dirty="0" err="1"/>
              <a:t>produktionsenheter</a:t>
            </a:r>
            <a:r>
              <a:rPr lang="en-US" dirty="0"/>
              <a:t> </a:t>
            </a:r>
            <a:r>
              <a:rPr lang="en-US" dirty="0" err="1"/>
              <a:t>är</a:t>
            </a:r>
            <a:r>
              <a:rPr lang="en-US" dirty="0"/>
              <a:t> </a:t>
            </a:r>
            <a:r>
              <a:rPr lang="en-US" dirty="0" err="1"/>
              <a:t>ofta</a:t>
            </a:r>
            <a:r>
              <a:rPr lang="en-US" dirty="0"/>
              <a:t> </a:t>
            </a:r>
            <a:r>
              <a:rPr lang="en-US" dirty="0" err="1"/>
              <a:t>energiintensiva</a:t>
            </a:r>
            <a:r>
              <a:rPr lang="en-US" dirty="0"/>
              <a:t> </a:t>
            </a:r>
            <a:r>
              <a:rPr lang="en-US" dirty="0" err="1"/>
              <a:t>miljöer</a:t>
            </a:r>
            <a:r>
              <a:rPr lang="en-US" dirty="0"/>
              <a:t>, med </a:t>
            </a:r>
            <a:r>
              <a:rPr lang="en-US" dirty="0" err="1"/>
              <a:t>stora</a:t>
            </a:r>
            <a:r>
              <a:rPr lang="en-US" dirty="0"/>
              <a:t> </a:t>
            </a:r>
            <a:r>
              <a:rPr lang="en-US" dirty="0" err="1"/>
              <a:t>ugnar</a:t>
            </a:r>
            <a:r>
              <a:rPr lang="en-US" dirty="0"/>
              <a:t>, </a:t>
            </a:r>
            <a:r>
              <a:rPr lang="en-US" dirty="0" err="1"/>
              <a:t>kylskåp</a:t>
            </a:r>
            <a:r>
              <a:rPr lang="en-US" dirty="0"/>
              <a:t> och </a:t>
            </a:r>
            <a:r>
              <a:rPr lang="en-US" dirty="0" err="1"/>
              <a:t>andra</a:t>
            </a:r>
            <a:r>
              <a:rPr lang="en-US" dirty="0"/>
              <a:t> </a:t>
            </a:r>
            <a:r>
              <a:rPr lang="en-US" dirty="0" err="1"/>
              <a:t>apparater</a:t>
            </a:r>
            <a:r>
              <a:rPr lang="en-US" dirty="0"/>
              <a:t> </a:t>
            </a:r>
            <a:r>
              <a:rPr lang="en-US" dirty="0" err="1"/>
              <a:t>som</a:t>
            </a:r>
            <a:r>
              <a:rPr lang="en-US" dirty="0"/>
              <a:t> </a:t>
            </a:r>
            <a:r>
              <a:rPr lang="en-US" dirty="0" err="1"/>
              <a:t>körs</a:t>
            </a:r>
            <a:r>
              <a:rPr lang="en-US" dirty="0"/>
              <a:t> </a:t>
            </a:r>
            <a:r>
              <a:rPr lang="en-US" dirty="0" err="1"/>
              <a:t>kontinuerligt</a:t>
            </a:r>
            <a:r>
              <a:rPr lang="en-US" dirty="0"/>
              <a:t>. </a:t>
            </a:r>
            <a:r>
              <a:rPr lang="en-US" dirty="0" err="1"/>
              <a:t>Genom</a:t>
            </a:r>
            <a:r>
              <a:rPr lang="en-US" dirty="0"/>
              <a:t> </a:t>
            </a:r>
            <a:r>
              <a:rPr lang="en-US" dirty="0" err="1"/>
              <a:t>att</a:t>
            </a:r>
            <a:r>
              <a:rPr lang="en-US" dirty="0"/>
              <a:t> </a:t>
            </a:r>
            <a:r>
              <a:rPr lang="en-US" dirty="0" err="1"/>
              <a:t>tillämpa</a:t>
            </a:r>
            <a:r>
              <a:rPr lang="en-US" dirty="0"/>
              <a:t> </a:t>
            </a:r>
            <a:r>
              <a:rPr lang="en-US" dirty="0" err="1"/>
              <a:t>bästa</a:t>
            </a:r>
            <a:r>
              <a:rPr lang="en-US" dirty="0"/>
              <a:t> praxis för </a:t>
            </a:r>
            <a:r>
              <a:rPr lang="en-US" dirty="0" err="1"/>
              <a:t>energibesparing</a:t>
            </a:r>
            <a:r>
              <a:rPr lang="en-US" dirty="0"/>
              <a:t> </a:t>
            </a:r>
            <a:r>
              <a:rPr lang="en-US" dirty="0" err="1"/>
              <a:t>kan</a:t>
            </a:r>
            <a:r>
              <a:rPr lang="en-US" dirty="0"/>
              <a:t> du </a:t>
            </a:r>
            <a:r>
              <a:rPr lang="en-US" dirty="0" err="1"/>
              <a:t>tillföra</a:t>
            </a:r>
            <a:r>
              <a:rPr lang="en-US" dirty="0"/>
              <a:t> </a:t>
            </a:r>
            <a:r>
              <a:rPr lang="en-US" dirty="0" err="1"/>
              <a:t>värde</a:t>
            </a:r>
            <a:r>
              <a:rPr lang="en-US" dirty="0"/>
              <a:t> till din </a:t>
            </a:r>
            <a:r>
              <a:rPr lang="en-US" dirty="0" err="1"/>
              <a:t>nya</a:t>
            </a:r>
            <a:r>
              <a:rPr lang="en-US" dirty="0"/>
              <a:t> </a:t>
            </a:r>
            <a:r>
              <a:rPr lang="en-US" dirty="0" err="1"/>
              <a:t>arbetsplats</a:t>
            </a:r>
            <a:r>
              <a:rPr lang="en-US" dirty="0"/>
              <a:t> </a:t>
            </a:r>
            <a:r>
              <a:rPr lang="en-US" dirty="0" err="1"/>
              <a:t>genom</a:t>
            </a:r>
            <a:r>
              <a:rPr lang="en-US" dirty="0"/>
              <a:t> </a:t>
            </a:r>
            <a:r>
              <a:rPr lang="en-US" dirty="0" err="1"/>
              <a:t>att</a:t>
            </a:r>
            <a:r>
              <a:rPr lang="en-US" dirty="0"/>
              <a:t> </a:t>
            </a:r>
            <a:r>
              <a:rPr lang="en-US" dirty="0" err="1"/>
              <a:t>minska</a:t>
            </a:r>
            <a:r>
              <a:rPr lang="en-US" dirty="0"/>
              <a:t> </a:t>
            </a:r>
            <a:r>
              <a:rPr lang="en-US" dirty="0" err="1"/>
              <a:t>energiförbrukning</a:t>
            </a:r>
            <a:r>
              <a:rPr lang="en-US" dirty="0"/>
              <a:t> </a:t>
            </a:r>
            <a:r>
              <a:rPr lang="en-US" dirty="0" err="1"/>
              <a:t>i</a:t>
            </a:r>
            <a:r>
              <a:rPr lang="en-US" dirty="0"/>
              <a:t> </a:t>
            </a:r>
            <a:r>
              <a:rPr lang="en-US" dirty="0" err="1"/>
              <a:t>ditt</a:t>
            </a:r>
            <a:r>
              <a:rPr lang="en-US" dirty="0"/>
              <a:t> </a:t>
            </a:r>
            <a:r>
              <a:rPr lang="en-US" dirty="0" err="1"/>
              <a:t>yrkesutövande</a:t>
            </a:r>
            <a:r>
              <a:rPr lang="en-US" dirty="0"/>
              <a:t> och </a:t>
            </a:r>
            <a:r>
              <a:rPr lang="en-US" dirty="0" err="1"/>
              <a:t>därmed</a:t>
            </a:r>
            <a:r>
              <a:rPr lang="en-US" dirty="0"/>
              <a:t> </a:t>
            </a:r>
            <a:r>
              <a:rPr lang="en-US" dirty="0" err="1"/>
              <a:t>minska</a:t>
            </a:r>
            <a:r>
              <a:rPr lang="en-US" dirty="0"/>
              <a:t> </a:t>
            </a:r>
            <a:r>
              <a:rPr lang="en-US" dirty="0" err="1"/>
              <a:t>ditt</a:t>
            </a:r>
            <a:r>
              <a:rPr lang="en-US" dirty="0"/>
              <a:t> </a:t>
            </a:r>
            <a:r>
              <a:rPr lang="en-US" dirty="0" err="1"/>
              <a:t>miljömässiga</a:t>
            </a:r>
            <a:r>
              <a:rPr lang="en-US" dirty="0"/>
              <a:t> </a:t>
            </a:r>
            <a:r>
              <a:rPr lang="en-US" dirty="0" err="1"/>
              <a:t>fotavtryck</a:t>
            </a:r>
            <a:r>
              <a:rPr lang="en-US" dirty="0"/>
              <a:t>.</a:t>
            </a:r>
          </a:p>
          <a:p>
            <a:pPr marL="0" indent="0"/>
            <a:endParaRPr lang="en-US" dirty="0"/>
          </a:p>
          <a:p>
            <a:pPr marL="0" indent="0"/>
            <a:r>
              <a:rPr lang="en-US" dirty="0"/>
              <a:t>I </a:t>
            </a:r>
            <a:r>
              <a:rPr lang="en-US" dirty="0" err="1"/>
              <a:t>nästa</a:t>
            </a:r>
            <a:r>
              <a:rPr lang="en-US" dirty="0"/>
              <a:t> </a:t>
            </a:r>
            <a:r>
              <a:rPr lang="en-US" dirty="0" err="1"/>
              <a:t>avsnitt</a:t>
            </a:r>
            <a:r>
              <a:rPr lang="en-US" dirty="0"/>
              <a:t> </a:t>
            </a:r>
            <a:r>
              <a:rPr lang="en-US" dirty="0" err="1"/>
              <a:t>kommer</a:t>
            </a:r>
            <a:r>
              <a:rPr lang="en-US" dirty="0"/>
              <a:t> vi </a:t>
            </a:r>
            <a:r>
              <a:rPr lang="en-US" dirty="0" err="1"/>
              <a:t>att</a:t>
            </a:r>
            <a:r>
              <a:rPr lang="en-US" dirty="0"/>
              <a:t> </a:t>
            </a:r>
            <a:r>
              <a:rPr lang="en-US" dirty="0" err="1"/>
              <a:t>utforska</a:t>
            </a:r>
            <a:r>
              <a:rPr lang="en-US" dirty="0"/>
              <a:t> </a:t>
            </a:r>
            <a:r>
              <a:rPr lang="en-US" dirty="0" err="1"/>
              <a:t>praktiska</a:t>
            </a:r>
            <a:r>
              <a:rPr lang="en-US" dirty="0"/>
              <a:t> tips för </a:t>
            </a:r>
            <a:r>
              <a:rPr lang="en-US" dirty="0" err="1"/>
              <a:t>att</a:t>
            </a:r>
            <a:r>
              <a:rPr lang="en-US" dirty="0"/>
              <a:t> </a:t>
            </a:r>
            <a:r>
              <a:rPr lang="en-US" dirty="0" err="1"/>
              <a:t>utveckla</a:t>
            </a:r>
            <a:r>
              <a:rPr lang="en-US" dirty="0"/>
              <a:t> </a:t>
            </a:r>
            <a:r>
              <a:rPr lang="en-US" dirty="0" err="1"/>
              <a:t>dina</a:t>
            </a:r>
            <a:r>
              <a:rPr lang="en-US" dirty="0"/>
              <a:t> </a:t>
            </a:r>
            <a:r>
              <a:rPr lang="en-US" dirty="0" err="1"/>
              <a:t>färdigheter</a:t>
            </a:r>
            <a:r>
              <a:rPr lang="en-US" dirty="0"/>
              <a:t> för </a:t>
            </a:r>
            <a:r>
              <a:rPr lang="en-US" dirty="0" err="1"/>
              <a:t>att</a:t>
            </a:r>
            <a:r>
              <a:rPr lang="en-US" dirty="0"/>
              <a:t> </a:t>
            </a:r>
            <a:r>
              <a:rPr lang="en-US" dirty="0" err="1"/>
              <a:t>göra</a:t>
            </a:r>
            <a:r>
              <a:rPr lang="en-US" dirty="0"/>
              <a:t> </a:t>
            </a:r>
            <a:r>
              <a:rPr lang="en-US" dirty="0" err="1"/>
              <a:t>detta</a:t>
            </a:r>
            <a:r>
              <a:rPr lang="en-US" dirty="0"/>
              <a:t>. </a:t>
            </a:r>
          </a:p>
        </p:txBody>
      </p:sp>
      <p:sp>
        <p:nvSpPr>
          <p:cNvPr id="2" name="Text Placeholder 1">
            <a:extLst>
              <a:ext uri="{FF2B5EF4-FFF2-40B4-BE49-F238E27FC236}">
                <a16:creationId xmlns:a16="http://schemas.microsoft.com/office/drawing/2014/main" id="{B0766212-4ED4-6F5B-414C-681A3C99BF6C}"/>
              </a:ext>
            </a:extLst>
          </p:cNvPr>
          <p:cNvSpPr>
            <a:spLocks noGrp="1"/>
          </p:cNvSpPr>
          <p:nvPr>
            <p:ph type="body" sz="quarter" idx="16"/>
          </p:nvPr>
        </p:nvSpPr>
        <p:spPr/>
        <p:txBody>
          <a:bodyPr>
            <a:normAutofit lnSpcReduction="10000"/>
          </a:bodyPr>
          <a:lstStyle/>
          <a:p>
            <a:r>
              <a:rPr lang="en-US" b="1" dirty="0" err="1"/>
              <a:t>Energieffektivitet</a:t>
            </a:r>
            <a:endParaRPr lang="en-US" b="1" dirty="0"/>
          </a:p>
          <a:p>
            <a:endParaRPr lang="en-US" dirty="0"/>
          </a:p>
        </p:txBody>
      </p:sp>
      <p:sp>
        <p:nvSpPr>
          <p:cNvPr id="4" name="Rectangle 3">
            <a:extLst>
              <a:ext uri="{FF2B5EF4-FFF2-40B4-BE49-F238E27FC236}">
                <a16:creationId xmlns:a16="http://schemas.microsoft.com/office/drawing/2014/main" id="{9C8F7A01-09A3-2D8E-86E1-47A15E6213F3}"/>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bg1"/>
              </a:solidFill>
              <a:latin typeface="Calibri" panose="020F0502020204030204" pitchFamily="34" charset="0"/>
            </a:endParaRPr>
          </a:p>
        </p:txBody>
      </p:sp>
    </p:spTree>
    <p:extLst>
      <p:ext uri="{BB962C8B-B14F-4D97-AF65-F5344CB8AC3E}">
        <p14:creationId xmlns:p14="http://schemas.microsoft.com/office/powerpoint/2010/main" val="2325094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07E1E-6AEE-0A4B-22E2-FD861598B7F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9109FFE-3099-6069-1FF3-473462A57990}"/>
              </a:ext>
            </a:extLst>
          </p:cNvPr>
          <p:cNvSpPr>
            <a:spLocks noGrp="1"/>
          </p:cNvSpPr>
          <p:nvPr>
            <p:ph type="body" sz="quarter" idx="18"/>
          </p:nvPr>
        </p:nvSpPr>
        <p:spPr>
          <a:xfrm>
            <a:off x="529757" y="1582750"/>
            <a:ext cx="11222532" cy="4343986"/>
          </a:xfrm>
        </p:spPr>
        <p:txBody>
          <a:bodyPr/>
          <a:lstStyle/>
          <a:p>
            <a:pPr marL="0" indent="0"/>
            <a:endParaRPr lang="en-US" dirty="0"/>
          </a:p>
          <a:p>
            <a:pPr marL="342900" indent="-342900">
              <a:buFont typeface="Arial" panose="020B0604020202020204" pitchFamily="34" charset="0"/>
              <a:buChar char="•"/>
            </a:pPr>
            <a:r>
              <a:rPr lang="en-US" b="1" dirty="0"/>
              <a:t>Nya/</a:t>
            </a:r>
            <a:r>
              <a:rPr lang="en-US" b="1" dirty="0" err="1"/>
              <a:t>mindre</a:t>
            </a:r>
            <a:r>
              <a:rPr lang="en-US" b="1" dirty="0"/>
              <a:t> </a:t>
            </a:r>
            <a:r>
              <a:rPr lang="en-US" b="1" dirty="0" err="1"/>
              <a:t>energianvändande</a:t>
            </a:r>
            <a:r>
              <a:rPr lang="en-US" b="1" dirty="0"/>
              <a:t> </a:t>
            </a:r>
            <a:r>
              <a:rPr lang="en-US" b="1" dirty="0" err="1"/>
              <a:t>matlagningsmetoder</a:t>
            </a:r>
            <a:r>
              <a:rPr lang="en-US" b="1" dirty="0"/>
              <a:t>: </a:t>
            </a:r>
          </a:p>
          <a:p>
            <a:pPr marL="0" indent="0"/>
            <a:r>
              <a:rPr lang="en-US" b="1" dirty="0"/>
              <a:t>     	</a:t>
            </a:r>
            <a:r>
              <a:rPr lang="en-US" dirty="0" err="1"/>
              <a:t>Byt</a:t>
            </a:r>
            <a:r>
              <a:rPr lang="en-US" dirty="0"/>
              <a:t> till </a:t>
            </a:r>
            <a:r>
              <a:rPr lang="en-US" dirty="0" err="1"/>
              <a:t>nya</a:t>
            </a:r>
            <a:r>
              <a:rPr lang="en-US" dirty="0"/>
              <a:t> </a:t>
            </a:r>
            <a:r>
              <a:rPr lang="en-US" dirty="0" err="1"/>
              <a:t>tillagningsmetoder</a:t>
            </a:r>
            <a:r>
              <a:rPr lang="en-US" dirty="0"/>
              <a:t> </a:t>
            </a:r>
            <a:r>
              <a:rPr lang="en-US" dirty="0" err="1"/>
              <a:t>som</a:t>
            </a:r>
            <a:r>
              <a:rPr lang="en-US" dirty="0"/>
              <a:t> </a:t>
            </a:r>
            <a:r>
              <a:rPr lang="en-US" dirty="0" err="1"/>
              <a:t>ångkokning</a:t>
            </a:r>
            <a:r>
              <a:rPr lang="en-US" dirty="0"/>
              <a:t>, </a:t>
            </a:r>
            <a:r>
              <a:rPr lang="en-US" dirty="0" err="1"/>
              <a:t>mikrovågsugn</a:t>
            </a:r>
            <a:r>
              <a:rPr lang="en-US" dirty="0"/>
              <a:t> och        	</a:t>
            </a:r>
            <a:r>
              <a:rPr lang="en-US" dirty="0" err="1"/>
              <a:t>induktionsmatlagning</a:t>
            </a:r>
            <a:r>
              <a:rPr lang="en-US" dirty="0"/>
              <a:t>.  Du </a:t>
            </a:r>
            <a:r>
              <a:rPr lang="en-US" dirty="0" err="1"/>
              <a:t>kommer</a:t>
            </a:r>
            <a:r>
              <a:rPr lang="en-US" dirty="0"/>
              <a:t> </a:t>
            </a:r>
            <a:r>
              <a:rPr lang="en-US" dirty="0" err="1"/>
              <a:t>att</a:t>
            </a:r>
            <a:r>
              <a:rPr lang="en-US" dirty="0"/>
              <a:t> </a:t>
            </a:r>
            <a:r>
              <a:rPr lang="en-US" dirty="0" err="1"/>
              <a:t>förbruka</a:t>
            </a:r>
            <a:r>
              <a:rPr lang="en-US" dirty="0"/>
              <a:t> </a:t>
            </a:r>
            <a:r>
              <a:rPr lang="en-US" dirty="0" err="1"/>
              <a:t>mindre</a:t>
            </a:r>
            <a:r>
              <a:rPr lang="en-US" dirty="0"/>
              <a:t> </a:t>
            </a:r>
            <a:r>
              <a:rPr lang="en-US" dirty="0" err="1"/>
              <a:t>energi</a:t>
            </a:r>
            <a:r>
              <a:rPr lang="en-US" dirty="0"/>
              <a:t> </a:t>
            </a:r>
            <a:r>
              <a:rPr lang="en-US" dirty="0" err="1"/>
              <a:t>än</a:t>
            </a:r>
            <a:r>
              <a:rPr lang="en-US" dirty="0"/>
              <a:t> med 	</a:t>
            </a:r>
            <a:r>
              <a:rPr lang="en-US" dirty="0" err="1"/>
              <a:t>traditionella</a:t>
            </a:r>
            <a:r>
              <a:rPr lang="en-US" dirty="0"/>
              <a:t> </a:t>
            </a:r>
            <a:r>
              <a:rPr lang="en-US" dirty="0" err="1"/>
              <a:t>tillagningsmetoder</a:t>
            </a:r>
            <a:r>
              <a:rPr lang="en-US" dirty="0"/>
              <a:t>. </a:t>
            </a:r>
          </a:p>
          <a:p>
            <a:pPr marL="0" indent="0"/>
            <a:r>
              <a:rPr lang="en-US" dirty="0"/>
              <a:t>	</a:t>
            </a:r>
            <a:r>
              <a:rPr lang="en-US" dirty="0" err="1"/>
              <a:t>Använd</a:t>
            </a:r>
            <a:r>
              <a:rPr lang="en-US" dirty="0"/>
              <a:t> </a:t>
            </a:r>
            <a:r>
              <a:rPr lang="en-US" dirty="0" err="1"/>
              <a:t>induktionshällar</a:t>
            </a:r>
            <a:r>
              <a:rPr lang="en-US" dirty="0"/>
              <a:t> </a:t>
            </a:r>
            <a:r>
              <a:rPr lang="en-US" dirty="0" err="1"/>
              <a:t>som</a:t>
            </a:r>
            <a:r>
              <a:rPr lang="en-US" dirty="0"/>
              <a:t> </a:t>
            </a:r>
            <a:r>
              <a:rPr lang="en-US" dirty="0" err="1"/>
              <a:t>är</a:t>
            </a:r>
            <a:r>
              <a:rPr lang="en-US" dirty="0"/>
              <a:t> </a:t>
            </a:r>
            <a:r>
              <a:rPr lang="en-US" dirty="0" err="1"/>
              <a:t>mer</a:t>
            </a:r>
            <a:r>
              <a:rPr lang="en-US" dirty="0"/>
              <a:t> </a:t>
            </a:r>
            <a:r>
              <a:rPr lang="en-US" dirty="0" err="1"/>
              <a:t>energieffektiva</a:t>
            </a:r>
            <a:r>
              <a:rPr lang="en-US" dirty="0"/>
              <a:t> </a:t>
            </a:r>
            <a:r>
              <a:rPr lang="en-US" dirty="0" err="1"/>
              <a:t>än</a:t>
            </a:r>
            <a:r>
              <a:rPr lang="en-US" dirty="0"/>
              <a:t> gas- och </a:t>
            </a:r>
            <a:r>
              <a:rPr lang="en-US" dirty="0" err="1"/>
              <a:t>elspisar</a:t>
            </a:r>
            <a:r>
              <a:rPr lang="en-US" dirty="0"/>
              <a:t>.  	</a:t>
            </a:r>
            <a:r>
              <a:rPr lang="en-US" dirty="0" err="1"/>
              <a:t>Dessutom</a:t>
            </a:r>
            <a:r>
              <a:rPr lang="en-US" dirty="0"/>
              <a:t> </a:t>
            </a:r>
            <a:r>
              <a:rPr lang="en-US" dirty="0" err="1"/>
              <a:t>erbjuder</a:t>
            </a:r>
            <a:r>
              <a:rPr lang="en-US" dirty="0"/>
              <a:t> </a:t>
            </a:r>
            <a:r>
              <a:rPr lang="en-US" dirty="0" err="1"/>
              <a:t>denna</a:t>
            </a:r>
            <a:r>
              <a:rPr lang="en-US" dirty="0"/>
              <a:t> </a:t>
            </a:r>
            <a:r>
              <a:rPr lang="en-US" dirty="0" err="1"/>
              <a:t>utrustning</a:t>
            </a:r>
            <a:r>
              <a:rPr lang="en-US" dirty="0"/>
              <a:t> </a:t>
            </a:r>
            <a:r>
              <a:rPr lang="en-US" dirty="0" err="1"/>
              <a:t>exakt</a:t>
            </a:r>
            <a:r>
              <a:rPr lang="en-US" dirty="0"/>
              <a:t> </a:t>
            </a:r>
            <a:r>
              <a:rPr lang="en-US" dirty="0" err="1"/>
              <a:t>temperaturkontroll</a:t>
            </a:r>
            <a:r>
              <a:rPr lang="en-US" dirty="0"/>
              <a:t>.</a:t>
            </a:r>
            <a:br>
              <a:rPr lang="en-US" dirty="0"/>
            </a:br>
            <a:endParaRPr lang="en-US" dirty="0"/>
          </a:p>
        </p:txBody>
      </p:sp>
      <p:sp>
        <p:nvSpPr>
          <p:cNvPr id="2" name="Text Placeholder 1">
            <a:extLst>
              <a:ext uri="{FF2B5EF4-FFF2-40B4-BE49-F238E27FC236}">
                <a16:creationId xmlns:a16="http://schemas.microsoft.com/office/drawing/2014/main" id="{4261AED8-C6D5-8632-A924-DC21C6F2C7F6}"/>
              </a:ext>
            </a:extLst>
          </p:cNvPr>
          <p:cNvSpPr>
            <a:spLocks noGrp="1"/>
          </p:cNvSpPr>
          <p:nvPr>
            <p:ph type="body" sz="quarter" idx="16"/>
          </p:nvPr>
        </p:nvSpPr>
        <p:spPr/>
        <p:txBody>
          <a:bodyPr>
            <a:normAutofit lnSpcReduction="10000"/>
          </a:bodyPr>
          <a:lstStyle/>
          <a:p>
            <a:r>
              <a:rPr lang="en-US" b="1" dirty="0"/>
              <a:t>Tips för </a:t>
            </a:r>
            <a:r>
              <a:rPr lang="en-US" b="1" dirty="0" err="1"/>
              <a:t>att</a:t>
            </a:r>
            <a:r>
              <a:rPr lang="en-US" b="1" dirty="0"/>
              <a:t> </a:t>
            </a:r>
            <a:r>
              <a:rPr lang="en-US" b="1" dirty="0" err="1"/>
              <a:t>spara</a:t>
            </a:r>
            <a:r>
              <a:rPr lang="en-US" b="1" dirty="0"/>
              <a:t> </a:t>
            </a:r>
            <a:r>
              <a:rPr lang="en-US" b="1" dirty="0" err="1"/>
              <a:t>energi</a:t>
            </a:r>
            <a:r>
              <a:rPr lang="en-US" b="1" dirty="0"/>
              <a:t> </a:t>
            </a:r>
            <a:r>
              <a:rPr lang="en-US" b="1" dirty="0" err="1"/>
              <a:t>i</a:t>
            </a:r>
            <a:r>
              <a:rPr lang="en-US" b="1" dirty="0"/>
              <a:t> </a:t>
            </a:r>
            <a:r>
              <a:rPr lang="en-US" b="1" dirty="0" err="1"/>
              <a:t>köket</a:t>
            </a:r>
            <a:endParaRPr lang="en-US" b="1" dirty="0"/>
          </a:p>
          <a:p>
            <a:endParaRPr lang="en-US" dirty="0"/>
          </a:p>
        </p:txBody>
      </p:sp>
      <p:sp>
        <p:nvSpPr>
          <p:cNvPr id="4" name="Rectangle 3">
            <a:extLst>
              <a:ext uri="{FF2B5EF4-FFF2-40B4-BE49-F238E27FC236}">
                <a16:creationId xmlns:a16="http://schemas.microsoft.com/office/drawing/2014/main" id="{47932F68-E482-B1E4-7D18-20820E245A74}"/>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bg1"/>
              </a:solidFill>
              <a:latin typeface="Calibri" panose="020F0502020204030204" pitchFamily="34" charset="0"/>
            </a:endParaRPr>
          </a:p>
        </p:txBody>
      </p:sp>
      <p:sp>
        <p:nvSpPr>
          <p:cNvPr id="5" name="Freeform 6">
            <a:extLst>
              <a:ext uri="{FF2B5EF4-FFF2-40B4-BE49-F238E27FC236}">
                <a16:creationId xmlns:a16="http://schemas.microsoft.com/office/drawing/2014/main" id="{DAE7D929-FB83-BB02-CC3F-6BAA80454C7A}"/>
              </a:ext>
            </a:extLst>
          </p:cNvPr>
          <p:cNvSpPr/>
          <p:nvPr/>
        </p:nvSpPr>
        <p:spPr>
          <a:xfrm>
            <a:off x="10588055" y="-1568310"/>
            <a:ext cx="3275775" cy="320948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solidFill>
            <a:srgbClr val="E6C8C7"/>
          </a:solidFill>
        </p:spPr>
        <p:txBody>
          <a:bodyPr/>
          <a:lstStyle/>
          <a:p>
            <a:endParaRPr lang="fr-FR" sz="1200"/>
          </a:p>
        </p:txBody>
      </p:sp>
    </p:spTree>
    <p:extLst>
      <p:ext uri="{BB962C8B-B14F-4D97-AF65-F5344CB8AC3E}">
        <p14:creationId xmlns:p14="http://schemas.microsoft.com/office/powerpoint/2010/main" val="53848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0CEE5-67E6-F08E-CDD6-3BCC48C56D0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F21C43A-6861-2EBD-2D96-CB221666A843}"/>
              </a:ext>
            </a:extLst>
          </p:cNvPr>
          <p:cNvSpPr>
            <a:spLocks noGrp="1"/>
          </p:cNvSpPr>
          <p:nvPr>
            <p:ph type="body" sz="quarter" idx="18"/>
          </p:nvPr>
        </p:nvSpPr>
        <p:spPr>
          <a:xfrm>
            <a:off x="529757" y="1582750"/>
            <a:ext cx="11222532" cy="4343986"/>
          </a:xfrm>
        </p:spPr>
        <p:txBody>
          <a:bodyPr/>
          <a:lstStyle/>
          <a:p>
            <a:pPr marL="342900" indent="-342900">
              <a:buFont typeface="Arial" panose="020B0604020202020204" pitchFamily="34" charset="0"/>
              <a:buChar char="•"/>
            </a:pPr>
            <a:r>
              <a:rPr lang="en-US" b="1"/>
              <a:t>Underhåll för hållbar utrustning : </a:t>
            </a:r>
            <a:r>
              <a:rPr lang="en-US"/>
              <a:t>Föreslå att den kulinariska verksamheten utför regelbunden service och underhåll av köksutrustning för att säkerställa att de fungerar effektivt. Små åtgärder som att rengöra kylskåpsspolar var sjätte månad och byta ut ugnstätningar hjälper dig att spara energi. </a:t>
            </a:r>
          </a:p>
          <a:p>
            <a:pPr marL="0" indent="0"/>
            <a:endParaRPr lang="en-US"/>
          </a:p>
          <a:p>
            <a:pPr marL="342900" indent="-342900">
              <a:buFont typeface="Arial" panose="020B0604020202020204" pitchFamily="34" charset="0"/>
              <a:buChar char="•"/>
            </a:pPr>
            <a:r>
              <a:rPr lang="en-US" b="1"/>
              <a:t>Byte av belysning: </a:t>
            </a:r>
            <a:r>
              <a:rPr lang="en-US"/>
              <a:t>När det är möjligt, använd naturligt ljus eller LED-belysning. LED-lampor använder upp till 80 % mindre energi än traditionella glödlampor och kan hålla upp till 25 gånger längre. </a:t>
            </a:r>
            <a:br>
              <a:rPr lang="en-US"/>
            </a:br>
            <a:r>
              <a:rPr lang="en-US"/>
              <a:t>Om du byter ut fem av de mest använda armaturerna mot LED-lampor kan du spara upp till 100 euro per år.</a:t>
            </a:r>
          </a:p>
          <a:p>
            <a:pPr marL="0" indent="0"/>
            <a:br>
              <a:rPr lang="en-US"/>
            </a:br>
            <a:endParaRPr lang="en-US"/>
          </a:p>
        </p:txBody>
      </p:sp>
      <p:sp>
        <p:nvSpPr>
          <p:cNvPr id="2" name="Text Placeholder 1">
            <a:extLst>
              <a:ext uri="{FF2B5EF4-FFF2-40B4-BE49-F238E27FC236}">
                <a16:creationId xmlns:a16="http://schemas.microsoft.com/office/drawing/2014/main" id="{970F3B6F-976A-443F-57C4-E6E311D6F35A}"/>
              </a:ext>
            </a:extLst>
          </p:cNvPr>
          <p:cNvSpPr>
            <a:spLocks noGrp="1"/>
          </p:cNvSpPr>
          <p:nvPr>
            <p:ph type="body" sz="quarter" idx="16"/>
          </p:nvPr>
        </p:nvSpPr>
        <p:spPr/>
        <p:txBody>
          <a:bodyPr>
            <a:normAutofit lnSpcReduction="10000"/>
          </a:bodyPr>
          <a:lstStyle/>
          <a:p>
            <a:r>
              <a:rPr lang="en-US" b="1" dirty="0"/>
              <a:t>Tips för </a:t>
            </a:r>
            <a:r>
              <a:rPr lang="en-US" b="1" dirty="0" err="1"/>
              <a:t>att</a:t>
            </a:r>
            <a:r>
              <a:rPr lang="en-US" b="1" dirty="0"/>
              <a:t> </a:t>
            </a:r>
            <a:r>
              <a:rPr lang="en-US" b="1" dirty="0" err="1"/>
              <a:t>spara</a:t>
            </a:r>
            <a:r>
              <a:rPr lang="en-US" b="1" dirty="0"/>
              <a:t> </a:t>
            </a:r>
            <a:r>
              <a:rPr lang="en-US" b="1" dirty="0" err="1"/>
              <a:t>energi</a:t>
            </a:r>
            <a:r>
              <a:rPr lang="en-US" b="1" dirty="0"/>
              <a:t> </a:t>
            </a:r>
            <a:r>
              <a:rPr lang="en-US" b="1" dirty="0" err="1"/>
              <a:t>i</a:t>
            </a:r>
            <a:r>
              <a:rPr lang="en-US" b="1" dirty="0"/>
              <a:t> </a:t>
            </a:r>
            <a:r>
              <a:rPr lang="en-US" b="1" dirty="0" err="1"/>
              <a:t>köket</a:t>
            </a:r>
            <a:endParaRPr lang="en-US" b="1" dirty="0"/>
          </a:p>
          <a:p>
            <a:endParaRPr lang="en-US" dirty="0"/>
          </a:p>
        </p:txBody>
      </p:sp>
      <p:sp>
        <p:nvSpPr>
          <p:cNvPr id="4" name="Rectangle 3">
            <a:extLst>
              <a:ext uri="{FF2B5EF4-FFF2-40B4-BE49-F238E27FC236}">
                <a16:creationId xmlns:a16="http://schemas.microsoft.com/office/drawing/2014/main" id="{445FEA77-8C59-CB6E-94F2-5660B384D0EE}"/>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bg1"/>
              </a:solidFill>
              <a:latin typeface="Calibri" panose="020F0502020204030204" pitchFamily="34" charset="0"/>
            </a:endParaRPr>
          </a:p>
        </p:txBody>
      </p:sp>
      <p:sp>
        <p:nvSpPr>
          <p:cNvPr id="5" name="Freeform 6">
            <a:extLst>
              <a:ext uri="{FF2B5EF4-FFF2-40B4-BE49-F238E27FC236}">
                <a16:creationId xmlns:a16="http://schemas.microsoft.com/office/drawing/2014/main" id="{7AC196D0-5BBB-5854-0071-CD48DEDBADAA}"/>
              </a:ext>
            </a:extLst>
          </p:cNvPr>
          <p:cNvSpPr/>
          <p:nvPr/>
        </p:nvSpPr>
        <p:spPr>
          <a:xfrm>
            <a:off x="10588055" y="-1568310"/>
            <a:ext cx="3275775" cy="320948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solidFill>
            <a:srgbClr val="E6C8C7"/>
          </a:solidFill>
        </p:spPr>
        <p:txBody>
          <a:bodyPr/>
          <a:lstStyle/>
          <a:p>
            <a:endParaRPr lang="fr-FR" sz="1200"/>
          </a:p>
        </p:txBody>
      </p:sp>
    </p:spTree>
    <p:extLst>
      <p:ext uri="{BB962C8B-B14F-4D97-AF65-F5344CB8AC3E}">
        <p14:creationId xmlns:p14="http://schemas.microsoft.com/office/powerpoint/2010/main" val="3239058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32B99-6EAB-C02B-A674-C74DA9751BD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F1AAB46-45C4-7825-2348-710E28229DF9}"/>
              </a:ext>
            </a:extLst>
          </p:cNvPr>
          <p:cNvSpPr>
            <a:spLocks noGrp="1"/>
          </p:cNvSpPr>
          <p:nvPr>
            <p:ph type="body" sz="quarter" idx="18"/>
          </p:nvPr>
        </p:nvSpPr>
        <p:spPr>
          <a:xfrm>
            <a:off x="529757" y="1582750"/>
            <a:ext cx="11222532" cy="4343986"/>
          </a:xfrm>
        </p:spPr>
        <p:txBody>
          <a:bodyPr/>
          <a:lstStyle/>
          <a:p>
            <a:pPr marL="342900" indent="-342900">
              <a:buFont typeface="Arial" panose="020B0604020202020204" pitchFamily="34" charset="0"/>
              <a:buChar char="•"/>
            </a:pPr>
            <a:r>
              <a:rPr lang="en-US" b="1"/>
              <a:t>Temperaturkontroll:  </a:t>
            </a:r>
            <a:r>
              <a:rPr lang="en-US"/>
              <a:t>För att bevara livsmedelskvaliteten bör du bibehålla och ställa in temperaturer på 4°C för kylskåp och -18°C för frysar.</a:t>
            </a:r>
            <a:br>
              <a:rPr lang="en-US"/>
            </a:br>
            <a:endParaRPr lang="en-US"/>
          </a:p>
          <a:p>
            <a:pPr marL="342900" indent="-342900">
              <a:buFont typeface="Arial" panose="020B0604020202020204" pitchFamily="34" charset="0"/>
              <a:buChar char="•"/>
            </a:pPr>
            <a:r>
              <a:rPr lang="en-US" b="1"/>
              <a:t>Vattenbesparing:  </a:t>
            </a:r>
            <a:r>
              <a:rPr lang="en-US"/>
              <a:t>Du kan enkelt spara vatten genom att göra två små förändringar :</a:t>
            </a:r>
          </a:p>
          <a:p>
            <a:pPr marL="1062038" indent="-342900">
              <a:buFontTx/>
              <a:buChar char="-"/>
            </a:pPr>
            <a:r>
              <a:rPr lang="en-US"/>
              <a:t>Installera vattensnåla kranar för att minska vattenförbrukningen med upp till 50%.</a:t>
            </a:r>
          </a:p>
          <a:p>
            <a:pPr marL="1062038" indent="-342900">
              <a:buFontTx/>
              <a:buChar char="-"/>
            </a:pPr>
            <a:r>
              <a:rPr lang="en-US"/>
              <a:t>Åtgärda läckage</a:t>
            </a:r>
          </a:p>
          <a:p>
            <a:pPr marL="342900" indent="-342900">
              <a:buFontTx/>
              <a:buChar char="-"/>
            </a:pPr>
            <a:endParaRPr lang="en-US"/>
          </a:p>
          <a:p>
            <a:pPr marL="0" indent="0"/>
            <a:r>
              <a:rPr lang="en-US"/>
              <a:t>Låt oss se vad du har lärt dig från den här sessionen med hjälp av ett quiz!</a:t>
            </a:r>
          </a:p>
        </p:txBody>
      </p:sp>
      <p:sp>
        <p:nvSpPr>
          <p:cNvPr id="2" name="Text Placeholder 1">
            <a:extLst>
              <a:ext uri="{FF2B5EF4-FFF2-40B4-BE49-F238E27FC236}">
                <a16:creationId xmlns:a16="http://schemas.microsoft.com/office/drawing/2014/main" id="{2F51025A-63F3-BC6A-1996-19BCC2F71F13}"/>
              </a:ext>
            </a:extLst>
          </p:cNvPr>
          <p:cNvSpPr>
            <a:spLocks noGrp="1"/>
          </p:cNvSpPr>
          <p:nvPr>
            <p:ph type="body" sz="quarter" idx="16"/>
          </p:nvPr>
        </p:nvSpPr>
        <p:spPr/>
        <p:txBody>
          <a:bodyPr>
            <a:normAutofit lnSpcReduction="10000"/>
          </a:bodyPr>
          <a:lstStyle/>
          <a:p>
            <a:r>
              <a:rPr lang="en-US" b="1" dirty="0"/>
              <a:t>Tips för </a:t>
            </a:r>
            <a:r>
              <a:rPr lang="en-US" b="1" dirty="0" err="1"/>
              <a:t>att</a:t>
            </a:r>
            <a:r>
              <a:rPr lang="en-US" b="1" dirty="0"/>
              <a:t> </a:t>
            </a:r>
            <a:r>
              <a:rPr lang="en-US" b="1" dirty="0" err="1"/>
              <a:t>spara</a:t>
            </a:r>
            <a:r>
              <a:rPr lang="en-US" b="1" dirty="0"/>
              <a:t> </a:t>
            </a:r>
            <a:r>
              <a:rPr lang="en-US" b="1" dirty="0" err="1"/>
              <a:t>energi</a:t>
            </a:r>
            <a:r>
              <a:rPr lang="en-US" b="1" dirty="0"/>
              <a:t> </a:t>
            </a:r>
            <a:r>
              <a:rPr lang="en-US" b="1" dirty="0" err="1"/>
              <a:t>i</a:t>
            </a:r>
            <a:r>
              <a:rPr lang="en-US" b="1" dirty="0"/>
              <a:t> </a:t>
            </a:r>
            <a:r>
              <a:rPr lang="en-US" b="1" dirty="0" err="1"/>
              <a:t>köket</a:t>
            </a:r>
            <a:endParaRPr lang="en-US" b="1" dirty="0"/>
          </a:p>
          <a:p>
            <a:endParaRPr lang="en-US" dirty="0"/>
          </a:p>
        </p:txBody>
      </p:sp>
      <p:sp>
        <p:nvSpPr>
          <p:cNvPr id="4" name="Rectangle 3">
            <a:extLst>
              <a:ext uri="{FF2B5EF4-FFF2-40B4-BE49-F238E27FC236}">
                <a16:creationId xmlns:a16="http://schemas.microsoft.com/office/drawing/2014/main" id="{ADAEB4C0-D9F6-AD8B-F352-E92C16A072F1}"/>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bg1"/>
              </a:solidFill>
              <a:latin typeface="Calibri" panose="020F0502020204030204" pitchFamily="34" charset="0"/>
            </a:endParaRPr>
          </a:p>
        </p:txBody>
      </p:sp>
      <p:sp>
        <p:nvSpPr>
          <p:cNvPr id="5" name="Freeform 6">
            <a:extLst>
              <a:ext uri="{FF2B5EF4-FFF2-40B4-BE49-F238E27FC236}">
                <a16:creationId xmlns:a16="http://schemas.microsoft.com/office/drawing/2014/main" id="{E9E17806-82A0-3C8A-5A2C-18E18C896F0D}"/>
              </a:ext>
            </a:extLst>
          </p:cNvPr>
          <p:cNvSpPr/>
          <p:nvPr/>
        </p:nvSpPr>
        <p:spPr>
          <a:xfrm>
            <a:off x="10588055" y="-1568310"/>
            <a:ext cx="3275775" cy="320948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solidFill>
            <a:srgbClr val="E6C8C7"/>
          </a:solidFill>
        </p:spPr>
        <p:txBody>
          <a:bodyPr/>
          <a:lstStyle/>
          <a:p>
            <a:endParaRPr lang="fr-FR" sz="1200"/>
          </a:p>
        </p:txBody>
      </p:sp>
    </p:spTree>
    <p:extLst>
      <p:ext uri="{BB962C8B-B14F-4D97-AF65-F5344CB8AC3E}">
        <p14:creationId xmlns:p14="http://schemas.microsoft.com/office/powerpoint/2010/main" val="2763092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9E5EA-83E8-9E8E-95E9-ABE0675DDD3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6DBB2AA-DAD3-7667-B31B-CC8A1906791E}"/>
              </a:ext>
            </a:extLst>
          </p:cNvPr>
          <p:cNvSpPr>
            <a:spLocks noGrp="1"/>
          </p:cNvSpPr>
          <p:nvPr>
            <p:ph type="body" sz="quarter" idx="15"/>
          </p:nvPr>
        </p:nvSpPr>
        <p:spPr/>
        <p:txBody>
          <a:bodyPr/>
          <a:lstStyle/>
          <a:p>
            <a:r>
              <a:rPr lang="en-US" sz="4800" dirty="0"/>
              <a:t>QUIZ</a:t>
            </a:r>
          </a:p>
        </p:txBody>
      </p:sp>
    </p:spTree>
    <p:extLst>
      <p:ext uri="{BB962C8B-B14F-4D97-AF65-F5344CB8AC3E}">
        <p14:creationId xmlns:p14="http://schemas.microsoft.com/office/powerpoint/2010/main" val="1557964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41EF4-EE4A-AA04-6AB2-3FD4DD30E0CE}"/>
            </a:ext>
          </a:extLst>
        </p:cNvPr>
        <p:cNvGrpSpPr/>
        <p:nvPr/>
      </p:nvGrpSpPr>
      <p:grpSpPr>
        <a:xfrm>
          <a:off x="0" y="0"/>
          <a:ext cx="0" cy="0"/>
          <a:chOff x="0" y="0"/>
          <a:chExt cx="0" cy="0"/>
        </a:xfrm>
      </p:grpSpPr>
      <p:pic>
        <p:nvPicPr>
          <p:cNvPr id="6" name="Picture Placeholder 5" descr="A group of people in a kitchen&#10;&#10;Description automatically generated">
            <a:extLst>
              <a:ext uri="{FF2B5EF4-FFF2-40B4-BE49-F238E27FC236}">
                <a16:creationId xmlns:a16="http://schemas.microsoft.com/office/drawing/2014/main" id="{701111A7-8128-66E2-76E7-F0C5324B1B7D}"/>
              </a:ext>
            </a:extLst>
          </p:cNvPr>
          <p:cNvPicPr>
            <a:picLocks noGrp="1" noChangeAspect="1"/>
          </p:cNvPicPr>
          <p:nvPr>
            <p:ph type="pic" sz="quarter" idx="53"/>
          </p:nvPr>
        </p:nvPicPr>
        <p:blipFill>
          <a:blip r:embed="rId2"/>
          <a:srcRect l="22784" r="22784"/>
          <a:stretch>
            <a:fillRect/>
          </a:stretch>
        </p:blipFill>
        <p:spPr>
          <a:xfrm>
            <a:off x="6977063" y="1225550"/>
            <a:ext cx="4479925" cy="4629150"/>
          </a:xfrm>
        </p:spPr>
      </p:pic>
      <p:sp>
        <p:nvSpPr>
          <p:cNvPr id="5" name="Text Placeholder 4">
            <a:extLst>
              <a:ext uri="{FF2B5EF4-FFF2-40B4-BE49-F238E27FC236}">
                <a16:creationId xmlns:a16="http://schemas.microsoft.com/office/drawing/2014/main" id="{F432CE63-C09B-BDA1-30FD-1B2278B51071}"/>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Flervalsfrågor</a:t>
            </a:r>
          </a:p>
        </p:txBody>
      </p:sp>
      <p:sp>
        <p:nvSpPr>
          <p:cNvPr id="2" name="Text Placeholder 5">
            <a:extLst>
              <a:ext uri="{FF2B5EF4-FFF2-40B4-BE49-F238E27FC236}">
                <a16:creationId xmlns:a16="http://schemas.microsoft.com/office/drawing/2014/main" id="{15C8BAAE-6135-C6DB-BC2E-66A3848B313A}"/>
              </a:ext>
            </a:extLst>
          </p:cNvPr>
          <p:cNvSpPr txBox="1">
            <a:spLocks/>
          </p:cNvSpPr>
          <p:nvPr/>
        </p:nvSpPr>
        <p:spPr>
          <a:xfrm>
            <a:off x="417729" y="1896272"/>
            <a:ext cx="5890260" cy="4629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Vad är en fördel med att använda LED-belysning i köket?</a:t>
            </a:r>
          </a:p>
          <a:p>
            <a:pPr marL="0" indent="0"/>
            <a:r>
              <a:rPr lang="en-US"/>
              <a:t>a) Den använder upp till 80 % mindre energi än glödlampor.</a:t>
            </a:r>
          </a:p>
          <a:p>
            <a:pPr marL="0" indent="0"/>
            <a:r>
              <a:rPr lang="en-US"/>
              <a:t>b) Det ökar ljusstyrkan i köket.</a:t>
            </a:r>
          </a:p>
          <a:p>
            <a:pPr marL="0" indent="0"/>
            <a:r>
              <a:rPr lang="en-US"/>
              <a:t>c) Den förbrukar mer energi än traditionella glödlampor.</a:t>
            </a:r>
          </a:p>
          <a:p>
            <a:pPr marL="0" indent="0"/>
            <a:r>
              <a:rPr lang="en-US"/>
              <a:t>d) Den har en kortare livslängd jämfört med glödlampor.</a:t>
            </a:r>
            <a:br>
              <a:rPr lang="en-US"/>
            </a:br>
            <a:endParaRPr lang="en-US"/>
          </a:p>
          <a:p>
            <a:pPr marL="0" indent="0"/>
            <a:endParaRPr lang="en-US"/>
          </a:p>
          <a:p>
            <a:pPr marL="0" indent="0"/>
            <a:endParaRPr lang="en-US"/>
          </a:p>
        </p:txBody>
      </p:sp>
    </p:spTree>
    <p:extLst>
      <p:ext uri="{BB962C8B-B14F-4D97-AF65-F5344CB8AC3E}">
        <p14:creationId xmlns:p14="http://schemas.microsoft.com/office/powerpoint/2010/main" val="882430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B735E-F773-815F-5301-61DD51B2B6B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CE9D81E-192E-33F2-B4F8-38E761CFA38B}"/>
              </a:ext>
            </a:extLst>
          </p:cNvPr>
          <p:cNvSpPr>
            <a:spLocks noGrp="1"/>
          </p:cNvSpPr>
          <p:nvPr>
            <p:ph type="body" sz="quarter" idx="18"/>
          </p:nvPr>
        </p:nvSpPr>
        <p:spPr>
          <a:xfrm>
            <a:off x="529757" y="1582750"/>
            <a:ext cx="11222532" cy="4343986"/>
          </a:xfrm>
        </p:spPr>
        <p:txBody>
          <a:bodyPr/>
          <a:lstStyle/>
          <a:p>
            <a:r>
              <a:rPr lang="en-US" sz="2800" dirty="0"/>
              <a:t>	</a:t>
            </a:r>
            <a:r>
              <a:rPr lang="en-US" sz="2800" dirty="0" err="1"/>
              <a:t>Att</a:t>
            </a:r>
            <a:r>
              <a:rPr lang="en-US" sz="2800" dirty="0"/>
              <a:t> ta </a:t>
            </a:r>
            <a:r>
              <a:rPr lang="en-US" sz="2800" dirty="0" err="1"/>
              <a:t>miljöansvar</a:t>
            </a:r>
            <a:r>
              <a:rPr lang="en-US" sz="2800" dirty="0"/>
              <a:t> </a:t>
            </a:r>
            <a:r>
              <a:rPr lang="en-US" sz="2800" dirty="0" err="1"/>
              <a:t>är</a:t>
            </a:r>
            <a:r>
              <a:rPr lang="en-US" sz="2800" dirty="0"/>
              <a:t> </a:t>
            </a:r>
            <a:r>
              <a:rPr lang="en-US" sz="2800" dirty="0" err="1"/>
              <a:t>positivt</a:t>
            </a:r>
            <a:r>
              <a:rPr lang="en-US" sz="2800" dirty="0"/>
              <a:t> </a:t>
            </a:r>
            <a:r>
              <a:rPr lang="en-US" sz="2800" dirty="0" err="1"/>
              <a:t>både</a:t>
            </a:r>
            <a:r>
              <a:rPr lang="en-US" sz="2800" dirty="0"/>
              <a:t> för din </a:t>
            </a:r>
            <a:r>
              <a:rPr lang="en-US" sz="2800" dirty="0" err="1"/>
              <a:t>anställningsbarhet</a:t>
            </a:r>
            <a:r>
              <a:rPr lang="en-US" sz="2800" dirty="0"/>
              <a:t> och din </a:t>
            </a:r>
            <a:r>
              <a:rPr lang="en-US" sz="2800" dirty="0" err="1"/>
              <a:t>egen</a:t>
            </a:r>
            <a:r>
              <a:rPr lang="en-US" sz="2800" dirty="0"/>
              <a:t> </a:t>
            </a:r>
            <a:r>
              <a:rPr lang="en-US" sz="2800" dirty="0" err="1"/>
              <a:t>matlagning</a:t>
            </a:r>
            <a:r>
              <a:rPr lang="en-US" sz="2800" dirty="0"/>
              <a:t>. </a:t>
            </a:r>
          </a:p>
          <a:p>
            <a:pPr marL="457200" indent="-457200">
              <a:buFontTx/>
              <a:buChar char="-"/>
            </a:pPr>
            <a:r>
              <a:rPr lang="en-US" sz="2800" dirty="0" err="1"/>
              <a:t>Spara</a:t>
            </a:r>
            <a:r>
              <a:rPr lang="en-US" sz="2800" dirty="0"/>
              <a:t> </a:t>
            </a:r>
            <a:r>
              <a:rPr lang="en-US" sz="2800" dirty="0" err="1"/>
              <a:t>pengar</a:t>
            </a:r>
            <a:r>
              <a:rPr lang="en-US" sz="2800" dirty="0"/>
              <a:t> </a:t>
            </a:r>
            <a:r>
              <a:rPr lang="en-US" sz="2800" dirty="0" err="1"/>
              <a:t>genom</a:t>
            </a:r>
            <a:r>
              <a:rPr lang="en-US" sz="2800" dirty="0"/>
              <a:t> </a:t>
            </a:r>
            <a:r>
              <a:rPr lang="en-US" sz="2800" dirty="0" err="1"/>
              <a:t>att</a:t>
            </a:r>
            <a:r>
              <a:rPr lang="en-US" sz="2800" dirty="0"/>
              <a:t> </a:t>
            </a:r>
            <a:r>
              <a:rPr lang="en-US" sz="2800" dirty="0" err="1"/>
              <a:t>använda</a:t>
            </a:r>
            <a:r>
              <a:rPr lang="en-US" sz="2800" dirty="0"/>
              <a:t> </a:t>
            </a:r>
            <a:r>
              <a:rPr lang="en-US" sz="2800" dirty="0" err="1"/>
              <a:t>mindre</a:t>
            </a:r>
            <a:r>
              <a:rPr lang="en-US" sz="2800" dirty="0"/>
              <a:t> </a:t>
            </a:r>
            <a:r>
              <a:rPr lang="en-US" sz="2800" dirty="0" err="1"/>
              <a:t>energi</a:t>
            </a:r>
            <a:r>
              <a:rPr lang="en-US" sz="2800" dirty="0"/>
              <a:t> och </a:t>
            </a:r>
            <a:r>
              <a:rPr lang="en-US" sz="2800" dirty="0" err="1"/>
              <a:t>minska</a:t>
            </a:r>
            <a:r>
              <a:rPr lang="en-US" sz="2800" dirty="0"/>
              <a:t> </a:t>
            </a:r>
            <a:r>
              <a:rPr lang="en-US" sz="2800" dirty="0" err="1"/>
              <a:t>avfallet</a:t>
            </a:r>
            <a:r>
              <a:rPr lang="en-US" sz="2800" dirty="0"/>
              <a:t> </a:t>
            </a:r>
            <a:r>
              <a:rPr lang="en-US" sz="2800" dirty="0" err="1"/>
              <a:t>kan</a:t>
            </a:r>
            <a:r>
              <a:rPr lang="en-US" sz="2800" dirty="0"/>
              <a:t> </a:t>
            </a:r>
            <a:r>
              <a:rPr lang="en-US" sz="2800" dirty="0" err="1"/>
              <a:t>sänka</a:t>
            </a:r>
            <a:r>
              <a:rPr lang="en-US" sz="2800" dirty="0"/>
              <a:t> </a:t>
            </a:r>
            <a:r>
              <a:rPr lang="en-US" sz="2800" dirty="0" err="1"/>
              <a:t>dina</a:t>
            </a:r>
            <a:r>
              <a:rPr lang="en-US" sz="2800" dirty="0"/>
              <a:t> </a:t>
            </a:r>
            <a:r>
              <a:rPr lang="en-US" sz="2800" dirty="0" err="1"/>
              <a:t>kostnader</a:t>
            </a:r>
            <a:r>
              <a:rPr lang="en-US" sz="2800" dirty="0"/>
              <a:t>. </a:t>
            </a:r>
          </a:p>
          <a:p>
            <a:pPr marL="457200" indent="-457200">
              <a:buFontTx/>
              <a:buChar char="-"/>
            </a:pPr>
            <a:r>
              <a:rPr lang="en-US" sz="2800" dirty="0" err="1"/>
              <a:t>Attrahera</a:t>
            </a:r>
            <a:r>
              <a:rPr lang="en-US" sz="2800" dirty="0"/>
              <a:t> </a:t>
            </a:r>
            <a:r>
              <a:rPr lang="en-US" sz="2800" dirty="0" err="1"/>
              <a:t>kunder</a:t>
            </a:r>
            <a:r>
              <a:rPr lang="en-US" sz="2800" dirty="0"/>
              <a:t> </a:t>
            </a:r>
            <a:r>
              <a:rPr lang="en-US" sz="2800" dirty="0" err="1"/>
              <a:t>som</a:t>
            </a:r>
            <a:r>
              <a:rPr lang="en-US" sz="2800" dirty="0"/>
              <a:t> </a:t>
            </a:r>
            <a:r>
              <a:rPr lang="en-US" sz="2800" dirty="0" err="1"/>
              <a:t>bryr</a:t>
            </a:r>
            <a:r>
              <a:rPr lang="en-US" sz="2800" dirty="0"/>
              <a:t> sig om </a:t>
            </a:r>
            <a:r>
              <a:rPr lang="en-US" sz="2800" dirty="0" err="1"/>
              <a:t>miljön</a:t>
            </a:r>
            <a:r>
              <a:rPr lang="en-US" sz="2800" dirty="0"/>
              <a:t>.</a:t>
            </a:r>
          </a:p>
          <a:p>
            <a:pPr marL="457200" indent="-457200">
              <a:buFontTx/>
              <a:buChar char="-"/>
            </a:pPr>
            <a:r>
              <a:rPr lang="en-US" sz="2800" dirty="0" err="1"/>
              <a:t>Känn</a:t>
            </a:r>
            <a:r>
              <a:rPr lang="en-US" sz="2800" dirty="0"/>
              <a:t> dig </a:t>
            </a:r>
            <a:r>
              <a:rPr lang="en-US" sz="2800" dirty="0" err="1"/>
              <a:t>nöjd</a:t>
            </a:r>
            <a:r>
              <a:rPr lang="en-US" sz="2800" dirty="0"/>
              <a:t> med din </a:t>
            </a:r>
            <a:r>
              <a:rPr lang="en-US" sz="2800" dirty="0" err="1"/>
              <a:t>påverkan</a:t>
            </a:r>
            <a:r>
              <a:rPr lang="en-US" sz="2800" dirty="0"/>
              <a:t>. </a:t>
            </a:r>
            <a:r>
              <a:rPr lang="en-US" sz="2800" dirty="0" err="1"/>
              <a:t>Att</a:t>
            </a:r>
            <a:r>
              <a:rPr lang="en-US" sz="2800" dirty="0"/>
              <a:t> </a:t>
            </a:r>
            <a:r>
              <a:rPr lang="en-US" sz="2800" dirty="0" err="1"/>
              <a:t>hjälpa</a:t>
            </a:r>
            <a:r>
              <a:rPr lang="en-US" sz="2800" dirty="0"/>
              <a:t> </a:t>
            </a:r>
            <a:r>
              <a:rPr lang="en-US" sz="2800" dirty="0" err="1"/>
              <a:t>planeten</a:t>
            </a:r>
            <a:r>
              <a:rPr lang="en-US" sz="2800" dirty="0"/>
              <a:t> </a:t>
            </a:r>
            <a:r>
              <a:rPr lang="en-US" sz="2800" dirty="0" err="1"/>
              <a:t>är</a:t>
            </a:r>
            <a:r>
              <a:rPr lang="en-US" sz="2800" dirty="0"/>
              <a:t> </a:t>
            </a:r>
            <a:r>
              <a:rPr lang="en-US" sz="2800" dirty="0" err="1"/>
              <a:t>belönande</a:t>
            </a:r>
            <a:r>
              <a:rPr lang="en-US" sz="2800" dirty="0"/>
              <a:t> och </a:t>
            </a:r>
            <a:r>
              <a:rPr lang="en-US" sz="2800" dirty="0" err="1"/>
              <a:t>gör</a:t>
            </a:r>
            <a:r>
              <a:rPr lang="en-US" sz="2800" dirty="0"/>
              <a:t> </a:t>
            </a:r>
            <a:r>
              <a:rPr lang="en-US" sz="2800" dirty="0" err="1"/>
              <a:t>ditt</a:t>
            </a:r>
            <a:r>
              <a:rPr lang="en-US" sz="2800" dirty="0"/>
              <a:t> </a:t>
            </a:r>
            <a:r>
              <a:rPr lang="en-US" sz="2800" dirty="0" err="1"/>
              <a:t>arbete</a:t>
            </a:r>
            <a:r>
              <a:rPr lang="en-US" sz="2800" dirty="0"/>
              <a:t> </a:t>
            </a:r>
            <a:r>
              <a:rPr lang="en-US" sz="2800" dirty="0" err="1"/>
              <a:t>mer</a:t>
            </a:r>
            <a:r>
              <a:rPr lang="en-US" sz="2800" dirty="0"/>
              <a:t> </a:t>
            </a:r>
            <a:r>
              <a:rPr lang="en-US" sz="2800" dirty="0" err="1"/>
              <a:t>meningsfullt</a:t>
            </a:r>
            <a:r>
              <a:rPr lang="en-US" sz="2800" dirty="0"/>
              <a:t>.</a:t>
            </a:r>
          </a:p>
          <a:p>
            <a:br>
              <a:rPr lang="en-US" dirty="0"/>
            </a:br>
            <a:endParaRPr lang="en-US" dirty="0"/>
          </a:p>
        </p:txBody>
      </p:sp>
      <p:sp>
        <p:nvSpPr>
          <p:cNvPr id="2" name="Text Placeholder 1">
            <a:extLst>
              <a:ext uri="{FF2B5EF4-FFF2-40B4-BE49-F238E27FC236}">
                <a16:creationId xmlns:a16="http://schemas.microsoft.com/office/drawing/2014/main" id="{0C0F3892-8E5C-19C2-9109-CB067AA6A5A5}"/>
              </a:ext>
            </a:extLst>
          </p:cNvPr>
          <p:cNvSpPr>
            <a:spLocks noGrp="1"/>
          </p:cNvSpPr>
          <p:nvPr>
            <p:ph type="body" sz="quarter" idx="16"/>
          </p:nvPr>
        </p:nvSpPr>
        <p:spPr/>
        <p:txBody>
          <a:bodyPr>
            <a:normAutofit fontScale="92500"/>
          </a:bodyPr>
          <a:lstStyle/>
          <a:p>
            <a:r>
              <a:rPr lang="en-US"/>
              <a:t>Betydelsen av miljöansvar i den kulinariska industrin</a:t>
            </a:r>
          </a:p>
        </p:txBody>
      </p:sp>
      <p:sp>
        <p:nvSpPr>
          <p:cNvPr id="4" name="Rectangle 3">
            <a:extLst>
              <a:ext uri="{FF2B5EF4-FFF2-40B4-BE49-F238E27FC236}">
                <a16:creationId xmlns:a16="http://schemas.microsoft.com/office/drawing/2014/main" id="{4FE4ADCA-16C4-D2BF-C4E8-A9C7520F686F}"/>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bg1"/>
              </a:solidFill>
              <a:latin typeface="Calibri" panose="020F0502020204030204" pitchFamily="34" charset="0"/>
            </a:endParaRPr>
          </a:p>
        </p:txBody>
      </p:sp>
      <p:grpSp>
        <p:nvGrpSpPr>
          <p:cNvPr id="7" name="Group 5">
            <a:extLst>
              <a:ext uri="{FF2B5EF4-FFF2-40B4-BE49-F238E27FC236}">
                <a16:creationId xmlns:a16="http://schemas.microsoft.com/office/drawing/2014/main" id="{E3614C0F-591B-F903-A176-C7E41CEF580F}"/>
              </a:ext>
            </a:extLst>
          </p:cNvPr>
          <p:cNvGrpSpPr/>
          <p:nvPr/>
        </p:nvGrpSpPr>
        <p:grpSpPr>
          <a:xfrm>
            <a:off x="-471399" y="4985166"/>
            <a:ext cx="2945636" cy="3037178"/>
            <a:chOff x="0" y="0"/>
            <a:chExt cx="5891272" cy="6074356"/>
          </a:xfrm>
          <a:solidFill>
            <a:srgbClr val="B6D1E1"/>
          </a:solidFill>
        </p:grpSpPr>
        <p:sp>
          <p:nvSpPr>
            <p:cNvPr id="8" name="Freeform 6">
              <a:extLst>
                <a:ext uri="{FF2B5EF4-FFF2-40B4-BE49-F238E27FC236}">
                  <a16:creationId xmlns:a16="http://schemas.microsoft.com/office/drawing/2014/main" id="{12BCEAA7-C76A-F244-7779-8C8FC8E7AE72}"/>
                </a:ext>
              </a:extLst>
            </p:cNvPr>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grpFill/>
          </p:spPr>
          <p:txBody>
            <a:bodyPr/>
            <a:lstStyle/>
            <a:p>
              <a:endParaRPr lang="fr-FR" sz="1200"/>
            </a:p>
          </p:txBody>
        </p:sp>
      </p:grpSp>
    </p:spTree>
    <p:extLst>
      <p:ext uri="{BB962C8B-B14F-4D97-AF65-F5344CB8AC3E}">
        <p14:creationId xmlns:p14="http://schemas.microsoft.com/office/powerpoint/2010/main" val="3595356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3286D-E694-46D2-83EB-BF387DD2E1A6}"/>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ED7C1E5C-9285-3401-B492-D2F4816BC657}"/>
              </a:ext>
            </a:extLst>
          </p:cNvPr>
          <p:cNvSpPr txBox="1">
            <a:spLocks/>
          </p:cNvSpPr>
          <p:nvPr/>
        </p:nvSpPr>
        <p:spPr>
          <a:xfrm>
            <a:off x="417729" y="1896272"/>
            <a:ext cx="5890260" cy="4629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Vad är en fördel med att använda LED-belysning i köket?</a:t>
            </a:r>
          </a:p>
          <a:p>
            <a:pPr marL="0" indent="0"/>
            <a:endParaRPr lang="en-US"/>
          </a:p>
          <a:p>
            <a:pPr marL="0" indent="0"/>
            <a:r>
              <a:rPr lang="en-US"/>
              <a:t>Svar: a) Den förbrukar upp till 80% mindre energi än glödlampor.</a:t>
            </a:r>
          </a:p>
          <a:p>
            <a:pPr marL="0" indent="0"/>
            <a:br>
              <a:rPr lang="en-US"/>
            </a:br>
            <a:endParaRPr lang="en-US"/>
          </a:p>
          <a:p>
            <a:pPr marL="0" indent="0"/>
            <a:endParaRPr lang="en-US"/>
          </a:p>
          <a:p>
            <a:pPr marL="0" indent="0"/>
            <a:endParaRPr lang="en-US"/>
          </a:p>
        </p:txBody>
      </p:sp>
      <p:sp>
        <p:nvSpPr>
          <p:cNvPr id="5" name="Text Placeholder 4">
            <a:extLst>
              <a:ext uri="{FF2B5EF4-FFF2-40B4-BE49-F238E27FC236}">
                <a16:creationId xmlns:a16="http://schemas.microsoft.com/office/drawing/2014/main" id="{BA20D769-521F-CE34-3960-D6215100F68F}"/>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Flervalssvar</a:t>
            </a:r>
          </a:p>
        </p:txBody>
      </p:sp>
      <p:pic>
        <p:nvPicPr>
          <p:cNvPr id="10" name="Picture Placeholder 5" descr="A group of people in a kitchen&#10;&#10;Description automatically generated">
            <a:extLst>
              <a:ext uri="{FF2B5EF4-FFF2-40B4-BE49-F238E27FC236}">
                <a16:creationId xmlns:a16="http://schemas.microsoft.com/office/drawing/2014/main" id="{2F551875-1148-DE7F-4A6B-151BA448BBB6}"/>
              </a:ext>
            </a:extLst>
          </p:cNvPr>
          <p:cNvPicPr>
            <a:picLocks noGrp="1" noChangeAspect="1"/>
          </p:cNvPicPr>
          <p:nvPr>
            <p:ph type="pic" sz="quarter" idx="53"/>
          </p:nvPr>
        </p:nvPicPr>
        <p:blipFill>
          <a:blip r:embed="rId2"/>
          <a:srcRect l="22784" r="22784"/>
          <a:stretch>
            <a:fillRect/>
          </a:stretch>
        </p:blipFill>
        <p:spPr>
          <a:xfrm>
            <a:off x="6977063" y="1225550"/>
            <a:ext cx="4479925" cy="4629150"/>
          </a:xfrm>
        </p:spPr>
      </p:pic>
    </p:spTree>
    <p:extLst>
      <p:ext uri="{BB962C8B-B14F-4D97-AF65-F5344CB8AC3E}">
        <p14:creationId xmlns:p14="http://schemas.microsoft.com/office/powerpoint/2010/main" val="1007799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8C857-D94F-FFCA-1E41-B81E02AD7A85}"/>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38D6B446-8D7C-2729-B422-3E0ED68D0BFB}"/>
              </a:ext>
            </a:extLst>
          </p:cNvPr>
          <p:cNvSpPr txBox="1">
            <a:spLocks/>
          </p:cNvSpPr>
          <p:nvPr/>
        </p:nvSpPr>
        <p:spPr>
          <a:xfrm>
            <a:off x="417729" y="1896272"/>
            <a:ext cx="5890260" cy="4629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Hur ofta ska man rengöra kylskåpsbatterier för att bibehålla effektiviteten?</a:t>
            </a:r>
          </a:p>
          <a:p>
            <a:pPr marL="0" indent="0"/>
            <a:r>
              <a:rPr lang="en-US"/>
              <a:t>a) Varje månad</a:t>
            </a:r>
          </a:p>
          <a:p>
            <a:pPr marL="0" indent="0"/>
            <a:r>
              <a:rPr lang="en-US"/>
              <a:t>b) Var sjätte månad</a:t>
            </a:r>
          </a:p>
          <a:p>
            <a:pPr marL="0" indent="0"/>
            <a:r>
              <a:rPr lang="en-US"/>
              <a:t>c) Varje år</a:t>
            </a:r>
          </a:p>
          <a:p>
            <a:pPr marL="0" indent="0"/>
            <a:r>
              <a:rPr lang="en-US"/>
              <a:t>d) vartannat år</a:t>
            </a:r>
          </a:p>
          <a:p>
            <a:pPr marL="0" indent="0"/>
            <a:br>
              <a:rPr lang="en-US"/>
            </a:br>
            <a:endParaRPr lang="en-US"/>
          </a:p>
        </p:txBody>
      </p:sp>
      <p:sp>
        <p:nvSpPr>
          <p:cNvPr id="5" name="Text Placeholder 4">
            <a:extLst>
              <a:ext uri="{FF2B5EF4-FFF2-40B4-BE49-F238E27FC236}">
                <a16:creationId xmlns:a16="http://schemas.microsoft.com/office/drawing/2014/main" id="{FD7EC505-8D64-C568-E1AB-8D528FC8B8CE}"/>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Flervalsfrågor</a:t>
            </a:r>
          </a:p>
        </p:txBody>
      </p:sp>
      <p:pic>
        <p:nvPicPr>
          <p:cNvPr id="7" name="Picture Placeholder 5">
            <a:extLst>
              <a:ext uri="{FF2B5EF4-FFF2-40B4-BE49-F238E27FC236}">
                <a16:creationId xmlns:a16="http://schemas.microsoft.com/office/drawing/2014/main" id="{677CA00D-475E-EDFA-D978-94CFF1D9FE2D}"/>
              </a:ext>
            </a:extLst>
          </p:cNvPr>
          <p:cNvPicPr>
            <a:picLocks noChangeAspect="1"/>
          </p:cNvPicPr>
          <p:nvPr/>
        </p:nvPicPr>
        <p:blipFill>
          <a:blip r:embed="rId2"/>
          <a:srcRect l="33299" r="2227"/>
          <a:stretch/>
        </p:blipFill>
        <p:spPr>
          <a:xfrm>
            <a:off x="6307989" y="694862"/>
            <a:ext cx="5292000" cy="54682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pic>
    </p:spTree>
    <p:extLst>
      <p:ext uri="{BB962C8B-B14F-4D97-AF65-F5344CB8AC3E}">
        <p14:creationId xmlns:p14="http://schemas.microsoft.com/office/powerpoint/2010/main" val="565061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6303E-B4DC-F3E7-1753-AA546A7858BE}"/>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5AC2C9FB-6CC7-07E5-5A80-8CAB13949499}"/>
              </a:ext>
            </a:extLst>
          </p:cNvPr>
          <p:cNvSpPr txBox="1">
            <a:spLocks/>
          </p:cNvSpPr>
          <p:nvPr/>
        </p:nvSpPr>
        <p:spPr>
          <a:xfrm>
            <a:off x="417729" y="1896272"/>
            <a:ext cx="5890260" cy="4629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Hur ofta ska man rengöra kylskåpsbatterier för att bibehålla effektiviteten?</a:t>
            </a:r>
          </a:p>
          <a:p>
            <a:pPr marL="0" indent="0"/>
            <a:endParaRPr lang="en-US"/>
          </a:p>
          <a:p>
            <a:pPr marL="0" indent="0"/>
            <a:r>
              <a:rPr lang="en-US"/>
              <a:t>Svar: b) Var sjätte månad</a:t>
            </a:r>
          </a:p>
          <a:p>
            <a:pPr marL="0" indent="0"/>
            <a:br>
              <a:rPr lang="en-US"/>
            </a:br>
            <a:endParaRPr lang="en-US"/>
          </a:p>
        </p:txBody>
      </p:sp>
      <p:sp>
        <p:nvSpPr>
          <p:cNvPr id="5" name="Text Placeholder 4">
            <a:extLst>
              <a:ext uri="{FF2B5EF4-FFF2-40B4-BE49-F238E27FC236}">
                <a16:creationId xmlns:a16="http://schemas.microsoft.com/office/drawing/2014/main" id="{0656A457-6C9B-AC56-F8C3-057A74B20F19}"/>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Flervalssvar</a:t>
            </a:r>
          </a:p>
        </p:txBody>
      </p:sp>
      <p:pic>
        <p:nvPicPr>
          <p:cNvPr id="7" name="Picture Placeholder 5">
            <a:extLst>
              <a:ext uri="{FF2B5EF4-FFF2-40B4-BE49-F238E27FC236}">
                <a16:creationId xmlns:a16="http://schemas.microsoft.com/office/drawing/2014/main" id="{B90929FD-D2C0-79C3-0BB4-76441BFF78BA}"/>
              </a:ext>
            </a:extLst>
          </p:cNvPr>
          <p:cNvPicPr>
            <a:picLocks noChangeAspect="1"/>
          </p:cNvPicPr>
          <p:nvPr/>
        </p:nvPicPr>
        <p:blipFill>
          <a:blip r:embed="rId2"/>
          <a:srcRect l="33299" r="2227"/>
          <a:stretch/>
        </p:blipFill>
        <p:spPr>
          <a:xfrm>
            <a:off x="6307989" y="694862"/>
            <a:ext cx="5292000" cy="54682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pic>
    </p:spTree>
    <p:extLst>
      <p:ext uri="{BB962C8B-B14F-4D97-AF65-F5344CB8AC3E}">
        <p14:creationId xmlns:p14="http://schemas.microsoft.com/office/powerpoint/2010/main" val="1064871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A6C3-352E-EED1-1A48-EDC5ED2D2071}"/>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62FB4731-D26E-4402-3234-55AF51B5F959}"/>
              </a:ext>
            </a:extLst>
          </p:cNvPr>
          <p:cNvSpPr txBox="1">
            <a:spLocks/>
          </p:cNvSpPr>
          <p:nvPr/>
        </p:nvSpPr>
        <p:spPr>
          <a:xfrm>
            <a:off x="417729" y="1896272"/>
            <a:ext cx="5890260" cy="4629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Vilken temperatur bör du ställa in ditt kylskåp på för optimal energieffektivitet?</a:t>
            </a:r>
          </a:p>
          <a:p>
            <a:pPr marL="0" indent="0"/>
            <a:r>
              <a:rPr lang="en-US"/>
              <a:t>a) 0°C</a:t>
            </a:r>
          </a:p>
          <a:p>
            <a:pPr marL="0" indent="0"/>
            <a:r>
              <a:rPr lang="en-US"/>
              <a:t>b) 4°C</a:t>
            </a:r>
          </a:p>
          <a:p>
            <a:pPr marL="0" indent="0"/>
            <a:r>
              <a:rPr lang="en-US"/>
              <a:t>c) 8°C</a:t>
            </a:r>
          </a:p>
          <a:p>
            <a:pPr marL="0" indent="0"/>
            <a:r>
              <a:rPr lang="en-US"/>
              <a:t>d) 12°C</a:t>
            </a:r>
          </a:p>
          <a:p>
            <a:pPr marL="0" indent="0"/>
            <a:endParaRPr lang="en-US"/>
          </a:p>
        </p:txBody>
      </p:sp>
      <p:sp>
        <p:nvSpPr>
          <p:cNvPr id="5" name="Text Placeholder 4">
            <a:extLst>
              <a:ext uri="{FF2B5EF4-FFF2-40B4-BE49-F238E27FC236}">
                <a16:creationId xmlns:a16="http://schemas.microsoft.com/office/drawing/2014/main" id="{5908B30E-DA1C-81CA-F634-AEB3D3C4DA04}"/>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Flervalsfrågor</a:t>
            </a:r>
          </a:p>
        </p:txBody>
      </p:sp>
      <p:pic>
        <p:nvPicPr>
          <p:cNvPr id="7" name="Picture Placeholder 5">
            <a:extLst>
              <a:ext uri="{FF2B5EF4-FFF2-40B4-BE49-F238E27FC236}">
                <a16:creationId xmlns:a16="http://schemas.microsoft.com/office/drawing/2014/main" id="{B8A001DA-CD5F-6298-B6DA-4214771F2835}"/>
              </a:ext>
            </a:extLst>
          </p:cNvPr>
          <p:cNvPicPr>
            <a:picLocks noChangeAspect="1"/>
          </p:cNvPicPr>
          <p:nvPr/>
        </p:nvPicPr>
        <p:blipFill>
          <a:blip r:embed="rId2"/>
          <a:srcRect l="17741" r="17741"/>
          <a:stretch/>
        </p:blipFill>
        <p:spPr>
          <a:xfrm>
            <a:off x="6689114" y="787275"/>
            <a:ext cx="4622800" cy="4776784"/>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Tree>
    <p:extLst>
      <p:ext uri="{BB962C8B-B14F-4D97-AF65-F5344CB8AC3E}">
        <p14:creationId xmlns:p14="http://schemas.microsoft.com/office/powerpoint/2010/main" val="3745012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B2A60-D34C-6EE1-CB2D-10BF4343F44D}"/>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DE98421D-506E-380F-0F3E-CB18BE911F50}"/>
              </a:ext>
            </a:extLst>
          </p:cNvPr>
          <p:cNvSpPr txBox="1">
            <a:spLocks/>
          </p:cNvSpPr>
          <p:nvPr/>
        </p:nvSpPr>
        <p:spPr>
          <a:xfrm>
            <a:off x="417729" y="1896272"/>
            <a:ext cx="5890260" cy="4629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Vilken temperatur bör du ställa in ditt kylskåp på för optimal energieffektivitet?</a:t>
            </a:r>
          </a:p>
          <a:p>
            <a:pPr marL="0" indent="0"/>
            <a:endParaRPr lang="en-US"/>
          </a:p>
          <a:p>
            <a:pPr marL="0" indent="0"/>
            <a:r>
              <a:rPr lang="en-US"/>
              <a:t>Svar: b) 4°C</a:t>
            </a:r>
          </a:p>
          <a:p>
            <a:pPr marL="0" indent="0"/>
            <a:br>
              <a:rPr lang="en-US"/>
            </a:br>
            <a:endParaRPr lang="en-US"/>
          </a:p>
        </p:txBody>
      </p:sp>
      <p:sp>
        <p:nvSpPr>
          <p:cNvPr id="5" name="Text Placeholder 4">
            <a:extLst>
              <a:ext uri="{FF2B5EF4-FFF2-40B4-BE49-F238E27FC236}">
                <a16:creationId xmlns:a16="http://schemas.microsoft.com/office/drawing/2014/main" id="{51A1FF69-604B-D514-E2E3-3DCE2C92DDCC}"/>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Flervalssvar</a:t>
            </a:r>
          </a:p>
        </p:txBody>
      </p:sp>
      <p:pic>
        <p:nvPicPr>
          <p:cNvPr id="7" name="Picture Placeholder 5">
            <a:extLst>
              <a:ext uri="{FF2B5EF4-FFF2-40B4-BE49-F238E27FC236}">
                <a16:creationId xmlns:a16="http://schemas.microsoft.com/office/drawing/2014/main" id="{3C9C2918-FA5F-B3BE-8A30-697A25E7784E}"/>
              </a:ext>
            </a:extLst>
          </p:cNvPr>
          <p:cNvPicPr>
            <a:picLocks noChangeAspect="1"/>
          </p:cNvPicPr>
          <p:nvPr/>
        </p:nvPicPr>
        <p:blipFill>
          <a:blip r:embed="rId2"/>
          <a:srcRect l="17741" r="17741"/>
          <a:stretch/>
        </p:blipFill>
        <p:spPr>
          <a:xfrm>
            <a:off x="6689114" y="787275"/>
            <a:ext cx="4622800" cy="4776784"/>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Tree>
    <p:extLst>
      <p:ext uri="{BB962C8B-B14F-4D97-AF65-F5344CB8AC3E}">
        <p14:creationId xmlns:p14="http://schemas.microsoft.com/office/powerpoint/2010/main" val="2266894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E2006-486F-F18A-2435-2AE8E37A7A02}"/>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854806B7-BC4E-6899-51AB-BAF70EE05174}"/>
              </a:ext>
            </a:extLst>
          </p:cNvPr>
          <p:cNvSpPr txBox="1">
            <a:spLocks/>
          </p:cNvSpPr>
          <p:nvPr/>
        </p:nvSpPr>
        <p:spPr>
          <a:xfrm>
            <a:off x="417729" y="1896272"/>
            <a:ext cx="5890260" cy="4629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Vad är ett praktiskt exempel på optimering av tillagningsmetoder för att spara energi?</a:t>
            </a:r>
          </a:p>
          <a:p>
            <a:pPr marL="0" indent="0"/>
            <a:r>
              <a:rPr lang="en-US"/>
              <a:t>a) Koka grönsaker på spisen</a:t>
            </a:r>
          </a:p>
          <a:p>
            <a:pPr marL="0" indent="0"/>
            <a:r>
              <a:rPr lang="en-US"/>
              <a:t>b) Tillaga grönsaker i mikrovågsugn</a:t>
            </a:r>
          </a:p>
          <a:p>
            <a:pPr marL="0" indent="0"/>
            <a:r>
              <a:rPr lang="en-US"/>
              <a:t>c) Steka mat i en stekpanna</a:t>
            </a:r>
          </a:p>
          <a:p>
            <a:pPr marL="0" indent="0"/>
            <a:r>
              <a:rPr lang="en-US"/>
              <a:t>d) Använda en traditionell ugn för alla måltider</a:t>
            </a:r>
          </a:p>
        </p:txBody>
      </p:sp>
      <p:sp>
        <p:nvSpPr>
          <p:cNvPr id="5" name="Text Placeholder 4">
            <a:extLst>
              <a:ext uri="{FF2B5EF4-FFF2-40B4-BE49-F238E27FC236}">
                <a16:creationId xmlns:a16="http://schemas.microsoft.com/office/drawing/2014/main" id="{A95821B3-93DE-49F2-58E9-E004DAAC5DE9}"/>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Flervalsfrågor</a:t>
            </a:r>
          </a:p>
        </p:txBody>
      </p:sp>
      <p:pic>
        <p:nvPicPr>
          <p:cNvPr id="7" name="Picture Placeholder 5" descr="A few women in a kitchen&#10;&#10;Description automatically generated">
            <a:extLst>
              <a:ext uri="{FF2B5EF4-FFF2-40B4-BE49-F238E27FC236}">
                <a16:creationId xmlns:a16="http://schemas.microsoft.com/office/drawing/2014/main" id="{E0C4019F-96FE-4E90-AA84-A48B39BACA1E}"/>
              </a:ext>
            </a:extLst>
          </p:cNvPr>
          <p:cNvPicPr>
            <a:picLocks noGrp="1" noChangeAspect="1"/>
          </p:cNvPicPr>
          <p:nvPr>
            <p:ph type="pic" sz="quarter" idx="53"/>
          </p:nvPr>
        </p:nvPicPr>
        <p:blipFill>
          <a:blip r:embed="rId2"/>
          <a:srcRect l="14205" r="14205"/>
          <a:stretch>
            <a:fillRect/>
          </a:stretch>
        </p:blipFill>
        <p:spPr>
          <a:xfrm>
            <a:off x="6689114" y="1114062"/>
            <a:ext cx="4480705" cy="4629875"/>
          </a:xfrm>
        </p:spPr>
      </p:pic>
    </p:spTree>
    <p:extLst>
      <p:ext uri="{BB962C8B-B14F-4D97-AF65-F5344CB8AC3E}">
        <p14:creationId xmlns:p14="http://schemas.microsoft.com/office/powerpoint/2010/main" val="3186078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4C484-93C7-F8C8-4795-AD53F10CD423}"/>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3A77C452-8494-26C6-CD8F-117DEDF96F09}"/>
              </a:ext>
            </a:extLst>
          </p:cNvPr>
          <p:cNvSpPr txBox="1">
            <a:spLocks/>
          </p:cNvSpPr>
          <p:nvPr/>
        </p:nvSpPr>
        <p:spPr>
          <a:xfrm>
            <a:off x="417729" y="1896272"/>
            <a:ext cx="5890260" cy="4629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Vad är ett praktiskt exempel på optimering av tillagningsmetoder för att spara energi?</a:t>
            </a:r>
          </a:p>
          <a:p>
            <a:pPr marL="0" indent="0"/>
            <a:endParaRPr lang="en-US"/>
          </a:p>
          <a:p>
            <a:pPr marL="0" indent="0"/>
            <a:r>
              <a:rPr lang="en-US"/>
              <a:t>Svar: b) Tillaga grönsaker i mikrovågsugn</a:t>
            </a:r>
          </a:p>
          <a:p>
            <a:pPr marL="0" indent="0"/>
            <a:br>
              <a:rPr lang="en-US"/>
            </a:br>
            <a:endParaRPr lang="en-US"/>
          </a:p>
        </p:txBody>
      </p:sp>
      <p:sp>
        <p:nvSpPr>
          <p:cNvPr id="5" name="Text Placeholder 4">
            <a:extLst>
              <a:ext uri="{FF2B5EF4-FFF2-40B4-BE49-F238E27FC236}">
                <a16:creationId xmlns:a16="http://schemas.microsoft.com/office/drawing/2014/main" id="{669DFB7B-C36B-0512-47D9-F546EE2FA84B}"/>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Flervalssvar</a:t>
            </a:r>
          </a:p>
        </p:txBody>
      </p:sp>
      <p:pic>
        <p:nvPicPr>
          <p:cNvPr id="7" name="Picture Placeholder 5" descr="A few women in a kitchen&#10;&#10;Description automatically generated">
            <a:extLst>
              <a:ext uri="{FF2B5EF4-FFF2-40B4-BE49-F238E27FC236}">
                <a16:creationId xmlns:a16="http://schemas.microsoft.com/office/drawing/2014/main" id="{0A3167E0-C375-AB67-C997-57FB139046F6}"/>
              </a:ext>
            </a:extLst>
          </p:cNvPr>
          <p:cNvPicPr>
            <a:picLocks noGrp="1" noChangeAspect="1"/>
          </p:cNvPicPr>
          <p:nvPr>
            <p:ph type="pic" sz="quarter" idx="53"/>
          </p:nvPr>
        </p:nvPicPr>
        <p:blipFill>
          <a:blip r:embed="rId2"/>
          <a:srcRect l="14205" r="14205"/>
          <a:stretch>
            <a:fillRect/>
          </a:stretch>
        </p:blipFill>
        <p:spPr>
          <a:xfrm>
            <a:off x="6689114" y="1114062"/>
            <a:ext cx="4480705" cy="4629875"/>
          </a:xfrm>
        </p:spPr>
      </p:pic>
    </p:spTree>
    <p:extLst>
      <p:ext uri="{BB962C8B-B14F-4D97-AF65-F5344CB8AC3E}">
        <p14:creationId xmlns:p14="http://schemas.microsoft.com/office/powerpoint/2010/main" val="392342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89EB1-2B37-D529-A15A-9BD67EC241F1}"/>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370B9B26-DCC1-DCF3-CF1E-A1519B4BB5CF}"/>
              </a:ext>
            </a:extLst>
          </p:cNvPr>
          <p:cNvSpPr txBox="1">
            <a:spLocks/>
          </p:cNvSpPr>
          <p:nvPr/>
        </p:nvSpPr>
        <p:spPr>
          <a:xfrm>
            <a:off x="417729" y="1896272"/>
            <a:ext cx="5890260" cy="4629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Hur mycket kan du spara varje år genom att byta ut fem av dina mest använda armaturer mot LED-lampor?</a:t>
            </a:r>
          </a:p>
          <a:p>
            <a:pPr marL="0" indent="0"/>
            <a:r>
              <a:rPr lang="en-US"/>
              <a:t>a) €25</a:t>
            </a:r>
          </a:p>
          <a:p>
            <a:pPr marL="0" indent="0"/>
            <a:r>
              <a:rPr lang="en-US"/>
              <a:t>b) €50</a:t>
            </a:r>
          </a:p>
          <a:p>
            <a:pPr marL="0" indent="0"/>
            <a:r>
              <a:rPr lang="en-US"/>
              <a:t>c) €75</a:t>
            </a:r>
          </a:p>
          <a:p>
            <a:pPr marL="0" indent="0"/>
            <a:r>
              <a:rPr lang="en-US"/>
              <a:t>d) €100</a:t>
            </a:r>
          </a:p>
          <a:p>
            <a:pPr marL="0" indent="0"/>
            <a:endParaRPr lang="en-US"/>
          </a:p>
        </p:txBody>
      </p:sp>
      <p:sp>
        <p:nvSpPr>
          <p:cNvPr id="5" name="Text Placeholder 4">
            <a:extLst>
              <a:ext uri="{FF2B5EF4-FFF2-40B4-BE49-F238E27FC236}">
                <a16:creationId xmlns:a16="http://schemas.microsoft.com/office/drawing/2014/main" id="{B1765E74-E4CD-5A0D-8D79-137C2AECDEBA}"/>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Flervalsfrågor</a:t>
            </a:r>
          </a:p>
        </p:txBody>
      </p:sp>
      <p:pic>
        <p:nvPicPr>
          <p:cNvPr id="7" name="Picture Placeholder 5">
            <a:extLst>
              <a:ext uri="{FF2B5EF4-FFF2-40B4-BE49-F238E27FC236}">
                <a16:creationId xmlns:a16="http://schemas.microsoft.com/office/drawing/2014/main" id="{1E462CF5-43FF-BF16-644C-384C1BEDFC64}"/>
              </a:ext>
            </a:extLst>
          </p:cNvPr>
          <p:cNvPicPr>
            <a:picLocks noGrp="1" noChangeAspect="1"/>
          </p:cNvPicPr>
          <p:nvPr>
            <p:ph type="pic" sz="quarter" idx="53"/>
          </p:nvPr>
        </p:nvPicPr>
        <p:blipFill>
          <a:blip r:embed="rId2"/>
          <a:srcRect l="41617" t="-181" r="3553" b="181"/>
          <a:stretch/>
        </p:blipFill>
        <p:spPr>
          <a:xfrm>
            <a:off x="6482271" y="534093"/>
            <a:ext cx="5292000" cy="5468275"/>
          </a:xfrm>
        </p:spPr>
      </p:pic>
    </p:spTree>
    <p:extLst>
      <p:ext uri="{BB962C8B-B14F-4D97-AF65-F5344CB8AC3E}">
        <p14:creationId xmlns:p14="http://schemas.microsoft.com/office/powerpoint/2010/main" val="42460909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ECBDB-AC84-8496-A9F4-5C7F0C7290C0}"/>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D46EB957-AB3B-1AE8-3A06-D89B4D1B7135}"/>
              </a:ext>
            </a:extLst>
          </p:cNvPr>
          <p:cNvSpPr txBox="1">
            <a:spLocks/>
          </p:cNvSpPr>
          <p:nvPr/>
        </p:nvSpPr>
        <p:spPr>
          <a:xfrm>
            <a:off x="417729" y="1896272"/>
            <a:ext cx="5890260" cy="4629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Hur mycket kan du spara årligen genom att byta ut fem av dina mest använda armaturer mot LED-lampor?</a:t>
            </a:r>
          </a:p>
          <a:p>
            <a:pPr marL="0" indent="0"/>
            <a:endParaRPr lang="en-US"/>
          </a:p>
          <a:p>
            <a:pPr marL="0" indent="0"/>
            <a:r>
              <a:rPr lang="en-US"/>
              <a:t>Svar: d) 100 euro</a:t>
            </a:r>
          </a:p>
          <a:p>
            <a:pPr marL="0" indent="0"/>
            <a:endParaRPr lang="en-US"/>
          </a:p>
        </p:txBody>
      </p:sp>
      <p:sp>
        <p:nvSpPr>
          <p:cNvPr id="5" name="Text Placeholder 4">
            <a:extLst>
              <a:ext uri="{FF2B5EF4-FFF2-40B4-BE49-F238E27FC236}">
                <a16:creationId xmlns:a16="http://schemas.microsoft.com/office/drawing/2014/main" id="{53D3F789-F32A-56BB-7984-D6F18C33E52F}"/>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Flervalssvar</a:t>
            </a:r>
          </a:p>
        </p:txBody>
      </p:sp>
      <p:pic>
        <p:nvPicPr>
          <p:cNvPr id="7" name="Picture Placeholder 5">
            <a:extLst>
              <a:ext uri="{FF2B5EF4-FFF2-40B4-BE49-F238E27FC236}">
                <a16:creationId xmlns:a16="http://schemas.microsoft.com/office/drawing/2014/main" id="{4DA2987D-2239-D095-BDC8-671C4FD86CF5}"/>
              </a:ext>
            </a:extLst>
          </p:cNvPr>
          <p:cNvPicPr>
            <a:picLocks noGrp="1" noChangeAspect="1"/>
          </p:cNvPicPr>
          <p:nvPr>
            <p:ph type="pic" sz="quarter" idx="53"/>
          </p:nvPr>
        </p:nvPicPr>
        <p:blipFill>
          <a:blip r:embed="rId2"/>
          <a:srcRect l="41617" t="-181" r="3553" b="181"/>
          <a:stretch/>
        </p:blipFill>
        <p:spPr>
          <a:xfrm>
            <a:off x="6482271" y="534093"/>
            <a:ext cx="5292000" cy="5468275"/>
          </a:xfrm>
        </p:spPr>
      </p:pic>
    </p:spTree>
    <p:extLst>
      <p:ext uri="{BB962C8B-B14F-4D97-AF65-F5344CB8AC3E}">
        <p14:creationId xmlns:p14="http://schemas.microsoft.com/office/powerpoint/2010/main" val="2208588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80DDD4-FE0E-CDF1-9FC6-F256B21A2CF6}"/>
              </a:ext>
            </a:extLst>
          </p:cNvPr>
          <p:cNvSpPr>
            <a:spLocks noGrp="1"/>
          </p:cNvSpPr>
          <p:nvPr>
            <p:ph type="body" sz="quarter" idx="16"/>
          </p:nvPr>
        </p:nvSpPr>
        <p:spPr>
          <a:xfrm>
            <a:off x="577848" y="1724508"/>
            <a:ext cx="4957908" cy="1498041"/>
          </a:xfrm>
        </p:spPr>
        <p:txBody>
          <a:bodyPr>
            <a:normAutofit/>
          </a:bodyPr>
          <a:lstStyle/>
          <a:p>
            <a:r>
              <a:rPr lang="en-US"/>
              <a:t>Aktivitet 1: Skapa en minikryddträdgård</a:t>
            </a:r>
          </a:p>
          <a:p>
            <a:endParaRPr lang="en-US"/>
          </a:p>
        </p:txBody>
      </p:sp>
      <p:sp>
        <p:nvSpPr>
          <p:cNvPr id="7" name="Text Placeholder 6">
            <a:extLst>
              <a:ext uri="{FF2B5EF4-FFF2-40B4-BE49-F238E27FC236}">
                <a16:creationId xmlns:a16="http://schemas.microsoft.com/office/drawing/2014/main" id="{1363B719-E0B5-CAC5-A90D-3B117DD209C0}"/>
              </a:ext>
            </a:extLst>
          </p:cNvPr>
          <p:cNvSpPr>
            <a:spLocks noGrp="1"/>
          </p:cNvSpPr>
          <p:nvPr>
            <p:ph type="body" sz="quarter" idx="20"/>
          </p:nvPr>
        </p:nvSpPr>
        <p:spPr>
          <a:xfrm>
            <a:off x="6691452" y="1701910"/>
            <a:ext cx="4957908" cy="1312971"/>
          </a:xfrm>
        </p:spPr>
        <p:txBody>
          <a:bodyPr>
            <a:normAutofit/>
          </a:bodyPr>
          <a:lstStyle/>
          <a:p>
            <a:r>
              <a:rPr lang="en-US"/>
              <a:t>Aktivitet 2: Att göra en kompostbehållare</a:t>
            </a:r>
          </a:p>
          <a:p>
            <a:endParaRPr lang="en-US"/>
          </a:p>
        </p:txBody>
      </p:sp>
      <p:sp>
        <p:nvSpPr>
          <p:cNvPr id="2" name="Text Placeholder 4">
            <a:extLst>
              <a:ext uri="{FF2B5EF4-FFF2-40B4-BE49-F238E27FC236}">
                <a16:creationId xmlns:a16="http://schemas.microsoft.com/office/drawing/2014/main" id="{35172EB7-80BD-40D0-BE60-A2ABB6E10446}"/>
              </a:ext>
            </a:extLst>
          </p:cNvPr>
          <p:cNvSpPr txBox="1">
            <a:spLocks/>
          </p:cNvSpPr>
          <p:nvPr/>
        </p:nvSpPr>
        <p:spPr>
          <a:xfrm>
            <a:off x="1443989" y="91759"/>
            <a:ext cx="9304021" cy="860784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err="1"/>
              <a:t>Aktiviteter</a:t>
            </a:r>
            <a:r>
              <a:rPr lang="en-US" b="1" dirty="0"/>
              <a:t> för </a:t>
            </a:r>
            <a:r>
              <a:rPr lang="en-US" b="1" dirty="0" err="1"/>
              <a:t>miljömässigt</a:t>
            </a:r>
            <a:r>
              <a:rPr lang="en-US" b="1" dirty="0"/>
              <a:t> </a:t>
            </a:r>
            <a:r>
              <a:rPr lang="en-US" b="1" dirty="0" err="1"/>
              <a:t>ansvarstagande</a:t>
            </a:r>
            <a:endParaRPr lang="en-US" b="1" dirty="0"/>
          </a:p>
          <a:p>
            <a:pPr algn="ctr"/>
            <a:r>
              <a:rPr lang="en-US" sz="1800" i="1" dirty="0" err="1"/>
              <a:t>Nedan</a:t>
            </a:r>
            <a:r>
              <a:rPr lang="en-US" sz="1800" i="1" dirty="0"/>
              <a:t> </a:t>
            </a:r>
            <a:r>
              <a:rPr lang="en-US" sz="1800" i="1" dirty="0" err="1"/>
              <a:t>hittar</a:t>
            </a:r>
            <a:r>
              <a:rPr lang="en-US" sz="1800" i="1" dirty="0"/>
              <a:t> du </a:t>
            </a:r>
            <a:r>
              <a:rPr lang="en-US" sz="1800" i="1" dirty="0" err="1"/>
              <a:t>två</a:t>
            </a:r>
            <a:r>
              <a:rPr lang="en-US" sz="1800" i="1" dirty="0"/>
              <a:t> </a:t>
            </a:r>
            <a:r>
              <a:rPr lang="en-US" sz="1800" i="1" dirty="0" err="1"/>
              <a:t>enkla</a:t>
            </a:r>
            <a:r>
              <a:rPr lang="en-US" sz="1800" i="1" dirty="0"/>
              <a:t> och </a:t>
            </a:r>
            <a:r>
              <a:rPr lang="en-US" sz="1800" i="1" dirty="0" err="1"/>
              <a:t>roliga</a:t>
            </a:r>
            <a:r>
              <a:rPr lang="en-US" sz="1800" i="1" dirty="0"/>
              <a:t> </a:t>
            </a:r>
            <a:r>
              <a:rPr lang="en-US" sz="1800" i="1" dirty="0" err="1"/>
              <a:t>aktiviteter</a:t>
            </a:r>
            <a:r>
              <a:rPr lang="en-US" sz="1800" i="1" dirty="0"/>
              <a:t> </a:t>
            </a:r>
            <a:r>
              <a:rPr lang="en-US" sz="1800" i="1" dirty="0" err="1"/>
              <a:t>som</a:t>
            </a:r>
            <a:r>
              <a:rPr lang="en-US" sz="1800" i="1" dirty="0"/>
              <a:t> du </a:t>
            </a:r>
            <a:r>
              <a:rPr lang="en-US" sz="1800" i="1" dirty="0" err="1"/>
              <a:t>kan</a:t>
            </a:r>
            <a:r>
              <a:rPr lang="en-US" sz="1800" i="1" dirty="0"/>
              <a:t> </a:t>
            </a:r>
            <a:r>
              <a:rPr lang="en-US" sz="1800" i="1" dirty="0" err="1"/>
              <a:t>göra</a:t>
            </a:r>
            <a:r>
              <a:rPr lang="en-US" sz="1800" i="1" dirty="0"/>
              <a:t> </a:t>
            </a:r>
            <a:r>
              <a:rPr lang="en-US" sz="1800" i="1" dirty="0" err="1"/>
              <a:t>på</a:t>
            </a:r>
            <a:r>
              <a:rPr lang="en-US" sz="1800" i="1" dirty="0"/>
              <a:t> </a:t>
            </a:r>
            <a:r>
              <a:rPr lang="en-US" sz="1800" i="1" dirty="0" err="1"/>
              <a:t>egen</a:t>
            </a:r>
            <a:r>
              <a:rPr lang="en-US" sz="1800" i="1" dirty="0"/>
              <a:t> hand. Dessa </a:t>
            </a:r>
            <a:r>
              <a:rPr lang="en-US" sz="1800" i="1" dirty="0" err="1"/>
              <a:t>aktiviteter</a:t>
            </a:r>
            <a:r>
              <a:rPr lang="en-US" sz="1800" i="1" dirty="0"/>
              <a:t> </a:t>
            </a:r>
            <a:r>
              <a:rPr lang="en-US" sz="1800" i="1" dirty="0" err="1"/>
              <a:t>är</a:t>
            </a:r>
            <a:r>
              <a:rPr lang="en-US" sz="1800" i="1" dirty="0"/>
              <a:t> </a:t>
            </a:r>
            <a:r>
              <a:rPr lang="en-US" sz="1800" i="1" dirty="0" err="1"/>
              <a:t>relaterade</a:t>
            </a:r>
            <a:r>
              <a:rPr lang="en-US" sz="1800" i="1" dirty="0"/>
              <a:t> till </a:t>
            </a:r>
            <a:r>
              <a:rPr lang="en-US" sz="1800" i="1" dirty="0" err="1"/>
              <a:t>matlagning</a:t>
            </a:r>
            <a:r>
              <a:rPr lang="en-US" sz="1800" i="1" dirty="0"/>
              <a:t> och </a:t>
            </a:r>
            <a:r>
              <a:rPr lang="en-US" sz="1800" i="1" dirty="0" err="1"/>
              <a:t>omsorg</a:t>
            </a:r>
            <a:r>
              <a:rPr lang="en-US" sz="1800" i="1" dirty="0"/>
              <a:t> om </a:t>
            </a:r>
            <a:r>
              <a:rPr lang="en-US" sz="1800" i="1" dirty="0" err="1"/>
              <a:t>vår</a:t>
            </a:r>
            <a:r>
              <a:rPr lang="en-US" sz="1800" i="1" dirty="0"/>
              <a:t> </a:t>
            </a:r>
            <a:r>
              <a:rPr lang="en-US" sz="1800" i="1" dirty="0" err="1"/>
              <a:t>miljö</a:t>
            </a:r>
            <a:r>
              <a:rPr lang="en-US" sz="1800" i="1" dirty="0"/>
              <a:t>. De </a:t>
            </a:r>
            <a:r>
              <a:rPr lang="en-US" sz="1800" i="1" dirty="0" err="1"/>
              <a:t>är</a:t>
            </a:r>
            <a:r>
              <a:rPr lang="en-US" sz="1800" i="1" dirty="0"/>
              <a:t> </a:t>
            </a:r>
            <a:r>
              <a:rPr lang="en-US" sz="1800" i="1" dirty="0" err="1"/>
              <a:t>utformade</a:t>
            </a:r>
            <a:r>
              <a:rPr lang="en-US" sz="1800" i="1" dirty="0"/>
              <a:t> för </a:t>
            </a:r>
            <a:r>
              <a:rPr lang="en-US" sz="1800" i="1" dirty="0" err="1"/>
              <a:t>att</a:t>
            </a:r>
            <a:r>
              <a:rPr lang="en-US" sz="1800" i="1" dirty="0"/>
              <a:t> </a:t>
            </a:r>
            <a:r>
              <a:rPr lang="en-US" sz="1800" i="1" dirty="0" err="1"/>
              <a:t>vara</a:t>
            </a:r>
            <a:r>
              <a:rPr lang="en-US" sz="1800" i="1" dirty="0"/>
              <a:t> </a:t>
            </a:r>
            <a:r>
              <a:rPr lang="en-US" sz="1800" i="1" dirty="0" err="1"/>
              <a:t>roliga</a:t>
            </a:r>
            <a:r>
              <a:rPr lang="en-US" sz="1800" i="1" dirty="0"/>
              <a:t>.</a:t>
            </a:r>
          </a:p>
          <a:p>
            <a:br>
              <a:rPr lang="en-US" dirty="0"/>
            </a:br>
            <a:br>
              <a:rPr lang="en-US" dirty="0"/>
            </a:br>
            <a:endParaRPr lang="en-US" dirty="0"/>
          </a:p>
        </p:txBody>
      </p:sp>
      <p:sp>
        <p:nvSpPr>
          <p:cNvPr id="10" name="Espace réservé du texte 9">
            <a:extLst>
              <a:ext uri="{FF2B5EF4-FFF2-40B4-BE49-F238E27FC236}">
                <a16:creationId xmlns:a16="http://schemas.microsoft.com/office/drawing/2014/main" id="{15A96E31-80F1-5B26-DE72-D2005F689047}"/>
              </a:ext>
            </a:extLst>
          </p:cNvPr>
          <p:cNvSpPr>
            <a:spLocks noGrp="1"/>
          </p:cNvSpPr>
          <p:nvPr>
            <p:ph type="body" sz="quarter" idx="19"/>
          </p:nvPr>
        </p:nvSpPr>
        <p:spPr>
          <a:xfrm>
            <a:off x="577848" y="3335132"/>
            <a:ext cx="4957908" cy="2625942"/>
          </a:xfrm>
        </p:spPr>
        <p:txBody>
          <a:bodyPr/>
          <a:lstStyle/>
          <a:p>
            <a:endParaRPr lang="fr-FR"/>
          </a:p>
        </p:txBody>
      </p:sp>
      <p:pic>
        <p:nvPicPr>
          <p:cNvPr id="5" name="Picture 4" descr="Bundles of fresh herbs laid on hessian">
            <a:extLst>
              <a:ext uri="{FF2B5EF4-FFF2-40B4-BE49-F238E27FC236}">
                <a16:creationId xmlns:a16="http://schemas.microsoft.com/office/drawing/2014/main" id="{46C787C0-6018-0D61-5A92-411C2FB3D5B3}"/>
              </a:ext>
            </a:extLst>
          </p:cNvPr>
          <p:cNvPicPr>
            <a:picLocks noChangeAspect="1"/>
          </p:cNvPicPr>
          <p:nvPr/>
        </p:nvPicPr>
        <p:blipFill>
          <a:blip r:embed="rId2"/>
          <a:stretch>
            <a:fillRect/>
          </a:stretch>
        </p:blipFill>
        <p:spPr>
          <a:xfrm>
            <a:off x="724887" y="3102228"/>
            <a:ext cx="4944664" cy="3708088"/>
          </a:xfrm>
          <a:prstGeom prst="rect">
            <a:avLst/>
          </a:prstGeom>
        </p:spPr>
      </p:pic>
      <p:pic>
        <p:nvPicPr>
          <p:cNvPr id="8" name="Picture 7" descr="A shovel in a trash can&#10;&#10;Description automatically generated">
            <a:extLst>
              <a:ext uri="{FF2B5EF4-FFF2-40B4-BE49-F238E27FC236}">
                <a16:creationId xmlns:a16="http://schemas.microsoft.com/office/drawing/2014/main" id="{2938D7B0-B3CC-47DC-5B5E-0A8A1C94602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23453" y="3102228"/>
            <a:ext cx="4810521" cy="3607891"/>
          </a:xfrm>
          <a:prstGeom prst="rect">
            <a:avLst/>
          </a:prstGeom>
        </p:spPr>
      </p:pic>
    </p:spTree>
    <p:extLst>
      <p:ext uri="{BB962C8B-B14F-4D97-AF65-F5344CB8AC3E}">
        <p14:creationId xmlns:p14="http://schemas.microsoft.com/office/powerpoint/2010/main" val="2223206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80DDD4-FE0E-CDF1-9FC6-F256B21A2CF6}"/>
              </a:ext>
            </a:extLst>
          </p:cNvPr>
          <p:cNvSpPr>
            <a:spLocks noGrp="1"/>
          </p:cNvSpPr>
          <p:nvPr>
            <p:ph type="body" sz="quarter" idx="20"/>
          </p:nvPr>
        </p:nvSpPr>
        <p:spPr>
          <a:xfrm>
            <a:off x="6096000" y="906580"/>
            <a:ext cx="5398513" cy="4214986"/>
          </a:xfrm>
        </p:spPr>
        <p:txBody>
          <a:bodyPr/>
          <a:lstStyle/>
          <a:p>
            <a:r>
              <a:rPr lang="en-US"/>
              <a:t>Restaurangbranschen påverkar miljön i stor utsträckning, från hur ingredienser köps in till hur avfall hanteras. </a:t>
            </a:r>
          </a:p>
          <a:p>
            <a:r>
              <a:rPr lang="en-US"/>
              <a:t>Miljöansvar innebär att man gör val som är bra för miljön när man lagar och serverar mat. </a:t>
            </a:r>
          </a:p>
          <a:p>
            <a:r>
              <a:rPr lang="en-US"/>
              <a:t>Genom att vara miljömedveten kan du sticka ut när du söker jobb. Det kan vara en intressant kandidat genom att visa hur viktigt </a:t>
            </a:r>
            <a:r>
              <a:rPr lang="en-GB"/>
              <a:t>miljöansvar är för dig, och du kommer med positiva synsätt och idéer för att minska föroreningar och </a:t>
            </a:r>
            <a:r>
              <a:rPr lang="en-US"/>
              <a:t>spara resurser.</a:t>
            </a:r>
          </a:p>
        </p:txBody>
      </p:sp>
      <p:sp>
        <p:nvSpPr>
          <p:cNvPr id="6" name="Text Placeholder 5">
            <a:extLst>
              <a:ext uri="{FF2B5EF4-FFF2-40B4-BE49-F238E27FC236}">
                <a16:creationId xmlns:a16="http://schemas.microsoft.com/office/drawing/2014/main" id="{761EF30E-3833-916C-5EE0-08ABB8E00AC5}"/>
              </a:ext>
            </a:extLst>
          </p:cNvPr>
          <p:cNvSpPr>
            <a:spLocks noGrp="1"/>
          </p:cNvSpPr>
          <p:nvPr>
            <p:ph type="body" sz="quarter" idx="23"/>
          </p:nvPr>
        </p:nvSpPr>
        <p:spPr>
          <a:xfrm>
            <a:off x="304789" y="642281"/>
            <a:ext cx="3721396" cy="5573437"/>
          </a:xfrm>
        </p:spPr>
        <p:txBody>
          <a:bodyPr/>
          <a:lstStyle/>
          <a:p>
            <a:r>
              <a:rPr lang="en-US" b="1"/>
              <a:t>Betydelsen av miljöansvar i den kulinariska industrin</a:t>
            </a:r>
          </a:p>
        </p:txBody>
      </p:sp>
      <p:sp>
        <p:nvSpPr>
          <p:cNvPr id="7" name="Text Placeholder 6">
            <a:extLst>
              <a:ext uri="{FF2B5EF4-FFF2-40B4-BE49-F238E27FC236}">
                <a16:creationId xmlns:a16="http://schemas.microsoft.com/office/drawing/2014/main" id="{1363B719-E0B5-CAC5-A90D-3B117DD209C0}"/>
              </a:ext>
            </a:extLst>
          </p:cNvPr>
          <p:cNvSpPr>
            <a:spLocks noGrp="1"/>
          </p:cNvSpPr>
          <p:nvPr>
            <p:ph type="body" sz="quarter" idx="24"/>
          </p:nvPr>
        </p:nvSpPr>
        <p:spPr/>
        <p:txBody>
          <a:bodyPr/>
          <a:lstStyle/>
          <a:p>
            <a:r>
              <a:rPr lang="en-US"/>
              <a:t>01</a:t>
            </a:r>
          </a:p>
        </p:txBody>
      </p:sp>
      <p:grpSp>
        <p:nvGrpSpPr>
          <p:cNvPr id="5" name="Group 5">
            <a:extLst>
              <a:ext uri="{FF2B5EF4-FFF2-40B4-BE49-F238E27FC236}">
                <a16:creationId xmlns:a16="http://schemas.microsoft.com/office/drawing/2014/main" id="{132209A1-3A8F-F8E2-8FB2-DD410A7E9112}"/>
              </a:ext>
            </a:extLst>
          </p:cNvPr>
          <p:cNvGrpSpPr/>
          <p:nvPr/>
        </p:nvGrpSpPr>
        <p:grpSpPr>
          <a:xfrm>
            <a:off x="-471399" y="4985166"/>
            <a:ext cx="2945636" cy="3037178"/>
            <a:chOff x="0" y="0"/>
            <a:chExt cx="5891272" cy="6074356"/>
          </a:xfrm>
          <a:solidFill>
            <a:srgbClr val="B6D1E1"/>
          </a:solidFill>
        </p:grpSpPr>
        <p:sp>
          <p:nvSpPr>
            <p:cNvPr id="8" name="Freeform 6">
              <a:extLst>
                <a:ext uri="{FF2B5EF4-FFF2-40B4-BE49-F238E27FC236}">
                  <a16:creationId xmlns:a16="http://schemas.microsoft.com/office/drawing/2014/main" id="{A046C744-DB69-8021-1AA9-35542BD33CE1}"/>
                </a:ext>
              </a:extLst>
            </p:cNvPr>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grpFill/>
          </p:spPr>
          <p:txBody>
            <a:bodyPr/>
            <a:lstStyle/>
            <a:p>
              <a:endParaRPr lang="fr-FR" sz="1200"/>
            </a:p>
          </p:txBody>
        </p:sp>
      </p:grpSp>
    </p:spTree>
    <p:extLst>
      <p:ext uri="{BB962C8B-B14F-4D97-AF65-F5344CB8AC3E}">
        <p14:creationId xmlns:p14="http://schemas.microsoft.com/office/powerpoint/2010/main" val="15999737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30433-1B57-2412-6305-84B524404E6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2360038-E355-A2AE-A5E5-5A29470FD0E1}"/>
              </a:ext>
            </a:extLst>
          </p:cNvPr>
          <p:cNvSpPr>
            <a:spLocks noGrp="1"/>
          </p:cNvSpPr>
          <p:nvPr>
            <p:ph type="body" sz="quarter" idx="18"/>
          </p:nvPr>
        </p:nvSpPr>
        <p:spPr>
          <a:xfrm>
            <a:off x="529757" y="1582750"/>
            <a:ext cx="11222532" cy="4343986"/>
          </a:xfrm>
        </p:spPr>
        <p:txBody>
          <a:bodyPr/>
          <a:lstStyle/>
          <a:p>
            <a:r>
              <a:rPr lang="en-US" dirty="0"/>
              <a:t>   Vi </a:t>
            </a:r>
            <a:r>
              <a:rPr lang="en-US" dirty="0" err="1"/>
              <a:t>föreslår</a:t>
            </a:r>
            <a:r>
              <a:rPr lang="en-US" dirty="0"/>
              <a:t> </a:t>
            </a:r>
            <a:r>
              <a:rPr lang="en-US" dirty="0" err="1"/>
              <a:t>att</a:t>
            </a:r>
            <a:r>
              <a:rPr lang="en-US" dirty="0"/>
              <a:t> du, om du </a:t>
            </a:r>
            <a:r>
              <a:rPr lang="en-US" dirty="0" err="1"/>
              <a:t>kan</a:t>
            </a:r>
            <a:r>
              <a:rPr lang="en-US" dirty="0"/>
              <a:t>, </a:t>
            </a:r>
            <a:r>
              <a:rPr lang="en-US" dirty="0" err="1"/>
              <a:t>odlar</a:t>
            </a:r>
            <a:r>
              <a:rPr lang="en-US" dirty="0"/>
              <a:t> </a:t>
            </a:r>
            <a:r>
              <a:rPr lang="en-US" dirty="0" err="1"/>
              <a:t>dina</a:t>
            </a:r>
            <a:r>
              <a:rPr lang="en-US" dirty="0"/>
              <a:t> </a:t>
            </a:r>
            <a:r>
              <a:rPr lang="en-US" dirty="0" err="1"/>
              <a:t>egna</a:t>
            </a:r>
            <a:r>
              <a:rPr lang="en-US" dirty="0"/>
              <a:t> </a:t>
            </a:r>
            <a:r>
              <a:rPr lang="en-US" dirty="0" err="1"/>
              <a:t>örter</a:t>
            </a:r>
            <a:r>
              <a:rPr lang="en-US" dirty="0"/>
              <a:t> </a:t>
            </a:r>
            <a:r>
              <a:rPr lang="en-US" dirty="0" err="1"/>
              <a:t>hemma</a:t>
            </a:r>
            <a:r>
              <a:rPr lang="en-US" dirty="0"/>
              <a:t>. Det </a:t>
            </a:r>
            <a:r>
              <a:rPr lang="en-US" dirty="0" err="1"/>
              <a:t>är</a:t>
            </a:r>
            <a:r>
              <a:rPr lang="en-US" dirty="0"/>
              <a:t> </a:t>
            </a:r>
            <a:r>
              <a:rPr lang="en-US" dirty="0" err="1"/>
              <a:t>ett</a:t>
            </a:r>
            <a:r>
              <a:rPr lang="en-US" dirty="0"/>
              <a:t> bra </a:t>
            </a:r>
            <a:r>
              <a:rPr lang="en-US" dirty="0" err="1"/>
              <a:t>sätt</a:t>
            </a:r>
            <a:r>
              <a:rPr lang="en-US" dirty="0"/>
              <a:t> </a:t>
            </a:r>
            <a:r>
              <a:rPr lang="en-US" dirty="0" err="1"/>
              <a:t>att</a:t>
            </a:r>
            <a:r>
              <a:rPr lang="en-US" dirty="0"/>
              <a:t> </a:t>
            </a:r>
            <a:r>
              <a:rPr lang="en-US" dirty="0" err="1"/>
              <a:t>få</a:t>
            </a:r>
            <a:r>
              <a:rPr lang="en-US" dirty="0"/>
              <a:t> </a:t>
            </a:r>
            <a:r>
              <a:rPr lang="en-US" dirty="0" err="1"/>
              <a:t>kontakt</a:t>
            </a:r>
            <a:r>
              <a:rPr lang="en-US" dirty="0"/>
              <a:t> med </a:t>
            </a:r>
            <a:r>
              <a:rPr lang="en-US" dirty="0" err="1"/>
              <a:t>naturen</a:t>
            </a:r>
            <a:r>
              <a:rPr lang="en-US" dirty="0"/>
              <a:t> och </a:t>
            </a:r>
            <a:r>
              <a:rPr lang="en-US" dirty="0" err="1"/>
              <a:t>använda</a:t>
            </a:r>
            <a:r>
              <a:rPr lang="en-US" dirty="0"/>
              <a:t> </a:t>
            </a:r>
            <a:r>
              <a:rPr lang="en-US" dirty="0" err="1"/>
              <a:t>färska</a:t>
            </a:r>
            <a:r>
              <a:rPr lang="en-US" dirty="0"/>
              <a:t> </a:t>
            </a:r>
            <a:r>
              <a:rPr lang="en-US" dirty="0" err="1"/>
              <a:t>ingredienser</a:t>
            </a:r>
            <a:r>
              <a:rPr lang="en-US" dirty="0"/>
              <a:t> </a:t>
            </a:r>
            <a:r>
              <a:rPr lang="en-US" dirty="0" err="1"/>
              <a:t>i</a:t>
            </a:r>
            <a:r>
              <a:rPr lang="en-US" dirty="0"/>
              <a:t> din </a:t>
            </a:r>
            <a:r>
              <a:rPr lang="en-US" dirty="0" err="1"/>
              <a:t>matlagning</a:t>
            </a:r>
            <a:r>
              <a:rPr lang="en-US" dirty="0"/>
              <a:t>. </a:t>
            </a:r>
            <a:r>
              <a:rPr lang="en-US" dirty="0" err="1"/>
              <a:t>Så</a:t>
            </a:r>
            <a:r>
              <a:rPr lang="en-US" dirty="0"/>
              <a:t> </a:t>
            </a:r>
            <a:r>
              <a:rPr lang="en-US" dirty="0" err="1"/>
              <a:t>här</a:t>
            </a:r>
            <a:r>
              <a:rPr lang="en-US" dirty="0"/>
              <a:t> </a:t>
            </a:r>
            <a:r>
              <a:rPr lang="en-US" dirty="0" err="1"/>
              <a:t>kan</a:t>
            </a:r>
            <a:r>
              <a:rPr lang="en-US" dirty="0"/>
              <a:t> du </a:t>
            </a:r>
            <a:r>
              <a:rPr lang="en-US" dirty="0" err="1"/>
              <a:t>börja</a:t>
            </a:r>
            <a:r>
              <a:rPr lang="en-US" dirty="0"/>
              <a:t>:</a:t>
            </a:r>
          </a:p>
          <a:p>
            <a:r>
              <a:rPr lang="en-US" dirty="0"/>
              <a:t>1 - </a:t>
            </a:r>
            <a:r>
              <a:rPr lang="en-US" dirty="0" err="1"/>
              <a:t>Skaffa</a:t>
            </a:r>
            <a:r>
              <a:rPr lang="en-US" dirty="0"/>
              <a:t> </a:t>
            </a:r>
            <a:r>
              <a:rPr lang="en-US" dirty="0" err="1"/>
              <a:t>några</a:t>
            </a:r>
            <a:r>
              <a:rPr lang="en-US" dirty="0"/>
              <a:t> </a:t>
            </a:r>
            <a:r>
              <a:rPr lang="en-US" dirty="0" err="1"/>
              <a:t>små</a:t>
            </a:r>
            <a:r>
              <a:rPr lang="en-US" dirty="0"/>
              <a:t> </a:t>
            </a:r>
            <a:r>
              <a:rPr lang="en-US" dirty="0" err="1"/>
              <a:t>krukor</a:t>
            </a:r>
            <a:r>
              <a:rPr lang="en-US" dirty="0"/>
              <a:t> </a:t>
            </a:r>
            <a:r>
              <a:rPr lang="en-US" dirty="0" err="1"/>
              <a:t>eller</a:t>
            </a:r>
            <a:r>
              <a:rPr lang="en-US" dirty="0"/>
              <a:t> </a:t>
            </a:r>
            <a:r>
              <a:rPr lang="en-US" dirty="0" err="1"/>
              <a:t>använd</a:t>
            </a:r>
            <a:r>
              <a:rPr lang="en-US" dirty="0"/>
              <a:t> </a:t>
            </a:r>
            <a:r>
              <a:rPr lang="en-US" dirty="0" err="1"/>
              <a:t>tomma</a:t>
            </a:r>
            <a:r>
              <a:rPr lang="en-US" dirty="0"/>
              <a:t> </a:t>
            </a:r>
            <a:r>
              <a:rPr lang="en-US" dirty="0" err="1"/>
              <a:t>burkar</a:t>
            </a:r>
            <a:r>
              <a:rPr lang="en-US" dirty="0"/>
              <a:t> </a:t>
            </a:r>
            <a:r>
              <a:rPr lang="en-US" dirty="0" err="1"/>
              <a:t>eller</a:t>
            </a:r>
            <a:r>
              <a:rPr lang="en-US" dirty="0"/>
              <a:t> </a:t>
            </a:r>
            <a:r>
              <a:rPr lang="en-US" dirty="0" err="1"/>
              <a:t>plastflaskor</a:t>
            </a:r>
            <a:r>
              <a:rPr lang="en-US" dirty="0"/>
              <a:t> med </a:t>
            </a:r>
            <a:r>
              <a:rPr lang="en-US" dirty="0" err="1"/>
              <a:t>hål</a:t>
            </a:r>
            <a:r>
              <a:rPr lang="en-US" dirty="0"/>
              <a:t> </a:t>
            </a:r>
            <a:r>
              <a:rPr lang="en-US" dirty="0" err="1"/>
              <a:t>i</a:t>
            </a:r>
            <a:r>
              <a:rPr lang="en-US" dirty="0"/>
              <a:t> </a:t>
            </a:r>
            <a:r>
              <a:rPr lang="en-US" dirty="0" err="1"/>
              <a:t>botten</a:t>
            </a:r>
            <a:r>
              <a:rPr lang="en-US" dirty="0"/>
              <a:t>        för </a:t>
            </a:r>
            <a:r>
              <a:rPr lang="en-US" dirty="0" err="1"/>
              <a:t>dränering</a:t>
            </a:r>
            <a:r>
              <a:rPr lang="en-US" dirty="0"/>
              <a:t>.</a:t>
            </a:r>
          </a:p>
          <a:p>
            <a:r>
              <a:rPr lang="en-US" dirty="0"/>
              <a:t>2 - </a:t>
            </a:r>
            <a:r>
              <a:rPr lang="en-US" dirty="0" err="1"/>
              <a:t>Köp</a:t>
            </a:r>
            <a:r>
              <a:rPr lang="en-US" dirty="0"/>
              <a:t> </a:t>
            </a:r>
            <a:r>
              <a:rPr lang="en-US" dirty="0" err="1"/>
              <a:t>några</a:t>
            </a:r>
            <a:r>
              <a:rPr lang="en-US" dirty="0"/>
              <a:t> </a:t>
            </a:r>
            <a:r>
              <a:rPr lang="en-US" dirty="0" err="1"/>
              <a:t>örtfrön</a:t>
            </a:r>
            <a:r>
              <a:rPr lang="en-US" dirty="0"/>
              <a:t> </a:t>
            </a:r>
            <a:r>
              <a:rPr lang="en-US" dirty="0" err="1"/>
              <a:t>som</a:t>
            </a:r>
            <a:r>
              <a:rPr lang="en-US" dirty="0"/>
              <a:t> </a:t>
            </a:r>
            <a:r>
              <a:rPr lang="en-US" dirty="0" err="1"/>
              <a:t>basilika</a:t>
            </a:r>
            <a:r>
              <a:rPr lang="en-US" dirty="0"/>
              <a:t>, </a:t>
            </a:r>
            <a:r>
              <a:rPr lang="en-US" dirty="0" err="1"/>
              <a:t>persilja</a:t>
            </a:r>
            <a:r>
              <a:rPr lang="en-US" dirty="0"/>
              <a:t> </a:t>
            </a:r>
            <a:r>
              <a:rPr lang="en-US" dirty="0" err="1"/>
              <a:t>eller</a:t>
            </a:r>
            <a:r>
              <a:rPr lang="en-US" dirty="0"/>
              <a:t> </a:t>
            </a:r>
            <a:r>
              <a:rPr lang="en-US" dirty="0" err="1"/>
              <a:t>mynta</a:t>
            </a:r>
            <a:r>
              <a:rPr lang="en-US" dirty="0"/>
              <a:t>.</a:t>
            </a:r>
          </a:p>
          <a:p>
            <a:r>
              <a:rPr lang="en-US" dirty="0"/>
              <a:t>3 - </a:t>
            </a:r>
            <a:r>
              <a:rPr lang="en-US" dirty="0" err="1"/>
              <a:t>Fyll</a:t>
            </a:r>
            <a:r>
              <a:rPr lang="en-US" dirty="0"/>
              <a:t> </a:t>
            </a:r>
            <a:r>
              <a:rPr lang="en-US" dirty="0" err="1"/>
              <a:t>krukorna</a:t>
            </a:r>
            <a:r>
              <a:rPr lang="en-US" dirty="0"/>
              <a:t> med </a:t>
            </a:r>
            <a:r>
              <a:rPr lang="en-US" dirty="0" err="1"/>
              <a:t>jord</a:t>
            </a:r>
            <a:r>
              <a:rPr lang="en-US" dirty="0"/>
              <a:t> och </a:t>
            </a:r>
            <a:r>
              <a:rPr lang="en-US" dirty="0" err="1"/>
              <a:t>plantera</a:t>
            </a:r>
            <a:r>
              <a:rPr lang="en-US" dirty="0"/>
              <a:t> </a:t>
            </a:r>
            <a:r>
              <a:rPr lang="en-US" dirty="0" err="1"/>
              <a:t>fröna</a:t>
            </a:r>
            <a:r>
              <a:rPr lang="en-US" dirty="0"/>
              <a:t>. </a:t>
            </a:r>
          </a:p>
          <a:p>
            <a:r>
              <a:rPr lang="en-US" dirty="0"/>
              <a:t>4 - </a:t>
            </a:r>
            <a:r>
              <a:rPr lang="en-US" dirty="0" err="1"/>
              <a:t>Följ</a:t>
            </a:r>
            <a:r>
              <a:rPr lang="en-US" dirty="0"/>
              <a:t> </a:t>
            </a:r>
            <a:r>
              <a:rPr lang="en-US" dirty="0" err="1"/>
              <a:t>anvisningarna</a:t>
            </a:r>
            <a:r>
              <a:rPr lang="en-US" dirty="0"/>
              <a:t> </a:t>
            </a:r>
            <a:r>
              <a:rPr lang="en-US" dirty="0" err="1"/>
              <a:t>på</a:t>
            </a:r>
            <a:r>
              <a:rPr lang="en-US" dirty="0"/>
              <a:t> </a:t>
            </a:r>
            <a:r>
              <a:rPr lang="en-US" dirty="0" err="1"/>
              <a:t>fröförpackningen</a:t>
            </a:r>
            <a:r>
              <a:rPr lang="en-US" dirty="0"/>
              <a:t> för </a:t>
            </a:r>
            <a:r>
              <a:rPr lang="en-US" dirty="0" err="1"/>
              <a:t>hur</a:t>
            </a:r>
            <a:r>
              <a:rPr lang="en-US" dirty="0"/>
              <a:t> </a:t>
            </a:r>
            <a:r>
              <a:rPr lang="en-US" dirty="0" err="1"/>
              <a:t>djupt</a:t>
            </a:r>
            <a:r>
              <a:rPr lang="en-US" dirty="0"/>
              <a:t> du ska </a:t>
            </a:r>
            <a:r>
              <a:rPr lang="en-US" dirty="0" err="1"/>
              <a:t>plantera</a:t>
            </a:r>
            <a:r>
              <a:rPr lang="en-US" dirty="0"/>
              <a:t> dem.</a:t>
            </a:r>
          </a:p>
          <a:p>
            <a:r>
              <a:rPr lang="en-US" dirty="0"/>
              <a:t>5 - </a:t>
            </a:r>
            <a:r>
              <a:rPr lang="en-US" dirty="0" err="1"/>
              <a:t>Placera</a:t>
            </a:r>
            <a:r>
              <a:rPr lang="en-US" dirty="0"/>
              <a:t> </a:t>
            </a:r>
            <a:r>
              <a:rPr lang="en-US" dirty="0" err="1"/>
              <a:t>krukorna</a:t>
            </a:r>
            <a:r>
              <a:rPr lang="en-US" dirty="0"/>
              <a:t> </a:t>
            </a:r>
            <a:r>
              <a:rPr lang="en-US" dirty="0" err="1"/>
              <a:t>på</a:t>
            </a:r>
            <a:r>
              <a:rPr lang="en-US" dirty="0"/>
              <a:t> </a:t>
            </a:r>
            <a:r>
              <a:rPr lang="en-US" dirty="0" err="1"/>
              <a:t>en</a:t>
            </a:r>
            <a:r>
              <a:rPr lang="en-US" dirty="0"/>
              <a:t> </a:t>
            </a:r>
            <a:r>
              <a:rPr lang="en-US" dirty="0" err="1"/>
              <a:t>solig</a:t>
            </a:r>
            <a:r>
              <a:rPr lang="en-US" dirty="0"/>
              <a:t> plats och </a:t>
            </a:r>
            <a:r>
              <a:rPr lang="en-US" dirty="0" err="1"/>
              <a:t>vattna</a:t>
            </a:r>
            <a:r>
              <a:rPr lang="en-US" dirty="0"/>
              <a:t> dem </a:t>
            </a:r>
            <a:r>
              <a:rPr lang="en-US" dirty="0" err="1"/>
              <a:t>regelbundet</a:t>
            </a:r>
            <a:r>
              <a:rPr lang="en-US" dirty="0"/>
              <a:t>. Var </a:t>
            </a:r>
            <a:r>
              <a:rPr lang="en-US" dirty="0" err="1"/>
              <a:t>försiktig</a:t>
            </a:r>
            <a:r>
              <a:rPr lang="en-US" dirty="0"/>
              <a:t> </a:t>
            </a:r>
            <a:r>
              <a:rPr lang="en-US" dirty="0" err="1"/>
              <a:t>så</a:t>
            </a:r>
            <a:r>
              <a:rPr lang="en-US" dirty="0"/>
              <a:t> </a:t>
            </a:r>
            <a:r>
              <a:rPr lang="en-US" dirty="0" err="1"/>
              <a:t>att</a:t>
            </a:r>
            <a:r>
              <a:rPr lang="en-US" dirty="0"/>
              <a:t> du </a:t>
            </a:r>
            <a:r>
              <a:rPr lang="en-US" dirty="0" err="1"/>
              <a:t>inte</a:t>
            </a:r>
            <a:r>
              <a:rPr lang="en-US" dirty="0"/>
              <a:t> </a:t>
            </a:r>
            <a:r>
              <a:rPr lang="en-US" dirty="0" err="1"/>
              <a:t>övervattnar</a:t>
            </a:r>
            <a:r>
              <a:rPr lang="en-US" dirty="0"/>
              <a:t>!</a:t>
            </a:r>
          </a:p>
          <a:p>
            <a:pPr algn="ctr"/>
            <a:endParaRPr lang="en-US" sz="300" dirty="0"/>
          </a:p>
          <a:p>
            <a:pPr algn="ctr"/>
            <a:r>
              <a:rPr lang="en-US" dirty="0"/>
              <a:t>Se </a:t>
            </a:r>
            <a:r>
              <a:rPr lang="en-US" dirty="0" err="1"/>
              <a:t>dina</a:t>
            </a:r>
            <a:r>
              <a:rPr lang="en-US" dirty="0"/>
              <a:t> </a:t>
            </a:r>
            <a:r>
              <a:rPr lang="en-US" dirty="0" err="1"/>
              <a:t>örter</a:t>
            </a:r>
            <a:r>
              <a:rPr lang="en-US" dirty="0"/>
              <a:t> </a:t>
            </a:r>
            <a:r>
              <a:rPr lang="en-US" dirty="0" err="1"/>
              <a:t>växa</a:t>
            </a:r>
            <a:r>
              <a:rPr lang="en-US" dirty="0"/>
              <a:t>! </a:t>
            </a:r>
          </a:p>
          <a:p>
            <a:pPr algn="ctr"/>
            <a:r>
              <a:rPr lang="en-US" dirty="0"/>
              <a:t>Du </a:t>
            </a:r>
            <a:r>
              <a:rPr lang="en-US" dirty="0" err="1"/>
              <a:t>kan</a:t>
            </a:r>
            <a:r>
              <a:rPr lang="en-US" dirty="0"/>
              <a:t> </a:t>
            </a:r>
            <a:r>
              <a:rPr lang="en-US" dirty="0" err="1"/>
              <a:t>börja</a:t>
            </a:r>
            <a:r>
              <a:rPr lang="en-US" dirty="0"/>
              <a:t> </a:t>
            </a:r>
            <a:r>
              <a:rPr lang="en-US" dirty="0" err="1"/>
              <a:t>använda</a:t>
            </a:r>
            <a:r>
              <a:rPr lang="en-US" dirty="0"/>
              <a:t> dem </a:t>
            </a:r>
            <a:r>
              <a:rPr lang="en-US" dirty="0" err="1"/>
              <a:t>i</a:t>
            </a:r>
            <a:r>
              <a:rPr lang="en-US" dirty="0"/>
              <a:t> din </a:t>
            </a:r>
            <a:r>
              <a:rPr lang="en-US" dirty="0" err="1"/>
              <a:t>matlagning</a:t>
            </a:r>
            <a:r>
              <a:rPr lang="en-US" dirty="0"/>
              <a:t> </a:t>
            </a:r>
            <a:r>
              <a:rPr lang="en-US" dirty="0" err="1"/>
              <a:t>när</a:t>
            </a:r>
            <a:r>
              <a:rPr lang="en-US" dirty="0"/>
              <a:t> de </a:t>
            </a:r>
            <a:r>
              <a:rPr lang="en-US" dirty="0" err="1"/>
              <a:t>har</a:t>
            </a:r>
            <a:r>
              <a:rPr lang="en-US" dirty="0"/>
              <a:t> </a:t>
            </a:r>
            <a:r>
              <a:rPr lang="en-US" dirty="0" err="1"/>
              <a:t>fått</a:t>
            </a:r>
            <a:r>
              <a:rPr lang="en-US" dirty="0"/>
              <a:t> </a:t>
            </a:r>
            <a:r>
              <a:rPr lang="en-US" dirty="0" err="1"/>
              <a:t>tillräckligt</a:t>
            </a:r>
            <a:r>
              <a:rPr lang="en-US" dirty="0"/>
              <a:t> med </a:t>
            </a:r>
            <a:r>
              <a:rPr lang="en-US" dirty="0" err="1"/>
              <a:t>blad</a:t>
            </a:r>
            <a:r>
              <a:rPr lang="en-US" dirty="0"/>
              <a:t>.</a:t>
            </a:r>
          </a:p>
          <a:p>
            <a:br>
              <a:rPr lang="en-US" dirty="0"/>
            </a:br>
            <a:endParaRPr lang="fr-FR" dirty="0"/>
          </a:p>
          <a:p>
            <a:br>
              <a:rPr lang="en-US" dirty="0"/>
            </a:br>
            <a:endParaRPr lang="en-US" dirty="0"/>
          </a:p>
        </p:txBody>
      </p:sp>
      <p:sp>
        <p:nvSpPr>
          <p:cNvPr id="2" name="Text Placeholder 1">
            <a:extLst>
              <a:ext uri="{FF2B5EF4-FFF2-40B4-BE49-F238E27FC236}">
                <a16:creationId xmlns:a16="http://schemas.microsoft.com/office/drawing/2014/main" id="{4BADC8D8-528C-1799-B8BD-CC936D6E7B6B}"/>
              </a:ext>
            </a:extLst>
          </p:cNvPr>
          <p:cNvSpPr>
            <a:spLocks noGrp="1"/>
          </p:cNvSpPr>
          <p:nvPr>
            <p:ph type="body" sz="quarter" idx="16"/>
          </p:nvPr>
        </p:nvSpPr>
        <p:spPr/>
        <p:txBody>
          <a:bodyPr>
            <a:normAutofit lnSpcReduction="10000"/>
          </a:bodyPr>
          <a:lstStyle/>
          <a:p>
            <a:r>
              <a:rPr lang="en-US" b="1" dirty="0" err="1"/>
              <a:t>Aktivitet</a:t>
            </a:r>
            <a:r>
              <a:rPr lang="en-US" b="1" dirty="0"/>
              <a:t> 1: Skapa </a:t>
            </a:r>
            <a:r>
              <a:rPr lang="en-US" b="1" dirty="0" err="1"/>
              <a:t>en</a:t>
            </a:r>
            <a:r>
              <a:rPr lang="en-US" b="1" dirty="0"/>
              <a:t> </a:t>
            </a:r>
            <a:r>
              <a:rPr lang="en-US" b="1" dirty="0" err="1"/>
              <a:t>minikryddträdgård</a:t>
            </a:r>
            <a:endParaRPr lang="en-US" b="1" dirty="0"/>
          </a:p>
          <a:p>
            <a:endParaRPr lang="en-US" dirty="0"/>
          </a:p>
        </p:txBody>
      </p:sp>
      <p:sp>
        <p:nvSpPr>
          <p:cNvPr id="4" name="Rectangle 3">
            <a:extLst>
              <a:ext uri="{FF2B5EF4-FFF2-40B4-BE49-F238E27FC236}">
                <a16:creationId xmlns:a16="http://schemas.microsoft.com/office/drawing/2014/main" id="{DE216132-1F1C-9E36-942D-4A4D4E6F5608}"/>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bg1"/>
              </a:solidFill>
              <a:latin typeface="Calibri" panose="020F0502020204030204" pitchFamily="34" charset="0"/>
            </a:endParaRPr>
          </a:p>
        </p:txBody>
      </p:sp>
    </p:spTree>
    <p:extLst>
      <p:ext uri="{BB962C8B-B14F-4D97-AF65-F5344CB8AC3E}">
        <p14:creationId xmlns:p14="http://schemas.microsoft.com/office/powerpoint/2010/main" val="11698911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EA68D-8BE2-138F-DD34-F81CCF58F65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EF62308-A763-2883-D9DE-DA4584619C07}"/>
              </a:ext>
            </a:extLst>
          </p:cNvPr>
          <p:cNvSpPr>
            <a:spLocks noGrp="1"/>
          </p:cNvSpPr>
          <p:nvPr>
            <p:ph type="body" sz="quarter" idx="18"/>
          </p:nvPr>
        </p:nvSpPr>
        <p:spPr>
          <a:xfrm>
            <a:off x="529757" y="1582750"/>
            <a:ext cx="11222532" cy="4343986"/>
          </a:xfrm>
        </p:spPr>
        <p:txBody>
          <a:bodyPr/>
          <a:lstStyle/>
          <a:p>
            <a:pPr marL="0" indent="0"/>
            <a:r>
              <a:rPr lang="en-US"/>
              <a:t>Denna aktivitet kommer att öka dina färdigheter och minska köksavfallet. Kompost är dessutom ett sätt att skapa näringsrik jord för dina växter eller örter. </a:t>
            </a:r>
          </a:p>
          <a:p>
            <a:r>
              <a:rPr lang="en-US"/>
              <a:t>1 - Hitta en behållare eller soptunna med lock. Du kan använda en stor plastbehållare eller en soptunna.</a:t>
            </a:r>
          </a:p>
          <a:p>
            <a:r>
              <a:rPr lang="en-US"/>
              <a:t>2 - Borra eller stick några hål i behållarens sidor och botten för luftflöde.</a:t>
            </a:r>
          </a:p>
          <a:p>
            <a:r>
              <a:rPr lang="en-US"/>
              <a:t>3 - Börja med att lägga i köksavfall som fruktskal, grönsaksrester, kaffesump och äggskal. (Lägg inte i kött, mejeriprodukter eller oljiga livsmedel),</a:t>
            </a:r>
          </a:p>
          <a:p>
            <a:r>
              <a:rPr lang="en-US"/>
              <a:t>4 - Lägg till lite torra löv, kartong eller tidningspapper för att förhindra att komposten blir för blöt och illaluktande.</a:t>
            </a:r>
          </a:p>
          <a:p>
            <a:r>
              <a:rPr lang="en-US"/>
              <a:t>5 - Blanda eller vänd komposten varje vecka så att den bryts ned.</a:t>
            </a:r>
          </a:p>
          <a:p>
            <a:endParaRPr lang="en-US" sz="1000"/>
          </a:p>
          <a:p>
            <a:pPr algn="ctr"/>
            <a:r>
              <a:rPr lang="en-US"/>
              <a:t>Och voilà! Om några månader har du en rik, mörk kompost som du kan använda på dina växter!</a:t>
            </a:r>
          </a:p>
        </p:txBody>
      </p:sp>
      <p:sp>
        <p:nvSpPr>
          <p:cNvPr id="2" name="Text Placeholder 1">
            <a:extLst>
              <a:ext uri="{FF2B5EF4-FFF2-40B4-BE49-F238E27FC236}">
                <a16:creationId xmlns:a16="http://schemas.microsoft.com/office/drawing/2014/main" id="{6AFC4312-B225-541C-3620-13CC1F7C6F2A}"/>
              </a:ext>
            </a:extLst>
          </p:cNvPr>
          <p:cNvSpPr>
            <a:spLocks noGrp="1"/>
          </p:cNvSpPr>
          <p:nvPr>
            <p:ph type="body" sz="quarter" idx="16"/>
          </p:nvPr>
        </p:nvSpPr>
        <p:spPr/>
        <p:txBody>
          <a:bodyPr>
            <a:normAutofit lnSpcReduction="10000"/>
          </a:bodyPr>
          <a:lstStyle/>
          <a:p>
            <a:r>
              <a:rPr lang="en-US" b="1" dirty="0" err="1"/>
              <a:t>Aktivitet</a:t>
            </a:r>
            <a:r>
              <a:rPr lang="en-US" b="1" dirty="0"/>
              <a:t> 2: </a:t>
            </a:r>
            <a:r>
              <a:rPr lang="en-US" b="1" dirty="0" err="1"/>
              <a:t>Att</a:t>
            </a:r>
            <a:r>
              <a:rPr lang="en-US" b="1" dirty="0"/>
              <a:t> </a:t>
            </a:r>
            <a:r>
              <a:rPr lang="en-US" b="1" dirty="0" err="1"/>
              <a:t>göra</a:t>
            </a:r>
            <a:r>
              <a:rPr lang="en-US" b="1" dirty="0"/>
              <a:t> </a:t>
            </a:r>
            <a:r>
              <a:rPr lang="en-US" b="1" dirty="0" err="1"/>
              <a:t>en</a:t>
            </a:r>
            <a:r>
              <a:rPr lang="en-US" b="1" dirty="0"/>
              <a:t> </a:t>
            </a:r>
            <a:r>
              <a:rPr lang="en-US" b="1" dirty="0" err="1"/>
              <a:t>kompostbehållare</a:t>
            </a:r>
            <a:endParaRPr lang="en-US" b="1" dirty="0"/>
          </a:p>
          <a:p>
            <a:endParaRPr lang="en-US" dirty="0"/>
          </a:p>
        </p:txBody>
      </p:sp>
      <p:sp>
        <p:nvSpPr>
          <p:cNvPr id="4" name="Rectangle 3">
            <a:extLst>
              <a:ext uri="{FF2B5EF4-FFF2-40B4-BE49-F238E27FC236}">
                <a16:creationId xmlns:a16="http://schemas.microsoft.com/office/drawing/2014/main" id="{3DD54A5E-A82F-B840-CE41-193826C1C536}"/>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bg1"/>
              </a:solidFill>
              <a:latin typeface="Calibri" panose="020F0502020204030204" pitchFamily="34" charset="0"/>
            </a:endParaRPr>
          </a:p>
        </p:txBody>
      </p:sp>
    </p:spTree>
    <p:extLst>
      <p:ext uri="{BB962C8B-B14F-4D97-AF65-F5344CB8AC3E}">
        <p14:creationId xmlns:p14="http://schemas.microsoft.com/office/powerpoint/2010/main" val="3821645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8A7DC-FC78-D8F0-1414-B19974CF799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62A2673-1FF0-A3B4-9EBF-95B281DE6B6D}"/>
              </a:ext>
            </a:extLst>
          </p:cNvPr>
          <p:cNvSpPr>
            <a:spLocks noGrp="1"/>
          </p:cNvSpPr>
          <p:nvPr>
            <p:ph type="body" sz="quarter" idx="18"/>
          </p:nvPr>
        </p:nvSpPr>
        <p:spPr/>
        <p:txBody>
          <a:bodyPr/>
          <a:lstStyle/>
          <a:p>
            <a:pPr marL="0" indent="0"/>
            <a:r>
              <a:rPr lang="en-US" dirty="0"/>
              <a:t>Vi </a:t>
            </a:r>
            <a:r>
              <a:rPr lang="en-US" dirty="0" err="1"/>
              <a:t>hoppas</a:t>
            </a:r>
            <a:r>
              <a:rPr lang="en-US" dirty="0"/>
              <a:t> </a:t>
            </a:r>
            <a:r>
              <a:rPr lang="en-US" dirty="0" err="1"/>
              <a:t>att</a:t>
            </a:r>
            <a:r>
              <a:rPr lang="en-US" dirty="0"/>
              <a:t> den </a:t>
            </a:r>
            <a:r>
              <a:rPr lang="en-US" dirty="0" err="1"/>
              <a:t>här</a:t>
            </a:r>
            <a:r>
              <a:rPr lang="en-US" dirty="0"/>
              <a:t> </a:t>
            </a:r>
            <a:r>
              <a:rPr lang="en-US" dirty="0" err="1"/>
              <a:t>modulen</a:t>
            </a:r>
            <a:r>
              <a:rPr lang="en-US" dirty="0"/>
              <a:t> </a:t>
            </a:r>
            <a:r>
              <a:rPr lang="en-US" dirty="0" err="1"/>
              <a:t>har</a:t>
            </a:r>
            <a:r>
              <a:rPr lang="en-US" dirty="0"/>
              <a:t> </a:t>
            </a:r>
            <a:r>
              <a:rPr lang="en-US" dirty="0" err="1"/>
              <a:t>hjälpt</a:t>
            </a:r>
            <a:r>
              <a:rPr lang="en-US" dirty="0"/>
              <a:t> dig </a:t>
            </a:r>
            <a:r>
              <a:rPr lang="en-US" dirty="0" err="1"/>
              <a:t>att</a:t>
            </a:r>
            <a:r>
              <a:rPr lang="en-US" dirty="0"/>
              <a:t> </a:t>
            </a:r>
            <a:r>
              <a:rPr lang="en-US" dirty="0" err="1"/>
              <a:t>få</a:t>
            </a:r>
            <a:r>
              <a:rPr lang="en-US" dirty="0"/>
              <a:t> </a:t>
            </a:r>
            <a:r>
              <a:rPr lang="en-US" dirty="0" err="1"/>
              <a:t>bättre</a:t>
            </a:r>
            <a:r>
              <a:rPr lang="en-US" dirty="0"/>
              <a:t> </a:t>
            </a:r>
            <a:r>
              <a:rPr lang="en-US" dirty="0" err="1"/>
              <a:t>kunskaper</a:t>
            </a:r>
            <a:r>
              <a:rPr lang="en-US" dirty="0"/>
              <a:t> </a:t>
            </a:r>
            <a:r>
              <a:rPr lang="en-US" dirty="0" err="1"/>
              <a:t>när</a:t>
            </a:r>
            <a:r>
              <a:rPr lang="en-US" dirty="0"/>
              <a:t> det </a:t>
            </a:r>
            <a:r>
              <a:rPr lang="en-US" dirty="0" err="1"/>
              <a:t>gäller</a:t>
            </a:r>
            <a:r>
              <a:rPr lang="en-US" dirty="0"/>
              <a:t> </a:t>
            </a:r>
            <a:r>
              <a:rPr lang="en-US" dirty="0" err="1"/>
              <a:t>hållbarhet</a:t>
            </a:r>
            <a:r>
              <a:rPr lang="en-US" dirty="0"/>
              <a:t> </a:t>
            </a:r>
            <a:r>
              <a:rPr lang="en-US" dirty="0" err="1"/>
              <a:t>i</a:t>
            </a:r>
            <a:r>
              <a:rPr lang="en-US" dirty="0"/>
              <a:t> </a:t>
            </a:r>
            <a:r>
              <a:rPr lang="en-US" dirty="0" err="1"/>
              <a:t>köket</a:t>
            </a:r>
            <a:r>
              <a:rPr lang="en-US" dirty="0"/>
              <a:t>!</a:t>
            </a:r>
          </a:p>
          <a:p>
            <a:pPr marL="0" indent="0"/>
            <a:br>
              <a:rPr lang="en-US" dirty="0"/>
            </a:br>
            <a:br>
              <a:rPr lang="en-US" dirty="0"/>
            </a:br>
            <a:endParaRPr lang="en-US" dirty="0"/>
          </a:p>
        </p:txBody>
      </p:sp>
      <p:sp>
        <p:nvSpPr>
          <p:cNvPr id="2" name="Text Placeholder 1">
            <a:extLst>
              <a:ext uri="{FF2B5EF4-FFF2-40B4-BE49-F238E27FC236}">
                <a16:creationId xmlns:a16="http://schemas.microsoft.com/office/drawing/2014/main" id="{76D41A34-00BE-2514-4217-3DB8D2C6696C}"/>
              </a:ext>
            </a:extLst>
          </p:cNvPr>
          <p:cNvSpPr>
            <a:spLocks noGrp="1"/>
          </p:cNvSpPr>
          <p:nvPr>
            <p:ph type="body" sz="quarter" idx="16"/>
          </p:nvPr>
        </p:nvSpPr>
        <p:spPr/>
        <p:txBody>
          <a:bodyPr>
            <a:normAutofit lnSpcReduction="10000"/>
          </a:bodyPr>
          <a:lstStyle/>
          <a:p>
            <a:r>
              <a:rPr lang="en-US" b="1" dirty="0" err="1"/>
              <a:t>Slutsats</a:t>
            </a:r>
            <a:endParaRPr lang="en-US" b="1" dirty="0"/>
          </a:p>
        </p:txBody>
      </p:sp>
      <p:pic>
        <p:nvPicPr>
          <p:cNvPr id="6" name="Picture Placeholder 5" descr="A person in a apron smiling&#10;&#10;Description automatically generated">
            <a:extLst>
              <a:ext uri="{FF2B5EF4-FFF2-40B4-BE49-F238E27FC236}">
                <a16:creationId xmlns:a16="http://schemas.microsoft.com/office/drawing/2014/main" id="{3339DE52-A8B7-622C-813D-D1B4AD4E70A6}"/>
              </a:ext>
            </a:extLst>
          </p:cNvPr>
          <p:cNvPicPr>
            <a:picLocks noGrp="1" noChangeAspect="1"/>
          </p:cNvPicPr>
          <p:nvPr>
            <p:ph type="pic" sz="quarter" idx="53"/>
          </p:nvPr>
        </p:nvPicPr>
        <p:blipFill>
          <a:blip r:embed="rId2"/>
          <a:srcRect l="17741" r="17741"/>
          <a:stretch>
            <a:fillRect/>
          </a:stretch>
        </p:blipFill>
        <p:spPr>
          <a:xfrm>
            <a:off x="1822263" y="4543062"/>
            <a:ext cx="4480705" cy="4629875"/>
          </a:xfrm>
        </p:spPr>
      </p:pic>
    </p:spTree>
    <p:extLst>
      <p:ext uri="{BB962C8B-B14F-4D97-AF65-F5344CB8AC3E}">
        <p14:creationId xmlns:p14="http://schemas.microsoft.com/office/powerpoint/2010/main" val="3868981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93819B0-FDBD-0602-385F-42CD11C53AD3}"/>
              </a:ext>
            </a:extLst>
          </p:cNvPr>
          <p:cNvSpPr>
            <a:spLocks noGrp="1"/>
          </p:cNvSpPr>
          <p:nvPr>
            <p:ph type="body" sz="quarter" idx="28"/>
          </p:nvPr>
        </p:nvSpPr>
        <p:spPr/>
        <p:txBody>
          <a:bodyPr/>
          <a:lstStyle/>
          <a:p>
            <a:r>
              <a:rPr lang="en-US" b="1"/>
              <a:t>www.3kitchens.eu</a:t>
            </a:r>
          </a:p>
        </p:txBody>
      </p:sp>
      <p:sp>
        <p:nvSpPr>
          <p:cNvPr id="5" name="Text Placeholder 4">
            <a:extLst>
              <a:ext uri="{FF2B5EF4-FFF2-40B4-BE49-F238E27FC236}">
                <a16:creationId xmlns:a16="http://schemas.microsoft.com/office/drawing/2014/main" id="{2D3CAEA5-566A-6449-5D6D-3355D0E3F3A3}"/>
              </a:ext>
            </a:extLst>
          </p:cNvPr>
          <p:cNvSpPr>
            <a:spLocks noGrp="1"/>
          </p:cNvSpPr>
          <p:nvPr>
            <p:ph type="body" sz="quarter" idx="20"/>
          </p:nvPr>
        </p:nvSpPr>
        <p:spPr/>
        <p:txBody>
          <a:bodyPr/>
          <a:lstStyle/>
          <a:p>
            <a:r>
              <a:rPr lang="en-US"/>
              <a:t>Tack så mycket</a:t>
            </a:r>
          </a:p>
        </p:txBody>
      </p:sp>
      <p:grpSp>
        <p:nvGrpSpPr>
          <p:cNvPr id="7" name="Graphic 3">
            <a:extLst>
              <a:ext uri="{FF2B5EF4-FFF2-40B4-BE49-F238E27FC236}">
                <a16:creationId xmlns:a16="http://schemas.microsoft.com/office/drawing/2014/main" id="{65FC3C37-2417-9B23-5D16-30FA0705600E}"/>
              </a:ext>
            </a:extLst>
          </p:cNvPr>
          <p:cNvGrpSpPr/>
          <p:nvPr/>
        </p:nvGrpSpPr>
        <p:grpSpPr>
          <a:xfrm>
            <a:off x="10202786" y="507955"/>
            <a:ext cx="608305" cy="608305"/>
            <a:chOff x="901122" y="2499889"/>
            <a:chExt cx="850463" cy="850463"/>
          </a:xfrm>
        </p:grpSpPr>
        <p:sp>
          <p:nvSpPr>
            <p:cNvPr id="8" name="Freeform 7">
              <a:extLst>
                <a:ext uri="{FF2B5EF4-FFF2-40B4-BE49-F238E27FC236}">
                  <a16:creationId xmlns:a16="http://schemas.microsoft.com/office/drawing/2014/main" id="{C58CAE73-A1D9-D903-EF73-35F6112A2463}"/>
                </a:ext>
              </a:extLst>
            </p:cNvPr>
            <p:cNvSpPr/>
            <p:nvPr/>
          </p:nvSpPr>
          <p:spPr>
            <a:xfrm>
              <a:off x="90112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84BFA4"/>
            </a:solidFill>
            <a:ln w="6294" cap="flat">
              <a:noFill/>
              <a:prstDash val="solid"/>
              <a:miter/>
            </a:ln>
          </p:spPr>
          <p:txBody>
            <a:bodyPr rtlCol="0" anchor="ctr"/>
            <a:lstStyle/>
            <a:p>
              <a:endParaRPr lang="en-US"/>
            </a:p>
          </p:txBody>
        </p:sp>
        <p:grpSp>
          <p:nvGrpSpPr>
            <p:cNvPr id="9" name="Graphic 3">
              <a:extLst>
                <a:ext uri="{FF2B5EF4-FFF2-40B4-BE49-F238E27FC236}">
                  <a16:creationId xmlns:a16="http://schemas.microsoft.com/office/drawing/2014/main" id="{7FFF8F2C-7EC2-76E5-6A5B-728C0F8E3F28}"/>
                </a:ext>
              </a:extLst>
            </p:cNvPr>
            <p:cNvGrpSpPr/>
            <p:nvPr/>
          </p:nvGrpSpPr>
          <p:grpSpPr>
            <a:xfrm>
              <a:off x="1080665" y="2655481"/>
              <a:ext cx="504608" cy="502728"/>
              <a:chOff x="1080665" y="2655481"/>
              <a:chExt cx="504608" cy="502728"/>
            </a:xfrm>
            <a:solidFill>
              <a:srgbClr val="FEFEFE"/>
            </a:solidFill>
          </p:grpSpPr>
          <p:sp>
            <p:nvSpPr>
              <p:cNvPr id="10" name="Freeform 9">
                <a:extLst>
                  <a:ext uri="{FF2B5EF4-FFF2-40B4-BE49-F238E27FC236}">
                    <a16:creationId xmlns:a16="http://schemas.microsoft.com/office/drawing/2014/main" id="{F1A38C48-375B-F288-E241-CA93D590E44D}"/>
                  </a:ext>
                </a:extLst>
              </p:cNvPr>
              <p:cNvSpPr/>
              <p:nvPr/>
            </p:nvSpPr>
            <p:spPr>
              <a:xfrm>
                <a:off x="1258947" y="2813589"/>
                <a:ext cx="326325" cy="344621"/>
              </a:xfrm>
              <a:custGeom>
                <a:avLst/>
                <a:gdLst>
                  <a:gd name="connsiteX0" fmla="*/ 100166 w 326325"/>
                  <a:gd name="connsiteY0" fmla="*/ 53574 h 344621"/>
                  <a:gd name="connsiteX1" fmla="*/ 120325 w 326325"/>
                  <a:gd name="connsiteY1" fmla="*/ 30895 h 344621"/>
                  <a:gd name="connsiteX2" fmla="*/ 199071 w 326325"/>
                  <a:gd name="connsiteY2" fmla="*/ 26 h 344621"/>
                  <a:gd name="connsiteX3" fmla="*/ 248209 w 326325"/>
                  <a:gd name="connsiteY3" fmla="*/ 6326 h 344621"/>
                  <a:gd name="connsiteX4" fmla="*/ 316876 w 326325"/>
                  <a:gd name="connsiteY4" fmla="*/ 78773 h 344621"/>
                  <a:gd name="connsiteX5" fmla="*/ 326326 w 326325"/>
                  <a:gd name="connsiteY5" fmla="*/ 161299 h 344621"/>
                  <a:gd name="connsiteX6" fmla="*/ 326326 w 326325"/>
                  <a:gd name="connsiteY6" fmla="*/ 337692 h 344621"/>
                  <a:gd name="connsiteX7" fmla="*/ 319396 w 326325"/>
                  <a:gd name="connsiteY7" fmla="*/ 344622 h 344621"/>
                  <a:gd name="connsiteX8" fmla="*/ 228680 w 326325"/>
                  <a:gd name="connsiteY8" fmla="*/ 344622 h 344621"/>
                  <a:gd name="connsiteX9" fmla="*/ 222380 w 326325"/>
                  <a:gd name="connsiteY9" fmla="*/ 337692 h 344621"/>
                  <a:gd name="connsiteX10" fmla="*/ 222380 w 326325"/>
                  <a:gd name="connsiteY10" fmla="*/ 170119 h 344621"/>
                  <a:gd name="connsiteX11" fmla="*/ 217341 w 326325"/>
                  <a:gd name="connsiteY11" fmla="*/ 128541 h 344621"/>
                  <a:gd name="connsiteX12" fmla="*/ 165683 w 326325"/>
                  <a:gd name="connsiteY12" fmla="*/ 92002 h 344621"/>
                  <a:gd name="connsiteX13" fmla="*/ 106465 w 326325"/>
                  <a:gd name="connsiteY13" fmla="*/ 148070 h 344621"/>
                  <a:gd name="connsiteX14" fmla="*/ 104576 w 326325"/>
                  <a:gd name="connsiteY14" fmla="*/ 174529 h 344621"/>
                  <a:gd name="connsiteX15" fmla="*/ 104576 w 326325"/>
                  <a:gd name="connsiteY15" fmla="*/ 337692 h 344621"/>
                  <a:gd name="connsiteX16" fmla="*/ 97646 w 326325"/>
                  <a:gd name="connsiteY16" fmla="*/ 344622 h 344621"/>
                  <a:gd name="connsiteX17" fmla="*/ 6300 w 326325"/>
                  <a:gd name="connsiteY17" fmla="*/ 344622 h 344621"/>
                  <a:gd name="connsiteX18" fmla="*/ 0 w 326325"/>
                  <a:gd name="connsiteY18" fmla="*/ 338322 h 344621"/>
                  <a:gd name="connsiteX19" fmla="*/ 0 w 326325"/>
                  <a:gd name="connsiteY19" fmla="*/ 15146 h 344621"/>
                  <a:gd name="connsiteX20" fmla="*/ 6930 w 326325"/>
                  <a:gd name="connsiteY20" fmla="*/ 8846 h 344621"/>
                  <a:gd name="connsiteX21" fmla="*/ 93866 w 326325"/>
                  <a:gd name="connsiteY21" fmla="*/ 8846 h 344621"/>
                  <a:gd name="connsiteX22" fmla="*/ 100166 w 326325"/>
                  <a:gd name="connsiteY22" fmla="*/ 15776 h 344621"/>
                  <a:gd name="connsiteX23" fmla="*/ 100166 w 326325"/>
                  <a:gd name="connsiteY23" fmla="*/ 53574 h 34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6325" h="344621">
                    <a:moveTo>
                      <a:pt x="100166" y="53574"/>
                    </a:moveTo>
                    <a:cubicBezTo>
                      <a:pt x="107095" y="46014"/>
                      <a:pt x="112765" y="37825"/>
                      <a:pt x="120325" y="30895"/>
                    </a:cubicBezTo>
                    <a:cubicBezTo>
                      <a:pt x="142374" y="10106"/>
                      <a:pt x="168203" y="-604"/>
                      <a:pt x="199071" y="26"/>
                    </a:cubicBezTo>
                    <a:cubicBezTo>
                      <a:pt x="216081" y="26"/>
                      <a:pt x="232460" y="1286"/>
                      <a:pt x="248209" y="6326"/>
                    </a:cubicBezTo>
                    <a:cubicBezTo>
                      <a:pt x="285378" y="17036"/>
                      <a:pt x="306797" y="42234"/>
                      <a:pt x="316876" y="78773"/>
                    </a:cubicBezTo>
                    <a:cubicBezTo>
                      <a:pt x="324436" y="105862"/>
                      <a:pt x="325696" y="133581"/>
                      <a:pt x="326326" y="161299"/>
                    </a:cubicBezTo>
                    <a:cubicBezTo>
                      <a:pt x="326326" y="219887"/>
                      <a:pt x="326326" y="278474"/>
                      <a:pt x="326326" y="337692"/>
                    </a:cubicBezTo>
                    <a:cubicBezTo>
                      <a:pt x="326326" y="343361"/>
                      <a:pt x="325066" y="344622"/>
                      <a:pt x="319396" y="344622"/>
                    </a:cubicBezTo>
                    <a:cubicBezTo>
                      <a:pt x="289158" y="344622"/>
                      <a:pt x="258919" y="344622"/>
                      <a:pt x="228680" y="344622"/>
                    </a:cubicBezTo>
                    <a:cubicBezTo>
                      <a:pt x="223640" y="344622"/>
                      <a:pt x="222380" y="342732"/>
                      <a:pt x="222380" y="337692"/>
                    </a:cubicBezTo>
                    <a:cubicBezTo>
                      <a:pt x="222380" y="281624"/>
                      <a:pt x="222380" y="226187"/>
                      <a:pt x="222380" y="170119"/>
                    </a:cubicBezTo>
                    <a:cubicBezTo>
                      <a:pt x="222380" y="156260"/>
                      <a:pt x="221751" y="142400"/>
                      <a:pt x="217341" y="128541"/>
                    </a:cubicBezTo>
                    <a:cubicBezTo>
                      <a:pt x="210411" y="103342"/>
                      <a:pt x="192142" y="90742"/>
                      <a:pt x="165683" y="92002"/>
                    </a:cubicBezTo>
                    <a:cubicBezTo>
                      <a:pt x="129774" y="93892"/>
                      <a:pt x="110875" y="111531"/>
                      <a:pt x="106465" y="148070"/>
                    </a:cubicBezTo>
                    <a:cubicBezTo>
                      <a:pt x="105206" y="156890"/>
                      <a:pt x="104576" y="165709"/>
                      <a:pt x="104576" y="174529"/>
                    </a:cubicBezTo>
                    <a:cubicBezTo>
                      <a:pt x="104576" y="228706"/>
                      <a:pt x="104576" y="283514"/>
                      <a:pt x="104576" y="337692"/>
                    </a:cubicBezTo>
                    <a:cubicBezTo>
                      <a:pt x="104576" y="343361"/>
                      <a:pt x="103316" y="344622"/>
                      <a:pt x="97646" y="344622"/>
                    </a:cubicBezTo>
                    <a:cubicBezTo>
                      <a:pt x="67407" y="344622"/>
                      <a:pt x="36538" y="344622"/>
                      <a:pt x="6300" y="344622"/>
                    </a:cubicBezTo>
                    <a:cubicBezTo>
                      <a:pt x="1260" y="344622"/>
                      <a:pt x="0" y="343361"/>
                      <a:pt x="0" y="338322"/>
                    </a:cubicBezTo>
                    <a:cubicBezTo>
                      <a:pt x="0" y="230596"/>
                      <a:pt x="0" y="122871"/>
                      <a:pt x="0" y="15146"/>
                    </a:cubicBezTo>
                    <a:cubicBezTo>
                      <a:pt x="0" y="10106"/>
                      <a:pt x="1890" y="8846"/>
                      <a:pt x="6930" y="8846"/>
                    </a:cubicBezTo>
                    <a:cubicBezTo>
                      <a:pt x="35909" y="8846"/>
                      <a:pt x="64887" y="8846"/>
                      <a:pt x="93866" y="8846"/>
                    </a:cubicBezTo>
                    <a:cubicBezTo>
                      <a:pt x="98906" y="8846"/>
                      <a:pt x="100796" y="10736"/>
                      <a:pt x="100166" y="15776"/>
                    </a:cubicBezTo>
                    <a:cubicBezTo>
                      <a:pt x="100166" y="27745"/>
                      <a:pt x="100166" y="40975"/>
                      <a:pt x="100166" y="53574"/>
                    </a:cubicBezTo>
                    <a:close/>
                  </a:path>
                </a:pathLst>
              </a:custGeom>
              <a:solidFill>
                <a:srgbClr val="FEFEFE"/>
              </a:solidFill>
              <a:ln w="629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6B37430-896E-A0CA-7E82-26784D949A6A}"/>
                  </a:ext>
                </a:extLst>
              </p:cNvPr>
              <p:cNvSpPr/>
              <p:nvPr/>
            </p:nvSpPr>
            <p:spPr>
              <a:xfrm>
                <a:off x="1088854" y="2822435"/>
                <a:ext cx="104575" cy="335775"/>
              </a:xfrm>
              <a:custGeom>
                <a:avLst/>
                <a:gdLst>
                  <a:gd name="connsiteX0" fmla="*/ 104576 w 104575"/>
                  <a:gd name="connsiteY0" fmla="*/ 168203 h 335775"/>
                  <a:gd name="connsiteX1" fmla="*/ 104576 w 104575"/>
                  <a:gd name="connsiteY1" fmla="*/ 328216 h 335775"/>
                  <a:gd name="connsiteX2" fmla="*/ 97016 w 104575"/>
                  <a:gd name="connsiteY2" fmla="*/ 335776 h 335775"/>
                  <a:gd name="connsiteX3" fmla="*/ 6300 w 104575"/>
                  <a:gd name="connsiteY3" fmla="*/ 335776 h 335775"/>
                  <a:gd name="connsiteX4" fmla="*/ 0 w 104575"/>
                  <a:gd name="connsiteY4" fmla="*/ 329476 h 335775"/>
                  <a:gd name="connsiteX5" fmla="*/ 0 w 104575"/>
                  <a:gd name="connsiteY5" fmla="*/ 6300 h 335775"/>
                  <a:gd name="connsiteX6" fmla="*/ 5670 w 104575"/>
                  <a:gd name="connsiteY6" fmla="*/ 0 h 335775"/>
                  <a:gd name="connsiteX7" fmla="*/ 97646 w 104575"/>
                  <a:gd name="connsiteY7" fmla="*/ 0 h 335775"/>
                  <a:gd name="connsiteX8" fmla="*/ 104576 w 104575"/>
                  <a:gd name="connsiteY8" fmla="*/ 7560 h 335775"/>
                  <a:gd name="connsiteX9" fmla="*/ 104576 w 104575"/>
                  <a:gd name="connsiteY9" fmla="*/ 168203 h 3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575" h="335775">
                    <a:moveTo>
                      <a:pt x="104576" y="168203"/>
                    </a:moveTo>
                    <a:cubicBezTo>
                      <a:pt x="104576" y="221750"/>
                      <a:pt x="104576" y="274668"/>
                      <a:pt x="104576" y="328216"/>
                    </a:cubicBezTo>
                    <a:cubicBezTo>
                      <a:pt x="104576" y="333886"/>
                      <a:pt x="103316" y="335776"/>
                      <a:pt x="97016" y="335776"/>
                    </a:cubicBezTo>
                    <a:cubicBezTo>
                      <a:pt x="66777" y="335146"/>
                      <a:pt x="36538" y="335776"/>
                      <a:pt x="6300" y="335776"/>
                    </a:cubicBezTo>
                    <a:cubicBezTo>
                      <a:pt x="1260" y="335776"/>
                      <a:pt x="0" y="334516"/>
                      <a:pt x="0" y="329476"/>
                    </a:cubicBezTo>
                    <a:cubicBezTo>
                      <a:pt x="0" y="221750"/>
                      <a:pt x="0" y="114025"/>
                      <a:pt x="0" y="6300"/>
                    </a:cubicBezTo>
                    <a:cubicBezTo>
                      <a:pt x="0" y="1890"/>
                      <a:pt x="1260" y="0"/>
                      <a:pt x="5670" y="0"/>
                    </a:cubicBezTo>
                    <a:cubicBezTo>
                      <a:pt x="36538" y="0"/>
                      <a:pt x="66777" y="0"/>
                      <a:pt x="97646" y="0"/>
                    </a:cubicBezTo>
                    <a:cubicBezTo>
                      <a:pt x="103316" y="0"/>
                      <a:pt x="104576" y="2520"/>
                      <a:pt x="104576" y="7560"/>
                    </a:cubicBezTo>
                    <a:cubicBezTo>
                      <a:pt x="104576" y="60477"/>
                      <a:pt x="104576" y="114025"/>
                      <a:pt x="104576" y="168203"/>
                    </a:cubicBezTo>
                    <a:close/>
                  </a:path>
                </a:pathLst>
              </a:custGeom>
              <a:solidFill>
                <a:srgbClr val="FEFEFE"/>
              </a:solidFill>
              <a:ln w="629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E5B535-C4B1-AE73-745B-8E21D5B39493}"/>
                  </a:ext>
                </a:extLst>
              </p:cNvPr>
              <p:cNvSpPr/>
              <p:nvPr/>
            </p:nvSpPr>
            <p:spPr>
              <a:xfrm>
                <a:off x="1080665" y="2655481"/>
                <a:ext cx="120954" cy="120335"/>
              </a:xfrm>
              <a:custGeom>
                <a:avLst/>
                <a:gdLst>
                  <a:gd name="connsiteX0" fmla="*/ 120955 w 120954"/>
                  <a:gd name="connsiteY0" fmla="*/ 59858 h 120335"/>
                  <a:gd name="connsiteX1" fmla="*/ 60477 w 120954"/>
                  <a:gd name="connsiteY1" fmla="*/ 120335 h 120335"/>
                  <a:gd name="connsiteX2" fmla="*/ 0 w 120954"/>
                  <a:gd name="connsiteY2" fmla="*/ 60488 h 120335"/>
                  <a:gd name="connsiteX3" fmla="*/ 60477 w 120954"/>
                  <a:gd name="connsiteY3" fmla="*/ 11 h 120335"/>
                  <a:gd name="connsiteX4" fmla="*/ 120955 w 120954"/>
                  <a:gd name="connsiteY4" fmla="*/ 59858 h 1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54" h="120335">
                    <a:moveTo>
                      <a:pt x="120955" y="59858"/>
                    </a:moveTo>
                    <a:cubicBezTo>
                      <a:pt x="120955" y="93247"/>
                      <a:pt x="93866" y="120335"/>
                      <a:pt x="60477" y="120335"/>
                    </a:cubicBezTo>
                    <a:cubicBezTo>
                      <a:pt x="27719" y="120335"/>
                      <a:pt x="0" y="93247"/>
                      <a:pt x="0" y="60488"/>
                    </a:cubicBezTo>
                    <a:cubicBezTo>
                      <a:pt x="0" y="27099"/>
                      <a:pt x="27089" y="11"/>
                      <a:pt x="60477" y="11"/>
                    </a:cubicBezTo>
                    <a:cubicBezTo>
                      <a:pt x="93866" y="-619"/>
                      <a:pt x="120955" y="27099"/>
                      <a:pt x="120955" y="59858"/>
                    </a:cubicBezTo>
                    <a:close/>
                  </a:path>
                </a:pathLst>
              </a:custGeom>
              <a:solidFill>
                <a:srgbClr val="FEFEFE"/>
              </a:solidFill>
              <a:ln w="6294" cap="flat">
                <a:noFill/>
                <a:prstDash val="solid"/>
                <a:miter/>
              </a:ln>
            </p:spPr>
            <p:txBody>
              <a:bodyPr rtlCol="0" anchor="ctr"/>
              <a:lstStyle/>
              <a:p>
                <a:endParaRPr lang="en-US"/>
              </a:p>
            </p:txBody>
          </p:sp>
        </p:grpSp>
      </p:grpSp>
      <p:grpSp>
        <p:nvGrpSpPr>
          <p:cNvPr id="13" name="Graphic 3">
            <a:extLst>
              <a:ext uri="{FF2B5EF4-FFF2-40B4-BE49-F238E27FC236}">
                <a16:creationId xmlns:a16="http://schemas.microsoft.com/office/drawing/2014/main" id="{5AB962F1-005E-DCBE-6933-5353DFE5B379}"/>
              </a:ext>
            </a:extLst>
          </p:cNvPr>
          <p:cNvGrpSpPr/>
          <p:nvPr/>
        </p:nvGrpSpPr>
        <p:grpSpPr>
          <a:xfrm>
            <a:off x="9549540" y="507955"/>
            <a:ext cx="608305" cy="608756"/>
            <a:chOff x="-1196056" y="2499889"/>
            <a:chExt cx="850463" cy="851093"/>
          </a:xfrm>
        </p:grpSpPr>
        <p:sp>
          <p:nvSpPr>
            <p:cNvPr id="14" name="Freeform 13">
              <a:extLst>
                <a:ext uri="{FF2B5EF4-FFF2-40B4-BE49-F238E27FC236}">
                  <a16:creationId xmlns:a16="http://schemas.microsoft.com/office/drawing/2014/main" id="{E1B9C3AB-082C-5777-353F-44E253D95817}"/>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84BFA4"/>
            </a:solidFill>
            <a:ln w="629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D93843D1-B30E-F882-9CAD-C4CD3FA88C1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6D08F39A-73E2-BFE8-5D8E-C302FA33D7E5}"/>
              </a:ext>
            </a:extLst>
          </p:cNvPr>
          <p:cNvGrpSpPr/>
          <p:nvPr/>
        </p:nvGrpSpPr>
        <p:grpSpPr>
          <a:xfrm>
            <a:off x="10856033" y="507955"/>
            <a:ext cx="608305" cy="608305"/>
            <a:chOff x="1322411" y="8986040"/>
            <a:chExt cx="280634" cy="280634"/>
          </a:xfrm>
        </p:grpSpPr>
        <p:sp>
          <p:nvSpPr>
            <p:cNvPr id="17" name="Freeform 16">
              <a:extLst>
                <a:ext uri="{FF2B5EF4-FFF2-40B4-BE49-F238E27FC236}">
                  <a16:creationId xmlns:a16="http://schemas.microsoft.com/office/drawing/2014/main" id="{E4C960B8-1133-D072-8CED-DBE59DA2DC46}"/>
                </a:ext>
              </a:extLst>
            </p:cNvPr>
            <p:cNvSpPr/>
            <p:nvPr/>
          </p:nvSpPr>
          <p:spPr>
            <a:xfrm>
              <a:off x="1322411" y="8986040"/>
              <a:ext cx="280634" cy="280634"/>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84BFA4"/>
            </a:solidFill>
            <a:ln w="6294" cap="flat">
              <a:noFill/>
              <a:prstDash val="solid"/>
              <a:miter/>
            </a:ln>
          </p:spPr>
          <p:txBody>
            <a:bodyPr rtlCol="0" anchor="ctr"/>
            <a:lstStyle/>
            <a:p>
              <a:endParaRPr lang="en-US"/>
            </a:p>
          </p:txBody>
        </p:sp>
        <p:pic>
          <p:nvPicPr>
            <p:cNvPr id="18" name="Graphic 17" descr="World with solid fill">
              <a:extLst>
                <a:ext uri="{FF2B5EF4-FFF2-40B4-BE49-F238E27FC236}">
                  <a16:creationId xmlns:a16="http://schemas.microsoft.com/office/drawing/2014/main" id="{6115C41F-8FC2-2128-A397-9DF2F8C5B0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6803" y="9010977"/>
              <a:ext cx="231850" cy="230760"/>
            </a:xfrm>
            <a:prstGeom prst="rect">
              <a:avLst/>
            </a:prstGeom>
          </p:spPr>
        </p:pic>
      </p:grpSp>
    </p:spTree>
    <p:extLst>
      <p:ext uri="{BB962C8B-B14F-4D97-AF65-F5344CB8AC3E}">
        <p14:creationId xmlns:p14="http://schemas.microsoft.com/office/powerpoint/2010/main" val="188996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C8CF8-322A-BCD4-D95E-0CE4B1CB869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81F95BD-A344-E5CD-CA92-1E937BB2DFCF}"/>
              </a:ext>
            </a:extLst>
          </p:cNvPr>
          <p:cNvSpPr>
            <a:spLocks noGrp="1"/>
          </p:cNvSpPr>
          <p:nvPr>
            <p:ph type="body" sz="quarter" idx="20"/>
          </p:nvPr>
        </p:nvSpPr>
        <p:spPr>
          <a:xfrm>
            <a:off x="5904917" y="229918"/>
            <a:ext cx="6049252" cy="4329086"/>
          </a:xfrm>
        </p:spPr>
        <p:txBody>
          <a:bodyPr/>
          <a:lstStyle/>
          <a:p>
            <a:pPr fontAlgn="base">
              <a:buClr>
                <a:srgbClr val="382B1B"/>
              </a:buClr>
            </a:pPr>
            <a:r>
              <a:rPr lang="fr-FR" sz="3200" b="1" i="0" u="none" strike="noStrike" dirty="0" err="1">
                <a:solidFill>
                  <a:srgbClr val="000000"/>
                </a:solidFill>
                <a:effectLst/>
                <a:latin typeface="Calibri" panose="020F0502020204030204" pitchFamily="34" charset="0"/>
                <a:cs typeface="Calibri" panose="020F0502020204030204" pitchFamily="34" charset="0"/>
              </a:rPr>
              <a:t>Minska</a:t>
            </a:r>
            <a:r>
              <a:rPr lang="fr-FR" sz="3200" b="1" i="0" u="none" strike="noStrike" dirty="0">
                <a:solidFill>
                  <a:srgbClr val="000000"/>
                </a:solidFill>
                <a:effectLst/>
                <a:latin typeface="Calibri" panose="020F0502020204030204" pitchFamily="34" charset="0"/>
                <a:cs typeface="Calibri" panose="020F0502020204030204" pitchFamily="34" charset="0"/>
              </a:rPr>
              <a:t> </a:t>
            </a:r>
            <a:r>
              <a:rPr lang="fr-FR" sz="3200" b="1" i="0" u="none" strike="noStrike" dirty="0" err="1">
                <a:solidFill>
                  <a:srgbClr val="000000"/>
                </a:solidFill>
                <a:effectLst/>
                <a:latin typeface="Calibri" panose="020F0502020204030204" pitchFamily="34" charset="0"/>
                <a:cs typeface="Calibri" panose="020F0502020204030204" pitchFamily="34" charset="0"/>
              </a:rPr>
              <a:t>avfallet</a:t>
            </a:r>
            <a:endParaRPr lang="fr-FR" sz="3200" b="1" i="0" u="none" strike="noStrike" dirty="0">
              <a:solidFill>
                <a:srgbClr val="000000"/>
              </a:solidFill>
              <a:effectLst/>
              <a:latin typeface="Calibri" panose="020F0502020204030204" pitchFamily="34" charset="0"/>
              <a:cs typeface="Calibri" panose="020F0502020204030204" pitchFamily="34" charset="0"/>
            </a:endParaRPr>
          </a:p>
          <a:p>
            <a:pPr rtl="0" fontAlgn="base">
              <a:buClr>
                <a:srgbClr val="382B1B"/>
              </a:buClr>
            </a:pPr>
            <a:r>
              <a:rPr lang="fr-FR" sz="2600" b="1" dirty="0">
                <a:solidFill>
                  <a:srgbClr val="000000"/>
                </a:solidFill>
                <a:latin typeface="Calibri" panose="020F0502020204030204" pitchFamily="34" charset="0"/>
                <a:cs typeface="Calibri" panose="020F0502020204030204" pitchFamily="34" charset="0"/>
              </a:rPr>
              <a:t>1 </a:t>
            </a:r>
            <a:r>
              <a:rPr lang="fr-FR" sz="2600" b="1" i="0" u="none" strike="noStrike" dirty="0" err="1">
                <a:solidFill>
                  <a:srgbClr val="000000"/>
                </a:solidFill>
                <a:effectLst/>
                <a:latin typeface="Calibri" panose="020F0502020204030204" pitchFamily="34" charset="0"/>
                <a:cs typeface="Calibri" panose="020F0502020204030204" pitchFamily="34" charset="0"/>
              </a:rPr>
              <a:t>Använd</a:t>
            </a:r>
            <a:r>
              <a:rPr lang="fr-FR" sz="2600" b="1" i="0" u="none" strike="noStrike" dirty="0">
                <a:solidFill>
                  <a:srgbClr val="000000"/>
                </a:solidFill>
                <a:effectLst/>
                <a:latin typeface="Calibri" panose="020F0502020204030204" pitchFamily="34" charset="0"/>
                <a:cs typeface="Calibri" panose="020F0502020204030204" pitchFamily="34" charset="0"/>
              </a:rPr>
              <a:t> alla </a:t>
            </a:r>
            <a:r>
              <a:rPr lang="fr-FR" sz="2600" b="1" i="0" u="none" strike="noStrike" dirty="0" err="1">
                <a:solidFill>
                  <a:srgbClr val="000000"/>
                </a:solidFill>
                <a:effectLst/>
                <a:latin typeface="Calibri" panose="020F0502020204030204" pitchFamily="34" charset="0"/>
                <a:cs typeface="Calibri" panose="020F0502020204030204" pitchFamily="34" charset="0"/>
              </a:rPr>
              <a:t>delar</a:t>
            </a:r>
            <a:r>
              <a:rPr lang="fr-FR" sz="2600" b="1" i="0" u="none" strike="noStrike" dirty="0">
                <a:solidFill>
                  <a:srgbClr val="000000"/>
                </a:solidFill>
                <a:effectLst/>
                <a:latin typeface="Calibri" panose="020F0502020204030204" pitchFamily="34" charset="0"/>
                <a:cs typeface="Calibri" panose="020F0502020204030204" pitchFamily="34" charset="0"/>
              </a:rPr>
              <a:t> av </a:t>
            </a:r>
            <a:r>
              <a:rPr lang="fr-FR" sz="2600" b="1" i="0" u="none" strike="noStrike" dirty="0" err="1">
                <a:solidFill>
                  <a:srgbClr val="000000"/>
                </a:solidFill>
                <a:effectLst/>
                <a:latin typeface="Calibri" panose="020F0502020204030204" pitchFamily="34" charset="0"/>
                <a:cs typeface="Calibri" panose="020F0502020204030204" pitchFamily="34" charset="0"/>
              </a:rPr>
              <a:t>ingredienserna</a:t>
            </a:r>
            <a:endParaRPr lang="fr-FR" sz="2600" dirty="0">
              <a:solidFill>
                <a:srgbClr val="000000"/>
              </a:solidFill>
              <a:latin typeface="Calibri" panose="020F0502020204030204" pitchFamily="34" charset="0"/>
              <a:cs typeface="Calibri" panose="020F0502020204030204" pitchFamily="34" charset="0"/>
            </a:endParaRPr>
          </a:p>
          <a:p>
            <a:pPr marL="342900" indent="-342900" rtl="0" fontAlgn="base">
              <a:buClr>
                <a:srgbClr val="382B1B"/>
              </a:buClr>
              <a:buFontTx/>
              <a:buChar char="-"/>
            </a:pPr>
            <a:r>
              <a:rPr lang="en-US" sz="2600" b="0" i="0" u="none" strike="noStrike" dirty="0" err="1">
                <a:solidFill>
                  <a:srgbClr val="000000"/>
                </a:solidFill>
                <a:effectLst/>
                <a:latin typeface="Calibri" panose="020F0502020204030204" pitchFamily="34" charset="0"/>
                <a:cs typeface="Calibri" panose="020F0502020204030204" pitchFamily="34" charset="0"/>
              </a:rPr>
              <a:t>Släng</a:t>
            </a:r>
            <a:r>
              <a:rPr lang="en-US" sz="2600" b="0" i="0" u="none" strike="noStrike" dirty="0">
                <a:solidFill>
                  <a:srgbClr val="000000"/>
                </a:solidFill>
                <a:effectLst/>
                <a:latin typeface="Calibri" panose="020F0502020204030204" pitchFamily="34" charset="0"/>
                <a:cs typeface="Calibri" panose="020F0502020204030204" pitchFamily="34" charset="0"/>
              </a:rPr>
              <a:t> </a:t>
            </a:r>
            <a:r>
              <a:rPr lang="en-US" sz="2600" b="0" i="0" u="none" strike="noStrike" dirty="0" err="1">
                <a:solidFill>
                  <a:srgbClr val="000000"/>
                </a:solidFill>
                <a:effectLst/>
                <a:latin typeface="Calibri" panose="020F0502020204030204" pitchFamily="34" charset="0"/>
                <a:cs typeface="Calibri" panose="020F0502020204030204" pitchFamily="34" charset="0"/>
              </a:rPr>
              <a:t>inte</a:t>
            </a:r>
            <a:r>
              <a:rPr lang="en-US" sz="2600" b="0" i="0" u="none" strike="noStrike" dirty="0">
                <a:solidFill>
                  <a:srgbClr val="000000"/>
                </a:solidFill>
                <a:effectLst/>
                <a:latin typeface="Calibri" panose="020F0502020204030204" pitchFamily="34" charset="0"/>
                <a:cs typeface="Calibri" panose="020F0502020204030204" pitchFamily="34" charset="0"/>
              </a:rPr>
              <a:t> bort </a:t>
            </a:r>
            <a:r>
              <a:rPr lang="en-US" sz="2600" b="0" i="0" u="none" strike="noStrike" dirty="0" err="1">
                <a:solidFill>
                  <a:srgbClr val="000000"/>
                </a:solidFill>
                <a:effectLst/>
                <a:latin typeface="Calibri" panose="020F0502020204030204" pitchFamily="34" charset="0"/>
                <a:cs typeface="Calibri" panose="020F0502020204030204" pitchFamily="34" charset="0"/>
              </a:rPr>
              <a:t>grönsakerna</a:t>
            </a:r>
            <a:endParaRPr lang="en-US" sz="2600" b="0" i="0" u="none" strike="noStrike" dirty="0">
              <a:solidFill>
                <a:srgbClr val="000000"/>
              </a:solidFill>
              <a:effectLst/>
              <a:latin typeface="Calibri" panose="020F0502020204030204" pitchFamily="34" charset="0"/>
              <a:cs typeface="Calibri" panose="020F0502020204030204" pitchFamily="34" charset="0"/>
            </a:endParaRPr>
          </a:p>
          <a:p>
            <a:pPr marL="342900" indent="-342900" rtl="0" fontAlgn="base">
              <a:buClr>
                <a:srgbClr val="382B1B"/>
              </a:buClr>
              <a:buFontTx/>
              <a:buChar char="-"/>
            </a:pPr>
            <a:r>
              <a:rPr lang="en-US" sz="2600" b="0" i="0" u="none" strike="noStrike" dirty="0" err="1">
                <a:solidFill>
                  <a:srgbClr val="000000"/>
                </a:solidFill>
                <a:effectLst/>
                <a:latin typeface="Calibri" panose="020F0502020204030204" pitchFamily="34" charset="0"/>
                <a:cs typeface="Calibri" panose="020F0502020204030204" pitchFamily="34" charset="0"/>
              </a:rPr>
              <a:t>Använd</a:t>
            </a:r>
            <a:r>
              <a:rPr lang="en-US" sz="2600" b="0" i="0" u="none" strike="noStrike" dirty="0">
                <a:solidFill>
                  <a:srgbClr val="000000"/>
                </a:solidFill>
                <a:effectLst/>
                <a:latin typeface="Calibri" panose="020F0502020204030204" pitchFamily="34" charset="0"/>
                <a:cs typeface="Calibri" panose="020F0502020204030204" pitchFamily="34" charset="0"/>
              </a:rPr>
              <a:t> </a:t>
            </a:r>
            <a:r>
              <a:rPr lang="en-US" sz="2600" b="0" i="0" u="none" strike="noStrike" dirty="0" err="1">
                <a:solidFill>
                  <a:srgbClr val="000000"/>
                </a:solidFill>
                <a:effectLst/>
                <a:latin typeface="Calibri" panose="020F0502020204030204" pitchFamily="34" charset="0"/>
                <a:cs typeface="Calibri" panose="020F0502020204030204" pitchFamily="34" charset="0"/>
              </a:rPr>
              <a:t>morotstoppar</a:t>
            </a:r>
            <a:r>
              <a:rPr lang="en-US" sz="2600" b="0" i="0" u="none" strike="noStrike" dirty="0">
                <a:solidFill>
                  <a:srgbClr val="000000"/>
                </a:solidFill>
                <a:effectLst/>
                <a:latin typeface="Calibri" panose="020F0502020204030204" pitchFamily="34" charset="0"/>
                <a:cs typeface="Calibri" panose="020F0502020204030204" pitchFamily="34" charset="0"/>
              </a:rPr>
              <a:t> för </a:t>
            </a:r>
            <a:r>
              <a:rPr lang="en-US" sz="2600" b="0" i="0" u="none" strike="noStrike" dirty="0" err="1">
                <a:solidFill>
                  <a:srgbClr val="000000"/>
                </a:solidFill>
                <a:effectLst/>
                <a:latin typeface="Calibri" panose="020F0502020204030204" pitchFamily="34" charset="0"/>
                <a:cs typeface="Calibri" panose="020F0502020204030204" pitchFamily="34" charset="0"/>
              </a:rPr>
              <a:t>att</a:t>
            </a:r>
            <a:r>
              <a:rPr lang="en-US" sz="2600" b="0" i="0" u="none" strike="noStrike" dirty="0">
                <a:solidFill>
                  <a:srgbClr val="000000"/>
                </a:solidFill>
                <a:effectLst/>
                <a:latin typeface="Calibri" panose="020F0502020204030204" pitchFamily="34" charset="0"/>
                <a:cs typeface="Calibri" panose="020F0502020204030204" pitchFamily="34" charset="0"/>
              </a:rPr>
              <a:t> </a:t>
            </a:r>
            <a:r>
              <a:rPr lang="en-US" sz="2600" b="0" i="0" u="none" strike="noStrike" dirty="0" err="1">
                <a:solidFill>
                  <a:srgbClr val="000000"/>
                </a:solidFill>
                <a:effectLst/>
                <a:latin typeface="Calibri" panose="020F0502020204030204" pitchFamily="34" charset="0"/>
                <a:cs typeface="Calibri" panose="020F0502020204030204" pitchFamily="34" charset="0"/>
              </a:rPr>
              <a:t>göra</a:t>
            </a:r>
            <a:r>
              <a:rPr lang="en-US" sz="2600" b="0" i="0" u="none" strike="noStrike" dirty="0">
                <a:solidFill>
                  <a:srgbClr val="000000"/>
                </a:solidFill>
                <a:effectLst/>
                <a:latin typeface="Calibri" panose="020F0502020204030204" pitchFamily="34" charset="0"/>
                <a:cs typeface="Calibri" panose="020F0502020204030204" pitchFamily="34" charset="0"/>
              </a:rPr>
              <a:t> </a:t>
            </a:r>
            <a:r>
              <a:rPr lang="en-US" sz="2600" b="0" i="0" u="none" strike="noStrike" dirty="0" err="1">
                <a:solidFill>
                  <a:srgbClr val="000000"/>
                </a:solidFill>
                <a:effectLst/>
                <a:latin typeface="Calibri" panose="020F0502020204030204" pitchFamily="34" charset="0"/>
                <a:cs typeface="Calibri" panose="020F0502020204030204" pitchFamily="34" charset="0"/>
              </a:rPr>
              <a:t>en</a:t>
            </a:r>
            <a:r>
              <a:rPr lang="en-US" sz="2600" b="0" i="0" u="none" strike="noStrike" dirty="0">
                <a:solidFill>
                  <a:srgbClr val="000000"/>
                </a:solidFill>
                <a:effectLst/>
                <a:latin typeface="Calibri" panose="020F0502020204030204" pitchFamily="34" charset="0"/>
                <a:cs typeface="Calibri" panose="020F0502020204030204" pitchFamily="34" charset="0"/>
              </a:rPr>
              <a:t> god </a:t>
            </a:r>
            <a:r>
              <a:rPr lang="en-US" sz="2600" b="0" i="0" u="none" strike="noStrike" dirty="0" err="1">
                <a:solidFill>
                  <a:srgbClr val="000000"/>
                </a:solidFill>
                <a:effectLst/>
                <a:latin typeface="Calibri" panose="020F0502020204030204" pitchFamily="34" charset="0"/>
                <a:cs typeface="Calibri" panose="020F0502020204030204" pitchFamily="34" charset="0"/>
              </a:rPr>
              <a:t>pestosås</a:t>
            </a:r>
            <a:r>
              <a:rPr lang="en-US" sz="2600" b="0" i="0" u="none" strike="noStrike" dirty="0">
                <a:solidFill>
                  <a:srgbClr val="000000"/>
                </a:solidFill>
                <a:effectLst/>
                <a:latin typeface="Calibri" panose="020F0502020204030204" pitchFamily="34" charset="0"/>
                <a:cs typeface="Calibri" panose="020F0502020204030204" pitchFamily="34" charset="0"/>
              </a:rPr>
              <a:t>.</a:t>
            </a:r>
            <a:endParaRPr lang="fr-FR" sz="2600" b="0" i="0" u="none" strike="noStrike" dirty="0">
              <a:solidFill>
                <a:srgbClr val="000000"/>
              </a:solidFill>
              <a:effectLst/>
              <a:latin typeface="Calibri" panose="020F0502020204030204" pitchFamily="34" charset="0"/>
              <a:cs typeface="Calibri" panose="020F0502020204030204" pitchFamily="34" charset="0"/>
            </a:endParaRPr>
          </a:p>
          <a:p>
            <a:pPr rtl="0" fontAlgn="base">
              <a:buClr>
                <a:srgbClr val="382B1B"/>
              </a:buClr>
            </a:pPr>
            <a:r>
              <a:rPr lang="fr-FR" sz="2600" b="1" i="0" u="none" strike="noStrike" dirty="0">
                <a:solidFill>
                  <a:srgbClr val="000000"/>
                </a:solidFill>
                <a:effectLst/>
                <a:latin typeface="Calibri" panose="020F0502020204030204" pitchFamily="34" charset="0"/>
                <a:cs typeface="Calibri" panose="020F0502020204030204" pitchFamily="34" charset="0"/>
              </a:rPr>
              <a:t>2 </a:t>
            </a:r>
            <a:r>
              <a:rPr lang="fr-FR" sz="2600" b="0" i="0" u="none" strike="noStrike" dirty="0">
                <a:solidFill>
                  <a:srgbClr val="000000"/>
                </a:solidFill>
                <a:effectLst/>
                <a:latin typeface="Calibri" panose="020F0502020204030204" pitchFamily="34" charset="0"/>
                <a:cs typeface="Calibri" panose="020F0502020204030204" pitchFamily="34" charset="0"/>
              </a:rPr>
              <a:t> </a:t>
            </a:r>
            <a:r>
              <a:rPr lang="fr-FR" sz="2600" b="1" i="0" u="none" strike="noStrike" dirty="0" err="1">
                <a:solidFill>
                  <a:srgbClr val="000000"/>
                </a:solidFill>
                <a:effectLst/>
                <a:latin typeface="Calibri" panose="020F0502020204030204" pitchFamily="34" charset="0"/>
                <a:cs typeface="Calibri" panose="020F0502020204030204" pitchFamily="34" charset="0"/>
              </a:rPr>
              <a:t>Återvinn</a:t>
            </a:r>
            <a:r>
              <a:rPr lang="fr-FR" sz="2600" b="0" i="0" u="none" strike="noStrike" dirty="0">
                <a:solidFill>
                  <a:srgbClr val="000000"/>
                </a:solidFill>
                <a:effectLst/>
                <a:latin typeface="Calibri" panose="020F0502020204030204" pitchFamily="34" charset="0"/>
                <a:cs typeface="Calibri" panose="020F0502020204030204" pitchFamily="34" charset="0"/>
              </a:rPr>
              <a:t> </a:t>
            </a:r>
            <a:r>
              <a:rPr lang="fr-FR" sz="2600" dirty="0">
                <a:solidFill>
                  <a:srgbClr val="000000"/>
                </a:solidFill>
                <a:latin typeface="Calibri" panose="020F0502020204030204" pitchFamily="34" charset="0"/>
                <a:cs typeface="Calibri" panose="020F0502020204030204" pitchFamily="34" charset="0"/>
              </a:rPr>
              <a:t>: </a:t>
            </a:r>
          </a:p>
          <a:p>
            <a:pPr marL="342900" indent="-342900" rtl="0" fontAlgn="base">
              <a:buClr>
                <a:srgbClr val="382B1B"/>
              </a:buClr>
              <a:buFontTx/>
              <a:buChar char="-"/>
            </a:pPr>
            <a:r>
              <a:rPr lang="en-US" sz="2600" dirty="0" err="1">
                <a:solidFill>
                  <a:srgbClr val="000000"/>
                </a:solidFill>
                <a:latin typeface="Calibri" panose="020F0502020204030204" pitchFamily="34" charset="0"/>
                <a:cs typeface="Calibri" panose="020F0502020204030204" pitchFamily="34" charset="0"/>
              </a:rPr>
              <a:t>Använd</a:t>
            </a:r>
            <a:r>
              <a:rPr lang="en-US" sz="2600" dirty="0">
                <a:solidFill>
                  <a:srgbClr val="000000"/>
                </a:solidFill>
                <a:latin typeface="Calibri" panose="020F0502020204030204" pitchFamily="34" charset="0"/>
                <a:cs typeface="Calibri" panose="020F0502020204030204" pitchFamily="34" charset="0"/>
              </a:rPr>
              <a:t> </a:t>
            </a:r>
            <a:r>
              <a:rPr lang="en-US" sz="2600" dirty="0" err="1">
                <a:solidFill>
                  <a:srgbClr val="000000"/>
                </a:solidFill>
                <a:latin typeface="Calibri" panose="020F0502020204030204" pitchFamily="34" charset="0"/>
                <a:cs typeface="Calibri" panose="020F0502020204030204" pitchFamily="34" charset="0"/>
              </a:rPr>
              <a:t>återvinningskärl</a:t>
            </a:r>
            <a:r>
              <a:rPr lang="en-US" sz="2600" dirty="0">
                <a:solidFill>
                  <a:srgbClr val="000000"/>
                </a:solidFill>
                <a:latin typeface="Calibri" panose="020F0502020204030204" pitchFamily="34" charset="0"/>
                <a:cs typeface="Calibri" panose="020F0502020204030204" pitchFamily="34" charset="0"/>
              </a:rPr>
              <a:t> </a:t>
            </a:r>
            <a:r>
              <a:rPr lang="en-US" sz="2600" dirty="0" err="1">
                <a:solidFill>
                  <a:srgbClr val="000000"/>
                </a:solidFill>
                <a:latin typeface="Calibri" panose="020F0502020204030204" pitchFamily="34" charset="0"/>
                <a:cs typeface="Calibri" panose="020F0502020204030204" pitchFamily="34" charset="0"/>
              </a:rPr>
              <a:t>i</a:t>
            </a:r>
            <a:r>
              <a:rPr lang="en-US" sz="2600" dirty="0">
                <a:solidFill>
                  <a:srgbClr val="000000"/>
                </a:solidFill>
                <a:latin typeface="Calibri" panose="020F0502020204030204" pitchFamily="34" charset="0"/>
                <a:cs typeface="Calibri" panose="020F0502020204030204" pitchFamily="34" charset="0"/>
              </a:rPr>
              <a:t> </a:t>
            </a:r>
            <a:r>
              <a:rPr lang="en-US" sz="2600" dirty="0" err="1">
                <a:solidFill>
                  <a:srgbClr val="000000"/>
                </a:solidFill>
                <a:latin typeface="Calibri" panose="020F0502020204030204" pitchFamily="34" charset="0"/>
                <a:cs typeface="Calibri" panose="020F0502020204030204" pitchFamily="34" charset="0"/>
              </a:rPr>
              <a:t>ditt</a:t>
            </a:r>
            <a:r>
              <a:rPr lang="en-US" sz="2600" dirty="0">
                <a:solidFill>
                  <a:srgbClr val="000000"/>
                </a:solidFill>
                <a:latin typeface="Calibri" panose="020F0502020204030204" pitchFamily="34" charset="0"/>
                <a:cs typeface="Calibri" panose="020F0502020204030204" pitchFamily="34" charset="0"/>
              </a:rPr>
              <a:t> </a:t>
            </a:r>
            <a:r>
              <a:rPr lang="en-US" sz="2600" dirty="0" err="1">
                <a:solidFill>
                  <a:srgbClr val="000000"/>
                </a:solidFill>
                <a:latin typeface="Calibri" panose="020F0502020204030204" pitchFamily="34" charset="0"/>
                <a:cs typeface="Calibri" panose="020F0502020204030204" pitchFamily="34" charset="0"/>
              </a:rPr>
              <a:t>kök</a:t>
            </a:r>
            <a:r>
              <a:rPr lang="en-US" sz="2600" dirty="0">
                <a:solidFill>
                  <a:srgbClr val="000000"/>
                </a:solidFill>
                <a:latin typeface="Calibri" panose="020F0502020204030204" pitchFamily="34" charset="0"/>
                <a:cs typeface="Calibri" panose="020F0502020204030204" pitchFamily="34" charset="0"/>
              </a:rPr>
              <a:t> </a:t>
            </a:r>
          </a:p>
          <a:p>
            <a:pPr marL="342900" indent="-342900" rtl="0" fontAlgn="base">
              <a:buClr>
                <a:srgbClr val="382B1B"/>
              </a:buClr>
              <a:buFontTx/>
              <a:buChar char="-"/>
            </a:pPr>
            <a:r>
              <a:rPr lang="en-US" sz="2600" dirty="0" err="1">
                <a:solidFill>
                  <a:srgbClr val="000000"/>
                </a:solidFill>
                <a:latin typeface="Calibri" panose="020F0502020204030204" pitchFamily="34" charset="0"/>
                <a:cs typeface="Calibri" panose="020F0502020204030204" pitchFamily="34" charset="0"/>
              </a:rPr>
              <a:t>Återanvänd</a:t>
            </a:r>
            <a:r>
              <a:rPr lang="en-US" sz="2600" dirty="0">
                <a:solidFill>
                  <a:srgbClr val="000000"/>
                </a:solidFill>
                <a:latin typeface="Calibri" panose="020F0502020204030204" pitchFamily="34" charset="0"/>
                <a:cs typeface="Calibri" panose="020F0502020204030204" pitchFamily="34" charset="0"/>
              </a:rPr>
              <a:t> </a:t>
            </a:r>
            <a:r>
              <a:rPr lang="en-US" sz="2600" dirty="0" err="1">
                <a:solidFill>
                  <a:srgbClr val="000000"/>
                </a:solidFill>
                <a:latin typeface="Calibri" panose="020F0502020204030204" pitchFamily="34" charset="0"/>
                <a:cs typeface="Calibri" panose="020F0502020204030204" pitchFamily="34" charset="0"/>
              </a:rPr>
              <a:t>tomma</a:t>
            </a:r>
            <a:r>
              <a:rPr lang="en-US" sz="2600" dirty="0">
                <a:solidFill>
                  <a:srgbClr val="000000"/>
                </a:solidFill>
                <a:latin typeface="Calibri" panose="020F0502020204030204" pitchFamily="34" charset="0"/>
                <a:cs typeface="Calibri" panose="020F0502020204030204" pitchFamily="34" charset="0"/>
              </a:rPr>
              <a:t> </a:t>
            </a:r>
            <a:r>
              <a:rPr lang="en-US" sz="2600" dirty="0" err="1">
                <a:solidFill>
                  <a:srgbClr val="000000"/>
                </a:solidFill>
                <a:latin typeface="Calibri" panose="020F0502020204030204" pitchFamily="34" charset="0"/>
                <a:cs typeface="Calibri" panose="020F0502020204030204" pitchFamily="34" charset="0"/>
              </a:rPr>
              <a:t>burkar</a:t>
            </a:r>
            <a:r>
              <a:rPr lang="en-US" sz="2600" dirty="0">
                <a:solidFill>
                  <a:srgbClr val="000000"/>
                </a:solidFill>
                <a:latin typeface="Calibri" panose="020F0502020204030204" pitchFamily="34" charset="0"/>
                <a:cs typeface="Calibri" panose="020F0502020204030204" pitchFamily="34" charset="0"/>
              </a:rPr>
              <a:t> och </a:t>
            </a:r>
            <a:r>
              <a:rPr lang="en-US" sz="2600" dirty="0" err="1">
                <a:solidFill>
                  <a:srgbClr val="000000"/>
                </a:solidFill>
                <a:latin typeface="Calibri" panose="020F0502020204030204" pitchFamily="34" charset="0"/>
                <a:cs typeface="Calibri" panose="020F0502020204030204" pitchFamily="34" charset="0"/>
              </a:rPr>
              <a:t>flaskor</a:t>
            </a:r>
            <a:r>
              <a:rPr lang="en-US" sz="2600" dirty="0">
                <a:solidFill>
                  <a:srgbClr val="000000"/>
                </a:solidFill>
                <a:latin typeface="Calibri" panose="020F0502020204030204" pitchFamily="34" charset="0"/>
                <a:cs typeface="Calibri" panose="020F0502020204030204" pitchFamily="34" charset="0"/>
              </a:rPr>
              <a:t> </a:t>
            </a:r>
            <a:r>
              <a:rPr lang="en-US" sz="2600" dirty="0" err="1">
                <a:solidFill>
                  <a:srgbClr val="000000"/>
                </a:solidFill>
                <a:latin typeface="Calibri" panose="020F0502020204030204" pitchFamily="34" charset="0"/>
                <a:cs typeface="Calibri" panose="020F0502020204030204" pitchFamily="34" charset="0"/>
              </a:rPr>
              <a:t>i</a:t>
            </a:r>
            <a:r>
              <a:rPr lang="en-US" sz="2600" dirty="0">
                <a:solidFill>
                  <a:srgbClr val="000000"/>
                </a:solidFill>
                <a:latin typeface="Calibri" panose="020F0502020204030204" pitchFamily="34" charset="0"/>
                <a:cs typeface="Calibri" panose="020F0502020204030204" pitchFamily="34" charset="0"/>
              </a:rPr>
              <a:t> </a:t>
            </a:r>
            <a:r>
              <a:rPr lang="en-US" sz="2600" dirty="0" err="1">
                <a:solidFill>
                  <a:srgbClr val="000000"/>
                </a:solidFill>
                <a:latin typeface="Calibri" panose="020F0502020204030204" pitchFamily="34" charset="0"/>
                <a:cs typeface="Calibri" panose="020F0502020204030204" pitchFamily="34" charset="0"/>
              </a:rPr>
              <a:t>stället</a:t>
            </a:r>
            <a:r>
              <a:rPr lang="en-US" sz="2600" dirty="0">
                <a:solidFill>
                  <a:srgbClr val="000000"/>
                </a:solidFill>
                <a:latin typeface="Calibri" panose="020F0502020204030204" pitchFamily="34" charset="0"/>
                <a:cs typeface="Calibri" panose="020F0502020204030204" pitchFamily="34" charset="0"/>
              </a:rPr>
              <a:t> för </a:t>
            </a:r>
            <a:r>
              <a:rPr lang="en-US" sz="2600" dirty="0" err="1">
                <a:solidFill>
                  <a:srgbClr val="000000"/>
                </a:solidFill>
                <a:latin typeface="Calibri" panose="020F0502020204030204" pitchFamily="34" charset="0"/>
                <a:cs typeface="Calibri" panose="020F0502020204030204" pitchFamily="34" charset="0"/>
              </a:rPr>
              <a:t>att</a:t>
            </a:r>
            <a:r>
              <a:rPr lang="en-US" sz="2600" dirty="0">
                <a:solidFill>
                  <a:srgbClr val="000000"/>
                </a:solidFill>
                <a:latin typeface="Calibri" panose="020F0502020204030204" pitchFamily="34" charset="0"/>
                <a:cs typeface="Calibri" panose="020F0502020204030204" pitchFamily="34" charset="0"/>
              </a:rPr>
              <a:t> </a:t>
            </a:r>
            <a:r>
              <a:rPr lang="en-US" sz="2600" dirty="0" err="1">
                <a:solidFill>
                  <a:srgbClr val="000000"/>
                </a:solidFill>
                <a:latin typeface="Calibri" panose="020F0502020204030204" pitchFamily="34" charset="0"/>
                <a:cs typeface="Calibri" panose="020F0502020204030204" pitchFamily="34" charset="0"/>
              </a:rPr>
              <a:t>slänga</a:t>
            </a:r>
            <a:r>
              <a:rPr lang="en-US" sz="2600" dirty="0">
                <a:solidFill>
                  <a:srgbClr val="000000"/>
                </a:solidFill>
                <a:latin typeface="Calibri" panose="020F0502020204030204" pitchFamily="34" charset="0"/>
                <a:cs typeface="Calibri" panose="020F0502020204030204" pitchFamily="34" charset="0"/>
              </a:rPr>
              <a:t> dem.</a:t>
            </a:r>
            <a:endParaRPr lang="fr-FR" sz="2600" dirty="0">
              <a:solidFill>
                <a:srgbClr val="000000"/>
              </a:solidFill>
              <a:latin typeface="Calibri" panose="020F0502020204030204" pitchFamily="34" charset="0"/>
              <a:cs typeface="Calibri" panose="020F0502020204030204" pitchFamily="34" charset="0"/>
            </a:endParaRPr>
          </a:p>
          <a:p>
            <a:pPr rtl="0" fontAlgn="base">
              <a:buClr>
                <a:srgbClr val="382B1B"/>
              </a:buClr>
            </a:pPr>
            <a:r>
              <a:rPr lang="fr-FR" sz="2600" b="1" dirty="0">
                <a:solidFill>
                  <a:srgbClr val="000000"/>
                </a:solidFill>
                <a:latin typeface="Calibri" panose="020F0502020204030204" pitchFamily="34" charset="0"/>
                <a:cs typeface="Calibri" panose="020F0502020204030204" pitchFamily="34" charset="0"/>
              </a:rPr>
              <a:t>3  </a:t>
            </a:r>
            <a:r>
              <a:rPr lang="fr-FR" sz="2600" b="1" i="0" u="none" strike="noStrike" dirty="0" err="1">
                <a:solidFill>
                  <a:srgbClr val="000000"/>
                </a:solidFill>
                <a:effectLst/>
                <a:latin typeface="Calibri" panose="020F0502020204030204" pitchFamily="34" charset="0"/>
                <a:cs typeface="Calibri" panose="020F0502020204030204" pitchFamily="34" charset="0"/>
              </a:rPr>
              <a:t>Kompost</a:t>
            </a:r>
            <a:r>
              <a:rPr lang="fr-FR" sz="2600" b="1" i="0" u="none" strike="noStrike" dirty="0">
                <a:solidFill>
                  <a:srgbClr val="000000"/>
                </a:solidFill>
                <a:effectLst/>
                <a:latin typeface="Calibri" panose="020F0502020204030204" pitchFamily="34" charset="0"/>
                <a:cs typeface="Calibri" panose="020F0502020204030204" pitchFamily="34" charset="0"/>
              </a:rPr>
              <a:t> </a:t>
            </a:r>
            <a:r>
              <a:rPr lang="fr-FR" sz="2600" dirty="0">
                <a:solidFill>
                  <a:srgbClr val="000000"/>
                </a:solidFill>
                <a:latin typeface="Calibri" panose="020F0502020204030204" pitchFamily="34" charset="0"/>
                <a:cs typeface="Calibri" panose="020F0502020204030204" pitchFamily="34" charset="0"/>
              </a:rPr>
              <a:t>: </a:t>
            </a:r>
          </a:p>
          <a:p>
            <a:pPr marL="342900" indent="-342900" rtl="0" fontAlgn="base">
              <a:buClr>
                <a:srgbClr val="382B1B"/>
              </a:buClr>
              <a:buFontTx/>
              <a:buChar char="-"/>
            </a:pPr>
            <a:r>
              <a:rPr lang="fr-FR" sz="2600" b="0" i="0" u="none" strike="noStrike" dirty="0" err="1">
                <a:solidFill>
                  <a:srgbClr val="000000"/>
                </a:solidFill>
                <a:effectLst/>
                <a:latin typeface="Calibri" panose="020F0502020204030204" pitchFamily="34" charset="0"/>
                <a:cs typeface="Calibri" panose="020F0502020204030204" pitchFamily="34" charset="0"/>
              </a:rPr>
              <a:t>Samla</a:t>
            </a:r>
            <a:r>
              <a:rPr lang="fr-FR" sz="2600" b="0" i="0" u="none" strike="noStrike" dirty="0">
                <a:solidFill>
                  <a:srgbClr val="000000"/>
                </a:solidFill>
                <a:effectLst/>
                <a:latin typeface="Calibri" panose="020F0502020204030204" pitchFamily="34" charset="0"/>
                <a:cs typeface="Calibri" panose="020F0502020204030204" pitchFamily="34" charset="0"/>
              </a:rPr>
              <a:t> in </a:t>
            </a:r>
            <a:r>
              <a:rPr lang="fr-FR" sz="2600" b="0" i="0" u="none" strike="noStrike" dirty="0" err="1">
                <a:solidFill>
                  <a:srgbClr val="000000"/>
                </a:solidFill>
                <a:effectLst/>
                <a:latin typeface="Calibri" panose="020F0502020204030204" pitchFamily="34" charset="0"/>
                <a:cs typeface="Calibri" panose="020F0502020204030204" pitchFamily="34" charset="0"/>
              </a:rPr>
              <a:t>grönsaksskal</a:t>
            </a:r>
            <a:r>
              <a:rPr lang="fr-FR" sz="2600" b="0" i="0" u="none" strike="noStrike" dirty="0">
                <a:solidFill>
                  <a:srgbClr val="000000"/>
                </a:solidFill>
                <a:effectLst/>
                <a:latin typeface="Calibri" panose="020F0502020204030204" pitchFamily="34" charset="0"/>
                <a:cs typeface="Calibri" panose="020F0502020204030204" pitchFamily="34" charset="0"/>
              </a:rPr>
              <a:t>, </a:t>
            </a:r>
            <a:r>
              <a:rPr lang="fr-FR" sz="2600" dirty="0" err="1">
                <a:solidFill>
                  <a:srgbClr val="000000"/>
                </a:solidFill>
                <a:latin typeface="Calibri" panose="020F0502020204030204" pitchFamily="34" charset="0"/>
                <a:cs typeface="Calibri" panose="020F0502020204030204" pitchFamily="34" charset="0"/>
              </a:rPr>
              <a:t>kaffesump</a:t>
            </a:r>
            <a:r>
              <a:rPr lang="fr-FR" sz="2600" dirty="0">
                <a:solidFill>
                  <a:srgbClr val="000000"/>
                </a:solidFill>
                <a:latin typeface="Calibri" panose="020F0502020204030204" pitchFamily="34" charset="0"/>
                <a:cs typeface="Calibri" panose="020F0502020204030204" pitchFamily="34" charset="0"/>
              </a:rPr>
              <a:t> och </a:t>
            </a:r>
            <a:r>
              <a:rPr lang="fr-FR" sz="2600" dirty="0" err="1">
                <a:solidFill>
                  <a:srgbClr val="000000"/>
                </a:solidFill>
                <a:latin typeface="Calibri" panose="020F0502020204030204" pitchFamily="34" charset="0"/>
                <a:cs typeface="Calibri" panose="020F0502020204030204" pitchFamily="34" charset="0"/>
              </a:rPr>
              <a:t>äggskal</a:t>
            </a:r>
            <a:endParaRPr lang="fr-FR" sz="2600" dirty="0">
              <a:solidFill>
                <a:srgbClr val="000000"/>
              </a:solidFill>
              <a:latin typeface="Calibri" panose="020F0502020204030204" pitchFamily="34" charset="0"/>
              <a:cs typeface="Calibri" panose="020F0502020204030204" pitchFamily="34" charset="0"/>
            </a:endParaRPr>
          </a:p>
          <a:p>
            <a:pPr marL="342900" indent="-342900" rtl="0" fontAlgn="base">
              <a:buClr>
                <a:srgbClr val="382B1B"/>
              </a:buClr>
              <a:buFontTx/>
              <a:buChar char="-"/>
            </a:pPr>
            <a:r>
              <a:rPr lang="fr-FR" sz="2600" b="0" i="0" u="none" strike="noStrike" dirty="0" err="1">
                <a:solidFill>
                  <a:srgbClr val="000000"/>
                </a:solidFill>
                <a:effectLst/>
                <a:latin typeface="Calibri" panose="020F0502020204030204" pitchFamily="34" charset="0"/>
                <a:cs typeface="Calibri" panose="020F0502020204030204" pitchFamily="34" charset="0"/>
              </a:rPr>
              <a:t>Använd</a:t>
            </a:r>
            <a:r>
              <a:rPr lang="fr-FR" sz="2600" b="0" i="0" u="none" strike="noStrike" dirty="0">
                <a:solidFill>
                  <a:srgbClr val="000000"/>
                </a:solidFill>
                <a:effectLst/>
                <a:latin typeface="Calibri" panose="020F0502020204030204" pitchFamily="34" charset="0"/>
                <a:cs typeface="Calibri" panose="020F0502020204030204" pitchFamily="34" charset="0"/>
              </a:rPr>
              <a:t> </a:t>
            </a:r>
            <a:r>
              <a:rPr lang="fr-FR" sz="2600" b="0" i="0" u="none" strike="noStrike" dirty="0" err="1">
                <a:solidFill>
                  <a:srgbClr val="000000"/>
                </a:solidFill>
                <a:effectLst/>
                <a:latin typeface="Calibri" panose="020F0502020204030204" pitchFamily="34" charset="0"/>
                <a:cs typeface="Calibri" panose="020F0502020204030204" pitchFamily="34" charset="0"/>
              </a:rPr>
              <a:t>kompost</a:t>
            </a:r>
            <a:r>
              <a:rPr lang="fr-FR" sz="2600" b="0" i="0" u="none" strike="noStrike" dirty="0">
                <a:solidFill>
                  <a:srgbClr val="000000"/>
                </a:solidFill>
                <a:effectLst/>
                <a:latin typeface="Calibri" panose="020F0502020204030204" pitchFamily="34" charset="0"/>
                <a:cs typeface="Calibri" panose="020F0502020204030204" pitchFamily="34" charset="0"/>
              </a:rPr>
              <a:t> </a:t>
            </a:r>
            <a:r>
              <a:rPr lang="fr-FR" sz="2600" b="0" i="0" u="none" strike="noStrike" dirty="0" err="1">
                <a:solidFill>
                  <a:srgbClr val="000000"/>
                </a:solidFill>
                <a:effectLst/>
                <a:latin typeface="Calibri" panose="020F0502020204030204" pitchFamily="34" charset="0"/>
                <a:cs typeface="Calibri" panose="020F0502020204030204" pitchFamily="34" charset="0"/>
              </a:rPr>
              <a:t>för</a:t>
            </a:r>
            <a:r>
              <a:rPr lang="fr-FR" sz="2600" b="0" i="0" u="none" strike="noStrike" dirty="0">
                <a:solidFill>
                  <a:srgbClr val="000000"/>
                </a:solidFill>
                <a:effectLst/>
                <a:latin typeface="Calibri" panose="020F0502020204030204" pitchFamily="34" charset="0"/>
                <a:cs typeface="Calibri" panose="020F0502020204030204" pitchFamily="34" charset="0"/>
              </a:rPr>
              <a:t> att </a:t>
            </a:r>
            <a:r>
              <a:rPr lang="fr-FR" sz="2600" b="0" i="0" u="none" strike="noStrike" dirty="0" err="1">
                <a:solidFill>
                  <a:srgbClr val="000000"/>
                </a:solidFill>
                <a:effectLst/>
                <a:latin typeface="Calibri" panose="020F0502020204030204" pitchFamily="34" charset="0"/>
                <a:cs typeface="Calibri" panose="020F0502020204030204" pitchFamily="34" charset="0"/>
              </a:rPr>
              <a:t>skapa</a:t>
            </a:r>
            <a:r>
              <a:rPr lang="fr-FR" sz="2600" b="0" i="0" u="none" strike="noStrike" dirty="0">
                <a:solidFill>
                  <a:srgbClr val="000000"/>
                </a:solidFill>
                <a:effectLst/>
                <a:latin typeface="Calibri" panose="020F0502020204030204" pitchFamily="34" charset="0"/>
                <a:cs typeface="Calibri" panose="020F0502020204030204" pitchFamily="34" charset="0"/>
              </a:rPr>
              <a:t> </a:t>
            </a:r>
            <a:r>
              <a:rPr lang="fr-FR" sz="2600" b="0" i="0" u="none" strike="noStrike" dirty="0" err="1">
                <a:solidFill>
                  <a:srgbClr val="000000"/>
                </a:solidFill>
                <a:effectLst/>
                <a:latin typeface="Calibri" panose="020F0502020204030204" pitchFamily="34" charset="0"/>
                <a:cs typeface="Calibri" panose="020F0502020204030204" pitchFamily="34" charset="0"/>
              </a:rPr>
              <a:t>din</a:t>
            </a:r>
            <a:r>
              <a:rPr lang="fr-FR" sz="2600" b="0" i="0" u="none" strike="noStrike" dirty="0">
                <a:solidFill>
                  <a:srgbClr val="000000"/>
                </a:solidFill>
                <a:effectLst/>
                <a:latin typeface="Calibri" panose="020F0502020204030204" pitchFamily="34" charset="0"/>
                <a:cs typeface="Calibri" panose="020F0502020204030204" pitchFamily="34" charset="0"/>
              </a:rPr>
              <a:t> </a:t>
            </a:r>
            <a:r>
              <a:rPr lang="fr-FR" sz="2600" b="0" i="0" u="none" strike="noStrike" dirty="0" err="1">
                <a:solidFill>
                  <a:srgbClr val="000000"/>
                </a:solidFill>
                <a:effectLst/>
                <a:latin typeface="Calibri" panose="020F0502020204030204" pitchFamily="34" charset="0"/>
                <a:cs typeface="Calibri" panose="020F0502020204030204" pitchFamily="34" charset="0"/>
              </a:rPr>
              <a:t>egen</a:t>
            </a:r>
            <a:r>
              <a:rPr lang="fr-FR" sz="2600" b="0" i="0" u="none" strike="noStrike" dirty="0">
                <a:solidFill>
                  <a:srgbClr val="000000"/>
                </a:solidFill>
                <a:effectLst/>
                <a:latin typeface="Calibri" panose="020F0502020204030204" pitchFamily="34" charset="0"/>
                <a:cs typeface="Calibri" panose="020F0502020204030204" pitchFamily="34" charset="0"/>
              </a:rPr>
              <a:t> </a:t>
            </a:r>
            <a:r>
              <a:rPr lang="fr-FR" sz="2600" b="0" i="0" u="none" strike="noStrike" dirty="0" err="1">
                <a:solidFill>
                  <a:srgbClr val="000000"/>
                </a:solidFill>
                <a:effectLst/>
                <a:latin typeface="Calibri" panose="020F0502020204030204" pitchFamily="34" charset="0"/>
                <a:cs typeface="Calibri" panose="020F0502020204030204" pitchFamily="34" charset="0"/>
              </a:rPr>
              <a:t>örtagård</a:t>
            </a:r>
            <a:r>
              <a:rPr lang="fr-FR" sz="2600" dirty="0">
                <a:solidFill>
                  <a:srgbClr val="000000"/>
                </a:solidFill>
                <a:latin typeface="Calibri" panose="020F0502020204030204" pitchFamily="34" charset="0"/>
                <a:cs typeface="Calibri" panose="020F0502020204030204" pitchFamily="34" charset="0"/>
              </a:rPr>
              <a:t>.</a:t>
            </a:r>
            <a:endParaRPr lang="fr-FR" sz="2600" b="0" i="0" u="none" strike="noStrike" dirty="0">
              <a:solidFill>
                <a:srgbClr val="000000"/>
              </a:solidFill>
              <a:effectLst/>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17C43AD3-7324-E54A-1174-6BD350851463}"/>
              </a:ext>
            </a:extLst>
          </p:cNvPr>
          <p:cNvSpPr>
            <a:spLocks noGrp="1"/>
          </p:cNvSpPr>
          <p:nvPr>
            <p:ph type="body" sz="quarter" idx="23"/>
          </p:nvPr>
        </p:nvSpPr>
        <p:spPr>
          <a:xfrm>
            <a:off x="207738" y="260814"/>
            <a:ext cx="3887428" cy="5573437"/>
          </a:xfrm>
        </p:spPr>
        <p:txBody>
          <a:bodyPr>
            <a:normAutofit/>
          </a:bodyPr>
          <a:lstStyle/>
          <a:p>
            <a:r>
              <a:rPr lang="en-US" b="1"/>
              <a:t>Använda enkla miljöanpassade metoder</a:t>
            </a:r>
          </a:p>
          <a:p>
            <a:endParaRPr lang="en-US" sz="1400" b="1"/>
          </a:p>
          <a:p>
            <a:r>
              <a:rPr lang="fr-FR" sz="2400" b="0" i="0" u="none" strike="noStrike">
                <a:solidFill>
                  <a:srgbClr val="000000"/>
                </a:solidFill>
                <a:effectLst/>
                <a:latin typeface="Calibri" panose="020F0502020204030204" pitchFamily="34" charset="0"/>
                <a:cs typeface="Calibri" panose="020F0502020204030204" pitchFamily="34" charset="0"/>
              </a:rPr>
              <a:t>Som vi </a:t>
            </a:r>
            <a:r>
              <a:rPr lang="fr-FR" sz="2400">
                <a:solidFill>
                  <a:srgbClr val="000000"/>
                </a:solidFill>
                <a:latin typeface="Calibri" panose="020F0502020204030204" pitchFamily="34" charset="0"/>
                <a:cs typeface="Calibri" panose="020F0502020204030204" pitchFamily="34" charset="0"/>
              </a:rPr>
              <a:t>vet är resurser värdefulla och begränsade. Genom att vara miljömedveten </a:t>
            </a:r>
            <a:r>
              <a:rPr lang="fr-FR" sz="2400" b="0" i="0" u="none" strike="noStrike">
                <a:solidFill>
                  <a:srgbClr val="000000"/>
                </a:solidFill>
                <a:effectLst/>
                <a:latin typeface="Calibri" panose="020F0502020204030204" pitchFamily="34" charset="0"/>
                <a:cs typeface="Calibri" panose="020F0502020204030204" pitchFamily="34" charset="0"/>
              </a:rPr>
              <a:t>blir du värdefull för arbetsgivare som anställer</a:t>
            </a:r>
            <a:r>
              <a:rPr lang="fr-FR" sz="2400">
                <a:solidFill>
                  <a:srgbClr val="000000"/>
                </a:solidFill>
                <a:latin typeface="Calibri" panose="020F0502020204030204" pitchFamily="34" charset="0"/>
                <a:cs typeface="Calibri" panose="020F0502020204030204" pitchFamily="34" charset="0"/>
              </a:rPr>
              <a:t>. Här är några enkla metoder för att anta ...</a:t>
            </a:r>
            <a:endParaRPr lang="fr-FR" sz="2400" b="0">
              <a:effectLst/>
              <a:latin typeface="Calibri" panose="020F0502020204030204" pitchFamily="34" charset="0"/>
              <a:cs typeface="Calibri" panose="020F0502020204030204" pitchFamily="34" charset="0"/>
            </a:endParaRPr>
          </a:p>
          <a:p>
            <a:endParaRPr lang="en-US" b="1"/>
          </a:p>
          <a:p>
            <a:endParaRPr lang="en-US" b="1"/>
          </a:p>
          <a:p>
            <a:endParaRPr lang="en-US" b="1"/>
          </a:p>
        </p:txBody>
      </p:sp>
      <p:sp>
        <p:nvSpPr>
          <p:cNvPr id="7" name="Text Placeholder 6">
            <a:extLst>
              <a:ext uri="{FF2B5EF4-FFF2-40B4-BE49-F238E27FC236}">
                <a16:creationId xmlns:a16="http://schemas.microsoft.com/office/drawing/2014/main" id="{13C1F055-8ED8-9083-6A3A-2CD52E907985}"/>
              </a:ext>
            </a:extLst>
          </p:cNvPr>
          <p:cNvSpPr>
            <a:spLocks noGrp="1"/>
          </p:cNvSpPr>
          <p:nvPr>
            <p:ph type="body" sz="quarter" idx="24"/>
          </p:nvPr>
        </p:nvSpPr>
        <p:spPr/>
        <p:txBody>
          <a:bodyPr/>
          <a:lstStyle/>
          <a:p>
            <a:r>
              <a:rPr lang="en-US"/>
              <a:t>02</a:t>
            </a:r>
          </a:p>
        </p:txBody>
      </p:sp>
      <p:grpSp>
        <p:nvGrpSpPr>
          <p:cNvPr id="5" name="Group 5">
            <a:extLst>
              <a:ext uri="{FF2B5EF4-FFF2-40B4-BE49-F238E27FC236}">
                <a16:creationId xmlns:a16="http://schemas.microsoft.com/office/drawing/2014/main" id="{52F9E1C6-B764-E95F-1C7E-8498E9B75978}"/>
              </a:ext>
            </a:extLst>
          </p:cNvPr>
          <p:cNvGrpSpPr/>
          <p:nvPr/>
        </p:nvGrpSpPr>
        <p:grpSpPr>
          <a:xfrm>
            <a:off x="-471399" y="4985166"/>
            <a:ext cx="2945636" cy="3037178"/>
            <a:chOff x="0" y="0"/>
            <a:chExt cx="5891272" cy="6074356"/>
          </a:xfrm>
          <a:solidFill>
            <a:srgbClr val="B6D1E1"/>
          </a:solidFill>
        </p:grpSpPr>
        <p:sp>
          <p:nvSpPr>
            <p:cNvPr id="8" name="Freeform 6">
              <a:extLst>
                <a:ext uri="{FF2B5EF4-FFF2-40B4-BE49-F238E27FC236}">
                  <a16:creationId xmlns:a16="http://schemas.microsoft.com/office/drawing/2014/main" id="{FCB19045-B411-663D-EFC4-2F6DFE7F5FBA}"/>
                </a:ext>
              </a:extLst>
            </p:cNvPr>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grpFill/>
          </p:spPr>
          <p:txBody>
            <a:bodyPr/>
            <a:lstStyle/>
            <a:p>
              <a:endParaRPr lang="fr-FR" sz="1200"/>
            </a:p>
          </p:txBody>
        </p:sp>
      </p:grpSp>
    </p:spTree>
    <p:extLst>
      <p:ext uri="{BB962C8B-B14F-4D97-AF65-F5344CB8AC3E}">
        <p14:creationId xmlns:p14="http://schemas.microsoft.com/office/powerpoint/2010/main" val="197165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B084B-9631-6FD7-88B2-00ACF4DE628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FF84A60-B412-E88C-D763-A05BAF0D1061}"/>
              </a:ext>
            </a:extLst>
          </p:cNvPr>
          <p:cNvSpPr>
            <a:spLocks noGrp="1"/>
          </p:cNvSpPr>
          <p:nvPr>
            <p:ph type="body" sz="quarter" idx="20"/>
          </p:nvPr>
        </p:nvSpPr>
        <p:spPr>
          <a:xfrm>
            <a:off x="6096000" y="906580"/>
            <a:ext cx="5132263" cy="4214986"/>
          </a:xfrm>
        </p:spPr>
        <p:txBody>
          <a:bodyPr/>
          <a:lstStyle/>
          <a:p>
            <a:pPr rtl="0" fontAlgn="base">
              <a:buClr>
                <a:srgbClr val="382B1B"/>
              </a:buClr>
            </a:pPr>
            <a:r>
              <a:rPr lang="fr-FR" b="0" i="0" u="none" strike="noStrike">
                <a:solidFill>
                  <a:srgbClr val="000000"/>
                </a:solidFill>
                <a:effectLst/>
                <a:latin typeface="Calibri" panose="020F0502020204030204" pitchFamily="34" charset="0"/>
                <a:cs typeface="Calibri" panose="020F0502020204030204" pitchFamily="34" charset="0"/>
              </a:rPr>
              <a:t>1 - Använd energieffektiva apparater </a:t>
            </a:r>
            <a:endParaRPr lang="fr-FR">
              <a:solidFill>
                <a:srgbClr val="000000"/>
              </a:solidFill>
              <a:latin typeface="Calibri" panose="020F0502020204030204" pitchFamily="34" charset="0"/>
              <a:cs typeface="Calibri" panose="020F0502020204030204" pitchFamily="34" charset="0"/>
            </a:endParaRPr>
          </a:p>
          <a:p>
            <a:pPr rtl="0" fontAlgn="base">
              <a:buClr>
                <a:srgbClr val="382B1B"/>
              </a:buClr>
            </a:pPr>
            <a:r>
              <a:rPr lang="fr-FR">
                <a:solidFill>
                  <a:srgbClr val="000000"/>
                </a:solidFill>
                <a:latin typeface="Calibri" panose="020F0502020204030204" pitchFamily="34" charset="0"/>
                <a:cs typeface="Calibri" panose="020F0502020204030204" pitchFamily="34" charset="0"/>
              </a:rPr>
              <a:t> A +++ </a:t>
            </a:r>
            <a:r>
              <a:rPr lang="fr-FR" err="1">
                <a:solidFill>
                  <a:srgbClr val="000000"/>
                </a:solidFill>
                <a:latin typeface="Calibri" panose="020F0502020204030204" pitchFamily="34" charset="0"/>
                <a:cs typeface="Calibri" panose="020F0502020204030204" pitchFamily="34" charset="0"/>
              </a:rPr>
              <a:t>applikationer </a:t>
            </a:r>
            <a:r>
              <a:rPr lang="fr-FR">
                <a:solidFill>
                  <a:srgbClr val="000000"/>
                </a:solidFill>
                <a:latin typeface="Calibri" panose="020F0502020204030204" pitchFamily="34" charset="0"/>
                <a:cs typeface="Calibri" panose="020F0502020204030204" pitchFamily="34" charset="0"/>
              </a:rPr>
              <a:t>hjälper </a:t>
            </a:r>
            <a:r>
              <a:rPr lang="fr-FR" err="1">
                <a:solidFill>
                  <a:srgbClr val="000000"/>
                </a:solidFill>
                <a:latin typeface="Calibri" panose="020F0502020204030204" pitchFamily="34" charset="0"/>
                <a:cs typeface="Calibri" panose="020F0502020204030204" pitchFamily="34" charset="0"/>
              </a:rPr>
              <a:t>dig att minska elräkningarna </a:t>
            </a:r>
            <a:r>
              <a:rPr lang="fr-FR">
                <a:solidFill>
                  <a:srgbClr val="000000"/>
                </a:solidFill>
                <a:latin typeface="Calibri" panose="020F0502020204030204" pitchFamily="34" charset="0"/>
                <a:cs typeface="Calibri" panose="020F0502020204030204" pitchFamily="34" charset="0"/>
              </a:rPr>
              <a:t>och </a:t>
            </a:r>
            <a:r>
              <a:rPr lang="fr-FR" err="1">
                <a:solidFill>
                  <a:srgbClr val="000000"/>
                </a:solidFill>
                <a:latin typeface="Calibri" panose="020F0502020204030204" pitchFamily="34" charset="0"/>
                <a:cs typeface="Calibri" panose="020F0502020204030204" pitchFamily="34" charset="0"/>
              </a:rPr>
              <a:t>spara energi</a:t>
            </a:r>
            <a:endParaRPr lang="fr-FR">
              <a:solidFill>
                <a:srgbClr val="000000"/>
              </a:solidFill>
              <a:latin typeface="Calibri" panose="020F0502020204030204" pitchFamily="34" charset="0"/>
              <a:cs typeface="Calibri" panose="020F0502020204030204" pitchFamily="34" charset="0"/>
            </a:endParaRPr>
          </a:p>
          <a:p>
            <a:pPr rtl="0" fontAlgn="base">
              <a:buClr>
                <a:srgbClr val="382B1B"/>
              </a:buClr>
            </a:pPr>
            <a:endParaRPr lang="fr-FR" b="0" i="0" u="none" strike="noStrike">
              <a:solidFill>
                <a:srgbClr val="000000"/>
              </a:solidFill>
              <a:effectLst/>
              <a:latin typeface="Calibri" panose="020F0502020204030204" pitchFamily="34" charset="0"/>
              <a:cs typeface="Calibri" panose="020F0502020204030204" pitchFamily="34" charset="0"/>
            </a:endParaRPr>
          </a:p>
          <a:p>
            <a:pPr rtl="0" fontAlgn="base">
              <a:buClr>
                <a:srgbClr val="382B1B"/>
              </a:buClr>
            </a:pPr>
            <a:r>
              <a:rPr lang="fr-FR">
                <a:solidFill>
                  <a:srgbClr val="000000"/>
                </a:solidFill>
                <a:latin typeface="Calibri" panose="020F0502020204030204" pitchFamily="34" charset="0"/>
                <a:cs typeface="Calibri" panose="020F0502020204030204" pitchFamily="34" charset="0"/>
              </a:rPr>
              <a:t>2 - </a:t>
            </a:r>
            <a:r>
              <a:rPr lang="fr-FR" b="0" i="0" u="none" strike="noStrike" err="1">
                <a:solidFill>
                  <a:srgbClr val="000000"/>
                </a:solidFill>
                <a:effectLst/>
                <a:latin typeface="Calibri" panose="020F0502020204030204" pitchFamily="34" charset="0"/>
                <a:cs typeface="Calibri" panose="020F0502020204030204" pitchFamily="34" charset="0"/>
              </a:rPr>
              <a:t>Stäng </a:t>
            </a:r>
            <a:r>
              <a:rPr lang="fr-FR" b="0" i="0" u="none" strike="noStrike">
                <a:solidFill>
                  <a:srgbClr val="000000"/>
                </a:solidFill>
                <a:effectLst/>
                <a:latin typeface="Calibri" panose="020F0502020204030204" pitchFamily="34" charset="0"/>
                <a:cs typeface="Calibri" panose="020F0502020204030204" pitchFamily="34" charset="0"/>
              </a:rPr>
              <a:t>av </a:t>
            </a:r>
            <a:r>
              <a:rPr lang="fr-FR" b="0" i="0" u="none" strike="noStrike" err="1">
                <a:solidFill>
                  <a:srgbClr val="000000"/>
                </a:solidFill>
                <a:effectLst/>
                <a:latin typeface="Calibri" panose="020F0502020204030204" pitchFamily="34" charset="0"/>
                <a:cs typeface="Calibri" panose="020F0502020204030204" pitchFamily="34" charset="0"/>
              </a:rPr>
              <a:t>utrustningen när den </a:t>
            </a:r>
            <a:r>
              <a:rPr lang="fr-FR" b="0" i="0" u="none" strike="noStrike">
                <a:solidFill>
                  <a:srgbClr val="000000"/>
                </a:solidFill>
                <a:effectLst/>
                <a:latin typeface="Calibri" panose="020F0502020204030204" pitchFamily="34" charset="0"/>
                <a:cs typeface="Calibri" panose="020F0502020204030204" pitchFamily="34" charset="0"/>
              </a:rPr>
              <a:t>inte används</a:t>
            </a:r>
          </a:p>
          <a:p>
            <a:pPr rtl="0" fontAlgn="base">
              <a:buClr>
                <a:srgbClr val="382B1B"/>
              </a:buClr>
            </a:pPr>
            <a:endParaRPr lang="fr-FR">
              <a:solidFill>
                <a:srgbClr val="000000"/>
              </a:solidFill>
              <a:latin typeface="Calibri" panose="020F0502020204030204" pitchFamily="34" charset="0"/>
              <a:cs typeface="Calibri" panose="020F0502020204030204" pitchFamily="34" charset="0"/>
            </a:endParaRPr>
          </a:p>
          <a:p>
            <a:pPr rtl="0" fontAlgn="base">
              <a:buClr>
                <a:srgbClr val="382B1B"/>
              </a:buClr>
            </a:pPr>
            <a:r>
              <a:rPr lang="fr-FR" b="0" i="0" u="none" strike="noStrike">
                <a:solidFill>
                  <a:srgbClr val="000000"/>
                </a:solidFill>
                <a:effectLst/>
                <a:latin typeface="Calibri" panose="020F0502020204030204" pitchFamily="34" charset="0"/>
                <a:cs typeface="Calibri" panose="020F0502020204030204" pitchFamily="34" charset="0"/>
              </a:rPr>
              <a:t>3- </a:t>
            </a:r>
            <a:r>
              <a:rPr lang="fr-FR" b="0" i="0" u="none" strike="noStrike" err="1">
                <a:solidFill>
                  <a:srgbClr val="000000"/>
                </a:solidFill>
                <a:effectLst/>
                <a:latin typeface="Calibri" panose="020F0502020204030204" pitchFamily="34" charset="0"/>
                <a:cs typeface="Calibri" panose="020F0502020204030204" pitchFamily="34" charset="0"/>
              </a:rPr>
              <a:t>Stäng </a:t>
            </a:r>
            <a:r>
              <a:rPr lang="fr-FR" b="0" i="0" u="none" strike="noStrike">
                <a:solidFill>
                  <a:srgbClr val="000000"/>
                </a:solidFill>
                <a:effectLst/>
                <a:latin typeface="Calibri" panose="020F0502020204030204" pitchFamily="34" charset="0"/>
                <a:cs typeface="Calibri" panose="020F0502020204030204" pitchFamily="34" charset="0"/>
              </a:rPr>
              <a:t>av </a:t>
            </a:r>
            <a:r>
              <a:rPr lang="fr-FR" b="0" i="0" u="none" strike="noStrike" err="1">
                <a:solidFill>
                  <a:srgbClr val="000000"/>
                </a:solidFill>
                <a:effectLst/>
                <a:latin typeface="Calibri" panose="020F0502020204030204" pitchFamily="34" charset="0"/>
                <a:cs typeface="Calibri" panose="020F0502020204030204" pitchFamily="34" charset="0"/>
              </a:rPr>
              <a:t>ugnen </a:t>
            </a:r>
            <a:r>
              <a:rPr lang="fr-FR" b="0" i="0" u="none" strike="noStrike">
                <a:solidFill>
                  <a:srgbClr val="000000"/>
                </a:solidFill>
                <a:effectLst/>
                <a:latin typeface="Calibri" panose="020F0502020204030204" pitchFamily="34" charset="0"/>
                <a:cs typeface="Calibri" panose="020F0502020204030204" pitchFamily="34" charset="0"/>
              </a:rPr>
              <a:t>några minuter </a:t>
            </a:r>
            <a:r>
              <a:rPr lang="fr-FR" b="0" i="0" u="none" strike="noStrike" err="1">
                <a:solidFill>
                  <a:srgbClr val="000000"/>
                </a:solidFill>
                <a:effectLst/>
                <a:latin typeface="Calibri" panose="020F0502020204030204" pitchFamily="34" charset="0"/>
                <a:cs typeface="Calibri" panose="020F0502020204030204" pitchFamily="34" charset="0"/>
              </a:rPr>
              <a:t>för tidigt för </a:t>
            </a:r>
            <a:r>
              <a:rPr lang="fr-FR" b="0" i="0" u="none" strike="noStrike">
                <a:solidFill>
                  <a:srgbClr val="000000"/>
                </a:solidFill>
                <a:effectLst/>
                <a:latin typeface="Calibri" panose="020F0502020204030204" pitchFamily="34" charset="0"/>
                <a:cs typeface="Calibri" panose="020F0502020204030204" pitchFamily="34" charset="0"/>
              </a:rPr>
              <a:t>att ta vara på </a:t>
            </a:r>
            <a:r>
              <a:rPr lang="fr-FR" b="0" i="0" u="none" strike="noStrike" err="1">
                <a:solidFill>
                  <a:srgbClr val="000000"/>
                </a:solidFill>
                <a:effectLst/>
                <a:latin typeface="Calibri" panose="020F0502020204030204" pitchFamily="34" charset="0"/>
                <a:cs typeface="Calibri" panose="020F0502020204030204" pitchFamily="34" charset="0"/>
              </a:rPr>
              <a:t>restvärmen</a:t>
            </a:r>
            <a:endParaRPr lang="fr-FR" b="0" i="0" u="none" strike="noStrike">
              <a:solidFill>
                <a:srgbClr val="000000"/>
              </a:solidFill>
              <a:effectLst/>
              <a:latin typeface="Calibri" panose="020F0502020204030204" pitchFamily="34" charset="0"/>
              <a:cs typeface="Calibri" panose="020F0502020204030204" pitchFamily="34" charset="0"/>
            </a:endParaRPr>
          </a:p>
          <a:p>
            <a:pPr rtl="0" fontAlgn="base">
              <a:buClr>
                <a:srgbClr val="382B1B"/>
              </a:buClr>
            </a:pPr>
            <a:endParaRPr lang="fr-FR" b="0" i="0" u="none" strike="noStrike">
              <a:solidFill>
                <a:srgbClr val="000000"/>
              </a:solidFill>
              <a:effectLst/>
              <a:latin typeface="Calibri" panose="020F0502020204030204" pitchFamily="34" charset="0"/>
              <a:cs typeface="Calibri" panose="020F0502020204030204" pitchFamily="34" charset="0"/>
            </a:endParaRPr>
          </a:p>
          <a:p>
            <a:pPr rtl="0" fontAlgn="base">
              <a:buClr>
                <a:srgbClr val="382B1B"/>
              </a:buClr>
            </a:pPr>
            <a:r>
              <a:rPr lang="fr-FR">
                <a:solidFill>
                  <a:srgbClr val="000000"/>
                </a:solidFill>
                <a:latin typeface="Calibri" panose="020F0502020204030204" pitchFamily="34" charset="0"/>
                <a:cs typeface="Calibri" panose="020F0502020204030204" pitchFamily="34" charset="0"/>
              </a:rPr>
              <a:t>4 - Smarta pluggar </a:t>
            </a:r>
            <a:r>
              <a:rPr lang="fr-FR" err="1">
                <a:solidFill>
                  <a:srgbClr val="000000"/>
                </a:solidFill>
                <a:latin typeface="Calibri" panose="020F0502020204030204" pitchFamily="34" charset="0"/>
                <a:cs typeface="Calibri" panose="020F0502020204030204" pitchFamily="34" charset="0"/>
              </a:rPr>
              <a:t>med </a:t>
            </a:r>
            <a:r>
              <a:rPr lang="fr-FR">
                <a:solidFill>
                  <a:srgbClr val="000000"/>
                </a:solidFill>
                <a:latin typeface="Calibri" panose="020F0502020204030204" pitchFamily="34" charset="0"/>
                <a:cs typeface="Calibri" panose="020F0502020204030204" pitchFamily="34" charset="0"/>
              </a:rPr>
              <a:t>energiövervakning</a:t>
            </a:r>
          </a:p>
          <a:p>
            <a:pPr rtl="0" fontAlgn="base">
              <a:buClr>
                <a:srgbClr val="382B1B"/>
              </a:buClr>
            </a:pPr>
            <a:endParaRPr lang="fr-FR" b="0" i="0" u="none" strike="noStrike">
              <a:solidFill>
                <a:srgbClr val="000000"/>
              </a:solidFill>
              <a:effectLst/>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6C918203-2E2A-81EC-117D-92D3F5370526}"/>
              </a:ext>
            </a:extLst>
          </p:cNvPr>
          <p:cNvSpPr>
            <a:spLocks noGrp="1"/>
          </p:cNvSpPr>
          <p:nvPr>
            <p:ph type="body" sz="quarter" idx="23"/>
          </p:nvPr>
        </p:nvSpPr>
        <p:spPr>
          <a:xfrm>
            <a:off x="304789" y="642281"/>
            <a:ext cx="3721396" cy="5573437"/>
          </a:xfrm>
        </p:spPr>
        <p:txBody>
          <a:bodyPr>
            <a:normAutofit/>
          </a:bodyPr>
          <a:lstStyle/>
          <a:p>
            <a:r>
              <a:rPr lang="en-US" b="1"/>
              <a:t>Enkla metoder för ekologiskt ansvarstagande </a:t>
            </a:r>
          </a:p>
          <a:p>
            <a:endParaRPr lang="en-US" b="1"/>
          </a:p>
          <a:p>
            <a:r>
              <a:rPr lang="fr-FR" b="0" i="0" u="none" strike="noStrike">
                <a:solidFill>
                  <a:srgbClr val="000000"/>
                </a:solidFill>
                <a:effectLst/>
                <a:latin typeface="Calibri" panose="020F0502020204030204" pitchFamily="34" charset="0"/>
                <a:cs typeface="Calibri" panose="020F0502020204030204" pitchFamily="34" charset="0"/>
              </a:rPr>
              <a:t>Spara </a:t>
            </a:r>
            <a:r>
              <a:rPr lang="fr-FR" b="0" i="0" u="none" strike="noStrike" err="1">
                <a:solidFill>
                  <a:srgbClr val="000000"/>
                </a:solidFill>
                <a:effectLst/>
                <a:latin typeface="Calibri" panose="020F0502020204030204" pitchFamily="34" charset="0"/>
                <a:cs typeface="Calibri" panose="020F0502020204030204" pitchFamily="34" charset="0"/>
              </a:rPr>
              <a:t>energi</a:t>
            </a:r>
            <a:endParaRPr lang="en-US" b="1"/>
          </a:p>
        </p:txBody>
      </p:sp>
      <p:sp>
        <p:nvSpPr>
          <p:cNvPr id="7" name="Text Placeholder 6">
            <a:extLst>
              <a:ext uri="{FF2B5EF4-FFF2-40B4-BE49-F238E27FC236}">
                <a16:creationId xmlns:a16="http://schemas.microsoft.com/office/drawing/2014/main" id="{09DBB9BE-CA40-B050-BAE8-ED43C815F0E4}"/>
              </a:ext>
            </a:extLst>
          </p:cNvPr>
          <p:cNvSpPr>
            <a:spLocks noGrp="1"/>
          </p:cNvSpPr>
          <p:nvPr>
            <p:ph type="body" sz="quarter" idx="24"/>
          </p:nvPr>
        </p:nvSpPr>
        <p:spPr/>
        <p:txBody>
          <a:bodyPr/>
          <a:lstStyle/>
          <a:p>
            <a:r>
              <a:rPr lang="en-US"/>
              <a:t>02</a:t>
            </a:r>
          </a:p>
        </p:txBody>
      </p:sp>
      <p:grpSp>
        <p:nvGrpSpPr>
          <p:cNvPr id="5" name="Group 5">
            <a:extLst>
              <a:ext uri="{FF2B5EF4-FFF2-40B4-BE49-F238E27FC236}">
                <a16:creationId xmlns:a16="http://schemas.microsoft.com/office/drawing/2014/main" id="{16324D77-4A9B-DC89-63CE-1F289E573D5C}"/>
              </a:ext>
            </a:extLst>
          </p:cNvPr>
          <p:cNvGrpSpPr/>
          <p:nvPr/>
        </p:nvGrpSpPr>
        <p:grpSpPr>
          <a:xfrm>
            <a:off x="-471399" y="4985166"/>
            <a:ext cx="2945636" cy="3037178"/>
            <a:chOff x="0" y="0"/>
            <a:chExt cx="5891272" cy="6074356"/>
          </a:xfrm>
          <a:solidFill>
            <a:srgbClr val="B6D1E1"/>
          </a:solidFill>
        </p:grpSpPr>
        <p:sp>
          <p:nvSpPr>
            <p:cNvPr id="8" name="Freeform 6">
              <a:extLst>
                <a:ext uri="{FF2B5EF4-FFF2-40B4-BE49-F238E27FC236}">
                  <a16:creationId xmlns:a16="http://schemas.microsoft.com/office/drawing/2014/main" id="{6F688514-DB45-A5E8-2248-FFBE41D89492}"/>
                </a:ext>
              </a:extLst>
            </p:cNvPr>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grpFill/>
          </p:spPr>
          <p:txBody>
            <a:bodyPr/>
            <a:lstStyle/>
            <a:p>
              <a:endParaRPr lang="fr-FR" sz="1200"/>
            </a:p>
          </p:txBody>
        </p:sp>
      </p:grpSp>
    </p:spTree>
    <p:extLst>
      <p:ext uri="{BB962C8B-B14F-4D97-AF65-F5344CB8AC3E}">
        <p14:creationId xmlns:p14="http://schemas.microsoft.com/office/powerpoint/2010/main" val="4280884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8BFAE-5C18-864B-60A0-184D976CC91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6C92557-3BB6-4BEF-0F7E-EA3E313A7EC2}"/>
              </a:ext>
            </a:extLst>
          </p:cNvPr>
          <p:cNvSpPr>
            <a:spLocks noGrp="1"/>
          </p:cNvSpPr>
          <p:nvPr>
            <p:ph type="body" sz="quarter" idx="20"/>
          </p:nvPr>
        </p:nvSpPr>
        <p:spPr>
          <a:xfrm>
            <a:off x="6096000" y="906580"/>
            <a:ext cx="5394960" cy="4214986"/>
          </a:xfrm>
        </p:spPr>
        <p:txBody>
          <a:bodyPr/>
          <a:lstStyle/>
          <a:p>
            <a:pPr rtl="0">
              <a:spcAft>
                <a:spcPts val="800"/>
              </a:spcAft>
              <a:buClr>
                <a:srgbClr val="382B1B"/>
              </a:buClr>
            </a:pPr>
            <a:r>
              <a:rPr lang="fr-FR" b="0" i="0" u="none" strike="noStrike" dirty="0" err="1">
                <a:solidFill>
                  <a:srgbClr val="000000"/>
                </a:solidFill>
                <a:effectLst/>
                <a:latin typeface="Calibri" panose="020F0502020204030204" pitchFamily="34" charset="0"/>
                <a:cs typeface="Calibri" panose="020F0502020204030204" pitchFamily="34" charset="0"/>
              </a:rPr>
              <a:t>Lokala</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ingredienser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minskar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transporterna</a:t>
            </a:r>
            <a:r>
              <a:rPr lang="fr-FR" b="0" i="0" u="none" strike="noStrike" dirty="0">
                <a:solidFill>
                  <a:srgbClr val="000000"/>
                </a:solidFill>
                <a:effectLst/>
                <a:latin typeface="Calibri" panose="020F0502020204030204" pitchFamily="34" charset="0"/>
                <a:cs typeface="Calibri" panose="020F0502020204030204" pitchFamily="34" charset="0"/>
              </a:rPr>
              <a:t> och de </a:t>
            </a:r>
            <a:r>
              <a:rPr lang="fr-FR" b="0" i="0" u="none" strike="noStrike" dirty="0" err="1">
                <a:solidFill>
                  <a:srgbClr val="000000"/>
                </a:solidFill>
                <a:effectLst/>
                <a:latin typeface="Calibri" panose="020F0502020204030204" pitchFamily="34" charset="0"/>
                <a:cs typeface="Calibri" panose="020F0502020204030204" pitchFamily="34" charset="0"/>
              </a:rPr>
              <a:t>därmed</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det</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sammantagna</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koldioxidutsläppen</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Dessutom</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bidrar</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detta</a:t>
            </a:r>
            <a:r>
              <a:rPr lang="fr-FR" dirty="0">
                <a:solidFill>
                  <a:srgbClr val="000000"/>
                </a:solidFill>
                <a:latin typeface="Calibri" panose="020F0502020204030204" pitchFamily="34" charset="0"/>
                <a:cs typeface="Calibri" panose="020F0502020204030204" pitchFamily="34" charset="0"/>
              </a:rPr>
              <a:t> till att </a:t>
            </a:r>
            <a:r>
              <a:rPr lang="fr-FR" b="0" i="0" u="none" strike="noStrike" dirty="0" err="1">
                <a:solidFill>
                  <a:srgbClr val="000000"/>
                </a:solidFill>
                <a:effectLst/>
                <a:latin typeface="Calibri" panose="020F0502020204030204" pitchFamily="34" charset="0"/>
                <a:cs typeface="Calibri" panose="020F0502020204030204" pitchFamily="34" charset="0"/>
              </a:rPr>
              <a:t>stödja</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lokala</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ekonomier</a:t>
            </a:r>
            <a:r>
              <a:rPr lang="fr-FR" b="0" i="0" u="none" strike="noStrike" dirty="0">
                <a:solidFill>
                  <a:srgbClr val="000000"/>
                </a:solidFill>
                <a:effectLst/>
                <a:latin typeface="Calibri" panose="020F0502020204030204" pitchFamily="34" charset="0"/>
                <a:cs typeface="Calibri" panose="020F0502020204030204" pitchFamily="34" charset="0"/>
              </a:rPr>
              <a:t>. </a:t>
            </a:r>
          </a:p>
          <a:p>
            <a:pPr rtl="0">
              <a:spcAft>
                <a:spcPts val="800"/>
              </a:spcAft>
              <a:buClr>
                <a:srgbClr val="382B1B"/>
              </a:buClr>
            </a:pPr>
            <a:r>
              <a:rPr lang="fr-FR" b="0" i="0" u="none" strike="noStrike" dirty="0" err="1">
                <a:solidFill>
                  <a:srgbClr val="000000"/>
                </a:solidFill>
                <a:effectLst/>
                <a:latin typeface="Calibri" panose="020F0502020204030204" pitchFamily="34" charset="0"/>
                <a:cs typeface="Calibri" panose="020F0502020204030204" pitchFamily="34" charset="0"/>
              </a:rPr>
              <a:t>Säsongsbetonade</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ingredienser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är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färska</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billigare</a:t>
            </a:r>
            <a:r>
              <a:rPr lang="fr-FR" b="0" i="0" u="none" strike="noStrike" dirty="0">
                <a:solidFill>
                  <a:srgbClr val="000000"/>
                </a:solidFill>
                <a:effectLst/>
                <a:latin typeface="Calibri" panose="020F0502020204030204" pitchFamily="34" charset="0"/>
                <a:cs typeface="Calibri" panose="020F0502020204030204" pitchFamily="34" charset="0"/>
              </a:rPr>
              <a:t> och </a:t>
            </a:r>
            <a:r>
              <a:rPr lang="fr-FR" b="0" i="0" u="none" strike="noStrike" dirty="0" err="1">
                <a:solidFill>
                  <a:srgbClr val="000000"/>
                </a:solidFill>
                <a:effectLst/>
                <a:latin typeface="Calibri" panose="020F0502020204030204" pitchFamily="34" charset="0"/>
                <a:cs typeface="Calibri" panose="020F0502020204030204" pitchFamily="34" charset="0"/>
              </a:rPr>
              <a:t>följer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planetens</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cykler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vilket</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förbättrar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smak</a:t>
            </a:r>
            <a:r>
              <a:rPr lang="fr-FR" b="0" i="0" u="none" strike="noStrike" dirty="0">
                <a:solidFill>
                  <a:srgbClr val="000000"/>
                </a:solidFill>
                <a:effectLst/>
                <a:latin typeface="Calibri" panose="020F0502020204030204" pitchFamily="34" charset="0"/>
                <a:cs typeface="Calibri" panose="020F0502020204030204" pitchFamily="34" charset="0"/>
              </a:rPr>
              <a:t> och </a:t>
            </a:r>
            <a:r>
              <a:rPr lang="fr-FR" b="0" i="0" u="none" strike="noStrike" dirty="0" err="1">
                <a:solidFill>
                  <a:srgbClr val="000000"/>
                </a:solidFill>
                <a:effectLst/>
                <a:latin typeface="Calibri" panose="020F0502020204030204" pitchFamily="34" charset="0"/>
                <a:cs typeface="Calibri" panose="020F0502020204030204" pitchFamily="34" charset="0"/>
              </a:rPr>
              <a:t>näringsvärde</a:t>
            </a:r>
            <a:r>
              <a:rPr lang="fr-FR" b="0" i="0" u="none" strike="noStrike" dirty="0">
                <a:solidFill>
                  <a:srgbClr val="000000"/>
                </a:solidFill>
                <a:effectLst/>
                <a:latin typeface="Calibri" panose="020F0502020204030204" pitchFamily="34" charset="0"/>
                <a:cs typeface="Calibri" panose="020F0502020204030204" pitchFamily="34" charset="0"/>
              </a:rPr>
              <a:t>.</a:t>
            </a:r>
          </a:p>
          <a:p>
            <a:pPr>
              <a:spcAft>
                <a:spcPts val="800"/>
              </a:spcAft>
              <a:buClr>
                <a:srgbClr val="382B1B"/>
              </a:buClr>
            </a:pPr>
            <a:r>
              <a:rPr lang="fr-FR" b="0" i="0" u="none" strike="noStrike" dirty="0">
                <a:solidFill>
                  <a:srgbClr val="000000"/>
                </a:solidFill>
                <a:effectLst/>
                <a:latin typeface="Calibri" panose="020F0502020204030204" pitchFamily="34" charset="0"/>
                <a:cs typeface="Calibri" panose="020F0502020204030204" pitchFamily="34" charset="0"/>
              </a:rPr>
              <a:t>Att </a:t>
            </a:r>
            <a:r>
              <a:rPr lang="fr-FR" b="0" i="0" u="none" strike="noStrike" dirty="0" err="1">
                <a:solidFill>
                  <a:srgbClr val="000000"/>
                </a:solidFill>
                <a:effectLst/>
                <a:latin typeface="Calibri" panose="020F0502020204030204" pitchFamily="34" charset="0"/>
                <a:cs typeface="Calibri" panose="020F0502020204030204" pitchFamily="34" charset="0"/>
              </a:rPr>
              <a:t>använda</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lokala</a:t>
            </a:r>
            <a:r>
              <a:rPr lang="fr-FR" b="0" i="0" u="none" strike="noStrike" dirty="0">
                <a:solidFill>
                  <a:srgbClr val="000000"/>
                </a:solidFill>
                <a:effectLst/>
                <a:latin typeface="Calibri" panose="020F0502020204030204" pitchFamily="34" charset="0"/>
                <a:cs typeface="Calibri" panose="020F0502020204030204" pitchFamily="34" charset="0"/>
              </a:rPr>
              <a:t> och </a:t>
            </a:r>
            <a:r>
              <a:rPr lang="fr-FR" b="0" i="0" u="none" strike="noStrike" dirty="0" err="1">
                <a:solidFill>
                  <a:srgbClr val="000000"/>
                </a:solidFill>
                <a:effectLst/>
                <a:latin typeface="Calibri" panose="020F0502020204030204" pitchFamily="34" charset="0"/>
                <a:cs typeface="Calibri" panose="020F0502020204030204" pitchFamily="34" charset="0"/>
              </a:rPr>
              <a:t>säsongsbetonade</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ingredienser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är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avgörande</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för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hållbara</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inköp</a:t>
            </a:r>
            <a:r>
              <a:rPr lang="fr-FR" b="0" i="0" u="none" strike="noStrike" dirty="0">
                <a:solidFill>
                  <a:srgbClr val="000000"/>
                </a:solidFill>
                <a:effectLst/>
                <a:latin typeface="Calibri" panose="020F0502020204030204" pitchFamily="34" charset="0"/>
                <a:cs typeface="Calibri" panose="020F0502020204030204" pitchFamily="34" charset="0"/>
              </a:rPr>
              <a:t>. </a:t>
            </a:r>
          </a:p>
          <a:p>
            <a:pPr rtl="0">
              <a:spcAft>
                <a:spcPts val="800"/>
              </a:spcAft>
              <a:buClr>
                <a:srgbClr val="382B1B"/>
              </a:buClr>
            </a:pPr>
            <a:endParaRPr lang="fr-FR" b="0" i="0" u="none" strike="noStrike" dirty="0">
              <a:solidFill>
                <a:srgbClr val="000000"/>
              </a:solidFill>
              <a:effectLst/>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180D13D2-AFA7-6DE7-14E2-956EFC05CD6A}"/>
              </a:ext>
            </a:extLst>
          </p:cNvPr>
          <p:cNvSpPr>
            <a:spLocks noGrp="1"/>
          </p:cNvSpPr>
          <p:nvPr>
            <p:ph type="body" sz="quarter" idx="23"/>
          </p:nvPr>
        </p:nvSpPr>
        <p:spPr>
          <a:xfrm>
            <a:off x="304789" y="642281"/>
            <a:ext cx="3721396" cy="5573437"/>
          </a:xfrm>
        </p:spPr>
        <p:txBody>
          <a:bodyPr>
            <a:normAutofit/>
          </a:bodyPr>
          <a:lstStyle/>
          <a:p>
            <a:r>
              <a:rPr lang="en-US" sz="4000" b="1" dirty="0" err="1"/>
              <a:t>Enkla</a:t>
            </a:r>
            <a:r>
              <a:rPr lang="en-US" sz="4000" b="1" dirty="0"/>
              <a:t> </a:t>
            </a:r>
            <a:r>
              <a:rPr lang="en-US" sz="4000" b="1" dirty="0" err="1"/>
              <a:t>metoder</a:t>
            </a:r>
            <a:r>
              <a:rPr lang="en-US" sz="4000" b="1" dirty="0"/>
              <a:t> för </a:t>
            </a:r>
            <a:r>
              <a:rPr lang="en-US" sz="4000" b="1" dirty="0" err="1"/>
              <a:t>ekologiskt</a:t>
            </a:r>
            <a:r>
              <a:rPr lang="en-US" sz="4000" b="1" dirty="0"/>
              <a:t> </a:t>
            </a:r>
            <a:r>
              <a:rPr lang="en-US" sz="4000" b="1" dirty="0" err="1"/>
              <a:t>ansvarstagande</a:t>
            </a:r>
            <a:r>
              <a:rPr lang="en-US" sz="4000" b="1" dirty="0"/>
              <a:t> </a:t>
            </a:r>
          </a:p>
          <a:p>
            <a:endParaRPr lang="en-US" b="1" dirty="0"/>
          </a:p>
          <a:p>
            <a:pPr algn="ctr"/>
            <a:r>
              <a:rPr lang="fr-FR" sz="3200" b="0" i="0" u="none" strike="noStrike" dirty="0" err="1">
                <a:solidFill>
                  <a:srgbClr val="000000"/>
                </a:solidFill>
                <a:effectLst/>
                <a:latin typeface="Calibri" panose="020F0502020204030204" pitchFamily="34" charset="0"/>
                <a:cs typeface="Calibri" panose="020F0502020204030204" pitchFamily="34" charset="0"/>
              </a:rPr>
              <a:t>Hållbara</a:t>
            </a:r>
            <a:r>
              <a:rPr lang="fr-FR" sz="3200" b="0" i="0" u="none" strike="noStrike" dirty="0">
                <a:solidFill>
                  <a:srgbClr val="000000"/>
                </a:solidFill>
                <a:effectLst/>
                <a:latin typeface="Calibri" panose="020F0502020204030204" pitchFamily="34" charset="0"/>
                <a:cs typeface="Calibri" panose="020F0502020204030204" pitchFamily="34" charset="0"/>
              </a:rPr>
              <a:t> </a:t>
            </a:r>
            <a:r>
              <a:rPr lang="fr-FR" sz="3200" b="0" i="0" u="none" strike="noStrike" dirty="0" err="1">
                <a:solidFill>
                  <a:srgbClr val="000000"/>
                </a:solidFill>
                <a:effectLst/>
                <a:latin typeface="Calibri" panose="020F0502020204030204" pitchFamily="34" charset="0"/>
                <a:cs typeface="Calibri" panose="020F0502020204030204" pitchFamily="34" charset="0"/>
              </a:rPr>
              <a:t>källor</a:t>
            </a:r>
            <a:endParaRPr lang="en-US" sz="3200" b="1" dirty="0"/>
          </a:p>
        </p:txBody>
      </p:sp>
      <p:sp>
        <p:nvSpPr>
          <p:cNvPr id="7" name="Text Placeholder 6">
            <a:extLst>
              <a:ext uri="{FF2B5EF4-FFF2-40B4-BE49-F238E27FC236}">
                <a16:creationId xmlns:a16="http://schemas.microsoft.com/office/drawing/2014/main" id="{C9CBA328-D114-1DE4-DADC-BDC9C8C803B3}"/>
              </a:ext>
            </a:extLst>
          </p:cNvPr>
          <p:cNvSpPr>
            <a:spLocks noGrp="1"/>
          </p:cNvSpPr>
          <p:nvPr>
            <p:ph type="body" sz="quarter" idx="24"/>
          </p:nvPr>
        </p:nvSpPr>
        <p:spPr/>
        <p:txBody>
          <a:bodyPr/>
          <a:lstStyle/>
          <a:p>
            <a:r>
              <a:rPr lang="en-US"/>
              <a:t>02</a:t>
            </a:r>
          </a:p>
        </p:txBody>
      </p:sp>
      <p:grpSp>
        <p:nvGrpSpPr>
          <p:cNvPr id="2" name="Group 5">
            <a:extLst>
              <a:ext uri="{FF2B5EF4-FFF2-40B4-BE49-F238E27FC236}">
                <a16:creationId xmlns:a16="http://schemas.microsoft.com/office/drawing/2014/main" id="{8ACA704C-EE63-4869-9889-38ED611C171B}"/>
              </a:ext>
            </a:extLst>
          </p:cNvPr>
          <p:cNvGrpSpPr/>
          <p:nvPr/>
        </p:nvGrpSpPr>
        <p:grpSpPr>
          <a:xfrm>
            <a:off x="-471399" y="4985166"/>
            <a:ext cx="2945636" cy="3037178"/>
            <a:chOff x="0" y="0"/>
            <a:chExt cx="5891272" cy="6074356"/>
          </a:xfrm>
          <a:solidFill>
            <a:srgbClr val="B6D1E1"/>
          </a:solidFill>
        </p:grpSpPr>
        <p:sp>
          <p:nvSpPr>
            <p:cNvPr id="3" name="Freeform 6">
              <a:extLst>
                <a:ext uri="{FF2B5EF4-FFF2-40B4-BE49-F238E27FC236}">
                  <a16:creationId xmlns:a16="http://schemas.microsoft.com/office/drawing/2014/main" id="{CEC2F160-E470-7552-08A1-6BF67576F1AE}"/>
                </a:ext>
              </a:extLst>
            </p:cNvPr>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grpFill/>
          </p:spPr>
          <p:txBody>
            <a:bodyPr/>
            <a:lstStyle/>
            <a:p>
              <a:endParaRPr lang="fr-FR" sz="1200"/>
            </a:p>
          </p:txBody>
        </p:sp>
      </p:grpSp>
    </p:spTree>
    <p:extLst>
      <p:ext uri="{BB962C8B-B14F-4D97-AF65-F5344CB8AC3E}">
        <p14:creationId xmlns:p14="http://schemas.microsoft.com/office/powerpoint/2010/main" val="221637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62C10-6D72-4197-2580-6664FC0834B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F657EAD-70A3-9021-7A64-0D211446CEBA}"/>
              </a:ext>
            </a:extLst>
          </p:cNvPr>
          <p:cNvSpPr>
            <a:spLocks noGrp="1"/>
          </p:cNvSpPr>
          <p:nvPr>
            <p:ph type="body" sz="quarter" idx="20"/>
          </p:nvPr>
        </p:nvSpPr>
        <p:spPr>
          <a:xfrm>
            <a:off x="6096000" y="906580"/>
            <a:ext cx="5394960" cy="4214986"/>
          </a:xfrm>
        </p:spPr>
        <p:txBody>
          <a:bodyPr/>
          <a:lstStyle/>
          <a:p>
            <a:pPr fontAlgn="base">
              <a:buClr>
                <a:srgbClr val="382B1B"/>
              </a:buClr>
            </a:pPr>
            <a:r>
              <a:rPr lang="fr-FR" b="0" i="0" u="none" strike="noStrike" dirty="0">
                <a:solidFill>
                  <a:srgbClr val="000000"/>
                </a:solidFill>
                <a:effectLst/>
                <a:latin typeface="Calibri" panose="020F0502020204030204" pitchFamily="34" charset="0"/>
                <a:cs typeface="Calibri" panose="020F0502020204030204" pitchFamily="34" charset="0"/>
              </a:rPr>
              <a:t>Du kan </a:t>
            </a:r>
            <a:r>
              <a:rPr lang="fr-FR" b="0" i="0" u="none" strike="noStrike" dirty="0" err="1">
                <a:solidFill>
                  <a:srgbClr val="000000"/>
                </a:solidFill>
                <a:effectLst/>
                <a:latin typeface="Calibri" panose="020F0502020204030204" pitchFamily="34" charset="0"/>
                <a:cs typeface="Calibri" panose="020F0502020204030204" pitchFamily="34" charset="0"/>
              </a:rPr>
              <a:t>utveckla</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nya</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vanor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genom</a:t>
            </a:r>
            <a:r>
              <a:rPr lang="fr-FR" b="0" i="0" u="none" strike="noStrike" dirty="0">
                <a:solidFill>
                  <a:srgbClr val="000000"/>
                </a:solidFill>
                <a:effectLst/>
                <a:latin typeface="Calibri" panose="020F0502020204030204" pitchFamily="34" charset="0"/>
                <a:cs typeface="Calibri" panose="020F0502020204030204" pitchFamily="34" charset="0"/>
              </a:rPr>
              <a:t> att </a:t>
            </a:r>
            <a:r>
              <a:rPr lang="fr-FR" b="0" i="0" u="none" strike="noStrike" dirty="0" err="1">
                <a:solidFill>
                  <a:srgbClr val="000000"/>
                </a:solidFill>
                <a:effectLst/>
                <a:latin typeface="Calibri" panose="020F0502020204030204" pitchFamily="34" charset="0"/>
                <a:cs typeface="Calibri" panose="020F0502020204030204" pitchFamily="34" charset="0"/>
              </a:rPr>
              <a:t>köpa</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färska</a:t>
            </a:r>
            <a:r>
              <a:rPr lang="fr-FR" b="0" i="0" u="none" strike="noStrike" dirty="0">
                <a:solidFill>
                  <a:srgbClr val="000000"/>
                </a:solidFill>
                <a:effectLst/>
                <a:latin typeface="Calibri" panose="020F0502020204030204" pitchFamily="34" charset="0"/>
                <a:cs typeface="Calibri" panose="020F0502020204030204" pitchFamily="34" charset="0"/>
              </a:rPr>
              <a:t> och </a:t>
            </a:r>
            <a:r>
              <a:rPr lang="fr-FR" b="0" i="0" u="none" strike="noStrike" dirty="0" err="1">
                <a:solidFill>
                  <a:srgbClr val="000000"/>
                </a:solidFill>
                <a:effectLst/>
                <a:latin typeface="Calibri" panose="020F0502020204030204" pitchFamily="34" charset="0"/>
                <a:cs typeface="Calibri" panose="020F0502020204030204" pitchFamily="34" charset="0"/>
              </a:rPr>
              <a:t>hållbara</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ingredienser</a:t>
            </a:r>
            <a:r>
              <a:rPr lang="fr-FR" b="0" i="0" u="none" strike="noStrike" dirty="0">
                <a:solidFill>
                  <a:srgbClr val="000000"/>
                </a:solidFill>
                <a:effectLst/>
                <a:latin typeface="Calibri" panose="020F0502020204030204" pitchFamily="34" charset="0"/>
                <a:cs typeface="Calibri" panose="020F0502020204030204" pitchFamily="34" charset="0"/>
              </a:rPr>
              <a:t>:</a:t>
            </a:r>
            <a:endParaRPr lang="fr-FR" dirty="0">
              <a:solidFill>
                <a:srgbClr val="000000"/>
              </a:solidFill>
              <a:latin typeface="Calibri" panose="020F0502020204030204" pitchFamily="34" charset="0"/>
              <a:cs typeface="Calibri" panose="020F0502020204030204" pitchFamily="34" charset="0"/>
            </a:endParaRPr>
          </a:p>
          <a:p>
            <a:pPr fontAlgn="base">
              <a:buClr>
                <a:srgbClr val="382B1B"/>
              </a:buClr>
            </a:pPr>
            <a:r>
              <a:rPr lang="fr-FR" dirty="0" err="1">
                <a:solidFill>
                  <a:srgbClr val="000000"/>
                </a:solidFill>
                <a:latin typeface="Calibri" panose="020F0502020204030204" pitchFamily="34" charset="0"/>
                <a:cs typeface="Calibri" panose="020F0502020204030204" pitchFamily="34" charset="0"/>
              </a:rPr>
              <a:t>K</a:t>
            </a:r>
            <a:r>
              <a:rPr lang="fr-FR" b="0" i="0" u="none" strike="noStrike" dirty="0" err="1">
                <a:solidFill>
                  <a:srgbClr val="000000"/>
                </a:solidFill>
                <a:effectLst/>
                <a:latin typeface="Calibri" panose="020F0502020204030204" pitchFamily="34" charset="0"/>
                <a:cs typeface="Calibri" panose="020F0502020204030204" pitchFamily="34" charset="0"/>
              </a:rPr>
              <a:t>öpa</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gärna</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från</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lokala</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bönder</a:t>
            </a:r>
            <a:r>
              <a:rPr lang="fr-FR" b="0" i="0" u="none" strike="noStrike" dirty="0">
                <a:solidFill>
                  <a:srgbClr val="000000"/>
                </a:solidFill>
                <a:effectLst/>
                <a:latin typeface="Calibri" panose="020F0502020204030204" pitchFamily="34" charset="0"/>
                <a:cs typeface="Calibri" panose="020F0502020204030204" pitchFamily="34" charset="0"/>
              </a:rPr>
              <a:t> och </a:t>
            </a:r>
            <a:r>
              <a:rPr lang="fr-FR" b="0" i="0" u="none" strike="noStrike" dirty="0" err="1">
                <a:solidFill>
                  <a:srgbClr val="000000"/>
                </a:solidFill>
                <a:effectLst/>
                <a:latin typeface="Calibri" panose="020F0502020204030204" pitchFamily="34" charset="0"/>
                <a:cs typeface="Calibri" panose="020F0502020204030204" pitchFamily="34" charset="0"/>
              </a:rPr>
              <a:t>producenter</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Detta</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hjälper</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dig</a:t>
            </a:r>
            <a:r>
              <a:rPr lang="fr-FR" dirty="0">
                <a:solidFill>
                  <a:srgbClr val="000000"/>
                </a:solidFill>
                <a:latin typeface="Calibri" panose="020F0502020204030204" pitchFamily="34" charset="0"/>
                <a:cs typeface="Calibri" panose="020F0502020204030204" pitchFamily="34" charset="0"/>
              </a:rPr>
              <a:t> att </a:t>
            </a:r>
            <a:r>
              <a:rPr lang="fr-FR" dirty="0" err="1">
                <a:solidFill>
                  <a:srgbClr val="000000"/>
                </a:solidFill>
                <a:latin typeface="Calibri" panose="020F0502020204030204" pitchFamily="34" charset="0"/>
                <a:cs typeface="Calibri" panose="020F0502020204030204" pitchFamily="34" charset="0"/>
              </a:rPr>
              <a:t>bygga</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långsiktiga</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partnerskap</a:t>
            </a:r>
            <a:r>
              <a:rPr lang="fr-FR" dirty="0">
                <a:solidFill>
                  <a:srgbClr val="000000"/>
                </a:solidFill>
                <a:latin typeface="Calibri" panose="020F0502020204030204" pitchFamily="34" charset="0"/>
                <a:cs typeface="Calibri" panose="020F0502020204030204" pitchFamily="34" charset="0"/>
              </a:rPr>
              <a:t> och </a:t>
            </a:r>
            <a:r>
              <a:rPr lang="fr-FR" dirty="0" err="1">
                <a:solidFill>
                  <a:srgbClr val="000000"/>
                </a:solidFill>
                <a:latin typeface="Calibri" panose="020F0502020204030204" pitchFamily="34" charset="0"/>
                <a:cs typeface="Calibri" panose="020F0502020204030204" pitchFamily="34" charset="0"/>
              </a:rPr>
              <a:t>skapa</a:t>
            </a:r>
            <a:r>
              <a:rPr lang="fr-FR" dirty="0">
                <a:solidFill>
                  <a:srgbClr val="000000"/>
                </a:solidFill>
                <a:latin typeface="Calibri" panose="020F0502020204030204" pitchFamily="34" charset="0"/>
                <a:cs typeface="Calibri" panose="020F0502020204030204" pitchFamily="34" charset="0"/>
              </a:rPr>
              <a:t> en </a:t>
            </a:r>
            <a:r>
              <a:rPr lang="fr-FR" dirty="0" err="1">
                <a:solidFill>
                  <a:srgbClr val="000000"/>
                </a:solidFill>
                <a:latin typeface="Calibri" panose="020F0502020204030204" pitchFamily="34" charset="0"/>
                <a:cs typeface="Calibri" panose="020F0502020204030204" pitchFamily="34" charset="0"/>
              </a:rPr>
              <a:t>gemenskap</a:t>
            </a:r>
            <a:r>
              <a:rPr lang="fr-FR" dirty="0">
                <a:solidFill>
                  <a:srgbClr val="000000"/>
                </a:solidFill>
                <a:latin typeface="Calibri" panose="020F0502020204030204" pitchFamily="34" charset="0"/>
                <a:cs typeface="Calibri" panose="020F0502020204030204" pitchFamily="34" charset="0"/>
              </a:rPr>
              <a:t>.</a:t>
            </a:r>
          </a:p>
          <a:p>
            <a:pPr rtl="0" fontAlgn="base">
              <a:buClr>
                <a:srgbClr val="382B1B"/>
              </a:buClr>
            </a:pPr>
            <a:r>
              <a:rPr lang="fr-FR" dirty="0" err="1">
                <a:solidFill>
                  <a:srgbClr val="000000"/>
                </a:solidFill>
                <a:latin typeface="Calibri" panose="020F0502020204030204" pitchFamily="34" charset="0"/>
                <a:cs typeface="Calibri" panose="020F0502020204030204" pitchFamily="34" charset="0"/>
              </a:rPr>
              <a:t>Köp</a:t>
            </a:r>
            <a:r>
              <a:rPr lang="fr-FR" dirty="0">
                <a:solidFill>
                  <a:srgbClr val="000000"/>
                </a:solidFill>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säsongsbetonade</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produkter</a:t>
            </a:r>
            <a:endParaRPr lang="fr-FR" b="0" i="0" u="none" strike="noStrike" dirty="0">
              <a:solidFill>
                <a:srgbClr val="000000"/>
              </a:solidFill>
              <a:effectLst/>
              <a:latin typeface="Calibri" panose="020F0502020204030204" pitchFamily="34" charset="0"/>
              <a:cs typeface="Calibri" panose="020F0502020204030204" pitchFamily="34" charset="0"/>
            </a:endParaRPr>
          </a:p>
          <a:p>
            <a:pPr rtl="0" fontAlgn="base">
              <a:buClr>
                <a:srgbClr val="382B1B"/>
              </a:buClr>
            </a:pP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1" i="0" u="none" strike="noStrike" dirty="0" err="1">
                <a:solidFill>
                  <a:srgbClr val="000000"/>
                </a:solidFill>
                <a:effectLst/>
                <a:latin typeface="Calibri" panose="020F0502020204030204" pitchFamily="34" charset="0"/>
                <a:cs typeface="Calibri" panose="020F0502020204030204" pitchFamily="34" charset="0"/>
              </a:rPr>
              <a:t>Vår</a:t>
            </a:r>
            <a:r>
              <a:rPr lang="fr-FR" b="1"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Sparris</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ärtor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jordgubbar</a:t>
            </a:r>
            <a:endParaRPr lang="fr-FR" b="0" i="0" u="none" strike="noStrike" dirty="0">
              <a:solidFill>
                <a:srgbClr val="000000"/>
              </a:solidFill>
              <a:effectLst/>
              <a:latin typeface="Calibri" panose="020F0502020204030204" pitchFamily="34" charset="0"/>
              <a:cs typeface="Calibri" panose="020F0502020204030204" pitchFamily="34" charset="0"/>
            </a:endParaRPr>
          </a:p>
          <a:p>
            <a:pPr rtl="0" fontAlgn="base">
              <a:buClr>
                <a:srgbClr val="382B1B"/>
              </a:buClr>
            </a:pP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1" i="0" u="none" strike="noStrike" dirty="0" err="1">
                <a:solidFill>
                  <a:srgbClr val="000000"/>
                </a:solidFill>
                <a:effectLst/>
                <a:latin typeface="Calibri" panose="020F0502020204030204" pitchFamily="34" charset="0"/>
                <a:cs typeface="Calibri" panose="020F0502020204030204" pitchFamily="34" charset="0"/>
              </a:rPr>
              <a:t>Sommar</a:t>
            </a:r>
            <a:r>
              <a:rPr lang="fr-FR" b="1"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a:solidFill>
                  <a:srgbClr val="000000"/>
                </a:solidFill>
                <a:effectLst/>
                <a:latin typeface="Calibri" panose="020F0502020204030204" pitchFamily="34" charset="0"/>
                <a:cs typeface="Calibri" panose="020F0502020204030204" pitchFamily="34" charset="0"/>
              </a:rPr>
              <a:t>Tomater, zucchini, </a:t>
            </a:r>
            <a:r>
              <a:rPr lang="fr-FR" b="0" i="0" u="none" strike="noStrike" dirty="0" err="1">
                <a:solidFill>
                  <a:srgbClr val="000000"/>
                </a:solidFill>
                <a:effectLst/>
                <a:latin typeface="Calibri" panose="020F0502020204030204" pitchFamily="34" charset="0"/>
                <a:cs typeface="Calibri" panose="020F0502020204030204" pitchFamily="34" charset="0"/>
              </a:rPr>
              <a:t>bär</a:t>
            </a:r>
            <a:endParaRPr lang="fr-FR" b="0" i="0" u="none" strike="noStrike" dirty="0">
              <a:solidFill>
                <a:srgbClr val="000000"/>
              </a:solidFill>
              <a:effectLst/>
              <a:latin typeface="Calibri" panose="020F0502020204030204" pitchFamily="34" charset="0"/>
              <a:cs typeface="Calibri" panose="020F0502020204030204" pitchFamily="34" charset="0"/>
            </a:endParaRPr>
          </a:p>
          <a:p>
            <a:pPr rtl="0" fontAlgn="base">
              <a:buClr>
                <a:srgbClr val="382B1B"/>
              </a:buClr>
            </a:pP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1" i="0" u="none" strike="noStrike" dirty="0" err="1">
                <a:solidFill>
                  <a:srgbClr val="000000"/>
                </a:solidFill>
                <a:effectLst/>
                <a:latin typeface="Calibri" panose="020F0502020204030204" pitchFamily="34" charset="0"/>
                <a:cs typeface="Calibri" panose="020F0502020204030204" pitchFamily="34" charset="0"/>
              </a:rPr>
              <a:t>Höst</a:t>
            </a:r>
            <a:r>
              <a:rPr lang="fr-FR" b="1" i="0" u="none" strike="noStrike" dirty="0">
                <a:solidFill>
                  <a:srgbClr val="000000"/>
                </a:solidFill>
                <a:effectLst/>
                <a:latin typeface="Calibri" panose="020F0502020204030204" pitchFamily="34" charset="0"/>
                <a:cs typeface="Calibri" panose="020F0502020204030204" pitchFamily="34" charset="0"/>
              </a:rPr>
              <a:t>:</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Pumpor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äpplen</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svampar</a:t>
            </a:r>
            <a:endParaRPr lang="fr-FR" b="0" i="0" u="none" strike="noStrike" dirty="0">
              <a:solidFill>
                <a:srgbClr val="000000"/>
              </a:solidFill>
              <a:effectLst/>
              <a:latin typeface="Calibri" panose="020F0502020204030204" pitchFamily="34" charset="0"/>
              <a:cs typeface="Calibri" panose="020F0502020204030204" pitchFamily="34" charset="0"/>
            </a:endParaRPr>
          </a:p>
          <a:p>
            <a:pPr rtl="0" fontAlgn="base">
              <a:buClr>
                <a:srgbClr val="382B1B"/>
              </a:buClr>
            </a:pP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1" i="0" u="none" strike="noStrike" dirty="0" err="1">
                <a:solidFill>
                  <a:srgbClr val="000000"/>
                </a:solidFill>
                <a:effectLst/>
                <a:latin typeface="Calibri" panose="020F0502020204030204" pitchFamily="34" charset="0"/>
                <a:cs typeface="Calibri" panose="020F0502020204030204" pitchFamily="34" charset="0"/>
              </a:rPr>
              <a:t>Vinter</a:t>
            </a:r>
            <a:r>
              <a:rPr lang="fr-FR" b="1" i="0" u="none" strike="noStrike" dirty="0">
                <a:solidFill>
                  <a:srgbClr val="000000"/>
                </a:solidFill>
                <a:effectLst/>
                <a:latin typeface="Calibri" panose="020F0502020204030204" pitchFamily="34" charset="0"/>
                <a:cs typeface="Calibri" panose="020F0502020204030204" pitchFamily="34" charset="0"/>
              </a:rPr>
              <a:t>:</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Rotfrukter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grönkål</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citrusfrukter</a:t>
            </a:r>
            <a:endParaRPr lang="fr-FR" b="0" i="0" u="none" strike="noStrike" dirty="0">
              <a:solidFill>
                <a:srgbClr val="000000"/>
              </a:solidFill>
              <a:effectLst/>
              <a:latin typeface="Calibri" panose="020F0502020204030204" pitchFamily="34" charset="0"/>
              <a:cs typeface="Calibri" panose="020F0502020204030204" pitchFamily="34" charset="0"/>
            </a:endParaRPr>
          </a:p>
          <a:p>
            <a:pPr rtl="0" fontAlgn="base">
              <a:buClr>
                <a:srgbClr val="382B1B"/>
              </a:buClr>
            </a:pPr>
            <a:endParaRPr lang="fr-FR" b="0" i="0" u="none" strike="noStrike" dirty="0">
              <a:solidFill>
                <a:srgbClr val="000000"/>
              </a:solidFill>
              <a:effectLst/>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33426570-2096-AAF5-0157-982E829DC5E3}"/>
              </a:ext>
            </a:extLst>
          </p:cNvPr>
          <p:cNvSpPr>
            <a:spLocks noGrp="1"/>
          </p:cNvSpPr>
          <p:nvPr>
            <p:ph type="body" sz="quarter" idx="23"/>
          </p:nvPr>
        </p:nvSpPr>
        <p:spPr>
          <a:xfrm>
            <a:off x="304789" y="642281"/>
            <a:ext cx="3721396" cy="5573437"/>
          </a:xfrm>
        </p:spPr>
        <p:txBody>
          <a:bodyPr>
            <a:normAutofit/>
          </a:bodyPr>
          <a:lstStyle/>
          <a:p>
            <a:r>
              <a:rPr lang="en-US" sz="4000" b="1" dirty="0" err="1"/>
              <a:t>Enkla</a:t>
            </a:r>
            <a:r>
              <a:rPr lang="en-US" sz="4000" b="1" dirty="0"/>
              <a:t> </a:t>
            </a:r>
            <a:r>
              <a:rPr lang="en-US" sz="4000" b="1" dirty="0" err="1"/>
              <a:t>metoder</a:t>
            </a:r>
            <a:r>
              <a:rPr lang="en-US" sz="4000" b="1" dirty="0"/>
              <a:t> för </a:t>
            </a:r>
            <a:r>
              <a:rPr lang="en-US" sz="4000" b="1" dirty="0" err="1"/>
              <a:t>ekologiskt</a:t>
            </a:r>
            <a:r>
              <a:rPr lang="en-US" sz="4000" b="1" dirty="0"/>
              <a:t> </a:t>
            </a:r>
            <a:r>
              <a:rPr lang="en-US" sz="4000" b="1" dirty="0" err="1"/>
              <a:t>ansvarstagande</a:t>
            </a:r>
            <a:r>
              <a:rPr lang="en-US" sz="4000" b="1" dirty="0"/>
              <a:t> </a:t>
            </a:r>
          </a:p>
          <a:p>
            <a:endParaRPr lang="en-US" b="1" dirty="0"/>
          </a:p>
          <a:p>
            <a:pPr algn="ctr"/>
            <a:r>
              <a:rPr lang="fr-FR" b="0" i="0" u="none" strike="noStrike" dirty="0" err="1">
                <a:solidFill>
                  <a:srgbClr val="000000"/>
                </a:solidFill>
                <a:effectLst/>
                <a:latin typeface="Calibri" panose="020F0502020204030204" pitchFamily="34" charset="0"/>
                <a:cs typeface="Calibri" panose="020F0502020204030204" pitchFamily="34" charset="0"/>
              </a:rPr>
              <a:t>Källor</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på</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ett</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hållbart</a:t>
            </a:r>
            <a:r>
              <a:rPr lang="fr-FR" b="0" i="0" u="none" strike="noStrike" dirty="0">
                <a:solidFill>
                  <a:srgbClr val="000000"/>
                </a:solidFill>
                <a:effectLst/>
                <a:latin typeface="Calibri" panose="020F0502020204030204" pitchFamily="34" charset="0"/>
                <a:cs typeface="Calibri" panose="020F0502020204030204" pitchFamily="34" charset="0"/>
              </a:rPr>
              <a:t> </a:t>
            </a:r>
            <a:r>
              <a:rPr lang="fr-FR" b="0" i="0" u="none" strike="noStrike" dirty="0" err="1">
                <a:solidFill>
                  <a:srgbClr val="000000"/>
                </a:solidFill>
                <a:effectLst/>
                <a:latin typeface="Calibri" panose="020F0502020204030204" pitchFamily="34" charset="0"/>
                <a:cs typeface="Calibri" panose="020F0502020204030204" pitchFamily="34" charset="0"/>
              </a:rPr>
              <a:t>sätt</a:t>
            </a:r>
            <a:endParaRPr lang="en-US" b="1" dirty="0"/>
          </a:p>
        </p:txBody>
      </p:sp>
      <p:sp>
        <p:nvSpPr>
          <p:cNvPr id="7" name="Text Placeholder 6">
            <a:extLst>
              <a:ext uri="{FF2B5EF4-FFF2-40B4-BE49-F238E27FC236}">
                <a16:creationId xmlns:a16="http://schemas.microsoft.com/office/drawing/2014/main" id="{EE129062-B5F3-7C65-8940-EC2E4B60B20A}"/>
              </a:ext>
            </a:extLst>
          </p:cNvPr>
          <p:cNvSpPr>
            <a:spLocks noGrp="1"/>
          </p:cNvSpPr>
          <p:nvPr>
            <p:ph type="body" sz="quarter" idx="24"/>
          </p:nvPr>
        </p:nvSpPr>
        <p:spPr/>
        <p:txBody>
          <a:bodyPr/>
          <a:lstStyle/>
          <a:p>
            <a:r>
              <a:rPr lang="en-US"/>
              <a:t>02</a:t>
            </a:r>
          </a:p>
        </p:txBody>
      </p:sp>
      <p:grpSp>
        <p:nvGrpSpPr>
          <p:cNvPr id="5" name="Group 5">
            <a:extLst>
              <a:ext uri="{FF2B5EF4-FFF2-40B4-BE49-F238E27FC236}">
                <a16:creationId xmlns:a16="http://schemas.microsoft.com/office/drawing/2014/main" id="{1B22BC9F-187F-A0BF-3014-E2B0040FC46E}"/>
              </a:ext>
            </a:extLst>
          </p:cNvPr>
          <p:cNvGrpSpPr/>
          <p:nvPr/>
        </p:nvGrpSpPr>
        <p:grpSpPr>
          <a:xfrm>
            <a:off x="-471399" y="4985166"/>
            <a:ext cx="2945636" cy="3037178"/>
            <a:chOff x="0" y="0"/>
            <a:chExt cx="5891272" cy="6074356"/>
          </a:xfrm>
          <a:solidFill>
            <a:srgbClr val="B6D1E1"/>
          </a:solidFill>
        </p:grpSpPr>
        <p:sp>
          <p:nvSpPr>
            <p:cNvPr id="8" name="Freeform 6">
              <a:extLst>
                <a:ext uri="{FF2B5EF4-FFF2-40B4-BE49-F238E27FC236}">
                  <a16:creationId xmlns:a16="http://schemas.microsoft.com/office/drawing/2014/main" id="{64FEA1D4-F197-25B8-ABFB-1F7A0529B44A}"/>
                </a:ext>
              </a:extLst>
            </p:cNvPr>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grpFill/>
          </p:spPr>
          <p:txBody>
            <a:bodyPr/>
            <a:lstStyle/>
            <a:p>
              <a:endParaRPr lang="fr-FR" sz="1200"/>
            </a:p>
          </p:txBody>
        </p:sp>
      </p:grpSp>
    </p:spTree>
    <p:extLst>
      <p:ext uri="{BB962C8B-B14F-4D97-AF65-F5344CB8AC3E}">
        <p14:creationId xmlns:p14="http://schemas.microsoft.com/office/powerpoint/2010/main" val="366141638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2603</Words>
  <Application>Microsoft Office PowerPoint</Application>
  <PresentationFormat>Widescreen</PresentationFormat>
  <Paragraphs>363</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docId:569EB7119E713805D2D3BD81BB6EBE14</cp:keywords>
  <cp:lastModifiedBy>Sabina Jaktlund</cp:lastModifiedBy>
  <cp:revision>2</cp:revision>
  <dcterms:created xsi:type="dcterms:W3CDTF">2020-10-14T13:32:04Z</dcterms:created>
  <dcterms:modified xsi:type="dcterms:W3CDTF">2025-01-17T06:38:50Z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2025-01-09T08:37:24Z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bd9f5efc-0fbe-462a-b705-0ef587a222a3</vt:lpwstr>
  </property>
  <property fmtid="{D5CDD505-2E9C-101B-9397-08002B2CF9AE}" pid="8" name="MSIP_Label_35539ab5-6c40-44dc-bcab-aa0492abd251_ContentBits">
    <vt:lpwstr>0</vt:lpwstr>
  </property>
</Properties>
</file>