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17" r:id="rId6"/>
    <p:sldId id="4376" r:id="rId7"/>
    <p:sldId id="4377" r:id="rId8"/>
    <p:sldId id="4380" r:id="rId9"/>
    <p:sldId id="4378" r:id="rId10"/>
    <p:sldId id="4379" r:id="rId11"/>
    <p:sldId id="4322" r:id="rId12"/>
    <p:sldId id="4326" r:id="rId13"/>
    <p:sldId id="4389" r:id="rId14"/>
    <p:sldId id="4312" r:id="rId15"/>
    <p:sldId id="4386" r:id="rId16"/>
    <p:sldId id="4329" r:id="rId17"/>
    <p:sldId id="4387" r:id="rId18"/>
    <p:sldId id="4330" r:id="rId19"/>
    <p:sldId id="4331" r:id="rId20"/>
    <p:sldId id="4332" r:id="rId21"/>
    <p:sldId id="4388" r:id="rId22"/>
    <p:sldId id="4382" r:id="rId23"/>
    <p:sldId id="4333" r:id="rId24"/>
    <p:sldId id="4334" r:id="rId25"/>
    <p:sldId id="4335" r:id="rId26"/>
    <p:sldId id="4385" r:id="rId27"/>
    <p:sldId id="4337" r:id="rId28"/>
    <p:sldId id="4338" r:id="rId29"/>
    <p:sldId id="4339" r:id="rId30"/>
    <p:sldId id="4340" r:id="rId31"/>
    <p:sldId id="4341" r:id="rId32"/>
    <p:sldId id="4342" r:id="rId33"/>
    <p:sldId id="4383" r:id="rId34"/>
    <p:sldId id="4336" r:id="rId35"/>
    <p:sldId id="4343" r:id="rId36"/>
    <p:sldId id="4344" r:id="rId37"/>
    <p:sldId id="4345" r:id="rId38"/>
    <p:sldId id="4384" r:id="rId39"/>
    <p:sldId id="4346" r:id="rId40"/>
    <p:sldId id="4347" r:id="rId41"/>
    <p:sldId id="4348" r:id="rId42"/>
    <p:sldId id="4349" r:id="rId43"/>
    <p:sldId id="4350" r:id="rId44"/>
    <p:sldId id="4351" r:id="rId45"/>
    <p:sldId id="4352" r:id="rId46"/>
    <p:sldId id="4353" r:id="rId47"/>
    <p:sldId id="4354" r:id="rId48"/>
    <p:sldId id="4355" r:id="rId49"/>
    <p:sldId id="4319" r:id="rId50"/>
    <p:sldId id="4356" r:id="rId51"/>
    <p:sldId id="4357" r:id="rId52"/>
    <p:sldId id="4374" r:id="rId53"/>
    <p:sldId id="43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B6D1E1"/>
    <a:srgbClr val="84BFA4"/>
    <a:srgbClr val="C4DAE7"/>
    <a:srgbClr val="000000"/>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a:solidFill>
                  <a:schemeClr val="bg1"/>
                </a:solidFill>
                <a:effectLst/>
                <a:latin typeface="+mn-lt"/>
                <a:ea typeface="+mn-ea"/>
                <a:cs typeface="+mn-cs"/>
                <a:sym typeface="Quattrocento Sans"/>
              </a:rPr>
              <a:t>3 KITCHENS</a:t>
            </a:r>
          </a:p>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0" i="0" baseline="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3 Kitchens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0" i="0" baseline="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err="1"/>
              <a:t>www.website.eu</a:t>
            </a:r>
            <a:endParaRPr lang="en-US"/>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hyperlink" Target="https://www.organictrust.ie/" TargetMode="External"/><Relationship Id="rId3" Type="http://schemas.openxmlformats.org/officeDocument/2006/relationships/hyperlink" Target="https://beterleven.dierenbescherming.nl/" TargetMode="External"/><Relationship Id="rId7" Type="http://schemas.openxmlformats.org/officeDocument/2006/relationships/hyperlink" Target="https://www.eko-keurmerk.nl/" TargetMode="External"/><Relationship Id="rId12" Type="http://schemas.openxmlformats.org/officeDocument/2006/relationships/hyperlink" Target="https://www.fairtrade.net/" TargetMode="External"/><Relationship Id="rId2" Type="http://schemas.openxmlformats.org/officeDocument/2006/relationships/hyperlink" Target="https://www.labelrouge.fr/" TargetMode="External"/><Relationship Id="rId1" Type="http://schemas.openxmlformats.org/officeDocument/2006/relationships/slideLayout" Target="../slideLayouts/slideLayout13.xml"/><Relationship Id="rId6" Type="http://schemas.openxmlformats.org/officeDocument/2006/relationships/hyperlink" Target="https://www.agencebio.org/" TargetMode="External"/><Relationship Id="rId11" Type="http://schemas.openxmlformats.org/officeDocument/2006/relationships/hyperlink" Target="https://www.iso.org/iso-22000-food-safety-management.html" TargetMode="External"/><Relationship Id="rId5" Type="http://schemas.openxmlformats.org/officeDocument/2006/relationships/hyperlink" Target="https://www.bordbia.ie/" TargetMode="External"/><Relationship Id="rId10" Type="http://schemas.openxmlformats.org/officeDocument/2006/relationships/hyperlink" Target="https://www.fssc22000.com/" TargetMode="External"/><Relationship Id="rId4" Type="http://schemas.openxmlformats.org/officeDocument/2006/relationships/hyperlink" Target="https://www.krav.se/" TargetMode="External"/><Relationship Id="rId9" Type="http://schemas.openxmlformats.org/officeDocument/2006/relationships/hyperlink" Target="https://www.inao.gouv.f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0.xml"/><Relationship Id="rId4" Type="http://schemas.openxmlformats.org/officeDocument/2006/relationships/hyperlink" Target="https://en.wikipedia.org/wiki/Compost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6244857" cy="1810769"/>
          </a:xfrm>
        </p:spPr>
        <p:txBody>
          <a:bodyPr>
            <a:noAutofit/>
          </a:bodyPr>
          <a:lstStyle/>
          <a:p>
            <a:pPr>
              <a:lnSpc>
                <a:spcPts val="4600"/>
              </a:lnSpc>
              <a:spcBef>
                <a:spcPts val="0"/>
              </a:spcBef>
            </a:pPr>
            <a:r>
              <a:rPr lang="en-US" sz="4000" b="1" dirty="0"/>
              <a:t>M1.3  </a:t>
            </a:r>
          </a:p>
          <a:p>
            <a:pPr>
              <a:lnSpc>
                <a:spcPts val="4600"/>
              </a:lnSpc>
              <a:spcBef>
                <a:spcPts val="0"/>
              </a:spcBef>
            </a:pPr>
            <a:r>
              <a:rPr lang="en-US" sz="4000" b="1" dirty="0" err="1"/>
              <a:t>Ekologiskt</a:t>
            </a:r>
            <a:r>
              <a:rPr lang="en-US" sz="4000" b="1" dirty="0"/>
              <a:t> </a:t>
            </a:r>
            <a:r>
              <a:rPr lang="en-US" sz="4000" b="1" dirty="0" err="1"/>
              <a:t>ansvarstagande</a:t>
            </a:r>
            <a:endParaRPr lang="en-US" sz="4000" b="1" dirty="0"/>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5707730"/>
            <a:ext cx="3898089"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77660"/>
            <a:ext cx="3510053" cy="917400"/>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Program för </a:t>
            </a:r>
            <a:r>
              <a:rPr lang="en-IE" sz="1600" b="1" dirty="0" err="1">
                <a:solidFill>
                  <a:schemeClr val="bg1"/>
                </a:solidFill>
                <a:highlight>
                  <a:srgbClr val="84BFA4"/>
                </a:highlight>
              </a:rPr>
              <a:t>anställningsbarhet</a:t>
            </a:r>
            <a:r>
              <a:rPr lang="en-IE" sz="1600" b="1" dirty="0">
                <a:solidFill>
                  <a:schemeClr val="bg1"/>
                </a:solidFill>
                <a:highlight>
                  <a:srgbClr val="84BFA4"/>
                </a:highlight>
              </a:rPr>
              <a:t> - </a:t>
            </a:r>
            <a:r>
              <a:rPr lang="en-IE" sz="1600" b="1" dirty="0" err="1">
                <a:solidFill>
                  <a:schemeClr val="bg1"/>
                </a:solidFill>
                <a:highlight>
                  <a:srgbClr val="84BFA4"/>
                </a:highlight>
              </a:rPr>
              <a:t>Livsmedelsindustrin</a:t>
            </a:r>
            <a:r>
              <a:rPr lang="en-IE" sz="1600" b="1" dirty="0">
                <a:solidFill>
                  <a:schemeClr val="bg1"/>
                </a:solidFill>
                <a:highlight>
                  <a:srgbClr val="84BFA4"/>
                </a:highlight>
              </a:rPr>
              <a:t> </a:t>
            </a:r>
          </a:p>
          <a:p>
            <a:r>
              <a:rPr lang="en-IE" sz="1600" b="1" dirty="0" err="1">
                <a:solidFill>
                  <a:schemeClr val="bg1"/>
                </a:solidFill>
                <a:highlight>
                  <a:srgbClr val="84BFA4"/>
                </a:highlight>
              </a:rPr>
              <a:t>Tekniska</a:t>
            </a:r>
            <a:r>
              <a:rPr lang="en-IE" sz="1600" b="1" dirty="0">
                <a:solidFill>
                  <a:schemeClr val="bg1"/>
                </a:solidFill>
                <a:highlight>
                  <a:srgbClr val="84BFA4"/>
                </a:highlight>
              </a:rPr>
              <a:t> </a:t>
            </a:r>
            <a:r>
              <a:rPr lang="en-IE" sz="1600" b="1" dirty="0" err="1">
                <a:solidFill>
                  <a:schemeClr val="bg1"/>
                </a:solidFill>
                <a:highlight>
                  <a:srgbClr val="84BFA4"/>
                </a:highlight>
              </a:rPr>
              <a:t>färdigheter</a:t>
            </a:r>
            <a:r>
              <a:rPr lang="en-IE" sz="1600" b="1" dirty="0">
                <a:solidFill>
                  <a:schemeClr val="bg1"/>
                </a:solidFill>
                <a:highlight>
                  <a:srgbClr val="84BFA4"/>
                </a:highlight>
              </a:rPr>
              <a:t>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9F05-5540-68F1-DFF5-CEFBD364942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A756C9-CE5A-98AB-BF02-8AE217BA2FE4}"/>
              </a:ext>
            </a:extLst>
          </p:cNvPr>
          <p:cNvSpPr>
            <a:spLocks noGrp="1"/>
          </p:cNvSpPr>
          <p:nvPr>
            <p:ph type="body" sz="quarter" idx="20"/>
          </p:nvPr>
        </p:nvSpPr>
        <p:spPr>
          <a:xfrm>
            <a:off x="6096000" y="921820"/>
            <a:ext cx="5394960" cy="4214986"/>
          </a:xfrm>
        </p:spPr>
        <p:txBody>
          <a:bodyPr/>
          <a:lstStyle/>
          <a:p>
            <a:pPr fontAlgn="base">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Säkerställ</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spårbarhet</a:t>
            </a:r>
            <a:r>
              <a:rPr lang="fr-FR" b="0" i="0" u="none" strike="noStrike" dirty="0">
                <a:solidFill>
                  <a:srgbClr val="000000"/>
                </a:solidFill>
                <a:effectLst/>
                <a:latin typeface="Calibri" panose="020F0502020204030204" pitchFamily="34" charset="0"/>
                <a:cs typeface="Calibri" panose="020F0502020204030204" pitchFamily="34" charset="0"/>
              </a:rPr>
              <a:t>: </a:t>
            </a:r>
          </a:p>
          <a:p>
            <a:pPr fontAlgn="base">
              <a:buClr>
                <a:srgbClr val="382B1B"/>
              </a:buClr>
            </a:pPr>
            <a:r>
              <a:rPr lang="fr-FR" dirty="0" err="1">
                <a:solidFill>
                  <a:srgbClr val="000000"/>
                </a:solidFill>
                <a:latin typeface="Calibri" panose="020F0502020204030204" pitchFamily="34" charset="0"/>
                <a:cs typeface="Calibri" panose="020F0502020204030204" pitchFamily="34" charset="0"/>
              </a:rPr>
              <a:t>Skaffa</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kunskap</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kring</a:t>
            </a:r>
            <a:r>
              <a:rPr lang="fr-FR" dirty="0">
                <a:solidFill>
                  <a:srgbClr val="000000"/>
                </a:solidFill>
                <a:latin typeface="Calibri" panose="020F0502020204030204" pitchFamily="34" charset="0"/>
                <a:cs typeface="Calibri" panose="020F0502020204030204" pitchFamily="34" charset="0"/>
              </a:rPr>
              <a:t> </a:t>
            </a:r>
            <a:r>
              <a:rPr lang="fr-FR" b="0" i="0" u="none" strike="noStrike" dirty="0">
                <a:solidFill>
                  <a:srgbClr val="000000"/>
                </a:solidFill>
                <a:effectLst/>
                <a:latin typeface="Calibri" panose="020F0502020204030204" pitchFamily="34" charset="0"/>
                <a:cs typeface="Calibri" panose="020F0502020204030204" pitchFamily="34" charset="0"/>
              </a:rPr>
              <a:t>var dina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kommer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ifrån</a:t>
            </a:r>
            <a:r>
              <a:rPr lang="fr-FR" b="0" i="0" u="none" strike="noStrike" dirty="0">
                <a:solidFill>
                  <a:srgbClr val="000000"/>
                </a:solidFill>
                <a:effectLst/>
                <a:latin typeface="Calibri" panose="020F0502020204030204" pitchFamily="34" charset="0"/>
                <a:cs typeface="Calibri" panose="020F0502020204030204" pitchFamily="34" charset="0"/>
              </a:rPr>
              <a:t>.</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Ange de </a:t>
            </a:r>
            <a:r>
              <a:rPr lang="fr-FR" b="0" i="0" u="none" strike="noStrike" dirty="0" err="1">
                <a:solidFill>
                  <a:srgbClr val="000000"/>
                </a:solidFill>
                <a:effectLst/>
                <a:latin typeface="Calibri" panose="020F0502020204030204" pitchFamily="34" charset="0"/>
                <a:cs typeface="Calibri" panose="020F0502020204030204" pitchFamily="34" charset="0"/>
              </a:rPr>
              <a:t>gårdar</a:t>
            </a:r>
            <a:r>
              <a:rPr lang="fr-FR" b="0" i="0" u="none" strike="noStrike" dirty="0">
                <a:solidFill>
                  <a:srgbClr val="000000"/>
                </a:solidFill>
                <a:effectLst/>
                <a:latin typeface="Calibri" panose="020F0502020204030204" pitchFamily="34" charset="0"/>
                <a:cs typeface="Calibri" panose="020F0502020204030204" pitchFamily="34" charset="0"/>
              </a:rPr>
              <a:t> och/</a:t>
            </a:r>
            <a:r>
              <a:rPr lang="fr-FR" b="0" i="0" u="none" strike="noStrike" dirty="0" err="1">
                <a:solidFill>
                  <a:srgbClr val="000000"/>
                </a:solidFill>
                <a:effectLst/>
                <a:latin typeface="Calibri" panose="020F0502020204030204" pitchFamily="34" charset="0"/>
                <a:cs typeface="Calibri" panose="020F0502020204030204" pitchFamily="34" charset="0"/>
              </a:rPr>
              <a:t>eller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regioner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där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ingredienserna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kommer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från</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på</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menyn</a:t>
            </a:r>
            <a:r>
              <a:rPr lang="fr-FR" dirty="0">
                <a:solidFill>
                  <a:srgbClr val="000000"/>
                </a:solidFill>
                <a:latin typeface="Calibri" panose="020F0502020204030204" pitchFamily="34" charset="0"/>
                <a:cs typeface="Calibri" panose="020F0502020204030204" pitchFamily="34" charset="0"/>
              </a:rPr>
              <a:t>.</a:t>
            </a:r>
            <a:endParaRPr lang="fr-FR" b="0" i="0" u="none" strike="noStrike" dirty="0">
              <a:solidFill>
                <a:srgbClr val="000000"/>
              </a:solidFill>
              <a:effectLst/>
              <a:latin typeface="Calibri" panose="020F0502020204030204" pitchFamily="34" charset="0"/>
              <a:cs typeface="Calibri" panose="020F0502020204030204" pitchFamily="34" charset="0"/>
            </a:endParaRPr>
          </a:p>
          <a:p>
            <a:pPr fontAlgn="base">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Använd</a:t>
            </a:r>
            <a:r>
              <a:rPr lang="fr-FR" b="0" i="0" u="none" strike="noStrike" dirty="0">
                <a:solidFill>
                  <a:srgbClr val="000000"/>
                </a:solidFill>
                <a:effectLst/>
                <a:latin typeface="Calibri" panose="020F0502020204030204" pitchFamily="34" charset="0"/>
                <a:cs typeface="Calibri" panose="020F0502020204030204" pitchFamily="34" charset="0"/>
              </a:rPr>
              <a:t> en </a:t>
            </a:r>
            <a:r>
              <a:rPr lang="fr-FR" dirty="0">
                <a:solidFill>
                  <a:srgbClr val="000000"/>
                </a:solidFill>
                <a:latin typeface="Calibri" panose="020F0502020204030204" pitchFamily="34" charset="0"/>
                <a:cs typeface="Calibri" panose="020F0502020204030204" pitchFamily="34" charset="0"/>
              </a:rPr>
              <a:t>variation av </a:t>
            </a:r>
            <a:r>
              <a:rPr lang="fr-FR" b="0" i="0" u="none" strike="noStrike" dirty="0" err="1">
                <a:solidFill>
                  <a:srgbClr val="000000"/>
                </a:solidFill>
                <a:effectLst/>
                <a:latin typeface="Calibri" panose="020F0502020204030204" pitchFamily="34" charset="0"/>
                <a:cs typeface="Calibri" panose="020F0502020204030204" pitchFamily="34" charset="0"/>
              </a:rPr>
              <a:t>olika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för</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för</a:t>
            </a:r>
            <a:r>
              <a:rPr lang="fr-FR" dirty="0">
                <a:solidFill>
                  <a:srgbClr val="000000"/>
                </a:solidFill>
                <a:latin typeface="Calibri" panose="020F0502020204030204" pitchFamily="34" charset="0"/>
                <a:cs typeface="Calibri" panose="020F0502020204030204" pitchFamily="34" charset="0"/>
              </a:rPr>
              <a:t> att </a:t>
            </a:r>
            <a:r>
              <a:rPr lang="fr-FR" dirty="0" err="1">
                <a:solidFill>
                  <a:srgbClr val="000000"/>
                </a:solidFill>
                <a:latin typeface="Calibri" panose="020F0502020204030204" pitchFamily="34" charset="0"/>
                <a:cs typeface="Calibri" panose="020F0502020204030204" pitchFamily="34" charset="0"/>
              </a:rPr>
              <a:t>öka</a:t>
            </a:r>
            <a:r>
              <a:rPr lang="fr-FR" dirty="0">
                <a:solidFill>
                  <a:srgbClr val="000000"/>
                </a:solidFill>
                <a:latin typeface="Calibri" panose="020F0502020204030204" pitchFamily="34" charset="0"/>
                <a:cs typeface="Calibri" panose="020F0502020204030204" pitchFamily="34" charset="0"/>
              </a:rPr>
              <a:t> den </a:t>
            </a:r>
            <a:r>
              <a:rPr lang="fr-FR" dirty="0" err="1">
                <a:solidFill>
                  <a:srgbClr val="000000"/>
                </a:solidFill>
                <a:latin typeface="Calibri" panose="020F0502020204030204" pitchFamily="34" charset="0"/>
                <a:cs typeface="Calibri" panose="020F0502020204030204" pitchFamily="34" charset="0"/>
              </a:rPr>
              <a:t>biologiska</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mångfalden</a:t>
            </a:r>
            <a:endParaRPr lang="fr-FR" b="0" i="0" u="none" strike="noStrike" dirty="0">
              <a:solidFill>
                <a:srgbClr val="000000"/>
              </a:solidFill>
              <a:effectLst/>
              <a:latin typeface="Calibri" panose="020F0502020204030204" pitchFamily="34" charset="0"/>
              <a:cs typeface="Calibri" panose="020F0502020204030204" pitchFamily="34" charset="0"/>
            </a:endParaRPr>
          </a:p>
          <a:p>
            <a:pPr fontAlgn="base">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Välj</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produkter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med</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certifieringar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som</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ekologiskt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eller</a:t>
            </a:r>
            <a:r>
              <a:rPr lang="fr-FR" b="0" i="0" u="none" strike="noStrike" dirty="0">
                <a:solidFill>
                  <a:srgbClr val="000000"/>
                </a:solidFill>
                <a:effectLst/>
                <a:latin typeface="Calibri" panose="020F0502020204030204" pitchFamily="34" charset="0"/>
                <a:cs typeface="Calibri" panose="020F0502020204030204" pitchFamily="34" charset="0"/>
              </a:rPr>
              <a:t> Fairtrade. </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algn="ctr" fontAlgn="base">
              <a:buClr>
                <a:srgbClr val="382B1B"/>
              </a:buClr>
            </a:pPr>
            <a:r>
              <a:rPr lang="fr-FR" b="1" i="0" u="none" strike="noStrike" dirty="0" err="1">
                <a:solidFill>
                  <a:srgbClr val="000000"/>
                </a:solidFill>
                <a:effectLst/>
                <a:latin typeface="Calibri" panose="020F0502020204030204" pitchFamily="34" charset="0"/>
                <a:cs typeface="Calibri" panose="020F0502020204030204" pitchFamily="34" charset="0"/>
              </a:rPr>
              <a:t>Nedan</a:t>
            </a:r>
            <a:r>
              <a:rPr lang="fr-FR" b="1" i="0" u="none" strike="noStrike" dirty="0">
                <a:solidFill>
                  <a:srgbClr val="000000"/>
                </a:solidFill>
                <a:effectLst/>
                <a:latin typeface="Calibri" panose="020F0502020204030204" pitchFamily="34" charset="0"/>
                <a:cs typeface="Calibri" panose="020F0502020204030204" pitchFamily="34" charset="0"/>
              </a:rPr>
              <a:t> finns en lista </a:t>
            </a:r>
            <a:r>
              <a:rPr lang="fr-FR" b="1" i="0" u="none" strike="noStrike" dirty="0" err="1">
                <a:solidFill>
                  <a:srgbClr val="000000"/>
                </a:solidFill>
                <a:effectLst/>
                <a:latin typeface="Calibri" panose="020F0502020204030204" pitchFamily="34" charset="0"/>
                <a:cs typeface="Calibri" panose="020F0502020204030204" pitchFamily="34" charset="0"/>
              </a:rPr>
              <a:t>över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certifieringar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som</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är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relevanta</a:t>
            </a:r>
            <a:r>
              <a:rPr lang="fr-FR" b="1" i="0" u="none" strike="noStrike" dirty="0">
                <a:solidFill>
                  <a:srgbClr val="000000"/>
                </a:solidFill>
                <a:effectLst/>
                <a:latin typeface="Calibri" panose="020F0502020204030204" pitchFamily="34" charset="0"/>
                <a:cs typeface="Calibri" panose="020F0502020204030204" pitchFamily="34" charset="0"/>
              </a:rPr>
              <a:t> i de länder </a:t>
            </a:r>
            <a:r>
              <a:rPr lang="fr-FR" b="1" i="0" u="none" strike="noStrike" dirty="0" err="1">
                <a:solidFill>
                  <a:srgbClr val="000000"/>
                </a:solidFill>
                <a:effectLst/>
                <a:latin typeface="Calibri" panose="020F0502020204030204" pitchFamily="34" charset="0"/>
                <a:cs typeface="Calibri" panose="020F0502020204030204" pitchFamily="34" charset="0"/>
              </a:rPr>
              <a:t>där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Tre</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kök</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är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partner</a:t>
            </a:r>
            <a:r>
              <a:rPr lang="fr-FR" b="1" i="0" u="none" strike="noStrike" dirty="0">
                <a:solidFill>
                  <a:srgbClr val="000000"/>
                </a:solidFill>
                <a:effectLst/>
                <a:latin typeface="Calibri" panose="020F0502020204030204" pitchFamily="34" charset="0"/>
                <a:cs typeface="Calibri" panose="020F0502020204030204" pitchFamily="34" charset="0"/>
              </a:rPr>
              <a:t>.</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A18E46C6-5145-4C80-F0ED-263E09874283}"/>
              </a:ext>
            </a:extLst>
          </p:cNvPr>
          <p:cNvSpPr>
            <a:spLocks noGrp="1"/>
          </p:cNvSpPr>
          <p:nvPr>
            <p:ph type="body" sz="quarter" idx="23"/>
          </p:nvPr>
        </p:nvSpPr>
        <p:spPr>
          <a:xfrm>
            <a:off x="304789" y="642281"/>
            <a:ext cx="3721396" cy="5573437"/>
          </a:xfrm>
        </p:spPr>
        <p:txBody>
          <a:bodyPr>
            <a:normAutofit/>
          </a:bodyPr>
          <a:lstStyle/>
          <a:p>
            <a:r>
              <a:rPr lang="en-US" sz="4000" b="1" dirty="0" err="1"/>
              <a:t>Enkla</a:t>
            </a:r>
            <a:r>
              <a:rPr lang="en-US" sz="4000" b="1" dirty="0"/>
              <a:t> </a:t>
            </a:r>
            <a:r>
              <a:rPr lang="en-US" sz="4000" b="1" dirty="0" err="1"/>
              <a:t>metoder</a:t>
            </a:r>
            <a:r>
              <a:rPr lang="en-US" sz="4000" b="1" dirty="0"/>
              <a:t> för </a:t>
            </a:r>
            <a:r>
              <a:rPr lang="en-US" sz="4000" b="1" dirty="0" err="1"/>
              <a:t>ekologiskt</a:t>
            </a:r>
            <a:r>
              <a:rPr lang="en-US" sz="4000" b="1" dirty="0"/>
              <a:t> </a:t>
            </a:r>
            <a:r>
              <a:rPr lang="en-US" sz="4000" b="1" dirty="0" err="1"/>
              <a:t>ansvarstagande</a:t>
            </a:r>
            <a:r>
              <a:rPr lang="en-US" sz="4000" b="1" dirty="0"/>
              <a:t> </a:t>
            </a:r>
          </a:p>
          <a:p>
            <a:endParaRPr lang="en-US" b="1" dirty="0"/>
          </a:p>
          <a:p>
            <a:pPr algn="ctr"/>
            <a:r>
              <a:rPr lang="fr-FR" b="0" i="0" u="none" strike="noStrike" dirty="0" err="1">
                <a:solidFill>
                  <a:srgbClr val="000000"/>
                </a:solidFill>
                <a:effectLst/>
                <a:latin typeface="Calibri" panose="020F0502020204030204" pitchFamily="34" charset="0"/>
                <a:cs typeface="Calibri" panose="020F0502020204030204" pitchFamily="34" charset="0"/>
              </a:rPr>
              <a:t>Hållbara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källor</a:t>
            </a:r>
            <a:endParaRPr lang="en-US" b="1" dirty="0"/>
          </a:p>
        </p:txBody>
      </p:sp>
      <p:sp>
        <p:nvSpPr>
          <p:cNvPr id="7" name="Text Placeholder 6">
            <a:extLst>
              <a:ext uri="{FF2B5EF4-FFF2-40B4-BE49-F238E27FC236}">
                <a16:creationId xmlns:a16="http://schemas.microsoft.com/office/drawing/2014/main" id="{5A264647-3A28-3BB5-2C13-E0B98B566101}"/>
              </a:ext>
            </a:extLst>
          </p:cNvPr>
          <p:cNvSpPr>
            <a:spLocks noGrp="1"/>
          </p:cNvSpPr>
          <p:nvPr>
            <p:ph type="body" sz="quarter" idx="24"/>
          </p:nvPr>
        </p:nvSpPr>
        <p:spPr/>
        <p:txBody>
          <a:bodyPr/>
          <a:lstStyle/>
          <a:p>
            <a:r>
              <a:rPr lang="en-US"/>
              <a:t>02</a:t>
            </a:r>
          </a:p>
        </p:txBody>
      </p:sp>
      <p:grpSp>
        <p:nvGrpSpPr>
          <p:cNvPr id="5" name="Group 5">
            <a:extLst>
              <a:ext uri="{FF2B5EF4-FFF2-40B4-BE49-F238E27FC236}">
                <a16:creationId xmlns:a16="http://schemas.microsoft.com/office/drawing/2014/main" id="{2EDF289E-620C-FC31-0692-CEAF4C8105F5}"/>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485931C4-D25E-2A33-7C14-1AAC1333BF39}"/>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00504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02EB1-7565-0FBD-08AF-BD0C5CDF93D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A85C40C-3C5A-3172-378B-8FC65D46A4D1}"/>
              </a:ext>
            </a:extLst>
          </p:cNvPr>
          <p:cNvSpPr>
            <a:spLocks noGrp="1"/>
          </p:cNvSpPr>
          <p:nvPr>
            <p:ph type="body" sz="quarter" idx="23"/>
          </p:nvPr>
        </p:nvSpPr>
        <p:spPr>
          <a:xfrm>
            <a:off x="304789" y="642281"/>
            <a:ext cx="3721396" cy="5573437"/>
          </a:xfrm>
        </p:spPr>
        <p:txBody>
          <a:bodyPr>
            <a:normAutofit/>
          </a:bodyPr>
          <a:lstStyle/>
          <a:p>
            <a:r>
              <a:rPr lang="en-US"/>
              <a:t>Hållbara inköp</a:t>
            </a:r>
          </a:p>
          <a:p>
            <a:endParaRPr lang="en-US"/>
          </a:p>
        </p:txBody>
      </p:sp>
      <p:graphicFrame>
        <p:nvGraphicFramePr>
          <p:cNvPr id="15" name="Tableau 14">
            <a:extLst>
              <a:ext uri="{FF2B5EF4-FFF2-40B4-BE49-F238E27FC236}">
                <a16:creationId xmlns:a16="http://schemas.microsoft.com/office/drawing/2014/main" id="{CA045404-AF5D-6987-B8F1-5ACD4CF2F028}"/>
              </a:ext>
            </a:extLst>
          </p:cNvPr>
          <p:cNvGraphicFramePr>
            <a:graphicFrameLocks noGrp="1"/>
          </p:cNvGraphicFramePr>
          <p:nvPr>
            <p:extLst>
              <p:ext uri="{D42A27DB-BD31-4B8C-83A1-F6EECF244321}">
                <p14:modId xmlns:p14="http://schemas.microsoft.com/office/powerpoint/2010/main" val="3684360201"/>
              </p:ext>
            </p:extLst>
          </p:nvPr>
        </p:nvGraphicFramePr>
        <p:xfrm>
          <a:off x="426027" y="142343"/>
          <a:ext cx="11461184" cy="7138509"/>
        </p:xfrm>
        <a:graphic>
          <a:graphicData uri="http://schemas.openxmlformats.org/drawingml/2006/table">
            <a:tbl>
              <a:tblPr>
                <a:tableStyleId>{5C22544A-7EE6-4342-B048-85BDC9FD1C3A}</a:tableStyleId>
              </a:tblPr>
              <a:tblGrid>
                <a:gridCol w="2140253">
                  <a:extLst>
                    <a:ext uri="{9D8B030D-6E8A-4147-A177-3AD203B41FA5}">
                      <a16:colId xmlns:a16="http://schemas.microsoft.com/office/drawing/2014/main" val="3884311465"/>
                    </a:ext>
                  </a:extLst>
                </a:gridCol>
                <a:gridCol w="1745947">
                  <a:extLst>
                    <a:ext uri="{9D8B030D-6E8A-4147-A177-3AD203B41FA5}">
                      <a16:colId xmlns:a16="http://schemas.microsoft.com/office/drawing/2014/main" val="3318703337"/>
                    </a:ext>
                  </a:extLst>
                </a:gridCol>
                <a:gridCol w="1908170">
                  <a:extLst>
                    <a:ext uri="{9D8B030D-6E8A-4147-A177-3AD203B41FA5}">
                      <a16:colId xmlns:a16="http://schemas.microsoft.com/office/drawing/2014/main" val="2952156809"/>
                    </a:ext>
                  </a:extLst>
                </a:gridCol>
                <a:gridCol w="5666814">
                  <a:extLst>
                    <a:ext uri="{9D8B030D-6E8A-4147-A177-3AD203B41FA5}">
                      <a16:colId xmlns:a16="http://schemas.microsoft.com/office/drawing/2014/main" val="934016921"/>
                    </a:ext>
                  </a:extLst>
                </a:gridCol>
              </a:tblGrid>
              <a:tr h="322321">
                <a:tc>
                  <a:txBody>
                    <a:bodyPr/>
                    <a:lstStyle/>
                    <a:p>
                      <a:pPr algn="l" fontAlgn="ctr"/>
                      <a:r>
                        <a:rPr lang="fr-FR" sz="2000" b="1" u="none" strike="noStrike">
                          <a:effectLst/>
                        </a:rPr>
                        <a:t>Klassificering</a:t>
                      </a:r>
                      <a:endParaRPr lang="fr-FR" sz="2000" b="1" i="0" u="none" strike="noStrike">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a:effectLst/>
                        </a:rPr>
                        <a:t>Certifiering</a:t>
                      </a:r>
                      <a:endParaRPr lang="fr-FR" sz="2000" b="1" i="0" u="none" strike="noStrike">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a:effectLst/>
                        </a:rPr>
                        <a:t>Land</a:t>
                      </a:r>
                      <a:endParaRPr lang="fr-FR" sz="2000" b="1" i="0" u="none" strike="noStrike">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a:effectLst/>
                        </a:rPr>
                        <a:t>Beskrivning</a:t>
                      </a:r>
                      <a:endParaRPr lang="fr-FR" sz="2000" b="1" i="0" u="none" strike="noStrike">
                        <a:solidFill>
                          <a:srgbClr val="000000"/>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25555031"/>
                  </a:ext>
                </a:extLst>
              </a:tr>
              <a:tr h="322321">
                <a:tc>
                  <a:txBody>
                    <a:bodyPr/>
                    <a:lstStyle/>
                    <a:p>
                      <a:pPr algn="l" fontAlgn="ctr"/>
                      <a:r>
                        <a:rPr lang="fr-FR" sz="2000" u="none" strike="noStrike">
                          <a:solidFill>
                            <a:srgbClr val="382B1B"/>
                          </a:solidFill>
                          <a:effectLst/>
                        </a:rPr>
                        <a:t>Djurens välbefinnande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2"/>
                        </a:rPr>
                        <a:t>Etikett Rouge</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Frankrike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Högkvalitativt kött med strikta riktlinjer för djurskydd.</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466488327"/>
                  </a:ext>
                </a:extLst>
              </a:tr>
              <a:tr h="322321">
                <a:tc>
                  <a:txBody>
                    <a:bodyPr/>
                    <a:lstStyle/>
                    <a:p>
                      <a:pPr algn="l" fontAlgn="ctr"/>
                      <a:r>
                        <a:rPr lang="fr-FR" sz="2000" u="none" strike="noStrike">
                          <a:solidFill>
                            <a:srgbClr val="382B1B"/>
                          </a:solidFill>
                          <a:effectLst/>
                        </a:rPr>
                        <a:t>Djurens välbefinnande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3"/>
                        </a:rPr>
                        <a:t>Beter Leven</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Nederländerna</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Humana förhållanden för kött och mejeriprodukter.</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7023391"/>
                  </a:ext>
                </a:extLst>
              </a:tr>
              <a:tr h="483482">
                <a:tc>
                  <a:txBody>
                    <a:bodyPr/>
                    <a:lstStyle/>
                    <a:p>
                      <a:pPr algn="l" fontAlgn="ctr"/>
                      <a:r>
                        <a:rPr lang="fr-FR" sz="2000" u="none" strike="noStrike">
                          <a:solidFill>
                            <a:srgbClr val="382B1B"/>
                          </a:solidFill>
                          <a:effectLst/>
                        </a:rPr>
                        <a:t>Ekologiskt och djurskydd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4"/>
                        </a:rPr>
                        <a:t>KRAV</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Sverige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Ekologisk mat med fokus på välfärd och hållbarhet.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520520879"/>
                  </a:ext>
                </a:extLst>
              </a:tr>
              <a:tr h="483482">
                <a:tc>
                  <a:txBody>
                    <a:bodyPr/>
                    <a:lstStyle/>
                    <a:p>
                      <a:pPr algn="l" fontAlgn="ctr"/>
                      <a:r>
                        <a:rPr lang="fr-FR" sz="2000" u="none" strike="noStrike">
                          <a:solidFill>
                            <a:srgbClr val="382B1B"/>
                          </a:solidFill>
                          <a:effectLst/>
                        </a:rPr>
                        <a:t>Djurens välbefinnande och kvalitet</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5"/>
                        </a:rPr>
                        <a:t>Bord Bia</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Irland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Höga krav på djurskydd och livsmedelskvalitet.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557709542"/>
                  </a:ext>
                </a:extLst>
              </a:tr>
              <a:tr h="322321">
                <a:tc>
                  <a:txBody>
                    <a:bodyPr/>
                    <a:lstStyle/>
                    <a:p>
                      <a:pPr algn="l" fontAlgn="ctr"/>
                      <a:r>
                        <a:rPr lang="fr-FR" sz="2000" u="none" strike="noStrike">
                          <a:solidFill>
                            <a:srgbClr val="382B1B"/>
                          </a:solidFill>
                          <a:effectLst/>
                        </a:rPr>
                        <a:t>Ekologisk odling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6"/>
                        </a:rPr>
                        <a:t>Biologiskt jordbruk</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Frankrike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Ekologisk certifiering utan syntetiska kemikalier.</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095040643"/>
                  </a:ext>
                </a:extLst>
              </a:tr>
              <a:tr h="483482">
                <a:tc>
                  <a:txBody>
                    <a:bodyPr/>
                    <a:lstStyle/>
                    <a:p>
                      <a:pPr algn="l" fontAlgn="ctr"/>
                      <a:r>
                        <a:rPr lang="fr-FR" sz="2000" u="none" strike="noStrike">
                          <a:solidFill>
                            <a:srgbClr val="382B1B"/>
                          </a:solidFill>
                          <a:effectLst/>
                        </a:rPr>
                        <a:t>Ekologisk odling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7"/>
                        </a:rPr>
                        <a:t>EKO</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Nederländerna</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Ekologiska produkter med miljö- och välfärdsstandarder.</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17429830"/>
                  </a:ext>
                </a:extLst>
              </a:tr>
              <a:tr h="322321">
                <a:tc>
                  <a:txBody>
                    <a:bodyPr/>
                    <a:lstStyle/>
                    <a:p>
                      <a:pPr algn="l" fontAlgn="ctr"/>
                      <a:r>
                        <a:rPr lang="fr-FR" sz="2000" u="none" strike="noStrike">
                          <a:solidFill>
                            <a:srgbClr val="382B1B"/>
                          </a:solidFill>
                          <a:effectLst/>
                        </a:rPr>
                        <a:t>Ekologisk odling</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8"/>
                        </a:rPr>
                        <a:t>Organiskt förtroende</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Irland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Ekologisk livsmedelscertifiering utan syntetiska ämnen.</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4958441"/>
                  </a:ext>
                </a:extLst>
              </a:tr>
              <a:tr h="322321">
                <a:tc>
                  <a:txBody>
                    <a:bodyPr/>
                    <a:lstStyle/>
                    <a:p>
                      <a:pPr algn="l" fontAlgn="ctr"/>
                      <a:r>
                        <a:rPr lang="fr-FR" sz="2000" u="none" strike="noStrike" err="1">
                          <a:solidFill>
                            <a:srgbClr val="382B1B"/>
                          </a:solidFill>
                          <a:effectLst/>
                        </a:rPr>
                        <a:t>Livsmedelssäkerhet </a:t>
                      </a:r>
                      <a:r>
                        <a:rPr lang="fr-FR" sz="2000" u="none" strike="noStrike">
                          <a:solidFill>
                            <a:srgbClr val="382B1B"/>
                          </a:solidFill>
                          <a:effectLst/>
                        </a:rPr>
                        <a:t>och </a:t>
                      </a:r>
                      <a:r>
                        <a:rPr lang="fr-FR" sz="2000" u="none" strike="noStrike" err="1">
                          <a:solidFill>
                            <a:srgbClr val="382B1B"/>
                          </a:solidFill>
                          <a:effectLst/>
                        </a:rPr>
                        <a:t>kvalitet</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9"/>
                        </a:rPr>
                        <a:t>AOP</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Frankrike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Skydd av regionala livsmedel med unika egenskaper.</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709647892"/>
                  </a:ext>
                </a:extLst>
              </a:tr>
              <a:tr h="322321">
                <a:tc>
                  <a:txBody>
                    <a:bodyPr/>
                    <a:lstStyle/>
                    <a:p>
                      <a:pPr algn="l" fontAlgn="ctr"/>
                      <a:r>
                        <a:rPr lang="fr-FR" sz="2000" u="none" strike="noStrike">
                          <a:solidFill>
                            <a:srgbClr val="382B1B"/>
                          </a:solidFill>
                          <a:effectLst/>
                        </a:rPr>
                        <a:t>Livsmedelssäkerhet</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0"/>
                        </a:rPr>
                        <a:t>FSSC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Nederländerna</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Säkerställer ledningssystem för livsmedelssäkerhet.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225406658"/>
                  </a:ext>
                </a:extLst>
              </a:tr>
              <a:tr h="322321">
                <a:tc>
                  <a:txBody>
                    <a:bodyPr/>
                    <a:lstStyle/>
                    <a:p>
                      <a:pPr algn="l" fontAlgn="ctr"/>
                      <a:r>
                        <a:rPr lang="fr-FR" sz="2000" u="none" strike="noStrike">
                          <a:solidFill>
                            <a:srgbClr val="382B1B"/>
                          </a:solidFill>
                          <a:effectLst/>
                        </a:rPr>
                        <a:t>Livsmedelssäkerhet</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1"/>
                        </a:rPr>
                        <a:t>ISO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Sverige</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Standard för hantering av livsmedelssäkerhet.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623722435"/>
                  </a:ext>
                </a:extLst>
              </a:tr>
              <a:tr h="322321">
                <a:tc>
                  <a:txBody>
                    <a:bodyPr/>
                    <a:lstStyle/>
                    <a:p>
                      <a:pPr algn="l" fontAlgn="ctr"/>
                      <a:r>
                        <a:rPr lang="fr-FR" sz="2000" u="none" strike="noStrike">
                          <a:solidFill>
                            <a:srgbClr val="382B1B"/>
                          </a:solidFill>
                          <a:effectLst/>
                        </a:rPr>
                        <a:t>Rättvis handel</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2"/>
                        </a:rPr>
                        <a:t>Fairtrade International</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Frankrike, Nederländerna, Sverige, Irland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Rättvisa priser och arbetsvillkor för jordbrukare.</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812146524"/>
                  </a:ext>
                </a:extLst>
              </a:tr>
            </a:tbl>
          </a:graphicData>
        </a:graphic>
      </p:graphicFrame>
    </p:spTree>
    <p:extLst>
      <p:ext uri="{BB962C8B-B14F-4D97-AF65-F5344CB8AC3E}">
        <p14:creationId xmlns:p14="http://schemas.microsoft.com/office/powerpoint/2010/main" val="1044509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11E52-0504-4B57-0535-5401AF39B1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D0DC4D-458C-C078-852B-86AB920A926C}"/>
              </a:ext>
            </a:extLst>
          </p:cNvPr>
          <p:cNvSpPr>
            <a:spLocks noGrp="1"/>
          </p:cNvSpPr>
          <p:nvPr>
            <p:ph type="body" sz="quarter" idx="20"/>
          </p:nvPr>
        </p:nvSpPr>
        <p:spPr>
          <a:xfrm>
            <a:off x="6045511" y="143006"/>
            <a:ext cx="5948275" cy="4592660"/>
          </a:xfrm>
        </p:spPr>
        <p:txBody>
          <a:bodyPr/>
          <a:lstStyle/>
          <a:p>
            <a:pPr rtl="0">
              <a:spcAft>
                <a:spcPts val="800"/>
              </a:spcAft>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Stödja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biologisk</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mångfald</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Använda</a:t>
            </a:r>
            <a:r>
              <a:rPr lang="fr-FR" b="0" i="0" u="none" strike="noStrike" dirty="0">
                <a:solidFill>
                  <a:srgbClr val="000000"/>
                </a:solidFill>
                <a:effectLst/>
                <a:latin typeface="Calibri" panose="020F0502020204030204" pitchFamily="34" charset="0"/>
                <a:cs typeface="Calibri" panose="020F0502020204030204" pitchFamily="34" charset="0"/>
              </a:rPr>
              <a:t> </a:t>
            </a:r>
          </a:p>
          <a:p>
            <a:pPr marL="342900" indent="-342900" rtl="0">
              <a:spcAft>
                <a:spcPts val="800"/>
              </a:spcAft>
              <a:buClr>
                <a:srgbClr val="382B1B"/>
              </a:buClr>
              <a:buFont typeface="Arial" panose="020B0604020202020204" pitchFamily="34" charset="0"/>
              <a:buChar char="•"/>
            </a:pPr>
            <a:r>
              <a:rPr lang="fr-FR" b="0" i="0" u="none" strike="noStrike" dirty="0">
                <a:solidFill>
                  <a:srgbClr val="000000"/>
                </a:solidFill>
                <a:effectLst/>
                <a:latin typeface="Calibri" panose="020F0502020204030204" pitchFamily="34" charset="0"/>
                <a:cs typeface="Calibri" panose="020F0502020204030204" pitchFamily="34" charset="0"/>
              </a:rPr>
              <a:t>En </a:t>
            </a:r>
            <a:r>
              <a:rPr lang="fr-FR" b="0" i="0" u="none" strike="noStrike" dirty="0" err="1">
                <a:solidFill>
                  <a:srgbClr val="000000"/>
                </a:solidFill>
                <a:effectLst/>
                <a:latin typeface="Calibri" panose="020F0502020204030204" pitchFamily="34" charset="0"/>
                <a:cs typeface="Calibri" panose="020F0502020204030204" pitchFamily="34" charset="0"/>
              </a:rPr>
              <a:t>mängd</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olika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Exempel</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inkludera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gamla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sädesslag</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som</a:t>
            </a:r>
            <a:r>
              <a:rPr lang="fr-FR" b="0" i="0" u="none" strike="noStrike" dirty="0">
                <a:solidFill>
                  <a:srgbClr val="000000"/>
                </a:solidFill>
                <a:effectLst/>
                <a:latin typeface="Calibri" panose="020F0502020204030204" pitchFamily="34" charset="0"/>
                <a:cs typeface="Calibri" panose="020F0502020204030204" pitchFamily="34" charset="0"/>
              </a:rPr>
              <a:t> quinoa och </a:t>
            </a:r>
            <a:r>
              <a:rPr lang="fr-FR" b="0" i="0" u="none" strike="noStrike" dirty="0" err="1">
                <a:solidFill>
                  <a:srgbClr val="000000"/>
                </a:solidFill>
                <a:effectLst/>
                <a:latin typeface="Calibri" panose="020F0502020204030204" pitchFamily="34" charset="0"/>
                <a:cs typeface="Calibri" panose="020F0502020204030204" pitchFamily="34" charset="0"/>
              </a:rPr>
              <a:t>farro</a:t>
            </a:r>
            <a:r>
              <a:rPr lang="fr-FR" b="0" i="0" u="none" strike="noStrike" dirty="0">
                <a:solidFill>
                  <a:srgbClr val="000000"/>
                </a:solidFill>
                <a:effectLst/>
                <a:latin typeface="Calibri" panose="020F0502020204030204" pitchFamily="34" charset="0"/>
                <a:cs typeface="Calibri" panose="020F0502020204030204" pitchFamily="34" charset="0"/>
              </a:rPr>
              <a:t>, och en </a:t>
            </a:r>
            <a:r>
              <a:rPr lang="fr-FR" b="0" i="0" u="none" strike="noStrike" dirty="0" err="1">
                <a:solidFill>
                  <a:srgbClr val="000000"/>
                </a:solidFill>
                <a:effectLst/>
                <a:latin typeface="Calibri" panose="020F0502020204030204" pitchFamily="34" charset="0"/>
                <a:cs typeface="Calibri" panose="020F0502020204030204" pitchFamily="34" charset="0"/>
              </a:rPr>
              <a:t>mängd</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olika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arvsgrönsaker</a:t>
            </a:r>
            <a:r>
              <a:rPr lang="fr-FR" b="0" i="0" u="none" strike="noStrike" dirty="0">
                <a:solidFill>
                  <a:srgbClr val="000000"/>
                </a:solidFill>
                <a:effectLst/>
                <a:latin typeface="Calibri" panose="020F0502020204030204" pitchFamily="34" charset="0"/>
                <a:cs typeface="Calibri" panose="020F0502020204030204" pitchFamily="34" charset="0"/>
              </a:rPr>
              <a:t>. </a:t>
            </a:r>
          </a:p>
          <a:p>
            <a:pPr marL="342900" indent="-342900" rtl="0">
              <a:spcAft>
                <a:spcPts val="800"/>
              </a:spcAft>
              <a:buClr>
                <a:srgbClr val="382B1B"/>
              </a:buClr>
              <a:buFont typeface="Arial" panose="020B0604020202020204" pitchFamily="34" charset="0"/>
              <a:buChar char="•"/>
            </a:pPr>
            <a:r>
              <a:rPr lang="en-GB" b="0" i="0" u="none" strike="noStrike" dirty="0">
                <a:solidFill>
                  <a:srgbClr val="000000"/>
                </a:solidFill>
                <a:effectLst/>
                <a:latin typeface="Calibri" panose="020F0502020204030204" pitchFamily="34" charset="0"/>
                <a:cs typeface="Calibri" panose="020F0502020204030204" pitchFamily="34" charset="0"/>
              </a:rPr>
              <a:t>Olika </a:t>
            </a:r>
            <a:r>
              <a:rPr lang="en-GB" b="0" i="0" u="none" strike="noStrike" dirty="0" err="1">
                <a:solidFill>
                  <a:srgbClr val="000000"/>
                </a:solidFill>
                <a:effectLst/>
                <a:latin typeface="Calibri" panose="020F0502020204030204" pitchFamily="34" charset="0"/>
                <a:cs typeface="Calibri" panose="020F0502020204030204" pitchFamily="34" charset="0"/>
              </a:rPr>
              <a:t>proteiner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Utöka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dina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proteinkällor</a:t>
            </a:r>
            <a:r>
              <a:rPr lang="en-GB" b="0" i="0" u="none" strike="noStrike" dirty="0">
                <a:solidFill>
                  <a:srgbClr val="000000"/>
                </a:solidFill>
                <a:effectLst/>
                <a:latin typeface="Calibri" panose="020F0502020204030204" pitchFamily="34" charset="0"/>
                <a:cs typeface="Calibri" panose="020F0502020204030204" pitchFamily="34" charset="0"/>
              </a:rPr>
              <a:t> till </a:t>
            </a:r>
            <a:r>
              <a:rPr lang="en-GB" b="0" i="0" u="none" strike="noStrike" dirty="0" err="1">
                <a:solidFill>
                  <a:srgbClr val="000000"/>
                </a:solidFill>
                <a:effectLst/>
                <a:latin typeface="Calibri" panose="020F0502020204030204" pitchFamily="34" charset="0"/>
                <a:cs typeface="Calibri" panose="020F0502020204030204" pitchFamily="34" charset="0"/>
              </a:rPr>
              <a:t>att</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inte</a:t>
            </a:r>
            <a:r>
              <a:rPr lang="en-GB" b="0" i="0" u="none" strike="noStrike" dirty="0">
                <a:solidFill>
                  <a:srgbClr val="000000"/>
                </a:solidFill>
                <a:effectLst/>
                <a:latin typeface="Calibri" panose="020F0502020204030204" pitchFamily="34" charset="0"/>
                <a:cs typeface="Calibri" panose="020F0502020204030204" pitchFamily="34" charset="0"/>
              </a:rPr>
              <a:t> bara </a:t>
            </a:r>
            <a:r>
              <a:rPr lang="en-GB" b="0" i="0" u="none" strike="noStrike" dirty="0" err="1">
                <a:solidFill>
                  <a:srgbClr val="000000"/>
                </a:solidFill>
                <a:effectLst/>
                <a:latin typeface="Calibri" panose="020F0502020204030204" pitchFamily="34" charset="0"/>
                <a:cs typeface="Calibri" panose="020F0502020204030204" pitchFamily="34" charset="0"/>
              </a:rPr>
              <a:t>omfatta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vanligt</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kött</a:t>
            </a:r>
            <a:r>
              <a:rPr lang="en-GB" b="0" i="0" u="none" strike="noStrike" dirty="0">
                <a:solidFill>
                  <a:srgbClr val="000000"/>
                </a:solidFill>
                <a:effectLst/>
                <a:latin typeface="Calibri" panose="020F0502020204030204" pitchFamily="34" charset="0"/>
                <a:cs typeface="Calibri" panose="020F0502020204030204" pitchFamily="34" charset="0"/>
              </a:rPr>
              <a:t> och fisk, </a:t>
            </a:r>
            <a:r>
              <a:rPr lang="en-GB" b="0" i="0" u="none" strike="noStrike" dirty="0" err="1">
                <a:solidFill>
                  <a:srgbClr val="000000"/>
                </a:solidFill>
                <a:effectLst/>
                <a:latin typeface="Calibri" panose="020F0502020204030204" pitchFamily="34" charset="0"/>
                <a:cs typeface="Calibri" panose="020F0502020204030204" pitchFamily="34" charset="0"/>
              </a:rPr>
              <a:t>utan</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även</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baljväxter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nötter</a:t>
            </a:r>
            <a:r>
              <a:rPr lang="en-GB" b="0" i="0" u="none" strike="noStrike" dirty="0">
                <a:solidFill>
                  <a:srgbClr val="000000"/>
                </a:solidFill>
                <a:effectLst/>
                <a:latin typeface="Calibri" panose="020F0502020204030204" pitchFamily="34" charset="0"/>
                <a:cs typeface="Calibri" panose="020F0502020204030204" pitchFamily="34" charset="0"/>
              </a:rPr>
              <a:t> och </a:t>
            </a:r>
            <a:r>
              <a:rPr lang="en-GB" b="0" i="0" u="none" strike="noStrike" dirty="0" err="1">
                <a:solidFill>
                  <a:srgbClr val="000000"/>
                </a:solidFill>
                <a:effectLst/>
                <a:latin typeface="Calibri" panose="020F0502020204030204" pitchFamily="34" charset="0"/>
                <a:cs typeface="Calibri" panose="020F0502020204030204" pitchFamily="34" charset="0"/>
              </a:rPr>
              <a:t>frön</a:t>
            </a:r>
            <a:r>
              <a:rPr lang="en-GB" b="0" i="0" u="none" strike="noStrike" dirty="0">
                <a:solidFill>
                  <a:srgbClr val="000000"/>
                </a:solidFill>
                <a:effectLst/>
                <a:latin typeface="Calibri" panose="020F0502020204030204" pitchFamily="34" charset="0"/>
                <a:cs typeface="Calibri" panose="020F0502020204030204" pitchFamily="34" charset="0"/>
              </a:rPr>
              <a:t>. Dessa </a:t>
            </a:r>
            <a:r>
              <a:rPr lang="en-GB" b="0" i="0" u="none" strike="noStrike" dirty="0" err="1">
                <a:solidFill>
                  <a:srgbClr val="000000"/>
                </a:solidFill>
                <a:effectLst/>
                <a:latin typeface="Calibri" panose="020F0502020204030204" pitchFamily="34" charset="0"/>
                <a:cs typeface="Calibri" panose="020F0502020204030204" pitchFamily="34" charset="0"/>
              </a:rPr>
              <a:t>proteinkällor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är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ofta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mindre</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resurskrävande</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att</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producera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än</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traditionellt</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kött</a:t>
            </a:r>
            <a:r>
              <a:rPr lang="en-GB" b="0" i="0" u="none" strike="noStrike" dirty="0">
                <a:solidFill>
                  <a:srgbClr val="000000"/>
                </a:solidFill>
                <a:effectLst/>
                <a:latin typeface="Calibri" panose="020F0502020204030204" pitchFamily="34" charset="0"/>
                <a:cs typeface="Calibri" panose="020F0502020204030204" pitchFamily="34" charset="0"/>
              </a:rPr>
              <a:t>.</a:t>
            </a:r>
          </a:p>
          <a:p>
            <a:pPr marL="342900" indent="-342900" rtl="0">
              <a:spcAft>
                <a:spcPts val="800"/>
              </a:spcAft>
              <a:buClr>
                <a:srgbClr val="382B1B"/>
              </a:buClr>
              <a:buFont typeface="Arial" panose="020B0604020202020204" pitchFamily="34" charset="0"/>
              <a:buChar char="•"/>
            </a:pPr>
            <a:r>
              <a:rPr lang="en-GB" b="0" i="0" u="none" strike="noStrike" dirty="0" err="1">
                <a:solidFill>
                  <a:srgbClr val="000000"/>
                </a:solidFill>
                <a:effectLst/>
                <a:latin typeface="Calibri" panose="020F0502020204030204" pitchFamily="34" charset="0"/>
                <a:cs typeface="Calibri" panose="020F0502020204030204" pitchFamily="34" charset="0"/>
              </a:rPr>
              <a:t>Skördade</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livsmedel</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När</a:t>
            </a:r>
            <a:r>
              <a:rPr lang="en-GB" b="0" i="0" u="none" strike="noStrike" dirty="0">
                <a:solidFill>
                  <a:srgbClr val="000000"/>
                </a:solidFill>
                <a:effectLst/>
                <a:latin typeface="Calibri" panose="020F0502020204030204" pitchFamily="34" charset="0"/>
                <a:cs typeface="Calibri" panose="020F0502020204030204" pitchFamily="34" charset="0"/>
              </a:rPr>
              <a:t> det </a:t>
            </a:r>
            <a:r>
              <a:rPr lang="en-GB" b="0" i="0" u="none" strike="noStrike" dirty="0" err="1">
                <a:solidFill>
                  <a:srgbClr val="000000"/>
                </a:solidFill>
                <a:effectLst/>
                <a:latin typeface="Calibri" panose="020F0502020204030204" pitchFamily="34" charset="0"/>
                <a:cs typeface="Calibri" panose="020F0502020204030204" pitchFamily="34" charset="0"/>
              </a:rPr>
              <a:t>är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möjligt</a:t>
            </a:r>
            <a:r>
              <a:rPr lang="en-GB" b="0" i="0" u="none" strike="noStrike" dirty="0">
                <a:solidFill>
                  <a:srgbClr val="000000"/>
                </a:solidFill>
                <a:effectLst/>
                <a:latin typeface="Calibri" panose="020F0502020204030204" pitchFamily="34" charset="0"/>
                <a:cs typeface="Calibri" panose="020F0502020204030204" pitchFamily="34" charset="0"/>
              </a:rPr>
              <a:t> ska du </a:t>
            </a:r>
            <a:r>
              <a:rPr lang="en-GB" b="0" i="0" u="none" strike="noStrike" dirty="0" err="1">
                <a:solidFill>
                  <a:srgbClr val="000000"/>
                </a:solidFill>
                <a:effectLst/>
                <a:latin typeface="Calibri" panose="020F0502020204030204" pitchFamily="34" charset="0"/>
                <a:cs typeface="Calibri" panose="020F0502020204030204" pitchFamily="34" charset="0"/>
              </a:rPr>
              <a:t>inkludera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plockade</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livsmedel</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som</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vilda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bär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svampar</a:t>
            </a:r>
            <a:r>
              <a:rPr lang="en-GB" b="0" i="0" u="none" strike="noStrike" dirty="0">
                <a:solidFill>
                  <a:srgbClr val="000000"/>
                </a:solidFill>
                <a:effectLst/>
                <a:latin typeface="Calibri" panose="020F0502020204030204" pitchFamily="34" charset="0"/>
                <a:cs typeface="Calibri" panose="020F0502020204030204" pitchFamily="34" charset="0"/>
              </a:rPr>
              <a:t> och </a:t>
            </a:r>
            <a:r>
              <a:rPr lang="en-GB" b="0" i="0" u="none" strike="noStrike" dirty="0" err="1">
                <a:solidFill>
                  <a:srgbClr val="000000"/>
                </a:solidFill>
                <a:effectLst/>
                <a:latin typeface="Calibri" panose="020F0502020204030204" pitchFamily="34" charset="0"/>
                <a:cs typeface="Calibri" panose="020F0502020204030204" pitchFamily="34" charset="0"/>
              </a:rPr>
              <a:t>örter</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i</a:t>
            </a:r>
            <a:r>
              <a:rPr lang="en-GB" b="0" i="0" u="none" strike="noStrike" dirty="0">
                <a:solidFill>
                  <a:srgbClr val="000000"/>
                </a:solidFill>
                <a:effectLst/>
                <a:latin typeface="Calibri" panose="020F0502020204030204" pitchFamily="34" charset="0"/>
                <a:cs typeface="Calibri" panose="020F0502020204030204" pitchFamily="34" charset="0"/>
              </a:rPr>
              <a:t> din </a:t>
            </a:r>
            <a:r>
              <a:rPr lang="en-GB" b="0" i="0" u="none" strike="noStrike" dirty="0" err="1">
                <a:solidFill>
                  <a:srgbClr val="000000"/>
                </a:solidFill>
                <a:effectLst/>
                <a:latin typeface="Calibri" panose="020F0502020204030204" pitchFamily="34" charset="0"/>
                <a:cs typeface="Calibri" panose="020F0502020204030204" pitchFamily="34" charset="0"/>
              </a:rPr>
              <a:t>matlagning</a:t>
            </a:r>
            <a:r>
              <a:rPr lang="en-GB" b="0" i="0" u="none" strike="noStrike" dirty="0">
                <a:solidFill>
                  <a:srgbClr val="000000"/>
                </a:solidFill>
                <a:effectLst/>
                <a:latin typeface="Calibri" panose="020F0502020204030204" pitchFamily="34" charset="0"/>
                <a:cs typeface="Calibri" panose="020F0502020204030204" pitchFamily="34" charset="0"/>
              </a:rPr>
              <a:t>. Dessa </a:t>
            </a:r>
            <a:r>
              <a:rPr lang="en-GB" b="0" i="0" u="none" strike="noStrike" dirty="0" err="1">
                <a:solidFill>
                  <a:srgbClr val="000000"/>
                </a:solidFill>
                <a:effectLst/>
                <a:latin typeface="Calibri" panose="020F0502020204030204" pitchFamily="34" charset="0"/>
                <a:cs typeface="Calibri" panose="020F0502020204030204" pitchFamily="34" charset="0"/>
              </a:rPr>
              <a:t>livsmedel</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dirty="0" err="1">
                <a:solidFill>
                  <a:srgbClr val="000000"/>
                </a:solidFill>
                <a:latin typeface="Calibri" panose="020F0502020204030204" pitchFamily="34" charset="0"/>
                <a:cs typeface="Calibri" panose="020F0502020204030204" pitchFamily="34" charset="0"/>
              </a:rPr>
              <a:t>plockas</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vanligtvis</a:t>
            </a:r>
            <a:r>
              <a:rPr lang="en-GB" b="0" i="0" u="none" strike="noStrike" dirty="0">
                <a:solidFill>
                  <a:srgbClr val="000000"/>
                </a:solidFill>
                <a:effectLst/>
                <a:latin typeface="Calibri" panose="020F0502020204030204" pitchFamily="34" charset="0"/>
                <a:cs typeface="Calibri" panose="020F0502020204030204" pitchFamily="34" charset="0"/>
              </a:rPr>
              <a:t> in </a:t>
            </a:r>
            <a:r>
              <a:rPr lang="en-GB" b="0" i="0" u="none" strike="noStrike" dirty="0" err="1">
                <a:solidFill>
                  <a:srgbClr val="000000"/>
                </a:solidFill>
                <a:effectLst/>
                <a:latin typeface="Calibri" panose="020F0502020204030204" pitchFamily="34" charset="0"/>
                <a:cs typeface="Calibri" panose="020F0502020204030204" pitchFamily="34" charset="0"/>
              </a:rPr>
              <a:t>från</a:t>
            </a:r>
            <a:r>
              <a:rPr lang="en-GB" b="0" i="0" u="none" strike="noStrike" dirty="0">
                <a:solidFill>
                  <a:srgbClr val="000000"/>
                </a:solidFill>
                <a:effectLst/>
                <a:latin typeface="Calibri" panose="020F0502020204030204" pitchFamily="34" charset="0"/>
                <a:cs typeface="Calibri" panose="020F0502020204030204" pitchFamily="34" charset="0"/>
              </a:rPr>
              <a:t> sin </a:t>
            </a:r>
            <a:r>
              <a:rPr lang="en-GB" b="0" i="0" u="none" strike="noStrike" dirty="0" err="1">
                <a:solidFill>
                  <a:srgbClr val="000000"/>
                </a:solidFill>
                <a:effectLst/>
                <a:latin typeface="Calibri" panose="020F0502020204030204" pitchFamily="34" charset="0"/>
                <a:cs typeface="Calibri" panose="020F0502020204030204" pitchFamily="34" charset="0"/>
              </a:rPr>
              <a:t>naturliga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miljö</a:t>
            </a:r>
            <a:r>
              <a:rPr lang="en-GB" b="0" i="0" u="none" strike="noStrike" dirty="0">
                <a:solidFill>
                  <a:srgbClr val="000000"/>
                </a:solidFill>
                <a:effectLst/>
                <a:latin typeface="Calibri" panose="020F0502020204030204" pitchFamily="34" charset="0"/>
                <a:cs typeface="Calibri" panose="020F0502020204030204" pitchFamily="34" charset="0"/>
              </a:rPr>
              <a:t> och </a:t>
            </a:r>
            <a:r>
              <a:rPr lang="en-GB" dirty="0" err="1">
                <a:solidFill>
                  <a:srgbClr val="000000"/>
                </a:solidFill>
                <a:latin typeface="Calibri" panose="020F0502020204030204" pitchFamily="34" charset="0"/>
                <a:cs typeface="Calibri" panose="020F0502020204030204" pitchFamily="34" charset="0"/>
              </a:rPr>
              <a:t>främjar</a:t>
            </a:r>
            <a:r>
              <a:rPr lang="en-GB" dirty="0">
                <a:solidFill>
                  <a:srgbClr val="000000"/>
                </a:solidFill>
                <a:latin typeface="Calibri" panose="020F0502020204030204" pitchFamily="34" charset="0"/>
                <a:cs typeface="Calibri" panose="020F0502020204030204" pitchFamily="34" charset="0"/>
              </a:rPr>
              <a:t> </a:t>
            </a:r>
            <a:r>
              <a:rPr lang="en-GB" b="0" i="0" u="none" strike="noStrike" dirty="0">
                <a:solidFill>
                  <a:srgbClr val="000000"/>
                </a:solidFill>
                <a:effectLst/>
                <a:latin typeface="Calibri" panose="020F0502020204030204" pitchFamily="34" charset="0"/>
                <a:cs typeface="Calibri" panose="020F0502020204030204" pitchFamily="34" charset="0"/>
              </a:rPr>
              <a:t>det </a:t>
            </a:r>
            <a:r>
              <a:rPr lang="en-GB" b="0" i="0" u="none" strike="noStrike" dirty="0" err="1">
                <a:solidFill>
                  <a:srgbClr val="000000"/>
                </a:solidFill>
                <a:effectLst/>
                <a:latin typeface="Calibri" panose="020F0502020204030204" pitchFamily="34" charset="0"/>
                <a:cs typeface="Calibri" panose="020F0502020204030204" pitchFamily="34" charset="0"/>
              </a:rPr>
              <a:t>lokala</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ekosystemets</a:t>
            </a:r>
            <a:r>
              <a:rPr lang="en-GB" b="0" i="0" u="none" strike="noStrike" dirty="0">
                <a:solidFill>
                  <a:srgbClr val="000000"/>
                </a:solidFill>
                <a:effectLst/>
                <a:latin typeface="Calibri" panose="020F0502020204030204" pitchFamily="34" charset="0"/>
                <a:cs typeface="Calibri" panose="020F0502020204030204" pitchFamily="34" charset="0"/>
              </a:rPr>
              <a:t> </a:t>
            </a:r>
            <a:r>
              <a:rPr lang="en-GB" b="0" i="0" u="none" strike="noStrike" dirty="0" err="1">
                <a:solidFill>
                  <a:srgbClr val="000000"/>
                </a:solidFill>
                <a:effectLst/>
                <a:latin typeface="Calibri" panose="020F0502020204030204" pitchFamily="34" charset="0"/>
                <a:cs typeface="Calibri" panose="020F0502020204030204" pitchFamily="34" charset="0"/>
              </a:rPr>
              <a:t>hälsa</a:t>
            </a:r>
            <a:r>
              <a:rPr lang="en-GB" b="0" i="0" u="none" strike="noStrike" dirty="0">
                <a:solidFill>
                  <a:srgbClr val="000000"/>
                </a:solidFill>
                <a:effectLst/>
                <a:latin typeface="Calibri" panose="020F0502020204030204" pitchFamily="34" charset="0"/>
                <a:cs typeface="Calibri" panose="020F0502020204030204" pitchFamily="34" charset="0"/>
              </a:rPr>
              <a:t>.</a:t>
            </a:r>
            <a:endParaRPr lang="fr-FR" b="0" i="0" u="none" strike="noStrike" dirty="0">
              <a:solidFill>
                <a:srgbClr val="000000"/>
              </a:solidFill>
              <a:effectLst/>
              <a:latin typeface="Calibri" panose="020F0502020204030204" pitchFamily="34" charset="0"/>
              <a:cs typeface="Calibri" panose="020F0502020204030204" pitchFamily="34" charset="0"/>
            </a:endParaRPr>
          </a:p>
          <a:p>
            <a:pPr marL="342900" indent="-342900" rtl="0">
              <a:spcAft>
                <a:spcPts val="800"/>
              </a:spcAft>
              <a:buClr>
                <a:srgbClr val="382B1B"/>
              </a:buClr>
              <a:buFont typeface="Arial" panose="020B0604020202020204" pitchFamily="34" charset="0"/>
              <a:buChar cha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955BE2B-956C-6601-1E17-6DFF12A39A05}"/>
              </a:ext>
            </a:extLst>
          </p:cNvPr>
          <p:cNvSpPr>
            <a:spLocks noGrp="1"/>
          </p:cNvSpPr>
          <p:nvPr>
            <p:ph type="body" sz="quarter" idx="23"/>
          </p:nvPr>
        </p:nvSpPr>
        <p:spPr>
          <a:xfrm>
            <a:off x="304789" y="642281"/>
            <a:ext cx="3721396" cy="5573437"/>
          </a:xfrm>
        </p:spPr>
        <p:txBody>
          <a:bodyPr>
            <a:normAutofit/>
          </a:bodyPr>
          <a:lstStyle/>
          <a:p>
            <a:r>
              <a:rPr lang="en-US" sz="4000" dirty="0" err="1"/>
              <a:t>Riktlinjer</a:t>
            </a:r>
            <a:r>
              <a:rPr lang="en-US" sz="4000" dirty="0"/>
              <a:t> för </a:t>
            </a:r>
            <a:r>
              <a:rPr lang="en-US" sz="4000" dirty="0" err="1"/>
              <a:t>inköp</a:t>
            </a:r>
            <a:r>
              <a:rPr lang="en-US" sz="4000" dirty="0"/>
              <a:t> av </a:t>
            </a:r>
            <a:r>
              <a:rPr lang="en-US" sz="4000" dirty="0" err="1"/>
              <a:t>hållbara</a:t>
            </a:r>
            <a:r>
              <a:rPr lang="en-US" sz="4000" dirty="0"/>
              <a:t> </a:t>
            </a:r>
            <a:r>
              <a:rPr lang="en-US" sz="4000" dirty="0" err="1"/>
              <a:t>produkter</a:t>
            </a:r>
            <a:endParaRPr lang="en-US" sz="4000" dirty="0"/>
          </a:p>
        </p:txBody>
      </p:sp>
      <p:sp>
        <p:nvSpPr>
          <p:cNvPr id="7" name="Text Placeholder 6">
            <a:extLst>
              <a:ext uri="{FF2B5EF4-FFF2-40B4-BE49-F238E27FC236}">
                <a16:creationId xmlns:a16="http://schemas.microsoft.com/office/drawing/2014/main" id="{0B4527E9-9DC6-6A56-8F03-7E98CFADDABF}"/>
              </a:ext>
            </a:extLst>
          </p:cNvPr>
          <p:cNvSpPr>
            <a:spLocks noGrp="1"/>
          </p:cNvSpPr>
          <p:nvPr>
            <p:ph type="body" sz="quarter" idx="24"/>
          </p:nvPr>
        </p:nvSpPr>
        <p:spPr/>
        <p:txBody>
          <a:bodyPr/>
          <a:lstStyle/>
          <a:p>
            <a:r>
              <a:rPr lang="en-US"/>
              <a:t>05</a:t>
            </a:r>
          </a:p>
        </p:txBody>
      </p:sp>
      <p:grpSp>
        <p:nvGrpSpPr>
          <p:cNvPr id="5" name="Group 5">
            <a:extLst>
              <a:ext uri="{FF2B5EF4-FFF2-40B4-BE49-F238E27FC236}">
                <a16:creationId xmlns:a16="http://schemas.microsoft.com/office/drawing/2014/main" id="{75B9D859-64F7-8393-58ED-B174F89FEAE3}"/>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E120C18B-2C88-657C-57D4-E944A50D38B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48117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0BF2-B477-312D-DA5C-F20FBA5D015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20FB1ED-8498-A2ED-719B-784FA4590286}"/>
              </a:ext>
            </a:extLst>
          </p:cNvPr>
          <p:cNvSpPr>
            <a:spLocks noGrp="1"/>
          </p:cNvSpPr>
          <p:nvPr>
            <p:ph type="body" sz="quarter" idx="15"/>
          </p:nvPr>
        </p:nvSpPr>
        <p:spPr/>
        <p:txBody>
          <a:bodyPr/>
          <a:lstStyle/>
          <a:p>
            <a:r>
              <a:rPr lang="en-US" sz="4800" dirty="0"/>
              <a:t>QUIZ</a:t>
            </a:r>
          </a:p>
        </p:txBody>
      </p:sp>
    </p:spTree>
    <p:extLst>
      <p:ext uri="{BB962C8B-B14F-4D97-AF65-F5344CB8AC3E}">
        <p14:creationId xmlns:p14="http://schemas.microsoft.com/office/powerpoint/2010/main" val="861505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Vilken av följande certifieringar säkerställer att fisk och skaldjur skördas på ett hållbart sätt?</a:t>
            </a:r>
          </a:p>
          <a:p>
            <a:pPr marL="0" indent="0"/>
            <a:endParaRPr lang="en-US"/>
          </a:p>
          <a:p>
            <a:r>
              <a:rPr lang="en-US"/>
              <a:t>a) Certifierad human</a:t>
            </a:r>
          </a:p>
          <a:p>
            <a:r>
              <a:rPr lang="en-US"/>
              <a:t>b) USDA Organic</a:t>
            </a:r>
          </a:p>
          <a:p>
            <a:r>
              <a:rPr lang="en-US"/>
              <a:t>c) Marine Stewardship Council (MSC)</a:t>
            </a:r>
          </a:p>
          <a:p>
            <a:r>
              <a:rPr lang="en-US"/>
              <a:t>d) Fairtrade International</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Fråga 1: </a:t>
            </a:r>
          </a:p>
          <a:p>
            <a:r>
              <a:rPr lang="en-US"/>
              <a:t>Hållbara certifieringar</a:t>
            </a:r>
          </a:p>
        </p:txBody>
      </p:sp>
    </p:spTree>
    <p:extLst>
      <p:ext uri="{BB962C8B-B14F-4D97-AF65-F5344CB8AC3E}">
        <p14:creationId xmlns:p14="http://schemas.microsoft.com/office/powerpoint/2010/main" val="162418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9A435-A186-7558-6D8F-C04D580BE5F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6E888D6E-4151-A3FA-A25C-825CE1FE9188}"/>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FC7CCD5-1E0C-FD04-D4C8-8E91F12EE02F}"/>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Vilken av följande certifieringar säkerställer att fisk och skaldjur skördas på ett hållbart sätt?</a:t>
            </a:r>
          </a:p>
          <a:p>
            <a:pPr marL="0" indent="0"/>
            <a:endParaRPr lang="en-US"/>
          </a:p>
          <a:p>
            <a:r>
              <a:rPr lang="en-US"/>
              <a:t>c) Marine Stewardship Council (MSC)</a:t>
            </a:r>
          </a:p>
        </p:txBody>
      </p:sp>
      <p:sp>
        <p:nvSpPr>
          <p:cNvPr id="5" name="Text Placeholder 4">
            <a:extLst>
              <a:ext uri="{FF2B5EF4-FFF2-40B4-BE49-F238E27FC236}">
                <a16:creationId xmlns:a16="http://schemas.microsoft.com/office/drawing/2014/main" id="{C4FA1A60-2C0B-3D68-CDF8-2B2124DCC7D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Svar 1: </a:t>
            </a:r>
          </a:p>
          <a:p>
            <a:r>
              <a:rPr lang="en-US"/>
              <a:t>Hållbara certifieringar</a:t>
            </a:r>
          </a:p>
        </p:txBody>
      </p:sp>
    </p:spTree>
    <p:extLst>
      <p:ext uri="{BB962C8B-B14F-4D97-AF65-F5344CB8AC3E}">
        <p14:creationId xmlns:p14="http://schemas.microsoft.com/office/powerpoint/2010/main" val="4184797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err="1"/>
              <a:t>När</a:t>
            </a:r>
            <a:r>
              <a:rPr lang="en-US" dirty="0"/>
              <a:t> du </a:t>
            </a:r>
            <a:r>
              <a:rPr lang="en-US" dirty="0" err="1"/>
              <a:t>köper</a:t>
            </a:r>
            <a:r>
              <a:rPr lang="en-US" dirty="0"/>
              <a:t> in </a:t>
            </a:r>
            <a:r>
              <a:rPr lang="en-US" dirty="0" err="1"/>
              <a:t>animaliska</a:t>
            </a:r>
            <a:r>
              <a:rPr lang="en-US" dirty="0"/>
              <a:t> </a:t>
            </a:r>
            <a:r>
              <a:rPr lang="en-US" dirty="0" err="1"/>
              <a:t>produkter</a:t>
            </a:r>
            <a:r>
              <a:rPr lang="en-US" dirty="0"/>
              <a:t>, </a:t>
            </a:r>
            <a:r>
              <a:rPr lang="en-US" dirty="0" err="1"/>
              <a:t>vilken</a:t>
            </a:r>
            <a:r>
              <a:rPr lang="en-US" dirty="0"/>
              <a:t> </a:t>
            </a:r>
            <a:r>
              <a:rPr lang="en-US" dirty="0" err="1"/>
              <a:t>certifiering</a:t>
            </a:r>
            <a:r>
              <a:rPr lang="en-US" dirty="0"/>
              <a:t> </a:t>
            </a:r>
            <a:r>
              <a:rPr lang="en-US" dirty="0" err="1"/>
              <a:t>bör</a:t>
            </a:r>
            <a:r>
              <a:rPr lang="en-US" dirty="0"/>
              <a:t> du </a:t>
            </a:r>
            <a:r>
              <a:rPr lang="en-US" dirty="0" err="1"/>
              <a:t>leta</a:t>
            </a:r>
            <a:r>
              <a:rPr lang="en-US" dirty="0"/>
              <a:t> </a:t>
            </a:r>
            <a:r>
              <a:rPr lang="en-US" dirty="0" err="1"/>
              <a:t>efter</a:t>
            </a:r>
            <a:r>
              <a:rPr lang="en-US" dirty="0"/>
              <a:t> för </a:t>
            </a:r>
            <a:r>
              <a:rPr lang="en-US" dirty="0" err="1"/>
              <a:t>att</a:t>
            </a:r>
            <a:r>
              <a:rPr lang="en-US" dirty="0"/>
              <a:t> </a:t>
            </a:r>
            <a:r>
              <a:rPr lang="en-US" dirty="0" err="1"/>
              <a:t>säkerställa</a:t>
            </a:r>
            <a:r>
              <a:rPr lang="en-US" dirty="0"/>
              <a:t> human </a:t>
            </a:r>
            <a:r>
              <a:rPr lang="en-US" dirty="0" err="1"/>
              <a:t>behandling</a:t>
            </a:r>
            <a:r>
              <a:rPr lang="en-US" dirty="0"/>
              <a:t> av </a:t>
            </a:r>
            <a:r>
              <a:rPr lang="en-US" dirty="0" err="1"/>
              <a:t>djur</a:t>
            </a:r>
            <a:r>
              <a:rPr lang="en-US" dirty="0"/>
              <a:t>?</a:t>
            </a:r>
          </a:p>
          <a:p>
            <a:pPr marL="0" indent="0"/>
            <a:endParaRPr lang="en-US" dirty="0"/>
          </a:p>
          <a:p>
            <a:pPr marL="0" indent="0"/>
            <a:r>
              <a:rPr lang="en-US" dirty="0"/>
              <a:t>a) MSC</a:t>
            </a:r>
          </a:p>
          <a:p>
            <a:pPr marL="0" indent="0"/>
            <a:r>
              <a:rPr lang="en-US" dirty="0"/>
              <a:t>b) Aquaculture Stewardship Council (ASC)</a:t>
            </a:r>
          </a:p>
          <a:p>
            <a:pPr marL="0" indent="0"/>
            <a:r>
              <a:rPr lang="en-US" dirty="0"/>
              <a:t>c) </a:t>
            </a:r>
            <a:r>
              <a:rPr lang="en-US" dirty="0" err="1"/>
              <a:t>Certifierad</a:t>
            </a:r>
            <a:r>
              <a:rPr lang="en-US" dirty="0"/>
              <a:t> human</a:t>
            </a:r>
          </a:p>
          <a:p>
            <a:pPr marL="0" indent="0"/>
            <a:r>
              <a:rPr lang="en-US" dirty="0"/>
              <a:t>d) USDA Organic</a:t>
            </a:r>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Fråga 2:</a:t>
            </a:r>
          </a:p>
          <a:p>
            <a:r>
              <a:rPr lang="en-US"/>
              <a:t>Djurens välbefinnande</a:t>
            </a:r>
          </a:p>
          <a:p>
            <a:endParaRPr lang="en-US"/>
          </a:p>
        </p:txBody>
      </p:sp>
      <p:pic>
        <p:nvPicPr>
          <p:cNvPr id="7" name="Picture Placeholder 5">
            <a:extLst>
              <a:ext uri="{FF2B5EF4-FFF2-40B4-BE49-F238E27FC236}">
                <a16:creationId xmlns:a16="http://schemas.microsoft.com/office/drawing/2014/main" id="{A3C0A6B9-59E2-482F-29E2-E333F0A52E7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742578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9681A-A630-6AD5-6676-C1DECED486F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6E70C11-2776-0434-F0D2-9381008418A7}"/>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När du köper in animaliska produkter, vilken certifiering bör du leta efter för att säkerställa human behandling av djur?</a:t>
            </a:r>
          </a:p>
          <a:p>
            <a:pPr marL="0" indent="0"/>
            <a:endParaRPr lang="en-US"/>
          </a:p>
          <a:p>
            <a:pPr marL="0" indent="0"/>
            <a:endParaRPr lang="en-US"/>
          </a:p>
          <a:p>
            <a:pPr marL="0" indent="0"/>
            <a:r>
              <a:rPr lang="en-US"/>
              <a:t>c) Certifierad human</a:t>
            </a:r>
          </a:p>
          <a:p>
            <a:pPr marL="0" indent="0"/>
            <a:endParaRPr lang="en-US"/>
          </a:p>
        </p:txBody>
      </p:sp>
      <p:sp>
        <p:nvSpPr>
          <p:cNvPr id="5" name="Text Placeholder 4">
            <a:extLst>
              <a:ext uri="{FF2B5EF4-FFF2-40B4-BE49-F238E27FC236}">
                <a16:creationId xmlns:a16="http://schemas.microsoft.com/office/drawing/2014/main" id="{F9A422F7-292E-623F-CEB7-B49A94BA8098}"/>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Svar 2:</a:t>
            </a:r>
          </a:p>
          <a:p>
            <a:r>
              <a:rPr lang="en-US"/>
              <a:t>Djurens välbefinnande</a:t>
            </a:r>
          </a:p>
          <a:p>
            <a:endParaRPr lang="en-US"/>
          </a:p>
        </p:txBody>
      </p:sp>
      <p:pic>
        <p:nvPicPr>
          <p:cNvPr id="7" name="Picture Placeholder 5">
            <a:extLst>
              <a:ext uri="{FF2B5EF4-FFF2-40B4-BE49-F238E27FC236}">
                <a16:creationId xmlns:a16="http://schemas.microsoft.com/office/drawing/2014/main" id="{CAF2EE31-57AB-ADF1-10DE-2566CE9B9E70}"/>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65278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bör du göra för att säkerställa att dina leverantörer följer hållbara metoder?</a:t>
            </a:r>
          </a:p>
          <a:p>
            <a:pPr marL="0" indent="0"/>
            <a:endParaRPr lang="en-US"/>
          </a:p>
          <a:p>
            <a:pPr marL="0" indent="0"/>
            <a:r>
              <a:rPr lang="en-US"/>
              <a:t>a) Genomföra leverantörsutvärderingar</a:t>
            </a:r>
          </a:p>
          <a:p>
            <a:pPr marL="0" indent="0"/>
            <a:r>
              <a:rPr lang="en-US"/>
              <a:t>b) Besök på gårdar och produktionsanläggningar</a:t>
            </a:r>
          </a:p>
          <a:p>
            <a:pPr marL="0" indent="0"/>
            <a:r>
              <a:rPr lang="en-US"/>
              <a:t>c) Leta efter certifieringar som ekologisk, rättvis handel och andra hållbarhetsmärkningar</a:t>
            </a:r>
          </a:p>
          <a:p>
            <a:pPr marL="0" indent="0"/>
            <a:r>
              <a:rPr lang="en-US"/>
              <a:t>d) Alla ovanstående</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Fråga 3: </a:t>
            </a:r>
          </a:p>
          <a:p>
            <a:r>
              <a:rPr lang="en-US"/>
              <a:t>Utvärdering av leverantörer</a:t>
            </a:r>
          </a:p>
        </p:txBody>
      </p:sp>
      <p:pic>
        <p:nvPicPr>
          <p:cNvPr id="7" name="Picture Placeholder 5">
            <a:extLst>
              <a:ext uri="{FF2B5EF4-FFF2-40B4-BE49-F238E27FC236}">
                <a16:creationId xmlns:a16="http://schemas.microsoft.com/office/drawing/2014/main" id="{81F35060-5470-1C31-B215-6349B0AE9091}"/>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F343B-D12A-140F-8DFF-27CF41E9A55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89958C0-89F5-AB20-DDB5-50E65DBCD615}"/>
              </a:ext>
            </a:extLst>
          </p:cNvPr>
          <p:cNvSpPr txBox="1">
            <a:spLocks/>
          </p:cNvSpPr>
          <p:nvPr/>
        </p:nvSpPr>
        <p:spPr>
          <a:xfrm>
            <a:off x="417729" y="2207877"/>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Vad </a:t>
            </a:r>
            <a:r>
              <a:rPr lang="en-US" dirty="0" err="1"/>
              <a:t>garanterar</a:t>
            </a:r>
            <a:r>
              <a:rPr lang="en-US" dirty="0"/>
              <a:t> </a:t>
            </a:r>
            <a:r>
              <a:rPr lang="en-US" dirty="0" err="1"/>
              <a:t>ekologisk</a:t>
            </a:r>
            <a:r>
              <a:rPr lang="en-US" dirty="0"/>
              <a:t> </a:t>
            </a:r>
            <a:r>
              <a:rPr lang="en-US" dirty="0" err="1"/>
              <a:t>certifiering</a:t>
            </a:r>
            <a:r>
              <a:rPr lang="en-US" dirty="0"/>
              <a:t> </a:t>
            </a:r>
            <a:r>
              <a:rPr lang="en-US" dirty="0" err="1"/>
              <a:t>när</a:t>
            </a:r>
            <a:r>
              <a:rPr lang="en-US" dirty="0"/>
              <a:t> det </a:t>
            </a:r>
            <a:r>
              <a:rPr lang="en-US" dirty="0" err="1"/>
              <a:t>gäller</a:t>
            </a:r>
            <a:r>
              <a:rPr lang="en-US" dirty="0"/>
              <a:t> </a:t>
            </a:r>
            <a:r>
              <a:rPr lang="en-US" dirty="0" err="1"/>
              <a:t>produktionen</a:t>
            </a:r>
            <a:r>
              <a:rPr lang="en-US" dirty="0"/>
              <a:t> av </a:t>
            </a:r>
            <a:r>
              <a:rPr lang="en-US" dirty="0" err="1"/>
              <a:t>ingredienser</a:t>
            </a:r>
            <a:r>
              <a:rPr lang="en-US" dirty="0"/>
              <a:t>?</a:t>
            </a:r>
            <a:br>
              <a:rPr lang="en-US" dirty="0"/>
            </a:br>
            <a:endParaRPr lang="en-US" dirty="0"/>
          </a:p>
          <a:p>
            <a:pPr marL="0" indent="0"/>
            <a:r>
              <a:rPr lang="en-US" dirty="0"/>
              <a:t>a) </a:t>
            </a:r>
            <a:r>
              <a:rPr lang="en-US" dirty="0" err="1"/>
              <a:t>Ingredienser</a:t>
            </a:r>
            <a:r>
              <a:rPr lang="en-US" dirty="0"/>
              <a:t> </a:t>
            </a:r>
            <a:r>
              <a:rPr lang="en-US" dirty="0" err="1"/>
              <a:t>produceras</a:t>
            </a:r>
            <a:r>
              <a:rPr lang="en-US" dirty="0"/>
              <a:t> </a:t>
            </a:r>
            <a:r>
              <a:rPr lang="en-US" dirty="0" err="1"/>
              <a:t>utan</a:t>
            </a:r>
            <a:r>
              <a:rPr lang="en-US" dirty="0"/>
              <a:t> </a:t>
            </a:r>
            <a:r>
              <a:rPr lang="en-US" dirty="0" err="1"/>
              <a:t>syntetiska</a:t>
            </a:r>
            <a:r>
              <a:rPr lang="en-US" dirty="0"/>
              <a:t> </a:t>
            </a:r>
            <a:r>
              <a:rPr lang="en-US" dirty="0" err="1"/>
              <a:t>bekämpningsmedel</a:t>
            </a:r>
            <a:r>
              <a:rPr lang="en-US" dirty="0"/>
              <a:t> och </a:t>
            </a:r>
            <a:r>
              <a:rPr lang="en-US" dirty="0" err="1"/>
              <a:t>gödningsmedel</a:t>
            </a:r>
            <a:endParaRPr lang="en-US" dirty="0"/>
          </a:p>
        </p:txBody>
      </p:sp>
      <p:sp>
        <p:nvSpPr>
          <p:cNvPr id="5" name="Text Placeholder 4">
            <a:extLst>
              <a:ext uri="{FF2B5EF4-FFF2-40B4-BE49-F238E27FC236}">
                <a16:creationId xmlns:a16="http://schemas.microsoft.com/office/drawing/2014/main" id="{4A74F7C7-5041-7287-6566-4CAD9F25D6C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Svar 4: </a:t>
            </a:r>
          </a:p>
          <a:p>
            <a:r>
              <a:rPr lang="en-US"/>
              <a:t>Certifiering</a:t>
            </a:r>
          </a:p>
        </p:txBody>
      </p:sp>
      <p:pic>
        <p:nvPicPr>
          <p:cNvPr id="7" name="Picture Placeholder 5" descr="A few women in a kitchen&#10;&#10;Description automatically generated">
            <a:extLst>
              <a:ext uri="{FF2B5EF4-FFF2-40B4-BE49-F238E27FC236}">
                <a16:creationId xmlns:a16="http://schemas.microsoft.com/office/drawing/2014/main" id="{1FABAC25-5025-20F6-B743-D31BDA05EC7F}"/>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286121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a:solidFill>
                  <a:schemeClr val="bg1"/>
                </a:solidFill>
                <a:ea typeface="TT Rounds Condensed Bold"/>
                <a:cs typeface="TT Rounds Condensed Bold"/>
                <a:sym typeface="TT Rounds Condensed Bold"/>
              </a:rPr>
              <a:t>Innehåll</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42455" y="643973"/>
            <a:ext cx="4683064" cy="846386"/>
          </a:xfrm>
          <a:prstGeom prst="rect">
            <a:avLst/>
          </a:prstGeom>
        </p:spPr>
        <p:txBody>
          <a:bodyPr lIns="0" tIns="0" rIns="0" bIns="0" rtlCol="0" anchor="t">
            <a:spAutoFit/>
          </a:bodyPr>
          <a:lstStyle/>
          <a:p>
            <a:pPr>
              <a:lnSpc>
                <a:spcPts val="2160"/>
              </a:lnSpc>
            </a:pPr>
            <a:r>
              <a:rPr lang="en-GB" sz="2000" spc="18">
                <a:solidFill>
                  <a:srgbClr val="382B1B"/>
                </a:solidFill>
                <a:ea typeface="TT Rounds Condensed"/>
                <a:cs typeface="TT Rounds Condensed"/>
                <a:sym typeface="TT Rounds Condensed"/>
              </a:rPr>
              <a:t>Betydelsen av ekologiskt ansvarstagande </a:t>
            </a:r>
          </a:p>
          <a:p>
            <a:pPr>
              <a:lnSpc>
                <a:spcPts val="2160"/>
              </a:lnSpc>
            </a:pPr>
            <a:r>
              <a:rPr lang="en-GB" sz="2000" spc="18">
                <a:solidFill>
                  <a:srgbClr val="382B1B"/>
                </a:solidFill>
                <a:ea typeface="TT Rounds Condensed"/>
                <a:cs typeface="TT Rounds Condensed"/>
                <a:sym typeface="TT Rounds Condensed"/>
              </a:rPr>
              <a:t>inom den kulinariska industrin</a:t>
            </a:r>
          </a:p>
          <a:p>
            <a:pPr>
              <a:lnSpc>
                <a:spcPts val="2160"/>
              </a:lnSpc>
            </a:pPr>
            <a:endParaRPr lang="en-US" sz="2000" spc="19">
              <a:solidFill>
                <a:srgbClr val="382B1B"/>
              </a:solidFill>
              <a:ea typeface="TT Rounds Condensed"/>
              <a:cs typeface="TT Rounds Condensed"/>
              <a:sym typeface="TT Rounds Condensed"/>
            </a:endParaRP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6378486" y="1196009"/>
            <a:ext cx="5595365" cy="500522"/>
          </a:xfrm>
          <a:prstGeom prst="rect">
            <a:avLst/>
          </a:prstGeom>
        </p:spPr>
        <p:txBody>
          <a:bodyPr wrap="square" lIns="0" tIns="0" rIns="0" bIns="0" rtlCol="0" anchor="t">
            <a:spAutoFit/>
          </a:bodyPr>
          <a:lstStyle/>
          <a:p>
            <a:pPr algn="ctr">
              <a:lnSpc>
                <a:spcPts val="4536"/>
              </a:lnSpc>
            </a:pPr>
            <a:r>
              <a:rPr lang="en-US" sz="2000" spc="37">
                <a:solidFill>
                  <a:srgbClr val="000000"/>
                </a:solidFill>
                <a:ea typeface="TT Rounds Condensed Bold"/>
                <a:cs typeface="TT Rounds Condensed Bold"/>
                <a:sym typeface="TT Rounds Condensed Bold"/>
              </a:rPr>
              <a:t>En </a:t>
            </a:r>
            <a:r>
              <a:rPr lang="en-US" sz="2000" spc="37" err="1">
                <a:solidFill>
                  <a:srgbClr val="000000"/>
                </a:solidFill>
                <a:ea typeface="TT Rounds Condensed Bold"/>
                <a:cs typeface="TT Rounds Condensed Bold"/>
                <a:sym typeface="TT Rounds Condensed Bold"/>
              </a:rPr>
              <a:t>bättre</a:t>
            </a:r>
            <a:r>
              <a:rPr lang="en-US" sz="2000" spc="37">
                <a:solidFill>
                  <a:srgbClr val="000000"/>
                </a:solidFill>
                <a:ea typeface="TT Rounds Condensed Bold"/>
                <a:cs typeface="TT Rounds Condensed Bold"/>
                <a:sym typeface="TT Rounds Condensed Bold"/>
              </a:rPr>
              <a:t> </a:t>
            </a:r>
            <a:r>
              <a:rPr lang="en-US" sz="2000" spc="37" err="1">
                <a:solidFill>
                  <a:srgbClr val="000000"/>
                </a:solidFill>
                <a:ea typeface="TT Rounds Condensed Bold"/>
                <a:cs typeface="TT Rounds Condensed Bold"/>
                <a:sym typeface="TT Rounds Condensed Bold"/>
              </a:rPr>
              <a:t>förståelse</a:t>
            </a:r>
            <a:r>
              <a:rPr lang="en-US" sz="2000" spc="37">
                <a:solidFill>
                  <a:srgbClr val="000000"/>
                </a:solidFill>
                <a:ea typeface="TT Rounds Condensed Bold"/>
                <a:cs typeface="TT Rounds Condensed Bold"/>
                <a:sym typeface="TT Rounds Condensed Bold"/>
              </a:rPr>
              <a:t> för </a:t>
            </a:r>
            <a:r>
              <a:rPr lang="en-US" sz="2000" spc="37" err="1">
                <a:solidFill>
                  <a:srgbClr val="000000"/>
                </a:solidFill>
                <a:ea typeface="TT Rounds Condensed Bold"/>
                <a:cs typeface="TT Rounds Condensed Bold"/>
                <a:sym typeface="TT Rounds Condensed Bold"/>
              </a:rPr>
              <a:t>avfallsreduktion</a:t>
            </a:r>
            <a:endParaRPr lang="en-US" err="1"/>
          </a:p>
        </p:txBody>
      </p:sp>
      <p:sp>
        <p:nvSpPr>
          <p:cNvPr id="16" name="TextBox 16"/>
          <p:cNvSpPr txBox="1"/>
          <p:nvPr/>
        </p:nvSpPr>
        <p:spPr>
          <a:xfrm>
            <a:off x="6364695" y="2064999"/>
            <a:ext cx="682517" cy="448841"/>
          </a:xfrm>
          <a:prstGeom prst="rect">
            <a:avLst/>
          </a:prstGeom>
        </p:spPr>
        <p:txBody>
          <a:bodyPr wrap="square"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a:solidFill>
                  <a:srgbClr val="382B1B"/>
                </a:solidFill>
                <a:ea typeface="TT Rounds Condensed"/>
                <a:cs typeface="TT Rounds Condensed"/>
                <a:sym typeface="TT Rounds Condensed"/>
              </a:rPr>
              <a:t>Utforska energieffektiviteten</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
        <p:nvSpPr>
          <p:cNvPr id="9" name="TextBox 16">
            <a:extLst>
              <a:ext uri="{FF2B5EF4-FFF2-40B4-BE49-F238E27FC236}">
                <a16:creationId xmlns:a16="http://schemas.microsoft.com/office/drawing/2014/main" id="{8229474D-3C3C-4F50-D39B-452CF5795CDD}"/>
              </a:ext>
            </a:extLst>
          </p:cNvPr>
          <p:cNvSpPr txBox="1"/>
          <p:nvPr/>
        </p:nvSpPr>
        <p:spPr>
          <a:xfrm>
            <a:off x="6364695" y="270293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04</a:t>
            </a:r>
          </a:p>
        </p:txBody>
      </p:sp>
      <p:sp>
        <p:nvSpPr>
          <p:cNvPr id="10" name="TextBox 17">
            <a:extLst>
              <a:ext uri="{FF2B5EF4-FFF2-40B4-BE49-F238E27FC236}">
                <a16:creationId xmlns:a16="http://schemas.microsoft.com/office/drawing/2014/main" id="{22D15DFB-0C56-5F3D-BD60-ED4042A32D10}"/>
              </a:ext>
            </a:extLst>
          </p:cNvPr>
          <p:cNvSpPr txBox="1"/>
          <p:nvPr/>
        </p:nvSpPr>
        <p:spPr>
          <a:xfrm>
            <a:off x="7086229" y="2776785"/>
            <a:ext cx="4683064" cy="282129"/>
          </a:xfrm>
          <a:prstGeom prst="rect">
            <a:avLst/>
          </a:prstGeom>
        </p:spPr>
        <p:txBody>
          <a:bodyPr lIns="0" tIns="0" rIns="0" bIns="0" rtlCol="0" anchor="t">
            <a:spAutoFit/>
          </a:bodyPr>
          <a:lstStyle/>
          <a:p>
            <a:pPr>
              <a:lnSpc>
                <a:spcPts val="2160"/>
              </a:lnSpc>
            </a:pPr>
            <a:r>
              <a:rPr lang="en-US" sz="2000" spc="19">
                <a:solidFill>
                  <a:srgbClr val="382B1B"/>
                </a:solidFill>
                <a:ea typeface="TT Rounds Condensed"/>
                <a:cs typeface="TT Rounds Condensed"/>
                <a:sym typeface="TT Rounds Condensed"/>
              </a:rPr>
              <a:t>Roliga aktiviteter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Hur </a:t>
            </a:r>
            <a:r>
              <a:rPr lang="en-US" dirty="0" err="1"/>
              <a:t>kan</a:t>
            </a:r>
            <a:r>
              <a:rPr lang="en-US" dirty="0"/>
              <a:t> du </a:t>
            </a:r>
            <a:r>
              <a:rPr lang="en-US" dirty="0" err="1"/>
              <a:t>stödja</a:t>
            </a:r>
            <a:r>
              <a:rPr lang="en-US" dirty="0"/>
              <a:t> den </a:t>
            </a:r>
            <a:r>
              <a:rPr lang="en-US" dirty="0" err="1"/>
              <a:t>biologiska</a:t>
            </a:r>
            <a:r>
              <a:rPr lang="en-US" dirty="0"/>
              <a:t> </a:t>
            </a:r>
            <a:r>
              <a:rPr lang="en-US" dirty="0" err="1"/>
              <a:t>mångfalden</a:t>
            </a:r>
            <a:r>
              <a:rPr lang="en-US" dirty="0"/>
              <a:t> </a:t>
            </a:r>
            <a:r>
              <a:rPr lang="en-US" dirty="0" err="1"/>
              <a:t>i</a:t>
            </a:r>
            <a:r>
              <a:rPr lang="en-US" dirty="0"/>
              <a:t> </a:t>
            </a:r>
            <a:r>
              <a:rPr lang="en-US" dirty="0" err="1"/>
              <a:t>dina</a:t>
            </a:r>
            <a:r>
              <a:rPr lang="en-US" dirty="0"/>
              <a:t> </a:t>
            </a:r>
            <a:r>
              <a:rPr lang="en-US" dirty="0" err="1"/>
              <a:t>menyer</a:t>
            </a:r>
            <a:r>
              <a:rPr lang="en-US" dirty="0"/>
              <a:t>?</a:t>
            </a:r>
          </a:p>
          <a:p>
            <a:pPr marL="0" indent="0"/>
            <a:endParaRPr lang="en-US" dirty="0"/>
          </a:p>
          <a:p>
            <a:pPr marL="0" indent="0"/>
            <a:r>
              <a:rPr lang="en-US" dirty="0"/>
              <a:t>a) </a:t>
            </a:r>
            <a:r>
              <a:rPr lang="en-US" dirty="0" err="1"/>
              <a:t>Använda</a:t>
            </a:r>
            <a:r>
              <a:rPr lang="en-US" dirty="0"/>
              <a:t> </a:t>
            </a:r>
            <a:r>
              <a:rPr lang="en-US" dirty="0" err="1"/>
              <a:t>ett</a:t>
            </a:r>
            <a:r>
              <a:rPr lang="en-US" dirty="0"/>
              <a:t> </a:t>
            </a:r>
            <a:r>
              <a:rPr lang="en-US" dirty="0" err="1"/>
              <a:t>varierat</a:t>
            </a:r>
            <a:r>
              <a:rPr lang="en-US" dirty="0"/>
              <a:t> </a:t>
            </a:r>
            <a:r>
              <a:rPr lang="en-US" dirty="0" err="1"/>
              <a:t>utbud</a:t>
            </a:r>
            <a:r>
              <a:rPr lang="en-US" dirty="0"/>
              <a:t> av </a:t>
            </a:r>
            <a:r>
              <a:rPr lang="en-US" dirty="0" err="1"/>
              <a:t>ingredienser</a:t>
            </a:r>
            <a:endParaRPr lang="en-US" dirty="0"/>
          </a:p>
          <a:p>
            <a:pPr marL="0" indent="0"/>
            <a:r>
              <a:rPr lang="en-US" dirty="0"/>
              <a:t>b) </a:t>
            </a:r>
            <a:r>
              <a:rPr lang="en-US" dirty="0" err="1"/>
              <a:t>Inkluderar</a:t>
            </a:r>
            <a:r>
              <a:rPr lang="en-US" dirty="0"/>
              <a:t> </a:t>
            </a:r>
            <a:r>
              <a:rPr lang="en-US" dirty="0" err="1"/>
              <a:t>gamla</a:t>
            </a:r>
            <a:r>
              <a:rPr lang="en-US" dirty="0"/>
              <a:t> </a:t>
            </a:r>
            <a:r>
              <a:rPr lang="en-US" dirty="0" err="1"/>
              <a:t>sädesslag</a:t>
            </a:r>
            <a:r>
              <a:rPr lang="en-US" dirty="0"/>
              <a:t> </a:t>
            </a:r>
            <a:r>
              <a:rPr lang="en-US" dirty="0" err="1"/>
              <a:t>som</a:t>
            </a:r>
            <a:r>
              <a:rPr lang="en-US" dirty="0"/>
              <a:t> quinoa och               farro</a:t>
            </a:r>
          </a:p>
          <a:p>
            <a:pPr marL="0" indent="0"/>
            <a:r>
              <a:rPr lang="en-US" dirty="0"/>
              <a:t>c) </a:t>
            </a:r>
            <a:r>
              <a:rPr lang="en-US" dirty="0" err="1"/>
              <a:t>Införlivande</a:t>
            </a:r>
            <a:r>
              <a:rPr lang="en-US" dirty="0"/>
              <a:t> av </a:t>
            </a:r>
            <a:r>
              <a:rPr lang="en-US" dirty="0" err="1"/>
              <a:t>arvgrönsaker</a:t>
            </a:r>
            <a:endParaRPr lang="en-US" dirty="0"/>
          </a:p>
          <a:p>
            <a:pPr marL="0" indent="0"/>
            <a:r>
              <a:rPr lang="en-US" dirty="0"/>
              <a:t>d) </a:t>
            </a:r>
            <a:r>
              <a:rPr lang="en-US" dirty="0" err="1"/>
              <a:t>Alla</a:t>
            </a:r>
            <a:r>
              <a:rPr lang="en-US" dirty="0"/>
              <a:t> </a:t>
            </a:r>
            <a:r>
              <a:rPr lang="en-US" dirty="0" err="1"/>
              <a:t>ovanstående</a:t>
            </a:r>
            <a:endParaRPr lang="en-US" dirty="0"/>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Fråga 5: </a:t>
            </a:r>
          </a:p>
          <a:p>
            <a:r>
              <a:rPr lang="en-US"/>
              <a:t>Biologisk mångfald</a:t>
            </a:r>
          </a:p>
          <a:p>
            <a:endParaRPr lang="en-US"/>
          </a:p>
        </p:txBody>
      </p:sp>
      <p:pic>
        <p:nvPicPr>
          <p:cNvPr id="7" name="Picture Placeholder 5">
            <a:extLst>
              <a:ext uri="{FF2B5EF4-FFF2-40B4-BE49-F238E27FC236}">
                <a16:creationId xmlns:a16="http://schemas.microsoft.com/office/drawing/2014/main" id="{0283F7B6-FB77-B33E-B139-237677B602F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866533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FA661-EC05-11BB-C4CD-30F873EA80CF}"/>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7C31645C-B076-B549-9D6A-C74CF6FAA9FE}"/>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kan du stödja den biologiska mångfalden i dina menyer?</a:t>
            </a:r>
          </a:p>
          <a:p>
            <a:pPr marL="0" indent="0"/>
            <a:endParaRPr lang="en-US"/>
          </a:p>
          <a:p>
            <a:pPr marL="0" indent="0"/>
            <a:r>
              <a:rPr lang="en-US"/>
              <a:t>d) Alla ovanstående</a:t>
            </a:r>
          </a:p>
          <a:p>
            <a:pPr marL="0" indent="0"/>
            <a:endParaRPr lang="en-US"/>
          </a:p>
        </p:txBody>
      </p:sp>
      <p:sp>
        <p:nvSpPr>
          <p:cNvPr id="5" name="Text Placeholder 4">
            <a:extLst>
              <a:ext uri="{FF2B5EF4-FFF2-40B4-BE49-F238E27FC236}">
                <a16:creationId xmlns:a16="http://schemas.microsoft.com/office/drawing/2014/main" id="{A52BA8DF-7A1A-BA61-F7D7-7B429CC04E9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Svar 5: </a:t>
            </a:r>
          </a:p>
          <a:p>
            <a:r>
              <a:rPr lang="en-US"/>
              <a:t>Biologisk mångfald</a:t>
            </a:r>
          </a:p>
          <a:p>
            <a:endParaRPr lang="en-US"/>
          </a:p>
        </p:txBody>
      </p:sp>
      <p:pic>
        <p:nvPicPr>
          <p:cNvPr id="7" name="Picture Placeholder 5">
            <a:extLst>
              <a:ext uri="{FF2B5EF4-FFF2-40B4-BE49-F238E27FC236}">
                <a16:creationId xmlns:a16="http://schemas.microsoft.com/office/drawing/2014/main" id="{971D1335-5352-2D05-8C21-6C8C62E923D3}"/>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606926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a:solidFill>
                  <a:srgbClr val="000000"/>
                </a:solidFill>
                <a:ea typeface="TT Rounds Condensed Bold"/>
                <a:cs typeface="TT Rounds Condensed Bold"/>
                <a:sym typeface="TT Rounds Condensed Bold"/>
              </a:rPr>
              <a:t>En bättre förståelse för avfallsreduktion</a:t>
            </a:r>
          </a:p>
        </p:txBody>
      </p:sp>
    </p:spTree>
    <p:extLst>
      <p:ext uri="{BB962C8B-B14F-4D97-AF65-F5344CB8AC3E}">
        <p14:creationId xmlns:p14="http://schemas.microsoft.com/office/powerpoint/2010/main" val="1370448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a:t>Som vi berättade i inledningen är matsvinn en viktig fråga i hela världen, och ungefär en tredjedel av all mat som produceras för mänsklig konsumtion går till spillo varje år. </a:t>
            </a:r>
          </a:p>
          <a:p>
            <a:pPr marL="0" indent="0"/>
            <a:r>
              <a:rPr lang="en-US"/>
              <a:t>Genom att vara mer medveten om taktiker för att minska avfallet blir du mer anställningsbar eftersom du kan använda de resurser du har till ditt förfogande på ett bättre sätt.</a:t>
            </a:r>
          </a:p>
          <a:p>
            <a:endParaRPr lang="fr-FR"/>
          </a:p>
          <a:p>
            <a:br>
              <a:rPr lang="en-US"/>
            </a:br>
            <a:endParaRPr lang="en-US"/>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a:t>Minskning av avfall</a:t>
            </a:r>
          </a:p>
          <a:p>
            <a:endParaRPr lang="en-US"/>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pic>
        <p:nvPicPr>
          <p:cNvPr id="7" name="Picture 6" descr="Empty eggshell broken in half">
            <a:extLst>
              <a:ext uri="{FF2B5EF4-FFF2-40B4-BE49-F238E27FC236}">
                <a16:creationId xmlns:a16="http://schemas.microsoft.com/office/drawing/2014/main" id="{9B227467-3B01-3AE5-8C71-1B90DBACCE44}"/>
              </a:ext>
            </a:extLst>
          </p:cNvPr>
          <p:cNvPicPr>
            <a:picLocks noChangeAspect="1"/>
          </p:cNvPicPr>
          <p:nvPr/>
        </p:nvPicPr>
        <p:blipFill>
          <a:blip r:embed="rId2"/>
          <a:stretch>
            <a:fillRect/>
          </a:stretch>
        </p:blipFill>
        <p:spPr>
          <a:xfrm>
            <a:off x="804953" y="1873678"/>
            <a:ext cx="4753198" cy="3211620"/>
          </a:xfrm>
          <a:prstGeom prst="rect">
            <a:avLst/>
          </a:prstGeom>
        </p:spPr>
      </p:pic>
    </p:spTree>
    <p:extLst>
      <p:ext uri="{BB962C8B-B14F-4D97-AF65-F5344CB8AC3E}">
        <p14:creationId xmlns:p14="http://schemas.microsoft.com/office/powerpoint/2010/main" val="156101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F66F502-A0D1-12F7-745B-3DE58ED64253}"/>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81561F49-84E9-B41D-D52E-00E78041934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1153166" y="1582750"/>
            <a:ext cx="10997695" cy="4343986"/>
          </a:xfrm>
        </p:spPr>
        <p:txBody>
          <a:bodyPr/>
          <a:lstStyle/>
          <a:p>
            <a:pPr marL="342900" indent="-342900">
              <a:buFont typeface="Arial" panose="020B0604020202020204" pitchFamily="34" charset="0"/>
              <a:buChar char="•"/>
            </a:pPr>
            <a:r>
              <a:rPr lang="en-US" b="1" dirty="0" err="1"/>
              <a:t>Portionskontroll</a:t>
            </a:r>
            <a:r>
              <a:rPr lang="en-US" b="1" dirty="0"/>
              <a:t>:   </a:t>
            </a:r>
            <a:r>
              <a:rPr lang="en-US" dirty="0" err="1"/>
              <a:t>Läs</a:t>
            </a:r>
            <a:r>
              <a:rPr lang="en-US" dirty="0"/>
              <a:t> </a:t>
            </a:r>
            <a:r>
              <a:rPr lang="en-US" dirty="0" err="1"/>
              <a:t>noga</a:t>
            </a:r>
            <a:r>
              <a:rPr lang="en-US" dirty="0"/>
              <a:t>, </a:t>
            </a:r>
            <a:r>
              <a:rPr lang="en-US" dirty="0" err="1"/>
              <a:t>planera</a:t>
            </a:r>
            <a:r>
              <a:rPr lang="en-US" dirty="0"/>
              <a:t> och </a:t>
            </a:r>
            <a:r>
              <a:rPr lang="en-US" dirty="0" err="1"/>
              <a:t>kontrollera</a:t>
            </a:r>
            <a:r>
              <a:rPr lang="en-US" dirty="0"/>
              <a:t> </a:t>
            </a:r>
            <a:r>
              <a:rPr lang="en-US" dirty="0" err="1"/>
              <a:t>portionerna</a:t>
            </a:r>
            <a:r>
              <a:rPr lang="en-US" dirty="0"/>
              <a:t> för </a:t>
            </a:r>
            <a:r>
              <a:rPr lang="en-US" dirty="0" err="1"/>
              <a:t>att</a:t>
            </a:r>
            <a:r>
              <a:rPr lang="en-US" dirty="0"/>
              <a:t> </a:t>
            </a:r>
            <a:r>
              <a:rPr lang="en-US" dirty="0" err="1"/>
              <a:t>minimera</a:t>
            </a:r>
            <a:r>
              <a:rPr lang="en-US" dirty="0"/>
              <a:t> </a:t>
            </a:r>
            <a:r>
              <a:rPr lang="en-US" dirty="0" err="1"/>
              <a:t>svinnet</a:t>
            </a:r>
            <a:r>
              <a:rPr lang="en-US" dirty="0"/>
              <a:t>. Kom </a:t>
            </a:r>
            <a:r>
              <a:rPr lang="en-US" dirty="0" err="1"/>
              <a:t>ihåg</a:t>
            </a:r>
            <a:r>
              <a:rPr lang="en-US" dirty="0"/>
              <a:t> </a:t>
            </a:r>
            <a:r>
              <a:rPr lang="en-US" dirty="0" err="1"/>
              <a:t>att</a:t>
            </a:r>
            <a:r>
              <a:rPr lang="en-US" dirty="0"/>
              <a:t> </a:t>
            </a:r>
            <a:r>
              <a:rPr lang="en-US" dirty="0" err="1"/>
              <a:t>använda</a:t>
            </a:r>
            <a:r>
              <a:rPr lang="en-US" dirty="0"/>
              <a:t> det </a:t>
            </a:r>
            <a:r>
              <a:rPr lang="en-US" dirty="0" err="1"/>
              <a:t>tekniska</a:t>
            </a:r>
            <a:r>
              <a:rPr lang="en-US" dirty="0"/>
              <a:t> </a:t>
            </a:r>
            <a:r>
              <a:rPr lang="en-US" dirty="0" err="1"/>
              <a:t>bladet</a:t>
            </a:r>
            <a:r>
              <a:rPr lang="en-US" dirty="0"/>
              <a:t> för </a:t>
            </a:r>
            <a:r>
              <a:rPr lang="en-US" dirty="0" err="1"/>
              <a:t>varje</a:t>
            </a:r>
            <a:r>
              <a:rPr lang="en-US" dirty="0"/>
              <a:t> </a:t>
            </a:r>
            <a:r>
              <a:rPr lang="en-US" dirty="0" err="1"/>
              <a:t>recept</a:t>
            </a:r>
            <a:r>
              <a:rPr lang="en-US" dirty="0"/>
              <a:t>. </a:t>
            </a:r>
            <a:r>
              <a:rPr lang="en-US" dirty="0" err="1"/>
              <a:t>Använd</a:t>
            </a:r>
            <a:r>
              <a:rPr lang="en-US" dirty="0"/>
              <a:t> </a:t>
            </a:r>
            <a:r>
              <a:rPr lang="en-US" dirty="0" err="1"/>
              <a:t>dessutom</a:t>
            </a:r>
            <a:r>
              <a:rPr lang="en-US" dirty="0"/>
              <a:t> </a:t>
            </a:r>
            <a:r>
              <a:rPr lang="en-US" dirty="0" err="1"/>
              <a:t>mätkoppar</a:t>
            </a:r>
            <a:r>
              <a:rPr lang="en-US" dirty="0"/>
              <a:t> och </a:t>
            </a:r>
            <a:r>
              <a:rPr lang="en-US" dirty="0" err="1"/>
              <a:t>vågar</a:t>
            </a:r>
            <a:r>
              <a:rPr lang="en-US" dirty="0"/>
              <a:t> för </a:t>
            </a:r>
            <a:r>
              <a:rPr lang="en-US" dirty="0" err="1"/>
              <a:t>att</a:t>
            </a:r>
            <a:r>
              <a:rPr lang="en-US" dirty="0"/>
              <a:t> </a:t>
            </a:r>
            <a:r>
              <a:rPr lang="en-US" dirty="0" err="1"/>
              <a:t>säkerställa</a:t>
            </a:r>
            <a:r>
              <a:rPr lang="en-US" dirty="0"/>
              <a:t> </a:t>
            </a:r>
            <a:r>
              <a:rPr lang="en-US" dirty="0" err="1"/>
              <a:t>portionsstorlekar</a:t>
            </a:r>
            <a:r>
              <a:rPr lang="en-US" dirty="0"/>
              <a:t> </a:t>
            </a:r>
            <a:r>
              <a:rPr lang="en-US" dirty="0" err="1"/>
              <a:t>samt</a:t>
            </a:r>
            <a:r>
              <a:rPr lang="en-US" dirty="0"/>
              <a:t> för </a:t>
            </a:r>
            <a:r>
              <a:rPr lang="en-US" dirty="0" err="1"/>
              <a:t>att</a:t>
            </a:r>
            <a:r>
              <a:rPr lang="en-US" dirty="0"/>
              <a:t> </a:t>
            </a:r>
            <a:r>
              <a:rPr lang="en-US" dirty="0" err="1"/>
              <a:t>leverera</a:t>
            </a:r>
            <a:r>
              <a:rPr lang="en-US" dirty="0"/>
              <a:t> </a:t>
            </a:r>
            <a:r>
              <a:rPr lang="en-US" dirty="0" err="1"/>
              <a:t>samma</a:t>
            </a:r>
            <a:r>
              <a:rPr lang="en-US" dirty="0"/>
              <a:t> </a:t>
            </a:r>
            <a:r>
              <a:rPr lang="en-US" dirty="0" err="1"/>
              <a:t>rätt</a:t>
            </a:r>
            <a:r>
              <a:rPr lang="en-US" dirty="0"/>
              <a:t> till </a:t>
            </a:r>
            <a:r>
              <a:rPr lang="en-US" dirty="0" err="1"/>
              <a:t>varje</a:t>
            </a:r>
            <a:r>
              <a:rPr lang="en-US" dirty="0"/>
              <a:t> </a:t>
            </a:r>
            <a:r>
              <a:rPr lang="en-US" dirty="0" err="1"/>
              <a:t>kund</a:t>
            </a:r>
            <a:r>
              <a:rPr lang="en-US" dirty="0"/>
              <a:t>. </a:t>
            </a:r>
            <a:r>
              <a:rPr lang="en-US" dirty="0" err="1"/>
              <a:t>På</a:t>
            </a:r>
            <a:r>
              <a:rPr lang="en-US" dirty="0"/>
              <a:t> </a:t>
            </a:r>
            <a:r>
              <a:rPr lang="en-US" dirty="0" err="1"/>
              <a:t>så</a:t>
            </a:r>
            <a:r>
              <a:rPr lang="en-US" dirty="0"/>
              <a:t> </a:t>
            </a:r>
            <a:r>
              <a:rPr lang="en-US" dirty="0" err="1"/>
              <a:t>sätt</a:t>
            </a:r>
            <a:r>
              <a:rPr lang="en-US" dirty="0"/>
              <a:t> </a:t>
            </a:r>
            <a:r>
              <a:rPr lang="en-US" dirty="0" err="1"/>
              <a:t>undviker</a:t>
            </a:r>
            <a:r>
              <a:rPr lang="en-US" dirty="0"/>
              <a:t> du </a:t>
            </a:r>
            <a:r>
              <a:rPr lang="en-US" dirty="0" err="1"/>
              <a:t>överberedning</a:t>
            </a:r>
            <a:r>
              <a:rPr lang="en-US" dirty="0"/>
              <a:t> och </a:t>
            </a:r>
            <a:r>
              <a:rPr lang="en-US" dirty="0" err="1"/>
              <a:t>minskar</a:t>
            </a:r>
            <a:r>
              <a:rPr lang="en-US" dirty="0"/>
              <a:t> </a:t>
            </a:r>
            <a:r>
              <a:rPr lang="en-US" dirty="0" err="1"/>
              <a:t>matsvinnet</a:t>
            </a:r>
            <a:r>
              <a:rPr lang="en-US" dirty="0"/>
              <a: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err="1"/>
              <a:t>Lagerhantering</a:t>
            </a:r>
            <a:r>
              <a:rPr lang="en-US" b="1" dirty="0"/>
              <a:t>:  </a:t>
            </a:r>
            <a:r>
              <a:rPr lang="en-US" dirty="0" err="1"/>
              <a:t>Kontrollera</a:t>
            </a:r>
            <a:r>
              <a:rPr lang="en-US" dirty="0"/>
              <a:t> och </a:t>
            </a:r>
            <a:r>
              <a:rPr lang="en-US" dirty="0" err="1"/>
              <a:t>rotera</a:t>
            </a:r>
            <a:r>
              <a:rPr lang="en-US" dirty="0"/>
              <a:t> </a:t>
            </a:r>
            <a:r>
              <a:rPr lang="en-US" dirty="0" err="1"/>
              <a:t>lagret</a:t>
            </a:r>
            <a:r>
              <a:rPr lang="en-US" dirty="0"/>
              <a:t> </a:t>
            </a:r>
            <a:r>
              <a:rPr lang="en-US" dirty="0" err="1"/>
              <a:t>regelbundet</a:t>
            </a:r>
            <a:r>
              <a:rPr lang="en-US" dirty="0"/>
              <a:t> för </a:t>
            </a:r>
            <a:r>
              <a:rPr lang="en-US" dirty="0" err="1"/>
              <a:t>att</a:t>
            </a:r>
            <a:r>
              <a:rPr lang="en-US" dirty="0"/>
              <a:t> </a:t>
            </a:r>
            <a:r>
              <a:rPr lang="en-US" dirty="0" err="1"/>
              <a:t>förhindra</a:t>
            </a:r>
            <a:r>
              <a:rPr lang="en-US" dirty="0"/>
              <a:t> </a:t>
            </a:r>
            <a:r>
              <a:rPr lang="en-US" dirty="0" err="1"/>
              <a:t>att</a:t>
            </a:r>
            <a:r>
              <a:rPr lang="en-US" dirty="0"/>
              <a:t> det </a:t>
            </a:r>
            <a:r>
              <a:rPr lang="en-US" dirty="0" err="1"/>
              <a:t>förstörs</a:t>
            </a:r>
            <a:r>
              <a:rPr lang="en-US" dirty="0"/>
              <a:t>. </a:t>
            </a:r>
            <a:r>
              <a:rPr lang="en-US" dirty="0" err="1"/>
              <a:t>Inför</a:t>
            </a:r>
            <a:r>
              <a:rPr lang="en-US" dirty="0"/>
              <a:t> </a:t>
            </a:r>
            <a:r>
              <a:rPr lang="en-US" dirty="0" err="1"/>
              <a:t>ett</a:t>
            </a:r>
            <a:r>
              <a:rPr lang="en-US" dirty="0"/>
              <a:t> FIFO-system (</a:t>
            </a:r>
            <a:r>
              <a:rPr lang="en-US" dirty="0" err="1"/>
              <a:t>först</a:t>
            </a:r>
            <a:r>
              <a:rPr lang="en-US" dirty="0"/>
              <a:t> in, </a:t>
            </a:r>
            <a:r>
              <a:rPr lang="en-US" dirty="0" err="1"/>
              <a:t>först</a:t>
            </a:r>
            <a:r>
              <a:rPr lang="en-US" dirty="0"/>
              <a:t> </a:t>
            </a:r>
            <a:r>
              <a:rPr lang="en-US" dirty="0" err="1"/>
              <a:t>ut</a:t>
            </a:r>
            <a:r>
              <a:rPr lang="en-US" dirty="0"/>
              <a:t>), </a:t>
            </a:r>
            <a:r>
              <a:rPr lang="en-US" dirty="0" err="1"/>
              <a:t>där</a:t>
            </a:r>
            <a:r>
              <a:rPr lang="en-US" dirty="0"/>
              <a:t> </a:t>
            </a:r>
            <a:r>
              <a:rPr lang="en-US" dirty="0" err="1"/>
              <a:t>äldre</a:t>
            </a:r>
            <a:r>
              <a:rPr lang="en-US" dirty="0"/>
              <a:t> </a:t>
            </a:r>
            <a:r>
              <a:rPr lang="en-US" dirty="0" err="1"/>
              <a:t>ingredienser</a:t>
            </a:r>
            <a:r>
              <a:rPr lang="en-US" dirty="0"/>
              <a:t> </a:t>
            </a:r>
            <a:r>
              <a:rPr lang="en-US" dirty="0" err="1"/>
              <a:t>används</a:t>
            </a:r>
            <a:r>
              <a:rPr lang="en-US" dirty="0"/>
              <a:t> </a:t>
            </a:r>
            <a:r>
              <a:rPr lang="en-US" dirty="0" err="1"/>
              <a:t>före</a:t>
            </a:r>
            <a:r>
              <a:rPr lang="en-US" dirty="0"/>
              <a:t> </a:t>
            </a:r>
            <a:r>
              <a:rPr lang="en-US" dirty="0" err="1"/>
              <a:t>nyare</a:t>
            </a:r>
            <a:r>
              <a:rPr lang="en-US" dirty="0"/>
              <a:t>. FIFO, </a:t>
            </a:r>
            <a:r>
              <a:rPr lang="en-US" dirty="0" err="1"/>
              <a:t>som</a:t>
            </a:r>
            <a:r>
              <a:rPr lang="en-US" dirty="0"/>
              <a:t> </a:t>
            </a:r>
            <a:r>
              <a:rPr lang="en-US" dirty="0" err="1"/>
              <a:t>betyder</a:t>
            </a:r>
            <a:r>
              <a:rPr lang="en-US" dirty="0"/>
              <a:t> "</a:t>
            </a:r>
            <a:r>
              <a:rPr lang="en-US" dirty="0" err="1"/>
              <a:t>först</a:t>
            </a:r>
            <a:r>
              <a:rPr lang="en-US" dirty="0"/>
              <a:t> in, </a:t>
            </a:r>
            <a:r>
              <a:rPr lang="en-US" dirty="0" err="1"/>
              <a:t>först</a:t>
            </a:r>
            <a:r>
              <a:rPr lang="en-US" dirty="0"/>
              <a:t> </a:t>
            </a:r>
            <a:r>
              <a:rPr lang="en-US" dirty="0" err="1"/>
              <a:t>ut</a:t>
            </a:r>
            <a:r>
              <a:rPr lang="en-US" dirty="0"/>
              <a:t>", </a:t>
            </a:r>
            <a:r>
              <a:rPr lang="en-US" dirty="0" err="1"/>
              <a:t>säkerställer</a:t>
            </a:r>
            <a:r>
              <a:rPr lang="en-US" dirty="0"/>
              <a:t> </a:t>
            </a:r>
            <a:r>
              <a:rPr lang="en-US" dirty="0" err="1"/>
              <a:t>att</a:t>
            </a:r>
            <a:r>
              <a:rPr lang="en-US" dirty="0"/>
              <a:t> de </a:t>
            </a:r>
            <a:r>
              <a:rPr lang="en-US" dirty="0" err="1"/>
              <a:t>äldsta</a:t>
            </a:r>
            <a:r>
              <a:rPr lang="en-US" dirty="0"/>
              <a:t> </a:t>
            </a:r>
            <a:r>
              <a:rPr lang="en-US" dirty="0" err="1"/>
              <a:t>varorna</a:t>
            </a:r>
            <a:r>
              <a:rPr lang="en-US" dirty="0"/>
              <a:t> </a:t>
            </a:r>
            <a:r>
              <a:rPr lang="en-US" dirty="0" err="1"/>
              <a:t>används</a:t>
            </a:r>
            <a:r>
              <a:rPr lang="en-US" dirty="0"/>
              <a:t> </a:t>
            </a:r>
            <a:r>
              <a:rPr lang="en-US" dirty="0" err="1"/>
              <a:t>först</a:t>
            </a:r>
            <a:r>
              <a:rPr lang="en-US" dirty="0"/>
              <a:t>, </a:t>
            </a:r>
            <a:r>
              <a:rPr lang="en-US" dirty="0" err="1"/>
              <a:t>vilket</a:t>
            </a:r>
            <a:r>
              <a:rPr lang="en-US" dirty="0"/>
              <a:t> </a:t>
            </a:r>
            <a:r>
              <a:rPr lang="en-US" dirty="0" err="1"/>
              <a:t>minskar</a:t>
            </a:r>
            <a:r>
              <a:rPr lang="en-US" dirty="0"/>
              <a:t> </a:t>
            </a:r>
            <a:r>
              <a:rPr lang="en-US" dirty="0" err="1"/>
              <a:t>risken</a:t>
            </a:r>
            <a:r>
              <a:rPr lang="en-US" dirty="0"/>
              <a:t> för </a:t>
            </a:r>
            <a:r>
              <a:rPr lang="en-US" dirty="0" err="1"/>
              <a:t>förstörelse</a:t>
            </a:r>
            <a:r>
              <a:rPr lang="en-US" dirty="0"/>
              <a:t> och </a:t>
            </a:r>
            <a:r>
              <a:rPr lang="en-US" dirty="0" err="1"/>
              <a:t>svinn</a:t>
            </a:r>
            <a:r>
              <a:rPr lang="en-US" dirty="0"/>
              <a:t>.</a:t>
            </a:r>
          </a:p>
          <a:p>
            <a:pPr marL="342900" indent="-342900">
              <a:buFont typeface="Arial" panose="020B0604020202020204" pitchFamily="34" charset="0"/>
              <a:buChar char="•"/>
            </a:pPr>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a:xfrm>
            <a:off x="529757" y="537091"/>
            <a:ext cx="11222531" cy="582221"/>
          </a:xfrm>
        </p:spPr>
        <p:txBody>
          <a:bodyPr>
            <a:normAutofit lnSpcReduction="10000"/>
          </a:bodyPr>
          <a:lstStyle/>
          <a:p>
            <a:r>
              <a:rPr lang="en-US" b="1" dirty="0" err="1"/>
              <a:t>Så</a:t>
            </a:r>
            <a:r>
              <a:rPr lang="en-US" b="1" dirty="0"/>
              <a:t> </a:t>
            </a:r>
            <a:r>
              <a:rPr lang="en-US" b="1" dirty="0" err="1"/>
              <a:t>här</a:t>
            </a:r>
            <a:r>
              <a:rPr lang="en-US" b="1" dirty="0"/>
              <a:t> </a:t>
            </a:r>
            <a:r>
              <a:rPr lang="en-US" b="1" dirty="0" err="1"/>
              <a:t>minskar</a:t>
            </a:r>
            <a:r>
              <a:rPr lang="en-US" b="1" dirty="0"/>
              <a:t> du </a:t>
            </a:r>
            <a:r>
              <a:rPr lang="en-US" b="1" dirty="0" err="1"/>
              <a:t>matsvinnet</a:t>
            </a:r>
            <a:r>
              <a:rPr lang="en-US" b="1" dirty="0"/>
              <a:t> </a:t>
            </a:r>
            <a:r>
              <a:rPr lang="en-US" b="1" dirty="0" err="1"/>
              <a:t>i</a:t>
            </a:r>
            <a:r>
              <a:rPr lang="en-US" b="1" dirty="0"/>
              <a:t> </a:t>
            </a:r>
            <a:r>
              <a:rPr lang="en-US" b="1" dirty="0" err="1"/>
              <a:t>köket</a:t>
            </a:r>
            <a:endParaRPr lang="en-US" b="1" dirty="0"/>
          </a:p>
          <a:p>
            <a:endParaRPr lang="en-US" dirty="0"/>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934F4-F18B-1878-B412-19CF033E42ED}"/>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4C4AFCE6-53B6-A544-336F-091D987BB749}"/>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0B1332C1-27CB-4669-8A5E-09BA51B6CAA4}"/>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3C73B1B8-E2D7-2F61-F47F-A140478E813F}"/>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err="1"/>
              <a:t>Kreativt</a:t>
            </a:r>
            <a:r>
              <a:rPr lang="en-US" b="1" dirty="0"/>
              <a:t> </a:t>
            </a:r>
            <a:r>
              <a:rPr lang="en-US" b="1" dirty="0" err="1"/>
              <a:t>användande</a:t>
            </a:r>
            <a:r>
              <a:rPr lang="en-US" b="1" dirty="0"/>
              <a:t> av </a:t>
            </a:r>
            <a:r>
              <a:rPr lang="en-US" b="1" dirty="0" err="1"/>
              <a:t>rester</a:t>
            </a:r>
            <a:r>
              <a:rPr lang="en-US" b="1" dirty="0"/>
              <a:t>:  </a:t>
            </a:r>
            <a:r>
              <a:rPr lang="en-US" dirty="0"/>
              <a:t>Ta </a:t>
            </a:r>
            <a:r>
              <a:rPr lang="en-US" dirty="0" err="1"/>
              <a:t>fram</a:t>
            </a:r>
            <a:r>
              <a:rPr lang="en-US" dirty="0"/>
              <a:t> </a:t>
            </a:r>
            <a:r>
              <a:rPr lang="en-US" dirty="0" err="1"/>
              <a:t>recept</a:t>
            </a:r>
            <a:r>
              <a:rPr lang="en-US" dirty="0"/>
              <a:t> </a:t>
            </a:r>
            <a:r>
              <a:rPr lang="en-US" dirty="0" err="1"/>
              <a:t>där</a:t>
            </a:r>
            <a:r>
              <a:rPr lang="en-US" dirty="0"/>
              <a:t> du </a:t>
            </a:r>
            <a:r>
              <a:rPr lang="en-US" dirty="0" err="1"/>
              <a:t>använder</a:t>
            </a:r>
            <a:r>
              <a:rPr lang="en-US" dirty="0"/>
              <a:t> </a:t>
            </a:r>
            <a:r>
              <a:rPr lang="en-US" dirty="0" err="1"/>
              <a:t>rester</a:t>
            </a:r>
            <a:r>
              <a:rPr lang="en-US" dirty="0"/>
              <a:t> </a:t>
            </a:r>
            <a:r>
              <a:rPr lang="en-US" dirty="0" err="1"/>
              <a:t>eller</a:t>
            </a:r>
            <a:r>
              <a:rPr lang="en-US" dirty="0"/>
              <a:t> </a:t>
            </a:r>
            <a:r>
              <a:rPr lang="en-US" dirty="0" err="1"/>
              <a:t>överblivna</a:t>
            </a:r>
            <a:r>
              <a:rPr lang="en-US" dirty="0"/>
              <a:t> </a:t>
            </a:r>
            <a:r>
              <a:rPr lang="en-US" dirty="0" err="1"/>
              <a:t>ingredienser</a:t>
            </a:r>
            <a:r>
              <a:rPr lang="en-US" dirty="0"/>
              <a:t>. Du </a:t>
            </a:r>
            <a:r>
              <a:rPr lang="en-US" dirty="0" err="1"/>
              <a:t>kan</a:t>
            </a:r>
            <a:r>
              <a:rPr lang="en-US" dirty="0"/>
              <a:t> </a:t>
            </a:r>
            <a:r>
              <a:rPr lang="en-US" dirty="0" err="1"/>
              <a:t>använda</a:t>
            </a:r>
            <a:r>
              <a:rPr lang="en-US" dirty="0"/>
              <a:t> </a:t>
            </a:r>
            <a:r>
              <a:rPr lang="en-US" dirty="0" err="1"/>
              <a:t>överblivna</a:t>
            </a:r>
            <a:r>
              <a:rPr lang="en-US" dirty="0"/>
              <a:t> </a:t>
            </a:r>
            <a:r>
              <a:rPr lang="en-US" dirty="0" err="1"/>
              <a:t>rostade</a:t>
            </a:r>
            <a:r>
              <a:rPr lang="en-US" dirty="0"/>
              <a:t> </a:t>
            </a:r>
            <a:r>
              <a:rPr lang="en-US" dirty="0" err="1"/>
              <a:t>grönsaker</a:t>
            </a:r>
            <a:r>
              <a:rPr lang="en-US" dirty="0"/>
              <a:t> </a:t>
            </a:r>
            <a:r>
              <a:rPr lang="en-US" dirty="0" err="1"/>
              <a:t>i</a:t>
            </a:r>
            <a:r>
              <a:rPr lang="en-US" dirty="0"/>
              <a:t> </a:t>
            </a:r>
            <a:r>
              <a:rPr lang="en-US" dirty="0" err="1"/>
              <a:t>en</a:t>
            </a:r>
            <a:r>
              <a:rPr lang="en-US" dirty="0"/>
              <a:t> frittata </a:t>
            </a:r>
            <a:r>
              <a:rPr lang="en-US" dirty="0" err="1"/>
              <a:t>eller</a:t>
            </a:r>
            <a:r>
              <a:rPr lang="en-US" dirty="0"/>
              <a:t> </a:t>
            </a:r>
            <a:r>
              <a:rPr lang="en-US" dirty="0" err="1"/>
              <a:t>förvandla</a:t>
            </a:r>
            <a:r>
              <a:rPr lang="en-US" dirty="0"/>
              <a:t> </a:t>
            </a:r>
            <a:r>
              <a:rPr lang="en-US" dirty="0" err="1"/>
              <a:t>gammalt</a:t>
            </a:r>
            <a:r>
              <a:rPr lang="en-US" dirty="0"/>
              <a:t> </a:t>
            </a:r>
            <a:r>
              <a:rPr lang="en-US" dirty="0" err="1"/>
              <a:t>bröd</a:t>
            </a:r>
            <a:r>
              <a:rPr lang="en-US" dirty="0"/>
              <a:t> till </a:t>
            </a:r>
            <a:r>
              <a:rPr lang="en-US" dirty="0" err="1"/>
              <a:t>krutonger</a:t>
            </a:r>
            <a:r>
              <a:rPr lang="en-US" dirty="0"/>
              <a:t> </a:t>
            </a:r>
            <a:r>
              <a:rPr lang="en-US" dirty="0" err="1"/>
              <a:t>eller</a:t>
            </a:r>
            <a:r>
              <a:rPr lang="en-US" dirty="0"/>
              <a:t> </a:t>
            </a:r>
            <a:r>
              <a:rPr lang="en-US" dirty="0" err="1"/>
              <a:t>brödpudding</a:t>
            </a:r>
            <a:r>
              <a:rPr lang="en-US" dirty="0"/>
              <a:t>.</a:t>
            </a:r>
          </a:p>
          <a:p>
            <a:pPr marL="0" indent="0"/>
            <a:endParaRPr lang="en-US" sz="100" dirty="0"/>
          </a:p>
          <a:p>
            <a:pPr marL="342900" indent="-342900">
              <a:buFont typeface="Arial" panose="020B0604020202020204" pitchFamily="34" charset="0"/>
              <a:buChar char="•"/>
            </a:pPr>
            <a:r>
              <a:rPr lang="en-US" b="1" dirty="0" err="1"/>
              <a:t>Donationer</a:t>
            </a:r>
            <a:r>
              <a:rPr lang="en-US" b="1" dirty="0"/>
              <a:t>:  </a:t>
            </a:r>
            <a:r>
              <a:rPr lang="en-US" dirty="0" err="1"/>
              <a:t>Föreslå</a:t>
            </a:r>
            <a:r>
              <a:rPr lang="en-US" dirty="0"/>
              <a:t> </a:t>
            </a:r>
            <a:r>
              <a:rPr lang="en-US" dirty="0" err="1"/>
              <a:t>att</a:t>
            </a:r>
            <a:r>
              <a:rPr lang="en-US" dirty="0"/>
              <a:t> </a:t>
            </a:r>
            <a:r>
              <a:rPr lang="en-US" dirty="0" err="1"/>
              <a:t>ditt</a:t>
            </a:r>
            <a:r>
              <a:rPr lang="en-US" dirty="0"/>
              <a:t> </a:t>
            </a:r>
            <a:r>
              <a:rPr lang="en-US" dirty="0" err="1"/>
              <a:t>företag</a:t>
            </a:r>
            <a:r>
              <a:rPr lang="en-US" dirty="0"/>
              <a:t> </a:t>
            </a:r>
            <a:r>
              <a:rPr lang="en-US" dirty="0" err="1"/>
              <a:t>samarbetar</a:t>
            </a:r>
            <a:r>
              <a:rPr lang="en-US" dirty="0"/>
              <a:t> med </a:t>
            </a:r>
            <a:r>
              <a:rPr lang="en-US" dirty="0" err="1"/>
              <a:t>lokala</a:t>
            </a:r>
            <a:r>
              <a:rPr lang="en-US" dirty="0"/>
              <a:t> </a:t>
            </a:r>
            <a:r>
              <a:rPr lang="en-US" dirty="0" err="1"/>
              <a:t>matbanker</a:t>
            </a:r>
            <a:r>
              <a:rPr lang="en-US" dirty="0"/>
              <a:t> </a:t>
            </a:r>
            <a:r>
              <a:rPr lang="en-US" dirty="0" err="1"/>
              <a:t>eller</a:t>
            </a:r>
            <a:r>
              <a:rPr lang="en-US" dirty="0"/>
              <a:t> </a:t>
            </a:r>
            <a:r>
              <a:rPr lang="en-US" dirty="0" err="1"/>
              <a:t>appar</a:t>
            </a:r>
            <a:r>
              <a:rPr lang="en-US" dirty="0"/>
              <a:t> </a:t>
            </a:r>
            <a:r>
              <a:rPr lang="en-US" dirty="0" err="1"/>
              <a:t>som</a:t>
            </a:r>
            <a:r>
              <a:rPr lang="en-US" dirty="0"/>
              <a:t> Too Good to Go för </a:t>
            </a:r>
            <a:r>
              <a:rPr lang="en-US" dirty="0" err="1"/>
              <a:t>att</a:t>
            </a:r>
            <a:r>
              <a:rPr lang="en-US" dirty="0"/>
              <a:t> </a:t>
            </a:r>
            <a:r>
              <a:rPr lang="en-US" dirty="0" err="1"/>
              <a:t>donera</a:t>
            </a:r>
            <a:r>
              <a:rPr lang="en-US" dirty="0"/>
              <a:t> </a:t>
            </a:r>
            <a:r>
              <a:rPr lang="en-US" dirty="0" err="1"/>
              <a:t>överflödig</a:t>
            </a:r>
            <a:r>
              <a:rPr lang="en-US" dirty="0"/>
              <a:t> mat. </a:t>
            </a:r>
            <a:r>
              <a:rPr lang="en-US" dirty="0" err="1"/>
              <a:t>Ordna</a:t>
            </a:r>
            <a:r>
              <a:rPr lang="en-US" dirty="0"/>
              <a:t> med </a:t>
            </a:r>
            <a:r>
              <a:rPr lang="en-US" dirty="0" err="1"/>
              <a:t>upphämtning</a:t>
            </a:r>
            <a:r>
              <a:rPr lang="en-US" dirty="0"/>
              <a:t> </a:t>
            </a:r>
            <a:r>
              <a:rPr lang="en-US" dirty="0" err="1"/>
              <a:t>eller</a:t>
            </a:r>
            <a:r>
              <a:rPr lang="en-US" dirty="0"/>
              <a:t> </a:t>
            </a:r>
            <a:r>
              <a:rPr lang="en-US" dirty="0" err="1"/>
              <a:t>avlämning</a:t>
            </a:r>
            <a:r>
              <a:rPr lang="en-US" dirty="0"/>
              <a:t> av </a:t>
            </a:r>
            <a:r>
              <a:rPr lang="en-US" dirty="0" err="1"/>
              <a:t>överblivna</a:t>
            </a:r>
            <a:r>
              <a:rPr lang="en-US" dirty="0"/>
              <a:t> </a:t>
            </a:r>
            <a:r>
              <a:rPr lang="en-US" dirty="0" err="1"/>
              <a:t>färdigrätter</a:t>
            </a:r>
            <a:r>
              <a:rPr lang="en-US" dirty="0"/>
              <a:t> </a:t>
            </a:r>
            <a:r>
              <a:rPr lang="en-US" dirty="0" err="1"/>
              <a:t>som</a:t>
            </a:r>
            <a:r>
              <a:rPr lang="en-US" dirty="0"/>
              <a:t> </a:t>
            </a:r>
            <a:r>
              <a:rPr lang="en-US" dirty="0" err="1"/>
              <a:t>fortfarande</a:t>
            </a:r>
            <a:r>
              <a:rPr lang="en-US" dirty="0"/>
              <a:t> </a:t>
            </a:r>
            <a:r>
              <a:rPr lang="en-US" dirty="0" err="1"/>
              <a:t>är</a:t>
            </a:r>
            <a:r>
              <a:rPr lang="en-US" dirty="0"/>
              <a:t> </a:t>
            </a:r>
            <a:r>
              <a:rPr lang="en-US" dirty="0" err="1"/>
              <a:t>säkra</a:t>
            </a:r>
            <a:r>
              <a:rPr lang="en-US" dirty="0"/>
              <a:t> </a:t>
            </a:r>
            <a:r>
              <a:rPr lang="en-US" dirty="0" err="1"/>
              <a:t>att</a:t>
            </a:r>
            <a:r>
              <a:rPr lang="en-US" dirty="0"/>
              <a:t> </a:t>
            </a:r>
            <a:r>
              <a:rPr lang="en-US" dirty="0" err="1"/>
              <a:t>äta</a:t>
            </a:r>
            <a:r>
              <a:rPr lang="en-US" dirty="0"/>
              <a:t> men </a:t>
            </a:r>
            <a:r>
              <a:rPr lang="en-US" dirty="0" err="1"/>
              <a:t>som</a:t>
            </a:r>
            <a:r>
              <a:rPr lang="en-US" dirty="0"/>
              <a:t> </a:t>
            </a:r>
            <a:r>
              <a:rPr lang="en-US" dirty="0" err="1"/>
              <a:t>inte</a:t>
            </a:r>
            <a:r>
              <a:rPr lang="en-US" dirty="0"/>
              <a:t> </a:t>
            </a:r>
            <a:r>
              <a:rPr lang="en-US" dirty="0" err="1"/>
              <a:t>behövs</a:t>
            </a:r>
            <a:r>
              <a:rPr lang="en-US" dirty="0"/>
              <a:t>.</a:t>
            </a:r>
          </a:p>
          <a:p>
            <a:pPr marL="0" indent="0"/>
            <a:endParaRPr lang="en-US" sz="600" dirty="0"/>
          </a:p>
          <a:p>
            <a:pPr marL="342900" indent="-342900">
              <a:buFont typeface="Arial" panose="020B0604020202020204" pitchFamily="34" charset="0"/>
              <a:buChar char="•"/>
            </a:pPr>
            <a:r>
              <a:rPr lang="en-US" b="1" dirty="0" err="1"/>
              <a:t>Hållbara</a:t>
            </a:r>
            <a:r>
              <a:rPr lang="en-US" b="1" dirty="0"/>
              <a:t> </a:t>
            </a:r>
            <a:r>
              <a:rPr lang="en-US" b="1" dirty="0" err="1"/>
              <a:t>förpackningar</a:t>
            </a:r>
            <a:r>
              <a:rPr lang="en-US" b="1" dirty="0"/>
              <a:t> för takeaway: </a:t>
            </a:r>
            <a:r>
              <a:rPr lang="en-US" dirty="0" err="1"/>
              <a:t>Köp</a:t>
            </a:r>
            <a:r>
              <a:rPr lang="en-US" dirty="0"/>
              <a:t> </a:t>
            </a:r>
            <a:r>
              <a:rPr lang="en-US" dirty="0" err="1"/>
              <a:t>förpackningar</a:t>
            </a:r>
            <a:r>
              <a:rPr lang="en-US" dirty="0"/>
              <a:t> </a:t>
            </a:r>
            <a:r>
              <a:rPr lang="en-US" dirty="0" err="1"/>
              <a:t>som</a:t>
            </a:r>
            <a:r>
              <a:rPr lang="en-US" dirty="0"/>
              <a:t> </a:t>
            </a:r>
            <a:r>
              <a:rPr lang="en-US" dirty="0" err="1"/>
              <a:t>är</a:t>
            </a:r>
            <a:r>
              <a:rPr lang="en-US" dirty="0"/>
              <a:t> </a:t>
            </a:r>
            <a:r>
              <a:rPr lang="en-US" dirty="0" err="1"/>
              <a:t>biologiskt</a:t>
            </a:r>
            <a:r>
              <a:rPr lang="en-US" dirty="0"/>
              <a:t> </a:t>
            </a:r>
            <a:r>
              <a:rPr lang="en-US" dirty="0" err="1"/>
              <a:t>nedbrytbara</a:t>
            </a:r>
            <a:r>
              <a:rPr lang="en-US" dirty="0"/>
              <a:t> </a:t>
            </a:r>
            <a:r>
              <a:rPr lang="en-US" dirty="0" err="1"/>
              <a:t>eller</a:t>
            </a:r>
            <a:r>
              <a:rPr lang="en-US" dirty="0"/>
              <a:t> </a:t>
            </a:r>
            <a:r>
              <a:rPr lang="en-US" dirty="0" err="1"/>
              <a:t>komposterbara</a:t>
            </a:r>
            <a:r>
              <a:rPr lang="en-US" dirty="0"/>
              <a:t> för takeaway-mat </a:t>
            </a:r>
            <a:r>
              <a:rPr lang="en-US" dirty="0" err="1"/>
              <a:t>eller</a:t>
            </a:r>
            <a:r>
              <a:rPr lang="en-US" dirty="0"/>
              <a:t> doggy bags.</a:t>
            </a:r>
          </a:p>
          <a:p>
            <a:pPr marL="0" indent="0"/>
            <a:endParaRPr lang="en-US" dirty="0"/>
          </a:p>
        </p:txBody>
      </p:sp>
      <p:sp>
        <p:nvSpPr>
          <p:cNvPr id="2" name="Text Placeholder 1">
            <a:extLst>
              <a:ext uri="{FF2B5EF4-FFF2-40B4-BE49-F238E27FC236}">
                <a16:creationId xmlns:a16="http://schemas.microsoft.com/office/drawing/2014/main" id="{C2B0B202-08C6-D2BD-1FB6-939DA37D9D95}"/>
              </a:ext>
            </a:extLst>
          </p:cNvPr>
          <p:cNvSpPr>
            <a:spLocks noGrp="1"/>
          </p:cNvSpPr>
          <p:nvPr>
            <p:ph type="body" sz="quarter" idx="16"/>
          </p:nvPr>
        </p:nvSpPr>
        <p:spPr/>
        <p:txBody>
          <a:bodyPr>
            <a:normAutofit lnSpcReduction="10000"/>
          </a:bodyPr>
          <a:lstStyle/>
          <a:p>
            <a:r>
              <a:rPr lang="en-US" b="1" dirty="0" err="1"/>
              <a:t>Så</a:t>
            </a:r>
            <a:r>
              <a:rPr lang="en-US" b="1" dirty="0"/>
              <a:t> </a:t>
            </a:r>
            <a:r>
              <a:rPr lang="en-US" b="1" dirty="0" err="1"/>
              <a:t>här</a:t>
            </a:r>
            <a:r>
              <a:rPr lang="en-US" b="1" dirty="0"/>
              <a:t> </a:t>
            </a:r>
            <a:r>
              <a:rPr lang="en-US" b="1" dirty="0" err="1"/>
              <a:t>minskar</a:t>
            </a:r>
            <a:r>
              <a:rPr lang="en-US" b="1" dirty="0"/>
              <a:t> du </a:t>
            </a:r>
            <a:r>
              <a:rPr lang="en-US" b="1" dirty="0" err="1"/>
              <a:t>matsvinnet</a:t>
            </a:r>
            <a:r>
              <a:rPr lang="en-US" b="1" dirty="0"/>
              <a:t> </a:t>
            </a:r>
            <a:r>
              <a:rPr lang="en-US" b="1" dirty="0" err="1"/>
              <a:t>i</a:t>
            </a:r>
            <a:r>
              <a:rPr lang="en-US" b="1" dirty="0"/>
              <a:t> </a:t>
            </a:r>
            <a:r>
              <a:rPr lang="en-US" b="1" dirty="0" err="1"/>
              <a:t>köket</a:t>
            </a:r>
            <a:endParaRPr lang="en-US" b="1" dirty="0"/>
          </a:p>
          <a:p>
            <a:endParaRPr lang="en-US" dirty="0"/>
          </a:p>
        </p:txBody>
      </p:sp>
      <p:sp>
        <p:nvSpPr>
          <p:cNvPr id="4" name="Rectangle 3">
            <a:extLst>
              <a:ext uri="{FF2B5EF4-FFF2-40B4-BE49-F238E27FC236}">
                <a16:creationId xmlns:a16="http://schemas.microsoft.com/office/drawing/2014/main" id="{4ECF73CF-FCCC-BE8F-FFBA-6C93DCE29DC9}"/>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Tree>
    <p:extLst>
      <p:ext uri="{BB962C8B-B14F-4D97-AF65-F5344CB8AC3E}">
        <p14:creationId xmlns:p14="http://schemas.microsoft.com/office/powerpoint/2010/main" val="2915986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sz="4800" dirty="0"/>
              <a:t>QUIZ</a:t>
            </a:r>
          </a:p>
        </p:txBody>
      </p:sp>
    </p:spTree>
    <p:extLst>
      <p:ext uri="{BB962C8B-B14F-4D97-AF65-F5344CB8AC3E}">
        <p14:creationId xmlns:p14="http://schemas.microsoft.com/office/powerpoint/2010/main" val="1189451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349716" y="172429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Vilket av följande är ett praktiskt sätt att kontrollera portionerna och minska matsvinnet?</a:t>
            </a:r>
          </a:p>
          <a:p>
            <a:pPr marL="0" indent="0"/>
            <a:endParaRPr lang="en-US"/>
          </a:p>
          <a:p>
            <a:pPr marL="0" indent="0"/>
            <a:r>
              <a:rPr lang="en-US"/>
              <a:t>a) Gissa portionsstorlekar</a:t>
            </a:r>
          </a:p>
          <a:p>
            <a:pPr marL="0" indent="0"/>
            <a:r>
              <a:rPr lang="en-US"/>
              <a:t>b) Använda mätkoppar och vågar</a:t>
            </a:r>
          </a:p>
          <a:p>
            <a:pPr marL="0" indent="0"/>
            <a:r>
              <a:rPr lang="en-US"/>
              <a:t>c) Förbereda stora partier utan planering</a:t>
            </a:r>
          </a:p>
          <a:p>
            <a:pPr marL="0" indent="0"/>
            <a:r>
              <a:rPr lang="en-US"/>
              <a:t>d) Ignorera portionsstorlekar</a:t>
            </a:r>
          </a:p>
          <a:p>
            <a:pPr marL="0" indent="0"/>
            <a:br>
              <a:rPr lang="en-US"/>
            </a:br>
            <a:endParaRPr lang="en-US"/>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spTree>
    <p:extLst>
      <p:ext uri="{BB962C8B-B14F-4D97-AF65-F5344CB8AC3E}">
        <p14:creationId xmlns:p14="http://schemas.microsoft.com/office/powerpoint/2010/main" val="4194771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A75C-0207-3524-C8E6-D44A013E448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B90177B-3E03-8D53-DD7B-6CF3981EC3E6}"/>
              </a:ext>
            </a:extLst>
          </p:cNvPr>
          <p:cNvSpPr txBox="1">
            <a:spLocks/>
          </p:cNvSpPr>
          <p:nvPr/>
        </p:nvSpPr>
        <p:spPr>
          <a:xfrm>
            <a:off x="417729" y="1801174"/>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Vilket av följande är ett praktiskt sätt att kontrollera portionerna och minska matsvinnet?</a:t>
            </a:r>
          </a:p>
          <a:p>
            <a:pPr marL="0" indent="0"/>
            <a:endParaRPr lang="en-US"/>
          </a:p>
          <a:p>
            <a:pPr marL="0" indent="0"/>
            <a:r>
              <a:rPr lang="en-US"/>
              <a:t>Svar: b) Använda mätkoppar och vågar</a:t>
            </a:r>
          </a:p>
          <a:p>
            <a:pPr marL="0" indent="0"/>
            <a:endParaRPr lang="en-US"/>
          </a:p>
          <a:p>
            <a:pPr marL="0" indent="0"/>
            <a:br>
              <a:rPr lang="en-US"/>
            </a:br>
            <a:endParaRPr lang="en-US"/>
          </a:p>
        </p:txBody>
      </p:sp>
      <p:sp>
        <p:nvSpPr>
          <p:cNvPr id="5" name="Text Placeholder 4">
            <a:extLst>
              <a:ext uri="{FF2B5EF4-FFF2-40B4-BE49-F238E27FC236}">
                <a16:creationId xmlns:a16="http://schemas.microsoft.com/office/drawing/2014/main" id="{0BA2A0C3-E455-66EF-40CA-8B988DEE564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10" name="Picture Placeholder 5" descr="A group of people in a kitchen&#10;&#10;Description automatically generated">
            <a:extLst>
              <a:ext uri="{FF2B5EF4-FFF2-40B4-BE49-F238E27FC236}">
                <a16:creationId xmlns:a16="http://schemas.microsoft.com/office/drawing/2014/main" id="{DE4134E0-39E1-2CD3-8533-F35BD3B6E8BB}"/>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2968851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5C291-F922-3355-9431-C2A9C874CEC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1F2DF24-8431-7E9B-888B-45B43ED5F247}"/>
              </a:ext>
            </a:extLst>
          </p:cNvPr>
          <p:cNvSpPr txBox="1">
            <a:spLocks/>
          </p:cNvSpPr>
          <p:nvPr/>
        </p:nvSpPr>
        <p:spPr>
          <a:xfrm>
            <a:off x="319963" y="1948576"/>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kan du ta tillvara på överblivna rostade grönsaker?</a:t>
            </a:r>
            <a:br>
              <a:rPr lang="en-US"/>
            </a:br>
            <a:endParaRPr lang="en-US"/>
          </a:p>
          <a:p>
            <a:pPr marL="0" indent="0"/>
            <a:r>
              <a:rPr lang="en-US"/>
              <a:t>a) Kasta bort dem</a:t>
            </a:r>
          </a:p>
          <a:p>
            <a:pPr marL="0" indent="0"/>
            <a:r>
              <a:rPr lang="en-US"/>
              <a:t>b) Använd dem i en frittata</a:t>
            </a:r>
          </a:p>
          <a:p>
            <a:pPr marL="0" indent="0"/>
            <a:r>
              <a:rPr lang="en-US"/>
              <a:t>c) Ignorera dem</a:t>
            </a:r>
          </a:p>
          <a:p>
            <a:pPr marL="0" indent="0"/>
            <a:r>
              <a:rPr lang="en-US"/>
              <a:t>d) Låt dem stå i kylen på obestämd tid</a:t>
            </a:r>
          </a:p>
          <a:p>
            <a:pPr marL="0" indent="0"/>
            <a:endParaRPr lang="en-US"/>
          </a:p>
        </p:txBody>
      </p:sp>
      <p:sp>
        <p:nvSpPr>
          <p:cNvPr id="5" name="Text Placeholder 4">
            <a:extLst>
              <a:ext uri="{FF2B5EF4-FFF2-40B4-BE49-F238E27FC236}">
                <a16:creationId xmlns:a16="http://schemas.microsoft.com/office/drawing/2014/main" id="{905AA38F-DE39-9902-FC2E-54B065696B9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2" name="Picture Placeholder 5">
            <a:extLst>
              <a:ext uri="{FF2B5EF4-FFF2-40B4-BE49-F238E27FC236}">
                <a16:creationId xmlns:a16="http://schemas.microsoft.com/office/drawing/2014/main" id="{0D1976AB-B51E-D332-A0F0-146D745C645F}"/>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90338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a:solidFill>
                  <a:srgbClr val="DDA9A7"/>
                </a:solidFill>
                <a:ea typeface="TT Rounds Condensed"/>
                <a:cs typeface="TT Rounds Condensed"/>
                <a:sym typeface="TT Rounds Condensed"/>
              </a:rPr>
              <a:t>01</a:t>
            </a:r>
          </a:p>
        </p:txBody>
      </p:sp>
      <p:sp>
        <p:nvSpPr>
          <p:cNvPr id="12" name="TextBox 12"/>
          <p:cNvSpPr txBox="1"/>
          <p:nvPr/>
        </p:nvSpPr>
        <p:spPr>
          <a:xfrm>
            <a:off x="683357" y="2078051"/>
            <a:ext cx="7054239" cy="2308324"/>
          </a:xfrm>
          <a:prstGeom prst="rect">
            <a:avLst/>
          </a:prstGeom>
        </p:spPr>
        <p:txBody>
          <a:bodyPr lIns="0" tIns="0" rIns="0" bIns="0" rtlCol="0" anchor="t">
            <a:spAutoFit/>
          </a:bodyPr>
          <a:lstStyle/>
          <a:p>
            <a:pPr algn="ctr">
              <a:lnSpc>
                <a:spcPts val="4536"/>
              </a:lnSpc>
            </a:pPr>
            <a:r>
              <a:rPr lang="en-US" sz="4200" b="1" spc="37">
                <a:solidFill>
                  <a:srgbClr val="000000"/>
                </a:solidFill>
                <a:ea typeface="TT Rounds Condensed Bold"/>
                <a:cs typeface="TT Rounds Condensed Bold"/>
                <a:sym typeface="TT Rounds Condensed Bold"/>
              </a:rPr>
              <a:t>Vikten av att </a:t>
            </a:r>
          </a:p>
          <a:p>
            <a:pPr algn="ctr">
              <a:lnSpc>
                <a:spcPts val="4536"/>
              </a:lnSpc>
            </a:pPr>
            <a:r>
              <a:rPr lang="en-US" sz="4200" b="1" spc="37">
                <a:solidFill>
                  <a:srgbClr val="000000"/>
                </a:solidFill>
                <a:ea typeface="TT Rounds Condensed Bold"/>
                <a:cs typeface="TT Rounds Condensed Bold"/>
                <a:sym typeface="TT Rounds Condensed Bold"/>
              </a:rPr>
              <a:t>Ekologiskt ansvarstagande </a:t>
            </a:r>
          </a:p>
          <a:p>
            <a:pPr algn="ctr">
              <a:lnSpc>
                <a:spcPts val="4536"/>
              </a:lnSpc>
            </a:pPr>
            <a:r>
              <a:rPr lang="en-US" sz="4200" b="1" spc="37">
                <a:solidFill>
                  <a:srgbClr val="000000"/>
                </a:solidFill>
                <a:ea typeface="TT Rounds Condensed Bold"/>
                <a:cs typeface="TT Rounds Condensed Bold"/>
                <a:sym typeface="TT Rounds Condensed Bold"/>
              </a:rPr>
              <a:t>inom det kulinariska </a:t>
            </a:r>
          </a:p>
          <a:p>
            <a:pPr algn="ctr">
              <a:lnSpc>
                <a:spcPts val="4536"/>
              </a:lnSpc>
            </a:pPr>
            <a:r>
              <a:rPr lang="en-US" sz="4200" b="1" spc="37">
                <a:solidFill>
                  <a:srgbClr val="000000"/>
                </a:solidFill>
                <a:ea typeface="TT Rounds Condensed Bold"/>
                <a:cs typeface="TT Rounds Condensed Bold"/>
                <a:sym typeface="TT Rounds Condensed Bold"/>
              </a:rPr>
              <a:t>Industri</a:t>
            </a:r>
          </a:p>
        </p:txBody>
      </p:sp>
      <p:pic>
        <p:nvPicPr>
          <p:cNvPr id="13" name="Picture Placeholder 5">
            <a:extLst>
              <a:ext uri="{FF2B5EF4-FFF2-40B4-BE49-F238E27FC236}">
                <a16:creationId xmlns:a16="http://schemas.microsoft.com/office/drawing/2014/main" id="{59D26D71-50E0-1623-08A9-C2A6833AF60A}"/>
              </a:ext>
            </a:extLst>
          </p:cNvPr>
          <p:cNvPicPr>
            <a:picLocks noChangeAspect="1"/>
          </p:cNvPicPr>
          <p:nvPr/>
        </p:nvPicPr>
        <p:blipFill>
          <a:blip r:embed="rId3"/>
          <a:srcRect l="41617" t="-181" r="3553" b="181"/>
          <a:stretch/>
        </p:blipFill>
        <p:spPr>
          <a:xfrm>
            <a:off x="6482271" y="53409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C6636-E307-7295-3FFC-CDF99612F56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4E5958E-0180-0A8D-7D15-7FEF0A8C7A55}"/>
              </a:ext>
            </a:extLst>
          </p:cNvPr>
          <p:cNvSpPr txBox="1">
            <a:spLocks/>
          </p:cNvSpPr>
          <p:nvPr/>
        </p:nvSpPr>
        <p:spPr>
          <a:xfrm>
            <a:off x="417729" y="196583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kan du ta tillvara på överblivna rostade grönsaker?</a:t>
            </a:r>
            <a:br>
              <a:rPr lang="en-US"/>
            </a:br>
            <a:endParaRPr lang="en-US"/>
          </a:p>
          <a:p>
            <a:pPr marL="0" indent="0"/>
            <a:r>
              <a:rPr lang="en-US"/>
              <a:t>Svar: b) Använd dem i en frittata</a:t>
            </a:r>
          </a:p>
          <a:p>
            <a:pPr marL="0" indent="0"/>
            <a:br>
              <a:rPr lang="en-US"/>
            </a:br>
            <a:endParaRPr lang="en-US"/>
          </a:p>
          <a:p>
            <a:pPr marL="0" indent="0"/>
            <a:endParaRPr lang="en-US"/>
          </a:p>
        </p:txBody>
      </p:sp>
      <p:sp>
        <p:nvSpPr>
          <p:cNvPr id="5" name="Text Placeholder 4">
            <a:extLst>
              <a:ext uri="{FF2B5EF4-FFF2-40B4-BE49-F238E27FC236}">
                <a16:creationId xmlns:a16="http://schemas.microsoft.com/office/drawing/2014/main" id="{F0A4642E-AD8C-BBE4-015D-894F7058DC4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8" name="Picture Placeholder 5">
            <a:extLst>
              <a:ext uri="{FF2B5EF4-FFF2-40B4-BE49-F238E27FC236}">
                <a16:creationId xmlns:a16="http://schemas.microsoft.com/office/drawing/2014/main" id="{B914BB29-EA3F-451C-1DE0-16B30BFCFA86}"/>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033095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A1FC0-0124-2B43-9369-DD9492D5A9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0D3A82F-94BF-370F-EF8F-7FDA02F0F9FF}"/>
              </a:ext>
            </a:extLst>
          </p:cNvPr>
          <p:cNvSpPr txBox="1">
            <a:spLocks/>
          </p:cNvSpPr>
          <p:nvPr/>
        </p:nvSpPr>
        <p:spPr>
          <a:xfrm>
            <a:off x="354468" y="1914071"/>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står FIFO-systemet för i lagerhanteringen?</a:t>
            </a:r>
          </a:p>
          <a:p>
            <a:pPr marL="0" indent="0"/>
            <a:endParaRPr lang="en-US"/>
          </a:p>
          <a:p>
            <a:pPr marL="0" indent="0"/>
            <a:r>
              <a:rPr lang="en-US"/>
              <a:t>a) Först in, först ut</a:t>
            </a:r>
          </a:p>
          <a:p>
            <a:pPr marL="0" indent="0"/>
            <a:r>
              <a:rPr lang="en-US"/>
              <a:t>b) Snabb inmatning, snabb utmatning</a:t>
            </a:r>
          </a:p>
          <a:p>
            <a:pPr marL="0" indent="0"/>
            <a:r>
              <a:rPr lang="en-US"/>
              <a:t>c) Färskt in, färskt ut</a:t>
            </a:r>
          </a:p>
          <a:p>
            <a:pPr marL="0" indent="0"/>
            <a:r>
              <a:rPr lang="en-US"/>
              <a:t>d) Gratis in, gratis ut</a:t>
            </a:r>
          </a:p>
          <a:p>
            <a:pPr marL="0" indent="0"/>
            <a:endParaRPr lang="en-US"/>
          </a:p>
        </p:txBody>
      </p:sp>
      <p:sp>
        <p:nvSpPr>
          <p:cNvPr id="5" name="Text Placeholder 4">
            <a:extLst>
              <a:ext uri="{FF2B5EF4-FFF2-40B4-BE49-F238E27FC236}">
                <a16:creationId xmlns:a16="http://schemas.microsoft.com/office/drawing/2014/main" id="{F61CE248-3DA7-D087-C692-AD977508F0D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2" name="Picture Placeholder 5">
            <a:extLst>
              <a:ext uri="{FF2B5EF4-FFF2-40B4-BE49-F238E27FC236}">
                <a16:creationId xmlns:a16="http://schemas.microsoft.com/office/drawing/2014/main" id="{B8EB7F57-1EED-2928-912D-C149CE79E122}"/>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87115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0125C022-EBA5-347D-1342-674E7BA58A0B}"/>
              </a:ext>
            </a:extLst>
          </p:cNvPr>
          <p:cNvSpPr txBox="1">
            <a:spLocks/>
          </p:cNvSpPr>
          <p:nvPr/>
        </p:nvSpPr>
        <p:spPr>
          <a:xfrm>
            <a:off x="314212" y="2156119"/>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står FIFO-systemet för i lagerhanteringen?</a:t>
            </a:r>
          </a:p>
          <a:p>
            <a:pPr marL="0" indent="0"/>
            <a:endParaRPr lang="en-US"/>
          </a:p>
          <a:p>
            <a:pPr marL="0" indent="0"/>
            <a:r>
              <a:rPr lang="en-US"/>
              <a:t>Svar: a) Först in, först ut</a:t>
            </a:r>
          </a:p>
          <a:p>
            <a:pPr marL="0" indent="0"/>
            <a:br>
              <a:rPr lang="en-US"/>
            </a:br>
            <a:endParaRPr lang="en-US"/>
          </a:p>
          <a:p>
            <a:pPr marL="0" indent="0"/>
            <a:endParaRPr lang="en-US"/>
          </a:p>
        </p:txBody>
      </p:sp>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8" name="Picture Placeholder 5">
            <a:extLst>
              <a:ext uri="{FF2B5EF4-FFF2-40B4-BE49-F238E27FC236}">
                <a16:creationId xmlns:a16="http://schemas.microsoft.com/office/drawing/2014/main" id="{B3A5E19D-8A1D-E110-AB32-93492752876A}"/>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941948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7383-1E41-B3F0-7CEC-E59368FBA49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031D2D-579E-BC6B-14DF-54166F624954}"/>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E008854-E34E-FE3B-F3E1-49AF27EB7498}"/>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5840ACF-3DBF-9836-9AF9-9E33D0A334A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10EECD36-1A1B-9BD0-C571-4C66B39DD13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6449E0D-65D7-9CDB-4E72-625582A2D987}"/>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D8F35BD4-72C6-ABA2-69DC-3432D9BB99D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26760115-AAB4-3567-FC73-8FCAD2B46B0D}"/>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B69E1FD7-D164-8EFE-8150-DCACF457F214}"/>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8BB8E494-7A57-C80C-8B33-F842CDA39D6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E12147D8-72EC-20FF-64FE-AF7CB8EFBEC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6D39D38-BC32-8C90-97D1-FE320DC53273}"/>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a:solidFill>
                  <a:srgbClr val="000000"/>
                </a:solidFill>
                <a:ea typeface="TT Rounds Condensed Bold"/>
                <a:cs typeface="TT Rounds Condensed Bold"/>
                <a:sym typeface="TT Rounds Condensed Bold"/>
              </a:rPr>
              <a:t>Utforska energieffektiviteten </a:t>
            </a:r>
          </a:p>
        </p:txBody>
      </p:sp>
    </p:spTree>
    <p:extLst>
      <p:ext uri="{BB962C8B-B14F-4D97-AF65-F5344CB8AC3E}">
        <p14:creationId xmlns:p14="http://schemas.microsoft.com/office/powerpoint/2010/main" val="1387480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67C0-18F4-D779-EAB3-1F97A2FFEE10}"/>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919D6D0-FA2C-56E3-D637-F82A44C31492}"/>
              </a:ext>
            </a:extLst>
          </p:cNvPr>
          <p:cNvGrpSpPr/>
          <p:nvPr/>
        </p:nvGrpSpPr>
        <p:grpSpPr>
          <a:xfrm>
            <a:off x="10719182" y="-1518589"/>
            <a:ext cx="2945636" cy="3037178"/>
            <a:chOff x="0" y="0"/>
            <a:chExt cx="5891272" cy="6074356"/>
          </a:xfrm>
          <a:solidFill>
            <a:srgbClr val="E6C8C7"/>
          </a:solidFill>
        </p:grpSpPr>
        <p:sp>
          <p:nvSpPr>
            <p:cNvPr id="6" name="Freeform 6">
              <a:extLst>
                <a:ext uri="{FF2B5EF4-FFF2-40B4-BE49-F238E27FC236}">
                  <a16:creationId xmlns:a16="http://schemas.microsoft.com/office/drawing/2014/main" id="{AAD4F1C8-C04E-2EB6-06D2-1FC05E548EE0}"/>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917E0147-24C3-6A60-B181-8A4DDC1C7896}"/>
              </a:ext>
            </a:extLst>
          </p:cNvPr>
          <p:cNvSpPr>
            <a:spLocks noGrp="1"/>
          </p:cNvSpPr>
          <p:nvPr>
            <p:ph type="body" sz="quarter" idx="18"/>
          </p:nvPr>
        </p:nvSpPr>
        <p:spPr>
          <a:xfrm>
            <a:off x="484734" y="1991812"/>
            <a:ext cx="11222532" cy="4343986"/>
          </a:xfrm>
        </p:spPr>
        <p:txBody>
          <a:bodyPr/>
          <a:lstStyle/>
          <a:p>
            <a:pPr marL="0" indent="0"/>
            <a:r>
              <a:rPr lang="en-US" dirty="0" err="1"/>
              <a:t>Energiförbrukning</a:t>
            </a:r>
            <a:r>
              <a:rPr lang="en-US" dirty="0"/>
              <a:t> </a:t>
            </a:r>
            <a:r>
              <a:rPr lang="en-US" dirty="0" err="1"/>
              <a:t>är</a:t>
            </a:r>
            <a:r>
              <a:rPr lang="en-US" dirty="0"/>
              <a:t> </a:t>
            </a:r>
            <a:r>
              <a:rPr lang="en-US" dirty="0" err="1"/>
              <a:t>ett</a:t>
            </a:r>
            <a:r>
              <a:rPr lang="en-US" dirty="0"/>
              <a:t> </a:t>
            </a:r>
            <a:r>
              <a:rPr lang="en-US" dirty="0" err="1"/>
              <a:t>annat</a:t>
            </a:r>
            <a:r>
              <a:rPr lang="en-US" dirty="0"/>
              <a:t> </a:t>
            </a:r>
            <a:r>
              <a:rPr lang="en-US" dirty="0" err="1"/>
              <a:t>område</a:t>
            </a:r>
            <a:r>
              <a:rPr lang="en-US" dirty="0"/>
              <a:t> </a:t>
            </a:r>
            <a:r>
              <a:rPr lang="en-US" dirty="0" err="1"/>
              <a:t>där</a:t>
            </a:r>
            <a:r>
              <a:rPr lang="en-US" dirty="0"/>
              <a:t> den </a:t>
            </a:r>
            <a:r>
              <a:rPr lang="en-US" dirty="0" err="1"/>
              <a:t>kulinariska</a:t>
            </a:r>
            <a:r>
              <a:rPr lang="en-US" dirty="0"/>
              <a:t> </a:t>
            </a:r>
            <a:r>
              <a:rPr lang="en-US" dirty="0" err="1"/>
              <a:t>industrin</a:t>
            </a:r>
            <a:r>
              <a:rPr lang="en-US" dirty="0"/>
              <a:t> </a:t>
            </a:r>
            <a:r>
              <a:rPr lang="en-US" dirty="0" err="1"/>
              <a:t>kan</a:t>
            </a:r>
            <a:r>
              <a:rPr lang="en-US" dirty="0"/>
              <a:t> </a:t>
            </a:r>
            <a:r>
              <a:rPr lang="en-US" dirty="0" err="1"/>
              <a:t>göra</a:t>
            </a:r>
            <a:r>
              <a:rPr lang="en-US" dirty="0"/>
              <a:t> </a:t>
            </a:r>
            <a:r>
              <a:rPr lang="en-US" dirty="0" err="1"/>
              <a:t>en</a:t>
            </a:r>
            <a:r>
              <a:rPr lang="en-US" dirty="0"/>
              <a:t> </a:t>
            </a:r>
            <a:r>
              <a:rPr lang="en-US" dirty="0" err="1"/>
              <a:t>betydande</a:t>
            </a:r>
            <a:r>
              <a:rPr lang="en-US" dirty="0"/>
              <a:t> </a:t>
            </a:r>
            <a:r>
              <a:rPr lang="en-US" dirty="0" err="1"/>
              <a:t>insats</a:t>
            </a:r>
            <a:r>
              <a:rPr lang="en-US" dirty="0"/>
              <a:t>. </a:t>
            </a:r>
            <a:r>
              <a:rPr lang="en-US" dirty="0" err="1"/>
              <a:t>Storkök</a:t>
            </a:r>
            <a:r>
              <a:rPr lang="en-US" dirty="0"/>
              <a:t> </a:t>
            </a:r>
            <a:r>
              <a:rPr lang="en-US" dirty="0" err="1"/>
              <a:t>eller</a:t>
            </a:r>
            <a:r>
              <a:rPr lang="en-US" dirty="0"/>
              <a:t> </a:t>
            </a:r>
            <a:r>
              <a:rPr lang="en-US" dirty="0" err="1"/>
              <a:t>produktionsenheter</a:t>
            </a:r>
            <a:r>
              <a:rPr lang="en-US" dirty="0"/>
              <a:t> </a:t>
            </a:r>
            <a:r>
              <a:rPr lang="en-US" dirty="0" err="1"/>
              <a:t>är</a:t>
            </a:r>
            <a:r>
              <a:rPr lang="en-US" dirty="0"/>
              <a:t> </a:t>
            </a:r>
            <a:r>
              <a:rPr lang="en-US" dirty="0" err="1"/>
              <a:t>ofta</a:t>
            </a:r>
            <a:r>
              <a:rPr lang="en-US" dirty="0"/>
              <a:t> </a:t>
            </a:r>
            <a:r>
              <a:rPr lang="en-US" dirty="0" err="1"/>
              <a:t>energiintensiva</a:t>
            </a:r>
            <a:r>
              <a:rPr lang="en-US" dirty="0"/>
              <a:t> </a:t>
            </a:r>
            <a:r>
              <a:rPr lang="en-US" dirty="0" err="1"/>
              <a:t>miljöer</a:t>
            </a:r>
            <a:r>
              <a:rPr lang="en-US" dirty="0"/>
              <a:t>, med </a:t>
            </a:r>
            <a:r>
              <a:rPr lang="en-US" dirty="0" err="1"/>
              <a:t>stora</a:t>
            </a:r>
            <a:r>
              <a:rPr lang="en-US" dirty="0"/>
              <a:t> </a:t>
            </a:r>
            <a:r>
              <a:rPr lang="en-US" dirty="0" err="1"/>
              <a:t>ugnar</a:t>
            </a:r>
            <a:r>
              <a:rPr lang="en-US" dirty="0"/>
              <a:t>, </a:t>
            </a:r>
            <a:r>
              <a:rPr lang="en-US" dirty="0" err="1"/>
              <a:t>kylskåp</a:t>
            </a:r>
            <a:r>
              <a:rPr lang="en-US" dirty="0"/>
              <a:t> och </a:t>
            </a:r>
            <a:r>
              <a:rPr lang="en-US" dirty="0" err="1"/>
              <a:t>andra</a:t>
            </a:r>
            <a:r>
              <a:rPr lang="en-US" dirty="0"/>
              <a:t> </a:t>
            </a:r>
            <a:r>
              <a:rPr lang="en-US" dirty="0" err="1"/>
              <a:t>apparater</a:t>
            </a:r>
            <a:r>
              <a:rPr lang="en-US" dirty="0"/>
              <a:t> </a:t>
            </a:r>
            <a:r>
              <a:rPr lang="en-US" dirty="0" err="1"/>
              <a:t>som</a:t>
            </a:r>
            <a:r>
              <a:rPr lang="en-US" dirty="0"/>
              <a:t> </a:t>
            </a:r>
            <a:r>
              <a:rPr lang="en-US" dirty="0" err="1"/>
              <a:t>körs</a:t>
            </a:r>
            <a:r>
              <a:rPr lang="en-US" dirty="0"/>
              <a:t> </a:t>
            </a:r>
            <a:r>
              <a:rPr lang="en-US" dirty="0" err="1"/>
              <a:t>kontinuerligt</a:t>
            </a:r>
            <a:r>
              <a:rPr lang="en-US" dirty="0"/>
              <a:t>. </a:t>
            </a:r>
            <a:r>
              <a:rPr lang="en-US" dirty="0" err="1"/>
              <a:t>Genom</a:t>
            </a:r>
            <a:r>
              <a:rPr lang="en-US" dirty="0"/>
              <a:t> </a:t>
            </a:r>
            <a:r>
              <a:rPr lang="en-US" dirty="0" err="1"/>
              <a:t>att</a:t>
            </a:r>
            <a:r>
              <a:rPr lang="en-US" dirty="0"/>
              <a:t> </a:t>
            </a:r>
            <a:r>
              <a:rPr lang="en-US" dirty="0" err="1"/>
              <a:t>tillämpa</a:t>
            </a:r>
            <a:r>
              <a:rPr lang="en-US" dirty="0"/>
              <a:t> </a:t>
            </a:r>
            <a:r>
              <a:rPr lang="en-US" dirty="0" err="1"/>
              <a:t>bästa</a:t>
            </a:r>
            <a:r>
              <a:rPr lang="en-US" dirty="0"/>
              <a:t> praxis för </a:t>
            </a:r>
            <a:r>
              <a:rPr lang="en-US" dirty="0" err="1"/>
              <a:t>energibesparing</a:t>
            </a:r>
            <a:r>
              <a:rPr lang="en-US" dirty="0"/>
              <a:t> </a:t>
            </a:r>
            <a:r>
              <a:rPr lang="en-US" dirty="0" err="1"/>
              <a:t>kan</a:t>
            </a:r>
            <a:r>
              <a:rPr lang="en-US" dirty="0"/>
              <a:t> du </a:t>
            </a:r>
            <a:r>
              <a:rPr lang="en-US" dirty="0" err="1"/>
              <a:t>tillföra</a:t>
            </a:r>
            <a:r>
              <a:rPr lang="en-US" dirty="0"/>
              <a:t> </a:t>
            </a:r>
            <a:r>
              <a:rPr lang="en-US" dirty="0" err="1"/>
              <a:t>värde</a:t>
            </a:r>
            <a:r>
              <a:rPr lang="en-US" dirty="0"/>
              <a:t> till din </a:t>
            </a:r>
            <a:r>
              <a:rPr lang="en-US" dirty="0" err="1"/>
              <a:t>nya</a:t>
            </a:r>
            <a:r>
              <a:rPr lang="en-US" dirty="0"/>
              <a:t> </a:t>
            </a:r>
            <a:r>
              <a:rPr lang="en-US" dirty="0" err="1"/>
              <a:t>arbetsplats</a:t>
            </a:r>
            <a:r>
              <a:rPr lang="en-US" dirty="0"/>
              <a:t> </a:t>
            </a:r>
            <a:r>
              <a:rPr lang="en-US" dirty="0" err="1"/>
              <a:t>genom</a:t>
            </a:r>
            <a:r>
              <a:rPr lang="en-US" dirty="0"/>
              <a:t> </a:t>
            </a:r>
            <a:r>
              <a:rPr lang="en-US" dirty="0" err="1"/>
              <a:t>att</a:t>
            </a:r>
            <a:r>
              <a:rPr lang="en-US" dirty="0"/>
              <a:t> </a:t>
            </a:r>
            <a:r>
              <a:rPr lang="en-US" dirty="0" err="1"/>
              <a:t>minska</a:t>
            </a:r>
            <a:r>
              <a:rPr lang="en-US" dirty="0"/>
              <a:t> </a:t>
            </a:r>
            <a:r>
              <a:rPr lang="en-US" dirty="0" err="1"/>
              <a:t>energiförbrukning</a:t>
            </a:r>
            <a:r>
              <a:rPr lang="en-US" dirty="0"/>
              <a:t> </a:t>
            </a:r>
            <a:r>
              <a:rPr lang="en-US" dirty="0" err="1"/>
              <a:t>i</a:t>
            </a:r>
            <a:r>
              <a:rPr lang="en-US" dirty="0"/>
              <a:t> </a:t>
            </a:r>
            <a:r>
              <a:rPr lang="en-US" dirty="0" err="1"/>
              <a:t>ditt</a:t>
            </a:r>
            <a:r>
              <a:rPr lang="en-US" dirty="0"/>
              <a:t> </a:t>
            </a:r>
            <a:r>
              <a:rPr lang="en-US" dirty="0" err="1"/>
              <a:t>yrkesutövande</a:t>
            </a:r>
            <a:r>
              <a:rPr lang="en-US" dirty="0"/>
              <a:t> och </a:t>
            </a:r>
            <a:r>
              <a:rPr lang="en-US" dirty="0" err="1"/>
              <a:t>därmed</a:t>
            </a:r>
            <a:r>
              <a:rPr lang="en-US" dirty="0"/>
              <a:t> </a:t>
            </a:r>
            <a:r>
              <a:rPr lang="en-US" dirty="0" err="1"/>
              <a:t>minska</a:t>
            </a:r>
            <a:r>
              <a:rPr lang="en-US" dirty="0"/>
              <a:t> </a:t>
            </a:r>
            <a:r>
              <a:rPr lang="en-US" dirty="0" err="1"/>
              <a:t>ditt</a:t>
            </a:r>
            <a:r>
              <a:rPr lang="en-US" dirty="0"/>
              <a:t> </a:t>
            </a:r>
            <a:r>
              <a:rPr lang="en-US" dirty="0" err="1"/>
              <a:t>miljömässiga</a:t>
            </a:r>
            <a:r>
              <a:rPr lang="en-US" dirty="0"/>
              <a:t> </a:t>
            </a:r>
            <a:r>
              <a:rPr lang="en-US" dirty="0" err="1"/>
              <a:t>fotavtryck</a:t>
            </a:r>
            <a:r>
              <a:rPr lang="en-US" dirty="0"/>
              <a:t>.</a:t>
            </a:r>
          </a:p>
          <a:p>
            <a:pPr marL="0" indent="0"/>
            <a:endParaRPr lang="en-US" dirty="0"/>
          </a:p>
          <a:p>
            <a:pPr marL="0" indent="0"/>
            <a:r>
              <a:rPr lang="en-US" dirty="0"/>
              <a:t>I </a:t>
            </a:r>
            <a:r>
              <a:rPr lang="en-US" dirty="0" err="1"/>
              <a:t>nästa</a:t>
            </a:r>
            <a:r>
              <a:rPr lang="en-US" dirty="0"/>
              <a:t> </a:t>
            </a:r>
            <a:r>
              <a:rPr lang="en-US" dirty="0" err="1"/>
              <a:t>avsnitt</a:t>
            </a:r>
            <a:r>
              <a:rPr lang="en-US" dirty="0"/>
              <a:t> </a:t>
            </a:r>
            <a:r>
              <a:rPr lang="en-US" dirty="0" err="1"/>
              <a:t>kommer</a:t>
            </a:r>
            <a:r>
              <a:rPr lang="en-US" dirty="0"/>
              <a:t> vi </a:t>
            </a:r>
            <a:r>
              <a:rPr lang="en-US" dirty="0" err="1"/>
              <a:t>att</a:t>
            </a:r>
            <a:r>
              <a:rPr lang="en-US" dirty="0"/>
              <a:t> </a:t>
            </a:r>
            <a:r>
              <a:rPr lang="en-US" dirty="0" err="1"/>
              <a:t>utforska</a:t>
            </a:r>
            <a:r>
              <a:rPr lang="en-US" dirty="0"/>
              <a:t> </a:t>
            </a:r>
            <a:r>
              <a:rPr lang="en-US" dirty="0" err="1"/>
              <a:t>praktiska</a:t>
            </a:r>
            <a:r>
              <a:rPr lang="en-US" dirty="0"/>
              <a:t> tips för </a:t>
            </a:r>
            <a:r>
              <a:rPr lang="en-US" dirty="0" err="1"/>
              <a:t>att</a:t>
            </a:r>
            <a:r>
              <a:rPr lang="en-US" dirty="0"/>
              <a:t> </a:t>
            </a:r>
            <a:r>
              <a:rPr lang="en-US" dirty="0" err="1"/>
              <a:t>utveckla</a:t>
            </a:r>
            <a:r>
              <a:rPr lang="en-US" dirty="0"/>
              <a:t> </a:t>
            </a:r>
            <a:r>
              <a:rPr lang="en-US" dirty="0" err="1"/>
              <a:t>dina</a:t>
            </a:r>
            <a:r>
              <a:rPr lang="en-US" dirty="0"/>
              <a:t> </a:t>
            </a:r>
            <a:r>
              <a:rPr lang="en-US" dirty="0" err="1"/>
              <a:t>färdigheter</a:t>
            </a:r>
            <a:r>
              <a:rPr lang="en-US" dirty="0"/>
              <a:t> för </a:t>
            </a:r>
            <a:r>
              <a:rPr lang="en-US" dirty="0" err="1"/>
              <a:t>att</a:t>
            </a:r>
            <a:r>
              <a:rPr lang="en-US" dirty="0"/>
              <a:t> </a:t>
            </a:r>
            <a:r>
              <a:rPr lang="en-US" dirty="0" err="1"/>
              <a:t>göra</a:t>
            </a:r>
            <a:r>
              <a:rPr lang="en-US" dirty="0"/>
              <a:t> </a:t>
            </a:r>
            <a:r>
              <a:rPr lang="en-US" dirty="0" err="1"/>
              <a:t>detta</a:t>
            </a:r>
            <a:r>
              <a:rPr lang="en-US" dirty="0"/>
              <a:t>. </a:t>
            </a:r>
          </a:p>
        </p:txBody>
      </p:sp>
      <p:sp>
        <p:nvSpPr>
          <p:cNvPr id="2" name="Text Placeholder 1">
            <a:extLst>
              <a:ext uri="{FF2B5EF4-FFF2-40B4-BE49-F238E27FC236}">
                <a16:creationId xmlns:a16="http://schemas.microsoft.com/office/drawing/2014/main" id="{B0766212-4ED4-6F5B-414C-681A3C99BF6C}"/>
              </a:ext>
            </a:extLst>
          </p:cNvPr>
          <p:cNvSpPr>
            <a:spLocks noGrp="1"/>
          </p:cNvSpPr>
          <p:nvPr>
            <p:ph type="body" sz="quarter" idx="16"/>
          </p:nvPr>
        </p:nvSpPr>
        <p:spPr/>
        <p:txBody>
          <a:bodyPr>
            <a:normAutofit lnSpcReduction="10000"/>
          </a:bodyPr>
          <a:lstStyle/>
          <a:p>
            <a:r>
              <a:rPr lang="en-US" b="1" dirty="0" err="1"/>
              <a:t>Energieffektivitet</a:t>
            </a:r>
            <a:endParaRPr lang="en-US" b="1" dirty="0"/>
          </a:p>
          <a:p>
            <a:endParaRPr lang="en-US" dirty="0"/>
          </a:p>
        </p:txBody>
      </p:sp>
      <p:sp>
        <p:nvSpPr>
          <p:cNvPr id="4" name="Rectangle 3">
            <a:extLst>
              <a:ext uri="{FF2B5EF4-FFF2-40B4-BE49-F238E27FC236}">
                <a16:creationId xmlns:a16="http://schemas.microsoft.com/office/drawing/2014/main" id="{9C8F7A01-09A3-2D8E-86E1-47A15E6213F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Tree>
    <p:extLst>
      <p:ext uri="{BB962C8B-B14F-4D97-AF65-F5344CB8AC3E}">
        <p14:creationId xmlns:p14="http://schemas.microsoft.com/office/powerpoint/2010/main" val="2325094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07E1E-6AEE-0A4B-22E2-FD861598B7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109FFE-3099-6069-1FF3-473462A57990}"/>
              </a:ext>
            </a:extLst>
          </p:cNvPr>
          <p:cNvSpPr>
            <a:spLocks noGrp="1"/>
          </p:cNvSpPr>
          <p:nvPr>
            <p:ph type="body" sz="quarter" idx="18"/>
          </p:nvPr>
        </p:nvSpPr>
        <p:spPr>
          <a:xfrm>
            <a:off x="529757" y="1582750"/>
            <a:ext cx="11222532" cy="4343986"/>
          </a:xfrm>
        </p:spPr>
        <p:txBody>
          <a:bodyPr/>
          <a:lstStyle/>
          <a:p>
            <a:pPr marL="0" indent="0"/>
            <a:endParaRPr lang="en-US" dirty="0"/>
          </a:p>
          <a:p>
            <a:pPr marL="342900" indent="-342900">
              <a:buFont typeface="Arial" panose="020B0604020202020204" pitchFamily="34" charset="0"/>
              <a:buChar char="•"/>
            </a:pPr>
            <a:r>
              <a:rPr lang="en-US" b="1" dirty="0"/>
              <a:t>Nya/</a:t>
            </a:r>
            <a:r>
              <a:rPr lang="en-US" b="1" dirty="0" err="1"/>
              <a:t>mindre</a:t>
            </a:r>
            <a:r>
              <a:rPr lang="en-US" b="1" dirty="0"/>
              <a:t> </a:t>
            </a:r>
            <a:r>
              <a:rPr lang="en-US" b="1" dirty="0" err="1"/>
              <a:t>energianvändande</a:t>
            </a:r>
            <a:r>
              <a:rPr lang="en-US" b="1" dirty="0"/>
              <a:t> </a:t>
            </a:r>
            <a:r>
              <a:rPr lang="en-US" b="1" dirty="0" err="1"/>
              <a:t>matlagningsmetoder</a:t>
            </a:r>
            <a:r>
              <a:rPr lang="en-US" b="1" dirty="0"/>
              <a:t>: </a:t>
            </a:r>
          </a:p>
          <a:p>
            <a:pPr marL="0" indent="0"/>
            <a:r>
              <a:rPr lang="en-US" b="1" dirty="0"/>
              <a:t>     	</a:t>
            </a:r>
            <a:r>
              <a:rPr lang="en-US" dirty="0" err="1"/>
              <a:t>Byt</a:t>
            </a:r>
            <a:r>
              <a:rPr lang="en-US" dirty="0"/>
              <a:t> till </a:t>
            </a:r>
            <a:r>
              <a:rPr lang="en-US" dirty="0" err="1"/>
              <a:t>nya</a:t>
            </a:r>
            <a:r>
              <a:rPr lang="en-US" dirty="0"/>
              <a:t> </a:t>
            </a:r>
            <a:r>
              <a:rPr lang="en-US" dirty="0" err="1"/>
              <a:t>tillagningsmetoder</a:t>
            </a:r>
            <a:r>
              <a:rPr lang="en-US" dirty="0"/>
              <a:t> </a:t>
            </a:r>
            <a:r>
              <a:rPr lang="en-US" dirty="0" err="1"/>
              <a:t>som</a:t>
            </a:r>
            <a:r>
              <a:rPr lang="en-US" dirty="0"/>
              <a:t> </a:t>
            </a:r>
            <a:r>
              <a:rPr lang="en-US" dirty="0" err="1"/>
              <a:t>ångkokning</a:t>
            </a:r>
            <a:r>
              <a:rPr lang="en-US" dirty="0"/>
              <a:t>, </a:t>
            </a:r>
            <a:r>
              <a:rPr lang="en-US" dirty="0" err="1"/>
              <a:t>mikrovågsugn</a:t>
            </a:r>
            <a:r>
              <a:rPr lang="en-US" dirty="0"/>
              <a:t> och        	</a:t>
            </a:r>
            <a:r>
              <a:rPr lang="en-US" dirty="0" err="1"/>
              <a:t>induktionsmatlagning</a:t>
            </a:r>
            <a:r>
              <a:rPr lang="en-US" dirty="0"/>
              <a:t>.  Du </a:t>
            </a:r>
            <a:r>
              <a:rPr lang="en-US" dirty="0" err="1"/>
              <a:t>kommer</a:t>
            </a:r>
            <a:r>
              <a:rPr lang="en-US" dirty="0"/>
              <a:t> </a:t>
            </a:r>
            <a:r>
              <a:rPr lang="en-US" dirty="0" err="1"/>
              <a:t>att</a:t>
            </a:r>
            <a:r>
              <a:rPr lang="en-US" dirty="0"/>
              <a:t> </a:t>
            </a:r>
            <a:r>
              <a:rPr lang="en-US" dirty="0" err="1"/>
              <a:t>förbruka</a:t>
            </a:r>
            <a:r>
              <a:rPr lang="en-US" dirty="0"/>
              <a:t> </a:t>
            </a:r>
            <a:r>
              <a:rPr lang="en-US" dirty="0" err="1"/>
              <a:t>mindre</a:t>
            </a:r>
            <a:r>
              <a:rPr lang="en-US" dirty="0"/>
              <a:t> </a:t>
            </a:r>
            <a:r>
              <a:rPr lang="en-US" dirty="0" err="1"/>
              <a:t>energi</a:t>
            </a:r>
            <a:r>
              <a:rPr lang="en-US" dirty="0"/>
              <a:t> </a:t>
            </a:r>
            <a:r>
              <a:rPr lang="en-US" dirty="0" err="1"/>
              <a:t>än</a:t>
            </a:r>
            <a:r>
              <a:rPr lang="en-US" dirty="0"/>
              <a:t> med 	</a:t>
            </a:r>
            <a:r>
              <a:rPr lang="en-US" dirty="0" err="1"/>
              <a:t>traditionella</a:t>
            </a:r>
            <a:r>
              <a:rPr lang="en-US" dirty="0"/>
              <a:t> </a:t>
            </a:r>
            <a:r>
              <a:rPr lang="en-US" dirty="0" err="1"/>
              <a:t>tillagningsmetoder</a:t>
            </a:r>
            <a:r>
              <a:rPr lang="en-US" dirty="0"/>
              <a:t>. </a:t>
            </a:r>
          </a:p>
          <a:p>
            <a:pPr marL="0" indent="0"/>
            <a:r>
              <a:rPr lang="en-US" dirty="0"/>
              <a:t>	</a:t>
            </a:r>
            <a:r>
              <a:rPr lang="en-US" dirty="0" err="1"/>
              <a:t>Använd</a:t>
            </a:r>
            <a:r>
              <a:rPr lang="en-US" dirty="0"/>
              <a:t> </a:t>
            </a:r>
            <a:r>
              <a:rPr lang="en-US" dirty="0" err="1"/>
              <a:t>induktionshällar</a:t>
            </a:r>
            <a:r>
              <a:rPr lang="en-US" dirty="0"/>
              <a:t> </a:t>
            </a:r>
            <a:r>
              <a:rPr lang="en-US" dirty="0" err="1"/>
              <a:t>som</a:t>
            </a:r>
            <a:r>
              <a:rPr lang="en-US" dirty="0"/>
              <a:t> </a:t>
            </a:r>
            <a:r>
              <a:rPr lang="en-US" dirty="0" err="1"/>
              <a:t>är</a:t>
            </a:r>
            <a:r>
              <a:rPr lang="en-US" dirty="0"/>
              <a:t> </a:t>
            </a:r>
            <a:r>
              <a:rPr lang="en-US" dirty="0" err="1"/>
              <a:t>mer</a:t>
            </a:r>
            <a:r>
              <a:rPr lang="en-US" dirty="0"/>
              <a:t> </a:t>
            </a:r>
            <a:r>
              <a:rPr lang="en-US" dirty="0" err="1"/>
              <a:t>energieffektiva</a:t>
            </a:r>
            <a:r>
              <a:rPr lang="en-US" dirty="0"/>
              <a:t> </a:t>
            </a:r>
            <a:r>
              <a:rPr lang="en-US" dirty="0" err="1"/>
              <a:t>än</a:t>
            </a:r>
            <a:r>
              <a:rPr lang="en-US" dirty="0"/>
              <a:t> gas- och </a:t>
            </a:r>
            <a:r>
              <a:rPr lang="en-US" dirty="0" err="1"/>
              <a:t>elspisar</a:t>
            </a:r>
            <a:r>
              <a:rPr lang="en-US" dirty="0"/>
              <a:t>.  	</a:t>
            </a:r>
            <a:r>
              <a:rPr lang="en-US" dirty="0" err="1"/>
              <a:t>Dessutom</a:t>
            </a:r>
            <a:r>
              <a:rPr lang="en-US" dirty="0"/>
              <a:t> </a:t>
            </a:r>
            <a:r>
              <a:rPr lang="en-US" dirty="0" err="1"/>
              <a:t>erbjuder</a:t>
            </a:r>
            <a:r>
              <a:rPr lang="en-US" dirty="0"/>
              <a:t> </a:t>
            </a:r>
            <a:r>
              <a:rPr lang="en-US" dirty="0" err="1"/>
              <a:t>denna</a:t>
            </a:r>
            <a:r>
              <a:rPr lang="en-US" dirty="0"/>
              <a:t> </a:t>
            </a:r>
            <a:r>
              <a:rPr lang="en-US" dirty="0" err="1"/>
              <a:t>utrustning</a:t>
            </a:r>
            <a:r>
              <a:rPr lang="en-US" dirty="0"/>
              <a:t> </a:t>
            </a:r>
            <a:r>
              <a:rPr lang="en-US" dirty="0" err="1"/>
              <a:t>exakt</a:t>
            </a:r>
            <a:r>
              <a:rPr lang="en-US" dirty="0"/>
              <a:t> </a:t>
            </a:r>
            <a:r>
              <a:rPr lang="en-US" dirty="0" err="1"/>
              <a:t>temperaturkontroll</a:t>
            </a:r>
            <a:r>
              <a:rPr lang="en-US" dirty="0"/>
              <a:t>.</a:t>
            </a:r>
            <a:br>
              <a:rPr lang="en-US" dirty="0"/>
            </a:br>
            <a:endParaRPr lang="en-US" dirty="0"/>
          </a:p>
        </p:txBody>
      </p:sp>
      <p:sp>
        <p:nvSpPr>
          <p:cNvPr id="2" name="Text Placeholder 1">
            <a:extLst>
              <a:ext uri="{FF2B5EF4-FFF2-40B4-BE49-F238E27FC236}">
                <a16:creationId xmlns:a16="http://schemas.microsoft.com/office/drawing/2014/main" id="{4261AED8-C6D5-8632-A924-DC21C6F2C7F6}"/>
              </a:ext>
            </a:extLst>
          </p:cNvPr>
          <p:cNvSpPr>
            <a:spLocks noGrp="1"/>
          </p:cNvSpPr>
          <p:nvPr>
            <p:ph type="body" sz="quarter" idx="16"/>
          </p:nvPr>
        </p:nvSpPr>
        <p:spPr/>
        <p:txBody>
          <a:bodyPr>
            <a:normAutofit lnSpcReduction="10000"/>
          </a:bodyPr>
          <a:lstStyle/>
          <a:p>
            <a:r>
              <a:rPr lang="en-US" b="1" dirty="0"/>
              <a:t>Tips för </a:t>
            </a:r>
            <a:r>
              <a:rPr lang="en-US" b="1" dirty="0" err="1"/>
              <a:t>att</a:t>
            </a:r>
            <a:r>
              <a:rPr lang="en-US" b="1" dirty="0"/>
              <a:t> </a:t>
            </a:r>
            <a:r>
              <a:rPr lang="en-US" b="1" dirty="0" err="1"/>
              <a:t>spara</a:t>
            </a:r>
            <a:r>
              <a:rPr lang="en-US" b="1" dirty="0"/>
              <a:t> </a:t>
            </a:r>
            <a:r>
              <a:rPr lang="en-US" b="1" dirty="0" err="1"/>
              <a:t>energi</a:t>
            </a:r>
            <a:r>
              <a:rPr lang="en-US" b="1" dirty="0"/>
              <a:t> </a:t>
            </a:r>
            <a:r>
              <a:rPr lang="en-US" b="1" dirty="0" err="1"/>
              <a:t>i</a:t>
            </a:r>
            <a:r>
              <a:rPr lang="en-US" b="1" dirty="0"/>
              <a:t> </a:t>
            </a:r>
            <a:r>
              <a:rPr lang="en-US" b="1" dirty="0" err="1"/>
              <a:t>köket</a:t>
            </a:r>
            <a:endParaRPr lang="en-US" b="1" dirty="0"/>
          </a:p>
          <a:p>
            <a:endParaRPr lang="en-US" dirty="0"/>
          </a:p>
        </p:txBody>
      </p:sp>
      <p:sp>
        <p:nvSpPr>
          <p:cNvPr id="4" name="Rectangle 3">
            <a:extLst>
              <a:ext uri="{FF2B5EF4-FFF2-40B4-BE49-F238E27FC236}">
                <a16:creationId xmlns:a16="http://schemas.microsoft.com/office/drawing/2014/main" id="{47932F68-E482-B1E4-7D18-20820E245A74}"/>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DAE7D929-FB83-BB02-CC3F-6BAA80454C7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53848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0CEE5-67E6-F08E-CDD6-3BCC48C56D0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21C43A-6861-2EBD-2D96-CB221666A843}"/>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a:t>Underhåll för hållbar utrustning : </a:t>
            </a:r>
            <a:r>
              <a:rPr lang="en-US"/>
              <a:t>Föreslå att den kulinariska verksamheten utför regelbunden service och underhåll av köksutrustning för att säkerställa att de fungerar effektivt. Små åtgärder som att rengöra kylskåpsspolar var sjätte månad och byta ut ugnstätningar hjälper dig att spara energi. </a:t>
            </a:r>
          </a:p>
          <a:p>
            <a:pPr marL="0" indent="0"/>
            <a:endParaRPr lang="en-US"/>
          </a:p>
          <a:p>
            <a:pPr marL="342900" indent="-342900">
              <a:buFont typeface="Arial" panose="020B0604020202020204" pitchFamily="34" charset="0"/>
              <a:buChar char="•"/>
            </a:pPr>
            <a:r>
              <a:rPr lang="en-US" b="1"/>
              <a:t>Byte av belysning: </a:t>
            </a:r>
            <a:r>
              <a:rPr lang="en-US"/>
              <a:t>När det är möjligt, använd naturligt ljus eller LED-belysning. LED-lampor använder upp till 80 % mindre energi än traditionella glödlampor och kan hålla upp till 25 gånger längre. </a:t>
            </a:r>
            <a:br>
              <a:rPr lang="en-US"/>
            </a:br>
            <a:r>
              <a:rPr lang="en-US"/>
              <a:t>Om du byter ut fem av de mest använda armaturerna mot LED-lampor kan du spara upp till 100 euro per år.</a:t>
            </a:r>
          </a:p>
          <a:p>
            <a:pPr marL="0" indent="0"/>
            <a:br>
              <a:rPr lang="en-US"/>
            </a:br>
            <a:endParaRPr lang="en-US"/>
          </a:p>
        </p:txBody>
      </p:sp>
      <p:sp>
        <p:nvSpPr>
          <p:cNvPr id="2" name="Text Placeholder 1">
            <a:extLst>
              <a:ext uri="{FF2B5EF4-FFF2-40B4-BE49-F238E27FC236}">
                <a16:creationId xmlns:a16="http://schemas.microsoft.com/office/drawing/2014/main" id="{970F3B6F-976A-443F-57C4-E6E311D6F35A}"/>
              </a:ext>
            </a:extLst>
          </p:cNvPr>
          <p:cNvSpPr>
            <a:spLocks noGrp="1"/>
          </p:cNvSpPr>
          <p:nvPr>
            <p:ph type="body" sz="quarter" idx="16"/>
          </p:nvPr>
        </p:nvSpPr>
        <p:spPr/>
        <p:txBody>
          <a:bodyPr>
            <a:normAutofit lnSpcReduction="10000"/>
          </a:bodyPr>
          <a:lstStyle/>
          <a:p>
            <a:r>
              <a:rPr lang="en-US" b="1" dirty="0"/>
              <a:t>Tips för </a:t>
            </a:r>
            <a:r>
              <a:rPr lang="en-US" b="1" dirty="0" err="1"/>
              <a:t>att</a:t>
            </a:r>
            <a:r>
              <a:rPr lang="en-US" b="1" dirty="0"/>
              <a:t> </a:t>
            </a:r>
            <a:r>
              <a:rPr lang="en-US" b="1" dirty="0" err="1"/>
              <a:t>spara</a:t>
            </a:r>
            <a:r>
              <a:rPr lang="en-US" b="1" dirty="0"/>
              <a:t> </a:t>
            </a:r>
            <a:r>
              <a:rPr lang="en-US" b="1" dirty="0" err="1"/>
              <a:t>energi</a:t>
            </a:r>
            <a:r>
              <a:rPr lang="en-US" b="1" dirty="0"/>
              <a:t> </a:t>
            </a:r>
            <a:r>
              <a:rPr lang="en-US" b="1" dirty="0" err="1"/>
              <a:t>i</a:t>
            </a:r>
            <a:r>
              <a:rPr lang="en-US" b="1" dirty="0"/>
              <a:t> </a:t>
            </a:r>
            <a:r>
              <a:rPr lang="en-US" b="1" dirty="0" err="1"/>
              <a:t>köket</a:t>
            </a:r>
            <a:endParaRPr lang="en-US" b="1" dirty="0"/>
          </a:p>
          <a:p>
            <a:endParaRPr lang="en-US" dirty="0"/>
          </a:p>
        </p:txBody>
      </p:sp>
      <p:sp>
        <p:nvSpPr>
          <p:cNvPr id="4" name="Rectangle 3">
            <a:extLst>
              <a:ext uri="{FF2B5EF4-FFF2-40B4-BE49-F238E27FC236}">
                <a16:creationId xmlns:a16="http://schemas.microsoft.com/office/drawing/2014/main" id="{445FEA77-8C59-CB6E-94F2-5660B384D0E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7AC196D0-5BBB-5854-0071-CD48DEDBADA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3239058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2B99-6EAB-C02B-A674-C74DA9751B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F1AAB46-45C4-7825-2348-710E28229DF9}"/>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a:t>Temperaturkontroll:  </a:t>
            </a:r>
            <a:r>
              <a:rPr lang="en-US"/>
              <a:t>För att bevara livsmedelskvaliteten bör du bibehålla och ställa in temperaturer på 4°C för kylskåp och -18°C för frysar.</a:t>
            </a:r>
            <a:br>
              <a:rPr lang="en-US"/>
            </a:br>
            <a:endParaRPr lang="en-US"/>
          </a:p>
          <a:p>
            <a:pPr marL="342900" indent="-342900">
              <a:buFont typeface="Arial" panose="020B0604020202020204" pitchFamily="34" charset="0"/>
              <a:buChar char="•"/>
            </a:pPr>
            <a:r>
              <a:rPr lang="en-US" b="1"/>
              <a:t>Vattenbesparing:  </a:t>
            </a:r>
            <a:r>
              <a:rPr lang="en-US"/>
              <a:t>Du kan enkelt spara vatten genom att göra två små förändringar :</a:t>
            </a:r>
          </a:p>
          <a:p>
            <a:pPr marL="1062038" indent="-342900">
              <a:buFontTx/>
              <a:buChar char="-"/>
            </a:pPr>
            <a:r>
              <a:rPr lang="en-US"/>
              <a:t>Installera vattensnåla kranar för att minska vattenförbrukningen med upp till 50%.</a:t>
            </a:r>
          </a:p>
          <a:p>
            <a:pPr marL="1062038" indent="-342900">
              <a:buFontTx/>
              <a:buChar char="-"/>
            </a:pPr>
            <a:r>
              <a:rPr lang="en-US"/>
              <a:t>Åtgärda läckage</a:t>
            </a:r>
          </a:p>
          <a:p>
            <a:pPr marL="342900" indent="-342900">
              <a:buFontTx/>
              <a:buChar char="-"/>
            </a:pPr>
            <a:endParaRPr lang="en-US"/>
          </a:p>
          <a:p>
            <a:pPr marL="0" indent="0"/>
            <a:r>
              <a:rPr lang="en-US"/>
              <a:t>Låt oss se vad du har lärt dig från den här sessionen med hjälp av ett quiz!</a:t>
            </a:r>
          </a:p>
        </p:txBody>
      </p:sp>
      <p:sp>
        <p:nvSpPr>
          <p:cNvPr id="2" name="Text Placeholder 1">
            <a:extLst>
              <a:ext uri="{FF2B5EF4-FFF2-40B4-BE49-F238E27FC236}">
                <a16:creationId xmlns:a16="http://schemas.microsoft.com/office/drawing/2014/main" id="{2F51025A-63F3-BC6A-1996-19BCC2F71F13}"/>
              </a:ext>
            </a:extLst>
          </p:cNvPr>
          <p:cNvSpPr>
            <a:spLocks noGrp="1"/>
          </p:cNvSpPr>
          <p:nvPr>
            <p:ph type="body" sz="quarter" idx="16"/>
          </p:nvPr>
        </p:nvSpPr>
        <p:spPr/>
        <p:txBody>
          <a:bodyPr>
            <a:normAutofit lnSpcReduction="10000"/>
          </a:bodyPr>
          <a:lstStyle/>
          <a:p>
            <a:r>
              <a:rPr lang="en-US" b="1" dirty="0"/>
              <a:t>Tips för </a:t>
            </a:r>
            <a:r>
              <a:rPr lang="en-US" b="1" dirty="0" err="1"/>
              <a:t>att</a:t>
            </a:r>
            <a:r>
              <a:rPr lang="en-US" b="1" dirty="0"/>
              <a:t> </a:t>
            </a:r>
            <a:r>
              <a:rPr lang="en-US" b="1" dirty="0" err="1"/>
              <a:t>spara</a:t>
            </a:r>
            <a:r>
              <a:rPr lang="en-US" b="1" dirty="0"/>
              <a:t> </a:t>
            </a:r>
            <a:r>
              <a:rPr lang="en-US" b="1" dirty="0" err="1"/>
              <a:t>energi</a:t>
            </a:r>
            <a:r>
              <a:rPr lang="en-US" b="1" dirty="0"/>
              <a:t> </a:t>
            </a:r>
            <a:r>
              <a:rPr lang="en-US" b="1" dirty="0" err="1"/>
              <a:t>i</a:t>
            </a:r>
            <a:r>
              <a:rPr lang="en-US" b="1" dirty="0"/>
              <a:t> </a:t>
            </a:r>
            <a:r>
              <a:rPr lang="en-US" b="1" dirty="0" err="1"/>
              <a:t>köket</a:t>
            </a:r>
            <a:endParaRPr lang="en-US" b="1" dirty="0"/>
          </a:p>
          <a:p>
            <a:endParaRPr lang="en-US" dirty="0"/>
          </a:p>
        </p:txBody>
      </p:sp>
      <p:sp>
        <p:nvSpPr>
          <p:cNvPr id="4" name="Rectangle 3">
            <a:extLst>
              <a:ext uri="{FF2B5EF4-FFF2-40B4-BE49-F238E27FC236}">
                <a16:creationId xmlns:a16="http://schemas.microsoft.com/office/drawing/2014/main" id="{ADAEB4C0-D9F6-AD8B-F352-E92C16A072F1}"/>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E9E17806-82A0-3C8A-5A2C-18E18C896F0D}"/>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2763092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E5EA-83E8-9E8E-95E9-ABE0675DDD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DBB2AA-DAD3-7667-B31B-CC8A1906791E}"/>
              </a:ext>
            </a:extLst>
          </p:cNvPr>
          <p:cNvSpPr>
            <a:spLocks noGrp="1"/>
          </p:cNvSpPr>
          <p:nvPr>
            <p:ph type="body" sz="quarter" idx="15"/>
          </p:nvPr>
        </p:nvSpPr>
        <p:spPr/>
        <p:txBody>
          <a:bodyPr/>
          <a:lstStyle/>
          <a:p>
            <a:r>
              <a:rPr lang="en-US" sz="4800" dirty="0"/>
              <a:t>QUIZ</a:t>
            </a:r>
          </a:p>
        </p:txBody>
      </p:sp>
    </p:spTree>
    <p:extLst>
      <p:ext uri="{BB962C8B-B14F-4D97-AF65-F5344CB8AC3E}">
        <p14:creationId xmlns:p14="http://schemas.microsoft.com/office/powerpoint/2010/main" val="1557964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701111A7-8128-66E2-76E7-F0C5324B1B7D}"/>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sp>
        <p:nvSpPr>
          <p:cNvPr id="2" name="Text Placeholder 5">
            <a:extLst>
              <a:ext uri="{FF2B5EF4-FFF2-40B4-BE49-F238E27FC236}">
                <a16:creationId xmlns:a16="http://schemas.microsoft.com/office/drawing/2014/main" id="{15C8BAAE-6135-C6DB-BC2E-66A3848B313A}"/>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är en fördel med att använda LED-belysning i köket?</a:t>
            </a:r>
          </a:p>
          <a:p>
            <a:pPr marL="0" indent="0"/>
            <a:r>
              <a:rPr lang="en-US"/>
              <a:t>a) Den använder upp till 80 % mindre energi än glödlampor.</a:t>
            </a:r>
          </a:p>
          <a:p>
            <a:pPr marL="0" indent="0"/>
            <a:r>
              <a:rPr lang="en-US"/>
              <a:t>b) Det ökar ljusstyrkan i köket.</a:t>
            </a:r>
          </a:p>
          <a:p>
            <a:pPr marL="0" indent="0"/>
            <a:r>
              <a:rPr lang="en-US"/>
              <a:t>c) Den förbrukar mer energi än traditionella glödlampor.</a:t>
            </a:r>
          </a:p>
          <a:p>
            <a:pPr marL="0" indent="0"/>
            <a:r>
              <a:rPr lang="en-US"/>
              <a:t>d) Den har en kortare livslängd jämfört med glödlampor.</a:t>
            </a:r>
            <a:br>
              <a:rPr lang="en-US"/>
            </a:br>
            <a:endParaRPr lang="en-US"/>
          </a:p>
          <a:p>
            <a:pPr marL="0" indent="0"/>
            <a:endParaRPr lang="en-US"/>
          </a:p>
          <a:p>
            <a:pPr marL="0" indent="0"/>
            <a:endParaRPr lang="en-US"/>
          </a:p>
        </p:txBody>
      </p:sp>
    </p:spTree>
    <p:extLst>
      <p:ext uri="{BB962C8B-B14F-4D97-AF65-F5344CB8AC3E}">
        <p14:creationId xmlns:p14="http://schemas.microsoft.com/office/powerpoint/2010/main" val="88243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a:lstStyle/>
          <a:p>
            <a:r>
              <a:rPr lang="en-US" sz="2800" dirty="0"/>
              <a:t>	</a:t>
            </a:r>
            <a:r>
              <a:rPr lang="en-US" sz="2800" dirty="0" err="1"/>
              <a:t>Att</a:t>
            </a:r>
            <a:r>
              <a:rPr lang="en-US" sz="2800" dirty="0"/>
              <a:t> ta </a:t>
            </a:r>
            <a:r>
              <a:rPr lang="en-US" sz="2800" dirty="0" err="1"/>
              <a:t>miljöansvar</a:t>
            </a:r>
            <a:r>
              <a:rPr lang="en-US" sz="2800" dirty="0"/>
              <a:t> </a:t>
            </a:r>
            <a:r>
              <a:rPr lang="en-US" sz="2800" dirty="0" err="1"/>
              <a:t>är</a:t>
            </a:r>
            <a:r>
              <a:rPr lang="en-US" sz="2800" dirty="0"/>
              <a:t> </a:t>
            </a:r>
            <a:r>
              <a:rPr lang="en-US" sz="2800" dirty="0" err="1"/>
              <a:t>positivt</a:t>
            </a:r>
            <a:r>
              <a:rPr lang="en-US" sz="2800" dirty="0"/>
              <a:t> </a:t>
            </a:r>
            <a:r>
              <a:rPr lang="en-US" sz="2800" dirty="0" err="1"/>
              <a:t>både</a:t>
            </a:r>
            <a:r>
              <a:rPr lang="en-US" sz="2800" dirty="0"/>
              <a:t> för din </a:t>
            </a:r>
            <a:r>
              <a:rPr lang="en-US" sz="2800" dirty="0" err="1"/>
              <a:t>anställningsbarhet</a:t>
            </a:r>
            <a:r>
              <a:rPr lang="en-US" sz="2800" dirty="0"/>
              <a:t> och din </a:t>
            </a:r>
            <a:r>
              <a:rPr lang="en-US" sz="2800" dirty="0" err="1"/>
              <a:t>egen</a:t>
            </a:r>
            <a:r>
              <a:rPr lang="en-US" sz="2800" dirty="0"/>
              <a:t> </a:t>
            </a:r>
            <a:r>
              <a:rPr lang="en-US" sz="2800" dirty="0" err="1"/>
              <a:t>matlagning</a:t>
            </a:r>
            <a:r>
              <a:rPr lang="en-US" sz="2800" dirty="0"/>
              <a:t>. </a:t>
            </a:r>
          </a:p>
          <a:p>
            <a:pPr marL="457200" indent="-457200">
              <a:buFontTx/>
              <a:buChar char="-"/>
            </a:pPr>
            <a:r>
              <a:rPr lang="en-US" sz="2800" dirty="0" err="1"/>
              <a:t>Spara</a:t>
            </a:r>
            <a:r>
              <a:rPr lang="en-US" sz="2800" dirty="0"/>
              <a:t> </a:t>
            </a:r>
            <a:r>
              <a:rPr lang="en-US" sz="2800" dirty="0" err="1"/>
              <a:t>pengar</a:t>
            </a:r>
            <a:r>
              <a:rPr lang="en-US" sz="2800" dirty="0"/>
              <a:t> </a:t>
            </a:r>
            <a:r>
              <a:rPr lang="en-US" sz="2800" dirty="0" err="1"/>
              <a:t>genom</a:t>
            </a:r>
            <a:r>
              <a:rPr lang="en-US" sz="2800" dirty="0"/>
              <a:t> </a:t>
            </a:r>
            <a:r>
              <a:rPr lang="en-US" sz="2800" dirty="0" err="1"/>
              <a:t>att</a:t>
            </a:r>
            <a:r>
              <a:rPr lang="en-US" sz="2800" dirty="0"/>
              <a:t> </a:t>
            </a:r>
            <a:r>
              <a:rPr lang="en-US" sz="2800" dirty="0" err="1"/>
              <a:t>använda</a:t>
            </a:r>
            <a:r>
              <a:rPr lang="en-US" sz="2800" dirty="0"/>
              <a:t> </a:t>
            </a:r>
            <a:r>
              <a:rPr lang="en-US" sz="2800" dirty="0" err="1"/>
              <a:t>mindre</a:t>
            </a:r>
            <a:r>
              <a:rPr lang="en-US" sz="2800" dirty="0"/>
              <a:t> </a:t>
            </a:r>
            <a:r>
              <a:rPr lang="en-US" sz="2800" dirty="0" err="1"/>
              <a:t>energi</a:t>
            </a:r>
            <a:r>
              <a:rPr lang="en-US" sz="2800" dirty="0"/>
              <a:t> och </a:t>
            </a:r>
            <a:r>
              <a:rPr lang="en-US" sz="2800" dirty="0" err="1"/>
              <a:t>minska</a:t>
            </a:r>
            <a:r>
              <a:rPr lang="en-US" sz="2800" dirty="0"/>
              <a:t> </a:t>
            </a:r>
            <a:r>
              <a:rPr lang="en-US" sz="2800" dirty="0" err="1"/>
              <a:t>avfallet</a:t>
            </a:r>
            <a:r>
              <a:rPr lang="en-US" sz="2800" dirty="0"/>
              <a:t> </a:t>
            </a:r>
            <a:r>
              <a:rPr lang="en-US" sz="2800" dirty="0" err="1"/>
              <a:t>kan</a:t>
            </a:r>
            <a:r>
              <a:rPr lang="en-US" sz="2800" dirty="0"/>
              <a:t> </a:t>
            </a:r>
            <a:r>
              <a:rPr lang="en-US" sz="2800" dirty="0" err="1"/>
              <a:t>sänka</a:t>
            </a:r>
            <a:r>
              <a:rPr lang="en-US" sz="2800" dirty="0"/>
              <a:t> </a:t>
            </a:r>
            <a:r>
              <a:rPr lang="en-US" sz="2800" dirty="0" err="1"/>
              <a:t>dina</a:t>
            </a:r>
            <a:r>
              <a:rPr lang="en-US" sz="2800" dirty="0"/>
              <a:t> </a:t>
            </a:r>
            <a:r>
              <a:rPr lang="en-US" sz="2800" dirty="0" err="1"/>
              <a:t>kostnader</a:t>
            </a:r>
            <a:r>
              <a:rPr lang="en-US" sz="2800" dirty="0"/>
              <a:t>. </a:t>
            </a:r>
          </a:p>
          <a:p>
            <a:pPr marL="457200" indent="-457200">
              <a:buFontTx/>
              <a:buChar char="-"/>
            </a:pPr>
            <a:r>
              <a:rPr lang="en-US" sz="2800" dirty="0" err="1"/>
              <a:t>Attrahera</a:t>
            </a:r>
            <a:r>
              <a:rPr lang="en-US" sz="2800" dirty="0"/>
              <a:t> </a:t>
            </a:r>
            <a:r>
              <a:rPr lang="en-US" sz="2800" dirty="0" err="1"/>
              <a:t>kunder</a:t>
            </a:r>
            <a:r>
              <a:rPr lang="en-US" sz="2800" dirty="0"/>
              <a:t> </a:t>
            </a:r>
            <a:r>
              <a:rPr lang="en-US" sz="2800" dirty="0" err="1"/>
              <a:t>som</a:t>
            </a:r>
            <a:r>
              <a:rPr lang="en-US" sz="2800" dirty="0"/>
              <a:t> </a:t>
            </a:r>
            <a:r>
              <a:rPr lang="en-US" sz="2800" dirty="0" err="1"/>
              <a:t>bryr</a:t>
            </a:r>
            <a:r>
              <a:rPr lang="en-US" sz="2800" dirty="0"/>
              <a:t> sig om </a:t>
            </a:r>
            <a:r>
              <a:rPr lang="en-US" sz="2800" dirty="0" err="1"/>
              <a:t>miljön</a:t>
            </a:r>
            <a:r>
              <a:rPr lang="en-US" sz="2800" dirty="0"/>
              <a:t>.</a:t>
            </a:r>
          </a:p>
          <a:p>
            <a:pPr marL="457200" indent="-457200">
              <a:buFontTx/>
              <a:buChar char="-"/>
            </a:pPr>
            <a:r>
              <a:rPr lang="en-US" sz="2800" dirty="0" err="1"/>
              <a:t>Känn</a:t>
            </a:r>
            <a:r>
              <a:rPr lang="en-US" sz="2800" dirty="0"/>
              <a:t> dig </a:t>
            </a:r>
            <a:r>
              <a:rPr lang="en-US" sz="2800" dirty="0" err="1"/>
              <a:t>nöjd</a:t>
            </a:r>
            <a:r>
              <a:rPr lang="en-US" sz="2800" dirty="0"/>
              <a:t> med din </a:t>
            </a:r>
            <a:r>
              <a:rPr lang="en-US" sz="2800" dirty="0" err="1"/>
              <a:t>påverkan</a:t>
            </a:r>
            <a:r>
              <a:rPr lang="en-US" sz="2800" dirty="0"/>
              <a:t>. </a:t>
            </a:r>
            <a:r>
              <a:rPr lang="en-US" sz="2800" dirty="0" err="1"/>
              <a:t>Att</a:t>
            </a:r>
            <a:r>
              <a:rPr lang="en-US" sz="2800" dirty="0"/>
              <a:t> </a:t>
            </a:r>
            <a:r>
              <a:rPr lang="en-US" sz="2800" dirty="0" err="1"/>
              <a:t>hjälpa</a:t>
            </a:r>
            <a:r>
              <a:rPr lang="en-US" sz="2800" dirty="0"/>
              <a:t> </a:t>
            </a:r>
            <a:r>
              <a:rPr lang="en-US" sz="2800" dirty="0" err="1"/>
              <a:t>planeten</a:t>
            </a:r>
            <a:r>
              <a:rPr lang="en-US" sz="2800" dirty="0"/>
              <a:t> </a:t>
            </a:r>
            <a:r>
              <a:rPr lang="en-US" sz="2800" dirty="0" err="1"/>
              <a:t>är</a:t>
            </a:r>
            <a:r>
              <a:rPr lang="en-US" sz="2800" dirty="0"/>
              <a:t> </a:t>
            </a:r>
            <a:r>
              <a:rPr lang="en-US" sz="2800" dirty="0" err="1"/>
              <a:t>belönande</a:t>
            </a:r>
            <a:r>
              <a:rPr lang="en-US" sz="2800" dirty="0"/>
              <a:t> och </a:t>
            </a:r>
            <a:r>
              <a:rPr lang="en-US" sz="2800" dirty="0" err="1"/>
              <a:t>gör</a:t>
            </a:r>
            <a:r>
              <a:rPr lang="en-US" sz="2800" dirty="0"/>
              <a:t> </a:t>
            </a:r>
            <a:r>
              <a:rPr lang="en-US" sz="2800" dirty="0" err="1"/>
              <a:t>ditt</a:t>
            </a:r>
            <a:r>
              <a:rPr lang="en-US" sz="2800" dirty="0"/>
              <a:t> </a:t>
            </a:r>
            <a:r>
              <a:rPr lang="en-US" sz="2800" dirty="0" err="1"/>
              <a:t>arbete</a:t>
            </a:r>
            <a:r>
              <a:rPr lang="en-US" sz="2800" dirty="0"/>
              <a:t> </a:t>
            </a:r>
            <a:r>
              <a:rPr lang="en-US" sz="2800" dirty="0" err="1"/>
              <a:t>mer</a:t>
            </a:r>
            <a:r>
              <a:rPr lang="en-US" sz="2800" dirty="0"/>
              <a:t> </a:t>
            </a:r>
            <a:r>
              <a:rPr lang="en-US" sz="2800" dirty="0" err="1"/>
              <a:t>meningsfullt</a:t>
            </a:r>
            <a:r>
              <a:rPr lang="en-US" sz="2800" dirty="0"/>
              <a:t>.</a:t>
            </a:r>
          </a:p>
          <a:p>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fontScale="92500"/>
          </a:bodyPr>
          <a:lstStyle/>
          <a:p>
            <a:r>
              <a:rPr lang="en-US"/>
              <a:t>Betydelsen av miljöansvar i den kulinariska industrin</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grpSp>
        <p:nvGrpSpPr>
          <p:cNvPr id="7" name="Group 5">
            <a:extLst>
              <a:ext uri="{FF2B5EF4-FFF2-40B4-BE49-F238E27FC236}">
                <a16:creationId xmlns:a16="http://schemas.microsoft.com/office/drawing/2014/main" id="{E3614C0F-591B-F903-A176-C7E41CEF580F}"/>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12BCEAA7-C76A-F244-7779-8C8FC8E7AE7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595356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286D-E694-46D2-83EB-BF387DD2E1A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D7C1E5C-9285-3401-B492-D2F4816BC657}"/>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är en fördel med att använda LED-belysning i köket?</a:t>
            </a:r>
          </a:p>
          <a:p>
            <a:pPr marL="0" indent="0"/>
            <a:endParaRPr lang="en-US"/>
          </a:p>
          <a:p>
            <a:pPr marL="0" indent="0"/>
            <a:r>
              <a:rPr lang="en-US"/>
              <a:t>Svar: a) Den förbrukar upp till 80% mindre energi än glödlampor.</a:t>
            </a:r>
          </a:p>
          <a:p>
            <a:pPr marL="0" indent="0"/>
            <a:br>
              <a:rPr lang="en-US"/>
            </a:br>
            <a:endParaRPr lang="en-US"/>
          </a:p>
          <a:p>
            <a:pPr marL="0" indent="0"/>
            <a:endParaRPr lang="en-US"/>
          </a:p>
          <a:p>
            <a:pPr marL="0" indent="0"/>
            <a:endParaRPr lang="en-US"/>
          </a:p>
        </p:txBody>
      </p:sp>
      <p:sp>
        <p:nvSpPr>
          <p:cNvPr id="5" name="Text Placeholder 4">
            <a:extLst>
              <a:ext uri="{FF2B5EF4-FFF2-40B4-BE49-F238E27FC236}">
                <a16:creationId xmlns:a16="http://schemas.microsoft.com/office/drawing/2014/main" id="{BA20D769-521F-CE34-3960-D6215100F68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10" name="Picture Placeholder 5" descr="A group of people in a kitchen&#10;&#10;Description automatically generated">
            <a:extLst>
              <a:ext uri="{FF2B5EF4-FFF2-40B4-BE49-F238E27FC236}">
                <a16:creationId xmlns:a16="http://schemas.microsoft.com/office/drawing/2014/main" id="{2F551875-1148-DE7F-4A6B-151BA448BBB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100779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C857-D94F-FFCA-1E41-B81E02AD7A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8D6B446-8D7C-2729-B422-3E0ED68D0BFB}"/>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ofta ska man rengöra kylskåpsbatterier för att bibehålla effektiviteten?</a:t>
            </a:r>
          </a:p>
          <a:p>
            <a:pPr marL="0" indent="0"/>
            <a:r>
              <a:rPr lang="en-US"/>
              <a:t>a) Varje månad</a:t>
            </a:r>
          </a:p>
          <a:p>
            <a:pPr marL="0" indent="0"/>
            <a:r>
              <a:rPr lang="en-US"/>
              <a:t>b) Var sjätte månad</a:t>
            </a:r>
          </a:p>
          <a:p>
            <a:pPr marL="0" indent="0"/>
            <a:r>
              <a:rPr lang="en-US"/>
              <a:t>c) Varje år</a:t>
            </a:r>
          </a:p>
          <a:p>
            <a:pPr marL="0" indent="0"/>
            <a:r>
              <a:rPr lang="en-US"/>
              <a:t>d) vartannat år</a:t>
            </a:r>
          </a:p>
          <a:p>
            <a:pPr marL="0" indent="0"/>
            <a:br>
              <a:rPr lang="en-US"/>
            </a:br>
            <a:endParaRPr lang="en-US"/>
          </a:p>
        </p:txBody>
      </p:sp>
      <p:sp>
        <p:nvSpPr>
          <p:cNvPr id="5" name="Text Placeholder 4">
            <a:extLst>
              <a:ext uri="{FF2B5EF4-FFF2-40B4-BE49-F238E27FC236}">
                <a16:creationId xmlns:a16="http://schemas.microsoft.com/office/drawing/2014/main" id="{FD7EC505-8D64-C568-E1AB-8D528FC8B8C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7" name="Picture Placeholder 5">
            <a:extLst>
              <a:ext uri="{FF2B5EF4-FFF2-40B4-BE49-F238E27FC236}">
                <a16:creationId xmlns:a16="http://schemas.microsoft.com/office/drawing/2014/main" id="{677CA00D-475E-EDFA-D978-94CFF1D9FE2D}"/>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565061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6303E-B4DC-F3E7-1753-AA546A7858B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AC2C9FB-6CC7-07E5-5A80-8CAB1394949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ofta ska man rengöra kylskåpsbatterier för att bibehålla effektiviteten?</a:t>
            </a:r>
          </a:p>
          <a:p>
            <a:pPr marL="0" indent="0"/>
            <a:endParaRPr lang="en-US"/>
          </a:p>
          <a:p>
            <a:pPr marL="0" indent="0"/>
            <a:r>
              <a:rPr lang="en-US"/>
              <a:t>Svar: b) Var sjätte månad</a:t>
            </a:r>
          </a:p>
          <a:p>
            <a:pPr marL="0" indent="0"/>
            <a:br>
              <a:rPr lang="en-US"/>
            </a:br>
            <a:endParaRPr lang="en-US"/>
          </a:p>
        </p:txBody>
      </p:sp>
      <p:sp>
        <p:nvSpPr>
          <p:cNvPr id="5" name="Text Placeholder 4">
            <a:extLst>
              <a:ext uri="{FF2B5EF4-FFF2-40B4-BE49-F238E27FC236}">
                <a16:creationId xmlns:a16="http://schemas.microsoft.com/office/drawing/2014/main" id="{0656A457-6C9B-AC56-F8C3-057A74B20F1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7" name="Picture Placeholder 5">
            <a:extLst>
              <a:ext uri="{FF2B5EF4-FFF2-40B4-BE49-F238E27FC236}">
                <a16:creationId xmlns:a16="http://schemas.microsoft.com/office/drawing/2014/main" id="{B90929FD-D2C0-79C3-0BB4-76441BFF78BA}"/>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1064871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6A6C3-352E-EED1-1A48-EDC5ED2D207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2FB4731-D26E-4402-3234-55AF51B5F95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Vilken temperatur bör du ställa in ditt kylskåp på för optimal energieffektivitet?</a:t>
            </a:r>
          </a:p>
          <a:p>
            <a:pPr marL="0" indent="0"/>
            <a:r>
              <a:rPr lang="en-US"/>
              <a:t>a) 0°C</a:t>
            </a:r>
          </a:p>
          <a:p>
            <a:pPr marL="0" indent="0"/>
            <a:r>
              <a:rPr lang="en-US"/>
              <a:t>b) 4°C</a:t>
            </a:r>
          </a:p>
          <a:p>
            <a:pPr marL="0" indent="0"/>
            <a:r>
              <a:rPr lang="en-US"/>
              <a:t>c) 8°C</a:t>
            </a:r>
          </a:p>
          <a:p>
            <a:pPr marL="0" indent="0"/>
            <a:r>
              <a:rPr lang="en-US"/>
              <a:t>d) 12°C</a:t>
            </a:r>
          </a:p>
          <a:p>
            <a:pPr marL="0" indent="0"/>
            <a:endParaRPr lang="en-US"/>
          </a:p>
        </p:txBody>
      </p:sp>
      <p:sp>
        <p:nvSpPr>
          <p:cNvPr id="5" name="Text Placeholder 4">
            <a:extLst>
              <a:ext uri="{FF2B5EF4-FFF2-40B4-BE49-F238E27FC236}">
                <a16:creationId xmlns:a16="http://schemas.microsoft.com/office/drawing/2014/main" id="{5908B30E-DA1C-81CA-F634-AEB3D3C4DA0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7" name="Picture Placeholder 5">
            <a:extLst>
              <a:ext uri="{FF2B5EF4-FFF2-40B4-BE49-F238E27FC236}">
                <a16:creationId xmlns:a16="http://schemas.microsoft.com/office/drawing/2014/main" id="{B8A001DA-CD5F-6298-B6DA-4214771F2835}"/>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745012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2A60-D34C-6EE1-CB2D-10BF4343F44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E98421D-506E-380F-0F3E-CB18BE911F50}"/>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Vilken temperatur bör du ställa in ditt kylskåp på för optimal energieffektivitet?</a:t>
            </a:r>
          </a:p>
          <a:p>
            <a:pPr marL="0" indent="0"/>
            <a:endParaRPr lang="en-US"/>
          </a:p>
          <a:p>
            <a:pPr marL="0" indent="0"/>
            <a:r>
              <a:rPr lang="en-US"/>
              <a:t>Svar: b) 4°C</a:t>
            </a:r>
          </a:p>
          <a:p>
            <a:pPr marL="0" indent="0"/>
            <a:br>
              <a:rPr lang="en-US"/>
            </a:br>
            <a:endParaRPr lang="en-US"/>
          </a:p>
        </p:txBody>
      </p:sp>
      <p:sp>
        <p:nvSpPr>
          <p:cNvPr id="5" name="Text Placeholder 4">
            <a:extLst>
              <a:ext uri="{FF2B5EF4-FFF2-40B4-BE49-F238E27FC236}">
                <a16:creationId xmlns:a16="http://schemas.microsoft.com/office/drawing/2014/main" id="{51A1FF69-604B-D514-E2E3-3DCE2C92DDC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7" name="Picture Placeholder 5">
            <a:extLst>
              <a:ext uri="{FF2B5EF4-FFF2-40B4-BE49-F238E27FC236}">
                <a16:creationId xmlns:a16="http://schemas.microsoft.com/office/drawing/2014/main" id="{3C9C2918-FA5F-B3BE-8A30-697A25E7784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2668949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E2006-486F-F18A-2435-2AE8E37A7A0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54806B7-BC4E-6899-51AB-BAF70EE05174}"/>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är ett praktiskt exempel på optimering av tillagningsmetoder för att spara energi?</a:t>
            </a:r>
          </a:p>
          <a:p>
            <a:pPr marL="0" indent="0"/>
            <a:r>
              <a:rPr lang="en-US"/>
              <a:t>a) Koka grönsaker på spisen</a:t>
            </a:r>
          </a:p>
          <a:p>
            <a:pPr marL="0" indent="0"/>
            <a:r>
              <a:rPr lang="en-US"/>
              <a:t>b) Tillaga grönsaker i mikrovågsugn</a:t>
            </a:r>
          </a:p>
          <a:p>
            <a:pPr marL="0" indent="0"/>
            <a:r>
              <a:rPr lang="en-US"/>
              <a:t>c) Steka mat i en stekpanna</a:t>
            </a:r>
          </a:p>
          <a:p>
            <a:pPr marL="0" indent="0"/>
            <a:r>
              <a:rPr lang="en-US"/>
              <a:t>d) Använda en traditionell ugn för alla måltider</a:t>
            </a:r>
          </a:p>
        </p:txBody>
      </p:sp>
      <p:sp>
        <p:nvSpPr>
          <p:cNvPr id="5" name="Text Placeholder 4">
            <a:extLst>
              <a:ext uri="{FF2B5EF4-FFF2-40B4-BE49-F238E27FC236}">
                <a16:creationId xmlns:a16="http://schemas.microsoft.com/office/drawing/2014/main" id="{A95821B3-93DE-49F2-58E9-E004DAAC5DE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7" name="Picture Placeholder 5" descr="A few women in a kitchen&#10;&#10;Description automatically generated">
            <a:extLst>
              <a:ext uri="{FF2B5EF4-FFF2-40B4-BE49-F238E27FC236}">
                <a16:creationId xmlns:a16="http://schemas.microsoft.com/office/drawing/2014/main" id="{E0C4019F-96FE-4E90-AA84-A48B39BACA1E}"/>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186078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4C484-93C7-F8C8-4795-AD53F10CD42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A77C452-8494-26C6-CD8F-117DEDF96F0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Vad är ett praktiskt exempel på optimering av tillagningsmetoder för att spara energi?</a:t>
            </a:r>
          </a:p>
          <a:p>
            <a:pPr marL="0" indent="0"/>
            <a:endParaRPr lang="en-US"/>
          </a:p>
          <a:p>
            <a:pPr marL="0" indent="0"/>
            <a:r>
              <a:rPr lang="en-US"/>
              <a:t>Svar: b) Tillaga grönsaker i mikrovågsugn</a:t>
            </a:r>
          </a:p>
          <a:p>
            <a:pPr marL="0" indent="0"/>
            <a:br>
              <a:rPr lang="en-US"/>
            </a:br>
            <a:endParaRPr lang="en-US"/>
          </a:p>
        </p:txBody>
      </p:sp>
      <p:sp>
        <p:nvSpPr>
          <p:cNvPr id="5" name="Text Placeholder 4">
            <a:extLst>
              <a:ext uri="{FF2B5EF4-FFF2-40B4-BE49-F238E27FC236}">
                <a16:creationId xmlns:a16="http://schemas.microsoft.com/office/drawing/2014/main" id="{669DFB7B-C36B-0512-47D9-F546EE2FA84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7" name="Picture Placeholder 5" descr="A few women in a kitchen&#10;&#10;Description automatically generated">
            <a:extLst>
              <a:ext uri="{FF2B5EF4-FFF2-40B4-BE49-F238E27FC236}">
                <a16:creationId xmlns:a16="http://schemas.microsoft.com/office/drawing/2014/main" id="{0A3167E0-C375-AB67-C997-57FB139046F6}"/>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923429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89EB1-2B37-D529-A15A-9BD67EC241F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70B9B26-DCC1-DCF3-CF1E-A1519B4BB5CF}"/>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mycket kan du spara varje år genom att byta ut fem av dina mest använda armaturer mot LED-lampor?</a:t>
            </a:r>
          </a:p>
          <a:p>
            <a:pPr marL="0" indent="0"/>
            <a:r>
              <a:rPr lang="en-US"/>
              <a:t>a) €25</a:t>
            </a:r>
          </a:p>
          <a:p>
            <a:pPr marL="0" indent="0"/>
            <a:r>
              <a:rPr lang="en-US"/>
              <a:t>b) €50</a:t>
            </a:r>
          </a:p>
          <a:p>
            <a:pPr marL="0" indent="0"/>
            <a:r>
              <a:rPr lang="en-US"/>
              <a:t>c) €75</a:t>
            </a:r>
          </a:p>
          <a:p>
            <a:pPr marL="0" indent="0"/>
            <a:r>
              <a:rPr lang="en-US"/>
              <a:t>d) €100</a:t>
            </a:r>
          </a:p>
          <a:p>
            <a:pPr marL="0" indent="0"/>
            <a:endParaRPr lang="en-US"/>
          </a:p>
        </p:txBody>
      </p:sp>
      <p:sp>
        <p:nvSpPr>
          <p:cNvPr id="5" name="Text Placeholder 4">
            <a:extLst>
              <a:ext uri="{FF2B5EF4-FFF2-40B4-BE49-F238E27FC236}">
                <a16:creationId xmlns:a16="http://schemas.microsoft.com/office/drawing/2014/main" id="{B1765E74-E4CD-5A0D-8D79-137C2AECDE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Flervalsfrågor</a:t>
            </a:r>
          </a:p>
        </p:txBody>
      </p:sp>
      <p:pic>
        <p:nvPicPr>
          <p:cNvPr id="7" name="Picture Placeholder 5">
            <a:extLst>
              <a:ext uri="{FF2B5EF4-FFF2-40B4-BE49-F238E27FC236}">
                <a16:creationId xmlns:a16="http://schemas.microsoft.com/office/drawing/2014/main" id="{1E462CF5-43FF-BF16-644C-384C1BEDFC64}"/>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4246090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ECBDB-AC84-8496-A9F4-5C7F0C7290C0}"/>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46EB957-AB3B-1AE8-3A06-D89B4D1B7135}"/>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t>Hur mycket kan du spara årligen genom att byta ut fem av dina mest använda armaturer mot LED-lampor?</a:t>
            </a:r>
          </a:p>
          <a:p>
            <a:pPr marL="0" indent="0"/>
            <a:endParaRPr lang="en-US"/>
          </a:p>
          <a:p>
            <a:pPr marL="0" indent="0"/>
            <a:r>
              <a:rPr lang="en-US"/>
              <a:t>Svar: d) 100 euro</a:t>
            </a:r>
          </a:p>
          <a:p>
            <a:pPr marL="0" indent="0"/>
            <a:endParaRPr lang="en-US"/>
          </a:p>
        </p:txBody>
      </p:sp>
      <p:sp>
        <p:nvSpPr>
          <p:cNvPr id="5" name="Text Placeholder 4">
            <a:extLst>
              <a:ext uri="{FF2B5EF4-FFF2-40B4-BE49-F238E27FC236}">
                <a16:creationId xmlns:a16="http://schemas.microsoft.com/office/drawing/2014/main" id="{53D3F789-F32A-56BB-7984-D6F18C33E52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Flervalssvar</a:t>
            </a:r>
          </a:p>
        </p:txBody>
      </p:sp>
      <p:pic>
        <p:nvPicPr>
          <p:cNvPr id="7" name="Picture Placeholder 5">
            <a:extLst>
              <a:ext uri="{FF2B5EF4-FFF2-40B4-BE49-F238E27FC236}">
                <a16:creationId xmlns:a16="http://schemas.microsoft.com/office/drawing/2014/main" id="{4DA2987D-2239-D095-BDC8-671C4FD86CF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208588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16"/>
          </p:nvPr>
        </p:nvSpPr>
        <p:spPr>
          <a:xfrm>
            <a:off x="577848" y="1724508"/>
            <a:ext cx="4957908" cy="1498041"/>
          </a:xfrm>
        </p:spPr>
        <p:txBody>
          <a:bodyPr>
            <a:normAutofit/>
          </a:bodyPr>
          <a:lstStyle/>
          <a:p>
            <a:r>
              <a:rPr lang="en-US"/>
              <a:t>Aktivitet 1: Skapa en minikryddträdgård</a:t>
            </a:r>
          </a:p>
          <a:p>
            <a:endParaRPr lang="en-US"/>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0"/>
          </p:nvPr>
        </p:nvSpPr>
        <p:spPr>
          <a:xfrm>
            <a:off x="6691452" y="1701910"/>
            <a:ext cx="4957908" cy="1312971"/>
          </a:xfrm>
        </p:spPr>
        <p:txBody>
          <a:bodyPr>
            <a:normAutofit/>
          </a:bodyPr>
          <a:lstStyle/>
          <a:p>
            <a:r>
              <a:rPr lang="en-US"/>
              <a:t>Aktivitet 2: Att göra en kompostbehållare</a:t>
            </a:r>
          </a:p>
          <a:p>
            <a:endParaRPr lang="en-US"/>
          </a:p>
        </p:txBody>
      </p:sp>
      <p:sp>
        <p:nvSpPr>
          <p:cNvPr id="2" name="Text Placeholder 4">
            <a:extLst>
              <a:ext uri="{FF2B5EF4-FFF2-40B4-BE49-F238E27FC236}">
                <a16:creationId xmlns:a16="http://schemas.microsoft.com/office/drawing/2014/main" id="{35172EB7-80BD-40D0-BE60-A2ABB6E10446}"/>
              </a:ext>
            </a:extLst>
          </p:cNvPr>
          <p:cNvSpPr txBox="1">
            <a:spLocks/>
          </p:cNvSpPr>
          <p:nvPr/>
        </p:nvSpPr>
        <p:spPr>
          <a:xfrm>
            <a:off x="1443989" y="91759"/>
            <a:ext cx="9304021" cy="860784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err="1"/>
              <a:t>Aktiviteter</a:t>
            </a:r>
            <a:r>
              <a:rPr lang="en-US" b="1" dirty="0"/>
              <a:t> för </a:t>
            </a:r>
            <a:r>
              <a:rPr lang="en-US" b="1" dirty="0" err="1"/>
              <a:t>miljömässigt</a:t>
            </a:r>
            <a:r>
              <a:rPr lang="en-US" b="1" dirty="0"/>
              <a:t> </a:t>
            </a:r>
            <a:r>
              <a:rPr lang="en-US" b="1" dirty="0" err="1"/>
              <a:t>ansvarstagande</a:t>
            </a:r>
            <a:endParaRPr lang="en-US" b="1" dirty="0"/>
          </a:p>
          <a:p>
            <a:pPr algn="ctr"/>
            <a:r>
              <a:rPr lang="en-US" sz="1800" i="1" dirty="0" err="1"/>
              <a:t>Nedan</a:t>
            </a:r>
            <a:r>
              <a:rPr lang="en-US" sz="1800" i="1" dirty="0"/>
              <a:t> </a:t>
            </a:r>
            <a:r>
              <a:rPr lang="en-US" sz="1800" i="1" dirty="0" err="1"/>
              <a:t>hittar</a:t>
            </a:r>
            <a:r>
              <a:rPr lang="en-US" sz="1800" i="1" dirty="0"/>
              <a:t> du </a:t>
            </a:r>
            <a:r>
              <a:rPr lang="en-US" sz="1800" i="1" dirty="0" err="1"/>
              <a:t>två</a:t>
            </a:r>
            <a:r>
              <a:rPr lang="en-US" sz="1800" i="1" dirty="0"/>
              <a:t> </a:t>
            </a:r>
            <a:r>
              <a:rPr lang="en-US" sz="1800" i="1" dirty="0" err="1"/>
              <a:t>enkla</a:t>
            </a:r>
            <a:r>
              <a:rPr lang="en-US" sz="1800" i="1" dirty="0"/>
              <a:t> och </a:t>
            </a:r>
            <a:r>
              <a:rPr lang="en-US" sz="1800" i="1" dirty="0" err="1"/>
              <a:t>roliga</a:t>
            </a:r>
            <a:r>
              <a:rPr lang="en-US" sz="1800" i="1" dirty="0"/>
              <a:t> </a:t>
            </a:r>
            <a:r>
              <a:rPr lang="en-US" sz="1800" i="1" dirty="0" err="1"/>
              <a:t>aktiviteter</a:t>
            </a:r>
            <a:r>
              <a:rPr lang="en-US" sz="1800" i="1" dirty="0"/>
              <a:t> </a:t>
            </a:r>
            <a:r>
              <a:rPr lang="en-US" sz="1800" i="1" dirty="0" err="1"/>
              <a:t>som</a:t>
            </a:r>
            <a:r>
              <a:rPr lang="en-US" sz="1800" i="1" dirty="0"/>
              <a:t> du </a:t>
            </a:r>
            <a:r>
              <a:rPr lang="en-US" sz="1800" i="1" dirty="0" err="1"/>
              <a:t>kan</a:t>
            </a:r>
            <a:r>
              <a:rPr lang="en-US" sz="1800" i="1" dirty="0"/>
              <a:t> </a:t>
            </a:r>
            <a:r>
              <a:rPr lang="en-US" sz="1800" i="1" dirty="0" err="1"/>
              <a:t>göra</a:t>
            </a:r>
            <a:r>
              <a:rPr lang="en-US" sz="1800" i="1" dirty="0"/>
              <a:t> </a:t>
            </a:r>
            <a:r>
              <a:rPr lang="en-US" sz="1800" i="1" dirty="0" err="1"/>
              <a:t>på</a:t>
            </a:r>
            <a:r>
              <a:rPr lang="en-US" sz="1800" i="1" dirty="0"/>
              <a:t> </a:t>
            </a:r>
            <a:r>
              <a:rPr lang="en-US" sz="1800" i="1" dirty="0" err="1"/>
              <a:t>egen</a:t>
            </a:r>
            <a:r>
              <a:rPr lang="en-US" sz="1800" i="1" dirty="0"/>
              <a:t> hand. Dessa </a:t>
            </a:r>
            <a:r>
              <a:rPr lang="en-US" sz="1800" i="1" dirty="0" err="1"/>
              <a:t>aktiviteter</a:t>
            </a:r>
            <a:r>
              <a:rPr lang="en-US" sz="1800" i="1" dirty="0"/>
              <a:t> </a:t>
            </a:r>
            <a:r>
              <a:rPr lang="en-US" sz="1800" i="1" dirty="0" err="1"/>
              <a:t>är</a:t>
            </a:r>
            <a:r>
              <a:rPr lang="en-US" sz="1800" i="1" dirty="0"/>
              <a:t> </a:t>
            </a:r>
            <a:r>
              <a:rPr lang="en-US" sz="1800" i="1" dirty="0" err="1"/>
              <a:t>relaterade</a:t>
            </a:r>
            <a:r>
              <a:rPr lang="en-US" sz="1800" i="1" dirty="0"/>
              <a:t> till </a:t>
            </a:r>
            <a:r>
              <a:rPr lang="en-US" sz="1800" i="1" dirty="0" err="1"/>
              <a:t>matlagning</a:t>
            </a:r>
            <a:r>
              <a:rPr lang="en-US" sz="1800" i="1" dirty="0"/>
              <a:t> och </a:t>
            </a:r>
            <a:r>
              <a:rPr lang="en-US" sz="1800" i="1" dirty="0" err="1"/>
              <a:t>omsorg</a:t>
            </a:r>
            <a:r>
              <a:rPr lang="en-US" sz="1800" i="1" dirty="0"/>
              <a:t> om </a:t>
            </a:r>
            <a:r>
              <a:rPr lang="en-US" sz="1800" i="1" dirty="0" err="1"/>
              <a:t>vår</a:t>
            </a:r>
            <a:r>
              <a:rPr lang="en-US" sz="1800" i="1" dirty="0"/>
              <a:t> </a:t>
            </a:r>
            <a:r>
              <a:rPr lang="en-US" sz="1800" i="1" dirty="0" err="1"/>
              <a:t>miljö</a:t>
            </a:r>
            <a:r>
              <a:rPr lang="en-US" sz="1800" i="1" dirty="0"/>
              <a:t>. De </a:t>
            </a:r>
            <a:r>
              <a:rPr lang="en-US" sz="1800" i="1" dirty="0" err="1"/>
              <a:t>är</a:t>
            </a:r>
            <a:r>
              <a:rPr lang="en-US" sz="1800" i="1" dirty="0"/>
              <a:t> </a:t>
            </a:r>
            <a:r>
              <a:rPr lang="en-US" sz="1800" i="1" dirty="0" err="1"/>
              <a:t>utformade</a:t>
            </a:r>
            <a:r>
              <a:rPr lang="en-US" sz="1800" i="1" dirty="0"/>
              <a:t> för </a:t>
            </a:r>
            <a:r>
              <a:rPr lang="en-US" sz="1800" i="1" dirty="0" err="1"/>
              <a:t>att</a:t>
            </a:r>
            <a:r>
              <a:rPr lang="en-US" sz="1800" i="1" dirty="0"/>
              <a:t> </a:t>
            </a:r>
            <a:r>
              <a:rPr lang="en-US" sz="1800" i="1" dirty="0" err="1"/>
              <a:t>vara</a:t>
            </a:r>
            <a:r>
              <a:rPr lang="en-US" sz="1800" i="1" dirty="0"/>
              <a:t> </a:t>
            </a:r>
            <a:r>
              <a:rPr lang="en-US" sz="1800" i="1" dirty="0" err="1"/>
              <a:t>roliga</a:t>
            </a:r>
            <a:r>
              <a:rPr lang="en-US" sz="1800" i="1" dirty="0"/>
              <a:t>.</a:t>
            </a:r>
          </a:p>
          <a:p>
            <a:br>
              <a:rPr lang="en-US" dirty="0"/>
            </a:br>
            <a:br>
              <a:rPr lang="en-US" dirty="0"/>
            </a:br>
            <a:endParaRPr lang="en-US" dirty="0"/>
          </a:p>
        </p:txBody>
      </p:sp>
      <p:sp>
        <p:nvSpPr>
          <p:cNvPr id="10" name="Espace réservé du texte 9">
            <a:extLst>
              <a:ext uri="{FF2B5EF4-FFF2-40B4-BE49-F238E27FC236}">
                <a16:creationId xmlns:a16="http://schemas.microsoft.com/office/drawing/2014/main" id="{15A96E31-80F1-5B26-DE72-D2005F689047}"/>
              </a:ext>
            </a:extLst>
          </p:cNvPr>
          <p:cNvSpPr>
            <a:spLocks noGrp="1"/>
          </p:cNvSpPr>
          <p:nvPr>
            <p:ph type="body" sz="quarter" idx="19"/>
          </p:nvPr>
        </p:nvSpPr>
        <p:spPr>
          <a:xfrm>
            <a:off x="577848" y="3335132"/>
            <a:ext cx="4957908" cy="2625942"/>
          </a:xfrm>
        </p:spPr>
        <p:txBody>
          <a:bodyPr/>
          <a:lstStyle/>
          <a:p>
            <a:endParaRPr lang="fr-FR"/>
          </a:p>
        </p:txBody>
      </p:sp>
      <p:pic>
        <p:nvPicPr>
          <p:cNvPr id="5" name="Picture 4" descr="Bundles of fresh herbs laid on hessian">
            <a:extLst>
              <a:ext uri="{FF2B5EF4-FFF2-40B4-BE49-F238E27FC236}">
                <a16:creationId xmlns:a16="http://schemas.microsoft.com/office/drawing/2014/main" id="{46C787C0-6018-0D61-5A92-411C2FB3D5B3}"/>
              </a:ext>
            </a:extLst>
          </p:cNvPr>
          <p:cNvPicPr>
            <a:picLocks noChangeAspect="1"/>
          </p:cNvPicPr>
          <p:nvPr/>
        </p:nvPicPr>
        <p:blipFill>
          <a:blip r:embed="rId2"/>
          <a:stretch>
            <a:fillRect/>
          </a:stretch>
        </p:blipFill>
        <p:spPr>
          <a:xfrm>
            <a:off x="724887" y="3102228"/>
            <a:ext cx="4944664" cy="3708088"/>
          </a:xfrm>
          <a:prstGeom prst="rect">
            <a:avLst/>
          </a:prstGeom>
        </p:spPr>
      </p:pic>
      <p:pic>
        <p:nvPicPr>
          <p:cNvPr id="8" name="Picture 7" descr="A shovel in a trash can&#10;&#10;Description automatically generated">
            <a:extLst>
              <a:ext uri="{FF2B5EF4-FFF2-40B4-BE49-F238E27FC236}">
                <a16:creationId xmlns:a16="http://schemas.microsoft.com/office/drawing/2014/main" id="{2938D7B0-B3CC-47DC-5B5E-0A8A1C94602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23453" y="3102228"/>
            <a:ext cx="4810521" cy="3607891"/>
          </a:xfrm>
          <a:prstGeom prst="rect">
            <a:avLst/>
          </a:prstGeom>
        </p:spPr>
      </p:pic>
    </p:spTree>
    <p:extLst>
      <p:ext uri="{BB962C8B-B14F-4D97-AF65-F5344CB8AC3E}">
        <p14:creationId xmlns:p14="http://schemas.microsoft.com/office/powerpoint/2010/main" val="2223206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20"/>
          </p:nvPr>
        </p:nvSpPr>
        <p:spPr>
          <a:xfrm>
            <a:off x="6096000" y="906580"/>
            <a:ext cx="5398513" cy="4214986"/>
          </a:xfrm>
        </p:spPr>
        <p:txBody>
          <a:bodyPr/>
          <a:lstStyle/>
          <a:p>
            <a:r>
              <a:rPr lang="en-US"/>
              <a:t>Restaurangbranschen påverkar miljön i stor utsträckning, från hur ingredienser köps in till hur avfall hanteras. </a:t>
            </a:r>
          </a:p>
          <a:p>
            <a:r>
              <a:rPr lang="en-US"/>
              <a:t>Miljöansvar innebär att man gör val som är bra för miljön när man lagar och serverar mat. </a:t>
            </a:r>
          </a:p>
          <a:p>
            <a:r>
              <a:rPr lang="en-US"/>
              <a:t>Genom att vara miljömedveten kan du sticka ut när du söker jobb. Det kan vara en intressant kandidat genom att visa hur viktigt </a:t>
            </a:r>
            <a:r>
              <a:rPr lang="en-GB"/>
              <a:t>miljöansvar är för dig, och du kommer med positiva synsätt och idéer för att minska föroreningar och </a:t>
            </a:r>
            <a:r>
              <a:rPr lang="en-US"/>
              <a:t>spara resurser.</a:t>
            </a:r>
          </a:p>
        </p:txBody>
      </p:sp>
      <p:sp>
        <p:nvSpPr>
          <p:cNvPr id="6" name="Text Placeholder 5">
            <a:extLst>
              <a:ext uri="{FF2B5EF4-FFF2-40B4-BE49-F238E27FC236}">
                <a16:creationId xmlns:a16="http://schemas.microsoft.com/office/drawing/2014/main" id="{761EF30E-3833-916C-5EE0-08ABB8E00AC5}"/>
              </a:ext>
            </a:extLst>
          </p:cNvPr>
          <p:cNvSpPr>
            <a:spLocks noGrp="1"/>
          </p:cNvSpPr>
          <p:nvPr>
            <p:ph type="body" sz="quarter" idx="23"/>
          </p:nvPr>
        </p:nvSpPr>
        <p:spPr>
          <a:xfrm>
            <a:off x="304789" y="642281"/>
            <a:ext cx="3721396" cy="5573437"/>
          </a:xfrm>
        </p:spPr>
        <p:txBody>
          <a:bodyPr/>
          <a:lstStyle/>
          <a:p>
            <a:r>
              <a:rPr lang="en-US" b="1"/>
              <a:t>Betydelsen av miljöansvar i den kulinariska industrin</a:t>
            </a:r>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4"/>
          </p:nvPr>
        </p:nvSpPr>
        <p:spPr/>
        <p:txBody>
          <a:bodyPr/>
          <a:lstStyle/>
          <a:p>
            <a:r>
              <a:rPr lang="en-US"/>
              <a:t>01</a:t>
            </a:r>
          </a:p>
        </p:txBody>
      </p:sp>
      <p:grpSp>
        <p:nvGrpSpPr>
          <p:cNvPr id="5" name="Group 5">
            <a:extLst>
              <a:ext uri="{FF2B5EF4-FFF2-40B4-BE49-F238E27FC236}">
                <a16:creationId xmlns:a16="http://schemas.microsoft.com/office/drawing/2014/main" id="{132209A1-3A8F-F8E2-8FB2-DD410A7E9112}"/>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A046C744-DB69-8021-1AA9-35542BD33CE1}"/>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599973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30433-1B57-2412-6305-84B524404E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360038-E355-A2AE-A5E5-5A29470FD0E1}"/>
              </a:ext>
            </a:extLst>
          </p:cNvPr>
          <p:cNvSpPr>
            <a:spLocks noGrp="1"/>
          </p:cNvSpPr>
          <p:nvPr>
            <p:ph type="body" sz="quarter" idx="18"/>
          </p:nvPr>
        </p:nvSpPr>
        <p:spPr>
          <a:xfrm>
            <a:off x="529757" y="1582750"/>
            <a:ext cx="11222532" cy="4343986"/>
          </a:xfrm>
        </p:spPr>
        <p:txBody>
          <a:bodyPr/>
          <a:lstStyle/>
          <a:p>
            <a:r>
              <a:rPr lang="en-US" dirty="0"/>
              <a:t>   Vi </a:t>
            </a:r>
            <a:r>
              <a:rPr lang="en-US" dirty="0" err="1"/>
              <a:t>föreslår</a:t>
            </a:r>
            <a:r>
              <a:rPr lang="en-US" dirty="0"/>
              <a:t> </a:t>
            </a:r>
            <a:r>
              <a:rPr lang="en-US" dirty="0" err="1"/>
              <a:t>att</a:t>
            </a:r>
            <a:r>
              <a:rPr lang="en-US" dirty="0"/>
              <a:t> du, om du </a:t>
            </a:r>
            <a:r>
              <a:rPr lang="en-US" dirty="0" err="1"/>
              <a:t>kan</a:t>
            </a:r>
            <a:r>
              <a:rPr lang="en-US" dirty="0"/>
              <a:t>, </a:t>
            </a:r>
            <a:r>
              <a:rPr lang="en-US" dirty="0" err="1"/>
              <a:t>odlar</a:t>
            </a:r>
            <a:r>
              <a:rPr lang="en-US" dirty="0"/>
              <a:t> </a:t>
            </a:r>
            <a:r>
              <a:rPr lang="en-US" dirty="0" err="1"/>
              <a:t>dina</a:t>
            </a:r>
            <a:r>
              <a:rPr lang="en-US" dirty="0"/>
              <a:t> </a:t>
            </a:r>
            <a:r>
              <a:rPr lang="en-US" dirty="0" err="1"/>
              <a:t>egna</a:t>
            </a:r>
            <a:r>
              <a:rPr lang="en-US" dirty="0"/>
              <a:t> </a:t>
            </a:r>
            <a:r>
              <a:rPr lang="en-US" dirty="0" err="1"/>
              <a:t>örter</a:t>
            </a:r>
            <a:r>
              <a:rPr lang="en-US" dirty="0"/>
              <a:t> </a:t>
            </a:r>
            <a:r>
              <a:rPr lang="en-US" dirty="0" err="1"/>
              <a:t>hemma</a:t>
            </a:r>
            <a:r>
              <a:rPr lang="en-US" dirty="0"/>
              <a:t>. Det </a:t>
            </a:r>
            <a:r>
              <a:rPr lang="en-US" dirty="0" err="1"/>
              <a:t>är</a:t>
            </a:r>
            <a:r>
              <a:rPr lang="en-US" dirty="0"/>
              <a:t> </a:t>
            </a:r>
            <a:r>
              <a:rPr lang="en-US" dirty="0" err="1"/>
              <a:t>ett</a:t>
            </a:r>
            <a:r>
              <a:rPr lang="en-US" dirty="0"/>
              <a:t> bra </a:t>
            </a:r>
            <a:r>
              <a:rPr lang="en-US" dirty="0" err="1"/>
              <a:t>sätt</a:t>
            </a:r>
            <a:r>
              <a:rPr lang="en-US" dirty="0"/>
              <a:t> </a:t>
            </a:r>
            <a:r>
              <a:rPr lang="en-US" dirty="0" err="1"/>
              <a:t>att</a:t>
            </a:r>
            <a:r>
              <a:rPr lang="en-US" dirty="0"/>
              <a:t> </a:t>
            </a:r>
            <a:r>
              <a:rPr lang="en-US" dirty="0" err="1"/>
              <a:t>få</a:t>
            </a:r>
            <a:r>
              <a:rPr lang="en-US" dirty="0"/>
              <a:t> </a:t>
            </a:r>
            <a:r>
              <a:rPr lang="en-US" dirty="0" err="1"/>
              <a:t>kontakt</a:t>
            </a:r>
            <a:r>
              <a:rPr lang="en-US" dirty="0"/>
              <a:t> med </a:t>
            </a:r>
            <a:r>
              <a:rPr lang="en-US" dirty="0" err="1"/>
              <a:t>naturen</a:t>
            </a:r>
            <a:r>
              <a:rPr lang="en-US" dirty="0"/>
              <a:t> och </a:t>
            </a:r>
            <a:r>
              <a:rPr lang="en-US" dirty="0" err="1"/>
              <a:t>använda</a:t>
            </a:r>
            <a:r>
              <a:rPr lang="en-US" dirty="0"/>
              <a:t> </a:t>
            </a:r>
            <a:r>
              <a:rPr lang="en-US" dirty="0" err="1"/>
              <a:t>färska</a:t>
            </a:r>
            <a:r>
              <a:rPr lang="en-US" dirty="0"/>
              <a:t> </a:t>
            </a:r>
            <a:r>
              <a:rPr lang="en-US" dirty="0" err="1"/>
              <a:t>ingredienser</a:t>
            </a:r>
            <a:r>
              <a:rPr lang="en-US" dirty="0"/>
              <a:t> </a:t>
            </a:r>
            <a:r>
              <a:rPr lang="en-US" dirty="0" err="1"/>
              <a:t>i</a:t>
            </a:r>
            <a:r>
              <a:rPr lang="en-US" dirty="0"/>
              <a:t> din </a:t>
            </a:r>
            <a:r>
              <a:rPr lang="en-US" dirty="0" err="1"/>
              <a:t>matlagning</a:t>
            </a:r>
            <a:r>
              <a:rPr lang="en-US" dirty="0"/>
              <a:t>. </a:t>
            </a:r>
            <a:r>
              <a:rPr lang="en-US" dirty="0" err="1"/>
              <a:t>Så</a:t>
            </a:r>
            <a:r>
              <a:rPr lang="en-US" dirty="0"/>
              <a:t> </a:t>
            </a:r>
            <a:r>
              <a:rPr lang="en-US" dirty="0" err="1"/>
              <a:t>här</a:t>
            </a:r>
            <a:r>
              <a:rPr lang="en-US" dirty="0"/>
              <a:t> </a:t>
            </a:r>
            <a:r>
              <a:rPr lang="en-US" dirty="0" err="1"/>
              <a:t>kan</a:t>
            </a:r>
            <a:r>
              <a:rPr lang="en-US" dirty="0"/>
              <a:t> du </a:t>
            </a:r>
            <a:r>
              <a:rPr lang="en-US" dirty="0" err="1"/>
              <a:t>börja</a:t>
            </a:r>
            <a:r>
              <a:rPr lang="en-US" dirty="0"/>
              <a:t>:</a:t>
            </a:r>
          </a:p>
          <a:p>
            <a:r>
              <a:rPr lang="en-US" dirty="0"/>
              <a:t>1 - </a:t>
            </a:r>
            <a:r>
              <a:rPr lang="en-US" dirty="0" err="1"/>
              <a:t>Skaffa</a:t>
            </a:r>
            <a:r>
              <a:rPr lang="en-US" dirty="0"/>
              <a:t> </a:t>
            </a:r>
            <a:r>
              <a:rPr lang="en-US" dirty="0" err="1"/>
              <a:t>några</a:t>
            </a:r>
            <a:r>
              <a:rPr lang="en-US" dirty="0"/>
              <a:t> </a:t>
            </a:r>
            <a:r>
              <a:rPr lang="en-US" dirty="0" err="1"/>
              <a:t>små</a:t>
            </a:r>
            <a:r>
              <a:rPr lang="en-US" dirty="0"/>
              <a:t> </a:t>
            </a:r>
            <a:r>
              <a:rPr lang="en-US" dirty="0" err="1"/>
              <a:t>krukor</a:t>
            </a:r>
            <a:r>
              <a:rPr lang="en-US" dirty="0"/>
              <a:t> </a:t>
            </a:r>
            <a:r>
              <a:rPr lang="en-US" dirty="0" err="1"/>
              <a:t>eller</a:t>
            </a:r>
            <a:r>
              <a:rPr lang="en-US" dirty="0"/>
              <a:t> </a:t>
            </a:r>
            <a:r>
              <a:rPr lang="en-US" dirty="0" err="1"/>
              <a:t>använd</a:t>
            </a:r>
            <a:r>
              <a:rPr lang="en-US" dirty="0"/>
              <a:t> </a:t>
            </a:r>
            <a:r>
              <a:rPr lang="en-US" dirty="0" err="1"/>
              <a:t>tomma</a:t>
            </a:r>
            <a:r>
              <a:rPr lang="en-US" dirty="0"/>
              <a:t> </a:t>
            </a:r>
            <a:r>
              <a:rPr lang="en-US" dirty="0" err="1"/>
              <a:t>burkar</a:t>
            </a:r>
            <a:r>
              <a:rPr lang="en-US" dirty="0"/>
              <a:t> </a:t>
            </a:r>
            <a:r>
              <a:rPr lang="en-US" dirty="0" err="1"/>
              <a:t>eller</a:t>
            </a:r>
            <a:r>
              <a:rPr lang="en-US" dirty="0"/>
              <a:t> </a:t>
            </a:r>
            <a:r>
              <a:rPr lang="en-US" dirty="0" err="1"/>
              <a:t>plastflaskor</a:t>
            </a:r>
            <a:r>
              <a:rPr lang="en-US" dirty="0"/>
              <a:t> med </a:t>
            </a:r>
            <a:r>
              <a:rPr lang="en-US" dirty="0" err="1"/>
              <a:t>hål</a:t>
            </a:r>
            <a:r>
              <a:rPr lang="en-US" dirty="0"/>
              <a:t> </a:t>
            </a:r>
            <a:r>
              <a:rPr lang="en-US" dirty="0" err="1"/>
              <a:t>i</a:t>
            </a:r>
            <a:r>
              <a:rPr lang="en-US" dirty="0"/>
              <a:t> </a:t>
            </a:r>
            <a:r>
              <a:rPr lang="en-US" dirty="0" err="1"/>
              <a:t>botten</a:t>
            </a:r>
            <a:r>
              <a:rPr lang="en-US" dirty="0"/>
              <a:t>        för </a:t>
            </a:r>
            <a:r>
              <a:rPr lang="en-US" dirty="0" err="1"/>
              <a:t>dränering</a:t>
            </a:r>
            <a:r>
              <a:rPr lang="en-US" dirty="0"/>
              <a:t>.</a:t>
            </a:r>
          </a:p>
          <a:p>
            <a:r>
              <a:rPr lang="en-US" dirty="0"/>
              <a:t>2 - </a:t>
            </a:r>
            <a:r>
              <a:rPr lang="en-US" dirty="0" err="1"/>
              <a:t>Köp</a:t>
            </a:r>
            <a:r>
              <a:rPr lang="en-US" dirty="0"/>
              <a:t> </a:t>
            </a:r>
            <a:r>
              <a:rPr lang="en-US" dirty="0" err="1"/>
              <a:t>några</a:t>
            </a:r>
            <a:r>
              <a:rPr lang="en-US" dirty="0"/>
              <a:t> </a:t>
            </a:r>
            <a:r>
              <a:rPr lang="en-US" dirty="0" err="1"/>
              <a:t>örtfrön</a:t>
            </a:r>
            <a:r>
              <a:rPr lang="en-US" dirty="0"/>
              <a:t> </a:t>
            </a:r>
            <a:r>
              <a:rPr lang="en-US" dirty="0" err="1"/>
              <a:t>som</a:t>
            </a:r>
            <a:r>
              <a:rPr lang="en-US" dirty="0"/>
              <a:t> </a:t>
            </a:r>
            <a:r>
              <a:rPr lang="en-US" dirty="0" err="1"/>
              <a:t>basilika</a:t>
            </a:r>
            <a:r>
              <a:rPr lang="en-US" dirty="0"/>
              <a:t>, </a:t>
            </a:r>
            <a:r>
              <a:rPr lang="en-US" dirty="0" err="1"/>
              <a:t>persilja</a:t>
            </a:r>
            <a:r>
              <a:rPr lang="en-US" dirty="0"/>
              <a:t> </a:t>
            </a:r>
            <a:r>
              <a:rPr lang="en-US" dirty="0" err="1"/>
              <a:t>eller</a:t>
            </a:r>
            <a:r>
              <a:rPr lang="en-US" dirty="0"/>
              <a:t> </a:t>
            </a:r>
            <a:r>
              <a:rPr lang="en-US" dirty="0" err="1"/>
              <a:t>mynta</a:t>
            </a:r>
            <a:r>
              <a:rPr lang="en-US" dirty="0"/>
              <a:t>.</a:t>
            </a:r>
          </a:p>
          <a:p>
            <a:r>
              <a:rPr lang="en-US" dirty="0"/>
              <a:t>3 - </a:t>
            </a:r>
            <a:r>
              <a:rPr lang="en-US" dirty="0" err="1"/>
              <a:t>Fyll</a:t>
            </a:r>
            <a:r>
              <a:rPr lang="en-US" dirty="0"/>
              <a:t> </a:t>
            </a:r>
            <a:r>
              <a:rPr lang="en-US" dirty="0" err="1"/>
              <a:t>krukorna</a:t>
            </a:r>
            <a:r>
              <a:rPr lang="en-US" dirty="0"/>
              <a:t> med </a:t>
            </a:r>
            <a:r>
              <a:rPr lang="en-US" dirty="0" err="1"/>
              <a:t>jord</a:t>
            </a:r>
            <a:r>
              <a:rPr lang="en-US" dirty="0"/>
              <a:t> och </a:t>
            </a:r>
            <a:r>
              <a:rPr lang="en-US" dirty="0" err="1"/>
              <a:t>plantera</a:t>
            </a:r>
            <a:r>
              <a:rPr lang="en-US" dirty="0"/>
              <a:t> </a:t>
            </a:r>
            <a:r>
              <a:rPr lang="en-US" dirty="0" err="1"/>
              <a:t>fröna</a:t>
            </a:r>
            <a:r>
              <a:rPr lang="en-US" dirty="0"/>
              <a:t>. </a:t>
            </a:r>
          </a:p>
          <a:p>
            <a:r>
              <a:rPr lang="en-US" dirty="0"/>
              <a:t>4 - </a:t>
            </a:r>
            <a:r>
              <a:rPr lang="en-US" dirty="0" err="1"/>
              <a:t>Följ</a:t>
            </a:r>
            <a:r>
              <a:rPr lang="en-US" dirty="0"/>
              <a:t> </a:t>
            </a:r>
            <a:r>
              <a:rPr lang="en-US" dirty="0" err="1"/>
              <a:t>anvisningarna</a:t>
            </a:r>
            <a:r>
              <a:rPr lang="en-US" dirty="0"/>
              <a:t> </a:t>
            </a:r>
            <a:r>
              <a:rPr lang="en-US" dirty="0" err="1"/>
              <a:t>på</a:t>
            </a:r>
            <a:r>
              <a:rPr lang="en-US" dirty="0"/>
              <a:t> </a:t>
            </a:r>
            <a:r>
              <a:rPr lang="en-US" dirty="0" err="1"/>
              <a:t>fröförpackningen</a:t>
            </a:r>
            <a:r>
              <a:rPr lang="en-US" dirty="0"/>
              <a:t> för </a:t>
            </a:r>
            <a:r>
              <a:rPr lang="en-US" dirty="0" err="1"/>
              <a:t>hur</a:t>
            </a:r>
            <a:r>
              <a:rPr lang="en-US" dirty="0"/>
              <a:t> </a:t>
            </a:r>
            <a:r>
              <a:rPr lang="en-US" dirty="0" err="1"/>
              <a:t>djupt</a:t>
            </a:r>
            <a:r>
              <a:rPr lang="en-US" dirty="0"/>
              <a:t> du ska </a:t>
            </a:r>
            <a:r>
              <a:rPr lang="en-US" dirty="0" err="1"/>
              <a:t>plantera</a:t>
            </a:r>
            <a:r>
              <a:rPr lang="en-US" dirty="0"/>
              <a:t> dem.</a:t>
            </a:r>
          </a:p>
          <a:p>
            <a:r>
              <a:rPr lang="en-US" dirty="0"/>
              <a:t>5 - </a:t>
            </a:r>
            <a:r>
              <a:rPr lang="en-US" dirty="0" err="1"/>
              <a:t>Placera</a:t>
            </a:r>
            <a:r>
              <a:rPr lang="en-US" dirty="0"/>
              <a:t> </a:t>
            </a:r>
            <a:r>
              <a:rPr lang="en-US" dirty="0" err="1"/>
              <a:t>krukorna</a:t>
            </a:r>
            <a:r>
              <a:rPr lang="en-US" dirty="0"/>
              <a:t> </a:t>
            </a:r>
            <a:r>
              <a:rPr lang="en-US" dirty="0" err="1"/>
              <a:t>på</a:t>
            </a:r>
            <a:r>
              <a:rPr lang="en-US" dirty="0"/>
              <a:t> </a:t>
            </a:r>
            <a:r>
              <a:rPr lang="en-US" dirty="0" err="1"/>
              <a:t>en</a:t>
            </a:r>
            <a:r>
              <a:rPr lang="en-US" dirty="0"/>
              <a:t> </a:t>
            </a:r>
            <a:r>
              <a:rPr lang="en-US" dirty="0" err="1"/>
              <a:t>solig</a:t>
            </a:r>
            <a:r>
              <a:rPr lang="en-US" dirty="0"/>
              <a:t> plats och </a:t>
            </a:r>
            <a:r>
              <a:rPr lang="en-US" dirty="0" err="1"/>
              <a:t>vattna</a:t>
            </a:r>
            <a:r>
              <a:rPr lang="en-US" dirty="0"/>
              <a:t> dem </a:t>
            </a:r>
            <a:r>
              <a:rPr lang="en-US" dirty="0" err="1"/>
              <a:t>regelbundet</a:t>
            </a:r>
            <a:r>
              <a:rPr lang="en-US" dirty="0"/>
              <a:t>. Var </a:t>
            </a:r>
            <a:r>
              <a:rPr lang="en-US" dirty="0" err="1"/>
              <a:t>försiktig</a:t>
            </a:r>
            <a:r>
              <a:rPr lang="en-US" dirty="0"/>
              <a:t> </a:t>
            </a:r>
            <a:r>
              <a:rPr lang="en-US" dirty="0" err="1"/>
              <a:t>så</a:t>
            </a:r>
            <a:r>
              <a:rPr lang="en-US" dirty="0"/>
              <a:t> </a:t>
            </a:r>
            <a:r>
              <a:rPr lang="en-US" dirty="0" err="1"/>
              <a:t>att</a:t>
            </a:r>
            <a:r>
              <a:rPr lang="en-US" dirty="0"/>
              <a:t> du </a:t>
            </a:r>
            <a:r>
              <a:rPr lang="en-US" dirty="0" err="1"/>
              <a:t>inte</a:t>
            </a:r>
            <a:r>
              <a:rPr lang="en-US" dirty="0"/>
              <a:t> </a:t>
            </a:r>
            <a:r>
              <a:rPr lang="en-US" dirty="0" err="1"/>
              <a:t>övervattnar</a:t>
            </a:r>
            <a:r>
              <a:rPr lang="en-US" dirty="0"/>
              <a:t>!</a:t>
            </a:r>
          </a:p>
          <a:p>
            <a:pPr algn="ctr"/>
            <a:endParaRPr lang="en-US" sz="300" dirty="0"/>
          </a:p>
          <a:p>
            <a:pPr algn="ctr"/>
            <a:r>
              <a:rPr lang="en-US" dirty="0"/>
              <a:t>Se </a:t>
            </a:r>
            <a:r>
              <a:rPr lang="en-US" dirty="0" err="1"/>
              <a:t>dina</a:t>
            </a:r>
            <a:r>
              <a:rPr lang="en-US" dirty="0"/>
              <a:t> </a:t>
            </a:r>
            <a:r>
              <a:rPr lang="en-US" dirty="0" err="1"/>
              <a:t>örter</a:t>
            </a:r>
            <a:r>
              <a:rPr lang="en-US" dirty="0"/>
              <a:t> </a:t>
            </a:r>
            <a:r>
              <a:rPr lang="en-US" dirty="0" err="1"/>
              <a:t>växa</a:t>
            </a:r>
            <a:r>
              <a:rPr lang="en-US" dirty="0"/>
              <a:t>! </a:t>
            </a:r>
          </a:p>
          <a:p>
            <a:pPr algn="ctr"/>
            <a:r>
              <a:rPr lang="en-US" dirty="0"/>
              <a:t>Du </a:t>
            </a:r>
            <a:r>
              <a:rPr lang="en-US" dirty="0" err="1"/>
              <a:t>kan</a:t>
            </a:r>
            <a:r>
              <a:rPr lang="en-US" dirty="0"/>
              <a:t> </a:t>
            </a:r>
            <a:r>
              <a:rPr lang="en-US" dirty="0" err="1"/>
              <a:t>börja</a:t>
            </a:r>
            <a:r>
              <a:rPr lang="en-US" dirty="0"/>
              <a:t> </a:t>
            </a:r>
            <a:r>
              <a:rPr lang="en-US" dirty="0" err="1"/>
              <a:t>använda</a:t>
            </a:r>
            <a:r>
              <a:rPr lang="en-US" dirty="0"/>
              <a:t> dem </a:t>
            </a:r>
            <a:r>
              <a:rPr lang="en-US" dirty="0" err="1"/>
              <a:t>i</a:t>
            </a:r>
            <a:r>
              <a:rPr lang="en-US" dirty="0"/>
              <a:t> din </a:t>
            </a:r>
            <a:r>
              <a:rPr lang="en-US" dirty="0" err="1"/>
              <a:t>matlagning</a:t>
            </a:r>
            <a:r>
              <a:rPr lang="en-US" dirty="0"/>
              <a:t> </a:t>
            </a:r>
            <a:r>
              <a:rPr lang="en-US" dirty="0" err="1"/>
              <a:t>när</a:t>
            </a:r>
            <a:r>
              <a:rPr lang="en-US" dirty="0"/>
              <a:t> de </a:t>
            </a:r>
            <a:r>
              <a:rPr lang="en-US" dirty="0" err="1"/>
              <a:t>har</a:t>
            </a:r>
            <a:r>
              <a:rPr lang="en-US" dirty="0"/>
              <a:t> </a:t>
            </a:r>
            <a:r>
              <a:rPr lang="en-US" dirty="0" err="1"/>
              <a:t>fått</a:t>
            </a:r>
            <a:r>
              <a:rPr lang="en-US" dirty="0"/>
              <a:t> </a:t>
            </a:r>
            <a:r>
              <a:rPr lang="en-US" dirty="0" err="1"/>
              <a:t>tillräckligt</a:t>
            </a:r>
            <a:r>
              <a:rPr lang="en-US" dirty="0"/>
              <a:t> med </a:t>
            </a:r>
            <a:r>
              <a:rPr lang="en-US" dirty="0" err="1"/>
              <a:t>blad</a:t>
            </a:r>
            <a:r>
              <a:rPr lang="en-US" dirty="0"/>
              <a:t>.</a:t>
            </a:r>
          </a:p>
          <a:p>
            <a:br>
              <a:rPr lang="en-US" dirty="0"/>
            </a:br>
            <a:endParaRPr lang="fr-FR" dirty="0"/>
          </a:p>
          <a:p>
            <a:br>
              <a:rPr lang="en-US" dirty="0"/>
            </a:br>
            <a:endParaRPr lang="en-US" dirty="0"/>
          </a:p>
        </p:txBody>
      </p:sp>
      <p:sp>
        <p:nvSpPr>
          <p:cNvPr id="2" name="Text Placeholder 1">
            <a:extLst>
              <a:ext uri="{FF2B5EF4-FFF2-40B4-BE49-F238E27FC236}">
                <a16:creationId xmlns:a16="http://schemas.microsoft.com/office/drawing/2014/main" id="{4BADC8D8-528C-1799-B8BD-CC936D6E7B6B}"/>
              </a:ext>
            </a:extLst>
          </p:cNvPr>
          <p:cNvSpPr>
            <a:spLocks noGrp="1"/>
          </p:cNvSpPr>
          <p:nvPr>
            <p:ph type="body" sz="quarter" idx="16"/>
          </p:nvPr>
        </p:nvSpPr>
        <p:spPr/>
        <p:txBody>
          <a:bodyPr>
            <a:normAutofit lnSpcReduction="10000"/>
          </a:bodyPr>
          <a:lstStyle/>
          <a:p>
            <a:r>
              <a:rPr lang="en-US" b="1" dirty="0" err="1"/>
              <a:t>Aktivitet</a:t>
            </a:r>
            <a:r>
              <a:rPr lang="en-US" b="1" dirty="0"/>
              <a:t> 1: Skapa </a:t>
            </a:r>
            <a:r>
              <a:rPr lang="en-US" b="1" dirty="0" err="1"/>
              <a:t>en</a:t>
            </a:r>
            <a:r>
              <a:rPr lang="en-US" b="1" dirty="0"/>
              <a:t> </a:t>
            </a:r>
            <a:r>
              <a:rPr lang="en-US" b="1" dirty="0" err="1"/>
              <a:t>minikryddträdgård</a:t>
            </a:r>
            <a:endParaRPr lang="en-US" b="1" dirty="0"/>
          </a:p>
          <a:p>
            <a:endParaRPr lang="en-US" dirty="0"/>
          </a:p>
        </p:txBody>
      </p:sp>
      <p:sp>
        <p:nvSpPr>
          <p:cNvPr id="4" name="Rectangle 3">
            <a:extLst>
              <a:ext uri="{FF2B5EF4-FFF2-40B4-BE49-F238E27FC236}">
                <a16:creationId xmlns:a16="http://schemas.microsoft.com/office/drawing/2014/main" id="{DE216132-1F1C-9E36-942D-4A4D4E6F560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Tree>
    <p:extLst>
      <p:ext uri="{BB962C8B-B14F-4D97-AF65-F5344CB8AC3E}">
        <p14:creationId xmlns:p14="http://schemas.microsoft.com/office/powerpoint/2010/main" val="1169891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A68D-8BE2-138F-DD34-F81CCF58F65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F62308-A763-2883-D9DE-DA4584619C07}"/>
              </a:ext>
            </a:extLst>
          </p:cNvPr>
          <p:cNvSpPr>
            <a:spLocks noGrp="1"/>
          </p:cNvSpPr>
          <p:nvPr>
            <p:ph type="body" sz="quarter" idx="18"/>
          </p:nvPr>
        </p:nvSpPr>
        <p:spPr>
          <a:xfrm>
            <a:off x="529757" y="1582750"/>
            <a:ext cx="11222532" cy="4343986"/>
          </a:xfrm>
        </p:spPr>
        <p:txBody>
          <a:bodyPr/>
          <a:lstStyle/>
          <a:p>
            <a:pPr marL="0" indent="0"/>
            <a:r>
              <a:rPr lang="en-US"/>
              <a:t>Denna aktivitet kommer att öka dina färdigheter och minska köksavfallet. Kompost är dessutom ett sätt att skapa näringsrik jord för dina växter eller örter. </a:t>
            </a:r>
          </a:p>
          <a:p>
            <a:r>
              <a:rPr lang="en-US"/>
              <a:t>1 - Hitta en behållare eller soptunna med lock. Du kan använda en stor plastbehållare eller en soptunna.</a:t>
            </a:r>
          </a:p>
          <a:p>
            <a:r>
              <a:rPr lang="en-US"/>
              <a:t>2 - Borra eller stick några hål i behållarens sidor och botten för luftflöde.</a:t>
            </a:r>
          </a:p>
          <a:p>
            <a:r>
              <a:rPr lang="en-US"/>
              <a:t>3 - Börja med att lägga i köksavfall som fruktskal, grönsaksrester, kaffesump och äggskal. (Lägg inte i kött, mejeriprodukter eller oljiga livsmedel),</a:t>
            </a:r>
          </a:p>
          <a:p>
            <a:r>
              <a:rPr lang="en-US"/>
              <a:t>4 - Lägg till lite torra löv, kartong eller tidningspapper för att förhindra att komposten blir för blöt och illaluktande.</a:t>
            </a:r>
          </a:p>
          <a:p>
            <a:r>
              <a:rPr lang="en-US"/>
              <a:t>5 - Blanda eller vänd komposten varje vecka så att den bryts ned.</a:t>
            </a:r>
          </a:p>
          <a:p>
            <a:endParaRPr lang="en-US" sz="1000"/>
          </a:p>
          <a:p>
            <a:pPr algn="ctr"/>
            <a:r>
              <a:rPr lang="en-US"/>
              <a:t>Och voilà! Om några månader har du en rik, mörk kompost som du kan använda på dina växter!</a:t>
            </a:r>
          </a:p>
        </p:txBody>
      </p:sp>
      <p:sp>
        <p:nvSpPr>
          <p:cNvPr id="2" name="Text Placeholder 1">
            <a:extLst>
              <a:ext uri="{FF2B5EF4-FFF2-40B4-BE49-F238E27FC236}">
                <a16:creationId xmlns:a16="http://schemas.microsoft.com/office/drawing/2014/main" id="{6AFC4312-B225-541C-3620-13CC1F7C6F2A}"/>
              </a:ext>
            </a:extLst>
          </p:cNvPr>
          <p:cNvSpPr>
            <a:spLocks noGrp="1"/>
          </p:cNvSpPr>
          <p:nvPr>
            <p:ph type="body" sz="quarter" idx="16"/>
          </p:nvPr>
        </p:nvSpPr>
        <p:spPr/>
        <p:txBody>
          <a:bodyPr>
            <a:normAutofit lnSpcReduction="10000"/>
          </a:bodyPr>
          <a:lstStyle/>
          <a:p>
            <a:r>
              <a:rPr lang="en-US" b="1" dirty="0" err="1"/>
              <a:t>Aktivitet</a:t>
            </a:r>
            <a:r>
              <a:rPr lang="en-US" b="1" dirty="0"/>
              <a:t> 2: </a:t>
            </a:r>
            <a:r>
              <a:rPr lang="en-US" b="1" dirty="0" err="1"/>
              <a:t>Att</a:t>
            </a:r>
            <a:r>
              <a:rPr lang="en-US" b="1" dirty="0"/>
              <a:t> </a:t>
            </a:r>
            <a:r>
              <a:rPr lang="en-US" b="1" dirty="0" err="1"/>
              <a:t>göra</a:t>
            </a:r>
            <a:r>
              <a:rPr lang="en-US" b="1" dirty="0"/>
              <a:t> </a:t>
            </a:r>
            <a:r>
              <a:rPr lang="en-US" b="1" dirty="0" err="1"/>
              <a:t>en</a:t>
            </a:r>
            <a:r>
              <a:rPr lang="en-US" b="1" dirty="0"/>
              <a:t> </a:t>
            </a:r>
            <a:r>
              <a:rPr lang="en-US" b="1" dirty="0" err="1"/>
              <a:t>kompostbehållare</a:t>
            </a:r>
            <a:endParaRPr lang="en-US" b="1" dirty="0"/>
          </a:p>
          <a:p>
            <a:endParaRPr lang="en-US" dirty="0"/>
          </a:p>
        </p:txBody>
      </p:sp>
      <p:sp>
        <p:nvSpPr>
          <p:cNvPr id="4" name="Rectangle 3">
            <a:extLst>
              <a:ext uri="{FF2B5EF4-FFF2-40B4-BE49-F238E27FC236}">
                <a16:creationId xmlns:a16="http://schemas.microsoft.com/office/drawing/2014/main" id="{3DD54A5E-A82F-B840-CE41-193826C1C53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Tree>
    <p:extLst>
      <p:ext uri="{BB962C8B-B14F-4D97-AF65-F5344CB8AC3E}">
        <p14:creationId xmlns:p14="http://schemas.microsoft.com/office/powerpoint/2010/main" val="3821645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8A7DC-FC78-D8F0-1414-B19974CF799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2A2673-1FF0-A3B4-9EBF-95B281DE6B6D}"/>
              </a:ext>
            </a:extLst>
          </p:cNvPr>
          <p:cNvSpPr>
            <a:spLocks noGrp="1"/>
          </p:cNvSpPr>
          <p:nvPr>
            <p:ph type="body" sz="quarter" idx="18"/>
          </p:nvPr>
        </p:nvSpPr>
        <p:spPr/>
        <p:txBody>
          <a:bodyPr/>
          <a:lstStyle/>
          <a:p>
            <a:pPr marL="0" indent="0"/>
            <a:r>
              <a:rPr lang="en-US" dirty="0"/>
              <a:t>Vi </a:t>
            </a:r>
            <a:r>
              <a:rPr lang="en-US" dirty="0" err="1"/>
              <a:t>hoppas</a:t>
            </a:r>
            <a:r>
              <a:rPr lang="en-US" dirty="0"/>
              <a:t> </a:t>
            </a:r>
            <a:r>
              <a:rPr lang="en-US" dirty="0" err="1"/>
              <a:t>att</a:t>
            </a:r>
            <a:r>
              <a:rPr lang="en-US" dirty="0"/>
              <a:t> den </a:t>
            </a:r>
            <a:r>
              <a:rPr lang="en-US" dirty="0" err="1"/>
              <a:t>här</a:t>
            </a:r>
            <a:r>
              <a:rPr lang="en-US" dirty="0"/>
              <a:t> </a:t>
            </a:r>
            <a:r>
              <a:rPr lang="en-US" dirty="0" err="1"/>
              <a:t>modulen</a:t>
            </a:r>
            <a:r>
              <a:rPr lang="en-US" dirty="0"/>
              <a:t> </a:t>
            </a:r>
            <a:r>
              <a:rPr lang="en-US" dirty="0" err="1"/>
              <a:t>har</a:t>
            </a:r>
            <a:r>
              <a:rPr lang="en-US" dirty="0"/>
              <a:t> </a:t>
            </a:r>
            <a:r>
              <a:rPr lang="en-US" dirty="0" err="1"/>
              <a:t>hjälpt</a:t>
            </a:r>
            <a:r>
              <a:rPr lang="en-US" dirty="0"/>
              <a:t> dig </a:t>
            </a:r>
            <a:r>
              <a:rPr lang="en-US" dirty="0" err="1"/>
              <a:t>att</a:t>
            </a:r>
            <a:r>
              <a:rPr lang="en-US" dirty="0"/>
              <a:t> </a:t>
            </a:r>
            <a:r>
              <a:rPr lang="en-US" dirty="0" err="1"/>
              <a:t>få</a:t>
            </a:r>
            <a:r>
              <a:rPr lang="en-US" dirty="0"/>
              <a:t> </a:t>
            </a:r>
            <a:r>
              <a:rPr lang="en-US" dirty="0" err="1"/>
              <a:t>bättre</a:t>
            </a:r>
            <a:r>
              <a:rPr lang="en-US" dirty="0"/>
              <a:t> </a:t>
            </a:r>
            <a:r>
              <a:rPr lang="en-US" dirty="0" err="1"/>
              <a:t>kunskaper</a:t>
            </a:r>
            <a:r>
              <a:rPr lang="en-US" dirty="0"/>
              <a:t> </a:t>
            </a:r>
            <a:r>
              <a:rPr lang="en-US" dirty="0" err="1"/>
              <a:t>när</a:t>
            </a:r>
            <a:r>
              <a:rPr lang="en-US" dirty="0"/>
              <a:t> det </a:t>
            </a:r>
            <a:r>
              <a:rPr lang="en-US" dirty="0" err="1"/>
              <a:t>gäller</a:t>
            </a:r>
            <a:r>
              <a:rPr lang="en-US" dirty="0"/>
              <a:t> </a:t>
            </a:r>
            <a:r>
              <a:rPr lang="en-US" dirty="0" err="1"/>
              <a:t>hållbarhet</a:t>
            </a:r>
            <a:r>
              <a:rPr lang="en-US" dirty="0"/>
              <a:t> </a:t>
            </a:r>
            <a:r>
              <a:rPr lang="en-US" dirty="0" err="1"/>
              <a:t>i</a:t>
            </a:r>
            <a:r>
              <a:rPr lang="en-US" dirty="0"/>
              <a:t> </a:t>
            </a:r>
            <a:r>
              <a:rPr lang="en-US" dirty="0" err="1"/>
              <a:t>köket</a:t>
            </a:r>
            <a:r>
              <a:rPr lang="en-US" dirty="0"/>
              <a:t>!</a:t>
            </a:r>
          </a:p>
          <a:p>
            <a:pPr marL="0" indent="0"/>
            <a:br>
              <a:rPr lang="en-US" dirty="0"/>
            </a:br>
            <a:br>
              <a:rPr lang="en-US" dirty="0"/>
            </a:br>
            <a:endParaRPr lang="en-US" dirty="0"/>
          </a:p>
        </p:txBody>
      </p:sp>
      <p:sp>
        <p:nvSpPr>
          <p:cNvPr id="2" name="Text Placeholder 1">
            <a:extLst>
              <a:ext uri="{FF2B5EF4-FFF2-40B4-BE49-F238E27FC236}">
                <a16:creationId xmlns:a16="http://schemas.microsoft.com/office/drawing/2014/main" id="{76D41A34-00BE-2514-4217-3DB8D2C6696C}"/>
              </a:ext>
            </a:extLst>
          </p:cNvPr>
          <p:cNvSpPr>
            <a:spLocks noGrp="1"/>
          </p:cNvSpPr>
          <p:nvPr>
            <p:ph type="body" sz="quarter" idx="16"/>
          </p:nvPr>
        </p:nvSpPr>
        <p:spPr/>
        <p:txBody>
          <a:bodyPr>
            <a:normAutofit lnSpcReduction="10000"/>
          </a:bodyPr>
          <a:lstStyle/>
          <a:p>
            <a:r>
              <a:rPr lang="en-US" b="1" dirty="0" err="1"/>
              <a:t>Slutsats</a:t>
            </a:r>
            <a:endParaRPr lang="en-US" b="1" dirty="0"/>
          </a:p>
        </p:txBody>
      </p:sp>
      <p:pic>
        <p:nvPicPr>
          <p:cNvPr id="6" name="Picture Placeholder 5" descr="A person in a apron smiling&#10;&#10;Description automatically generated">
            <a:extLst>
              <a:ext uri="{FF2B5EF4-FFF2-40B4-BE49-F238E27FC236}">
                <a16:creationId xmlns:a16="http://schemas.microsoft.com/office/drawing/2014/main" id="{3339DE52-A8B7-622C-813D-D1B4AD4E70A6}"/>
              </a:ext>
            </a:extLst>
          </p:cNvPr>
          <p:cNvPicPr>
            <a:picLocks noGrp="1" noChangeAspect="1"/>
          </p:cNvPicPr>
          <p:nvPr>
            <p:ph type="pic" sz="quarter" idx="53"/>
          </p:nvPr>
        </p:nvPicPr>
        <p:blipFill>
          <a:blip r:embed="rId2"/>
          <a:srcRect l="17741" r="17741"/>
          <a:stretch>
            <a:fillRect/>
          </a:stretch>
        </p:blipFill>
        <p:spPr>
          <a:xfrm>
            <a:off x="1822263" y="4543062"/>
            <a:ext cx="4480705" cy="4629875"/>
          </a:xfrm>
        </p:spPr>
      </p:pic>
    </p:spTree>
    <p:extLst>
      <p:ext uri="{BB962C8B-B14F-4D97-AF65-F5344CB8AC3E}">
        <p14:creationId xmlns:p14="http://schemas.microsoft.com/office/powerpoint/2010/main" val="3868981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a:t>Tack så mycket</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8CF8-322A-BCD4-D95E-0CE4B1CB86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F95BD-A344-E5CD-CA92-1E937BB2DFCF}"/>
              </a:ext>
            </a:extLst>
          </p:cNvPr>
          <p:cNvSpPr>
            <a:spLocks noGrp="1"/>
          </p:cNvSpPr>
          <p:nvPr>
            <p:ph type="body" sz="quarter" idx="20"/>
          </p:nvPr>
        </p:nvSpPr>
        <p:spPr>
          <a:xfrm>
            <a:off x="5904917" y="229918"/>
            <a:ext cx="6049252" cy="4329086"/>
          </a:xfrm>
        </p:spPr>
        <p:txBody>
          <a:bodyPr/>
          <a:lstStyle/>
          <a:p>
            <a:pPr fontAlgn="base">
              <a:buClr>
                <a:srgbClr val="382B1B"/>
              </a:buClr>
            </a:pPr>
            <a:r>
              <a:rPr lang="fr-FR" sz="3200" b="1" i="0" u="none" strike="noStrike" dirty="0" err="1">
                <a:solidFill>
                  <a:srgbClr val="000000"/>
                </a:solidFill>
                <a:effectLst/>
                <a:latin typeface="Calibri" panose="020F0502020204030204" pitchFamily="34" charset="0"/>
                <a:cs typeface="Calibri" panose="020F0502020204030204" pitchFamily="34" charset="0"/>
              </a:rPr>
              <a:t>Minska</a:t>
            </a:r>
            <a:r>
              <a:rPr lang="fr-FR" sz="3200" b="1" i="0" u="none" strike="noStrike" dirty="0">
                <a:solidFill>
                  <a:srgbClr val="000000"/>
                </a:solidFill>
                <a:effectLst/>
                <a:latin typeface="Calibri" panose="020F0502020204030204" pitchFamily="34" charset="0"/>
                <a:cs typeface="Calibri" panose="020F0502020204030204" pitchFamily="34" charset="0"/>
              </a:rPr>
              <a:t> </a:t>
            </a:r>
            <a:r>
              <a:rPr lang="fr-FR" sz="3200" b="1" i="0" u="none" strike="noStrike" dirty="0" err="1">
                <a:solidFill>
                  <a:srgbClr val="000000"/>
                </a:solidFill>
                <a:effectLst/>
                <a:latin typeface="Calibri" panose="020F0502020204030204" pitchFamily="34" charset="0"/>
                <a:cs typeface="Calibri" panose="020F0502020204030204" pitchFamily="34" charset="0"/>
              </a:rPr>
              <a:t>avfallet</a:t>
            </a:r>
            <a:endParaRPr lang="fr-FR" sz="3200" b="1"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600" b="1" dirty="0">
                <a:solidFill>
                  <a:srgbClr val="000000"/>
                </a:solidFill>
                <a:latin typeface="Calibri" panose="020F0502020204030204" pitchFamily="34" charset="0"/>
                <a:cs typeface="Calibri" panose="020F0502020204030204" pitchFamily="34" charset="0"/>
              </a:rPr>
              <a:t>1 </a:t>
            </a:r>
            <a:r>
              <a:rPr lang="fr-FR" sz="2600" b="1" i="0" u="none" strike="noStrike" dirty="0" err="1">
                <a:solidFill>
                  <a:srgbClr val="000000"/>
                </a:solidFill>
                <a:effectLst/>
                <a:latin typeface="Calibri" panose="020F0502020204030204" pitchFamily="34" charset="0"/>
                <a:cs typeface="Calibri" panose="020F0502020204030204" pitchFamily="34" charset="0"/>
              </a:rPr>
              <a:t>Använd</a:t>
            </a:r>
            <a:r>
              <a:rPr lang="fr-FR" sz="2600" b="1" i="0" u="none" strike="noStrike" dirty="0">
                <a:solidFill>
                  <a:srgbClr val="000000"/>
                </a:solidFill>
                <a:effectLst/>
                <a:latin typeface="Calibri" panose="020F0502020204030204" pitchFamily="34" charset="0"/>
                <a:cs typeface="Calibri" panose="020F0502020204030204" pitchFamily="34" charset="0"/>
              </a:rPr>
              <a:t> alla </a:t>
            </a:r>
            <a:r>
              <a:rPr lang="fr-FR" sz="2600" b="1" i="0" u="none" strike="noStrike" dirty="0" err="1">
                <a:solidFill>
                  <a:srgbClr val="000000"/>
                </a:solidFill>
                <a:effectLst/>
                <a:latin typeface="Calibri" panose="020F0502020204030204" pitchFamily="34" charset="0"/>
                <a:cs typeface="Calibri" panose="020F0502020204030204" pitchFamily="34" charset="0"/>
              </a:rPr>
              <a:t>delar</a:t>
            </a:r>
            <a:r>
              <a:rPr lang="fr-FR" sz="2600" b="1" i="0" u="none" strike="noStrike" dirty="0">
                <a:solidFill>
                  <a:srgbClr val="000000"/>
                </a:solidFill>
                <a:effectLst/>
                <a:latin typeface="Calibri" panose="020F0502020204030204" pitchFamily="34" charset="0"/>
                <a:cs typeface="Calibri" panose="020F0502020204030204" pitchFamily="34" charset="0"/>
              </a:rPr>
              <a:t> av </a:t>
            </a:r>
            <a:r>
              <a:rPr lang="fr-FR" sz="2600" b="1" i="0" u="none" strike="noStrike" dirty="0" err="1">
                <a:solidFill>
                  <a:srgbClr val="000000"/>
                </a:solidFill>
                <a:effectLst/>
                <a:latin typeface="Calibri" panose="020F0502020204030204" pitchFamily="34" charset="0"/>
                <a:cs typeface="Calibri" panose="020F0502020204030204" pitchFamily="34" charset="0"/>
              </a:rPr>
              <a:t>ingredienserna</a:t>
            </a:r>
            <a:endParaRPr lang="fr-FR" sz="2600" dirty="0">
              <a:solidFill>
                <a:srgbClr val="000000"/>
              </a:solidFill>
              <a:latin typeface="Calibri" panose="020F0502020204030204" pitchFamily="34" charset="0"/>
              <a:cs typeface="Calibri" panose="020F0502020204030204" pitchFamily="34" charset="0"/>
            </a:endParaRPr>
          </a:p>
          <a:p>
            <a:pPr marL="342900" indent="-342900" rtl="0" fontAlgn="base">
              <a:buClr>
                <a:srgbClr val="382B1B"/>
              </a:buClr>
              <a:buFontTx/>
              <a:buChar char="-"/>
            </a:pPr>
            <a:r>
              <a:rPr lang="en-US" sz="2600" b="0" i="0" u="none" strike="noStrike" dirty="0" err="1">
                <a:solidFill>
                  <a:srgbClr val="000000"/>
                </a:solidFill>
                <a:effectLst/>
                <a:latin typeface="Calibri" panose="020F0502020204030204" pitchFamily="34" charset="0"/>
                <a:cs typeface="Calibri" panose="020F0502020204030204" pitchFamily="34" charset="0"/>
              </a:rPr>
              <a:t>Släng</a:t>
            </a:r>
            <a:r>
              <a:rPr lang="en-US" sz="2600" b="0" i="0" u="none" strike="noStrike" dirty="0">
                <a:solidFill>
                  <a:srgbClr val="000000"/>
                </a:solidFill>
                <a:effectLst/>
                <a:latin typeface="Calibri" panose="020F0502020204030204" pitchFamily="34" charset="0"/>
                <a:cs typeface="Calibri" panose="020F0502020204030204" pitchFamily="34" charset="0"/>
              </a:rPr>
              <a:t> </a:t>
            </a:r>
            <a:r>
              <a:rPr lang="en-US" sz="2600" b="0" i="0" u="none" strike="noStrike" dirty="0" err="1">
                <a:solidFill>
                  <a:srgbClr val="000000"/>
                </a:solidFill>
                <a:effectLst/>
                <a:latin typeface="Calibri" panose="020F0502020204030204" pitchFamily="34" charset="0"/>
                <a:cs typeface="Calibri" panose="020F0502020204030204" pitchFamily="34" charset="0"/>
              </a:rPr>
              <a:t>inte</a:t>
            </a:r>
            <a:r>
              <a:rPr lang="en-US" sz="2600" b="0" i="0" u="none" strike="noStrike" dirty="0">
                <a:solidFill>
                  <a:srgbClr val="000000"/>
                </a:solidFill>
                <a:effectLst/>
                <a:latin typeface="Calibri" panose="020F0502020204030204" pitchFamily="34" charset="0"/>
                <a:cs typeface="Calibri" panose="020F0502020204030204" pitchFamily="34" charset="0"/>
              </a:rPr>
              <a:t> bort </a:t>
            </a:r>
            <a:r>
              <a:rPr lang="en-US" sz="2600" b="0" i="0" u="none" strike="noStrike" dirty="0" err="1">
                <a:solidFill>
                  <a:srgbClr val="000000"/>
                </a:solidFill>
                <a:effectLst/>
                <a:latin typeface="Calibri" panose="020F0502020204030204" pitchFamily="34" charset="0"/>
                <a:cs typeface="Calibri" panose="020F0502020204030204" pitchFamily="34" charset="0"/>
              </a:rPr>
              <a:t>grönsakerna</a:t>
            </a:r>
            <a:endParaRPr lang="en-US" sz="2600" b="0" i="0" u="none" strike="noStrike" dirty="0">
              <a:solidFill>
                <a:srgbClr val="000000"/>
              </a:solidFill>
              <a:effectLst/>
              <a:latin typeface="Calibri" panose="020F0502020204030204" pitchFamily="34" charset="0"/>
              <a:cs typeface="Calibri" panose="020F0502020204030204" pitchFamily="34" charset="0"/>
            </a:endParaRPr>
          </a:p>
          <a:p>
            <a:pPr marL="342900" indent="-342900" rtl="0" fontAlgn="base">
              <a:buClr>
                <a:srgbClr val="382B1B"/>
              </a:buClr>
              <a:buFontTx/>
              <a:buChar char="-"/>
            </a:pPr>
            <a:r>
              <a:rPr lang="en-US" sz="2600" b="0" i="0" u="none" strike="noStrike" dirty="0" err="1">
                <a:solidFill>
                  <a:srgbClr val="000000"/>
                </a:solidFill>
                <a:effectLst/>
                <a:latin typeface="Calibri" panose="020F0502020204030204" pitchFamily="34" charset="0"/>
                <a:cs typeface="Calibri" panose="020F0502020204030204" pitchFamily="34" charset="0"/>
              </a:rPr>
              <a:t>Använd</a:t>
            </a:r>
            <a:r>
              <a:rPr lang="en-US" sz="2600" b="0" i="0" u="none" strike="noStrike" dirty="0">
                <a:solidFill>
                  <a:srgbClr val="000000"/>
                </a:solidFill>
                <a:effectLst/>
                <a:latin typeface="Calibri" panose="020F0502020204030204" pitchFamily="34" charset="0"/>
                <a:cs typeface="Calibri" panose="020F0502020204030204" pitchFamily="34" charset="0"/>
              </a:rPr>
              <a:t> </a:t>
            </a:r>
            <a:r>
              <a:rPr lang="en-US" sz="2600" b="0" i="0" u="none" strike="noStrike" dirty="0" err="1">
                <a:solidFill>
                  <a:srgbClr val="000000"/>
                </a:solidFill>
                <a:effectLst/>
                <a:latin typeface="Calibri" panose="020F0502020204030204" pitchFamily="34" charset="0"/>
                <a:cs typeface="Calibri" panose="020F0502020204030204" pitchFamily="34" charset="0"/>
              </a:rPr>
              <a:t>morotstoppar</a:t>
            </a:r>
            <a:r>
              <a:rPr lang="en-US" sz="2600" b="0" i="0" u="none" strike="noStrike" dirty="0">
                <a:solidFill>
                  <a:srgbClr val="000000"/>
                </a:solidFill>
                <a:effectLst/>
                <a:latin typeface="Calibri" panose="020F0502020204030204" pitchFamily="34" charset="0"/>
                <a:cs typeface="Calibri" panose="020F0502020204030204" pitchFamily="34" charset="0"/>
              </a:rPr>
              <a:t> för </a:t>
            </a:r>
            <a:r>
              <a:rPr lang="en-US" sz="2600" b="0" i="0" u="none" strike="noStrike" dirty="0" err="1">
                <a:solidFill>
                  <a:srgbClr val="000000"/>
                </a:solidFill>
                <a:effectLst/>
                <a:latin typeface="Calibri" panose="020F0502020204030204" pitchFamily="34" charset="0"/>
                <a:cs typeface="Calibri" panose="020F0502020204030204" pitchFamily="34" charset="0"/>
              </a:rPr>
              <a:t>att</a:t>
            </a:r>
            <a:r>
              <a:rPr lang="en-US" sz="2600" b="0" i="0" u="none" strike="noStrike" dirty="0">
                <a:solidFill>
                  <a:srgbClr val="000000"/>
                </a:solidFill>
                <a:effectLst/>
                <a:latin typeface="Calibri" panose="020F0502020204030204" pitchFamily="34" charset="0"/>
                <a:cs typeface="Calibri" panose="020F0502020204030204" pitchFamily="34" charset="0"/>
              </a:rPr>
              <a:t> </a:t>
            </a:r>
            <a:r>
              <a:rPr lang="en-US" sz="2600" b="0" i="0" u="none" strike="noStrike" dirty="0" err="1">
                <a:solidFill>
                  <a:srgbClr val="000000"/>
                </a:solidFill>
                <a:effectLst/>
                <a:latin typeface="Calibri" panose="020F0502020204030204" pitchFamily="34" charset="0"/>
                <a:cs typeface="Calibri" panose="020F0502020204030204" pitchFamily="34" charset="0"/>
              </a:rPr>
              <a:t>göra</a:t>
            </a:r>
            <a:r>
              <a:rPr lang="en-US" sz="2600" b="0" i="0" u="none" strike="noStrike" dirty="0">
                <a:solidFill>
                  <a:srgbClr val="000000"/>
                </a:solidFill>
                <a:effectLst/>
                <a:latin typeface="Calibri" panose="020F0502020204030204" pitchFamily="34" charset="0"/>
                <a:cs typeface="Calibri" panose="020F0502020204030204" pitchFamily="34" charset="0"/>
              </a:rPr>
              <a:t> </a:t>
            </a:r>
            <a:r>
              <a:rPr lang="en-US" sz="2600" b="0" i="0" u="none" strike="noStrike" dirty="0" err="1">
                <a:solidFill>
                  <a:srgbClr val="000000"/>
                </a:solidFill>
                <a:effectLst/>
                <a:latin typeface="Calibri" panose="020F0502020204030204" pitchFamily="34" charset="0"/>
                <a:cs typeface="Calibri" panose="020F0502020204030204" pitchFamily="34" charset="0"/>
              </a:rPr>
              <a:t>en</a:t>
            </a:r>
            <a:r>
              <a:rPr lang="en-US" sz="2600" b="0" i="0" u="none" strike="noStrike" dirty="0">
                <a:solidFill>
                  <a:srgbClr val="000000"/>
                </a:solidFill>
                <a:effectLst/>
                <a:latin typeface="Calibri" panose="020F0502020204030204" pitchFamily="34" charset="0"/>
                <a:cs typeface="Calibri" panose="020F0502020204030204" pitchFamily="34" charset="0"/>
              </a:rPr>
              <a:t> god </a:t>
            </a:r>
            <a:r>
              <a:rPr lang="en-US" sz="2600" b="0" i="0" u="none" strike="noStrike" dirty="0" err="1">
                <a:solidFill>
                  <a:srgbClr val="000000"/>
                </a:solidFill>
                <a:effectLst/>
                <a:latin typeface="Calibri" panose="020F0502020204030204" pitchFamily="34" charset="0"/>
                <a:cs typeface="Calibri" panose="020F0502020204030204" pitchFamily="34" charset="0"/>
              </a:rPr>
              <a:t>pestosås</a:t>
            </a:r>
            <a:r>
              <a:rPr lang="en-US" sz="2600" b="0" i="0" u="none" strike="noStrike" dirty="0">
                <a:solidFill>
                  <a:srgbClr val="000000"/>
                </a:solidFill>
                <a:effectLst/>
                <a:latin typeface="Calibri" panose="020F0502020204030204" pitchFamily="34" charset="0"/>
                <a:cs typeface="Calibri" panose="020F0502020204030204" pitchFamily="34" charset="0"/>
              </a:rPr>
              <a:t>.</a:t>
            </a:r>
            <a:endParaRPr lang="fr-FR" sz="26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600" b="1" i="0" u="none" strike="noStrike" dirty="0">
                <a:solidFill>
                  <a:srgbClr val="000000"/>
                </a:solidFill>
                <a:effectLst/>
                <a:latin typeface="Calibri" panose="020F0502020204030204" pitchFamily="34" charset="0"/>
                <a:cs typeface="Calibri" panose="020F0502020204030204" pitchFamily="34" charset="0"/>
              </a:rPr>
              <a:t>2 </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1" i="0" u="none" strike="noStrike" dirty="0" err="1">
                <a:solidFill>
                  <a:srgbClr val="000000"/>
                </a:solidFill>
                <a:effectLst/>
                <a:latin typeface="Calibri" panose="020F0502020204030204" pitchFamily="34" charset="0"/>
                <a:cs typeface="Calibri" panose="020F0502020204030204" pitchFamily="34" charset="0"/>
              </a:rPr>
              <a:t>Återvinn</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dirty="0">
                <a:solidFill>
                  <a:srgbClr val="000000"/>
                </a:solidFill>
                <a:latin typeface="Calibri" panose="020F0502020204030204" pitchFamily="34" charset="0"/>
                <a:cs typeface="Calibri" panose="020F0502020204030204" pitchFamily="34" charset="0"/>
              </a:rPr>
              <a:t>: </a:t>
            </a:r>
          </a:p>
          <a:p>
            <a:pPr marL="342900" indent="-342900" rtl="0" fontAlgn="base">
              <a:buClr>
                <a:srgbClr val="382B1B"/>
              </a:buClr>
              <a:buFontTx/>
              <a:buChar char="-"/>
            </a:pPr>
            <a:r>
              <a:rPr lang="en-US" sz="2600" dirty="0" err="1">
                <a:solidFill>
                  <a:srgbClr val="000000"/>
                </a:solidFill>
                <a:latin typeface="Calibri" panose="020F0502020204030204" pitchFamily="34" charset="0"/>
                <a:cs typeface="Calibri" panose="020F0502020204030204" pitchFamily="34" charset="0"/>
              </a:rPr>
              <a:t>Använd</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återvinningskärl</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i</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ditt</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kök</a:t>
            </a:r>
            <a:r>
              <a:rPr lang="en-US" sz="2600" dirty="0">
                <a:solidFill>
                  <a:srgbClr val="000000"/>
                </a:solidFill>
                <a:latin typeface="Calibri" panose="020F0502020204030204" pitchFamily="34" charset="0"/>
                <a:cs typeface="Calibri" panose="020F0502020204030204" pitchFamily="34" charset="0"/>
              </a:rPr>
              <a:t> </a:t>
            </a:r>
          </a:p>
          <a:p>
            <a:pPr marL="342900" indent="-342900" rtl="0" fontAlgn="base">
              <a:buClr>
                <a:srgbClr val="382B1B"/>
              </a:buClr>
              <a:buFontTx/>
              <a:buChar char="-"/>
            </a:pPr>
            <a:r>
              <a:rPr lang="en-US" sz="2600" dirty="0" err="1">
                <a:solidFill>
                  <a:srgbClr val="000000"/>
                </a:solidFill>
                <a:latin typeface="Calibri" panose="020F0502020204030204" pitchFamily="34" charset="0"/>
                <a:cs typeface="Calibri" panose="020F0502020204030204" pitchFamily="34" charset="0"/>
              </a:rPr>
              <a:t>Återanvänd</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tomma</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burkar</a:t>
            </a:r>
            <a:r>
              <a:rPr lang="en-US" sz="2600" dirty="0">
                <a:solidFill>
                  <a:srgbClr val="000000"/>
                </a:solidFill>
                <a:latin typeface="Calibri" panose="020F0502020204030204" pitchFamily="34" charset="0"/>
                <a:cs typeface="Calibri" panose="020F0502020204030204" pitchFamily="34" charset="0"/>
              </a:rPr>
              <a:t> och </a:t>
            </a:r>
            <a:r>
              <a:rPr lang="en-US" sz="2600" dirty="0" err="1">
                <a:solidFill>
                  <a:srgbClr val="000000"/>
                </a:solidFill>
                <a:latin typeface="Calibri" panose="020F0502020204030204" pitchFamily="34" charset="0"/>
                <a:cs typeface="Calibri" panose="020F0502020204030204" pitchFamily="34" charset="0"/>
              </a:rPr>
              <a:t>flaskor</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i</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stället</a:t>
            </a:r>
            <a:r>
              <a:rPr lang="en-US" sz="2600" dirty="0">
                <a:solidFill>
                  <a:srgbClr val="000000"/>
                </a:solidFill>
                <a:latin typeface="Calibri" panose="020F0502020204030204" pitchFamily="34" charset="0"/>
                <a:cs typeface="Calibri" panose="020F0502020204030204" pitchFamily="34" charset="0"/>
              </a:rPr>
              <a:t> för </a:t>
            </a:r>
            <a:r>
              <a:rPr lang="en-US" sz="2600" dirty="0" err="1">
                <a:solidFill>
                  <a:srgbClr val="000000"/>
                </a:solidFill>
                <a:latin typeface="Calibri" panose="020F0502020204030204" pitchFamily="34" charset="0"/>
                <a:cs typeface="Calibri" panose="020F0502020204030204" pitchFamily="34" charset="0"/>
              </a:rPr>
              <a:t>att</a:t>
            </a:r>
            <a:r>
              <a:rPr lang="en-US" sz="2600" dirty="0">
                <a:solidFill>
                  <a:srgbClr val="000000"/>
                </a:solidFill>
                <a:latin typeface="Calibri" panose="020F0502020204030204" pitchFamily="34" charset="0"/>
                <a:cs typeface="Calibri" panose="020F0502020204030204" pitchFamily="34" charset="0"/>
              </a:rPr>
              <a:t> </a:t>
            </a:r>
            <a:r>
              <a:rPr lang="en-US" sz="2600" dirty="0" err="1">
                <a:solidFill>
                  <a:srgbClr val="000000"/>
                </a:solidFill>
                <a:latin typeface="Calibri" panose="020F0502020204030204" pitchFamily="34" charset="0"/>
                <a:cs typeface="Calibri" panose="020F0502020204030204" pitchFamily="34" charset="0"/>
              </a:rPr>
              <a:t>slänga</a:t>
            </a:r>
            <a:r>
              <a:rPr lang="en-US" sz="2600" dirty="0">
                <a:solidFill>
                  <a:srgbClr val="000000"/>
                </a:solidFill>
                <a:latin typeface="Calibri" panose="020F0502020204030204" pitchFamily="34" charset="0"/>
                <a:cs typeface="Calibri" panose="020F0502020204030204" pitchFamily="34" charset="0"/>
              </a:rPr>
              <a:t> dem.</a:t>
            </a:r>
            <a:endParaRPr lang="fr-FR" sz="2600"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sz="2600" b="1" dirty="0">
                <a:solidFill>
                  <a:srgbClr val="000000"/>
                </a:solidFill>
                <a:latin typeface="Calibri" panose="020F0502020204030204" pitchFamily="34" charset="0"/>
                <a:cs typeface="Calibri" panose="020F0502020204030204" pitchFamily="34" charset="0"/>
              </a:rPr>
              <a:t>3  </a:t>
            </a:r>
            <a:r>
              <a:rPr lang="fr-FR" sz="2600" b="1" i="0" u="none" strike="noStrike" dirty="0" err="1">
                <a:solidFill>
                  <a:srgbClr val="000000"/>
                </a:solidFill>
                <a:effectLst/>
                <a:latin typeface="Calibri" panose="020F0502020204030204" pitchFamily="34" charset="0"/>
                <a:cs typeface="Calibri" panose="020F0502020204030204" pitchFamily="34" charset="0"/>
              </a:rPr>
              <a:t>Kompost</a:t>
            </a:r>
            <a:r>
              <a:rPr lang="fr-FR" sz="2600" b="1" i="0" u="none" strike="noStrike" dirty="0">
                <a:solidFill>
                  <a:srgbClr val="000000"/>
                </a:solidFill>
                <a:effectLst/>
                <a:latin typeface="Calibri" panose="020F0502020204030204" pitchFamily="34" charset="0"/>
                <a:cs typeface="Calibri" panose="020F0502020204030204" pitchFamily="34" charset="0"/>
              </a:rPr>
              <a:t> </a:t>
            </a:r>
            <a:r>
              <a:rPr lang="fr-FR" sz="2600" dirty="0">
                <a:solidFill>
                  <a:srgbClr val="000000"/>
                </a:solidFill>
                <a:latin typeface="Calibri" panose="020F0502020204030204" pitchFamily="34" charset="0"/>
                <a:cs typeface="Calibri" panose="020F0502020204030204" pitchFamily="34" charset="0"/>
              </a:rPr>
              <a:t>: </a:t>
            </a:r>
          </a:p>
          <a:p>
            <a:pPr marL="342900" indent="-342900" rtl="0" fontAlgn="base">
              <a:buClr>
                <a:srgbClr val="382B1B"/>
              </a:buClr>
              <a:buFontTx/>
              <a:buChar char="-"/>
            </a:pPr>
            <a:r>
              <a:rPr lang="fr-FR" sz="2600" b="0" i="0" u="none" strike="noStrike" dirty="0" err="1">
                <a:solidFill>
                  <a:srgbClr val="000000"/>
                </a:solidFill>
                <a:effectLst/>
                <a:latin typeface="Calibri" panose="020F0502020204030204" pitchFamily="34" charset="0"/>
                <a:cs typeface="Calibri" panose="020F0502020204030204" pitchFamily="34" charset="0"/>
              </a:rPr>
              <a:t>Samla</a:t>
            </a:r>
            <a:r>
              <a:rPr lang="fr-FR" sz="2600" b="0" i="0" u="none" strike="noStrike" dirty="0">
                <a:solidFill>
                  <a:srgbClr val="000000"/>
                </a:solidFill>
                <a:effectLst/>
                <a:latin typeface="Calibri" panose="020F0502020204030204" pitchFamily="34" charset="0"/>
                <a:cs typeface="Calibri" panose="020F0502020204030204" pitchFamily="34" charset="0"/>
              </a:rPr>
              <a:t> in </a:t>
            </a:r>
            <a:r>
              <a:rPr lang="fr-FR" sz="2600" b="0" i="0" u="none" strike="noStrike" dirty="0" err="1">
                <a:solidFill>
                  <a:srgbClr val="000000"/>
                </a:solidFill>
                <a:effectLst/>
                <a:latin typeface="Calibri" panose="020F0502020204030204" pitchFamily="34" charset="0"/>
                <a:cs typeface="Calibri" panose="020F0502020204030204" pitchFamily="34" charset="0"/>
              </a:rPr>
              <a:t>grönsaksskal</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dirty="0" err="1">
                <a:solidFill>
                  <a:srgbClr val="000000"/>
                </a:solidFill>
                <a:latin typeface="Calibri" panose="020F0502020204030204" pitchFamily="34" charset="0"/>
                <a:cs typeface="Calibri" panose="020F0502020204030204" pitchFamily="34" charset="0"/>
              </a:rPr>
              <a:t>kaffesump</a:t>
            </a:r>
            <a:r>
              <a:rPr lang="fr-FR" sz="2600" dirty="0">
                <a:solidFill>
                  <a:srgbClr val="000000"/>
                </a:solidFill>
                <a:latin typeface="Calibri" panose="020F0502020204030204" pitchFamily="34" charset="0"/>
                <a:cs typeface="Calibri" panose="020F0502020204030204" pitchFamily="34" charset="0"/>
              </a:rPr>
              <a:t> och </a:t>
            </a:r>
            <a:r>
              <a:rPr lang="fr-FR" sz="2600" dirty="0" err="1">
                <a:solidFill>
                  <a:srgbClr val="000000"/>
                </a:solidFill>
                <a:latin typeface="Calibri" panose="020F0502020204030204" pitchFamily="34" charset="0"/>
                <a:cs typeface="Calibri" panose="020F0502020204030204" pitchFamily="34" charset="0"/>
              </a:rPr>
              <a:t>äggskal</a:t>
            </a:r>
            <a:endParaRPr lang="fr-FR" sz="2600" dirty="0">
              <a:solidFill>
                <a:srgbClr val="000000"/>
              </a:solidFill>
              <a:latin typeface="Calibri" panose="020F0502020204030204" pitchFamily="34" charset="0"/>
              <a:cs typeface="Calibri" panose="020F0502020204030204" pitchFamily="34" charset="0"/>
            </a:endParaRPr>
          </a:p>
          <a:p>
            <a:pPr marL="342900" indent="-342900" rtl="0" fontAlgn="base">
              <a:buClr>
                <a:srgbClr val="382B1B"/>
              </a:buClr>
              <a:buFontTx/>
              <a:buChar char="-"/>
            </a:pPr>
            <a:r>
              <a:rPr lang="fr-FR" sz="2600" b="0" i="0" u="none" strike="noStrike" dirty="0" err="1">
                <a:solidFill>
                  <a:srgbClr val="000000"/>
                </a:solidFill>
                <a:effectLst/>
                <a:latin typeface="Calibri" panose="020F0502020204030204" pitchFamily="34" charset="0"/>
                <a:cs typeface="Calibri" panose="020F0502020204030204" pitchFamily="34" charset="0"/>
              </a:rPr>
              <a:t>Använd</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kompost</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för</a:t>
            </a:r>
            <a:r>
              <a:rPr lang="fr-FR" sz="2600" b="0" i="0" u="none" strike="noStrike" dirty="0">
                <a:solidFill>
                  <a:srgbClr val="000000"/>
                </a:solidFill>
                <a:effectLst/>
                <a:latin typeface="Calibri" panose="020F0502020204030204" pitchFamily="34" charset="0"/>
                <a:cs typeface="Calibri" panose="020F0502020204030204" pitchFamily="34" charset="0"/>
              </a:rPr>
              <a:t> att </a:t>
            </a:r>
            <a:r>
              <a:rPr lang="fr-FR" sz="2600" b="0" i="0" u="none" strike="noStrike" dirty="0" err="1">
                <a:solidFill>
                  <a:srgbClr val="000000"/>
                </a:solidFill>
                <a:effectLst/>
                <a:latin typeface="Calibri" panose="020F0502020204030204" pitchFamily="34" charset="0"/>
                <a:cs typeface="Calibri" panose="020F0502020204030204" pitchFamily="34" charset="0"/>
              </a:rPr>
              <a:t>skapa</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din</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egen</a:t>
            </a:r>
            <a:r>
              <a:rPr lang="fr-FR" sz="2600" b="0" i="0" u="none" strike="noStrike" dirty="0">
                <a:solidFill>
                  <a:srgbClr val="000000"/>
                </a:solidFill>
                <a:effectLst/>
                <a:latin typeface="Calibri" panose="020F0502020204030204" pitchFamily="34" charset="0"/>
                <a:cs typeface="Calibri" panose="020F0502020204030204" pitchFamily="34" charset="0"/>
              </a:rPr>
              <a:t> </a:t>
            </a:r>
            <a:r>
              <a:rPr lang="fr-FR" sz="2600" b="0" i="0" u="none" strike="noStrike" dirty="0" err="1">
                <a:solidFill>
                  <a:srgbClr val="000000"/>
                </a:solidFill>
                <a:effectLst/>
                <a:latin typeface="Calibri" panose="020F0502020204030204" pitchFamily="34" charset="0"/>
                <a:cs typeface="Calibri" panose="020F0502020204030204" pitchFamily="34" charset="0"/>
              </a:rPr>
              <a:t>örtagård</a:t>
            </a:r>
            <a:r>
              <a:rPr lang="fr-FR" sz="2600" dirty="0">
                <a:solidFill>
                  <a:srgbClr val="000000"/>
                </a:solidFill>
                <a:latin typeface="Calibri" panose="020F0502020204030204" pitchFamily="34" charset="0"/>
                <a:cs typeface="Calibri" panose="020F0502020204030204" pitchFamily="34" charset="0"/>
              </a:rPr>
              <a:t>.</a:t>
            </a:r>
            <a:endParaRPr lang="fr-FR" sz="2600"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7C43AD3-7324-E54A-1174-6BD350851463}"/>
              </a:ext>
            </a:extLst>
          </p:cNvPr>
          <p:cNvSpPr>
            <a:spLocks noGrp="1"/>
          </p:cNvSpPr>
          <p:nvPr>
            <p:ph type="body" sz="quarter" idx="23"/>
          </p:nvPr>
        </p:nvSpPr>
        <p:spPr>
          <a:xfrm>
            <a:off x="207738" y="260814"/>
            <a:ext cx="3887428" cy="5573437"/>
          </a:xfrm>
        </p:spPr>
        <p:txBody>
          <a:bodyPr>
            <a:normAutofit/>
          </a:bodyPr>
          <a:lstStyle/>
          <a:p>
            <a:r>
              <a:rPr lang="en-US" b="1"/>
              <a:t>Använda enkla miljöanpassade metoder</a:t>
            </a:r>
          </a:p>
          <a:p>
            <a:endParaRPr lang="en-US" sz="1400" b="1"/>
          </a:p>
          <a:p>
            <a:r>
              <a:rPr lang="fr-FR" sz="2400" b="0" i="0" u="none" strike="noStrike">
                <a:solidFill>
                  <a:srgbClr val="000000"/>
                </a:solidFill>
                <a:effectLst/>
                <a:latin typeface="Calibri" panose="020F0502020204030204" pitchFamily="34" charset="0"/>
                <a:cs typeface="Calibri" panose="020F0502020204030204" pitchFamily="34" charset="0"/>
              </a:rPr>
              <a:t>Som vi </a:t>
            </a:r>
            <a:r>
              <a:rPr lang="fr-FR" sz="2400">
                <a:solidFill>
                  <a:srgbClr val="000000"/>
                </a:solidFill>
                <a:latin typeface="Calibri" panose="020F0502020204030204" pitchFamily="34" charset="0"/>
                <a:cs typeface="Calibri" panose="020F0502020204030204" pitchFamily="34" charset="0"/>
              </a:rPr>
              <a:t>vet är resurser värdefulla och begränsade. Genom att vara miljömedveten </a:t>
            </a:r>
            <a:r>
              <a:rPr lang="fr-FR" sz="2400" b="0" i="0" u="none" strike="noStrike">
                <a:solidFill>
                  <a:srgbClr val="000000"/>
                </a:solidFill>
                <a:effectLst/>
                <a:latin typeface="Calibri" panose="020F0502020204030204" pitchFamily="34" charset="0"/>
                <a:cs typeface="Calibri" panose="020F0502020204030204" pitchFamily="34" charset="0"/>
              </a:rPr>
              <a:t>blir du värdefull för arbetsgivare som anställer</a:t>
            </a:r>
            <a:r>
              <a:rPr lang="fr-FR" sz="2400">
                <a:solidFill>
                  <a:srgbClr val="000000"/>
                </a:solidFill>
                <a:latin typeface="Calibri" panose="020F0502020204030204" pitchFamily="34" charset="0"/>
                <a:cs typeface="Calibri" panose="020F0502020204030204" pitchFamily="34" charset="0"/>
              </a:rPr>
              <a:t>. Här är några enkla metoder för att anta ...</a:t>
            </a:r>
            <a:endParaRPr lang="fr-FR" sz="2400" b="0">
              <a:effectLst/>
              <a:latin typeface="Calibri" panose="020F0502020204030204" pitchFamily="34" charset="0"/>
              <a:cs typeface="Calibri" panose="020F0502020204030204" pitchFamily="34" charset="0"/>
            </a:endParaRPr>
          </a:p>
          <a:p>
            <a:endParaRPr lang="en-US" b="1"/>
          </a:p>
          <a:p>
            <a:endParaRPr lang="en-US" b="1"/>
          </a:p>
          <a:p>
            <a:endParaRPr lang="en-US" b="1"/>
          </a:p>
        </p:txBody>
      </p:sp>
      <p:sp>
        <p:nvSpPr>
          <p:cNvPr id="7" name="Text Placeholder 6">
            <a:extLst>
              <a:ext uri="{FF2B5EF4-FFF2-40B4-BE49-F238E27FC236}">
                <a16:creationId xmlns:a16="http://schemas.microsoft.com/office/drawing/2014/main" id="{13C1F055-8ED8-9083-6A3A-2CD52E907985}"/>
              </a:ext>
            </a:extLst>
          </p:cNvPr>
          <p:cNvSpPr>
            <a:spLocks noGrp="1"/>
          </p:cNvSpPr>
          <p:nvPr>
            <p:ph type="body" sz="quarter" idx="24"/>
          </p:nvPr>
        </p:nvSpPr>
        <p:spPr/>
        <p:txBody>
          <a:bodyPr/>
          <a:lstStyle/>
          <a:p>
            <a:r>
              <a:rPr lang="en-US"/>
              <a:t>02</a:t>
            </a:r>
          </a:p>
        </p:txBody>
      </p:sp>
      <p:grpSp>
        <p:nvGrpSpPr>
          <p:cNvPr id="5" name="Group 5">
            <a:extLst>
              <a:ext uri="{FF2B5EF4-FFF2-40B4-BE49-F238E27FC236}">
                <a16:creationId xmlns:a16="http://schemas.microsoft.com/office/drawing/2014/main" id="{52F9E1C6-B764-E95F-1C7E-8498E9B75978}"/>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FCB19045-B411-663D-EFC4-2F6DFE7F5FB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97165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084B-9631-6FD7-88B2-00ACF4DE62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FF84A60-B412-E88C-D763-A05BAF0D1061}"/>
              </a:ext>
            </a:extLst>
          </p:cNvPr>
          <p:cNvSpPr>
            <a:spLocks noGrp="1"/>
          </p:cNvSpPr>
          <p:nvPr>
            <p:ph type="body" sz="quarter" idx="20"/>
          </p:nvPr>
        </p:nvSpPr>
        <p:spPr>
          <a:xfrm>
            <a:off x="6096000" y="906580"/>
            <a:ext cx="5132263" cy="4214986"/>
          </a:xfrm>
        </p:spPr>
        <p:txBody>
          <a:bodyPr/>
          <a:lstStyle/>
          <a:p>
            <a:pPr rtl="0" fontAlgn="base">
              <a:buClr>
                <a:srgbClr val="382B1B"/>
              </a:buClr>
            </a:pPr>
            <a:r>
              <a:rPr lang="fr-FR" b="0" i="0" u="none" strike="noStrike">
                <a:solidFill>
                  <a:srgbClr val="000000"/>
                </a:solidFill>
                <a:effectLst/>
                <a:latin typeface="Calibri" panose="020F0502020204030204" pitchFamily="34" charset="0"/>
                <a:cs typeface="Calibri" panose="020F0502020204030204" pitchFamily="34" charset="0"/>
              </a:rPr>
              <a:t>1 - Använd energieffektiva apparater </a:t>
            </a:r>
            <a:endParaRPr lang="fr-FR">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a:solidFill>
                  <a:srgbClr val="000000"/>
                </a:solidFill>
                <a:latin typeface="Calibri" panose="020F0502020204030204" pitchFamily="34" charset="0"/>
                <a:cs typeface="Calibri" panose="020F0502020204030204" pitchFamily="34" charset="0"/>
              </a:rPr>
              <a:t> A +++ </a:t>
            </a:r>
            <a:r>
              <a:rPr lang="fr-FR" err="1">
                <a:solidFill>
                  <a:srgbClr val="000000"/>
                </a:solidFill>
                <a:latin typeface="Calibri" panose="020F0502020204030204" pitchFamily="34" charset="0"/>
                <a:cs typeface="Calibri" panose="020F0502020204030204" pitchFamily="34" charset="0"/>
              </a:rPr>
              <a:t>applikationer </a:t>
            </a:r>
            <a:r>
              <a:rPr lang="fr-FR">
                <a:solidFill>
                  <a:srgbClr val="000000"/>
                </a:solidFill>
                <a:latin typeface="Calibri" panose="020F0502020204030204" pitchFamily="34" charset="0"/>
                <a:cs typeface="Calibri" panose="020F0502020204030204" pitchFamily="34" charset="0"/>
              </a:rPr>
              <a:t>hjälper </a:t>
            </a:r>
            <a:r>
              <a:rPr lang="fr-FR" err="1">
                <a:solidFill>
                  <a:srgbClr val="000000"/>
                </a:solidFill>
                <a:latin typeface="Calibri" panose="020F0502020204030204" pitchFamily="34" charset="0"/>
                <a:cs typeface="Calibri" panose="020F0502020204030204" pitchFamily="34" charset="0"/>
              </a:rPr>
              <a:t>dig att minska elräkningarna </a:t>
            </a:r>
            <a:r>
              <a:rPr lang="fr-FR">
                <a:solidFill>
                  <a:srgbClr val="000000"/>
                </a:solidFill>
                <a:latin typeface="Calibri" panose="020F0502020204030204" pitchFamily="34" charset="0"/>
                <a:cs typeface="Calibri" panose="020F0502020204030204" pitchFamily="34" charset="0"/>
              </a:rPr>
              <a:t>och </a:t>
            </a:r>
            <a:r>
              <a:rPr lang="fr-FR" err="1">
                <a:solidFill>
                  <a:srgbClr val="000000"/>
                </a:solidFill>
                <a:latin typeface="Calibri" panose="020F0502020204030204" pitchFamily="34" charset="0"/>
                <a:cs typeface="Calibri" panose="020F0502020204030204" pitchFamily="34" charset="0"/>
              </a:rPr>
              <a:t>spara energi</a:t>
            </a:r>
            <a:endParaRPr lang="fr-FR">
              <a:solidFill>
                <a:srgbClr val="000000"/>
              </a:solidFill>
              <a:latin typeface="Calibri" panose="020F0502020204030204" pitchFamily="34" charset="0"/>
              <a:cs typeface="Calibri" panose="020F0502020204030204" pitchFamily="34" charset="0"/>
            </a:endParaRPr>
          </a:p>
          <a:p>
            <a:pPr rtl="0" fontAlgn="base">
              <a:buClr>
                <a:srgbClr val="382B1B"/>
              </a:buClr>
            </a:pPr>
            <a:endParaRPr lang="fr-FR" b="0" i="0" u="none" strike="noStrike">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a:solidFill>
                  <a:srgbClr val="000000"/>
                </a:solidFill>
                <a:latin typeface="Calibri" panose="020F0502020204030204" pitchFamily="34" charset="0"/>
                <a:cs typeface="Calibri" panose="020F0502020204030204" pitchFamily="34" charset="0"/>
              </a:rPr>
              <a:t>2 - </a:t>
            </a:r>
            <a:r>
              <a:rPr lang="fr-FR" b="0" i="0" u="none" strike="noStrike" err="1">
                <a:solidFill>
                  <a:srgbClr val="000000"/>
                </a:solidFill>
                <a:effectLst/>
                <a:latin typeface="Calibri" panose="020F0502020204030204" pitchFamily="34" charset="0"/>
                <a:cs typeface="Calibri" panose="020F0502020204030204" pitchFamily="34" charset="0"/>
              </a:rPr>
              <a:t>Stäng </a:t>
            </a:r>
            <a:r>
              <a:rPr lang="fr-FR" b="0" i="0" u="none" strike="noStrike">
                <a:solidFill>
                  <a:srgbClr val="000000"/>
                </a:solidFill>
                <a:effectLst/>
                <a:latin typeface="Calibri" panose="020F0502020204030204" pitchFamily="34" charset="0"/>
                <a:cs typeface="Calibri" panose="020F0502020204030204" pitchFamily="34" charset="0"/>
              </a:rPr>
              <a:t>av </a:t>
            </a:r>
            <a:r>
              <a:rPr lang="fr-FR" b="0" i="0" u="none" strike="noStrike" err="1">
                <a:solidFill>
                  <a:srgbClr val="000000"/>
                </a:solidFill>
                <a:effectLst/>
                <a:latin typeface="Calibri" panose="020F0502020204030204" pitchFamily="34" charset="0"/>
                <a:cs typeface="Calibri" panose="020F0502020204030204" pitchFamily="34" charset="0"/>
              </a:rPr>
              <a:t>utrustningen när den </a:t>
            </a:r>
            <a:r>
              <a:rPr lang="fr-FR" b="0" i="0" u="none" strike="noStrike">
                <a:solidFill>
                  <a:srgbClr val="000000"/>
                </a:solidFill>
                <a:effectLst/>
                <a:latin typeface="Calibri" panose="020F0502020204030204" pitchFamily="34" charset="0"/>
                <a:cs typeface="Calibri" panose="020F0502020204030204" pitchFamily="34" charset="0"/>
              </a:rPr>
              <a:t>inte används</a:t>
            </a:r>
          </a:p>
          <a:p>
            <a:pPr rtl="0" fontAlgn="base">
              <a:buClr>
                <a:srgbClr val="382B1B"/>
              </a:buClr>
            </a:pPr>
            <a:endParaRPr lang="fr-FR">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b="0" i="0" u="none" strike="noStrike">
                <a:solidFill>
                  <a:srgbClr val="000000"/>
                </a:solidFill>
                <a:effectLst/>
                <a:latin typeface="Calibri" panose="020F0502020204030204" pitchFamily="34" charset="0"/>
                <a:cs typeface="Calibri" panose="020F0502020204030204" pitchFamily="34" charset="0"/>
              </a:rPr>
              <a:t>3- </a:t>
            </a:r>
            <a:r>
              <a:rPr lang="fr-FR" b="0" i="0" u="none" strike="noStrike" err="1">
                <a:solidFill>
                  <a:srgbClr val="000000"/>
                </a:solidFill>
                <a:effectLst/>
                <a:latin typeface="Calibri" panose="020F0502020204030204" pitchFamily="34" charset="0"/>
                <a:cs typeface="Calibri" panose="020F0502020204030204" pitchFamily="34" charset="0"/>
              </a:rPr>
              <a:t>Stäng </a:t>
            </a:r>
            <a:r>
              <a:rPr lang="fr-FR" b="0" i="0" u="none" strike="noStrike">
                <a:solidFill>
                  <a:srgbClr val="000000"/>
                </a:solidFill>
                <a:effectLst/>
                <a:latin typeface="Calibri" panose="020F0502020204030204" pitchFamily="34" charset="0"/>
                <a:cs typeface="Calibri" panose="020F0502020204030204" pitchFamily="34" charset="0"/>
              </a:rPr>
              <a:t>av </a:t>
            </a:r>
            <a:r>
              <a:rPr lang="fr-FR" b="0" i="0" u="none" strike="noStrike" err="1">
                <a:solidFill>
                  <a:srgbClr val="000000"/>
                </a:solidFill>
                <a:effectLst/>
                <a:latin typeface="Calibri" panose="020F0502020204030204" pitchFamily="34" charset="0"/>
                <a:cs typeface="Calibri" panose="020F0502020204030204" pitchFamily="34" charset="0"/>
              </a:rPr>
              <a:t>ugnen </a:t>
            </a:r>
            <a:r>
              <a:rPr lang="fr-FR" b="0" i="0" u="none" strike="noStrike">
                <a:solidFill>
                  <a:srgbClr val="000000"/>
                </a:solidFill>
                <a:effectLst/>
                <a:latin typeface="Calibri" panose="020F0502020204030204" pitchFamily="34" charset="0"/>
                <a:cs typeface="Calibri" panose="020F0502020204030204" pitchFamily="34" charset="0"/>
              </a:rPr>
              <a:t>några minuter </a:t>
            </a:r>
            <a:r>
              <a:rPr lang="fr-FR" b="0" i="0" u="none" strike="noStrike" err="1">
                <a:solidFill>
                  <a:srgbClr val="000000"/>
                </a:solidFill>
                <a:effectLst/>
                <a:latin typeface="Calibri" panose="020F0502020204030204" pitchFamily="34" charset="0"/>
                <a:cs typeface="Calibri" panose="020F0502020204030204" pitchFamily="34" charset="0"/>
              </a:rPr>
              <a:t>för tidigt för </a:t>
            </a:r>
            <a:r>
              <a:rPr lang="fr-FR" b="0" i="0" u="none" strike="noStrike">
                <a:solidFill>
                  <a:srgbClr val="000000"/>
                </a:solidFill>
                <a:effectLst/>
                <a:latin typeface="Calibri" panose="020F0502020204030204" pitchFamily="34" charset="0"/>
                <a:cs typeface="Calibri" panose="020F0502020204030204" pitchFamily="34" charset="0"/>
              </a:rPr>
              <a:t>att ta vara på </a:t>
            </a:r>
            <a:r>
              <a:rPr lang="fr-FR" b="0" i="0" u="none" strike="noStrike" err="1">
                <a:solidFill>
                  <a:srgbClr val="000000"/>
                </a:solidFill>
                <a:effectLst/>
                <a:latin typeface="Calibri" panose="020F0502020204030204" pitchFamily="34" charset="0"/>
                <a:cs typeface="Calibri" panose="020F0502020204030204" pitchFamily="34" charset="0"/>
              </a:rPr>
              <a:t>restvärmen</a:t>
            </a:r>
            <a:endParaRPr lang="fr-FR" b="0" i="0" u="none" strike="noStrike">
              <a:solidFill>
                <a:srgbClr val="000000"/>
              </a:solidFill>
              <a:effectLst/>
              <a:latin typeface="Calibri" panose="020F0502020204030204" pitchFamily="34" charset="0"/>
              <a:cs typeface="Calibri" panose="020F0502020204030204" pitchFamily="34" charset="0"/>
            </a:endParaRPr>
          </a:p>
          <a:p>
            <a:pPr rtl="0" fontAlgn="base">
              <a:buClr>
                <a:srgbClr val="382B1B"/>
              </a:buClr>
            </a:pPr>
            <a:endParaRPr lang="fr-FR" b="0" i="0" u="none" strike="noStrike">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a:solidFill>
                  <a:srgbClr val="000000"/>
                </a:solidFill>
                <a:latin typeface="Calibri" panose="020F0502020204030204" pitchFamily="34" charset="0"/>
                <a:cs typeface="Calibri" panose="020F0502020204030204" pitchFamily="34" charset="0"/>
              </a:rPr>
              <a:t>4 - Smarta pluggar </a:t>
            </a:r>
            <a:r>
              <a:rPr lang="fr-FR" err="1">
                <a:solidFill>
                  <a:srgbClr val="000000"/>
                </a:solidFill>
                <a:latin typeface="Calibri" panose="020F0502020204030204" pitchFamily="34" charset="0"/>
                <a:cs typeface="Calibri" panose="020F0502020204030204" pitchFamily="34" charset="0"/>
              </a:rPr>
              <a:t>med </a:t>
            </a:r>
            <a:r>
              <a:rPr lang="fr-FR">
                <a:solidFill>
                  <a:srgbClr val="000000"/>
                </a:solidFill>
                <a:latin typeface="Calibri" panose="020F0502020204030204" pitchFamily="34" charset="0"/>
                <a:cs typeface="Calibri" panose="020F0502020204030204" pitchFamily="34" charset="0"/>
              </a:rPr>
              <a:t>energiövervakning</a:t>
            </a:r>
          </a:p>
          <a:p>
            <a:pPr rtl="0" fontAlgn="base">
              <a:buClr>
                <a:srgbClr val="382B1B"/>
              </a:buClr>
            </a:pPr>
            <a:endParaRPr lang="fr-FR" b="0" i="0" u="none" strike="noStrike">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6C918203-2E2A-81EC-117D-92D3F5370526}"/>
              </a:ext>
            </a:extLst>
          </p:cNvPr>
          <p:cNvSpPr>
            <a:spLocks noGrp="1"/>
          </p:cNvSpPr>
          <p:nvPr>
            <p:ph type="body" sz="quarter" idx="23"/>
          </p:nvPr>
        </p:nvSpPr>
        <p:spPr>
          <a:xfrm>
            <a:off x="304789" y="642281"/>
            <a:ext cx="3721396" cy="5573437"/>
          </a:xfrm>
        </p:spPr>
        <p:txBody>
          <a:bodyPr>
            <a:normAutofit/>
          </a:bodyPr>
          <a:lstStyle/>
          <a:p>
            <a:r>
              <a:rPr lang="en-US" b="1"/>
              <a:t>Enkla metoder för ekologiskt ansvarstagande </a:t>
            </a:r>
          </a:p>
          <a:p>
            <a:endParaRPr lang="en-US" b="1"/>
          </a:p>
          <a:p>
            <a:r>
              <a:rPr lang="fr-FR" b="0" i="0" u="none" strike="noStrike">
                <a:solidFill>
                  <a:srgbClr val="000000"/>
                </a:solidFill>
                <a:effectLst/>
                <a:latin typeface="Calibri" panose="020F0502020204030204" pitchFamily="34" charset="0"/>
                <a:cs typeface="Calibri" panose="020F0502020204030204" pitchFamily="34" charset="0"/>
              </a:rPr>
              <a:t>Spara </a:t>
            </a:r>
            <a:r>
              <a:rPr lang="fr-FR" b="0" i="0" u="none" strike="noStrike" err="1">
                <a:solidFill>
                  <a:srgbClr val="000000"/>
                </a:solidFill>
                <a:effectLst/>
                <a:latin typeface="Calibri" panose="020F0502020204030204" pitchFamily="34" charset="0"/>
                <a:cs typeface="Calibri" panose="020F0502020204030204" pitchFamily="34" charset="0"/>
              </a:rPr>
              <a:t>energi</a:t>
            </a:r>
            <a:endParaRPr lang="en-US" b="1"/>
          </a:p>
        </p:txBody>
      </p:sp>
      <p:sp>
        <p:nvSpPr>
          <p:cNvPr id="7" name="Text Placeholder 6">
            <a:extLst>
              <a:ext uri="{FF2B5EF4-FFF2-40B4-BE49-F238E27FC236}">
                <a16:creationId xmlns:a16="http://schemas.microsoft.com/office/drawing/2014/main" id="{09DBB9BE-CA40-B050-BAE8-ED43C815F0E4}"/>
              </a:ext>
            </a:extLst>
          </p:cNvPr>
          <p:cNvSpPr>
            <a:spLocks noGrp="1"/>
          </p:cNvSpPr>
          <p:nvPr>
            <p:ph type="body" sz="quarter" idx="24"/>
          </p:nvPr>
        </p:nvSpPr>
        <p:spPr/>
        <p:txBody>
          <a:bodyPr/>
          <a:lstStyle/>
          <a:p>
            <a:r>
              <a:rPr lang="en-US"/>
              <a:t>02</a:t>
            </a:r>
          </a:p>
        </p:txBody>
      </p:sp>
      <p:grpSp>
        <p:nvGrpSpPr>
          <p:cNvPr id="5" name="Group 5">
            <a:extLst>
              <a:ext uri="{FF2B5EF4-FFF2-40B4-BE49-F238E27FC236}">
                <a16:creationId xmlns:a16="http://schemas.microsoft.com/office/drawing/2014/main" id="{16324D77-4A9B-DC89-63CE-1F289E573D5C}"/>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F688514-DB45-A5E8-2248-FFBE41D8949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428088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BFAE-5C18-864B-60A0-184D976CC9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6C92557-3BB6-4BEF-0F7E-EA3E313A7EC2}"/>
              </a:ext>
            </a:extLst>
          </p:cNvPr>
          <p:cNvSpPr>
            <a:spLocks noGrp="1"/>
          </p:cNvSpPr>
          <p:nvPr>
            <p:ph type="body" sz="quarter" idx="20"/>
          </p:nvPr>
        </p:nvSpPr>
        <p:spPr>
          <a:xfrm>
            <a:off x="6096000" y="906580"/>
            <a:ext cx="5394960" cy="4214986"/>
          </a:xfrm>
        </p:spPr>
        <p:txBody>
          <a:bodyPr/>
          <a:lstStyle/>
          <a:p>
            <a:pPr rtl="0">
              <a:spcAft>
                <a:spcPts val="800"/>
              </a:spcAft>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Lokala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minskar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transporterna</a:t>
            </a:r>
            <a:r>
              <a:rPr lang="fr-FR" b="0" i="0" u="none" strike="noStrike" dirty="0">
                <a:solidFill>
                  <a:srgbClr val="000000"/>
                </a:solidFill>
                <a:effectLst/>
                <a:latin typeface="Calibri" panose="020F0502020204030204" pitchFamily="34" charset="0"/>
                <a:cs typeface="Calibri" panose="020F0502020204030204" pitchFamily="34" charset="0"/>
              </a:rPr>
              <a:t> och de </a:t>
            </a:r>
            <a:r>
              <a:rPr lang="fr-FR" b="0" i="0" u="none" strike="noStrike" dirty="0" err="1">
                <a:solidFill>
                  <a:srgbClr val="000000"/>
                </a:solidFill>
                <a:effectLst/>
                <a:latin typeface="Calibri" panose="020F0502020204030204" pitchFamily="34" charset="0"/>
                <a:cs typeface="Calibri" panose="020F0502020204030204" pitchFamily="34" charset="0"/>
              </a:rPr>
              <a:t>därmed</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det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sammantagna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koldioxidutsläppen</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Dessutom</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bidrar</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detta</a:t>
            </a:r>
            <a:r>
              <a:rPr lang="fr-FR" dirty="0">
                <a:solidFill>
                  <a:srgbClr val="000000"/>
                </a:solidFill>
                <a:latin typeface="Calibri" panose="020F0502020204030204" pitchFamily="34" charset="0"/>
                <a:cs typeface="Calibri" panose="020F0502020204030204" pitchFamily="34" charset="0"/>
              </a:rPr>
              <a:t> till att </a:t>
            </a:r>
            <a:r>
              <a:rPr lang="fr-FR" b="0" i="0" u="none" strike="noStrike" dirty="0" err="1">
                <a:solidFill>
                  <a:srgbClr val="000000"/>
                </a:solidFill>
                <a:effectLst/>
                <a:latin typeface="Calibri" panose="020F0502020204030204" pitchFamily="34" charset="0"/>
                <a:cs typeface="Calibri" panose="020F0502020204030204" pitchFamily="34" charset="0"/>
              </a:rPr>
              <a:t>stödja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lokala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ekonomier</a:t>
            </a:r>
            <a:r>
              <a:rPr lang="fr-FR" b="0" i="0" u="none" strike="noStrike" dirty="0">
                <a:solidFill>
                  <a:srgbClr val="000000"/>
                </a:solidFill>
                <a:effectLst/>
                <a:latin typeface="Calibri" panose="020F0502020204030204" pitchFamily="34" charset="0"/>
                <a:cs typeface="Calibri" panose="020F0502020204030204" pitchFamily="34" charset="0"/>
              </a:rPr>
              <a:t>. </a:t>
            </a:r>
          </a:p>
          <a:p>
            <a:pPr rtl="0">
              <a:spcAft>
                <a:spcPts val="800"/>
              </a:spcAft>
              <a:buClr>
                <a:srgbClr val="382B1B"/>
              </a:buClr>
            </a:pPr>
            <a:r>
              <a:rPr lang="fr-FR" b="0" i="0" u="none" strike="noStrike" dirty="0" err="1">
                <a:solidFill>
                  <a:srgbClr val="000000"/>
                </a:solidFill>
                <a:effectLst/>
                <a:latin typeface="Calibri" panose="020F0502020204030204" pitchFamily="34" charset="0"/>
                <a:cs typeface="Calibri" panose="020F0502020204030204" pitchFamily="34" charset="0"/>
              </a:rPr>
              <a:t>Säsongsbetonade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är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färska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billigare</a:t>
            </a:r>
            <a:r>
              <a:rPr lang="fr-FR" b="0" i="0" u="none" strike="noStrike" dirty="0">
                <a:solidFill>
                  <a:srgbClr val="000000"/>
                </a:solidFill>
                <a:effectLst/>
                <a:latin typeface="Calibri" panose="020F0502020204030204" pitchFamily="34" charset="0"/>
                <a:cs typeface="Calibri" panose="020F0502020204030204" pitchFamily="34" charset="0"/>
              </a:rPr>
              <a:t> och </a:t>
            </a:r>
            <a:r>
              <a:rPr lang="fr-FR" b="0" i="0" u="none" strike="noStrike" dirty="0" err="1">
                <a:solidFill>
                  <a:srgbClr val="000000"/>
                </a:solidFill>
                <a:effectLst/>
                <a:latin typeface="Calibri" panose="020F0502020204030204" pitchFamily="34" charset="0"/>
                <a:cs typeface="Calibri" panose="020F0502020204030204" pitchFamily="34" charset="0"/>
              </a:rPr>
              <a:t>följer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planetens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cykler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vilket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förbättrar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smak</a:t>
            </a:r>
            <a:r>
              <a:rPr lang="fr-FR" b="0" i="0" u="none" strike="noStrike" dirty="0">
                <a:solidFill>
                  <a:srgbClr val="000000"/>
                </a:solidFill>
                <a:effectLst/>
                <a:latin typeface="Calibri" panose="020F0502020204030204" pitchFamily="34" charset="0"/>
                <a:cs typeface="Calibri" panose="020F0502020204030204" pitchFamily="34" charset="0"/>
              </a:rPr>
              <a:t> och </a:t>
            </a:r>
            <a:r>
              <a:rPr lang="fr-FR" b="0" i="0" u="none" strike="noStrike" dirty="0" err="1">
                <a:solidFill>
                  <a:srgbClr val="000000"/>
                </a:solidFill>
                <a:effectLst/>
                <a:latin typeface="Calibri" panose="020F0502020204030204" pitchFamily="34" charset="0"/>
                <a:cs typeface="Calibri" panose="020F0502020204030204" pitchFamily="34" charset="0"/>
              </a:rPr>
              <a:t>näringsvärde</a:t>
            </a:r>
            <a:r>
              <a:rPr lang="fr-FR" b="0" i="0" u="none" strike="noStrike" dirty="0">
                <a:solidFill>
                  <a:srgbClr val="000000"/>
                </a:solidFill>
                <a:effectLst/>
                <a:latin typeface="Calibri" panose="020F0502020204030204" pitchFamily="34" charset="0"/>
                <a:cs typeface="Calibri" panose="020F0502020204030204" pitchFamily="34" charset="0"/>
              </a:rPr>
              <a:t>.</a:t>
            </a:r>
          </a:p>
          <a:p>
            <a:pPr>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Att </a:t>
            </a:r>
            <a:r>
              <a:rPr lang="fr-FR" b="0" i="0" u="none" strike="noStrike" dirty="0" err="1">
                <a:solidFill>
                  <a:srgbClr val="000000"/>
                </a:solidFill>
                <a:effectLst/>
                <a:latin typeface="Calibri" panose="020F0502020204030204" pitchFamily="34" charset="0"/>
                <a:cs typeface="Calibri" panose="020F0502020204030204" pitchFamily="34" charset="0"/>
              </a:rPr>
              <a:t>använda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lokala</a:t>
            </a:r>
            <a:r>
              <a:rPr lang="fr-FR" b="0" i="0" u="none" strike="noStrike" dirty="0">
                <a:solidFill>
                  <a:srgbClr val="000000"/>
                </a:solidFill>
                <a:effectLst/>
                <a:latin typeface="Calibri" panose="020F0502020204030204" pitchFamily="34" charset="0"/>
                <a:cs typeface="Calibri" panose="020F0502020204030204" pitchFamily="34" charset="0"/>
              </a:rPr>
              <a:t> och </a:t>
            </a:r>
            <a:r>
              <a:rPr lang="fr-FR" b="0" i="0" u="none" strike="noStrike" dirty="0" err="1">
                <a:solidFill>
                  <a:srgbClr val="000000"/>
                </a:solidFill>
                <a:effectLst/>
                <a:latin typeface="Calibri" panose="020F0502020204030204" pitchFamily="34" charset="0"/>
                <a:cs typeface="Calibri" panose="020F0502020204030204" pitchFamily="34" charset="0"/>
              </a:rPr>
              <a:t>säsongsbetonade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är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avgörande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för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hållbara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inköp</a:t>
            </a:r>
            <a:r>
              <a:rPr lang="fr-FR" b="0" i="0" u="none" strike="noStrike" dirty="0">
                <a:solidFill>
                  <a:srgbClr val="000000"/>
                </a:solidFill>
                <a:effectLst/>
                <a:latin typeface="Calibri" panose="020F0502020204030204" pitchFamily="34" charset="0"/>
                <a:cs typeface="Calibri" panose="020F0502020204030204" pitchFamily="34" charset="0"/>
              </a:rPr>
              <a:t>. </a:t>
            </a:r>
          </a:p>
          <a:p>
            <a:pPr rtl="0">
              <a:spcAft>
                <a:spcPts val="800"/>
              </a:spcAft>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80D13D2-AFA7-6DE7-14E2-956EFC05CD6A}"/>
              </a:ext>
            </a:extLst>
          </p:cNvPr>
          <p:cNvSpPr>
            <a:spLocks noGrp="1"/>
          </p:cNvSpPr>
          <p:nvPr>
            <p:ph type="body" sz="quarter" idx="23"/>
          </p:nvPr>
        </p:nvSpPr>
        <p:spPr>
          <a:xfrm>
            <a:off x="304789" y="642281"/>
            <a:ext cx="3721396" cy="5573437"/>
          </a:xfrm>
        </p:spPr>
        <p:txBody>
          <a:bodyPr>
            <a:normAutofit/>
          </a:bodyPr>
          <a:lstStyle/>
          <a:p>
            <a:r>
              <a:rPr lang="en-US" sz="4000" b="1" dirty="0" err="1"/>
              <a:t>Enkla</a:t>
            </a:r>
            <a:r>
              <a:rPr lang="en-US" sz="4000" b="1" dirty="0"/>
              <a:t> </a:t>
            </a:r>
            <a:r>
              <a:rPr lang="en-US" sz="4000" b="1" dirty="0" err="1"/>
              <a:t>metoder</a:t>
            </a:r>
            <a:r>
              <a:rPr lang="en-US" sz="4000" b="1" dirty="0"/>
              <a:t> för </a:t>
            </a:r>
            <a:r>
              <a:rPr lang="en-US" sz="4000" b="1" dirty="0" err="1"/>
              <a:t>ekologiskt</a:t>
            </a:r>
            <a:r>
              <a:rPr lang="en-US" sz="4000" b="1" dirty="0"/>
              <a:t> </a:t>
            </a:r>
            <a:r>
              <a:rPr lang="en-US" sz="4000" b="1" dirty="0" err="1"/>
              <a:t>ansvarstagande</a:t>
            </a:r>
            <a:r>
              <a:rPr lang="en-US" sz="4000" b="1" dirty="0"/>
              <a:t> </a:t>
            </a:r>
          </a:p>
          <a:p>
            <a:endParaRPr lang="en-US" b="1" dirty="0"/>
          </a:p>
          <a:p>
            <a:pPr algn="ctr"/>
            <a:r>
              <a:rPr lang="fr-FR" sz="3200" b="0" i="0" u="none" strike="noStrike" dirty="0" err="1">
                <a:solidFill>
                  <a:srgbClr val="000000"/>
                </a:solidFill>
                <a:effectLst/>
                <a:latin typeface="Calibri" panose="020F0502020204030204" pitchFamily="34" charset="0"/>
                <a:cs typeface="Calibri" panose="020F0502020204030204" pitchFamily="34" charset="0"/>
              </a:rPr>
              <a:t>Hållbara</a:t>
            </a:r>
            <a:r>
              <a:rPr lang="fr-FR" sz="3200" b="0" i="0" u="none" strike="noStrike" dirty="0">
                <a:solidFill>
                  <a:srgbClr val="000000"/>
                </a:solidFill>
                <a:effectLst/>
                <a:latin typeface="Calibri" panose="020F0502020204030204" pitchFamily="34" charset="0"/>
                <a:cs typeface="Calibri" panose="020F0502020204030204" pitchFamily="34" charset="0"/>
              </a:rPr>
              <a:t> </a:t>
            </a:r>
            <a:r>
              <a:rPr lang="fr-FR" sz="3200" b="0" i="0" u="none" strike="noStrike" dirty="0" err="1">
                <a:solidFill>
                  <a:srgbClr val="000000"/>
                </a:solidFill>
                <a:effectLst/>
                <a:latin typeface="Calibri" panose="020F0502020204030204" pitchFamily="34" charset="0"/>
                <a:cs typeface="Calibri" panose="020F0502020204030204" pitchFamily="34" charset="0"/>
              </a:rPr>
              <a:t>källor</a:t>
            </a:r>
            <a:endParaRPr lang="en-US" sz="3200" b="1" dirty="0"/>
          </a:p>
        </p:txBody>
      </p:sp>
      <p:sp>
        <p:nvSpPr>
          <p:cNvPr id="7" name="Text Placeholder 6">
            <a:extLst>
              <a:ext uri="{FF2B5EF4-FFF2-40B4-BE49-F238E27FC236}">
                <a16:creationId xmlns:a16="http://schemas.microsoft.com/office/drawing/2014/main" id="{C9CBA328-D114-1DE4-DADC-BDC9C8C803B3}"/>
              </a:ext>
            </a:extLst>
          </p:cNvPr>
          <p:cNvSpPr>
            <a:spLocks noGrp="1"/>
          </p:cNvSpPr>
          <p:nvPr>
            <p:ph type="body" sz="quarter" idx="24"/>
          </p:nvPr>
        </p:nvSpPr>
        <p:spPr/>
        <p:txBody>
          <a:bodyPr/>
          <a:lstStyle/>
          <a:p>
            <a:r>
              <a:rPr lang="en-US"/>
              <a:t>02</a:t>
            </a:r>
          </a:p>
        </p:txBody>
      </p:sp>
      <p:grpSp>
        <p:nvGrpSpPr>
          <p:cNvPr id="2" name="Group 5">
            <a:extLst>
              <a:ext uri="{FF2B5EF4-FFF2-40B4-BE49-F238E27FC236}">
                <a16:creationId xmlns:a16="http://schemas.microsoft.com/office/drawing/2014/main" id="{8ACA704C-EE63-4869-9889-38ED611C171B}"/>
              </a:ext>
            </a:extLst>
          </p:cNvPr>
          <p:cNvGrpSpPr/>
          <p:nvPr/>
        </p:nvGrpSpPr>
        <p:grpSpPr>
          <a:xfrm>
            <a:off x="-471399" y="4985166"/>
            <a:ext cx="2945636" cy="3037178"/>
            <a:chOff x="0" y="0"/>
            <a:chExt cx="5891272" cy="6074356"/>
          </a:xfrm>
          <a:solidFill>
            <a:srgbClr val="B6D1E1"/>
          </a:solidFill>
        </p:grpSpPr>
        <p:sp>
          <p:nvSpPr>
            <p:cNvPr id="3" name="Freeform 6">
              <a:extLst>
                <a:ext uri="{FF2B5EF4-FFF2-40B4-BE49-F238E27FC236}">
                  <a16:creationId xmlns:a16="http://schemas.microsoft.com/office/drawing/2014/main" id="{CEC2F160-E470-7552-08A1-6BF67576F1A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2216379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62C10-6D72-4197-2580-6664FC0834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657EAD-70A3-9021-7A64-0D211446CEBA}"/>
              </a:ext>
            </a:extLst>
          </p:cNvPr>
          <p:cNvSpPr>
            <a:spLocks noGrp="1"/>
          </p:cNvSpPr>
          <p:nvPr>
            <p:ph type="body" sz="quarter" idx="20"/>
          </p:nvPr>
        </p:nvSpPr>
        <p:spPr>
          <a:xfrm>
            <a:off x="6096000" y="906580"/>
            <a:ext cx="5394960" cy="4214986"/>
          </a:xfrm>
        </p:spPr>
        <p:txBody>
          <a:bodyPr/>
          <a:lstStyle/>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Du kan </a:t>
            </a:r>
            <a:r>
              <a:rPr lang="fr-FR" b="0" i="0" u="none" strike="noStrike" dirty="0" err="1">
                <a:solidFill>
                  <a:srgbClr val="000000"/>
                </a:solidFill>
                <a:effectLst/>
                <a:latin typeface="Calibri" panose="020F0502020204030204" pitchFamily="34" charset="0"/>
                <a:cs typeface="Calibri" panose="020F0502020204030204" pitchFamily="34" charset="0"/>
              </a:rPr>
              <a:t>utveckla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nya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vanor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genom</a:t>
            </a:r>
            <a:r>
              <a:rPr lang="fr-FR" b="0" i="0" u="none" strike="noStrike" dirty="0">
                <a:solidFill>
                  <a:srgbClr val="000000"/>
                </a:solidFill>
                <a:effectLst/>
                <a:latin typeface="Calibri" panose="020F0502020204030204" pitchFamily="34" charset="0"/>
                <a:cs typeface="Calibri" panose="020F0502020204030204" pitchFamily="34" charset="0"/>
              </a:rPr>
              <a:t> att </a:t>
            </a:r>
            <a:r>
              <a:rPr lang="fr-FR" b="0" i="0" u="none" strike="noStrike" dirty="0" err="1">
                <a:solidFill>
                  <a:srgbClr val="000000"/>
                </a:solidFill>
                <a:effectLst/>
                <a:latin typeface="Calibri" panose="020F0502020204030204" pitchFamily="34" charset="0"/>
                <a:cs typeface="Calibri" panose="020F0502020204030204" pitchFamily="34" charset="0"/>
              </a:rPr>
              <a:t>köpa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färska</a:t>
            </a:r>
            <a:r>
              <a:rPr lang="fr-FR" b="0" i="0" u="none" strike="noStrike" dirty="0">
                <a:solidFill>
                  <a:srgbClr val="000000"/>
                </a:solidFill>
                <a:effectLst/>
                <a:latin typeface="Calibri" panose="020F0502020204030204" pitchFamily="34" charset="0"/>
                <a:cs typeface="Calibri" panose="020F0502020204030204" pitchFamily="34" charset="0"/>
              </a:rPr>
              <a:t> och </a:t>
            </a:r>
            <a:r>
              <a:rPr lang="fr-FR" b="0" i="0" u="none" strike="noStrike" dirty="0" err="1">
                <a:solidFill>
                  <a:srgbClr val="000000"/>
                </a:solidFill>
                <a:effectLst/>
                <a:latin typeface="Calibri" panose="020F0502020204030204" pitchFamily="34" charset="0"/>
                <a:cs typeface="Calibri" panose="020F0502020204030204" pitchFamily="34" charset="0"/>
              </a:rPr>
              <a:t>hållbara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ingredienser</a:t>
            </a:r>
            <a:r>
              <a:rPr lang="fr-FR" b="0" i="0" u="none" strike="noStrike" dirty="0">
                <a:solidFill>
                  <a:srgbClr val="000000"/>
                </a:solidFill>
                <a:effectLst/>
                <a:latin typeface="Calibri" panose="020F0502020204030204" pitchFamily="34" charset="0"/>
                <a:cs typeface="Calibri" panose="020F0502020204030204" pitchFamily="34" charset="0"/>
              </a:rPr>
              <a:t>:</a:t>
            </a:r>
            <a:endParaRPr lang="fr-FR" dirty="0">
              <a:solidFill>
                <a:srgbClr val="000000"/>
              </a:solidFill>
              <a:latin typeface="Calibri" panose="020F0502020204030204" pitchFamily="34" charset="0"/>
              <a:cs typeface="Calibri" panose="020F0502020204030204" pitchFamily="34" charset="0"/>
            </a:endParaRPr>
          </a:p>
          <a:p>
            <a:pPr fontAlgn="base">
              <a:buClr>
                <a:srgbClr val="382B1B"/>
              </a:buClr>
            </a:pPr>
            <a:r>
              <a:rPr lang="fr-FR" dirty="0" err="1">
                <a:solidFill>
                  <a:srgbClr val="000000"/>
                </a:solidFill>
                <a:latin typeface="Calibri" panose="020F0502020204030204" pitchFamily="34" charset="0"/>
                <a:cs typeface="Calibri" panose="020F0502020204030204" pitchFamily="34" charset="0"/>
              </a:rPr>
              <a:t>K</a:t>
            </a:r>
            <a:r>
              <a:rPr lang="fr-FR" b="0" i="0" u="none" strike="noStrike" dirty="0" err="1">
                <a:solidFill>
                  <a:srgbClr val="000000"/>
                </a:solidFill>
                <a:effectLst/>
                <a:latin typeface="Calibri" panose="020F0502020204030204" pitchFamily="34" charset="0"/>
                <a:cs typeface="Calibri" panose="020F0502020204030204" pitchFamily="34" charset="0"/>
              </a:rPr>
              <a:t>öpa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gärna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från</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lokala</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bönder</a:t>
            </a:r>
            <a:r>
              <a:rPr lang="fr-FR" b="0" i="0" u="none" strike="noStrike" dirty="0">
                <a:solidFill>
                  <a:srgbClr val="000000"/>
                </a:solidFill>
                <a:effectLst/>
                <a:latin typeface="Calibri" panose="020F0502020204030204" pitchFamily="34" charset="0"/>
                <a:cs typeface="Calibri" panose="020F0502020204030204" pitchFamily="34" charset="0"/>
              </a:rPr>
              <a:t> och </a:t>
            </a:r>
            <a:r>
              <a:rPr lang="fr-FR" b="0" i="0" u="none" strike="noStrike" dirty="0" err="1">
                <a:solidFill>
                  <a:srgbClr val="000000"/>
                </a:solidFill>
                <a:effectLst/>
                <a:latin typeface="Calibri" panose="020F0502020204030204" pitchFamily="34" charset="0"/>
                <a:cs typeface="Calibri" panose="020F0502020204030204" pitchFamily="34" charset="0"/>
              </a:rPr>
              <a:t>producenter</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Detta</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hjälper</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dig</a:t>
            </a:r>
            <a:r>
              <a:rPr lang="fr-FR" dirty="0">
                <a:solidFill>
                  <a:srgbClr val="000000"/>
                </a:solidFill>
                <a:latin typeface="Calibri" panose="020F0502020204030204" pitchFamily="34" charset="0"/>
                <a:cs typeface="Calibri" panose="020F0502020204030204" pitchFamily="34" charset="0"/>
              </a:rPr>
              <a:t> att </a:t>
            </a:r>
            <a:r>
              <a:rPr lang="fr-FR" dirty="0" err="1">
                <a:solidFill>
                  <a:srgbClr val="000000"/>
                </a:solidFill>
                <a:latin typeface="Calibri" panose="020F0502020204030204" pitchFamily="34" charset="0"/>
                <a:cs typeface="Calibri" panose="020F0502020204030204" pitchFamily="34" charset="0"/>
              </a:rPr>
              <a:t>bygga</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långsiktiga</a:t>
            </a:r>
            <a:r>
              <a:rPr lang="fr-FR" dirty="0">
                <a:solidFill>
                  <a:srgbClr val="000000"/>
                </a:solidFill>
                <a:latin typeface="Calibri" panose="020F0502020204030204" pitchFamily="34" charset="0"/>
                <a:cs typeface="Calibri" panose="020F0502020204030204" pitchFamily="34" charset="0"/>
              </a:rPr>
              <a:t> </a:t>
            </a:r>
            <a:r>
              <a:rPr lang="fr-FR" dirty="0" err="1">
                <a:solidFill>
                  <a:srgbClr val="000000"/>
                </a:solidFill>
                <a:latin typeface="Calibri" panose="020F0502020204030204" pitchFamily="34" charset="0"/>
                <a:cs typeface="Calibri" panose="020F0502020204030204" pitchFamily="34" charset="0"/>
              </a:rPr>
              <a:t>partnerskap</a:t>
            </a:r>
            <a:r>
              <a:rPr lang="fr-FR" dirty="0">
                <a:solidFill>
                  <a:srgbClr val="000000"/>
                </a:solidFill>
                <a:latin typeface="Calibri" panose="020F0502020204030204" pitchFamily="34" charset="0"/>
                <a:cs typeface="Calibri" panose="020F0502020204030204" pitchFamily="34" charset="0"/>
              </a:rPr>
              <a:t> och </a:t>
            </a:r>
            <a:r>
              <a:rPr lang="fr-FR" dirty="0" err="1">
                <a:solidFill>
                  <a:srgbClr val="000000"/>
                </a:solidFill>
                <a:latin typeface="Calibri" panose="020F0502020204030204" pitchFamily="34" charset="0"/>
                <a:cs typeface="Calibri" panose="020F0502020204030204" pitchFamily="34" charset="0"/>
              </a:rPr>
              <a:t>skapa</a:t>
            </a:r>
            <a:r>
              <a:rPr lang="fr-FR" dirty="0">
                <a:solidFill>
                  <a:srgbClr val="000000"/>
                </a:solidFill>
                <a:latin typeface="Calibri" panose="020F0502020204030204" pitchFamily="34" charset="0"/>
                <a:cs typeface="Calibri" panose="020F0502020204030204" pitchFamily="34" charset="0"/>
              </a:rPr>
              <a:t> en </a:t>
            </a:r>
            <a:r>
              <a:rPr lang="fr-FR" dirty="0" err="1">
                <a:solidFill>
                  <a:srgbClr val="000000"/>
                </a:solidFill>
                <a:latin typeface="Calibri" panose="020F0502020204030204" pitchFamily="34" charset="0"/>
                <a:cs typeface="Calibri" panose="020F0502020204030204" pitchFamily="34" charset="0"/>
              </a:rPr>
              <a:t>gemenskap</a:t>
            </a:r>
            <a:r>
              <a:rPr lang="fr-FR" dirty="0">
                <a:solidFill>
                  <a:srgbClr val="000000"/>
                </a:solidFill>
                <a:latin typeface="Calibri" panose="020F0502020204030204" pitchFamily="34" charset="0"/>
                <a:cs typeface="Calibri" panose="020F0502020204030204" pitchFamily="34" charset="0"/>
              </a:rPr>
              <a:t>.</a:t>
            </a:r>
          </a:p>
          <a:p>
            <a:pPr rtl="0" fontAlgn="base">
              <a:buClr>
                <a:srgbClr val="382B1B"/>
              </a:buClr>
            </a:pPr>
            <a:r>
              <a:rPr lang="fr-FR" dirty="0" err="1">
                <a:solidFill>
                  <a:srgbClr val="000000"/>
                </a:solidFill>
                <a:latin typeface="Calibri" panose="020F0502020204030204" pitchFamily="34" charset="0"/>
                <a:cs typeface="Calibri" panose="020F0502020204030204" pitchFamily="34" charset="0"/>
              </a:rPr>
              <a:t>Köp</a:t>
            </a:r>
            <a:r>
              <a:rPr lang="fr-FR" dirty="0">
                <a:solidFill>
                  <a:srgbClr val="000000"/>
                </a:solidFill>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säsongsbetonade</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produkter</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Vår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Sparris</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ärtor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jordgubbar</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Sommar</a:t>
            </a:r>
            <a:r>
              <a:rPr lang="fr-FR" b="1"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a:solidFill>
                  <a:srgbClr val="000000"/>
                </a:solidFill>
                <a:effectLst/>
                <a:latin typeface="Calibri" panose="020F0502020204030204" pitchFamily="34" charset="0"/>
                <a:cs typeface="Calibri" panose="020F0502020204030204" pitchFamily="34" charset="0"/>
              </a:rPr>
              <a:t>Tomater, zucchini, </a:t>
            </a:r>
            <a:r>
              <a:rPr lang="fr-FR" b="0" i="0" u="none" strike="noStrike" dirty="0" err="1">
                <a:solidFill>
                  <a:srgbClr val="000000"/>
                </a:solidFill>
                <a:effectLst/>
                <a:latin typeface="Calibri" panose="020F0502020204030204" pitchFamily="34" charset="0"/>
                <a:cs typeface="Calibri" panose="020F0502020204030204" pitchFamily="34" charset="0"/>
              </a:rPr>
              <a:t>bär</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Höst</a:t>
            </a:r>
            <a:r>
              <a:rPr lang="fr-FR" b="1" i="0" u="none" strike="noStrike" dirty="0">
                <a:solidFill>
                  <a:srgbClr val="000000"/>
                </a:solidFill>
                <a:effectLst/>
                <a:latin typeface="Calibri" panose="020F0502020204030204" pitchFamily="34" charset="0"/>
                <a:cs typeface="Calibri" panose="020F0502020204030204" pitchFamily="34" charset="0"/>
              </a:rPr>
              <a: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Pumpor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äpplen</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svampar</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1" i="0" u="none" strike="noStrike" dirty="0" err="1">
                <a:solidFill>
                  <a:srgbClr val="000000"/>
                </a:solidFill>
                <a:effectLst/>
                <a:latin typeface="Calibri" panose="020F0502020204030204" pitchFamily="34" charset="0"/>
                <a:cs typeface="Calibri" panose="020F0502020204030204" pitchFamily="34" charset="0"/>
              </a:rPr>
              <a:t>Vinter</a:t>
            </a:r>
            <a:r>
              <a:rPr lang="fr-FR" b="1" i="0" u="none" strike="noStrike" dirty="0">
                <a:solidFill>
                  <a:srgbClr val="000000"/>
                </a:solidFill>
                <a:effectLst/>
                <a:latin typeface="Calibri" panose="020F0502020204030204" pitchFamily="34" charset="0"/>
                <a:cs typeface="Calibri" panose="020F0502020204030204" pitchFamily="34" charset="0"/>
              </a:rPr>
              <a: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Rotfrukter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grönkål</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citrusfrukter</a:t>
            </a: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33426570-2096-AAF5-0157-982E829DC5E3}"/>
              </a:ext>
            </a:extLst>
          </p:cNvPr>
          <p:cNvSpPr>
            <a:spLocks noGrp="1"/>
          </p:cNvSpPr>
          <p:nvPr>
            <p:ph type="body" sz="quarter" idx="23"/>
          </p:nvPr>
        </p:nvSpPr>
        <p:spPr>
          <a:xfrm>
            <a:off x="304789" y="642281"/>
            <a:ext cx="3721396" cy="5573437"/>
          </a:xfrm>
        </p:spPr>
        <p:txBody>
          <a:bodyPr>
            <a:normAutofit/>
          </a:bodyPr>
          <a:lstStyle/>
          <a:p>
            <a:r>
              <a:rPr lang="en-US" sz="4000" b="1" dirty="0" err="1"/>
              <a:t>Enkla</a:t>
            </a:r>
            <a:r>
              <a:rPr lang="en-US" sz="4000" b="1" dirty="0"/>
              <a:t> </a:t>
            </a:r>
            <a:r>
              <a:rPr lang="en-US" sz="4000" b="1" dirty="0" err="1"/>
              <a:t>metoder</a:t>
            </a:r>
            <a:r>
              <a:rPr lang="en-US" sz="4000" b="1" dirty="0"/>
              <a:t> för </a:t>
            </a:r>
            <a:r>
              <a:rPr lang="en-US" sz="4000" b="1" dirty="0" err="1"/>
              <a:t>ekologiskt</a:t>
            </a:r>
            <a:r>
              <a:rPr lang="en-US" sz="4000" b="1" dirty="0"/>
              <a:t> </a:t>
            </a:r>
            <a:r>
              <a:rPr lang="en-US" sz="4000" b="1" dirty="0" err="1"/>
              <a:t>ansvarstagande</a:t>
            </a:r>
            <a:r>
              <a:rPr lang="en-US" sz="4000" b="1" dirty="0"/>
              <a:t> </a:t>
            </a:r>
          </a:p>
          <a:p>
            <a:endParaRPr lang="en-US" b="1" dirty="0"/>
          </a:p>
          <a:p>
            <a:pPr algn="ctr"/>
            <a:r>
              <a:rPr lang="fr-FR" b="0" i="0" u="none" strike="noStrike" dirty="0" err="1">
                <a:solidFill>
                  <a:srgbClr val="000000"/>
                </a:solidFill>
                <a:effectLst/>
                <a:latin typeface="Calibri" panose="020F0502020204030204" pitchFamily="34" charset="0"/>
                <a:cs typeface="Calibri" panose="020F0502020204030204" pitchFamily="34" charset="0"/>
              </a:rPr>
              <a:t>Källor</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på</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ett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hållbart</a:t>
            </a:r>
            <a:r>
              <a:rPr lang="fr-FR" b="0" i="0" u="none" strike="noStrike" dirty="0">
                <a:solidFill>
                  <a:srgbClr val="000000"/>
                </a:solidFill>
                <a:effectLst/>
                <a:latin typeface="Calibri" panose="020F0502020204030204" pitchFamily="34" charset="0"/>
                <a:cs typeface="Calibri" panose="020F0502020204030204" pitchFamily="34" charset="0"/>
              </a:rPr>
              <a:t> </a:t>
            </a:r>
            <a:r>
              <a:rPr lang="fr-FR" b="0" i="0" u="none" strike="noStrike" dirty="0" err="1">
                <a:solidFill>
                  <a:srgbClr val="000000"/>
                </a:solidFill>
                <a:effectLst/>
                <a:latin typeface="Calibri" panose="020F0502020204030204" pitchFamily="34" charset="0"/>
                <a:cs typeface="Calibri" panose="020F0502020204030204" pitchFamily="34" charset="0"/>
              </a:rPr>
              <a:t>sätt</a:t>
            </a:r>
            <a:endParaRPr lang="en-US" b="1" dirty="0"/>
          </a:p>
        </p:txBody>
      </p:sp>
      <p:sp>
        <p:nvSpPr>
          <p:cNvPr id="7" name="Text Placeholder 6">
            <a:extLst>
              <a:ext uri="{FF2B5EF4-FFF2-40B4-BE49-F238E27FC236}">
                <a16:creationId xmlns:a16="http://schemas.microsoft.com/office/drawing/2014/main" id="{EE129062-B5F3-7C65-8940-EC2E4B60B20A}"/>
              </a:ext>
            </a:extLst>
          </p:cNvPr>
          <p:cNvSpPr>
            <a:spLocks noGrp="1"/>
          </p:cNvSpPr>
          <p:nvPr>
            <p:ph type="body" sz="quarter" idx="24"/>
          </p:nvPr>
        </p:nvSpPr>
        <p:spPr/>
        <p:txBody>
          <a:bodyPr/>
          <a:lstStyle/>
          <a:p>
            <a:r>
              <a:rPr lang="en-US"/>
              <a:t>02</a:t>
            </a:r>
          </a:p>
        </p:txBody>
      </p:sp>
      <p:grpSp>
        <p:nvGrpSpPr>
          <p:cNvPr id="5" name="Group 5">
            <a:extLst>
              <a:ext uri="{FF2B5EF4-FFF2-40B4-BE49-F238E27FC236}">
                <a16:creationId xmlns:a16="http://schemas.microsoft.com/office/drawing/2014/main" id="{1B22BC9F-187F-A0BF-3014-E2B0040FC46E}"/>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4FEA1D4-F197-25B8-ABFB-1F7A0529B44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66141638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2603</Words>
  <Application>Microsoft Office PowerPoint</Application>
  <PresentationFormat>Widescreen</PresentationFormat>
  <Paragraphs>363</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docId:569EB7119E713805D2D3BD81BB6EBE14</cp:keywords>
  <cp:lastModifiedBy>Sabina Jaktlund</cp:lastModifiedBy>
  <cp:revision>2</cp:revision>
  <dcterms:created xsi:type="dcterms:W3CDTF">2020-10-14T13:32:04Z</dcterms:created>
  <dcterms:modified xsi:type="dcterms:W3CDTF">2025-01-17T06:38:50Z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2025-01-09T08:37:24Z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bd9f5efc-0fbe-462a-b705-0ef587a222a3</vt:lpwstr>
  </property>
  <property fmtid="{D5CDD505-2E9C-101B-9397-08002B2CF9AE}" pid="8" name="MSIP_Label_35539ab5-6c40-44dc-bcab-aa0492abd251_ContentBits">
    <vt:lpwstr>0</vt:lpwstr>
  </property>
</Properties>
</file>