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3"/>
  </p:notesMasterIdLst>
  <p:sldIdLst>
    <p:sldId id="430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52" r:id="rId34"/>
    <p:sldId id="353" r:id="rId35"/>
    <p:sldId id="354" r:id="rId36"/>
    <p:sldId id="356"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82" r:id="rId56"/>
    <p:sldId id="381" r:id="rId57"/>
    <p:sldId id="383" r:id="rId58"/>
    <p:sldId id="357" r:id="rId59"/>
    <p:sldId id="358" r:id="rId60"/>
    <p:sldId id="359" r:id="rId61"/>
    <p:sldId id="373" r:id="rId62"/>
    <p:sldId id="306" r:id="rId63"/>
    <p:sldId id="307" r:id="rId64"/>
    <p:sldId id="308" r:id="rId65"/>
    <p:sldId id="309" r:id="rId66"/>
    <p:sldId id="310" r:id="rId67"/>
    <p:sldId id="311" r:id="rId68"/>
    <p:sldId id="312" r:id="rId69"/>
    <p:sldId id="313" r:id="rId70"/>
    <p:sldId id="314" r:id="rId71"/>
    <p:sldId id="380" r:id="rId72"/>
    <p:sldId id="376" r:id="rId73"/>
    <p:sldId id="377" r:id="rId74"/>
    <p:sldId id="378" r:id="rId75"/>
    <p:sldId id="379" r:id="rId76"/>
    <p:sldId id="315"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61" r:id="rId90"/>
    <p:sldId id="362" r:id="rId91"/>
    <p:sldId id="363" r:id="rId92"/>
    <p:sldId id="365" r:id="rId93"/>
    <p:sldId id="374" r:id="rId94"/>
    <p:sldId id="329" r:id="rId95"/>
    <p:sldId id="330" r:id="rId96"/>
    <p:sldId id="331" r:id="rId97"/>
    <p:sldId id="332" r:id="rId98"/>
    <p:sldId id="333" r:id="rId99"/>
    <p:sldId id="334" r:id="rId100"/>
    <p:sldId id="335" r:id="rId101"/>
    <p:sldId id="385" r:id="rId102"/>
    <p:sldId id="336" r:id="rId103"/>
    <p:sldId id="337" r:id="rId104"/>
    <p:sldId id="338" r:id="rId105"/>
    <p:sldId id="339" r:id="rId106"/>
    <p:sldId id="340" r:id="rId107"/>
    <p:sldId id="341" r:id="rId108"/>
    <p:sldId id="342" r:id="rId109"/>
    <p:sldId id="343" r:id="rId110"/>
    <p:sldId id="344" r:id="rId111"/>
    <p:sldId id="345" r:id="rId112"/>
    <p:sldId id="346" r:id="rId113"/>
    <p:sldId id="347" r:id="rId114"/>
    <p:sldId id="348" r:id="rId115"/>
    <p:sldId id="364" r:id="rId116"/>
    <p:sldId id="367" r:id="rId117"/>
    <p:sldId id="366" r:id="rId118"/>
    <p:sldId id="375" r:id="rId119"/>
    <p:sldId id="349" r:id="rId120"/>
    <p:sldId id="350" r:id="rId121"/>
    <p:sldId id="351" r:id="rId122"/>
  </p:sldIdLst>
  <p:sldSz cx="18288000" cy="10287000"/>
  <p:notesSz cx="6858000" cy="9144000"/>
  <p:embeddedFontLst>
    <p:embeddedFont>
      <p:font typeface="Montserrat" panose="00000500000000000000" pitchFamily="2" charset="0"/>
      <p:regular r:id="rId124"/>
      <p:bold r:id="rId125"/>
      <p:italic r:id="rId126"/>
      <p:boldItalic r:id="rId127"/>
    </p:embeddedFont>
    <p:embeddedFont>
      <p:font typeface="Segoe UI" panose="020B0502040204020203" pitchFamily="34" charset="0"/>
      <p:regular r:id="rId128"/>
      <p:bold r:id="rId129"/>
      <p:italic r:id="rId130"/>
      <p:boldItalic r:id="rId131"/>
    </p:embeddedFont>
    <p:embeddedFont>
      <p:font typeface="TT Rounds Condensed" panose="020B0604020202020204" charset="0"/>
      <p:regular r:id="rId132"/>
    </p:embeddedFont>
    <p:embeddedFont>
      <p:font typeface="TT Rounds Condensed Bold" panose="020B0604020202020204" charset="0"/>
      <p:regular r:id="rId133"/>
    </p:embeddedFont>
    <p:embeddedFont>
      <p:font typeface="TT Rounds Condensed Bold Italics" panose="020B0604020202020204" charset="0"/>
      <p:regular r:id="rId134"/>
    </p:embeddedFont>
    <p:embeddedFont>
      <p:font typeface="TT Rounds Condensed Italics" panose="020B0604020202020204" charset="0"/>
      <p:regular r:id="rId1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B40A8B-6E01-6A47-F5ED-CC93A6A4205A}" v="481" dt="2024-12-10T18:08:37.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609"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1.fntdata"/><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7.fntdata"/><Relationship Id="rId135" Type="http://schemas.openxmlformats.org/officeDocument/2006/relationships/font" Target="fonts/font1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141"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8/10/relationships/authors" Targe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0.fntdata"/><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la Landenmark" userId="S::ulla.landenmark@krokom.se::5fa23348-8a33-44e7-ae70-de5a650d58c6" providerId="AD" clId="Web-{A4B40A8B-6E01-6A47-F5ED-CC93A6A4205A}"/>
    <pc:docChg chg="mod modSld">
      <pc:chgData name="Ulla Landenmark" userId="S::ulla.landenmark@krokom.se::5fa23348-8a33-44e7-ae70-de5a650d58c6" providerId="AD" clId="Web-{A4B40A8B-6E01-6A47-F5ED-CC93A6A4205A}" dt="2024-12-10T18:08:37.648" v="284" actId="14100"/>
      <pc:docMkLst>
        <pc:docMk/>
      </pc:docMkLst>
      <pc:sldChg chg="modSp">
        <pc:chgData name="Ulla Landenmark" userId="S::ulla.landenmark@krokom.se::5fa23348-8a33-44e7-ae70-de5a650d58c6" providerId="AD" clId="Web-{A4B40A8B-6E01-6A47-F5ED-CC93A6A4205A}" dt="2024-12-10T17:46:29.810" v="17" actId="1076"/>
        <pc:sldMkLst>
          <pc:docMk/>
          <pc:sldMk cId="0" sldId="262"/>
        </pc:sldMkLst>
        <pc:spChg chg="mod">
          <ac:chgData name="Ulla Landenmark" userId="S::ulla.landenmark@krokom.se::5fa23348-8a33-44e7-ae70-de5a650d58c6" providerId="AD" clId="Web-{A4B40A8B-6E01-6A47-F5ED-CC93A6A4205A}" dt="2024-12-10T17:46:15.028" v="16" actId="14100"/>
          <ac:spMkLst>
            <pc:docMk/>
            <pc:sldMk cId="0" sldId="262"/>
            <ac:spMk id="8" creationId="{00000000-0000-0000-0000-000000000000}"/>
          </ac:spMkLst>
        </pc:spChg>
        <pc:spChg chg="mod">
          <ac:chgData name="Ulla Landenmark" userId="S::ulla.landenmark@krokom.se::5fa23348-8a33-44e7-ae70-de5a650d58c6" providerId="AD" clId="Web-{A4B40A8B-6E01-6A47-F5ED-CC93A6A4205A}" dt="2024-12-10T17:46:29.810" v="17" actId="1076"/>
          <ac:spMkLst>
            <pc:docMk/>
            <pc:sldMk cId="0" sldId="262"/>
            <ac:spMk id="9" creationId="{00000000-0000-0000-0000-000000000000}"/>
          </ac:spMkLst>
        </pc:spChg>
      </pc:sldChg>
      <pc:sldChg chg="modSp">
        <pc:chgData name="Ulla Landenmark" userId="S::ulla.landenmark@krokom.se::5fa23348-8a33-44e7-ae70-de5a650d58c6" providerId="AD" clId="Web-{A4B40A8B-6E01-6A47-F5ED-CC93A6A4205A}" dt="2024-12-10T17:46:59.873" v="21" actId="20577"/>
        <pc:sldMkLst>
          <pc:docMk/>
          <pc:sldMk cId="0" sldId="264"/>
        </pc:sldMkLst>
        <pc:spChg chg="mod">
          <ac:chgData name="Ulla Landenmark" userId="S::ulla.landenmark@krokom.se::5fa23348-8a33-44e7-ae70-de5a650d58c6" providerId="AD" clId="Web-{A4B40A8B-6E01-6A47-F5ED-CC93A6A4205A}" dt="2024-12-10T17:46:59.873" v="21" actId="20577"/>
          <ac:spMkLst>
            <pc:docMk/>
            <pc:sldMk cId="0" sldId="264"/>
            <ac:spMk id="3" creationId="{00000000-0000-0000-0000-000000000000}"/>
          </ac:spMkLst>
        </pc:spChg>
      </pc:sldChg>
      <pc:sldChg chg="modSp">
        <pc:chgData name="Ulla Landenmark" userId="S::ulla.landenmark@krokom.se::5fa23348-8a33-44e7-ae70-de5a650d58c6" providerId="AD" clId="Web-{A4B40A8B-6E01-6A47-F5ED-CC93A6A4205A}" dt="2024-12-10T17:47:46.280" v="24" actId="14100"/>
        <pc:sldMkLst>
          <pc:docMk/>
          <pc:sldMk cId="0" sldId="269"/>
        </pc:sldMkLst>
        <pc:spChg chg="mod">
          <ac:chgData name="Ulla Landenmark" userId="S::ulla.landenmark@krokom.se::5fa23348-8a33-44e7-ae70-de5a650d58c6" providerId="AD" clId="Web-{A4B40A8B-6E01-6A47-F5ED-CC93A6A4205A}" dt="2024-12-10T17:47:46.280" v="24" actId="14100"/>
          <ac:spMkLst>
            <pc:docMk/>
            <pc:sldMk cId="0" sldId="269"/>
            <ac:spMk id="12" creationId="{00000000-0000-0000-0000-000000000000}"/>
          </ac:spMkLst>
        </pc:spChg>
        <pc:grpChg chg="mod">
          <ac:chgData name="Ulla Landenmark" userId="S::ulla.landenmark@krokom.se::5fa23348-8a33-44e7-ae70-de5a650d58c6" providerId="AD" clId="Web-{A4B40A8B-6E01-6A47-F5ED-CC93A6A4205A}" dt="2024-12-10T17:47:40.295" v="23" actId="14100"/>
          <ac:grpSpMkLst>
            <pc:docMk/>
            <pc:sldMk cId="0" sldId="269"/>
            <ac:grpSpMk id="3" creationId="{00000000-0000-0000-0000-000000000000}"/>
          </ac:grpSpMkLst>
        </pc:grpChg>
      </pc:sldChg>
      <pc:sldChg chg="modSp">
        <pc:chgData name="Ulla Landenmark" userId="S::ulla.landenmark@krokom.se::5fa23348-8a33-44e7-ae70-de5a650d58c6" providerId="AD" clId="Web-{A4B40A8B-6E01-6A47-F5ED-CC93A6A4205A}" dt="2024-12-10T17:48:28.250" v="32" actId="20577"/>
        <pc:sldMkLst>
          <pc:docMk/>
          <pc:sldMk cId="0" sldId="272"/>
        </pc:sldMkLst>
        <pc:spChg chg="mod">
          <ac:chgData name="Ulla Landenmark" userId="S::ulla.landenmark@krokom.se::5fa23348-8a33-44e7-ae70-de5a650d58c6" providerId="AD" clId="Web-{A4B40A8B-6E01-6A47-F5ED-CC93A6A4205A}" dt="2024-12-10T17:48:28.250" v="32" actId="20577"/>
          <ac:spMkLst>
            <pc:docMk/>
            <pc:sldMk cId="0" sldId="272"/>
            <ac:spMk id="3" creationId="{00000000-0000-0000-0000-000000000000}"/>
          </ac:spMkLst>
        </pc:spChg>
      </pc:sldChg>
      <pc:sldChg chg="modSp">
        <pc:chgData name="Ulla Landenmark" userId="S::ulla.landenmark@krokom.se::5fa23348-8a33-44e7-ae70-de5a650d58c6" providerId="AD" clId="Web-{A4B40A8B-6E01-6A47-F5ED-CC93A6A4205A}" dt="2024-12-10T17:48:41.437" v="36" actId="20577"/>
        <pc:sldMkLst>
          <pc:docMk/>
          <pc:sldMk cId="0" sldId="273"/>
        </pc:sldMkLst>
        <pc:spChg chg="mod">
          <ac:chgData name="Ulla Landenmark" userId="S::ulla.landenmark@krokom.se::5fa23348-8a33-44e7-ae70-de5a650d58c6" providerId="AD" clId="Web-{A4B40A8B-6E01-6A47-F5ED-CC93A6A4205A}" dt="2024-12-10T17:48:41.437" v="36" actId="20577"/>
          <ac:spMkLst>
            <pc:docMk/>
            <pc:sldMk cId="0" sldId="273"/>
            <ac:spMk id="3" creationId="{00000000-0000-0000-0000-000000000000}"/>
          </ac:spMkLst>
        </pc:spChg>
      </pc:sldChg>
      <pc:sldChg chg="modSp">
        <pc:chgData name="Ulla Landenmark" userId="S::ulla.landenmark@krokom.se::5fa23348-8a33-44e7-ae70-de5a650d58c6" providerId="AD" clId="Web-{A4B40A8B-6E01-6A47-F5ED-CC93A6A4205A}" dt="2024-12-10T17:48:19.937" v="28" actId="20577"/>
        <pc:sldMkLst>
          <pc:docMk/>
          <pc:sldMk cId="0" sldId="274"/>
        </pc:sldMkLst>
        <pc:spChg chg="mod">
          <ac:chgData name="Ulla Landenmark" userId="S::ulla.landenmark@krokom.se::5fa23348-8a33-44e7-ae70-de5a650d58c6" providerId="AD" clId="Web-{A4B40A8B-6E01-6A47-F5ED-CC93A6A4205A}" dt="2024-12-10T17:48:19.937" v="28" actId="20577"/>
          <ac:spMkLst>
            <pc:docMk/>
            <pc:sldMk cId="0" sldId="274"/>
            <ac:spMk id="3" creationId="{00000000-0000-0000-0000-000000000000}"/>
          </ac:spMkLst>
        </pc:spChg>
      </pc:sldChg>
      <pc:sldChg chg="modSp">
        <pc:chgData name="Ulla Landenmark" userId="S::ulla.landenmark@krokom.se::5fa23348-8a33-44e7-ae70-de5a650d58c6" providerId="AD" clId="Web-{A4B40A8B-6E01-6A47-F5ED-CC93A6A4205A}" dt="2024-12-10T17:49:00.500" v="43" actId="20577"/>
        <pc:sldMkLst>
          <pc:docMk/>
          <pc:sldMk cId="0" sldId="275"/>
        </pc:sldMkLst>
        <pc:spChg chg="mod">
          <ac:chgData name="Ulla Landenmark" userId="S::ulla.landenmark@krokom.se::5fa23348-8a33-44e7-ae70-de5a650d58c6" providerId="AD" clId="Web-{A4B40A8B-6E01-6A47-F5ED-CC93A6A4205A}" dt="2024-12-10T17:49:00.500" v="43" actId="20577"/>
          <ac:spMkLst>
            <pc:docMk/>
            <pc:sldMk cId="0" sldId="275"/>
            <ac:spMk id="3" creationId="{00000000-0000-0000-0000-000000000000}"/>
          </ac:spMkLst>
        </pc:spChg>
      </pc:sldChg>
      <pc:sldChg chg="modSp">
        <pc:chgData name="Ulla Landenmark" userId="S::ulla.landenmark@krokom.se::5fa23348-8a33-44e7-ae70-de5a650d58c6" providerId="AD" clId="Web-{A4B40A8B-6E01-6A47-F5ED-CC93A6A4205A}" dt="2024-12-10T17:49:06.485" v="47" actId="20577"/>
        <pc:sldMkLst>
          <pc:docMk/>
          <pc:sldMk cId="0" sldId="276"/>
        </pc:sldMkLst>
        <pc:spChg chg="mod">
          <ac:chgData name="Ulla Landenmark" userId="S::ulla.landenmark@krokom.se::5fa23348-8a33-44e7-ae70-de5a650d58c6" providerId="AD" clId="Web-{A4B40A8B-6E01-6A47-F5ED-CC93A6A4205A}" dt="2024-12-10T17:49:06.485" v="47" actId="20577"/>
          <ac:spMkLst>
            <pc:docMk/>
            <pc:sldMk cId="0" sldId="276"/>
            <ac:spMk id="3" creationId="{00000000-0000-0000-0000-000000000000}"/>
          </ac:spMkLst>
        </pc:spChg>
      </pc:sldChg>
      <pc:sldChg chg="modSp">
        <pc:chgData name="Ulla Landenmark" userId="S::ulla.landenmark@krokom.se::5fa23348-8a33-44e7-ae70-de5a650d58c6" providerId="AD" clId="Web-{A4B40A8B-6E01-6A47-F5ED-CC93A6A4205A}" dt="2024-12-10T17:50:08.502" v="57" actId="20577"/>
        <pc:sldMkLst>
          <pc:docMk/>
          <pc:sldMk cId="0" sldId="277"/>
        </pc:sldMkLst>
        <pc:spChg chg="mod">
          <ac:chgData name="Ulla Landenmark" userId="S::ulla.landenmark@krokom.se::5fa23348-8a33-44e7-ae70-de5a650d58c6" providerId="AD" clId="Web-{A4B40A8B-6E01-6A47-F5ED-CC93A6A4205A}" dt="2024-12-10T17:50:08.502" v="57" actId="20577"/>
          <ac:spMkLst>
            <pc:docMk/>
            <pc:sldMk cId="0" sldId="277"/>
            <ac:spMk id="11" creationId="{00000000-0000-0000-0000-000000000000}"/>
          </ac:spMkLst>
        </pc:spChg>
        <pc:spChg chg="mod">
          <ac:chgData name="Ulla Landenmark" userId="S::ulla.landenmark@krokom.se::5fa23348-8a33-44e7-ae70-de5a650d58c6" providerId="AD" clId="Web-{A4B40A8B-6E01-6A47-F5ED-CC93A6A4205A}" dt="2024-12-10T17:49:39.751" v="51" actId="14100"/>
          <ac:spMkLst>
            <pc:docMk/>
            <pc:sldMk cId="0" sldId="277"/>
            <ac:spMk id="12" creationId="{00000000-0000-0000-0000-000000000000}"/>
          </ac:spMkLst>
        </pc:spChg>
        <pc:grpChg chg="mod">
          <ac:chgData name="Ulla Landenmark" userId="S::ulla.landenmark@krokom.se::5fa23348-8a33-44e7-ae70-de5a650d58c6" providerId="AD" clId="Web-{A4B40A8B-6E01-6A47-F5ED-CC93A6A4205A}" dt="2024-12-10T17:49:50.532" v="52" actId="14100"/>
          <ac:grpSpMkLst>
            <pc:docMk/>
            <pc:sldMk cId="0" sldId="277"/>
            <ac:grpSpMk id="3" creationId="{00000000-0000-0000-0000-000000000000}"/>
          </ac:grpSpMkLst>
        </pc:grpChg>
      </pc:sldChg>
      <pc:sldChg chg="modSp">
        <pc:chgData name="Ulla Landenmark" userId="S::ulla.landenmark@krokom.se::5fa23348-8a33-44e7-ae70-de5a650d58c6" providerId="AD" clId="Web-{A4B40A8B-6E01-6A47-F5ED-CC93A6A4205A}" dt="2024-12-10T17:51:16.362" v="78" actId="20577"/>
        <pc:sldMkLst>
          <pc:docMk/>
          <pc:sldMk cId="0" sldId="278"/>
        </pc:sldMkLst>
        <pc:spChg chg="mod">
          <ac:chgData name="Ulla Landenmark" userId="S::ulla.landenmark@krokom.se::5fa23348-8a33-44e7-ae70-de5a650d58c6" providerId="AD" clId="Web-{A4B40A8B-6E01-6A47-F5ED-CC93A6A4205A}" dt="2024-12-10T17:51:16.362" v="78" actId="20577"/>
          <ac:spMkLst>
            <pc:docMk/>
            <pc:sldMk cId="0" sldId="278"/>
            <ac:spMk id="3" creationId="{00000000-0000-0000-0000-000000000000}"/>
          </ac:spMkLst>
        </pc:spChg>
      </pc:sldChg>
      <pc:sldChg chg="modSp">
        <pc:chgData name="Ulla Landenmark" userId="S::ulla.landenmark@krokom.se::5fa23348-8a33-44e7-ae70-de5a650d58c6" providerId="AD" clId="Web-{A4B40A8B-6E01-6A47-F5ED-CC93A6A4205A}" dt="2024-12-10T17:51:57.832" v="81" actId="14100"/>
        <pc:sldMkLst>
          <pc:docMk/>
          <pc:sldMk cId="0" sldId="281"/>
        </pc:sldMkLst>
        <pc:spChg chg="mod">
          <ac:chgData name="Ulla Landenmark" userId="S::ulla.landenmark@krokom.se::5fa23348-8a33-44e7-ae70-de5a650d58c6" providerId="AD" clId="Web-{A4B40A8B-6E01-6A47-F5ED-CC93A6A4205A}" dt="2024-12-10T17:51:57.832" v="81" actId="14100"/>
          <ac:spMkLst>
            <pc:docMk/>
            <pc:sldMk cId="0" sldId="281"/>
            <ac:spMk id="3" creationId="{00000000-0000-0000-0000-000000000000}"/>
          </ac:spMkLst>
        </pc:spChg>
      </pc:sldChg>
      <pc:sldChg chg="addSp delSp modSp">
        <pc:chgData name="Ulla Landenmark" userId="S::ulla.landenmark@krokom.se::5fa23348-8a33-44e7-ae70-de5a650d58c6" providerId="AD" clId="Web-{A4B40A8B-6E01-6A47-F5ED-CC93A6A4205A}" dt="2024-12-10T17:52:57.895" v="109" actId="20577"/>
        <pc:sldMkLst>
          <pc:docMk/>
          <pc:sldMk cId="0" sldId="282"/>
        </pc:sldMkLst>
        <pc:spChg chg="mod">
          <ac:chgData name="Ulla Landenmark" userId="S::ulla.landenmark@krokom.se::5fa23348-8a33-44e7-ae70-de5a650d58c6" providerId="AD" clId="Web-{A4B40A8B-6E01-6A47-F5ED-CC93A6A4205A}" dt="2024-12-10T17:52:57.895" v="109" actId="20577"/>
          <ac:spMkLst>
            <pc:docMk/>
            <pc:sldMk cId="0" sldId="282"/>
            <ac:spMk id="11" creationId="{00000000-0000-0000-0000-000000000000}"/>
          </ac:spMkLst>
        </pc:spChg>
        <pc:spChg chg="mod">
          <ac:chgData name="Ulla Landenmark" userId="S::ulla.landenmark@krokom.se::5fa23348-8a33-44e7-ae70-de5a650d58c6" providerId="AD" clId="Web-{A4B40A8B-6E01-6A47-F5ED-CC93A6A4205A}" dt="2024-12-10T17:52:23.410" v="84" actId="14100"/>
          <ac:spMkLst>
            <pc:docMk/>
            <pc:sldMk cId="0" sldId="282"/>
            <ac:spMk id="12" creationId="{00000000-0000-0000-0000-000000000000}"/>
          </ac:spMkLst>
        </pc:spChg>
        <pc:grpChg chg="mod">
          <ac:chgData name="Ulla Landenmark" userId="S::ulla.landenmark@krokom.se::5fa23348-8a33-44e7-ae70-de5a650d58c6" providerId="AD" clId="Web-{A4B40A8B-6E01-6A47-F5ED-CC93A6A4205A}" dt="2024-12-10T17:52:29.520" v="85" actId="14100"/>
          <ac:grpSpMkLst>
            <pc:docMk/>
            <pc:sldMk cId="0" sldId="282"/>
            <ac:grpSpMk id="3" creationId="{00000000-0000-0000-0000-000000000000}"/>
          </ac:grpSpMkLst>
        </pc:grpChg>
        <pc:grpChg chg="add del">
          <ac:chgData name="Ulla Landenmark" userId="S::ulla.landenmark@krokom.se::5fa23348-8a33-44e7-ae70-de5a650d58c6" providerId="AD" clId="Web-{A4B40A8B-6E01-6A47-F5ED-CC93A6A4205A}" dt="2024-12-10T17:52:16.942" v="83"/>
          <ac:grpSpMkLst>
            <pc:docMk/>
            <pc:sldMk cId="0" sldId="282"/>
            <ac:grpSpMk id="8" creationId="{00000000-0000-0000-0000-000000000000}"/>
          </ac:grpSpMkLst>
        </pc:grpChg>
      </pc:sldChg>
      <pc:sldChg chg="modSp">
        <pc:chgData name="Ulla Landenmark" userId="S::ulla.landenmark@krokom.se::5fa23348-8a33-44e7-ae70-de5a650d58c6" providerId="AD" clId="Web-{A4B40A8B-6E01-6A47-F5ED-CC93A6A4205A}" dt="2024-12-10T17:53:34.740" v="112" actId="20577"/>
        <pc:sldMkLst>
          <pc:docMk/>
          <pc:sldMk cId="0" sldId="287"/>
        </pc:sldMkLst>
        <pc:spChg chg="mod">
          <ac:chgData name="Ulla Landenmark" userId="S::ulla.landenmark@krokom.se::5fa23348-8a33-44e7-ae70-de5a650d58c6" providerId="AD" clId="Web-{A4B40A8B-6E01-6A47-F5ED-CC93A6A4205A}" dt="2024-12-10T17:53:34.740" v="112" actId="20577"/>
          <ac:spMkLst>
            <pc:docMk/>
            <pc:sldMk cId="0" sldId="287"/>
            <ac:spMk id="3" creationId="{00000000-0000-0000-0000-000000000000}"/>
          </ac:spMkLst>
        </pc:spChg>
      </pc:sldChg>
      <pc:sldChg chg="modSp">
        <pc:chgData name="Ulla Landenmark" userId="S::ulla.landenmark@krokom.se::5fa23348-8a33-44e7-ae70-de5a650d58c6" providerId="AD" clId="Web-{A4B40A8B-6E01-6A47-F5ED-CC93A6A4205A}" dt="2024-12-10T17:56:58.010" v="140" actId="20577"/>
        <pc:sldMkLst>
          <pc:docMk/>
          <pc:sldMk cId="0" sldId="291"/>
        </pc:sldMkLst>
        <pc:spChg chg="mod">
          <ac:chgData name="Ulla Landenmark" userId="S::ulla.landenmark@krokom.se::5fa23348-8a33-44e7-ae70-de5a650d58c6" providerId="AD" clId="Web-{A4B40A8B-6E01-6A47-F5ED-CC93A6A4205A}" dt="2024-12-10T17:56:58.010" v="140" actId="20577"/>
          <ac:spMkLst>
            <pc:docMk/>
            <pc:sldMk cId="0" sldId="291"/>
            <ac:spMk id="7" creationId="{00000000-0000-0000-0000-000000000000}"/>
          </ac:spMkLst>
        </pc:spChg>
      </pc:sldChg>
      <pc:sldChg chg="modSp">
        <pc:chgData name="Ulla Landenmark" userId="S::ulla.landenmark@krokom.se::5fa23348-8a33-44e7-ae70-de5a650d58c6" providerId="AD" clId="Web-{A4B40A8B-6E01-6A47-F5ED-CC93A6A4205A}" dt="2024-12-10T17:58:07.668" v="151" actId="20577"/>
        <pc:sldMkLst>
          <pc:docMk/>
          <pc:sldMk cId="0" sldId="296"/>
        </pc:sldMkLst>
        <pc:spChg chg="mod">
          <ac:chgData name="Ulla Landenmark" userId="S::ulla.landenmark@krokom.se::5fa23348-8a33-44e7-ae70-de5a650d58c6" providerId="AD" clId="Web-{A4B40A8B-6E01-6A47-F5ED-CC93A6A4205A}" dt="2024-12-10T17:58:07.668" v="151" actId="20577"/>
          <ac:spMkLst>
            <pc:docMk/>
            <pc:sldMk cId="0" sldId="296"/>
            <ac:spMk id="7" creationId="{00000000-0000-0000-0000-000000000000}"/>
          </ac:spMkLst>
        </pc:spChg>
      </pc:sldChg>
      <pc:sldChg chg="modSp">
        <pc:chgData name="Ulla Landenmark" userId="S::ulla.landenmark@krokom.se::5fa23348-8a33-44e7-ae70-de5a650d58c6" providerId="AD" clId="Web-{A4B40A8B-6E01-6A47-F5ED-CC93A6A4205A}" dt="2024-12-10T17:59:06.231" v="166" actId="20577"/>
        <pc:sldMkLst>
          <pc:docMk/>
          <pc:sldMk cId="0" sldId="304"/>
        </pc:sldMkLst>
        <pc:spChg chg="mod">
          <ac:chgData name="Ulla Landenmark" userId="S::ulla.landenmark@krokom.se::5fa23348-8a33-44e7-ae70-de5a650d58c6" providerId="AD" clId="Web-{A4B40A8B-6E01-6A47-F5ED-CC93A6A4205A}" dt="2024-12-10T17:59:06.231" v="166" actId="20577"/>
          <ac:spMkLst>
            <pc:docMk/>
            <pc:sldMk cId="0" sldId="304"/>
            <ac:spMk id="3" creationId="{00000000-0000-0000-0000-000000000000}"/>
          </ac:spMkLst>
        </pc:spChg>
      </pc:sldChg>
      <pc:sldChg chg="modSp">
        <pc:chgData name="Ulla Landenmark" userId="S::ulla.landenmark@krokom.se::5fa23348-8a33-44e7-ae70-de5a650d58c6" providerId="AD" clId="Web-{A4B40A8B-6E01-6A47-F5ED-CC93A6A4205A}" dt="2024-12-10T18:00:27.982" v="182" actId="14100"/>
        <pc:sldMkLst>
          <pc:docMk/>
          <pc:sldMk cId="0" sldId="307"/>
        </pc:sldMkLst>
        <pc:spChg chg="mod">
          <ac:chgData name="Ulla Landenmark" userId="S::ulla.landenmark@krokom.se::5fa23348-8a33-44e7-ae70-de5a650d58c6" providerId="AD" clId="Web-{A4B40A8B-6E01-6A47-F5ED-CC93A6A4205A}" dt="2024-12-10T18:00:27.982" v="182" actId="14100"/>
          <ac:spMkLst>
            <pc:docMk/>
            <pc:sldMk cId="0" sldId="307"/>
            <ac:spMk id="15" creationId="{00000000-0000-0000-0000-000000000000}"/>
          </ac:spMkLst>
        </pc:spChg>
      </pc:sldChg>
      <pc:sldChg chg="modSp">
        <pc:chgData name="Ulla Landenmark" userId="S::ulla.landenmark@krokom.se::5fa23348-8a33-44e7-ae70-de5a650d58c6" providerId="AD" clId="Web-{A4B40A8B-6E01-6A47-F5ED-CC93A6A4205A}" dt="2024-12-10T18:01:04.436" v="193" actId="20577"/>
        <pc:sldMkLst>
          <pc:docMk/>
          <pc:sldMk cId="0" sldId="308"/>
        </pc:sldMkLst>
        <pc:spChg chg="mod">
          <ac:chgData name="Ulla Landenmark" userId="S::ulla.landenmark@krokom.se::5fa23348-8a33-44e7-ae70-de5a650d58c6" providerId="AD" clId="Web-{A4B40A8B-6E01-6A47-F5ED-CC93A6A4205A}" dt="2024-12-10T18:01:04.436" v="193" actId="20577"/>
          <ac:spMkLst>
            <pc:docMk/>
            <pc:sldMk cId="0" sldId="308"/>
            <ac:spMk id="7" creationId="{00000000-0000-0000-0000-000000000000}"/>
          </ac:spMkLst>
        </pc:spChg>
      </pc:sldChg>
      <pc:sldChg chg="modSp">
        <pc:chgData name="Ulla Landenmark" userId="S::ulla.landenmark@krokom.se::5fa23348-8a33-44e7-ae70-de5a650d58c6" providerId="AD" clId="Web-{A4B40A8B-6E01-6A47-F5ED-CC93A6A4205A}" dt="2024-12-10T18:01:28.906" v="209" actId="20577"/>
        <pc:sldMkLst>
          <pc:docMk/>
          <pc:sldMk cId="0" sldId="310"/>
        </pc:sldMkLst>
        <pc:spChg chg="mod">
          <ac:chgData name="Ulla Landenmark" userId="S::ulla.landenmark@krokom.se::5fa23348-8a33-44e7-ae70-de5a650d58c6" providerId="AD" clId="Web-{A4B40A8B-6E01-6A47-F5ED-CC93A6A4205A}" dt="2024-12-10T18:01:28.906" v="209" actId="20577"/>
          <ac:spMkLst>
            <pc:docMk/>
            <pc:sldMk cId="0" sldId="310"/>
            <ac:spMk id="7" creationId="{00000000-0000-0000-0000-000000000000}"/>
          </ac:spMkLst>
        </pc:spChg>
      </pc:sldChg>
      <pc:sldChg chg="modSp">
        <pc:chgData name="Ulla Landenmark" userId="S::ulla.landenmark@krokom.se::5fa23348-8a33-44e7-ae70-de5a650d58c6" providerId="AD" clId="Web-{A4B40A8B-6E01-6A47-F5ED-CC93A6A4205A}" dt="2024-12-10T18:01:58.828" v="226" actId="20577"/>
        <pc:sldMkLst>
          <pc:docMk/>
          <pc:sldMk cId="0" sldId="313"/>
        </pc:sldMkLst>
        <pc:spChg chg="mod">
          <ac:chgData name="Ulla Landenmark" userId="S::ulla.landenmark@krokom.se::5fa23348-8a33-44e7-ae70-de5a650d58c6" providerId="AD" clId="Web-{A4B40A8B-6E01-6A47-F5ED-CC93A6A4205A}" dt="2024-12-10T18:01:58.828" v="226" actId="20577"/>
          <ac:spMkLst>
            <pc:docMk/>
            <pc:sldMk cId="0" sldId="313"/>
            <ac:spMk id="7" creationId="{00000000-0000-0000-0000-000000000000}"/>
          </ac:spMkLst>
        </pc:spChg>
      </pc:sldChg>
      <pc:sldChg chg="modSp">
        <pc:chgData name="Ulla Landenmark" userId="S::ulla.landenmark@krokom.se::5fa23348-8a33-44e7-ae70-de5a650d58c6" providerId="AD" clId="Web-{A4B40A8B-6E01-6A47-F5ED-CC93A6A4205A}" dt="2024-12-10T18:03:48.533" v="242" actId="20577"/>
        <pc:sldMkLst>
          <pc:docMk/>
          <pc:sldMk cId="0" sldId="329"/>
        </pc:sldMkLst>
        <pc:spChg chg="mod">
          <ac:chgData name="Ulla Landenmark" userId="S::ulla.landenmark@krokom.se::5fa23348-8a33-44e7-ae70-de5a650d58c6" providerId="AD" clId="Web-{A4B40A8B-6E01-6A47-F5ED-CC93A6A4205A}" dt="2024-12-10T18:03:48.533" v="242" actId="20577"/>
          <ac:spMkLst>
            <pc:docMk/>
            <pc:sldMk cId="0" sldId="329"/>
            <ac:spMk id="13" creationId="{00000000-0000-0000-0000-000000000000}"/>
          </ac:spMkLst>
        </pc:spChg>
      </pc:sldChg>
      <pc:sldChg chg="modSp">
        <pc:chgData name="Ulla Landenmark" userId="S::ulla.landenmark@krokom.se::5fa23348-8a33-44e7-ae70-de5a650d58c6" providerId="AD" clId="Web-{A4B40A8B-6E01-6A47-F5ED-CC93A6A4205A}" dt="2024-12-10T18:06:21.568" v="262" actId="20577"/>
        <pc:sldMkLst>
          <pc:docMk/>
          <pc:sldMk cId="0" sldId="339"/>
        </pc:sldMkLst>
        <pc:spChg chg="mod">
          <ac:chgData name="Ulla Landenmark" userId="S::ulla.landenmark@krokom.se::5fa23348-8a33-44e7-ae70-de5a650d58c6" providerId="AD" clId="Web-{A4B40A8B-6E01-6A47-F5ED-CC93A6A4205A}" dt="2024-12-10T18:06:21.568" v="262" actId="20577"/>
          <ac:spMkLst>
            <pc:docMk/>
            <pc:sldMk cId="0" sldId="339"/>
            <ac:spMk id="7" creationId="{00000000-0000-0000-0000-000000000000}"/>
          </ac:spMkLst>
        </pc:spChg>
      </pc:sldChg>
      <pc:sldChg chg="modSp">
        <pc:chgData name="Ulla Landenmark" userId="S::ulla.landenmark@krokom.se::5fa23348-8a33-44e7-ae70-de5a650d58c6" providerId="AD" clId="Web-{A4B40A8B-6E01-6A47-F5ED-CC93A6A4205A}" dt="2024-12-10T18:07:41.069" v="270" actId="20577"/>
        <pc:sldMkLst>
          <pc:docMk/>
          <pc:sldMk cId="0" sldId="350"/>
        </pc:sldMkLst>
        <pc:spChg chg="mod">
          <ac:chgData name="Ulla Landenmark" userId="S::ulla.landenmark@krokom.se::5fa23348-8a33-44e7-ae70-de5a650d58c6" providerId="AD" clId="Web-{A4B40A8B-6E01-6A47-F5ED-CC93A6A4205A}" dt="2024-12-10T18:07:41.069" v="270" actId="20577"/>
          <ac:spMkLst>
            <pc:docMk/>
            <pc:sldMk cId="0" sldId="350"/>
            <ac:spMk id="3" creationId="{00000000-0000-0000-0000-000000000000}"/>
          </ac:spMkLst>
        </pc:spChg>
      </pc:sldChg>
      <pc:sldChg chg="modSp">
        <pc:chgData name="Ulla Landenmark" userId="S::ulla.landenmark@krokom.se::5fa23348-8a33-44e7-ae70-de5a650d58c6" providerId="AD" clId="Web-{A4B40A8B-6E01-6A47-F5ED-CC93A6A4205A}" dt="2024-12-10T18:08:37.648" v="284" actId="14100"/>
        <pc:sldMkLst>
          <pc:docMk/>
          <pc:sldMk cId="0" sldId="351"/>
        </pc:sldMkLst>
        <pc:spChg chg="mod">
          <ac:chgData name="Ulla Landenmark" userId="S::ulla.landenmark@krokom.se::5fa23348-8a33-44e7-ae70-de5a650d58c6" providerId="AD" clId="Web-{A4B40A8B-6E01-6A47-F5ED-CC93A6A4205A}" dt="2024-12-10T18:08:29.617" v="283" actId="1076"/>
          <ac:spMkLst>
            <pc:docMk/>
            <pc:sldMk cId="0" sldId="351"/>
            <ac:spMk id="7" creationId="{00000000-0000-0000-0000-000000000000}"/>
          </ac:spMkLst>
        </pc:spChg>
        <pc:spChg chg="mod">
          <ac:chgData name="Ulla Landenmark" userId="S::ulla.landenmark@krokom.se::5fa23348-8a33-44e7-ae70-de5a650d58c6" providerId="AD" clId="Web-{A4B40A8B-6E01-6A47-F5ED-CC93A6A4205A}" dt="2024-12-10T18:08:21.461" v="282" actId="1076"/>
          <ac:spMkLst>
            <pc:docMk/>
            <pc:sldMk cId="0" sldId="351"/>
            <ac:spMk id="11" creationId="{00000000-0000-0000-0000-000000000000}"/>
          </ac:spMkLst>
        </pc:spChg>
        <pc:spChg chg="mod">
          <ac:chgData name="Ulla Landenmark" userId="S::ulla.landenmark@krokom.se::5fa23348-8a33-44e7-ae70-de5a650d58c6" providerId="AD" clId="Web-{A4B40A8B-6E01-6A47-F5ED-CC93A6A4205A}" dt="2024-12-10T18:08:06.898" v="280" actId="20577"/>
          <ac:spMkLst>
            <pc:docMk/>
            <pc:sldMk cId="0" sldId="351"/>
            <ac:spMk id="19" creationId="{10B3AAC1-7DE4-3D2D-7BF7-4810D1CC8861}"/>
          </ac:spMkLst>
        </pc:spChg>
        <pc:grpChg chg="mod">
          <ac:chgData name="Ulla Landenmark" userId="S::ulla.landenmark@krokom.se::5fa23348-8a33-44e7-ae70-de5a650d58c6" providerId="AD" clId="Web-{A4B40A8B-6E01-6A47-F5ED-CC93A6A4205A}" dt="2024-12-10T18:08:37.648" v="284" actId="14100"/>
          <ac:grpSpMkLst>
            <pc:docMk/>
            <pc:sldMk cId="0" sldId="351"/>
            <ac:grpSpMk id="3" creationId="{00000000-0000-0000-0000-000000000000}"/>
          </ac:grpSpMkLst>
        </pc:grpChg>
      </pc:sldChg>
      <pc:sldChg chg="modSp">
        <pc:chgData name="Ulla Landenmark" userId="S::ulla.landenmark@krokom.se::5fa23348-8a33-44e7-ae70-de5a650d58c6" providerId="AD" clId="Web-{A4B40A8B-6E01-6A47-F5ED-CC93A6A4205A}" dt="2024-12-10T17:45:02.558" v="15" actId="14100"/>
        <pc:sldMkLst>
          <pc:docMk/>
          <pc:sldMk cId="173714475" sldId="4302"/>
        </pc:sldMkLst>
        <pc:spChg chg="mod">
          <ac:chgData name="Ulla Landenmark" userId="S::ulla.landenmark@krokom.se::5fa23348-8a33-44e7-ae70-de5a650d58c6" providerId="AD" clId="Web-{A4B40A8B-6E01-6A47-F5ED-CC93A6A4205A}" dt="2024-12-10T17:45:02.558" v="15" actId="14100"/>
          <ac:spMkLst>
            <pc:docMk/>
            <pc:sldMk cId="173714475" sldId="4302"/>
            <ac:spMk id="3" creationId="{D055E970-9D84-07C6-7DB4-A745987BD8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80619-211A-46E8-97C3-192F35B63308}" type="datetimeFigureOut">
              <a:rPr lang="fr-FR" smtClean="0"/>
              <a:t>10/12/2024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Klicka för att ändra stilarna på texten i masken</a:t>
            </a:r>
          </a:p>
          <a:p>
            <a:pPr lvl="1"/>
            <a:r>
              <a:rPr lang="fr-FR"/>
              <a:t>Andra nivån</a:t>
            </a:r>
          </a:p>
          <a:p>
            <a:pPr lvl="2"/>
            <a:r>
              <a:rPr lang="fr-FR"/>
              <a:t>Tredje nivån</a:t>
            </a:r>
          </a:p>
          <a:p>
            <a:pPr lvl="3"/>
            <a:r>
              <a:rPr lang="fr-FR"/>
              <a:t>Fjärde nivån</a:t>
            </a:r>
          </a:p>
          <a:p>
            <a:pPr lvl="4"/>
            <a:r>
              <a:rPr lang="fr-FR"/>
              <a:t>Femte nivån</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030F-DC52-40E8-8641-0F2B0F3C8780}" type="slidenum">
              <a:rPr lang="fr-FR" smtClean="0"/>
              <a:t>‹#›</a:t>
            </a:fld>
            <a:endParaRPr lang="fr-FR"/>
          </a:p>
        </p:txBody>
      </p:sp>
    </p:spTree>
    <p:extLst>
      <p:ext uri="{BB962C8B-B14F-4D97-AF65-F5344CB8AC3E}">
        <p14:creationId xmlns:p14="http://schemas.microsoft.com/office/powerpoint/2010/main" val="147059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71508" y="3740669"/>
            <a:ext cx="10314291" cy="1247483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sz="2700"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615709" y="-7458908"/>
            <a:ext cx="13531109" cy="24993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5"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1269665" y="7279755"/>
            <a:ext cx="8153828" cy="1737393"/>
          </a:xfrm>
          <a:prstGeom prst="rect">
            <a:avLst/>
          </a:prstGeom>
        </p:spPr>
        <p:txBody>
          <a:bodyPr anchor="t">
            <a:noAutofit/>
          </a:bodyPr>
          <a:lstStyle>
            <a:lvl1pPr marL="0" indent="0" algn="l">
              <a:buNone/>
              <a:defRPr sz="75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1269665" y="6381809"/>
            <a:ext cx="7917977" cy="1046030"/>
          </a:xfrm>
          <a:prstGeom prst="rect">
            <a:avLst/>
          </a:prstGeom>
        </p:spPr>
        <p:txBody>
          <a:bodyPr anchor="t">
            <a:normAutofit/>
          </a:bodyPr>
          <a:lstStyle>
            <a:lvl1pPr marL="0" indent="0" algn="l">
              <a:buNone/>
              <a:defRPr sz="54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9489387" y="8408452"/>
            <a:ext cx="3227916" cy="3328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sz="2700"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4627968" y="-2234117"/>
            <a:ext cx="4674636" cy="139707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5"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2850777" y="10332037"/>
            <a:ext cx="22146483" cy="53050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5"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833985" y="150825"/>
            <a:ext cx="6159441" cy="4453305"/>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8616056" y="-24160"/>
            <a:ext cx="9663599" cy="8277758"/>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13804465" y="8958262"/>
            <a:ext cx="4055768" cy="848750"/>
          </a:xfrm>
          <a:prstGeom prst="rect">
            <a:avLst/>
          </a:prstGeom>
        </p:spPr>
      </p:pic>
    </p:spTree>
    <p:extLst>
      <p:ext uri="{BB962C8B-B14F-4D97-AF65-F5344CB8AC3E}">
        <p14:creationId xmlns:p14="http://schemas.microsoft.com/office/powerpoint/2010/main" val="123958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Klicka för att redigera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Klicka för att redigera Master text styles</a:t>
            </a:r>
          </a:p>
          <a:p>
            <a:pPr lvl="1"/>
            <a:r>
              <a:rPr lang="en-US"/>
              <a:t>Andra nivån</a:t>
            </a:r>
          </a:p>
          <a:p>
            <a:pPr lvl="2"/>
            <a:r>
              <a:rPr lang="en-US"/>
              <a:t>Tredje nivån</a:t>
            </a:r>
          </a:p>
          <a:p>
            <a:pPr lvl="3"/>
            <a:r>
              <a:rPr lang="en-US"/>
              <a:t>Fjärde nivån</a:t>
            </a:r>
          </a:p>
          <a:p>
            <a:pPr lvl="4"/>
            <a:r>
              <a:rPr lang="en-US"/>
              <a:t>Femte nivån</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webtv.hotellerie-restauration.ac-versailles.fr/Pate-brisee-methode-inversee" TargetMode="External"/><Relationship Id="rId7" Type="http://schemas.openxmlformats.org/officeDocument/2006/relationships/hyperlink" Target="https://webtv.hotellerie-restauration.ac-versailles.fr/La-pate-a-choux-au-lait-et-dessechee"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ebtv.hotellerie-restauration.ac-versailles.fr/La-pate-feuilletee" TargetMode="External"/><Relationship Id="rId5" Type="http://schemas.openxmlformats.org/officeDocument/2006/relationships/hyperlink" Target="https://www.youtube.com/watch?v=IkM0xy-ajh0" TargetMode="External"/><Relationship Id="rId4" Type="http://schemas.openxmlformats.org/officeDocument/2006/relationships/hyperlink" Target="https://webtv.hotellerie-restauration.ac-versailles.fr/Shortcrust-pastry"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webtv.hotellerie-restauration.ac-versailles.fr/Creme-patissiere"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ebtv.hotellerie-restauration.ac-versailles.fr/spip.php?page=iframe-video&amp;id_article=1327" TargetMode="External"/><Relationship Id="rId5" Type="http://schemas.openxmlformats.org/officeDocument/2006/relationships/hyperlink" Target="https://webtv.hotellerie-restauration.ac-versailles.fr/Sweetened-whipped-cream" TargetMode="External"/><Relationship Id="rId4" Type="http://schemas.openxmlformats.org/officeDocument/2006/relationships/hyperlink" Target="https://webtv.hotellerie-restauration.ac-versailles.fr/Creme-Chantilly"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fiches.hotellerie-restauration.ac-versailles.fr/fiche/178/jouer"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fiches.hotellerie-restauration.ac-versailles.fr/fiche/127/jouer" TargetMode="External"/><Relationship Id="rId4" Type="http://schemas.openxmlformats.org/officeDocument/2006/relationships/hyperlink" Target="https://fiches.hotellerie-restauration.ac-versailles.fr/fiche/128/jouer"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_f3JFAyApJI" TargetMode="External"/><Relationship Id="rId3" Type="http://schemas.openxmlformats.org/officeDocument/2006/relationships/hyperlink" Target="https://www.youtube.com/watch?v=ENkGZEbz8U8" TargetMode="External"/><Relationship Id="rId7" Type="http://schemas.openxmlformats.org/officeDocument/2006/relationships/hyperlink" Target="https://www.youtube.com/watch?v=RAtfBsq1ZJw" TargetMode="External"/><Relationship Id="rId12" Type="http://schemas.openxmlformats.org/officeDocument/2006/relationships/hyperlink" Target="https://www.youtube.com/watch?v=RUJ_MR8b1Ns"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youtube.com/watch?v=jYdKqrz0Wes" TargetMode="External"/><Relationship Id="rId11" Type="http://schemas.openxmlformats.org/officeDocument/2006/relationships/hyperlink" Target="https://www.youtube.com/watch?v=7hOfCRAJSI0" TargetMode="External"/><Relationship Id="rId5" Type="http://schemas.openxmlformats.org/officeDocument/2006/relationships/hyperlink" Target="https://www.youtube.com/watch?v=Pw3yYR4HMLA" TargetMode="External"/><Relationship Id="rId10" Type="http://schemas.openxmlformats.org/officeDocument/2006/relationships/hyperlink" Target="https://www.youtube.com/watch?v=zpL4nV9RCS0" TargetMode="External"/><Relationship Id="rId4" Type="http://schemas.openxmlformats.org/officeDocument/2006/relationships/hyperlink" Target="https://www.youtube.com/watch?v=RA9qQ1rTu40" TargetMode="External"/><Relationship Id="rId9" Type="http://schemas.openxmlformats.org/officeDocument/2006/relationships/hyperlink" Target="https://www.youtube.com/watch?v=7gOvKztwwl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4dgAeVEC_5M" TargetMode="External"/><Relationship Id="rId3" Type="http://schemas.openxmlformats.org/officeDocument/2006/relationships/hyperlink" Target="https://www.google.com/search?sca_esv=01c6b6c64d473f5a&amp;sca_upv=1&amp;rlz=1C5CHFA_enFR977FR977&amp;q=rotir+des+l%C3%A9gumes&amp;tbm=vid&amp;source=lnms&amp;fbs=AEQNm0CbCVgAZ5mWEJDg6aoPVcBgTlosgQSuzBMlnAdio07UCId2t1azIRgowYJD0nDbqEJMVw8rHb1W2uDg6FcI5d8mLT3cHmLoRURQaSmyXeXfPtELGeO9ojoiVzLHR5NbIQiVSa_P9oqM9eDtQFIgTs_g8wT50WMwCWr7eflxpYS4RFYckEorudMcrCSXHiMTDhokVXDJ&amp;sa=X&amp;ved=2ahUKEwiD_-mezquHAxUOTqQEHcfaDKYQ0pQJegQICxAB&amp;biw=1386&amp;bih=745&amp;dpr=2#:~:text=Recette%20l%C3%A9gume%20r%C3%B4ti,com%20%E2%80%BA%20watch" TargetMode="External"/><Relationship Id="rId7" Type="http://schemas.openxmlformats.org/officeDocument/2006/relationships/hyperlink" Target="https://www.youtube.com/watch?v=2C5jByci-SM"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youtube.com/watch?v=boGqmBJkSV4" TargetMode="External"/><Relationship Id="rId5" Type="http://schemas.openxmlformats.org/officeDocument/2006/relationships/hyperlink" Target="https://www.google.com/search?q=mijoter+recette&amp;sca_esv=01c6b6c64d473f5a&amp;sca_upv=1&amp;rlz=1C5CHFA_enFR977FR977&amp;biw=1386&amp;bih=745&amp;tbm=vid&amp;ei=qW6WZsLbO6aSkdUPir-U4A0&amp;oq=mijoter+&amp;gs_lp=Eg1nd3Mtd2l6LXZpZGVvIghtaWpvdGVyICoCCAYyBRAAGIAEMgUQABiABDIFEAAYgAQyBRAAGIAEMgUQABiABDIFEAAYgAQyBRAAGIAEMgUQABiABDIFEAAYgAQyBRAAGIAESO5sULERWMpOcAB4AJABAJgBY6AB4QWqAQE5uAEByAEA-AEBmAIJoAKRBsICCBAAGBYYChgewgIGEAAYFhgewgILEAAYgAQYsQMYgwHCAg4QABiABBixAxiDARiKBcICCBAAGIAEGLEDwgIHEAAYgAQYCpgDAIgGAZIHAzguMaAHuSs&amp;sclient=gws-wiz-video#:~:text=Comment%20cuisiner%20un,com%20%E2%80%BA%20watch" TargetMode="External"/><Relationship Id="rId4" Type="http://schemas.openxmlformats.org/officeDocument/2006/relationships/hyperlink" Target="https://www.google.com/search?q=braiser+fenouil&amp;sca_esv=01c6b6c64d473f5a&amp;sca_upv=1&amp;rlz=1C5CHFA_enFR977FR977&amp;biw=1386&amp;bih=745&amp;tbm=vid&amp;ei=Qm6WZsv3MeGF7M8Pq72F4AI&amp;oq=Braiser&amp;gs_lp=Eg1nd3Mtd2l6LXZpZGVvIgdCcmFpc2VyKgIICDIIEAAYgAQYsQMyBRAAGIAEMgoQABiABBhDGIoFMgUQABiABDIFEAAYgAQyBRAAGIAEMgUQABiABDIFEAAYgAQyBRAAGIAEMgUQABiABEjETVAAWOYLcAB4AJABAJgBXqABvQSqAQE3uAEByAEA-AEBmAIHoALcBMICDhAAGIAEGLEDGIMBGIoFwgILEAAYgAQYsQMYgwHCAg0QABiABBixAxhDGIoFwgIHEAAYgAQYCpgDAJIHAzYuMaAHniQ&amp;sclient=gws-wiz-video#:~:text=R%C3%A9sultats%20de%20recherche-,FENOUIL%20BRAIS%C3%89%20!,www.youtube.com%20%E2%80%BA%20watch,-11%3A36"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6bVIAImIk4Q"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www.youtube.com/watch?v=Wmi628usBSI" TargetMode="External"/><Relationship Id="rId4" Type="http://schemas.openxmlformats.org/officeDocument/2006/relationships/hyperlink" Target="https://www.youtube.com/watch?v=JVHMJvoLa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_uBafUuSX9M"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youtu.be/-nu3rjERBwI?si=LHsPrIuuRWuQVYOB" TargetMode="External"/><Relationship Id="rId4" Type="http://schemas.openxmlformats.org/officeDocument/2006/relationships/hyperlink" Target="https://www.youtube.com/watch?v=Z0gf2C6keYI"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vyhaeb5wRSM"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www.youtube.com/watch?v=kEX0IsdaEME" TargetMode="External"/><Relationship Id="rId4" Type="http://schemas.openxmlformats.org/officeDocument/2006/relationships/hyperlink" Target="https://www.youtube.com/watch?v=FlquMrEbLWA"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images.app.goo.gl/ZTGV4nuJK6qkhs2f7"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yQw8VMnqaZXQX62KA" TargetMode="External"/><Relationship Id="rId5" Type="http://schemas.openxmlformats.org/officeDocument/2006/relationships/hyperlink" Target="https://images.app.goo.gl/pGjG8Nje54aHYxxs9" TargetMode="External"/><Relationship Id="rId4" Type="http://schemas.openxmlformats.org/officeDocument/2006/relationships/hyperlink" Target="https://images.app.goo.gl/eoDyktv6mLtdbP3x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images.app.goo.gl/gPs7ZH46w3yWtZH66"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images.app.goo.gl/UAYC2rvneZ5A1Gc69"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images.app.goo.gl/wLJwnGsRBuQSt5a49"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YC4RPRci69rUynAn6" TargetMode="External"/><Relationship Id="rId5" Type="http://schemas.openxmlformats.org/officeDocument/2006/relationships/hyperlink" Target="https://images.app.goo.gl/dVegBxYMCBjAXSLU9" TargetMode="External"/><Relationship Id="rId4" Type="http://schemas.openxmlformats.org/officeDocument/2006/relationships/hyperlink" Target="https://images.app.goo.gl/o3aJM5CueHpg1BgB7"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images.app.goo.gl/2JWkrbW1vYFfG7AVA" TargetMode="External"/><Relationship Id="rId7" Type="http://schemas.openxmlformats.org/officeDocument/2006/relationships/hyperlink" Target="https://images.app.goo.gl/KYZRrCEek3sJMmTq7"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TtfZyJG655BA45Sc7" TargetMode="External"/><Relationship Id="rId5" Type="http://schemas.openxmlformats.org/officeDocument/2006/relationships/hyperlink" Target="https://images.app.goo.gl/ZNA5Y4QuxkZ8VtTw8" TargetMode="External"/><Relationship Id="rId4" Type="http://schemas.openxmlformats.org/officeDocument/2006/relationships/hyperlink" Target="https://images.app.goo.gl/1qiJgUsdpbRNoH7d9"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images.app.goo.gl/vxMCMoUYJ1EG6ZAz7"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REB5HnQWzMjDPEF27" TargetMode="External"/><Relationship Id="rId5" Type="http://schemas.openxmlformats.org/officeDocument/2006/relationships/hyperlink" Target="https://images.app.goo.gl/dvKWQQyzH4fr7dmQ7" TargetMode="External"/><Relationship Id="rId4" Type="http://schemas.openxmlformats.org/officeDocument/2006/relationships/hyperlink" Target="https://images.app.goo.gl/9dLexWXP6TE4FGk4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images.app.goo.gl/qTuAMUYFChpNpVky8" TargetMode="External"/><Relationship Id="rId3" Type="http://schemas.openxmlformats.org/officeDocument/2006/relationships/hyperlink" Target="https://images.app.goo.gl/3uTYbWYwKZXdsxBE6" TargetMode="External"/><Relationship Id="rId7" Type="http://schemas.openxmlformats.org/officeDocument/2006/relationships/hyperlink" Target="https://images.app.goo.gl/p9pgu76JjH4RUHtj9"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oHH5YNbFMwB1UnYu9" TargetMode="External"/><Relationship Id="rId5" Type="http://schemas.openxmlformats.org/officeDocument/2006/relationships/hyperlink" Target="https://images.app.goo.gl/4zkabhznq3qwRhCi6" TargetMode="External"/><Relationship Id="rId4" Type="http://schemas.openxmlformats.org/officeDocument/2006/relationships/hyperlink" Target="https://images.app.goo.gl/Gaei2gre8wmWkX4w6"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fiches.hotellerie-restauration.ac-versailles.fr/fiche/46/jouer" TargetMode="External"/><Relationship Id="rId7"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fiches.hotellerie-restauration.ac-versailles.fr/fiche/56" TargetMode="External"/><Relationship Id="rId5" Type="http://schemas.openxmlformats.org/officeDocument/2006/relationships/hyperlink" Target="https://fiches.hotellerie-restauration.ac-versailles.fr/fiche/115" TargetMode="External"/><Relationship Id="rId4" Type="http://schemas.openxmlformats.org/officeDocument/2006/relationships/hyperlink" Target="https://fiches.hotellerie-restauration.ac-versailles.fr/fiche/5"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bG9QHIZ5qv0"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1143000" y="6300994"/>
            <a:ext cx="8156031" cy="1046030"/>
          </a:xfrm>
        </p:spPr>
        <p:txBody>
          <a:bodyPr>
            <a:noAutofit/>
          </a:bodyPr>
          <a:lstStyle/>
          <a:p>
            <a:pPr>
              <a:lnSpc>
                <a:spcPts val="6900"/>
              </a:lnSpc>
              <a:spcBef>
                <a:spcPts val="0"/>
              </a:spcBef>
            </a:pPr>
            <a:r>
              <a:rPr lang="en-US" sz="6600" b="1" dirty="0"/>
              <a:t>M1.2 </a:t>
            </a:r>
            <a:r>
              <a:rPr lang="en-US" sz="6000" b="1" dirty="0" err="1"/>
              <a:t>Kulinariska</a:t>
            </a:r>
            <a:r>
              <a:rPr lang="en-US" sz="6000" b="1" dirty="0"/>
              <a:t> </a:t>
            </a:r>
            <a:r>
              <a:rPr lang="en-US" sz="6000" b="1" dirty="0" err="1"/>
              <a:t>färdigheter</a:t>
            </a:r>
            <a:r>
              <a:rPr lang="en-US" sz="6000" b="1" dirty="0"/>
              <a:t> för </a:t>
            </a:r>
            <a:r>
              <a:rPr lang="en-US" sz="6000" b="1" dirty="0" err="1"/>
              <a:t>att</a:t>
            </a:r>
            <a:r>
              <a:rPr lang="en-US" sz="6000" b="1" dirty="0"/>
              <a:t> </a:t>
            </a:r>
            <a:r>
              <a:rPr lang="en-US" sz="6000" b="1" dirty="0" err="1"/>
              <a:t>lyckas</a:t>
            </a:r>
            <a:endParaRPr lang="en-US" sz="6000" b="1" err="1">
              <a:ea typeface="Calibri"/>
              <a:cs typeface="Calibri"/>
            </a:endParaRP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1269665" y="9017148"/>
            <a:ext cx="5847134" cy="1096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chemeClr val="bg1"/>
                </a:solidFill>
              </a:rPr>
              <a:t>www.3kitchens.eu</a:t>
            </a:r>
          </a:p>
        </p:txBody>
      </p:sp>
      <p:pic>
        <p:nvPicPr>
          <p:cNvPr id="5" name="Picture Placeholder 4">
            <a:extLst>
              <a:ext uri="{FF2B5EF4-FFF2-40B4-BE49-F238E27FC236}">
                <a16:creationId xmlns:a16="http://schemas.microsoft.com/office/drawing/2014/main" id="{6542A309-5A07-4108-C199-3C26E4886917}"/>
              </a:ext>
            </a:extLst>
          </p:cNvPr>
          <p:cNvPicPr>
            <a:picLocks noGrp="1" noChangeAspect="1"/>
          </p:cNvPicPr>
          <p:nvPr>
            <p:ph type="pic" sz="quarter" idx="17"/>
          </p:nvPr>
        </p:nvPicPr>
        <p:blipFill>
          <a:blip r:embed="rId2"/>
          <a:srcRect l="11100" r="11100"/>
          <a:stretch>
            <a:fillRect/>
          </a:stretch>
        </p:blipFill>
        <p:spPr>
          <a:xfrm>
            <a:off x="8256494" y="-24160"/>
            <a:ext cx="10023161" cy="8585756"/>
          </a:xfrm>
        </p:spPr>
      </p:pic>
      <p:pic>
        <p:nvPicPr>
          <p:cNvPr id="4" name="Picture 3">
            <a:extLst>
              <a:ext uri="{FF2B5EF4-FFF2-40B4-BE49-F238E27FC236}">
                <a16:creationId xmlns:a16="http://schemas.microsoft.com/office/drawing/2014/main" id="{D25170CC-5E42-EAC5-F382-95CF84B11965}"/>
              </a:ext>
            </a:extLst>
          </p:cNvPr>
          <p:cNvPicPr>
            <a:picLocks noChangeAspect="1"/>
          </p:cNvPicPr>
          <p:nvPr/>
        </p:nvPicPr>
        <p:blipFill>
          <a:blip r:embed="rId3"/>
          <a:stretch>
            <a:fillRect/>
          </a:stretch>
        </p:blipFill>
        <p:spPr>
          <a:xfrm>
            <a:off x="12893524" y="8741774"/>
            <a:ext cx="4977032" cy="1300815"/>
          </a:xfrm>
          <a:prstGeom prst="rect">
            <a:avLst/>
          </a:prstGeom>
        </p:spPr>
      </p:pic>
      <p:sp>
        <p:nvSpPr>
          <p:cNvPr id="2" name="TextBox 1">
            <a:extLst>
              <a:ext uri="{FF2B5EF4-FFF2-40B4-BE49-F238E27FC236}">
                <a16:creationId xmlns:a16="http://schemas.microsoft.com/office/drawing/2014/main" id="{D821F332-3A3F-EE32-320B-10753A6A58E8}"/>
              </a:ext>
            </a:extLst>
          </p:cNvPr>
          <p:cNvSpPr txBox="1"/>
          <p:nvPr/>
        </p:nvSpPr>
        <p:spPr>
          <a:xfrm>
            <a:off x="1136073" y="5474485"/>
            <a:ext cx="7974918" cy="830997"/>
          </a:xfrm>
          <a:prstGeom prst="rect">
            <a:avLst/>
          </a:prstGeom>
          <a:noFill/>
        </p:spPr>
        <p:txBody>
          <a:bodyPr wrap="square">
            <a:spAutoFit/>
          </a:bodyPr>
          <a:lstStyle/>
          <a:p>
            <a:r>
              <a:rPr lang="en-IE" sz="2400" b="1" dirty="0">
                <a:solidFill>
                  <a:schemeClr val="bg1"/>
                </a:solidFill>
                <a:highlight>
                  <a:srgbClr val="84BFA4"/>
                </a:highlight>
              </a:rPr>
              <a:t>Program för anställningsbarhet - Livsmedelsindustrin </a:t>
            </a:r>
          </a:p>
          <a:p>
            <a:r>
              <a:rPr lang="en-IE" sz="2400" b="1" dirty="0">
                <a:solidFill>
                  <a:schemeClr val="bg1"/>
                </a:solidFill>
                <a:highlight>
                  <a:srgbClr val="84BFA4"/>
                </a:highlight>
              </a:rPr>
              <a:t>Tekniska färdigheter </a:t>
            </a:r>
            <a:endParaRPr lang="en-IE" sz="2400" dirty="0">
              <a:solidFill>
                <a:schemeClr val="bg1"/>
              </a:solidFill>
              <a:highlight>
                <a:srgbClr val="84BFA4"/>
              </a:highlight>
            </a:endParaRPr>
          </a:p>
        </p:txBody>
      </p:sp>
    </p:spTree>
    <p:extLst>
      <p:ext uri="{BB962C8B-B14F-4D97-AF65-F5344CB8AC3E}">
        <p14:creationId xmlns:p14="http://schemas.microsoft.com/office/powerpoint/2010/main" val="17371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8080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förvaring av livsmedel</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Förvara livsmedel vid lämplig temperatur: kylda produkter vid 0-4°C, frysta produkter vid -18°C eller lägre.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Håll råa livsmedel åtskilda från tillagade livsmedel för att undvika korskontaminering.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hantering av livsmedel</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Använd rena redskap och utrustning.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Undvik att röra vid ätfärdig mat med bara händerna.</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rengöring och desinfektion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Rengör och desinficera regelbundet arbetsytor, skärbrädor, redskap och köksutrustning.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Använd lämpliga rengörings- och desinfektionsmedel.</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Livsmedelshygien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Slutsats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2455800"/>
          </a:xfrm>
          <a:prstGeom prst="rect">
            <a:avLst/>
          </a:prstGeom>
        </p:spPr>
        <p:txBody>
          <a:bodyPr lIns="0" tIns="0" rIns="0" bIns="0" rtlCol="0" anchor="t">
            <a:spAutoFit/>
          </a:bodyPr>
          <a:lstStyle/>
          <a:p>
            <a:pPr algn="l">
              <a:lnSpc>
                <a:spcPts val="3888"/>
              </a:lnSpc>
            </a:pPr>
            <a:r>
              <a:rPr lang="en-US" sz="3600" i="1" spc="32" dirty="0">
                <a:solidFill>
                  <a:srgbClr val="382B1B"/>
                </a:solidFill>
                <a:latin typeface="TT Rounds Condensed Italics"/>
                <a:ea typeface="TT Rounds Condensed Italics"/>
                <a:cs typeface="TT Rounds Condensed Italics"/>
                <a:sym typeface="TT Rounds Condensed Italics"/>
              </a:rPr>
              <a:t>Dressing är en konst som kräver övning, kreativitet och känsla för detaljer. En lyckad dressing gör inte bara rätten attraktiv, den förhöjer också måltidsupplevelsen genom att framhäva </a:t>
            </a:r>
            <a:r>
              <a:rPr lang="en-US" sz="3600" i="1" spc="32" dirty="0" err="1">
                <a:solidFill>
                  <a:srgbClr val="382B1B"/>
                </a:solidFill>
                <a:latin typeface="TT Rounds Condensed Italics"/>
                <a:ea typeface="TT Rounds Condensed Italics"/>
                <a:cs typeface="TT Rounds Condensed Italics"/>
                <a:sym typeface="TT Rounds Condensed Italics"/>
              </a:rPr>
              <a:t>smaker </a:t>
            </a:r>
            <a:r>
              <a:rPr lang="en-US" sz="3600" i="1" spc="32" dirty="0">
                <a:solidFill>
                  <a:srgbClr val="382B1B"/>
                </a:solidFill>
                <a:latin typeface="TT Rounds Condensed Italics"/>
                <a:ea typeface="TT Rounds Condensed Italics"/>
                <a:cs typeface="TT Rounds Condensed Italics"/>
                <a:sym typeface="TT Rounds Condensed Italics"/>
              </a:rPr>
              <a:t>och texturer. Genom att behärska dresseringens principer och tekniker kan en kock förvandla en vanlig maträtt till ett kulinariskt konstverk.</a:t>
            </a:r>
          </a:p>
          <a:p>
            <a:pPr algn="l">
              <a:lnSpc>
                <a:spcPts val="3888"/>
              </a:lnSpc>
            </a:pPr>
            <a:endParaRPr lang="en-US" sz="2499" i="1" spc="2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40110"/>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Övningar</a:t>
            </a:r>
          </a:p>
          <a:p>
            <a:pPr algn="l">
              <a:lnSpc>
                <a:spcPts val="5248"/>
              </a:lnSpc>
            </a:pP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924973"/>
          </a:xfrm>
          <a:prstGeom prst="rect">
            <a:avLst/>
          </a:prstGeom>
        </p:spPr>
        <p:txBody>
          <a:bodyPr lIns="0" tIns="0" rIns="0" bIns="0" rtlCol="0" anchor="t">
            <a:spAutoFit/>
          </a:bodyPr>
          <a:lstStyle/>
          <a:p>
            <a:pPr algn="l">
              <a:buFont typeface="+mj-lt"/>
              <a:buAutoNum type="arabicPeriod"/>
            </a:pPr>
            <a:r>
              <a:rPr lang="en-US" sz="2400" b="1" i="0" dirty="0">
                <a:solidFill>
                  <a:srgbClr val="242424"/>
                </a:solidFill>
                <a:effectLst/>
                <a:latin typeface="TT Rounds Condensed" panose="020B0604020202020204" charset="0"/>
              </a:rPr>
              <a:t>Skapande av recept</a:t>
            </a:r>
            <a:r>
              <a:rPr lang="en-US" sz="2400" b="0" i="0" dirty="0">
                <a:solidFill>
                  <a:srgbClr val="242424"/>
                </a:solidFill>
                <a:effectLst/>
                <a:latin typeface="TT Rounds Condensed" panose="020B0604020202020204" charset="0"/>
              </a:rPr>
              <a:t>:</a:t>
            </a:r>
          </a:p>
          <a:p>
            <a:pPr marL="742950" lvl="1" indent="-285750" algn="l">
              <a:buFont typeface="+mj-lt"/>
              <a:buAutoNum type="arabicPeriod"/>
            </a:pPr>
            <a:r>
              <a:rPr lang="en-US" sz="2400" b="1" i="0" dirty="0">
                <a:solidFill>
                  <a:srgbClr val="242424"/>
                </a:solidFill>
                <a:effectLst/>
                <a:latin typeface="TT Rounds Condensed" panose="020B0604020202020204" charset="0"/>
              </a:rPr>
              <a:t>Aktivitet</a:t>
            </a:r>
            <a:r>
              <a:rPr lang="en-US" sz="2400" b="0" i="0" dirty="0">
                <a:solidFill>
                  <a:srgbClr val="242424"/>
                </a:solidFill>
                <a:effectLst/>
                <a:latin typeface="TT Rounds Condensed" panose="020B0604020202020204" charset="0"/>
              </a:rPr>
              <a:t>: Deltagarna skapar sina egna recept med lokala, säsongsbetonade ingredienser. De experimenterar med olika smakkombinationer och tillagningstekniker.</a:t>
            </a:r>
          </a:p>
          <a:p>
            <a:pPr marL="742950" lvl="1" indent="-285750" algn="l">
              <a:buFont typeface="+mj-lt"/>
              <a:buAutoNum type="arabicPeriod"/>
            </a:pPr>
            <a:r>
              <a:rPr lang="en-US" sz="2400" b="1" i="0" dirty="0">
                <a:solidFill>
                  <a:srgbClr val="242424"/>
                </a:solidFill>
                <a:effectLst/>
                <a:latin typeface="TT Rounds Condensed" panose="020B0604020202020204" charset="0"/>
              </a:rPr>
              <a:t>Exempel</a:t>
            </a:r>
            <a:r>
              <a:rPr lang="en-US" sz="2400" b="0" i="0" dirty="0">
                <a:solidFill>
                  <a:srgbClr val="242424"/>
                </a:solidFill>
                <a:effectLst/>
                <a:latin typeface="TT Rounds Condensed" panose="020B0604020202020204" charset="0"/>
              </a:rPr>
              <a:t>: En deltagare kan skapa en rätt med halstrade pilgrimsmusslor med en beurre blanc-sås med citrus, serverad med rostad sparris och quinoa.</a:t>
            </a:r>
          </a:p>
          <a:p>
            <a:pPr marL="742950" lvl="1" indent="-285750" algn="l">
              <a:buFont typeface="+mj-lt"/>
              <a:buAutoNum type="arabicPeriod"/>
            </a:pPr>
            <a:endParaRPr lang="en-US" sz="2400" dirty="0">
              <a:solidFill>
                <a:srgbClr val="242424"/>
              </a:solidFill>
              <a:latin typeface="TT Rounds Condensed" panose="020B0604020202020204" charset="0"/>
            </a:endParaRPr>
          </a:p>
          <a:p>
            <a:pPr marL="742950" lvl="1" indent="-285750" algn="l">
              <a:buFont typeface="+mj-lt"/>
              <a:buAutoNum type="arabicPeriod"/>
            </a:pPr>
            <a:endParaRPr lang="en-US" sz="2400" b="0" i="0" dirty="0">
              <a:solidFill>
                <a:srgbClr val="242424"/>
              </a:solidFill>
              <a:effectLst/>
              <a:latin typeface="TT Rounds Condensed" panose="020B0604020202020204" charset="0"/>
            </a:endParaRPr>
          </a:p>
          <a:p>
            <a:pPr algn="l">
              <a:buFont typeface="+mj-lt"/>
              <a:buAutoNum type="arabicPeriod"/>
            </a:pPr>
            <a:r>
              <a:rPr lang="en-US" sz="2400" b="1" i="0" dirty="0">
                <a:solidFill>
                  <a:srgbClr val="242424"/>
                </a:solidFill>
                <a:effectLst/>
                <a:latin typeface="TT Rounds Condensed" panose="020B0604020202020204" charset="0"/>
              </a:rPr>
              <a:t>Presentation av rätter</a:t>
            </a:r>
            <a:r>
              <a:rPr lang="en-US" sz="2400" b="0" i="0" dirty="0">
                <a:solidFill>
                  <a:srgbClr val="242424"/>
                </a:solidFill>
                <a:effectLst/>
                <a:latin typeface="TT Rounds Condensed" panose="020B0604020202020204" charset="0"/>
              </a:rPr>
              <a:t>:</a:t>
            </a:r>
          </a:p>
          <a:p>
            <a:pPr marL="742950" lvl="1" indent="-285750" algn="l">
              <a:buFont typeface="+mj-lt"/>
              <a:buAutoNum type="arabicPeriod"/>
            </a:pPr>
            <a:r>
              <a:rPr lang="en-US" sz="2400" b="1" i="0" dirty="0">
                <a:solidFill>
                  <a:srgbClr val="242424"/>
                </a:solidFill>
                <a:effectLst/>
                <a:latin typeface="TT Rounds Condensed" panose="020B0604020202020204" charset="0"/>
              </a:rPr>
              <a:t>Aktivitet</a:t>
            </a:r>
            <a:r>
              <a:rPr lang="en-US" sz="2400" b="0" i="0" dirty="0">
                <a:solidFill>
                  <a:srgbClr val="242424"/>
                </a:solidFill>
                <a:effectLst/>
                <a:latin typeface="TT Rounds Condensed" panose="020B0604020202020204" charset="0"/>
              </a:rPr>
              <a:t>: Deltagarna fokuserar på den visuella presentationen av sina rätter med hjälp av tekniker som plätering, garnering och såsdekoration.</a:t>
            </a:r>
          </a:p>
          <a:p>
            <a:pPr marL="742950" lvl="1" indent="-285750" algn="l">
              <a:buFont typeface="+mj-lt"/>
              <a:buAutoNum type="arabicPeriod"/>
            </a:pPr>
            <a:r>
              <a:rPr lang="en-US" sz="2400" b="1" i="0" dirty="0">
                <a:solidFill>
                  <a:srgbClr val="242424"/>
                </a:solidFill>
                <a:effectLst/>
                <a:latin typeface="TT Rounds Condensed" panose="020B0604020202020204" charset="0"/>
              </a:rPr>
              <a:t>Exempel</a:t>
            </a:r>
            <a:r>
              <a:rPr lang="en-US" sz="2400" b="0" i="0" dirty="0">
                <a:solidFill>
                  <a:srgbClr val="242424"/>
                </a:solidFill>
                <a:effectLst/>
                <a:latin typeface="TT Rounds Condensed" panose="020B0604020202020204" charset="0"/>
              </a:rPr>
              <a:t>: En deltagare kan presentera en dessert bestående av chokladmousse med halloncoulis, garnerad med färska bär och myntablad.</a:t>
            </a:r>
          </a:p>
          <a:p>
            <a:pPr marL="742950" lvl="1" indent="-285750" algn="l">
              <a:buFont typeface="+mj-lt"/>
              <a:buAutoNum type="arabicPeriod"/>
            </a:pPr>
            <a:endParaRPr lang="en-US" sz="2400" dirty="0">
              <a:solidFill>
                <a:srgbClr val="242424"/>
              </a:solidFill>
              <a:latin typeface="TT Rounds Condensed" panose="020B0604020202020204" charset="0"/>
            </a:endParaRPr>
          </a:p>
          <a:p>
            <a:pPr marL="742950" lvl="1" indent="-285750" algn="l">
              <a:buFont typeface="+mj-lt"/>
              <a:buAutoNum type="arabicPeriod"/>
            </a:pPr>
            <a:endParaRPr lang="en-US" sz="2400" b="0" i="0" dirty="0">
              <a:solidFill>
                <a:srgbClr val="242424"/>
              </a:solidFill>
              <a:effectLst/>
              <a:latin typeface="TT Rounds Condensed" panose="020B0604020202020204" charset="0"/>
            </a:endParaRPr>
          </a:p>
          <a:p>
            <a:pPr algn="l">
              <a:buFont typeface="+mj-lt"/>
              <a:buAutoNum type="arabicPeriod"/>
            </a:pPr>
            <a:r>
              <a:rPr lang="en-US" sz="2400" b="1" i="0" dirty="0">
                <a:solidFill>
                  <a:srgbClr val="242424"/>
                </a:solidFill>
                <a:effectLst/>
                <a:latin typeface="TT Rounds Condensed" panose="020B0604020202020204" charset="0"/>
              </a:rPr>
              <a:t>Provsmakning och feedback</a:t>
            </a:r>
            <a:r>
              <a:rPr lang="en-US" sz="2400" b="0" i="0" dirty="0">
                <a:solidFill>
                  <a:srgbClr val="242424"/>
                </a:solidFill>
                <a:effectLst/>
                <a:latin typeface="TT Rounds Condensed" panose="020B0604020202020204" charset="0"/>
              </a:rPr>
              <a:t>:</a:t>
            </a:r>
          </a:p>
          <a:p>
            <a:pPr marL="742950" lvl="1" indent="-285750" algn="l">
              <a:buFont typeface="+mj-lt"/>
              <a:buAutoNum type="arabicPeriod"/>
            </a:pPr>
            <a:r>
              <a:rPr lang="en-US" sz="2400" b="1" i="0" dirty="0">
                <a:solidFill>
                  <a:srgbClr val="242424"/>
                </a:solidFill>
                <a:effectLst/>
                <a:latin typeface="TT Rounds Condensed" panose="020B0604020202020204" charset="0"/>
              </a:rPr>
              <a:t>Aktivitet</a:t>
            </a:r>
            <a:r>
              <a:rPr lang="en-US" sz="2400" b="0" i="0" dirty="0">
                <a:solidFill>
                  <a:srgbClr val="242424"/>
                </a:solidFill>
                <a:effectLst/>
                <a:latin typeface="TT Rounds Condensed" panose="020B0604020202020204" charset="0"/>
              </a:rPr>
              <a:t>: Deltagarna smakar på varandras skapelser och ger konstruktiv feedback på smak, konsistens och presentation.</a:t>
            </a:r>
          </a:p>
          <a:p>
            <a:pPr marL="742950" lvl="1" indent="-285750" algn="l">
              <a:buFont typeface="+mj-lt"/>
              <a:buAutoNum type="arabicPeriod"/>
            </a:pPr>
            <a:r>
              <a:rPr lang="en-US" sz="2400" b="1" i="0" dirty="0">
                <a:solidFill>
                  <a:srgbClr val="242424"/>
                </a:solidFill>
                <a:effectLst/>
                <a:latin typeface="TT Rounds Condensed" panose="020B0604020202020204" charset="0"/>
              </a:rPr>
              <a:t>Ett exempel</a:t>
            </a:r>
            <a:r>
              <a:rPr lang="en-US" sz="2400" b="0" i="0" dirty="0">
                <a:solidFill>
                  <a:srgbClr val="242424"/>
                </a:solidFill>
                <a:effectLst/>
                <a:latin typeface="TT Rounds Condensed" panose="020B0604020202020204" charset="0"/>
              </a:rPr>
              <a:t>: Under en provsmakning kan deltagarna diskutera smakbalansen i en rätt bestående av grillade lammkotletter med rosmarin och vitlök, serverade med en ratatouille.</a:t>
            </a:r>
          </a:p>
          <a:p>
            <a:pPr algn="l"/>
            <a:endParaRPr lang="en-US" b="0" i="0" dirty="0">
              <a:solidFill>
                <a:srgbClr val="242424"/>
              </a:solidFill>
              <a:effectLst/>
              <a:latin typeface="Segoe UI" panose="020B0502040204020203" pitchFamily="34" charset="0"/>
            </a:endParaRPr>
          </a:p>
        </p:txBody>
      </p:sp>
    </p:spTree>
    <p:extLst>
      <p:ext uri="{BB962C8B-B14F-4D97-AF65-F5344CB8AC3E}">
        <p14:creationId xmlns:p14="http://schemas.microsoft.com/office/powerpoint/2010/main" val="22340638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DDA9A7"/>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dirty="0">
                <a:solidFill>
                  <a:srgbClr val="E6C8C7"/>
                </a:solidFill>
                <a:latin typeface="TT Rounds Condensed"/>
                <a:ea typeface="TT Rounds Condensed"/>
                <a:cs typeface="TT Rounds Condensed"/>
                <a:sym typeface="TT Rounds Condensed"/>
              </a:rPr>
              <a:t>DAG4</a:t>
            </a:r>
          </a:p>
        </p:txBody>
      </p:sp>
      <p:sp>
        <p:nvSpPr>
          <p:cNvPr id="12" name="TextBox 12"/>
          <p:cNvSpPr txBox="1"/>
          <p:nvPr/>
        </p:nvSpPr>
        <p:spPr>
          <a:xfrm>
            <a:off x="1313714" y="3390138"/>
            <a:ext cx="10581358" cy="175336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Grundläggande tekniker för konditorivaror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1.Introduktion till konditori</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Introduktion till grundingredienserna (mjöl, socker, ägg, smör etc.).</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Mjöl</a:t>
            </a:r>
            <a:r>
              <a:rPr lang="en-US" sz="3600" i="1" spc="32">
                <a:solidFill>
                  <a:srgbClr val="382B1B"/>
                </a:solidFill>
                <a:latin typeface="TT Rounds Condensed Italics"/>
                <a:ea typeface="TT Rounds Condensed Italics"/>
                <a:cs typeface="TT Rounds Condensed Italics"/>
                <a:sym typeface="TT Rounds Condensed Italics"/>
              </a:rPr>
              <a:t>: Typer och användningsområden (T45, T55 etc.).</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Socker</a:t>
            </a:r>
            <a:r>
              <a:rPr lang="en-US" sz="3600" i="1" spc="32">
                <a:solidFill>
                  <a:srgbClr val="382B1B"/>
                </a:solidFill>
                <a:latin typeface="TT Rounds Condensed Italics"/>
                <a:ea typeface="TT Rounds Condensed Italics"/>
                <a:cs typeface="TT Rounds Condensed Italics"/>
                <a:sym typeface="TT Rounds Condensed Italics"/>
              </a:rPr>
              <a:t>: Granulerat socker, florsocker, farinsocker.</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Ägg</a:t>
            </a:r>
            <a:r>
              <a:rPr lang="en-US" sz="3600" i="1" spc="32">
                <a:solidFill>
                  <a:srgbClr val="382B1B"/>
                </a:solidFill>
                <a:latin typeface="TT Rounds Condensed Italics"/>
                <a:ea typeface="TT Rounds Condensed Italics"/>
                <a:cs typeface="TT Rounds Condensed Italics"/>
                <a:sym typeface="TT Rounds Condensed Italics"/>
              </a:rPr>
              <a:t>: Äggets betydelse i bakverk (bindemedel, jäsmedel).</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Smör</a:t>
            </a:r>
            <a:r>
              <a:rPr lang="en-US" sz="3600" i="1" spc="32">
                <a:solidFill>
                  <a:srgbClr val="382B1B"/>
                </a:solidFill>
                <a:latin typeface="TT Rounds Condensed Italics"/>
                <a:ea typeface="TT Rounds Condensed Italics"/>
                <a:cs typeface="TT Rounds Condensed Italics"/>
                <a:sym typeface="TT Rounds Condensed Italics"/>
              </a:rPr>
              <a:t>: Sött smör, halvsaltat smör, margarin.</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Jäst</a:t>
            </a:r>
            <a:r>
              <a:rPr lang="en-US" sz="3600" i="1" spc="32">
                <a:solidFill>
                  <a:srgbClr val="382B1B"/>
                </a:solidFill>
                <a:latin typeface="TT Rounds Condensed Italics"/>
                <a:ea typeface="TT Rounds Condensed Italics"/>
                <a:cs typeface="TT Rounds Condensed Italics"/>
                <a:sym typeface="TT Rounds Condensed Italics"/>
              </a:rPr>
              <a:t>: bakpulver, bagerijäst.</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Övriga ingredienser </a:t>
            </a:r>
            <a:r>
              <a:rPr lang="en-US" sz="3600" i="1" spc="32">
                <a:solidFill>
                  <a:srgbClr val="382B1B"/>
                </a:solidFill>
                <a:latin typeface="TT Rounds Condensed Italics"/>
                <a:ea typeface="TT Rounds Condensed Italics"/>
                <a:cs typeface="TT Rounds Condensed Italics"/>
                <a:sym typeface="TT Rounds Condensed Italics"/>
              </a:rPr>
              <a:t>: Mandelpulver, choklad, mjölk, grädde.</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Specifika hygienregler för konditorivaror.</a:t>
            </a:r>
          </a:p>
          <a:p>
            <a:pPr marL="1554480" lvl="2" indent="-518160" algn="l">
              <a:lnSpc>
                <a:spcPts val="3888"/>
              </a:lnSpc>
              <a:buAutoNum type="alphaLcPeriod"/>
            </a:pPr>
            <a:r>
              <a:rPr lang="en-US" sz="3600" i="1" spc="32">
                <a:solidFill>
                  <a:srgbClr val="382B1B"/>
                </a:solidFill>
                <a:latin typeface="TT Rounds Condensed Italics"/>
                <a:ea typeface="TT Rounds Condensed Italics"/>
                <a:cs typeface="TT Rounds Condensed Italics"/>
                <a:sym typeface="TT Rounds Condensed Italics"/>
              </a:rPr>
              <a:t>Handtvätt och renlighet på arbetsytor.</a:t>
            </a:r>
          </a:p>
          <a:p>
            <a:pPr marL="1554480" lvl="2" indent="-518160" algn="l">
              <a:lnSpc>
                <a:spcPts val="3888"/>
              </a:lnSpc>
              <a:buAutoNum type="alphaLcPeriod"/>
            </a:pPr>
            <a:r>
              <a:rPr lang="en-US" sz="3600" i="1" spc="32">
                <a:solidFill>
                  <a:srgbClr val="382B1B"/>
                </a:solidFill>
                <a:latin typeface="TT Rounds Condensed Italics"/>
                <a:ea typeface="TT Rounds Condensed Italics"/>
                <a:cs typeface="TT Rounds Condensed Italics"/>
                <a:sym typeface="TT Rounds Condensed Italics"/>
              </a:rPr>
              <a:t>Konservering av ingredienser och beredningar.</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Grundläggande deg</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808089"/>
          </a:xfrm>
          <a:prstGeom prst="rect">
            <a:avLst/>
          </a:prstGeom>
        </p:spPr>
        <p:txBody>
          <a:bodyPr lIns="0" tIns="0" rIns="0" bIns="0" rtlCol="0" anchor="t">
            <a:spAutoFit/>
          </a:bodyPr>
          <a:lstStyle/>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3" tooltip="https://webtv.hotellerie-restauration.ac-versailles.fr/Pate-brisee-methode-inversee"/>
              </a:rPr>
              <a:t>Shortcrust bakverk</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4" tooltip="https://webtv.hotellerie-restauration.ac-versailles.fr/Shortcrust-pastry"/>
              </a:rPr>
              <a:t>Shortcrust bakverk</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a:solidFill>
                  <a:srgbClr val="382B1B"/>
                </a:solidFill>
                <a:latin typeface="TT Rounds Condensed Italics"/>
                <a:ea typeface="TT Rounds Condensed Italics"/>
                <a:cs typeface="TT Rounds Condensed Italics"/>
                <a:sym typeface="TT Rounds Condensed Italics"/>
              </a:rPr>
              <a:t>: </a:t>
            </a:r>
            <a:r>
              <a:rPr lang="en-US" sz="3600" i="1" u="sng" spc="32">
                <a:solidFill>
                  <a:srgbClr val="382B1B"/>
                </a:solidFill>
                <a:latin typeface="TT Rounds Condensed Italics"/>
                <a:ea typeface="TT Rounds Condensed Italics"/>
                <a:cs typeface="TT Rounds Condensed Italics"/>
                <a:sym typeface="TT Rounds Condensed Italics"/>
                <a:hlinkClick r:id="rId5" tooltip="https://www.youtube.com/watch?v=IkM0xy-ajh0"/>
              </a:rPr>
              <a:t>slip- </a:t>
            </a:r>
            <a:r>
              <a:rPr lang="en-US" sz="3600" i="1" spc="32">
                <a:solidFill>
                  <a:srgbClr val="382B1B"/>
                </a:solidFill>
                <a:latin typeface="TT Rounds Condensed Italics"/>
                <a:ea typeface="TT Rounds Condensed Italics"/>
                <a:cs typeface="TT Rounds Condensed Italics"/>
                <a:sym typeface="TT Rounds Condensed Italics"/>
              </a:rPr>
              <a:t>och frästeknik.</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Praktiskt</a:t>
            </a:r>
            <a:r>
              <a:rPr lang="en-US" sz="3600" i="1" spc="32">
                <a:solidFill>
                  <a:srgbClr val="382B1B"/>
                </a:solidFill>
                <a:latin typeface="TT Rounds Condensed Italics"/>
                <a:ea typeface="TT Rounds Condensed Italics"/>
                <a:cs typeface="TT Rounds Condensed Italics"/>
                <a:sym typeface="TT Rounds Condensed Italics"/>
              </a:rPr>
              <a:t>: Göra individuella frukttårtor.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Tips</a:t>
            </a:r>
            <a:r>
              <a:rPr lang="en-US" sz="3600" i="1" spc="32">
                <a:solidFill>
                  <a:srgbClr val="382B1B"/>
                </a:solidFill>
                <a:latin typeface="TT Rounds Condensed Italics"/>
                <a:ea typeface="TT Rounds Condensed Italics"/>
                <a:cs typeface="TT Rounds Condensed Italics"/>
                <a:sym typeface="TT Rounds Condensed Italics"/>
              </a:rPr>
              <a:t>: Så här undviker du att bakverket krymper.</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6" tooltip="https://webtv.hotellerie-restauration.ac-versailles.fr/La-pate-feuilletee"/>
              </a:rPr>
              <a:t>Smördeg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a:solidFill>
                  <a:srgbClr val="382B1B"/>
                </a:solidFill>
                <a:latin typeface="TT Rounds Condensed Italics"/>
                <a:ea typeface="TT Rounds Condensed Italics"/>
                <a:cs typeface="TT Rounds Condensed Italics"/>
                <a:sym typeface="TT Rounds Condensed Italics"/>
              </a:rPr>
              <a:t>: Anlöpning, vridning och bockning.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Praktiskt</a:t>
            </a:r>
            <a:r>
              <a:rPr lang="en-US" sz="3600" i="1" spc="32">
                <a:solidFill>
                  <a:srgbClr val="382B1B"/>
                </a:solidFill>
                <a:latin typeface="TT Rounds Condensed Italics"/>
                <a:ea typeface="TT Rounds Condensed Italics"/>
                <a:cs typeface="TT Rounds Condensed Italics"/>
                <a:sym typeface="TT Rounds Condensed Italics"/>
              </a:rPr>
              <a:t>: Göra palmer eller äpplevändare.</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Tips</a:t>
            </a:r>
            <a:r>
              <a:rPr lang="en-US" sz="3600" i="1" spc="32">
                <a:solidFill>
                  <a:srgbClr val="382B1B"/>
                </a:solidFill>
                <a:latin typeface="TT Rounds Condensed Italics"/>
                <a:ea typeface="TT Rounds Condensed Italics"/>
                <a:cs typeface="TT Rounds Condensed Italics"/>
                <a:sym typeface="TT Rounds Condensed Italics"/>
              </a:rPr>
              <a:t>: Tekniker för att få en jämn och krispig smördeg.</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7" tooltip="https://webtv.hotellerie-restauration.ac-versailles.fr/La-pate-a-choux-au-lait-et-dessechee"/>
              </a:rPr>
              <a:t>Choux bakverk</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a:solidFill>
                  <a:srgbClr val="382B1B"/>
                </a:solidFill>
                <a:latin typeface="TT Rounds Condensed Italics"/>
                <a:ea typeface="TT Rounds Condensed Italics"/>
                <a:cs typeface="TT Rounds Condensed Italics"/>
                <a:sym typeface="TT Rounds Condensed Italics"/>
              </a:rPr>
              <a:t>: Tillaga panaden och blanda i äggen.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Praktiskt</a:t>
            </a:r>
            <a:r>
              <a:rPr lang="en-US" sz="3600" i="1" spc="32">
                <a:solidFill>
                  <a:srgbClr val="382B1B"/>
                </a:solidFill>
                <a:latin typeface="TT Rounds Condensed Italics"/>
                <a:ea typeface="TT Rounds Condensed Italics"/>
                <a:cs typeface="TT Rounds Condensed Italics"/>
                <a:sym typeface="TT Rounds Condensed Italics"/>
              </a:rPr>
              <a:t>: tillverkning av gräddbullar och eclairs.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Tips</a:t>
            </a:r>
            <a:r>
              <a:rPr lang="en-US" sz="3600" i="1" spc="32">
                <a:solidFill>
                  <a:srgbClr val="382B1B"/>
                </a:solidFill>
                <a:latin typeface="TT Rounds Condensed Italics"/>
                <a:ea typeface="TT Rounds Condensed Italics"/>
                <a:cs typeface="TT Rounds Condensed Italics"/>
                <a:sym typeface="TT Rounds Condensed Italics"/>
              </a:rPr>
              <a:t>: Så här får du fylliga, jämna kålhuvuden.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3. Beredning av krämer och fyllningar</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001369"/>
          </a:xfrm>
          <a:prstGeom prst="rect">
            <a:avLst/>
          </a:prstGeom>
        </p:spPr>
        <p:txBody>
          <a:bodyPr lIns="0" tIns="0" rIns="0" bIns="0" rtlCol="0" anchor="t">
            <a:spAutoFit/>
          </a:bodyPr>
          <a:lstStyle/>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3" tooltip="https://webtv.hotellerie-restauration.ac-versailles.fr/Creme-patissiere"/>
              </a:rPr>
              <a:t>Konditorivaror</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dirty="0">
                <a:solidFill>
                  <a:srgbClr val="382B1B"/>
                </a:solidFill>
                <a:latin typeface="TT Rounds Condensed Italics"/>
                <a:ea typeface="TT Rounds Condensed Italics"/>
                <a:cs typeface="TT Rounds Condensed Italics"/>
                <a:sym typeface="TT Rounds Condensed Italics"/>
              </a:rPr>
              <a:t>: Koka </a:t>
            </a:r>
            <a:r>
              <a:rPr lang="en-US" sz="3600" i="1" spc="32" dirty="0" err="1">
                <a:solidFill>
                  <a:srgbClr val="382B1B"/>
                </a:solidFill>
                <a:latin typeface="TT Rounds Condensed Italics"/>
                <a:ea typeface="TT Rounds Condensed Italics"/>
                <a:cs typeface="TT Rounds Condensed Italics"/>
                <a:sym typeface="TT Rounds Condensed Italics"/>
              </a:rPr>
              <a:t>grädde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och</a:t>
            </a:r>
            <a:r>
              <a:rPr lang="en-US" sz="3600" i="1" spc="32" dirty="0">
                <a:solidFill>
                  <a:srgbClr val="382B1B"/>
                </a:solidFill>
                <a:latin typeface="TT Rounds Condensed Italics"/>
                <a:ea typeface="TT Rounds Condensed Italics"/>
                <a:cs typeface="TT Rounds Condensed Italics"/>
                <a:sym typeface="TT Rounds Condensed Italics"/>
              </a:rPr>
              <a:t> tips för </a:t>
            </a:r>
            <a:r>
              <a:rPr lang="en-US" sz="3600" i="1" spc="32" dirty="0" err="1">
                <a:solidFill>
                  <a:srgbClr val="382B1B"/>
                </a:solidFill>
                <a:latin typeface="TT Rounds Condensed Italics"/>
                <a:ea typeface="TT Rounds Condensed Italics"/>
                <a:cs typeface="TT Rounds Condensed Italics"/>
                <a:sym typeface="TT Rounds Condensed Italics"/>
              </a:rPr>
              <a:t>att</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undvika</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klumpar</a:t>
            </a:r>
            <a:r>
              <a:rPr lang="en-US" sz="3600" i="1" spc="32" dirty="0">
                <a:solidFill>
                  <a:srgbClr val="382B1B"/>
                </a:solidFill>
                <a:latin typeface="TT Rounds Condensed Italics"/>
                <a:ea typeface="TT Rounds Condensed Italics"/>
                <a:cs typeface="TT Rounds Condensed Italics"/>
                <a:sym typeface="TT Rounds Condensed Italics"/>
              </a:rPr>
              <a:t>.</a:t>
            </a:r>
            <a:endParaRPr lang="en-US" sz="3600" i="1" spc="32" dirty="0">
              <a:solidFill>
                <a:srgbClr val="382B1B"/>
              </a:solidFill>
              <a:latin typeface="TT Rounds Condensed Italics"/>
              <a:ea typeface="TT Rounds Condensed Italics"/>
              <a:cs typeface="TT Rounds Condensed Italics"/>
            </a:endParaRPr>
          </a:p>
          <a:p>
            <a:pPr marL="1554480" lvl="2" indent="-518160" algn="l">
              <a:lnSpc>
                <a:spcPts val="3888"/>
              </a:lnSpc>
              <a:buFont typeface="Arial"/>
              <a:buChar char="⚬"/>
            </a:pP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Praktiskt</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Tillverkning</a:t>
            </a:r>
            <a:r>
              <a:rPr lang="en-US" sz="3600" i="1" spc="32" dirty="0">
                <a:solidFill>
                  <a:srgbClr val="382B1B"/>
                </a:solidFill>
                <a:latin typeface="TT Rounds Condensed Italics"/>
                <a:ea typeface="TT Rounds Condensed Italics"/>
                <a:cs typeface="TT Rounds Condensed Italics"/>
                <a:sym typeface="TT Rounds Condensed Italics"/>
              </a:rPr>
              <a:t> av </a:t>
            </a:r>
            <a:r>
              <a:rPr lang="en-US" sz="3600" i="1" spc="32" dirty="0" err="1">
                <a:solidFill>
                  <a:srgbClr val="382B1B"/>
                </a:solidFill>
                <a:latin typeface="TT Rounds Condensed Italics"/>
                <a:ea typeface="TT Rounds Condensed Italics"/>
                <a:cs typeface="TT Rounds Condensed Italics"/>
                <a:sym typeface="TT Rounds Condensed Italics"/>
              </a:rPr>
              <a:t>små</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fyllda</a:t>
            </a:r>
            <a:r>
              <a:rPr lang="en-US" sz="3600" i="1" spc="32" dirty="0">
                <a:solidFill>
                  <a:srgbClr val="382B1B"/>
                </a:solidFill>
                <a:latin typeface="TT Rounds Condensed Italics"/>
                <a:ea typeface="TT Rounds Condensed Italics"/>
                <a:cs typeface="TT Rounds Condensed Italics"/>
                <a:sym typeface="TT Rounds Condensed Italics"/>
              </a:rPr>
              <a:t> choux-</a:t>
            </a:r>
            <a:r>
              <a:rPr lang="en-US" sz="3600" i="1" spc="32" dirty="0" err="1">
                <a:solidFill>
                  <a:srgbClr val="382B1B"/>
                </a:solidFill>
                <a:latin typeface="TT Rounds Condensed Italics"/>
                <a:ea typeface="TT Rounds Condensed Italics"/>
                <a:cs typeface="TT Rounds Condensed Italics"/>
                <a:sym typeface="TT Rounds Condensed Italics"/>
              </a:rPr>
              <a:t>bakelser</a:t>
            </a:r>
            <a:r>
              <a:rPr lang="en-US" sz="3600" i="1" spc="32" dirty="0">
                <a:solidFill>
                  <a:srgbClr val="382B1B"/>
                </a:solidFill>
                <a:latin typeface="TT Rounds Condensed Italics"/>
                <a:ea typeface="TT Rounds Condensed Italics"/>
                <a:cs typeface="TT Rounds Condensed Italics"/>
                <a:sym typeface="TT Rounds Condensed Italics"/>
              </a:rPr>
              <a:t>.</a:t>
            </a:r>
            <a:endParaRPr lang="en-US" sz="3600" i="1" spc="32" dirty="0">
              <a:solidFill>
                <a:srgbClr val="382B1B"/>
              </a:solidFill>
              <a:latin typeface="TT Rounds Condensed Italics"/>
              <a:ea typeface="TT Rounds Condensed Italics"/>
              <a:cs typeface="TT Rounds Condensed Italics"/>
            </a:endParaRPr>
          </a:p>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4" tooltip="https://webtv.hotellerie-restauration.ac-versailles.fr/Creme-Chantilly"/>
              </a:rPr>
              <a:t>Chantilly-kräm</a:t>
            </a:r>
            <a:endParaRPr lang="en-US" sz="3600" b="1" i="1" u="sng" spc="32" dirty="0">
              <a:solidFill>
                <a:srgbClr val="382B1B"/>
              </a:solidFill>
              <a:latin typeface="TT Rounds Condensed Bold Italics"/>
              <a:ea typeface="TT Rounds Condensed Bold Italics"/>
              <a:cs typeface="TT Rounds Condensed Bold Italics"/>
              <a:hlinkClick r:id="rId4"/>
            </a:endParaRPr>
          </a:p>
          <a:p>
            <a:pPr>
              <a:lnSpc>
                <a:spcPts val="3888"/>
              </a:lnSpc>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5"/>
              </a:rPr>
              <a:t>Sötad vispgrädde</a:t>
            </a:r>
            <a:endParaRPr lang="en-US" sz="3600" b="1" i="1" u="sng" spc="32" dirty="0">
              <a:solidFill>
                <a:srgbClr val="382B1B"/>
              </a:solidFill>
              <a:latin typeface="TT Rounds Condensed Bold Italics"/>
              <a:ea typeface="TT Rounds Condensed Bold Italics"/>
              <a:cs typeface="TT Rounds Condensed Bold Italics"/>
              <a:hlinkClick r:id="rId5"/>
            </a:endParaRPr>
          </a:p>
          <a:p>
            <a:pPr marL="777240" lvl="1" indent="-38862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Tekniker</a:t>
            </a:r>
            <a:r>
              <a:rPr lang="en-US" sz="3600" i="1" spc="32" dirty="0">
                <a:solidFill>
                  <a:srgbClr val="382B1B"/>
                </a:solidFill>
                <a:latin typeface="TT Rounds Condensed Italics"/>
                <a:ea typeface="TT Rounds Condensed Italics"/>
                <a:cs typeface="TT Rounds Condensed Italics"/>
                <a:sym typeface="TT Rounds Condensed Italics"/>
              </a:rPr>
              <a:t> för </a:t>
            </a:r>
            <a:r>
              <a:rPr lang="en-US" sz="3600" i="1" spc="32" dirty="0" err="1">
                <a:solidFill>
                  <a:srgbClr val="382B1B"/>
                </a:solidFill>
                <a:latin typeface="TT Rounds Condensed Italics"/>
                <a:ea typeface="TT Rounds Condensed Italics"/>
                <a:cs typeface="TT Rounds Condensed Italics"/>
                <a:sym typeface="TT Rounds Condensed Italics"/>
              </a:rPr>
              <a:t>att</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vispa</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upp</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perfekt</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vispgrädde</a:t>
            </a:r>
            <a:r>
              <a:rPr lang="en-US" sz="3600" i="1" spc="32" dirty="0">
                <a:solidFill>
                  <a:srgbClr val="382B1B"/>
                </a:solidFill>
                <a:latin typeface="TT Rounds Condensed Italics"/>
                <a:ea typeface="TT Rounds Condensed Italics"/>
                <a:cs typeface="TT Rounds Condensed Italics"/>
                <a:sym typeface="TT Rounds Condensed Italics"/>
              </a:rPr>
              <a:t>.</a:t>
            </a:r>
            <a:endParaRPr lang="en-US" sz="3600" i="1" spc="32" dirty="0">
              <a:solidFill>
                <a:srgbClr val="382B1B"/>
              </a:solidFill>
              <a:latin typeface="TT Rounds Condensed Italics"/>
              <a:ea typeface="TT Rounds Condensed Italics"/>
              <a:cs typeface="TT Rounds Condensed Italics"/>
            </a:endParaRPr>
          </a:p>
          <a:p>
            <a:pPr marL="777240" lvl="1" indent="-388620" algn="l">
              <a:lnSpc>
                <a:spcPts val="3888"/>
              </a:lnSpc>
              <a:buFont typeface="Arial"/>
              <a:buChar char="•"/>
            </a:pP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Praktiskt</a:t>
            </a:r>
            <a:r>
              <a:rPr lang="en-US" sz="3600" i="1" spc="32" dirty="0">
                <a:solidFill>
                  <a:srgbClr val="382B1B"/>
                </a:solidFill>
                <a:latin typeface="TT Rounds Condensed Italics"/>
                <a:ea typeface="TT Rounds Condensed Italics"/>
                <a:cs typeface="TT Rounds Condensed Italics"/>
                <a:sym typeface="TT Rounds Condensed Italics"/>
              </a:rPr>
              <a:t>: För </a:t>
            </a:r>
            <a:r>
              <a:rPr lang="en-US" sz="3600" i="1" spc="32" dirty="0" err="1">
                <a:solidFill>
                  <a:srgbClr val="382B1B"/>
                </a:solidFill>
                <a:latin typeface="TT Rounds Condensed Italics"/>
                <a:ea typeface="TT Rounds Condensed Italics"/>
                <a:cs typeface="TT Rounds Condensed Italics"/>
                <a:sym typeface="TT Rounds Condensed Italics"/>
              </a:rPr>
              <a:t>att</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garnera</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desserter</a:t>
            </a:r>
            <a:r>
              <a:rPr lang="en-US" sz="3600" i="1" spc="32" dirty="0">
                <a:solidFill>
                  <a:srgbClr val="382B1B"/>
                </a:solidFill>
                <a:latin typeface="TT Rounds Condensed Italics"/>
                <a:ea typeface="TT Rounds Condensed Italics"/>
                <a:cs typeface="TT Rounds Condensed Italics"/>
                <a:sym typeface="TT Rounds Condensed Italics"/>
              </a:rPr>
              <a:t> med </a:t>
            </a:r>
            <a:r>
              <a:rPr lang="en-US" sz="3600" i="1" spc="32" dirty="0" err="1">
                <a:solidFill>
                  <a:srgbClr val="382B1B"/>
                </a:solidFill>
                <a:latin typeface="TT Rounds Condensed Italics"/>
                <a:ea typeface="TT Rounds Condensed Italics"/>
                <a:cs typeface="TT Rounds Condensed Italics"/>
                <a:sym typeface="TT Rounds Condensed Italics"/>
              </a:rPr>
              <a:t>vispad</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grädde</a:t>
            </a:r>
            <a:r>
              <a:rPr lang="en-US" sz="3600" i="1" spc="32" dirty="0">
                <a:solidFill>
                  <a:srgbClr val="382B1B"/>
                </a:solidFill>
                <a:latin typeface="TT Rounds Condensed Italics"/>
                <a:ea typeface="TT Rounds Condensed Italics"/>
                <a:cs typeface="TT Rounds Condensed Italics"/>
                <a:sym typeface="TT Rounds Condensed Italics"/>
              </a:rPr>
              <a:t>.</a:t>
            </a:r>
            <a:endParaRPr lang="en-US" sz="3600" i="1" spc="32" dirty="0">
              <a:solidFill>
                <a:srgbClr val="382B1B"/>
              </a:solidFill>
              <a:latin typeface="TT Rounds Condensed Italics"/>
              <a:ea typeface="TT Rounds Condensed Italics"/>
              <a:cs typeface="TT Rounds Condensed Italics"/>
            </a:endParaRPr>
          </a:p>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6" tooltip="https://webtv.hotellerie-restauration.ac-versailles.fr/spip.php?page=iframe-video&amp;id_article=1327"/>
              </a:rPr>
              <a:t>Ganache</a:t>
            </a:r>
            <a:endParaRPr lang="en-US" sz="3600" b="1" i="1" u="sng" spc="32" dirty="0">
              <a:solidFill>
                <a:srgbClr val="382B1B"/>
              </a:solidFill>
              <a:latin typeface="TT Rounds Condensed Bold Italics"/>
              <a:ea typeface="TT Rounds Condensed Bold Italics"/>
              <a:cs typeface="TT Rounds Condensed Bold Italics"/>
              <a:hlinkClick r:id="rId6"/>
            </a:endParaRP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Förberedelse</a:t>
            </a:r>
            <a:r>
              <a:rPr lang="en-US" sz="3600" i="1" spc="32" dirty="0">
                <a:solidFill>
                  <a:srgbClr val="382B1B"/>
                </a:solidFill>
                <a:latin typeface="TT Rounds Condensed Italics"/>
                <a:ea typeface="TT Rounds Condensed Italics"/>
                <a:cs typeface="TT Rounds Condensed Italics"/>
                <a:sym typeface="TT Rounds Condensed Italics"/>
              </a:rPr>
              <a:t> av ganache för </a:t>
            </a:r>
            <a:r>
              <a:rPr lang="en-US" sz="3600" i="1" spc="32" dirty="0" err="1">
                <a:solidFill>
                  <a:srgbClr val="382B1B"/>
                </a:solidFill>
                <a:latin typeface="TT Rounds Condensed Italics"/>
                <a:ea typeface="TT Rounds Condensed Italics"/>
                <a:cs typeface="TT Rounds Condensed Italics"/>
                <a:sym typeface="TT Rounds Condensed Italics"/>
              </a:rPr>
              <a:t>fyllning</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och</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glasyr</a:t>
            </a:r>
            <a:r>
              <a:rPr lang="en-US" sz="3600" i="1" spc="32" dirty="0">
                <a:solidFill>
                  <a:srgbClr val="382B1B"/>
                </a:solidFill>
                <a:latin typeface="TT Rounds Condensed Italics"/>
                <a:ea typeface="TT Rounds Condensed Italics"/>
                <a:cs typeface="TT Rounds Condensed Italics"/>
                <a:sym typeface="TT Rounds Condensed Italics"/>
              </a:rPr>
              <a:t>.</a:t>
            </a:r>
            <a:endParaRPr lang="en-US" sz="3600" i="1" spc="32" dirty="0">
              <a:solidFill>
                <a:srgbClr val="382B1B"/>
              </a:solidFill>
              <a:latin typeface="TT Rounds Condensed Italics"/>
              <a:ea typeface="TT Rounds Condensed Italics"/>
              <a:cs typeface="TT Rounds Condensed Italics"/>
            </a:endParaRPr>
          </a:p>
          <a:p>
            <a:pPr>
              <a:lnSpc>
                <a:spcPts val="3888"/>
              </a:lnSpc>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              </a:t>
            </a: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Praktiskt</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Tillverkning</a:t>
            </a:r>
            <a:r>
              <a:rPr lang="en-US" sz="3600" i="1" spc="32" dirty="0">
                <a:solidFill>
                  <a:srgbClr val="382B1B"/>
                </a:solidFill>
                <a:latin typeface="TT Rounds Condensed Italics"/>
                <a:ea typeface="TT Rounds Condensed Italics"/>
                <a:cs typeface="TT Rounds Condensed Italics"/>
                <a:sym typeface="TT Rounds Condensed Italics"/>
              </a:rPr>
              <a:t> av </a:t>
            </a:r>
            <a:r>
              <a:rPr lang="en-US" sz="3600" i="1" spc="32" dirty="0" err="1">
                <a:solidFill>
                  <a:srgbClr val="382B1B"/>
                </a:solidFill>
                <a:latin typeface="TT Rounds Condensed Italics"/>
                <a:ea typeface="TT Rounds Condensed Italics"/>
                <a:cs typeface="TT Rounds Condensed Italics"/>
                <a:sym typeface="TT Rounds Condensed Italics"/>
              </a:rPr>
              <a:t>chokladtryfflar</a:t>
            </a:r>
            <a:r>
              <a:rPr lang="en-US" sz="3600" i="1" spc="32" dirty="0">
                <a:solidFill>
                  <a:srgbClr val="382B1B"/>
                </a:solidFill>
                <a:latin typeface="TT Rounds Condensed Italics"/>
                <a:ea typeface="TT Rounds Condensed Italics"/>
                <a:cs typeface="TT Rounds Condensed Italics"/>
                <a:sym typeface="TT Rounds Condensed Italics"/>
              </a:rPr>
              <a:t>.</a:t>
            </a:r>
            <a:endParaRPr lang="en-US" sz="3600" i="1" spc="32" dirty="0">
              <a:solidFill>
                <a:srgbClr val="382B1B"/>
              </a:solidFill>
              <a:latin typeface="TT Rounds Condensed Italics"/>
              <a:ea typeface="TT Rounds Condensed Italics"/>
              <a:cs typeface="TT Rounds Condensed Itali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Göra klassiska desserter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501506"/>
          </a:xfrm>
          <a:prstGeom prst="rect">
            <a:avLst/>
          </a:prstGeom>
        </p:spPr>
        <p:txBody>
          <a:bodyPr lIns="0" tIns="0" rIns="0" bIns="0" rtlCol="0" anchor="t">
            <a:spAutoFit/>
          </a:bodyPr>
          <a:lstStyle/>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3" tooltip="https://fiches.hotellerie-restauration.ac-versailles.fr/fiche/178/jouer"/>
              </a:rPr>
              <a:t>Frukttårta</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dirty="0">
                <a:solidFill>
                  <a:srgbClr val="382B1B"/>
                </a:solidFill>
                <a:latin typeface="TT Rounds Condensed Italics"/>
                <a:ea typeface="TT Rounds Condensed Italics"/>
                <a:cs typeface="TT Rounds Condensed Italics"/>
                <a:sym typeface="TT Rounds Condensed Italics"/>
              </a:rPr>
              <a:t>: Montering av paj med konditorivaror och färsk frukt.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Praktiskt</a:t>
            </a:r>
            <a:r>
              <a:rPr lang="en-US" sz="3600" i="1" spc="32" dirty="0">
                <a:solidFill>
                  <a:srgbClr val="382B1B"/>
                </a:solidFill>
                <a:latin typeface="TT Rounds Condensed Italics"/>
                <a:ea typeface="TT Rounds Condensed Italics"/>
                <a:cs typeface="TT Rounds Condensed Italics"/>
                <a:sym typeface="TT Rounds Condensed Italics"/>
              </a:rPr>
              <a:t>: Varje deltagare gör sin egen fruktpaj.</a:t>
            </a:r>
          </a:p>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4" tooltip="https://fiches.hotellerie-restauration.ac-versailles.fr/fiche/128/jouer"/>
              </a:rPr>
              <a:t>Choklad- eller kaffe-éclairs</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dirty="0">
                <a:solidFill>
                  <a:srgbClr val="382B1B"/>
                </a:solidFill>
                <a:latin typeface="TT Rounds Condensed Italics"/>
                <a:ea typeface="TT Rounds Condensed Italics"/>
                <a:cs typeface="TT Rounds Condensed Italics"/>
                <a:sym typeface="TT Rounds Condensed Italics"/>
              </a:rPr>
              <a:t>: fyllning av eclairs med chokladkräm och glasyr.</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Praktiskt</a:t>
            </a:r>
            <a:r>
              <a:rPr lang="en-US" sz="3600" i="1" spc="32" dirty="0">
                <a:solidFill>
                  <a:srgbClr val="382B1B"/>
                </a:solidFill>
                <a:latin typeface="TT Rounds Condensed Italics"/>
                <a:ea typeface="TT Rounds Condensed Italics"/>
                <a:cs typeface="TT Rounds Condensed Italics"/>
                <a:sym typeface="TT Rounds Condensed Italics"/>
              </a:rPr>
              <a:t>: Göra enskilda eclairs.</a:t>
            </a:r>
          </a:p>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5" tooltip="https://fiches.hotellerie-restauration.ac-versailles.fr/fiche/127/jouer"/>
              </a:rPr>
              <a:t>Gräddbullar</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dirty="0">
                <a:solidFill>
                  <a:srgbClr val="382B1B"/>
                </a:solidFill>
                <a:latin typeface="TT Rounds Condensed Italics"/>
                <a:ea typeface="TT Rounds Condensed Italics"/>
                <a:cs typeface="TT Rounds Condensed Italics"/>
                <a:sym typeface="TT Rounds Condensed Italics"/>
              </a:rPr>
              <a:t>: Garnering av chouxbakelser med vispad grädde eller vaniljsås.</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Praktiskt</a:t>
            </a:r>
            <a:r>
              <a:rPr lang="en-US" sz="3600" i="1" spc="32" dirty="0">
                <a:solidFill>
                  <a:srgbClr val="382B1B"/>
                </a:solidFill>
                <a:latin typeface="TT Rounds Condensed Italics"/>
                <a:ea typeface="TT Rounds Condensed Italics"/>
                <a:cs typeface="TT Rounds Condensed Italics"/>
                <a:sym typeface="TT Rounds Condensed Italics"/>
              </a:rPr>
              <a:t>: Gör choux-bakelser och dekorera med florsocker eller fondant.</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AutoShape 3"/>
          <p:cNvSpPr/>
          <p:nvPr/>
        </p:nvSpPr>
        <p:spPr>
          <a:xfrm>
            <a:off x="2153831" y="-52872"/>
            <a:ext cx="28575" cy="10308912"/>
          </a:xfrm>
          <a:prstGeom prst="line">
            <a:avLst/>
          </a:prstGeom>
          <a:ln w="19050" cap="rnd">
            <a:solidFill>
              <a:srgbClr val="B6D1E1"/>
            </a:solidFill>
            <a:prstDash val="solid"/>
            <a:headEnd type="none" w="sm" len="sm"/>
            <a:tailEnd type="none" w="sm" len="sm"/>
          </a:ln>
        </p:spPr>
        <p:txBody>
          <a:bodyPr/>
          <a:lstStyle/>
          <a:p>
            <a:endParaRPr lang="fr-FR"/>
          </a:p>
        </p:txBody>
      </p:sp>
      <p:grpSp>
        <p:nvGrpSpPr>
          <p:cNvPr id="4" name="Group 4"/>
          <p:cNvGrpSpPr/>
          <p:nvPr/>
        </p:nvGrpSpPr>
        <p:grpSpPr>
          <a:xfrm>
            <a:off x="1028700" y="621170"/>
            <a:ext cx="2679858" cy="2763139"/>
            <a:chOff x="0" y="0"/>
            <a:chExt cx="3573144" cy="3684186"/>
          </a:xfrm>
        </p:grpSpPr>
        <p:sp>
          <p:nvSpPr>
            <p:cNvPr id="5" name="Freeform 5"/>
            <p:cNvSpPr/>
            <p:nvPr/>
          </p:nvSpPr>
          <p:spPr>
            <a:xfrm>
              <a:off x="-159004" y="-60325"/>
              <a:ext cx="3973576" cy="3893185"/>
            </a:xfrm>
            <a:custGeom>
              <a:avLst/>
              <a:gdLst/>
              <a:ahLst/>
              <a:cxnLst/>
              <a:rect l="l" t="t" r="r" b="b"/>
              <a:pathLst>
                <a:path w="3973576" h="3893185">
                  <a:moveTo>
                    <a:pt x="2322576" y="146685"/>
                  </a:moveTo>
                  <a:cubicBezTo>
                    <a:pt x="1847215" y="4699"/>
                    <a:pt x="1350518" y="0"/>
                    <a:pt x="972058" y="425704"/>
                  </a:cubicBezTo>
                  <a:cubicBezTo>
                    <a:pt x="605409" y="837311"/>
                    <a:pt x="252984" y="1501902"/>
                    <a:pt x="177292" y="2050669"/>
                  </a:cubicBezTo>
                  <a:cubicBezTo>
                    <a:pt x="0" y="3330321"/>
                    <a:pt x="1139952" y="3893185"/>
                    <a:pt x="2291842" y="3711067"/>
                  </a:cubicBezTo>
                  <a:cubicBezTo>
                    <a:pt x="3415284" y="3533648"/>
                    <a:pt x="3973576" y="2060194"/>
                    <a:pt x="3632962" y="1009904"/>
                  </a:cubicBezTo>
                  <a:cubicBezTo>
                    <a:pt x="3531235" y="692912"/>
                    <a:pt x="3235579" y="543941"/>
                    <a:pt x="2956560" y="406781"/>
                  </a:cubicBezTo>
                  <a:cubicBezTo>
                    <a:pt x="2755519" y="307467"/>
                    <a:pt x="2542667" y="212852"/>
                    <a:pt x="2322703" y="146558"/>
                  </a:cubicBezTo>
                  <a:close/>
                </a:path>
              </a:pathLst>
            </a:custGeom>
            <a:solidFill>
              <a:srgbClr val="84BFA4"/>
            </a:solidFill>
          </p:spPr>
          <p:txBody>
            <a:bodyPr/>
            <a:lstStyle/>
            <a:p>
              <a:endParaRPr lang="fr-FR"/>
            </a:p>
          </p:txBody>
        </p:sp>
      </p:grpSp>
      <p:sp>
        <p:nvSpPr>
          <p:cNvPr id="6" name="TextBox 6"/>
          <p:cNvSpPr txBox="1"/>
          <p:nvPr/>
        </p:nvSpPr>
        <p:spPr>
          <a:xfrm>
            <a:off x="2368629" y="3678936"/>
            <a:ext cx="14890671" cy="146456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Den rationella organisationen av köksarbetet, ofta kallad den rationaliserade arbetsmetoden, syftar till att maximera effektiviteten, produktiviteten och kvaliteten i ett professionellt kök. Här är de viktigaste aspekterna av denna organisation</a:t>
            </a:r>
          </a:p>
        </p:txBody>
      </p:sp>
      <p:sp>
        <p:nvSpPr>
          <p:cNvPr id="7" name="TextBox 7"/>
          <p:cNvSpPr txBox="1"/>
          <p:nvPr/>
        </p:nvSpPr>
        <p:spPr>
          <a:xfrm>
            <a:off x="2368629" y="1285316"/>
            <a:ext cx="8717983" cy="1491996"/>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Rationell arbetsorganisation: definition och praktik.</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Installation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Förberedelse av ingredienserna</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Skärning och förberedelse i förväg: Ingredienserna tvättas, skalas, skärs och är klara att användas innan serveringen börjar.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Portionering: Ingredienser vägs och mäts för recept, vilket sparar tid och garanterar precision vid matlagning.</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Organisation av arbetsstationen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Logiska arrangemang: Redskap, ingredienser och utrustning är placerade på ett sådant sätt att de rör sig så lite som möjligt.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Tillgänglighet: ofta använda verktyg inom räckhåll.</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Köksbrigad</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Fördelning av arbetsuppgifter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Dedikerade stationer: Varje medlem i teamet har specifika ansvarsområden, till exempel en chef saucier, en chef de partie etc.</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Samordning: Kommunikation och samordning mellan brigadens medlemmar är avgörande för att säkerställa ett smidigt arbetsflöde.</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Hierarki</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Kökschef: Ansvarar för hela köket, från menyplanering till personaltillsyn.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Sous-Chef: Assisterar köksmästaren och övervakar chefs de partie.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Chefs de Partie: Specialiserar sig på en viss del av köket (t.ex. såser, grillar, bakverk).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Matlagning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Tillaga maten vid säkra temperaturer för att förstöra bakterier: till exempel fjäderfä vid en innertemperatur på 74 °C och köttfärs vid 71 °C.</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Kylning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Kyl ned tillagad mat snabbt: från 60°C till 21°C på mindre än 2 timmar och från 21°C till 4°C på mindre än 4 timmar.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Återuppvärmning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Värm upp maten till en temperatur på minst 74°C före servering.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Temperaturreglering</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Arbetsflöde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Logisk sekvens av uppgifter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Ordning på arbetsuppgifterna: Arbetsuppgifterna utförs i en ordning som optimerar tidsåtgång och användning av utrustning.</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Tidtagning: Förberedelserna är tidsbestämda för att säkerställa att alla delar av en maträtt är klara samtidigt.</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Undvika time-outs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Kontinuerligt arbete: Kockar går från en uppgift till en annan utan avbrott och använder väntetider (t.ex. matlagning) för att gå vidare till andra förberedelser.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Multitasking: Kockar måste kunna hantera flera uppgifter samtidigt.</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Standardisering och samstämmighet</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Schablonintäkt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Tekniska datablad: Användning av tekniska datablad som beskriver varje steg i tillagningen för att garantera att rätterna är enhetliga.</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Kvalitetskontroll: Implementering av rutiner för att kontrollera kvaliteten på rätter innan de serveras.</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Utbildning och fortbildning</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Grundläggande utbildning: Nyanställda får utbildning i verksamhetens metoder och standarder.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Fortlöpande utbildning: Regelbundna utbildningstillfällen för att förbättra färdigheter och introducera nya tekniker.</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5. Lager- och kostnadshantering</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*Lagerstyrning</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Regelbunden inventering: Övervakning av lager för att undvika svinn och brist.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Hantering av leveranser: Planerade beställningar för att säkerställa ingrediensernas tillgänglighet och samtidigt minimera lagringskostnaderna.</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Beräkning av kostnader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Kostnadsanalys**: Övervakning av råvarukostnader och justering av försäljningspriser för att säkerställa lönsamhet.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Minska avfallet: Implementera strategier för att ta tillvara på rester och minimera avfallet.</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6. Hälsa och säkerhet</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Hygienstandarder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Rengöring och desinfektion: Strikta rutiner för rengöring av arbetsstationer, redskap och utrustning.</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Temperaturkontroll: Övervakning av tillagnings- och förvaringstemperaturer för att garantera livsmedelssäkerheten.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Säkerhet på arbetsplatsen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Skyddsutrustning: Använd handskar, förkläden och skyddsskor.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Säkerhetsutbildning: utbildning av personalen i nödrutiner och god praxis för att undvika olyckor.</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Arbetsflöde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Logisk sekvens av uppgifter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Ordning på arbetsuppgifterna: Arbetsuppgifterna utförs i en ordning som optimerar tidsåtgång och användning av utrustning.</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Tidtagning: Förberedelserna är tidsbestämda för att säkerställa att alla delar av en maträtt är klara samtidigt.</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Undvika time-outs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Kontinuerligt arbete: Kockar går från en uppgift till en annan utan avbrott och använder väntetider (t.ex. matlagning) för att gå vidare till andra förberedelser.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Multitasking: Kockar måste kunna hantera flera uppgifter samtidigt.</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5: Grundläggande tekniker för konditorivaror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Vilka är de grundläggande ingredienserna som används i konditorivaror?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Mjöl, socker, ägg, smör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Mjöl, salt, vatten, jäst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Socker, mjölk, ägg, jäst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Smör, mjöl, vatten, salt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Vilken teknik används för att tillaga ett homogent och krispigt smördegsbakverk?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Sablage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Knådning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Laminering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Blanchering</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9781121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4: Grundläggande tekniker för konditorivaror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Vilken kräm framställs genom vispning av sötad grädde?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Konditorivaror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Chantillykräm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Ganache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Vaniljkräm</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Hur går </a:t>
            </a:r>
            <a:r>
              <a:rPr lang="en-US" sz="3600" b="1" spc="32" dirty="0" err="1">
                <a:solidFill>
                  <a:srgbClr val="382B1B"/>
                </a:solidFill>
                <a:latin typeface="TT Rounds Condensed Bold"/>
                <a:ea typeface="TT Rounds Condensed Bold"/>
                <a:cs typeface="TT Rounds Condensed Bold"/>
                <a:sym typeface="TT Rounds Condensed Bold"/>
              </a:rPr>
              <a:t>man </a:t>
            </a:r>
            <a:r>
              <a:rPr lang="en-US" sz="3600" b="1" spc="32" dirty="0">
                <a:solidFill>
                  <a:srgbClr val="382B1B"/>
                </a:solidFill>
                <a:latin typeface="TT Rounds Condensed Bold"/>
                <a:ea typeface="TT Rounds Condensed Bold"/>
                <a:cs typeface="TT Rounds Condensed Bold"/>
                <a:sym typeface="TT Rounds Condensed Bold"/>
              </a:rPr>
              <a:t>tillväga för att tillverka </a:t>
            </a:r>
            <a:r>
              <a:rPr lang="en-US" sz="3600" b="1" spc="32" dirty="0" err="1">
                <a:solidFill>
                  <a:srgbClr val="382B1B"/>
                </a:solidFill>
                <a:latin typeface="TT Rounds Condensed Bold"/>
                <a:ea typeface="TT Rounds Condensed Bold"/>
                <a:cs typeface="TT Rounds Condensed Bold"/>
                <a:sym typeface="TT Rounds Condensed Bold"/>
              </a:rPr>
              <a:t>mördeg</a:t>
            </a:r>
            <a:r>
              <a:rPr lang="en-US" sz="3600" b="1" spc="32" dirty="0">
                <a:solidFill>
                  <a:srgbClr val="382B1B"/>
                </a:solidFill>
                <a:latin typeface="TT Rounds Condensed Bold"/>
                <a:ea typeface="TT Rounds Condensed Bold"/>
                <a:cs typeface="TT Rounds Condensed Bold"/>
                <a:sym typeface="TT Rounds Condensed Bol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Sablage </a:t>
            </a:r>
            <a:r>
              <a:rPr lang="en-US" sz="3600" b="1" spc="32" dirty="0">
                <a:solidFill>
                  <a:srgbClr val="382B1B"/>
                </a:solidFill>
                <a:latin typeface="TT Rounds Condensed Bold"/>
                <a:ea typeface="TT Rounds Condensed Bold"/>
                <a:cs typeface="TT Rounds Condensed Bold"/>
                <a:sym typeface="TT Rounds Condensed Bold"/>
              </a:rPr>
              <a:t>och fräsning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Anlöpning och bockning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Matlagning och vispning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Blanchering och kylning</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3228348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4: Grundläggande tekniker för konditorivaror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Vad är syftet med att använda en kökstermometer vid konditorivaror?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För att mäta ingrediensernas mängd</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För att kontrollera om köttet är mört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För att säkerställa rätt temperatur på bakverken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Att blanda ingredienserna ordentligt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5975270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001643"/>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5: Grundläggande tekniker för konditorivaror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Vilka är de grundläggande ingredienserna som används i konditorivaror?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Mjöl, socker, ägg, smör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Vilken teknik används för att tillaga ett homogent och krispigt smördegsbakverk?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Laminering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Vilken kräm framställs genom vispning av sötad grädde?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Chantillykräm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Hur går </a:t>
            </a:r>
            <a:r>
              <a:rPr lang="en-US" sz="3600" b="1" spc="32" dirty="0" err="1">
                <a:solidFill>
                  <a:srgbClr val="382B1B"/>
                </a:solidFill>
                <a:latin typeface="TT Rounds Condensed Bold"/>
                <a:ea typeface="TT Rounds Condensed Bold"/>
                <a:cs typeface="TT Rounds Condensed Bold"/>
                <a:sym typeface="TT Rounds Condensed Bold"/>
              </a:rPr>
              <a:t>man </a:t>
            </a:r>
            <a:r>
              <a:rPr lang="en-US" sz="3600" b="1" spc="32" dirty="0">
                <a:solidFill>
                  <a:srgbClr val="382B1B"/>
                </a:solidFill>
                <a:latin typeface="TT Rounds Condensed Bold"/>
                <a:ea typeface="TT Rounds Condensed Bold"/>
                <a:cs typeface="TT Rounds Condensed Bold"/>
                <a:sym typeface="TT Rounds Condensed Bold"/>
              </a:rPr>
              <a:t>tillväga för att tillverka </a:t>
            </a:r>
            <a:r>
              <a:rPr lang="en-US" sz="3600" b="1" spc="32" dirty="0" err="1">
                <a:solidFill>
                  <a:srgbClr val="382B1B"/>
                </a:solidFill>
                <a:latin typeface="TT Rounds Condensed Bold"/>
                <a:ea typeface="TT Rounds Condensed Bold"/>
                <a:cs typeface="TT Rounds Condensed Bold"/>
                <a:sym typeface="TT Rounds Condensed Bold"/>
              </a:rPr>
              <a:t>mördeg</a:t>
            </a:r>
            <a:r>
              <a:rPr lang="en-US" sz="3600" b="1" spc="32" dirty="0">
                <a:solidFill>
                  <a:srgbClr val="382B1B"/>
                </a:solidFill>
                <a:latin typeface="TT Rounds Condensed Bold"/>
                <a:ea typeface="TT Rounds Condensed Bold"/>
                <a:cs typeface="TT Rounds Condensed Bold"/>
                <a:sym typeface="TT Rounds Condensed Bol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Sablage </a:t>
            </a:r>
            <a:r>
              <a:rPr lang="en-US" sz="3600" b="1" spc="32" dirty="0">
                <a:solidFill>
                  <a:srgbClr val="382B1B"/>
                </a:solidFill>
                <a:latin typeface="TT Rounds Condensed Bold"/>
                <a:ea typeface="TT Rounds Condensed Bold"/>
                <a:cs typeface="TT Rounds Condensed Bold"/>
                <a:sym typeface="TT Rounds Condensed Bold"/>
              </a:rPr>
              <a:t>och fräsning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Vad är syftet med att använda en kökstermometer vid konditorivaror?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För att säkerställa rätt temperatur på bakverken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Svar på frågor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42084244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313714" y="3390138"/>
            <a:ext cx="10581358" cy="89611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SLUTSATS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Underhåll av lokaler</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Håll köket rent och snyggt.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Släng avfallet regelbundet och på rätt sätt.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Bekämpning av skadedjur</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Genomför förebyggande åtgärder mot insekter och gnagare (myggnät, fällor etc.).</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Miljö och hälsa</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001369"/>
          </a:xfrm>
          <a:prstGeom prst="rect">
            <a:avLst/>
          </a:prstGeom>
        </p:spPr>
        <p:txBody>
          <a:bodyPr lIns="0" tIns="0" rIns="0" bIns="0" rtlCol="0" anchor="t">
            <a:spAutoFit/>
          </a:bodyPr>
          <a:lstStyle/>
          <a:p>
            <a:pPr>
              <a:lnSpc>
                <a:spcPts val="3888"/>
              </a:lnSpc>
            </a:pPr>
            <a:r>
              <a:rPr lang="en-US" sz="3600" spc="32" dirty="0">
                <a:solidFill>
                  <a:srgbClr val="382B1B"/>
                </a:solidFill>
                <a:latin typeface="TT Rounds Condensed"/>
                <a:ea typeface="TT Rounds Condensed"/>
                <a:cs typeface="TT Rounds Condensed"/>
                <a:sym typeface="TT Rounds Condensed"/>
              </a:rPr>
              <a:t>Den rationella organisationen av arbetet i köket är ett systematiskt tillvägagångssätt som syftar till att optimera alla aspekter av den kulinariska processen, från förberedelse av ingredienser till servering av rätter. </a:t>
            </a:r>
            <a:br>
              <a:rPr lang="en-US" sz="3600" spc="32" dirty="0">
                <a:solidFill>
                  <a:srgbClr val="382B1B"/>
                </a:solidFill>
                <a:latin typeface="TT Rounds Condensed"/>
                <a:ea typeface="TT Rounds Condensed"/>
                <a:cs typeface="TT Rounds Condensed"/>
                <a:sym typeface="TT Rounds Condensed"/>
              </a:rPr>
            </a:br>
            <a:br>
              <a:rPr lang="en-US" sz="3600" spc="32" dirty="0">
                <a:latin typeface="TT Rounds Condensed"/>
                <a:ea typeface="TT Rounds Condensed"/>
                <a:cs typeface="TT Rounds Condensed"/>
                <a:sym typeface="TT Rounds Condensed"/>
              </a:rPr>
            </a:br>
            <a:r>
              <a:rPr lang="en-US" sz="3600" spc="32" dirty="0">
                <a:solidFill>
                  <a:srgbClr val="382B1B"/>
                </a:solidFill>
                <a:latin typeface="TT Rounds Condensed"/>
                <a:ea typeface="TT Rounds Condensed"/>
                <a:cs typeface="TT Rounds Condensed"/>
                <a:sym typeface="TT Rounds Condensed"/>
              </a:rPr>
              <a:t>Det </a:t>
            </a:r>
            <a:r>
              <a:rPr lang="en-US" sz="3600" spc="32" dirty="0" err="1">
                <a:solidFill>
                  <a:srgbClr val="382B1B"/>
                </a:solidFill>
                <a:latin typeface="TT Rounds Condensed"/>
                <a:ea typeface="TT Rounds Condensed"/>
                <a:cs typeface="TT Rounds Condensed"/>
                <a:sym typeface="TT Rounds Condensed"/>
              </a:rPr>
              <a:t>bygger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noggrann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planering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tydlig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arbetsfördelning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gedigen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utbildning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strikt kontroll av kvalitets- och hygienstandarder. </a:t>
            </a:r>
            <a:br>
              <a:rPr lang="en-US" sz="3600" spc="32" dirty="0">
                <a:solidFill>
                  <a:srgbClr val="382B1B"/>
                </a:solidFill>
                <a:latin typeface="TT Rounds Condensed"/>
                <a:ea typeface="TT Rounds Condensed"/>
                <a:cs typeface="TT Rounds Condensed"/>
              </a:rPr>
            </a:br>
            <a:br>
              <a:rPr lang="en-US" sz="3600" spc="32" dirty="0">
                <a:solidFill>
                  <a:srgbClr val="382B1B"/>
                </a:solidFill>
                <a:latin typeface="TT Rounds Condensed"/>
                <a:ea typeface="TT Rounds Condensed"/>
                <a:cs typeface="TT Rounds Condensed"/>
                <a:sym typeface="TT Rounds Condensed"/>
              </a:rPr>
            </a:br>
            <a:r>
              <a:rPr lang="en-US" sz="3600" spc="32" dirty="0" err="1">
                <a:solidFill>
                  <a:srgbClr val="382B1B"/>
                </a:solidFill>
                <a:latin typeface="TT Rounds Condensed"/>
                <a:ea typeface="TT Rounds Condensed"/>
                <a:cs typeface="TT Rounds Condensed"/>
                <a:sym typeface="TT Rounds Condensed"/>
              </a:rPr>
              <a:t>Genom</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tillämpa</a:t>
            </a:r>
            <a:r>
              <a:rPr lang="en-US" sz="3600" spc="32" dirty="0">
                <a:solidFill>
                  <a:srgbClr val="382B1B"/>
                </a:solidFill>
                <a:latin typeface="TT Rounds Condensed"/>
                <a:ea typeface="TT Rounds Condensed"/>
                <a:cs typeface="TT Rounds Condensed"/>
                <a:sym typeface="TT Rounds Condensed"/>
              </a:rPr>
              <a:t> dessa </a:t>
            </a:r>
            <a:r>
              <a:rPr lang="en-US" sz="3600" spc="32" dirty="0" err="1">
                <a:solidFill>
                  <a:srgbClr val="382B1B"/>
                </a:solidFill>
                <a:latin typeface="TT Rounds Condensed"/>
                <a:ea typeface="TT Rounds Condensed"/>
                <a:cs typeface="TT Rounds Condensed"/>
                <a:sym typeface="TT Rounds Condensed"/>
              </a:rPr>
              <a:t>principer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kan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storköken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förbättra</a:t>
            </a:r>
            <a:r>
              <a:rPr lang="en-US" sz="3600" spc="32" dirty="0">
                <a:solidFill>
                  <a:srgbClr val="382B1B"/>
                </a:solidFill>
                <a:latin typeface="TT Rounds Condensed"/>
                <a:ea typeface="TT Rounds Condensed"/>
                <a:cs typeface="TT Rounds Condensed"/>
                <a:sym typeface="TT Rounds Condensed"/>
              </a:rPr>
              <a:t> effektiviteten, sänka kostnaderna och erbjuda sina kunder en kulinarisk upplevelse av hög kvalitet.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SLUTSATS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2403345">
            <a:off x="9039399" y="1260510"/>
            <a:ext cx="10552808" cy="9577245"/>
            <a:chOff x="0" y="0"/>
            <a:chExt cx="12384774" cy="12769660"/>
          </a:xfrm>
        </p:grpSpPr>
        <p:sp>
          <p:nvSpPr>
            <p:cNvPr id="4" name="Freeform 4"/>
            <p:cNvSpPr/>
            <p:nvPr/>
          </p:nvSpPr>
          <p:spPr>
            <a:xfrm>
              <a:off x="-551307" y="-209042"/>
              <a:ext cx="13772768" cy="13494005"/>
            </a:xfrm>
            <a:custGeom>
              <a:avLst/>
              <a:gdLst/>
              <a:ahLst/>
              <a:cxnLst/>
              <a:rect l="l" t="t" r="r" b="b"/>
              <a:pathLst>
                <a:path w="13772768" h="13494005">
                  <a:moveTo>
                    <a:pt x="8050530" y="508254"/>
                  </a:moveTo>
                  <a:cubicBezTo>
                    <a:pt x="6402705" y="16383"/>
                    <a:pt x="4681093" y="0"/>
                    <a:pt x="3369437" y="1475613"/>
                  </a:cubicBezTo>
                  <a:cubicBezTo>
                    <a:pt x="2098675" y="2902077"/>
                    <a:pt x="877189" y="5205730"/>
                    <a:pt x="614807" y="7107682"/>
                  </a:cubicBezTo>
                  <a:cubicBezTo>
                    <a:pt x="0" y="11542903"/>
                    <a:pt x="3951478" y="13494005"/>
                    <a:pt x="7943977" y="12862814"/>
                  </a:cubicBezTo>
                  <a:cubicBezTo>
                    <a:pt x="11838051" y="12248007"/>
                    <a:pt x="13772768" y="7140575"/>
                    <a:pt x="12592304" y="3500628"/>
                  </a:cubicBezTo>
                  <a:cubicBezTo>
                    <a:pt x="12239752" y="2402078"/>
                    <a:pt x="11214989" y="1885569"/>
                    <a:pt x="10247630" y="1410081"/>
                  </a:cubicBezTo>
                  <a:cubicBezTo>
                    <a:pt x="9550781" y="1065784"/>
                    <a:pt x="8812911" y="737870"/>
                    <a:pt x="8050530" y="508254"/>
                  </a:cubicBezTo>
                  <a:close/>
                </a:path>
              </a:pathLst>
            </a:custGeom>
            <a:solidFill>
              <a:srgbClr val="B6D1E1"/>
            </a:solidFill>
          </p:spPr>
          <p:txBody>
            <a:bodyPr/>
            <a:lstStyle/>
            <a:p>
              <a:endParaRPr lang="fr-FR"/>
            </a:p>
          </p:txBody>
        </p:sp>
      </p:grpSp>
      <p:grpSp>
        <p:nvGrpSpPr>
          <p:cNvPr id="5" name="Group 5"/>
          <p:cNvGrpSpPr/>
          <p:nvPr/>
        </p:nvGrpSpPr>
        <p:grpSpPr>
          <a:xfrm>
            <a:off x="18288000" y="-69468"/>
            <a:ext cx="4255293" cy="17013080"/>
            <a:chOff x="0" y="0"/>
            <a:chExt cx="5673724" cy="22684106"/>
          </a:xfrm>
        </p:grpSpPr>
        <p:sp>
          <p:nvSpPr>
            <p:cNvPr id="6" name="Freeform 6"/>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sp>
        <p:nvSpPr>
          <p:cNvPr id="7" name="Freeform 7"/>
          <p:cNvSpPr/>
          <p:nvPr/>
        </p:nvSpPr>
        <p:spPr>
          <a:xfrm>
            <a:off x="2685428" y="1850513"/>
            <a:ext cx="6159441" cy="4453305"/>
          </a:xfrm>
          <a:custGeom>
            <a:avLst/>
            <a:gdLst/>
            <a:ahLst/>
            <a:cxnLst/>
            <a:rect l="l" t="t" r="r" b="b"/>
            <a:pathLst>
              <a:path w="6159441" h="4453305">
                <a:moveTo>
                  <a:pt x="0" y="0"/>
                </a:moveTo>
                <a:lnTo>
                  <a:pt x="6159441" y="0"/>
                </a:lnTo>
                <a:lnTo>
                  <a:pt x="6159441" y="4453305"/>
                </a:lnTo>
                <a:lnTo>
                  <a:pt x="0" y="4453305"/>
                </a:lnTo>
                <a:lnTo>
                  <a:pt x="0" y="0"/>
                </a:lnTo>
                <a:close/>
              </a:path>
            </a:pathLst>
          </a:custGeom>
          <a:blipFill>
            <a:blip r:embed="rId2"/>
            <a:stretch>
              <a:fillRect l="-30" r="-30"/>
            </a:stretch>
          </a:blipFill>
        </p:spPr>
        <p:txBody>
          <a:bodyPr/>
          <a:lstStyle/>
          <a:p>
            <a:endParaRPr lang="fr-FR"/>
          </a:p>
        </p:txBody>
      </p:sp>
      <p:grpSp>
        <p:nvGrpSpPr>
          <p:cNvPr id="8" name="Group 8"/>
          <p:cNvGrpSpPr/>
          <p:nvPr/>
        </p:nvGrpSpPr>
        <p:grpSpPr>
          <a:xfrm>
            <a:off x="-1818780" y="10310727"/>
            <a:ext cx="21361288" cy="2805024"/>
            <a:chOff x="0" y="0"/>
            <a:chExt cx="28481718" cy="3740032"/>
          </a:xfrm>
        </p:grpSpPr>
        <p:sp>
          <p:nvSpPr>
            <p:cNvPr id="9" name="Freeform 9"/>
            <p:cNvSpPr/>
            <p:nvPr/>
          </p:nvSpPr>
          <p:spPr>
            <a:xfrm>
              <a:off x="0" y="0"/>
              <a:ext cx="28481654" cy="3740023"/>
            </a:xfrm>
            <a:custGeom>
              <a:avLst/>
              <a:gdLst/>
              <a:ahLst/>
              <a:cxnLst/>
              <a:rect l="l" t="t" r="r" b="b"/>
              <a:pathLst>
                <a:path w="28481654" h="3740023">
                  <a:moveTo>
                    <a:pt x="0" y="0"/>
                  </a:moveTo>
                  <a:lnTo>
                    <a:pt x="28481654" y="0"/>
                  </a:lnTo>
                  <a:lnTo>
                    <a:pt x="28481654" y="3740023"/>
                  </a:lnTo>
                  <a:lnTo>
                    <a:pt x="0" y="3740023"/>
                  </a:lnTo>
                  <a:close/>
                </a:path>
              </a:pathLst>
            </a:custGeom>
            <a:solidFill>
              <a:srgbClr val="ECECEC"/>
            </a:solidFill>
          </p:spPr>
          <p:txBody>
            <a:bodyPr/>
            <a:lstStyle/>
            <a:p>
              <a:endParaRPr lang="fr-FR"/>
            </a:p>
          </p:txBody>
        </p:sp>
      </p:grpSp>
      <p:sp>
        <p:nvSpPr>
          <p:cNvPr id="10" name="Freeform 10" descr="Blue text on a black background  Description automatically generated"/>
          <p:cNvSpPr/>
          <p:nvPr/>
        </p:nvSpPr>
        <p:spPr>
          <a:xfrm>
            <a:off x="5429016" y="8472290"/>
            <a:ext cx="3938402" cy="824188"/>
          </a:xfrm>
          <a:custGeom>
            <a:avLst/>
            <a:gdLst/>
            <a:ahLst/>
            <a:cxnLst/>
            <a:rect l="l" t="t" r="r" b="b"/>
            <a:pathLst>
              <a:path w="3938402" h="824188">
                <a:moveTo>
                  <a:pt x="0" y="0"/>
                </a:moveTo>
                <a:lnTo>
                  <a:pt x="3938402" y="0"/>
                </a:lnTo>
                <a:lnTo>
                  <a:pt x="3938402" y="824188"/>
                </a:lnTo>
                <a:lnTo>
                  <a:pt x="0" y="824188"/>
                </a:lnTo>
                <a:lnTo>
                  <a:pt x="0" y="0"/>
                </a:lnTo>
                <a:close/>
              </a:path>
            </a:pathLst>
          </a:custGeom>
          <a:blipFill>
            <a:blip r:embed="rId3"/>
            <a:stretch>
              <a:fillRect/>
            </a:stretch>
          </a:blipFill>
        </p:spPr>
        <p:txBody>
          <a:bodyPr/>
          <a:lstStyle/>
          <a:p>
            <a:endParaRPr lang="fr-FR"/>
          </a:p>
        </p:txBody>
      </p:sp>
      <p:sp>
        <p:nvSpPr>
          <p:cNvPr id="11" name="TextBox 11"/>
          <p:cNvSpPr txBox="1"/>
          <p:nvPr/>
        </p:nvSpPr>
        <p:spPr>
          <a:xfrm>
            <a:off x="1265772" y="8473116"/>
            <a:ext cx="5664254" cy="967170"/>
          </a:xfrm>
          <a:prstGeom prst="rect">
            <a:avLst/>
          </a:prstGeom>
        </p:spPr>
        <p:txBody>
          <a:bodyPr lIns="0" tIns="0" rIns="0" bIns="0" rtlCol="0" anchor="t">
            <a:spAutoFit/>
          </a:bodyPr>
          <a:lstStyle/>
          <a:p>
            <a:pPr algn="l">
              <a:lnSpc>
                <a:spcPts val="4536"/>
              </a:lnSpc>
            </a:pPr>
            <a:r>
              <a:rPr lang="en-US" sz="4200" b="1" spc="39">
                <a:solidFill>
                  <a:srgbClr val="382B1B"/>
                </a:solidFill>
                <a:latin typeface="TT Rounds Condensed Bold"/>
                <a:ea typeface="TT Rounds Condensed Bold"/>
                <a:cs typeface="TT Rounds Condensed Bold"/>
                <a:sym typeface="TT Rounds Condensed Bold"/>
              </a:rPr>
              <a:t>www.3kitchens.eu</a:t>
            </a:r>
          </a:p>
        </p:txBody>
      </p:sp>
      <p:sp>
        <p:nvSpPr>
          <p:cNvPr id="13" name="Freeform 13"/>
          <p:cNvSpPr/>
          <p:nvPr/>
        </p:nvSpPr>
        <p:spPr>
          <a:xfrm>
            <a:off x="15304179" y="761932"/>
            <a:ext cx="912457" cy="912457"/>
          </a:xfrm>
          <a:custGeom>
            <a:avLst/>
            <a:gdLst/>
            <a:ahLst/>
            <a:cxnLst/>
            <a:rect l="l" t="t" r="r" b="b"/>
            <a:pathLst>
              <a:path w="912457" h="912457">
                <a:moveTo>
                  <a:pt x="0" y="0"/>
                </a:moveTo>
                <a:lnTo>
                  <a:pt x="912457" y="0"/>
                </a:lnTo>
                <a:lnTo>
                  <a:pt x="912457" y="912458"/>
                </a:lnTo>
                <a:lnTo>
                  <a:pt x="0" y="912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4" name="Freeform 14"/>
          <p:cNvSpPr/>
          <p:nvPr/>
        </p:nvSpPr>
        <p:spPr>
          <a:xfrm>
            <a:off x="14324310" y="761932"/>
            <a:ext cx="912457" cy="913133"/>
          </a:xfrm>
          <a:custGeom>
            <a:avLst/>
            <a:gdLst/>
            <a:ahLst/>
            <a:cxnLst/>
            <a:rect l="l" t="t" r="r" b="b"/>
            <a:pathLst>
              <a:path w="912457" h="913133">
                <a:moveTo>
                  <a:pt x="0" y="0"/>
                </a:moveTo>
                <a:lnTo>
                  <a:pt x="912458" y="0"/>
                </a:lnTo>
                <a:lnTo>
                  <a:pt x="912458" y="913133"/>
                </a:lnTo>
                <a:lnTo>
                  <a:pt x="0" y="9131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5" name="Group 15"/>
          <p:cNvGrpSpPr/>
          <p:nvPr/>
        </p:nvGrpSpPr>
        <p:grpSpPr>
          <a:xfrm>
            <a:off x="16284050" y="761933"/>
            <a:ext cx="912458" cy="912458"/>
            <a:chOff x="0" y="0"/>
            <a:chExt cx="1216610" cy="1216610"/>
          </a:xfrm>
        </p:grpSpPr>
        <p:sp>
          <p:nvSpPr>
            <p:cNvPr id="16" name="Freeform 16"/>
            <p:cNvSpPr/>
            <p:nvPr/>
          </p:nvSpPr>
          <p:spPr>
            <a:xfrm>
              <a:off x="0" y="0"/>
              <a:ext cx="1216660" cy="1216660"/>
            </a:xfrm>
            <a:custGeom>
              <a:avLst/>
              <a:gdLst/>
              <a:ahLst/>
              <a:cxnLst/>
              <a:rect l="l" t="t" r="r" b="b"/>
              <a:pathLst>
                <a:path w="1216660" h="1216660">
                  <a:moveTo>
                    <a:pt x="1216660" y="608330"/>
                  </a:moveTo>
                  <a:cubicBezTo>
                    <a:pt x="1216660" y="944245"/>
                    <a:pt x="944372" y="1216660"/>
                    <a:pt x="608330" y="1216660"/>
                  </a:cubicBezTo>
                  <a:cubicBezTo>
                    <a:pt x="272288" y="1216660"/>
                    <a:pt x="0" y="944245"/>
                    <a:pt x="0" y="608330"/>
                  </a:cubicBezTo>
                  <a:cubicBezTo>
                    <a:pt x="0" y="272415"/>
                    <a:pt x="272288" y="0"/>
                    <a:pt x="608330" y="0"/>
                  </a:cubicBezTo>
                  <a:cubicBezTo>
                    <a:pt x="944372" y="0"/>
                    <a:pt x="1216660" y="272288"/>
                    <a:pt x="1216660" y="608330"/>
                  </a:cubicBezTo>
                  <a:close/>
                </a:path>
              </a:pathLst>
            </a:custGeom>
            <a:solidFill>
              <a:srgbClr val="84BFA4"/>
            </a:solidFill>
          </p:spPr>
          <p:txBody>
            <a:bodyPr/>
            <a:lstStyle/>
            <a:p>
              <a:endParaRPr lang="fr-FR"/>
            </a:p>
          </p:txBody>
        </p:sp>
      </p:grpSp>
      <p:sp>
        <p:nvSpPr>
          <p:cNvPr id="17" name="Freeform 17" descr="World with solid fill"/>
          <p:cNvSpPr/>
          <p:nvPr/>
        </p:nvSpPr>
        <p:spPr>
          <a:xfrm>
            <a:off x="16363358" y="843013"/>
            <a:ext cx="753840" cy="750296"/>
          </a:xfrm>
          <a:custGeom>
            <a:avLst/>
            <a:gdLst/>
            <a:ahLst/>
            <a:cxnLst/>
            <a:rect l="l" t="t" r="r" b="b"/>
            <a:pathLst>
              <a:path w="753840" h="750296">
                <a:moveTo>
                  <a:pt x="0" y="0"/>
                </a:moveTo>
                <a:lnTo>
                  <a:pt x="753840" y="0"/>
                </a:lnTo>
                <a:lnTo>
                  <a:pt x="753840" y="750296"/>
                </a:lnTo>
                <a:lnTo>
                  <a:pt x="0" y="750296"/>
                </a:lnTo>
                <a:lnTo>
                  <a:pt x="0" y="0"/>
                </a:lnTo>
                <a:close/>
              </a:path>
            </a:pathLst>
          </a:custGeom>
          <a:blipFill>
            <a:blip r:embed="rId8">
              <a:extLst>
                <a:ext uri="{96DAC541-7B7A-43D3-8B79-37D633B846F1}">
                  <asvg:svgBlip xmlns:asvg="http://schemas.microsoft.com/office/drawing/2016/SVG/main" r:embed="rId9"/>
                </a:ext>
              </a:extLst>
            </a:blip>
            <a:stretch>
              <a:fillRect t="-236" b="-236"/>
            </a:stretch>
          </a:blipFill>
        </p:spPr>
        <p:txBody>
          <a:bodyPr/>
          <a:lstStyle/>
          <a:p>
            <a:endParaRPr lang="fr-FR"/>
          </a:p>
        </p:txBody>
      </p:sp>
      <p:sp>
        <p:nvSpPr>
          <p:cNvPr id="19" name="TextBox 18">
            <a:extLst>
              <a:ext uri="{FF2B5EF4-FFF2-40B4-BE49-F238E27FC236}">
                <a16:creationId xmlns:a16="http://schemas.microsoft.com/office/drawing/2014/main" id="{10B3AAC1-7DE4-3D2D-7BF7-4810D1CC8861}"/>
              </a:ext>
            </a:extLst>
          </p:cNvPr>
          <p:cNvSpPr txBox="1"/>
          <p:nvPr/>
        </p:nvSpPr>
        <p:spPr>
          <a:xfrm>
            <a:off x="10009370" y="3651841"/>
            <a:ext cx="7454816" cy="3847207"/>
          </a:xfrm>
          <a:prstGeom prst="rect">
            <a:avLst/>
          </a:prstGeom>
          <a:noFill/>
        </p:spPr>
        <p:txBody>
          <a:bodyPr wrap="square" lIns="91440" tIns="45720" rIns="91440" bIns="45720" anchor="t">
            <a:spAutoFit/>
          </a:bodyPr>
          <a:lstStyle/>
          <a:p>
            <a:pPr algn="l"/>
            <a:r>
              <a:rPr lang="en-US" sz="4400" b="0" dirty="0">
                <a:solidFill>
                  <a:schemeClr val="bg1"/>
                </a:solidFill>
                <a:highlight>
                  <a:srgbClr val="84BFA4"/>
                </a:highlight>
              </a:rPr>
              <a:t>Bra jobbat. Du har slutfört modul 1.2</a:t>
            </a:r>
          </a:p>
          <a:p>
            <a:r>
              <a:rPr lang="en-US" sz="6000" b="1" dirty="0" err="1">
                <a:solidFill>
                  <a:schemeClr val="bg1"/>
                </a:solidFill>
              </a:rPr>
              <a:t>Kulinariska</a:t>
            </a:r>
            <a:r>
              <a:rPr lang="en-US" sz="6000" b="1" dirty="0">
                <a:solidFill>
                  <a:schemeClr val="bg1"/>
                </a:solidFill>
              </a:rPr>
              <a:t> </a:t>
            </a:r>
            <a:r>
              <a:rPr lang="en-US" sz="6000" b="1" dirty="0" err="1">
                <a:solidFill>
                  <a:schemeClr val="bg1"/>
                </a:solidFill>
              </a:rPr>
              <a:t>färdigheter</a:t>
            </a:r>
            <a:r>
              <a:rPr lang="en-US" sz="6000" b="1" dirty="0">
                <a:solidFill>
                  <a:schemeClr val="bg1"/>
                </a:solidFill>
              </a:rPr>
              <a:t> för </a:t>
            </a:r>
            <a:r>
              <a:rPr lang="en-US" sz="6000" b="1" dirty="0" err="1">
                <a:solidFill>
                  <a:schemeClr val="bg1"/>
                </a:solidFill>
              </a:rPr>
              <a:t>att</a:t>
            </a:r>
            <a:r>
              <a:rPr lang="en-US" sz="6000" b="1" dirty="0">
                <a:solidFill>
                  <a:schemeClr val="bg1"/>
                </a:solidFill>
              </a:rPr>
              <a:t> </a:t>
            </a:r>
            <a:r>
              <a:rPr lang="en-US" sz="6000" b="1" dirty="0" err="1">
                <a:solidFill>
                  <a:schemeClr val="bg1"/>
                </a:solidFill>
              </a:rPr>
              <a:t>lyckas</a:t>
            </a:r>
            <a:r>
              <a:rPr lang="en-US" sz="6000" b="1" dirty="0">
                <a:solidFill>
                  <a:schemeClr val="bg1"/>
                </a:solidFill>
              </a:rPr>
              <a:t> </a:t>
            </a:r>
            <a:r>
              <a:rPr lang="en-US" sz="6000" b="1" dirty="0" err="1">
                <a:solidFill>
                  <a:schemeClr val="bg1"/>
                </a:solidFill>
              </a:rPr>
              <a:t>i</a:t>
            </a:r>
            <a:r>
              <a:rPr lang="en-US" sz="6000" b="1" dirty="0">
                <a:solidFill>
                  <a:schemeClr val="bg1"/>
                </a:solidFill>
              </a:rPr>
              <a:t> </a:t>
            </a:r>
            <a:r>
              <a:rPr lang="en-US" sz="6000" b="1" dirty="0" err="1">
                <a:solidFill>
                  <a:schemeClr val="bg1"/>
                </a:solidFill>
              </a:rPr>
              <a:t>köket</a:t>
            </a:r>
            <a:endParaRPr lang="en-US" sz="6000" b="1" dirty="0" err="1">
              <a:solidFill>
                <a:schemeClr val="bg1"/>
              </a:solidFill>
              <a:ea typeface="Calibri"/>
              <a:cs typeface="Calibri"/>
            </a:endParaRPr>
          </a:p>
          <a:p>
            <a:pPr algn="l"/>
            <a:endParaRPr lang="en-US" sz="3600" b="0" dirty="0">
              <a:solidFill>
                <a:srgbClr val="84BFA4"/>
              </a:solidFill>
              <a:highlight>
                <a:srgbClr val="84BFA4"/>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Inspelningar</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Förvara temperaturregister för kylar och frysar.</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Registrera datum då livsmedelsprodukter tas emot och används.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Utbildning av personal</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Regelbunden utbildning av personalen i god hygien och livsmedelssäkerhet.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Uppdatering av kunskap och praxis i linje med nya regler och vetenskapliga upptäckter.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3">
                <a:solidFill>
                  <a:srgbClr val="382B1B"/>
                </a:solidFill>
                <a:latin typeface="TT Rounds Condensed Bold"/>
                <a:ea typeface="TT Rounds Condensed Bold"/>
                <a:cs typeface="TT Rounds Condensed Bold"/>
                <a:sym typeface="TT Rounds Condensed Bold"/>
              </a:rPr>
              <a:t>Genom att följa dessa grundläggande hygienregler bidrar du till livsmedelssäkerhet och kundnöjdhet.</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Dokumentation och utbildning</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28900" y="350217"/>
            <a:ext cx="8488304" cy="4425319"/>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7201" r="-7201"/>
            </a:stretch>
          </a:blipFill>
        </p:spPr>
        <p:txBody>
          <a:bodyPr/>
          <a:lstStyle/>
          <a:p>
            <a:endParaRPr lang="fr-FR"/>
          </a:p>
        </p:txBody>
      </p:sp>
      <p:sp>
        <p:nvSpPr>
          <p:cNvPr id="11" name="TextBox 11"/>
          <p:cNvSpPr txBox="1"/>
          <p:nvPr/>
        </p:nvSpPr>
        <p:spPr>
          <a:xfrm>
            <a:off x="1338465" y="5953651"/>
            <a:ext cx="7714095" cy="243611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Säkerhet vid hantering av köksredskap är avgörande för att förhindra olyckor och skador. Här följer några detaljerade råd om hur du hanterar olika typer av köksverktyg och köksutrustning på ett säkert sätt:</a:t>
            </a:r>
          </a:p>
        </p:txBody>
      </p:sp>
      <p:sp>
        <p:nvSpPr>
          <p:cNvPr id="12" name="TextBox 12"/>
          <p:cNvSpPr txBox="1"/>
          <p:nvPr/>
        </p:nvSpPr>
        <p:spPr>
          <a:xfrm>
            <a:off x="1186932" y="1350212"/>
            <a:ext cx="6608385" cy="2673809"/>
          </a:xfrm>
          <a:prstGeom prst="rect">
            <a:avLst/>
          </a:prstGeom>
        </p:spPr>
        <p:txBody>
          <a:bodyPr wrap="square" lIns="0" tIns="0" rIns="0" bIns="0" rtlCol="0" anchor="t">
            <a:spAutoFit/>
          </a:bodyPr>
          <a:lstStyle/>
          <a:p>
            <a:pPr algn="ctr">
              <a:lnSpc>
                <a:spcPts val="5248"/>
              </a:lnSpc>
            </a:pPr>
            <a:r>
              <a:rPr lang="en-US" sz="5400" b="1" spc="50">
                <a:solidFill>
                  <a:srgbClr val="000000"/>
                </a:solidFill>
                <a:latin typeface="TT Rounds Condensed Bold"/>
                <a:ea typeface="TT Rounds Condensed Bold"/>
                <a:cs typeface="TT Rounds Condensed Bold"/>
                <a:sym typeface="TT Rounds Condensed Bold"/>
              </a:rPr>
              <a:t>B - SÄKERHETSREGLER FÖR HANTERING AV KÖKSREDSKAP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322314"/>
          </a:xfrm>
          <a:prstGeom prst="rect">
            <a:avLst/>
          </a:prstGeom>
        </p:spPr>
        <p:txBody>
          <a:bodyPr lIns="0" tIns="0" rIns="0" bIns="0" rtlCol="0" anchor="t">
            <a:spAutoFit/>
          </a:bodyPr>
          <a:lstStyle/>
          <a:p>
            <a:pPr marL="777240" lvl="1" indent="-388620" algn="l">
              <a:lnSpc>
                <a:spcPts val="3888"/>
              </a:lnSpc>
              <a:buAutoNum type="arabicPeriod"/>
            </a:pPr>
            <a:r>
              <a:rPr lang="en-US" sz="3600" b="1" spc="32">
                <a:solidFill>
                  <a:srgbClr val="382B1B"/>
                </a:solidFill>
                <a:latin typeface="TT Rounds Condensed Bold"/>
                <a:ea typeface="TT Rounds Condensed Bold"/>
                <a:cs typeface="TT Rounds Condensed Bold"/>
                <a:sym typeface="TT Rounds Condensed Bold"/>
              </a:rPr>
              <a:t>Att välja rätt kniv</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Använd lämplig kniv för varje uppgift (t.ex. kockkniv för att hacka, urbeningskniv för att ta bort ben).</a:t>
            </a:r>
          </a:p>
          <a:p>
            <a:pPr marL="777240" lvl="1" indent="-388620" algn="l">
              <a:lnSpc>
                <a:spcPts val="3888"/>
              </a:lnSpc>
              <a:buAutoNum type="arabicPeriod"/>
            </a:pPr>
            <a:r>
              <a:rPr lang="en-US" sz="3600" b="1" spc="32">
                <a:solidFill>
                  <a:srgbClr val="382B1B"/>
                </a:solidFill>
                <a:latin typeface="TT Rounds Condensed Bold"/>
                <a:ea typeface="TT Rounds Condensed Bold"/>
                <a:cs typeface="TT Rounds Condensed Bold"/>
                <a:sym typeface="TT Rounds Condensed Bold"/>
              </a:rPr>
              <a:t>Hantera kniven på rätt sätt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Håll kniven i handtaget med ett stadigt grepp.</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Använd en säker skärteknik: fingrarna på den icke-dominanta handen ska vikas bakåt för att undvika skärsår ("kloteknik").</a:t>
            </a:r>
          </a:p>
          <a:p>
            <a:pPr marL="777240" lvl="1" indent="-388620" algn="l">
              <a:lnSpc>
                <a:spcPts val="3888"/>
              </a:lnSpc>
              <a:buAutoNum type="arabicPeriod"/>
            </a:pPr>
            <a:r>
              <a:rPr lang="en-US" sz="3600" b="1" spc="32">
                <a:solidFill>
                  <a:srgbClr val="382B1B"/>
                </a:solidFill>
                <a:latin typeface="TT Rounds Condensed Bold"/>
                <a:ea typeface="TT Rounds Condensed Bold"/>
                <a:cs typeface="TT Rounds Condensed Bold"/>
                <a:sym typeface="TT Rounds Condensed Bold"/>
              </a:rPr>
              <a:t>Vässning och underhåll</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Håll knivarna vassa för mer exakt och säkrare skärning.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Förvara knivar i ett block eller på en magnetremsa för att förhindra oavsiktlig skada.</a:t>
            </a:r>
          </a:p>
          <a:p>
            <a:pPr marL="777240" lvl="1" indent="-388620" algn="l">
              <a:lnSpc>
                <a:spcPts val="3888"/>
              </a:lnSpc>
              <a:buAutoNum type="arabicPeriod"/>
            </a:pPr>
            <a:r>
              <a:rPr lang="en-US" sz="3600" b="1" spc="32">
                <a:solidFill>
                  <a:srgbClr val="382B1B"/>
                </a:solidFill>
                <a:latin typeface="TT Rounds Condensed Bold"/>
                <a:ea typeface="TT Rounds Condensed Bold"/>
                <a:cs typeface="TT Rounds Condensed Bold"/>
                <a:sym typeface="TT Rounds Condensed Bold"/>
              </a:rPr>
              <a:t>Kapning på ett säkert underlag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Använd en stabil skärbräda, helst av trä eller plast.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Lägg en fuktig trasa under skivan för att förhindra att den glider.</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Knivar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kontroll före användning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Kontrollera att apparaten är i gott skick innan du använder den.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Läs bruksanvisningen för att förstå funktioner och säkerhetsinstruktioner.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korrekt användning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Stick aldrig in händer eller redskap i apparaten när den är igång.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Använd de medföljande tillbehören för att pressa maten genom matberedarna.</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dra ur kontakten efter användning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Dra alltid ut kontakten ur eluttaget innan du rengör apparaten eller byter knivar/tillbehör.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Matberedare och mixers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00136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spc="32" dirty="0" err="1">
                <a:solidFill>
                  <a:srgbClr val="382B1B"/>
                </a:solidFill>
                <a:latin typeface="TT Rounds Condensed Bold"/>
                <a:ea typeface="TT Rounds Condensed Bold"/>
                <a:cs typeface="TT Rounds Condensed Bold"/>
                <a:sym typeface="TT Rounds Condensed Bold"/>
              </a:rPr>
              <a:t>använda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anpassade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redskap</a:t>
            </a:r>
            <a:endParaRPr lang="en-US" sz="3600" b="1" spc="32" dirty="0"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ugnshandskar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grytlappar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när</a:t>
            </a:r>
            <a:r>
              <a:rPr lang="en-US" sz="3600" spc="32" dirty="0">
                <a:solidFill>
                  <a:srgbClr val="382B1B"/>
                </a:solidFill>
                <a:latin typeface="TT Rounds Condensed"/>
                <a:ea typeface="TT Rounds Condensed"/>
                <a:cs typeface="TT Rounds Condensed"/>
                <a:sym typeface="TT Rounds Condensed"/>
              </a:rPr>
              <a:t> du </a:t>
            </a:r>
            <a:r>
              <a:rPr lang="en-US" sz="3600" spc="32" dirty="0" err="1">
                <a:solidFill>
                  <a:srgbClr val="382B1B"/>
                </a:solidFill>
                <a:latin typeface="TT Rounds Condensed"/>
                <a:ea typeface="TT Rounds Condensed"/>
                <a:cs typeface="TT Rounds Condensed"/>
                <a:sym typeface="TT Rounds Condensed"/>
              </a:rPr>
              <a:t>hanterar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varm</a:t>
            </a:r>
            <a:r>
              <a:rPr lang="en-US" sz="3600" spc="32" dirty="0">
                <a:solidFill>
                  <a:srgbClr val="382B1B"/>
                </a:solidFill>
                <a:latin typeface="TT Rounds Condensed"/>
                <a:ea typeface="TT Rounds Condensed"/>
                <a:cs typeface="TT Rounds Condensed"/>
                <a:sym typeface="TT Rounds Condensed"/>
              </a:rPr>
              <a:t> mat.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värmebeständiga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redskap</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spc="32" dirty="0" err="1">
                <a:solidFill>
                  <a:srgbClr val="382B1B"/>
                </a:solidFill>
                <a:latin typeface="TT Rounds Condensed Bold"/>
                <a:ea typeface="TT Rounds Condensed Bold"/>
                <a:cs typeface="TT Rounds Condensed Bold"/>
                <a:sym typeface="TT Rounds Condensed Bold"/>
              </a:rPr>
              <a:t>försiktighetsåtgärder</a:t>
            </a:r>
            <a:r>
              <a:rPr lang="en-US" sz="3600" b="1" spc="32" dirty="0">
                <a:solidFill>
                  <a:srgbClr val="382B1B"/>
                </a:solidFill>
                <a:latin typeface="TT Rounds Condensed Bold"/>
                <a:ea typeface="TT Rounds Condensed Bold"/>
                <a:cs typeface="TT Rounds Condensed Bold"/>
                <a:sym typeface="TT Rounds Condensed Bold"/>
              </a:rPr>
              <a:t> för </a:t>
            </a:r>
            <a:r>
              <a:rPr lang="en-US" sz="3600" b="1" spc="32" dirty="0" err="1">
                <a:solidFill>
                  <a:srgbClr val="382B1B"/>
                </a:solidFill>
                <a:latin typeface="TT Rounds Condensed Bold"/>
                <a:ea typeface="TT Rounds Condensed Bold"/>
                <a:cs typeface="TT Rounds Condensed Bold"/>
                <a:sym typeface="TT Rounds Condensed Bold"/>
              </a:rPr>
              <a:t>användning</a:t>
            </a:r>
            <a:endParaRPr lang="en-US" sz="3600" b="1" spc="32" dirty="0"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Kontrollera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regelbundet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matens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temperatur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skick</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undvika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brännskador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Låt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handtagen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kastruller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stekpannor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sticka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utanför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spisens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kanter</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förhindra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de </a:t>
            </a:r>
            <a:r>
              <a:rPr lang="en-US" sz="3600" spc="32" dirty="0" err="1">
                <a:solidFill>
                  <a:srgbClr val="382B1B"/>
                </a:solidFill>
                <a:latin typeface="TT Rounds Condensed"/>
                <a:ea typeface="TT Rounds Condensed"/>
                <a:cs typeface="TT Rounds Condensed"/>
                <a:sym typeface="TT Rounds Condensed"/>
              </a:rPr>
              <a:t>välter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Ugnar och spishällar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500958"/>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spc="32" dirty="0" err="1">
                <a:solidFill>
                  <a:srgbClr val="382B1B"/>
                </a:solidFill>
                <a:latin typeface="TT Rounds Condensed Bold"/>
                <a:ea typeface="TT Rounds Condensed Bold"/>
                <a:cs typeface="TT Rounds Condensed Bold"/>
                <a:sym typeface="TT Rounds Condensed Bold"/>
              </a:rPr>
              <a:t>förberedelser</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övervakning</a:t>
            </a:r>
            <a:endParaRPr lang="en-US" sz="3600" b="1" spc="32" dirty="0"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Fyll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apparaten</a:t>
            </a:r>
            <a:r>
              <a:rPr lang="en-US" sz="3600" spc="32" dirty="0">
                <a:solidFill>
                  <a:srgbClr val="382B1B"/>
                </a:solidFill>
                <a:latin typeface="TT Rounds Condensed"/>
                <a:ea typeface="TT Rounds Condensed"/>
                <a:cs typeface="TT Rounds Condensed"/>
                <a:sym typeface="TT Rounds Condensed"/>
              </a:rPr>
              <a:t> med </a:t>
            </a:r>
            <a:r>
              <a:rPr lang="en-US" sz="3600" spc="32" dirty="0" err="1">
                <a:solidFill>
                  <a:srgbClr val="382B1B"/>
                </a:solidFill>
                <a:latin typeface="TT Rounds Condensed"/>
                <a:ea typeface="TT Rounds Condensed"/>
                <a:cs typeface="TT Rounds Condensed"/>
                <a:sym typeface="TT Rounds Condensed"/>
              </a:rPr>
              <a:t>rätt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mängd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olja</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undvika</a:t>
            </a:r>
            <a:r>
              <a:rPr lang="en-US" sz="3600" spc="32" dirty="0">
                <a:solidFill>
                  <a:srgbClr val="382B1B"/>
                </a:solidFill>
                <a:latin typeface="TT Rounds Condensed"/>
                <a:ea typeface="TT Rounds Condensed"/>
                <a:cs typeface="TT Rounds Condensed"/>
                <a:sym typeface="TT Rounds Condensed"/>
              </a:rPr>
              <a:t> spill.</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Håll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öga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fritösen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hela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tiden</a:t>
            </a:r>
            <a:r>
              <a:rPr lang="en-US" sz="3600" spc="32" dirty="0">
                <a:solidFill>
                  <a:srgbClr val="382B1B"/>
                </a:solidFill>
                <a:latin typeface="TT Rounds Condensed"/>
                <a:ea typeface="TT Rounds Condensed"/>
                <a:cs typeface="TT Rounds Condensed"/>
                <a:sym typeface="TT Rounds Condensed"/>
              </a:rPr>
              <a:t> under </a:t>
            </a:r>
            <a:r>
              <a:rPr lang="en-US" sz="3600" spc="32" dirty="0" err="1">
                <a:solidFill>
                  <a:srgbClr val="382B1B"/>
                </a:solidFill>
                <a:latin typeface="TT Rounds Condensed"/>
                <a:ea typeface="TT Rounds Condensed"/>
                <a:cs typeface="TT Rounds Condensed"/>
                <a:sym typeface="TT Rounds Condensed"/>
              </a:rPr>
              <a:t>användningen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spc="32" dirty="0" err="1">
                <a:solidFill>
                  <a:srgbClr val="382B1B"/>
                </a:solidFill>
                <a:latin typeface="TT Rounds Condensed Bold"/>
                <a:ea typeface="TT Rounds Condensed Bold"/>
                <a:cs typeface="TT Rounds Condensed Bold"/>
                <a:sym typeface="TT Rounds Condensed Bold"/>
              </a:rPr>
              <a:t>försiktighetsåtgärder</a:t>
            </a:r>
            <a:r>
              <a:rPr lang="en-US" sz="3600" b="1" spc="32" dirty="0">
                <a:solidFill>
                  <a:srgbClr val="382B1B"/>
                </a:solidFill>
                <a:latin typeface="TT Rounds Condensed Bold"/>
                <a:ea typeface="TT Rounds Condensed Bold"/>
                <a:cs typeface="TT Rounds Condensed Bold"/>
                <a:sym typeface="TT Rounds Condensed Bold"/>
              </a:rPr>
              <a:t> vid </a:t>
            </a:r>
            <a:r>
              <a:rPr lang="en-US" sz="3600" b="1" spc="32" dirty="0" err="1">
                <a:solidFill>
                  <a:srgbClr val="382B1B"/>
                </a:solidFill>
                <a:latin typeface="TT Rounds Condensed Bold"/>
                <a:ea typeface="TT Rounds Condensed Bold"/>
                <a:cs typeface="TT Rounds Condensed Bold"/>
                <a:sym typeface="TT Rounds Condensed Bold"/>
              </a:rPr>
              <a:t>stänk</a:t>
            </a:r>
            <a:endParaRPr lang="en-US" sz="3600" b="1" spc="32" dirty="0"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Torka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innan</a:t>
            </a:r>
            <a:r>
              <a:rPr lang="en-US" sz="3600" spc="32" dirty="0">
                <a:solidFill>
                  <a:srgbClr val="382B1B"/>
                </a:solidFill>
                <a:latin typeface="TT Rounds Condensed"/>
                <a:ea typeface="TT Rounds Condensed"/>
                <a:cs typeface="TT Rounds Condensed"/>
                <a:sym typeface="TT Rounds Condensed"/>
              </a:rPr>
              <a:t> du </a:t>
            </a:r>
            <a:r>
              <a:rPr lang="en-US" sz="3600" spc="32" dirty="0" err="1">
                <a:solidFill>
                  <a:srgbClr val="382B1B"/>
                </a:solidFill>
                <a:latin typeface="TT Rounds Condensed"/>
                <a:ea typeface="TT Rounds Condensed"/>
                <a:cs typeface="TT Rounds Condensed"/>
                <a:sym typeface="TT Rounds Condensed"/>
              </a:rPr>
              <a:t>doppar</a:t>
            </a:r>
            <a:r>
              <a:rPr lang="en-US" sz="3600" spc="32" dirty="0">
                <a:solidFill>
                  <a:srgbClr val="382B1B"/>
                </a:solidFill>
                <a:latin typeface="TT Rounds Condensed"/>
                <a:ea typeface="TT Rounds Condensed"/>
                <a:cs typeface="TT Rounds Condensed"/>
                <a:sym typeface="TT Rounds Condensed"/>
              </a:rPr>
              <a:t> den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olja</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undvika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stänk</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långa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verktyg</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sänka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ta </a:t>
            </a:r>
            <a:r>
              <a:rPr lang="en-US" sz="3600" spc="32" dirty="0" err="1">
                <a:solidFill>
                  <a:srgbClr val="382B1B"/>
                </a:solidFill>
                <a:latin typeface="TT Rounds Condensed"/>
                <a:ea typeface="TT Rounds Condensed"/>
                <a:cs typeface="TT Rounds Condensed"/>
                <a:sym typeface="TT Rounds Condensed"/>
              </a:rPr>
              <a:t>upp</a:t>
            </a:r>
            <a:r>
              <a:rPr lang="en-US" sz="3600" spc="32" dirty="0">
                <a:solidFill>
                  <a:srgbClr val="382B1B"/>
                </a:solidFill>
                <a:latin typeface="TT Rounds Condensed"/>
                <a:ea typeface="TT Rounds Condensed"/>
                <a:cs typeface="TT Rounds Condensed"/>
                <a:sym typeface="TT Rounds Condensed"/>
              </a:rPr>
              <a:t> mat </a:t>
            </a:r>
            <a:r>
              <a:rPr lang="en-US" sz="3600" spc="32" dirty="0" err="1">
                <a:solidFill>
                  <a:srgbClr val="382B1B"/>
                </a:solidFill>
                <a:latin typeface="TT Rounds Condensed"/>
                <a:ea typeface="TT Rounds Condensed"/>
                <a:cs typeface="TT Rounds Condensed"/>
                <a:sym typeface="TT Rounds Condensed"/>
              </a:rPr>
              <a:t>från</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olja</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Fritöser och stekpannor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4001095"/>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1. </a:t>
            </a:r>
            <a:r>
              <a:rPr lang="en-US" sz="3600" b="1" spc="32" dirty="0" err="1">
                <a:solidFill>
                  <a:srgbClr val="382B1B"/>
                </a:solidFill>
                <a:latin typeface="TT Rounds Condensed Bold"/>
                <a:ea typeface="TT Rounds Condensed Bold"/>
                <a:cs typeface="TT Rounds Condensed Bold"/>
                <a:sym typeface="TT Rounds Condensed Bold"/>
              </a:rPr>
              <a:t>Säkerhet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före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användning</a:t>
            </a:r>
            <a:endParaRPr lang="en-US" sz="3600" b="1" spc="32" dirty="0"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a:solidFill>
                  <a:srgbClr val="382B1B"/>
                </a:solidFill>
                <a:latin typeface="TT Rounds Condensed"/>
                <a:ea typeface="TT Rounds Condensed"/>
                <a:cs typeface="TT Rounds Condensed"/>
                <a:sym typeface="TT Rounds Condensed"/>
              </a:rPr>
              <a:t>Se till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säkerhetsanordningar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finns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plats.</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Kontrollera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maskinen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är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avstängd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innan</a:t>
            </a:r>
            <a:r>
              <a:rPr lang="en-US" sz="3600" spc="32" dirty="0">
                <a:solidFill>
                  <a:srgbClr val="382B1B"/>
                </a:solidFill>
                <a:latin typeface="TT Rounds Condensed"/>
                <a:ea typeface="TT Rounds Condensed"/>
                <a:cs typeface="TT Rounds Condensed"/>
                <a:sym typeface="TT Rounds Condensed"/>
              </a:rPr>
              <a:t> du </a:t>
            </a:r>
            <a:r>
              <a:rPr lang="en-US" sz="3600" spc="32" dirty="0" err="1">
                <a:solidFill>
                  <a:srgbClr val="382B1B"/>
                </a:solidFill>
                <a:latin typeface="TT Rounds Condensed"/>
                <a:ea typeface="TT Rounds Condensed"/>
                <a:cs typeface="TT Rounds Condensed"/>
                <a:sym typeface="TT Rounds Condensed"/>
              </a:rPr>
              <a:t>justerar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inställningarna</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spc="32" dirty="0" err="1">
                <a:solidFill>
                  <a:srgbClr val="382B1B"/>
                </a:solidFill>
                <a:latin typeface="TT Rounds Condensed Bold"/>
                <a:ea typeface="TT Rounds Condensed Bold"/>
                <a:cs typeface="TT Rounds Condensed Bold"/>
                <a:sym typeface="TT Rounds Condensed Bold"/>
              </a:rPr>
              <a:t>Säker</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hantering</a:t>
            </a:r>
            <a:endParaRPr lang="en-US" sz="3600" b="1" spc="32" dirty="0">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skjutreglaget</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maten</a:t>
            </a:r>
            <a:r>
              <a:rPr lang="en-US" sz="3600" spc="32" dirty="0">
                <a:solidFill>
                  <a:srgbClr val="382B1B"/>
                </a:solidFill>
                <a:latin typeface="TT Rounds Condensed"/>
                <a:ea typeface="TT Rounds Condensed"/>
                <a:cs typeface="TT Rounds Condensed"/>
                <a:sym typeface="TT Rounds Condensed"/>
              </a:rPr>
              <a:t> mot </a:t>
            </a:r>
            <a:r>
              <a:rPr lang="en-US" sz="3600" spc="32" dirty="0" err="1">
                <a:solidFill>
                  <a:srgbClr val="382B1B"/>
                </a:solidFill>
                <a:latin typeface="TT Rounds Condensed"/>
                <a:ea typeface="TT Rounds Condensed"/>
                <a:cs typeface="TT Rounds Condensed"/>
                <a:sym typeface="TT Rounds Condensed"/>
              </a:rPr>
              <a:t>bladet</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a:solidFill>
                  <a:srgbClr val="382B1B"/>
                </a:solidFill>
                <a:latin typeface="TT Rounds Condensed"/>
                <a:ea typeface="TT Rounds Condensed"/>
                <a:cs typeface="TT Rounds Condensed"/>
                <a:sym typeface="TT Rounds Condensed"/>
              </a:rPr>
              <a:t>Ta </a:t>
            </a:r>
            <a:r>
              <a:rPr lang="en-US" sz="3600" spc="32" dirty="0" err="1">
                <a:solidFill>
                  <a:srgbClr val="382B1B"/>
                </a:solidFill>
                <a:latin typeface="TT Rounds Condensed"/>
                <a:ea typeface="TT Rounds Condensed"/>
                <a:cs typeface="TT Rounds Condensed"/>
                <a:sym typeface="TT Rounds Condensed"/>
              </a:rPr>
              <a:t>aldrig</a:t>
            </a:r>
            <a:r>
              <a:rPr lang="en-US" sz="3600" spc="32" dirty="0">
                <a:solidFill>
                  <a:srgbClr val="382B1B"/>
                </a:solidFill>
                <a:latin typeface="TT Rounds Condensed"/>
                <a:ea typeface="TT Rounds Condensed"/>
                <a:cs typeface="TT Rounds Condensed"/>
                <a:sym typeface="TT Rounds Condensed"/>
              </a:rPr>
              <a:t> bort mat </a:t>
            </a:r>
            <a:r>
              <a:rPr lang="en-US" sz="3600" spc="32" dirty="0" err="1">
                <a:solidFill>
                  <a:srgbClr val="382B1B"/>
                </a:solidFill>
                <a:latin typeface="TT Rounds Condensed"/>
                <a:ea typeface="TT Rounds Condensed"/>
                <a:cs typeface="TT Rounds Condensed"/>
                <a:sym typeface="TT Rounds Condensed"/>
              </a:rPr>
              <a:t>som</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fastnat</a:t>
            </a:r>
            <a:r>
              <a:rPr lang="en-US" sz="3600" spc="32" dirty="0">
                <a:solidFill>
                  <a:srgbClr val="382B1B"/>
                </a:solidFill>
                <a:latin typeface="TT Rounds Condensed"/>
                <a:ea typeface="TT Rounds Condensed"/>
                <a:cs typeface="TT Rounds Condensed"/>
                <a:sym typeface="TT Rounds Condensed"/>
              </a:rPr>
              <a:t> med bara </a:t>
            </a:r>
            <a:r>
              <a:rPr lang="en-US" sz="3600" spc="32" dirty="0" err="1">
                <a:solidFill>
                  <a:srgbClr val="382B1B"/>
                </a:solidFill>
                <a:latin typeface="TT Rounds Condensed"/>
                <a:ea typeface="TT Rounds Condensed"/>
                <a:cs typeface="TT Rounds Condensed"/>
                <a:sym typeface="TT Rounds Condensed"/>
              </a:rPr>
              <a:t>händerna</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Skärmaskiner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7947" y="1"/>
            <a:ext cx="8277634" cy="10287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txBody>
            <a:bodyPr/>
            <a:lstStyle/>
            <a:p>
              <a:endParaRPr lang="fr-FR"/>
            </a:p>
          </p:txBody>
        </p:sp>
      </p:grpSp>
      <p:grpSp>
        <p:nvGrpSpPr>
          <p:cNvPr id="5" name="Group 5"/>
          <p:cNvGrpSpPr/>
          <p:nvPr/>
        </p:nvGrpSpPr>
        <p:grpSpPr>
          <a:xfrm>
            <a:off x="4719666" y="7433022"/>
            <a:ext cx="4418454" cy="4555767"/>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a:p>
          </p:txBody>
        </p:sp>
      </p:grpSp>
      <p:grpSp>
        <p:nvGrpSpPr>
          <p:cNvPr id="7" name="Group 7"/>
          <p:cNvGrpSpPr/>
          <p:nvPr/>
        </p:nvGrpSpPr>
        <p:grpSpPr>
          <a:xfrm>
            <a:off x="-4587078" y="10287000"/>
            <a:ext cx="24222254" cy="2679813"/>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txBody>
            <a:bodyPr/>
            <a:lstStyle/>
            <a:p>
              <a:endParaRPr lang="fr-FR"/>
            </a:p>
          </p:txBody>
        </p:sp>
      </p:grpSp>
      <p:sp>
        <p:nvSpPr>
          <p:cNvPr id="11" name="TextBox 11"/>
          <p:cNvSpPr txBox="1"/>
          <p:nvPr/>
        </p:nvSpPr>
        <p:spPr>
          <a:xfrm>
            <a:off x="1012184" y="1138590"/>
            <a:ext cx="11038451" cy="1305497"/>
          </a:xfrm>
          <a:prstGeom prst="rect">
            <a:avLst/>
          </a:prstGeom>
        </p:spPr>
        <p:txBody>
          <a:bodyPr lIns="0" tIns="0" rIns="0" bIns="0" rtlCol="0" anchor="t">
            <a:spAutoFit/>
          </a:bodyPr>
          <a:lstStyle/>
          <a:p>
            <a:pPr algn="l">
              <a:lnSpc>
                <a:spcPts val="10082"/>
              </a:lnSpc>
            </a:pPr>
            <a:r>
              <a:rPr lang="en-US" sz="9335" b="1" spc="87" dirty="0">
                <a:solidFill>
                  <a:schemeClr val="bg1"/>
                </a:solidFill>
                <a:latin typeface="TT Rounds Condensed Bold"/>
                <a:ea typeface="TT Rounds Condensed Bold"/>
                <a:cs typeface="TT Rounds Condensed Bold"/>
                <a:sym typeface="TT Rounds Condensed Bold"/>
              </a:rPr>
              <a:t>Innehåll</a:t>
            </a:r>
          </a:p>
        </p:txBody>
      </p:sp>
      <p:sp>
        <p:nvSpPr>
          <p:cNvPr id="12" name="TextBox 12"/>
          <p:cNvSpPr txBox="1"/>
          <p:nvPr/>
        </p:nvSpPr>
        <p:spPr>
          <a:xfrm>
            <a:off x="9547042" y="962133"/>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01</a:t>
            </a:r>
          </a:p>
        </p:txBody>
      </p:sp>
      <p:sp>
        <p:nvSpPr>
          <p:cNvPr id="13" name="TextBox 13"/>
          <p:cNvSpPr txBox="1"/>
          <p:nvPr/>
        </p:nvSpPr>
        <p:spPr>
          <a:xfrm>
            <a:off x="10629344" y="1156140"/>
            <a:ext cx="7024596" cy="410369"/>
          </a:xfrm>
          <a:prstGeom prst="rect">
            <a:avLst/>
          </a:prstGeom>
        </p:spPr>
        <p:txBody>
          <a:bodyPr lIns="0" tIns="0" rIns="0" bIns="0" rtlCol="0" anchor="t">
            <a:spAutoFit/>
          </a:bodyPr>
          <a:lstStyle/>
          <a:p>
            <a:pPr algn="l">
              <a:lnSpc>
                <a:spcPts val="3240"/>
              </a:lnSpc>
            </a:pPr>
            <a:r>
              <a:rPr lang="en-US" sz="3000" spc="27" dirty="0">
                <a:solidFill>
                  <a:srgbClr val="382B1B"/>
                </a:solidFill>
                <a:latin typeface="TT Rounds Condensed"/>
                <a:ea typeface="TT Rounds Condensed"/>
                <a:cs typeface="TT Rounds Condensed"/>
                <a:sym typeface="TT Rounds Condensed"/>
              </a:rPr>
              <a:t>Introduktion till kulinariska </a:t>
            </a:r>
            <a:r>
              <a:rPr lang="en-US" sz="3000" spc="28" dirty="0">
                <a:solidFill>
                  <a:srgbClr val="382B1B"/>
                </a:solidFill>
                <a:latin typeface="TT Rounds Condensed"/>
                <a:ea typeface="TT Rounds Condensed"/>
                <a:cs typeface="TT Rounds Condensed"/>
                <a:sym typeface="TT Rounds Condensed"/>
              </a:rPr>
              <a:t>färdigheter</a:t>
            </a:r>
          </a:p>
        </p:txBody>
      </p:sp>
      <p:sp>
        <p:nvSpPr>
          <p:cNvPr id="14" name="TextBox 14"/>
          <p:cNvSpPr txBox="1"/>
          <p:nvPr/>
        </p:nvSpPr>
        <p:spPr>
          <a:xfrm>
            <a:off x="9547042" y="2029818"/>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02</a:t>
            </a:r>
          </a:p>
        </p:txBody>
      </p:sp>
      <p:sp>
        <p:nvSpPr>
          <p:cNvPr id="15" name="TextBox 15"/>
          <p:cNvSpPr txBox="1"/>
          <p:nvPr/>
        </p:nvSpPr>
        <p:spPr>
          <a:xfrm>
            <a:off x="10620108" y="2040226"/>
            <a:ext cx="7024596" cy="836295"/>
          </a:xfrm>
          <a:prstGeom prst="rect">
            <a:avLst/>
          </a:prstGeom>
        </p:spPr>
        <p:txBody>
          <a:bodyPr lIns="0" tIns="0" rIns="0" bIns="0" rtlCol="0" anchor="t">
            <a:spAutoFit/>
          </a:bodyPr>
          <a:lstStyle/>
          <a:p>
            <a:pPr algn="l">
              <a:lnSpc>
                <a:spcPts val="3240"/>
              </a:lnSpc>
            </a:pPr>
            <a:r>
              <a:rPr lang="en-US" sz="3000" b="1" spc="28">
                <a:solidFill>
                  <a:srgbClr val="382B1B"/>
                </a:solidFill>
                <a:latin typeface="TT Rounds Condensed Bold"/>
                <a:ea typeface="TT Rounds Condensed Bold"/>
                <a:cs typeface="TT Rounds Condensed Bold"/>
                <a:sym typeface="TT Rounds Condensed Bold"/>
              </a:rPr>
              <a:t>DAG 1 </a:t>
            </a:r>
            <a:r>
              <a:rPr lang="en-US" sz="3000" spc="28">
                <a:solidFill>
                  <a:srgbClr val="382B1B"/>
                </a:solidFill>
                <a:latin typeface="TT Rounds Condensed"/>
                <a:ea typeface="TT Rounds Condensed"/>
                <a:cs typeface="TT Rounds Condensed"/>
                <a:sym typeface="TT Rounds Condensed"/>
              </a:rPr>
              <a:t>- Grundläggande hygien, säkerhet, underhåll och organisation i köket</a:t>
            </a:r>
          </a:p>
        </p:txBody>
      </p:sp>
      <p:sp>
        <p:nvSpPr>
          <p:cNvPr id="16" name="TextBox 16"/>
          <p:cNvSpPr txBox="1"/>
          <p:nvPr/>
        </p:nvSpPr>
        <p:spPr>
          <a:xfrm>
            <a:off x="9547042" y="3097498"/>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03</a:t>
            </a:r>
          </a:p>
        </p:txBody>
      </p:sp>
      <p:sp>
        <p:nvSpPr>
          <p:cNvPr id="17" name="TextBox 17"/>
          <p:cNvSpPr txBox="1"/>
          <p:nvPr/>
        </p:nvSpPr>
        <p:spPr>
          <a:xfrm>
            <a:off x="10620108" y="3046679"/>
            <a:ext cx="7024596" cy="836295"/>
          </a:xfrm>
          <a:prstGeom prst="rect">
            <a:avLst/>
          </a:prstGeom>
        </p:spPr>
        <p:txBody>
          <a:bodyPr lIns="0" tIns="0" rIns="0" bIns="0" rtlCol="0" anchor="t">
            <a:spAutoFit/>
          </a:bodyPr>
          <a:lstStyle/>
          <a:p>
            <a:pPr algn="l">
              <a:lnSpc>
                <a:spcPts val="3240"/>
              </a:lnSpc>
            </a:pPr>
            <a:r>
              <a:rPr lang="en-US" sz="3000" b="1" spc="28">
                <a:solidFill>
                  <a:srgbClr val="382B1B"/>
                </a:solidFill>
                <a:latin typeface="TT Rounds Condensed Bold"/>
                <a:ea typeface="TT Rounds Condensed Bold"/>
                <a:cs typeface="TT Rounds Condensed Bold"/>
                <a:sym typeface="TT Rounds Condensed Bold"/>
              </a:rPr>
              <a:t>DAG 2 </a:t>
            </a:r>
            <a:r>
              <a:rPr lang="en-US" sz="3000" spc="28">
                <a:solidFill>
                  <a:srgbClr val="382B1B"/>
                </a:solidFill>
                <a:latin typeface="TT Rounds Condensed"/>
                <a:ea typeface="TT Rounds Condensed"/>
                <a:cs typeface="TT Rounds Condensed"/>
                <a:sym typeface="TT Rounds Condensed"/>
              </a:rPr>
              <a:t>- Termer och tekniker för tillagning, redskap och utrustning</a:t>
            </a:r>
          </a:p>
        </p:txBody>
      </p:sp>
      <p:sp>
        <p:nvSpPr>
          <p:cNvPr id="18" name="TextBox 18"/>
          <p:cNvSpPr txBox="1"/>
          <p:nvPr/>
        </p:nvSpPr>
        <p:spPr>
          <a:xfrm>
            <a:off x="9547042" y="4165186"/>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04</a:t>
            </a:r>
          </a:p>
        </p:txBody>
      </p:sp>
      <p:sp>
        <p:nvSpPr>
          <p:cNvPr id="19" name="TextBox 19"/>
          <p:cNvSpPr txBox="1"/>
          <p:nvPr/>
        </p:nvSpPr>
        <p:spPr>
          <a:xfrm>
            <a:off x="10620108" y="4053130"/>
            <a:ext cx="7024596" cy="836295"/>
          </a:xfrm>
          <a:prstGeom prst="rect">
            <a:avLst/>
          </a:prstGeom>
        </p:spPr>
        <p:txBody>
          <a:bodyPr lIns="0" tIns="0" rIns="0" bIns="0" rtlCol="0" anchor="t">
            <a:spAutoFit/>
          </a:bodyPr>
          <a:lstStyle/>
          <a:p>
            <a:pPr algn="l">
              <a:lnSpc>
                <a:spcPts val="3240"/>
              </a:lnSpc>
            </a:pPr>
            <a:r>
              <a:rPr lang="en-US" sz="3000" b="1" spc="28">
                <a:solidFill>
                  <a:srgbClr val="382B1B"/>
                </a:solidFill>
                <a:latin typeface="TT Rounds Condensed Bold"/>
                <a:ea typeface="TT Rounds Condensed Bold"/>
                <a:cs typeface="TT Rounds Condensed Bold"/>
                <a:sym typeface="TT Rounds Condensed Bold"/>
              </a:rPr>
              <a:t>DAG </a:t>
            </a:r>
            <a:r>
              <a:rPr lang="en-US" sz="3000" spc="28">
                <a:solidFill>
                  <a:srgbClr val="382B1B"/>
                </a:solidFill>
                <a:latin typeface="TT Rounds Condensed"/>
                <a:ea typeface="TT Rounds Condensed"/>
                <a:cs typeface="TT Rounds Condensed"/>
                <a:sym typeface="TT Rounds Condensed"/>
              </a:rPr>
              <a:t>3 - Kökshantering, näringslära och kreativitet</a:t>
            </a:r>
          </a:p>
        </p:txBody>
      </p:sp>
      <p:sp>
        <p:nvSpPr>
          <p:cNvPr id="20" name="TextBox 20"/>
          <p:cNvSpPr txBox="1"/>
          <p:nvPr/>
        </p:nvSpPr>
        <p:spPr>
          <a:xfrm>
            <a:off x="9547042" y="5207466"/>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05</a:t>
            </a:r>
          </a:p>
        </p:txBody>
      </p:sp>
      <p:sp>
        <p:nvSpPr>
          <p:cNvPr id="21" name="TextBox 21"/>
          <p:cNvSpPr txBox="1"/>
          <p:nvPr/>
        </p:nvSpPr>
        <p:spPr>
          <a:xfrm>
            <a:off x="10610583" y="5327412"/>
            <a:ext cx="7024596" cy="820738"/>
          </a:xfrm>
          <a:prstGeom prst="rect">
            <a:avLst/>
          </a:prstGeom>
        </p:spPr>
        <p:txBody>
          <a:bodyPr lIns="0" tIns="0" rIns="0" bIns="0" rtlCol="0" anchor="t">
            <a:spAutoFit/>
          </a:bodyPr>
          <a:lstStyle/>
          <a:p>
            <a:pPr algn="l">
              <a:lnSpc>
                <a:spcPts val="3240"/>
              </a:lnSpc>
            </a:pPr>
            <a:r>
              <a:rPr lang="en-US" sz="3000" b="1" spc="28" dirty="0">
                <a:solidFill>
                  <a:srgbClr val="382B1B"/>
                </a:solidFill>
                <a:latin typeface="TT Rounds Condensed Bold"/>
                <a:ea typeface="TT Rounds Condensed Bold"/>
                <a:cs typeface="TT Rounds Condensed Bold"/>
                <a:sym typeface="TT Rounds Condensed Bold"/>
              </a:rPr>
              <a:t>DAG 4 </a:t>
            </a:r>
            <a:r>
              <a:rPr lang="en-US" sz="3000" spc="28" dirty="0">
                <a:solidFill>
                  <a:srgbClr val="382B1B"/>
                </a:solidFill>
                <a:latin typeface="TT Rounds Condensed"/>
                <a:ea typeface="TT Rounds Condensed"/>
                <a:cs typeface="TT Rounds Condensed"/>
                <a:sym typeface="TT Rounds Condensed"/>
              </a:rPr>
              <a:t>- Nu blir det tekniskt! Grundläggande tekniker för konditorivaror</a:t>
            </a:r>
          </a:p>
        </p:txBody>
      </p:sp>
      <p:pic>
        <p:nvPicPr>
          <p:cNvPr id="23" name="Picture 22">
            <a:extLst>
              <a:ext uri="{FF2B5EF4-FFF2-40B4-BE49-F238E27FC236}">
                <a16:creationId xmlns:a16="http://schemas.microsoft.com/office/drawing/2014/main" id="{B6E9B7BF-A9CE-79A0-F055-B54EA5AC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818" y="8120585"/>
            <a:ext cx="2269246" cy="478455"/>
          </a:xfrm>
          <a:prstGeom prst="rect">
            <a:avLst/>
          </a:prstGeom>
        </p:spPr>
      </p:pic>
      <p:pic>
        <p:nvPicPr>
          <p:cNvPr id="25" name="Picture 24" descr="A close-up of a text&#10;&#10;Description automatically generated">
            <a:extLst>
              <a:ext uri="{FF2B5EF4-FFF2-40B4-BE49-F238E27FC236}">
                <a16:creationId xmlns:a16="http://schemas.microsoft.com/office/drawing/2014/main" id="{66C9FFCC-319D-CBB5-EC28-2FF22F55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6148" y="7873712"/>
            <a:ext cx="5259803" cy="9273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500958"/>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spc="32" dirty="0" err="1">
                <a:solidFill>
                  <a:srgbClr val="382B1B"/>
                </a:solidFill>
                <a:latin typeface="TT Rounds Condensed Bold"/>
                <a:ea typeface="TT Rounds Condensed Bold"/>
                <a:cs typeface="TT Rounds Condensed Bold"/>
                <a:sym typeface="TT Rounds Condensed Bold"/>
              </a:rPr>
              <a:t>säker</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användning</a:t>
            </a:r>
            <a:endParaRPr lang="en-US" sz="3600" b="1" spc="32" dirty="0">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Läs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följ</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tillverkarens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anvisningar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Kontrollera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apparaterna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är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korrekt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monterade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innan</a:t>
            </a:r>
            <a:r>
              <a:rPr lang="en-US" sz="3600" spc="32" dirty="0">
                <a:solidFill>
                  <a:srgbClr val="382B1B"/>
                </a:solidFill>
                <a:latin typeface="TT Rounds Condensed"/>
                <a:ea typeface="TT Rounds Condensed"/>
                <a:cs typeface="TT Rounds Condensed"/>
                <a:sym typeface="TT Rounds Condensed"/>
              </a:rPr>
              <a:t> du </a:t>
            </a:r>
            <a:r>
              <a:rPr lang="en-US" sz="3600" spc="32" dirty="0" err="1">
                <a:solidFill>
                  <a:srgbClr val="382B1B"/>
                </a:solidFill>
                <a:latin typeface="TT Rounds Condensed"/>
                <a:ea typeface="TT Rounds Condensed"/>
                <a:cs typeface="TT Rounds Condensed"/>
                <a:sym typeface="TT Rounds Condensed"/>
              </a:rPr>
              <a:t>använder</a:t>
            </a:r>
            <a:r>
              <a:rPr lang="en-US" sz="3600" spc="32" dirty="0">
                <a:solidFill>
                  <a:srgbClr val="382B1B"/>
                </a:solidFill>
                <a:latin typeface="TT Rounds Condensed"/>
                <a:ea typeface="TT Rounds Condensed"/>
                <a:cs typeface="TT Rounds Condensed"/>
                <a:sym typeface="TT Rounds Condensed"/>
              </a:rPr>
              <a:t> dem.</a:t>
            </a:r>
            <a:endParaRPr lang="en-US" sz="3600" spc="32" dirty="0">
              <a:solidFill>
                <a:srgbClr val="382B1B"/>
              </a:solidFill>
              <a:latin typeface="TT Rounds Condensed"/>
              <a:ea typeface="TT Rounds Condensed"/>
              <a:cs typeface="TT Rounds Condensed"/>
            </a:endParaRPr>
          </a:p>
          <a:p>
            <a:pPr>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spc="32" dirty="0" err="1">
                <a:solidFill>
                  <a:srgbClr val="382B1B"/>
                </a:solidFill>
                <a:latin typeface="TT Rounds Condensed Bold"/>
                <a:ea typeface="TT Rounds Condensed Bold"/>
                <a:cs typeface="TT Rounds Condensed Bold"/>
                <a:sym typeface="TT Rounds Condensed Bold"/>
              </a:rPr>
              <a:t>rengöring</a:t>
            </a: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Koppla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apparaterna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rengöring</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lämpliga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borstar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verktyg</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rengöra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svåråtkomliga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områden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Annan utrustning (juicepressar, stavmixer etc.)</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spc="32" dirty="0" err="1">
                <a:solidFill>
                  <a:srgbClr val="382B1B"/>
                </a:solidFill>
                <a:latin typeface="TT Rounds Condensed Bold"/>
                <a:ea typeface="TT Rounds Condensed Bold"/>
                <a:cs typeface="TT Rounds Condensed Bold"/>
                <a:sym typeface="TT Rounds Condensed Bold"/>
              </a:rPr>
              <a:t>organisation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städning</a:t>
            </a:r>
            <a:endParaRPr lang="en-US" sz="3600" b="1" spc="32" dirty="0"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Håll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ordning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reda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arbetsplatserna</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undvika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olyckor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Förvara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verktyg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utrustning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ordnat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sätt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efter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användning</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utbildning </a:t>
            </a:r>
            <a:r>
              <a:rPr lang="en-US" sz="3600" b="1" spc="32"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err="1">
                <a:solidFill>
                  <a:srgbClr val="382B1B"/>
                </a:solidFill>
                <a:latin typeface="TT Rounds Condensed Bold"/>
                <a:ea typeface="TT Rounds Condensed Bold"/>
                <a:cs typeface="TT Rounds Condensed Bold"/>
                <a:sym typeface="TT Rounds Condensed Bold"/>
              </a:rPr>
              <a:t>övervakning</a:t>
            </a:r>
            <a:endParaRPr lang="en-US" sz="3600" b="1" spc="32"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Regelbunden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utbildning</a:t>
            </a:r>
            <a:r>
              <a:rPr lang="en-US" sz="3600" spc="32" dirty="0">
                <a:solidFill>
                  <a:srgbClr val="382B1B"/>
                </a:solidFill>
                <a:latin typeface="TT Rounds Condensed"/>
                <a:ea typeface="TT Rounds Condensed"/>
                <a:cs typeface="TT Rounds Condensed"/>
                <a:sym typeface="TT Rounds Condensed"/>
              </a:rPr>
              <a:t> av </a:t>
            </a:r>
            <a:r>
              <a:rPr lang="en-US" sz="3600" spc="32" dirty="0" err="1">
                <a:solidFill>
                  <a:srgbClr val="382B1B"/>
                </a:solidFill>
                <a:latin typeface="TT Rounds Condensed"/>
                <a:ea typeface="TT Rounds Condensed"/>
                <a:cs typeface="TT Rounds Condensed"/>
                <a:sym typeface="TT Rounds Condensed"/>
              </a:rPr>
              <a:t>personalen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säkerhetsregler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a:solidFill>
                  <a:srgbClr val="382B1B"/>
                </a:solidFill>
                <a:latin typeface="TT Rounds Condensed"/>
                <a:ea typeface="TT Rounds Condensed"/>
                <a:cs typeface="TT Rounds Condensed"/>
                <a:sym typeface="TT Rounds Condensed"/>
              </a:rPr>
              <a:t>Var </a:t>
            </a:r>
            <a:r>
              <a:rPr lang="en-US" sz="3600" spc="32" dirty="0" err="1">
                <a:solidFill>
                  <a:srgbClr val="382B1B"/>
                </a:solidFill>
                <a:latin typeface="TT Rounds Condensed"/>
                <a:ea typeface="TT Rounds Condensed"/>
                <a:cs typeface="TT Rounds Condensed"/>
                <a:sym typeface="TT Rounds Condensed"/>
              </a:rPr>
              <a:t>vaksam</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uppmärksam</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när</a:t>
            </a:r>
            <a:r>
              <a:rPr lang="en-US" sz="3600" spc="32" dirty="0">
                <a:solidFill>
                  <a:srgbClr val="382B1B"/>
                </a:solidFill>
                <a:latin typeface="TT Rounds Condensed"/>
                <a:ea typeface="TT Rounds Condensed"/>
                <a:cs typeface="TT Rounds Condensed"/>
                <a:sym typeface="TT Rounds Condensed"/>
              </a:rPr>
              <a:t> du </a:t>
            </a:r>
            <a:r>
              <a:rPr lang="en-US" sz="3600" spc="32" dirty="0" err="1">
                <a:solidFill>
                  <a:srgbClr val="382B1B"/>
                </a:solidFill>
                <a:latin typeface="TT Rounds Condensed"/>
                <a:ea typeface="TT Rounds Condensed"/>
                <a:cs typeface="TT Rounds Condensed"/>
                <a:sym typeface="TT Rounds Condensed"/>
              </a:rPr>
              <a:t>hanterar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verktyg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utrustning</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Genom</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att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följa</a:t>
            </a:r>
            <a:r>
              <a:rPr lang="en-US" sz="3600" b="1" spc="32" dirty="0">
                <a:solidFill>
                  <a:srgbClr val="382B1B"/>
                </a:solidFill>
                <a:latin typeface="TT Rounds Condensed Bold"/>
                <a:ea typeface="TT Rounds Condensed Bold"/>
                <a:cs typeface="TT Rounds Condensed Bold"/>
                <a:sym typeface="TT Rounds Condensed Bold"/>
              </a:rPr>
              <a:t> dessa tips </a:t>
            </a:r>
            <a:r>
              <a:rPr lang="en-US" sz="3600" b="1" spc="32" dirty="0" err="1">
                <a:solidFill>
                  <a:srgbClr val="382B1B"/>
                </a:solidFill>
                <a:latin typeface="TT Rounds Condensed Bold"/>
                <a:ea typeface="TT Rounds Condensed Bold"/>
                <a:cs typeface="TT Rounds Condensed Bold"/>
                <a:sym typeface="TT Rounds Condensed Bold"/>
              </a:rPr>
              <a:t>kan</a:t>
            </a:r>
            <a:r>
              <a:rPr lang="en-US" sz="3600" b="1" spc="32" dirty="0">
                <a:solidFill>
                  <a:srgbClr val="382B1B"/>
                </a:solidFill>
                <a:latin typeface="TT Rounds Condensed Bold"/>
                <a:ea typeface="TT Rounds Condensed Bold"/>
                <a:cs typeface="TT Rounds Condensed Bold"/>
                <a:sym typeface="TT Rounds Condensed Bold"/>
              </a:rPr>
              <a:t> du </a:t>
            </a:r>
            <a:r>
              <a:rPr lang="en-US" sz="3600" b="1" spc="32" dirty="0" err="1">
                <a:solidFill>
                  <a:srgbClr val="382B1B"/>
                </a:solidFill>
                <a:latin typeface="TT Rounds Condensed Bold"/>
                <a:ea typeface="TT Rounds Condensed Bold"/>
                <a:cs typeface="TT Rounds Condensed Bold"/>
                <a:sym typeface="TT Rounds Condensed Bold"/>
              </a:rPr>
              <a:t>bidra</a:t>
            </a:r>
            <a:r>
              <a:rPr lang="en-US" sz="3600" b="1" spc="32" dirty="0">
                <a:solidFill>
                  <a:srgbClr val="382B1B"/>
                </a:solidFill>
                <a:latin typeface="TT Rounds Condensed Bold"/>
                <a:ea typeface="TT Rounds Condensed Bold"/>
                <a:cs typeface="TT Rounds Condensed Bold"/>
                <a:sym typeface="TT Rounds Condensed Bold"/>
              </a:rPr>
              <a:t> till </a:t>
            </a:r>
            <a:r>
              <a:rPr lang="en-US" sz="3600" b="1" spc="32" dirty="0" err="1">
                <a:solidFill>
                  <a:srgbClr val="382B1B"/>
                </a:solidFill>
                <a:latin typeface="TT Rounds Condensed Bold"/>
                <a:ea typeface="TT Rounds Condensed Bold"/>
                <a:cs typeface="TT Rounds Condensed Bold"/>
                <a:sym typeface="TT Rounds Condensed Bold"/>
              </a:rPr>
              <a:t>att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skapa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säker</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arbetsmiljö</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minska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risken</a:t>
            </a:r>
            <a:r>
              <a:rPr lang="en-US" sz="3600" b="1" spc="32" dirty="0">
                <a:solidFill>
                  <a:srgbClr val="382B1B"/>
                </a:solidFill>
                <a:latin typeface="TT Rounds Condensed Bold"/>
                <a:ea typeface="TT Rounds Condensed Bold"/>
                <a:cs typeface="TT Rounds Condensed Bold"/>
                <a:sym typeface="TT Rounds Condensed Bold"/>
              </a:rPr>
              <a:t> för </a:t>
            </a:r>
            <a:r>
              <a:rPr lang="en-US" sz="3600" b="1" spc="32" dirty="0" err="1">
                <a:solidFill>
                  <a:srgbClr val="382B1B"/>
                </a:solidFill>
                <a:latin typeface="TT Rounds Condensed Bold"/>
                <a:ea typeface="TT Rounds Condensed Bold"/>
                <a:cs typeface="TT Rounds Condensed Bold"/>
                <a:sym typeface="TT Rounds Condensed Bold"/>
              </a:rPr>
              <a:t>skador</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i</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köket</a:t>
            </a:r>
            <a:r>
              <a:rPr lang="en-US" sz="3600" b="1" spc="32" dirty="0">
                <a:solidFill>
                  <a:srgbClr val="382B1B"/>
                </a:solidFill>
                <a:latin typeface="TT Rounds Condensed Bold"/>
                <a:ea typeface="TT Rounds Condensed Bold"/>
                <a:cs typeface="TT Rounds Condensed Bold"/>
                <a:sym typeface="TT Rounds Condensed Bold"/>
              </a:rPr>
              <a:t>.</a:t>
            </a:r>
            <a:endParaRPr lang="en-US" sz="3600" b="1" spc="32" dirty="0">
              <a:solidFill>
                <a:srgbClr val="382B1B"/>
              </a:solidFill>
              <a:latin typeface="TT Rounds Condensed Bold"/>
              <a:ea typeface="TT Rounds Condensed Bold"/>
              <a:cs typeface="TT Rounds Condensed Bold"/>
            </a:endParaRPr>
          </a:p>
          <a:p>
            <a:pPr algn="l">
              <a:lnSpc>
                <a:spcPts val="3888"/>
              </a:lnSpc>
            </a:pPr>
            <a:endParaRPr lang="en-US" sz="3600" b="1" spc="32">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Allmänna regler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450005" y="575809"/>
            <a:ext cx="9300435" cy="4199727"/>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17876" r="-17876"/>
            </a:stretch>
          </a:blipFill>
        </p:spPr>
        <p:txBody>
          <a:bodyPr/>
          <a:lstStyle/>
          <a:p>
            <a:endParaRPr lang="fr-FR"/>
          </a:p>
        </p:txBody>
      </p:sp>
      <p:sp>
        <p:nvSpPr>
          <p:cNvPr id="11" name="TextBox 11"/>
          <p:cNvSpPr txBox="1"/>
          <p:nvPr/>
        </p:nvSpPr>
        <p:spPr>
          <a:xfrm>
            <a:off x="1338465" y="5953651"/>
            <a:ext cx="7714095" cy="3500958"/>
          </a:xfrm>
          <a:prstGeom prst="rect">
            <a:avLst/>
          </a:prstGeom>
        </p:spPr>
        <p:txBody>
          <a:bodyPr lIns="0" tIns="0" rIns="0" bIns="0" rtlCol="0" anchor="t">
            <a:spAutoFit/>
          </a:bodyPr>
          <a:lstStyle/>
          <a:p>
            <a:pPr>
              <a:lnSpc>
                <a:spcPts val="3888"/>
              </a:lnSpc>
            </a:pPr>
            <a:r>
              <a:rPr lang="en-US" sz="3600" spc="33" dirty="0" err="1">
                <a:solidFill>
                  <a:srgbClr val="382B1B"/>
                </a:solidFill>
                <a:latin typeface="TT Rounds Condensed"/>
                <a:ea typeface="TT Rounds Condensed"/>
                <a:cs typeface="TT Rounds Condensed"/>
                <a:sym typeface="TT Rounds Condensed"/>
              </a:rPr>
              <a:t>Korrekt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underhåll</a:t>
            </a:r>
            <a:r>
              <a:rPr lang="en-US" sz="3600" spc="33" dirty="0">
                <a:solidFill>
                  <a:srgbClr val="382B1B"/>
                </a:solidFill>
                <a:latin typeface="TT Rounds Condensed"/>
                <a:ea typeface="TT Rounds Condensed"/>
                <a:cs typeface="TT Rounds Condensed"/>
                <a:sym typeface="TT Rounds Condensed"/>
              </a:rPr>
              <a:t> av din </a:t>
            </a:r>
            <a:r>
              <a:rPr lang="en-US" sz="3600" spc="33" dirty="0" err="1">
                <a:solidFill>
                  <a:srgbClr val="382B1B"/>
                </a:solidFill>
                <a:latin typeface="TT Rounds Condensed"/>
                <a:ea typeface="TT Rounds Condensed"/>
                <a:cs typeface="TT Rounds Condensed"/>
                <a:sym typeface="TT Rounds Condensed"/>
              </a:rPr>
              <a:t>arbetsstation</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i</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köket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är</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avgörande</a:t>
            </a:r>
            <a:r>
              <a:rPr lang="en-US" sz="3600" spc="33" dirty="0">
                <a:solidFill>
                  <a:srgbClr val="382B1B"/>
                </a:solidFill>
                <a:latin typeface="TT Rounds Condensed"/>
                <a:ea typeface="TT Rounds Condensed"/>
                <a:cs typeface="TT Rounds Condensed"/>
                <a:sym typeface="TT Rounds Condensed"/>
              </a:rPr>
              <a:t> för </a:t>
            </a:r>
            <a:r>
              <a:rPr lang="en-US" sz="3600" spc="33" dirty="0" err="1">
                <a:solidFill>
                  <a:srgbClr val="382B1B"/>
                </a:solidFill>
                <a:latin typeface="TT Rounds Condensed"/>
                <a:ea typeface="TT Rounds Condensed"/>
                <a:cs typeface="TT Rounds Condensed"/>
                <a:sym typeface="TT Rounds Condensed"/>
              </a:rPr>
              <a:t>att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garantera</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livsmedelssäkerhet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effektivitet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och</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hållbarhet</a:t>
            </a:r>
            <a:r>
              <a:rPr lang="en-US" sz="3600" spc="33" dirty="0">
                <a:solidFill>
                  <a:srgbClr val="382B1B"/>
                </a:solidFill>
                <a:latin typeface="TT Rounds Condensed"/>
                <a:ea typeface="TT Rounds Condensed"/>
                <a:cs typeface="TT Rounds Condensed"/>
                <a:sym typeface="TT Rounds Condensed"/>
              </a:rPr>
              <a:t> för din </a:t>
            </a:r>
            <a:r>
              <a:rPr lang="en-US" sz="3600" spc="33" dirty="0" err="1">
                <a:solidFill>
                  <a:srgbClr val="382B1B"/>
                </a:solidFill>
                <a:latin typeface="TT Rounds Condensed"/>
                <a:ea typeface="TT Rounds Condensed"/>
                <a:cs typeface="TT Rounds Condensed"/>
                <a:sym typeface="TT Rounds Condensed"/>
              </a:rPr>
              <a:t>utrustning</a:t>
            </a:r>
            <a:r>
              <a:rPr lang="en-US" sz="3600" spc="33" dirty="0">
                <a:solidFill>
                  <a:srgbClr val="382B1B"/>
                </a:solidFill>
                <a:latin typeface="TT Rounds Condensed"/>
                <a:ea typeface="TT Rounds Condensed"/>
                <a:cs typeface="TT Rounds Condensed"/>
                <a:sym typeface="TT Rounds Condensed"/>
              </a:rPr>
              <a:t>. </a:t>
            </a:r>
            <a:br>
              <a:rPr lang="en-US" dirty="0">
                <a:sym typeface="TT Rounds Condensed"/>
              </a:rPr>
            </a:br>
            <a:br>
              <a:rPr lang="en-US" dirty="0">
                <a:sym typeface="TT Rounds Condensed"/>
              </a:rPr>
            </a:br>
            <a:r>
              <a:rPr lang="en-US" sz="3600" spc="33" dirty="0" err="1">
                <a:solidFill>
                  <a:srgbClr val="382B1B"/>
                </a:solidFill>
                <a:latin typeface="TT Rounds Condensed"/>
                <a:ea typeface="TT Rounds Condensed"/>
                <a:cs typeface="TT Rounds Condensed"/>
                <a:sym typeface="TT Rounds Condensed"/>
              </a:rPr>
              <a:t>Här</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följer</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några</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steg</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och</a:t>
            </a:r>
            <a:r>
              <a:rPr lang="en-US" sz="3600" spc="33" dirty="0">
                <a:solidFill>
                  <a:srgbClr val="382B1B"/>
                </a:solidFill>
                <a:latin typeface="TT Rounds Condensed"/>
                <a:ea typeface="TT Rounds Condensed"/>
                <a:cs typeface="TT Rounds Condensed"/>
                <a:sym typeface="TT Rounds Condensed"/>
              </a:rPr>
              <a:t> tips för </a:t>
            </a:r>
            <a:r>
              <a:rPr lang="en-US" sz="3600" spc="33" dirty="0" err="1">
                <a:solidFill>
                  <a:srgbClr val="382B1B"/>
                </a:solidFill>
                <a:latin typeface="TT Rounds Condensed"/>
                <a:ea typeface="TT Rounds Condensed"/>
                <a:cs typeface="TT Rounds Condensed"/>
                <a:sym typeface="TT Rounds Condensed"/>
              </a:rPr>
              <a:t>optimalt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underhåll</a:t>
            </a:r>
            <a:r>
              <a:rPr lang="en-US" sz="3600" spc="33" dirty="0">
                <a:solidFill>
                  <a:srgbClr val="382B1B"/>
                </a:solidFill>
                <a:latin typeface="TT Rounds Condensed"/>
                <a:ea typeface="TT Rounds Condensed"/>
                <a:cs typeface="TT Rounds Condensed"/>
                <a:sym typeface="TT Rounds Condensed"/>
              </a:rPr>
              <a:t>:</a:t>
            </a:r>
          </a:p>
        </p:txBody>
      </p:sp>
      <p:sp>
        <p:nvSpPr>
          <p:cNvPr id="12" name="TextBox 12"/>
          <p:cNvSpPr txBox="1"/>
          <p:nvPr/>
        </p:nvSpPr>
        <p:spPr>
          <a:xfrm>
            <a:off x="1186932" y="1350212"/>
            <a:ext cx="8578556" cy="2670962"/>
          </a:xfrm>
          <a:prstGeom prst="rect">
            <a:avLst/>
          </a:prstGeom>
        </p:spPr>
        <p:txBody>
          <a:bodyPr wrap="square" lIns="0" tIns="0" rIns="0" bIns="0" rtlCol="0" anchor="t">
            <a:spAutoFit/>
          </a:bodyPr>
          <a:lstStyle/>
          <a:p>
            <a:pPr algn="ctr">
              <a:lnSpc>
                <a:spcPts val="5248"/>
              </a:lnSpc>
            </a:pPr>
            <a:r>
              <a:rPr lang="en-US" sz="5400" b="1" spc="48" dirty="0">
                <a:solidFill>
                  <a:srgbClr val="000000"/>
                </a:solidFill>
                <a:latin typeface="TT Rounds Condensed Bold"/>
                <a:ea typeface="TT Rounds Condensed Bold"/>
                <a:cs typeface="TT Rounds Condensed Bold"/>
                <a:sym typeface="TT Rounds Condensed Bold"/>
              </a:rPr>
              <a:t>C- </a:t>
            </a:r>
            <a:br>
              <a:rPr lang="en-US" sz="5400" b="1" spc="48" dirty="0">
                <a:solidFill>
                  <a:srgbClr val="000000"/>
                </a:solidFill>
                <a:latin typeface="TT Rounds Condensed Bold"/>
                <a:ea typeface="TT Rounds Condensed Bold"/>
                <a:cs typeface="TT Rounds Condensed Bold"/>
                <a:sym typeface="TT Rounds Condensed Bold"/>
              </a:rPr>
            </a:br>
            <a:r>
              <a:rPr lang="en-US" sz="5400" b="1" spc="48" dirty="0">
                <a:solidFill>
                  <a:srgbClr val="000000"/>
                </a:solidFill>
                <a:latin typeface="TT Rounds Condensed Bold"/>
                <a:ea typeface="TT Rounds Condensed Bold"/>
                <a:cs typeface="TT Rounds Condensed Bold"/>
                <a:sym typeface="TT Rounds Condensed Bold"/>
              </a:rPr>
              <a:t>HUR DU UNDERHÅLLER DIN ARBETSSTATION</a:t>
            </a:r>
          </a:p>
          <a:p>
            <a:pPr algn="ctr">
              <a:lnSpc>
                <a:spcPts val="5248"/>
              </a:lnSpc>
            </a:pPr>
            <a:endParaRPr lang="en-US" sz="5400" b="1" spc="48">
              <a:solidFill>
                <a:srgbClr val="000000"/>
              </a:solidFill>
              <a:latin typeface="TT Rounds Condensed Bold"/>
              <a:ea typeface="TT Rounds Condensed Bold"/>
              <a:cs typeface="TT Rounds Condensed Bold"/>
              <a:sym typeface="TT Rounds Condensed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593802"/>
            <a:ext cx="17117141" cy="6001643"/>
          </a:xfrm>
          <a:prstGeom prst="rect">
            <a:avLst/>
          </a:prstGeom>
        </p:spPr>
        <p:txBody>
          <a:bodyPr wrap="square"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 </a:t>
            </a:r>
            <a:r>
              <a:rPr lang="en-US" sz="3600" b="1" spc="32" dirty="0" err="1">
                <a:solidFill>
                  <a:srgbClr val="382B1B"/>
                </a:solidFill>
                <a:latin typeface="TT Rounds Condensed Bold"/>
                <a:ea typeface="TT Rounds Condensed Bold"/>
                <a:cs typeface="TT Rounds Condensed Bold"/>
                <a:sym typeface="TT Rounds Condensed Bold"/>
              </a:rPr>
              <a:t>Arbetsplan</a:t>
            </a:r>
            <a:endParaRPr lang="en-US" sz="3600" b="1" spc="32" dirty="0">
              <a:solidFill>
                <a:srgbClr val="382B1B"/>
              </a:solidFill>
              <a:latin typeface="TT Rounds Condensed Bold"/>
              <a:ea typeface="TT Rounds Condensed Bold"/>
              <a:cs typeface="TT Rounds Condensed Bold"/>
            </a:endParaRPr>
          </a:p>
          <a:p>
            <a:pPr>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Desinficering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godkänt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desinfektionsmedel</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livsmedel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efter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varje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servering</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err="1">
                <a:solidFill>
                  <a:srgbClr val="382B1B"/>
                </a:solidFill>
                <a:latin typeface="TT Rounds Condensed"/>
                <a:ea typeface="TT Rounds Condensed"/>
                <a:cs typeface="TT Rounds Condensed"/>
                <a:sym typeface="TT Rounds Condensed"/>
              </a:rPr>
              <a:t>Torkning</a:t>
            </a:r>
            <a:r>
              <a:rPr lang="en-US" sz="3600" b="1" spc="32" dirty="0">
                <a:solidFill>
                  <a:srgbClr val="382B1B"/>
                </a:solidFill>
                <a:latin typeface="TT Rounds Condensed"/>
                <a:ea typeface="TT Rounds Condensed"/>
                <a:cs typeface="TT Rounds Condensed"/>
                <a:sym typeface="TT Rounds Condensed"/>
              </a:rPr>
              <a:t>:</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Torka</a:t>
            </a:r>
            <a:r>
              <a:rPr lang="en-US" sz="3600" spc="32" dirty="0">
                <a:solidFill>
                  <a:srgbClr val="382B1B"/>
                </a:solidFill>
                <a:latin typeface="TT Rounds Condensed"/>
                <a:ea typeface="TT Rounds Condensed"/>
                <a:cs typeface="TT Rounds Condensed"/>
                <a:sym typeface="TT Rounds Condensed"/>
              </a:rPr>
              <a:t> av med </a:t>
            </a:r>
            <a:r>
              <a:rPr lang="en-US" sz="3600" spc="32"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ren, </a:t>
            </a:r>
            <a:r>
              <a:rPr lang="en-US" sz="3600" spc="32" err="1">
                <a:solidFill>
                  <a:srgbClr val="382B1B"/>
                </a:solidFill>
                <a:latin typeface="TT Rounds Condensed"/>
                <a:ea typeface="TT Rounds Condensed"/>
                <a:cs typeface="TT Rounds Condensed"/>
                <a:sym typeface="TT Rounds Condensed"/>
              </a:rPr>
              <a:t>fuktig</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trasa</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torka</a:t>
            </a:r>
            <a:r>
              <a:rPr lang="en-US" sz="3600" spc="32" dirty="0">
                <a:solidFill>
                  <a:srgbClr val="382B1B"/>
                </a:solidFill>
                <a:latin typeface="TT Rounds Condensed"/>
                <a:ea typeface="TT Rounds Condensed"/>
                <a:cs typeface="TT Rounds Condensed"/>
                <a:sym typeface="TT Rounds Condensed"/>
              </a:rPr>
              <a:t> sedan med </a:t>
            </a:r>
            <a:r>
              <a:rPr lang="en-US" sz="3600" spc="32"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torr </a:t>
            </a:r>
            <a:r>
              <a:rPr lang="en-US" sz="3600" spc="32" err="1">
                <a:solidFill>
                  <a:srgbClr val="382B1B"/>
                </a:solidFill>
                <a:latin typeface="TT Rounds Condensed"/>
                <a:ea typeface="TT Rounds Condensed"/>
                <a:cs typeface="TT Rounds Condensed"/>
                <a:sym typeface="TT Rounds Condensed"/>
              </a:rPr>
              <a:t>trasa</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b. </a:t>
            </a:r>
            <a:r>
              <a:rPr lang="en-US" sz="3600" b="1" spc="32" dirty="0" err="1">
                <a:solidFill>
                  <a:srgbClr val="382B1B"/>
                </a:solidFill>
                <a:latin typeface="TT Rounds Condensed Bold"/>
                <a:ea typeface="TT Rounds Condensed Bold"/>
                <a:cs typeface="TT Rounds Condensed Bold"/>
                <a:sym typeface="TT Rounds Condensed Bold"/>
              </a:rPr>
              <a:t>Utensilier</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utrustning</a:t>
            </a:r>
            <a:endParaRPr lang="en-US" sz="3600" b="1" spc="32" dirty="0">
              <a:solidFill>
                <a:srgbClr val="382B1B"/>
              </a:solidFill>
              <a:latin typeface="TT Rounds Condensed Bold"/>
              <a:ea typeface="TT Rounds Condensed Bold"/>
              <a:cs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Diskning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Diska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knivar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skärbrädor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andra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redskap</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varmt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tvålvatten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Desinficering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desinficerande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lösning</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köksredskap</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Förvaring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Förvara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redskap</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lämpliga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platser</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undvika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kontaminering</a:t>
            </a:r>
            <a:r>
              <a:rPr lang="en-US" sz="3600" spc="32" dirty="0">
                <a:solidFill>
                  <a:srgbClr val="382B1B"/>
                </a:solidFill>
                <a:latin typeface="TT Rounds Condensed"/>
                <a:ea typeface="TT Rounds Condensed"/>
                <a:cs typeface="TT Rounds Condensed"/>
                <a:sym typeface="TT Rounds Condensed"/>
              </a:rPr>
              <a:t>.</a:t>
            </a:r>
          </a:p>
          <a:p>
            <a:pPr>
              <a:lnSpc>
                <a:spcPts val="3888"/>
              </a:lnSpc>
            </a:pPr>
            <a:endParaRPr lang="en-US" sz="3600" spc="32" dirty="0">
              <a:solidFill>
                <a:srgbClr val="382B1B"/>
              </a:solidFill>
              <a:latin typeface="TT Rounds Condense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c. </a:t>
            </a:r>
            <a:r>
              <a:rPr lang="en-US" sz="3600" b="1" spc="32" dirty="0" err="1">
                <a:solidFill>
                  <a:srgbClr val="382B1B"/>
                </a:solidFill>
                <a:latin typeface="TT Rounds Condensed Bold"/>
                <a:ea typeface="TT Rounds Condensed Bold"/>
                <a:cs typeface="TT Rounds Condensed Bold"/>
                <a:sym typeface="TT Rounds Condensed Bold"/>
              </a:rPr>
              <a:t>Golvet</a:t>
            </a:r>
            <a:endParaRPr lang="en-US" sz="3600" b="1" spc="32" dirty="0" err="1">
              <a:solidFill>
                <a:srgbClr val="382B1B"/>
              </a:solidFill>
              <a:latin typeface="TT Rounds Condensed Bold"/>
              <a:ea typeface="TT Rounds Condensed Bold"/>
              <a:cs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Sopa</a:t>
            </a:r>
            <a:r>
              <a:rPr lang="en-US" sz="3600" spc="32" dirty="0">
                <a:solidFill>
                  <a:srgbClr val="382B1B"/>
                </a:solidFill>
                <a:latin typeface="TT Rounds Condensed"/>
                <a:ea typeface="TT Rounds Condensed"/>
                <a:cs typeface="TT Rounds Condensed"/>
                <a:sym typeface="TT Rounds Condensed"/>
              </a:rPr>
              <a:t>: Sopa </a:t>
            </a:r>
            <a:r>
              <a:rPr lang="en-US" sz="3600" spc="32" dirty="0" err="1">
                <a:solidFill>
                  <a:srgbClr val="382B1B"/>
                </a:solidFill>
                <a:latin typeface="TT Rounds Condensed"/>
                <a:ea typeface="TT Rounds Condensed"/>
                <a:cs typeface="TT Rounds Condensed"/>
                <a:sym typeface="TT Rounds Condensed"/>
              </a:rPr>
              <a:t>golvet</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avlägsna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skräp</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Rengöring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Tvätta</a:t>
            </a:r>
            <a:r>
              <a:rPr lang="en-US" sz="3600" spc="32" dirty="0">
                <a:solidFill>
                  <a:srgbClr val="382B1B"/>
                </a:solidFill>
                <a:latin typeface="TT Rounds Condensed"/>
                <a:ea typeface="TT Rounds Condensed"/>
                <a:cs typeface="TT Rounds Condensed"/>
                <a:sym typeface="TT Rounds Condensed"/>
              </a:rPr>
              <a:t> med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lämplig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rengöringslösning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skölj</a:t>
            </a:r>
            <a:r>
              <a:rPr lang="en-US" sz="3600" spc="32" dirty="0">
                <a:solidFill>
                  <a:srgbClr val="382B1B"/>
                </a:solidFill>
                <a:latin typeface="TT Rounds Condensed"/>
                <a:ea typeface="TT Rounds Condensed"/>
                <a:cs typeface="TT Rounds Condensed"/>
                <a:sym typeface="TT Rounds Condensed"/>
              </a:rPr>
              <a:t> sedan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torka</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Daglig rengöring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Köksutrustning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Kylar och frysar</a:t>
            </a:r>
            <a:r>
              <a:rPr lang="en-US" sz="3600" spc="32">
                <a:solidFill>
                  <a:srgbClr val="382B1B"/>
                </a:solidFill>
                <a:latin typeface="TT Rounds Condensed"/>
                <a:ea typeface="TT Rounds Condensed"/>
                <a:cs typeface="TT Rounds Condensed"/>
                <a:sym typeface="TT Rounds Condensed"/>
              </a:rPr>
              <a:t>: Rengör hyllorna och innerväggarna med en desinfektionslösning.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Ugnar och spishällar</a:t>
            </a:r>
            <a:r>
              <a:rPr lang="en-US" sz="3600" spc="32">
                <a:solidFill>
                  <a:srgbClr val="382B1B"/>
                </a:solidFill>
                <a:latin typeface="TT Rounds Condensed"/>
                <a:ea typeface="TT Rounds Condensed"/>
                <a:cs typeface="TT Rounds Condensed"/>
                <a:sym typeface="TT Rounds Condensed"/>
              </a:rPr>
              <a:t>: Rengör grillar och ytor med ett lämpligt rengöringsmedel.</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Utsugshuvar</a:t>
            </a:r>
            <a:r>
              <a:rPr lang="en-US" sz="3600" spc="32">
                <a:solidFill>
                  <a:srgbClr val="382B1B"/>
                </a:solidFill>
                <a:latin typeface="TT Rounds Condensed"/>
                <a:ea typeface="TT Rounds Condensed"/>
                <a:cs typeface="TT Rounds Condensed"/>
                <a:sym typeface="TT Rounds Condensed"/>
              </a:rPr>
              <a:t>: Avfetta filter och yttre ytor.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Diskhoar och kranar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Avkalkning</a:t>
            </a:r>
            <a:r>
              <a:rPr lang="en-US" sz="3600" spc="32">
                <a:solidFill>
                  <a:srgbClr val="382B1B"/>
                </a:solidFill>
                <a:latin typeface="TT Rounds Condensed"/>
                <a:ea typeface="TT Rounds Condensed"/>
                <a:cs typeface="TT Rounds Condensed"/>
                <a:sym typeface="TT Rounds Condensed"/>
              </a:rPr>
              <a:t>: Använd en antikalkprodukt för att avlägsna avlagringar.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Desinficering</a:t>
            </a:r>
            <a:r>
              <a:rPr lang="en-US" sz="3600" spc="32">
                <a:solidFill>
                  <a:srgbClr val="382B1B"/>
                </a:solidFill>
                <a:latin typeface="TT Rounds Condensed"/>
                <a:ea typeface="TT Rounds Condensed"/>
                <a:cs typeface="TT Rounds Condensed"/>
                <a:sym typeface="TT Rounds Condensed"/>
              </a:rPr>
              <a:t>: Applicera en desinfektionslösning på alla ytor.</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Veckovis underhåll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43792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Maskiner och specialutrustning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Underhåll</a:t>
            </a:r>
            <a:r>
              <a:rPr lang="en-US" sz="3600" spc="32">
                <a:solidFill>
                  <a:srgbClr val="382B1B"/>
                </a:solidFill>
                <a:latin typeface="TT Rounds Condensed"/>
                <a:ea typeface="TT Rounds Condensed"/>
                <a:cs typeface="TT Rounds Condensed"/>
                <a:sym typeface="TT Rounds Condensed"/>
              </a:rPr>
              <a:t>: Kontrollera och underhåll utrustning som skivmaskiner, mixrar och kvarnar.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Storstädning</a:t>
            </a:r>
            <a:r>
              <a:rPr lang="en-US" sz="3600" spc="32">
                <a:solidFill>
                  <a:srgbClr val="382B1B"/>
                </a:solidFill>
                <a:latin typeface="TT Rounds Condensed"/>
                <a:ea typeface="TT Rounds Condensed"/>
                <a:cs typeface="TT Rounds Condensed"/>
                <a:sym typeface="TT Rounds Condensed"/>
              </a:rPr>
              <a:t>: Djuprengör utrustning som används sällan.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Förvaring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Organisation</a:t>
            </a:r>
            <a:r>
              <a:rPr lang="en-US" sz="3600" spc="32">
                <a:solidFill>
                  <a:srgbClr val="382B1B"/>
                </a:solidFill>
                <a:latin typeface="TT Rounds Condensed"/>
                <a:ea typeface="TT Rounds Condensed"/>
                <a:cs typeface="TT Rounds Condensed"/>
                <a:sym typeface="TT Rounds Condensed"/>
              </a:rPr>
              <a:t>: Omorganisera lagret för att säkerställa produktrotation och undvika att produkter blir inaktuella.</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Rengöring av förvaringsutrymmen</a:t>
            </a:r>
            <a:r>
              <a:rPr lang="en-US" sz="3600" spc="32">
                <a:solidFill>
                  <a:srgbClr val="382B1B"/>
                </a:solidFill>
                <a:latin typeface="TT Rounds Condensed"/>
                <a:ea typeface="TT Rounds Condensed"/>
                <a:cs typeface="TT Rounds Condensed"/>
                <a:sym typeface="TT Rounds Condensed"/>
              </a:rPr>
              <a:t>: Tvätta hyllor och behållare.</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Månatligt underhåll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299538" y="2016787"/>
            <a:ext cx="17703680" cy="8002191"/>
          </a:xfrm>
          <a:prstGeom prst="rect">
            <a:avLst/>
          </a:prstGeom>
        </p:spPr>
        <p:txBody>
          <a:bodyPr wrap="square"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Livsmedelssäkerhet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Temperaturer</a:t>
            </a:r>
            <a:r>
              <a:rPr lang="en-US" sz="3600" spc="32">
                <a:solidFill>
                  <a:srgbClr val="382B1B"/>
                </a:solidFill>
                <a:latin typeface="TT Rounds Condensed"/>
                <a:ea typeface="TT Rounds Condensed"/>
                <a:cs typeface="TT Rounds Condensed"/>
                <a:sym typeface="TT Rounds Condensed"/>
              </a:rPr>
              <a:t>: Kontrollera kyl- och frystemperaturen regelbundet.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Märkning</a:t>
            </a:r>
            <a:r>
              <a:rPr lang="en-US" sz="3600" spc="32">
                <a:solidFill>
                  <a:srgbClr val="382B1B"/>
                </a:solidFill>
                <a:latin typeface="TT Rounds Condensed"/>
                <a:ea typeface="TT Rounds Condensed"/>
                <a:cs typeface="TT Rounds Condensed"/>
                <a:sym typeface="TT Rounds Condensed"/>
              </a:rPr>
              <a:t>: Märk alla livsmedel korrekt med datum för tillagning.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Utbildning och medvetandehöjande åtgärder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Utbildning av personal</a:t>
            </a:r>
            <a:r>
              <a:rPr lang="en-US" sz="3600" spc="32">
                <a:solidFill>
                  <a:srgbClr val="382B1B"/>
                </a:solidFill>
                <a:latin typeface="TT Rounds Condensed"/>
                <a:ea typeface="TT Rounds Condensed"/>
                <a:cs typeface="TT Rounds Condensed"/>
                <a:sym typeface="TT Rounds Condensed"/>
              </a:rPr>
              <a:t>: Se till att all personal utbildas i rengörings- och underhållsprotokoll.</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Regelbundna inspektioner</a:t>
            </a:r>
            <a:r>
              <a:rPr lang="en-US" sz="3600" spc="32">
                <a:solidFill>
                  <a:srgbClr val="382B1B"/>
                </a:solidFill>
                <a:latin typeface="TT Rounds Condensed"/>
                <a:ea typeface="TT Rounds Condensed"/>
                <a:cs typeface="TT Rounds Condensed"/>
                <a:sym typeface="TT Rounds Condensed"/>
              </a:rPr>
              <a:t>: Utför regelbundna inspektioner för att säkerställa att standarderna uppfylls.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 Användning av lämpliga produkter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Certifierade produkter</a:t>
            </a:r>
            <a:r>
              <a:rPr lang="en-US" sz="3600" spc="32">
                <a:solidFill>
                  <a:srgbClr val="382B1B"/>
                </a:solidFill>
                <a:latin typeface="TT Rounds Condensed"/>
                <a:ea typeface="TT Rounds Condensed"/>
                <a:cs typeface="TT Rounds Condensed"/>
                <a:sym typeface="TT Rounds Condensed"/>
              </a:rPr>
              <a:t>: Använd rengöringsprodukter som är certifierade för livsmedelsbruk.</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Skyddsutrustning</a:t>
            </a:r>
            <a:r>
              <a:rPr lang="en-US" sz="3600" spc="32">
                <a:solidFill>
                  <a:srgbClr val="382B1B"/>
                </a:solidFill>
                <a:latin typeface="TT Rounds Condensed"/>
                <a:ea typeface="TT Rounds Condensed"/>
                <a:cs typeface="TT Rounds Condensed"/>
                <a:sym typeface="TT Rounds Condensed"/>
              </a:rPr>
              <a:t>: Använd handskar och förkläden vid användning av kemikalier.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Genom att följa dessa steg säkerställer du inte bara en ren och säker arbetsmiljö, utan också en längre livslängd för din utrustning och större effektivitet i den dagliga verksamheten</a:t>
            </a:r>
          </a:p>
          <a:p>
            <a:pPr algn="l">
              <a:lnSpc>
                <a:spcPts val="3888"/>
              </a:lnSpc>
            </a:pPr>
            <a:endParaRPr lang="en-US" sz="3600" b="1" spc="32">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Allmän god praxis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932092" cy="9433461"/>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17876" r="-17876"/>
            </a:stretch>
          </a:blipFill>
        </p:spPr>
        <p:txBody>
          <a:bodyPr/>
          <a:lstStyle/>
          <a:p>
            <a:endParaRPr lang="fr-FR"/>
          </a:p>
        </p:txBody>
      </p:sp>
      <p:sp>
        <p:nvSpPr>
          <p:cNvPr id="11" name="TextBox 11"/>
          <p:cNvSpPr txBox="1"/>
          <p:nvPr/>
        </p:nvSpPr>
        <p:spPr>
          <a:xfrm>
            <a:off x="1338465" y="5953651"/>
            <a:ext cx="7714095" cy="3500958"/>
          </a:xfrm>
          <a:prstGeom prst="rect">
            <a:avLst/>
          </a:prstGeom>
        </p:spPr>
        <p:txBody>
          <a:bodyPr lIns="0" tIns="0" rIns="0" bIns="0" rtlCol="0" anchor="t">
            <a:spAutoFit/>
          </a:bodyPr>
          <a:lstStyle/>
          <a:p>
            <a:pPr>
              <a:lnSpc>
                <a:spcPts val="3888"/>
              </a:lnSpc>
            </a:pPr>
            <a:r>
              <a:rPr lang="en-US" sz="3600" spc="33" dirty="0" err="1">
                <a:solidFill>
                  <a:srgbClr val="382B1B"/>
                </a:solidFill>
                <a:latin typeface="TT Rounds Condensed"/>
                <a:ea typeface="TT Rounds Condensed"/>
                <a:cs typeface="TT Rounds Condensed"/>
                <a:sym typeface="TT Rounds Condensed"/>
              </a:rPr>
              <a:t>Att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organisera</a:t>
            </a:r>
            <a:r>
              <a:rPr lang="en-US" sz="3600" spc="33" dirty="0">
                <a:solidFill>
                  <a:srgbClr val="382B1B"/>
                </a:solidFill>
                <a:latin typeface="TT Rounds Condensed"/>
                <a:ea typeface="TT Rounds Condensed"/>
                <a:cs typeface="TT Rounds Condensed"/>
                <a:sym typeface="TT Rounds Condensed"/>
              </a:rPr>
              <a:t> din </a:t>
            </a:r>
            <a:r>
              <a:rPr lang="en-US" sz="3600" spc="33" dirty="0" err="1">
                <a:solidFill>
                  <a:srgbClr val="382B1B"/>
                </a:solidFill>
                <a:latin typeface="TT Rounds Condensed"/>
                <a:ea typeface="TT Rounds Condensed"/>
                <a:cs typeface="TT Rounds Condensed"/>
                <a:sym typeface="TT Rounds Condensed"/>
              </a:rPr>
              <a:t>köksarbetsplats</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på</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ett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effektivt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sätt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är</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viktigt</a:t>
            </a:r>
            <a:r>
              <a:rPr lang="en-US" sz="3600" spc="33" dirty="0">
                <a:solidFill>
                  <a:srgbClr val="382B1B"/>
                </a:solidFill>
                <a:latin typeface="TT Rounds Condensed"/>
                <a:ea typeface="TT Rounds Condensed"/>
                <a:cs typeface="TT Rounds Condensed"/>
                <a:sym typeface="TT Rounds Condensed"/>
              </a:rPr>
              <a:t> för </a:t>
            </a:r>
            <a:r>
              <a:rPr lang="en-US" sz="3600" spc="33" dirty="0" err="1">
                <a:solidFill>
                  <a:srgbClr val="382B1B"/>
                </a:solidFill>
                <a:latin typeface="TT Rounds Condensed"/>
                <a:ea typeface="TT Rounds Condensed"/>
                <a:cs typeface="TT Rounds Condensed"/>
                <a:sym typeface="TT Rounds Condensed"/>
              </a:rPr>
              <a:t>att</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optimera</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produktiviteten</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säkerställa</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livsmedelssäkerheten</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och</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upprätthålla</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en</a:t>
            </a:r>
            <a:r>
              <a:rPr lang="en-US" sz="3600" spc="33" dirty="0">
                <a:solidFill>
                  <a:srgbClr val="382B1B"/>
                </a:solidFill>
                <a:latin typeface="TT Rounds Condensed"/>
                <a:ea typeface="TT Rounds Condensed"/>
                <a:cs typeface="TT Rounds Condensed"/>
                <a:sym typeface="TT Rounds Condensed"/>
              </a:rPr>
              <a:t> ren </a:t>
            </a:r>
            <a:r>
              <a:rPr lang="en-US" sz="3600" spc="33" dirty="0" err="1">
                <a:solidFill>
                  <a:srgbClr val="382B1B"/>
                </a:solidFill>
                <a:latin typeface="TT Rounds Condensed"/>
                <a:ea typeface="TT Rounds Condensed"/>
                <a:cs typeface="TT Rounds Condensed"/>
                <a:sym typeface="TT Rounds Condensed"/>
              </a:rPr>
              <a:t>och</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snygg</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arbetsmiljö</a:t>
            </a:r>
            <a:r>
              <a:rPr lang="en-US" sz="3600" spc="33" dirty="0">
                <a:solidFill>
                  <a:srgbClr val="382B1B"/>
                </a:solidFill>
                <a:latin typeface="TT Rounds Condensed"/>
                <a:ea typeface="TT Rounds Condensed"/>
                <a:cs typeface="TT Rounds Condensed"/>
                <a:sym typeface="TT Rounds Condensed"/>
              </a:rPr>
              <a:t>. </a:t>
            </a:r>
            <a:br>
              <a:rPr lang="en-US" sz="3600" spc="33" dirty="0">
                <a:solidFill>
                  <a:srgbClr val="382B1B"/>
                </a:solidFill>
                <a:latin typeface="TT Rounds Condensed"/>
                <a:ea typeface="TT Rounds Condensed"/>
                <a:cs typeface="TT Rounds Condensed"/>
              </a:rPr>
            </a:br>
            <a:br>
              <a:rPr lang="en-US" sz="3600" spc="33" dirty="0">
                <a:solidFill>
                  <a:srgbClr val="382B1B"/>
                </a:solidFill>
                <a:latin typeface="TT Rounds Condensed"/>
                <a:ea typeface="TT Rounds Condensed"/>
                <a:cs typeface="TT Rounds Condensed"/>
                <a:sym typeface="TT Rounds Condensed"/>
              </a:rPr>
            </a:br>
            <a:r>
              <a:rPr lang="en-US" sz="3600" spc="33" dirty="0" err="1">
                <a:solidFill>
                  <a:srgbClr val="382B1B"/>
                </a:solidFill>
                <a:latin typeface="TT Rounds Condensed"/>
                <a:ea typeface="TT Rounds Condensed"/>
                <a:cs typeface="TT Rounds Condensed"/>
                <a:sym typeface="TT Rounds Condensed"/>
              </a:rPr>
              <a:t>Här</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följer</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några</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steg</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och</a:t>
            </a:r>
            <a:r>
              <a:rPr lang="en-US" sz="3600" spc="33" dirty="0">
                <a:solidFill>
                  <a:srgbClr val="382B1B"/>
                </a:solidFill>
                <a:latin typeface="TT Rounds Condensed"/>
                <a:ea typeface="TT Rounds Condensed"/>
                <a:cs typeface="TT Rounds Condensed"/>
                <a:sym typeface="TT Rounds Condensed"/>
              </a:rPr>
              <a:t> tips:</a:t>
            </a:r>
          </a:p>
        </p:txBody>
      </p:sp>
      <p:sp>
        <p:nvSpPr>
          <p:cNvPr id="12" name="TextBox 12"/>
          <p:cNvSpPr txBox="1"/>
          <p:nvPr/>
        </p:nvSpPr>
        <p:spPr>
          <a:xfrm>
            <a:off x="1186932" y="1350212"/>
            <a:ext cx="6698622" cy="2013737"/>
          </a:xfrm>
          <a:prstGeom prst="rect">
            <a:avLst/>
          </a:prstGeom>
        </p:spPr>
        <p:txBody>
          <a:bodyPr wrap="square" lIns="0" tIns="0" rIns="0" bIns="0" rtlCol="0" anchor="t">
            <a:spAutoFit/>
          </a:bodyPr>
          <a:lstStyle/>
          <a:p>
            <a:pPr algn="ctr">
              <a:lnSpc>
                <a:spcPts val="5248"/>
              </a:lnSpc>
            </a:pPr>
            <a:r>
              <a:rPr lang="en-US" sz="5400" b="1" spc="50">
                <a:solidFill>
                  <a:srgbClr val="000000"/>
                </a:solidFill>
                <a:latin typeface="TT Rounds Condensed Bold"/>
                <a:ea typeface="TT Rounds Condensed Bold"/>
                <a:cs typeface="TT Rounds Condensed Bold"/>
                <a:sym typeface="TT Rounds Condensed Bold"/>
              </a:rPr>
              <a:t>D - HUR DU ORGANISERAR DIN ARBETSSTATION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3223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Särskilda arbetsområden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Förberedelser:</a:t>
            </a:r>
            <a:r>
              <a:rPr lang="en-US" sz="3600" spc="32">
                <a:solidFill>
                  <a:srgbClr val="382B1B"/>
                </a:solidFill>
                <a:latin typeface="TT Rounds Condensed"/>
                <a:ea typeface="TT Rounds Condensed"/>
                <a:cs typeface="TT Rounds Condensed"/>
                <a:sym typeface="TT Rounds Condensed"/>
              </a:rPr>
              <a:t> Samla ihop de redskap och den utrustning som du behöver för att tillaga maten (knivar, skärbrädor, skålar).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Matlagning: </a:t>
            </a:r>
            <a:r>
              <a:rPr lang="en-US" sz="3600" spc="32">
                <a:solidFill>
                  <a:srgbClr val="382B1B"/>
                </a:solidFill>
                <a:latin typeface="TT Rounds Condensed"/>
                <a:ea typeface="TT Rounds Condensed"/>
                <a:cs typeface="TT Rounds Condensed"/>
                <a:sym typeface="TT Rounds Condensed"/>
              </a:rPr>
              <a:t>Förvara matlagningsredskap (kastruller, stekpannor, spatlar) nära spisen eller ugnen.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Montera och duka upp: </a:t>
            </a:r>
            <a:r>
              <a:rPr lang="en-US" sz="3600" spc="32">
                <a:solidFill>
                  <a:srgbClr val="382B1B"/>
                </a:solidFill>
                <a:latin typeface="TT Rounds Condensed"/>
                <a:ea typeface="TT Rounds Condensed"/>
                <a:cs typeface="TT Rounds Condensed"/>
                <a:sym typeface="TT Rounds Condensed"/>
              </a:rPr>
              <a:t>Skapa ett område för att montera rätter, med nödvändiga ingredienser och tillbehör nära till hands.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Ergonomi</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Arbetshöjd: </a:t>
            </a:r>
            <a:r>
              <a:rPr lang="en-US" sz="3600" spc="32">
                <a:solidFill>
                  <a:srgbClr val="382B1B"/>
                </a:solidFill>
                <a:latin typeface="TT Rounds Condensed"/>
                <a:ea typeface="TT Rounds Condensed"/>
                <a:cs typeface="TT Rounds Condensed"/>
                <a:sym typeface="TT Rounds Condensed"/>
              </a:rPr>
              <a:t>Se till att arbetsytorna är i bekväm höjd för att undvika trötthet.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Enkel åtkomst: </a:t>
            </a:r>
            <a:r>
              <a:rPr lang="en-US" sz="3600" spc="32">
                <a:solidFill>
                  <a:srgbClr val="382B1B"/>
                </a:solidFill>
                <a:latin typeface="TT Rounds Condensed"/>
                <a:ea typeface="TT Rounds Condensed"/>
                <a:cs typeface="TT Rounds Condensed"/>
                <a:sym typeface="TT Rounds Condensed"/>
              </a:rPr>
              <a:t>Placera tung utrustning på lättåtkomliga nivåer för att minska risken för skador.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Planering och layout av arbetsstationen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8080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Redskap och utrustning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Redskap som används ofta: </a:t>
            </a:r>
            <a:r>
              <a:rPr lang="en-US" sz="3600" spc="32">
                <a:solidFill>
                  <a:srgbClr val="382B1B"/>
                </a:solidFill>
                <a:latin typeface="TT Rounds Condensed"/>
                <a:ea typeface="TT Rounds Condensed"/>
                <a:cs typeface="TT Rounds Condensed"/>
                <a:sym typeface="TT Rounds Condensed"/>
              </a:rPr>
              <a:t>Förvara de verktyg du använder ofta inom räckhåll.</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Vertikal organisation: </a:t>
            </a:r>
            <a:r>
              <a:rPr lang="en-US" sz="3600" spc="32">
                <a:solidFill>
                  <a:srgbClr val="382B1B"/>
                </a:solidFill>
                <a:latin typeface="TT Rounds Condensed"/>
                <a:ea typeface="TT Rounds Condensed"/>
                <a:cs typeface="TT Rounds Condensed"/>
                <a:sym typeface="TT Rounds Condensed"/>
              </a:rPr>
              <a:t>Använd krokar eller stänger för att hänga upp köksredskap och frigör utrymme på bänkskivan.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Lådor och hyllor:</a:t>
            </a:r>
            <a:r>
              <a:rPr lang="en-US" sz="3600" spc="32">
                <a:solidFill>
                  <a:srgbClr val="382B1B"/>
                </a:solidFill>
                <a:latin typeface="TT Rounds Condensed"/>
                <a:ea typeface="TT Rounds Condensed"/>
                <a:cs typeface="TT Rounds Condensed"/>
                <a:sym typeface="TT Rounds Condensed"/>
              </a:rPr>
              <a:t> Ordna lådor och hyllor med avdelare för småredskap och behållare för ingredienser.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Ingredienser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FIFO-system (först in, först ut):</a:t>
            </a:r>
            <a:r>
              <a:rPr lang="en-US" sz="3600" spc="32">
                <a:solidFill>
                  <a:srgbClr val="382B1B"/>
                </a:solidFill>
                <a:latin typeface="TT Rounds Condensed"/>
                <a:ea typeface="TT Rounds Condensed"/>
                <a:cs typeface="TT Rounds Condensed"/>
                <a:sym typeface="TT Rounds Condensed"/>
              </a:rPr>
              <a:t> Ordna ingredienserna så att de som lagras först används först.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Hermetiskt tillslutna behållare**: </a:t>
            </a:r>
            <a:r>
              <a:rPr lang="en-US" sz="3600" spc="32">
                <a:solidFill>
                  <a:srgbClr val="382B1B"/>
                </a:solidFill>
                <a:latin typeface="TT Rounds Condensed"/>
                <a:ea typeface="TT Rounds Condensed"/>
                <a:cs typeface="TT Rounds Condensed"/>
                <a:sym typeface="TT Rounds Condensed"/>
              </a:rPr>
              <a:t>Använd hermetiskt tillslutna behållare för att förvara torra ingredienser och undvika kontaminering.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Märkning: </a:t>
            </a:r>
            <a:r>
              <a:rPr lang="en-US" sz="3600" spc="32">
                <a:solidFill>
                  <a:srgbClr val="382B1B"/>
                </a:solidFill>
                <a:latin typeface="TT Rounds Condensed"/>
                <a:ea typeface="TT Rounds Condensed"/>
                <a:cs typeface="TT Rounds Condensed"/>
                <a:sym typeface="TT Rounds Condensed"/>
              </a:rPr>
              <a:t>Märk behållarna tydligt med ingrediensernas namn och bäst före-datum.</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Förvaring och hyllor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94059"/>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5"/>
            <a:ext cx="10581359" cy="4344828"/>
          </a:xfrm>
          <a:prstGeom prst="rect">
            <a:avLst/>
          </a:prstGeom>
        </p:spPr>
        <p:txBody>
          <a:bodyPr lIns="0" tIns="0" rIns="0" bIns="0" rtlCol="0" anchor="t">
            <a:spAutoFit/>
          </a:bodyPr>
          <a:lstStyle/>
          <a:p>
            <a:pPr algn="ctr">
              <a:lnSpc>
                <a:spcPts val="37260"/>
              </a:lnSpc>
            </a:pPr>
            <a:r>
              <a:rPr lang="en-US" sz="34500" spc="322">
                <a:solidFill>
                  <a:srgbClr val="DDA9A7"/>
                </a:solidFill>
                <a:latin typeface="TT Rounds Condensed"/>
                <a:ea typeface="TT Rounds Condensed"/>
                <a:cs typeface="TT Rounds Condensed"/>
                <a:sym typeface="TT Rounds Condensed"/>
              </a:rPr>
              <a:t>01</a:t>
            </a:r>
          </a:p>
        </p:txBody>
      </p:sp>
      <p:sp>
        <p:nvSpPr>
          <p:cNvPr id="12" name="TextBox 12"/>
          <p:cNvSpPr txBox="1"/>
          <p:nvPr/>
        </p:nvSpPr>
        <p:spPr>
          <a:xfrm>
            <a:off x="1313714" y="2892789"/>
            <a:ext cx="10581358" cy="2610612"/>
          </a:xfrm>
          <a:prstGeom prst="rect">
            <a:avLst/>
          </a:prstGeom>
        </p:spPr>
        <p:txBody>
          <a:bodyPr lIns="0" tIns="0" rIns="0" bIns="0" rtlCol="0" anchor="t">
            <a:spAutoFit/>
          </a:bodyPr>
          <a:lstStyle/>
          <a:p>
            <a:pPr algn="ctr">
              <a:lnSpc>
                <a:spcPts val="6804"/>
              </a:lnSpc>
            </a:pPr>
            <a:r>
              <a:rPr lang="en-US" sz="6300" b="1" spc="56" dirty="0">
                <a:solidFill>
                  <a:srgbClr val="000000"/>
                </a:solidFill>
                <a:latin typeface="TT Rounds Condensed Bold"/>
                <a:ea typeface="TT Rounds Condensed Bold"/>
                <a:cs typeface="TT Rounds Condensed Bold"/>
                <a:sym typeface="TT Rounds Condensed Bold"/>
              </a:rPr>
              <a:t>Introduktion till </a:t>
            </a:r>
          </a:p>
          <a:p>
            <a:pPr algn="ctr">
              <a:lnSpc>
                <a:spcPts val="6804"/>
              </a:lnSpc>
            </a:pPr>
            <a:r>
              <a:rPr lang="en-US" sz="6300" b="1" spc="56" dirty="0">
                <a:solidFill>
                  <a:srgbClr val="000000"/>
                </a:solidFill>
                <a:latin typeface="TT Rounds Condensed Bold"/>
                <a:ea typeface="TT Rounds Condensed Bold"/>
                <a:cs typeface="TT Rounds Condensed Bold"/>
                <a:sym typeface="TT Rounds Condensed Bold"/>
              </a:rPr>
              <a:t>Kulinariska färdigheter</a:t>
            </a:r>
          </a:p>
          <a:p>
            <a:pPr algn="ctr">
              <a:lnSpc>
                <a:spcPts val="6804"/>
              </a:lnSpc>
            </a:pPr>
            <a:endParaRPr lang="en-US" sz="6300" b="1" spc="56" dirty="0">
              <a:solidFill>
                <a:srgbClr val="000000"/>
              </a:solidFill>
              <a:latin typeface="TT Rounds Condensed Bold"/>
              <a:ea typeface="TT Rounds Condensed Bold"/>
              <a:cs typeface="TT Rounds Condensed Bold"/>
              <a:sym typeface="TT Rounds Condensed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Installation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Förberedelse uppströms: </a:t>
            </a:r>
            <a:r>
              <a:rPr lang="en-US" sz="3600" spc="32">
                <a:solidFill>
                  <a:srgbClr val="382B1B"/>
                </a:solidFill>
                <a:latin typeface="TT Rounds Condensed"/>
                <a:ea typeface="TT Rounds Condensed"/>
                <a:cs typeface="TT Rounds Condensed"/>
                <a:sym typeface="TT Rounds Condensed"/>
              </a:rPr>
              <a:t>Förbered alla nödvändiga ingredienser innan du börjar laga mat.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Organisation: </a:t>
            </a:r>
            <a:r>
              <a:rPr lang="en-US" sz="3600" spc="32">
                <a:solidFill>
                  <a:srgbClr val="382B1B"/>
                </a:solidFill>
                <a:latin typeface="TT Rounds Condensed"/>
                <a:ea typeface="TT Rounds Condensed"/>
                <a:cs typeface="TT Rounds Condensed"/>
                <a:sym typeface="TT Rounds Condensed"/>
              </a:rPr>
              <a:t>Ordna ingredienserna i den ordning de ska användas, så att du snabbt och enkelt kommer åt dem.</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Arbetsflöde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Optimering av rörelser: </a:t>
            </a:r>
            <a:r>
              <a:rPr lang="en-US" sz="3600" spc="32">
                <a:solidFill>
                  <a:srgbClr val="382B1B"/>
                </a:solidFill>
                <a:latin typeface="TT Rounds Condensed"/>
                <a:ea typeface="TT Rounds Condensed"/>
                <a:cs typeface="TT Rounds Condensed"/>
                <a:sym typeface="TT Rounds Condensed"/>
              </a:rPr>
              <a:t>Organisera din arbetsstation så att du minimerar onödiga rörelser.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Logisk ordningsföljd:</a:t>
            </a:r>
            <a:r>
              <a:rPr lang="en-US" sz="3600" spc="32">
                <a:solidFill>
                  <a:srgbClr val="382B1B"/>
                </a:solidFill>
                <a:latin typeface="TT Rounds Condensed"/>
                <a:ea typeface="TT Rounds Condensed"/>
                <a:cs typeface="TT Rounds Condensed"/>
                <a:sym typeface="TT Rounds Condensed"/>
              </a:rPr>
              <a:t> Ordna utrustningen och ingredienserna i enlighet med den sekvens av uppgifter som ska utföras.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Arbetsrutiner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Separering av zoner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Rena områden och kontaminerade områden</a:t>
            </a:r>
            <a:r>
              <a:rPr lang="en-US" sz="3600" spc="32">
                <a:solidFill>
                  <a:srgbClr val="382B1B"/>
                </a:solidFill>
                <a:latin typeface="TT Rounds Condensed"/>
                <a:ea typeface="TT Rounds Condensed"/>
                <a:cs typeface="TT Rounds Condensed"/>
                <a:sym typeface="TT Rounds Condensed"/>
              </a:rPr>
              <a:t>: Separera områden där råa livsmedel hanteras från områden där tillagad mat tillagas.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Desinfektion</a:t>
            </a:r>
            <a:r>
              <a:rPr lang="en-US" sz="3600" spc="32">
                <a:solidFill>
                  <a:srgbClr val="382B1B"/>
                </a:solidFill>
                <a:latin typeface="TT Rounds Condensed"/>
                <a:ea typeface="TT Rounds Condensed"/>
                <a:cs typeface="TT Rounds Condensed"/>
                <a:sym typeface="TT Rounds Condensed"/>
              </a:rPr>
              <a:t>: Rengör och desinficera arbetsytor och redskap regelbundet.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Personligt skydd</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Skyddsutrustning</a:t>
            </a:r>
            <a:r>
              <a:rPr lang="en-US" sz="3600" spc="32">
                <a:solidFill>
                  <a:srgbClr val="382B1B"/>
                </a:solidFill>
                <a:latin typeface="TT Rounds Condensed"/>
                <a:ea typeface="TT Rounds Condensed"/>
                <a:cs typeface="TT Rounds Condensed"/>
                <a:sym typeface="TT Rounds Condensed"/>
              </a:rPr>
              <a:t>: Använd handskar, förkläden och huvudbonader för att upprätthålla en strikt hygien.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Handtvätt</a:t>
            </a:r>
            <a:r>
              <a:rPr lang="en-US" sz="3600" spc="32">
                <a:solidFill>
                  <a:srgbClr val="382B1B"/>
                </a:solidFill>
                <a:latin typeface="TT Rounds Condensed"/>
                <a:ea typeface="TT Rounds Condensed"/>
                <a:cs typeface="TT Rounds Condensed"/>
                <a:sym typeface="TT Rounds Condensed"/>
              </a:rPr>
              <a:t>: Tvätta händerna ofta för att undvika korskontaminering.</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Hälsa och säkerhet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7502054"/>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 </a:t>
            </a:r>
            <a:r>
              <a:rPr lang="en-US" sz="3600" b="1" spc="32" dirty="0" err="1">
                <a:solidFill>
                  <a:srgbClr val="382B1B"/>
                </a:solidFill>
                <a:latin typeface="TT Rounds Condensed Bold"/>
                <a:ea typeface="TT Rounds Condensed Bold"/>
                <a:cs typeface="TT Rounds Condensed Bold"/>
                <a:sym typeface="TT Rounds Condensed Bold"/>
              </a:rPr>
              <a:t>Regelbunden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granskning</a:t>
            </a:r>
            <a:endParaRPr lang="en-US" sz="3600" b="1" spc="32" dirty="0" err="1">
              <a:solidFill>
                <a:srgbClr val="382B1B"/>
              </a:solidFill>
              <a:latin typeface="TT Rounds Condensed Bold"/>
              <a:ea typeface="TT Rounds Condensed Bold"/>
              <a:cs typeface="TT Rounds Condensed Bol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Utvärdering</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Utvärdera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regelbundet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hur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effektiv</a:t>
            </a:r>
            <a:r>
              <a:rPr lang="en-US" sz="3600" spc="32" dirty="0">
                <a:solidFill>
                  <a:srgbClr val="382B1B"/>
                </a:solidFill>
                <a:latin typeface="TT Rounds Condensed"/>
                <a:ea typeface="TT Rounds Condensed"/>
                <a:cs typeface="TT Rounds Condensed"/>
                <a:sym typeface="TT Rounds Condensed"/>
              </a:rPr>
              <a:t> din </a:t>
            </a:r>
            <a:r>
              <a:rPr lang="en-US" sz="3600" spc="32" dirty="0" err="1">
                <a:solidFill>
                  <a:srgbClr val="382B1B"/>
                </a:solidFill>
                <a:latin typeface="TT Rounds Condensed"/>
                <a:ea typeface="TT Rounds Condensed"/>
                <a:cs typeface="TT Rounds Condensed"/>
                <a:sym typeface="TT Rounds Condensed"/>
              </a:rPr>
              <a:t>organisation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är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anpassa</a:t>
            </a:r>
            <a:r>
              <a:rPr lang="en-US" sz="3600" spc="32" dirty="0">
                <a:solidFill>
                  <a:srgbClr val="382B1B"/>
                </a:solidFill>
                <a:latin typeface="TT Rounds Condensed"/>
                <a:ea typeface="TT Rounds Condensed"/>
                <a:cs typeface="TT Rounds Condensed"/>
                <a:sym typeface="TT Rounds Condensed"/>
              </a:rPr>
              <a:t> den </a:t>
            </a:r>
            <a:r>
              <a:rPr lang="en-US" sz="3600" spc="32" dirty="0" err="1">
                <a:solidFill>
                  <a:srgbClr val="382B1B"/>
                </a:solidFill>
                <a:latin typeface="TT Rounds Condensed"/>
                <a:ea typeface="TT Rounds Condensed"/>
                <a:cs typeface="TT Rounds Condensed"/>
                <a:sym typeface="TT Rounds Condensed"/>
              </a:rPr>
              <a:t>efter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behov</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Återkoppling</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a:solidFill>
                  <a:srgbClr val="382B1B"/>
                </a:solidFill>
                <a:latin typeface="TT Rounds Condensed"/>
                <a:ea typeface="TT Rounds Condensed"/>
                <a:cs typeface="TT Rounds Condensed"/>
                <a:sym typeface="TT Rounds Condensed"/>
              </a:rPr>
              <a:t>Be </a:t>
            </a:r>
            <a:r>
              <a:rPr lang="en-US" sz="3600" spc="32" dirty="0" err="1">
                <a:solidFill>
                  <a:srgbClr val="382B1B"/>
                </a:solidFill>
                <a:latin typeface="TT Rounds Condensed"/>
                <a:ea typeface="TT Rounds Condensed"/>
                <a:cs typeface="TT Rounds Condensed"/>
                <a:sym typeface="TT Rounds Condensed"/>
              </a:rPr>
              <a:t>teammedlemmarna</a:t>
            </a:r>
            <a:r>
              <a:rPr lang="en-US" sz="3600" spc="32" dirty="0">
                <a:solidFill>
                  <a:srgbClr val="382B1B"/>
                </a:solidFill>
                <a:latin typeface="TT Rounds Condensed"/>
                <a:ea typeface="TT Rounds Condensed"/>
                <a:cs typeface="TT Rounds Condensed"/>
                <a:sym typeface="TT Rounds Condensed"/>
              </a:rPr>
              <a:t> om feedback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identifiera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områden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som</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kan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förbättras</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b. Innovation</a:t>
            </a:r>
            <a:endParaRPr lang="en-US" sz="3600" b="1" spc="32" dirty="0">
              <a:solidFill>
                <a:srgbClr val="382B1B"/>
              </a:solidFill>
              <a:latin typeface="TT Rounds Condensed Bold"/>
              <a:ea typeface="TT Rounds Condensed Bold"/>
              <a:cs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Nya </a:t>
            </a:r>
            <a:r>
              <a:rPr lang="en-US" sz="3600" b="1" spc="32" dirty="0" err="1">
                <a:solidFill>
                  <a:srgbClr val="382B1B"/>
                </a:solidFill>
                <a:latin typeface="TT Rounds Condensed Bold"/>
                <a:ea typeface="TT Rounds Condensed Bold"/>
                <a:cs typeface="TT Rounds Condensed Bold"/>
                <a:sym typeface="TT Rounds Condensed Bold"/>
              </a:rPr>
              <a:t>verktyg</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a:solidFill>
                  <a:srgbClr val="382B1B"/>
                </a:solidFill>
                <a:latin typeface="TT Rounds Condensed"/>
                <a:ea typeface="TT Rounds Condensed"/>
                <a:cs typeface="TT Rounds Condensed"/>
                <a:sym typeface="TT Rounds Condensed"/>
              </a:rPr>
              <a:t>Anta </a:t>
            </a:r>
            <a:r>
              <a:rPr lang="en-US" sz="3600" spc="32" dirty="0" err="1">
                <a:solidFill>
                  <a:srgbClr val="382B1B"/>
                </a:solidFill>
                <a:latin typeface="TT Rounds Condensed"/>
                <a:ea typeface="TT Rounds Condensed"/>
                <a:cs typeface="TT Rounds Condensed"/>
                <a:sym typeface="TT Rounds Condensed"/>
              </a:rPr>
              <a:t>nya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verktyg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tekniker</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förbättra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effektiviteten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Utbildning</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Regelbundet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utbilda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personalen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nya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organisatoriska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metoder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tekniker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Genom</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att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tillämpa</a:t>
            </a:r>
            <a:r>
              <a:rPr lang="en-US" sz="3600" b="1" spc="32" dirty="0">
                <a:solidFill>
                  <a:srgbClr val="382B1B"/>
                </a:solidFill>
                <a:latin typeface="TT Rounds Condensed Bold"/>
                <a:ea typeface="TT Rounds Condensed Bold"/>
                <a:cs typeface="TT Rounds Condensed Bold"/>
                <a:sym typeface="TT Rounds Condensed Bold"/>
              </a:rPr>
              <a:t> dessa </a:t>
            </a:r>
            <a:r>
              <a:rPr lang="en-US" sz="3600" b="1" spc="32" dirty="0" err="1">
                <a:solidFill>
                  <a:srgbClr val="382B1B"/>
                </a:solidFill>
                <a:latin typeface="TT Rounds Condensed Bold"/>
                <a:ea typeface="TT Rounds Condensed Bold"/>
                <a:cs typeface="TT Rounds Condensed Bold"/>
                <a:sym typeface="TT Rounds Condensed Bold"/>
              </a:rPr>
              <a:t>principer</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kommer</a:t>
            </a:r>
            <a:r>
              <a:rPr lang="en-US" sz="3600" b="1" spc="32" dirty="0">
                <a:solidFill>
                  <a:srgbClr val="382B1B"/>
                </a:solidFill>
                <a:latin typeface="TT Rounds Condensed Bold"/>
                <a:ea typeface="TT Rounds Condensed Bold"/>
                <a:cs typeface="TT Rounds Condensed Bold"/>
                <a:sym typeface="TT Rounds Condensed Bold"/>
              </a:rPr>
              <a:t> du </a:t>
            </a:r>
            <a:r>
              <a:rPr lang="en-US" sz="3600" b="1" spc="32" dirty="0" err="1">
                <a:solidFill>
                  <a:srgbClr val="382B1B"/>
                </a:solidFill>
                <a:latin typeface="TT Rounds Condensed Bold"/>
                <a:ea typeface="TT Rounds Condensed Bold"/>
                <a:cs typeface="TT Rounds Condensed Bold"/>
                <a:sym typeface="TT Rounds Condensed Bold"/>
              </a:rPr>
              <a:t>att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kunna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upprätthålla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välorganiserad</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köksarbetsplats</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vilket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bidrar</a:t>
            </a:r>
            <a:r>
              <a:rPr lang="en-US" sz="3600" b="1" spc="32" dirty="0">
                <a:solidFill>
                  <a:srgbClr val="382B1B"/>
                </a:solidFill>
                <a:latin typeface="TT Rounds Condensed Bold"/>
                <a:ea typeface="TT Rounds Condensed Bold"/>
                <a:cs typeface="TT Rounds Condensed Bold"/>
                <a:sym typeface="TT Rounds Condensed Bold"/>
              </a:rPr>
              <a:t> till </a:t>
            </a:r>
            <a:r>
              <a:rPr lang="en-US" sz="3600" b="1" spc="32" dirty="0" err="1">
                <a:solidFill>
                  <a:srgbClr val="382B1B"/>
                </a:solidFill>
                <a:latin typeface="TT Rounds Condensed Bold"/>
                <a:ea typeface="TT Rounds Condensed Bold"/>
                <a:cs typeface="TT Rounds Condensed Bold"/>
                <a:sym typeface="TT Rounds Condensed Bold"/>
              </a:rPr>
              <a:t>att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förbättra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kvaliteten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hastigheten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på</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ditt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arbete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samtidigt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som</a:t>
            </a:r>
            <a:r>
              <a:rPr lang="en-US" sz="3600" b="1" spc="32" dirty="0">
                <a:solidFill>
                  <a:srgbClr val="382B1B"/>
                </a:solidFill>
                <a:latin typeface="TT Rounds Condensed Bold"/>
                <a:ea typeface="TT Rounds Condensed Bold"/>
                <a:cs typeface="TT Rounds Condensed Bold"/>
                <a:sym typeface="TT Rounds Condensed Bold"/>
              </a:rPr>
              <a:t> du </a:t>
            </a:r>
            <a:r>
              <a:rPr lang="en-US" sz="3600" b="1" spc="32" dirty="0" err="1">
                <a:solidFill>
                  <a:srgbClr val="382B1B"/>
                </a:solidFill>
                <a:latin typeface="TT Rounds Condensed Bold"/>
                <a:ea typeface="TT Rounds Condensed Bold"/>
                <a:cs typeface="TT Rounds Condensed Bold"/>
                <a:sym typeface="TT Rounds Condensed Bold"/>
              </a:rPr>
              <a:t>säkerställer</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säkerhet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hygien</a:t>
            </a:r>
            <a:r>
              <a:rPr lang="en-US" sz="3600" b="1" spc="32" dirty="0">
                <a:solidFill>
                  <a:srgbClr val="382B1B"/>
                </a:solidFill>
                <a:latin typeface="TT Rounds Condensed Bold"/>
                <a:ea typeface="TT Rounds Condensed Bold"/>
                <a:cs typeface="TT Rounds Condensed Bold"/>
                <a:sym typeface="TT Rounds Condensed Bold"/>
              </a:rPr>
              <a:t>.</a:t>
            </a:r>
            <a:endParaRPr lang="en-US" sz="3600" b="1" spc="32" dirty="0">
              <a:solidFill>
                <a:srgbClr val="382B1B"/>
              </a:solidFill>
              <a:latin typeface="TT Rounds Condensed Bold"/>
              <a:ea typeface="TT Rounds Condensed Bold"/>
              <a:cs typeface="TT Rounds Condensed Bold"/>
            </a:endParaRPr>
          </a:p>
          <a:p>
            <a:pPr algn="l">
              <a:lnSpc>
                <a:spcPts val="3888"/>
              </a:lnSpc>
            </a:pPr>
            <a:endParaRPr lang="en-US" sz="3600" b="1" spc="32">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5. Kontinuerlig förbättring i alla lägen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1: Grundläggande hygien, säkerhet, underhåll och organisation i köket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Hur lång tid rekommenderas för att tvätta händerna med tvål och varmt vatten?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10 sekunder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20 sekunder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30 sekunder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40 sekunder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Vilken är den lämpliga förvaringstemperaturen för kylda produkter?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0-4°C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5-10°C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11-15°C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16-20°C</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185559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7001917"/>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1: Grundläggande hygien, säkerhet, underhåll och organisation i köket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Vilken skärteknik används för att få grönsaker i tunna remsor som är några centimeter långa?</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Brunoise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Julienne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Skivning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Hackning</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Vad ska du göra om du får ett sår när du arbetar i köket?</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a) Ignorera det</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b) Täck över den med ett vattentätt förband</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c) Använd ett plåster</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d) Fortsätta arbeta utan något skydd</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69168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3000821"/>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1: Grundläggande hygien, säkerhet, underhåll och organisation i köket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Vilken är den säkra inre tillagningstemperaturen för fjäderfä?</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60°C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71°C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74°C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80°C</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818435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747961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1: Grundläggande hygien, säkerhet, underhåll och organisation i köket</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1. Hur lång tid rekommenderas för att tvätta händerna med tvål och varmt vatten?</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b) 20 sekunder</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2. Vilken är den lämpliga förvaringstemperaturen för kylda produkter?</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a) 0-4°C</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3. Vilken skärteknik används för att få grönsaker i tunna remsor som är några centimeter långa?</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b) Julienne</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4. Vad ska du göra om du får ett sår när du arbetar i köket?</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b) Täck över den med ett vattentätt förband</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5. Vilken är den säkra inre tillagningstemperaturen för fjäderfä?</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c) 74°C</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Svar på frågor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584249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B6D1E1"/>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a:solidFill>
                  <a:srgbClr val="97B2C2"/>
                </a:solidFill>
                <a:latin typeface="TT Rounds Condensed"/>
                <a:ea typeface="TT Rounds Condensed"/>
                <a:cs typeface="TT Rounds Condensed"/>
                <a:sym typeface="TT Rounds Condensed"/>
              </a:rPr>
              <a:t>DAG2</a:t>
            </a:r>
          </a:p>
        </p:txBody>
      </p:sp>
      <p:sp>
        <p:nvSpPr>
          <p:cNvPr id="12" name="TextBox 12"/>
          <p:cNvSpPr txBox="1"/>
          <p:nvPr/>
        </p:nvSpPr>
        <p:spPr>
          <a:xfrm>
            <a:off x="1313715" y="3866769"/>
            <a:ext cx="10581358" cy="261061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Termer och tekniker för tillagning + Utensilier och utrustning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AutoShape 3"/>
          <p:cNvSpPr/>
          <p:nvPr/>
        </p:nvSpPr>
        <p:spPr>
          <a:xfrm>
            <a:off x="1718562" y="-52872"/>
            <a:ext cx="28575" cy="10308912"/>
          </a:xfrm>
          <a:prstGeom prst="line">
            <a:avLst/>
          </a:prstGeom>
          <a:ln w="19050" cap="rnd">
            <a:solidFill>
              <a:srgbClr val="84BFA4"/>
            </a:solidFill>
            <a:prstDash val="solid"/>
            <a:headEnd type="none" w="sm" len="sm"/>
            <a:tailEnd type="none" w="sm" len="sm"/>
          </a:ln>
        </p:spPr>
        <p:txBody>
          <a:bodyPr/>
          <a:lstStyle/>
          <a:p>
            <a:endParaRPr lang="fr-FR"/>
          </a:p>
        </p:txBody>
      </p:sp>
      <p:grpSp>
        <p:nvGrpSpPr>
          <p:cNvPr id="4" name="Group 4"/>
          <p:cNvGrpSpPr/>
          <p:nvPr/>
        </p:nvGrpSpPr>
        <p:grpSpPr>
          <a:xfrm>
            <a:off x="593432" y="621170"/>
            <a:ext cx="2679858" cy="2763139"/>
            <a:chOff x="0" y="0"/>
            <a:chExt cx="3573144" cy="3684186"/>
          </a:xfrm>
        </p:grpSpPr>
        <p:sp>
          <p:nvSpPr>
            <p:cNvPr id="5" name="Freeform 5"/>
            <p:cNvSpPr/>
            <p:nvPr/>
          </p:nvSpPr>
          <p:spPr>
            <a:xfrm>
              <a:off x="-159004" y="-60325"/>
              <a:ext cx="3973576" cy="3893185"/>
            </a:xfrm>
            <a:custGeom>
              <a:avLst/>
              <a:gdLst/>
              <a:ahLst/>
              <a:cxnLst/>
              <a:rect l="l" t="t" r="r" b="b"/>
              <a:pathLst>
                <a:path w="3973576" h="3893185">
                  <a:moveTo>
                    <a:pt x="2322576" y="146685"/>
                  </a:moveTo>
                  <a:cubicBezTo>
                    <a:pt x="1847215" y="4699"/>
                    <a:pt x="1350518" y="0"/>
                    <a:pt x="972058" y="425704"/>
                  </a:cubicBezTo>
                  <a:cubicBezTo>
                    <a:pt x="605409" y="837311"/>
                    <a:pt x="252984" y="1501902"/>
                    <a:pt x="177292" y="2050669"/>
                  </a:cubicBezTo>
                  <a:cubicBezTo>
                    <a:pt x="0" y="3330321"/>
                    <a:pt x="1139952" y="3893185"/>
                    <a:pt x="2291842" y="3711067"/>
                  </a:cubicBezTo>
                  <a:cubicBezTo>
                    <a:pt x="3415284" y="3533648"/>
                    <a:pt x="3973576" y="2060194"/>
                    <a:pt x="3632962" y="1009904"/>
                  </a:cubicBezTo>
                  <a:cubicBezTo>
                    <a:pt x="3531235" y="692912"/>
                    <a:pt x="3235579" y="543941"/>
                    <a:pt x="2956560" y="406781"/>
                  </a:cubicBezTo>
                  <a:cubicBezTo>
                    <a:pt x="2755519" y="307467"/>
                    <a:pt x="2542667" y="212852"/>
                    <a:pt x="2322703" y="146558"/>
                  </a:cubicBezTo>
                  <a:close/>
                </a:path>
              </a:pathLst>
            </a:custGeom>
            <a:solidFill>
              <a:srgbClr val="E6C8C7"/>
            </a:solidFill>
          </p:spPr>
          <p:txBody>
            <a:bodyPr/>
            <a:lstStyle/>
            <a:p>
              <a:endParaRPr lang="fr-FR"/>
            </a:p>
          </p:txBody>
        </p:sp>
      </p:grpSp>
      <p:sp>
        <p:nvSpPr>
          <p:cNvPr id="6" name="TextBox 6"/>
          <p:cNvSpPr txBox="1"/>
          <p:nvPr/>
        </p:nvSpPr>
        <p:spPr>
          <a:xfrm>
            <a:off x="1933361" y="1652029"/>
            <a:ext cx="14133594" cy="758571"/>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Kulinariska termer: Lär dig och använd dem effektivt.</a:t>
            </a:r>
          </a:p>
        </p:txBody>
      </p:sp>
      <p:sp>
        <p:nvSpPr>
          <p:cNvPr id="7" name="TextBox 7"/>
          <p:cNvSpPr txBox="1"/>
          <p:nvPr/>
        </p:nvSpPr>
        <p:spPr>
          <a:xfrm>
            <a:off x="1911499" y="5089504"/>
            <a:ext cx="14133594" cy="758571"/>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Innehåll</a:t>
            </a:r>
          </a:p>
        </p:txBody>
      </p:sp>
      <p:sp>
        <p:nvSpPr>
          <p:cNvPr id="8" name="TextBox 8"/>
          <p:cNvSpPr txBox="1"/>
          <p:nvPr/>
        </p:nvSpPr>
        <p:spPr>
          <a:xfrm>
            <a:off x="1933361" y="5952974"/>
            <a:ext cx="8873877" cy="3452831"/>
          </a:xfrm>
          <a:prstGeom prst="rect">
            <a:avLst/>
          </a:prstGeom>
        </p:spPr>
        <p:txBody>
          <a:bodyPr lIns="0" tIns="0" rIns="0" bIns="0" rtlCol="0" anchor="t">
            <a:spAutoFit/>
          </a:bodyPr>
          <a:lstStyle/>
          <a:p>
            <a:pPr algn="l">
              <a:lnSpc>
                <a:spcPts val="3936"/>
              </a:lnSpc>
            </a:pPr>
            <a:r>
              <a:rPr lang="en-US" sz="2811" b="1">
                <a:solidFill>
                  <a:srgbClr val="000000"/>
                </a:solidFill>
                <a:latin typeface="TT Rounds Condensed Bold"/>
                <a:ea typeface="TT Rounds Condensed Bold"/>
                <a:cs typeface="TT Rounds Condensed Bold"/>
                <a:sym typeface="TT Rounds Condensed Bold"/>
              </a:rPr>
              <a:t>A - </a:t>
            </a:r>
            <a:r>
              <a:rPr lang="en-US" sz="2811">
                <a:solidFill>
                  <a:srgbClr val="000000"/>
                </a:solidFill>
                <a:latin typeface="TT Rounds Condensed"/>
                <a:ea typeface="TT Rounds Condensed"/>
                <a:cs typeface="TT Rounds Condensed"/>
                <a:sym typeface="TT Rounds Condensed"/>
              </a:rPr>
              <a:t>Förberedelsetekniker</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B - </a:t>
            </a:r>
            <a:r>
              <a:rPr lang="en-US" sz="2811">
                <a:solidFill>
                  <a:srgbClr val="000000"/>
                </a:solidFill>
                <a:latin typeface="TT Rounds Condensed"/>
                <a:ea typeface="TT Rounds Condensed"/>
                <a:cs typeface="TT Rounds Condensed"/>
                <a:sym typeface="TT Rounds Condensed"/>
              </a:rPr>
              <a:t>Olika typer av matlagning</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C - </a:t>
            </a:r>
            <a:r>
              <a:rPr lang="en-US" sz="2811">
                <a:solidFill>
                  <a:srgbClr val="000000"/>
                </a:solidFill>
                <a:latin typeface="TT Rounds Condensed"/>
                <a:ea typeface="TT Rounds Condensed"/>
                <a:cs typeface="TT Rounds Condensed"/>
                <a:sym typeface="TT Rounds Condensed"/>
              </a:rPr>
              <a:t>Särskilda villkor</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D - </a:t>
            </a:r>
            <a:r>
              <a:rPr lang="en-US" sz="2811">
                <a:solidFill>
                  <a:srgbClr val="000000"/>
                </a:solidFill>
                <a:latin typeface="TT Rounds Condensed"/>
                <a:ea typeface="TT Rounds Condensed"/>
                <a:cs typeface="TT Rounds Condensed"/>
                <a:sym typeface="TT Rounds Condensed"/>
              </a:rPr>
              <a:t>Efterbehandlingstekniker och presentation</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E - </a:t>
            </a:r>
            <a:r>
              <a:rPr lang="en-US" sz="2811">
                <a:solidFill>
                  <a:srgbClr val="000000"/>
                </a:solidFill>
                <a:latin typeface="TT Rounds Condensed"/>
                <a:ea typeface="TT Rounds Condensed"/>
                <a:cs typeface="TT Rounds Condensed"/>
                <a:sym typeface="TT Rounds Condensed"/>
              </a:rPr>
              <a:t>Redskap</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F - </a:t>
            </a:r>
            <a:r>
              <a:rPr lang="en-US" sz="2811">
                <a:solidFill>
                  <a:srgbClr val="000000"/>
                </a:solidFill>
                <a:latin typeface="TT Rounds Condensed"/>
                <a:ea typeface="TT Rounds Condensed"/>
                <a:cs typeface="TT Rounds Condensed"/>
                <a:sym typeface="TT Rounds Condensed"/>
              </a:rPr>
              <a:t>Tekniskt blad + produktion baserad på det tekniska bladet</a:t>
            </a:r>
          </a:p>
          <a:p>
            <a:pPr algn="l">
              <a:lnSpc>
                <a:spcPts val="3936"/>
              </a:lnSpc>
            </a:pPr>
            <a:endParaRPr lang="en-US" sz="2811">
              <a:solidFill>
                <a:srgbClr val="000000"/>
              </a:solidFill>
              <a:latin typeface="TT Rounds Condensed"/>
              <a:ea typeface="TT Rounds Condensed"/>
              <a:cs typeface="TT Rounds Condensed"/>
              <a:sym typeface="TT Rounds Condense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A - Förberedelsetekniker </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ENkGZEbz8U8"/>
              </a:rPr>
              <a:t>Skiva en lök tunt</a:t>
            </a:r>
            <a:r>
              <a:rPr lang="en-US" sz="3600" b="1" spc="32">
                <a:solidFill>
                  <a:srgbClr val="382B1B"/>
                </a:solidFill>
                <a:latin typeface="TT Rounds Condensed Bold"/>
                <a:ea typeface="TT Rounds Condensed Bold"/>
                <a:cs typeface="TT Rounds Condensed Bold"/>
                <a:sym typeface="TT Rounds Condensed Bold"/>
              </a:rPr>
              <a: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RA9qQ1rTu40"/>
              </a:rPr>
              <a:t>Hacka persiljan</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Använd en kniv eller en hackare för att hacka persiljan i små bitar.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www.youtube.com/watch?v=Pw3yYR4HMLA"/>
              </a:rPr>
              <a:t>Gör en julienne</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Skär grönsakerna i tunna remsor som är några centimeter långa.</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www.youtube.com/watch?v=jYdKqrz0Wes"/>
              </a:rPr>
              <a:t>Gör en brunoise</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Skär grönsakerna i små, regelbundna tärningar, ca 2 mm i kvadrat.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5. </a:t>
            </a:r>
            <a:r>
              <a:rPr lang="en-US" sz="3600" b="1" u="sng" spc="32">
                <a:solidFill>
                  <a:srgbClr val="382B1B"/>
                </a:solidFill>
                <a:latin typeface="TT Rounds Condensed Bold"/>
                <a:ea typeface="TT Rounds Condensed Bold"/>
                <a:cs typeface="TT Rounds Condensed Bold"/>
                <a:sym typeface="TT Rounds Condensed Bold"/>
                <a:hlinkClick r:id="rId7" tooltip="https://www.youtube.com/watch?v=RAtfBsq1ZJw"/>
              </a:rPr>
              <a:t>Hacka en schalottenlök</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Skär i små, mycket fina bitar, används ofta för örter eller lök.</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6. </a:t>
            </a:r>
            <a:r>
              <a:rPr lang="en-US" sz="3600" b="1" u="sng" spc="32">
                <a:solidFill>
                  <a:srgbClr val="382B1B"/>
                </a:solidFill>
                <a:latin typeface="TT Rounds Condensed Bold"/>
                <a:ea typeface="TT Rounds Condensed Bold"/>
                <a:cs typeface="TT Rounds Condensed Bold"/>
                <a:sym typeface="TT Rounds Condensed Bold"/>
                <a:hlinkClick r:id="rId8" tooltip="https://www.youtube.com/watch?v=_f3JFAyApJI"/>
              </a:rPr>
              <a:t>Krossning av tomater</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Att krossa grovt, används ofta för tomater.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7. </a:t>
            </a:r>
            <a:r>
              <a:rPr lang="en-US" sz="3600" b="1" u="sng" spc="32">
                <a:solidFill>
                  <a:srgbClr val="382B1B"/>
                </a:solidFill>
                <a:latin typeface="TT Rounds Condensed Bold"/>
                <a:ea typeface="TT Rounds Condensed Bold"/>
                <a:cs typeface="TT Rounds Condensed Bold"/>
                <a:sym typeface="TT Rounds Condensed Bold"/>
                <a:hlinkClick r:id="rId9" tooltip="https://www.youtube.com/watch?v=7gOvKztwwlI"/>
              </a:rPr>
              <a:t>Blanchering av gröna bönor</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Sänk ner ett livsmedel i kokande vatten i några minuter och kyl det sedan omedelbart i isvatten.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8. </a:t>
            </a:r>
            <a:r>
              <a:rPr lang="en-US" sz="3600" b="1" u="sng" spc="32">
                <a:solidFill>
                  <a:srgbClr val="382B1B"/>
                </a:solidFill>
                <a:latin typeface="TT Rounds Condensed Bold"/>
                <a:ea typeface="TT Rounds Condensed Bold"/>
                <a:cs typeface="TT Rounds Condensed Bold"/>
                <a:sym typeface="TT Rounds Condensed Bold"/>
                <a:hlinkClick r:id="rId10" tooltip="https://www.youtube.com/watch?v=zpL4nV9RCS0"/>
              </a:rPr>
              <a:t>Pochering av päron</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Koka försiktigt i en vätska med en temperatur strax under kokpunkten.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9. </a:t>
            </a:r>
            <a:r>
              <a:rPr lang="en-US" sz="3600" b="1" u="sng" spc="32">
                <a:solidFill>
                  <a:srgbClr val="382B1B"/>
                </a:solidFill>
                <a:latin typeface="TT Rounds Condensed Bold"/>
                <a:ea typeface="TT Rounds Condensed Bold"/>
                <a:cs typeface="TT Rounds Condensed Bold"/>
                <a:sym typeface="TT Rounds Condensed Bold"/>
                <a:hlinkClick r:id="rId11" tooltip="https://www.youtube.com/watch?v=7hOfCRAJSI0"/>
              </a:rPr>
              <a:t>Fräs grönsaker</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Koka snabbt på hög värme med lite fett.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10. </a:t>
            </a:r>
            <a:r>
              <a:rPr lang="en-US" sz="3600" b="1" u="sng" spc="32">
                <a:solidFill>
                  <a:srgbClr val="382B1B"/>
                </a:solidFill>
                <a:latin typeface="TT Rounds Condensed Bold"/>
                <a:ea typeface="TT Rounds Condensed Bold"/>
                <a:cs typeface="TT Rounds Condensed Bold"/>
                <a:sym typeface="TT Rounds Condensed Bold"/>
                <a:hlinkClick r:id="rId12" tooltip="https://www.youtube.com/watch?v=RUJ_MR8b1Ns"/>
              </a:rPr>
              <a:t>Grilla kött</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Tillagning på en grill över en källa med direkt värme.</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4001095"/>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Modulen för kulinariska färdigheter är en viktig del av programmet för anställningsbarhet. Den ges inom vuxenutbildningen och är utformad för att ge invandrarkvinnor de grundläggande kulinariska färdigheter och kunskaper som är nödvändiga inom livsmedelsindustrin.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Detta avsnitt introducerar deltagarna till grunderna i matlagningskonsten, inklusive förståelse av recept, ingrediensernas funktioner och vikten av smak och konsistens vid skapandet av rätter.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Introduktion till matlagningskunskaper</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B - Olika typer av matlagning :</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u="sng" spc="32" dirty="0">
                <a:solidFill>
                  <a:srgbClr val="382B1B"/>
                </a:solidFill>
                <a:latin typeface="TT Rounds Condensed Bold"/>
                <a:ea typeface="TT Rounds Condensed Bold"/>
                <a:cs typeface="TT Rounds Condensed Bold"/>
                <a:sym typeface="TT Rounds Condensed Bold"/>
                <a:hlinkClick r:id="rId3" tooltip="https://www.google.com/search?sca_esv=01c6b6c64d473f5a&amp;sca_upv=1&amp;rlz=1C5CHFA_enFR977FR977&amp;q=rotir+des+l%C3%A9gumes&amp;tbm=vid&amp;source=lnms&amp;fbs=AEQNm0CbCVgAZ5mWEJDg6aoPVcBgTlosgQSuzBMlnAdio07UCId2t1azIRgowYJD0nDbqEJMVw8rHb1W2uDg6FcI5d8mLT3cHmLoRURQaSmyXeXfPtELGeO9ojoiVzLHR5NbIQiVSa_P9oqM9eDtQFIgTs_g8wT50WMwCWr7eflxpYS4RFYckEorudMcrCSXHiMTDhokVXDJ&amp;sa=X&amp;ved=2ahUKEwiD_-mezquHAxUOTqQEHcfaDKYQ0pQJegQICxAB&amp;biw=1386&amp;bih=745&amp;dpr=2#:~:text=Recette%20l%C3%A9gume%20r%C3%B4ti,com%20%E2%80%BA%20watch"/>
              </a:rPr>
              <a:t>Rosta grönsaker i ugnen</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Tillaga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ugnen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hög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temperatur</a:t>
            </a:r>
            <a:r>
              <a:rPr lang="en-US" sz="3600" spc="32" dirty="0">
                <a:solidFill>
                  <a:srgbClr val="382B1B"/>
                </a:solidFill>
                <a:latin typeface="TT Rounds Condensed"/>
                <a:ea typeface="TT Rounds Condensed"/>
                <a:cs typeface="TT Rounds Condensed"/>
                <a:sym typeface="TT Rounds Condensed"/>
              </a:rPr>
              <a:t> med </a:t>
            </a:r>
            <a:r>
              <a:rPr lang="en-US" sz="3600" spc="32" dirty="0" err="1">
                <a:solidFill>
                  <a:srgbClr val="382B1B"/>
                </a:solidFill>
                <a:latin typeface="TT Rounds Condensed"/>
                <a:ea typeface="TT Rounds Condensed"/>
                <a:cs typeface="TT Rounds Condensed"/>
                <a:sym typeface="TT Rounds Condensed"/>
              </a:rPr>
              <a:t>hjälp</a:t>
            </a:r>
            <a:r>
              <a:rPr lang="en-US" sz="3600" spc="32" dirty="0">
                <a:solidFill>
                  <a:srgbClr val="382B1B"/>
                </a:solidFill>
                <a:latin typeface="TT Rounds Condensed"/>
                <a:ea typeface="TT Rounds Condensed"/>
                <a:cs typeface="TT Rounds Condensed"/>
                <a:sym typeface="TT Rounds Condensed"/>
              </a:rPr>
              <a:t> av </a:t>
            </a:r>
            <a:r>
              <a:rPr lang="en-US" sz="3600" spc="32" dirty="0" err="1">
                <a:solidFill>
                  <a:srgbClr val="382B1B"/>
                </a:solidFill>
                <a:latin typeface="TT Rounds Condensed"/>
                <a:ea typeface="TT Rounds Condensed"/>
                <a:cs typeface="TT Rounds Condensed"/>
                <a:sym typeface="TT Rounds Condensed"/>
              </a:rPr>
              <a:t>fett</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u="sng" spc="32" dirty="0">
                <a:solidFill>
                  <a:srgbClr val="382B1B"/>
                </a:solidFill>
                <a:latin typeface="TT Rounds Condensed Bold"/>
                <a:ea typeface="TT Rounds Condensed Bold"/>
                <a:cs typeface="TT Rounds Condensed Bold"/>
                <a:sym typeface="TT Rounds Condensed Bold"/>
                <a:hlinkClick r:id="rId4" tooltip="https://www.google.com/search?q=braiser+fenouil&amp;sca_esv=01c6b6c64d473f5a&amp;sca_upv=1&amp;rlz=1C5CHFA_enFR977FR977&amp;biw=1386&amp;bih=745&amp;tbm=vid&amp;ei=Qm6WZsv3MeGF7M8Pq72F4AI&amp;oq=Braiser&amp;gs_lp=Eg1nd3Mtd2l6LXZpZGVvIgdCcmFpc2VyKgIICDIIEAAYgAQYsQMyBRAAGIAEMgoQABiABBhDGIoFMgUQABiABDIFEAAYgAQyBRAAGIAEMgUQABiABDIFEAAYgAQyBRAAGIAEMgUQABiABEjETVAAWOYLcAB4AJABAJgBXqABvQSqAQE3uAEByAEA-AEBmAIHoALcBMICDhAAGIAEGLEDGIMBGIoFwgILEAAYgAQYsQMYgwHCAg0QABiABBixAxhDGIoFwgIHEAAYgAQYCpgDAJIHAzYuMaAHniQ&amp;sclient=gws-wiz-video#:~:text=R%C3%A9sultats%20de%20recherche-,FENOUIL%20BRAIS%C3%89%20!,www.youtube.com%20%E2%80%BA%20watch,-11%3A36"/>
              </a:rPr>
              <a:t>Bräserad fänkål</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a:solidFill>
                  <a:srgbClr val="382B1B"/>
                </a:solidFill>
                <a:latin typeface="TT Rounds Condensed"/>
                <a:ea typeface="TT Rounds Condensed"/>
                <a:cs typeface="TT Rounds Condensed"/>
                <a:sym typeface="TT Rounds Condensed"/>
              </a:rPr>
              <a:t>Koka </a:t>
            </a:r>
            <a:r>
              <a:rPr lang="en-US" sz="3600" spc="32" dirty="0" err="1">
                <a:solidFill>
                  <a:srgbClr val="382B1B"/>
                </a:solidFill>
                <a:latin typeface="TT Rounds Condensed"/>
                <a:ea typeface="TT Rounds Condensed"/>
                <a:cs typeface="TT Rounds Condensed"/>
                <a:sym typeface="TT Rounds Condensed"/>
              </a:rPr>
              <a:t>långsamt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vätska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som</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delvis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täcker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maten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nSpc>
                <a:spcPts val="3888"/>
              </a:lnSpc>
            </a:pPr>
            <a:r>
              <a:rPr lang="en-US" sz="3600" b="1" spc="32" dirty="0">
                <a:solidFill>
                  <a:srgbClr val="382B1B"/>
                </a:solidFill>
                <a:latin typeface="TT Rounds Condensed Bold"/>
                <a:ea typeface="TT Rounds Condensed Bold"/>
                <a:cs typeface="TT Rounds Condensed Bold"/>
                <a:sym typeface="TT Rounds Condensed Bold"/>
              </a:rPr>
              <a:t>3. </a:t>
            </a:r>
            <a:r>
              <a:rPr lang="en-US" sz="3600" b="1" u="sng" spc="32" dirty="0">
                <a:solidFill>
                  <a:srgbClr val="0000FF"/>
                </a:solidFill>
                <a:latin typeface="TT Rounds Condensed Bold"/>
                <a:ea typeface="TT Rounds Condensed Bold"/>
                <a:cs typeface="TT Rounds Condensed Bold"/>
                <a:sym typeface="TT Rounds Condensed Bold"/>
                <a:hlinkClick r:id="rId5">
                  <a:extLst>
                    <a:ext uri="{A12FA001-AC4F-418D-AE19-62706E023703}">
                      <ahyp:hlinkClr xmlns:ahyp="http://schemas.microsoft.com/office/drawing/2018/hyperlinkcolor" val="tx"/>
                    </a:ext>
                  </a:extLst>
                </a:hlinkClick>
              </a:rPr>
              <a:t>Grundlägga</a:t>
            </a:r>
            <a:r>
              <a:rPr lang="en-US" sz="3600" b="1" u="sng" spc="32" dirty="0">
                <a:solidFill>
                  <a:srgbClr val="002060"/>
                </a:solidFill>
                <a:latin typeface="TT Rounds Condensed Bold"/>
                <a:ea typeface="TT Rounds Condensed Bold"/>
                <a:cs typeface="TT Rounds Condensed Bold"/>
                <a:sym typeface="TT Rounds Condensed Bold"/>
                <a:hlinkClick r:id="rId5">
                  <a:extLst>
                    <a:ext uri="{A12FA001-AC4F-418D-AE19-62706E023703}">
                      <ahyp:hlinkClr xmlns:ahyp="http://schemas.microsoft.com/office/drawing/2018/hyperlinkcolor" val="tx"/>
                    </a:ext>
                  </a:extLst>
                </a:hlinkClick>
              </a:rPr>
              <a:t>nde </a:t>
            </a:r>
            <a:r>
              <a:rPr lang="en-US" sz="3600" b="1" u="sng" spc="32" err="1">
                <a:solidFill>
                  <a:srgbClr val="002060"/>
                </a:solidFill>
                <a:latin typeface="TT Rounds Condensed Bold"/>
                <a:ea typeface="TT Rounds Condensed Bold"/>
                <a:cs typeface="TT Rounds Condensed Bold"/>
                <a:sym typeface="TT Rounds Condensed Bold"/>
              </a:rPr>
              <a:t>småkoka</a:t>
            </a:r>
            <a:r>
              <a:rPr lang="en-US" sz="3600" b="1" u="sng" spc="32" dirty="0">
                <a:solidFill>
                  <a:srgbClr val="382B1B"/>
                </a:solidFill>
                <a:latin typeface="TT Rounds Condensed Bold"/>
                <a:ea typeface="TT Rounds Condensed Bold"/>
                <a:cs typeface="TT Rounds Condensed Bold"/>
                <a:sym typeface="TT Rounds Condensed Bold"/>
              </a:rPr>
              <a:t> </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a:solidFill>
                  <a:srgbClr val="382B1B"/>
                </a:solidFill>
                <a:latin typeface="TT Rounds Condensed"/>
                <a:ea typeface="TT Rounds Condensed"/>
                <a:cs typeface="TT Rounds Condensed"/>
                <a:sym typeface="TT Rounds Condensed"/>
              </a:rPr>
              <a:t>Koka </a:t>
            </a:r>
            <a:r>
              <a:rPr lang="en-US" sz="3600" spc="32" err="1">
                <a:solidFill>
                  <a:srgbClr val="382B1B"/>
                </a:solidFill>
                <a:latin typeface="TT Rounds Condensed"/>
                <a:ea typeface="TT Rounds Condensed"/>
                <a:cs typeface="TT Rounds Condensed"/>
                <a:sym typeface="TT Rounds Condensed"/>
              </a:rPr>
              <a:t>långsamt</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låg</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värme</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ofta</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vätska</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nSpc>
                <a:spcPts val="3888"/>
              </a:lnSpc>
            </a:pPr>
            <a:r>
              <a:rPr lang="en-US" sz="3600" b="1" spc="32" dirty="0">
                <a:solidFill>
                  <a:srgbClr val="382B1B"/>
                </a:solidFill>
                <a:latin typeface="TT Rounds Condensed Bold"/>
                <a:ea typeface="TT Rounds Condensed Bold"/>
                <a:cs typeface="TT Rounds Condensed Bold"/>
                <a:sym typeface="TT Rounds Condensed Bold"/>
              </a:rPr>
              <a:t>4. </a:t>
            </a:r>
            <a:r>
              <a:rPr lang="en-US" sz="3600" b="1" u="sng" spc="32" dirty="0">
                <a:solidFill>
                  <a:srgbClr val="382B1B"/>
                </a:solidFill>
                <a:latin typeface="TT Rounds Condensed Bold"/>
                <a:ea typeface="TT Rounds Condensed Bold"/>
                <a:cs typeface="TT Rounds Condensed Bold"/>
                <a:sym typeface="TT Rounds Condensed Bold"/>
                <a:hlinkClick r:id="rId6" tooltip="https://www.youtube.com/watch?v=boGqmBJkSV4"/>
              </a:rPr>
              <a:t>Stekning</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Tillagning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s </a:t>
            </a:r>
            <a:r>
              <a:rPr lang="en-US" sz="3600" spc="32" dirty="0" err="1">
                <a:solidFill>
                  <a:srgbClr val="382B1B"/>
                </a:solidFill>
                <a:latin typeface="TT Rounds Condensed"/>
                <a:ea typeface="TT Rounds Condensed"/>
                <a:cs typeface="TT Rounds Condensed"/>
                <a:sym typeface="TT Rounds Condensed"/>
              </a:rPr>
              <a:t>stor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mängd</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olja</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a:t>
            </a:r>
            <a:r>
              <a:rPr lang="en-US" sz="3600" b="1" u="sng" spc="32" dirty="0">
                <a:solidFill>
                  <a:srgbClr val="382B1B"/>
                </a:solidFill>
                <a:latin typeface="TT Rounds Condensed Bold"/>
                <a:ea typeface="TT Rounds Condensed Bold"/>
                <a:cs typeface="TT Rounds Condensed Bold"/>
                <a:sym typeface="TT Rounds Condensed Bold"/>
                <a:hlinkClick r:id="rId7" tooltip="https://www.youtube.com/watch?v=2C5jByci-SM"/>
              </a:rPr>
              <a:t>Sauté</a:t>
            </a:r>
            <a:r>
              <a:rPr lang="en-US" sz="3600" b="1" spc="32" dirty="0">
                <a:solidFill>
                  <a:srgbClr val="382B1B"/>
                </a:solidFill>
                <a:latin typeface="TT Rounds Condensed Bold"/>
                <a:ea typeface="TT Rounds Condensed Bold"/>
                <a:cs typeface="TT Rounds Condensed Bold"/>
                <a:sym typeface="TT Rounds Condensed Bold"/>
              </a:rPr>
              <a: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Tillaga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snabbt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hög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värme</a:t>
            </a:r>
            <a:r>
              <a:rPr lang="en-US" sz="3600" spc="32" dirty="0">
                <a:solidFill>
                  <a:srgbClr val="382B1B"/>
                </a:solidFill>
                <a:latin typeface="TT Rounds Condensed"/>
                <a:ea typeface="TT Rounds Condensed"/>
                <a:cs typeface="TT Rounds Condensed"/>
                <a:sym typeface="TT Rounds Condensed"/>
              </a:rPr>
              <a:t> med lite </a:t>
            </a:r>
            <a:r>
              <a:rPr lang="en-US" sz="3600" spc="32" dirty="0" err="1">
                <a:solidFill>
                  <a:srgbClr val="382B1B"/>
                </a:solidFill>
                <a:latin typeface="TT Rounds Condensed"/>
                <a:ea typeface="TT Rounds Condensed"/>
                <a:cs typeface="TT Rounds Condensed"/>
                <a:sym typeface="TT Rounds Condensed"/>
              </a:rPr>
              <a:t>fett</a:t>
            </a:r>
            <a:r>
              <a:rPr lang="en-US" sz="3600" spc="32" dirty="0">
                <a:solidFill>
                  <a:srgbClr val="382B1B"/>
                </a:solidFill>
                <a:latin typeface="TT Rounds Condensed"/>
                <a:ea typeface="TT Rounds Condensed"/>
                <a:cs typeface="TT Rounds Condensed"/>
                <a:sym typeface="TT Rounds Condensed"/>
              </a:rPr>
              <a:t> under </a:t>
            </a:r>
            <a:r>
              <a:rPr lang="en-US" sz="3600" spc="32" dirty="0" err="1">
                <a:solidFill>
                  <a:srgbClr val="382B1B"/>
                </a:solidFill>
                <a:latin typeface="TT Rounds Condensed"/>
                <a:ea typeface="TT Rounds Condensed"/>
                <a:cs typeface="TT Rounds Condensed"/>
                <a:sym typeface="TT Rounds Condensed"/>
              </a:rPr>
              <a:t>omrörning</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6. </a:t>
            </a:r>
            <a:r>
              <a:rPr lang="en-US" sz="3600" b="1" u="sng" spc="32" dirty="0">
                <a:solidFill>
                  <a:srgbClr val="382B1B"/>
                </a:solidFill>
                <a:latin typeface="TT Rounds Condensed Bold"/>
                <a:ea typeface="TT Rounds Condensed Bold"/>
                <a:cs typeface="TT Rounds Condensed Bold"/>
                <a:sym typeface="TT Rounds Condensed Bold"/>
                <a:hlinkClick r:id="rId8" tooltip="https://www.youtube.com/watch?v=4dgAeVEC_5M"/>
              </a:rPr>
              <a:t>Ångkokning</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Tillagning</a:t>
            </a:r>
            <a:r>
              <a:rPr lang="en-US" sz="3600" spc="32" dirty="0">
                <a:solidFill>
                  <a:srgbClr val="382B1B"/>
                </a:solidFill>
                <a:latin typeface="TT Rounds Condensed"/>
                <a:ea typeface="TT Rounds Condensed"/>
                <a:cs typeface="TT Rounds Condensed"/>
                <a:sym typeface="TT Rounds Condensed"/>
              </a:rPr>
              <a:t> med </a:t>
            </a:r>
            <a:r>
              <a:rPr lang="en-US" sz="3600" spc="32" dirty="0" err="1">
                <a:solidFill>
                  <a:srgbClr val="382B1B"/>
                </a:solidFill>
                <a:latin typeface="TT Rounds Condensed"/>
                <a:ea typeface="TT Rounds Condensed"/>
                <a:cs typeface="TT Rounds Condensed"/>
                <a:sym typeface="TT Rounds Condensed"/>
              </a:rPr>
              <a:t>ånga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från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kokande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vätska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utan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rör</a:t>
            </a:r>
            <a:r>
              <a:rPr lang="en-US" sz="3600" spc="32" dirty="0">
                <a:solidFill>
                  <a:srgbClr val="382B1B"/>
                </a:solidFill>
                <a:latin typeface="TT Rounds Condensed"/>
                <a:ea typeface="TT Rounds Condensed"/>
                <a:cs typeface="TT Rounds Condensed"/>
                <a:sym typeface="TT Rounds Condensed"/>
              </a:rPr>
              <a:t> vid </a:t>
            </a:r>
            <a:r>
              <a:rPr lang="en-US" sz="3600" spc="32" dirty="0" err="1">
                <a:solidFill>
                  <a:srgbClr val="382B1B"/>
                </a:solidFill>
                <a:latin typeface="TT Rounds Condensed"/>
                <a:ea typeface="TT Rounds Condensed"/>
                <a:cs typeface="TT Rounds Condensed"/>
                <a:sym typeface="TT Rounds Condensed"/>
              </a:rPr>
              <a:t>vätskan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 - Villkor avseende ingredienser</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19503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6bVIAImIk4Q"/>
              </a:rPr>
              <a:t>Marinera</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Lägga ett livsmedel i blöt i en smaksatt vätska för att krydda och möra det.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JVHMJvoLarg"/>
              </a:rPr>
              <a:t>Zester</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För att avlägsna den färgade delen av citrusskalet för att extrahera de eteriska oljorna.</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www.youtube.com/watch?v=Wmi628usBSI"/>
              </a:rPr>
              <a:t>Deglasera</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Låt ett livsmedel vila med salt för att extrahera vattnet.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D- Färdigställande och presentationsteknik</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2436114"/>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_uBafUuSX9M"/>
              </a:rPr>
              <a:t>Glasering</a:t>
            </a:r>
            <a:r>
              <a:rPr lang="en-US" sz="3600" spc="32">
                <a:solidFill>
                  <a:srgbClr val="382B1B"/>
                </a:solidFill>
                <a:latin typeface="TT Rounds Condensed"/>
                <a:ea typeface="TT Rounds Condensed"/>
                <a:cs typeface="TT Rounds Condensed"/>
                <a:sym typeface="TT Rounds Condensed"/>
              </a:rPr>
              <a:t>: Täck med en glansig glasyr, ofta socker- eller såsbaserad.</a:t>
            </a:r>
          </a:p>
          <a:p>
            <a:pPr algn="l">
              <a:lnSpc>
                <a:spcPts val="3888"/>
              </a:lnSpc>
            </a:pPr>
            <a:r>
              <a:rPr lang="en-US" sz="3600" spc="32">
                <a:solidFill>
                  <a:srgbClr val="382B1B"/>
                </a:solidFill>
                <a:latin typeface="TT Rounds Condensed"/>
                <a:ea typeface="TT Rounds Condensed"/>
                <a:cs typeface="TT Rounds Condensed"/>
                <a:sym typeface="TT Rounds Condense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Z0gf2C6keYI"/>
              </a:rPr>
              <a:t>Lustrer och Napper</a:t>
            </a:r>
            <a:r>
              <a:rPr lang="en-US" sz="3600" b="1" spc="32">
                <a:solidFill>
                  <a:srgbClr val="382B1B"/>
                </a:solidFill>
                <a:latin typeface="TT Rounds Condensed Bold"/>
                <a:ea typeface="TT Rounds Condensed Bold"/>
                <a:cs typeface="TT Rounds Condensed Bold"/>
                <a:sym typeface="TT Rounds Condensed Bold"/>
              </a:rPr>
              <a:t>:</a:t>
            </a:r>
            <a:r>
              <a:rPr lang="en-US" sz="3600" spc="32">
                <a:solidFill>
                  <a:srgbClr val="382B1B"/>
                </a:solidFill>
                <a:latin typeface="TT Rounds Condensed"/>
                <a:ea typeface="TT Rounds Condensed"/>
                <a:cs typeface="TT Rounds Condensed"/>
                <a:sym typeface="TT Rounds Condensed"/>
              </a:rPr>
              <a:t> Att täcka ett livsmedel med en sås eller coulis.</a:t>
            </a:r>
          </a:p>
          <a:p>
            <a:pPr algn="l">
              <a:lnSpc>
                <a:spcPts val="3888"/>
              </a:lnSpc>
            </a:pPr>
            <a:r>
              <a:rPr lang="en-US" sz="3600" spc="32">
                <a:solidFill>
                  <a:srgbClr val="382B1B"/>
                </a:solidFill>
                <a:latin typeface="TT Rounds Condensed"/>
                <a:ea typeface="TT Rounds Condensed"/>
                <a:cs typeface="TT Rounds Condensed"/>
                <a:sym typeface="TT Rounds Condense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youtu.be/-nu3rjERBwI?si=LHsPrIuuRWuQVYOB"/>
              </a:rPr>
              <a:t>Dressing</a:t>
            </a:r>
            <a:r>
              <a:rPr lang="en-US" sz="3600" spc="32">
                <a:solidFill>
                  <a:srgbClr val="382B1B"/>
                </a:solidFill>
                <a:latin typeface="TT Rounds Condensed"/>
                <a:ea typeface="TT Rounds Condensed"/>
                <a:cs typeface="TT Rounds Condensed"/>
                <a:sym typeface="TT Rounds Condensed"/>
              </a:rPr>
              <a:t>: Att arrangera mat estetiskt på en tallrik.</a:t>
            </a:r>
          </a:p>
          <a:p>
            <a:pPr algn="l">
              <a:lnSpc>
                <a:spcPts val="3888"/>
              </a:lnSpc>
            </a:pPr>
            <a:r>
              <a:rPr lang="en-US" sz="3600" spc="32">
                <a:solidFill>
                  <a:srgbClr val="382B1B"/>
                </a:solidFill>
                <a:latin typeface="TT Rounds Condensed"/>
                <a:ea typeface="TT Rounds Condensed"/>
                <a:cs typeface="TT Rounds Condensed"/>
                <a:sym typeface="TT Rounds Condensed"/>
              </a:rPr>
              <a:t>4. Strö: Strö fina partiklar (t.ex. florsocker eller hackade örter) över en maträtt.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Andra användbara termer</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5350764"/>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1. </a:t>
            </a:r>
            <a:r>
              <a:rPr lang="en-US" sz="3600" b="1" spc="32">
                <a:solidFill>
                  <a:srgbClr val="382B1B"/>
                </a:solidFill>
                <a:latin typeface="TT Rounds Condensed Bold"/>
                <a:ea typeface="TT Rounds Condensed Bold"/>
                <a:cs typeface="TT Rounds Condensed Bold"/>
                <a:sym typeface="TT Rounds Condensed Bold"/>
              </a:rPr>
              <a:t>Reducera</a:t>
            </a:r>
            <a:r>
              <a:rPr lang="en-US" sz="3600" spc="32">
                <a:solidFill>
                  <a:srgbClr val="382B1B"/>
                </a:solidFill>
                <a:latin typeface="TT Rounds Condensed"/>
                <a:ea typeface="TT Rounds Condensed"/>
                <a:cs typeface="TT Rounds Condensed"/>
                <a:sym typeface="TT Rounds Condensed"/>
              </a:rPr>
              <a:t>: Indunsta en vätska för att koncentrera smakerna.</a:t>
            </a:r>
          </a:p>
          <a:p>
            <a:pPr algn="l">
              <a:lnSpc>
                <a:spcPts val="3888"/>
              </a:lnSpc>
            </a:pPr>
            <a:r>
              <a:rPr lang="en-US" sz="3600" spc="32">
                <a:solidFill>
                  <a:srgbClr val="382B1B"/>
                </a:solidFill>
                <a:latin typeface="TT Rounds Condensed"/>
                <a:ea typeface="TT Rounds Condensed"/>
                <a:cs typeface="TT Rounds Condensed"/>
                <a:sym typeface="TT Rounds Condensed"/>
              </a:rPr>
              <a:t>2.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vyhaeb5wRSM"/>
              </a:rPr>
              <a:t>Deglasera</a:t>
            </a:r>
            <a:r>
              <a:rPr lang="en-US" sz="3600" spc="32">
                <a:solidFill>
                  <a:srgbClr val="382B1B"/>
                </a:solidFill>
                <a:latin typeface="TT Rounds Condensed"/>
                <a:ea typeface="TT Rounds Condensed"/>
                <a:cs typeface="TT Rounds Condensed"/>
                <a:sym typeface="TT Rounds Condensed"/>
              </a:rPr>
              <a:t>: Tillsätt en vätska (ofta vin eller buljong) i en het panna för att lösa upp matlagningsjuicerna och skapa en sås.</a:t>
            </a:r>
          </a:p>
          <a:p>
            <a:pPr algn="l">
              <a:lnSpc>
                <a:spcPts val="3888"/>
              </a:lnSpc>
            </a:pPr>
            <a:r>
              <a:rPr lang="en-US" sz="3600" spc="32">
                <a:solidFill>
                  <a:srgbClr val="382B1B"/>
                </a:solidFill>
                <a:latin typeface="TT Rounds Condensed"/>
                <a:ea typeface="TT Rounds Condensed"/>
                <a:cs typeface="TT Rounds Condensed"/>
                <a:sym typeface="TT Rounds Condensed"/>
              </a:rPr>
              <a:t>3.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FlquMrEbLWA"/>
              </a:rPr>
              <a:t>Roux</a:t>
            </a:r>
            <a:r>
              <a:rPr lang="en-US" sz="3600" spc="32">
                <a:solidFill>
                  <a:srgbClr val="382B1B"/>
                </a:solidFill>
                <a:latin typeface="TT Rounds Condensed"/>
                <a:ea typeface="TT Rounds Condensed"/>
                <a:cs typeface="TT Rounds Condensed"/>
                <a:sym typeface="TT Rounds Condensed"/>
              </a:rPr>
              <a:t>: En blandning av mjöl och fett (smör, olja) som tillagas för att tjockna såser.</a:t>
            </a:r>
          </a:p>
          <a:p>
            <a:pPr algn="l">
              <a:lnSpc>
                <a:spcPts val="3888"/>
              </a:lnSpc>
            </a:pPr>
            <a:r>
              <a:rPr lang="en-US" sz="3600" spc="32">
                <a:solidFill>
                  <a:srgbClr val="382B1B"/>
                </a:solidFill>
                <a:latin typeface="TT Rounds Condensed"/>
                <a:ea typeface="TT Rounds Condensed"/>
                <a:cs typeface="TT Rounds Condensed"/>
                <a:sym typeface="TT Rounds Condensed"/>
              </a:rPr>
              <a:t>4. </a:t>
            </a:r>
            <a:r>
              <a:rPr lang="en-US" sz="3600" b="1" u="sng" spc="32">
                <a:solidFill>
                  <a:srgbClr val="382B1B"/>
                </a:solidFill>
                <a:latin typeface="TT Rounds Condensed Bold"/>
                <a:ea typeface="TT Rounds Condensed Bold"/>
                <a:cs typeface="TT Rounds Condensed Bold"/>
                <a:sym typeface="TT Rounds Condensed Bold"/>
                <a:hlinkClick r:id="rId5" tooltip="https://www.youtube.com/watch?v=kEX0IsdaEME"/>
              </a:rPr>
              <a:t>Bouquet garni</a:t>
            </a:r>
            <a:r>
              <a:rPr lang="en-US" sz="3600" spc="32">
                <a:solidFill>
                  <a:srgbClr val="382B1B"/>
                </a:solidFill>
                <a:latin typeface="TT Rounds Condensed"/>
                <a:ea typeface="TT Rounds Condensed"/>
                <a:cs typeface="TT Rounds Condensed"/>
                <a:sym typeface="TT Rounds Condensed"/>
              </a:rPr>
              <a:t>: En samling aromatiska örter som binds med snöre och används för att smaksätta sjudna rätter.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Dessa termer är grundläggande för att förstå recept och matlagningstekniker och används ofta i både professionella miljöer och amatörmiljöer.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E - Basredskap: Erkännande och användning.</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978789"/>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När det gäller matlagning är det viktigt att ha de grundläggande redskap du behöver för att laga en mängd olika rätter samtidigt som du sparar tid. Här är en lista över viktiga köksredskap:</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Skärande redskap</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450123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spc="32" dirty="0" err="1">
                <a:solidFill>
                  <a:srgbClr val="382B1B"/>
                </a:solidFill>
                <a:latin typeface="TT Rounds Condensed Bold"/>
                <a:ea typeface="TT Rounds Condensed Bold"/>
                <a:cs typeface="TT Rounds Condensed Bold"/>
                <a:sym typeface="TT Rounds Condensed Bold"/>
              </a:rPr>
              <a:t>Knivar</a:t>
            </a:r>
            <a:endParaRPr lang="en-US" sz="3600" b="1" spc="32" dirty="0" err="1">
              <a:solidFill>
                <a:srgbClr val="382B1B"/>
              </a:solidFill>
              <a:latin typeface="TT Rounds Condensed Bold"/>
              <a:ea typeface="TT Rounds Condensed Bold"/>
              <a:cs typeface="TT Rounds Condensed Bold"/>
            </a:endParaRPr>
          </a:p>
          <a:p>
            <a:pPr algn="l">
              <a:lnSpc>
                <a:spcPts val="3888"/>
              </a:lnSpc>
            </a:pPr>
            <a:r>
              <a:rPr lang="en-US" sz="3600" b="1" u="sng" spc="32" dirty="0">
                <a:solidFill>
                  <a:srgbClr val="382B1B"/>
                </a:solidFill>
                <a:latin typeface="TT Rounds Condensed Bold"/>
                <a:ea typeface="TT Rounds Condensed Bold"/>
                <a:cs typeface="TT Rounds Condensed Bold"/>
                <a:sym typeface="TT Rounds Condensed Bold"/>
                <a:hlinkClick r:id="rId3" tooltip="https://images.app.goo.gl/ZTGV4nuJK6qkhs2f7"/>
              </a:rPr>
              <a:t>- Kockkniv</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Mångsidig</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hugga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hacka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finhacka</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u="sng" spc="32" dirty="0">
                <a:solidFill>
                  <a:srgbClr val="382B1B"/>
                </a:solidFill>
                <a:latin typeface="TT Rounds Condensed Bold"/>
                <a:ea typeface="TT Rounds Condensed Bold"/>
                <a:cs typeface="TT Rounds Condensed Bold"/>
                <a:sym typeface="TT Rounds Condensed Bold"/>
                <a:hlinkClick r:id="rId4" tooltip="https://images.app.goo.gl/eoDyktv6mLtdbP3x7"/>
              </a:rPr>
              <a:t>- Brödkniv</a:t>
            </a:r>
            <a:r>
              <a:rPr lang="en-US" sz="3600" spc="32" dirty="0">
                <a:solidFill>
                  <a:srgbClr val="382B1B"/>
                </a:solidFill>
                <a:latin typeface="TT Rounds Condensed"/>
                <a:ea typeface="TT Rounds Condensed"/>
                <a:cs typeface="TT Rounds Condensed"/>
                <a:sym typeface="TT Rounds Condensed"/>
              </a:rPr>
              <a:t>: För </a:t>
            </a:r>
            <a:r>
              <a:rPr lang="en-US" sz="3600" spc="32"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skära</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bröd</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mat med </a:t>
            </a:r>
            <a:r>
              <a:rPr lang="en-US" sz="3600" spc="32" err="1">
                <a:solidFill>
                  <a:srgbClr val="382B1B"/>
                </a:solidFill>
                <a:latin typeface="TT Rounds Condensed"/>
                <a:ea typeface="TT Rounds Condensed"/>
                <a:cs typeface="TT Rounds Condensed"/>
                <a:sym typeface="TT Rounds Condensed"/>
              </a:rPr>
              <a:t>hård</a:t>
            </a:r>
            <a:r>
              <a:rPr lang="en-US" sz="3600" spc="32" dirty="0">
                <a:solidFill>
                  <a:srgbClr val="382B1B"/>
                </a:solidFill>
                <a:latin typeface="TT Rounds Condensed"/>
                <a:ea typeface="TT Rounds Condensed"/>
                <a:cs typeface="TT Rounds Condensed"/>
                <a:sym typeface="TT Rounds Condensed"/>
              </a:rPr>
              <a:t> </a:t>
            </a:r>
            <a:r>
              <a:rPr lang="en-US" sz="3600" spc="32" err="1">
                <a:solidFill>
                  <a:srgbClr val="382B1B"/>
                </a:solidFill>
                <a:latin typeface="TT Rounds Condensed"/>
                <a:ea typeface="TT Rounds Condensed"/>
                <a:cs typeface="TT Rounds Condensed"/>
                <a:sym typeface="TT Rounds Condensed"/>
              </a:rPr>
              <a:t>skorpa</a:t>
            </a:r>
            <a:r>
              <a:rPr lang="en-US" sz="3600" spc="32">
                <a:solidFill>
                  <a:srgbClr val="382B1B"/>
                </a:solidFill>
                <a:latin typeface="TT Rounds Condensed"/>
                <a:ea typeface="TT Rounds Condensed"/>
                <a:cs typeface="TT Rounds Condensed"/>
                <a:sym typeface="TT Rounds Condensed"/>
              </a:rPr>
              <a:t>.</a:t>
            </a:r>
          </a:p>
          <a:p>
            <a:pPr algn="l">
              <a:lnSpc>
                <a:spcPts val="3888"/>
              </a:lnSpc>
            </a:pPr>
            <a:r>
              <a:rPr lang="en-US" sz="3600" b="1" u="sng" spc="32" dirty="0">
                <a:solidFill>
                  <a:srgbClr val="382B1B"/>
                </a:solidFill>
                <a:latin typeface="TT Rounds Condensed Bold"/>
                <a:ea typeface="TT Rounds Condensed Bold"/>
                <a:cs typeface="TT Rounds Condensed Bold"/>
                <a:sym typeface="TT Rounds Condensed Bold"/>
                <a:hlinkClick r:id="rId5" tooltip="https://images.app.goo.gl/pGjG8Nje54aHYxxs9"/>
              </a:rPr>
              <a:t>- Urbeningskniv </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skilja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köttet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från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benen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u="sng" spc="32" dirty="0">
                <a:solidFill>
                  <a:srgbClr val="382B1B"/>
                </a:solidFill>
                <a:latin typeface="TT Rounds Condensed Bold"/>
                <a:ea typeface="TT Rounds Condensed Bold"/>
                <a:cs typeface="TT Rounds Condensed Bold"/>
                <a:sym typeface="TT Rounds Condensed Bold"/>
                <a:hlinkClick r:id="rId6" tooltip="https://images.app.goo.gl/yQw8VMnqaZXQX62KA"/>
              </a:rPr>
              <a:t>Skalare</a:t>
            </a:r>
            <a:endParaRPr lang="en-US" sz="3600" b="1" u="sng" spc="32" dirty="0">
              <a:solidFill>
                <a:srgbClr val="382B1B"/>
              </a:solidFill>
              <a:latin typeface="TT Rounds Condensed Bold"/>
              <a:ea typeface="TT Rounds Condensed Bold"/>
              <a:cs typeface="TT Rounds Condensed Bold"/>
              <a:hlinkClick r:id="rId6"/>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skalning</a:t>
            </a:r>
            <a:r>
              <a:rPr lang="en-US" sz="3600" spc="32" dirty="0">
                <a:solidFill>
                  <a:srgbClr val="382B1B"/>
                </a:solidFill>
                <a:latin typeface="TT Rounds Condensed"/>
                <a:ea typeface="TT Rounds Condensed"/>
                <a:cs typeface="TT Rounds Condensed"/>
                <a:sym typeface="TT Rounds Condensed"/>
              </a:rPr>
              <a:t> av </a:t>
            </a:r>
            <a:r>
              <a:rPr lang="en-US" sz="3600" spc="32" dirty="0" err="1">
                <a:solidFill>
                  <a:srgbClr val="382B1B"/>
                </a:solidFill>
                <a:latin typeface="TT Rounds Condensed"/>
                <a:ea typeface="TT Rounds Condensed"/>
                <a:cs typeface="TT Rounds Condensed"/>
                <a:sym typeface="TT Rounds Condensed"/>
              </a:rPr>
              <a:t>grönsaker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frukt</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Mätningsredskap</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2921889"/>
          </a:xfrm>
          <a:prstGeom prst="rect">
            <a:avLst/>
          </a:prstGeom>
        </p:spPr>
        <p:txBody>
          <a:bodyPr lIns="0" tIns="0" rIns="0" bIns="0" rtlCol="0" anchor="t">
            <a:spAutoFit/>
          </a:bodyPr>
          <a:lstStyle/>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rPr>
              <a:t>1. </a:t>
            </a:r>
            <a:r>
              <a:rPr lang="en-US" sz="3600" b="1" u="sng" spc="32">
                <a:solidFill>
                  <a:srgbClr val="000000"/>
                </a:solidFill>
                <a:latin typeface="TT Rounds Condensed Bold"/>
                <a:ea typeface="TT Rounds Condensed Bold"/>
                <a:cs typeface="TT Rounds Condensed Bold"/>
                <a:sym typeface="TT Rounds Condensed Bold"/>
                <a:hlinkClick r:id="rId3" tooltip="https://images.app.goo.gl/gPs7ZH46w3yWtZH66"/>
              </a:rPr>
              <a:t>Bägare och skedar </a:t>
            </a:r>
            <a:r>
              <a:rPr lang="en-US" sz="3600" b="1" u="sng" spc="32">
                <a:solidFill>
                  <a:srgbClr val="382B1B"/>
                </a:solidFill>
                <a:latin typeface="TT Rounds Condensed Bold"/>
                <a:ea typeface="TT Rounds Condensed Bold"/>
                <a:cs typeface="TT Rounds Condensed Bold"/>
                <a:sym typeface="TT Rounds Condensed Bold"/>
              </a:rPr>
              <a:t>Mått </a:t>
            </a:r>
          </a:p>
          <a:p>
            <a:pPr algn="l">
              <a:lnSpc>
                <a:spcPts val="3888"/>
              </a:lnSpc>
            </a:pPr>
            <a:r>
              <a:rPr lang="en-US" sz="3600" spc="32">
                <a:solidFill>
                  <a:srgbClr val="382B1B"/>
                </a:solidFill>
                <a:latin typeface="TT Rounds Condensed"/>
                <a:ea typeface="TT Rounds Condensed"/>
                <a:cs typeface="TT Rounds Condensed"/>
                <a:sym typeface="TT Rounds Condensed"/>
              </a:rPr>
              <a:t>- Oumbärlig för att mäta flytande och torra ingredienser.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images.app.goo.gl/UAYC2rvneZ5A1Gc69"/>
              </a:rPr>
              <a:t>Köksvåg</a:t>
            </a:r>
          </a:p>
          <a:p>
            <a:pPr algn="l">
              <a:lnSpc>
                <a:spcPts val="3888"/>
              </a:lnSpc>
            </a:pPr>
            <a:r>
              <a:rPr lang="en-US" sz="3600" spc="32">
                <a:solidFill>
                  <a:srgbClr val="382B1B"/>
                </a:solidFill>
                <a:latin typeface="TT Rounds Condensed"/>
                <a:ea typeface="TT Rounds Condensed"/>
                <a:cs typeface="TT Rounds Condensed"/>
                <a:sym typeface="TT Rounds Condensed"/>
              </a:rPr>
              <a:t>- För exakta mätningar, särskilt inom konditori.</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Blandningsredskap</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images.app.goo.gl/wLJwnGsRBuQSt5a49"/>
              </a:rPr>
              <a:t>Blandningsskålar</a:t>
            </a:r>
          </a:p>
          <a:p>
            <a:pPr algn="l">
              <a:lnSpc>
                <a:spcPts val="3888"/>
              </a:lnSpc>
            </a:pPr>
            <a:r>
              <a:rPr lang="en-US" sz="3600" spc="32">
                <a:solidFill>
                  <a:srgbClr val="382B1B"/>
                </a:solidFill>
                <a:latin typeface="TT Rounds Condensed"/>
                <a:ea typeface="TT Rounds Condensed"/>
                <a:cs typeface="TT Rounds Condensed"/>
                <a:sym typeface="TT Rounds Condensed"/>
              </a:rPr>
              <a:t>- Olika storlekar för att blanda ingredienser.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images.app.goo.gl/o3aJM5CueHpg1BgB7"/>
              </a:rPr>
              <a:t>Piskor</a:t>
            </a:r>
          </a:p>
          <a:p>
            <a:pPr algn="l">
              <a:lnSpc>
                <a:spcPts val="3888"/>
              </a:lnSpc>
            </a:pPr>
            <a:r>
              <a:rPr lang="en-US" sz="3600" spc="32">
                <a:solidFill>
                  <a:srgbClr val="382B1B"/>
                </a:solidFill>
                <a:latin typeface="TT Rounds Condensed"/>
                <a:ea typeface="TT Rounds Condensed"/>
                <a:cs typeface="TT Rounds Condensed"/>
                <a:sym typeface="TT Rounds Condensed"/>
              </a:rPr>
              <a:t>- Vispa äggen, blanda såserna och blanda in luft i blandningen.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images.app.goo.gl/dVegBxYMCBjAXSLU9"/>
              </a:rPr>
              <a:t>Spatlar av silikon</a:t>
            </a:r>
          </a:p>
          <a:p>
            <a:pPr algn="l">
              <a:lnSpc>
                <a:spcPts val="3888"/>
              </a:lnSpc>
            </a:pPr>
            <a:r>
              <a:rPr lang="en-US" sz="3600" spc="32">
                <a:solidFill>
                  <a:srgbClr val="382B1B"/>
                </a:solidFill>
                <a:latin typeface="TT Rounds Condensed"/>
                <a:ea typeface="TT Rounds Condensed"/>
                <a:cs typeface="TT Rounds Condensed"/>
                <a:sym typeface="TT Rounds Condensed"/>
              </a:rPr>
              <a:t>- Skrapa ur skålarna och rör om försiktigt.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images.app.goo.gl/YC4RPRci69rUynAn6"/>
              </a:rPr>
              <a:t>Skedar av trä</a:t>
            </a:r>
          </a:p>
          <a:p>
            <a:pPr algn="l">
              <a:lnSpc>
                <a:spcPts val="3888"/>
              </a:lnSpc>
            </a:pPr>
            <a:r>
              <a:rPr lang="en-US" sz="3600" spc="32">
                <a:solidFill>
                  <a:srgbClr val="382B1B"/>
                </a:solidFill>
                <a:latin typeface="TT Rounds Condensed"/>
                <a:ea typeface="TT Rounds Condensed"/>
                <a:cs typeface="TT Rounds Condensed"/>
                <a:sym typeface="TT Rounds Condensed"/>
              </a:rPr>
              <a:t>- För blandning utan att skada non-stick-ytor.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Köksredskap</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314981"/>
            <a:ext cx="16650918" cy="777963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u="sng" spc="32" dirty="0">
                <a:solidFill>
                  <a:srgbClr val="382B1B"/>
                </a:solidFill>
                <a:latin typeface="TT Rounds Condensed Bold"/>
                <a:ea typeface="TT Rounds Condensed Bold"/>
                <a:cs typeface="TT Rounds Condensed Bold"/>
                <a:sym typeface="TT Rounds Condensed Bold"/>
                <a:hlinkClick r:id="rId3" tooltip="https://images.app.goo.gl/2JWkrbW1vYFfG7AVA"/>
              </a:rPr>
              <a:t>Spisar</a:t>
            </a:r>
          </a:p>
          <a:p>
            <a:pPr algn="l">
              <a:lnSpc>
                <a:spcPts val="3888"/>
              </a:lnSpc>
            </a:pPr>
            <a:r>
              <a:rPr lang="en-US" sz="3600" spc="32" dirty="0">
                <a:solidFill>
                  <a:srgbClr val="382B1B"/>
                </a:solidFill>
                <a:latin typeface="TT Rounds Condensed"/>
                <a:ea typeface="TT Rounds Condensed"/>
                <a:cs typeface="TT Rounds Condensed"/>
                <a:sym typeface="TT Rounds Condensed"/>
              </a:rPr>
              <a:t>- Non-stick stekpanna: För ägg, pannkakor och ömtåliga livsmedel.</a:t>
            </a:r>
          </a:p>
          <a:p>
            <a:pPr algn="l">
              <a:lnSpc>
                <a:spcPts val="3888"/>
              </a:lnSpc>
            </a:pPr>
            <a:r>
              <a:rPr lang="en-US" sz="3600" spc="32" dirty="0">
                <a:solidFill>
                  <a:srgbClr val="382B1B"/>
                </a:solidFill>
                <a:latin typeface="TT Rounds Condensed"/>
                <a:ea typeface="TT Rounds Condensed"/>
                <a:cs typeface="TT Rounds Condensed"/>
                <a:sym typeface="TT Rounds Condensed"/>
              </a:rPr>
              <a:t>- Stekpanna av gjutjärn : För stekning och grillning.</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u="sng" spc="32" dirty="0">
                <a:solidFill>
                  <a:srgbClr val="382B1B"/>
                </a:solidFill>
                <a:latin typeface="TT Rounds Condensed Bold"/>
                <a:ea typeface="TT Rounds Condensed Bold"/>
                <a:cs typeface="TT Rounds Condensed Bold"/>
                <a:sym typeface="TT Rounds Condensed Bold"/>
                <a:hlinkClick r:id="rId4" tooltip="https://images.app.goo.gl/1qiJgUsdpbRNoH7d9"/>
              </a:rPr>
              <a:t>Kastruller</a:t>
            </a:r>
          </a:p>
          <a:p>
            <a:pPr algn="l">
              <a:lnSpc>
                <a:spcPts val="3888"/>
              </a:lnSpc>
            </a:pPr>
            <a:r>
              <a:rPr lang="en-US" sz="3600" spc="32" dirty="0">
                <a:solidFill>
                  <a:srgbClr val="382B1B"/>
                </a:solidFill>
                <a:latin typeface="TT Rounds Condensed"/>
                <a:ea typeface="TT Rounds Condensed"/>
                <a:cs typeface="TT Rounds Condensed"/>
                <a:sym typeface="TT Rounds Condensed"/>
              </a:rPr>
              <a:t>- Olika storlekar för tillagning av såser, soppor och pasta.</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a:t>
            </a:r>
            <a:r>
              <a:rPr lang="en-US" sz="3600" b="1" u="sng" spc="32" dirty="0">
                <a:solidFill>
                  <a:srgbClr val="382B1B"/>
                </a:solidFill>
                <a:latin typeface="TT Rounds Condensed Bold"/>
                <a:ea typeface="TT Rounds Condensed Bold"/>
                <a:cs typeface="TT Rounds Condensed Bold"/>
                <a:sym typeface="TT Rounds Condensed Bold"/>
                <a:hlinkClick r:id="rId5" tooltip="https://images.app.goo.gl/ZNA5Y4QuxkZ8VtTw8"/>
              </a:rPr>
              <a:t>Stekpanna eller ugn</a:t>
            </a:r>
          </a:p>
          <a:p>
            <a:pPr algn="l">
              <a:lnSpc>
                <a:spcPts val="3888"/>
              </a:lnSpc>
            </a:pPr>
            <a:r>
              <a:rPr lang="en-US" sz="3600" spc="32" dirty="0">
                <a:solidFill>
                  <a:srgbClr val="382B1B"/>
                </a:solidFill>
                <a:latin typeface="TT Rounds Condensed"/>
                <a:ea typeface="TT Rounds Condensed"/>
                <a:cs typeface="TT Rounds Condensed"/>
                <a:sym typeface="TT Rounds Condensed"/>
              </a:rPr>
              <a:t>- För soppor, grytor och gratänger.</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a:t>
            </a:r>
            <a:r>
              <a:rPr lang="en-US" sz="3600" b="1" u="sng" spc="32" dirty="0">
                <a:solidFill>
                  <a:srgbClr val="382B1B"/>
                </a:solidFill>
                <a:latin typeface="TT Rounds Condensed Bold"/>
                <a:ea typeface="TT Rounds Condensed Bold"/>
                <a:cs typeface="TT Rounds Condensed Bold"/>
                <a:sym typeface="TT Rounds Condensed Bold"/>
                <a:hlinkClick r:id="rId6" tooltip="https://images.app.goo.gl/TtfZyJG655BA45Sc7"/>
              </a:rPr>
              <a:t>Bakplåt</a:t>
            </a:r>
          </a:p>
          <a:p>
            <a:pPr algn="l">
              <a:lnSpc>
                <a:spcPts val="3888"/>
              </a:lnSpc>
            </a:pPr>
            <a:r>
              <a:rPr lang="en-US" sz="3600" spc="32" dirty="0">
                <a:solidFill>
                  <a:srgbClr val="382B1B"/>
                </a:solidFill>
                <a:latin typeface="TT Rounds Condensed"/>
                <a:ea typeface="TT Rounds Condensed"/>
                <a:cs typeface="TT Rounds Condensed"/>
                <a:sym typeface="TT Rounds Condensed"/>
              </a:rPr>
              <a:t>- För bakning av kex, rostning av grönsaker etc.</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a:t>
            </a:r>
            <a:r>
              <a:rPr lang="en-US" sz="3600" b="1" u="sng" spc="32" dirty="0">
                <a:solidFill>
                  <a:srgbClr val="382B1B"/>
                </a:solidFill>
                <a:latin typeface="TT Rounds Condensed Bold"/>
                <a:ea typeface="TT Rounds Condensed Bold"/>
                <a:cs typeface="TT Rounds Condensed Bold"/>
                <a:sym typeface="TT Rounds Condensed Bold"/>
                <a:hlinkClick r:id="rId7" tooltip="https://images.app.goo.gl/KYZRrCEek3sJMmTq7"/>
              </a:rPr>
              <a:t>Rostningsform</a:t>
            </a:r>
          </a:p>
          <a:p>
            <a:pPr algn="l">
              <a:lnSpc>
                <a:spcPts val="3888"/>
              </a:lnSpc>
            </a:pPr>
            <a:r>
              <a:rPr lang="en-US" sz="3600" spc="32" dirty="0">
                <a:solidFill>
                  <a:srgbClr val="382B1B"/>
                </a:solidFill>
                <a:latin typeface="TT Rounds Condensed"/>
                <a:ea typeface="TT Rounds Condensed"/>
                <a:cs typeface="TT Rounds Condensed"/>
                <a:sym typeface="TT Rounds Condensed"/>
              </a:rPr>
              <a:t>- För tillagning av stek, fågel och grönsaker.</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Serveringsredskap</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images.app.goo.gl/vxMCMoUYJ1EG6ZAz7"/>
              </a:rPr>
              <a:t>Skänk</a:t>
            </a:r>
          </a:p>
          <a:p>
            <a:pPr algn="l">
              <a:lnSpc>
                <a:spcPts val="3888"/>
              </a:lnSpc>
            </a:pPr>
            <a:r>
              <a:rPr lang="en-US" sz="3600" spc="32">
                <a:solidFill>
                  <a:srgbClr val="382B1B"/>
                </a:solidFill>
                <a:latin typeface="TT Rounds Condensed"/>
                <a:ea typeface="TT Rounds Condensed"/>
                <a:cs typeface="TT Rounds Condensed"/>
                <a:sym typeface="TT Rounds Condensed"/>
              </a:rPr>
              <a:t>- För servering av soppor och såser.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images.app.goo.gl/9dLexWXP6TE4FGk46"/>
              </a:rPr>
              <a:t>Spaghetti-sked</a:t>
            </a:r>
          </a:p>
          <a:p>
            <a:pPr algn="l">
              <a:lnSpc>
                <a:spcPts val="3888"/>
              </a:lnSpc>
            </a:pPr>
            <a:r>
              <a:rPr lang="en-US" sz="3600" spc="32">
                <a:solidFill>
                  <a:srgbClr val="382B1B"/>
                </a:solidFill>
                <a:latin typeface="TT Rounds Condensed"/>
                <a:ea typeface="TT Rounds Condensed"/>
                <a:cs typeface="TT Rounds Condensed"/>
                <a:sym typeface="TT Rounds Condensed"/>
              </a:rPr>
              <a:t>- För servering av pasta.</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images.app.goo.gl/dvKWQQyzH4fr7dmQ7"/>
              </a:rPr>
              <a:t>Kökstång</a:t>
            </a:r>
          </a:p>
          <a:p>
            <a:pPr algn="l">
              <a:lnSpc>
                <a:spcPts val="3888"/>
              </a:lnSpc>
            </a:pPr>
            <a:r>
              <a:rPr lang="en-US" sz="3600" spc="32">
                <a:solidFill>
                  <a:srgbClr val="382B1B"/>
                </a:solidFill>
                <a:latin typeface="TT Rounds Condensed"/>
                <a:ea typeface="TT Rounds Condensed"/>
                <a:cs typeface="TT Rounds Condensed"/>
                <a:sym typeface="TT Rounds Condensed"/>
              </a:rPr>
              <a:t>- För vändning av mat och servering.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images.app.goo.gl/REB5HnQWzMjDPEF27"/>
              </a:rPr>
              <a:t>Skimmer</a:t>
            </a:r>
          </a:p>
          <a:p>
            <a:pPr algn="l">
              <a:lnSpc>
                <a:spcPts val="3888"/>
              </a:lnSpc>
            </a:pPr>
            <a:r>
              <a:rPr lang="en-US" sz="3600" spc="32">
                <a:solidFill>
                  <a:srgbClr val="382B1B"/>
                </a:solidFill>
                <a:latin typeface="TT Rounds Condensed"/>
                <a:ea typeface="TT Rounds Condensed"/>
                <a:cs typeface="TT Rounds Condensed"/>
                <a:sym typeface="TT Rounds Condensed"/>
              </a:rPr>
              <a:t>- För att ta upp mat från olja eller kokande vatten.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few women in a kitchen  Description automatically generated"/>
          <p:cNvSpPr/>
          <p:nvPr/>
        </p:nvSpPr>
        <p:spPr>
          <a:xfrm>
            <a:off x="121241" y="3463148"/>
            <a:ext cx="18166759" cy="6944812"/>
          </a:xfrm>
          <a:custGeom>
            <a:avLst/>
            <a:gdLst/>
            <a:ahLst/>
            <a:cxnLst/>
            <a:rect l="l" t="t" r="r" b="b"/>
            <a:pathLst>
              <a:path w="18166759" h="6944812">
                <a:moveTo>
                  <a:pt x="0" y="0"/>
                </a:moveTo>
                <a:lnTo>
                  <a:pt x="18166759" y="0"/>
                </a:lnTo>
                <a:lnTo>
                  <a:pt x="18166759" y="6944812"/>
                </a:lnTo>
                <a:lnTo>
                  <a:pt x="0" y="6944812"/>
                </a:lnTo>
                <a:lnTo>
                  <a:pt x="0" y="0"/>
                </a:lnTo>
                <a:close/>
              </a:path>
            </a:pathLst>
          </a:custGeom>
          <a:blipFill>
            <a:blip r:embed="rId2"/>
            <a:stretch>
              <a:fillRect l="-12651" t="-22141" r="-3905" b="-103406"/>
            </a:stretch>
          </a:blipFill>
        </p:spPr>
        <p:txBody>
          <a:bodyPr/>
          <a:lstStyle/>
          <a:p>
            <a:endParaRPr lang="fr-FR"/>
          </a:p>
        </p:txBody>
      </p:sp>
      <p:sp>
        <p:nvSpPr>
          <p:cNvPr id="3" name="Freeform 3"/>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3"/>
            <a:stretch>
              <a:fillRect t="-607363" r="-271"/>
            </a:stretch>
          </a:blipFill>
        </p:spPr>
        <p:txBody>
          <a:bodyPr/>
          <a:lstStyle/>
          <a:p>
            <a:endParaRPr lang="fr-FR"/>
          </a:p>
        </p:txBody>
      </p:sp>
      <p:grpSp>
        <p:nvGrpSpPr>
          <p:cNvPr id="4" name="Group 4"/>
          <p:cNvGrpSpPr/>
          <p:nvPr/>
        </p:nvGrpSpPr>
        <p:grpSpPr>
          <a:xfrm>
            <a:off x="-21339" y="0"/>
            <a:ext cx="18309339" cy="3859562"/>
            <a:chOff x="0" y="0"/>
            <a:chExt cx="24412452" cy="5146082"/>
          </a:xfrm>
        </p:grpSpPr>
        <p:sp>
          <p:nvSpPr>
            <p:cNvPr id="5" name="Freeform 5"/>
            <p:cNvSpPr/>
            <p:nvPr/>
          </p:nvSpPr>
          <p:spPr>
            <a:xfrm>
              <a:off x="0" y="0"/>
              <a:ext cx="24412448" cy="5146040"/>
            </a:xfrm>
            <a:custGeom>
              <a:avLst/>
              <a:gdLst/>
              <a:ahLst/>
              <a:cxnLst/>
              <a:rect l="l" t="t" r="r" b="b"/>
              <a:pathLst>
                <a:path w="24412448" h="5146040">
                  <a:moveTo>
                    <a:pt x="0" y="0"/>
                  </a:moveTo>
                  <a:lnTo>
                    <a:pt x="24412448" y="0"/>
                  </a:lnTo>
                  <a:lnTo>
                    <a:pt x="24412448" y="5146040"/>
                  </a:lnTo>
                  <a:lnTo>
                    <a:pt x="0" y="5146040"/>
                  </a:lnTo>
                  <a:close/>
                </a:path>
              </a:pathLst>
            </a:custGeom>
            <a:solidFill>
              <a:srgbClr val="B6D1E1"/>
            </a:solidFill>
          </p:spPr>
          <p:txBody>
            <a:bodyPr/>
            <a:lstStyle/>
            <a:p>
              <a:endParaRPr lang="fr-FR"/>
            </a:p>
          </p:txBody>
        </p:sp>
      </p:grpSp>
      <p:grpSp>
        <p:nvGrpSpPr>
          <p:cNvPr id="6" name="Group 6"/>
          <p:cNvGrpSpPr/>
          <p:nvPr/>
        </p:nvGrpSpPr>
        <p:grpSpPr>
          <a:xfrm>
            <a:off x="-1485652" y="-1315089"/>
            <a:ext cx="7218337" cy="7442661"/>
            <a:chOff x="0" y="0"/>
            <a:chExt cx="9624450" cy="9923548"/>
          </a:xfrm>
        </p:grpSpPr>
        <p:sp>
          <p:nvSpPr>
            <p:cNvPr id="7" name="Freeform 7"/>
            <p:cNvSpPr/>
            <p:nvPr/>
          </p:nvSpPr>
          <p:spPr>
            <a:xfrm>
              <a:off x="-428371" y="-162433"/>
              <a:ext cx="10703052" cy="10486517"/>
            </a:xfrm>
            <a:custGeom>
              <a:avLst/>
              <a:gdLst/>
              <a:ahLst/>
              <a:cxnLst/>
              <a:rect l="l" t="t" r="r" b="b"/>
              <a:pathLst>
                <a:path w="10703052" h="10486517">
                  <a:moveTo>
                    <a:pt x="6256147" y="394970"/>
                  </a:moveTo>
                  <a:cubicBezTo>
                    <a:pt x="4975606" y="12700"/>
                    <a:pt x="3637788" y="0"/>
                    <a:pt x="2618359" y="1146683"/>
                  </a:cubicBezTo>
                  <a:cubicBezTo>
                    <a:pt x="1630934" y="2255266"/>
                    <a:pt x="681609" y="4045458"/>
                    <a:pt x="477774" y="5523484"/>
                  </a:cubicBezTo>
                  <a:cubicBezTo>
                    <a:pt x="0" y="8970137"/>
                    <a:pt x="3070733" y="10486517"/>
                    <a:pt x="6173343" y="9995916"/>
                  </a:cubicBezTo>
                  <a:cubicBezTo>
                    <a:pt x="9199499" y="9518142"/>
                    <a:pt x="10703052" y="5549011"/>
                    <a:pt x="9785604" y="2720340"/>
                  </a:cubicBezTo>
                  <a:cubicBezTo>
                    <a:pt x="9511665" y="1866646"/>
                    <a:pt x="8715248" y="1465326"/>
                    <a:pt x="7963535" y="1095756"/>
                  </a:cubicBezTo>
                  <a:cubicBezTo>
                    <a:pt x="7422007" y="828167"/>
                    <a:pt x="6848602" y="573405"/>
                    <a:pt x="6256147" y="394970"/>
                  </a:cubicBezTo>
                  <a:close/>
                </a:path>
              </a:pathLst>
            </a:custGeom>
            <a:solidFill>
              <a:srgbClr val="E6C8C7"/>
            </a:solidFill>
          </p:spPr>
          <p:txBody>
            <a:bodyPr/>
            <a:lstStyle/>
            <a:p>
              <a:endParaRPr lang="fr-FR"/>
            </a:p>
          </p:txBody>
        </p:sp>
      </p:grpSp>
      <p:grpSp>
        <p:nvGrpSpPr>
          <p:cNvPr id="8" name="Group 8"/>
          <p:cNvGrpSpPr/>
          <p:nvPr/>
        </p:nvGrpSpPr>
        <p:grpSpPr>
          <a:xfrm>
            <a:off x="-4481700" y="-623024"/>
            <a:ext cx="4481700" cy="17113854"/>
            <a:chOff x="0" y="0"/>
            <a:chExt cx="5975600" cy="22818472"/>
          </a:xfrm>
        </p:grpSpPr>
        <p:sp>
          <p:nvSpPr>
            <p:cNvPr id="9" name="Freeform 9"/>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grpSp>
        <p:nvGrpSpPr>
          <p:cNvPr id="10" name="Group 10"/>
          <p:cNvGrpSpPr/>
          <p:nvPr/>
        </p:nvGrpSpPr>
        <p:grpSpPr>
          <a:xfrm>
            <a:off x="-3696476" y="-8068852"/>
            <a:ext cx="24222254" cy="8068852"/>
            <a:chOff x="0" y="0"/>
            <a:chExt cx="32296338" cy="10758470"/>
          </a:xfrm>
        </p:grpSpPr>
        <p:sp>
          <p:nvSpPr>
            <p:cNvPr id="11" name="Freeform 11"/>
            <p:cNvSpPr/>
            <p:nvPr/>
          </p:nvSpPr>
          <p:spPr>
            <a:xfrm>
              <a:off x="0" y="0"/>
              <a:ext cx="32296354" cy="10758424"/>
            </a:xfrm>
            <a:custGeom>
              <a:avLst/>
              <a:gdLst/>
              <a:ahLst/>
              <a:cxnLst/>
              <a:rect l="l" t="t" r="r" b="b"/>
              <a:pathLst>
                <a:path w="32296354" h="10758424">
                  <a:moveTo>
                    <a:pt x="0" y="0"/>
                  </a:moveTo>
                  <a:lnTo>
                    <a:pt x="32296354" y="0"/>
                  </a:lnTo>
                  <a:lnTo>
                    <a:pt x="32296354" y="10758424"/>
                  </a:lnTo>
                  <a:lnTo>
                    <a:pt x="0" y="10758424"/>
                  </a:lnTo>
                  <a:close/>
                </a:path>
              </a:pathLst>
            </a:custGeom>
            <a:solidFill>
              <a:srgbClr val="ECECEC"/>
            </a:solidFill>
          </p:spPr>
          <p:txBody>
            <a:bodyPr/>
            <a:lstStyle/>
            <a:p>
              <a:endParaRPr lang="fr-FR"/>
            </a:p>
          </p:txBody>
        </p:sp>
      </p:grpSp>
      <p:sp>
        <p:nvSpPr>
          <p:cNvPr id="12" name="TextBox 12"/>
          <p:cNvSpPr txBox="1"/>
          <p:nvPr/>
        </p:nvSpPr>
        <p:spPr>
          <a:xfrm>
            <a:off x="6365389" y="954734"/>
            <a:ext cx="10994255" cy="2225421"/>
          </a:xfrm>
          <a:prstGeom prst="rect">
            <a:avLst/>
          </a:prstGeom>
        </p:spPr>
        <p:txBody>
          <a:bodyPr lIns="0" tIns="0" rIns="0" bIns="0" rtlCol="0" anchor="t">
            <a:spAutoFit/>
          </a:bodyPr>
          <a:lstStyle/>
          <a:p>
            <a:pPr algn="l">
              <a:lnSpc>
                <a:spcPts val="5832"/>
              </a:lnSpc>
            </a:pPr>
            <a:r>
              <a:rPr lang="en-US" sz="5400" b="1" spc="48" dirty="0">
                <a:solidFill>
                  <a:srgbClr val="000000"/>
                </a:solidFill>
                <a:latin typeface="TT Rounds Condensed Bold"/>
                <a:ea typeface="TT Rounds Condensed Bold"/>
                <a:cs typeface="TT Rounds Condensed Bold"/>
                <a:sym typeface="TT Rounds Condensed Bold"/>
              </a:rPr>
              <a:t>Utbildning i kulinariska tekniker</a:t>
            </a:r>
          </a:p>
          <a:p>
            <a:pPr algn="l">
              <a:lnSpc>
                <a:spcPts val="5832"/>
              </a:lnSpc>
            </a:pPr>
            <a:r>
              <a:rPr lang="en-US" sz="5400" spc="48" dirty="0">
                <a:solidFill>
                  <a:srgbClr val="000000"/>
                </a:solidFill>
                <a:latin typeface="TT Rounds Condensed"/>
                <a:ea typeface="TT Rounds Condensed"/>
                <a:cs typeface="TT Rounds Condensed"/>
                <a:sym typeface="TT Rounds Condensed"/>
              </a:rPr>
              <a:t>35 timmar (4 dagar)</a:t>
            </a:r>
          </a:p>
          <a:p>
            <a:pPr algn="l">
              <a:lnSpc>
                <a:spcPts val="5832"/>
              </a:lnSpc>
            </a:pPr>
            <a:endParaRPr lang="en-US" sz="5400" spc="48" dirty="0">
              <a:solidFill>
                <a:srgbClr val="000000"/>
              </a:solidFill>
              <a:latin typeface="TT Rounds Condensed"/>
              <a:ea typeface="TT Rounds Condensed"/>
              <a:cs typeface="TT Rounds Condensed"/>
              <a:sym typeface="TT Rounds Condense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762000" y="5723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Diverse köksredskap</a:t>
            </a:r>
          </a:p>
        </p:txBody>
      </p:sp>
      <p:grpSp>
        <p:nvGrpSpPr>
          <p:cNvPr id="4" name="Group 4"/>
          <p:cNvGrpSpPr/>
          <p:nvPr/>
        </p:nvGrpSpPr>
        <p:grpSpPr>
          <a:xfrm>
            <a:off x="609600" y="140970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762000" y="1535811"/>
            <a:ext cx="16650918" cy="875118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a:t>
            </a:r>
            <a:r>
              <a:rPr lang="en-US" sz="3600" b="1" u="sng" spc="32" dirty="0">
                <a:solidFill>
                  <a:srgbClr val="382B1B"/>
                </a:solidFill>
                <a:latin typeface="TT Rounds Condensed Bold"/>
                <a:ea typeface="TT Rounds Condensed Bold"/>
                <a:cs typeface="TT Rounds Condensed Bold"/>
                <a:sym typeface="TT Rounds Condensed Bold"/>
                <a:hlinkClick r:id="rId3" tooltip="https://images.app.goo.gl/3uTYbWYwKZXdsxBE6"/>
              </a:rPr>
              <a:t> Skärbräda</a:t>
            </a:r>
          </a:p>
          <a:p>
            <a:pPr algn="l">
              <a:lnSpc>
                <a:spcPts val="3888"/>
              </a:lnSpc>
            </a:pPr>
            <a:r>
              <a:rPr lang="en-US" sz="3600" spc="32" dirty="0">
                <a:solidFill>
                  <a:srgbClr val="382B1B"/>
                </a:solidFill>
                <a:latin typeface="TT Rounds Condensed"/>
                <a:ea typeface="TT Rounds Condensed"/>
                <a:cs typeface="TT Rounds Condensed"/>
                <a:sym typeface="TT Rounds Condensed"/>
              </a:rPr>
              <a:t>- Trä eller plast: För att skära grönsaker, kött, bröd m.m.</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u="sng" spc="32" dirty="0">
                <a:solidFill>
                  <a:srgbClr val="382B1B"/>
                </a:solidFill>
                <a:latin typeface="TT Rounds Condensed Bold"/>
                <a:ea typeface="TT Rounds Condensed Bold"/>
                <a:cs typeface="TT Rounds Condensed Bold"/>
                <a:sym typeface="TT Rounds Condensed Bold"/>
                <a:hlinkClick r:id="rId4" tooltip="https://images.app.goo.gl/Gaei2gre8wmWkX4w6"/>
              </a:rPr>
              <a:t>Sikt eller sil</a:t>
            </a:r>
          </a:p>
          <a:p>
            <a:pPr algn="l">
              <a:lnSpc>
                <a:spcPts val="3888"/>
              </a:lnSpc>
            </a:pPr>
            <a:r>
              <a:rPr lang="en-US" sz="3600" spc="32" dirty="0">
                <a:solidFill>
                  <a:srgbClr val="382B1B"/>
                </a:solidFill>
                <a:latin typeface="TT Rounds Condensed"/>
                <a:ea typeface="TT Rounds Condensed"/>
                <a:cs typeface="TT Rounds Condensed"/>
                <a:sym typeface="TT Rounds Condensed"/>
              </a:rPr>
              <a:t>- För avrinning av pasta, tvättning av grönsaker m.m.</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a:t>
            </a:r>
            <a:r>
              <a:rPr lang="en-US" sz="3600" b="1" u="sng" spc="32" dirty="0">
                <a:solidFill>
                  <a:srgbClr val="382B1B"/>
                </a:solidFill>
                <a:latin typeface="TT Rounds Condensed Bold"/>
                <a:ea typeface="TT Rounds Condensed Bold"/>
                <a:cs typeface="TT Rounds Condensed Bold"/>
                <a:sym typeface="TT Rounds Condensed Bold"/>
                <a:hlinkClick r:id="rId5" tooltip="https://images.app.goo.gl/4zkabhznq3qwRhCi6"/>
              </a:rPr>
              <a:t>Rivjärn</a:t>
            </a:r>
          </a:p>
          <a:p>
            <a:pPr algn="l">
              <a:lnSpc>
                <a:spcPts val="3888"/>
              </a:lnSpc>
            </a:pPr>
            <a:r>
              <a:rPr lang="en-US" sz="3600" spc="32" dirty="0">
                <a:solidFill>
                  <a:srgbClr val="382B1B"/>
                </a:solidFill>
                <a:latin typeface="TT Rounds Condensed"/>
                <a:ea typeface="TT Rounds Condensed"/>
                <a:cs typeface="TT Rounds Condensed"/>
                <a:sym typeface="TT Rounds Condensed"/>
              </a:rPr>
              <a:t>- För rivning av ost, grönsaker, citrusfrukter m.m.</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a:t>
            </a:r>
            <a:r>
              <a:rPr lang="en-US" sz="3600" b="1" u="sng" spc="32" dirty="0">
                <a:solidFill>
                  <a:srgbClr val="382B1B"/>
                </a:solidFill>
                <a:latin typeface="TT Rounds Condensed Bold"/>
                <a:ea typeface="TT Rounds Condensed Bold"/>
                <a:cs typeface="TT Rounds Condensed Bold"/>
                <a:sym typeface="TT Rounds Condensed Bold"/>
                <a:hlinkClick r:id="rId6" tooltip="https://images.app.goo.gl/oHH5YNbFMwB1UnYu9"/>
              </a:rPr>
              <a:t>Köksborste</a:t>
            </a:r>
          </a:p>
          <a:p>
            <a:pPr algn="l">
              <a:lnSpc>
                <a:spcPts val="3888"/>
              </a:lnSpc>
            </a:pPr>
            <a:r>
              <a:rPr lang="en-US" sz="3600" spc="32" dirty="0">
                <a:solidFill>
                  <a:srgbClr val="382B1B"/>
                </a:solidFill>
                <a:latin typeface="TT Rounds Condensed"/>
                <a:ea typeface="TT Rounds Condensed"/>
                <a:cs typeface="TT Rounds Condensed"/>
                <a:sym typeface="TT Rounds Condensed"/>
              </a:rPr>
              <a:t>- För rostning av bakverk, kött m.m.</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a:t>
            </a:r>
            <a:r>
              <a:rPr lang="en-US" sz="3600" b="1" u="sng" spc="32" dirty="0">
                <a:solidFill>
                  <a:srgbClr val="382B1B"/>
                </a:solidFill>
                <a:latin typeface="TT Rounds Condensed Bold"/>
                <a:ea typeface="TT Rounds Condensed Bold"/>
                <a:cs typeface="TT Rounds Condensed Bold"/>
                <a:sym typeface="TT Rounds Condensed Bold"/>
                <a:hlinkClick r:id="rId7" tooltip="https://images.app.goo.gl/p9pgu76JjH4RUHtj9"/>
              </a:rPr>
              <a:t>Blandare</a:t>
            </a:r>
          </a:p>
          <a:p>
            <a:pPr algn="l">
              <a:lnSpc>
                <a:spcPts val="3888"/>
              </a:lnSpc>
            </a:pPr>
            <a:r>
              <a:rPr lang="en-US" sz="3600" spc="32" dirty="0">
                <a:solidFill>
                  <a:srgbClr val="382B1B"/>
                </a:solidFill>
                <a:latin typeface="TT Rounds Condensed"/>
                <a:ea typeface="TT Rounds Condensed"/>
                <a:cs typeface="TT Rounds Condensed"/>
                <a:sym typeface="TT Rounds Condensed"/>
              </a:rPr>
              <a:t>- För att göra smoothies, soppor och såser.</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6. </a:t>
            </a:r>
            <a:r>
              <a:rPr lang="en-US" sz="3600" b="1" u="sng" spc="32" dirty="0">
                <a:solidFill>
                  <a:srgbClr val="382B1B"/>
                </a:solidFill>
                <a:latin typeface="TT Rounds Condensed Bold"/>
                <a:ea typeface="TT Rounds Condensed Bold"/>
                <a:cs typeface="TT Rounds Condensed Bold"/>
                <a:sym typeface="TT Rounds Condensed Bold"/>
                <a:hlinkClick r:id="rId8" tooltip="https://images.app.goo.gl/qTuAMUYFChpNpVky8"/>
              </a:rPr>
              <a:t>Kökstermometer</a:t>
            </a:r>
          </a:p>
          <a:p>
            <a:pPr algn="l">
              <a:lnSpc>
                <a:spcPts val="3888"/>
              </a:lnSpc>
            </a:pPr>
            <a:r>
              <a:rPr lang="en-US" sz="3600" spc="32" dirty="0">
                <a:solidFill>
                  <a:srgbClr val="382B1B"/>
                </a:solidFill>
                <a:latin typeface="TT Rounds Condensed"/>
                <a:ea typeface="TT Rounds Condensed"/>
                <a:cs typeface="TT Rounds Condensed"/>
                <a:sym typeface="TT Rounds Condensed"/>
              </a:rPr>
              <a:t>- För kontroll av köttets och bakverkens mognadsgrad.</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670034"/>
            <a:ext cx="17401923" cy="1356512"/>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F - Tekniskt blad: Förstå och följa instruktioner.</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592075"/>
            <a:ext cx="16650918" cy="1950339"/>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Ett köksdatablad är ett detaljerat dokument som beskriver tillagningen av en specifik maträtt. Det är viktigt i en professionell miljö, eftersom det gör det möjligt att standardisera recept, upprätthålla maträttens kvalitet, hantera kostnader och utbilda personal. Här är de viktigaste delarna som vanligtvis finns i ett köksdatablad: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72938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Namn på maträtten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Titel</a:t>
            </a:r>
            <a:r>
              <a:rPr lang="en-US" sz="3600" spc="32">
                <a:solidFill>
                  <a:srgbClr val="382B1B"/>
                </a:solidFill>
                <a:latin typeface="TT Rounds Condensed"/>
                <a:ea typeface="TT Rounds Condensed"/>
                <a:cs typeface="TT Rounds Condensed"/>
                <a:sym typeface="TT Rounds Condensed"/>
              </a:rPr>
              <a:t>: Det exakta namnet på maträtten som den kommer att visas på menyn.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Ingredienser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Ingrediensförteckning </a:t>
            </a:r>
            <a:r>
              <a:rPr lang="en-US" sz="3600" spc="32">
                <a:solidFill>
                  <a:srgbClr val="382B1B"/>
                </a:solidFill>
                <a:latin typeface="TT Rounds Condensed"/>
                <a:ea typeface="TT Rounds Condensed"/>
                <a:cs typeface="TT Rounds Condensed"/>
                <a:sym typeface="TT Rounds Condensed"/>
              </a:rPr>
              <a:t>: Alla ingredienser du behöver, inklusive kryddor, örter och tillbehör.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Mängdangivelser</a:t>
            </a:r>
            <a:r>
              <a:rPr lang="en-US" sz="3600" spc="32">
                <a:solidFill>
                  <a:srgbClr val="382B1B"/>
                </a:solidFill>
                <a:latin typeface="TT Rounds Condensed"/>
                <a:ea typeface="TT Rounds Condensed"/>
                <a:cs typeface="TT Rounds Condensed"/>
                <a:sym typeface="TT Rounds Condensed"/>
              </a:rPr>
              <a:t>: Exakta mängder för varje ingrediens, ofta i gram, liter eller specifika enheter.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Förberedelser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Steg </a:t>
            </a:r>
            <a:r>
              <a:rPr lang="en-US" sz="3600" spc="32">
                <a:solidFill>
                  <a:srgbClr val="382B1B"/>
                </a:solidFill>
                <a:latin typeface="TT Rounds Condensed"/>
                <a:ea typeface="TT Rounds Condensed"/>
                <a:cs typeface="TT Rounds Condensed"/>
                <a:sym typeface="TT Rounds Condensed"/>
              </a:rPr>
              <a:t>: Detaljerad beskrivning av varje steg i beredningen, från att skära ingredienserna till tillagning och slutmontering.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Tekniker</a:t>
            </a:r>
            <a:r>
              <a:rPr lang="en-US" sz="3600" spc="32">
                <a:solidFill>
                  <a:srgbClr val="382B1B"/>
                </a:solidFill>
                <a:latin typeface="TT Rounds Condensed"/>
                <a:ea typeface="TT Rounds Condensed"/>
                <a:cs typeface="TT Rounds Condensed"/>
                <a:sym typeface="TT Rounds Condensed"/>
              </a:rPr>
              <a:t>: Information om de specifika tekniker som ska användas (blanchering, sautering, bräsering etc.).</a:t>
            </a:r>
          </a:p>
          <a:p>
            <a:pPr algn="l">
              <a:lnSpc>
                <a:spcPts val="3888"/>
              </a:lnSpc>
            </a:pPr>
            <a:r>
              <a:rPr lang="en-US" sz="3600" spc="32">
                <a:solidFill>
                  <a:srgbClr val="382B1B"/>
                </a:solidFill>
                <a:latin typeface="TT Rounds Condensed"/>
                <a:ea typeface="TT Rounds Condensed"/>
                <a:cs typeface="TT Rounds Condensed"/>
                <a:sym typeface="TT Rounds Condensed"/>
              </a:rPr>
              <a:t>- Tid: Tid som krävs för varje steg i beredningen.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9002464"/>
          </a:xfrm>
          <a:prstGeom prst="rect">
            <a:avLst/>
          </a:prstGeom>
        </p:spPr>
        <p:txBody>
          <a:bodyPr lIns="0" tIns="0" rIns="0" bIns="0" rtlCol="0" anchor="t">
            <a:spAutoFit/>
          </a:bodyPr>
          <a:lstStyle/>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Matlagning</a:t>
            </a:r>
            <a:endParaRPr lang="en-US" sz="3600" b="1" spc="32" dirty="0">
              <a:solidFill>
                <a:srgbClr val="382B1B"/>
              </a:solidFill>
              <a:latin typeface="TT Rounds Condensed Bold"/>
              <a:ea typeface="TT Rounds Condensed Bold"/>
              <a:cs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Tillagningsmetod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Typ</a:t>
            </a:r>
            <a:r>
              <a:rPr lang="en-US" sz="3600" spc="32" dirty="0">
                <a:solidFill>
                  <a:srgbClr val="382B1B"/>
                </a:solidFill>
                <a:latin typeface="TT Rounds Condensed"/>
                <a:ea typeface="TT Rounds Condensed"/>
                <a:cs typeface="TT Rounds Condensed"/>
                <a:sym typeface="TT Rounds Condensed"/>
              </a:rPr>
              <a:t> av </a:t>
            </a:r>
            <a:r>
              <a:rPr lang="en-US" sz="3600" spc="32" dirty="0" err="1">
                <a:solidFill>
                  <a:srgbClr val="382B1B"/>
                </a:solidFill>
                <a:latin typeface="TT Rounds Condensed"/>
                <a:ea typeface="TT Rounds Condensed"/>
                <a:cs typeface="TT Rounds Condensed"/>
                <a:sym typeface="TT Rounds Condensed"/>
              </a:rPr>
              <a:t>tillagning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ugn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stekpanna</a:t>
            </a:r>
            <a:r>
              <a:rPr lang="en-US" sz="3600" spc="32" dirty="0">
                <a:solidFill>
                  <a:srgbClr val="382B1B"/>
                </a:solidFill>
                <a:latin typeface="TT Rounds Condensed"/>
                <a:ea typeface="TT Rounds Condensed"/>
                <a:cs typeface="TT Rounds Condensed"/>
                <a:sym typeface="TT Rounds Condensed"/>
              </a:rPr>
              <a:t>, grill, etc.).</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Temperatur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Exakt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tillagningstemperatur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Tid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Tillagningstid</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varje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steg</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Dekoration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presentation</a:t>
            </a:r>
            <a:endParaRPr lang="en-US" sz="3600" b="1" spc="32" dirty="0">
              <a:solidFill>
                <a:srgbClr val="382B1B"/>
              </a:solidFill>
              <a:latin typeface="TT Rounds Condensed Bold"/>
              <a:ea typeface="TT Rounds Condensed Bold"/>
              <a:cs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Instruktioner</a:t>
            </a:r>
            <a:r>
              <a:rPr lang="en-US" sz="3600" b="1" spc="32" dirty="0">
                <a:solidFill>
                  <a:srgbClr val="382B1B"/>
                </a:solidFill>
                <a:latin typeface="TT Rounds Condensed Bold"/>
                <a:ea typeface="TT Rounds Condensed Bold"/>
                <a:cs typeface="TT Rounds Condensed Bold"/>
                <a:sym typeface="TT Rounds Condensed Bold"/>
              </a:rPr>
              <a:t> för </a:t>
            </a:r>
            <a:r>
              <a:rPr lang="en-US" sz="3600" b="1" spc="32" dirty="0" err="1">
                <a:solidFill>
                  <a:srgbClr val="382B1B"/>
                </a:solidFill>
                <a:latin typeface="TT Rounds Condensed Bold"/>
                <a:ea typeface="TT Rounds Condensed Bold"/>
                <a:cs typeface="TT Rounds Condensed Bold"/>
                <a:sym typeface="TT Rounds Condensed Bold"/>
              </a:rPr>
              <a:t>dressingen</a:t>
            </a:r>
            <a:r>
              <a:rPr lang="en-US" sz="3600" b="1" spc="32" dirty="0">
                <a:solidFill>
                  <a:srgbClr val="382B1B"/>
                </a:solidFill>
                <a:latin typeface="TT Rounds Condensed Bold"/>
                <a:ea typeface="TT Rounds Condensed Bold"/>
                <a:cs typeface="TT Rounds Condensed Bold"/>
                <a:sym typeface="TT Rounds Condensed Bold"/>
              </a:rPr>
              <a:t>:</a:t>
            </a:r>
            <a:r>
              <a:rPr lang="en-US" sz="3600" spc="32" dirty="0">
                <a:solidFill>
                  <a:srgbClr val="382B1B"/>
                </a:solidFill>
                <a:latin typeface="TT Rounds Condensed"/>
                <a:ea typeface="TT Rounds Condensed"/>
                <a:cs typeface="TT Rounds Condensed"/>
                <a:sym typeface="TT Rounds Condensed"/>
              </a:rPr>
              <a:t> Hur du ska </a:t>
            </a:r>
            <a:r>
              <a:rPr lang="en-US" sz="3600" spc="32" dirty="0" err="1">
                <a:solidFill>
                  <a:srgbClr val="382B1B"/>
                </a:solidFill>
                <a:latin typeface="TT Rounds Condensed"/>
                <a:ea typeface="TT Rounds Condensed"/>
                <a:cs typeface="TT Rounds Condensed"/>
                <a:sym typeface="TT Rounds Condensed"/>
              </a:rPr>
              <a:t>lägga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upp</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tallriken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Trim</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Dekorativa</a:t>
            </a:r>
            <a:r>
              <a:rPr lang="en-US" sz="3600" spc="32" dirty="0">
                <a:solidFill>
                  <a:srgbClr val="382B1B"/>
                </a:solidFill>
                <a:latin typeface="TT Rounds Condensed"/>
                <a:ea typeface="TT Rounds Condensed"/>
                <a:cs typeface="TT Rounds Condensed"/>
                <a:sym typeface="TT Rounds Condensed"/>
              </a:rPr>
              <a:t> element </a:t>
            </a:r>
            <a:r>
              <a:rPr lang="en-US" sz="3600" spc="32" dirty="0" err="1">
                <a:solidFill>
                  <a:srgbClr val="382B1B"/>
                </a:solidFill>
                <a:latin typeface="TT Rounds Condensed"/>
                <a:ea typeface="TT Rounds Condensed"/>
                <a:cs typeface="TT Rounds Condensed"/>
                <a:sym typeface="TT Rounds Condensed"/>
              </a:rPr>
              <a:t>eller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detaljer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som</a:t>
            </a:r>
            <a:r>
              <a:rPr lang="en-US" sz="3600" spc="32" dirty="0">
                <a:solidFill>
                  <a:srgbClr val="382B1B"/>
                </a:solidFill>
                <a:latin typeface="TT Rounds Condensed"/>
                <a:ea typeface="TT Rounds Condensed"/>
                <a:cs typeface="TT Rounds Condensed"/>
                <a:sym typeface="TT Rounds Condensed"/>
              </a:rPr>
              <a:t> ska </a:t>
            </a:r>
            <a:r>
              <a:rPr lang="en-US" sz="3600" spc="32" dirty="0" err="1">
                <a:solidFill>
                  <a:srgbClr val="382B1B"/>
                </a:solidFill>
                <a:latin typeface="TT Rounds Condensed"/>
                <a:ea typeface="TT Rounds Condensed"/>
                <a:cs typeface="TT Rounds Condensed"/>
                <a:sym typeface="TT Rounds Condensed"/>
              </a:rPr>
              <a:t>läggas</a:t>
            </a:r>
            <a:r>
              <a:rPr lang="en-US" sz="3600" spc="32" dirty="0">
                <a:solidFill>
                  <a:srgbClr val="382B1B"/>
                </a:solidFill>
                <a:latin typeface="TT Rounds Condensed"/>
                <a:ea typeface="TT Rounds Condensed"/>
                <a:cs typeface="TT Rounds Condensed"/>
                <a:sym typeface="TT Rounds Condensed"/>
              </a:rPr>
              <a:t> till.</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Presentation</a:t>
            </a:r>
            <a:r>
              <a:rPr lang="en-US" sz="3600" spc="32" dirty="0">
                <a:solidFill>
                  <a:srgbClr val="382B1B"/>
                </a:solidFill>
                <a:latin typeface="TT Rounds Condensed"/>
                <a:ea typeface="TT Rounds Condensed"/>
                <a:cs typeface="TT Rounds Condensed"/>
                <a:sym typeface="TT Rounds Condensed"/>
              </a:rPr>
              <a:t>: Tips för den </a:t>
            </a:r>
            <a:r>
              <a:rPr lang="en-US" sz="3600" spc="32" dirty="0" err="1">
                <a:solidFill>
                  <a:srgbClr val="382B1B"/>
                </a:solidFill>
                <a:latin typeface="TT Rounds Condensed"/>
                <a:ea typeface="TT Rounds Condensed"/>
                <a:cs typeface="TT Rounds Condensed"/>
                <a:sym typeface="TT Rounds Condensed"/>
              </a:rPr>
              <a:t>slutliga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presentationen</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göra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rätten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estetiskt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tilltalande</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Portioner </a:t>
            </a:r>
            <a:r>
              <a:rPr lang="en-US" sz="3600" b="1" spc="32" dirty="0"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avkastning</a:t>
            </a:r>
            <a:endParaRPr lang="en-US" sz="3600" b="1" spc="32" dirty="0">
              <a:solidFill>
                <a:srgbClr val="382B1B"/>
              </a:solidFill>
              <a:latin typeface="TT Rounds Condensed Bold"/>
              <a:ea typeface="TT Rounds Condensed Bold"/>
              <a:cs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Antal portioner:</a:t>
            </a:r>
            <a:r>
              <a:rPr lang="en-US" sz="3600" spc="32" dirty="0">
                <a:solidFill>
                  <a:srgbClr val="382B1B"/>
                </a:solidFill>
                <a:latin typeface="TT Rounds Condensed"/>
                <a:ea typeface="TT Rounds Condensed"/>
                <a:cs typeface="TT Rounds Condensed"/>
                <a:sym typeface="TT Rounds Condensed"/>
              </a:rPr>
              <a:t> Antal portioner </a:t>
            </a:r>
            <a:r>
              <a:rPr lang="en-US" sz="3600" spc="32" dirty="0" err="1">
                <a:solidFill>
                  <a:srgbClr val="382B1B"/>
                </a:solidFill>
                <a:latin typeface="TT Rounds Condensed"/>
                <a:ea typeface="TT Rounds Condensed"/>
                <a:cs typeface="TT Rounds Condensed"/>
                <a:sym typeface="TT Rounds Condensed"/>
              </a:rPr>
              <a:t>som</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receptet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producerar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Portionsstorlek</a:t>
            </a:r>
            <a:r>
              <a:rPr lang="en-US" sz="3600" b="1" spc="32" dirty="0">
                <a:solidFill>
                  <a:srgbClr val="382B1B"/>
                </a:solidFill>
                <a:latin typeface="TT Rounds Condensed Bold"/>
                <a:ea typeface="TT Rounds Condensed Bold"/>
                <a:cs typeface="TT Rounds Condensed Bold"/>
                <a:sym typeface="TT Rounds Condensed Bold"/>
              </a:rPr>
              <a: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Storlek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vikt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varje</a:t>
            </a:r>
            <a:r>
              <a:rPr lang="en-US" sz="3600" spc="32" dirty="0">
                <a:solidFill>
                  <a:srgbClr val="382B1B"/>
                </a:solidFill>
                <a:latin typeface="TT Rounds Condensed"/>
                <a:ea typeface="TT Rounds Condensed"/>
                <a:cs typeface="TT Rounds Condensed"/>
                <a:sym typeface="TT Rounds Condensed"/>
              </a:rPr>
              <a:t> portion.</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Näringsvärde</a:t>
            </a:r>
            <a:endParaRPr lang="en-US" sz="3600" b="1" spc="32" dirty="0">
              <a:solidFill>
                <a:srgbClr val="382B1B"/>
              </a:solidFill>
              <a:latin typeface="TT Rounds Condensed Bold"/>
              <a:ea typeface="TT Rounds Condensed Bold"/>
              <a:cs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Information om </a:t>
            </a:r>
            <a:r>
              <a:rPr lang="en-US" sz="3600" b="1" spc="32" dirty="0" err="1">
                <a:solidFill>
                  <a:srgbClr val="382B1B"/>
                </a:solidFill>
                <a:latin typeface="TT Rounds Condensed Bold"/>
                <a:ea typeface="TT Rounds Condensed Bold"/>
                <a:cs typeface="TT Rounds Condensed Bold"/>
                <a:sym typeface="TT Rounds Condensed Bold"/>
              </a:rPr>
              <a:t>näringsämnen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Kalorier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proteiner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lipider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kolhydrater</a:t>
            </a:r>
            <a:r>
              <a:rPr lang="en-US" sz="3600" spc="32" dirty="0">
                <a:solidFill>
                  <a:srgbClr val="382B1B"/>
                </a:solidFill>
                <a:latin typeface="TT Rounds Condensed"/>
                <a:ea typeface="TT Rounds Condensed"/>
                <a:cs typeface="TT Rounds Condensed"/>
                <a:sym typeface="TT Rounds Condensed"/>
              </a:rPr>
              <a:t> etc. per portion (</a:t>
            </a:r>
            <a:r>
              <a:rPr lang="en-US" sz="3600" spc="32" dirty="0" err="1">
                <a:solidFill>
                  <a:srgbClr val="382B1B"/>
                </a:solidFill>
                <a:latin typeface="TT Rounds Condensed"/>
                <a:ea typeface="TT Rounds Condensed"/>
                <a:cs typeface="TT Rounds Condensed"/>
                <a:sym typeface="TT Rounds Condensed"/>
              </a:rPr>
              <a:t>används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ofta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verksamheter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som</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fokuserar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hälsa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näring</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634789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Kostnad för ingredienser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Priser på ingredienser </a:t>
            </a:r>
            <a:r>
              <a:rPr lang="en-US" sz="3600" spc="32" dirty="0">
                <a:solidFill>
                  <a:srgbClr val="382B1B"/>
                </a:solidFill>
                <a:latin typeface="TT Rounds Condensed"/>
                <a:ea typeface="TT Rounds Condensed"/>
                <a:cs typeface="TT Rounds Condensed"/>
                <a:sym typeface="TT Rounds Condensed"/>
              </a:rPr>
              <a:t>: Kostnad för varje ingrediens för att beräkna den totala kostnaden för maträtten.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Kostnad per portion</a:t>
            </a:r>
            <a:r>
              <a:rPr lang="en-US" sz="3600" spc="32" dirty="0">
                <a:solidFill>
                  <a:srgbClr val="382B1B"/>
                </a:solidFill>
                <a:latin typeface="TT Rounds Condensed"/>
                <a:ea typeface="TT Rounds Condensed"/>
                <a:cs typeface="TT Rounds Condensed"/>
                <a:sym typeface="TT Rounds Condensed"/>
              </a:rPr>
              <a:t>: Totalkostnaden divideras med antalet portioner för att fastställa enhetskostnaden.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Foton och illustrationer</a:t>
            </a:r>
          </a:p>
          <a:p>
            <a:pPr algn="l">
              <a:lnSpc>
                <a:spcPts val="3888"/>
              </a:lnSpc>
            </a:pPr>
            <a:r>
              <a:rPr lang="en-US" sz="3600" spc="32" dirty="0">
                <a:solidFill>
                  <a:srgbClr val="382B1B"/>
                </a:solidFill>
                <a:latin typeface="TT Rounds Condensed"/>
                <a:ea typeface="TT Rounds Condensed"/>
                <a:cs typeface="TT Rounds Condensed"/>
                <a:sym typeface="TT Rounds Condensed"/>
              </a:rPr>
              <a:t>- Bilder: Foton av den färdiga rätten och eventuella viktiga steg i tillagningen.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Råd och kommentarer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Kockens tips</a:t>
            </a:r>
            <a:r>
              <a:rPr lang="en-US" sz="3600" spc="32" dirty="0">
                <a:solidFill>
                  <a:srgbClr val="382B1B"/>
                </a:solidFill>
                <a:latin typeface="TT Rounds Condensed"/>
                <a:ea typeface="TT Rounds Condensed"/>
                <a:cs typeface="TT Rounds Condensed"/>
                <a:sym typeface="TT Rounds Condensed"/>
              </a:rPr>
              <a:t>: Råd om hur man kan förbättra rätten eller möjliga variationer.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Särskilda anmärkningar</a:t>
            </a:r>
            <a:r>
              <a:rPr lang="en-US" sz="3600" spc="32" dirty="0">
                <a:solidFill>
                  <a:srgbClr val="382B1B"/>
                </a:solidFill>
                <a:latin typeface="TT Rounds Condensed"/>
                <a:ea typeface="TT Rounds Condensed"/>
                <a:cs typeface="TT Rounds Condensed"/>
                <a:sym typeface="TT Rounds Condensed"/>
              </a:rPr>
              <a:t>: Information om eventuella allergier, kostanpassningar etc.</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04"/>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3924151"/>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Fallstudie</a:t>
            </a:r>
            <a:r>
              <a:rPr lang="en-US" sz="3600" spc="32" dirty="0">
                <a:solidFill>
                  <a:srgbClr val="382B1B"/>
                </a:solidFill>
                <a:latin typeface="TT Rounds Condensed"/>
                <a:ea typeface="TT Rounds Condensed"/>
                <a:cs typeface="TT Rounds Condensed"/>
                <a:sym typeface="TT Rounds Condensed"/>
              </a:rPr>
              <a:t>: </a:t>
            </a:r>
          </a:p>
          <a:p>
            <a:pPr algn="l">
              <a:lnSpc>
                <a:spcPts val="3888"/>
              </a:lnSpc>
            </a:pPr>
            <a:r>
              <a:rPr lang="en-US" sz="3600" spc="32" dirty="0">
                <a:solidFill>
                  <a:srgbClr val="382B1B"/>
                </a:solidFill>
                <a:latin typeface="TT Rounds Condensed"/>
                <a:ea typeface="TT Rounds Condensed"/>
                <a:cs typeface="TT Rounds Condensed"/>
                <a:sym typeface="TT Rounds Condensed"/>
              </a:rPr>
              <a:t>Skapa en typisk fransk meny</a:t>
            </a:r>
          </a:p>
          <a:p>
            <a:pPr algn="l">
              <a:lnSpc>
                <a:spcPts val="3888"/>
              </a:lnSpc>
            </a:pPr>
            <a:endParaRPr lang="en-US" sz="4400" spc="32" dirty="0">
              <a:solidFill>
                <a:srgbClr val="382B1B"/>
              </a:solidFill>
              <a:latin typeface="TT Rounds Condensed"/>
              <a:ea typeface="TT Rounds Condensed"/>
              <a:cs typeface="TT Rounds Condensed"/>
              <a:sym typeface="TT Rounds Condensed"/>
            </a:endParaRP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6/jouer"/>
              </a:rPr>
              <a:t>Ratatouille online teknisk fil med video</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4" tooltip="https://fiches.hotellerie-restauration.ac-versailles.fr/fiche/5"/>
              </a:rPr>
              <a:t>Sallad med kolja och gurka</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5" tooltip="https://fiches.hotellerie-restauration.ac-versailles.fr/fiche/115"/>
              </a:rPr>
              <a:t>Stekt kyckling</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6" tooltip="https://fiches.hotellerie-restauration.ac-versailles.fr/fiche/56"/>
              </a:rPr>
              <a:t>Gratin av potatis</a:t>
            </a:r>
          </a:p>
          <a:p>
            <a:pPr algn="l">
              <a:lnSpc>
                <a:spcPts val="2700"/>
              </a:lnSpc>
            </a:pPr>
            <a:r>
              <a:rPr lang="en-US" sz="3200" b="1" spc="22" dirty="0">
                <a:solidFill>
                  <a:srgbClr val="382B1B"/>
                </a:solidFill>
                <a:latin typeface="TT Rounds Condensed Bold"/>
                <a:ea typeface="TT Rounds Condensed Bold"/>
                <a:cs typeface="TT Rounds Condensed Bold"/>
                <a:sym typeface="TT Rounds Condensed Bold"/>
              </a:rPr>
              <a:t>Ratatouille </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7" tooltip="https://fiches.hotellerie-restauration.ac-versailles.fr/fiche/404"/>
              </a:rPr>
              <a:t>Upp-och-nedvänd tårta med citron </a:t>
            </a: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7" tooltip="https://fiches.hotellerie-restauration.ac-versailles.fr/fiche/404"/>
            </a:endParaRPr>
          </a:p>
        </p:txBody>
      </p:sp>
    </p:spTree>
    <p:extLst>
      <p:ext uri="{BB962C8B-B14F-4D97-AF65-F5344CB8AC3E}">
        <p14:creationId xmlns:p14="http://schemas.microsoft.com/office/powerpoint/2010/main" val="4186661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834843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Fallstudie:</a:t>
            </a:r>
            <a:r>
              <a:rPr lang="en-US" sz="3600" spc="32" dirty="0">
                <a:solidFill>
                  <a:srgbClr val="382B1B"/>
                </a:solidFill>
                <a:latin typeface="TT Rounds Condensed"/>
                <a:ea typeface="TT Rounds Condensed"/>
                <a:cs typeface="TT Rounds Condensed"/>
                <a:sym typeface="TT Rounds Condensed"/>
              </a:rPr>
              <a:t>  Skapa en typisk fransk meny</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Datablad för kök</a:t>
            </a:r>
          </a:p>
          <a:p>
            <a:pPr algn="l">
              <a:lnSpc>
                <a:spcPts val="3888"/>
              </a:lnSpc>
            </a:pPr>
            <a:endParaRPr lang="en-US" sz="3600" b="1"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Maträtt: Ratatouille</a:t>
            </a:r>
          </a:p>
          <a:p>
            <a:pPr algn="l">
              <a:lnSpc>
                <a:spcPts val="3888"/>
              </a:lnSpc>
            </a:pPr>
            <a:r>
              <a:rPr lang="en-US" sz="3600" spc="32" dirty="0">
                <a:solidFill>
                  <a:srgbClr val="382B1B"/>
                </a:solidFill>
                <a:latin typeface="TT Rounds Condensed"/>
                <a:ea typeface="TT Rounds Condensed"/>
                <a:cs typeface="TT Rounds Condensed"/>
                <a:sym typeface="TT Rounds Condensed"/>
              </a:rPr>
              <a:t>- Ingredienser:</a:t>
            </a:r>
          </a:p>
          <a:p>
            <a:pPr algn="l">
              <a:lnSpc>
                <a:spcPts val="3888"/>
              </a:lnSpc>
            </a:pPr>
            <a:r>
              <a:rPr lang="en-US" sz="3600" spc="32" dirty="0">
                <a:solidFill>
                  <a:srgbClr val="382B1B"/>
                </a:solidFill>
                <a:latin typeface="TT Rounds Condensed"/>
                <a:ea typeface="TT Rounds Condensed"/>
                <a:cs typeface="TT Rounds Condensed"/>
                <a:sym typeface="TT Rounds Condensed"/>
              </a:rPr>
              <a:t>  - Aubergine: 200g</a:t>
            </a:r>
          </a:p>
          <a:p>
            <a:pPr algn="l">
              <a:lnSpc>
                <a:spcPts val="3888"/>
              </a:lnSpc>
            </a:pPr>
            <a:r>
              <a:rPr lang="en-US" sz="3600" spc="32" dirty="0">
                <a:solidFill>
                  <a:srgbClr val="382B1B"/>
                </a:solidFill>
                <a:latin typeface="TT Rounds Condensed"/>
                <a:ea typeface="TT Rounds Condensed"/>
                <a:cs typeface="TT Rounds Condensed"/>
                <a:sym typeface="TT Rounds Condensed"/>
              </a:rPr>
              <a:t>  - Zucchini: 200 g</a:t>
            </a:r>
          </a:p>
          <a:p>
            <a:pPr algn="l">
              <a:lnSpc>
                <a:spcPts val="3888"/>
              </a:lnSpc>
            </a:pPr>
            <a:r>
              <a:rPr lang="en-US" sz="3600" spc="32" dirty="0">
                <a:solidFill>
                  <a:srgbClr val="382B1B"/>
                </a:solidFill>
                <a:latin typeface="TT Rounds Condensed"/>
                <a:ea typeface="TT Rounds Condensed"/>
                <a:cs typeface="TT Rounds Condensed"/>
                <a:sym typeface="TT Rounds Condensed"/>
              </a:rPr>
              <a:t>  - Paprika: 200 g</a:t>
            </a:r>
          </a:p>
          <a:p>
            <a:pPr algn="l">
              <a:lnSpc>
                <a:spcPts val="3888"/>
              </a:lnSpc>
            </a:pPr>
            <a:r>
              <a:rPr lang="en-US" sz="3600" spc="32" dirty="0">
                <a:solidFill>
                  <a:srgbClr val="382B1B"/>
                </a:solidFill>
                <a:latin typeface="TT Rounds Condensed"/>
                <a:ea typeface="TT Rounds Condensed"/>
                <a:cs typeface="TT Rounds Condensed"/>
                <a:sym typeface="TT Rounds Condensed"/>
              </a:rPr>
              <a:t>  - Tomater: 300 g</a:t>
            </a:r>
          </a:p>
          <a:p>
            <a:pPr algn="l">
              <a:lnSpc>
                <a:spcPts val="3888"/>
              </a:lnSpc>
            </a:pPr>
            <a:r>
              <a:rPr lang="en-US" sz="3600" spc="32" dirty="0">
                <a:solidFill>
                  <a:srgbClr val="382B1B"/>
                </a:solidFill>
                <a:latin typeface="TT Rounds Condensed"/>
                <a:ea typeface="TT Rounds Condensed"/>
                <a:cs typeface="TT Rounds Condensed"/>
                <a:sym typeface="TT Rounds Condensed"/>
              </a:rPr>
              <a:t>  - Lök: 1 stor</a:t>
            </a:r>
          </a:p>
          <a:p>
            <a:pPr algn="l">
              <a:lnSpc>
                <a:spcPts val="3888"/>
              </a:lnSpc>
            </a:pPr>
            <a:r>
              <a:rPr lang="en-US" sz="3600" spc="32" dirty="0">
                <a:solidFill>
                  <a:srgbClr val="382B1B"/>
                </a:solidFill>
                <a:latin typeface="TT Rounds Condensed"/>
                <a:ea typeface="TT Rounds Condensed"/>
                <a:cs typeface="TT Rounds Condensed"/>
                <a:sym typeface="TT Rounds Condensed"/>
              </a:rPr>
              <a:t>  - Vitlök: 3 kryddnejlikor</a:t>
            </a:r>
          </a:p>
          <a:p>
            <a:pPr algn="l">
              <a:lnSpc>
                <a:spcPts val="3888"/>
              </a:lnSpc>
            </a:pPr>
            <a:r>
              <a:rPr lang="en-US" sz="3600" spc="32" dirty="0">
                <a:solidFill>
                  <a:srgbClr val="382B1B"/>
                </a:solidFill>
                <a:latin typeface="TT Rounds Condensed"/>
                <a:ea typeface="TT Rounds Condensed"/>
                <a:cs typeface="TT Rounds Condensed"/>
                <a:sym typeface="TT Rounds Condensed"/>
              </a:rPr>
              <a:t>  - Olivolja: 50 ml</a:t>
            </a:r>
          </a:p>
          <a:p>
            <a:pPr algn="l">
              <a:lnSpc>
                <a:spcPts val="3888"/>
              </a:lnSpc>
            </a:pPr>
            <a:r>
              <a:rPr lang="en-US" sz="3600" spc="32" dirty="0">
                <a:solidFill>
                  <a:srgbClr val="382B1B"/>
                </a:solidFill>
                <a:latin typeface="TT Rounds Condensed"/>
                <a:ea typeface="TT Rounds Condensed"/>
                <a:cs typeface="TT Rounds Condensed"/>
                <a:sym typeface="TT Rounds Condensed"/>
              </a:rPr>
              <a:t>  - Salt och peppar: efter smak</a:t>
            </a:r>
          </a:p>
          <a:p>
            <a:pPr algn="l">
              <a:lnSpc>
                <a:spcPts val="3888"/>
              </a:lnSpc>
            </a:pPr>
            <a:r>
              <a:rPr lang="en-US" sz="3600" spc="32" dirty="0">
                <a:solidFill>
                  <a:srgbClr val="382B1B"/>
                </a:solidFill>
                <a:latin typeface="TT Rounds Condensed"/>
                <a:ea typeface="TT Rounds Condensed"/>
                <a:cs typeface="TT Rounds Condensed"/>
                <a:sym typeface="TT Rounds Condensed"/>
              </a:rPr>
              <a:t>  - Färsk basilika: för garnering</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04"/>
            </a:endParaRPr>
          </a:p>
        </p:txBody>
      </p:sp>
    </p:spTree>
    <p:extLst>
      <p:ext uri="{BB962C8B-B14F-4D97-AF65-F5344CB8AC3E}">
        <p14:creationId xmlns:p14="http://schemas.microsoft.com/office/powerpoint/2010/main" val="1235036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9348713"/>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Fallstudie</a:t>
            </a:r>
            <a:r>
              <a:rPr lang="en-US" sz="3600" spc="32" dirty="0">
                <a:solidFill>
                  <a:srgbClr val="382B1B"/>
                </a:solidFill>
                <a:latin typeface="TT Rounds Condensed"/>
                <a:ea typeface="TT Rounds Condensed"/>
                <a:cs typeface="TT Rounds Condensed"/>
                <a:sym typeface="TT Rounds Condensed"/>
              </a:rPr>
              <a:t>: </a:t>
            </a:r>
          </a:p>
          <a:p>
            <a:pPr algn="l">
              <a:lnSpc>
                <a:spcPts val="3888"/>
              </a:lnSpc>
            </a:pPr>
            <a:r>
              <a:rPr lang="en-US" sz="3600" spc="32" dirty="0">
                <a:solidFill>
                  <a:srgbClr val="382B1B"/>
                </a:solidFill>
                <a:latin typeface="TT Rounds Condensed"/>
                <a:ea typeface="TT Rounds Condensed"/>
                <a:cs typeface="TT Rounds Condensed"/>
                <a:sym typeface="TT Rounds Condensed"/>
              </a:rPr>
              <a:t>Skapa en typisk fransk meny</a:t>
            </a:r>
          </a:p>
          <a:p>
            <a:pPr algn="l">
              <a:lnSpc>
                <a:spcPts val="3888"/>
              </a:lnSpc>
            </a:pPr>
            <a:r>
              <a:rPr lang="en-US" sz="3600" b="1" spc="32" dirty="0">
                <a:solidFill>
                  <a:srgbClr val="382B1B"/>
                </a:solidFill>
                <a:latin typeface="TT Rounds Condensed"/>
                <a:ea typeface="TT Rounds Condensed"/>
                <a:cs typeface="TT Rounds Condensed"/>
                <a:sym typeface="TT Rounds Condensed"/>
              </a:rPr>
              <a:t>Datablad för kök</a:t>
            </a:r>
          </a:p>
          <a:p>
            <a:pPr algn="l">
              <a:lnSpc>
                <a:spcPts val="3888"/>
              </a:lnSpc>
            </a:pPr>
            <a:endParaRPr lang="en-US" sz="3600" b="1"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Förberedande steg:</a:t>
            </a:r>
          </a:p>
          <a:p>
            <a:pPr algn="l">
              <a:lnSpc>
                <a:spcPts val="3888"/>
              </a:lnSpc>
            </a:pPr>
            <a:r>
              <a:rPr lang="en-US" sz="3600" spc="32" dirty="0">
                <a:solidFill>
                  <a:srgbClr val="382B1B"/>
                </a:solidFill>
                <a:latin typeface="TT Rounds Condensed"/>
                <a:ea typeface="TT Rounds Condensed"/>
                <a:cs typeface="TT Rounds Condensed"/>
                <a:sym typeface="TT Rounds Condensed"/>
              </a:rPr>
              <a:t>  1. Skiva aubergine, zucchini och paprika i tunna strimlor.</a:t>
            </a:r>
          </a:p>
          <a:p>
            <a:pPr algn="l">
              <a:lnSpc>
                <a:spcPts val="3888"/>
              </a:lnSpc>
            </a:pPr>
            <a:r>
              <a:rPr lang="en-US" sz="3600" spc="32" dirty="0">
                <a:solidFill>
                  <a:srgbClr val="382B1B"/>
                </a:solidFill>
                <a:latin typeface="TT Rounds Condensed"/>
                <a:ea typeface="TT Rounds Condensed"/>
                <a:cs typeface="TT Rounds Condensed"/>
                <a:sym typeface="TT Rounds Condensed"/>
              </a:rPr>
              <a:t>  2. Tärna tomaterna och löken.</a:t>
            </a:r>
          </a:p>
          <a:p>
            <a:pPr algn="l">
              <a:lnSpc>
                <a:spcPts val="3888"/>
              </a:lnSpc>
            </a:pPr>
            <a:r>
              <a:rPr lang="en-US" sz="3600" spc="32" dirty="0">
                <a:solidFill>
                  <a:srgbClr val="382B1B"/>
                </a:solidFill>
                <a:latin typeface="TT Rounds Condensed"/>
                <a:ea typeface="TT Rounds Condensed"/>
                <a:cs typeface="TT Rounds Condensed"/>
                <a:sym typeface="TT Rounds Condensed"/>
              </a:rPr>
              <a:t>  3. Hacka vitlöken.</a:t>
            </a:r>
          </a:p>
          <a:p>
            <a:pPr algn="l">
              <a:lnSpc>
                <a:spcPts val="3888"/>
              </a:lnSpc>
            </a:pPr>
            <a:r>
              <a:rPr lang="en-US" sz="3600" spc="32" dirty="0">
                <a:solidFill>
                  <a:srgbClr val="382B1B"/>
                </a:solidFill>
                <a:latin typeface="TT Rounds Condensed"/>
                <a:ea typeface="TT Rounds Condensed"/>
                <a:cs typeface="TT Rounds Condensed"/>
                <a:sym typeface="TT Rounds Condensed"/>
              </a:rPr>
              <a:t>  4. Fräs lök och vitlök i olivolja tills de blir genomskinliga.</a:t>
            </a:r>
          </a:p>
          <a:p>
            <a:pPr algn="l">
              <a:lnSpc>
                <a:spcPts val="3888"/>
              </a:lnSpc>
            </a:pPr>
            <a:r>
              <a:rPr lang="en-US" sz="3600" spc="32" dirty="0">
                <a:solidFill>
                  <a:srgbClr val="382B1B"/>
                </a:solidFill>
                <a:latin typeface="TT Rounds Condensed"/>
                <a:ea typeface="TT Rounds Condensed"/>
                <a:cs typeface="TT Rounds Condensed"/>
                <a:sym typeface="TT Rounds Condensed"/>
              </a:rPr>
              <a:t>  5. Tillsätt aubergine, zucchini och paprika och koka tills de är mjuka.</a:t>
            </a:r>
          </a:p>
          <a:p>
            <a:pPr algn="l">
              <a:lnSpc>
                <a:spcPts val="3888"/>
              </a:lnSpc>
            </a:pPr>
            <a:r>
              <a:rPr lang="en-US" sz="3600" spc="32" dirty="0">
                <a:solidFill>
                  <a:srgbClr val="382B1B"/>
                </a:solidFill>
                <a:latin typeface="TT Rounds Condensed"/>
                <a:ea typeface="TT Rounds Condensed"/>
                <a:cs typeface="TT Rounds Condensed"/>
                <a:sym typeface="TT Rounds Condensed"/>
              </a:rPr>
              <a:t>  6. Tillsätt tomaterna och låt koka i ytterligare 10 minuter.</a:t>
            </a:r>
          </a:p>
          <a:p>
            <a:pPr algn="l">
              <a:lnSpc>
                <a:spcPts val="3888"/>
              </a:lnSpc>
            </a:pPr>
            <a:r>
              <a:rPr lang="en-US" sz="3600" spc="32" dirty="0">
                <a:solidFill>
                  <a:srgbClr val="382B1B"/>
                </a:solidFill>
                <a:latin typeface="TT Rounds Condensed"/>
                <a:ea typeface="TT Rounds Condensed"/>
                <a:cs typeface="TT Rounds Condensed"/>
                <a:sym typeface="TT Rounds Condensed"/>
              </a:rPr>
              <a:t>  7. Krydda med salt och peppar.</a:t>
            </a:r>
          </a:p>
          <a:p>
            <a:pPr algn="l">
              <a:lnSpc>
                <a:spcPts val="3888"/>
              </a:lnSpc>
            </a:pPr>
            <a:r>
              <a:rPr lang="en-US" sz="3600" spc="32" dirty="0">
                <a:solidFill>
                  <a:srgbClr val="382B1B"/>
                </a:solidFill>
                <a:latin typeface="TT Rounds Condensed"/>
                <a:ea typeface="TT Rounds Condensed"/>
                <a:cs typeface="TT Rounds Condensed"/>
                <a:sym typeface="TT Rounds Condensed"/>
              </a:rPr>
              <a:t>  8. Garnera med färsk basilika före servering.</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 Tillagningsmetod: </a:t>
            </a:r>
            <a:r>
              <a:rPr lang="en-US" sz="3600" spc="32" dirty="0">
                <a:solidFill>
                  <a:srgbClr val="382B1B"/>
                </a:solidFill>
                <a:latin typeface="TT Rounds Condensed"/>
                <a:ea typeface="TT Rounds Condensed"/>
                <a:cs typeface="TT Rounds Condensed"/>
                <a:sym typeface="TT Rounds Condensed"/>
              </a:rPr>
              <a:t>Sautéing och sjudning</a:t>
            </a:r>
          </a:p>
          <a:p>
            <a:pPr algn="l">
              <a:lnSpc>
                <a:spcPts val="3888"/>
              </a:lnSpc>
            </a:pPr>
            <a:r>
              <a:rPr lang="en-US" sz="3600" b="1" spc="32" dirty="0">
                <a:solidFill>
                  <a:srgbClr val="382B1B"/>
                </a:solidFill>
                <a:latin typeface="TT Rounds Condensed"/>
                <a:ea typeface="TT Rounds Condensed"/>
                <a:cs typeface="TT Rounds Condensed"/>
                <a:sym typeface="TT Rounds Condensed"/>
              </a:rPr>
              <a:t>- Tillagningstid: </a:t>
            </a:r>
            <a:r>
              <a:rPr lang="en-US" sz="3600" spc="32" dirty="0">
                <a:solidFill>
                  <a:srgbClr val="382B1B"/>
                </a:solidFill>
                <a:latin typeface="TT Rounds Condensed"/>
                <a:ea typeface="TT Rounds Condensed"/>
                <a:cs typeface="TT Rounds Condensed"/>
                <a:sym typeface="TT Rounds Condensed"/>
              </a:rPr>
              <a:t>30 minuter</a:t>
            </a:r>
          </a:p>
          <a:p>
            <a:pPr algn="l">
              <a:lnSpc>
                <a:spcPts val="3888"/>
              </a:lnSpc>
            </a:pPr>
            <a:r>
              <a:rPr lang="en-US" sz="3600" b="1" spc="32" dirty="0">
                <a:solidFill>
                  <a:srgbClr val="382B1B"/>
                </a:solidFill>
                <a:latin typeface="TT Rounds Condensed"/>
                <a:ea typeface="TT Rounds Condensed"/>
                <a:cs typeface="TT Rounds Condensed"/>
                <a:sym typeface="TT Rounds Condensed"/>
              </a:rPr>
              <a:t>- Portionsstorlek: </a:t>
            </a:r>
            <a:r>
              <a:rPr lang="en-US" sz="3600" spc="32" dirty="0">
                <a:solidFill>
                  <a:srgbClr val="382B1B"/>
                </a:solidFill>
                <a:latin typeface="TT Rounds Condensed"/>
                <a:ea typeface="TT Rounds Condensed"/>
                <a:cs typeface="TT Rounds Condensed"/>
                <a:sym typeface="TT Rounds Condensed"/>
              </a:rPr>
              <a:t>Serverar 4 personer</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04"/>
            </a:endParaRPr>
          </a:p>
        </p:txBody>
      </p:sp>
    </p:spTree>
    <p:extLst>
      <p:ext uri="{BB962C8B-B14F-4D97-AF65-F5344CB8AC3E}">
        <p14:creationId xmlns:p14="http://schemas.microsoft.com/office/powerpoint/2010/main" val="428093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7001917"/>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2: Termer och tekniker för tillagning, redskap och utrustning</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Vilken är proteinernas huvudsakliga funktion i kosten?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Källa till energi</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Vävnadsreparation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Reglering av kroppsliga processer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Bildande av ben och tänder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Vilken tillagningsmetod innebär snabb tillagning på hög värme med lite fett?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Rostning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Braising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Sautéing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Tjuvjakt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73646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2: Termer och tekniker för tillagning, redskap och utrustning</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Vilket redskap används för exakt mätning av ingredienser, särskilt vid bakning?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Spatel av silikon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Köksvåg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Vispa</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Skärskärningskniv</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Vad är syftet med att blanchera grönsaker?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För att tillaga dem ordentligt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För att mjuka upp dem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För att bevara deras färg och struktur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För att tillföra smak</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78754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D49D6B"/>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a:solidFill>
                  <a:srgbClr val="977461"/>
                </a:solidFill>
                <a:latin typeface="TT Rounds Condensed"/>
                <a:ea typeface="TT Rounds Condensed"/>
                <a:cs typeface="TT Rounds Condensed"/>
                <a:sym typeface="TT Rounds Condensed"/>
              </a:rPr>
              <a:t>DAG1</a:t>
            </a:r>
          </a:p>
        </p:txBody>
      </p:sp>
      <p:sp>
        <p:nvSpPr>
          <p:cNvPr id="12" name="TextBox 12"/>
          <p:cNvSpPr txBox="1"/>
          <p:nvPr/>
        </p:nvSpPr>
        <p:spPr>
          <a:xfrm>
            <a:off x="1313715" y="3866769"/>
            <a:ext cx="10581358" cy="261061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Grundläggande hygien, säkerhet, underhåll och organisation i köket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50123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2: Termer och tekniker för tillagning, redskap och utrustning</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Vad kallas det att skära grönsaker i små, regelbundna kuber som är ca 2 mm i kvadrat?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Julienne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a:t>
            </a:r>
            <a:r>
              <a:rPr lang="en-US" sz="3600" b="1" spc="32" dirty="0" err="1">
                <a:solidFill>
                  <a:srgbClr val="382B1B"/>
                </a:solidFill>
                <a:latin typeface="TT Rounds Condensed Bold"/>
                <a:ea typeface="TT Rounds Condensed Bold"/>
                <a:cs typeface="TT Rounds Condensed Bold"/>
                <a:sym typeface="TT Rounds Condensed Bold"/>
              </a:rPr>
              <a:t>Brunoise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Hackning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Skivning</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057694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2: Termer och tekniker för tillagning, redskap och utrustning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Vilken är proteinernas huvudsakliga funktion i kosten?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Vävnadsreparation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Vilken tillagningsmetod innebär snabb tillagning på hög värme med lite fett?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Sautéing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Vilket redskap används för exakt mätning av ingredienser, särskilt vid bakning?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Köksvåg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Vad är syftet med att blanchera grönsaker?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För att bevara deras färg och struktur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Vad kallas det att skära grönsaker i små, regelbundna kuber som är ca 2 mm i kvadrat?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a:t>
            </a:r>
            <a:r>
              <a:rPr lang="en-US" sz="3600" b="1" spc="32" dirty="0" err="1">
                <a:solidFill>
                  <a:srgbClr val="382B1B"/>
                </a:solidFill>
                <a:latin typeface="TT Rounds Condensed Bold"/>
                <a:ea typeface="TT Rounds Condensed Bold"/>
                <a:cs typeface="TT Rounds Condensed Bold"/>
                <a:sym typeface="TT Rounds Condensed Bold"/>
              </a:rPr>
              <a:t>Brunoise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Svar på frågor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046849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a:solidFill>
                  <a:srgbClr val="94C7B0"/>
                </a:solidFill>
                <a:latin typeface="TT Rounds Condensed"/>
                <a:ea typeface="TT Rounds Condensed"/>
                <a:cs typeface="TT Rounds Condensed"/>
                <a:sym typeface="TT Rounds Condensed"/>
              </a:rPr>
              <a:t>DAG3</a:t>
            </a:r>
          </a:p>
        </p:txBody>
      </p:sp>
      <p:sp>
        <p:nvSpPr>
          <p:cNvPr id="12" name="TextBox 12"/>
          <p:cNvSpPr txBox="1"/>
          <p:nvPr/>
        </p:nvSpPr>
        <p:spPr>
          <a:xfrm>
            <a:off x="1313715" y="4156999"/>
            <a:ext cx="10581358" cy="1753362"/>
          </a:xfrm>
          <a:prstGeom prst="rect">
            <a:avLst/>
          </a:prstGeom>
        </p:spPr>
        <p:txBody>
          <a:bodyPr lIns="0" tIns="0" rIns="0" bIns="0" rtlCol="0" anchor="t">
            <a:spAutoFit/>
          </a:bodyPr>
          <a:lstStyle/>
          <a:p>
            <a:pPr algn="ctr">
              <a:lnSpc>
                <a:spcPts val="6804"/>
              </a:lnSpc>
            </a:pPr>
            <a:r>
              <a:rPr lang="en-US" sz="6300" b="1" spc="56">
                <a:solidFill>
                  <a:srgbClr val="FFFFFF"/>
                </a:solidFill>
                <a:latin typeface="TT Rounds Condensed Bold"/>
                <a:ea typeface="TT Rounds Condensed Bold"/>
                <a:cs typeface="TT Rounds Condensed Bold"/>
                <a:sym typeface="TT Rounds Condensed Bold"/>
              </a:rPr>
              <a:t>Kulinarisk identitet</a:t>
            </a:r>
          </a:p>
          <a:p>
            <a:pPr algn="ctr">
              <a:lnSpc>
                <a:spcPts val="6804"/>
              </a:lnSpc>
            </a:pPr>
            <a:endParaRPr lang="en-US" sz="6300" b="1" spc="56">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10520928" y="-2250609"/>
            <a:ext cx="8479448" cy="8742964"/>
            <a:chOff x="0" y="0"/>
            <a:chExt cx="11305930" cy="11657286"/>
          </a:xfrm>
        </p:grpSpPr>
        <p:sp>
          <p:nvSpPr>
            <p:cNvPr id="4" name="Freeform 4"/>
            <p:cNvSpPr/>
            <p:nvPr/>
          </p:nvSpPr>
          <p:spPr>
            <a:xfrm>
              <a:off x="-503301" y="-190881"/>
              <a:ext cx="12573000" cy="12318619"/>
            </a:xfrm>
            <a:custGeom>
              <a:avLst/>
              <a:gdLst/>
              <a:ahLst/>
              <a:cxnLst/>
              <a:rect l="l" t="t" r="r" b="b"/>
              <a:pathLst>
                <a:path w="12573000" h="12318619">
                  <a:moveTo>
                    <a:pt x="7349236" y="464058"/>
                  </a:moveTo>
                  <a:cubicBezTo>
                    <a:pt x="5845048" y="14986"/>
                    <a:pt x="4273423" y="0"/>
                    <a:pt x="3075940" y="1347089"/>
                  </a:cubicBezTo>
                  <a:cubicBezTo>
                    <a:pt x="1915922" y="2649347"/>
                    <a:pt x="800862" y="4752340"/>
                    <a:pt x="561340" y="6488684"/>
                  </a:cubicBezTo>
                  <a:cubicBezTo>
                    <a:pt x="0" y="10537444"/>
                    <a:pt x="3607308" y="12318619"/>
                    <a:pt x="7251954" y="11742420"/>
                  </a:cubicBezTo>
                  <a:cubicBezTo>
                    <a:pt x="10806811" y="11181080"/>
                    <a:pt x="12573000" y="6518529"/>
                    <a:pt x="11495405" y="3195701"/>
                  </a:cubicBezTo>
                  <a:cubicBezTo>
                    <a:pt x="11173587" y="2192909"/>
                    <a:pt x="10238105" y="1721358"/>
                    <a:pt x="9354948" y="1287272"/>
                  </a:cubicBezTo>
                  <a:cubicBezTo>
                    <a:pt x="8718804" y="972947"/>
                    <a:pt x="8045196" y="673608"/>
                    <a:pt x="7349237" y="464058"/>
                  </a:cubicBezTo>
                  <a:close/>
                </a:path>
              </a:pathLst>
            </a:custGeom>
            <a:solidFill>
              <a:srgbClr val="B6D1E1"/>
            </a:solidFill>
          </p:spPr>
          <p:txBody>
            <a:bodyPr/>
            <a:lstStyle/>
            <a:p>
              <a:endParaRPr lang="fr-FR"/>
            </a:p>
          </p:txBody>
        </p:sp>
      </p:grpSp>
      <p:grpSp>
        <p:nvGrpSpPr>
          <p:cNvPr id="5" name="Group 5"/>
          <p:cNvGrpSpPr/>
          <p:nvPr/>
        </p:nvGrpSpPr>
        <p:grpSpPr>
          <a:xfrm>
            <a:off x="18288000" y="-69468"/>
            <a:ext cx="4255293" cy="17013080"/>
            <a:chOff x="0" y="0"/>
            <a:chExt cx="5673724" cy="22684106"/>
          </a:xfrm>
        </p:grpSpPr>
        <p:sp>
          <p:nvSpPr>
            <p:cNvPr id="6" name="Freeform 6"/>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7" name="Group 7"/>
          <p:cNvGrpSpPr/>
          <p:nvPr/>
        </p:nvGrpSpPr>
        <p:grpSpPr>
          <a:xfrm>
            <a:off x="-1661934" y="-2805023"/>
            <a:ext cx="21361288" cy="2805024"/>
            <a:chOff x="0" y="0"/>
            <a:chExt cx="28481718" cy="3740032"/>
          </a:xfrm>
        </p:grpSpPr>
        <p:sp>
          <p:nvSpPr>
            <p:cNvPr id="8" name="Freeform 8"/>
            <p:cNvSpPr/>
            <p:nvPr/>
          </p:nvSpPr>
          <p:spPr>
            <a:xfrm>
              <a:off x="0" y="0"/>
              <a:ext cx="28481654" cy="3740023"/>
            </a:xfrm>
            <a:custGeom>
              <a:avLst/>
              <a:gdLst/>
              <a:ahLst/>
              <a:cxnLst/>
              <a:rect l="l" t="t" r="r" b="b"/>
              <a:pathLst>
                <a:path w="28481654" h="3740023">
                  <a:moveTo>
                    <a:pt x="0" y="0"/>
                  </a:moveTo>
                  <a:lnTo>
                    <a:pt x="28481654" y="0"/>
                  </a:lnTo>
                  <a:lnTo>
                    <a:pt x="28481654" y="3740023"/>
                  </a:lnTo>
                  <a:lnTo>
                    <a:pt x="0" y="3740023"/>
                  </a:lnTo>
                  <a:close/>
                </a:path>
              </a:pathLst>
            </a:custGeom>
            <a:solidFill>
              <a:srgbClr val="ECECEC"/>
            </a:solidFill>
          </p:spPr>
          <p:txBody>
            <a:bodyPr/>
            <a:lstStyle/>
            <a:p>
              <a:endParaRPr lang="fr-FR"/>
            </a:p>
          </p:txBody>
        </p:sp>
      </p:grpSp>
      <p:grpSp>
        <p:nvGrpSpPr>
          <p:cNvPr id="9" name="Group 9"/>
          <p:cNvGrpSpPr/>
          <p:nvPr/>
        </p:nvGrpSpPr>
        <p:grpSpPr>
          <a:xfrm>
            <a:off x="1237500" y="2244681"/>
            <a:ext cx="1207050" cy="51165"/>
            <a:chOff x="0" y="0"/>
            <a:chExt cx="1609400" cy="68220"/>
          </a:xfrm>
        </p:grpSpPr>
        <p:sp>
          <p:nvSpPr>
            <p:cNvPr id="10" name="Freeform 10"/>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11" name="Freeform 11"/>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12" name="Freeform 12" descr="iPhone6_mockup_front_white.png"/>
          <p:cNvSpPr/>
          <p:nvPr/>
        </p:nvSpPr>
        <p:spPr>
          <a:xfrm>
            <a:off x="12220496" y="636832"/>
            <a:ext cx="5614200" cy="8781637"/>
          </a:xfrm>
          <a:custGeom>
            <a:avLst/>
            <a:gdLst/>
            <a:ahLst/>
            <a:cxnLst/>
            <a:rect l="l" t="t" r="r" b="b"/>
            <a:pathLst>
              <a:path w="5614200" h="8781637">
                <a:moveTo>
                  <a:pt x="0" y="0"/>
                </a:moveTo>
                <a:lnTo>
                  <a:pt x="5614200" y="0"/>
                </a:lnTo>
                <a:lnTo>
                  <a:pt x="5614200" y="8781638"/>
                </a:lnTo>
                <a:lnTo>
                  <a:pt x="0" y="8781638"/>
                </a:lnTo>
                <a:lnTo>
                  <a:pt x="0" y="0"/>
                </a:lnTo>
                <a:close/>
              </a:path>
            </a:pathLst>
          </a:custGeom>
          <a:blipFill>
            <a:blip r:embed="rId3"/>
            <a:stretch>
              <a:fillRect/>
            </a:stretch>
          </a:blipFill>
        </p:spPr>
        <p:txBody>
          <a:bodyPr/>
          <a:lstStyle/>
          <a:p>
            <a:endParaRPr lang="fr-FR"/>
          </a:p>
        </p:txBody>
      </p:sp>
      <p:sp>
        <p:nvSpPr>
          <p:cNvPr id="13" name="TextBox 13"/>
          <p:cNvSpPr txBox="1"/>
          <p:nvPr/>
        </p:nvSpPr>
        <p:spPr>
          <a:xfrm>
            <a:off x="4308821" y="6856491"/>
            <a:ext cx="1413471" cy="364660"/>
          </a:xfrm>
          <a:prstGeom prst="rect">
            <a:avLst/>
          </a:prstGeom>
        </p:spPr>
        <p:txBody>
          <a:bodyPr lIns="0" tIns="0" rIns="0" bIns="0" rtlCol="0" anchor="t">
            <a:spAutoFit/>
          </a:bodyPr>
          <a:lstStyle/>
          <a:p>
            <a:pPr algn="l">
              <a:lnSpc>
                <a:spcPts val="3240"/>
              </a:lnSpc>
            </a:pPr>
            <a:r>
              <a:rPr lang="en-US" sz="2700">
                <a:solidFill>
                  <a:srgbClr val="FFFFFF"/>
                </a:solidFill>
                <a:latin typeface="Montserrat"/>
                <a:ea typeface="Montserrat"/>
                <a:cs typeface="Montserrat"/>
                <a:sym typeface="Montserrat"/>
              </a:rPr>
              <a:t>Titel ett</a:t>
            </a:r>
          </a:p>
        </p:txBody>
      </p:sp>
      <p:sp>
        <p:nvSpPr>
          <p:cNvPr id="14" name="TextBox 14"/>
          <p:cNvSpPr txBox="1"/>
          <p:nvPr/>
        </p:nvSpPr>
        <p:spPr>
          <a:xfrm>
            <a:off x="9029593" y="6856491"/>
            <a:ext cx="1399897" cy="364660"/>
          </a:xfrm>
          <a:prstGeom prst="rect">
            <a:avLst/>
          </a:prstGeom>
        </p:spPr>
        <p:txBody>
          <a:bodyPr lIns="0" tIns="0" rIns="0" bIns="0" rtlCol="0" anchor="t">
            <a:spAutoFit/>
          </a:bodyPr>
          <a:lstStyle/>
          <a:p>
            <a:pPr algn="l">
              <a:lnSpc>
                <a:spcPts val="3240"/>
              </a:lnSpc>
            </a:pPr>
            <a:r>
              <a:rPr lang="en-US" sz="2700">
                <a:solidFill>
                  <a:srgbClr val="FFFFFF"/>
                </a:solidFill>
                <a:latin typeface="Montserrat"/>
                <a:ea typeface="Montserrat"/>
                <a:cs typeface="Montserrat"/>
                <a:sym typeface="Montserrat"/>
              </a:rPr>
              <a:t>Titel två</a:t>
            </a:r>
          </a:p>
        </p:txBody>
      </p:sp>
      <p:sp>
        <p:nvSpPr>
          <p:cNvPr id="15" name="TextBox 15"/>
          <p:cNvSpPr txBox="1"/>
          <p:nvPr/>
        </p:nvSpPr>
        <p:spPr>
          <a:xfrm>
            <a:off x="1238630" y="2288530"/>
            <a:ext cx="8855995" cy="7502054"/>
          </a:xfrm>
          <a:prstGeom prst="rect">
            <a:avLst/>
          </a:prstGeom>
        </p:spPr>
        <p:txBody>
          <a:bodyPr wrap="square" lIns="0" tIns="0" rIns="0" bIns="0" rtlCol="0" anchor="t">
            <a:spAutoFit/>
          </a:bodyPr>
          <a:lstStyle/>
          <a:p>
            <a:pPr>
              <a:lnSpc>
                <a:spcPts val="3888"/>
              </a:lnSpc>
            </a:pPr>
            <a:r>
              <a:rPr lang="en-US" sz="3600" spc="32" dirty="0">
                <a:solidFill>
                  <a:srgbClr val="382B1B"/>
                </a:solidFill>
                <a:latin typeface="TT Rounds Condensed"/>
                <a:ea typeface="TT Rounds Condensed"/>
                <a:cs typeface="TT Rounds Condensed"/>
                <a:sym typeface="TT Rounds Condensed"/>
              </a:rPr>
              <a:t>Sökandet efter din egen kulinariska identitet är en personlig och professionell resa som innebär utforskande, experimenterande och reflektion. </a:t>
            </a:r>
            <a:br>
              <a:rPr lang="en-US" sz="3600" spc="32" dirty="0">
                <a:solidFill>
                  <a:srgbClr val="382B1B"/>
                </a:solidFill>
                <a:latin typeface="TT Rounds Condensed"/>
                <a:ea typeface="TT Rounds Condensed"/>
                <a:cs typeface="TT Rounds Condensed"/>
              </a:rPr>
            </a:br>
            <a:br>
              <a:rPr lang="en-US" sz="3600" spc="32" dirty="0">
                <a:solidFill>
                  <a:srgbClr val="382B1B"/>
                </a:solidFill>
                <a:latin typeface="TT Rounds Condensed"/>
                <a:ea typeface="TT Rounds Condensed"/>
                <a:cs typeface="TT Rounds Condensed"/>
                <a:sym typeface="TT Rounds Condensed"/>
              </a:rPr>
            </a:br>
            <a:r>
              <a:rPr lang="en-US" sz="3600" spc="32" dirty="0">
                <a:solidFill>
                  <a:srgbClr val="382B1B"/>
                </a:solidFill>
                <a:latin typeface="TT Rounds Condensed"/>
                <a:ea typeface="TT Rounds Condensed"/>
                <a:cs typeface="TT Rounds Condensed"/>
                <a:sym typeface="TT Rounds Condensed"/>
              </a:rPr>
              <a:t>Du </a:t>
            </a:r>
            <a:r>
              <a:rPr lang="en-US" sz="3600" spc="32" dirty="0" err="1">
                <a:solidFill>
                  <a:srgbClr val="382B1B"/>
                </a:solidFill>
                <a:latin typeface="TT Rounds Condensed"/>
                <a:ea typeface="TT Rounds Condensed"/>
                <a:cs typeface="TT Rounds Condensed"/>
                <a:sym typeface="TT Rounds Condensed"/>
              </a:rPr>
              <a:t>har</a:t>
            </a:r>
            <a:r>
              <a:rPr lang="en-US" sz="3600" spc="32" dirty="0">
                <a:solidFill>
                  <a:srgbClr val="382B1B"/>
                </a:solidFill>
                <a:latin typeface="TT Rounds Condensed"/>
                <a:ea typeface="TT Rounds Condensed"/>
                <a:cs typeface="TT Rounds Condensed"/>
                <a:sym typeface="TT Rounds Condensed"/>
              </a:rPr>
              <a:t> med dig </a:t>
            </a:r>
            <a:r>
              <a:rPr lang="en-US" sz="3600" spc="32" dirty="0" err="1">
                <a:solidFill>
                  <a:srgbClr val="382B1B"/>
                </a:solidFill>
                <a:latin typeface="TT Rounds Condensed"/>
                <a:ea typeface="TT Rounds Condensed"/>
                <a:cs typeface="TT Rounds Condensed"/>
                <a:sym typeface="TT Rounds Condensed"/>
              </a:rPr>
              <a:t>ett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överflöd</a:t>
            </a:r>
            <a:r>
              <a:rPr lang="en-US" sz="3600" spc="32" dirty="0">
                <a:solidFill>
                  <a:srgbClr val="382B1B"/>
                </a:solidFill>
                <a:latin typeface="TT Rounds Condensed"/>
                <a:ea typeface="TT Rounds Condensed"/>
                <a:cs typeface="TT Rounds Condensed"/>
                <a:sym typeface="TT Rounds Condensed"/>
              </a:rPr>
              <a:t> av </a:t>
            </a:r>
            <a:r>
              <a:rPr lang="en-US" sz="3600" spc="32" dirty="0" err="1">
                <a:solidFill>
                  <a:srgbClr val="382B1B"/>
                </a:solidFill>
                <a:latin typeface="TT Rounds Condensed"/>
                <a:ea typeface="TT Rounds Condensed"/>
                <a:cs typeface="TT Rounds Condensed"/>
                <a:sym typeface="TT Rounds Condensed"/>
              </a:rPr>
              <a:t>kulinarisk</a:t>
            </a:r>
            <a:r>
              <a:rPr lang="en-US" sz="3600" spc="32" dirty="0">
                <a:solidFill>
                  <a:srgbClr val="382B1B"/>
                </a:solidFill>
                <a:latin typeface="TT Rounds Condensed"/>
                <a:ea typeface="TT Rounds Condensed"/>
                <a:cs typeface="TT Rounds Condensed"/>
                <a:sym typeface="TT Rounds Condensed"/>
              </a:rPr>
              <a:t> kultur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arv</a:t>
            </a:r>
            <a:r>
              <a:rPr lang="en-US" sz="3600" spc="32" dirty="0">
                <a:solidFill>
                  <a:srgbClr val="382B1B"/>
                </a:solidFill>
                <a:latin typeface="TT Rounds Condensed"/>
                <a:ea typeface="TT Rounds Condensed"/>
                <a:cs typeface="TT Rounds Condensed"/>
                <a:sym typeface="TT Rounds Condensed"/>
              </a:rPr>
              <a:t>. </a:t>
            </a:r>
            <a:br>
              <a:rPr lang="en-US" dirty="0">
                <a:sym typeface="TT Rounds Condensed"/>
              </a:rPr>
            </a:br>
            <a:br>
              <a:rPr lang="en-US" dirty="0">
                <a:sym typeface="TT Rounds Condensed"/>
              </a:rPr>
            </a:b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det </a:t>
            </a:r>
            <a:r>
              <a:rPr lang="en-US" sz="3600" spc="32" dirty="0" err="1">
                <a:solidFill>
                  <a:srgbClr val="382B1B"/>
                </a:solidFill>
                <a:latin typeface="TT Rounds Condensed"/>
                <a:ea typeface="TT Rounds Condensed"/>
                <a:cs typeface="TT Rounds Condensed"/>
                <a:sym typeface="TT Rounds Condensed"/>
              </a:rPr>
              <a:t>tillsammans</a:t>
            </a:r>
            <a:r>
              <a:rPr lang="en-US" sz="3600" spc="32" dirty="0">
                <a:solidFill>
                  <a:srgbClr val="382B1B"/>
                </a:solidFill>
                <a:latin typeface="TT Rounds Condensed"/>
                <a:ea typeface="TT Rounds Condensed"/>
                <a:cs typeface="TT Rounds Condensed"/>
                <a:sym typeface="TT Rounds Condensed"/>
              </a:rPr>
              <a:t> med </a:t>
            </a:r>
            <a:r>
              <a:rPr lang="en-US" sz="3600" spc="32" dirty="0" err="1">
                <a:solidFill>
                  <a:srgbClr val="382B1B"/>
                </a:solidFill>
                <a:latin typeface="TT Rounds Condensed"/>
                <a:ea typeface="TT Rounds Condensed"/>
                <a:cs typeface="TT Rounds Condensed"/>
                <a:sym typeface="TT Rounds Condensed"/>
              </a:rPr>
              <a:t>nya</a:t>
            </a:r>
            <a:r>
              <a:rPr lang="en-US" sz="3600" spc="32" dirty="0">
                <a:solidFill>
                  <a:srgbClr val="382B1B"/>
                </a:solidFill>
                <a:latin typeface="TT Rounds Condensed"/>
                <a:ea typeface="TT Rounds Condensed"/>
                <a:cs typeface="TT Rounds Condensed"/>
                <a:sym typeface="TT Rounds Condensed"/>
              </a:rPr>
              <a:t> kunskaper för att upptäcka och utveckla din unika kulinariska identitet. </a:t>
            </a:r>
            <a:br>
              <a:rPr lang="en-US" sz="3600" spc="32" dirty="0">
                <a:solidFill>
                  <a:srgbClr val="382B1B"/>
                </a:solidFill>
                <a:latin typeface="TT Rounds Condensed"/>
                <a:ea typeface="TT Rounds Condensed"/>
                <a:cs typeface="TT Rounds Condensed"/>
                <a:sym typeface="TT Rounds Condensed"/>
              </a:rPr>
            </a:br>
            <a:br>
              <a:rPr lang="en-US" sz="3600" spc="32" dirty="0">
                <a:latin typeface="TT Rounds Condensed"/>
                <a:ea typeface="TT Rounds Condensed"/>
                <a:cs typeface="TT Rounds Condensed"/>
                <a:sym typeface="TT Rounds Condensed"/>
              </a:rPr>
            </a:br>
            <a:r>
              <a:rPr lang="en-US" sz="3600" spc="32" dirty="0">
                <a:solidFill>
                  <a:srgbClr val="382B1B"/>
                </a:solidFill>
                <a:latin typeface="TT Rounds Condensed"/>
                <a:ea typeface="TT Rounds Condensed"/>
                <a:cs typeface="TT Rounds Condensed"/>
                <a:sym typeface="TT Rounds Condensed"/>
              </a:rPr>
              <a:t>Detta </a:t>
            </a:r>
            <a:r>
              <a:rPr lang="en-US" sz="3600" spc="32" dirty="0" err="1">
                <a:solidFill>
                  <a:srgbClr val="382B1B"/>
                </a:solidFill>
                <a:latin typeface="TT Rounds Condensed"/>
                <a:ea typeface="TT Rounds Condensed"/>
                <a:cs typeface="TT Rounds Condensed"/>
                <a:sym typeface="TT Rounds Condensed"/>
              </a:rPr>
              <a:t>avsnitt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kommer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hjälpa</a:t>
            </a:r>
            <a:r>
              <a:rPr lang="en-US" sz="3600" spc="32" dirty="0">
                <a:solidFill>
                  <a:srgbClr val="382B1B"/>
                </a:solidFill>
                <a:latin typeface="TT Rounds Condensed"/>
                <a:ea typeface="TT Rounds Condensed"/>
                <a:cs typeface="TT Rounds Condensed"/>
                <a:sym typeface="TT Rounds Condensed"/>
              </a:rPr>
              <a:t> dig i den processen.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16" name="Freeform 16"/>
          <p:cNvSpPr/>
          <p:nvPr/>
        </p:nvSpPr>
        <p:spPr>
          <a:xfrm>
            <a:off x="13324708" y="2029352"/>
            <a:ext cx="3399768" cy="5967447"/>
          </a:xfrm>
          <a:custGeom>
            <a:avLst/>
            <a:gdLst/>
            <a:ahLst/>
            <a:cxnLst/>
            <a:rect l="l" t="t" r="r" b="b"/>
            <a:pathLst>
              <a:path w="3399768" h="5967447">
                <a:moveTo>
                  <a:pt x="0" y="0"/>
                </a:moveTo>
                <a:lnTo>
                  <a:pt x="3399768" y="0"/>
                </a:lnTo>
                <a:lnTo>
                  <a:pt x="3399768" y="5967447"/>
                </a:lnTo>
                <a:lnTo>
                  <a:pt x="0" y="5967447"/>
                </a:lnTo>
                <a:lnTo>
                  <a:pt x="0" y="0"/>
                </a:lnTo>
                <a:close/>
              </a:path>
            </a:pathLst>
          </a:custGeom>
          <a:blipFill>
            <a:blip r:embed="rId4"/>
            <a:stretch>
              <a:fillRect l="-8561" r="-8561"/>
            </a:stretch>
          </a:blipFill>
        </p:spPr>
        <p:txBody>
          <a:bodyPr/>
          <a:lstStyle/>
          <a:p>
            <a:endParaRPr lang="fr-F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1. Utforskning och inspiration</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001643"/>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 </a:t>
            </a:r>
            <a:r>
              <a:rPr lang="en-US" sz="3600" b="1" spc="32" dirty="0" err="1">
                <a:solidFill>
                  <a:srgbClr val="382B1B"/>
                </a:solidFill>
                <a:latin typeface="TT Rounds Condensed Bold"/>
                <a:ea typeface="TT Rounds Condensed Bold"/>
                <a:cs typeface="TT Rounds Condensed Bold"/>
                <a:sym typeface="TT Rounds Condensed Bold"/>
              </a:rPr>
              <a:t>Analysera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dina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kulinariska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rötter</a:t>
            </a:r>
            <a:endParaRPr lang="en-US" sz="3600" b="1" spc="32" dirty="0" err="1">
              <a:solidFill>
                <a:srgbClr val="382B1B"/>
              </a:solidFill>
              <a:latin typeface="TT Rounds Condensed Bold"/>
              <a:ea typeface="TT Rounds Condensed Bold"/>
              <a:cs typeface="TT Rounds Condensed Bold"/>
            </a:endParaRPr>
          </a:p>
          <a:p>
            <a:pPr marL="777240" lvl="1" indent="-388620" algn="l">
              <a:lnSpc>
                <a:spcPts val="3888"/>
              </a:lnSpc>
              <a:buFont typeface="Arial"/>
              <a:buChar char="•"/>
            </a:pPr>
            <a:r>
              <a:rPr lang="en-US" sz="3600" b="1" spc="32" dirty="0" err="1">
                <a:solidFill>
                  <a:srgbClr val="382B1B"/>
                </a:solidFill>
                <a:latin typeface="TT Rounds Condensed Bold"/>
                <a:ea typeface="TT Rounds Condensed Bold"/>
                <a:cs typeface="TT Rounds Condensed Bold"/>
                <a:sym typeface="TT Rounds Condensed Bold"/>
              </a:rPr>
              <a:t>Personligt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ursprung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Utforska</a:t>
            </a:r>
            <a:r>
              <a:rPr lang="en-US" sz="3600" spc="32" dirty="0">
                <a:solidFill>
                  <a:srgbClr val="382B1B"/>
                </a:solidFill>
                <a:latin typeface="TT Rounds Condensed"/>
                <a:ea typeface="TT Rounds Condensed"/>
                <a:cs typeface="TT Rounds Condensed"/>
                <a:sym typeface="TT Rounds Condensed"/>
              </a:rPr>
              <a:t> din </a:t>
            </a:r>
            <a:r>
              <a:rPr lang="en-US" sz="3600" spc="32" dirty="0" err="1">
                <a:solidFill>
                  <a:srgbClr val="382B1B"/>
                </a:solidFill>
                <a:latin typeface="TT Rounds Condensed"/>
                <a:ea typeface="TT Rounds Condensed"/>
                <a:cs typeface="TT Rounds Condensed"/>
                <a:sym typeface="TT Rounds Condensed"/>
              </a:rPr>
              <a:t>familjs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din regions </a:t>
            </a:r>
            <a:r>
              <a:rPr lang="en-US" sz="3600" spc="32" dirty="0" err="1">
                <a:solidFill>
                  <a:srgbClr val="382B1B"/>
                </a:solidFill>
                <a:latin typeface="TT Rounds Condensed"/>
                <a:ea typeface="TT Rounds Condensed"/>
                <a:cs typeface="TT Rounds Condensed"/>
                <a:sym typeface="TT Rounds Condensed"/>
              </a:rPr>
              <a:t>kulinariska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traditioner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Vilka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smaker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tekniker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ingredienser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är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bekanta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kära</a:t>
            </a:r>
            <a:r>
              <a:rPr lang="en-US" sz="3600" spc="32" dirty="0">
                <a:solidFill>
                  <a:srgbClr val="382B1B"/>
                </a:solidFill>
                <a:latin typeface="TT Rounds Condensed"/>
                <a:ea typeface="TT Rounds Condensed"/>
                <a:cs typeface="TT Rounds Condensed"/>
                <a:sym typeface="TT Rounds Condensed"/>
              </a:rPr>
              <a:t> för dig?</a:t>
            </a:r>
            <a:endParaRPr lang="en-US" sz="3600" spc="32" dirty="0">
              <a:solidFill>
                <a:srgbClr val="382B1B"/>
              </a:solidFill>
              <a:latin typeface="TT Rounds Condensed"/>
              <a:ea typeface="TT Rounds Condensed"/>
              <a:cs typeface="TT Rounds Condensed"/>
            </a:endParaRPr>
          </a:p>
          <a:p>
            <a:pPr>
              <a:lnSpc>
                <a:spcPts val="3888"/>
              </a:lnSpc>
            </a:pPr>
            <a:r>
              <a:rPr lang="en-US" sz="3600" b="1" spc="32" dirty="0">
                <a:solidFill>
                  <a:srgbClr val="382B1B"/>
                </a:solidFill>
                <a:latin typeface="TT Rounds Condensed Bold"/>
                <a:ea typeface="TT Rounds Condensed Bold"/>
                <a:cs typeface="TT Rounds Condensed Bold"/>
                <a:sym typeface="TT Rounds Condensed Bold"/>
              </a:rPr>
              <a:t>       Lokal kultur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Studera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köket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din region </a:t>
            </a:r>
            <a:r>
              <a:rPr lang="en-US" sz="3600" spc="32" dirty="0" err="1">
                <a:solidFill>
                  <a:srgbClr val="382B1B"/>
                </a:solidFill>
                <a:latin typeface="TT Rounds Condensed"/>
                <a:ea typeface="TT Rounds Condensed"/>
                <a:cs typeface="TT Rounds Condensed"/>
                <a:sym typeface="TT Rounds Condensed"/>
              </a:rPr>
              <a:t>eller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ditt</a:t>
            </a:r>
            <a:r>
              <a:rPr lang="en-US" sz="3600" spc="32" dirty="0">
                <a:solidFill>
                  <a:srgbClr val="382B1B"/>
                </a:solidFill>
                <a:latin typeface="TT Rounds Condensed"/>
                <a:ea typeface="TT Rounds Condensed"/>
                <a:cs typeface="TT Rounds Condensed"/>
                <a:sym typeface="TT Rounds Condensed"/>
              </a:rPr>
              <a:t> land. </a:t>
            </a:r>
            <a:r>
              <a:rPr lang="en-US" sz="3600" spc="32" dirty="0" err="1">
                <a:solidFill>
                  <a:srgbClr val="382B1B"/>
                </a:solidFill>
                <a:latin typeface="TT Rounds Condensed"/>
                <a:ea typeface="TT Rounds Condensed"/>
                <a:cs typeface="TT Rounds Condensed"/>
                <a:sym typeface="TT Rounds Condensed"/>
              </a:rPr>
              <a:t>Vilka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historiska</a:t>
            </a:r>
            <a:r>
              <a:rPr lang="en-US" sz="3600" spc="32" dirty="0">
                <a:solidFill>
                  <a:srgbClr val="382B1B"/>
                </a:solidFill>
                <a:latin typeface="TT Rounds Condensed"/>
                <a:ea typeface="TT Rounds Condensed"/>
                <a:cs typeface="TT Rounds Condensed"/>
                <a:sym typeface="TT Rounds Condensed"/>
              </a:rPr>
              <a:t>,</a:t>
            </a:r>
            <a:br>
              <a:rPr lang="en-US" sz="3600" spc="32" dirty="0">
                <a:solidFill>
                  <a:srgbClr val="382B1B"/>
                </a:solidFill>
                <a:latin typeface="TT Rounds Condensed"/>
                <a:ea typeface="TT Rounds Condensed"/>
                <a:cs typeface="TT Rounds Condensed"/>
                <a:sym typeface="TT Rounds Condensed"/>
              </a:rPr>
            </a:b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geografiska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kulturella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influenser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formar</a:t>
            </a:r>
            <a:r>
              <a:rPr lang="en-US" sz="3600" spc="32" dirty="0">
                <a:solidFill>
                  <a:srgbClr val="382B1B"/>
                </a:solidFill>
                <a:latin typeface="TT Rounds Condensed"/>
                <a:ea typeface="TT Rounds Condensed"/>
                <a:cs typeface="TT Rounds Condensed"/>
                <a:sym typeface="TT Rounds Condensed"/>
              </a:rPr>
              <a:t> det?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b. Resa </a:t>
            </a:r>
            <a:r>
              <a:rPr lang="en-US" sz="3600" b="1" spc="32" dirty="0" err="1">
                <a:solidFill>
                  <a:srgbClr val="382B1B"/>
                </a:solidFill>
                <a:latin typeface="TT Rounds Condensed Bold"/>
                <a:ea typeface="TT Rounds Condensed Bold"/>
                <a:cs typeface="TT Rounds Condensed Bold"/>
                <a:sym typeface="TT Rounds Condensed Bold"/>
              </a:rPr>
              <a:t>och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upptäcka</a:t>
            </a:r>
            <a:endParaRPr lang="en-US" sz="3600" b="1" spc="32" dirty="0" err="1">
              <a:solidFill>
                <a:srgbClr val="382B1B"/>
              </a:solidFill>
              <a:latin typeface="TT Rounds Condensed Bold"/>
              <a:ea typeface="TT Rounds Condensed Bold"/>
              <a:cs typeface="TT Rounds Condensed Bold"/>
            </a:endParaRPr>
          </a:p>
          <a:p>
            <a:pPr marL="777240" lvl="1" indent="-388620" algn="l">
              <a:lnSpc>
                <a:spcPts val="3888"/>
              </a:lnSpc>
              <a:buFont typeface="Arial"/>
              <a:buChar char="•"/>
            </a:pPr>
            <a:r>
              <a:rPr lang="en-US" sz="3600" b="1" spc="32" dirty="0" err="1">
                <a:solidFill>
                  <a:srgbClr val="382B1B"/>
                </a:solidFill>
                <a:latin typeface="TT Rounds Condensed Bold"/>
                <a:ea typeface="TT Rounds Condensed Bold"/>
                <a:cs typeface="TT Rounds Condensed Bold"/>
                <a:sym typeface="TT Rounds Condensed Bold"/>
              </a:rPr>
              <a:t>Gastronomiska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resor</a:t>
            </a:r>
            <a:r>
              <a:rPr lang="en-US" sz="3600" spc="32" dirty="0">
                <a:solidFill>
                  <a:srgbClr val="382B1B"/>
                </a:solidFill>
                <a:latin typeface="TT Rounds Condensed"/>
                <a:ea typeface="TT Rounds Condensed"/>
                <a:cs typeface="TT Rounds Condensed"/>
                <a:sym typeface="TT Rounds Condensed"/>
              </a:rPr>
              <a:t>: Resa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upptäcka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andra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kulinariska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kulturer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Smaka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lokala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rätter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observera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matlagningstekniker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prata med </a:t>
            </a:r>
            <a:r>
              <a:rPr lang="en-US" sz="3600" spc="32" dirty="0" err="1">
                <a:solidFill>
                  <a:srgbClr val="382B1B"/>
                </a:solidFill>
                <a:latin typeface="TT Rounds Condensed"/>
                <a:ea typeface="TT Rounds Condensed"/>
                <a:cs typeface="TT Rounds Condensed"/>
                <a:sym typeface="TT Rounds Condensed"/>
              </a:rPr>
              <a:t>lokala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kockar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777240" lvl="1" indent="-388620" algn="l">
              <a:lnSpc>
                <a:spcPts val="3888"/>
              </a:lnSpc>
              <a:buFont typeface="Arial"/>
              <a:buChar char="•"/>
            </a:pPr>
            <a:r>
              <a:rPr lang="en-US" sz="3600" b="1" spc="32" dirty="0" err="1">
                <a:solidFill>
                  <a:srgbClr val="382B1B"/>
                </a:solidFill>
                <a:latin typeface="TT Rounds Condensed Bold"/>
                <a:ea typeface="TT Rounds Condensed Bold"/>
                <a:cs typeface="TT Rounds Condensed Bold"/>
                <a:sym typeface="TT Rounds Condensed Bold"/>
              </a:rPr>
              <a:t>Globala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influenser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Hämta</a:t>
            </a:r>
            <a:r>
              <a:rPr lang="en-US" sz="3600" spc="32" dirty="0">
                <a:solidFill>
                  <a:srgbClr val="382B1B"/>
                </a:solidFill>
                <a:latin typeface="TT Rounds Condensed"/>
                <a:ea typeface="TT Rounds Condensed"/>
                <a:cs typeface="TT Rounds Condensed"/>
                <a:sym typeface="TT Rounds Condensed"/>
              </a:rPr>
              <a:t> inspiration </a:t>
            </a:r>
            <a:r>
              <a:rPr lang="en-US" sz="3600" spc="32" dirty="0" err="1">
                <a:solidFill>
                  <a:srgbClr val="382B1B"/>
                </a:solidFill>
                <a:latin typeface="TT Rounds Condensed"/>
                <a:ea typeface="TT Rounds Condensed"/>
                <a:cs typeface="TT Rounds Condensed"/>
                <a:sym typeface="TT Rounds Condensed"/>
              </a:rPr>
              <a:t>från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kök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från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hela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världen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införliva</a:t>
            </a:r>
            <a:r>
              <a:rPr lang="en-US" sz="3600" spc="32" dirty="0">
                <a:solidFill>
                  <a:srgbClr val="382B1B"/>
                </a:solidFill>
                <a:latin typeface="TT Rounds Condensed"/>
                <a:ea typeface="TT Rounds Condensed"/>
                <a:cs typeface="TT Rounds Condensed"/>
                <a:sym typeface="TT Rounds Condensed"/>
              </a:rPr>
              <a:t> element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tekniker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som</a:t>
            </a:r>
            <a:r>
              <a:rPr lang="en-US" sz="3600" spc="32" dirty="0">
                <a:solidFill>
                  <a:srgbClr val="382B1B"/>
                </a:solidFill>
                <a:latin typeface="TT Rounds Condensed"/>
                <a:ea typeface="TT Rounds Condensed"/>
                <a:cs typeface="TT Rounds Condensed"/>
                <a:sym typeface="TT Rounds Condensed"/>
              </a:rPr>
              <a:t> du </a:t>
            </a:r>
            <a:r>
              <a:rPr lang="en-US" sz="3600" spc="32" dirty="0" err="1">
                <a:solidFill>
                  <a:srgbClr val="382B1B"/>
                </a:solidFill>
                <a:latin typeface="TT Rounds Condensed"/>
                <a:ea typeface="TT Rounds Condensed"/>
                <a:cs typeface="TT Rounds Condensed"/>
                <a:sym typeface="TT Rounds Condensed"/>
              </a:rPr>
              <a:t>tycker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om.</a:t>
            </a:r>
            <a:endParaRPr lang="en-US" sz="3600" spc="32" dirty="0" err="1">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2. Experimenterande och kreativitet</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Leka med ingredienser</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Lokala ingredienser</a:t>
            </a:r>
            <a:r>
              <a:rPr lang="en-US" sz="3600" spc="32">
                <a:solidFill>
                  <a:srgbClr val="382B1B"/>
                </a:solidFill>
                <a:latin typeface="TT Rounds Condensed"/>
                <a:ea typeface="TT Rounds Condensed"/>
                <a:cs typeface="TT Rounds Condensed"/>
                <a:sym typeface="TT Rounds Condensed"/>
              </a:rPr>
              <a:t>: Använd lokala, säsongsbetonade råvaror för att skapa unika rätter.</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Innovativa kombinationer</a:t>
            </a:r>
            <a:r>
              <a:rPr lang="en-US" sz="3600" spc="32">
                <a:solidFill>
                  <a:srgbClr val="382B1B"/>
                </a:solidFill>
                <a:latin typeface="TT Rounds Condensed"/>
                <a:ea typeface="TT Rounds Condensed"/>
                <a:cs typeface="TT Rounds Condensed"/>
                <a:sym typeface="TT Rounds Condensed"/>
              </a:rPr>
              <a:t>: Experimentera med oväntade smakkombinationer och fusionstekniker.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Utveckla unika recept</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Signature Dishes</a:t>
            </a:r>
            <a:r>
              <a:rPr lang="en-US" sz="3600" spc="32">
                <a:solidFill>
                  <a:srgbClr val="382B1B"/>
                </a:solidFill>
                <a:latin typeface="TT Rounds Condensed"/>
                <a:ea typeface="TT Rounds Condensed"/>
                <a:cs typeface="TT Rounds Condensed"/>
                <a:sym typeface="TT Rounds Condensed"/>
              </a:rPr>
              <a:t>: Arbeta med signaturrätter som representerar din stil och dina influenser.</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Feedback och justeringar</a:t>
            </a:r>
            <a:r>
              <a:rPr lang="en-US" sz="3600" spc="32">
                <a:solidFill>
                  <a:srgbClr val="382B1B"/>
                </a:solidFill>
                <a:latin typeface="TT Rounds Condensed"/>
                <a:ea typeface="TT Rounds Condensed"/>
                <a:cs typeface="TT Rounds Condensed"/>
                <a:sym typeface="TT Rounds Condensed"/>
              </a:rPr>
              <a:t>: Testa dina kreationer på vänner, kollegor och kunder, och justera recepten baserat på feedback.</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3. Reflektion och filosofi</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501506"/>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 </a:t>
            </a:r>
            <a:r>
              <a:rPr lang="en-US" sz="3600" b="1" spc="32" dirty="0" err="1">
                <a:solidFill>
                  <a:srgbClr val="382B1B"/>
                </a:solidFill>
                <a:latin typeface="TT Rounds Condensed Bold"/>
                <a:ea typeface="TT Rounds Condensed Bold"/>
                <a:cs typeface="TT Rounds Condensed Bold"/>
                <a:sym typeface="TT Rounds Condensed Bold"/>
              </a:rPr>
              <a:t>Definiera</a:t>
            </a:r>
            <a:r>
              <a:rPr lang="en-US" sz="3600" b="1" spc="32" dirty="0">
                <a:solidFill>
                  <a:srgbClr val="382B1B"/>
                </a:solidFill>
                <a:latin typeface="TT Rounds Condensed Bold"/>
                <a:ea typeface="TT Rounds Condensed Bold"/>
                <a:cs typeface="TT Rounds Condensed Bold"/>
                <a:sym typeface="TT Rounds Condensed Bold"/>
              </a:rPr>
              <a:t> din </a:t>
            </a:r>
            <a:r>
              <a:rPr lang="en-US" sz="3600" b="1" spc="32" dirty="0" err="1">
                <a:solidFill>
                  <a:srgbClr val="382B1B"/>
                </a:solidFill>
                <a:latin typeface="TT Rounds Condensed Bold"/>
                <a:ea typeface="TT Rounds Condensed Bold"/>
                <a:cs typeface="TT Rounds Condensed Bold"/>
                <a:sym typeface="TT Rounds Condensed Bold"/>
              </a:rPr>
              <a:t>kulinariska</a:t>
            </a:r>
            <a:r>
              <a:rPr lang="en-US" sz="3600" b="1" spc="32" dirty="0">
                <a:solidFill>
                  <a:srgbClr val="382B1B"/>
                </a:solidFill>
                <a:latin typeface="TT Rounds Condensed Bold"/>
                <a:ea typeface="TT Rounds Condensed Bold"/>
                <a:cs typeface="TT Rounds Condensed Bold"/>
                <a:sym typeface="TT Rounds Condensed Bold"/>
              </a:rPr>
              <a:t> vision</a:t>
            </a:r>
          </a:p>
          <a:p>
            <a:pPr marL="777240" lvl="1" indent="-388620" algn="l">
              <a:lnSpc>
                <a:spcPts val="3888"/>
              </a:lnSpc>
              <a:buFont typeface="Arial"/>
              <a:buChar char="•"/>
            </a:pPr>
            <a:r>
              <a:rPr lang="en-US" sz="3600" b="1" spc="32" dirty="0" err="1">
                <a:solidFill>
                  <a:srgbClr val="382B1B"/>
                </a:solidFill>
                <a:latin typeface="TT Rounds Condensed Bold"/>
                <a:ea typeface="TT Rounds Condensed Bold"/>
                <a:cs typeface="TT Rounds Condensed Bold"/>
                <a:sym typeface="TT Rounds Condensed Bold"/>
              </a:rPr>
              <a:t>Värderingar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Fundera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vilka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värderingar</a:t>
            </a:r>
            <a:r>
              <a:rPr lang="en-US" sz="3600" spc="32" dirty="0">
                <a:solidFill>
                  <a:srgbClr val="382B1B"/>
                </a:solidFill>
                <a:latin typeface="TT Rounds Condensed"/>
                <a:ea typeface="TT Rounds Condensed"/>
                <a:cs typeface="TT Rounds Condensed"/>
                <a:sym typeface="TT Rounds Condensed"/>
              </a:rPr>
              <a:t> du </a:t>
            </a:r>
            <a:r>
              <a:rPr lang="en-US" sz="3600" spc="32" dirty="0" err="1">
                <a:solidFill>
                  <a:srgbClr val="382B1B"/>
                </a:solidFill>
                <a:latin typeface="TT Rounds Condensed"/>
                <a:ea typeface="TT Rounds Condensed"/>
                <a:cs typeface="TT Rounds Condensed"/>
                <a:sym typeface="TT Rounds Condensed"/>
              </a:rPr>
              <a:t>håller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högt</a:t>
            </a:r>
            <a:r>
              <a:rPr lang="en-US" sz="3600" spc="32" dirty="0">
                <a:solidFill>
                  <a:srgbClr val="382B1B"/>
                </a:solidFill>
                <a:latin typeface="TT Rounds Condensed"/>
                <a:ea typeface="TT Rounds Condensed"/>
                <a:cs typeface="TT Rounds Condensed"/>
                <a:sym typeface="TT Rounds Condensed"/>
              </a:rPr>
              <a:t>, till </a:t>
            </a:r>
            <a:r>
              <a:rPr lang="en-US" sz="3600" spc="32" dirty="0" err="1">
                <a:solidFill>
                  <a:srgbClr val="382B1B"/>
                </a:solidFill>
                <a:latin typeface="TT Rounds Condensed"/>
                <a:ea typeface="TT Rounds Condensed"/>
                <a:cs typeface="TT Rounds Condensed"/>
                <a:sym typeface="TT Rounds Condensed"/>
              </a:rPr>
              <a:t>exempel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använda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hållbara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produkter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stödja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lokala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producenter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främja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hälsa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välbefinnande</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777240" lvl="1" indent="-388620" algn="l">
              <a:lnSpc>
                <a:spcPts val="3888"/>
              </a:lnSpc>
              <a:buFont typeface="Arial"/>
              <a:buChar char="•"/>
            </a:pPr>
            <a:r>
              <a:rPr lang="en-US" sz="3600" b="1" spc="32" dirty="0" err="1">
                <a:solidFill>
                  <a:srgbClr val="382B1B"/>
                </a:solidFill>
                <a:latin typeface="TT Rounds Condensed Bold"/>
                <a:ea typeface="TT Rounds Condensed Bold"/>
                <a:cs typeface="TT Rounds Condensed Bold"/>
                <a:sym typeface="TT Rounds Condensed Bold"/>
              </a:rPr>
              <a:t>Uppdrag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Formulera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kulinarisk</a:t>
            </a:r>
            <a:r>
              <a:rPr lang="en-US" sz="3600" spc="32" dirty="0">
                <a:solidFill>
                  <a:srgbClr val="382B1B"/>
                </a:solidFill>
                <a:latin typeface="TT Rounds Condensed"/>
                <a:ea typeface="TT Rounds Condensed"/>
                <a:cs typeface="TT Rounds Condensed"/>
                <a:sym typeface="TT Rounds Condensed"/>
              </a:rPr>
              <a:t> mission </a:t>
            </a:r>
            <a:r>
              <a:rPr lang="en-US" sz="3600" spc="32" dirty="0" err="1">
                <a:solidFill>
                  <a:srgbClr val="382B1B"/>
                </a:solidFill>
                <a:latin typeface="TT Rounds Condensed"/>
                <a:ea typeface="TT Rounds Condensed"/>
                <a:cs typeface="TT Rounds Condensed"/>
                <a:sym typeface="TT Rounds Condensed"/>
              </a:rPr>
              <a:t>som</a:t>
            </a:r>
            <a:r>
              <a:rPr lang="en-US" sz="3600" spc="32" dirty="0">
                <a:solidFill>
                  <a:srgbClr val="382B1B"/>
                </a:solidFill>
                <a:latin typeface="TT Rounds Condensed"/>
                <a:ea typeface="TT Rounds Condensed"/>
                <a:cs typeface="TT Rounds Condensed"/>
                <a:sym typeface="TT Rounds Condensed"/>
              </a:rPr>
              <a:t> ska </a:t>
            </a:r>
            <a:r>
              <a:rPr lang="en-US" sz="3600" spc="32" dirty="0" err="1">
                <a:solidFill>
                  <a:srgbClr val="382B1B"/>
                </a:solidFill>
                <a:latin typeface="TT Rounds Condensed"/>
                <a:ea typeface="TT Rounds Condensed"/>
                <a:cs typeface="TT Rounds Condensed"/>
                <a:sym typeface="TT Rounds Condensed"/>
              </a:rPr>
              <a:t>vägleda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ditt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arbete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dina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köket</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b. </a:t>
            </a:r>
            <a:r>
              <a:rPr lang="en-US" sz="3600" b="1" spc="32" dirty="0" err="1">
                <a:solidFill>
                  <a:srgbClr val="382B1B"/>
                </a:solidFill>
                <a:latin typeface="TT Rounds Condensed Bold"/>
                <a:ea typeface="TT Rounds Condensed Bold"/>
                <a:cs typeface="TT Rounds Condensed Bold"/>
                <a:sym typeface="TT Rounds Condensed Bold"/>
              </a:rPr>
              <a:t>Dokumentera</a:t>
            </a:r>
            <a:r>
              <a:rPr lang="en-US" sz="3600" b="1" spc="32" dirty="0">
                <a:solidFill>
                  <a:srgbClr val="382B1B"/>
                </a:solidFill>
                <a:latin typeface="TT Rounds Condensed Bold"/>
                <a:ea typeface="TT Rounds Condensed Bold"/>
                <a:cs typeface="TT Rounds Condensed Bold"/>
                <a:sym typeface="TT Rounds Condensed Bold"/>
              </a:rPr>
              <a:t> din </a:t>
            </a:r>
            <a:r>
              <a:rPr lang="en-US" sz="3600" b="1" spc="32" dirty="0" err="1">
                <a:solidFill>
                  <a:srgbClr val="382B1B"/>
                </a:solidFill>
                <a:latin typeface="TT Rounds Condensed Bold"/>
                <a:ea typeface="TT Rounds Condensed Bold"/>
                <a:cs typeface="TT Rounds Condensed Bold"/>
                <a:sym typeface="TT Rounds Condensed Bold"/>
              </a:rPr>
              <a:t>resa</a:t>
            </a:r>
            <a:endParaRPr lang="en-US" sz="3600" b="1" spc="32" dirty="0">
              <a:solidFill>
                <a:srgbClr val="382B1B"/>
              </a:solidFill>
              <a:latin typeface="TT Rounds Condensed Bold"/>
              <a:ea typeface="TT Rounds Condensed Bold"/>
              <a:cs typeface="TT Rounds Condensed Bold"/>
            </a:endParaRPr>
          </a:p>
          <a:p>
            <a:pPr marL="777240" lvl="1" indent="-388620" algn="l">
              <a:lnSpc>
                <a:spcPts val="3888"/>
              </a:lnSpc>
              <a:buFont typeface="Arial"/>
              <a:buChar char="•"/>
            </a:pPr>
            <a:r>
              <a:rPr lang="en-US" sz="3600" b="1" spc="32" dirty="0" err="1">
                <a:solidFill>
                  <a:srgbClr val="382B1B"/>
                </a:solidFill>
                <a:latin typeface="TT Rounds Condensed Bold"/>
                <a:ea typeface="TT Rounds Condensed Bold"/>
                <a:cs typeface="TT Rounds Condensed Bold"/>
                <a:sym typeface="TT Rounds Condensed Bold"/>
              </a:rPr>
              <a:t>Receptbok</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Förvara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anteckningsbok</a:t>
            </a:r>
            <a:r>
              <a:rPr lang="en-US" sz="3600" spc="32" dirty="0">
                <a:solidFill>
                  <a:srgbClr val="382B1B"/>
                </a:solidFill>
                <a:latin typeface="TT Rounds Condensed"/>
                <a:ea typeface="TT Rounds Condensed"/>
                <a:cs typeface="TT Rounds Condensed"/>
                <a:sym typeface="TT Rounds Condensed"/>
              </a:rPr>
              <a:t> med </a:t>
            </a:r>
            <a:r>
              <a:rPr lang="en-US" sz="3600" spc="32" dirty="0" err="1">
                <a:solidFill>
                  <a:srgbClr val="382B1B"/>
                </a:solidFill>
                <a:latin typeface="TT Rounds Condensed"/>
                <a:ea typeface="TT Rounds Condensed"/>
                <a:cs typeface="TT Rounds Condensed"/>
                <a:sym typeface="TT Rounds Condensed"/>
              </a:rPr>
              <a:t>recept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idéer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där</a:t>
            </a:r>
            <a:r>
              <a:rPr lang="en-US" sz="3600" spc="32" dirty="0">
                <a:solidFill>
                  <a:srgbClr val="382B1B"/>
                </a:solidFill>
                <a:latin typeface="TT Rounds Condensed"/>
                <a:ea typeface="TT Rounds Condensed"/>
                <a:cs typeface="TT Rounds Condensed"/>
                <a:sym typeface="TT Rounds Condensed"/>
              </a:rPr>
              <a:t> du </a:t>
            </a:r>
            <a:r>
              <a:rPr lang="en-US" sz="3600" spc="32" dirty="0" err="1">
                <a:solidFill>
                  <a:srgbClr val="382B1B"/>
                </a:solidFill>
                <a:latin typeface="TT Rounds Condensed"/>
                <a:ea typeface="TT Rounds Condensed"/>
                <a:cs typeface="TT Rounds Condensed"/>
                <a:sym typeface="TT Rounds Condensed"/>
              </a:rPr>
              <a:t>registrerar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dina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erfarenheter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framgångar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misslyckanden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Matlagningsdagbok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Skriv</a:t>
            </a:r>
            <a:r>
              <a:rPr lang="en-US" sz="3600" spc="32" dirty="0">
                <a:solidFill>
                  <a:srgbClr val="382B1B"/>
                </a:solidFill>
                <a:latin typeface="TT Rounds Condensed"/>
                <a:ea typeface="TT Rounds Condensed"/>
                <a:cs typeface="TT Rounds Condensed"/>
                <a:sym typeface="TT Rounds Condensed"/>
              </a:rPr>
              <a:t> om </a:t>
            </a:r>
            <a:r>
              <a:rPr lang="en-US" sz="3600" spc="32" dirty="0" err="1">
                <a:solidFill>
                  <a:srgbClr val="382B1B"/>
                </a:solidFill>
                <a:latin typeface="TT Rounds Condensed"/>
                <a:ea typeface="TT Rounds Condensed"/>
                <a:cs typeface="TT Rounds Condensed"/>
                <a:sym typeface="TT Rounds Condensed"/>
              </a:rPr>
              <a:t>dina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inspirationer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upptäckter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tankar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kring</a:t>
            </a:r>
            <a:br>
              <a:rPr lang="en-US" sz="3600" spc="32" dirty="0">
                <a:solidFill>
                  <a:srgbClr val="382B1B"/>
                </a:solidFill>
                <a:latin typeface="TT Rounds Condensed"/>
                <a:ea typeface="TT Rounds Condensed"/>
                <a:cs typeface="TT Rounds Condensed"/>
              </a:rPr>
            </a:b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matlagning</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4. Fortlöpande utbildning och fortbildning</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8649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Deltagande i kurser och workshops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Avancerade tekniker</a:t>
            </a:r>
            <a:r>
              <a:rPr lang="en-US" sz="3600" spc="32">
                <a:solidFill>
                  <a:srgbClr val="382B1B"/>
                </a:solidFill>
                <a:latin typeface="TT Rounds Condensed"/>
                <a:ea typeface="TT Rounds Condensed"/>
                <a:cs typeface="TT Rounds Condensed"/>
                <a:sym typeface="TT Rounds Condensed"/>
              </a:rPr>
              <a:t>: Gå på matlagningskurser för att lära dig nya tekniker och utveckla dina färdigheter.</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Specifika teman</a:t>
            </a:r>
            <a:r>
              <a:rPr lang="en-US" sz="3600" spc="32">
                <a:solidFill>
                  <a:srgbClr val="382B1B"/>
                </a:solidFill>
                <a:latin typeface="TT Rounds Condensed"/>
                <a:ea typeface="TT Rounds Condensed"/>
                <a:cs typeface="TT Rounds Condensed"/>
                <a:sym typeface="TT Rounds Condensed"/>
              </a:rPr>
              <a:t>: Delta i workshops om specifika maträtter eller tekniker.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Läsning och studier</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Böcker </a:t>
            </a:r>
            <a:r>
              <a:rPr lang="en-US" sz="3600" spc="32">
                <a:solidFill>
                  <a:srgbClr val="382B1B"/>
                </a:solidFill>
                <a:latin typeface="TT Rounds Condensed"/>
                <a:ea typeface="TT Rounds Condensed"/>
                <a:cs typeface="TT Rounds Condensed"/>
                <a:sym typeface="TT Rounds Condensed"/>
              </a:rPr>
              <a:t>om </a:t>
            </a:r>
            <a:r>
              <a:rPr lang="en-US" sz="3600" b="1" spc="32">
                <a:solidFill>
                  <a:srgbClr val="382B1B"/>
                </a:solidFill>
                <a:latin typeface="TT Rounds Condensed Bold"/>
                <a:ea typeface="TT Rounds Condensed Bold"/>
                <a:cs typeface="TT Rounds Condensed Bold"/>
                <a:sym typeface="TT Rounds Condensed Bold"/>
              </a:rPr>
              <a:t>matlagning</a:t>
            </a:r>
            <a:r>
              <a:rPr lang="en-US" sz="3600" spc="32">
                <a:solidFill>
                  <a:srgbClr val="382B1B"/>
                </a:solidFill>
                <a:latin typeface="TT Rounds Condensed"/>
                <a:ea typeface="TT Rounds Condensed"/>
                <a:cs typeface="TT Rounds Condensed"/>
                <a:sym typeface="TT Rounds Condensed"/>
              </a:rPr>
              <a:t>: Läs kokböcker, kockars memoarer och böcker om gastronomi för att bredda dina kunskaper.</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Artiklar och recensioner</a:t>
            </a:r>
            <a:r>
              <a:rPr lang="en-US" sz="3600" spc="32">
                <a:solidFill>
                  <a:srgbClr val="382B1B"/>
                </a:solidFill>
                <a:latin typeface="TT Rounds Condensed"/>
                <a:ea typeface="TT Rounds Condensed"/>
                <a:cs typeface="TT Rounds Condensed"/>
                <a:sym typeface="TT Rounds Condensed"/>
              </a:rPr>
              <a:t>: Följ kulinariska publikationer och bloggar för att hålla dig uppdaterad om trender och innovationer.</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5. Samarbete och nätverkande</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Samarbete med andra kockar</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Praktikplatser och lärlingsutbildningar</a:t>
            </a:r>
            <a:r>
              <a:rPr lang="en-US" sz="3600" spc="32">
                <a:solidFill>
                  <a:srgbClr val="382B1B"/>
                </a:solidFill>
                <a:latin typeface="TT Rounds Condensed"/>
                <a:ea typeface="TT Rounds Condensed"/>
                <a:cs typeface="TT Rounds Condensed"/>
                <a:sym typeface="TT Rounds Condensed"/>
              </a:rPr>
              <a:t>: Ta del av praktikplatser i välkända kök för att lära dig av de bästa och bredda din erfarenhet.</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Samarbetsevenemang</a:t>
            </a:r>
            <a:r>
              <a:rPr lang="en-US" sz="3600" spc="32">
                <a:solidFill>
                  <a:srgbClr val="382B1B"/>
                </a:solidFill>
                <a:latin typeface="TT Rounds Condensed"/>
                <a:ea typeface="TT Rounds Condensed"/>
                <a:cs typeface="TT Rounds Condensed"/>
                <a:sym typeface="TT Rounds Condensed"/>
              </a:rPr>
              <a:t>: Delta i kulinariska evenemang, pop-ups och samarbeten med andra kockar för att utbyta idéer och tekniker.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Bygga upp ett nätverk</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Kulinarisk gemenskap</a:t>
            </a:r>
            <a:r>
              <a:rPr lang="en-US" sz="3600" spc="32">
                <a:solidFill>
                  <a:srgbClr val="382B1B"/>
                </a:solidFill>
                <a:latin typeface="TT Rounds Condensed"/>
                <a:ea typeface="TT Rounds Condensed"/>
                <a:cs typeface="TT Rounds Condensed"/>
                <a:sym typeface="TT Rounds Condensed"/>
              </a:rPr>
              <a:t>: Engagera dig i kulinariska föreningar och grupper för att dela med dig av kunskap och erfarenhet.</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Mentorskap</a:t>
            </a:r>
            <a:r>
              <a:rPr lang="en-US" sz="3600" spc="32">
                <a:solidFill>
                  <a:srgbClr val="382B1B"/>
                </a:solidFill>
                <a:latin typeface="TT Rounds Condensed"/>
                <a:ea typeface="TT Rounds Condensed"/>
                <a:cs typeface="TT Rounds Condensed"/>
                <a:sym typeface="TT Rounds Condensed"/>
              </a:rPr>
              <a:t>: Hitta eller bli en mentor som hjälper till att vägleda och bli vägledd genom den kulinariska resan.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6. Att omsätta det i praktiken och dela med sig</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 Starta ditt eget projekt</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Restaurang eller foodtruck</a:t>
            </a:r>
            <a:r>
              <a:rPr lang="en-US" sz="3600" spc="32" dirty="0">
                <a:solidFill>
                  <a:srgbClr val="382B1B"/>
                </a:solidFill>
                <a:latin typeface="TT Rounds Condensed"/>
                <a:ea typeface="TT Rounds Condensed"/>
                <a:cs typeface="TT Rounds Condensed"/>
                <a:sym typeface="TT Rounds Condensed"/>
              </a:rPr>
              <a:t>: Öppna en restaurang, foodtruck eller annan kulinarisk verksamhet som återspeglar din kulinariska identitet.  Se vårt utbildningsmaterial för entreprenörskap</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Catering och evenemang </a:t>
            </a:r>
            <a:r>
              <a:rPr lang="en-US" sz="3600" spc="32" dirty="0">
                <a:solidFill>
                  <a:srgbClr val="382B1B"/>
                </a:solidFill>
                <a:latin typeface="TT Rounds Condensed"/>
                <a:ea typeface="TT Rounds Condensed"/>
                <a:cs typeface="TT Rounds Condensed"/>
                <a:sym typeface="TT Rounds Condensed"/>
              </a:rPr>
              <a:t>: Erbjuda cateringtjänster och organisera kulinariska evenemang för att dela dina skapelser med en bredare publik.</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b. Använda sociala medier</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Kulinarisk blogg</a:t>
            </a:r>
            <a:r>
              <a:rPr lang="en-US" sz="3600" spc="32" dirty="0">
                <a:solidFill>
                  <a:srgbClr val="382B1B"/>
                </a:solidFill>
                <a:latin typeface="TT Rounds Condensed"/>
                <a:ea typeface="TT Rounds Condensed"/>
                <a:cs typeface="TT Rounds Condensed"/>
                <a:sym typeface="TT Rounds Condensed"/>
              </a:rPr>
              <a:t>: Håll en blogg där du delar med dig av dina recept, erfarenheter och tankar om matlagning.</a:t>
            </a:r>
          </a:p>
          <a:p>
            <a:pPr>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Sociala</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nätverk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Instagram, YouTube </a:t>
            </a:r>
            <a:r>
              <a:rPr lang="en-US" sz="3600" spc="32" dirty="0" err="1">
                <a:solidFill>
                  <a:srgbClr val="382B1B"/>
                </a:solidFill>
                <a:latin typeface="TT Rounds Condensed"/>
                <a:ea typeface="TT Rounds Condensed"/>
                <a:cs typeface="TT Rounds Condensed"/>
                <a:sym typeface="TT Rounds Condensed"/>
              </a:rPr>
              <a:t>eller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andra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plattformar</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visa</a:t>
            </a:r>
            <a:br>
              <a:rPr lang="en-US" dirty="0"/>
            </a:br>
            <a:r>
              <a:rPr lang="en-US" sz="3600" spc="32" dirty="0">
                <a:solidFill>
                  <a:srgbClr val="382B1B"/>
                </a:solidFill>
                <a:latin typeface="TT Rounds Condensed"/>
                <a:sym typeface="TT Rounds Condensed"/>
              </a:rPr>
              <a:t>     </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upp</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dina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skapelser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a:t>
            </a:r>
            <a:r>
              <a:rPr lang="en-US" sz="3600" spc="32" dirty="0">
                <a:solidFill>
                  <a:srgbClr val="382B1B"/>
                </a:solidFill>
                <a:latin typeface="TT Rounds Condensed"/>
                <a:ea typeface="TT Rounds Condensed"/>
                <a:cs typeface="TT Rounds Condensed"/>
                <a:sym typeface="TT Rounds Condensed"/>
              </a:rPr>
              <a:t> tips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engagera</a:t>
            </a:r>
            <a:r>
              <a:rPr lang="en-US" sz="3600" spc="32" dirty="0">
                <a:solidFill>
                  <a:srgbClr val="382B1B"/>
                </a:solidFill>
                <a:latin typeface="TT Rounds Condensed"/>
                <a:ea typeface="TT Rounds Condensed"/>
                <a:cs typeface="TT Rounds Condensed"/>
                <a:sym typeface="TT Rounds Condensed"/>
              </a:rPr>
              <a:t> dig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gemenskap</a:t>
            </a:r>
            <a:r>
              <a:rPr lang="en-US" sz="3600" spc="32" dirty="0">
                <a:solidFill>
                  <a:srgbClr val="382B1B"/>
                </a:solidFill>
                <a:latin typeface="TT Rounds Condensed"/>
                <a:ea typeface="TT Rounds Condensed"/>
                <a:cs typeface="TT Rounds Condensed"/>
                <a:sym typeface="TT Rounds Condensed"/>
              </a:rPr>
              <a:t> av</a:t>
            </a:r>
            <a:br>
              <a:rPr lang="en-US" dirty="0">
                <a:sym typeface="TT Rounds Condensed"/>
              </a:rPr>
            </a:br>
            <a:r>
              <a:rPr lang="en-US" sz="3600" spc="32" dirty="0">
                <a:solidFill>
                  <a:srgbClr val="382B1B"/>
                </a:solidFill>
                <a:latin typeface="TT Rounds Condensed"/>
                <a:sym typeface="TT Rounds Condensed"/>
              </a:rPr>
              <a:t>     </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matlagningsentusiaster</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AutoShape 3"/>
          <p:cNvSpPr/>
          <p:nvPr/>
        </p:nvSpPr>
        <p:spPr>
          <a:xfrm>
            <a:off x="1718562" y="-52872"/>
            <a:ext cx="28575" cy="10308912"/>
          </a:xfrm>
          <a:prstGeom prst="line">
            <a:avLst/>
          </a:prstGeom>
          <a:ln w="19050" cap="rnd">
            <a:solidFill>
              <a:srgbClr val="84BFA4"/>
            </a:solidFill>
            <a:prstDash val="solid"/>
            <a:headEnd type="none" w="sm" len="sm"/>
            <a:tailEnd type="none" w="sm" len="sm"/>
          </a:ln>
        </p:spPr>
        <p:txBody>
          <a:bodyPr/>
          <a:lstStyle/>
          <a:p>
            <a:endParaRPr lang="fr-FR"/>
          </a:p>
        </p:txBody>
      </p:sp>
      <p:grpSp>
        <p:nvGrpSpPr>
          <p:cNvPr id="4" name="Group 4"/>
          <p:cNvGrpSpPr/>
          <p:nvPr/>
        </p:nvGrpSpPr>
        <p:grpSpPr>
          <a:xfrm>
            <a:off x="593432" y="621170"/>
            <a:ext cx="2679858" cy="2763139"/>
            <a:chOff x="0" y="0"/>
            <a:chExt cx="3573144" cy="3684186"/>
          </a:xfrm>
        </p:grpSpPr>
        <p:sp>
          <p:nvSpPr>
            <p:cNvPr id="5" name="Freeform 5"/>
            <p:cNvSpPr/>
            <p:nvPr/>
          </p:nvSpPr>
          <p:spPr>
            <a:xfrm>
              <a:off x="-159004" y="-60325"/>
              <a:ext cx="3973576" cy="3893185"/>
            </a:xfrm>
            <a:custGeom>
              <a:avLst/>
              <a:gdLst/>
              <a:ahLst/>
              <a:cxnLst/>
              <a:rect l="l" t="t" r="r" b="b"/>
              <a:pathLst>
                <a:path w="3973576" h="3893185">
                  <a:moveTo>
                    <a:pt x="2322576" y="146685"/>
                  </a:moveTo>
                  <a:cubicBezTo>
                    <a:pt x="1847215" y="4699"/>
                    <a:pt x="1350518" y="0"/>
                    <a:pt x="972058" y="425704"/>
                  </a:cubicBezTo>
                  <a:cubicBezTo>
                    <a:pt x="605409" y="837311"/>
                    <a:pt x="252984" y="1501902"/>
                    <a:pt x="177292" y="2050669"/>
                  </a:cubicBezTo>
                  <a:cubicBezTo>
                    <a:pt x="0" y="3330321"/>
                    <a:pt x="1139952" y="3893185"/>
                    <a:pt x="2291842" y="3711067"/>
                  </a:cubicBezTo>
                  <a:cubicBezTo>
                    <a:pt x="3415284" y="3533648"/>
                    <a:pt x="3973576" y="2060194"/>
                    <a:pt x="3632962" y="1009904"/>
                  </a:cubicBezTo>
                  <a:cubicBezTo>
                    <a:pt x="3531235" y="692912"/>
                    <a:pt x="3235579" y="543941"/>
                    <a:pt x="2956560" y="406781"/>
                  </a:cubicBezTo>
                  <a:cubicBezTo>
                    <a:pt x="2755519" y="307467"/>
                    <a:pt x="2542667" y="212852"/>
                    <a:pt x="2322703" y="146558"/>
                  </a:cubicBezTo>
                  <a:close/>
                </a:path>
              </a:pathLst>
            </a:custGeom>
            <a:solidFill>
              <a:srgbClr val="E6C8C7"/>
            </a:solidFill>
          </p:spPr>
          <p:txBody>
            <a:bodyPr/>
            <a:lstStyle/>
            <a:p>
              <a:endParaRPr lang="fr-FR"/>
            </a:p>
          </p:txBody>
        </p:sp>
      </p:grpSp>
      <p:sp>
        <p:nvSpPr>
          <p:cNvPr id="6" name="TextBox 6"/>
          <p:cNvSpPr txBox="1"/>
          <p:nvPr/>
        </p:nvSpPr>
        <p:spPr>
          <a:xfrm>
            <a:off x="1933361" y="3273780"/>
            <a:ext cx="15087460" cy="243611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Välkommen till den första dagen på vår kulinariska resa! Idag kommer vi att bekanta oss med köksmiljön och lägga grunden för säkra och effektiva kulinariska metoder. Genom att tillämpa HACCP-principerna redan från början säkerställer vi livsmedelssäkerhet och kvalitet i alla våra kulinariska aktiviteter. Vi presenterar utbildaren och praktikanterna.</a:t>
            </a:r>
          </a:p>
        </p:txBody>
      </p:sp>
      <p:sp>
        <p:nvSpPr>
          <p:cNvPr id="7" name="TextBox 7"/>
          <p:cNvSpPr txBox="1"/>
          <p:nvPr/>
        </p:nvSpPr>
        <p:spPr>
          <a:xfrm>
            <a:off x="1911499" y="1342374"/>
            <a:ext cx="14133594" cy="1491996"/>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Introduktion till arbetsmiljön, HACCP-principer och grundläggande recept</a:t>
            </a:r>
          </a:p>
        </p:txBody>
      </p:sp>
      <p:sp>
        <p:nvSpPr>
          <p:cNvPr id="8" name="TextBox 8"/>
          <p:cNvSpPr txBox="1"/>
          <p:nvPr/>
        </p:nvSpPr>
        <p:spPr>
          <a:xfrm>
            <a:off x="1926538" y="6107559"/>
            <a:ext cx="14118555" cy="743793"/>
          </a:xfrm>
          <a:prstGeom prst="rect">
            <a:avLst/>
          </a:prstGeom>
        </p:spPr>
        <p:txBody>
          <a:bodyPr wrap="square"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Innehåll</a:t>
            </a:r>
          </a:p>
        </p:txBody>
      </p:sp>
      <p:sp>
        <p:nvSpPr>
          <p:cNvPr id="9" name="TextBox 9"/>
          <p:cNvSpPr txBox="1"/>
          <p:nvPr/>
        </p:nvSpPr>
        <p:spPr>
          <a:xfrm>
            <a:off x="1933361" y="6865752"/>
            <a:ext cx="5924401" cy="1966931"/>
          </a:xfrm>
          <a:prstGeom prst="rect">
            <a:avLst/>
          </a:prstGeom>
        </p:spPr>
        <p:txBody>
          <a:bodyPr lIns="0" tIns="0" rIns="0" bIns="0" rtlCol="0" anchor="t">
            <a:spAutoFit/>
          </a:bodyPr>
          <a:lstStyle/>
          <a:p>
            <a:pPr algn="l">
              <a:lnSpc>
                <a:spcPts val="3936"/>
              </a:lnSpc>
            </a:pPr>
            <a:r>
              <a:rPr lang="en-US" sz="2811" b="1">
                <a:solidFill>
                  <a:srgbClr val="000000"/>
                </a:solidFill>
                <a:latin typeface="TT Rounds Condensed Bold"/>
                <a:ea typeface="TT Rounds Condensed Bold"/>
                <a:cs typeface="TT Rounds Condensed Bold"/>
                <a:sym typeface="TT Rounds Condensed Bold"/>
              </a:rPr>
              <a:t>A- </a:t>
            </a:r>
            <a:r>
              <a:rPr lang="en-US" sz="2811">
                <a:solidFill>
                  <a:srgbClr val="000000"/>
                </a:solidFill>
                <a:latin typeface="TT Rounds Condensed"/>
                <a:ea typeface="TT Rounds Condensed"/>
                <a:cs typeface="TT Rounds Condensed"/>
                <a:sym typeface="TT Rounds Condensed"/>
              </a:rPr>
              <a:t>Grundläggande hygienregler</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B- </a:t>
            </a:r>
            <a:r>
              <a:rPr lang="en-US" sz="2811">
                <a:solidFill>
                  <a:srgbClr val="000000"/>
                </a:solidFill>
                <a:latin typeface="TT Rounds Condensed"/>
                <a:ea typeface="TT Rounds Condensed"/>
                <a:cs typeface="TT Rounds Condensed"/>
                <a:sym typeface="TT Rounds Condensed"/>
              </a:rPr>
              <a:t>Säkerhetsregler för hantering av köksredskap</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C- </a:t>
            </a:r>
            <a:r>
              <a:rPr lang="en-US" sz="2811">
                <a:solidFill>
                  <a:srgbClr val="000000"/>
                </a:solidFill>
                <a:latin typeface="TT Rounds Condensed"/>
                <a:ea typeface="TT Rounds Condensed"/>
                <a:cs typeface="TT Rounds Condensed"/>
                <a:sym typeface="TT Rounds Condensed"/>
              </a:rPr>
              <a:t>Hur du underhåller din arbetsstation</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D- </a:t>
            </a:r>
            <a:r>
              <a:rPr lang="en-US" sz="2811">
                <a:solidFill>
                  <a:srgbClr val="000000"/>
                </a:solidFill>
                <a:latin typeface="TT Rounds Condensed"/>
                <a:ea typeface="TT Rounds Condensed"/>
                <a:cs typeface="TT Rounds Condensed"/>
                <a:sym typeface="TT Rounds Condensed"/>
              </a:rPr>
              <a:t>Hur du organiserar din arbetsstation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Slutsats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3456074"/>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Sökandet efter din kulinariska identitet är en pågående och utvecklande process. Det handlar om att kombinera dina personliga influenser, dina erfarenheter och din kreativitet för att utveckla en stil som passar dig. Var nyfiken, öppen för nya idéer och framför allt, ha roligt i köket. Din kulinariska identitet kommer att stärkas och förfinas med tiden och återspegla din bakgrund och din passion för gastronomi.</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endParaRPr lang="en-US" sz="2499" spc="2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Övning</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225516"/>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Tillämpa dina kunskaper genom att starta din egen receptbok:</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Skriv 3 </a:t>
            </a:r>
            <a:r>
              <a:rPr lang="en-US" sz="3600" spc="22" dirty="0" err="1">
                <a:solidFill>
                  <a:srgbClr val="382B1B"/>
                </a:solidFill>
                <a:latin typeface="TT Rounds Condensed"/>
                <a:ea typeface="TT Rounds Condensed"/>
                <a:cs typeface="TT Rounds Condensed"/>
                <a:sym typeface="TT Rounds Condensed"/>
              </a:rPr>
              <a:t>salta </a:t>
            </a:r>
            <a:r>
              <a:rPr lang="en-US" sz="3600" spc="22" dirty="0">
                <a:solidFill>
                  <a:srgbClr val="382B1B"/>
                </a:solidFill>
                <a:latin typeface="TT Rounds Condensed"/>
                <a:ea typeface="TT Rounds Condensed"/>
                <a:cs typeface="TT Rounds Condensed"/>
                <a:sym typeface="TT Rounds Condensed"/>
              </a:rPr>
              <a:t>recept inspirerade av din egen kultur</a:t>
            </a:r>
          </a:p>
          <a:p>
            <a:pPr marL="539749" lvl="1" indent="-269875">
              <a:buFont typeface="Arial"/>
              <a:buChar char="•"/>
            </a:pPr>
            <a:r>
              <a:rPr lang="en-US" sz="3600" spc="22" dirty="0">
                <a:solidFill>
                  <a:srgbClr val="382B1B"/>
                </a:solidFill>
                <a:latin typeface="TT Rounds Condensed"/>
                <a:ea typeface="TT Rounds Condensed"/>
                <a:cs typeface="TT Rounds Condensed"/>
                <a:sym typeface="TT Rounds Condensed"/>
              </a:rPr>
              <a:t>Skriv 3 söta recept inspirerade av din egen kultur</a:t>
            </a: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Skriv ett recept på en specifik juice</a:t>
            </a: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Dela med dig av vilka kryddor du använder mest</a:t>
            </a: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Börja skriva de tekniska databladen för varje recept som skrivs</a:t>
            </a:r>
          </a:p>
          <a:p>
            <a:pPr algn="l">
              <a:lnSpc>
                <a:spcPts val="3888"/>
              </a:lnSpc>
            </a:pPr>
            <a:endParaRPr lang="en-US" sz="2499" spc="22" dirty="0">
              <a:solidFill>
                <a:srgbClr val="382B1B"/>
              </a:solidFill>
              <a:latin typeface="TT Rounds Condensed"/>
              <a:ea typeface="TT Rounds Condensed"/>
              <a:cs typeface="TT Rounds Condensed"/>
              <a:sym typeface="TT Rounds Condensed"/>
            </a:endParaRPr>
          </a:p>
        </p:txBody>
      </p:sp>
    </p:spTree>
    <p:extLst>
      <p:ext uri="{BB962C8B-B14F-4D97-AF65-F5344CB8AC3E}">
        <p14:creationId xmlns:p14="http://schemas.microsoft.com/office/powerpoint/2010/main" val="3693999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001643"/>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Dag 3: Kulinarisk identitet. </a:t>
            </a:r>
          </a:p>
          <a:p>
            <a:pPr algn="l">
              <a:lnSpc>
                <a:spcPts val="3888"/>
              </a:lnSpc>
            </a:pPr>
            <a:r>
              <a:rPr lang="en-US" sz="3600" spc="32" dirty="0">
                <a:solidFill>
                  <a:srgbClr val="382B1B"/>
                </a:solidFill>
                <a:latin typeface="TT Rounds Condensed"/>
                <a:ea typeface="TT Rounds Condensed"/>
                <a:cs typeface="TT Rounds Condensed"/>
                <a:sym typeface="TT Rounds Condensed"/>
              </a:rPr>
              <a:t>1. Vad är det första steget för att upptäcka din kulinariska identitet?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Experimentera med nya recept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Analysera dina kulinariska rötter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Resa till olika länder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Läsa kokböcker. </a:t>
            </a: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2. Vad är syftet med gastronomiska resor för att utveckla din kulinariska identitet?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Att lära sig nya språk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Att upptäcka andra kulinariska kulturer och tekniker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Att hitta nya ingredienser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Att ta en paus från matlagningen</a:t>
            </a:r>
          </a:p>
        </p:txBody>
      </p:sp>
    </p:spTree>
    <p:extLst>
      <p:ext uri="{BB962C8B-B14F-4D97-AF65-F5344CB8AC3E}">
        <p14:creationId xmlns:p14="http://schemas.microsoft.com/office/powerpoint/2010/main" val="1501229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501780"/>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Dag 3: Kulinarisk identitet. </a:t>
            </a:r>
          </a:p>
          <a:p>
            <a:pPr algn="l">
              <a:lnSpc>
                <a:spcPts val="3888"/>
              </a:lnSpc>
            </a:pPr>
            <a:r>
              <a:rPr lang="en-US" sz="3600" spc="32" dirty="0">
                <a:solidFill>
                  <a:srgbClr val="382B1B"/>
                </a:solidFill>
                <a:latin typeface="TT Rounds Condensed"/>
                <a:ea typeface="TT Rounds Condensed"/>
                <a:cs typeface="TT Rounds Condensed"/>
                <a:sym typeface="TT Rounds Condensed"/>
              </a:rPr>
              <a:t>3. Vad ska du dokumentera i din matlagningsdagbok?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Endast framgångsrika recept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Dina inspirationskällor, upptäckter och tankar om matlagning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Kostnaden för ingredienser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Antal gäster som serveras</a:t>
            </a: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4. Vilken roll spelar samarbete i utvecklingen av din kulinariska identitet?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För att minska arbetsbelastningen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Att utbyta idéer och tekniker med andra kockar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För att hitta nya jobbmöjligheter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För att öka antalet följare på sociala medier</a:t>
            </a: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p:txBody>
      </p:sp>
    </p:spTree>
    <p:extLst>
      <p:ext uri="{BB962C8B-B14F-4D97-AF65-F5344CB8AC3E}">
        <p14:creationId xmlns:p14="http://schemas.microsoft.com/office/powerpoint/2010/main" val="2204427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40110"/>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a:p>
            <a:pPr algn="l">
              <a:lnSpc>
                <a:spcPts val="5248"/>
              </a:lnSpc>
            </a:pP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001095"/>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Dag 3: Kulinarisk identitet.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5. Hur viktigt är det att använda lokala, säsongsbetonade produkter i dina kulinariska skapelser?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Det är billigare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Det stöder lokala jordbrukare och garanterar färskhet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Det är lättare att hitta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Det minskar tillagningstiden</a:t>
            </a:r>
            <a:endParaRPr lang="en-US" sz="2499" spc="22" dirty="0">
              <a:solidFill>
                <a:srgbClr val="382B1B"/>
              </a:solidFill>
              <a:latin typeface="TT Rounds Condensed"/>
              <a:ea typeface="TT Rounds Condensed"/>
              <a:cs typeface="TT Rounds Condensed"/>
              <a:sym typeface="TT Rounds Condensed"/>
            </a:endParaRP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p:txBody>
      </p:sp>
    </p:spTree>
    <p:extLst>
      <p:ext uri="{BB962C8B-B14F-4D97-AF65-F5344CB8AC3E}">
        <p14:creationId xmlns:p14="http://schemas.microsoft.com/office/powerpoint/2010/main" val="8712857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40110"/>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Svar på frågor</a:t>
            </a:r>
          </a:p>
          <a:p>
            <a:pPr algn="l">
              <a:lnSpc>
                <a:spcPts val="5248"/>
              </a:lnSpc>
            </a:pP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502054"/>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Dag 3: Kulinarisk identitet</a:t>
            </a:r>
          </a:p>
          <a:p>
            <a:pPr algn="l">
              <a:lnSpc>
                <a:spcPts val="3888"/>
              </a:lnSpc>
            </a:pPr>
            <a:r>
              <a:rPr lang="en-US" sz="3600" spc="32" dirty="0">
                <a:solidFill>
                  <a:srgbClr val="382B1B"/>
                </a:solidFill>
                <a:latin typeface="TT Rounds Condensed"/>
                <a:ea typeface="TT Rounds Condensed"/>
                <a:cs typeface="TT Rounds Condensed"/>
                <a:sym typeface="TT Rounds Condensed"/>
              </a:rPr>
              <a:t>1. Vad är det första steget för att upptäcka din kulinariska identitet?</a:t>
            </a:r>
          </a:p>
          <a:p>
            <a:pPr algn="l">
              <a:lnSpc>
                <a:spcPts val="3888"/>
              </a:lnSpc>
            </a:pPr>
            <a:r>
              <a:rPr lang="en-US" sz="3600" spc="32" dirty="0">
                <a:solidFill>
                  <a:srgbClr val="382B1B"/>
                </a:solidFill>
                <a:latin typeface="TT Rounds Condensed"/>
                <a:ea typeface="TT Rounds Condensed"/>
                <a:cs typeface="TT Rounds Condensed"/>
                <a:sym typeface="TT Rounds Condensed"/>
              </a:rPr>
              <a:t>    - b) Analysera dina kulinariska rötter</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2. Vad är syftet med gastronomiska resor för att utveckla din kulinariska identitet?</a:t>
            </a:r>
          </a:p>
          <a:p>
            <a:pPr algn="l">
              <a:lnSpc>
                <a:spcPts val="3888"/>
              </a:lnSpc>
            </a:pPr>
            <a:r>
              <a:rPr lang="en-US" sz="3600" spc="32" dirty="0">
                <a:solidFill>
                  <a:srgbClr val="382B1B"/>
                </a:solidFill>
                <a:latin typeface="TT Rounds Condensed"/>
                <a:ea typeface="TT Rounds Condensed"/>
                <a:cs typeface="TT Rounds Condensed"/>
                <a:sym typeface="TT Rounds Condensed"/>
              </a:rPr>
              <a:t>    - b) Att upptäcka andra kulinariska kulturer och tekniker</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3. Vad ska du dokumentera i din matlagningsdagbok?</a:t>
            </a:r>
          </a:p>
          <a:p>
            <a:pPr algn="l">
              <a:lnSpc>
                <a:spcPts val="3888"/>
              </a:lnSpc>
            </a:pPr>
            <a:r>
              <a:rPr lang="en-US" sz="3600" spc="32" dirty="0">
                <a:solidFill>
                  <a:srgbClr val="382B1B"/>
                </a:solidFill>
                <a:latin typeface="TT Rounds Condensed"/>
                <a:ea typeface="TT Rounds Condensed"/>
                <a:cs typeface="TT Rounds Condensed"/>
                <a:sym typeface="TT Rounds Condensed"/>
              </a:rPr>
              <a:t>    - b) Dina inspirationskällor, upptäckter och tankar om matlagning</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4. Vilken roll spelar samarbete i utvecklingen av din kulinariska identitet?</a:t>
            </a:r>
          </a:p>
          <a:p>
            <a:pPr algn="l">
              <a:lnSpc>
                <a:spcPts val="3888"/>
              </a:lnSpc>
            </a:pPr>
            <a:r>
              <a:rPr lang="en-US" sz="3600" spc="32" dirty="0">
                <a:solidFill>
                  <a:srgbClr val="382B1B"/>
                </a:solidFill>
                <a:latin typeface="TT Rounds Condensed"/>
                <a:ea typeface="TT Rounds Condensed"/>
                <a:cs typeface="TT Rounds Condensed"/>
                <a:sym typeface="TT Rounds Condensed"/>
              </a:rPr>
              <a:t>    - b) Att utbyta idéer och tekniker med andra kockar</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5. Hur viktigt är det att använda lokala, säsongsbetonade produkter i dina kulinariska skapelser?</a:t>
            </a:r>
          </a:p>
          <a:p>
            <a:pPr algn="l">
              <a:lnSpc>
                <a:spcPts val="3888"/>
              </a:lnSpc>
            </a:pPr>
            <a:r>
              <a:rPr lang="en-US" sz="3600" spc="32" dirty="0">
                <a:solidFill>
                  <a:srgbClr val="382B1B"/>
                </a:solidFill>
                <a:latin typeface="TT Rounds Condensed"/>
                <a:ea typeface="TT Rounds Condensed"/>
                <a:cs typeface="TT Rounds Condensed"/>
                <a:sym typeface="TT Rounds Condensed"/>
              </a:rPr>
              <a:t>    - b) Det stöder lokala jordbrukare och garanterar färskhet</a:t>
            </a:r>
          </a:p>
        </p:txBody>
      </p:sp>
    </p:spTree>
    <p:extLst>
      <p:ext uri="{BB962C8B-B14F-4D97-AF65-F5344CB8AC3E}">
        <p14:creationId xmlns:p14="http://schemas.microsoft.com/office/powerpoint/2010/main" val="1460589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783361"/>
          </a:xfrm>
          <a:prstGeom prst="rect">
            <a:avLst/>
          </a:prstGeom>
        </p:spPr>
        <p:txBody>
          <a:bodyPr lIns="0" tIns="0" rIns="0" bIns="0" rtlCol="0" anchor="t">
            <a:spAutoFit/>
          </a:bodyPr>
          <a:lstStyle/>
          <a:p>
            <a:pPr algn="ctr">
              <a:lnSpc>
                <a:spcPts val="37260"/>
              </a:lnSpc>
            </a:pPr>
            <a:r>
              <a:rPr lang="en-US" sz="34500" spc="322" dirty="0">
                <a:solidFill>
                  <a:srgbClr val="94C7B0"/>
                </a:solidFill>
                <a:latin typeface="TT Rounds Condensed"/>
                <a:ea typeface="TT Rounds Condensed"/>
                <a:cs typeface="TT Rounds Condensed"/>
                <a:sym typeface="TT Rounds Condensed"/>
              </a:rPr>
              <a:t>DAG4</a:t>
            </a:r>
          </a:p>
        </p:txBody>
      </p:sp>
      <p:sp>
        <p:nvSpPr>
          <p:cNvPr id="12" name="TextBox 12"/>
          <p:cNvSpPr txBox="1"/>
          <p:nvPr/>
        </p:nvSpPr>
        <p:spPr>
          <a:xfrm>
            <a:off x="1313714" y="2892789"/>
            <a:ext cx="10581358" cy="2610612"/>
          </a:xfrm>
          <a:prstGeom prst="rect">
            <a:avLst/>
          </a:prstGeom>
        </p:spPr>
        <p:txBody>
          <a:bodyPr lIns="0" tIns="0" rIns="0" bIns="0" rtlCol="0" anchor="t">
            <a:spAutoFit/>
          </a:bodyPr>
          <a:lstStyle/>
          <a:p>
            <a:pPr algn="ctr">
              <a:lnSpc>
                <a:spcPts val="6804"/>
              </a:lnSpc>
            </a:pPr>
            <a:r>
              <a:rPr lang="en-US" sz="6300" b="1" spc="56" dirty="0">
                <a:solidFill>
                  <a:srgbClr val="FFFFFF"/>
                </a:solidFill>
                <a:latin typeface="TT Rounds Condensed Bold"/>
                <a:ea typeface="TT Rounds Condensed Bold"/>
                <a:cs typeface="TT Rounds Condensed Bold"/>
                <a:sym typeface="TT Rounds Condensed Bold"/>
              </a:rPr>
              <a:t> Kökshantering, näringslära och kreativitet</a:t>
            </a:r>
          </a:p>
          <a:p>
            <a:pPr algn="ctr">
              <a:lnSpc>
                <a:spcPts val="6804"/>
              </a:lnSpc>
            </a:pPr>
            <a:endParaRPr lang="en-US" sz="6300" b="1" spc="56" dirty="0">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1. Planering och förberedelser</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322314"/>
          </a:xfrm>
          <a:prstGeom prst="rect">
            <a:avLst/>
          </a:prstGeom>
        </p:spPr>
        <p:txBody>
          <a:bodyPr lIns="0" tIns="0" rIns="0" bIns="0" rtlCol="0" anchor="t">
            <a:spAutoFit/>
          </a:bodyPr>
          <a:lstStyle/>
          <a:p>
            <a:pPr algn="l">
              <a:lnSpc>
                <a:spcPts val="3888"/>
              </a:lnSpc>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a. Meny och recept</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Utformning av meny</a:t>
            </a:r>
            <a:r>
              <a:rPr lang="en-US" sz="3600" spc="32" dirty="0">
                <a:solidFill>
                  <a:srgbClr val="382B1B"/>
                </a:solidFill>
                <a:latin typeface="TT Rounds Condensed"/>
                <a:ea typeface="TT Rounds Condensed"/>
                <a:cs typeface="TT Rounds Condensed"/>
                <a:sym typeface="TT Rounds Condensed"/>
              </a:rPr>
              <a:t>: Skapa en balanserad meny som är anpassad till målgruppen. Ta hänsyn till årstider och produkttillgänglighet.</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Tekniska datablad</a:t>
            </a:r>
            <a:r>
              <a:rPr lang="en-US" sz="3600" spc="32" dirty="0">
                <a:solidFill>
                  <a:srgbClr val="382B1B"/>
                </a:solidFill>
                <a:latin typeface="TT Rounds Condensed"/>
                <a:ea typeface="TT Rounds Condensed"/>
                <a:cs typeface="TT Rounds Condensed"/>
                <a:sym typeface="TT Rounds Condensed"/>
              </a:rPr>
              <a:t>: Förbered detaljerade tekniska datablad för varje maträtt, inklusive ingredienser, mängder, tillagningssteg, tillagningstider och kostnader.</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b. Lagerhantering</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Inventering</a:t>
            </a:r>
            <a:r>
              <a:rPr lang="en-US" sz="3600" spc="32" dirty="0">
                <a:solidFill>
                  <a:srgbClr val="382B1B"/>
                </a:solidFill>
                <a:latin typeface="TT Rounds Condensed"/>
                <a:ea typeface="TT Rounds Condensed"/>
                <a:cs typeface="TT Rounds Condensed"/>
                <a:sym typeface="TT Rounds Condensed"/>
              </a:rPr>
              <a:t>: Genomför regelbundna produktinventeringar för att undvika slut- och överlager.</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Beställningar</a:t>
            </a:r>
            <a:r>
              <a:rPr lang="en-US" sz="3600" spc="32" dirty="0">
                <a:solidFill>
                  <a:srgbClr val="382B1B"/>
                </a:solidFill>
                <a:latin typeface="TT Rounds Condensed"/>
                <a:ea typeface="TT Rounds Condensed"/>
                <a:cs typeface="TT Rounds Condensed"/>
                <a:sym typeface="TT Rounds Condensed"/>
              </a:rPr>
              <a:t>: Lägg beställningar baserat på prognostiserade behov, med hänsyn till leveranstider och produkternas färskhet.</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Förvaring</a:t>
            </a:r>
            <a:r>
              <a:rPr lang="en-US" sz="3600" spc="32" dirty="0">
                <a:solidFill>
                  <a:srgbClr val="382B1B"/>
                </a:solidFill>
                <a:latin typeface="TT Rounds Condensed"/>
                <a:ea typeface="TT Rounds Condensed"/>
                <a:cs typeface="TT Rounds Condensed"/>
                <a:sym typeface="TT Rounds Condensed"/>
              </a:rPr>
              <a:t>: Organisera lagerutrymmen (kylrum, frysar, hyllor) för att säkerställa optimal tillgänglighet och rotation av produkter (FIFO: Först in, först ut).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2. Installation </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779639"/>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Beredning av ingredienserna</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Grönsaker och frukt</a:t>
            </a:r>
            <a:r>
              <a:rPr lang="en-US" sz="3600" spc="32">
                <a:solidFill>
                  <a:srgbClr val="382B1B"/>
                </a:solidFill>
                <a:latin typeface="TT Rounds Condensed"/>
                <a:ea typeface="TT Rounds Condensed"/>
                <a:cs typeface="TT Rounds Condensed"/>
                <a:sym typeface="TT Rounds Condensed"/>
              </a:rPr>
              <a:t>: Tvätta, skala, skära och förvara grönsaker och frukt enligt receptets krav.</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Kött och fisk</a:t>
            </a:r>
            <a:r>
              <a:rPr lang="en-US" sz="3600" spc="32">
                <a:solidFill>
                  <a:srgbClr val="382B1B"/>
                </a:solidFill>
                <a:latin typeface="TT Rounds Condensed"/>
                <a:ea typeface="TT Rounds Condensed"/>
                <a:cs typeface="TT Rounds Condensed"/>
                <a:sym typeface="TT Rounds Condensed"/>
              </a:rPr>
              <a:t>: Bena ur, portionera, marinera (vid behov) och förvara kött och fisk på rätt sätt.</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Såser </a:t>
            </a:r>
            <a:r>
              <a:rPr lang="en-US" sz="3600" spc="32">
                <a:solidFill>
                  <a:srgbClr val="382B1B"/>
                </a:solidFill>
                <a:latin typeface="TT Rounds Condensed"/>
                <a:ea typeface="TT Rounds Condensed"/>
                <a:cs typeface="TT Rounds Condensed"/>
                <a:sym typeface="TT Rounds Condensed"/>
              </a:rPr>
              <a:t>och fonder : Förbered de grundläggande såserna, fonderna och buljongerna i förväg och reservera dem i lämpliga portioner.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Organisation av arbetsstationer</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Tilldelning av uppgifter</a:t>
            </a:r>
            <a:r>
              <a:rPr lang="en-US" sz="3600" spc="32">
                <a:solidFill>
                  <a:srgbClr val="382B1B"/>
                </a:solidFill>
                <a:latin typeface="TT Rounds Condensed"/>
                <a:ea typeface="TT Rounds Condensed"/>
                <a:cs typeface="TT Rounds Condensed"/>
                <a:sym typeface="TT Rounds Condensed"/>
              </a:rPr>
              <a:t>: Tilldela specifika uppgifter till varje teammedlem enligt deras kompetens och arbetsflöde.</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Arbetsstationer</a:t>
            </a:r>
            <a:r>
              <a:rPr lang="en-US" sz="3600" spc="32">
                <a:solidFill>
                  <a:srgbClr val="382B1B"/>
                </a:solidFill>
                <a:latin typeface="TT Rounds Condensed"/>
                <a:ea typeface="TT Rounds Condensed"/>
                <a:cs typeface="TT Rounds Condensed"/>
                <a:sym typeface="TT Rounds Condensed"/>
              </a:rPr>
              <a:t>: Organisera arbetsstationerna så att varje kock har allt de behöver inom bekvämt räckhåll. Tillhandahåll separata områden för tillagning av grönsaker, kött, bakverk etc.</a:t>
            </a:r>
          </a:p>
          <a:p>
            <a:pPr marL="777240" lvl="1" indent="-38862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Redskap och utrustning: Se till att alla nödvändiga verktyg och all nödvändig utrustning är rena, funktionella och på rätt plats.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in a kitchen  Description automatically generated"/>
          <p:cNvSpPr/>
          <p:nvPr/>
        </p:nvSpPr>
        <p:spPr>
          <a:xfrm>
            <a:off x="9268177" y="-538915"/>
            <a:ext cx="12153733" cy="11364830"/>
          </a:xfrm>
          <a:custGeom>
            <a:avLst/>
            <a:gdLst/>
            <a:ahLst/>
            <a:cxnLst/>
            <a:rect l="l" t="t" r="r" b="b"/>
            <a:pathLst>
              <a:path w="12153733" h="11364830">
                <a:moveTo>
                  <a:pt x="0" y="0"/>
                </a:moveTo>
                <a:lnTo>
                  <a:pt x="12153733" y="0"/>
                </a:lnTo>
                <a:lnTo>
                  <a:pt x="12153733" y="11364830"/>
                </a:lnTo>
                <a:lnTo>
                  <a:pt x="0" y="11364830"/>
                </a:lnTo>
                <a:lnTo>
                  <a:pt x="0" y="0"/>
                </a:lnTo>
                <a:close/>
              </a:path>
            </a:pathLst>
          </a:custGeom>
          <a:blipFill>
            <a:blip r:embed="rId2"/>
            <a:stretch>
              <a:fillRect l="-46915" r="-19335"/>
            </a:stretch>
          </a:blipFill>
        </p:spPr>
        <p:txBody>
          <a:bodyPr/>
          <a:lstStyle/>
          <a:p>
            <a:endParaRPr lang="fr-FR"/>
          </a:p>
        </p:txBody>
      </p:sp>
      <p:sp>
        <p:nvSpPr>
          <p:cNvPr id="3" name="Freeform 3"/>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3"/>
            <a:stretch>
              <a:fillRect t="-607363" r="-271"/>
            </a:stretch>
          </a:blipFill>
        </p:spPr>
        <p:txBody>
          <a:bodyPr/>
          <a:lstStyle/>
          <a:p>
            <a:endParaRPr lang="fr-F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grpSp>
        <p:nvGrpSpPr>
          <p:cNvPr id="7" name="Group 7"/>
          <p:cNvGrpSpPr/>
          <p:nvPr/>
        </p:nvGrpSpPr>
        <p:grpSpPr>
          <a:xfrm>
            <a:off x="14614444" y="-2692751"/>
            <a:ext cx="6807466" cy="7019022"/>
            <a:chOff x="0" y="0"/>
            <a:chExt cx="9076622" cy="9358696"/>
          </a:xfrm>
        </p:grpSpPr>
        <p:sp>
          <p:nvSpPr>
            <p:cNvPr id="8" name="Freeform 8"/>
            <p:cNvSpPr/>
            <p:nvPr/>
          </p:nvSpPr>
          <p:spPr>
            <a:xfrm>
              <a:off x="-403987" y="-153162"/>
              <a:ext cx="10093833" cy="9889490"/>
            </a:xfrm>
            <a:custGeom>
              <a:avLst/>
              <a:gdLst/>
              <a:ahLst/>
              <a:cxnLst/>
              <a:rect l="l" t="t" r="r" b="b"/>
              <a:pathLst>
                <a:path w="10093833" h="9889490">
                  <a:moveTo>
                    <a:pt x="5900039" y="372491"/>
                  </a:moveTo>
                  <a:cubicBezTo>
                    <a:pt x="4692396" y="11938"/>
                    <a:pt x="3430651" y="0"/>
                    <a:pt x="2469388" y="1081405"/>
                  </a:cubicBezTo>
                  <a:cubicBezTo>
                    <a:pt x="1538097" y="2126869"/>
                    <a:pt x="642874" y="3815207"/>
                    <a:pt x="450596" y="5209159"/>
                  </a:cubicBezTo>
                  <a:cubicBezTo>
                    <a:pt x="0" y="8459597"/>
                    <a:pt x="2895981" y="9889490"/>
                    <a:pt x="5821934" y="9426956"/>
                  </a:cubicBezTo>
                  <a:cubicBezTo>
                    <a:pt x="8675878" y="8976233"/>
                    <a:pt x="10093833" y="5233162"/>
                    <a:pt x="9228582" y="2565527"/>
                  </a:cubicBezTo>
                  <a:cubicBezTo>
                    <a:pt x="8970263" y="1760474"/>
                    <a:pt x="8219186" y="1381887"/>
                    <a:pt x="7510272" y="1033399"/>
                  </a:cubicBezTo>
                  <a:cubicBezTo>
                    <a:pt x="6999605" y="781050"/>
                    <a:pt x="6458839" y="540766"/>
                    <a:pt x="5900039" y="372491"/>
                  </a:cubicBezTo>
                  <a:close/>
                </a:path>
              </a:pathLst>
            </a:custGeom>
            <a:solidFill>
              <a:srgbClr val="B6D1E1"/>
            </a:solidFill>
          </p:spPr>
          <p:txBody>
            <a:bodyPr/>
            <a:lstStyle/>
            <a:p>
              <a:endParaRPr lang="fr-FR"/>
            </a:p>
          </p:txBody>
        </p:sp>
      </p:grpSp>
      <p:grpSp>
        <p:nvGrpSpPr>
          <p:cNvPr id="9" name="Group 9"/>
          <p:cNvGrpSpPr/>
          <p:nvPr/>
        </p:nvGrpSpPr>
        <p:grpSpPr>
          <a:xfrm>
            <a:off x="18336876" y="-1079256"/>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grpSp>
        <p:nvGrpSpPr>
          <p:cNvPr id="11" name="Group 11"/>
          <p:cNvGrpSpPr/>
          <p:nvPr/>
        </p:nvGrpSpPr>
        <p:grpSpPr>
          <a:xfrm>
            <a:off x="-3696476" y="-1699574"/>
            <a:ext cx="24222254" cy="1699574"/>
            <a:chOff x="0" y="0"/>
            <a:chExt cx="32296338" cy="2266098"/>
          </a:xfrm>
        </p:grpSpPr>
        <p:sp>
          <p:nvSpPr>
            <p:cNvPr id="12" name="Freeform 12"/>
            <p:cNvSpPr/>
            <p:nvPr/>
          </p:nvSpPr>
          <p:spPr>
            <a:xfrm>
              <a:off x="0" y="0"/>
              <a:ext cx="32296354" cy="2266061"/>
            </a:xfrm>
            <a:custGeom>
              <a:avLst/>
              <a:gdLst/>
              <a:ahLst/>
              <a:cxnLst/>
              <a:rect l="l" t="t" r="r" b="b"/>
              <a:pathLst>
                <a:path w="32296354" h="2266061">
                  <a:moveTo>
                    <a:pt x="0" y="0"/>
                  </a:moveTo>
                  <a:lnTo>
                    <a:pt x="32296354" y="0"/>
                  </a:lnTo>
                  <a:lnTo>
                    <a:pt x="32296354" y="2266061"/>
                  </a:lnTo>
                  <a:lnTo>
                    <a:pt x="0" y="2266061"/>
                  </a:lnTo>
                  <a:close/>
                </a:path>
              </a:pathLst>
            </a:custGeom>
            <a:solidFill>
              <a:srgbClr val="ECECEC"/>
            </a:solidFill>
          </p:spPr>
          <p:txBody>
            <a:bodyPr/>
            <a:lstStyle/>
            <a:p>
              <a:endParaRPr lang="fr-FR"/>
            </a:p>
          </p:txBody>
        </p:sp>
      </p:grpSp>
      <p:sp>
        <p:nvSpPr>
          <p:cNvPr id="13" name="TextBox 13"/>
          <p:cNvSpPr txBox="1"/>
          <p:nvPr/>
        </p:nvSpPr>
        <p:spPr>
          <a:xfrm>
            <a:off x="886077" y="1124478"/>
            <a:ext cx="8257923" cy="8408712"/>
          </a:xfrm>
          <a:prstGeom prst="rect">
            <a:avLst/>
          </a:prstGeom>
        </p:spPr>
        <p:txBody>
          <a:bodyPr wrap="square" lIns="0" tIns="0" rIns="0" bIns="0" rtlCol="0" anchor="t">
            <a:spAutoFit/>
          </a:bodyPr>
          <a:lstStyle/>
          <a:p>
            <a:pPr algn="l">
              <a:lnSpc>
                <a:spcPts val="5248"/>
              </a:lnSpc>
            </a:pPr>
            <a:r>
              <a:rPr lang="en-US" sz="5400" b="1" spc="48" dirty="0">
                <a:solidFill>
                  <a:srgbClr val="382B1B"/>
                </a:solidFill>
                <a:latin typeface="TT Rounds Condensed Bold"/>
                <a:ea typeface="TT Rounds Condensed Bold"/>
                <a:cs typeface="TT Rounds Condensed Bold"/>
                <a:sym typeface="TT Rounds Condensed Bold"/>
              </a:rPr>
              <a:t>B- Begreppet nutrition</a:t>
            </a: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a:p>
            <a:pPr algn="l"/>
            <a:r>
              <a:rPr lang="en-GB" sz="3200" b="0" i="0" dirty="0">
                <a:solidFill>
                  <a:srgbClr val="222222"/>
                </a:solidFill>
                <a:effectLst/>
                <a:latin typeface="TT Rounds Condensed" panose="020B0604020202020204" charset="0"/>
              </a:rPr>
              <a:t>Enligt Academy of Nutrition and Dietetics är "mat livsviktig - den ger viktiga näringsämnen för överlevnad och hjälper kroppen att fungera och hålla sig frisk. Mat innehåller makronäringsämnen som protein, kolhydrater och fett som inte bara ger kalorier till våra kroppar och ger oss energi, utan också spelar specifika roller för att upprätthålla hälsan. </a:t>
            </a:r>
          </a:p>
          <a:p>
            <a:pPr algn="l"/>
            <a:endParaRPr lang="en-GB" sz="3200" dirty="0">
              <a:solidFill>
                <a:srgbClr val="222222"/>
              </a:solidFill>
              <a:latin typeface="TT Rounds Condensed" panose="020B0604020202020204" charset="0"/>
            </a:endParaRPr>
          </a:p>
          <a:p>
            <a:pPr algn="l"/>
            <a:r>
              <a:rPr lang="en-GB" sz="3200" b="0" i="0" dirty="0">
                <a:solidFill>
                  <a:srgbClr val="222222"/>
                </a:solidFill>
                <a:effectLst/>
                <a:latin typeface="TT Rounds Condensed" panose="020B0604020202020204" charset="0"/>
              </a:rPr>
              <a:t>Livsmedel innehåller också mikronäringsämnen (vitaminer och mineraler) och fytokemikalier som inte ger kalorier men som har en rad viktiga funktioner för att våra kroppar ska fungera optimalt."</a:t>
            </a:r>
            <a:endParaRPr lang="en-US" sz="3200" b="1" spc="48" dirty="0">
              <a:solidFill>
                <a:srgbClr val="382B1B"/>
              </a:solidFill>
              <a:latin typeface="TT Rounds Condensed" panose="020B0604020202020204" charset="0"/>
              <a:ea typeface="TT Rounds Condensed Bold"/>
              <a:cs typeface="TT Rounds Condensed Bold"/>
              <a:sym typeface="TT Rounds Condensed Bold"/>
            </a:endParaRP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119961" cy="9403383"/>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845" r="-845"/>
            </a:stretch>
          </a:blipFill>
        </p:spPr>
        <p:txBody>
          <a:bodyPr/>
          <a:lstStyle/>
          <a:p>
            <a:endParaRPr lang="fr-FR"/>
          </a:p>
        </p:txBody>
      </p:sp>
      <p:sp>
        <p:nvSpPr>
          <p:cNvPr id="11" name="TextBox 11"/>
          <p:cNvSpPr txBox="1"/>
          <p:nvPr/>
        </p:nvSpPr>
        <p:spPr>
          <a:xfrm>
            <a:off x="1338465" y="5953651"/>
            <a:ext cx="7714095" cy="1950339"/>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Grundläggande regler för kökshygien är viktiga för att förhindra kontaminering av livsmedel och garantera konsumenternas säkerhet. Här är de viktigaste reglerna att följa:</a:t>
            </a:r>
          </a:p>
        </p:txBody>
      </p:sp>
      <p:sp>
        <p:nvSpPr>
          <p:cNvPr id="12" name="TextBox 12"/>
          <p:cNvSpPr txBox="1"/>
          <p:nvPr/>
        </p:nvSpPr>
        <p:spPr>
          <a:xfrm>
            <a:off x="1186932" y="1350212"/>
            <a:ext cx="5660899" cy="1356512"/>
          </a:xfrm>
          <a:prstGeom prst="rect">
            <a:avLst/>
          </a:prstGeom>
        </p:spPr>
        <p:txBody>
          <a:bodyPr lIns="0" tIns="0" rIns="0" bIns="0" rtlCol="0" anchor="t">
            <a:spAutoFit/>
          </a:bodyPr>
          <a:lstStyle/>
          <a:p>
            <a:pPr algn="ctr">
              <a:lnSpc>
                <a:spcPts val="5248"/>
              </a:lnSpc>
            </a:pPr>
            <a:r>
              <a:rPr lang="en-US" sz="5400" b="1" spc="48">
                <a:solidFill>
                  <a:srgbClr val="000000"/>
                </a:solidFill>
                <a:latin typeface="TT Rounds Condensed Bold"/>
                <a:ea typeface="TT Rounds Condensed Bold"/>
                <a:cs typeface="TT Rounds Condensed Bold"/>
                <a:sym typeface="TT Rounds Condensed Bold"/>
              </a:rPr>
              <a:t>A - GRUNDLÄGGANDE HYGIEN </a:t>
            </a:r>
          </a:p>
          <a:p>
            <a:pPr algn="ctr">
              <a:lnSpc>
                <a:spcPts val="5248"/>
              </a:lnSpc>
            </a:pPr>
            <a:r>
              <a:rPr lang="en-US" sz="5400" b="1" spc="50">
                <a:solidFill>
                  <a:srgbClr val="000000"/>
                </a:solidFill>
                <a:latin typeface="TT Rounds Condensed Bold"/>
                <a:ea typeface="TT Rounds Condensed Bold"/>
                <a:cs typeface="TT Rounds Condensed Bold"/>
                <a:sym typeface="TT Rounds Condensed Bold"/>
              </a:rPr>
              <a:t>REGLER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 Makronäringsämnen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1891545"/>
            <a:ext cx="16650918" cy="6399657"/>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Proteiner</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Funktioner</a:t>
            </a:r>
            <a:r>
              <a:rPr lang="en-US" sz="3600" spc="32">
                <a:solidFill>
                  <a:srgbClr val="382B1B"/>
                </a:solidFill>
                <a:latin typeface="TT Rounds Condensed"/>
                <a:ea typeface="TT Rounds Condensed"/>
                <a:cs typeface="TT Rounds Condensed"/>
                <a:sym typeface="TT Rounds Condensed"/>
              </a:rPr>
              <a:t>: Vävnadsreparation, produktion av enzymer och hormoner, stöd för immunförsvaret.</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Källor</a:t>
            </a:r>
            <a:r>
              <a:rPr lang="en-US" sz="3600" spc="32">
                <a:solidFill>
                  <a:srgbClr val="382B1B"/>
                </a:solidFill>
                <a:latin typeface="TT Rounds Condensed"/>
                <a:ea typeface="TT Rounds Condensed"/>
                <a:cs typeface="TT Rounds Condensed"/>
                <a:sym typeface="TT Rounds Condensed"/>
              </a:rPr>
              <a:t>: Kött, fisk, ägg, mejeriprodukter, baljväxter, nötter och frön.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Rekommendationer</a:t>
            </a:r>
            <a:r>
              <a:rPr lang="en-US" sz="3600" spc="32">
                <a:solidFill>
                  <a:srgbClr val="382B1B"/>
                </a:solidFill>
                <a:latin typeface="TT Rounds Condensed"/>
                <a:ea typeface="TT Rounds Condensed"/>
                <a:cs typeface="TT Rounds Condensed"/>
                <a:sym typeface="TT Rounds Condensed"/>
              </a:rPr>
              <a:t>: Cirka 10-35% av det dagliga kaloriintaget.</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Växtprotein special:</a:t>
            </a:r>
          </a:p>
          <a:p>
            <a:pPr marL="1295406" lvl="2" indent="-431802" algn="l">
              <a:lnSpc>
                <a:spcPts val="3240"/>
              </a:lnSpc>
              <a:buFont typeface="Arial"/>
              <a:buChar char="⚬"/>
            </a:pPr>
            <a:r>
              <a:rPr lang="en-US" sz="3000" b="1" spc="27">
                <a:solidFill>
                  <a:srgbClr val="382B1B"/>
                </a:solidFill>
                <a:latin typeface="TT Rounds Condensed Bold"/>
                <a:ea typeface="TT Rounds Condensed Bold"/>
                <a:cs typeface="TT Rounds Condensed Bold"/>
                <a:sym typeface="TT Rounds Condensed Bold"/>
              </a:rPr>
              <a:t>Baljväxter: </a:t>
            </a:r>
            <a:r>
              <a:rPr lang="en-US" sz="3000" spc="27">
                <a:solidFill>
                  <a:srgbClr val="382B1B"/>
                </a:solidFill>
                <a:latin typeface="TT Rounds Condensed"/>
                <a:ea typeface="TT Rounds Condensed"/>
                <a:cs typeface="TT Rounds Condensed"/>
                <a:sym typeface="TT Rounds Condensed"/>
              </a:rPr>
              <a:t>Soja och sojaderivat (tofu, tempeh etc.), lupiner, linser, bönor (kidney, pinto, svarta), kikärter, klyftärter, vita bönor, ärtor etc.</a:t>
            </a:r>
          </a:p>
          <a:p>
            <a:pPr marL="1295406" lvl="2" indent="-431802" algn="l">
              <a:lnSpc>
                <a:spcPts val="3240"/>
              </a:lnSpc>
              <a:buFont typeface="Arial"/>
              <a:buChar char="⚬"/>
            </a:pPr>
            <a:r>
              <a:rPr lang="en-US" sz="3000" b="1" spc="27">
                <a:solidFill>
                  <a:srgbClr val="382B1B"/>
                </a:solidFill>
                <a:latin typeface="TT Rounds Condensed Bold"/>
                <a:ea typeface="TT Rounds Condensed Bold"/>
                <a:cs typeface="TT Rounds Condensed Bold"/>
                <a:sym typeface="TT Rounds Condensed Bold"/>
              </a:rPr>
              <a:t>Spannmål: </a:t>
            </a:r>
            <a:r>
              <a:rPr lang="en-US" sz="3000" spc="27">
                <a:solidFill>
                  <a:srgbClr val="382B1B"/>
                </a:solidFill>
                <a:latin typeface="TT Rounds Condensed"/>
                <a:ea typeface="TT Rounds Condensed"/>
                <a:cs typeface="TT Rounds Condensed"/>
                <a:sym typeface="TT Rounds Condensed"/>
              </a:rPr>
              <a:t>vete, quinoa, bovete, amaranth, havre, bulgur, ris, majs, korn.</a:t>
            </a:r>
          </a:p>
          <a:p>
            <a:pPr marL="1295406" lvl="2" indent="-431802" algn="l">
              <a:lnSpc>
                <a:spcPts val="3240"/>
              </a:lnSpc>
              <a:buFont typeface="Arial"/>
              <a:buChar char="⚬"/>
            </a:pPr>
            <a:r>
              <a:rPr lang="en-US" sz="3000" b="1" spc="27">
                <a:solidFill>
                  <a:srgbClr val="382B1B"/>
                </a:solidFill>
                <a:latin typeface="TT Rounds Condensed Bold"/>
                <a:ea typeface="TT Rounds Condensed Bold"/>
                <a:cs typeface="TT Rounds Condensed Bold"/>
                <a:sym typeface="TT Rounds Condensed Bold"/>
              </a:rPr>
              <a:t>Oljeväxter och frön</a:t>
            </a:r>
            <a:r>
              <a:rPr lang="en-US" sz="3000" spc="27">
                <a:solidFill>
                  <a:srgbClr val="382B1B"/>
                </a:solidFill>
                <a:latin typeface="TT Rounds Condensed"/>
                <a:ea typeface="TT Rounds Condensed"/>
                <a:cs typeface="TT Rounds Condensed"/>
                <a:sym typeface="TT Rounds Condensed"/>
              </a:rPr>
              <a:t>: hampafrön, pumpafrön, jordnötter, pistagenötter, solrosfrön, mandlar, linfrön, chiafrön, cashewnötter, paranötter etc.</a:t>
            </a:r>
          </a:p>
          <a:p>
            <a:pPr algn="l">
              <a:lnSpc>
                <a:spcPts val="3240"/>
              </a:lnSpc>
            </a:pPr>
            <a:endParaRPr lang="en-US" sz="3000" spc="27">
              <a:solidFill>
                <a:srgbClr val="382B1B"/>
              </a:solidFill>
              <a:latin typeface="TT Rounds Condensed"/>
              <a:ea typeface="TT Rounds Condensed"/>
              <a:cs typeface="TT Rounds Condensed"/>
              <a:sym typeface="TT Rounds Condensed"/>
            </a:endParaRPr>
          </a:p>
          <a:p>
            <a:pPr algn="l">
              <a:lnSpc>
                <a:spcPts val="2700"/>
              </a:lnSpc>
            </a:pPr>
            <a:r>
              <a:rPr lang="en-US" sz="2500" spc="22">
                <a:solidFill>
                  <a:srgbClr val="382B1B"/>
                </a:solidFill>
                <a:latin typeface="TT Rounds Condensed"/>
                <a:ea typeface="TT Rounds Condensed"/>
                <a:cs typeface="TT Rounds Condensed"/>
                <a:sym typeface="TT Rounds Condensed"/>
              </a:rPr>
              <a:t>‍Andra </a:t>
            </a:r>
            <a:r>
              <a:rPr lang="en-US" sz="2500" i="1" spc="22">
                <a:solidFill>
                  <a:srgbClr val="382B1B"/>
                </a:solidFill>
                <a:latin typeface="TT Rounds Condensed Italics"/>
                <a:ea typeface="TT Rounds Condensed Italics"/>
                <a:cs typeface="TT Rounds Condensed Italics"/>
                <a:sym typeface="TT Rounds Condensed Italics"/>
              </a:rPr>
              <a:t>alternativ kan snart stå på menyn, eller gör det redan i vissa delar av världen och på innovativa restauranger. Det kan handla om insekter som syrsor, gräshoppor, larver och gräshoppor eller makroalger som spirulina och chlorella, som har ett proteininnehåll på upp till 70% av torrsubstansen.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 Makronäringsämnen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32231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Kolhydrater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Funktioner</a:t>
            </a:r>
            <a:r>
              <a:rPr lang="en-US" sz="3600" i="1" spc="32">
                <a:solidFill>
                  <a:srgbClr val="382B1B"/>
                </a:solidFill>
                <a:latin typeface="TT Rounds Condensed Italics"/>
                <a:ea typeface="TT Rounds Condensed Italics"/>
                <a:cs typeface="TT Rounds Condensed Italics"/>
                <a:sym typeface="TT Rounds Condensed Italics"/>
              </a:rPr>
              <a:t>: Huvudsaklig energikälla, stöd för hjärn- och muskelfunktion.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Källor</a:t>
            </a:r>
            <a:r>
              <a:rPr lang="en-US" sz="3600" i="1" spc="32">
                <a:solidFill>
                  <a:srgbClr val="382B1B"/>
                </a:solidFill>
                <a:latin typeface="TT Rounds Condensed Italics"/>
                <a:ea typeface="TT Rounds Condensed Italics"/>
                <a:cs typeface="TT Rounds Condensed Italics"/>
                <a:sym typeface="TT Rounds Condensed Italics"/>
              </a:rPr>
              <a:t>: Spannmål, grönsaker, frukt, baljväxter, mejeriprodukter.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Typer </a:t>
            </a:r>
            <a:r>
              <a:rPr lang="en-US" sz="3600" i="1" spc="32">
                <a:solidFill>
                  <a:srgbClr val="382B1B"/>
                </a:solidFill>
                <a:latin typeface="TT Rounds Condensed Italics"/>
                <a:ea typeface="TT Rounds Condensed Italics"/>
                <a:cs typeface="TT Rounds Condensed Italics"/>
                <a:sym typeface="TT Rounds Condensed Italics"/>
              </a:rPr>
              <a:t>: Enkla (sockerarter) och komplexa (stärkelse, fibrer).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Rekommendationer</a:t>
            </a:r>
            <a:r>
              <a:rPr lang="en-US" sz="3600" i="1" spc="32">
                <a:solidFill>
                  <a:srgbClr val="382B1B"/>
                </a:solidFill>
                <a:latin typeface="TT Rounds Condensed Italics"/>
                <a:ea typeface="TT Rounds Condensed Italics"/>
                <a:cs typeface="TT Rounds Condensed Italics"/>
                <a:sym typeface="TT Rounds Condensed Italics"/>
              </a:rPr>
              <a:t>: Cirka 45-65% av det dagliga kaloriintaget.</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c. Lipider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Funktioner</a:t>
            </a:r>
            <a:r>
              <a:rPr lang="en-US" sz="3600" i="1" spc="32">
                <a:solidFill>
                  <a:srgbClr val="382B1B"/>
                </a:solidFill>
                <a:latin typeface="TT Rounds Condensed Italics"/>
                <a:ea typeface="TT Rounds Condensed Italics"/>
                <a:cs typeface="TT Rounds Condensed Italics"/>
                <a:sym typeface="TT Rounds Condensed Italics"/>
              </a:rPr>
              <a:t>: Energilagring, organskydd, upptag av fettlösliga vitaminer (A, D, E, K).</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Källor</a:t>
            </a:r>
            <a:r>
              <a:rPr lang="en-US" sz="3600" i="1" spc="32">
                <a:solidFill>
                  <a:srgbClr val="382B1B"/>
                </a:solidFill>
                <a:latin typeface="TT Rounds Condensed Italics"/>
                <a:ea typeface="TT Rounds Condensed Italics"/>
                <a:cs typeface="TT Rounds Condensed Italics"/>
                <a:sym typeface="TT Rounds Condensed Italics"/>
              </a:rPr>
              <a:t>: Oljor, smör, nötter, avokado, fet fisk.</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Typer </a:t>
            </a:r>
            <a:r>
              <a:rPr lang="en-US" sz="3600" i="1" spc="32">
                <a:solidFill>
                  <a:srgbClr val="382B1B"/>
                </a:solidFill>
                <a:latin typeface="TT Rounds Condensed Italics"/>
                <a:ea typeface="TT Rounds Condensed Italics"/>
                <a:cs typeface="TT Rounds Condensed Italics"/>
                <a:sym typeface="TT Rounds Condensed Italics"/>
              </a:rPr>
              <a:t>: Mättad, omättad (enkelomättad och fleromättad), trans.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Rekommendationer</a:t>
            </a:r>
            <a:r>
              <a:rPr lang="en-US" sz="3600" i="1" spc="32">
                <a:solidFill>
                  <a:srgbClr val="382B1B"/>
                </a:solidFill>
                <a:latin typeface="TT Rounds Condensed Italics"/>
                <a:ea typeface="TT Rounds Condensed Italics"/>
                <a:cs typeface="TT Rounds Condensed Italics"/>
                <a:sym typeface="TT Rounds Condensed Italics"/>
              </a:rPr>
              <a:t>: Cirka 20-35% av det dagliga kaloriintaget.</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2. Mikronäringsämnen</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Vitaminer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Funktioner</a:t>
            </a:r>
            <a:r>
              <a:rPr lang="en-US" sz="3600" i="1" spc="32">
                <a:solidFill>
                  <a:srgbClr val="382B1B"/>
                </a:solidFill>
                <a:latin typeface="TT Rounds Condensed Italics"/>
                <a:ea typeface="TT Rounds Condensed Italics"/>
                <a:cs typeface="TT Rounds Condensed Italics"/>
                <a:sym typeface="TT Rounds Condensed Italics"/>
              </a:rPr>
              <a:t>: Reglering av kroppsliga processer, stöd för immunförsvaret, energiproduktion.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Källor</a:t>
            </a:r>
            <a:r>
              <a:rPr lang="en-US" sz="3600" i="1" spc="32">
                <a:solidFill>
                  <a:srgbClr val="382B1B"/>
                </a:solidFill>
                <a:latin typeface="TT Rounds Condensed Italics"/>
                <a:ea typeface="TT Rounds Condensed Italics"/>
                <a:cs typeface="TT Rounds Condensed Italics"/>
                <a:sym typeface="TT Rounds Condensed Italics"/>
              </a:rPr>
              <a:t>: Frukt, grönsaker, animaliska produkter, berikade spannmål.</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Typer </a:t>
            </a:r>
            <a:r>
              <a:rPr lang="en-US" sz="3600" i="1" spc="32">
                <a:solidFill>
                  <a:srgbClr val="382B1B"/>
                </a:solidFill>
                <a:latin typeface="TT Rounds Condensed Italics"/>
                <a:ea typeface="TT Rounds Condensed Italics"/>
                <a:cs typeface="TT Rounds Condensed Italics"/>
                <a:sym typeface="TT Rounds Condensed Italics"/>
              </a:rPr>
              <a:t>: Fettlösliga (A, D, E, K) och vattenlösliga (C, grupp B).</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Mineraler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Funktioner</a:t>
            </a:r>
            <a:r>
              <a:rPr lang="en-US" sz="3600" i="1" spc="32">
                <a:solidFill>
                  <a:srgbClr val="382B1B"/>
                </a:solidFill>
                <a:latin typeface="TT Rounds Condensed Italics"/>
                <a:ea typeface="TT Rounds Condensed Italics"/>
                <a:cs typeface="TT Rounds Condensed Italics"/>
                <a:sym typeface="TT Rounds Condensed Italics"/>
              </a:rPr>
              <a:t>: Bildning av skelett och tänder, reglering av kroppsvätskor, muskel- och nervfunktion.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Källor</a:t>
            </a:r>
            <a:r>
              <a:rPr lang="en-US" sz="3600" i="1" spc="32">
                <a:solidFill>
                  <a:srgbClr val="382B1B"/>
                </a:solidFill>
                <a:latin typeface="TT Rounds Condensed Italics"/>
                <a:ea typeface="TT Rounds Condensed Italics"/>
                <a:cs typeface="TT Rounds Condensed Italics"/>
                <a:sym typeface="TT Rounds Condensed Italics"/>
              </a:rPr>
              <a:t>: Kött, fisk, grönsaker, frukt, mejeriprodukter, nötter och frön.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Huvudsakliga mineraler</a:t>
            </a:r>
            <a:r>
              <a:rPr lang="en-US" sz="3600" i="1" spc="32">
                <a:solidFill>
                  <a:srgbClr val="382B1B"/>
                </a:solidFill>
                <a:latin typeface="TT Rounds Condensed Italics"/>
                <a:ea typeface="TT Rounds Condensed Italics"/>
                <a:cs typeface="TT Rounds Condensed Italics"/>
                <a:sym typeface="TT Rounds Condensed Italics"/>
              </a:rPr>
              <a:t>: Kalcium, järn, magnesium, kalium, natrium, zink.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Vatten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9503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Funktioner</a:t>
            </a:r>
            <a:r>
              <a:rPr lang="en-US" sz="3600" i="1" spc="32">
                <a:solidFill>
                  <a:srgbClr val="382B1B"/>
                </a:solidFill>
                <a:latin typeface="TT Rounds Condensed Italics"/>
                <a:ea typeface="TT Rounds Condensed Italics"/>
                <a:cs typeface="TT Rounds Condensed Italics"/>
                <a:sym typeface="TT Rounds Condensed Italics"/>
              </a:rPr>
              <a:t>: Upprätthåller vattenbalansen, reglerar kroppstemperaturen, transporterar näringsämnen och avfallsprodukter.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Rekommendationer</a:t>
            </a:r>
            <a:r>
              <a:rPr lang="en-US" sz="3600" i="1" spc="32">
                <a:solidFill>
                  <a:srgbClr val="382B1B"/>
                </a:solidFill>
                <a:latin typeface="TT Rounds Condensed Italics"/>
                <a:ea typeface="TT Rounds Condensed Italics"/>
                <a:cs typeface="TT Rounds Condensed Italics"/>
                <a:sym typeface="TT Rounds Condensed Italics"/>
              </a:rPr>
              <a:t>: Cirka 2 till 3 liter per dag, beroende på ålder, kön och fysisk aktivitet.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Fiber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4645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Funktioner </a:t>
            </a:r>
            <a:r>
              <a:rPr lang="en-US" sz="3600" i="1" spc="32">
                <a:solidFill>
                  <a:srgbClr val="382B1B"/>
                </a:solidFill>
                <a:latin typeface="TT Rounds Condensed Italics"/>
                <a:ea typeface="TT Rounds Condensed Italics"/>
                <a:cs typeface="TT Rounds Condensed Italics"/>
                <a:sym typeface="TT Rounds Condensed Italics"/>
              </a:rPr>
              <a:t>: Förbättrar matsmältningen, förebygger förstoppning, reglerar blodsockernivån.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Källor</a:t>
            </a:r>
            <a:r>
              <a:rPr lang="en-US" sz="3600" i="1" spc="32">
                <a:solidFill>
                  <a:srgbClr val="382B1B"/>
                </a:solidFill>
                <a:latin typeface="TT Rounds Condensed Italics"/>
                <a:ea typeface="TT Rounds Condensed Italics"/>
                <a:cs typeface="TT Rounds Condensed Italics"/>
                <a:sym typeface="TT Rounds Condensed Italics"/>
              </a:rPr>
              <a:t>: Grönsaker, frukt, fullkornsflingor, baljväxter.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Rekommendationer</a:t>
            </a:r>
            <a:r>
              <a:rPr lang="en-US" sz="3600" i="1" spc="32">
                <a:solidFill>
                  <a:srgbClr val="382B1B"/>
                </a:solidFill>
                <a:latin typeface="TT Rounds Condensed Italics"/>
                <a:ea typeface="TT Rounds Condensed Italics"/>
                <a:cs typeface="TT Rounds Condensed Italics"/>
                <a:sym typeface="TT Rounds Condensed Italics"/>
              </a:rPr>
              <a:t>: Cirka 25-30 gram per dag.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5. En balanserad kost</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Balanserade måltider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Proportioner</a:t>
            </a:r>
            <a:r>
              <a:rPr lang="en-US" sz="3600" i="1" spc="32">
                <a:solidFill>
                  <a:srgbClr val="382B1B"/>
                </a:solidFill>
                <a:latin typeface="TT Rounds Condensed Italics"/>
                <a:ea typeface="TT Rounds Condensed Italics"/>
                <a:cs typeface="TT Rounds Condensed Italics"/>
                <a:sym typeface="TT Rounds Condensed Italics"/>
              </a:rPr>
              <a:t>: Komponera måltiderna med tillräckliga portioner av proteiner, kolhydrater och fetter.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Mångfald</a:t>
            </a:r>
            <a:r>
              <a:rPr lang="en-US" sz="3600" i="1" spc="32">
                <a:solidFill>
                  <a:srgbClr val="382B1B"/>
                </a:solidFill>
                <a:latin typeface="TT Rounds Condensed Italics"/>
                <a:ea typeface="TT Rounds Condensed Italics"/>
                <a:cs typeface="TT Rounds Condensed Italics"/>
                <a:sym typeface="TT Rounds Condensed Italics"/>
              </a:rPr>
              <a:t>: Inkludera en mängd olika livsmedel för att få ett brett spektrum av näringsämnen.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Måttfullhet</a:t>
            </a:r>
            <a:r>
              <a:rPr lang="en-US" sz="3600" i="1" spc="32">
                <a:solidFill>
                  <a:srgbClr val="382B1B"/>
                </a:solidFill>
                <a:latin typeface="TT Rounds Condensed Italics"/>
                <a:ea typeface="TT Rounds Condensed Italics"/>
                <a:cs typeface="TT Rounds Condensed Italics"/>
                <a:sym typeface="TT Rounds Condensed Italics"/>
              </a:rPr>
              <a:t>: Undvik överflödigt socker, salt och mättade fetter/transfetter.</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Menyplanering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Säsongsanpassade menyer</a:t>
            </a:r>
            <a:r>
              <a:rPr lang="en-US" sz="3600" i="1" spc="32">
                <a:solidFill>
                  <a:srgbClr val="382B1B"/>
                </a:solidFill>
                <a:latin typeface="TT Rounds Condensed Italics"/>
                <a:ea typeface="TT Rounds Condensed Italics"/>
                <a:cs typeface="TT Rounds Condensed Italics"/>
                <a:sym typeface="TT Rounds Condensed Italics"/>
              </a:rPr>
              <a:t>: Använd säsongsbetonade ingredienser för att maximera näringsämnen och smaker.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Anpassning</a:t>
            </a:r>
            <a:r>
              <a:rPr lang="en-US" sz="3600" i="1" spc="32">
                <a:solidFill>
                  <a:srgbClr val="382B1B"/>
                </a:solidFill>
                <a:latin typeface="TT Rounds Condensed Italics"/>
                <a:ea typeface="TT Rounds Condensed Italics"/>
                <a:cs typeface="TT Rounds Condensed Italics"/>
                <a:sym typeface="TT Rounds Condensed Italics"/>
              </a:rPr>
              <a:t>: Ta hänsyn till kundernas specifika kostbehov (vegetarianer, veganer, glutenfria etc.).</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6. Ökad medvetenhet om allergier och intolerans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4645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Kunskap</a:t>
            </a:r>
            <a:r>
              <a:rPr lang="en-US" sz="3600" i="1" spc="32">
                <a:solidFill>
                  <a:srgbClr val="382B1B"/>
                </a:solidFill>
                <a:latin typeface="TT Rounds Condensed Italics"/>
                <a:ea typeface="TT Rounds Condensed Italics"/>
                <a:cs typeface="TT Rounds Condensed Italics"/>
                <a:sym typeface="TT Rounds Condensed Italics"/>
              </a:rPr>
              <a:t>: Identifiera vanliga allergener (gluten, mjölk, ägg, jordnötter, nötter, soja, fisk, skaldjur).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Försiktighetsåtgärder</a:t>
            </a:r>
            <a:r>
              <a:rPr lang="en-US" sz="3600" i="1" spc="32">
                <a:solidFill>
                  <a:srgbClr val="382B1B"/>
                </a:solidFill>
                <a:latin typeface="TT Rounds Condensed Italics"/>
                <a:ea typeface="TT Rounds Condensed Italics"/>
                <a:cs typeface="TT Rounds Condensed Italics"/>
                <a:sym typeface="TT Rounds Condensed Italics"/>
              </a:rPr>
              <a:t>: Använd strikta rutiner för att undvika korskontaminering.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7. Matlagnings- och beredningstekniker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9503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Matlagning</a:t>
            </a:r>
            <a:r>
              <a:rPr lang="en-US" sz="3600" i="1" spc="32">
                <a:solidFill>
                  <a:srgbClr val="382B1B"/>
                </a:solidFill>
                <a:latin typeface="TT Rounds Condensed Italics"/>
                <a:ea typeface="TT Rounds Condensed Italics"/>
                <a:cs typeface="TT Rounds Condensed Italics"/>
                <a:sym typeface="TT Rounds Condensed Italics"/>
              </a:rPr>
              <a:t>: Välj tillagningsmetoder som bevarar näringsämnena (ångkokning, grillning, snabbstekning).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Förvaring</a:t>
            </a:r>
            <a:r>
              <a:rPr lang="en-US" sz="3600" i="1" spc="32">
                <a:solidFill>
                  <a:srgbClr val="382B1B"/>
                </a:solidFill>
                <a:latin typeface="TT Rounds Condensed Italics"/>
                <a:ea typeface="TT Rounds Condensed Italics"/>
                <a:cs typeface="TT Rounds Condensed Italics"/>
                <a:sym typeface="TT Rounds Condensed Italics"/>
              </a:rPr>
              <a:t>: Förvara livsmedel på rätt sätt för att undvika förlust av näringsämnen.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Kryddning</a:t>
            </a:r>
            <a:r>
              <a:rPr lang="en-US" sz="3600" i="1" spc="32">
                <a:solidFill>
                  <a:srgbClr val="382B1B"/>
                </a:solidFill>
                <a:latin typeface="TT Rounds Condensed Italics"/>
                <a:ea typeface="TT Rounds Condensed Italics"/>
                <a:cs typeface="TT Rounds Condensed Italics"/>
                <a:sym typeface="TT Rounds Condensed Italics"/>
              </a:rPr>
              <a:t>: Använd örter och kryddor för att minska tillsatsen av salt och socker.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8. Balansering av portioner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37921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Balanserad platta</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Grönsaker</a:t>
            </a:r>
            <a:r>
              <a:rPr lang="en-US" sz="3600" i="1" spc="32">
                <a:solidFill>
                  <a:srgbClr val="382B1B"/>
                </a:solidFill>
                <a:latin typeface="TT Rounds Condensed Italics"/>
                <a:ea typeface="TT Rounds Condensed Italics"/>
                <a:cs typeface="TT Rounds Condensed Italics"/>
                <a:sym typeface="TT Rounds Condensed Italics"/>
              </a:rPr>
              <a:t>: Fyll halva tallriken med olika sorters grönsaker.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Proteiner/Vegetabiliska proteiner</a:t>
            </a:r>
            <a:r>
              <a:rPr lang="en-US" sz="3600" i="1" spc="32">
                <a:solidFill>
                  <a:srgbClr val="382B1B"/>
                </a:solidFill>
                <a:latin typeface="TT Rounds Condensed Italics"/>
                <a:ea typeface="TT Rounds Condensed Italics"/>
                <a:cs typeface="TT Rounds Condensed Italics"/>
                <a:sym typeface="TT Rounds Condensed Italics"/>
              </a:rPr>
              <a:t>: Reservera en fjärdedel av tallriken för proteinkällor.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Kolhydrater</a:t>
            </a:r>
            <a:r>
              <a:rPr lang="en-US" sz="3600" i="1" spc="32">
                <a:solidFill>
                  <a:srgbClr val="382B1B"/>
                </a:solidFill>
                <a:latin typeface="TT Rounds Condensed Italics"/>
                <a:ea typeface="TT Rounds Condensed Italics"/>
                <a:cs typeface="TT Rounds Condensed Italics"/>
                <a:sym typeface="TT Rounds Condensed Italics"/>
              </a:rPr>
              <a:t>: ägna en fjärdedel av tallriken åt komplexa kolhydrater.</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Kontroll av portioner </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Måttliga portioner</a:t>
            </a:r>
            <a:r>
              <a:rPr lang="en-US" sz="3600" i="1" spc="32">
                <a:solidFill>
                  <a:srgbClr val="382B1B"/>
                </a:solidFill>
                <a:latin typeface="TT Rounds Condensed Italics"/>
                <a:ea typeface="TT Rounds Condensed Italics"/>
                <a:cs typeface="TT Rounds Condensed Italics"/>
                <a:sym typeface="TT Rounds Condensed Italics"/>
              </a:rPr>
              <a:t>: Undvik alltför stora portioner för att undvika slöseri och överflödiga kalorier.</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Estetik</a:t>
            </a:r>
            <a:r>
              <a:rPr lang="en-US" sz="3600" i="1" spc="32">
                <a:solidFill>
                  <a:srgbClr val="382B1B"/>
                </a:solidFill>
                <a:latin typeface="TT Rounds Condensed Italics"/>
                <a:ea typeface="TT Rounds Condensed Italics"/>
                <a:cs typeface="TT Rounds Condensed Italics"/>
                <a:sym typeface="TT Rounds Condensed Italics"/>
              </a:rPr>
              <a:t>: Omsorgsfull presentation för att göra rätterna attraktiva.</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Kökshantering, näringslära och kreativitet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Hur stor del av tallriken bör reserveras för grönsaker för en balanserad måltid?</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Ett kvartal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En tredjedel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Halv</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Tre fjärdedelar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Vilken uppläggningsteknik går ut på att arrangera maten estetiskt på en tallrik?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Glasrutor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Tupplur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Plätering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Sprinkling</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90470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7001917"/>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spc="32" err="1">
                <a:solidFill>
                  <a:srgbClr val="382B1B"/>
                </a:solidFill>
                <a:latin typeface="TT Rounds Condensed Bold"/>
                <a:ea typeface="TT Rounds Condensed Bold"/>
                <a:cs typeface="TT Rounds Condensed Bold"/>
                <a:sym typeface="TT Rounds Condensed Bold"/>
              </a:rPr>
              <a:t>Handtvätt</a:t>
            </a:r>
            <a:endParaRPr lang="en-US" sz="3600" b="1" spc="32" dirty="0"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Tvätta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händerna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regelbundet</a:t>
            </a:r>
            <a:r>
              <a:rPr lang="en-US" sz="3600" spc="32" dirty="0">
                <a:solidFill>
                  <a:srgbClr val="382B1B"/>
                </a:solidFill>
                <a:latin typeface="TT Rounds Condensed"/>
                <a:ea typeface="TT Rounds Condensed"/>
                <a:cs typeface="TT Rounds Condensed"/>
                <a:sym typeface="TT Rounds Condensed"/>
              </a:rPr>
              <a:t> med </a:t>
            </a:r>
            <a:r>
              <a:rPr lang="en-US" sz="3600" spc="32" dirty="0" err="1">
                <a:solidFill>
                  <a:srgbClr val="382B1B"/>
                </a:solidFill>
                <a:latin typeface="TT Rounds Condensed"/>
                <a:ea typeface="TT Rounds Condensed"/>
                <a:cs typeface="TT Rounds Condensed"/>
                <a:sym typeface="TT Rounds Condensed"/>
              </a:rPr>
              <a:t>tvål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varmt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vatten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minst</a:t>
            </a:r>
            <a:r>
              <a:rPr lang="en-US" sz="3600" spc="32" dirty="0">
                <a:solidFill>
                  <a:srgbClr val="382B1B"/>
                </a:solidFill>
                <a:latin typeface="TT Rounds Condensed"/>
                <a:ea typeface="TT Rounds Condensed"/>
                <a:cs typeface="TT Rounds Condensed"/>
                <a:sym typeface="TT Rounds Condensed"/>
              </a:rPr>
              <a:t> 20 </a:t>
            </a:r>
            <a:r>
              <a:rPr lang="en-US" sz="3600" spc="32" dirty="0" err="1">
                <a:solidFill>
                  <a:srgbClr val="382B1B"/>
                </a:solidFill>
                <a:latin typeface="TT Rounds Condensed"/>
                <a:ea typeface="TT Rounds Condensed"/>
                <a:cs typeface="TT Rounds Condensed"/>
                <a:sym typeface="TT Rounds Condensed"/>
              </a:rPr>
              <a:t>sekunder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särskilt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efter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du </a:t>
            </a:r>
            <a:r>
              <a:rPr lang="en-US" sz="3600" spc="32" dirty="0" err="1">
                <a:solidFill>
                  <a:srgbClr val="382B1B"/>
                </a:solidFill>
                <a:latin typeface="TT Rounds Condensed"/>
                <a:ea typeface="TT Rounds Condensed"/>
                <a:cs typeface="TT Rounds Condensed"/>
                <a:sym typeface="TT Rounds Condensed"/>
              </a:rPr>
              <a:t>har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hanterat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råa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livsmedel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rört</a:t>
            </a:r>
            <a:r>
              <a:rPr lang="en-US" sz="3600" spc="32" dirty="0">
                <a:solidFill>
                  <a:srgbClr val="382B1B"/>
                </a:solidFill>
                <a:latin typeface="TT Rounds Condensed"/>
                <a:ea typeface="TT Rounds Condensed"/>
                <a:cs typeface="TT Rounds Condensed"/>
                <a:sym typeface="TT Rounds Condensed"/>
              </a:rPr>
              <a:t> vid </a:t>
            </a:r>
            <a:r>
              <a:rPr lang="en-US" sz="3600" spc="32" dirty="0" err="1">
                <a:solidFill>
                  <a:srgbClr val="382B1B"/>
                </a:solidFill>
                <a:latin typeface="TT Rounds Condensed"/>
                <a:ea typeface="TT Rounds Condensed"/>
                <a:cs typeface="TT Rounds Condensed"/>
                <a:sym typeface="TT Rounds Condensed"/>
              </a:rPr>
              <a:t>ansiktet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varit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på</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toaletten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hanterat</a:t>
            </a:r>
            <a:r>
              <a:rPr lang="en-US" sz="3600" spc="32" dirty="0">
                <a:solidFill>
                  <a:srgbClr val="382B1B"/>
                </a:solidFill>
                <a:latin typeface="TT Rounds Condensed"/>
                <a:ea typeface="TT Rounds Condensed"/>
                <a:cs typeface="TT Rounds Condensed"/>
                <a:sym typeface="TT Rounds Condensed"/>
              </a:rPr>
              <a:t> sopor.</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spc="32" dirty="0" err="1">
                <a:solidFill>
                  <a:srgbClr val="382B1B"/>
                </a:solidFill>
                <a:latin typeface="TT Rounds Condensed Bold"/>
                <a:ea typeface="TT Rounds Condensed Bold"/>
                <a:cs typeface="TT Rounds Condensed Bold"/>
                <a:sym typeface="TT Rounds Condensed Bold"/>
              </a:rPr>
              <a:t>Arbetskläder</a:t>
            </a:r>
            <a:endParaRPr lang="en-US" sz="3600" b="1" spc="32" dirty="0"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rena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lämpliga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kläder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förkläde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matlagningsjacka</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handskar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när</a:t>
            </a:r>
            <a:r>
              <a:rPr lang="en-US" sz="3600" spc="32" dirty="0">
                <a:solidFill>
                  <a:srgbClr val="382B1B"/>
                </a:solidFill>
                <a:latin typeface="TT Rounds Condensed"/>
                <a:ea typeface="TT Rounds Condensed"/>
                <a:cs typeface="TT Rounds Condensed"/>
                <a:sym typeface="TT Rounds Condensed"/>
              </a:rPr>
              <a:t> det </a:t>
            </a:r>
            <a:r>
              <a:rPr lang="en-US" sz="3600" spc="32" dirty="0" err="1">
                <a:solidFill>
                  <a:srgbClr val="382B1B"/>
                </a:solidFill>
                <a:latin typeface="TT Rounds Condensed"/>
                <a:ea typeface="TT Rounds Condensed"/>
                <a:cs typeface="TT Rounds Condensed"/>
                <a:sym typeface="TT Rounds Condensed"/>
              </a:rPr>
              <a:t>behövs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särskilt</a:t>
            </a:r>
            <a:r>
              <a:rPr lang="en-US" sz="3600" spc="32" dirty="0">
                <a:solidFill>
                  <a:srgbClr val="382B1B"/>
                </a:solidFill>
                <a:latin typeface="TT Rounds Condensed"/>
                <a:ea typeface="TT Rounds Condensed"/>
                <a:cs typeface="TT Rounds Condensed"/>
                <a:sym typeface="TT Rounds Condensed"/>
              </a:rPr>
              <a:t> vid </a:t>
            </a:r>
            <a:r>
              <a:rPr lang="en-US" sz="3600" spc="32" dirty="0" err="1">
                <a:solidFill>
                  <a:srgbClr val="382B1B"/>
                </a:solidFill>
                <a:latin typeface="TT Rounds Condensed"/>
                <a:ea typeface="TT Rounds Condensed"/>
                <a:cs typeface="TT Rounds Condensed"/>
                <a:sym typeface="TT Rounds Condensed"/>
              </a:rPr>
              <a:t>hantering</a:t>
            </a:r>
            <a:r>
              <a:rPr lang="en-US" sz="3600" spc="32" dirty="0">
                <a:solidFill>
                  <a:srgbClr val="382B1B"/>
                </a:solidFill>
                <a:latin typeface="TT Rounds Condensed"/>
                <a:ea typeface="TT Rounds Condensed"/>
                <a:cs typeface="TT Rounds Condensed"/>
                <a:sym typeface="TT Rounds Condensed"/>
              </a:rPr>
              <a:t> av </a:t>
            </a:r>
            <a:r>
              <a:rPr lang="en-US" sz="3600" spc="32" dirty="0" err="1">
                <a:solidFill>
                  <a:srgbClr val="382B1B"/>
                </a:solidFill>
                <a:latin typeface="TT Rounds Condensed"/>
                <a:ea typeface="TT Rounds Condensed"/>
                <a:cs typeface="TT Rounds Condensed"/>
                <a:sym typeface="TT Rounds Condensed"/>
              </a:rPr>
              <a:t>ätfärdig</a:t>
            </a:r>
            <a:r>
              <a:rPr lang="en-US" sz="3600" spc="32" dirty="0">
                <a:solidFill>
                  <a:srgbClr val="382B1B"/>
                </a:solidFill>
                <a:latin typeface="TT Rounds Condensed"/>
                <a:ea typeface="TT Rounds Condensed"/>
                <a:cs typeface="TT Rounds Condensed"/>
                <a:sym typeface="TT Rounds Condensed"/>
              </a:rPr>
              <a:t> mat.</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Använd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hårmössa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eller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hårnät</a:t>
            </a:r>
            <a:r>
              <a:rPr lang="en-US" sz="3600" spc="32" dirty="0">
                <a:solidFill>
                  <a:srgbClr val="382B1B"/>
                </a:solidFill>
                <a:latin typeface="TT Rounds Condensed"/>
                <a:ea typeface="TT Rounds Condensed"/>
                <a:cs typeface="TT Rounds Condensed"/>
                <a:sym typeface="TT Rounds Condensed"/>
              </a:rPr>
              <a:t> för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förhindra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håret</a:t>
            </a:r>
            <a:r>
              <a:rPr lang="en-US" sz="3600" spc="32" dirty="0">
                <a:solidFill>
                  <a:srgbClr val="382B1B"/>
                </a:solidFill>
                <a:latin typeface="TT Rounds Condensed"/>
                <a:ea typeface="TT Rounds Condensed"/>
                <a:cs typeface="TT Rounds Condensed"/>
                <a:sym typeface="TT Rounds Condensed"/>
              </a:rPr>
              <a:t> faller </a:t>
            </a:r>
            <a:r>
              <a:rPr lang="en-US" sz="3600" spc="32" dirty="0" err="1">
                <a:solidFill>
                  <a:srgbClr val="382B1B"/>
                </a:solidFill>
                <a:latin typeface="TT Rounds Condensed"/>
                <a:ea typeface="TT Rounds Condensed"/>
                <a:cs typeface="TT Rounds Condensed"/>
                <a:sym typeface="TT Rounds Condensed"/>
              </a:rPr>
              <a:t>ner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maten</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a:t>
            </a:r>
            <a:r>
              <a:rPr lang="en-US" sz="3600" b="1" spc="32" dirty="0" err="1">
                <a:solidFill>
                  <a:srgbClr val="382B1B"/>
                </a:solidFill>
                <a:latin typeface="TT Rounds Condensed Bold"/>
                <a:ea typeface="TT Rounds Condensed Bold"/>
                <a:cs typeface="TT Rounds Condensed Bold"/>
                <a:sym typeface="TT Rounds Condensed Bold"/>
              </a:rPr>
              <a:t>Medarbetarnas</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hälsa</a:t>
            </a:r>
            <a:endParaRPr lang="en-US" sz="3600" b="1" spc="32" dirty="0" err="1">
              <a:solidFill>
                <a:srgbClr val="382B1B"/>
              </a:solidFill>
              <a:latin typeface="TT Rounds Condensed Bold"/>
              <a:ea typeface="TT Rounds Condensed Bold"/>
              <a:cs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Arbeta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inte</a:t>
            </a:r>
            <a:r>
              <a:rPr lang="en-US" sz="3600" spc="32" dirty="0">
                <a:solidFill>
                  <a:srgbClr val="382B1B"/>
                </a:solidFill>
                <a:latin typeface="TT Rounds Condensed"/>
                <a:ea typeface="TT Rounds Condensed"/>
                <a:cs typeface="TT Rounds Condensed"/>
                <a:sym typeface="TT Rounds Condensed"/>
              </a:rPr>
              <a:t> om du </a:t>
            </a:r>
            <a:r>
              <a:rPr lang="en-US" sz="3600" spc="32" dirty="0" err="1">
                <a:solidFill>
                  <a:srgbClr val="382B1B"/>
                </a:solidFill>
                <a:latin typeface="TT Rounds Condensed"/>
                <a:ea typeface="TT Rounds Condensed"/>
                <a:cs typeface="TT Rounds Condensed"/>
                <a:sym typeface="TT Rounds Condensed"/>
              </a:rPr>
              <a:t>är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sjuk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gastroenterit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influensa</a:t>
            </a:r>
            <a:r>
              <a:rPr lang="en-US" sz="3600" spc="32" dirty="0">
                <a:solidFill>
                  <a:srgbClr val="382B1B"/>
                </a:solidFill>
                <a:latin typeface="TT Rounds Condensed"/>
                <a:ea typeface="TT Rounds Condensed"/>
                <a:cs typeface="TT Rounds Condensed"/>
                <a:sym typeface="TT Rounds Condensed"/>
              </a:rPr>
              <a:t> etc.).</a:t>
            </a:r>
            <a:endParaRPr lang="en-US" sz="3600" spc="32" dirty="0">
              <a:solidFill>
                <a:srgbClr val="382B1B"/>
              </a:solidFill>
              <a:latin typeface="TT Rounds Condensed"/>
              <a:ea typeface="TT Rounds Condensed"/>
              <a:cs typeface="TT Rounds Condense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Rapportera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eventuella</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sår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täck</a:t>
            </a:r>
            <a:r>
              <a:rPr lang="en-US" sz="3600" spc="32" dirty="0">
                <a:solidFill>
                  <a:srgbClr val="382B1B"/>
                </a:solidFill>
                <a:latin typeface="TT Rounds Condensed"/>
                <a:ea typeface="TT Rounds Condensed"/>
                <a:cs typeface="TT Rounds Condensed"/>
                <a:sym typeface="TT Rounds Condensed"/>
              </a:rPr>
              <a:t> dem med </a:t>
            </a:r>
            <a:r>
              <a:rPr lang="en-US" sz="3600" spc="32" dirty="0" err="1">
                <a:solidFill>
                  <a:srgbClr val="382B1B"/>
                </a:solidFill>
                <a:latin typeface="TT Rounds Condensed"/>
                <a:ea typeface="TT Rounds Condensed"/>
                <a:cs typeface="TT Rounds Condensed"/>
                <a:sym typeface="TT Rounds Condensed"/>
              </a:rPr>
              <a:t>ett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vattentätt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förband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handske</a:t>
            </a:r>
            <a:r>
              <a:rPr lang="en-US" sz="3600" spc="32" dirty="0">
                <a:solidFill>
                  <a:srgbClr val="382B1B"/>
                </a:solidFill>
                <a:latin typeface="TT Rounds Condensed"/>
                <a:ea typeface="TT Rounds Condensed"/>
                <a:cs typeface="TT Rounds Condensed"/>
                <a:sym typeface="TT Rounds Condensed"/>
              </a:rPr>
              <a:t> om det </a:t>
            </a:r>
            <a:r>
              <a:rPr lang="en-US" sz="3600" spc="32" dirty="0" err="1">
                <a:solidFill>
                  <a:srgbClr val="382B1B"/>
                </a:solidFill>
                <a:latin typeface="TT Rounds Condensed"/>
                <a:ea typeface="TT Rounds Condensed"/>
                <a:cs typeface="TT Rounds Condensed"/>
                <a:sym typeface="TT Rounds Condensed"/>
              </a:rPr>
              <a:t>behövs</a:t>
            </a:r>
            <a:r>
              <a:rPr lang="en-US" sz="3600" spc="32" dirty="0">
                <a:solidFill>
                  <a:srgbClr val="382B1B"/>
                </a:solidFill>
                <a:latin typeface="TT Rounds Condensed"/>
                <a:ea typeface="TT Rounds Condensed"/>
                <a:cs typeface="TT Rounds Condensed"/>
                <a:sym typeface="TT Rounds Condensed"/>
              </a:rPr>
              <a:t>.</a:t>
            </a:r>
            <a:endParaRPr lang="en-US" sz="3600" spc="32" dirty="0">
              <a:solidFill>
                <a:srgbClr val="382B1B"/>
              </a:solidFill>
              <a:latin typeface="TT Rounds Condensed"/>
              <a:ea typeface="TT Rounds Condensed"/>
              <a:cs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Personlig hygien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Kökshantering, näringslära och kreativitet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Vilken är den huvudsakliga källan till kolhydrater i kosten?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Oljor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Kött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Spannmål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Grönsaker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Vilken funktion har makronäringsämnena i kosten?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Vävnadsreparation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Energilagring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Reglering av kroppsliga processer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Alla ovanstående</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086763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Kökshantering, näringslära och kreativitet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Vad är det rekommenderade dagliga intaget av vatten för en genomsnittlig vuxen?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1-2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2-3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3-4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4-5 liter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Frågesport</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4141152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Kökshantering, näringslära och kreativitet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Vad är det rekommenderade dagliga intaget av vatten för en genomsnittlig vuxen?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1-2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2-3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3-4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4-5 liter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err="1">
                <a:solidFill>
                  <a:srgbClr val="382B1B"/>
                </a:solidFill>
                <a:latin typeface="TT Rounds Condensed Bold"/>
                <a:ea typeface="TT Rounds Condensed Bold"/>
                <a:cs typeface="TT Rounds Condensed Bold"/>
                <a:sym typeface="TT Rounds Condensed Bold"/>
              </a:rPr>
              <a:t>Frågesport</a:t>
            </a: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7776732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5501506"/>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Kökshantering, näringslära och kreativitet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Hur stor del av tallriken bör reserveras för grönsaker för en balanserad måltid?</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Halv</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Vilken uppläggningsteknik går ut på att arrangera maten estetiskt på en tallrik?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Plätering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Vilken är den huvudsakliga källan till kolhydrater i kosten?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Spannmål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Vilken funktion har makronäringsämnena i kosten?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Alla ovanstående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Vad är det rekommenderade dagliga intaget av vatten för en genomsnittlig vuxen?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2-3 liter</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Svar på frågor</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298046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8308611" y="2284740"/>
            <a:ext cx="1207050" cy="51165"/>
            <a:chOff x="0" y="0"/>
            <a:chExt cx="1609400" cy="68220"/>
          </a:xfrm>
        </p:grpSpPr>
        <p:sp>
          <p:nvSpPr>
            <p:cNvPr id="4" name="Freeform 4"/>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84BFA4"/>
            </a:solidFill>
          </p:spPr>
          <p:txBody>
            <a:bodyPr/>
            <a:lstStyle/>
            <a:p>
              <a:endParaRPr lang="fr-FR"/>
            </a:p>
          </p:txBody>
        </p:sp>
        <p:sp>
          <p:nvSpPr>
            <p:cNvPr id="5" name="Freeform 5"/>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84BFA4"/>
            </a:solidFill>
          </p:spPr>
          <p:txBody>
            <a:bodyPr/>
            <a:lstStyle/>
            <a:p>
              <a:endParaRPr lang="fr-FR"/>
            </a:p>
          </p:txBody>
        </p:sp>
      </p:grpSp>
      <p:sp>
        <p:nvSpPr>
          <p:cNvPr id="6" name="Freeform 6"/>
          <p:cNvSpPr/>
          <p:nvPr/>
        </p:nvSpPr>
        <p:spPr>
          <a:xfrm>
            <a:off x="0" y="0"/>
            <a:ext cx="7975198" cy="11368507"/>
          </a:xfrm>
          <a:custGeom>
            <a:avLst/>
            <a:gdLst/>
            <a:ahLst/>
            <a:cxnLst/>
            <a:rect l="l" t="t" r="r" b="b"/>
            <a:pathLst>
              <a:path w="7975198" h="11368507">
                <a:moveTo>
                  <a:pt x="0" y="0"/>
                </a:moveTo>
                <a:lnTo>
                  <a:pt x="7975198" y="0"/>
                </a:lnTo>
                <a:lnTo>
                  <a:pt x="7975198" y="11368507"/>
                </a:lnTo>
                <a:lnTo>
                  <a:pt x="0" y="11368507"/>
                </a:lnTo>
                <a:lnTo>
                  <a:pt x="0" y="0"/>
                </a:lnTo>
                <a:close/>
              </a:path>
            </a:pathLst>
          </a:custGeom>
          <a:blipFill>
            <a:blip r:embed="rId3"/>
            <a:stretch>
              <a:fillRect t="-4933" r="-7409" b="-8296"/>
            </a:stretch>
          </a:blipFill>
        </p:spPr>
        <p:txBody>
          <a:bodyPr/>
          <a:lstStyle/>
          <a:p>
            <a:endParaRPr lang="fr-FR"/>
          </a:p>
        </p:txBody>
      </p:sp>
      <p:grpSp>
        <p:nvGrpSpPr>
          <p:cNvPr id="7" name="Group 7"/>
          <p:cNvGrpSpPr/>
          <p:nvPr/>
        </p:nvGrpSpPr>
        <p:grpSpPr>
          <a:xfrm>
            <a:off x="-1655115" y="-936273"/>
            <a:ext cx="5753422" cy="5932221"/>
            <a:chOff x="0" y="0"/>
            <a:chExt cx="9076622" cy="9358696"/>
          </a:xfrm>
        </p:grpSpPr>
        <p:sp>
          <p:nvSpPr>
            <p:cNvPr id="8" name="Freeform 8"/>
            <p:cNvSpPr/>
            <p:nvPr/>
          </p:nvSpPr>
          <p:spPr>
            <a:xfrm>
              <a:off x="-403987" y="-153162"/>
              <a:ext cx="10093833" cy="9889490"/>
            </a:xfrm>
            <a:custGeom>
              <a:avLst/>
              <a:gdLst/>
              <a:ahLst/>
              <a:cxnLst/>
              <a:rect l="l" t="t" r="r" b="b"/>
              <a:pathLst>
                <a:path w="10093833" h="9889490">
                  <a:moveTo>
                    <a:pt x="5900039" y="372491"/>
                  </a:moveTo>
                  <a:cubicBezTo>
                    <a:pt x="4692396" y="11938"/>
                    <a:pt x="3430651" y="0"/>
                    <a:pt x="2469388" y="1081405"/>
                  </a:cubicBezTo>
                  <a:cubicBezTo>
                    <a:pt x="1538097" y="2126869"/>
                    <a:pt x="642874" y="3815207"/>
                    <a:pt x="450596" y="5209159"/>
                  </a:cubicBezTo>
                  <a:cubicBezTo>
                    <a:pt x="0" y="8459597"/>
                    <a:pt x="2895981" y="9889490"/>
                    <a:pt x="5821934" y="9426956"/>
                  </a:cubicBezTo>
                  <a:cubicBezTo>
                    <a:pt x="8675878" y="8976233"/>
                    <a:pt x="10093833" y="5233162"/>
                    <a:pt x="9228582" y="2565527"/>
                  </a:cubicBezTo>
                  <a:cubicBezTo>
                    <a:pt x="8970263" y="1760474"/>
                    <a:pt x="8219186" y="1381887"/>
                    <a:pt x="7510272" y="1033399"/>
                  </a:cubicBezTo>
                  <a:cubicBezTo>
                    <a:pt x="6999605" y="781050"/>
                    <a:pt x="6458839" y="540766"/>
                    <a:pt x="5900039" y="372491"/>
                  </a:cubicBezTo>
                  <a:close/>
                </a:path>
              </a:pathLst>
            </a:custGeom>
            <a:solidFill>
              <a:srgbClr val="84BFA4"/>
            </a:solidFill>
          </p:spPr>
          <p:txBody>
            <a:bodyPr/>
            <a:lstStyle/>
            <a:p>
              <a:endParaRPr lang="fr-FR"/>
            </a:p>
          </p:txBody>
        </p:sp>
      </p:grpSp>
      <p:grpSp>
        <p:nvGrpSpPr>
          <p:cNvPr id="9" name="Group 9"/>
          <p:cNvGrpSpPr/>
          <p:nvPr/>
        </p:nvGrpSpPr>
        <p:grpSpPr>
          <a:xfrm>
            <a:off x="-4481700" y="-623024"/>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grpSp>
        <p:nvGrpSpPr>
          <p:cNvPr id="11" name="Group 11"/>
          <p:cNvGrpSpPr/>
          <p:nvPr/>
        </p:nvGrpSpPr>
        <p:grpSpPr>
          <a:xfrm>
            <a:off x="-3696476" y="-1699574"/>
            <a:ext cx="24222254" cy="1699574"/>
            <a:chOff x="0" y="0"/>
            <a:chExt cx="32296338" cy="2266098"/>
          </a:xfrm>
        </p:grpSpPr>
        <p:sp>
          <p:nvSpPr>
            <p:cNvPr id="12" name="Freeform 12"/>
            <p:cNvSpPr/>
            <p:nvPr/>
          </p:nvSpPr>
          <p:spPr>
            <a:xfrm>
              <a:off x="0" y="0"/>
              <a:ext cx="32296354" cy="2266061"/>
            </a:xfrm>
            <a:custGeom>
              <a:avLst/>
              <a:gdLst/>
              <a:ahLst/>
              <a:cxnLst/>
              <a:rect l="l" t="t" r="r" b="b"/>
              <a:pathLst>
                <a:path w="32296354" h="2266061">
                  <a:moveTo>
                    <a:pt x="0" y="0"/>
                  </a:moveTo>
                  <a:lnTo>
                    <a:pt x="32296354" y="0"/>
                  </a:lnTo>
                  <a:lnTo>
                    <a:pt x="32296354" y="2266061"/>
                  </a:lnTo>
                  <a:lnTo>
                    <a:pt x="0" y="2266061"/>
                  </a:lnTo>
                  <a:close/>
                </a:path>
              </a:pathLst>
            </a:custGeom>
            <a:solidFill>
              <a:srgbClr val="ECECEC"/>
            </a:solidFill>
          </p:spPr>
          <p:txBody>
            <a:bodyPr/>
            <a:lstStyle/>
            <a:p>
              <a:endParaRPr lang="fr-FR"/>
            </a:p>
          </p:txBody>
        </p:sp>
      </p:grpSp>
      <p:sp>
        <p:nvSpPr>
          <p:cNvPr id="13" name="TextBox 13"/>
          <p:cNvSpPr txBox="1"/>
          <p:nvPr/>
        </p:nvSpPr>
        <p:spPr>
          <a:xfrm>
            <a:off x="8409576" y="1200678"/>
            <a:ext cx="9063542" cy="699287"/>
          </a:xfrm>
          <a:prstGeom prst="rect">
            <a:avLst/>
          </a:prstGeom>
        </p:spPr>
        <p:txBody>
          <a:bodyPr lIns="0" tIns="0" rIns="0" bIns="0" rtlCol="0" anchor="t">
            <a:spAutoFit/>
          </a:bodyPr>
          <a:lstStyle/>
          <a:p>
            <a:pPr>
              <a:lnSpc>
                <a:spcPts val="5248"/>
              </a:lnSpc>
            </a:pPr>
            <a:r>
              <a:rPr lang="en-US" sz="5400" b="1" spc="50" dirty="0">
                <a:solidFill>
                  <a:srgbClr val="382B1B"/>
                </a:solidFill>
                <a:latin typeface="TT Rounds Condensed Bold"/>
                <a:ea typeface="TT Rounds Condensed Bold"/>
                <a:cs typeface="TT Rounds Condensed Bold"/>
                <a:sym typeface="TT Rounds Condensed Bold"/>
              </a:rPr>
              <a:t>C- </a:t>
            </a:r>
            <a:r>
              <a:rPr lang="en-US" sz="5400" b="1" spc="50" dirty="0" err="1">
                <a:solidFill>
                  <a:srgbClr val="382B1B"/>
                </a:solidFill>
                <a:latin typeface="TT Rounds Condensed Bold"/>
                <a:ea typeface="TT Rounds Condensed Bold"/>
                <a:cs typeface="TT Rounds Condensed Bold"/>
                <a:sym typeface="TT Rounds Condensed Bold"/>
              </a:rPr>
              <a:t>Dekoration</a:t>
            </a:r>
            <a:r>
              <a:rPr lang="en-US" sz="5400" b="1" spc="50" dirty="0">
                <a:solidFill>
                  <a:srgbClr val="382B1B"/>
                </a:solidFill>
                <a:latin typeface="TT Rounds Condensed Bold"/>
                <a:ea typeface="TT Rounds Condensed Bold"/>
                <a:cs typeface="TT Rounds Condensed Bold"/>
                <a:sym typeface="TT Rounds Condensed Bold"/>
              </a:rPr>
              <a:t> </a:t>
            </a:r>
            <a:r>
              <a:rPr lang="en-US" sz="5400" b="1" spc="50" dirty="0" err="1">
                <a:solidFill>
                  <a:srgbClr val="382B1B"/>
                </a:solidFill>
                <a:latin typeface="TT Rounds Condensed Bold"/>
                <a:ea typeface="TT Rounds Condensed Bold"/>
                <a:cs typeface="TT Rounds Condensed Bold"/>
                <a:sym typeface="TT Rounds Condensed Bold"/>
              </a:rPr>
              <a:t>i</a:t>
            </a:r>
            <a:r>
              <a:rPr lang="en-US" sz="5400" b="1" spc="50" dirty="0">
                <a:solidFill>
                  <a:srgbClr val="382B1B"/>
                </a:solidFill>
                <a:latin typeface="TT Rounds Condensed Bold"/>
                <a:ea typeface="TT Rounds Condensed Bold"/>
                <a:cs typeface="TT Rounds Condensed Bold"/>
                <a:sym typeface="TT Rounds Condensed Bold"/>
              </a:rPr>
              <a:t> </a:t>
            </a:r>
            <a:r>
              <a:rPr lang="en-US" sz="5400" b="1" spc="50" dirty="0" err="1">
                <a:solidFill>
                  <a:srgbClr val="382B1B"/>
                </a:solidFill>
                <a:latin typeface="TT Rounds Condensed Bold"/>
                <a:ea typeface="TT Rounds Condensed Bold"/>
                <a:cs typeface="TT Rounds Condensed Bold"/>
                <a:sym typeface="TT Rounds Condensed Bold"/>
              </a:rPr>
              <a:t>köket</a:t>
            </a:r>
            <a:endParaRPr lang="en-US" sz="5400" b="1" spc="50" dirty="0" err="1">
              <a:solidFill>
                <a:srgbClr val="382B1B"/>
              </a:solidFill>
              <a:latin typeface="TT Rounds Condensed Bold"/>
              <a:ea typeface="TT Rounds Condensed Bold"/>
              <a:cs typeface="TT Rounds Condensed Bold"/>
            </a:endParaRPr>
          </a:p>
        </p:txBody>
      </p:sp>
      <p:sp>
        <p:nvSpPr>
          <p:cNvPr id="14" name="TextBox 14"/>
          <p:cNvSpPr txBox="1"/>
          <p:nvPr/>
        </p:nvSpPr>
        <p:spPr>
          <a:xfrm>
            <a:off x="8308611" y="2916639"/>
            <a:ext cx="8950689" cy="4442460"/>
          </a:xfrm>
          <a:prstGeom prst="rect">
            <a:avLst/>
          </a:prstGeom>
        </p:spPr>
        <p:txBody>
          <a:bodyPr lIns="0" tIns="0" rIns="0" bIns="0" rtlCol="0" anchor="t">
            <a:spAutoFit/>
          </a:bodyPr>
          <a:lstStyle/>
          <a:p>
            <a:pPr algn="l">
              <a:lnSpc>
                <a:spcPts val="5040"/>
              </a:lnSpc>
              <a:spcBef>
                <a:spcPct val="0"/>
              </a:spcBef>
            </a:pPr>
            <a:r>
              <a:rPr lang="en-US" sz="3600" spc="33">
                <a:solidFill>
                  <a:srgbClr val="382B1B"/>
                </a:solidFill>
                <a:latin typeface="TT Rounds Condensed"/>
                <a:ea typeface="TT Rounds Condensed"/>
                <a:cs typeface="TT Rounds Condensed"/>
                <a:sym typeface="TT Rounds Condensed"/>
              </a:rPr>
              <a:t>Dressing i köket är konsten att arrangera maten på tallriken på ett tilltalande och aptitretande sätt. Det är ett avgörande steg för att visuellt förföra kunderna innan de ens smakar på rätten. Så här förklarar du matberedning i köket och lyfter fram principer, tekniker och tips för framgångsrik beredning: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Grundläggande principer för dressyr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502054"/>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Balans</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Visuellt</a:t>
            </a:r>
            <a:r>
              <a:rPr lang="en-US" sz="3600" i="1" spc="32" dirty="0">
                <a:solidFill>
                  <a:srgbClr val="382B1B"/>
                </a:solidFill>
                <a:latin typeface="TT Rounds Condensed Italics"/>
                <a:ea typeface="TT Rounds Condensed Italics"/>
                <a:cs typeface="TT Rounds Condensed Italics"/>
                <a:sym typeface="TT Rounds Condensed Italics"/>
              </a:rPr>
              <a:t>: Tallriken ska vara visuellt balanserad, med en harmonisk fördelning av </a:t>
            </a:r>
            <a:r>
              <a:rPr lang="en-US" sz="3600" i="1" spc="32" dirty="0" err="1">
                <a:solidFill>
                  <a:srgbClr val="382B1B"/>
                </a:solidFill>
                <a:latin typeface="TT Rounds Condensed Italics"/>
                <a:ea typeface="TT Rounds Condensed Italics"/>
                <a:cs typeface="TT Rounds Condensed Italics"/>
                <a:sym typeface="TT Rounds Condensed Italics"/>
              </a:rPr>
              <a:t>färger</a:t>
            </a:r>
            <a:r>
              <a:rPr lang="en-US" sz="3600" i="1" spc="32" dirty="0">
                <a:solidFill>
                  <a:srgbClr val="382B1B"/>
                </a:solidFill>
                <a:latin typeface="TT Rounds Condensed Italics"/>
                <a:ea typeface="TT Rounds Condensed Italics"/>
                <a:cs typeface="TT Rounds Condensed Italics"/>
                <a:sym typeface="TT Rounds Condensed Italics"/>
              </a:rPr>
              <a:t>, former och texturer.</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Smakupplevelse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Smakerna </a:t>
            </a:r>
            <a:r>
              <a:rPr lang="en-US" sz="3600" i="1" spc="32" dirty="0">
                <a:solidFill>
                  <a:srgbClr val="382B1B"/>
                </a:solidFill>
                <a:latin typeface="TT Rounds Condensed Italics"/>
                <a:ea typeface="TT Rounds Condensed Italics"/>
                <a:cs typeface="TT Rounds Condensed Italics"/>
                <a:sym typeface="TT Rounds Condensed Italics"/>
              </a:rPr>
              <a:t>måste vara balanserade, utan att något element dominerar de andra.</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Renlighet</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Plattans kanter ska vara rena, utan stänk eller fingeravtryck.</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Använd rena tänger eller redskap för att hantera ömtåliga livsmedel.</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Enkelhet</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Undvik att överbelasta plattan. Lämna gott om utrymme så att varje element syns tydligt.</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Använd ett begränsat antal ingredienser och pålägg för att undvika förvirring.</a:t>
            </a: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dirty="0">
                <a:solidFill>
                  <a:srgbClr val="382B1B"/>
                </a:solidFill>
                <a:latin typeface="TT Rounds Condensed Bold"/>
                <a:ea typeface="TT Rounds Condensed Bold"/>
                <a:cs typeface="TT Rounds Condensed Bold"/>
                <a:sym typeface="TT Rounds Condensed Bold"/>
              </a:rPr>
              <a:t>Dressyrtekniker</a:t>
            </a: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779639"/>
          </a:xfrm>
          <a:prstGeom prst="rect">
            <a:avLst/>
          </a:prstGeom>
        </p:spPr>
        <p:txBody>
          <a:bodyPr lIns="0" tIns="0" rIns="0" bIns="0" rtlCol="0" anchor="t">
            <a:spAutoFit/>
          </a:bodyPr>
          <a:lstStyle/>
          <a:p>
            <a:pPr marL="777240" lvl="1" indent="-388620" algn="l">
              <a:lnSpc>
                <a:spcPts val="3888"/>
              </a:lnSpc>
              <a:buAutoNum type="arabi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Använda färg</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Välj livsmedel i olika färger för att göra tallriken attraktiv.</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Lek med kontraster (till exempel gröna grönsaker med en röd sås).</a:t>
            </a:r>
          </a:p>
          <a:p>
            <a:pPr marL="777240" lvl="1" indent="-388620" algn="l">
              <a:lnSpc>
                <a:spcPts val="3888"/>
              </a:lnSpc>
              <a:buAutoNum type="arabi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Varierade texturer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Kombinera knapriga, mjuka, krämiga och krispiga texturer för en komplett sensorisk upplevelse.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Lägg de krispiga delarna sist för att hålla dem fräscha.</a:t>
            </a:r>
          </a:p>
          <a:p>
            <a:pPr marL="777240" lvl="1" indent="-388620" algn="l">
              <a:lnSpc>
                <a:spcPts val="3888"/>
              </a:lnSpc>
              <a:buAutoNum type="arabi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Höjd och struktur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Lägg till höjd för att ge tallriken en dimension (t.ex. genom att stapla ingredienser eller använda metallcirklar för att skapa strukturer).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Använd tekniker som rullning, stapling eller skiktning för att ge djup.</a:t>
            </a:r>
          </a:p>
          <a:p>
            <a:pPr marL="777240" lvl="1" indent="-388620" algn="l">
              <a:lnSpc>
                <a:spcPts val="3888"/>
              </a:lnSpc>
              <a:buAutoNum type="arabi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Kontaktpunkter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Skapa en fokuspunkt på tallriken, ofta huvudelementet i rätten, runt vilken de andra elementen arrangeras.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Använd asymmetriska placeringstekniker för att dra blicken till fokuspunkten.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dirty="0">
                <a:solidFill>
                  <a:srgbClr val="382B1B"/>
                </a:solidFill>
                <a:latin typeface="TT Rounds Condensed Bold"/>
                <a:ea typeface="TT Rounds Condensed Bold"/>
                <a:cs typeface="TT Rounds Condensed Bold"/>
                <a:sym typeface="TT Rounds Condensed Bold"/>
              </a:rPr>
              <a:t>Dressyrtekniker</a:t>
            </a: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2436114"/>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     5</a:t>
            </a:r>
            <a:r>
              <a:rPr lang="en-US" sz="3600" i="1" spc="32">
                <a:solidFill>
                  <a:srgbClr val="382B1B"/>
                </a:solidFill>
                <a:latin typeface="TT Rounds Condensed Italics"/>
                <a:ea typeface="TT Rounds Condensed Italics"/>
                <a:cs typeface="TT Rounds Condensed Italics"/>
                <a:sym typeface="TT Rounds Condensed Italics"/>
              </a:rPr>
              <a:t>.</a:t>
            </a:r>
            <a:r>
              <a:rPr lang="en-US" sz="3600" b="1" i="1" spc="32">
                <a:solidFill>
                  <a:srgbClr val="382B1B"/>
                </a:solidFill>
                <a:latin typeface="TT Rounds Condensed Bold Italics"/>
                <a:ea typeface="TT Rounds Condensed Bold Italics"/>
                <a:cs typeface="TT Rounds Condensed Bold Italics"/>
                <a:sym typeface="TT Rounds Condensed Bold Italics"/>
              </a:rPr>
              <a:t> Användning av tomma utrymmen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Fyll inte hela tallriken. Tomma ytor kan skapa ett intryck av sofistikeradhet och renlighet.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De tomma ytorna bidrar också till att framhäva de element som har uppförts.</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Tips för framgångsrik dressyr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8002191"/>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Verktyg för dressyr</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Använd precisionstänger, quenellskedar, penslar och spritspåsar för exakt dressing.</a:t>
            </a: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Formar </a:t>
            </a:r>
            <a:r>
              <a:rPr lang="en-US" sz="3600" i="1" spc="32" dirty="0">
                <a:solidFill>
                  <a:srgbClr val="382B1B"/>
                </a:solidFill>
                <a:latin typeface="TT Rounds Condensed Italics"/>
                <a:ea typeface="TT Rounds Condensed Italics"/>
                <a:cs typeface="TT Rounds Condensed Italics"/>
                <a:sym typeface="TT Rounds Condensed Italics"/>
              </a:rPr>
              <a:t>och kakformar kan hjälpa till att ge maten regelbundna former.</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Toppings och såser</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Lägg till färska örter, ätbara blommor eller mikroskidor för en visuell effekt och en känsla av fräschör.</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Arrangera såserna på ett konstnärligt sätt, antingen genom att glasera dem försiktigt eller genom att använda prickar eller linjer för att ge dynamik.</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Temperatur och färskhet</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Lägg upp varma rätter strax före servering så att de håller rätt temperatur.</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Kalla rätter kan förberedas i förväg, men måste förvaras kallt fram till servering.</a:t>
            </a: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Exempel på dressyr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501780"/>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Huvudrätt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Huvudelement </a:t>
            </a:r>
            <a:r>
              <a:rPr lang="en-US" sz="3600" i="1" spc="32" dirty="0">
                <a:solidFill>
                  <a:srgbClr val="382B1B"/>
                </a:solidFill>
                <a:latin typeface="TT Rounds Condensed Italics"/>
                <a:ea typeface="TT Rounds Condensed Italics"/>
                <a:cs typeface="TT Rounds Condensed Italics"/>
                <a:sym typeface="TT Rounds Condensed Italics"/>
              </a:rPr>
              <a:t>: Lägg köttet eller fisken något </a:t>
            </a:r>
            <a:r>
              <a:rPr lang="en-US" sz="3600" i="1" spc="32" dirty="0" err="1">
                <a:solidFill>
                  <a:srgbClr val="382B1B"/>
                </a:solidFill>
                <a:latin typeface="TT Rounds Condensed Italics"/>
                <a:ea typeface="TT Rounds Condensed Italics"/>
                <a:cs typeface="TT Rounds Condensed Italics"/>
                <a:sym typeface="TT Rounds Condensed Italics"/>
              </a:rPr>
              <a:t>ocentrerat</a:t>
            </a:r>
            <a:r>
              <a:rPr lang="en-US" sz="3600" i="1" spc="32" dirty="0">
                <a:solidFill>
                  <a:srgbClr val="382B1B"/>
                </a:solidFill>
                <a:latin typeface="TT Rounds Condensed Italics"/>
                <a:ea typeface="TT Rounds Condensed Italics"/>
                <a:cs typeface="TT Rounds Condensed Italics"/>
                <a:sym typeface="TT Rounds Condensed Italics"/>
              </a:rPr>
              <a: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Tillbehör</a:t>
            </a:r>
            <a:r>
              <a:rPr lang="en-US" sz="3600" i="1" spc="32" dirty="0">
                <a:solidFill>
                  <a:srgbClr val="382B1B"/>
                </a:solidFill>
                <a:latin typeface="TT Rounds Condensed Italics"/>
                <a:ea typeface="TT Rounds Condensed Italics"/>
                <a:cs typeface="TT Rounds Condensed Italics"/>
                <a:sym typeface="TT Rounds Condensed Italics"/>
              </a:rPr>
              <a:t>: Arrangera grönsakerna harmoniskt runt huvudrätten.</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Sås</a:t>
            </a:r>
            <a:r>
              <a:rPr lang="en-US" sz="3600" i="1" spc="32" dirty="0">
                <a:solidFill>
                  <a:srgbClr val="382B1B"/>
                </a:solidFill>
                <a:latin typeface="TT Rounds Condensed Italics"/>
                <a:ea typeface="TT Rounds Condensed Italics"/>
                <a:cs typeface="TT Rounds Condensed Italics"/>
                <a:sym typeface="TT Rounds Condensed Italics"/>
              </a:rPr>
              <a:t>: Ringla eller lägg upp i droppar runt rätten.</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1036320" lvl="2"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Efterrätt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Bas</a:t>
            </a:r>
            <a:r>
              <a:rPr lang="en-US" sz="3600" i="1" spc="32" dirty="0">
                <a:solidFill>
                  <a:srgbClr val="382B1B"/>
                </a:solidFill>
                <a:latin typeface="TT Rounds Condensed Italics"/>
                <a:ea typeface="TT Rounds Condensed Italics"/>
                <a:cs typeface="TT Rounds Condensed Italics"/>
                <a:sym typeface="TT Rounds Condensed Italics"/>
              </a:rPr>
              <a:t>: Använd ett grundläggande element som en tårta eller mousse.</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Garnera</a:t>
            </a:r>
            <a:r>
              <a:rPr lang="en-US" sz="3600" i="1" spc="32" dirty="0">
                <a:solidFill>
                  <a:srgbClr val="382B1B"/>
                </a:solidFill>
                <a:latin typeface="TT Rounds Condensed Italics"/>
                <a:ea typeface="TT Rounds Condensed Italics"/>
                <a:cs typeface="TT Rounds Condensed Italics"/>
                <a:sym typeface="TT Rounds Condensed Italics"/>
              </a:rPr>
              <a:t>: Lägg till färsk frukt, coulis, chokladbitar eller myntablad.</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Presentation </a:t>
            </a:r>
            <a:r>
              <a:rPr lang="en-US" sz="3600" i="1" spc="32" dirty="0">
                <a:solidFill>
                  <a:srgbClr val="382B1B"/>
                </a:solidFill>
                <a:latin typeface="TT Rounds Condensed Italics"/>
                <a:ea typeface="TT Rounds Condensed Italics"/>
                <a:cs typeface="TT Rounds Condensed Italics"/>
                <a:sym typeface="TT Rounds Condensed Italics"/>
              </a:rPr>
              <a:t>: Lek med höjder och texturer, som krispiga plattor eller krämiga krämer</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1036320" lvl="2">
              <a:lnSpc>
                <a:spcPts val="3888"/>
              </a:lnSpc>
            </a:pPr>
            <a:r>
              <a:rPr lang="en-US" sz="3600" i="1" spc="32" dirty="0">
                <a:solidFill>
                  <a:srgbClr val="382B1B"/>
                </a:solidFill>
                <a:latin typeface="TT Rounds Condensed Italics"/>
                <a:ea typeface="TT Rounds Condensed Italics"/>
                <a:cs typeface="TT Rounds Condensed Italics"/>
                <a:sym typeface="TT Rounds Condensed Italics"/>
              </a:rPr>
              <a:t>I video </a:t>
            </a:r>
            <a:r>
              <a:rPr lang="en-US" sz="3600" i="1" u="sng" spc="32" dirty="0">
                <a:solidFill>
                  <a:srgbClr val="382B1B"/>
                </a:solidFill>
                <a:latin typeface="TT Rounds Condensed Italics"/>
                <a:ea typeface="TT Rounds Condensed Italics"/>
                <a:cs typeface="TT Rounds Condensed Italics"/>
                <a:sym typeface="TT Rounds Condensed Italics"/>
                <a:hlinkClick r:id="rId3" tooltip="https://www.youtube.com/watch?v=bG9QHIZ5qv0"/>
              </a:rPr>
              <a:t>dressyrtekniker Platta</a:t>
            </a:r>
          </a:p>
          <a:p>
            <a:pPr marL="1036320" lvl="2"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9238</Words>
  <Application>Microsoft Office PowerPoint</Application>
  <PresentationFormat>Anpassad</PresentationFormat>
  <Paragraphs>1041</Paragraphs>
  <Slides>121</Slides>
  <Notes>0</Notes>
  <HiddenSlides>0</HiddenSlides>
  <MMClips>0</MMClips>
  <ScaleCrop>false</ScaleCrop>
  <HeadingPairs>
    <vt:vector size="4" baseType="variant">
      <vt:variant>
        <vt:lpstr>Tema</vt:lpstr>
      </vt:variant>
      <vt:variant>
        <vt:i4>1</vt:i4>
      </vt:variant>
      <vt:variant>
        <vt:lpstr>Bildrubriker</vt:lpstr>
      </vt:variant>
      <vt:variant>
        <vt:i4>121</vt:i4>
      </vt:variant>
    </vt:vector>
  </HeadingPairs>
  <TitlesOfParts>
    <vt:vector size="122" baseType="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CULINARY MODULE 3K</dc:title>
  <dc:creator>Orla Casey</dc:creator>
  <cp:keywords>, docId:26212C8158B4B4A222BF5898D49D0AE7</cp:keywords>
  <cp:lastModifiedBy>Orla Casey</cp:lastModifiedBy>
  <cp:revision>100</cp:revision>
  <dcterms:created xsi:type="dcterms:W3CDTF">2006-08-16T00:00:00Z</dcterms:created>
  <dcterms:modified xsi:type="dcterms:W3CDTF">2024-12-10T18:08:46Z</dcterms:modified>
  <dc:identifier>DAGTinUaVqU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539ab5-6c40-44dc-bcab-aa0492abd251_Enabled">
    <vt:lpwstr>true</vt:lpwstr>
  </property>
  <property fmtid="{D5CDD505-2E9C-101B-9397-08002B2CF9AE}" pid="3" name="MSIP_Label_35539ab5-6c40-44dc-bcab-aa0492abd251_SetDate">
    <vt:lpwstr>2024-12-10T17:44:18Z</vt:lpwstr>
  </property>
  <property fmtid="{D5CDD505-2E9C-101B-9397-08002B2CF9AE}" pid="4" name="MSIP_Label_35539ab5-6c40-44dc-bcab-aa0492abd251_Method">
    <vt:lpwstr>Privileged</vt:lpwstr>
  </property>
  <property fmtid="{D5CDD505-2E9C-101B-9397-08002B2CF9AE}" pid="5" name="MSIP_Label_35539ab5-6c40-44dc-bcab-aa0492abd251_Name">
    <vt:lpwstr>0_Öppen</vt:lpwstr>
  </property>
  <property fmtid="{D5CDD505-2E9C-101B-9397-08002B2CF9AE}" pid="6" name="MSIP_Label_35539ab5-6c40-44dc-bcab-aa0492abd251_SiteId">
    <vt:lpwstr>1ec9e657-16f5-43cb-82e2-3e701c8e7f24</vt:lpwstr>
  </property>
  <property fmtid="{D5CDD505-2E9C-101B-9397-08002B2CF9AE}" pid="7" name="MSIP_Label_35539ab5-6c40-44dc-bcab-aa0492abd251_ActionId">
    <vt:lpwstr>27452934-5d68-4a6c-b394-1dfcc2bf6aa8</vt:lpwstr>
  </property>
  <property fmtid="{D5CDD505-2E9C-101B-9397-08002B2CF9AE}" pid="8" name="MSIP_Label_35539ab5-6c40-44dc-bcab-aa0492abd251_ContentBits">
    <vt:lpwstr>0</vt:lpwstr>
  </property>
</Properties>
</file>