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sldIdLst>
    <p:sldId id="4302" r:id="rId2"/>
    <p:sldId id="4300" r:id="rId3"/>
    <p:sldId id="4308" r:id="rId4"/>
    <p:sldId id="4405" r:id="rId5"/>
    <p:sldId id="4362" r:id="rId6"/>
    <p:sldId id="4307" r:id="rId7"/>
    <p:sldId id="4407" r:id="rId8"/>
    <p:sldId id="4408" r:id="rId9"/>
    <p:sldId id="4409" r:id="rId10"/>
    <p:sldId id="4395" r:id="rId11"/>
    <p:sldId id="4410" r:id="rId12"/>
    <p:sldId id="4411" r:id="rId13"/>
    <p:sldId id="4412" r:id="rId14"/>
    <p:sldId id="4413" r:id="rId15"/>
    <p:sldId id="4414" r:id="rId16"/>
    <p:sldId id="4415" r:id="rId17"/>
    <p:sldId id="4416" r:id="rId18"/>
    <p:sldId id="4417" r:id="rId19"/>
    <p:sldId id="4388" r:id="rId20"/>
    <p:sldId id="4418" r:id="rId21"/>
    <p:sldId id="4367" r:id="rId22"/>
    <p:sldId id="4419" r:id="rId23"/>
    <p:sldId id="4421" r:id="rId24"/>
    <p:sldId id="4420" r:id="rId25"/>
    <p:sldId id="4422" r:id="rId26"/>
    <p:sldId id="4423" r:id="rId27"/>
    <p:sldId id="4424" r:id="rId28"/>
    <p:sldId id="4425" r:id="rId29"/>
    <p:sldId id="4426" r:id="rId30"/>
    <p:sldId id="4427" r:id="rId31"/>
    <p:sldId id="4428" r:id="rId32"/>
    <p:sldId id="4429" r:id="rId33"/>
    <p:sldId id="4430" r:id="rId34"/>
    <p:sldId id="4431" r:id="rId35"/>
    <p:sldId id="4432" r:id="rId36"/>
    <p:sldId id="4433" r:id="rId37"/>
    <p:sldId id="4434" r:id="rId38"/>
    <p:sldId id="4348"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2B1B"/>
    <a:srgbClr val="E6C8C7"/>
    <a:srgbClr val="B6D1E1"/>
    <a:srgbClr val="C2DEEB"/>
    <a:srgbClr val="84BFA4"/>
    <a:srgbClr val="C0DCEA"/>
    <a:srgbClr val="DC81AB"/>
    <a:srgbClr val="E995B1"/>
    <a:srgbClr val="000000"/>
    <a:srgbClr val="3C3D3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168"/>
    <p:restoredTop sz="94867"/>
  </p:normalViewPr>
  <p:slideViewPr>
    <p:cSldViewPr snapToGrid="0" snapToObjects="1">
      <p:cViewPr varScale="1">
        <p:scale>
          <a:sx n="61" d="100"/>
          <a:sy n="61" d="100"/>
        </p:scale>
        <p:origin x="488" y="16"/>
      </p:cViewPr>
      <p:guideLst/>
    </p:cSldViewPr>
  </p:slid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3 KITCHENS</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0" i="0" baseline="0" dirty="0">
              <a:solidFill>
                <a:schemeClr val="bg1"/>
              </a:solidFill>
              <a:latin typeface="+mn-lt"/>
              <a:ea typeface="Quattrocento Sans"/>
              <a:cs typeface="Calibri" panose="020F0502020204030204" pitchFamily="34" charset="0"/>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0" i="0" baseline="0" dirty="0">
              <a:solidFill>
                <a:schemeClr val="bg1"/>
              </a:solidFill>
              <a:latin typeface="+mn-lt"/>
              <a:ea typeface="Quattrocento Sans"/>
              <a:cs typeface="Calibri" panose="020F0502020204030204" pitchFamily="34" charset="0"/>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Calibri" panose="020F0502020204030204" pitchFamily="34" charset="0"/>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5845501"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3 Kitchens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0" i="0" baseline="0" dirty="0">
                <a:solidFill>
                  <a:schemeClr val="bg1"/>
                </a:solidFill>
                <a:latin typeface="+mn-lt"/>
                <a:ea typeface="Quattrocento Sans"/>
                <a:cs typeface="Calibri" panose="020F0502020204030204" pitchFamily="34" charset="0"/>
                <a:sym typeface="Quattrocento Sans"/>
              </a:rPr>
              <a:t>Calibri</a:t>
            </a: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Slide 02">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5A19F619-2241-181B-2C53-259A2A32E5C0}"/>
              </a:ext>
            </a:extLst>
          </p:cNvPr>
          <p:cNvSpPr/>
          <p:nvPr userDrawn="1"/>
        </p:nvSpPr>
        <p:spPr>
          <a:xfrm rot="4220027">
            <a:off x="-542070"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3A6DA1EF-FEB4-70E9-9C2A-8179C214163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EFDCDC"/>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Text Placeholder 3">
            <a:extLst>
              <a:ext uri="{FF2B5EF4-FFF2-40B4-BE49-F238E27FC236}">
                <a16:creationId xmlns:a16="http://schemas.microsoft.com/office/drawing/2014/main" id="{9C9E2DD0-33A3-4E49-439B-D3406438DDF2}"/>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10" name="Rectangle 9">
            <a:extLst>
              <a:ext uri="{FF2B5EF4-FFF2-40B4-BE49-F238E27FC236}">
                <a16:creationId xmlns:a16="http://schemas.microsoft.com/office/drawing/2014/main" id="{30EC0D8F-8323-8170-6AB4-F4AEE9633756}"/>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 name="Rectangle 12">
            <a:extLst>
              <a:ext uri="{FF2B5EF4-FFF2-40B4-BE49-F238E27FC236}">
                <a16:creationId xmlns:a16="http://schemas.microsoft.com/office/drawing/2014/main" id="{95481A95-23C0-D4C9-2E8E-FD8508D72350}"/>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9" name="Rectangle 18">
            <a:extLst>
              <a:ext uri="{FF2B5EF4-FFF2-40B4-BE49-F238E27FC236}">
                <a16:creationId xmlns:a16="http://schemas.microsoft.com/office/drawing/2014/main" id="{6EF769B3-AD8A-E244-3DA9-B708B7CB0988}"/>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3954732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Slide 03">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D87F71C3-8CBA-412D-2687-3D9C939B2173}"/>
              </a:ext>
            </a:extLst>
          </p:cNvPr>
          <p:cNvSpPr/>
          <p:nvPr userDrawn="1"/>
        </p:nvSpPr>
        <p:spPr>
          <a:xfrm rot="4220027">
            <a:off x="-542069"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C6FDFE6C-8987-873A-1DA5-654375061A9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94C7B0"/>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Text Placeholder 3">
            <a:extLst>
              <a:ext uri="{FF2B5EF4-FFF2-40B4-BE49-F238E27FC236}">
                <a16:creationId xmlns:a16="http://schemas.microsoft.com/office/drawing/2014/main" id="{7043EF7E-9A21-5267-AA8A-A7081A3EB56D}"/>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10" name="Rectangle 9">
            <a:extLst>
              <a:ext uri="{FF2B5EF4-FFF2-40B4-BE49-F238E27FC236}">
                <a16:creationId xmlns:a16="http://schemas.microsoft.com/office/drawing/2014/main" id="{1EFA5848-8E17-2029-8027-85113B00E0DE}"/>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 name="Rectangle 12">
            <a:extLst>
              <a:ext uri="{FF2B5EF4-FFF2-40B4-BE49-F238E27FC236}">
                <a16:creationId xmlns:a16="http://schemas.microsoft.com/office/drawing/2014/main" id="{61FF7DD9-7DD8-38C9-9EE7-F00FC189B4A3}"/>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9" name="Rectangle 18">
            <a:extLst>
              <a:ext uri="{FF2B5EF4-FFF2-40B4-BE49-F238E27FC236}">
                <a16:creationId xmlns:a16="http://schemas.microsoft.com/office/drawing/2014/main" id="{DB6C4589-E1D5-82C2-F76A-1D1CB7055010}"/>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30893582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 Slide 01">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369994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ullet Slide 02">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9961460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ullet Slide 03">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B6D1E1"/>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21896735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985341-617C-1549-8511-D014D81AF13E}"/>
              </a:ext>
            </a:extLst>
          </p:cNvPr>
          <p:cNvSpPr/>
          <p:nvPr userDrawn="1"/>
        </p:nvSpPr>
        <p:spPr>
          <a:xfrm>
            <a:off x="-14226" y="0"/>
            <a:ext cx="12206226" cy="2573041"/>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17">
            <a:extLst>
              <a:ext uri="{FF2B5EF4-FFF2-40B4-BE49-F238E27FC236}">
                <a16:creationId xmlns:a16="http://schemas.microsoft.com/office/drawing/2014/main" id="{DC8BC576-23DC-D945-A955-546643AE023C}"/>
              </a:ext>
            </a:extLst>
          </p:cNvPr>
          <p:cNvSpPr>
            <a:spLocks noGrp="1"/>
          </p:cNvSpPr>
          <p:nvPr>
            <p:ph type="body" sz="quarter" idx="18" hasCustomPrompt="1"/>
          </p:nvPr>
        </p:nvSpPr>
        <p:spPr>
          <a:xfrm>
            <a:off x="6095999" y="2988390"/>
            <a:ext cx="5538057" cy="3100795"/>
          </a:xfrm>
          <a:prstGeom prst="rect">
            <a:avLst/>
          </a:prstGeo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6" name="Text Placeholder 23">
            <a:extLst>
              <a:ext uri="{FF2B5EF4-FFF2-40B4-BE49-F238E27FC236}">
                <a16:creationId xmlns:a16="http://schemas.microsoft.com/office/drawing/2014/main" id="{83D4BA11-A716-4F45-A23A-6FAD3B46AA87}"/>
              </a:ext>
            </a:extLst>
          </p:cNvPr>
          <p:cNvSpPr>
            <a:spLocks noGrp="1"/>
          </p:cNvSpPr>
          <p:nvPr>
            <p:ph type="body" sz="quarter" idx="16" hasCustomPrompt="1"/>
          </p:nvPr>
        </p:nvSpPr>
        <p:spPr>
          <a:xfrm>
            <a:off x="6095999" y="567909"/>
            <a:ext cx="5538057" cy="1725586"/>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4" name="Graphic 4">
            <a:extLst>
              <a:ext uri="{FF2B5EF4-FFF2-40B4-BE49-F238E27FC236}">
                <a16:creationId xmlns:a16="http://schemas.microsoft.com/office/drawing/2014/main" id="{7F12338D-972E-C14D-AEBC-8250719CE00F}"/>
              </a:ext>
            </a:extLst>
          </p:cNvPr>
          <p:cNvSpPr/>
          <p:nvPr userDrawn="1"/>
        </p:nvSpPr>
        <p:spPr>
          <a:xfrm>
            <a:off x="-990435" y="-876726"/>
            <a:ext cx="4812225" cy="496177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6" name="Picture Placeholder 193">
            <a:extLst>
              <a:ext uri="{FF2B5EF4-FFF2-40B4-BE49-F238E27FC236}">
                <a16:creationId xmlns:a16="http://schemas.microsoft.com/office/drawing/2014/main" id="{88094B35-3FE6-D740-ABEB-D211E948A9C9}"/>
              </a:ext>
            </a:extLst>
          </p:cNvPr>
          <p:cNvSpPr>
            <a:spLocks noGrp="1"/>
          </p:cNvSpPr>
          <p:nvPr>
            <p:ph type="pic" sz="quarter" idx="53"/>
          </p:nvPr>
        </p:nvSpPr>
        <p:spPr>
          <a:xfrm>
            <a:off x="747281" y="1911043"/>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7" name="Rectangle 16">
            <a:extLst>
              <a:ext uri="{FF2B5EF4-FFF2-40B4-BE49-F238E27FC236}">
                <a16:creationId xmlns:a16="http://schemas.microsoft.com/office/drawing/2014/main" id="{FCD0B00C-CE11-FA47-B643-67954963A2F2}"/>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8" name="Rectangle 17">
            <a:extLst>
              <a:ext uri="{FF2B5EF4-FFF2-40B4-BE49-F238E27FC236}">
                <a16:creationId xmlns:a16="http://schemas.microsoft.com/office/drawing/2014/main" id="{927325F0-3A9D-0449-9782-9CC6943EA574}"/>
              </a:ext>
            </a:extLst>
          </p:cNvPr>
          <p:cNvSpPr/>
          <p:nvPr userDrawn="1"/>
        </p:nvSpPr>
        <p:spPr>
          <a:xfrm>
            <a:off x="-2464317" y="-5379235"/>
            <a:ext cx="16148169" cy="537923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16605677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with Photo 1">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5545424" y="1529510"/>
            <a:ext cx="792000" cy="21410"/>
          </a:xfrm>
          <a:prstGeom prst="rect">
            <a:avLst/>
          </a:prstGeom>
          <a:solidFill>
            <a:srgbClr val="84BFA4"/>
          </a:solidFill>
          <a:ln>
            <a:solidFill>
              <a:srgbClr val="84BF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62" name="Text Placeholder 17">
            <a:extLst>
              <a:ext uri="{FF2B5EF4-FFF2-40B4-BE49-F238E27FC236}">
                <a16:creationId xmlns:a16="http://schemas.microsoft.com/office/drawing/2014/main" id="{A945C21D-19C2-AE4A-BDD8-9DE65D2C3A26}"/>
              </a:ext>
            </a:extLst>
          </p:cNvPr>
          <p:cNvSpPr>
            <a:spLocks noGrp="1"/>
          </p:cNvSpPr>
          <p:nvPr>
            <p:ph type="body" sz="quarter" idx="18" hasCustomPrompt="1"/>
          </p:nvPr>
        </p:nvSpPr>
        <p:spPr>
          <a:xfrm>
            <a:off x="5545425" y="1807811"/>
            <a:ext cx="6164282" cy="439599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3" name="Text Placeholder 23">
            <a:extLst>
              <a:ext uri="{FF2B5EF4-FFF2-40B4-BE49-F238E27FC236}">
                <a16:creationId xmlns:a16="http://schemas.microsoft.com/office/drawing/2014/main" id="{762BDBE6-A048-8C4F-8F09-CEC829526B6D}"/>
              </a:ext>
            </a:extLst>
          </p:cNvPr>
          <p:cNvSpPr>
            <a:spLocks noGrp="1"/>
          </p:cNvSpPr>
          <p:nvPr>
            <p:ph type="body" sz="quarter" idx="16" hasCustomPrompt="1"/>
          </p:nvPr>
        </p:nvSpPr>
        <p:spPr>
          <a:xfrm>
            <a:off x="5545424" y="693772"/>
            <a:ext cx="616428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
        <p:nvSpPr>
          <p:cNvPr id="12" name="Graphic 4">
            <a:extLst>
              <a:ext uri="{FF2B5EF4-FFF2-40B4-BE49-F238E27FC236}">
                <a16:creationId xmlns:a16="http://schemas.microsoft.com/office/drawing/2014/main" id="{EB4DE9B8-7A81-F047-826C-F905997DBCD1}"/>
              </a:ext>
            </a:extLst>
          </p:cNvPr>
          <p:cNvSpPr/>
          <p:nvPr userDrawn="1"/>
        </p:nvSpPr>
        <p:spPr>
          <a:xfrm>
            <a:off x="-1103410" y="-624182"/>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Picture Placeholder 193">
            <a:extLst>
              <a:ext uri="{FF2B5EF4-FFF2-40B4-BE49-F238E27FC236}">
                <a16:creationId xmlns:a16="http://schemas.microsoft.com/office/drawing/2014/main" id="{253D142E-9521-F64D-974D-B43A4D5004BF}"/>
              </a:ext>
            </a:extLst>
          </p:cNvPr>
          <p:cNvSpPr>
            <a:spLocks noGrp="1"/>
          </p:cNvSpPr>
          <p:nvPr>
            <p:ph type="pic" sz="quarter" idx="53"/>
          </p:nvPr>
        </p:nvSpPr>
        <p:spPr>
          <a:xfrm>
            <a:off x="482293" y="1807811"/>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5" name="Rectangle 14">
            <a:extLst>
              <a:ext uri="{FF2B5EF4-FFF2-40B4-BE49-F238E27FC236}">
                <a16:creationId xmlns:a16="http://schemas.microsoft.com/office/drawing/2014/main" id="{14F225C4-AC96-7843-B26D-E96CD9585DA4}"/>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6" name="Rectangle 15">
            <a:extLst>
              <a:ext uri="{FF2B5EF4-FFF2-40B4-BE49-F238E27FC236}">
                <a16:creationId xmlns:a16="http://schemas.microsoft.com/office/drawing/2014/main" id="{304FC96A-A989-1847-8E48-14E3F930D307}"/>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29837206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Slide with Photo 2">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13" name="Graphic 4">
            <a:extLst>
              <a:ext uri="{FF2B5EF4-FFF2-40B4-BE49-F238E27FC236}">
                <a16:creationId xmlns:a16="http://schemas.microsoft.com/office/drawing/2014/main" id="{7BACDC00-EF56-2440-9CC7-B57B4DF2CE93}"/>
              </a:ext>
            </a:extLst>
          </p:cNvPr>
          <p:cNvSpPr/>
          <p:nvPr userDrawn="1"/>
        </p:nvSpPr>
        <p:spPr>
          <a:xfrm>
            <a:off x="8285051" y="-107779"/>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Picture Placeholder 193">
            <a:extLst>
              <a:ext uri="{FF2B5EF4-FFF2-40B4-BE49-F238E27FC236}">
                <a16:creationId xmlns:a16="http://schemas.microsoft.com/office/drawing/2014/main" id="{C4129A85-EDF4-BC4D-A848-7BAC113E93A8}"/>
              </a:ext>
            </a:extLst>
          </p:cNvPr>
          <p:cNvSpPr>
            <a:spLocks noGrp="1"/>
          </p:cNvSpPr>
          <p:nvPr>
            <p:ph type="pic" sz="quarter" idx="53"/>
          </p:nvPr>
        </p:nvSpPr>
        <p:spPr>
          <a:xfrm>
            <a:off x="7378953" y="1520924"/>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6" name="Rectangle 15">
            <a:extLst>
              <a:ext uri="{FF2B5EF4-FFF2-40B4-BE49-F238E27FC236}">
                <a16:creationId xmlns:a16="http://schemas.microsoft.com/office/drawing/2014/main" id="{AA76F1AF-AB24-E44C-9329-B06D3DE03399}"/>
              </a:ext>
            </a:extLst>
          </p:cNvPr>
          <p:cNvSpPr/>
          <p:nvPr userDrawn="1"/>
        </p:nvSpPr>
        <p:spPr>
          <a:xfrm>
            <a:off x="12224584" y="-719504"/>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7" name="Rectangle 16">
            <a:extLst>
              <a:ext uri="{FF2B5EF4-FFF2-40B4-BE49-F238E27FC236}">
                <a16:creationId xmlns:a16="http://schemas.microsoft.com/office/drawing/2014/main" id="{A2C3DB0A-F0BA-D945-910C-0673138D30E2}"/>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5AB00885-3BAF-A74B-B599-3623C17DE720}"/>
              </a:ext>
            </a:extLst>
          </p:cNvPr>
          <p:cNvSpPr>
            <a:spLocks noGrp="1"/>
          </p:cNvSpPr>
          <p:nvPr>
            <p:ph type="body" sz="quarter" idx="18" hasCustomPrompt="1"/>
          </p:nvPr>
        </p:nvSpPr>
        <p:spPr>
          <a:xfrm>
            <a:off x="529759" y="1757010"/>
            <a:ext cx="6446886" cy="4393789"/>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A98C62-52A4-4B48-B5DC-387A71D87570}"/>
              </a:ext>
            </a:extLst>
          </p:cNvPr>
          <p:cNvSpPr>
            <a:spLocks noGrp="1"/>
          </p:cNvSpPr>
          <p:nvPr>
            <p:ph type="body" sz="quarter" idx="16" hasCustomPrompt="1"/>
          </p:nvPr>
        </p:nvSpPr>
        <p:spPr>
          <a:xfrm>
            <a:off x="529758" y="642972"/>
            <a:ext cx="6446885"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15119675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3" name="Graphic 4">
            <a:extLst>
              <a:ext uri="{FF2B5EF4-FFF2-40B4-BE49-F238E27FC236}">
                <a16:creationId xmlns:a16="http://schemas.microsoft.com/office/drawing/2014/main" id="{59CA4993-BDA0-5F4C-8868-2149D2FACE81}"/>
              </a:ext>
            </a:extLst>
          </p:cNvPr>
          <p:cNvSpPr/>
          <p:nvPr userDrawn="1"/>
        </p:nvSpPr>
        <p:spPr>
          <a:xfrm rot="8100000">
            <a:off x="7882155" y="-190384"/>
            <a:ext cx="6079974" cy="626892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4495381" y="1191819"/>
            <a:ext cx="7666675" cy="488362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500875" y="1452770"/>
            <a:ext cx="4661182" cy="3555017"/>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906871"/>
            <a:ext cx="5264650" cy="238936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FA890FD1-5248-1542-8F2A-D91A6994E3B9}"/>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Laptop Preview</a:t>
            </a:r>
          </a:p>
        </p:txBody>
      </p:sp>
      <p:sp>
        <p:nvSpPr>
          <p:cNvPr id="16" name="Rectangle 15">
            <a:extLst>
              <a:ext uri="{FF2B5EF4-FFF2-40B4-BE49-F238E27FC236}">
                <a16:creationId xmlns:a16="http://schemas.microsoft.com/office/drawing/2014/main" id="{8690D84B-2F72-2A40-92B1-4B5101FD7245}"/>
              </a:ext>
            </a:extLst>
          </p:cNvPr>
          <p:cNvSpPr/>
          <p:nvPr userDrawn="1"/>
        </p:nvSpPr>
        <p:spPr>
          <a:xfrm>
            <a:off x="12149136" y="-1083628"/>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7" name="Rectangle 16">
            <a:extLst>
              <a:ext uri="{FF2B5EF4-FFF2-40B4-BE49-F238E27FC236}">
                <a16:creationId xmlns:a16="http://schemas.microsoft.com/office/drawing/2014/main" id="{4459497E-20C3-6F4D-AD72-E559B63A7F58}"/>
              </a:ext>
            </a:extLst>
          </p:cNvPr>
          <p:cNvSpPr/>
          <p:nvPr userDrawn="1"/>
        </p:nvSpPr>
        <p:spPr>
          <a:xfrm>
            <a:off x="-1107955" y="-3296822"/>
            <a:ext cx="13538494" cy="32968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6" name="Graphic 4">
            <a:extLst>
              <a:ext uri="{FF2B5EF4-FFF2-40B4-BE49-F238E27FC236}">
                <a16:creationId xmlns:a16="http://schemas.microsoft.com/office/drawing/2014/main" id="{98615170-1880-F34C-9D15-DDEB5630E71D}"/>
              </a:ext>
            </a:extLst>
          </p:cNvPr>
          <p:cNvSpPr/>
          <p:nvPr userDrawn="1"/>
        </p:nvSpPr>
        <p:spPr>
          <a:xfrm>
            <a:off x="7013952" y="-1500406"/>
            <a:ext cx="5652965" cy="582864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Rectangle 18">
            <a:extLst>
              <a:ext uri="{FF2B5EF4-FFF2-40B4-BE49-F238E27FC236}">
                <a16:creationId xmlns:a16="http://schemas.microsoft.com/office/drawing/2014/main" id="{AB7BBB74-26CC-2343-A9C7-7EBE6ACDB746}"/>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20" name="Rectangle 19">
            <a:extLst>
              <a:ext uri="{FF2B5EF4-FFF2-40B4-BE49-F238E27FC236}">
                <a16:creationId xmlns:a16="http://schemas.microsoft.com/office/drawing/2014/main" id="{F7D2A54D-99B6-694F-871D-2FAC1A3CFBEC}"/>
              </a:ext>
            </a:extLst>
          </p:cNvPr>
          <p:cNvSpPr/>
          <p:nvPr userDrawn="1"/>
        </p:nvSpPr>
        <p:spPr>
          <a:xfrm>
            <a:off x="-1107956" y="-1870015"/>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811587" y="424555"/>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883139" y="1352901"/>
            <a:ext cx="2266512" cy="3978298"/>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2075062"/>
            <a:ext cx="4983180" cy="3549653"/>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Phone Preview</a:t>
            </a:r>
          </a:p>
        </p:txBody>
      </p:sp>
    </p:spTree>
    <p:extLst>
      <p:ext uri="{BB962C8B-B14F-4D97-AF65-F5344CB8AC3E}">
        <p14:creationId xmlns:p14="http://schemas.microsoft.com/office/powerpoint/2010/main" val="4108775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21" name="Graphic 4">
            <a:extLst>
              <a:ext uri="{FF2B5EF4-FFF2-40B4-BE49-F238E27FC236}">
                <a16:creationId xmlns:a16="http://schemas.microsoft.com/office/drawing/2014/main" id="{D377447C-3800-BF41-AC21-75980C23CBDA}"/>
              </a:ext>
            </a:extLst>
          </p:cNvPr>
          <p:cNvSpPr/>
          <p:nvPr userDrawn="1"/>
        </p:nvSpPr>
        <p:spPr>
          <a:xfrm rot="4567512">
            <a:off x="47672" y="2493779"/>
            <a:ext cx="6876194" cy="831655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37" name="Rectangle 36">
            <a:extLst>
              <a:ext uri="{FF2B5EF4-FFF2-40B4-BE49-F238E27FC236}">
                <a16:creationId xmlns:a16="http://schemas.microsoft.com/office/drawing/2014/main" id="{09E2EE56-C4C1-3447-8BDE-612AE4D353F3}"/>
              </a:ext>
            </a:extLst>
          </p:cNvPr>
          <p:cNvSpPr/>
          <p:nvPr userDrawn="1"/>
        </p:nvSpPr>
        <p:spPr>
          <a:xfrm>
            <a:off x="-410473" y="-4972605"/>
            <a:ext cx="9020739" cy="166625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2" name="Text Placeholder 23">
            <a:extLst>
              <a:ext uri="{FF2B5EF4-FFF2-40B4-BE49-F238E27FC236}">
                <a16:creationId xmlns:a16="http://schemas.microsoft.com/office/drawing/2014/main" id="{48D1558D-97C2-924C-AD24-DBE4ACF82563}"/>
              </a:ext>
            </a:extLst>
          </p:cNvPr>
          <p:cNvSpPr>
            <a:spLocks noGrp="1"/>
          </p:cNvSpPr>
          <p:nvPr>
            <p:ph type="body" sz="quarter" idx="15" hasCustomPrompt="1"/>
          </p:nvPr>
        </p:nvSpPr>
        <p:spPr>
          <a:xfrm>
            <a:off x="846443" y="4853170"/>
            <a:ext cx="5435885" cy="1158262"/>
          </a:xfrm>
          <a:prstGeom prst="rect">
            <a:avLst/>
          </a:prstGeom>
        </p:spPr>
        <p:txBody>
          <a:bodyPr anchor="t">
            <a:noAutofit/>
          </a:bodyPr>
          <a:lstStyle>
            <a:lvl1pPr marL="0" indent="0" algn="l">
              <a:buNone/>
              <a:defRPr sz="5000" b="1" baseline="0">
                <a:solidFill>
                  <a:schemeClr val="bg1"/>
                </a:solidFill>
                <a:latin typeface="+mn-lt"/>
              </a:defRPr>
            </a:lvl1pPr>
          </a:lstStyle>
          <a:p>
            <a:pPr lvl="0"/>
            <a:r>
              <a:rPr lang="en-US" dirty="0"/>
              <a:t>POWERPIONT</a:t>
            </a:r>
          </a:p>
        </p:txBody>
      </p:sp>
      <p:sp>
        <p:nvSpPr>
          <p:cNvPr id="43" name="Text Placeholder 23">
            <a:extLst>
              <a:ext uri="{FF2B5EF4-FFF2-40B4-BE49-F238E27FC236}">
                <a16:creationId xmlns:a16="http://schemas.microsoft.com/office/drawing/2014/main" id="{6432507D-AA31-7440-8DFB-420E3D6F226B}"/>
              </a:ext>
            </a:extLst>
          </p:cNvPr>
          <p:cNvSpPr>
            <a:spLocks noGrp="1"/>
          </p:cNvSpPr>
          <p:nvPr>
            <p:ph type="body" sz="quarter" idx="16" hasCustomPrompt="1"/>
          </p:nvPr>
        </p:nvSpPr>
        <p:spPr>
          <a:xfrm>
            <a:off x="846443" y="4254539"/>
            <a:ext cx="5278651" cy="697353"/>
          </a:xfrm>
          <a:prstGeom prst="rect">
            <a:avLst/>
          </a:prstGeom>
        </p:spPr>
        <p:txBody>
          <a:bodyPr anchor="t">
            <a:normAutofit/>
          </a:bodyPr>
          <a:lstStyle>
            <a:lvl1pPr marL="0" indent="0" algn="l">
              <a:buNone/>
              <a:defRPr sz="3600" b="0" i="0">
                <a:solidFill>
                  <a:schemeClr val="bg1"/>
                </a:solidFill>
                <a:latin typeface="+mn-lt"/>
              </a:defRPr>
            </a:lvl1pPr>
          </a:lstStyle>
          <a:p>
            <a:pPr lvl="0"/>
            <a:r>
              <a:rPr lang="en-US" dirty="0"/>
              <a:t>Cover Design 1</a:t>
            </a:r>
          </a:p>
        </p:txBody>
      </p:sp>
      <p:sp>
        <p:nvSpPr>
          <p:cNvPr id="50" name="Graphic 4">
            <a:extLst>
              <a:ext uri="{FF2B5EF4-FFF2-40B4-BE49-F238E27FC236}">
                <a16:creationId xmlns:a16="http://schemas.microsoft.com/office/drawing/2014/main" id="{0988C3FD-DBEC-AE40-B45E-24DDE3F5D408}"/>
              </a:ext>
            </a:extLst>
          </p:cNvPr>
          <p:cNvSpPr/>
          <p:nvPr userDrawn="1"/>
        </p:nvSpPr>
        <p:spPr>
          <a:xfrm>
            <a:off x="6326258" y="5605634"/>
            <a:ext cx="2151944" cy="221882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54" name="Rectangle 53">
            <a:extLst>
              <a:ext uri="{FF2B5EF4-FFF2-40B4-BE49-F238E27FC236}">
                <a16:creationId xmlns:a16="http://schemas.microsoft.com/office/drawing/2014/main" id="{9AEF2644-A126-3E4A-81FA-F4CAC6F22573}"/>
              </a:ext>
            </a:extLst>
          </p:cNvPr>
          <p:cNvSpPr/>
          <p:nvPr userDrawn="1"/>
        </p:nvSpPr>
        <p:spPr>
          <a:xfrm>
            <a:off x="-3085312" y="-1489411"/>
            <a:ext cx="3116424" cy="931386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55" name="Rectangle 54">
            <a:extLst>
              <a:ext uri="{FF2B5EF4-FFF2-40B4-BE49-F238E27FC236}">
                <a16:creationId xmlns:a16="http://schemas.microsoft.com/office/drawing/2014/main" id="{A2F4105F-510B-C140-9678-64E154F30317}"/>
              </a:ext>
            </a:extLst>
          </p:cNvPr>
          <p:cNvSpPr/>
          <p:nvPr userDrawn="1"/>
        </p:nvSpPr>
        <p:spPr>
          <a:xfrm>
            <a:off x="-1900518" y="6888024"/>
            <a:ext cx="14764322" cy="35367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3" name="Picture 2">
            <a:extLst>
              <a:ext uri="{FF2B5EF4-FFF2-40B4-BE49-F238E27FC236}">
                <a16:creationId xmlns:a16="http://schemas.microsoft.com/office/drawing/2014/main" id="{915CD5DF-C948-B7B1-E690-5BDB254C1C29}"/>
              </a:ext>
            </a:extLst>
          </p:cNvPr>
          <p:cNvPicPr>
            <a:picLocks noChangeAspect="1"/>
          </p:cNvPicPr>
          <p:nvPr userDrawn="1"/>
        </p:nvPicPr>
        <p:blipFill>
          <a:blip r:embed="rId2"/>
          <a:stretch>
            <a:fillRect/>
          </a:stretch>
        </p:blipFill>
        <p:spPr>
          <a:xfrm>
            <a:off x="555990" y="100550"/>
            <a:ext cx="4106294" cy="2968870"/>
          </a:xfrm>
          <a:prstGeom prst="rect">
            <a:avLst/>
          </a:prstGeom>
        </p:spPr>
      </p:pic>
      <p:sp>
        <p:nvSpPr>
          <p:cNvPr id="10" name="Picture Placeholder 9">
            <a:extLst>
              <a:ext uri="{FF2B5EF4-FFF2-40B4-BE49-F238E27FC236}">
                <a16:creationId xmlns:a16="http://schemas.microsoft.com/office/drawing/2014/main" id="{CE323B95-0140-0C38-CD50-750C6BBDD54B}"/>
              </a:ext>
            </a:extLst>
          </p:cNvPr>
          <p:cNvSpPr>
            <a:spLocks noGrp="1"/>
          </p:cNvSpPr>
          <p:nvPr>
            <p:ph type="pic" sz="quarter" idx="17"/>
          </p:nvPr>
        </p:nvSpPr>
        <p:spPr>
          <a:xfrm>
            <a:off x="5744037" y="-16107"/>
            <a:ext cx="6442399" cy="5518505"/>
          </a:xfrm>
          <a:custGeom>
            <a:avLst/>
            <a:gdLst>
              <a:gd name="connsiteX0" fmla="*/ 593939 w 6442399"/>
              <a:gd name="connsiteY0" fmla="*/ 0 h 5518505"/>
              <a:gd name="connsiteX1" fmla="*/ 6442399 w 6442399"/>
              <a:gd name="connsiteY1" fmla="*/ 0 h 5518505"/>
              <a:gd name="connsiteX2" fmla="*/ 6442399 w 6442399"/>
              <a:gd name="connsiteY2" fmla="*/ 4726101 h 5518505"/>
              <a:gd name="connsiteX3" fmla="*/ 6345166 w 6442399"/>
              <a:gd name="connsiteY3" fmla="*/ 4804836 h 5518505"/>
              <a:gd name="connsiteX4" fmla="*/ 4858485 w 6442399"/>
              <a:gd name="connsiteY4" fmla="*/ 5443435 h 5518505"/>
              <a:gd name="connsiteX5" fmla="*/ 41762 w 6442399"/>
              <a:gd name="connsiteY5" fmla="*/ 1716213 h 5518505"/>
              <a:gd name="connsiteX6" fmla="*/ 470132 w 6442399"/>
              <a:gd name="connsiteY6" fmla="*/ 264359 h 5518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42399" h="5518505">
                <a:moveTo>
                  <a:pt x="593939" y="0"/>
                </a:moveTo>
                <a:lnTo>
                  <a:pt x="6442399" y="0"/>
                </a:lnTo>
                <a:lnTo>
                  <a:pt x="6442399" y="4726101"/>
                </a:lnTo>
                <a:lnTo>
                  <a:pt x="6345166" y="4804836"/>
                </a:lnTo>
                <a:cubicBezTo>
                  <a:pt x="5916525" y="5129995"/>
                  <a:pt x="5418314" y="5356329"/>
                  <a:pt x="4858485" y="5443435"/>
                </a:cubicBezTo>
                <a:cubicBezTo>
                  <a:pt x="2234621" y="5852268"/>
                  <a:pt x="-362316" y="4588619"/>
                  <a:pt x="41762" y="1716213"/>
                </a:cubicBezTo>
                <a:cubicBezTo>
                  <a:pt x="106419" y="1254287"/>
                  <a:pt x="259721" y="755776"/>
                  <a:pt x="470132" y="264359"/>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pic>
        <p:nvPicPr>
          <p:cNvPr id="4" name="Picture 3" descr="Blue text on a black background&#10;&#10;Description automatically generated">
            <a:extLst>
              <a:ext uri="{FF2B5EF4-FFF2-40B4-BE49-F238E27FC236}">
                <a16:creationId xmlns:a16="http://schemas.microsoft.com/office/drawing/2014/main" id="{5FFF963D-628F-F1F9-04B7-BBEEF251ED22}"/>
              </a:ext>
            </a:extLst>
          </p:cNvPr>
          <p:cNvPicPr>
            <a:picLocks noChangeAspect="1"/>
          </p:cNvPicPr>
          <p:nvPr userDrawn="1"/>
        </p:nvPicPr>
        <p:blipFill>
          <a:blip r:embed="rId3"/>
          <a:stretch>
            <a:fillRect/>
          </a:stretch>
        </p:blipFill>
        <p:spPr>
          <a:xfrm>
            <a:off x="9202976" y="5972174"/>
            <a:ext cx="2703845" cy="565833"/>
          </a:xfrm>
          <a:prstGeom prst="rect">
            <a:avLst/>
          </a:prstGeom>
        </p:spPr>
      </p:pic>
    </p:spTree>
    <p:extLst>
      <p:ext uri="{BB962C8B-B14F-4D97-AF65-F5344CB8AC3E}">
        <p14:creationId xmlns:p14="http://schemas.microsoft.com/office/powerpoint/2010/main" val="12731185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1313207"/>
            <a:ext cx="6113604" cy="1701674"/>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1313207"/>
            <a:ext cx="6113604" cy="1701674"/>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577848"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77848"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691452"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691452"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1387720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19" name="Graphic 4">
            <a:extLst>
              <a:ext uri="{FF2B5EF4-FFF2-40B4-BE49-F238E27FC236}">
                <a16:creationId xmlns:a16="http://schemas.microsoft.com/office/drawing/2014/main" id="{76AAD89C-E0A7-4A41-BF65-5E1CA6871801}"/>
              </a:ext>
            </a:extLst>
          </p:cNvPr>
          <p:cNvSpPr/>
          <p:nvPr userDrawn="1"/>
        </p:nvSpPr>
        <p:spPr>
          <a:xfrm rot="2403345">
            <a:off x="6508098" y="1628636"/>
            <a:ext cx="6192387" cy="638483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0" name="Text Placeholder 23">
            <a:extLst>
              <a:ext uri="{FF2B5EF4-FFF2-40B4-BE49-F238E27FC236}">
                <a16:creationId xmlns:a16="http://schemas.microsoft.com/office/drawing/2014/main" id="{A18A7C8E-C35F-574A-9250-5698E37CE501}"/>
              </a:ext>
            </a:extLst>
          </p:cNvPr>
          <p:cNvSpPr>
            <a:spLocks noGrp="1"/>
          </p:cNvSpPr>
          <p:nvPr userDrawn="1">
            <p:ph type="body" sz="quarter" idx="28" hasCustomPrompt="1"/>
          </p:nvPr>
        </p:nvSpPr>
        <p:spPr>
          <a:xfrm>
            <a:off x="678979" y="5581319"/>
            <a:ext cx="3898089" cy="731140"/>
          </a:xfrm>
          <a:prstGeom prst="rect">
            <a:avLst/>
          </a:prstGeom>
        </p:spPr>
        <p:txBody>
          <a:bodyPr anchor="ctr">
            <a:normAutofit/>
          </a:bodyPr>
          <a:lstStyle>
            <a:lvl1pPr marL="0" indent="0" algn="l">
              <a:buNone/>
              <a:defRPr sz="2800" baseline="0">
                <a:solidFill>
                  <a:srgbClr val="382B1B"/>
                </a:solidFill>
                <a:latin typeface="+mn-lt"/>
              </a:defRPr>
            </a:lvl1pPr>
          </a:lstStyle>
          <a:p>
            <a:pPr lvl="0"/>
            <a:r>
              <a:rPr lang="en-US" dirty="0" err="1"/>
              <a:t>www.website.eu</a:t>
            </a:r>
            <a:endParaRPr lang="en-US" dirty="0"/>
          </a:p>
        </p:txBody>
      </p:sp>
      <p:sp>
        <p:nvSpPr>
          <p:cNvPr id="16" name="Text Placeholder 23">
            <a:extLst>
              <a:ext uri="{FF2B5EF4-FFF2-40B4-BE49-F238E27FC236}">
                <a16:creationId xmlns:a16="http://schemas.microsoft.com/office/drawing/2014/main" id="{C736A845-E210-8B41-86F2-2399C32F4922}"/>
              </a:ext>
            </a:extLst>
          </p:cNvPr>
          <p:cNvSpPr>
            <a:spLocks noGrp="1"/>
          </p:cNvSpPr>
          <p:nvPr userDrawn="1">
            <p:ph type="body" sz="quarter" idx="20" hasCustomPrompt="1"/>
          </p:nvPr>
        </p:nvSpPr>
        <p:spPr>
          <a:xfrm>
            <a:off x="8478048" y="4321911"/>
            <a:ext cx="3195485" cy="837258"/>
          </a:xfrm>
          <a:prstGeom prst="rect">
            <a:avLst/>
          </a:prstGeom>
        </p:spPr>
        <p:txBody>
          <a:bodyPr anchor="ctr">
            <a:normAutofit/>
          </a:bodyPr>
          <a:lstStyle>
            <a:lvl1pPr marL="0" indent="0" algn="r">
              <a:buNone/>
              <a:defRPr sz="5000" b="1" baseline="0">
                <a:solidFill>
                  <a:schemeClr val="bg1"/>
                </a:solidFill>
                <a:latin typeface="+mn-lt"/>
              </a:defRPr>
            </a:lvl1pPr>
          </a:lstStyle>
          <a:p>
            <a:pPr lvl="0"/>
            <a:r>
              <a:rPr lang="en-US" dirty="0"/>
              <a:t>Thank You</a:t>
            </a:r>
          </a:p>
        </p:txBody>
      </p:sp>
      <p:sp>
        <p:nvSpPr>
          <p:cNvPr id="3" name="Rectangle 2">
            <a:extLst>
              <a:ext uri="{FF2B5EF4-FFF2-40B4-BE49-F238E27FC236}">
                <a16:creationId xmlns:a16="http://schemas.microsoft.com/office/drawing/2014/main" id="{AE465092-CC13-7431-BE43-E6409D9F326C}"/>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1572A527-5963-1FBE-C36C-B8B97805E7AD}"/>
              </a:ext>
            </a:extLst>
          </p:cNvPr>
          <p:cNvPicPr>
            <a:picLocks noChangeAspect="1"/>
          </p:cNvPicPr>
          <p:nvPr userDrawn="1"/>
        </p:nvPicPr>
        <p:blipFill>
          <a:blip r:embed="rId2"/>
          <a:stretch>
            <a:fillRect/>
          </a:stretch>
        </p:blipFill>
        <p:spPr>
          <a:xfrm>
            <a:off x="578012" y="460130"/>
            <a:ext cx="4106294" cy="2968870"/>
          </a:xfrm>
          <a:prstGeom prst="rect">
            <a:avLst/>
          </a:prstGeom>
        </p:spPr>
      </p:pic>
      <p:sp>
        <p:nvSpPr>
          <p:cNvPr id="5" name="Rectangle 4">
            <a:extLst>
              <a:ext uri="{FF2B5EF4-FFF2-40B4-BE49-F238E27FC236}">
                <a16:creationId xmlns:a16="http://schemas.microsoft.com/office/drawing/2014/main" id="{5FE2ECD7-676C-4BB8-5056-951B796D6CFC}"/>
              </a:ext>
            </a:extLst>
          </p:cNvPr>
          <p:cNvSpPr/>
          <p:nvPr userDrawn="1"/>
        </p:nvSpPr>
        <p:spPr>
          <a:xfrm>
            <a:off x="-1212520" y="6873818"/>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pic>
        <p:nvPicPr>
          <p:cNvPr id="6" name="Picture 5" descr="Blue text on a black background&#10;&#10;Description automatically generated">
            <a:extLst>
              <a:ext uri="{FF2B5EF4-FFF2-40B4-BE49-F238E27FC236}">
                <a16:creationId xmlns:a16="http://schemas.microsoft.com/office/drawing/2014/main" id="{8CE4BE9C-2632-7E3B-326E-9B93F00B066C}"/>
              </a:ext>
            </a:extLst>
          </p:cNvPr>
          <p:cNvPicPr>
            <a:picLocks noChangeAspect="1"/>
          </p:cNvPicPr>
          <p:nvPr userDrawn="1"/>
        </p:nvPicPr>
        <p:blipFill>
          <a:blip r:embed="rId3"/>
          <a:stretch>
            <a:fillRect/>
          </a:stretch>
        </p:blipFill>
        <p:spPr>
          <a:xfrm>
            <a:off x="637605" y="5747584"/>
            <a:ext cx="2625601" cy="549459"/>
          </a:xfrm>
          <a:prstGeom prst="rect">
            <a:avLst/>
          </a:prstGeom>
        </p:spPr>
      </p:pic>
    </p:spTree>
    <p:extLst>
      <p:ext uri="{BB962C8B-B14F-4D97-AF65-F5344CB8AC3E}">
        <p14:creationId xmlns:p14="http://schemas.microsoft.com/office/powerpoint/2010/main" val="22900917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651678" y="1929781"/>
            <a:ext cx="4306395" cy="3280643"/>
          </a:xfrm>
          <a:prstGeom prst="rect">
            <a:avLst/>
          </a:prstGeo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613829" y="658730"/>
            <a:ext cx="4378451" cy="603631"/>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Overview Slide</a:t>
            </a:r>
          </a:p>
        </p:txBody>
      </p:sp>
      <p:sp>
        <p:nvSpPr>
          <p:cNvPr id="39" name="Graphic 4">
            <a:extLst>
              <a:ext uri="{FF2B5EF4-FFF2-40B4-BE49-F238E27FC236}">
                <a16:creationId xmlns:a16="http://schemas.microsoft.com/office/drawing/2014/main" id="{56837258-AB80-F84D-AC91-8129818ABA9C}"/>
              </a:ext>
            </a:extLst>
          </p:cNvPr>
          <p:cNvSpPr/>
          <p:nvPr userDrawn="1"/>
        </p:nvSpPr>
        <p:spPr>
          <a:xfrm>
            <a:off x="143078" y="436616"/>
            <a:ext cx="6525203" cy="6882859"/>
          </a:xfrm>
          <a:custGeom>
            <a:avLst/>
            <a:gdLst>
              <a:gd name="connsiteX0" fmla="*/ 731964 w 731963"/>
              <a:gd name="connsiteY0" fmla="*/ 0 h 767745"/>
              <a:gd name="connsiteX1" fmla="*/ 560553 w 731963"/>
              <a:gd name="connsiteY1" fmla="*/ 591191 h 767745"/>
              <a:gd name="connsiteX2" fmla="*/ 1402 w 731963"/>
              <a:gd name="connsiteY2" fmla="*/ 767745 h 767745"/>
              <a:gd name="connsiteX3" fmla="*/ 0 w 731963"/>
              <a:gd name="connsiteY3" fmla="*/ 779 h 767745"/>
            </a:gdLst>
            <a:ahLst/>
            <a:cxnLst>
              <a:cxn ang="0">
                <a:pos x="connsiteX0" y="connsiteY0"/>
              </a:cxn>
              <a:cxn ang="0">
                <a:pos x="connsiteX1" y="connsiteY1"/>
              </a:cxn>
              <a:cxn ang="0">
                <a:pos x="connsiteX2" y="connsiteY2"/>
              </a:cxn>
              <a:cxn ang="0">
                <a:pos x="connsiteX3" y="connsiteY3"/>
              </a:cxn>
            </a:cxnLst>
            <a:rect l="l" t="t" r="r" b="b"/>
            <a:pathLst>
              <a:path w="731963" h="767745">
                <a:moveTo>
                  <a:pt x="731964" y="0"/>
                </a:moveTo>
                <a:lnTo>
                  <a:pt x="560553" y="591191"/>
                </a:lnTo>
                <a:lnTo>
                  <a:pt x="1402" y="767745"/>
                </a:lnTo>
                <a:lnTo>
                  <a:pt x="0" y="779"/>
                </a:lnTo>
                <a:close/>
              </a:path>
            </a:pathLst>
          </a:custGeom>
          <a:noFill/>
          <a:ln w="3893" cap="flat">
            <a:noFill/>
            <a:prstDash val="solid"/>
            <a:miter/>
          </a:ln>
        </p:spPr>
        <p:txBody>
          <a:bodyPr rtlCol="0" anchor="ctr"/>
          <a:lstStyle/>
          <a:p>
            <a:endParaRPr lang="en-US"/>
          </a:p>
        </p:txBody>
      </p:sp>
      <p:sp>
        <p:nvSpPr>
          <p:cNvPr id="25" name="Rectangle 24">
            <a:extLst>
              <a:ext uri="{FF2B5EF4-FFF2-40B4-BE49-F238E27FC236}">
                <a16:creationId xmlns:a16="http://schemas.microsoft.com/office/drawing/2014/main" id="{E59E5A40-250E-054E-AC1A-775086B49AE2}"/>
              </a:ext>
            </a:extLst>
          </p:cNvPr>
          <p:cNvSpPr/>
          <p:nvPr userDrawn="1"/>
        </p:nvSpPr>
        <p:spPr>
          <a:xfrm>
            <a:off x="-3058052"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1" name="Text Placeholder 25">
            <a:extLst>
              <a:ext uri="{FF2B5EF4-FFF2-40B4-BE49-F238E27FC236}">
                <a16:creationId xmlns:a16="http://schemas.microsoft.com/office/drawing/2014/main" id="{831C8B24-8EE8-11BA-2D81-27D3B88725C3}"/>
              </a:ext>
            </a:extLst>
          </p:cNvPr>
          <p:cNvSpPr>
            <a:spLocks noGrp="1"/>
          </p:cNvSpPr>
          <p:nvPr>
            <p:ph type="body" sz="quarter" idx="15" hasCustomPrompt="1"/>
          </p:nvPr>
        </p:nvSpPr>
        <p:spPr>
          <a:xfrm>
            <a:off x="6303735" y="57284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07DE632D-ED44-01F0-6880-0943B9F75B98}"/>
              </a:ext>
            </a:extLst>
          </p:cNvPr>
          <p:cNvSpPr>
            <a:spLocks noGrp="1"/>
          </p:cNvSpPr>
          <p:nvPr>
            <p:ph type="body" sz="quarter" idx="14" hasCustomPrompt="1"/>
          </p:nvPr>
        </p:nvSpPr>
        <p:spPr>
          <a:xfrm>
            <a:off x="7019112" y="57284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FB61AE6D-82C5-A0F3-AF2A-2DBB8E0CD437}"/>
              </a:ext>
            </a:extLst>
          </p:cNvPr>
          <p:cNvSpPr>
            <a:spLocks noGrp="1"/>
          </p:cNvSpPr>
          <p:nvPr>
            <p:ph type="body" sz="quarter" idx="29" hasCustomPrompt="1"/>
          </p:nvPr>
        </p:nvSpPr>
        <p:spPr>
          <a:xfrm>
            <a:off x="6303735" y="128463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5" name="Text Placeholder 25">
            <a:extLst>
              <a:ext uri="{FF2B5EF4-FFF2-40B4-BE49-F238E27FC236}">
                <a16:creationId xmlns:a16="http://schemas.microsoft.com/office/drawing/2014/main" id="{A6749622-C62E-1720-72F3-3E9BF1874E3F}"/>
              </a:ext>
            </a:extLst>
          </p:cNvPr>
          <p:cNvSpPr>
            <a:spLocks noGrp="1"/>
          </p:cNvSpPr>
          <p:nvPr>
            <p:ph type="body" sz="quarter" idx="30" hasCustomPrompt="1"/>
          </p:nvPr>
        </p:nvSpPr>
        <p:spPr>
          <a:xfrm>
            <a:off x="7019112" y="128463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8" name="Text Placeholder 25">
            <a:extLst>
              <a:ext uri="{FF2B5EF4-FFF2-40B4-BE49-F238E27FC236}">
                <a16:creationId xmlns:a16="http://schemas.microsoft.com/office/drawing/2014/main" id="{8F0D0223-240A-46AE-384F-A65A1A4844C5}"/>
              </a:ext>
            </a:extLst>
          </p:cNvPr>
          <p:cNvSpPr>
            <a:spLocks noGrp="1"/>
          </p:cNvSpPr>
          <p:nvPr>
            <p:ph type="body" sz="quarter" idx="31" hasCustomPrompt="1"/>
          </p:nvPr>
        </p:nvSpPr>
        <p:spPr>
          <a:xfrm>
            <a:off x="6303735" y="1996419"/>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9" name="Text Placeholder 25">
            <a:extLst>
              <a:ext uri="{FF2B5EF4-FFF2-40B4-BE49-F238E27FC236}">
                <a16:creationId xmlns:a16="http://schemas.microsoft.com/office/drawing/2014/main" id="{7D74A856-852A-F125-A4E6-1988B7FD6042}"/>
              </a:ext>
            </a:extLst>
          </p:cNvPr>
          <p:cNvSpPr>
            <a:spLocks noGrp="1"/>
          </p:cNvSpPr>
          <p:nvPr>
            <p:ph type="body" sz="quarter" idx="32" hasCustomPrompt="1"/>
          </p:nvPr>
        </p:nvSpPr>
        <p:spPr>
          <a:xfrm>
            <a:off x="7019112" y="1996419"/>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734A9B91-C825-F2A1-8C40-AB51EDC8AD5F}"/>
              </a:ext>
            </a:extLst>
          </p:cNvPr>
          <p:cNvSpPr>
            <a:spLocks noGrp="1"/>
          </p:cNvSpPr>
          <p:nvPr>
            <p:ph type="body" sz="quarter" idx="33" hasCustomPrompt="1"/>
          </p:nvPr>
        </p:nvSpPr>
        <p:spPr>
          <a:xfrm>
            <a:off x="6303735" y="2708211"/>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31" name="Text Placeholder 25">
            <a:extLst>
              <a:ext uri="{FF2B5EF4-FFF2-40B4-BE49-F238E27FC236}">
                <a16:creationId xmlns:a16="http://schemas.microsoft.com/office/drawing/2014/main" id="{CE428EA0-B7BE-9D7E-2E07-A10223A8DFEE}"/>
              </a:ext>
            </a:extLst>
          </p:cNvPr>
          <p:cNvSpPr>
            <a:spLocks noGrp="1"/>
          </p:cNvSpPr>
          <p:nvPr>
            <p:ph type="body" sz="quarter" idx="34" hasCustomPrompt="1"/>
          </p:nvPr>
        </p:nvSpPr>
        <p:spPr>
          <a:xfrm>
            <a:off x="7019112" y="2708211"/>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Text Placeholder 25">
            <a:extLst>
              <a:ext uri="{FF2B5EF4-FFF2-40B4-BE49-F238E27FC236}">
                <a16:creationId xmlns:a16="http://schemas.microsoft.com/office/drawing/2014/main" id="{835720ED-57B0-E380-39A1-DB5018EB88F0}"/>
              </a:ext>
            </a:extLst>
          </p:cNvPr>
          <p:cNvSpPr>
            <a:spLocks noGrp="1"/>
          </p:cNvSpPr>
          <p:nvPr>
            <p:ph type="body" sz="quarter" idx="35" hasCustomPrompt="1"/>
          </p:nvPr>
        </p:nvSpPr>
        <p:spPr>
          <a:xfrm>
            <a:off x="6303735" y="3403064"/>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34" name="Text Placeholder 25">
            <a:extLst>
              <a:ext uri="{FF2B5EF4-FFF2-40B4-BE49-F238E27FC236}">
                <a16:creationId xmlns:a16="http://schemas.microsoft.com/office/drawing/2014/main" id="{F7594897-5BB9-C70E-B5F1-31D08EFDCF22}"/>
              </a:ext>
            </a:extLst>
          </p:cNvPr>
          <p:cNvSpPr>
            <a:spLocks noGrp="1"/>
          </p:cNvSpPr>
          <p:nvPr>
            <p:ph type="body" sz="quarter" idx="36" hasCustomPrompt="1"/>
          </p:nvPr>
        </p:nvSpPr>
        <p:spPr>
          <a:xfrm>
            <a:off x="7019112" y="3403064"/>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591637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 Slide with quote 01">
    <p:spTree>
      <p:nvGrpSpPr>
        <p:cNvPr id="1" name=""/>
        <p:cNvGrpSpPr/>
        <p:nvPr/>
      </p:nvGrpSpPr>
      <p:grpSpPr>
        <a:xfrm>
          <a:off x="0" y="0"/>
          <a:ext cx="0" cy="0"/>
          <a:chOff x="0" y="0"/>
          <a:chExt cx="0" cy="0"/>
        </a:xfrm>
      </p:grpSpPr>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442824" y="396815"/>
            <a:ext cx="11119452" cy="56819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616891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15" name="Text Placeholder 17">
            <a:extLst>
              <a:ext uri="{FF2B5EF4-FFF2-40B4-BE49-F238E27FC236}">
                <a16:creationId xmlns:a16="http://schemas.microsoft.com/office/drawing/2014/main" id="{F65C73A9-FE78-B440-AFB3-1081F93D7B79}"/>
              </a:ext>
            </a:extLst>
          </p:cNvPr>
          <p:cNvSpPr>
            <a:spLocks noGrp="1"/>
          </p:cNvSpPr>
          <p:nvPr>
            <p:ph type="body" sz="quarter" idx="18" hasCustomPrompt="1"/>
          </p:nvPr>
        </p:nvSpPr>
        <p:spPr>
          <a:xfrm>
            <a:off x="529758" y="1697050"/>
            <a:ext cx="11222532" cy="4343986"/>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Text Placeholder 23">
            <a:extLst>
              <a:ext uri="{FF2B5EF4-FFF2-40B4-BE49-F238E27FC236}">
                <a16:creationId xmlns:a16="http://schemas.microsoft.com/office/drawing/2014/main" id="{F1A9A1BB-6827-E947-B0CD-732DD5E35F37}"/>
              </a:ext>
            </a:extLst>
          </p:cNvPr>
          <p:cNvSpPr>
            <a:spLocks noGrp="1"/>
          </p:cNvSpPr>
          <p:nvPr>
            <p:ph type="body" sz="quarter" idx="16" hasCustomPrompt="1"/>
          </p:nvPr>
        </p:nvSpPr>
        <p:spPr>
          <a:xfrm>
            <a:off x="529758" y="642972"/>
            <a:ext cx="1122253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943226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Slide with quote 02">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dirty="0"/>
              <a:t>Name</a:t>
            </a:r>
          </a:p>
        </p:txBody>
      </p:sp>
      <p:sp>
        <p:nvSpPr>
          <p:cNvPr id="3" name="Rectangle 2">
            <a:extLst>
              <a:ext uri="{FF2B5EF4-FFF2-40B4-BE49-F238E27FC236}">
                <a16:creationId xmlns:a16="http://schemas.microsoft.com/office/drawing/2014/main" id="{AFE4462A-AED2-3D8C-D12B-C7C460FFF134}"/>
              </a:ext>
            </a:extLst>
          </p:cNvPr>
          <p:cNvSpPr/>
          <p:nvPr userDrawn="1"/>
        </p:nvSpPr>
        <p:spPr>
          <a:xfrm>
            <a:off x="-2327321"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with quote 03">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1078790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with Photo 3">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E0B17E6A-FA0E-294C-51E7-454AFAD8B4A3}"/>
              </a:ext>
            </a:extLst>
          </p:cNvPr>
          <p:cNvSpPr>
            <a:spLocks noGrp="1"/>
          </p:cNvSpPr>
          <p:nvPr>
            <p:ph type="pic" sz="quarter" idx="10"/>
          </p:nvPr>
        </p:nvSpPr>
        <p:spPr>
          <a:xfrm>
            <a:off x="-71635" y="-6718"/>
            <a:ext cx="12295165" cy="3293152"/>
          </a:xfrm>
          <a:custGeom>
            <a:avLst/>
            <a:gdLst>
              <a:gd name="connsiteX0" fmla="*/ 0 w 12295165"/>
              <a:gd name="connsiteY0" fmla="*/ 0 h 3293152"/>
              <a:gd name="connsiteX1" fmla="*/ 12295165 w 12295165"/>
              <a:gd name="connsiteY1" fmla="*/ 0 h 3293152"/>
              <a:gd name="connsiteX2" fmla="*/ 12295165 w 12295165"/>
              <a:gd name="connsiteY2" fmla="*/ 2339843 h 3293152"/>
              <a:gd name="connsiteX3" fmla="*/ 12062158 w 12295165"/>
              <a:gd name="connsiteY3" fmla="*/ 2432250 h 3293152"/>
              <a:gd name="connsiteX4" fmla="*/ 8005157 w 12295165"/>
              <a:gd name="connsiteY4" fmla="*/ 3229520 h 3293152"/>
              <a:gd name="connsiteX5" fmla="*/ 178035 w 12295165"/>
              <a:gd name="connsiteY5" fmla="*/ 2692834 h 3293152"/>
              <a:gd name="connsiteX6" fmla="*/ 0 w 12295165"/>
              <a:gd name="connsiteY6" fmla="*/ 2643666 h 3293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95165" h="3293152">
                <a:moveTo>
                  <a:pt x="0" y="0"/>
                </a:moveTo>
                <a:lnTo>
                  <a:pt x="12295165" y="0"/>
                </a:lnTo>
                <a:lnTo>
                  <a:pt x="12295165" y="2339843"/>
                </a:lnTo>
                <a:lnTo>
                  <a:pt x="12062158" y="2432250"/>
                </a:lnTo>
                <a:cubicBezTo>
                  <a:pt x="10959679" y="2844569"/>
                  <a:pt x="9594903" y="3134589"/>
                  <a:pt x="8005157" y="3229520"/>
                </a:cubicBezTo>
                <a:cubicBezTo>
                  <a:pt x="5107550" y="3402793"/>
                  <a:pt x="2224812" y="3221647"/>
                  <a:pt x="178035" y="2692834"/>
                </a:cubicBezTo>
                <a:lnTo>
                  <a:pt x="0" y="2643666"/>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31" name="Text Placeholder 17">
            <a:extLst>
              <a:ext uri="{FF2B5EF4-FFF2-40B4-BE49-F238E27FC236}">
                <a16:creationId xmlns:a16="http://schemas.microsoft.com/office/drawing/2014/main" id="{86BBE051-B963-5246-9C23-4C2F4BC6B6F5}"/>
              </a:ext>
            </a:extLst>
          </p:cNvPr>
          <p:cNvSpPr>
            <a:spLocks noGrp="1"/>
          </p:cNvSpPr>
          <p:nvPr>
            <p:ph type="body" sz="quarter" idx="18" hasCustomPrompt="1"/>
          </p:nvPr>
        </p:nvSpPr>
        <p:spPr>
          <a:xfrm>
            <a:off x="6096000" y="3780237"/>
            <a:ext cx="5538057" cy="2573041"/>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2" name="Text Placeholder 23">
            <a:extLst>
              <a:ext uri="{FF2B5EF4-FFF2-40B4-BE49-F238E27FC236}">
                <a16:creationId xmlns:a16="http://schemas.microsoft.com/office/drawing/2014/main" id="{3ABF1FD5-F864-7A41-843A-5643A3CE30D9}"/>
              </a:ext>
            </a:extLst>
          </p:cNvPr>
          <p:cNvSpPr>
            <a:spLocks noGrp="1"/>
          </p:cNvSpPr>
          <p:nvPr>
            <p:ph type="body" sz="quarter" idx="16" hasCustomPrompt="1"/>
          </p:nvPr>
        </p:nvSpPr>
        <p:spPr>
          <a:xfrm>
            <a:off x="557943" y="3780237"/>
            <a:ext cx="5233257" cy="2573040"/>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3674491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lide 01">
    <p:spTree>
      <p:nvGrpSpPr>
        <p:cNvPr id="1" name=""/>
        <p:cNvGrpSpPr/>
        <p:nvPr/>
      </p:nvGrpSpPr>
      <p:grpSpPr>
        <a:xfrm>
          <a:off x="0" y="0"/>
          <a:ext cx="0" cy="0"/>
          <a:chOff x="0" y="0"/>
          <a:chExt cx="0" cy="0"/>
        </a:xfrm>
      </p:grpSpPr>
      <p:sp>
        <p:nvSpPr>
          <p:cNvPr id="11" name="Graphic 4">
            <a:extLst>
              <a:ext uri="{FF2B5EF4-FFF2-40B4-BE49-F238E27FC236}">
                <a16:creationId xmlns:a16="http://schemas.microsoft.com/office/drawing/2014/main" id="{0B53C5AE-6648-3A40-9D44-BBA1FB75EF3B}"/>
              </a:ext>
            </a:extLst>
          </p:cNvPr>
          <p:cNvSpPr/>
          <p:nvPr userDrawn="1"/>
        </p:nvSpPr>
        <p:spPr>
          <a:xfrm rot="4220027">
            <a:off x="-542070" y="-4335838"/>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4" name="Text Placeholder 3">
            <a:extLst>
              <a:ext uri="{FF2B5EF4-FFF2-40B4-BE49-F238E27FC236}">
                <a16:creationId xmlns:a16="http://schemas.microsoft.com/office/drawing/2014/main" id="{1F7A3DB0-567A-D245-837C-D61B77B723F7}"/>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C4DAE7"/>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5" name="Text Placeholder 3">
            <a:extLst>
              <a:ext uri="{FF2B5EF4-FFF2-40B4-BE49-F238E27FC236}">
                <a16:creationId xmlns:a16="http://schemas.microsoft.com/office/drawing/2014/main" id="{4678AEAF-B5CD-054F-91AC-5BFEAEC842F0}"/>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31" name="Rectangle 30">
            <a:extLst>
              <a:ext uri="{FF2B5EF4-FFF2-40B4-BE49-F238E27FC236}">
                <a16:creationId xmlns:a16="http://schemas.microsoft.com/office/drawing/2014/main" id="{3914E15F-5A46-F54C-813B-314043813A51}"/>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2" name="Rectangle 31">
            <a:extLst>
              <a:ext uri="{FF2B5EF4-FFF2-40B4-BE49-F238E27FC236}">
                <a16:creationId xmlns:a16="http://schemas.microsoft.com/office/drawing/2014/main" id="{2F4BB5E2-5750-D841-9379-444F68C33597}"/>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7" name="Rectangle 6">
            <a:extLst>
              <a:ext uri="{FF2B5EF4-FFF2-40B4-BE49-F238E27FC236}">
                <a16:creationId xmlns:a16="http://schemas.microsoft.com/office/drawing/2014/main" id="{8C8B075A-EBC4-0A4B-4851-6C144CE86BF6}"/>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220412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655E0808-5155-27CF-3255-59494A756306}"/>
              </a:ext>
            </a:extLst>
          </p:cNvPr>
          <p:cNvPicPr>
            <a:picLocks noChangeAspect="1"/>
          </p:cNvPicPr>
          <p:nvPr userDrawn="1"/>
        </p:nvPicPr>
        <p:blipFill rotWithShape="1">
          <a:blip r:embed="rId23"/>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30" r:id="rId2"/>
    <p:sldLayoutId id="2147483886" r:id="rId3"/>
    <p:sldLayoutId id="2147483882" r:id="rId4"/>
    <p:sldLayoutId id="2147483876" r:id="rId5"/>
    <p:sldLayoutId id="2147483840" r:id="rId6"/>
    <p:sldLayoutId id="2147483883" r:id="rId7"/>
    <p:sldLayoutId id="2147483877" r:id="rId8"/>
    <p:sldLayoutId id="2147483861" r:id="rId9"/>
    <p:sldLayoutId id="2147483879" r:id="rId10"/>
    <p:sldLayoutId id="2147483880" r:id="rId11"/>
    <p:sldLayoutId id="2147483885" r:id="rId12"/>
    <p:sldLayoutId id="2147483875" r:id="rId13"/>
    <p:sldLayoutId id="2147483884" r:id="rId14"/>
    <p:sldLayoutId id="2147483836" r:id="rId15"/>
    <p:sldLayoutId id="2147483866" r:id="rId16"/>
    <p:sldLayoutId id="2147483878" r:id="rId17"/>
    <p:sldLayoutId id="2147483833" r:id="rId18"/>
    <p:sldLayoutId id="2147483847" r:id="rId19"/>
    <p:sldLayoutId id="2147483848" r:id="rId20"/>
    <p:sldLayoutId id="2147483874"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svg"/><Relationship Id="rId3" Type="http://schemas.openxmlformats.org/officeDocument/2006/relationships/image" Target="../media/image20.svg"/><Relationship Id="rId7" Type="http://schemas.openxmlformats.org/officeDocument/2006/relationships/image" Target="../media/image24.svg"/><Relationship Id="rId12" Type="http://schemas.openxmlformats.org/officeDocument/2006/relationships/image" Target="../media/image29.png"/><Relationship Id="rId2" Type="http://schemas.openxmlformats.org/officeDocument/2006/relationships/image" Target="../media/image19.png"/><Relationship Id="rId1" Type="http://schemas.openxmlformats.org/officeDocument/2006/relationships/slideLayout" Target="../slideLayouts/slideLayout4.xml"/><Relationship Id="rId6" Type="http://schemas.openxmlformats.org/officeDocument/2006/relationships/image" Target="../media/image23.png"/><Relationship Id="rId11" Type="http://schemas.openxmlformats.org/officeDocument/2006/relationships/image" Target="../media/image28.svg"/><Relationship Id="rId5" Type="http://schemas.openxmlformats.org/officeDocument/2006/relationships/image" Target="../media/image22.sv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svg"/></Relationships>
</file>

<file path=ppt/slides/_rels/slide12.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8" Type="http://schemas.openxmlformats.org/officeDocument/2006/relationships/hyperlink" Target="https://www.monsterboard.nl/" TargetMode="External"/><Relationship Id="rId3" Type="http://schemas.openxmlformats.org/officeDocument/2006/relationships/hyperlink" Target="https://arbetsformedlingen.se/other-languages/english-engelska" TargetMode="External"/><Relationship Id="rId7" Type="http://schemas.openxmlformats.org/officeDocument/2006/relationships/hyperlink" Target="https://www.idibu.com/network/nationale-vacaturebank/" TargetMode="External"/><Relationship Id="rId2" Type="http://schemas.openxmlformats.org/officeDocument/2006/relationships/hyperlink" Target="https://jobb.blocket.se/" TargetMode="External"/><Relationship Id="rId1" Type="http://schemas.openxmlformats.org/officeDocument/2006/relationships/slideLayout" Target="../slideLayouts/slideLayout4.xml"/><Relationship Id="rId6" Type="http://schemas.openxmlformats.org/officeDocument/2006/relationships/hyperlink" Target="https://www.nationalevacaturebank.nl/" TargetMode="External"/><Relationship Id="rId5" Type="http://schemas.openxmlformats.org/officeDocument/2006/relationships/hyperlink" Target="https://www.francetravail.fr/accueil/" TargetMode="External"/><Relationship Id="rId10" Type="http://schemas.openxmlformats.org/officeDocument/2006/relationships/hyperlink" Target="https://irishjobs.ie/" TargetMode="External"/><Relationship Id="rId4" Type="http://schemas.openxmlformats.org/officeDocument/2006/relationships/hyperlink" Target="https://jobbsafari.se/" TargetMode="External"/><Relationship Id="rId9" Type="http://schemas.openxmlformats.org/officeDocument/2006/relationships/hyperlink" Target="https://jobs.ie/"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image" Target="../media/image13.sv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055E970-9D84-07C6-7DB4-A745987BD830}"/>
              </a:ext>
            </a:extLst>
          </p:cNvPr>
          <p:cNvSpPr>
            <a:spLocks noGrp="1"/>
          </p:cNvSpPr>
          <p:nvPr>
            <p:ph type="body" sz="quarter" idx="16"/>
          </p:nvPr>
        </p:nvSpPr>
        <p:spPr>
          <a:xfrm>
            <a:off x="760384" y="3988714"/>
            <a:ext cx="4983653" cy="1281034"/>
          </a:xfrm>
        </p:spPr>
        <p:txBody>
          <a:bodyPr>
            <a:noAutofit/>
          </a:bodyPr>
          <a:lstStyle/>
          <a:p>
            <a:pPr>
              <a:lnSpc>
                <a:spcPts val="4600"/>
              </a:lnSpc>
              <a:spcBef>
                <a:spcPts val="0"/>
              </a:spcBef>
            </a:pPr>
            <a:r>
              <a:rPr lang="en-US" sz="3200" b="1" dirty="0"/>
              <a:t>M3.3 </a:t>
            </a:r>
          </a:p>
          <a:p>
            <a:pPr>
              <a:lnSpc>
                <a:spcPts val="4600"/>
              </a:lnSpc>
              <a:spcBef>
                <a:spcPts val="0"/>
              </a:spcBef>
            </a:pPr>
            <a:r>
              <a:rPr lang="en-US" sz="3200" b="1" dirty="0"/>
              <a:t>VAARDIGHEDEN OM WERK TE ZOEKEN</a:t>
            </a:r>
          </a:p>
        </p:txBody>
      </p:sp>
      <p:sp>
        <p:nvSpPr>
          <p:cNvPr id="7" name="Text Placeholder 5">
            <a:extLst>
              <a:ext uri="{FF2B5EF4-FFF2-40B4-BE49-F238E27FC236}">
                <a16:creationId xmlns:a16="http://schemas.microsoft.com/office/drawing/2014/main" id="{2DBFE76A-072E-DCA6-FB27-705E9445DF35}"/>
              </a:ext>
            </a:extLst>
          </p:cNvPr>
          <p:cNvSpPr txBox="1">
            <a:spLocks/>
          </p:cNvSpPr>
          <p:nvPr/>
        </p:nvSpPr>
        <p:spPr>
          <a:xfrm>
            <a:off x="846443" y="6011432"/>
            <a:ext cx="3898089" cy="7311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rPr>
              <a:t>www.3kitchens.eu</a:t>
            </a:r>
          </a:p>
        </p:txBody>
      </p:sp>
      <p:pic>
        <p:nvPicPr>
          <p:cNvPr id="32" name="Picture Placeholder 31">
            <a:extLst>
              <a:ext uri="{FF2B5EF4-FFF2-40B4-BE49-F238E27FC236}">
                <a16:creationId xmlns:a16="http://schemas.microsoft.com/office/drawing/2014/main" id="{BED827F7-9002-CF33-78B7-B2909DF94075}"/>
              </a:ext>
            </a:extLst>
          </p:cNvPr>
          <p:cNvPicPr>
            <a:picLocks noGrp="1" noChangeAspect="1"/>
          </p:cNvPicPr>
          <p:nvPr>
            <p:ph type="pic" sz="quarter" idx="17"/>
          </p:nvPr>
        </p:nvPicPr>
        <p:blipFill>
          <a:blip r:embed="rId2"/>
          <a:srcRect l="13400" r="13400"/>
          <a:stretch>
            <a:fillRect/>
          </a:stretch>
        </p:blipFill>
        <p:spPr/>
      </p:pic>
      <p:sp>
        <p:nvSpPr>
          <p:cNvPr id="2" name="TextBox 1">
            <a:extLst>
              <a:ext uri="{FF2B5EF4-FFF2-40B4-BE49-F238E27FC236}">
                <a16:creationId xmlns:a16="http://schemas.microsoft.com/office/drawing/2014/main" id="{B3B9DB2A-4638-2738-37B8-7B85090FF375}"/>
              </a:ext>
            </a:extLst>
          </p:cNvPr>
          <p:cNvSpPr txBox="1"/>
          <p:nvPr/>
        </p:nvSpPr>
        <p:spPr>
          <a:xfrm>
            <a:off x="760384" y="3673280"/>
            <a:ext cx="7974918" cy="369332"/>
          </a:xfrm>
          <a:prstGeom prst="rect">
            <a:avLst/>
          </a:prstGeom>
          <a:noFill/>
        </p:spPr>
        <p:txBody>
          <a:bodyPr wrap="square">
            <a:spAutoFit/>
          </a:bodyPr>
          <a:lstStyle/>
          <a:p>
            <a:r>
              <a:rPr lang="en-IE" b="1" dirty="0">
                <a:solidFill>
                  <a:schemeClr val="bg1"/>
                </a:solidFill>
                <a:highlight>
                  <a:srgbClr val="84BFA4"/>
                </a:highlight>
              </a:rPr>
              <a:t>Inzetbaarheidsprogramma - </a:t>
            </a:r>
            <a:r>
              <a:rPr lang="en-IE" sz="1600" b="1" dirty="0">
                <a:solidFill>
                  <a:schemeClr val="bg1"/>
                </a:solidFill>
                <a:effectLst/>
                <a:highlight>
                  <a:srgbClr val="84BFA4"/>
                </a:highlight>
                <a:latin typeface="Aptos" panose="020B0004020202020204" pitchFamily="34" charset="0"/>
                <a:ea typeface="Aptos" panose="020B0004020202020204" pitchFamily="34" charset="0"/>
                <a:cs typeface="Times New Roman" panose="02020603050405020304" pitchFamily="18" charset="0"/>
              </a:rPr>
              <a:t>Vaardigheden om werk te vinden</a:t>
            </a:r>
            <a:endParaRPr lang="en-IE" dirty="0">
              <a:solidFill>
                <a:schemeClr val="bg1"/>
              </a:solidFill>
              <a:highlight>
                <a:srgbClr val="84BFA4"/>
              </a:highlight>
            </a:endParaRPr>
          </a:p>
        </p:txBody>
      </p:sp>
      <p:pic>
        <p:nvPicPr>
          <p:cNvPr id="5" name="Picture 4" descr="A grey square and blue square with yellow stars&#10;&#10;Description automatically generated">
            <a:extLst>
              <a:ext uri="{FF2B5EF4-FFF2-40B4-BE49-F238E27FC236}">
                <a16:creationId xmlns:a16="http://schemas.microsoft.com/office/drawing/2014/main" id="{7201ADA5-7F24-7107-7A66-7D2BDD37689B}"/>
              </a:ext>
            </a:extLst>
          </p:cNvPr>
          <p:cNvPicPr>
            <a:picLocks noChangeAspect="1"/>
          </p:cNvPicPr>
          <p:nvPr/>
        </p:nvPicPr>
        <p:blipFill>
          <a:blip r:embed="rId3"/>
          <a:stretch>
            <a:fillRect/>
          </a:stretch>
        </p:blipFill>
        <p:spPr>
          <a:xfrm>
            <a:off x="8735302" y="5798900"/>
            <a:ext cx="3319487" cy="866781"/>
          </a:xfrm>
          <a:prstGeom prst="rect">
            <a:avLst/>
          </a:prstGeom>
        </p:spPr>
      </p:pic>
    </p:spTree>
    <p:extLst>
      <p:ext uri="{BB962C8B-B14F-4D97-AF65-F5344CB8AC3E}">
        <p14:creationId xmlns:p14="http://schemas.microsoft.com/office/powerpoint/2010/main" val="1737144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254784" y="985901"/>
            <a:ext cx="7176159" cy="3217862"/>
          </a:xfrm>
        </p:spPr>
        <p:txBody>
          <a:bodyPr/>
          <a:lstStyle/>
          <a:p>
            <a:r>
              <a:rPr lang="en-US" dirty="0"/>
              <a:t>03</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1296113" y="2228914"/>
            <a:ext cx="7176159" cy="3217862"/>
          </a:xfrm>
          <a:prstGeom prst="rect">
            <a:avLst/>
          </a:prstGeom>
        </p:spPr>
        <p:txBody>
          <a:bodyPr/>
          <a:lstStyle/>
          <a:p>
            <a:r>
              <a:rPr lang="en-GB" sz="6000" dirty="0">
                <a:effectLst/>
                <a:latin typeface="Calibri" panose="020F0502020204030204" pitchFamily="34" charset="0"/>
                <a:ea typeface="Calibri" panose="020F0502020204030204" pitchFamily="34" charset="0"/>
              </a:rPr>
              <a:t>De methoden van vandaag</a:t>
            </a:r>
          </a:p>
          <a:p>
            <a:endParaRPr lang="en-GB" sz="6000" dirty="0">
              <a:effectLst/>
              <a:latin typeface="Calibri" panose="020F0502020204030204" pitchFamily="34" charset="0"/>
              <a:ea typeface="Calibri" panose="020F0502020204030204" pitchFamily="34" charset="0"/>
            </a:endParaRPr>
          </a:p>
          <a:p>
            <a:endParaRPr lang="en-GB" sz="6000" dirty="0">
              <a:effectLst/>
              <a:latin typeface="Calibri" panose="020F0502020204030204" pitchFamily="34" charset="0"/>
              <a:ea typeface="Calibri" panose="020F0502020204030204" pitchFamily="34" charset="0"/>
            </a:endParaRPr>
          </a:p>
          <a:p>
            <a:endParaRPr lang="en-GB" sz="6000" dirty="0">
              <a:effectLst/>
              <a:latin typeface="Calibri" panose="020F0502020204030204" pitchFamily="34" charset="0"/>
              <a:ea typeface="Calibri" panose="020F0502020204030204" pitchFamily="34" charset="0"/>
            </a:endParaRPr>
          </a:p>
          <a:p>
            <a:endParaRPr lang="en-US" sz="6000" dirty="0"/>
          </a:p>
        </p:txBody>
      </p:sp>
    </p:spTree>
    <p:extLst>
      <p:ext uri="{BB962C8B-B14F-4D97-AF65-F5344CB8AC3E}">
        <p14:creationId xmlns:p14="http://schemas.microsoft.com/office/powerpoint/2010/main" val="28745826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Freeform 34">
            <a:extLst>
              <a:ext uri="{FF2B5EF4-FFF2-40B4-BE49-F238E27FC236}">
                <a16:creationId xmlns:a16="http://schemas.microsoft.com/office/drawing/2014/main" id="{6DCB88E9-8755-6162-2F29-A0C65A0D234C}"/>
              </a:ext>
            </a:extLst>
          </p:cNvPr>
          <p:cNvSpPr/>
          <p:nvPr/>
        </p:nvSpPr>
        <p:spPr>
          <a:xfrm>
            <a:off x="2442740" y="2923233"/>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13" name="Text Placeholder 2">
            <a:extLst>
              <a:ext uri="{FF2B5EF4-FFF2-40B4-BE49-F238E27FC236}">
                <a16:creationId xmlns:a16="http://schemas.microsoft.com/office/drawing/2014/main" id="{B5EA393E-C3EB-06CF-3725-CC4FC2BD12AB}"/>
              </a:ext>
            </a:extLst>
          </p:cNvPr>
          <p:cNvSpPr txBox="1">
            <a:spLocks/>
          </p:cNvSpPr>
          <p:nvPr/>
        </p:nvSpPr>
        <p:spPr>
          <a:xfrm>
            <a:off x="0" y="682561"/>
            <a:ext cx="12192000" cy="95128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2680"/>
              </a:lnSpc>
              <a:spcBef>
                <a:spcPts val="0"/>
              </a:spcBef>
              <a:buClr>
                <a:srgbClr val="382B1B"/>
              </a:buClr>
              <a:buNone/>
            </a:pPr>
            <a:r>
              <a:rPr lang="en-GB" sz="4000" b="1" dirty="0">
                <a:solidFill>
                  <a:srgbClr val="84BFA4"/>
                </a:solidFill>
                <a:latin typeface="Calibri" panose="020F0502020204030204" pitchFamily="34" charset="0"/>
                <a:ea typeface="Calibri" panose="020F0502020204030204" pitchFamily="34" charset="0"/>
              </a:rPr>
              <a:t>De methoden van vandaag</a:t>
            </a:r>
          </a:p>
          <a:p>
            <a:pPr marL="0" indent="0">
              <a:lnSpc>
                <a:spcPts val="2680"/>
              </a:lnSpc>
              <a:spcBef>
                <a:spcPts val="0"/>
              </a:spcBef>
              <a:buClr>
                <a:srgbClr val="382B1B"/>
              </a:buClr>
              <a:buNone/>
            </a:pPr>
            <a:endParaRPr lang="en-GB" sz="3200" b="1" dirty="0">
              <a:solidFill>
                <a:srgbClr val="84BFA4"/>
              </a:solidFill>
              <a:latin typeface="Calibri" panose="020F0502020204030204" pitchFamily="34" charset="0"/>
              <a:ea typeface="Calibri" panose="020F0502020204030204" pitchFamily="34" charset="0"/>
            </a:endParaRPr>
          </a:p>
        </p:txBody>
      </p:sp>
      <p:cxnSp>
        <p:nvCxnSpPr>
          <p:cNvPr id="14" name="Straight Connector 13">
            <a:extLst>
              <a:ext uri="{FF2B5EF4-FFF2-40B4-BE49-F238E27FC236}">
                <a16:creationId xmlns:a16="http://schemas.microsoft.com/office/drawing/2014/main" id="{87AC853B-0C10-EC78-62DD-A209A12A2B95}"/>
              </a:ext>
            </a:extLst>
          </p:cNvPr>
          <p:cNvCxnSpPr>
            <a:cxnSpLocks/>
          </p:cNvCxnSpPr>
          <p:nvPr/>
        </p:nvCxnSpPr>
        <p:spPr>
          <a:xfrm flipH="1">
            <a:off x="3564489" y="1330187"/>
            <a:ext cx="4917707" cy="0"/>
          </a:xfrm>
          <a:prstGeom prst="line">
            <a:avLst/>
          </a:prstGeom>
          <a:ln w="28575">
            <a:solidFill>
              <a:srgbClr val="E6C8C7"/>
            </a:solidFill>
          </a:ln>
        </p:spPr>
        <p:style>
          <a:lnRef idx="1">
            <a:schemeClr val="accent1"/>
          </a:lnRef>
          <a:fillRef idx="0">
            <a:schemeClr val="accent1"/>
          </a:fillRef>
          <a:effectRef idx="0">
            <a:schemeClr val="accent1"/>
          </a:effectRef>
          <a:fontRef idx="minor">
            <a:schemeClr val="tx1"/>
          </a:fontRef>
        </p:style>
      </p:cxnSp>
      <p:grpSp>
        <p:nvGrpSpPr>
          <p:cNvPr id="18" name="Graphic 9">
            <a:extLst>
              <a:ext uri="{FF2B5EF4-FFF2-40B4-BE49-F238E27FC236}">
                <a16:creationId xmlns:a16="http://schemas.microsoft.com/office/drawing/2014/main" id="{A7E96E81-06E0-F0A6-FCE9-E6118242C0B1}"/>
              </a:ext>
            </a:extLst>
          </p:cNvPr>
          <p:cNvGrpSpPr/>
          <p:nvPr/>
        </p:nvGrpSpPr>
        <p:grpSpPr>
          <a:xfrm>
            <a:off x="2450646" y="2093122"/>
            <a:ext cx="1759216" cy="3934767"/>
            <a:chOff x="2115901" y="2119177"/>
            <a:chExt cx="1383863" cy="3095230"/>
          </a:xfrm>
        </p:grpSpPr>
        <p:sp>
          <p:nvSpPr>
            <p:cNvPr id="19" name="Freeform 18">
              <a:extLst>
                <a:ext uri="{FF2B5EF4-FFF2-40B4-BE49-F238E27FC236}">
                  <a16:creationId xmlns:a16="http://schemas.microsoft.com/office/drawing/2014/main" id="{E08CA200-BC44-F50C-38C5-A90AEED65BFB}"/>
                </a:ext>
              </a:extLst>
            </p:cNvPr>
            <p:cNvSpPr/>
            <p:nvPr/>
          </p:nvSpPr>
          <p:spPr>
            <a:xfrm>
              <a:off x="2115901"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D8BB0337-9EA6-176D-C27F-3E4C72636B3B}"/>
                </a:ext>
              </a:extLst>
            </p:cNvPr>
            <p:cNvSpPr/>
            <p:nvPr/>
          </p:nvSpPr>
          <p:spPr>
            <a:xfrm>
              <a:off x="2209015"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49" name="Group 48">
            <a:extLst>
              <a:ext uri="{FF2B5EF4-FFF2-40B4-BE49-F238E27FC236}">
                <a16:creationId xmlns:a16="http://schemas.microsoft.com/office/drawing/2014/main" id="{6343E274-5CA4-DFC0-7FFE-17AD35955D40}"/>
              </a:ext>
            </a:extLst>
          </p:cNvPr>
          <p:cNvGrpSpPr/>
          <p:nvPr/>
        </p:nvGrpSpPr>
        <p:grpSpPr>
          <a:xfrm>
            <a:off x="2392483" y="4032829"/>
            <a:ext cx="1879733" cy="2441854"/>
            <a:chOff x="9972379" y="3544683"/>
            <a:chExt cx="1478666" cy="1920851"/>
          </a:xfrm>
        </p:grpSpPr>
        <p:sp>
          <p:nvSpPr>
            <p:cNvPr id="50" name="Text Placeholder 23">
              <a:extLst>
                <a:ext uri="{FF2B5EF4-FFF2-40B4-BE49-F238E27FC236}">
                  <a16:creationId xmlns:a16="http://schemas.microsoft.com/office/drawing/2014/main" id="{BD30C0DB-C189-AA32-A350-918ACE80175F}"/>
                </a:ext>
              </a:extLst>
            </p:cNvPr>
            <p:cNvSpPr txBox="1">
              <a:spLocks/>
            </p:cNvSpPr>
            <p:nvPr/>
          </p:nvSpPr>
          <p:spPr>
            <a:xfrm>
              <a:off x="9973661" y="354468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02</a:t>
              </a:r>
            </a:p>
          </p:txBody>
        </p:sp>
        <p:sp>
          <p:nvSpPr>
            <p:cNvPr id="51" name="Text Placeholder 23">
              <a:extLst>
                <a:ext uri="{FF2B5EF4-FFF2-40B4-BE49-F238E27FC236}">
                  <a16:creationId xmlns:a16="http://schemas.microsoft.com/office/drawing/2014/main" id="{BAFB30F5-E010-0699-E493-B712F89DD3A1}"/>
                </a:ext>
              </a:extLst>
            </p:cNvPr>
            <p:cNvSpPr txBox="1">
              <a:spLocks/>
            </p:cNvSpPr>
            <p:nvPr/>
          </p:nvSpPr>
          <p:spPr>
            <a:xfrm>
              <a:off x="9972379" y="4124959"/>
              <a:ext cx="1478666" cy="1340575"/>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600" b="1" dirty="0">
                  <a:latin typeface="Calibri" panose="020F0502020204030204" pitchFamily="34" charset="0"/>
                  <a:ea typeface="Calibri" panose="020F0502020204030204" pitchFamily="34" charset="0"/>
                </a:rPr>
                <a:t>Websites van bedrijven</a:t>
              </a:r>
            </a:p>
            <a:p>
              <a:endParaRPr lang="en-US" sz="2200" dirty="0"/>
            </a:p>
          </p:txBody>
        </p:sp>
      </p:grpSp>
      <p:sp>
        <p:nvSpPr>
          <p:cNvPr id="30" name="Freeform 29">
            <a:extLst>
              <a:ext uri="{FF2B5EF4-FFF2-40B4-BE49-F238E27FC236}">
                <a16:creationId xmlns:a16="http://schemas.microsoft.com/office/drawing/2014/main" id="{0254C239-580C-2DA9-1CFE-CCD1D434BBD1}"/>
              </a:ext>
            </a:extLst>
          </p:cNvPr>
          <p:cNvSpPr/>
          <p:nvPr/>
        </p:nvSpPr>
        <p:spPr>
          <a:xfrm>
            <a:off x="513054" y="2923233"/>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grpSp>
        <p:nvGrpSpPr>
          <p:cNvPr id="31" name="Graphic 9">
            <a:extLst>
              <a:ext uri="{FF2B5EF4-FFF2-40B4-BE49-F238E27FC236}">
                <a16:creationId xmlns:a16="http://schemas.microsoft.com/office/drawing/2014/main" id="{2C1C772E-1F55-6327-72D2-1A3DAC6CFED0}"/>
              </a:ext>
            </a:extLst>
          </p:cNvPr>
          <p:cNvGrpSpPr/>
          <p:nvPr/>
        </p:nvGrpSpPr>
        <p:grpSpPr>
          <a:xfrm>
            <a:off x="520960" y="2093122"/>
            <a:ext cx="1759216" cy="3934767"/>
            <a:chOff x="2115901" y="2119177"/>
            <a:chExt cx="1383863" cy="3095230"/>
          </a:xfrm>
        </p:grpSpPr>
        <p:sp>
          <p:nvSpPr>
            <p:cNvPr id="32" name="Freeform 31">
              <a:extLst>
                <a:ext uri="{FF2B5EF4-FFF2-40B4-BE49-F238E27FC236}">
                  <a16:creationId xmlns:a16="http://schemas.microsoft.com/office/drawing/2014/main" id="{A79F5E85-A744-4BE6-7F5A-66660567B284}"/>
                </a:ext>
              </a:extLst>
            </p:cNvPr>
            <p:cNvSpPr/>
            <p:nvPr/>
          </p:nvSpPr>
          <p:spPr>
            <a:xfrm>
              <a:off x="2115901"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116F56EB-44B4-498E-9905-EA47D0EDE9B7}"/>
                </a:ext>
              </a:extLst>
            </p:cNvPr>
            <p:cNvSpPr/>
            <p:nvPr/>
          </p:nvSpPr>
          <p:spPr>
            <a:xfrm>
              <a:off x="2209015"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sp>
        <p:nvSpPr>
          <p:cNvPr id="41" name="Text Placeholder 23">
            <a:extLst>
              <a:ext uri="{FF2B5EF4-FFF2-40B4-BE49-F238E27FC236}">
                <a16:creationId xmlns:a16="http://schemas.microsoft.com/office/drawing/2014/main" id="{EB5D59FF-A2F1-E979-2571-9C987775C13F}"/>
              </a:ext>
            </a:extLst>
          </p:cNvPr>
          <p:cNvSpPr txBox="1">
            <a:spLocks/>
          </p:cNvSpPr>
          <p:nvPr/>
        </p:nvSpPr>
        <p:spPr>
          <a:xfrm>
            <a:off x="451360" y="4041538"/>
            <a:ext cx="1876474" cy="108965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01</a:t>
            </a:r>
          </a:p>
        </p:txBody>
      </p:sp>
      <p:sp>
        <p:nvSpPr>
          <p:cNvPr id="43" name="Text Placeholder 23">
            <a:extLst>
              <a:ext uri="{FF2B5EF4-FFF2-40B4-BE49-F238E27FC236}">
                <a16:creationId xmlns:a16="http://schemas.microsoft.com/office/drawing/2014/main" id="{2995069B-2EAC-6417-A960-F1E35E84529E}"/>
              </a:ext>
            </a:extLst>
          </p:cNvPr>
          <p:cNvSpPr txBox="1">
            <a:spLocks/>
          </p:cNvSpPr>
          <p:nvPr/>
        </p:nvSpPr>
        <p:spPr>
          <a:xfrm>
            <a:off x="449730" y="4779205"/>
            <a:ext cx="1879733" cy="1704187"/>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600" b="1" dirty="0">
                <a:latin typeface="Calibri" panose="020F0502020204030204" pitchFamily="34" charset="0"/>
                <a:ea typeface="Calibri" panose="020F0502020204030204" pitchFamily="34" charset="0"/>
              </a:rPr>
              <a:t>Online vacaturebanken</a:t>
            </a:r>
          </a:p>
          <a:p>
            <a:endParaRPr lang="en-GB" sz="2600" b="1" dirty="0">
              <a:latin typeface="Calibri" panose="020F0502020204030204" pitchFamily="34" charset="0"/>
              <a:ea typeface="Calibri" panose="020F0502020204030204" pitchFamily="34" charset="0"/>
            </a:endParaRPr>
          </a:p>
          <a:p>
            <a:endParaRPr lang="en-US" sz="2200" dirty="0"/>
          </a:p>
        </p:txBody>
      </p:sp>
      <p:sp>
        <p:nvSpPr>
          <p:cNvPr id="2" name="Freeform 1">
            <a:extLst>
              <a:ext uri="{FF2B5EF4-FFF2-40B4-BE49-F238E27FC236}">
                <a16:creationId xmlns:a16="http://schemas.microsoft.com/office/drawing/2014/main" id="{766CCAEB-47CA-5311-821F-9DE50A80AEB3}"/>
              </a:ext>
            </a:extLst>
          </p:cNvPr>
          <p:cNvSpPr/>
          <p:nvPr/>
        </p:nvSpPr>
        <p:spPr>
          <a:xfrm>
            <a:off x="4315452" y="2923233"/>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C2DEEB"/>
          </a:solidFill>
          <a:ln w="10698" cap="flat">
            <a:noFill/>
            <a:prstDash val="solid"/>
            <a:miter/>
          </a:ln>
        </p:spPr>
        <p:txBody>
          <a:bodyPr rtlCol="0" anchor="ctr"/>
          <a:lstStyle/>
          <a:p>
            <a:endParaRPr lang="en-US"/>
          </a:p>
        </p:txBody>
      </p:sp>
      <p:grpSp>
        <p:nvGrpSpPr>
          <p:cNvPr id="3" name="Graphic 9">
            <a:extLst>
              <a:ext uri="{FF2B5EF4-FFF2-40B4-BE49-F238E27FC236}">
                <a16:creationId xmlns:a16="http://schemas.microsoft.com/office/drawing/2014/main" id="{9AD607D3-28CA-E1E6-DCFE-C33992C91353}"/>
              </a:ext>
            </a:extLst>
          </p:cNvPr>
          <p:cNvGrpSpPr/>
          <p:nvPr/>
        </p:nvGrpSpPr>
        <p:grpSpPr>
          <a:xfrm>
            <a:off x="4323358" y="2093122"/>
            <a:ext cx="1759216" cy="3934767"/>
            <a:chOff x="2115901" y="2119177"/>
            <a:chExt cx="1383863" cy="3095230"/>
          </a:xfrm>
        </p:grpSpPr>
        <p:sp>
          <p:nvSpPr>
            <p:cNvPr id="4" name="Freeform 3">
              <a:extLst>
                <a:ext uri="{FF2B5EF4-FFF2-40B4-BE49-F238E27FC236}">
                  <a16:creationId xmlns:a16="http://schemas.microsoft.com/office/drawing/2014/main" id="{CE5CE6B5-8631-EFE1-C923-75E86F730058}"/>
                </a:ext>
              </a:extLst>
            </p:cNvPr>
            <p:cNvSpPr/>
            <p:nvPr/>
          </p:nvSpPr>
          <p:spPr>
            <a:xfrm>
              <a:off x="2115901"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C2DEEB"/>
            </a:solidFill>
            <a:ln w="10698"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D87D35EB-24F2-93ED-2651-19B481298770}"/>
                </a:ext>
              </a:extLst>
            </p:cNvPr>
            <p:cNvSpPr/>
            <p:nvPr/>
          </p:nvSpPr>
          <p:spPr>
            <a:xfrm>
              <a:off x="2209015"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6" name="Group 5">
            <a:extLst>
              <a:ext uri="{FF2B5EF4-FFF2-40B4-BE49-F238E27FC236}">
                <a16:creationId xmlns:a16="http://schemas.microsoft.com/office/drawing/2014/main" id="{18C384C3-144B-6A17-45F6-C430AA51474E}"/>
              </a:ext>
            </a:extLst>
          </p:cNvPr>
          <p:cNvGrpSpPr/>
          <p:nvPr/>
        </p:nvGrpSpPr>
        <p:grpSpPr>
          <a:xfrm>
            <a:off x="4265195" y="4032829"/>
            <a:ext cx="1879733" cy="2441854"/>
            <a:chOff x="9972379" y="3544683"/>
            <a:chExt cx="1478666" cy="1920851"/>
          </a:xfrm>
        </p:grpSpPr>
        <p:sp>
          <p:nvSpPr>
            <p:cNvPr id="7" name="Text Placeholder 23">
              <a:extLst>
                <a:ext uri="{FF2B5EF4-FFF2-40B4-BE49-F238E27FC236}">
                  <a16:creationId xmlns:a16="http://schemas.microsoft.com/office/drawing/2014/main" id="{9580128D-FA2B-C657-FD1B-8CD98B874D49}"/>
                </a:ext>
              </a:extLst>
            </p:cNvPr>
            <p:cNvSpPr txBox="1">
              <a:spLocks/>
            </p:cNvSpPr>
            <p:nvPr/>
          </p:nvSpPr>
          <p:spPr>
            <a:xfrm>
              <a:off x="9973661" y="354468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03</a:t>
              </a:r>
            </a:p>
          </p:txBody>
        </p:sp>
        <p:sp>
          <p:nvSpPr>
            <p:cNvPr id="8" name="Text Placeholder 23">
              <a:extLst>
                <a:ext uri="{FF2B5EF4-FFF2-40B4-BE49-F238E27FC236}">
                  <a16:creationId xmlns:a16="http://schemas.microsoft.com/office/drawing/2014/main" id="{3656FE45-F6C6-184D-8619-E37466B4C87D}"/>
                </a:ext>
              </a:extLst>
            </p:cNvPr>
            <p:cNvSpPr txBox="1">
              <a:spLocks/>
            </p:cNvSpPr>
            <p:nvPr/>
          </p:nvSpPr>
          <p:spPr>
            <a:xfrm>
              <a:off x="9972379" y="4124959"/>
              <a:ext cx="1478666" cy="1340575"/>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600" b="1" dirty="0">
                  <a:latin typeface="Calibri" panose="020F0502020204030204" pitchFamily="34" charset="0"/>
                  <a:ea typeface="Calibri" panose="020F0502020204030204" pitchFamily="34" charset="0"/>
                </a:rPr>
                <a:t>Sociale media</a:t>
              </a:r>
              <a:endParaRPr lang="en-US" sz="2200" dirty="0"/>
            </a:p>
          </p:txBody>
        </p:sp>
      </p:grpSp>
      <p:sp>
        <p:nvSpPr>
          <p:cNvPr id="10" name="Freeform 9">
            <a:extLst>
              <a:ext uri="{FF2B5EF4-FFF2-40B4-BE49-F238E27FC236}">
                <a16:creationId xmlns:a16="http://schemas.microsoft.com/office/drawing/2014/main" id="{6D62EEB5-192E-5388-8F84-E2DA92A12E5B}"/>
              </a:ext>
            </a:extLst>
          </p:cNvPr>
          <p:cNvSpPr/>
          <p:nvPr/>
        </p:nvSpPr>
        <p:spPr>
          <a:xfrm>
            <a:off x="8174530" y="2923233"/>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84BFA4"/>
          </a:solidFill>
          <a:ln w="10698" cap="flat">
            <a:noFill/>
            <a:prstDash val="solid"/>
            <a:miter/>
          </a:ln>
        </p:spPr>
        <p:txBody>
          <a:bodyPr rtlCol="0" anchor="ctr"/>
          <a:lstStyle/>
          <a:p>
            <a:endParaRPr lang="en-US"/>
          </a:p>
        </p:txBody>
      </p:sp>
      <p:grpSp>
        <p:nvGrpSpPr>
          <p:cNvPr id="11" name="Graphic 9">
            <a:extLst>
              <a:ext uri="{FF2B5EF4-FFF2-40B4-BE49-F238E27FC236}">
                <a16:creationId xmlns:a16="http://schemas.microsoft.com/office/drawing/2014/main" id="{C8536807-FD53-6931-E5C3-C21E31A504DB}"/>
              </a:ext>
            </a:extLst>
          </p:cNvPr>
          <p:cNvGrpSpPr/>
          <p:nvPr/>
        </p:nvGrpSpPr>
        <p:grpSpPr>
          <a:xfrm>
            <a:off x="8182436" y="2093122"/>
            <a:ext cx="1759216" cy="3934767"/>
            <a:chOff x="2115901" y="2119177"/>
            <a:chExt cx="1383863" cy="3095230"/>
          </a:xfrm>
        </p:grpSpPr>
        <p:sp>
          <p:nvSpPr>
            <p:cNvPr id="12" name="Freeform 11">
              <a:extLst>
                <a:ext uri="{FF2B5EF4-FFF2-40B4-BE49-F238E27FC236}">
                  <a16:creationId xmlns:a16="http://schemas.microsoft.com/office/drawing/2014/main" id="{B232129B-5EBA-6F3E-5EF2-759A90651175}"/>
                </a:ext>
              </a:extLst>
            </p:cNvPr>
            <p:cNvSpPr/>
            <p:nvPr/>
          </p:nvSpPr>
          <p:spPr>
            <a:xfrm>
              <a:off x="2115901"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F5ED15E8-DCCD-8E7C-D12B-E6EF9DDACEF1}"/>
                </a:ext>
              </a:extLst>
            </p:cNvPr>
            <p:cNvSpPr/>
            <p:nvPr/>
          </p:nvSpPr>
          <p:spPr>
            <a:xfrm>
              <a:off x="2209015"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16" name="Group 15">
            <a:extLst>
              <a:ext uri="{FF2B5EF4-FFF2-40B4-BE49-F238E27FC236}">
                <a16:creationId xmlns:a16="http://schemas.microsoft.com/office/drawing/2014/main" id="{4A99906F-6B2B-EEA0-BA5D-723400FD8A88}"/>
              </a:ext>
            </a:extLst>
          </p:cNvPr>
          <p:cNvGrpSpPr/>
          <p:nvPr/>
        </p:nvGrpSpPr>
        <p:grpSpPr>
          <a:xfrm>
            <a:off x="8124273" y="4032829"/>
            <a:ext cx="1879733" cy="2441854"/>
            <a:chOff x="9972379" y="3544683"/>
            <a:chExt cx="1478666" cy="1920851"/>
          </a:xfrm>
        </p:grpSpPr>
        <p:sp>
          <p:nvSpPr>
            <p:cNvPr id="17" name="Text Placeholder 23">
              <a:extLst>
                <a:ext uri="{FF2B5EF4-FFF2-40B4-BE49-F238E27FC236}">
                  <a16:creationId xmlns:a16="http://schemas.microsoft.com/office/drawing/2014/main" id="{BE79FE87-D721-238D-ACDE-387F4B9D468E}"/>
                </a:ext>
              </a:extLst>
            </p:cNvPr>
            <p:cNvSpPr txBox="1">
              <a:spLocks/>
            </p:cNvSpPr>
            <p:nvPr/>
          </p:nvSpPr>
          <p:spPr>
            <a:xfrm>
              <a:off x="9973661" y="354468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05</a:t>
              </a:r>
            </a:p>
          </p:txBody>
        </p:sp>
        <p:sp>
          <p:nvSpPr>
            <p:cNvPr id="21" name="Text Placeholder 23">
              <a:extLst>
                <a:ext uri="{FF2B5EF4-FFF2-40B4-BE49-F238E27FC236}">
                  <a16:creationId xmlns:a16="http://schemas.microsoft.com/office/drawing/2014/main" id="{1C99002C-1A7C-0FA1-2CBB-B67671E84B77}"/>
                </a:ext>
              </a:extLst>
            </p:cNvPr>
            <p:cNvSpPr txBox="1">
              <a:spLocks/>
            </p:cNvSpPr>
            <p:nvPr/>
          </p:nvSpPr>
          <p:spPr>
            <a:xfrm>
              <a:off x="9972379" y="4124959"/>
              <a:ext cx="1478666" cy="1340575"/>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latin typeface="Calibri" panose="020F0502020204030204" pitchFamily="34" charset="0"/>
                  <a:ea typeface="Calibri" panose="020F0502020204030204" pitchFamily="34" charset="0"/>
                </a:rPr>
                <a:t>Gespecialiseerde vacaturesites</a:t>
              </a:r>
              <a:endParaRPr lang="en-GB" sz="2000" b="1" dirty="0">
                <a:latin typeface="Calibri" panose="020F0502020204030204" pitchFamily="34" charset="0"/>
                <a:ea typeface="Calibri" panose="020F0502020204030204" pitchFamily="34" charset="0"/>
              </a:endParaRPr>
            </a:p>
            <a:p>
              <a:endParaRPr lang="en-US" sz="2200" dirty="0"/>
            </a:p>
          </p:txBody>
        </p:sp>
      </p:grpSp>
      <p:sp>
        <p:nvSpPr>
          <p:cNvPr id="22" name="Freeform 21">
            <a:extLst>
              <a:ext uri="{FF2B5EF4-FFF2-40B4-BE49-F238E27FC236}">
                <a16:creationId xmlns:a16="http://schemas.microsoft.com/office/drawing/2014/main" id="{7216A934-DD8F-3DB5-FA27-52454258560A}"/>
              </a:ext>
            </a:extLst>
          </p:cNvPr>
          <p:cNvSpPr/>
          <p:nvPr/>
        </p:nvSpPr>
        <p:spPr>
          <a:xfrm>
            <a:off x="6244844" y="2923233"/>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grpSp>
        <p:nvGrpSpPr>
          <p:cNvPr id="23" name="Graphic 9">
            <a:extLst>
              <a:ext uri="{FF2B5EF4-FFF2-40B4-BE49-F238E27FC236}">
                <a16:creationId xmlns:a16="http://schemas.microsoft.com/office/drawing/2014/main" id="{0D76D4D5-999C-65DC-CB02-81EFF35550AA}"/>
              </a:ext>
            </a:extLst>
          </p:cNvPr>
          <p:cNvGrpSpPr/>
          <p:nvPr/>
        </p:nvGrpSpPr>
        <p:grpSpPr>
          <a:xfrm>
            <a:off x="6252750" y="2093122"/>
            <a:ext cx="1759216" cy="3934767"/>
            <a:chOff x="2115901" y="2119177"/>
            <a:chExt cx="1383863" cy="3095230"/>
          </a:xfrm>
        </p:grpSpPr>
        <p:sp>
          <p:nvSpPr>
            <p:cNvPr id="24" name="Freeform 23">
              <a:extLst>
                <a:ext uri="{FF2B5EF4-FFF2-40B4-BE49-F238E27FC236}">
                  <a16:creationId xmlns:a16="http://schemas.microsoft.com/office/drawing/2014/main" id="{ADD63498-54E3-4F37-7311-163050A66443}"/>
                </a:ext>
              </a:extLst>
            </p:cNvPr>
            <p:cNvSpPr/>
            <p:nvPr/>
          </p:nvSpPr>
          <p:spPr>
            <a:xfrm>
              <a:off x="2115901"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3EAD10A-CB8B-CA72-D6E8-DA8FEDE43776}"/>
                </a:ext>
              </a:extLst>
            </p:cNvPr>
            <p:cNvSpPr/>
            <p:nvPr/>
          </p:nvSpPr>
          <p:spPr>
            <a:xfrm>
              <a:off x="2209015"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sp>
        <p:nvSpPr>
          <p:cNvPr id="27" name="Text Placeholder 23">
            <a:extLst>
              <a:ext uri="{FF2B5EF4-FFF2-40B4-BE49-F238E27FC236}">
                <a16:creationId xmlns:a16="http://schemas.microsoft.com/office/drawing/2014/main" id="{657B6441-0AA3-C938-35AA-301B572F27A0}"/>
              </a:ext>
            </a:extLst>
          </p:cNvPr>
          <p:cNvSpPr txBox="1">
            <a:spLocks/>
          </p:cNvSpPr>
          <p:nvPr/>
        </p:nvSpPr>
        <p:spPr>
          <a:xfrm>
            <a:off x="6183150" y="4041538"/>
            <a:ext cx="1876474" cy="108965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04</a:t>
            </a:r>
          </a:p>
        </p:txBody>
      </p:sp>
      <p:sp>
        <p:nvSpPr>
          <p:cNvPr id="28" name="Text Placeholder 23">
            <a:extLst>
              <a:ext uri="{FF2B5EF4-FFF2-40B4-BE49-F238E27FC236}">
                <a16:creationId xmlns:a16="http://schemas.microsoft.com/office/drawing/2014/main" id="{6F11935A-F9F3-1597-3BDF-5C6AE23E2B31}"/>
              </a:ext>
            </a:extLst>
          </p:cNvPr>
          <p:cNvSpPr txBox="1">
            <a:spLocks/>
          </p:cNvSpPr>
          <p:nvPr/>
        </p:nvSpPr>
        <p:spPr>
          <a:xfrm>
            <a:off x="6181520" y="4779205"/>
            <a:ext cx="1879733" cy="1704187"/>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600" b="1" dirty="0">
                <a:latin typeface="Calibri" panose="020F0502020204030204" pitchFamily="34" charset="0"/>
                <a:ea typeface="Calibri" panose="020F0502020204030204" pitchFamily="34" charset="0"/>
              </a:rPr>
              <a:t>Online netwerken</a:t>
            </a:r>
          </a:p>
          <a:p>
            <a:endParaRPr lang="en-US" sz="2200" dirty="0"/>
          </a:p>
        </p:txBody>
      </p:sp>
      <p:sp>
        <p:nvSpPr>
          <p:cNvPr id="33" name="Freeform 32">
            <a:extLst>
              <a:ext uri="{FF2B5EF4-FFF2-40B4-BE49-F238E27FC236}">
                <a16:creationId xmlns:a16="http://schemas.microsoft.com/office/drawing/2014/main" id="{C1052DBA-948E-AE1C-B1FC-01871633C606}"/>
              </a:ext>
            </a:extLst>
          </p:cNvPr>
          <p:cNvSpPr/>
          <p:nvPr/>
        </p:nvSpPr>
        <p:spPr>
          <a:xfrm>
            <a:off x="10047242" y="2923233"/>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C2DEEB"/>
          </a:solidFill>
          <a:ln w="10698" cap="flat">
            <a:noFill/>
            <a:prstDash val="solid"/>
            <a:miter/>
          </a:ln>
        </p:spPr>
        <p:txBody>
          <a:bodyPr rtlCol="0" anchor="ctr"/>
          <a:lstStyle/>
          <a:p>
            <a:endParaRPr lang="en-US"/>
          </a:p>
        </p:txBody>
      </p:sp>
      <p:grpSp>
        <p:nvGrpSpPr>
          <p:cNvPr id="34" name="Graphic 9">
            <a:extLst>
              <a:ext uri="{FF2B5EF4-FFF2-40B4-BE49-F238E27FC236}">
                <a16:creationId xmlns:a16="http://schemas.microsoft.com/office/drawing/2014/main" id="{93F34201-ED99-DE2F-BAA4-6483B9B85158}"/>
              </a:ext>
            </a:extLst>
          </p:cNvPr>
          <p:cNvGrpSpPr/>
          <p:nvPr/>
        </p:nvGrpSpPr>
        <p:grpSpPr>
          <a:xfrm>
            <a:off x="10055148" y="2093122"/>
            <a:ext cx="1759216" cy="3934767"/>
            <a:chOff x="2115901" y="2119177"/>
            <a:chExt cx="1383863" cy="3095230"/>
          </a:xfrm>
        </p:grpSpPr>
        <p:sp>
          <p:nvSpPr>
            <p:cNvPr id="36" name="Freeform 35">
              <a:extLst>
                <a:ext uri="{FF2B5EF4-FFF2-40B4-BE49-F238E27FC236}">
                  <a16:creationId xmlns:a16="http://schemas.microsoft.com/office/drawing/2014/main" id="{B71A07AE-D53A-DDDB-BEC9-9423E2C82272}"/>
                </a:ext>
              </a:extLst>
            </p:cNvPr>
            <p:cNvSpPr/>
            <p:nvPr/>
          </p:nvSpPr>
          <p:spPr>
            <a:xfrm>
              <a:off x="2115901"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C2DEEB"/>
            </a:solidFill>
            <a:ln w="10698"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8A5FBCAE-1A90-61A0-9531-30660187FD2B}"/>
                </a:ext>
              </a:extLst>
            </p:cNvPr>
            <p:cNvSpPr/>
            <p:nvPr/>
          </p:nvSpPr>
          <p:spPr>
            <a:xfrm>
              <a:off x="2209015"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40" name="Group 39">
            <a:extLst>
              <a:ext uri="{FF2B5EF4-FFF2-40B4-BE49-F238E27FC236}">
                <a16:creationId xmlns:a16="http://schemas.microsoft.com/office/drawing/2014/main" id="{A6BFF2E0-0F9D-B28E-F07C-E7EF27F9D0A6}"/>
              </a:ext>
            </a:extLst>
          </p:cNvPr>
          <p:cNvGrpSpPr/>
          <p:nvPr/>
        </p:nvGrpSpPr>
        <p:grpSpPr>
          <a:xfrm>
            <a:off x="9996985" y="4032829"/>
            <a:ext cx="1879733" cy="2441854"/>
            <a:chOff x="9972379" y="3544683"/>
            <a:chExt cx="1478666" cy="1920851"/>
          </a:xfrm>
        </p:grpSpPr>
        <p:sp>
          <p:nvSpPr>
            <p:cNvPr id="42" name="Text Placeholder 23">
              <a:extLst>
                <a:ext uri="{FF2B5EF4-FFF2-40B4-BE49-F238E27FC236}">
                  <a16:creationId xmlns:a16="http://schemas.microsoft.com/office/drawing/2014/main" id="{FCD66ACC-6F91-90FD-4059-EC8E042C5759}"/>
                </a:ext>
              </a:extLst>
            </p:cNvPr>
            <p:cNvSpPr txBox="1">
              <a:spLocks/>
            </p:cNvSpPr>
            <p:nvPr/>
          </p:nvSpPr>
          <p:spPr>
            <a:xfrm>
              <a:off x="9973661" y="354468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06</a:t>
              </a:r>
            </a:p>
          </p:txBody>
        </p:sp>
        <p:sp>
          <p:nvSpPr>
            <p:cNvPr id="44" name="Text Placeholder 23">
              <a:extLst>
                <a:ext uri="{FF2B5EF4-FFF2-40B4-BE49-F238E27FC236}">
                  <a16:creationId xmlns:a16="http://schemas.microsoft.com/office/drawing/2014/main" id="{7A783DFE-A83B-71D8-F16C-BC6C33F58A75}"/>
                </a:ext>
              </a:extLst>
            </p:cNvPr>
            <p:cNvSpPr txBox="1">
              <a:spLocks/>
            </p:cNvSpPr>
            <p:nvPr/>
          </p:nvSpPr>
          <p:spPr>
            <a:xfrm>
              <a:off x="9972379" y="4124959"/>
              <a:ext cx="1478666" cy="1340575"/>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600" b="1" dirty="0">
                  <a:latin typeface="Calibri" panose="020F0502020204030204" pitchFamily="34" charset="0"/>
                  <a:ea typeface="Calibri" panose="020F0502020204030204" pitchFamily="34" charset="0"/>
                </a:rPr>
                <a:t>Mobiele apps</a:t>
              </a:r>
              <a:endParaRPr lang="en-US" sz="2200" dirty="0"/>
            </a:p>
          </p:txBody>
        </p:sp>
      </p:grpSp>
      <p:pic>
        <p:nvPicPr>
          <p:cNvPr id="52" name="Graphic 51" descr="Online Network outline">
            <a:extLst>
              <a:ext uri="{FF2B5EF4-FFF2-40B4-BE49-F238E27FC236}">
                <a16:creationId xmlns:a16="http://schemas.microsoft.com/office/drawing/2014/main" id="{9F31BF05-C5B7-77AA-396B-5E81EEF3BA1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12277" y="2398361"/>
            <a:ext cx="1135251" cy="1135251"/>
          </a:xfrm>
          <a:prstGeom prst="rect">
            <a:avLst/>
          </a:prstGeom>
        </p:spPr>
      </p:pic>
      <p:pic>
        <p:nvPicPr>
          <p:cNvPr id="54" name="Graphic 53" descr="Internet outline">
            <a:extLst>
              <a:ext uri="{FF2B5EF4-FFF2-40B4-BE49-F238E27FC236}">
                <a16:creationId xmlns:a16="http://schemas.microsoft.com/office/drawing/2014/main" id="{6BBC291A-9054-21C7-C49F-D6B7A1BE580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614473" y="2522349"/>
            <a:ext cx="914400" cy="914400"/>
          </a:xfrm>
          <a:prstGeom prst="rect">
            <a:avLst/>
          </a:prstGeom>
        </p:spPr>
      </p:pic>
      <p:pic>
        <p:nvPicPr>
          <p:cNvPr id="61" name="Graphic 60" descr="Social network outline">
            <a:extLst>
              <a:ext uri="{FF2B5EF4-FFF2-40B4-BE49-F238E27FC236}">
                <a16:creationId xmlns:a16="http://schemas.microsoft.com/office/drawing/2014/main" id="{B8DC80ED-FCC8-2F14-7DB4-F5A1AE1EB10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786393" y="2460356"/>
            <a:ext cx="914400" cy="914400"/>
          </a:xfrm>
          <a:prstGeom prst="rect">
            <a:avLst/>
          </a:prstGeom>
        </p:spPr>
      </p:pic>
      <p:pic>
        <p:nvPicPr>
          <p:cNvPr id="63" name="Graphic 62" descr="Web design outline">
            <a:extLst>
              <a:ext uri="{FF2B5EF4-FFF2-40B4-BE49-F238E27FC236}">
                <a16:creationId xmlns:a16="http://schemas.microsoft.com/office/drawing/2014/main" id="{CED396D9-6730-4ED6-0510-2448CBB09CC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864603" y="2444858"/>
            <a:ext cx="914400" cy="914400"/>
          </a:xfrm>
          <a:prstGeom prst="rect">
            <a:avLst/>
          </a:prstGeom>
        </p:spPr>
      </p:pic>
      <p:pic>
        <p:nvPicPr>
          <p:cNvPr id="65" name="Graphic 64" descr="Work from home desk outline">
            <a:extLst>
              <a:ext uri="{FF2B5EF4-FFF2-40B4-BE49-F238E27FC236}">
                <a16:creationId xmlns:a16="http://schemas.microsoft.com/office/drawing/2014/main" id="{7EDCE436-AC4D-089A-802F-72BE27CE354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42814" y="2506850"/>
            <a:ext cx="914400" cy="914400"/>
          </a:xfrm>
          <a:prstGeom prst="rect">
            <a:avLst/>
          </a:prstGeom>
        </p:spPr>
      </p:pic>
      <p:pic>
        <p:nvPicPr>
          <p:cNvPr id="67" name="Graphic 66" descr="Social distancing outline">
            <a:extLst>
              <a:ext uri="{FF2B5EF4-FFF2-40B4-BE49-F238E27FC236}">
                <a16:creationId xmlns:a16="http://schemas.microsoft.com/office/drawing/2014/main" id="{90EEF7CD-2E85-441D-C2FB-7A59013BFBB3}"/>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692685" y="2491353"/>
            <a:ext cx="914400" cy="914400"/>
          </a:xfrm>
          <a:prstGeom prst="rect">
            <a:avLst/>
          </a:prstGeom>
        </p:spPr>
      </p:pic>
    </p:spTree>
    <p:extLst>
      <p:ext uri="{BB962C8B-B14F-4D97-AF65-F5344CB8AC3E}">
        <p14:creationId xmlns:p14="http://schemas.microsoft.com/office/powerpoint/2010/main" val="34120152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2076600" y="-573093"/>
            <a:ext cx="2125880" cy="2191947"/>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3416968" y="2159372"/>
            <a:ext cx="7798095" cy="8782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Online vacaturebanken</a:t>
            </a: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 Placeholder 23">
            <a:extLst>
              <a:ext uri="{FF2B5EF4-FFF2-40B4-BE49-F238E27FC236}">
                <a16:creationId xmlns:a16="http://schemas.microsoft.com/office/drawing/2014/main" id="{D66A2CC6-15D3-D65C-8483-D3040E035CB8}"/>
              </a:ext>
            </a:extLst>
          </p:cNvPr>
          <p:cNvSpPr txBox="1">
            <a:spLocks/>
          </p:cNvSpPr>
          <p:nvPr/>
        </p:nvSpPr>
        <p:spPr>
          <a:xfrm>
            <a:off x="2706545" y="378324"/>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01</a:t>
            </a: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3416968" y="3525589"/>
            <a:ext cx="8582527"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Websites zoals Indeed, Monster en Glassdoor zijn uitgegroeid tot enkele van de populairste platforms voor werkzoekenden. Deze sites verzamelen vacatures uit verschillende bronnen, zodat gebruikers vacatures kunnen zoeken op locatie, branche en trefwoord. Vaak bevatten ze ook tools om cv's te uploaden, vacature-alerts in te stellen en direct via het platform te solliciteren.</a:t>
            </a: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E6C8C7"/>
            </a:solidFill>
            <a:prstDash val="sysDash"/>
          </a:ln>
        </p:spPr>
        <p:style>
          <a:lnRef idx="1">
            <a:schemeClr val="accent1"/>
          </a:lnRef>
          <a:fillRef idx="0">
            <a:schemeClr val="accent1"/>
          </a:fillRef>
          <a:effectRef idx="0">
            <a:schemeClr val="accent1"/>
          </a:effectRef>
          <a:fontRef idx="minor">
            <a:schemeClr val="tx1"/>
          </a:fontRef>
        </p:style>
      </p:cxnSp>
      <p:pic>
        <p:nvPicPr>
          <p:cNvPr id="11" name="Graphic 10" descr="Work from home desk outline">
            <a:extLst>
              <a:ext uri="{FF2B5EF4-FFF2-40B4-BE49-F238E27FC236}">
                <a16:creationId xmlns:a16="http://schemas.microsoft.com/office/drawing/2014/main" id="{1F65B5AC-5BA2-89BA-78DC-3E14A200304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37884" y="3769704"/>
            <a:ext cx="1945296" cy="1945296"/>
          </a:xfrm>
          <a:prstGeom prst="rect">
            <a:avLst/>
          </a:prstGeom>
        </p:spPr>
      </p:pic>
    </p:spTree>
    <p:extLst>
      <p:ext uri="{BB962C8B-B14F-4D97-AF65-F5344CB8AC3E}">
        <p14:creationId xmlns:p14="http://schemas.microsoft.com/office/powerpoint/2010/main" val="38612127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2076600" y="-573093"/>
            <a:ext cx="2125880" cy="2191947"/>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3416968" y="2159372"/>
            <a:ext cx="7798095" cy="8782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Websites van bedrijven</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 Placeholder 23">
            <a:extLst>
              <a:ext uri="{FF2B5EF4-FFF2-40B4-BE49-F238E27FC236}">
                <a16:creationId xmlns:a16="http://schemas.microsoft.com/office/drawing/2014/main" id="{D66A2CC6-15D3-D65C-8483-D3040E035CB8}"/>
              </a:ext>
            </a:extLst>
          </p:cNvPr>
          <p:cNvSpPr txBox="1">
            <a:spLocks/>
          </p:cNvSpPr>
          <p:nvPr/>
        </p:nvSpPr>
        <p:spPr>
          <a:xfrm>
            <a:off x="2706545" y="378324"/>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02</a:t>
            </a: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3416968" y="3525589"/>
            <a:ext cx="8582527"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Veel organisaties plaatsen vacatures rechtstreeks op hun website. Deze methode kan bijzonder effectief zijn voor kandidaten die zich richten op specifieke bedrijven of bedrijfstakken. Door de carrièrepagina's van interessante bedrijven te controleren, krijgen werkzoekenden toegang tot de meest actuele en relevante vacatures.</a:t>
            </a: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84BFA4"/>
            </a:solidFill>
            <a:prstDash val="sysDash"/>
          </a:ln>
        </p:spPr>
        <p:style>
          <a:lnRef idx="1">
            <a:schemeClr val="accent1"/>
          </a:lnRef>
          <a:fillRef idx="0">
            <a:schemeClr val="accent1"/>
          </a:fillRef>
          <a:effectRef idx="0">
            <a:schemeClr val="accent1"/>
          </a:effectRef>
          <a:fontRef idx="minor">
            <a:schemeClr val="tx1"/>
          </a:fontRef>
        </p:style>
      </p:cxnSp>
      <p:pic>
        <p:nvPicPr>
          <p:cNvPr id="8" name="Graphic 7" descr="Web design outline">
            <a:extLst>
              <a:ext uri="{FF2B5EF4-FFF2-40B4-BE49-F238E27FC236}">
                <a16:creationId xmlns:a16="http://schemas.microsoft.com/office/drawing/2014/main" id="{18F4B58D-8BBE-2031-58D9-B785C6EAF4B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02273" y="4343400"/>
            <a:ext cx="1721088" cy="1721088"/>
          </a:xfrm>
          <a:prstGeom prst="rect">
            <a:avLst/>
          </a:prstGeom>
        </p:spPr>
      </p:pic>
    </p:spTree>
    <p:extLst>
      <p:ext uri="{BB962C8B-B14F-4D97-AF65-F5344CB8AC3E}">
        <p14:creationId xmlns:p14="http://schemas.microsoft.com/office/powerpoint/2010/main" val="5683599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2076600" y="-573093"/>
            <a:ext cx="2125880" cy="2191947"/>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C2DEEB"/>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3416968" y="2159372"/>
            <a:ext cx="7798095" cy="8782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C2DEEB"/>
                </a:solidFill>
                <a:latin typeface="Calibri" panose="020F0502020204030204" pitchFamily="34" charset="0"/>
                <a:ea typeface="Calibri" panose="020F0502020204030204" pitchFamily="34" charset="0"/>
                <a:cs typeface="Calibri" panose="020F0502020204030204" pitchFamily="34" charset="0"/>
              </a:rPr>
              <a:t>Sociale media</a:t>
            </a:r>
          </a:p>
          <a:p>
            <a:pPr marL="0" indent="0">
              <a:lnSpc>
                <a:spcPts val="4020"/>
              </a:lnSpc>
              <a:spcBef>
                <a:spcPts val="0"/>
              </a:spcBef>
              <a:buNone/>
            </a:pPr>
            <a:endParaRPr lang="en-GB" sz="4000" b="1" dirty="0">
              <a:solidFill>
                <a:srgbClr val="C2DEE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 Placeholder 23">
            <a:extLst>
              <a:ext uri="{FF2B5EF4-FFF2-40B4-BE49-F238E27FC236}">
                <a16:creationId xmlns:a16="http://schemas.microsoft.com/office/drawing/2014/main" id="{D66A2CC6-15D3-D65C-8483-D3040E035CB8}"/>
              </a:ext>
            </a:extLst>
          </p:cNvPr>
          <p:cNvSpPr txBox="1">
            <a:spLocks/>
          </p:cNvSpPr>
          <p:nvPr/>
        </p:nvSpPr>
        <p:spPr>
          <a:xfrm>
            <a:off x="2706545" y="378324"/>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03</a:t>
            </a: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3416968" y="3525589"/>
            <a:ext cx="8582527"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LinkedIn is een krachtig hulpmiddel voor professioneel netwerken en het zoeken naar vacatures. Gebruikers kunnen er in contact komen met professionals uit de sector, lid worden van groepen, bedrijven volgen en solliciteren naar vacatures. Andere sociale mediaplatforms zoals Twitter en Facebook hebben ook functies om vacatures te zoeken en kunnen nuttig zijn om te netwerken en vacatures te ontdekken.</a:t>
            </a: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C2DEEB"/>
            </a:solidFill>
            <a:prstDash val="sysDash"/>
          </a:ln>
        </p:spPr>
        <p:style>
          <a:lnRef idx="1">
            <a:schemeClr val="accent1"/>
          </a:lnRef>
          <a:fillRef idx="0">
            <a:schemeClr val="accent1"/>
          </a:fillRef>
          <a:effectRef idx="0">
            <a:schemeClr val="accent1"/>
          </a:effectRef>
          <a:fontRef idx="minor">
            <a:schemeClr val="tx1"/>
          </a:fontRef>
        </p:style>
      </p:cxnSp>
      <p:pic>
        <p:nvPicPr>
          <p:cNvPr id="4" name="Graphic 3" descr="Social network outline">
            <a:extLst>
              <a:ext uri="{FF2B5EF4-FFF2-40B4-BE49-F238E27FC236}">
                <a16:creationId xmlns:a16="http://schemas.microsoft.com/office/drawing/2014/main" id="{D40FD004-DEDA-227B-FB6F-28F9BA9537E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8640" y="3748137"/>
            <a:ext cx="2034669" cy="2034669"/>
          </a:xfrm>
          <a:prstGeom prst="rect">
            <a:avLst/>
          </a:prstGeom>
        </p:spPr>
      </p:pic>
    </p:spTree>
    <p:extLst>
      <p:ext uri="{BB962C8B-B14F-4D97-AF65-F5344CB8AC3E}">
        <p14:creationId xmlns:p14="http://schemas.microsoft.com/office/powerpoint/2010/main" val="3908881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2076600" y="-573093"/>
            <a:ext cx="2125880" cy="2191947"/>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3416968" y="2159372"/>
            <a:ext cx="7798095" cy="8782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Online netwerken</a:t>
            </a:r>
          </a:p>
        </p:txBody>
      </p:sp>
      <p:sp>
        <p:nvSpPr>
          <p:cNvPr id="9" name="Text Placeholder 23">
            <a:extLst>
              <a:ext uri="{FF2B5EF4-FFF2-40B4-BE49-F238E27FC236}">
                <a16:creationId xmlns:a16="http://schemas.microsoft.com/office/drawing/2014/main" id="{D66A2CC6-15D3-D65C-8483-D3040E035CB8}"/>
              </a:ext>
            </a:extLst>
          </p:cNvPr>
          <p:cNvSpPr txBox="1">
            <a:spLocks/>
          </p:cNvSpPr>
          <p:nvPr/>
        </p:nvSpPr>
        <p:spPr>
          <a:xfrm>
            <a:off x="2706545" y="378324"/>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04</a:t>
            </a: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3416968" y="3525589"/>
            <a:ext cx="8582527"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Webinars, virtuele carrièrebeurzen en online beroepsgroepen bieden werkzoekenden extra mogelijkheden om te netwerken en meer te weten te komen over vacatures. Deze platforms vergemakkelijken het leggen van contacten met industrieleiders en potentiële werkgevers, wat vaak leidt tot doorverwijzingen naar vacatures en kansen die misschien niet openbaar worden geadverteerd.</a:t>
            </a: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E6C8C7"/>
            </a:solidFill>
            <a:prstDash val="sysDash"/>
          </a:ln>
        </p:spPr>
        <p:style>
          <a:lnRef idx="1">
            <a:schemeClr val="accent1"/>
          </a:lnRef>
          <a:fillRef idx="0">
            <a:schemeClr val="accent1"/>
          </a:fillRef>
          <a:effectRef idx="0">
            <a:schemeClr val="accent1"/>
          </a:effectRef>
          <a:fontRef idx="minor">
            <a:schemeClr val="tx1"/>
          </a:fontRef>
        </p:style>
      </p:cxnSp>
      <p:pic>
        <p:nvPicPr>
          <p:cNvPr id="11" name="Graphic 10" descr="Social distancing outline">
            <a:extLst>
              <a:ext uri="{FF2B5EF4-FFF2-40B4-BE49-F238E27FC236}">
                <a16:creationId xmlns:a16="http://schemas.microsoft.com/office/drawing/2014/main" id="{13AA739F-0A32-B94A-5D3F-8A755B6416E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9894" y="4040538"/>
            <a:ext cx="1841845" cy="1841845"/>
          </a:xfrm>
          <a:prstGeom prst="rect">
            <a:avLst/>
          </a:prstGeom>
        </p:spPr>
      </p:pic>
    </p:spTree>
    <p:extLst>
      <p:ext uri="{BB962C8B-B14F-4D97-AF65-F5344CB8AC3E}">
        <p14:creationId xmlns:p14="http://schemas.microsoft.com/office/powerpoint/2010/main" val="8007595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2076600" y="-573093"/>
            <a:ext cx="2125880" cy="2191947"/>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3416968" y="2159372"/>
            <a:ext cx="7798095" cy="8782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Gespecialiseerde vacaturesites</a:t>
            </a: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 Placeholder 23">
            <a:extLst>
              <a:ext uri="{FF2B5EF4-FFF2-40B4-BE49-F238E27FC236}">
                <a16:creationId xmlns:a16="http://schemas.microsoft.com/office/drawing/2014/main" id="{D66A2CC6-15D3-D65C-8483-D3040E035CB8}"/>
              </a:ext>
            </a:extLst>
          </p:cNvPr>
          <p:cNvSpPr txBox="1">
            <a:spLocks/>
          </p:cNvSpPr>
          <p:nvPr/>
        </p:nvSpPr>
        <p:spPr>
          <a:xfrm>
            <a:off x="2706545" y="378324"/>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05</a:t>
            </a: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3416969" y="3525589"/>
            <a:ext cx="8264492"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Bepaalde vakgebieden hebben niche-vacaturebanken die zich specifiek richten op hun branche. Bijvoorbeeld Stack Overflow Jobs voor technische functies of </a:t>
            </a:r>
            <a:r>
              <a:rPr lang="en-IE" sz="2600" dirty="0" err="1">
                <a:solidFill>
                  <a:srgbClr val="382B1B"/>
                </a:solidFill>
                <a:latin typeface="Calibri" panose="020F0502020204030204" pitchFamily="34" charset="0"/>
                <a:ea typeface="Calibri" panose="020F0502020204030204" pitchFamily="34" charset="0"/>
                <a:cs typeface="Calibri" panose="020F0502020204030204" pitchFamily="34" charset="0"/>
              </a:rPr>
              <a:t>Mediabistro </a:t>
            </a: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voor media- en communicatiefuncties. Deze sites kunnen meer gerichte vacatures en bronnen bieden die specifiek zijn voor een bepaald carrièrepad.</a:t>
            </a: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84BFA4"/>
            </a:solidFill>
            <a:prstDash val="sysDash"/>
          </a:ln>
        </p:spPr>
        <p:style>
          <a:lnRef idx="1">
            <a:schemeClr val="accent1"/>
          </a:lnRef>
          <a:fillRef idx="0">
            <a:schemeClr val="accent1"/>
          </a:fillRef>
          <a:effectRef idx="0">
            <a:schemeClr val="accent1"/>
          </a:effectRef>
          <a:fontRef idx="minor">
            <a:schemeClr val="tx1"/>
          </a:fontRef>
        </p:style>
      </p:cxnSp>
      <p:pic>
        <p:nvPicPr>
          <p:cNvPr id="3" name="Graphic 2" descr="Internet outline">
            <a:extLst>
              <a:ext uri="{FF2B5EF4-FFF2-40B4-BE49-F238E27FC236}">
                <a16:creationId xmlns:a16="http://schemas.microsoft.com/office/drawing/2014/main" id="{778149EF-BF85-0450-E9AE-5EFA184DD77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0002" y="3890202"/>
            <a:ext cx="1908877" cy="1908877"/>
          </a:xfrm>
          <a:prstGeom prst="rect">
            <a:avLst/>
          </a:prstGeom>
        </p:spPr>
      </p:pic>
    </p:spTree>
    <p:extLst>
      <p:ext uri="{BB962C8B-B14F-4D97-AF65-F5344CB8AC3E}">
        <p14:creationId xmlns:p14="http://schemas.microsoft.com/office/powerpoint/2010/main" val="15305820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2076600" y="-573093"/>
            <a:ext cx="2125880" cy="2191947"/>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C2DEEB"/>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3416968" y="2159372"/>
            <a:ext cx="7798095" cy="8782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C2DEEB"/>
                </a:solidFill>
                <a:latin typeface="Calibri" panose="020F0502020204030204" pitchFamily="34" charset="0"/>
                <a:ea typeface="Calibri" panose="020F0502020204030204" pitchFamily="34" charset="0"/>
                <a:cs typeface="Calibri" panose="020F0502020204030204" pitchFamily="34" charset="0"/>
              </a:rPr>
              <a:t>Mobiele apps</a:t>
            </a:r>
          </a:p>
          <a:p>
            <a:pPr marL="0" indent="0">
              <a:lnSpc>
                <a:spcPts val="4020"/>
              </a:lnSpc>
              <a:spcBef>
                <a:spcPts val="0"/>
              </a:spcBef>
              <a:buNone/>
            </a:pPr>
            <a:endParaRPr lang="en-GB" sz="4000" b="1" dirty="0">
              <a:solidFill>
                <a:srgbClr val="C2DEE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rgbClr val="C2DEE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 Placeholder 23">
            <a:extLst>
              <a:ext uri="{FF2B5EF4-FFF2-40B4-BE49-F238E27FC236}">
                <a16:creationId xmlns:a16="http://schemas.microsoft.com/office/drawing/2014/main" id="{D66A2CC6-15D3-D65C-8483-D3040E035CB8}"/>
              </a:ext>
            </a:extLst>
          </p:cNvPr>
          <p:cNvSpPr txBox="1">
            <a:spLocks/>
          </p:cNvSpPr>
          <p:nvPr/>
        </p:nvSpPr>
        <p:spPr>
          <a:xfrm>
            <a:off x="2706545" y="378324"/>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06</a:t>
            </a: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3416968" y="3525589"/>
            <a:ext cx="8582527"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Banenzoek-apps zoals LinkedIn, Glassdoor en Indeed bieden het gemak van mobiel banen zoeken. Gebruikers kunnen waarschuwingen instellen, meldingen ontvangen van nieuwe vacatures en solliciteren met slechts een paar tikken op hun smartphone.</a:t>
            </a: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C2DEEB"/>
            </a:solidFill>
            <a:prstDash val="sysDash"/>
          </a:ln>
        </p:spPr>
        <p:style>
          <a:lnRef idx="1">
            <a:schemeClr val="accent1"/>
          </a:lnRef>
          <a:fillRef idx="0">
            <a:schemeClr val="accent1"/>
          </a:fillRef>
          <a:effectRef idx="0">
            <a:schemeClr val="accent1"/>
          </a:effectRef>
          <a:fontRef idx="minor">
            <a:schemeClr val="tx1"/>
          </a:fontRef>
        </p:style>
      </p:cxnSp>
      <p:pic>
        <p:nvPicPr>
          <p:cNvPr id="2" name="Graphic 1" descr="Online Network outline">
            <a:extLst>
              <a:ext uri="{FF2B5EF4-FFF2-40B4-BE49-F238E27FC236}">
                <a16:creationId xmlns:a16="http://schemas.microsoft.com/office/drawing/2014/main" id="{36F0365C-4756-B20F-C30F-1325FFC4F43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54645" y="3472781"/>
            <a:ext cx="1826023" cy="1826023"/>
          </a:xfrm>
          <a:prstGeom prst="rect">
            <a:avLst/>
          </a:prstGeom>
        </p:spPr>
      </p:pic>
    </p:spTree>
    <p:extLst>
      <p:ext uri="{BB962C8B-B14F-4D97-AF65-F5344CB8AC3E}">
        <p14:creationId xmlns:p14="http://schemas.microsoft.com/office/powerpoint/2010/main" val="8347929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Placeholder 3">
            <a:extLst>
              <a:ext uri="{FF2B5EF4-FFF2-40B4-BE49-F238E27FC236}">
                <a16:creationId xmlns:a16="http://schemas.microsoft.com/office/drawing/2014/main" id="{B142A832-CE2D-8C34-6B2A-86676986BA8D}"/>
              </a:ext>
            </a:extLst>
          </p:cNvPr>
          <p:cNvSpPr txBox="1">
            <a:spLocks/>
          </p:cNvSpPr>
          <p:nvPr/>
        </p:nvSpPr>
        <p:spPr>
          <a:xfrm>
            <a:off x="678902" y="413586"/>
            <a:ext cx="6682018" cy="28739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De integratie van technologie in het zoekproces naar een baan heeft de mogelijkheden voor werkzoekenden enorm vergroot. Terwijl traditionele methodes zoals kranten en uitzendbureaus nog steeds nuttig zijn, heeft het internet een schat aan middelen geopend die het vinden van een baan toegankelijker en efficiënter maken. </a:t>
            </a:r>
          </a:p>
          <a:p>
            <a:pPr marL="0" indent="0">
              <a:lnSpc>
                <a:spcPts val="2760"/>
              </a:lnSpc>
              <a:spcBef>
                <a:spcPts val="0"/>
              </a:spcBef>
              <a:buClr>
                <a:srgbClr val="B6D1E1"/>
              </a:buClr>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Door een combinatie van deze traditionele en moderne methoden te gebruiken, kunnen werkzoekenden hun kansen vergroten om de juiste kans te vinden die past bij hun vaardigheden en carrièredoelen.</a:t>
            </a:r>
          </a:p>
          <a:p>
            <a:pPr marL="0" indent="0">
              <a:lnSpc>
                <a:spcPts val="2760"/>
              </a:lnSpc>
              <a:spcBef>
                <a:spcPts val="0"/>
              </a:spcBef>
              <a:buClr>
                <a:srgbClr val="B6D1E1"/>
              </a:buClr>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Laten we eens kijken naar enkele websites om je zoektocht te beginnen...</a:t>
            </a:r>
          </a:p>
          <a:p>
            <a:pPr marL="0" indent="0">
              <a:lnSpc>
                <a:spcPts val="2760"/>
              </a:lnSpc>
              <a:spcBef>
                <a:spcPts val="0"/>
              </a:spcBef>
              <a:buClr>
                <a:srgbClr val="B6D1E1"/>
              </a:buClr>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61" name="Freeform 60">
            <a:extLst>
              <a:ext uri="{FF2B5EF4-FFF2-40B4-BE49-F238E27FC236}">
                <a16:creationId xmlns:a16="http://schemas.microsoft.com/office/drawing/2014/main" id="{CC986BFD-F0DC-603A-364E-26E12BF432BE}"/>
              </a:ext>
            </a:extLst>
          </p:cNvPr>
          <p:cNvSpPr/>
          <p:nvPr/>
        </p:nvSpPr>
        <p:spPr>
          <a:xfrm>
            <a:off x="7935771" y="-256796"/>
            <a:ext cx="4733576" cy="4891161"/>
          </a:xfrm>
          <a:custGeom>
            <a:avLst/>
            <a:gdLst>
              <a:gd name="connsiteX0" fmla="*/ 2159325 w 4733576"/>
              <a:gd name="connsiteY0" fmla="*/ 44 h 4891161"/>
              <a:gd name="connsiteX1" fmla="*/ 2869117 w 4733576"/>
              <a:gd name="connsiteY1" fmla="*/ 115056 h 4891161"/>
              <a:gd name="connsiteX2" fmla="*/ 3706124 w 4733576"/>
              <a:gd name="connsiteY2" fmla="*/ 465175 h 4891161"/>
              <a:gd name="connsiteX3" fmla="*/ 4603325 w 4733576"/>
              <a:gd name="connsiteY3" fmla="*/ 1263902 h 4891161"/>
              <a:gd name="connsiteX4" fmla="*/ 2825348 w 4733576"/>
              <a:gd name="connsiteY4" fmla="*/ 4847196 h 4891161"/>
              <a:gd name="connsiteX5" fmla="*/ 24340 w 4733576"/>
              <a:gd name="connsiteY5" fmla="*/ 2642506 h 4891161"/>
              <a:gd name="connsiteX6" fmla="*/ 1080183 w 4733576"/>
              <a:gd name="connsiteY6" fmla="*/ 487050 h 4891161"/>
              <a:gd name="connsiteX7" fmla="*/ 2159325 w 4733576"/>
              <a:gd name="connsiteY7" fmla="*/ 44 h 4891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33576" h="4891161">
                <a:moveTo>
                  <a:pt x="2159325" y="44"/>
                </a:moveTo>
                <a:cubicBezTo>
                  <a:pt x="2393423" y="-1624"/>
                  <a:pt x="2633193" y="43254"/>
                  <a:pt x="2869117" y="115056"/>
                </a:cubicBezTo>
                <a:cubicBezTo>
                  <a:pt x="3159063" y="202592"/>
                  <a:pt x="3443539" y="328405"/>
                  <a:pt x="3706124" y="465175"/>
                </a:cubicBezTo>
                <a:cubicBezTo>
                  <a:pt x="4078136" y="645713"/>
                  <a:pt x="4466555" y="842656"/>
                  <a:pt x="4603325" y="1263902"/>
                </a:cubicBezTo>
                <a:cubicBezTo>
                  <a:pt x="5051914" y="2658930"/>
                  <a:pt x="4313379" y="4611954"/>
                  <a:pt x="2825348" y="4847196"/>
                </a:cubicBezTo>
                <a:cubicBezTo>
                  <a:pt x="1299020" y="5087906"/>
                  <a:pt x="-210902" y="4338432"/>
                  <a:pt x="24340" y="2642506"/>
                </a:cubicBezTo>
                <a:cubicBezTo>
                  <a:pt x="128297" y="1914906"/>
                  <a:pt x="593295" y="1034129"/>
                  <a:pt x="1080183" y="487050"/>
                </a:cubicBezTo>
                <a:cubicBezTo>
                  <a:pt x="1394754" y="134883"/>
                  <a:pt x="1769161" y="2819"/>
                  <a:pt x="2159325" y="44"/>
                </a:cubicBezTo>
                <a:close/>
              </a:path>
            </a:pathLst>
          </a:custGeom>
          <a:blipFill>
            <a:blip r:embed="rId2"/>
            <a:srcRect/>
            <a:stretch>
              <a:fillRect l="-25962" r="-25962"/>
            </a:stretch>
          </a:blipFill>
          <a:ln w="2960"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2" name="Graphic 4">
            <a:extLst>
              <a:ext uri="{FF2B5EF4-FFF2-40B4-BE49-F238E27FC236}">
                <a16:creationId xmlns:a16="http://schemas.microsoft.com/office/drawing/2014/main" id="{F3382A01-BA29-1F8E-8619-53BA029AA80C}"/>
              </a:ext>
            </a:extLst>
          </p:cNvPr>
          <p:cNvSpPr/>
          <p:nvPr/>
        </p:nvSpPr>
        <p:spPr>
          <a:xfrm>
            <a:off x="10421451" y="3474859"/>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Tree>
    <p:extLst>
      <p:ext uri="{BB962C8B-B14F-4D97-AF65-F5344CB8AC3E}">
        <p14:creationId xmlns:p14="http://schemas.microsoft.com/office/powerpoint/2010/main" val="29880431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DB88A980-73D4-1CEC-E9E7-A73C98B07DD7}"/>
              </a:ext>
            </a:extLst>
          </p:cNvPr>
          <p:cNvCxnSpPr>
            <a:cxnSpLocks/>
          </p:cNvCxnSpPr>
          <p:nvPr/>
        </p:nvCxnSpPr>
        <p:spPr>
          <a:xfrm flipH="1">
            <a:off x="0" y="1190804"/>
            <a:ext cx="1828800" cy="0"/>
          </a:xfrm>
          <a:prstGeom prst="line">
            <a:avLst/>
          </a:prstGeom>
          <a:ln w="28575">
            <a:solidFill>
              <a:srgbClr val="E6C8C7"/>
            </a:solidFill>
            <a:prstDash val="sysDash"/>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2FAE217B-1E3D-27EF-6D48-925BCAF50077}"/>
              </a:ext>
            </a:extLst>
          </p:cNvPr>
          <p:cNvCxnSpPr>
            <a:cxnSpLocks/>
          </p:cNvCxnSpPr>
          <p:nvPr/>
        </p:nvCxnSpPr>
        <p:spPr>
          <a:xfrm flipH="1">
            <a:off x="0" y="3040690"/>
            <a:ext cx="1828800"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C009596-E83F-681F-7A7E-91D79C91D9E4}"/>
              </a:ext>
            </a:extLst>
          </p:cNvPr>
          <p:cNvCxnSpPr>
            <a:cxnSpLocks/>
          </p:cNvCxnSpPr>
          <p:nvPr/>
        </p:nvCxnSpPr>
        <p:spPr>
          <a:xfrm flipH="1">
            <a:off x="0" y="3636088"/>
            <a:ext cx="1828800" cy="0"/>
          </a:xfrm>
          <a:prstGeom prst="line">
            <a:avLst/>
          </a:prstGeom>
          <a:ln w="28575">
            <a:solidFill>
              <a:srgbClr val="C2DEEB"/>
            </a:solidFill>
            <a:prstDash val="sysDash"/>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2686C58A-9705-CFB5-4AE9-B1510096720B}"/>
              </a:ext>
            </a:extLst>
          </p:cNvPr>
          <p:cNvSpPr txBox="1"/>
          <p:nvPr/>
        </p:nvSpPr>
        <p:spPr>
          <a:xfrm>
            <a:off x="1165156" y="731098"/>
            <a:ext cx="11180445" cy="4836389"/>
          </a:xfrm>
          <a:prstGeom prst="rect">
            <a:avLst/>
          </a:prstGeom>
          <a:noFill/>
        </p:spPr>
        <p:txBody>
          <a:bodyPr wrap="square">
            <a:spAutoFit/>
          </a:bodyPr>
          <a:lstStyle/>
          <a:p>
            <a:pPr marL="1562100" indent="-1549400" algn="just">
              <a:lnSpc>
                <a:spcPct val="150000"/>
              </a:lnSpc>
              <a:tabLst>
                <a:tab pos="2386013" algn="l"/>
              </a:tabLst>
            </a:pPr>
            <a:r>
              <a:rPr lang="en-GB" sz="3200" dirty="0">
                <a:solidFill>
                  <a:schemeClr val="bg1"/>
                </a:solidFill>
                <a:effectLst/>
                <a:highlight>
                  <a:srgbClr val="E6C8C7"/>
                </a:highlight>
                <a:latin typeface="Calibri" panose="020F0502020204030204" pitchFamily="34" charset="0"/>
                <a:ea typeface="Calibri" panose="020F0502020204030204" pitchFamily="34" charset="0"/>
                <a:cs typeface="Calibri" panose="020F0502020204030204" pitchFamily="34" charset="0"/>
              </a:rPr>
              <a:t> Zweden </a:t>
            </a:r>
            <a:r>
              <a:rPr lang="en-GB" sz="2400" u="sng" dirty="0">
                <a:solidFill>
                  <a:srgbClr val="382B1B"/>
                </a:solidFill>
                <a:effectLst/>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https://jobb.blocket.se/</a:t>
            </a:r>
            <a:endParaRPr lang="en-IE" sz="2400" dirty="0">
              <a:solidFill>
                <a:srgbClr val="382B1B"/>
              </a:solidFill>
              <a:effectLst/>
              <a:latin typeface="Calibri" panose="020F0502020204030204" pitchFamily="34" charset="0"/>
              <a:ea typeface="Arial" panose="020B0604020202020204" pitchFamily="34" charset="0"/>
              <a:cs typeface="Calibri" panose="020F0502020204030204" pitchFamily="34" charset="0"/>
            </a:endParaRPr>
          </a:p>
          <a:p>
            <a:pPr marL="1562100" indent="-1549400" algn="just">
              <a:lnSpc>
                <a:spcPct val="150000"/>
              </a:lnSpc>
              <a:tabLst>
                <a:tab pos="2386013" algn="l"/>
              </a:tabLst>
            </a:pPr>
            <a:r>
              <a:rPr lang="en-GB" sz="2400" u="sng" dirty="0">
                <a:solidFill>
                  <a:srgbClr val="382B1B"/>
                </a:solidFill>
                <a:effectLst/>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		https://arbetsformedlingen.se/other-languages/english-engelska</a:t>
            </a:r>
            <a:endParaRPr lang="en-IE" sz="2400" dirty="0">
              <a:solidFill>
                <a:srgbClr val="382B1B"/>
              </a:solidFill>
              <a:effectLst/>
              <a:latin typeface="Calibri" panose="020F0502020204030204" pitchFamily="34" charset="0"/>
              <a:ea typeface="Arial" panose="020B0604020202020204" pitchFamily="34" charset="0"/>
              <a:cs typeface="Calibri" panose="020F0502020204030204" pitchFamily="34" charset="0"/>
            </a:endParaRPr>
          </a:p>
          <a:p>
            <a:pPr marL="2357438" algn="just">
              <a:lnSpc>
                <a:spcPct val="150000"/>
              </a:lnSpc>
              <a:tabLst>
                <a:tab pos="2386013" algn="l"/>
              </a:tabLst>
            </a:pPr>
            <a:r>
              <a:rPr lang="en-GB" sz="2400" u="sng" dirty="0">
                <a:solidFill>
                  <a:srgbClr val="382B1B"/>
                </a:solidFill>
                <a:effectLst/>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https://jobbsafari.se/</a:t>
            </a:r>
            <a:endParaRPr lang="en-IE" sz="2400" dirty="0">
              <a:solidFill>
                <a:srgbClr val="382B1B"/>
              </a:solidFill>
              <a:effectLst/>
              <a:latin typeface="Calibri" panose="020F0502020204030204" pitchFamily="34" charset="0"/>
              <a:ea typeface="Arial" panose="020B0604020202020204" pitchFamily="34" charset="0"/>
              <a:cs typeface="Calibri" panose="020F0502020204030204" pitchFamily="34" charset="0"/>
            </a:endParaRPr>
          </a:p>
          <a:p>
            <a:pPr marL="1562100" indent="-1549400" algn="just">
              <a:lnSpc>
                <a:spcPct val="150000"/>
              </a:lnSpc>
              <a:tabLst>
                <a:tab pos="2386013" algn="l"/>
              </a:tabLst>
            </a:pPr>
            <a:r>
              <a:rPr lang="en-GB" sz="2800" b="1" dirty="0">
                <a:solidFill>
                  <a:schemeClr val="bg1"/>
                </a:solidFill>
                <a:effectLst/>
                <a:highlight>
                  <a:srgbClr val="84BFA4"/>
                </a:highlight>
                <a:latin typeface="Calibri" panose="020F0502020204030204" pitchFamily="34" charset="0"/>
                <a:ea typeface="Calibri" panose="020F0502020204030204" pitchFamily="34" charset="0"/>
                <a:cs typeface="Calibri" panose="020F0502020204030204" pitchFamily="34" charset="0"/>
              </a:rPr>
              <a:t> Frankrijk: </a:t>
            </a:r>
            <a:r>
              <a:rPr lang="en-GB" sz="2400" u="sng" dirty="0">
                <a:solidFill>
                  <a:srgbClr val="382B1B"/>
                </a:solidFill>
                <a:effectLst/>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https:</a:t>
            </a:r>
            <a:r>
              <a:rPr lang="en-GB" sz="2400" dirty="0">
                <a:solidFill>
                  <a:srgbClr val="382B1B"/>
                </a:solidFill>
                <a:effectLst/>
                <a:latin typeface="Calibri" panose="020F0502020204030204" pitchFamily="34" charset="0"/>
                <a:ea typeface="Calibri" panose="020F0502020204030204" pitchFamily="34" charset="0"/>
                <a:cs typeface="Calibri" panose="020F0502020204030204" pitchFamily="34" charset="0"/>
              </a:rPr>
              <a:t>//www.francetravail.fr/accueil/ </a:t>
            </a:r>
          </a:p>
          <a:p>
            <a:pPr marL="1562100" indent="-1549400" algn="just">
              <a:lnSpc>
                <a:spcPct val="150000"/>
              </a:lnSpc>
              <a:tabLst>
                <a:tab pos="2386013" algn="l"/>
              </a:tabLst>
            </a:pPr>
            <a:r>
              <a:rPr lang="en-GB" sz="2800" b="1" dirty="0">
                <a:solidFill>
                  <a:schemeClr val="bg1"/>
                </a:solidFill>
                <a:effectLst/>
                <a:highlight>
                  <a:srgbClr val="C2DEEB"/>
                </a:highlight>
                <a:latin typeface="Calibri" panose="020F0502020204030204" pitchFamily="34" charset="0"/>
                <a:ea typeface="Calibri" panose="020F0502020204030204" pitchFamily="34" charset="0"/>
                <a:cs typeface="Calibri" panose="020F0502020204030204" pitchFamily="34" charset="0"/>
              </a:rPr>
              <a:t> Nederland: </a:t>
            </a:r>
            <a:r>
              <a:rPr lang="en-GB" sz="2400" u="sng" dirty="0">
                <a:solidFill>
                  <a:srgbClr val="382B1B"/>
                </a:solidFill>
                <a:effectLst/>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https:</a:t>
            </a:r>
            <a:r>
              <a:rPr lang="en-GB" sz="2400" dirty="0">
                <a:solidFill>
                  <a:srgbClr val="382B1B"/>
                </a:solidFill>
                <a:effectLst/>
                <a:latin typeface="Calibri" panose="020F0502020204030204" pitchFamily="34" charset="0"/>
                <a:ea typeface="Calibri" panose="020F0502020204030204" pitchFamily="34" charset="0"/>
                <a:cs typeface="Calibri" panose="020F0502020204030204" pitchFamily="34" charset="0"/>
              </a:rPr>
              <a:t>//www.nationalevacaturebank.nl/ </a:t>
            </a:r>
            <a:endParaRPr lang="en-IE" sz="2400" dirty="0">
              <a:solidFill>
                <a:srgbClr val="382B1B"/>
              </a:solidFill>
              <a:effectLst/>
              <a:latin typeface="Calibri" panose="020F0502020204030204" pitchFamily="34" charset="0"/>
              <a:ea typeface="Arial" panose="020B0604020202020204" pitchFamily="34" charset="0"/>
              <a:cs typeface="Calibri" panose="020F0502020204030204" pitchFamily="34" charset="0"/>
            </a:endParaRPr>
          </a:p>
          <a:p>
            <a:pPr marL="2357438" indent="42863" algn="just">
              <a:lnSpc>
                <a:spcPct val="150000"/>
              </a:lnSpc>
              <a:tabLst>
                <a:tab pos="2386013" algn="l"/>
              </a:tabLst>
            </a:pPr>
            <a:r>
              <a:rPr lang="en-GB" sz="2400" u="sng" dirty="0">
                <a:solidFill>
                  <a:srgbClr val="382B1B"/>
                </a:solidFill>
                <a:effectLst/>
                <a:latin typeface="Calibri" panose="020F0502020204030204" pitchFamily="34" charset="0"/>
                <a:ea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https://www.idibu.com/network/nationale-vacaturebank/</a:t>
            </a:r>
            <a:endParaRPr lang="en-IE" sz="2400" dirty="0">
              <a:solidFill>
                <a:srgbClr val="382B1B"/>
              </a:solidFill>
              <a:effectLst/>
              <a:latin typeface="Calibri" panose="020F0502020204030204" pitchFamily="34" charset="0"/>
              <a:ea typeface="Arial" panose="020B0604020202020204" pitchFamily="34" charset="0"/>
              <a:cs typeface="Calibri" panose="020F0502020204030204" pitchFamily="34" charset="0"/>
            </a:endParaRPr>
          </a:p>
          <a:p>
            <a:pPr marL="2357438" indent="42863" algn="just">
              <a:lnSpc>
                <a:spcPct val="150000"/>
              </a:lnSpc>
              <a:tabLst>
                <a:tab pos="2386013" algn="l"/>
              </a:tabLst>
            </a:pPr>
            <a:r>
              <a:rPr lang="en-GB" sz="2400" u="sng" dirty="0">
                <a:solidFill>
                  <a:srgbClr val="382B1B"/>
                </a:solidFill>
                <a:effectLst/>
                <a:latin typeface="Calibri" panose="020F0502020204030204" pitchFamily="34" charset="0"/>
                <a:ea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https://www.monsterboard.nl/</a:t>
            </a:r>
            <a:endParaRPr lang="en-GB" sz="2400" u="sng" dirty="0">
              <a:solidFill>
                <a:srgbClr val="382B1B"/>
              </a:solidFill>
              <a:effectLst/>
              <a:latin typeface="Calibri" panose="020F0502020204030204" pitchFamily="34" charset="0"/>
              <a:ea typeface="Calibri" panose="020F0502020204030204" pitchFamily="34" charset="0"/>
              <a:cs typeface="Calibri" panose="020F0502020204030204" pitchFamily="34" charset="0"/>
            </a:endParaRPr>
          </a:p>
          <a:p>
            <a:pPr marL="2357438" indent="42863" algn="just">
              <a:lnSpc>
                <a:spcPct val="150000"/>
              </a:lnSpc>
              <a:tabLst>
                <a:tab pos="2386013" algn="l"/>
              </a:tabLst>
            </a:pPr>
            <a:endParaRPr lang="en-IE" sz="2400" dirty="0">
              <a:solidFill>
                <a:srgbClr val="382B1B"/>
              </a:solidFill>
              <a:effectLst/>
              <a:latin typeface="Calibri" panose="020F0502020204030204" pitchFamily="34" charset="0"/>
              <a:ea typeface="Arial" panose="020B0604020202020204" pitchFamily="34" charset="0"/>
              <a:cs typeface="Calibri" panose="020F0502020204030204" pitchFamily="34" charset="0"/>
            </a:endParaRPr>
          </a:p>
        </p:txBody>
      </p:sp>
      <p:cxnSp>
        <p:nvCxnSpPr>
          <p:cNvPr id="2" name="Straight Connector 1">
            <a:extLst>
              <a:ext uri="{FF2B5EF4-FFF2-40B4-BE49-F238E27FC236}">
                <a16:creationId xmlns:a16="http://schemas.microsoft.com/office/drawing/2014/main" id="{C82011E2-720B-E61A-5531-E53F13D7D29C}"/>
              </a:ext>
            </a:extLst>
          </p:cNvPr>
          <p:cNvCxnSpPr>
            <a:cxnSpLocks/>
          </p:cNvCxnSpPr>
          <p:nvPr/>
        </p:nvCxnSpPr>
        <p:spPr>
          <a:xfrm flipH="1">
            <a:off x="-59977" y="5325269"/>
            <a:ext cx="1828800" cy="0"/>
          </a:xfrm>
          <a:prstGeom prst="line">
            <a:avLst/>
          </a:prstGeom>
          <a:ln w="28575">
            <a:solidFill>
              <a:srgbClr val="E6C8C7"/>
            </a:solidFill>
            <a:prstDash val="sysDash"/>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68B352DE-166D-C752-200B-A4A43E6DFEF9}"/>
              </a:ext>
            </a:extLst>
          </p:cNvPr>
          <p:cNvSpPr txBox="1"/>
          <p:nvPr/>
        </p:nvSpPr>
        <p:spPr>
          <a:xfrm>
            <a:off x="1165156" y="4957270"/>
            <a:ext cx="8642554" cy="1789401"/>
          </a:xfrm>
          <a:prstGeom prst="rect">
            <a:avLst/>
          </a:prstGeom>
          <a:noFill/>
        </p:spPr>
        <p:txBody>
          <a:bodyPr wrap="square">
            <a:spAutoFit/>
          </a:bodyPr>
          <a:lstStyle/>
          <a:p>
            <a:pPr marL="1562100" indent="-1549400" algn="just">
              <a:lnSpc>
                <a:spcPct val="150000"/>
              </a:lnSpc>
              <a:tabLst>
                <a:tab pos="2386013" algn="l"/>
              </a:tabLst>
            </a:pPr>
            <a:r>
              <a:rPr lang="en-GB" sz="2800" dirty="0">
                <a:solidFill>
                  <a:schemeClr val="bg1"/>
                </a:solidFill>
                <a:highlight>
                  <a:srgbClr val="E6C8C7"/>
                </a:highlight>
                <a:latin typeface="Calibri" panose="020F0502020204030204" pitchFamily="34" charset="0"/>
                <a:ea typeface="Calibri" panose="020F0502020204030204" pitchFamily="34" charset="0"/>
                <a:cs typeface="Calibri" panose="020F0502020204030204" pitchFamily="34" charset="0"/>
              </a:rPr>
              <a:t>Ierland </a:t>
            </a:r>
            <a:r>
              <a:rPr lang="en-GB" sz="2400" u="sng" dirty="0">
                <a:solidFill>
                  <a:srgbClr val="382B1B"/>
                </a:solidFill>
                <a:effectLst/>
                <a:latin typeface="Calibri" panose="020F0502020204030204" pitchFamily="34" charset="0"/>
                <a:ea typeface="Calibri" panose="020F050202020403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https://Jobs.ie/</a:t>
            </a:r>
            <a:endParaRPr lang="en-IE" u="sng"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562100" indent="-1549400" algn="just">
              <a:lnSpc>
                <a:spcPct val="150000"/>
              </a:lnSpc>
              <a:tabLst>
                <a:tab pos="2386013" algn="l"/>
              </a:tabLst>
            </a:pPr>
            <a:r>
              <a:rPr lang="en-GB" sz="2400" u="sng" dirty="0">
                <a:solidFill>
                  <a:srgbClr val="382B1B"/>
                </a:solidFill>
                <a:effectLst/>
                <a:latin typeface="Calibri" panose="020F0502020204030204" pitchFamily="34" charset="0"/>
                <a:ea typeface="Calibri" panose="020F0502020204030204" pitchFamily="34" charset="0"/>
                <a:cs typeface="Calibri" panose="020F0502020204030204" pitchFamily="34" charset="0"/>
                <a:hlinkClick r:id="rId10">
                  <a:extLst>
                    <a:ext uri="{A12FA001-AC4F-418D-AE19-62706E023703}">
                      <ahyp:hlinkClr xmlns:ahyp="http://schemas.microsoft.com/office/drawing/2018/hyperlinkcolor" val="tx"/>
                    </a:ext>
                  </a:extLst>
                </a:hlinkClick>
              </a:rPr>
              <a:t>		 https://irishjobs.ie/</a:t>
            </a:r>
            <a:endParaRPr lang="en-GB" sz="2400" u="sng" dirty="0">
              <a:solidFill>
                <a:srgbClr val="382B1B"/>
              </a:solidFill>
              <a:effectLst/>
              <a:latin typeface="Calibri" panose="020F0502020204030204" pitchFamily="34" charset="0"/>
              <a:ea typeface="Calibri" panose="020F0502020204030204" pitchFamily="34" charset="0"/>
              <a:cs typeface="Calibri" panose="020F0502020204030204" pitchFamily="34" charset="0"/>
            </a:endParaRPr>
          </a:p>
          <a:p>
            <a:pPr marL="1562100" indent="-1549400" algn="just">
              <a:lnSpc>
                <a:spcPct val="150000"/>
              </a:lnSpc>
              <a:tabLst>
                <a:tab pos="2386013" algn="l"/>
              </a:tabLst>
            </a:pPr>
            <a:r>
              <a:rPr lang="en-GB" sz="2400" dirty="0">
                <a:solidFill>
                  <a:srgbClr val="382B1B"/>
                </a:solidFill>
                <a:effectLst/>
                <a:latin typeface="Calibri" panose="020F0502020204030204" pitchFamily="34" charset="0"/>
                <a:ea typeface="Calibri" panose="020F0502020204030204" pitchFamily="34" charset="0"/>
                <a:cs typeface="Calibri" panose="020F0502020204030204" pitchFamily="34" charset="0"/>
              </a:rPr>
              <a:t>                                   https://www.caterer.com/ </a:t>
            </a:r>
          </a:p>
        </p:txBody>
      </p:sp>
    </p:spTree>
    <p:extLst>
      <p:ext uri="{BB962C8B-B14F-4D97-AF65-F5344CB8AC3E}">
        <p14:creationId xmlns:p14="http://schemas.microsoft.com/office/powerpoint/2010/main" val="18336356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7C8B245-2173-312A-D7E3-0CC350F67C38}"/>
              </a:ext>
            </a:extLst>
          </p:cNvPr>
          <p:cNvSpPr/>
          <p:nvPr/>
        </p:nvSpPr>
        <p:spPr>
          <a:xfrm>
            <a:off x="5299" y="0"/>
            <a:ext cx="4438364" cy="6857999"/>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9" name="Text Placeholder 18">
            <a:extLst>
              <a:ext uri="{FF2B5EF4-FFF2-40B4-BE49-F238E27FC236}">
                <a16:creationId xmlns:a16="http://schemas.microsoft.com/office/drawing/2014/main" id="{91652846-9F98-C50D-267D-C9E01676B01A}"/>
              </a:ext>
            </a:extLst>
          </p:cNvPr>
          <p:cNvSpPr>
            <a:spLocks noGrp="1"/>
          </p:cNvSpPr>
          <p:nvPr>
            <p:ph type="body" sz="quarter" idx="15"/>
          </p:nvPr>
        </p:nvSpPr>
        <p:spPr>
          <a:xfrm>
            <a:off x="5591898" y="1069095"/>
            <a:ext cx="700387" cy="689518"/>
          </a:xfrm>
        </p:spPr>
        <p:txBody>
          <a:bodyPr/>
          <a:lstStyle/>
          <a:p>
            <a:r>
              <a:rPr lang="en-US" dirty="0"/>
              <a:t>01</a:t>
            </a:r>
          </a:p>
        </p:txBody>
      </p:sp>
      <p:sp>
        <p:nvSpPr>
          <p:cNvPr id="21" name="Text Placeholder 20">
            <a:extLst>
              <a:ext uri="{FF2B5EF4-FFF2-40B4-BE49-F238E27FC236}">
                <a16:creationId xmlns:a16="http://schemas.microsoft.com/office/drawing/2014/main" id="{70A1A5CE-BD0B-A6C2-3753-08594125AE23}"/>
              </a:ext>
            </a:extLst>
          </p:cNvPr>
          <p:cNvSpPr>
            <a:spLocks noGrp="1"/>
          </p:cNvSpPr>
          <p:nvPr>
            <p:ph type="body" sz="quarter" idx="14"/>
          </p:nvPr>
        </p:nvSpPr>
        <p:spPr>
          <a:xfrm>
            <a:off x="6303263" y="1069095"/>
            <a:ext cx="4804984" cy="689519"/>
          </a:xfrm>
        </p:spPr>
        <p:txBody>
          <a:bodyPr/>
          <a:lstStyle/>
          <a:p>
            <a:r>
              <a:rPr lang="en-GB" sz="2400" dirty="0">
                <a:effectLst/>
                <a:latin typeface="Calibri" panose="020F0502020204030204" pitchFamily="34" charset="0"/>
                <a:ea typeface="Calibri" panose="020F0502020204030204" pitchFamily="34" charset="0"/>
              </a:rPr>
              <a:t>Vandaag een baan zoeken</a:t>
            </a:r>
          </a:p>
        </p:txBody>
      </p:sp>
      <p:sp>
        <p:nvSpPr>
          <p:cNvPr id="23" name="Text Placeholder 22">
            <a:extLst>
              <a:ext uri="{FF2B5EF4-FFF2-40B4-BE49-F238E27FC236}">
                <a16:creationId xmlns:a16="http://schemas.microsoft.com/office/drawing/2014/main" id="{9E1E7557-624B-34E8-1A3F-66256A3FA1BB}"/>
              </a:ext>
            </a:extLst>
          </p:cNvPr>
          <p:cNvSpPr>
            <a:spLocks noGrp="1"/>
          </p:cNvSpPr>
          <p:nvPr>
            <p:ph type="body" sz="quarter" idx="29"/>
          </p:nvPr>
        </p:nvSpPr>
        <p:spPr>
          <a:xfrm>
            <a:off x="5591898" y="1750467"/>
            <a:ext cx="700387" cy="689518"/>
          </a:xfrm>
        </p:spPr>
        <p:txBody>
          <a:bodyPr/>
          <a:lstStyle/>
          <a:p>
            <a:r>
              <a:rPr lang="en-US" dirty="0"/>
              <a:t>02</a:t>
            </a:r>
          </a:p>
        </p:txBody>
      </p:sp>
      <p:sp>
        <p:nvSpPr>
          <p:cNvPr id="25" name="Text Placeholder 24">
            <a:extLst>
              <a:ext uri="{FF2B5EF4-FFF2-40B4-BE49-F238E27FC236}">
                <a16:creationId xmlns:a16="http://schemas.microsoft.com/office/drawing/2014/main" id="{ECEC036F-1F07-5075-F1F7-9BBBB7240855}"/>
              </a:ext>
            </a:extLst>
          </p:cNvPr>
          <p:cNvSpPr>
            <a:spLocks noGrp="1"/>
          </p:cNvSpPr>
          <p:nvPr>
            <p:ph type="body" sz="quarter" idx="30"/>
          </p:nvPr>
        </p:nvSpPr>
        <p:spPr>
          <a:xfrm>
            <a:off x="6303263" y="1753675"/>
            <a:ext cx="4804984" cy="689519"/>
          </a:xfrm>
        </p:spPr>
        <p:txBody>
          <a:bodyPr/>
          <a:lstStyle/>
          <a:p>
            <a:pPr>
              <a:lnSpc>
                <a:spcPct val="107000"/>
              </a:lnSpc>
              <a:spcAft>
                <a:spcPts val="800"/>
              </a:spcAft>
            </a:pPr>
            <a:r>
              <a:rPr lang="sv-SE" sz="2400" dirty="0" err="1">
                <a:effectLst/>
                <a:latin typeface="Calibri" panose="020F0502020204030204" pitchFamily="34" charset="0"/>
                <a:ea typeface="Calibri" panose="020F0502020204030204" pitchFamily="34" charset="0"/>
              </a:rPr>
              <a:t>Traditionele methoden</a:t>
            </a:r>
            <a:endParaRPr lang="sv-SE" sz="2400" dirty="0">
              <a:effectLst/>
              <a:latin typeface="Calibri" panose="020F0502020204030204" pitchFamily="34" charset="0"/>
              <a:ea typeface="Calibri" panose="020F0502020204030204" pitchFamily="34" charset="0"/>
            </a:endParaRPr>
          </a:p>
        </p:txBody>
      </p:sp>
      <p:sp>
        <p:nvSpPr>
          <p:cNvPr id="20" name="Text Placeholder 2">
            <a:extLst>
              <a:ext uri="{FF2B5EF4-FFF2-40B4-BE49-F238E27FC236}">
                <a16:creationId xmlns:a16="http://schemas.microsoft.com/office/drawing/2014/main" id="{E9550D01-52A0-408C-C979-6B9D15CC40A1}"/>
              </a:ext>
            </a:extLst>
          </p:cNvPr>
          <p:cNvSpPr txBox="1">
            <a:spLocks/>
          </p:cNvSpPr>
          <p:nvPr/>
        </p:nvSpPr>
        <p:spPr>
          <a:xfrm>
            <a:off x="485301" y="641685"/>
            <a:ext cx="3717731" cy="124264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4600"/>
              </a:lnSpc>
              <a:spcBef>
                <a:spcPts val="0"/>
              </a:spcBef>
            </a:pPr>
            <a:r>
              <a:rPr lang="en-US" sz="6000" b="1" dirty="0"/>
              <a:t>JOB </a:t>
            </a:r>
          </a:p>
          <a:p>
            <a:pPr>
              <a:lnSpc>
                <a:spcPts val="4600"/>
              </a:lnSpc>
              <a:spcBef>
                <a:spcPts val="0"/>
              </a:spcBef>
            </a:pPr>
            <a:r>
              <a:rPr lang="en-US" sz="6000" b="1" dirty="0"/>
              <a:t>ZOEKEN</a:t>
            </a:r>
          </a:p>
        </p:txBody>
      </p:sp>
      <p:sp>
        <p:nvSpPr>
          <p:cNvPr id="11" name="Graphic 4">
            <a:extLst>
              <a:ext uri="{FF2B5EF4-FFF2-40B4-BE49-F238E27FC236}">
                <a16:creationId xmlns:a16="http://schemas.microsoft.com/office/drawing/2014/main" id="{F951E37E-6F13-84DE-CF61-486EB7682733}"/>
              </a:ext>
            </a:extLst>
          </p:cNvPr>
          <p:cNvSpPr/>
          <p:nvPr/>
        </p:nvSpPr>
        <p:spPr>
          <a:xfrm>
            <a:off x="2456636" y="4185327"/>
            <a:ext cx="2945636" cy="303717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Text Placeholder 22">
            <a:extLst>
              <a:ext uri="{FF2B5EF4-FFF2-40B4-BE49-F238E27FC236}">
                <a16:creationId xmlns:a16="http://schemas.microsoft.com/office/drawing/2014/main" id="{C16580DF-D771-966F-043C-4E9AA9071F38}"/>
              </a:ext>
            </a:extLst>
          </p:cNvPr>
          <p:cNvSpPr txBox="1">
            <a:spLocks/>
          </p:cNvSpPr>
          <p:nvPr/>
        </p:nvSpPr>
        <p:spPr>
          <a:xfrm>
            <a:off x="5591898" y="2431840"/>
            <a:ext cx="700387" cy="689518"/>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baseline="0">
                <a:solidFill>
                  <a:srgbClr val="84BFA4"/>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03</a:t>
            </a:r>
          </a:p>
        </p:txBody>
      </p:sp>
      <p:sp>
        <p:nvSpPr>
          <p:cNvPr id="30" name="Text Placeholder 24">
            <a:extLst>
              <a:ext uri="{FF2B5EF4-FFF2-40B4-BE49-F238E27FC236}">
                <a16:creationId xmlns:a16="http://schemas.microsoft.com/office/drawing/2014/main" id="{7D7CAC49-AFCF-88AD-8793-4DA1BABE451F}"/>
              </a:ext>
            </a:extLst>
          </p:cNvPr>
          <p:cNvSpPr txBox="1">
            <a:spLocks/>
          </p:cNvSpPr>
          <p:nvPr/>
        </p:nvSpPr>
        <p:spPr>
          <a:xfrm>
            <a:off x="6303263" y="2438256"/>
            <a:ext cx="4804984"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sv-SE" sz="2400" dirty="0">
                <a:latin typeface="Calibri" panose="020F0502020204030204" pitchFamily="34" charset="0"/>
                <a:ea typeface="Calibri" panose="020F0502020204030204" pitchFamily="34" charset="0"/>
              </a:rPr>
              <a:t>De methoden van vandaag</a:t>
            </a:r>
          </a:p>
        </p:txBody>
      </p:sp>
      <p:sp>
        <p:nvSpPr>
          <p:cNvPr id="4" name="Text Placeholder 22">
            <a:extLst>
              <a:ext uri="{FF2B5EF4-FFF2-40B4-BE49-F238E27FC236}">
                <a16:creationId xmlns:a16="http://schemas.microsoft.com/office/drawing/2014/main" id="{1F7212BB-A3C8-CA16-493B-4D95191B9187}"/>
              </a:ext>
            </a:extLst>
          </p:cNvPr>
          <p:cNvSpPr txBox="1">
            <a:spLocks/>
          </p:cNvSpPr>
          <p:nvPr/>
        </p:nvSpPr>
        <p:spPr>
          <a:xfrm>
            <a:off x="5583877" y="3129671"/>
            <a:ext cx="700387" cy="689518"/>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baseline="0">
                <a:solidFill>
                  <a:srgbClr val="84BFA4"/>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04</a:t>
            </a:r>
          </a:p>
        </p:txBody>
      </p:sp>
      <p:sp>
        <p:nvSpPr>
          <p:cNvPr id="5" name="Text Placeholder 24">
            <a:extLst>
              <a:ext uri="{FF2B5EF4-FFF2-40B4-BE49-F238E27FC236}">
                <a16:creationId xmlns:a16="http://schemas.microsoft.com/office/drawing/2014/main" id="{29FAC30A-F75F-78E4-7DB5-DCC5F9AAA95C}"/>
              </a:ext>
            </a:extLst>
          </p:cNvPr>
          <p:cNvSpPr txBox="1">
            <a:spLocks/>
          </p:cNvSpPr>
          <p:nvPr/>
        </p:nvSpPr>
        <p:spPr>
          <a:xfrm>
            <a:off x="6295242" y="3136087"/>
            <a:ext cx="4804984"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sv-SE" sz="2400" dirty="0">
                <a:latin typeface="Calibri" panose="020F0502020204030204" pitchFamily="34" charset="0"/>
                <a:ea typeface="Calibri" panose="020F0502020204030204" pitchFamily="34" charset="0"/>
              </a:rPr>
              <a:t>Tips voor </a:t>
            </a:r>
            <a:r>
              <a:rPr lang="sv-SE" sz="2400" dirty="0" err="1">
                <a:latin typeface="Calibri" panose="020F0502020204030204" pitchFamily="34" charset="0"/>
                <a:ea typeface="Calibri" panose="020F0502020204030204" pitchFamily="34" charset="0"/>
              </a:rPr>
              <a:t>het zoeken naar </a:t>
            </a:r>
            <a:r>
              <a:rPr lang="sv-SE" sz="2400" dirty="0">
                <a:latin typeface="Calibri" panose="020F0502020204030204" pitchFamily="34" charset="0"/>
                <a:ea typeface="Calibri" panose="020F0502020204030204" pitchFamily="34" charset="0"/>
              </a:rPr>
              <a:t>een baan</a:t>
            </a:r>
          </a:p>
        </p:txBody>
      </p:sp>
      <p:sp>
        <p:nvSpPr>
          <p:cNvPr id="2" name="Text Placeholder 24">
            <a:extLst>
              <a:ext uri="{FF2B5EF4-FFF2-40B4-BE49-F238E27FC236}">
                <a16:creationId xmlns:a16="http://schemas.microsoft.com/office/drawing/2014/main" id="{75CEC61A-F498-8501-4527-BDDA2313DD75}"/>
              </a:ext>
            </a:extLst>
          </p:cNvPr>
          <p:cNvSpPr txBox="1">
            <a:spLocks/>
          </p:cNvSpPr>
          <p:nvPr/>
        </p:nvSpPr>
        <p:spPr>
          <a:xfrm>
            <a:off x="6349157" y="3732577"/>
            <a:ext cx="4804984"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sv-SE" sz="2400" dirty="0">
                <a:latin typeface="Calibri" panose="020F0502020204030204" pitchFamily="34" charset="0"/>
                <a:ea typeface="Calibri" panose="020F0502020204030204" pitchFamily="34" charset="0"/>
              </a:rPr>
              <a:t>Oefeningen</a:t>
            </a:r>
          </a:p>
        </p:txBody>
      </p:sp>
      <p:pic>
        <p:nvPicPr>
          <p:cNvPr id="6" name="Picture 5">
            <a:extLst>
              <a:ext uri="{FF2B5EF4-FFF2-40B4-BE49-F238E27FC236}">
                <a16:creationId xmlns:a16="http://schemas.microsoft.com/office/drawing/2014/main" id="{BA508260-0B3C-686F-EAED-AFE0B7E4F6ED}"/>
              </a:ext>
            </a:extLst>
          </p:cNvPr>
          <p:cNvPicPr>
            <a:picLocks noChangeAspect="1"/>
          </p:cNvPicPr>
          <p:nvPr/>
        </p:nvPicPr>
        <p:blipFill>
          <a:blip r:embed="rId2"/>
          <a:stretch>
            <a:fillRect/>
          </a:stretch>
        </p:blipFill>
        <p:spPr>
          <a:xfrm>
            <a:off x="9303283" y="4733985"/>
            <a:ext cx="2473728" cy="521569"/>
          </a:xfrm>
          <a:prstGeom prst="rect">
            <a:avLst/>
          </a:prstGeom>
        </p:spPr>
      </p:pic>
      <p:pic>
        <p:nvPicPr>
          <p:cNvPr id="8" name="Picture 7" descr="A close-up of a text&#10;&#10;Description automatically generated">
            <a:extLst>
              <a:ext uri="{FF2B5EF4-FFF2-40B4-BE49-F238E27FC236}">
                <a16:creationId xmlns:a16="http://schemas.microsoft.com/office/drawing/2014/main" id="{2BCC493F-16EE-6CF6-8317-10190146C578}"/>
              </a:ext>
            </a:extLst>
          </p:cNvPr>
          <p:cNvPicPr>
            <a:picLocks noChangeAspect="1"/>
          </p:cNvPicPr>
          <p:nvPr/>
        </p:nvPicPr>
        <p:blipFill>
          <a:blip r:embed="rId3"/>
          <a:stretch>
            <a:fillRect/>
          </a:stretch>
        </p:blipFill>
        <p:spPr>
          <a:xfrm>
            <a:off x="7394128" y="5558143"/>
            <a:ext cx="4310819" cy="760066"/>
          </a:xfrm>
          <a:prstGeom prst="rect">
            <a:avLst/>
          </a:prstGeom>
        </p:spPr>
      </p:pic>
    </p:spTree>
    <p:extLst>
      <p:ext uri="{BB962C8B-B14F-4D97-AF65-F5344CB8AC3E}">
        <p14:creationId xmlns:p14="http://schemas.microsoft.com/office/powerpoint/2010/main" val="25368352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213909" y="736854"/>
            <a:ext cx="7176159" cy="3217862"/>
          </a:xfrm>
        </p:spPr>
        <p:txBody>
          <a:bodyPr/>
          <a:lstStyle/>
          <a:p>
            <a:r>
              <a:rPr lang="en-US" dirty="0"/>
              <a:t>04</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192505" y="1979867"/>
            <a:ext cx="9095874" cy="3217862"/>
          </a:xfrm>
        </p:spPr>
        <p:txBody>
          <a:bodyPr/>
          <a:lstStyle/>
          <a:p>
            <a:pPr>
              <a:lnSpc>
                <a:spcPts val="6100"/>
              </a:lnSpc>
              <a:spcBef>
                <a:spcPts val="0"/>
              </a:spcBef>
            </a:pPr>
            <a:r>
              <a:rPr lang="en-GB" sz="6000" dirty="0">
                <a:effectLst/>
                <a:latin typeface="Calibri" panose="020F0502020204030204" pitchFamily="34" charset="0"/>
                <a:ea typeface="Calibri" panose="020F0502020204030204" pitchFamily="34" charset="0"/>
              </a:rPr>
              <a:t>Tips voor het zoeken naar een baan</a:t>
            </a:r>
          </a:p>
          <a:p>
            <a:pPr>
              <a:lnSpc>
                <a:spcPts val="6100"/>
              </a:lnSpc>
              <a:spcBef>
                <a:spcPts val="0"/>
              </a:spcBef>
            </a:pPr>
            <a:endParaRPr lang="sv-SE" sz="6000" dirty="0">
              <a:solidFill>
                <a:schemeClr val="bg2"/>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9108982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Placeholder 5">
            <a:extLst>
              <a:ext uri="{FF2B5EF4-FFF2-40B4-BE49-F238E27FC236}">
                <a16:creationId xmlns:a16="http://schemas.microsoft.com/office/drawing/2014/main" id="{876D20B9-8F76-DC46-758D-A1FEE8CF3E8E}"/>
              </a:ext>
            </a:extLst>
          </p:cNvPr>
          <p:cNvSpPr txBox="1">
            <a:spLocks/>
          </p:cNvSpPr>
          <p:nvPr/>
        </p:nvSpPr>
        <p:spPr>
          <a:xfrm>
            <a:off x="829733" y="2217402"/>
            <a:ext cx="6533007" cy="17108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Verduidelijk je carrièredoelen</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Maak gebruik van online vacaturebanken en bedrijfswebsites</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Effectief netwerken</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Bereid je grondig voor op sollicitatiegesprekken</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Maak gebruik van uitzendbureaus en recruiters</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Georganiseerd blijven</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Verbeter uw vaardigheden</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Vervolg</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Blijf positief en volhardend</a:t>
            </a:r>
          </a:p>
          <a:p>
            <a:pPr marL="587375" indent="-587375">
              <a:lnSpc>
                <a:spcPct val="100000"/>
              </a:lnSpc>
              <a:spcBef>
                <a:spcPts val="0"/>
              </a:spcBef>
              <a:buClr>
                <a:srgbClr val="84BFA4"/>
              </a:buClr>
              <a:buFont typeface="+mj-lt"/>
              <a:buAutoNum type="arabicPeriod"/>
            </a:pPr>
            <a:endParaRPr lang="en-GB" sz="2400" dirty="0">
              <a:solidFill>
                <a:srgbClr val="382B1B"/>
              </a:solidFill>
              <a:latin typeface="Calibri" panose="020F0502020204030204" pitchFamily="34" charset="0"/>
              <a:ea typeface="Calibri" panose="020F0502020204030204" pitchFamily="34" charset="0"/>
            </a:endParaRPr>
          </a:p>
          <a:p>
            <a:pPr marL="457200" lvl="0" indent="-457200">
              <a:lnSpc>
                <a:spcPct val="100000"/>
              </a:lnSpc>
              <a:spcBef>
                <a:spcPts val="0"/>
              </a:spcBef>
              <a:buClr>
                <a:srgbClr val="84BFA4"/>
              </a:buClr>
              <a:buFont typeface="+mj-lt"/>
              <a:buAutoNum type="arabicPeriod"/>
            </a:pPr>
            <a:endParaRPr lang="en-GB" sz="2400" dirty="0">
              <a:solidFill>
                <a:srgbClr val="382B1B"/>
              </a:solidFill>
              <a:latin typeface="Calibri" panose="020F0502020204030204" pitchFamily="34" charset="0"/>
              <a:ea typeface="Calibri" panose="020F0502020204030204" pitchFamily="34" charset="0"/>
            </a:endParaRPr>
          </a:p>
        </p:txBody>
      </p:sp>
      <p:sp>
        <p:nvSpPr>
          <p:cNvPr id="2" name="Text Placeholder 5">
            <a:extLst>
              <a:ext uri="{FF2B5EF4-FFF2-40B4-BE49-F238E27FC236}">
                <a16:creationId xmlns:a16="http://schemas.microsoft.com/office/drawing/2014/main" id="{50B39A83-7AC3-918E-F645-04E0B268AB37}"/>
              </a:ext>
            </a:extLst>
          </p:cNvPr>
          <p:cNvSpPr txBox="1">
            <a:spLocks/>
          </p:cNvSpPr>
          <p:nvPr/>
        </p:nvSpPr>
        <p:spPr>
          <a:xfrm>
            <a:off x="829733" y="643466"/>
            <a:ext cx="9652000" cy="164225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68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Het kan een uitdaging zijn om je een weg te banen op de arbeidsmarkt, maar met een strategische aanpak kun je je kansen om de juiste baan te vinden aanzienlijk vergroten. Hier zijn enkele </a:t>
            </a:r>
            <a:r>
              <a:rPr lang="en-GB" sz="2400" dirty="0">
                <a:solidFill>
                  <a:schemeClr val="bg1"/>
                </a:solidFill>
                <a:highlight>
                  <a:srgbClr val="B6D1E1"/>
                </a:highlight>
                <a:latin typeface="Calibri" panose="020F0502020204030204" pitchFamily="34" charset="0"/>
                <a:ea typeface="Calibri" panose="020F0502020204030204" pitchFamily="34" charset="0"/>
              </a:rPr>
              <a:t>essentiële tips om je zoektocht naar een baan te verbeteren</a:t>
            </a:r>
            <a:r>
              <a:rPr lang="en-GB" sz="2400" dirty="0">
                <a:solidFill>
                  <a:srgbClr val="382B1B"/>
                </a:solidFill>
                <a:latin typeface="Calibri" panose="020F0502020204030204" pitchFamily="34" charset="0"/>
                <a:ea typeface="Calibri" panose="020F0502020204030204" pitchFamily="34" charset="0"/>
              </a:rPr>
              <a:t>:</a:t>
            </a:r>
          </a:p>
        </p:txBody>
      </p:sp>
      <p:sp>
        <p:nvSpPr>
          <p:cNvPr id="11" name="Graphic 4">
            <a:extLst>
              <a:ext uri="{FF2B5EF4-FFF2-40B4-BE49-F238E27FC236}">
                <a16:creationId xmlns:a16="http://schemas.microsoft.com/office/drawing/2014/main" id="{F00ACAAA-0D5D-984E-1DDC-FB16E7AE9C1F}"/>
              </a:ext>
            </a:extLst>
          </p:cNvPr>
          <p:cNvSpPr/>
          <p:nvPr/>
        </p:nvSpPr>
        <p:spPr>
          <a:xfrm rot="4967076">
            <a:off x="6862568" y="1768582"/>
            <a:ext cx="5570060" cy="574316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blipFill dpi="0" rotWithShape="0">
            <a:blip r:embed="rId2"/>
            <a:srcRect/>
            <a:stretch>
              <a:fillRect l="-17452" t="-3727" r="-9770" b="3727"/>
            </a:stretch>
          </a:blip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Graphic 4">
            <a:extLst>
              <a:ext uri="{FF2B5EF4-FFF2-40B4-BE49-F238E27FC236}">
                <a16:creationId xmlns:a16="http://schemas.microsoft.com/office/drawing/2014/main" id="{950AAFC8-86F2-5968-1CC7-FA8024CDDE6D}"/>
              </a:ext>
            </a:extLst>
          </p:cNvPr>
          <p:cNvSpPr/>
          <p:nvPr/>
        </p:nvSpPr>
        <p:spPr>
          <a:xfrm rot="4967076">
            <a:off x="5539634" y="5108166"/>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 name="Rectangle 12">
            <a:extLst>
              <a:ext uri="{FF2B5EF4-FFF2-40B4-BE49-F238E27FC236}">
                <a16:creationId xmlns:a16="http://schemas.microsoft.com/office/drawing/2014/main" id="{83365137-6DFE-2C2E-3337-033C80D81C12}"/>
              </a:ext>
            </a:extLst>
          </p:cNvPr>
          <p:cNvSpPr/>
          <p:nvPr/>
        </p:nvSpPr>
        <p:spPr>
          <a:xfrm>
            <a:off x="7636236" y="4939994"/>
            <a:ext cx="2394408" cy="37707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5">
            <a:extLst>
              <a:ext uri="{FF2B5EF4-FFF2-40B4-BE49-F238E27FC236}">
                <a16:creationId xmlns:a16="http://schemas.microsoft.com/office/drawing/2014/main" id="{A84BEA0F-5CF2-EEDD-693B-C31D6D4B9D8E}"/>
              </a:ext>
            </a:extLst>
          </p:cNvPr>
          <p:cNvSpPr txBox="1">
            <a:spLocks/>
          </p:cNvSpPr>
          <p:nvPr/>
        </p:nvSpPr>
        <p:spPr>
          <a:xfrm>
            <a:off x="7559412" y="4804379"/>
            <a:ext cx="2944841" cy="545680"/>
          </a:xfrm>
          <a:prstGeom prst="rect">
            <a:avLst/>
          </a:prstGeom>
          <a:noFill/>
        </p:spPr>
        <p:txBody>
          <a:bodyPr anchor="t">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9600" dirty="0">
                <a:solidFill>
                  <a:srgbClr val="382B1B"/>
                </a:solidFill>
                <a:effectLst/>
                <a:latin typeface="Calibri" panose="020F0502020204030204" pitchFamily="34" charset="0"/>
                <a:ea typeface="Calibri" panose="020F0502020204030204" pitchFamily="34" charset="0"/>
              </a:rPr>
              <a:t>Tips voor het zoeken naar een baan</a:t>
            </a:r>
          </a:p>
          <a:p>
            <a:pPr marL="0" indent="0">
              <a:lnSpc>
                <a:spcPts val="4020"/>
              </a:lnSpc>
              <a:spcBef>
                <a:spcPts val="0"/>
              </a:spcBef>
              <a:buNone/>
            </a:pPr>
            <a:endParaRPr lang="sv-SE" sz="40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116321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2FAE217B-1E3D-27EF-6D48-925BCAF50077}"/>
              </a:ext>
            </a:extLst>
          </p:cNvPr>
          <p:cNvCxnSpPr>
            <a:cxnSpLocks/>
          </p:cNvCxnSpPr>
          <p:nvPr/>
        </p:nvCxnSpPr>
        <p:spPr>
          <a:xfrm flipH="1">
            <a:off x="0" y="850935"/>
            <a:ext cx="1828800"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2686C58A-9705-CFB5-4AE9-B1510096720B}"/>
              </a:ext>
            </a:extLst>
          </p:cNvPr>
          <p:cNvSpPr txBox="1"/>
          <p:nvPr/>
        </p:nvSpPr>
        <p:spPr>
          <a:xfrm>
            <a:off x="655955" y="457870"/>
            <a:ext cx="11180445" cy="671851"/>
          </a:xfrm>
          <a:prstGeom prst="rect">
            <a:avLst/>
          </a:prstGeom>
          <a:noFill/>
        </p:spPr>
        <p:txBody>
          <a:bodyPr wrap="square">
            <a:spAutoFit/>
          </a:bodyPr>
          <a:lstStyle/>
          <a:p>
            <a:pPr marL="1562100" indent="-1549400" algn="just">
              <a:lnSpc>
                <a:spcPct val="150000"/>
              </a:lnSpc>
              <a:tabLst>
                <a:tab pos="2386013" algn="l"/>
              </a:tabLst>
            </a:pPr>
            <a:r>
              <a:rPr lang="en-GB" sz="2800" b="1" dirty="0">
                <a:solidFill>
                  <a:schemeClr val="bg1"/>
                </a:solidFill>
                <a:effectLst/>
                <a:highlight>
                  <a:srgbClr val="84BFA4"/>
                </a:highlight>
                <a:latin typeface="Calibri" panose="020F0502020204030204" pitchFamily="34" charset="0"/>
                <a:ea typeface="Calibri" panose="020F0502020204030204" pitchFamily="34" charset="0"/>
                <a:cs typeface="Calibri" panose="020F0502020204030204" pitchFamily="34" charset="0"/>
              </a:rPr>
              <a:t> 1. Verduidelijk je carrièredoelen</a:t>
            </a:r>
            <a:r>
              <a:rPr lang="en-GB" sz="2800" b="1" dirty="0">
                <a:solidFill>
                  <a:srgbClr val="84BFA4"/>
                </a:solidFill>
                <a:effectLst/>
                <a:highlight>
                  <a:srgbClr val="84BFA4"/>
                </a:highlight>
                <a:latin typeface="Calibri" panose="020F0502020204030204" pitchFamily="34" charset="0"/>
                <a:ea typeface="Calibri" panose="020F0502020204030204" pitchFamily="34" charset="0"/>
                <a:cs typeface="Calibri" panose="020F0502020204030204" pitchFamily="34" charset="0"/>
              </a:rPr>
              <a:t>: </a:t>
            </a:r>
            <a:r>
              <a:rPr lang="en-GB" sz="2400" dirty="0">
                <a:solidFill>
                  <a:srgbClr val="382B1B"/>
                </a:solidFill>
                <a:effectLst/>
                <a:latin typeface="Calibri" panose="020F0502020204030204" pitchFamily="34" charset="0"/>
                <a:ea typeface="Calibri" panose="020F0502020204030204" pitchFamily="34" charset="0"/>
                <a:cs typeface="Calibri" panose="020F0502020204030204" pitchFamily="34" charset="0"/>
              </a:rPr>
              <a:t>		</a:t>
            </a:r>
            <a:endParaRPr lang="en-IE" sz="2400" dirty="0">
              <a:solidFill>
                <a:srgbClr val="382B1B"/>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2" name="Text Placeholder 5">
            <a:extLst>
              <a:ext uri="{FF2B5EF4-FFF2-40B4-BE49-F238E27FC236}">
                <a16:creationId xmlns:a16="http://schemas.microsoft.com/office/drawing/2014/main" id="{96A89593-AA9D-EE3A-76DC-032EA432EB96}"/>
              </a:ext>
            </a:extLst>
          </p:cNvPr>
          <p:cNvSpPr txBox="1">
            <a:spLocks/>
          </p:cNvSpPr>
          <p:nvPr/>
        </p:nvSpPr>
        <p:spPr>
          <a:xfrm>
            <a:off x="660400" y="1353801"/>
            <a:ext cx="10938934" cy="17108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Identificeer je sterke punten en interesses: </a:t>
            </a:r>
            <a:r>
              <a:rPr lang="en-GB" sz="2400" dirty="0">
                <a:solidFill>
                  <a:srgbClr val="382B1B"/>
                </a:solidFill>
                <a:latin typeface="Calibri" panose="020F0502020204030204" pitchFamily="34" charset="0"/>
                <a:ea typeface="Calibri" panose="020F0502020204030204" pitchFamily="34" charset="0"/>
              </a:rPr>
              <a:t>Begrijp waar je goed in bent en wat je leuk vindt om te doen. Dit zal je helpen om je te richten op banen die goed bij je passen.</a:t>
            </a:r>
          </a:p>
          <a:p>
            <a:pPr>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Stel duidelijke doelen: </a:t>
            </a:r>
            <a:r>
              <a:rPr lang="en-GB" sz="2400" dirty="0">
                <a:solidFill>
                  <a:srgbClr val="382B1B"/>
                </a:solidFill>
                <a:latin typeface="Calibri" panose="020F0502020204030204" pitchFamily="34" charset="0"/>
                <a:ea typeface="Calibri" panose="020F0502020204030204" pitchFamily="34" charset="0"/>
              </a:rPr>
              <a:t>Bepaal het type functie, de sector en de bedrijfscultuur waarnaar u op zoek bent.</a:t>
            </a:r>
          </a:p>
        </p:txBody>
      </p:sp>
      <p:cxnSp>
        <p:nvCxnSpPr>
          <p:cNvPr id="3" name="Straight Connector 2">
            <a:extLst>
              <a:ext uri="{FF2B5EF4-FFF2-40B4-BE49-F238E27FC236}">
                <a16:creationId xmlns:a16="http://schemas.microsoft.com/office/drawing/2014/main" id="{EB9DA21F-301A-FA97-4F72-4C6F7743691F}"/>
              </a:ext>
            </a:extLst>
          </p:cNvPr>
          <p:cNvCxnSpPr>
            <a:cxnSpLocks/>
          </p:cNvCxnSpPr>
          <p:nvPr/>
        </p:nvCxnSpPr>
        <p:spPr>
          <a:xfrm flipH="1">
            <a:off x="-50800" y="3594135"/>
            <a:ext cx="182880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104C7825-A7B0-3AAF-45E8-279340EF0E74}"/>
              </a:ext>
            </a:extLst>
          </p:cNvPr>
          <p:cNvSpPr txBox="1"/>
          <p:nvPr/>
        </p:nvSpPr>
        <p:spPr>
          <a:xfrm>
            <a:off x="605155" y="3201070"/>
            <a:ext cx="11180445" cy="671851"/>
          </a:xfrm>
          <a:prstGeom prst="rect">
            <a:avLst/>
          </a:prstGeom>
          <a:noFill/>
        </p:spPr>
        <p:txBody>
          <a:bodyPr wrap="square">
            <a:spAutoFit/>
          </a:bodyPr>
          <a:lstStyle/>
          <a:p>
            <a:pPr marL="1562100" indent="-1549400" algn="just">
              <a:lnSpc>
                <a:spcPct val="150000"/>
              </a:lnSpc>
              <a:tabLst>
                <a:tab pos="2386013" algn="l"/>
              </a:tabLst>
            </a:pPr>
            <a:r>
              <a:rPr lang="en-GB" sz="2800" b="1" dirty="0">
                <a:solidFill>
                  <a:schemeClr val="bg1"/>
                </a:solidFill>
                <a:effectLst/>
                <a:highlight>
                  <a:srgbClr val="B6D1E1"/>
                </a:highlight>
                <a:latin typeface="Calibri" panose="020F0502020204030204" pitchFamily="34" charset="0"/>
                <a:ea typeface="Calibri" panose="020F0502020204030204" pitchFamily="34" charset="0"/>
                <a:cs typeface="Calibri" panose="020F0502020204030204" pitchFamily="34" charset="0"/>
              </a:rPr>
              <a:t> 2. Maak gebruik van online vacaturebanken en </a:t>
            </a:r>
            <a:r>
              <a:rPr lang="en-GB" sz="2800" b="1" dirty="0">
                <a:solidFill>
                  <a:srgbClr val="B6D1E1"/>
                </a:solidFill>
                <a:effectLst/>
                <a:highlight>
                  <a:srgbClr val="B6D1E1"/>
                </a:highlight>
                <a:latin typeface="Calibri" panose="020F0502020204030204" pitchFamily="34" charset="0"/>
                <a:ea typeface="Calibri" panose="020F0502020204030204" pitchFamily="34" charset="0"/>
                <a:cs typeface="Calibri" panose="020F0502020204030204" pitchFamily="34" charset="0"/>
              </a:rPr>
              <a:t>bedrijfswebsites</a:t>
            </a:r>
            <a:r>
              <a:rPr lang="en-GB" sz="2400" dirty="0">
                <a:solidFill>
                  <a:srgbClr val="382B1B"/>
                </a:solidFill>
                <a:effectLst/>
                <a:highlight>
                  <a:srgbClr val="B6D1E1"/>
                </a:highlight>
                <a:latin typeface="Calibri" panose="020F0502020204030204" pitchFamily="34" charset="0"/>
                <a:ea typeface="Calibri" panose="020F0502020204030204" pitchFamily="34" charset="0"/>
                <a:cs typeface="Calibri" panose="020F0502020204030204" pitchFamily="34" charset="0"/>
              </a:rPr>
              <a:t>:</a:t>
            </a:r>
            <a:endParaRPr lang="en-IE" sz="2400" dirty="0">
              <a:solidFill>
                <a:srgbClr val="382B1B"/>
              </a:solidFill>
              <a:effectLst/>
              <a:highlight>
                <a:srgbClr val="B6D1E1"/>
              </a:highlight>
              <a:latin typeface="Calibri" panose="020F0502020204030204" pitchFamily="34" charset="0"/>
              <a:ea typeface="Arial" panose="020B0604020202020204" pitchFamily="34" charset="0"/>
              <a:cs typeface="Calibri" panose="020F0502020204030204" pitchFamily="34" charset="0"/>
            </a:endParaRPr>
          </a:p>
        </p:txBody>
      </p:sp>
      <p:sp>
        <p:nvSpPr>
          <p:cNvPr id="5" name="Text Placeholder 5">
            <a:extLst>
              <a:ext uri="{FF2B5EF4-FFF2-40B4-BE49-F238E27FC236}">
                <a16:creationId xmlns:a16="http://schemas.microsoft.com/office/drawing/2014/main" id="{C0114F73-048F-AE73-550A-B6D65E3A0405}"/>
              </a:ext>
            </a:extLst>
          </p:cNvPr>
          <p:cNvSpPr txBox="1">
            <a:spLocks/>
          </p:cNvSpPr>
          <p:nvPr/>
        </p:nvSpPr>
        <p:spPr>
          <a:xfrm>
            <a:off x="609600" y="4097001"/>
            <a:ext cx="10938934" cy="17108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Gebruik zoekmachines voor vacatures: </a:t>
            </a:r>
            <a:r>
              <a:rPr lang="en-GB" sz="2400" dirty="0">
                <a:solidFill>
                  <a:srgbClr val="382B1B"/>
                </a:solidFill>
                <a:latin typeface="Calibri" panose="020F0502020204030204" pitchFamily="34" charset="0"/>
                <a:ea typeface="Calibri" panose="020F0502020204030204" pitchFamily="34" charset="0"/>
              </a:rPr>
              <a:t>Controleer platforms als Indeed, Glassdoor en LinkedIn regelmatig op nieuwe vacatures.</a:t>
            </a:r>
          </a:p>
          <a:p>
            <a:pPr>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Bezoek carrièrepagina's van bedrijven</a:t>
            </a:r>
            <a:r>
              <a:rPr lang="en-GB" sz="2400" dirty="0">
                <a:solidFill>
                  <a:srgbClr val="382B1B"/>
                </a:solidFill>
                <a:latin typeface="Calibri" panose="020F0502020204030204" pitchFamily="34" charset="0"/>
                <a:ea typeface="Calibri" panose="020F0502020204030204" pitchFamily="34" charset="0"/>
              </a:rPr>
              <a:t>: Ga rechtstreeks naar de websites van bedrijven waarin je geïnteresseerd bent en zoek op hun carrièregedeelte naar vacatures.</a:t>
            </a:r>
          </a:p>
          <a:p>
            <a:pPr>
              <a:lnSpc>
                <a:spcPct val="100000"/>
              </a:lnSpc>
              <a:spcBef>
                <a:spcPts val="0"/>
              </a:spcBef>
              <a:buClr>
                <a:srgbClr val="84BFA4"/>
              </a:buClr>
            </a:pPr>
            <a:endParaRPr lang="en-GB" sz="2400" dirty="0">
              <a:solidFill>
                <a:srgbClr val="382B1B"/>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4600169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2FAE217B-1E3D-27EF-6D48-925BCAF50077}"/>
              </a:ext>
            </a:extLst>
          </p:cNvPr>
          <p:cNvCxnSpPr>
            <a:cxnSpLocks/>
          </p:cNvCxnSpPr>
          <p:nvPr/>
        </p:nvCxnSpPr>
        <p:spPr>
          <a:xfrm flipH="1">
            <a:off x="0" y="850935"/>
            <a:ext cx="1828800" cy="0"/>
          </a:xfrm>
          <a:prstGeom prst="line">
            <a:avLst/>
          </a:prstGeom>
          <a:ln w="28575">
            <a:solidFill>
              <a:srgbClr val="E6C8C7"/>
            </a:solidFill>
            <a:prstDash val="sysDash"/>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2686C58A-9705-CFB5-4AE9-B1510096720B}"/>
              </a:ext>
            </a:extLst>
          </p:cNvPr>
          <p:cNvSpPr txBox="1"/>
          <p:nvPr/>
        </p:nvSpPr>
        <p:spPr>
          <a:xfrm>
            <a:off x="655955" y="457870"/>
            <a:ext cx="11180445" cy="671851"/>
          </a:xfrm>
          <a:prstGeom prst="rect">
            <a:avLst/>
          </a:prstGeom>
          <a:noFill/>
        </p:spPr>
        <p:txBody>
          <a:bodyPr wrap="square">
            <a:spAutoFit/>
          </a:bodyPr>
          <a:lstStyle/>
          <a:p>
            <a:pPr marL="1562100" indent="-1549400" algn="just">
              <a:lnSpc>
                <a:spcPct val="150000"/>
              </a:lnSpc>
              <a:tabLst>
                <a:tab pos="2386013" algn="l"/>
              </a:tabLst>
            </a:pPr>
            <a:r>
              <a:rPr lang="en-GB" sz="2800" b="1" dirty="0">
                <a:solidFill>
                  <a:schemeClr val="bg1"/>
                </a:solidFill>
                <a:effectLst/>
                <a:highlight>
                  <a:srgbClr val="E6C8C7"/>
                </a:highlight>
                <a:latin typeface="Calibri" panose="020F0502020204030204" pitchFamily="34" charset="0"/>
                <a:ea typeface="Calibri" panose="020F0502020204030204" pitchFamily="34" charset="0"/>
                <a:cs typeface="Calibri" panose="020F0502020204030204" pitchFamily="34" charset="0"/>
              </a:rPr>
              <a:t> 3. Effectief netwerken</a:t>
            </a:r>
            <a:r>
              <a:rPr lang="en-GB" sz="2800" b="1" dirty="0">
                <a:solidFill>
                  <a:srgbClr val="E6C8C7"/>
                </a:solidFill>
                <a:effectLst/>
                <a:highlight>
                  <a:srgbClr val="E6C8C7"/>
                </a:highlight>
                <a:latin typeface="Calibri" panose="020F0502020204030204" pitchFamily="34" charset="0"/>
                <a:ea typeface="Calibri" panose="020F0502020204030204" pitchFamily="34" charset="0"/>
                <a:cs typeface="Calibri" panose="020F0502020204030204" pitchFamily="34" charset="0"/>
              </a:rPr>
              <a:t>: </a:t>
            </a:r>
            <a:r>
              <a:rPr lang="en-GB" sz="2400" dirty="0">
                <a:solidFill>
                  <a:srgbClr val="382B1B"/>
                </a:solidFill>
                <a:effectLst/>
                <a:highlight>
                  <a:srgbClr val="E6C8C7"/>
                </a:highlight>
                <a:latin typeface="Calibri" panose="020F0502020204030204" pitchFamily="34" charset="0"/>
                <a:ea typeface="Calibri" panose="020F0502020204030204" pitchFamily="34" charset="0"/>
                <a:cs typeface="Calibri" panose="020F0502020204030204" pitchFamily="34" charset="0"/>
              </a:rPr>
              <a:t>		</a:t>
            </a:r>
            <a:endParaRPr lang="en-IE" sz="2400" dirty="0">
              <a:solidFill>
                <a:srgbClr val="382B1B"/>
              </a:solidFill>
              <a:effectLst/>
              <a:highlight>
                <a:srgbClr val="E6C8C7"/>
              </a:highlight>
              <a:latin typeface="Calibri" panose="020F0502020204030204" pitchFamily="34" charset="0"/>
              <a:ea typeface="Arial" panose="020B0604020202020204" pitchFamily="34" charset="0"/>
              <a:cs typeface="Calibri" panose="020F0502020204030204" pitchFamily="34" charset="0"/>
            </a:endParaRPr>
          </a:p>
        </p:txBody>
      </p:sp>
      <p:sp>
        <p:nvSpPr>
          <p:cNvPr id="2" name="Text Placeholder 5">
            <a:extLst>
              <a:ext uri="{FF2B5EF4-FFF2-40B4-BE49-F238E27FC236}">
                <a16:creationId xmlns:a16="http://schemas.microsoft.com/office/drawing/2014/main" id="{96A89593-AA9D-EE3A-76DC-032EA432EB96}"/>
              </a:ext>
            </a:extLst>
          </p:cNvPr>
          <p:cNvSpPr txBox="1">
            <a:spLocks/>
          </p:cNvSpPr>
          <p:nvPr/>
        </p:nvSpPr>
        <p:spPr>
          <a:xfrm>
            <a:off x="660400" y="1070023"/>
            <a:ext cx="5317067" cy="17108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Gebruik LinkedIn: </a:t>
            </a:r>
            <a:r>
              <a:rPr lang="en-GB" sz="2400" dirty="0">
                <a:solidFill>
                  <a:srgbClr val="382B1B"/>
                </a:solidFill>
                <a:latin typeface="Calibri" panose="020F0502020204030204" pitchFamily="34" charset="0"/>
                <a:ea typeface="Calibri" panose="020F0502020204030204" pitchFamily="34" charset="0"/>
              </a:rPr>
              <a:t>Maak contact met professionals in uw branche, sluit u aan bij relevante groepen en neem deel aan discussies om uw zichtbaarheid te vergroten.</a:t>
            </a:r>
          </a:p>
          <a:p>
            <a:pPr>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Woon netwerkevenementen bij: </a:t>
            </a:r>
            <a:r>
              <a:rPr lang="en-GB" sz="2400" dirty="0">
                <a:solidFill>
                  <a:srgbClr val="382B1B"/>
                </a:solidFill>
                <a:latin typeface="Calibri" panose="020F0502020204030204" pitchFamily="34" charset="0"/>
                <a:ea typeface="Calibri" panose="020F0502020204030204" pitchFamily="34" charset="0"/>
              </a:rPr>
              <a:t>Neem deel aan industriespecifieke evenementen, webinars en carrièrebeurzen om potentiële werkgevers te ontmoeten en meer te weten te komen over vacatures.</a:t>
            </a:r>
          </a:p>
          <a:p>
            <a:pPr>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Informatieve interviews</a:t>
            </a:r>
            <a:r>
              <a:rPr lang="en-GB" sz="2400" dirty="0">
                <a:solidFill>
                  <a:srgbClr val="382B1B"/>
                </a:solidFill>
                <a:latin typeface="Calibri" panose="020F0502020204030204" pitchFamily="34" charset="0"/>
                <a:ea typeface="Calibri" panose="020F0502020204030204" pitchFamily="34" charset="0"/>
              </a:rPr>
              <a:t>: Neem contact op met professionals in je vakgebied voor informatieve gesprekken om inzichten en advies te krijgen.</a:t>
            </a:r>
          </a:p>
          <a:p>
            <a:pPr>
              <a:lnSpc>
                <a:spcPct val="100000"/>
              </a:lnSpc>
              <a:spcBef>
                <a:spcPts val="0"/>
              </a:spcBef>
              <a:buClr>
                <a:srgbClr val="84BFA4"/>
              </a:buClr>
            </a:pPr>
            <a:endParaRPr lang="en-GB" sz="2400" dirty="0">
              <a:solidFill>
                <a:srgbClr val="382B1B"/>
              </a:solidFill>
              <a:latin typeface="Calibri" panose="020F0502020204030204" pitchFamily="34" charset="0"/>
              <a:ea typeface="Calibri" panose="020F0502020204030204" pitchFamily="34" charset="0"/>
            </a:endParaRPr>
          </a:p>
        </p:txBody>
      </p:sp>
      <p:sp>
        <p:nvSpPr>
          <p:cNvPr id="3" name="Graphic 4">
            <a:extLst>
              <a:ext uri="{FF2B5EF4-FFF2-40B4-BE49-F238E27FC236}">
                <a16:creationId xmlns:a16="http://schemas.microsoft.com/office/drawing/2014/main" id="{95FCCC2B-4117-47FC-2D96-A91B464C67A9}"/>
              </a:ext>
            </a:extLst>
          </p:cNvPr>
          <p:cNvSpPr/>
          <p:nvPr/>
        </p:nvSpPr>
        <p:spPr>
          <a:xfrm rot="4967076">
            <a:off x="7218168" y="252065"/>
            <a:ext cx="5570060" cy="574316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blipFill dpi="0" rotWithShape="0">
            <a:blip r:embed="rId2"/>
            <a:srcRect/>
            <a:stretch>
              <a:fillRect l="-33068" r="-33068"/>
            </a:stretch>
          </a:blip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Graphic 4">
            <a:extLst>
              <a:ext uri="{FF2B5EF4-FFF2-40B4-BE49-F238E27FC236}">
                <a16:creationId xmlns:a16="http://schemas.microsoft.com/office/drawing/2014/main" id="{63491D99-00E6-6814-25CA-293398CD8C36}"/>
              </a:ext>
            </a:extLst>
          </p:cNvPr>
          <p:cNvSpPr/>
          <p:nvPr/>
        </p:nvSpPr>
        <p:spPr>
          <a:xfrm rot="4967076">
            <a:off x="6843501" y="4244567"/>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850441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2E0A999A-773D-4AD5-0705-2B1973073DE0}"/>
              </a:ext>
            </a:extLst>
          </p:cNvPr>
          <p:cNvCxnSpPr>
            <a:cxnSpLocks/>
          </p:cNvCxnSpPr>
          <p:nvPr/>
        </p:nvCxnSpPr>
        <p:spPr>
          <a:xfrm flipH="1">
            <a:off x="-50800" y="867868"/>
            <a:ext cx="1828800"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59621102-FF5F-5410-CEE4-DF2CD7D72D59}"/>
              </a:ext>
            </a:extLst>
          </p:cNvPr>
          <p:cNvSpPr txBox="1"/>
          <p:nvPr/>
        </p:nvSpPr>
        <p:spPr>
          <a:xfrm>
            <a:off x="605155" y="474803"/>
            <a:ext cx="11180445" cy="671851"/>
          </a:xfrm>
          <a:prstGeom prst="rect">
            <a:avLst/>
          </a:prstGeom>
          <a:noFill/>
        </p:spPr>
        <p:txBody>
          <a:bodyPr wrap="square">
            <a:spAutoFit/>
          </a:bodyPr>
          <a:lstStyle/>
          <a:p>
            <a:pPr marL="1562100" indent="-1549400" algn="just">
              <a:lnSpc>
                <a:spcPct val="150000"/>
              </a:lnSpc>
              <a:tabLst>
                <a:tab pos="2386013" algn="l"/>
              </a:tabLst>
            </a:pPr>
            <a:r>
              <a:rPr lang="en-GB" sz="2800" b="1" dirty="0">
                <a:solidFill>
                  <a:schemeClr val="bg1"/>
                </a:solidFill>
                <a:effectLst/>
                <a:highlight>
                  <a:srgbClr val="84BFA4"/>
                </a:highlight>
                <a:latin typeface="Calibri" panose="020F0502020204030204" pitchFamily="34" charset="0"/>
                <a:ea typeface="Calibri" panose="020F0502020204030204" pitchFamily="34" charset="0"/>
                <a:cs typeface="Calibri" panose="020F0502020204030204" pitchFamily="34" charset="0"/>
              </a:rPr>
              <a:t> 4. Bereid je grondig voor op sollicitatiegesprekken</a:t>
            </a:r>
            <a:r>
              <a:rPr lang="en-GB" sz="2800" b="1" dirty="0">
                <a:solidFill>
                  <a:srgbClr val="84BFA4"/>
                </a:solidFill>
                <a:effectLst/>
                <a:highlight>
                  <a:srgbClr val="84BFA4"/>
                </a:highlight>
                <a:latin typeface="Calibri" panose="020F0502020204030204" pitchFamily="34" charset="0"/>
                <a:ea typeface="Calibri" panose="020F0502020204030204" pitchFamily="34" charset="0"/>
                <a:cs typeface="Calibri" panose="020F0502020204030204" pitchFamily="34" charset="0"/>
              </a:rPr>
              <a:t>: </a:t>
            </a:r>
            <a:r>
              <a:rPr lang="en-GB" sz="2400" dirty="0">
                <a:solidFill>
                  <a:srgbClr val="382B1B"/>
                </a:solidFill>
                <a:effectLst/>
                <a:latin typeface="Calibri" panose="020F0502020204030204" pitchFamily="34" charset="0"/>
                <a:ea typeface="Calibri" panose="020F0502020204030204" pitchFamily="34" charset="0"/>
                <a:cs typeface="Calibri" panose="020F0502020204030204" pitchFamily="34" charset="0"/>
              </a:rPr>
              <a:t>		</a:t>
            </a:r>
            <a:endParaRPr lang="en-IE" sz="2400" dirty="0">
              <a:solidFill>
                <a:srgbClr val="382B1B"/>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15" name="Text Placeholder 5">
            <a:extLst>
              <a:ext uri="{FF2B5EF4-FFF2-40B4-BE49-F238E27FC236}">
                <a16:creationId xmlns:a16="http://schemas.microsoft.com/office/drawing/2014/main" id="{70BA8BEB-06E4-3E02-5612-59372D6484FF}"/>
              </a:ext>
            </a:extLst>
          </p:cNvPr>
          <p:cNvSpPr txBox="1">
            <a:spLocks/>
          </p:cNvSpPr>
          <p:nvPr/>
        </p:nvSpPr>
        <p:spPr>
          <a:xfrm>
            <a:off x="609599" y="1307673"/>
            <a:ext cx="11379201" cy="17108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Onderzoek het bedrijf: </a:t>
            </a:r>
            <a:r>
              <a:rPr lang="en-GB" sz="2400" dirty="0">
                <a:solidFill>
                  <a:srgbClr val="382B1B"/>
                </a:solidFill>
                <a:latin typeface="Calibri" panose="020F0502020204030204" pitchFamily="34" charset="0"/>
                <a:ea typeface="Calibri" panose="020F0502020204030204" pitchFamily="34" charset="0"/>
              </a:rPr>
              <a:t>Begrijp de missie, waarden, producten en concurrenten van het bedrijf. Deze kennis zal je helpen om vragen beter te beantwoorden en oprechte interesse te tonen.</a:t>
            </a:r>
          </a:p>
          <a:p>
            <a:pPr>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Veel gestelde vragen oefenen: </a:t>
            </a:r>
            <a:r>
              <a:rPr lang="en-GB" sz="2400" dirty="0">
                <a:solidFill>
                  <a:srgbClr val="382B1B"/>
                </a:solidFill>
                <a:latin typeface="Calibri" panose="020F0502020204030204" pitchFamily="34" charset="0"/>
                <a:ea typeface="Calibri" panose="020F0502020204030204" pitchFamily="34" charset="0"/>
              </a:rPr>
              <a:t>Bereid antwoorden voor op veelvoorkomende vragen en oefen gedragsvragen met behulp van de STAR-methode (Situatie, Taak, Actie, Resultaat).</a:t>
            </a:r>
          </a:p>
          <a:p>
            <a:pPr>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Kleed je passend: </a:t>
            </a:r>
            <a:r>
              <a:rPr lang="en-GB" sz="2400" dirty="0">
                <a:solidFill>
                  <a:srgbClr val="382B1B"/>
                </a:solidFill>
                <a:latin typeface="Calibri" panose="020F0502020204030204" pitchFamily="34" charset="0"/>
                <a:ea typeface="Calibri" panose="020F0502020204030204" pitchFamily="34" charset="0"/>
              </a:rPr>
              <a:t>Kies professionele kleding die past bij de bedrijfscultuur.</a:t>
            </a:r>
          </a:p>
          <a:p>
            <a:pPr>
              <a:lnSpc>
                <a:spcPct val="100000"/>
              </a:lnSpc>
              <a:spcBef>
                <a:spcPts val="0"/>
              </a:spcBef>
              <a:buClr>
                <a:srgbClr val="84BFA4"/>
              </a:buClr>
            </a:pPr>
            <a:endParaRPr lang="en-GB" sz="2400" dirty="0">
              <a:solidFill>
                <a:srgbClr val="382B1B"/>
              </a:solidFill>
              <a:latin typeface="Calibri" panose="020F0502020204030204" pitchFamily="34" charset="0"/>
              <a:ea typeface="Calibri" panose="020F0502020204030204" pitchFamily="34" charset="0"/>
            </a:endParaRPr>
          </a:p>
        </p:txBody>
      </p:sp>
      <p:cxnSp>
        <p:nvCxnSpPr>
          <p:cNvPr id="16" name="Straight Connector 15">
            <a:extLst>
              <a:ext uri="{FF2B5EF4-FFF2-40B4-BE49-F238E27FC236}">
                <a16:creationId xmlns:a16="http://schemas.microsoft.com/office/drawing/2014/main" id="{98290CE0-EDC9-A9E3-B4E5-2C390750E90C}"/>
              </a:ext>
            </a:extLst>
          </p:cNvPr>
          <p:cNvCxnSpPr>
            <a:cxnSpLocks/>
          </p:cNvCxnSpPr>
          <p:nvPr/>
        </p:nvCxnSpPr>
        <p:spPr>
          <a:xfrm flipH="1">
            <a:off x="0" y="4254818"/>
            <a:ext cx="182880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260DDE2D-AB29-0A45-E4A4-18D6D6CFD34A}"/>
              </a:ext>
            </a:extLst>
          </p:cNvPr>
          <p:cNvSpPr txBox="1"/>
          <p:nvPr/>
        </p:nvSpPr>
        <p:spPr>
          <a:xfrm>
            <a:off x="655955" y="3861753"/>
            <a:ext cx="11180445" cy="671851"/>
          </a:xfrm>
          <a:prstGeom prst="rect">
            <a:avLst/>
          </a:prstGeom>
          <a:noFill/>
        </p:spPr>
        <p:txBody>
          <a:bodyPr wrap="square">
            <a:spAutoFit/>
          </a:bodyPr>
          <a:lstStyle/>
          <a:p>
            <a:pPr marL="1562100" indent="-1549400" algn="just">
              <a:lnSpc>
                <a:spcPct val="150000"/>
              </a:lnSpc>
              <a:tabLst>
                <a:tab pos="2386013" algn="l"/>
              </a:tabLst>
            </a:pPr>
            <a:r>
              <a:rPr lang="en-GB" sz="2800" b="1" dirty="0">
                <a:solidFill>
                  <a:schemeClr val="bg1"/>
                </a:solidFill>
                <a:effectLst/>
                <a:highlight>
                  <a:srgbClr val="B6D1E1"/>
                </a:highlight>
                <a:latin typeface="Calibri" panose="020F0502020204030204" pitchFamily="34" charset="0"/>
                <a:ea typeface="Calibri" panose="020F0502020204030204" pitchFamily="34" charset="0"/>
                <a:cs typeface="Calibri" panose="020F0502020204030204" pitchFamily="34" charset="0"/>
              </a:rPr>
              <a:t> 5. Maak gebruik van uitzendbureaus en </a:t>
            </a:r>
            <a:r>
              <a:rPr lang="en-GB" sz="2800" b="1" dirty="0">
                <a:solidFill>
                  <a:srgbClr val="B6D1E1"/>
                </a:solidFill>
                <a:effectLst/>
                <a:highlight>
                  <a:srgbClr val="B6D1E1"/>
                </a:highlight>
                <a:latin typeface="Calibri" panose="020F0502020204030204" pitchFamily="34" charset="0"/>
                <a:ea typeface="Calibri" panose="020F0502020204030204" pitchFamily="34" charset="0"/>
                <a:cs typeface="Calibri" panose="020F0502020204030204" pitchFamily="34" charset="0"/>
              </a:rPr>
              <a:t>recruiters</a:t>
            </a:r>
            <a:r>
              <a:rPr lang="en-GB" sz="2400" dirty="0">
                <a:solidFill>
                  <a:srgbClr val="382B1B"/>
                </a:solidFill>
                <a:effectLst/>
                <a:highlight>
                  <a:srgbClr val="B6D1E1"/>
                </a:highlight>
                <a:latin typeface="Calibri" panose="020F0502020204030204" pitchFamily="34" charset="0"/>
                <a:ea typeface="Calibri" panose="020F0502020204030204" pitchFamily="34" charset="0"/>
                <a:cs typeface="Calibri" panose="020F0502020204030204" pitchFamily="34" charset="0"/>
              </a:rPr>
              <a:t>:</a:t>
            </a:r>
            <a:endParaRPr lang="en-IE" sz="2400" dirty="0">
              <a:solidFill>
                <a:srgbClr val="382B1B"/>
              </a:solidFill>
              <a:effectLst/>
              <a:highlight>
                <a:srgbClr val="B6D1E1"/>
              </a:highlight>
              <a:latin typeface="Calibri" panose="020F0502020204030204" pitchFamily="34" charset="0"/>
              <a:ea typeface="Arial" panose="020B0604020202020204" pitchFamily="34" charset="0"/>
              <a:cs typeface="Calibri" panose="020F0502020204030204" pitchFamily="34" charset="0"/>
            </a:endParaRPr>
          </a:p>
        </p:txBody>
      </p:sp>
      <p:sp>
        <p:nvSpPr>
          <p:cNvPr id="18" name="Text Placeholder 5">
            <a:extLst>
              <a:ext uri="{FF2B5EF4-FFF2-40B4-BE49-F238E27FC236}">
                <a16:creationId xmlns:a16="http://schemas.microsoft.com/office/drawing/2014/main" id="{0532ACE2-6096-7EBF-96FA-0ADE19723702}"/>
              </a:ext>
            </a:extLst>
          </p:cNvPr>
          <p:cNvSpPr txBox="1">
            <a:spLocks/>
          </p:cNvSpPr>
          <p:nvPr/>
        </p:nvSpPr>
        <p:spPr>
          <a:xfrm>
            <a:off x="660399" y="4505440"/>
            <a:ext cx="11379201" cy="17108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Schrijf je in bij bureaus: </a:t>
            </a:r>
            <a:r>
              <a:rPr lang="en-GB" sz="2400" dirty="0">
                <a:solidFill>
                  <a:srgbClr val="382B1B"/>
                </a:solidFill>
                <a:latin typeface="Calibri" panose="020F0502020204030204" pitchFamily="34" charset="0"/>
                <a:ea typeface="Calibri" panose="020F0502020204030204" pitchFamily="34" charset="0"/>
              </a:rPr>
              <a:t>Schrijf je in bij gerenommeerde uitzendbureaus die gespecialiseerd zijn in jouw vakgebied. Zij hebben toegang tot exclusieve vacatures en bieden waardevolle begeleiding.</a:t>
            </a:r>
          </a:p>
          <a:p>
            <a:pPr>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Werken met recruiters: </a:t>
            </a:r>
            <a:r>
              <a:rPr lang="en-GB" sz="2400" dirty="0">
                <a:solidFill>
                  <a:srgbClr val="382B1B"/>
                </a:solidFill>
                <a:latin typeface="Calibri" panose="020F0502020204030204" pitchFamily="34" charset="0"/>
                <a:ea typeface="Calibri" panose="020F0502020204030204" pitchFamily="34" charset="0"/>
              </a:rPr>
              <a:t>Bouw relaties op met recruiters die je in contact kunnen brengen met potentiële werkgevers en feedback kunnen geven over je cv en je sollicitatiegesprekken.</a:t>
            </a:r>
          </a:p>
          <a:p>
            <a:pPr>
              <a:lnSpc>
                <a:spcPct val="100000"/>
              </a:lnSpc>
              <a:spcBef>
                <a:spcPts val="0"/>
              </a:spcBef>
              <a:buClr>
                <a:srgbClr val="84BFA4"/>
              </a:buClr>
            </a:pPr>
            <a:endParaRPr lang="en-GB" sz="2400" dirty="0">
              <a:solidFill>
                <a:srgbClr val="382B1B"/>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1479551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7559CC21-0C2B-C897-2D7B-19D35FE106BC}"/>
              </a:ext>
            </a:extLst>
          </p:cNvPr>
          <p:cNvCxnSpPr>
            <a:cxnSpLocks/>
          </p:cNvCxnSpPr>
          <p:nvPr/>
        </p:nvCxnSpPr>
        <p:spPr>
          <a:xfrm flipH="1">
            <a:off x="0" y="850935"/>
            <a:ext cx="1828800" cy="0"/>
          </a:xfrm>
          <a:prstGeom prst="line">
            <a:avLst/>
          </a:prstGeom>
          <a:ln w="28575">
            <a:solidFill>
              <a:srgbClr val="E6C8C7"/>
            </a:solidFill>
            <a:prstDash val="sysDash"/>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9B71C781-ADD1-987A-A37F-13C2A3C15D7B}"/>
              </a:ext>
            </a:extLst>
          </p:cNvPr>
          <p:cNvSpPr txBox="1"/>
          <p:nvPr/>
        </p:nvSpPr>
        <p:spPr>
          <a:xfrm>
            <a:off x="655955" y="457870"/>
            <a:ext cx="11180445" cy="671851"/>
          </a:xfrm>
          <a:prstGeom prst="rect">
            <a:avLst/>
          </a:prstGeom>
          <a:noFill/>
        </p:spPr>
        <p:txBody>
          <a:bodyPr wrap="square">
            <a:spAutoFit/>
          </a:bodyPr>
          <a:lstStyle/>
          <a:p>
            <a:pPr marL="1562100" indent="-1549400" algn="just">
              <a:lnSpc>
                <a:spcPct val="150000"/>
              </a:lnSpc>
              <a:tabLst>
                <a:tab pos="2386013" algn="l"/>
              </a:tabLst>
            </a:pPr>
            <a:r>
              <a:rPr lang="en-GB" sz="2800" b="1" dirty="0">
                <a:solidFill>
                  <a:schemeClr val="bg1"/>
                </a:solidFill>
                <a:effectLst/>
                <a:highlight>
                  <a:srgbClr val="E6C8C7"/>
                </a:highlight>
                <a:latin typeface="Calibri" panose="020F0502020204030204" pitchFamily="34" charset="0"/>
                <a:ea typeface="Calibri" panose="020F0502020204030204" pitchFamily="34" charset="0"/>
                <a:cs typeface="Calibri" panose="020F0502020204030204" pitchFamily="34" charset="0"/>
              </a:rPr>
              <a:t> 6. Blijf </a:t>
            </a:r>
            <a:r>
              <a:rPr lang="en-GB" sz="2800" b="1" dirty="0">
                <a:solidFill>
                  <a:srgbClr val="E6C8C7"/>
                </a:solidFill>
                <a:effectLst/>
                <a:highlight>
                  <a:srgbClr val="E6C8C7"/>
                </a:highlight>
                <a:latin typeface="Calibri" panose="020F0502020204030204" pitchFamily="34" charset="0"/>
                <a:ea typeface="Calibri" panose="020F0502020204030204" pitchFamily="34" charset="0"/>
                <a:cs typeface="Calibri" panose="020F0502020204030204" pitchFamily="34" charset="0"/>
              </a:rPr>
              <a:t>georganiseerd</a:t>
            </a:r>
            <a:r>
              <a:rPr lang="en-GB" sz="2400" dirty="0">
                <a:solidFill>
                  <a:srgbClr val="382B1B"/>
                </a:solidFill>
                <a:effectLst/>
                <a:highlight>
                  <a:srgbClr val="E6C8C7"/>
                </a:highlight>
                <a:latin typeface="Calibri" panose="020F0502020204030204" pitchFamily="34" charset="0"/>
                <a:ea typeface="Calibri" panose="020F0502020204030204" pitchFamily="34" charset="0"/>
                <a:cs typeface="Calibri" panose="020F0502020204030204" pitchFamily="34" charset="0"/>
              </a:rPr>
              <a:t>:</a:t>
            </a:r>
            <a:endParaRPr lang="en-IE" sz="2400" dirty="0">
              <a:solidFill>
                <a:srgbClr val="382B1B"/>
              </a:solidFill>
              <a:effectLst/>
              <a:highlight>
                <a:srgbClr val="E6C8C7"/>
              </a:highlight>
              <a:latin typeface="Calibri" panose="020F0502020204030204" pitchFamily="34" charset="0"/>
              <a:ea typeface="Arial" panose="020B0604020202020204" pitchFamily="34" charset="0"/>
              <a:cs typeface="Calibri" panose="020F0502020204030204" pitchFamily="34" charset="0"/>
            </a:endParaRPr>
          </a:p>
        </p:txBody>
      </p:sp>
      <p:sp>
        <p:nvSpPr>
          <p:cNvPr id="4" name="Text Placeholder 5">
            <a:extLst>
              <a:ext uri="{FF2B5EF4-FFF2-40B4-BE49-F238E27FC236}">
                <a16:creationId xmlns:a16="http://schemas.microsoft.com/office/drawing/2014/main" id="{DFE85C48-6B13-4E70-D010-96D2BB059EC1}"/>
              </a:ext>
            </a:extLst>
          </p:cNvPr>
          <p:cNvSpPr txBox="1">
            <a:spLocks/>
          </p:cNvSpPr>
          <p:nvPr/>
        </p:nvSpPr>
        <p:spPr>
          <a:xfrm>
            <a:off x="660400" y="1353801"/>
            <a:ext cx="9584267" cy="17108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Volg uw sollicitaties: </a:t>
            </a:r>
            <a:r>
              <a:rPr lang="en-GB" sz="2400" dirty="0">
                <a:solidFill>
                  <a:srgbClr val="382B1B"/>
                </a:solidFill>
                <a:latin typeface="Calibri" panose="020F0502020204030204" pitchFamily="34" charset="0"/>
                <a:ea typeface="Calibri" panose="020F0502020204030204" pitchFamily="34" charset="0"/>
              </a:rPr>
              <a:t>Houd een gedetailleerd overzicht bij van de vacatures waarop je solliciteert, inclusief de datums, contacten en vervolgacties.</a:t>
            </a:r>
          </a:p>
          <a:p>
            <a:pPr>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Stel doelen en deadlines: </a:t>
            </a:r>
            <a:r>
              <a:rPr lang="en-GB" sz="2400" dirty="0">
                <a:solidFill>
                  <a:srgbClr val="382B1B"/>
                </a:solidFill>
                <a:latin typeface="Calibri" panose="020F0502020204030204" pitchFamily="34" charset="0"/>
                <a:ea typeface="Calibri" panose="020F0502020204030204" pitchFamily="34" charset="0"/>
              </a:rPr>
              <a:t>Stel dagelijkse of wekelijkse doelen voor je sollicitatieactiviteiten en houd je eraan.</a:t>
            </a:r>
          </a:p>
          <a:p>
            <a:pPr>
              <a:lnSpc>
                <a:spcPct val="100000"/>
              </a:lnSpc>
              <a:spcBef>
                <a:spcPts val="0"/>
              </a:spcBef>
              <a:buClr>
                <a:srgbClr val="84BFA4"/>
              </a:buClr>
            </a:pPr>
            <a:endParaRPr lang="en-GB" sz="2400" dirty="0">
              <a:solidFill>
                <a:srgbClr val="382B1B"/>
              </a:solidFill>
              <a:latin typeface="Calibri" panose="020F0502020204030204" pitchFamily="34" charset="0"/>
              <a:ea typeface="Calibri" panose="020F0502020204030204" pitchFamily="34" charset="0"/>
            </a:endParaRPr>
          </a:p>
        </p:txBody>
      </p:sp>
      <p:cxnSp>
        <p:nvCxnSpPr>
          <p:cNvPr id="8" name="Straight Connector 7">
            <a:extLst>
              <a:ext uri="{FF2B5EF4-FFF2-40B4-BE49-F238E27FC236}">
                <a16:creationId xmlns:a16="http://schemas.microsoft.com/office/drawing/2014/main" id="{3542E7FE-B4A1-D5C6-AEF4-0990C0BABB89}"/>
              </a:ext>
            </a:extLst>
          </p:cNvPr>
          <p:cNvCxnSpPr>
            <a:cxnSpLocks/>
          </p:cNvCxnSpPr>
          <p:nvPr/>
        </p:nvCxnSpPr>
        <p:spPr>
          <a:xfrm flipH="1">
            <a:off x="-67733" y="3594135"/>
            <a:ext cx="1828800"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0C158633-3025-75D0-D971-C10952593755}"/>
              </a:ext>
            </a:extLst>
          </p:cNvPr>
          <p:cNvSpPr txBox="1"/>
          <p:nvPr/>
        </p:nvSpPr>
        <p:spPr>
          <a:xfrm>
            <a:off x="588222" y="3201070"/>
            <a:ext cx="11180445" cy="671851"/>
          </a:xfrm>
          <a:prstGeom prst="rect">
            <a:avLst/>
          </a:prstGeom>
          <a:noFill/>
        </p:spPr>
        <p:txBody>
          <a:bodyPr wrap="square">
            <a:spAutoFit/>
          </a:bodyPr>
          <a:lstStyle/>
          <a:p>
            <a:pPr marL="1562100" indent="-1549400" algn="just">
              <a:lnSpc>
                <a:spcPct val="150000"/>
              </a:lnSpc>
              <a:tabLst>
                <a:tab pos="2386013" algn="l"/>
              </a:tabLst>
            </a:pPr>
            <a:r>
              <a:rPr lang="en-GB" sz="2800" b="1" dirty="0">
                <a:solidFill>
                  <a:schemeClr val="bg1"/>
                </a:solidFill>
                <a:effectLst/>
                <a:highlight>
                  <a:srgbClr val="84BFA4"/>
                </a:highlight>
                <a:latin typeface="Calibri" panose="020F0502020204030204" pitchFamily="34" charset="0"/>
                <a:ea typeface="Calibri" panose="020F0502020204030204" pitchFamily="34" charset="0"/>
                <a:cs typeface="Calibri" panose="020F0502020204030204" pitchFamily="34" charset="0"/>
              </a:rPr>
              <a:t> 7. Verbeter uw vaardigheden</a:t>
            </a:r>
            <a:r>
              <a:rPr lang="en-GB" sz="2800" b="1" dirty="0">
                <a:solidFill>
                  <a:srgbClr val="84BFA4"/>
                </a:solidFill>
                <a:effectLst/>
                <a:highlight>
                  <a:srgbClr val="84BFA4"/>
                </a:highlight>
                <a:latin typeface="Calibri" panose="020F0502020204030204" pitchFamily="34" charset="0"/>
                <a:ea typeface="Calibri" panose="020F0502020204030204" pitchFamily="34" charset="0"/>
                <a:cs typeface="Calibri" panose="020F0502020204030204" pitchFamily="34" charset="0"/>
              </a:rPr>
              <a:t>: </a:t>
            </a:r>
            <a:r>
              <a:rPr lang="en-GB" sz="2400" dirty="0">
                <a:solidFill>
                  <a:srgbClr val="382B1B"/>
                </a:solidFill>
                <a:effectLst/>
                <a:latin typeface="Calibri" panose="020F0502020204030204" pitchFamily="34" charset="0"/>
                <a:ea typeface="Calibri" panose="020F0502020204030204" pitchFamily="34" charset="0"/>
                <a:cs typeface="Calibri" panose="020F0502020204030204" pitchFamily="34" charset="0"/>
              </a:rPr>
              <a:t>		</a:t>
            </a:r>
            <a:endParaRPr lang="en-IE" sz="2400" dirty="0">
              <a:solidFill>
                <a:srgbClr val="382B1B"/>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D8B4C89A-E7DA-F63E-CD08-E6EE368B6636}"/>
              </a:ext>
            </a:extLst>
          </p:cNvPr>
          <p:cNvSpPr txBox="1">
            <a:spLocks/>
          </p:cNvSpPr>
          <p:nvPr/>
        </p:nvSpPr>
        <p:spPr>
          <a:xfrm>
            <a:off x="592666" y="4097001"/>
            <a:ext cx="9773335" cy="17108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Cursussen en certificaten volgen: </a:t>
            </a:r>
            <a:r>
              <a:rPr lang="en-GB" sz="2400" dirty="0">
                <a:solidFill>
                  <a:srgbClr val="382B1B"/>
                </a:solidFill>
                <a:latin typeface="Calibri" panose="020F0502020204030204" pitchFamily="34" charset="0"/>
                <a:ea typeface="Calibri" panose="020F0502020204030204" pitchFamily="34" charset="0"/>
              </a:rPr>
              <a:t>Schrijf je in voor online cursussen of behaal certificaten die relevant zijn voor jouw vakgebied om je kwalificaties te verbeteren.</a:t>
            </a:r>
          </a:p>
          <a:p>
            <a:pPr>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Blijf op de hoogte: </a:t>
            </a:r>
            <a:r>
              <a:rPr lang="en-GB" sz="2400" dirty="0">
                <a:solidFill>
                  <a:srgbClr val="382B1B"/>
                </a:solidFill>
                <a:latin typeface="Calibri" panose="020F0502020204030204" pitchFamily="34" charset="0"/>
                <a:ea typeface="Calibri" panose="020F0502020204030204" pitchFamily="34" charset="0"/>
              </a:rPr>
              <a:t>Blijf op de hoogte van trends en ontwikkelingen in de sector om concurrerend te blijven.</a:t>
            </a:r>
          </a:p>
          <a:p>
            <a:pPr>
              <a:lnSpc>
                <a:spcPct val="100000"/>
              </a:lnSpc>
              <a:spcBef>
                <a:spcPts val="0"/>
              </a:spcBef>
              <a:buClr>
                <a:srgbClr val="84BFA4"/>
              </a:buClr>
            </a:pPr>
            <a:endParaRPr lang="en-GB" sz="2400" dirty="0">
              <a:solidFill>
                <a:srgbClr val="382B1B"/>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6708356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9ABBCB99-110F-DAEB-0542-12C6835399FF}"/>
              </a:ext>
            </a:extLst>
          </p:cNvPr>
          <p:cNvCxnSpPr>
            <a:cxnSpLocks/>
          </p:cNvCxnSpPr>
          <p:nvPr/>
        </p:nvCxnSpPr>
        <p:spPr>
          <a:xfrm flipH="1">
            <a:off x="-101600" y="783485"/>
            <a:ext cx="182880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2DAC4CC1-483D-7616-ADA9-87420CB81B97}"/>
              </a:ext>
            </a:extLst>
          </p:cNvPr>
          <p:cNvSpPr txBox="1"/>
          <p:nvPr/>
        </p:nvSpPr>
        <p:spPr>
          <a:xfrm>
            <a:off x="554355" y="390420"/>
            <a:ext cx="11180445" cy="671851"/>
          </a:xfrm>
          <a:prstGeom prst="rect">
            <a:avLst/>
          </a:prstGeom>
          <a:noFill/>
        </p:spPr>
        <p:txBody>
          <a:bodyPr wrap="square">
            <a:spAutoFit/>
          </a:bodyPr>
          <a:lstStyle/>
          <a:p>
            <a:pPr marL="1562100" indent="-1549400" algn="just">
              <a:lnSpc>
                <a:spcPct val="150000"/>
              </a:lnSpc>
              <a:tabLst>
                <a:tab pos="2386013" algn="l"/>
              </a:tabLst>
            </a:pPr>
            <a:r>
              <a:rPr lang="en-GB" sz="2800" b="1" dirty="0">
                <a:solidFill>
                  <a:schemeClr val="bg1"/>
                </a:solidFill>
                <a:effectLst/>
                <a:highlight>
                  <a:srgbClr val="B6D1E1"/>
                </a:highlight>
                <a:latin typeface="Calibri" panose="020F0502020204030204" pitchFamily="34" charset="0"/>
                <a:ea typeface="Calibri" panose="020F0502020204030204" pitchFamily="34" charset="0"/>
                <a:cs typeface="Calibri" panose="020F0502020204030204" pitchFamily="34" charset="0"/>
              </a:rPr>
              <a:t> </a:t>
            </a:r>
            <a:r>
              <a:rPr lang="en-GB" sz="2800" b="1" dirty="0">
                <a:solidFill>
                  <a:srgbClr val="382B1B"/>
                </a:solidFill>
                <a:effectLst/>
                <a:highlight>
                  <a:srgbClr val="B6D1E1"/>
                </a:highlight>
                <a:latin typeface="Calibri" panose="020F0502020204030204" pitchFamily="34" charset="0"/>
                <a:ea typeface="Calibri" panose="020F0502020204030204" pitchFamily="34" charset="0"/>
                <a:cs typeface="Calibri" panose="020F0502020204030204" pitchFamily="34" charset="0"/>
              </a:rPr>
              <a:t>8. Follow-up</a:t>
            </a:r>
            <a:r>
              <a:rPr lang="en-GB" sz="2400" dirty="0">
                <a:solidFill>
                  <a:srgbClr val="382B1B"/>
                </a:solidFill>
                <a:effectLst/>
                <a:highlight>
                  <a:srgbClr val="B6D1E1"/>
                </a:highlight>
                <a:latin typeface="Calibri" panose="020F0502020204030204" pitchFamily="34" charset="0"/>
                <a:ea typeface="Calibri" panose="020F0502020204030204" pitchFamily="34" charset="0"/>
                <a:cs typeface="Calibri" panose="020F0502020204030204" pitchFamily="34" charset="0"/>
              </a:rPr>
              <a:t>:</a:t>
            </a:r>
            <a:endParaRPr lang="en-IE" sz="2400" dirty="0">
              <a:solidFill>
                <a:srgbClr val="382B1B"/>
              </a:solidFill>
              <a:effectLst/>
              <a:highlight>
                <a:srgbClr val="B6D1E1"/>
              </a:highlight>
              <a:latin typeface="Calibri" panose="020F0502020204030204" pitchFamily="34" charset="0"/>
              <a:ea typeface="Arial" panose="020B0604020202020204" pitchFamily="34" charset="0"/>
              <a:cs typeface="Calibri" panose="020F0502020204030204" pitchFamily="34" charset="0"/>
            </a:endParaRPr>
          </a:p>
        </p:txBody>
      </p:sp>
      <p:sp>
        <p:nvSpPr>
          <p:cNvPr id="7" name="Text Placeholder 5">
            <a:extLst>
              <a:ext uri="{FF2B5EF4-FFF2-40B4-BE49-F238E27FC236}">
                <a16:creationId xmlns:a16="http://schemas.microsoft.com/office/drawing/2014/main" id="{DF637E5B-3B55-D0FF-9FD9-7F462A39D108}"/>
              </a:ext>
            </a:extLst>
          </p:cNvPr>
          <p:cNvSpPr txBox="1">
            <a:spLocks/>
          </p:cNvSpPr>
          <p:nvPr/>
        </p:nvSpPr>
        <p:spPr>
          <a:xfrm>
            <a:off x="558799" y="1286351"/>
            <a:ext cx="9652001" cy="17108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Bedankbriefjes sturen: </a:t>
            </a:r>
            <a:r>
              <a:rPr lang="en-GB" sz="2400" dirty="0">
                <a:solidFill>
                  <a:srgbClr val="382B1B"/>
                </a:solidFill>
                <a:latin typeface="Calibri" panose="020F0502020204030204" pitchFamily="34" charset="0"/>
                <a:ea typeface="Calibri" panose="020F0502020204030204" pitchFamily="34" charset="0"/>
              </a:rPr>
              <a:t>Stuur na het sollicitatiegesprek persoonlijke bedankmails om je waardering voor de kans uit te drukken en je interesse in de functie te bevestigen.</a:t>
            </a:r>
          </a:p>
          <a:p>
            <a:pPr>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Sollicitaties opvolgen: </a:t>
            </a:r>
            <a:r>
              <a:rPr lang="en-GB" sz="2400" dirty="0">
                <a:solidFill>
                  <a:srgbClr val="382B1B"/>
                </a:solidFill>
                <a:latin typeface="Calibri" panose="020F0502020204030204" pitchFamily="34" charset="0"/>
                <a:ea typeface="Calibri" panose="020F0502020204030204" pitchFamily="34" charset="0"/>
              </a:rPr>
              <a:t>Als je na een redelijke periode nog niets hebt gehoord, vraag dan beleefd naar de status van je sollicitatie.</a:t>
            </a:r>
          </a:p>
          <a:p>
            <a:pPr>
              <a:lnSpc>
                <a:spcPct val="100000"/>
              </a:lnSpc>
              <a:spcBef>
                <a:spcPts val="0"/>
              </a:spcBef>
              <a:buClr>
                <a:srgbClr val="84BFA4"/>
              </a:buClr>
            </a:pPr>
            <a:endParaRPr lang="en-GB" sz="2400" dirty="0">
              <a:solidFill>
                <a:srgbClr val="382B1B"/>
              </a:solidFill>
              <a:latin typeface="Calibri" panose="020F0502020204030204" pitchFamily="34" charset="0"/>
              <a:ea typeface="Calibri" panose="020F0502020204030204" pitchFamily="34" charset="0"/>
            </a:endParaRPr>
          </a:p>
        </p:txBody>
      </p:sp>
      <p:cxnSp>
        <p:nvCxnSpPr>
          <p:cNvPr id="11" name="Straight Connector 10">
            <a:extLst>
              <a:ext uri="{FF2B5EF4-FFF2-40B4-BE49-F238E27FC236}">
                <a16:creationId xmlns:a16="http://schemas.microsoft.com/office/drawing/2014/main" id="{B0B4F5FA-0B05-6BF3-4438-6289F012E0B2}"/>
              </a:ext>
            </a:extLst>
          </p:cNvPr>
          <p:cNvCxnSpPr>
            <a:cxnSpLocks/>
          </p:cNvCxnSpPr>
          <p:nvPr/>
        </p:nvCxnSpPr>
        <p:spPr>
          <a:xfrm flipH="1">
            <a:off x="-16934" y="3848134"/>
            <a:ext cx="1828800" cy="0"/>
          </a:xfrm>
          <a:prstGeom prst="line">
            <a:avLst/>
          </a:prstGeom>
          <a:ln w="28575">
            <a:solidFill>
              <a:srgbClr val="E6C8C7"/>
            </a:solidFill>
            <a:prstDash val="sysDash"/>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45AAAF22-DB1F-F459-3980-37D1AF3C3577}"/>
              </a:ext>
            </a:extLst>
          </p:cNvPr>
          <p:cNvSpPr txBox="1"/>
          <p:nvPr/>
        </p:nvSpPr>
        <p:spPr>
          <a:xfrm>
            <a:off x="639021" y="3455069"/>
            <a:ext cx="11180445" cy="671851"/>
          </a:xfrm>
          <a:prstGeom prst="rect">
            <a:avLst/>
          </a:prstGeom>
          <a:noFill/>
        </p:spPr>
        <p:txBody>
          <a:bodyPr wrap="square">
            <a:spAutoFit/>
          </a:bodyPr>
          <a:lstStyle/>
          <a:p>
            <a:pPr marL="1562100" indent="-1549400" algn="just">
              <a:lnSpc>
                <a:spcPct val="150000"/>
              </a:lnSpc>
              <a:tabLst>
                <a:tab pos="2386013" algn="l"/>
              </a:tabLst>
            </a:pPr>
            <a:r>
              <a:rPr lang="en-GB" sz="2800" b="1" dirty="0">
                <a:solidFill>
                  <a:schemeClr val="bg1"/>
                </a:solidFill>
                <a:highlight>
                  <a:srgbClr val="E6C8C7"/>
                </a:highlight>
                <a:latin typeface="Calibri" panose="020F0502020204030204" pitchFamily="34" charset="0"/>
                <a:ea typeface="Calibri" panose="020F0502020204030204" pitchFamily="34" charset="0"/>
                <a:cs typeface="Calibri" panose="020F0502020204030204" pitchFamily="34" charset="0"/>
              </a:rPr>
              <a:t> 9</a:t>
            </a:r>
            <a:r>
              <a:rPr lang="en-GB" sz="2800" b="1" dirty="0">
                <a:solidFill>
                  <a:schemeClr val="bg1"/>
                </a:solidFill>
                <a:effectLst/>
                <a:highlight>
                  <a:srgbClr val="E6C8C7"/>
                </a:highlight>
                <a:latin typeface="Calibri" panose="020F0502020204030204" pitchFamily="34" charset="0"/>
                <a:ea typeface="Calibri" panose="020F0502020204030204" pitchFamily="34" charset="0"/>
                <a:cs typeface="Calibri" panose="020F0502020204030204" pitchFamily="34" charset="0"/>
              </a:rPr>
              <a:t>. Blijf positief en volhardend</a:t>
            </a:r>
            <a:r>
              <a:rPr lang="en-GB" sz="2800" b="1" dirty="0">
                <a:solidFill>
                  <a:srgbClr val="E6C8C7"/>
                </a:solidFill>
                <a:effectLst/>
                <a:highlight>
                  <a:srgbClr val="E6C8C7"/>
                </a:highlight>
                <a:latin typeface="Calibri" panose="020F0502020204030204" pitchFamily="34" charset="0"/>
                <a:ea typeface="Calibri" panose="020F0502020204030204" pitchFamily="34" charset="0"/>
                <a:cs typeface="Calibri" panose="020F0502020204030204" pitchFamily="34" charset="0"/>
              </a:rPr>
              <a:t>: </a:t>
            </a:r>
            <a:r>
              <a:rPr lang="en-GB" sz="2400" dirty="0">
                <a:solidFill>
                  <a:srgbClr val="382B1B"/>
                </a:solidFill>
                <a:effectLst/>
                <a:highlight>
                  <a:srgbClr val="E6C8C7"/>
                </a:highlight>
                <a:latin typeface="Calibri" panose="020F0502020204030204" pitchFamily="34" charset="0"/>
                <a:ea typeface="Calibri" panose="020F0502020204030204" pitchFamily="34" charset="0"/>
                <a:cs typeface="Calibri" panose="020F0502020204030204" pitchFamily="34" charset="0"/>
              </a:rPr>
              <a:t>		</a:t>
            </a:r>
            <a:endParaRPr lang="en-IE" sz="2400" dirty="0">
              <a:solidFill>
                <a:srgbClr val="382B1B"/>
              </a:solidFill>
              <a:effectLst/>
              <a:highlight>
                <a:srgbClr val="E6C8C7"/>
              </a:highlight>
              <a:latin typeface="Calibri" panose="020F0502020204030204" pitchFamily="34" charset="0"/>
              <a:ea typeface="Arial" panose="020B0604020202020204" pitchFamily="34" charset="0"/>
              <a:cs typeface="Calibri" panose="020F0502020204030204" pitchFamily="34" charset="0"/>
            </a:endParaRPr>
          </a:p>
        </p:txBody>
      </p:sp>
      <p:sp>
        <p:nvSpPr>
          <p:cNvPr id="13" name="Text Placeholder 5">
            <a:extLst>
              <a:ext uri="{FF2B5EF4-FFF2-40B4-BE49-F238E27FC236}">
                <a16:creationId xmlns:a16="http://schemas.microsoft.com/office/drawing/2014/main" id="{FA50FAF2-C1A7-F1D4-A5CD-C160DCD49DFA}"/>
              </a:ext>
            </a:extLst>
          </p:cNvPr>
          <p:cNvSpPr txBox="1">
            <a:spLocks/>
          </p:cNvSpPr>
          <p:nvPr/>
        </p:nvSpPr>
        <p:spPr>
          <a:xfrm>
            <a:off x="643466" y="4351000"/>
            <a:ext cx="9584267" cy="17108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Blijf positief: </a:t>
            </a:r>
            <a:r>
              <a:rPr lang="en-GB" sz="2400" dirty="0">
                <a:solidFill>
                  <a:srgbClr val="382B1B"/>
                </a:solidFill>
                <a:latin typeface="Calibri" panose="020F0502020204030204" pitchFamily="34" charset="0"/>
                <a:ea typeface="Calibri" panose="020F0502020204030204" pitchFamily="34" charset="0"/>
              </a:rPr>
              <a:t>Het zoeken naar een baan kan een lang proces zijn, maar positief en gemotiveerd blijven is cruciaal.</a:t>
            </a:r>
          </a:p>
          <a:p>
            <a:pPr>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Wees volhardend: </a:t>
            </a:r>
            <a:r>
              <a:rPr lang="en-GB" sz="2400" dirty="0">
                <a:solidFill>
                  <a:srgbClr val="382B1B"/>
                </a:solidFill>
                <a:latin typeface="Calibri" panose="020F0502020204030204" pitchFamily="34" charset="0"/>
                <a:ea typeface="Calibri" panose="020F0502020204030204" pitchFamily="34" charset="0"/>
              </a:rPr>
              <a:t>Raak niet ontmoedigd door afwijzingen. Blijf solliciteren en verfijn je aanpak op basis van feedback en ervaringen.</a:t>
            </a:r>
          </a:p>
          <a:p>
            <a:pPr>
              <a:lnSpc>
                <a:spcPct val="100000"/>
              </a:lnSpc>
              <a:spcBef>
                <a:spcPts val="0"/>
              </a:spcBef>
              <a:buClr>
                <a:srgbClr val="84BFA4"/>
              </a:buClr>
            </a:pPr>
            <a:endParaRPr lang="en-GB" sz="2400" dirty="0">
              <a:solidFill>
                <a:srgbClr val="382B1B"/>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4336328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FBAB392-62E7-7019-05AF-0A3AE8C8AC45}"/>
              </a:ext>
            </a:extLst>
          </p:cNvPr>
          <p:cNvPicPr>
            <a:picLocks noChangeAspect="1"/>
          </p:cNvPicPr>
          <p:nvPr/>
        </p:nvPicPr>
        <p:blipFill rotWithShape="1">
          <a:blip r:embed="rId2"/>
          <a:srcRect l="13341" b="9945"/>
          <a:stretch/>
        </p:blipFill>
        <p:spPr>
          <a:xfrm>
            <a:off x="1507067" y="860481"/>
            <a:ext cx="10669304" cy="4504265"/>
          </a:xfrm>
          <a:prstGeom prst="rect">
            <a:avLst/>
          </a:prstGeom>
        </p:spPr>
      </p:pic>
      <p:sp>
        <p:nvSpPr>
          <p:cNvPr id="4" name="Rectangle 3">
            <a:extLst>
              <a:ext uri="{FF2B5EF4-FFF2-40B4-BE49-F238E27FC236}">
                <a16:creationId xmlns:a16="http://schemas.microsoft.com/office/drawing/2014/main" id="{7EAE61BC-411B-D992-013F-B36EAF8C6F2B}"/>
              </a:ext>
            </a:extLst>
          </p:cNvPr>
          <p:cNvSpPr/>
          <p:nvPr/>
        </p:nvSpPr>
        <p:spPr>
          <a:xfrm rot="16200000">
            <a:off x="3835402" y="-2991853"/>
            <a:ext cx="4521199" cy="12191999"/>
          </a:xfrm>
          <a:prstGeom prst="rect">
            <a:avLst/>
          </a:prstGeom>
          <a:gradFill>
            <a:gsLst>
              <a:gs pos="52000">
                <a:srgbClr val="B6D1E1"/>
              </a:gs>
              <a:gs pos="96000">
                <a:srgbClr val="B6D1E1">
                  <a:alpha val="20000"/>
                </a:srgbClr>
              </a:gs>
              <a:gs pos="73000">
                <a:srgbClr val="B6D1E1">
                  <a:alpha val="51761"/>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Graphic 4">
            <a:extLst>
              <a:ext uri="{FF2B5EF4-FFF2-40B4-BE49-F238E27FC236}">
                <a16:creationId xmlns:a16="http://schemas.microsoft.com/office/drawing/2014/main" id="{296CD31F-4A04-E586-E497-7959485E2067}"/>
              </a:ext>
            </a:extLst>
          </p:cNvPr>
          <p:cNvSpPr/>
          <p:nvPr/>
        </p:nvSpPr>
        <p:spPr>
          <a:xfrm>
            <a:off x="3444918" y="3844273"/>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6" name="Text Placeholder 3">
            <a:extLst>
              <a:ext uri="{FF2B5EF4-FFF2-40B4-BE49-F238E27FC236}">
                <a16:creationId xmlns:a16="http://schemas.microsoft.com/office/drawing/2014/main" id="{C9FD5A9F-D8DA-F87A-3D35-F0CCAA20DBEC}"/>
              </a:ext>
            </a:extLst>
          </p:cNvPr>
          <p:cNvSpPr txBox="1">
            <a:spLocks/>
          </p:cNvSpPr>
          <p:nvPr/>
        </p:nvSpPr>
        <p:spPr>
          <a:xfrm>
            <a:off x="678902" y="1481934"/>
            <a:ext cx="5247765" cy="28739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Door deze tips toe te passen, kun je je zoekproces naar een baan stroomlijnen en efficiënter en effectiever maken. Het belangrijkste is om actief, georganiseerd en flexibel te blijven terwijl je je carrièredoelen nastreeft.</a:t>
            </a:r>
          </a:p>
          <a:p>
            <a:pPr marL="0" indent="0">
              <a:lnSpc>
                <a:spcPts val="2760"/>
              </a:lnSpc>
              <a:spcBef>
                <a:spcPts val="0"/>
              </a:spcBef>
              <a:buClr>
                <a:srgbClr val="B6D1E1"/>
              </a:buClr>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423602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213909" y="736854"/>
            <a:ext cx="7176159" cy="3217862"/>
          </a:xfrm>
        </p:spPr>
        <p:txBody>
          <a:bodyPr/>
          <a:lstStyle/>
          <a:p>
            <a:r>
              <a:rPr lang="en-US" dirty="0"/>
              <a:t>01</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192505" y="1979867"/>
            <a:ext cx="9095874" cy="3217862"/>
          </a:xfrm>
        </p:spPr>
        <p:txBody>
          <a:bodyPr/>
          <a:lstStyle/>
          <a:p>
            <a:pPr>
              <a:lnSpc>
                <a:spcPts val="6100"/>
              </a:lnSpc>
              <a:spcBef>
                <a:spcPts val="0"/>
              </a:spcBef>
            </a:pPr>
            <a:r>
              <a:rPr lang="en-GB" sz="6000" dirty="0">
                <a:effectLst/>
                <a:latin typeface="Calibri" panose="020F0502020204030204" pitchFamily="34" charset="0"/>
                <a:ea typeface="Calibri" panose="020F0502020204030204" pitchFamily="34" charset="0"/>
              </a:rPr>
              <a:t>Oefening 1: Kennistest</a:t>
            </a:r>
          </a:p>
          <a:p>
            <a:pPr>
              <a:lnSpc>
                <a:spcPts val="6100"/>
              </a:lnSpc>
              <a:spcBef>
                <a:spcPts val="0"/>
              </a:spcBef>
            </a:pPr>
            <a:endParaRPr lang="sv-SE" sz="6000" dirty="0">
              <a:solidFill>
                <a:schemeClr val="bg2"/>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2889578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D84DC58-5E4C-DBC0-3D21-A7017084B6CF}"/>
              </a:ext>
            </a:extLst>
          </p:cNvPr>
          <p:cNvSpPr txBox="1"/>
          <p:nvPr/>
        </p:nvSpPr>
        <p:spPr>
          <a:xfrm>
            <a:off x="407431" y="102313"/>
            <a:ext cx="11275247" cy="5670014"/>
          </a:xfrm>
          <a:prstGeom prst="rect">
            <a:avLst/>
          </a:prstGeom>
          <a:noFill/>
        </p:spPr>
        <p:txBody>
          <a:bodyPr wrap="square">
            <a:spAutoFit/>
          </a:bodyPr>
          <a:lstStyle/>
          <a:p>
            <a:pPr lvl="0" algn="just">
              <a:lnSpc>
                <a:spcPct val="150000"/>
              </a:lnSpc>
              <a:tabLst>
                <a:tab pos="747713" algn="l"/>
              </a:tabLst>
            </a:pPr>
            <a:r>
              <a:rPr lang="en-GB" sz="2300"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 	01.   </a:t>
            </a:r>
            <a:r>
              <a:rPr lang="en-GB" sz="2000"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Welke van de volgende wordt beschouwd als een traditionele methode om werk te zoeken</a:t>
            </a:r>
            <a:r>
              <a:rPr lang="en-GB" sz="2300" b="1" dirty="0">
                <a:solidFill>
                  <a:srgbClr val="E6C8C7"/>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a:t>
            </a:r>
            <a:endParaRPr lang="en-IE" sz="2300" b="1" dirty="0">
              <a:solidFill>
                <a:srgbClr val="E6C8C7"/>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endParaRPr>
          </a:p>
          <a:p>
            <a:pPr marL="1336675" lvl="1" algn="just">
              <a:lnSpc>
                <a:spcPct val="150000"/>
              </a:lnSpc>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GB"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LinkedIn </a:t>
            </a: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336675" lvl="1" algn="just">
              <a:lnSpc>
                <a:spcPct val="150000"/>
              </a:lnSpc>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GB"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Banenbureaus  </a:t>
            </a: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336675" lvl="1" algn="just">
              <a:lnSpc>
                <a:spcPct val="150000"/>
              </a:lnSpc>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GB"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Online vacaturebanken  </a:t>
            </a: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336675" lvl="1" algn="just">
              <a:lnSpc>
                <a:spcPct val="150000"/>
              </a:lnSpc>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GB" sz="2200" dirty="0" err="1">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Mobiele</a:t>
            </a:r>
            <a:r>
              <a:rPr lang="en-GB"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 apps</a:t>
            </a:r>
            <a:endParaRPr lang="en-GB" sz="2200" dirty="0">
              <a:solidFill>
                <a:srgbClr val="382B1B"/>
              </a:solidFill>
              <a:latin typeface="Calibri" panose="020F0502020204030204" pitchFamily="34" charset="0"/>
              <a:ea typeface="Times New Roman" panose="02020603050405020304" pitchFamily="18" charset="0"/>
              <a:cs typeface="Calibri" panose="020F0502020204030204" pitchFamily="34" charset="0"/>
            </a:endParaRPr>
          </a:p>
          <a:p>
            <a:pPr marL="1336675" lvl="1" algn="just">
              <a:lnSpc>
                <a:spcPct val="150000"/>
              </a:lnSpc>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algn="just">
              <a:lnSpc>
                <a:spcPct val="150000"/>
              </a:lnSpc>
            </a:pPr>
            <a:r>
              <a:rPr lang="en-GB"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 </a:t>
            </a:r>
            <a:r>
              <a:rPr lang="en-GB" sz="2300" b="1" dirty="0">
                <a:solidFill>
                  <a:schemeClr val="bg1"/>
                </a:solidFill>
                <a:effectLst/>
                <a:highlight>
                  <a:srgbClr val="84BFA4"/>
                </a:highlight>
                <a:latin typeface="Calibri" panose="020F0502020204030204" pitchFamily="34" charset="0"/>
                <a:ea typeface="Times New Roman" panose="02020603050405020304" pitchFamily="18" charset="0"/>
                <a:cs typeface="Calibri" panose="020F0502020204030204" pitchFamily="34" charset="0"/>
              </a:rPr>
              <a:t> 	</a:t>
            </a:r>
            <a:r>
              <a:rPr lang="en-GB" sz="2000" b="1" dirty="0">
                <a:solidFill>
                  <a:schemeClr val="bg1"/>
                </a:solidFill>
                <a:effectLst/>
                <a:highlight>
                  <a:srgbClr val="84BFA4"/>
                </a:highlight>
                <a:latin typeface="Calibri" panose="020F0502020204030204" pitchFamily="34" charset="0"/>
                <a:ea typeface="Times New Roman" panose="02020603050405020304" pitchFamily="18" charset="0"/>
                <a:cs typeface="Calibri" panose="020F0502020204030204" pitchFamily="34" charset="0"/>
              </a:rPr>
              <a:t>02.    Wat is het belangrijkste doel van een wervingsbureau bij het zoeken naar een baan</a:t>
            </a:r>
            <a:r>
              <a:rPr lang="en-GB" sz="2000" b="1" dirty="0">
                <a:solidFill>
                  <a:srgbClr val="84BFA4"/>
                </a:solidFill>
                <a:effectLst/>
                <a:highlight>
                  <a:srgbClr val="84BFA4"/>
                </a:highlight>
                <a:latin typeface="Calibri" panose="020F0502020204030204" pitchFamily="34" charset="0"/>
                <a:ea typeface="Times New Roman" panose="02020603050405020304" pitchFamily="18" charset="0"/>
                <a:cs typeface="Calibri" panose="020F0502020204030204" pitchFamily="34" charset="0"/>
              </a:rPr>
              <a:t>?</a:t>
            </a:r>
            <a:endParaRPr lang="en-IE" sz="2300" b="1" dirty="0">
              <a:solidFill>
                <a:srgbClr val="84BFA4"/>
              </a:solidFill>
              <a:effectLst/>
              <a:highlight>
                <a:srgbClr val="84BFA4"/>
              </a:highlight>
              <a:latin typeface="Calibri" panose="020F0502020204030204" pitchFamily="34" charset="0"/>
              <a:ea typeface="Times New Roman" panose="02020603050405020304" pitchFamily="18" charset="0"/>
              <a:cs typeface="Calibri" panose="020F0502020204030204" pitchFamily="34" charset="0"/>
            </a:endParaRPr>
          </a:p>
          <a:p>
            <a:pPr marL="1336675" lvl="1" algn="just">
              <a:lnSpc>
                <a:spcPct val="150000"/>
              </a:lnSpc>
            </a:pPr>
            <a:r>
              <a:rPr lang="en-GB" sz="2200" dirty="0">
                <a:solidFill>
                  <a:srgbClr val="84BFA4"/>
                </a:solidFill>
                <a:effectLst/>
                <a:latin typeface="Wingdings" pitchFamily="2" charset="2"/>
                <a:ea typeface="Times New Roman" panose="02020603050405020304" pitchFamily="18" charset="0"/>
                <a:cs typeface="Calibri" panose="020F0502020204030204" pitchFamily="34" charset="0"/>
              </a:rPr>
              <a:t>o </a:t>
            </a:r>
            <a:r>
              <a:rPr lang="en-GB"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Online vacatures aanbieden  </a:t>
            </a: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336675" lvl="1" algn="just">
              <a:lnSpc>
                <a:spcPct val="150000"/>
              </a:lnSpc>
            </a:pPr>
            <a:r>
              <a:rPr lang="en-GB" sz="2200" dirty="0">
                <a:solidFill>
                  <a:srgbClr val="84BFA4"/>
                </a:solidFill>
                <a:effectLst/>
                <a:latin typeface="Wingdings" pitchFamily="2" charset="2"/>
                <a:ea typeface="Times New Roman" panose="02020603050405020304" pitchFamily="18" charset="0"/>
                <a:cs typeface="Calibri" panose="020F0502020204030204" pitchFamily="34" charset="0"/>
              </a:rPr>
              <a:t>o </a:t>
            </a:r>
            <a:r>
              <a:rPr lang="en-GB"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Kandidaten helpen hun cv te verfijnen en hen koppelen aan geschikte banen  </a:t>
            </a: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336675" lvl="1" algn="just">
              <a:lnSpc>
                <a:spcPct val="150000"/>
              </a:lnSpc>
            </a:pPr>
            <a:r>
              <a:rPr lang="en-GB" sz="2200" dirty="0">
                <a:solidFill>
                  <a:srgbClr val="84BFA4"/>
                </a:solidFill>
                <a:effectLst/>
                <a:latin typeface="Wingdings" pitchFamily="2" charset="2"/>
                <a:ea typeface="Times New Roman" panose="02020603050405020304" pitchFamily="18" charset="0"/>
                <a:cs typeface="Calibri" panose="020F0502020204030204" pitchFamily="34" charset="0"/>
              </a:rPr>
              <a:t>o </a:t>
            </a:r>
            <a:r>
              <a:rPr lang="en-GB"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Vacaturebanken maken  </a:t>
            </a: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336675" lvl="1" algn="just">
              <a:lnSpc>
                <a:spcPct val="150000"/>
              </a:lnSpc>
            </a:pPr>
            <a:r>
              <a:rPr lang="en-GB" sz="2200" dirty="0">
                <a:solidFill>
                  <a:srgbClr val="84BFA4"/>
                </a:solidFill>
                <a:effectLst/>
                <a:latin typeface="Wingdings" pitchFamily="2" charset="2"/>
                <a:ea typeface="Times New Roman" panose="02020603050405020304" pitchFamily="18" charset="0"/>
                <a:cs typeface="Calibri" panose="020F0502020204030204" pitchFamily="34" charset="0"/>
              </a:rPr>
              <a:t>o </a:t>
            </a:r>
            <a:r>
              <a:rPr lang="en-GB"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Kandidaten in contact brengen met leermiddelen</a:t>
            </a: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33882876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213909" y="736854"/>
            <a:ext cx="7176159" cy="3217862"/>
          </a:xfrm>
        </p:spPr>
        <p:txBody>
          <a:bodyPr/>
          <a:lstStyle/>
          <a:p>
            <a:r>
              <a:rPr lang="en-US" dirty="0"/>
              <a:t>01</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192505" y="1979867"/>
            <a:ext cx="9095874" cy="3217862"/>
          </a:xfrm>
        </p:spPr>
        <p:txBody>
          <a:bodyPr/>
          <a:lstStyle/>
          <a:p>
            <a:pPr>
              <a:lnSpc>
                <a:spcPts val="6100"/>
              </a:lnSpc>
              <a:spcBef>
                <a:spcPts val="0"/>
              </a:spcBef>
            </a:pPr>
            <a:r>
              <a:rPr lang="en-GB" sz="6000" dirty="0">
                <a:effectLst/>
                <a:latin typeface="Calibri" panose="020F0502020204030204" pitchFamily="34" charset="0"/>
                <a:ea typeface="Calibri" panose="020F0502020204030204" pitchFamily="34" charset="0"/>
              </a:rPr>
              <a:t>Vandaag een baan zoeken</a:t>
            </a:r>
          </a:p>
          <a:p>
            <a:pPr>
              <a:lnSpc>
                <a:spcPts val="6100"/>
              </a:lnSpc>
              <a:spcBef>
                <a:spcPts val="0"/>
              </a:spcBef>
            </a:pPr>
            <a:endParaRPr lang="sv-SE" sz="6000" dirty="0">
              <a:solidFill>
                <a:schemeClr val="bg2"/>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1524433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D84DC58-5E4C-DBC0-3D21-A7017084B6CF}"/>
              </a:ext>
            </a:extLst>
          </p:cNvPr>
          <p:cNvSpPr txBox="1"/>
          <p:nvPr/>
        </p:nvSpPr>
        <p:spPr>
          <a:xfrm>
            <a:off x="278370" y="256254"/>
            <a:ext cx="11692913" cy="6224012"/>
          </a:xfrm>
          <a:prstGeom prst="rect">
            <a:avLst/>
          </a:prstGeom>
          <a:noFill/>
        </p:spPr>
        <p:txBody>
          <a:bodyPr wrap="square">
            <a:spAutoFit/>
          </a:bodyPr>
          <a:lstStyle/>
          <a:p>
            <a:pPr algn="just">
              <a:lnSpc>
                <a:spcPct val="150000"/>
              </a:lnSpc>
              <a:tabLst>
                <a:tab pos="747713" algn="l"/>
              </a:tabLst>
            </a:pPr>
            <a:r>
              <a:rPr lang="en-GB" sz="2300" b="1" dirty="0">
                <a:solidFill>
                  <a:schemeClr val="bg1"/>
                </a:solidFill>
                <a:effectLst/>
                <a:highlight>
                  <a:srgbClr val="C0DCEA"/>
                </a:highlight>
                <a:latin typeface="Calibri" panose="020F0502020204030204" pitchFamily="34" charset="0"/>
                <a:ea typeface="Times New Roman" panose="02020603050405020304" pitchFamily="18" charset="0"/>
                <a:cs typeface="Calibri" panose="020F0502020204030204" pitchFamily="34" charset="0"/>
              </a:rPr>
              <a:t> 	</a:t>
            </a:r>
            <a:r>
              <a:rPr lang="en-GB" sz="2400" b="1" dirty="0">
                <a:solidFill>
                  <a:schemeClr val="bg1"/>
                </a:solidFill>
                <a:effectLst/>
                <a:highlight>
                  <a:srgbClr val="C0DCEA"/>
                </a:highlight>
                <a:latin typeface="Calibri" panose="020F0502020204030204" pitchFamily="34" charset="0"/>
                <a:ea typeface="Times New Roman" panose="02020603050405020304" pitchFamily="18" charset="0"/>
                <a:cs typeface="Calibri" panose="020F0502020204030204" pitchFamily="34" charset="0"/>
              </a:rPr>
              <a:t>03</a:t>
            </a:r>
            <a:r>
              <a:rPr lang="en-GB" sz="2000" b="1" dirty="0">
                <a:solidFill>
                  <a:schemeClr val="bg1"/>
                </a:solidFill>
                <a:effectLst/>
                <a:highlight>
                  <a:srgbClr val="C0DCEA"/>
                </a:highlight>
                <a:latin typeface="Calibri" panose="020F0502020204030204" pitchFamily="34" charset="0"/>
                <a:ea typeface="Times New Roman" panose="02020603050405020304" pitchFamily="18" charset="0"/>
                <a:cs typeface="Calibri" panose="020F0502020204030204" pitchFamily="34" charset="0"/>
              </a:rPr>
              <a:t>.   Welk social media platform wordt voornamelijk gebruikt voor professioneel netwerken?</a:t>
            </a:r>
          </a:p>
          <a:p>
            <a:pPr algn="just">
              <a:lnSpc>
                <a:spcPct val="150000"/>
              </a:lnSpc>
              <a:tabLst>
                <a:tab pos="747713" algn="l"/>
              </a:tabLst>
            </a:pPr>
            <a:r>
              <a:rPr lang="en-GB" sz="2400" b="1" dirty="0">
                <a:solidFill>
                  <a:schemeClr val="bg1"/>
                </a:solidFill>
                <a:effectLst/>
                <a:highlight>
                  <a:srgbClr val="C0DCEA"/>
                </a:highlight>
                <a:latin typeface="Calibri" panose="020F0502020204030204" pitchFamily="34" charset="0"/>
                <a:ea typeface="Times New Roman" panose="02020603050405020304" pitchFamily="18" charset="0"/>
                <a:cs typeface="Calibri" panose="020F0502020204030204" pitchFamily="34" charset="0"/>
              </a:rPr>
              <a:t>		      zoekopdrachten?</a:t>
            </a:r>
          </a:p>
          <a:p>
            <a:pPr marL="1255713" lvl="1" algn="just">
              <a:lnSpc>
                <a:spcPct val="150000"/>
              </a:lnSpc>
            </a:pPr>
            <a:r>
              <a:rPr lang="en-GB" sz="2200" dirty="0">
                <a:solidFill>
                  <a:srgbClr val="C0DCEA"/>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Facebook  </a:t>
            </a:r>
          </a:p>
          <a:p>
            <a:pPr marL="1255713" lvl="1" algn="just">
              <a:lnSpc>
                <a:spcPct val="150000"/>
              </a:lnSpc>
            </a:pPr>
            <a:r>
              <a:rPr lang="en-GB" sz="2200" dirty="0">
                <a:solidFill>
                  <a:srgbClr val="C0DCEA"/>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Twitter  </a:t>
            </a:r>
          </a:p>
          <a:p>
            <a:pPr marL="1255713" lvl="1" algn="just">
              <a:lnSpc>
                <a:spcPct val="150000"/>
              </a:lnSpc>
            </a:pPr>
            <a:r>
              <a:rPr lang="en-GB" sz="2200" dirty="0">
                <a:solidFill>
                  <a:srgbClr val="C0DCEA"/>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LinkedIn  </a:t>
            </a:r>
          </a:p>
          <a:p>
            <a:pPr marL="1255713" lvl="1" algn="just">
              <a:lnSpc>
                <a:spcPct val="150000"/>
              </a:lnSpc>
            </a:pPr>
            <a:r>
              <a:rPr lang="en-GB" sz="2200" dirty="0">
                <a:solidFill>
                  <a:srgbClr val="C0DCEA"/>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Instagram</a:t>
            </a:r>
            <a:endParaRPr lang="en-GB"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endParaRPr>
          </a:p>
          <a:p>
            <a:pPr algn="just">
              <a:lnSpc>
                <a:spcPct val="150000"/>
              </a:lnSpc>
            </a:pPr>
            <a:r>
              <a:rPr lang="en-GB" sz="2300"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	</a:t>
            </a:r>
            <a:r>
              <a:rPr lang="en-GB" sz="2000"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04.    Waarom is het belangrijk om de officiële website van een bedrijf te raadplegen bij het zoeken naar een baan? </a:t>
            </a:r>
            <a:endParaRPr lang="en-IE" sz="2000" b="1" dirty="0">
              <a:solidFill>
                <a:schemeClr val="bg1"/>
              </a:solidFill>
              <a:effectLst/>
              <a:highlight>
                <a:srgbClr val="84BFA4"/>
              </a:highlight>
              <a:latin typeface="Calibri" panose="020F0502020204030204" pitchFamily="34" charset="0"/>
              <a:ea typeface="Times New Roman" panose="02020603050405020304" pitchFamily="18" charset="0"/>
              <a:cs typeface="Calibri" panose="020F0502020204030204" pitchFamily="34" charset="0"/>
            </a:endParaRPr>
          </a:p>
          <a:p>
            <a:pPr marL="1255713" lvl="1" algn="just">
              <a:lnSpc>
                <a:spcPct val="150000"/>
              </a:lnSpc>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Het biedt inzicht in het organigram van het bedrijf </a:t>
            </a:r>
          </a:p>
          <a:p>
            <a:pPr marL="1255713" lvl="1" algn="just">
              <a:lnSpc>
                <a:spcPct val="150000"/>
              </a:lnSpc>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Het bevat de meest recente en relevante vacatures die specifiek zijn voor dat bedrijf  </a:t>
            </a:r>
          </a:p>
          <a:p>
            <a:pPr marL="1255713" lvl="1" algn="just">
              <a:lnSpc>
                <a:spcPct val="150000"/>
              </a:lnSpc>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Het stelt je in staat om contact te leggen met voormalige werknemers  </a:t>
            </a:r>
          </a:p>
          <a:p>
            <a:pPr marL="1255713" lvl="1" algn="just">
              <a:lnSpc>
                <a:spcPct val="150000"/>
              </a:lnSpc>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Het biedt links naar sociale media om </a:t>
            </a:r>
            <a:r>
              <a:rPr lang="en-IE" sz="2200" dirty="0" err="1">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te</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 </a:t>
            </a:r>
            <a:r>
              <a:rPr lang="en-IE" sz="2200" dirty="0" err="1">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netwerken</a:t>
            </a: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42639025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D84DC58-5E4C-DBC0-3D21-A7017084B6CF}"/>
              </a:ext>
            </a:extLst>
          </p:cNvPr>
          <p:cNvSpPr txBox="1"/>
          <p:nvPr/>
        </p:nvSpPr>
        <p:spPr>
          <a:xfrm>
            <a:off x="-107576" y="512212"/>
            <a:ext cx="11275247" cy="7195624"/>
          </a:xfrm>
          <a:prstGeom prst="rect">
            <a:avLst/>
          </a:prstGeom>
          <a:noFill/>
        </p:spPr>
        <p:txBody>
          <a:bodyPr wrap="square">
            <a:spAutoFit/>
          </a:bodyPr>
          <a:lstStyle/>
          <a:p>
            <a:pPr algn="just">
              <a:lnSpc>
                <a:spcPct val="150000"/>
              </a:lnSpc>
              <a:tabLst>
                <a:tab pos="747713" algn="l"/>
              </a:tabLst>
            </a:pPr>
            <a:r>
              <a:rPr lang="en-GB" sz="2300" b="1" dirty="0">
                <a:solidFill>
                  <a:schemeClr val="bg1"/>
                </a:solidFill>
                <a:effectLst/>
                <a:highlight>
                  <a:srgbClr val="84BFA4"/>
                </a:highlight>
                <a:latin typeface="Calibri" panose="020F0502020204030204" pitchFamily="34" charset="0"/>
                <a:ea typeface="Times New Roman" panose="02020603050405020304" pitchFamily="18" charset="0"/>
                <a:cs typeface="Calibri" panose="020F0502020204030204" pitchFamily="34" charset="0"/>
              </a:rPr>
              <a:t>	05.  Welke traditionele methode is nog steeds effectief voor lokale banenmarkten</a:t>
            </a:r>
            <a:r>
              <a:rPr lang="en-GB" sz="2300" b="1" dirty="0">
                <a:solidFill>
                  <a:srgbClr val="84BFA4"/>
                </a:solidFill>
                <a:effectLst/>
                <a:highlight>
                  <a:srgbClr val="84BFA4"/>
                </a:highlight>
                <a:latin typeface="Calibri" panose="020F0502020204030204" pitchFamily="34" charset="0"/>
                <a:ea typeface="Times New Roman" panose="02020603050405020304" pitchFamily="18" charset="0"/>
                <a:cs typeface="Calibri" panose="020F0502020204030204" pitchFamily="34" charset="0"/>
              </a:rPr>
              <a:t>?</a:t>
            </a:r>
            <a:endParaRPr lang="en-IE" sz="2300" b="1" dirty="0">
              <a:solidFill>
                <a:srgbClr val="84BFA4"/>
              </a:solidFill>
              <a:effectLst/>
              <a:highlight>
                <a:srgbClr val="84BFA4"/>
              </a:highlight>
              <a:latin typeface="Calibri" panose="020F0502020204030204" pitchFamily="34" charset="0"/>
              <a:ea typeface="Times New Roman" panose="02020603050405020304" pitchFamily="18" charset="0"/>
              <a:cs typeface="Calibri" panose="020F0502020204030204" pitchFamily="34" charset="0"/>
            </a:endParaRPr>
          </a:p>
          <a:p>
            <a:pPr marL="1162050" lvl="1" algn="just">
              <a:lnSpc>
                <a:spcPct val="150000"/>
              </a:lnSpc>
            </a:pPr>
            <a:r>
              <a:rPr lang="en-GB" sz="2200" dirty="0">
                <a:solidFill>
                  <a:srgbClr val="84BFA4"/>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Mobiele apps  </a:t>
            </a:r>
          </a:p>
          <a:p>
            <a:pPr marL="1162050" lvl="1" algn="just">
              <a:lnSpc>
                <a:spcPct val="150000"/>
              </a:lnSpc>
            </a:pPr>
            <a:r>
              <a:rPr lang="en-GB" sz="2200" dirty="0">
                <a:solidFill>
                  <a:srgbClr val="84BFA4"/>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Webinars  </a:t>
            </a:r>
          </a:p>
          <a:p>
            <a:pPr marL="1162050" lvl="1" algn="just">
              <a:lnSpc>
                <a:spcPct val="150000"/>
              </a:lnSpc>
            </a:pPr>
            <a:r>
              <a:rPr lang="en-GB" sz="2200" dirty="0">
                <a:solidFill>
                  <a:srgbClr val="84BFA4"/>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Kranten  </a:t>
            </a:r>
          </a:p>
          <a:p>
            <a:pPr marL="1162050" lvl="1" algn="just">
              <a:lnSpc>
                <a:spcPct val="150000"/>
              </a:lnSpc>
            </a:pPr>
            <a:r>
              <a:rPr lang="en-GB" sz="2200" dirty="0">
                <a:solidFill>
                  <a:srgbClr val="84BFA4"/>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Virtuele carrièrebeurzen</a:t>
            </a:r>
          </a:p>
          <a:p>
            <a:pPr marL="1504950" lvl="1" indent="-342900" algn="just">
              <a:lnSpc>
                <a:spcPct val="150000"/>
              </a:lnSpc>
              <a:buFont typeface="Wingdings" pitchFamily="2" charset="2"/>
              <a:buChar char="o"/>
            </a:pPr>
            <a:endParaRPr lang="en-IE" sz="2200" dirty="0">
              <a:solidFill>
                <a:srgbClr val="382B1B"/>
              </a:solidFill>
              <a:latin typeface="Calibri" panose="020F0502020204030204" pitchFamily="34" charset="0"/>
              <a:ea typeface="Times New Roman" panose="02020603050405020304" pitchFamily="18" charset="0"/>
              <a:cs typeface="Calibri" panose="020F0502020204030204" pitchFamily="34" charset="0"/>
            </a:endParaRPr>
          </a:p>
          <a:p>
            <a:pPr algn="just">
              <a:lnSpc>
                <a:spcPct val="150000"/>
              </a:lnSpc>
              <a:tabLst>
                <a:tab pos="747713" algn="l"/>
              </a:tabLst>
            </a:pPr>
            <a:r>
              <a:rPr lang="en-GB" sz="2300" b="1" dirty="0">
                <a:solidFill>
                  <a:schemeClr val="bg1"/>
                </a:solidFill>
                <a:effectLst/>
                <a:highlight>
                  <a:srgbClr val="C0DCEA"/>
                </a:highlight>
                <a:latin typeface="Calibri" panose="020F0502020204030204" pitchFamily="34" charset="0"/>
                <a:ea typeface="Times New Roman" panose="02020603050405020304" pitchFamily="18" charset="0"/>
                <a:cs typeface="Calibri" panose="020F0502020204030204" pitchFamily="34" charset="0"/>
              </a:rPr>
              <a:t> 	06.  Wat moet je doen voordat je solliciteert op een vacature op sociale media</a:t>
            </a:r>
            <a:r>
              <a:rPr lang="en-GB" sz="2300" b="1" dirty="0">
                <a:solidFill>
                  <a:srgbClr val="C0DCEA"/>
                </a:solidFill>
                <a:effectLst/>
                <a:highlight>
                  <a:srgbClr val="C0DCEA"/>
                </a:highlight>
                <a:latin typeface="Calibri" panose="020F0502020204030204" pitchFamily="34" charset="0"/>
                <a:ea typeface="Times New Roman" panose="02020603050405020304" pitchFamily="18" charset="0"/>
                <a:cs typeface="Calibri" panose="020F0502020204030204" pitchFamily="34" charset="0"/>
              </a:rPr>
              <a:t>?</a:t>
            </a:r>
          </a:p>
          <a:p>
            <a:pPr marL="1162050" lvl="1" algn="just">
              <a:lnSpc>
                <a:spcPct val="150000"/>
              </a:lnSpc>
            </a:pPr>
            <a:r>
              <a:rPr lang="en-GB" sz="2200" dirty="0">
                <a:solidFill>
                  <a:srgbClr val="C0DCEA"/>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Reageer op het bericht om op te vallen  </a:t>
            </a:r>
          </a:p>
          <a:p>
            <a:pPr marL="1162050" lvl="1" algn="just">
              <a:lnSpc>
                <a:spcPct val="150000"/>
              </a:lnSpc>
            </a:pPr>
            <a:r>
              <a:rPr lang="en-GB" sz="2200" dirty="0">
                <a:solidFill>
                  <a:srgbClr val="C0DCEA"/>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Direct contact opnemen met de aanwervende manager  </a:t>
            </a:r>
          </a:p>
          <a:p>
            <a:pPr marL="1162050" lvl="1" algn="just">
              <a:lnSpc>
                <a:spcPct val="150000"/>
              </a:lnSpc>
            </a:pPr>
            <a:r>
              <a:rPr lang="en-GB" sz="2200" dirty="0">
                <a:solidFill>
                  <a:srgbClr val="C0DCEA"/>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De legitimiteit van de vacature controleren  </a:t>
            </a:r>
          </a:p>
          <a:p>
            <a:pPr marL="1162050" lvl="1" algn="just">
              <a:lnSpc>
                <a:spcPct val="150000"/>
              </a:lnSpc>
            </a:pPr>
            <a:r>
              <a:rPr lang="en-GB" sz="2200" dirty="0">
                <a:solidFill>
                  <a:srgbClr val="C0DCEA"/>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Berichten van het bedrijf leuk vinden en delen</a:t>
            </a:r>
          </a:p>
          <a:p>
            <a:pPr marL="1162050" lvl="1" algn="just">
              <a:lnSpc>
                <a:spcPct val="150000"/>
              </a:lnSpc>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504950" lvl="1" indent="-342900" algn="just">
              <a:lnSpc>
                <a:spcPct val="150000"/>
              </a:lnSpc>
              <a:buFont typeface="Wingdings" pitchFamily="2" charset="2"/>
              <a:buChar char="o"/>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162050" lvl="1" algn="just">
              <a:lnSpc>
                <a:spcPct val="150000"/>
              </a:lnSpc>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39699198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D84DC58-5E4C-DBC0-3D21-A7017084B6CF}"/>
              </a:ext>
            </a:extLst>
          </p:cNvPr>
          <p:cNvSpPr txBox="1"/>
          <p:nvPr/>
        </p:nvSpPr>
        <p:spPr>
          <a:xfrm>
            <a:off x="-121023" y="350847"/>
            <a:ext cx="11275247" cy="5256695"/>
          </a:xfrm>
          <a:prstGeom prst="rect">
            <a:avLst/>
          </a:prstGeom>
          <a:noFill/>
        </p:spPr>
        <p:txBody>
          <a:bodyPr wrap="square">
            <a:spAutoFit/>
          </a:bodyPr>
          <a:lstStyle/>
          <a:p>
            <a:pPr algn="just">
              <a:lnSpc>
                <a:spcPct val="150000"/>
              </a:lnSpc>
            </a:pPr>
            <a:r>
              <a:rPr lang="en-GB" sz="2300"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	</a:t>
            </a:r>
            <a:r>
              <a:rPr lang="en-GB" sz="2400"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07.    Welke moderne methode voor het zoeken naar een baan is bijzonder nuttig voor het ontdekken van</a:t>
            </a:r>
            <a:endParaRPr lang="en-GB" sz="2300"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endParaRPr>
          </a:p>
          <a:p>
            <a:pPr algn="just">
              <a:lnSpc>
                <a:spcPct val="150000"/>
              </a:lnSpc>
            </a:pPr>
            <a:r>
              <a:rPr lang="en-GB" sz="2300"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                        Onaangekondigde vacatures?</a:t>
            </a:r>
          </a:p>
          <a:p>
            <a:pPr algn="just">
              <a:lnSpc>
                <a:spcPct val="150000"/>
              </a:lnSpc>
            </a:pPr>
            <a:endParaRPr lang="en-GB" sz="2300" b="1" dirty="0">
              <a:solidFill>
                <a:srgbClr val="E6C8C7"/>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endParaRPr>
          </a:p>
          <a:p>
            <a:pPr marL="1524000" lvl="1" algn="just">
              <a:lnSpc>
                <a:spcPct val="150000"/>
              </a:lnSpc>
              <a:tabLst>
                <a:tab pos="2032000" algn="l"/>
              </a:tabLst>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Online vacaturebanken  </a:t>
            </a:r>
          </a:p>
          <a:p>
            <a:pPr marL="1524000" lvl="1" algn="just">
              <a:lnSpc>
                <a:spcPct val="150000"/>
              </a:lnSpc>
              <a:tabLst>
                <a:tab pos="2032000" algn="l"/>
              </a:tabLst>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Webinars en virtuele carrièrebeurzen  </a:t>
            </a:r>
          </a:p>
          <a:p>
            <a:pPr marL="1524000" lvl="1" algn="just">
              <a:lnSpc>
                <a:spcPct val="150000"/>
              </a:lnSpc>
              <a:tabLst>
                <a:tab pos="2032000" algn="l"/>
              </a:tabLst>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Banenbureaus </a:t>
            </a:r>
          </a:p>
          <a:p>
            <a:pPr marL="1524000" lvl="1" algn="just">
              <a:lnSpc>
                <a:spcPct val="150000"/>
              </a:lnSpc>
              <a:tabLst>
                <a:tab pos="2032000" algn="l"/>
              </a:tabLst>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Kranten</a:t>
            </a:r>
          </a:p>
          <a:p>
            <a:pPr marL="1524000" lvl="1" algn="just">
              <a:lnSpc>
                <a:spcPct val="150000"/>
              </a:lnSpc>
              <a:tabLst>
                <a:tab pos="2032000" algn="l"/>
              </a:tabLst>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162050" lvl="1" algn="just">
              <a:lnSpc>
                <a:spcPct val="150000"/>
              </a:lnSpc>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21359152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184368" y="632975"/>
            <a:ext cx="7176159" cy="3217862"/>
          </a:xfrm>
        </p:spPr>
        <p:txBody>
          <a:bodyPr/>
          <a:lstStyle/>
          <a:p>
            <a:r>
              <a:rPr lang="en-US" dirty="0"/>
              <a:t>02</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359393" y="1955501"/>
            <a:ext cx="8826108" cy="3217862"/>
          </a:xfrm>
        </p:spPr>
        <p:txBody>
          <a:bodyPr/>
          <a:lstStyle/>
          <a:p>
            <a:pPr>
              <a:lnSpc>
                <a:spcPts val="6100"/>
              </a:lnSpc>
              <a:spcBef>
                <a:spcPts val="0"/>
              </a:spcBef>
            </a:pPr>
            <a:r>
              <a:rPr lang="en-GB" sz="6000" dirty="0">
                <a:effectLst/>
                <a:latin typeface="Calibri" panose="020F0502020204030204" pitchFamily="34" charset="0"/>
                <a:ea typeface="Calibri" panose="020F0502020204030204" pitchFamily="34" charset="0"/>
              </a:rPr>
              <a:t>Oefening 2: Kennistest</a:t>
            </a:r>
          </a:p>
          <a:p>
            <a:pPr>
              <a:lnSpc>
                <a:spcPts val="6100"/>
              </a:lnSpc>
              <a:spcBef>
                <a:spcPts val="0"/>
              </a:spcBef>
            </a:pPr>
            <a:endParaRPr lang="sv-SE" sz="6000" dirty="0">
              <a:solidFill>
                <a:schemeClr val="bg2"/>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3878519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D84DC58-5E4C-DBC0-3D21-A7017084B6CF}"/>
              </a:ext>
            </a:extLst>
          </p:cNvPr>
          <p:cNvSpPr txBox="1"/>
          <p:nvPr/>
        </p:nvSpPr>
        <p:spPr>
          <a:xfrm>
            <a:off x="144674" y="215914"/>
            <a:ext cx="11921202" cy="6664773"/>
          </a:xfrm>
          <a:prstGeom prst="rect">
            <a:avLst/>
          </a:prstGeom>
          <a:noFill/>
        </p:spPr>
        <p:txBody>
          <a:bodyPr wrap="square">
            <a:spAutoFit/>
          </a:bodyPr>
          <a:lstStyle/>
          <a:p>
            <a:pPr algn="just">
              <a:lnSpc>
                <a:spcPct val="150000"/>
              </a:lnSpc>
              <a:tabLst>
                <a:tab pos="747713" algn="l"/>
              </a:tabLst>
            </a:pPr>
            <a:r>
              <a:rPr lang="en-GB" sz="2300"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 	</a:t>
            </a:r>
            <a:r>
              <a:rPr lang="en-GB" sz="2000"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01.    Wat is een belangrijk voordeel van het verduidelijken van je carrièredoelen voordat je begint? </a:t>
            </a:r>
            <a:endParaRPr lang="en-GB" sz="2300"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endParaRPr>
          </a:p>
          <a:p>
            <a:pPr algn="just">
              <a:lnSpc>
                <a:spcPct val="150000"/>
              </a:lnSpc>
              <a:tabLst>
                <a:tab pos="747713" algn="l"/>
              </a:tabLst>
            </a:pPr>
            <a:r>
              <a:rPr lang="en-GB" sz="2300"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                     een baan zoeken? </a:t>
            </a:r>
            <a:r>
              <a:rPr lang="en-GB" sz="2300" b="1" dirty="0">
                <a:solidFill>
                  <a:srgbClr val="E6C8C7"/>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a:t>
            </a:r>
            <a:endParaRPr lang="en-IE" sz="2300" b="1" dirty="0">
              <a:solidFill>
                <a:srgbClr val="E6C8C7"/>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endParaRPr>
          </a:p>
          <a:p>
            <a:pPr marL="1336675" lvl="1" algn="just">
              <a:lnSpc>
                <a:spcPct val="150000"/>
              </a:lnSpc>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Het helpt bij het maken van een cv  </a:t>
            </a:r>
          </a:p>
          <a:p>
            <a:pPr marL="1336675" lvl="1" algn="just">
              <a:lnSpc>
                <a:spcPct val="150000"/>
              </a:lnSpc>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Je kunt je richten op banen die aansluiten bij je sterke punten en interesses.  </a:t>
            </a:r>
          </a:p>
          <a:p>
            <a:pPr marL="1336675" lvl="1" algn="just">
              <a:lnSpc>
                <a:spcPct val="150000"/>
              </a:lnSpc>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Het garandeert een baan  </a:t>
            </a:r>
          </a:p>
          <a:p>
            <a:pPr marL="1336675" lvl="1" algn="just">
              <a:lnSpc>
                <a:spcPct val="150000"/>
              </a:lnSpc>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Het biedt toegang tot </a:t>
            </a:r>
            <a:r>
              <a:rPr lang="en-IE" sz="2200" dirty="0" err="1">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exclusieve</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 </a:t>
            </a:r>
            <a:r>
              <a:rPr lang="en-IE" sz="2200" dirty="0" err="1">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vacatures</a:t>
            </a: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algn="just">
              <a:lnSpc>
                <a:spcPct val="150000"/>
              </a:lnSpc>
              <a:tabLst>
                <a:tab pos="708025" algn="l"/>
              </a:tabLst>
            </a:pPr>
            <a:r>
              <a:rPr lang="en-GB" sz="2300" b="1" dirty="0">
                <a:solidFill>
                  <a:schemeClr val="bg1"/>
                </a:solidFill>
                <a:effectLst/>
                <a:highlight>
                  <a:srgbClr val="84BFA4"/>
                </a:highlight>
                <a:latin typeface="Calibri" panose="020F0502020204030204" pitchFamily="34" charset="0"/>
                <a:ea typeface="Times New Roman" panose="02020603050405020304" pitchFamily="18" charset="0"/>
                <a:cs typeface="Calibri" panose="020F0502020204030204" pitchFamily="34" charset="0"/>
              </a:rPr>
              <a:t> 	</a:t>
            </a:r>
            <a:r>
              <a:rPr lang="en-GB" sz="2000" b="1" dirty="0">
                <a:solidFill>
                  <a:schemeClr val="bg1"/>
                </a:solidFill>
                <a:effectLst/>
                <a:highlight>
                  <a:srgbClr val="84BFA4"/>
                </a:highlight>
                <a:latin typeface="Calibri" panose="020F0502020204030204" pitchFamily="34" charset="0"/>
                <a:ea typeface="Times New Roman" panose="02020603050405020304" pitchFamily="18" charset="0"/>
                <a:cs typeface="Calibri" panose="020F0502020204030204" pitchFamily="34" charset="0"/>
              </a:rPr>
              <a:t>02.     Welk platform is het beste voor het regelmatig controleren van vacatures uit verschillende bronnen</a:t>
            </a:r>
            <a:r>
              <a:rPr lang="en-GB" sz="2000" b="1" dirty="0">
                <a:solidFill>
                  <a:srgbClr val="84BFA4"/>
                </a:solidFill>
                <a:effectLst/>
                <a:highlight>
                  <a:srgbClr val="84BFA4"/>
                </a:highlight>
                <a:latin typeface="Calibri" panose="020F0502020204030204" pitchFamily="34" charset="0"/>
                <a:ea typeface="Times New Roman" panose="02020603050405020304" pitchFamily="18" charset="0"/>
                <a:cs typeface="Calibri" panose="020F0502020204030204" pitchFamily="34" charset="0"/>
              </a:rPr>
              <a:t>?</a:t>
            </a:r>
          </a:p>
          <a:p>
            <a:pPr marL="1336675" lvl="1" algn="just">
              <a:lnSpc>
                <a:spcPct val="150000"/>
              </a:lnSpc>
            </a:pPr>
            <a:r>
              <a:rPr lang="en-GB" sz="2200" dirty="0">
                <a:solidFill>
                  <a:srgbClr val="84BFA4"/>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LinkedIn  </a:t>
            </a:r>
          </a:p>
          <a:p>
            <a:pPr marL="1336675" lvl="1" algn="just">
              <a:lnSpc>
                <a:spcPct val="150000"/>
              </a:lnSpc>
            </a:pPr>
            <a:r>
              <a:rPr lang="en-GB" sz="2200" dirty="0">
                <a:solidFill>
                  <a:srgbClr val="84BFA4"/>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Glassdoor  </a:t>
            </a:r>
          </a:p>
          <a:p>
            <a:pPr marL="1336675" lvl="1" algn="just">
              <a:lnSpc>
                <a:spcPct val="150000"/>
              </a:lnSpc>
            </a:pPr>
            <a:r>
              <a:rPr lang="en-GB" sz="2200" dirty="0">
                <a:solidFill>
                  <a:srgbClr val="84BFA4"/>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Inderdaad  </a:t>
            </a:r>
          </a:p>
          <a:p>
            <a:pPr marL="1336675" lvl="1" algn="just">
              <a:lnSpc>
                <a:spcPct val="150000"/>
              </a:lnSpc>
            </a:pPr>
            <a:r>
              <a:rPr lang="en-GB" sz="2200" dirty="0">
                <a:solidFill>
                  <a:srgbClr val="84BFA4"/>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Carrièrepagina's van het bedrijf</a:t>
            </a:r>
          </a:p>
          <a:p>
            <a:pPr marL="1336675" lvl="1" algn="just">
              <a:lnSpc>
                <a:spcPct val="150000"/>
              </a:lnSpc>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6759493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D84DC58-5E4C-DBC0-3D21-A7017084B6CF}"/>
              </a:ext>
            </a:extLst>
          </p:cNvPr>
          <p:cNvSpPr txBox="1"/>
          <p:nvPr/>
        </p:nvSpPr>
        <p:spPr>
          <a:xfrm>
            <a:off x="120709" y="109110"/>
            <a:ext cx="11882105" cy="7126438"/>
          </a:xfrm>
          <a:prstGeom prst="rect">
            <a:avLst/>
          </a:prstGeom>
          <a:noFill/>
        </p:spPr>
        <p:txBody>
          <a:bodyPr wrap="square">
            <a:spAutoFit/>
          </a:bodyPr>
          <a:lstStyle/>
          <a:p>
            <a:pPr algn="just">
              <a:lnSpc>
                <a:spcPct val="150000"/>
              </a:lnSpc>
              <a:tabLst>
                <a:tab pos="747713" algn="l"/>
              </a:tabLst>
            </a:pPr>
            <a:r>
              <a:rPr lang="en-GB" sz="2300" b="1" dirty="0">
                <a:solidFill>
                  <a:schemeClr val="bg1"/>
                </a:solidFill>
                <a:effectLst/>
                <a:highlight>
                  <a:srgbClr val="C0DCEA"/>
                </a:highlight>
                <a:latin typeface="Calibri" panose="020F0502020204030204" pitchFamily="34" charset="0"/>
                <a:ea typeface="Times New Roman" panose="02020603050405020304" pitchFamily="18" charset="0"/>
                <a:cs typeface="Calibri" panose="020F0502020204030204" pitchFamily="34" charset="0"/>
              </a:rPr>
              <a:t> 	</a:t>
            </a:r>
            <a:r>
              <a:rPr lang="en-GB" sz="2000" b="1" dirty="0">
                <a:solidFill>
                  <a:schemeClr val="bg1"/>
                </a:solidFill>
                <a:effectLst/>
                <a:highlight>
                  <a:srgbClr val="C0DCEA"/>
                </a:highlight>
                <a:latin typeface="Calibri" panose="020F0502020204030204" pitchFamily="34" charset="0"/>
                <a:ea typeface="Times New Roman" panose="02020603050405020304" pitchFamily="18" charset="0"/>
                <a:cs typeface="Calibri" panose="020F0502020204030204" pitchFamily="34" charset="0"/>
              </a:rPr>
              <a:t>03.    Waarom is het belangrijk om een bedrijf te onderzoeken voor een sollicitatiegesprek</a:t>
            </a:r>
            <a:r>
              <a:rPr lang="en-GB" sz="2000" b="1" dirty="0">
                <a:solidFill>
                  <a:srgbClr val="C0DCEA"/>
                </a:solidFill>
                <a:effectLst/>
                <a:highlight>
                  <a:srgbClr val="C0DCEA"/>
                </a:highlight>
                <a:latin typeface="Calibri" panose="020F0502020204030204" pitchFamily="34" charset="0"/>
                <a:ea typeface="Times New Roman" panose="02020603050405020304" pitchFamily="18" charset="0"/>
                <a:cs typeface="Calibri" panose="020F0502020204030204" pitchFamily="34" charset="0"/>
              </a:rPr>
              <a:t>?</a:t>
            </a:r>
          </a:p>
          <a:p>
            <a:pPr marL="1255713" lvl="1" algn="just">
              <a:lnSpc>
                <a:spcPct val="150000"/>
              </a:lnSpc>
            </a:pPr>
            <a:r>
              <a:rPr lang="en-GB" sz="2200" dirty="0">
                <a:solidFill>
                  <a:srgbClr val="C0DCEA"/>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Om hun kantoorlocatie te achterhalen  </a:t>
            </a:r>
          </a:p>
          <a:p>
            <a:pPr marL="1255713" lvl="1" algn="just">
              <a:lnSpc>
                <a:spcPct val="150000"/>
              </a:lnSpc>
            </a:pPr>
            <a:r>
              <a:rPr lang="en-GB" sz="2200" dirty="0">
                <a:solidFill>
                  <a:srgbClr val="C0DCEA"/>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Hun missie, waarden en concurrenten begrijpen  </a:t>
            </a:r>
          </a:p>
          <a:p>
            <a:pPr marL="1255713" lvl="1" algn="just">
              <a:lnSpc>
                <a:spcPct val="150000"/>
              </a:lnSpc>
            </a:pPr>
            <a:r>
              <a:rPr lang="en-GB" sz="2200" dirty="0">
                <a:solidFill>
                  <a:srgbClr val="C0DCEA"/>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Om hun contactgegevens te krijgen  </a:t>
            </a:r>
          </a:p>
          <a:p>
            <a:pPr marL="1255713" lvl="1" algn="just">
              <a:lnSpc>
                <a:spcPct val="150000"/>
              </a:lnSpc>
            </a:pPr>
            <a:r>
              <a:rPr lang="en-GB" sz="2200" dirty="0">
                <a:solidFill>
                  <a:srgbClr val="C0DCEA"/>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Hun </a:t>
            </a:r>
            <a:r>
              <a:rPr lang="en-IE" sz="2200" dirty="0" err="1">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salariswaaier</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 </a:t>
            </a:r>
            <a:r>
              <a:rPr lang="en-IE" sz="2200" dirty="0" err="1">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bepalen</a:t>
            </a: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255713" lvl="1" algn="just">
              <a:lnSpc>
                <a:spcPct val="150000"/>
              </a:lnSpc>
            </a:pPr>
            <a:endParaRPr lang="en-GB"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endParaRPr>
          </a:p>
          <a:p>
            <a:pPr algn="just">
              <a:lnSpc>
                <a:spcPct val="150000"/>
              </a:lnSpc>
              <a:tabLst>
                <a:tab pos="747713" algn="l"/>
              </a:tabLst>
            </a:pPr>
            <a:r>
              <a:rPr lang="en-GB" sz="2300"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	</a:t>
            </a:r>
            <a:r>
              <a:rPr lang="en-GB" sz="2000"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04.   Welk type tool voor het zoeken naar vacatures biedt toegang tot exclusieve vacatures? </a:t>
            </a:r>
            <a:endParaRPr lang="en-GB" sz="2300"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endParaRPr>
          </a:p>
          <a:p>
            <a:pPr algn="just">
              <a:lnSpc>
                <a:spcPct val="150000"/>
              </a:lnSpc>
              <a:tabLst>
                <a:tab pos="747713" algn="l"/>
              </a:tabLst>
            </a:pPr>
            <a:r>
              <a:rPr lang="en-GB" sz="2300"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		       en persoonlijke begeleiding? </a:t>
            </a:r>
            <a:r>
              <a:rPr lang="en-GB" sz="2300" b="1" dirty="0">
                <a:solidFill>
                  <a:srgbClr val="E6C8C7"/>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a:t>
            </a:r>
            <a:endParaRPr lang="en-IE" sz="2300" b="1" dirty="0">
              <a:solidFill>
                <a:srgbClr val="E6C8C7"/>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endParaRPr>
          </a:p>
          <a:p>
            <a:pPr marL="1336675" lvl="1" algn="just">
              <a:lnSpc>
                <a:spcPct val="150000"/>
              </a:lnSpc>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Online vacaturebanken  </a:t>
            </a:r>
          </a:p>
          <a:p>
            <a:pPr marL="1336675" lvl="1" algn="just">
              <a:lnSpc>
                <a:spcPct val="150000"/>
              </a:lnSpc>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Carrièrepagina's van het bedrijf  </a:t>
            </a:r>
          </a:p>
          <a:p>
            <a:pPr marL="1336675" lvl="1" algn="just">
              <a:lnSpc>
                <a:spcPct val="150000"/>
              </a:lnSpc>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Banenbureaus en recruiters  </a:t>
            </a:r>
          </a:p>
          <a:p>
            <a:pPr marL="1336675" lvl="1" algn="just">
              <a:lnSpc>
                <a:spcPct val="150000"/>
              </a:lnSpc>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Sociale mediaplatforms</a:t>
            </a:r>
          </a:p>
          <a:p>
            <a:pPr marL="1336675" lvl="1" algn="just">
              <a:lnSpc>
                <a:spcPct val="150000"/>
              </a:lnSpc>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162050" lvl="1" algn="just">
              <a:lnSpc>
                <a:spcPct val="150000"/>
              </a:lnSpc>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6715522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D84DC58-5E4C-DBC0-3D21-A7017084B6CF}"/>
              </a:ext>
            </a:extLst>
          </p:cNvPr>
          <p:cNvSpPr txBox="1"/>
          <p:nvPr/>
        </p:nvSpPr>
        <p:spPr>
          <a:xfrm>
            <a:off x="0" y="0"/>
            <a:ext cx="12034345" cy="7034041"/>
          </a:xfrm>
          <a:prstGeom prst="rect">
            <a:avLst/>
          </a:prstGeom>
          <a:noFill/>
        </p:spPr>
        <p:txBody>
          <a:bodyPr wrap="square">
            <a:spAutoFit/>
          </a:bodyPr>
          <a:lstStyle/>
          <a:p>
            <a:pPr algn="just">
              <a:lnSpc>
                <a:spcPct val="150000"/>
              </a:lnSpc>
            </a:pPr>
            <a:r>
              <a:rPr lang="en-GB" sz="2300" b="1" dirty="0">
                <a:solidFill>
                  <a:schemeClr val="bg1"/>
                </a:solidFill>
                <a:effectLst/>
                <a:highlight>
                  <a:srgbClr val="84BFA4"/>
                </a:highlight>
                <a:latin typeface="Calibri" panose="020F0502020204030204" pitchFamily="34" charset="0"/>
                <a:ea typeface="Times New Roman" panose="02020603050405020304" pitchFamily="18" charset="0"/>
                <a:cs typeface="Calibri" panose="020F0502020204030204" pitchFamily="34" charset="0"/>
              </a:rPr>
              <a:t>	05.    Hoe kun je effectief georganiseerd blijven tijdens je zoektocht naar een baan</a:t>
            </a:r>
            <a:r>
              <a:rPr lang="en-GB" sz="2300" b="1" dirty="0">
                <a:solidFill>
                  <a:srgbClr val="84BFA4"/>
                </a:solidFill>
                <a:effectLst/>
                <a:highlight>
                  <a:srgbClr val="84BFA4"/>
                </a:highlight>
                <a:latin typeface="Calibri" panose="020F0502020204030204" pitchFamily="34" charset="0"/>
                <a:ea typeface="Times New Roman" panose="02020603050405020304" pitchFamily="18" charset="0"/>
                <a:cs typeface="Calibri" panose="020F0502020204030204" pitchFamily="34" charset="0"/>
              </a:rPr>
              <a:t>?</a:t>
            </a:r>
          </a:p>
          <a:p>
            <a:pPr marL="1524000" lvl="1" algn="just">
              <a:lnSpc>
                <a:spcPct val="150000"/>
              </a:lnSpc>
              <a:tabLst>
                <a:tab pos="2032000" algn="l"/>
              </a:tabLst>
            </a:pPr>
            <a:r>
              <a:rPr lang="en-GB" sz="2200" dirty="0">
                <a:solidFill>
                  <a:srgbClr val="84BFA4"/>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Applicaties gedetailleerd bijhouden en doelen stellen  </a:t>
            </a:r>
          </a:p>
          <a:p>
            <a:pPr marL="1524000" lvl="1" algn="just">
              <a:lnSpc>
                <a:spcPct val="150000"/>
              </a:lnSpc>
              <a:tabLst>
                <a:tab pos="2032000" algn="l"/>
              </a:tabLst>
            </a:pPr>
            <a:r>
              <a:rPr lang="en-GB" sz="2200" dirty="0">
                <a:solidFill>
                  <a:srgbClr val="84BFA4"/>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Vertrouw alleen op je geheugen voor follow-ups  </a:t>
            </a:r>
          </a:p>
          <a:p>
            <a:pPr marL="1524000" lvl="1" algn="just">
              <a:lnSpc>
                <a:spcPct val="150000"/>
              </a:lnSpc>
              <a:tabLst>
                <a:tab pos="2032000" algn="l"/>
              </a:tabLst>
            </a:pPr>
            <a:r>
              <a:rPr lang="en-GB" sz="2200" dirty="0">
                <a:solidFill>
                  <a:srgbClr val="84BFA4"/>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Gebruik één vacaturebank voor alle sollicitaties  </a:t>
            </a:r>
          </a:p>
          <a:p>
            <a:pPr marL="1524000" lvl="1" algn="just">
              <a:lnSpc>
                <a:spcPct val="150000"/>
              </a:lnSpc>
              <a:tabLst>
                <a:tab pos="2032000" algn="l"/>
              </a:tabLst>
            </a:pPr>
            <a:r>
              <a:rPr lang="en-GB" sz="2200" dirty="0">
                <a:solidFill>
                  <a:srgbClr val="84BFA4"/>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Sporadisch solliciteren</a:t>
            </a:r>
          </a:p>
          <a:p>
            <a:pPr marL="1336675" lvl="1" algn="just">
              <a:lnSpc>
                <a:spcPct val="150000"/>
              </a:lnSpc>
            </a:pPr>
            <a:endParaRPr lang="en-IE" sz="1400" dirty="0">
              <a:solidFill>
                <a:srgbClr val="382B1B"/>
              </a:solidFill>
              <a:latin typeface="Calibri" panose="020F0502020204030204" pitchFamily="34" charset="0"/>
              <a:ea typeface="Times New Roman" panose="02020603050405020304" pitchFamily="18" charset="0"/>
              <a:cs typeface="Calibri" panose="020F0502020204030204" pitchFamily="34" charset="0"/>
            </a:endParaRPr>
          </a:p>
          <a:p>
            <a:pPr algn="just">
              <a:lnSpc>
                <a:spcPct val="150000"/>
              </a:lnSpc>
              <a:tabLst>
                <a:tab pos="747713" algn="l"/>
              </a:tabLst>
            </a:pPr>
            <a:r>
              <a:rPr lang="en-GB" sz="2300" b="1" dirty="0">
                <a:solidFill>
                  <a:schemeClr val="bg1"/>
                </a:solidFill>
                <a:effectLst/>
                <a:highlight>
                  <a:srgbClr val="C0DCEA"/>
                </a:highlight>
                <a:latin typeface="Calibri" panose="020F0502020204030204" pitchFamily="34" charset="0"/>
                <a:ea typeface="Times New Roman" panose="02020603050405020304" pitchFamily="18" charset="0"/>
                <a:cs typeface="Calibri" panose="020F0502020204030204" pitchFamily="34" charset="0"/>
              </a:rPr>
              <a:t> 	06.     Wat is een aanbevolen aanpak om je kwalificaties en vaardigheden te verbeteren? </a:t>
            </a:r>
          </a:p>
          <a:p>
            <a:pPr algn="just">
              <a:lnSpc>
                <a:spcPct val="150000"/>
              </a:lnSpc>
              <a:tabLst>
                <a:tab pos="747713" algn="l"/>
              </a:tabLst>
            </a:pPr>
            <a:r>
              <a:rPr lang="en-GB" sz="2300" b="1" dirty="0">
                <a:solidFill>
                  <a:schemeClr val="bg1"/>
                </a:solidFill>
                <a:effectLst/>
                <a:highlight>
                  <a:srgbClr val="C0DCEA"/>
                </a:highlight>
                <a:latin typeface="Calibri" panose="020F0502020204030204" pitchFamily="34" charset="0"/>
                <a:ea typeface="Times New Roman" panose="02020603050405020304" pitchFamily="18" charset="0"/>
                <a:cs typeface="Calibri" panose="020F0502020204030204" pitchFamily="34" charset="0"/>
              </a:rPr>
              <a:t>                      concurrerend blijven in je vakgebied</a:t>
            </a:r>
            <a:r>
              <a:rPr lang="en-GB" sz="2300" b="1" dirty="0">
                <a:solidFill>
                  <a:srgbClr val="C0DCEA"/>
                </a:solidFill>
                <a:effectLst/>
                <a:highlight>
                  <a:srgbClr val="C0DCEA"/>
                </a:highlight>
                <a:latin typeface="Calibri" panose="020F0502020204030204" pitchFamily="34" charset="0"/>
                <a:ea typeface="Times New Roman" panose="02020603050405020304" pitchFamily="18" charset="0"/>
                <a:cs typeface="Calibri" panose="020F0502020204030204" pitchFamily="34" charset="0"/>
              </a:rPr>
              <a:t>?</a:t>
            </a:r>
          </a:p>
          <a:p>
            <a:pPr marL="1255713" lvl="1" algn="just">
              <a:lnSpc>
                <a:spcPct val="150000"/>
              </a:lnSpc>
            </a:pPr>
            <a:r>
              <a:rPr lang="en-GB" sz="2200" dirty="0">
                <a:solidFill>
                  <a:srgbClr val="C0DCEA"/>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Vertrouw alleen op kwalificaties uit het verleden  </a:t>
            </a:r>
          </a:p>
          <a:p>
            <a:pPr marL="1255713" lvl="1" algn="just">
              <a:lnSpc>
                <a:spcPct val="150000"/>
              </a:lnSpc>
            </a:pPr>
            <a:r>
              <a:rPr lang="en-GB" sz="2200" dirty="0">
                <a:solidFill>
                  <a:srgbClr val="C0DCEA"/>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Inschrijven voor relevante online cursussen en certificeringen behalen  </a:t>
            </a:r>
          </a:p>
          <a:p>
            <a:pPr marL="1255713" lvl="1" algn="just">
              <a:lnSpc>
                <a:spcPct val="150000"/>
              </a:lnSpc>
            </a:pPr>
            <a:r>
              <a:rPr lang="en-GB" sz="2200" dirty="0">
                <a:solidFill>
                  <a:srgbClr val="C0DCEA"/>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Vermijden nieuwe vaardigheden te leren </a:t>
            </a:r>
          </a:p>
          <a:p>
            <a:pPr marL="1255713" lvl="1" algn="just">
              <a:lnSpc>
                <a:spcPct val="150000"/>
              </a:lnSpc>
            </a:pPr>
            <a:r>
              <a:rPr lang="en-GB" sz="2200" dirty="0">
                <a:solidFill>
                  <a:srgbClr val="C0DCEA"/>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Richt je alleen op sollicitaties</a:t>
            </a:r>
          </a:p>
          <a:p>
            <a:pPr marL="1255713" lvl="1" algn="just">
              <a:lnSpc>
                <a:spcPct val="150000"/>
              </a:lnSpc>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679575" lvl="1" indent="-342900" algn="just">
              <a:lnSpc>
                <a:spcPct val="150000"/>
              </a:lnSpc>
              <a:buFont typeface="Wingdings" pitchFamily="2" charset="2"/>
              <a:buChar char="o"/>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15337828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D84DC58-5E4C-DBC0-3D21-A7017084B6CF}"/>
              </a:ext>
            </a:extLst>
          </p:cNvPr>
          <p:cNvSpPr txBox="1"/>
          <p:nvPr/>
        </p:nvSpPr>
        <p:spPr>
          <a:xfrm>
            <a:off x="-121023" y="350847"/>
            <a:ext cx="11275247" cy="5187382"/>
          </a:xfrm>
          <a:prstGeom prst="rect">
            <a:avLst/>
          </a:prstGeom>
          <a:noFill/>
        </p:spPr>
        <p:txBody>
          <a:bodyPr wrap="square">
            <a:spAutoFit/>
          </a:bodyPr>
          <a:lstStyle/>
          <a:p>
            <a:pPr algn="just">
              <a:lnSpc>
                <a:spcPct val="150000"/>
              </a:lnSpc>
            </a:pPr>
            <a:r>
              <a:rPr lang="en-GB" sz="2300"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	07.    Wat moet je doen als je nog niets hebt gehoord van een </a:t>
            </a:r>
          </a:p>
          <a:p>
            <a:pPr algn="just">
              <a:lnSpc>
                <a:spcPct val="150000"/>
              </a:lnSpc>
            </a:pPr>
            <a:r>
              <a:rPr lang="en-GB" sz="2300"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	          werkgever na een redelijke termijn?</a:t>
            </a:r>
          </a:p>
          <a:p>
            <a:pPr algn="just">
              <a:lnSpc>
                <a:spcPct val="150000"/>
              </a:lnSpc>
            </a:pPr>
            <a:endParaRPr lang="en-GB" sz="2300"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endParaRPr>
          </a:p>
          <a:p>
            <a:pPr marL="1524000" lvl="1" algn="just">
              <a:lnSpc>
                <a:spcPct val="150000"/>
              </a:lnSpc>
              <a:tabLst>
                <a:tab pos="2032000" algn="l"/>
              </a:tabLst>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Stuur een beleefd vervolgonderzoek  </a:t>
            </a:r>
          </a:p>
          <a:p>
            <a:pPr marL="1524000" lvl="1" algn="just">
              <a:lnSpc>
                <a:spcPct val="150000"/>
              </a:lnSpc>
              <a:tabLst>
                <a:tab pos="2032000" algn="l"/>
              </a:tabLst>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Negeer de aanvraag en ga verder  </a:t>
            </a:r>
          </a:p>
          <a:p>
            <a:pPr marL="1524000" lvl="1" algn="just">
              <a:lnSpc>
                <a:spcPct val="150000"/>
              </a:lnSpc>
              <a:tabLst>
                <a:tab pos="2032000" algn="l"/>
              </a:tabLst>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Neem contact op met het bedrijf via sociale media  </a:t>
            </a:r>
          </a:p>
          <a:p>
            <a:pPr marL="1524000" lvl="1" algn="just">
              <a:lnSpc>
                <a:spcPct val="150000"/>
              </a:lnSpc>
              <a:tabLst>
                <a:tab pos="2032000" algn="l"/>
              </a:tabLst>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Ga ervan uit dat de sollicitatie niet succesvol was en stop met solliciteren</a:t>
            </a:r>
          </a:p>
          <a:p>
            <a:pPr marL="1524000" lvl="1" algn="just">
              <a:lnSpc>
                <a:spcPct val="150000"/>
              </a:lnSpc>
              <a:tabLst>
                <a:tab pos="2032000" algn="l"/>
              </a:tabLst>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524000" lvl="1" algn="just">
              <a:lnSpc>
                <a:spcPct val="150000"/>
              </a:lnSpc>
              <a:tabLst>
                <a:tab pos="2032000" algn="l"/>
              </a:tabLst>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162050" lvl="1" algn="just">
              <a:lnSpc>
                <a:spcPct val="150000"/>
              </a:lnSpc>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27809152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2654544-6DDA-FB3D-70AC-44218F5BB86E}"/>
              </a:ext>
            </a:extLst>
          </p:cNvPr>
          <p:cNvSpPr>
            <a:spLocks noGrp="1"/>
          </p:cNvSpPr>
          <p:nvPr>
            <p:ph type="body" sz="quarter" idx="20"/>
          </p:nvPr>
        </p:nvSpPr>
        <p:spPr>
          <a:xfrm>
            <a:off x="5314122" y="2276436"/>
            <a:ext cx="6620273" cy="1740959"/>
          </a:xfrm>
        </p:spPr>
        <p:txBody>
          <a:bodyPr>
            <a:normAutofit/>
          </a:bodyPr>
          <a:lstStyle/>
          <a:p>
            <a:pPr algn="l"/>
            <a:r>
              <a:rPr lang="en-US" sz="3600" b="0" dirty="0">
                <a:highlight>
                  <a:srgbClr val="84BFA4"/>
                </a:highlight>
              </a:rPr>
              <a:t> Goed gedaan, je hebt het gehaald</a:t>
            </a:r>
            <a:r>
              <a:rPr lang="en-US" sz="3600" b="0" dirty="0">
                <a:solidFill>
                  <a:srgbClr val="84BFA4"/>
                </a:solidFill>
                <a:highlight>
                  <a:srgbClr val="84BFA4"/>
                </a:highlight>
              </a:rPr>
              <a:t>.</a:t>
            </a:r>
          </a:p>
        </p:txBody>
      </p:sp>
      <p:sp>
        <p:nvSpPr>
          <p:cNvPr id="8" name="Text Placeholder 2">
            <a:extLst>
              <a:ext uri="{FF2B5EF4-FFF2-40B4-BE49-F238E27FC236}">
                <a16:creationId xmlns:a16="http://schemas.microsoft.com/office/drawing/2014/main" id="{2F5EF597-4B58-6D67-FBC1-120192E8A5EC}"/>
              </a:ext>
            </a:extLst>
          </p:cNvPr>
          <p:cNvSpPr txBox="1">
            <a:spLocks/>
          </p:cNvSpPr>
          <p:nvPr/>
        </p:nvSpPr>
        <p:spPr>
          <a:xfrm>
            <a:off x="7409073" y="3518460"/>
            <a:ext cx="3938336" cy="69735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600"/>
              </a:lnSpc>
              <a:spcBef>
                <a:spcPts val="0"/>
              </a:spcBef>
              <a:buNone/>
            </a:pPr>
            <a:r>
              <a:rPr lang="en-US" sz="4800" b="1" dirty="0">
                <a:solidFill>
                  <a:schemeClr val="bg1"/>
                </a:solidFill>
              </a:rPr>
              <a:t>M3.2 </a:t>
            </a:r>
          </a:p>
          <a:p>
            <a:pPr marL="0" indent="0">
              <a:lnSpc>
                <a:spcPts val="4600"/>
              </a:lnSpc>
              <a:spcBef>
                <a:spcPts val="0"/>
              </a:spcBef>
              <a:buNone/>
            </a:pPr>
            <a:r>
              <a:rPr lang="en-US" sz="4800" b="1" dirty="0">
                <a:solidFill>
                  <a:schemeClr val="bg1"/>
                </a:solidFill>
              </a:rPr>
              <a:t>VAARDIGHEDEN OM WERK TE ZOEKEN</a:t>
            </a:r>
          </a:p>
        </p:txBody>
      </p:sp>
      <p:sp>
        <p:nvSpPr>
          <p:cNvPr id="9" name="Text Placeholder 5">
            <a:extLst>
              <a:ext uri="{FF2B5EF4-FFF2-40B4-BE49-F238E27FC236}">
                <a16:creationId xmlns:a16="http://schemas.microsoft.com/office/drawing/2014/main" id="{76410C18-7E5E-ECCE-F6C3-FA8CB3626EF9}"/>
              </a:ext>
            </a:extLst>
          </p:cNvPr>
          <p:cNvSpPr txBox="1">
            <a:spLocks/>
          </p:cNvSpPr>
          <p:nvPr/>
        </p:nvSpPr>
        <p:spPr>
          <a:xfrm>
            <a:off x="8877260" y="5713258"/>
            <a:ext cx="3898089" cy="7311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rPr>
              <a:t>www.3kitchens.eu</a:t>
            </a:r>
          </a:p>
        </p:txBody>
      </p:sp>
    </p:spTree>
    <p:extLst>
      <p:ext uri="{BB962C8B-B14F-4D97-AF65-F5344CB8AC3E}">
        <p14:creationId xmlns:p14="http://schemas.microsoft.com/office/powerpoint/2010/main" val="6476647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614732" y="549032"/>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a:solidFill>
                  <a:srgbClr val="B6D1E1"/>
                </a:solidFill>
                <a:latin typeface="Calibri" panose="020F0502020204030204" pitchFamily="34" charset="0"/>
                <a:ea typeface="Calibri" panose="020F0502020204030204" pitchFamily="34" charset="0"/>
                <a:cs typeface="Calibri" panose="020F0502020204030204" pitchFamily="34" charset="0"/>
              </a:rPr>
              <a:t>Overzicht </a:t>
            </a: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banen </a:t>
            </a:r>
            <a:r>
              <a:rPr lang="en-GB" sz="4000" b="1">
                <a:solidFill>
                  <a:srgbClr val="B6D1E1"/>
                </a:solidFill>
                <a:latin typeface="Calibri" panose="020F0502020204030204" pitchFamily="34" charset="0"/>
                <a:ea typeface="Calibri" panose="020F0502020204030204" pitchFamily="34" charset="0"/>
                <a:cs typeface="Calibri" panose="020F0502020204030204" pitchFamily="34" charset="0"/>
              </a:rPr>
              <a:t>zoeken</a:t>
            </a:r>
            <a:endPar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22" name="Text Placeholder 3">
            <a:extLst>
              <a:ext uri="{FF2B5EF4-FFF2-40B4-BE49-F238E27FC236}">
                <a16:creationId xmlns:a16="http://schemas.microsoft.com/office/drawing/2014/main" id="{B142A832-CE2D-8C34-6B2A-86676986BA8D}"/>
              </a:ext>
            </a:extLst>
          </p:cNvPr>
          <p:cNvSpPr txBox="1">
            <a:spLocks/>
          </p:cNvSpPr>
          <p:nvPr/>
        </p:nvSpPr>
        <p:spPr>
          <a:xfrm>
            <a:off x="646817" y="1339795"/>
            <a:ext cx="11079961" cy="197317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IE" sz="2200" dirty="0">
                <a:solidFill>
                  <a:srgbClr val="382B1B"/>
                </a:solidFill>
                <a:latin typeface="Calibri" panose="020F0502020204030204" pitchFamily="34" charset="0"/>
                <a:ea typeface="Calibri" panose="020F0502020204030204" pitchFamily="34" charset="0"/>
                <a:cs typeface="Calibri" panose="020F0502020204030204" pitchFamily="34" charset="0"/>
              </a:rPr>
              <a:t>Om je een weg te banen op de arbeidsmarkt heb je een strategische en weloverwogen aanpak nodig. Door effectieve strategieën voor het zoeken naar een baan te begrijpen en toe te passen, kun je je kansen op het vinden van de juiste baan vergroten. Deze module biedt waardevolle inzichten in zowel traditionele als moderne methoden om een baan te vinden, zoals het belang van het verduidelijken van carrièredoelen, het gebruik van online platforms, effectief netwerken, je grondig voorbereiden op sollicitatiegesprekken en tijdens het hele proces georganiseerd blijven.</a:t>
            </a:r>
          </a:p>
          <a:p>
            <a:pPr marL="0" indent="0">
              <a:lnSpc>
                <a:spcPts val="2760"/>
              </a:lnSpc>
              <a:spcBef>
                <a:spcPts val="0"/>
              </a:spcBef>
              <a:buClr>
                <a:srgbClr val="B6D1E1"/>
              </a:buClr>
              <a:buNone/>
            </a:pPr>
            <a:r>
              <a:rPr lang="en-IE" sz="22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760"/>
              </a:lnSpc>
              <a:spcBef>
                <a:spcPts val="0"/>
              </a:spcBef>
              <a:buClr>
                <a:srgbClr val="B6D1E1"/>
              </a:buClr>
              <a:buNone/>
            </a:pPr>
            <a:r>
              <a:rPr lang="en-IE" sz="2200" dirty="0">
                <a:solidFill>
                  <a:srgbClr val="382B1B"/>
                </a:solidFill>
                <a:latin typeface="Calibri" panose="020F0502020204030204" pitchFamily="34" charset="0"/>
                <a:ea typeface="Calibri" panose="020F0502020204030204" pitchFamily="34" charset="0"/>
                <a:cs typeface="Calibri" panose="020F0502020204030204" pitchFamily="34" charset="0"/>
              </a:rPr>
              <a:t>Door gebruik te maken van deze tips en technieken stroomlijn je niet alleen je zoektocht naar een baan, maar vergroot je ook je zelfvertrouwen en effectiviteit bij het nastreven van je carrièredoelen. Onthoud dat de sleutel tot het succesvol zoeken naar een baan een combinatie is van doorzettingsvermogen, aanpassingsvermogen en proactief gebruikmaken van de beschikbare bronnen. Door je vaardigheden voortdurend te verbeteren, op de hoogte te blijven van trends in de sector en een positieve houding aan te nemen, kun je efficiënter door de arbeidsmarkt navigeren en je loopbaanambities verwezenlijken.</a:t>
            </a:r>
          </a:p>
          <a:p>
            <a:pPr marL="0" indent="0">
              <a:lnSpc>
                <a:spcPts val="27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3" name="Straight Connector 62">
            <a:extLst>
              <a:ext uri="{FF2B5EF4-FFF2-40B4-BE49-F238E27FC236}">
                <a16:creationId xmlns:a16="http://schemas.microsoft.com/office/drawing/2014/main" id="{AA7AAFAF-138E-5E59-89A5-6EB6BC47BE26}"/>
              </a:ext>
            </a:extLst>
          </p:cNvPr>
          <p:cNvCxnSpPr>
            <a:cxnSpLocks/>
          </p:cNvCxnSpPr>
          <p:nvPr/>
        </p:nvCxnSpPr>
        <p:spPr>
          <a:xfrm flipH="1">
            <a:off x="633469" y="1263573"/>
            <a:ext cx="2735372"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3" name="Graphic 4">
            <a:extLst>
              <a:ext uri="{FF2B5EF4-FFF2-40B4-BE49-F238E27FC236}">
                <a16:creationId xmlns:a16="http://schemas.microsoft.com/office/drawing/2014/main" id="{5587704F-6CE3-135E-08F6-D5BD43301297}"/>
              </a:ext>
            </a:extLst>
          </p:cNvPr>
          <p:cNvSpPr/>
          <p:nvPr/>
        </p:nvSpPr>
        <p:spPr>
          <a:xfrm>
            <a:off x="9570896" y="-700210"/>
            <a:ext cx="1967462" cy="20286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Tree>
    <p:extLst>
      <p:ext uri="{BB962C8B-B14F-4D97-AF65-F5344CB8AC3E}">
        <p14:creationId xmlns:p14="http://schemas.microsoft.com/office/powerpoint/2010/main" val="18051030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342EAB87-F3FD-CCEA-7961-2C4EC9EADEA7}"/>
              </a:ext>
            </a:extLst>
          </p:cNvPr>
          <p:cNvSpPr/>
          <p:nvPr/>
        </p:nvSpPr>
        <p:spPr>
          <a:xfrm flipV="1">
            <a:off x="8496" y="2695074"/>
            <a:ext cx="12183504" cy="4162926"/>
          </a:xfrm>
          <a:custGeom>
            <a:avLst/>
            <a:gdLst>
              <a:gd name="connsiteX0" fmla="*/ 0 w 12183504"/>
              <a:gd name="connsiteY0" fmla="*/ 0 h 3982032"/>
              <a:gd name="connsiteX1" fmla="*/ 12183504 w 12183504"/>
              <a:gd name="connsiteY1" fmla="*/ 0 h 3982032"/>
              <a:gd name="connsiteX2" fmla="*/ 12183504 w 12183504"/>
              <a:gd name="connsiteY2" fmla="*/ 2194550 h 3982032"/>
              <a:gd name="connsiteX3" fmla="*/ 12103237 w 12183504"/>
              <a:gd name="connsiteY3" fmla="*/ 2245542 h 3982032"/>
              <a:gd name="connsiteX4" fmla="*/ 10188834 w 12183504"/>
              <a:gd name="connsiteY4" fmla="*/ 2945125 h 3982032"/>
              <a:gd name="connsiteX5" fmla="*/ 5039511 w 12183504"/>
              <a:gd name="connsiteY5" fmla="*/ 3280056 h 3982032"/>
              <a:gd name="connsiteX6" fmla="*/ 4957122 w 12183504"/>
              <a:gd name="connsiteY6" fmla="*/ 3282612 h 3982032"/>
              <a:gd name="connsiteX7" fmla="*/ 3895208 w 12183504"/>
              <a:gd name="connsiteY7" fmla="*/ 3520391 h 3982032"/>
              <a:gd name="connsiteX8" fmla="*/ 3245251 w 12183504"/>
              <a:gd name="connsiteY8" fmla="*/ 3916678 h 3982032"/>
              <a:gd name="connsiteX9" fmla="*/ 2631913 w 12183504"/>
              <a:gd name="connsiteY9" fmla="*/ 3870657 h 3982032"/>
              <a:gd name="connsiteX10" fmla="*/ 2503755 w 12183504"/>
              <a:gd name="connsiteY10" fmla="*/ 3717261 h 3982032"/>
              <a:gd name="connsiteX11" fmla="*/ 974963 w 12183504"/>
              <a:gd name="connsiteY11" fmla="*/ 2975802 h 3982032"/>
              <a:gd name="connsiteX12" fmla="*/ 121185 w 12183504"/>
              <a:gd name="connsiteY12" fmla="*/ 2719886 h 3982032"/>
              <a:gd name="connsiteX13" fmla="*/ 0 w 12183504"/>
              <a:gd name="connsiteY13" fmla="*/ 2663240 h 3982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83504" h="3982032">
                <a:moveTo>
                  <a:pt x="0" y="0"/>
                </a:moveTo>
                <a:lnTo>
                  <a:pt x="12183504" y="0"/>
                </a:lnTo>
                <a:lnTo>
                  <a:pt x="12183504" y="2194550"/>
                </a:lnTo>
                <a:lnTo>
                  <a:pt x="12103237" y="2245542"/>
                </a:lnTo>
                <a:cubicBezTo>
                  <a:pt x="11707313" y="2481719"/>
                  <a:pt x="11090539" y="2731638"/>
                  <a:pt x="10188834" y="2945125"/>
                </a:cubicBezTo>
                <a:cubicBezTo>
                  <a:pt x="8499856" y="3343976"/>
                  <a:pt x="5423984" y="3287724"/>
                  <a:pt x="5039511" y="3280056"/>
                </a:cubicBezTo>
                <a:cubicBezTo>
                  <a:pt x="5012043" y="3280056"/>
                  <a:pt x="4984574" y="3280056"/>
                  <a:pt x="4957122" y="3282612"/>
                </a:cubicBezTo>
                <a:cubicBezTo>
                  <a:pt x="4142373" y="3359319"/>
                  <a:pt x="3895208" y="3520391"/>
                  <a:pt x="3895208" y="3520391"/>
                </a:cubicBezTo>
                <a:lnTo>
                  <a:pt x="3245251" y="3916678"/>
                </a:lnTo>
                <a:cubicBezTo>
                  <a:pt x="3071323" y="4021506"/>
                  <a:pt x="2737179" y="3995940"/>
                  <a:pt x="2631913" y="3870657"/>
                </a:cubicBezTo>
                <a:lnTo>
                  <a:pt x="2503755" y="3717261"/>
                </a:lnTo>
                <a:cubicBezTo>
                  <a:pt x="2215380" y="3374654"/>
                  <a:pt x="1661538" y="3108752"/>
                  <a:pt x="974963" y="2975802"/>
                </a:cubicBezTo>
                <a:cubicBezTo>
                  <a:pt x="643118" y="2910606"/>
                  <a:pt x="360906" y="2823198"/>
                  <a:pt x="121185" y="2719886"/>
                </a:cubicBezTo>
                <a:lnTo>
                  <a:pt x="0" y="2663240"/>
                </a:lnTo>
                <a:close/>
              </a:path>
            </a:pathLst>
          </a:cu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83" dirty="0"/>
          </a:p>
        </p:txBody>
      </p:sp>
      <p:sp>
        <p:nvSpPr>
          <p:cNvPr id="10" name="Text Placeholder 2">
            <a:extLst>
              <a:ext uri="{FF2B5EF4-FFF2-40B4-BE49-F238E27FC236}">
                <a16:creationId xmlns:a16="http://schemas.microsoft.com/office/drawing/2014/main" id="{766667F3-A666-161C-A714-05F2CE148582}"/>
              </a:ext>
            </a:extLst>
          </p:cNvPr>
          <p:cNvSpPr txBox="1">
            <a:spLocks/>
          </p:cNvSpPr>
          <p:nvPr/>
        </p:nvSpPr>
        <p:spPr>
          <a:xfrm>
            <a:off x="974767" y="4233539"/>
            <a:ext cx="6821696" cy="234536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80"/>
              </a:lnSpc>
              <a:spcBef>
                <a:spcPts val="0"/>
              </a:spcBef>
              <a:buClr>
                <a:srgbClr val="382B1B"/>
              </a:buClr>
              <a:buNone/>
            </a:pPr>
            <a:r>
              <a:rPr lang="en-GB" sz="2600" dirty="0">
                <a:solidFill>
                  <a:schemeClr val="bg1"/>
                </a:solidFill>
                <a:latin typeface="Calibri" panose="020F0502020204030204" pitchFamily="34" charset="0"/>
                <a:ea typeface="Calibri" panose="020F0502020204030204" pitchFamily="34" charset="0"/>
              </a:rPr>
              <a:t>Traditionele kanalen zoals kranten en uitzendbureaus spelen nog steeds een rol, maar het internet heeft het landschap enorm uitgebreid en biedt talloze bronnen en hulpmiddelen om het zoeken naar een baan te stroomlijnen en te verbeteren.</a:t>
            </a:r>
          </a:p>
          <a:p>
            <a:pPr marL="0" indent="0">
              <a:lnSpc>
                <a:spcPts val="2580"/>
              </a:lnSpc>
              <a:spcBef>
                <a:spcPts val="0"/>
              </a:spcBef>
              <a:buClr>
                <a:srgbClr val="382B1B"/>
              </a:buClr>
              <a:buNone/>
            </a:pPr>
            <a:endParaRPr lang="sv-SE" sz="2600" dirty="0">
              <a:solidFill>
                <a:srgbClr val="382B1B"/>
              </a:solidFill>
              <a:latin typeface="Calibri" panose="020F0502020204030204" pitchFamily="34" charset="0"/>
              <a:ea typeface="Calibri" panose="020F0502020204030204" pitchFamily="34" charset="0"/>
            </a:endParaRPr>
          </a:p>
        </p:txBody>
      </p:sp>
      <p:sp>
        <p:nvSpPr>
          <p:cNvPr id="13" name="Text Placeholder 2">
            <a:extLst>
              <a:ext uri="{FF2B5EF4-FFF2-40B4-BE49-F238E27FC236}">
                <a16:creationId xmlns:a16="http://schemas.microsoft.com/office/drawing/2014/main" id="{B5EA393E-C3EB-06CF-3725-CC4FC2BD12AB}"/>
              </a:ext>
            </a:extLst>
          </p:cNvPr>
          <p:cNvSpPr txBox="1">
            <a:spLocks/>
          </p:cNvSpPr>
          <p:nvPr/>
        </p:nvSpPr>
        <p:spPr>
          <a:xfrm>
            <a:off x="1055706" y="673768"/>
            <a:ext cx="7157852" cy="153826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680"/>
              </a:lnSpc>
              <a:spcBef>
                <a:spcPts val="0"/>
              </a:spcBef>
              <a:buClr>
                <a:srgbClr val="382B1B"/>
              </a:buClr>
              <a:buNone/>
            </a:pPr>
            <a:r>
              <a:rPr lang="en-GB" sz="3000" b="1" i="1" dirty="0">
                <a:solidFill>
                  <a:srgbClr val="84BFA4"/>
                </a:solidFill>
                <a:latin typeface="Calibri" panose="020F0502020204030204" pitchFamily="34" charset="0"/>
                <a:ea typeface="Calibri" panose="020F0502020204030204" pitchFamily="34" charset="0"/>
              </a:rPr>
              <a:t>Technologie heeft het zoekproces naar een baan veranderd en biedt verschillende platforms en methoden om werk te vinden. </a:t>
            </a:r>
            <a:endParaRPr lang="sv-SE" sz="3000" b="1" i="1" dirty="0">
              <a:solidFill>
                <a:srgbClr val="84BFA4"/>
              </a:solidFill>
              <a:latin typeface="Calibri" panose="020F0502020204030204" pitchFamily="34" charset="0"/>
              <a:ea typeface="Calibri" panose="020F0502020204030204" pitchFamily="34" charset="0"/>
            </a:endParaRPr>
          </a:p>
        </p:txBody>
      </p:sp>
      <p:cxnSp>
        <p:nvCxnSpPr>
          <p:cNvPr id="14" name="Straight Connector 13">
            <a:extLst>
              <a:ext uri="{FF2B5EF4-FFF2-40B4-BE49-F238E27FC236}">
                <a16:creationId xmlns:a16="http://schemas.microsoft.com/office/drawing/2014/main" id="{87AC853B-0C10-EC78-62DD-A209A12A2B95}"/>
              </a:ext>
            </a:extLst>
          </p:cNvPr>
          <p:cNvCxnSpPr>
            <a:cxnSpLocks/>
          </p:cNvCxnSpPr>
          <p:nvPr/>
        </p:nvCxnSpPr>
        <p:spPr>
          <a:xfrm>
            <a:off x="846991" y="464048"/>
            <a:ext cx="0" cy="1912800"/>
          </a:xfrm>
          <a:prstGeom prst="line">
            <a:avLst/>
          </a:prstGeom>
          <a:ln w="28575">
            <a:solidFill>
              <a:srgbClr val="B6D1E1"/>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B5CE2CDE-D365-16D6-AC92-6D95CC40042F}"/>
              </a:ext>
            </a:extLst>
          </p:cNvPr>
          <p:cNvSpPr/>
          <p:nvPr/>
        </p:nvSpPr>
        <p:spPr>
          <a:xfrm>
            <a:off x="8069179" y="1235242"/>
            <a:ext cx="4909264" cy="5060008"/>
          </a:xfrm>
          <a:custGeom>
            <a:avLst/>
            <a:gdLst>
              <a:gd name="connsiteX0" fmla="*/ 1925946 w 4229293"/>
              <a:gd name="connsiteY0" fmla="*/ 17 h 4359158"/>
              <a:gd name="connsiteX1" fmla="*/ 2560919 w 4229293"/>
              <a:gd name="connsiteY1" fmla="*/ 102144 h 4359158"/>
              <a:gd name="connsiteX2" fmla="*/ 3311201 w 4229293"/>
              <a:gd name="connsiteY2" fmla="*/ 409982 h 4359158"/>
              <a:gd name="connsiteX3" fmla="*/ 4111882 w 4229293"/>
              <a:gd name="connsiteY3" fmla="*/ 1123619 h 4359158"/>
              <a:gd name="connsiteX4" fmla="*/ 2524520 w 4229293"/>
              <a:gd name="connsiteY4" fmla="*/ 4319590 h 4359158"/>
              <a:gd name="connsiteX5" fmla="*/ 21700 w 4229293"/>
              <a:gd name="connsiteY5" fmla="*/ 2354999 h 4359158"/>
              <a:gd name="connsiteX6" fmla="*/ 962364 w 4229293"/>
              <a:gd name="connsiteY6" fmla="*/ 432371 h 4359158"/>
              <a:gd name="connsiteX7" fmla="*/ 1925946 w 4229293"/>
              <a:gd name="connsiteY7" fmla="*/ 17 h 435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29293" h="4359158">
                <a:moveTo>
                  <a:pt x="1925946" y="17"/>
                </a:moveTo>
                <a:cubicBezTo>
                  <a:pt x="2135340" y="-966"/>
                  <a:pt x="2349901" y="39175"/>
                  <a:pt x="2560919" y="102144"/>
                </a:cubicBezTo>
                <a:cubicBezTo>
                  <a:pt x="2821274" y="180502"/>
                  <a:pt x="3073243" y="292440"/>
                  <a:pt x="3311201" y="409982"/>
                </a:cubicBezTo>
                <a:cubicBezTo>
                  <a:pt x="3641555" y="572303"/>
                  <a:pt x="3991500" y="748612"/>
                  <a:pt x="4111882" y="1123619"/>
                </a:cubicBezTo>
                <a:cubicBezTo>
                  <a:pt x="4515017" y="2366190"/>
                  <a:pt x="3854316" y="4109701"/>
                  <a:pt x="2524520" y="4319590"/>
                </a:cubicBezTo>
                <a:cubicBezTo>
                  <a:pt x="1161132" y="4535081"/>
                  <a:pt x="-188263" y="3869022"/>
                  <a:pt x="21700" y="2354999"/>
                </a:cubicBezTo>
                <a:cubicBezTo>
                  <a:pt x="111290" y="1705724"/>
                  <a:pt x="528426" y="919326"/>
                  <a:pt x="962364" y="432371"/>
                </a:cubicBezTo>
                <a:cubicBezTo>
                  <a:pt x="1242320" y="117536"/>
                  <a:pt x="1576955" y="1658"/>
                  <a:pt x="1925946" y="17"/>
                </a:cubicBezTo>
                <a:close/>
              </a:path>
            </a:pathLst>
          </a:custGeom>
          <a:blipFill>
            <a:blip r:embed="rId2"/>
            <a:srcRect/>
            <a:stretch>
              <a:fillRect l="-72120" t="-1840" r="3384" b="-2147"/>
            </a:stretch>
          </a:blipFill>
          <a:ln w="2960"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Graphic 4">
            <a:extLst>
              <a:ext uri="{FF2B5EF4-FFF2-40B4-BE49-F238E27FC236}">
                <a16:creationId xmlns:a16="http://schemas.microsoft.com/office/drawing/2014/main" id="{DF5AE6B3-4176-60DF-A6D1-31F987F55EB1}"/>
              </a:ext>
            </a:extLst>
          </p:cNvPr>
          <p:cNvSpPr/>
          <p:nvPr/>
        </p:nvSpPr>
        <p:spPr>
          <a:xfrm>
            <a:off x="10565507" y="449179"/>
            <a:ext cx="1967462" cy="20286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Tree>
    <p:extLst>
      <p:ext uri="{BB962C8B-B14F-4D97-AF65-F5344CB8AC3E}">
        <p14:creationId xmlns:p14="http://schemas.microsoft.com/office/powerpoint/2010/main" val="6439440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184368" y="632975"/>
            <a:ext cx="7176159" cy="3217862"/>
          </a:xfrm>
        </p:spPr>
        <p:txBody>
          <a:bodyPr/>
          <a:lstStyle/>
          <a:p>
            <a:r>
              <a:rPr lang="en-US" dirty="0"/>
              <a:t>02</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359393" y="1955501"/>
            <a:ext cx="8826108" cy="3217862"/>
          </a:xfrm>
        </p:spPr>
        <p:txBody>
          <a:bodyPr/>
          <a:lstStyle/>
          <a:p>
            <a:pPr>
              <a:lnSpc>
                <a:spcPct val="107000"/>
              </a:lnSpc>
              <a:spcAft>
                <a:spcPts val="800"/>
              </a:spcAft>
            </a:pPr>
            <a:r>
              <a:rPr lang="sv-SE" sz="6000" dirty="0" err="1">
                <a:effectLst/>
                <a:latin typeface="Calibri" panose="020F0502020204030204" pitchFamily="34" charset="0"/>
                <a:ea typeface="Calibri" panose="020F0502020204030204" pitchFamily="34" charset="0"/>
              </a:rPr>
              <a:t>Traditionele methoden</a:t>
            </a:r>
            <a:endParaRPr lang="sv-SE" sz="6000" dirty="0">
              <a:effectLst/>
              <a:latin typeface="Calibri" panose="020F0502020204030204" pitchFamily="34" charset="0"/>
              <a:ea typeface="Calibri" panose="020F0502020204030204" pitchFamily="34" charset="0"/>
            </a:endParaRPr>
          </a:p>
          <a:p>
            <a:pPr>
              <a:lnSpc>
                <a:spcPct val="107000"/>
              </a:lnSpc>
              <a:spcAft>
                <a:spcPts val="800"/>
              </a:spcAft>
            </a:pPr>
            <a:endParaRPr lang="sv-SE" sz="6000" dirty="0">
              <a:effectLst/>
              <a:latin typeface="Calibri" panose="020F0502020204030204" pitchFamily="34" charset="0"/>
              <a:ea typeface="Calibri" panose="020F0502020204030204" pitchFamily="34" charset="0"/>
            </a:endParaRPr>
          </a:p>
          <a:p>
            <a:endParaRPr lang="en-US" sz="6000" dirty="0"/>
          </a:p>
        </p:txBody>
      </p:sp>
    </p:spTree>
    <p:extLst>
      <p:ext uri="{BB962C8B-B14F-4D97-AF65-F5344CB8AC3E}">
        <p14:creationId xmlns:p14="http://schemas.microsoft.com/office/powerpoint/2010/main" val="32862259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Freeform 34">
            <a:extLst>
              <a:ext uri="{FF2B5EF4-FFF2-40B4-BE49-F238E27FC236}">
                <a16:creationId xmlns:a16="http://schemas.microsoft.com/office/drawing/2014/main" id="{6DCB88E9-8755-6162-2F29-A0C65A0D234C}"/>
              </a:ext>
            </a:extLst>
          </p:cNvPr>
          <p:cNvSpPr/>
          <p:nvPr/>
        </p:nvSpPr>
        <p:spPr>
          <a:xfrm>
            <a:off x="2845696" y="2923233"/>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13" name="Text Placeholder 2">
            <a:extLst>
              <a:ext uri="{FF2B5EF4-FFF2-40B4-BE49-F238E27FC236}">
                <a16:creationId xmlns:a16="http://schemas.microsoft.com/office/drawing/2014/main" id="{B5EA393E-C3EB-06CF-3725-CC4FC2BD12AB}"/>
              </a:ext>
            </a:extLst>
          </p:cNvPr>
          <p:cNvSpPr txBox="1">
            <a:spLocks/>
          </p:cNvSpPr>
          <p:nvPr/>
        </p:nvSpPr>
        <p:spPr>
          <a:xfrm>
            <a:off x="555009" y="760052"/>
            <a:ext cx="7395621" cy="95128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680"/>
              </a:lnSpc>
              <a:spcBef>
                <a:spcPts val="0"/>
              </a:spcBef>
              <a:buClr>
                <a:srgbClr val="382B1B"/>
              </a:buClr>
              <a:buNone/>
            </a:pPr>
            <a:r>
              <a:rPr lang="en-GB" sz="4000" b="1" dirty="0">
                <a:solidFill>
                  <a:srgbClr val="84BFA4"/>
                </a:solidFill>
                <a:latin typeface="Calibri" panose="020F0502020204030204" pitchFamily="34" charset="0"/>
                <a:ea typeface="Calibri" panose="020F0502020204030204" pitchFamily="34" charset="0"/>
              </a:rPr>
              <a:t>Traditionele methoden</a:t>
            </a:r>
          </a:p>
          <a:p>
            <a:pPr marL="0" indent="0">
              <a:lnSpc>
                <a:spcPts val="2680"/>
              </a:lnSpc>
              <a:spcBef>
                <a:spcPts val="0"/>
              </a:spcBef>
              <a:buClr>
                <a:srgbClr val="382B1B"/>
              </a:buClr>
              <a:buNone/>
            </a:pPr>
            <a:endParaRPr lang="en-GB" sz="3200" b="1" dirty="0">
              <a:solidFill>
                <a:srgbClr val="84BFA4"/>
              </a:solidFill>
              <a:latin typeface="Calibri" panose="020F0502020204030204" pitchFamily="34" charset="0"/>
              <a:ea typeface="Calibri" panose="020F0502020204030204" pitchFamily="34" charset="0"/>
            </a:endParaRPr>
          </a:p>
        </p:txBody>
      </p:sp>
      <p:cxnSp>
        <p:nvCxnSpPr>
          <p:cNvPr id="14" name="Straight Connector 13">
            <a:extLst>
              <a:ext uri="{FF2B5EF4-FFF2-40B4-BE49-F238E27FC236}">
                <a16:creationId xmlns:a16="http://schemas.microsoft.com/office/drawing/2014/main" id="{87AC853B-0C10-EC78-62DD-A209A12A2B95}"/>
              </a:ext>
            </a:extLst>
          </p:cNvPr>
          <p:cNvCxnSpPr>
            <a:cxnSpLocks/>
          </p:cNvCxnSpPr>
          <p:nvPr/>
        </p:nvCxnSpPr>
        <p:spPr>
          <a:xfrm flipH="1">
            <a:off x="278848" y="1299190"/>
            <a:ext cx="4917707" cy="0"/>
          </a:xfrm>
          <a:prstGeom prst="line">
            <a:avLst/>
          </a:prstGeom>
          <a:ln w="28575">
            <a:solidFill>
              <a:srgbClr val="E6C8C7"/>
            </a:solidFill>
          </a:ln>
        </p:spPr>
        <p:style>
          <a:lnRef idx="1">
            <a:schemeClr val="accent1"/>
          </a:lnRef>
          <a:fillRef idx="0">
            <a:schemeClr val="accent1"/>
          </a:fillRef>
          <a:effectRef idx="0">
            <a:schemeClr val="accent1"/>
          </a:effectRef>
          <a:fontRef idx="minor">
            <a:schemeClr val="tx1"/>
          </a:fontRef>
        </p:style>
      </p:cxnSp>
      <p:grpSp>
        <p:nvGrpSpPr>
          <p:cNvPr id="18" name="Graphic 9">
            <a:extLst>
              <a:ext uri="{FF2B5EF4-FFF2-40B4-BE49-F238E27FC236}">
                <a16:creationId xmlns:a16="http://schemas.microsoft.com/office/drawing/2014/main" id="{A7E96E81-06E0-F0A6-FCE9-E6118242C0B1}"/>
              </a:ext>
            </a:extLst>
          </p:cNvPr>
          <p:cNvGrpSpPr/>
          <p:nvPr/>
        </p:nvGrpSpPr>
        <p:grpSpPr>
          <a:xfrm>
            <a:off x="2853602" y="2093122"/>
            <a:ext cx="1759216" cy="3934767"/>
            <a:chOff x="2115901" y="2119177"/>
            <a:chExt cx="1383863" cy="3095230"/>
          </a:xfrm>
        </p:grpSpPr>
        <p:sp>
          <p:nvSpPr>
            <p:cNvPr id="19" name="Freeform 18">
              <a:extLst>
                <a:ext uri="{FF2B5EF4-FFF2-40B4-BE49-F238E27FC236}">
                  <a16:creationId xmlns:a16="http://schemas.microsoft.com/office/drawing/2014/main" id="{E08CA200-BC44-F50C-38C5-A90AEED65BFB}"/>
                </a:ext>
              </a:extLst>
            </p:cNvPr>
            <p:cNvSpPr/>
            <p:nvPr/>
          </p:nvSpPr>
          <p:spPr>
            <a:xfrm>
              <a:off x="2115901"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D8BB0337-9EA6-176D-C27F-3E4C72636B3B}"/>
                </a:ext>
              </a:extLst>
            </p:cNvPr>
            <p:cNvSpPr/>
            <p:nvPr/>
          </p:nvSpPr>
          <p:spPr>
            <a:xfrm>
              <a:off x="2209015"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49" name="Group 48">
            <a:extLst>
              <a:ext uri="{FF2B5EF4-FFF2-40B4-BE49-F238E27FC236}">
                <a16:creationId xmlns:a16="http://schemas.microsoft.com/office/drawing/2014/main" id="{6343E274-5CA4-DFC0-7FFE-17AD35955D40}"/>
              </a:ext>
            </a:extLst>
          </p:cNvPr>
          <p:cNvGrpSpPr/>
          <p:nvPr/>
        </p:nvGrpSpPr>
        <p:grpSpPr>
          <a:xfrm>
            <a:off x="2795439" y="4032829"/>
            <a:ext cx="1879733" cy="2441854"/>
            <a:chOff x="9972379" y="3544683"/>
            <a:chExt cx="1478666" cy="1920851"/>
          </a:xfrm>
        </p:grpSpPr>
        <p:sp>
          <p:nvSpPr>
            <p:cNvPr id="50" name="Text Placeholder 23">
              <a:extLst>
                <a:ext uri="{FF2B5EF4-FFF2-40B4-BE49-F238E27FC236}">
                  <a16:creationId xmlns:a16="http://schemas.microsoft.com/office/drawing/2014/main" id="{BD30C0DB-C189-AA32-A350-918ACE80175F}"/>
                </a:ext>
              </a:extLst>
            </p:cNvPr>
            <p:cNvSpPr txBox="1">
              <a:spLocks/>
            </p:cNvSpPr>
            <p:nvPr/>
          </p:nvSpPr>
          <p:spPr>
            <a:xfrm>
              <a:off x="9973661" y="354468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02</a:t>
              </a:r>
            </a:p>
          </p:txBody>
        </p:sp>
        <p:sp>
          <p:nvSpPr>
            <p:cNvPr id="51" name="Text Placeholder 23">
              <a:extLst>
                <a:ext uri="{FF2B5EF4-FFF2-40B4-BE49-F238E27FC236}">
                  <a16:creationId xmlns:a16="http://schemas.microsoft.com/office/drawing/2014/main" id="{BAFB30F5-E010-0699-E493-B712F89DD3A1}"/>
                </a:ext>
              </a:extLst>
            </p:cNvPr>
            <p:cNvSpPr txBox="1">
              <a:spLocks/>
            </p:cNvSpPr>
            <p:nvPr/>
          </p:nvSpPr>
          <p:spPr>
            <a:xfrm>
              <a:off x="9972379" y="4124959"/>
              <a:ext cx="1478666" cy="1340575"/>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b="1" dirty="0">
                  <a:latin typeface="Calibri" panose="020F0502020204030204" pitchFamily="34" charset="0"/>
                  <a:ea typeface="Calibri" panose="020F0502020204030204" pitchFamily="34" charset="0"/>
                </a:rPr>
                <a:t>Banenbureaus</a:t>
              </a:r>
            </a:p>
            <a:p>
              <a:endParaRPr lang="en-US" sz="2200" dirty="0"/>
            </a:p>
          </p:txBody>
        </p:sp>
      </p:grpSp>
      <p:sp>
        <p:nvSpPr>
          <p:cNvPr id="30" name="Freeform 29">
            <a:extLst>
              <a:ext uri="{FF2B5EF4-FFF2-40B4-BE49-F238E27FC236}">
                <a16:creationId xmlns:a16="http://schemas.microsoft.com/office/drawing/2014/main" id="{0254C239-580C-2DA9-1CFE-CCD1D434BBD1}"/>
              </a:ext>
            </a:extLst>
          </p:cNvPr>
          <p:cNvSpPr/>
          <p:nvPr/>
        </p:nvSpPr>
        <p:spPr>
          <a:xfrm>
            <a:off x="699033" y="2923233"/>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grpSp>
        <p:nvGrpSpPr>
          <p:cNvPr id="31" name="Graphic 9">
            <a:extLst>
              <a:ext uri="{FF2B5EF4-FFF2-40B4-BE49-F238E27FC236}">
                <a16:creationId xmlns:a16="http://schemas.microsoft.com/office/drawing/2014/main" id="{2C1C772E-1F55-6327-72D2-1A3DAC6CFED0}"/>
              </a:ext>
            </a:extLst>
          </p:cNvPr>
          <p:cNvGrpSpPr/>
          <p:nvPr/>
        </p:nvGrpSpPr>
        <p:grpSpPr>
          <a:xfrm>
            <a:off x="706939" y="2093122"/>
            <a:ext cx="1759216" cy="3934767"/>
            <a:chOff x="2115901" y="2119177"/>
            <a:chExt cx="1383863" cy="3095230"/>
          </a:xfrm>
        </p:grpSpPr>
        <p:sp>
          <p:nvSpPr>
            <p:cNvPr id="32" name="Freeform 31">
              <a:extLst>
                <a:ext uri="{FF2B5EF4-FFF2-40B4-BE49-F238E27FC236}">
                  <a16:creationId xmlns:a16="http://schemas.microsoft.com/office/drawing/2014/main" id="{A79F5E85-A744-4BE6-7F5A-66660567B284}"/>
                </a:ext>
              </a:extLst>
            </p:cNvPr>
            <p:cNvSpPr/>
            <p:nvPr/>
          </p:nvSpPr>
          <p:spPr>
            <a:xfrm>
              <a:off x="2115901"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116F56EB-44B4-498E-9905-EA47D0EDE9B7}"/>
                </a:ext>
              </a:extLst>
            </p:cNvPr>
            <p:cNvSpPr/>
            <p:nvPr/>
          </p:nvSpPr>
          <p:spPr>
            <a:xfrm>
              <a:off x="2209015"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pic>
        <p:nvPicPr>
          <p:cNvPr id="39" name="Graphic 38" descr="Newspaper outline">
            <a:extLst>
              <a:ext uri="{FF2B5EF4-FFF2-40B4-BE49-F238E27FC236}">
                <a16:creationId xmlns:a16="http://schemas.microsoft.com/office/drawing/2014/main" id="{4CAFFF71-F239-95AD-40F6-B07194915FC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92925" y="2483158"/>
            <a:ext cx="1057940" cy="1057940"/>
          </a:xfrm>
          <a:prstGeom prst="rect">
            <a:avLst/>
          </a:prstGeom>
        </p:spPr>
      </p:pic>
      <p:sp>
        <p:nvSpPr>
          <p:cNvPr id="41" name="Text Placeholder 23">
            <a:extLst>
              <a:ext uri="{FF2B5EF4-FFF2-40B4-BE49-F238E27FC236}">
                <a16:creationId xmlns:a16="http://schemas.microsoft.com/office/drawing/2014/main" id="{EB5D59FF-A2F1-E979-2571-9C987775C13F}"/>
              </a:ext>
            </a:extLst>
          </p:cNvPr>
          <p:cNvSpPr txBox="1">
            <a:spLocks/>
          </p:cNvSpPr>
          <p:nvPr/>
        </p:nvSpPr>
        <p:spPr>
          <a:xfrm>
            <a:off x="637339" y="4041538"/>
            <a:ext cx="1876474" cy="108965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01</a:t>
            </a:r>
          </a:p>
        </p:txBody>
      </p:sp>
      <p:sp>
        <p:nvSpPr>
          <p:cNvPr id="43" name="Text Placeholder 23">
            <a:extLst>
              <a:ext uri="{FF2B5EF4-FFF2-40B4-BE49-F238E27FC236}">
                <a16:creationId xmlns:a16="http://schemas.microsoft.com/office/drawing/2014/main" id="{2995069B-2EAC-6417-A960-F1E35E84529E}"/>
              </a:ext>
            </a:extLst>
          </p:cNvPr>
          <p:cNvSpPr txBox="1">
            <a:spLocks/>
          </p:cNvSpPr>
          <p:nvPr/>
        </p:nvSpPr>
        <p:spPr>
          <a:xfrm>
            <a:off x="635709" y="4779205"/>
            <a:ext cx="1879733" cy="1704187"/>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600" b="1" dirty="0">
                <a:latin typeface="Calibri" panose="020F0502020204030204" pitchFamily="34" charset="0"/>
                <a:ea typeface="Calibri" panose="020F0502020204030204" pitchFamily="34" charset="0"/>
              </a:rPr>
              <a:t>Krant</a:t>
            </a:r>
          </a:p>
          <a:p>
            <a:endParaRPr lang="en-US" sz="2200" dirty="0"/>
          </a:p>
        </p:txBody>
      </p:sp>
      <p:pic>
        <p:nvPicPr>
          <p:cNvPr id="55" name="Graphic 54" descr="Office worker male outline">
            <a:extLst>
              <a:ext uri="{FF2B5EF4-FFF2-40B4-BE49-F238E27FC236}">
                <a16:creationId xmlns:a16="http://schemas.microsoft.com/office/drawing/2014/main" id="{88DBBF66-B8A3-D477-E3BE-1F384F84798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222171" y="2442754"/>
            <a:ext cx="1051561" cy="1051561"/>
          </a:xfrm>
          <a:prstGeom prst="rect">
            <a:avLst/>
          </a:prstGeom>
        </p:spPr>
      </p:pic>
      <p:sp>
        <p:nvSpPr>
          <p:cNvPr id="57" name="Freeform 56">
            <a:extLst>
              <a:ext uri="{FF2B5EF4-FFF2-40B4-BE49-F238E27FC236}">
                <a16:creationId xmlns:a16="http://schemas.microsoft.com/office/drawing/2014/main" id="{84336686-7A46-DB6F-8157-6AF23E166ED7}"/>
              </a:ext>
            </a:extLst>
          </p:cNvPr>
          <p:cNvSpPr/>
          <p:nvPr/>
        </p:nvSpPr>
        <p:spPr>
          <a:xfrm>
            <a:off x="5873858" y="495945"/>
            <a:ext cx="6980598" cy="5982346"/>
          </a:xfrm>
          <a:custGeom>
            <a:avLst/>
            <a:gdLst>
              <a:gd name="connsiteX0" fmla="*/ 1925946 w 4229293"/>
              <a:gd name="connsiteY0" fmla="*/ 17 h 4359158"/>
              <a:gd name="connsiteX1" fmla="*/ 2560919 w 4229293"/>
              <a:gd name="connsiteY1" fmla="*/ 102144 h 4359158"/>
              <a:gd name="connsiteX2" fmla="*/ 3311201 w 4229293"/>
              <a:gd name="connsiteY2" fmla="*/ 409982 h 4359158"/>
              <a:gd name="connsiteX3" fmla="*/ 4111882 w 4229293"/>
              <a:gd name="connsiteY3" fmla="*/ 1123619 h 4359158"/>
              <a:gd name="connsiteX4" fmla="*/ 2524520 w 4229293"/>
              <a:gd name="connsiteY4" fmla="*/ 4319590 h 4359158"/>
              <a:gd name="connsiteX5" fmla="*/ 21700 w 4229293"/>
              <a:gd name="connsiteY5" fmla="*/ 2354999 h 4359158"/>
              <a:gd name="connsiteX6" fmla="*/ 962364 w 4229293"/>
              <a:gd name="connsiteY6" fmla="*/ 432371 h 4359158"/>
              <a:gd name="connsiteX7" fmla="*/ 1925946 w 4229293"/>
              <a:gd name="connsiteY7" fmla="*/ 17 h 435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29293" h="4359158">
                <a:moveTo>
                  <a:pt x="1925946" y="17"/>
                </a:moveTo>
                <a:cubicBezTo>
                  <a:pt x="2135340" y="-966"/>
                  <a:pt x="2349901" y="39175"/>
                  <a:pt x="2560919" y="102144"/>
                </a:cubicBezTo>
                <a:cubicBezTo>
                  <a:pt x="2821274" y="180502"/>
                  <a:pt x="3073243" y="292440"/>
                  <a:pt x="3311201" y="409982"/>
                </a:cubicBezTo>
                <a:cubicBezTo>
                  <a:pt x="3641555" y="572303"/>
                  <a:pt x="3991500" y="748612"/>
                  <a:pt x="4111882" y="1123619"/>
                </a:cubicBezTo>
                <a:cubicBezTo>
                  <a:pt x="4515017" y="2366190"/>
                  <a:pt x="3854316" y="4109701"/>
                  <a:pt x="2524520" y="4319590"/>
                </a:cubicBezTo>
                <a:cubicBezTo>
                  <a:pt x="1161132" y="4535081"/>
                  <a:pt x="-188263" y="3869022"/>
                  <a:pt x="21700" y="2354999"/>
                </a:cubicBezTo>
                <a:cubicBezTo>
                  <a:pt x="111290" y="1705724"/>
                  <a:pt x="528426" y="919326"/>
                  <a:pt x="962364" y="432371"/>
                </a:cubicBezTo>
                <a:cubicBezTo>
                  <a:pt x="1242320" y="117536"/>
                  <a:pt x="1576955" y="1658"/>
                  <a:pt x="1925946" y="17"/>
                </a:cubicBezTo>
                <a:close/>
              </a:path>
            </a:pathLst>
          </a:custGeom>
          <a:solidFill>
            <a:srgbClr val="C0DCEA"/>
          </a:solidFill>
          <a:ln w="2960"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0" name="Freeform 59">
            <a:extLst>
              <a:ext uri="{FF2B5EF4-FFF2-40B4-BE49-F238E27FC236}">
                <a16:creationId xmlns:a16="http://schemas.microsoft.com/office/drawing/2014/main" id="{9943DABC-34DF-100F-D51C-25018D13AFAD}"/>
              </a:ext>
            </a:extLst>
          </p:cNvPr>
          <p:cNvSpPr/>
          <p:nvPr/>
        </p:nvSpPr>
        <p:spPr>
          <a:xfrm>
            <a:off x="5886772" y="493362"/>
            <a:ext cx="6980598" cy="5982346"/>
          </a:xfrm>
          <a:custGeom>
            <a:avLst/>
            <a:gdLst>
              <a:gd name="connsiteX0" fmla="*/ 1925946 w 4229293"/>
              <a:gd name="connsiteY0" fmla="*/ 17 h 4359158"/>
              <a:gd name="connsiteX1" fmla="*/ 2560919 w 4229293"/>
              <a:gd name="connsiteY1" fmla="*/ 102144 h 4359158"/>
              <a:gd name="connsiteX2" fmla="*/ 3311201 w 4229293"/>
              <a:gd name="connsiteY2" fmla="*/ 409982 h 4359158"/>
              <a:gd name="connsiteX3" fmla="*/ 4111882 w 4229293"/>
              <a:gd name="connsiteY3" fmla="*/ 1123619 h 4359158"/>
              <a:gd name="connsiteX4" fmla="*/ 2524520 w 4229293"/>
              <a:gd name="connsiteY4" fmla="*/ 4319590 h 4359158"/>
              <a:gd name="connsiteX5" fmla="*/ 21700 w 4229293"/>
              <a:gd name="connsiteY5" fmla="*/ 2354999 h 4359158"/>
              <a:gd name="connsiteX6" fmla="*/ 962364 w 4229293"/>
              <a:gd name="connsiteY6" fmla="*/ 432371 h 4359158"/>
              <a:gd name="connsiteX7" fmla="*/ 1925946 w 4229293"/>
              <a:gd name="connsiteY7" fmla="*/ 17 h 435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29293" h="4359158">
                <a:moveTo>
                  <a:pt x="1925946" y="17"/>
                </a:moveTo>
                <a:cubicBezTo>
                  <a:pt x="2135340" y="-966"/>
                  <a:pt x="2349901" y="39175"/>
                  <a:pt x="2560919" y="102144"/>
                </a:cubicBezTo>
                <a:cubicBezTo>
                  <a:pt x="2821274" y="180502"/>
                  <a:pt x="3073243" y="292440"/>
                  <a:pt x="3311201" y="409982"/>
                </a:cubicBezTo>
                <a:cubicBezTo>
                  <a:pt x="3641555" y="572303"/>
                  <a:pt x="3991500" y="748612"/>
                  <a:pt x="4111882" y="1123619"/>
                </a:cubicBezTo>
                <a:cubicBezTo>
                  <a:pt x="4515017" y="2366190"/>
                  <a:pt x="3854316" y="4109701"/>
                  <a:pt x="2524520" y="4319590"/>
                </a:cubicBezTo>
                <a:cubicBezTo>
                  <a:pt x="1161132" y="4535081"/>
                  <a:pt x="-188263" y="3869022"/>
                  <a:pt x="21700" y="2354999"/>
                </a:cubicBezTo>
                <a:cubicBezTo>
                  <a:pt x="111290" y="1705724"/>
                  <a:pt x="528426" y="919326"/>
                  <a:pt x="962364" y="432371"/>
                </a:cubicBezTo>
                <a:cubicBezTo>
                  <a:pt x="1242320" y="117536"/>
                  <a:pt x="1576955" y="1658"/>
                  <a:pt x="1925946" y="17"/>
                </a:cubicBezTo>
                <a:close/>
              </a:path>
            </a:pathLst>
          </a:custGeom>
          <a:blipFill>
            <a:blip r:embed="rId6"/>
            <a:srcRect/>
            <a:stretch>
              <a:fillRect l="11138" t="9093" r="-2165" b="7196"/>
            </a:stretch>
          </a:blipFill>
          <a:ln w="2960" cap="flat">
            <a:noFill/>
            <a:prstDash val="solid"/>
            <a:miter/>
          </a:ln>
        </p:spPr>
        <p:txBody>
          <a:bodyPr wrap="square" rtlCol="0" anchor="ctr">
            <a:noAutofit/>
          </a:bodyPr>
          <a:lstStyle/>
          <a:p>
            <a:endParaRPr lang="en-US" b="0" i="0" dirty="0">
              <a:latin typeface="Calibri" panose="020F0502020204030204" pitchFamily="34" charset="0"/>
            </a:endParaRPr>
          </a:p>
        </p:txBody>
      </p:sp>
    </p:spTree>
    <p:extLst>
      <p:ext uri="{BB962C8B-B14F-4D97-AF65-F5344CB8AC3E}">
        <p14:creationId xmlns:p14="http://schemas.microsoft.com/office/powerpoint/2010/main" val="11574934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2076600" y="-573093"/>
            <a:ext cx="2125880" cy="2191947"/>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3416968" y="2159372"/>
            <a:ext cx="7798095" cy="8782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Kranten</a:t>
            </a:r>
          </a:p>
          <a:p>
            <a:pPr marL="0" indent="0">
              <a:lnSpc>
                <a:spcPts val="4020"/>
              </a:lnSpc>
              <a:spcBef>
                <a:spcPts val="0"/>
              </a:spcBef>
              <a:buNone/>
            </a:pPr>
            <a:endParaRPr lang="sv-SE" sz="4000"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 Placeholder 23">
            <a:extLst>
              <a:ext uri="{FF2B5EF4-FFF2-40B4-BE49-F238E27FC236}">
                <a16:creationId xmlns:a16="http://schemas.microsoft.com/office/drawing/2014/main" id="{D66A2CC6-15D3-D65C-8483-D3040E035CB8}"/>
              </a:ext>
            </a:extLst>
          </p:cNvPr>
          <p:cNvSpPr txBox="1">
            <a:spLocks/>
          </p:cNvSpPr>
          <p:nvPr/>
        </p:nvSpPr>
        <p:spPr>
          <a:xfrm>
            <a:off x="2706545" y="378324"/>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01</a:t>
            </a: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3416968" y="3525589"/>
            <a:ext cx="8582527"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Jarenlang waren kranten een primaire bron voor vacatures. Ondanks de opkomst van digitale media bieden kranten nog steeds waardevolle mogelijkheden, vooral op lokale banenmarkten. Rubrieken en speciale werkgelegenheidsbijlagen kunnen leiden naar vacatures in specifieke geografische gebieden of bedrijfstakken.</a:t>
            </a: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E6C8C7"/>
            </a:solidFill>
            <a:prstDash val="sysDash"/>
          </a:ln>
        </p:spPr>
        <p:style>
          <a:lnRef idx="1">
            <a:schemeClr val="accent1"/>
          </a:lnRef>
          <a:fillRef idx="0">
            <a:schemeClr val="accent1"/>
          </a:fillRef>
          <a:effectRef idx="0">
            <a:schemeClr val="accent1"/>
          </a:effectRef>
          <a:fontRef idx="minor">
            <a:schemeClr val="tx1"/>
          </a:fontRef>
        </p:style>
      </p:cxnSp>
      <p:pic>
        <p:nvPicPr>
          <p:cNvPr id="4" name="Graphic 3" descr="Newspaper outline">
            <a:extLst>
              <a:ext uri="{FF2B5EF4-FFF2-40B4-BE49-F238E27FC236}">
                <a16:creationId xmlns:a16="http://schemas.microsoft.com/office/drawing/2014/main" id="{91560A2E-E088-042C-6E29-B55AF21EDB7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56490" y="3812583"/>
            <a:ext cx="2324745" cy="2324745"/>
          </a:xfrm>
          <a:prstGeom prst="rect">
            <a:avLst/>
          </a:prstGeom>
        </p:spPr>
      </p:pic>
    </p:spTree>
    <p:extLst>
      <p:ext uri="{BB962C8B-B14F-4D97-AF65-F5344CB8AC3E}">
        <p14:creationId xmlns:p14="http://schemas.microsoft.com/office/powerpoint/2010/main" val="24714720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2076600" y="-573093"/>
            <a:ext cx="2125880" cy="2191947"/>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3416968" y="2159372"/>
            <a:ext cx="7798095" cy="8782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Banenbureaus</a:t>
            </a: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 Placeholder 23">
            <a:extLst>
              <a:ext uri="{FF2B5EF4-FFF2-40B4-BE49-F238E27FC236}">
                <a16:creationId xmlns:a16="http://schemas.microsoft.com/office/drawing/2014/main" id="{D66A2CC6-15D3-D65C-8483-D3040E035CB8}"/>
              </a:ext>
            </a:extLst>
          </p:cNvPr>
          <p:cNvSpPr txBox="1">
            <a:spLocks/>
          </p:cNvSpPr>
          <p:nvPr/>
        </p:nvSpPr>
        <p:spPr>
          <a:xfrm>
            <a:off x="2706545" y="378324"/>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02</a:t>
            </a: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3416968" y="3525589"/>
            <a:ext cx="8582527"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Jobbureaus, of wervingsbureaus, blijven effectieve tussenpersonen tussen werkzoekenden en werkgevers. Deze bureaus hebben vaak vaste relaties met bedrijven en toegang tot exclusieve vacatures. Ze bieden persoonlijke hulp en helpen kandidaten hun cv te verfijnen, zich voor te bereiden op sollicitatiegesprekken en hun vaardigheden af te stemmen op geschikte vacatures.</a:t>
            </a: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84BFA4"/>
            </a:solidFill>
            <a:prstDash val="sysDash"/>
          </a:ln>
        </p:spPr>
        <p:style>
          <a:lnRef idx="1">
            <a:schemeClr val="accent1"/>
          </a:lnRef>
          <a:fillRef idx="0">
            <a:schemeClr val="accent1"/>
          </a:fillRef>
          <a:effectRef idx="0">
            <a:schemeClr val="accent1"/>
          </a:effectRef>
          <a:fontRef idx="minor">
            <a:schemeClr val="tx1"/>
          </a:fontRef>
        </p:style>
      </p:cxnSp>
      <p:pic>
        <p:nvPicPr>
          <p:cNvPr id="2" name="Graphic 1" descr="Office worker male outline">
            <a:extLst>
              <a:ext uri="{FF2B5EF4-FFF2-40B4-BE49-F238E27FC236}">
                <a16:creationId xmlns:a16="http://schemas.microsoft.com/office/drawing/2014/main" id="{632726B1-AA4D-318A-002F-7C61842561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9157" y="3828081"/>
            <a:ext cx="2076773" cy="2076773"/>
          </a:xfrm>
          <a:prstGeom prst="rect">
            <a:avLst/>
          </a:prstGeom>
        </p:spPr>
      </p:pic>
    </p:spTree>
    <p:extLst>
      <p:ext uri="{BB962C8B-B14F-4D97-AF65-F5344CB8AC3E}">
        <p14:creationId xmlns:p14="http://schemas.microsoft.com/office/powerpoint/2010/main" val="1049451020"/>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TotalTime>
  <Words>2294</Words>
  <Application>Microsoft Office PowerPoint</Application>
  <PresentationFormat>Widescreen</PresentationFormat>
  <Paragraphs>224</Paragraphs>
  <Slides>38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38</vt:i4>
      </vt:variant>
    </vt:vector>
  </HeadingPairs>
  <TitlesOfParts>
    <vt:vector size="45" baseType="lpstr">
      <vt:lpstr>Aptos</vt:lpstr>
      <vt:lpstr>Arial</vt:lpstr>
      <vt:lpstr>Calibri</vt:lpstr>
      <vt:lpstr>Montserrat</vt:lpstr>
      <vt:lpstr>Montserrat Light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docId:10CC0095289B405F52BA486F67FDC018</cp:keywords>
  <cp:lastModifiedBy>Yasmin Akhtar</cp:lastModifiedBy>
  <cp:revision>387</cp:revision>
  <dcterms:created xsi:type="dcterms:W3CDTF">2020-10-14T13:32:04Z</dcterms:created>
  <dcterms:modified xsi:type="dcterms:W3CDTF">2024-12-29T21:06:56Z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5539ab5-6c40-44dc-bcab-aa0492abd251_Enabled">
    <vt:lpwstr>true</vt:lpwstr>
  </property>
  <property fmtid="{D5CDD505-2E9C-101B-9397-08002B2CF9AE}" pid="3" name="MSIP_Label_35539ab5-6c40-44dc-bcab-aa0492abd251_SetDate">
    <vt:lpwstr>2024-09-06T08:48:02Z</vt:lpwstr>
  </property>
  <property fmtid="{D5CDD505-2E9C-101B-9397-08002B2CF9AE}" pid="4" name="MSIP_Label_35539ab5-6c40-44dc-bcab-aa0492abd251_Method">
    <vt:lpwstr>Privileged</vt:lpwstr>
  </property>
  <property fmtid="{D5CDD505-2E9C-101B-9397-08002B2CF9AE}" pid="5" name="MSIP_Label_35539ab5-6c40-44dc-bcab-aa0492abd251_Name">
    <vt:lpwstr>0_Öppen</vt:lpwstr>
  </property>
  <property fmtid="{D5CDD505-2E9C-101B-9397-08002B2CF9AE}" pid="6" name="MSIP_Label_35539ab5-6c40-44dc-bcab-aa0492abd251_SiteId">
    <vt:lpwstr>1ec9e657-16f5-43cb-82e2-3e701c8e7f24</vt:lpwstr>
  </property>
  <property fmtid="{D5CDD505-2E9C-101B-9397-08002B2CF9AE}" pid="7" name="MSIP_Label_35539ab5-6c40-44dc-bcab-aa0492abd251_ActionId">
    <vt:lpwstr>749cd0a3-0fa1-432b-b47d-1c9ceaa78013</vt:lpwstr>
  </property>
  <property fmtid="{D5CDD505-2E9C-101B-9397-08002B2CF9AE}" pid="8" name="MSIP_Label_35539ab5-6c40-44dc-bcab-aa0492abd251_ContentBits">
    <vt:lpwstr>0</vt:lpwstr>
  </property>
</Properties>
</file>