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00" r:id="rId3"/>
    <p:sldId id="4308" r:id="rId4"/>
    <p:sldId id="4405" r:id="rId5"/>
    <p:sldId id="4362" r:id="rId6"/>
    <p:sldId id="4307" r:id="rId7"/>
    <p:sldId id="4407" r:id="rId8"/>
    <p:sldId id="4408" r:id="rId9"/>
    <p:sldId id="4409" r:id="rId10"/>
    <p:sldId id="4395" r:id="rId11"/>
    <p:sldId id="4410" r:id="rId12"/>
    <p:sldId id="4411" r:id="rId13"/>
    <p:sldId id="4412" r:id="rId14"/>
    <p:sldId id="4413" r:id="rId15"/>
    <p:sldId id="4414" r:id="rId16"/>
    <p:sldId id="4415" r:id="rId17"/>
    <p:sldId id="4416" r:id="rId18"/>
    <p:sldId id="4417" r:id="rId19"/>
    <p:sldId id="4388" r:id="rId20"/>
    <p:sldId id="4418" r:id="rId21"/>
    <p:sldId id="4367" r:id="rId22"/>
    <p:sldId id="4419" r:id="rId23"/>
    <p:sldId id="4421" r:id="rId24"/>
    <p:sldId id="4420" r:id="rId25"/>
    <p:sldId id="4422" r:id="rId26"/>
    <p:sldId id="4423" r:id="rId27"/>
    <p:sldId id="4424" r:id="rId28"/>
    <p:sldId id="4425" r:id="rId29"/>
    <p:sldId id="4426" r:id="rId30"/>
    <p:sldId id="4427" r:id="rId31"/>
    <p:sldId id="4428" r:id="rId32"/>
    <p:sldId id="4429" r:id="rId33"/>
    <p:sldId id="4430" r:id="rId34"/>
    <p:sldId id="4431" r:id="rId35"/>
    <p:sldId id="4432" r:id="rId36"/>
    <p:sldId id="4433" r:id="rId37"/>
    <p:sldId id="4434" r:id="rId38"/>
    <p:sldId id="434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E6C8C7"/>
    <a:srgbClr val="B6D1E1"/>
    <a:srgbClr val="C2DEEB"/>
    <a:srgbClr val="84BFA4"/>
    <a:srgbClr val="C0DCEA"/>
    <a:srgbClr val="DC81AB"/>
    <a:srgbClr val="E995B1"/>
    <a:srgbClr val="000000"/>
    <a:srgbClr val="3C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68"/>
    <p:restoredTop sz="94867"/>
  </p:normalViewPr>
  <p:slideViewPr>
    <p:cSldViewPr snapToGrid="0" snapToObjects="1">
      <p:cViewPr varScale="1">
        <p:scale>
          <a:sx n="61" d="100"/>
          <a:sy n="61" d="100"/>
        </p:scale>
        <p:origin x="488" y="1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monsterboard.nl/" TargetMode="External"/><Relationship Id="rId3" Type="http://schemas.openxmlformats.org/officeDocument/2006/relationships/hyperlink" Target="https://arbetsformedlingen.se/other-languages/english-engelska" TargetMode="External"/><Relationship Id="rId7" Type="http://schemas.openxmlformats.org/officeDocument/2006/relationships/hyperlink" Target="https://www.idibu.com/network/nationale-vacaturebank/" TargetMode="External"/><Relationship Id="rId2" Type="http://schemas.openxmlformats.org/officeDocument/2006/relationships/hyperlink" Target="https://jobb.blocket.se/" TargetMode="External"/><Relationship Id="rId1" Type="http://schemas.openxmlformats.org/officeDocument/2006/relationships/slideLayout" Target="../slideLayouts/slideLayout4.xml"/><Relationship Id="rId6" Type="http://schemas.openxmlformats.org/officeDocument/2006/relationships/hyperlink" Target="https://www.nationalevacaturebank.nl/" TargetMode="External"/><Relationship Id="rId5" Type="http://schemas.openxmlformats.org/officeDocument/2006/relationships/hyperlink" Target="https://www.francetravail.fr/accueil/" TargetMode="External"/><Relationship Id="rId10" Type="http://schemas.openxmlformats.org/officeDocument/2006/relationships/hyperlink" Target="https://irishjobs.ie/" TargetMode="External"/><Relationship Id="rId4" Type="http://schemas.openxmlformats.org/officeDocument/2006/relationships/hyperlink" Target="https://jobbsafari.se/" TargetMode="External"/><Relationship Id="rId9" Type="http://schemas.openxmlformats.org/officeDocument/2006/relationships/hyperlink" Target="https://jobs.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60384" y="3988714"/>
            <a:ext cx="4983653" cy="1281034"/>
          </a:xfrm>
        </p:spPr>
        <p:txBody>
          <a:bodyPr>
            <a:noAutofit/>
          </a:bodyPr>
          <a:lstStyle/>
          <a:p>
            <a:pPr>
              <a:lnSpc>
                <a:spcPts val="4600"/>
              </a:lnSpc>
              <a:spcBef>
                <a:spcPts val="0"/>
              </a:spcBef>
            </a:pPr>
            <a:r>
              <a:rPr lang="en-US" sz="3200" b="1" dirty="0"/>
              <a:t>M3.3 </a:t>
            </a:r>
          </a:p>
          <a:p>
            <a:pPr>
              <a:lnSpc>
                <a:spcPts val="4600"/>
              </a:lnSpc>
              <a:spcBef>
                <a:spcPts val="0"/>
              </a:spcBef>
            </a:pPr>
            <a:r>
              <a:rPr lang="en-US" sz="3200" b="1" dirty="0"/>
              <a:t>VAARDIGHEDEN OM WERK TE ZOEKEN</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32" name="Picture Placeholder 31">
            <a:extLst>
              <a:ext uri="{FF2B5EF4-FFF2-40B4-BE49-F238E27FC236}">
                <a16:creationId xmlns:a16="http://schemas.microsoft.com/office/drawing/2014/main" id="{BED827F7-9002-CF33-78B7-B2909DF94075}"/>
              </a:ext>
            </a:extLst>
          </p:cNvPr>
          <p:cNvPicPr>
            <a:picLocks noGrp="1" noChangeAspect="1"/>
          </p:cNvPicPr>
          <p:nvPr>
            <p:ph type="pic" sz="quarter" idx="17"/>
          </p:nvPr>
        </p:nvPicPr>
        <p:blipFill>
          <a:blip r:embed="rId2"/>
          <a:srcRect l="13400" r="13400"/>
          <a:stretch>
            <a:fillRect/>
          </a:stretch>
        </p:blipFill>
        <p:spPr/>
      </p:pic>
      <p:sp>
        <p:nvSpPr>
          <p:cNvPr id="2" name="TextBox 1">
            <a:extLst>
              <a:ext uri="{FF2B5EF4-FFF2-40B4-BE49-F238E27FC236}">
                <a16:creationId xmlns:a16="http://schemas.microsoft.com/office/drawing/2014/main" id="{B3B9DB2A-4638-2738-37B8-7B85090FF375}"/>
              </a:ext>
            </a:extLst>
          </p:cNvPr>
          <p:cNvSpPr txBox="1"/>
          <p:nvPr/>
        </p:nvSpPr>
        <p:spPr>
          <a:xfrm>
            <a:off x="760384" y="3673280"/>
            <a:ext cx="7974918" cy="369332"/>
          </a:xfrm>
          <a:prstGeom prst="rect">
            <a:avLst/>
          </a:prstGeom>
          <a:noFill/>
        </p:spPr>
        <p:txBody>
          <a:bodyPr wrap="square">
            <a:spAutoFit/>
          </a:bodyPr>
          <a:lstStyle/>
          <a:p>
            <a:r>
              <a:rPr lang="en-IE" b="1" dirty="0">
                <a:solidFill>
                  <a:schemeClr val="bg1"/>
                </a:solidFill>
                <a:highlight>
                  <a:srgbClr val="84BFA4"/>
                </a:highlight>
              </a:rPr>
              <a:t>Inzetbaarheidsprogramma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Vaardigheden om werk te vinden</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7201ADA5-7F24-7107-7A66-7D2BDD37689B}"/>
              </a:ext>
            </a:extLst>
          </p:cNvPr>
          <p:cNvPicPr>
            <a:picLocks noChangeAspect="1"/>
          </p:cNvPicPr>
          <p:nvPr/>
        </p:nvPicPr>
        <p:blipFill>
          <a:blip r:embed="rId3"/>
          <a:stretch>
            <a:fillRect/>
          </a:stretch>
        </p:blipFill>
        <p:spPr>
          <a:xfrm>
            <a:off x="8735302" y="5798900"/>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De methoden van vandaag</a:t>
            </a: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DCB88E9-8755-6162-2F29-A0C65A0D234C}"/>
              </a:ext>
            </a:extLst>
          </p:cNvPr>
          <p:cNvSpPr/>
          <p:nvPr/>
        </p:nvSpPr>
        <p:spPr>
          <a:xfrm>
            <a:off x="2442740"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0" y="682561"/>
            <a:ext cx="12192000" cy="951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680"/>
              </a:lnSpc>
              <a:spcBef>
                <a:spcPts val="0"/>
              </a:spcBef>
              <a:buClr>
                <a:srgbClr val="382B1B"/>
              </a:buClr>
              <a:buNone/>
            </a:pPr>
            <a:r>
              <a:rPr lang="en-GB" sz="4000" b="1" dirty="0">
                <a:solidFill>
                  <a:srgbClr val="84BFA4"/>
                </a:solidFill>
                <a:latin typeface="Calibri" panose="020F0502020204030204" pitchFamily="34" charset="0"/>
                <a:ea typeface="Calibri" panose="020F0502020204030204" pitchFamily="34" charset="0"/>
              </a:rPr>
              <a:t>De methoden van vandaag</a:t>
            </a:r>
          </a:p>
          <a:p>
            <a:pPr marL="0" indent="0">
              <a:lnSpc>
                <a:spcPts val="2680"/>
              </a:lnSpc>
              <a:spcBef>
                <a:spcPts val="0"/>
              </a:spcBef>
              <a:buClr>
                <a:srgbClr val="382B1B"/>
              </a:buClr>
              <a:buNone/>
            </a:pPr>
            <a:endParaRPr lang="en-GB" sz="3200" b="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3564489" y="1330187"/>
            <a:ext cx="4917707"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8" name="Graphic 9">
            <a:extLst>
              <a:ext uri="{FF2B5EF4-FFF2-40B4-BE49-F238E27FC236}">
                <a16:creationId xmlns:a16="http://schemas.microsoft.com/office/drawing/2014/main" id="{A7E96E81-06E0-F0A6-FCE9-E6118242C0B1}"/>
              </a:ext>
            </a:extLst>
          </p:cNvPr>
          <p:cNvGrpSpPr/>
          <p:nvPr/>
        </p:nvGrpSpPr>
        <p:grpSpPr>
          <a:xfrm>
            <a:off x="2450646" y="2093122"/>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6343E274-5CA4-DFC0-7FFE-17AD35955D40}"/>
              </a:ext>
            </a:extLst>
          </p:cNvPr>
          <p:cNvGrpSpPr/>
          <p:nvPr/>
        </p:nvGrpSpPr>
        <p:grpSpPr>
          <a:xfrm>
            <a:off x="2392483" y="4032829"/>
            <a:ext cx="1879733" cy="2441854"/>
            <a:chOff x="9972379" y="3544683"/>
            <a:chExt cx="1478666" cy="1920851"/>
          </a:xfrm>
        </p:grpSpPr>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1" name="Text Placeholder 23">
              <a:extLst>
                <a:ext uri="{FF2B5EF4-FFF2-40B4-BE49-F238E27FC236}">
                  <a16:creationId xmlns:a16="http://schemas.microsoft.com/office/drawing/2014/main" id="{BAFB30F5-E010-0699-E493-B712F89DD3A1}"/>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Websites van bedrijven</a:t>
              </a:r>
            </a:p>
            <a:p>
              <a:endParaRPr lang="en-US" sz="2200" dirty="0"/>
            </a:p>
          </p:txBody>
        </p:sp>
      </p:grpSp>
      <p:sp>
        <p:nvSpPr>
          <p:cNvPr id="30" name="Freeform 29">
            <a:extLst>
              <a:ext uri="{FF2B5EF4-FFF2-40B4-BE49-F238E27FC236}">
                <a16:creationId xmlns:a16="http://schemas.microsoft.com/office/drawing/2014/main" id="{0254C239-580C-2DA9-1CFE-CCD1D434BBD1}"/>
              </a:ext>
            </a:extLst>
          </p:cNvPr>
          <p:cNvSpPr/>
          <p:nvPr/>
        </p:nvSpPr>
        <p:spPr>
          <a:xfrm>
            <a:off x="513054"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31" name="Graphic 9">
            <a:extLst>
              <a:ext uri="{FF2B5EF4-FFF2-40B4-BE49-F238E27FC236}">
                <a16:creationId xmlns:a16="http://schemas.microsoft.com/office/drawing/2014/main" id="{2C1C772E-1F55-6327-72D2-1A3DAC6CFED0}"/>
              </a:ext>
            </a:extLst>
          </p:cNvPr>
          <p:cNvGrpSpPr/>
          <p:nvPr/>
        </p:nvGrpSpPr>
        <p:grpSpPr>
          <a:xfrm>
            <a:off x="520960" y="2093122"/>
            <a:ext cx="1759216" cy="3934767"/>
            <a:chOff x="2115901" y="2119177"/>
            <a:chExt cx="1383863" cy="3095230"/>
          </a:xfrm>
        </p:grpSpPr>
        <p:sp>
          <p:nvSpPr>
            <p:cNvPr id="32" name="Freeform 31">
              <a:extLst>
                <a:ext uri="{FF2B5EF4-FFF2-40B4-BE49-F238E27FC236}">
                  <a16:creationId xmlns:a16="http://schemas.microsoft.com/office/drawing/2014/main" id="{A79F5E85-A744-4BE6-7F5A-66660567B28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6F56EB-44B4-498E-9905-EA47D0EDE9B7}"/>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1" name="Text Placeholder 23">
            <a:extLst>
              <a:ext uri="{FF2B5EF4-FFF2-40B4-BE49-F238E27FC236}">
                <a16:creationId xmlns:a16="http://schemas.microsoft.com/office/drawing/2014/main" id="{EB5D59FF-A2F1-E979-2571-9C987775C13F}"/>
              </a:ext>
            </a:extLst>
          </p:cNvPr>
          <p:cNvSpPr txBox="1">
            <a:spLocks/>
          </p:cNvSpPr>
          <p:nvPr/>
        </p:nvSpPr>
        <p:spPr>
          <a:xfrm>
            <a:off x="451360"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43" name="Text Placeholder 23">
            <a:extLst>
              <a:ext uri="{FF2B5EF4-FFF2-40B4-BE49-F238E27FC236}">
                <a16:creationId xmlns:a16="http://schemas.microsoft.com/office/drawing/2014/main" id="{2995069B-2EAC-6417-A960-F1E35E84529E}"/>
              </a:ext>
            </a:extLst>
          </p:cNvPr>
          <p:cNvSpPr txBox="1">
            <a:spLocks/>
          </p:cNvSpPr>
          <p:nvPr/>
        </p:nvSpPr>
        <p:spPr>
          <a:xfrm>
            <a:off x="449730"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Online vacaturebanken</a:t>
            </a:r>
          </a:p>
          <a:p>
            <a:endParaRPr lang="en-GB" sz="2600" b="1" dirty="0">
              <a:latin typeface="Calibri" panose="020F0502020204030204" pitchFamily="34" charset="0"/>
              <a:ea typeface="Calibri" panose="020F0502020204030204" pitchFamily="34" charset="0"/>
            </a:endParaRPr>
          </a:p>
          <a:p>
            <a:endParaRPr lang="en-US" sz="2200" dirty="0"/>
          </a:p>
        </p:txBody>
      </p:sp>
      <p:sp>
        <p:nvSpPr>
          <p:cNvPr id="2" name="Freeform 1">
            <a:extLst>
              <a:ext uri="{FF2B5EF4-FFF2-40B4-BE49-F238E27FC236}">
                <a16:creationId xmlns:a16="http://schemas.microsoft.com/office/drawing/2014/main" id="{766CCAEB-47CA-5311-821F-9DE50A80AEB3}"/>
              </a:ext>
            </a:extLst>
          </p:cNvPr>
          <p:cNvSpPr/>
          <p:nvPr/>
        </p:nvSpPr>
        <p:spPr>
          <a:xfrm>
            <a:off x="4315452"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C2DEEB"/>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9AD607D3-28CA-E1E6-DCFE-C33992C91353}"/>
              </a:ext>
            </a:extLst>
          </p:cNvPr>
          <p:cNvGrpSpPr/>
          <p:nvPr/>
        </p:nvGrpSpPr>
        <p:grpSpPr>
          <a:xfrm>
            <a:off x="4323358" y="2093122"/>
            <a:ext cx="1759216" cy="3934767"/>
            <a:chOff x="2115901" y="2119177"/>
            <a:chExt cx="1383863" cy="3095230"/>
          </a:xfrm>
        </p:grpSpPr>
        <p:sp>
          <p:nvSpPr>
            <p:cNvPr id="4" name="Freeform 3">
              <a:extLst>
                <a:ext uri="{FF2B5EF4-FFF2-40B4-BE49-F238E27FC236}">
                  <a16:creationId xmlns:a16="http://schemas.microsoft.com/office/drawing/2014/main" id="{CE5CE6B5-8631-EFE1-C923-75E86F730058}"/>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C2DEEB"/>
            </a:solidFill>
            <a:ln w="10698"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87D35EB-24F2-93ED-2651-19B481298770}"/>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18C384C3-144B-6A17-45F6-C430AA51474E}"/>
              </a:ext>
            </a:extLst>
          </p:cNvPr>
          <p:cNvGrpSpPr/>
          <p:nvPr/>
        </p:nvGrpSpPr>
        <p:grpSpPr>
          <a:xfrm>
            <a:off x="4265195" y="4032829"/>
            <a:ext cx="1879733" cy="2441854"/>
            <a:chOff x="9972379" y="3544683"/>
            <a:chExt cx="1478666" cy="1920851"/>
          </a:xfrm>
        </p:grpSpPr>
        <p:sp>
          <p:nvSpPr>
            <p:cNvPr id="7" name="Text Placeholder 23">
              <a:extLst>
                <a:ext uri="{FF2B5EF4-FFF2-40B4-BE49-F238E27FC236}">
                  <a16:creationId xmlns:a16="http://schemas.microsoft.com/office/drawing/2014/main" id="{9580128D-FA2B-C657-FD1B-8CD98B874D49}"/>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8" name="Text Placeholder 23">
              <a:extLst>
                <a:ext uri="{FF2B5EF4-FFF2-40B4-BE49-F238E27FC236}">
                  <a16:creationId xmlns:a16="http://schemas.microsoft.com/office/drawing/2014/main" id="{3656FE45-F6C6-184D-8619-E37466B4C87D}"/>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Sociale media</a:t>
              </a:r>
              <a:endParaRPr lang="en-US" sz="2200" dirty="0"/>
            </a:p>
          </p:txBody>
        </p:sp>
      </p:grpSp>
      <p:sp>
        <p:nvSpPr>
          <p:cNvPr id="10" name="Freeform 9">
            <a:extLst>
              <a:ext uri="{FF2B5EF4-FFF2-40B4-BE49-F238E27FC236}">
                <a16:creationId xmlns:a16="http://schemas.microsoft.com/office/drawing/2014/main" id="{6D62EEB5-192E-5388-8F84-E2DA92A12E5B}"/>
              </a:ext>
            </a:extLst>
          </p:cNvPr>
          <p:cNvSpPr/>
          <p:nvPr/>
        </p:nvSpPr>
        <p:spPr>
          <a:xfrm>
            <a:off x="8174530"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11" name="Graphic 9">
            <a:extLst>
              <a:ext uri="{FF2B5EF4-FFF2-40B4-BE49-F238E27FC236}">
                <a16:creationId xmlns:a16="http://schemas.microsoft.com/office/drawing/2014/main" id="{C8536807-FD53-6931-E5C3-C21E31A504DB}"/>
              </a:ext>
            </a:extLst>
          </p:cNvPr>
          <p:cNvGrpSpPr/>
          <p:nvPr/>
        </p:nvGrpSpPr>
        <p:grpSpPr>
          <a:xfrm>
            <a:off x="8182436" y="2093122"/>
            <a:ext cx="1759216" cy="3934767"/>
            <a:chOff x="2115901" y="2119177"/>
            <a:chExt cx="1383863" cy="3095230"/>
          </a:xfrm>
        </p:grpSpPr>
        <p:sp>
          <p:nvSpPr>
            <p:cNvPr id="12" name="Freeform 11">
              <a:extLst>
                <a:ext uri="{FF2B5EF4-FFF2-40B4-BE49-F238E27FC236}">
                  <a16:creationId xmlns:a16="http://schemas.microsoft.com/office/drawing/2014/main" id="{B232129B-5EBA-6F3E-5EF2-759A90651175}"/>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5ED15E8-DCCD-8E7C-D12B-E6EF9DDACEF1}"/>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4A99906F-6B2B-EEA0-BA5D-723400FD8A88}"/>
              </a:ext>
            </a:extLst>
          </p:cNvPr>
          <p:cNvGrpSpPr/>
          <p:nvPr/>
        </p:nvGrpSpPr>
        <p:grpSpPr>
          <a:xfrm>
            <a:off x="8124273" y="4032829"/>
            <a:ext cx="1879733" cy="2441854"/>
            <a:chOff x="9972379" y="3544683"/>
            <a:chExt cx="1478666" cy="1920851"/>
          </a:xfrm>
        </p:grpSpPr>
        <p:sp>
          <p:nvSpPr>
            <p:cNvPr id="17" name="Text Placeholder 23">
              <a:extLst>
                <a:ext uri="{FF2B5EF4-FFF2-40B4-BE49-F238E27FC236}">
                  <a16:creationId xmlns:a16="http://schemas.microsoft.com/office/drawing/2014/main" id="{BE79FE87-D721-238D-ACDE-387F4B9D468E}"/>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1" name="Text Placeholder 23">
              <a:extLst>
                <a:ext uri="{FF2B5EF4-FFF2-40B4-BE49-F238E27FC236}">
                  <a16:creationId xmlns:a16="http://schemas.microsoft.com/office/drawing/2014/main" id="{1C99002C-1A7C-0FA1-2CBB-B67671E84B77}"/>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Calibri" panose="020F0502020204030204" pitchFamily="34" charset="0"/>
                  <a:ea typeface="Calibri" panose="020F0502020204030204" pitchFamily="34" charset="0"/>
                </a:rPr>
                <a:t>Gespecialiseerde vacaturesites</a:t>
              </a:r>
              <a:endParaRPr lang="en-GB" sz="2000" b="1" dirty="0">
                <a:latin typeface="Calibri" panose="020F0502020204030204" pitchFamily="34" charset="0"/>
                <a:ea typeface="Calibri" panose="020F0502020204030204" pitchFamily="34" charset="0"/>
              </a:endParaRPr>
            </a:p>
            <a:p>
              <a:endParaRPr lang="en-US" sz="2200" dirty="0"/>
            </a:p>
          </p:txBody>
        </p:sp>
      </p:grpSp>
      <p:sp>
        <p:nvSpPr>
          <p:cNvPr id="22" name="Freeform 21">
            <a:extLst>
              <a:ext uri="{FF2B5EF4-FFF2-40B4-BE49-F238E27FC236}">
                <a16:creationId xmlns:a16="http://schemas.microsoft.com/office/drawing/2014/main" id="{7216A934-DD8F-3DB5-FA27-52454258560A}"/>
              </a:ext>
            </a:extLst>
          </p:cNvPr>
          <p:cNvSpPr/>
          <p:nvPr/>
        </p:nvSpPr>
        <p:spPr>
          <a:xfrm>
            <a:off x="6244844"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23" name="Graphic 9">
            <a:extLst>
              <a:ext uri="{FF2B5EF4-FFF2-40B4-BE49-F238E27FC236}">
                <a16:creationId xmlns:a16="http://schemas.microsoft.com/office/drawing/2014/main" id="{0D76D4D5-999C-65DC-CB02-81EFF35550AA}"/>
              </a:ext>
            </a:extLst>
          </p:cNvPr>
          <p:cNvGrpSpPr/>
          <p:nvPr/>
        </p:nvGrpSpPr>
        <p:grpSpPr>
          <a:xfrm>
            <a:off x="6252750" y="2093122"/>
            <a:ext cx="1759216" cy="3934767"/>
            <a:chOff x="2115901" y="2119177"/>
            <a:chExt cx="1383863" cy="3095230"/>
          </a:xfrm>
        </p:grpSpPr>
        <p:sp>
          <p:nvSpPr>
            <p:cNvPr id="24" name="Freeform 23">
              <a:extLst>
                <a:ext uri="{FF2B5EF4-FFF2-40B4-BE49-F238E27FC236}">
                  <a16:creationId xmlns:a16="http://schemas.microsoft.com/office/drawing/2014/main" id="{ADD63498-54E3-4F37-7311-163050A66443}"/>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EAD10A-CB8B-CA72-D6E8-DA8FEDE43776}"/>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7" name="Text Placeholder 23">
            <a:extLst>
              <a:ext uri="{FF2B5EF4-FFF2-40B4-BE49-F238E27FC236}">
                <a16:creationId xmlns:a16="http://schemas.microsoft.com/office/drawing/2014/main" id="{657B6441-0AA3-C938-35AA-301B572F27A0}"/>
              </a:ext>
            </a:extLst>
          </p:cNvPr>
          <p:cNvSpPr txBox="1">
            <a:spLocks/>
          </p:cNvSpPr>
          <p:nvPr/>
        </p:nvSpPr>
        <p:spPr>
          <a:xfrm>
            <a:off x="6183150"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8" name="Text Placeholder 23">
            <a:extLst>
              <a:ext uri="{FF2B5EF4-FFF2-40B4-BE49-F238E27FC236}">
                <a16:creationId xmlns:a16="http://schemas.microsoft.com/office/drawing/2014/main" id="{6F11935A-F9F3-1597-3BDF-5C6AE23E2B31}"/>
              </a:ext>
            </a:extLst>
          </p:cNvPr>
          <p:cNvSpPr txBox="1">
            <a:spLocks/>
          </p:cNvSpPr>
          <p:nvPr/>
        </p:nvSpPr>
        <p:spPr>
          <a:xfrm>
            <a:off x="6181520"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Online netwerken</a:t>
            </a:r>
          </a:p>
          <a:p>
            <a:endParaRPr lang="en-US" sz="2200" dirty="0"/>
          </a:p>
        </p:txBody>
      </p:sp>
      <p:sp>
        <p:nvSpPr>
          <p:cNvPr id="33" name="Freeform 32">
            <a:extLst>
              <a:ext uri="{FF2B5EF4-FFF2-40B4-BE49-F238E27FC236}">
                <a16:creationId xmlns:a16="http://schemas.microsoft.com/office/drawing/2014/main" id="{C1052DBA-948E-AE1C-B1FC-01871633C606}"/>
              </a:ext>
            </a:extLst>
          </p:cNvPr>
          <p:cNvSpPr/>
          <p:nvPr/>
        </p:nvSpPr>
        <p:spPr>
          <a:xfrm>
            <a:off x="10047242"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C2DEEB"/>
          </a:solidFill>
          <a:ln w="10698" cap="flat">
            <a:noFill/>
            <a:prstDash val="solid"/>
            <a:miter/>
          </a:ln>
        </p:spPr>
        <p:txBody>
          <a:bodyPr rtlCol="0" anchor="ctr"/>
          <a:lstStyle/>
          <a:p>
            <a:endParaRPr lang="en-US"/>
          </a:p>
        </p:txBody>
      </p:sp>
      <p:grpSp>
        <p:nvGrpSpPr>
          <p:cNvPr id="34" name="Graphic 9">
            <a:extLst>
              <a:ext uri="{FF2B5EF4-FFF2-40B4-BE49-F238E27FC236}">
                <a16:creationId xmlns:a16="http://schemas.microsoft.com/office/drawing/2014/main" id="{93F34201-ED99-DE2F-BAA4-6483B9B85158}"/>
              </a:ext>
            </a:extLst>
          </p:cNvPr>
          <p:cNvGrpSpPr/>
          <p:nvPr/>
        </p:nvGrpSpPr>
        <p:grpSpPr>
          <a:xfrm>
            <a:off x="10055148" y="2093122"/>
            <a:ext cx="1759216" cy="3934767"/>
            <a:chOff x="2115901" y="2119177"/>
            <a:chExt cx="1383863" cy="3095230"/>
          </a:xfrm>
        </p:grpSpPr>
        <p:sp>
          <p:nvSpPr>
            <p:cNvPr id="36" name="Freeform 35">
              <a:extLst>
                <a:ext uri="{FF2B5EF4-FFF2-40B4-BE49-F238E27FC236}">
                  <a16:creationId xmlns:a16="http://schemas.microsoft.com/office/drawing/2014/main" id="{B71A07AE-D53A-DDDB-BEC9-9423E2C82272}"/>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C2DEEB"/>
            </a:solidFill>
            <a:ln w="106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A5FBCAE-1A90-61A0-9531-30660187FD2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6BFF2E0-0F9D-B28E-F07C-E7EF27F9D0A6}"/>
              </a:ext>
            </a:extLst>
          </p:cNvPr>
          <p:cNvGrpSpPr/>
          <p:nvPr/>
        </p:nvGrpSpPr>
        <p:grpSpPr>
          <a:xfrm>
            <a:off x="9996985" y="4032829"/>
            <a:ext cx="1879733" cy="2441854"/>
            <a:chOff x="9972379" y="3544683"/>
            <a:chExt cx="1478666" cy="1920851"/>
          </a:xfrm>
        </p:grpSpPr>
        <p:sp>
          <p:nvSpPr>
            <p:cNvPr id="42" name="Text Placeholder 23">
              <a:extLst>
                <a:ext uri="{FF2B5EF4-FFF2-40B4-BE49-F238E27FC236}">
                  <a16:creationId xmlns:a16="http://schemas.microsoft.com/office/drawing/2014/main" id="{FCD66ACC-6F91-90FD-4059-EC8E042C5759}"/>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44" name="Text Placeholder 23">
              <a:extLst>
                <a:ext uri="{FF2B5EF4-FFF2-40B4-BE49-F238E27FC236}">
                  <a16:creationId xmlns:a16="http://schemas.microsoft.com/office/drawing/2014/main" id="{7A783DFE-A83B-71D8-F16C-BC6C33F58A75}"/>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Mobiele apps</a:t>
              </a:r>
              <a:endParaRPr lang="en-US" sz="2200" dirty="0"/>
            </a:p>
          </p:txBody>
        </p:sp>
      </p:grpSp>
      <p:pic>
        <p:nvPicPr>
          <p:cNvPr id="52" name="Graphic 51" descr="Online Network outline">
            <a:extLst>
              <a:ext uri="{FF2B5EF4-FFF2-40B4-BE49-F238E27FC236}">
                <a16:creationId xmlns:a16="http://schemas.microsoft.com/office/drawing/2014/main" id="{9F31BF05-C5B7-77AA-396B-5E81EEF3B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2277" y="2398361"/>
            <a:ext cx="1135251" cy="1135251"/>
          </a:xfrm>
          <a:prstGeom prst="rect">
            <a:avLst/>
          </a:prstGeom>
        </p:spPr>
      </p:pic>
      <p:pic>
        <p:nvPicPr>
          <p:cNvPr id="54" name="Graphic 53" descr="Internet outline">
            <a:extLst>
              <a:ext uri="{FF2B5EF4-FFF2-40B4-BE49-F238E27FC236}">
                <a16:creationId xmlns:a16="http://schemas.microsoft.com/office/drawing/2014/main" id="{6BBC291A-9054-21C7-C49F-D6B7A1BE5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4473" y="2522349"/>
            <a:ext cx="914400" cy="914400"/>
          </a:xfrm>
          <a:prstGeom prst="rect">
            <a:avLst/>
          </a:prstGeom>
        </p:spPr>
      </p:pic>
      <p:pic>
        <p:nvPicPr>
          <p:cNvPr id="61" name="Graphic 60" descr="Social network outline">
            <a:extLst>
              <a:ext uri="{FF2B5EF4-FFF2-40B4-BE49-F238E27FC236}">
                <a16:creationId xmlns:a16="http://schemas.microsoft.com/office/drawing/2014/main" id="{B8DC80ED-FCC8-2F14-7DB4-F5A1AE1EB1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6393" y="2460356"/>
            <a:ext cx="914400" cy="914400"/>
          </a:xfrm>
          <a:prstGeom prst="rect">
            <a:avLst/>
          </a:prstGeom>
        </p:spPr>
      </p:pic>
      <p:pic>
        <p:nvPicPr>
          <p:cNvPr id="63" name="Graphic 62" descr="Web design outline">
            <a:extLst>
              <a:ext uri="{FF2B5EF4-FFF2-40B4-BE49-F238E27FC236}">
                <a16:creationId xmlns:a16="http://schemas.microsoft.com/office/drawing/2014/main" id="{CED396D9-6730-4ED6-0510-2448CBB09C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4603" y="2444858"/>
            <a:ext cx="914400" cy="914400"/>
          </a:xfrm>
          <a:prstGeom prst="rect">
            <a:avLst/>
          </a:prstGeom>
        </p:spPr>
      </p:pic>
      <p:pic>
        <p:nvPicPr>
          <p:cNvPr id="65" name="Graphic 64" descr="Work from home desk outline">
            <a:extLst>
              <a:ext uri="{FF2B5EF4-FFF2-40B4-BE49-F238E27FC236}">
                <a16:creationId xmlns:a16="http://schemas.microsoft.com/office/drawing/2014/main" id="{7EDCE436-AC4D-089A-802F-72BE27CE35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2814" y="2506850"/>
            <a:ext cx="914400" cy="914400"/>
          </a:xfrm>
          <a:prstGeom prst="rect">
            <a:avLst/>
          </a:prstGeom>
        </p:spPr>
      </p:pic>
      <p:pic>
        <p:nvPicPr>
          <p:cNvPr id="67" name="Graphic 66" descr="Social distancing outline">
            <a:extLst>
              <a:ext uri="{FF2B5EF4-FFF2-40B4-BE49-F238E27FC236}">
                <a16:creationId xmlns:a16="http://schemas.microsoft.com/office/drawing/2014/main" id="{90EEF7CD-2E85-441D-C2FB-7A59013BFBB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92685" y="2491353"/>
            <a:ext cx="914400" cy="914400"/>
          </a:xfrm>
          <a:prstGeom prst="rect">
            <a:avLst/>
          </a:prstGeom>
        </p:spPr>
      </p:pic>
    </p:spTree>
    <p:extLst>
      <p:ext uri="{BB962C8B-B14F-4D97-AF65-F5344CB8AC3E}">
        <p14:creationId xmlns:p14="http://schemas.microsoft.com/office/powerpoint/2010/main" val="341201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Online vacaturebanken</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Websites zoals Indeed, Monster en Glassdoor zijn uitgegroeid tot enkele van de populairste platforms voor werkzoekenden. Deze sites verzamelen vacatures uit verschillende bronnen, zodat gebruikers vacatures kunnen zoeken op locatie, branche en trefwoord. Vaak bevatten ze ook tools om cv's te uploaden, vacature-alerts in te stellen en direct via het platform te solliciteren.</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11" name="Graphic 10" descr="Work from home desk outline">
            <a:extLst>
              <a:ext uri="{FF2B5EF4-FFF2-40B4-BE49-F238E27FC236}">
                <a16:creationId xmlns:a16="http://schemas.microsoft.com/office/drawing/2014/main" id="{1F65B5AC-5BA2-89BA-78DC-3E14A20030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884" y="3769704"/>
            <a:ext cx="1945296" cy="1945296"/>
          </a:xfrm>
          <a:prstGeom prst="rect">
            <a:avLst/>
          </a:prstGeom>
        </p:spPr>
      </p:pic>
    </p:spTree>
    <p:extLst>
      <p:ext uri="{BB962C8B-B14F-4D97-AF65-F5344CB8AC3E}">
        <p14:creationId xmlns:p14="http://schemas.microsoft.com/office/powerpoint/2010/main" val="386121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Websites van bedrijven</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Veel organisaties plaatsen vacatures rechtstreeks op hun website. Deze methode kan bijzonder effectief zijn voor kandidaten die zich richten op specifieke bedrijven of bedrijfstakken. Door de carrièrepagina's van interessante bedrijven te controleren, krijgen werkzoekenden toegang tot de meest actuele en relevante vacatures.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8" name="Graphic 7" descr="Web design outline">
            <a:extLst>
              <a:ext uri="{FF2B5EF4-FFF2-40B4-BE49-F238E27FC236}">
                <a16:creationId xmlns:a16="http://schemas.microsoft.com/office/drawing/2014/main" id="{18F4B58D-8BBE-2031-58D9-B785C6EAF4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273" y="4343400"/>
            <a:ext cx="1721088" cy="1721088"/>
          </a:xfrm>
          <a:prstGeom prst="rect">
            <a:avLst/>
          </a:prstGeom>
        </p:spPr>
      </p:pic>
    </p:spTree>
    <p:extLst>
      <p:ext uri="{BB962C8B-B14F-4D97-AF65-F5344CB8AC3E}">
        <p14:creationId xmlns:p14="http://schemas.microsoft.com/office/powerpoint/2010/main" val="56835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C2DEEB"/>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rPr>
              <a:t>Sociale media</a:t>
            </a: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03</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LinkedIn is een krachtig hulpmiddel voor professioneel netwerken en het zoeken naar vacatures. Gebruikers kunnen er in contact komen met professionals uit de sector, lid worden van groepen, bedrijven volgen en solliciteren naar vacatures. Andere sociale mediaplatforms zoals Twitter en Facebook hebben ook functies om vacatures te zoeken en kunnen nuttig zijn om te netwerken en vacatures te ontdekken.</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ocial network outline">
            <a:extLst>
              <a:ext uri="{FF2B5EF4-FFF2-40B4-BE49-F238E27FC236}">
                <a16:creationId xmlns:a16="http://schemas.microsoft.com/office/drawing/2014/main" id="{D40FD004-DEDA-227B-FB6F-28F9BA9537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40" y="3748137"/>
            <a:ext cx="2034669" cy="2034669"/>
          </a:xfrm>
          <a:prstGeom prst="rect">
            <a:avLst/>
          </a:prstGeom>
        </p:spPr>
      </p:pic>
    </p:spTree>
    <p:extLst>
      <p:ext uri="{BB962C8B-B14F-4D97-AF65-F5344CB8AC3E}">
        <p14:creationId xmlns:p14="http://schemas.microsoft.com/office/powerpoint/2010/main" val="39088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Online netwerken</a:t>
            </a: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04</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Webinars, virtuele carrièrebeurzen en online beroepsgroepen bieden werkzoekenden extra mogelijkheden om te netwerken en meer te weten te komen over vacatures. Deze platforms vergemakkelijken het leggen van contacten met industrieleiders en potentiële werkgevers, wat vaak leidt tot doorverwijzingen naar vacatures en kansen die misschien niet openbaar worden geadverteerd.</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11" name="Graphic 10" descr="Social distancing outline">
            <a:extLst>
              <a:ext uri="{FF2B5EF4-FFF2-40B4-BE49-F238E27FC236}">
                <a16:creationId xmlns:a16="http://schemas.microsoft.com/office/drawing/2014/main" id="{13AA739F-0A32-B94A-5D3F-8A755B6416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894" y="4040538"/>
            <a:ext cx="1841845" cy="1841845"/>
          </a:xfrm>
          <a:prstGeom prst="rect">
            <a:avLst/>
          </a:prstGeom>
        </p:spPr>
      </p:pic>
    </p:spTree>
    <p:extLst>
      <p:ext uri="{BB962C8B-B14F-4D97-AF65-F5344CB8AC3E}">
        <p14:creationId xmlns:p14="http://schemas.microsoft.com/office/powerpoint/2010/main" val="8007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Gespecialiseerde vacaturesites</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05</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9" y="3525589"/>
            <a:ext cx="8264492"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Bepaalde vakgebieden hebben niche-vacaturebanken die zich specifiek richten op hun branche. Bijvoorbeeld Stack Overflow Jobs voor technische functies of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Mediabistro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voor media- en communicatiefuncties. Deze sites kunnen meer gerichte vacatures en bronnen bieden die specifiek zijn voor een bepaald carrièrepad.</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3" name="Graphic 2" descr="Internet outline">
            <a:extLst>
              <a:ext uri="{FF2B5EF4-FFF2-40B4-BE49-F238E27FC236}">
                <a16:creationId xmlns:a16="http://schemas.microsoft.com/office/drawing/2014/main" id="{778149EF-BF85-0450-E9AE-5EFA184DD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002" y="3890202"/>
            <a:ext cx="1908877" cy="1908877"/>
          </a:xfrm>
          <a:prstGeom prst="rect">
            <a:avLst/>
          </a:prstGeom>
        </p:spPr>
      </p:pic>
    </p:spTree>
    <p:extLst>
      <p:ext uri="{BB962C8B-B14F-4D97-AF65-F5344CB8AC3E}">
        <p14:creationId xmlns:p14="http://schemas.microsoft.com/office/powerpoint/2010/main" val="153058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C2DEEB"/>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rPr>
              <a:t>Mobiele apps</a:t>
            </a: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C2DEE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06</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Banenzoek-apps zoals LinkedIn, Glassdoor en Indeed bieden het gemak van mobiel banen zoeken. Gebruikers kunnen waarschuwingen instellen, meldingen ontvangen van nieuwe vacatures en solliciteren met slechts een paar tikken op hun smartphone.</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pic>
        <p:nvPicPr>
          <p:cNvPr id="2" name="Graphic 1" descr="Online Network outline">
            <a:extLst>
              <a:ext uri="{FF2B5EF4-FFF2-40B4-BE49-F238E27FC236}">
                <a16:creationId xmlns:a16="http://schemas.microsoft.com/office/drawing/2014/main" id="{36F0365C-4756-B20F-C30F-1325FFC4F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645" y="3472781"/>
            <a:ext cx="1826023" cy="1826023"/>
          </a:xfrm>
          <a:prstGeom prst="rect">
            <a:avLst/>
          </a:prstGeom>
        </p:spPr>
      </p:pic>
    </p:spTree>
    <p:extLst>
      <p:ext uri="{BB962C8B-B14F-4D97-AF65-F5344CB8AC3E}">
        <p14:creationId xmlns:p14="http://schemas.microsoft.com/office/powerpoint/2010/main" val="83479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2" y="413586"/>
            <a:ext cx="6682018" cy="2873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 integratie van technologie in het zoekproces naar een baan heeft de mogelijkheden voor werkzoekenden enorm vergroot. Terwijl traditionele methodes zoals kranten en uitzendbureaus nog steeds nuttig zijn, heeft het internet een schat aan middelen geopend die het vinden van een baan toegankelijker en efficiënter maken. </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Door een combinatie van deze traditionele en moderne methoden te gebruiken, kunnen werkzoekenden hun kansen vergroten om de juiste kans te vinden die past bij hun vaardigheden en carrièredoelen.</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Laten we eens kijken naar enkele websites om je zoektocht te beginnen...</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CC986BFD-F0DC-603A-364E-26E12BF432BE}"/>
              </a:ext>
            </a:extLst>
          </p:cNvPr>
          <p:cNvSpPr/>
          <p:nvPr/>
        </p:nvSpPr>
        <p:spPr>
          <a:xfrm>
            <a:off x="7935771" y="-256796"/>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25962" r="-25962"/>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10421451" y="3474859"/>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98804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B88A980-73D4-1CEC-E9E7-A73C98B07DD7}"/>
              </a:ext>
            </a:extLst>
          </p:cNvPr>
          <p:cNvCxnSpPr>
            <a:cxnSpLocks/>
          </p:cNvCxnSpPr>
          <p:nvPr/>
        </p:nvCxnSpPr>
        <p:spPr>
          <a:xfrm flipH="1">
            <a:off x="0" y="1190804"/>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3040690"/>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009596-E83F-681F-7A7E-91D79C91D9E4}"/>
              </a:ext>
            </a:extLst>
          </p:cNvPr>
          <p:cNvCxnSpPr>
            <a:cxnSpLocks/>
          </p:cNvCxnSpPr>
          <p:nvPr/>
        </p:nvCxnSpPr>
        <p:spPr>
          <a:xfrm flipH="1">
            <a:off x="0" y="3636088"/>
            <a:ext cx="1828800" cy="0"/>
          </a:xfrm>
          <a:prstGeom prst="line">
            <a:avLst/>
          </a:prstGeom>
          <a:ln w="28575">
            <a:solidFill>
              <a:srgbClr val="C2DEEB"/>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1165156" y="731098"/>
            <a:ext cx="11180445" cy="4836389"/>
          </a:xfrm>
          <a:prstGeom prst="rect">
            <a:avLst/>
          </a:prstGeom>
          <a:noFill/>
        </p:spPr>
        <p:txBody>
          <a:bodyPr wrap="square">
            <a:spAutoFit/>
          </a:bodyPr>
          <a:lstStyle/>
          <a:p>
            <a:pPr marL="1562100" indent="-1549400" algn="just">
              <a:lnSpc>
                <a:spcPct val="150000"/>
              </a:lnSpc>
              <a:tabLst>
                <a:tab pos="2386013" algn="l"/>
              </a:tabLst>
            </a:pPr>
            <a:r>
              <a:rPr lang="en-GB" sz="3200"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Zweden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https://jobb.blocket.se/</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1562100" indent="-1549400"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https://arbetsformedlingen.se/other-languages/english-engelska</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https://jobbsafari.se/</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Frankrijk: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//www.francetravail.fr/accueil/ </a:t>
            </a:r>
          </a:p>
          <a:p>
            <a:pPr marL="1562100" indent="-1549400" algn="just">
              <a:lnSpc>
                <a:spcPct val="150000"/>
              </a:lnSpc>
              <a:tabLst>
                <a:tab pos="2386013" algn="l"/>
              </a:tabLst>
            </a:pPr>
            <a:r>
              <a:rPr lang="en-GB" sz="2800" b="1" dirty="0">
                <a:solidFill>
                  <a:schemeClr val="bg1"/>
                </a:solidFill>
                <a:effectLst/>
                <a:highlight>
                  <a:srgbClr val="C2DEEB"/>
                </a:highlight>
                <a:latin typeface="Calibri" panose="020F0502020204030204" pitchFamily="34" charset="0"/>
                <a:ea typeface="Calibri" panose="020F0502020204030204" pitchFamily="34" charset="0"/>
                <a:cs typeface="Calibri" panose="020F0502020204030204" pitchFamily="34" charset="0"/>
              </a:rPr>
              <a:t> Nederland: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//www.nationalevacaturebank.nl/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indent="42863"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https://www.idibu.com/network/nationale-vacaturebank/</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a:p>
            <a:pPr marL="2357438" indent="42863"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https://www.monsterboard.nl/</a:t>
            </a:r>
            <a:endPar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endParaRPr>
          </a:p>
          <a:p>
            <a:pPr marL="2357438" indent="42863" algn="just">
              <a:lnSpc>
                <a:spcPct val="150000"/>
              </a:lnSpc>
              <a:tabLst>
                <a:tab pos="2386013" algn="l"/>
              </a:tabLst>
            </a:pP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C82011E2-720B-E61A-5531-E53F13D7D29C}"/>
              </a:ext>
            </a:extLst>
          </p:cNvPr>
          <p:cNvCxnSpPr>
            <a:cxnSpLocks/>
          </p:cNvCxnSpPr>
          <p:nvPr/>
        </p:nvCxnSpPr>
        <p:spPr>
          <a:xfrm flipH="1">
            <a:off x="-59977" y="5325269"/>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B352DE-166D-C752-200B-A4A43E6DFEF9}"/>
              </a:ext>
            </a:extLst>
          </p:cNvPr>
          <p:cNvSpPr txBox="1"/>
          <p:nvPr/>
        </p:nvSpPr>
        <p:spPr>
          <a:xfrm>
            <a:off x="1165156" y="4957270"/>
            <a:ext cx="8642554" cy="1789401"/>
          </a:xfrm>
          <a:prstGeom prst="rect">
            <a:avLst/>
          </a:prstGeom>
          <a:noFill/>
        </p:spPr>
        <p:txBody>
          <a:bodyPr wrap="square">
            <a:spAutoFit/>
          </a:bodyPr>
          <a:lstStyle/>
          <a:p>
            <a:pPr marL="1562100" indent="-1549400" algn="just">
              <a:lnSpc>
                <a:spcPct val="150000"/>
              </a:lnSpc>
              <a:tabLst>
                <a:tab pos="2386013" algn="l"/>
              </a:tabLst>
            </a:pPr>
            <a:r>
              <a:rPr lang="en-GB" sz="2800" dirty="0">
                <a:solidFill>
                  <a:schemeClr val="bg1"/>
                </a:solidFill>
                <a:highlight>
                  <a:srgbClr val="E6C8C7"/>
                </a:highlight>
                <a:latin typeface="Calibri" panose="020F0502020204030204" pitchFamily="34" charset="0"/>
                <a:ea typeface="Calibri" panose="020F0502020204030204" pitchFamily="34" charset="0"/>
                <a:cs typeface="Calibri" panose="020F0502020204030204" pitchFamily="34" charset="0"/>
              </a:rPr>
              <a:t>Ierland </a:t>
            </a: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https://Jobs.ie/</a:t>
            </a:r>
            <a:endParaRPr lang="en-IE" u="sng"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562100" indent="-1549400" algn="just">
              <a:lnSpc>
                <a:spcPct val="150000"/>
              </a:lnSpc>
              <a:tabLst>
                <a:tab pos="2386013" algn="l"/>
              </a:tabLst>
            </a:pPr>
            <a:r>
              <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		 https://irishjobs.ie/</a:t>
            </a:r>
            <a:endParaRPr lang="en-GB" sz="2400" u="sng" dirty="0">
              <a:solidFill>
                <a:srgbClr val="382B1B"/>
              </a:solidFill>
              <a:effectLst/>
              <a:latin typeface="Calibri" panose="020F0502020204030204" pitchFamily="34" charset="0"/>
              <a:ea typeface="Calibri" panose="020F0502020204030204" pitchFamily="34" charset="0"/>
              <a:cs typeface="Calibri" panose="020F0502020204030204" pitchFamily="34" charset="0"/>
            </a:endParaRPr>
          </a:p>
          <a:p>
            <a:pPr marL="1562100" indent="-1549400" algn="just">
              <a:lnSpc>
                <a:spcPct val="150000"/>
              </a:lnSpc>
              <a:tabLst>
                <a:tab pos="2386013" algn="l"/>
              </a:tabLst>
            </a:pP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https://www.caterer.com/ </a:t>
            </a:r>
          </a:p>
        </p:txBody>
      </p:sp>
    </p:spTree>
    <p:extLst>
      <p:ext uri="{BB962C8B-B14F-4D97-AF65-F5344CB8AC3E}">
        <p14:creationId xmlns:p14="http://schemas.microsoft.com/office/powerpoint/2010/main" val="183363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591898" y="1069095"/>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303263" y="1069095"/>
            <a:ext cx="4804984" cy="689519"/>
          </a:xfrm>
        </p:spPr>
        <p:txBody>
          <a:bodyPr/>
          <a:lstStyle/>
          <a:p>
            <a:r>
              <a:rPr lang="en-GB" sz="2400" dirty="0">
                <a:effectLst/>
                <a:latin typeface="Calibri" panose="020F0502020204030204" pitchFamily="34" charset="0"/>
                <a:ea typeface="Calibri" panose="020F0502020204030204" pitchFamily="34" charset="0"/>
              </a:rPr>
              <a:t>Vandaag een baan zoeken</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591898" y="1750467"/>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303263" y="1753675"/>
            <a:ext cx="4804984" cy="689519"/>
          </a:xfrm>
        </p:spPr>
        <p:txBody>
          <a:bodyPr/>
          <a:lstStyle/>
          <a:p>
            <a:pPr>
              <a:lnSpc>
                <a:spcPct val="107000"/>
              </a:lnSpc>
              <a:spcAft>
                <a:spcPts val="800"/>
              </a:spcAft>
            </a:pPr>
            <a:r>
              <a:rPr lang="sv-SE" sz="2400" dirty="0" err="1">
                <a:effectLst/>
                <a:latin typeface="Calibri" panose="020F0502020204030204" pitchFamily="34" charset="0"/>
                <a:ea typeface="Calibri" panose="020F0502020204030204" pitchFamily="34" charset="0"/>
              </a:rPr>
              <a:t>Traditionele methoden</a:t>
            </a:r>
            <a:endParaRPr lang="sv-SE" sz="2400" dirty="0">
              <a:effectLst/>
              <a:latin typeface="Calibri" panose="020F0502020204030204" pitchFamily="34" charset="0"/>
              <a:ea typeface="Calibri" panose="020F0502020204030204" pitchFamily="34" charset="0"/>
            </a:endParaRP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641685"/>
            <a:ext cx="3717731" cy="124264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JOB </a:t>
            </a:r>
          </a:p>
          <a:p>
            <a:pPr>
              <a:lnSpc>
                <a:spcPts val="4600"/>
              </a:lnSpc>
              <a:spcBef>
                <a:spcPts val="0"/>
              </a:spcBef>
            </a:pPr>
            <a:r>
              <a:rPr lang="en-US" sz="6000" b="1" dirty="0"/>
              <a:t>ZOEKEN</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591898" y="2431840"/>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303263" y="243825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De methoden van vandaag</a:t>
            </a:r>
          </a:p>
        </p:txBody>
      </p:sp>
      <p:sp>
        <p:nvSpPr>
          <p:cNvPr id="4" name="Text Placeholder 22">
            <a:extLst>
              <a:ext uri="{FF2B5EF4-FFF2-40B4-BE49-F238E27FC236}">
                <a16:creationId xmlns:a16="http://schemas.microsoft.com/office/drawing/2014/main" id="{1F7212BB-A3C8-CA16-493B-4D95191B9187}"/>
              </a:ext>
            </a:extLst>
          </p:cNvPr>
          <p:cNvSpPr txBox="1">
            <a:spLocks/>
          </p:cNvSpPr>
          <p:nvPr/>
        </p:nvSpPr>
        <p:spPr>
          <a:xfrm>
            <a:off x="5583877" y="3129671"/>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4">
            <a:extLst>
              <a:ext uri="{FF2B5EF4-FFF2-40B4-BE49-F238E27FC236}">
                <a16:creationId xmlns:a16="http://schemas.microsoft.com/office/drawing/2014/main" id="{29FAC30A-F75F-78E4-7DB5-DCC5F9AAA95C}"/>
              </a:ext>
            </a:extLst>
          </p:cNvPr>
          <p:cNvSpPr txBox="1">
            <a:spLocks/>
          </p:cNvSpPr>
          <p:nvPr/>
        </p:nvSpPr>
        <p:spPr>
          <a:xfrm>
            <a:off x="6295242" y="3136087"/>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Tips voor </a:t>
            </a:r>
            <a:r>
              <a:rPr lang="sv-SE" sz="2400" dirty="0" err="1">
                <a:latin typeface="Calibri" panose="020F0502020204030204" pitchFamily="34" charset="0"/>
                <a:ea typeface="Calibri" panose="020F0502020204030204" pitchFamily="34" charset="0"/>
              </a:rPr>
              <a:t>het zoeken naar </a:t>
            </a:r>
            <a:r>
              <a:rPr lang="sv-SE" sz="2400" dirty="0">
                <a:latin typeface="Calibri" panose="020F0502020204030204" pitchFamily="34" charset="0"/>
                <a:ea typeface="Calibri" panose="020F0502020204030204" pitchFamily="34" charset="0"/>
              </a:rPr>
              <a:t>een baan</a:t>
            </a:r>
          </a:p>
        </p:txBody>
      </p:sp>
      <p:sp>
        <p:nvSpPr>
          <p:cNvPr id="2" name="Text Placeholder 24">
            <a:extLst>
              <a:ext uri="{FF2B5EF4-FFF2-40B4-BE49-F238E27FC236}">
                <a16:creationId xmlns:a16="http://schemas.microsoft.com/office/drawing/2014/main" id="{75CEC61A-F498-8501-4527-BDDA2313DD75}"/>
              </a:ext>
            </a:extLst>
          </p:cNvPr>
          <p:cNvSpPr txBox="1">
            <a:spLocks/>
          </p:cNvSpPr>
          <p:nvPr/>
        </p:nvSpPr>
        <p:spPr>
          <a:xfrm>
            <a:off x="6349157" y="3732577"/>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Oefeningen</a:t>
            </a:r>
          </a:p>
        </p:txBody>
      </p:sp>
      <p:pic>
        <p:nvPicPr>
          <p:cNvPr id="6" name="Picture 5">
            <a:extLst>
              <a:ext uri="{FF2B5EF4-FFF2-40B4-BE49-F238E27FC236}">
                <a16:creationId xmlns:a16="http://schemas.microsoft.com/office/drawing/2014/main" id="{BA508260-0B3C-686F-EAED-AFE0B7E4F6ED}"/>
              </a:ext>
            </a:extLst>
          </p:cNvPr>
          <p:cNvPicPr>
            <a:picLocks noChangeAspect="1"/>
          </p:cNvPicPr>
          <p:nvPr/>
        </p:nvPicPr>
        <p:blipFill>
          <a:blip r:embed="rId2"/>
          <a:stretch>
            <a:fillRect/>
          </a:stretch>
        </p:blipFill>
        <p:spPr>
          <a:xfrm>
            <a:off x="9303283" y="4733985"/>
            <a:ext cx="2473728" cy="521569"/>
          </a:xfrm>
          <a:prstGeom prst="rect">
            <a:avLst/>
          </a:prstGeom>
        </p:spPr>
      </p:pic>
      <p:pic>
        <p:nvPicPr>
          <p:cNvPr id="8" name="Picture 7" descr="A close-up of a text&#10;&#10;Description automatically generated">
            <a:extLst>
              <a:ext uri="{FF2B5EF4-FFF2-40B4-BE49-F238E27FC236}">
                <a16:creationId xmlns:a16="http://schemas.microsoft.com/office/drawing/2014/main" id="{2BCC493F-16EE-6CF6-8317-10190146C578}"/>
              </a:ext>
            </a:extLst>
          </p:cNvPr>
          <p:cNvPicPr>
            <a:picLocks noChangeAspect="1"/>
          </p:cNvPicPr>
          <p:nvPr/>
        </p:nvPicPr>
        <p:blipFill>
          <a:blip r:embed="rId3"/>
          <a:stretch>
            <a:fillRect/>
          </a:stretch>
        </p:blipFill>
        <p:spPr>
          <a:xfrm>
            <a:off x="7394128" y="5558143"/>
            <a:ext cx="4310819" cy="760066"/>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Tips voor het zoeken naar een baan</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1089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829733" y="2217402"/>
            <a:ext cx="653300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Verduidelijk je carrièredoelen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Maak gebruik van online vacaturebanken en bedrijfswebsites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Effectief netwerken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Bereid je grondig voor op sollicitatiegesprekken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Maak gebruik van uitzendbureaus en recruiters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Georganiseerd blijven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Verbeter uw vaardigheden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Vervolg</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Blijf positief en volhardend</a:t>
            </a:r>
          </a:p>
          <a:p>
            <a:pPr marL="587375" indent="-587375">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2" name="Text Placeholder 5">
            <a:extLst>
              <a:ext uri="{FF2B5EF4-FFF2-40B4-BE49-F238E27FC236}">
                <a16:creationId xmlns:a16="http://schemas.microsoft.com/office/drawing/2014/main" id="{50B39A83-7AC3-918E-F645-04E0B268AB37}"/>
              </a:ext>
            </a:extLst>
          </p:cNvPr>
          <p:cNvSpPr txBox="1">
            <a:spLocks/>
          </p:cNvSpPr>
          <p:nvPr/>
        </p:nvSpPr>
        <p:spPr>
          <a:xfrm>
            <a:off x="829733" y="643466"/>
            <a:ext cx="9652000" cy="1642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Het kan een uitdaging zijn om je een weg te banen op de arbeidsmarkt, maar met een strategische aanpak kun je je kansen om de juiste baan te vinden aanzienlijk vergroten. Hier zijn enkele </a:t>
            </a:r>
            <a:r>
              <a:rPr lang="en-GB" sz="2400" dirty="0">
                <a:solidFill>
                  <a:schemeClr val="bg1"/>
                </a:solidFill>
                <a:highlight>
                  <a:srgbClr val="B6D1E1"/>
                </a:highlight>
                <a:latin typeface="Calibri" panose="020F0502020204030204" pitchFamily="34" charset="0"/>
                <a:ea typeface="Calibri" panose="020F0502020204030204" pitchFamily="34" charset="0"/>
              </a:rPr>
              <a:t>essentiële tips om je zoektocht naar een baan te verbeteren</a:t>
            </a:r>
            <a:r>
              <a:rPr lang="en-GB" sz="2400" dirty="0">
                <a:solidFill>
                  <a:srgbClr val="382B1B"/>
                </a:solidFill>
                <a:latin typeface="Calibri" panose="020F0502020204030204" pitchFamily="34" charset="0"/>
                <a:ea typeface="Calibri" panose="020F0502020204030204" pitchFamily="34" charset="0"/>
              </a:rPr>
              <a:t>:</a:t>
            </a:r>
          </a:p>
        </p:txBody>
      </p:sp>
      <p:sp>
        <p:nvSpPr>
          <p:cNvPr id="11" name="Graphic 4">
            <a:extLst>
              <a:ext uri="{FF2B5EF4-FFF2-40B4-BE49-F238E27FC236}">
                <a16:creationId xmlns:a16="http://schemas.microsoft.com/office/drawing/2014/main" id="{F00ACAAA-0D5D-984E-1DDC-FB16E7AE9C1F}"/>
              </a:ext>
            </a:extLst>
          </p:cNvPr>
          <p:cNvSpPr/>
          <p:nvPr/>
        </p:nvSpPr>
        <p:spPr>
          <a:xfrm rot="4967076">
            <a:off x="6862568" y="1768582"/>
            <a:ext cx="5570060" cy="574316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blipFill dpi="0" rotWithShape="0">
            <a:blip r:embed="rId2"/>
            <a:srcRect/>
            <a:stretch>
              <a:fillRect l="-17452" t="-3727" r="-9770" b="3727"/>
            </a:stretch>
          </a:blip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Graphic 4">
            <a:extLst>
              <a:ext uri="{FF2B5EF4-FFF2-40B4-BE49-F238E27FC236}">
                <a16:creationId xmlns:a16="http://schemas.microsoft.com/office/drawing/2014/main" id="{950AAFC8-86F2-5968-1CC7-FA8024CDDE6D}"/>
              </a:ext>
            </a:extLst>
          </p:cNvPr>
          <p:cNvSpPr/>
          <p:nvPr/>
        </p:nvSpPr>
        <p:spPr>
          <a:xfrm rot="4967076">
            <a:off x="5539634" y="510816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3365137-6DFE-2C2E-3337-033C80D81C12}"/>
              </a:ext>
            </a:extLst>
          </p:cNvPr>
          <p:cNvSpPr/>
          <p:nvPr/>
        </p:nvSpPr>
        <p:spPr>
          <a:xfrm>
            <a:off x="7636236" y="4939994"/>
            <a:ext cx="2394408" cy="377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
            <a:extLst>
              <a:ext uri="{FF2B5EF4-FFF2-40B4-BE49-F238E27FC236}">
                <a16:creationId xmlns:a16="http://schemas.microsoft.com/office/drawing/2014/main" id="{A84BEA0F-5CF2-EEDD-693B-C31D6D4B9D8E}"/>
              </a:ext>
            </a:extLst>
          </p:cNvPr>
          <p:cNvSpPr txBox="1">
            <a:spLocks/>
          </p:cNvSpPr>
          <p:nvPr/>
        </p:nvSpPr>
        <p:spPr>
          <a:xfrm>
            <a:off x="7559412" y="4804379"/>
            <a:ext cx="2944841" cy="545680"/>
          </a:xfrm>
          <a:prstGeom prst="rect">
            <a:avLst/>
          </a:prstGeom>
          <a:noFill/>
        </p:spPr>
        <p:txBody>
          <a:bodyPr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9600" dirty="0">
                <a:solidFill>
                  <a:srgbClr val="382B1B"/>
                </a:solidFill>
                <a:effectLst/>
                <a:latin typeface="Calibri" panose="020F0502020204030204" pitchFamily="34" charset="0"/>
                <a:ea typeface="Calibri" panose="020F0502020204030204" pitchFamily="34" charset="0"/>
              </a:rPr>
              <a:t>Tips voor het zoeken naar een baan</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3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850935"/>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1. Verduidelijk je carrièredoelen</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6A89593-AA9D-EE3A-76DC-032EA432EB96}"/>
              </a:ext>
            </a:extLst>
          </p:cNvPr>
          <p:cNvSpPr txBox="1">
            <a:spLocks/>
          </p:cNvSpPr>
          <p:nvPr/>
        </p:nvSpPr>
        <p:spPr>
          <a:xfrm>
            <a:off x="660400" y="1353801"/>
            <a:ext cx="10938934"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Identificeer je sterke punten en interesses: </a:t>
            </a:r>
            <a:r>
              <a:rPr lang="en-GB" sz="2400" dirty="0">
                <a:solidFill>
                  <a:srgbClr val="382B1B"/>
                </a:solidFill>
                <a:latin typeface="Calibri" panose="020F0502020204030204" pitchFamily="34" charset="0"/>
                <a:ea typeface="Calibri" panose="020F0502020204030204" pitchFamily="34" charset="0"/>
              </a:rPr>
              <a:t>Begrijp waar je goed in bent en wat je leuk vindt om te doen. Dit zal je helpen om je te richten op banen die goed bij je passen.</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Stel duidelijke doelen: </a:t>
            </a:r>
            <a:r>
              <a:rPr lang="en-GB" sz="2400" dirty="0">
                <a:solidFill>
                  <a:srgbClr val="382B1B"/>
                </a:solidFill>
                <a:latin typeface="Calibri" panose="020F0502020204030204" pitchFamily="34" charset="0"/>
                <a:ea typeface="Calibri" panose="020F0502020204030204" pitchFamily="34" charset="0"/>
              </a:rPr>
              <a:t>Bepaal het type functie, de sector en de bedrijfscultuur waarnaar u op zoek bent.</a:t>
            </a:r>
          </a:p>
        </p:txBody>
      </p:sp>
      <p:cxnSp>
        <p:nvCxnSpPr>
          <p:cNvPr id="3" name="Straight Connector 2">
            <a:extLst>
              <a:ext uri="{FF2B5EF4-FFF2-40B4-BE49-F238E27FC236}">
                <a16:creationId xmlns:a16="http://schemas.microsoft.com/office/drawing/2014/main" id="{EB9DA21F-301A-FA97-4F72-4C6F7743691F}"/>
              </a:ext>
            </a:extLst>
          </p:cNvPr>
          <p:cNvCxnSpPr>
            <a:cxnSpLocks/>
          </p:cNvCxnSpPr>
          <p:nvPr/>
        </p:nvCxnSpPr>
        <p:spPr>
          <a:xfrm flipH="1">
            <a:off x="-50800" y="3594135"/>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04C7825-A7B0-3AAF-45E8-279340EF0E74}"/>
              </a:ext>
            </a:extLst>
          </p:cNvPr>
          <p:cNvSpPr txBox="1"/>
          <p:nvPr/>
        </p:nvSpPr>
        <p:spPr>
          <a:xfrm>
            <a:off x="605155" y="32010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2. Maak gebruik van online vacaturebanken en </a:t>
            </a:r>
            <a:r>
              <a:rPr lang="en-GB" sz="2800" b="1" dirty="0">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bedrijfswebsites</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5" name="Text Placeholder 5">
            <a:extLst>
              <a:ext uri="{FF2B5EF4-FFF2-40B4-BE49-F238E27FC236}">
                <a16:creationId xmlns:a16="http://schemas.microsoft.com/office/drawing/2014/main" id="{C0114F73-048F-AE73-550A-B6D65E3A0405}"/>
              </a:ext>
            </a:extLst>
          </p:cNvPr>
          <p:cNvSpPr txBox="1">
            <a:spLocks/>
          </p:cNvSpPr>
          <p:nvPr/>
        </p:nvSpPr>
        <p:spPr>
          <a:xfrm>
            <a:off x="609600" y="4097001"/>
            <a:ext cx="10938934"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Gebruik zoekmachines voor vacatures: </a:t>
            </a:r>
            <a:r>
              <a:rPr lang="en-GB" sz="2400" dirty="0">
                <a:solidFill>
                  <a:srgbClr val="382B1B"/>
                </a:solidFill>
                <a:latin typeface="Calibri" panose="020F0502020204030204" pitchFamily="34" charset="0"/>
                <a:ea typeface="Calibri" panose="020F0502020204030204" pitchFamily="34" charset="0"/>
              </a:rPr>
              <a:t>Controleer platforms als Indeed, Glassdoor en LinkedIn regelmatig op nieuwe vacatures.</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Bezoek carrièrepagina's van bedrijven</a:t>
            </a:r>
            <a:r>
              <a:rPr lang="en-GB" sz="2400" dirty="0">
                <a:solidFill>
                  <a:srgbClr val="382B1B"/>
                </a:solidFill>
                <a:latin typeface="Calibri" panose="020F0502020204030204" pitchFamily="34" charset="0"/>
                <a:ea typeface="Calibri" panose="020F0502020204030204" pitchFamily="34" charset="0"/>
              </a:rPr>
              <a:t>: Ga rechtstreeks naar de websites van bedrijven waarin je geïnteresseerd bent en zoek op hun carrièregedeelte naar vacatures.</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6001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FAE217B-1E3D-27EF-6D48-925BCAF50077}"/>
              </a:ext>
            </a:extLst>
          </p:cNvPr>
          <p:cNvCxnSpPr>
            <a:cxnSpLocks/>
          </p:cNvCxnSpPr>
          <p:nvPr/>
        </p:nvCxnSpPr>
        <p:spPr>
          <a:xfrm flipH="1">
            <a:off x="0" y="850935"/>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86C58A-9705-CFB5-4AE9-B1510096720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3. Effectief netwerken</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6A89593-AA9D-EE3A-76DC-032EA432EB96}"/>
              </a:ext>
            </a:extLst>
          </p:cNvPr>
          <p:cNvSpPr txBox="1">
            <a:spLocks/>
          </p:cNvSpPr>
          <p:nvPr/>
        </p:nvSpPr>
        <p:spPr>
          <a:xfrm>
            <a:off x="660400" y="1070023"/>
            <a:ext cx="53170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Gebruik LinkedIn: </a:t>
            </a:r>
            <a:r>
              <a:rPr lang="en-GB" sz="2400" dirty="0">
                <a:solidFill>
                  <a:srgbClr val="382B1B"/>
                </a:solidFill>
                <a:latin typeface="Calibri" panose="020F0502020204030204" pitchFamily="34" charset="0"/>
                <a:ea typeface="Calibri" panose="020F0502020204030204" pitchFamily="34" charset="0"/>
              </a:rPr>
              <a:t>Maak contact met professionals in uw branche, sluit u aan bij relevante groepen en neem deel aan discussies om uw zichtbaarheid te vergroten.</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Woon netwerkevenementen bij: </a:t>
            </a:r>
            <a:r>
              <a:rPr lang="en-GB" sz="2400" dirty="0">
                <a:solidFill>
                  <a:srgbClr val="382B1B"/>
                </a:solidFill>
                <a:latin typeface="Calibri" panose="020F0502020204030204" pitchFamily="34" charset="0"/>
                <a:ea typeface="Calibri" panose="020F0502020204030204" pitchFamily="34" charset="0"/>
              </a:rPr>
              <a:t>Neem deel aan industriespecifieke evenementen, webinars en carrièrebeurzen om potentiële werkgevers te ontmoeten en meer te weten te komen over vacatures.</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Informatieve interviews</a:t>
            </a:r>
            <a:r>
              <a:rPr lang="en-GB" sz="2400" dirty="0">
                <a:solidFill>
                  <a:srgbClr val="382B1B"/>
                </a:solidFill>
                <a:latin typeface="Calibri" panose="020F0502020204030204" pitchFamily="34" charset="0"/>
                <a:ea typeface="Calibri" panose="020F0502020204030204" pitchFamily="34" charset="0"/>
              </a:rPr>
              <a:t>: Neem contact op met professionals in je vakgebied voor informatieve gesprekken om inzichten en advies te krijgen.</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
        <p:nvSpPr>
          <p:cNvPr id="3" name="Graphic 4">
            <a:extLst>
              <a:ext uri="{FF2B5EF4-FFF2-40B4-BE49-F238E27FC236}">
                <a16:creationId xmlns:a16="http://schemas.microsoft.com/office/drawing/2014/main" id="{95FCCC2B-4117-47FC-2D96-A91B464C67A9}"/>
              </a:ext>
            </a:extLst>
          </p:cNvPr>
          <p:cNvSpPr/>
          <p:nvPr/>
        </p:nvSpPr>
        <p:spPr>
          <a:xfrm rot="4967076">
            <a:off x="7218168" y="252065"/>
            <a:ext cx="5570060" cy="574316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blipFill dpi="0" rotWithShape="0">
            <a:blip r:embed="rId2"/>
            <a:srcRect/>
            <a:stretch>
              <a:fillRect l="-33068" r="-33068"/>
            </a:stretch>
          </a:blip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63491D99-00E6-6814-25CA-293398CD8C36}"/>
              </a:ext>
            </a:extLst>
          </p:cNvPr>
          <p:cNvSpPr/>
          <p:nvPr/>
        </p:nvSpPr>
        <p:spPr>
          <a:xfrm rot="4967076">
            <a:off x="6843501" y="4244567"/>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04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E0A999A-773D-4AD5-0705-2B1973073DE0}"/>
              </a:ext>
            </a:extLst>
          </p:cNvPr>
          <p:cNvCxnSpPr>
            <a:cxnSpLocks/>
          </p:cNvCxnSpPr>
          <p:nvPr/>
        </p:nvCxnSpPr>
        <p:spPr>
          <a:xfrm flipH="1">
            <a:off x="-50800" y="867868"/>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621102-FF5F-5410-CEE4-DF2CD7D72D59}"/>
              </a:ext>
            </a:extLst>
          </p:cNvPr>
          <p:cNvSpPr txBox="1"/>
          <p:nvPr/>
        </p:nvSpPr>
        <p:spPr>
          <a:xfrm>
            <a:off x="605155" y="474803"/>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4. Bereid je grondig voor op sollicitatiegesprekken</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5" name="Text Placeholder 5">
            <a:extLst>
              <a:ext uri="{FF2B5EF4-FFF2-40B4-BE49-F238E27FC236}">
                <a16:creationId xmlns:a16="http://schemas.microsoft.com/office/drawing/2014/main" id="{70BA8BEB-06E4-3E02-5612-59372D6484FF}"/>
              </a:ext>
            </a:extLst>
          </p:cNvPr>
          <p:cNvSpPr txBox="1">
            <a:spLocks/>
          </p:cNvSpPr>
          <p:nvPr/>
        </p:nvSpPr>
        <p:spPr>
          <a:xfrm>
            <a:off x="609599" y="1307673"/>
            <a:ext cx="113792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Onderzoek het bedrijf: </a:t>
            </a:r>
            <a:r>
              <a:rPr lang="en-GB" sz="2400" dirty="0">
                <a:solidFill>
                  <a:srgbClr val="382B1B"/>
                </a:solidFill>
                <a:latin typeface="Calibri" panose="020F0502020204030204" pitchFamily="34" charset="0"/>
                <a:ea typeface="Calibri" panose="020F0502020204030204" pitchFamily="34" charset="0"/>
              </a:rPr>
              <a:t>Begrijp de missie, waarden, producten en concurrenten van het bedrijf. Deze kennis zal je helpen om vragen beter te beantwoorden en oprechte interesse te tonen.</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Veel gestelde vragen oefenen: </a:t>
            </a:r>
            <a:r>
              <a:rPr lang="en-GB" sz="2400" dirty="0">
                <a:solidFill>
                  <a:srgbClr val="382B1B"/>
                </a:solidFill>
                <a:latin typeface="Calibri" panose="020F0502020204030204" pitchFamily="34" charset="0"/>
                <a:ea typeface="Calibri" panose="020F0502020204030204" pitchFamily="34" charset="0"/>
              </a:rPr>
              <a:t>Bereid antwoorden voor op veelvoorkomende vragen en oefen gedragsvragen met behulp van de STAR-methode (Situatie, Taak, Actie, Resultaat).</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Kleed je passend: </a:t>
            </a:r>
            <a:r>
              <a:rPr lang="en-GB" sz="2400" dirty="0">
                <a:solidFill>
                  <a:srgbClr val="382B1B"/>
                </a:solidFill>
                <a:latin typeface="Calibri" panose="020F0502020204030204" pitchFamily="34" charset="0"/>
                <a:ea typeface="Calibri" panose="020F0502020204030204" pitchFamily="34" charset="0"/>
              </a:rPr>
              <a:t>Kies professionele kleding die past bij de bedrijfscultuur.</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16" name="Straight Connector 15">
            <a:extLst>
              <a:ext uri="{FF2B5EF4-FFF2-40B4-BE49-F238E27FC236}">
                <a16:creationId xmlns:a16="http://schemas.microsoft.com/office/drawing/2014/main" id="{98290CE0-EDC9-A9E3-B4E5-2C390750E90C}"/>
              </a:ext>
            </a:extLst>
          </p:cNvPr>
          <p:cNvCxnSpPr>
            <a:cxnSpLocks/>
          </p:cNvCxnSpPr>
          <p:nvPr/>
        </p:nvCxnSpPr>
        <p:spPr>
          <a:xfrm flipH="1">
            <a:off x="0" y="4254818"/>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0DDE2D-AB29-0A45-E4A4-18D6D6CFD34A}"/>
              </a:ext>
            </a:extLst>
          </p:cNvPr>
          <p:cNvSpPr txBox="1"/>
          <p:nvPr/>
        </p:nvSpPr>
        <p:spPr>
          <a:xfrm>
            <a:off x="655955" y="3861753"/>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5. Maak gebruik van uitzendbureaus en </a:t>
            </a:r>
            <a:r>
              <a:rPr lang="en-GB" sz="2800" b="1" dirty="0">
                <a:solidFill>
                  <a:srgbClr val="B6D1E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recruiters</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18" name="Text Placeholder 5">
            <a:extLst>
              <a:ext uri="{FF2B5EF4-FFF2-40B4-BE49-F238E27FC236}">
                <a16:creationId xmlns:a16="http://schemas.microsoft.com/office/drawing/2014/main" id="{0532ACE2-6096-7EBF-96FA-0ADE19723702}"/>
              </a:ext>
            </a:extLst>
          </p:cNvPr>
          <p:cNvSpPr txBox="1">
            <a:spLocks/>
          </p:cNvSpPr>
          <p:nvPr/>
        </p:nvSpPr>
        <p:spPr>
          <a:xfrm>
            <a:off x="660399" y="4505440"/>
            <a:ext cx="113792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Schrijf je in bij bureaus: </a:t>
            </a:r>
            <a:r>
              <a:rPr lang="en-GB" sz="2400" dirty="0">
                <a:solidFill>
                  <a:srgbClr val="382B1B"/>
                </a:solidFill>
                <a:latin typeface="Calibri" panose="020F0502020204030204" pitchFamily="34" charset="0"/>
                <a:ea typeface="Calibri" panose="020F0502020204030204" pitchFamily="34" charset="0"/>
              </a:rPr>
              <a:t>Schrijf je in bij gerenommeerde uitzendbureaus die gespecialiseerd zijn in jouw vakgebied. Zij hebben toegang tot exclusieve vacatures en bieden waardevolle begeleiding.</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Werken met recruiters: </a:t>
            </a:r>
            <a:r>
              <a:rPr lang="en-GB" sz="2400" dirty="0">
                <a:solidFill>
                  <a:srgbClr val="382B1B"/>
                </a:solidFill>
                <a:latin typeface="Calibri" panose="020F0502020204030204" pitchFamily="34" charset="0"/>
                <a:ea typeface="Calibri" panose="020F0502020204030204" pitchFamily="34" charset="0"/>
              </a:rPr>
              <a:t>Bouw relaties op met recruiters die je in contact kunnen brengen met potentiële werkgevers en feedback kunnen geven over je cv en je sollicitatiegesprekken.</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4795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559CC21-0C2B-C897-2D7B-19D35FE106BC}"/>
              </a:ext>
            </a:extLst>
          </p:cNvPr>
          <p:cNvCxnSpPr>
            <a:cxnSpLocks/>
          </p:cNvCxnSpPr>
          <p:nvPr/>
        </p:nvCxnSpPr>
        <p:spPr>
          <a:xfrm flipH="1">
            <a:off x="0" y="850935"/>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71C781-ADD1-987A-A37F-13C2A3C15D7B}"/>
              </a:ext>
            </a:extLst>
          </p:cNvPr>
          <p:cNvSpPr txBox="1"/>
          <p:nvPr/>
        </p:nvSpPr>
        <p:spPr>
          <a:xfrm>
            <a:off x="655955" y="4578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6. Blijf </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georganiseerd</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DFE85C48-6B13-4E70-D010-96D2BB059EC1}"/>
              </a:ext>
            </a:extLst>
          </p:cNvPr>
          <p:cNvSpPr txBox="1">
            <a:spLocks/>
          </p:cNvSpPr>
          <p:nvPr/>
        </p:nvSpPr>
        <p:spPr>
          <a:xfrm>
            <a:off x="660400" y="1353801"/>
            <a:ext cx="95842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Volg uw sollicitaties: </a:t>
            </a:r>
            <a:r>
              <a:rPr lang="en-GB" sz="2400" dirty="0">
                <a:solidFill>
                  <a:srgbClr val="382B1B"/>
                </a:solidFill>
                <a:latin typeface="Calibri" panose="020F0502020204030204" pitchFamily="34" charset="0"/>
                <a:ea typeface="Calibri" panose="020F0502020204030204" pitchFamily="34" charset="0"/>
              </a:rPr>
              <a:t>Houd een gedetailleerd overzicht bij van de vacatures waarop je solliciteert, inclusief de datums, contacten en vervolgacties.</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Stel doelen en deadlines: </a:t>
            </a:r>
            <a:r>
              <a:rPr lang="en-GB" sz="2400" dirty="0">
                <a:solidFill>
                  <a:srgbClr val="382B1B"/>
                </a:solidFill>
                <a:latin typeface="Calibri" panose="020F0502020204030204" pitchFamily="34" charset="0"/>
                <a:ea typeface="Calibri" panose="020F0502020204030204" pitchFamily="34" charset="0"/>
              </a:rPr>
              <a:t>Stel dagelijkse of wekelijkse doelen voor je sollicitatieactiviteiten en houd je eraan.</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3542E7FE-B4A1-D5C6-AEF4-0990C0BABB89}"/>
              </a:ext>
            </a:extLst>
          </p:cNvPr>
          <p:cNvCxnSpPr>
            <a:cxnSpLocks/>
          </p:cNvCxnSpPr>
          <p:nvPr/>
        </p:nvCxnSpPr>
        <p:spPr>
          <a:xfrm flipH="1">
            <a:off x="-67733" y="3594135"/>
            <a:ext cx="1828800"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158633-3025-75D0-D971-C10952593755}"/>
              </a:ext>
            </a:extLst>
          </p:cNvPr>
          <p:cNvSpPr txBox="1"/>
          <p:nvPr/>
        </p:nvSpPr>
        <p:spPr>
          <a:xfrm>
            <a:off x="588222" y="320107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7. Verbeter uw vaardigheden</a:t>
            </a:r>
            <a:r>
              <a:rPr lang="en-GB" sz="2800" b="1" dirty="0">
                <a:solidFill>
                  <a:srgbClr val="84BFA4"/>
                </a:solidFill>
                <a:effectLst/>
                <a:highlight>
                  <a:srgbClr val="84BFA4"/>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D8B4C89A-E7DA-F63E-CD08-E6EE368B6636}"/>
              </a:ext>
            </a:extLst>
          </p:cNvPr>
          <p:cNvSpPr txBox="1">
            <a:spLocks/>
          </p:cNvSpPr>
          <p:nvPr/>
        </p:nvSpPr>
        <p:spPr>
          <a:xfrm>
            <a:off x="592666" y="4097001"/>
            <a:ext cx="9773335"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Cursussen en certificaten volgen: </a:t>
            </a:r>
            <a:r>
              <a:rPr lang="en-GB" sz="2400" dirty="0">
                <a:solidFill>
                  <a:srgbClr val="382B1B"/>
                </a:solidFill>
                <a:latin typeface="Calibri" panose="020F0502020204030204" pitchFamily="34" charset="0"/>
                <a:ea typeface="Calibri" panose="020F0502020204030204" pitchFamily="34" charset="0"/>
              </a:rPr>
              <a:t>Schrijf je in voor online cursussen of behaal certificaten die relevant zijn voor jouw vakgebied om je kwalificaties te verbeteren.</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Blijf op de hoogte: </a:t>
            </a:r>
            <a:r>
              <a:rPr lang="en-GB" sz="2400" dirty="0">
                <a:solidFill>
                  <a:srgbClr val="382B1B"/>
                </a:solidFill>
                <a:latin typeface="Calibri" panose="020F0502020204030204" pitchFamily="34" charset="0"/>
                <a:ea typeface="Calibri" panose="020F0502020204030204" pitchFamily="34" charset="0"/>
              </a:rPr>
              <a:t>Blijf op de hoogte van trends en ontwikkelingen in de sector om concurrerend te blijven.</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083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BBCB99-110F-DAEB-0542-12C6835399FF}"/>
              </a:ext>
            </a:extLst>
          </p:cNvPr>
          <p:cNvCxnSpPr>
            <a:cxnSpLocks/>
          </p:cNvCxnSpPr>
          <p:nvPr/>
        </p:nvCxnSpPr>
        <p:spPr>
          <a:xfrm flipH="1">
            <a:off x="-101600" y="783485"/>
            <a:ext cx="182880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AC4CC1-483D-7616-ADA9-87420CB81B97}"/>
              </a:ext>
            </a:extLst>
          </p:cNvPr>
          <p:cNvSpPr txBox="1"/>
          <p:nvPr/>
        </p:nvSpPr>
        <p:spPr>
          <a:xfrm>
            <a:off x="554355" y="390420"/>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 </a:t>
            </a:r>
            <a:r>
              <a:rPr lang="en-GB" sz="2800" b="1"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8. Follow-up</a:t>
            </a:r>
            <a:r>
              <a:rPr lang="en-GB" sz="2400" dirty="0">
                <a:solidFill>
                  <a:srgbClr val="382B1B"/>
                </a:solidFill>
                <a:effectLst/>
                <a:highlight>
                  <a:srgbClr val="B6D1E1"/>
                </a:highlight>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effectLst/>
              <a:highlight>
                <a:srgbClr val="B6D1E1"/>
              </a:highlight>
              <a:latin typeface="Calibri" panose="020F0502020204030204" pitchFamily="34" charset="0"/>
              <a:ea typeface="Arial" panose="020B060402020202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637E5B-3B55-D0FF-9FD9-7F462A39D108}"/>
              </a:ext>
            </a:extLst>
          </p:cNvPr>
          <p:cNvSpPr txBox="1">
            <a:spLocks/>
          </p:cNvSpPr>
          <p:nvPr/>
        </p:nvSpPr>
        <p:spPr>
          <a:xfrm>
            <a:off x="558799" y="1286351"/>
            <a:ext cx="965200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Bedankbriefjes sturen: </a:t>
            </a:r>
            <a:r>
              <a:rPr lang="en-GB" sz="2400" dirty="0">
                <a:solidFill>
                  <a:srgbClr val="382B1B"/>
                </a:solidFill>
                <a:latin typeface="Calibri" panose="020F0502020204030204" pitchFamily="34" charset="0"/>
                <a:ea typeface="Calibri" panose="020F0502020204030204" pitchFamily="34" charset="0"/>
              </a:rPr>
              <a:t>Stuur na het sollicitatiegesprek persoonlijke bedankmails om je waardering voor de kans uit te drukken en je interesse in de functie te bevestigen.</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Sollicitaties opvolgen: </a:t>
            </a:r>
            <a:r>
              <a:rPr lang="en-GB" sz="2400" dirty="0">
                <a:solidFill>
                  <a:srgbClr val="382B1B"/>
                </a:solidFill>
                <a:latin typeface="Calibri" panose="020F0502020204030204" pitchFamily="34" charset="0"/>
                <a:ea typeface="Calibri" panose="020F0502020204030204" pitchFamily="34" charset="0"/>
              </a:rPr>
              <a:t>Als je na een redelijke periode nog niets hebt gehoord, vraag dan beleefd naar de status van je sollicitatie.</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cxnSp>
        <p:nvCxnSpPr>
          <p:cNvPr id="11" name="Straight Connector 10">
            <a:extLst>
              <a:ext uri="{FF2B5EF4-FFF2-40B4-BE49-F238E27FC236}">
                <a16:creationId xmlns:a16="http://schemas.microsoft.com/office/drawing/2014/main" id="{B0B4F5FA-0B05-6BF3-4438-6289F012E0B2}"/>
              </a:ext>
            </a:extLst>
          </p:cNvPr>
          <p:cNvCxnSpPr>
            <a:cxnSpLocks/>
          </p:cNvCxnSpPr>
          <p:nvPr/>
        </p:nvCxnSpPr>
        <p:spPr>
          <a:xfrm flipH="1">
            <a:off x="-16934" y="3848134"/>
            <a:ext cx="1828800" cy="0"/>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AAAF22-DB1F-F459-3980-37D1AF3C3577}"/>
              </a:ext>
            </a:extLst>
          </p:cNvPr>
          <p:cNvSpPr txBox="1"/>
          <p:nvPr/>
        </p:nvSpPr>
        <p:spPr>
          <a:xfrm>
            <a:off x="639021" y="3455069"/>
            <a:ext cx="11180445" cy="671851"/>
          </a:xfrm>
          <a:prstGeom prst="rect">
            <a:avLst/>
          </a:prstGeom>
          <a:noFill/>
        </p:spPr>
        <p:txBody>
          <a:bodyPr wrap="square">
            <a:spAutoFit/>
          </a:bodyPr>
          <a:lstStyle/>
          <a:p>
            <a:pPr marL="1562100" indent="-1549400" algn="just">
              <a:lnSpc>
                <a:spcPct val="150000"/>
              </a:lnSpc>
              <a:tabLst>
                <a:tab pos="2386013" algn="l"/>
              </a:tabLst>
            </a:pPr>
            <a:r>
              <a:rPr lang="en-GB" sz="2800" b="1" dirty="0">
                <a:solidFill>
                  <a:schemeClr val="bg1"/>
                </a:solidFill>
                <a:highlight>
                  <a:srgbClr val="E6C8C7"/>
                </a:highlight>
                <a:latin typeface="Calibri" panose="020F0502020204030204" pitchFamily="34" charset="0"/>
                <a:ea typeface="Calibri" panose="020F0502020204030204" pitchFamily="34" charset="0"/>
                <a:cs typeface="Calibri" panose="020F0502020204030204" pitchFamily="34" charset="0"/>
              </a:rPr>
              <a:t> 9</a:t>
            </a:r>
            <a:r>
              <a:rPr lang="en-GB" sz="2800" b="1" dirty="0">
                <a:solidFill>
                  <a:schemeClr val="bg1"/>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Blijf positief en volhardend</a:t>
            </a:r>
            <a:r>
              <a:rPr lang="en-GB" sz="2800" b="1" dirty="0">
                <a:solidFill>
                  <a:srgbClr val="E6C8C7"/>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382B1B"/>
                </a:solidFill>
                <a:effectLst/>
                <a:highlight>
                  <a:srgbClr val="E6C8C7"/>
                </a:highlight>
                <a:latin typeface="Calibri" panose="020F0502020204030204" pitchFamily="34" charset="0"/>
                <a:ea typeface="Calibri" panose="020F0502020204030204" pitchFamily="34" charset="0"/>
                <a:cs typeface="Calibri" panose="020F0502020204030204" pitchFamily="34" charset="0"/>
              </a:rPr>
              <a:t>		</a:t>
            </a:r>
            <a:endParaRPr lang="en-IE" sz="2400" dirty="0">
              <a:solidFill>
                <a:srgbClr val="382B1B"/>
              </a:solidFill>
              <a:effectLst/>
              <a:highlight>
                <a:srgbClr val="E6C8C7"/>
              </a:highlight>
              <a:latin typeface="Calibri" panose="020F0502020204030204" pitchFamily="34" charset="0"/>
              <a:ea typeface="Arial" panose="020B0604020202020204" pitchFamily="34" charset="0"/>
              <a:cs typeface="Calibri" panose="020F0502020204030204" pitchFamily="34" charset="0"/>
            </a:endParaRPr>
          </a:p>
        </p:txBody>
      </p:sp>
      <p:sp>
        <p:nvSpPr>
          <p:cNvPr id="13" name="Text Placeholder 5">
            <a:extLst>
              <a:ext uri="{FF2B5EF4-FFF2-40B4-BE49-F238E27FC236}">
                <a16:creationId xmlns:a16="http://schemas.microsoft.com/office/drawing/2014/main" id="{FA50FAF2-C1A7-F1D4-A5CD-C160DCD49DFA}"/>
              </a:ext>
            </a:extLst>
          </p:cNvPr>
          <p:cNvSpPr txBox="1">
            <a:spLocks/>
          </p:cNvSpPr>
          <p:nvPr/>
        </p:nvSpPr>
        <p:spPr>
          <a:xfrm>
            <a:off x="643466" y="4351000"/>
            <a:ext cx="958426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Blijf positief: </a:t>
            </a:r>
            <a:r>
              <a:rPr lang="en-GB" sz="2400" dirty="0">
                <a:solidFill>
                  <a:srgbClr val="382B1B"/>
                </a:solidFill>
                <a:latin typeface="Calibri" panose="020F0502020204030204" pitchFamily="34" charset="0"/>
                <a:ea typeface="Calibri" panose="020F0502020204030204" pitchFamily="34" charset="0"/>
              </a:rPr>
              <a:t>Het zoeken naar een baan kan een lang proces zijn, maar positief en gemotiveerd blijven is cruciaal.</a:t>
            </a:r>
          </a:p>
          <a:p>
            <a:pPr>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Wees volhardend: </a:t>
            </a:r>
            <a:r>
              <a:rPr lang="en-GB" sz="2400" dirty="0">
                <a:solidFill>
                  <a:srgbClr val="382B1B"/>
                </a:solidFill>
                <a:latin typeface="Calibri" panose="020F0502020204030204" pitchFamily="34" charset="0"/>
                <a:ea typeface="Calibri" panose="020F0502020204030204" pitchFamily="34" charset="0"/>
              </a:rPr>
              <a:t>Raak niet ontmoedigd door afwijzingen. Blijf solliciteren en verfijn je aanpak op basis van feedback en ervaringen.</a:t>
            </a:r>
          </a:p>
          <a:p>
            <a:pPr>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363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AB392-62E7-7019-05AF-0A3AE8C8AC45}"/>
              </a:ext>
            </a:extLst>
          </p:cNvPr>
          <p:cNvPicPr>
            <a:picLocks noChangeAspect="1"/>
          </p:cNvPicPr>
          <p:nvPr/>
        </p:nvPicPr>
        <p:blipFill rotWithShape="1">
          <a:blip r:embed="rId2"/>
          <a:srcRect l="13341" b="9945"/>
          <a:stretch/>
        </p:blipFill>
        <p:spPr>
          <a:xfrm>
            <a:off x="1507067" y="860481"/>
            <a:ext cx="10669304" cy="4504265"/>
          </a:xfrm>
          <a:prstGeom prst="rect">
            <a:avLst/>
          </a:prstGeom>
        </p:spPr>
      </p:pic>
      <p:sp>
        <p:nvSpPr>
          <p:cNvPr id="4" name="Rectangle 3">
            <a:extLst>
              <a:ext uri="{FF2B5EF4-FFF2-40B4-BE49-F238E27FC236}">
                <a16:creationId xmlns:a16="http://schemas.microsoft.com/office/drawing/2014/main" id="{7EAE61BC-411B-D992-013F-B36EAF8C6F2B}"/>
              </a:ext>
            </a:extLst>
          </p:cNvPr>
          <p:cNvSpPr/>
          <p:nvPr/>
        </p:nvSpPr>
        <p:spPr>
          <a:xfrm rot="16200000">
            <a:off x="3835402" y="-2991853"/>
            <a:ext cx="4521199" cy="12191999"/>
          </a:xfrm>
          <a:prstGeom prst="rect">
            <a:avLst/>
          </a:prstGeom>
          <a:gradFill>
            <a:gsLst>
              <a:gs pos="52000">
                <a:srgbClr val="B6D1E1"/>
              </a:gs>
              <a:gs pos="96000">
                <a:srgbClr val="B6D1E1">
                  <a:alpha val="20000"/>
                </a:srgbClr>
              </a:gs>
              <a:gs pos="73000">
                <a:srgbClr val="B6D1E1">
                  <a:alpha val="51761"/>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4">
            <a:extLst>
              <a:ext uri="{FF2B5EF4-FFF2-40B4-BE49-F238E27FC236}">
                <a16:creationId xmlns:a16="http://schemas.microsoft.com/office/drawing/2014/main" id="{296CD31F-4A04-E586-E497-7959485E2067}"/>
              </a:ext>
            </a:extLst>
          </p:cNvPr>
          <p:cNvSpPr/>
          <p:nvPr/>
        </p:nvSpPr>
        <p:spPr>
          <a:xfrm>
            <a:off x="3444918" y="384427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6" name="Text Placeholder 3">
            <a:extLst>
              <a:ext uri="{FF2B5EF4-FFF2-40B4-BE49-F238E27FC236}">
                <a16:creationId xmlns:a16="http://schemas.microsoft.com/office/drawing/2014/main" id="{C9FD5A9F-D8DA-F87A-3D35-F0CCAA20DBEC}"/>
              </a:ext>
            </a:extLst>
          </p:cNvPr>
          <p:cNvSpPr txBox="1">
            <a:spLocks/>
          </p:cNvSpPr>
          <p:nvPr/>
        </p:nvSpPr>
        <p:spPr>
          <a:xfrm>
            <a:off x="678902" y="1481934"/>
            <a:ext cx="5247765" cy="2873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Door deze tips toe te passen, kun je je zoekproces naar een baan stroomlijnen en efficiënter en effectiever maken. Het belangrijkste is om actief, georganiseerd en flexibel te blijven terwijl je je carrièredoelen nastreeft.</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36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Oefening 1: Kennistest</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895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407431" y="102313"/>
            <a:ext cx="11275247" cy="5670014"/>
          </a:xfrm>
          <a:prstGeom prst="rect">
            <a:avLst/>
          </a:prstGeom>
          <a:noFill/>
        </p:spPr>
        <p:txBody>
          <a:bodyPr wrap="square">
            <a:spAutoFit/>
          </a:bodyPr>
          <a:lstStyle/>
          <a:p>
            <a:pPr lvl="0"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a:t>
            </a:r>
            <a:r>
              <a:rPr lang="en-GB" sz="20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Welke van de volgende wordt beschouwd als een traditionele methode om werk te zoeken</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Banenbureaus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Online vacaturebanken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GB"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Mobiele</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apps</a:t>
            </a:r>
            <a:endParaRPr lang="en-GB"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02.    Wat is het belangrijkste doel van een wervingsbureau bij het zoeken naar een baan</a:t>
            </a:r>
            <a:r>
              <a:rPr lang="en-GB" sz="20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Online vacatures aanbieden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Kandidaten helpen hun cv te verfijnen en hen koppelen aan geschikte banen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Vacaturebanken maken  </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GB"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Kandidaten in contact brengen met leermiddelen</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828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Vandaag een baan zoeken</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278370" y="256254"/>
            <a:ext cx="11692913" cy="6224012"/>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4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03</a:t>
            </a:r>
            <a:r>
              <a:rPr lang="en-GB" sz="20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Welk social media platform wordt voornamelijk gebruikt voor professioneel netwerken?</a:t>
            </a:r>
          </a:p>
          <a:p>
            <a:pPr algn="just">
              <a:lnSpc>
                <a:spcPct val="150000"/>
              </a:lnSpc>
              <a:tabLst>
                <a:tab pos="747713" algn="l"/>
              </a:tabLst>
            </a:pPr>
            <a:r>
              <a:rPr lang="en-GB" sz="24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zoekopdrachten?</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Facebook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Twitter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Instagram</a:t>
            </a:r>
            <a:endParaRPr lang="en-GB"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04.    Waarom is het belangrijk om de officiële website van een bedrijf te raadplegen bij het zoeken naar een baan? </a:t>
            </a:r>
            <a:endParaRPr lang="en-IE" sz="20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Het biedt inzicht in het organigram van het bedrijf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Het bevat de meest recente en relevante vacatures die specifiek zijn voor dat bedrijf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Het stelt je in staat om contact te leggen met voormalige werknemers  </a:t>
            </a:r>
          </a:p>
          <a:p>
            <a:pPr marL="1255713"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Het biedt links naar sociale media om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te</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netwerken</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6390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07576" y="512212"/>
            <a:ext cx="11275247" cy="7195624"/>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05.  Welke traditionele methode is nog steeds effectief voor lokale banenmarkten</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Mobiele apps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Webinars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Kranten  </a:t>
            </a:r>
          </a:p>
          <a:p>
            <a:pPr marL="1162050"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Virtuele carrièrebeurzen</a:t>
            </a:r>
          </a:p>
          <a:p>
            <a:pPr marL="1504950" lvl="1" indent="-342900" algn="just">
              <a:lnSpc>
                <a:spcPct val="150000"/>
              </a:lnSpc>
              <a:buFont typeface="Wingdings" pitchFamily="2" charset="2"/>
              <a:buChar char="o"/>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06.  Wat moet je doen voordat je solliciteert op een vacature op sociale media</a:t>
            </a:r>
            <a:r>
              <a:rPr lang="en-GB" sz="23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Reageer op het bericht om op te vallen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Direct contact opnemen met de aanwervende manager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 legitimiteit van de vacature controleren  </a:t>
            </a:r>
          </a:p>
          <a:p>
            <a:pPr marL="1162050"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Berichten van het bedrijf leuk vinden en delen</a:t>
            </a: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504950" lvl="1" indent="-342900" algn="just">
              <a:lnSpc>
                <a:spcPct val="150000"/>
              </a:lnSpc>
              <a:buFont typeface="Wingdings" pitchFamily="2" charset="2"/>
              <a:buChar char="o"/>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6991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5256695"/>
          </a:xfrm>
          <a:prstGeom prst="rect">
            <a:avLst/>
          </a:prstGeom>
          <a:noFill/>
        </p:spPr>
        <p:txBody>
          <a:bodyPr wrap="square">
            <a:spAutoFit/>
          </a:bodyPr>
          <a:lstStyle/>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4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07.    Welke moderne methode voor het zoeken naar een baan is bijzonder nuttig voor het ontdekken van</a:t>
            </a:r>
            <a:endPar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Onaangekondigde vacatures?</a:t>
            </a:r>
          </a:p>
          <a:p>
            <a:pPr algn="just">
              <a:lnSpc>
                <a:spcPct val="150000"/>
              </a:lnSpc>
            </a:pPr>
            <a:endPar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Online vacaturebanken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Webinars en virtuele carrièrebeurzen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Banenbureaus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Kranten</a:t>
            </a: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3591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Oefening 2: Kennistest</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785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44674" y="215914"/>
            <a:ext cx="11921202" cy="6664773"/>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01.    Wat is een belangrijk voordeel van het verduidelijken van je carrièredoelen voordat je begint? </a:t>
            </a:r>
            <a:endPar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een baan zoeken? </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Het helpt bij het maken van een cv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Je kunt je richten op banen die aansluiten bij je sterke punten en interesses.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Het garandeert een baan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Het biedt toegang tot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exclusieve</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vacatures</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08025" algn="l"/>
              </a:tabLst>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02.     Welk platform is het beste voor het regelmatig controleren van vacatures uit verschillende bronnen</a:t>
            </a:r>
            <a:r>
              <a:rPr lang="en-GB" sz="20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LinkedIn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Glassdoor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Inderdaad  </a:t>
            </a:r>
          </a:p>
          <a:p>
            <a:pPr marL="1336675" lvl="1" algn="just">
              <a:lnSpc>
                <a:spcPct val="150000"/>
              </a:lnSpc>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Carrièrepagina's van het bedrijf</a:t>
            </a:r>
          </a:p>
          <a:p>
            <a:pPr marL="1336675"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594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0709" y="109110"/>
            <a:ext cx="11882105" cy="7126438"/>
          </a:xfrm>
          <a:prstGeom prst="rect">
            <a:avLst/>
          </a:prstGeom>
          <a:noFill/>
        </p:spPr>
        <p:txBody>
          <a:bodyPr wrap="square">
            <a:spAutoFit/>
          </a:bodyPr>
          <a:lstStyle/>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03.    Waarom is het belangrijk om een bedrijf te onderzoeken voor een sollicitatiegesprek</a:t>
            </a:r>
            <a:r>
              <a:rPr lang="en-GB" sz="20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Om hun kantoorlocatie te achterhalen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Hun missie, waarden en concurrenten begrijpen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Om hun contactgegevens te krijgen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Hun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salariswaaier</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bepalen</a:t>
            </a: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55713" lvl="1" algn="just">
              <a:lnSpc>
                <a:spcPct val="150000"/>
              </a:lnSpc>
            </a:pPr>
            <a:endParaRPr lang="en-GB"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04.   Welk type tool voor het zoeken naar vacatures biedt toegang tot exclusieve vacatures? </a:t>
            </a:r>
            <a:endPar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en persoonlijke begeleiding? </a:t>
            </a:r>
            <a:r>
              <a:rPr lang="en-GB"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a:t>
            </a:r>
            <a:endParaRPr lang="en-IE" sz="2300" b="1" dirty="0">
              <a:solidFill>
                <a:srgbClr val="E6C8C7"/>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Online vacaturebanken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Carrièrepagina's van het bedrijf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Banenbureaus en recruiters  </a:t>
            </a:r>
          </a:p>
          <a:p>
            <a:pPr marL="1336675" lvl="1" algn="just">
              <a:lnSpc>
                <a:spcPct val="150000"/>
              </a:lnSpc>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Sociale mediaplatforms</a:t>
            </a:r>
          </a:p>
          <a:p>
            <a:pPr marL="1336675"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1552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0" y="0"/>
            <a:ext cx="12034345" cy="7034041"/>
          </a:xfrm>
          <a:prstGeom prst="rect">
            <a:avLst/>
          </a:prstGeom>
          <a:noFill/>
        </p:spPr>
        <p:txBody>
          <a:bodyPr wrap="square">
            <a:spAutoFit/>
          </a:bodyPr>
          <a:lstStyle/>
          <a:p>
            <a:pPr algn="just">
              <a:lnSpc>
                <a:spcPct val="150000"/>
              </a:lnSpc>
            </a:pPr>
            <a:r>
              <a:rPr lang="en-GB" sz="23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05.    Hoe kun je effectief georganiseerd blijven tijdens je zoektocht naar een baan</a:t>
            </a:r>
            <a:r>
              <a:rPr lang="en-GB" sz="2300" b="1" dirty="0">
                <a:solidFill>
                  <a:srgbClr val="84BFA4"/>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Applicaties gedetailleerd bijhouden en doelen stellen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Vertrouw alleen op je geheugen voor follow-ups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Gebruik één vacaturebank voor alle sollicitaties  </a:t>
            </a:r>
          </a:p>
          <a:p>
            <a:pPr marL="1524000" lvl="1" algn="just">
              <a:lnSpc>
                <a:spcPct val="150000"/>
              </a:lnSpc>
              <a:tabLst>
                <a:tab pos="2032000" algn="l"/>
              </a:tabLst>
            </a:pPr>
            <a:r>
              <a:rPr lang="en-GB" sz="2200" dirty="0">
                <a:solidFill>
                  <a:srgbClr val="84BFA4"/>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Sporadisch solliciteren</a:t>
            </a:r>
          </a:p>
          <a:p>
            <a:pPr marL="1336675" lvl="1" algn="just">
              <a:lnSpc>
                <a:spcPct val="150000"/>
              </a:lnSpc>
            </a:pPr>
            <a:endParaRPr lang="en-IE" sz="14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06.     Wat is een aanbevolen aanpak om je kwalificaties en vaardigheden te verbeteren? </a:t>
            </a:r>
          </a:p>
          <a:p>
            <a:pPr algn="just">
              <a:lnSpc>
                <a:spcPct val="150000"/>
              </a:lnSpc>
              <a:tabLst>
                <a:tab pos="747713" algn="l"/>
              </a:tabLst>
            </a:pPr>
            <a:r>
              <a:rPr lang="en-GB" sz="2300" b="1" dirty="0">
                <a:solidFill>
                  <a:schemeClr val="bg1"/>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                      concurrerend blijven in je vakgebied</a:t>
            </a:r>
            <a:r>
              <a:rPr lang="en-GB" sz="2300" b="1" dirty="0">
                <a:solidFill>
                  <a:srgbClr val="C0DCEA"/>
                </a:solidFill>
                <a:effectLst/>
                <a:highlight>
                  <a:srgbClr val="C0DCEA"/>
                </a:highlight>
                <a:latin typeface="Calibri" panose="020F0502020204030204" pitchFamily="34" charset="0"/>
                <a:ea typeface="Times New Roman" panose="02020603050405020304" pitchFamily="18" charset="0"/>
                <a:cs typeface="Calibri" panose="020F0502020204030204" pitchFamily="34" charset="0"/>
              </a:rPr>
              <a:t>?</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Vertrouw alleen op kwalificaties uit het verleden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Inschrijven voor relevante online cursussen en certificeringen behalen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Vermijden nieuwe vaardigheden te leren </a:t>
            </a:r>
          </a:p>
          <a:p>
            <a:pPr marL="1255713" lvl="1" algn="just">
              <a:lnSpc>
                <a:spcPct val="150000"/>
              </a:lnSpc>
            </a:pPr>
            <a:r>
              <a:rPr lang="en-GB" sz="2200" dirty="0">
                <a:solidFill>
                  <a:srgbClr val="C0DCEA"/>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Richt je alleen op sollicitaties</a:t>
            </a:r>
          </a:p>
          <a:p>
            <a:pPr marL="1255713"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679575" lvl="1" indent="-342900" algn="just">
              <a:lnSpc>
                <a:spcPct val="150000"/>
              </a:lnSpc>
              <a:buFont typeface="Wingdings" pitchFamily="2" charset="2"/>
              <a:buChar char="o"/>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3378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21023" y="350847"/>
            <a:ext cx="11275247" cy="5187382"/>
          </a:xfrm>
          <a:prstGeom prst="rect">
            <a:avLst/>
          </a:prstGeom>
          <a:noFill/>
        </p:spPr>
        <p:txBody>
          <a:bodyPr wrap="square">
            <a:spAutoFit/>
          </a:bodyPr>
          <a:lstStyle/>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Wat moet je doen als je nog niets hebt gehoord van een </a:t>
            </a:r>
          </a:p>
          <a:p>
            <a:pPr algn="just">
              <a:lnSpc>
                <a:spcPct val="150000"/>
              </a:lnSpc>
            </a:pPr>
            <a:r>
              <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werkgever na een redelijke termijn?</a:t>
            </a:r>
          </a:p>
          <a:p>
            <a:pPr algn="just">
              <a:lnSpc>
                <a:spcPct val="150000"/>
              </a:lnSpc>
            </a:pPr>
            <a:endParaRPr lang="en-GB" sz="23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Stuur een beleefd vervolgonderzoek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Negeer de aanvraag en ga verder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Neem contact op met het bedrijf via sociale media  </a:t>
            </a:r>
          </a:p>
          <a:p>
            <a:pPr marL="1524000" lvl="1" algn="just">
              <a:lnSpc>
                <a:spcPct val="150000"/>
              </a:lnSpc>
              <a:tabLst>
                <a:tab pos="2032000" algn="l"/>
              </a:tabLst>
            </a:pPr>
            <a:r>
              <a:rPr lang="en-GB" sz="2200" dirty="0">
                <a:solidFill>
                  <a:srgbClr val="E6C8C7"/>
                </a:solidFill>
                <a:effectLst/>
                <a:latin typeface="Wingdings" pitchFamily="2" charset="2"/>
                <a:ea typeface="Times New Roman" panose="02020603050405020304" pitchFamily="18" charset="0"/>
                <a:cs typeface="Calibri" panose="020F0502020204030204" pitchFamily="34" charset="0"/>
              </a:rPr>
              <a:t>o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Ga ervan uit dat de sollicitatie niet succesvol was en stop met solliciteren</a:t>
            </a: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524000" lvl="1" algn="just">
              <a:lnSpc>
                <a:spcPct val="150000"/>
              </a:lnSpc>
              <a:tabLst>
                <a:tab pos="20320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162050" lvl="1" algn="just">
              <a:lnSpc>
                <a:spcPct val="150000"/>
              </a:lnSpc>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80915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276436"/>
            <a:ext cx="6620273" cy="1740959"/>
          </a:xfrm>
        </p:spPr>
        <p:txBody>
          <a:bodyPr>
            <a:normAutofit/>
          </a:bodyPr>
          <a:lstStyle/>
          <a:p>
            <a:pPr algn="l"/>
            <a:r>
              <a:rPr lang="en-US" sz="3600" b="0" dirty="0">
                <a:highlight>
                  <a:srgbClr val="84BFA4"/>
                </a:highlight>
              </a:rPr>
              <a:t> Goed gedaan, je hebt het gehaald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409073" y="3518460"/>
            <a:ext cx="3938336"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800" b="1" dirty="0">
                <a:solidFill>
                  <a:schemeClr val="bg1"/>
                </a:solidFill>
              </a:rPr>
              <a:t>M3.2 </a:t>
            </a:r>
          </a:p>
          <a:p>
            <a:pPr marL="0" indent="0">
              <a:lnSpc>
                <a:spcPts val="4600"/>
              </a:lnSpc>
              <a:spcBef>
                <a:spcPts val="0"/>
              </a:spcBef>
              <a:buNone/>
            </a:pPr>
            <a:r>
              <a:rPr lang="en-US" sz="4800" b="1" dirty="0">
                <a:solidFill>
                  <a:schemeClr val="bg1"/>
                </a:solidFill>
              </a:rPr>
              <a:t>VAARDIGHEDEN OM WERK TE ZOEKEN</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14732" y="549032"/>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a:solidFill>
                  <a:srgbClr val="B6D1E1"/>
                </a:solidFill>
                <a:latin typeface="Calibri" panose="020F0502020204030204" pitchFamily="34" charset="0"/>
                <a:ea typeface="Calibri" panose="020F0502020204030204" pitchFamily="34" charset="0"/>
                <a:cs typeface="Calibri" panose="020F0502020204030204" pitchFamily="34" charset="0"/>
              </a:rPr>
              <a:t>Overzicht </a:t>
            </a: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banen </a:t>
            </a:r>
            <a:r>
              <a:rPr lang="en-GB" sz="4000" b="1">
                <a:solidFill>
                  <a:srgbClr val="B6D1E1"/>
                </a:solidFill>
                <a:latin typeface="Calibri" panose="020F0502020204030204" pitchFamily="34" charset="0"/>
                <a:ea typeface="Calibri" panose="020F0502020204030204" pitchFamily="34" charset="0"/>
                <a:cs typeface="Calibri" panose="020F0502020204030204" pitchFamily="34" charset="0"/>
              </a:rPr>
              <a:t>zoeken</a:t>
            </a: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46817" y="1339795"/>
            <a:ext cx="11079961" cy="1973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Om je een weg te banen op de arbeidsmarkt heb je een strategische en weloverwogen aanpak nodig. Door effectieve strategieën voor het zoeken naar een baan te begrijpen en toe te passen, kun je je kansen op het vinden van de juiste baan vergroten. Deze module biedt waardevolle inzichten in zowel traditionele als moderne methoden om een baan te vinden, zoals het belang van het verduidelijken van carrièredoelen, het gebruik van online platforms, effectief netwerken, je grondig voorbereiden op sollicitatiegesprekken en tijdens het hele proces georganiseerd blijven.</a:t>
            </a:r>
          </a:p>
          <a:p>
            <a:pPr marL="0" indent="0">
              <a:lnSpc>
                <a:spcPts val="27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Door gebruik te maken van deze tips en technieken stroomlijn je niet alleen je zoektocht naar een baan, maar vergroot je ook je zelfvertrouwen en effectiviteit bij het nastreven van je carrièredoelen. Onthoud dat de sleutel tot het succesvol zoeken naar een baan een combinatie is van doorzettingsvermogen, aanpassingsvermogen en proactief gebruikmaken van de beschikbare bronnen. Door je vaardigheden voortdurend te verbeteren, op de hoogte te blijven van trends in de sector en een positieve houding aan te nemen, kun je efficiënter door de arbeidsmarkt navigeren en je loopbaanambities verwezenlijken.</a:t>
            </a:r>
          </a:p>
          <a:p>
            <a:pPr marL="0" indent="0">
              <a:lnSpc>
                <a:spcPts val="27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33469" y="1263573"/>
            <a:ext cx="2735372"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Graphic 4">
            <a:extLst>
              <a:ext uri="{FF2B5EF4-FFF2-40B4-BE49-F238E27FC236}">
                <a16:creationId xmlns:a16="http://schemas.microsoft.com/office/drawing/2014/main" id="{5587704F-6CE3-135E-08F6-D5BD43301297}"/>
              </a:ext>
            </a:extLst>
          </p:cNvPr>
          <p:cNvSpPr/>
          <p:nvPr/>
        </p:nvSpPr>
        <p:spPr>
          <a:xfrm>
            <a:off x="9570896" y="-700210"/>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0510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flipV="1">
            <a:off x="8496" y="2695074"/>
            <a:ext cx="12183504" cy="4162926"/>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974767" y="4233539"/>
            <a:ext cx="6821696" cy="2345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80"/>
              </a:lnSpc>
              <a:spcBef>
                <a:spcPts val="0"/>
              </a:spcBef>
              <a:buClr>
                <a:srgbClr val="382B1B"/>
              </a:buClr>
              <a:buNone/>
            </a:pPr>
            <a:r>
              <a:rPr lang="en-GB" sz="2600" dirty="0">
                <a:solidFill>
                  <a:schemeClr val="bg1"/>
                </a:solidFill>
                <a:latin typeface="Calibri" panose="020F0502020204030204" pitchFamily="34" charset="0"/>
                <a:ea typeface="Calibri" panose="020F0502020204030204" pitchFamily="34" charset="0"/>
              </a:rPr>
              <a:t>Traditionele kanalen zoals kranten en uitzendbureaus spelen nog steeds een rol, maar het internet heeft het landschap enorm uitgebreid en biedt talloze bronnen en hulpmiddelen om het zoeken naar een baan te stroomlijnen en te verbeteren.</a:t>
            </a:r>
          </a:p>
          <a:p>
            <a:pPr marL="0" indent="0">
              <a:lnSpc>
                <a:spcPts val="2580"/>
              </a:lnSpc>
              <a:spcBef>
                <a:spcPts val="0"/>
              </a:spcBef>
              <a:buClr>
                <a:srgbClr val="382B1B"/>
              </a:buClr>
              <a:buNone/>
            </a:pPr>
            <a:endParaRPr lang="sv-SE" sz="2600" dirty="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1055706" y="673768"/>
            <a:ext cx="7157852" cy="15382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Technologie heeft het zoekproces naar een baan veranderd en biedt verschillende platforms en methoden om werk te vinden. </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846991" y="464048"/>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069179" y="1235242"/>
            <a:ext cx="4909264" cy="506000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72120" t="-1840" r="3384" b="-2147"/>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10565507" y="449179"/>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ct val="107000"/>
              </a:lnSpc>
              <a:spcAft>
                <a:spcPts val="800"/>
              </a:spcAft>
            </a:pPr>
            <a:r>
              <a:rPr lang="sv-SE" sz="6000" dirty="0" err="1">
                <a:effectLst/>
                <a:latin typeface="Calibri" panose="020F0502020204030204" pitchFamily="34" charset="0"/>
                <a:ea typeface="Calibri" panose="020F0502020204030204" pitchFamily="34" charset="0"/>
              </a:rPr>
              <a:t>Traditionele methoden</a:t>
            </a:r>
            <a:endParaRPr lang="sv-SE" sz="6000" dirty="0">
              <a:effectLst/>
              <a:latin typeface="Calibri" panose="020F0502020204030204" pitchFamily="34" charset="0"/>
              <a:ea typeface="Calibri" panose="020F0502020204030204" pitchFamily="34" charset="0"/>
            </a:endParaRPr>
          </a:p>
          <a:p>
            <a:pPr>
              <a:lnSpc>
                <a:spcPct val="107000"/>
              </a:lnSpc>
              <a:spcAft>
                <a:spcPts val="800"/>
              </a:spcAft>
            </a:pPr>
            <a:endParaRPr lang="sv-SE"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DCB88E9-8755-6162-2F29-A0C65A0D234C}"/>
              </a:ext>
            </a:extLst>
          </p:cNvPr>
          <p:cNvSpPr/>
          <p:nvPr/>
        </p:nvSpPr>
        <p:spPr>
          <a:xfrm>
            <a:off x="2845696"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55009" y="760052"/>
            <a:ext cx="7395621" cy="951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4000" b="1" dirty="0">
                <a:solidFill>
                  <a:srgbClr val="84BFA4"/>
                </a:solidFill>
                <a:latin typeface="Calibri" panose="020F0502020204030204" pitchFamily="34" charset="0"/>
                <a:ea typeface="Calibri" panose="020F0502020204030204" pitchFamily="34" charset="0"/>
              </a:rPr>
              <a:t>Traditionele methoden</a:t>
            </a:r>
          </a:p>
          <a:p>
            <a:pPr marL="0" indent="0">
              <a:lnSpc>
                <a:spcPts val="2680"/>
              </a:lnSpc>
              <a:spcBef>
                <a:spcPts val="0"/>
              </a:spcBef>
              <a:buClr>
                <a:srgbClr val="382B1B"/>
              </a:buClr>
              <a:buNone/>
            </a:pPr>
            <a:endParaRPr lang="en-GB" sz="3200" b="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278848" y="1299190"/>
            <a:ext cx="4917707"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8" name="Graphic 9">
            <a:extLst>
              <a:ext uri="{FF2B5EF4-FFF2-40B4-BE49-F238E27FC236}">
                <a16:creationId xmlns:a16="http://schemas.microsoft.com/office/drawing/2014/main" id="{A7E96E81-06E0-F0A6-FCE9-E6118242C0B1}"/>
              </a:ext>
            </a:extLst>
          </p:cNvPr>
          <p:cNvGrpSpPr/>
          <p:nvPr/>
        </p:nvGrpSpPr>
        <p:grpSpPr>
          <a:xfrm>
            <a:off x="2853602" y="2093122"/>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6343E274-5CA4-DFC0-7FFE-17AD35955D40}"/>
              </a:ext>
            </a:extLst>
          </p:cNvPr>
          <p:cNvGrpSpPr/>
          <p:nvPr/>
        </p:nvGrpSpPr>
        <p:grpSpPr>
          <a:xfrm>
            <a:off x="2795439" y="4032829"/>
            <a:ext cx="1879733" cy="2441854"/>
            <a:chOff x="9972379" y="3544683"/>
            <a:chExt cx="1478666" cy="1920851"/>
          </a:xfrm>
        </p:grpSpPr>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9973661" y="354468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1" name="Text Placeholder 23">
              <a:extLst>
                <a:ext uri="{FF2B5EF4-FFF2-40B4-BE49-F238E27FC236}">
                  <a16:creationId xmlns:a16="http://schemas.microsoft.com/office/drawing/2014/main" id="{BAFB30F5-E010-0699-E493-B712F89DD3A1}"/>
                </a:ext>
              </a:extLst>
            </p:cNvPr>
            <p:cNvSpPr txBox="1">
              <a:spLocks/>
            </p:cNvSpPr>
            <p:nvPr/>
          </p:nvSpPr>
          <p:spPr>
            <a:xfrm>
              <a:off x="9972379" y="4124959"/>
              <a:ext cx="1478666" cy="13405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Calibri" panose="020F0502020204030204" pitchFamily="34" charset="0"/>
                  <a:ea typeface="Calibri" panose="020F0502020204030204" pitchFamily="34" charset="0"/>
                </a:rPr>
                <a:t>Banenbureaus</a:t>
              </a:r>
            </a:p>
            <a:p>
              <a:endParaRPr lang="en-US" sz="2200" dirty="0"/>
            </a:p>
          </p:txBody>
        </p:sp>
      </p:grpSp>
      <p:sp>
        <p:nvSpPr>
          <p:cNvPr id="30" name="Freeform 29">
            <a:extLst>
              <a:ext uri="{FF2B5EF4-FFF2-40B4-BE49-F238E27FC236}">
                <a16:creationId xmlns:a16="http://schemas.microsoft.com/office/drawing/2014/main" id="{0254C239-580C-2DA9-1CFE-CCD1D434BBD1}"/>
              </a:ext>
            </a:extLst>
          </p:cNvPr>
          <p:cNvSpPr/>
          <p:nvPr/>
        </p:nvSpPr>
        <p:spPr>
          <a:xfrm>
            <a:off x="699033" y="2923233"/>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grpSp>
        <p:nvGrpSpPr>
          <p:cNvPr id="31" name="Graphic 9">
            <a:extLst>
              <a:ext uri="{FF2B5EF4-FFF2-40B4-BE49-F238E27FC236}">
                <a16:creationId xmlns:a16="http://schemas.microsoft.com/office/drawing/2014/main" id="{2C1C772E-1F55-6327-72D2-1A3DAC6CFED0}"/>
              </a:ext>
            </a:extLst>
          </p:cNvPr>
          <p:cNvGrpSpPr/>
          <p:nvPr/>
        </p:nvGrpSpPr>
        <p:grpSpPr>
          <a:xfrm>
            <a:off x="706939" y="2093122"/>
            <a:ext cx="1759216" cy="3934767"/>
            <a:chOff x="2115901" y="2119177"/>
            <a:chExt cx="1383863" cy="3095230"/>
          </a:xfrm>
        </p:grpSpPr>
        <p:sp>
          <p:nvSpPr>
            <p:cNvPr id="32" name="Freeform 31">
              <a:extLst>
                <a:ext uri="{FF2B5EF4-FFF2-40B4-BE49-F238E27FC236}">
                  <a16:creationId xmlns:a16="http://schemas.microsoft.com/office/drawing/2014/main" id="{A79F5E85-A744-4BE6-7F5A-66660567B28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6F56EB-44B4-498E-9905-EA47D0EDE9B7}"/>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pic>
        <p:nvPicPr>
          <p:cNvPr id="39" name="Graphic 38" descr="Newspaper outline">
            <a:extLst>
              <a:ext uri="{FF2B5EF4-FFF2-40B4-BE49-F238E27FC236}">
                <a16:creationId xmlns:a16="http://schemas.microsoft.com/office/drawing/2014/main" id="{4CAFFF71-F239-95AD-40F6-B07194915F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925" y="2483158"/>
            <a:ext cx="1057940" cy="1057940"/>
          </a:xfrm>
          <a:prstGeom prst="rect">
            <a:avLst/>
          </a:prstGeom>
        </p:spPr>
      </p:pic>
      <p:sp>
        <p:nvSpPr>
          <p:cNvPr id="41" name="Text Placeholder 23">
            <a:extLst>
              <a:ext uri="{FF2B5EF4-FFF2-40B4-BE49-F238E27FC236}">
                <a16:creationId xmlns:a16="http://schemas.microsoft.com/office/drawing/2014/main" id="{EB5D59FF-A2F1-E979-2571-9C987775C13F}"/>
              </a:ext>
            </a:extLst>
          </p:cNvPr>
          <p:cNvSpPr txBox="1">
            <a:spLocks/>
          </p:cNvSpPr>
          <p:nvPr/>
        </p:nvSpPr>
        <p:spPr>
          <a:xfrm>
            <a:off x="637339" y="4041538"/>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43" name="Text Placeholder 23">
            <a:extLst>
              <a:ext uri="{FF2B5EF4-FFF2-40B4-BE49-F238E27FC236}">
                <a16:creationId xmlns:a16="http://schemas.microsoft.com/office/drawing/2014/main" id="{2995069B-2EAC-6417-A960-F1E35E84529E}"/>
              </a:ext>
            </a:extLst>
          </p:cNvPr>
          <p:cNvSpPr txBox="1">
            <a:spLocks/>
          </p:cNvSpPr>
          <p:nvPr/>
        </p:nvSpPr>
        <p:spPr>
          <a:xfrm>
            <a:off x="635709" y="4779205"/>
            <a:ext cx="1879733" cy="1704187"/>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latin typeface="Calibri" panose="020F0502020204030204" pitchFamily="34" charset="0"/>
                <a:ea typeface="Calibri" panose="020F0502020204030204" pitchFamily="34" charset="0"/>
              </a:rPr>
              <a:t>Krant</a:t>
            </a:r>
          </a:p>
          <a:p>
            <a:endParaRPr lang="en-US" sz="2200" dirty="0"/>
          </a:p>
        </p:txBody>
      </p:sp>
      <p:pic>
        <p:nvPicPr>
          <p:cNvPr id="55" name="Graphic 54" descr="Office worker male outline">
            <a:extLst>
              <a:ext uri="{FF2B5EF4-FFF2-40B4-BE49-F238E27FC236}">
                <a16:creationId xmlns:a16="http://schemas.microsoft.com/office/drawing/2014/main" id="{88DBBF66-B8A3-D477-E3BE-1F384F8479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2171" y="2442754"/>
            <a:ext cx="1051561" cy="1051561"/>
          </a:xfrm>
          <a:prstGeom prst="rect">
            <a:avLst/>
          </a:prstGeom>
        </p:spPr>
      </p:pic>
      <p:sp>
        <p:nvSpPr>
          <p:cNvPr id="57" name="Freeform 56">
            <a:extLst>
              <a:ext uri="{FF2B5EF4-FFF2-40B4-BE49-F238E27FC236}">
                <a16:creationId xmlns:a16="http://schemas.microsoft.com/office/drawing/2014/main" id="{84336686-7A46-DB6F-8157-6AF23E166ED7}"/>
              </a:ext>
            </a:extLst>
          </p:cNvPr>
          <p:cNvSpPr/>
          <p:nvPr/>
        </p:nvSpPr>
        <p:spPr>
          <a:xfrm>
            <a:off x="5873858" y="495945"/>
            <a:ext cx="6980598" cy="5982346"/>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solidFill>
            <a:srgbClr val="C0DCEA"/>
          </a:solid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0" name="Freeform 59">
            <a:extLst>
              <a:ext uri="{FF2B5EF4-FFF2-40B4-BE49-F238E27FC236}">
                <a16:creationId xmlns:a16="http://schemas.microsoft.com/office/drawing/2014/main" id="{9943DABC-34DF-100F-D51C-25018D13AFAD}"/>
              </a:ext>
            </a:extLst>
          </p:cNvPr>
          <p:cNvSpPr/>
          <p:nvPr/>
        </p:nvSpPr>
        <p:spPr>
          <a:xfrm>
            <a:off x="5886772" y="493362"/>
            <a:ext cx="6980598" cy="5982346"/>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6"/>
            <a:srcRect/>
            <a:stretch>
              <a:fillRect l="11138" t="9093" r="-2165" b="7196"/>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5749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Kranten</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Jarenlang waren kranten een primaire bron voor vacatures. Ondanks de opkomst van digitale media bieden kranten nog steeds waardevolle mogelijkheden, vooral op lokale banenmarkten. Rubrieken en speciale werkgelegenheidsbijlagen kunnen leiden naar vacatures in specifieke geografische gebieden of bedrijfstakken.</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Newspaper outline">
            <a:extLst>
              <a:ext uri="{FF2B5EF4-FFF2-40B4-BE49-F238E27FC236}">
                <a16:creationId xmlns:a16="http://schemas.microsoft.com/office/drawing/2014/main" id="{91560A2E-E088-042C-6E29-B55AF21EDB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490" y="3812583"/>
            <a:ext cx="2324745" cy="2324745"/>
          </a:xfrm>
          <a:prstGeom prst="rect">
            <a:avLst/>
          </a:prstGeom>
        </p:spPr>
      </p:pic>
    </p:spTree>
    <p:extLst>
      <p:ext uri="{BB962C8B-B14F-4D97-AF65-F5344CB8AC3E}">
        <p14:creationId xmlns:p14="http://schemas.microsoft.com/office/powerpoint/2010/main" val="247147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076600" y="-573093"/>
            <a:ext cx="2125880" cy="219194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2159372"/>
            <a:ext cx="7798095" cy="8782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Banenbureaus</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706545" y="378324"/>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16968" y="3525589"/>
            <a:ext cx="858252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Jobbureaus, of wervingsbureaus, blijven effectieve tussenpersonen tussen werkzoekenden en werkgevers. Deze bureaus hebben vaak vaste relaties met bedrijven en toegang tot exclusieve vacatures. Ze bieden persoonlijke hulp en helpen kandidaten hun cv te verfijnen, zich voor te bereiden op sollicitatiegesprekken en hun vaardigheden af te stemmen op geschikte vacatures.</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2" name="Graphic 1" descr="Office worker male outline">
            <a:extLst>
              <a:ext uri="{FF2B5EF4-FFF2-40B4-BE49-F238E27FC236}">
                <a16:creationId xmlns:a16="http://schemas.microsoft.com/office/drawing/2014/main" id="{632726B1-AA4D-318A-002F-7C61842561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157" y="3828081"/>
            <a:ext cx="2076773" cy="2076773"/>
          </a:xfrm>
          <a:prstGeom prst="rect">
            <a:avLst/>
          </a:prstGeom>
        </p:spPr>
      </p:pic>
    </p:spTree>
    <p:extLst>
      <p:ext uri="{BB962C8B-B14F-4D97-AF65-F5344CB8AC3E}">
        <p14:creationId xmlns:p14="http://schemas.microsoft.com/office/powerpoint/2010/main" val="104945102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2294</Words>
  <Application>Microsoft Office PowerPoint</Application>
  <PresentationFormat>Widescreen</PresentationFormat>
  <Paragraphs>224</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Calibri</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docId:10CC0095289B405F52BA486F67FDC018</cp:keywords>
  <cp:lastModifiedBy>Yasmin Akhtar</cp:lastModifiedBy>
  <cp:revision>387</cp:revision>
  <dcterms:created xsi:type="dcterms:W3CDTF">2020-10-14T13:32:04Z</dcterms:created>
  <dcterms:modified xsi:type="dcterms:W3CDTF">2024-12-29T21:06:56Z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