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390" r:id="rId5"/>
    <p:sldId id="4307" r:id="rId6"/>
    <p:sldId id="4367" r:id="rId7"/>
    <p:sldId id="4377" r:id="rId8"/>
    <p:sldId id="4389" r:id="rId9"/>
    <p:sldId id="4391" r:id="rId10"/>
    <p:sldId id="4392" r:id="rId11"/>
    <p:sldId id="4393" r:id="rId12"/>
    <p:sldId id="4394" r:id="rId13"/>
    <p:sldId id="4395" r:id="rId14"/>
    <p:sldId id="4397" r:id="rId15"/>
    <p:sldId id="4396" r:id="rId16"/>
    <p:sldId id="4398" r:id="rId17"/>
    <p:sldId id="4399" r:id="rId18"/>
    <p:sldId id="4400" r:id="rId19"/>
    <p:sldId id="4401" r:id="rId20"/>
    <p:sldId id="4402" r:id="rId21"/>
    <p:sldId id="4420" r:id="rId22"/>
    <p:sldId id="4309" r:id="rId23"/>
    <p:sldId id="4403" r:id="rId24"/>
    <p:sldId id="4355" r:id="rId25"/>
    <p:sldId id="4405" r:id="rId26"/>
    <p:sldId id="4406" r:id="rId27"/>
    <p:sldId id="4407" r:id="rId28"/>
    <p:sldId id="4408" r:id="rId29"/>
    <p:sldId id="4409" r:id="rId30"/>
    <p:sldId id="4410" r:id="rId31"/>
    <p:sldId id="4411" r:id="rId32"/>
    <p:sldId id="4412" r:id="rId33"/>
    <p:sldId id="4413" r:id="rId34"/>
    <p:sldId id="4414" r:id="rId35"/>
    <p:sldId id="4415" r:id="rId36"/>
    <p:sldId id="4416" r:id="rId37"/>
    <p:sldId id="4417" r:id="rId38"/>
    <p:sldId id="4418" r:id="rId39"/>
    <p:sldId id="4419" r:id="rId40"/>
    <p:sldId id="4388" r:id="rId41"/>
    <p:sldId id="434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E6C8C7"/>
    <a:srgbClr val="84BFA4"/>
    <a:srgbClr val="382B1B"/>
    <a:srgbClr val="000000"/>
    <a:srgbClr val="3C3D3C"/>
    <a:srgbClr val="C4DAE7"/>
    <a:srgbClr val="94C7B0"/>
    <a:srgbClr val="EFDCDC"/>
    <a:srgbClr val="D3C4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60"/>
    <p:restoredTop sz="94663"/>
  </p:normalViewPr>
  <p:slideViewPr>
    <p:cSldViewPr snapToGrid="0" snapToObjects="1">
      <p:cViewPr varScale="1">
        <p:scale>
          <a:sx n="61" d="100"/>
          <a:sy n="61" d="100"/>
        </p:scale>
        <p:origin x="260" y="2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novoresume.co.uk/" TargetMode="External"/><Relationship Id="rId7" Type="http://schemas.openxmlformats.org/officeDocument/2006/relationships/image" Target="../media/image28.svg"/><Relationship Id="rId2" Type="http://schemas.openxmlformats.org/officeDocument/2006/relationships/hyperlink" Target="https://barclayslifeskills.com/i-want-help-applying-for-jobs/school/cv-builder/" TargetMode="Externa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bestonlineresume.com/" TargetMode="External"/><Relationship Id="rId4" Type="http://schemas.openxmlformats.org/officeDocument/2006/relationships/hyperlink" Target="https://www.livecareer.com/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1.wdp"/><Relationship Id="rId7"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07/relationships/hdphoto" Target="../media/hdphoto1.wdp"/><Relationship Id="rId7" Type="http://schemas.openxmlformats.org/officeDocument/2006/relationships/image" Target="../media/image48.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17.png"/><Relationship Id="rId9" Type="http://schemas.openxmlformats.org/officeDocument/2006/relationships/image" Target="../media/image50.svg"/></Relationships>
</file>

<file path=ppt/slides/_rels/slide3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244396" cy="1214922"/>
          </a:xfrm>
        </p:spPr>
        <p:txBody>
          <a:bodyPr>
            <a:noAutofit/>
          </a:bodyPr>
          <a:lstStyle/>
          <a:p>
            <a:pPr>
              <a:lnSpc>
                <a:spcPts val="4600"/>
              </a:lnSpc>
              <a:spcBef>
                <a:spcPts val="0"/>
              </a:spcBef>
            </a:pPr>
            <a:r>
              <a:rPr lang="en-US" sz="4400" b="1" dirty="0"/>
              <a:t>M3.2 </a:t>
            </a:r>
          </a:p>
          <a:p>
            <a:pPr>
              <a:lnSpc>
                <a:spcPts val="4600"/>
              </a:lnSpc>
              <a:spcBef>
                <a:spcPts val="0"/>
              </a:spcBef>
            </a:pPr>
            <a:r>
              <a:rPr lang="en-US" sz="4400" b="1" dirty="0"/>
              <a:t>CV Schrijven</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11" name="Picture Placeholder 10">
            <a:extLst>
              <a:ext uri="{FF2B5EF4-FFF2-40B4-BE49-F238E27FC236}">
                <a16:creationId xmlns:a16="http://schemas.microsoft.com/office/drawing/2014/main" id="{E9461125-5D77-D137-C306-971951086B6D}"/>
              </a:ext>
            </a:extLst>
          </p:cNvPr>
          <p:cNvPicPr>
            <a:picLocks noGrp="1" noChangeAspect="1"/>
          </p:cNvPicPr>
          <p:nvPr>
            <p:ph type="pic" sz="quarter" idx="17"/>
          </p:nvPr>
        </p:nvPicPr>
        <p:blipFill>
          <a:blip r:embed="rId2"/>
          <a:srcRect l="16150" r="16150"/>
          <a:stretch>
            <a:fillRect/>
          </a:stretch>
        </p:blipFill>
        <p:spPr>
          <a:xfrm>
            <a:off x="5611885" y="0"/>
            <a:ext cx="6580115" cy="5636471"/>
          </a:xfrm>
        </p:spPr>
      </p:pic>
      <p:sp>
        <p:nvSpPr>
          <p:cNvPr id="2" name="TextBox 1">
            <a:extLst>
              <a:ext uri="{FF2B5EF4-FFF2-40B4-BE49-F238E27FC236}">
                <a16:creationId xmlns:a16="http://schemas.microsoft.com/office/drawing/2014/main" id="{D750A2B0-955D-4F04-BA7E-E0CB374C0A4C}"/>
              </a:ext>
            </a:extLst>
          </p:cNvPr>
          <p:cNvSpPr txBox="1"/>
          <p:nvPr/>
        </p:nvSpPr>
        <p:spPr>
          <a:xfrm>
            <a:off x="696216" y="3972599"/>
            <a:ext cx="7974918" cy="369332"/>
          </a:xfrm>
          <a:prstGeom prst="rect">
            <a:avLst/>
          </a:prstGeom>
          <a:noFill/>
        </p:spPr>
        <p:txBody>
          <a:bodyPr wrap="square">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Vaardigheden om werk te vinden</a:t>
            </a:r>
            <a:endParaRPr lang="en-IE" dirty="0">
              <a:solidFill>
                <a:schemeClr val="bg1"/>
              </a:solidFill>
              <a:highlight>
                <a:srgbClr val="84BFA4"/>
              </a:highlight>
            </a:endParaRPr>
          </a:p>
        </p:txBody>
      </p:sp>
      <p:pic>
        <p:nvPicPr>
          <p:cNvPr id="4" name="Picture 3" descr="A grey square and blue square with yellow stars&#10;&#10;Description automatically generated">
            <a:extLst>
              <a:ext uri="{FF2B5EF4-FFF2-40B4-BE49-F238E27FC236}">
                <a16:creationId xmlns:a16="http://schemas.microsoft.com/office/drawing/2014/main" id="{0280276F-4C79-3515-CA1B-AAD58562252E}"/>
              </a:ext>
            </a:extLst>
          </p:cNvPr>
          <p:cNvPicPr>
            <a:picLocks noChangeAspect="1"/>
          </p:cNvPicPr>
          <p:nvPr/>
        </p:nvPicPr>
        <p:blipFill>
          <a:blip r:embed="rId3"/>
          <a:stretch>
            <a:fillRect/>
          </a:stretch>
        </p:blipFill>
        <p:spPr>
          <a:xfrm>
            <a:off x="8577987" y="585035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aanwijzingen staan in de sollicitatiebrief, dus lees de details van begin tot eind. Maak aantekeningen en opsommingstekens en markeer alles waar je aan kunt voldoen en alles waar je niet aan kunt voldoen. Vul de gaten in de gebieden waar je tekortschiet door de vaardigheden die je wel hebt aan te passen.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de baan in kwestie bijvoorbeeld iemand met verkoopervaring vereist, moet je al je werk in de detailhandel delen - zelfs als het parttime was. Zo laat je zien over welke vaardigheden je beschikt en hoe deze overdraagbaar zijn.</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De functiebeschrijving begrijpen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Tree>
    <p:extLst>
      <p:ext uri="{BB962C8B-B14F-4D97-AF65-F5344CB8AC3E}">
        <p14:creationId xmlns:p14="http://schemas.microsoft.com/office/powerpoint/2010/main" val="4071800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je hebt vastgesteld wat de functie inhoudt en hoe je aan elke vereiste kunt voldoen, maak dan een CV die specifiek voor die functie is bedoeld. Onthoud dat er niet zoiets bestaat als een algemene CV. Elke CV die je naar een potentiële werknemer stuurt moet op maat gemaakt zijn voor die functie, dus wees niet lui en hoop dat een algemene CV zal werken, want dat zal het niet.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Maak een uniek cv voor elke baan waarop je solliciteert. Je hoeft niet alles te herschrijven, pas alleen de details aan zodat ze relevant zijn.</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Pas het CV aan de functie aan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Signature outline">
            <a:extLst>
              <a:ext uri="{FF2B5EF4-FFF2-40B4-BE49-F238E27FC236}">
                <a16:creationId xmlns:a16="http://schemas.microsoft.com/office/drawing/2014/main" id="{B91597A7-84D8-3E8E-1964-9BDA6E47AF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6210" y="4533276"/>
            <a:ext cx="1331626" cy="1331626"/>
          </a:xfrm>
          <a:prstGeom prst="rect">
            <a:avLst/>
          </a:prstGeom>
        </p:spPr>
      </p:pic>
    </p:spTree>
    <p:extLst>
      <p:ext uri="{BB962C8B-B14F-4D97-AF65-F5344CB8AC3E}">
        <p14:creationId xmlns:p14="http://schemas.microsoft.com/office/powerpoint/2010/main" val="361270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558510" y="1782233"/>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Vergeet niet om in het onderdeel vaardigheden van je cv belangrijke vaardigheden te vermelden waarmee je je kunt onderscheiden. Dit kunnen zijn: communicatieve vaardigheden, digitale vaardigheden, werken in teamverband, probleemoplossend vermogen en natuurlijk het spreken van een vreemde taal.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Vaardigheden kunnen uit de meest onwaarschijnlijke plaatsen komen, dus denk echt na over wat je hebt gedaan om je eigen vaardigheden te ontwikkelen, zelfs als je voorbeelden neemt uit een lokale vrijwilligersgroep - het is allemaal relevant.</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Vaardigheden optimaal benutten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Users outline">
            <a:extLst>
              <a:ext uri="{FF2B5EF4-FFF2-40B4-BE49-F238E27FC236}">
                <a16:creationId xmlns:a16="http://schemas.microsoft.com/office/drawing/2014/main" id="{D720BF4A-0CFC-4096-81CB-66884F4695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58780" y="4908029"/>
            <a:ext cx="1409076" cy="1409076"/>
          </a:xfrm>
          <a:prstGeom prst="rect">
            <a:avLst/>
          </a:prstGeom>
        </p:spPr>
      </p:pic>
    </p:spTree>
    <p:extLst>
      <p:ext uri="{BB962C8B-B14F-4D97-AF65-F5344CB8AC3E}">
        <p14:creationId xmlns:p14="http://schemas.microsoft.com/office/powerpoint/2010/main" val="544690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815986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Benadruk in dit onderdeel de dingen die laten zien dat je vaardigheden hebt opgedaan en waar werkgevers naar op zoek zijn. Beschrijf voorbeelden van verantwoordelijke functies, werken in een team of iets waaruit blijkt dat je eigen initiatief kunt gebruiken.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Neem alles op wat laat zien hoe divers, geïnteresseerd en vaardig je bent. Vermeld geen passieve interesses zoals tv-kijken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of eenzame hobby's die kunnen worden gezien als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gebrek aan sociale vaardigheden. Zorg dat je echt interessant overkomt. Als je lid bent van een club of organisatie, vermeld ze dan hier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Belangen optimaal benutten</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3" name="Graphic 2" descr="Sparkling Heart outline">
            <a:extLst>
              <a:ext uri="{FF2B5EF4-FFF2-40B4-BE49-F238E27FC236}">
                <a16:creationId xmlns:a16="http://schemas.microsoft.com/office/drawing/2014/main" id="{C7DDAF73-4FFA-F513-C196-9887E91334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4966" y="4803099"/>
            <a:ext cx="1372849" cy="1372849"/>
          </a:xfrm>
          <a:prstGeom prst="rect">
            <a:avLst/>
          </a:prstGeom>
        </p:spPr>
      </p:pic>
    </p:spTree>
    <p:extLst>
      <p:ext uri="{BB962C8B-B14F-4D97-AF65-F5344CB8AC3E}">
        <p14:creationId xmlns:p14="http://schemas.microsoft.com/office/powerpoint/2010/main" val="2584829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Werkgevers besteden meer tijd aan dit onderdeel dan aan enig ander onderdeel van een CV, dus haal het beste uit alle werkervaring die je hebt gehad.</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Vermeld al het werk dat je hebt gedaan, inclusief deeltijdwerk, werkervaring en vrijwilligerswerk. Vergeet niet om ook eventuele stages op school of universiteit te vermelden. Benoem echt de waardevolle vaardigheden en ervaring die je hebt opgedaan in vroegere werkposities, alle beetjes helpen.</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Optimaal profiteren van ervaring</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4119285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519691"/>
            <a:ext cx="8189844"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Gebruik assertieve en positieve taal in de secties werkgeschiedenis en ervaring, zoals "ontwikkeld", "georganiseerd" of "bereikt". Probeer de vaardigheden die je hebt geleerd te relateren aan de functie waarnaar je solliciteert. Bijvoorbeeld: </a:t>
            </a:r>
            <a:r>
              <a:rPr lang="en-IE" sz="2000" i="1" dirty="0">
                <a:solidFill>
                  <a:srgbClr val="382B1B"/>
                </a:solidFill>
                <a:latin typeface="Calibri" panose="020F0502020204030204" pitchFamily="34" charset="0"/>
                <a:ea typeface="Calibri" panose="020F0502020204030204" pitchFamily="34" charset="0"/>
                <a:cs typeface="Calibri" panose="020F0502020204030204" pitchFamily="34" charset="0"/>
              </a:rPr>
              <a:t>"De werkervaring omvatte het werken in een team," of "Deze functie omvatte planning, organisatie en leiderschap omdat ik verantwoordelijk was voor een team van mensen".</a:t>
            </a:r>
          </a:p>
          <a:p>
            <a:pPr>
              <a:lnSpc>
                <a:spcPct val="100000"/>
              </a:lnSpc>
              <a:spcBef>
                <a:spcPts val="0"/>
              </a:spcBef>
              <a:buClr>
                <a:srgbClr val="B6D1E1"/>
              </a:buClr>
            </a:pPr>
            <a:endPar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Vermeld eerst je meest recente baan of stage. Vermeld de naam van de werkgever, je functietitel en de begin- en einddatum.</a:t>
            </a:r>
          </a:p>
          <a:p>
            <a:pPr>
              <a:lnSpc>
                <a:spcPct val="100000"/>
              </a:lnSpc>
              <a:spcBef>
                <a:spcPts val="0"/>
              </a:spcBef>
              <a:buClr>
                <a:srgbClr val="B6D1E1"/>
              </a:buClr>
            </a:pPr>
            <a:endPar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Schrijf een korte beschrijving van je taken in de baan of stage en wees positief over je prestaties en de vaardigheden die je hebt opgedaan.</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Optimaal profiteren van ervaring</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3469573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0009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Referenties moeten afkomstig zijn van iemand die je in het verleden in dienst heeft gehad en die kan instaan voor je vaardigheden en ervaring. Als je nog nooit hebt gewerkt, mag je een leraar of lerares als referent gebruiken. Je tweede referent kan een vriend of buur zijn (maar geen familielid), personeel van een baan of stage, mensen met wie je vrijwilligerswerk doet of leiders van jeugdclubs.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Referenties vertellen een werkgever over je capaciteiten en je karakter, bijvoorbeeld of je betrouwbaar bent en of je goed met anderen samenwerkt.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Inclusief referenties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Contract outline">
            <a:extLst>
              <a:ext uri="{FF2B5EF4-FFF2-40B4-BE49-F238E27FC236}">
                <a16:creationId xmlns:a16="http://schemas.microsoft.com/office/drawing/2014/main" id="{C98D02F6-24C1-2E12-FDFD-65BD94D1E1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3659037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620217"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Vermeld de adressen, telefoonnummers en e-mailadressen (als ze die hebben) van beide referenten, samen met hun functie of relatie tot jou.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Bijvoorbeeld een leraar, stagebegeleider of een buur.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Overleg van tevoren met iedereen die je als referent wilt opgeven, om er zeker van te zijn dat ze bereid zijn een referentie te geven als ze gevraagd worden.</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Inclusief referenties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2" name="Graphic 1" descr="Contract outline">
            <a:extLst>
              <a:ext uri="{FF2B5EF4-FFF2-40B4-BE49-F238E27FC236}">
                <a16:creationId xmlns:a16="http://schemas.microsoft.com/office/drawing/2014/main" id="{F2881664-69EF-2C65-E2B3-4A9CCB125A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2029336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459385"/>
            <a:ext cx="799497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is cruciaal om je cv regelmatig te bekijken en ontbrekende nieuwe vaardigheden of ervaring toe te voegen. Als je bijvoorbeeld net vrijwilligerswerk hebt gedaan of aan een nieuw project hebt meegewerkt, zorg er dan voor dat die er op staan - potentiële werkgevers zijn altijd onder de indruk van kandidaten die een stapje extra zetten om hun eigen vaardigheden en ervaring op te krikken.</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Persoonlijke gegevens</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Zet je naam vet of in een groter lettertype bovenaan het CV. Volg met je contactgegevens; je adres, telefoonnummers en e-mail, als je die hebt. U kunt hier ook uw geboortedatum toevoegen, hoewel dit niet essentieel is.</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Houd je CV up-to-date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Repeat outline">
            <a:extLst>
              <a:ext uri="{FF2B5EF4-FFF2-40B4-BE49-F238E27FC236}">
                <a16:creationId xmlns:a16="http://schemas.microsoft.com/office/drawing/2014/main" id="{5B6934C0-D28C-6F54-202E-EF58CE95E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636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Persoonlijk profiel / persoonlijke verklaring</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meeste moderne cv's bevatten een persoonlijk profiel, een samenvatting van je vaardigheden en prestaties, wat je op dit moment doet en je toekomstige carrièredoelen.</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Dit is je kans om jezelf echt te 'verkopen' aan een werkgever en hen te vertellen hoe jouw vaardigheden, ervaring en interesses hen ten goede kunnen komen.</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je een kopie van je cv hebt opgeslagen, kun je je persoonlijke profiel aanpassen aan de baan waarop je solliciteert.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Houd je CV up-to-date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BCD07BA8-BE1E-DEE7-B15D-D9EE8F2A34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283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988941" y="150223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704318" y="1502232"/>
            <a:ext cx="4804984" cy="689519"/>
          </a:xfrm>
        </p:spPr>
        <p:txBody>
          <a:bodyPr/>
          <a:lstStyle/>
          <a:p>
            <a:r>
              <a:rPr lang="en-GB" sz="2400" dirty="0">
                <a:effectLst/>
                <a:latin typeface="Calibri" panose="020F0502020204030204" pitchFamily="34" charset="0"/>
                <a:ea typeface="Calibri" panose="020F0502020204030204" pitchFamily="34" charset="0"/>
              </a:rPr>
              <a:t>Wat is een CV en waarom heb ik er een nodig? </a:t>
            </a:r>
            <a:endParaRPr lang="en-US" sz="2400" dirty="0"/>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988941" y="2214022"/>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704318" y="2214022"/>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Tips voor een </a:t>
            </a:r>
            <a:r>
              <a:rPr lang="sv-SE" sz="2400" dirty="0">
                <a:latin typeface="Calibri" panose="020F0502020204030204" pitchFamily="34" charset="0"/>
                <a:ea typeface="Calibri" panose="020F0502020204030204" pitchFamily="34" charset="0"/>
              </a:rPr>
              <a:t>goed </a:t>
            </a:r>
            <a:r>
              <a:rPr lang="sv-SE" sz="2400" dirty="0">
                <a:effectLst/>
                <a:latin typeface="Calibri" panose="020F0502020204030204" pitchFamily="34" charset="0"/>
                <a:ea typeface="Calibri" panose="020F0502020204030204" pitchFamily="34" charset="0"/>
              </a:rPr>
              <a:t>CV</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5988941" y="2925809"/>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704318" y="2925809"/>
            <a:ext cx="4804984"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Referenties en referenten</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501344" y="1636148"/>
            <a:ext cx="5176670"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a:t>Module CV Schrijven</a:t>
            </a:r>
            <a:endParaRPr lang="en-US" sz="6000" b="1" dirty="0"/>
          </a:p>
        </p:txBody>
      </p:sp>
      <p:pic>
        <p:nvPicPr>
          <p:cNvPr id="5" name="Picture 4" descr="A close-up of a text&#10;&#10;Description automatically generated">
            <a:extLst>
              <a:ext uri="{FF2B5EF4-FFF2-40B4-BE49-F238E27FC236}">
                <a16:creationId xmlns:a16="http://schemas.microsoft.com/office/drawing/2014/main" id="{38D2AA2A-A6CA-E44A-1F4B-C69D0257EC91}"/>
              </a:ext>
            </a:extLst>
          </p:cNvPr>
          <p:cNvPicPr>
            <a:picLocks noChangeAspect="1"/>
          </p:cNvPicPr>
          <p:nvPr/>
        </p:nvPicPr>
        <p:blipFill>
          <a:blip r:embed="rId2"/>
          <a:stretch>
            <a:fillRect/>
          </a:stretch>
        </p:blipFill>
        <p:spPr>
          <a:xfrm>
            <a:off x="7626019" y="5355768"/>
            <a:ext cx="4429328" cy="780961"/>
          </a:xfrm>
          <a:prstGeom prst="rect">
            <a:avLst/>
          </a:prstGeom>
        </p:spPr>
      </p:pic>
      <p:pic>
        <p:nvPicPr>
          <p:cNvPr id="7" name="Picture 6">
            <a:extLst>
              <a:ext uri="{FF2B5EF4-FFF2-40B4-BE49-F238E27FC236}">
                <a16:creationId xmlns:a16="http://schemas.microsoft.com/office/drawing/2014/main" id="{08897020-1229-68A0-C639-A775720E0A4D}"/>
              </a:ext>
            </a:extLst>
          </p:cNvPr>
          <p:cNvPicPr>
            <a:picLocks noChangeAspect="1"/>
          </p:cNvPicPr>
          <p:nvPr/>
        </p:nvPicPr>
        <p:blipFill>
          <a:blip r:embed="rId3"/>
          <a:stretch>
            <a:fillRect/>
          </a:stretch>
        </p:blipFill>
        <p:spPr>
          <a:xfrm>
            <a:off x="9467519" y="4704731"/>
            <a:ext cx="2587828" cy="54562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Onderwijs en kwalificaties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Begin met je meest recente kwalificaties. Je moet de vakken vermelden die je hebt gestudeerd, zelfs als je geen examen hebt gedaan of geslaagd bent, vooral als het onderwerp relevant is voor de baan waarop je solliciteert.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je onderscheidingen of prijzen hebt behaald voor bepaalde vakken, vermeld dit dan ook.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Zorg ervoor dat alle informatie juist en nauwkeurig is, zonder spelfouten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Houd je CV up-to-date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CB6B6FF1-F02D-9C6F-8C7F-D7B572F2B6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2509602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DD35-2F94-D328-7618-5F820724D09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BFACCE3-54E9-88C9-A362-F9AA1A36228E}"/>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7D16B6-AE62-1985-42F5-9BF12539D94D}"/>
              </a:ext>
            </a:extLst>
          </p:cNvPr>
          <p:cNvSpPr txBox="1">
            <a:spLocks/>
          </p:cNvSpPr>
          <p:nvPr/>
        </p:nvSpPr>
        <p:spPr>
          <a:xfrm>
            <a:off x="3697357" y="2195109"/>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2"/>
              </a:rPr>
              <a:t>https://barclayslifeskills.com/i-want-help-applying-for-jobs/school/cv-builder/</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https://novoresume.co.uk/</a:t>
            </a:r>
            <a:endPar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https://www.livecareer.com/</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5"/>
              </a:rPr>
              <a:t>https://bestonlineresume.com/ </a:t>
            </a:r>
            <a:endParaRPr lang="en-IE" sz="2400" dirty="0">
              <a:effectLst/>
              <a:latin typeface="Aptos" panose="020B0004020202020204" pitchFamily="34" charset="0"/>
              <a:ea typeface="Aptos" panose="020B0004020202020204" pitchFamily="34" charset="0"/>
              <a:cs typeface="Aptos" panose="020B0004020202020204" pitchFamily="34" charset="0"/>
            </a:endParaRPr>
          </a:p>
        </p:txBody>
      </p:sp>
      <p:cxnSp>
        <p:nvCxnSpPr>
          <p:cNvPr id="26" name="Straight Connector 25">
            <a:extLst>
              <a:ext uri="{FF2B5EF4-FFF2-40B4-BE49-F238E27FC236}">
                <a16:creationId xmlns:a16="http://schemas.microsoft.com/office/drawing/2014/main" id="{5BBE2D94-8649-B077-7291-8AF16138C534}"/>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55ABEFE7-ED8D-3F21-B96D-F9A8F3D71010}"/>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7358646E-1E01-B7AB-8C2D-E9E24613712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82AF0B8-F23C-CCAB-9F57-E126648DA770}"/>
              </a:ext>
            </a:extLst>
          </p:cNvPr>
          <p:cNvSpPr txBox="1">
            <a:spLocks/>
          </p:cNvSpPr>
          <p:nvPr/>
        </p:nvSpPr>
        <p:spPr>
          <a:xfrm>
            <a:off x="3684706" y="901958"/>
            <a:ext cx="7679034" cy="64854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Gebruik deze hulpmiddelen om te helpen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E5B9FA4-AE10-1B6A-C3DF-3CF19B1F7210}"/>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065A38B5-7B38-ED1B-6AE5-99455D41FE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525276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9584" y="2024838"/>
            <a:ext cx="7176159" cy="3217862"/>
          </a:xfrm>
        </p:spPr>
        <p:txBody>
          <a:bodyPr/>
          <a:lstStyle/>
          <a:p>
            <a:r>
              <a:rPr lang="sv-SE" sz="6000" dirty="0" err="1">
                <a:effectLst/>
                <a:latin typeface="Calibri" panose="020F0502020204030204" pitchFamily="34" charset="0"/>
                <a:ea typeface="Calibri" panose="020F0502020204030204" pitchFamily="34" charset="0"/>
              </a:rPr>
              <a:t>Referenties </a:t>
            </a:r>
            <a:r>
              <a:rPr lang="sv-SE" sz="6000" dirty="0">
                <a:effectLst/>
                <a:latin typeface="Calibri" panose="020F0502020204030204" pitchFamily="34" charset="0"/>
                <a:ea typeface="Calibri" panose="020F0502020204030204" pitchFamily="34" charset="0"/>
              </a:rPr>
              <a:t>en referenten</a:t>
            </a:r>
          </a:p>
          <a:p>
            <a:endParaRPr lang="sv-SE" sz="6000" dirty="0">
              <a:effectLst/>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A10BC7-82BF-015B-4A9D-EF020CBC86C2}"/>
              </a:ext>
            </a:extLst>
          </p:cNvPr>
          <p:cNvSpPr/>
          <p:nvPr/>
        </p:nvSpPr>
        <p:spPr>
          <a:xfrm>
            <a:off x="-11706" y="1496795"/>
            <a:ext cx="4961744" cy="5568848"/>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543001" y="1464589"/>
            <a:ext cx="5956674"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Hier volgt een overzicht van de meest voorkomende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soorten referenties en referenten die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kan je helpen in je carrière:</a:t>
            </a: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483471" y="760052"/>
            <a:ext cx="6075734"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Soorten referenties en referenten</a:t>
            </a:r>
          </a:p>
          <a:p>
            <a:pPr marL="0" indent="0" algn="ctr">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5455281" y="1314688"/>
            <a:ext cx="6132114"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414143" y="1708879"/>
            <a:ext cx="4007955" cy="20231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chemeClr val="bg1"/>
                </a:solidFill>
                <a:latin typeface="Calibri" panose="020F0502020204030204" pitchFamily="34" charset="0"/>
                <a:ea typeface="Calibri" panose="020F0502020204030204" pitchFamily="34" charset="0"/>
              </a:rPr>
              <a:t>Een werkgever hoeft meestal geen werkreferentie te geven, maar als hij dat wel doet, moet deze eerlijk en nauwkeurig zijn. Je kunt een referentie die volgens jou oneerlijk of misleidend is, aanvechten.</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494676"/>
            <a:ext cx="4529161" cy="1793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Referenties</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en scheidsrechters</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grpSp>
        <p:nvGrpSpPr>
          <p:cNvPr id="10" name="Graphic 9">
            <a:extLst>
              <a:ext uri="{FF2B5EF4-FFF2-40B4-BE49-F238E27FC236}">
                <a16:creationId xmlns:a16="http://schemas.microsoft.com/office/drawing/2014/main" id="{58EA6F05-FA5D-2366-BF09-B47161CEE962}"/>
              </a:ext>
            </a:extLst>
          </p:cNvPr>
          <p:cNvGrpSpPr/>
          <p:nvPr/>
        </p:nvGrpSpPr>
        <p:grpSpPr>
          <a:xfrm>
            <a:off x="5543401" y="2923233"/>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7632789" y="2923233"/>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9768219" y="2923233"/>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9724382" y="4625878"/>
            <a:ext cx="1879733" cy="1927992"/>
            <a:chOff x="9972379" y="3532891"/>
            <a:chExt cx="1478666" cy="1516629"/>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Persoonlijke of karakter referentie en referenten</a:t>
              </a:r>
            </a:p>
            <a:p>
              <a:pPr>
                <a:lnSpc>
                  <a:spcPts val="2340"/>
                </a:lnSpc>
              </a:pP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7574626" y="4640870"/>
            <a:ext cx="1879733" cy="1913002"/>
            <a:chOff x="9972379" y="3544683"/>
            <a:chExt cx="1478666" cy="1504837"/>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Academische referenties en referenten</a:t>
              </a: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5486959" y="4655859"/>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Professionele referenties en referenten</a:t>
              </a:r>
            </a:p>
            <a:p>
              <a:endParaRPr lang="en-US" sz="2200" dirty="0"/>
            </a:p>
          </p:txBody>
        </p:sp>
      </p:grpSp>
      <p:grpSp>
        <p:nvGrpSpPr>
          <p:cNvPr id="60" name="Graphic 3">
            <a:extLst>
              <a:ext uri="{FF2B5EF4-FFF2-40B4-BE49-F238E27FC236}">
                <a16:creationId xmlns:a16="http://schemas.microsoft.com/office/drawing/2014/main" id="{F5A4580B-7F61-F3AF-15C9-92C940910419}"/>
              </a:ext>
            </a:extLst>
          </p:cNvPr>
          <p:cNvGrpSpPr/>
          <p:nvPr/>
        </p:nvGrpSpPr>
        <p:grpSpPr>
          <a:xfrm>
            <a:off x="5919865" y="3327816"/>
            <a:ext cx="1094194" cy="798488"/>
            <a:chOff x="8408232" y="3880051"/>
            <a:chExt cx="1097482" cy="800887"/>
          </a:xfrm>
          <a:solidFill>
            <a:srgbClr val="382B1B"/>
          </a:solidFill>
        </p:grpSpPr>
        <p:sp>
          <p:nvSpPr>
            <p:cNvPr id="61" name="Freeform 60">
              <a:extLst>
                <a:ext uri="{FF2B5EF4-FFF2-40B4-BE49-F238E27FC236}">
                  <a16:creationId xmlns:a16="http://schemas.microsoft.com/office/drawing/2014/main" id="{D92858E1-F4C7-C4E6-8D54-8C634F1A0C67}"/>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62" name="Graphic 3">
              <a:extLst>
                <a:ext uri="{FF2B5EF4-FFF2-40B4-BE49-F238E27FC236}">
                  <a16:creationId xmlns:a16="http://schemas.microsoft.com/office/drawing/2014/main" id="{D7F38821-ADB5-8447-A9D0-21584DEC160E}"/>
                </a:ext>
              </a:extLst>
            </p:cNvPr>
            <p:cNvGrpSpPr/>
            <p:nvPr/>
          </p:nvGrpSpPr>
          <p:grpSpPr>
            <a:xfrm>
              <a:off x="8408232" y="3880051"/>
              <a:ext cx="1097482" cy="800887"/>
              <a:chOff x="8408232" y="3880051"/>
              <a:chExt cx="1097482" cy="800887"/>
            </a:xfrm>
            <a:grpFill/>
          </p:grpSpPr>
          <p:sp>
            <p:nvSpPr>
              <p:cNvPr id="63" name="Freeform 62">
                <a:extLst>
                  <a:ext uri="{FF2B5EF4-FFF2-40B4-BE49-F238E27FC236}">
                    <a16:creationId xmlns:a16="http://schemas.microsoft.com/office/drawing/2014/main" id="{13ABA053-7245-1528-722F-7C6387456AC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82F12C8-2861-924C-8667-69B15F2E27DE}"/>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3F09506-1EB5-2CBA-CDFB-023D3176C4A4}"/>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DE5823A-BA54-BE8F-84BE-D28F20160BF7}"/>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F95FD7F-F22E-A492-7485-94766B3C1695}"/>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282168A-2EA1-5085-08D1-D5CBAA1419C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72" name="Freeform 71">
            <a:extLst>
              <a:ext uri="{FF2B5EF4-FFF2-40B4-BE49-F238E27FC236}">
                <a16:creationId xmlns:a16="http://schemas.microsoft.com/office/drawing/2014/main" id="{E87E1D81-B132-83FC-D822-8A659CD404AF}"/>
              </a:ext>
            </a:extLst>
          </p:cNvPr>
          <p:cNvSpPr/>
          <p:nvPr/>
        </p:nvSpPr>
        <p:spPr>
          <a:xfrm>
            <a:off x="10221887" y="3219588"/>
            <a:ext cx="814147" cy="1097579"/>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000000"/>
          </a:solidFill>
          <a:ln w="813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8C2DA28-AF25-C3B2-37A6-F3A8FA609A24}"/>
              </a:ext>
            </a:extLst>
          </p:cNvPr>
          <p:cNvSpPr/>
          <p:nvPr/>
        </p:nvSpPr>
        <p:spPr>
          <a:xfrm>
            <a:off x="7908270" y="3387777"/>
            <a:ext cx="1252851" cy="893442"/>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382B1B"/>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1194461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1918741"/>
            <a:ext cx="5095132"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Professionele referenties en referenten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52558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professionele referentie bevestigt je beweringen over je professionele prestaties, opleiding, ervaring, gewoonten, vaardigheden en karakter aan je toekomstige werkgever. Ze kunnen met je hebben samengewerkt in een professionele omgeving als vorige manager, mentor, zakenrelatie of collega.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3">
            <a:extLst>
              <a:ext uri="{FF2B5EF4-FFF2-40B4-BE49-F238E27FC236}">
                <a16:creationId xmlns:a16="http://schemas.microsoft.com/office/drawing/2014/main" id="{604B3A0C-3CA6-513A-5E08-942A3E7184BD}"/>
              </a:ext>
            </a:extLst>
          </p:cNvPr>
          <p:cNvGrpSpPr/>
          <p:nvPr/>
        </p:nvGrpSpPr>
        <p:grpSpPr>
          <a:xfrm>
            <a:off x="509665" y="3372786"/>
            <a:ext cx="3281508" cy="2394680"/>
            <a:chOff x="8408232" y="3880051"/>
            <a:chExt cx="1097482" cy="800887"/>
          </a:xfrm>
          <a:solidFill>
            <a:srgbClr val="E6C8C7"/>
          </a:solidFill>
        </p:grpSpPr>
        <p:sp>
          <p:nvSpPr>
            <p:cNvPr id="8" name="Freeform 7">
              <a:extLst>
                <a:ext uri="{FF2B5EF4-FFF2-40B4-BE49-F238E27FC236}">
                  <a16:creationId xmlns:a16="http://schemas.microsoft.com/office/drawing/2014/main" id="{A7060C3E-0F5F-0916-CDB2-A7BDDA6717D2}"/>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8240C825-4447-43E1-BDDF-A240658605D2}"/>
                </a:ext>
              </a:extLst>
            </p:cNvPr>
            <p:cNvGrpSpPr/>
            <p:nvPr/>
          </p:nvGrpSpPr>
          <p:grpSpPr>
            <a:xfrm>
              <a:off x="8408232" y="3880051"/>
              <a:ext cx="1097482" cy="800887"/>
              <a:chOff x="8408232" y="3880051"/>
              <a:chExt cx="1097482" cy="800887"/>
            </a:xfrm>
            <a:grpFill/>
          </p:grpSpPr>
          <p:sp>
            <p:nvSpPr>
              <p:cNvPr id="14" name="Freeform 13">
                <a:extLst>
                  <a:ext uri="{FF2B5EF4-FFF2-40B4-BE49-F238E27FC236}">
                    <a16:creationId xmlns:a16="http://schemas.microsoft.com/office/drawing/2014/main" id="{0ECA3B94-E68D-09DA-EF2F-E9099720C2DB}"/>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748584A-7D28-D246-8331-DF5B2272987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E06FE9-FE5A-425B-79D2-988BE22C2EB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81978F9-957E-1A93-A593-C4B56D62B7D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5E7A626-A7EE-1E44-4C6B-792E49AF6196}"/>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55A17F-B975-48A0-51A3-7193EA7FE23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78852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48475" y="1843790"/>
            <a:ext cx="5095132" cy="121420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Academische referenties en referenten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3450638"/>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academische referentie bevestigt je beweringen over je opleiding en ervaring aan je toekomstige werkgever. Als je met je diploma's je kansen op een baan kunt vergroten, is het nuttig om academische referenties op te geven. Docenten van de middelbare school, universiteitsdocenten, personeelsadviseurs en mensen die je academische prestaties kunnen bevestigen, zijn de beste academische referenten.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4891BFD7-18E1-ADCC-05E0-6485783DC147}"/>
              </a:ext>
            </a:extLst>
          </p:cNvPr>
          <p:cNvSpPr/>
          <p:nvPr/>
        </p:nvSpPr>
        <p:spPr>
          <a:xfrm>
            <a:off x="539647" y="2903683"/>
            <a:ext cx="3192904" cy="2276946"/>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84BFA4"/>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389132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48475" y="1360315"/>
            <a:ext cx="5095132" cy="121420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Persoonlijke of karakter referentie en referenten</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2712330"/>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Persoonlijke referenties worden gebruikt als je geen werkervaring hebt of als het al een tijdje geleden is dat je voor het laatst hebt gewerkt. Een vriend, een gemeenschapsleider, een buurman of een gemeenschaps- of religieuze leider kunnen als karakterreferent optreden. Kies mensen die je goed kennen om over je goede eigenschappen te praten. Het helpt als je karakterscheidsrechter een respectabel lid van de samenleving is, hun reputatie kan dienen als een boost voor je CV.</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13AAB59-0A93-9741-974C-8960B898BCAD}"/>
              </a:ext>
            </a:extLst>
          </p:cNvPr>
          <p:cNvSpPr/>
          <p:nvPr/>
        </p:nvSpPr>
        <p:spPr>
          <a:xfrm>
            <a:off x="838044" y="3397679"/>
            <a:ext cx="1905156" cy="2568405"/>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B6D1E1"/>
          </a:solidFill>
          <a:ln w="8132" cap="flat">
            <a:noFill/>
            <a:prstDash val="solid"/>
            <a:miter/>
          </a:ln>
        </p:spPr>
        <p:txBody>
          <a:bodyPr rtlCol="0" anchor="ctr"/>
          <a:lstStyle/>
          <a:p>
            <a:endParaRPr lang="en-US"/>
          </a:p>
        </p:txBody>
      </p:sp>
    </p:spTree>
    <p:extLst>
      <p:ext uri="{BB962C8B-B14F-4D97-AF65-F5344CB8AC3E}">
        <p14:creationId xmlns:p14="http://schemas.microsoft.com/office/powerpoint/2010/main" val="3406673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2" y="1263111"/>
            <a:ext cx="11055685"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Aanbevelingen krijgen van referenten die passen bij je functie geeft je een voorsprong op andere kandidaten. Hier bespreken we hoe je de juiste referenties kunt vinden om in je CV op te nemen.</a:t>
            </a: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9755105"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Hoe identificeer je het juiste type scheidsrechters?</a:t>
            </a: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Bedenk wie de beste antwoorden kan geven</a:t>
              </a:r>
            </a:p>
            <a:p>
              <a:pPr>
                <a:lnSpc>
                  <a:spcPts val="2340"/>
                </a:lnSpc>
              </a:pP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Bedenk welke referenties het meest relevant zijn</a:t>
              </a: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Maak een lijst met mogelijke referenties</a:t>
              </a:r>
            </a:p>
            <a:p>
              <a:endParaRPr lang="en-US" sz="2200" dirty="0"/>
            </a:p>
          </p:txBody>
        </p:sp>
      </p:gr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3561DC24-7EDF-8456-7FC7-24D03F8F9360}"/>
              </a:ext>
            </a:extLst>
          </p:cNvPr>
          <p:cNvGrpSpPr/>
          <p:nvPr/>
        </p:nvGrpSpPr>
        <p:grpSpPr>
          <a:xfrm>
            <a:off x="6693245" y="4082421"/>
            <a:ext cx="1893092" cy="2349374"/>
            <a:chOff x="9961870" y="3556475"/>
            <a:chExt cx="1489175" cy="1848104"/>
          </a:xfrm>
        </p:grpSpPr>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5" name="Text Placeholder 23">
              <a:extLst>
                <a:ext uri="{FF2B5EF4-FFF2-40B4-BE49-F238E27FC236}">
                  <a16:creationId xmlns:a16="http://schemas.microsoft.com/office/drawing/2014/main" id="{357F996E-C8DF-17C1-9BD2-6CBDE9645425}"/>
                </a:ext>
              </a:extLst>
            </p:cNvPr>
            <p:cNvSpPr txBox="1">
              <a:spLocks/>
            </p:cNvSpPr>
            <p:nvPr/>
          </p:nvSpPr>
          <p:spPr>
            <a:xfrm>
              <a:off x="9972379" y="4124960"/>
              <a:ext cx="1478666" cy="1279619"/>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Denk na over je relatie met een potentiële scheidsrechter</a:t>
              </a:r>
            </a:p>
            <a:p>
              <a:endParaRPr lang="en-US" sz="2200" dirty="0"/>
            </a:p>
          </p:txBody>
        </p:sp>
      </p:grpSp>
      <p:pic>
        <p:nvPicPr>
          <p:cNvPr id="38" name="Graphic 37" descr="Clipboard Ticked outline">
            <a:extLst>
              <a:ext uri="{FF2B5EF4-FFF2-40B4-BE49-F238E27FC236}">
                <a16:creationId xmlns:a16="http://schemas.microsoft.com/office/drawing/2014/main" id="{997A8373-E38F-2E14-356C-4CC0F6985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306" y="2599764"/>
            <a:ext cx="1111624" cy="1111624"/>
          </a:xfrm>
          <a:prstGeom prst="rect">
            <a:avLst/>
          </a:prstGeom>
        </p:spPr>
      </p:pic>
      <p:pic>
        <p:nvPicPr>
          <p:cNvPr id="40" name="Graphic 39" descr="Magnifying glass outline">
            <a:extLst>
              <a:ext uri="{FF2B5EF4-FFF2-40B4-BE49-F238E27FC236}">
                <a16:creationId xmlns:a16="http://schemas.microsoft.com/office/drawing/2014/main" id="{BD88E538-36FE-840C-9EC4-97E0A8F14E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5599" y="2680445"/>
            <a:ext cx="1111624" cy="1111624"/>
          </a:xfrm>
          <a:prstGeom prst="rect">
            <a:avLst/>
          </a:prstGeom>
        </p:spPr>
      </p:pic>
      <p:pic>
        <p:nvPicPr>
          <p:cNvPr id="42" name="Graphic 41" descr="Customer review outline">
            <a:extLst>
              <a:ext uri="{FF2B5EF4-FFF2-40B4-BE49-F238E27FC236}">
                <a16:creationId xmlns:a16="http://schemas.microsoft.com/office/drawing/2014/main" id="{493BA609-0902-C191-A74F-FA04AE009B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7129" y="2734234"/>
            <a:ext cx="1111624" cy="1111624"/>
          </a:xfrm>
          <a:prstGeom prst="rect">
            <a:avLst/>
          </a:prstGeom>
        </p:spPr>
      </p:pic>
      <p:pic>
        <p:nvPicPr>
          <p:cNvPr id="44" name="Graphic 43" descr="Connections outline">
            <a:extLst>
              <a:ext uri="{FF2B5EF4-FFF2-40B4-BE49-F238E27FC236}">
                <a16:creationId xmlns:a16="http://schemas.microsoft.com/office/drawing/2014/main" id="{38D3FCE4-334F-1A6B-2E64-500B3860D1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77634" y="2693893"/>
            <a:ext cx="1111624" cy="1111624"/>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Maak een lijst met mogelijke referenties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Maak een lijst van personen van wie je weet dat ze als potentiële referenten kunnen dienen. Op deze lijst kunnen mensen staan die bereid zijn om positieve aanbevelingen te doen aan je werkgever. Deze referenten kunnen personen zijn met een goede carrière in hun gekozen beroep. De kwaliteit van je referenties kan bepalend zijn voor de uitkomst van je sollicitatie.</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lipboard Ticked outline">
            <a:extLst>
              <a:ext uri="{FF2B5EF4-FFF2-40B4-BE49-F238E27FC236}">
                <a16:creationId xmlns:a16="http://schemas.microsoft.com/office/drawing/2014/main" id="{D28FFF3D-8879-47D2-9373-F4762B0320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25253"/>
            <a:ext cx="2768600" cy="2768600"/>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1065091"/>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Bedenk welke referenties het meest relevant zijn:</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2986245"/>
            <a:ext cx="8582527" cy="2002972"/>
          </a:xfrm>
          <a:prstGeom prst="rect">
            <a:avLst/>
          </a:prstGeom>
        </p:spPr>
        <p:txBody>
          <a:bodyPr numCol="2"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beslist welke referenten je kiest, denk er dan aan om mensen te selecteren die jouw sterke punten kunnen benadrukken bij toekomstige werkgevers. Om je kansen op een baan te vergroten, heb je referenten nodig die:</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weet je</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op de hoogte zijn van je werkervaring, werkethiek, opleiding, kwalificaties en vaardigheden</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bereid zijn om voor je geloofsbrieven in te staan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Magnifying glass outline">
            <a:extLst>
              <a:ext uri="{FF2B5EF4-FFF2-40B4-BE49-F238E27FC236}">
                <a16:creationId xmlns:a16="http://schemas.microsoft.com/office/drawing/2014/main" id="{98355AA0-9922-4D0A-BE44-4E5D4D2EF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035" y="3751962"/>
            <a:ext cx="2231743" cy="2231743"/>
          </a:xfrm>
          <a:prstGeom prst="rect">
            <a:avLst/>
          </a:prstGeom>
        </p:spPr>
      </p:pic>
    </p:spTree>
    <p:extLst>
      <p:ext uri="{BB962C8B-B14F-4D97-AF65-F5344CB8AC3E}">
        <p14:creationId xmlns:p14="http://schemas.microsoft.com/office/powerpoint/2010/main" val="65130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3909" y="1979867"/>
            <a:ext cx="7176159"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Wat is een CV en waarom heb ik er een nodig?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7798095" cy="1065091"/>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Bedenk wie de beste antwoorden kan geven</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2560851"/>
            <a:ext cx="8582527" cy="2002972"/>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Bedenk wie het best in staat is om het soort vragen te beantwoorden dat een potentiële werkgever kan stellen, zoals:</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Hoe ken je deze persoon?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Wat kun je me vertellen over hun vaardigheden, capaciteiten, werkethiek, punctualiteit, persoonlijk karakter en gedrag ten opzichte van andere mensen?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ik met deze persoon werken?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Wat maakt hen de ideale kandidaat voor deze functie en onze organisatie?</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ustomer review outline">
            <a:extLst>
              <a:ext uri="{FF2B5EF4-FFF2-40B4-BE49-F238E27FC236}">
                <a16:creationId xmlns:a16="http://schemas.microsoft.com/office/drawing/2014/main" id="{139F2215-6A0C-8EB4-03A7-BF0B6557CC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3387" y="4288903"/>
            <a:ext cx="1935433" cy="1935433"/>
          </a:xfrm>
          <a:prstGeom prst="rect">
            <a:avLst/>
          </a:prstGeom>
        </p:spPr>
      </p:pic>
    </p:spTree>
    <p:extLst>
      <p:ext uri="{BB962C8B-B14F-4D97-AF65-F5344CB8AC3E}">
        <p14:creationId xmlns:p14="http://schemas.microsoft.com/office/powerpoint/2010/main" val="3726450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8245643" cy="13538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Denk na over je relatie met een potentiële scheidsrechter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352800"/>
            <a:ext cx="8582527" cy="1694498"/>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Denk na over de volgende aspecten van je relatie met mogelijke referenten: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Hoe lang geleden werkte je met hen?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Hoe goed was je werkrelatie met hen?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Hoe gaan ze je eigenschappen uitleggen aan je toekomstige werkgever?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Connections outline">
            <a:extLst>
              <a:ext uri="{FF2B5EF4-FFF2-40B4-BE49-F238E27FC236}">
                <a16:creationId xmlns:a16="http://schemas.microsoft.com/office/drawing/2014/main" id="{713000B5-D542-B55C-B1E1-CA06FE2296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749" y="4402141"/>
            <a:ext cx="1873861" cy="1873861"/>
          </a:xfrm>
          <a:prstGeom prst="rect">
            <a:avLst/>
          </a:prstGeom>
        </p:spPr>
      </p:pic>
    </p:spTree>
    <p:extLst>
      <p:ext uri="{BB962C8B-B14F-4D97-AF65-F5344CB8AC3E}">
        <p14:creationId xmlns:p14="http://schemas.microsoft.com/office/powerpoint/2010/main" val="2595495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84295" y="2500019"/>
            <a:ext cx="7122695" cy="37804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Om de geloofwaardigheid van je werkverleden te bevestigen: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Referenties geven je cv meer geloofwaardigheid omdat ze aantonen dat je genoeg vertrouwen hebt in je werkverleden en staat van dienst om mensen te hebben die voor jou en je geschiktheid kunnen instaan.</a:t>
            </a:r>
          </a:p>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Om de aanwezigheid van een goede relatie tussen jou en je vorige werkgevers te bevestigen</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Referenties geven ook de indruk dat je niets te verbergen hebt (zoals een slechte staat van dienst of niemand die je wil aanbevelen).</a:t>
            </a:r>
          </a:p>
          <a:p>
            <a:pPr>
              <a:lnSpc>
                <a:spcPts val="2760"/>
              </a:lnSpc>
              <a:spcBef>
                <a:spcPts val="0"/>
              </a:spcBef>
              <a:buClr>
                <a:srgbClr val="84BFA4"/>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483576" y="2406316"/>
            <a:ext cx="0" cy="3753852"/>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rot="4305856">
            <a:off x="-262191" y="-1545189"/>
            <a:ext cx="3807497" cy="392582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 name="Text Placeholder 5">
            <a:extLst>
              <a:ext uri="{FF2B5EF4-FFF2-40B4-BE49-F238E27FC236}">
                <a16:creationId xmlns:a16="http://schemas.microsoft.com/office/drawing/2014/main" id="{669B69B5-4C5F-6567-515A-E8D6102CC543}"/>
              </a:ext>
            </a:extLst>
          </p:cNvPr>
          <p:cNvSpPr txBox="1">
            <a:spLocks/>
          </p:cNvSpPr>
          <p:nvPr/>
        </p:nvSpPr>
        <p:spPr>
          <a:xfrm>
            <a:off x="472793" y="224589"/>
            <a:ext cx="3537733" cy="19183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Waarom zijn referenties belangrijk?</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BCF2325-B5DA-E875-2D8E-980EC12171A6}"/>
              </a:ext>
            </a:extLst>
          </p:cNvPr>
          <p:cNvSpPr txBox="1">
            <a:spLocks/>
          </p:cNvSpPr>
          <p:nvPr/>
        </p:nvSpPr>
        <p:spPr>
          <a:xfrm>
            <a:off x="355959" y="2500019"/>
            <a:ext cx="391124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Referenties kunnen een grote invloed hebben op de beslissing van een potentiële werkgever om je aan te nemen. Hieronder staan de belangrijkste redenen waarom referenties belangrijk zijn: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4CA86BC1-2E2D-BC28-0FFE-3802AEFE888C}"/>
              </a:ext>
            </a:extLst>
          </p:cNvPr>
          <p:cNvGrpSpPr/>
          <p:nvPr/>
        </p:nvGrpSpPr>
        <p:grpSpPr>
          <a:xfrm>
            <a:off x="10395255" y="507650"/>
            <a:ext cx="1078826" cy="1564870"/>
            <a:chOff x="3133266" y="2189179"/>
            <a:chExt cx="1078826" cy="1564870"/>
          </a:xfrm>
          <a:solidFill>
            <a:srgbClr val="84BFA4"/>
          </a:solidFill>
        </p:grpSpPr>
        <p:sp>
          <p:nvSpPr>
            <p:cNvPr id="9" name="Freeform 8">
              <a:extLst>
                <a:ext uri="{FF2B5EF4-FFF2-40B4-BE49-F238E27FC236}">
                  <a16:creationId xmlns:a16="http://schemas.microsoft.com/office/drawing/2014/main" id="{0132E501-6E7A-4C88-6F40-5B9269730782}"/>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E488584-0FB0-EE3C-D321-BC8E6D57DA1A}"/>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D502BC-02D6-9CF8-EBE0-DE10D78169D9}"/>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6C891BB-5DBA-F4B5-B0C5-D8C943568D8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6407D1-881C-E588-8089-F4CF9A264B9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CB90B70-0431-6767-7112-0A580F96DE72}"/>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BC4281-3372-2227-45C3-027D90837C11}"/>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9862B05-C416-63A5-1155-EF2DCC976755}"/>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noFill/>
              <a:prstDash val="solid"/>
              <a:miter/>
            </a:ln>
          </p:spPr>
          <p:txBody>
            <a:bodyPr rtlCol="0" anchor="ctr"/>
            <a:lstStyle/>
            <a:p>
              <a:endParaRPr lang="en-US"/>
            </a:p>
          </p:txBody>
        </p:sp>
      </p:grpSp>
      <p:sp>
        <p:nvSpPr>
          <p:cNvPr id="26" name="Graphic 4">
            <a:extLst>
              <a:ext uri="{FF2B5EF4-FFF2-40B4-BE49-F238E27FC236}">
                <a16:creationId xmlns:a16="http://schemas.microsoft.com/office/drawing/2014/main" id="{EB1BB85F-0DFF-A10B-736A-3811AC11B267}"/>
              </a:ext>
            </a:extLst>
          </p:cNvPr>
          <p:cNvSpPr/>
          <p:nvPr/>
        </p:nvSpPr>
        <p:spPr>
          <a:xfrm rot="4305856">
            <a:off x="3050351" y="-823105"/>
            <a:ext cx="1596590" cy="164620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75213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14233" t="23071" r="14233" b="26581"/>
          <a:stretch/>
        </p:blipFill>
        <p:spPr>
          <a:xfrm>
            <a:off x="5309938" y="3626603"/>
            <a:ext cx="6875512"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30" y="-1322521"/>
            <a:ext cx="2324746" cy="12191999"/>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3" y="1263111"/>
            <a:ext cx="6763742"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Hier zijn de stappen die je kunt nemen om een lijst met referenties te verstrekken aan een potentiële werkgever:</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Hoe kunt u uw referenties opgeven?</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Weet dat het niet verplicht is om referenties in je CV op te nemen </a:t>
              </a: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Schrijf het in volgorde van belangrijkheid </a:t>
              </a:r>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Schrijf je referenties duidelijk </a:t>
              </a:r>
              <a:endParaRPr lang="en-US" sz="2200" dirty="0"/>
            </a:p>
          </p:txBody>
        </p:sp>
      </p:grpSp>
      <p:pic>
        <p:nvPicPr>
          <p:cNvPr id="16" name="Graphic 15" descr="Signature outline">
            <a:extLst>
              <a:ext uri="{FF2B5EF4-FFF2-40B4-BE49-F238E27FC236}">
                <a16:creationId xmlns:a16="http://schemas.microsoft.com/office/drawing/2014/main" id="{F775E6AB-E8E0-906A-8FE2-4D2E02C45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8463" y="2707105"/>
            <a:ext cx="1050758" cy="1050758"/>
          </a:xfrm>
          <a:prstGeom prst="rect">
            <a:avLst/>
          </a:prstGeom>
        </p:spPr>
      </p:pic>
      <p:pic>
        <p:nvPicPr>
          <p:cNvPr id="25" name="Graphic 24" descr="List outline">
            <a:extLst>
              <a:ext uri="{FF2B5EF4-FFF2-40B4-BE49-F238E27FC236}">
                <a16:creationId xmlns:a16="http://schemas.microsoft.com/office/drawing/2014/main" id="{D034251D-7725-6730-C1EB-5BE680C51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3726" y="2723147"/>
            <a:ext cx="1050758" cy="1050758"/>
          </a:xfrm>
          <a:prstGeom prst="rect">
            <a:avLst/>
          </a:prstGeom>
        </p:spPr>
      </p:pic>
      <p:pic>
        <p:nvPicPr>
          <p:cNvPr id="29" name="Graphic 28" descr="No sign outline">
            <a:extLst>
              <a:ext uri="{FF2B5EF4-FFF2-40B4-BE49-F238E27FC236}">
                <a16:creationId xmlns:a16="http://schemas.microsoft.com/office/drawing/2014/main" id="{9D33AD9F-982B-8A5D-4D4D-7CEF63BC97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81072" y="2642936"/>
            <a:ext cx="1211179" cy="1211179"/>
          </a:xfrm>
          <a:prstGeom prst="rect">
            <a:avLst/>
          </a:prstGeom>
        </p:spPr>
      </p:pic>
    </p:spTree>
    <p:extLst>
      <p:ext uri="{BB962C8B-B14F-4D97-AF65-F5344CB8AC3E}">
        <p14:creationId xmlns:p14="http://schemas.microsoft.com/office/powerpoint/2010/main" val="51036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Schrijf je referenties duidelijk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16543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Schrijf je lijst met referenten op een aparte pagina of onderaan je cv. Scheid de contactgegevens van elke referent met een regel voor de duidelijkheid. Zorg ervoor dat u de officiële titel van uw referent naast hun naam zet. Beschrijf de relatie met uw referent, bijvoorbeeld 'Voormalig manager'.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Signature outline">
            <a:extLst>
              <a:ext uri="{FF2B5EF4-FFF2-40B4-BE49-F238E27FC236}">
                <a16:creationId xmlns:a16="http://schemas.microsoft.com/office/drawing/2014/main" id="{1F647106-AE80-63E2-F54C-8B02415A5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958" y="4487778"/>
            <a:ext cx="1772652" cy="1772652"/>
          </a:xfrm>
          <a:prstGeom prst="rect">
            <a:avLst/>
          </a:prstGeom>
        </p:spPr>
      </p:pic>
    </p:spTree>
    <p:extLst>
      <p:ext uri="{BB962C8B-B14F-4D97-AF65-F5344CB8AC3E}">
        <p14:creationId xmlns:p14="http://schemas.microsoft.com/office/powerpoint/2010/main" val="2051692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Schrijf het in volgorde van belangrijkheid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Vermeld je referenties in aflopende volgorde, te beginnen met de persoon van wie je denkt dat hij of zij je de meest positieve aanbeveling zal geven. Probeer minimaal twee referenten op te nemen. Als je solliciteert naar een functie op topniveau, zorg dan dat je vijf tot zes referenties hebt om je sollicitatie te ondersteunen.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List outline">
            <a:extLst>
              <a:ext uri="{FF2B5EF4-FFF2-40B4-BE49-F238E27FC236}">
                <a16:creationId xmlns:a16="http://schemas.microsoft.com/office/drawing/2014/main" id="{F00D98EE-7EBE-5085-A82F-5A72B2648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7832" y="4263189"/>
            <a:ext cx="1949116" cy="1949116"/>
          </a:xfrm>
          <a:prstGeom prst="rect">
            <a:avLst/>
          </a:prstGeom>
        </p:spPr>
      </p:pic>
    </p:spTree>
    <p:extLst>
      <p:ext uri="{BB962C8B-B14F-4D97-AF65-F5344CB8AC3E}">
        <p14:creationId xmlns:p14="http://schemas.microsoft.com/office/powerpoint/2010/main" val="860055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972927" cy="11613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Weet dat het niet verplicht is om referenties in je CV op te nemen </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Het is niet verplicht om referenties op je cv te zetten. Je kunt wachten tot een potentiële werkgever je rechtstreeks om referenties vraagt. Als je niet zeker weet wie je als referentie moet gebruiken, kun je onderaan je cv schrijven 'Referenties op aanvraag'.</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o sign outline">
            <a:extLst>
              <a:ext uri="{FF2B5EF4-FFF2-40B4-BE49-F238E27FC236}">
                <a16:creationId xmlns:a16="http://schemas.microsoft.com/office/drawing/2014/main" id="{0FBB7871-C49F-5EDB-F13A-E948E31BD5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9493" y="4150893"/>
            <a:ext cx="1965160" cy="1965160"/>
          </a:xfrm>
          <a:prstGeom prst="rect">
            <a:avLst/>
          </a:prstGeom>
        </p:spPr>
      </p:pic>
    </p:spTree>
    <p:extLst>
      <p:ext uri="{BB962C8B-B14F-4D97-AF65-F5344CB8AC3E}">
        <p14:creationId xmlns:p14="http://schemas.microsoft.com/office/powerpoint/2010/main" val="253853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97114" y="895479"/>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Wanneer referenties geven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97114" y="2229853"/>
            <a:ext cx="9181075" cy="2313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gevraagd worden om je referenties vooraf te geven wanneer je solliciteert of tijdens de sollicitatieprocedure. Een andere mogelijkheid is dat de werkgever je sollicitatiebrief, cv en referenties opvraagt als onderdeel van de sollicitatieprocedure. Vaak geven potentiële werkgevers er de voorkeur aan om zelf contact op te nemen met je referenten om er zeker van te zijn dat je een objectief antwoord krijgt.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wilt je referenties altijd bij de hand hebben en ze op verzoek kunnen overhandigen. Neem een kopie van de contactgegevens van je referenten mee om tijdens je sollicitatiegesprek aan bedrijven te geven als daarom wordt gevraagd.</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3049" y="1809005"/>
            <a:ext cx="851053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0832274" y="3400927"/>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grpSp>
        <p:nvGrpSpPr>
          <p:cNvPr id="5" name="Graphic 3">
            <a:extLst>
              <a:ext uri="{FF2B5EF4-FFF2-40B4-BE49-F238E27FC236}">
                <a16:creationId xmlns:a16="http://schemas.microsoft.com/office/drawing/2014/main" id="{3E1348FF-B745-FBDF-0520-7DC47A706ADC}"/>
              </a:ext>
            </a:extLst>
          </p:cNvPr>
          <p:cNvGrpSpPr/>
          <p:nvPr/>
        </p:nvGrpSpPr>
        <p:grpSpPr>
          <a:xfrm>
            <a:off x="10395255" y="507650"/>
            <a:ext cx="1078826" cy="1564870"/>
            <a:chOff x="3133266" y="2189179"/>
            <a:chExt cx="1078826" cy="1564870"/>
          </a:xfrm>
          <a:solidFill>
            <a:srgbClr val="B6D1E1"/>
          </a:solidFill>
        </p:grpSpPr>
        <p:sp>
          <p:nvSpPr>
            <p:cNvPr id="7" name="Freeform 6">
              <a:extLst>
                <a:ext uri="{FF2B5EF4-FFF2-40B4-BE49-F238E27FC236}">
                  <a16:creationId xmlns:a16="http://schemas.microsoft.com/office/drawing/2014/main" id="{39BA7B85-71C9-A7C1-39EE-902B7D08FE67}"/>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solidFill>
                <a:srgbClr val="B6D1E1"/>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49DE0E-4046-4169-6584-B25A24D1098D}"/>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solidFill>
                <a:srgbClr val="B6D1E1"/>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3BC9B8C-5A3C-780E-80E4-968147E010A8}"/>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solidFill>
                <a:srgbClr val="B6D1E1"/>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E4AEB9B-262F-55AC-1F52-1538A1D15C5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solidFill>
                <a:srgbClr val="B6D1E1"/>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A7470AC-C32A-C215-321C-34D38794FDE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solidFill>
                <a:srgbClr val="B6D1E1"/>
              </a:solid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0E5EF4E-23A5-2B51-FAA5-B476F2664A5B}"/>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solidFill>
                <a:srgbClr val="B6D1E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A60E7C8-D557-3620-E03B-D9EB223B11EF}"/>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solidFill>
                <a:srgbClr val="B6D1E1"/>
              </a:solid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9588AA6-2917-87CA-FA28-E3C1B6C3E24B}"/>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2938976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De beste tips voor referenties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3"/>
            <a:ext cx="10175686"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Volg deze eenvoudige stappen om een referentie te vragen:</a:t>
            </a: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Vraag om toestemming: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Vraag toestemming aan je referenten voordat je hun namen noteert op je referentielijst. Zo kunnen ze aan je beste vaardigheden en prestaties denken voordat je toekomstige werkgever contact met ze opneemt.</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Informeer referenties over de functie waarnaar je solliciteert: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U kunt uw potentiële referenten uw cv en de functieomschrijving geven zodat ze zich kunnen voorbereiden voordat er contact met hen wordt opgenomen. Door hen van tevoren te informeren, kunnen ze de vaardigheden en kwaliteiten herkennen die jou onderscheiden van andere kandidaten.</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Herinner je academische referenties: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weet dat je academische referenties je sterkste punt zijn, herinner je docenten en professoren dan aan de cursussen en projecten die je hebt gevolgd, je cijfers en de vaardigheden die je hebt opgedaan.</a:t>
            </a:r>
          </a:p>
          <a:p>
            <a:pPr marL="0" indent="0">
              <a:lnSpc>
                <a:spcPts val="27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17365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De beste tips voor referenties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2"/>
            <a:ext cx="10175686" cy="4989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Geef uw referenten keuzevrijheid: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gewenste referenten de optie geven om af te zien van het geven van een referentie kan je behoeden voor een mogelijk gênante situatie. Dwing je referenten niet om aanbevelingen te geven om te voorkomen dat ze een slechte geven die averechts kan uitpakken.</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Bescherm de privacy van je referenten: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Geef geen privéadressen, -nummers of -e-mails van je referenten. Gebruik in plaats daarvan een werkadres, e-mail en telefoonnummer waar van toepassing.</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Toon dankbaarheid: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is belangrijk dat je je referenten waardeert voor hun akkoord om je positieve kwaliteiten door te geven aan je werkgevers. Het is essentieel dat je hen duidelijk maakt dat je hun positieve waardering waardeert en dat je bereid bent om dit gebaar in de toekomst te beantwoorden.</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Informeer ze over de status van de baan</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Het is belangrijk dat je ze op de hoogte houdt van de status van je sollicitatie.</a:t>
            </a:r>
          </a:p>
          <a:p>
            <a:pPr>
              <a:lnSpc>
                <a:spcPts val="27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756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1"/>
            <a:ext cx="12183504" cy="3342807"/>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2362865" y="3746799"/>
            <a:ext cx="7530643"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Een goed geschreven en gepresenteerd CV is een goede manier om werkgevers te laten zien dat je de vaardigheden en ervaring hebt die ze nodig hebben en dat je geschikt bent voor de baan. Het krijgen van een sollicitatiegesprek zal vaak afhangen van hoe goed je CV is.</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 </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Er zijn veel verschillende manieren om een CV te presenteren, maar er zijn een aantal basisdingen die ze allemaal moeten bevatten.</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310077" y="3791770"/>
            <a:ext cx="1608664"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dirty="0">
                <a:solidFill>
                  <a:srgbClr val="84BFA4"/>
                </a:solidFill>
                <a:latin typeface="Calibri" panose="020F0502020204030204" pitchFamily="34" charset="0"/>
                <a:ea typeface="Calibri" panose="020F0502020204030204" pitchFamily="34" charset="0"/>
              </a:rPr>
              <a:t>Waarom </a:t>
            </a:r>
          </a:p>
          <a:p>
            <a:pPr marL="0" indent="0">
              <a:lnSpc>
                <a:spcPts val="2680"/>
              </a:lnSpc>
              <a:spcBef>
                <a:spcPts val="0"/>
              </a:spcBef>
              <a:buClr>
                <a:srgbClr val="382B1B"/>
              </a:buClr>
              <a:buNone/>
            </a:pPr>
            <a:r>
              <a:rPr lang="en-GB" sz="3000" b="1" dirty="0">
                <a:solidFill>
                  <a:srgbClr val="84BFA4"/>
                </a:solidFill>
                <a:latin typeface="Calibri" panose="020F0502020204030204" pitchFamily="34" charset="0"/>
                <a:ea typeface="Calibri" panose="020F0502020204030204" pitchFamily="34" charset="0"/>
              </a:rPr>
              <a:t>Ik moet </a:t>
            </a:r>
          </a:p>
          <a:p>
            <a:pPr marL="0" indent="0">
              <a:lnSpc>
                <a:spcPts val="2680"/>
              </a:lnSpc>
              <a:spcBef>
                <a:spcPts val="0"/>
              </a:spcBef>
              <a:buClr>
                <a:srgbClr val="382B1B"/>
              </a:buClr>
              <a:buNone/>
            </a:pPr>
            <a:r>
              <a:rPr lang="en-GB" sz="3000" b="1" dirty="0">
                <a:solidFill>
                  <a:srgbClr val="84BFA4"/>
                </a:solidFill>
                <a:latin typeface="Calibri" panose="020F0502020204030204" pitchFamily="34" charset="0"/>
                <a:ea typeface="Calibri" panose="020F0502020204030204" pitchFamily="34" charset="0"/>
              </a:rPr>
              <a:t>een CV?</a:t>
            </a:r>
          </a:p>
          <a:p>
            <a:pPr marL="0" indent="0">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2142456" y="3635389"/>
            <a:ext cx="0" cy="2480598"/>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2347875" y="556393"/>
            <a:ext cx="6646223"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b="1" dirty="0">
                <a:solidFill>
                  <a:schemeClr val="bg1"/>
                </a:solidFill>
                <a:highlight>
                  <a:srgbClr val="84BFA4"/>
                </a:highlight>
                <a:latin typeface="Calibri" panose="020F0502020204030204" pitchFamily="34" charset="0"/>
                <a:ea typeface="Calibri" panose="020F0502020204030204" pitchFamily="34" charset="0"/>
              </a:rPr>
              <a:t> Een CV (Curriculum Vitae)</a:t>
            </a:r>
            <a:r>
              <a:rPr lang="en-GB" sz="2200" dirty="0">
                <a:solidFill>
                  <a:schemeClr val="bg1"/>
                </a:solidFill>
                <a:latin typeface="Calibri" panose="020F0502020204030204" pitchFamily="34" charset="0"/>
                <a:ea typeface="Calibri" panose="020F0502020204030204" pitchFamily="34" charset="0"/>
              </a:rPr>
              <a:t>, ook wel Resume genoemd, geeft details over je persoonlijke informatie, kwalificaties, vaardigheden, ervaring en arbeidsverleden. Het is een van de belangrijkste hulpmiddelen die je kunt gebruiken bij het zoeken naar een baan, omdat het een potentiële werkgever alles vertelt wat hij over je moet weten.</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601364"/>
            <a:ext cx="1608664"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Wat is een cv?</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690F7073-5D94-680C-813C-41FB414A57EE}"/>
              </a:ext>
            </a:extLst>
          </p:cNvPr>
          <p:cNvCxnSpPr>
            <a:cxnSpLocks/>
          </p:cNvCxnSpPr>
          <p:nvPr/>
        </p:nvCxnSpPr>
        <p:spPr>
          <a:xfrm>
            <a:off x="2294856" y="594884"/>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90E4D80-C321-9C6D-B8EF-87E8543DC366}"/>
              </a:ext>
            </a:extLst>
          </p:cNvPr>
          <p:cNvCxnSpPr>
            <a:cxnSpLocks/>
          </p:cNvCxnSpPr>
          <p:nvPr/>
        </p:nvCxnSpPr>
        <p:spPr>
          <a:xfrm>
            <a:off x="2129964" y="609874"/>
            <a:ext cx="0" cy="1912800"/>
          </a:xfrm>
          <a:prstGeom prst="line">
            <a:avLst/>
          </a:prstGeom>
          <a:ln w="28575">
            <a:solidFill>
              <a:srgbClr val="84BFA4"/>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882DDD6D-C7D1-460E-B08A-D66D0B639FAB}"/>
              </a:ext>
            </a:extLst>
          </p:cNvPr>
          <p:cNvSpPr/>
          <p:nvPr/>
        </p:nvSpPr>
        <p:spPr>
          <a:xfrm>
            <a:off x="8931811" y="-119922"/>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497452" y="799226"/>
            <a:ext cx="552695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Wat je moet doen als je geen scheidsrechter hebt</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157344" y="2443871"/>
            <a:ext cx="600796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niemand kunt vinden die voor je kan instaan, geef daar dan een redelijke verklaring voor. Sommige organisaties voeren geen referentiechecks uit omdat ze het internet en sociale media kunnen gebruiken om sollicitanten te onderzoeken.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Omdat veel organisaties online onderzoek naar je doen, moet je ervoor zorgen dat je nuttige informatie geeft op je online profielen. LINKEDIN is bijvoorbeeld erg krachtig in dit opzicht.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157344" y="2194015"/>
            <a:ext cx="586358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aphic 9">
            <a:extLst>
              <a:ext uri="{FF2B5EF4-FFF2-40B4-BE49-F238E27FC236}">
                <a16:creationId xmlns:a16="http://schemas.microsoft.com/office/drawing/2014/main" id="{5C044A3D-B598-26EC-D3FC-1B26680846CC}"/>
              </a:ext>
            </a:extLst>
          </p:cNvPr>
          <p:cNvGrpSpPr/>
          <p:nvPr/>
        </p:nvGrpSpPr>
        <p:grpSpPr>
          <a:xfrm>
            <a:off x="1117976" y="4328206"/>
            <a:ext cx="1670195" cy="1672727"/>
            <a:chOff x="10336671" y="2460594"/>
            <a:chExt cx="706380" cy="707451"/>
          </a:xfrm>
          <a:solidFill>
            <a:srgbClr val="E6C8C7"/>
          </a:solidFill>
        </p:grpSpPr>
        <p:sp>
          <p:nvSpPr>
            <p:cNvPr id="15" name="Freeform 14">
              <a:extLst>
                <a:ext uri="{FF2B5EF4-FFF2-40B4-BE49-F238E27FC236}">
                  <a16:creationId xmlns:a16="http://schemas.microsoft.com/office/drawing/2014/main" id="{185DCD37-D0FC-7586-B60C-B790834EBC8D}"/>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279D0BD-6597-0641-00B0-907C5D567180}"/>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846F961-1064-5488-0346-40D5A3048B45}"/>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21E08EA-6E3C-132F-48FD-D18980D7E27B}"/>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8387AF9-C9D4-D981-B5DC-755474040DD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D8DC926-892A-6086-50BD-03278A0B60DE}"/>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CE276B8-5FF3-AFEA-7F5E-1C657E25D2A6}"/>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5A5D6C1-55EF-E2FC-AFE0-FB18DEE24E49}"/>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D50655B-3D55-039C-9144-1EB147A76AF6}"/>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C3EE5AA-08AA-32BE-CC0F-C530CC594AB1}"/>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71D1D47-58B7-6964-7130-F70836019BD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B3FB763-2B0E-55DA-C299-7C58A825F5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F786323-611E-C70C-A942-26421AE6103B}"/>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C0AAF44-AD8B-615E-E20A-3CD7A31D564D}"/>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4057E4E-9218-01B5-4EE1-47FB095B2CA6}"/>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
        <p:nvSpPr>
          <p:cNvPr id="3" name="Freeform 2">
            <a:extLst>
              <a:ext uri="{FF2B5EF4-FFF2-40B4-BE49-F238E27FC236}">
                <a16:creationId xmlns:a16="http://schemas.microsoft.com/office/drawing/2014/main" id="{1320A5C0-0AC0-3000-0D5C-D8B5D6EF11CC}"/>
              </a:ext>
            </a:extLst>
          </p:cNvPr>
          <p:cNvSpPr/>
          <p:nvPr/>
        </p:nvSpPr>
        <p:spPr>
          <a:xfrm>
            <a:off x="-968001" y="-91733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6179" r="-617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2320587" y="-132059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5700719"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333384" y="3896729"/>
            <a:ext cx="465320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a:solidFill>
                  <a:schemeClr val="bg1"/>
                </a:solidFill>
              </a:rPr>
              <a:t>CV Schrijven</a:t>
            </a: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Tips voor een goed CV</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8DB69-1BA2-06BB-3897-6A0CC9C4B6EB}"/>
              </a:ext>
            </a:extLst>
          </p:cNvPr>
          <p:cNvPicPr>
            <a:picLocks noChangeAspect="1"/>
          </p:cNvPicPr>
          <p:nvPr/>
        </p:nvPicPr>
        <p:blipFill rotWithShape="1">
          <a:blip r:embed="rId2">
            <a:grayscl/>
          </a:blip>
          <a:srcRect l="27706" r="27706"/>
          <a:stretch/>
        </p:blipFill>
        <p:spPr>
          <a:xfrm>
            <a:off x="0" y="1918740"/>
            <a:ext cx="4026487" cy="4939259"/>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824458"/>
            <a:ext cx="3972393" cy="6033542"/>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15709" y="893930"/>
            <a:ext cx="66417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Zorg dat de basis goed is</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Presentatie is de sleutel</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Houd het bij niet meer dan twee pagina's A4</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De functiebeschrijving begrijpen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Pas het CV aan de functie aan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Vaardigheden optimaal benutten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Belangen optimaal benutten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Optimaal profiteren van ervaring</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Inclusief referenties</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Houd je CV up-to-date</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Persoonlijk profiel / persoonlijke verklaring</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Onderwijs en kwalificaties</a:t>
            </a:r>
          </a:p>
        </p:txBody>
      </p:sp>
      <p:sp>
        <p:nvSpPr>
          <p:cNvPr id="6" name="Graphic 4">
            <a:extLst>
              <a:ext uri="{FF2B5EF4-FFF2-40B4-BE49-F238E27FC236}">
                <a16:creationId xmlns:a16="http://schemas.microsoft.com/office/drawing/2014/main" id="{37757EB1-68D1-704C-468C-A2800FFEC9F7}"/>
              </a:ext>
            </a:extLst>
          </p:cNvPr>
          <p:cNvSpPr/>
          <p:nvPr/>
        </p:nvSpPr>
        <p:spPr>
          <a:xfrm rot="4967076">
            <a:off x="-153338" y="-1309893"/>
            <a:ext cx="4263614" cy="439611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770948" cy="1613573"/>
          </a:xfrm>
          <a:prstGeom prst="rect">
            <a:avLst/>
          </a:prstGeom>
          <a:no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Tips voor een goed CV</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149576" y="1487103"/>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Er is geen goede of foute manier om een CV te schrijven, maar er zijn een aantal algemene onderdelen die je moet behandelen.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Deze omvatten: persoonlijke en contactgegevens; opleiding en kwalificaties; werkverleden en/of ervaring; relevante vaardigheden voor de baan in kwestie; eigen interesses, prestaties of hobby's; en enkele referenties.</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Zorg dat de basis goed is</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 name="Graphic 2" descr="Badge Tick1 outline">
            <a:extLst>
              <a:ext uri="{FF2B5EF4-FFF2-40B4-BE49-F238E27FC236}">
                <a16:creationId xmlns:a16="http://schemas.microsoft.com/office/drawing/2014/main" id="{A1AB1A6D-2568-B4F4-CFC0-CD34546789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1220" y="4758128"/>
            <a:ext cx="1301646" cy="1301646"/>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succesvol cv is altijd zorgvuldig en duidelijk gepresenteerd en afgedrukt op schoon, knisperend wit papier. De lay-out moet altijd schoon en goed gestructureerd zijn en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cv's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mogen nooit verfrommeld of gevouwen zijn, dus gebruik een A4-envelop om je sollicitaties in te versturen.</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Denk altijd aan de CV hotspot, het bovenste middengedeelte van de eerste pagina is waar de blik van de recruiter natuurlijk op valt, dus zorg ervoor dat je daar je belangrijkste informatie opneemt.</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Presentatie is de sleutel</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5" name="Graphic 4" descr="Key outline">
            <a:extLst>
              <a:ext uri="{FF2B5EF4-FFF2-40B4-BE49-F238E27FC236}">
                <a16:creationId xmlns:a16="http://schemas.microsoft.com/office/drawing/2014/main" id="{584DCBA9-4FC9-8A7F-8F44-653D5CD802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13374">
            <a:off x="1647918" y="4471047"/>
            <a:ext cx="1880342" cy="1880342"/>
          </a:xfrm>
          <a:prstGeom prst="rect">
            <a:avLst/>
          </a:prstGeom>
        </p:spPr>
      </p:pic>
    </p:spTree>
    <p:extLst>
      <p:ext uri="{BB962C8B-B14F-4D97-AF65-F5344CB8AC3E}">
        <p14:creationId xmlns:p14="http://schemas.microsoft.com/office/powerpoint/2010/main" val="218531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553981"/>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goed cv is duidelijk, beknopt en maakt elk punt duidelijk zonder te wauwelen. Je hebt geen pagina's en pagina's papier nodig, maar houd het kort en bondig.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CV is een geruststelling voor een potentiële werkgever; het is een kans om de juiste vakjes aan te kruisen en als alles naar wens is, is de kans op een sollicitatiegesprek groter.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Werkgevers ontvangen voortdurend tientallen CV's, dus het is onwaarschijnlijk dat ze ze stuk voor stuk lezen. De meesten zullen binnen enkele seconden een oordeel vellen over een cv, dus houd het bij maximaal twee pagina's A4-papier.</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E6C8C7"/>
                </a:solidFill>
                <a:latin typeface="Calibri" panose="020F0502020204030204" pitchFamily="34" charset="0"/>
                <a:ea typeface="Calibri" panose="020F0502020204030204" pitchFamily="34" charset="0"/>
                <a:cs typeface="Calibri" panose="020F0502020204030204" pitchFamily="34" charset="0"/>
              </a:rPr>
              <a:t>Houd het bij niet meer dan twee pagina's A4</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Document outline">
            <a:extLst>
              <a:ext uri="{FF2B5EF4-FFF2-40B4-BE49-F238E27FC236}">
                <a16:creationId xmlns:a16="http://schemas.microsoft.com/office/drawing/2014/main" id="{739CF0BF-C153-F035-B465-4191508D65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6347" y="4623216"/>
            <a:ext cx="1466538" cy="1466538"/>
          </a:xfrm>
          <a:prstGeom prst="rect">
            <a:avLst/>
          </a:prstGeom>
        </p:spPr>
      </p:pic>
    </p:spTree>
    <p:extLst>
      <p:ext uri="{BB962C8B-B14F-4D97-AF65-F5344CB8AC3E}">
        <p14:creationId xmlns:p14="http://schemas.microsoft.com/office/powerpoint/2010/main" val="32916600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3197</Words>
  <Application>Microsoft Office PowerPoint</Application>
  <PresentationFormat>Widescreen</PresentationFormat>
  <Paragraphs>227</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docId:73469002B8AEEF2B2058556F7F9C3285</cp:keywords>
  <cp:lastModifiedBy>Yasmin Akhtar</cp:lastModifiedBy>
  <cp:revision>337</cp:revision>
  <dcterms:created xsi:type="dcterms:W3CDTF">2020-10-14T13:32:04Z</dcterms:created>
  <dcterms:modified xsi:type="dcterms:W3CDTF">2024-12-29T20:58:24Z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