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90" r:id="rId3"/>
    <p:sldId id="4300" r:id="rId4"/>
    <p:sldId id="4308" r:id="rId5"/>
    <p:sldId id="4377" r:id="rId6"/>
    <p:sldId id="4431" r:id="rId7"/>
    <p:sldId id="4432" r:id="rId8"/>
    <p:sldId id="4433" r:id="rId9"/>
    <p:sldId id="4307" r:id="rId10"/>
    <p:sldId id="4434" r:id="rId11"/>
    <p:sldId id="4435" r:id="rId12"/>
    <p:sldId id="4437" r:id="rId13"/>
    <p:sldId id="4421" r:id="rId14"/>
    <p:sldId id="4436" r:id="rId15"/>
    <p:sldId id="4438" r:id="rId16"/>
    <p:sldId id="4440" r:id="rId17"/>
    <p:sldId id="4441" r:id="rId18"/>
    <p:sldId id="4439" r:id="rId19"/>
    <p:sldId id="4442" r:id="rId20"/>
    <p:sldId id="4443" r:id="rId21"/>
    <p:sldId id="4444" r:id="rId22"/>
    <p:sldId id="4309" r:id="rId23"/>
    <p:sldId id="4445" r:id="rId24"/>
    <p:sldId id="4446" r:id="rId25"/>
    <p:sldId id="4423" r:id="rId26"/>
    <p:sldId id="4447" r:id="rId27"/>
    <p:sldId id="4448" r:id="rId28"/>
    <p:sldId id="4425" r:id="rId29"/>
    <p:sldId id="4449" r:id="rId30"/>
    <p:sldId id="4426" r:id="rId31"/>
    <p:sldId id="4451" r:id="rId32"/>
    <p:sldId id="4450" r:id="rId33"/>
    <p:sldId id="4428" r:id="rId34"/>
    <p:sldId id="4429" r:id="rId35"/>
    <p:sldId id="4452" r:id="rId36"/>
    <p:sldId id="4453" r:id="rId37"/>
    <p:sldId id="4454" r:id="rId38"/>
    <p:sldId id="4388" r:id="rId39"/>
    <p:sldId id="434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1E1"/>
    <a:srgbClr val="94C7B0"/>
    <a:srgbClr val="000000"/>
    <a:srgbClr val="C4DAE7"/>
    <a:srgbClr val="84BFA4"/>
    <a:srgbClr val="086D6E"/>
    <a:srgbClr val="E6C8C7"/>
    <a:srgbClr val="382B1B"/>
    <a:srgbClr val="3C3D3C"/>
    <a:srgbClr val="EF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33"/>
    <p:restoredTop sz="94663"/>
  </p:normalViewPr>
  <p:slideViewPr>
    <p:cSldViewPr snapToGrid="0" snapToObjects="1">
      <p:cViewPr varScale="1">
        <p:scale>
          <a:sx n="61" d="100"/>
          <a:sy n="61" d="100"/>
        </p:scale>
        <p:origin x="304" y="-41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a:stretch>
            <a:fillRect/>
          </a:stretch>
        </p:blipFill>
        <p:spPr>
          <a:xfrm>
            <a:off x="9202976" y="5972174"/>
            <a:ext cx="2703845" cy="565833"/>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696216" y="4289407"/>
            <a:ext cx="5640416" cy="697353"/>
          </a:xfrm>
        </p:spPr>
        <p:txBody>
          <a:bodyPr>
            <a:noAutofit/>
          </a:bodyPr>
          <a:lstStyle/>
          <a:p>
            <a:pPr>
              <a:lnSpc>
                <a:spcPts val="4600"/>
              </a:lnSpc>
              <a:spcBef>
                <a:spcPts val="0"/>
              </a:spcBef>
            </a:pPr>
            <a:r>
              <a:rPr lang="en-US" sz="4800" b="1" dirty="0"/>
              <a:t>M3.1 WERKGELEGENHEID </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sp>
        <p:nvSpPr>
          <p:cNvPr id="4" name="Picture Placeholder 3">
            <a:extLst>
              <a:ext uri="{FF2B5EF4-FFF2-40B4-BE49-F238E27FC236}">
                <a16:creationId xmlns:a16="http://schemas.microsoft.com/office/drawing/2014/main" id="{4E8DBFA7-27AE-69BD-A66F-AEC4674B7996}"/>
              </a:ext>
            </a:extLst>
          </p:cNvPr>
          <p:cNvSpPr>
            <a:spLocks noGrp="1"/>
          </p:cNvSpPr>
          <p:nvPr>
            <p:ph type="pic" sz="quarter" idx="17"/>
          </p:nvPr>
        </p:nvSpPr>
        <p:spPr/>
        <p:txBody>
          <a:bodyPr/>
          <a:lstStyle/>
          <a:p>
            <a:endParaRPr lang="en-IE"/>
          </a:p>
        </p:txBody>
      </p:sp>
      <p:sp>
        <p:nvSpPr>
          <p:cNvPr id="2" name="Freeform 11">
            <a:extLst>
              <a:ext uri="{FF2B5EF4-FFF2-40B4-BE49-F238E27FC236}">
                <a16:creationId xmlns:a16="http://schemas.microsoft.com/office/drawing/2014/main" id="{EFC079E4-08EE-6DD0-D3D4-8268E4B2EEFE}"/>
              </a:ext>
            </a:extLst>
          </p:cNvPr>
          <p:cNvSpPr/>
          <p:nvPr/>
        </p:nvSpPr>
        <p:spPr>
          <a:xfrm>
            <a:off x="6096000" y="-1"/>
            <a:ext cx="6311125" cy="5362303"/>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2"/>
            <a:srcRect/>
            <a:stretch>
              <a:fillRect l="-36648" r="-36648"/>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4D460-85BC-91E5-1C14-90B1BFC2446B}"/>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23BB4480-6F82-421E-1298-3114C0770271}"/>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AA3DDE4B-BDE3-8500-6EBC-8ACA5D8123EF}"/>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19ACD21-13E1-BFDC-7BCD-EB71FC5D2C1C}"/>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28934AB-F119-FB9A-C22C-C662C3D9A351}"/>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E7DDDEFC-2311-7717-1B93-9BF5CFB89601}"/>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1FABA457-34FF-D3BB-4A0C-5BAB19310209}"/>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Jobkansen identificeren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753EA44E-2D2F-E15F-09B0-06A48FD78B00}"/>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6F23F7CB-9399-63FD-28FE-7EC840DD4025}"/>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048045D-3E27-42D8-0420-ABA5C2DF190B}"/>
              </a:ext>
            </a:extLst>
          </p:cNvPr>
          <p:cNvSpPr txBox="1"/>
          <p:nvPr/>
        </p:nvSpPr>
        <p:spPr>
          <a:xfrm>
            <a:off x="2529674" y="1234341"/>
            <a:ext cx="7874582" cy="523220"/>
          </a:xfrm>
          <a:prstGeom prst="rect">
            <a:avLst/>
          </a:prstGeom>
          <a:noFill/>
        </p:spPr>
        <p:txBody>
          <a:bodyPr wrap="square">
            <a:spAutoFit/>
          </a:bodyPr>
          <a:lstStyle/>
          <a:p>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Culinaire functies en welke ervaring is nodig</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647ADE5-731A-D310-BC84-2EB40D298DB1}"/>
              </a:ext>
            </a:extLst>
          </p:cNvPr>
          <p:cNvSpPr txBox="1"/>
          <p:nvPr/>
        </p:nvSpPr>
        <p:spPr>
          <a:xfrm>
            <a:off x="1430383" y="1772688"/>
            <a:ext cx="10705012" cy="6001643"/>
          </a:xfrm>
          <a:prstGeom prst="rect">
            <a:avLst/>
          </a:prstGeom>
          <a:noFill/>
        </p:spPr>
        <p:txBody>
          <a:bodyPr wrap="square">
            <a:spAutoFit/>
          </a:bodyPr>
          <a:lstStyle/>
          <a:p>
            <a:r>
              <a:rPr lang="en-GB" sz="2400" b="1" dirty="0">
                <a:solidFill>
                  <a:schemeClr val="bg1"/>
                </a:solidFill>
                <a:highlight>
                  <a:srgbClr val="84BFA4"/>
                </a:highlight>
              </a:rPr>
              <a:t>Prep Cook</a:t>
            </a:r>
            <a:r>
              <a:rPr lang="en-GB" sz="2400" dirty="0"/>
              <a:t>: </a:t>
            </a:r>
            <a:r>
              <a:rPr lang="en-GB" sz="2400" dirty="0">
                <a:solidFill>
                  <a:srgbClr val="382B1B"/>
                </a:solidFill>
              </a:rPr>
              <a:t>Voorbereiden van voedsel en verwerken van ingrediënten. </a:t>
            </a:r>
          </a:p>
          <a:p>
            <a:r>
              <a:rPr lang="en-GB" sz="2400" b="1" dirty="0"/>
              <a:t>Rol: </a:t>
            </a:r>
            <a:r>
              <a:rPr lang="en-GB" sz="2400" dirty="0">
                <a:solidFill>
                  <a:srgbClr val="382B1B"/>
                </a:solidFill>
              </a:rPr>
              <a:t>Richt zich op het voorbereiden van voedselbereiding, zoals wassen, hakken, marineren en kruiden</a:t>
            </a:r>
            <a:r>
              <a:rPr lang="en-GB" sz="2400" dirty="0"/>
              <a:t>.</a:t>
            </a:r>
          </a:p>
          <a:p>
            <a:r>
              <a:rPr lang="en-GB" sz="2400" b="1" dirty="0"/>
              <a:t>Ervaring vereist: </a:t>
            </a:r>
            <a:r>
              <a:rPr lang="en-GB" sz="2400" dirty="0">
                <a:solidFill>
                  <a:srgbClr val="382B1B"/>
                </a:solidFill>
              </a:rPr>
              <a:t>Vaak beginnerservaring, weinig tot geen ervaring vereist. Basiskennis van voedselveiligheid en -verwerking is nuttig. Training wordt meestal tijdens het werk gegeven.</a:t>
            </a:r>
          </a:p>
          <a:p>
            <a:endParaRPr lang="en-GB" sz="1400" dirty="0"/>
          </a:p>
          <a:p>
            <a:r>
              <a:rPr lang="en-GB" sz="2400" b="1" dirty="0">
                <a:solidFill>
                  <a:schemeClr val="bg1"/>
                </a:solidFill>
                <a:highlight>
                  <a:srgbClr val="086D6E"/>
                </a:highlight>
              </a:rPr>
              <a:t>Lijnkok</a:t>
            </a:r>
            <a:r>
              <a:rPr lang="en-GB" sz="2400" dirty="0">
                <a:solidFill>
                  <a:schemeClr val="bg1"/>
                </a:solidFill>
                <a:highlight>
                  <a:srgbClr val="086D6E"/>
                </a:highlight>
              </a:rPr>
              <a:t>: </a:t>
            </a:r>
            <a:r>
              <a:rPr lang="en-GB" sz="2400" dirty="0">
                <a:solidFill>
                  <a:srgbClr val="382B1B"/>
                </a:solidFill>
              </a:rPr>
              <a:t>Bereiden van specifieke soorten gerechten in een restaurantomgeving</a:t>
            </a:r>
          </a:p>
          <a:p>
            <a:r>
              <a:rPr lang="en-GB" sz="2400" b="1" dirty="0"/>
              <a:t>Rol: </a:t>
            </a:r>
            <a:r>
              <a:rPr lang="en-GB" sz="2400" dirty="0">
                <a:solidFill>
                  <a:srgbClr val="382B1B"/>
                </a:solidFill>
              </a:rPr>
              <a:t>Verantwoordelijk voor het koken en samenstellen van gerechten volgens de recepten en specificaties van het restaurant.</a:t>
            </a:r>
          </a:p>
          <a:p>
            <a:r>
              <a:rPr lang="en-GB" sz="2400" b="1" dirty="0"/>
              <a:t>Ervaring vereist: </a:t>
            </a:r>
            <a:r>
              <a:rPr lang="en-GB" sz="2400" dirty="0">
                <a:solidFill>
                  <a:srgbClr val="382B1B"/>
                </a:solidFill>
              </a:rPr>
              <a:t>Over het algemeen is enige ervaring in de keuken vereist, meestal 1-2 jaar. Ervaring op verschillende werkplekken (bijv. grillen, bakken, braden) kan vereist zijn, afhankelijk van de grootte en het type van het restaurant.</a:t>
            </a:r>
          </a:p>
          <a:p>
            <a:endParaRPr lang="en-GB" dirty="0"/>
          </a:p>
          <a:p>
            <a:endParaRPr lang="en-GB" dirty="0"/>
          </a:p>
          <a:p>
            <a:endParaRPr lang="en-GB" dirty="0"/>
          </a:p>
          <a:p>
            <a:pPr>
              <a:buFont typeface="Arial" panose="020B0604020202020204" pitchFamily="34" charset="0"/>
              <a:buChar char="•"/>
            </a:pPr>
            <a:r>
              <a:rPr lang="en-GB" dirty="0"/>
              <a:t>.</a:t>
            </a:r>
          </a:p>
        </p:txBody>
      </p:sp>
    </p:spTree>
    <p:extLst>
      <p:ext uri="{BB962C8B-B14F-4D97-AF65-F5344CB8AC3E}">
        <p14:creationId xmlns:p14="http://schemas.microsoft.com/office/powerpoint/2010/main" val="19358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B4C26-38E9-667D-86AB-85FBAEF377A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76F3F98-5CC1-4308-ADF5-A77CDBBA9826}"/>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5409D9E1-49A1-E30B-16B2-35D785DB70EB}"/>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AF70B73-01D8-D1AE-0584-222C2D0CFC31}"/>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618457DD-95DB-CF7D-FE47-DA6F9A1BCBA1}"/>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B6BA8646-862A-6885-1D95-EC7EA1D2A251}"/>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8D497CF1-9CD8-43B2-FD8C-B8B713F77B97}"/>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Jobkansen identificeren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4BAC92A-99F6-A126-8046-527B3E95C632}"/>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3189E5AC-9548-190D-16F6-4CAC7B41A389}"/>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54BAD62-26BA-47C7-10A0-EAA9E889F119}"/>
              </a:ext>
            </a:extLst>
          </p:cNvPr>
          <p:cNvSpPr txBox="1"/>
          <p:nvPr/>
        </p:nvSpPr>
        <p:spPr>
          <a:xfrm>
            <a:off x="2529674" y="1234341"/>
            <a:ext cx="7874582" cy="523220"/>
          </a:xfrm>
          <a:prstGeom prst="rect">
            <a:avLst/>
          </a:prstGeom>
          <a:noFill/>
        </p:spPr>
        <p:txBody>
          <a:bodyPr wrap="square">
            <a:spAutoFit/>
          </a:bodyPr>
          <a:lstStyle/>
          <a:p>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Culinaire functies en welke ervaring is nodig</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3D8CE6A-E8B8-5987-6EDD-9EDDAFB33AEC}"/>
              </a:ext>
            </a:extLst>
          </p:cNvPr>
          <p:cNvSpPr txBox="1"/>
          <p:nvPr/>
        </p:nvSpPr>
        <p:spPr>
          <a:xfrm>
            <a:off x="1371600" y="1820912"/>
            <a:ext cx="10574383" cy="6001643"/>
          </a:xfrm>
          <a:prstGeom prst="rect">
            <a:avLst/>
          </a:prstGeom>
          <a:noFill/>
        </p:spPr>
        <p:txBody>
          <a:bodyPr wrap="square">
            <a:spAutoFit/>
          </a:bodyPr>
          <a:lstStyle/>
          <a:p>
            <a:r>
              <a:rPr lang="en-GB" sz="2400" b="1" dirty="0">
                <a:solidFill>
                  <a:srgbClr val="382B1B"/>
                </a:solidFill>
                <a:highlight>
                  <a:srgbClr val="C4DAE7"/>
                </a:highlight>
              </a:rPr>
              <a:t>Banketbakker</a:t>
            </a:r>
            <a:r>
              <a:rPr lang="en-GB" sz="2400" dirty="0">
                <a:solidFill>
                  <a:srgbClr val="382B1B"/>
                </a:solidFill>
                <a:highlight>
                  <a:srgbClr val="C4DAE7"/>
                </a:highlight>
              </a:rPr>
              <a:t>: </a:t>
            </a:r>
            <a:r>
              <a:rPr lang="en-GB" sz="2400" dirty="0">
                <a:solidFill>
                  <a:srgbClr val="382B1B"/>
                </a:solidFill>
              </a:rPr>
              <a:t>Gespecialiseerd in desserts, gebak en andere gebakken producten.</a:t>
            </a:r>
          </a:p>
          <a:p>
            <a:r>
              <a:rPr lang="en-GB" sz="2400" b="1" dirty="0"/>
              <a:t>Rol:  </a:t>
            </a:r>
            <a:r>
              <a:rPr lang="en-GB" sz="2400" dirty="0">
                <a:solidFill>
                  <a:srgbClr val="382B1B"/>
                </a:solidFill>
              </a:rPr>
              <a:t>Een patissier legt zich toe op de kunst van het bakken, het maken van desserts en banket.</a:t>
            </a:r>
          </a:p>
          <a:p>
            <a:r>
              <a:rPr lang="en-GB" sz="2400" b="1" dirty="0"/>
              <a:t>Ervaring vereist: </a:t>
            </a:r>
            <a:r>
              <a:rPr lang="en-GB" sz="2400" dirty="0">
                <a:solidFill>
                  <a:srgbClr val="382B1B"/>
                </a:solidFill>
              </a:rPr>
              <a:t>Een formele opleiding in patisserie is zeer nuttig, vaak aan een culinaire school. Meestal is een paar jaar ervaring in bakken of patisserie vereist, met een goed begrip van baktechnieken en artistieke presentatie. </a:t>
            </a:r>
          </a:p>
          <a:p>
            <a:endParaRPr lang="en-GB" sz="2400" b="1" dirty="0">
              <a:solidFill>
                <a:srgbClr val="382B1B"/>
              </a:solidFill>
            </a:endParaRPr>
          </a:p>
          <a:p>
            <a:r>
              <a:rPr lang="en-GB" sz="2400" b="1" dirty="0">
                <a:solidFill>
                  <a:srgbClr val="382B1B"/>
                </a:solidFill>
                <a:highlight>
                  <a:srgbClr val="E6C8C7"/>
                </a:highlight>
              </a:rPr>
              <a:t>Sous Chef</a:t>
            </a:r>
            <a:r>
              <a:rPr lang="en-GB" sz="2400" dirty="0">
                <a:solidFill>
                  <a:srgbClr val="382B1B"/>
                </a:solidFill>
                <a:highlight>
                  <a:srgbClr val="E6C8C7"/>
                </a:highlight>
              </a:rPr>
              <a:t>: </a:t>
            </a:r>
            <a:r>
              <a:rPr lang="en-GB" sz="2400" dirty="0">
                <a:solidFill>
                  <a:srgbClr val="382B1B"/>
                </a:solidFill>
              </a:rPr>
              <a:t>assisteert de chef-kok en beheert keukenactiviteiten</a:t>
            </a:r>
          </a:p>
          <a:p>
            <a:r>
              <a:rPr lang="en-GB" sz="2400" b="1" dirty="0"/>
              <a:t>Rol</a:t>
            </a:r>
            <a:r>
              <a:rPr lang="en-GB" sz="2400" dirty="0"/>
              <a:t>: </a:t>
            </a:r>
            <a:r>
              <a:rPr lang="en-GB" sz="2400" dirty="0">
                <a:solidFill>
                  <a:srgbClr val="382B1B"/>
                </a:solidFill>
              </a:rPr>
              <a:t>Fungeert als de tweede man in de keuken, geeft leiding aan het keukenpersoneel en voert administratieve taken uit bij afwezigheid van de chef-kok.</a:t>
            </a:r>
          </a:p>
          <a:p>
            <a:r>
              <a:rPr lang="en-GB" sz="2400" b="1" dirty="0"/>
              <a:t>Ervaring vereist</a:t>
            </a:r>
            <a:r>
              <a:rPr lang="en-GB" sz="2400" dirty="0"/>
              <a:t>: </a:t>
            </a:r>
            <a:r>
              <a:rPr lang="en-GB" sz="2400" dirty="0">
                <a:solidFill>
                  <a:srgbClr val="382B1B"/>
                </a:solidFill>
              </a:rPr>
              <a:t>Normaal gesproken heb je enkele jaren culinaire ervaring nodig, waarvan ten minste een deel in een toezichthoudende of leidinggevende rol. Een formele culinaire opleiding kan ook een voordeel zijn.</a:t>
            </a:r>
            <a:endParaRPr lang="en-GB" dirty="0">
              <a:solidFill>
                <a:srgbClr val="382B1B"/>
              </a:solidFill>
            </a:endParaRPr>
          </a:p>
          <a:p>
            <a:endParaRPr lang="en-GB" dirty="0"/>
          </a:p>
          <a:p>
            <a:endParaRPr lang="en-GB" dirty="0"/>
          </a:p>
          <a:p>
            <a:endParaRPr lang="en-GB" dirty="0"/>
          </a:p>
          <a:p>
            <a:pPr>
              <a:buFont typeface="Arial" panose="020B0604020202020204" pitchFamily="34" charset="0"/>
              <a:buChar char="•"/>
            </a:pPr>
            <a:r>
              <a:rPr lang="en-GB" dirty="0"/>
              <a:t>.</a:t>
            </a:r>
          </a:p>
        </p:txBody>
      </p:sp>
    </p:spTree>
    <p:extLst>
      <p:ext uri="{BB962C8B-B14F-4D97-AF65-F5344CB8AC3E}">
        <p14:creationId xmlns:p14="http://schemas.microsoft.com/office/powerpoint/2010/main" val="3610423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C4169-B561-D97A-9F6A-0A86D671E54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F516017-BF7B-2EB1-88B5-4EE0A90C1D1C}"/>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9B5FF40B-0256-2569-31FC-09010F32B391}"/>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1184EBF-6DF4-CF0F-670B-6D27C134BA5E}"/>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AE48CBA-9B23-8222-9DBA-85EE4F7DD233}"/>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FB742677-DBE2-2ACC-CCAB-74B6C4C23BF1}"/>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0BF3AE80-77C4-0C72-BD21-AAC21152BFD0}"/>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Jobkansen identificeren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3DAECA98-7EF2-8B04-0B2F-06FB31FDA777}"/>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9D895C0A-A4DC-5BCB-21B6-48004AE900D4}"/>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2238B7-748D-D28E-50A2-23D12DCFF43A}"/>
              </a:ext>
            </a:extLst>
          </p:cNvPr>
          <p:cNvSpPr txBox="1"/>
          <p:nvPr/>
        </p:nvSpPr>
        <p:spPr>
          <a:xfrm>
            <a:off x="2529674" y="1234341"/>
            <a:ext cx="7874582" cy="523220"/>
          </a:xfrm>
          <a:prstGeom prst="rect">
            <a:avLst/>
          </a:prstGeom>
          <a:noFill/>
        </p:spPr>
        <p:txBody>
          <a:bodyPr wrap="square">
            <a:spAutoFit/>
          </a:bodyPr>
          <a:lstStyle/>
          <a:p>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Culinaire functies en welke ervaring is nodig</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9349CAE-FED9-2CA8-7A3A-64DE729EC10A}"/>
              </a:ext>
            </a:extLst>
          </p:cNvPr>
          <p:cNvSpPr txBox="1"/>
          <p:nvPr/>
        </p:nvSpPr>
        <p:spPr>
          <a:xfrm>
            <a:off x="1371600" y="1820912"/>
            <a:ext cx="10574383" cy="4370427"/>
          </a:xfrm>
          <a:prstGeom prst="rect">
            <a:avLst/>
          </a:prstGeom>
          <a:noFill/>
        </p:spPr>
        <p:txBody>
          <a:bodyPr wrap="square">
            <a:spAutoFit/>
          </a:bodyPr>
          <a:lstStyle/>
          <a:p>
            <a:r>
              <a:rPr lang="en-GB" sz="2000" b="1" dirty="0">
                <a:highlight>
                  <a:srgbClr val="C4DAE7"/>
                </a:highlight>
              </a:rPr>
              <a:t>Chef-kok (Chef de </a:t>
            </a:r>
            <a:r>
              <a:rPr lang="en-GB" sz="2000" b="1" dirty="0" err="1">
                <a:highlight>
                  <a:srgbClr val="C4DAE7"/>
                </a:highlight>
              </a:rPr>
              <a:t>Partie</a:t>
            </a:r>
            <a:r>
              <a:rPr lang="en-GB" sz="2000" b="1" dirty="0">
                <a:highlight>
                  <a:srgbClr val="C4DAE7"/>
                </a:highlight>
              </a:rPr>
              <a:t>)</a:t>
            </a:r>
            <a:r>
              <a:rPr lang="en-GB" sz="2000" dirty="0">
                <a:highlight>
                  <a:srgbClr val="C4DAE7"/>
                </a:highlight>
              </a:rPr>
              <a:t>:</a:t>
            </a:r>
          </a:p>
          <a:p>
            <a:r>
              <a:rPr lang="en-GB" sz="2000" b="1" dirty="0"/>
              <a:t>Rol</a:t>
            </a:r>
            <a:r>
              <a:rPr lang="en-GB" sz="2000" dirty="0"/>
              <a:t>: </a:t>
            </a:r>
            <a:r>
              <a:rPr lang="en-GB" sz="2000" dirty="0">
                <a:solidFill>
                  <a:srgbClr val="382B1B"/>
                </a:solidFill>
              </a:rPr>
              <a:t>Elke chef-kok beheert een specifiek productiegebied in de keuken. Gebruikelijke stations zijn de grill-, sauté-, saus- en groentestations. Ze zijn verantwoordelijk voor het bereiden en organiseren van hun specifieke deel van het gerecht.</a:t>
            </a:r>
          </a:p>
          <a:p>
            <a:r>
              <a:rPr lang="en-GB" sz="2000" b="1" dirty="0"/>
              <a:t>Ervaring nodig</a:t>
            </a:r>
            <a:r>
              <a:rPr lang="en-GB" sz="2000" dirty="0"/>
              <a:t>: </a:t>
            </a:r>
            <a:r>
              <a:rPr lang="en-GB" sz="2000" dirty="0">
                <a:solidFill>
                  <a:srgbClr val="382B1B"/>
                </a:solidFill>
              </a:rPr>
              <a:t>Chef-koks hebben meestal meerdere jaren ervaring in een professionele keuken. Expertise in de technieken van hun specifieke station is cruciaal.</a:t>
            </a:r>
          </a:p>
          <a:p>
            <a:endParaRPr lang="en-GB" sz="2000" dirty="0"/>
          </a:p>
          <a:p>
            <a:r>
              <a:rPr lang="en-GB" sz="2000" b="1" dirty="0">
                <a:solidFill>
                  <a:schemeClr val="bg1"/>
                </a:solidFill>
                <a:highlight>
                  <a:srgbClr val="94C7B0"/>
                </a:highlight>
              </a:rPr>
              <a:t>Expediteur (of passagemanager)</a:t>
            </a:r>
            <a:r>
              <a:rPr lang="en-GB" sz="2000" dirty="0">
                <a:solidFill>
                  <a:schemeClr val="bg1"/>
                </a:solidFill>
                <a:highlight>
                  <a:srgbClr val="94C7B0"/>
                </a:highlight>
              </a:rPr>
              <a:t>:</a:t>
            </a:r>
          </a:p>
          <a:p>
            <a:r>
              <a:rPr lang="en-GB" sz="2000" b="1" dirty="0"/>
              <a:t>Rol</a:t>
            </a:r>
            <a:r>
              <a:rPr lang="en-GB" sz="2000" dirty="0"/>
              <a:t>: </a:t>
            </a:r>
            <a:r>
              <a:rPr lang="en-GB" sz="2000" dirty="0">
                <a:solidFill>
                  <a:srgbClr val="382B1B"/>
                </a:solidFill>
              </a:rPr>
              <a:t>De expediteur dient als de communicatieve schakel tussen het keukenpersoneel en de front of house. Hij of zij zorgt ervoor dat gerechten correct worden bereid, aan de kwaliteitsnormen voldoen en snel naar de klanten worden gestuurd.</a:t>
            </a:r>
          </a:p>
          <a:p>
            <a:r>
              <a:rPr lang="en-GB" sz="2000" b="1" dirty="0"/>
              <a:t>Ervaring vereist</a:t>
            </a:r>
            <a:r>
              <a:rPr lang="en-GB" sz="2000" dirty="0"/>
              <a:t>: </a:t>
            </a:r>
            <a:r>
              <a:rPr lang="en-GB" sz="2000" dirty="0">
                <a:solidFill>
                  <a:srgbClr val="382B1B"/>
                </a:solidFill>
              </a:rPr>
              <a:t>Uitstekende communicatieve vaardigheden en een goed begrip van zowel de keuken als de eetzaal. Ervaring met koken en klantenservice kan nuttig zijn.</a:t>
            </a:r>
          </a:p>
          <a:p>
            <a:r>
              <a:rPr lang="en-GB" dirty="0"/>
              <a:t>.</a:t>
            </a:r>
          </a:p>
        </p:txBody>
      </p:sp>
    </p:spTree>
    <p:extLst>
      <p:ext uri="{BB962C8B-B14F-4D97-AF65-F5344CB8AC3E}">
        <p14:creationId xmlns:p14="http://schemas.microsoft.com/office/powerpoint/2010/main" val="411024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Jobkansen identificeren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204F2383-8C03-5CF5-6F68-1354D8DE6F98}"/>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B7767EE-F55D-5408-1A6D-67FED85B1C68}"/>
              </a:ext>
            </a:extLst>
          </p:cNvPr>
          <p:cNvSpPr txBox="1"/>
          <p:nvPr/>
        </p:nvSpPr>
        <p:spPr>
          <a:xfrm>
            <a:off x="2529674" y="1234341"/>
            <a:ext cx="7874582" cy="523220"/>
          </a:xfrm>
          <a:prstGeom prst="rect">
            <a:avLst/>
          </a:prstGeom>
          <a:noFill/>
        </p:spPr>
        <p:txBody>
          <a:bodyPr wrap="square">
            <a:spAutoFit/>
          </a:bodyPr>
          <a:lstStyle/>
          <a:p>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Culinaire functies en welke ervaring is nodig</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652B674-BBD2-3BB4-C039-2C01BD5971B6}"/>
              </a:ext>
            </a:extLst>
          </p:cNvPr>
          <p:cNvSpPr txBox="1"/>
          <p:nvPr/>
        </p:nvSpPr>
        <p:spPr>
          <a:xfrm>
            <a:off x="1286692" y="1959680"/>
            <a:ext cx="10659292" cy="5170646"/>
          </a:xfrm>
          <a:prstGeom prst="rect">
            <a:avLst/>
          </a:prstGeom>
          <a:noFill/>
        </p:spPr>
        <p:txBody>
          <a:bodyPr wrap="square">
            <a:spAutoFit/>
          </a:bodyPr>
          <a:lstStyle/>
          <a:p>
            <a:r>
              <a:rPr lang="en-GB" sz="2400" b="1" dirty="0">
                <a:highlight>
                  <a:srgbClr val="94C7B0"/>
                </a:highlight>
              </a:rPr>
              <a:t>Chef-kok/Hoofdkok: </a:t>
            </a:r>
            <a:r>
              <a:rPr lang="en-GB" sz="2400" dirty="0">
                <a:solidFill>
                  <a:srgbClr val="382B1B"/>
                </a:solidFill>
              </a:rPr>
              <a:t>overziet de keukenactiviteiten, stelt menu's samen en geeft leiding aan het keukenpersoneel.</a:t>
            </a:r>
          </a:p>
          <a:p>
            <a:r>
              <a:rPr lang="en-GB" sz="2400" b="1" dirty="0"/>
              <a:t>Rol: </a:t>
            </a:r>
            <a:r>
              <a:rPr lang="en-GB" sz="2400" dirty="0">
                <a:solidFill>
                  <a:srgbClr val="382B1B"/>
                </a:solidFill>
              </a:rPr>
              <a:t>Houdt toezicht op alle aspecten van de keukenoperatie, waaronder het maken van menu's, inventaris, het managen van keukenpersoneel en het zorgen voor naleving van gezondheids- en veiligheidsvoorschriften.</a:t>
            </a:r>
          </a:p>
          <a:p>
            <a:r>
              <a:rPr lang="en-GB" sz="2400" b="1" dirty="0"/>
              <a:t>Ervaring vereist: </a:t>
            </a:r>
            <a:r>
              <a:rPr lang="en-GB" sz="2400" dirty="0">
                <a:solidFill>
                  <a:srgbClr val="382B1B"/>
                </a:solidFill>
              </a:rPr>
              <a:t>Uitgebreide ervaring op culinair gebied is noodzakelijk, vaak 5-10 jaar, waarvan een aantal jaar in een leidinggevende functie. Een goed begrip van alle aspecten van voedselbereiding en keukenmanagement, evenals sterke leiderschapsvaardigheden, zijn cruciaal. Een opleiding aan een culinaire school is weliswaar niet verplicht, maar wordt vaak </a:t>
            </a:r>
            <a:r>
              <a:rPr lang="en-GB" sz="2400" dirty="0" err="1">
                <a:solidFill>
                  <a:srgbClr val="382B1B"/>
                </a:solidFill>
              </a:rPr>
              <a:t>positief </a:t>
            </a:r>
            <a:r>
              <a:rPr lang="en-GB" sz="2400" dirty="0">
                <a:solidFill>
                  <a:srgbClr val="382B1B"/>
                </a:solidFill>
              </a:rPr>
              <a:t>beoordeeld.</a:t>
            </a:r>
          </a:p>
          <a:p>
            <a:pPr>
              <a:buFont typeface="Arial" panose="020B0604020202020204" pitchFamily="34" charset="0"/>
              <a:buChar char="•"/>
            </a:pPr>
            <a:endParaRPr lang="en-GB" dirty="0"/>
          </a:p>
          <a:p>
            <a:endParaRPr lang="en-GB" dirty="0"/>
          </a:p>
          <a:p>
            <a:endParaRPr lang="en-GB" dirty="0"/>
          </a:p>
          <a:p>
            <a:endParaRPr lang="en-GB" dirty="0"/>
          </a:p>
          <a:p>
            <a:pPr>
              <a:buFont typeface="Arial" panose="020B0604020202020204" pitchFamily="34" charset="0"/>
              <a:buChar char="•"/>
            </a:pPr>
            <a:r>
              <a:rPr lang="en-GB" dirty="0"/>
              <a:t>.</a:t>
            </a:r>
          </a:p>
        </p:txBody>
      </p:sp>
    </p:spTree>
    <p:extLst>
      <p:ext uri="{BB962C8B-B14F-4D97-AF65-F5344CB8AC3E}">
        <p14:creationId xmlns:p14="http://schemas.microsoft.com/office/powerpoint/2010/main" val="3226581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2D6DE-48BC-2F1A-AD59-E54AF68E683B}"/>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80208EB-696C-4B32-E0A0-EC2CE296E450}"/>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6DC9488-6291-E937-F1FC-00B9B8718695}"/>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9C7BE92-B041-146E-573B-8C1B5EABE5B7}"/>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B92D9C4-7C79-853D-E269-9854C6164C3B}"/>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28456D54-F812-D92C-7D27-59B00B1E4295}"/>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16E9B323-651B-46DA-096D-985CE0BB91F3}"/>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Jobkansen identificeren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425C047C-2C71-EC8E-E6FF-81B6CFC0FDBC}"/>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3CDB341F-D8F9-7E9F-93B7-1C436241E5D0}"/>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4F2C2CB-8592-DDB4-3106-0E3D1737410F}"/>
              </a:ext>
            </a:extLst>
          </p:cNvPr>
          <p:cNvSpPr txBox="1"/>
          <p:nvPr/>
        </p:nvSpPr>
        <p:spPr>
          <a:xfrm>
            <a:off x="2529674" y="1234341"/>
            <a:ext cx="7874582" cy="523220"/>
          </a:xfrm>
          <a:prstGeom prst="rect">
            <a:avLst/>
          </a:prstGeom>
          <a:solidFill>
            <a:srgbClr val="E6C8C7"/>
          </a:solidFill>
        </p:spPr>
        <p:txBody>
          <a:bodyPr wrap="square">
            <a:spAutoFit/>
          </a:bodyPr>
          <a:lstStyle/>
          <a:p>
            <a:r>
              <a:rPr lang="en-GB" sz="2800" b="1" dirty="0">
                <a:solidFill>
                  <a:schemeClr val="bg1"/>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Culinaire functies en </a:t>
            </a:r>
            <a:r>
              <a:rPr lang="en-GB" sz="2800" b="1" dirty="0">
                <a:solidFill>
                  <a:srgbClr val="84BFA4"/>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benodigde</a:t>
            </a:r>
            <a:r>
              <a:rPr lang="en-GB" sz="2800" b="1" dirty="0">
                <a:solidFill>
                  <a:schemeClr val="bg1"/>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 ervaring </a:t>
            </a:r>
            <a:endParaRPr lang="en-US" sz="2800" b="1" dirty="0">
              <a:solidFill>
                <a:srgbClr val="84BFA4"/>
              </a:solidFill>
              <a:highlight>
                <a:srgbClr val="E6C8C7"/>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3B588FD-AF75-A504-2014-9FBD772CD80F}"/>
              </a:ext>
            </a:extLst>
          </p:cNvPr>
          <p:cNvSpPr txBox="1"/>
          <p:nvPr/>
        </p:nvSpPr>
        <p:spPr>
          <a:xfrm>
            <a:off x="1286692" y="1959680"/>
            <a:ext cx="10659292" cy="5262979"/>
          </a:xfrm>
          <a:prstGeom prst="rect">
            <a:avLst/>
          </a:prstGeom>
          <a:noFill/>
        </p:spPr>
        <p:txBody>
          <a:bodyPr wrap="square">
            <a:spAutoFit/>
          </a:bodyPr>
          <a:lstStyle/>
          <a:p>
            <a:r>
              <a:rPr lang="en-GB" sz="2400" b="1" dirty="0">
                <a:solidFill>
                  <a:schemeClr val="bg1"/>
                </a:solidFill>
                <a:highlight>
                  <a:srgbClr val="086D6E"/>
                </a:highlight>
              </a:rPr>
              <a:t>Vaatwasser:</a:t>
            </a:r>
          </a:p>
          <a:p>
            <a:r>
              <a:rPr lang="en-GB" sz="2400" b="1" dirty="0"/>
              <a:t>Rol: </a:t>
            </a:r>
            <a:r>
              <a:rPr lang="en-GB" sz="2400" dirty="0">
                <a:solidFill>
                  <a:srgbClr val="382B1B"/>
                </a:solidFill>
              </a:rPr>
              <a:t>Verantwoordelijk voor het schoonmaken van borden en keukengerei, het schoonhouden van de keuken en af en toe assisteren bij het bereiden van eten.</a:t>
            </a:r>
          </a:p>
          <a:p>
            <a:r>
              <a:rPr lang="en-GB" sz="2400" b="1" dirty="0"/>
              <a:t>Ervaring vereist: </a:t>
            </a:r>
            <a:r>
              <a:rPr lang="en-GB" sz="2400" dirty="0">
                <a:solidFill>
                  <a:srgbClr val="382B1B"/>
                </a:solidFill>
              </a:rPr>
              <a:t>Instapniveau; geen eerdere ervaring vereist. Training op de werkplek wordt meestal gegeven.</a:t>
            </a:r>
          </a:p>
          <a:p>
            <a:endParaRPr lang="en-GB" sz="2400" dirty="0"/>
          </a:p>
          <a:p>
            <a:r>
              <a:rPr lang="en-GB" sz="2400" b="1" dirty="0">
                <a:solidFill>
                  <a:schemeClr val="bg1"/>
                </a:solidFill>
                <a:highlight>
                  <a:srgbClr val="086D6E"/>
                </a:highlight>
              </a:rPr>
              <a:t>Busser:</a:t>
            </a:r>
          </a:p>
          <a:p>
            <a:r>
              <a:rPr lang="en-GB" sz="2400" b="1" dirty="0"/>
              <a:t>Rol: </a:t>
            </a:r>
            <a:r>
              <a:rPr lang="en-GB" sz="2400" dirty="0">
                <a:solidFill>
                  <a:srgbClr val="382B1B"/>
                </a:solidFill>
              </a:rPr>
              <a:t>Assisteert in de eetruimte door tafels af te ruimen, schoon te maken en opnieuw in te delen, ondersteunt serveersters en helpt een opgeruimde eetomgeving te behouden.</a:t>
            </a:r>
          </a:p>
          <a:p>
            <a:r>
              <a:rPr lang="en-GB" sz="2400" b="1" dirty="0"/>
              <a:t>Ervaring vereist</a:t>
            </a:r>
            <a:r>
              <a:rPr lang="en-GB" sz="2400" dirty="0"/>
              <a:t>: </a:t>
            </a:r>
            <a:r>
              <a:rPr lang="en-GB" sz="2400" dirty="0">
                <a:solidFill>
                  <a:srgbClr val="382B1B"/>
                </a:solidFill>
              </a:rPr>
              <a:t>Instapniveau; geen formele ervaring nodig. Efficiëntie en een goed fysiek uithoudingsvermogen zijn belangrijk</a:t>
            </a:r>
          </a:p>
          <a:p>
            <a:endParaRPr lang="en-GB" dirty="0"/>
          </a:p>
          <a:p>
            <a:endParaRPr lang="en-GB" dirty="0"/>
          </a:p>
          <a:p>
            <a:endParaRPr lang="en-GB" dirty="0"/>
          </a:p>
          <a:p>
            <a:pPr>
              <a:buFont typeface="Arial" panose="020B0604020202020204" pitchFamily="34" charset="0"/>
              <a:buChar char="•"/>
            </a:pPr>
            <a:r>
              <a:rPr lang="en-GB" dirty="0"/>
              <a:t>.</a:t>
            </a:r>
          </a:p>
        </p:txBody>
      </p:sp>
    </p:spTree>
    <p:extLst>
      <p:ext uri="{BB962C8B-B14F-4D97-AF65-F5344CB8AC3E}">
        <p14:creationId xmlns:p14="http://schemas.microsoft.com/office/powerpoint/2010/main" val="3415988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AAA74-778C-5AC2-BB80-826D66A7BB4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ECCBD32-D11B-2E4B-1C9E-733F4FF8DD1E}"/>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83FB716D-B2D2-BB50-0113-B9A7A1EB1C92}"/>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1B2DEA7-0015-2757-F636-075AC6840DFE}"/>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D8ADA2D-5C6A-C8AB-0E1A-A99D304F536C}"/>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0079B417-1464-A21C-E167-905E584EFF5C}"/>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FE79A953-76A6-BF89-FD0E-D4C9701552A4}"/>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Jobkansen identificeren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B0786642-675A-0C1C-E21C-7F5D1398FA9B}"/>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65506934-945D-E83F-D6FA-39DC62DAF1A3}"/>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59286C-EE73-2B2E-DA7B-CA8C1BD7C045}"/>
              </a:ext>
            </a:extLst>
          </p:cNvPr>
          <p:cNvSpPr txBox="1"/>
          <p:nvPr/>
        </p:nvSpPr>
        <p:spPr>
          <a:xfrm>
            <a:off x="2529674" y="1234341"/>
            <a:ext cx="7874582" cy="523220"/>
          </a:xfrm>
          <a:prstGeom prst="rect">
            <a:avLst/>
          </a:prstGeom>
          <a:solidFill>
            <a:srgbClr val="E6C8C7"/>
          </a:solidFill>
        </p:spPr>
        <p:txBody>
          <a:bodyPr wrap="square">
            <a:spAutoFit/>
          </a:bodyPr>
          <a:lstStyle/>
          <a:p>
            <a:r>
              <a:rPr lang="en-GB" sz="2800" b="1" dirty="0">
                <a:solidFill>
                  <a:schemeClr val="bg1"/>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Culinaire functies en </a:t>
            </a:r>
            <a:r>
              <a:rPr lang="en-GB" sz="2800" b="1" dirty="0">
                <a:solidFill>
                  <a:srgbClr val="84BFA4"/>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benodigde</a:t>
            </a:r>
            <a:r>
              <a:rPr lang="en-GB" sz="2800" b="1" dirty="0">
                <a:solidFill>
                  <a:schemeClr val="bg1"/>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 ervaring </a:t>
            </a:r>
            <a:endParaRPr lang="en-US" sz="2800" b="1" dirty="0">
              <a:solidFill>
                <a:srgbClr val="84BFA4"/>
              </a:solidFill>
              <a:highlight>
                <a:srgbClr val="E6C8C7"/>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216B911-8C5F-1F15-E281-45B87B97B6C4}"/>
              </a:ext>
            </a:extLst>
          </p:cNvPr>
          <p:cNvSpPr txBox="1"/>
          <p:nvPr/>
        </p:nvSpPr>
        <p:spPr>
          <a:xfrm>
            <a:off x="1286692" y="1959680"/>
            <a:ext cx="10659292" cy="4154984"/>
          </a:xfrm>
          <a:prstGeom prst="rect">
            <a:avLst/>
          </a:prstGeom>
          <a:noFill/>
        </p:spPr>
        <p:txBody>
          <a:bodyPr wrap="square">
            <a:spAutoFit/>
          </a:bodyPr>
          <a:lstStyle/>
          <a:p>
            <a:r>
              <a:rPr lang="en-GB" sz="2200" b="1" dirty="0">
                <a:highlight>
                  <a:srgbClr val="C4DAE7"/>
                </a:highlight>
              </a:rPr>
              <a:t>Bedienend personeel/serveerder:</a:t>
            </a:r>
          </a:p>
          <a:p>
            <a:r>
              <a:rPr lang="en-GB" sz="2200" b="1" dirty="0"/>
              <a:t>Rol</a:t>
            </a:r>
            <a:r>
              <a:rPr lang="en-GB" sz="2200" dirty="0"/>
              <a:t>: </a:t>
            </a:r>
            <a:r>
              <a:rPr lang="en-GB" sz="2200" dirty="0">
                <a:solidFill>
                  <a:srgbClr val="382B1B"/>
                </a:solidFill>
              </a:rPr>
              <a:t>Treedt op als eerste contactpersoon voor gasten, verantwoordelijk voor het opnemen van bestellingen, het serveren van eten en drinken en het zorgen voor een aangename eetervaring.</a:t>
            </a:r>
          </a:p>
          <a:p>
            <a:r>
              <a:rPr lang="en-GB" sz="2200" b="1" dirty="0"/>
              <a:t>Ervaring vereist: </a:t>
            </a:r>
            <a:r>
              <a:rPr lang="en-GB" sz="2200" dirty="0">
                <a:solidFill>
                  <a:srgbClr val="382B1B"/>
                </a:solidFill>
              </a:rPr>
              <a:t>Vaak starterservaring; ervaring met klantenservice is gunstig. Vereist goede communicatieve vaardigheden, geduld en het vermogen om te multitasken.</a:t>
            </a:r>
          </a:p>
          <a:p>
            <a:endParaRPr lang="en-GB" sz="2200" dirty="0"/>
          </a:p>
          <a:p>
            <a:r>
              <a:rPr lang="en-GB" sz="2200" b="1" dirty="0">
                <a:solidFill>
                  <a:srgbClr val="086D6E"/>
                </a:solidFill>
                <a:highlight>
                  <a:srgbClr val="E6C8C7"/>
                </a:highlight>
              </a:rPr>
              <a:t>Barman</a:t>
            </a:r>
            <a:r>
              <a:rPr lang="en-GB" sz="2200" b="1" dirty="0">
                <a:highlight>
                  <a:srgbClr val="E6C8C7"/>
                </a:highlight>
              </a:rPr>
              <a:t>:</a:t>
            </a:r>
          </a:p>
          <a:p>
            <a:r>
              <a:rPr lang="en-GB" sz="2200" b="1" dirty="0"/>
              <a:t>Rol: </a:t>
            </a:r>
            <a:r>
              <a:rPr lang="en-GB" sz="2200" dirty="0">
                <a:solidFill>
                  <a:srgbClr val="382B1B"/>
                </a:solidFill>
              </a:rPr>
              <a:t>Mengt en serveert drankjes aan de bar, beheert de inventaris en houdt het bargedeelte schoon en georganiseerd.</a:t>
            </a:r>
          </a:p>
          <a:p>
            <a:r>
              <a:rPr lang="en-GB" sz="2200" b="1" dirty="0"/>
              <a:t>Ervaring vereist: </a:t>
            </a:r>
            <a:r>
              <a:rPr lang="en-GB" sz="2200" dirty="0">
                <a:solidFill>
                  <a:srgbClr val="382B1B"/>
                </a:solidFill>
              </a:rPr>
              <a:t>Enige ervaring als barman of barvrouw kan vereist zijn. Kennis van drankrecepten, klantenservicegerichtheid en het kunnen omgaan met drukke periodes zijn essentieel.</a:t>
            </a:r>
          </a:p>
        </p:txBody>
      </p:sp>
    </p:spTree>
    <p:extLst>
      <p:ext uri="{BB962C8B-B14F-4D97-AF65-F5344CB8AC3E}">
        <p14:creationId xmlns:p14="http://schemas.microsoft.com/office/powerpoint/2010/main" val="645079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1744C-6C99-7D68-5853-C67D252A3B13}"/>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E39214E-9E7D-9385-7D01-FA7DD61D6456}"/>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BFDE13ED-C760-A5BA-ED0D-DA61BB752723}"/>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5531D3B-5F99-1B6D-DF57-B7C6331B849F}"/>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6BF8B9D-4D8F-0667-0356-F24E2C860450}"/>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9B999DDD-83DF-D647-36C2-216195325C53}"/>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21399E2B-8EC0-7D01-A7EE-C17A150DA3FD}"/>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Jobkansen identificeren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F7BF7F23-B952-5DE3-A084-5C094411C6AE}"/>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FF8520C5-2689-F674-D133-739A58E30E9E}"/>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E7181D5-CDA0-43DC-0AB6-0397FB69C7B3}"/>
              </a:ext>
            </a:extLst>
          </p:cNvPr>
          <p:cNvSpPr txBox="1"/>
          <p:nvPr/>
        </p:nvSpPr>
        <p:spPr>
          <a:xfrm>
            <a:off x="2529674" y="1234341"/>
            <a:ext cx="7874582" cy="523220"/>
          </a:xfrm>
          <a:prstGeom prst="rect">
            <a:avLst/>
          </a:prstGeom>
          <a:solidFill>
            <a:srgbClr val="E6C8C7"/>
          </a:solidFill>
        </p:spPr>
        <p:txBody>
          <a:bodyPr wrap="square">
            <a:spAutoFit/>
          </a:bodyPr>
          <a:lstStyle/>
          <a:p>
            <a:r>
              <a:rPr lang="en-GB" sz="2800" b="1" dirty="0">
                <a:solidFill>
                  <a:schemeClr val="bg1"/>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Culinaire functies en </a:t>
            </a:r>
            <a:r>
              <a:rPr lang="en-GB" sz="2800" b="1" dirty="0">
                <a:solidFill>
                  <a:srgbClr val="84BFA4"/>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benodigde</a:t>
            </a:r>
            <a:r>
              <a:rPr lang="en-GB" sz="2800" b="1" dirty="0">
                <a:solidFill>
                  <a:schemeClr val="bg1"/>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 ervaring </a:t>
            </a:r>
            <a:endParaRPr lang="en-US" sz="2800" b="1" dirty="0">
              <a:solidFill>
                <a:srgbClr val="84BFA4"/>
              </a:solidFill>
              <a:highlight>
                <a:srgbClr val="E6C8C7"/>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1B268D1-0471-62B9-A921-564136C7D24E}"/>
              </a:ext>
            </a:extLst>
          </p:cNvPr>
          <p:cNvSpPr txBox="1"/>
          <p:nvPr/>
        </p:nvSpPr>
        <p:spPr>
          <a:xfrm>
            <a:off x="1286692" y="1959680"/>
            <a:ext cx="10659292" cy="4185761"/>
          </a:xfrm>
          <a:prstGeom prst="rect">
            <a:avLst/>
          </a:prstGeom>
          <a:noFill/>
        </p:spPr>
        <p:txBody>
          <a:bodyPr wrap="square">
            <a:spAutoFit/>
          </a:bodyPr>
          <a:lstStyle/>
          <a:p>
            <a:r>
              <a:rPr lang="en-GB" sz="2400" b="1" dirty="0">
                <a:solidFill>
                  <a:schemeClr val="bg1"/>
                </a:solidFill>
                <a:highlight>
                  <a:srgbClr val="086D6E"/>
                </a:highlight>
              </a:rPr>
              <a:t>Supervisor (vaak Shift Supervisor of Floor Supervisor genoemd)</a:t>
            </a:r>
            <a:r>
              <a:rPr lang="en-GB" sz="2400" dirty="0">
                <a:solidFill>
                  <a:schemeClr val="bg1"/>
                </a:solidFill>
                <a:highlight>
                  <a:srgbClr val="086D6E"/>
                </a:highlight>
              </a:rPr>
              <a:t>:</a:t>
            </a:r>
          </a:p>
          <a:p>
            <a:r>
              <a:rPr lang="en-GB" sz="2200" b="1" dirty="0"/>
              <a:t>Rol</a:t>
            </a:r>
            <a:r>
              <a:rPr lang="en-GB" sz="2200" dirty="0"/>
              <a:t>: Supervisors managen het personeel en de activiteiten tijdens de aan hen toegewezen diensten. Ze zijn verantwoordelijk voor het toezicht op de dagelijkse activiteiten in een restaurant of horecagelegenheid en zorgen ervoor dat alles soepel en efficiënt verloopt. Supervisors houden toezicht op de prestaties van het personeel, behandelen problemen met de klantenservice en zorgen ervoor dat de veiligheids- en hygiënenormen worden nageleefd. Ze spelen ook een belangrijke rol bij het opleiden van nieuwe werknemers en kunnen helpen bij het plannen en beheren van de inventaris.</a:t>
            </a:r>
          </a:p>
          <a:p>
            <a:r>
              <a:rPr lang="en-GB" sz="2200" b="1" dirty="0"/>
              <a:t>Ervaring vereist</a:t>
            </a:r>
            <a:r>
              <a:rPr lang="en-GB" sz="2200" dirty="0"/>
              <a:t>: Voor deze functie is enige ervaring in de branche vereist, idealiter in een functie met klantenservice of personeelsmanagement. Effectieve communicatieve vaardigheden, het vermogen om conflicten op te lossen, leiderschapskwaliteiten en een goed begrip van restaurantactiviteiten zijn cruciaal voor deze functie.</a:t>
            </a:r>
          </a:p>
        </p:txBody>
      </p:sp>
    </p:spTree>
    <p:extLst>
      <p:ext uri="{BB962C8B-B14F-4D97-AF65-F5344CB8AC3E}">
        <p14:creationId xmlns:p14="http://schemas.microsoft.com/office/powerpoint/2010/main" val="1278143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998DE-D439-F9C6-6D93-C727914FBC1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F031EC82-E104-1DCB-1788-0F8CF8E47DB4}"/>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98CC9E2A-0B75-644E-F37A-EF81D1598552}"/>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ED9EAB4-D2E3-CB6B-DDD8-3813A935414B}"/>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D69970A-AF2E-152C-94D6-36260703E9A0}"/>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1C1C18F3-2F67-F067-0EA8-FF7512792F1D}"/>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08FF6D20-31F8-C69E-7093-2C4A3028F148}"/>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Jobkansen identificeren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34E2771D-D178-4992-C452-FC0BFD416E3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67647472-7AB7-FB01-8109-876A67E9F805}"/>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2111113-E301-BA40-1439-1D7AF7344A47}"/>
              </a:ext>
            </a:extLst>
          </p:cNvPr>
          <p:cNvSpPr txBox="1"/>
          <p:nvPr/>
        </p:nvSpPr>
        <p:spPr>
          <a:xfrm>
            <a:off x="2529674" y="1234341"/>
            <a:ext cx="7874582" cy="523220"/>
          </a:xfrm>
          <a:prstGeom prst="rect">
            <a:avLst/>
          </a:prstGeom>
          <a:solidFill>
            <a:srgbClr val="E6C8C7"/>
          </a:solidFill>
        </p:spPr>
        <p:txBody>
          <a:bodyPr wrap="square">
            <a:spAutoFit/>
          </a:bodyPr>
          <a:lstStyle/>
          <a:p>
            <a:r>
              <a:rPr lang="en-GB" sz="2800" b="1" dirty="0">
                <a:solidFill>
                  <a:schemeClr val="bg1"/>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Culinaire functies en </a:t>
            </a:r>
            <a:r>
              <a:rPr lang="en-GB" sz="2800" b="1" dirty="0">
                <a:solidFill>
                  <a:srgbClr val="84BFA4"/>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benodigde</a:t>
            </a:r>
            <a:r>
              <a:rPr lang="en-GB" sz="2800" b="1" dirty="0">
                <a:solidFill>
                  <a:schemeClr val="bg1"/>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 ervaring </a:t>
            </a:r>
            <a:endParaRPr lang="en-US" sz="2800" b="1" dirty="0">
              <a:solidFill>
                <a:srgbClr val="84BFA4"/>
              </a:solidFill>
              <a:highlight>
                <a:srgbClr val="E6C8C7"/>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52723A3-9CEE-4A76-1A16-FF48BD46446B}"/>
              </a:ext>
            </a:extLst>
          </p:cNvPr>
          <p:cNvSpPr txBox="1"/>
          <p:nvPr/>
        </p:nvSpPr>
        <p:spPr>
          <a:xfrm>
            <a:off x="1286692" y="1959680"/>
            <a:ext cx="10659292" cy="4154984"/>
          </a:xfrm>
          <a:prstGeom prst="rect">
            <a:avLst/>
          </a:prstGeom>
          <a:noFill/>
        </p:spPr>
        <p:txBody>
          <a:bodyPr wrap="square">
            <a:spAutoFit/>
          </a:bodyPr>
          <a:lstStyle/>
          <a:p>
            <a:r>
              <a:rPr lang="en-GB" sz="2200" b="1" dirty="0">
                <a:solidFill>
                  <a:schemeClr val="bg1"/>
                </a:solidFill>
                <a:highlight>
                  <a:srgbClr val="086D6E"/>
                </a:highlight>
              </a:rPr>
              <a:t>Manager eten en drinken:</a:t>
            </a:r>
          </a:p>
          <a:p>
            <a:r>
              <a:rPr lang="en-GB" sz="2200" b="1" dirty="0">
                <a:solidFill>
                  <a:srgbClr val="086D6E"/>
                </a:solidFill>
              </a:rPr>
              <a:t>Rol: </a:t>
            </a:r>
            <a:r>
              <a:rPr lang="en-GB" sz="2200" dirty="0">
                <a:solidFill>
                  <a:srgbClr val="382B1B"/>
                </a:solidFill>
              </a:rPr>
              <a:t>Beheert voedsel- en drankactiviteiten in hotels, resorts of bedrijfsomgevingen, waarbij de nadruk ligt op inventarisatie, het samenstellen van menu's en naleving van gezondheidsvoorschriften.</a:t>
            </a:r>
          </a:p>
          <a:p>
            <a:r>
              <a:rPr lang="en-GB" sz="2200" b="1" dirty="0">
                <a:solidFill>
                  <a:srgbClr val="086D6E"/>
                </a:solidFill>
              </a:rPr>
              <a:t>Ervaring vereist: </a:t>
            </a:r>
            <a:r>
              <a:rPr lang="en-GB" sz="2200" dirty="0">
                <a:solidFill>
                  <a:srgbClr val="382B1B"/>
                </a:solidFill>
              </a:rPr>
              <a:t>Vereist ervaring in food service management of een vergelijkbare functie, met vaardigheden in financieel budgetteren, personeelsmanagement en klantenservice.</a:t>
            </a:r>
          </a:p>
          <a:p>
            <a:endParaRPr lang="en-GB" sz="2200" dirty="0">
              <a:solidFill>
                <a:srgbClr val="382B1B"/>
              </a:solidFill>
            </a:endParaRPr>
          </a:p>
          <a:p>
            <a:r>
              <a:rPr lang="en-GB" sz="2200" b="1" dirty="0">
                <a:solidFill>
                  <a:schemeClr val="bg1"/>
                </a:solidFill>
                <a:highlight>
                  <a:srgbClr val="086D6E"/>
                </a:highlight>
              </a:rPr>
              <a:t>Restaurantmanager:</a:t>
            </a:r>
          </a:p>
          <a:p>
            <a:r>
              <a:rPr lang="en-GB" sz="2200" b="1" dirty="0">
                <a:solidFill>
                  <a:srgbClr val="086D6E"/>
                </a:solidFill>
              </a:rPr>
              <a:t>Rol</a:t>
            </a:r>
            <a:r>
              <a:rPr lang="en-GB" sz="2200" dirty="0">
                <a:solidFill>
                  <a:srgbClr val="382B1B"/>
                </a:solidFill>
              </a:rPr>
              <a:t>: Houdt toezicht op alle aspecten van de restaurantactiviteiten, waaronder personeelsbeheer, klanttevredenheid en financieel beheer.</a:t>
            </a:r>
          </a:p>
          <a:p>
            <a:r>
              <a:rPr lang="en-GB" sz="2200" b="1" dirty="0">
                <a:solidFill>
                  <a:srgbClr val="086D6E"/>
                </a:solidFill>
              </a:rPr>
              <a:t>Vereiste ervaring: </a:t>
            </a:r>
            <a:r>
              <a:rPr lang="en-GB" sz="2200" dirty="0">
                <a:solidFill>
                  <a:srgbClr val="382B1B"/>
                </a:solidFill>
              </a:rPr>
              <a:t>Je hebt enkele jaren ervaring in de horeca nodig, vaak vanuit functies als serveerster of assistent-manager. Sterke leiderschaps- en communicatievaardigheden en zakelijk inzicht zijn essentieel.</a:t>
            </a:r>
          </a:p>
        </p:txBody>
      </p:sp>
    </p:spTree>
    <p:extLst>
      <p:ext uri="{BB962C8B-B14F-4D97-AF65-F5344CB8AC3E}">
        <p14:creationId xmlns:p14="http://schemas.microsoft.com/office/powerpoint/2010/main" val="463647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33C98-55A7-05C3-E7FF-0926684A497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AD6307F-21B1-C519-0863-BE1891DD6148}"/>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8080560A-C4F0-8D30-8489-C58C602AC3E7}"/>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FAC3141-0DAE-42CF-3A95-0B5BC75E14BF}"/>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7916179-C142-D06C-D991-D31BE6CC7AF7}"/>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083D44C9-2B3F-A221-7137-3D72CFD0119F}"/>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4AF5318-0C59-9D52-E4E0-5695CA62F8EF}"/>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Jobkansen identificeren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71D05F-BDB4-DC65-79A3-25D12BE7DC71}"/>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5F97F572-8CC7-2259-84C7-FA7FF46A0BED}"/>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BE527AC-39F8-F55C-B9E6-562B89E254DF}"/>
              </a:ext>
            </a:extLst>
          </p:cNvPr>
          <p:cNvSpPr txBox="1"/>
          <p:nvPr/>
        </p:nvSpPr>
        <p:spPr>
          <a:xfrm>
            <a:off x="2529674" y="1234341"/>
            <a:ext cx="8900326" cy="523220"/>
          </a:xfrm>
          <a:prstGeom prst="rect">
            <a:avLst/>
          </a:prstGeom>
          <a:solidFill>
            <a:srgbClr val="086D6E"/>
          </a:solidFill>
        </p:spPr>
        <p:txBody>
          <a:bodyPr wrap="square">
            <a:spAutoFit/>
          </a:bodyPr>
          <a:lstStyle/>
          <a:p>
            <a:r>
              <a:rPr lang="en-GB" sz="2800" b="1" dirty="0">
                <a:solidFill>
                  <a:schemeClr val="bg1"/>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Functies in de voedselproductie en </a:t>
            </a:r>
            <a:r>
              <a:rPr lang="en-GB" sz="2800" b="1" dirty="0">
                <a:solidFill>
                  <a:srgbClr val="84BFA4"/>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benodigde</a:t>
            </a:r>
            <a:r>
              <a:rPr lang="en-GB" sz="2800" b="1" dirty="0">
                <a:solidFill>
                  <a:schemeClr val="bg1"/>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 ervaring </a:t>
            </a:r>
            <a:endParaRPr lang="en-US" sz="2800" b="1" dirty="0">
              <a:solidFill>
                <a:srgbClr val="84BFA4"/>
              </a:solidFill>
              <a:highlight>
                <a:srgbClr val="086D6E"/>
              </a:highligh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B5FBC76-9BC2-1D3B-AFC0-ECBF125F20B6}"/>
              </a:ext>
            </a:extLst>
          </p:cNvPr>
          <p:cNvSpPr txBox="1"/>
          <p:nvPr/>
        </p:nvSpPr>
        <p:spPr>
          <a:xfrm>
            <a:off x="1423850" y="1877791"/>
            <a:ext cx="10620103" cy="5616922"/>
          </a:xfrm>
          <a:prstGeom prst="rect">
            <a:avLst/>
          </a:prstGeom>
          <a:noFill/>
        </p:spPr>
        <p:txBody>
          <a:bodyPr wrap="square">
            <a:spAutoFit/>
          </a:bodyPr>
          <a:lstStyle/>
          <a:p>
            <a:r>
              <a:rPr lang="en-GB" sz="2000" b="1" dirty="0">
                <a:solidFill>
                  <a:schemeClr val="bg1"/>
                </a:solidFill>
                <a:highlight>
                  <a:srgbClr val="84BFA4"/>
                </a:highlight>
              </a:rPr>
              <a:t>Medewerker voedselproductie:</a:t>
            </a:r>
          </a:p>
          <a:p>
            <a:r>
              <a:rPr lang="en-GB" sz="2000" b="1" dirty="0">
                <a:solidFill>
                  <a:srgbClr val="086D6E"/>
                </a:solidFill>
              </a:rPr>
              <a:t>Rol: </a:t>
            </a:r>
            <a:r>
              <a:rPr lang="en-GB" sz="2000" dirty="0">
                <a:solidFill>
                  <a:srgbClr val="382B1B"/>
                </a:solidFill>
              </a:rPr>
              <a:t>Werkt aan de productielijn en voert taken uit zoals ingrediënten voorbereiden, producten assembleren en eindproducten verpakken. Operatives zorgen ervoor dat de werkzaamheden efficiënt en veilig worden uitgevoerd en houden zich aan de gezondheids- en hygiënenormen.</a:t>
            </a:r>
          </a:p>
          <a:p>
            <a:r>
              <a:rPr lang="en-GB" sz="2000" b="1" dirty="0">
                <a:solidFill>
                  <a:srgbClr val="086D6E"/>
                </a:solidFill>
              </a:rPr>
              <a:t>Ervaring vereist: </a:t>
            </a:r>
            <a:r>
              <a:rPr lang="en-GB" sz="2000" dirty="0">
                <a:solidFill>
                  <a:srgbClr val="382B1B"/>
                </a:solidFill>
              </a:rPr>
              <a:t>Normaal gesproken is er geen specifieke ervaring vereist, maar bekendheid met voedselverwerking en veiligheidsvoorschriften is een voordeel. Training wordt meestal tijdens het werk gegeven.</a:t>
            </a:r>
          </a:p>
          <a:p>
            <a:endParaRPr lang="en-GB" sz="2000" dirty="0">
              <a:solidFill>
                <a:srgbClr val="382B1B"/>
              </a:solidFill>
            </a:endParaRPr>
          </a:p>
          <a:p>
            <a:r>
              <a:rPr lang="en-GB" sz="2000" b="1" dirty="0">
                <a:solidFill>
                  <a:schemeClr val="bg1"/>
                </a:solidFill>
                <a:highlight>
                  <a:srgbClr val="84BFA4"/>
                </a:highlight>
              </a:rPr>
              <a:t>Productiebegeleider</a:t>
            </a:r>
            <a:r>
              <a:rPr lang="en-GB" sz="2000" dirty="0">
                <a:solidFill>
                  <a:schemeClr val="bg1"/>
                </a:solidFill>
                <a:highlight>
                  <a:srgbClr val="84BFA4"/>
                </a:highlight>
              </a:rPr>
              <a:t>:</a:t>
            </a:r>
          </a:p>
          <a:p>
            <a:r>
              <a:rPr lang="en-GB" sz="2000" b="1" dirty="0"/>
              <a:t>Rol</a:t>
            </a:r>
            <a:r>
              <a:rPr lang="en-GB" sz="2000" dirty="0"/>
              <a:t>: </a:t>
            </a:r>
            <a:r>
              <a:rPr lang="en-GB" sz="2000" dirty="0">
                <a:solidFill>
                  <a:srgbClr val="382B1B"/>
                </a:solidFill>
              </a:rPr>
              <a:t>Houdt toezicht op de dagelijkse werkzaamheden van voedselproductielijnen. Dit omvat het managen van productiepersoneel, het plannen van diensten, het naleven van productiedoelen en veiligheidsnormen en het oplossen van problemen met de productie.</a:t>
            </a:r>
          </a:p>
          <a:p>
            <a:r>
              <a:rPr lang="en-GB" sz="2000" b="1" dirty="0"/>
              <a:t>Ervaring vereist</a:t>
            </a:r>
            <a:r>
              <a:rPr lang="en-GB" sz="2000" dirty="0"/>
              <a:t>: </a:t>
            </a:r>
            <a:r>
              <a:rPr lang="en-GB" sz="2000" dirty="0">
                <a:solidFill>
                  <a:srgbClr val="382B1B"/>
                </a:solidFill>
              </a:rPr>
              <a:t>Enkele jaren ervaring in een productieomgeving is vereist, evenals enige relevante training. Leiderschapsvaardigheden en het vermogen om onder druk te werken zijn essentieel.</a:t>
            </a:r>
          </a:p>
          <a:p>
            <a:endParaRPr lang="en-GB" sz="2200" dirty="0">
              <a:solidFill>
                <a:srgbClr val="382B1B"/>
              </a:solidFill>
            </a:endParaRPr>
          </a:p>
          <a:p>
            <a:endParaRPr lang="en-GB" sz="2200" dirty="0">
              <a:solidFill>
                <a:srgbClr val="382B1B"/>
              </a:solidFill>
            </a:endParaRPr>
          </a:p>
          <a:p>
            <a:endParaRPr lang="en-GB" sz="2200" dirty="0">
              <a:solidFill>
                <a:srgbClr val="382B1B"/>
              </a:solidFill>
            </a:endParaRPr>
          </a:p>
        </p:txBody>
      </p:sp>
    </p:spTree>
    <p:extLst>
      <p:ext uri="{BB962C8B-B14F-4D97-AF65-F5344CB8AC3E}">
        <p14:creationId xmlns:p14="http://schemas.microsoft.com/office/powerpoint/2010/main" val="318455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B9F7C-D832-F3D3-A206-E8398DFC91C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65461F9-96B3-4D00-29E5-2489F31613B6}"/>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CF1797BB-45E8-105C-1EE3-E1A94106DC3D}"/>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EA37267-3F56-9521-E9BF-DA52B1C414FD}"/>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2E76263-FABB-7498-0788-1AE8D3FCE04B}"/>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19B14C6B-9C6D-7E4F-0F9B-F37DDACFD652}"/>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A2798479-9434-19F3-F4CF-6419669B858C}"/>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Jobkansen identificeren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329C4586-60BD-4DD7-4560-339F96F7A237}"/>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4BD6C19E-190A-4B82-7831-F92948E1FCD8}"/>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E097BC-1B5D-A7EF-FD28-AADA03BE2D86}"/>
              </a:ext>
            </a:extLst>
          </p:cNvPr>
          <p:cNvSpPr txBox="1"/>
          <p:nvPr/>
        </p:nvSpPr>
        <p:spPr>
          <a:xfrm>
            <a:off x="2529674" y="1234341"/>
            <a:ext cx="8900326" cy="523220"/>
          </a:xfrm>
          <a:prstGeom prst="rect">
            <a:avLst/>
          </a:prstGeom>
          <a:solidFill>
            <a:srgbClr val="086D6E"/>
          </a:solidFill>
        </p:spPr>
        <p:txBody>
          <a:bodyPr wrap="square">
            <a:spAutoFit/>
          </a:bodyPr>
          <a:lstStyle/>
          <a:p>
            <a:r>
              <a:rPr lang="en-GB" sz="2800" b="1" dirty="0">
                <a:solidFill>
                  <a:schemeClr val="bg1"/>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Functies in de voedselproductie en </a:t>
            </a:r>
            <a:r>
              <a:rPr lang="en-GB" sz="2800" b="1" dirty="0">
                <a:solidFill>
                  <a:srgbClr val="84BFA4"/>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benodigde</a:t>
            </a:r>
            <a:r>
              <a:rPr lang="en-GB" sz="2800" b="1" dirty="0">
                <a:solidFill>
                  <a:schemeClr val="bg1"/>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 ervaring </a:t>
            </a:r>
            <a:endParaRPr lang="en-US" sz="2800" b="1" dirty="0">
              <a:solidFill>
                <a:srgbClr val="84BFA4"/>
              </a:solidFill>
              <a:highlight>
                <a:srgbClr val="086D6E"/>
              </a:highligh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C64C7B3-FDEA-5699-94B0-501B44BFBA9B}"/>
              </a:ext>
            </a:extLst>
          </p:cNvPr>
          <p:cNvSpPr txBox="1"/>
          <p:nvPr/>
        </p:nvSpPr>
        <p:spPr>
          <a:xfrm>
            <a:off x="1423850" y="1877791"/>
            <a:ext cx="10620103" cy="4539704"/>
          </a:xfrm>
          <a:prstGeom prst="rect">
            <a:avLst/>
          </a:prstGeom>
          <a:noFill/>
        </p:spPr>
        <p:txBody>
          <a:bodyPr wrap="square">
            <a:spAutoFit/>
          </a:bodyPr>
          <a:lstStyle/>
          <a:p>
            <a:r>
              <a:rPr lang="en-GB" sz="2000" b="1" dirty="0">
                <a:solidFill>
                  <a:schemeClr val="bg1"/>
                </a:solidFill>
                <a:highlight>
                  <a:srgbClr val="086D6E"/>
                </a:highlight>
              </a:rPr>
              <a:t>Inventarismanager:</a:t>
            </a:r>
          </a:p>
          <a:p>
            <a:r>
              <a:rPr lang="en-GB" sz="2000" b="1" dirty="0"/>
              <a:t>Rol: </a:t>
            </a:r>
            <a:r>
              <a:rPr lang="en-GB" sz="2000" dirty="0">
                <a:solidFill>
                  <a:srgbClr val="382B1B"/>
                </a:solidFill>
              </a:rPr>
              <a:t>Beheert voorraadniveaus, bestelt voorraden en zorgt ervoor dat de benodigde ingrediënten en materialen altijd beschikbaar zijn voor productie zonder overtollige verspilling.</a:t>
            </a:r>
          </a:p>
          <a:p>
            <a:r>
              <a:rPr lang="en-GB" sz="2000" b="1" dirty="0"/>
              <a:t>Ervaring vereist</a:t>
            </a:r>
            <a:r>
              <a:rPr lang="en-GB" sz="2000" dirty="0">
                <a:solidFill>
                  <a:srgbClr val="382B1B"/>
                </a:solidFill>
              </a:rPr>
              <a:t>: Vereist organisatorische vaardigheden en ervaring met inventaris- of magazijnbeheer en -systemen.</a:t>
            </a:r>
            <a:br>
              <a:rPr lang="en-GB" sz="2000" dirty="0">
                <a:solidFill>
                  <a:srgbClr val="382B1B"/>
                </a:solidFill>
              </a:rPr>
            </a:br>
            <a:endParaRPr lang="en-GB" sz="2000" dirty="0">
              <a:solidFill>
                <a:srgbClr val="382B1B"/>
              </a:solidFill>
            </a:endParaRPr>
          </a:p>
          <a:p>
            <a:endParaRPr lang="en-GB" sz="2000" b="1" dirty="0"/>
          </a:p>
          <a:p>
            <a:r>
              <a:rPr lang="en-GB" sz="2000" b="1" dirty="0">
                <a:solidFill>
                  <a:schemeClr val="bg1"/>
                </a:solidFill>
                <a:highlight>
                  <a:srgbClr val="086D6E"/>
                </a:highlight>
              </a:rPr>
              <a:t>Fabrieksmanager</a:t>
            </a:r>
            <a:r>
              <a:rPr lang="en-GB" sz="2000" dirty="0">
                <a:solidFill>
                  <a:schemeClr val="bg1"/>
                </a:solidFill>
                <a:highlight>
                  <a:srgbClr val="086D6E"/>
                </a:highlight>
              </a:rPr>
              <a:t>:</a:t>
            </a:r>
          </a:p>
          <a:p>
            <a:r>
              <a:rPr lang="en-GB" sz="2000" b="1" dirty="0"/>
              <a:t>Rol</a:t>
            </a:r>
            <a:r>
              <a:rPr lang="en-GB" sz="2000" dirty="0"/>
              <a:t>: </a:t>
            </a:r>
            <a:r>
              <a:rPr lang="en-GB" sz="2000" dirty="0">
                <a:solidFill>
                  <a:srgbClr val="382B1B"/>
                </a:solidFill>
              </a:rPr>
              <a:t>Beheert alle activiteiten binnen een voedselproductiefaciliteit of -fabriek. Dit omvat toezicht houden op het productieproces, leidinggeven aan personeel, zorgen dat de veiligheidsvoorschriften worden nageleefd en productiedoelen worden gehaald.</a:t>
            </a:r>
          </a:p>
          <a:p>
            <a:r>
              <a:rPr lang="en-GB" sz="2000" b="1" dirty="0"/>
              <a:t>Vereiste ervaring</a:t>
            </a:r>
            <a:r>
              <a:rPr lang="en-GB" sz="2000" dirty="0"/>
              <a:t>: </a:t>
            </a:r>
            <a:r>
              <a:rPr lang="en-GB" sz="2000" dirty="0">
                <a:solidFill>
                  <a:srgbClr val="382B1B"/>
                </a:solidFill>
              </a:rPr>
              <a:t>Vereist over het algemeen aanzienlijke ervaring in productiemanagement, sterke leiderschapsvaardigheden en een grondige kennis van productieworkflows.</a:t>
            </a:r>
          </a:p>
          <a:p>
            <a:endParaRPr lang="en-GB" sz="700" dirty="0">
              <a:solidFill>
                <a:srgbClr val="382B1B"/>
              </a:solidFill>
            </a:endParaRPr>
          </a:p>
          <a:p>
            <a:endParaRPr lang="en-GB" sz="2200" dirty="0">
              <a:solidFill>
                <a:srgbClr val="382B1B"/>
              </a:solidFill>
            </a:endParaRPr>
          </a:p>
        </p:txBody>
      </p:sp>
    </p:spTree>
    <p:extLst>
      <p:ext uri="{BB962C8B-B14F-4D97-AF65-F5344CB8AC3E}">
        <p14:creationId xmlns:p14="http://schemas.microsoft.com/office/powerpoint/2010/main" val="167044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a:off x="0" y="0"/>
            <a:ext cx="12183504" cy="4106780"/>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84BF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8" name="Text Placeholder 2">
            <a:extLst>
              <a:ext uri="{FF2B5EF4-FFF2-40B4-BE49-F238E27FC236}">
                <a16:creationId xmlns:a16="http://schemas.microsoft.com/office/drawing/2014/main" id="{C59169D3-A897-4740-54AF-6CAB958BD51F}"/>
              </a:ext>
            </a:extLst>
          </p:cNvPr>
          <p:cNvSpPr txBox="1">
            <a:spLocks/>
          </p:cNvSpPr>
          <p:nvPr/>
        </p:nvSpPr>
        <p:spPr>
          <a:xfrm>
            <a:off x="646359" y="4276188"/>
            <a:ext cx="9380510" cy="191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80"/>
              </a:lnSpc>
              <a:spcBef>
                <a:spcPts val="0"/>
              </a:spcBef>
              <a:buClr>
                <a:srgbClr val="382B1B"/>
              </a:buClr>
              <a:buNone/>
            </a:pPr>
            <a:r>
              <a:rPr lang="en-GB" sz="2200" dirty="0">
                <a:solidFill>
                  <a:srgbClr val="382B1B"/>
                </a:solidFill>
                <a:latin typeface="Calibri" panose="020F0502020204030204" pitchFamily="34" charset="0"/>
                <a:ea typeface="Calibri" panose="020F0502020204030204" pitchFamily="34" charset="0"/>
              </a:rPr>
              <a:t>De nadruk ligt op praktische, uitvoerbare stappen die voortbouwen op de technische vaardigheden, zelfverbeteringsvaardigheden en andere werkvaardigheden die aan bod komen in het bredere inzetbaarheidsprogramma. </a:t>
            </a:r>
          </a:p>
          <a:p>
            <a:pPr marL="0" indent="0">
              <a:lnSpc>
                <a:spcPts val="2480"/>
              </a:lnSpc>
              <a:spcBef>
                <a:spcPts val="0"/>
              </a:spcBef>
              <a:buClr>
                <a:srgbClr val="382B1B"/>
              </a:buClr>
              <a:buNone/>
            </a:pPr>
            <a:endParaRPr lang="en-GB" sz="2200" b="1" dirty="0">
              <a:solidFill>
                <a:srgbClr val="382B1B"/>
              </a:solidFill>
              <a:latin typeface="Calibri" panose="020F0502020204030204" pitchFamily="34" charset="0"/>
              <a:ea typeface="Calibri" panose="020F0502020204030204" pitchFamily="34" charset="0"/>
            </a:endParaRPr>
          </a:p>
          <a:p>
            <a:pPr marL="0" indent="0">
              <a:lnSpc>
                <a:spcPts val="2480"/>
              </a:lnSpc>
              <a:spcBef>
                <a:spcPts val="0"/>
              </a:spcBef>
              <a:buClr>
                <a:srgbClr val="382B1B"/>
              </a:buClr>
              <a:buNone/>
            </a:pPr>
            <a:r>
              <a:rPr lang="en-GB" sz="2200" dirty="0">
                <a:solidFill>
                  <a:srgbClr val="382B1B"/>
                </a:solidFill>
                <a:latin typeface="Calibri" panose="020F0502020204030204" pitchFamily="34" charset="0"/>
                <a:ea typeface="Calibri" panose="020F0502020204030204" pitchFamily="34" charset="0"/>
              </a:rPr>
              <a:t>Het is verdeeld in vijf hoofdstukken: Overzicht van de Voedingsmiddelenindustrie, Kansen identificeren, Barrières overwinnen, De werkcultuur begrijpen en Zich aanpassen aan verschillende werkomgevingen.</a:t>
            </a:r>
          </a:p>
          <a:p>
            <a:pPr marL="0" indent="0">
              <a:lnSpc>
                <a:spcPts val="2480"/>
              </a:lnSpc>
              <a:spcBef>
                <a:spcPts val="0"/>
              </a:spcBef>
              <a:buClr>
                <a:srgbClr val="382B1B"/>
              </a:buClr>
              <a:buNone/>
            </a:pPr>
            <a:endParaRPr lang="en-GB" sz="2200" dirty="0">
              <a:solidFill>
                <a:srgbClr val="382B1B"/>
              </a:solidFill>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0B821D9D-EEF7-C357-91D1-CFDD371FCDAC}"/>
              </a:ext>
            </a:extLst>
          </p:cNvPr>
          <p:cNvSpPr txBox="1">
            <a:spLocks/>
          </p:cNvSpPr>
          <p:nvPr/>
        </p:nvSpPr>
        <p:spPr>
          <a:xfrm>
            <a:off x="599887" y="385011"/>
            <a:ext cx="7565545" cy="19670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382B1B"/>
              </a:buClr>
              <a:buNone/>
            </a:pPr>
            <a:r>
              <a:rPr lang="en-GB" sz="3200" b="1" dirty="0">
                <a:solidFill>
                  <a:schemeClr val="bg1"/>
                </a:solidFill>
                <a:latin typeface="Calibri" panose="020F0502020204030204" pitchFamily="34" charset="0"/>
                <a:ea typeface="Calibri" panose="020F0502020204030204" pitchFamily="34" charset="0"/>
              </a:rPr>
              <a:t>Deze module wil volwassen opleiders de nodige inhoud en strategieën aanreiken om migrantenvrouwen te begeleiden bij het vinden en bemachtigen van </a:t>
            </a:r>
            <a:r>
              <a:rPr lang="en-GB" sz="3200" b="1" dirty="0">
                <a:solidFill>
                  <a:schemeClr val="bg1"/>
                </a:solidFill>
                <a:highlight>
                  <a:srgbClr val="B6D1E1"/>
                </a:highlight>
                <a:latin typeface="Calibri" panose="020F0502020204030204" pitchFamily="34" charset="0"/>
                <a:ea typeface="Calibri" panose="020F0502020204030204" pitchFamily="34" charset="0"/>
              </a:rPr>
              <a:t>een baan in de voedingsindustrie</a:t>
            </a:r>
            <a:r>
              <a:rPr lang="en-GB" sz="3200" b="1" dirty="0">
                <a:solidFill>
                  <a:schemeClr val="bg1"/>
                </a:solidFill>
                <a:latin typeface="Calibri" panose="020F0502020204030204" pitchFamily="34" charset="0"/>
                <a:ea typeface="Calibri" panose="020F0502020204030204" pitchFamily="34" charset="0"/>
              </a:rPr>
              <a:t>. </a:t>
            </a:r>
            <a:endParaRPr lang="sv-SE" sz="3200" b="1" dirty="0">
              <a:solidFill>
                <a:schemeClr val="bg1"/>
              </a:solidFill>
              <a:latin typeface="Calibri" panose="020F0502020204030204" pitchFamily="34" charset="0"/>
              <a:ea typeface="Calibri" panose="020F0502020204030204" pitchFamily="34" charset="0"/>
            </a:endParaRPr>
          </a:p>
        </p:txBody>
      </p:sp>
      <p:sp>
        <p:nvSpPr>
          <p:cNvPr id="12" name="Freeform 11">
            <a:extLst>
              <a:ext uri="{FF2B5EF4-FFF2-40B4-BE49-F238E27FC236}">
                <a16:creationId xmlns:a16="http://schemas.microsoft.com/office/drawing/2014/main" id="{882DDD6D-C7D1-460E-B08A-D66D0B639FAB}"/>
              </a:ext>
            </a:extLst>
          </p:cNvPr>
          <p:cNvSpPr/>
          <p:nvPr/>
        </p:nvSpPr>
        <p:spPr>
          <a:xfrm>
            <a:off x="8177832" y="0"/>
            <a:ext cx="4229293" cy="4359158"/>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2"/>
            <a:srcRect/>
            <a:stretch>
              <a:fillRect l="-36648" r="-36648"/>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Graphic 4">
            <a:extLst>
              <a:ext uri="{FF2B5EF4-FFF2-40B4-BE49-F238E27FC236}">
                <a16:creationId xmlns:a16="http://schemas.microsoft.com/office/drawing/2014/main" id="{A3CC35D9-489F-78D5-6FDC-03D696D86768}"/>
              </a:ext>
            </a:extLst>
          </p:cNvPr>
          <p:cNvSpPr/>
          <p:nvPr/>
        </p:nvSpPr>
        <p:spPr>
          <a:xfrm>
            <a:off x="10651914" y="3327817"/>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8435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00657-15F7-61FA-5F3D-C23BC2A4645E}"/>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212AB70-59A9-7419-F2B9-64349D87CA10}"/>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4B12EDC6-6234-87C5-ACD8-AEE0A702618A}"/>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515E20E-EA59-8894-AEE4-6A3B1C801A3A}"/>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645EC9EE-CA93-A6D9-D4B3-46E51972FF35}"/>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8ABDC948-A024-71FF-F0BB-D3CFD1F152C8}"/>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507D7A0-6769-3C5A-4BC9-D038E56EBC2E}"/>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Jobkansen identificeren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37C11B92-D94C-19E8-161A-295D9A6DE45A}"/>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7AB4421F-B536-46C4-4121-D0EC2D67A775}"/>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61A79DC-4D04-AB18-2DDE-499856FD202D}"/>
              </a:ext>
            </a:extLst>
          </p:cNvPr>
          <p:cNvSpPr txBox="1"/>
          <p:nvPr/>
        </p:nvSpPr>
        <p:spPr>
          <a:xfrm>
            <a:off x="2529674" y="1234341"/>
            <a:ext cx="8900326" cy="523220"/>
          </a:xfrm>
          <a:prstGeom prst="rect">
            <a:avLst/>
          </a:prstGeom>
          <a:solidFill>
            <a:srgbClr val="086D6E"/>
          </a:solidFill>
        </p:spPr>
        <p:txBody>
          <a:bodyPr wrap="square">
            <a:spAutoFit/>
          </a:bodyPr>
          <a:lstStyle/>
          <a:p>
            <a:r>
              <a:rPr lang="en-GB" sz="2800" b="1" dirty="0">
                <a:solidFill>
                  <a:schemeClr val="bg1"/>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Functies in de voedselproductie en </a:t>
            </a:r>
            <a:r>
              <a:rPr lang="en-GB" sz="2800" b="1" dirty="0">
                <a:solidFill>
                  <a:srgbClr val="84BFA4"/>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benodigde</a:t>
            </a:r>
            <a:r>
              <a:rPr lang="en-GB" sz="2800" b="1" dirty="0">
                <a:solidFill>
                  <a:schemeClr val="bg1"/>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 ervaring </a:t>
            </a:r>
            <a:endParaRPr lang="en-US" sz="2800" b="1" dirty="0">
              <a:solidFill>
                <a:srgbClr val="84BFA4"/>
              </a:solidFill>
              <a:highlight>
                <a:srgbClr val="086D6E"/>
              </a:highligh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E73D6F-7F44-521F-5516-40968968A03E}"/>
              </a:ext>
            </a:extLst>
          </p:cNvPr>
          <p:cNvSpPr txBox="1"/>
          <p:nvPr/>
        </p:nvSpPr>
        <p:spPr>
          <a:xfrm>
            <a:off x="1423850" y="1877791"/>
            <a:ext cx="10620103" cy="4493538"/>
          </a:xfrm>
          <a:prstGeom prst="rect">
            <a:avLst/>
          </a:prstGeom>
          <a:noFill/>
        </p:spPr>
        <p:txBody>
          <a:bodyPr wrap="square">
            <a:spAutoFit/>
          </a:bodyPr>
          <a:lstStyle/>
          <a:p>
            <a:r>
              <a:rPr lang="en-GB" sz="2200" b="1" dirty="0">
                <a:solidFill>
                  <a:srgbClr val="086D6E"/>
                </a:solidFill>
                <a:highlight>
                  <a:srgbClr val="84BFA4"/>
                </a:highlight>
              </a:rPr>
              <a:t>Specialist inkoop:</a:t>
            </a:r>
          </a:p>
          <a:p>
            <a:r>
              <a:rPr lang="en-GB" sz="2200" b="1" dirty="0">
                <a:solidFill>
                  <a:srgbClr val="086D6E"/>
                </a:solidFill>
              </a:rPr>
              <a:t>Rol</a:t>
            </a:r>
            <a:r>
              <a:rPr lang="en-GB" sz="2200" dirty="0">
                <a:solidFill>
                  <a:srgbClr val="382B1B"/>
                </a:solidFill>
              </a:rPr>
              <a:t>: Schaft grondstoffen, ingrediënten en andere benodigdheden aan die nodig zijn voor de productie. Dit houdt in dat je onderhandelt met leveranciers, contracten beheert en relaties onderhoudt met leveranciers.</a:t>
            </a:r>
          </a:p>
          <a:p>
            <a:r>
              <a:rPr lang="en-GB" sz="2200" b="1" dirty="0">
                <a:solidFill>
                  <a:srgbClr val="086D6E"/>
                </a:solidFill>
              </a:rPr>
              <a:t>Vereiste ervaring: </a:t>
            </a:r>
            <a:r>
              <a:rPr lang="en-GB" sz="2200" dirty="0">
                <a:solidFill>
                  <a:srgbClr val="382B1B"/>
                </a:solidFill>
              </a:rPr>
              <a:t>Normaal gesproken is ervaring in inkoop of aanbesteding vereist, met sterke onderhandelingsvaardigheden en inzicht in de toeleveringsmarkt.</a:t>
            </a:r>
          </a:p>
          <a:p>
            <a:endParaRPr lang="en-GB" sz="2200" dirty="0">
              <a:solidFill>
                <a:srgbClr val="382B1B"/>
              </a:solidFill>
            </a:endParaRPr>
          </a:p>
          <a:p>
            <a:r>
              <a:rPr lang="en-GB" sz="2200" b="1" dirty="0">
                <a:solidFill>
                  <a:srgbClr val="086D6E"/>
                </a:solidFill>
                <a:highlight>
                  <a:srgbClr val="84BFA4"/>
                </a:highlight>
              </a:rPr>
              <a:t>Manager voedselveiligheid:</a:t>
            </a:r>
          </a:p>
          <a:p>
            <a:r>
              <a:rPr lang="en-GB" sz="2200" b="1" dirty="0">
                <a:solidFill>
                  <a:srgbClr val="086D6E"/>
                </a:solidFill>
              </a:rPr>
              <a:t>Rol: </a:t>
            </a:r>
            <a:r>
              <a:rPr lang="en-GB" sz="2200" dirty="0">
                <a:solidFill>
                  <a:srgbClr val="382B1B"/>
                </a:solidFill>
              </a:rPr>
              <a:t>Zorgt ervoor dat alle aspecten van de voedselproductie voldoen aan de voorgeschreven voedselveiligheidsnormen. Dit omvat het ontwikkelen en handhaven van bedrijfsbeleid, het uitvoeren van veiligheidscontroles en het trainen van personeel op het gebied van naleving.</a:t>
            </a:r>
          </a:p>
          <a:p>
            <a:r>
              <a:rPr lang="en-GB" sz="2200" b="1" dirty="0">
                <a:solidFill>
                  <a:srgbClr val="086D6E"/>
                </a:solidFill>
              </a:rPr>
              <a:t>Ervaring vereist</a:t>
            </a:r>
            <a:r>
              <a:rPr lang="en-GB" sz="2200" dirty="0">
                <a:solidFill>
                  <a:srgbClr val="382B1B"/>
                </a:solidFill>
              </a:rPr>
              <a:t>: Vereist een achtergrond in voedingswetenschappen of een verwant vakgebied, samen met certificeringen in voedselveiligheid en ervaring in het beheren van veiligheidsprotocollen.</a:t>
            </a:r>
          </a:p>
        </p:txBody>
      </p:sp>
    </p:spTree>
    <p:extLst>
      <p:ext uri="{BB962C8B-B14F-4D97-AF65-F5344CB8AC3E}">
        <p14:creationId xmlns:p14="http://schemas.microsoft.com/office/powerpoint/2010/main" val="280766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AC9F6-C9E0-124B-06EF-BC245C0E32C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E08AF15-2BB5-1F7D-334A-0A9D1D77CE0E}"/>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787C89AE-8542-0004-394B-05BDA3A99EA7}"/>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37F2E6F-92EB-E5E9-D28C-328A297B8A45}"/>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9363CEA-EBAD-E889-B8DE-F185892CD10C}"/>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EA59CF2B-D340-CC9D-A0CE-BA0A0FDB2C73}"/>
              </a:ext>
            </a:extLst>
          </p:cNvPr>
          <p:cNvSpPr txBox="1">
            <a:spLocks/>
          </p:cNvSpPr>
          <p:nvPr/>
        </p:nvSpPr>
        <p:spPr>
          <a:xfrm>
            <a:off x="1882379" y="1502972"/>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dirty="0">
              <a:solidFill>
                <a:srgbClr val="382B1B"/>
              </a:solidFill>
            </a:endParaRPr>
          </a:p>
        </p:txBody>
      </p:sp>
      <p:sp>
        <p:nvSpPr>
          <p:cNvPr id="27" name="Graphic 4">
            <a:extLst>
              <a:ext uri="{FF2B5EF4-FFF2-40B4-BE49-F238E27FC236}">
                <a16:creationId xmlns:a16="http://schemas.microsoft.com/office/drawing/2014/main" id="{DF0904E5-AAFC-19BB-CCFF-0EF82DBCE8CA}"/>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8F403B6-9489-7DC8-B502-5A7C45FEB802}"/>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Je vaardigheden </a:t>
            </a:r>
            <a:r>
              <a:rPr lang="en-GB" b="1" dirty="0" err="1">
                <a:solidFill>
                  <a:srgbClr val="84BFA4"/>
                </a:solidFill>
                <a:latin typeface="Calibri" panose="020F0502020204030204" pitchFamily="34" charset="0"/>
                <a:ea typeface="Calibri" panose="020F0502020204030204" pitchFamily="34" charset="0"/>
                <a:cs typeface="Calibri" panose="020F0502020204030204" pitchFamily="34" charset="0"/>
              </a:rPr>
              <a:t>op elkaar afstemmen</a:t>
            </a:r>
          </a:p>
        </p:txBody>
      </p:sp>
      <p:sp>
        <p:nvSpPr>
          <p:cNvPr id="30" name="Text Placeholder 23">
            <a:extLst>
              <a:ext uri="{FF2B5EF4-FFF2-40B4-BE49-F238E27FC236}">
                <a16:creationId xmlns:a16="http://schemas.microsoft.com/office/drawing/2014/main" id="{440419D0-4473-4550-D544-B275D8424369}"/>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5" name="TextBox 4">
            <a:extLst>
              <a:ext uri="{FF2B5EF4-FFF2-40B4-BE49-F238E27FC236}">
                <a16:creationId xmlns:a16="http://schemas.microsoft.com/office/drawing/2014/main" id="{A12DC29D-9FAB-6148-0802-08B5CD8DCE27}"/>
              </a:ext>
            </a:extLst>
          </p:cNvPr>
          <p:cNvSpPr txBox="1"/>
          <p:nvPr/>
        </p:nvSpPr>
        <p:spPr>
          <a:xfrm>
            <a:off x="1584073" y="1277664"/>
            <a:ext cx="10218218" cy="5109091"/>
          </a:xfrm>
          <a:prstGeom prst="rect">
            <a:avLst/>
          </a:prstGeom>
          <a:noFill/>
        </p:spPr>
        <p:txBody>
          <a:bodyPr wrap="square">
            <a:spAutoFit/>
          </a:bodyPr>
          <a:lstStyle/>
          <a:p>
            <a:r>
              <a:rPr lang="en-GB" sz="2200" dirty="0">
                <a:solidFill>
                  <a:srgbClr val="382B1B"/>
                </a:solidFill>
              </a:rPr>
              <a:t>Het is duidelijk dat we nog maar aan het begin staan </a:t>
            </a:r>
            <a:r>
              <a:rPr lang="en-IE" sz="2200" dirty="0">
                <a:solidFill>
                  <a:srgbClr val="382B1B"/>
                </a:solidFill>
              </a:rPr>
              <a:t>van </a:t>
            </a:r>
            <a:r>
              <a:rPr lang="en-GB" sz="2200" dirty="0">
                <a:solidFill>
                  <a:srgbClr val="382B1B"/>
                </a:solidFill>
              </a:rPr>
              <a:t>de talloze vacatures in de culinaire wereld. De sector is groot en divers en biedt functies die aansluiten bij een breed scala aan vaardigheden en interesses,</a:t>
            </a:r>
          </a:p>
          <a:p>
            <a:endParaRPr lang="en-GB" sz="2200" dirty="0">
              <a:solidFill>
                <a:srgbClr val="382B1B"/>
              </a:solidFill>
            </a:endParaRPr>
          </a:p>
          <a:p>
            <a:pPr marL="342900" indent="-342900">
              <a:buFont typeface="Arial" panose="020B0604020202020204" pitchFamily="34" charset="0"/>
              <a:buChar char="•"/>
            </a:pPr>
            <a:r>
              <a:rPr lang="en-GB" sz="2200" dirty="0">
                <a:solidFill>
                  <a:srgbClr val="382B1B"/>
                </a:solidFill>
              </a:rPr>
              <a:t>Als je een carrière in dit dynamische veld overweegt, is het belangrijk om je huidige vaardigheden af te stemmen op potentiële vacatures. </a:t>
            </a:r>
          </a:p>
          <a:p>
            <a:pPr marL="342900" indent="-342900">
              <a:buFont typeface="Arial" panose="020B0604020202020204" pitchFamily="34" charset="0"/>
              <a:buChar char="•"/>
            </a:pPr>
            <a:r>
              <a:rPr lang="en-GB" sz="2200" dirty="0">
                <a:solidFill>
                  <a:srgbClr val="382B1B"/>
                </a:solidFill>
              </a:rPr>
              <a:t>Identificeer gebieden waar je vaardigheden kunnen uitblinken en waar ze verbeterd moeten worden.</a:t>
            </a:r>
          </a:p>
          <a:p>
            <a:pPr marL="342900" indent="-342900">
              <a:buFont typeface="Arial" panose="020B0604020202020204" pitchFamily="34" charset="0"/>
              <a:buChar char="•"/>
            </a:pPr>
            <a:r>
              <a:rPr lang="en-GB" sz="2200" dirty="0">
                <a:solidFill>
                  <a:srgbClr val="382B1B"/>
                </a:solidFill>
              </a:rPr>
              <a:t> Omscholing of bijscholing kan van onschatbare waarde zijn; overweeg relevante certificeringen, aanvullende training of bijscholing te volgen om te voldoen aan de kwalificaties die nodig zijn voor deze functies.</a:t>
            </a:r>
          </a:p>
          <a:p>
            <a:endParaRPr lang="en-GB" sz="2200" dirty="0">
              <a:solidFill>
                <a:srgbClr val="382B1B"/>
              </a:solidFill>
            </a:endParaRPr>
          </a:p>
          <a:p>
            <a:r>
              <a:rPr lang="en-GB" sz="2200" dirty="0">
                <a:solidFill>
                  <a:srgbClr val="382B1B"/>
                </a:solidFill>
              </a:rPr>
              <a:t>Of je nu net begint of een carrièreswitch wilt maken, er is een plek voor jou in de voedingsindustrie. </a:t>
            </a:r>
          </a:p>
          <a:p>
            <a:endParaRPr lang="en-GB" dirty="0"/>
          </a:p>
        </p:txBody>
      </p:sp>
    </p:spTree>
    <p:extLst>
      <p:ext uri="{BB962C8B-B14F-4D97-AF65-F5344CB8AC3E}">
        <p14:creationId xmlns:p14="http://schemas.microsoft.com/office/powerpoint/2010/main" val="297799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78255" y="781825"/>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35626" y="2089007"/>
            <a:ext cx="7176159" cy="3217862"/>
          </a:xfrm>
        </p:spPr>
        <p:txBody>
          <a:bodyPr/>
          <a:lstStyle/>
          <a:p>
            <a:r>
              <a:rPr lang="sv-SE" sz="6000" dirty="0" err="1">
                <a:effectLst/>
                <a:latin typeface="Calibri" panose="020F0502020204030204" pitchFamily="34" charset="0"/>
                <a:ea typeface="Calibri" panose="020F0502020204030204" pitchFamily="34" charset="0"/>
              </a:rPr>
              <a:t>Barrières </a:t>
            </a:r>
            <a:r>
              <a:rPr lang="sv-SE" sz="6000" dirty="0">
                <a:effectLst/>
                <a:latin typeface="Calibri" panose="020F0502020204030204" pitchFamily="34" charset="0"/>
                <a:ea typeface="Calibri" panose="020F0502020204030204" pitchFamily="34" charset="0"/>
              </a:rPr>
              <a:t>op de arbeidsmarkt </a:t>
            </a:r>
            <a:r>
              <a:rPr lang="sv-SE" sz="6000" dirty="0" err="1">
                <a:effectLst/>
                <a:latin typeface="Calibri" panose="020F0502020204030204" pitchFamily="34" charset="0"/>
                <a:ea typeface="Calibri" panose="020F0502020204030204" pitchFamily="34" charset="0"/>
              </a:rPr>
              <a:t>overwinnen </a:t>
            </a:r>
          </a:p>
        </p:txBody>
      </p:sp>
    </p:spTree>
    <p:extLst>
      <p:ext uri="{BB962C8B-B14F-4D97-AF65-F5344CB8AC3E}">
        <p14:creationId xmlns:p14="http://schemas.microsoft.com/office/powerpoint/2010/main" val="878169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E058-DFB5-CB86-2C91-37FCF2C51F29}"/>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1E75186-9559-5BF6-3184-526570CB7643}"/>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EE960486-8741-EA13-91BB-F6835131E303}"/>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F368D5B-2BB9-7CBD-B70C-5EE7295063A5}"/>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A1B5001-3577-C696-E18A-34CC3BED28F3}"/>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F4B08BE3-EFE1-EFC5-8CD1-59F4B9A6A4D1}"/>
              </a:ext>
            </a:extLst>
          </p:cNvPr>
          <p:cNvSpPr txBox="1">
            <a:spLocks/>
          </p:cNvSpPr>
          <p:nvPr/>
        </p:nvSpPr>
        <p:spPr>
          <a:xfrm>
            <a:off x="1817993" y="1384877"/>
            <a:ext cx="10232456"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200" dirty="0">
                <a:solidFill>
                  <a:srgbClr val="382B1B"/>
                </a:solidFill>
              </a:rPr>
              <a:t>Migrantenvrouwen worden vaak geconfronteerd met een unieke reeks uitdagingen bij het zoeken naar werk, die kunnen variëren van culturele en taalbarrières tot beperkte toegang tot professionele netwerken en onbekendheid met de lokale arbeidsmarkt. </a:t>
            </a:r>
          </a:p>
          <a:p>
            <a:pPr marL="0" indent="0">
              <a:buNone/>
            </a:pPr>
            <a:r>
              <a:rPr lang="en-GB" sz="2200" b="1" dirty="0">
                <a:solidFill>
                  <a:schemeClr val="bg1"/>
                </a:solidFill>
                <a:highlight>
                  <a:srgbClr val="84BFA4"/>
                </a:highlight>
              </a:rPr>
              <a:t>Uitdagingen voor migrantenvrouwen</a:t>
            </a:r>
          </a:p>
          <a:p>
            <a:pPr>
              <a:buFont typeface="+mj-lt"/>
              <a:buAutoNum type="arabicPeriod"/>
            </a:pPr>
            <a:r>
              <a:rPr lang="en-GB" sz="2200" b="1" dirty="0">
                <a:solidFill>
                  <a:srgbClr val="000000"/>
                </a:solidFill>
              </a:rPr>
              <a:t>Erkenning van kwalificaties</a:t>
            </a:r>
            <a:r>
              <a:rPr lang="en-GB" sz="2200" dirty="0">
                <a:solidFill>
                  <a:srgbClr val="000000"/>
                </a:solidFill>
              </a:rPr>
              <a:t>: Kwalificaties en ervaring uit andere landen worden mogelijk niet gemakkelijk erkend of gewaardeerd, waardoor de toegang tot functies die overeenkomen met hun vaardigheden en ervaringen wordt beperkt.</a:t>
            </a:r>
          </a:p>
          <a:p>
            <a:pPr>
              <a:buFont typeface="+mj-lt"/>
              <a:buAutoNum type="arabicPeriod"/>
            </a:pPr>
            <a:r>
              <a:rPr lang="en-GB" sz="2200" b="1" dirty="0">
                <a:solidFill>
                  <a:srgbClr val="000000"/>
                </a:solidFill>
              </a:rPr>
              <a:t>Taalbarrières</a:t>
            </a:r>
            <a:r>
              <a:rPr lang="en-GB" sz="2200" dirty="0">
                <a:solidFill>
                  <a:srgbClr val="000000"/>
                </a:solidFill>
              </a:rPr>
              <a:t>: Beperkte kennis van de lokale taal kan de kansen op werk beperken en het moeilijk maken om effectief te communiceren tijdens sollicitatiegesprekken en op het werk.</a:t>
            </a:r>
          </a:p>
          <a:p>
            <a:pPr>
              <a:buFont typeface="+mj-lt"/>
              <a:buAutoNum type="arabicPeriod"/>
            </a:pPr>
            <a:r>
              <a:rPr lang="en-GB" sz="2200" b="1" dirty="0">
                <a:solidFill>
                  <a:srgbClr val="000000"/>
                </a:solidFill>
              </a:rPr>
              <a:t>Culturele verschillen</a:t>
            </a:r>
            <a:r>
              <a:rPr lang="en-GB" sz="2200" dirty="0">
                <a:solidFill>
                  <a:srgbClr val="000000"/>
                </a:solidFill>
              </a:rPr>
              <a:t>: Verschillen in culturele normen en werkpleketiquette kunnen leiden tot misverstanden en integratieproblemen op de werkplek.</a:t>
            </a:r>
          </a:p>
          <a:p>
            <a:pPr>
              <a:buFont typeface="+mj-lt"/>
              <a:buAutoNum type="arabicPeriod"/>
            </a:pPr>
            <a:r>
              <a:rPr lang="en-GB" sz="2200" b="1" dirty="0">
                <a:solidFill>
                  <a:srgbClr val="000000"/>
                </a:solidFill>
              </a:rPr>
              <a:t>Beperkte toegang tot netwerken</a:t>
            </a:r>
            <a:r>
              <a:rPr lang="en-GB" sz="2200" dirty="0">
                <a:solidFill>
                  <a:srgbClr val="000000"/>
                </a:solidFill>
              </a:rPr>
              <a:t>: Migrantenvrouwen missen vaak de lokale professionele netwerken die nuttig kunnen zijn bij het vinden van werk.</a:t>
            </a: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803B88EC-29DA-3090-CB05-AEE7842FBF35}"/>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5FA504F-D654-6E10-39B0-9056B01AD04A}"/>
              </a:ext>
            </a:extLst>
          </p:cNvPr>
          <p:cNvSpPr txBox="1">
            <a:spLocks/>
          </p:cNvSpPr>
          <p:nvPr/>
        </p:nvSpPr>
        <p:spPr>
          <a:xfrm>
            <a:off x="2529674" y="661327"/>
            <a:ext cx="8747926"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Barrières op de arbeidsmarkt overwinnen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57EA1826-AE0B-FB23-C588-1A3A4BC8827C}"/>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281618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9AA39-0E5E-7E09-EA96-B09A8EC7A29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24B35E7-1C1E-89FD-FF6E-A4E06E27240C}"/>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02CDF747-EE4C-D8C0-E2FB-E6DE5FDB87B8}"/>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13A9A40-8FCF-8F5F-DA8A-814B39A9B402}"/>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D9DB821-DDD0-EBD4-6C21-742C7B70B775}"/>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3894A385-27B7-8A42-BEC4-8C9752D0225F}"/>
              </a:ext>
            </a:extLst>
          </p:cNvPr>
          <p:cNvSpPr txBox="1">
            <a:spLocks/>
          </p:cNvSpPr>
          <p:nvPr/>
        </p:nvSpPr>
        <p:spPr>
          <a:xfrm>
            <a:off x="1595890" y="1398469"/>
            <a:ext cx="10232456"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bg1"/>
                </a:solidFill>
                <a:highlight>
                  <a:srgbClr val="84BFA4"/>
                </a:highlight>
              </a:rPr>
              <a:t>Uitdagingen voor migrantenvrouwen</a:t>
            </a:r>
          </a:p>
          <a:p>
            <a:pPr marL="0" indent="0">
              <a:buNone/>
            </a:pPr>
            <a:endParaRPr lang="en-GB" sz="1000" b="1" dirty="0">
              <a:solidFill>
                <a:schemeClr val="bg1"/>
              </a:solidFill>
              <a:highlight>
                <a:srgbClr val="84BFA4"/>
              </a:highlight>
            </a:endParaRPr>
          </a:p>
          <a:p>
            <a:pPr marL="0" indent="0">
              <a:buNone/>
            </a:pPr>
            <a:r>
              <a:rPr lang="en-GB" sz="2200" b="1" dirty="0">
                <a:solidFill>
                  <a:srgbClr val="000000"/>
                </a:solidFill>
              </a:rPr>
              <a:t>5. Juridische en administratieve hindernissen</a:t>
            </a:r>
            <a:r>
              <a:rPr lang="en-GB" sz="2200" dirty="0">
                <a:solidFill>
                  <a:srgbClr val="000000"/>
                </a:solidFill>
              </a:rPr>
              <a:t>: Navigeren door visa, werkvergunningen en lokale arbeidswetten kan ingewikkeld en ontmoedigend zijn.</a:t>
            </a:r>
          </a:p>
          <a:p>
            <a:pPr marL="0" indent="0">
              <a:buNone/>
            </a:pPr>
            <a:r>
              <a:rPr lang="en-GB" sz="2200" b="1" dirty="0">
                <a:solidFill>
                  <a:srgbClr val="000000"/>
                </a:solidFill>
              </a:rPr>
              <a:t>6. Discriminatie</a:t>
            </a:r>
            <a:r>
              <a:rPr lang="en-GB" sz="2200" dirty="0">
                <a:solidFill>
                  <a:srgbClr val="000000"/>
                </a:solidFill>
              </a:rPr>
              <a:t>: Migrantenvrouwen kunnen te maken krijgen met discriminatie op basis van geslacht, etniciteit of immigrantenstatus, wat hun kansen op werk en hun ervaringen op de werkvloer kan beïnvloeden.</a:t>
            </a:r>
          </a:p>
          <a:p>
            <a:pPr marL="0" indent="0">
              <a:buNone/>
            </a:pPr>
            <a:endParaRPr lang="en-GB" sz="1000" dirty="0">
              <a:solidFill>
                <a:srgbClr val="000000"/>
              </a:solidFill>
            </a:endParaRPr>
          </a:p>
          <a:p>
            <a:pPr marL="0" indent="0">
              <a:buNone/>
            </a:pPr>
            <a:r>
              <a:rPr lang="en-GB" sz="2200" b="1" dirty="0">
                <a:solidFill>
                  <a:schemeClr val="bg1"/>
                </a:solidFill>
                <a:highlight>
                  <a:srgbClr val="B6D1E1"/>
                </a:highlight>
              </a:rPr>
              <a:t>Enkele manieren om deze barrières te overwinnen</a:t>
            </a:r>
          </a:p>
          <a:p>
            <a:pPr>
              <a:buFont typeface="+mj-lt"/>
              <a:buAutoNum type="arabicPeriod"/>
            </a:pPr>
            <a:r>
              <a:rPr lang="en-GB" sz="2200" b="1" dirty="0">
                <a:solidFill>
                  <a:srgbClr val="000000"/>
                </a:solidFill>
              </a:rPr>
              <a:t>Ondersteuning bij erkenning van diploma's</a:t>
            </a:r>
            <a:r>
              <a:rPr lang="en-GB" sz="2200" dirty="0">
                <a:solidFill>
                  <a:srgbClr val="000000"/>
                </a:solidFill>
              </a:rPr>
              <a:t>: Advies en ondersteuning vragen aan lokale arbeidsbemiddelingsbureaus of migrantenorganisaties kan helpen om te begrijpen hoe je buitenlandse kwalificaties erkend kunt krijgen.</a:t>
            </a:r>
          </a:p>
          <a:p>
            <a:pPr>
              <a:buFont typeface="+mj-lt"/>
              <a:buAutoNum type="arabicPeriod"/>
            </a:pPr>
            <a:r>
              <a:rPr lang="en-GB" sz="2200" b="1" dirty="0">
                <a:solidFill>
                  <a:srgbClr val="000000"/>
                </a:solidFill>
              </a:rPr>
              <a:t>Verbetering van taalvaardigheden</a:t>
            </a:r>
            <a:r>
              <a:rPr lang="en-GB" sz="2200" dirty="0">
                <a:solidFill>
                  <a:srgbClr val="000000"/>
                </a:solidFill>
              </a:rPr>
              <a:t>: Het volgen van taalcursussen of gemeenschapsprogramma's om de taalvaardigheid te verbeteren, kan de communicatievaardigheden en de kansen op de arbeidsmarkt aanzienlijk verbeteren.</a:t>
            </a:r>
          </a:p>
          <a:p>
            <a:pPr marL="0" indent="0">
              <a:buNone/>
            </a:pPr>
            <a:endParaRPr lang="en-GB" sz="2200" b="1" dirty="0">
              <a:solidFill>
                <a:srgbClr val="000000"/>
              </a:solidFill>
              <a:highlight>
                <a:srgbClr val="B6D1E1"/>
              </a:highlight>
            </a:endParaRPr>
          </a:p>
          <a:p>
            <a:pPr marL="0" indent="0">
              <a:buNone/>
            </a:pPr>
            <a:endParaRPr lang="en-GB" sz="2200" dirty="0">
              <a:solidFill>
                <a:srgbClr val="000000"/>
              </a:solidFill>
            </a:endParaRP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4317DC28-07B5-B8DC-5AF3-50493EE7100D}"/>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FC8AF40-75CE-1882-E738-955F0F0BA24C}"/>
              </a:ext>
            </a:extLst>
          </p:cNvPr>
          <p:cNvSpPr txBox="1">
            <a:spLocks/>
          </p:cNvSpPr>
          <p:nvPr/>
        </p:nvSpPr>
        <p:spPr>
          <a:xfrm>
            <a:off x="2529673" y="661327"/>
            <a:ext cx="8768947"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Barrières op de arbeidsmarkt overwinnen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55F8AAD6-DE5D-5423-99F2-90C922E51BAA}"/>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4210224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1817993" y="1384877"/>
            <a:ext cx="1003001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bg1"/>
                </a:solidFill>
                <a:highlight>
                  <a:srgbClr val="B6D1E1"/>
                </a:highlight>
              </a:rPr>
              <a:t>Enkele manieren om deze barrières te overwinnen</a:t>
            </a:r>
          </a:p>
          <a:p>
            <a:pPr marL="0" indent="0">
              <a:buNone/>
            </a:pPr>
            <a:r>
              <a:rPr lang="en-GB" sz="2000" b="1" dirty="0">
                <a:solidFill>
                  <a:srgbClr val="000000"/>
                </a:solidFill>
              </a:rPr>
              <a:t>3. Upskill. </a:t>
            </a:r>
            <a:r>
              <a:rPr lang="en-GB" sz="2000" dirty="0">
                <a:solidFill>
                  <a:srgbClr val="000000"/>
                </a:solidFill>
              </a:rPr>
              <a:t>Identificeer je huidige vaardigheden en bepaal welke gebieden voor verbetering vatbaar zijn. Denk hierbij zowel aan harde vaardigheden, zoals specifieke kooktechnieken of kennis van voedselveiligheidsvoorschriften, als aan zachte vaardigheden, zoals communicatie- en leiderschapsvaardigheden. Verduidelijk je carrièredoelen. Als je je doelen begrijpt, kun je je bijscholingsinspanningen zo effectief mogelijk maken.</a:t>
            </a:r>
          </a:p>
          <a:p>
            <a:r>
              <a:rPr lang="en-GB" sz="2000" b="1" dirty="0">
                <a:solidFill>
                  <a:srgbClr val="000000"/>
                </a:solidFill>
              </a:rPr>
              <a:t> Onderzoek relevante vaardigheden en certificeringen.  </a:t>
            </a:r>
            <a:r>
              <a:rPr lang="en-GB" sz="2000" dirty="0">
                <a:solidFill>
                  <a:srgbClr val="000000"/>
                </a:solidFill>
              </a:rPr>
              <a:t>Ga op zoek naar certificeringen die je geloofwaardigheid kunnen vergroten en je toewijding aan je beroep laten zien. Zo kunnen certificeringen voor voedselveiligheid en cursussen culinaire kunsten nuttig zijn.</a:t>
            </a:r>
          </a:p>
          <a:p>
            <a:r>
              <a:rPr lang="en-GB" sz="2000" b="1" dirty="0">
                <a:solidFill>
                  <a:srgbClr val="000000"/>
                </a:solidFill>
              </a:rPr>
              <a:t>Formele educatie: </a:t>
            </a:r>
            <a:r>
              <a:rPr lang="en-GB" sz="2000" dirty="0">
                <a:solidFill>
                  <a:srgbClr val="000000"/>
                </a:solidFill>
              </a:rPr>
              <a:t>Overweeg om je in te schrijven voor culinaire scholen of cursussen die geavanceerde training bieden op gebieden die je wilt verbeteren. Veel instellingen bieden deeltijd- of avondlessen aan.</a:t>
            </a:r>
          </a:p>
          <a:p>
            <a:r>
              <a:rPr lang="en-GB" sz="2000" b="1" dirty="0">
                <a:solidFill>
                  <a:srgbClr val="000000"/>
                </a:solidFill>
              </a:rPr>
              <a:t>Online leren: </a:t>
            </a:r>
            <a:r>
              <a:rPr lang="en-GB" sz="2000" dirty="0">
                <a:solidFill>
                  <a:srgbClr val="000000"/>
                </a:solidFill>
              </a:rPr>
              <a:t>Maak gebruik van online platforms die cursussen aanbieden over relevante onderwerpen. Websites zoals Coursera, Udemy of branchespecifieke trainingsplatforms kunnen waardevolle bronnen zijn.</a:t>
            </a:r>
          </a:p>
          <a:p>
            <a:pPr marL="0" indent="0">
              <a:buNone/>
            </a:pPr>
            <a:endParaRPr lang="en-GB" sz="2200" b="1" dirty="0">
              <a:solidFill>
                <a:srgbClr val="000000"/>
              </a:solidFill>
            </a:endParaRP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3" y="661327"/>
            <a:ext cx="8986489"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Barrières op de arbeidsmarkt overwinnen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1858319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7961D-E602-46A6-9625-97602FF6EC4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1B0AD5F-2B74-2BA6-E0B2-3EF230A7CAE0}"/>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13F21F8A-1F5A-87A7-E66F-C38889378B92}"/>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72CA81C-617D-79C4-6CFA-8E3DD31AD38D}"/>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BE01241-41E8-2F6F-315E-4EE0B731E2DD}"/>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A3E7A29-EF7E-9F43-1449-68826BF989A3}"/>
              </a:ext>
            </a:extLst>
          </p:cNvPr>
          <p:cNvSpPr txBox="1">
            <a:spLocks/>
          </p:cNvSpPr>
          <p:nvPr/>
        </p:nvSpPr>
        <p:spPr>
          <a:xfrm>
            <a:off x="1817993" y="1384877"/>
            <a:ext cx="1003001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bg1"/>
                </a:solidFill>
                <a:highlight>
                  <a:srgbClr val="B6D1E1"/>
                </a:highlight>
              </a:rPr>
              <a:t>Enkele manieren om deze barrières te overwinnen</a:t>
            </a:r>
          </a:p>
          <a:p>
            <a:pPr marL="0" indent="0">
              <a:buNone/>
            </a:pPr>
            <a:endParaRPr lang="en-GB" sz="2200" b="1" dirty="0">
              <a:solidFill>
                <a:schemeClr val="bg1"/>
              </a:solidFill>
              <a:highlight>
                <a:srgbClr val="B6D1E1"/>
              </a:highlight>
            </a:endParaRPr>
          </a:p>
          <a:p>
            <a:pPr marL="0" indent="0">
              <a:buNone/>
            </a:pPr>
            <a:r>
              <a:rPr lang="en-GB" sz="2200" b="1" dirty="0">
                <a:solidFill>
                  <a:srgbClr val="000000"/>
                </a:solidFill>
              </a:rPr>
              <a:t>4. Programma's voor culturele integratie</a:t>
            </a:r>
            <a:r>
              <a:rPr lang="en-GB" sz="2200" dirty="0">
                <a:solidFill>
                  <a:srgbClr val="000000"/>
                </a:solidFill>
              </a:rPr>
              <a:t>: Deelnemen aan workshops of oriëntaties waarin de lokale culturele normen en werkpraktijken worden uitgelegd, kan helpen om culturele misverstanden te verminderen en de integratie te verbeteren.</a:t>
            </a:r>
          </a:p>
          <a:p>
            <a:pPr marL="0" indent="0">
              <a:buNone/>
            </a:pPr>
            <a:r>
              <a:rPr lang="en-GB" sz="2200" b="1" dirty="0">
                <a:solidFill>
                  <a:srgbClr val="000000"/>
                </a:solidFill>
              </a:rPr>
              <a:t>5. Netwerken opbouwen</a:t>
            </a:r>
            <a:r>
              <a:rPr lang="en-GB" sz="2200" dirty="0">
                <a:solidFill>
                  <a:srgbClr val="000000"/>
                </a:solidFill>
              </a:rPr>
              <a:t>: Deelnemen aan vrouwgerichte gemeenschapsgroepen, culinaire voedingsverenigingen en netwerkevenementen bijwonen kan helpen om lokale connecties op te bouwen. Online platforms zoals LinkedIn kunnen ook een waardevolle bron zijn.</a:t>
            </a:r>
          </a:p>
          <a:p>
            <a:pPr marL="0" indent="0">
              <a:buNone/>
            </a:pPr>
            <a:r>
              <a:rPr lang="en-GB" sz="2200" b="1" dirty="0">
                <a:solidFill>
                  <a:srgbClr val="000000"/>
                </a:solidFill>
              </a:rPr>
              <a:t>6. Wettelijke rechten begrijpen</a:t>
            </a:r>
            <a:r>
              <a:rPr lang="en-GB" sz="2200" dirty="0">
                <a:solidFill>
                  <a:srgbClr val="000000"/>
                </a:solidFill>
              </a:rPr>
              <a:t>: Zich vertrouwd maken met de arbeidswetten, visumregels en werknemersrechten van het gastland kan migrantenvrouwen helpen om de administratieve hindernissen doeltreffender te nemen.</a:t>
            </a: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C5D1A824-85B0-8A10-5A3D-C1B9282080C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DF9BE1EB-BDC5-B7DC-F715-D78590D8BFCF}"/>
              </a:ext>
            </a:extLst>
          </p:cNvPr>
          <p:cNvSpPr txBox="1">
            <a:spLocks/>
          </p:cNvSpPr>
          <p:nvPr/>
        </p:nvSpPr>
        <p:spPr>
          <a:xfrm>
            <a:off x="2529674" y="661327"/>
            <a:ext cx="8569250"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Barrières op de arbeidsmarkt overwinnen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48DF1668-4A08-B3EC-EC28-888C24BA08E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1572894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5D288-6618-3C25-ED69-57B2D2202FE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0957EB4-A4BB-BAA5-2A67-2FD5502D4FD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619A27D3-D6D0-A223-E75D-D8CF4F81E21C}"/>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D17D8C72-ECC5-875E-01B2-C0B418AF643A}"/>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7BE43F7-A9BA-76D6-419D-88F62EC37851}"/>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0AD8653D-5409-1952-54D8-F85477C9297E}"/>
              </a:ext>
            </a:extLst>
          </p:cNvPr>
          <p:cNvSpPr txBox="1">
            <a:spLocks/>
          </p:cNvSpPr>
          <p:nvPr/>
        </p:nvSpPr>
        <p:spPr>
          <a:xfrm>
            <a:off x="1817993" y="1384877"/>
            <a:ext cx="1003001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bg1"/>
                </a:solidFill>
                <a:highlight>
                  <a:srgbClr val="B6D1E1"/>
                </a:highlight>
              </a:rPr>
              <a:t>Enkele manieren om deze barrières te overwinnen</a:t>
            </a:r>
          </a:p>
          <a:p>
            <a:pPr marL="0" indent="0">
              <a:buNone/>
            </a:pPr>
            <a:r>
              <a:rPr lang="en-GB" sz="2200" b="1" dirty="0">
                <a:solidFill>
                  <a:srgbClr val="000000"/>
                </a:solidFill>
              </a:rPr>
              <a:t>7. Ondersteunende werkgevers zoeken</a:t>
            </a:r>
            <a:r>
              <a:rPr lang="en-GB" sz="2200" dirty="0">
                <a:solidFill>
                  <a:srgbClr val="000000"/>
                </a:solidFill>
              </a:rPr>
              <a:t>: Je richten op werkgevers die bekend staan om hun diversiteit en inclusiviteit kan de kans vergroten dat je een ondersteunende werkomgeving vindt. Sommige bedrijven bieden ook stages of mentorschapprogramma's aan die gericht zijn op de integratie van arbeidsmigranten.</a:t>
            </a:r>
          </a:p>
          <a:p>
            <a:pPr marL="0" indent="0">
              <a:buNone/>
            </a:pPr>
            <a:r>
              <a:rPr lang="en-GB" sz="2200" b="1" dirty="0">
                <a:solidFill>
                  <a:srgbClr val="000000"/>
                </a:solidFill>
              </a:rPr>
              <a:t>8. Ondersteunende diensten gebruiken</a:t>
            </a:r>
            <a:r>
              <a:rPr lang="en-GB" sz="2200" dirty="0">
                <a:solidFill>
                  <a:srgbClr val="000000"/>
                </a:solidFill>
              </a:rPr>
              <a:t>: Veel gemeenschappen bieden diensten aan die op maat gemaakt zijn om migranten te helpen, zoals hulp bij het zoeken naar een job, workshops om cv's te schrijven en voorbereidingscursussen voor sollicitatiegesprekken.</a:t>
            </a:r>
          </a:p>
          <a:p>
            <a:pPr marL="0" indent="0">
              <a:buNone/>
            </a:pPr>
            <a:r>
              <a:rPr lang="en-GB" sz="2200" b="1" dirty="0">
                <a:solidFill>
                  <a:srgbClr val="000000"/>
                </a:solidFill>
              </a:rPr>
              <a:t>9. Belangenbehartiging en steungroepen</a:t>
            </a:r>
            <a:r>
              <a:rPr lang="en-GB" sz="2200" dirty="0">
                <a:solidFill>
                  <a:srgbClr val="000000"/>
                </a:solidFill>
              </a:rPr>
              <a:t>: In contact komen met belangengroepen en andere organisaties die migrantenrechten ondersteunen, kan extra middelen en een ondersteunende gemeenschap opleveren.</a:t>
            </a: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6D99B2E3-5447-D922-02CB-7B7067EC8AE6}"/>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9001755A-7BCE-5B97-DC0A-E57F9E0F58A8}"/>
              </a:ext>
            </a:extLst>
          </p:cNvPr>
          <p:cNvSpPr txBox="1">
            <a:spLocks/>
          </p:cNvSpPr>
          <p:nvPr/>
        </p:nvSpPr>
        <p:spPr>
          <a:xfrm>
            <a:off x="2529674" y="661327"/>
            <a:ext cx="868486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Barrières op de arbeidsmarkt overwinnen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7200377E-0B44-D41C-4007-891784E63D6E}"/>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2830603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Het belang van werkcultuur </a:t>
            </a: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31381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AF2D1-B295-80DE-4946-D88DD21AB6A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BD839B1-CC06-AC01-BF15-E5269924251B}"/>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D6CDCB74-8342-E885-7955-DAFBB2A2C131}"/>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926CACF-BFDE-0F2A-9F4D-4373AAB7A492}"/>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E2507E7-93B1-E6A5-3759-2E5CA0F38FEE}"/>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9A066ADF-3046-9F3F-9FF8-54B91428EB9D}"/>
              </a:ext>
            </a:extLst>
          </p:cNvPr>
          <p:cNvSpPr txBox="1">
            <a:spLocks/>
          </p:cNvSpPr>
          <p:nvPr/>
        </p:nvSpPr>
        <p:spPr>
          <a:xfrm>
            <a:off x="1482517" y="1751506"/>
            <a:ext cx="10624403"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Het is niet gemakkelijk om de werkcultuur in een nieuw land te begrijpen en je eraan aan te passen.   Het gaat om het navigeren door complexe lagen van nieuwe sociale normen, communicatiestijlen en professionele verwachtingen, die allemaal een aanzienlijke invloed kunnen hebben op de werkervaring en promotiekansen. Laten we eens kijken naar de belangrijkste gebieden:</a:t>
            </a:r>
          </a:p>
          <a:p>
            <a:pPr marL="0" indent="0">
              <a:lnSpc>
                <a:spcPts val="2760"/>
              </a:lnSpc>
              <a:spcBef>
                <a:spcPts val="0"/>
              </a:spcBef>
              <a:buClr>
                <a:srgbClr val="B6D1E1"/>
              </a:buClr>
              <a:buNone/>
            </a:pPr>
            <a:endPar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514350" indent="-514350">
              <a:lnSpc>
                <a:spcPts val="2760"/>
              </a:lnSpc>
              <a:spcBef>
                <a:spcPts val="0"/>
              </a:spcBef>
              <a:buClr>
                <a:srgbClr val="B6D1E1"/>
              </a:buClr>
              <a:buAutoNum type="arabicPeriod"/>
            </a:pPr>
            <a:r>
              <a:rPr lang="en-GB" sz="2200" dirty="0">
                <a:solidFill>
                  <a:srgbClr val="382B1B"/>
                </a:solidFill>
                <a:highlight>
                  <a:srgbClr val="B6D1E1"/>
                </a:highlight>
                <a:latin typeface="Calibri" panose="020F0502020204030204" pitchFamily="34" charset="0"/>
                <a:ea typeface="Calibri" panose="020F0502020204030204" pitchFamily="34" charset="0"/>
                <a:cs typeface="Calibri" panose="020F0502020204030204" pitchFamily="34" charset="0"/>
              </a:rPr>
              <a:t>Communicatiestijlen:  </a:t>
            </a:r>
          </a:p>
          <a:p>
            <a:pPr marL="0" indent="0">
              <a:lnSpc>
                <a:spcPts val="2760"/>
              </a:lnSpc>
              <a:spcBef>
                <a:spcPts val="0"/>
              </a:spcBef>
              <a:buClr>
                <a:srgbClr val="B6D1E1"/>
              </a:buClr>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Voor een migrantenvrouw kan het een uitdaging zijn om de subtiliteiten van communicatie op een nieuwe werkplek te begrijpen. Verschillende culturen hebben verschillende normen rond directheid, formaliteit en het uiten van meningsverschillen. In sommige culturen is directe kritiek bijvoorbeeld gebruikelijk en wordt het niet persoonlijk opgevat, terwijl in andere culturen de voorkeur wordt gegeven aan indirecte communicatie om de harmonie en het gezicht te bewaren. Op deze gebieden kunnen misverstanden ontstaan.</a:t>
            </a:r>
          </a:p>
          <a:p>
            <a:pPr marL="0"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E7263776-C644-22C3-AC58-95E87FCB459D}"/>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260C134-652C-FB74-C0EF-41229509E521}"/>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Het belang van werkcultuur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ED8D9E86-06FD-6F6C-18E7-51078BBC008E}"/>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cxnSp>
        <p:nvCxnSpPr>
          <p:cNvPr id="12" name="Straight Connector 11">
            <a:extLst>
              <a:ext uri="{FF2B5EF4-FFF2-40B4-BE49-F238E27FC236}">
                <a16:creationId xmlns:a16="http://schemas.microsoft.com/office/drawing/2014/main" id="{9AB6A33D-F81B-F59B-545B-178D7ED4E2A3}"/>
              </a:ext>
            </a:extLst>
          </p:cNvPr>
          <p:cNvCxnSpPr>
            <a:cxnSpLocks/>
          </p:cNvCxnSpPr>
          <p:nvPr/>
        </p:nvCxnSpPr>
        <p:spPr>
          <a:xfrm flipH="1">
            <a:off x="2529674" y="1518042"/>
            <a:ext cx="9416715"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576EFEB-9904-7086-987B-850506FDB389}"/>
              </a:ext>
            </a:extLst>
          </p:cNvPr>
          <p:cNvSpPr txBox="1"/>
          <p:nvPr/>
        </p:nvSpPr>
        <p:spPr>
          <a:xfrm>
            <a:off x="1688258" y="1249007"/>
            <a:ext cx="10212922" cy="523220"/>
          </a:xfrm>
          <a:prstGeom prst="rect">
            <a:avLst/>
          </a:prstGeom>
          <a:noFill/>
        </p:spPr>
        <p:txBody>
          <a:bodyPr wrap="square">
            <a:spAutoFit/>
          </a:bodyPr>
          <a:lstStyle/>
          <a:p>
            <a:r>
              <a:rPr lang="en-GB" sz="28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r>
              <a:rPr lang="en-GB" sz="24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Werkcultuur beïnvloedt werktevredenheid en loopbaanontwikkeling</a:t>
            </a:r>
            <a:r>
              <a:rPr lang="en-GB" sz="2800" b="1" dirty="0">
                <a:solidFill>
                  <a:srgbClr val="B6D1E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B6D1E1"/>
              </a:solidFill>
              <a:highlight>
                <a:srgbClr val="B6D1E1"/>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845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8" y="770021"/>
            <a:ext cx="12186702" cy="137962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426340" y="2705390"/>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1137705" y="2705390"/>
            <a:ext cx="4804984" cy="689519"/>
          </a:xfrm>
        </p:spPr>
        <p:txBody>
          <a:bodyPr/>
          <a:lstStyle/>
          <a:p>
            <a:r>
              <a:rPr lang="en-GB" sz="2400" dirty="0">
                <a:effectLst/>
                <a:latin typeface="Calibri" panose="020F0502020204030204" pitchFamily="34" charset="0"/>
                <a:ea typeface="Calibri" panose="020F0502020204030204" pitchFamily="34" charset="0"/>
              </a:rPr>
              <a:t>Overzicht van de voedingsmiddelenindustrie</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426340" y="3402388"/>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1137705" y="3408804"/>
            <a:ext cx="4804984" cy="689519"/>
          </a:xfrm>
        </p:spPr>
        <p:txBody>
          <a:bodyPr/>
          <a:lstStyle/>
          <a:p>
            <a:pPr>
              <a:lnSpc>
                <a:spcPct val="107000"/>
              </a:lnSpc>
              <a:spcAft>
                <a:spcPts val="800"/>
              </a:spcAft>
            </a:pPr>
            <a:r>
              <a:rPr lang="sv-SE" sz="2400" dirty="0" err="1">
                <a:effectLst/>
                <a:latin typeface="Calibri" panose="020F0502020204030204" pitchFamily="34" charset="0"/>
                <a:ea typeface="Calibri" panose="020F0502020204030204" pitchFamily="34" charset="0"/>
              </a:rPr>
              <a:t>Jobkansen identificeren</a:t>
            </a:r>
            <a:endParaRPr lang="sv-SE" sz="2400" dirty="0">
              <a:effectLst/>
              <a:latin typeface="Calibri" panose="020F0502020204030204" pitchFamily="34" charset="0"/>
              <a:ea typeface="Calibri" panose="020F0502020204030204" pitchFamily="34" charset="0"/>
            </a:endParaRPr>
          </a:p>
        </p:txBody>
      </p:sp>
      <p:sp>
        <p:nvSpPr>
          <p:cNvPr id="27" name="Text Placeholder 26">
            <a:extLst>
              <a:ext uri="{FF2B5EF4-FFF2-40B4-BE49-F238E27FC236}">
                <a16:creationId xmlns:a16="http://schemas.microsoft.com/office/drawing/2014/main" id="{244D583B-8ECF-26EB-B743-57BF243E543D}"/>
              </a:ext>
            </a:extLst>
          </p:cNvPr>
          <p:cNvSpPr>
            <a:spLocks noGrp="1"/>
          </p:cNvSpPr>
          <p:nvPr>
            <p:ph type="body" sz="quarter" idx="31"/>
          </p:nvPr>
        </p:nvSpPr>
        <p:spPr>
          <a:xfrm>
            <a:off x="426340" y="4099386"/>
            <a:ext cx="700387" cy="689518"/>
          </a:xfrm>
        </p:spPr>
        <p:txBody>
          <a:bodyPr/>
          <a:lstStyle/>
          <a:p>
            <a:r>
              <a:rPr lang="en-US" dirty="0"/>
              <a:t>03</a:t>
            </a:r>
          </a:p>
        </p:txBody>
      </p:sp>
      <p:sp>
        <p:nvSpPr>
          <p:cNvPr id="29" name="Text Placeholder 28">
            <a:extLst>
              <a:ext uri="{FF2B5EF4-FFF2-40B4-BE49-F238E27FC236}">
                <a16:creationId xmlns:a16="http://schemas.microsoft.com/office/drawing/2014/main" id="{329722A7-85F3-6333-1B29-589BCF5EE4C4}"/>
              </a:ext>
            </a:extLst>
          </p:cNvPr>
          <p:cNvSpPr>
            <a:spLocks noGrp="1"/>
          </p:cNvSpPr>
          <p:nvPr>
            <p:ph type="body" sz="quarter" idx="32"/>
          </p:nvPr>
        </p:nvSpPr>
        <p:spPr>
          <a:xfrm>
            <a:off x="1137705" y="4112218"/>
            <a:ext cx="5808525" cy="689519"/>
          </a:xfrm>
        </p:spPr>
        <p:txBody>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rPr>
              <a:t>Barrières op de arbeidsmarkt overwinnen</a:t>
            </a: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485301" y="1186971"/>
            <a:ext cx="8546404"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5500" b="1" dirty="0"/>
              <a:t>CARRIÈREMOGELIJKHEDEN </a:t>
            </a:r>
          </a:p>
        </p:txBody>
      </p:sp>
      <p:sp>
        <p:nvSpPr>
          <p:cNvPr id="4" name="Text Placeholder 18">
            <a:extLst>
              <a:ext uri="{FF2B5EF4-FFF2-40B4-BE49-F238E27FC236}">
                <a16:creationId xmlns:a16="http://schemas.microsoft.com/office/drawing/2014/main" id="{F172811E-9A95-F1D7-C693-E5EF4F45301C}"/>
              </a:ext>
            </a:extLst>
          </p:cNvPr>
          <p:cNvSpPr txBox="1">
            <a:spLocks/>
          </p:cNvSpPr>
          <p:nvPr/>
        </p:nvSpPr>
        <p:spPr>
          <a:xfrm>
            <a:off x="6535060" y="2753508"/>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04</a:t>
            </a:r>
          </a:p>
        </p:txBody>
      </p:sp>
      <p:sp>
        <p:nvSpPr>
          <p:cNvPr id="5" name="Text Placeholder 20">
            <a:extLst>
              <a:ext uri="{FF2B5EF4-FFF2-40B4-BE49-F238E27FC236}">
                <a16:creationId xmlns:a16="http://schemas.microsoft.com/office/drawing/2014/main" id="{B43BCCAB-D788-3659-13C6-AE343EF9894A}"/>
              </a:ext>
            </a:extLst>
          </p:cNvPr>
          <p:cNvSpPr txBox="1">
            <a:spLocks/>
          </p:cNvSpPr>
          <p:nvPr/>
        </p:nvSpPr>
        <p:spPr>
          <a:xfrm>
            <a:off x="7246425" y="2772756"/>
            <a:ext cx="514277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alibri" panose="020F0502020204030204" pitchFamily="34" charset="0"/>
                <a:ea typeface="Calibri" panose="020F0502020204030204" pitchFamily="34" charset="0"/>
              </a:rPr>
              <a:t>Het belang van werkcultuur</a:t>
            </a:r>
          </a:p>
        </p:txBody>
      </p:sp>
      <p:sp>
        <p:nvSpPr>
          <p:cNvPr id="6" name="Text Placeholder 22">
            <a:extLst>
              <a:ext uri="{FF2B5EF4-FFF2-40B4-BE49-F238E27FC236}">
                <a16:creationId xmlns:a16="http://schemas.microsoft.com/office/drawing/2014/main" id="{45A601CC-1E20-5257-3799-A5FBB0327ECC}"/>
              </a:ext>
            </a:extLst>
          </p:cNvPr>
          <p:cNvSpPr txBox="1">
            <a:spLocks/>
          </p:cNvSpPr>
          <p:nvPr/>
        </p:nvSpPr>
        <p:spPr>
          <a:xfrm>
            <a:off x="6535060" y="3450506"/>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05</a:t>
            </a:r>
          </a:p>
        </p:txBody>
      </p:sp>
      <p:sp>
        <p:nvSpPr>
          <p:cNvPr id="7" name="Text Placeholder 24">
            <a:extLst>
              <a:ext uri="{FF2B5EF4-FFF2-40B4-BE49-F238E27FC236}">
                <a16:creationId xmlns:a16="http://schemas.microsoft.com/office/drawing/2014/main" id="{E84E96B4-14C5-2B21-6D2C-8C38C188420C}"/>
              </a:ext>
            </a:extLst>
          </p:cNvPr>
          <p:cNvSpPr txBox="1">
            <a:spLocks/>
          </p:cNvSpPr>
          <p:nvPr/>
        </p:nvSpPr>
        <p:spPr>
          <a:xfrm>
            <a:off x="7246425" y="3476170"/>
            <a:ext cx="5688209"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err="1">
                <a:latin typeface="Calibri" panose="020F0502020204030204" pitchFamily="34" charset="0"/>
                <a:ea typeface="Calibri" panose="020F0502020204030204" pitchFamily="34" charset="0"/>
              </a:rPr>
              <a:t>Aanpassen </a:t>
            </a:r>
            <a:r>
              <a:rPr lang="sv-SE" sz="2400" dirty="0">
                <a:latin typeface="Calibri" panose="020F0502020204030204" pitchFamily="34" charset="0"/>
                <a:ea typeface="Calibri" panose="020F0502020204030204" pitchFamily="34" charset="0"/>
              </a:rPr>
              <a:t>aan verschillende werkomgevingen</a:t>
            </a:r>
          </a:p>
        </p:txBody>
      </p:sp>
      <p:sp>
        <p:nvSpPr>
          <p:cNvPr id="8" name="Text Placeholder 26">
            <a:extLst>
              <a:ext uri="{FF2B5EF4-FFF2-40B4-BE49-F238E27FC236}">
                <a16:creationId xmlns:a16="http://schemas.microsoft.com/office/drawing/2014/main" id="{416F9910-F9D5-A0E8-71FB-788359B29990}"/>
              </a:ext>
            </a:extLst>
          </p:cNvPr>
          <p:cNvSpPr txBox="1">
            <a:spLocks/>
          </p:cNvSpPr>
          <p:nvPr/>
        </p:nvSpPr>
        <p:spPr>
          <a:xfrm>
            <a:off x="6535060" y="4147502"/>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sp>
        <p:nvSpPr>
          <p:cNvPr id="9" name="Text Placeholder 28">
            <a:extLst>
              <a:ext uri="{FF2B5EF4-FFF2-40B4-BE49-F238E27FC236}">
                <a16:creationId xmlns:a16="http://schemas.microsoft.com/office/drawing/2014/main" id="{E98C0D96-2C0B-37B9-5BF8-74C5D695E6F4}"/>
              </a:ext>
            </a:extLst>
          </p:cNvPr>
          <p:cNvSpPr txBox="1">
            <a:spLocks/>
          </p:cNvSpPr>
          <p:nvPr/>
        </p:nvSpPr>
        <p:spPr>
          <a:xfrm>
            <a:off x="7246425" y="4179586"/>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2400" dirty="0">
                <a:latin typeface="Calibri" panose="020F0502020204030204" pitchFamily="34" charset="0"/>
                <a:ea typeface="Calibri" panose="020F0502020204030204" pitchFamily="34" charset="0"/>
              </a:rPr>
              <a:t>Conclusie</a:t>
            </a:r>
          </a:p>
        </p:txBody>
      </p:sp>
      <p:sp>
        <p:nvSpPr>
          <p:cNvPr id="11" name="Graphic 4">
            <a:extLst>
              <a:ext uri="{FF2B5EF4-FFF2-40B4-BE49-F238E27FC236}">
                <a16:creationId xmlns:a16="http://schemas.microsoft.com/office/drawing/2014/main" id="{F951E37E-6F13-84DE-CF61-486EB7682733}"/>
              </a:ext>
            </a:extLst>
          </p:cNvPr>
          <p:cNvSpPr/>
          <p:nvPr/>
        </p:nvSpPr>
        <p:spPr>
          <a:xfrm>
            <a:off x="9499119" y="-56313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Box 5">
            <a:extLst>
              <a:ext uri="{FF2B5EF4-FFF2-40B4-BE49-F238E27FC236}">
                <a16:creationId xmlns:a16="http://schemas.microsoft.com/office/drawing/2014/main" id="{C5CF68E1-FFB3-6D4E-A363-D8E5A68AA2E1}"/>
              </a:ext>
            </a:extLst>
          </p:cNvPr>
          <p:cNvSpPr txBox="1"/>
          <p:nvPr/>
        </p:nvSpPr>
        <p:spPr>
          <a:xfrm>
            <a:off x="2622471" y="5786274"/>
            <a:ext cx="3262845" cy="443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Dit </a:t>
            </a:r>
            <a:r>
              <a:rPr lang="en-US" sz="700" b="0" i="0" dirty="0" err="1">
                <a:solidFill>
                  <a:srgbClr val="262626"/>
                </a:solidFill>
                <a:latin typeface="Calibri" panose="020F0502020204030204" pitchFamily="34" charset="0"/>
                <a:ea typeface="Open Sans" panose="020B0606030504020204" pitchFamily="34" charset="0"/>
                <a:cs typeface="Calibri" panose="020F0502020204030204" pitchFamily="34" charset="0"/>
              </a:rPr>
              <a:t>programma </a:t>
            </a: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is gefinancierd met steun van de Europese Commissie. De auteur is als enige verantwoordelijk voor deze publicatie (mededeling) en de Commissie aanvaardt geen enkele aansprakelijkheid voor het gebruik van de informatie die erin is vervat.</a:t>
            </a:r>
          </a:p>
        </p:txBody>
      </p:sp>
      <p:pic>
        <p:nvPicPr>
          <p:cNvPr id="13" name="Picture 12">
            <a:extLst>
              <a:ext uri="{FF2B5EF4-FFF2-40B4-BE49-F238E27FC236}">
                <a16:creationId xmlns:a16="http://schemas.microsoft.com/office/drawing/2014/main" id="{67803AB4-FCF3-9A10-A1BC-D5902D5C6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590442" y="5835473"/>
            <a:ext cx="1716397" cy="394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6835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1648152" y="2086422"/>
            <a:ext cx="10212922"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600" dirty="0">
                <a:solidFill>
                  <a:srgbClr val="382B1B"/>
                </a:solidFill>
                <a:highlight>
                  <a:srgbClr val="B6D1E1"/>
                </a:highlight>
                <a:latin typeface="Calibri" panose="020F0502020204030204" pitchFamily="34" charset="0"/>
                <a:ea typeface="Calibri" panose="020F0502020204030204" pitchFamily="34" charset="0"/>
                <a:cs typeface="Calibri" panose="020F0502020204030204" pitchFamily="34" charset="0"/>
              </a:rPr>
              <a:t>2. Sociale interacties:</a:t>
            </a:r>
          </a:p>
          <a:p>
            <a:pPr marL="0" indent="0">
              <a:lnSpc>
                <a:spcPts val="2760"/>
              </a:lnSpc>
              <a:spcBef>
                <a:spcPts val="0"/>
              </a:spcBef>
              <a:buClr>
                <a:srgbClr val="B6D1E1"/>
              </a:buClr>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Sociale normen en interacties op de werkplek kunnen per land sterk verschillen. Dit omvat alles van informele praatjes tot meer gestructureerde vergaderingen. Inzicht in deze interacties is essentieel voor het opbouwen van relaties met collega's, wat van invloed kan zijn op teamwork en ondersteuning binnen het bedrijf. Op sommige werkplekken zijn teamlunches of koffiepauzes bijvoorbeeld heel gewoon, en als je daar niet aan deelneemt, kun je onbedoeld buiten informele netwerken en besluitvormingsprocessen vallen.</a:t>
            </a:r>
          </a:p>
          <a:p>
            <a:pPr marL="0" indent="0">
              <a:lnSpc>
                <a:spcPts val="2760"/>
              </a:lnSpc>
              <a:spcBef>
                <a:spcPts val="0"/>
              </a:spcBef>
              <a:buClr>
                <a:srgbClr val="B6D1E1"/>
              </a:buClr>
              <a:buNone/>
            </a:pPr>
            <a:endPar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Het belang van werkcultuur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cxnSp>
        <p:nvCxnSpPr>
          <p:cNvPr id="12" name="Straight Connector 11">
            <a:extLst>
              <a:ext uri="{FF2B5EF4-FFF2-40B4-BE49-F238E27FC236}">
                <a16:creationId xmlns:a16="http://schemas.microsoft.com/office/drawing/2014/main" id="{204F2383-8C03-5CF5-6F68-1354D8DE6F98}"/>
              </a:ext>
            </a:extLst>
          </p:cNvPr>
          <p:cNvCxnSpPr>
            <a:cxnSpLocks/>
          </p:cNvCxnSpPr>
          <p:nvPr/>
        </p:nvCxnSpPr>
        <p:spPr>
          <a:xfrm flipH="1">
            <a:off x="2529674" y="1518042"/>
            <a:ext cx="9416715"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6844809-5F8B-0672-2FF1-45C1A894C375}"/>
              </a:ext>
            </a:extLst>
          </p:cNvPr>
          <p:cNvSpPr txBox="1"/>
          <p:nvPr/>
        </p:nvSpPr>
        <p:spPr>
          <a:xfrm>
            <a:off x="1688258" y="1249007"/>
            <a:ext cx="10212922" cy="523220"/>
          </a:xfrm>
          <a:prstGeom prst="rect">
            <a:avLst/>
          </a:prstGeom>
          <a:noFill/>
        </p:spPr>
        <p:txBody>
          <a:bodyPr wrap="square">
            <a:spAutoFit/>
          </a:bodyPr>
          <a:lstStyle/>
          <a:p>
            <a:r>
              <a:rPr lang="en-GB" sz="28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r>
              <a:rPr lang="en-GB" sz="26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Werkcultuur beïnvloedt werktevredenheid en loopbaanontwikkeling</a:t>
            </a:r>
            <a:r>
              <a:rPr lang="en-GB" sz="2800" b="1" dirty="0">
                <a:solidFill>
                  <a:srgbClr val="B6D1E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B6D1E1"/>
              </a:solidFill>
              <a:highlight>
                <a:srgbClr val="B6D1E1"/>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9743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BFFD6-FCEF-11BD-35CF-8CC06C5B619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AA7927B-E3D4-9DC5-D4FE-FBBEFD9B31F9}"/>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0BB446A6-3FBB-7BD4-3CF8-519CCABFC1F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EECC868-F0A6-72E5-3D2F-5DB79C5D368B}"/>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5D2BD77-627D-16EC-7441-DC06958DC76A}"/>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5EFDBE3B-3008-1E34-6ADB-103FAD82FFE9}"/>
              </a:ext>
            </a:extLst>
          </p:cNvPr>
          <p:cNvSpPr txBox="1">
            <a:spLocks/>
          </p:cNvSpPr>
          <p:nvPr/>
        </p:nvSpPr>
        <p:spPr>
          <a:xfrm>
            <a:off x="1648152" y="1910873"/>
            <a:ext cx="10212922"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600" dirty="0">
                <a:solidFill>
                  <a:srgbClr val="382B1B"/>
                </a:solidFill>
                <a:highlight>
                  <a:srgbClr val="B6D1E1"/>
                </a:highlight>
                <a:latin typeface="Calibri" panose="020F0502020204030204" pitchFamily="34" charset="0"/>
                <a:ea typeface="Calibri" panose="020F0502020204030204" pitchFamily="34" charset="0"/>
                <a:cs typeface="Calibri" panose="020F0502020204030204" pitchFamily="34" charset="0"/>
              </a:rPr>
              <a:t>3. Hiërarchische structuren:</a:t>
            </a:r>
          </a:p>
          <a:p>
            <a:pPr marL="0" indent="0">
              <a:lnSpc>
                <a:spcPts val="2760"/>
              </a:lnSpc>
              <a:spcBef>
                <a:spcPts val="0"/>
              </a:spcBef>
              <a:buClr>
                <a:srgbClr val="B6D1E1"/>
              </a:buClr>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De arbeidstevredenheid van migrantenvrouwen kan sterk beïnvloed worden door een ondersteunende omgeving die diversiteit waardeert en duidelijke communicatie biedt. </a:t>
            </a:r>
          </a:p>
          <a:p>
            <a:pPr marL="0" indent="0">
              <a:lnSpc>
                <a:spcPts val="2760"/>
              </a:lnSpc>
              <a:spcBef>
                <a:spcPts val="0"/>
              </a:spcBef>
              <a:buClr>
                <a:srgbClr val="B6D1E1"/>
              </a:buClr>
              <a:buNone/>
            </a:pPr>
            <a:endPar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De dynamiek op de werkvloer verschilt aanzienlijk van cultuur tot cultuur. In sommige landen zijn hiërarchieën star en wordt verwacht dat instructies zonder vragen worden opgevolgd, terwijl in andere landen input van alle niveaus wordt aangemoedigd en de structuur soepeler kan zijn. </a:t>
            </a:r>
          </a:p>
          <a:p>
            <a:pPr marL="0" indent="0">
              <a:lnSpc>
                <a:spcPts val="2760"/>
              </a:lnSpc>
              <a:spcBef>
                <a:spcPts val="0"/>
              </a:spcBef>
              <a:buClr>
                <a:srgbClr val="B6D1E1"/>
              </a:buClr>
              <a:buNone/>
            </a:pPr>
            <a:endPar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B793BBB7-81B8-F5D8-590F-82659C6433BF}"/>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BC1A92CF-B228-7407-C260-A96E7B800BCE}"/>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Het belang van werkcultuur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6E1477EF-2968-D54C-0DAC-856275115413}"/>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cxnSp>
        <p:nvCxnSpPr>
          <p:cNvPr id="12" name="Straight Connector 11">
            <a:extLst>
              <a:ext uri="{FF2B5EF4-FFF2-40B4-BE49-F238E27FC236}">
                <a16:creationId xmlns:a16="http://schemas.microsoft.com/office/drawing/2014/main" id="{B270834F-D02B-F178-B1F4-F413F750F0C5}"/>
              </a:ext>
            </a:extLst>
          </p:cNvPr>
          <p:cNvCxnSpPr>
            <a:cxnSpLocks/>
          </p:cNvCxnSpPr>
          <p:nvPr/>
        </p:nvCxnSpPr>
        <p:spPr>
          <a:xfrm flipH="1">
            <a:off x="2529674" y="1518042"/>
            <a:ext cx="9416715"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D5C545D-F2EB-AC9F-3207-717F05793D09}"/>
              </a:ext>
            </a:extLst>
          </p:cNvPr>
          <p:cNvSpPr txBox="1"/>
          <p:nvPr/>
        </p:nvSpPr>
        <p:spPr>
          <a:xfrm>
            <a:off x="1688258" y="1249007"/>
            <a:ext cx="10212922" cy="492443"/>
          </a:xfrm>
          <a:prstGeom prst="rect">
            <a:avLst/>
          </a:prstGeom>
          <a:noFill/>
        </p:spPr>
        <p:txBody>
          <a:bodyPr wrap="square">
            <a:spAutoFit/>
          </a:bodyPr>
          <a:lstStyle/>
          <a:p>
            <a:r>
              <a:rPr lang="en-GB" sz="26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Werkcultuur beïnvloedt werktevredenheid en loopbaanontwikkeling</a:t>
            </a:r>
            <a:r>
              <a:rPr lang="en-GB" sz="2600" b="1" dirty="0">
                <a:solidFill>
                  <a:srgbClr val="B6D1E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endParaRPr lang="en-US" sz="2600" b="1" dirty="0">
              <a:solidFill>
                <a:srgbClr val="B6D1E1"/>
              </a:solidFill>
              <a:highlight>
                <a:srgbClr val="B6D1E1"/>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9103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63809-141A-3A5B-A5F3-BFDB884DB1C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31B49C8-B9DD-6478-8BED-85D7170E7CD1}"/>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E4AF974E-E7BA-6704-848D-2231D6CE28AD}"/>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C30F271-31D5-C98B-2CD1-27F3DB772F6E}"/>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A8C91B1-D33B-2CBF-16A2-7A9D26326C52}"/>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3416EE35-D1C0-B81A-2C2F-02525149133A}"/>
              </a:ext>
            </a:extLst>
          </p:cNvPr>
          <p:cNvSpPr txBox="1">
            <a:spLocks/>
          </p:cNvSpPr>
          <p:nvPr/>
        </p:nvSpPr>
        <p:spPr>
          <a:xfrm>
            <a:off x="1648152" y="1910873"/>
            <a:ext cx="10212922"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600" dirty="0">
                <a:solidFill>
                  <a:srgbClr val="382B1B"/>
                </a:solidFill>
                <a:highlight>
                  <a:srgbClr val="B6D1E1"/>
                </a:highlight>
                <a:latin typeface="Calibri" panose="020F0502020204030204" pitchFamily="34" charset="0"/>
                <a:ea typeface="Calibri" panose="020F0502020204030204" pitchFamily="34" charset="0"/>
                <a:cs typeface="Calibri" panose="020F0502020204030204" pitchFamily="34" charset="0"/>
              </a:rPr>
              <a:t>Sta open voor  </a:t>
            </a:r>
          </a:p>
          <a:p>
            <a:pPr>
              <a:lnSpc>
                <a:spcPts val="2760"/>
              </a:lnSpc>
              <a:spcBef>
                <a:spcPts val="0"/>
              </a:spcBef>
              <a:buClr>
                <a:srgbClr val="B6D1E1"/>
              </a:buClr>
            </a:pPr>
            <a:r>
              <a:rPr lang="en-GB" sz="2600" b="1" dirty="0">
                <a:solidFill>
                  <a:srgbClr val="382B1B"/>
                </a:solidFill>
                <a:latin typeface="Calibri" panose="020F0502020204030204" pitchFamily="34" charset="0"/>
                <a:ea typeface="Calibri" panose="020F0502020204030204" pitchFamily="34" charset="0"/>
                <a:cs typeface="Calibri" panose="020F0502020204030204" pitchFamily="34" charset="0"/>
              </a:rPr>
              <a:t>Open communicatie: </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Actief zoeken naar opheldering over normen en verwachtingen kan misverstanden helpen voorkomen.</a:t>
            </a:r>
          </a:p>
          <a:p>
            <a:pPr>
              <a:lnSpc>
                <a:spcPts val="2760"/>
              </a:lnSpc>
              <a:spcBef>
                <a:spcPts val="0"/>
              </a:spcBef>
              <a:buClr>
                <a:srgbClr val="B6D1E1"/>
              </a:buClr>
            </a:pPr>
            <a:r>
              <a:rPr lang="en-GB" sz="2600" b="1" dirty="0">
                <a:solidFill>
                  <a:srgbClr val="382B1B"/>
                </a:solidFill>
                <a:latin typeface="Calibri" panose="020F0502020204030204" pitchFamily="34" charset="0"/>
                <a:ea typeface="Calibri" panose="020F0502020204030204" pitchFamily="34" charset="0"/>
                <a:cs typeface="Calibri" panose="020F0502020204030204" pitchFamily="34" charset="0"/>
              </a:rPr>
              <a:t>Zelfverdediging: </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Inzicht in haar rechten op de werkplek en voor zichzelf opkomen als er sprake is van ongelijke behandeling of kansen op promotie.</a:t>
            </a:r>
          </a:p>
          <a:p>
            <a:pPr>
              <a:lnSpc>
                <a:spcPts val="2760"/>
              </a:lnSpc>
              <a:spcBef>
                <a:spcPts val="0"/>
              </a:spcBef>
              <a:buClr>
                <a:srgbClr val="B6D1E1"/>
              </a:buClr>
            </a:pPr>
            <a:r>
              <a:rPr lang="en-GB" sz="2600" b="1" dirty="0">
                <a:solidFill>
                  <a:srgbClr val="382B1B"/>
                </a:solidFill>
                <a:latin typeface="Calibri" panose="020F0502020204030204" pitchFamily="34" charset="0"/>
                <a:ea typeface="Calibri" panose="020F0502020204030204" pitchFamily="34" charset="0"/>
                <a:cs typeface="Calibri" panose="020F0502020204030204" pitchFamily="34" charset="0"/>
              </a:rPr>
              <a:t>Culturele uitwisseling: </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Het delen van haar eigen culturele perspectieven kan de diversiteit van de werkplek verrijken, waardoor meer inclusieve en innovatieve omgevingen ontstaan.</a:t>
            </a: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47AD4A41-B49E-619A-C86E-D7DF6C5184B2}"/>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D13F737F-7479-9303-0FA1-F4A18F6307B4}"/>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Het belang van werkcultuur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D314EBE2-054B-86A1-72DE-B53B4EE6565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cxnSp>
        <p:nvCxnSpPr>
          <p:cNvPr id="12" name="Straight Connector 11">
            <a:extLst>
              <a:ext uri="{FF2B5EF4-FFF2-40B4-BE49-F238E27FC236}">
                <a16:creationId xmlns:a16="http://schemas.microsoft.com/office/drawing/2014/main" id="{A2851641-EE6C-DF93-EB43-BD06DFF7EF3F}"/>
              </a:ext>
            </a:extLst>
          </p:cNvPr>
          <p:cNvCxnSpPr>
            <a:cxnSpLocks/>
          </p:cNvCxnSpPr>
          <p:nvPr/>
        </p:nvCxnSpPr>
        <p:spPr>
          <a:xfrm flipH="1">
            <a:off x="2529674" y="1518042"/>
            <a:ext cx="9416715"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E85C731-B338-A7C9-13FD-B965C21EFD99}"/>
              </a:ext>
            </a:extLst>
          </p:cNvPr>
          <p:cNvSpPr txBox="1"/>
          <p:nvPr/>
        </p:nvSpPr>
        <p:spPr>
          <a:xfrm>
            <a:off x="1688258" y="1249007"/>
            <a:ext cx="10212922" cy="523220"/>
          </a:xfrm>
          <a:prstGeom prst="rect">
            <a:avLst/>
          </a:prstGeom>
          <a:noFill/>
        </p:spPr>
        <p:txBody>
          <a:bodyPr wrap="square">
            <a:spAutoFit/>
          </a:bodyPr>
          <a:lstStyle/>
          <a:p>
            <a:r>
              <a:rPr lang="en-GB" sz="24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Werkcultuur beïnvloedt werktevredenheid en loopbaanontwikkeling</a:t>
            </a:r>
            <a:r>
              <a:rPr lang="en-GB" sz="2800" b="1" dirty="0">
                <a:solidFill>
                  <a:srgbClr val="B6D1E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B6D1E1"/>
              </a:solidFill>
              <a:highlight>
                <a:srgbClr val="B6D1E1"/>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4582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05</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r>
              <a:rPr lang="en-GB" sz="6000" dirty="0">
                <a:effectLst/>
                <a:latin typeface="Calibri" panose="020F0502020204030204" pitchFamily="34" charset="0"/>
                <a:ea typeface="Calibri" panose="020F0502020204030204" pitchFamily="34" charset="0"/>
              </a:rPr>
              <a:t>Aanpassen aan verschillende werkomgevingen </a:t>
            </a:r>
          </a:p>
          <a:p>
            <a:endParaRPr lang="en-US" sz="6000" dirty="0"/>
          </a:p>
        </p:txBody>
      </p:sp>
    </p:spTree>
    <p:extLst>
      <p:ext uri="{BB962C8B-B14F-4D97-AF65-F5344CB8AC3E}">
        <p14:creationId xmlns:p14="http://schemas.microsoft.com/office/powerpoint/2010/main" val="2571354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1476104" y="1764773"/>
            <a:ext cx="10421606"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ts val="2760"/>
              </a:lnSpc>
              <a:spcBef>
                <a:spcPts val="0"/>
              </a:spcBef>
              <a:buClr>
                <a:srgbClr val="B6D1E1"/>
              </a:buClr>
              <a:buAutoNum type="arabicPeriod"/>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Neem de tijd om de informele regels en verwachtingen van je nieuwe werkplek te observeren en te leren kennen. Let op hoe collega's met elkaar omgaan, hoe beslissingen worden genomen en hoe conflicten worden opgelost.</a:t>
            </a:r>
          </a:p>
          <a:p>
            <a:pPr marL="514350" indent="-514350">
              <a:lnSpc>
                <a:spcPts val="2760"/>
              </a:lnSpc>
              <a:spcBef>
                <a:spcPts val="0"/>
              </a:spcBef>
              <a:buClr>
                <a:srgbClr val="B6D1E1"/>
              </a:buClr>
              <a:buAutoNum type="arabicPeriod"/>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Praat met collega's om meer te weten te komen over de werkcultuur, inclusief eventuele onuitgesproken regels of voorkeuren met betrekking tot communicatie en teamwerk.</a:t>
            </a:r>
          </a:p>
          <a:p>
            <a:pPr marL="514350" indent="-514350">
              <a:lnSpc>
                <a:spcPts val="2760"/>
              </a:lnSpc>
              <a:spcBef>
                <a:spcPts val="0"/>
              </a:spcBef>
              <a:buClr>
                <a:srgbClr val="B6D1E1"/>
              </a:buClr>
              <a:buAutoNum type="arabicPeriod"/>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De structuur van de keuken of voedingswerkplek begrijpen. Herken de rollen en gezagsniveaus, van chef-koks tot bedienend personeel, en pas je interacties hierop aan.</a:t>
            </a:r>
          </a:p>
          <a:p>
            <a:pPr marL="514350" indent="-514350">
              <a:lnSpc>
                <a:spcPts val="2760"/>
              </a:lnSpc>
              <a:spcBef>
                <a:spcPts val="0"/>
              </a:spcBef>
              <a:buClr>
                <a:srgbClr val="B6D1E1"/>
              </a:buClr>
              <a:buAutoNum type="arabicPeriod"/>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Als je in een andere taal werkt, investeer dan tijd in het verbeteren van taalvaardigheden die relevant zijn voor het culinaire werkveld. Je kunt hierbij denken aan specifieke culinaire termen en veelgebruikte zinnen in de keuken.</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3" y="661327"/>
            <a:ext cx="8026031" cy="78246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Aanpassen aan verschillende werkomgevingen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cxnSp>
        <p:nvCxnSpPr>
          <p:cNvPr id="12" name="Straight Connector 11">
            <a:extLst>
              <a:ext uri="{FF2B5EF4-FFF2-40B4-BE49-F238E27FC236}">
                <a16:creationId xmlns:a16="http://schemas.microsoft.com/office/drawing/2014/main" id="{204F2383-8C03-5CF5-6F68-1354D8DE6F98}"/>
              </a:ext>
            </a:extLst>
          </p:cNvPr>
          <p:cNvCxnSpPr>
            <a:cxnSpLocks/>
          </p:cNvCxnSpPr>
          <p:nvPr/>
        </p:nvCxnSpPr>
        <p:spPr>
          <a:xfrm flipH="1">
            <a:off x="2588916" y="1573325"/>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6844809-5F8B-0672-2FF1-45C1A894C375}"/>
              </a:ext>
            </a:extLst>
          </p:cNvPr>
          <p:cNvSpPr txBox="1"/>
          <p:nvPr/>
        </p:nvSpPr>
        <p:spPr>
          <a:xfrm>
            <a:off x="2529673" y="1311715"/>
            <a:ext cx="7221750" cy="523220"/>
          </a:xfrm>
          <a:prstGeom prst="rect">
            <a:avLst/>
          </a:prstGeom>
          <a:noFill/>
        </p:spPr>
        <p:txBody>
          <a:bodyPr wrap="square">
            <a:spAutoFit/>
          </a:bodyPr>
          <a:lstStyle/>
          <a:p>
            <a:r>
              <a:rPr lang="en-GB" sz="2800" b="1" dirty="0">
                <a:solidFill>
                  <a:schemeClr val="bg2"/>
                </a:solidFill>
                <a:highlight>
                  <a:srgbClr val="94C7B0"/>
                </a:highlight>
                <a:latin typeface="Calibri" panose="020F0502020204030204" pitchFamily="34" charset="0"/>
                <a:ea typeface="Calibri" panose="020F0502020204030204" pitchFamily="34" charset="0"/>
                <a:cs typeface="Calibri" panose="020F0502020204030204" pitchFamily="34" charset="0"/>
              </a:rPr>
              <a:t>Enkele ideeën die kunnen helpen</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260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387FF-1D40-3FD4-4A8D-AAB6274C8F2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07F8365-5BAB-50BD-7AC5-7E7636A344A6}"/>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1EEF31-B9A2-0347-6399-EAA267C4B53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556CFE21-44BB-8961-3ADD-A1F187AB7E1F}"/>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DD47B2B-65F7-DDD7-FC97-AA284DC06813}"/>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6BDD9168-40B8-CA7C-FCFF-1231AB5B3532}"/>
              </a:ext>
            </a:extLst>
          </p:cNvPr>
          <p:cNvSpPr txBox="1">
            <a:spLocks/>
          </p:cNvSpPr>
          <p:nvPr/>
        </p:nvSpPr>
        <p:spPr>
          <a:xfrm>
            <a:off x="1476103" y="1817327"/>
            <a:ext cx="10306593"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988" indent="-534988">
              <a:lnSpc>
                <a:spcPts val="2760"/>
              </a:lnSpc>
              <a:spcBef>
                <a:spcPts val="0"/>
              </a:spcBef>
              <a:buClr>
                <a:srgbClr val="B6D1E1"/>
              </a:buClr>
              <a:buAutoNum type="arabicPeriod" startAt="4"/>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Gebruik taalleermiddelen, cursussen of apps voor de culinaire sector om je leerproces te versnellen.</a:t>
            </a:r>
          </a:p>
          <a:p>
            <a:pPr marL="534988" indent="-534988">
              <a:lnSpc>
                <a:spcPts val="2760"/>
              </a:lnSpc>
              <a:spcBef>
                <a:spcPts val="0"/>
              </a:spcBef>
              <a:buClr>
                <a:srgbClr val="B6D1E1"/>
              </a:buClr>
              <a:buAutoNum type="arabicPeriod" startAt="4"/>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Oefen duidelijke communicatie door instructies te verifiëren en indien nodig te herhalen om er zeker van te zijn dat je ze begrijpt. Vraag proactief om verduidelijking om fouten door miscommunicatie te voorkomen.</a:t>
            </a:r>
          </a:p>
          <a:p>
            <a:pPr marL="534988" indent="-534988">
              <a:lnSpc>
                <a:spcPts val="2760"/>
              </a:lnSpc>
              <a:spcBef>
                <a:spcPts val="0"/>
              </a:spcBef>
              <a:buClr>
                <a:srgbClr val="B6D1E1"/>
              </a:buClr>
              <a:buAutoNum type="arabicPeriod" startAt="4"/>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Bouw relaties op met collega's op alle niveaus. Dit helpt bij het wennen aan de nieuwe omgeving en opent deuren voor loopbaanontwikkeling.</a:t>
            </a:r>
          </a:p>
          <a:p>
            <a:pPr marL="534988" indent="-534988">
              <a:lnSpc>
                <a:spcPts val="2760"/>
              </a:lnSpc>
              <a:spcBef>
                <a:spcPts val="0"/>
              </a:spcBef>
              <a:buClr>
                <a:srgbClr val="B6D1E1"/>
              </a:buClr>
              <a:buAutoNum type="arabicPeriod" startAt="4"/>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Neem deel aan culinaire workshops en evenementen om je netwerk uit te breiden. </a:t>
            </a:r>
          </a:p>
          <a:p>
            <a:pPr marL="534988" indent="-534988">
              <a:lnSpc>
                <a:spcPts val="2760"/>
              </a:lnSpc>
              <a:spcBef>
                <a:spcPts val="0"/>
              </a:spcBef>
              <a:buClr>
                <a:srgbClr val="B6D1E1"/>
              </a:buClr>
              <a:buAutoNum type="arabicPeriod" startAt="4"/>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Zoek een mentor binnen de sector die je begeleiding, advies en steun kan bieden terwijl je je door je nieuwe omgeving navigeert. Een mentor kan ook helpen om culturele kloven te overbruggen en inzichten bieden in het bevorderen van je carrière in de voedingsindustrie.</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4ED11FA5-F569-B770-20E8-F289E1484FEB}"/>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565241BA-70EF-E8F8-514B-C342429380E8}"/>
              </a:ext>
            </a:extLst>
          </p:cNvPr>
          <p:cNvSpPr txBox="1">
            <a:spLocks/>
          </p:cNvSpPr>
          <p:nvPr/>
        </p:nvSpPr>
        <p:spPr>
          <a:xfrm>
            <a:off x="2529673" y="661327"/>
            <a:ext cx="8026031" cy="78246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Aanpassen aan verschillende werkomgevingen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B88032CC-4203-87C3-3919-E1951B30BBDC}"/>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cxnSp>
        <p:nvCxnSpPr>
          <p:cNvPr id="12" name="Straight Connector 11">
            <a:extLst>
              <a:ext uri="{FF2B5EF4-FFF2-40B4-BE49-F238E27FC236}">
                <a16:creationId xmlns:a16="http://schemas.microsoft.com/office/drawing/2014/main" id="{5EFF9ADB-D4C2-829F-461D-8457BF05EC1E}"/>
              </a:ext>
            </a:extLst>
          </p:cNvPr>
          <p:cNvCxnSpPr>
            <a:cxnSpLocks/>
          </p:cNvCxnSpPr>
          <p:nvPr/>
        </p:nvCxnSpPr>
        <p:spPr>
          <a:xfrm flipH="1">
            <a:off x="2588916" y="1573325"/>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C04D8CB-45DD-5F41-FB94-5224646A8CDA}"/>
              </a:ext>
            </a:extLst>
          </p:cNvPr>
          <p:cNvSpPr txBox="1"/>
          <p:nvPr/>
        </p:nvSpPr>
        <p:spPr>
          <a:xfrm>
            <a:off x="2529673" y="1311715"/>
            <a:ext cx="7221750" cy="523220"/>
          </a:xfrm>
          <a:prstGeom prst="rect">
            <a:avLst/>
          </a:prstGeom>
          <a:noFill/>
        </p:spPr>
        <p:txBody>
          <a:bodyPr wrap="square">
            <a:spAutoFit/>
          </a:bodyPr>
          <a:lstStyle/>
          <a:p>
            <a:r>
              <a:rPr lang="en-GB" sz="2800" b="1" dirty="0">
                <a:solidFill>
                  <a:schemeClr val="bg2"/>
                </a:solidFill>
                <a:highlight>
                  <a:srgbClr val="94C7B0"/>
                </a:highlight>
                <a:latin typeface="Calibri" panose="020F0502020204030204" pitchFamily="34" charset="0"/>
                <a:ea typeface="Calibri" panose="020F0502020204030204" pitchFamily="34" charset="0"/>
                <a:cs typeface="Calibri" panose="020F0502020204030204" pitchFamily="34" charset="0"/>
              </a:rPr>
              <a:t>Enkele ideeën die kunnen helpen</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4130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7E549-7C82-AA10-BADC-48D286913F1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60503F58-71DC-F2C1-20B9-4236563AFA89}"/>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647373BA-BB65-7E84-A9B4-F8ED8D740990}"/>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7FD288BD-32CB-A22E-068E-0CC587535EC7}"/>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FF89C73-299E-5D2F-E46D-4307B6404BE6}"/>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F246D2CA-CE66-00FA-F2EE-B0BC79BE2318}"/>
              </a:ext>
            </a:extLst>
          </p:cNvPr>
          <p:cNvSpPr txBox="1">
            <a:spLocks/>
          </p:cNvSpPr>
          <p:nvPr/>
        </p:nvSpPr>
        <p:spPr>
          <a:xfrm>
            <a:off x="1476104" y="1964471"/>
            <a:ext cx="1000850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988" indent="-534988">
              <a:lnSpc>
                <a:spcPts val="2760"/>
              </a:lnSpc>
              <a:spcBef>
                <a:spcPts val="0"/>
              </a:spcBef>
              <a:buClr>
                <a:srgbClr val="B6D1E1"/>
              </a:buClr>
              <a:buNone/>
            </a:pPr>
            <a:r>
              <a:rPr lang="en-GB" sz="2600" dirty="0">
                <a:solidFill>
                  <a:srgbClr val="B6D1E1"/>
                </a:solidFill>
                <a:latin typeface="Calibri" panose="020F0502020204030204" pitchFamily="34" charset="0"/>
                <a:ea typeface="Calibri" panose="020F0502020204030204" pitchFamily="34" charset="0"/>
                <a:cs typeface="Calibri" panose="020F0502020204030204" pitchFamily="34" charset="0"/>
              </a:rPr>
              <a:t>9</a:t>
            </a: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    Toon bereidheid om van elke ervaring te leren, of het nu gaat om een nieuwe kooktechniek of het begrijpen van de dynamiek op de werkplek. Omarm de diversiteit aan culinaire praktijken en tradities die je tegenkomt.</a:t>
            </a:r>
          </a:p>
          <a:p>
            <a:pPr marL="514350" indent="-514350">
              <a:lnSpc>
                <a:spcPts val="2760"/>
              </a:lnSpc>
              <a:spcBef>
                <a:spcPts val="0"/>
              </a:spcBef>
              <a:buClr>
                <a:srgbClr val="B6D1E1"/>
              </a:buClr>
              <a:buAutoNum type="arabicPeriod" startAt="10"/>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Als je dat kunt, pas je je naar behoefte aan verschillende rollen en taken aan. Flexibiliteit wordt zeer gewaardeerd in de snelle voedingsindustrie.</a:t>
            </a:r>
          </a:p>
          <a:p>
            <a:pPr marL="514350" indent="-514350">
              <a:lnSpc>
                <a:spcPts val="2760"/>
              </a:lnSpc>
              <a:spcBef>
                <a:spcPts val="0"/>
              </a:spcBef>
              <a:buClr>
                <a:srgbClr val="B6D1E1"/>
              </a:buClr>
              <a:buAutoNum type="arabicPeriod" startAt="10"/>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Manieren ontwikkelen om met stress om te gaan in situaties met hoge druk die vaak in keukens voorkomen, zoals diepe ademhalingstechnieken, georganiseerd blijven en een positieve houding behouden.</a:t>
            </a:r>
          </a:p>
          <a:p>
            <a:pPr marL="514350" indent="-514350">
              <a:lnSpc>
                <a:spcPts val="2760"/>
              </a:lnSpc>
              <a:spcBef>
                <a:spcPts val="0"/>
              </a:spcBef>
              <a:buClr>
                <a:srgbClr val="B6D1E1"/>
              </a:buClr>
              <a:buAutoNum type="arabicPeriod" startAt="10"/>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Pleit voor inclusiviteit en eerlijke praktijken. Bevorder diversiteit door je unieke culturele perspectieven en culinaire inzichten te delen. Dit kan de diversiteit van het culinaire aanbod vergroten en bijdragen aan een meer inclusieve werkomgeving.</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476ED1EF-0E01-768C-029C-5EFEE437C6D8}"/>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79EA1DB-178F-216B-E8A6-BA3A6203C839}"/>
              </a:ext>
            </a:extLst>
          </p:cNvPr>
          <p:cNvSpPr txBox="1">
            <a:spLocks/>
          </p:cNvSpPr>
          <p:nvPr/>
        </p:nvSpPr>
        <p:spPr>
          <a:xfrm>
            <a:off x="2529673" y="661327"/>
            <a:ext cx="8026031" cy="78246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Aanpassen aan verschillende werkomgevingen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DDEC026-18C7-F021-9B07-30C12FDF455B}"/>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cxnSp>
        <p:nvCxnSpPr>
          <p:cNvPr id="12" name="Straight Connector 11">
            <a:extLst>
              <a:ext uri="{FF2B5EF4-FFF2-40B4-BE49-F238E27FC236}">
                <a16:creationId xmlns:a16="http://schemas.microsoft.com/office/drawing/2014/main" id="{330F0BAA-C5CE-41B6-68FD-C6CFBAB0CAB1}"/>
              </a:ext>
            </a:extLst>
          </p:cNvPr>
          <p:cNvCxnSpPr>
            <a:cxnSpLocks/>
          </p:cNvCxnSpPr>
          <p:nvPr/>
        </p:nvCxnSpPr>
        <p:spPr>
          <a:xfrm flipH="1">
            <a:off x="2588916" y="1573325"/>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68A3FEA-D1C5-B6F9-D5AE-A17BA958D784}"/>
              </a:ext>
            </a:extLst>
          </p:cNvPr>
          <p:cNvSpPr txBox="1"/>
          <p:nvPr/>
        </p:nvSpPr>
        <p:spPr>
          <a:xfrm>
            <a:off x="2529673" y="1311715"/>
            <a:ext cx="7221750" cy="523220"/>
          </a:xfrm>
          <a:prstGeom prst="rect">
            <a:avLst/>
          </a:prstGeom>
          <a:noFill/>
        </p:spPr>
        <p:txBody>
          <a:bodyPr wrap="square">
            <a:spAutoFit/>
          </a:bodyPr>
          <a:lstStyle/>
          <a:p>
            <a:r>
              <a:rPr lang="en-GB" sz="2800" b="1" dirty="0">
                <a:solidFill>
                  <a:schemeClr val="bg2"/>
                </a:solidFill>
                <a:highlight>
                  <a:srgbClr val="94C7B0"/>
                </a:highlight>
                <a:latin typeface="Calibri" panose="020F0502020204030204" pitchFamily="34" charset="0"/>
                <a:ea typeface="Calibri" panose="020F0502020204030204" pitchFamily="34" charset="0"/>
                <a:cs typeface="Calibri" panose="020F0502020204030204" pitchFamily="34" charset="0"/>
              </a:rPr>
              <a:t>Enkele ideeën die kunnen helpen</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3822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FAA08-5667-B3D5-97D6-3E8188A3F4A3}"/>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6D50E4C-1A46-999F-B026-9AF9B9F36951}"/>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D0A1E48E-A10F-978C-213A-D6023A6741B7}"/>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5AB4A1F-39C7-CE78-CBB5-8646BFAC7E78}"/>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F8C02E3-9737-EA0C-1776-0C9E45EDF869}"/>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5DE41802-8E0C-070F-3C99-46E988067C82}"/>
              </a:ext>
            </a:extLst>
          </p:cNvPr>
          <p:cNvSpPr txBox="1">
            <a:spLocks/>
          </p:cNvSpPr>
          <p:nvPr/>
        </p:nvSpPr>
        <p:spPr>
          <a:xfrm>
            <a:off x="1214847" y="1964471"/>
            <a:ext cx="1000850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988" indent="-534988">
              <a:lnSpc>
                <a:spcPts val="2760"/>
              </a:lnSpc>
              <a:spcBef>
                <a:spcPts val="0"/>
              </a:spcBef>
              <a:buClr>
                <a:srgbClr val="B6D1E1"/>
              </a:buClr>
              <a:buNone/>
            </a:pPr>
            <a:r>
              <a:rPr lang="en-GB" sz="2600" dirty="0">
                <a:solidFill>
                  <a:srgbClr val="B6D1E1"/>
                </a:solidFill>
                <a:latin typeface="Calibri" panose="020F0502020204030204" pitchFamily="34" charset="0"/>
                <a:ea typeface="Calibri" panose="020F0502020204030204" pitchFamily="34" charset="0"/>
                <a:cs typeface="Calibri" panose="020F0502020204030204" pitchFamily="34" charset="0"/>
              </a:rPr>
              <a:t>13</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 Anderen informeren over de voordelen van diversiteit en inclusiviteit in de culinaire sector, wat kan leiden tot meer innovatieve en samenwerkende teams.</a:t>
            </a:r>
          </a:p>
          <a:p>
            <a:pPr marL="534988" indent="-534988">
              <a:lnSpc>
                <a:spcPts val="2760"/>
              </a:lnSpc>
              <a:spcBef>
                <a:spcPts val="0"/>
              </a:spcBef>
              <a:buClr>
                <a:srgbClr val="B6D1E1"/>
              </a:buClr>
              <a:buNone/>
            </a:pPr>
            <a:r>
              <a:rPr lang="en-GB" sz="2600" dirty="0">
                <a:solidFill>
                  <a:srgbClr val="B6D1E1"/>
                </a:solidFill>
                <a:latin typeface="Calibri" panose="020F0502020204030204" pitchFamily="34" charset="0"/>
                <a:ea typeface="Calibri" panose="020F0502020204030204" pitchFamily="34" charset="0"/>
                <a:cs typeface="Calibri" panose="020F0502020204030204" pitchFamily="34" charset="0"/>
              </a:rPr>
              <a:t>14. </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Zorg dat je op de hoogte bent van je rechten als werknemer in de lokale context, waaronder wetten op eerlijke lonen, werktijden en antidiscriminatiebeleid. Aarzel niet om hulp te zoeken bij juridische of migrantenondersteunende diensten als je te maken krijgt met problemen op het werk in verband met rechten en discriminatie.</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07E96D26-14CD-1949-D973-1B1AF8C12627}"/>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9AB18F2-2029-B355-C5C1-5729AA2E29B2}"/>
              </a:ext>
            </a:extLst>
          </p:cNvPr>
          <p:cNvSpPr txBox="1">
            <a:spLocks/>
          </p:cNvSpPr>
          <p:nvPr/>
        </p:nvSpPr>
        <p:spPr>
          <a:xfrm>
            <a:off x="2529673" y="661327"/>
            <a:ext cx="8026031" cy="78246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Aanpassen aan verschillende werkomgevingen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84480065-B61D-FD72-D2BE-18BE789281C0}"/>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cxnSp>
        <p:nvCxnSpPr>
          <p:cNvPr id="12" name="Straight Connector 11">
            <a:extLst>
              <a:ext uri="{FF2B5EF4-FFF2-40B4-BE49-F238E27FC236}">
                <a16:creationId xmlns:a16="http://schemas.microsoft.com/office/drawing/2014/main" id="{57F32167-6283-C11F-091B-CE29218BA5B0}"/>
              </a:ext>
            </a:extLst>
          </p:cNvPr>
          <p:cNvCxnSpPr>
            <a:cxnSpLocks/>
          </p:cNvCxnSpPr>
          <p:nvPr/>
        </p:nvCxnSpPr>
        <p:spPr>
          <a:xfrm flipH="1">
            <a:off x="2588916" y="1573325"/>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0EB1E80-8A55-9C86-7C7C-D7D9E79E0381}"/>
              </a:ext>
            </a:extLst>
          </p:cNvPr>
          <p:cNvSpPr txBox="1"/>
          <p:nvPr/>
        </p:nvSpPr>
        <p:spPr>
          <a:xfrm>
            <a:off x="2529673" y="1311715"/>
            <a:ext cx="7221750" cy="523220"/>
          </a:xfrm>
          <a:prstGeom prst="rect">
            <a:avLst/>
          </a:prstGeom>
          <a:noFill/>
        </p:spPr>
        <p:txBody>
          <a:bodyPr wrap="square">
            <a:spAutoFit/>
          </a:bodyPr>
          <a:lstStyle/>
          <a:p>
            <a:r>
              <a:rPr lang="en-GB" sz="2800" b="1" dirty="0">
                <a:solidFill>
                  <a:schemeClr val="bg2"/>
                </a:solidFill>
                <a:highlight>
                  <a:srgbClr val="94C7B0"/>
                </a:highlight>
                <a:latin typeface="Calibri" panose="020F0502020204030204" pitchFamily="34" charset="0"/>
                <a:ea typeface="Calibri" panose="020F0502020204030204" pitchFamily="34" charset="0"/>
                <a:cs typeface="Calibri" panose="020F0502020204030204" pitchFamily="34" charset="0"/>
              </a:rPr>
              <a:t>Enkele ideeën die kunnen helpen</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5857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144526" y="927563"/>
            <a:ext cx="5526954"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Conclusie</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5112441" y="2181726"/>
            <a:ext cx="6794023" cy="3673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 culinaire/voedingsindustrie biedt migrantenvrouwen tal van mogelijkheden om hun vaardigheden en culturele achtergrond te benutten. Door deelnemers uit te rusten met de kennis en tools die in deze module worden beschreven, kunnen docenten hen in staat stellen met vertrouwen een baan in deze dynamische sector na te streven en veilig te stellen en hen helpen succesvol te integreren in hun werkomgeving, wat de weg vrijmaakt voor een succesvolle loopbaan op de lange termijn.</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4772334" y="1841089"/>
            <a:ext cx="6794024"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Freeform 2">
            <a:extLst>
              <a:ext uri="{FF2B5EF4-FFF2-40B4-BE49-F238E27FC236}">
                <a16:creationId xmlns:a16="http://schemas.microsoft.com/office/drawing/2014/main" id="{1320A5C0-0AC0-3000-0D5C-D8B5D6EF11CC}"/>
              </a:ext>
            </a:extLst>
          </p:cNvPr>
          <p:cNvSpPr/>
          <p:nvPr/>
        </p:nvSpPr>
        <p:spPr>
          <a:xfrm>
            <a:off x="-663201" y="382080"/>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29669" r="-29669"/>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Graphic 4">
            <a:extLst>
              <a:ext uri="{FF2B5EF4-FFF2-40B4-BE49-F238E27FC236}">
                <a16:creationId xmlns:a16="http://schemas.microsoft.com/office/drawing/2014/main" id="{889ECAE2-C501-3B89-B460-8524C998DC68}"/>
              </a:ext>
            </a:extLst>
          </p:cNvPr>
          <p:cNvSpPr/>
          <p:nvPr/>
        </p:nvSpPr>
        <p:spPr>
          <a:xfrm>
            <a:off x="1999745" y="352412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833635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413596"/>
            <a:ext cx="4691269" cy="1740959"/>
          </a:xfrm>
        </p:spPr>
        <p:txBody>
          <a:bodyPr>
            <a:normAutofit/>
          </a:bodyPr>
          <a:lstStyle/>
          <a:p>
            <a:pPr algn="l"/>
            <a:r>
              <a:rPr lang="en-US" sz="3600" b="0" dirty="0">
                <a:highlight>
                  <a:srgbClr val="84BFA4"/>
                </a:highlight>
              </a:rPr>
              <a:t> Je hebt voltooid</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6593306" y="3896729"/>
            <a:ext cx="5393286"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6000" b="1" dirty="0">
                <a:solidFill>
                  <a:schemeClr val="bg1"/>
                </a:solidFill>
              </a:rPr>
              <a:t>CARRIÈREMOGELIJKHEDEN </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spTree>
    <p:extLst>
      <p:ext uri="{BB962C8B-B14F-4D97-AF65-F5344CB8AC3E}">
        <p14:creationId xmlns:p14="http://schemas.microsoft.com/office/powerpoint/2010/main" val="64766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Overzicht van de </a:t>
            </a:r>
          </a:p>
          <a:p>
            <a:pPr>
              <a:lnSpc>
                <a:spcPts val="6100"/>
              </a:lnSpc>
              <a:spcBef>
                <a:spcPts val="0"/>
              </a:spcBef>
            </a:pPr>
            <a:r>
              <a:rPr lang="en-GB" sz="6000" dirty="0">
                <a:effectLst/>
                <a:latin typeface="Calibri" panose="020F0502020204030204" pitchFamily="34" charset="0"/>
                <a:ea typeface="Calibri" panose="020F0502020204030204" pitchFamily="34" charset="0"/>
              </a:rPr>
              <a:t>Voedingsindustrie</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1921343" y="1320154"/>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400" dirty="0">
                <a:solidFill>
                  <a:srgbClr val="382B1B"/>
                </a:solidFill>
                <a:ea typeface="Calibri" panose="020F0502020204030204" pitchFamily="34" charset="0"/>
                <a:cs typeface="Calibri" panose="020F0502020204030204" pitchFamily="34" charset="0"/>
              </a:rPr>
              <a:t>Laten we een beter inzicht krijgen in de verschillende mogelijkheden binnen de voedingsmiddelenindustrie.  </a:t>
            </a:r>
            <a:r>
              <a:rPr lang="en-GB" sz="2400" dirty="0">
                <a:solidFill>
                  <a:srgbClr val="382B1B"/>
                </a:solidFill>
              </a:rPr>
              <a:t>We behandelen essentiële functies zoals lijnkoks, keukenassistenten en food service managers en traditionele functies zoals chef-koks, sous chefs en patissiers. We kijken ook naar innovatieve carrières in voedseltechnologie, duurzaamheid en culinair onderwijs.</a:t>
            </a:r>
          </a:p>
          <a:p>
            <a:pPr marL="0" indent="0">
              <a:lnSpc>
                <a:spcPts val="2760"/>
              </a:lnSpc>
              <a:spcBef>
                <a:spcPts val="0"/>
              </a:spcBef>
              <a:buClr>
                <a:srgbClr val="B6D1E1"/>
              </a:buClr>
              <a:buNone/>
            </a:pPr>
            <a:endParaRPr lang="en-GB" sz="2400" dirty="0">
              <a:solidFill>
                <a:srgbClr val="382B1B"/>
              </a:solidFill>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GB" sz="2400" dirty="0">
                <a:solidFill>
                  <a:srgbClr val="382B1B"/>
                </a:solidFill>
              </a:rPr>
              <a:t>Door inzicht te krijgen in de verschillende paden die beschikbaar zijn, kun je ontdekken wat het beste bij je past, van hands-on koken tot management achter de schermen. Deze module is ontworpen om mensen te inspireren en te informeren die een succesvolle carrière in de culinaire wereld willen uitbouwen, ongeacht waar je begint.</a:t>
            </a:r>
            <a:endParaRPr lang="sv-SE" sz="2400" dirty="0">
              <a:solidFill>
                <a:srgbClr val="382B1B"/>
              </a:solidFill>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Overzicht van de voedingsmiddelenindustrie </a:t>
            </a: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171149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BC83-6CD2-7A1A-4752-06918E6E4DF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60F3DC29-54C2-19A2-8451-D36FB1FC6118}"/>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9F309BD0-C72F-BB96-8F67-106DCA73BFF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73342F0-0087-335F-3AB5-D5EEB2F3A8CF}"/>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6CA2578C-10B5-A2EF-32BE-EE022133898D}"/>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C528160B-2787-A38C-AE23-F2C86D78B9CC}"/>
              </a:ext>
            </a:extLst>
          </p:cNvPr>
          <p:cNvSpPr txBox="1">
            <a:spLocks/>
          </p:cNvSpPr>
          <p:nvPr/>
        </p:nvSpPr>
        <p:spPr>
          <a:xfrm>
            <a:off x="1882379" y="1398469"/>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solidFill>
                  <a:srgbClr val="382B1B"/>
                </a:solidFill>
              </a:rPr>
              <a:t>De voedingsindustrie is voortdurend in beweging, gedreven door veranderende consumentenvoorkeuren en maatschappelijke verschuivingen. Hier zijn enkele van de huidige trends die de groeiende vraag naar divers culinair aanbod benadrukken en die op hun beurt laten zien waar banen ontstaan:</a:t>
            </a:r>
          </a:p>
          <a:p>
            <a:pPr>
              <a:buFont typeface="+mj-lt"/>
              <a:buAutoNum type="arabicPeriod"/>
            </a:pPr>
            <a:r>
              <a:rPr lang="en-GB" sz="2200" b="1" dirty="0">
                <a:solidFill>
                  <a:srgbClr val="382B1B"/>
                </a:solidFill>
              </a:rPr>
              <a:t>Etnische keukens en authenticiteit</a:t>
            </a:r>
            <a:r>
              <a:rPr lang="en-GB" sz="2200" dirty="0">
                <a:solidFill>
                  <a:srgbClr val="382B1B"/>
                </a:solidFill>
              </a:rPr>
              <a:t>: Consumenten zijn steeds meer op zoek naar authentieke ervaringen, wat leidt tot een toename in de vraag naar traditionele en etnische keukens. Restaurants en foodservices die authentieke weergaven van diverse culturen bieden, winnen aan populariteit. Deze trend gaat verder dan alleen uit eten gaan, want shoppers zijn ook op zoek naar ingrediënten en recepten om deze gerechten thuis na te maken.</a:t>
            </a:r>
          </a:p>
          <a:p>
            <a:pPr>
              <a:buFont typeface="+mj-lt"/>
              <a:buAutoNum type="arabicPeriod"/>
            </a:pPr>
            <a:r>
              <a:rPr lang="en-GB" sz="2200" b="1" dirty="0">
                <a:solidFill>
                  <a:srgbClr val="382B1B"/>
                </a:solidFill>
              </a:rPr>
              <a:t>Alternatieven op plantaardige basis</a:t>
            </a:r>
            <a:r>
              <a:rPr lang="en-GB" sz="2200" dirty="0">
                <a:solidFill>
                  <a:srgbClr val="382B1B"/>
                </a:solidFill>
              </a:rPr>
              <a:t>: De opkomst van veganisme en bezorgdheid over gezondheid en duurzaamheid hebben geleid tot een groei in plantaardige voedingsopties. Dit gaat verder dan alleen vleesvervangers en omvat ook zuivel- en eivrije alternatieven, die steeds gangbaarder worden in supermarkten en restaurants.</a:t>
            </a:r>
          </a:p>
        </p:txBody>
      </p:sp>
      <p:sp>
        <p:nvSpPr>
          <p:cNvPr id="27" name="Graphic 4">
            <a:extLst>
              <a:ext uri="{FF2B5EF4-FFF2-40B4-BE49-F238E27FC236}">
                <a16:creationId xmlns:a16="http://schemas.microsoft.com/office/drawing/2014/main" id="{DC2AE9E6-61FB-1CE6-1033-759F72A39A78}"/>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2DF82D55-7C53-97F5-2D35-CC6FB747BC2B}"/>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Overzicht van de voedingsmiddelenindustrie </a:t>
            </a:r>
          </a:p>
        </p:txBody>
      </p:sp>
      <p:sp>
        <p:nvSpPr>
          <p:cNvPr id="30" name="Text Placeholder 23">
            <a:extLst>
              <a:ext uri="{FF2B5EF4-FFF2-40B4-BE49-F238E27FC236}">
                <a16:creationId xmlns:a16="http://schemas.microsoft.com/office/drawing/2014/main" id="{DCC1EFAE-DC5C-1E05-CF80-8504B7770F5D}"/>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45396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64B84-4625-1D7F-11D5-439B04BD069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C8ED6BF-2F26-19D1-9E79-39F00155653D}"/>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43BA77DD-B4AE-FA42-CBA1-124B7ECFBE97}"/>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D7F5F10E-C891-08E4-F080-C176E4A3E29D}"/>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F644A21-4BF8-9F0B-83ED-2CCA3DD96D91}"/>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AAA4ECE9-B345-829C-8B76-DE6EDD1DFF63}"/>
              </a:ext>
            </a:extLst>
          </p:cNvPr>
          <p:cNvSpPr txBox="1">
            <a:spLocks/>
          </p:cNvSpPr>
          <p:nvPr/>
        </p:nvSpPr>
        <p:spPr>
          <a:xfrm>
            <a:off x="1882379" y="1187664"/>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382B1B"/>
                </a:solidFill>
              </a:rPr>
              <a:t>3.  Voedingsmiddelen voor gezondheid en welzijn: </a:t>
            </a:r>
            <a:r>
              <a:rPr lang="en-GB" sz="2200" dirty="0">
                <a:solidFill>
                  <a:srgbClr val="382B1B"/>
                </a:solidFill>
              </a:rPr>
              <a:t>Met een groeiende focus op gezondheid, welzijn en voeding zijn consumenten op zoek naar voedingsmiddelen die een gezonde levensstijl ondersteunen zonder afbreuk te doen aan de smaak. Dit omvat functionele voedingsmiddelen verrijkt met eiwitten, vitaminen en mineralen, evenals opties die tegemoet komen aan dieetbeperkingen zoals glutenvrije, keto en paleo diëten.</a:t>
            </a:r>
          </a:p>
          <a:p>
            <a:pPr marL="0" indent="0">
              <a:buNone/>
            </a:pPr>
            <a:endParaRPr lang="en-GB" sz="100" dirty="0">
              <a:solidFill>
                <a:srgbClr val="382B1B"/>
              </a:solidFill>
            </a:endParaRPr>
          </a:p>
          <a:p>
            <a:pPr marL="0" indent="0">
              <a:buNone/>
            </a:pPr>
            <a:r>
              <a:rPr lang="en-GB" sz="2200" b="1" dirty="0">
                <a:solidFill>
                  <a:srgbClr val="382B1B"/>
                </a:solidFill>
              </a:rPr>
              <a:t>4. Gefermenteerde en darmvriendelijke voedingsmiddelen</a:t>
            </a:r>
            <a:r>
              <a:rPr lang="en-GB" sz="2200" dirty="0">
                <a:solidFill>
                  <a:srgbClr val="382B1B"/>
                </a:solidFill>
              </a:rPr>
              <a:t>: Gefermenteerde voeding heeft een opleving gezien vanwege de voordelen voor de gezondheid, vooral voor de darmgezondheid. Producten zoals kombucha, kimchi, zuurkool en kefir zijn steeds vaker te vinden in winkels en op menu's nu consumenten zich meer bewust worden van het belang van een gezonde spijsvertering</a:t>
            </a:r>
            <a:r>
              <a:rPr lang="en-GB" sz="1600" dirty="0"/>
              <a:t>.</a:t>
            </a:r>
            <a:endParaRPr lang="en-GB" sz="2200" dirty="0">
              <a:solidFill>
                <a:srgbClr val="382B1B"/>
              </a:solidFill>
            </a:endParaRPr>
          </a:p>
          <a:p>
            <a:pPr marL="0" indent="0">
              <a:buNone/>
            </a:pPr>
            <a:r>
              <a:rPr lang="en-GB" sz="2200" b="1" dirty="0">
                <a:solidFill>
                  <a:srgbClr val="382B1B"/>
                </a:solidFill>
              </a:rPr>
              <a:t>5. Lokale en duurzame inkoop: </a:t>
            </a:r>
            <a:r>
              <a:rPr lang="en-GB" sz="2200" dirty="0">
                <a:solidFill>
                  <a:srgbClr val="382B1B"/>
                </a:solidFill>
              </a:rPr>
              <a:t>De 'van boerderij tot tafel'-beweging blijft de voedingsindustrie beïnvloeden, met een sterke voorkeur van de consument voor lokaal ingekochte en duurzaam geteelde producten. Deze trend vertaalt zich in de vraag naar biologische producten, maar ook in het belang van het kennen van de herkomst van voedsel, de impact op het milieu en de ethische praktijken van leveranciers.</a:t>
            </a:r>
          </a:p>
          <a:p>
            <a:pPr marL="0" indent="0">
              <a:buNone/>
            </a:pPr>
            <a:endParaRPr lang="en-GB" sz="2200" dirty="0">
              <a:solidFill>
                <a:srgbClr val="382B1B"/>
              </a:solidFill>
            </a:endParaRPr>
          </a:p>
        </p:txBody>
      </p:sp>
      <p:sp>
        <p:nvSpPr>
          <p:cNvPr id="27" name="Graphic 4">
            <a:extLst>
              <a:ext uri="{FF2B5EF4-FFF2-40B4-BE49-F238E27FC236}">
                <a16:creationId xmlns:a16="http://schemas.microsoft.com/office/drawing/2014/main" id="{7E2F6716-6929-8A8A-E301-D391BC4F9B5D}"/>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E0905CF4-BF51-4BE2-B89A-57501CB5E349}"/>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Overzicht van de voedingsmiddelenindustrie </a:t>
            </a:r>
          </a:p>
        </p:txBody>
      </p:sp>
      <p:sp>
        <p:nvSpPr>
          <p:cNvPr id="30" name="Text Placeholder 23">
            <a:extLst>
              <a:ext uri="{FF2B5EF4-FFF2-40B4-BE49-F238E27FC236}">
                <a16:creationId xmlns:a16="http://schemas.microsoft.com/office/drawing/2014/main" id="{667A5949-82EF-6684-0F1F-4F2BEC471CA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6552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B2958-B70F-3593-01FF-B41A53251015}"/>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47B07FE2-6159-3585-A533-3EDCA369EFB9}"/>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02D389B5-BFE2-F8BE-6A7C-30F9E38D9452}"/>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96D6AAC7-A120-369B-CCEC-AA157A724DFE}"/>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43ECE8D-2678-EF87-6565-C057578DD42F}"/>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4C0F751B-FC34-D051-36D8-A1AE176076E9}"/>
              </a:ext>
            </a:extLst>
          </p:cNvPr>
          <p:cNvSpPr txBox="1">
            <a:spLocks/>
          </p:cNvSpPr>
          <p:nvPr/>
        </p:nvSpPr>
        <p:spPr>
          <a:xfrm>
            <a:off x="1882379" y="1502972"/>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dirty="0">
              <a:solidFill>
                <a:srgbClr val="382B1B"/>
              </a:solidFill>
            </a:endParaRPr>
          </a:p>
        </p:txBody>
      </p:sp>
      <p:sp>
        <p:nvSpPr>
          <p:cNvPr id="27" name="Graphic 4">
            <a:extLst>
              <a:ext uri="{FF2B5EF4-FFF2-40B4-BE49-F238E27FC236}">
                <a16:creationId xmlns:a16="http://schemas.microsoft.com/office/drawing/2014/main" id="{C74D5C42-F9AC-14E8-F7A9-21A1457DF0C5}"/>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2F0DA093-50F4-326E-0FEE-1FFA858FAA19}"/>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Overzicht van de voedingsmiddelenindustrie </a:t>
            </a:r>
          </a:p>
        </p:txBody>
      </p:sp>
      <p:sp>
        <p:nvSpPr>
          <p:cNvPr id="30" name="Text Placeholder 23">
            <a:extLst>
              <a:ext uri="{FF2B5EF4-FFF2-40B4-BE49-F238E27FC236}">
                <a16:creationId xmlns:a16="http://schemas.microsoft.com/office/drawing/2014/main" id="{E9EE4B99-A957-BFFE-5AB0-7C5ABC3A09E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5" name="TextBox 4">
            <a:extLst>
              <a:ext uri="{FF2B5EF4-FFF2-40B4-BE49-F238E27FC236}">
                <a16:creationId xmlns:a16="http://schemas.microsoft.com/office/drawing/2014/main" id="{1583D316-2C93-606E-32EA-D1F29F4BF639}"/>
              </a:ext>
            </a:extLst>
          </p:cNvPr>
          <p:cNvSpPr txBox="1"/>
          <p:nvPr/>
        </p:nvSpPr>
        <p:spPr>
          <a:xfrm>
            <a:off x="1595890" y="1591569"/>
            <a:ext cx="9641707" cy="4093428"/>
          </a:xfrm>
          <a:prstGeom prst="rect">
            <a:avLst/>
          </a:prstGeom>
          <a:noFill/>
        </p:spPr>
        <p:txBody>
          <a:bodyPr wrap="square">
            <a:spAutoFit/>
          </a:bodyPr>
          <a:lstStyle/>
          <a:p>
            <a:r>
              <a:rPr lang="en-GB" sz="2200" b="1" dirty="0">
                <a:solidFill>
                  <a:srgbClr val="382B1B"/>
                </a:solidFill>
              </a:rPr>
              <a:t>6.  Wereldse smaken, lokale twist</a:t>
            </a:r>
            <a:r>
              <a:rPr lang="en-GB" sz="2200" dirty="0">
                <a:solidFill>
                  <a:srgbClr val="382B1B"/>
                </a:solidFill>
              </a:rPr>
              <a:t>: Chef-koks en voedingsbedrijven combineren wereldse smaken met lokale ingrediënten om innovatieve en spannende gerechten te creëren. Deze fusion-benadering speelt in op de avontuurlijke smaak van moderne consumenten die graag nieuwe smaken ontdekken en tegelijkertijd lokale economieën ondersteunen.</a:t>
            </a:r>
            <a:endParaRPr lang="en-IE" sz="2200" dirty="0">
              <a:solidFill>
                <a:srgbClr val="382B1B"/>
              </a:solidFill>
            </a:endParaRPr>
          </a:p>
          <a:p>
            <a:endParaRPr lang="en-GB" sz="2200" dirty="0">
              <a:solidFill>
                <a:srgbClr val="382B1B"/>
              </a:solidFill>
            </a:endParaRPr>
          </a:p>
          <a:p>
            <a:pPr>
              <a:buAutoNum type="arabicPeriod" startAt="7"/>
            </a:pPr>
            <a:r>
              <a:rPr lang="en-GB" sz="2200" b="1" dirty="0">
                <a:solidFill>
                  <a:srgbClr val="382B1B"/>
                </a:solidFill>
              </a:rPr>
              <a:t>Innovaties in de voedingsmiddelentechnologie: </a:t>
            </a:r>
            <a:r>
              <a:rPr lang="en-GB" sz="2200" dirty="0">
                <a:solidFill>
                  <a:srgbClr val="382B1B"/>
                </a:solidFill>
              </a:rPr>
              <a:t>Technologische vooruitgang verandert de voedingsindustrie op een ingrijpende manier. Van in het laboratorium gekweekt vlees en 3D-printing van voedsel tot AI in voedselverwerking en blockchain voor de traceerbaarheid van voedsel: technologie maakt een efficiëntere, veiligere en persoonlijkere voedselproductie mogelijk.</a:t>
            </a:r>
          </a:p>
          <a:p>
            <a:endParaRPr lang="en-GB" sz="2200" dirty="0">
              <a:solidFill>
                <a:srgbClr val="382B1B"/>
              </a:solidFill>
            </a:endParaRPr>
          </a:p>
          <a:p>
            <a:endParaRPr lang="en-GB" sz="2200" dirty="0">
              <a:solidFill>
                <a:srgbClr val="382B1B"/>
              </a:solidFill>
            </a:endParaRPr>
          </a:p>
          <a:p>
            <a:endParaRPr lang="en-GB" dirty="0"/>
          </a:p>
        </p:txBody>
      </p:sp>
    </p:spTree>
    <p:extLst>
      <p:ext uri="{BB962C8B-B14F-4D97-AF65-F5344CB8AC3E}">
        <p14:creationId xmlns:p14="http://schemas.microsoft.com/office/powerpoint/2010/main" val="248996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r>
              <a:rPr lang="en-GB" sz="6000" dirty="0">
                <a:effectLst/>
                <a:latin typeface="Calibri" panose="020F0502020204030204" pitchFamily="34" charset="0"/>
                <a:ea typeface="Calibri" panose="020F0502020204030204" pitchFamily="34" charset="0"/>
              </a:rPr>
              <a:t>Jobkansen identificeren </a:t>
            </a:r>
          </a:p>
          <a:p>
            <a:endParaRPr lang="en-US" sz="6000" dirty="0"/>
          </a:p>
        </p:txBody>
      </p:sp>
    </p:spTree>
    <p:extLst>
      <p:ext uri="{BB962C8B-B14F-4D97-AF65-F5344CB8AC3E}">
        <p14:creationId xmlns:p14="http://schemas.microsoft.com/office/powerpoint/2010/main" val="328622595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4104</Words>
  <Application>Microsoft Office PowerPoint</Application>
  <PresentationFormat>Widescreen</PresentationFormat>
  <Paragraphs>281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docId:4844526DD597E91E4C7438CFB083EA5B</cp:keywords>
  <cp:lastModifiedBy>Yasmin Akhtar</cp:lastModifiedBy>
  <cp:revision>349</cp:revision>
  <dcterms:created xsi:type="dcterms:W3CDTF">2020-10-14T13:32:04Z</dcterms:created>
  <dcterms:modified xsi:type="dcterms:W3CDTF">2024-12-29T20:53:14Z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