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75" r:id="rId2"/>
    <p:sldId id="257" r:id="rId3"/>
    <p:sldId id="258" r:id="rId4"/>
    <p:sldId id="4381" r:id="rId5"/>
    <p:sldId id="4387" r:id="rId6"/>
    <p:sldId id="4386" r:id="rId7"/>
    <p:sldId id="4388" r:id="rId8"/>
    <p:sldId id="4389" r:id="rId9"/>
    <p:sldId id="4390" r:id="rId10"/>
    <p:sldId id="4310" r:id="rId11"/>
    <p:sldId id="4312" r:id="rId12"/>
    <p:sldId id="4391" r:id="rId13"/>
    <p:sldId id="4329" r:id="rId14"/>
    <p:sldId id="4392" r:id="rId15"/>
    <p:sldId id="4330" r:id="rId16"/>
    <p:sldId id="4411" r:id="rId17"/>
    <p:sldId id="4382" r:id="rId18"/>
    <p:sldId id="4333" r:id="rId19"/>
    <p:sldId id="4334" r:id="rId20"/>
    <p:sldId id="4393" r:id="rId21"/>
    <p:sldId id="4394" r:id="rId22"/>
    <p:sldId id="4395" r:id="rId23"/>
    <p:sldId id="4396" r:id="rId24"/>
    <p:sldId id="4385" r:id="rId25"/>
    <p:sldId id="4337" r:id="rId26"/>
    <p:sldId id="4397" r:id="rId27"/>
    <p:sldId id="4398" r:id="rId28"/>
    <p:sldId id="4400" r:id="rId29"/>
    <p:sldId id="4399" r:id="rId30"/>
    <p:sldId id="4401" r:id="rId31"/>
    <p:sldId id="4402" r:id="rId32"/>
    <p:sldId id="4403" r:id="rId33"/>
    <p:sldId id="4404" r:id="rId34"/>
    <p:sldId id="4405" r:id="rId35"/>
    <p:sldId id="4406" r:id="rId36"/>
    <p:sldId id="4407" r:id="rId37"/>
    <p:sldId id="4409" r:id="rId38"/>
    <p:sldId id="4410" r:id="rId39"/>
    <p:sldId id="432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A4"/>
    <a:srgbClr val="B6D1E1"/>
    <a:srgbClr val="E6C8C7"/>
    <a:srgbClr val="FFFFFF"/>
    <a:srgbClr val="C4C1BC"/>
    <a:srgbClr val="C4DAE7"/>
    <a:srgbClr val="382B1B"/>
    <a:srgbClr val="000000"/>
    <a:srgbClr val="94C7B0"/>
    <a:srgbClr val="EF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31"/>
    <p:restoredTop sz="94663"/>
  </p:normalViewPr>
  <p:slideViewPr>
    <p:cSldViewPr snapToGrid="0" snapToObjects="1">
      <p:cViewPr varScale="1">
        <p:scale>
          <a:sx n="63" d="100"/>
          <a:sy n="63" d="100"/>
        </p:scale>
        <p:origin x="488" y="76"/>
      </p:cViewPr>
      <p:guideLst/>
    </p:cSldViewPr>
  </p:slideViewPr>
  <p:notesTextViewPr>
    <p:cViewPr>
      <p:scale>
        <a:sx n="3" d="2"/>
        <a:sy n="3" d="2"/>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a:off x="-361733" y="-3005022"/>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2856667" y="-955040"/>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888966"/>
            <a:ext cx="3101461" cy="649042"/>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3619344" y="5648193"/>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874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61EB48-A331-0744-9EE5-15AC5B48C581}"/>
              </a:ext>
            </a:extLst>
          </p:cNvPr>
          <p:cNvSpPr/>
          <p:nvPr userDrawn="1"/>
        </p:nvSpPr>
        <p:spPr>
          <a:xfrm>
            <a:off x="5298" y="1"/>
            <a:ext cx="5518423" cy="6858000"/>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E0989EB6-F6F8-A148-984D-BD4111A2DE36}"/>
              </a:ext>
            </a:extLst>
          </p:cNvPr>
          <p:cNvSpPr/>
          <p:nvPr userDrawn="1"/>
        </p:nvSpPr>
        <p:spPr>
          <a:xfrm>
            <a:off x="3146444" y="4955348"/>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4" name="Text Box 5">
            <a:extLst>
              <a:ext uri="{FF2B5EF4-FFF2-40B4-BE49-F238E27FC236}">
                <a16:creationId xmlns:a16="http://schemas.microsoft.com/office/drawing/2014/main" id="{CC258185-0DFE-3D47-9F3C-83A282E740B3}"/>
              </a:ext>
            </a:extLst>
          </p:cNvPr>
          <p:cNvSpPr txBox="1"/>
          <p:nvPr userDrawn="1"/>
        </p:nvSpPr>
        <p:spPr>
          <a:xfrm>
            <a:off x="8461797" y="5385221"/>
            <a:ext cx="3262845" cy="443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70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35" name="Picture 34">
            <a:extLst>
              <a:ext uri="{FF2B5EF4-FFF2-40B4-BE49-F238E27FC236}">
                <a16:creationId xmlns:a16="http://schemas.microsoft.com/office/drawing/2014/main" id="{C53D3B71-B19F-8F5F-8473-4810E96422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429768" y="5434420"/>
            <a:ext cx="1716397" cy="394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4"/>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 id="21474838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eur-lex.europa.eu/legal-content/EN/TXT/?uri=CELEX%3A32006L0054"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hyperlink" Target="https://eur-lex.europa.eu/legal-content/EN/TXT/?uri=CELEX%3A32012L0029"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eur-lex.europa.eu/legal-content/EN/TXT/?uri=CELEX%3A32019L1158"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hyperlink" Target="http://www.wave-network.org/" TargetMode="External"/><Relationship Id="rId2" Type="http://schemas.openxmlformats.org/officeDocument/2006/relationships/hyperlink" Target="https://www.migrantwomennetwork.org/"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macash.org/" TargetMode="External"/><Relationship Id="rId2" Type="http://schemas.openxmlformats.org/officeDocument/2006/relationships/hyperlink" Target="https://www.solidaritefemmes.org/"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nwci.ie/" TargetMode="External"/><Relationship Id="rId2" Type="http://schemas.openxmlformats.org/officeDocument/2006/relationships/hyperlink" Target="https://www.jamstalldhetsmyndigheten.se/en" TargetMode="External"/><Relationship Id="rId1" Type="http://schemas.openxmlformats.org/officeDocument/2006/relationships/slideLayout" Target="../slideLayouts/slideLayout5.xml"/><Relationship Id="rId4" Type="http://schemas.openxmlformats.org/officeDocument/2006/relationships/hyperlink" Target="https://www.immigrantcouncil.i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61999" y="4200663"/>
            <a:ext cx="5769429" cy="697353"/>
          </a:xfrm>
        </p:spPr>
        <p:txBody>
          <a:bodyPr>
            <a:noAutofit/>
          </a:bodyPr>
          <a:lstStyle/>
          <a:p>
            <a:pPr>
              <a:lnSpc>
                <a:spcPts val="4600"/>
              </a:lnSpc>
              <a:spcBef>
                <a:spcPts val="0"/>
              </a:spcBef>
            </a:pPr>
            <a:r>
              <a:rPr lang="en-US" sz="4400" b="1" dirty="0"/>
              <a:t>M2.5 </a:t>
            </a:r>
          </a:p>
          <a:p>
            <a:pPr>
              <a:lnSpc>
                <a:spcPts val="4600"/>
              </a:lnSpc>
              <a:spcBef>
                <a:spcPts val="0"/>
              </a:spcBef>
            </a:pPr>
            <a:r>
              <a:rPr lang="en-US" sz="4400" b="1" dirty="0"/>
              <a:t>Seksisme overwinnen</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4"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5" name="Picture Placeholder 4">
            <a:extLst>
              <a:ext uri="{FF2B5EF4-FFF2-40B4-BE49-F238E27FC236}">
                <a16:creationId xmlns:a16="http://schemas.microsoft.com/office/drawing/2014/main" id="{6542A309-5A07-4108-C199-3C26E4886917}"/>
              </a:ext>
            </a:extLst>
          </p:cNvPr>
          <p:cNvPicPr>
            <a:picLocks noGrp="1" noChangeAspect="1"/>
          </p:cNvPicPr>
          <p:nvPr>
            <p:ph type="pic" sz="quarter" idx="17"/>
          </p:nvPr>
        </p:nvPicPr>
        <p:blipFill>
          <a:blip r:embed="rId2"/>
          <a:srcRect l="11100" r="11100"/>
          <a:stretch>
            <a:fillRect/>
          </a:stretch>
        </p:blipFill>
        <p:spPr>
          <a:xfrm>
            <a:off x="5504330" y="-16107"/>
            <a:ext cx="6682107" cy="5723837"/>
          </a:xfrm>
        </p:spPr>
      </p:pic>
      <p:pic>
        <p:nvPicPr>
          <p:cNvPr id="4" name="Picture 3">
            <a:extLst>
              <a:ext uri="{FF2B5EF4-FFF2-40B4-BE49-F238E27FC236}">
                <a16:creationId xmlns:a16="http://schemas.microsoft.com/office/drawing/2014/main" id="{D25170CC-5E42-EAC5-F382-95CF84B11965}"/>
              </a:ext>
            </a:extLst>
          </p:cNvPr>
          <p:cNvPicPr>
            <a:picLocks noChangeAspect="1"/>
          </p:cNvPicPr>
          <p:nvPr/>
        </p:nvPicPr>
        <p:blipFill>
          <a:blip r:embed="rId3"/>
          <a:stretch>
            <a:fillRect/>
          </a:stretch>
        </p:blipFill>
        <p:spPr>
          <a:xfrm>
            <a:off x="8595683" y="5776157"/>
            <a:ext cx="3515804" cy="918903"/>
          </a:xfrm>
          <a:prstGeom prst="rect">
            <a:avLst/>
          </a:prstGeom>
        </p:spPr>
      </p:pic>
      <p:sp>
        <p:nvSpPr>
          <p:cNvPr id="2" name="TextBox 1">
            <a:extLst>
              <a:ext uri="{FF2B5EF4-FFF2-40B4-BE49-F238E27FC236}">
                <a16:creationId xmlns:a16="http://schemas.microsoft.com/office/drawing/2014/main" id="{D821F332-3A3F-EE32-320B-10753A6A58E8}"/>
              </a:ext>
            </a:extLst>
          </p:cNvPr>
          <p:cNvSpPr txBox="1"/>
          <p:nvPr/>
        </p:nvSpPr>
        <p:spPr>
          <a:xfrm>
            <a:off x="757382" y="3649657"/>
            <a:ext cx="5316612" cy="338554"/>
          </a:xfrm>
          <a:prstGeom prst="rect">
            <a:avLst/>
          </a:prstGeom>
          <a:noFill/>
        </p:spPr>
        <p:txBody>
          <a:bodyPr wrap="square">
            <a:spAutoFit/>
          </a:bodyPr>
          <a:lstStyle/>
          <a:p>
            <a:r>
              <a:rPr lang="en-IE" sz="1600" b="1" dirty="0">
                <a:solidFill>
                  <a:schemeClr val="bg1"/>
                </a:solidFill>
                <a:highlight>
                  <a:srgbClr val="84BFA4"/>
                </a:highlight>
              </a:rPr>
              <a:t>Inzetbaarheidsprogramma - Vaardigheden voedingsindustrie </a:t>
            </a:r>
            <a:endParaRPr lang="en-IE" sz="1600" dirty="0">
              <a:solidFill>
                <a:schemeClr val="bg1"/>
              </a:solidFill>
              <a:highlight>
                <a:srgbClr val="84BFA4"/>
              </a:highlight>
            </a:endParaRPr>
          </a:p>
        </p:txBody>
      </p:sp>
    </p:spTree>
    <p:extLst>
      <p:ext uri="{BB962C8B-B14F-4D97-AF65-F5344CB8AC3E}">
        <p14:creationId xmlns:p14="http://schemas.microsoft.com/office/powerpoint/2010/main" val="274883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607EF0-C57E-2006-79D0-88A660853B31}"/>
              </a:ext>
            </a:extLst>
          </p:cNvPr>
          <p:cNvSpPr>
            <a:spLocks noGrp="1"/>
          </p:cNvSpPr>
          <p:nvPr>
            <p:ph type="body" sz="quarter" idx="18"/>
          </p:nvPr>
        </p:nvSpPr>
        <p:spPr/>
        <p:txBody>
          <a:bodyPr/>
          <a:lstStyle/>
          <a:p>
            <a:endParaRPr lang="en-US" dirty="0"/>
          </a:p>
        </p:txBody>
      </p:sp>
      <p:sp>
        <p:nvSpPr>
          <p:cNvPr id="2" name="Text Placeholder 1">
            <a:extLst>
              <a:ext uri="{FF2B5EF4-FFF2-40B4-BE49-F238E27FC236}">
                <a16:creationId xmlns:a16="http://schemas.microsoft.com/office/drawing/2014/main" id="{5DB48D6E-0748-3C3F-0B9F-92CF74AF60DD}"/>
              </a:ext>
            </a:extLst>
          </p:cNvPr>
          <p:cNvSpPr>
            <a:spLocks noGrp="1"/>
          </p:cNvSpPr>
          <p:nvPr>
            <p:ph type="body" sz="quarter" idx="16"/>
          </p:nvPr>
        </p:nvSpPr>
        <p:spPr>
          <a:xfrm>
            <a:off x="5227987" y="567909"/>
            <a:ext cx="6406070" cy="1725586"/>
          </a:xfrm>
        </p:spPr>
        <p:txBody>
          <a:bodyPr>
            <a:normAutofit/>
          </a:bodyPr>
          <a:lstStyle/>
          <a:p>
            <a:r>
              <a:rPr lang="en-US" dirty="0"/>
              <a:t>Quiz : Inzicht in seksisme in de keuken</a:t>
            </a:r>
          </a:p>
          <a:p>
            <a:endParaRPr lang="en-US" dirty="0"/>
          </a:p>
        </p:txBody>
      </p:sp>
      <p:pic>
        <p:nvPicPr>
          <p:cNvPr id="6" name="Picture Placeholder 5" descr="A few women in a kitchen&#10;&#10;Description automatically generated">
            <a:extLst>
              <a:ext uri="{FF2B5EF4-FFF2-40B4-BE49-F238E27FC236}">
                <a16:creationId xmlns:a16="http://schemas.microsoft.com/office/drawing/2014/main" id="{42DCEA24-231B-9A48-02D8-1A650F7F5836}"/>
              </a:ext>
            </a:extLst>
          </p:cNvPr>
          <p:cNvPicPr>
            <a:picLocks noGrp="1" noChangeAspect="1"/>
          </p:cNvPicPr>
          <p:nvPr>
            <p:ph type="pic" sz="quarter" idx="53"/>
          </p:nvPr>
        </p:nvPicPr>
        <p:blipFill>
          <a:blip r:embed="rId2"/>
          <a:srcRect l="14205" r="14205"/>
          <a:stretch>
            <a:fillRect/>
          </a:stretch>
        </p:blipFill>
        <p:spPr/>
      </p:pic>
    </p:spTree>
    <p:extLst>
      <p:ext uri="{BB962C8B-B14F-4D97-AF65-F5344CB8AC3E}">
        <p14:creationId xmlns:p14="http://schemas.microsoft.com/office/powerpoint/2010/main" val="260636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B8E40ECB-8EFB-21FE-3783-ADAF2FA82423}"/>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8CDF9C93-F1C7-A223-4DE9-62857CA99352}"/>
              </a:ext>
            </a:extLst>
          </p:cNvPr>
          <p:cNvSpPr txBox="1">
            <a:spLocks/>
          </p:cNvSpPr>
          <p:nvPr/>
        </p:nvSpPr>
        <p:spPr>
          <a:xfrm>
            <a:off x="417729" y="2811218"/>
            <a:ext cx="5890260" cy="3043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t>Wat is een voorbeeld van ongelijke behandeling in de keuken?</a:t>
            </a:r>
          </a:p>
          <a:p>
            <a:pPr marL="0" indent="0"/>
            <a:r>
              <a:rPr lang="en-US" dirty="0"/>
              <a:t>a) Vrouwen krijgen minder kansen om vooruit te komen</a:t>
            </a:r>
          </a:p>
          <a:p>
            <a:pPr marL="0" indent="0"/>
            <a:r>
              <a:rPr lang="en-US" dirty="0"/>
              <a:t>b) Gelijke taakverdeling onder alle medewerkers</a:t>
            </a:r>
          </a:p>
          <a:p>
            <a:pPr marL="0" indent="0"/>
            <a:r>
              <a:rPr lang="en-US" dirty="0"/>
              <a:t>c) Mannen krijgen minder belangrijke taken</a:t>
            </a:r>
          </a:p>
        </p:txBody>
      </p:sp>
      <p:sp>
        <p:nvSpPr>
          <p:cNvPr id="5" name="Text Placeholder 4">
            <a:extLst>
              <a:ext uri="{FF2B5EF4-FFF2-40B4-BE49-F238E27FC236}">
                <a16:creationId xmlns:a16="http://schemas.microsoft.com/office/drawing/2014/main" id="{9D162966-1089-5EB2-E76F-557EC07B5EA9}"/>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Vraag 1: </a:t>
            </a:r>
          </a:p>
        </p:txBody>
      </p:sp>
    </p:spTree>
    <p:extLst>
      <p:ext uri="{BB962C8B-B14F-4D97-AF65-F5344CB8AC3E}">
        <p14:creationId xmlns:p14="http://schemas.microsoft.com/office/powerpoint/2010/main" val="162418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156D9-EE49-08C5-5FDA-D220157326F8}"/>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45871C3F-B2A6-2548-C7EF-CB0985371289}"/>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AC9B4CCC-9CB4-4C1B-3ADA-C6E64BA27594}"/>
              </a:ext>
            </a:extLst>
          </p:cNvPr>
          <p:cNvSpPr txBox="1">
            <a:spLocks/>
          </p:cNvSpPr>
          <p:nvPr/>
        </p:nvSpPr>
        <p:spPr>
          <a:xfrm>
            <a:off x="417729" y="2811218"/>
            <a:ext cx="5890260" cy="3043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t>Wat is een voorbeeld van ongelijke behandeling in de keuken?</a:t>
            </a:r>
          </a:p>
          <a:p>
            <a:pPr marL="0" indent="0"/>
            <a:r>
              <a:rPr lang="en-US" dirty="0"/>
              <a:t>Antwoord: a) Vrouwen krijgen minder kansen om vooruit te komen</a:t>
            </a:r>
          </a:p>
        </p:txBody>
      </p:sp>
      <p:sp>
        <p:nvSpPr>
          <p:cNvPr id="5" name="Text Placeholder 4">
            <a:extLst>
              <a:ext uri="{FF2B5EF4-FFF2-40B4-BE49-F238E27FC236}">
                <a16:creationId xmlns:a16="http://schemas.microsoft.com/office/drawing/2014/main" id="{01631DD5-DA86-A0C0-82A5-31BAEDECC886}"/>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Antwoord op vraag 1: </a:t>
            </a:r>
          </a:p>
        </p:txBody>
      </p:sp>
    </p:spTree>
    <p:extLst>
      <p:ext uri="{BB962C8B-B14F-4D97-AF65-F5344CB8AC3E}">
        <p14:creationId xmlns:p14="http://schemas.microsoft.com/office/powerpoint/2010/main" val="313022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F75B-BF15-E2A6-7F91-A73E6AF39C8D}"/>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0D215BB-860B-1550-C238-F11C579BDA78}"/>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
        <p:nvSpPr>
          <p:cNvPr id="4" name="Text Placeholder 5">
            <a:extLst>
              <a:ext uri="{FF2B5EF4-FFF2-40B4-BE49-F238E27FC236}">
                <a16:creationId xmlns:a16="http://schemas.microsoft.com/office/drawing/2014/main" id="{2E43DC95-0F2E-DF7D-A776-95D20CAAD285}"/>
              </a:ext>
            </a:extLst>
          </p:cNvPr>
          <p:cNvSpPr txBox="1">
            <a:spLocks/>
          </p:cNvSpPr>
          <p:nvPr/>
        </p:nvSpPr>
        <p:spPr>
          <a:xfrm>
            <a:off x="417729" y="2811218"/>
            <a:ext cx="5890260" cy="354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Hoe kun je reageren op een ongepaste opmerking?</a:t>
            </a:r>
          </a:p>
          <a:p>
            <a:pPr marL="0" indent="0"/>
            <a:r>
              <a:rPr lang="en-US" dirty="0"/>
              <a:t>a) Zwijgen en negeren</a:t>
            </a:r>
          </a:p>
          <a:p>
            <a:pPr marL="0" indent="0"/>
            <a:r>
              <a:rPr lang="en-US" dirty="0"/>
              <a:t>b) Vraag hen beleefd om te stoppen met de ongepaste opmerking</a:t>
            </a:r>
          </a:p>
          <a:p>
            <a:pPr marL="0" indent="0"/>
            <a:r>
              <a:rPr lang="en-US" dirty="0"/>
              <a:t>c) Een soortgelijke ongepaste opmerking terug maken</a:t>
            </a:r>
          </a:p>
          <a:p>
            <a:pPr marL="0" indent="0"/>
            <a:endParaRPr lang="en-US" dirty="0"/>
          </a:p>
          <a:p>
            <a:pPr marL="0" indent="0"/>
            <a:endParaRPr lang="en-US" dirty="0"/>
          </a:p>
        </p:txBody>
      </p:sp>
      <p:sp>
        <p:nvSpPr>
          <p:cNvPr id="5" name="Text Placeholder 4">
            <a:extLst>
              <a:ext uri="{FF2B5EF4-FFF2-40B4-BE49-F238E27FC236}">
                <a16:creationId xmlns:a16="http://schemas.microsoft.com/office/drawing/2014/main" id="{6C51DBB9-42DC-6258-E04E-7CBC254B28A7}"/>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Vraag 2:</a:t>
            </a:r>
          </a:p>
          <a:p>
            <a:r>
              <a:rPr lang="en-US" dirty="0"/>
              <a:t>Ongepaste opmerking</a:t>
            </a:r>
          </a:p>
          <a:p>
            <a:endParaRPr lang="en-US" dirty="0"/>
          </a:p>
        </p:txBody>
      </p:sp>
    </p:spTree>
    <p:extLst>
      <p:ext uri="{BB962C8B-B14F-4D97-AF65-F5344CB8AC3E}">
        <p14:creationId xmlns:p14="http://schemas.microsoft.com/office/powerpoint/2010/main" val="74257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CCB8-3ECD-8914-3DDB-3A2D26D9F11C}"/>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F9736B87-5437-3398-A35E-8B50351B27FC}"/>
              </a:ext>
            </a:extLst>
          </p:cNvPr>
          <p:cNvSpPr txBox="1">
            <a:spLocks/>
          </p:cNvSpPr>
          <p:nvPr/>
        </p:nvSpPr>
        <p:spPr>
          <a:xfrm>
            <a:off x="417729" y="2575430"/>
            <a:ext cx="5890260" cy="354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Antwoord: b) Vraag hen beleefd om te stoppen met de ongepaste opmerking</a:t>
            </a:r>
          </a:p>
          <a:p>
            <a:pPr marL="0" indent="0"/>
            <a:endParaRPr lang="en-US" dirty="0"/>
          </a:p>
        </p:txBody>
      </p:sp>
      <p:sp>
        <p:nvSpPr>
          <p:cNvPr id="5" name="Text Placeholder 4">
            <a:extLst>
              <a:ext uri="{FF2B5EF4-FFF2-40B4-BE49-F238E27FC236}">
                <a16:creationId xmlns:a16="http://schemas.microsoft.com/office/drawing/2014/main" id="{1DFD44BA-E2A0-FE97-790A-D2D1D4790A1E}"/>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Antwoord op vraag 2:</a:t>
            </a:r>
          </a:p>
          <a:p>
            <a:r>
              <a:rPr lang="en-US" dirty="0"/>
              <a:t>Ongepaste opmerking</a:t>
            </a:r>
          </a:p>
          <a:p>
            <a:endParaRPr lang="en-US" dirty="0"/>
          </a:p>
        </p:txBody>
      </p:sp>
      <p:pic>
        <p:nvPicPr>
          <p:cNvPr id="8" name="Picture Placeholder 5">
            <a:extLst>
              <a:ext uri="{FF2B5EF4-FFF2-40B4-BE49-F238E27FC236}">
                <a16:creationId xmlns:a16="http://schemas.microsoft.com/office/drawing/2014/main" id="{37A5AE6B-1150-CED7-2398-FD226FC4C47A}"/>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Tree>
    <p:extLst>
      <p:ext uri="{BB962C8B-B14F-4D97-AF65-F5344CB8AC3E}">
        <p14:creationId xmlns:p14="http://schemas.microsoft.com/office/powerpoint/2010/main" val="277825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11240-0986-5252-D9D4-7E134A8D7383}"/>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819F3501-8A1F-08D0-96A2-2DF67A36C58D}"/>
              </a:ext>
            </a:extLst>
          </p:cNvPr>
          <p:cNvSpPr txBox="1">
            <a:spLocks/>
          </p:cNvSpPr>
          <p:nvPr/>
        </p:nvSpPr>
        <p:spPr>
          <a:xfrm>
            <a:off x="417729" y="2811218"/>
            <a:ext cx="5890260" cy="347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Wat moet je doen als je wordt uitgesloten van belangrijke vergaderingen?</a:t>
            </a:r>
          </a:p>
          <a:p>
            <a:pPr marL="0" indent="0"/>
            <a:r>
              <a:rPr lang="en-US" dirty="0"/>
              <a:t>a) Klaag bij je collega's</a:t>
            </a:r>
          </a:p>
          <a:p>
            <a:pPr marL="0" indent="0"/>
            <a:r>
              <a:rPr lang="en-US" dirty="0"/>
              <a:t>b) Praat met je supervisor over het opnemen in de lijst</a:t>
            </a:r>
          </a:p>
          <a:p>
            <a:pPr marL="0" indent="0"/>
            <a:r>
              <a:rPr lang="en-US" dirty="0"/>
              <a:t>c) Helemaal geen vergaderingen meer bijwonen </a:t>
            </a:r>
          </a:p>
        </p:txBody>
      </p:sp>
      <p:sp>
        <p:nvSpPr>
          <p:cNvPr id="5" name="Text Placeholder 4">
            <a:extLst>
              <a:ext uri="{FF2B5EF4-FFF2-40B4-BE49-F238E27FC236}">
                <a16:creationId xmlns:a16="http://schemas.microsoft.com/office/drawing/2014/main" id="{9D90B8F5-58E0-955C-FD22-36F52F57B35C}"/>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Vraag 3: </a:t>
            </a:r>
          </a:p>
          <a:p>
            <a:r>
              <a:rPr lang="en-US" dirty="0"/>
              <a:t>Uitsluiting</a:t>
            </a:r>
          </a:p>
        </p:txBody>
      </p:sp>
      <p:pic>
        <p:nvPicPr>
          <p:cNvPr id="13" name="Picture Placeholder 5">
            <a:extLst>
              <a:ext uri="{FF2B5EF4-FFF2-40B4-BE49-F238E27FC236}">
                <a16:creationId xmlns:a16="http://schemas.microsoft.com/office/drawing/2014/main" id="{241AF3FE-4B6C-1187-F9EC-D02251EA1BDE}"/>
              </a:ext>
            </a:extLst>
          </p:cNvPr>
          <p:cNvPicPr>
            <a:picLocks noGrp="1" noChangeAspect="1"/>
          </p:cNvPicPr>
          <p:nvPr>
            <p:ph type="pic" sz="quarter" idx="53"/>
          </p:nvPr>
        </p:nvPicPr>
        <p:blipFill>
          <a:blip r:embed="rId2"/>
          <a:srcRect l="33299" r="2227"/>
          <a:stretch/>
        </p:blipFill>
        <p:spPr>
          <a:xfrm>
            <a:off x="6307989" y="694862"/>
            <a:ext cx="5292000" cy="5468275"/>
          </a:xfrm>
        </p:spPr>
      </p:pic>
    </p:spTree>
    <p:extLst>
      <p:ext uri="{BB962C8B-B14F-4D97-AF65-F5344CB8AC3E}">
        <p14:creationId xmlns:p14="http://schemas.microsoft.com/office/powerpoint/2010/main" val="283201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2EEA-D999-2629-E1FA-4438A1C36EF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1AE256D9-54D7-1CF2-68F2-7D43722FCE9A}"/>
              </a:ext>
            </a:extLst>
          </p:cNvPr>
          <p:cNvSpPr txBox="1">
            <a:spLocks/>
          </p:cNvSpPr>
          <p:nvPr/>
        </p:nvSpPr>
        <p:spPr>
          <a:xfrm>
            <a:off x="417729" y="2811218"/>
            <a:ext cx="5890260" cy="347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Antwoord: b) Met je supervisor over opname praten</a:t>
            </a:r>
          </a:p>
          <a:p>
            <a:pPr marL="0" indent="0"/>
            <a:endParaRPr lang="en-US" dirty="0"/>
          </a:p>
        </p:txBody>
      </p:sp>
      <p:sp>
        <p:nvSpPr>
          <p:cNvPr id="5" name="Text Placeholder 4">
            <a:extLst>
              <a:ext uri="{FF2B5EF4-FFF2-40B4-BE49-F238E27FC236}">
                <a16:creationId xmlns:a16="http://schemas.microsoft.com/office/drawing/2014/main" id="{7E424B04-370F-E836-204A-AEE2744D296B}"/>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Antwoord op vraag 3: </a:t>
            </a:r>
          </a:p>
          <a:p>
            <a:r>
              <a:rPr lang="en-US" dirty="0"/>
              <a:t>Uitsluiting</a:t>
            </a:r>
          </a:p>
        </p:txBody>
      </p:sp>
      <p:pic>
        <p:nvPicPr>
          <p:cNvPr id="7" name="Picture Placeholder 5">
            <a:extLst>
              <a:ext uri="{FF2B5EF4-FFF2-40B4-BE49-F238E27FC236}">
                <a16:creationId xmlns:a16="http://schemas.microsoft.com/office/drawing/2014/main" id="{EE874F8E-6AED-69A4-ACA7-4D0645620150}"/>
              </a:ext>
            </a:extLst>
          </p:cNvPr>
          <p:cNvPicPr>
            <a:picLocks noGrp="1" noChangeAspect="1"/>
          </p:cNvPicPr>
          <p:nvPr>
            <p:ph type="pic" sz="quarter" idx="53"/>
          </p:nvPr>
        </p:nvPicPr>
        <p:blipFill>
          <a:blip r:embed="rId2"/>
          <a:srcRect l="33299" r="2227"/>
          <a:stretch/>
        </p:blipFill>
        <p:spPr>
          <a:xfrm>
            <a:off x="6307989" y="694862"/>
            <a:ext cx="5292000" cy="5468275"/>
          </a:xfrm>
        </p:spPr>
      </p:pic>
    </p:spTree>
    <p:extLst>
      <p:ext uri="{BB962C8B-B14F-4D97-AF65-F5344CB8AC3E}">
        <p14:creationId xmlns:p14="http://schemas.microsoft.com/office/powerpoint/2010/main" val="107861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FE51-B32E-BB2D-6E3B-A8227AD4AB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6757A4-A815-95F4-1B89-C95540E60639}"/>
              </a:ext>
            </a:extLst>
          </p:cNvPr>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a:extLst>
              <a:ext uri="{FF2B5EF4-FFF2-40B4-BE49-F238E27FC236}">
                <a16:creationId xmlns:a16="http://schemas.microsoft.com/office/drawing/2014/main" id="{BB8701B1-83F0-2CD3-5AE4-C3937937F1EA}"/>
              </a:ext>
            </a:extLst>
          </p:cNvPr>
          <p:cNvGrpSpPr/>
          <p:nvPr/>
        </p:nvGrpSpPr>
        <p:grpSpPr>
          <a:xfrm rot="4220027">
            <a:off x="-542070" y="-4396039"/>
            <a:ext cx="10330971" cy="10652026"/>
            <a:chOff x="0" y="0"/>
            <a:chExt cx="20661942" cy="21304052"/>
          </a:xfrm>
        </p:grpSpPr>
        <p:sp>
          <p:nvSpPr>
            <p:cNvPr id="4" name="Freeform 4">
              <a:extLst>
                <a:ext uri="{FF2B5EF4-FFF2-40B4-BE49-F238E27FC236}">
                  <a16:creationId xmlns:a16="http://schemas.microsoft.com/office/drawing/2014/main" id="{275E7904-A515-7319-E9CA-D7AB28BF9CDF}"/>
                </a:ext>
              </a:extLst>
            </p:cNvPr>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a:extLst>
              <a:ext uri="{FF2B5EF4-FFF2-40B4-BE49-F238E27FC236}">
                <a16:creationId xmlns:a16="http://schemas.microsoft.com/office/drawing/2014/main" id="{72346487-F828-CC78-FEA6-1E9A2579E8BB}"/>
              </a:ext>
            </a:extLst>
          </p:cNvPr>
          <p:cNvGrpSpPr/>
          <p:nvPr/>
        </p:nvGrpSpPr>
        <p:grpSpPr>
          <a:xfrm>
            <a:off x="-2680462" y="-6101979"/>
            <a:ext cx="16148169" cy="6101980"/>
            <a:chOff x="0" y="0"/>
            <a:chExt cx="32296338" cy="12203960"/>
          </a:xfrm>
        </p:grpSpPr>
        <p:sp>
          <p:nvSpPr>
            <p:cNvPr id="6" name="Freeform 6">
              <a:extLst>
                <a:ext uri="{FF2B5EF4-FFF2-40B4-BE49-F238E27FC236}">
                  <a16:creationId xmlns:a16="http://schemas.microsoft.com/office/drawing/2014/main" id="{3748D5FF-2321-341F-5EDF-F9690CE531C3}"/>
                </a:ext>
              </a:extLst>
            </p:cNvPr>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a:extLst>
              <a:ext uri="{FF2B5EF4-FFF2-40B4-BE49-F238E27FC236}">
                <a16:creationId xmlns:a16="http://schemas.microsoft.com/office/drawing/2014/main" id="{3D0CFFA3-F0E5-5049-602A-B3A7660B08F3}"/>
              </a:ext>
            </a:extLst>
          </p:cNvPr>
          <p:cNvGrpSpPr/>
          <p:nvPr/>
        </p:nvGrpSpPr>
        <p:grpSpPr>
          <a:xfrm>
            <a:off x="-3671155" y="6857999"/>
            <a:ext cx="16148169" cy="2193027"/>
            <a:chOff x="0" y="0"/>
            <a:chExt cx="32296338" cy="4386054"/>
          </a:xfrm>
        </p:grpSpPr>
        <p:sp>
          <p:nvSpPr>
            <p:cNvPr id="8" name="Freeform 8">
              <a:extLst>
                <a:ext uri="{FF2B5EF4-FFF2-40B4-BE49-F238E27FC236}">
                  <a16:creationId xmlns:a16="http://schemas.microsoft.com/office/drawing/2014/main" id="{544A6766-1D0C-5A07-8DC2-7D180B2EAB0B}"/>
                </a:ext>
              </a:extLst>
            </p:cNvPr>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a:extLst>
              <a:ext uri="{FF2B5EF4-FFF2-40B4-BE49-F238E27FC236}">
                <a16:creationId xmlns:a16="http://schemas.microsoft.com/office/drawing/2014/main" id="{78EC53C4-873D-FDFB-0F24-9A7CCB7A93DD}"/>
              </a:ext>
            </a:extLst>
          </p:cNvPr>
          <p:cNvGrpSpPr/>
          <p:nvPr/>
        </p:nvGrpSpPr>
        <p:grpSpPr>
          <a:xfrm>
            <a:off x="-2987800" y="-807842"/>
            <a:ext cx="2987800" cy="11409236"/>
            <a:chOff x="0" y="0"/>
            <a:chExt cx="5975600" cy="22818472"/>
          </a:xfrm>
        </p:grpSpPr>
        <p:sp>
          <p:nvSpPr>
            <p:cNvPr id="10" name="Freeform 10">
              <a:extLst>
                <a:ext uri="{FF2B5EF4-FFF2-40B4-BE49-F238E27FC236}">
                  <a16:creationId xmlns:a16="http://schemas.microsoft.com/office/drawing/2014/main" id="{56237546-0D8C-FC30-ED08-92D8013185E7}"/>
                </a:ext>
              </a:extLst>
            </p:cNvPr>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a:extLst>
              <a:ext uri="{FF2B5EF4-FFF2-40B4-BE49-F238E27FC236}">
                <a16:creationId xmlns:a16="http://schemas.microsoft.com/office/drawing/2014/main" id="{216A7F85-9603-20DE-2E48-2832A5FD2B03}"/>
              </a:ext>
            </a:extLst>
          </p:cNvPr>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dirty="0">
                <a:solidFill>
                  <a:srgbClr val="DDA9A7"/>
                </a:solidFill>
                <a:latin typeface="TT Rounds Condensed"/>
                <a:ea typeface="TT Rounds Condensed"/>
                <a:cs typeface="TT Rounds Condensed"/>
                <a:sym typeface="TT Rounds Condensed"/>
              </a:rPr>
              <a:t>02</a:t>
            </a:r>
          </a:p>
        </p:txBody>
      </p:sp>
      <p:sp>
        <p:nvSpPr>
          <p:cNvPr id="12" name="TextBox 12">
            <a:extLst>
              <a:ext uri="{FF2B5EF4-FFF2-40B4-BE49-F238E27FC236}">
                <a16:creationId xmlns:a16="http://schemas.microsoft.com/office/drawing/2014/main" id="{38DD2722-3AF8-4683-E7D0-8E5209511392}"/>
              </a:ext>
            </a:extLst>
          </p:cNvPr>
          <p:cNvSpPr txBox="1"/>
          <p:nvPr/>
        </p:nvSpPr>
        <p:spPr>
          <a:xfrm>
            <a:off x="875809" y="1928526"/>
            <a:ext cx="7054239" cy="1154162"/>
          </a:xfrm>
          <a:prstGeom prst="rect">
            <a:avLst/>
          </a:prstGeom>
        </p:spPr>
        <p:txBody>
          <a:bodyPr lIns="0" tIns="0" rIns="0" bIns="0" rtlCol="0" anchor="t">
            <a:spAutoFit/>
          </a:bodyPr>
          <a:lstStyle/>
          <a:p>
            <a:pPr algn="ctr">
              <a:lnSpc>
                <a:spcPts val="4536"/>
              </a:lnSpc>
            </a:pPr>
            <a:r>
              <a:rPr lang="en-US" sz="4200" b="1" spc="37" dirty="0">
                <a:solidFill>
                  <a:srgbClr val="000000"/>
                </a:solidFill>
                <a:ea typeface="TT Rounds Condensed Bold"/>
                <a:cs typeface="TT Rounds Condensed Bold"/>
                <a:sym typeface="TT Rounds Condensed Bold"/>
              </a:rPr>
              <a:t>Uw rechten om seksisme op het werk aan te pakken</a:t>
            </a:r>
          </a:p>
        </p:txBody>
      </p:sp>
    </p:spTree>
    <p:extLst>
      <p:ext uri="{BB962C8B-B14F-4D97-AF65-F5344CB8AC3E}">
        <p14:creationId xmlns:p14="http://schemas.microsoft.com/office/powerpoint/2010/main" val="137044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5F207-BD15-1FEA-FF5E-21AE24AADD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37B972D-F51E-AEA4-8488-7A3F0836FEF1}"/>
              </a:ext>
            </a:extLst>
          </p:cNvPr>
          <p:cNvSpPr>
            <a:spLocks noGrp="1"/>
          </p:cNvSpPr>
          <p:nvPr>
            <p:ph type="body" sz="quarter" idx="18"/>
          </p:nvPr>
        </p:nvSpPr>
        <p:spPr>
          <a:xfrm>
            <a:off x="6369627" y="1582750"/>
            <a:ext cx="5382662" cy="4343986"/>
          </a:xfrm>
        </p:spPr>
        <p:txBody>
          <a:bodyPr/>
          <a:lstStyle/>
          <a:p>
            <a:pPr marL="0" indent="0"/>
            <a:r>
              <a:rPr lang="en-US" dirty="0"/>
              <a:t>In alle EU-landen zijn er wetten en regels om je te beschermen tegen seksisme en discriminatie op het werk. </a:t>
            </a:r>
          </a:p>
          <a:p>
            <a:pPr marL="0" indent="0"/>
            <a:r>
              <a:rPr lang="en-US" dirty="0"/>
              <a:t>In de volgende dia's vind je voorbeelden van wetten en richtlijnen die zijn opgesteld om jou te beschermen.</a:t>
            </a:r>
          </a:p>
          <a:p>
            <a:pPr marL="0" indent="0"/>
            <a:r>
              <a:rPr lang="en-US" dirty="0"/>
              <a:t>Dit juridische kader dient als schild, zodat je voor jezelf en anderen in de culinaire sector kunt opkomen.</a:t>
            </a:r>
          </a:p>
          <a:p>
            <a:endParaRPr lang="fr-FR" dirty="0"/>
          </a:p>
          <a:p>
            <a:br>
              <a:rPr lang="en-US" dirty="0"/>
            </a:br>
            <a:endParaRPr lang="en-US" dirty="0"/>
          </a:p>
        </p:txBody>
      </p:sp>
      <p:sp>
        <p:nvSpPr>
          <p:cNvPr id="2" name="Text Placeholder 1">
            <a:extLst>
              <a:ext uri="{FF2B5EF4-FFF2-40B4-BE49-F238E27FC236}">
                <a16:creationId xmlns:a16="http://schemas.microsoft.com/office/drawing/2014/main" id="{C2A51625-7712-D477-4D8C-219E8BCA153E}"/>
              </a:ext>
            </a:extLst>
          </p:cNvPr>
          <p:cNvSpPr>
            <a:spLocks noGrp="1"/>
          </p:cNvSpPr>
          <p:nvPr>
            <p:ph type="body" sz="quarter" idx="16"/>
          </p:nvPr>
        </p:nvSpPr>
        <p:spPr/>
        <p:txBody>
          <a:bodyPr>
            <a:normAutofit lnSpcReduction="10000"/>
          </a:bodyPr>
          <a:lstStyle/>
          <a:p>
            <a:r>
              <a:rPr lang="en-US" dirty="0"/>
              <a:t>Uw rechten om seksisme op het werk aan te pakken</a:t>
            </a:r>
          </a:p>
        </p:txBody>
      </p:sp>
      <p:sp>
        <p:nvSpPr>
          <p:cNvPr id="4" name="Rectangle 3">
            <a:extLst>
              <a:ext uri="{FF2B5EF4-FFF2-40B4-BE49-F238E27FC236}">
                <a16:creationId xmlns:a16="http://schemas.microsoft.com/office/drawing/2014/main" id="{B54F6D0B-26D2-416D-2ED0-4845E8DC3E0C}"/>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 name="Connecteur 5">
            <a:extLst>
              <a:ext uri="{FF2B5EF4-FFF2-40B4-BE49-F238E27FC236}">
                <a16:creationId xmlns:a16="http://schemas.microsoft.com/office/drawing/2014/main" id="{D81CC8D9-EE7E-A171-701D-5758226CB07F}"/>
              </a:ext>
            </a:extLst>
          </p:cNvPr>
          <p:cNvSpPr/>
          <p:nvPr/>
        </p:nvSpPr>
        <p:spPr>
          <a:xfrm>
            <a:off x="-1156604" y="2682371"/>
            <a:ext cx="4794596" cy="4794596"/>
          </a:xfrm>
          <a:prstGeom prst="flowChartConnector">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Placeholder 5">
            <a:extLst>
              <a:ext uri="{FF2B5EF4-FFF2-40B4-BE49-F238E27FC236}">
                <a16:creationId xmlns:a16="http://schemas.microsoft.com/office/drawing/2014/main" id="{60E432D6-CC29-71A0-AF7E-9026DC4EE9EE}"/>
              </a:ext>
            </a:extLst>
          </p:cNvPr>
          <p:cNvPicPr>
            <a:picLocks noChangeAspect="1"/>
          </p:cNvPicPr>
          <p:nvPr/>
        </p:nvPicPr>
        <p:blipFill>
          <a:blip r:embed="rId2"/>
          <a:srcRect l="17741" r="17741"/>
          <a:stretch/>
        </p:blipFill>
        <p:spPr>
          <a:xfrm>
            <a:off x="408953" y="1685214"/>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156101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C4388-91F5-56F6-5C6F-F9E0A002B649}"/>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4958087B-DDB1-E309-626D-3F45B70415A2}"/>
              </a:ext>
            </a:extLst>
          </p:cNvPr>
          <p:cNvGrpSpPr/>
          <p:nvPr/>
        </p:nvGrpSpPr>
        <p:grpSpPr>
          <a:xfrm rot="4220027">
            <a:off x="-4672462" y="-8621977"/>
            <a:ext cx="11488865" cy="11256265"/>
            <a:chOff x="-5581956" y="-441626"/>
            <a:chExt cx="22977730" cy="22512530"/>
          </a:xfrm>
        </p:grpSpPr>
        <p:sp>
          <p:nvSpPr>
            <p:cNvPr id="6" name="Freeform 4">
              <a:extLst>
                <a:ext uri="{FF2B5EF4-FFF2-40B4-BE49-F238E27FC236}">
                  <a16:creationId xmlns:a16="http://schemas.microsoft.com/office/drawing/2014/main" id="{B6214F9B-56ED-B9D6-A886-15AFC29E0076}"/>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sp>
        <p:nvSpPr>
          <p:cNvPr id="3" name="Text Placeholder 2">
            <a:extLst>
              <a:ext uri="{FF2B5EF4-FFF2-40B4-BE49-F238E27FC236}">
                <a16:creationId xmlns:a16="http://schemas.microsoft.com/office/drawing/2014/main" id="{E40322BA-514D-16EC-5A40-E903E1C03424}"/>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en-US" b="1" dirty="0">
                <a:solidFill>
                  <a:srgbClr val="434343"/>
                </a:solidFill>
                <a:effectLst/>
              </a:rPr>
              <a:t>De richtlijn gendergelijkheid </a:t>
            </a:r>
            <a:r>
              <a:rPr lang="en-US" u="sng" dirty="0">
                <a:solidFill>
                  <a:srgbClr val="1155CC"/>
                </a:solidFill>
                <a:effectLst/>
                <a:ea typeface="Arial" panose="020B0604020202020204" pitchFamily="34" charset="0"/>
                <a:hlinkClick r:id="rId2"/>
              </a:rPr>
              <a:t>De richtlijn gendergelijkheid</a:t>
            </a:r>
            <a:endParaRPr lang="fr-FR" dirty="0">
              <a:effectLst/>
              <a:ea typeface="Arial" panose="020B0604020202020204" pitchFamily="34" charset="0"/>
            </a:endParaRPr>
          </a:p>
          <a:p>
            <a:pPr marL="0" indent="0">
              <a:lnSpc>
                <a:spcPct val="115000"/>
              </a:lnSpc>
            </a:pPr>
            <a:r>
              <a:rPr lang="en-US" dirty="0">
                <a:effectLst/>
                <a:ea typeface="Arial" panose="020B0604020202020204" pitchFamily="34" charset="0"/>
              </a:rPr>
              <a:t>De richtlijn inzake gendergelijkheid (2006/54/EG) zorgt ervoor dat mannen en vrouwen op het werk gelijk worden behandeld, ook wat betreft kansen op werk, promoties en arbeidsomstandigheden. De richtlijn maakt een einde aan oneerlijke behandeling op grond van geslacht, vooral wat betreft </a:t>
            </a:r>
            <a:r>
              <a:rPr lang="en-US" dirty="0" err="1">
                <a:effectLst/>
                <a:ea typeface="Arial" panose="020B0604020202020204" pitchFamily="34" charset="0"/>
              </a:rPr>
              <a:t>beloning</a:t>
            </a:r>
            <a:r>
              <a:rPr lang="en-US" dirty="0">
                <a:effectLst/>
                <a:ea typeface="Arial" panose="020B0604020202020204" pitchFamily="34" charset="0"/>
              </a:rPr>
              <a:t>.</a:t>
            </a:r>
            <a:endParaRPr lang="fr-FR" dirty="0">
              <a:ea typeface="Arial" panose="020B0604020202020204" pitchFamily="34" charset="0"/>
            </a:endParaRPr>
          </a:p>
          <a:p>
            <a:pPr marL="0" indent="0">
              <a:lnSpc>
                <a:spcPct val="115000"/>
              </a:lnSpc>
            </a:pPr>
            <a:r>
              <a:rPr lang="en-US" dirty="0">
                <a:effectLst/>
                <a:ea typeface="Arial" panose="020B0604020202020204" pitchFamily="34" charset="0"/>
              </a:rPr>
              <a:t>Door </a:t>
            </a:r>
            <a:r>
              <a:rPr lang="en-US" dirty="0" err="1">
                <a:effectLst/>
                <a:ea typeface="Arial" panose="020B0604020202020204" pitchFamily="34" charset="0"/>
              </a:rPr>
              <a:t>deze</a:t>
            </a:r>
            <a:r>
              <a:rPr lang="en-US" dirty="0">
                <a:effectLst/>
                <a:ea typeface="Arial" panose="020B0604020202020204" pitchFamily="34" charset="0"/>
              </a:rPr>
              <a:t> </a:t>
            </a:r>
            <a:r>
              <a:rPr lang="en-US" dirty="0" err="1">
                <a:effectLst/>
                <a:ea typeface="Arial" panose="020B0604020202020204" pitchFamily="34" charset="0"/>
              </a:rPr>
              <a:t>richtlijn</a:t>
            </a:r>
            <a:r>
              <a:rPr lang="en-US" dirty="0">
                <a:effectLst/>
                <a:ea typeface="Arial" panose="020B0604020202020204" pitchFamily="34" charset="0"/>
              </a:rPr>
              <a:t> </a:t>
            </a:r>
            <a:r>
              <a:rPr lang="en-US" dirty="0" err="1">
                <a:effectLst/>
                <a:ea typeface="Arial" panose="020B0604020202020204" pitchFamily="34" charset="0"/>
              </a:rPr>
              <a:t>te</a:t>
            </a:r>
            <a:r>
              <a:rPr lang="en-US" dirty="0">
                <a:effectLst/>
                <a:ea typeface="Arial" panose="020B0604020202020204" pitchFamily="34" charset="0"/>
              </a:rPr>
              <a:t> </a:t>
            </a:r>
            <a:r>
              <a:rPr lang="en-US" dirty="0" err="1">
                <a:effectLst/>
                <a:ea typeface="Arial" panose="020B0604020202020204" pitchFamily="34" charset="0"/>
              </a:rPr>
              <a:t>kennen</a:t>
            </a:r>
            <a:r>
              <a:rPr lang="en-US" dirty="0">
                <a:effectLst/>
                <a:ea typeface="Arial" panose="020B0604020202020204" pitchFamily="34" charset="0"/>
              </a:rPr>
              <a:t>, </a:t>
            </a:r>
            <a:r>
              <a:rPr lang="en-US" dirty="0" err="1">
                <a:effectLst/>
                <a:ea typeface="Arial" panose="020B0604020202020204" pitchFamily="34" charset="0"/>
              </a:rPr>
              <a:t>kun</a:t>
            </a:r>
            <a:r>
              <a:rPr lang="en-US" dirty="0">
                <a:effectLst/>
                <a:ea typeface="Arial" panose="020B0604020202020204" pitchFamily="34" charset="0"/>
              </a:rPr>
              <a:t> je </a:t>
            </a:r>
            <a:r>
              <a:rPr lang="en-US" dirty="0" err="1">
                <a:effectLst/>
                <a:ea typeface="Arial" panose="020B0604020202020204" pitchFamily="34" charset="0"/>
              </a:rPr>
              <a:t>herkennen</a:t>
            </a:r>
            <a:r>
              <a:rPr lang="en-US" dirty="0">
                <a:effectLst/>
                <a:ea typeface="Arial" panose="020B0604020202020204" pitchFamily="34" charset="0"/>
              </a:rPr>
              <a:t> of je </a:t>
            </a:r>
            <a:r>
              <a:rPr lang="en-US" dirty="0" err="1">
                <a:effectLst/>
                <a:ea typeface="Arial" panose="020B0604020202020204" pitchFamily="34" charset="0"/>
              </a:rPr>
              <a:t>oneerlijk</a:t>
            </a:r>
            <a:r>
              <a:rPr lang="en-US" dirty="0">
                <a:effectLst/>
                <a:ea typeface="Arial" panose="020B0604020202020204" pitchFamily="34" charset="0"/>
              </a:rPr>
              <a:t> </a:t>
            </a:r>
            <a:r>
              <a:rPr lang="en-US" dirty="0" err="1">
                <a:effectLst/>
                <a:ea typeface="Arial" panose="020B0604020202020204" pitchFamily="34" charset="0"/>
              </a:rPr>
              <a:t>wordt</a:t>
            </a:r>
            <a:r>
              <a:rPr lang="en-US" dirty="0">
                <a:effectLst/>
                <a:ea typeface="Arial" panose="020B0604020202020204" pitchFamily="34" charset="0"/>
              </a:rPr>
              <a:t> </a:t>
            </a:r>
            <a:r>
              <a:rPr lang="en-US" dirty="0" err="1">
                <a:effectLst/>
                <a:ea typeface="Arial" panose="020B0604020202020204" pitchFamily="34" charset="0"/>
              </a:rPr>
              <a:t>behandeld</a:t>
            </a:r>
            <a:r>
              <a:rPr lang="en-US" dirty="0">
                <a:effectLst/>
                <a:ea typeface="Arial" panose="020B0604020202020204" pitchFamily="34" charset="0"/>
              </a:rPr>
              <a:t> in </a:t>
            </a:r>
            <a:r>
              <a:rPr lang="en-US" dirty="0" err="1">
                <a:effectLst/>
                <a:ea typeface="Arial" panose="020B0604020202020204" pitchFamily="34" charset="0"/>
              </a:rPr>
              <a:t>vergelijking</a:t>
            </a:r>
            <a:r>
              <a:rPr lang="en-US" dirty="0">
                <a:effectLst/>
                <a:ea typeface="Arial" panose="020B0604020202020204" pitchFamily="34" charset="0"/>
              </a:rPr>
              <a:t> met </a:t>
            </a:r>
            <a:r>
              <a:rPr lang="en-US" dirty="0" err="1">
                <a:effectLst/>
                <a:ea typeface="Arial" panose="020B0604020202020204" pitchFamily="34" charset="0"/>
              </a:rPr>
              <a:t>mannelijke</a:t>
            </a:r>
            <a:r>
              <a:rPr lang="en-US" dirty="0">
                <a:effectLst/>
                <a:ea typeface="Arial" panose="020B0604020202020204" pitchFamily="34" charset="0"/>
              </a:rPr>
              <a:t> </a:t>
            </a:r>
            <a:r>
              <a:rPr lang="en-US" dirty="0" err="1">
                <a:effectLst/>
                <a:ea typeface="Arial" panose="020B0604020202020204" pitchFamily="34" charset="0"/>
              </a:rPr>
              <a:t>collega's</a:t>
            </a:r>
            <a:r>
              <a:rPr lang="en-US" dirty="0">
                <a:effectLst/>
                <a:ea typeface="Arial" panose="020B0604020202020204" pitchFamily="34" charset="0"/>
              </a:rPr>
              <a:t>. Het </a:t>
            </a:r>
            <a:r>
              <a:rPr lang="en-US" dirty="0" err="1">
                <a:effectLst/>
                <a:ea typeface="Arial" panose="020B0604020202020204" pitchFamily="34" charset="0"/>
              </a:rPr>
              <a:t>stelt</a:t>
            </a:r>
            <a:r>
              <a:rPr lang="en-US" dirty="0">
                <a:effectLst/>
                <a:ea typeface="Arial" panose="020B0604020202020204" pitchFamily="34" charset="0"/>
              </a:rPr>
              <a:t> je in </a:t>
            </a:r>
            <a:r>
              <a:rPr lang="en-US" dirty="0" err="1">
                <a:effectLst/>
                <a:ea typeface="Arial" panose="020B0604020202020204" pitchFamily="34" charset="0"/>
              </a:rPr>
              <a:t>staat</a:t>
            </a:r>
            <a:r>
              <a:rPr lang="en-US" dirty="0">
                <a:effectLst/>
                <a:ea typeface="Arial" panose="020B0604020202020204" pitchFamily="34" charset="0"/>
              </a:rPr>
              <a:t> om </a:t>
            </a:r>
            <a:r>
              <a:rPr lang="en-US" dirty="0" err="1">
                <a:effectLst/>
                <a:ea typeface="Arial" panose="020B0604020202020204" pitchFamily="34" charset="0"/>
              </a:rPr>
              <a:t>oneerlijke</a:t>
            </a:r>
            <a:r>
              <a:rPr lang="en-US" dirty="0">
                <a:effectLst/>
                <a:ea typeface="Arial" panose="020B0604020202020204" pitchFamily="34" charset="0"/>
              </a:rPr>
              <a:t> </a:t>
            </a:r>
            <a:r>
              <a:rPr lang="en-US" dirty="0" err="1">
                <a:effectLst/>
                <a:ea typeface="Arial" panose="020B0604020202020204" pitchFamily="34" charset="0"/>
              </a:rPr>
              <a:t>praktijken</a:t>
            </a:r>
            <a:r>
              <a:rPr lang="en-US" dirty="0">
                <a:effectLst/>
                <a:ea typeface="Arial" panose="020B0604020202020204" pitchFamily="34" charset="0"/>
              </a:rPr>
              <a:t> </a:t>
            </a:r>
            <a:r>
              <a:rPr lang="en-US" dirty="0" err="1">
                <a:effectLst/>
                <a:ea typeface="Arial" panose="020B0604020202020204" pitchFamily="34" charset="0"/>
              </a:rPr>
              <a:t>aan</a:t>
            </a:r>
            <a:r>
              <a:rPr lang="en-US" dirty="0">
                <a:effectLst/>
                <a:ea typeface="Arial" panose="020B0604020202020204" pitchFamily="34" charset="0"/>
              </a:rPr>
              <a:t> </a:t>
            </a:r>
            <a:r>
              <a:rPr lang="en-US" dirty="0" err="1">
                <a:effectLst/>
                <a:ea typeface="Arial" panose="020B0604020202020204" pitchFamily="34" charset="0"/>
              </a:rPr>
              <a:t>te</a:t>
            </a:r>
            <a:r>
              <a:rPr lang="en-US" dirty="0">
                <a:effectLst/>
                <a:ea typeface="Arial" panose="020B0604020202020204" pitchFamily="34" charset="0"/>
              </a:rPr>
              <a:t> </a:t>
            </a:r>
            <a:r>
              <a:rPr lang="en-US" dirty="0" err="1">
                <a:effectLst/>
                <a:ea typeface="Arial" panose="020B0604020202020204" pitchFamily="34" charset="0"/>
              </a:rPr>
              <a:t>vechten</a:t>
            </a:r>
            <a:r>
              <a:rPr lang="en-US" dirty="0">
                <a:effectLst/>
                <a:ea typeface="Arial" panose="020B0604020202020204" pitchFamily="34" charset="0"/>
              </a:rPr>
              <a:t> </a:t>
            </a:r>
            <a:r>
              <a:rPr lang="en-US" dirty="0" err="1">
                <a:effectLst/>
                <a:ea typeface="Arial" panose="020B0604020202020204" pitchFamily="34" charset="0"/>
              </a:rPr>
              <a:t>en</a:t>
            </a:r>
            <a:r>
              <a:rPr lang="en-US" dirty="0">
                <a:effectLst/>
                <a:ea typeface="Arial" panose="020B0604020202020204" pitchFamily="34" charset="0"/>
              </a:rPr>
              <a:t> </a:t>
            </a:r>
            <a:r>
              <a:rPr lang="en-US" dirty="0" err="1">
                <a:effectLst/>
                <a:ea typeface="Arial" panose="020B0604020202020204" pitchFamily="34" charset="0"/>
              </a:rPr>
              <a:t>gerechtigheid</a:t>
            </a:r>
            <a:r>
              <a:rPr lang="en-US" dirty="0">
                <a:effectLst/>
                <a:ea typeface="Arial" panose="020B0604020202020204" pitchFamily="34" charset="0"/>
              </a:rPr>
              <a:t> </a:t>
            </a:r>
            <a:r>
              <a:rPr lang="en-US" dirty="0" err="1">
                <a:effectLst/>
                <a:ea typeface="Arial" panose="020B0604020202020204" pitchFamily="34" charset="0"/>
              </a:rPr>
              <a:t>te</a:t>
            </a:r>
            <a:r>
              <a:rPr lang="en-US" dirty="0">
                <a:effectLst/>
                <a:ea typeface="Arial" panose="020B0604020202020204" pitchFamily="34" charset="0"/>
              </a:rPr>
              <a:t> </a:t>
            </a:r>
            <a:r>
              <a:rPr lang="en-US" dirty="0" err="1">
                <a:effectLst/>
                <a:ea typeface="Arial" panose="020B0604020202020204" pitchFamily="34" charset="0"/>
              </a:rPr>
              <a:t>zoeken</a:t>
            </a:r>
            <a:r>
              <a:rPr lang="en-US" dirty="0">
                <a:effectLst/>
                <a:ea typeface="Arial" panose="020B0604020202020204" pitchFamily="34" charset="0"/>
              </a:rPr>
              <a:t> </a:t>
            </a:r>
            <a:r>
              <a:rPr lang="en-US" dirty="0" err="1">
                <a:effectLst/>
                <a:ea typeface="Arial" panose="020B0604020202020204" pitchFamily="34" charset="0"/>
              </a:rPr>
              <a:t>voor</a:t>
            </a:r>
            <a:r>
              <a:rPr lang="en-US" dirty="0">
                <a:effectLst/>
                <a:ea typeface="Arial" panose="020B0604020202020204" pitchFamily="34" charset="0"/>
              </a:rPr>
              <a:t> </a:t>
            </a:r>
            <a:r>
              <a:rPr lang="en-US" dirty="0" err="1">
                <a:effectLst/>
                <a:ea typeface="Arial" panose="020B0604020202020204" pitchFamily="34" charset="0"/>
              </a:rPr>
              <a:t>ongelijkheid</a:t>
            </a:r>
            <a:r>
              <a:rPr lang="en-US" dirty="0">
                <a:effectLst/>
                <a:ea typeface="Arial" panose="020B0604020202020204" pitchFamily="34" charset="0"/>
              </a:rPr>
              <a:t> op </a:t>
            </a:r>
            <a:r>
              <a:rPr lang="en-US" dirty="0" err="1">
                <a:effectLst/>
                <a:ea typeface="Arial" panose="020B0604020202020204" pitchFamily="34" charset="0"/>
              </a:rPr>
              <a:t>grond</a:t>
            </a:r>
            <a:r>
              <a:rPr lang="en-US" dirty="0">
                <a:effectLst/>
                <a:ea typeface="Arial" panose="020B0604020202020204" pitchFamily="34" charset="0"/>
              </a:rPr>
              <a:t> van </a:t>
            </a:r>
            <a:r>
              <a:rPr lang="en-US" dirty="0" err="1">
                <a:effectLst/>
                <a:ea typeface="Arial" panose="020B0604020202020204" pitchFamily="34" charset="0"/>
              </a:rPr>
              <a:t>geslacht</a:t>
            </a:r>
            <a:r>
              <a:rPr lang="en-US" dirty="0">
                <a:effectLst/>
                <a:ea typeface="Arial" panose="020B0604020202020204" pitchFamily="34" charset="0"/>
              </a:rPr>
              <a:t> op het </a:t>
            </a:r>
            <a:r>
              <a:rPr lang="en-US" dirty="0" err="1">
                <a:effectLst/>
                <a:ea typeface="Arial" panose="020B0604020202020204" pitchFamily="34" charset="0"/>
              </a:rPr>
              <a:t>werk</a:t>
            </a:r>
            <a:r>
              <a:rPr lang="en-US" dirty="0">
                <a:effectLst/>
                <a:ea typeface="Arial" panose="020B0604020202020204" pitchFamily="34" charset="0"/>
              </a:rPr>
              <a:t>. Het </a:t>
            </a:r>
            <a:r>
              <a:rPr lang="en-US" dirty="0" err="1">
                <a:effectLst/>
                <a:ea typeface="Arial" panose="020B0604020202020204" pitchFamily="34" charset="0"/>
              </a:rPr>
              <a:t>stelt</a:t>
            </a:r>
            <a:r>
              <a:rPr lang="en-US" dirty="0">
                <a:effectLst/>
                <a:ea typeface="Arial" panose="020B0604020202020204" pitchFamily="34" charset="0"/>
              </a:rPr>
              <a:t> je in </a:t>
            </a:r>
            <a:r>
              <a:rPr lang="en-US" dirty="0" err="1">
                <a:effectLst/>
                <a:ea typeface="Arial" panose="020B0604020202020204" pitchFamily="34" charset="0"/>
              </a:rPr>
              <a:t>staat</a:t>
            </a:r>
            <a:r>
              <a:rPr lang="en-US" dirty="0">
                <a:effectLst/>
                <a:ea typeface="Arial" panose="020B0604020202020204" pitchFamily="34" charset="0"/>
              </a:rPr>
              <a:t> om </a:t>
            </a:r>
            <a:r>
              <a:rPr lang="en-US" dirty="0" err="1">
                <a:effectLst/>
                <a:ea typeface="Arial" panose="020B0604020202020204" pitchFamily="34" charset="0"/>
              </a:rPr>
              <a:t>oneerlijke</a:t>
            </a:r>
            <a:r>
              <a:rPr lang="en-US" dirty="0">
                <a:effectLst/>
                <a:ea typeface="Arial" panose="020B0604020202020204" pitchFamily="34" charset="0"/>
              </a:rPr>
              <a:t> </a:t>
            </a:r>
            <a:r>
              <a:rPr lang="en-US" dirty="0" err="1">
                <a:effectLst/>
                <a:ea typeface="Arial" panose="020B0604020202020204" pitchFamily="34" charset="0"/>
              </a:rPr>
              <a:t>praktijken</a:t>
            </a:r>
            <a:r>
              <a:rPr lang="en-US" dirty="0">
                <a:effectLst/>
                <a:ea typeface="Arial" panose="020B0604020202020204" pitchFamily="34" charset="0"/>
              </a:rPr>
              <a:t> </a:t>
            </a:r>
            <a:r>
              <a:rPr lang="en-US" dirty="0" err="1">
                <a:effectLst/>
                <a:ea typeface="Arial" panose="020B0604020202020204" pitchFamily="34" charset="0"/>
              </a:rPr>
              <a:t>aan</a:t>
            </a:r>
            <a:r>
              <a:rPr lang="en-US" dirty="0">
                <a:effectLst/>
                <a:ea typeface="Arial" panose="020B0604020202020204" pitchFamily="34" charset="0"/>
              </a:rPr>
              <a:t> </a:t>
            </a:r>
            <a:r>
              <a:rPr lang="en-US" dirty="0" err="1">
                <a:effectLst/>
                <a:ea typeface="Arial" panose="020B0604020202020204" pitchFamily="34" charset="0"/>
              </a:rPr>
              <a:t>te</a:t>
            </a:r>
            <a:r>
              <a:rPr lang="en-US" dirty="0">
                <a:effectLst/>
                <a:ea typeface="Arial" panose="020B0604020202020204" pitchFamily="34" charset="0"/>
              </a:rPr>
              <a:t> </a:t>
            </a:r>
            <a:r>
              <a:rPr lang="en-US" dirty="0" err="1">
                <a:effectLst/>
                <a:ea typeface="Arial" panose="020B0604020202020204" pitchFamily="34" charset="0"/>
              </a:rPr>
              <a:t>vechten</a:t>
            </a:r>
            <a:r>
              <a:rPr lang="en-US" dirty="0">
                <a:effectLst/>
                <a:ea typeface="Arial" panose="020B0604020202020204" pitchFamily="34" charset="0"/>
              </a:rPr>
              <a:t> </a:t>
            </a:r>
            <a:r>
              <a:rPr lang="en-US" dirty="0" err="1">
                <a:effectLst/>
                <a:ea typeface="Arial" panose="020B0604020202020204" pitchFamily="34" charset="0"/>
              </a:rPr>
              <a:t>en</a:t>
            </a:r>
            <a:r>
              <a:rPr lang="en-US" dirty="0">
                <a:effectLst/>
                <a:ea typeface="Arial" panose="020B0604020202020204" pitchFamily="34" charset="0"/>
              </a:rPr>
              <a:t> </a:t>
            </a:r>
            <a:r>
              <a:rPr lang="en-US" dirty="0" err="1">
                <a:effectLst/>
                <a:ea typeface="Arial" panose="020B0604020202020204" pitchFamily="34" charset="0"/>
              </a:rPr>
              <a:t>gerechtigheid</a:t>
            </a:r>
            <a:r>
              <a:rPr lang="en-US" dirty="0">
                <a:effectLst/>
                <a:ea typeface="Arial" panose="020B0604020202020204" pitchFamily="34" charset="0"/>
              </a:rPr>
              <a:t> </a:t>
            </a:r>
            <a:r>
              <a:rPr lang="en-US" dirty="0" err="1">
                <a:effectLst/>
                <a:ea typeface="Arial" panose="020B0604020202020204" pitchFamily="34" charset="0"/>
              </a:rPr>
              <a:t>te</a:t>
            </a:r>
            <a:r>
              <a:rPr lang="en-US" dirty="0">
                <a:effectLst/>
                <a:ea typeface="Arial" panose="020B0604020202020204" pitchFamily="34" charset="0"/>
              </a:rPr>
              <a:t> </a:t>
            </a:r>
            <a:r>
              <a:rPr lang="en-US" dirty="0" err="1">
                <a:effectLst/>
                <a:ea typeface="Arial" panose="020B0604020202020204" pitchFamily="34" charset="0"/>
              </a:rPr>
              <a:t>zoeken</a:t>
            </a:r>
            <a:r>
              <a:rPr lang="en-US" dirty="0">
                <a:effectLst/>
                <a:ea typeface="Arial" panose="020B0604020202020204" pitchFamily="34" charset="0"/>
              </a:rPr>
              <a:t> </a:t>
            </a:r>
            <a:r>
              <a:rPr lang="en-US" dirty="0" err="1">
                <a:effectLst/>
                <a:ea typeface="Arial" panose="020B0604020202020204" pitchFamily="34" charset="0"/>
              </a:rPr>
              <a:t>voor</a:t>
            </a:r>
            <a:r>
              <a:rPr lang="en-US" dirty="0">
                <a:effectLst/>
                <a:ea typeface="Arial" panose="020B0604020202020204" pitchFamily="34" charset="0"/>
              </a:rPr>
              <a:t> </a:t>
            </a:r>
            <a:r>
              <a:rPr lang="en-US" dirty="0" err="1">
                <a:effectLst/>
                <a:ea typeface="Arial" panose="020B0604020202020204" pitchFamily="34" charset="0"/>
              </a:rPr>
              <a:t>gendergerelateerde</a:t>
            </a:r>
            <a:r>
              <a:rPr lang="en-US" dirty="0">
                <a:effectLst/>
                <a:ea typeface="Arial" panose="020B0604020202020204" pitchFamily="34" charset="0"/>
              </a:rPr>
              <a:t> </a:t>
            </a:r>
            <a:r>
              <a:rPr lang="en-US" dirty="0" err="1">
                <a:effectLst/>
                <a:ea typeface="Arial" panose="020B0604020202020204" pitchFamily="34" charset="0"/>
              </a:rPr>
              <a:t>ongelijkheid</a:t>
            </a:r>
            <a:r>
              <a:rPr lang="en-US" dirty="0">
                <a:effectLst/>
                <a:ea typeface="Arial" panose="020B0604020202020204" pitchFamily="34" charset="0"/>
              </a:rPr>
              <a:t> op het </a:t>
            </a:r>
            <a:r>
              <a:rPr lang="en-US" dirty="0" err="1">
                <a:effectLst/>
                <a:ea typeface="Arial" panose="020B0604020202020204" pitchFamily="34" charset="0"/>
              </a:rPr>
              <a:t>werk</a:t>
            </a:r>
            <a:r>
              <a:rPr lang="en-US" dirty="0">
                <a:effectLst/>
                <a:ea typeface="Arial" panose="020B0604020202020204" pitchFamily="34" charset="0"/>
              </a:rPr>
              <a:t>.</a:t>
            </a:r>
            <a:endParaRPr lang="fr-FR" dirty="0">
              <a:effectLst/>
              <a:ea typeface="Arial" panose="020B0604020202020204" pitchFamily="34" charset="0"/>
            </a:endParaRPr>
          </a:p>
          <a:p>
            <a:pPr marL="342900" indent="-342900">
              <a:buFont typeface="Arial" panose="020B0604020202020204" pitchFamily="34" charset="0"/>
              <a:buChar char="•"/>
            </a:pPr>
            <a:endParaRPr lang="en-US" dirty="0"/>
          </a:p>
          <a:p>
            <a:pPr marL="0" indent="0"/>
            <a:endParaRPr lang="en-US" dirty="0"/>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F2AFEB07-4DBC-AF19-A703-6C6599C351B7}"/>
              </a:ext>
            </a:extLst>
          </p:cNvPr>
          <p:cNvSpPr>
            <a:spLocks noGrp="1"/>
          </p:cNvSpPr>
          <p:nvPr>
            <p:ph type="body" sz="quarter" idx="16"/>
          </p:nvPr>
        </p:nvSpPr>
        <p:spPr/>
        <p:txBody>
          <a:bodyPr>
            <a:normAutofit lnSpcReduction="10000"/>
          </a:bodyPr>
          <a:lstStyle/>
          <a:p>
            <a:r>
              <a:rPr lang="en-US" dirty="0"/>
              <a:t>Uw rechten om seksisme op het werk aan te pakken</a:t>
            </a:r>
          </a:p>
        </p:txBody>
      </p:sp>
      <p:sp>
        <p:nvSpPr>
          <p:cNvPr id="4" name="Rectangle 3">
            <a:extLst>
              <a:ext uri="{FF2B5EF4-FFF2-40B4-BE49-F238E27FC236}">
                <a16:creationId xmlns:a16="http://schemas.microsoft.com/office/drawing/2014/main" id="{C8DBD583-0D23-0824-B84B-4B9701841F33}"/>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82754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p:cNvGrpSpPr/>
          <p:nvPr/>
        </p:nvGrpSpPr>
        <p:grpSpPr>
          <a:xfrm>
            <a:off x="5298" y="1"/>
            <a:ext cx="5518423" cy="6858000"/>
            <a:chOff x="0" y="0"/>
            <a:chExt cx="11036846" cy="13716000"/>
          </a:xfrm>
        </p:grpSpPr>
        <p:sp>
          <p:nvSpPr>
            <p:cNvPr id="4" name="Freeform 4"/>
            <p:cNvSpPr/>
            <p:nvPr/>
          </p:nvSpPr>
          <p:spPr>
            <a:xfrm>
              <a:off x="0" y="0"/>
              <a:ext cx="11036808" cy="13716000"/>
            </a:xfrm>
            <a:custGeom>
              <a:avLst/>
              <a:gdLst/>
              <a:ahLst/>
              <a:cxnLst/>
              <a:rect l="l" t="t" r="r" b="b"/>
              <a:pathLst>
                <a:path w="11036808" h="13716000">
                  <a:moveTo>
                    <a:pt x="0" y="0"/>
                  </a:moveTo>
                  <a:lnTo>
                    <a:pt x="11036808" y="0"/>
                  </a:lnTo>
                  <a:lnTo>
                    <a:pt x="11036808" y="13716000"/>
                  </a:lnTo>
                  <a:lnTo>
                    <a:pt x="0" y="13716000"/>
                  </a:lnTo>
                  <a:close/>
                </a:path>
              </a:pathLst>
            </a:custGeom>
            <a:solidFill>
              <a:srgbClr val="B6D1E1"/>
            </a:solidFill>
          </p:spPr>
          <p:txBody>
            <a:bodyPr/>
            <a:lstStyle/>
            <a:p>
              <a:endParaRPr lang="fr-FR" sz="1200"/>
            </a:p>
          </p:txBody>
        </p:sp>
      </p:grpSp>
      <p:grpSp>
        <p:nvGrpSpPr>
          <p:cNvPr id="5" name="Group 5"/>
          <p:cNvGrpSpPr/>
          <p:nvPr/>
        </p:nvGrpSpPr>
        <p:grpSpPr>
          <a:xfrm>
            <a:off x="3146444" y="4955348"/>
            <a:ext cx="2945636" cy="3037178"/>
            <a:chOff x="0" y="0"/>
            <a:chExt cx="5891272" cy="6074356"/>
          </a:xfrm>
        </p:grpSpPr>
        <p:sp>
          <p:nvSpPr>
            <p:cNvPr id="6" name="Freeform 6"/>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txBody>
            <a:bodyPr/>
            <a:lstStyle/>
            <a:p>
              <a:endParaRPr lang="fr-FR" sz="1200"/>
            </a:p>
          </p:txBody>
        </p:sp>
      </p:grpSp>
      <p:grpSp>
        <p:nvGrpSpPr>
          <p:cNvPr id="7" name="Group 7"/>
          <p:cNvGrpSpPr/>
          <p:nvPr/>
        </p:nvGrpSpPr>
        <p:grpSpPr>
          <a:xfrm>
            <a:off x="-3058052" y="6858000"/>
            <a:ext cx="16148169" cy="1786542"/>
            <a:chOff x="0" y="0"/>
            <a:chExt cx="32296338" cy="3573084"/>
          </a:xfrm>
        </p:grpSpPr>
        <p:sp>
          <p:nvSpPr>
            <p:cNvPr id="8" name="Freeform 8"/>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txBody>
            <a:bodyPr/>
            <a:lstStyle/>
            <a:p>
              <a:endParaRPr lang="fr-FR" sz="1200"/>
            </a:p>
          </p:txBody>
        </p:sp>
      </p:grpSp>
      <p:sp>
        <p:nvSpPr>
          <p:cNvPr id="11" name="TextBox 11"/>
          <p:cNvSpPr txBox="1"/>
          <p:nvPr/>
        </p:nvSpPr>
        <p:spPr>
          <a:xfrm>
            <a:off x="674790" y="759060"/>
            <a:ext cx="7358967" cy="859210"/>
          </a:xfrm>
          <a:prstGeom prst="rect">
            <a:avLst/>
          </a:prstGeom>
        </p:spPr>
        <p:txBody>
          <a:bodyPr lIns="0" tIns="0" rIns="0" bIns="0" rtlCol="0" anchor="t">
            <a:spAutoFit/>
          </a:bodyPr>
          <a:lstStyle/>
          <a:p>
            <a:pPr>
              <a:lnSpc>
                <a:spcPts val="6722"/>
              </a:lnSpc>
            </a:pPr>
            <a:r>
              <a:rPr lang="en-US" sz="6224" b="1" spc="58" dirty="0">
                <a:solidFill>
                  <a:schemeClr val="bg1"/>
                </a:solidFill>
                <a:ea typeface="TT Rounds Condensed Bold"/>
                <a:cs typeface="TT Rounds Condensed Bold"/>
                <a:sym typeface="TT Rounds Condensed Bold"/>
              </a:rPr>
              <a:t>Inhoud</a:t>
            </a:r>
          </a:p>
        </p:txBody>
      </p:sp>
      <p:sp>
        <p:nvSpPr>
          <p:cNvPr id="12" name="TextBox 12"/>
          <p:cNvSpPr txBox="1"/>
          <p:nvPr/>
        </p:nvSpPr>
        <p:spPr>
          <a:xfrm>
            <a:off x="6364695" y="641423"/>
            <a:ext cx="578467" cy="448841"/>
          </a:xfrm>
          <a:prstGeom prst="rect">
            <a:avLst/>
          </a:prstGeom>
        </p:spPr>
        <p:txBody>
          <a:bodyPr lIns="0" tIns="0" rIns="0" bIns="0" rtlCol="0" anchor="t">
            <a:spAutoFit/>
          </a:bodyPr>
          <a:lstStyle/>
          <a:p>
            <a:pPr>
              <a:lnSpc>
                <a:spcPts val="3456"/>
              </a:lnSpc>
            </a:pPr>
            <a:r>
              <a:rPr lang="en-US" sz="3200" b="1" spc="29" dirty="0">
                <a:solidFill>
                  <a:srgbClr val="84BFA4"/>
                </a:solidFill>
                <a:latin typeface="TT Rounds Condensed Bold"/>
                <a:ea typeface="TT Rounds Condensed Bold"/>
                <a:cs typeface="TT Rounds Condensed Bold"/>
                <a:sym typeface="TT Rounds Condensed Bold"/>
              </a:rPr>
              <a:t>01</a:t>
            </a:r>
          </a:p>
        </p:txBody>
      </p:sp>
      <p:sp>
        <p:nvSpPr>
          <p:cNvPr id="13" name="TextBox 13"/>
          <p:cNvSpPr txBox="1"/>
          <p:nvPr/>
        </p:nvSpPr>
        <p:spPr>
          <a:xfrm>
            <a:off x="7086229" y="770760"/>
            <a:ext cx="4683064" cy="282129"/>
          </a:xfrm>
          <a:prstGeom prst="rect">
            <a:avLst/>
          </a:prstGeom>
        </p:spPr>
        <p:txBody>
          <a:bodyPr lIns="0" tIns="0" rIns="0" bIns="0" rtlCol="0" anchor="t">
            <a:spAutoFit/>
          </a:bodyPr>
          <a:lstStyle/>
          <a:p>
            <a:pPr>
              <a:lnSpc>
                <a:spcPts val="2160"/>
              </a:lnSpc>
            </a:pPr>
            <a:r>
              <a:rPr lang="en-US" sz="2000" spc="18" dirty="0">
                <a:solidFill>
                  <a:srgbClr val="382B1B"/>
                </a:solidFill>
                <a:ea typeface="TT Rounds Condensed"/>
                <a:cs typeface="TT Rounds Condensed"/>
                <a:sym typeface="TT Rounds Condensed"/>
              </a:rPr>
              <a:t>Inzicht in seksisme in de keuken</a:t>
            </a:r>
          </a:p>
        </p:txBody>
      </p:sp>
      <p:sp>
        <p:nvSpPr>
          <p:cNvPr id="14" name="TextBox 14"/>
          <p:cNvSpPr txBox="1"/>
          <p:nvPr/>
        </p:nvSpPr>
        <p:spPr>
          <a:xfrm>
            <a:off x="6364695" y="1353213"/>
            <a:ext cx="578467" cy="448841"/>
          </a:xfrm>
          <a:prstGeom prst="rect">
            <a:avLst/>
          </a:prstGeom>
        </p:spPr>
        <p:txBody>
          <a:bodyPr lIns="0" tIns="0" rIns="0" bIns="0" rtlCol="0" anchor="t">
            <a:spAutoFit/>
          </a:bodyPr>
          <a:lstStyle/>
          <a:p>
            <a:pPr>
              <a:lnSpc>
                <a:spcPts val="3456"/>
              </a:lnSpc>
            </a:pPr>
            <a:r>
              <a:rPr lang="en-US" sz="3200" b="1" spc="29">
                <a:solidFill>
                  <a:srgbClr val="84BFA4"/>
                </a:solidFill>
                <a:latin typeface="TT Rounds Condensed Bold"/>
                <a:ea typeface="TT Rounds Condensed Bold"/>
                <a:cs typeface="TT Rounds Condensed Bold"/>
                <a:sym typeface="TT Rounds Condensed Bold"/>
              </a:rPr>
              <a:t>02</a:t>
            </a:r>
          </a:p>
        </p:txBody>
      </p:sp>
      <p:sp>
        <p:nvSpPr>
          <p:cNvPr id="15" name="TextBox 15"/>
          <p:cNvSpPr txBox="1"/>
          <p:nvPr/>
        </p:nvSpPr>
        <p:spPr>
          <a:xfrm>
            <a:off x="7086229" y="1447201"/>
            <a:ext cx="4683064" cy="292837"/>
          </a:xfrm>
          <a:prstGeom prst="rect">
            <a:avLst/>
          </a:prstGeom>
        </p:spPr>
        <p:txBody>
          <a:bodyPr lIns="0" tIns="0" rIns="0" bIns="0" rtlCol="0" anchor="t">
            <a:spAutoFit/>
          </a:bodyPr>
          <a:lstStyle/>
          <a:p>
            <a:pPr>
              <a:lnSpc>
                <a:spcPts val="2160"/>
              </a:lnSpc>
            </a:pPr>
            <a:r>
              <a:rPr lang="en-US" sz="2000" spc="19" dirty="0">
                <a:solidFill>
                  <a:srgbClr val="382B1B"/>
                </a:solidFill>
                <a:ea typeface="TT Rounds Condensed Bold"/>
                <a:cs typeface="TT Rounds Condensed Bold"/>
                <a:sym typeface="TT Rounds Condensed Bold"/>
              </a:rPr>
              <a:t>Uw rechten om seksisme op het werk aan te pakken</a:t>
            </a:r>
          </a:p>
        </p:txBody>
      </p:sp>
      <p:sp>
        <p:nvSpPr>
          <p:cNvPr id="16" name="TextBox 16"/>
          <p:cNvSpPr txBox="1"/>
          <p:nvPr/>
        </p:nvSpPr>
        <p:spPr>
          <a:xfrm>
            <a:off x="6364695" y="2064999"/>
            <a:ext cx="578467" cy="448841"/>
          </a:xfrm>
          <a:prstGeom prst="rect">
            <a:avLst/>
          </a:prstGeom>
        </p:spPr>
        <p:txBody>
          <a:bodyPr lIns="0" tIns="0" rIns="0" bIns="0" rtlCol="0" anchor="t">
            <a:spAutoFit/>
          </a:bodyPr>
          <a:lstStyle/>
          <a:p>
            <a:pPr>
              <a:lnSpc>
                <a:spcPts val="3456"/>
              </a:lnSpc>
            </a:pPr>
            <a:r>
              <a:rPr lang="en-US" sz="3200" b="1" spc="29">
                <a:solidFill>
                  <a:srgbClr val="84BFA4"/>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7080072" y="2159001"/>
            <a:ext cx="4683064" cy="282129"/>
          </a:xfrm>
          <a:prstGeom prst="rect">
            <a:avLst/>
          </a:prstGeom>
        </p:spPr>
        <p:txBody>
          <a:bodyPr lIns="0" tIns="0" rIns="0" bIns="0" rtlCol="0" anchor="t">
            <a:spAutoFit/>
          </a:bodyPr>
          <a:lstStyle/>
          <a:p>
            <a:pPr>
              <a:lnSpc>
                <a:spcPts val="2160"/>
              </a:lnSpc>
            </a:pPr>
            <a:r>
              <a:rPr lang="en-US" sz="2000" spc="19" dirty="0">
                <a:solidFill>
                  <a:srgbClr val="382B1B"/>
                </a:solidFill>
                <a:ea typeface="TT Rounds Condensed"/>
                <a:cs typeface="TT Rounds Condensed"/>
                <a:sym typeface="TT Rounds Condensed"/>
              </a:rPr>
              <a:t>Ondersteunende netwerken</a:t>
            </a:r>
          </a:p>
        </p:txBody>
      </p:sp>
      <p:pic>
        <p:nvPicPr>
          <p:cNvPr id="23" name="Picture 22">
            <a:extLst>
              <a:ext uri="{FF2B5EF4-FFF2-40B4-BE49-F238E27FC236}">
                <a16:creationId xmlns:a16="http://schemas.microsoft.com/office/drawing/2014/main" id="{B6E9B7BF-A9CE-79A0-F055-B54EA5AC9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212" y="5413724"/>
            <a:ext cx="1512831" cy="318970"/>
          </a:xfrm>
          <a:prstGeom prst="rect">
            <a:avLst/>
          </a:prstGeom>
        </p:spPr>
      </p:pic>
      <p:pic>
        <p:nvPicPr>
          <p:cNvPr id="25" name="Picture 24" descr="A close-up of a text&#10;&#10;Description automatically generated">
            <a:extLst>
              <a:ext uri="{FF2B5EF4-FFF2-40B4-BE49-F238E27FC236}">
                <a16:creationId xmlns:a16="http://schemas.microsoft.com/office/drawing/2014/main" id="{66C9FFCC-319D-CBB5-EC28-2FF22F550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099" y="5249142"/>
            <a:ext cx="3506535" cy="61825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57CF9-4FD6-E199-472D-504E4317EDB8}"/>
            </a:ext>
          </a:extLst>
        </p:cNvPr>
        <p:cNvGrpSpPr/>
        <p:nvPr/>
      </p:nvGrpSpPr>
      <p:grpSpPr>
        <a:xfrm>
          <a:off x="0" y="0"/>
          <a:ext cx="0" cy="0"/>
          <a:chOff x="0" y="0"/>
          <a:chExt cx="0" cy="0"/>
        </a:xfrm>
      </p:grpSpPr>
      <p:grpSp>
        <p:nvGrpSpPr>
          <p:cNvPr id="7" name="Group 3">
            <a:extLst>
              <a:ext uri="{FF2B5EF4-FFF2-40B4-BE49-F238E27FC236}">
                <a16:creationId xmlns:a16="http://schemas.microsoft.com/office/drawing/2014/main" id="{7CA13A70-97A5-2AC0-41C7-D1CDDEC33E8C}"/>
              </a:ext>
            </a:extLst>
          </p:cNvPr>
          <p:cNvGrpSpPr/>
          <p:nvPr/>
        </p:nvGrpSpPr>
        <p:grpSpPr>
          <a:xfrm rot="4220027">
            <a:off x="-4672462" y="-8621977"/>
            <a:ext cx="11488865" cy="11256265"/>
            <a:chOff x="-5581956" y="-441626"/>
            <a:chExt cx="22977730" cy="22512530"/>
          </a:xfrm>
        </p:grpSpPr>
        <p:sp>
          <p:nvSpPr>
            <p:cNvPr id="8" name="Freeform 4">
              <a:extLst>
                <a:ext uri="{FF2B5EF4-FFF2-40B4-BE49-F238E27FC236}">
                  <a16:creationId xmlns:a16="http://schemas.microsoft.com/office/drawing/2014/main" id="{81743A01-977C-A3D4-5419-94B7FA5F6566}"/>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sp>
        <p:nvSpPr>
          <p:cNvPr id="3" name="Text Placeholder 2">
            <a:extLst>
              <a:ext uri="{FF2B5EF4-FFF2-40B4-BE49-F238E27FC236}">
                <a16:creationId xmlns:a16="http://schemas.microsoft.com/office/drawing/2014/main" id="{8FFFC2A0-6922-9BC4-7066-4F141BBF1AC1}"/>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en-US" b="1" dirty="0">
                <a:solidFill>
                  <a:srgbClr val="434343"/>
                </a:solidFill>
                <a:effectLst/>
              </a:rPr>
              <a:t>De richtlijn inzake de rechten van slachtoffers</a:t>
            </a:r>
            <a:endParaRPr lang="fr-FR" b="1" dirty="0">
              <a:solidFill>
                <a:srgbClr val="434343"/>
              </a:solidFill>
              <a:effectLst/>
            </a:endParaRPr>
          </a:p>
          <a:p>
            <a:pPr marL="0" indent="0">
              <a:lnSpc>
                <a:spcPct val="115000"/>
              </a:lnSpc>
              <a:spcBef>
                <a:spcPts val="1200"/>
              </a:spcBef>
              <a:spcAft>
                <a:spcPts val="1200"/>
              </a:spcAft>
            </a:pPr>
            <a:r>
              <a:rPr lang="en-US" u="sng" dirty="0">
                <a:solidFill>
                  <a:srgbClr val="1155CC"/>
                </a:solidFill>
                <a:effectLst/>
                <a:ea typeface="Arial" panose="020B0604020202020204" pitchFamily="34" charset="0"/>
                <a:hlinkClick r:id="rId2"/>
              </a:rPr>
              <a:t>De richtlijn inzake de rechten van slachtoffers </a:t>
            </a:r>
            <a:r>
              <a:rPr lang="en-US" dirty="0">
                <a:effectLst/>
                <a:ea typeface="Arial" panose="020B0604020202020204" pitchFamily="34" charset="0"/>
              </a:rPr>
              <a:t>(2012/29/EU) bevat regels om slachtoffers van misdrijven te ondersteunen en te beschermen en ervoor te zorgen dat ze met respect worden behandeld. Hieronder vallen ook slachtoffers van gendergerelateerd geweld en intimidatie op het werk.</a:t>
            </a:r>
            <a:endParaRPr lang="fr-FR" dirty="0">
              <a:effectLst/>
              <a:ea typeface="Arial" panose="020B0604020202020204" pitchFamily="34" charset="0"/>
            </a:endParaRPr>
          </a:p>
          <a:p>
            <a:pPr marL="0" indent="0">
              <a:lnSpc>
                <a:spcPct val="115000"/>
              </a:lnSpc>
            </a:pPr>
            <a:r>
              <a:rPr lang="en-US" dirty="0">
                <a:effectLst/>
                <a:ea typeface="Arial" panose="020B0604020202020204" pitchFamily="34" charset="0"/>
              </a:rPr>
              <a:t>Als je te maken hebt gehad met seksisme of intimidatie in de culinaire sector, helpt deze richtlijn je om de juiste steun en bescherming te krijgen. De richtlijn zorgt er ook voor dat je toegang hebt tot de rechter en geeft werkgevers richtlijnen om met dergelijke kwesties om te gaan.</a:t>
            </a:r>
            <a:endParaRPr lang="fr-FR" dirty="0">
              <a:effectLst/>
              <a:ea typeface="Arial" panose="020B0604020202020204" pitchFamily="34" charset="0"/>
            </a:endParaRPr>
          </a:p>
          <a:p>
            <a:pPr marL="342900" indent="-342900">
              <a:buFont typeface="Arial" panose="020B0604020202020204" pitchFamily="34" charset="0"/>
              <a:buChar char="•"/>
            </a:pPr>
            <a:endParaRPr lang="en-US" dirty="0"/>
          </a:p>
          <a:p>
            <a:pPr marL="0" indent="0"/>
            <a:endParaRPr lang="en-US" dirty="0"/>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2090ABAB-0355-4061-6464-AA4B8F60521D}"/>
              </a:ext>
            </a:extLst>
          </p:cNvPr>
          <p:cNvSpPr>
            <a:spLocks noGrp="1"/>
          </p:cNvSpPr>
          <p:nvPr>
            <p:ph type="body" sz="quarter" idx="16"/>
          </p:nvPr>
        </p:nvSpPr>
        <p:spPr/>
        <p:txBody>
          <a:bodyPr>
            <a:normAutofit lnSpcReduction="10000"/>
          </a:bodyPr>
          <a:lstStyle/>
          <a:p>
            <a:r>
              <a:rPr lang="en-US" dirty="0"/>
              <a:t>Uw rechten om seksisme op het werk aan te pakken</a:t>
            </a:r>
          </a:p>
        </p:txBody>
      </p:sp>
      <p:sp>
        <p:nvSpPr>
          <p:cNvPr id="4" name="Rectangle 3">
            <a:extLst>
              <a:ext uri="{FF2B5EF4-FFF2-40B4-BE49-F238E27FC236}">
                <a16:creationId xmlns:a16="http://schemas.microsoft.com/office/drawing/2014/main" id="{9A5E1118-8BCA-721C-C833-455C8A9112E6}"/>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5480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AC809-2D2E-4942-6AEB-FD2113E71DF0}"/>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C9FCDBC8-1C58-94C5-5764-00C49EF3454C}"/>
              </a:ext>
            </a:extLst>
          </p:cNvPr>
          <p:cNvGrpSpPr/>
          <p:nvPr/>
        </p:nvGrpSpPr>
        <p:grpSpPr>
          <a:xfrm rot="4220027">
            <a:off x="-4672462" y="-8621977"/>
            <a:ext cx="11488865" cy="11256265"/>
            <a:chOff x="-5581956" y="-441626"/>
            <a:chExt cx="22977730" cy="22512530"/>
          </a:xfrm>
        </p:grpSpPr>
        <p:sp>
          <p:nvSpPr>
            <p:cNvPr id="6" name="Freeform 4">
              <a:extLst>
                <a:ext uri="{FF2B5EF4-FFF2-40B4-BE49-F238E27FC236}">
                  <a16:creationId xmlns:a16="http://schemas.microsoft.com/office/drawing/2014/main" id="{309B4640-35DF-1539-634D-79988AC8AA69}"/>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sp>
        <p:nvSpPr>
          <p:cNvPr id="3" name="Text Placeholder 2">
            <a:extLst>
              <a:ext uri="{FF2B5EF4-FFF2-40B4-BE49-F238E27FC236}">
                <a16:creationId xmlns:a16="http://schemas.microsoft.com/office/drawing/2014/main" id="{0F462A2E-E210-9D1F-32AC-2E04E92DD9C7}"/>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en-US" b="1" dirty="0">
                <a:solidFill>
                  <a:srgbClr val="434343"/>
                </a:solidFill>
                <a:effectLst/>
              </a:rPr>
              <a:t>De richtlijn voor balans tussen werk en privéleven</a:t>
            </a:r>
            <a:endParaRPr lang="fr-FR" b="1" dirty="0">
              <a:solidFill>
                <a:srgbClr val="434343"/>
              </a:solidFill>
              <a:effectLst/>
            </a:endParaRPr>
          </a:p>
          <a:p>
            <a:pPr marL="0" indent="0">
              <a:lnSpc>
                <a:spcPct val="115000"/>
              </a:lnSpc>
              <a:spcAft>
                <a:spcPts val="400"/>
              </a:spcAft>
            </a:pPr>
            <a:r>
              <a:rPr lang="en-US" u="sng" dirty="0">
                <a:solidFill>
                  <a:srgbClr val="1155CC"/>
                </a:solidFill>
                <a:effectLst/>
                <a:ea typeface="Arial" panose="020B0604020202020204" pitchFamily="34" charset="0"/>
                <a:hlinkClick r:id="rId2"/>
              </a:rPr>
              <a:t>De richtlijn over het evenwicht tussen werk en privéleven </a:t>
            </a:r>
            <a:r>
              <a:rPr lang="en-US" dirty="0">
                <a:effectLst/>
                <a:ea typeface="Arial" panose="020B0604020202020204" pitchFamily="34" charset="0"/>
              </a:rPr>
              <a:t>(2019/1158) is bedoeld om de toegang tot verlof om gezinsredenen en flexibele werkregelingen te verbeteren. De richtlijn erkent de uitdagingen waarmee werkende ouders en verzorgers worden geconfronteerd en bevordert gelijke kansen en behandeling op de arbeidsmarkt.</a:t>
            </a:r>
            <a:endParaRPr lang="fr-FR" dirty="0">
              <a:effectLst/>
              <a:ea typeface="Arial" panose="020B0604020202020204" pitchFamily="34" charset="0"/>
            </a:endParaRPr>
          </a:p>
          <a:p>
            <a:pPr>
              <a:lnSpc>
                <a:spcPct val="115000"/>
              </a:lnSpc>
            </a:pPr>
            <a:r>
              <a:rPr lang="en-US" dirty="0">
                <a:effectLst/>
                <a:ea typeface="Arial" panose="020B0604020202020204" pitchFamily="34" charset="0"/>
              </a:rPr>
              <a:t> </a:t>
            </a:r>
            <a:endParaRPr lang="fr-FR" dirty="0">
              <a:effectLst/>
              <a:ea typeface="Arial" panose="020B0604020202020204" pitchFamily="34" charset="0"/>
            </a:endParaRPr>
          </a:p>
          <a:p>
            <a:pPr marL="0" indent="0">
              <a:lnSpc>
                <a:spcPct val="115000"/>
              </a:lnSpc>
            </a:pPr>
            <a:r>
              <a:rPr lang="en-US" dirty="0">
                <a:effectLst/>
                <a:ea typeface="Arial" panose="020B0604020202020204" pitchFamily="34" charset="0"/>
              </a:rPr>
              <a:t>Deze richtlijn helpt je, vooral als je met meerdere rollen jongleert. Het steunt je recht om flexibele werkroosters aan te vragen en verlof op te nemen om gezinsredenen zonder angst voor discriminatie of verlies van je baan.</a:t>
            </a:r>
            <a:endParaRPr lang="fr-FR" dirty="0">
              <a:effectLst/>
              <a:ea typeface="Arial" panose="020B0604020202020204" pitchFamily="34" charset="0"/>
            </a:endParaRPr>
          </a:p>
          <a:p>
            <a:pPr marL="0" indent="0"/>
            <a:endParaRPr lang="en-US" dirty="0"/>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FBC319CF-1181-EA3D-8E84-871E517A1AB3}"/>
              </a:ext>
            </a:extLst>
          </p:cNvPr>
          <p:cNvSpPr>
            <a:spLocks noGrp="1"/>
          </p:cNvSpPr>
          <p:nvPr>
            <p:ph type="body" sz="quarter" idx="16"/>
          </p:nvPr>
        </p:nvSpPr>
        <p:spPr/>
        <p:txBody>
          <a:bodyPr>
            <a:normAutofit lnSpcReduction="10000"/>
          </a:bodyPr>
          <a:lstStyle/>
          <a:p>
            <a:r>
              <a:rPr lang="en-US" dirty="0"/>
              <a:t>Uw rechten om seksisme op het werk aan te pakken</a:t>
            </a:r>
          </a:p>
        </p:txBody>
      </p:sp>
      <p:sp>
        <p:nvSpPr>
          <p:cNvPr id="4" name="Rectangle 3">
            <a:extLst>
              <a:ext uri="{FF2B5EF4-FFF2-40B4-BE49-F238E27FC236}">
                <a16:creationId xmlns:a16="http://schemas.microsoft.com/office/drawing/2014/main" id="{172A787B-3A4B-7B7A-D7C8-BA1E4CD1F248}"/>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7881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8264D-04E1-5341-E1D9-1F0E35739827}"/>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1DD92597-A4F3-85D6-43FA-0A65789629DF}"/>
              </a:ext>
            </a:extLst>
          </p:cNvPr>
          <p:cNvGrpSpPr/>
          <p:nvPr/>
        </p:nvGrpSpPr>
        <p:grpSpPr>
          <a:xfrm rot="4220027">
            <a:off x="-4672462" y="-8621977"/>
            <a:ext cx="11488865" cy="11256265"/>
            <a:chOff x="-5581956" y="-441626"/>
            <a:chExt cx="22977730" cy="22512530"/>
          </a:xfrm>
        </p:grpSpPr>
        <p:sp>
          <p:nvSpPr>
            <p:cNvPr id="6" name="Freeform 4">
              <a:extLst>
                <a:ext uri="{FF2B5EF4-FFF2-40B4-BE49-F238E27FC236}">
                  <a16:creationId xmlns:a16="http://schemas.microsoft.com/office/drawing/2014/main" id="{2504BE2D-EC48-6EA3-B899-DD06ABEE9FA6}"/>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sp>
        <p:nvSpPr>
          <p:cNvPr id="3" name="Text Placeholder 2">
            <a:extLst>
              <a:ext uri="{FF2B5EF4-FFF2-40B4-BE49-F238E27FC236}">
                <a16:creationId xmlns:a16="http://schemas.microsoft.com/office/drawing/2014/main" id="{DE812B8F-93A2-8E74-F6AD-00DC2582FB80}"/>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en-US" b="1" dirty="0">
                <a:solidFill>
                  <a:srgbClr val="434343"/>
                </a:solidFill>
                <a:effectLst/>
              </a:rPr>
              <a:t>Beleid intimidatie</a:t>
            </a:r>
          </a:p>
          <a:p>
            <a:pPr marL="0" indent="0">
              <a:lnSpc>
                <a:spcPct val="115000"/>
              </a:lnSpc>
              <a:spcBef>
                <a:spcPts val="1600"/>
              </a:spcBef>
              <a:spcAft>
                <a:spcPts val="400"/>
              </a:spcAft>
            </a:pPr>
            <a:r>
              <a:rPr lang="en-US" dirty="0">
                <a:solidFill>
                  <a:srgbClr val="434343"/>
                </a:solidFill>
                <a:effectLst/>
              </a:rPr>
              <a:t>Je werkgever moet een beleid hebben dat je beschermt tegen pesterijen. Dit beleid moet duidelijk definiëren wat intimidatie is en aangeven hoe je dit kunt melden.</a:t>
            </a:r>
          </a:p>
          <a:p>
            <a:pPr marL="0" indent="0">
              <a:lnSpc>
                <a:spcPct val="115000"/>
              </a:lnSpc>
              <a:spcBef>
                <a:spcPts val="1600"/>
              </a:spcBef>
              <a:spcAft>
                <a:spcPts val="400"/>
              </a:spcAft>
            </a:pPr>
            <a:r>
              <a:rPr lang="en-US" dirty="0">
                <a:solidFill>
                  <a:srgbClr val="434343"/>
                </a:solidFill>
                <a:effectLst/>
              </a:rPr>
              <a:t>Zorg dat je op de hoogte bent van het beleid van je werkgever met betrekking tot discriminatie en intimidatie.</a:t>
            </a:r>
          </a:p>
          <a:p>
            <a:pPr marL="342900" indent="-342900">
              <a:lnSpc>
                <a:spcPct val="115000"/>
              </a:lnSpc>
              <a:spcBef>
                <a:spcPts val="1600"/>
              </a:spcBef>
              <a:spcAft>
                <a:spcPts val="400"/>
              </a:spcAft>
              <a:buFont typeface="Arial" panose="020B0604020202020204" pitchFamily="34" charset="0"/>
              <a:buChar char="•"/>
            </a:pPr>
            <a:r>
              <a:rPr lang="en-US" dirty="0">
                <a:solidFill>
                  <a:srgbClr val="434343"/>
                </a:solidFill>
                <a:effectLst/>
              </a:rPr>
              <a:t> Vraag werkgever/HR om een exemplaar van het werknemershandboek</a:t>
            </a:r>
          </a:p>
          <a:p>
            <a:pPr marL="0" indent="0"/>
            <a:endParaRPr lang="en-US" dirty="0"/>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A0632D15-8FCA-C037-D046-1D3B4B8A5745}"/>
              </a:ext>
            </a:extLst>
          </p:cNvPr>
          <p:cNvSpPr>
            <a:spLocks noGrp="1"/>
          </p:cNvSpPr>
          <p:nvPr>
            <p:ph type="body" sz="quarter" idx="16"/>
          </p:nvPr>
        </p:nvSpPr>
        <p:spPr/>
        <p:txBody>
          <a:bodyPr>
            <a:normAutofit lnSpcReduction="10000"/>
          </a:bodyPr>
          <a:lstStyle/>
          <a:p>
            <a:r>
              <a:rPr lang="en-US" dirty="0"/>
              <a:t>Uw rechten om seksisme op het werk aan te pakken</a:t>
            </a:r>
          </a:p>
        </p:txBody>
      </p:sp>
      <p:sp>
        <p:nvSpPr>
          <p:cNvPr id="4" name="Rectangle 3">
            <a:extLst>
              <a:ext uri="{FF2B5EF4-FFF2-40B4-BE49-F238E27FC236}">
                <a16:creationId xmlns:a16="http://schemas.microsoft.com/office/drawing/2014/main" id="{CD818E3E-CD5A-AC3F-9A7B-A45424E3209D}"/>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01995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2581A-1A24-FAA1-F7ED-63AE755F4328}"/>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244BDF23-E22F-3A82-16D7-378EED12A185}"/>
              </a:ext>
            </a:extLst>
          </p:cNvPr>
          <p:cNvGrpSpPr/>
          <p:nvPr/>
        </p:nvGrpSpPr>
        <p:grpSpPr>
          <a:xfrm rot="4220027">
            <a:off x="-4442424" y="-8248166"/>
            <a:ext cx="11488865" cy="11256265"/>
            <a:chOff x="-5581956" y="-441626"/>
            <a:chExt cx="22977730" cy="22512530"/>
          </a:xfrm>
        </p:grpSpPr>
        <p:sp>
          <p:nvSpPr>
            <p:cNvPr id="6" name="Freeform 4">
              <a:extLst>
                <a:ext uri="{FF2B5EF4-FFF2-40B4-BE49-F238E27FC236}">
                  <a16:creationId xmlns:a16="http://schemas.microsoft.com/office/drawing/2014/main" id="{791189E5-C992-DF03-8796-CD3958C3311E}"/>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sp>
        <p:nvSpPr>
          <p:cNvPr id="3" name="Text Placeholder 2">
            <a:extLst>
              <a:ext uri="{FF2B5EF4-FFF2-40B4-BE49-F238E27FC236}">
                <a16:creationId xmlns:a16="http://schemas.microsoft.com/office/drawing/2014/main" id="{8DDDCFB1-4C5B-CDB9-E26E-857C5FA3E13C}"/>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en-US" b="1" dirty="0">
                <a:solidFill>
                  <a:srgbClr val="434343"/>
                </a:solidFill>
                <a:effectLst/>
              </a:rPr>
              <a:t>Rapportagemechanismen</a:t>
            </a:r>
          </a:p>
          <a:p>
            <a:pPr marL="0" indent="0">
              <a:lnSpc>
                <a:spcPct val="115000"/>
              </a:lnSpc>
              <a:spcBef>
                <a:spcPts val="1600"/>
              </a:spcBef>
              <a:spcAft>
                <a:spcPts val="400"/>
              </a:spcAft>
            </a:pPr>
            <a:r>
              <a:rPr lang="en-US" dirty="0">
                <a:solidFill>
                  <a:srgbClr val="434343"/>
                </a:solidFill>
                <a:effectLst/>
              </a:rPr>
              <a:t>Houd incidenten bij, inclusief datums, tijden en details van wat er is gebeurd. Dit kan cruciaal zijn als je bewijs moet leveren om je claims te ondersteunen.</a:t>
            </a:r>
          </a:p>
          <a:p>
            <a:pPr marL="0" indent="0">
              <a:lnSpc>
                <a:spcPct val="115000"/>
              </a:lnSpc>
              <a:spcBef>
                <a:spcPts val="1600"/>
              </a:spcBef>
              <a:spcAft>
                <a:spcPts val="400"/>
              </a:spcAft>
            </a:pPr>
            <a:r>
              <a:rPr lang="en-US" dirty="0">
                <a:solidFill>
                  <a:srgbClr val="434343"/>
                </a:solidFill>
                <a:effectLst/>
              </a:rPr>
              <a:t>Er moet een duidelijke procedure zijn voor het melden van gevallen van discriminatie of intimidatie. Dit kan inhouden dat je contact opneemt met </a:t>
            </a:r>
            <a:r>
              <a:rPr lang="en-US" dirty="0">
                <a:solidFill>
                  <a:srgbClr val="434343"/>
                </a:solidFill>
              </a:rPr>
              <a:t>je werkgever</a:t>
            </a:r>
            <a:r>
              <a:rPr lang="en-US" dirty="0">
                <a:solidFill>
                  <a:srgbClr val="434343"/>
                </a:solidFill>
                <a:effectLst/>
              </a:rPr>
              <a:t>, met een aangewezen compliance officer spreekt en een meldingsformulier invult</a:t>
            </a:r>
            <a:r>
              <a:rPr lang="en-US" dirty="0">
                <a:solidFill>
                  <a:srgbClr val="434343"/>
                </a:solidFill>
              </a:rPr>
              <a:t>. </a:t>
            </a:r>
            <a:endParaRPr lang="en-US" dirty="0">
              <a:solidFill>
                <a:srgbClr val="434343"/>
              </a:solidFill>
              <a:effectLst/>
            </a:endParaRPr>
          </a:p>
          <a:p>
            <a:pPr marL="0" indent="0">
              <a:lnSpc>
                <a:spcPct val="115000"/>
              </a:lnSpc>
              <a:spcBef>
                <a:spcPts val="1600"/>
              </a:spcBef>
              <a:spcAft>
                <a:spcPts val="400"/>
              </a:spcAft>
            </a:pPr>
            <a:r>
              <a:rPr lang="en-US" dirty="0">
                <a:solidFill>
                  <a:srgbClr val="434343"/>
                </a:solidFill>
                <a:effectLst/>
              </a:rPr>
              <a:t>Als je seksisme ervaart of er getuige van bent, meld dit dan aan je werkgever/HR-afdeling of een vertrouwde leidinggevende. Wees duidelijk over wat er is gebeurd en geef zoveel mogelijk details.</a:t>
            </a:r>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88DD5651-C9B0-6075-40BC-57B3839057B8}"/>
              </a:ext>
            </a:extLst>
          </p:cNvPr>
          <p:cNvSpPr>
            <a:spLocks noGrp="1"/>
          </p:cNvSpPr>
          <p:nvPr>
            <p:ph type="body" sz="quarter" idx="16"/>
          </p:nvPr>
        </p:nvSpPr>
        <p:spPr/>
        <p:txBody>
          <a:bodyPr>
            <a:normAutofit lnSpcReduction="10000"/>
          </a:bodyPr>
          <a:lstStyle/>
          <a:p>
            <a:r>
              <a:rPr lang="en-US" dirty="0"/>
              <a:t>Uw rechten om seksisme op het werk aan te pakken</a:t>
            </a:r>
          </a:p>
        </p:txBody>
      </p:sp>
      <p:sp>
        <p:nvSpPr>
          <p:cNvPr id="4" name="Rectangle 3">
            <a:extLst>
              <a:ext uri="{FF2B5EF4-FFF2-40B4-BE49-F238E27FC236}">
                <a16:creationId xmlns:a16="http://schemas.microsoft.com/office/drawing/2014/main" id="{2D5E143A-0DB2-B7BD-33F9-12AAC41003AB}"/>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69841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5AE5D-46BE-7B7E-6901-04F9F73471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4551911-9A7B-6DBF-617D-BAC7F012CDD8}"/>
              </a:ext>
            </a:extLst>
          </p:cNvPr>
          <p:cNvSpPr>
            <a:spLocks noGrp="1"/>
          </p:cNvSpPr>
          <p:nvPr>
            <p:ph type="body" sz="quarter" idx="15"/>
          </p:nvPr>
        </p:nvSpPr>
        <p:spPr/>
        <p:txBody>
          <a:bodyPr/>
          <a:lstStyle/>
          <a:p>
            <a:r>
              <a:rPr lang="en-US" dirty="0"/>
              <a:t>QUIZ</a:t>
            </a:r>
          </a:p>
        </p:txBody>
      </p:sp>
    </p:spTree>
    <p:extLst>
      <p:ext uri="{BB962C8B-B14F-4D97-AF65-F5344CB8AC3E}">
        <p14:creationId xmlns:p14="http://schemas.microsoft.com/office/powerpoint/2010/main" val="118945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FB522-077A-DEB1-AE55-8454AB7C74EB}"/>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898C18DA-E285-0C1A-5416-0283497E2349}"/>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3F446116-7125-DFF2-5396-72A298B27575}"/>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1 . Waar richt de richtlijn inzake gendergelijkheid (2006/54/EG) zich op?</a:t>
            </a:r>
          </a:p>
          <a:p>
            <a:pPr marL="0" indent="0"/>
            <a:endParaRPr lang="en-US" dirty="0"/>
          </a:p>
          <a:p>
            <a:pPr marL="0" indent="0"/>
            <a:r>
              <a:rPr lang="en-US" dirty="0"/>
              <a:t>a) Zorgen voor gelijke behandeling van mannen en vrouwen op het werk</a:t>
            </a:r>
          </a:p>
          <a:p>
            <a:pPr marL="0" indent="0"/>
            <a:r>
              <a:rPr lang="en-US" dirty="0"/>
              <a:t>b) Bescherming tegen geweld op de werkplek</a:t>
            </a:r>
          </a:p>
          <a:p>
            <a:pPr marL="0" indent="0"/>
            <a:r>
              <a:rPr lang="en-US" dirty="0"/>
              <a:t>c) Voorzien in zwangerschapsverlof</a:t>
            </a:r>
          </a:p>
          <a:p>
            <a:pPr marL="0" indent="0"/>
            <a:r>
              <a:rPr lang="en-US" dirty="0"/>
              <a:t>d) Flexibele werkregelingen bevorderen</a:t>
            </a:r>
          </a:p>
          <a:p>
            <a:pPr marL="0" indent="0"/>
            <a:endParaRPr lang="en-US" dirty="0"/>
          </a:p>
          <a:p>
            <a:pPr marL="0" indent="0"/>
            <a:endParaRPr lang="en-US" dirty="0"/>
          </a:p>
        </p:txBody>
      </p:sp>
      <p:sp>
        <p:nvSpPr>
          <p:cNvPr id="5" name="Text Placeholder 4">
            <a:extLst>
              <a:ext uri="{FF2B5EF4-FFF2-40B4-BE49-F238E27FC236}">
                <a16:creationId xmlns:a16="http://schemas.microsoft.com/office/drawing/2014/main" id="{2F20B94A-5943-9207-B5CD-EF61738DA77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spTree>
    <p:extLst>
      <p:ext uri="{BB962C8B-B14F-4D97-AF65-F5344CB8AC3E}">
        <p14:creationId xmlns:p14="http://schemas.microsoft.com/office/powerpoint/2010/main" val="419477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A52F8-0E39-4804-7A23-D8ECD0541603}"/>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DCE592A4-378C-8E74-B5FD-92502E602C16}"/>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90B2BB40-3C1F-B273-C5DF-9A282DD535D9}"/>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400" dirty="0"/>
              <a:t>1 . Waar richt de richtlijn inzake gendergelijkheid (2006/54/EG) zich op?</a:t>
            </a:r>
          </a:p>
          <a:p>
            <a:pPr marL="0" indent="0"/>
            <a:endParaRPr lang="en-US" dirty="0"/>
          </a:p>
          <a:p>
            <a:pPr marL="0" indent="0"/>
            <a:r>
              <a:rPr lang="en-US" dirty="0"/>
              <a:t>Antwoord: a) Zorgen voor gelijke behandeling van mannen en vrouwen op het werk</a:t>
            </a:r>
          </a:p>
        </p:txBody>
      </p:sp>
      <p:sp>
        <p:nvSpPr>
          <p:cNvPr id="5" name="Text Placeholder 4">
            <a:extLst>
              <a:ext uri="{FF2B5EF4-FFF2-40B4-BE49-F238E27FC236}">
                <a16:creationId xmlns:a16="http://schemas.microsoft.com/office/drawing/2014/main" id="{0EB394F0-58B8-CC0D-DF6A-59D876C3B7AE}"/>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spTree>
    <p:extLst>
      <p:ext uri="{BB962C8B-B14F-4D97-AF65-F5344CB8AC3E}">
        <p14:creationId xmlns:p14="http://schemas.microsoft.com/office/powerpoint/2010/main" val="48933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A2D2F-2628-8B9D-CE9A-2C9EF4C0A4AC}"/>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554CD9AB-2B1A-5B96-28A3-B836A5F5C9C3}"/>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2. Wat waarborgt de richtlijn inzake de rechten van slachtoffers (2012/29/EU)?</a:t>
            </a:r>
          </a:p>
          <a:p>
            <a:pPr marL="0" indent="0"/>
            <a:endParaRPr lang="en-US" sz="2600" dirty="0"/>
          </a:p>
          <a:p>
            <a:pPr marL="0" indent="0"/>
            <a:r>
              <a:rPr lang="en-US" dirty="0"/>
              <a:t>a) Toegang tot de rechter en ondersteuning van slachtoffers van misdrijven</a:t>
            </a:r>
          </a:p>
          <a:p>
            <a:pPr marL="0" indent="0"/>
            <a:r>
              <a:rPr lang="en-US" dirty="0"/>
              <a:t>b) Gelijk loon voor gelijk werk</a:t>
            </a:r>
          </a:p>
          <a:p>
            <a:pPr marL="0" indent="0"/>
            <a:r>
              <a:rPr lang="en-US" dirty="0"/>
              <a:t>c) Gendergelijkheid bij promoties</a:t>
            </a:r>
          </a:p>
          <a:p>
            <a:pPr marL="0" indent="0"/>
            <a:r>
              <a:rPr lang="en-US" dirty="0"/>
              <a:t>d) Beschikbaarheid van verlof om gezinsredenen</a:t>
            </a:r>
          </a:p>
        </p:txBody>
      </p:sp>
      <p:sp>
        <p:nvSpPr>
          <p:cNvPr id="5" name="Text Placeholder 4">
            <a:extLst>
              <a:ext uri="{FF2B5EF4-FFF2-40B4-BE49-F238E27FC236}">
                <a16:creationId xmlns:a16="http://schemas.microsoft.com/office/drawing/2014/main" id="{6167EC6E-4095-4625-C44A-103F65974222}"/>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pic>
        <p:nvPicPr>
          <p:cNvPr id="7" name="Picture Placeholder 5">
            <a:extLst>
              <a:ext uri="{FF2B5EF4-FFF2-40B4-BE49-F238E27FC236}">
                <a16:creationId xmlns:a16="http://schemas.microsoft.com/office/drawing/2014/main" id="{CD8CB3C0-6E56-03AD-0B26-19248964855D}"/>
              </a:ext>
            </a:extLst>
          </p:cNvPr>
          <p:cNvPicPr>
            <a:picLocks noGrp="1" noChangeAspect="1"/>
          </p:cNvPicPr>
          <p:nvPr>
            <p:ph type="pic" sz="quarter" idx="53"/>
          </p:nvPr>
        </p:nvPicPr>
        <p:blipFill>
          <a:blip r:embed="rId2"/>
          <a:srcRect l="41617" t="-181" r="3553" b="181"/>
          <a:stretch/>
        </p:blipFill>
        <p:spPr>
          <a:xfrm>
            <a:off x="6977063" y="302600"/>
            <a:ext cx="5292000" cy="5468275"/>
          </a:xfrm>
        </p:spPr>
      </p:pic>
    </p:spTree>
    <p:extLst>
      <p:ext uri="{BB962C8B-B14F-4D97-AF65-F5344CB8AC3E}">
        <p14:creationId xmlns:p14="http://schemas.microsoft.com/office/powerpoint/2010/main" val="249475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23F1A-64E5-9D17-D5D8-A59F3113EA7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4E770B4F-4DC4-7214-9D63-BB772521A8FC}"/>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2. Wat waarborgt de richtlijn inzake de rechten van slachtoffers (2012/29/EU)?</a:t>
            </a:r>
          </a:p>
          <a:p>
            <a:pPr marL="0" indent="0"/>
            <a:endParaRPr lang="en-US" sz="2600" dirty="0"/>
          </a:p>
          <a:p>
            <a:pPr marL="0" indent="0"/>
            <a:r>
              <a:rPr lang="en-US" dirty="0"/>
              <a:t>Antwoord: a) Toegang tot de rechter en steun voor slachtoffers van misdrijven</a:t>
            </a:r>
          </a:p>
        </p:txBody>
      </p:sp>
      <p:sp>
        <p:nvSpPr>
          <p:cNvPr id="5" name="Text Placeholder 4">
            <a:extLst>
              <a:ext uri="{FF2B5EF4-FFF2-40B4-BE49-F238E27FC236}">
                <a16:creationId xmlns:a16="http://schemas.microsoft.com/office/drawing/2014/main" id="{1AE458DA-790C-1B9E-A333-9CEB4A8D4DF4}"/>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7" name="Picture Placeholder 5">
            <a:extLst>
              <a:ext uri="{FF2B5EF4-FFF2-40B4-BE49-F238E27FC236}">
                <a16:creationId xmlns:a16="http://schemas.microsoft.com/office/drawing/2014/main" id="{2C8B97DC-0573-2660-C396-B3B6E0A217FD}"/>
              </a:ext>
            </a:extLst>
          </p:cNvPr>
          <p:cNvPicPr>
            <a:picLocks noGrp="1" noChangeAspect="1"/>
          </p:cNvPicPr>
          <p:nvPr>
            <p:ph type="pic" sz="quarter" idx="53"/>
          </p:nvPr>
        </p:nvPicPr>
        <p:blipFill>
          <a:blip r:embed="rId2"/>
          <a:srcRect l="41617" t="-181" r="3553" b="181"/>
          <a:stretch/>
        </p:blipFill>
        <p:spPr>
          <a:xfrm>
            <a:off x="6977063" y="302600"/>
            <a:ext cx="5292000" cy="5468275"/>
          </a:xfrm>
        </p:spPr>
      </p:pic>
    </p:spTree>
    <p:extLst>
      <p:ext uri="{BB962C8B-B14F-4D97-AF65-F5344CB8AC3E}">
        <p14:creationId xmlns:p14="http://schemas.microsoft.com/office/powerpoint/2010/main" val="3915848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84BEA-ABBF-3972-E490-203D1D402F4E}"/>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FE19FFAC-1F2E-16B0-6924-A0496EB76509}"/>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3. Wat is het doel van de richtlijn over het evenwicht tussen werk en privéleven (2019/1158)?</a:t>
            </a:r>
          </a:p>
          <a:p>
            <a:pPr marL="0" indent="0"/>
            <a:endParaRPr lang="en-US" sz="2600" dirty="0"/>
          </a:p>
          <a:p>
            <a:pPr marL="0" indent="0"/>
            <a:r>
              <a:rPr lang="en-US" dirty="0"/>
              <a:t>a) Gendergerelateerd geweld stoppen</a:t>
            </a:r>
          </a:p>
          <a:p>
            <a:pPr marL="0" indent="0"/>
            <a:r>
              <a:rPr lang="en-US" dirty="0"/>
              <a:t>b) De toegang tot verlof om gezinsredenen en flexibele werkregelingen verbeteren</a:t>
            </a:r>
          </a:p>
          <a:p>
            <a:pPr marL="0" indent="0"/>
            <a:r>
              <a:rPr lang="en-US" dirty="0"/>
              <a:t>c) Gelijke beloning garanderen</a:t>
            </a:r>
          </a:p>
          <a:p>
            <a:pPr marL="0" indent="0"/>
            <a:r>
              <a:rPr lang="en-US" dirty="0"/>
              <a:t>d) Opleidingsprogramma's aanbieden</a:t>
            </a:r>
          </a:p>
        </p:txBody>
      </p:sp>
      <p:sp>
        <p:nvSpPr>
          <p:cNvPr id="5" name="Text Placeholder 4">
            <a:extLst>
              <a:ext uri="{FF2B5EF4-FFF2-40B4-BE49-F238E27FC236}">
                <a16:creationId xmlns:a16="http://schemas.microsoft.com/office/drawing/2014/main" id="{70342003-E333-596F-89AA-C7FA62481A6D}"/>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pic>
        <p:nvPicPr>
          <p:cNvPr id="7" name="Picture Placeholder 5">
            <a:extLst>
              <a:ext uri="{FF2B5EF4-FFF2-40B4-BE49-F238E27FC236}">
                <a16:creationId xmlns:a16="http://schemas.microsoft.com/office/drawing/2014/main" id="{C31262BF-C661-995F-88C0-4D085948BDA0}"/>
              </a:ext>
            </a:extLst>
          </p:cNvPr>
          <p:cNvPicPr>
            <a:picLocks noGrp="1" noChangeAspect="1"/>
          </p:cNvPicPr>
          <p:nvPr>
            <p:ph type="pic" sz="quarter" idx="53"/>
          </p:nvPr>
        </p:nvPicPr>
        <p:blipFill>
          <a:blip r:embed="rId2"/>
          <a:srcRect l="33299" r="2227"/>
          <a:stretch/>
        </p:blipFill>
        <p:spPr>
          <a:xfrm>
            <a:off x="6096000" y="818225"/>
            <a:ext cx="5292000" cy="5468275"/>
          </a:xfrm>
        </p:spPr>
      </p:pic>
    </p:spTree>
    <p:extLst>
      <p:ext uri="{BB962C8B-B14F-4D97-AF65-F5344CB8AC3E}">
        <p14:creationId xmlns:p14="http://schemas.microsoft.com/office/powerpoint/2010/main" val="139214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p:cNvGrpSpPr/>
          <p:nvPr/>
        </p:nvGrpSpPr>
        <p:grpSpPr>
          <a:xfrm rot="4220027">
            <a:off x="-542070" y="-4396039"/>
            <a:ext cx="10330971" cy="10652026"/>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p:cNvGrpSpPr/>
          <p:nvPr/>
        </p:nvGrpSpPr>
        <p:grpSpPr>
          <a:xfrm>
            <a:off x="-2680462" y="-6101979"/>
            <a:ext cx="16148169" cy="610198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p:cNvGrpSpPr/>
          <p:nvPr/>
        </p:nvGrpSpPr>
        <p:grpSpPr>
          <a:xfrm>
            <a:off x="-3671155" y="6857999"/>
            <a:ext cx="16148169" cy="2193027"/>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p:cNvGrpSpPr/>
          <p:nvPr/>
        </p:nvGrpSpPr>
        <p:grpSpPr>
          <a:xfrm>
            <a:off x="-2987800" y="-807842"/>
            <a:ext cx="2987800" cy="11409236"/>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dirty="0">
                <a:solidFill>
                  <a:srgbClr val="DDA9A7"/>
                </a:solidFill>
                <a:ea typeface="TT Rounds Condensed"/>
                <a:cs typeface="TT Rounds Condensed"/>
                <a:sym typeface="TT Rounds Condensed"/>
              </a:rPr>
              <a:t>01</a:t>
            </a:r>
          </a:p>
        </p:txBody>
      </p:sp>
      <p:sp>
        <p:nvSpPr>
          <p:cNvPr id="12" name="TextBox 12"/>
          <p:cNvSpPr txBox="1"/>
          <p:nvPr/>
        </p:nvSpPr>
        <p:spPr>
          <a:xfrm>
            <a:off x="875809" y="1928526"/>
            <a:ext cx="7054239" cy="1154162"/>
          </a:xfrm>
          <a:prstGeom prst="rect">
            <a:avLst/>
          </a:prstGeom>
        </p:spPr>
        <p:txBody>
          <a:bodyPr lIns="0" tIns="0" rIns="0" bIns="0" rtlCol="0" anchor="t">
            <a:spAutoFit/>
          </a:bodyPr>
          <a:lstStyle/>
          <a:p>
            <a:pPr algn="ctr">
              <a:lnSpc>
                <a:spcPts val="4536"/>
              </a:lnSpc>
            </a:pPr>
            <a:r>
              <a:rPr lang="en-US" sz="4200" b="1" spc="37" dirty="0">
                <a:solidFill>
                  <a:srgbClr val="000000"/>
                </a:solidFill>
                <a:ea typeface="TT Rounds Condensed Bold"/>
                <a:cs typeface="TT Rounds Condensed Bold"/>
                <a:sym typeface="TT Rounds Condensed Bold"/>
              </a:rPr>
              <a:t>Inzicht in seksisme in de keuken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64B7-15D9-D516-196A-291BCECA9B11}"/>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E2DAAB6C-3B35-C706-2884-057077716D38}"/>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3. Wat is het doel van de richtlijn over het evenwicht tussen werk en privéleven (2019/1158)?</a:t>
            </a:r>
          </a:p>
          <a:p>
            <a:pPr marL="0" indent="0"/>
            <a:endParaRPr lang="en-US" sz="2600" dirty="0"/>
          </a:p>
          <a:p>
            <a:pPr marL="0" indent="0"/>
            <a:r>
              <a:rPr lang="en-US" dirty="0"/>
              <a:t>Antwoord: b) De toegang tot gezinsverlof en flexibele werkregelingen verbeteren</a:t>
            </a:r>
          </a:p>
        </p:txBody>
      </p:sp>
      <p:sp>
        <p:nvSpPr>
          <p:cNvPr id="5" name="Text Placeholder 4">
            <a:extLst>
              <a:ext uri="{FF2B5EF4-FFF2-40B4-BE49-F238E27FC236}">
                <a16:creationId xmlns:a16="http://schemas.microsoft.com/office/drawing/2014/main" id="{AFCD2D3F-34E2-42BA-C549-0372B1D61A72}"/>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7" name="Picture Placeholder 5">
            <a:extLst>
              <a:ext uri="{FF2B5EF4-FFF2-40B4-BE49-F238E27FC236}">
                <a16:creationId xmlns:a16="http://schemas.microsoft.com/office/drawing/2014/main" id="{062B3227-0434-843E-5F6F-49B0BDE8A006}"/>
              </a:ext>
            </a:extLst>
          </p:cNvPr>
          <p:cNvPicPr>
            <a:picLocks noGrp="1" noChangeAspect="1"/>
          </p:cNvPicPr>
          <p:nvPr>
            <p:ph type="pic" sz="quarter" idx="53"/>
          </p:nvPr>
        </p:nvPicPr>
        <p:blipFill>
          <a:blip r:embed="rId2"/>
          <a:srcRect l="33299" r="2227"/>
          <a:stretch/>
        </p:blipFill>
        <p:spPr>
          <a:xfrm>
            <a:off x="6096000" y="818225"/>
            <a:ext cx="5292000" cy="5468275"/>
          </a:xfrm>
        </p:spPr>
      </p:pic>
    </p:spTree>
    <p:extLst>
      <p:ext uri="{BB962C8B-B14F-4D97-AF65-F5344CB8AC3E}">
        <p14:creationId xmlns:p14="http://schemas.microsoft.com/office/powerpoint/2010/main" val="975188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13EF1-D663-561A-C5C5-7DADB000608F}"/>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0AED228-8F5C-6929-9A6A-307BB5F66428}"/>
              </a:ext>
            </a:extLst>
          </p:cNvPr>
          <p:cNvPicPr>
            <a:picLocks noGrp="1" noChangeAspect="1"/>
          </p:cNvPicPr>
          <p:nvPr>
            <p:ph type="pic" sz="quarter" idx="53"/>
          </p:nvPr>
        </p:nvPicPr>
        <p:blipFill>
          <a:blip r:embed="rId2"/>
          <a:srcRect l="17741" r="17741"/>
          <a:stretch/>
        </p:blipFill>
        <p:spPr>
          <a:xfrm>
            <a:off x="5868364" y="577491"/>
            <a:ext cx="5519175" cy="5703017"/>
          </a:xfrm>
        </p:spPr>
      </p:pic>
      <p:sp>
        <p:nvSpPr>
          <p:cNvPr id="4" name="Text Placeholder 5">
            <a:extLst>
              <a:ext uri="{FF2B5EF4-FFF2-40B4-BE49-F238E27FC236}">
                <a16:creationId xmlns:a16="http://schemas.microsoft.com/office/drawing/2014/main" id="{F657D9B1-EF7A-B55B-1354-F9ABDB8C6E0B}"/>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4. Welke van de volgende stappen moet je nemen als je discriminatie of intimidatie op het werk ervaart?</a:t>
            </a:r>
          </a:p>
          <a:p>
            <a:pPr marL="0" indent="0"/>
            <a:endParaRPr lang="en-US" sz="2600" dirty="0"/>
          </a:p>
          <a:p>
            <a:pPr marL="0" indent="0"/>
            <a:r>
              <a:rPr lang="en-US" dirty="0"/>
              <a:t>a) Het incident negeren</a:t>
            </a:r>
          </a:p>
          <a:p>
            <a:pPr marL="0" indent="0"/>
            <a:r>
              <a:rPr lang="en-US" dirty="0"/>
              <a:t>b) Meld het bij je HR-afdeling of een vertrouwde supervisor</a:t>
            </a:r>
          </a:p>
          <a:p>
            <a:pPr marL="0" indent="0"/>
            <a:r>
              <a:rPr lang="en-US" dirty="0"/>
              <a:t>c) Een klacht indienen bij collega's</a:t>
            </a:r>
          </a:p>
          <a:p>
            <a:pPr marL="0" indent="0"/>
            <a:r>
              <a:rPr lang="en-US" dirty="0"/>
              <a:t>d) Je baan opzeggen</a:t>
            </a:r>
          </a:p>
        </p:txBody>
      </p:sp>
      <p:sp>
        <p:nvSpPr>
          <p:cNvPr id="5" name="Text Placeholder 4">
            <a:extLst>
              <a:ext uri="{FF2B5EF4-FFF2-40B4-BE49-F238E27FC236}">
                <a16:creationId xmlns:a16="http://schemas.microsoft.com/office/drawing/2014/main" id="{457D4E9B-86BD-5606-1DA4-658704059DBA}"/>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spTree>
    <p:extLst>
      <p:ext uri="{BB962C8B-B14F-4D97-AF65-F5344CB8AC3E}">
        <p14:creationId xmlns:p14="http://schemas.microsoft.com/office/powerpoint/2010/main" val="268689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3C65-F4C7-5650-5273-21A5692AF63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BC2DB1E9-28B9-D2A0-4662-B993123B388D}"/>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4. Welke van de volgende stappen moet je nemen als je discriminatie of intimidatie op het werk ervaart?</a:t>
            </a:r>
          </a:p>
          <a:p>
            <a:pPr marL="0" indent="0"/>
            <a:endParaRPr lang="en-US" sz="2600" dirty="0"/>
          </a:p>
          <a:p>
            <a:pPr marL="0" indent="0"/>
            <a:r>
              <a:rPr lang="en-US" dirty="0"/>
              <a:t>Antwoord: b) Meld het bij je HR-afdeling of een vertrouwde supervisor</a:t>
            </a:r>
          </a:p>
        </p:txBody>
      </p:sp>
      <p:sp>
        <p:nvSpPr>
          <p:cNvPr id="5" name="Text Placeholder 4">
            <a:extLst>
              <a:ext uri="{FF2B5EF4-FFF2-40B4-BE49-F238E27FC236}">
                <a16:creationId xmlns:a16="http://schemas.microsoft.com/office/drawing/2014/main" id="{DF63B965-BC9D-F018-5A44-B597A3B7AA7C}"/>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7" name="Picture Placeholder 5">
            <a:extLst>
              <a:ext uri="{FF2B5EF4-FFF2-40B4-BE49-F238E27FC236}">
                <a16:creationId xmlns:a16="http://schemas.microsoft.com/office/drawing/2014/main" id="{187950C3-4A83-3B48-53A5-E018D1D98B0A}"/>
              </a:ext>
            </a:extLst>
          </p:cNvPr>
          <p:cNvPicPr>
            <a:picLocks noGrp="1" noChangeAspect="1"/>
          </p:cNvPicPr>
          <p:nvPr>
            <p:ph type="pic" sz="quarter" idx="53"/>
          </p:nvPr>
        </p:nvPicPr>
        <p:blipFill>
          <a:blip r:embed="rId2"/>
          <a:srcRect l="17741" r="17741"/>
          <a:stretch/>
        </p:blipFill>
        <p:spPr>
          <a:xfrm>
            <a:off x="5868364" y="577491"/>
            <a:ext cx="5519175" cy="5703017"/>
          </a:xfrm>
        </p:spPr>
      </p:pic>
    </p:spTree>
    <p:extLst>
      <p:ext uri="{BB962C8B-B14F-4D97-AF65-F5344CB8AC3E}">
        <p14:creationId xmlns:p14="http://schemas.microsoft.com/office/powerpoint/2010/main" val="2133642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9DC3B-F610-5C10-3BE8-3E789F602338}"/>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D8684FB2-96D7-0F43-CB67-998C00642D7C}"/>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5. Waarom is het belangrijk om incidenten van discriminatie of intimidatie bij te houden?</a:t>
            </a:r>
          </a:p>
          <a:p>
            <a:pPr marL="0" indent="0"/>
            <a:endParaRPr lang="en-US" sz="2600" dirty="0"/>
          </a:p>
          <a:p>
            <a:pPr marL="0" indent="0"/>
            <a:r>
              <a:rPr lang="en-US" dirty="0"/>
              <a:t>a) Je collega's informeren</a:t>
            </a:r>
          </a:p>
          <a:p>
            <a:pPr marL="0" indent="0"/>
            <a:r>
              <a:rPr lang="en-US" dirty="0"/>
              <a:t>b) Bewijs leveren om je beweringen te ondersteunen</a:t>
            </a:r>
          </a:p>
          <a:p>
            <a:pPr marL="0" indent="0"/>
            <a:r>
              <a:rPr lang="en-US" dirty="0"/>
              <a:t>c) Een blogbericht schrijven</a:t>
            </a:r>
          </a:p>
          <a:p>
            <a:pPr marL="0" indent="0"/>
            <a:r>
              <a:rPr lang="en-US" dirty="0"/>
              <a:t>d) Een rechtszaak aanspannen</a:t>
            </a:r>
            <a:br>
              <a:rPr lang="en-US" dirty="0"/>
            </a:br>
            <a:endParaRPr lang="en-US" dirty="0"/>
          </a:p>
        </p:txBody>
      </p:sp>
      <p:sp>
        <p:nvSpPr>
          <p:cNvPr id="5" name="Text Placeholder 4">
            <a:extLst>
              <a:ext uri="{FF2B5EF4-FFF2-40B4-BE49-F238E27FC236}">
                <a16:creationId xmlns:a16="http://schemas.microsoft.com/office/drawing/2014/main" id="{2DE6BEBA-3986-122A-76BE-279EE44D2984}"/>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Meerkeuzevragen</a:t>
            </a:r>
          </a:p>
        </p:txBody>
      </p:sp>
      <p:pic>
        <p:nvPicPr>
          <p:cNvPr id="7" name="Picture Placeholder 5">
            <a:extLst>
              <a:ext uri="{FF2B5EF4-FFF2-40B4-BE49-F238E27FC236}">
                <a16:creationId xmlns:a16="http://schemas.microsoft.com/office/drawing/2014/main" id="{9C095402-B969-63CE-C4DF-BF9F010A5BBA}"/>
              </a:ext>
            </a:extLst>
          </p:cNvPr>
          <p:cNvPicPr>
            <a:picLocks noChangeAspect="1"/>
          </p:cNvPicPr>
          <p:nvPr/>
        </p:nvPicPr>
        <p:blipFill>
          <a:blip r:embed="rId2"/>
          <a:srcRect l="17741" r="17741"/>
          <a:stretch/>
        </p:blipFill>
        <p:spPr>
          <a:xfrm>
            <a:off x="6689114" y="604952"/>
            <a:ext cx="5214937" cy="538864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4284346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0F961-5498-90C5-5961-FF4D9B8AF41E}"/>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D1370319-0AEE-9D49-634B-FAE01F9E1C7C}"/>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5. Waarom is het belangrijk om incidenten van discriminatie of intimidatie bij te houden?</a:t>
            </a:r>
          </a:p>
          <a:p>
            <a:pPr marL="0" indent="0"/>
            <a:endParaRPr lang="en-US" sz="2600" dirty="0"/>
          </a:p>
          <a:p>
            <a:pPr marL="0" indent="0"/>
            <a:r>
              <a:rPr lang="en-US" dirty="0"/>
              <a:t>Antwoord: b) Bewijs leveren om je beweringen te ondersteunen</a:t>
            </a:r>
          </a:p>
        </p:txBody>
      </p:sp>
      <p:sp>
        <p:nvSpPr>
          <p:cNvPr id="5" name="Text Placeholder 4">
            <a:extLst>
              <a:ext uri="{FF2B5EF4-FFF2-40B4-BE49-F238E27FC236}">
                <a16:creationId xmlns:a16="http://schemas.microsoft.com/office/drawing/2014/main" id="{C85E3B42-960C-A107-ABD8-233E5FAA86E7}"/>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Meerkeuze antwoord</a:t>
            </a:r>
          </a:p>
        </p:txBody>
      </p:sp>
      <p:pic>
        <p:nvPicPr>
          <p:cNvPr id="7" name="Picture Placeholder 5">
            <a:extLst>
              <a:ext uri="{FF2B5EF4-FFF2-40B4-BE49-F238E27FC236}">
                <a16:creationId xmlns:a16="http://schemas.microsoft.com/office/drawing/2014/main" id="{5D49BBCA-7D92-907D-558B-192598B870F4}"/>
              </a:ext>
            </a:extLst>
          </p:cNvPr>
          <p:cNvPicPr>
            <a:picLocks noChangeAspect="1"/>
          </p:cNvPicPr>
          <p:nvPr/>
        </p:nvPicPr>
        <p:blipFill>
          <a:blip r:embed="rId2"/>
          <a:srcRect l="17741" r="17741"/>
          <a:stretch/>
        </p:blipFill>
        <p:spPr>
          <a:xfrm>
            <a:off x="6689114" y="604952"/>
            <a:ext cx="5214937" cy="538864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2736597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9EB68-1F9A-FD93-6531-EF069E07A9D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A7316E-C1C2-4A1D-DA9E-565FC7C6B8D9}"/>
              </a:ext>
            </a:extLst>
          </p:cNvPr>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a:extLst>
              <a:ext uri="{FF2B5EF4-FFF2-40B4-BE49-F238E27FC236}">
                <a16:creationId xmlns:a16="http://schemas.microsoft.com/office/drawing/2014/main" id="{D2E45C34-F641-1D21-490E-CFDF33D78532}"/>
              </a:ext>
            </a:extLst>
          </p:cNvPr>
          <p:cNvGrpSpPr/>
          <p:nvPr/>
        </p:nvGrpSpPr>
        <p:grpSpPr>
          <a:xfrm rot="4220027">
            <a:off x="-542070" y="-4396039"/>
            <a:ext cx="10330971" cy="10652026"/>
            <a:chOff x="0" y="0"/>
            <a:chExt cx="20661942" cy="21304052"/>
          </a:xfrm>
        </p:grpSpPr>
        <p:sp>
          <p:nvSpPr>
            <p:cNvPr id="4" name="Freeform 4">
              <a:extLst>
                <a:ext uri="{FF2B5EF4-FFF2-40B4-BE49-F238E27FC236}">
                  <a16:creationId xmlns:a16="http://schemas.microsoft.com/office/drawing/2014/main" id="{D1AE339F-F1BC-7E46-BCA6-851D2A710E74}"/>
                </a:ext>
              </a:extLst>
            </p:cNvPr>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a:extLst>
              <a:ext uri="{FF2B5EF4-FFF2-40B4-BE49-F238E27FC236}">
                <a16:creationId xmlns:a16="http://schemas.microsoft.com/office/drawing/2014/main" id="{38BB69BD-EDFE-07A7-99E2-BA051CB91A2E}"/>
              </a:ext>
            </a:extLst>
          </p:cNvPr>
          <p:cNvGrpSpPr/>
          <p:nvPr/>
        </p:nvGrpSpPr>
        <p:grpSpPr>
          <a:xfrm>
            <a:off x="-2680462" y="-6101979"/>
            <a:ext cx="16148169" cy="6101980"/>
            <a:chOff x="0" y="0"/>
            <a:chExt cx="32296338" cy="12203960"/>
          </a:xfrm>
        </p:grpSpPr>
        <p:sp>
          <p:nvSpPr>
            <p:cNvPr id="6" name="Freeform 6">
              <a:extLst>
                <a:ext uri="{FF2B5EF4-FFF2-40B4-BE49-F238E27FC236}">
                  <a16:creationId xmlns:a16="http://schemas.microsoft.com/office/drawing/2014/main" id="{6BC39D87-3AF6-AF8F-08D8-A54B101C5F3A}"/>
                </a:ext>
              </a:extLst>
            </p:cNvPr>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a:extLst>
              <a:ext uri="{FF2B5EF4-FFF2-40B4-BE49-F238E27FC236}">
                <a16:creationId xmlns:a16="http://schemas.microsoft.com/office/drawing/2014/main" id="{0CC177F5-FE65-B6B8-DA96-FD83EE88FEB9}"/>
              </a:ext>
            </a:extLst>
          </p:cNvPr>
          <p:cNvGrpSpPr/>
          <p:nvPr/>
        </p:nvGrpSpPr>
        <p:grpSpPr>
          <a:xfrm>
            <a:off x="-3671155" y="6857999"/>
            <a:ext cx="16148169" cy="2193027"/>
            <a:chOff x="0" y="0"/>
            <a:chExt cx="32296338" cy="4386054"/>
          </a:xfrm>
        </p:grpSpPr>
        <p:sp>
          <p:nvSpPr>
            <p:cNvPr id="8" name="Freeform 8">
              <a:extLst>
                <a:ext uri="{FF2B5EF4-FFF2-40B4-BE49-F238E27FC236}">
                  <a16:creationId xmlns:a16="http://schemas.microsoft.com/office/drawing/2014/main" id="{F4E2F1DA-F551-EAD5-5D36-A0DAB90F481A}"/>
                </a:ext>
              </a:extLst>
            </p:cNvPr>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a:extLst>
              <a:ext uri="{FF2B5EF4-FFF2-40B4-BE49-F238E27FC236}">
                <a16:creationId xmlns:a16="http://schemas.microsoft.com/office/drawing/2014/main" id="{21ECC932-E383-4426-8978-72704F325A75}"/>
              </a:ext>
            </a:extLst>
          </p:cNvPr>
          <p:cNvGrpSpPr/>
          <p:nvPr/>
        </p:nvGrpSpPr>
        <p:grpSpPr>
          <a:xfrm>
            <a:off x="-2987800" y="-807842"/>
            <a:ext cx="2987800" cy="11409236"/>
            <a:chOff x="0" y="0"/>
            <a:chExt cx="5975600" cy="22818472"/>
          </a:xfrm>
        </p:grpSpPr>
        <p:sp>
          <p:nvSpPr>
            <p:cNvPr id="10" name="Freeform 10">
              <a:extLst>
                <a:ext uri="{FF2B5EF4-FFF2-40B4-BE49-F238E27FC236}">
                  <a16:creationId xmlns:a16="http://schemas.microsoft.com/office/drawing/2014/main" id="{72CE8F7F-8E76-4F49-3F56-D496B189644F}"/>
                </a:ext>
              </a:extLst>
            </p:cNvPr>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a:extLst>
              <a:ext uri="{FF2B5EF4-FFF2-40B4-BE49-F238E27FC236}">
                <a16:creationId xmlns:a16="http://schemas.microsoft.com/office/drawing/2014/main" id="{65AA3D12-3356-C50F-C6F7-6B22552BC969}"/>
              </a:ext>
            </a:extLst>
          </p:cNvPr>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dirty="0">
                <a:solidFill>
                  <a:srgbClr val="DDA9A7"/>
                </a:solidFill>
                <a:latin typeface="TT Rounds Condensed"/>
                <a:ea typeface="TT Rounds Condensed"/>
                <a:cs typeface="TT Rounds Condensed"/>
                <a:sym typeface="TT Rounds Condensed"/>
              </a:rPr>
              <a:t>03</a:t>
            </a:r>
          </a:p>
        </p:txBody>
      </p:sp>
      <p:sp>
        <p:nvSpPr>
          <p:cNvPr id="12" name="TextBox 12">
            <a:extLst>
              <a:ext uri="{FF2B5EF4-FFF2-40B4-BE49-F238E27FC236}">
                <a16:creationId xmlns:a16="http://schemas.microsoft.com/office/drawing/2014/main" id="{636269AC-2B1E-AE50-6DB0-0E53E7102FB4}"/>
              </a:ext>
            </a:extLst>
          </p:cNvPr>
          <p:cNvSpPr txBox="1"/>
          <p:nvPr/>
        </p:nvSpPr>
        <p:spPr>
          <a:xfrm>
            <a:off x="875809" y="1928526"/>
            <a:ext cx="7054239" cy="577081"/>
          </a:xfrm>
          <a:prstGeom prst="rect">
            <a:avLst/>
          </a:prstGeom>
        </p:spPr>
        <p:txBody>
          <a:bodyPr lIns="0" tIns="0" rIns="0" bIns="0" rtlCol="0" anchor="t">
            <a:spAutoFit/>
          </a:bodyPr>
          <a:lstStyle/>
          <a:p>
            <a:pPr algn="ctr">
              <a:lnSpc>
                <a:spcPts val="4536"/>
              </a:lnSpc>
            </a:pPr>
            <a:r>
              <a:rPr lang="en-US" sz="4200" b="1" spc="37" dirty="0">
                <a:solidFill>
                  <a:srgbClr val="000000"/>
                </a:solidFill>
                <a:ea typeface="TT Rounds Condensed Bold"/>
                <a:cs typeface="TT Rounds Condensed Bold"/>
                <a:sym typeface="TT Rounds Condensed Bold"/>
              </a:rPr>
              <a:t>Ondersteunende netwerken</a:t>
            </a:r>
          </a:p>
        </p:txBody>
      </p:sp>
      <p:pic>
        <p:nvPicPr>
          <p:cNvPr id="13" name="Picture Placeholder 5">
            <a:extLst>
              <a:ext uri="{FF2B5EF4-FFF2-40B4-BE49-F238E27FC236}">
                <a16:creationId xmlns:a16="http://schemas.microsoft.com/office/drawing/2014/main" id="{B016BCE5-BAF8-AAA8-8B8F-DB37783858DA}"/>
              </a:ext>
            </a:extLst>
          </p:cNvPr>
          <p:cNvPicPr>
            <a:picLocks noChangeAspect="1"/>
          </p:cNvPicPr>
          <p:nvPr/>
        </p:nvPicPr>
        <p:blipFill>
          <a:blip r:embed="rId3"/>
          <a:srcRect l="41617" t="-181" r="3553" b="181"/>
          <a:stretch/>
        </p:blipFill>
        <p:spPr>
          <a:xfrm>
            <a:off x="7971376" y="517379"/>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1345925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5C40B-775F-38F0-CDC0-F4E3F6AD1A4D}"/>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03EC8E3C-493B-88F8-9720-ECB57DCFACEA}"/>
              </a:ext>
            </a:extLst>
          </p:cNvPr>
          <p:cNvGrpSpPr/>
          <p:nvPr/>
        </p:nvGrpSpPr>
        <p:grpSpPr>
          <a:xfrm rot="4220027">
            <a:off x="4598858" y="-8494656"/>
            <a:ext cx="11488865" cy="11256265"/>
            <a:chOff x="-5581956" y="-441626"/>
            <a:chExt cx="22977730" cy="22512530"/>
          </a:xfrm>
          <a:solidFill>
            <a:srgbClr val="B6D1E1"/>
          </a:solidFill>
        </p:grpSpPr>
        <p:sp>
          <p:nvSpPr>
            <p:cNvPr id="6" name="Freeform 4">
              <a:extLst>
                <a:ext uri="{FF2B5EF4-FFF2-40B4-BE49-F238E27FC236}">
                  <a16:creationId xmlns:a16="http://schemas.microsoft.com/office/drawing/2014/main" id="{D2467157-8BA8-4AA9-3A37-A9DC74962E17}"/>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
        <p:nvSpPr>
          <p:cNvPr id="3" name="Text Placeholder 2">
            <a:extLst>
              <a:ext uri="{FF2B5EF4-FFF2-40B4-BE49-F238E27FC236}">
                <a16:creationId xmlns:a16="http://schemas.microsoft.com/office/drawing/2014/main" id="{165B0CE9-F5FD-4C9B-A6A4-94D375053664}"/>
              </a:ext>
            </a:extLst>
          </p:cNvPr>
          <p:cNvSpPr>
            <a:spLocks noGrp="1"/>
          </p:cNvSpPr>
          <p:nvPr>
            <p:ph type="body" sz="quarter" idx="18"/>
          </p:nvPr>
        </p:nvSpPr>
        <p:spPr>
          <a:xfrm>
            <a:off x="529757" y="1338910"/>
            <a:ext cx="11222532" cy="4343986"/>
          </a:xfrm>
        </p:spPr>
        <p:txBody>
          <a:bodyPr/>
          <a:lstStyle/>
          <a:p>
            <a:pPr marL="0" indent="0">
              <a:lnSpc>
                <a:spcPct val="115000"/>
              </a:lnSpc>
              <a:spcBef>
                <a:spcPts val="1600"/>
              </a:spcBef>
              <a:spcAft>
                <a:spcPts val="400"/>
              </a:spcAft>
            </a:pPr>
            <a:r>
              <a:rPr lang="en-US" dirty="0">
                <a:solidFill>
                  <a:srgbClr val="434343"/>
                </a:solidFill>
                <a:effectLst/>
              </a:rPr>
              <a:t>Deel uitmaken van netwerken kan je helpen om je te herinneren dat je er niet alleen voor staat en dat er hulpbronnen beschikbaar zijn om je te ondersteunen. Je kunt contact opnemen met lokale en online organisaties en mensen buiten je werkplek voor een perspectief van buitenaf.</a:t>
            </a:r>
          </a:p>
          <a:p>
            <a:pPr>
              <a:lnSpc>
                <a:spcPct val="115000"/>
              </a:lnSpc>
              <a:spcBef>
                <a:spcPts val="1600"/>
              </a:spcBef>
              <a:spcAft>
                <a:spcPts val="400"/>
              </a:spcAft>
            </a:pPr>
            <a:r>
              <a:rPr lang="en-US" dirty="0">
                <a:solidFill>
                  <a:srgbClr val="434343"/>
                </a:solidFill>
                <a:effectLst/>
              </a:rPr>
              <a:t> Je kunt je aansluiten bij </a:t>
            </a:r>
            <a:r>
              <a:rPr lang="en-US" dirty="0"/>
              <a:t>netwerken </a:t>
            </a:r>
            <a:r>
              <a:rPr lang="en-US" dirty="0">
                <a:solidFill>
                  <a:srgbClr val="434343"/>
                </a:solidFill>
              </a:rPr>
              <a:t>zoals </a:t>
            </a:r>
            <a:r>
              <a:rPr lang="fr-FR" altLang="fr-FR" dirty="0" err="1">
                <a:solidFill>
                  <a:srgbClr val="434343"/>
                </a:solidFill>
              </a:rPr>
              <a:t>het European </a:t>
            </a:r>
            <a:r>
              <a:rPr lang="fr-FR" altLang="fr-FR" dirty="0">
                <a:solidFill>
                  <a:srgbClr val="434343"/>
                </a:solidFill>
              </a:rPr>
              <a:t>Network of Migrant </a:t>
            </a:r>
            <a:r>
              <a:rPr lang="fr-FR" altLang="fr-FR" dirty="0" err="1">
                <a:solidFill>
                  <a:srgbClr val="434343"/>
                </a:solidFill>
              </a:rPr>
              <a:t>Women </a:t>
            </a:r>
            <a:r>
              <a:rPr lang="fr-FR" altLang="fr-FR" dirty="0">
                <a:solidFill>
                  <a:srgbClr val="434343"/>
                </a:solidFill>
              </a:rPr>
              <a:t>(</a:t>
            </a:r>
            <a:r>
              <a:rPr lang="fr-FR" altLang="fr-FR" dirty="0" err="1">
                <a:solidFill>
                  <a:srgbClr val="434343"/>
                </a:solidFill>
              </a:rPr>
              <a:t>ENoMW</a:t>
            </a:r>
            <a:r>
              <a:rPr lang="fr-FR" altLang="fr-FR" dirty="0">
                <a:solidFill>
                  <a:srgbClr val="434343"/>
                </a:solidFill>
              </a:rPr>
              <a:t>) om </a:t>
            </a:r>
            <a:r>
              <a:rPr lang="fr-FR" altLang="fr-FR" dirty="0" err="1">
                <a:solidFill>
                  <a:srgbClr val="434343"/>
                </a:solidFill>
              </a:rPr>
              <a:t>je rechten te versterken</a:t>
            </a:r>
            <a:r>
              <a:rPr lang="fr-FR" altLang="fr-FR" dirty="0">
                <a:solidFill>
                  <a:srgbClr val="434343"/>
                </a:solidFill>
              </a:rPr>
              <a:t>. Dit netwerk wil je mondiger maken door middel van belangenbehartiging, netwerken en capaciteitsopbouw. Klik en neem een kijkje op </a:t>
            </a:r>
            <a:r>
              <a:rPr lang="fr-FR" altLang="fr-FR" b="1" dirty="0">
                <a:solidFill>
                  <a:srgbClr val="434343"/>
                </a:solidFill>
                <a:hlinkClick r:id="rId2">
                  <a:extLst>
                    <a:ext uri="{A12FA001-AC4F-418D-AE19-62706E023703}">
                      <ahyp:hlinkClr xmlns:ahyp="http://schemas.microsoft.com/office/drawing/2018/hyperlinkcolor" val="tx"/>
                    </a:ext>
                  </a:extLst>
                </a:hlinkClick>
              </a:rPr>
              <a:t>de website van ENoMW</a:t>
            </a:r>
            <a:r>
              <a:rPr lang="fr-FR" altLang="fr-FR" dirty="0">
                <a:solidFill>
                  <a:srgbClr val="434343"/>
                </a:solidFill>
              </a:rPr>
              <a:t>.</a:t>
            </a:r>
          </a:p>
          <a:p>
            <a:pPr marL="0" marR="0" lvl="0" indent="0" algn="l" defTabSz="914400" rtl="0" eaLnBrk="0" fontAlgn="base" latinLnBrk="0" hangingPunct="0">
              <a:lnSpc>
                <a:spcPct val="100000"/>
              </a:lnSpc>
              <a:spcBef>
                <a:spcPct val="0"/>
              </a:spcBef>
              <a:spcAft>
                <a:spcPct val="0"/>
              </a:spcAft>
              <a:buClrTx/>
              <a:buSzTx/>
              <a:tabLst/>
            </a:pPr>
            <a:endParaRPr lang="fr-FR" altLang="fr-FR" dirty="0">
              <a:solidFill>
                <a:srgbClr val="434343"/>
              </a:solidFill>
            </a:endParaRPr>
          </a:p>
          <a:p>
            <a:pPr marL="0" marR="0" lvl="0" indent="0" algn="l" defTabSz="914400" rtl="0" eaLnBrk="0" fontAlgn="base" latinLnBrk="0" hangingPunct="0">
              <a:lnSpc>
                <a:spcPct val="100000"/>
              </a:lnSpc>
              <a:spcBef>
                <a:spcPct val="0"/>
              </a:spcBef>
              <a:spcAft>
                <a:spcPct val="0"/>
              </a:spcAft>
              <a:buClrTx/>
              <a:buSzTx/>
              <a:tabLst/>
            </a:pPr>
            <a:r>
              <a:rPr lang="fr-FR" altLang="fr-FR" dirty="0">
                <a:solidFill>
                  <a:srgbClr val="434343"/>
                </a:solidFill>
              </a:rPr>
              <a:t>Als je ondersteunende diensten nodig hebt, zoals een hulplijn, counseling en juridische bijstand, kun je contact opnemen met het netwerk Women Against Violence Europe (WAVE).</a:t>
            </a:r>
            <a:r>
              <a:rPr lang="fr-FR" altLang="fr-FR" b="1" dirty="0">
                <a:solidFill>
                  <a:srgbClr val="434343"/>
                </a:solidFill>
                <a:hlinkClick r:id="rId3">
                  <a:extLst>
                    <a:ext uri="{A12FA001-AC4F-418D-AE19-62706E023703}">
                      <ahyp:hlinkClr xmlns:ahyp="http://schemas.microsoft.com/office/drawing/2018/hyperlinkcolor" val="tx"/>
                    </a:ext>
                  </a:extLst>
                </a:hlinkClick>
              </a:rPr>
              <a:t>Website WAVE-netwerk</a:t>
            </a:r>
            <a:endParaRPr lang="fr-FR" altLang="fr-FR" b="1" dirty="0">
              <a:solidFill>
                <a:srgbClr val="434343"/>
              </a:solidFill>
            </a:endParaRPr>
          </a:p>
          <a:p>
            <a:pPr marL="0" indent="0"/>
            <a:endParaRPr lang="en-US" dirty="0">
              <a:solidFill>
                <a:srgbClr val="434343"/>
              </a:solidFill>
            </a:endParaRPr>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02B2720D-C549-EDD2-E63A-C9FCD4749598}"/>
              </a:ext>
            </a:extLst>
          </p:cNvPr>
          <p:cNvSpPr>
            <a:spLocks noGrp="1"/>
          </p:cNvSpPr>
          <p:nvPr>
            <p:ph type="body" sz="quarter" idx="16"/>
          </p:nvPr>
        </p:nvSpPr>
        <p:spPr/>
        <p:txBody>
          <a:bodyPr>
            <a:normAutofit lnSpcReduction="10000"/>
          </a:bodyPr>
          <a:lstStyle/>
          <a:p>
            <a:r>
              <a:rPr lang="en-US" dirty="0"/>
              <a:t>Ondersteunende netwerken</a:t>
            </a:r>
          </a:p>
        </p:txBody>
      </p:sp>
      <p:sp>
        <p:nvSpPr>
          <p:cNvPr id="4" name="Rectangle 3">
            <a:extLst>
              <a:ext uri="{FF2B5EF4-FFF2-40B4-BE49-F238E27FC236}">
                <a16:creationId xmlns:a16="http://schemas.microsoft.com/office/drawing/2014/main" id="{5FD9450C-C12E-3E25-BD52-D09C0CD09147}"/>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12539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70A7E-0561-33D0-C6FC-BD769ABD59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A66BEA7-6DFF-D220-FEF0-1BA3B1251D69}"/>
              </a:ext>
            </a:extLst>
          </p:cNvPr>
          <p:cNvSpPr>
            <a:spLocks noGrp="1"/>
          </p:cNvSpPr>
          <p:nvPr>
            <p:ph type="body" sz="quarter" idx="18"/>
          </p:nvPr>
        </p:nvSpPr>
        <p:spPr>
          <a:xfrm>
            <a:off x="529757" y="2111070"/>
            <a:ext cx="11222532" cy="4343986"/>
          </a:xfrm>
        </p:spPr>
        <p:txBody>
          <a:bodyPr/>
          <a:lstStyle/>
          <a:p>
            <a:pPr>
              <a:lnSpc>
                <a:spcPct val="115000"/>
              </a:lnSpc>
              <a:spcBef>
                <a:spcPts val="1600"/>
              </a:spcBef>
              <a:spcAft>
                <a:spcPts val="400"/>
              </a:spcAft>
            </a:pPr>
            <a:r>
              <a:rPr lang="fr-FR" dirty="0">
                <a:solidFill>
                  <a:srgbClr val="434343"/>
                </a:solidFill>
                <a:effectLst/>
              </a:rPr>
              <a:t>Daarnaast vind </a:t>
            </a:r>
            <a:r>
              <a:rPr lang="fr-FR" dirty="0" err="1">
                <a:solidFill>
                  <a:srgbClr val="434343"/>
                </a:solidFill>
                <a:effectLst/>
              </a:rPr>
              <a:t>je hieronder </a:t>
            </a:r>
            <a:r>
              <a:rPr lang="fr-FR" dirty="0">
                <a:solidFill>
                  <a:srgbClr val="434343"/>
                </a:solidFill>
                <a:effectLst/>
              </a:rPr>
              <a:t>een </a:t>
            </a:r>
            <a:r>
              <a:rPr lang="fr-FR" dirty="0" err="1">
                <a:solidFill>
                  <a:srgbClr val="434343"/>
                </a:solidFill>
                <a:effectLst/>
              </a:rPr>
              <a:t>lijst </a:t>
            </a:r>
            <a:r>
              <a:rPr lang="fr-FR" dirty="0">
                <a:solidFill>
                  <a:srgbClr val="434343"/>
                </a:solidFill>
                <a:effectLst/>
              </a:rPr>
              <a:t>met netwerken waarmee </a:t>
            </a:r>
            <a:r>
              <a:rPr lang="fr-FR" dirty="0" err="1">
                <a:solidFill>
                  <a:srgbClr val="434343"/>
                </a:solidFill>
                <a:effectLst/>
              </a:rPr>
              <a:t>je </a:t>
            </a:r>
            <a:r>
              <a:rPr lang="fr-FR" dirty="0">
                <a:solidFill>
                  <a:srgbClr val="434343"/>
                </a:solidFill>
                <a:effectLst/>
              </a:rPr>
              <a:t>contact kunt opnemen,</a:t>
            </a:r>
            <a:endParaRPr lang="fr-FR" altLang="fr-FR" dirty="0">
              <a:solidFill>
                <a:srgbClr val="434343"/>
              </a:solidFill>
            </a:endParaRPr>
          </a:p>
          <a:p>
            <a:pPr marL="342900" indent="-342900" algn="l" fontAlgn="base">
              <a:buFont typeface="Arial" panose="020B0604020202020204" pitchFamily="34" charset="0"/>
              <a:buChar char="•"/>
            </a:pPr>
            <a:r>
              <a:rPr lang="en-US" b="1" i="0" dirty="0">
                <a:solidFill>
                  <a:srgbClr val="2A2E34"/>
                </a:solidFill>
                <a:effectLst/>
                <a:latin typeface="-apple-system"/>
              </a:rPr>
              <a:t>Frankrijk</a:t>
            </a:r>
            <a:br>
              <a:rPr lang="en-US" b="0" i="0" dirty="0">
                <a:solidFill>
                  <a:srgbClr val="2A2E34"/>
                </a:solidFill>
                <a:effectLst/>
                <a:latin typeface="-apple-system"/>
              </a:rPr>
            </a:br>
            <a:r>
              <a:rPr lang="en-US" b="1" i="0" dirty="0">
                <a:solidFill>
                  <a:srgbClr val="2A2E34"/>
                </a:solidFill>
                <a:effectLst/>
                <a:latin typeface="inherit"/>
              </a:rPr>
              <a:t>Fédération Nationale </a:t>
            </a:r>
            <a:r>
              <a:rPr lang="en-US" b="1" i="0" dirty="0" err="1">
                <a:solidFill>
                  <a:srgbClr val="2A2E34"/>
                </a:solidFill>
                <a:effectLst/>
                <a:latin typeface="inherit"/>
              </a:rPr>
              <a:t>Solidarité </a:t>
            </a:r>
            <a:r>
              <a:rPr lang="en-US" b="1" i="0" dirty="0">
                <a:solidFill>
                  <a:srgbClr val="2A2E34"/>
                </a:solidFill>
                <a:effectLst/>
                <a:latin typeface="inherit"/>
              </a:rPr>
              <a:t>Femmes (FNSF)</a:t>
            </a:r>
            <a:r>
              <a:rPr lang="en-US" b="0" i="0" dirty="0">
                <a:solidFill>
                  <a:srgbClr val="2A2E34"/>
                </a:solidFill>
                <a:effectLst/>
                <a:latin typeface="-apple-system"/>
              </a:rPr>
              <a:t>: Deze organisatie coördineert een netwerk van opvanghuizen en hulpdiensten voor vrouwen die het slachtoffer zijn van geweld. </a:t>
            </a:r>
            <a:r>
              <a:rPr lang="en-US" b="0" i="0" u="sng" dirty="0">
                <a:solidFill>
                  <a:srgbClr val="4A90E2"/>
                </a:solidFill>
                <a:effectLst/>
                <a:latin typeface="-apple-system"/>
                <a:hlinkClick r:id="rId2"/>
              </a:rPr>
              <a:t>Bezoek FNSF</a:t>
            </a:r>
            <a:br>
              <a:rPr lang="en-US" b="0" i="0" dirty="0">
                <a:solidFill>
                  <a:srgbClr val="2A2E34"/>
                </a:solidFill>
                <a:effectLst/>
                <a:latin typeface="-apple-system"/>
              </a:rPr>
            </a:br>
            <a:endParaRPr lang="en-US" b="0" i="0" dirty="0">
              <a:solidFill>
                <a:srgbClr val="2A2E34"/>
              </a:solidFill>
              <a:effectLst/>
              <a:latin typeface="-apple-system"/>
            </a:endParaRPr>
          </a:p>
          <a:p>
            <a:pPr marL="342900" indent="-342900" algn="l" fontAlgn="base">
              <a:spcBef>
                <a:spcPts val="750"/>
              </a:spcBef>
              <a:buFont typeface="Arial" panose="020B0604020202020204" pitchFamily="34" charset="0"/>
              <a:buChar char="•"/>
            </a:pPr>
            <a:r>
              <a:rPr lang="en-US" b="1" i="0" dirty="0">
                <a:solidFill>
                  <a:srgbClr val="2A2E34"/>
                </a:solidFill>
                <a:effectLst/>
                <a:latin typeface="-apple-system"/>
              </a:rPr>
              <a:t>Nederland</a:t>
            </a:r>
            <a:br>
              <a:rPr lang="en-US" b="0" i="0" dirty="0">
                <a:solidFill>
                  <a:srgbClr val="2A2E34"/>
                </a:solidFill>
                <a:effectLst/>
                <a:latin typeface="-apple-system"/>
              </a:rPr>
            </a:br>
            <a:r>
              <a:rPr lang="en-US" b="1" i="0" dirty="0">
                <a:solidFill>
                  <a:srgbClr val="2A2E34"/>
                </a:solidFill>
                <a:effectLst/>
                <a:latin typeface="inherit"/>
              </a:rPr>
              <a:t>Mama Cash</a:t>
            </a:r>
            <a:r>
              <a:rPr lang="en-US" b="0" i="0" dirty="0">
                <a:solidFill>
                  <a:srgbClr val="2A2E34"/>
                </a:solidFill>
                <a:effectLst/>
                <a:latin typeface="-apple-system"/>
              </a:rPr>
              <a:t>: Financiert en ondersteunt feministische en vrouwenrechtengroepen die zich inzetten voor zaken als gendergerelateerd geweld en discriminatie. </a:t>
            </a:r>
            <a:r>
              <a:rPr lang="en-US" b="0" i="0" u="sng" dirty="0">
                <a:solidFill>
                  <a:srgbClr val="4A90E2"/>
                </a:solidFill>
                <a:effectLst/>
                <a:latin typeface="-apple-system"/>
                <a:hlinkClick r:id="rId3"/>
              </a:rPr>
              <a:t>Bezoek Mama Cash</a:t>
            </a:r>
            <a:endParaRPr lang="en-US" b="0" i="0" dirty="0">
              <a:solidFill>
                <a:srgbClr val="2A2E34"/>
              </a:solidFill>
              <a:effectLst/>
              <a:latin typeface="-apple-system"/>
            </a:endParaRPr>
          </a:p>
        </p:txBody>
      </p:sp>
      <p:sp>
        <p:nvSpPr>
          <p:cNvPr id="2" name="Text Placeholder 1">
            <a:extLst>
              <a:ext uri="{FF2B5EF4-FFF2-40B4-BE49-F238E27FC236}">
                <a16:creationId xmlns:a16="http://schemas.microsoft.com/office/drawing/2014/main" id="{38281F2F-DD16-B3AF-16F3-6E072A3DBD4D}"/>
              </a:ext>
            </a:extLst>
          </p:cNvPr>
          <p:cNvSpPr>
            <a:spLocks noGrp="1"/>
          </p:cNvSpPr>
          <p:nvPr>
            <p:ph type="body" sz="quarter" idx="16"/>
          </p:nvPr>
        </p:nvSpPr>
        <p:spPr/>
        <p:txBody>
          <a:bodyPr>
            <a:normAutofit lnSpcReduction="10000"/>
          </a:bodyPr>
          <a:lstStyle/>
          <a:p>
            <a:r>
              <a:rPr lang="en-US" dirty="0"/>
              <a:t>Ondersteunende netwerken</a:t>
            </a:r>
          </a:p>
        </p:txBody>
      </p:sp>
      <p:sp>
        <p:nvSpPr>
          <p:cNvPr id="4" name="Rectangle 3">
            <a:extLst>
              <a:ext uri="{FF2B5EF4-FFF2-40B4-BE49-F238E27FC236}">
                <a16:creationId xmlns:a16="http://schemas.microsoft.com/office/drawing/2014/main" id="{D8D2AE49-73EF-92D4-1FC6-F01334A8075E}"/>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5" name="Group 3">
            <a:extLst>
              <a:ext uri="{FF2B5EF4-FFF2-40B4-BE49-F238E27FC236}">
                <a16:creationId xmlns:a16="http://schemas.microsoft.com/office/drawing/2014/main" id="{06184A39-16F3-E97F-1E61-757AFD94D545}"/>
              </a:ext>
            </a:extLst>
          </p:cNvPr>
          <p:cNvGrpSpPr/>
          <p:nvPr/>
        </p:nvGrpSpPr>
        <p:grpSpPr>
          <a:xfrm rot="4220027">
            <a:off x="4598858" y="-8494656"/>
            <a:ext cx="11488865" cy="11256265"/>
            <a:chOff x="-5581956" y="-441626"/>
            <a:chExt cx="22977730" cy="22512530"/>
          </a:xfrm>
          <a:solidFill>
            <a:srgbClr val="B6D1E1"/>
          </a:solidFill>
        </p:grpSpPr>
        <p:sp>
          <p:nvSpPr>
            <p:cNvPr id="6" name="Freeform 4">
              <a:extLst>
                <a:ext uri="{FF2B5EF4-FFF2-40B4-BE49-F238E27FC236}">
                  <a16:creationId xmlns:a16="http://schemas.microsoft.com/office/drawing/2014/main" id="{A78FFA27-18FA-BB6A-EFBE-B85EF2A95092}"/>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3782701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2C95A-1083-2376-1FEF-8D6485DE2E3C}"/>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8110BC34-AEE0-0B53-1F9E-EAA17C259C4E}"/>
              </a:ext>
            </a:extLst>
          </p:cNvPr>
          <p:cNvGrpSpPr/>
          <p:nvPr/>
        </p:nvGrpSpPr>
        <p:grpSpPr>
          <a:xfrm rot="4220027">
            <a:off x="4598858" y="-8494656"/>
            <a:ext cx="11488865" cy="11256265"/>
            <a:chOff x="-5581956" y="-441626"/>
            <a:chExt cx="22977730" cy="22512530"/>
          </a:xfrm>
          <a:solidFill>
            <a:srgbClr val="B6D1E1"/>
          </a:solidFill>
        </p:grpSpPr>
        <p:sp>
          <p:nvSpPr>
            <p:cNvPr id="6" name="Freeform 4">
              <a:extLst>
                <a:ext uri="{FF2B5EF4-FFF2-40B4-BE49-F238E27FC236}">
                  <a16:creationId xmlns:a16="http://schemas.microsoft.com/office/drawing/2014/main" id="{C503A14B-2A50-734C-2443-0E5E797A32E0}"/>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
        <p:nvSpPr>
          <p:cNvPr id="3" name="Text Placeholder 2">
            <a:extLst>
              <a:ext uri="{FF2B5EF4-FFF2-40B4-BE49-F238E27FC236}">
                <a16:creationId xmlns:a16="http://schemas.microsoft.com/office/drawing/2014/main" id="{BED368E8-8C70-77F0-4579-6FFE944875B1}"/>
              </a:ext>
            </a:extLst>
          </p:cNvPr>
          <p:cNvSpPr>
            <a:spLocks noGrp="1"/>
          </p:cNvSpPr>
          <p:nvPr>
            <p:ph type="body" sz="quarter" idx="18"/>
          </p:nvPr>
        </p:nvSpPr>
        <p:spPr>
          <a:xfrm>
            <a:off x="529757" y="1582750"/>
            <a:ext cx="11222532" cy="4343986"/>
          </a:xfrm>
        </p:spPr>
        <p:txBody>
          <a:bodyPr/>
          <a:lstStyle/>
          <a:p>
            <a:pPr algn="l" fontAlgn="base">
              <a:spcBef>
                <a:spcPts val="750"/>
              </a:spcBef>
            </a:pPr>
            <a:r>
              <a:rPr lang="en-US" b="1" i="0" dirty="0">
                <a:solidFill>
                  <a:srgbClr val="2A2E34"/>
                </a:solidFill>
                <a:effectLst/>
                <a:latin typeface="-apple-system"/>
              </a:rPr>
              <a:t>Zweden</a:t>
            </a:r>
            <a:endParaRPr lang="en-US" b="0" i="0" dirty="0">
              <a:solidFill>
                <a:srgbClr val="2A2E34"/>
              </a:solidFill>
              <a:effectLst/>
              <a:latin typeface="-apple-system"/>
            </a:endParaRPr>
          </a:p>
          <a:p>
            <a:pPr algn="l" fontAlgn="base">
              <a:buFont typeface="Arial" panose="020B0604020202020204" pitchFamily="34" charset="0"/>
              <a:buChar char="•"/>
            </a:pPr>
            <a:r>
              <a:rPr lang="en-US" b="1" i="0" dirty="0">
                <a:solidFill>
                  <a:srgbClr val="2A2E34"/>
                </a:solidFill>
                <a:effectLst/>
                <a:latin typeface="inherit"/>
              </a:rPr>
              <a:t>Zweeds Bureau voor gendergelijkheid</a:t>
            </a:r>
            <a:r>
              <a:rPr lang="en-US" b="0" i="0" dirty="0">
                <a:solidFill>
                  <a:srgbClr val="2A2E34"/>
                </a:solidFill>
                <a:effectLst/>
                <a:latin typeface="-apple-system"/>
              </a:rPr>
              <a:t>: Bevordert gendergelijkheid op alle gebieden van de samenleving en zorgt ervoor dat een gendergelijkheidsperspectief wordt ingebracht in de beleidsvorming. </a:t>
            </a:r>
            <a:r>
              <a:rPr lang="en-US" b="0" i="0" u="sng" dirty="0">
                <a:solidFill>
                  <a:srgbClr val="4A90E2"/>
                </a:solidFill>
                <a:effectLst/>
                <a:latin typeface="-apple-system"/>
                <a:hlinkClick r:id="rId2"/>
              </a:rPr>
              <a:t>Website van het Zweedse bureau voor gendergelijkheid</a:t>
            </a:r>
            <a:endParaRPr lang="en-US" b="0" i="0" u="sng" dirty="0">
              <a:solidFill>
                <a:srgbClr val="4A90E2"/>
              </a:solidFill>
              <a:effectLst/>
              <a:latin typeface="-apple-system"/>
            </a:endParaRPr>
          </a:p>
          <a:p>
            <a:pPr algn="l" fontAlgn="base">
              <a:buFont typeface="Arial" panose="020B0604020202020204" pitchFamily="34" charset="0"/>
              <a:buChar char="•"/>
            </a:pPr>
            <a:endParaRPr lang="en-US" b="0" i="0" dirty="0">
              <a:solidFill>
                <a:srgbClr val="2A2E34"/>
              </a:solidFill>
              <a:effectLst/>
              <a:latin typeface="-apple-system"/>
            </a:endParaRPr>
          </a:p>
          <a:p>
            <a:pPr algn="l" fontAlgn="base">
              <a:spcBef>
                <a:spcPts val="750"/>
              </a:spcBef>
            </a:pPr>
            <a:r>
              <a:rPr lang="en-US" b="1" i="0" dirty="0">
                <a:solidFill>
                  <a:srgbClr val="2A2E34"/>
                </a:solidFill>
                <a:effectLst/>
                <a:latin typeface="-apple-system"/>
              </a:rPr>
              <a:t>Ierland</a:t>
            </a:r>
            <a:endParaRPr lang="en-US" b="0" i="0" dirty="0">
              <a:solidFill>
                <a:srgbClr val="2A2E34"/>
              </a:solidFill>
              <a:effectLst/>
              <a:latin typeface="-apple-system"/>
            </a:endParaRPr>
          </a:p>
          <a:p>
            <a:pPr algn="l" fontAlgn="base">
              <a:buFont typeface="Arial" panose="020B0604020202020204" pitchFamily="34" charset="0"/>
              <a:buChar char="•"/>
            </a:pPr>
            <a:r>
              <a:rPr lang="en-US" b="1" i="0" dirty="0">
                <a:solidFill>
                  <a:srgbClr val="2A2E34"/>
                </a:solidFill>
                <a:effectLst/>
                <a:latin typeface="inherit"/>
              </a:rPr>
              <a:t>Nationale Vrouwenraad van Ierland (NWC)</a:t>
            </a:r>
            <a:r>
              <a:rPr lang="en-US" b="0" i="0" dirty="0">
                <a:solidFill>
                  <a:srgbClr val="2A2E34"/>
                </a:solidFill>
                <a:effectLst/>
                <a:latin typeface="-apple-system"/>
              </a:rPr>
              <a:t>: Voert campagnes om het bewustzijn te vergroten en seksisme te bestrijden, waaronder gerichte seksistische en racistische aanvallen op vrouwen in het openbare leven. </a:t>
            </a:r>
            <a:r>
              <a:rPr lang="en-US" b="0" i="0" u="sng" dirty="0">
                <a:solidFill>
                  <a:srgbClr val="4A90E2"/>
                </a:solidFill>
                <a:effectLst/>
                <a:latin typeface="-apple-system"/>
                <a:hlinkClick r:id="rId3"/>
              </a:rPr>
              <a:t>Website NWC</a:t>
            </a:r>
            <a:endParaRPr lang="en-US" b="0" i="0" dirty="0">
              <a:solidFill>
                <a:srgbClr val="2A2E34"/>
              </a:solidFill>
              <a:effectLst/>
              <a:latin typeface="-apple-system"/>
            </a:endParaRPr>
          </a:p>
          <a:p>
            <a:pPr algn="l" fontAlgn="base">
              <a:spcBef>
                <a:spcPts val="150"/>
              </a:spcBef>
              <a:buFont typeface="Arial" panose="020B0604020202020204" pitchFamily="34" charset="0"/>
              <a:buChar char="•"/>
            </a:pPr>
            <a:r>
              <a:rPr lang="en-US" b="1" i="0" dirty="0">
                <a:solidFill>
                  <a:srgbClr val="2A2E34"/>
                </a:solidFill>
                <a:effectLst/>
                <a:latin typeface="inherit"/>
              </a:rPr>
              <a:t>Immigrantenraad van Ierland</a:t>
            </a:r>
            <a:r>
              <a:rPr lang="en-US" b="0" i="0" dirty="0">
                <a:solidFill>
                  <a:srgbClr val="2A2E34"/>
                </a:solidFill>
                <a:effectLst/>
                <a:latin typeface="-apple-system"/>
              </a:rPr>
              <a:t>: Verleent juridische diensten en leidt integratie- en beleidscampagnes ten gunste van verhandelde migrantenvrouwen, waaronder vrouwen die worden uitgebuit in de seksindustrie of via gedwongen huwelijken. </a:t>
            </a:r>
            <a:r>
              <a:rPr lang="en-US" b="0" i="0" u="sng" dirty="0">
                <a:solidFill>
                  <a:srgbClr val="4A90E2"/>
                </a:solidFill>
                <a:effectLst/>
                <a:latin typeface="-apple-system"/>
                <a:hlinkClick r:id="rId4"/>
              </a:rPr>
              <a:t>Website van de Immigrantenraad van Ierland</a:t>
            </a:r>
            <a:endParaRPr lang="en-US" b="0" i="0" dirty="0">
              <a:solidFill>
                <a:srgbClr val="2A2E34"/>
              </a:solidFill>
              <a:effectLst/>
              <a:latin typeface="-apple-system"/>
            </a:endParaRPr>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F322E6BC-5F0F-8B64-830B-9E02C1D6E8CF}"/>
              </a:ext>
            </a:extLst>
          </p:cNvPr>
          <p:cNvSpPr>
            <a:spLocks noGrp="1"/>
          </p:cNvSpPr>
          <p:nvPr>
            <p:ph type="body" sz="quarter" idx="16"/>
          </p:nvPr>
        </p:nvSpPr>
        <p:spPr/>
        <p:txBody>
          <a:bodyPr>
            <a:normAutofit lnSpcReduction="10000"/>
          </a:bodyPr>
          <a:lstStyle/>
          <a:p>
            <a:r>
              <a:rPr lang="en-US" dirty="0"/>
              <a:t>Ondersteunende netwerken</a:t>
            </a:r>
          </a:p>
        </p:txBody>
      </p:sp>
      <p:sp>
        <p:nvSpPr>
          <p:cNvPr id="4" name="Rectangle 3">
            <a:extLst>
              <a:ext uri="{FF2B5EF4-FFF2-40B4-BE49-F238E27FC236}">
                <a16:creationId xmlns:a16="http://schemas.microsoft.com/office/drawing/2014/main" id="{231701CF-E26E-6D30-975B-1A2932DC9D2B}"/>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761113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3819B0-FDBD-0602-385F-42CD11C53AD3}"/>
              </a:ext>
            </a:extLst>
          </p:cNvPr>
          <p:cNvSpPr>
            <a:spLocks noGrp="1"/>
          </p:cNvSpPr>
          <p:nvPr>
            <p:ph type="body" sz="quarter" idx="28"/>
          </p:nvPr>
        </p:nvSpPr>
        <p:spPr/>
        <p:txBody>
          <a:bodyPr/>
          <a:lstStyle/>
          <a:p>
            <a:r>
              <a:rPr lang="en-US" b="1" dirty="0"/>
              <a:t>www.3kitchens.eu</a:t>
            </a:r>
          </a:p>
        </p:txBody>
      </p:sp>
      <p:sp>
        <p:nvSpPr>
          <p:cNvPr id="5" name="Text Placeholder 4">
            <a:extLst>
              <a:ext uri="{FF2B5EF4-FFF2-40B4-BE49-F238E27FC236}">
                <a16:creationId xmlns:a16="http://schemas.microsoft.com/office/drawing/2014/main" id="{2D3CAEA5-566A-6449-5D6D-3355D0E3F3A3}"/>
              </a:ext>
            </a:extLst>
          </p:cNvPr>
          <p:cNvSpPr>
            <a:spLocks noGrp="1"/>
          </p:cNvSpPr>
          <p:nvPr>
            <p:ph type="body" sz="quarter" idx="20"/>
          </p:nvPr>
        </p:nvSpPr>
        <p:spPr/>
        <p:txBody>
          <a:bodyPr/>
          <a:lstStyle/>
          <a:p>
            <a:r>
              <a:rPr lang="en-US" dirty="0"/>
              <a:t>Hartelijk dank</a:t>
            </a:r>
          </a:p>
        </p:txBody>
      </p:sp>
      <p:grpSp>
        <p:nvGrpSpPr>
          <p:cNvPr id="7" name="Graphic 3">
            <a:extLst>
              <a:ext uri="{FF2B5EF4-FFF2-40B4-BE49-F238E27FC236}">
                <a16:creationId xmlns:a16="http://schemas.microsoft.com/office/drawing/2014/main" id="{65FC3C37-2417-9B23-5D16-30FA0705600E}"/>
              </a:ext>
            </a:extLst>
          </p:cNvPr>
          <p:cNvGrpSpPr/>
          <p:nvPr/>
        </p:nvGrpSpPr>
        <p:grpSpPr>
          <a:xfrm>
            <a:off x="10202786" y="507955"/>
            <a:ext cx="608305" cy="608305"/>
            <a:chOff x="901122" y="2499889"/>
            <a:chExt cx="850463" cy="850463"/>
          </a:xfrm>
        </p:grpSpPr>
        <p:sp>
          <p:nvSpPr>
            <p:cNvPr id="8" name="Freeform 7">
              <a:extLst>
                <a:ext uri="{FF2B5EF4-FFF2-40B4-BE49-F238E27FC236}">
                  <a16:creationId xmlns:a16="http://schemas.microsoft.com/office/drawing/2014/main" id="{C58CAE73-A1D9-D903-EF73-35F6112A2463}"/>
                </a:ext>
              </a:extLst>
            </p:cNvPr>
            <p:cNvSpPr/>
            <p:nvPr/>
          </p:nvSpPr>
          <p:spPr>
            <a:xfrm>
              <a:off x="90112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84BFA4"/>
            </a:solidFill>
            <a:ln w="6294" cap="flat">
              <a:noFill/>
              <a:prstDash val="solid"/>
              <a:miter/>
            </a:ln>
          </p:spPr>
          <p:txBody>
            <a:bodyPr rtlCol="0" anchor="ctr"/>
            <a:lstStyle/>
            <a:p>
              <a:endParaRPr lang="en-US" dirty="0"/>
            </a:p>
          </p:txBody>
        </p:sp>
        <p:grpSp>
          <p:nvGrpSpPr>
            <p:cNvPr id="9" name="Graphic 3">
              <a:extLst>
                <a:ext uri="{FF2B5EF4-FFF2-40B4-BE49-F238E27FC236}">
                  <a16:creationId xmlns:a16="http://schemas.microsoft.com/office/drawing/2014/main" id="{7FFF8F2C-7EC2-76E5-6A5B-728C0F8E3F28}"/>
                </a:ext>
              </a:extLst>
            </p:cNvPr>
            <p:cNvGrpSpPr/>
            <p:nvPr/>
          </p:nvGrpSpPr>
          <p:grpSpPr>
            <a:xfrm>
              <a:off x="1080665" y="2655481"/>
              <a:ext cx="504608" cy="502728"/>
              <a:chOff x="1080665" y="2655481"/>
              <a:chExt cx="504608" cy="502728"/>
            </a:xfrm>
            <a:solidFill>
              <a:srgbClr val="FEFEFE"/>
            </a:solidFill>
          </p:grpSpPr>
          <p:sp>
            <p:nvSpPr>
              <p:cNvPr id="10" name="Freeform 9">
                <a:extLst>
                  <a:ext uri="{FF2B5EF4-FFF2-40B4-BE49-F238E27FC236}">
                    <a16:creationId xmlns:a16="http://schemas.microsoft.com/office/drawing/2014/main" id="{F1A38C48-375B-F288-E241-CA93D590E44D}"/>
                  </a:ext>
                </a:extLst>
              </p:cNvPr>
              <p:cNvSpPr/>
              <p:nvPr/>
            </p:nvSpPr>
            <p:spPr>
              <a:xfrm>
                <a:off x="1258947" y="2813589"/>
                <a:ext cx="326325" cy="344621"/>
              </a:xfrm>
              <a:custGeom>
                <a:avLst/>
                <a:gdLst>
                  <a:gd name="connsiteX0" fmla="*/ 100166 w 326325"/>
                  <a:gd name="connsiteY0" fmla="*/ 53574 h 344621"/>
                  <a:gd name="connsiteX1" fmla="*/ 120325 w 326325"/>
                  <a:gd name="connsiteY1" fmla="*/ 30895 h 344621"/>
                  <a:gd name="connsiteX2" fmla="*/ 199071 w 326325"/>
                  <a:gd name="connsiteY2" fmla="*/ 26 h 344621"/>
                  <a:gd name="connsiteX3" fmla="*/ 248209 w 326325"/>
                  <a:gd name="connsiteY3" fmla="*/ 6326 h 344621"/>
                  <a:gd name="connsiteX4" fmla="*/ 316876 w 326325"/>
                  <a:gd name="connsiteY4" fmla="*/ 78773 h 344621"/>
                  <a:gd name="connsiteX5" fmla="*/ 326326 w 326325"/>
                  <a:gd name="connsiteY5" fmla="*/ 161299 h 344621"/>
                  <a:gd name="connsiteX6" fmla="*/ 326326 w 326325"/>
                  <a:gd name="connsiteY6" fmla="*/ 337692 h 344621"/>
                  <a:gd name="connsiteX7" fmla="*/ 319396 w 326325"/>
                  <a:gd name="connsiteY7" fmla="*/ 344622 h 344621"/>
                  <a:gd name="connsiteX8" fmla="*/ 228680 w 326325"/>
                  <a:gd name="connsiteY8" fmla="*/ 344622 h 344621"/>
                  <a:gd name="connsiteX9" fmla="*/ 222380 w 326325"/>
                  <a:gd name="connsiteY9" fmla="*/ 337692 h 344621"/>
                  <a:gd name="connsiteX10" fmla="*/ 222380 w 326325"/>
                  <a:gd name="connsiteY10" fmla="*/ 170119 h 344621"/>
                  <a:gd name="connsiteX11" fmla="*/ 217341 w 326325"/>
                  <a:gd name="connsiteY11" fmla="*/ 128541 h 344621"/>
                  <a:gd name="connsiteX12" fmla="*/ 165683 w 326325"/>
                  <a:gd name="connsiteY12" fmla="*/ 92002 h 344621"/>
                  <a:gd name="connsiteX13" fmla="*/ 106465 w 326325"/>
                  <a:gd name="connsiteY13" fmla="*/ 148070 h 344621"/>
                  <a:gd name="connsiteX14" fmla="*/ 104576 w 326325"/>
                  <a:gd name="connsiteY14" fmla="*/ 174529 h 344621"/>
                  <a:gd name="connsiteX15" fmla="*/ 104576 w 326325"/>
                  <a:gd name="connsiteY15" fmla="*/ 337692 h 344621"/>
                  <a:gd name="connsiteX16" fmla="*/ 97646 w 326325"/>
                  <a:gd name="connsiteY16" fmla="*/ 344622 h 344621"/>
                  <a:gd name="connsiteX17" fmla="*/ 6300 w 326325"/>
                  <a:gd name="connsiteY17" fmla="*/ 344622 h 344621"/>
                  <a:gd name="connsiteX18" fmla="*/ 0 w 326325"/>
                  <a:gd name="connsiteY18" fmla="*/ 338322 h 344621"/>
                  <a:gd name="connsiteX19" fmla="*/ 0 w 326325"/>
                  <a:gd name="connsiteY19" fmla="*/ 15146 h 344621"/>
                  <a:gd name="connsiteX20" fmla="*/ 6930 w 326325"/>
                  <a:gd name="connsiteY20" fmla="*/ 8846 h 344621"/>
                  <a:gd name="connsiteX21" fmla="*/ 93866 w 326325"/>
                  <a:gd name="connsiteY21" fmla="*/ 8846 h 344621"/>
                  <a:gd name="connsiteX22" fmla="*/ 100166 w 326325"/>
                  <a:gd name="connsiteY22" fmla="*/ 15776 h 344621"/>
                  <a:gd name="connsiteX23" fmla="*/ 100166 w 326325"/>
                  <a:gd name="connsiteY23" fmla="*/ 53574 h 34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6325" h="344621">
                    <a:moveTo>
                      <a:pt x="100166" y="53574"/>
                    </a:moveTo>
                    <a:cubicBezTo>
                      <a:pt x="107095" y="46014"/>
                      <a:pt x="112765" y="37825"/>
                      <a:pt x="120325" y="30895"/>
                    </a:cubicBezTo>
                    <a:cubicBezTo>
                      <a:pt x="142374" y="10106"/>
                      <a:pt x="168203" y="-604"/>
                      <a:pt x="199071" y="26"/>
                    </a:cubicBezTo>
                    <a:cubicBezTo>
                      <a:pt x="216081" y="26"/>
                      <a:pt x="232460" y="1286"/>
                      <a:pt x="248209" y="6326"/>
                    </a:cubicBezTo>
                    <a:cubicBezTo>
                      <a:pt x="285378" y="17036"/>
                      <a:pt x="306797" y="42234"/>
                      <a:pt x="316876" y="78773"/>
                    </a:cubicBezTo>
                    <a:cubicBezTo>
                      <a:pt x="324436" y="105862"/>
                      <a:pt x="325696" y="133581"/>
                      <a:pt x="326326" y="161299"/>
                    </a:cubicBezTo>
                    <a:cubicBezTo>
                      <a:pt x="326326" y="219887"/>
                      <a:pt x="326326" y="278474"/>
                      <a:pt x="326326" y="337692"/>
                    </a:cubicBezTo>
                    <a:cubicBezTo>
                      <a:pt x="326326" y="343361"/>
                      <a:pt x="325066" y="344622"/>
                      <a:pt x="319396" y="344622"/>
                    </a:cubicBezTo>
                    <a:cubicBezTo>
                      <a:pt x="289158" y="344622"/>
                      <a:pt x="258919" y="344622"/>
                      <a:pt x="228680" y="344622"/>
                    </a:cubicBezTo>
                    <a:cubicBezTo>
                      <a:pt x="223640" y="344622"/>
                      <a:pt x="222380" y="342732"/>
                      <a:pt x="222380" y="337692"/>
                    </a:cubicBezTo>
                    <a:cubicBezTo>
                      <a:pt x="222380" y="281624"/>
                      <a:pt x="222380" y="226187"/>
                      <a:pt x="222380" y="170119"/>
                    </a:cubicBezTo>
                    <a:cubicBezTo>
                      <a:pt x="222380" y="156260"/>
                      <a:pt x="221751" y="142400"/>
                      <a:pt x="217341" y="128541"/>
                    </a:cubicBezTo>
                    <a:cubicBezTo>
                      <a:pt x="210411" y="103342"/>
                      <a:pt x="192142" y="90742"/>
                      <a:pt x="165683" y="92002"/>
                    </a:cubicBezTo>
                    <a:cubicBezTo>
                      <a:pt x="129774" y="93892"/>
                      <a:pt x="110875" y="111531"/>
                      <a:pt x="106465" y="148070"/>
                    </a:cubicBezTo>
                    <a:cubicBezTo>
                      <a:pt x="105206" y="156890"/>
                      <a:pt x="104576" y="165709"/>
                      <a:pt x="104576" y="174529"/>
                    </a:cubicBezTo>
                    <a:cubicBezTo>
                      <a:pt x="104576" y="228706"/>
                      <a:pt x="104576" y="283514"/>
                      <a:pt x="104576" y="337692"/>
                    </a:cubicBezTo>
                    <a:cubicBezTo>
                      <a:pt x="104576" y="343361"/>
                      <a:pt x="103316" y="344622"/>
                      <a:pt x="97646" y="344622"/>
                    </a:cubicBezTo>
                    <a:cubicBezTo>
                      <a:pt x="67407" y="344622"/>
                      <a:pt x="36538" y="344622"/>
                      <a:pt x="6300" y="344622"/>
                    </a:cubicBezTo>
                    <a:cubicBezTo>
                      <a:pt x="1260" y="344622"/>
                      <a:pt x="0" y="343361"/>
                      <a:pt x="0" y="338322"/>
                    </a:cubicBezTo>
                    <a:cubicBezTo>
                      <a:pt x="0" y="230596"/>
                      <a:pt x="0" y="122871"/>
                      <a:pt x="0" y="15146"/>
                    </a:cubicBezTo>
                    <a:cubicBezTo>
                      <a:pt x="0" y="10106"/>
                      <a:pt x="1890" y="8846"/>
                      <a:pt x="6930" y="8846"/>
                    </a:cubicBezTo>
                    <a:cubicBezTo>
                      <a:pt x="35909" y="8846"/>
                      <a:pt x="64887" y="8846"/>
                      <a:pt x="93866" y="8846"/>
                    </a:cubicBezTo>
                    <a:cubicBezTo>
                      <a:pt x="98906" y="8846"/>
                      <a:pt x="100796" y="10736"/>
                      <a:pt x="100166" y="15776"/>
                    </a:cubicBezTo>
                    <a:cubicBezTo>
                      <a:pt x="100166" y="27745"/>
                      <a:pt x="100166" y="40975"/>
                      <a:pt x="100166" y="53574"/>
                    </a:cubicBezTo>
                    <a:close/>
                  </a:path>
                </a:pathLst>
              </a:custGeom>
              <a:solidFill>
                <a:srgbClr val="FEFEFE"/>
              </a:solidFill>
              <a:ln w="62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6B37430-896E-A0CA-7E82-26784D949A6A}"/>
                  </a:ext>
                </a:extLst>
              </p:cNvPr>
              <p:cNvSpPr/>
              <p:nvPr/>
            </p:nvSpPr>
            <p:spPr>
              <a:xfrm>
                <a:off x="1088854" y="2822435"/>
                <a:ext cx="104575" cy="335775"/>
              </a:xfrm>
              <a:custGeom>
                <a:avLst/>
                <a:gdLst>
                  <a:gd name="connsiteX0" fmla="*/ 104576 w 104575"/>
                  <a:gd name="connsiteY0" fmla="*/ 168203 h 335775"/>
                  <a:gd name="connsiteX1" fmla="*/ 104576 w 104575"/>
                  <a:gd name="connsiteY1" fmla="*/ 328216 h 335775"/>
                  <a:gd name="connsiteX2" fmla="*/ 97016 w 104575"/>
                  <a:gd name="connsiteY2" fmla="*/ 335776 h 335775"/>
                  <a:gd name="connsiteX3" fmla="*/ 6300 w 104575"/>
                  <a:gd name="connsiteY3" fmla="*/ 335776 h 335775"/>
                  <a:gd name="connsiteX4" fmla="*/ 0 w 104575"/>
                  <a:gd name="connsiteY4" fmla="*/ 329476 h 335775"/>
                  <a:gd name="connsiteX5" fmla="*/ 0 w 104575"/>
                  <a:gd name="connsiteY5" fmla="*/ 6300 h 335775"/>
                  <a:gd name="connsiteX6" fmla="*/ 5670 w 104575"/>
                  <a:gd name="connsiteY6" fmla="*/ 0 h 335775"/>
                  <a:gd name="connsiteX7" fmla="*/ 97646 w 104575"/>
                  <a:gd name="connsiteY7" fmla="*/ 0 h 335775"/>
                  <a:gd name="connsiteX8" fmla="*/ 104576 w 104575"/>
                  <a:gd name="connsiteY8" fmla="*/ 7560 h 335775"/>
                  <a:gd name="connsiteX9" fmla="*/ 104576 w 104575"/>
                  <a:gd name="connsiteY9" fmla="*/ 168203 h 3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75" h="335775">
                    <a:moveTo>
                      <a:pt x="104576" y="168203"/>
                    </a:moveTo>
                    <a:cubicBezTo>
                      <a:pt x="104576" y="221750"/>
                      <a:pt x="104576" y="274668"/>
                      <a:pt x="104576" y="328216"/>
                    </a:cubicBezTo>
                    <a:cubicBezTo>
                      <a:pt x="104576" y="333886"/>
                      <a:pt x="103316" y="335776"/>
                      <a:pt x="97016" y="335776"/>
                    </a:cubicBezTo>
                    <a:cubicBezTo>
                      <a:pt x="66777" y="335146"/>
                      <a:pt x="36538" y="335776"/>
                      <a:pt x="6300" y="335776"/>
                    </a:cubicBezTo>
                    <a:cubicBezTo>
                      <a:pt x="1260" y="335776"/>
                      <a:pt x="0" y="334516"/>
                      <a:pt x="0" y="329476"/>
                    </a:cubicBezTo>
                    <a:cubicBezTo>
                      <a:pt x="0" y="221750"/>
                      <a:pt x="0" y="114025"/>
                      <a:pt x="0" y="6300"/>
                    </a:cubicBezTo>
                    <a:cubicBezTo>
                      <a:pt x="0" y="1890"/>
                      <a:pt x="1260" y="0"/>
                      <a:pt x="5670" y="0"/>
                    </a:cubicBezTo>
                    <a:cubicBezTo>
                      <a:pt x="36538" y="0"/>
                      <a:pt x="66777" y="0"/>
                      <a:pt x="97646" y="0"/>
                    </a:cubicBezTo>
                    <a:cubicBezTo>
                      <a:pt x="103316" y="0"/>
                      <a:pt x="104576" y="2520"/>
                      <a:pt x="104576" y="7560"/>
                    </a:cubicBezTo>
                    <a:cubicBezTo>
                      <a:pt x="104576" y="60477"/>
                      <a:pt x="104576" y="114025"/>
                      <a:pt x="104576" y="168203"/>
                    </a:cubicBezTo>
                    <a:close/>
                  </a:path>
                </a:pathLst>
              </a:custGeom>
              <a:solidFill>
                <a:srgbClr val="FEFEFE"/>
              </a:solidFill>
              <a:ln w="62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E5B535-C4B1-AE73-745B-8E21D5B39493}"/>
                  </a:ext>
                </a:extLst>
              </p:cNvPr>
              <p:cNvSpPr/>
              <p:nvPr/>
            </p:nvSpPr>
            <p:spPr>
              <a:xfrm>
                <a:off x="1080665" y="2655481"/>
                <a:ext cx="120954" cy="120335"/>
              </a:xfrm>
              <a:custGeom>
                <a:avLst/>
                <a:gdLst>
                  <a:gd name="connsiteX0" fmla="*/ 120955 w 120954"/>
                  <a:gd name="connsiteY0" fmla="*/ 59858 h 120335"/>
                  <a:gd name="connsiteX1" fmla="*/ 60477 w 120954"/>
                  <a:gd name="connsiteY1" fmla="*/ 120335 h 120335"/>
                  <a:gd name="connsiteX2" fmla="*/ 0 w 120954"/>
                  <a:gd name="connsiteY2" fmla="*/ 60488 h 120335"/>
                  <a:gd name="connsiteX3" fmla="*/ 60477 w 120954"/>
                  <a:gd name="connsiteY3" fmla="*/ 11 h 120335"/>
                  <a:gd name="connsiteX4" fmla="*/ 120955 w 120954"/>
                  <a:gd name="connsiteY4" fmla="*/ 59858 h 1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54" h="120335">
                    <a:moveTo>
                      <a:pt x="120955" y="59858"/>
                    </a:moveTo>
                    <a:cubicBezTo>
                      <a:pt x="120955" y="93247"/>
                      <a:pt x="93866" y="120335"/>
                      <a:pt x="60477" y="120335"/>
                    </a:cubicBezTo>
                    <a:cubicBezTo>
                      <a:pt x="27719" y="120335"/>
                      <a:pt x="0" y="93247"/>
                      <a:pt x="0" y="60488"/>
                    </a:cubicBezTo>
                    <a:cubicBezTo>
                      <a:pt x="0" y="27099"/>
                      <a:pt x="27089" y="11"/>
                      <a:pt x="60477" y="11"/>
                    </a:cubicBezTo>
                    <a:cubicBezTo>
                      <a:pt x="93866" y="-619"/>
                      <a:pt x="120955" y="27099"/>
                      <a:pt x="120955" y="59858"/>
                    </a:cubicBezTo>
                    <a:close/>
                  </a:path>
                </a:pathLst>
              </a:custGeom>
              <a:solidFill>
                <a:srgbClr val="FEFEFE"/>
              </a:solidFill>
              <a:ln w="6294" cap="flat">
                <a:noFill/>
                <a:prstDash val="solid"/>
                <a:miter/>
              </a:ln>
            </p:spPr>
            <p:txBody>
              <a:bodyPr rtlCol="0" anchor="ctr"/>
              <a:lstStyle/>
              <a:p>
                <a:endParaRPr lang="en-US"/>
              </a:p>
            </p:txBody>
          </p:sp>
        </p:grpSp>
      </p:grpSp>
      <p:grpSp>
        <p:nvGrpSpPr>
          <p:cNvPr id="13" name="Graphic 3">
            <a:extLst>
              <a:ext uri="{FF2B5EF4-FFF2-40B4-BE49-F238E27FC236}">
                <a16:creationId xmlns:a16="http://schemas.microsoft.com/office/drawing/2014/main" id="{5AB962F1-005E-DCBE-6933-5353DFE5B379}"/>
              </a:ext>
            </a:extLst>
          </p:cNvPr>
          <p:cNvGrpSpPr/>
          <p:nvPr/>
        </p:nvGrpSpPr>
        <p:grpSpPr>
          <a:xfrm>
            <a:off x="9549540" y="507955"/>
            <a:ext cx="608305" cy="608756"/>
            <a:chOff x="-1196056" y="2499889"/>
            <a:chExt cx="850463" cy="851093"/>
          </a:xfrm>
        </p:grpSpPr>
        <p:sp>
          <p:nvSpPr>
            <p:cNvPr id="14" name="Freeform 13">
              <a:extLst>
                <a:ext uri="{FF2B5EF4-FFF2-40B4-BE49-F238E27FC236}">
                  <a16:creationId xmlns:a16="http://schemas.microsoft.com/office/drawing/2014/main" id="{E1B9C3AB-082C-5777-353F-44E253D95817}"/>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84BFA4"/>
            </a:solidFill>
            <a:ln w="6294"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D93843D1-B30E-F882-9CAD-C4CD3FA88C1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6D08F39A-73E2-BFE8-5D8E-C302FA33D7E5}"/>
              </a:ext>
            </a:extLst>
          </p:cNvPr>
          <p:cNvGrpSpPr/>
          <p:nvPr/>
        </p:nvGrpSpPr>
        <p:grpSpPr>
          <a:xfrm>
            <a:off x="10856033" y="507955"/>
            <a:ext cx="608305" cy="608305"/>
            <a:chOff x="1322411" y="8986040"/>
            <a:chExt cx="280634" cy="280634"/>
          </a:xfrm>
        </p:grpSpPr>
        <p:sp>
          <p:nvSpPr>
            <p:cNvPr id="17" name="Freeform 16">
              <a:extLst>
                <a:ext uri="{FF2B5EF4-FFF2-40B4-BE49-F238E27FC236}">
                  <a16:creationId xmlns:a16="http://schemas.microsoft.com/office/drawing/2014/main" id="{E4C960B8-1133-D072-8CED-DBE59DA2DC46}"/>
                </a:ext>
              </a:extLst>
            </p:cNvPr>
            <p:cNvSpPr/>
            <p:nvPr/>
          </p:nvSpPr>
          <p:spPr>
            <a:xfrm>
              <a:off x="1322411" y="8986040"/>
              <a:ext cx="280634" cy="280634"/>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84BFA4"/>
            </a:solidFill>
            <a:ln w="6294" cap="flat">
              <a:noFill/>
              <a:prstDash val="solid"/>
              <a:miter/>
            </a:ln>
          </p:spPr>
          <p:txBody>
            <a:bodyPr rtlCol="0" anchor="ctr"/>
            <a:lstStyle/>
            <a:p>
              <a:endParaRPr lang="en-US" dirty="0"/>
            </a:p>
          </p:txBody>
        </p:sp>
        <p:pic>
          <p:nvPicPr>
            <p:cNvPr id="18" name="Graphic 17" descr="World with solid fill">
              <a:extLst>
                <a:ext uri="{FF2B5EF4-FFF2-40B4-BE49-F238E27FC236}">
                  <a16:creationId xmlns:a16="http://schemas.microsoft.com/office/drawing/2014/main" id="{6115C41F-8FC2-2128-A397-9DF2F8C5B0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6803" y="9010977"/>
              <a:ext cx="231850" cy="230760"/>
            </a:xfrm>
            <a:prstGeom prst="rect">
              <a:avLst/>
            </a:prstGeom>
          </p:spPr>
        </p:pic>
      </p:grpSp>
    </p:spTree>
    <p:extLst>
      <p:ext uri="{BB962C8B-B14F-4D97-AF65-F5344CB8AC3E}">
        <p14:creationId xmlns:p14="http://schemas.microsoft.com/office/powerpoint/2010/main" val="188996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B735E-F773-815F-5301-61DD51B2B6B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CE9D81E-192E-33F2-B4F8-38E761CFA38B}"/>
              </a:ext>
            </a:extLst>
          </p:cNvPr>
          <p:cNvSpPr>
            <a:spLocks noGrp="1"/>
          </p:cNvSpPr>
          <p:nvPr>
            <p:ph type="body" sz="quarter" idx="18"/>
          </p:nvPr>
        </p:nvSpPr>
        <p:spPr>
          <a:xfrm>
            <a:off x="529757" y="1308897"/>
            <a:ext cx="6185193" cy="4343986"/>
          </a:xfrm>
        </p:spPr>
        <p:txBody>
          <a:bodyPr/>
          <a:lstStyle/>
          <a:p>
            <a:r>
              <a:rPr lang="en-US" sz="2800" dirty="0"/>
              <a:t>	</a:t>
            </a:r>
            <a:r>
              <a:rPr lang="en-US" dirty="0"/>
              <a:t>In deze gevoelige module onderzoeken we hoe seksisme er in de keuken uitziet, geven we praktische voorbeelden en strategieën om effectief met deze situaties om te gaan. </a:t>
            </a:r>
          </a:p>
          <a:p>
            <a:r>
              <a:rPr lang="en-US" dirty="0"/>
              <a:t>   Seksisme in de culinaire sector kan zich op verschillende en verraderlijke manieren manifesteren. Het doel van deze module is om je te helpen deze gedragingen te herkennen en ze aan te pakken.</a:t>
            </a:r>
          </a:p>
          <a:p>
            <a:r>
              <a:rPr lang="en-US" dirty="0"/>
              <a:t>  We behandelen ook het wettelijke kader om je te beschermen. Elk onderdeel bevat een quiz om je kennis te testen,</a:t>
            </a:r>
            <a:br>
              <a:rPr lang="en-US" dirty="0"/>
            </a:br>
            <a:endParaRPr lang="en-US" dirty="0"/>
          </a:p>
        </p:txBody>
      </p:sp>
      <p:sp>
        <p:nvSpPr>
          <p:cNvPr id="2" name="Text Placeholder 1">
            <a:extLst>
              <a:ext uri="{FF2B5EF4-FFF2-40B4-BE49-F238E27FC236}">
                <a16:creationId xmlns:a16="http://schemas.microsoft.com/office/drawing/2014/main" id="{0C0F3892-8E5C-19C2-9109-CB067AA6A5A5}"/>
              </a:ext>
            </a:extLst>
          </p:cNvPr>
          <p:cNvSpPr>
            <a:spLocks noGrp="1"/>
          </p:cNvSpPr>
          <p:nvPr>
            <p:ph type="body" sz="quarter" idx="16"/>
          </p:nvPr>
        </p:nvSpPr>
        <p:spPr/>
        <p:txBody>
          <a:bodyPr>
            <a:normAutofit lnSpcReduction="10000"/>
          </a:bodyPr>
          <a:lstStyle/>
          <a:p>
            <a:r>
              <a:rPr lang="en-US" dirty="0"/>
              <a:t>Inzicht in seksisme in de keuken</a:t>
            </a:r>
          </a:p>
        </p:txBody>
      </p:sp>
      <p:sp>
        <p:nvSpPr>
          <p:cNvPr id="4" name="Rectangle 3">
            <a:extLst>
              <a:ext uri="{FF2B5EF4-FFF2-40B4-BE49-F238E27FC236}">
                <a16:creationId xmlns:a16="http://schemas.microsoft.com/office/drawing/2014/main" id="{4FE4ADCA-16C4-D2BF-C4E8-A9C7520F686F}"/>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pic>
        <p:nvPicPr>
          <p:cNvPr id="5" name="Picture Placeholder 5">
            <a:extLst>
              <a:ext uri="{FF2B5EF4-FFF2-40B4-BE49-F238E27FC236}">
                <a16:creationId xmlns:a16="http://schemas.microsoft.com/office/drawing/2014/main" id="{482C5B68-9790-F7CD-50C2-1E554F634CEF}"/>
              </a:ext>
            </a:extLst>
          </p:cNvPr>
          <p:cNvPicPr>
            <a:picLocks noChangeAspect="1"/>
          </p:cNvPicPr>
          <p:nvPr/>
        </p:nvPicPr>
        <p:blipFill>
          <a:blip r:embed="rId2"/>
          <a:srcRect l="33299" r="2227"/>
          <a:stretch/>
        </p:blipFill>
        <p:spPr>
          <a:xfrm>
            <a:off x="7010399" y="746753"/>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359535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BAC1E-05FE-05E6-F55F-40C75F12B11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446174-A913-94C9-5CCA-F2847DA98C18}"/>
              </a:ext>
            </a:extLst>
          </p:cNvPr>
          <p:cNvSpPr>
            <a:spLocks noGrp="1"/>
          </p:cNvSpPr>
          <p:nvPr>
            <p:ph type="body" sz="quarter" idx="20"/>
          </p:nvPr>
        </p:nvSpPr>
        <p:spPr>
          <a:xfrm>
            <a:off x="6096000" y="906580"/>
            <a:ext cx="5377132" cy="4214986"/>
          </a:xfrm>
        </p:spPr>
        <p:txBody>
          <a:bodyPr/>
          <a:lstStyle/>
          <a:p>
            <a:r>
              <a:rPr lang="en-US" dirty="0"/>
              <a:t>In vergelijking met hun mannelijke collega's kunnen vrouwen minder belangrijke taken krijgen of minder kansen om vooruit te komen. </a:t>
            </a:r>
          </a:p>
          <a:p>
            <a:r>
              <a:rPr lang="en-US" dirty="0"/>
              <a:t>Mannen kunnen bijvoorbeeld worden toegewezen aan de grill- of sauteerstations, terwijl vrouwen worden verbannen naar de saladestation, wat als minder prestigieus of uitdagend kan worden gezien.</a:t>
            </a:r>
          </a:p>
        </p:txBody>
      </p:sp>
      <p:sp>
        <p:nvSpPr>
          <p:cNvPr id="6" name="Text Placeholder 5">
            <a:extLst>
              <a:ext uri="{FF2B5EF4-FFF2-40B4-BE49-F238E27FC236}">
                <a16:creationId xmlns:a16="http://schemas.microsoft.com/office/drawing/2014/main" id="{20808E82-9A49-E81A-42E7-418B05A7D46C}"/>
              </a:ext>
            </a:extLst>
          </p:cNvPr>
          <p:cNvSpPr>
            <a:spLocks noGrp="1"/>
          </p:cNvSpPr>
          <p:nvPr>
            <p:ph type="body" sz="quarter" idx="23"/>
          </p:nvPr>
        </p:nvSpPr>
        <p:spPr>
          <a:xfrm>
            <a:off x="304789" y="642281"/>
            <a:ext cx="3721396" cy="5573437"/>
          </a:xfrm>
        </p:spPr>
        <p:txBody>
          <a:bodyPr/>
          <a:lstStyle/>
          <a:p>
            <a:r>
              <a:rPr lang="en-US" b="1" dirty="0"/>
              <a:t>Inzicht in seksisme in de keuken</a:t>
            </a:r>
          </a:p>
          <a:p>
            <a:endParaRPr lang="en-US" dirty="0"/>
          </a:p>
          <a:p>
            <a:r>
              <a:rPr lang="en-US" dirty="0"/>
              <a:t>Ongelijke behandeling</a:t>
            </a:r>
          </a:p>
        </p:txBody>
      </p:sp>
      <p:sp>
        <p:nvSpPr>
          <p:cNvPr id="7" name="Text Placeholder 6">
            <a:extLst>
              <a:ext uri="{FF2B5EF4-FFF2-40B4-BE49-F238E27FC236}">
                <a16:creationId xmlns:a16="http://schemas.microsoft.com/office/drawing/2014/main" id="{C539DF92-AE0D-71A4-6657-DD1BC8E6EFC3}"/>
              </a:ext>
            </a:extLst>
          </p:cNvPr>
          <p:cNvSpPr>
            <a:spLocks noGrp="1"/>
          </p:cNvSpPr>
          <p:nvPr>
            <p:ph type="body" sz="quarter" idx="24"/>
          </p:nvPr>
        </p:nvSpPr>
        <p:spPr/>
        <p:txBody>
          <a:bodyPr/>
          <a:lstStyle/>
          <a:p>
            <a:r>
              <a:rPr lang="en-US" dirty="0"/>
              <a:t>01</a:t>
            </a:r>
          </a:p>
        </p:txBody>
      </p:sp>
      <p:grpSp>
        <p:nvGrpSpPr>
          <p:cNvPr id="2" name="Group 3">
            <a:extLst>
              <a:ext uri="{FF2B5EF4-FFF2-40B4-BE49-F238E27FC236}">
                <a16:creationId xmlns:a16="http://schemas.microsoft.com/office/drawing/2014/main" id="{8F43AD78-C600-2875-08DD-758CB1E119B9}"/>
              </a:ext>
            </a:extLst>
          </p:cNvPr>
          <p:cNvGrpSpPr/>
          <p:nvPr/>
        </p:nvGrpSpPr>
        <p:grpSpPr>
          <a:xfrm rot="4220027">
            <a:off x="-2846240" y="5104312"/>
            <a:ext cx="11488865" cy="11256265"/>
            <a:chOff x="-5581956" y="-441626"/>
            <a:chExt cx="22977730" cy="22512530"/>
          </a:xfrm>
          <a:solidFill>
            <a:srgbClr val="84BFA4"/>
          </a:solidFill>
        </p:grpSpPr>
        <p:sp>
          <p:nvSpPr>
            <p:cNvPr id="3" name="Freeform 4">
              <a:extLst>
                <a:ext uri="{FF2B5EF4-FFF2-40B4-BE49-F238E27FC236}">
                  <a16:creationId xmlns:a16="http://schemas.microsoft.com/office/drawing/2014/main" id="{66B47F31-14BC-8B93-CB42-EDF3BDDE2914}"/>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243246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DCB8-6F69-8EC2-6EF7-17894F1C1A5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0998D5-0C5C-1699-F29D-A96ABF15F026}"/>
              </a:ext>
            </a:extLst>
          </p:cNvPr>
          <p:cNvSpPr>
            <a:spLocks noGrp="1"/>
          </p:cNvSpPr>
          <p:nvPr>
            <p:ph type="body" sz="quarter" idx="20"/>
          </p:nvPr>
        </p:nvSpPr>
        <p:spPr>
          <a:xfrm>
            <a:off x="6096000" y="906580"/>
            <a:ext cx="5132263" cy="4214986"/>
          </a:xfrm>
        </p:spPr>
        <p:txBody>
          <a:bodyPr/>
          <a:lstStyle/>
          <a:p>
            <a:r>
              <a:rPr lang="en-US" dirty="0"/>
              <a:t>Hoe ermee omgaan : </a:t>
            </a:r>
          </a:p>
          <a:p>
            <a:r>
              <a:rPr lang="en-US" b="1" dirty="0"/>
              <a:t>	Door jezelf te promoten: </a:t>
            </a:r>
          </a:p>
          <a:p>
            <a:r>
              <a:rPr lang="en-US" dirty="0"/>
              <a:t>Als je in vergelijking met je mannelijke collega's minder uitdagende taken krijgt, moet je daar iets van zeggen. </a:t>
            </a:r>
          </a:p>
          <a:p>
            <a:r>
              <a:rPr lang="en-US" dirty="0"/>
              <a:t>Vraag je supervisor beleefd om meer verantwoordelijkheden en leg uit hoe je die aankunt. </a:t>
            </a:r>
          </a:p>
          <a:p>
            <a:r>
              <a:rPr lang="en-US" dirty="0"/>
              <a:t>Je zou kunnen zeggen: "Ik heb gemerkt dat ik al een tijdje op het saladestation werk. Ik heb vertrouwen in mijn vaardigheden en zou graag de kans krijgen om op het grillstation te werken."</a:t>
            </a:r>
          </a:p>
          <a:p>
            <a:endParaRPr lang="en-US" dirty="0"/>
          </a:p>
        </p:txBody>
      </p:sp>
      <p:sp>
        <p:nvSpPr>
          <p:cNvPr id="6" name="Text Placeholder 5">
            <a:extLst>
              <a:ext uri="{FF2B5EF4-FFF2-40B4-BE49-F238E27FC236}">
                <a16:creationId xmlns:a16="http://schemas.microsoft.com/office/drawing/2014/main" id="{8161D69C-DC2A-5D39-A903-9D5AF605BA6A}"/>
              </a:ext>
            </a:extLst>
          </p:cNvPr>
          <p:cNvSpPr>
            <a:spLocks noGrp="1"/>
          </p:cNvSpPr>
          <p:nvPr>
            <p:ph type="body" sz="quarter" idx="23"/>
          </p:nvPr>
        </p:nvSpPr>
        <p:spPr>
          <a:xfrm>
            <a:off x="304789" y="642281"/>
            <a:ext cx="3721396" cy="5573437"/>
          </a:xfrm>
        </p:spPr>
        <p:txBody>
          <a:bodyPr/>
          <a:lstStyle/>
          <a:p>
            <a:r>
              <a:rPr lang="en-US" b="1" dirty="0"/>
              <a:t>Inzicht in seksisme in de keuken</a:t>
            </a:r>
          </a:p>
          <a:p>
            <a:endParaRPr lang="en-US" dirty="0"/>
          </a:p>
          <a:p>
            <a:r>
              <a:rPr lang="en-US" dirty="0"/>
              <a:t>Ongelijke behandeling</a:t>
            </a:r>
          </a:p>
        </p:txBody>
      </p:sp>
      <p:sp>
        <p:nvSpPr>
          <p:cNvPr id="7" name="Text Placeholder 6">
            <a:extLst>
              <a:ext uri="{FF2B5EF4-FFF2-40B4-BE49-F238E27FC236}">
                <a16:creationId xmlns:a16="http://schemas.microsoft.com/office/drawing/2014/main" id="{A06B3B43-DC07-3167-42DC-3671747517F5}"/>
              </a:ext>
            </a:extLst>
          </p:cNvPr>
          <p:cNvSpPr>
            <a:spLocks noGrp="1"/>
          </p:cNvSpPr>
          <p:nvPr>
            <p:ph type="body" sz="quarter" idx="24"/>
          </p:nvPr>
        </p:nvSpPr>
        <p:spPr/>
        <p:txBody>
          <a:bodyPr/>
          <a:lstStyle/>
          <a:p>
            <a:r>
              <a:rPr lang="en-US" dirty="0"/>
              <a:t>01</a:t>
            </a:r>
          </a:p>
        </p:txBody>
      </p:sp>
      <p:grpSp>
        <p:nvGrpSpPr>
          <p:cNvPr id="2" name="Group 3">
            <a:extLst>
              <a:ext uri="{FF2B5EF4-FFF2-40B4-BE49-F238E27FC236}">
                <a16:creationId xmlns:a16="http://schemas.microsoft.com/office/drawing/2014/main" id="{A51FA9CE-B214-45A6-E70F-440CC78C8C32}"/>
              </a:ext>
            </a:extLst>
          </p:cNvPr>
          <p:cNvGrpSpPr/>
          <p:nvPr/>
        </p:nvGrpSpPr>
        <p:grpSpPr>
          <a:xfrm rot="4220027">
            <a:off x="-2846240" y="5104312"/>
            <a:ext cx="11488865" cy="11256265"/>
            <a:chOff x="-5581956" y="-441626"/>
            <a:chExt cx="22977730" cy="22512530"/>
          </a:xfrm>
          <a:solidFill>
            <a:srgbClr val="84BFA4"/>
          </a:solidFill>
        </p:grpSpPr>
        <p:sp>
          <p:nvSpPr>
            <p:cNvPr id="3" name="Freeform 4">
              <a:extLst>
                <a:ext uri="{FF2B5EF4-FFF2-40B4-BE49-F238E27FC236}">
                  <a16:creationId xmlns:a16="http://schemas.microsoft.com/office/drawing/2014/main" id="{31C22553-9FD8-AA35-B8FD-266F4F869292}"/>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46038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5D93-F041-1DF0-930D-8C6C9DF6AE6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D414B88-BB94-A414-4464-D93E1D4EC93B}"/>
              </a:ext>
            </a:extLst>
          </p:cNvPr>
          <p:cNvSpPr>
            <a:spLocks noGrp="1"/>
          </p:cNvSpPr>
          <p:nvPr>
            <p:ph type="body" sz="quarter" idx="20"/>
          </p:nvPr>
        </p:nvSpPr>
        <p:spPr>
          <a:xfrm>
            <a:off x="6096000" y="906580"/>
            <a:ext cx="5132263" cy="4214986"/>
          </a:xfrm>
        </p:spPr>
        <p:txBody>
          <a:bodyPr/>
          <a:lstStyle/>
          <a:p>
            <a:r>
              <a:rPr lang="en-US" dirty="0"/>
              <a:t>Opmerkingen over het uiterlijk of de capaciteiten van een vrouw op basis van geslacht komen helaas vaak voor. </a:t>
            </a:r>
          </a:p>
          <a:p>
            <a:endParaRPr lang="en-US" dirty="0"/>
          </a:p>
          <a:p>
            <a:r>
              <a:rPr lang="en-US" dirty="0"/>
              <a:t>Een mannelijke kok kan bijvoorbeeld tegen je zeggen: "Weet je zeker dat je dat aankunt? Het is best zwaar voor een meisje", waarmee hij suggereert dat vrouwen niet sterk genoeg zijn voor bepaalde taken.</a:t>
            </a:r>
          </a:p>
          <a:p>
            <a:endParaRPr lang="en-US" dirty="0"/>
          </a:p>
        </p:txBody>
      </p:sp>
      <p:sp>
        <p:nvSpPr>
          <p:cNvPr id="6" name="Text Placeholder 5">
            <a:extLst>
              <a:ext uri="{FF2B5EF4-FFF2-40B4-BE49-F238E27FC236}">
                <a16:creationId xmlns:a16="http://schemas.microsoft.com/office/drawing/2014/main" id="{A984FDA8-B630-3E83-6710-62C34E38B3E7}"/>
              </a:ext>
            </a:extLst>
          </p:cNvPr>
          <p:cNvSpPr>
            <a:spLocks noGrp="1"/>
          </p:cNvSpPr>
          <p:nvPr>
            <p:ph type="body" sz="quarter" idx="23"/>
          </p:nvPr>
        </p:nvSpPr>
        <p:spPr>
          <a:xfrm>
            <a:off x="304789" y="642281"/>
            <a:ext cx="3721396" cy="5573437"/>
          </a:xfrm>
        </p:spPr>
        <p:txBody>
          <a:bodyPr/>
          <a:lstStyle/>
          <a:p>
            <a:r>
              <a:rPr lang="en-US" b="1" dirty="0"/>
              <a:t>Inzicht in seksisme in de keuken</a:t>
            </a:r>
          </a:p>
          <a:p>
            <a:endParaRPr lang="en-US" dirty="0"/>
          </a:p>
          <a:p>
            <a:r>
              <a:rPr lang="en-US" dirty="0"/>
              <a:t>Ongepaste opmerkingen</a:t>
            </a:r>
          </a:p>
        </p:txBody>
      </p:sp>
      <p:sp>
        <p:nvSpPr>
          <p:cNvPr id="7" name="Text Placeholder 6">
            <a:extLst>
              <a:ext uri="{FF2B5EF4-FFF2-40B4-BE49-F238E27FC236}">
                <a16:creationId xmlns:a16="http://schemas.microsoft.com/office/drawing/2014/main" id="{B4BAFDE5-B3B6-5E1E-FA54-606D225C7401}"/>
              </a:ext>
            </a:extLst>
          </p:cNvPr>
          <p:cNvSpPr>
            <a:spLocks noGrp="1"/>
          </p:cNvSpPr>
          <p:nvPr>
            <p:ph type="body" sz="quarter" idx="24"/>
          </p:nvPr>
        </p:nvSpPr>
        <p:spPr/>
        <p:txBody>
          <a:bodyPr/>
          <a:lstStyle/>
          <a:p>
            <a:r>
              <a:rPr lang="en-US" dirty="0"/>
              <a:t>02</a:t>
            </a:r>
          </a:p>
        </p:txBody>
      </p:sp>
      <p:grpSp>
        <p:nvGrpSpPr>
          <p:cNvPr id="2" name="Group 3">
            <a:extLst>
              <a:ext uri="{FF2B5EF4-FFF2-40B4-BE49-F238E27FC236}">
                <a16:creationId xmlns:a16="http://schemas.microsoft.com/office/drawing/2014/main" id="{7835F30F-1495-F8DA-B074-B3654AD5294F}"/>
              </a:ext>
            </a:extLst>
          </p:cNvPr>
          <p:cNvGrpSpPr/>
          <p:nvPr/>
        </p:nvGrpSpPr>
        <p:grpSpPr>
          <a:xfrm rot="4220027">
            <a:off x="-2846240" y="5104312"/>
            <a:ext cx="11488865" cy="11256265"/>
            <a:chOff x="-5581956" y="-441626"/>
            <a:chExt cx="22977730" cy="22512530"/>
          </a:xfrm>
          <a:solidFill>
            <a:srgbClr val="84BFA4"/>
          </a:solidFill>
        </p:grpSpPr>
        <p:sp>
          <p:nvSpPr>
            <p:cNvPr id="3" name="Freeform 4">
              <a:extLst>
                <a:ext uri="{FF2B5EF4-FFF2-40B4-BE49-F238E27FC236}">
                  <a16:creationId xmlns:a16="http://schemas.microsoft.com/office/drawing/2014/main" id="{1614013F-CDBD-A3E3-3D3E-8B021E9C6B19}"/>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269532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B04E1-7D31-AD77-52BB-E9048FA44C8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20A3121-C080-E1B8-811F-A7F0F5B4BAB2}"/>
              </a:ext>
            </a:extLst>
          </p:cNvPr>
          <p:cNvSpPr>
            <a:spLocks noGrp="1"/>
          </p:cNvSpPr>
          <p:nvPr>
            <p:ph type="body" sz="quarter" idx="20"/>
          </p:nvPr>
        </p:nvSpPr>
        <p:spPr>
          <a:xfrm>
            <a:off x="6096000" y="906580"/>
            <a:ext cx="5132263" cy="4214986"/>
          </a:xfrm>
        </p:spPr>
        <p:txBody>
          <a:bodyPr/>
          <a:lstStyle/>
          <a:p>
            <a:r>
              <a:rPr lang="en-US" dirty="0"/>
              <a:t>Hoe ermee omgaan : </a:t>
            </a:r>
          </a:p>
          <a:p>
            <a:r>
              <a:rPr lang="en-US" dirty="0"/>
              <a:t>- Ingaan op de opmerking:</a:t>
            </a:r>
          </a:p>
          <a:p>
            <a:r>
              <a:rPr lang="en-US" dirty="0"/>
              <a:t>Als iemand zo'n opmerking maakt, kun je reageren door te zeggen: "Die opmerking is niet gepast en maakt me ongemakkelijk. Hou alsjeblieft op." </a:t>
            </a:r>
          </a:p>
          <a:p>
            <a:r>
              <a:rPr lang="en-US" dirty="0"/>
              <a:t>Een andere, als een collega zegt: "Je bent best goed voor een meisje", kun je antwoorden: "Ik heb liever dat je mijn werk beoordeelt op basis van de kwaliteit, niet op basis van mijn geslacht."</a:t>
            </a:r>
          </a:p>
          <a:p>
            <a:endParaRPr lang="en-US" dirty="0"/>
          </a:p>
        </p:txBody>
      </p:sp>
      <p:sp>
        <p:nvSpPr>
          <p:cNvPr id="6" name="Text Placeholder 5">
            <a:extLst>
              <a:ext uri="{FF2B5EF4-FFF2-40B4-BE49-F238E27FC236}">
                <a16:creationId xmlns:a16="http://schemas.microsoft.com/office/drawing/2014/main" id="{5EC25B93-BC81-4AD1-7817-AFB2823676A9}"/>
              </a:ext>
            </a:extLst>
          </p:cNvPr>
          <p:cNvSpPr>
            <a:spLocks noGrp="1"/>
          </p:cNvSpPr>
          <p:nvPr>
            <p:ph type="body" sz="quarter" idx="23"/>
          </p:nvPr>
        </p:nvSpPr>
        <p:spPr>
          <a:xfrm>
            <a:off x="304789" y="642281"/>
            <a:ext cx="3721396" cy="5573437"/>
          </a:xfrm>
        </p:spPr>
        <p:txBody>
          <a:bodyPr/>
          <a:lstStyle/>
          <a:p>
            <a:r>
              <a:rPr lang="en-US" b="1" dirty="0"/>
              <a:t>Inzicht in seksisme in de keuken</a:t>
            </a:r>
          </a:p>
          <a:p>
            <a:endParaRPr lang="en-US" dirty="0"/>
          </a:p>
          <a:p>
            <a:r>
              <a:rPr lang="en-US" dirty="0"/>
              <a:t>Ongepaste opmerkingen</a:t>
            </a:r>
          </a:p>
        </p:txBody>
      </p:sp>
      <p:sp>
        <p:nvSpPr>
          <p:cNvPr id="7" name="Text Placeholder 6">
            <a:extLst>
              <a:ext uri="{FF2B5EF4-FFF2-40B4-BE49-F238E27FC236}">
                <a16:creationId xmlns:a16="http://schemas.microsoft.com/office/drawing/2014/main" id="{698B99BA-D013-FE70-DCD3-06A6B74D39E7}"/>
              </a:ext>
            </a:extLst>
          </p:cNvPr>
          <p:cNvSpPr>
            <a:spLocks noGrp="1"/>
          </p:cNvSpPr>
          <p:nvPr>
            <p:ph type="body" sz="quarter" idx="24"/>
          </p:nvPr>
        </p:nvSpPr>
        <p:spPr/>
        <p:txBody>
          <a:bodyPr/>
          <a:lstStyle/>
          <a:p>
            <a:r>
              <a:rPr lang="en-US" dirty="0"/>
              <a:t>02</a:t>
            </a:r>
          </a:p>
        </p:txBody>
      </p:sp>
      <p:grpSp>
        <p:nvGrpSpPr>
          <p:cNvPr id="2" name="Group 3">
            <a:extLst>
              <a:ext uri="{FF2B5EF4-FFF2-40B4-BE49-F238E27FC236}">
                <a16:creationId xmlns:a16="http://schemas.microsoft.com/office/drawing/2014/main" id="{F38B97BB-0C21-38BE-003D-3F249038BB07}"/>
              </a:ext>
            </a:extLst>
          </p:cNvPr>
          <p:cNvGrpSpPr/>
          <p:nvPr/>
        </p:nvGrpSpPr>
        <p:grpSpPr>
          <a:xfrm rot="4220027">
            <a:off x="-2846240" y="5104312"/>
            <a:ext cx="11488865" cy="11256265"/>
            <a:chOff x="-5581956" y="-441626"/>
            <a:chExt cx="22977730" cy="22512530"/>
          </a:xfrm>
          <a:solidFill>
            <a:srgbClr val="84BFA4"/>
          </a:solidFill>
        </p:grpSpPr>
        <p:sp>
          <p:nvSpPr>
            <p:cNvPr id="3" name="Freeform 4">
              <a:extLst>
                <a:ext uri="{FF2B5EF4-FFF2-40B4-BE49-F238E27FC236}">
                  <a16:creationId xmlns:a16="http://schemas.microsoft.com/office/drawing/2014/main" id="{12D67C2D-2D64-F920-3614-7D3C1A1AC22A}"/>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162204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3A62B-E88D-4B62-ACFE-C274631449A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6440538-C01C-B56D-1182-98247387BF89}"/>
              </a:ext>
            </a:extLst>
          </p:cNvPr>
          <p:cNvSpPr>
            <a:spLocks noGrp="1"/>
          </p:cNvSpPr>
          <p:nvPr>
            <p:ph type="body" sz="quarter" idx="20"/>
          </p:nvPr>
        </p:nvSpPr>
        <p:spPr>
          <a:xfrm>
            <a:off x="5913120" y="357940"/>
            <a:ext cx="5745480" cy="4214986"/>
          </a:xfrm>
        </p:spPr>
        <p:txBody>
          <a:bodyPr/>
          <a:lstStyle/>
          <a:p>
            <a:r>
              <a:rPr lang="en-US" dirty="0"/>
              <a:t>Weggelaten worden bij teamvergaderingen of sociale netwerkevenementen kan de carrière van een vrouw beïnvloeden.</a:t>
            </a:r>
          </a:p>
          <a:p>
            <a:r>
              <a:rPr lang="en-US" dirty="0"/>
              <a:t>Het lijkt klein, maar after-work drinks of sociale evenementen zijn cruciaal om je netwerk te ontwikkelen en je collega's beter te leren kennen. Maar misschien maakt dit geen deel uit van je cultuur. Als dit van toepassing is  </a:t>
            </a:r>
          </a:p>
          <a:p>
            <a:r>
              <a:rPr lang="en-US" dirty="0"/>
              <a:t>Hoe ermee omgaan :</a:t>
            </a:r>
          </a:p>
          <a:p>
            <a:r>
              <a:rPr lang="en-US" dirty="0"/>
              <a:t>Maak je wens om mee te doen kenbaar aan je supervisor of HR, door te </a:t>
            </a:r>
            <a:r>
              <a:rPr lang="en-US" dirty="0" err="1"/>
              <a:t>benadrukken </a:t>
            </a:r>
            <a:r>
              <a:rPr lang="en-US" dirty="0"/>
              <a:t>hoe jouw deelname het team ten goede komt. Je zou kunnen zeggen: "Ik denk dat mijn inbreng waardevol kan zijn. Kunnen we ervoor zorgen dat ik bij toekomstige discussies wordt betrokken?"</a:t>
            </a:r>
          </a:p>
          <a:p>
            <a:endParaRPr lang="en-US" dirty="0"/>
          </a:p>
        </p:txBody>
      </p:sp>
      <p:sp>
        <p:nvSpPr>
          <p:cNvPr id="6" name="Text Placeholder 5">
            <a:extLst>
              <a:ext uri="{FF2B5EF4-FFF2-40B4-BE49-F238E27FC236}">
                <a16:creationId xmlns:a16="http://schemas.microsoft.com/office/drawing/2014/main" id="{DFD8F147-C7EF-18D7-2F24-584BF734BFE3}"/>
              </a:ext>
            </a:extLst>
          </p:cNvPr>
          <p:cNvSpPr>
            <a:spLocks noGrp="1"/>
          </p:cNvSpPr>
          <p:nvPr>
            <p:ph type="body" sz="quarter" idx="23"/>
          </p:nvPr>
        </p:nvSpPr>
        <p:spPr>
          <a:xfrm>
            <a:off x="304789" y="642281"/>
            <a:ext cx="3721396" cy="5573437"/>
          </a:xfrm>
        </p:spPr>
        <p:txBody>
          <a:bodyPr/>
          <a:lstStyle/>
          <a:p>
            <a:r>
              <a:rPr lang="en-US" b="1" dirty="0"/>
              <a:t>Inzicht in seksisme in de keuken</a:t>
            </a:r>
          </a:p>
          <a:p>
            <a:endParaRPr lang="en-US" dirty="0"/>
          </a:p>
          <a:p>
            <a:r>
              <a:rPr lang="en-US" dirty="0"/>
              <a:t>Uitsluiting</a:t>
            </a:r>
          </a:p>
        </p:txBody>
      </p:sp>
      <p:sp>
        <p:nvSpPr>
          <p:cNvPr id="7" name="Text Placeholder 6">
            <a:extLst>
              <a:ext uri="{FF2B5EF4-FFF2-40B4-BE49-F238E27FC236}">
                <a16:creationId xmlns:a16="http://schemas.microsoft.com/office/drawing/2014/main" id="{F9F6E130-14A5-2FB3-7D8B-E9D5132EEF6B}"/>
              </a:ext>
            </a:extLst>
          </p:cNvPr>
          <p:cNvSpPr>
            <a:spLocks noGrp="1"/>
          </p:cNvSpPr>
          <p:nvPr>
            <p:ph type="body" sz="quarter" idx="24"/>
          </p:nvPr>
        </p:nvSpPr>
        <p:spPr/>
        <p:txBody>
          <a:bodyPr/>
          <a:lstStyle/>
          <a:p>
            <a:r>
              <a:rPr lang="en-US" dirty="0"/>
              <a:t>03</a:t>
            </a:r>
          </a:p>
        </p:txBody>
      </p:sp>
      <p:grpSp>
        <p:nvGrpSpPr>
          <p:cNvPr id="2" name="Group 3">
            <a:extLst>
              <a:ext uri="{FF2B5EF4-FFF2-40B4-BE49-F238E27FC236}">
                <a16:creationId xmlns:a16="http://schemas.microsoft.com/office/drawing/2014/main" id="{A1FA144F-EEBC-9E89-FFC7-85EDE495ACD5}"/>
              </a:ext>
            </a:extLst>
          </p:cNvPr>
          <p:cNvGrpSpPr/>
          <p:nvPr/>
        </p:nvGrpSpPr>
        <p:grpSpPr>
          <a:xfrm rot="4220027">
            <a:off x="-2846240" y="5104312"/>
            <a:ext cx="11488865" cy="11256265"/>
            <a:chOff x="-5581956" y="-441626"/>
            <a:chExt cx="22977730" cy="22512530"/>
          </a:xfrm>
          <a:solidFill>
            <a:srgbClr val="84BFA4"/>
          </a:solidFill>
        </p:grpSpPr>
        <p:sp>
          <p:nvSpPr>
            <p:cNvPr id="3" name="Freeform 4">
              <a:extLst>
                <a:ext uri="{FF2B5EF4-FFF2-40B4-BE49-F238E27FC236}">
                  <a16:creationId xmlns:a16="http://schemas.microsoft.com/office/drawing/2014/main" id="{B7D39627-190A-4E49-525A-648794C76665}"/>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347722055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2105</Words>
  <Application>Microsoft Office PowerPoint</Application>
  <PresentationFormat>Widescreen</PresentationFormat>
  <Paragraphs>217</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-apple-system</vt:lpstr>
      <vt:lpstr>Arial</vt:lpstr>
      <vt:lpstr>Calibri</vt:lpstr>
      <vt:lpstr>inherit</vt:lpstr>
      <vt:lpstr>Montserrat</vt:lpstr>
      <vt:lpstr>Montserrat Light</vt:lpstr>
      <vt:lpstr>TT Rounds Condensed</vt:lpstr>
      <vt:lpstr>TT Rounds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docId:F799053B68794B46171F5E6224F9A809</cp:keywords>
  <cp:lastModifiedBy>Yasmin Akhtar</cp:lastModifiedBy>
  <cp:revision>282</cp:revision>
  <dcterms:created xsi:type="dcterms:W3CDTF">2020-10-14T13:32:04Z</dcterms:created>
  <dcterms:modified xsi:type="dcterms:W3CDTF">2024-12-29T20:45:04Z</dcterms:modified>
</cp:coreProperties>
</file>