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308" r:id="rId5"/>
    <p:sldId id="4377" r:id="rId6"/>
    <p:sldId id="4367" r:id="rId7"/>
    <p:sldId id="4389" r:id="rId8"/>
    <p:sldId id="4390" r:id="rId9"/>
    <p:sldId id="4391" r:id="rId10"/>
    <p:sldId id="4392" r:id="rId11"/>
    <p:sldId id="4393" r:id="rId12"/>
    <p:sldId id="4394" r:id="rId13"/>
    <p:sldId id="4307" r:id="rId14"/>
    <p:sldId id="4396" r:id="rId15"/>
    <p:sldId id="4399" r:id="rId16"/>
    <p:sldId id="4400" r:id="rId17"/>
    <p:sldId id="4401" r:id="rId18"/>
    <p:sldId id="4402" r:id="rId19"/>
    <p:sldId id="4403" r:id="rId20"/>
    <p:sldId id="4404" r:id="rId21"/>
    <p:sldId id="4405" r:id="rId22"/>
    <p:sldId id="4395" r:id="rId23"/>
    <p:sldId id="4388" r:id="rId24"/>
    <p:sldId id="4397" r:id="rId25"/>
    <p:sldId id="4398" r:id="rId26"/>
    <p:sldId id="43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DC81AB"/>
    <a:srgbClr val="E995B1"/>
    <a:srgbClr val="000000"/>
    <a:srgbClr val="3C3D3C"/>
    <a:srgbClr val="C4DAE7"/>
    <a:srgbClr val="94C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0"/>
    <p:restoredTop sz="94677"/>
  </p:normalViewPr>
  <p:slideViewPr>
    <p:cSldViewPr snapToGrid="0" snapToObjects="1">
      <p:cViewPr varScale="1">
        <p:scale>
          <a:sx n="57" d="100"/>
          <a:sy n="57" d="100"/>
        </p:scale>
        <p:origin x="924" y="2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youtube.com/watch?v=HfVEYhhu08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youtube.com/watch?v=9BfMd0HZt1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ted.com/playlists/226/before_public_speaki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649767" y="4267165"/>
            <a:ext cx="7635066" cy="697353"/>
          </a:xfrm>
        </p:spPr>
        <p:txBody>
          <a:bodyPr>
            <a:noAutofit/>
          </a:bodyPr>
          <a:lstStyle/>
          <a:p>
            <a:pPr>
              <a:lnSpc>
                <a:spcPct val="100000"/>
              </a:lnSpc>
              <a:spcBef>
                <a:spcPts val="0"/>
              </a:spcBef>
            </a:pPr>
            <a:r>
              <a:rPr lang="en-US" sz="4000" b="1" dirty="0"/>
              <a:t>M2.4 </a:t>
            </a:r>
          </a:p>
          <a:p>
            <a:pPr>
              <a:lnSpc>
                <a:spcPct val="100000"/>
              </a:lnSpc>
              <a:spcBef>
                <a:spcPts val="0"/>
              </a:spcBef>
            </a:pPr>
            <a:r>
              <a:rPr lang="en-US" sz="4000" b="1" dirty="0"/>
              <a:t>SPREEKVAARDIGHEID IN HET OPENBAAR</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28" name="Picture Placeholder 27">
            <a:extLst>
              <a:ext uri="{FF2B5EF4-FFF2-40B4-BE49-F238E27FC236}">
                <a16:creationId xmlns:a16="http://schemas.microsoft.com/office/drawing/2014/main" id="{9F009197-9CF8-5483-4944-C4A5706D10F5}"/>
              </a:ext>
            </a:extLst>
          </p:cNvPr>
          <p:cNvPicPr>
            <a:picLocks noGrp="1" noChangeAspect="1"/>
          </p:cNvPicPr>
          <p:nvPr>
            <p:ph type="pic" sz="quarter" idx="17"/>
          </p:nvPr>
        </p:nvPicPr>
        <p:blipFill>
          <a:blip r:embed="rId2"/>
          <a:srcRect l="9100" r="9100"/>
          <a:stretch>
            <a:fillRect/>
          </a:stretch>
        </p:blipFill>
        <p:spPr/>
      </p:pic>
      <p:sp>
        <p:nvSpPr>
          <p:cNvPr id="2" name="TextBox 1">
            <a:extLst>
              <a:ext uri="{FF2B5EF4-FFF2-40B4-BE49-F238E27FC236}">
                <a16:creationId xmlns:a16="http://schemas.microsoft.com/office/drawing/2014/main" id="{4CC9E7FC-FEBD-867E-C278-9B0FDF424209}"/>
              </a:ext>
            </a:extLst>
          </p:cNvPr>
          <p:cNvSpPr txBox="1"/>
          <p:nvPr/>
        </p:nvSpPr>
        <p:spPr>
          <a:xfrm>
            <a:off x="709090" y="3897833"/>
            <a:ext cx="6540159" cy="369332"/>
          </a:xfrm>
          <a:prstGeom prst="rect">
            <a:avLst/>
          </a:prstGeom>
          <a:noFill/>
        </p:spPr>
        <p:txBody>
          <a:bodyPr wrap="square" rtlCol="0">
            <a:spAutoFit/>
          </a:bodyPr>
          <a:lstStyle/>
          <a:p>
            <a:r>
              <a:rPr lang="en-IE" b="1" dirty="0">
                <a:solidFill>
                  <a:schemeClr val="bg1"/>
                </a:solidFill>
                <a:highlight>
                  <a:srgbClr val="84BFA4"/>
                </a:highlight>
              </a:rPr>
              <a:t>Inzetbaarheidsprogramma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Zelfverbeteringsvaardigheden</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69E225D9-CE23-539A-B059-D0EFB907ACF4}"/>
              </a:ext>
            </a:extLst>
          </p:cNvPr>
          <p:cNvPicPr>
            <a:picLocks noChangeAspect="1"/>
          </p:cNvPicPr>
          <p:nvPr/>
        </p:nvPicPr>
        <p:blipFill>
          <a:blip r:embed="rId3"/>
          <a:stretch>
            <a:fillRect/>
          </a:stretch>
        </p:blipFill>
        <p:spPr>
          <a:xfrm>
            <a:off x="8566399" y="5864313"/>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Gebruik dia's, grafieken of rekwisieten om je boodschap te ondersteunen. Zorg ervoor dat visuals duidelijk zijn en relevant voor je toespraak.</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Maak dia's niet te vol met tekst of afbeeldingen. Gebruik opsommingstekens en eenvoudige afbeeldingen voor een beter begrip.</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Gebruik van visuele hulpmiddelen</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705378" y="410743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Moedig interactie met het publiek aan door vragen te stellen of opmerkingen te maken.</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Persoonlijke verhalen kunnen je toespraak sympathieker en boeiender maken.</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Spreek indien mogelijk personen bij naam aan om een persoonlijkere band te creëren.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51AF9E46-48BC-03E0-5214-4BB51108A96D}"/>
              </a:ext>
            </a:extLst>
          </p:cNvPr>
          <p:cNvGrpSpPr/>
          <p:nvPr/>
        </p:nvGrpSpPr>
        <p:grpSpPr>
          <a:xfrm>
            <a:off x="1299411" y="3359873"/>
            <a:ext cx="2139645" cy="239682"/>
            <a:chOff x="1243270" y="1065256"/>
            <a:chExt cx="2139645" cy="239682"/>
          </a:xfrm>
        </p:grpSpPr>
        <p:cxnSp>
          <p:nvCxnSpPr>
            <p:cNvPr id="17" name="Straight Connector 16">
              <a:extLst>
                <a:ext uri="{FF2B5EF4-FFF2-40B4-BE49-F238E27FC236}">
                  <a16:creationId xmlns:a16="http://schemas.microsoft.com/office/drawing/2014/main" id="{A980C98F-E759-AE07-1AE9-401C9F919A9A}"/>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7161FDD-21A2-7B2A-0D2D-E1491347D57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92727" y="346536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Betrekken en interacteren</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79132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13211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08</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llustrator outline">
            <a:extLst>
              <a:ext uri="{FF2B5EF4-FFF2-40B4-BE49-F238E27FC236}">
                <a16:creationId xmlns:a16="http://schemas.microsoft.com/office/drawing/2014/main" id="{0706DB61-C062-942C-5296-19190E28CD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7242" y="565483"/>
            <a:ext cx="914400" cy="914400"/>
          </a:xfrm>
          <a:prstGeom prst="rect">
            <a:avLst/>
          </a:prstGeom>
        </p:spPr>
      </p:pic>
      <p:pic>
        <p:nvPicPr>
          <p:cNvPr id="8" name="Graphic 7" descr="Touchscreen outline">
            <a:extLst>
              <a:ext uri="{FF2B5EF4-FFF2-40B4-BE49-F238E27FC236}">
                <a16:creationId xmlns:a16="http://schemas.microsoft.com/office/drawing/2014/main" id="{3B60402D-675F-DBEC-F04E-81AA084625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5158" y="3052011"/>
            <a:ext cx="914400" cy="914400"/>
          </a:xfrm>
          <a:prstGeom prst="rect">
            <a:avLst/>
          </a:prstGeom>
        </p:spPr>
      </p:pic>
    </p:spTree>
    <p:extLst>
      <p:ext uri="{BB962C8B-B14F-4D97-AF65-F5344CB8AC3E}">
        <p14:creationId xmlns:p14="http://schemas.microsoft.com/office/powerpoint/2010/main" val="385681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Anticipeer op mogelijke vragen en bereid doordachte antwoorden voor.</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Ga rustig en professioneel om met onverwachte vragen of feedback. Als je het antwoord niet weet, is het goed om dat toe te geven en aan te bieden om er later achteraan te gaan.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Vragen en feedback behandelen</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09</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Vraag om constructieve feedback van collega's of mentoren om verbeterpunten te identificeren.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Voortdurende verbetering</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10</a:t>
            </a:r>
          </a:p>
        </p:txBody>
      </p:sp>
      <p:pic>
        <p:nvPicPr>
          <p:cNvPr id="3" name="Graphic 2" descr="Badge Question Mark outline">
            <a:extLst>
              <a:ext uri="{FF2B5EF4-FFF2-40B4-BE49-F238E27FC236}">
                <a16:creationId xmlns:a16="http://schemas.microsoft.com/office/drawing/2014/main" id="{56D90E6D-629C-5995-C0B9-43FFAB3EE7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0" y="469232"/>
            <a:ext cx="914400" cy="914400"/>
          </a:xfrm>
          <a:prstGeom prst="rect">
            <a:avLst/>
          </a:prstGeom>
        </p:spPr>
      </p:pic>
      <p:pic>
        <p:nvPicPr>
          <p:cNvPr id="7" name="Graphic 6" descr="Escalator Up outline">
            <a:extLst>
              <a:ext uri="{FF2B5EF4-FFF2-40B4-BE49-F238E27FC236}">
                <a16:creationId xmlns:a16="http://schemas.microsoft.com/office/drawing/2014/main" id="{C44D2395-3E26-965D-A999-FF5972FE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3074" y="3902242"/>
            <a:ext cx="914400" cy="914400"/>
          </a:xfrm>
          <a:prstGeom prst="rect">
            <a:avLst/>
          </a:prstGeom>
        </p:spPr>
      </p:pic>
    </p:spTree>
    <p:extLst>
      <p:ext uri="{BB962C8B-B14F-4D97-AF65-F5344CB8AC3E}">
        <p14:creationId xmlns:p14="http://schemas.microsoft.com/office/powerpoint/2010/main" val="402624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78902" y="757580"/>
            <a:ext cx="7679034" cy="648545"/>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rgbClr val="B6D1E1"/>
                </a:solidFill>
                <a:latin typeface="Calibri" panose="020F0502020204030204" pitchFamily="34" charset="0"/>
                <a:ea typeface="Calibri" panose="020F0502020204030204" pitchFamily="34" charset="0"/>
                <a:cs typeface="Calibri" panose="020F0502020204030204" pitchFamily="34" charset="0"/>
              </a:rPr>
              <a:t>Essentiële spreekvaardigheid in het openbaar</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2" y="1937054"/>
            <a:ext cx="7229855"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Door deze spreekvaardigheid te ontwikkelen en regelmatig te oefenen, kun je een zelfverzekerder en effectiever spreker worden. Het vermogen om duidelijk en overtuigend te communiceren voor een publiek is een krachtig instrument dat veel deuren kan openen in zowel je persoonlijke als professionele leven.</a:t>
            </a: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sp>
        <p:nvSpPr>
          <p:cNvPr id="61" name="Freeform 60">
            <a:extLst>
              <a:ext uri="{FF2B5EF4-FFF2-40B4-BE49-F238E27FC236}">
                <a16:creationId xmlns:a16="http://schemas.microsoft.com/office/drawing/2014/main" id="{CC986BFD-F0DC-603A-364E-26E12BF432BE}"/>
              </a:ext>
            </a:extLst>
          </p:cNvPr>
          <p:cNvSpPr/>
          <p:nvPr/>
        </p:nvSpPr>
        <p:spPr>
          <a:xfrm>
            <a:off x="8031622" y="1376691"/>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46762" t="-1968" r="-13543" b="-107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6539662" y="421680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65554" y="1616500"/>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8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Een paar strategieën om je te helpen</a:t>
            </a: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338193" y="1327065"/>
            <a:ext cx="785380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Adem</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Geef toe dat je nerveus bent</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Gebruik een minimaal aantal biljetten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Op je gemak raken met "De Pauze"</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Wees je bewust van je handgebaren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Beweeg wat, maar niet te veel</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Visuele aanwijzingen integreren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Oefenen, oefenen, oefenen... En dan nog meer oefenen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Neem jezelf sprekend op</a:t>
            </a:r>
          </a:p>
          <a:p>
            <a:pPr marL="587375" indent="-587375">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790025" y="-1763844"/>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2641823"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Een paar strategieën om je te helpen</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465154" y="2529842"/>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03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Als je nerveus bent, versnelt je hartslag, begin je te zweten en als je niet oppast kun je gemakkelijk een angstaanval krijgen. Om al deze reacties onder controle te krijgen, kun je voordat je je toespraak houdt een paar minuten de tijd nemen om je ogen te sluiten en een paar keer diep adem te halen. Breng je lichaam tot rust zodat je het podium (of de spreekruimte) kunt betreden met een zekere mate van rust en je niet uitzinnig voelt.</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Adem</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Nose outline">
            <a:extLst>
              <a:ext uri="{FF2B5EF4-FFF2-40B4-BE49-F238E27FC236}">
                <a16:creationId xmlns:a16="http://schemas.microsoft.com/office/drawing/2014/main" id="{D484926C-8159-7EB5-9222-D2DA1DF8D8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5368" y="501315"/>
            <a:ext cx="914400" cy="914400"/>
          </a:xfrm>
          <a:prstGeom prst="rect">
            <a:avLst/>
          </a:prstGeom>
        </p:spPr>
      </p:pic>
    </p:spTree>
    <p:extLst>
      <p:ext uri="{BB962C8B-B14F-4D97-AF65-F5344CB8AC3E}">
        <p14:creationId xmlns:p14="http://schemas.microsoft.com/office/powerpoint/2010/main" val="373746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3199452"/>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Zelfs de meest ervaren spreker kan zich zenuwachtig voelen op het podium. Hoe harder je probeert om deze nervositeit te verbergen, hoe duidelijker het zal zijn.</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700" b="1" dirty="0">
                <a:solidFill>
                  <a:srgbClr val="B6D1E1"/>
                </a:solidFill>
                <a:latin typeface="Calibri" panose="020F0502020204030204" pitchFamily="34" charset="0"/>
                <a:ea typeface="Calibri" panose="020F0502020204030204" pitchFamily="34" charset="0"/>
                <a:cs typeface="Calibri" panose="020F0502020204030204" pitchFamily="34" charset="0"/>
              </a:rPr>
              <a:t>Geef toe dat je nerveus bent</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3669603"/>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Als spreken in het openbaar je angstig maakt, kun je het beste je toespraak woord voor woord opschrijven, zodat je ernaar kunt kijken als je je volgende uitspraak vergeet. Als je van een script voorleest, raak je je publiek kwijt. Beperk je notities tot een minimum en gebruik slechts één of twee woorden voor elk punt dat je wilt maken. Zo blijf je op je plaats zonder je publiek af te leiden.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07076" y="2995020"/>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Gebruik een minimaal aantal biljetten</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59881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293960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2" name="Graphic 1" descr="Nervous face outline with solid fill">
            <a:extLst>
              <a:ext uri="{FF2B5EF4-FFF2-40B4-BE49-F238E27FC236}">
                <a16:creationId xmlns:a16="http://schemas.microsoft.com/office/drawing/2014/main" id="{2D018858-DCBB-6337-36F0-E2B50C852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1" y="469232"/>
            <a:ext cx="914400" cy="914400"/>
          </a:xfrm>
          <a:prstGeom prst="rect">
            <a:avLst/>
          </a:prstGeom>
        </p:spPr>
      </p:pic>
      <p:pic>
        <p:nvPicPr>
          <p:cNvPr id="6" name="Graphic 5" descr="Clipboard outline">
            <a:extLst>
              <a:ext uri="{FF2B5EF4-FFF2-40B4-BE49-F238E27FC236}">
                <a16:creationId xmlns:a16="http://schemas.microsoft.com/office/drawing/2014/main" id="{77635ECD-FAFA-0984-753F-C78D63D96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5158" y="2827421"/>
            <a:ext cx="914400" cy="914400"/>
          </a:xfrm>
          <a:prstGeom prst="rect">
            <a:avLst/>
          </a:prstGeom>
        </p:spPr>
      </p:pic>
    </p:spTree>
    <p:extLst>
      <p:ext uri="{BB962C8B-B14F-4D97-AF65-F5344CB8AC3E}">
        <p14:creationId xmlns:p14="http://schemas.microsoft.com/office/powerpoint/2010/main" val="20099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6" y="19129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Een van de grootste afleidingen is een spreker die constant "uh" of "um" zegt. Een goed getimede spreekpauze kan zelfs gebruikt worden om een punt kracht bij te zetten, zodat het publiek het kan horen voordat je verder gaat met het volgende onderwerp. Word comfortabeler met deze pauze en je zult een betere spreker in het openbaar worden.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89" y="661327"/>
            <a:ext cx="5106369" cy="1616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Op je gemak raken met "De Pauze"</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Pause outline">
            <a:extLst>
              <a:ext uri="{FF2B5EF4-FFF2-40B4-BE49-F238E27FC236}">
                <a16:creationId xmlns:a16="http://schemas.microsoft.com/office/drawing/2014/main" id="{CDA8526A-C218-79B2-9EDD-96E249AD1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8" y="533400"/>
            <a:ext cx="914400" cy="914400"/>
          </a:xfrm>
          <a:prstGeom prst="rect">
            <a:avLst/>
          </a:prstGeom>
        </p:spPr>
      </p:pic>
    </p:spTree>
    <p:extLst>
      <p:ext uri="{BB962C8B-B14F-4D97-AF65-F5344CB8AC3E}">
        <p14:creationId xmlns:p14="http://schemas.microsoft.com/office/powerpoint/2010/main" val="12211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B5DE7A2-F2E6-069E-1091-567DD9F21B50}"/>
              </a:ext>
            </a:extLst>
          </p:cNvPr>
          <p:cNvGrpSpPr/>
          <p:nvPr/>
        </p:nvGrpSpPr>
        <p:grpSpPr>
          <a:xfrm>
            <a:off x="1283369" y="4354483"/>
            <a:ext cx="2139645" cy="239682"/>
            <a:chOff x="1243270" y="1065256"/>
            <a:chExt cx="2139645" cy="239682"/>
          </a:xfrm>
        </p:grpSpPr>
        <p:cxnSp>
          <p:nvCxnSpPr>
            <p:cNvPr id="6" name="Straight Connector 5">
              <a:extLst>
                <a:ext uri="{FF2B5EF4-FFF2-40B4-BE49-F238E27FC236}">
                  <a16:creationId xmlns:a16="http://schemas.microsoft.com/office/drawing/2014/main" id="{D84BABB8-A462-C693-E409-345EB81A5ABD}"/>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FF2E35D-050E-0351-3EC6-93C3725B94F5}"/>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660225"/>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Heb je ooit met iemand gepraat die helemaal opgewonden is en gemerkt dat hun handen wild rondvliegen? Sommige mensen spreken van nature met hun handen. Hoewel sommige handbewegingen een geweldige manier zijn om bepaalde punten te benadrukken, is het ook belangrijk om deze bewegingen niet af te laten leiden van wat je probeert te zeggen. Let dus op je handen als je spreekt. </a:t>
            </a:r>
          </a:p>
          <a:p>
            <a:pPr marL="0" lvl="1" indent="0">
              <a:lnSpc>
                <a:spcPts val="2760"/>
              </a:lnSpc>
              <a:spcBef>
                <a:spcPts val="0"/>
              </a:spcBef>
              <a:buClr>
                <a:srgbClr val="B6D1E1"/>
              </a:buClr>
              <a:buNone/>
            </a:pPr>
            <a:endParaRPr lang="sv-SE" sz="2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Wees je bewust van je handgebaren</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97B6C5E-DA02-DE46-61AA-936AEFA2F83B}"/>
              </a:ext>
            </a:extLst>
          </p:cNvPr>
          <p:cNvSpPr txBox="1">
            <a:spLocks/>
          </p:cNvSpPr>
          <p:nvPr/>
        </p:nvSpPr>
        <p:spPr>
          <a:xfrm>
            <a:off x="3673294" y="5181466"/>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Mensen lopen vaak te ijsberen als ze nerveus zijn. Als jij dit bent, heb je misschien de neiging om heen en weer te lopen over het podium als je in het openbaar spreekt.</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5">
            <a:extLst>
              <a:ext uri="{FF2B5EF4-FFF2-40B4-BE49-F238E27FC236}">
                <a16:creationId xmlns:a16="http://schemas.microsoft.com/office/drawing/2014/main" id="{8F98C8FA-7BC1-1264-7AC4-1923E20FEBCE}"/>
              </a:ext>
            </a:extLst>
          </p:cNvPr>
          <p:cNvSpPr txBox="1">
            <a:spLocks/>
          </p:cNvSpPr>
          <p:nvPr/>
        </p:nvSpPr>
        <p:spPr>
          <a:xfrm>
            <a:off x="3660643" y="4539400"/>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Beweeg wat, maar niet te veel</a:t>
            </a:r>
          </a:p>
        </p:txBody>
      </p:sp>
      <p:sp>
        <p:nvSpPr>
          <p:cNvPr id="10" name="Graphic 4">
            <a:extLst>
              <a:ext uri="{FF2B5EF4-FFF2-40B4-BE49-F238E27FC236}">
                <a16:creationId xmlns:a16="http://schemas.microsoft.com/office/drawing/2014/main" id="{E106CC40-AAB3-597F-263D-A485A01AF1A5}"/>
              </a:ext>
            </a:extLst>
          </p:cNvPr>
          <p:cNvSpPr/>
          <p:nvPr/>
        </p:nvSpPr>
        <p:spPr>
          <a:xfrm>
            <a:off x="266366" y="375384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1" name="Text Placeholder 23">
            <a:extLst>
              <a:ext uri="{FF2B5EF4-FFF2-40B4-BE49-F238E27FC236}">
                <a16:creationId xmlns:a16="http://schemas.microsoft.com/office/drawing/2014/main" id="{F05C3970-F4EB-8C03-2E82-48A2BFBF3160}"/>
              </a:ext>
            </a:extLst>
          </p:cNvPr>
          <p:cNvSpPr txBox="1">
            <a:spLocks/>
          </p:cNvSpPr>
          <p:nvPr/>
        </p:nvSpPr>
        <p:spPr>
          <a:xfrm>
            <a:off x="121713" y="409463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13" name="Graphic 12" descr="Sign language outline">
            <a:extLst>
              <a:ext uri="{FF2B5EF4-FFF2-40B4-BE49-F238E27FC236}">
                <a16:creationId xmlns:a16="http://schemas.microsoft.com/office/drawing/2014/main" id="{D4AD251D-0D13-9A67-7357-A1F7743518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0" y="389021"/>
            <a:ext cx="1038726" cy="1038726"/>
          </a:xfrm>
          <a:prstGeom prst="rect">
            <a:avLst/>
          </a:prstGeom>
        </p:spPr>
      </p:pic>
      <p:pic>
        <p:nvPicPr>
          <p:cNvPr id="17" name="Graphic 16" descr="Transfer with solid fill">
            <a:extLst>
              <a:ext uri="{FF2B5EF4-FFF2-40B4-BE49-F238E27FC236}">
                <a16:creationId xmlns:a16="http://schemas.microsoft.com/office/drawing/2014/main" id="{2A0CA033-C0E9-0E82-2A8A-7C68BB385A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3495" y="4203031"/>
            <a:ext cx="709863" cy="709863"/>
          </a:xfrm>
          <a:prstGeom prst="rect">
            <a:avLst/>
          </a:prstGeom>
        </p:spPr>
      </p:pic>
    </p:spTree>
    <p:extLst>
      <p:ext uri="{BB962C8B-B14F-4D97-AF65-F5344CB8AC3E}">
        <p14:creationId xmlns:p14="http://schemas.microsoft.com/office/powerpoint/2010/main" val="277956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3744880"/>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Als het idee om alle ogen op je gericht te hebben je nerveus maakt, zijn visuele aanwijzingen een goede manier om de aandacht van het publiek af te leiden en toch bij het onderwerp te blijven. Deze aanwijzingen kunnen dia's bevatten.</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Visuele aanwijzingen integreren</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32415"/>
            <a:ext cx="8213904" cy="1804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Een manier om je zenuwen te overwinnen is door te oefenen, oefenen en nog eens oefenen. </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3572965"/>
            <a:ext cx="7679034" cy="1432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Oefenen, oefenen, oefenen...</a:t>
            </a:r>
          </a:p>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Oefen dan nog wat meer</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Graphic 4">
            <a:extLst>
              <a:ext uri="{FF2B5EF4-FFF2-40B4-BE49-F238E27FC236}">
                <a16:creationId xmlns:a16="http://schemas.microsoft.com/office/drawing/2014/main" id="{EC2554EE-35B1-02F0-64E0-D0951A846E68}"/>
              </a:ext>
            </a:extLst>
          </p:cNvPr>
          <p:cNvSpPr/>
          <p:nvPr/>
        </p:nvSpPr>
        <p:spPr>
          <a:xfrm>
            <a:off x="266366" y="314424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48503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08</a:t>
            </a:r>
          </a:p>
        </p:txBody>
      </p:sp>
      <p:pic>
        <p:nvPicPr>
          <p:cNvPr id="3" name="Graphic 2" descr="Eye outline">
            <a:extLst>
              <a:ext uri="{FF2B5EF4-FFF2-40B4-BE49-F238E27FC236}">
                <a16:creationId xmlns:a16="http://schemas.microsoft.com/office/drawing/2014/main" id="{F0F75E93-2B99-1F75-FA7D-231FC93E02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8" y="437148"/>
            <a:ext cx="914400" cy="914400"/>
          </a:xfrm>
          <a:prstGeom prst="rect">
            <a:avLst/>
          </a:prstGeom>
        </p:spPr>
      </p:pic>
      <p:grpSp>
        <p:nvGrpSpPr>
          <p:cNvPr id="8" name="Graphic 2">
            <a:extLst>
              <a:ext uri="{FF2B5EF4-FFF2-40B4-BE49-F238E27FC236}">
                <a16:creationId xmlns:a16="http://schemas.microsoft.com/office/drawing/2014/main" id="{537A8BCE-93DA-3CEC-7EDD-96CFDC024796}"/>
              </a:ext>
            </a:extLst>
          </p:cNvPr>
          <p:cNvGrpSpPr/>
          <p:nvPr/>
        </p:nvGrpSpPr>
        <p:grpSpPr>
          <a:xfrm>
            <a:off x="2021366" y="3387350"/>
            <a:ext cx="923646" cy="923888"/>
            <a:chOff x="10376768" y="3823816"/>
            <a:chExt cx="923646" cy="923888"/>
          </a:xfrm>
          <a:solidFill>
            <a:srgbClr val="382B1B"/>
          </a:solidFill>
        </p:grpSpPr>
        <p:sp>
          <p:nvSpPr>
            <p:cNvPr id="9" name="Freeform 8">
              <a:extLst>
                <a:ext uri="{FF2B5EF4-FFF2-40B4-BE49-F238E27FC236}">
                  <a16:creationId xmlns:a16="http://schemas.microsoft.com/office/drawing/2014/main" id="{3573EE77-C00E-F495-C35F-A7220515ABE5}"/>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53146512-EED3-E227-03B8-1ABC2B89A8B6}"/>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47F518C1-617B-1336-81FD-27185D895452}"/>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5810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686010" y="495728"/>
            <a:ext cx="7655884" cy="2345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80"/>
              </a:lnSpc>
              <a:spcBef>
                <a:spcPts val="0"/>
              </a:spcBef>
              <a:buClr>
                <a:srgbClr val="382B1B"/>
              </a:buClr>
              <a:buNone/>
            </a:pPr>
            <a:r>
              <a:rPr lang="en-GB" sz="3200" dirty="0">
                <a:solidFill>
                  <a:schemeClr val="bg1"/>
                </a:solidFill>
                <a:latin typeface="Calibri" panose="020F0502020204030204" pitchFamily="34" charset="0"/>
                <a:ea typeface="Calibri" panose="020F0502020204030204" pitchFamily="34" charset="0"/>
              </a:rPr>
              <a:t>Deze module helpt deelnemers inzicht te krijgen in de fundamentele </a:t>
            </a:r>
            <a:r>
              <a:rPr lang="en-GB" sz="3200" dirty="0">
                <a:solidFill>
                  <a:schemeClr val="bg1"/>
                </a:solidFill>
                <a:highlight>
                  <a:srgbClr val="84BFA4"/>
                </a:highlight>
                <a:latin typeface="Calibri" panose="020F0502020204030204" pitchFamily="34" charset="0"/>
                <a:ea typeface="Calibri" panose="020F0502020204030204" pitchFamily="34" charset="0"/>
              </a:rPr>
              <a:t>vaardigheden van spreken in het openbaar </a:t>
            </a:r>
            <a:r>
              <a:rPr lang="en-GB" sz="3200" dirty="0">
                <a:solidFill>
                  <a:schemeClr val="bg1"/>
                </a:solidFill>
                <a:latin typeface="Calibri" panose="020F0502020204030204" pitchFamily="34" charset="0"/>
                <a:ea typeface="Calibri" panose="020F0502020204030204" pitchFamily="34" charset="0"/>
              </a:rPr>
              <a:t>en biedt praktische tips en activiteiten om hun zelfvertrouwen en effectiviteit te vergroten. </a:t>
            </a:r>
            <a:endParaRPr lang="sv-SE" sz="3200"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943243" y="4249985"/>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412266" y="295715"/>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25251" r="-25251"/>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8239401" y="3631159"/>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Picture 4">
            <a:extLst>
              <a:ext uri="{FF2B5EF4-FFF2-40B4-BE49-F238E27FC236}">
                <a16:creationId xmlns:a16="http://schemas.microsoft.com/office/drawing/2014/main" id="{AB4B2B9B-9B38-BBF3-302B-47F2EE954426}"/>
              </a:ext>
            </a:extLst>
          </p:cNvPr>
          <p:cNvPicPr>
            <a:picLocks noChangeAspect="1"/>
          </p:cNvPicPr>
          <p:nvPr/>
        </p:nvPicPr>
        <p:blipFill>
          <a:blip r:embed="rId3"/>
          <a:stretch>
            <a:fillRect/>
          </a:stretch>
        </p:blipFill>
        <p:spPr>
          <a:xfrm>
            <a:off x="1279709" y="5816613"/>
            <a:ext cx="1580952" cy="333333"/>
          </a:xfrm>
          <a:prstGeom prst="rect">
            <a:avLst/>
          </a:prstGeom>
        </p:spPr>
      </p:pic>
      <p:pic>
        <p:nvPicPr>
          <p:cNvPr id="7" name="Picture 6" descr="A close-up of a text&#10;&#10;Description automatically generated">
            <a:extLst>
              <a:ext uri="{FF2B5EF4-FFF2-40B4-BE49-F238E27FC236}">
                <a16:creationId xmlns:a16="http://schemas.microsoft.com/office/drawing/2014/main" id="{358E3B8D-41A9-FA7C-D61F-F49B0F5E917F}"/>
              </a:ext>
            </a:extLst>
          </p:cNvPr>
          <p:cNvPicPr>
            <a:picLocks noChangeAspect="1"/>
          </p:cNvPicPr>
          <p:nvPr/>
        </p:nvPicPr>
        <p:blipFill>
          <a:blip r:embed="rId4"/>
          <a:stretch>
            <a:fillRect/>
          </a:stretch>
        </p:blipFill>
        <p:spPr>
          <a:xfrm>
            <a:off x="3071128" y="5589223"/>
            <a:ext cx="3619526" cy="638180"/>
          </a:xfrm>
          <a:prstGeom prst="rect">
            <a:avLst/>
          </a:prstGeom>
        </p:spPr>
      </p:pic>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1732547"/>
            <a:ext cx="6649802" cy="208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Deze laatste tip voor spreken in het openbaar is bedoeld om je te helpen herkennen hoe je overkomt op een publiek. Als je jezelf opneemt en terugkijkt, merk je misschien dat je dingen doet waarvan je je niet eens bewust was. Dit geeft je de mogelijkheid om deze problemen te corrigeren voordat je voor een live publiek staat. </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89" y="661327"/>
            <a:ext cx="6534116" cy="1616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Neem jezelf sprekend op</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09</a:t>
            </a:r>
          </a:p>
        </p:txBody>
      </p:sp>
      <p:pic>
        <p:nvPicPr>
          <p:cNvPr id="3" name="Graphic 2" descr="Radio microphone outline">
            <a:extLst>
              <a:ext uri="{FF2B5EF4-FFF2-40B4-BE49-F238E27FC236}">
                <a16:creationId xmlns:a16="http://schemas.microsoft.com/office/drawing/2014/main" id="{6ECFD3E4-BF1D-F17A-55F8-869337210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9115" y="477253"/>
            <a:ext cx="954505" cy="954505"/>
          </a:xfrm>
          <a:prstGeom prst="rect">
            <a:avLst/>
          </a:prstGeom>
        </p:spPr>
      </p:pic>
    </p:spTree>
    <p:extLst>
      <p:ext uri="{BB962C8B-B14F-4D97-AF65-F5344CB8AC3E}">
        <p14:creationId xmlns:p14="http://schemas.microsoft.com/office/powerpoint/2010/main" val="270735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78902" y="746429"/>
            <a:ext cx="7679034" cy="64854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Spreken in het openbaar is een veel voorkomende angst</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3" y="1937054"/>
            <a:ext cx="5786066"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Het goede nieuws is echter dat deze angst je niet hoeft tegen te houden om een geweldige toespraak te houden. Deze tips voor spreken in het openbaar kunnen je helpen om rustig te worden terwijl je ook beter contact maakt met je publiek... waardoor je een meer impactvolle spreker in het openbaar wordt.</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sp>
        <p:nvSpPr>
          <p:cNvPr id="61" name="Freeform 60">
            <a:extLst>
              <a:ext uri="{FF2B5EF4-FFF2-40B4-BE49-F238E27FC236}">
                <a16:creationId xmlns:a16="http://schemas.microsoft.com/office/drawing/2014/main" id="{CC986BFD-F0DC-603A-364E-26E12BF432BE}"/>
              </a:ext>
            </a:extLst>
          </p:cNvPr>
          <p:cNvSpPr/>
          <p:nvPr/>
        </p:nvSpPr>
        <p:spPr>
          <a:xfrm>
            <a:off x="8095791" y="863344"/>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36993" r="-36993"/>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6603831" y="3703459"/>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65554" y="1616500"/>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103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Nuttige video's</a:t>
            </a: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Nuttige video's</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20" name="Picture 19">
            <a:extLst>
              <a:ext uri="{FF2B5EF4-FFF2-40B4-BE49-F238E27FC236}">
                <a16:creationId xmlns:a16="http://schemas.microsoft.com/office/drawing/2014/main" id="{23E3EA92-9027-89B4-98CD-BB3D1CCA8E5F}"/>
              </a:ext>
            </a:extLst>
          </p:cNvPr>
          <p:cNvPicPr>
            <a:picLocks noChangeAspect="1"/>
          </p:cNvPicPr>
          <p:nvPr/>
        </p:nvPicPr>
        <p:blipFill rotWithShape="1">
          <a:blip r:embed="rId3"/>
          <a:srcRect l="-475" t="1248" r="475" b="10522"/>
          <a:stretch/>
        </p:blipFill>
        <p:spPr>
          <a:xfrm>
            <a:off x="4443663" y="753978"/>
            <a:ext cx="6753726" cy="4272875"/>
          </a:xfrm>
          <a:prstGeom prst="rect">
            <a:avLst/>
          </a:prstGeom>
        </p:spPr>
      </p:pic>
      <p:sp>
        <p:nvSpPr>
          <p:cNvPr id="21" name="Oval 20">
            <a:extLst>
              <a:ext uri="{FF2B5EF4-FFF2-40B4-BE49-F238E27FC236}">
                <a16:creationId xmlns:a16="http://schemas.microsoft.com/office/drawing/2014/main" id="{52DC49BF-F10B-08CF-B713-6D82D84E1632}"/>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E0853090-0640-A921-2050-E4CB8473CAE7}"/>
              </a:ext>
            </a:extLst>
          </p:cNvPr>
          <p:cNvSpPr txBox="1">
            <a:spLocks/>
          </p:cNvSpPr>
          <p:nvPr/>
        </p:nvSpPr>
        <p:spPr>
          <a:xfrm>
            <a:off x="3031958" y="3346105"/>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Klik om </a:t>
            </a: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Nuttige video's</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3" name="Picture 2">
            <a:extLst>
              <a:ext uri="{FF2B5EF4-FFF2-40B4-BE49-F238E27FC236}">
                <a16:creationId xmlns:a16="http://schemas.microsoft.com/office/drawing/2014/main" id="{E8F963A2-66D5-BE3D-C574-1DD8F10C9926}"/>
              </a:ext>
            </a:extLst>
          </p:cNvPr>
          <p:cNvPicPr>
            <a:picLocks noChangeAspect="1"/>
          </p:cNvPicPr>
          <p:nvPr/>
        </p:nvPicPr>
        <p:blipFill rotWithShape="1">
          <a:blip r:embed="rId3"/>
          <a:srcRect l="294" r="294"/>
          <a:stretch/>
        </p:blipFill>
        <p:spPr>
          <a:xfrm>
            <a:off x="4395537" y="825835"/>
            <a:ext cx="6867358" cy="4291597"/>
          </a:xfrm>
          <a:prstGeom prst="rect">
            <a:avLst/>
          </a:prstGeom>
        </p:spPr>
      </p:pic>
      <p:sp>
        <p:nvSpPr>
          <p:cNvPr id="4" name="Oval 3">
            <a:extLst>
              <a:ext uri="{FF2B5EF4-FFF2-40B4-BE49-F238E27FC236}">
                <a16:creationId xmlns:a16="http://schemas.microsoft.com/office/drawing/2014/main" id="{32FDA7E6-AFFC-2814-6F9C-9FEBF11548DF}"/>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095F3A8D-7262-42A8-65A5-1ED27F2B6DD3}"/>
              </a:ext>
            </a:extLst>
          </p:cNvPr>
          <p:cNvSpPr txBox="1">
            <a:spLocks/>
          </p:cNvSpPr>
          <p:nvPr/>
        </p:nvSpPr>
        <p:spPr>
          <a:xfrm>
            <a:off x="3096128" y="3393357"/>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Klik om </a:t>
            </a:r>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33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Nuttige video's</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7" name="Picture 6">
            <a:extLst>
              <a:ext uri="{FF2B5EF4-FFF2-40B4-BE49-F238E27FC236}">
                <a16:creationId xmlns:a16="http://schemas.microsoft.com/office/drawing/2014/main" id="{F552D19B-6C1C-2EC0-506E-2E53EEF97097}"/>
              </a:ext>
            </a:extLst>
          </p:cNvPr>
          <p:cNvPicPr>
            <a:picLocks noChangeAspect="1"/>
          </p:cNvPicPr>
          <p:nvPr/>
        </p:nvPicPr>
        <p:blipFill rotWithShape="1">
          <a:blip r:embed="rId3"/>
          <a:srcRect l="6564" t="-1766" r="7079" b="8834"/>
          <a:stretch/>
        </p:blipFill>
        <p:spPr>
          <a:xfrm>
            <a:off x="4443663" y="834189"/>
            <a:ext cx="6764690" cy="4219074"/>
          </a:xfrm>
          <a:prstGeom prst="rect">
            <a:avLst/>
          </a:prstGeom>
        </p:spPr>
      </p:pic>
      <p:sp>
        <p:nvSpPr>
          <p:cNvPr id="9" name="Oval 8">
            <a:extLst>
              <a:ext uri="{FF2B5EF4-FFF2-40B4-BE49-F238E27FC236}">
                <a16:creationId xmlns:a16="http://schemas.microsoft.com/office/drawing/2014/main" id="{36504274-8958-886A-F9CB-108772EB7BB4}"/>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6CE52753-20B1-4D57-7177-BBECDD086B50}"/>
              </a:ext>
            </a:extLst>
          </p:cNvPr>
          <p:cNvSpPr txBox="1">
            <a:spLocks/>
          </p:cNvSpPr>
          <p:nvPr/>
        </p:nvSpPr>
        <p:spPr>
          <a:xfrm>
            <a:off x="3096128" y="3320715"/>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Klik om </a:t>
            </a:r>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te bekijken</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34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609899" cy="1740959"/>
          </a:xfrm>
        </p:spPr>
        <p:txBody>
          <a:bodyPr>
            <a:normAutofit/>
          </a:bodyPr>
          <a:lstStyle/>
          <a:p>
            <a:pPr algn="l"/>
            <a:r>
              <a:rPr lang="en-US" sz="3600" b="0" dirty="0">
                <a:highlight>
                  <a:srgbClr val="84BFA4"/>
                </a:highlight>
              </a:rPr>
              <a:t> Goed gedaan, je hebt het gehaald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138737" y="3992982"/>
            <a:ext cx="4860757"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000" b="1" dirty="0">
                <a:solidFill>
                  <a:schemeClr val="bg1"/>
                </a:solidFill>
              </a:rPr>
              <a:t>M2.4 SPREEKVAARDIGHEID IN HET OPENBAAR</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3" name="Picture 2">
            <a:extLst>
              <a:ext uri="{FF2B5EF4-FFF2-40B4-BE49-F238E27FC236}">
                <a16:creationId xmlns:a16="http://schemas.microsoft.com/office/drawing/2014/main" id="{3C18CC67-4E67-0651-BB56-D360FBDA8B1E}"/>
              </a:ext>
            </a:extLst>
          </p:cNvPr>
          <p:cNvPicPr>
            <a:picLocks noChangeAspect="1"/>
          </p:cNvPicPr>
          <p:nvPr/>
        </p:nvPicPr>
        <p:blipFill>
          <a:blip r:embed="rId2"/>
          <a:stretch>
            <a:fillRect/>
          </a:stretch>
        </p:blipFill>
        <p:spPr>
          <a:xfrm>
            <a:off x="850125" y="5713258"/>
            <a:ext cx="2387722" cy="503435"/>
          </a:xfrm>
          <a:prstGeom prst="rect">
            <a:avLst/>
          </a:prstGeom>
        </p:spPr>
      </p:pic>
    </p:spTree>
    <p:extLst>
      <p:ext uri="{BB962C8B-B14F-4D97-AF65-F5344CB8AC3E}">
        <p14:creationId xmlns:p14="http://schemas.microsoft.com/office/powerpoint/2010/main" val="64766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591898" y="1069095"/>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303263" y="1069095"/>
            <a:ext cx="4804984" cy="689519"/>
          </a:xfrm>
        </p:spPr>
        <p:txBody>
          <a:bodyPr/>
          <a:lstStyle/>
          <a:p>
            <a:r>
              <a:rPr lang="en-GB" sz="2400" dirty="0">
                <a:effectLst/>
                <a:latin typeface="Calibri" panose="020F0502020204030204" pitchFamily="34" charset="0"/>
                <a:ea typeface="Calibri" panose="020F0502020204030204" pitchFamily="34" charset="0"/>
              </a:rPr>
              <a:t>Essentiële spreekvaardigheid in het openbaar</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591898" y="1750467"/>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303263" y="1753675"/>
            <a:ext cx="4804984" cy="689519"/>
          </a:xfrm>
        </p:spPr>
        <p:txBody>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rPr>
              <a:t>Een paar strategieën om je te helpen</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1186971"/>
            <a:ext cx="4872762"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SPREKEN IN HET OPENBAAR</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591898" y="2431840"/>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303263" y="243825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Nuttige video's</a:t>
            </a:r>
          </a:p>
        </p:txBody>
      </p:sp>
    </p:spTree>
    <p:extLst>
      <p:ext uri="{BB962C8B-B14F-4D97-AF65-F5344CB8AC3E}">
        <p14:creationId xmlns:p14="http://schemas.microsoft.com/office/powerpoint/2010/main" val="253683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Essentiële spreekvaardigheid in het openbaar</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a:extLst>
              <a:ext uri="{FF2B5EF4-FFF2-40B4-BE49-F238E27FC236}">
                <a16:creationId xmlns:a16="http://schemas.microsoft.com/office/drawing/2014/main" id="{EB21D748-4AFD-FC84-2641-098D0DE37E05}"/>
              </a:ext>
            </a:extLst>
          </p:cNvPr>
          <p:cNvSpPr/>
          <p:nvPr/>
        </p:nvSpPr>
        <p:spPr>
          <a:xfrm>
            <a:off x="-655180" y="358017"/>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solidFill>
            <a:srgbClr val="DC81AB"/>
          </a:solid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4512966" y="991951"/>
            <a:ext cx="7679034" cy="64854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Essentiële spreekvaardigheid in het openbaar</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4512966" y="2193727"/>
            <a:ext cx="7229855"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Spreken in het openbaar is een waardevolle vaardigheid die je persoonlijke en professionele leven kan verbeteren. </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Of je nu wel of niet in het openbaar spreekt, de vaardigheden die je opdoet zullen je communicatievaardigheden verbeteren, je zelfvertrouwen een boost geven, je helpen om effectief te netwerken en zelfs om je culinaire verhalen en erfgoed te delen. </a:t>
            </a: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CC986BFD-F0DC-603A-364E-26E12BF432BE}"/>
              </a:ext>
            </a:extLst>
          </p:cNvPr>
          <p:cNvSpPr/>
          <p:nvPr/>
        </p:nvSpPr>
        <p:spPr>
          <a:xfrm>
            <a:off x="-663200" y="333954"/>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31414" r="7220"/>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1646819" y="4037468"/>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4499618" y="1873173"/>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49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947793" y="845803"/>
            <a:ext cx="6859196"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r>
              <a:rPr lang="en-GB" sz="2600" dirty="0">
                <a:solidFill>
                  <a:srgbClr val="382B1B"/>
                </a:solidFill>
                <a:latin typeface="Calibri" panose="020F0502020204030204" pitchFamily="34" charset="0"/>
                <a:ea typeface="Calibri" panose="020F0502020204030204" pitchFamily="34" charset="0"/>
              </a:rPr>
              <a:t>Hier zijn enkele </a:t>
            </a:r>
            <a:r>
              <a:rPr lang="en-GB" sz="2600" b="1" dirty="0">
                <a:solidFill>
                  <a:schemeClr val="bg1"/>
                </a:solidFill>
                <a:highlight>
                  <a:srgbClr val="B6D1E1"/>
                </a:highlight>
                <a:latin typeface="Calibri" panose="020F0502020204030204" pitchFamily="34" charset="0"/>
                <a:ea typeface="Calibri" panose="020F0502020204030204" pitchFamily="34" charset="0"/>
              </a:rPr>
              <a:t>essentiële vaardigheden en tips </a:t>
            </a:r>
            <a:r>
              <a:rPr lang="en-GB" sz="2600" dirty="0">
                <a:solidFill>
                  <a:srgbClr val="382B1B"/>
                </a:solidFill>
                <a:latin typeface="Calibri" panose="020F0502020204030204" pitchFamily="34" charset="0"/>
                <a:ea typeface="Calibri" panose="020F0502020204030204" pitchFamily="34" charset="0"/>
              </a:rPr>
              <a:t>om een zelfverzekerde en boeiende spreker in het openbaar te worden:</a:t>
            </a: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Ken uw publiek</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Structureer je toespraak</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Oefening en voorbereiding</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Effectieve communicatie</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Lichaamstaal</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Zenuwachtigheid overwinnen</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Gebruik van visuele hulpmiddelen.</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Betrekken en interacteren</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Vragen en feedback behandelen</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Voortdurende verbetering</a:t>
            </a: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437099" y="-1491129"/>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3283507"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Essentiële spreekvaardigheid in het openbaar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272649" y="2449631"/>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Stem je boodschap af op je publiek. </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Stel vragen, moedig deelname aan en maak oogcontact om een band met je luisteraars te creëren.</a:t>
            </a:r>
          </a:p>
          <a:p>
            <a:pPr marL="342900" lvl="1" indent="-3429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Ken uw publiek</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705378" y="3862111"/>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Begin met een sterke opening die de aandacht trekt. Introduceer de belangrijkste punten die je gaat behandelen.</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Gebruik duidelijke overgangen om je publiek door je toespraak te leiden.</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Vat je belangrijkste punten samen en sluit af met een gedenkwaardige slotverklaring die je boodschap versterkt.</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51AF9E46-48BC-03E0-5214-4BB51108A96D}"/>
              </a:ext>
            </a:extLst>
          </p:cNvPr>
          <p:cNvGrpSpPr/>
          <p:nvPr/>
        </p:nvGrpSpPr>
        <p:grpSpPr>
          <a:xfrm>
            <a:off x="1299411" y="3359873"/>
            <a:ext cx="2139645" cy="239682"/>
            <a:chOff x="1243270" y="1065256"/>
            <a:chExt cx="2139645" cy="239682"/>
          </a:xfrm>
        </p:grpSpPr>
        <p:cxnSp>
          <p:nvCxnSpPr>
            <p:cNvPr id="17" name="Straight Connector 16">
              <a:extLst>
                <a:ext uri="{FF2B5EF4-FFF2-40B4-BE49-F238E27FC236}">
                  <a16:creationId xmlns:a16="http://schemas.microsoft.com/office/drawing/2014/main" id="{A980C98F-E759-AE07-1AE9-401C9F919A9A}"/>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7161FDD-21A2-7B2A-0D2D-E1491347D57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92727" y="3220045"/>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Structureer je toespraak</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79132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13211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Target Audience outline">
            <a:extLst>
              <a:ext uri="{FF2B5EF4-FFF2-40B4-BE49-F238E27FC236}">
                <a16:creationId xmlns:a16="http://schemas.microsoft.com/office/drawing/2014/main" id="{8E25613E-8AF3-0A59-9232-9F8D28CF8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5211" y="493295"/>
            <a:ext cx="934451" cy="934451"/>
          </a:xfrm>
          <a:prstGeom prst="rect">
            <a:avLst/>
          </a:prstGeom>
        </p:spPr>
      </p:pic>
      <p:pic>
        <p:nvPicPr>
          <p:cNvPr id="38" name="Graphic 37" descr="Speech outline">
            <a:extLst>
              <a:ext uri="{FF2B5EF4-FFF2-40B4-BE49-F238E27FC236}">
                <a16:creationId xmlns:a16="http://schemas.microsoft.com/office/drawing/2014/main" id="{9FEF1CAA-AEBF-31B9-3A2D-CF72C72EC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5212" y="3092117"/>
            <a:ext cx="934451" cy="934451"/>
          </a:xfrm>
          <a:prstGeom prst="rect">
            <a:avLst/>
          </a:prstGeom>
        </p:spPr>
      </p:pic>
    </p:spTree>
    <p:extLst>
      <p:ext uri="{BB962C8B-B14F-4D97-AF65-F5344CB8AC3E}">
        <p14:creationId xmlns:p14="http://schemas.microsoft.com/office/powerpoint/2010/main" val="378853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203034"/>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Oefen je toespraak meerdere keren. Door te oefenen raak je vertrouwd met de inhoud en kun je je toespraak verbeteren.</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Zorg ervoor dat je toespraak binnen de toegewezen tijd past. Oefen het tempo om te voorkomen dat je te snel of te langzaam spreekt.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Gebruik korte notities of een overzicht om op koers te blijven zonder direct voor te lezen.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Oefening en voorbereiding</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Spreek duidelijk en vermijd onnodig jargon. Houd je boodschap beknopt en to the point.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Varieer met toonhoogte, toon en volume om de aandacht vast te houden en belangrijke punten te benadrukken.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Effectieve communicatie</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40" name="Graphic 39" descr="Clipboard Ticked outline">
            <a:extLst>
              <a:ext uri="{FF2B5EF4-FFF2-40B4-BE49-F238E27FC236}">
                <a16:creationId xmlns:a16="http://schemas.microsoft.com/office/drawing/2014/main" id="{0B792150-DBDA-7329-4DC8-B3E9FBFF60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7030" y="525377"/>
            <a:ext cx="1034718" cy="1034718"/>
          </a:xfrm>
          <a:prstGeom prst="rect">
            <a:avLst/>
          </a:prstGeom>
        </p:spPr>
      </p:pic>
      <p:pic>
        <p:nvPicPr>
          <p:cNvPr id="41" name="Graphic 40" descr="Marketing outline">
            <a:extLst>
              <a:ext uri="{FF2B5EF4-FFF2-40B4-BE49-F238E27FC236}">
                <a16:creationId xmlns:a16="http://schemas.microsoft.com/office/drawing/2014/main" id="{7A06051D-7A00-F95C-4D37-C97ED33FF0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7241" y="3910261"/>
            <a:ext cx="1034718" cy="1034718"/>
          </a:xfrm>
          <a:prstGeom prst="rect">
            <a:avLst/>
          </a:prstGeom>
        </p:spPr>
      </p:pic>
    </p:spTree>
    <p:extLst>
      <p:ext uri="{BB962C8B-B14F-4D97-AF65-F5344CB8AC3E}">
        <p14:creationId xmlns:p14="http://schemas.microsoft.com/office/powerpoint/2010/main" val="41792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Sta rechtop, met je schouders naar achteren en vermijd zenuwachtig bewegen. Een zelfverzekerde houding straalt autoriteit en vertrouwen uit.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Gebruik natuurlijke handgebaren om punten te benadrukken. Vermijd overdreven gebaren, die kunnen afleiden.</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Gebruik de juiste gezichtsuitdrukkingen om emoties over te brengen en contact te maken met je publiek.</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Lichaamstaal</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Oefen diepe ademhalingsoefeningen om je zenuwen te kalmeren voordat je spreekt.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Bouw je zelfvertrouwen op door in kleinere, minder intimiderende settings te oefenen voor een groter publiek.</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Zenuwachtigheid overwinnen</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3" name="Graphic 2" descr="Grinning face outline outline">
            <a:extLst>
              <a:ext uri="{FF2B5EF4-FFF2-40B4-BE49-F238E27FC236}">
                <a16:creationId xmlns:a16="http://schemas.microsoft.com/office/drawing/2014/main" id="{358D03E0-8C54-E847-ED78-44C45BC078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7" y="517358"/>
            <a:ext cx="914400" cy="914400"/>
          </a:xfrm>
          <a:prstGeom prst="rect">
            <a:avLst/>
          </a:prstGeom>
        </p:spPr>
      </p:pic>
      <p:pic>
        <p:nvPicPr>
          <p:cNvPr id="7" name="Graphic 6" descr="Nervous face outline with solid fill">
            <a:extLst>
              <a:ext uri="{FF2B5EF4-FFF2-40B4-BE49-F238E27FC236}">
                <a16:creationId xmlns:a16="http://schemas.microsoft.com/office/drawing/2014/main" id="{68B1BE37-CB16-1322-DE5E-1C434644F3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3285" y="3886200"/>
            <a:ext cx="914400" cy="914400"/>
          </a:xfrm>
          <a:prstGeom prst="rect">
            <a:avLst/>
          </a:prstGeom>
        </p:spPr>
      </p:pic>
    </p:spTree>
    <p:extLst>
      <p:ext uri="{BB962C8B-B14F-4D97-AF65-F5344CB8AC3E}">
        <p14:creationId xmlns:p14="http://schemas.microsoft.com/office/powerpoint/2010/main" val="391609681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1405</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docId:E9375B2A83FF0F39307E9868647D0DB2</cp:keywords>
  <cp:lastModifiedBy>Yasmin Akhtar</cp:lastModifiedBy>
  <cp:revision>366</cp:revision>
  <dcterms:created xsi:type="dcterms:W3CDTF">2020-10-14T13:32:04Z</dcterms:created>
  <dcterms:modified xsi:type="dcterms:W3CDTF">2024-12-29T20:41:20Z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