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85" r:id="rId2"/>
    <p:sldId id="4386" r:id="rId3"/>
    <p:sldId id="4388" r:id="rId4"/>
    <p:sldId id="4389" r:id="rId5"/>
    <p:sldId id="4390" r:id="rId6"/>
    <p:sldId id="4391" r:id="rId7"/>
    <p:sldId id="4431" r:id="rId8"/>
    <p:sldId id="4432" r:id="rId9"/>
    <p:sldId id="4433" r:id="rId10"/>
    <p:sldId id="4393" r:id="rId11"/>
    <p:sldId id="4395" r:id="rId12"/>
    <p:sldId id="4396" r:id="rId13"/>
    <p:sldId id="4394" r:id="rId14"/>
    <p:sldId id="4397" r:id="rId15"/>
    <p:sldId id="4398" r:id="rId16"/>
    <p:sldId id="4399" r:id="rId17"/>
    <p:sldId id="4400" r:id="rId18"/>
    <p:sldId id="4401" r:id="rId19"/>
    <p:sldId id="4402" r:id="rId20"/>
    <p:sldId id="4403" r:id="rId21"/>
    <p:sldId id="4404" r:id="rId22"/>
    <p:sldId id="4405" r:id="rId23"/>
    <p:sldId id="4406" r:id="rId24"/>
    <p:sldId id="4407" r:id="rId25"/>
    <p:sldId id="4408" r:id="rId26"/>
    <p:sldId id="4409" r:id="rId27"/>
    <p:sldId id="4410" r:id="rId28"/>
    <p:sldId id="4411" r:id="rId29"/>
    <p:sldId id="4412" r:id="rId30"/>
    <p:sldId id="4413" r:id="rId31"/>
    <p:sldId id="4414" r:id="rId32"/>
    <p:sldId id="4415" r:id="rId33"/>
    <p:sldId id="4416" r:id="rId34"/>
    <p:sldId id="4417" r:id="rId35"/>
    <p:sldId id="4418" r:id="rId36"/>
    <p:sldId id="4419" r:id="rId37"/>
    <p:sldId id="4420" r:id="rId38"/>
    <p:sldId id="4421" r:id="rId39"/>
    <p:sldId id="4422" r:id="rId40"/>
    <p:sldId id="4423" r:id="rId41"/>
    <p:sldId id="4424" r:id="rId42"/>
    <p:sldId id="4429" r:id="rId43"/>
    <p:sldId id="4425" r:id="rId44"/>
    <p:sldId id="4430" r:id="rId45"/>
    <p:sldId id="4427" r:id="rId46"/>
    <p:sldId id="4426" r:id="rId47"/>
    <p:sldId id="434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C4DAE7"/>
    <a:srgbClr val="000000"/>
    <a:srgbClr val="94C7B0"/>
    <a:srgbClr val="EFDCDC"/>
    <a:srgbClr val="D3C48B"/>
    <a:srgbClr val="CCB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29ACA-26EA-B9CA-087D-B9929CD3EE94}" v="4" dt="2024-09-12T09:06:5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6" autoAdjust="0"/>
    <p:restoredTop sz="93566" autoAdjust="0"/>
  </p:normalViewPr>
  <p:slideViewPr>
    <p:cSldViewPr snapToGrid="0" snapToObjects="1">
      <p:cViewPr varScale="1">
        <p:scale>
          <a:sx n="59" d="100"/>
          <a:sy n="59" d="100"/>
        </p:scale>
        <p:origin x="1160" y="-36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a:off x="-361733" y="-3005022"/>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285666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dirty="0"/>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lay.google.com/store/apps/details?id=co.loona&amp;hl=en-US&amp;pli=1" TargetMode="Externa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7.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www.youtube.com/watch?v=e0f9wa2SUX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www.youtube.com/watch?v=XFnIlUY5W_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71798" y="3708763"/>
            <a:ext cx="5789190" cy="697353"/>
          </a:xfrm>
        </p:spPr>
        <p:txBody>
          <a:bodyPr>
            <a:noAutofit/>
          </a:bodyPr>
          <a:lstStyle/>
          <a:p>
            <a:pPr>
              <a:lnSpc>
                <a:spcPts val="4600"/>
              </a:lnSpc>
              <a:spcBef>
                <a:spcPts val="0"/>
              </a:spcBef>
            </a:pPr>
            <a:r>
              <a:rPr lang="en-US" sz="4800" b="1" dirty="0"/>
              <a:t>M2.2 </a:t>
            </a:r>
          </a:p>
          <a:p>
            <a:pPr>
              <a:lnSpc>
                <a:spcPts val="4600"/>
              </a:lnSpc>
              <a:spcBef>
                <a:spcPts val="0"/>
              </a:spcBef>
            </a:pPr>
            <a:r>
              <a:rPr lang="en-US" sz="4800" b="1" dirty="0"/>
              <a:t>Persoonlijke balans, gezondheid en zelfleiderschap</a:t>
            </a:r>
          </a:p>
          <a:p>
            <a:pPr>
              <a:lnSpc>
                <a:spcPts val="4600"/>
              </a:lnSpc>
              <a:spcBef>
                <a:spcPts val="0"/>
              </a:spcBef>
            </a:pPr>
            <a:endParaRPr lang="en-US" sz="6000" b="1" dirty="0"/>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
        <p:nvSpPr>
          <p:cNvPr id="9" name="TextBox 8">
            <a:extLst>
              <a:ext uri="{FF2B5EF4-FFF2-40B4-BE49-F238E27FC236}">
                <a16:creationId xmlns:a16="http://schemas.microsoft.com/office/drawing/2014/main" id="{BF20B0A2-3A6B-F968-1AA7-8F54392F2AC6}"/>
              </a:ext>
            </a:extLst>
          </p:cNvPr>
          <p:cNvSpPr txBox="1"/>
          <p:nvPr/>
        </p:nvSpPr>
        <p:spPr>
          <a:xfrm>
            <a:off x="771798" y="3244334"/>
            <a:ext cx="6540159" cy="369332"/>
          </a:xfrm>
          <a:prstGeom prst="rect">
            <a:avLst/>
          </a:prstGeom>
          <a:noFill/>
        </p:spPr>
        <p:txBody>
          <a:bodyPr wrap="square" rtlCol="0">
            <a:spAutoFit/>
          </a:bodyPr>
          <a:lstStyle/>
          <a:p>
            <a:r>
              <a:rPr lang="en-IE" b="1" dirty="0">
                <a:solidFill>
                  <a:schemeClr val="bg1"/>
                </a:solidFill>
                <a:highlight>
                  <a:srgbClr val="84BFA4"/>
                </a:highlight>
              </a:rPr>
              <a:t>Inzetbaarheidsprogramma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Zelfverbeteringsvaardigheden</a:t>
            </a:r>
            <a:endParaRPr lang="en-IE" dirty="0">
              <a:solidFill>
                <a:schemeClr val="bg1"/>
              </a:solidFill>
              <a:highlight>
                <a:srgbClr val="84BFA4"/>
              </a:highlight>
            </a:endParaRPr>
          </a:p>
        </p:txBody>
      </p:sp>
      <p:pic>
        <p:nvPicPr>
          <p:cNvPr id="14" name="Picture Placeholder 13" descr="A person smiling while cooking&#10;&#10;Description automatically generated">
            <a:extLst>
              <a:ext uri="{FF2B5EF4-FFF2-40B4-BE49-F238E27FC236}">
                <a16:creationId xmlns:a16="http://schemas.microsoft.com/office/drawing/2014/main" id="{A8C458BD-E5AD-5FF5-84D4-36272DA2E419}"/>
              </a:ext>
            </a:extLst>
          </p:cNvPr>
          <p:cNvPicPr>
            <a:picLocks noGrp="1" noChangeAspect="1"/>
          </p:cNvPicPr>
          <p:nvPr>
            <p:ph type="pic" sz="quarter" idx="17"/>
          </p:nvPr>
        </p:nvPicPr>
        <p:blipFill>
          <a:blip r:embed="rId2"/>
          <a:srcRect t="8429" b="8429"/>
          <a:stretch>
            <a:fillRect/>
          </a:stretch>
        </p:blipFill>
        <p:spPr>
          <a:xfrm>
            <a:off x="5749925" y="0"/>
            <a:ext cx="6442075" cy="5518150"/>
          </a:xfrm>
        </p:spPr>
      </p:pic>
      <p:pic>
        <p:nvPicPr>
          <p:cNvPr id="4" name="Picture 3" descr="A grey square and blue square with yellow stars&#10;&#10;Description automatically generated">
            <a:extLst>
              <a:ext uri="{FF2B5EF4-FFF2-40B4-BE49-F238E27FC236}">
                <a16:creationId xmlns:a16="http://schemas.microsoft.com/office/drawing/2014/main" id="{1F820A6B-34F8-D0A1-CB18-01C5C8284A71}"/>
              </a:ext>
            </a:extLst>
          </p:cNvPr>
          <p:cNvPicPr>
            <a:picLocks noChangeAspect="1"/>
          </p:cNvPicPr>
          <p:nvPr/>
        </p:nvPicPr>
        <p:blipFill>
          <a:blip r:embed="rId3"/>
          <a:stretch>
            <a:fillRect/>
          </a:stretch>
        </p:blipFill>
        <p:spPr>
          <a:xfrm>
            <a:off x="8635032" y="5866943"/>
            <a:ext cx="3319487" cy="866781"/>
          </a:xfrm>
          <a:prstGeom prst="rect">
            <a:avLst/>
          </a:prstGeom>
        </p:spPr>
      </p:pic>
    </p:spTree>
    <p:extLst>
      <p:ext uri="{BB962C8B-B14F-4D97-AF65-F5344CB8AC3E}">
        <p14:creationId xmlns:p14="http://schemas.microsoft.com/office/powerpoint/2010/main" val="298955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41042" y="616933"/>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r>
              <a:rPr lang="en-US" sz="6000" dirty="0"/>
              <a:t>Lichamelijke oefening</a:t>
            </a:r>
          </a:p>
        </p:txBody>
      </p:sp>
    </p:spTree>
    <p:extLst>
      <p:ext uri="{BB962C8B-B14F-4D97-AF65-F5344CB8AC3E}">
        <p14:creationId xmlns:p14="http://schemas.microsoft.com/office/powerpoint/2010/main" val="108619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Lichamelijke oefening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Waarom sporten</a:t>
            </a:r>
            <a:r>
              <a:rPr lang="sv-SE" sz="3200" b="1" i="1" dirty="0">
                <a:solidFill>
                  <a:srgbClr val="84BFA4"/>
                </a:solidFill>
                <a:latin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Ons lichaam is ontworpen om te bewegen. Dit geldt voor alle leeftijden. Meer bewegen en minder stilzitten heeft veel positieve effecten. Je zult je beter voelen en je kansen op een lang leven vergroten als je lichamelijk actief bent.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Veel ziekten en aandoeningen kunnen worden verbeterd met lichaamsbeweging. Het kan ook pijn verlichten en je humeur verbeteren. Het is nooit te laat om met lichaamsbeweging te beginnen.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Dance steps outline">
            <a:extLst>
              <a:ext uri="{FF2B5EF4-FFF2-40B4-BE49-F238E27FC236}">
                <a16:creationId xmlns:a16="http://schemas.microsoft.com/office/drawing/2014/main" id="{8053C608-E73C-A587-BBF2-24FCBF634D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427" y="4800599"/>
            <a:ext cx="1273629" cy="1273629"/>
          </a:xfrm>
          <a:prstGeom prst="rect">
            <a:avLst/>
          </a:prstGeom>
        </p:spPr>
      </p:pic>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2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Lichamelijke oefening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7196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Hoeveel </a:t>
            </a:r>
            <a:r>
              <a:rPr lang="sv-SE" sz="3200" b="1" i="1" dirty="0">
                <a:solidFill>
                  <a:srgbClr val="84BFA4"/>
                </a:solidFill>
                <a:latin typeface="Calibri" panose="020F0502020204030204" pitchFamily="34" charset="0"/>
                <a:cs typeface="Calibri" panose="020F0502020204030204" pitchFamily="34" charset="0"/>
              </a:rPr>
              <a:t>en </a:t>
            </a:r>
            <a:r>
              <a:rPr lang="sv-SE" sz="3200" b="1" i="1" dirty="0" err="1">
                <a:solidFill>
                  <a:srgbClr val="84BFA4"/>
                </a:solidFill>
                <a:latin typeface="Calibri" panose="020F0502020204030204" pitchFamily="34" charset="0"/>
                <a:cs typeface="Calibri" panose="020F0502020204030204" pitchFamily="34" charset="0"/>
              </a:rPr>
              <a:t>wat </a:t>
            </a:r>
            <a:r>
              <a:rPr lang="sv-SE" sz="3200" b="1" i="1" dirty="0">
                <a:solidFill>
                  <a:srgbClr val="84BFA4"/>
                </a:solidFill>
                <a:latin typeface="Calibri" panose="020F0502020204030204" pitchFamily="34" charset="0"/>
                <a:cs typeface="Calibri" panose="020F0502020204030204" pitchFamily="34" charset="0"/>
              </a:rPr>
              <a:t>voor soort?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Volwassenen moeten elke dag bewegen. Een goede manier is om vijf keer per week 30 minuten snel te wandelen. Andere goede opties zijn dansen, hardlopen of naar een sportschool gaan.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gezondheid zal verbeteren als je je spieren traint - twee keer per week is goed. Het is belangrijk om ook evenwichtstraining te doen, vooral voor mensen ouder dan 65.</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Dance steps outline">
            <a:extLst>
              <a:ext uri="{FF2B5EF4-FFF2-40B4-BE49-F238E27FC236}">
                <a16:creationId xmlns:a16="http://schemas.microsoft.com/office/drawing/2014/main" id="{3F33CE02-93E4-170A-1168-BEA2A2F4E1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427" y="4800599"/>
            <a:ext cx="1273629" cy="1273629"/>
          </a:xfrm>
          <a:prstGeom prst="rect">
            <a:avLst/>
          </a:prstGeom>
        </p:spPr>
      </p:pic>
      <p:cxnSp>
        <p:nvCxnSpPr>
          <p:cNvPr id="2" name="Straight Connector 1">
            <a:extLst>
              <a:ext uri="{FF2B5EF4-FFF2-40B4-BE49-F238E27FC236}">
                <a16:creationId xmlns:a16="http://schemas.microsoft.com/office/drawing/2014/main" id="{1A6C0D71-3BAC-3D84-B839-B7CD4C5878B8}"/>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11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33027" y="55161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333027" y="1794632"/>
            <a:ext cx="7176159" cy="3217862"/>
          </a:xfrm>
        </p:spPr>
        <p:txBody>
          <a:bodyPr/>
          <a:lstStyle/>
          <a:p>
            <a:r>
              <a:rPr lang="en-IE" sz="6000" b="1" dirty="0">
                <a:effectLst/>
                <a:latin typeface="Arial" panose="020B0604020202020204" pitchFamily="34" charset="0"/>
                <a:ea typeface="Roboto" panose="02000000000000000000" pitchFamily="2" charset="0"/>
                <a:cs typeface="Arial" panose="020B0604020202020204" pitchFamily="34" charset="0"/>
              </a:rPr>
              <a:t>Slaap</a:t>
            </a:r>
            <a:endParaRPr lang="sv-SE" sz="6000" dirty="0">
              <a:effectLst/>
              <a:latin typeface="Times New Roman" panose="02020603050405020304" pitchFamily="18" charset="0"/>
              <a:ea typeface="Times New Roman" panose="02020603050405020304" pitchFamily="18" charset="0"/>
            </a:endParaRPr>
          </a:p>
          <a:p>
            <a:endParaRPr lang="en-US" sz="6000" dirty="0"/>
          </a:p>
        </p:txBody>
      </p:sp>
    </p:spTree>
    <p:extLst>
      <p:ext uri="{BB962C8B-B14F-4D97-AF65-F5344CB8AC3E}">
        <p14:creationId xmlns:p14="http://schemas.microsoft.com/office/powerpoint/2010/main" val="252302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Slaap</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Waarom slapen</a:t>
            </a:r>
            <a:r>
              <a:rPr lang="sv-SE" sz="3200" b="1" i="1" dirty="0">
                <a:solidFill>
                  <a:srgbClr val="B6D1E1"/>
                </a:solidFill>
                <a:latin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is belangrijk om goed te slapen als je je goed wilt voelen. Een volwassene moet normaal gesproken zes tot negen uur per dag slapen.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slaapproblemen hebt, kan dat aan veel verschillende dingen liggen, zoals angst en stress, roken, alcohol, snurken of ziekte.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Snooze outline">
            <a:extLst>
              <a:ext uri="{FF2B5EF4-FFF2-40B4-BE49-F238E27FC236}">
                <a16:creationId xmlns:a16="http://schemas.microsoft.com/office/drawing/2014/main" id="{1DD63CBB-811E-8AD9-7A04-9385E951D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0931" y="4807703"/>
            <a:ext cx="1235529" cy="1235529"/>
          </a:xfrm>
          <a:prstGeom prst="rect">
            <a:avLst/>
          </a:prstGeom>
        </p:spPr>
      </p:pic>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80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Slaap</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75595" y="1766807"/>
            <a:ext cx="986894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Hoe kan ik mijn slaap verbeteren?</a:t>
            </a:r>
          </a:p>
          <a:p>
            <a:pPr marL="0" indent="0">
              <a:lnSpc>
                <a:spcPts val="2760"/>
              </a:lnSpc>
              <a:spcBef>
                <a:spcPts val="0"/>
              </a:spcBef>
              <a:buNone/>
            </a:pPr>
            <a:endParaRPr lang="sv-SE"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kunt je slaap verbeteren als de kamer waarin je slaapt donker, stil en koel is. Het kan makkelijker zijn om te slapen als je niet eet vlak voordat je naar bed gaat. En vermijd technologie minstens een uur voor je naar bed gaat.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Als je elke dag rond dezelfde tijd naar bed gaat en opstaat, kan dat je nachtrust ook verbeteren.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Ontspanningsoefeningen kunnen ook helpen als je moeite hebt met slapen.  Er zijn ook Apps die kunnen helpen - bekijk gratis versies zoals </a:t>
            </a:r>
            <a:r>
              <a:rPr lang="en-GB" sz="2400" dirty="0" err="1">
                <a:hlinkClick r:id="rId2"/>
              </a:rPr>
              <a:t>Loóna</a:t>
            </a:r>
            <a:r>
              <a:rPr lang="en-GB" sz="2400" dirty="0">
                <a:hlinkClick r:id="rId2"/>
              </a:rPr>
              <a:t>: Bedtime relax &amp; Sleep - Apps on Google Play</a:t>
            </a:r>
            <a:r>
              <a:rPr lang="en-IE" sz="2400" dirty="0"/>
              <a:t>.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Als je slaapproblemen lang aanhouden, kan het een goed idee zijn om medische hulp te zoeken.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Snooze outline">
            <a:extLst>
              <a:ext uri="{FF2B5EF4-FFF2-40B4-BE49-F238E27FC236}">
                <a16:creationId xmlns:a16="http://schemas.microsoft.com/office/drawing/2014/main" id="{1C8401A0-54B5-4AEF-8A83-084F1B1D7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2443" y="4838700"/>
            <a:ext cx="1235529" cy="1235529"/>
          </a:xfrm>
          <a:prstGeom prst="rect">
            <a:avLst/>
          </a:prstGeom>
        </p:spPr>
      </p:pic>
      <p:cxnSp>
        <p:nvCxnSpPr>
          <p:cNvPr id="3" name="Straight Connector 2">
            <a:extLst>
              <a:ext uri="{FF2B5EF4-FFF2-40B4-BE49-F238E27FC236}">
                <a16:creationId xmlns:a16="http://schemas.microsoft.com/office/drawing/2014/main" id="{485CB74C-63D4-9B2D-683D-FA100A9C5132}"/>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00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Reflectie</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8184767"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Vragen </a:t>
            </a:r>
            <a:r>
              <a:rPr lang="sv-SE" sz="3200" b="1" i="1" dirty="0">
                <a:solidFill>
                  <a:srgbClr val="B6D1E1"/>
                </a:solidFill>
                <a:latin typeface="Calibri" panose="020F0502020204030204" pitchFamily="34" charset="0"/>
                <a:cs typeface="Calibri" panose="020F0502020204030204" pitchFamily="34" charset="0"/>
              </a:rPr>
              <a:t>om </a:t>
            </a:r>
            <a:r>
              <a:rPr lang="sv-SE" sz="3200" b="1" i="1" dirty="0" err="1">
                <a:solidFill>
                  <a:srgbClr val="B6D1E1"/>
                </a:solidFill>
                <a:latin typeface="Calibri" panose="020F0502020204030204" pitchFamily="34" charset="0"/>
                <a:cs typeface="Calibri" panose="020F0502020204030204" pitchFamily="34" charset="0"/>
              </a:rPr>
              <a:t>over na te denken </a:t>
            </a:r>
            <a:r>
              <a:rPr lang="sv-SE" sz="3200" b="1" i="1" dirty="0">
                <a:solidFill>
                  <a:srgbClr val="B6D1E1"/>
                </a:solidFill>
                <a:latin typeface="Calibri" panose="020F0502020204030204" pitchFamily="34" charset="0"/>
                <a:cs typeface="Calibri" panose="020F0502020204030204" pitchFamily="34" charset="0"/>
              </a:rPr>
              <a:t>en </a:t>
            </a:r>
            <a:r>
              <a:rPr lang="sv-SE" sz="3200" b="1" i="1" dirty="0" err="1">
                <a:solidFill>
                  <a:srgbClr val="B6D1E1"/>
                </a:solidFill>
                <a:latin typeface="Calibri" panose="020F0502020204030204" pitchFamily="34" charset="0"/>
                <a:cs typeface="Calibri" panose="020F0502020204030204" pitchFamily="34" charset="0"/>
              </a:rPr>
              <a:t>te discussiëren</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Wat zijn je eet- en drinkgewoonten vandaag?</a:t>
            </a: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Kun je er één veranderen om je gezondheid te verbeteren?</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Snooze outline">
            <a:extLst>
              <a:ext uri="{FF2B5EF4-FFF2-40B4-BE49-F238E27FC236}">
                <a16:creationId xmlns:a16="http://schemas.microsoft.com/office/drawing/2014/main" id="{68E4D833-53C0-353F-E060-65C2DF8BF4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0931" y="4807703"/>
            <a:ext cx="1235529" cy="1235529"/>
          </a:xfrm>
          <a:prstGeom prst="rect">
            <a:avLst/>
          </a:prstGeom>
        </p:spPr>
      </p:pic>
      <p:cxnSp>
        <p:nvCxnSpPr>
          <p:cNvPr id="3" name="Straight Connector 2">
            <a:extLst>
              <a:ext uri="{FF2B5EF4-FFF2-40B4-BE49-F238E27FC236}">
                <a16:creationId xmlns:a16="http://schemas.microsoft.com/office/drawing/2014/main" id="{B43CB6EF-8D1B-0A64-AD7A-6968C3F9D16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Badge Question Mark outline">
            <a:extLst>
              <a:ext uri="{FF2B5EF4-FFF2-40B4-BE49-F238E27FC236}">
                <a16:creationId xmlns:a16="http://schemas.microsoft.com/office/drawing/2014/main" id="{918BF0C3-5DCF-70ED-B539-361AD99743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07660" y="4543956"/>
            <a:ext cx="800100" cy="800100"/>
          </a:xfrm>
          <a:prstGeom prst="rect">
            <a:avLst/>
          </a:prstGeom>
        </p:spPr>
      </p:pic>
    </p:spTree>
    <p:extLst>
      <p:ext uri="{BB962C8B-B14F-4D97-AF65-F5344CB8AC3E}">
        <p14:creationId xmlns:p14="http://schemas.microsoft.com/office/powerpoint/2010/main" val="278354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r>
              <a:rPr lang="en-GB" sz="6000" b="1" dirty="0">
                <a:effectLst/>
                <a:latin typeface="Arial" panose="020B0604020202020204" pitchFamily="34" charset="0"/>
                <a:ea typeface="Roboto" panose="02000000000000000000" pitchFamily="2" charset="0"/>
                <a:cs typeface="Arial" panose="020B0604020202020204" pitchFamily="34" charset="0"/>
              </a:rPr>
              <a:t>Alcohol, drugs en </a:t>
            </a:r>
            <a:r>
              <a:rPr lang="en-GB" sz="6000" b="1" dirty="0">
                <a:effectLst/>
                <a:latin typeface="Roboto" panose="02000000000000000000" pitchFamily="2" charset="0"/>
                <a:ea typeface="Roboto" panose="02000000000000000000" pitchFamily="2" charset="0"/>
                <a:cs typeface="Roboto" panose="02000000000000000000" pitchFamily="2" charset="0"/>
              </a:rPr>
              <a:t>tabak</a:t>
            </a:r>
            <a:endParaRPr lang="sv-SE" sz="6000" dirty="0">
              <a:effectLst/>
              <a:latin typeface="Times New Roman" panose="02020603050405020304" pitchFamily="18" charset="0"/>
              <a:ea typeface="Times New Roman" panose="02020603050405020304" pitchFamily="18" charset="0"/>
            </a:endParaRPr>
          </a:p>
          <a:p>
            <a:endParaRPr lang="en-US" sz="4800" dirty="0"/>
          </a:p>
        </p:txBody>
      </p:sp>
    </p:spTree>
    <p:extLst>
      <p:ext uri="{BB962C8B-B14F-4D97-AF65-F5344CB8AC3E}">
        <p14:creationId xmlns:p14="http://schemas.microsoft.com/office/powerpoint/2010/main" val="325880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en tabak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65744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Alcohol</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Langdurig alcohol drinken kan leiden tot depressie, angst en slaapproblemen.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veel alcohol drinkt, bestaat het risico dat je verslaafd raakt. Er is ook een risico dat je ziektes of verwondingen oploopt.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descr="Smoking outline">
            <a:extLst>
              <a:ext uri="{FF2B5EF4-FFF2-40B4-BE49-F238E27FC236}">
                <a16:creationId xmlns:a16="http://schemas.microsoft.com/office/drawing/2014/main" id="{F667D80B-636C-615E-0AD6-B7D693E8EB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9" name="Graphic 8" descr="Champagne outline">
            <a:extLst>
              <a:ext uri="{FF2B5EF4-FFF2-40B4-BE49-F238E27FC236}">
                <a16:creationId xmlns:a16="http://schemas.microsoft.com/office/drawing/2014/main" id="{1042A568-69AF-D204-A4FD-B0627EF629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48995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en tabak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Sigaretten</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Roken kan veel ziekten veroorzaken en ervoor zorgen dat mensen eerder sterven dan wanneer ze niet gerookt zouden hebben. Kanker, longziekten, hart- en vaatziekten en maagzweren zijn enkele van de ziekten die je van roken kunt krijgen. Als je in dezelfde ruimte bent als iemand die rookt, adem je ook hun rook in. Dit staat bekend als passief roken en kan ervoor zorgen dat je dezelfde ziekten krijgt die je zou riskeren als je zelf zou roken.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Smoking outline">
            <a:extLst>
              <a:ext uri="{FF2B5EF4-FFF2-40B4-BE49-F238E27FC236}">
                <a16:creationId xmlns:a16="http://schemas.microsoft.com/office/drawing/2014/main" id="{00ED7120-03E7-2E5D-5DAD-6B420F4C9D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8" name="Graphic 7" descr="Champagne outline">
            <a:extLst>
              <a:ext uri="{FF2B5EF4-FFF2-40B4-BE49-F238E27FC236}">
                <a16:creationId xmlns:a16="http://schemas.microsoft.com/office/drawing/2014/main" id="{28ACBB43-36D3-97CD-FFA7-07B4060F08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249161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rot="10800000" flipH="1">
            <a:off x="0" y="2875968"/>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7" name="Graphic 4">
            <a:extLst>
              <a:ext uri="{FF2B5EF4-FFF2-40B4-BE49-F238E27FC236}">
                <a16:creationId xmlns:a16="http://schemas.microsoft.com/office/drawing/2014/main" id="{2163A1E7-F532-BD19-F88A-544076040569}"/>
              </a:ext>
            </a:extLst>
          </p:cNvPr>
          <p:cNvSpPr/>
          <p:nvPr/>
        </p:nvSpPr>
        <p:spPr>
          <a:xfrm>
            <a:off x="9839947" y="316243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558216" y="4587497"/>
            <a:ext cx="8740767" cy="18176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400" dirty="0">
                <a:solidFill>
                  <a:schemeClr val="bg1"/>
                </a:solidFill>
                <a:latin typeface="Calibri" panose="020F0502020204030204" pitchFamily="34" charset="0"/>
                <a:ea typeface="Calibri" panose="020F0502020204030204" pitchFamily="34" charset="0"/>
              </a:rPr>
              <a:t>We onderzoeken de persoonlijke balans in termen van lichamelijke en geestelijke gezondheid en wat je gezondheid beïnvloedt. We kijken naar de schadelijke effecten van alcohol, drugs en tabak en de positieve effecten van slaap, beweging en gezonde voeding. Gebruik het om doelbewust stappen te ondernemen om voor jezelf en je naaste omgeving te zorgen.</a:t>
            </a:r>
          </a:p>
          <a:p>
            <a:pPr marL="0" indent="0">
              <a:lnSpc>
                <a:spcPts val="2480"/>
              </a:lnSpc>
              <a:spcBef>
                <a:spcPts val="0"/>
              </a:spcBef>
              <a:buClr>
                <a:srgbClr val="382B1B"/>
              </a:buClr>
              <a:buNone/>
            </a:pPr>
            <a:endParaRPr lang="sv-SE" sz="2400" dirty="0">
              <a:solidFill>
                <a:srgbClr val="382B1B"/>
              </a:solidFill>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CECA002F-6E99-F5EA-38B7-43D69000DED2}"/>
              </a:ext>
            </a:extLst>
          </p:cNvPr>
          <p:cNvSpPr txBox="1">
            <a:spLocks/>
          </p:cNvSpPr>
          <p:nvPr/>
        </p:nvSpPr>
        <p:spPr>
          <a:xfrm>
            <a:off x="1024887" y="1105735"/>
            <a:ext cx="9624450" cy="1686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Deze module leert en reflecteert over het verbeteren van persoonlijke balans, gezondheid en zelfleiderschap.</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4" name="Straight Connector 3">
            <a:extLst>
              <a:ext uri="{FF2B5EF4-FFF2-40B4-BE49-F238E27FC236}">
                <a16:creationId xmlns:a16="http://schemas.microsoft.com/office/drawing/2014/main" id="{796BC60A-B606-30EA-15CE-77EDBF994B1D}"/>
              </a:ext>
            </a:extLst>
          </p:cNvPr>
          <p:cNvCxnSpPr>
            <a:cxnSpLocks/>
          </p:cNvCxnSpPr>
          <p:nvPr/>
        </p:nvCxnSpPr>
        <p:spPr>
          <a:xfrm>
            <a:off x="787751" y="762358"/>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en tabak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Hookah </a:t>
            </a:r>
            <a:r>
              <a:rPr lang="sv-SE" sz="3200" b="1" i="1" dirty="0">
                <a:solidFill>
                  <a:srgbClr val="84BFA4"/>
                </a:solidFill>
                <a:latin typeface="Calibri" panose="020F0502020204030204" pitchFamily="34" charset="0"/>
                <a:cs typeface="Calibri" panose="020F0502020204030204" pitchFamily="34" charset="0"/>
              </a:rPr>
              <a:t>of </a:t>
            </a:r>
            <a:r>
              <a:rPr lang="sv-SE" sz="3200" b="1" i="1" dirty="0" err="1">
                <a:solidFill>
                  <a:srgbClr val="84BFA4"/>
                </a:solidFill>
                <a:latin typeface="Calibri" panose="020F0502020204030204" pitchFamily="34" charset="0"/>
                <a:cs typeface="Calibri" panose="020F0502020204030204" pitchFamily="34" charset="0"/>
              </a:rPr>
              <a:t>shisha </a:t>
            </a:r>
            <a:r>
              <a:rPr lang="sv-SE" sz="3200" b="1" i="1" dirty="0">
                <a:solidFill>
                  <a:srgbClr val="84BFA4"/>
                </a:solidFill>
                <a:latin typeface="Calibri" panose="020F0502020204030204" pitchFamily="34" charset="0"/>
                <a:cs typeface="Calibri" panose="020F0502020204030204" pitchFamily="34" charset="0"/>
              </a:rPr>
              <a:t>en snus</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Rook van waterpijpen of shisha's bevat giftige stoffen, net als de rook van sigaretten. Het kan verslavend zijn en kanker en longaandoeningen veroorzaken. Omdat de tabak die in waterpijpen of shisha's wordt gebruikt zoet is, denken veel mensen dat het minder schadelijk is, maar dat is niet zo.</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Snus is tabak die onder de lip wordt gestopt. Snus kan verwondingen en ziekten in de mond veroorzaken en kan leiden tot kanker.</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D513C711-CBFC-A981-6921-9168F4E33C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986EF3C0-E7AE-2528-CF42-D131FFF5D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387224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en tabak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E-sigaretten</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e-sigaret/'vape' is een elektronische sigaret die bestaat uit een mondstuk, een batterij, een verwarmingselement en e-vloeistof. E-sigaretten zijn een manier om nicotine op te nemen zonder tabak te roken, maar bevatten naast nicotine nog verschillende andere stoffen die schadelijk kunnen zijn voor je gezondheid.</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roken van e-sigaretten tast je luchtwegen aan, schaadt de gezondheid van je mond en verhoogt het risico op hartaandoeningen.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F7C50C4F-D557-359B-A0C0-E63AF43BE1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0F54C4A9-FAD7-FD43-62FA-9B16AB025B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140678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en tabak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626574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Vragen </a:t>
            </a:r>
            <a:r>
              <a:rPr lang="sv-SE" sz="3200" b="1" i="1" dirty="0">
                <a:solidFill>
                  <a:srgbClr val="84BFA4"/>
                </a:solidFill>
                <a:latin typeface="Calibri" panose="020F0502020204030204" pitchFamily="34" charset="0"/>
                <a:cs typeface="Calibri" panose="020F0502020204030204" pitchFamily="34" charset="0"/>
              </a:rPr>
              <a:t>om over </a:t>
            </a:r>
            <a:r>
              <a:rPr lang="sv-SE" sz="3200" b="1" i="1" dirty="0" err="1">
                <a:solidFill>
                  <a:srgbClr val="84BFA4"/>
                </a:solidFill>
                <a:latin typeface="Calibri" panose="020F0502020204030204" pitchFamily="34" charset="0"/>
                <a:cs typeface="Calibri" panose="020F0502020204030204" pitchFamily="34" charset="0"/>
              </a:rPr>
              <a:t>na te denken</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Heb je andere gewoontes die schadelijk kunnen zijn voor je gezondheid?</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Kun je er één veranderen om je gezondheid te verbeteren?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46C74D7A-83E3-E1E0-A793-FC2E09B957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F6527FA5-9EFA-9873-3F44-9BAEC6EF50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pic>
        <p:nvPicPr>
          <p:cNvPr id="6" name="Graphic 5" descr="Badge Question Mark outline">
            <a:extLst>
              <a:ext uri="{FF2B5EF4-FFF2-40B4-BE49-F238E27FC236}">
                <a16:creationId xmlns:a16="http://schemas.microsoft.com/office/drawing/2014/main" id="{89A526B2-F239-98A6-DDC3-287E64CEA9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28046" y="4037770"/>
            <a:ext cx="800100" cy="800100"/>
          </a:xfrm>
          <a:prstGeom prst="rect">
            <a:avLst/>
          </a:prstGeom>
        </p:spPr>
      </p:pic>
    </p:spTree>
    <p:extLst>
      <p:ext uri="{BB962C8B-B14F-4D97-AF65-F5344CB8AC3E}">
        <p14:creationId xmlns:p14="http://schemas.microsoft.com/office/powerpoint/2010/main" val="160960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41042" y="616933"/>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pPr>
              <a:lnSpc>
                <a:spcPts val="6700"/>
              </a:lnSpc>
              <a:spcBef>
                <a:spcPts val="0"/>
              </a:spcBef>
            </a:pPr>
            <a:r>
              <a:rPr lang="en-GB" sz="6000" b="1" dirty="0">
                <a:effectLst/>
                <a:ea typeface="Arial" panose="020B0604020202020204" pitchFamily="34" charset="0"/>
              </a:rPr>
              <a:t>Stress en traumatische gebeurtenissen</a:t>
            </a:r>
            <a:endParaRPr lang="sv-SE" sz="6000" dirty="0">
              <a:effectLst/>
              <a:ea typeface="Times New Roman" panose="02020603050405020304" pitchFamily="18" charset="0"/>
            </a:endParaRPr>
          </a:p>
        </p:txBody>
      </p:sp>
    </p:spTree>
    <p:extLst>
      <p:ext uri="{BB962C8B-B14F-4D97-AF65-F5344CB8AC3E}">
        <p14:creationId xmlns:p14="http://schemas.microsoft.com/office/powerpoint/2010/main" val="1036299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en traumatische gebeurtenissen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Stress</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Verhuizen naar een nieuw land is een grote verandering. Misschien werd je gedwongen om je thuisland te ontvluchten. Het is normaal om je angstig, verdrietig of gestrest te voelen.</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Maar niet alle stress is slecht - stress kan ook nuttig zijn. Stress kan je extra kracht geven om moeilijke situaties aan te kunnen. Maar langdurig gestrest zijn kan slecht zijn voor je gezondheid. Als je je gestrest voelt, is het goed om te proberen te begrijpen waarom. Als je dat doet, kun je ook proberen je situatie te veranderen.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204848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en traumatische gebeurtenissen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Stress</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Te veel stress kan ervoor zorgen dat je slecht slaapt en je verdrietig voelt. Het kan je ook moeilijker maken om je te concentreren, je geheugen verslechteren en je maagproblemen, hoofdpijn of pijn in andere delen van je lichaam geven. Veel stress over een langere periode kan leiden tot depressie.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368524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en traumatische gebeurtenissen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Traumatische gebeurtenissen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angstaanjagende gebeurtenissen hebt meegemaakt of gezien, zoals ongelukken, oorlog of seksueel of fysiek geweld, kun je nachtmerries krijgen, concentratieproblemen hebben of prikkelbaar worden.  Deze aandoening staat bekend als posttraumatische stressstoornis of PTSS. Als je PTSS hebt, komt het vaak voor dat je terugkerende sterke herinneringen krijgt aan wat er is gebeurd - dit worden flashbacks genoemd. Het kan voelen alsof je de beangstigende situatie opnieuw beleeft.  Met de juiste behandeling herstellen veel mensen met PTSS. Neem contact op met een medisch centrum als je vreselijke gebeurtenissen hebt meegemaakt en je je niet goed voelt.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131969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en traumatische gebeurtenissen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Omgaan met moeilijke herinneringen</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Moeilijke herinneringen aan oorlog of vluchten kunnen je gezondheid beïnvloeden. Je kunt het moeilijk vinden om je te concentreren en te slapen. Dit zijn problemen die een impact hebben op je dagelijks leven, en ook al zijn ze misschien niet gemakkelijk aan te pakken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422973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en traumatische gebeurtenissen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Hier zijn dingen die je </a:t>
            </a:r>
            <a:r>
              <a:rPr lang="sv-SE" sz="3200" b="1" i="1" dirty="0">
                <a:solidFill>
                  <a:srgbClr val="84BFA4"/>
                </a:solidFill>
                <a:latin typeface="Calibri" panose="020F0502020204030204" pitchFamily="34" charset="0"/>
                <a:cs typeface="Calibri" panose="020F0502020204030204" pitchFamily="34" charset="0"/>
              </a:rPr>
              <a:t>kunt doen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Probeer andere mensen te zien.</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Probeer een dagindeling te maken - elke dag op hetzelfde tijdstip opstaan en ontbijten, lunchen en dineren.</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Kijk niet naar films of videoclips over oorlog en geweld.</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Kijk niet te vaak naar het nieuws uit je thuisland, vooral niet 's nachts.</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Gebruik je computer niet en kijk geen tv vlak voordat je naar bed gaat. Dat maakt het moeilijker om in slaap te vallen.</a:t>
            </a:r>
          </a:p>
          <a:p>
            <a:pPr marL="0" lv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7314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en traumatische gebeurtenissen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Hier zijn dingen die je </a:t>
            </a:r>
            <a:r>
              <a:rPr lang="sv-SE" sz="3200" b="1" i="1" dirty="0">
                <a:solidFill>
                  <a:srgbClr val="84BFA4"/>
                </a:solidFill>
                <a:latin typeface="Calibri" panose="020F0502020204030204" pitchFamily="34" charset="0"/>
                <a:cs typeface="Calibri" panose="020F0502020204030204" pitchFamily="34" charset="0"/>
              </a:rPr>
              <a:t>kunt doen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Praat met een professional wiens werk het is om te luisteren naar de dingen waar je aan denkt.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helpt misschien niet meteen, maar na een tijdje wel.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zult de gebeurtenissen niet vergeten, maar gedachten erover zullen minder moeilijk worden.</a:t>
            </a:r>
          </a:p>
          <a:p>
            <a:pPr marL="0" lv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tacked Rocks with solid fill">
            <a:extLst>
              <a:ext uri="{FF2B5EF4-FFF2-40B4-BE49-F238E27FC236}">
                <a16:creationId xmlns:a16="http://schemas.microsoft.com/office/drawing/2014/main" id="{244EEB7D-506B-B43D-BC35-429C66CD8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0490" y="4827814"/>
            <a:ext cx="914400" cy="914400"/>
          </a:xfrm>
          <a:prstGeom prst="rect">
            <a:avLst/>
          </a:prstGeom>
        </p:spPr>
      </p:pic>
    </p:spTree>
    <p:extLst>
      <p:ext uri="{BB962C8B-B14F-4D97-AF65-F5344CB8AC3E}">
        <p14:creationId xmlns:p14="http://schemas.microsoft.com/office/powerpoint/2010/main" val="150763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C64B6-1CBD-ADA9-18FD-1FC4AFA8D96C}"/>
              </a:ext>
            </a:extLst>
          </p:cNvPr>
          <p:cNvSpPr>
            <a:spLocks noGrp="1"/>
          </p:cNvSpPr>
          <p:nvPr>
            <p:ph type="body" sz="quarter" idx="16"/>
          </p:nvPr>
        </p:nvSpPr>
        <p:spPr/>
        <p:txBody>
          <a:bodyPr>
            <a:noAutofit/>
          </a:bodyPr>
          <a:lstStyle/>
          <a:p>
            <a:r>
              <a:rPr lang="en-US" b="1" dirty="0"/>
              <a:t>Persoonlijke balans, gezondheid en zelfleiderschap</a:t>
            </a:r>
          </a:p>
          <a:p>
            <a:endParaRPr lang="en-US" b="1" dirty="0"/>
          </a:p>
          <a:p>
            <a:endParaRPr lang="en-US" b="1" dirty="0"/>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6164250" y="371364"/>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879627" y="371364"/>
            <a:ext cx="4804984" cy="689519"/>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Gezondheid - Eetgewoonten</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6164250" y="1098756"/>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879627" y="1069018"/>
            <a:ext cx="4804984" cy="689519"/>
          </a:xfrm>
        </p:spPr>
        <p:txBody>
          <a:bodyPr/>
          <a:lstStyle/>
          <a:p>
            <a:r>
              <a:rPr lang="sv-SE" sz="2400" dirty="0">
                <a:latin typeface="Calibri" panose="020F0502020204030204" pitchFamily="34" charset="0"/>
                <a:ea typeface="Calibri" panose="020F0502020204030204" pitchFamily="34" charset="0"/>
              </a:rPr>
              <a:t>Gezondheid - </a:t>
            </a:r>
            <a:r>
              <a:rPr lang="en-US" sz="2400" dirty="0"/>
              <a:t>Lichaamsbeweging</a:t>
            </a:r>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a:xfrm>
            <a:off x="6164250" y="1826148"/>
            <a:ext cx="700387" cy="689518"/>
          </a:xfrm>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a:xfrm>
            <a:off x="6879627" y="1815659"/>
            <a:ext cx="4804984" cy="689519"/>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Gezondheid - Slapen</a:t>
            </a:r>
          </a:p>
        </p:txBody>
      </p:sp>
      <p:sp>
        <p:nvSpPr>
          <p:cNvPr id="31" name="Text Placeholder 30">
            <a:extLst>
              <a:ext uri="{FF2B5EF4-FFF2-40B4-BE49-F238E27FC236}">
                <a16:creationId xmlns:a16="http://schemas.microsoft.com/office/drawing/2014/main" id="{C2072E1F-1083-D39D-D0D3-A4D700FF8BFC}"/>
              </a:ext>
            </a:extLst>
          </p:cNvPr>
          <p:cNvSpPr>
            <a:spLocks noGrp="1"/>
          </p:cNvSpPr>
          <p:nvPr>
            <p:ph type="body" sz="quarter" idx="33"/>
          </p:nvPr>
        </p:nvSpPr>
        <p:spPr>
          <a:xfrm>
            <a:off x="6164250" y="2553540"/>
            <a:ext cx="700387" cy="689518"/>
          </a:xfrm>
        </p:spPr>
        <p:txBody>
          <a:bodyPr/>
          <a:lstStyle/>
          <a:p>
            <a:r>
              <a:rPr lang="en-US" dirty="0"/>
              <a:t>04</a:t>
            </a:r>
          </a:p>
        </p:txBody>
      </p:sp>
      <p:sp>
        <p:nvSpPr>
          <p:cNvPr id="33" name="Text Placeholder 32">
            <a:extLst>
              <a:ext uri="{FF2B5EF4-FFF2-40B4-BE49-F238E27FC236}">
                <a16:creationId xmlns:a16="http://schemas.microsoft.com/office/drawing/2014/main" id="{0F6B33F7-D4BA-F203-A0F7-E1264AF5B76A}"/>
              </a:ext>
            </a:extLst>
          </p:cNvPr>
          <p:cNvSpPr>
            <a:spLocks noGrp="1"/>
          </p:cNvSpPr>
          <p:nvPr>
            <p:ph type="body" sz="quarter" idx="34"/>
          </p:nvPr>
        </p:nvSpPr>
        <p:spPr>
          <a:xfrm>
            <a:off x="6879627" y="2513313"/>
            <a:ext cx="4804984" cy="689519"/>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Gezondheid - Alcohol</a:t>
            </a:r>
          </a:p>
        </p:txBody>
      </p:sp>
      <p:sp>
        <p:nvSpPr>
          <p:cNvPr id="35" name="Text Placeholder 34">
            <a:extLst>
              <a:ext uri="{FF2B5EF4-FFF2-40B4-BE49-F238E27FC236}">
                <a16:creationId xmlns:a16="http://schemas.microsoft.com/office/drawing/2014/main" id="{8AE76B5F-EAD9-5899-24F2-68152746F8CE}"/>
              </a:ext>
            </a:extLst>
          </p:cNvPr>
          <p:cNvSpPr>
            <a:spLocks noGrp="1"/>
          </p:cNvSpPr>
          <p:nvPr>
            <p:ph type="body" sz="quarter" idx="35"/>
          </p:nvPr>
        </p:nvSpPr>
        <p:spPr>
          <a:xfrm>
            <a:off x="6164250" y="3280932"/>
            <a:ext cx="700387" cy="689518"/>
          </a:xfrm>
        </p:spPr>
        <p:txBody>
          <a:bodyPr/>
          <a:lstStyle/>
          <a:p>
            <a:r>
              <a:rPr lang="en-US" dirty="0"/>
              <a:t>05</a:t>
            </a:r>
          </a:p>
        </p:txBody>
      </p:sp>
      <p:sp>
        <p:nvSpPr>
          <p:cNvPr id="5" name="Text Placeholder 30">
            <a:extLst>
              <a:ext uri="{FF2B5EF4-FFF2-40B4-BE49-F238E27FC236}">
                <a16:creationId xmlns:a16="http://schemas.microsoft.com/office/drawing/2014/main" id="{FB46D6DF-0D7E-C95B-23FC-E6A3B396CE08}"/>
              </a:ext>
            </a:extLst>
          </p:cNvPr>
          <p:cNvSpPr txBox="1">
            <a:spLocks/>
          </p:cNvSpPr>
          <p:nvPr/>
        </p:nvSpPr>
        <p:spPr>
          <a:xfrm>
            <a:off x="6164250" y="4008324"/>
            <a:ext cx="700387" cy="57832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6" name="Text Placeholder 32">
            <a:extLst>
              <a:ext uri="{FF2B5EF4-FFF2-40B4-BE49-F238E27FC236}">
                <a16:creationId xmlns:a16="http://schemas.microsoft.com/office/drawing/2014/main" id="{A5E4FAFA-24A2-38CB-DD57-BC2DE9E335C9}"/>
              </a:ext>
            </a:extLst>
          </p:cNvPr>
          <p:cNvSpPr txBox="1">
            <a:spLocks/>
          </p:cNvSpPr>
          <p:nvPr/>
        </p:nvSpPr>
        <p:spPr>
          <a:xfrm>
            <a:off x="6879627" y="3924950"/>
            <a:ext cx="5172888"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Hoe kan ik mijn geestelijke gezondheid verbeteren?</a:t>
            </a:r>
          </a:p>
        </p:txBody>
      </p:sp>
      <p:sp>
        <p:nvSpPr>
          <p:cNvPr id="9" name="Text Placeholder 8">
            <a:extLst>
              <a:ext uri="{FF2B5EF4-FFF2-40B4-BE49-F238E27FC236}">
                <a16:creationId xmlns:a16="http://schemas.microsoft.com/office/drawing/2014/main" id="{A4212617-A110-7DAD-87EB-F3E962E09E22}"/>
              </a:ext>
            </a:extLst>
          </p:cNvPr>
          <p:cNvSpPr>
            <a:spLocks noGrp="1"/>
          </p:cNvSpPr>
          <p:nvPr>
            <p:ph type="body" sz="quarter" idx="36"/>
          </p:nvPr>
        </p:nvSpPr>
        <p:spPr>
          <a:xfrm>
            <a:off x="6879627" y="3292612"/>
            <a:ext cx="4804984" cy="689519"/>
          </a:xfrm>
        </p:spPr>
        <p:txBody>
          <a:bodyPr/>
          <a:lstStyle/>
          <a:p>
            <a:r>
              <a:rPr lang="en-US" sz="2400" dirty="0"/>
              <a:t>Stress en traumatische gebeurtenissen</a:t>
            </a:r>
          </a:p>
        </p:txBody>
      </p:sp>
      <p:sp>
        <p:nvSpPr>
          <p:cNvPr id="15" name="Text Placeholder 30">
            <a:extLst>
              <a:ext uri="{FF2B5EF4-FFF2-40B4-BE49-F238E27FC236}">
                <a16:creationId xmlns:a16="http://schemas.microsoft.com/office/drawing/2014/main" id="{9384C9BF-0815-E373-ACC7-A15A303861C1}"/>
              </a:ext>
            </a:extLst>
          </p:cNvPr>
          <p:cNvSpPr txBox="1">
            <a:spLocks/>
          </p:cNvSpPr>
          <p:nvPr/>
        </p:nvSpPr>
        <p:spPr>
          <a:xfrm>
            <a:off x="6164250" y="4624525"/>
            <a:ext cx="700387" cy="57832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07</a:t>
            </a:r>
          </a:p>
        </p:txBody>
      </p:sp>
      <p:sp>
        <p:nvSpPr>
          <p:cNvPr id="16" name="Text Placeholder 32">
            <a:extLst>
              <a:ext uri="{FF2B5EF4-FFF2-40B4-BE49-F238E27FC236}">
                <a16:creationId xmlns:a16="http://schemas.microsoft.com/office/drawing/2014/main" id="{72B60223-549F-D13A-35AC-8C9901A551B1}"/>
              </a:ext>
            </a:extLst>
          </p:cNvPr>
          <p:cNvSpPr txBox="1">
            <a:spLocks/>
          </p:cNvSpPr>
          <p:nvPr/>
        </p:nvSpPr>
        <p:spPr>
          <a:xfrm>
            <a:off x="6879627" y="4557290"/>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Zelfleiderschap &amp; Empowerment</a:t>
            </a:r>
          </a:p>
        </p:txBody>
      </p:sp>
      <p:pic>
        <p:nvPicPr>
          <p:cNvPr id="4" name="Picture 3">
            <a:extLst>
              <a:ext uri="{FF2B5EF4-FFF2-40B4-BE49-F238E27FC236}">
                <a16:creationId xmlns:a16="http://schemas.microsoft.com/office/drawing/2014/main" id="{E4195620-186F-2788-B9C9-522127479ECB}"/>
              </a:ext>
            </a:extLst>
          </p:cNvPr>
          <p:cNvPicPr>
            <a:picLocks noChangeAspect="1"/>
          </p:cNvPicPr>
          <p:nvPr/>
        </p:nvPicPr>
        <p:blipFill>
          <a:blip r:embed="rId2"/>
          <a:stretch>
            <a:fillRect/>
          </a:stretch>
        </p:blipFill>
        <p:spPr>
          <a:xfrm>
            <a:off x="6514443" y="5703747"/>
            <a:ext cx="1580952" cy="333333"/>
          </a:xfrm>
          <a:prstGeom prst="rect">
            <a:avLst/>
          </a:prstGeom>
        </p:spPr>
      </p:pic>
      <p:pic>
        <p:nvPicPr>
          <p:cNvPr id="8" name="Picture 7" descr="A close-up of a text&#10;&#10;Description automatically generated">
            <a:extLst>
              <a:ext uri="{FF2B5EF4-FFF2-40B4-BE49-F238E27FC236}">
                <a16:creationId xmlns:a16="http://schemas.microsoft.com/office/drawing/2014/main" id="{7AAB2EDD-C1CB-A5FC-DD59-C2BA02571117}"/>
              </a:ext>
            </a:extLst>
          </p:cNvPr>
          <p:cNvPicPr>
            <a:picLocks noChangeAspect="1"/>
          </p:cNvPicPr>
          <p:nvPr/>
        </p:nvPicPr>
        <p:blipFill>
          <a:blip r:embed="rId3"/>
          <a:stretch>
            <a:fillRect/>
          </a:stretch>
        </p:blipFill>
        <p:spPr>
          <a:xfrm>
            <a:off x="8205093" y="5555335"/>
            <a:ext cx="3694547" cy="651407"/>
          </a:xfrm>
          <a:prstGeom prst="rect">
            <a:avLst/>
          </a:prstGeom>
        </p:spPr>
      </p:pic>
    </p:spTree>
    <p:extLst>
      <p:ext uri="{BB962C8B-B14F-4D97-AF65-F5344CB8AC3E}">
        <p14:creationId xmlns:p14="http://schemas.microsoft.com/office/powerpoint/2010/main" val="1256059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33027" y="551619"/>
            <a:ext cx="7176159" cy="3217862"/>
          </a:xfrm>
        </p:spPr>
        <p:txBody>
          <a:bodyPr/>
          <a:lstStyle/>
          <a:p>
            <a:r>
              <a:rPr lang="en-US" dirty="0"/>
              <a:t>06</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333027" y="1794632"/>
            <a:ext cx="7176159" cy="3217862"/>
          </a:xfrm>
        </p:spPr>
        <p:txBody>
          <a:bodyPr/>
          <a:lstStyle/>
          <a:p>
            <a:pPr>
              <a:spcBef>
                <a:spcPts val="1400"/>
              </a:spcBef>
              <a:spcAft>
                <a:spcPts val="1400"/>
              </a:spcAft>
            </a:pPr>
            <a:r>
              <a:rPr lang="en-GB" sz="6000" b="1" dirty="0">
                <a:effectLst/>
                <a:latin typeface="Arial" panose="020B0604020202020204" pitchFamily="34" charset="0"/>
                <a:ea typeface="Arial" panose="020B0604020202020204" pitchFamily="34" charset="0"/>
              </a:rPr>
              <a:t>Hoe </a:t>
            </a:r>
            <a:r>
              <a:rPr lang="en-GB" sz="6000" dirty="0">
                <a:latin typeface="Arial" panose="020B0604020202020204" pitchFamily="34" charset="0"/>
                <a:ea typeface="Arial" panose="020B0604020202020204" pitchFamily="34" charset="0"/>
              </a:rPr>
              <a:t>kan ik </a:t>
            </a:r>
            <a:r>
              <a:rPr lang="en-GB" sz="6000" b="1" dirty="0">
                <a:effectLst/>
                <a:latin typeface="Arial" panose="020B0604020202020204" pitchFamily="34" charset="0"/>
                <a:ea typeface="Arial" panose="020B0604020202020204" pitchFamily="34" charset="0"/>
              </a:rPr>
              <a:t>mijn geestelijke gezondheid verbeteren?</a:t>
            </a:r>
            <a:endParaRPr lang="sv-SE" sz="6000" dirty="0">
              <a:effectLst/>
              <a:latin typeface="Times New Roman" panose="02020603050405020304" pitchFamily="18" charset="0"/>
              <a:ea typeface="Times New Roman" panose="02020603050405020304" pitchFamily="18" charset="0"/>
            </a:endParaRPr>
          </a:p>
          <a:p>
            <a:endParaRPr lang="en-US" sz="6000" dirty="0"/>
          </a:p>
        </p:txBody>
      </p:sp>
    </p:spTree>
    <p:extLst>
      <p:ext uri="{BB962C8B-B14F-4D97-AF65-F5344CB8AC3E}">
        <p14:creationId xmlns:p14="http://schemas.microsoft.com/office/powerpoint/2010/main" val="227375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Hoe kan ik mijn geestelijke gezondheid verbeteren?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Er zijn veel dingen die je zelf kunt doen om je beter te voelen. Het is belangrijk om goed te slapen en te eten en om elke dag lichamelijk actief te zijn.</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7C05E20D-85AB-0FB7-EDFC-A457103864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
        <p:nvSpPr>
          <p:cNvPr id="4" name="Text Placeholder 3">
            <a:extLst>
              <a:ext uri="{FF2B5EF4-FFF2-40B4-BE49-F238E27FC236}">
                <a16:creationId xmlns:a16="http://schemas.microsoft.com/office/drawing/2014/main" id="{5BEE6A48-D92B-7C94-34F0-B60166174E61}"/>
              </a:ext>
            </a:extLst>
          </p:cNvPr>
          <p:cNvSpPr txBox="1">
            <a:spLocks/>
          </p:cNvSpPr>
          <p:nvPr/>
        </p:nvSpPr>
        <p:spPr>
          <a:xfrm>
            <a:off x="638103" y="3347356"/>
            <a:ext cx="9033853" cy="2797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Wanneer hulp zoeken</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kunt je af en toe slecht voelen zonder medische zorg nodig te hebben, maar als je je lange tijd slecht voelt en moeite hebt om het dagelijkse leven aan te kunnen, moet je hulp zoeken. Als je het gevoel hebt dat je niet meer wilt leven, moet je ook hulp zoeken.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8921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Hoe kan ik mijn geestelijke gezondheid verbeteren?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Gun jezelf voldoende slaap </a:t>
            </a:r>
            <a:r>
              <a:rPr lang="sv-SE" sz="3200" b="1" i="1" dirty="0">
                <a:solidFill>
                  <a:srgbClr val="B6D1E1"/>
                </a:solidFill>
                <a:latin typeface="Calibri" panose="020F0502020204030204" pitchFamily="34" charset="0"/>
                <a:cs typeface="Calibri" panose="020F0502020204030204" pitchFamily="34" charset="0"/>
              </a:rPr>
              <a:t>en rust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is gemakkelijker om met stress en angst om te gaan als je goed slaapt. Probeer overdag wakker en actief te zijn en 's nachts te slapen. Vergeet niet om je te ontspannen voordat je naar bed gaat en probeer niet te denken aan dingen die je zorgen baren als je in bed ligt.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391635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Hoe kan ik mijn geestelijke gezondheid verbeteren?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Doe </a:t>
            </a:r>
            <a:r>
              <a:rPr lang="sv-SE" sz="3200" b="1" i="1" dirty="0" err="1">
                <a:solidFill>
                  <a:srgbClr val="B6D1E1"/>
                </a:solidFill>
                <a:latin typeface="Calibri" panose="020F0502020204030204" pitchFamily="34" charset="0"/>
                <a:cs typeface="Calibri" panose="020F0502020204030204" pitchFamily="34" charset="0"/>
              </a:rPr>
              <a:t>dingen </a:t>
            </a:r>
            <a:r>
              <a:rPr lang="sv-SE" sz="3200" b="1" i="1" dirty="0">
                <a:solidFill>
                  <a:srgbClr val="B6D1E1"/>
                </a:solidFill>
                <a:latin typeface="Calibri" panose="020F0502020204030204" pitchFamily="34" charset="0"/>
                <a:cs typeface="Calibri" panose="020F0502020204030204" pitchFamily="34" charset="0"/>
              </a:rPr>
              <a:t>waardoor </a:t>
            </a:r>
            <a:r>
              <a:rPr lang="sv-SE" sz="3200" b="1" i="1" dirty="0" err="1">
                <a:solidFill>
                  <a:srgbClr val="B6D1E1"/>
                </a:solidFill>
                <a:latin typeface="Calibri" panose="020F0502020204030204" pitchFamily="34" charset="0"/>
                <a:cs typeface="Calibri" panose="020F0502020204030204" pitchFamily="34" charset="0"/>
              </a:rPr>
              <a:t>je je goed voelt</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je slecht voelt, kan het lijken alsof alles saai en zinloos is. Zelfs als het moeilijk voelt, is het goed om dingen te doen en mensen te zien. Doe dingen waarvan je je herinnert dat je ze vroeger leuk vond en waardoor je je goed voelde.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264356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Hoe kan ik mijn geestelijke gezondheid verbeteren?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Zorg goed voor je lichaam</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Hoe je je fysiek voelt, beïnvloedt hoe je je mentaal voelt. Het is belangrijk om gezond te eten en vaak te bewegen. Als je genoeg beweegt om je hartslag te verhogen, maakt je lichaam een stofje vrij dat je kalmeert en waardoor je je beter voelt.  Het is een goed idee om buiten te sporten, bij daglicht. Buiten zijn in het zonlicht is ook goed voor je. Gewoonten en routines kunnen je helpen om met stress om te gaan en je humeur te verbeteren.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217415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Hoe kan ik mijn geestelijke gezondheid verbeteren?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Een gevoel </a:t>
            </a:r>
            <a:r>
              <a:rPr lang="sv-SE" sz="3200" b="1" i="1" dirty="0" err="1">
                <a:solidFill>
                  <a:srgbClr val="B6D1E1"/>
                </a:solidFill>
                <a:latin typeface="Calibri" panose="020F0502020204030204" pitchFamily="34" charset="0"/>
                <a:cs typeface="Calibri" panose="020F0502020204030204" pitchFamily="34" charset="0"/>
              </a:rPr>
              <a:t>van betekenis </a:t>
            </a:r>
            <a:r>
              <a:rPr lang="sv-SE" sz="3200" b="1" i="1" dirty="0">
                <a:solidFill>
                  <a:srgbClr val="B6D1E1"/>
                </a:solidFill>
                <a:latin typeface="Calibri" panose="020F0502020204030204" pitchFamily="34" charset="0"/>
                <a:cs typeface="Calibri" panose="020F0502020204030204" pitchFamily="34" charset="0"/>
              </a:rPr>
              <a:t>en </a:t>
            </a:r>
            <a:r>
              <a:rPr lang="sv-SE" sz="3200" b="1" i="1" dirty="0" err="1">
                <a:solidFill>
                  <a:srgbClr val="B6D1E1"/>
                </a:solidFill>
                <a:latin typeface="Calibri" panose="020F0502020204030204" pitchFamily="34" charset="0"/>
                <a:cs typeface="Calibri" panose="020F0502020204030204" pitchFamily="34" charset="0"/>
              </a:rPr>
              <a:t>verbondenheid</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komt vaak voor dat mensen andere mensen vermijden als ze zich slecht voelen. Het kan moeilijk zijn om andere mensen te ontmoeten als je je niet goed voelt. We moeten allemaal wel eens alleen zijn, maar niet te lang, anders mis je de steun en het plezier dat andere mensen je kunnen geven.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gevoel van verbondenheid met familie, vrienden en onze gemeenschappen en gedeelde interesses in verenigingen of internetgroepen kunnen je allemaal helpen en ondersteunen en zin geven aan je leven.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137672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Hoe kan ik mijn geestelijke gezondheid verbeteren?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7629597"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Vragen </a:t>
            </a:r>
            <a:r>
              <a:rPr lang="sv-SE" sz="3200" b="1" i="1" dirty="0">
                <a:solidFill>
                  <a:srgbClr val="B6D1E1"/>
                </a:solidFill>
                <a:latin typeface="Calibri" panose="020F0502020204030204" pitchFamily="34" charset="0"/>
                <a:cs typeface="Calibri" panose="020F0502020204030204" pitchFamily="34" charset="0"/>
              </a:rPr>
              <a:t>om over </a:t>
            </a:r>
            <a:r>
              <a:rPr lang="sv-SE" sz="3200" b="1" i="1" dirty="0" err="1">
                <a:solidFill>
                  <a:srgbClr val="B6D1E1"/>
                </a:solidFill>
                <a:latin typeface="Calibri" panose="020F0502020204030204" pitchFamily="34" charset="0"/>
                <a:cs typeface="Calibri" panose="020F0502020204030204" pitchFamily="34" charset="0"/>
              </a:rPr>
              <a:t>na te denken</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Kun je voorbeelden bedenken van wanneer stress goed is?</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Kun je voorbeelden bedenken van wanneer stress slecht is voor je gezondheid?</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Kun je voorbeelden bedenken waarin iemand is geholpen door de medische zorg?</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Kun je voorbeelden bedenken waarin iemand hulp nodig had, maar die niet kreeg?</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pic>
        <p:nvPicPr>
          <p:cNvPr id="2" name="Graphic 1" descr="Badge Question Mark outline">
            <a:extLst>
              <a:ext uri="{FF2B5EF4-FFF2-40B4-BE49-F238E27FC236}">
                <a16:creationId xmlns:a16="http://schemas.microsoft.com/office/drawing/2014/main" id="{1F0648CA-A61B-F4DB-91DF-A1BF13AD61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21960" y="4560284"/>
            <a:ext cx="800100" cy="800100"/>
          </a:xfrm>
          <a:prstGeom prst="rect">
            <a:avLst/>
          </a:prstGeom>
        </p:spPr>
      </p:pic>
    </p:spTree>
    <p:extLst>
      <p:ext uri="{BB962C8B-B14F-4D97-AF65-F5344CB8AC3E}">
        <p14:creationId xmlns:p14="http://schemas.microsoft.com/office/powerpoint/2010/main" val="1224533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07</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r>
              <a:rPr lang="en-IE" sz="6000" dirty="0">
                <a:latin typeface="Arial" panose="020B0604020202020204" pitchFamily="34" charset="0"/>
                <a:ea typeface="Roboto" panose="02000000000000000000" pitchFamily="2" charset="0"/>
                <a:cs typeface="Arial" panose="020B0604020202020204" pitchFamily="34" charset="0"/>
              </a:rPr>
              <a:t> Zelfleiderschap </a:t>
            </a:r>
            <a:r>
              <a:rPr lang="en-IE" sz="6000" b="1" dirty="0">
                <a:effectLst/>
                <a:latin typeface="Arial" panose="020B0604020202020204" pitchFamily="34" charset="0"/>
                <a:ea typeface="Roboto" panose="02000000000000000000" pitchFamily="2" charset="0"/>
                <a:cs typeface="Arial" panose="020B0604020202020204" pitchFamily="34" charset="0"/>
              </a:rPr>
              <a:t>&amp; Empowerment</a:t>
            </a:r>
          </a:p>
          <a:p>
            <a:endParaRPr lang="en-US" sz="4800" dirty="0"/>
          </a:p>
        </p:txBody>
      </p:sp>
    </p:spTree>
    <p:extLst>
      <p:ext uri="{BB962C8B-B14F-4D97-AF65-F5344CB8AC3E}">
        <p14:creationId xmlns:p14="http://schemas.microsoft.com/office/powerpoint/2010/main" val="1515736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1481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Zelfleiderschap - jezelf kunnen leiden. Weten wie we zijn, waar we goed in zijn en wat we moeten verbeteren.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Motivatie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Zelfleiderschap is bewuste beslissingen nemen, gebaseerd op de waarden en overtuigingen die we persoonlijk hebben. Wat nodig is, is inzicht in wat de huidige situatie is, wat de gewenste situatie is en hoe de weg daar naartoe eruit zou kunnen zien. Bijna iedereen heeft een doel, een betekenis of iets dat ons motiveert. Probeer erachter te komen wat je wilt bereiken en wat belangrijk voor je is in je privéleven en je werk.</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744777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1481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Empowerment</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Empowerment betekent dat jij als individu: </a:t>
            </a: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Vermogen om initiatief te nemen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Vermogen om het geheel en de mogelijkheden te zien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gevoel dat wat je onder ogen ziet beheersbaar is</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39665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pPr>
              <a:lnSpc>
                <a:spcPct val="107000"/>
              </a:lnSpc>
              <a:spcAft>
                <a:spcPts val="800"/>
              </a:spcAft>
            </a:pPr>
            <a:r>
              <a:rPr lang="sv-SE" sz="6000" dirty="0">
                <a:latin typeface="Calibri" panose="020F0502020204030204" pitchFamily="34" charset="0"/>
                <a:ea typeface="Calibri" panose="020F0502020204030204" pitchFamily="34" charset="0"/>
              </a:rPr>
              <a:t>Gezondheid - Eetgewoonten</a:t>
            </a:r>
          </a:p>
          <a:p>
            <a:pPr>
              <a:lnSpc>
                <a:spcPct val="107000"/>
              </a:lnSpc>
              <a:spcAft>
                <a:spcPts val="800"/>
              </a:spcAft>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3099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Je </a:t>
            </a:r>
            <a:r>
              <a:rPr lang="sv-SE" sz="3200" b="1" i="1" dirty="0">
                <a:solidFill>
                  <a:srgbClr val="84BFA4"/>
                </a:solidFill>
                <a:latin typeface="Calibri" panose="020F0502020204030204" pitchFamily="34" charset="0"/>
                <a:cs typeface="Calibri" panose="020F0502020204030204" pitchFamily="34" charset="0"/>
              </a:rPr>
              <a:t>gevoel </a:t>
            </a:r>
            <a:r>
              <a:rPr lang="sv-SE" sz="3200" b="1" i="1" dirty="0" err="1">
                <a:solidFill>
                  <a:srgbClr val="84BFA4"/>
                </a:solidFill>
                <a:latin typeface="Calibri" panose="020F0502020204030204" pitchFamily="34" charset="0"/>
                <a:cs typeface="Calibri" panose="020F0502020204030204" pitchFamily="34" charset="0"/>
              </a:rPr>
              <a:t>van macht</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Vragen om jezelf te stellen</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Heb je het gevoel dat je je werksituatie kunt beïnvloeden? Hoe?</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Krijg je feedback en aanmoediging van iemand anders, die dicht bij je staat?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Kun je beslissingen nemen in je dagelijkse leven en op je werk?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Hoe ontwikkel je je kennis en vaardigheden?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Hoe breng je je privéleven en interesses in balans met je behoefte aan werk?</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26476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7090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Herstel </a:t>
            </a:r>
            <a:r>
              <a:rPr lang="sv-SE" sz="3200" b="1" i="1" dirty="0">
                <a:solidFill>
                  <a:srgbClr val="84BFA4"/>
                </a:solidFill>
                <a:latin typeface="Calibri" panose="020F0502020204030204" pitchFamily="34" charset="0"/>
                <a:cs typeface="Calibri" panose="020F0502020204030204" pitchFamily="34" charset="0"/>
              </a:rPr>
              <a:t>en persoonlijk </a:t>
            </a:r>
            <a:r>
              <a:rPr lang="sv-SE" sz="3200" b="1" i="1" dirty="0" err="1">
                <a:solidFill>
                  <a:srgbClr val="84BFA4"/>
                </a:solidFill>
                <a:latin typeface="Calibri" panose="020F0502020204030204" pitchFamily="34" charset="0"/>
                <a:cs typeface="Calibri" panose="020F0502020204030204" pitchFamily="34" charset="0"/>
              </a:rPr>
              <a:t>evenwicht</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is ook belangrijk om te begrijpen hoe je het beste kunt herstellen om zo goed mogelijk te functioneren.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1767579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447600" y="2138766"/>
            <a:ext cx="4755767" cy="192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Mindfulness-oefening</a:t>
            </a:r>
            <a:r>
              <a:rPr lang="sv-SE" sz="3200" b="1" i="1" dirty="0">
                <a:solidFill>
                  <a:srgbClr val="84BFA4"/>
                </a:solidFill>
                <a:latin typeface="Calibri" panose="020F0502020204030204" pitchFamily="34" charset="0"/>
                <a:cs typeface="Calibri" panose="020F0502020204030204" pitchFamily="34" charset="0"/>
              </a:rPr>
              <a:t>: </a:t>
            </a:r>
          </a:p>
          <a:p>
            <a:pPr marL="0" indent="0">
              <a:lnSpc>
                <a:spcPts val="30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Lichaamsscan </a:t>
            </a:r>
          </a:p>
          <a:p>
            <a:pPr marL="0" indent="0">
              <a:lnSpc>
                <a:spcPts val="3060"/>
              </a:lnSpc>
              <a:spcBef>
                <a:spcPts val="0"/>
              </a:spcBef>
              <a:buNone/>
            </a:pPr>
            <a:endParaRPr lang="sv-SE" sz="3200" b="1" i="1" dirty="0">
              <a:solidFill>
                <a:srgbClr val="84BFA4"/>
              </a:solidFill>
              <a:latin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Staan is net zo goed als zitten of liggen.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Begin in een comfortabele houding en houd je rug en nek recht</a:t>
            </a:r>
            <a:r>
              <a:rPr lang="en-IE" sz="32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30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30302D5-207C-D304-D539-B3DA09CFD61C}"/>
              </a:ext>
            </a:extLst>
          </p:cNvPr>
          <p:cNvGrpSpPr/>
          <p:nvPr/>
        </p:nvGrpSpPr>
        <p:grpSpPr>
          <a:xfrm>
            <a:off x="5128913" y="1657706"/>
            <a:ext cx="7063087" cy="5020680"/>
            <a:chOff x="0" y="1837320"/>
            <a:chExt cx="7063087" cy="5020680"/>
          </a:xfrm>
        </p:grpSpPr>
        <p:pic>
          <p:nvPicPr>
            <p:cNvPr id="7" name="Picture 6">
              <a:extLst>
                <a:ext uri="{FF2B5EF4-FFF2-40B4-BE49-F238E27FC236}">
                  <a16:creationId xmlns:a16="http://schemas.microsoft.com/office/drawing/2014/main" id="{6AEE42F3-4E81-FB75-0646-C5E769A91D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0" y="1837320"/>
              <a:ext cx="7063087" cy="5020680"/>
            </a:xfrm>
            <a:prstGeom prst="rect">
              <a:avLst/>
            </a:prstGeom>
            <a:noFill/>
          </p:spPr>
        </p:pic>
        <p:sp>
          <p:nvSpPr>
            <p:cNvPr id="8" name="Rectangle 7">
              <a:extLst>
                <a:ext uri="{FF2B5EF4-FFF2-40B4-BE49-F238E27FC236}">
                  <a16:creationId xmlns:a16="http://schemas.microsoft.com/office/drawing/2014/main" id="{C634964D-184C-8746-80C7-9BF88AD5C2F7}"/>
                </a:ext>
              </a:extLst>
            </p:cNvPr>
            <p:cNvSpPr/>
            <p:nvPr/>
          </p:nvSpPr>
          <p:spPr>
            <a:xfrm>
              <a:off x="1012371" y="2188028"/>
              <a:ext cx="5274129" cy="3233057"/>
            </a:xfrm>
            <a:prstGeom prst="rect">
              <a:avLst/>
            </a:prstGeom>
            <a:blipFill>
              <a:blip r:embed="rId3"/>
              <a:stretch>
                <a:fillRect t="-1724" b="-172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30BD6AD-5FAB-A88C-68D5-D77E49874269}"/>
              </a:ext>
            </a:extLst>
          </p:cNvPr>
          <p:cNvGrpSpPr/>
          <p:nvPr/>
        </p:nvGrpSpPr>
        <p:grpSpPr>
          <a:xfrm rot="517908">
            <a:off x="5168058" y="3189326"/>
            <a:ext cx="1637176" cy="1637176"/>
            <a:chOff x="5165100" y="3184284"/>
            <a:chExt cx="1637176" cy="1637176"/>
          </a:xfrm>
        </p:grpSpPr>
        <p:sp>
          <p:nvSpPr>
            <p:cNvPr id="9" name="Oval 8">
              <a:extLst>
                <a:ext uri="{FF2B5EF4-FFF2-40B4-BE49-F238E27FC236}">
                  <a16:creationId xmlns:a16="http://schemas.microsoft.com/office/drawing/2014/main" id="{7D817FA6-2AF0-8C96-455C-BA95F9F623E6}"/>
                </a:ext>
              </a:extLst>
            </p:cNvPr>
            <p:cNvSpPr/>
            <p:nvPr/>
          </p:nvSpPr>
          <p:spPr>
            <a:xfrm>
              <a:off x="5165100" y="3184284"/>
              <a:ext cx="1637176" cy="1637176"/>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0C66C9-8160-42DD-9B83-8797371D2C3A}"/>
                </a:ext>
              </a:extLst>
            </p:cNvPr>
            <p:cNvSpPr txBox="1"/>
            <p:nvPr/>
          </p:nvSpPr>
          <p:spPr>
            <a:xfrm>
              <a:off x="5221060" y="3608615"/>
              <a:ext cx="1489983" cy="903132"/>
            </a:xfrm>
            <a:prstGeom prst="rect">
              <a:avLst/>
            </a:prstGeom>
            <a:noFill/>
          </p:spPr>
          <p:txBody>
            <a:bodyPr wrap="square">
              <a:spAutoFit/>
            </a:bodyPr>
            <a:lstStyle/>
            <a:p>
              <a:pPr algn="ctr">
                <a:lnSpc>
                  <a:spcPts val="3080"/>
                </a:lnSpc>
              </a:pPr>
              <a:r>
                <a:rPr lang="en-US" sz="34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Klik om </a:t>
              </a:r>
              <a:r>
                <a:rPr lang="en-US" sz="3400" b="1" kern="100" dirty="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en-US" sz="3400" b="1" dirty="0">
                <a:solidFill>
                  <a:schemeClr val="bg1"/>
                </a:solidFill>
              </a:endParaRPr>
            </a:p>
          </p:txBody>
        </p:sp>
      </p:grpSp>
    </p:spTree>
    <p:extLst>
      <p:ext uri="{BB962C8B-B14F-4D97-AF65-F5344CB8AC3E}">
        <p14:creationId xmlns:p14="http://schemas.microsoft.com/office/powerpoint/2010/main" val="177710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Lichaamsscan </a:t>
            </a:r>
          </a:p>
          <a:p>
            <a:pPr marL="0" indent="0">
              <a:lnSpc>
                <a:spcPts val="2760"/>
              </a:lnSpc>
              <a:spcBef>
                <a:spcPts val="0"/>
              </a:spcBef>
              <a:buNone/>
            </a:pPr>
            <a:endParaRPr lang="sv-SE" sz="3200" b="1" i="1" dirty="0">
              <a:solidFill>
                <a:srgbClr val="84BFA4"/>
              </a:solidFill>
              <a:latin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Ga langs de verschillende delen van je lichaam. Stop bij elk lichaamsdeel en voel hoe het voelt.</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Merk de gevoelens of gewaarwordingen op, maar handel er niet naar.</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Probeer te plannen om de oefening regelmatig te doen, want dan train je consequent je onderbewustzijn in bewuste aanwezigheid.</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126756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517881" y="1924835"/>
            <a:ext cx="4755767" cy="192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60"/>
              </a:lnSpc>
              <a:spcBef>
                <a:spcPts val="0"/>
              </a:spcBef>
              <a:buNone/>
            </a:pPr>
            <a:r>
              <a:rPr lang="en-IE" sz="3200" b="1" i="1" dirty="0">
                <a:solidFill>
                  <a:srgbClr val="84BFA4"/>
                </a:solidFill>
                <a:latin typeface="Calibri" panose="020F0502020204030204" pitchFamily="34" charset="0"/>
                <a:cs typeface="Calibri" panose="020F0502020204030204" pitchFamily="34" charset="0"/>
              </a:rPr>
              <a:t>Het Wiel van het Leven</a:t>
            </a:r>
          </a:p>
          <a:p>
            <a:pPr marL="0" indent="0">
              <a:lnSpc>
                <a:spcPts val="3060"/>
              </a:lnSpc>
              <a:spcBef>
                <a:spcPts val="0"/>
              </a:spcBef>
              <a:buNone/>
            </a:pPr>
            <a:r>
              <a:rPr lang="en-US" sz="2400" i="0" dirty="0">
                <a:solidFill>
                  <a:srgbClr val="3C4043"/>
                </a:solidFill>
                <a:effectLst/>
              </a:rPr>
              <a:t>Begin te werken aan </a:t>
            </a:r>
            <a:r>
              <a:rPr lang="en-US" sz="2400" dirty="0">
                <a:solidFill>
                  <a:srgbClr val="3C4043"/>
                </a:solidFill>
              </a:rPr>
              <a:t>je </a:t>
            </a:r>
            <a:r>
              <a:rPr lang="en-US" sz="2400" i="0" dirty="0">
                <a:solidFill>
                  <a:srgbClr val="3C4043"/>
                </a:solidFill>
                <a:effectLst/>
              </a:rPr>
              <a:t>levenswiel.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Welke gebieden zijn het belangrijkst in je leven? </a:t>
            </a: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Begin met het tekenen van een cirkel met bijvoorbeeld acht stukken taart, het kunnen er meer of minder zijn voor jou. Schrijf in elk stuk taart delen van je leven op die belangrijk voor je zijn.</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30302D5-207C-D304-D539-B3DA09CFD61C}"/>
              </a:ext>
            </a:extLst>
          </p:cNvPr>
          <p:cNvGrpSpPr/>
          <p:nvPr/>
        </p:nvGrpSpPr>
        <p:grpSpPr>
          <a:xfrm>
            <a:off x="5128913" y="1657706"/>
            <a:ext cx="7063087" cy="5020680"/>
            <a:chOff x="0" y="1837320"/>
            <a:chExt cx="7063087" cy="5020680"/>
          </a:xfrm>
        </p:grpSpPr>
        <p:pic>
          <p:nvPicPr>
            <p:cNvPr id="7" name="Picture 6">
              <a:extLst>
                <a:ext uri="{FF2B5EF4-FFF2-40B4-BE49-F238E27FC236}">
                  <a16:creationId xmlns:a16="http://schemas.microsoft.com/office/drawing/2014/main" id="{6AEE42F3-4E81-FB75-0646-C5E769A91D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0" y="1837320"/>
              <a:ext cx="7063087" cy="5020680"/>
            </a:xfrm>
            <a:prstGeom prst="rect">
              <a:avLst/>
            </a:prstGeom>
            <a:noFill/>
          </p:spPr>
        </p:pic>
        <p:sp>
          <p:nvSpPr>
            <p:cNvPr id="8" name="Rectangle 7">
              <a:extLst>
                <a:ext uri="{FF2B5EF4-FFF2-40B4-BE49-F238E27FC236}">
                  <a16:creationId xmlns:a16="http://schemas.microsoft.com/office/drawing/2014/main" id="{C634964D-184C-8746-80C7-9BF88AD5C2F7}"/>
                </a:ext>
              </a:extLst>
            </p:cNvPr>
            <p:cNvSpPr/>
            <p:nvPr/>
          </p:nvSpPr>
          <p:spPr>
            <a:xfrm>
              <a:off x="1012371" y="2188028"/>
              <a:ext cx="5274129" cy="3233057"/>
            </a:xfrm>
            <a:prstGeom prst="rect">
              <a:avLst/>
            </a:prstGeom>
            <a:blipFill>
              <a:blip r:embed="rId3"/>
              <a:srcRect/>
              <a:stretch>
                <a:fillRect t="-1724" b="-172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B30BD6AD-5FAB-A88C-68D5-D77E49874269}"/>
              </a:ext>
            </a:extLst>
          </p:cNvPr>
          <p:cNvGrpSpPr/>
          <p:nvPr/>
        </p:nvGrpSpPr>
        <p:grpSpPr>
          <a:xfrm rot="517908">
            <a:off x="5180348" y="3210204"/>
            <a:ext cx="1578942" cy="1578942"/>
            <a:chOff x="5176344" y="3207781"/>
            <a:chExt cx="1578942" cy="1578942"/>
          </a:xfrm>
        </p:grpSpPr>
        <p:sp>
          <p:nvSpPr>
            <p:cNvPr id="9" name="Oval 8">
              <a:extLst>
                <a:ext uri="{FF2B5EF4-FFF2-40B4-BE49-F238E27FC236}">
                  <a16:creationId xmlns:a16="http://schemas.microsoft.com/office/drawing/2014/main" id="{7D817FA6-2AF0-8C96-455C-BA95F9F623E6}"/>
                </a:ext>
              </a:extLst>
            </p:cNvPr>
            <p:cNvSpPr/>
            <p:nvPr/>
          </p:nvSpPr>
          <p:spPr>
            <a:xfrm>
              <a:off x="5176344" y="3207781"/>
              <a:ext cx="1578942" cy="157894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0C66C9-8160-42DD-9B83-8797371D2C3A}"/>
                </a:ext>
              </a:extLst>
            </p:cNvPr>
            <p:cNvSpPr txBox="1"/>
            <p:nvPr/>
          </p:nvSpPr>
          <p:spPr>
            <a:xfrm>
              <a:off x="5221060" y="3608615"/>
              <a:ext cx="1489983" cy="903132"/>
            </a:xfrm>
            <a:prstGeom prst="rect">
              <a:avLst/>
            </a:prstGeom>
            <a:noFill/>
          </p:spPr>
          <p:txBody>
            <a:bodyPr wrap="square">
              <a:spAutoFit/>
            </a:bodyPr>
            <a:lstStyle/>
            <a:p>
              <a:pPr algn="ctr">
                <a:lnSpc>
                  <a:spcPts val="3080"/>
                </a:lnSpc>
              </a:pPr>
              <a:r>
                <a:rPr lang="en-US" sz="34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Klik om </a:t>
              </a:r>
              <a:r>
                <a:rPr lang="en-US" sz="3400" b="1" kern="100" dirty="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en-US" sz="3400" b="1" dirty="0">
                <a:solidFill>
                  <a:schemeClr val="bg1"/>
                </a:solidFill>
              </a:endParaRPr>
            </a:p>
          </p:txBody>
        </p:sp>
      </p:grpSp>
    </p:spTree>
    <p:extLst>
      <p:ext uri="{BB962C8B-B14F-4D97-AF65-F5344CB8AC3E}">
        <p14:creationId xmlns:p14="http://schemas.microsoft.com/office/powerpoint/2010/main" val="753835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550241" y="1766807"/>
            <a:ext cx="9738312"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Oefening </a:t>
            </a:r>
            <a:r>
              <a:rPr lang="sv-SE" sz="3200" b="1" i="1" dirty="0">
                <a:solidFill>
                  <a:srgbClr val="84BFA4"/>
                </a:solidFill>
                <a:latin typeface="Calibri" panose="020F0502020204030204" pitchFamily="34" charset="0"/>
                <a:cs typeface="Calibri" panose="020F0502020204030204" pitchFamily="34" charset="0"/>
              </a:rPr>
              <a:t>Het Levenswiel</a:t>
            </a:r>
          </a:p>
          <a:p>
            <a:pPr marL="0" indent="0">
              <a:lnSpc>
                <a:spcPts val="2760"/>
              </a:lnSpc>
              <a:spcBef>
                <a:spcPts val="0"/>
              </a:spcBef>
              <a:buClr>
                <a:srgbClr val="B6D1E1"/>
              </a:buClr>
              <a:buNone/>
            </a:pP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Zet dan een streefbeeld, een cijfer op een schaal van één tot tien, op elk afzonderlijk onderdeel. Als alles perfect is, 10 uit 10, hoe zou het dan zijn? </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Neem één categorie per keer, bijvoorbeeld werk. Als je de baan van je dromen zou krijgen, hoe zou die er dan uitzien?</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Dan markeer je waar je nu bent - je huidige staat - in relatie tot je droomstaat. Als de droomtoestand 10 is - waar ben je dan nu? Ga dan door met hetzelfde te doen en plaats de huidige situatie op een schaal van één tot tien in alle delen van je leven.</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533051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Zelfleiderschap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Oefening </a:t>
            </a:r>
            <a:r>
              <a:rPr lang="sv-SE" sz="3200" b="1" i="1" dirty="0">
                <a:solidFill>
                  <a:srgbClr val="84BFA4"/>
                </a:solidFill>
                <a:latin typeface="Calibri" panose="020F0502020204030204" pitchFamily="34" charset="0"/>
                <a:cs typeface="Calibri" panose="020F0502020204030204" pitchFamily="34" charset="0"/>
              </a:rPr>
              <a:t>Het Levenswiel</a:t>
            </a: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pic>
        <p:nvPicPr>
          <p:cNvPr id="2" name="Bildobjekt 7" descr="En bild som visar cirkel, skärmbild, diagram, linje&#10;&#10;Automatiskt genererad beskrivning">
            <a:extLst>
              <a:ext uri="{FF2B5EF4-FFF2-40B4-BE49-F238E27FC236}">
                <a16:creationId xmlns:a16="http://schemas.microsoft.com/office/drawing/2014/main" id="{B542F4D9-69A9-CA80-BEBA-08E87A60236D}"/>
              </a:ext>
            </a:extLst>
          </p:cNvPr>
          <p:cNvPicPr>
            <a:picLocks noChangeAspect="1"/>
          </p:cNvPicPr>
          <p:nvPr/>
        </p:nvPicPr>
        <p:blipFill>
          <a:blip r:embed="rId4"/>
          <a:stretch>
            <a:fillRect/>
          </a:stretch>
        </p:blipFill>
        <p:spPr>
          <a:xfrm>
            <a:off x="434158" y="3130305"/>
            <a:ext cx="4154170" cy="3041059"/>
          </a:xfrm>
          <a:prstGeom prst="rect">
            <a:avLst/>
          </a:prstGeom>
        </p:spPr>
      </p:pic>
      <p:pic>
        <p:nvPicPr>
          <p:cNvPr id="3" name="Bildobjekt 10" descr="En bild som visar cirkel, diagram, linje, design&#10;&#10;Automatiskt genererad beskrivning">
            <a:extLst>
              <a:ext uri="{FF2B5EF4-FFF2-40B4-BE49-F238E27FC236}">
                <a16:creationId xmlns:a16="http://schemas.microsoft.com/office/drawing/2014/main" id="{6D5B017D-2BF0-0EAE-7749-644717976829}"/>
              </a:ext>
            </a:extLst>
          </p:cNvPr>
          <p:cNvPicPr>
            <a:picLocks noChangeAspect="1"/>
          </p:cNvPicPr>
          <p:nvPr/>
        </p:nvPicPr>
        <p:blipFill>
          <a:blip r:embed="rId5"/>
          <a:stretch>
            <a:fillRect/>
          </a:stretch>
        </p:blipFill>
        <p:spPr>
          <a:xfrm>
            <a:off x="5627487" y="3210128"/>
            <a:ext cx="3696127" cy="2936264"/>
          </a:xfrm>
          <a:prstGeom prst="rect">
            <a:avLst/>
          </a:prstGeom>
        </p:spPr>
      </p:pic>
    </p:spTree>
    <p:extLst>
      <p:ext uri="{BB962C8B-B14F-4D97-AF65-F5344CB8AC3E}">
        <p14:creationId xmlns:p14="http://schemas.microsoft.com/office/powerpoint/2010/main" val="135737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209851" y="2027087"/>
            <a:ext cx="6646246" cy="1740959"/>
          </a:xfrm>
        </p:spPr>
        <p:txBody>
          <a:bodyPr>
            <a:normAutofit/>
          </a:bodyPr>
          <a:lstStyle/>
          <a:p>
            <a:pPr algn="l"/>
            <a:r>
              <a:rPr lang="en-US" sz="3600" b="0" dirty="0">
                <a:highlight>
                  <a:srgbClr val="84BFA4"/>
                </a:highlight>
              </a:rPr>
              <a:t> Goed gedaan, je hebt het gehaald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038917" y="3168309"/>
            <a:ext cx="5292568"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400" b="1" dirty="0">
                <a:solidFill>
                  <a:schemeClr val="bg1"/>
                </a:solidFill>
              </a:rPr>
              <a:t>M2.2 Persoonlijke balans, gezondheid &amp; zelfleiderschap</a:t>
            </a:r>
          </a:p>
          <a:p>
            <a:pPr marL="0" indent="0">
              <a:lnSpc>
                <a:spcPts val="4600"/>
              </a:lnSpc>
              <a:spcBef>
                <a:spcPts val="0"/>
              </a:spcBef>
              <a:buNone/>
            </a:pPr>
            <a:endParaRPr lang="en-US" sz="6000" b="1" dirty="0">
              <a:solidFill>
                <a:schemeClr val="bg1"/>
              </a:solidFill>
            </a:endParaRP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3" name="Picture 2">
            <a:extLst>
              <a:ext uri="{FF2B5EF4-FFF2-40B4-BE49-F238E27FC236}">
                <a16:creationId xmlns:a16="http://schemas.microsoft.com/office/drawing/2014/main" id="{96E4A322-0674-3F5A-D81E-4D795733C28C}"/>
              </a:ext>
            </a:extLst>
          </p:cNvPr>
          <p:cNvPicPr>
            <a:picLocks noChangeAspect="1"/>
          </p:cNvPicPr>
          <p:nvPr/>
        </p:nvPicPr>
        <p:blipFill>
          <a:blip r:embed="rId2"/>
          <a:stretch>
            <a:fillRect/>
          </a:stretch>
        </p:blipFill>
        <p:spPr>
          <a:xfrm>
            <a:off x="876594" y="5526646"/>
            <a:ext cx="3113404" cy="656440"/>
          </a:xfrm>
          <a:prstGeom prst="rect">
            <a:avLst/>
          </a:prstGeom>
        </p:spPr>
      </p:pic>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Eetgewoonten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2138766"/>
            <a:ext cx="689480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 zijn wat we eten. </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Wat je eet en drinkt heeft een grote invloed op je gezondheid en hoe je je voelt. </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GB" dirty="0">
                <a:solidFill>
                  <a:srgbClr val="382B1B"/>
                </a:solidFill>
                <a:latin typeface="Calibri" panose="020F0502020204030204" pitchFamily="34" charset="0"/>
                <a:ea typeface="Calibri" panose="020F0502020204030204" pitchFamily="34" charset="0"/>
                <a:cs typeface="Calibri" panose="020F0502020204030204" pitchFamily="34" charset="0"/>
              </a:rPr>
              <a:t>Een uitgebalanceerd dieet helpt niet alleen bij het behouden van de lichamelijke gezondheid, maar verbetert ook de mentale helderheid en het algehele energieniveau.</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911207" y="-737688"/>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4" name="Straight Connector 3">
            <a:extLst>
              <a:ext uri="{FF2B5EF4-FFF2-40B4-BE49-F238E27FC236}">
                <a16:creationId xmlns:a16="http://schemas.microsoft.com/office/drawing/2014/main" id="{8AF47314-97EC-F76C-76FB-69356CD7EF58}"/>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Table setting outline">
            <a:extLst>
              <a:ext uri="{FF2B5EF4-FFF2-40B4-BE49-F238E27FC236}">
                <a16:creationId xmlns:a16="http://schemas.microsoft.com/office/drawing/2014/main" id="{72FACAE7-E7DD-25DD-A003-7FC199BB3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143" y="4816928"/>
            <a:ext cx="914400" cy="914400"/>
          </a:xfrm>
          <a:prstGeom prst="rect">
            <a:avLst/>
          </a:prstGeom>
        </p:spPr>
      </p:pic>
    </p:spTree>
    <p:extLst>
      <p:ext uri="{BB962C8B-B14F-4D97-AF65-F5344CB8AC3E}">
        <p14:creationId xmlns:p14="http://schemas.microsoft.com/office/powerpoint/2010/main" val="708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Voeding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05252" y="1879342"/>
            <a:ext cx="417343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GB" sz="2400" dirty="0"/>
              <a:t>Voeding is het eten van voedsel dat nodig is voor de gezondheid en groei van ons lichaam. Als vrouw hebben we een evenwichtige voeding nodig van </a:t>
            </a:r>
          </a:p>
          <a:p>
            <a:pPr marL="0" indent="0">
              <a:lnSpc>
                <a:spcPts val="2760"/>
              </a:lnSpc>
              <a:spcBef>
                <a:spcPts val="0"/>
              </a:spcBef>
              <a:buNone/>
            </a:pPr>
            <a:endParaRPr lang="en-GB" sz="2400" dirty="0"/>
          </a:p>
          <a:p>
            <a:pPr>
              <a:lnSpc>
                <a:spcPts val="2760"/>
              </a:lnSpc>
              <a:spcBef>
                <a:spcPts val="0"/>
              </a:spcBef>
            </a:pPr>
            <a:r>
              <a:rPr lang="en-GB" sz="2400" dirty="0"/>
              <a:t>koolhydraten voor energie,</a:t>
            </a:r>
          </a:p>
          <a:p>
            <a:pPr>
              <a:lnSpc>
                <a:spcPts val="2760"/>
              </a:lnSpc>
              <a:spcBef>
                <a:spcPts val="0"/>
              </a:spcBef>
            </a:pPr>
            <a:r>
              <a:rPr lang="en-GB" sz="2400" dirty="0"/>
              <a:t>eiwitten voor spierherstel,</a:t>
            </a:r>
          </a:p>
          <a:p>
            <a:pPr>
              <a:lnSpc>
                <a:spcPts val="2760"/>
              </a:lnSpc>
              <a:spcBef>
                <a:spcPts val="0"/>
              </a:spcBef>
            </a:pPr>
            <a:r>
              <a:rPr lang="en-GB" sz="2400" dirty="0"/>
              <a:t>vetten voor energie en vitamineopname. </a:t>
            </a:r>
          </a:p>
          <a:p>
            <a:pPr>
              <a:lnSpc>
                <a:spcPts val="2760"/>
              </a:lnSpc>
              <a:spcBef>
                <a:spcPts val="0"/>
              </a:spcBef>
            </a:pPr>
            <a:r>
              <a:rPr lang="en-GB" sz="2400" dirty="0"/>
              <a:t>vitaminen en mineralen voor lichaamsfuncties.</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5406564" y="2052354"/>
            <a:ext cx="63078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84BFA4"/>
                </a:solidFill>
              </a:rPr>
              <a:t>Koolhydraten voor energie</a:t>
            </a:r>
            <a:endParaRPr lang="en-GB" sz="2400" dirty="0">
              <a:solidFill>
                <a:srgbClr val="84BFA4"/>
              </a:solidFill>
            </a:endParaRPr>
          </a:p>
          <a:p>
            <a:pPr>
              <a:buFont typeface="Arial" panose="020B0604020202020204" pitchFamily="34" charset="0"/>
              <a:buChar char="•"/>
            </a:pPr>
            <a:r>
              <a:rPr lang="en-GB" sz="2400" b="1" dirty="0">
                <a:solidFill>
                  <a:srgbClr val="382B1B"/>
                </a:solidFill>
              </a:rPr>
              <a:t>Waarom het belangrijk is</a:t>
            </a:r>
            <a:r>
              <a:rPr lang="en-GB" sz="2400" dirty="0">
                <a:solidFill>
                  <a:srgbClr val="382B1B"/>
                </a:solidFill>
              </a:rPr>
              <a:t>: koolhydraten zijn de primaire energiebron voor het lichaam. Vrouwen, vooral diegenen die actief zijn of veeleisende dagelijkse routines hebben, hebben een constante aanvoer van koolhydraten nodig om hun energieniveau gedurende de dag op peil te houden.</a:t>
            </a:r>
          </a:p>
          <a:p>
            <a:pPr>
              <a:buFont typeface="Arial" panose="020B0604020202020204" pitchFamily="34" charset="0"/>
              <a:buChar char="•"/>
            </a:pPr>
            <a:r>
              <a:rPr lang="en-GB" sz="2400" b="1" dirty="0">
                <a:solidFill>
                  <a:srgbClr val="382B1B"/>
                </a:solidFill>
              </a:rPr>
              <a:t>Wat moet je eten</a:t>
            </a:r>
            <a:r>
              <a:rPr lang="en-GB" sz="2400" dirty="0">
                <a:solidFill>
                  <a:srgbClr val="382B1B"/>
                </a:solidFill>
              </a:rPr>
              <a:t>? </a:t>
            </a:r>
            <a:r>
              <a:rPr lang="en-GB" sz="2400" dirty="0" err="1">
                <a:solidFill>
                  <a:srgbClr val="382B1B"/>
                </a:solidFill>
              </a:rPr>
              <a:t>Kies </a:t>
            </a:r>
            <a:r>
              <a:rPr lang="en-GB" sz="2400" dirty="0">
                <a:solidFill>
                  <a:srgbClr val="382B1B"/>
                </a:solidFill>
              </a:rPr>
              <a:t>voor complexe koolhydraten zoals volle granen, fruit en groenten die duurzame energie leveren zonder de snelle suikerpiek van verwerkte suikers.</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4804475" y="2014780"/>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7275" y="4862804"/>
            <a:ext cx="914400" cy="914400"/>
          </a:xfrm>
          <a:prstGeom prst="rect">
            <a:avLst/>
          </a:prstGeom>
        </p:spPr>
      </p:pic>
    </p:spTree>
    <p:extLst>
      <p:ext uri="{BB962C8B-B14F-4D97-AF65-F5344CB8AC3E}">
        <p14:creationId xmlns:p14="http://schemas.microsoft.com/office/powerpoint/2010/main" val="16406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Voeding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295709" y="1766807"/>
            <a:ext cx="1105653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84BFA4"/>
                </a:solidFill>
              </a:rPr>
              <a:t>Eiwitten voor spierherstel en gezondheid</a:t>
            </a:r>
            <a:endParaRPr lang="en-GB" sz="2000" dirty="0">
              <a:solidFill>
                <a:srgbClr val="84BFA4"/>
              </a:solidFill>
            </a:endParaRPr>
          </a:p>
          <a:p>
            <a:pPr>
              <a:buFont typeface="Arial" panose="020B0604020202020204" pitchFamily="34" charset="0"/>
              <a:buChar char="•"/>
            </a:pPr>
            <a:r>
              <a:rPr lang="en-GB" sz="2000" b="1" dirty="0">
                <a:solidFill>
                  <a:srgbClr val="382B1B"/>
                </a:solidFill>
              </a:rPr>
              <a:t>Waarom het belangrijk is</a:t>
            </a:r>
            <a:r>
              <a:rPr lang="en-GB" sz="2000" dirty="0">
                <a:solidFill>
                  <a:srgbClr val="382B1B"/>
                </a:solidFill>
              </a:rPr>
              <a:t>: Eiwit is cruciaal voor spierherstel, maar het speelt ook een belangrijke rol in andere lichaamsfuncties, zoals hormoonproductie en immuunrespons, die van vitaal belang zijn voor de gezondheid van vrouwen.</a:t>
            </a:r>
          </a:p>
          <a:p>
            <a:pPr>
              <a:buFont typeface="Arial" panose="020B0604020202020204" pitchFamily="34" charset="0"/>
              <a:buChar char="•"/>
            </a:pPr>
            <a:r>
              <a:rPr lang="en-GB" sz="2000" b="1" dirty="0">
                <a:solidFill>
                  <a:srgbClr val="382B1B"/>
                </a:solidFill>
              </a:rPr>
              <a:t>Wat je moet eten</a:t>
            </a:r>
            <a:r>
              <a:rPr lang="en-GB" sz="2000" dirty="0">
                <a:solidFill>
                  <a:srgbClr val="382B1B"/>
                </a:solidFill>
              </a:rPr>
              <a:t>: Neem een verscheidenheid aan eiwitbronnen zoals mager vlees, vis, eieren, zuivel, bonen en peulvruchten om de algehele gezondheid te ondersteunen en spierherstel te bevorderen.</a:t>
            </a:r>
          </a:p>
          <a:p>
            <a:pPr marL="0" indent="0">
              <a:buNone/>
            </a:pPr>
            <a:r>
              <a:rPr lang="en-GB" sz="2000" b="1" dirty="0">
                <a:solidFill>
                  <a:srgbClr val="84BFA4"/>
                </a:solidFill>
              </a:rPr>
              <a:t>Vetten voor energie en vitamineabsorptie</a:t>
            </a:r>
            <a:endParaRPr lang="en-GB" sz="2000" dirty="0">
              <a:solidFill>
                <a:srgbClr val="84BFA4"/>
              </a:solidFill>
            </a:endParaRPr>
          </a:p>
          <a:p>
            <a:pPr>
              <a:buFont typeface="Arial" panose="020B0604020202020204" pitchFamily="34" charset="0"/>
              <a:buChar char="•"/>
            </a:pPr>
            <a:r>
              <a:rPr lang="en-GB" sz="2000" b="1" dirty="0">
                <a:solidFill>
                  <a:srgbClr val="382B1B"/>
                </a:solidFill>
              </a:rPr>
              <a:t>Waarom het belangrijk is</a:t>
            </a:r>
            <a:r>
              <a:rPr lang="en-GB" sz="2000" dirty="0">
                <a:solidFill>
                  <a:srgbClr val="382B1B"/>
                </a:solidFill>
              </a:rPr>
              <a:t>: Vetten zijn niet alleen een rijke bron van energie, maar zijn ook nodig voor de opname van vetoplosbare vitaminen (A, D, E, K), die cruciaal zijn voor verschillende functies, waaronder gezonde botten, immuunfunctie en voortplanting.</a:t>
            </a:r>
          </a:p>
          <a:p>
            <a:pPr>
              <a:buFont typeface="Arial" panose="020B0604020202020204" pitchFamily="34" charset="0"/>
              <a:buChar char="•"/>
            </a:pPr>
            <a:r>
              <a:rPr lang="en-GB" sz="2000" b="1" dirty="0">
                <a:solidFill>
                  <a:srgbClr val="382B1B"/>
                </a:solidFill>
              </a:rPr>
              <a:t>Wat te eten</a:t>
            </a:r>
            <a:r>
              <a:rPr lang="en-GB" sz="2000" dirty="0">
                <a:solidFill>
                  <a:srgbClr val="382B1B"/>
                </a:solidFill>
              </a:rPr>
              <a:t>: Kies gezonde vetten uit avocado's, noten, zaden en vette vis zoals zalm, die omega-3 vetzuren leveren die goed zijn voor hart- en hormonale gezondheid.</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Tree>
    <p:extLst>
      <p:ext uri="{BB962C8B-B14F-4D97-AF65-F5344CB8AC3E}">
        <p14:creationId xmlns:p14="http://schemas.microsoft.com/office/powerpoint/2010/main" val="46701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Voeding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295709" y="1766807"/>
            <a:ext cx="1105653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84BFA4"/>
                </a:solidFill>
              </a:rPr>
              <a:t>Vitaminen en mineralen voor lichaamsfuncties</a:t>
            </a:r>
            <a:endParaRPr lang="en-GB" sz="2200" dirty="0">
              <a:solidFill>
                <a:srgbClr val="84BFA4"/>
              </a:solidFill>
            </a:endParaRPr>
          </a:p>
          <a:p>
            <a:pPr>
              <a:buFont typeface="Arial" panose="020B0604020202020204" pitchFamily="34" charset="0"/>
              <a:buChar char="•"/>
            </a:pPr>
            <a:r>
              <a:rPr lang="en-GB" sz="2200" b="1" dirty="0">
                <a:solidFill>
                  <a:srgbClr val="382B1B"/>
                </a:solidFill>
              </a:rPr>
              <a:t>Waarom het belangrijk is</a:t>
            </a:r>
            <a:r>
              <a:rPr lang="en-GB" sz="2200" dirty="0">
                <a:solidFill>
                  <a:srgbClr val="382B1B"/>
                </a:solidFill>
              </a:rPr>
              <a:t>: vitaminen en mineralen ondersteunen een breed scala aan lichaamsfuncties, van sterke botten tot gezond bloed, essentieel voor vrouwen in alle levensfasen.</a:t>
            </a:r>
          </a:p>
          <a:p>
            <a:pPr>
              <a:buFont typeface="Arial" panose="020B0604020202020204" pitchFamily="34" charset="0"/>
              <a:buChar char="•"/>
            </a:pPr>
            <a:r>
              <a:rPr lang="en-GB" sz="2200" b="1" dirty="0">
                <a:solidFill>
                  <a:srgbClr val="382B1B"/>
                </a:solidFill>
              </a:rPr>
              <a:t>Wat te eten</a:t>
            </a:r>
            <a:r>
              <a:rPr lang="en-GB" sz="2200" dirty="0">
                <a:solidFill>
                  <a:srgbClr val="382B1B"/>
                </a:solidFill>
              </a:rPr>
              <a:t>:</a:t>
            </a:r>
          </a:p>
          <a:p>
            <a:pPr marL="742950" lvl="1" indent="-285750">
              <a:buFont typeface="Arial" panose="020B0604020202020204" pitchFamily="34" charset="0"/>
              <a:buChar char="•"/>
            </a:pPr>
            <a:r>
              <a:rPr lang="en-GB" sz="2200" b="1" dirty="0">
                <a:solidFill>
                  <a:srgbClr val="382B1B"/>
                </a:solidFill>
              </a:rPr>
              <a:t>Calcium en vitamine D</a:t>
            </a:r>
            <a:r>
              <a:rPr lang="en-GB" sz="2200" dirty="0">
                <a:solidFill>
                  <a:srgbClr val="382B1B"/>
                </a:solidFill>
              </a:rPr>
              <a:t>: cruciaal voor gezonde botten, vooral belangrijk voor vrouwen om osteoporose te voorkomen. Zit in zuivelproducten, verrijkte voeding en bladgroenten.</a:t>
            </a:r>
          </a:p>
          <a:p>
            <a:pPr marL="742950" lvl="1" indent="-285750">
              <a:buFont typeface="Arial" panose="020B0604020202020204" pitchFamily="34" charset="0"/>
              <a:buChar char="•"/>
            </a:pPr>
            <a:r>
              <a:rPr lang="en-GB" sz="2200" b="1" dirty="0">
                <a:solidFill>
                  <a:srgbClr val="382B1B"/>
                </a:solidFill>
              </a:rPr>
              <a:t>IJzer</a:t>
            </a:r>
            <a:r>
              <a:rPr lang="en-GB" sz="2200" dirty="0">
                <a:solidFill>
                  <a:srgbClr val="382B1B"/>
                </a:solidFill>
              </a:rPr>
              <a:t>: Essentieel voor een gezond bloed, vooral voor vrouwen in de vruchtbare leeftijd door verlies tijdens de menstruatie. Rijke bronnen zijn rood vlees, bonen en verrijkte granen.</a:t>
            </a:r>
          </a:p>
          <a:p>
            <a:pPr marL="742950" lvl="1" indent="-285750">
              <a:buFont typeface="Arial" panose="020B0604020202020204" pitchFamily="34" charset="0"/>
              <a:buChar char="•"/>
            </a:pPr>
            <a:r>
              <a:rPr lang="en-GB" sz="2200" b="1" dirty="0">
                <a:solidFill>
                  <a:srgbClr val="382B1B"/>
                </a:solidFill>
              </a:rPr>
              <a:t>Foliumzuur</a:t>
            </a:r>
            <a:r>
              <a:rPr lang="en-GB" sz="2200" dirty="0">
                <a:solidFill>
                  <a:srgbClr val="382B1B"/>
                </a:solidFill>
              </a:rPr>
              <a:t>: Vooral belangrijk voor vrouwen die zwanger zijn of van plan zijn zwanger te worden, omdat het neurale buisdefecten tijdens de zwangerschap helpt voorkomen. Beschikbaar in bladgroenten, citrusvruchten en verrijkte voedingsmiddelen.</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Tree>
    <p:extLst>
      <p:ext uri="{BB962C8B-B14F-4D97-AF65-F5344CB8AC3E}">
        <p14:creationId xmlns:p14="http://schemas.microsoft.com/office/powerpoint/2010/main" val="16110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Praktische tips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6180215" y="4758822"/>
            <a:ext cx="55452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
        <p:nvSpPr>
          <p:cNvPr id="6" name="TextBox 5">
            <a:extLst>
              <a:ext uri="{FF2B5EF4-FFF2-40B4-BE49-F238E27FC236}">
                <a16:creationId xmlns:a16="http://schemas.microsoft.com/office/drawing/2014/main" id="{1980166F-6223-532F-8BB8-03AA362ED598}"/>
              </a:ext>
            </a:extLst>
          </p:cNvPr>
          <p:cNvSpPr txBox="1"/>
          <p:nvPr/>
        </p:nvSpPr>
        <p:spPr>
          <a:xfrm>
            <a:off x="354513" y="1839111"/>
            <a:ext cx="10711591" cy="4801314"/>
          </a:xfrm>
          <a:prstGeom prst="rect">
            <a:avLst/>
          </a:prstGeom>
          <a:noFill/>
        </p:spPr>
        <p:txBody>
          <a:bodyPr wrap="square">
            <a:spAutoFit/>
          </a:bodyPr>
          <a:lstStyle/>
          <a:p>
            <a:pPr marL="342900" indent="-342900">
              <a:buFont typeface="Arial" panose="020B0604020202020204" pitchFamily="34" charset="0"/>
              <a:buChar char="•"/>
            </a:pPr>
            <a:r>
              <a:rPr lang="en-GB" sz="2200" dirty="0">
                <a:solidFill>
                  <a:srgbClr val="382B1B"/>
                </a:solidFill>
              </a:rPr>
              <a:t>Migranten- en vluchtelingenvrouwen kunnen te maken krijgen met barrières zoals beperkte toegang tot vers en betaalbaar voedsel. Probeer gebruik te maken van lokale markten en gemeenschapstuinen, indien beschikbaar, om toegang te krijgen tot verse producten.</a:t>
            </a:r>
          </a:p>
          <a:p>
            <a:pPr marL="342900" indent="-342900">
              <a:buFont typeface="Arial" panose="020B0604020202020204" pitchFamily="34" charset="0"/>
              <a:buChar char="•"/>
            </a:pPr>
            <a:r>
              <a:rPr lang="en-GB" sz="2200" dirty="0">
                <a:solidFill>
                  <a:srgbClr val="382B1B"/>
                </a:solidFill>
              </a:rPr>
              <a:t>Terwijl je je aanpast aan een nieuwe omgeving, is het belangrijk om manieren te vinden om traditioneel voedsel in je dieet op te nemen. Dit is geruststellend, maar kan ook een bron van voedingswaarde zijn als deze voedingsmiddelen gezond worden bereid.</a:t>
            </a:r>
          </a:p>
          <a:p>
            <a:pPr marL="342900" indent="-342900">
              <a:buFont typeface="Arial" panose="020B0604020202020204" pitchFamily="34" charset="0"/>
              <a:buChar char="•"/>
            </a:pPr>
            <a:r>
              <a:rPr lang="en-GB" sz="2200" dirty="0">
                <a:solidFill>
                  <a:srgbClr val="382B1B"/>
                </a:solidFill>
              </a:rPr>
              <a:t>Moeilijkheden met het begrijpen van voedseletiketten en gezondheidsinformatie door taalverschillen kunnen een grote barrière vormen. Gebruik apps zoals Google Translate. </a:t>
            </a:r>
          </a:p>
          <a:p>
            <a:pPr marL="342900" indent="-342900">
              <a:buFont typeface="Arial" panose="020B0604020202020204" pitchFamily="34" charset="0"/>
              <a:buChar char="•"/>
            </a:pPr>
            <a:r>
              <a:rPr lang="en-GB" sz="2200" dirty="0">
                <a:solidFill>
                  <a:srgbClr val="382B1B"/>
                </a:solidFill>
              </a:rPr>
              <a:t>Regelmatig eetschema: Eet regelmatig om de stofwisseling en het energieniveau gedurende de dag te stabiliseren.</a:t>
            </a:r>
          </a:p>
          <a:p>
            <a:pPr marL="342900" indent="-342900">
              <a:buFont typeface="Arial" panose="020B0604020202020204" pitchFamily="34" charset="0"/>
              <a:buChar char="•"/>
            </a:pPr>
            <a:r>
              <a:rPr lang="en-GB" sz="2200" dirty="0">
                <a:solidFill>
                  <a:srgbClr val="382B1B"/>
                </a:solidFill>
              </a:rPr>
              <a:t>Hydratatie: Voldoende waterinname is cruciaal. Streef naar 1,5-2 </a:t>
            </a:r>
            <a:r>
              <a:rPr lang="en-GB" sz="2200" dirty="0" err="1">
                <a:solidFill>
                  <a:srgbClr val="382B1B"/>
                </a:solidFill>
              </a:rPr>
              <a:t>liter </a:t>
            </a:r>
            <a:r>
              <a:rPr lang="en-GB" sz="2200" dirty="0">
                <a:solidFill>
                  <a:srgbClr val="382B1B"/>
                </a:solidFill>
              </a:rPr>
              <a:t>per dag, omdat het helpt bij het transport van voedingsstoffen en de spijsvertering</a:t>
            </a:r>
            <a:r>
              <a:rPr lang="en-GB" sz="2200" dirty="0"/>
              <a:t>.</a:t>
            </a:r>
          </a:p>
          <a:p>
            <a:endParaRPr lang="en-IE" dirty="0"/>
          </a:p>
        </p:txBody>
      </p:sp>
    </p:spTree>
    <p:extLst>
      <p:ext uri="{BB962C8B-B14F-4D97-AF65-F5344CB8AC3E}">
        <p14:creationId xmlns:p14="http://schemas.microsoft.com/office/powerpoint/2010/main" val="98257824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3059</Words>
  <Application>Microsoft Office PowerPoint</Application>
  <PresentationFormat>Widescreen</PresentationFormat>
  <Paragraphs>395</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Arial</vt:lpstr>
      <vt:lpstr>Calibri</vt:lpstr>
      <vt:lpstr>Montserrat</vt:lpstr>
      <vt:lpstr>Montserrat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docId:D0221E6371D061A3222C0EE824F39EFF</cp:keywords>
  <cp:lastModifiedBy>Yasmin Akhtar</cp:lastModifiedBy>
  <cp:revision>319</cp:revision>
  <dcterms:created xsi:type="dcterms:W3CDTF">2020-10-14T13:32:04Z</dcterms:created>
  <dcterms:modified xsi:type="dcterms:W3CDTF">2024-12-29T20:33:54Z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